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fntdata" ContentType="application/x-fontdata"/>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8.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841" r:id="rId4"/>
    <p:sldMasterId id="2147483843" r:id="rId5"/>
    <p:sldMasterId id="2147483854" r:id="rId6"/>
    <p:sldMasterId id="2147483858" r:id="rId7"/>
  </p:sldMasterIdLst>
  <p:notesMasterIdLst>
    <p:notesMasterId r:id="rId102"/>
  </p:notesMasterIdLst>
  <p:handoutMasterIdLst>
    <p:handoutMasterId r:id="rId103"/>
  </p:handoutMasterIdLst>
  <p:sldIdLst>
    <p:sldId id="286" r:id="rId8"/>
    <p:sldId id="287" r:id="rId9"/>
    <p:sldId id="288" r:id="rId10"/>
    <p:sldId id="289" r:id="rId11"/>
    <p:sldId id="290" r:id="rId12"/>
    <p:sldId id="291" r:id="rId13"/>
    <p:sldId id="292" r:id="rId14"/>
    <p:sldId id="293" r:id="rId15"/>
    <p:sldId id="294" r:id="rId16"/>
    <p:sldId id="295" r:id="rId17"/>
    <p:sldId id="296" r:id="rId18"/>
    <p:sldId id="380" r:id="rId19"/>
    <p:sldId id="381" r:id="rId20"/>
    <p:sldId id="382" r:id="rId21"/>
    <p:sldId id="383" r:id="rId22"/>
    <p:sldId id="384" r:id="rId23"/>
    <p:sldId id="385" r:id="rId24"/>
    <p:sldId id="386" r:id="rId25"/>
    <p:sldId id="304" r:id="rId26"/>
    <p:sldId id="305" r:id="rId27"/>
    <p:sldId id="306" r:id="rId28"/>
    <p:sldId id="307" r:id="rId29"/>
    <p:sldId id="308" r:id="rId30"/>
    <p:sldId id="309" r:id="rId31"/>
    <p:sldId id="310" r:id="rId32"/>
    <p:sldId id="311" r:id="rId33"/>
    <p:sldId id="312" r:id="rId34"/>
    <p:sldId id="313" r:id="rId35"/>
    <p:sldId id="314" r:id="rId36"/>
    <p:sldId id="315" r:id="rId37"/>
    <p:sldId id="316" r:id="rId38"/>
    <p:sldId id="317" r:id="rId39"/>
    <p:sldId id="318" r:id="rId40"/>
    <p:sldId id="319" r:id="rId41"/>
    <p:sldId id="320" r:id="rId42"/>
    <p:sldId id="321" r:id="rId43"/>
    <p:sldId id="322" r:id="rId44"/>
    <p:sldId id="323" r:id="rId45"/>
    <p:sldId id="324" r:id="rId46"/>
    <p:sldId id="325" r:id="rId47"/>
    <p:sldId id="326" r:id="rId48"/>
    <p:sldId id="327" r:id="rId49"/>
    <p:sldId id="387" r:id="rId50"/>
    <p:sldId id="388" r:id="rId51"/>
    <p:sldId id="389" r:id="rId52"/>
    <p:sldId id="390" r:id="rId53"/>
    <p:sldId id="391" r:id="rId54"/>
    <p:sldId id="392" r:id="rId55"/>
    <p:sldId id="393" r:id="rId56"/>
    <p:sldId id="437" r:id="rId57"/>
    <p:sldId id="394" r:id="rId58"/>
    <p:sldId id="395" r:id="rId59"/>
    <p:sldId id="396" r:id="rId60"/>
    <p:sldId id="398" r:id="rId61"/>
    <p:sldId id="399" r:id="rId62"/>
    <p:sldId id="400" r:id="rId63"/>
    <p:sldId id="401" r:id="rId64"/>
    <p:sldId id="402" r:id="rId65"/>
    <p:sldId id="403" r:id="rId66"/>
    <p:sldId id="404" r:id="rId67"/>
    <p:sldId id="405" r:id="rId68"/>
    <p:sldId id="406" r:id="rId69"/>
    <p:sldId id="408" r:id="rId70"/>
    <p:sldId id="409" r:id="rId71"/>
    <p:sldId id="410" r:id="rId72"/>
    <p:sldId id="411" r:id="rId73"/>
    <p:sldId id="413" r:id="rId74"/>
    <p:sldId id="438" r:id="rId75"/>
    <p:sldId id="414" r:id="rId76"/>
    <p:sldId id="415" r:id="rId77"/>
    <p:sldId id="416" r:id="rId78"/>
    <p:sldId id="417" r:id="rId79"/>
    <p:sldId id="418" r:id="rId80"/>
    <p:sldId id="419" r:id="rId81"/>
    <p:sldId id="420" r:id="rId82"/>
    <p:sldId id="421" r:id="rId83"/>
    <p:sldId id="422" r:id="rId84"/>
    <p:sldId id="439" r:id="rId85"/>
    <p:sldId id="423" r:id="rId86"/>
    <p:sldId id="426" r:id="rId87"/>
    <p:sldId id="440" r:id="rId88"/>
    <p:sldId id="441" r:id="rId89"/>
    <p:sldId id="428" r:id="rId90"/>
    <p:sldId id="429" r:id="rId91"/>
    <p:sldId id="430" r:id="rId92"/>
    <p:sldId id="431" r:id="rId93"/>
    <p:sldId id="432" r:id="rId94"/>
    <p:sldId id="433" r:id="rId95"/>
    <p:sldId id="435" r:id="rId96"/>
    <p:sldId id="436" r:id="rId97"/>
    <p:sldId id="378" r:id="rId98"/>
    <p:sldId id="442" r:id="rId99"/>
    <p:sldId id="285" r:id="rId100"/>
    <p:sldId id="443" r:id="rId101"/>
  </p:sldIdLst>
  <p:sldSz cx="12192000" cy="6858000"/>
  <p:notesSz cx="6797675" cy="9926638"/>
  <p:embeddedFontLst>
    <p:embeddedFont>
      <p:font typeface="FrutigerNext LT Regular" panose="020B0503040504020204" pitchFamily="34" charset="0"/>
      <p:regular r:id="rId104"/>
      <p:bold r:id="rId105"/>
      <p:italic r:id="rId106"/>
      <p:boldItalic r:id="rId107"/>
    </p:embeddedFont>
    <p:embeddedFont>
      <p:font typeface="方正兰亭黑简体" panose="02000000000000000000" pitchFamily="2" charset="-122"/>
      <p:regular r:id="rId108"/>
    </p:embeddedFont>
    <p:embeddedFont>
      <p:font typeface="Arial Unicode MS" panose="020B0604020202020204" pitchFamily="34" charset="-122"/>
      <p:regular r:id="rId109"/>
    </p:embeddedFont>
    <p:embeddedFont>
      <p:font typeface="Huawei Sans" panose="020C0503030203020204" pitchFamily="34" charset="0"/>
      <p:regular r:id="rId110"/>
      <p:bold r:id="rId111"/>
    </p:embeddedFont>
    <p:embeddedFont>
      <p:font typeface="华文细黑" panose="02010600040101010101" pitchFamily="2" charset="-122"/>
      <p:regular r:id="rId112"/>
    </p:embeddedFont>
    <p:embeddedFont>
      <p:font typeface="Microsoft YaHei" panose="020B0503020204020204" pitchFamily="34" charset="-122"/>
      <p:regular r:id="rId113"/>
      <p:bold r:id="rId114"/>
    </p:embeddedFont>
    <p:embeddedFont>
      <p:font typeface="Microsoft YaHei" panose="020B0503020204020204" pitchFamily="34" charset="-122"/>
      <p:regular r:id="rId113"/>
      <p:bold r:id="rId114"/>
    </p:embeddedFont>
    <p:embeddedFont>
      <p:font typeface="BatangChe" panose="02030609000101010101" pitchFamily="49" charset="-127"/>
      <p:regular r:id="rId115"/>
    </p:embeddedFont>
    <p:embeddedFont>
      <p:font typeface="Calibri" panose="020F0502020204030204" pitchFamily="34" charset="0"/>
      <p:regular r:id="rId116"/>
      <p:bold r:id="rId117"/>
      <p:italic r:id="rId118"/>
      <p:boldItalic r:id="rId119"/>
    </p:embeddedFont>
  </p:embeddedFontLst>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151515"/>
    <a:srgbClr val="C7000B"/>
    <a:srgbClr val="575756"/>
    <a:srgbClr val="FFFFFF"/>
    <a:srgbClr val="DD4654"/>
    <a:srgbClr val="F3D2D5"/>
    <a:srgbClr val="E6A8AD"/>
    <a:srgbClr val="E57B84"/>
    <a:srgbClr val="E579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77936" autoAdjust="0"/>
  </p:normalViewPr>
  <p:slideViewPr>
    <p:cSldViewPr snapToGrid="0" snapToObjects="1">
      <p:cViewPr varScale="1">
        <p:scale>
          <a:sx n="67" d="100"/>
          <a:sy n="67" d="100"/>
        </p:scale>
        <p:origin x="1032" y="6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66" d="100"/>
          <a:sy n="66" d="100"/>
        </p:scale>
        <p:origin x="2851" y="-96"/>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117" Type="http://schemas.openxmlformats.org/officeDocument/2006/relationships/font" Target="fonts/font14.fntdata"/><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slide" Target="slides/slide82.xml"/><Relationship Id="rId112" Type="http://schemas.openxmlformats.org/officeDocument/2006/relationships/font" Target="fonts/font9.fntdata"/><Relationship Id="rId16" Type="http://schemas.openxmlformats.org/officeDocument/2006/relationships/slide" Target="slides/slide9.xml"/><Relationship Id="rId107" Type="http://schemas.openxmlformats.org/officeDocument/2006/relationships/font" Target="fonts/font4.fntdata"/><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102" Type="http://schemas.openxmlformats.org/officeDocument/2006/relationships/notesMaster" Target="notesMasters/notesMaster1.xml"/><Relationship Id="rId123" Type="http://schemas.openxmlformats.org/officeDocument/2006/relationships/tableStyles" Target="tableStyles.xml"/><Relationship Id="rId5" Type="http://schemas.openxmlformats.org/officeDocument/2006/relationships/slideMaster" Target="slideMasters/slideMaster2.xml"/><Relationship Id="rId90" Type="http://schemas.openxmlformats.org/officeDocument/2006/relationships/slide" Target="slides/slide83.xml"/><Relationship Id="rId95" Type="http://schemas.openxmlformats.org/officeDocument/2006/relationships/slide" Target="slides/slide88.xml"/><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113" Type="http://schemas.openxmlformats.org/officeDocument/2006/relationships/font" Target="fonts/font10.fntdata"/><Relationship Id="rId118" Type="http://schemas.openxmlformats.org/officeDocument/2006/relationships/font" Target="fonts/font15.fntdata"/><Relationship Id="rId80" Type="http://schemas.openxmlformats.org/officeDocument/2006/relationships/slide" Target="slides/slide73.xml"/><Relationship Id="rId85" Type="http://schemas.openxmlformats.org/officeDocument/2006/relationships/slide" Target="slides/slide78.xml"/><Relationship Id="rId12" Type="http://schemas.openxmlformats.org/officeDocument/2006/relationships/slide" Target="slides/slide5.xml"/><Relationship Id="rId17" Type="http://schemas.openxmlformats.org/officeDocument/2006/relationships/slide" Target="slides/slide10.xml"/><Relationship Id="rId33" Type="http://schemas.openxmlformats.org/officeDocument/2006/relationships/slide" Target="slides/slide26.xml"/><Relationship Id="rId38" Type="http://schemas.openxmlformats.org/officeDocument/2006/relationships/slide" Target="slides/slide31.xml"/><Relationship Id="rId59" Type="http://schemas.openxmlformats.org/officeDocument/2006/relationships/slide" Target="slides/slide52.xml"/><Relationship Id="rId103" Type="http://schemas.openxmlformats.org/officeDocument/2006/relationships/handoutMaster" Target="handoutMasters/handoutMaster1.xml"/><Relationship Id="rId108" Type="http://schemas.openxmlformats.org/officeDocument/2006/relationships/font" Target="fonts/font5.fntdata"/><Relationship Id="rId54" Type="http://schemas.openxmlformats.org/officeDocument/2006/relationships/slide" Target="slides/slide47.xml"/><Relationship Id="rId70" Type="http://schemas.openxmlformats.org/officeDocument/2006/relationships/slide" Target="slides/slide63.xml"/><Relationship Id="rId75" Type="http://schemas.openxmlformats.org/officeDocument/2006/relationships/slide" Target="slides/slide68.xml"/><Relationship Id="rId91" Type="http://schemas.openxmlformats.org/officeDocument/2006/relationships/slide" Target="slides/slide84.xml"/><Relationship Id="rId96" Type="http://schemas.openxmlformats.org/officeDocument/2006/relationships/slide" Target="slides/slide89.xml"/><Relationship Id="rId1" Type="http://schemas.openxmlformats.org/officeDocument/2006/relationships/customXml" Target="../customXml/item1.xml"/><Relationship Id="rId6" Type="http://schemas.openxmlformats.org/officeDocument/2006/relationships/slideMaster" Target="slideMasters/slideMaster3.xml"/><Relationship Id="rId23" Type="http://schemas.openxmlformats.org/officeDocument/2006/relationships/slide" Target="slides/slide16.xml"/><Relationship Id="rId28" Type="http://schemas.openxmlformats.org/officeDocument/2006/relationships/slide" Target="slides/slide21.xml"/><Relationship Id="rId49" Type="http://schemas.openxmlformats.org/officeDocument/2006/relationships/slide" Target="slides/slide42.xml"/><Relationship Id="rId114" Type="http://schemas.openxmlformats.org/officeDocument/2006/relationships/font" Target="fonts/font11.fntdata"/><Relationship Id="rId119" Type="http://schemas.openxmlformats.org/officeDocument/2006/relationships/font" Target="fonts/font16.fntdata"/><Relationship Id="rId44" Type="http://schemas.openxmlformats.org/officeDocument/2006/relationships/slide" Target="slides/slide37.xml"/><Relationship Id="rId60" Type="http://schemas.openxmlformats.org/officeDocument/2006/relationships/slide" Target="slides/slide53.xml"/><Relationship Id="rId65" Type="http://schemas.openxmlformats.org/officeDocument/2006/relationships/slide" Target="slides/slide58.xml"/><Relationship Id="rId81" Type="http://schemas.openxmlformats.org/officeDocument/2006/relationships/slide" Target="slides/slide74.xml"/><Relationship Id="rId86" Type="http://schemas.openxmlformats.org/officeDocument/2006/relationships/slide" Target="slides/slide79.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109" Type="http://schemas.openxmlformats.org/officeDocument/2006/relationships/font" Target="fonts/font6.fntdata"/><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slide" Target="slides/slide90.xml"/><Relationship Id="rId104" Type="http://schemas.openxmlformats.org/officeDocument/2006/relationships/font" Target="fonts/font1.fntdata"/><Relationship Id="rId120" Type="http://schemas.openxmlformats.org/officeDocument/2006/relationships/presProps" Target="presProps.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slide" Target="slides/slide85.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110" Type="http://schemas.openxmlformats.org/officeDocument/2006/relationships/font" Target="fonts/font7.fntdata"/><Relationship Id="rId115" Type="http://schemas.openxmlformats.org/officeDocument/2006/relationships/font" Target="fonts/font12.fntdata"/><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slide" Target="slides/slide70.xml"/><Relationship Id="rId100" Type="http://schemas.openxmlformats.org/officeDocument/2006/relationships/slide" Target="slides/slide93.xml"/><Relationship Id="rId105" Type="http://schemas.openxmlformats.org/officeDocument/2006/relationships/font" Target="fonts/font2.fntdata"/><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93" Type="http://schemas.openxmlformats.org/officeDocument/2006/relationships/slide" Target="slides/slide86.xml"/><Relationship Id="rId98" Type="http://schemas.openxmlformats.org/officeDocument/2006/relationships/slide" Target="slides/slide91.xml"/><Relationship Id="rId121" Type="http://schemas.openxmlformats.org/officeDocument/2006/relationships/viewProps" Target="viewProps.xml"/><Relationship Id="rId3" Type="http://schemas.openxmlformats.org/officeDocument/2006/relationships/customXml" Target="../customXml/item3.xml"/><Relationship Id="rId25" Type="http://schemas.openxmlformats.org/officeDocument/2006/relationships/slide" Target="slides/slide18.xml"/><Relationship Id="rId46" Type="http://schemas.openxmlformats.org/officeDocument/2006/relationships/slide" Target="slides/slide39.xml"/><Relationship Id="rId67" Type="http://schemas.openxmlformats.org/officeDocument/2006/relationships/slide" Target="slides/slide60.xml"/><Relationship Id="rId116" Type="http://schemas.openxmlformats.org/officeDocument/2006/relationships/font" Target="fonts/font13.fntdata"/><Relationship Id="rId20" Type="http://schemas.openxmlformats.org/officeDocument/2006/relationships/slide" Target="slides/slide13.xml"/><Relationship Id="rId41" Type="http://schemas.openxmlformats.org/officeDocument/2006/relationships/slide" Target="slides/slide34.xml"/><Relationship Id="rId62" Type="http://schemas.openxmlformats.org/officeDocument/2006/relationships/slide" Target="slides/slide55.xml"/><Relationship Id="rId83" Type="http://schemas.openxmlformats.org/officeDocument/2006/relationships/slide" Target="slides/slide76.xml"/><Relationship Id="rId88" Type="http://schemas.openxmlformats.org/officeDocument/2006/relationships/slide" Target="slides/slide81.xml"/><Relationship Id="rId111" Type="http://schemas.openxmlformats.org/officeDocument/2006/relationships/font" Target="fonts/font8.fntdata"/><Relationship Id="rId15" Type="http://schemas.openxmlformats.org/officeDocument/2006/relationships/slide" Target="slides/slide8.xml"/><Relationship Id="rId36" Type="http://schemas.openxmlformats.org/officeDocument/2006/relationships/slide" Target="slides/slide29.xml"/><Relationship Id="rId57" Type="http://schemas.openxmlformats.org/officeDocument/2006/relationships/slide" Target="slides/slide50.xml"/><Relationship Id="rId106" Type="http://schemas.openxmlformats.org/officeDocument/2006/relationships/font" Target="fonts/font3.fntdata"/><Relationship Id="rId10" Type="http://schemas.openxmlformats.org/officeDocument/2006/relationships/slide" Target="slides/slide3.xml"/><Relationship Id="rId31" Type="http://schemas.openxmlformats.org/officeDocument/2006/relationships/slide" Target="slides/slide24.xml"/><Relationship Id="rId52" Type="http://schemas.openxmlformats.org/officeDocument/2006/relationships/slide" Target="slides/slide45.xml"/><Relationship Id="rId73" Type="http://schemas.openxmlformats.org/officeDocument/2006/relationships/slide" Target="slides/slide66.xml"/><Relationship Id="rId78" Type="http://schemas.openxmlformats.org/officeDocument/2006/relationships/slide" Target="slides/slide71.xml"/><Relationship Id="rId94" Type="http://schemas.openxmlformats.org/officeDocument/2006/relationships/slide" Target="slides/slide87.xml"/><Relationship Id="rId99" Type="http://schemas.openxmlformats.org/officeDocument/2006/relationships/slide" Target="slides/slide92.xml"/><Relationship Id="rId101" Type="http://schemas.openxmlformats.org/officeDocument/2006/relationships/slide" Target="slides/slide94.xml"/><Relationship Id="rId1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3D7DD9D-CD42-46A6-9288-6F29520C1B4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DE992E8E-7EC6-4B1B-9C71-90812C6AF30D}">
      <dgm:prSet/>
      <dgm:spPr>
        <a:solidFill>
          <a:srgbClr val="0B9CE5"/>
        </a:solidFill>
      </dgm:spPr>
      <dgm:t>
        <a:bodyPr/>
        <a:lstStyle/>
        <a:p>
          <a:pPr rtl="0"/>
          <a:r>
            <a:rPr lang="en-US" baseline="0"/>
            <a:t>External conditions</a:t>
          </a:r>
        </a:p>
      </dgm:t>
    </dgm:pt>
    <dgm:pt modelId="{85FD61FA-4DFC-4F2D-BB64-7125277BD309}" type="parTrans" cxnId="{0333B2A8-9DFC-4056-AE4E-D9BCBB6CA8B6}">
      <dgm:prSet/>
      <dgm:spPr/>
      <dgm:t>
        <a:bodyPr/>
        <a:lstStyle/>
        <a:p>
          <a:endParaRPr lang="zh-CN" altLang="en-US"/>
        </a:p>
      </dgm:t>
    </dgm:pt>
    <dgm:pt modelId="{5714542B-2717-4A20-8581-3A95F570CA31}" type="sibTrans" cxnId="{0333B2A8-9DFC-4056-AE4E-D9BCBB6CA8B6}">
      <dgm:prSet/>
      <dgm:spPr/>
      <dgm:t>
        <a:bodyPr/>
        <a:lstStyle/>
        <a:p>
          <a:endParaRPr lang="zh-CN" altLang="en-US"/>
        </a:p>
      </dgm:t>
    </dgm:pt>
    <dgm:pt modelId="{29CEBAE0-CB6A-4BFC-8BD5-1153465A0D3A}">
      <dgm:prSet/>
      <dgm:spPr/>
      <dgm:t>
        <a:bodyPr/>
        <a:lstStyle/>
        <a:p>
          <a:pPr rtl="0"/>
          <a:r>
            <a:rPr lang="en-US" dirty="0"/>
            <a:t>Area, floor, and bearing capacity of each functional area in the equipment room</a:t>
          </a:r>
        </a:p>
      </dgm:t>
    </dgm:pt>
    <dgm:pt modelId="{32C9F1A7-15FA-4F9E-80D1-E50B15411A41}" type="parTrans" cxnId="{7E7FF5D5-9767-42FF-843E-2103732C3F8E}">
      <dgm:prSet/>
      <dgm:spPr/>
      <dgm:t>
        <a:bodyPr/>
        <a:lstStyle/>
        <a:p>
          <a:endParaRPr lang="zh-CN" altLang="en-US"/>
        </a:p>
      </dgm:t>
    </dgm:pt>
    <dgm:pt modelId="{1763E669-A1E8-48F7-AFD3-B7856A1039F5}" type="sibTrans" cxnId="{7E7FF5D5-9767-42FF-843E-2103732C3F8E}">
      <dgm:prSet/>
      <dgm:spPr/>
      <dgm:t>
        <a:bodyPr/>
        <a:lstStyle/>
        <a:p>
          <a:endParaRPr lang="zh-CN" altLang="en-US"/>
        </a:p>
      </dgm:t>
    </dgm:pt>
    <dgm:pt modelId="{D7751C01-9C56-4B2F-93FB-38816584879D}">
      <dgm:prSet/>
      <dgm:spPr/>
      <dgm:t>
        <a:bodyPr/>
        <a:lstStyle/>
        <a:p>
          <a:pPr rtl="0"/>
          <a:r>
            <a:rPr lang="en-US" dirty="0"/>
            <a:t>Power supply and water supply environment</a:t>
          </a:r>
        </a:p>
      </dgm:t>
    </dgm:pt>
    <dgm:pt modelId="{E1B01073-5097-40E1-BA76-40EAA147FCD8}" type="parTrans" cxnId="{07DA7BB4-7BB1-4A75-B412-3C3E67CE5319}">
      <dgm:prSet/>
      <dgm:spPr/>
      <dgm:t>
        <a:bodyPr/>
        <a:lstStyle/>
        <a:p>
          <a:endParaRPr lang="zh-CN" altLang="en-US"/>
        </a:p>
      </dgm:t>
    </dgm:pt>
    <dgm:pt modelId="{CE933D56-E7D2-4011-B6AC-250C81B5E844}" type="sibTrans" cxnId="{07DA7BB4-7BB1-4A75-B412-3C3E67CE5319}">
      <dgm:prSet/>
      <dgm:spPr/>
      <dgm:t>
        <a:bodyPr/>
        <a:lstStyle/>
        <a:p>
          <a:endParaRPr lang="zh-CN" altLang="en-US"/>
        </a:p>
      </dgm:t>
    </dgm:pt>
    <dgm:pt modelId="{7A4C76D7-16F8-45FE-BE8B-B69C67BFB919}">
      <dgm:prSet/>
      <dgm:spPr/>
      <dgm:t>
        <a:bodyPr/>
        <a:lstStyle/>
        <a:p>
          <a:pPr rtl="0"/>
          <a:r>
            <a:rPr lang="en-US" dirty="0"/>
            <a:t>Weather, transportation, geology...</a:t>
          </a:r>
        </a:p>
      </dgm:t>
    </dgm:pt>
    <dgm:pt modelId="{DC87863D-6A34-46D8-B813-7BE100FD5125}" type="parTrans" cxnId="{9243CE6D-9827-47D1-972C-B15B648F9240}">
      <dgm:prSet/>
      <dgm:spPr/>
      <dgm:t>
        <a:bodyPr/>
        <a:lstStyle/>
        <a:p>
          <a:endParaRPr lang="zh-CN" altLang="en-US"/>
        </a:p>
      </dgm:t>
    </dgm:pt>
    <dgm:pt modelId="{9F923D87-ACBC-4594-BE1C-75A452183E7A}" type="sibTrans" cxnId="{9243CE6D-9827-47D1-972C-B15B648F9240}">
      <dgm:prSet/>
      <dgm:spPr/>
      <dgm:t>
        <a:bodyPr/>
        <a:lstStyle/>
        <a:p>
          <a:endParaRPr lang="zh-CN" altLang="en-US"/>
        </a:p>
      </dgm:t>
    </dgm:pt>
    <dgm:pt modelId="{E13A2E1F-6DEF-4016-81AB-7B52B5CF1E9E}">
      <dgm:prSet/>
      <dgm:spPr>
        <a:solidFill>
          <a:srgbClr val="0B9CE5"/>
        </a:solidFill>
      </dgm:spPr>
      <dgm:t>
        <a:bodyPr/>
        <a:lstStyle/>
        <a:p>
          <a:pPr rtl="0"/>
          <a:r>
            <a:rPr lang="en-US" baseline="0"/>
            <a:t>Service requirements</a:t>
          </a:r>
        </a:p>
      </dgm:t>
    </dgm:pt>
    <dgm:pt modelId="{3F807244-B64B-4E04-81D9-D244AC871747}" type="parTrans" cxnId="{3D19EED2-5ACA-4219-A337-6A28F0297612}">
      <dgm:prSet/>
      <dgm:spPr/>
      <dgm:t>
        <a:bodyPr/>
        <a:lstStyle/>
        <a:p>
          <a:endParaRPr lang="zh-CN" altLang="en-US"/>
        </a:p>
      </dgm:t>
    </dgm:pt>
    <dgm:pt modelId="{9B9B8D14-F5A1-4371-8643-E626391D73E9}" type="sibTrans" cxnId="{3D19EED2-5ACA-4219-A337-6A28F0297612}">
      <dgm:prSet/>
      <dgm:spPr/>
      <dgm:t>
        <a:bodyPr/>
        <a:lstStyle/>
        <a:p>
          <a:endParaRPr lang="zh-CN" altLang="en-US"/>
        </a:p>
      </dgm:t>
    </dgm:pt>
    <dgm:pt modelId="{0B8FEDB4-2591-4211-AA02-67760728C79D}">
      <dgm:prSet/>
      <dgm:spPr/>
      <dgm:t>
        <a:bodyPr/>
        <a:lstStyle/>
        <a:p>
          <a:pPr rtl="0"/>
          <a:r>
            <a:rPr lang="en-US"/>
            <a:t>Power density (equipment information)</a:t>
          </a:r>
        </a:p>
      </dgm:t>
    </dgm:pt>
    <dgm:pt modelId="{B61DA25B-0619-4ECF-B41F-C2DD88FCC134}" type="parTrans" cxnId="{842E4908-F6E2-4DE0-96A2-1052070022E6}">
      <dgm:prSet/>
      <dgm:spPr/>
      <dgm:t>
        <a:bodyPr/>
        <a:lstStyle/>
        <a:p>
          <a:endParaRPr lang="zh-CN" altLang="en-US"/>
        </a:p>
      </dgm:t>
    </dgm:pt>
    <dgm:pt modelId="{7166F46E-6B37-4CD0-B071-095F40CE6D4E}" type="sibTrans" cxnId="{842E4908-F6E2-4DE0-96A2-1052070022E6}">
      <dgm:prSet/>
      <dgm:spPr/>
      <dgm:t>
        <a:bodyPr/>
        <a:lstStyle/>
        <a:p>
          <a:endParaRPr lang="zh-CN" altLang="en-US"/>
        </a:p>
      </dgm:t>
    </dgm:pt>
    <dgm:pt modelId="{9BE709BD-C98E-4F5E-B7F1-2F0CF14ECFE7}">
      <dgm:prSet/>
      <dgm:spPr/>
      <dgm:t>
        <a:bodyPr/>
        <a:lstStyle/>
        <a:p>
          <a:pPr rtl="0"/>
          <a:r>
            <a:rPr lang="en-US"/>
            <a:t>Business growth rate...</a:t>
          </a:r>
        </a:p>
      </dgm:t>
    </dgm:pt>
    <dgm:pt modelId="{4A0AFB7A-24DB-44F1-A35C-253EEC8DD956}" type="parTrans" cxnId="{B3E60E4E-43FF-40FA-9449-CF0190185F03}">
      <dgm:prSet/>
      <dgm:spPr/>
      <dgm:t>
        <a:bodyPr/>
        <a:lstStyle/>
        <a:p>
          <a:endParaRPr lang="zh-CN" altLang="en-US"/>
        </a:p>
      </dgm:t>
    </dgm:pt>
    <dgm:pt modelId="{FF9D2746-963C-4397-B2AB-55E046D90E6C}" type="sibTrans" cxnId="{B3E60E4E-43FF-40FA-9449-CF0190185F03}">
      <dgm:prSet/>
      <dgm:spPr/>
      <dgm:t>
        <a:bodyPr/>
        <a:lstStyle/>
        <a:p>
          <a:endParaRPr lang="zh-CN" altLang="en-US"/>
        </a:p>
      </dgm:t>
    </dgm:pt>
    <dgm:pt modelId="{2E9B1C09-5D84-4C2C-B127-A41203AE7334}">
      <dgm:prSet/>
      <dgm:spPr>
        <a:solidFill>
          <a:srgbClr val="0B9CE5"/>
        </a:solidFill>
      </dgm:spPr>
      <dgm:t>
        <a:bodyPr/>
        <a:lstStyle/>
        <a:p>
          <a:pPr rtl="0"/>
          <a:r>
            <a:rPr lang="en-US" baseline="0"/>
            <a:t>Customer expectations</a:t>
          </a:r>
        </a:p>
      </dgm:t>
    </dgm:pt>
    <dgm:pt modelId="{1B7795A7-6B4C-45EB-90B0-6E47F855AD55}" type="parTrans" cxnId="{60BFA942-1E1B-4BF2-8398-BFAB20E30EAF}">
      <dgm:prSet/>
      <dgm:spPr/>
      <dgm:t>
        <a:bodyPr/>
        <a:lstStyle/>
        <a:p>
          <a:endParaRPr lang="zh-CN" altLang="en-US"/>
        </a:p>
      </dgm:t>
    </dgm:pt>
    <dgm:pt modelId="{10456E4B-C358-4B5C-8AAF-FB413CA3CC6C}" type="sibTrans" cxnId="{60BFA942-1E1B-4BF2-8398-BFAB20E30EAF}">
      <dgm:prSet/>
      <dgm:spPr/>
      <dgm:t>
        <a:bodyPr/>
        <a:lstStyle/>
        <a:p>
          <a:endParaRPr lang="zh-CN" altLang="en-US"/>
        </a:p>
      </dgm:t>
    </dgm:pt>
    <dgm:pt modelId="{22467E8B-AB37-4BBC-842C-2EFDA3094F0A}">
      <dgm:prSet/>
      <dgm:spPr/>
      <dgm:t>
        <a:bodyPr/>
        <a:lstStyle/>
        <a:p>
          <a:pPr rtl="0"/>
          <a:r>
            <a:rPr lang="en-US"/>
            <a:t>Energy saving objective (PUE)</a:t>
          </a:r>
        </a:p>
      </dgm:t>
    </dgm:pt>
    <dgm:pt modelId="{798C07B0-3EF8-41A3-AF1A-9467CD69D243}" type="parTrans" cxnId="{2F54663B-829B-4706-97C9-F3DA494476B9}">
      <dgm:prSet/>
      <dgm:spPr/>
      <dgm:t>
        <a:bodyPr/>
        <a:lstStyle/>
        <a:p>
          <a:endParaRPr lang="zh-CN" altLang="en-US"/>
        </a:p>
      </dgm:t>
    </dgm:pt>
    <dgm:pt modelId="{15392177-9832-44BF-8B03-53A9B4CE9EF7}" type="sibTrans" cxnId="{2F54663B-829B-4706-97C9-F3DA494476B9}">
      <dgm:prSet/>
      <dgm:spPr/>
      <dgm:t>
        <a:bodyPr/>
        <a:lstStyle/>
        <a:p>
          <a:endParaRPr lang="zh-CN" altLang="en-US"/>
        </a:p>
      </dgm:t>
    </dgm:pt>
    <dgm:pt modelId="{15439219-EC5B-4CA2-955A-9EB0C6071684}">
      <dgm:prSet/>
      <dgm:spPr/>
      <dgm:t>
        <a:bodyPr/>
        <a:lstStyle/>
        <a:p>
          <a:pPr rtl="0"/>
          <a:r>
            <a:rPr lang="en-US" dirty="0"/>
            <a:t>Construction level (Tier I–Tier IV, </a:t>
          </a:r>
          <a:r>
            <a:rPr lang="en-US" dirty="0" smtClean="0"/>
            <a:t>Class A/B/C</a:t>
          </a:r>
          <a:r>
            <a:rPr lang="en-US" dirty="0"/>
            <a:t>)</a:t>
          </a:r>
        </a:p>
      </dgm:t>
    </dgm:pt>
    <dgm:pt modelId="{BA34ED6B-CF8B-4E41-93C3-1CEAFC2A1E0F}" type="parTrans" cxnId="{B7402A4A-1DE6-4DF0-A9C7-08E9E58963D6}">
      <dgm:prSet/>
      <dgm:spPr/>
      <dgm:t>
        <a:bodyPr/>
        <a:lstStyle/>
        <a:p>
          <a:endParaRPr lang="zh-CN" altLang="en-US"/>
        </a:p>
      </dgm:t>
    </dgm:pt>
    <dgm:pt modelId="{98E3C79B-21C9-4A7F-AB83-042CD3D30BF0}" type="sibTrans" cxnId="{B7402A4A-1DE6-4DF0-A9C7-08E9E58963D6}">
      <dgm:prSet/>
      <dgm:spPr/>
      <dgm:t>
        <a:bodyPr/>
        <a:lstStyle/>
        <a:p>
          <a:endParaRPr lang="zh-CN" altLang="en-US"/>
        </a:p>
      </dgm:t>
    </dgm:pt>
    <dgm:pt modelId="{CA90FF45-736D-4F2C-A299-3B4616C3B2C7}">
      <dgm:prSet/>
      <dgm:spPr/>
      <dgm:t>
        <a:bodyPr/>
        <a:lstStyle/>
        <a:p>
          <a:pPr rtl="0"/>
          <a:r>
            <a:rPr lang="en-US"/>
            <a:t>Initial scale, reservation for capacity expansion</a:t>
          </a:r>
        </a:p>
      </dgm:t>
    </dgm:pt>
    <dgm:pt modelId="{ECCB979A-2EC0-4F55-ACE8-2C4B18CA4E04}" type="parTrans" cxnId="{558E908B-73B8-4521-9740-9D1D63719EBE}">
      <dgm:prSet/>
      <dgm:spPr/>
      <dgm:t>
        <a:bodyPr/>
        <a:lstStyle/>
        <a:p>
          <a:endParaRPr lang="zh-CN" altLang="en-US"/>
        </a:p>
      </dgm:t>
    </dgm:pt>
    <dgm:pt modelId="{7F65BBDD-87CA-468E-A85A-49A23ED91696}" type="sibTrans" cxnId="{558E908B-73B8-4521-9740-9D1D63719EBE}">
      <dgm:prSet/>
      <dgm:spPr/>
      <dgm:t>
        <a:bodyPr/>
        <a:lstStyle/>
        <a:p>
          <a:endParaRPr lang="zh-CN" altLang="en-US"/>
        </a:p>
      </dgm:t>
    </dgm:pt>
    <dgm:pt modelId="{B7F5E181-D018-4AAE-B430-EA0115ED9D4A}">
      <dgm:prSet/>
      <dgm:spPr/>
      <dgm:t>
        <a:bodyPr/>
        <a:lstStyle/>
        <a:p>
          <a:pPr rtl="0"/>
          <a:r>
            <a:rPr lang="en-US"/>
            <a:t>Resource usage (surface usage and cabinet space usage)</a:t>
          </a:r>
        </a:p>
      </dgm:t>
    </dgm:pt>
    <dgm:pt modelId="{64D03137-9750-4F7E-B374-ACED356B894B}" type="parTrans" cxnId="{F3D452F7-F789-407C-B3BE-C551B1CC88C4}">
      <dgm:prSet/>
      <dgm:spPr/>
      <dgm:t>
        <a:bodyPr/>
        <a:lstStyle/>
        <a:p>
          <a:endParaRPr lang="zh-CN" altLang="en-US"/>
        </a:p>
      </dgm:t>
    </dgm:pt>
    <dgm:pt modelId="{D6C56000-5231-4282-9C0C-5B7CD886E0CF}" type="sibTrans" cxnId="{F3D452F7-F789-407C-B3BE-C551B1CC88C4}">
      <dgm:prSet/>
      <dgm:spPr/>
      <dgm:t>
        <a:bodyPr/>
        <a:lstStyle/>
        <a:p>
          <a:endParaRPr lang="zh-CN" altLang="en-US"/>
        </a:p>
      </dgm:t>
    </dgm:pt>
    <dgm:pt modelId="{1AEC7CC9-89CB-478E-9C8F-44EA07FD4A8D}">
      <dgm:prSet/>
      <dgm:spPr/>
      <dgm:t>
        <a:bodyPr/>
        <a:lstStyle/>
        <a:p>
          <a:pPr rtl="0"/>
          <a:r>
            <a:rPr lang="en-US"/>
            <a:t>Management requirements (management objects, linkage requirements, and proactive management)</a:t>
          </a:r>
        </a:p>
      </dgm:t>
    </dgm:pt>
    <dgm:pt modelId="{13698BD2-8708-4668-B4FA-600C8792EAAD}" type="parTrans" cxnId="{2CB6C858-A67D-4531-B2F7-B491CB9E4B45}">
      <dgm:prSet/>
      <dgm:spPr/>
      <dgm:t>
        <a:bodyPr/>
        <a:lstStyle/>
        <a:p>
          <a:endParaRPr lang="zh-CN" altLang="en-US"/>
        </a:p>
      </dgm:t>
    </dgm:pt>
    <dgm:pt modelId="{36D1FF73-B41F-4E5A-9D08-77685DD3F0A2}" type="sibTrans" cxnId="{2CB6C858-A67D-4531-B2F7-B491CB9E4B45}">
      <dgm:prSet/>
      <dgm:spPr/>
      <dgm:t>
        <a:bodyPr/>
        <a:lstStyle/>
        <a:p>
          <a:endParaRPr lang="zh-CN" altLang="en-US"/>
        </a:p>
      </dgm:t>
    </dgm:pt>
    <dgm:pt modelId="{94DAAD1C-2BBA-4B03-BB7E-C3949C0281B9}">
      <dgm:prSet/>
      <dgm:spPr/>
      <dgm:t>
        <a:bodyPr/>
        <a:lstStyle/>
        <a:p>
          <a:pPr rtl="0"/>
          <a:r>
            <a:rPr lang="en-US"/>
            <a:t>Display function (visualized O&amp;M)...</a:t>
          </a:r>
        </a:p>
      </dgm:t>
    </dgm:pt>
    <dgm:pt modelId="{7E357D8B-8F51-4424-A591-2546B6E56552}" type="parTrans" cxnId="{2679EF0F-09F6-4E4A-8E0E-D1650E8D83FA}">
      <dgm:prSet/>
      <dgm:spPr/>
      <dgm:t>
        <a:bodyPr/>
        <a:lstStyle/>
        <a:p>
          <a:endParaRPr lang="zh-CN" altLang="en-US"/>
        </a:p>
      </dgm:t>
    </dgm:pt>
    <dgm:pt modelId="{91A363C8-4F84-487F-AD3C-A5B81574D932}" type="sibTrans" cxnId="{2679EF0F-09F6-4E4A-8E0E-D1650E8D83FA}">
      <dgm:prSet/>
      <dgm:spPr/>
      <dgm:t>
        <a:bodyPr/>
        <a:lstStyle/>
        <a:p>
          <a:endParaRPr lang="zh-CN" altLang="en-US"/>
        </a:p>
      </dgm:t>
    </dgm:pt>
    <dgm:pt modelId="{68484BD1-606D-48DD-B181-B845404FDFB5}" type="pres">
      <dgm:prSet presAssocID="{03D7DD9D-CD42-46A6-9288-6F29520C1B44}" presName="linear" presStyleCnt="0">
        <dgm:presLayoutVars>
          <dgm:animLvl val="lvl"/>
          <dgm:resizeHandles val="exact"/>
        </dgm:presLayoutVars>
      </dgm:prSet>
      <dgm:spPr/>
      <dgm:t>
        <a:bodyPr/>
        <a:lstStyle/>
        <a:p>
          <a:endParaRPr lang="zh-CN" altLang="en-US"/>
        </a:p>
      </dgm:t>
    </dgm:pt>
    <dgm:pt modelId="{9F948AD0-3CB5-4539-AD52-3AFF92EE1CED}" type="pres">
      <dgm:prSet presAssocID="{DE992E8E-7EC6-4B1B-9C71-90812C6AF30D}" presName="parentText" presStyleLbl="node1" presStyleIdx="0" presStyleCnt="3">
        <dgm:presLayoutVars>
          <dgm:chMax val="0"/>
          <dgm:bulletEnabled val="1"/>
        </dgm:presLayoutVars>
      </dgm:prSet>
      <dgm:spPr/>
      <dgm:t>
        <a:bodyPr/>
        <a:lstStyle/>
        <a:p>
          <a:endParaRPr lang="zh-CN" altLang="en-US"/>
        </a:p>
      </dgm:t>
    </dgm:pt>
    <dgm:pt modelId="{98CC4A1E-4D9A-447E-80FA-4D65D890B98C}" type="pres">
      <dgm:prSet presAssocID="{DE992E8E-7EC6-4B1B-9C71-90812C6AF30D}" presName="childText" presStyleLbl="revTx" presStyleIdx="0" presStyleCnt="3">
        <dgm:presLayoutVars>
          <dgm:bulletEnabled val="1"/>
        </dgm:presLayoutVars>
      </dgm:prSet>
      <dgm:spPr/>
      <dgm:t>
        <a:bodyPr/>
        <a:lstStyle/>
        <a:p>
          <a:endParaRPr lang="zh-CN" altLang="en-US"/>
        </a:p>
      </dgm:t>
    </dgm:pt>
    <dgm:pt modelId="{1D971926-6F9D-4D69-A3C3-F2CEFEB0A896}" type="pres">
      <dgm:prSet presAssocID="{E13A2E1F-6DEF-4016-81AB-7B52B5CF1E9E}" presName="parentText" presStyleLbl="node1" presStyleIdx="1" presStyleCnt="3">
        <dgm:presLayoutVars>
          <dgm:chMax val="0"/>
          <dgm:bulletEnabled val="1"/>
        </dgm:presLayoutVars>
      </dgm:prSet>
      <dgm:spPr/>
      <dgm:t>
        <a:bodyPr/>
        <a:lstStyle/>
        <a:p>
          <a:endParaRPr lang="zh-CN" altLang="en-US"/>
        </a:p>
      </dgm:t>
    </dgm:pt>
    <dgm:pt modelId="{6E75DC1A-D1D8-42CE-90C6-EE3A91704A07}" type="pres">
      <dgm:prSet presAssocID="{E13A2E1F-6DEF-4016-81AB-7B52B5CF1E9E}" presName="childText" presStyleLbl="revTx" presStyleIdx="1" presStyleCnt="3">
        <dgm:presLayoutVars>
          <dgm:bulletEnabled val="1"/>
        </dgm:presLayoutVars>
      </dgm:prSet>
      <dgm:spPr/>
      <dgm:t>
        <a:bodyPr/>
        <a:lstStyle/>
        <a:p>
          <a:endParaRPr lang="zh-CN" altLang="en-US"/>
        </a:p>
      </dgm:t>
    </dgm:pt>
    <dgm:pt modelId="{4CC51A5E-87A4-4FD2-9E2A-F5859A724F2E}" type="pres">
      <dgm:prSet presAssocID="{2E9B1C09-5D84-4C2C-B127-A41203AE7334}" presName="parentText" presStyleLbl="node1" presStyleIdx="2" presStyleCnt="3">
        <dgm:presLayoutVars>
          <dgm:chMax val="0"/>
          <dgm:bulletEnabled val="1"/>
        </dgm:presLayoutVars>
      </dgm:prSet>
      <dgm:spPr/>
      <dgm:t>
        <a:bodyPr/>
        <a:lstStyle/>
        <a:p>
          <a:endParaRPr lang="zh-CN" altLang="en-US"/>
        </a:p>
      </dgm:t>
    </dgm:pt>
    <dgm:pt modelId="{A159177B-FFC0-42BE-B689-914E28962AE4}" type="pres">
      <dgm:prSet presAssocID="{2E9B1C09-5D84-4C2C-B127-A41203AE7334}" presName="childText" presStyleLbl="revTx" presStyleIdx="2" presStyleCnt="3">
        <dgm:presLayoutVars>
          <dgm:bulletEnabled val="1"/>
        </dgm:presLayoutVars>
      </dgm:prSet>
      <dgm:spPr/>
      <dgm:t>
        <a:bodyPr/>
        <a:lstStyle/>
        <a:p>
          <a:endParaRPr lang="zh-CN" altLang="en-US"/>
        </a:p>
      </dgm:t>
    </dgm:pt>
  </dgm:ptLst>
  <dgm:cxnLst>
    <dgm:cxn modelId="{9243CE6D-9827-47D1-972C-B15B648F9240}" srcId="{DE992E8E-7EC6-4B1B-9C71-90812C6AF30D}" destId="{7A4C76D7-16F8-45FE-BE8B-B69C67BFB919}" srcOrd="2" destOrd="0" parTransId="{DC87863D-6A34-46D8-B813-7BE100FD5125}" sibTransId="{9F923D87-ACBC-4594-BE1C-75A452183E7A}"/>
    <dgm:cxn modelId="{8C7E0749-C1EA-44A0-AB4A-548647E1D25F}" type="presOf" srcId="{22467E8B-AB37-4BBC-842C-2EFDA3094F0A}" destId="{A159177B-FFC0-42BE-B689-914E28962AE4}" srcOrd="0" destOrd="0" presId="urn:microsoft.com/office/officeart/2005/8/layout/vList2"/>
    <dgm:cxn modelId="{CC7DC61E-51C9-48D5-835A-235EE24FBBA0}" type="presOf" srcId="{7A4C76D7-16F8-45FE-BE8B-B69C67BFB919}" destId="{98CC4A1E-4D9A-447E-80FA-4D65D890B98C}" srcOrd="0" destOrd="2" presId="urn:microsoft.com/office/officeart/2005/8/layout/vList2"/>
    <dgm:cxn modelId="{B3E60E4E-43FF-40FA-9449-CF0190185F03}" srcId="{E13A2E1F-6DEF-4016-81AB-7B52B5CF1E9E}" destId="{9BE709BD-C98E-4F5E-B7F1-2F0CF14ECFE7}" srcOrd="1" destOrd="0" parTransId="{4A0AFB7A-24DB-44F1-A35C-253EEC8DD956}" sibTransId="{FF9D2746-963C-4397-B2AB-55E046D90E6C}"/>
    <dgm:cxn modelId="{FE81A7BC-3A6A-4C6E-8BE3-D5202660A9D4}" type="presOf" srcId="{0B8FEDB4-2591-4211-AA02-67760728C79D}" destId="{6E75DC1A-D1D8-42CE-90C6-EE3A91704A07}" srcOrd="0" destOrd="0" presId="urn:microsoft.com/office/officeart/2005/8/layout/vList2"/>
    <dgm:cxn modelId="{8C0FB797-4811-4C5E-89B9-D88D1A17248C}" type="presOf" srcId="{D7751C01-9C56-4B2F-93FB-38816584879D}" destId="{98CC4A1E-4D9A-447E-80FA-4D65D890B98C}" srcOrd="0" destOrd="1" presId="urn:microsoft.com/office/officeart/2005/8/layout/vList2"/>
    <dgm:cxn modelId="{12674D21-1FF1-4F67-8D64-E0FCAFF30B20}" type="presOf" srcId="{94DAAD1C-2BBA-4B03-BB7E-C3949C0281B9}" destId="{A159177B-FFC0-42BE-B689-914E28962AE4}" srcOrd="0" destOrd="5" presId="urn:microsoft.com/office/officeart/2005/8/layout/vList2"/>
    <dgm:cxn modelId="{2679EF0F-09F6-4E4A-8E0E-D1650E8D83FA}" srcId="{2E9B1C09-5D84-4C2C-B127-A41203AE7334}" destId="{94DAAD1C-2BBA-4B03-BB7E-C3949C0281B9}" srcOrd="5" destOrd="0" parTransId="{7E357D8B-8F51-4424-A591-2546B6E56552}" sibTransId="{91A363C8-4F84-487F-AD3C-A5B81574D932}"/>
    <dgm:cxn modelId="{BE3DAA81-28DA-464C-9593-2CDDF15C0583}" type="presOf" srcId="{CA90FF45-736D-4F2C-A299-3B4616C3B2C7}" destId="{A159177B-FFC0-42BE-B689-914E28962AE4}" srcOrd="0" destOrd="2" presId="urn:microsoft.com/office/officeart/2005/8/layout/vList2"/>
    <dgm:cxn modelId="{F3D452F7-F789-407C-B3BE-C551B1CC88C4}" srcId="{2E9B1C09-5D84-4C2C-B127-A41203AE7334}" destId="{B7F5E181-D018-4AAE-B430-EA0115ED9D4A}" srcOrd="3" destOrd="0" parTransId="{64D03137-9750-4F7E-B374-ACED356B894B}" sibTransId="{D6C56000-5231-4282-9C0C-5B7CD886E0CF}"/>
    <dgm:cxn modelId="{07DA7BB4-7BB1-4A75-B412-3C3E67CE5319}" srcId="{DE992E8E-7EC6-4B1B-9C71-90812C6AF30D}" destId="{D7751C01-9C56-4B2F-93FB-38816584879D}" srcOrd="1" destOrd="0" parTransId="{E1B01073-5097-40E1-BA76-40EAA147FCD8}" sibTransId="{CE933D56-E7D2-4011-B6AC-250C81B5E844}"/>
    <dgm:cxn modelId="{2CB6C858-A67D-4531-B2F7-B491CB9E4B45}" srcId="{2E9B1C09-5D84-4C2C-B127-A41203AE7334}" destId="{1AEC7CC9-89CB-478E-9C8F-44EA07FD4A8D}" srcOrd="4" destOrd="0" parTransId="{13698BD2-8708-4668-B4FA-600C8792EAAD}" sibTransId="{36D1FF73-B41F-4E5A-9D08-77685DD3F0A2}"/>
    <dgm:cxn modelId="{842E4908-F6E2-4DE0-96A2-1052070022E6}" srcId="{E13A2E1F-6DEF-4016-81AB-7B52B5CF1E9E}" destId="{0B8FEDB4-2591-4211-AA02-67760728C79D}" srcOrd="0" destOrd="0" parTransId="{B61DA25B-0619-4ECF-B41F-C2DD88FCC134}" sibTransId="{7166F46E-6B37-4CD0-B071-095F40CE6D4E}"/>
    <dgm:cxn modelId="{9C2EDEF1-6B79-4774-990C-953DBB2AD3FB}" type="presOf" srcId="{29CEBAE0-CB6A-4BFC-8BD5-1153465A0D3A}" destId="{98CC4A1E-4D9A-447E-80FA-4D65D890B98C}" srcOrd="0" destOrd="0" presId="urn:microsoft.com/office/officeart/2005/8/layout/vList2"/>
    <dgm:cxn modelId="{60BFA942-1E1B-4BF2-8398-BFAB20E30EAF}" srcId="{03D7DD9D-CD42-46A6-9288-6F29520C1B44}" destId="{2E9B1C09-5D84-4C2C-B127-A41203AE7334}" srcOrd="2" destOrd="0" parTransId="{1B7795A7-6B4C-45EB-90B0-6E47F855AD55}" sibTransId="{10456E4B-C358-4B5C-8AAF-FB413CA3CC6C}"/>
    <dgm:cxn modelId="{5E091810-BC29-4BC6-B763-3359928BC331}" type="presOf" srcId="{DE992E8E-7EC6-4B1B-9C71-90812C6AF30D}" destId="{9F948AD0-3CB5-4539-AD52-3AFF92EE1CED}" srcOrd="0" destOrd="0" presId="urn:microsoft.com/office/officeart/2005/8/layout/vList2"/>
    <dgm:cxn modelId="{B7402A4A-1DE6-4DF0-A9C7-08E9E58963D6}" srcId="{2E9B1C09-5D84-4C2C-B127-A41203AE7334}" destId="{15439219-EC5B-4CA2-955A-9EB0C6071684}" srcOrd="1" destOrd="0" parTransId="{BA34ED6B-CF8B-4E41-93C3-1CEAFC2A1E0F}" sibTransId="{98E3C79B-21C9-4A7F-AB83-042CD3D30BF0}"/>
    <dgm:cxn modelId="{2F54663B-829B-4706-97C9-F3DA494476B9}" srcId="{2E9B1C09-5D84-4C2C-B127-A41203AE7334}" destId="{22467E8B-AB37-4BBC-842C-2EFDA3094F0A}" srcOrd="0" destOrd="0" parTransId="{798C07B0-3EF8-41A3-AF1A-9467CD69D243}" sibTransId="{15392177-9832-44BF-8B03-53A9B4CE9EF7}"/>
    <dgm:cxn modelId="{32766118-47DF-494F-80F0-F23A57118C4F}" type="presOf" srcId="{B7F5E181-D018-4AAE-B430-EA0115ED9D4A}" destId="{A159177B-FFC0-42BE-B689-914E28962AE4}" srcOrd="0" destOrd="3" presId="urn:microsoft.com/office/officeart/2005/8/layout/vList2"/>
    <dgm:cxn modelId="{62559C38-9F9D-4FF5-8E9B-758C1F45FBF6}" type="presOf" srcId="{2E9B1C09-5D84-4C2C-B127-A41203AE7334}" destId="{4CC51A5E-87A4-4FD2-9E2A-F5859A724F2E}" srcOrd="0" destOrd="0" presId="urn:microsoft.com/office/officeart/2005/8/layout/vList2"/>
    <dgm:cxn modelId="{0139CA57-D124-4C67-BAF6-DD4D8202D694}" type="presOf" srcId="{E13A2E1F-6DEF-4016-81AB-7B52B5CF1E9E}" destId="{1D971926-6F9D-4D69-A3C3-F2CEFEB0A896}" srcOrd="0" destOrd="0" presId="urn:microsoft.com/office/officeart/2005/8/layout/vList2"/>
    <dgm:cxn modelId="{F73D1D66-8359-47F8-9C7C-4C2130555C20}" type="presOf" srcId="{9BE709BD-C98E-4F5E-B7F1-2F0CF14ECFE7}" destId="{6E75DC1A-D1D8-42CE-90C6-EE3A91704A07}" srcOrd="0" destOrd="1" presId="urn:microsoft.com/office/officeart/2005/8/layout/vList2"/>
    <dgm:cxn modelId="{1AB46975-5F99-4DF7-953A-248511AC9FF3}" type="presOf" srcId="{1AEC7CC9-89CB-478E-9C8F-44EA07FD4A8D}" destId="{A159177B-FFC0-42BE-B689-914E28962AE4}" srcOrd="0" destOrd="4" presId="urn:microsoft.com/office/officeart/2005/8/layout/vList2"/>
    <dgm:cxn modelId="{E0811AF2-1031-4A2C-809B-A2016F2F3068}" type="presOf" srcId="{03D7DD9D-CD42-46A6-9288-6F29520C1B44}" destId="{68484BD1-606D-48DD-B181-B845404FDFB5}" srcOrd="0" destOrd="0" presId="urn:microsoft.com/office/officeart/2005/8/layout/vList2"/>
    <dgm:cxn modelId="{3D19EED2-5ACA-4219-A337-6A28F0297612}" srcId="{03D7DD9D-CD42-46A6-9288-6F29520C1B44}" destId="{E13A2E1F-6DEF-4016-81AB-7B52B5CF1E9E}" srcOrd="1" destOrd="0" parTransId="{3F807244-B64B-4E04-81D9-D244AC871747}" sibTransId="{9B9B8D14-F5A1-4371-8643-E626391D73E9}"/>
    <dgm:cxn modelId="{0333B2A8-9DFC-4056-AE4E-D9BCBB6CA8B6}" srcId="{03D7DD9D-CD42-46A6-9288-6F29520C1B44}" destId="{DE992E8E-7EC6-4B1B-9C71-90812C6AF30D}" srcOrd="0" destOrd="0" parTransId="{85FD61FA-4DFC-4F2D-BB64-7125277BD309}" sibTransId="{5714542B-2717-4A20-8581-3A95F570CA31}"/>
    <dgm:cxn modelId="{01A87DE0-0247-41F8-8388-B7730D256E6D}" type="presOf" srcId="{15439219-EC5B-4CA2-955A-9EB0C6071684}" destId="{A159177B-FFC0-42BE-B689-914E28962AE4}" srcOrd="0" destOrd="1" presId="urn:microsoft.com/office/officeart/2005/8/layout/vList2"/>
    <dgm:cxn modelId="{558E908B-73B8-4521-9740-9D1D63719EBE}" srcId="{2E9B1C09-5D84-4C2C-B127-A41203AE7334}" destId="{CA90FF45-736D-4F2C-A299-3B4616C3B2C7}" srcOrd="2" destOrd="0" parTransId="{ECCB979A-2EC0-4F55-ACE8-2C4B18CA4E04}" sibTransId="{7F65BBDD-87CA-468E-A85A-49A23ED91696}"/>
    <dgm:cxn modelId="{7E7FF5D5-9767-42FF-843E-2103732C3F8E}" srcId="{DE992E8E-7EC6-4B1B-9C71-90812C6AF30D}" destId="{29CEBAE0-CB6A-4BFC-8BD5-1153465A0D3A}" srcOrd="0" destOrd="0" parTransId="{32C9F1A7-15FA-4F9E-80D1-E50B15411A41}" sibTransId="{1763E669-A1E8-48F7-AFD3-B7856A1039F5}"/>
    <dgm:cxn modelId="{708F998D-5F30-460F-A67C-8B5F81279357}" type="presParOf" srcId="{68484BD1-606D-48DD-B181-B845404FDFB5}" destId="{9F948AD0-3CB5-4539-AD52-3AFF92EE1CED}" srcOrd="0" destOrd="0" presId="urn:microsoft.com/office/officeart/2005/8/layout/vList2"/>
    <dgm:cxn modelId="{A654037E-8429-452B-B8B3-1FF8636D7880}" type="presParOf" srcId="{68484BD1-606D-48DD-B181-B845404FDFB5}" destId="{98CC4A1E-4D9A-447E-80FA-4D65D890B98C}" srcOrd="1" destOrd="0" presId="urn:microsoft.com/office/officeart/2005/8/layout/vList2"/>
    <dgm:cxn modelId="{C2C79BA7-7CBF-4E84-A31B-936FE4C71273}" type="presParOf" srcId="{68484BD1-606D-48DD-B181-B845404FDFB5}" destId="{1D971926-6F9D-4D69-A3C3-F2CEFEB0A896}" srcOrd="2" destOrd="0" presId="urn:microsoft.com/office/officeart/2005/8/layout/vList2"/>
    <dgm:cxn modelId="{AD6F3A8F-2F5D-4ABE-8ECC-16822903C210}" type="presParOf" srcId="{68484BD1-606D-48DD-B181-B845404FDFB5}" destId="{6E75DC1A-D1D8-42CE-90C6-EE3A91704A07}" srcOrd="3" destOrd="0" presId="urn:microsoft.com/office/officeart/2005/8/layout/vList2"/>
    <dgm:cxn modelId="{6DFB9254-A99D-4F62-85FD-47485ED4A508}" type="presParOf" srcId="{68484BD1-606D-48DD-B181-B845404FDFB5}" destId="{4CC51A5E-87A4-4FD2-9E2A-F5859A724F2E}" srcOrd="4" destOrd="0" presId="urn:microsoft.com/office/officeart/2005/8/layout/vList2"/>
    <dgm:cxn modelId="{02A4B101-E9D7-4A4C-A43E-C9395AE0F50B}" type="presParOf" srcId="{68484BD1-606D-48DD-B181-B845404FDFB5}" destId="{A159177B-FFC0-42BE-B689-914E28962AE4}" srcOrd="5"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6DB5C4A-31DE-4F86-B9C7-397028FFD785}" type="doc">
      <dgm:prSet loTypeId="urn:microsoft.com/office/officeart/2005/8/layout/vList5" loCatId="list" qsTypeId="urn:microsoft.com/office/officeart/2005/8/quickstyle/simple2" qsCatId="simple" csTypeId="urn:microsoft.com/office/officeart/2005/8/colors/colorful5" csCatId="colorful"/>
      <dgm:spPr/>
      <dgm:t>
        <a:bodyPr/>
        <a:lstStyle/>
        <a:p>
          <a:endParaRPr lang="zh-CN" altLang="en-US"/>
        </a:p>
      </dgm:t>
    </dgm:pt>
    <dgm:pt modelId="{7C7A76B0-7BF7-46C6-A627-AA53ACD23B9A}">
      <dgm:prSet custT="1"/>
      <dgm:spPr/>
      <dgm:t>
        <a:bodyPr/>
        <a:lstStyle/>
        <a:p>
          <a:pPr rtl="0"/>
          <a:r>
            <a:rPr lang="en-US" sz="1100" dirty="0"/>
            <a:t>Compliance</a:t>
          </a:r>
        </a:p>
      </dgm:t>
    </dgm:pt>
    <dgm:pt modelId="{8FFEBA2B-37D4-4EC0-B869-C96EC02FF79C}" type="parTrans" cxnId="{E5E63204-2ECC-40DB-A1E2-3114EE3FBA0C}">
      <dgm:prSet/>
      <dgm:spPr/>
      <dgm:t>
        <a:bodyPr/>
        <a:lstStyle/>
        <a:p>
          <a:endParaRPr lang="zh-CN" altLang="en-US"/>
        </a:p>
      </dgm:t>
    </dgm:pt>
    <dgm:pt modelId="{25110F10-4C68-40FC-8477-E8C915CDF697}" type="sibTrans" cxnId="{E5E63204-2ECC-40DB-A1E2-3114EE3FBA0C}">
      <dgm:prSet/>
      <dgm:spPr/>
      <dgm:t>
        <a:bodyPr/>
        <a:lstStyle/>
        <a:p>
          <a:endParaRPr lang="zh-CN" altLang="en-US"/>
        </a:p>
      </dgm:t>
    </dgm:pt>
    <dgm:pt modelId="{1C5E6D1E-2CCF-40C5-98FD-69D8035A3AD4}">
      <dgm:prSet custT="1"/>
      <dgm:spPr/>
      <dgm:t>
        <a:bodyPr/>
        <a:lstStyle/>
        <a:p>
          <a:pPr rtl="0"/>
          <a:r>
            <a:rPr lang="en-US" sz="1100"/>
            <a:t>Availability</a:t>
          </a:r>
        </a:p>
      </dgm:t>
    </dgm:pt>
    <dgm:pt modelId="{0D2848D9-B74D-4260-A712-4AD98D308545}" type="parTrans" cxnId="{CBC1D899-E8EB-4C2C-A15F-C1BF8B1D7D07}">
      <dgm:prSet/>
      <dgm:spPr/>
      <dgm:t>
        <a:bodyPr/>
        <a:lstStyle/>
        <a:p>
          <a:endParaRPr lang="zh-CN" altLang="en-US"/>
        </a:p>
      </dgm:t>
    </dgm:pt>
    <dgm:pt modelId="{53EAF686-CDB0-4DBD-BAB9-872206920A90}" type="sibTrans" cxnId="{CBC1D899-E8EB-4C2C-A15F-C1BF8B1D7D07}">
      <dgm:prSet/>
      <dgm:spPr/>
      <dgm:t>
        <a:bodyPr/>
        <a:lstStyle/>
        <a:p>
          <a:endParaRPr lang="zh-CN" altLang="en-US"/>
        </a:p>
      </dgm:t>
    </dgm:pt>
    <dgm:pt modelId="{86CF8A54-104F-4D6F-A258-9F2E9F1BD16C}">
      <dgm:prSet custT="1"/>
      <dgm:spPr/>
      <dgm:t>
        <a:bodyPr/>
        <a:lstStyle/>
        <a:p>
          <a:pPr rtl="0"/>
          <a:r>
            <a:rPr lang="en-US" sz="1100"/>
            <a:t>Functionality</a:t>
          </a:r>
        </a:p>
      </dgm:t>
    </dgm:pt>
    <dgm:pt modelId="{A5F26E20-CD80-4C1C-B060-0A7563CAAC3E}" type="parTrans" cxnId="{0E2C4CA9-2413-4239-9F98-4A11F5C24309}">
      <dgm:prSet/>
      <dgm:spPr/>
      <dgm:t>
        <a:bodyPr/>
        <a:lstStyle/>
        <a:p>
          <a:endParaRPr lang="zh-CN" altLang="en-US"/>
        </a:p>
      </dgm:t>
    </dgm:pt>
    <dgm:pt modelId="{01070662-8ECE-4EBB-9DBE-79408CA96E6D}" type="sibTrans" cxnId="{0E2C4CA9-2413-4239-9F98-4A11F5C24309}">
      <dgm:prSet/>
      <dgm:spPr/>
      <dgm:t>
        <a:bodyPr/>
        <a:lstStyle/>
        <a:p>
          <a:endParaRPr lang="zh-CN" altLang="en-US"/>
        </a:p>
      </dgm:t>
    </dgm:pt>
    <dgm:pt modelId="{F2779130-08B4-4F85-9388-F981F1D8B0F9}">
      <dgm:prSet custT="1"/>
      <dgm:spPr/>
      <dgm:t>
        <a:bodyPr/>
        <a:lstStyle/>
        <a:p>
          <a:pPr rtl="0"/>
          <a:r>
            <a:rPr lang="en-US" sz="1100"/>
            <a:t>Serviceability</a:t>
          </a:r>
        </a:p>
      </dgm:t>
    </dgm:pt>
    <dgm:pt modelId="{208978EE-381C-4581-84B4-D54DA45BB54F}" type="parTrans" cxnId="{8037520A-092F-47CF-A298-5D827D7F67BF}">
      <dgm:prSet/>
      <dgm:spPr/>
      <dgm:t>
        <a:bodyPr/>
        <a:lstStyle/>
        <a:p>
          <a:endParaRPr lang="zh-CN" altLang="en-US"/>
        </a:p>
      </dgm:t>
    </dgm:pt>
    <dgm:pt modelId="{DA0E07EA-89AF-466F-A1B5-0DA4DA0CA3F8}" type="sibTrans" cxnId="{8037520A-092F-47CF-A298-5D827D7F67BF}">
      <dgm:prSet/>
      <dgm:spPr/>
      <dgm:t>
        <a:bodyPr/>
        <a:lstStyle/>
        <a:p>
          <a:endParaRPr lang="zh-CN" altLang="en-US"/>
        </a:p>
      </dgm:t>
    </dgm:pt>
    <dgm:pt modelId="{66F4138B-FB0A-46DE-8010-AB8CDFB30310}">
      <dgm:prSet custT="1"/>
      <dgm:spPr/>
      <dgm:t>
        <a:bodyPr/>
        <a:lstStyle/>
        <a:p>
          <a:pPr rtl="0"/>
          <a:r>
            <a:rPr lang="en-US" sz="1100"/>
            <a:t>Cost-effectiveness</a:t>
          </a:r>
        </a:p>
      </dgm:t>
    </dgm:pt>
    <dgm:pt modelId="{77AAD108-A3FA-4FDE-A4A5-BC51F98BD368}" type="parTrans" cxnId="{71EFD20B-5704-44C7-BC47-D7444950F3A4}">
      <dgm:prSet/>
      <dgm:spPr/>
      <dgm:t>
        <a:bodyPr/>
        <a:lstStyle/>
        <a:p>
          <a:endParaRPr lang="zh-CN" altLang="en-US"/>
        </a:p>
      </dgm:t>
    </dgm:pt>
    <dgm:pt modelId="{90A63C7C-3766-4E1C-9E45-B8A4D01BA345}" type="sibTrans" cxnId="{71EFD20B-5704-44C7-BC47-D7444950F3A4}">
      <dgm:prSet/>
      <dgm:spPr/>
      <dgm:t>
        <a:bodyPr/>
        <a:lstStyle/>
        <a:p>
          <a:endParaRPr lang="zh-CN" altLang="en-US"/>
        </a:p>
      </dgm:t>
    </dgm:pt>
    <dgm:pt modelId="{90157758-E477-42AA-8605-08325D51BB0C}">
      <dgm:prSet custT="1"/>
      <dgm:spPr/>
      <dgm:t>
        <a:bodyPr/>
        <a:lstStyle/>
        <a:p>
          <a:pPr rtl="0"/>
          <a:r>
            <a:rPr lang="en-US" sz="1100"/>
            <a:t>Scalability</a:t>
          </a:r>
        </a:p>
      </dgm:t>
    </dgm:pt>
    <dgm:pt modelId="{FCD6693D-8D51-432C-9C4F-D4369C0C0BDE}" type="parTrans" cxnId="{1F3C0B4F-5401-4788-AB10-DA5A071D4C7F}">
      <dgm:prSet/>
      <dgm:spPr/>
      <dgm:t>
        <a:bodyPr/>
        <a:lstStyle/>
        <a:p>
          <a:endParaRPr lang="zh-CN" altLang="en-US"/>
        </a:p>
      </dgm:t>
    </dgm:pt>
    <dgm:pt modelId="{17C23DFA-DCA9-4AA2-8F6E-43A284D41830}" type="sibTrans" cxnId="{1F3C0B4F-5401-4788-AB10-DA5A071D4C7F}">
      <dgm:prSet/>
      <dgm:spPr/>
      <dgm:t>
        <a:bodyPr/>
        <a:lstStyle/>
        <a:p>
          <a:endParaRPr lang="zh-CN" altLang="en-US"/>
        </a:p>
      </dgm:t>
    </dgm:pt>
    <dgm:pt modelId="{F905E972-1098-460A-ABDD-2E0214FA9BBC}">
      <dgm:prSet custT="1"/>
      <dgm:spPr/>
      <dgm:t>
        <a:bodyPr/>
        <a:lstStyle/>
        <a:p>
          <a:pPr rtl="0"/>
          <a:r>
            <a:rPr lang="en-US" sz="1100"/>
            <a:t>Energy saving</a:t>
          </a:r>
        </a:p>
      </dgm:t>
    </dgm:pt>
    <dgm:pt modelId="{C961EF57-8A3A-4BDF-9576-CF4AC4276F59}" type="parTrans" cxnId="{EDDF7AAC-2BAD-4ED6-94CC-942B05455767}">
      <dgm:prSet/>
      <dgm:spPr/>
      <dgm:t>
        <a:bodyPr/>
        <a:lstStyle/>
        <a:p>
          <a:endParaRPr lang="zh-CN" altLang="en-US"/>
        </a:p>
      </dgm:t>
    </dgm:pt>
    <dgm:pt modelId="{20B02D19-792A-49DE-9DAC-E0701519BD0D}" type="sibTrans" cxnId="{EDDF7AAC-2BAD-4ED6-94CC-942B05455767}">
      <dgm:prSet/>
      <dgm:spPr/>
      <dgm:t>
        <a:bodyPr/>
        <a:lstStyle/>
        <a:p>
          <a:endParaRPr lang="zh-CN" altLang="en-US"/>
        </a:p>
      </dgm:t>
    </dgm:pt>
    <dgm:pt modelId="{D4EE46B4-0F91-4C9F-A949-C94B1A409B8F}">
      <dgm:prSet custT="1"/>
      <dgm:spPr/>
      <dgm:t>
        <a:bodyPr/>
        <a:lstStyle/>
        <a:p>
          <a:pPr rtl="0"/>
          <a:r>
            <a:rPr lang="en-US" sz="1100"/>
            <a:t>Security</a:t>
          </a:r>
        </a:p>
      </dgm:t>
    </dgm:pt>
    <dgm:pt modelId="{B4D1BE16-18FB-4788-90D9-A231B2A2DB54}" type="parTrans" cxnId="{2382EC7B-C932-4CFF-A8D9-7ABCECB4AAC3}">
      <dgm:prSet/>
      <dgm:spPr/>
      <dgm:t>
        <a:bodyPr/>
        <a:lstStyle/>
        <a:p>
          <a:endParaRPr lang="zh-CN" altLang="en-US"/>
        </a:p>
      </dgm:t>
    </dgm:pt>
    <dgm:pt modelId="{36F4BD56-2AAE-4CC9-A3F5-F1B7B8362F30}" type="sibTrans" cxnId="{2382EC7B-C932-4CFF-A8D9-7ABCECB4AAC3}">
      <dgm:prSet/>
      <dgm:spPr/>
      <dgm:t>
        <a:bodyPr/>
        <a:lstStyle/>
        <a:p>
          <a:endParaRPr lang="zh-CN" altLang="en-US"/>
        </a:p>
      </dgm:t>
    </dgm:pt>
    <dgm:pt modelId="{0BF94A7A-4D5E-445C-999C-055E24A1C791}" type="pres">
      <dgm:prSet presAssocID="{46DB5C4A-31DE-4F86-B9C7-397028FFD785}" presName="Name0" presStyleCnt="0">
        <dgm:presLayoutVars>
          <dgm:dir/>
          <dgm:animLvl val="lvl"/>
          <dgm:resizeHandles val="exact"/>
        </dgm:presLayoutVars>
      </dgm:prSet>
      <dgm:spPr/>
      <dgm:t>
        <a:bodyPr/>
        <a:lstStyle/>
        <a:p>
          <a:endParaRPr lang="zh-CN" altLang="en-US"/>
        </a:p>
      </dgm:t>
    </dgm:pt>
    <dgm:pt modelId="{108BCC4E-9E65-4E37-A428-761ED9B5CEC1}" type="pres">
      <dgm:prSet presAssocID="{7C7A76B0-7BF7-46C6-A627-AA53ACD23B9A}" presName="linNode" presStyleCnt="0"/>
      <dgm:spPr/>
    </dgm:pt>
    <dgm:pt modelId="{A1B92F15-A2B8-422E-9F18-450E155CFDED}" type="pres">
      <dgm:prSet presAssocID="{7C7A76B0-7BF7-46C6-A627-AA53ACD23B9A}" presName="parentText" presStyleLbl="node1" presStyleIdx="0" presStyleCnt="8">
        <dgm:presLayoutVars>
          <dgm:chMax val="1"/>
          <dgm:bulletEnabled val="1"/>
        </dgm:presLayoutVars>
      </dgm:prSet>
      <dgm:spPr/>
      <dgm:t>
        <a:bodyPr/>
        <a:lstStyle/>
        <a:p>
          <a:endParaRPr lang="zh-CN" altLang="en-US"/>
        </a:p>
      </dgm:t>
    </dgm:pt>
    <dgm:pt modelId="{C82CCB8E-CAAA-46D5-902B-F504436D4542}" type="pres">
      <dgm:prSet presAssocID="{25110F10-4C68-40FC-8477-E8C915CDF697}" presName="sp" presStyleCnt="0"/>
      <dgm:spPr/>
    </dgm:pt>
    <dgm:pt modelId="{BBD20DD3-2FE2-483D-A4A3-4FD3CA84A758}" type="pres">
      <dgm:prSet presAssocID="{1C5E6D1E-2CCF-40C5-98FD-69D8035A3AD4}" presName="linNode" presStyleCnt="0"/>
      <dgm:spPr/>
    </dgm:pt>
    <dgm:pt modelId="{EA5AD55B-4B54-477C-BC58-CF1BC2518A2B}" type="pres">
      <dgm:prSet presAssocID="{1C5E6D1E-2CCF-40C5-98FD-69D8035A3AD4}" presName="parentText" presStyleLbl="node1" presStyleIdx="1" presStyleCnt="8">
        <dgm:presLayoutVars>
          <dgm:chMax val="1"/>
          <dgm:bulletEnabled val="1"/>
        </dgm:presLayoutVars>
      </dgm:prSet>
      <dgm:spPr/>
      <dgm:t>
        <a:bodyPr/>
        <a:lstStyle/>
        <a:p>
          <a:endParaRPr lang="zh-CN" altLang="en-US"/>
        </a:p>
      </dgm:t>
    </dgm:pt>
    <dgm:pt modelId="{C8986A1F-443D-46C3-AB52-0D5D12485DB3}" type="pres">
      <dgm:prSet presAssocID="{53EAF686-CDB0-4DBD-BAB9-872206920A90}" presName="sp" presStyleCnt="0"/>
      <dgm:spPr/>
    </dgm:pt>
    <dgm:pt modelId="{9F730270-FE4F-4BFF-BA30-FB0126071B3C}" type="pres">
      <dgm:prSet presAssocID="{86CF8A54-104F-4D6F-A258-9F2E9F1BD16C}" presName="linNode" presStyleCnt="0"/>
      <dgm:spPr/>
    </dgm:pt>
    <dgm:pt modelId="{50C0581D-1A10-40AC-A3AE-14D41173916F}" type="pres">
      <dgm:prSet presAssocID="{86CF8A54-104F-4D6F-A258-9F2E9F1BD16C}" presName="parentText" presStyleLbl="node1" presStyleIdx="2" presStyleCnt="8">
        <dgm:presLayoutVars>
          <dgm:chMax val="1"/>
          <dgm:bulletEnabled val="1"/>
        </dgm:presLayoutVars>
      </dgm:prSet>
      <dgm:spPr/>
      <dgm:t>
        <a:bodyPr/>
        <a:lstStyle/>
        <a:p>
          <a:endParaRPr lang="zh-CN" altLang="en-US"/>
        </a:p>
      </dgm:t>
    </dgm:pt>
    <dgm:pt modelId="{11D0871B-BDEE-463F-B0DD-60FAF441183B}" type="pres">
      <dgm:prSet presAssocID="{01070662-8ECE-4EBB-9DBE-79408CA96E6D}" presName="sp" presStyleCnt="0"/>
      <dgm:spPr/>
    </dgm:pt>
    <dgm:pt modelId="{83563A50-30D9-451C-A63F-3F81F9D98A5E}" type="pres">
      <dgm:prSet presAssocID="{F2779130-08B4-4F85-9388-F981F1D8B0F9}" presName="linNode" presStyleCnt="0"/>
      <dgm:spPr/>
    </dgm:pt>
    <dgm:pt modelId="{911DD77B-4C37-42AA-96DE-0B15F8451D9F}" type="pres">
      <dgm:prSet presAssocID="{F2779130-08B4-4F85-9388-F981F1D8B0F9}" presName="parentText" presStyleLbl="node1" presStyleIdx="3" presStyleCnt="8">
        <dgm:presLayoutVars>
          <dgm:chMax val="1"/>
          <dgm:bulletEnabled val="1"/>
        </dgm:presLayoutVars>
      </dgm:prSet>
      <dgm:spPr/>
      <dgm:t>
        <a:bodyPr/>
        <a:lstStyle/>
        <a:p>
          <a:endParaRPr lang="zh-CN" altLang="en-US"/>
        </a:p>
      </dgm:t>
    </dgm:pt>
    <dgm:pt modelId="{BF86742F-2BE7-43AF-8639-7313C0ED0243}" type="pres">
      <dgm:prSet presAssocID="{DA0E07EA-89AF-466F-A1B5-0DA4DA0CA3F8}" presName="sp" presStyleCnt="0"/>
      <dgm:spPr/>
    </dgm:pt>
    <dgm:pt modelId="{A1284592-DEA3-4F3D-B1E7-BB39351634A1}" type="pres">
      <dgm:prSet presAssocID="{66F4138B-FB0A-46DE-8010-AB8CDFB30310}" presName="linNode" presStyleCnt="0"/>
      <dgm:spPr/>
    </dgm:pt>
    <dgm:pt modelId="{80DF3CCC-1020-4C9E-95C7-99486DC99866}" type="pres">
      <dgm:prSet presAssocID="{66F4138B-FB0A-46DE-8010-AB8CDFB30310}" presName="parentText" presStyleLbl="node1" presStyleIdx="4" presStyleCnt="8">
        <dgm:presLayoutVars>
          <dgm:chMax val="1"/>
          <dgm:bulletEnabled val="1"/>
        </dgm:presLayoutVars>
      </dgm:prSet>
      <dgm:spPr/>
      <dgm:t>
        <a:bodyPr/>
        <a:lstStyle/>
        <a:p>
          <a:endParaRPr lang="zh-CN" altLang="en-US"/>
        </a:p>
      </dgm:t>
    </dgm:pt>
    <dgm:pt modelId="{CFB5AD14-4A5F-44AD-93B2-1E6CB67D74E5}" type="pres">
      <dgm:prSet presAssocID="{90A63C7C-3766-4E1C-9E45-B8A4D01BA345}" presName="sp" presStyleCnt="0"/>
      <dgm:spPr/>
    </dgm:pt>
    <dgm:pt modelId="{FE0A71E0-F947-4BB7-8561-4448745CE6A5}" type="pres">
      <dgm:prSet presAssocID="{90157758-E477-42AA-8605-08325D51BB0C}" presName="linNode" presStyleCnt="0"/>
      <dgm:spPr/>
    </dgm:pt>
    <dgm:pt modelId="{648B38C9-47BD-4D8F-9D83-456E982B2DAF}" type="pres">
      <dgm:prSet presAssocID="{90157758-E477-42AA-8605-08325D51BB0C}" presName="parentText" presStyleLbl="node1" presStyleIdx="5" presStyleCnt="8">
        <dgm:presLayoutVars>
          <dgm:chMax val="1"/>
          <dgm:bulletEnabled val="1"/>
        </dgm:presLayoutVars>
      </dgm:prSet>
      <dgm:spPr/>
      <dgm:t>
        <a:bodyPr/>
        <a:lstStyle/>
        <a:p>
          <a:endParaRPr lang="zh-CN" altLang="en-US"/>
        </a:p>
      </dgm:t>
    </dgm:pt>
    <dgm:pt modelId="{08E0439F-20D3-4FB4-9CBE-B5B58C4D6302}" type="pres">
      <dgm:prSet presAssocID="{17C23DFA-DCA9-4AA2-8F6E-43A284D41830}" presName="sp" presStyleCnt="0"/>
      <dgm:spPr/>
    </dgm:pt>
    <dgm:pt modelId="{85D89B7A-9B3E-4868-8362-AB5BC1D0676B}" type="pres">
      <dgm:prSet presAssocID="{F905E972-1098-460A-ABDD-2E0214FA9BBC}" presName="linNode" presStyleCnt="0"/>
      <dgm:spPr/>
    </dgm:pt>
    <dgm:pt modelId="{5C457634-E83B-4F8F-8A49-59857DD4C73B}" type="pres">
      <dgm:prSet presAssocID="{F905E972-1098-460A-ABDD-2E0214FA9BBC}" presName="parentText" presStyleLbl="node1" presStyleIdx="6" presStyleCnt="8">
        <dgm:presLayoutVars>
          <dgm:chMax val="1"/>
          <dgm:bulletEnabled val="1"/>
        </dgm:presLayoutVars>
      </dgm:prSet>
      <dgm:spPr/>
      <dgm:t>
        <a:bodyPr/>
        <a:lstStyle/>
        <a:p>
          <a:endParaRPr lang="zh-CN" altLang="en-US"/>
        </a:p>
      </dgm:t>
    </dgm:pt>
    <dgm:pt modelId="{56851F66-37BA-46D4-9F43-8ED0FA62DA48}" type="pres">
      <dgm:prSet presAssocID="{20B02D19-792A-49DE-9DAC-E0701519BD0D}" presName="sp" presStyleCnt="0"/>
      <dgm:spPr/>
    </dgm:pt>
    <dgm:pt modelId="{25D9B1D4-C2F2-46BC-AA2E-F9141A4A4F0B}" type="pres">
      <dgm:prSet presAssocID="{D4EE46B4-0F91-4C9F-A949-C94B1A409B8F}" presName="linNode" presStyleCnt="0"/>
      <dgm:spPr/>
    </dgm:pt>
    <dgm:pt modelId="{A3FA538B-6F39-4177-888B-C1C966A7C8D7}" type="pres">
      <dgm:prSet presAssocID="{D4EE46B4-0F91-4C9F-A949-C94B1A409B8F}" presName="parentText" presStyleLbl="node1" presStyleIdx="7" presStyleCnt="8">
        <dgm:presLayoutVars>
          <dgm:chMax val="1"/>
          <dgm:bulletEnabled val="1"/>
        </dgm:presLayoutVars>
      </dgm:prSet>
      <dgm:spPr/>
      <dgm:t>
        <a:bodyPr/>
        <a:lstStyle/>
        <a:p>
          <a:endParaRPr lang="zh-CN" altLang="en-US"/>
        </a:p>
      </dgm:t>
    </dgm:pt>
  </dgm:ptLst>
  <dgm:cxnLst>
    <dgm:cxn modelId="{9D6703FA-CEC5-4BF0-A90E-EB75D847FC03}" type="presOf" srcId="{66F4138B-FB0A-46DE-8010-AB8CDFB30310}" destId="{80DF3CCC-1020-4C9E-95C7-99486DC99866}" srcOrd="0" destOrd="0" presId="urn:microsoft.com/office/officeart/2005/8/layout/vList5"/>
    <dgm:cxn modelId="{3A5B8CFE-7ABA-470A-9390-88E6D67EBBDE}" type="presOf" srcId="{1C5E6D1E-2CCF-40C5-98FD-69D8035A3AD4}" destId="{EA5AD55B-4B54-477C-BC58-CF1BC2518A2B}" srcOrd="0" destOrd="0" presId="urn:microsoft.com/office/officeart/2005/8/layout/vList5"/>
    <dgm:cxn modelId="{E68A8891-13C9-472A-8915-B849B9221A7F}" type="presOf" srcId="{7C7A76B0-7BF7-46C6-A627-AA53ACD23B9A}" destId="{A1B92F15-A2B8-422E-9F18-450E155CFDED}" srcOrd="0" destOrd="0" presId="urn:microsoft.com/office/officeart/2005/8/layout/vList5"/>
    <dgm:cxn modelId="{E42E90D5-C8E2-4FB4-AAF0-F8CA1C428B6F}" type="presOf" srcId="{F2779130-08B4-4F85-9388-F981F1D8B0F9}" destId="{911DD77B-4C37-42AA-96DE-0B15F8451D9F}" srcOrd="0" destOrd="0" presId="urn:microsoft.com/office/officeart/2005/8/layout/vList5"/>
    <dgm:cxn modelId="{1F3C0B4F-5401-4788-AB10-DA5A071D4C7F}" srcId="{46DB5C4A-31DE-4F86-B9C7-397028FFD785}" destId="{90157758-E477-42AA-8605-08325D51BB0C}" srcOrd="5" destOrd="0" parTransId="{FCD6693D-8D51-432C-9C4F-D4369C0C0BDE}" sibTransId="{17C23DFA-DCA9-4AA2-8F6E-43A284D41830}"/>
    <dgm:cxn modelId="{487B6C60-E9A2-41AA-84FE-8936F30ED22D}" type="presOf" srcId="{90157758-E477-42AA-8605-08325D51BB0C}" destId="{648B38C9-47BD-4D8F-9D83-456E982B2DAF}" srcOrd="0" destOrd="0" presId="urn:microsoft.com/office/officeart/2005/8/layout/vList5"/>
    <dgm:cxn modelId="{BA40D781-BD75-4B2E-9D8D-7048C3F503F5}" type="presOf" srcId="{F905E972-1098-460A-ABDD-2E0214FA9BBC}" destId="{5C457634-E83B-4F8F-8A49-59857DD4C73B}" srcOrd="0" destOrd="0" presId="urn:microsoft.com/office/officeart/2005/8/layout/vList5"/>
    <dgm:cxn modelId="{A2FCE92B-4813-4EB1-BF4D-B0B06DD614AA}" type="presOf" srcId="{D4EE46B4-0F91-4C9F-A949-C94B1A409B8F}" destId="{A3FA538B-6F39-4177-888B-C1C966A7C8D7}" srcOrd="0" destOrd="0" presId="urn:microsoft.com/office/officeart/2005/8/layout/vList5"/>
    <dgm:cxn modelId="{2382EC7B-C932-4CFF-A8D9-7ABCECB4AAC3}" srcId="{46DB5C4A-31DE-4F86-B9C7-397028FFD785}" destId="{D4EE46B4-0F91-4C9F-A949-C94B1A409B8F}" srcOrd="7" destOrd="0" parTransId="{B4D1BE16-18FB-4788-90D9-A231B2A2DB54}" sibTransId="{36F4BD56-2AAE-4CC9-A3F5-F1B7B8362F30}"/>
    <dgm:cxn modelId="{E5E63204-2ECC-40DB-A1E2-3114EE3FBA0C}" srcId="{46DB5C4A-31DE-4F86-B9C7-397028FFD785}" destId="{7C7A76B0-7BF7-46C6-A627-AA53ACD23B9A}" srcOrd="0" destOrd="0" parTransId="{8FFEBA2B-37D4-4EC0-B869-C96EC02FF79C}" sibTransId="{25110F10-4C68-40FC-8477-E8C915CDF697}"/>
    <dgm:cxn modelId="{DB51A642-12ED-4587-9544-C93FEB7ECA38}" type="presOf" srcId="{86CF8A54-104F-4D6F-A258-9F2E9F1BD16C}" destId="{50C0581D-1A10-40AC-A3AE-14D41173916F}" srcOrd="0" destOrd="0" presId="urn:microsoft.com/office/officeart/2005/8/layout/vList5"/>
    <dgm:cxn modelId="{71EFD20B-5704-44C7-BC47-D7444950F3A4}" srcId="{46DB5C4A-31DE-4F86-B9C7-397028FFD785}" destId="{66F4138B-FB0A-46DE-8010-AB8CDFB30310}" srcOrd="4" destOrd="0" parTransId="{77AAD108-A3FA-4FDE-A4A5-BC51F98BD368}" sibTransId="{90A63C7C-3766-4E1C-9E45-B8A4D01BA345}"/>
    <dgm:cxn modelId="{6964E340-A938-4471-9E17-C8931BCF49BD}" type="presOf" srcId="{46DB5C4A-31DE-4F86-B9C7-397028FFD785}" destId="{0BF94A7A-4D5E-445C-999C-055E24A1C791}" srcOrd="0" destOrd="0" presId="urn:microsoft.com/office/officeart/2005/8/layout/vList5"/>
    <dgm:cxn modelId="{CBC1D899-E8EB-4C2C-A15F-C1BF8B1D7D07}" srcId="{46DB5C4A-31DE-4F86-B9C7-397028FFD785}" destId="{1C5E6D1E-2CCF-40C5-98FD-69D8035A3AD4}" srcOrd="1" destOrd="0" parTransId="{0D2848D9-B74D-4260-A712-4AD98D308545}" sibTransId="{53EAF686-CDB0-4DBD-BAB9-872206920A90}"/>
    <dgm:cxn modelId="{8037520A-092F-47CF-A298-5D827D7F67BF}" srcId="{46DB5C4A-31DE-4F86-B9C7-397028FFD785}" destId="{F2779130-08B4-4F85-9388-F981F1D8B0F9}" srcOrd="3" destOrd="0" parTransId="{208978EE-381C-4581-84B4-D54DA45BB54F}" sibTransId="{DA0E07EA-89AF-466F-A1B5-0DA4DA0CA3F8}"/>
    <dgm:cxn modelId="{0E2C4CA9-2413-4239-9F98-4A11F5C24309}" srcId="{46DB5C4A-31DE-4F86-B9C7-397028FFD785}" destId="{86CF8A54-104F-4D6F-A258-9F2E9F1BD16C}" srcOrd="2" destOrd="0" parTransId="{A5F26E20-CD80-4C1C-B060-0A7563CAAC3E}" sibTransId="{01070662-8ECE-4EBB-9DBE-79408CA96E6D}"/>
    <dgm:cxn modelId="{EDDF7AAC-2BAD-4ED6-94CC-942B05455767}" srcId="{46DB5C4A-31DE-4F86-B9C7-397028FFD785}" destId="{F905E972-1098-460A-ABDD-2E0214FA9BBC}" srcOrd="6" destOrd="0" parTransId="{C961EF57-8A3A-4BDF-9576-CF4AC4276F59}" sibTransId="{20B02D19-792A-49DE-9DAC-E0701519BD0D}"/>
    <dgm:cxn modelId="{5FEB673F-C616-4415-BDBA-F8891FF555DB}" type="presParOf" srcId="{0BF94A7A-4D5E-445C-999C-055E24A1C791}" destId="{108BCC4E-9E65-4E37-A428-761ED9B5CEC1}" srcOrd="0" destOrd="0" presId="urn:microsoft.com/office/officeart/2005/8/layout/vList5"/>
    <dgm:cxn modelId="{7E9487F2-48B0-4DB7-B482-8C1D034279B9}" type="presParOf" srcId="{108BCC4E-9E65-4E37-A428-761ED9B5CEC1}" destId="{A1B92F15-A2B8-422E-9F18-450E155CFDED}" srcOrd="0" destOrd="0" presId="urn:microsoft.com/office/officeart/2005/8/layout/vList5"/>
    <dgm:cxn modelId="{F6CFF35A-8F08-44E8-A71C-F6D730A74761}" type="presParOf" srcId="{0BF94A7A-4D5E-445C-999C-055E24A1C791}" destId="{C82CCB8E-CAAA-46D5-902B-F504436D4542}" srcOrd="1" destOrd="0" presId="urn:microsoft.com/office/officeart/2005/8/layout/vList5"/>
    <dgm:cxn modelId="{364C56DA-1D6E-429A-9A95-7DB64DD40C4E}" type="presParOf" srcId="{0BF94A7A-4D5E-445C-999C-055E24A1C791}" destId="{BBD20DD3-2FE2-483D-A4A3-4FD3CA84A758}" srcOrd="2" destOrd="0" presId="urn:microsoft.com/office/officeart/2005/8/layout/vList5"/>
    <dgm:cxn modelId="{66410948-C697-4017-8813-B830C8E0C4DD}" type="presParOf" srcId="{BBD20DD3-2FE2-483D-A4A3-4FD3CA84A758}" destId="{EA5AD55B-4B54-477C-BC58-CF1BC2518A2B}" srcOrd="0" destOrd="0" presId="urn:microsoft.com/office/officeart/2005/8/layout/vList5"/>
    <dgm:cxn modelId="{08C2B735-E855-496F-99DF-A5447FC4B570}" type="presParOf" srcId="{0BF94A7A-4D5E-445C-999C-055E24A1C791}" destId="{C8986A1F-443D-46C3-AB52-0D5D12485DB3}" srcOrd="3" destOrd="0" presId="urn:microsoft.com/office/officeart/2005/8/layout/vList5"/>
    <dgm:cxn modelId="{7D369263-0A5A-48B3-81A7-A07AA1CFAA5C}" type="presParOf" srcId="{0BF94A7A-4D5E-445C-999C-055E24A1C791}" destId="{9F730270-FE4F-4BFF-BA30-FB0126071B3C}" srcOrd="4" destOrd="0" presId="urn:microsoft.com/office/officeart/2005/8/layout/vList5"/>
    <dgm:cxn modelId="{659A0CEA-6C10-42CE-9DCF-46D8F1A890CA}" type="presParOf" srcId="{9F730270-FE4F-4BFF-BA30-FB0126071B3C}" destId="{50C0581D-1A10-40AC-A3AE-14D41173916F}" srcOrd="0" destOrd="0" presId="urn:microsoft.com/office/officeart/2005/8/layout/vList5"/>
    <dgm:cxn modelId="{46C82BC8-5369-4792-A700-6E35A1E485F4}" type="presParOf" srcId="{0BF94A7A-4D5E-445C-999C-055E24A1C791}" destId="{11D0871B-BDEE-463F-B0DD-60FAF441183B}" srcOrd="5" destOrd="0" presId="urn:microsoft.com/office/officeart/2005/8/layout/vList5"/>
    <dgm:cxn modelId="{A49DE131-5BA2-4A17-B5FC-380E351781A2}" type="presParOf" srcId="{0BF94A7A-4D5E-445C-999C-055E24A1C791}" destId="{83563A50-30D9-451C-A63F-3F81F9D98A5E}" srcOrd="6" destOrd="0" presId="urn:microsoft.com/office/officeart/2005/8/layout/vList5"/>
    <dgm:cxn modelId="{22065C9B-0C03-4277-A1FC-A4A1B8CE5F25}" type="presParOf" srcId="{83563A50-30D9-451C-A63F-3F81F9D98A5E}" destId="{911DD77B-4C37-42AA-96DE-0B15F8451D9F}" srcOrd="0" destOrd="0" presId="urn:microsoft.com/office/officeart/2005/8/layout/vList5"/>
    <dgm:cxn modelId="{E73D7833-4DEA-4C21-9F54-213A5C27CD58}" type="presParOf" srcId="{0BF94A7A-4D5E-445C-999C-055E24A1C791}" destId="{BF86742F-2BE7-43AF-8639-7313C0ED0243}" srcOrd="7" destOrd="0" presId="urn:microsoft.com/office/officeart/2005/8/layout/vList5"/>
    <dgm:cxn modelId="{5D145423-B63B-442F-AD1C-AF549541D93D}" type="presParOf" srcId="{0BF94A7A-4D5E-445C-999C-055E24A1C791}" destId="{A1284592-DEA3-4F3D-B1E7-BB39351634A1}" srcOrd="8" destOrd="0" presId="urn:microsoft.com/office/officeart/2005/8/layout/vList5"/>
    <dgm:cxn modelId="{26547F8A-D2F8-492A-AE97-27764D973ADC}" type="presParOf" srcId="{A1284592-DEA3-4F3D-B1E7-BB39351634A1}" destId="{80DF3CCC-1020-4C9E-95C7-99486DC99866}" srcOrd="0" destOrd="0" presId="urn:microsoft.com/office/officeart/2005/8/layout/vList5"/>
    <dgm:cxn modelId="{C7C1D6B6-DE61-4192-8AE3-B72B2337DA3F}" type="presParOf" srcId="{0BF94A7A-4D5E-445C-999C-055E24A1C791}" destId="{CFB5AD14-4A5F-44AD-93B2-1E6CB67D74E5}" srcOrd="9" destOrd="0" presId="urn:microsoft.com/office/officeart/2005/8/layout/vList5"/>
    <dgm:cxn modelId="{09D72C52-B995-4CD6-99F9-F20C57B897ED}" type="presParOf" srcId="{0BF94A7A-4D5E-445C-999C-055E24A1C791}" destId="{FE0A71E0-F947-4BB7-8561-4448745CE6A5}" srcOrd="10" destOrd="0" presId="urn:microsoft.com/office/officeart/2005/8/layout/vList5"/>
    <dgm:cxn modelId="{6FE7671B-86DE-4840-9D1A-3EE17956361A}" type="presParOf" srcId="{FE0A71E0-F947-4BB7-8561-4448745CE6A5}" destId="{648B38C9-47BD-4D8F-9D83-456E982B2DAF}" srcOrd="0" destOrd="0" presId="urn:microsoft.com/office/officeart/2005/8/layout/vList5"/>
    <dgm:cxn modelId="{6CA2E61B-6044-4741-8AB9-104CD7BBE17B}" type="presParOf" srcId="{0BF94A7A-4D5E-445C-999C-055E24A1C791}" destId="{08E0439F-20D3-4FB4-9CBE-B5B58C4D6302}" srcOrd="11" destOrd="0" presId="urn:microsoft.com/office/officeart/2005/8/layout/vList5"/>
    <dgm:cxn modelId="{D826E8F9-A5CC-4693-B2E3-E6CDF3DDC05E}" type="presParOf" srcId="{0BF94A7A-4D5E-445C-999C-055E24A1C791}" destId="{85D89B7A-9B3E-4868-8362-AB5BC1D0676B}" srcOrd="12" destOrd="0" presId="urn:microsoft.com/office/officeart/2005/8/layout/vList5"/>
    <dgm:cxn modelId="{BFBD245D-6CC1-462B-A449-76C718F534B0}" type="presParOf" srcId="{85D89B7A-9B3E-4868-8362-AB5BC1D0676B}" destId="{5C457634-E83B-4F8F-8A49-59857DD4C73B}" srcOrd="0" destOrd="0" presId="urn:microsoft.com/office/officeart/2005/8/layout/vList5"/>
    <dgm:cxn modelId="{FB2869D5-E5BC-496F-B7D2-A7FE40230E0F}" type="presParOf" srcId="{0BF94A7A-4D5E-445C-999C-055E24A1C791}" destId="{56851F66-37BA-46D4-9F43-8ED0FA62DA48}" srcOrd="13" destOrd="0" presId="urn:microsoft.com/office/officeart/2005/8/layout/vList5"/>
    <dgm:cxn modelId="{97D59068-CF42-451E-8FC6-BEEB2E5FC7C8}" type="presParOf" srcId="{0BF94A7A-4D5E-445C-999C-055E24A1C791}" destId="{25D9B1D4-C2F2-46BC-AA2E-F9141A4A4F0B}" srcOrd="14" destOrd="0" presId="urn:microsoft.com/office/officeart/2005/8/layout/vList5"/>
    <dgm:cxn modelId="{9CF37C18-0083-4DC1-8F0F-45ECBBFBD64D}" type="presParOf" srcId="{25D9B1D4-C2F2-46BC-AA2E-F9141A4A4F0B}" destId="{A3FA538B-6F39-4177-888B-C1C966A7C8D7}" srcOrd="0" destOrd="0" presId="urn:microsoft.com/office/officeart/2005/8/layout/vList5"/>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CE73B42-5766-4B13-9474-A00B5413BDD3}" type="doc">
      <dgm:prSet loTypeId="urn:microsoft.com/office/officeart/2005/8/layout/cycle8" loCatId="cycle" qsTypeId="urn:microsoft.com/office/officeart/2005/8/quickstyle/simple4" qsCatId="simple" csTypeId="urn:microsoft.com/office/officeart/2005/8/colors/colorful5" csCatId="colorful" phldr="1"/>
      <dgm:spPr/>
      <dgm:t>
        <a:bodyPr/>
        <a:lstStyle/>
        <a:p>
          <a:endParaRPr lang="zh-CN" altLang="en-US"/>
        </a:p>
      </dgm:t>
    </dgm:pt>
    <dgm:pt modelId="{226453A8-73C9-46BD-9C03-F9870E9178EA}">
      <dgm:prSet custT="1"/>
      <dgm:spPr/>
      <dgm:t>
        <a:bodyPr/>
        <a:lstStyle/>
        <a:p>
          <a:pPr rtl="0"/>
          <a:r>
            <a:rPr lang="en-US" sz="1000" dirty="0"/>
            <a:t>Equipment heat load Q1</a:t>
          </a:r>
        </a:p>
      </dgm:t>
    </dgm:pt>
    <dgm:pt modelId="{490EDFDF-929E-4F1B-9C49-F0946146B35C}" type="parTrans" cxnId="{AD678434-8D5B-4DC9-9DB7-10684B9FC545}">
      <dgm:prSet/>
      <dgm:spPr/>
      <dgm:t>
        <a:bodyPr/>
        <a:lstStyle/>
        <a:p>
          <a:endParaRPr lang="zh-CN" altLang="en-US" sz="2800"/>
        </a:p>
      </dgm:t>
    </dgm:pt>
    <dgm:pt modelId="{789EF135-3F9F-4293-B897-F2E0A95666D9}" type="sibTrans" cxnId="{AD678434-8D5B-4DC9-9DB7-10684B9FC545}">
      <dgm:prSet/>
      <dgm:spPr/>
      <dgm:t>
        <a:bodyPr/>
        <a:lstStyle/>
        <a:p>
          <a:endParaRPr lang="zh-CN" altLang="en-US" sz="2800"/>
        </a:p>
      </dgm:t>
    </dgm:pt>
    <dgm:pt modelId="{7E2C3189-FE2E-4017-9D70-AF9BCC19D0CA}">
      <dgm:prSet custT="1"/>
      <dgm:spPr/>
      <dgm:t>
        <a:bodyPr/>
        <a:lstStyle/>
        <a:p>
          <a:pPr rtl="0"/>
          <a:r>
            <a:rPr lang="en-US" sz="1000" dirty="0"/>
            <a:t>Building </a:t>
          </a:r>
          <a:r>
            <a:rPr lang="en-US" sz="1000" dirty="0" smtClean="0"/>
            <a:t>structure </a:t>
          </a:r>
          <a:r>
            <a:rPr lang="en-US" sz="1000" dirty="0"/>
            <a:t>heat load Q2</a:t>
          </a:r>
        </a:p>
      </dgm:t>
    </dgm:pt>
    <dgm:pt modelId="{07ABE3A7-B45A-4D40-99BD-AD04ED6D2F86}" type="parTrans" cxnId="{3775BED9-EBFE-47A0-81F0-0F56C6B2672D}">
      <dgm:prSet/>
      <dgm:spPr/>
      <dgm:t>
        <a:bodyPr/>
        <a:lstStyle/>
        <a:p>
          <a:endParaRPr lang="zh-CN" altLang="en-US" sz="2800"/>
        </a:p>
      </dgm:t>
    </dgm:pt>
    <dgm:pt modelId="{839DFAAD-EE25-4494-B5AB-344D98C6EF14}" type="sibTrans" cxnId="{3775BED9-EBFE-47A0-81F0-0F56C6B2672D}">
      <dgm:prSet/>
      <dgm:spPr/>
      <dgm:t>
        <a:bodyPr/>
        <a:lstStyle/>
        <a:p>
          <a:endParaRPr lang="zh-CN" altLang="en-US" sz="2800"/>
        </a:p>
      </dgm:t>
    </dgm:pt>
    <dgm:pt modelId="{C29795AC-4E5C-432E-8B84-4596D7A1BEA2}">
      <dgm:prSet custT="1"/>
      <dgm:spPr/>
      <dgm:t>
        <a:bodyPr/>
        <a:lstStyle/>
        <a:p>
          <a:pPr rtl="0"/>
          <a:r>
            <a:rPr lang="en-US" sz="1000" dirty="0" smtClean="0"/>
            <a:t>Lighting </a:t>
          </a:r>
          <a:r>
            <a:rPr lang="en-US" sz="1000" dirty="0"/>
            <a:t>heat load Q3</a:t>
          </a:r>
        </a:p>
      </dgm:t>
    </dgm:pt>
    <dgm:pt modelId="{DAEB8098-238A-43E6-8DAF-1DD1B49B5D47}" type="parTrans" cxnId="{B2078DBF-6E2F-47C1-87B9-DB527AAD4CE6}">
      <dgm:prSet/>
      <dgm:spPr/>
      <dgm:t>
        <a:bodyPr/>
        <a:lstStyle/>
        <a:p>
          <a:endParaRPr lang="zh-CN" altLang="en-US" sz="2800"/>
        </a:p>
      </dgm:t>
    </dgm:pt>
    <dgm:pt modelId="{19E6560E-08A7-4866-BF9D-0C5248780197}" type="sibTrans" cxnId="{B2078DBF-6E2F-47C1-87B9-DB527AAD4CE6}">
      <dgm:prSet/>
      <dgm:spPr/>
      <dgm:t>
        <a:bodyPr/>
        <a:lstStyle/>
        <a:p>
          <a:endParaRPr lang="zh-CN" altLang="en-US" sz="2800"/>
        </a:p>
      </dgm:t>
    </dgm:pt>
    <dgm:pt modelId="{C6BCD217-923E-4502-8D06-291ACCCC8591}">
      <dgm:prSet custT="1"/>
      <dgm:spPr/>
      <dgm:t>
        <a:bodyPr/>
        <a:lstStyle/>
        <a:p>
          <a:pPr rtl="0"/>
          <a:r>
            <a:rPr lang="en-US" sz="1000" dirty="0"/>
            <a:t>Supplemented fresh air heat load Q4</a:t>
          </a:r>
        </a:p>
      </dgm:t>
    </dgm:pt>
    <dgm:pt modelId="{A4C4EA2C-CFE3-42DB-BC38-BE76F88927C7}" type="parTrans" cxnId="{AA76410F-B604-426A-8590-280BFF62AC82}">
      <dgm:prSet/>
      <dgm:spPr/>
      <dgm:t>
        <a:bodyPr/>
        <a:lstStyle/>
        <a:p>
          <a:endParaRPr lang="zh-CN" altLang="en-US" sz="2800"/>
        </a:p>
      </dgm:t>
    </dgm:pt>
    <dgm:pt modelId="{BC600687-E961-41B4-BDF5-B8E4315C5040}" type="sibTrans" cxnId="{AA76410F-B604-426A-8590-280BFF62AC82}">
      <dgm:prSet/>
      <dgm:spPr/>
      <dgm:t>
        <a:bodyPr/>
        <a:lstStyle/>
        <a:p>
          <a:endParaRPr lang="zh-CN" altLang="en-US" sz="2800"/>
        </a:p>
      </dgm:t>
    </dgm:pt>
    <dgm:pt modelId="{C1B97CFA-B6DC-4CC7-B63A-0395D7539360}">
      <dgm:prSet custT="1"/>
      <dgm:spPr/>
      <dgm:t>
        <a:bodyPr/>
        <a:lstStyle/>
        <a:p>
          <a:pPr rtl="0"/>
          <a:r>
            <a:rPr lang="en-US" sz="1000" dirty="0"/>
            <a:t>Personnel heat dissipation load Q5</a:t>
          </a:r>
        </a:p>
      </dgm:t>
    </dgm:pt>
    <dgm:pt modelId="{31FAE85D-3EFC-4624-A1D7-C2508D92993A}" type="parTrans" cxnId="{31B38B38-B858-4F28-982C-56EAA9542C49}">
      <dgm:prSet/>
      <dgm:spPr/>
      <dgm:t>
        <a:bodyPr/>
        <a:lstStyle/>
        <a:p>
          <a:endParaRPr lang="zh-CN" altLang="en-US" sz="2800"/>
        </a:p>
      </dgm:t>
    </dgm:pt>
    <dgm:pt modelId="{B195980F-A926-400B-8DC7-A1F78BE38F8B}" type="sibTrans" cxnId="{31B38B38-B858-4F28-982C-56EAA9542C49}">
      <dgm:prSet/>
      <dgm:spPr/>
      <dgm:t>
        <a:bodyPr/>
        <a:lstStyle/>
        <a:p>
          <a:endParaRPr lang="zh-CN" altLang="en-US" sz="2800"/>
        </a:p>
      </dgm:t>
    </dgm:pt>
    <dgm:pt modelId="{B8672859-40EA-4017-AC76-7E4572DE4330}" type="pres">
      <dgm:prSet presAssocID="{4CE73B42-5766-4B13-9474-A00B5413BDD3}" presName="compositeShape" presStyleCnt="0">
        <dgm:presLayoutVars>
          <dgm:chMax val="7"/>
          <dgm:dir/>
          <dgm:resizeHandles val="exact"/>
        </dgm:presLayoutVars>
      </dgm:prSet>
      <dgm:spPr/>
      <dgm:t>
        <a:bodyPr/>
        <a:lstStyle/>
        <a:p>
          <a:endParaRPr lang="zh-CN" altLang="en-US"/>
        </a:p>
      </dgm:t>
    </dgm:pt>
    <dgm:pt modelId="{BB503F09-8CA7-470B-9BEB-64F5E9F05ACE}" type="pres">
      <dgm:prSet presAssocID="{4CE73B42-5766-4B13-9474-A00B5413BDD3}" presName="wedge1" presStyleLbl="node1" presStyleIdx="0" presStyleCnt="5"/>
      <dgm:spPr/>
      <dgm:t>
        <a:bodyPr/>
        <a:lstStyle/>
        <a:p>
          <a:endParaRPr lang="zh-CN" altLang="en-US"/>
        </a:p>
      </dgm:t>
    </dgm:pt>
    <dgm:pt modelId="{6B6BAC3B-8402-40FA-9D62-78EA171FA01F}" type="pres">
      <dgm:prSet presAssocID="{4CE73B42-5766-4B13-9474-A00B5413BDD3}" presName="dummy1a" presStyleCnt="0"/>
      <dgm:spPr/>
    </dgm:pt>
    <dgm:pt modelId="{69F8F2BE-CF35-4FFC-A9ED-8A9B5086713B}" type="pres">
      <dgm:prSet presAssocID="{4CE73B42-5766-4B13-9474-A00B5413BDD3}" presName="dummy1b" presStyleCnt="0"/>
      <dgm:spPr/>
    </dgm:pt>
    <dgm:pt modelId="{56219423-4D2D-4E69-9E8B-6853344275FE}" type="pres">
      <dgm:prSet presAssocID="{4CE73B42-5766-4B13-9474-A00B5413BDD3}" presName="wedge1Tx" presStyleLbl="node1" presStyleIdx="0" presStyleCnt="5">
        <dgm:presLayoutVars>
          <dgm:chMax val="0"/>
          <dgm:chPref val="0"/>
          <dgm:bulletEnabled val="1"/>
        </dgm:presLayoutVars>
      </dgm:prSet>
      <dgm:spPr/>
      <dgm:t>
        <a:bodyPr/>
        <a:lstStyle/>
        <a:p>
          <a:endParaRPr lang="zh-CN" altLang="en-US"/>
        </a:p>
      </dgm:t>
    </dgm:pt>
    <dgm:pt modelId="{CB6F1065-9F1A-4832-B9A5-299225783BAD}" type="pres">
      <dgm:prSet presAssocID="{4CE73B42-5766-4B13-9474-A00B5413BDD3}" presName="wedge2" presStyleLbl="node1" presStyleIdx="1" presStyleCnt="5"/>
      <dgm:spPr/>
      <dgm:t>
        <a:bodyPr/>
        <a:lstStyle/>
        <a:p>
          <a:endParaRPr lang="zh-CN" altLang="en-US"/>
        </a:p>
      </dgm:t>
    </dgm:pt>
    <dgm:pt modelId="{528E3A88-419A-46AA-B4C1-6B9F59A7D4D9}" type="pres">
      <dgm:prSet presAssocID="{4CE73B42-5766-4B13-9474-A00B5413BDD3}" presName="dummy2a" presStyleCnt="0"/>
      <dgm:spPr/>
    </dgm:pt>
    <dgm:pt modelId="{64D1DE13-8492-420B-A1B2-718A71700257}" type="pres">
      <dgm:prSet presAssocID="{4CE73B42-5766-4B13-9474-A00B5413BDD3}" presName="dummy2b" presStyleCnt="0"/>
      <dgm:spPr/>
    </dgm:pt>
    <dgm:pt modelId="{A0EBAB33-DD6C-4FE0-8A8B-E7D5CF4D6F8D}" type="pres">
      <dgm:prSet presAssocID="{4CE73B42-5766-4B13-9474-A00B5413BDD3}" presName="wedge2Tx" presStyleLbl="node1" presStyleIdx="1" presStyleCnt="5">
        <dgm:presLayoutVars>
          <dgm:chMax val="0"/>
          <dgm:chPref val="0"/>
          <dgm:bulletEnabled val="1"/>
        </dgm:presLayoutVars>
      </dgm:prSet>
      <dgm:spPr/>
      <dgm:t>
        <a:bodyPr/>
        <a:lstStyle/>
        <a:p>
          <a:endParaRPr lang="zh-CN" altLang="en-US"/>
        </a:p>
      </dgm:t>
    </dgm:pt>
    <dgm:pt modelId="{ABCB205D-31B4-4D99-AE90-18B0C7988D85}" type="pres">
      <dgm:prSet presAssocID="{4CE73B42-5766-4B13-9474-A00B5413BDD3}" presName="wedge3" presStyleLbl="node1" presStyleIdx="2" presStyleCnt="5"/>
      <dgm:spPr/>
      <dgm:t>
        <a:bodyPr/>
        <a:lstStyle/>
        <a:p>
          <a:endParaRPr lang="zh-CN" altLang="en-US"/>
        </a:p>
      </dgm:t>
    </dgm:pt>
    <dgm:pt modelId="{459B3744-2C23-4662-957A-BA7397A19FF8}" type="pres">
      <dgm:prSet presAssocID="{4CE73B42-5766-4B13-9474-A00B5413BDD3}" presName="dummy3a" presStyleCnt="0"/>
      <dgm:spPr/>
    </dgm:pt>
    <dgm:pt modelId="{92456149-F48A-412C-8D5B-91BC9A4A9EDF}" type="pres">
      <dgm:prSet presAssocID="{4CE73B42-5766-4B13-9474-A00B5413BDD3}" presName="dummy3b" presStyleCnt="0"/>
      <dgm:spPr/>
    </dgm:pt>
    <dgm:pt modelId="{FBB208BF-852D-4E87-B68C-1DEDC597EFCD}" type="pres">
      <dgm:prSet presAssocID="{4CE73B42-5766-4B13-9474-A00B5413BDD3}" presName="wedge3Tx" presStyleLbl="node1" presStyleIdx="2" presStyleCnt="5">
        <dgm:presLayoutVars>
          <dgm:chMax val="0"/>
          <dgm:chPref val="0"/>
          <dgm:bulletEnabled val="1"/>
        </dgm:presLayoutVars>
      </dgm:prSet>
      <dgm:spPr/>
      <dgm:t>
        <a:bodyPr/>
        <a:lstStyle/>
        <a:p>
          <a:endParaRPr lang="zh-CN" altLang="en-US"/>
        </a:p>
      </dgm:t>
    </dgm:pt>
    <dgm:pt modelId="{98114A66-1311-4417-A304-53D039028115}" type="pres">
      <dgm:prSet presAssocID="{4CE73B42-5766-4B13-9474-A00B5413BDD3}" presName="wedge4" presStyleLbl="node1" presStyleIdx="3" presStyleCnt="5"/>
      <dgm:spPr/>
      <dgm:t>
        <a:bodyPr/>
        <a:lstStyle/>
        <a:p>
          <a:endParaRPr lang="zh-CN" altLang="en-US"/>
        </a:p>
      </dgm:t>
    </dgm:pt>
    <dgm:pt modelId="{46120004-D6DA-4B17-957B-D71F404E91A8}" type="pres">
      <dgm:prSet presAssocID="{4CE73B42-5766-4B13-9474-A00B5413BDD3}" presName="dummy4a" presStyleCnt="0"/>
      <dgm:spPr/>
    </dgm:pt>
    <dgm:pt modelId="{B88C33E1-58DA-4977-BACF-17F8F1B6721B}" type="pres">
      <dgm:prSet presAssocID="{4CE73B42-5766-4B13-9474-A00B5413BDD3}" presName="dummy4b" presStyleCnt="0"/>
      <dgm:spPr/>
    </dgm:pt>
    <dgm:pt modelId="{E5210D17-D070-48FC-9091-89ABD75EE706}" type="pres">
      <dgm:prSet presAssocID="{4CE73B42-5766-4B13-9474-A00B5413BDD3}" presName="wedge4Tx" presStyleLbl="node1" presStyleIdx="3" presStyleCnt="5">
        <dgm:presLayoutVars>
          <dgm:chMax val="0"/>
          <dgm:chPref val="0"/>
          <dgm:bulletEnabled val="1"/>
        </dgm:presLayoutVars>
      </dgm:prSet>
      <dgm:spPr/>
      <dgm:t>
        <a:bodyPr/>
        <a:lstStyle/>
        <a:p>
          <a:endParaRPr lang="zh-CN" altLang="en-US"/>
        </a:p>
      </dgm:t>
    </dgm:pt>
    <dgm:pt modelId="{CCDB1669-A4AA-430B-942A-276A44E7A5F7}" type="pres">
      <dgm:prSet presAssocID="{4CE73B42-5766-4B13-9474-A00B5413BDD3}" presName="wedge5" presStyleLbl="node1" presStyleIdx="4" presStyleCnt="5"/>
      <dgm:spPr/>
      <dgm:t>
        <a:bodyPr/>
        <a:lstStyle/>
        <a:p>
          <a:endParaRPr lang="zh-CN" altLang="en-US"/>
        </a:p>
      </dgm:t>
    </dgm:pt>
    <dgm:pt modelId="{5D90D07B-6770-4359-8EB9-5A284635F344}" type="pres">
      <dgm:prSet presAssocID="{4CE73B42-5766-4B13-9474-A00B5413BDD3}" presName="dummy5a" presStyleCnt="0"/>
      <dgm:spPr/>
    </dgm:pt>
    <dgm:pt modelId="{89BF3780-6D82-404A-AA83-1E7670A7BCD8}" type="pres">
      <dgm:prSet presAssocID="{4CE73B42-5766-4B13-9474-A00B5413BDD3}" presName="dummy5b" presStyleCnt="0"/>
      <dgm:spPr/>
    </dgm:pt>
    <dgm:pt modelId="{18ADDA67-71B2-4DC4-A2F9-4833AED647D6}" type="pres">
      <dgm:prSet presAssocID="{4CE73B42-5766-4B13-9474-A00B5413BDD3}" presName="wedge5Tx" presStyleLbl="node1" presStyleIdx="4" presStyleCnt="5">
        <dgm:presLayoutVars>
          <dgm:chMax val="0"/>
          <dgm:chPref val="0"/>
          <dgm:bulletEnabled val="1"/>
        </dgm:presLayoutVars>
      </dgm:prSet>
      <dgm:spPr/>
      <dgm:t>
        <a:bodyPr/>
        <a:lstStyle/>
        <a:p>
          <a:endParaRPr lang="zh-CN" altLang="en-US"/>
        </a:p>
      </dgm:t>
    </dgm:pt>
    <dgm:pt modelId="{79675BC0-FD1A-4D7E-A80B-00D0585F92C1}" type="pres">
      <dgm:prSet presAssocID="{789EF135-3F9F-4293-B897-F2E0A95666D9}" presName="arrowWedge1" presStyleLbl="fgSibTrans2D1" presStyleIdx="0" presStyleCnt="5"/>
      <dgm:spPr/>
    </dgm:pt>
    <dgm:pt modelId="{BBF0F2F0-4764-48A0-B1F1-CB8944938CC0}" type="pres">
      <dgm:prSet presAssocID="{839DFAAD-EE25-4494-B5AB-344D98C6EF14}" presName="arrowWedge2" presStyleLbl="fgSibTrans2D1" presStyleIdx="1" presStyleCnt="5"/>
      <dgm:spPr/>
    </dgm:pt>
    <dgm:pt modelId="{6C1D205A-10EB-4907-8B88-678C21DC42E3}" type="pres">
      <dgm:prSet presAssocID="{19E6560E-08A7-4866-BF9D-0C5248780197}" presName="arrowWedge3" presStyleLbl="fgSibTrans2D1" presStyleIdx="2" presStyleCnt="5"/>
      <dgm:spPr/>
    </dgm:pt>
    <dgm:pt modelId="{E2B6A09A-E8B0-47F4-9F48-CD9B521CFAE7}" type="pres">
      <dgm:prSet presAssocID="{BC600687-E961-41B4-BDF5-B8E4315C5040}" presName="arrowWedge4" presStyleLbl="fgSibTrans2D1" presStyleIdx="3" presStyleCnt="5"/>
      <dgm:spPr/>
    </dgm:pt>
    <dgm:pt modelId="{E608D1CD-3363-4875-82E8-E1004E2A88BB}" type="pres">
      <dgm:prSet presAssocID="{B195980F-A926-400B-8DC7-A1F78BE38F8B}" presName="arrowWedge5" presStyleLbl="fgSibTrans2D1" presStyleIdx="4" presStyleCnt="5"/>
      <dgm:spPr/>
    </dgm:pt>
  </dgm:ptLst>
  <dgm:cxnLst>
    <dgm:cxn modelId="{76622194-C1E1-4B26-8079-EA2B57CF881A}" type="presOf" srcId="{C6BCD217-923E-4502-8D06-291ACCCC8591}" destId="{E5210D17-D070-48FC-9091-89ABD75EE706}" srcOrd="1" destOrd="0" presId="urn:microsoft.com/office/officeart/2005/8/layout/cycle8"/>
    <dgm:cxn modelId="{F309D4BB-BA47-4F50-8CB6-C37D26470D3F}" type="presOf" srcId="{C29795AC-4E5C-432E-8B84-4596D7A1BEA2}" destId="{FBB208BF-852D-4E87-B68C-1DEDC597EFCD}" srcOrd="1" destOrd="0" presId="urn:microsoft.com/office/officeart/2005/8/layout/cycle8"/>
    <dgm:cxn modelId="{A09484C1-8C55-4E28-9F94-85AAD8E3BAFA}" type="presOf" srcId="{226453A8-73C9-46BD-9C03-F9870E9178EA}" destId="{BB503F09-8CA7-470B-9BEB-64F5E9F05ACE}" srcOrd="0" destOrd="0" presId="urn:microsoft.com/office/officeart/2005/8/layout/cycle8"/>
    <dgm:cxn modelId="{31B38B38-B858-4F28-982C-56EAA9542C49}" srcId="{4CE73B42-5766-4B13-9474-A00B5413BDD3}" destId="{C1B97CFA-B6DC-4CC7-B63A-0395D7539360}" srcOrd="4" destOrd="0" parTransId="{31FAE85D-3EFC-4624-A1D7-C2508D92993A}" sibTransId="{B195980F-A926-400B-8DC7-A1F78BE38F8B}"/>
    <dgm:cxn modelId="{B2078DBF-6E2F-47C1-87B9-DB527AAD4CE6}" srcId="{4CE73B42-5766-4B13-9474-A00B5413BDD3}" destId="{C29795AC-4E5C-432E-8B84-4596D7A1BEA2}" srcOrd="2" destOrd="0" parTransId="{DAEB8098-238A-43E6-8DAF-1DD1B49B5D47}" sibTransId="{19E6560E-08A7-4866-BF9D-0C5248780197}"/>
    <dgm:cxn modelId="{EEB1A3A4-D1F5-446B-B4A2-66F85D661005}" type="presOf" srcId="{C29795AC-4E5C-432E-8B84-4596D7A1BEA2}" destId="{ABCB205D-31B4-4D99-AE90-18B0C7988D85}" srcOrd="0" destOrd="0" presId="urn:microsoft.com/office/officeart/2005/8/layout/cycle8"/>
    <dgm:cxn modelId="{30FDACFA-F091-47AD-B7E3-3A9934CE5506}" type="presOf" srcId="{4CE73B42-5766-4B13-9474-A00B5413BDD3}" destId="{B8672859-40EA-4017-AC76-7E4572DE4330}" srcOrd="0" destOrd="0" presId="urn:microsoft.com/office/officeart/2005/8/layout/cycle8"/>
    <dgm:cxn modelId="{9A2CFB48-884C-4F49-9CD7-1A3EEAE1A0F9}" type="presOf" srcId="{C1B97CFA-B6DC-4CC7-B63A-0395D7539360}" destId="{CCDB1669-A4AA-430B-942A-276A44E7A5F7}" srcOrd="0" destOrd="0" presId="urn:microsoft.com/office/officeart/2005/8/layout/cycle8"/>
    <dgm:cxn modelId="{AD678434-8D5B-4DC9-9DB7-10684B9FC545}" srcId="{4CE73B42-5766-4B13-9474-A00B5413BDD3}" destId="{226453A8-73C9-46BD-9C03-F9870E9178EA}" srcOrd="0" destOrd="0" parTransId="{490EDFDF-929E-4F1B-9C49-F0946146B35C}" sibTransId="{789EF135-3F9F-4293-B897-F2E0A95666D9}"/>
    <dgm:cxn modelId="{E88F1C72-B4DD-4F47-AC60-5607C732B867}" type="presOf" srcId="{7E2C3189-FE2E-4017-9D70-AF9BCC19D0CA}" destId="{CB6F1065-9F1A-4832-B9A5-299225783BAD}" srcOrd="0" destOrd="0" presId="urn:microsoft.com/office/officeart/2005/8/layout/cycle8"/>
    <dgm:cxn modelId="{6D6E1396-9A15-4DC4-A1E5-3E81BC9DBD66}" type="presOf" srcId="{226453A8-73C9-46BD-9C03-F9870E9178EA}" destId="{56219423-4D2D-4E69-9E8B-6853344275FE}" srcOrd="1" destOrd="0" presId="urn:microsoft.com/office/officeart/2005/8/layout/cycle8"/>
    <dgm:cxn modelId="{A7303FB2-CDE0-40FF-8B52-B160ED38D563}" type="presOf" srcId="{C1B97CFA-B6DC-4CC7-B63A-0395D7539360}" destId="{18ADDA67-71B2-4DC4-A2F9-4833AED647D6}" srcOrd="1" destOrd="0" presId="urn:microsoft.com/office/officeart/2005/8/layout/cycle8"/>
    <dgm:cxn modelId="{17EA8C47-D34C-4E06-BAC2-16382F95C2C7}" type="presOf" srcId="{7E2C3189-FE2E-4017-9D70-AF9BCC19D0CA}" destId="{A0EBAB33-DD6C-4FE0-8A8B-E7D5CF4D6F8D}" srcOrd="1" destOrd="0" presId="urn:microsoft.com/office/officeart/2005/8/layout/cycle8"/>
    <dgm:cxn modelId="{AA76410F-B604-426A-8590-280BFF62AC82}" srcId="{4CE73B42-5766-4B13-9474-A00B5413BDD3}" destId="{C6BCD217-923E-4502-8D06-291ACCCC8591}" srcOrd="3" destOrd="0" parTransId="{A4C4EA2C-CFE3-42DB-BC38-BE76F88927C7}" sibTransId="{BC600687-E961-41B4-BDF5-B8E4315C5040}"/>
    <dgm:cxn modelId="{0F2838BC-B1C9-4A51-8492-71DBB0B63380}" type="presOf" srcId="{C6BCD217-923E-4502-8D06-291ACCCC8591}" destId="{98114A66-1311-4417-A304-53D039028115}" srcOrd="0" destOrd="0" presId="urn:microsoft.com/office/officeart/2005/8/layout/cycle8"/>
    <dgm:cxn modelId="{3775BED9-EBFE-47A0-81F0-0F56C6B2672D}" srcId="{4CE73B42-5766-4B13-9474-A00B5413BDD3}" destId="{7E2C3189-FE2E-4017-9D70-AF9BCC19D0CA}" srcOrd="1" destOrd="0" parTransId="{07ABE3A7-B45A-4D40-99BD-AD04ED6D2F86}" sibTransId="{839DFAAD-EE25-4494-B5AB-344D98C6EF14}"/>
    <dgm:cxn modelId="{6337CCB2-CF95-4910-9F6F-59AD7EAB3489}" type="presParOf" srcId="{B8672859-40EA-4017-AC76-7E4572DE4330}" destId="{BB503F09-8CA7-470B-9BEB-64F5E9F05ACE}" srcOrd="0" destOrd="0" presId="urn:microsoft.com/office/officeart/2005/8/layout/cycle8"/>
    <dgm:cxn modelId="{2930EDC0-11D7-4BBE-910E-1B4E3F049653}" type="presParOf" srcId="{B8672859-40EA-4017-AC76-7E4572DE4330}" destId="{6B6BAC3B-8402-40FA-9D62-78EA171FA01F}" srcOrd="1" destOrd="0" presId="urn:microsoft.com/office/officeart/2005/8/layout/cycle8"/>
    <dgm:cxn modelId="{EF3200BD-0885-49F4-8AEC-2E886C414388}" type="presParOf" srcId="{B8672859-40EA-4017-AC76-7E4572DE4330}" destId="{69F8F2BE-CF35-4FFC-A9ED-8A9B5086713B}" srcOrd="2" destOrd="0" presId="urn:microsoft.com/office/officeart/2005/8/layout/cycle8"/>
    <dgm:cxn modelId="{7B5728FE-8A5E-4664-8DC4-AF2E1D94E653}" type="presParOf" srcId="{B8672859-40EA-4017-AC76-7E4572DE4330}" destId="{56219423-4D2D-4E69-9E8B-6853344275FE}" srcOrd="3" destOrd="0" presId="urn:microsoft.com/office/officeart/2005/8/layout/cycle8"/>
    <dgm:cxn modelId="{C6B07CF1-9A42-4744-8E65-9D1BF3D83EDC}" type="presParOf" srcId="{B8672859-40EA-4017-AC76-7E4572DE4330}" destId="{CB6F1065-9F1A-4832-B9A5-299225783BAD}" srcOrd="4" destOrd="0" presId="urn:microsoft.com/office/officeart/2005/8/layout/cycle8"/>
    <dgm:cxn modelId="{8190E5C0-CD79-4ADF-B6DB-21946F8286E6}" type="presParOf" srcId="{B8672859-40EA-4017-AC76-7E4572DE4330}" destId="{528E3A88-419A-46AA-B4C1-6B9F59A7D4D9}" srcOrd="5" destOrd="0" presId="urn:microsoft.com/office/officeart/2005/8/layout/cycle8"/>
    <dgm:cxn modelId="{52F6F03D-C7F6-4A96-864E-0F7FB72BCAB1}" type="presParOf" srcId="{B8672859-40EA-4017-AC76-7E4572DE4330}" destId="{64D1DE13-8492-420B-A1B2-718A71700257}" srcOrd="6" destOrd="0" presId="urn:microsoft.com/office/officeart/2005/8/layout/cycle8"/>
    <dgm:cxn modelId="{9391548B-EFF9-47FE-906C-5B5CFB58EC7B}" type="presParOf" srcId="{B8672859-40EA-4017-AC76-7E4572DE4330}" destId="{A0EBAB33-DD6C-4FE0-8A8B-E7D5CF4D6F8D}" srcOrd="7" destOrd="0" presId="urn:microsoft.com/office/officeart/2005/8/layout/cycle8"/>
    <dgm:cxn modelId="{B985B62B-03B0-41DB-AE57-B0DCC36187E9}" type="presParOf" srcId="{B8672859-40EA-4017-AC76-7E4572DE4330}" destId="{ABCB205D-31B4-4D99-AE90-18B0C7988D85}" srcOrd="8" destOrd="0" presId="urn:microsoft.com/office/officeart/2005/8/layout/cycle8"/>
    <dgm:cxn modelId="{FEC9BA2C-0A77-44D2-B159-E11D50576570}" type="presParOf" srcId="{B8672859-40EA-4017-AC76-7E4572DE4330}" destId="{459B3744-2C23-4662-957A-BA7397A19FF8}" srcOrd="9" destOrd="0" presId="urn:microsoft.com/office/officeart/2005/8/layout/cycle8"/>
    <dgm:cxn modelId="{B516C8A7-D06C-4947-8034-1DEA46F183D9}" type="presParOf" srcId="{B8672859-40EA-4017-AC76-7E4572DE4330}" destId="{92456149-F48A-412C-8D5B-91BC9A4A9EDF}" srcOrd="10" destOrd="0" presId="urn:microsoft.com/office/officeart/2005/8/layout/cycle8"/>
    <dgm:cxn modelId="{47F7E8AC-7A6E-407D-A093-83D7E4F07102}" type="presParOf" srcId="{B8672859-40EA-4017-AC76-7E4572DE4330}" destId="{FBB208BF-852D-4E87-B68C-1DEDC597EFCD}" srcOrd="11" destOrd="0" presId="urn:microsoft.com/office/officeart/2005/8/layout/cycle8"/>
    <dgm:cxn modelId="{3234360F-C959-4471-B71E-E492B25266E7}" type="presParOf" srcId="{B8672859-40EA-4017-AC76-7E4572DE4330}" destId="{98114A66-1311-4417-A304-53D039028115}" srcOrd="12" destOrd="0" presId="urn:microsoft.com/office/officeart/2005/8/layout/cycle8"/>
    <dgm:cxn modelId="{65275E30-8542-43C8-ACC5-9F7E3FA57F29}" type="presParOf" srcId="{B8672859-40EA-4017-AC76-7E4572DE4330}" destId="{46120004-D6DA-4B17-957B-D71F404E91A8}" srcOrd="13" destOrd="0" presId="urn:microsoft.com/office/officeart/2005/8/layout/cycle8"/>
    <dgm:cxn modelId="{67A33C11-EBF2-4741-8F70-236F5F3A69FA}" type="presParOf" srcId="{B8672859-40EA-4017-AC76-7E4572DE4330}" destId="{B88C33E1-58DA-4977-BACF-17F8F1B6721B}" srcOrd="14" destOrd="0" presId="urn:microsoft.com/office/officeart/2005/8/layout/cycle8"/>
    <dgm:cxn modelId="{848AE8DC-ECFA-408A-991E-561439CF8704}" type="presParOf" srcId="{B8672859-40EA-4017-AC76-7E4572DE4330}" destId="{E5210D17-D070-48FC-9091-89ABD75EE706}" srcOrd="15" destOrd="0" presId="urn:microsoft.com/office/officeart/2005/8/layout/cycle8"/>
    <dgm:cxn modelId="{4430E859-184F-4EB8-BF2C-40A13ABB5713}" type="presParOf" srcId="{B8672859-40EA-4017-AC76-7E4572DE4330}" destId="{CCDB1669-A4AA-430B-942A-276A44E7A5F7}" srcOrd="16" destOrd="0" presId="urn:microsoft.com/office/officeart/2005/8/layout/cycle8"/>
    <dgm:cxn modelId="{117599E5-EC50-49F9-B282-E35E7BC724E2}" type="presParOf" srcId="{B8672859-40EA-4017-AC76-7E4572DE4330}" destId="{5D90D07B-6770-4359-8EB9-5A284635F344}" srcOrd="17" destOrd="0" presId="urn:microsoft.com/office/officeart/2005/8/layout/cycle8"/>
    <dgm:cxn modelId="{FB102580-5779-4253-A766-FB74048D33CF}" type="presParOf" srcId="{B8672859-40EA-4017-AC76-7E4572DE4330}" destId="{89BF3780-6D82-404A-AA83-1E7670A7BCD8}" srcOrd="18" destOrd="0" presId="urn:microsoft.com/office/officeart/2005/8/layout/cycle8"/>
    <dgm:cxn modelId="{C8E48D3C-18B4-467B-A43B-A58D608881E0}" type="presParOf" srcId="{B8672859-40EA-4017-AC76-7E4572DE4330}" destId="{18ADDA67-71B2-4DC4-A2F9-4833AED647D6}" srcOrd="19" destOrd="0" presId="urn:microsoft.com/office/officeart/2005/8/layout/cycle8"/>
    <dgm:cxn modelId="{8DC12404-6928-4AFD-B67D-A8C04A3DCFAA}" type="presParOf" srcId="{B8672859-40EA-4017-AC76-7E4572DE4330}" destId="{79675BC0-FD1A-4D7E-A80B-00D0585F92C1}" srcOrd="20" destOrd="0" presId="urn:microsoft.com/office/officeart/2005/8/layout/cycle8"/>
    <dgm:cxn modelId="{873D5FDE-1AF0-43F4-883D-D778C8A0ECA6}" type="presParOf" srcId="{B8672859-40EA-4017-AC76-7E4572DE4330}" destId="{BBF0F2F0-4764-48A0-B1F1-CB8944938CC0}" srcOrd="21" destOrd="0" presId="urn:microsoft.com/office/officeart/2005/8/layout/cycle8"/>
    <dgm:cxn modelId="{233BF0D8-CD1F-4C17-8A00-97BE95963181}" type="presParOf" srcId="{B8672859-40EA-4017-AC76-7E4572DE4330}" destId="{6C1D205A-10EB-4907-8B88-678C21DC42E3}" srcOrd="22" destOrd="0" presId="urn:microsoft.com/office/officeart/2005/8/layout/cycle8"/>
    <dgm:cxn modelId="{4F421EBB-A6F4-4B33-ADC5-F3F320175955}" type="presParOf" srcId="{B8672859-40EA-4017-AC76-7E4572DE4330}" destId="{E2B6A09A-E8B0-47F4-9F48-CD9B521CFAE7}" srcOrd="23" destOrd="0" presId="urn:microsoft.com/office/officeart/2005/8/layout/cycle8"/>
    <dgm:cxn modelId="{750E665F-8815-41A5-9E83-E94A60A75603}" type="presParOf" srcId="{B8672859-40EA-4017-AC76-7E4572DE4330}" destId="{E608D1CD-3363-4875-82E8-E1004E2A88BB}" srcOrd="24" destOrd="0" presId="urn:microsoft.com/office/officeart/2005/8/layout/cycle8"/>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CCE0116-4C0C-4F8C-ADEC-E249E847DEE7}" type="doc">
      <dgm:prSet loTypeId="urn:microsoft.com/office/officeart/2005/8/layout/hierarchy4" loCatId="hierarchy" qsTypeId="urn:microsoft.com/office/officeart/2005/8/quickstyle/simple1" qsCatId="simple" csTypeId="urn:microsoft.com/office/officeart/2005/8/colors/accent1_3" csCatId="accent1" phldr="1"/>
      <dgm:spPr/>
      <dgm:t>
        <a:bodyPr/>
        <a:lstStyle/>
        <a:p>
          <a:endParaRPr lang="zh-CN" altLang="en-US"/>
        </a:p>
      </dgm:t>
    </dgm:pt>
    <dgm:pt modelId="{D3B70C06-A311-42D4-A01D-F4673A75D3BE}">
      <dgm:prSet custT="1"/>
      <dgm:spPr/>
      <dgm:t>
        <a:bodyPr/>
        <a:lstStyle/>
        <a:p>
          <a:pPr rtl="0"/>
          <a:r>
            <a:rPr lang="en-US" sz="1800" dirty="0">
              <a:latin typeface="Huawei Sans" panose="020C0503030203020204" pitchFamily="34" charset="0"/>
              <a:ea typeface="+mn-ea"/>
            </a:rPr>
            <a:t>Commercial </a:t>
          </a:r>
          <a:r>
            <a:rPr lang="en-US" sz="1800" dirty="0" smtClean="0">
              <a:latin typeface="Huawei Sans" panose="020C0503030203020204" pitchFamily="34" charset="0"/>
              <a:ea typeface="+mn-ea"/>
            </a:rPr>
            <a:t>DC </a:t>
          </a:r>
          <a:r>
            <a:rPr lang="en-US" sz="1800" dirty="0">
              <a:latin typeface="Huawei Sans" panose="020C0503030203020204" pitchFamily="34" charset="0"/>
              <a:ea typeface="+mn-ea"/>
            </a:rPr>
            <a:t>– revenues</a:t>
          </a:r>
        </a:p>
      </dgm:t>
    </dgm:pt>
    <dgm:pt modelId="{75C653F8-74CA-454A-9BFF-76AECD7D4A30}" type="parTrans" cxnId="{14588BAC-1CB0-4A0B-A444-59747A7CE29C}">
      <dgm:prSet/>
      <dgm:spPr/>
      <dgm:t>
        <a:bodyPr/>
        <a:lstStyle/>
        <a:p>
          <a:endParaRPr lang="zh-CN" altLang="en-US" sz="1100"/>
        </a:p>
      </dgm:t>
    </dgm:pt>
    <dgm:pt modelId="{B3CD84CB-DFBF-4269-89DF-D9E3E21E436C}" type="sibTrans" cxnId="{14588BAC-1CB0-4A0B-A444-59747A7CE29C}">
      <dgm:prSet/>
      <dgm:spPr/>
      <dgm:t>
        <a:bodyPr/>
        <a:lstStyle/>
        <a:p>
          <a:endParaRPr lang="zh-CN" altLang="en-US" sz="1100"/>
        </a:p>
      </dgm:t>
    </dgm:pt>
    <dgm:pt modelId="{C595A080-8ABA-4E72-A441-CD3E1392B058}">
      <dgm:prSet custT="1"/>
      <dgm:spPr/>
      <dgm:t>
        <a:bodyPr/>
        <a:lstStyle/>
        <a:p>
          <a:pPr rtl="0"/>
          <a:r>
            <a:rPr lang="en-US" sz="1400"/>
            <a:t>Cloud business</a:t>
          </a:r>
        </a:p>
      </dgm:t>
    </dgm:pt>
    <dgm:pt modelId="{0517F9F0-775D-4F5D-AEA3-C88BDC7CC18F}" type="parTrans" cxnId="{BE19879C-DDB5-4A74-9C44-601B8E2B732D}">
      <dgm:prSet/>
      <dgm:spPr/>
      <dgm:t>
        <a:bodyPr/>
        <a:lstStyle/>
        <a:p>
          <a:endParaRPr lang="zh-CN" altLang="en-US" sz="1100"/>
        </a:p>
      </dgm:t>
    </dgm:pt>
    <dgm:pt modelId="{E1EB975B-85FD-4316-9B86-7926F7A6DFED}" type="sibTrans" cxnId="{BE19879C-DDB5-4A74-9C44-601B8E2B732D}">
      <dgm:prSet/>
      <dgm:spPr/>
      <dgm:t>
        <a:bodyPr/>
        <a:lstStyle/>
        <a:p>
          <a:endParaRPr lang="zh-CN" altLang="en-US" sz="1100"/>
        </a:p>
      </dgm:t>
    </dgm:pt>
    <dgm:pt modelId="{5666AC73-4562-4012-B149-F946580233E6}">
      <dgm:prSet custT="1"/>
      <dgm:spPr/>
      <dgm:t>
        <a:bodyPr/>
        <a:lstStyle/>
        <a:p>
          <a:pPr rtl="0"/>
          <a:r>
            <a:rPr lang="en-US" sz="1400"/>
            <a:t>IT facility business</a:t>
          </a:r>
        </a:p>
      </dgm:t>
    </dgm:pt>
    <dgm:pt modelId="{22511393-0FC0-4233-9525-3F95DF50DB83}" type="parTrans" cxnId="{D5E81DFC-A7D9-47C5-B352-1B977505313D}">
      <dgm:prSet/>
      <dgm:spPr/>
      <dgm:t>
        <a:bodyPr/>
        <a:lstStyle/>
        <a:p>
          <a:endParaRPr lang="zh-CN" altLang="en-US" sz="1100"/>
        </a:p>
      </dgm:t>
    </dgm:pt>
    <dgm:pt modelId="{A6324FC7-71C0-4CBF-9564-3728F51D577D}" type="sibTrans" cxnId="{D5E81DFC-A7D9-47C5-B352-1B977505313D}">
      <dgm:prSet/>
      <dgm:spPr/>
      <dgm:t>
        <a:bodyPr/>
        <a:lstStyle/>
        <a:p>
          <a:endParaRPr lang="zh-CN" altLang="en-US" sz="1100"/>
        </a:p>
      </dgm:t>
    </dgm:pt>
    <dgm:pt modelId="{79016981-0AC8-42C0-BD36-467ACEE25710}">
      <dgm:prSet custT="1"/>
      <dgm:spPr/>
      <dgm:t>
        <a:bodyPr/>
        <a:lstStyle/>
        <a:p>
          <a:pPr rtl="0"/>
          <a:r>
            <a:rPr lang="en-US" sz="1800" dirty="0" smtClean="0"/>
            <a:t>Self-</a:t>
          </a:r>
          <a:r>
            <a:rPr lang="en-US" altLang="zh-CN" sz="1800" dirty="0" smtClean="0"/>
            <a:t>u</a:t>
          </a:r>
          <a:r>
            <a:rPr lang="en-US" sz="1800" dirty="0" smtClean="0"/>
            <a:t>sed DC </a:t>
          </a:r>
          <a:r>
            <a:rPr lang="en-US" sz="1800" dirty="0"/>
            <a:t>– revenues</a:t>
          </a:r>
        </a:p>
      </dgm:t>
    </dgm:pt>
    <dgm:pt modelId="{8F7671E9-BB2A-4E0E-9229-2724A313CBE1}" type="parTrans" cxnId="{22D295CD-DF37-4279-978F-FB646D15FD2F}">
      <dgm:prSet/>
      <dgm:spPr/>
      <dgm:t>
        <a:bodyPr/>
        <a:lstStyle/>
        <a:p>
          <a:endParaRPr lang="zh-CN" altLang="en-US" sz="1100"/>
        </a:p>
      </dgm:t>
    </dgm:pt>
    <dgm:pt modelId="{6764DD6B-92C4-468C-97EB-40DA30169DD9}" type="sibTrans" cxnId="{22D295CD-DF37-4279-978F-FB646D15FD2F}">
      <dgm:prSet/>
      <dgm:spPr/>
      <dgm:t>
        <a:bodyPr/>
        <a:lstStyle/>
        <a:p>
          <a:endParaRPr lang="zh-CN" altLang="en-US" sz="1100"/>
        </a:p>
      </dgm:t>
    </dgm:pt>
    <dgm:pt modelId="{A8BDD803-D942-4688-B014-93EC525783B1}">
      <dgm:prSet custT="1"/>
      <dgm:spPr/>
      <dgm:t>
        <a:bodyPr/>
        <a:lstStyle/>
        <a:p>
          <a:pPr rtl="0"/>
          <a:r>
            <a:rPr lang="en-US" sz="1400" dirty="0"/>
            <a:t>Efficiency improvement</a:t>
          </a:r>
        </a:p>
      </dgm:t>
    </dgm:pt>
    <dgm:pt modelId="{CA25CE5A-8962-4964-86DD-FF1C6E9FF859}" type="parTrans" cxnId="{1705B893-973A-4CFC-9F3F-FF63E33AB277}">
      <dgm:prSet/>
      <dgm:spPr/>
      <dgm:t>
        <a:bodyPr/>
        <a:lstStyle/>
        <a:p>
          <a:endParaRPr lang="zh-CN" altLang="en-US" sz="1100"/>
        </a:p>
      </dgm:t>
    </dgm:pt>
    <dgm:pt modelId="{182C5DCD-38B6-4DE3-AE8B-5F506F5E4751}" type="sibTrans" cxnId="{1705B893-973A-4CFC-9F3F-FF63E33AB277}">
      <dgm:prSet/>
      <dgm:spPr/>
      <dgm:t>
        <a:bodyPr/>
        <a:lstStyle/>
        <a:p>
          <a:endParaRPr lang="zh-CN" altLang="en-US" sz="1100"/>
        </a:p>
      </dgm:t>
    </dgm:pt>
    <dgm:pt modelId="{863FF981-E402-41B1-A7B3-901D3A571B1A}">
      <dgm:prSet custT="1"/>
      <dgm:spPr/>
      <dgm:t>
        <a:bodyPr/>
        <a:lstStyle/>
        <a:p>
          <a:pPr rtl="0"/>
          <a:r>
            <a:rPr lang="en-US" sz="1400" dirty="0"/>
            <a:t>Management standardization</a:t>
          </a:r>
        </a:p>
      </dgm:t>
    </dgm:pt>
    <dgm:pt modelId="{70D618A4-C534-4CB1-9390-788D3971F5E4}" type="parTrans" cxnId="{15DEB43C-53BD-4296-99B2-84FC61ABC34A}">
      <dgm:prSet/>
      <dgm:spPr/>
      <dgm:t>
        <a:bodyPr/>
        <a:lstStyle/>
        <a:p>
          <a:endParaRPr lang="zh-CN" altLang="en-US" sz="1100"/>
        </a:p>
      </dgm:t>
    </dgm:pt>
    <dgm:pt modelId="{824672F6-27DD-4E67-A511-CD7E277B0D30}" type="sibTrans" cxnId="{15DEB43C-53BD-4296-99B2-84FC61ABC34A}">
      <dgm:prSet/>
      <dgm:spPr/>
      <dgm:t>
        <a:bodyPr/>
        <a:lstStyle/>
        <a:p>
          <a:endParaRPr lang="zh-CN" altLang="en-US" sz="1100"/>
        </a:p>
      </dgm:t>
    </dgm:pt>
    <dgm:pt modelId="{851ECE33-9D0B-4027-AA67-65C2074DD4A9}" type="pres">
      <dgm:prSet presAssocID="{ECCE0116-4C0C-4F8C-ADEC-E249E847DEE7}" presName="Name0" presStyleCnt="0">
        <dgm:presLayoutVars>
          <dgm:chPref val="1"/>
          <dgm:dir/>
          <dgm:animOne val="branch"/>
          <dgm:animLvl val="lvl"/>
          <dgm:resizeHandles/>
        </dgm:presLayoutVars>
      </dgm:prSet>
      <dgm:spPr/>
      <dgm:t>
        <a:bodyPr/>
        <a:lstStyle/>
        <a:p>
          <a:endParaRPr lang="zh-CN" altLang="en-US"/>
        </a:p>
      </dgm:t>
    </dgm:pt>
    <dgm:pt modelId="{A0416EA5-DD7F-40DE-AE13-0C72686ED29B}" type="pres">
      <dgm:prSet presAssocID="{D3B70C06-A311-42D4-A01D-F4673A75D3BE}" presName="vertOne" presStyleCnt="0"/>
      <dgm:spPr/>
    </dgm:pt>
    <dgm:pt modelId="{ECB94CF9-80CD-45A6-AA12-6503570CAC2C}" type="pres">
      <dgm:prSet presAssocID="{D3B70C06-A311-42D4-A01D-F4673A75D3BE}" presName="txOne" presStyleLbl="node0" presStyleIdx="0" presStyleCnt="2" custScaleY="32869" custLinFactNeighborY="41170">
        <dgm:presLayoutVars>
          <dgm:chPref val="3"/>
        </dgm:presLayoutVars>
      </dgm:prSet>
      <dgm:spPr/>
      <dgm:t>
        <a:bodyPr/>
        <a:lstStyle/>
        <a:p>
          <a:endParaRPr lang="zh-CN" altLang="en-US"/>
        </a:p>
      </dgm:t>
    </dgm:pt>
    <dgm:pt modelId="{F23AD5A9-F6ED-41C8-A327-EFA55E1A3B20}" type="pres">
      <dgm:prSet presAssocID="{D3B70C06-A311-42D4-A01D-F4673A75D3BE}" presName="parTransOne" presStyleCnt="0"/>
      <dgm:spPr/>
    </dgm:pt>
    <dgm:pt modelId="{87B98C4F-599F-471B-8191-C29DB344E1FE}" type="pres">
      <dgm:prSet presAssocID="{D3B70C06-A311-42D4-A01D-F4673A75D3BE}" presName="horzOne" presStyleCnt="0"/>
      <dgm:spPr/>
    </dgm:pt>
    <dgm:pt modelId="{B4AE960E-4058-49B0-8BCB-AB5036EDC825}" type="pres">
      <dgm:prSet presAssocID="{C595A080-8ABA-4E72-A441-CD3E1392B058}" presName="vertTwo" presStyleCnt="0"/>
      <dgm:spPr/>
    </dgm:pt>
    <dgm:pt modelId="{E6FF0D1B-8AA1-49C1-9F4E-928E9AC9B8A1}" type="pres">
      <dgm:prSet presAssocID="{C595A080-8ABA-4E72-A441-CD3E1392B058}" presName="txTwo" presStyleLbl="node2" presStyleIdx="0" presStyleCnt="4" custScaleY="36628">
        <dgm:presLayoutVars>
          <dgm:chPref val="3"/>
        </dgm:presLayoutVars>
      </dgm:prSet>
      <dgm:spPr/>
      <dgm:t>
        <a:bodyPr/>
        <a:lstStyle/>
        <a:p>
          <a:endParaRPr lang="zh-CN" altLang="en-US"/>
        </a:p>
      </dgm:t>
    </dgm:pt>
    <dgm:pt modelId="{BE3DFB1A-B721-4366-B749-7353C325CEBD}" type="pres">
      <dgm:prSet presAssocID="{C595A080-8ABA-4E72-A441-CD3E1392B058}" presName="horzTwo" presStyleCnt="0"/>
      <dgm:spPr/>
    </dgm:pt>
    <dgm:pt modelId="{C59B8893-FDCF-4259-9BBB-4731FAE20144}" type="pres">
      <dgm:prSet presAssocID="{E1EB975B-85FD-4316-9B86-7926F7A6DFED}" presName="sibSpaceTwo" presStyleCnt="0"/>
      <dgm:spPr/>
    </dgm:pt>
    <dgm:pt modelId="{EB30F61E-2284-4620-8157-020AB45ECA2A}" type="pres">
      <dgm:prSet presAssocID="{5666AC73-4562-4012-B149-F946580233E6}" presName="vertTwo" presStyleCnt="0"/>
      <dgm:spPr/>
    </dgm:pt>
    <dgm:pt modelId="{378FB7E1-0F42-491B-BA89-BE8BE13D6E42}" type="pres">
      <dgm:prSet presAssocID="{5666AC73-4562-4012-B149-F946580233E6}" presName="txTwo" presStyleLbl="node2" presStyleIdx="1" presStyleCnt="4" custScaleY="36628">
        <dgm:presLayoutVars>
          <dgm:chPref val="3"/>
        </dgm:presLayoutVars>
      </dgm:prSet>
      <dgm:spPr/>
      <dgm:t>
        <a:bodyPr/>
        <a:lstStyle/>
        <a:p>
          <a:endParaRPr lang="zh-CN" altLang="en-US"/>
        </a:p>
      </dgm:t>
    </dgm:pt>
    <dgm:pt modelId="{787BF44A-D6D8-4810-8E8A-2D469DF22A9E}" type="pres">
      <dgm:prSet presAssocID="{5666AC73-4562-4012-B149-F946580233E6}" presName="horzTwo" presStyleCnt="0"/>
      <dgm:spPr/>
    </dgm:pt>
    <dgm:pt modelId="{3881B013-4B41-4E63-9566-07D2670913CA}" type="pres">
      <dgm:prSet presAssocID="{B3CD84CB-DFBF-4269-89DF-D9E3E21E436C}" presName="sibSpaceOne" presStyleCnt="0"/>
      <dgm:spPr/>
    </dgm:pt>
    <dgm:pt modelId="{7F420EF1-CF9B-4FC8-8F8A-80C476A5F34A}" type="pres">
      <dgm:prSet presAssocID="{79016981-0AC8-42C0-BD36-467ACEE25710}" presName="vertOne" presStyleCnt="0"/>
      <dgm:spPr/>
    </dgm:pt>
    <dgm:pt modelId="{5528943A-3FD9-4862-BEE4-EAF51820D901}" type="pres">
      <dgm:prSet presAssocID="{79016981-0AC8-42C0-BD36-467ACEE25710}" presName="txOne" presStyleLbl="node0" presStyleIdx="1" presStyleCnt="2" custScaleY="32869" custLinFactNeighborY="41170">
        <dgm:presLayoutVars>
          <dgm:chPref val="3"/>
        </dgm:presLayoutVars>
      </dgm:prSet>
      <dgm:spPr/>
      <dgm:t>
        <a:bodyPr/>
        <a:lstStyle/>
        <a:p>
          <a:endParaRPr lang="zh-CN" altLang="en-US"/>
        </a:p>
      </dgm:t>
    </dgm:pt>
    <dgm:pt modelId="{E70B0751-2A27-4B64-A214-2804A50763D4}" type="pres">
      <dgm:prSet presAssocID="{79016981-0AC8-42C0-BD36-467ACEE25710}" presName="parTransOne" presStyleCnt="0"/>
      <dgm:spPr/>
    </dgm:pt>
    <dgm:pt modelId="{C757E476-3CEF-408C-8DC9-2647614FE24B}" type="pres">
      <dgm:prSet presAssocID="{79016981-0AC8-42C0-BD36-467ACEE25710}" presName="horzOne" presStyleCnt="0"/>
      <dgm:spPr/>
    </dgm:pt>
    <dgm:pt modelId="{33AAC255-C17F-426A-BDC1-98D59A177F41}" type="pres">
      <dgm:prSet presAssocID="{A8BDD803-D942-4688-B014-93EC525783B1}" presName="vertTwo" presStyleCnt="0"/>
      <dgm:spPr/>
    </dgm:pt>
    <dgm:pt modelId="{86A1BCF1-C9FE-447E-8441-F3AEE4034DF2}" type="pres">
      <dgm:prSet presAssocID="{A8BDD803-D942-4688-B014-93EC525783B1}" presName="txTwo" presStyleLbl="node2" presStyleIdx="2" presStyleCnt="4" custScaleY="36628">
        <dgm:presLayoutVars>
          <dgm:chPref val="3"/>
        </dgm:presLayoutVars>
      </dgm:prSet>
      <dgm:spPr/>
      <dgm:t>
        <a:bodyPr/>
        <a:lstStyle/>
        <a:p>
          <a:endParaRPr lang="zh-CN" altLang="en-US"/>
        </a:p>
      </dgm:t>
    </dgm:pt>
    <dgm:pt modelId="{D40DB893-9176-4BFD-A2A3-3E1482F222C8}" type="pres">
      <dgm:prSet presAssocID="{A8BDD803-D942-4688-B014-93EC525783B1}" presName="horzTwo" presStyleCnt="0"/>
      <dgm:spPr/>
    </dgm:pt>
    <dgm:pt modelId="{453A4547-44C5-4533-B3A6-B4F498303385}" type="pres">
      <dgm:prSet presAssocID="{182C5DCD-38B6-4DE3-AE8B-5F506F5E4751}" presName="sibSpaceTwo" presStyleCnt="0"/>
      <dgm:spPr/>
    </dgm:pt>
    <dgm:pt modelId="{ED27FD7C-648C-4B8F-AE3C-DB9312C187EB}" type="pres">
      <dgm:prSet presAssocID="{863FF981-E402-41B1-A7B3-901D3A571B1A}" presName="vertTwo" presStyleCnt="0"/>
      <dgm:spPr/>
    </dgm:pt>
    <dgm:pt modelId="{F70EC2C0-1AFF-4DB4-A586-7783A67D789E}" type="pres">
      <dgm:prSet presAssocID="{863FF981-E402-41B1-A7B3-901D3A571B1A}" presName="txTwo" presStyleLbl="node2" presStyleIdx="3" presStyleCnt="4" custScaleY="36628">
        <dgm:presLayoutVars>
          <dgm:chPref val="3"/>
        </dgm:presLayoutVars>
      </dgm:prSet>
      <dgm:spPr/>
      <dgm:t>
        <a:bodyPr/>
        <a:lstStyle/>
        <a:p>
          <a:endParaRPr lang="zh-CN" altLang="en-US"/>
        </a:p>
      </dgm:t>
    </dgm:pt>
    <dgm:pt modelId="{9DC71F1C-3EBD-427D-8CB1-EA0909FFFD2E}" type="pres">
      <dgm:prSet presAssocID="{863FF981-E402-41B1-A7B3-901D3A571B1A}" presName="horzTwo" presStyleCnt="0"/>
      <dgm:spPr/>
    </dgm:pt>
  </dgm:ptLst>
  <dgm:cxnLst>
    <dgm:cxn modelId="{14588BAC-1CB0-4A0B-A444-59747A7CE29C}" srcId="{ECCE0116-4C0C-4F8C-ADEC-E249E847DEE7}" destId="{D3B70C06-A311-42D4-A01D-F4673A75D3BE}" srcOrd="0" destOrd="0" parTransId="{75C653F8-74CA-454A-9BFF-76AECD7D4A30}" sibTransId="{B3CD84CB-DFBF-4269-89DF-D9E3E21E436C}"/>
    <dgm:cxn modelId="{1705B893-973A-4CFC-9F3F-FF63E33AB277}" srcId="{79016981-0AC8-42C0-BD36-467ACEE25710}" destId="{A8BDD803-D942-4688-B014-93EC525783B1}" srcOrd="0" destOrd="0" parTransId="{CA25CE5A-8962-4964-86DD-FF1C6E9FF859}" sibTransId="{182C5DCD-38B6-4DE3-AE8B-5F506F5E4751}"/>
    <dgm:cxn modelId="{22D295CD-DF37-4279-978F-FB646D15FD2F}" srcId="{ECCE0116-4C0C-4F8C-ADEC-E249E847DEE7}" destId="{79016981-0AC8-42C0-BD36-467ACEE25710}" srcOrd="1" destOrd="0" parTransId="{8F7671E9-BB2A-4E0E-9229-2724A313CBE1}" sibTransId="{6764DD6B-92C4-468C-97EB-40DA30169DD9}"/>
    <dgm:cxn modelId="{3D81199A-D6CB-477B-B02B-F5BDEF81351F}" type="presOf" srcId="{A8BDD803-D942-4688-B014-93EC525783B1}" destId="{86A1BCF1-C9FE-447E-8441-F3AEE4034DF2}" srcOrd="0" destOrd="0" presId="urn:microsoft.com/office/officeart/2005/8/layout/hierarchy4"/>
    <dgm:cxn modelId="{19FD26DA-B4E4-4B92-8D92-B11C9B0F7677}" type="presOf" srcId="{863FF981-E402-41B1-A7B3-901D3A571B1A}" destId="{F70EC2C0-1AFF-4DB4-A586-7783A67D789E}" srcOrd="0" destOrd="0" presId="urn:microsoft.com/office/officeart/2005/8/layout/hierarchy4"/>
    <dgm:cxn modelId="{C96EFF0C-4DF1-4873-A929-D7F948F14E45}" type="presOf" srcId="{C595A080-8ABA-4E72-A441-CD3E1392B058}" destId="{E6FF0D1B-8AA1-49C1-9F4E-928E9AC9B8A1}" srcOrd="0" destOrd="0" presId="urn:microsoft.com/office/officeart/2005/8/layout/hierarchy4"/>
    <dgm:cxn modelId="{686545C0-F41C-4E69-89ED-AF605EE69675}" type="presOf" srcId="{ECCE0116-4C0C-4F8C-ADEC-E249E847DEE7}" destId="{851ECE33-9D0B-4027-AA67-65C2074DD4A9}" srcOrd="0" destOrd="0" presId="urn:microsoft.com/office/officeart/2005/8/layout/hierarchy4"/>
    <dgm:cxn modelId="{BE19879C-DDB5-4A74-9C44-601B8E2B732D}" srcId="{D3B70C06-A311-42D4-A01D-F4673A75D3BE}" destId="{C595A080-8ABA-4E72-A441-CD3E1392B058}" srcOrd="0" destOrd="0" parTransId="{0517F9F0-775D-4F5D-AEA3-C88BDC7CC18F}" sibTransId="{E1EB975B-85FD-4316-9B86-7926F7A6DFED}"/>
    <dgm:cxn modelId="{64B1395C-8BD0-4A6A-9139-C1AC33AB9A25}" type="presOf" srcId="{5666AC73-4562-4012-B149-F946580233E6}" destId="{378FB7E1-0F42-491B-BA89-BE8BE13D6E42}" srcOrd="0" destOrd="0" presId="urn:microsoft.com/office/officeart/2005/8/layout/hierarchy4"/>
    <dgm:cxn modelId="{547D884B-7CCF-4434-B2B2-420AA8273640}" type="presOf" srcId="{79016981-0AC8-42C0-BD36-467ACEE25710}" destId="{5528943A-3FD9-4862-BEE4-EAF51820D901}" srcOrd="0" destOrd="0" presId="urn:microsoft.com/office/officeart/2005/8/layout/hierarchy4"/>
    <dgm:cxn modelId="{D5E81DFC-A7D9-47C5-B352-1B977505313D}" srcId="{D3B70C06-A311-42D4-A01D-F4673A75D3BE}" destId="{5666AC73-4562-4012-B149-F946580233E6}" srcOrd="1" destOrd="0" parTransId="{22511393-0FC0-4233-9525-3F95DF50DB83}" sibTransId="{A6324FC7-71C0-4CBF-9564-3728F51D577D}"/>
    <dgm:cxn modelId="{34CBF6AA-90DA-431F-8F62-74923FF7F022}" type="presOf" srcId="{D3B70C06-A311-42D4-A01D-F4673A75D3BE}" destId="{ECB94CF9-80CD-45A6-AA12-6503570CAC2C}" srcOrd="0" destOrd="0" presId="urn:microsoft.com/office/officeart/2005/8/layout/hierarchy4"/>
    <dgm:cxn modelId="{15DEB43C-53BD-4296-99B2-84FC61ABC34A}" srcId="{79016981-0AC8-42C0-BD36-467ACEE25710}" destId="{863FF981-E402-41B1-A7B3-901D3A571B1A}" srcOrd="1" destOrd="0" parTransId="{70D618A4-C534-4CB1-9390-788D3971F5E4}" sibTransId="{824672F6-27DD-4E67-A511-CD7E277B0D30}"/>
    <dgm:cxn modelId="{DF65190E-7F53-44F9-962C-CE17BCEEE6E1}" type="presParOf" srcId="{851ECE33-9D0B-4027-AA67-65C2074DD4A9}" destId="{A0416EA5-DD7F-40DE-AE13-0C72686ED29B}" srcOrd="0" destOrd="0" presId="urn:microsoft.com/office/officeart/2005/8/layout/hierarchy4"/>
    <dgm:cxn modelId="{551296B3-FDBF-407B-83B9-470587F5C52A}" type="presParOf" srcId="{A0416EA5-DD7F-40DE-AE13-0C72686ED29B}" destId="{ECB94CF9-80CD-45A6-AA12-6503570CAC2C}" srcOrd="0" destOrd="0" presId="urn:microsoft.com/office/officeart/2005/8/layout/hierarchy4"/>
    <dgm:cxn modelId="{BA72DF6A-20C4-4FD1-800F-7904118E2D1E}" type="presParOf" srcId="{A0416EA5-DD7F-40DE-AE13-0C72686ED29B}" destId="{F23AD5A9-F6ED-41C8-A327-EFA55E1A3B20}" srcOrd="1" destOrd="0" presId="urn:microsoft.com/office/officeart/2005/8/layout/hierarchy4"/>
    <dgm:cxn modelId="{928746BC-BE7D-4888-A33F-712E096B115B}" type="presParOf" srcId="{A0416EA5-DD7F-40DE-AE13-0C72686ED29B}" destId="{87B98C4F-599F-471B-8191-C29DB344E1FE}" srcOrd="2" destOrd="0" presId="urn:microsoft.com/office/officeart/2005/8/layout/hierarchy4"/>
    <dgm:cxn modelId="{6F3DF410-7B99-4FF5-ACE4-BEF7F7B93FA1}" type="presParOf" srcId="{87B98C4F-599F-471B-8191-C29DB344E1FE}" destId="{B4AE960E-4058-49B0-8BCB-AB5036EDC825}" srcOrd="0" destOrd="0" presId="urn:microsoft.com/office/officeart/2005/8/layout/hierarchy4"/>
    <dgm:cxn modelId="{C6B9F3AF-2D61-4283-8C01-1B57DAB56051}" type="presParOf" srcId="{B4AE960E-4058-49B0-8BCB-AB5036EDC825}" destId="{E6FF0D1B-8AA1-49C1-9F4E-928E9AC9B8A1}" srcOrd="0" destOrd="0" presId="urn:microsoft.com/office/officeart/2005/8/layout/hierarchy4"/>
    <dgm:cxn modelId="{503A5DFD-B2F9-4CD4-A3A2-7357552EB5E9}" type="presParOf" srcId="{B4AE960E-4058-49B0-8BCB-AB5036EDC825}" destId="{BE3DFB1A-B721-4366-B749-7353C325CEBD}" srcOrd="1" destOrd="0" presId="urn:microsoft.com/office/officeart/2005/8/layout/hierarchy4"/>
    <dgm:cxn modelId="{48637613-95EE-4DA1-9D36-C152D89B3C62}" type="presParOf" srcId="{87B98C4F-599F-471B-8191-C29DB344E1FE}" destId="{C59B8893-FDCF-4259-9BBB-4731FAE20144}" srcOrd="1" destOrd="0" presId="urn:microsoft.com/office/officeart/2005/8/layout/hierarchy4"/>
    <dgm:cxn modelId="{D54F941C-3AC8-418F-BE2F-3CDCC88431BC}" type="presParOf" srcId="{87B98C4F-599F-471B-8191-C29DB344E1FE}" destId="{EB30F61E-2284-4620-8157-020AB45ECA2A}" srcOrd="2" destOrd="0" presId="urn:microsoft.com/office/officeart/2005/8/layout/hierarchy4"/>
    <dgm:cxn modelId="{0D2A111A-C2D4-471F-90AD-5250DE02DF33}" type="presParOf" srcId="{EB30F61E-2284-4620-8157-020AB45ECA2A}" destId="{378FB7E1-0F42-491B-BA89-BE8BE13D6E42}" srcOrd="0" destOrd="0" presId="urn:microsoft.com/office/officeart/2005/8/layout/hierarchy4"/>
    <dgm:cxn modelId="{84ED7AF8-F5D1-4871-9A6E-7128249CCD1F}" type="presParOf" srcId="{EB30F61E-2284-4620-8157-020AB45ECA2A}" destId="{787BF44A-D6D8-4810-8E8A-2D469DF22A9E}" srcOrd="1" destOrd="0" presId="urn:microsoft.com/office/officeart/2005/8/layout/hierarchy4"/>
    <dgm:cxn modelId="{0CFDF41E-C85B-438B-A64A-51CF6BEC0D38}" type="presParOf" srcId="{851ECE33-9D0B-4027-AA67-65C2074DD4A9}" destId="{3881B013-4B41-4E63-9566-07D2670913CA}" srcOrd="1" destOrd="0" presId="urn:microsoft.com/office/officeart/2005/8/layout/hierarchy4"/>
    <dgm:cxn modelId="{EBE3AD85-C61C-4EF6-9A53-9A84CA22D2F3}" type="presParOf" srcId="{851ECE33-9D0B-4027-AA67-65C2074DD4A9}" destId="{7F420EF1-CF9B-4FC8-8F8A-80C476A5F34A}" srcOrd="2" destOrd="0" presId="urn:microsoft.com/office/officeart/2005/8/layout/hierarchy4"/>
    <dgm:cxn modelId="{C2B8D65F-F477-46EF-AE4D-1E5FEC6231E3}" type="presParOf" srcId="{7F420EF1-CF9B-4FC8-8F8A-80C476A5F34A}" destId="{5528943A-3FD9-4862-BEE4-EAF51820D901}" srcOrd="0" destOrd="0" presId="urn:microsoft.com/office/officeart/2005/8/layout/hierarchy4"/>
    <dgm:cxn modelId="{E57A684A-F9EA-49E3-9884-F82C6E5B2488}" type="presParOf" srcId="{7F420EF1-CF9B-4FC8-8F8A-80C476A5F34A}" destId="{E70B0751-2A27-4B64-A214-2804A50763D4}" srcOrd="1" destOrd="0" presId="urn:microsoft.com/office/officeart/2005/8/layout/hierarchy4"/>
    <dgm:cxn modelId="{2685E7AD-24D8-4383-A084-8E7243664F7E}" type="presParOf" srcId="{7F420EF1-CF9B-4FC8-8F8A-80C476A5F34A}" destId="{C757E476-3CEF-408C-8DC9-2647614FE24B}" srcOrd="2" destOrd="0" presId="urn:microsoft.com/office/officeart/2005/8/layout/hierarchy4"/>
    <dgm:cxn modelId="{FB62A700-4A72-4B82-99C2-AC5EED82371D}" type="presParOf" srcId="{C757E476-3CEF-408C-8DC9-2647614FE24B}" destId="{33AAC255-C17F-426A-BDC1-98D59A177F41}" srcOrd="0" destOrd="0" presId="urn:microsoft.com/office/officeart/2005/8/layout/hierarchy4"/>
    <dgm:cxn modelId="{685DE9B4-96AE-4BA5-86C4-6AFDD48840E9}" type="presParOf" srcId="{33AAC255-C17F-426A-BDC1-98D59A177F41}" destId="{86A1BCF1-C9FE-447E-8441-F3AEE4034DF2}" srcOrd="0" destOrd="0" presId="urn:microsoft.com/office/officeart/2005/8/layout/hierarchy4"/>
    <dgm:cxn modelId="{53E6C51E-9F5A-4D1E-BA83-40CB2F846A68}" type="presParOf" srcId="{33AAC255-C17F-426A-BDC1-98D59A177F41}" destId="{D40DB893-9176-4BFD-A2A3-3E1482F222C8}" srcOrd="1" destOrd="0" presId="urn:microsoft.com/office/officeart/2005/8/layout/hierarchy4"/>
    <dgm:cxn modelId="{03B25D45-51FB-4C7E-B638-D1A533DE3916}" type="presParOf" srcId="{C757E476-3CEF-408C-8DC9-2647614FE24B}" destId="{453A4547-44C5-4533-B3A6-B4F498303385}" srcOrd="1" destOrd="0" presId="urn:microsoft.com/office/officeart/2005/8/layout/hierarchy4"/>
    <dgm:cxn modelId="{75FED43E-99CE-493F-BAC5-C4116AC51CE3}" type="presParOf" srcId="{C757E476-3CEF-408C-8DC9-2647614FE24B}" destId="{ED27FD7C-648C-4B8F-AE3C-DB9312C187EB}" srcOrd="2" destOrd="0" presId="urn:microsoft.com/office/officeart/2005/8/layout/hierarchy4"/>
    <dgm:cxn modelId="{C6DD706A-0F0F-44A3-915F-C96529FDC880}" type="presParOf" srcId="{ED27FD7C-648C-4B8F-AE3C-DB9312C187EB}" destId="{F70EC2C0-1AFF-4DB4-A586-7783A67D789E}" srcOrd="0" destOrd="0" presId="urn:microsoft.com/office/officeart/2005/8/layout/hierarchy4"/>
    <dgm:cxn modelId="{714DB115-B0B8-4805-889F-15584C5EBD72}" type="presParOf" srcId="{ED27FD7C-648C-4B8F-AE3C-DB9312C187EB}" destId="{9DC71F1C-3EBD-427D-8CB1-EA0909FFFD2E}" srcOrd="1" destOrd="0" presId="urn:microsoft.com/office/officeart/2005/8/layout/hierarchy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566E56A-0B95-482B-AAAF-F2E31A95C11B}" type="doc">
      <dgm:prSet loTypeId="urn:microsoft.com/office/officeart/2005/8/layout/cycle1" loCatId="cycle" qsTypeId="urn:microsoft.com/office/officeart/2005/8/quickstyle/simple1" qsCatId="simple" csTypeId="urn:microsoft.com/office/officeart/2005/8/colors/colorful1" csCatId="colorful" phldr="1"/>
      <dgm:spPr/>
      <dgm:t>
        <a:bodyPr/>
        <a:lstStyle/>
        <a:p>
          <a:endParaRPr lang="zh-CN" altLang="en-US"/>
        </a:p>
      </dgm:t>
    </dgm:pt>
    <dgm:pt modelId="{F6FE868C-0B8C-49C6-8030-3C499D0C2F95}">
      <dgm:prSet custT="1"/>
      <dgm:spPr/>
      <dgm:t>
        <a:bodyPr/>
        <a:lstStyle/>
        <a:p>
          <a:pPr rtl="0"/>
          <a:r>
            <a:rPr lang="en-US" sz="1100" dirty="0"/>
            <a:t>Planning</a:t>
          </a:r>
        </a:p>
      </dgm:t>
    </dgm:pt>
    <dgm:pt modelId="{FBF7DD04-7C23-4462-B7DF-2A6EF0DD390D}" type="parTrans" cxnId="{834FB91B-CB58-4728-AB9D-CFE9BAC8D261}">
      <dgm:prSet/>
      <dgm:spPr/>
      <dgm:t>
        <a:bodyPr/>
        <a:lstStyle/>
        <a:p>
          <a:endParaRPr lang="zh-CN" altLang="en-US" sz="3600"/>
        </a:p>
      </dgm:t>
    </dgm:pt>
    <dgm:pt modelId="{2AEEACC2-6834-4B21-8AC0-C1D7149E51F1}" type="sibTrans" cxnId="{834FB91B-CB58-4728-AB9D-CFE9BAC8D261}">
      <dgm:prSet/>
      <dgm:spPr/>
      <dgm:t>
        <a:bodyPr/>
        <a:lstStyle/>
        <a:p>
          <a:endParaRPr lang="zh-CN" altLang="en-US" sz="3600"/>
        </a:p>
      </dgm:t>
    </dgm:pt>
    <dgm:pt modelId="{707DDFF8-A4F9-41B5-A81C-A1F14163B2CB}">
      <dgm:prSet custT="1"/>
      <dgm:spPr/>
      <dgm:t>
        <a:bodyPr/>
        <a:lstStyle/>
        <a:p>
          <a:pPr rtl="0"/>
          <a:r>
            <a:rPr lang="en-US" sz="1100"/>
            <a:t>Design</a:t>
          </a:r>
        </a:p>
      </dgm:t>
    </dgm:pt>
    <dgm:pt modelId="{5F4CB14F-350D-4B6F-89B4-D6A7748194A3}" type="parTrans" cxnId="{8C694D77-D716-486B-8F30-0924A600450D}">
      <dgm:prSet/>
      <dgm:spPr/>
      <dgm:t>
        <a:bodyPr/>
        <a:lstStyle/>
        <a:p>
          <a:endParaRPr lang="zh-CN" altLang="en-US" sz="3600"/>
        </a:p>
      </dgm:t>
    </dgm:pt>
    <dgm:pt modelId="{E14A7B2D-48E0-4958-98A8-E7B0F7061EF4}" type="sibTrans" cxnId="{8C694D77-D716-486B-8F30-0924A600450D}">
      <dgm:prSet/>
      <dgm:spPr/>
      <dgm:t>
        <a:bodyPr/>
        <a:lstStyle/>
        <a:p>
          <a:endParaRPr lang="zh-CN" altLang="en-US" sz="3600"/>
        </a:p>
      </dgm:t>
    </dgm:pt>
    <dgm:pt modelId="{0192E438-4350-4B7D-B484-D52BE45AD96C}">
      <dgm:prSet custT="1"/>
      <dgm:spPr/>
      <dgm:t>
        <a:bodyPr/>
        <a:lstStyle/>
        <a:p>
          <a:pPr rtl="0"/>
          <a:r>
            <a:rPr lang="en-US" sz="1100" dirty="0"/>
            <a:t>Construction</a:t>
          </a:r>
        </a:p>
      </dgm:t>
    </dgm:pt>
    <dgm:pt modelId="{0ADC8822-3AF1-491F-BB55-984D3877E890}" type="parTrans" cxnId="{0C5805B9-4CBC-4D4B-A8EC-6A213B4DAEF1}">
      <dgm:prSet/>
      <dgm:spPr/>
      <dgm:t>
        <a:bodyPr/>
        <a:lstStyle/>
        <a:p>
          <a:endParaRPr lang="zh-CN" altLang="en-US" sz="3600"/>
        </a:p>
      </dgm:t>
    </dgm:pt>
    <dgm:pt modelId="{2FB4EEF8-EACE-4244-B1AC-6FB255696FD4}" type="sibTrans" cxnId="{0C5805B9-4CBC-4D4B-A8EC-6A213B4DAEF1}">
      <dgm:prSet/>
      <dgm:spPr/>
      <dgm:t>
        <a:bodyPr/>
        <a:lstStyle/>
        <a:p>
          <a:endParaRPr lang="zh-CN" altLang="en-US" sz="3600"/>
        </a:p>
      </dgm:t>
    </dgm:pt>
    <dgm:pt modelId="{0FF3DEF1-3F2B-46F5-84AA-0730B2A160B7}">
      <dgm:prSet custT="1"/>
      <dgm:spPr/>
      <dgm:t>
        <a:bodyPr/>
        <a:lstStyle/>
        <a:p>
          <a:pPr rtl="0"/>
          <a:r>
            <a:rPr lang="en-US" sz="1100"/>
            <a:t>Running</a:t>
          </a:r>
        </a:p>
      </dgm:t>
    </dgm:pt>
    <dgm:pt modelId="{D191FFDC-9D9D-4476-9691-863AFB6893E9}" type="parTrans" cxnId="{279097AC-238C-4C9C-A93A-43B33AEC8685}">
      <dgm:prSet/>
      <dgm:spPr/>
      <dgm:t>
        <a:bodyPr/>
        <a:lstStyle/>
        <a:p>
          <a:endParaRPr lang="zh-CN" altLang="en-US" sz="3600"/>
        </a:p>
      </dgm:t>
    </dgm:pt>
    <dgm:pt modelId="{54F4277F-BDE1-40FB-A4A8-DE6E1146BE9D}" type="sibTrans" cxnId="{279097AC-238C-4C9C-A93A-43B33AEC8685}">
      <dgm:prSet/>
      <dgm:spPr/>
      <dgm:t>
        <a:bodyPr/>
        <a:lstStyle/>
        <a:p>
          <a:endParaRPr lang="zh-CN" altLang="en-US" sz="3600"/>
        </a:p>
      </dgm:t>
    </dgm:pt>
    <dgm:pt modelId="{4F306A1C-46D8-40B8-930A-A33915828E1D}">
      <dgm:prSet custT="1"/>
      <dgm:spPr/>
      <dgm:t>
        <a:bodyPr/>
        <a:lstStyle/>
        <a:p>
          <a:pPr rtl="0"/>
          <a:r>
            <a:rPr lang="en-US" sz="1100" dirty="0" smtClean="0"/>
            <a:t>Assessment</a:t>
          </a:r>
          <a:endParaRPr lang="en-US" sz="1100" dirty="0"/>
        </a:p>
      </dgm:t>
    </dgm:pt>
    <dgm:pt modelId="{966C486A-39DE-4296-8A35-40F78983FE6E}" type="parTrans" cxnId="{1A7BC7AD-6F60-49C4-9F32-76D606C903DB}">
      <dgm:prSet/>
      <dgm:spPr/>
      <dgm:t>
        <a:bodyPr/>
        <a:lstStyle/>
        <a:p>
          <a:endParaRPr lang="zh-CN" altLang="en-US" sz="3600"/>
        </a:p>
      </dgm:t>
    </dgm:pt>
    <dgm:pt modelId="{8E764523-83B7-4536-98D6-7CECDCA29936}" type="sibTrans" cxnId="{1A7BC7AD-6F60-49C4-9F32-76D606C903DB}">
      <dgm:prSet/>
      <dgm:spPr/>
      <dgm:t>
        <a:bodyPr/>
        <a:lstStyle/>
        <a:p>
          <a:endParaRPr lang="zh-CN" altLang="en-US" sz="3600"/>
        </a:p>
      </dgm:t>
    </dgm:pt>
    <dgm:pt modelId="{9773B7D8-E893-4D6A-ABBF-7960E986B4A0}" type="pres">
      <dgm:prSet presAssocID="{F566E56A-0B95-482B-AAAF-F2E31A95C11B}" presName="cycle" presStyleCnt="0">
        <dgm:presLayoutVars>
          <dgm:dir/>
          <dgm:resizeHandles val="exact"/>
        </dgm:presLayoutVars>
      </dgm:prSet>
      <dgm:spPr/>
      <dgm:t>
        <a:bodyPr/>
        <a:lstStyle/>
        <a:p>
          <a:endParaRPr lang="zh-CN" altLang="en-US"/>
        </a:p>
      </dgm:t>
    </dgm:pt>
    <dgm:pt modelId="{6D405784-DC6B-4EFB-A677-D9FB9A4118B1}" type="pres">
      <dgm:prSet presAssocID="{F6FE868C-0B8C-49C6-8030-3C499D0C2F95}" presName="dummy" presStyleCnt="0"/>
      <dgm:spPr/>
      <dgm:t>
        <a:bodyPr/>
        <a:lstStyle/>
        <a:p>
          <a:endParaRPr lang="zh-CN" altLang="en-US"/>
        </a:p>
      </dgm:t>
    </dgm:pt>
    <dgm:pt modelId="{EE3CCFC1-BC3A-4D85-A99D-C809FFEFC3A3}" type="pres">
      <dgm:prSet presAssocID="{F6FE868C-0B8C-49C6-8030-3C499D0C2F95}" presName="node" presStyleLbl="revTx" presStyleIdx="0" presStyleCnt="5" custScaleX="122198">
        <dgm:presLayoutVars>
          <dgm:bulletEnabled val="1"/>
        </dgm:presLayoutVars>
      </dgm:prSet>
      <dgm:spPr/>
      <dgm:t>
        <a:bodyPr/>
        <a:lstStyle/>
        <a:p>
          <a:endParaRPr lang="zh-CN" altLang="en-US"/>
        </a:p>
      </dgm:t>
    </dgm:pt>
    <dgm:pt modelId="{C05D1981-E4D6-460F-A373-AAC6078D54FC}" type="pres">
      <dgm:prSet presAssocID="{2AEEACC2-6834-4B21-8AC0-C1D7149E51F1}" presName="sibTrans" presStyleLbl="node1" presStyleIdx="0" presStyleCnt="5"/>
      <dgm:spPr/>
      <dgm:t>
        <a:bodyPr/>
        <a:lstStyle/>
        <a:p>
          <a:endParaRPr lang="zh-CN" altLang="en-US"/>
        </a:p>
      </dgm:t>
    </dgm:pt>
    <dgm:pt modelId="{EB8011FD-0171-476A-8898-FDE1CC292BF4}" type="pres">
      <dgm:prSet presAssocID="{707DDFF8-A4F9-41B5-A81C-A1F14163B2CB}" presName="dummy" presStyleCnt="0"/>
      <dgm:spPr/>
      <dgm:t>
        <a:bodyPr/>
        <a:lstStyle/>
        <a:p>
          <a:endParaRPr lang="zh-CN" altLang="en-US"/>
        </a:p>
      </dgm:t>
    </dgm:pt>
    <dgm:pt modelId="{538C02A0-1557-4BEB-91F1-8E8D1B7EADA6}" type="pres">
      <dgm:prSet presAssocID="{707DDFF8-A4F9-41B5-A81C-A1F14163B2CB}" presName="node" presStyleLbl="revTx" presStyleIdx="1" presStyleCnt="5">
        <dgm:presLayoutVars>
          <dgm:bulletEnabled val="1"/>
        </dgm:presLayoutVars>
      </dgm:prSet>
      <dgm:spPr/>
      <dgm:t>
        <a:bodyPr/>
        <a:lstStyle/>
        <a:p>
          <a:endParaRPr lang="zh-CN" altLang="en-US"/>
        </a:p>
      </dgm:t>
    </dgm:pt>
    <dgm:pt modelId="{4976E4B5-D08E-455F-AE13-394134066664}" type="pres">
      <dgm:prSet presAssocID="{E14A7B2D-48E0-4958-98A8-E7B0F7061EF4}" presName="sibTrans" presStyleLbl="node1" presStyleIdx="1" presStyleCnt="5" custScaleX="116123" custScaleY="105847" custLinFactNeighborX="-1018" custLinFactNeighborY="-5926" custRadScaleRad="40820" custRadScaleInc="-2147483648"/>
      <dgm:spPr/>
      <dgm:t>
        <a:bodyPr/>
        <a:lstStyle/>
        <a:p>
          <a:endParaRPr lang="zh-CN" altLang="en-US"/>
        </a:p>
      </dgm:t>
    </dgm:pt>
    <dgm:pt modelId="{6F6BE61A-D4D0-4317-A2F5-46243325A917}" type="pres">
      <dgm:prSet presAssocID="{0192E438-4350-4B7D-B484-D52BE45AD96C}" presName="dummy" presStyleCnt="0"/>
      <dgm:spPr/>
      <dgm:t>
        <a:bodyPr/>
        <a:lstStyle/>
        <a:p>
          <a:endParaRPr lang="zh-CN" altLang="en-US"/>
        </a:p>
      </dgm:t>
    </dgm:pt>
    <dgm:pt modelId="{CF9CCC80-EC31-4240-AF4C-467CFA53CA12}" type="pres">
      <dgm:prSet presAssocID="{0192E438-4350-4B7D-B484-D52BE45AD96C}" presName="node" presStyleLbl="revTx" presStyleIdx="2" presStyleCnt="5" custScaleX="152845">
        <dgm:presLayoutVars>
          <dgm:bulletEnabled val="1"/>
        </dgm:presLayoutVars>
      </dgm:prSet>
      <dgm:spPr/>
      <dgm:t>
        <a:bodyPr/>
        <a:lstStyle/>
        <a:p>
          <a:endParaRPr lang="zh-CN" altLang="en-US"/>
        </a:p>
      </dgm:t>
    </dgm:pt>
    <dgm:pt modelId="{F15B021C-D6BB-493F-92B7-95524FFF8BF7}" type="pres">
      <dgm:prSet presAssocID="{2FB4EEF8-EACE-4244-B1AC-6FB255696FD4}" presName="sibTrans" presStyleLbl="node1" presStyleIdx="2" presStyleCnt="5" custScaleX="112073" custScaleY="105847" custLinFactNeighborX="-2037" custLinFactNeighborY="-4584"/>
      <dgm:spPr/>
      <dgm:t>
        <a:bodyPr/>
        <a:lstStyle/>
        <a:p>
          <a:endParaRPr lang="zh-CN" altLang="en-US"/>
        </a:p>
      </dgm:t>
    </dgm:pt>
    <dgm:pt modelId="{4B7BC6DC-0AD6-4E36-B789-8475E4F20825}" type="pres">
      <dgm:prSet presAssocID="{0FF3DEF1-3F2B-46F5-84AA-0730B2A160B7}" presName="dummy" presStyleCnt="0"/>
      <dgm:spPr/>
      <dgm:t>
        <a:bodyPr/>
        <a:lstStyle/>
        <a:p>
          <a:endParaRPr lang="zh-CN" altLang="en-US"/>
        </a:p>
      </dgm:t>
    </dgm:pt>
    <dgm:pt modelId="{63CA4B4B-AECB-4B44-A446-47BAA94AEE0F}" type="pres">
      <dgm:prSet presAssocID="{0FF3DEF1-3F2B-46F5-84AA-0730B2A160B7}" presName="node" presStyleLbl="revTx" presStyleIdx="3" presStyleCnt="5">
        <dgm:presLayoutVars>
          <dgm:bulletEnabled val="1"/>
        </dgm:presLayoutVars>
      </dgm:prSet>
      <dgm:spPr/>
      <dgm:t>
        <a:bodyPr/>
        <a:lstStyle/>
        <a:p>
          <a:endParaRPr lang="zh-CN" altLang="en-US"/>
        </a:p>
      </dgm:t>
    </dgm:pt>
    <dgm:pt modelId="{B2C10717-A199-4153-A300-14AD66B4A16B}" type="pres">
      <dgm:prSet presAssocID="{54F4277F-BDE1-40FB-A4A8-DE6E1146BE9D}" presName="sibTrans" presStyleLbl="node1" presStyleIdx="3" presStyleCnt="5"/>
      <dgm:spPr/>
      <dgm:t>
        <a:bodyPr/>
        <a:lstStyle/>
        <a:p>
          <a:endParaRPr lang="zh-CN" altLang="en-US"/>
        </a:p>
      </dgm:t>
    </dgm:pt>
    <dgm:pt modelId="{AA28381D-1DB8-4FA3-B7BC-F1C4916A7690}" type="pres">
      <dgm:prSet presAssocID="{4F306A1C-46D8-40B8-930A-A33915828E1D}" presName="dummy" presStyleCnt="0"/>
      <dgm:spPr/>
      <dgm:t>
        <a:bodyPr/>
        <a:lstStyle/>
        <a:p>
          <a:endParaRPr lang="zh-CN" altLang="en-US"/>
        </a:p>
      </dgm:t>
    </dgm:pt>
    <dgm:pt modelId="{3CCF5898-CF25-433E-ACA1-32306E220E30}" type="pres">
      <dgm:prSet presAssocID="{4F306A1C-46D8-40B8-930A-A33915828E1D}" presName="node" presStyleLbl="revTx" presStyleIdx="4" presStyleCnt="5" custScaleX="165079">
        <dgm:presLayoutVars>
          <dgm:bulletEnabled val="1"/>
        </dgm:presLayoutVars>
      </dgm:prSet>
      <dgm:spPr/>
      <dgm:t>
        <a:bodyPr/>
        <a:lstStyle/>
        <a:p>
          <a:endParaRPr lang="zh-CN" altLang="en-US"/>
        </a:p>
      </dgm:t>
    </dgm:pt>
    <dgm:pt modelId="{3C3952EF-CDDF-41A7-BF93-C36428DE3612}" type="pres">
      <dgm:prSet presAssocID="{8E764523-83B7-4536-98D6-7CECDCA29936}" presName="sibTrans" presStyleLbl="node1" presStyleIdx="4" presStyleCnt="5"/>
      <dgm:spPr/>
      <dgm:t>
        <a:bodyPr/>
        <a:lstStyle/>
        <a:p>
          <a:endParaRPr lang="zh-CN" altLang="en-US"/>
        </a:p>
      </dgm:t>
    </dgm:pt>
  </dgm:ptLst>
  <dgm:cxnLst>
    <dgm:cxn modelId="{834FB91B-CB58-4728-AB9D-CFE9BAC8D261}" srcId="{F566E56A-0B95-482B-AAAF-F2E31A95C11B}" destId="{F6FE868C-0B8C-49C6-8030-3C499D0C2F95}" srcOrd="0" destOrd="0" parTransId="{FBF7DD04-7C23-4462-B7DF-2A6EF0DD390D}" sibTransId="{2AEEACC2-6834-4B21-8AC0-C1D7149E51F1}"/>
    <dgm:cxn modelId="{0C5805B9-4CBC-4D4B-A8EC-6A213B4DAEF1}" srcId="{F566E56A-0B95-482B-AAAF-F2E31A95C11B}" destId="{0192E438-4350-4B7D-B484-D52BE45AD96C}" srcOrd="2" destOrd="0" parTransId="{0ADC8822-3AF1-491F-BB55-984D3877E890}" sibTransId="{2FB4EEF8-EACE-4244-B1AC-6FB255696FD4}"/>
    <dgm:cxn modelId="{753BA1FD-9327-4FE9-92BD-91629EDDCFEC}" type="presOf" srcId="{0FF3DEF1-3F2B-46F5-84AA-0730B2A160B7}" destId="{63CA4B4B-AECB-4B44-A446-47BAA94AEE0F}" srcOrd="0" destOrd="0" presId="urn:microsoft.com/office/officeart/2005/8/layout/cycle1"/>
    <dgm:cxn modelId="{279097AC-238C-4C9C-A93A-43B33AEC8685}" srcId="{F566E56A-0B95-482B-AAAF-F2E31A95C11B}" destId="{0FF3DEF1-3F2B-46F5-84AA-0730B2A160B7}" srcOrd="3" destOrd="0" parTransId="{D191FFDC-9D9D-4476-9691-863AFB6893E9}" sibTransId="{54F4277F-BDE1-40FB-A4A8-DE6E1146BE9D}"/>
    <dgm:cxn modelId="{E4279322-B674-4F32-A9D7-8CA55EE22D78}" type="presOf" srcId="{2FB4EEF8-EACE-4244-B1AC-6FB255696FD4}" destId="{F15B021C-D6BB-493F-92B7-95524FFF8BF7}" srcOrd="0" destOrd="0" presId="urn:microsoft.com/office/officeart/2005/8/layout/cycle1"/>
    <dgm:cxn modelId="{4C40A604-D84F-4F38-B3C6-E20C480FFE61}" type="presOf" srcId="{8E764523-83B7-4536-98D6-7CECDCA29936}" destId="{3C3952EF-CDDF-41A7-BF93-C36428DE3612}" srcOrd="0" destOrd="0" presId="urn:microsoft.com/office/officeart/2005/8/layout/cycle1"/>
    <dgm:cxn modelId="{EF12CAC3-EBD7-4CF1-9916-C742F721B197}" type="presOf" srcId="{2AEEACC2-6834-4B21-8AC0-C1D7149E51F1}" destId="{C05D1981-E4D6-460F-A373-AAC6078D54FC}" srcOrd="0" destOrd="0" presId="urn:microsoft.com/office/officeart/2005/8/layout/cycle1"/>
    <dgm:cxn modelId="{1A7BC7AD-6F60-49C4-9F32-76D606C903DB}" srcId="{F566E56A-0B95-482B-AAAF-F2E31A95C11B}" destId="{4F306A1C-46D8-40B8-930A-A33915828E1D}" srcOrd="4" destOrd="0" parTransId="{966C486A-39DE-4296-8A35-40F78983FE6E}" sibTransId="{8E764523-83B7-4536-98D6-7CECDCA29936}"/>
    <dgm:cxn modelId="{3892797A-A930-4989-AC07-E48F514CE1E4}" type="presOf" srcId="{707DDFF8-A4F9-41B5-A81C-A1F14163B2CB}" destId="{538C02A0-1557-4BEB-91F1-8E8D1B7EADA6}" srcOrd="0" destOrd="0" presId="urn:microsoft.com/office/officeart/2005/8/layout/cycle1"/>
    <dgm:cxn modelId="{FF4CCDBD-C9F3-40E1-B04C-FBB84BBE95D9}" type="presOf" srcId="{0192E438-4350-4B7D-B484-D52BE45AD96C}" destId="{CF9CCC80-EC31-4240-AF4C-467CFA53CA12}" srcOrd="0" destOrd="0" presId="urn:microsoft.com/office/officeart/2005/8/layout/cycle1"/>
    <dgm:cxn modelId="{6D46280C-54A5-4935-9FA0-93D7E62E9D0E}" type="presOf" srcId="{F6FE868C-0B8C-49C6-8030-3C499D0C2F95}" destId="{EE3CCFC1-BC3A-4D85-A99D-C809FFEFC3A3}" srcOrd="0" destOrd="0" presId="urn:microsoft.com/office/officeart/2005/8/layout/cycle1"/>
    <dgm:cxn modelId="{FDA5AAB9-76F3-4D77-AD88-1AE68D53FFC0}" type="presOf" srcId="{F566E56A-0B95-482B-AAAF-F2E31A95C11B}" destId="{9773B7D8-E893-4D6A-ABBF-7960E986B4A0}" srcOrd="0" destOrd="0" presId="urn:microsoft.com/office/officeart/2005/8/layout/cycle1"/>
    <dgm:cxn modelId="{CDD8AA48-604F-450D-9F9B-5E2760CE0F5A}" type="presOf" srcId="{E14A7B2D-48E0-4958-98A8-E7B0F7061EF4}" destId="{4976E4B5-D08E-455F-AE13-394134066664}" srcOrd="0" destOrd="0" presId="urn:microsoft.com/office/officeart/2005/8/layout/cycle1"/>
    <dgm:cxn modelId="{4CD0E48A-9B39-4806-8821-DF3A3462D3F8}" type="presOf" srcId="{4F306A1C-46D8-40B8-930A-A33915828E1D}" destId="{3CCF5898-CF25-433E-ACA1-32306E220E30}" srcOrd="0" destOrd="0" presId="urn:microsoft.com/office/officeart/2005/8/layout/cycle1"/>
    <dgm:cxn modelId="{CF71F665-0245-4BE0-B95F-8ED6DEF2A700}" type="presOf" srcId="{54F4277F-BDE1-40FB-A4A8-DE6E1146BE9D}" destId="{B2C10717-A199-4153-A300-14AD66B4A16B}" srcOrd="0" destOrd="0" presId="urn:microsoft.com/office/officeart/2005/8/layout/cycle1"/>
    <dgm:cxn modelId="{8C694D77-D716-486B-8F30-0924A600450D}" srcId="{F566E56A-0B95-482B-AAAF-F2E31A95C11B}" destId="{707DDFF8-A4F9-41B5-A81C-A1F14163B2CB}" srcOrd="1" destOrd="0" parTransId="{5F4CB14F-350D-4B6F-89B4-D6A7748194A3}" sibTransId="{E14A7B2D-48E0-4958-98A8-E7B0F7061EF4}"/>
    <dgm:cxn modelId="{9846D901-552C-4ABB-BA52-0780B7D9468B}" type="presParOf" srcId="{9773B7D8-E893-4D6A-ABBF-7960E986B4A0}" destId="{6D405784-DC6B-4EFB-A677-D9FB9A4118B1}" srcOrd="0" destOrd="0" presId="urn:microsoft.com/office/officeart/2005/8/layout/cycle1"/>
    <dgm:cxn modelId="{2B1FDED3-C845-4A50-A4AC-DD48F3738A9A}" type="presParOf" srcId="{9773B7D8-E893-4D6A-ABBF-7960E986B4A0}" destId="{EE3CCFC1-BC3A-4D85-A99D-C809FFEFC3A3}" srcOrd="1" destOrd="0" presId="urn:microsoft.com/office/officeart/2005/8/layout/cycle1"/>
    <dgm:cxn modelId="{A35E3B53-689C-4A56-8BAF-D16ADDD839BC}" type="presParOf" srcId="{9773B7D8-E893-4D6A-ABBF-7960E986B4A0}" destId="{C05D1981-E4D6-460F-A373-AAC6078D54FC}" srcOrd="2" destOrd="0" presId="urn:microsoft.com/office/officeart/2005/8/layout/cycle1"/>
    <dgm:cxn modelId="{EDC614A6-BEDE-473F-8798-BE67445DC2CF}" type="presParOf" srcId="{9773B7D8-E893-4D6A-ABBF-7960E986B4A0}" destId="{EB8011FD-0171-476A-8898-FDE1CC292BF4}" srcOrd="3" destOrd="0" presId="urn:microsoft.com/office/officeart/2005/8/layout/cycle1"/>
    <dgm:cxn modelId="{CCCAF164-3A11-4FE8-9225-BC66A2ED4E7B}" type="presParOf" srcId="{9773B7D8-E893-4D6A-ABBF-7960E986B4A0}" destId="{538C02A0-1557-4BEB-91F1-8E8D1B7EADA6}" srcOrd="4" destOrd="0" presId="urn:microsoft.com/office/officeart/2005/8/layout/cycle1"/>
    <dgm:cxn modelId="{DE5D1AFF-5176-445F-8121-C5A24CA06919}" type="presParOf" srcId="{9773B7D8-E893-4D6A-ABBF-7960E986B4A0}" destId="{4976E4B5-D08E-455F-AE13-394134066664}" srcOrd="5" destOrd="0" presId="urn:microsoft.com/office/officeart/2005/8/layout/cycle1"/>
    <dgm:cxn modelId="{0999377C-6301-4459-9AA7-5E26A921824F}" type="presParOf" srcId="{9773B7D8-E893-4D6A-ABBF-7960E986B4A0}" destId="{6F6BE61A-D4D0-4317-A2F5-46243325A917}" srcOrd="6" destOrd="0" presId="urn:microsoft.com/office/officeart/2005/8/layout/cycle1"/>
    <dgm:cxn modelId="{D7377BA1-EF1E-4775-B135-14E11E7D47C8}" type="presParOf" srcId="{9773B7D8-E893-4D6A-ABBF-7960E986B4A0}" destId="{CF9CCC80-EC31-4240-AF4C-467CFA53CA12}" srcOrd="7" destOrd="0" presId="urn:microsoft.com/office/officeart/2005/8/layout/cycle1"/>
    <dgm:cxn modelId="{04E3CB11-FB60-412E-97D5-8A13D20CFD8A}" type="presParOf" srcId="{9773B7D8-E893-4D6A-ABBF-7960E986B4A0}" destId="{F15B021C-D6BB-493F-92B7-95524FFF8BF7}" srcOrd="8" destOrd="0" presId="urn:microsoft.com/office/officeart/2005/8/layout/cycle1"/>
    <dgm:cxn modelId="{0046AD53-9957-4B8C-B37A-759F0B9B0DF3}" type="presParOf" srcId="{9773B7D8-E893-4D6A-ABBF-7960E986B4A0}" destId="{4B7BC6DC-0AD6-4E36-B789-8475E4F20825}" srcOrd="9" destOrd="0" presId="urn:microsoft.com/office/officeart/2005/8/layout/cycle1"/>
    <dgm:cxn modelId="{443E57B5-ACBA-457D-AE54-51E0A529E04A}" type="presParOf" srcId="{9773B7D8-E893-4D6A-ABBF-7960E986B4A0}" destId="{63CA4B4B-AECB-4B44-A446-47BAA94AEE0F}" srcOrd="10" destOrd="0" presId="urn:microsoft.com/office/officeart/2005/8/layout/cycle1"/>
    <dgm:cxn modelId="{D348D3D5-470F-48C7-9A20-FBE1B8118B15}" type="presParOf" srcId="{9773B7D8-E893-4D6A-ABBF-7960E986B4A0}" destId="{B2C10717-A199-4153-A300-14AD66B4A16B}" srcOrd="11" destOrd="0" presId="urn:microsoft.com/office/officeart/2005/8/layout/cycle1"/>
    <dgm:cxn modelId="{2A5B0B77-0AC7-44AF-A1DD-79BE83693FA3}" type="presParOf" srcId="{9773B7D8-E893-4D6A-ABBF-7960E986B4A0}" destId="{AA28381D-1DB8-4FA3-B7BC-F1C4916A7690}" srcOrd="12" destOrd="0" presId="urn:microsoft.com/office/officeart/2005/8/layout/cycle1"/>
    <dgm:cxn modelId="{22AF7DDB-0C93-41C5-8163-99CE14BE7D1B}" type="presParOf" srcId="{9773B7D8-E893-4D6A-ABBF-7960E986B4A0}" destId="{3CCF5898-CF25-433E-ACA1-32306E220E30}" srcOrd="13" destOrd="0" presId="urn:microsoft.com/office/officeart/2005/8/layout/cycle1"/>
    <dgm:cxn modelId="{3B1D2704-50EE-4669-AEFA-690C8CF6FBA2}" type="presParOf" srcId="{9773B7D8-E893-4D6A-ABBF-7960E986B4A0}" destId="{3C3952EF-CDDF-41A7-BF93-C36428DE3612}" srcOrd="14" destOrd="0" presId="urn:microsoft.com/office/officeart/2005/8/layout/cycle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3D0E32C-AF14-40CE-B031-A7B3B41065F8}" type="doc">
      <dgm:prSet loTypeId="urn:microsoft.com/office/officeart/2005/8/layout/chevron1" loCatId="process" qsTypeId="urn:microsoft.com/office/officeart/2005/8/quickstyle/simple1" qsCatId="simple" csTypeId="urn:microsoft.com/office/officeart/2005/8/colors/colorful5" csCatId="colorful" phldr="1"/>
      <dgm:spPr/>
      <dgm:t>
        <a:bodyPr/>
        <a:lstStyle/>
        <a:p>
          <a:endParaRPr lang="zh-CN" altLang="en-US"/>
        </a:p>
      </dgm:t>
    </dgm:pt>
    <dgm:pt modelId="{F490EF6E-502C-4A9A-8B3A-623F0E9B364E}">
      <dgm:prSet custT="1"/>
      <dgm:spPr/>
      <dgm:t>
        <a:bodyPr/>
        <a:lstStyle/>
        <a:p>
          <a:pPr rtl="0"/>
          <a:r>
            <a:rPr lang="en-US" sz="1200"/>
            <a:t>Summarizing and collating basic data</a:t>
          </a:r>
        </a:p>
      </dgm:t>
    </dgm:pt>
    <dgm:pt modelId="{E5F128BD-165B-4977-932E-255D18BEB888}" type="parTrans" cxnId="{12EA3BE8-0351-4F3F-9DA2-9DAA3479505A}">
      <dgm:prSet/>
      <dgm:spPr/>
      <dgm:t>
        <a:bodyPr/>
        <a:lstStyle/>
        <a:p>
          <a:endParaRPr lang="zh-CN" altLang="en-US" sz="1800"/>
        </a:p>
      </dgm:t>
    </dgm:pt>
    <dgm:pt modelId="{743CFE0D-9E66-4B26-86E6-182F046A7CAE}" type="sibTrans" cxnId="{12EA3BE8-0351-4F3F-9DA2-9DAA3479505A}">
      <dgm:prSet/>
      <dgm:spPr/>
      <dgm:t>
        <a:bodyPr/>
        <a:lstStyle/>
        <a:p>
          <a:endParaRPr lang="zh-CN" altLang="en-US" sz="1800"/>
        </a:p>
      </dgm:t>
    </dgm:pt>
    <dgm:pt modelId="{DEAF4A79-99D7-4BCB-A71C-769720C74CDA}">
      <dgm:prSet custT="1"/>
      <dgm:spPr/>
      <dgm:t>
        <a:bodyPr/>
        <a:lstStyle/>
        <a:p>
          <a:pPr rtl="0"/>
          <a:r>
            <a:rPr lang="en-US" sz="1200" dirty="0"/>
            <a:t>Preparing estimated financial and economic activity reports</a:t>
          </a:r>
        </a:p>
      </dgm:t>
    </dgm:pt>
    <dgm:pt modelId="{B425175F-80E6-4EE4-B9B0-1A01B118D0F1}" type="parTrans" cxnId="{6B35F692-C39B-4049-96AB-0B123478DC9B}">
      <dgm:prSet/>
      <dgm:spPr/>
      <dgm:t>
        <a:bodyPr/>
        <a:lstStyle/>
        <a:p>
          <a:endParaRPr lang="zh-CN" altLang="en-US" sz="1800"/>
        </a:p>
      </dgm:t>
    </dgm:pt>
    <dgm:pt modelId="{83E2DA82-5622-4226-9A64-02D0E1515544}" type="sibTrans" cxnId="{6B35F692-C39B-4049-96AB-0B123478DC9B}">
      <dgm:prSet/>
      <dgm:spPr/>
      <dgm:t>
        <a:bodyPr/>
        <a:lstStyle/>
        <a:p>
          <a:endParaRPr lang="zh-CN" altLang="en-US" sz="1800"/>
        </a:p>
      </dgm:t>
    </dgm:pt>
    <dgm:pt modelId="{06513EDC-5A86-41F0-BEFC-09C109855CD2}">
      <dgm:prSet custT="1"/>
      <dgm:spPr/>
      <dgm:t>
        <a:bodyPr/>
        <a:lstStyle/>
        <a:p>
          <a:pPr rtl="0"/>
          <a:r>
            <a:rPr lang="en-US" sz="1200" dirty="0"/>
            <a:t>Conducting financial analysis and </a:t>
          </a:r>
          <a:r>
            <a:rPr lang="en-US" sz="1200" dirty="0" smtClean="0"/>
            <a:t>assessment</a:t>
          </a:r>
          <a:endParaRPr lang="en-US" sz="1200" dirty="0"/>
        </a:p>
      </dgm:t>
    </dgm:pt>
    <dgm:pt modelId="{09143956-0427-478F-9CBE-2049E32ABF57}" type="parTrans" cxnId="{43F0E903-1EF6-4500-9428-196FBF22E552}">
      <dgm:prSet/>
      <dgm:spPr/>
      <dgm:t>
        <a:bodyPr/>
        <a:lstStyle/>
        <a:p>
          <a:endParaRPr lang="zh-CN" altLang="en-US" sz="1800"/>
        </a:p>
      </dgm:t>
    </dgm:pt>
    <dgm:pt modelId="{1AD80365-FEE8-4D5E-AABC-67DAFCAB210F}" type="sibTrans" cxnId="{43F0E903-1EF6-4500-9428-196FBF22E552}">
      <dgm:prSet/>
      <dgm:spPr/>
      <dgm:t>
        <a:bodyPr/>
        <a:lstStyle/>
        <a:p>
          <a:endParaRPr lang="zh-CN" altLang="en-US" sz="1800"/>
        </a:p>
      </dgm:t>
    </dgm:pt>
    <dgm:pt modelId="{3AE54BE3-6328-4B7E-8338-048041B53B69}">
      <dgm:prSet custT="1"/>
      <dgm:spPr/>
      <dgm:t>
        <a:bodyPr/>
        <a:lstStyle/>
        <a:p>
          <a:pPr rtl="0"/>
          <a:r>
            <a:rPr lang="en-US" sz="1200"/>
            <a:t>Analyzing and evaluating non-economic benefits</a:t>
          </a:r>
        </a:p>
      </dgm:t>
    </dgm:pt>
    <dgm:pt modelId="{B69FAB12-F12A-4C10-A1AE-54A5B016C7E1}" type="parTrans" cxnId="{F9BA52D9-C77C-4835-9533-BA1A55EB3EBA}">
      <dgm:prSet/>
      <dgm:spPr/>
      <dgm:t>
        <a:bodyPr/>
        <a:lstStyle/>
        <a:p>
          <a:endParaRPr lang="zh-CN" altLang="en-US" sz="1800"/>
        </a:p>
      </dgm:t>
    </dgm:pt>
    <dgm:pt modelId="{9EC18E63-5FC4-4671-81B4-CF30FF1D92B0}" type="sibTrans" cxnId="{F9BA52D9-C77C-4835-9533-BA1A55EB3EBA}">
      <dgm:prSet/>
      <dgm:spPr/>
      <dgm:t>
        <a:bodyPr/>
        <a:lstStyle/>
        <a:p>
          <a:endParaRPr lang="zh-CN" altLang="en-US" sz="1800"/>
        </a:p>
      </dgm:t>
    </dgm:pt>
    <dgm:pt modelId="{97038594-F0A7-46F7-A5ED-7D2921D75801}">
      <dgm:prSet custT="1"/>
      <dgm:spPr/>
      <dgm:t>
        <a:bodyPr/>
        <a:lstStyle/>
        <a:p>
          <a:pPr rtl="0"/>
          <a:r>
            <a:rPr lang="en-US" sz="1200" dirty="0"/>
            <a:t>Performing comprehensive analysis and </a:t>
          </a:r>
          <a:r>
            <a:rPr lang="en-US" sz="1200" dirty="0" smtClean="0"/>
            <a:t>assessment</a:t>
          </a:r>
          <a:endParaRPr lang="en-US" sz="1200" dirty="0"/>
        </a:p>
      </dgm:t>
    </dgm:pt>
    <dgm:pt modelId="{9880B467-6053-4FA3-B7F0-DFE003640D22}" type="parTrans" cxnId="{65BAD98E-B94F-4ABD-9F1B-0134C3AA6F3E}">
      <dgm:prSet/>
      <dgm:spPr/>
      <dgm:t>
        <a:bodyPr/>
        <a:lstStyle/>
        <a:p>
          <a:endParaRPr lang="zh-CN" altLang="en-US" sz="1800"/>
        </a:p>
      </dgm:t>
    </dgm:pt>
    <dgm:pt modelId="{0411D487-36CC-4257-9708-6CDAAC53B814}" type="sibTrans" cxnId="{65BAD98E-B94F-4ABD-9F1B-0134C3AA6F3E}">
      <dgm:prSet/>
      <dgm:spPr/>
      <dgm:t>
        <a:bodyPr/>
        <a:lstStyle/>
        <a:p>
          <a:endParaRPr lang="zh-CN" altLang="en-US" sz="1800"/>
        </a:p>
      </dgm:t>
    </dgm:pt>
    <dgm:pt modelId="{EDA260FD-094B-4067-9665-85E7F5551262}" type="pres">
      <dgm:prSet presAssocID="{53D0E32C-AF14-40CE-B031-A7B3B41065F8}" presName="Name0" presStyleCnt="0">
        <dgm:presLayoutVars>
          <dgm:dir/>
          <dgm:animLvl val="lvl"/>
          <dgm:resizeHandles val="exact"/>
        </dgm:presLayoutVars>
      </dgm:prSet>
      <dgm:spPr/>
      <dgm:t>
        <a:bodyPr/>
        <a:lstStyle/>
        <a:p>
          <a:endParaRPr lang="zh-CN" altLang="en-US"/>
        </a:p>
      </dgm:t>
    </dgm:pt>
    <dgm:pt modelId="{17ADDE76-F629-47C8-8104-B48C01C631FF}" type="pres">
      <dgm:prSet presAssocID="{F490EF6E-502C-4A9A-8B3A-623F0E9B364E}" presName="parTxOnly" presStyleLbl="node1" presStyleIdx="0" presStyleCnt="5">
        <dgm:presLayoutVars>
          <dgm:chMax val="0"/>
          <dgm:chPref val="0"/>
          <dgm:bulletEnabled val="1"/>
        </dgm:presLayoutVars>
      </dgm:prSet>
      <dgm:spPr/>
      <dgm:t>
        <a:bodyPr/>
        <a:lstStyle/>
        <a:p>
          <a:endParaRPr lang="zh-CN" altLang="en-US"/>
        </a:p>
      </dgm:t>
    </dgm:pt>
    <dgm:pt modelId="{0F50CB0F-7B3A-4E72-B9F4-B3579CF2672A}" type="pres">
      <dgm:prSet presAssocID="{743CFE0D-9E66-4B26-86E6-182F046A7CAE}" presName="parTxOnlySpace" presStyleCnt="0"/>
      <dgm:spPr/>
    </dgm:pt>
    <dgm:pt modelId="{1BE9BD1B-3F16-4F89-A769-32983B621BF1}" type="pres">
      <dgm:prSet presAssocID="{DEAF4A79-99D7-4BCB-A71C-769720C74CDA}" presName="parTxOnly" presStyleLbl="node1" presStyleIdx="1" presStyleCnt="5">
        <dgm:presLayoutVars>
          <dgm:chMax val="0"/>
          <dgm:chPref val="0"/>
          <dgm:bulletEnabled val="1"/>
        </dgm:presLayoutVars>
      </dgm:prSet>
      <dgm:spPr/>
      <dgm:t>
        <a:bodyPr/>
        <a:lstStyle/>
        <a:p>
          <a:endParaRPr lang="zh-CN" altLang="en-US"/>
        </a:p>
      </dgm:t>
    </dgm:pt>
    <dgm:pt modelId="{3723CEE8-9356-4A2F-9053-CA9DC9038277}" type="pres">
      <dgm:prSet presAssocID="{83E2DA82-5622-4226-9A64-02D0E1515544}" presName="parTxOnlySpace" presStyleCnt="0"/>
      <dgm:spPr/>
    </dgm:pt>
    <dgm:pt modelId="{0BCE9EEC-239F-4D60-BC11-A80995298115}" type="pres">
      <dgm:prSet presAssocID="{06513EDC-5A86-41F0-BEFC-09C109855CD2}" presName="parTxOnly" presStyleLbl="node1" presStyleIdx="2" presStyleCnt="5">
        <dgm:presLayoutVars>
          <dgm:chMax val="0"/>
          <dgm:chPref val="0"/>
          <dgm:bulletEnabled val="1"/>
        </dgm:presLayoutVars>
      </dgm:prSet>
      <dgm:spPr/>
      <dgm:t>
        <a:bodyPr/>
        <a:lstStyle/>
        <a:p>
          <a:endParaRPr lang="zh-CN" altLang="en-US"/>
        </a:p>
      </dgm:t>
    </dgm:pt>
    <dgm:pt modelId="{72655260-E4EB-4533-ABF1-0334E943880C}" type="pres">
      <dgm:prSet presAssocID="{1AD80365-FEE8-4D5E-AABC-67DAFCAB210F}" presName="parTxOnlySpace" presStyleCnt="0"/>
      <dgm:spPr/>
    </dgm:pt>
    <dgm:pt modelId="{9F9A8965-9724-426B-8CAA-B5CE6664E4BB}" type="pres">
      <dgm:prSet presAssocID="{3AE54BE3-6328-4B7E-8338-048041B53B69}" presName="parTxOnly" presStyleLbl="node1" presStyleIdx="3" presStyleCnt="5">
        <dgm:presLayoutVars>
          <dgm:chMax val="0"/>
          <dgm:chPref val="0"/>
          <dgm:bulletEnabled val="1"/>
        </dgm:presLayoutVars>
      </dgm:prSet>
      <dgm:spPr/>
      <dgm:t>
        <a:bodyPr/>
        <a:lstStyle/>
        <a:p>
          <a:endParaRPr lang="zh-CN" altLang="en-US"/>
        </a:p>
      </dgm:t>
    </dgm:pt>
    <dgm:pt modelId="{3F12FC2A-A97B-46CD-B7B1-ACB8D255F512}" type="pres">
      <dgm:prSet presAssocID="{9EC18E63-5FC4-4671-81B4-CF30FF1D92B0}" presName="parTxOnlySpace" presStyleCnt="0"/>
      <dgm:spPr/>
    </dgm:pt>
    <dgm:pt modelId="{F1DB3DF5-3631-451C-8484-997E12090871}" type="pres">
      <dgm:prSet presAssocID="{97038594-F0A7-46F7-A5ED-7D2921D75801}" presName="parTxOnly" presStyleLbl="node1" presStyleIdx="4" presStyleCnt="5">
        <dgm:presLayoutVars>
          <dgm:chMax val="0"/>
          <dgm:chPref val="0"/>
          <dgm:bulletEnabled val="1"/>
        </dgm:presLayoutVars>
      </dgm:prSet>
      <dgm:spPr/>
      <dgm:t>
        <a:bodyPr/>
        <a:lstStyle/>
        <a:p>
          <a:endParaRPr lang="zh-CN" altLang="en-US"/>
        </a:p>
      </dgm:t>
    </dgm:pt>
  </dgm:ptLst>
  <dgm:cxnLst>
    <dgm:cxn modelId="{12EA3BE8-0351-4F3F-9DA2-9DAA3479505A}" srcId="{53D0E32C-AF14-40CE-B031-A7B3B41065F8}" destId="{F490EF6E-502C-4A9A-8B3A-623F0E9B364E}" srcOrd="0" destOrd="0" parTransId="{E5F128BD-165B-4977-932E-255D18BEB888}" sibTransId="{743CFE0D-9E66-4B26-86E6-182F046A7CAE}"/>
    <dgm:cxn modelId="{43F0E903-1EF6-4500-9428-196FBF22E552}" srcId="{53D0E32C-AF14-40CE-B031-A7B3B41065F8}" destId="{06513EDC-5A86-41F0-BEFC-09C109855CD2}" srcOrd="2" destOrd="0" parTransId="{09143956-0427-478F-9CBE-2049E32ABF57}" sibTransId="{1AD80365-FEE8-4D5E-AABC-67DAFCAB210F}"/>
    <dgm:cxn modelId="{F9BA52D9-C77C-4835-9533-BA1A55EB3EBA}" srcId="{53D0E32C-AF14-40CE-B031-A7B3B41065F8}" destId="{3AE54BE3-6328-4B7E-8338-048041B53B69}" srcOrd="3" destOrd="0" parTransId="{B69FAB12-F12A-4C10-A1AE-54A5B016C7E1}" sibTransId="{9EC18E63-5FC4-4671-81B4-CF30FF1D92B0}"/>
    <dgm:cxn modelId="{B9C2388A-33BE-4D2E-BA98-6E8C979A207C}" type="presOf" srcId="{3AE54BE3-6328-4B7E-8338-048041B53B69}" destId="{9F9A8965-9724-426B-8CAA-B5CE6664E4BB}" srcOrd="0" destOrd="0" presId="urn:microsoft.com/office/officeart/2005/8/layout/chevron1"/>
    <dgm:cxn modelId="{02DE9884-B457-4393-AFA5-485AE21603F3}" type="presOf" srcId="{53D0E32C-AF14-40CE-B031-A7B3B41065F8}" destId="{EDA260FD-094B-4067-9665-85E7F5551262}" srcOrd="0" destOrd="0" presId="urn:microsoft.com/office/officeart/2005/8/layout/chevron1"/>
    <dgm:cxn modelId="{04DAB1AD-AC1F-4E69-91F2-8D1E14544E40}" type="presOf" srcId="{06513EDC-5A86-41F0-BEFC-09C109855CD2}" destId="{0BCE9EEC-239F-4D60-BC11-A80995298115}" srcOrd="0" destOrd="0" presId="urn:microsoft.com/office/officeart/2005/8/layout/chevron1"/>
    <dgm:cxn modelId="{A1D8FE88-57F0-4D56-A3EF-240257A632AD}" type="presOf" srcId="{F490EF6E-502C-4A9A-8B3A-623F0E9B364E}" destId="{17ADDE76-F629-47C8-8104-B48C01C631FF}" srcOrd="0" destOrd="0" presId="urn:microsoft.com/office/officeart/2005/8/layout/chevron1"/>
    <dgm:cxn modelId="{65BAD98E-B94F-4ABD-9F1B-0134C3AA6F3E}" srcId="{53D0E32C-AF14-40CE-B031-A7B3B41065F8}" destId="{97038594-F0A7-46F7-A5ED-7D2921D75801}" srcOrd="4" destOrd="0" parTransId="{9880B467-6053-4FA3-B7F0-DFE003640D22}" sibTransId="{0411D487-36CC-4257-9708-6CDAAC53B814}"/>
    <dgm:cxn modelId="{761CF3C2-4FD7-4CDA-BC25-0A26C5C829CE}" type="presOf" srcId="{DEAF4A79-99D7-4BCB-A71C-769720C74CDA}" destId="{1BE9BD1B-3F16-4F89-A769-32983B621BF1}" srcOrd="0" destOrd="0" presId="urn:microsoft.com/office/officeart/2005/8/layout/chevron1"/>
    <dgm:cxn modelId="{6442F29D-0915-437E-9C3A-95CB617AD09B}" type="presOf" srcId="{97038594-F0A7-46F7-A5ED-7D2921D75801}" destId="{F1DB3DF5-3631-451C-8484-997E12090871}" srcOrd="0" destOrd="0" presId="urn:microsoft.com/office/officeart/2005/8/layout/chevron1"/>
    <dgm:cxn modelId="{6B35F692-C39B-4049-96AB-0B123478DC9B}" srcId="{53D0E32C-AF14-40CE-B031-A7B3B41065F8}" destId="{DEAF4A79-99D7-4BCB-A71C-769720C74CDA}" srcOrd="1" destOrd="0" parTransId="{B425175F-80E6-4EE4-B9B0-1A01B118D0F1}" sibTransId="{83E2DA82-5622-4226-9A64-02D0E1515544}"/>
    <dgm:cxn modelId="{1893832A-3F9A-40BF-A98D-05DBDEF99C8C}" type="presParOf" srcId="{EDA260FD-094B-4067-9665-85E7F5551262}" destId="{17ADDE76-F629-47C8-8104-B48C01C631FF}" srcOrd="0" destOrd="0" presId="urn:microsoft.com/office/officeart/2005/8/layout/chevron1"/>
    <dgm:cxn modelId="{2ABAACB6-CD94-46AA-A1C2-EADB604713CA}" type="presParOf" srcId="{EDA260FD-094B-4067-9665-85E7F5551262}" destId="{0F50CB0F-7B3A-4E72-B9F4-B3579CF2672A}" srcOrd="1" destOrd="0" presId="urn:microsoft.com/office/officeart/2005/8/layout/chevron1"/>
    <dgm:cxn modelId="{2E1AC839-712E-47AF-B2E7-51F06EB2F6A5}" type="presParOf" srcId="{EDA260FD-094B-4067-9665-85E7F5551262}" destId="{1BE9BD1B-3F16-4F89-A769-32983B621BF1}" srcOrd="2" destOrd="0" presId="urn:microsoft.com/office/officeart/2005/8/layout/chevron1"/>
    <dgm:cxn modelId="{43B42E8C-CD24-44FC-851E-62D806FE0CCC}" type="presParOf" srcId="{EDA260FD-094B-4067-9665-85E7F5551262}" destId="{3723CEE8-9356-4A2F-9053-CA9DC9038277}" srcOrd="3" destOrd="0" presId="urn:microsoft.com/office/officeart/2005/8/layout/chevron1"/>
    <dgm:cxn modelId="{F9696CC1-D943-4023-B5BA-6D445C209B58}" type="presParOf" srcId="{EDA260FD-094B-4067-9665-85E7F5551262}" destId="{0BCE9EEC-239F-4D60-BC11-A80995298115}" srcOrd="4" destOrd="0" presId="urn:microsoft.com/office/officeart/2005/8/layout/chevron1"/>
    <dgm:cxn modelId="{E9703606-C71D-4EF1-93E6-0E1AC342F0A2}" type="presParOf" srcId="{EDA260FD-094B-4067-9665-85E7F5551262}" destId="{72655260-E4EB-4533-ABF1-0334E943880C}" srcOrd="5" destOrd="0" presId="urn:microsoft.com/office/officeart/2005/8/layout/chevron1"/>
    <dgm:cxn modelId="{218F965F-E05A-4086-B840-70203757467F}" type="presParOf" srcId="{EDA260FD-094B-4067-9665-85E7F5551262}" destId="{9F9A8965-9724-426B-8CAA-B5CE6664E4BB}" srcOrd="6" destOrd="0" presId="urn:microsoft.com/office/officeart/2005/8/layout/chevron1"/>
    <dgm:cxn modelId="{D6D48389-9ACD-4EC9-82DE-07184667E70D}" type="presParOf" srcId="{EDA260FD-094B-4067-9665-85E7F5551262}" destId="{3F12FC2A-A97B-46CD-B7B1-ACB8D255F512}" srcOrd="7" destOrd="0" presId="urn:microsoft.com/office/officeart/2005/8/layout/chevron1"/>
    <dgm:cxn modelId="{B36BA6F0-2F2F-4C51-86B5-1007F91B8141}" type="presParOf" srcId="{EDA260FD-094B-4067-9665-85E7F5551262}" destId="{F1DB3DF5-3631-451C-8484-997E12090871}" srcOrd="8"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E1BCFA7-F4F4-4FC8-A4B6-D8822CB14EC7}" type="doc">
      <dgm:prSet loTypeId="urn:microsoft.com/office/officeart/2005/8/layout/hierarchy6" loCatId="hierarchy" qsTypeId="urn:microsoft.com/office/officeart/2005/8/quickstyle/simple5" qsCatId="simple" csTypeId="urn:microsoft.com/office/officeart/2005/8/colors/accent2_4" csCatId="accent2" phldr="1"/>
      <dgm:spPr/>
      <dgm:t>
        <a:bodyPr/>
        <a:lstStyle/>
        <a:p>
          <a:endParaRPr lang="en-US"/>
        </a:p>
      </dgm:t>
    </dgm:pt>
    <dgm:pt modelId="{2AD49E02-6FC6-40B2-896B-878F0C2171E0}">
      <dgm:prSet phldrT="[Text]" custT="1"/>
      <dgm:spPr>
        <a:solidFill>
          <a:srgbClr val="0B9CE5"/>
        </a:solidFill>
      </dgm:spPr>
      <dgm:t>
        <a:bodyPr/>
        <a:lstStyle/>
        <a:p>
          <a:r>
            <a:rPr lang="en-US" altLang="zh-CN" sz="1600" b="1" dirty="0" smtClean="0">
              <a:solidFill>
                <a:schemeClr val="bg1"/>
              </a:solidFill>
              <a:latin typeface="Huawei Sans" panose="020C0503030203020204" pitchFamily="34" charset="0"/>
            </a:rPr>
            <a:t>Customer executives</a:t>
          </a:r>
          <a:endParaRPr lang="zh-CN" altLang="en-US" sz="1600" b="1" dirty="0" smtClean="0">
            <a:solidFill>
              <a:schemeClr val="bg1"/>
            </a:solidFill>
            <a:latin typeface="Huawei Sans" panose="020C0503030203020204" pitchFamily="34" charset="0"/>
          </a:endParaRPr>
        </a:p>
      </dgm:t>
    </dgm:pt>
    <dgm:pt modelId="{943787DB-D8AA-4D19-9CEC-E57BF9B9B917}" type="parTrans" cxnId="{A81F098F-6EB8-4B55-9872-9A5FF674F562}">
      <dgm:prSet/>
      <dgm:spPr/>
      <dgm:t>
        <a:bodyPr/>
        <a:lstStyle/>
        <a:p>
          <a:endParaRPr lang="en-US" sz="1800">
            <a:solidFill>
              <a:schemeClr val="bg1"/>
            </a:solidFill>
          </a:endParaRPr>
        </a:p>
      </dgm:t>
    </dgm:pt>
    <dgm:pt modelId="{161A12A0-6D82-4F7F-B9BB-967E04D73E3B}" type="sibTrans" cxnId="{A81F098F-6EB8-4B55-9872-9A5FF674F562}">
      <dgm:prSet/>
      <dgm:spPr/>
      <dgm:t>
        <a:bodyPr/>
        <a:lstStyle/>
        <a:p>
          <a:endParaRPr lang="en-US" sz="1800">
            <a:solidFill>
              <a:schemeClr val="bg1"/>
            </a:solidFill>
          </a:endParaRPr>
        </a:p>
      </dgm:t>
    </dgm:pt>
    <dgm:pt modelId="{7B369DC3-4A2D-4D35-B0AB-BFBCBF33719C}">
      <dgm:prSet phldrT="[Text]" custT="1"/>
      <dgm:spPr>
        <a:solidFill>
          <a:srgbClr val="92D050"/>
        </a:solidFill>
      </dgm:spPr>
      <dgm:t>
        <a:bodyPr/>
        <a:lstStyle/>
        <a:p>
          <a:r>
            <a:rPr lang="en-US" sz="1200" b="1" dirty="0">
              <a:solidFill>
                <a:schemeClr val="bg1"/>
              </a:solidFill>
              <a:latin typeface="Huawei Sans" panose="020C0503030203020204" pitchFamily="34" charset="0"/>
            </a:rPr>
            <a:t>Planning &amp; Construction </a:t>
          </a:r>
          <a:r>
            <a:rPr lang="en-US" sz="1200" b="1" dirty="0" err="1">
              <a:solidFill>
                <a:schemeClr val="bg1"/>
              </a:solidFill>
              <a:latin typeface="Huawei Sans" panose="020C0503030203020204" pitchFamily="34" charset="0"/>
            </a:rPr>
            <a:t>Dept</a:t>
          </a:r>
          <a:endParaRPr lang="en-US" sz="1200" b="1" dirty="0">
            <a:solidFill>
              <a:schemeClr val="bg1"/>
            </a:solidFill>
            <a:latin typeface="Huawei Sans" panose="020C0503030203020204" pitchFamily="34" charset="0"/>
          </a:endParaRPr>
        </a:p>
      </dgm:t>
    </dgm:pt>
    <dgm:pt modelId="{770F826D-8B8E-4984-9F18-74B1166381DF}" type="parTrans" cxnId="{A7BD7945-D775-46FD-B2E6-F6EFFE1087E1}">
      <dgm:prSet/>
      <dgm:spPr>
        <a:ln>
          <a:solidFill>
            <a:schemeClr val="tx1">
              <a:lumMod val="50000"/>
              <a:lumOff val="50000"/>
            </a:schemeClr>
          </a:solidFill>
        </a:ln>
      </dgm:spPr>
      <dgm:t>
        <a:bodyPr/>
        <a:lstStyle/>
        <a:p>
          <a:endParaRPr lang="en-US" sz="1800">
            <a:solidFill>
              <a:schemeClr val="bg1"/>
            </a:solidFill>
            <a:latin typeface="+mn-lt"/>
          </a:endParaRPr>
        </a:p>
      </dgm:t>
    </dgm:pt>
    <dgm:pt modelId="{4DA1444C-EBA2-4626-A363-62E3E4B1F9C6}" type="sibTrans" cxnId="{A7BD7945-D775-46FD-B2E6-F6EFFE1087E1}">
      <dgm:prSet/>
      <dgm:spPr/>
      <dgm:t>
        <a:bodyPr/>
        <a:lstStyle/>
        <a:p>
          <a:endParaRPr lang="en-US" sz="1800">
            <a:solidFill>
              <a:schemeClr val="bg1"/>
            </a:solidFill>
          </a:endParaRPr>
        </a:p>
      </dgm:t>
    </dgm:pt>
    <dgm:pt modelId="{F529B157-3A59-4FB9-B1ED-B6CE83641220}">
      <dgm:prSet phldrT="[Text]" custT="1"/>
      <dgm:spPr>
        <a:solidFill>
          <a:srgbClr val="92D050"/>
        </a:solidFill>
      </dgm:spPr>
      <dgm:t>
        <a:bodyPr/>
        <a:lstStyle/>
        <a:p>
          <a:r>
            <a:rPr lang="en-US" sz="1200" b="1" dirty="0">
              <a:solidFill>
                <a:schemeClr val="bg1"/>
              </a:solidFill>
              <a:latin typeface="Huawei Sans" panose="020C0503030203020204" pitchFamily="34" charset="0"/>
            </a:rPr>
            <a:t>O&amp;M Center</a:t>
          </a:r>
        </a:p>
      </dgm:t>
    </dgm:pt>
    <dgm:pt modelId="{415686CA-E3B4-405D-A5DE-587EA695BE7B}" type="parTrans" cxnId="{592BCF0A-D49A-4F11-BED5-4DD65B9E02F5}">
      <dgm:prSet/>
      <dgm:spPr>
        <a:ln>
          <a:solidFill>
            <a:schemeClr val="tx1">
              <a:lumMod val="50000"/>
              <a:lumOff val="50000"/>
            </a:schemeClr>
          </a:solidFill>
        </a:ln>
      </dgm:spPr>
      <dgm:t>
        <a:bodyPr/>
        <a:lstStyle/>
        <a:p>
          <a:endParaRPr lang="en-US" sz="1800">
            <a:solidFill>
              <a:schemeClr val="bg1"/>
            </a:solidFill>
            <a:latin typeface="+mn-lt"/>
          </a:endParaRPr>
        </a:p>
      </dgm:t>
    </dgm:pt>
    <dgm:pt modelId="{C399867B-999C-47ED-BA28-764763FC8F90}" type="sibTrans" cxnId="{592BCF0A-D49A-4F11-BED5-4DD65B9E02F5}">
      <dgm:prSet/>
      <dgm:spPr/>
      <dgm:t>
        <a:bodyPr/>
        <a:lstStyle/>
        <a:p>
          <a:endParaRPr lang="en-US" sz="1800">
            <a:solidFill>
              <a:schemeClr val="bg1"/>
            </a:solidFill>
          </a:endParaRPr>
        </a:p>
      </dgm:t>
    </dgm:pt>
    <dgm:pt modelId="{744FAE2F-B05F-45B0-985A-DFCC0E02FFD4}">
      <dgm:prSet phldrT="[Text]" custT="1"/>
      <dgm:spPr>
        <a:solidFill>
          <a:srgbClr val="92D050"/>
        </a:solidFill>
      </dgm:spPr>
      <dgm:t>
        <a:bodyPr/>
        <a:lstStyle/>
        <a:p>
          <a:r>
            <a:rPr lang="en-US" sz="1200" b="1" dirty="0">
              <a:solidFill>
                <a:schemeClr val="bg1"/>
              </a:solidFill>
              <a:latin typeface="Huawei Sans" panose="020C0503030203020204" pitchFamily="34" charset="0"/>
            </a:rPr>
            <a:t>Marketing </a:t>
          </a:r>
          <a:r>
            <a:rPr lang="en-US" altLang="zh-CN" sz="1200" b="1" dirty="0" smtClean="0">
              <a:solidFill>
                <a:schemeClr val="bg1"/>
              </a:solidFill>
              <a:latin typeface="Huawei Sans" panose="020C0503030203020204" pitchFamily="34" charset="0"/>
            </a:rPr>
            <a:t>department</a:t>
          </a:r>
          <a:endParaRPr lang="zh-CN" altLang="en-US" sz="1200" b="1" dirty="0" smtClean="0">
            <a:solidFill>
              <a:schemeClr val="bg1"/>
            </a:solidFill>
            <a:latin typeface="Huawei Sans" panose="020C0503030203020204" pitchFamily="34" charset="0"/>
          </a:endParaRPr>
        </a:p>
      </dgm:t>
    </dgm:pt>
    <dgm:pt modelId="{E34C849C-FE94-404F-8F67-7F8D60D5B35E}" type="parTrans" cxnId="{4BBCDD64-E397-48FC-83C7-A2AF71DBFEAA}">
      <dgm:prSet/>
      <dgm:spPr>
        <a:ln>
          <a:solidFill>
            <a:schemeClr val="tx1">
              <a:lumMod val="50000"/>
              <a:lumOff val="50000"/>
            </a:schemeClr>
          </a:solidFill>
        </a:ln>
      </dgm:spPr>
      <dgm:t>
        <a:bodyPr/>
        <a:lstStyle/>
        <a:p>
          <a:endParaRPr lang="en-US" sz="1800">
            <a:solidFill>
              <a:schemeClr val="bg1"/>
            </a:solidFill>
            <a:latin typeface="+mn-lt"/>
          </a:endParaRPr>
        </a:p>
      </dgm:t>
    </dgm:pt>
    <dgm:pt modelId="{127BC89E-3F61-421B-8EC3-CDCEACCCE818}" type="sibTrans" cxnId="{4BBCDD64-E397-48FC-83C7-A2AF71DBFEAA}">
      <dgm:prSet/>
      <dgm:spPr/>
      <dgm:t>
        <a:bodyPr/>
        <a:lstStyle/>
        <a:p>
          <a:endParaRPr lang="en-US" sz="1800">
            <a:solidFill>
              <a:schemeClr val="bg1"/>
            </a:solidFill>
          </a:endParaRPr>
        </a:p>
      </dgm:t>
    </dgm:pt>
    <dgm:pt modelId="{1F5EEB3A-4D25-41D7-9C5F-2BD93BDF4F36}">
      <dgm:prSet phldrT="[Text]" custT="1"/>
      <dgm:spPr>
        <a:solidFill>
          <a:srgbClr val="92D050"/>
        </a:solidFill>
      </dgm:spPr>
      <dgm:t>
        <a:bodyPr/>
        <a:lstStyle/>
        <a:p>
          <a:r>
            <a:rPr lang="en-US" sz="1200" b="1" dirty="0">
              <a:solidFill>
                <a:schemeClr val="bg1"/>
              </a:solidFill>
              <a:latin typeface="Huawei Sans" panose="020C0503030203020204" pitchFamily="34" charset="0"/>
            </a:rPr>
            <a:t>Group </a:t>
          </a:r>
          <a:r>
            <a:rPr lang="en-US" sz="1200" b="1" dirty="0" smtClean="0">
              <a:solidFill>
                <a:schemeClr val="bg1"/>
              </a:solidFill>
              <a:latin typeface="Huawei Sans" panose="020C0503030203020204" pitchFamily="34" charset="0"/>
            </a:rPr>
            <a:t>account </a:t>
          </a:r>
          <a:r>
            <a:rPr lang="en-US" altLang="zh-CN" sz="1200" b="1" dirty="0" smtClean="0">
              <a:solidFill>
                <a:schemeClr val="bg1"/>
              </a:solidFill>
              <a:latin typeface="Huawei Sans" panose="020C0503030203020204" pitchFamily="34" charset="0"/>
            </a:rPr>
            <a:t>department</a:t>
          </a:r>
          <a:endParaRPr lang="en-US" sz="1200" b="1" dirty="0">
            <a:solidFill>
              <a:schemeClr val="bg1"/>
            </a:solidFill>
            <a:latin typeface="Huawei Sans" panose="020C0503030203020204" pitchFamily="34" charset="0"/>
          </a:endParaRPr>
        </a:p>
      </dgm:t>
    </dgm:pt>
    <dgm:pt modelId="{235B5834-C230-43A7-9070-9E3DDD4B8CF4}" type="sibTrans" cxnId="{E12D4386-7381-437F-80F4-18C313689736}">
      <dgm:prSet/>
      <dgm:spPr/>
      <dgm:t>
        <a:bodyPr/>
        <a:lstStyle/>
        <a:p>
          <a:endParaRPr lang="en-US" sz="1800">
            <a:solidFill>
              <a:schemeClr val="bg1"/>
            </a:solidFill>
          </a:endParaRPr>
        </a:p>
      </dgm:t>
    </dgm:pt>
    <dgm:pt modelId="{A55A286E-F530-4A0F-92AD-F498AAD3AE67}" type="parTrans" cxnId="{E12D4386-7381-437F-80F4-18C313689736}">
      <dgm:prSet/>
      <dgm:spPr>
        <a:ln>
          <a:solidFill>
            <a:schemeClr val="tx1">
              <a:lumMod val="50000"/>
              <a:lumOff val="50000"/>
            </a:schemeClr>
          </a:solidFill>
        </a:ln>
      </dgm:spPr>
      <dgm:t>
        <a:bodyPr/>
        <a:lstStyle/>
        <a:p>
          <a:endParaRPr lang="en-US" sz="1800">
            <a:solidFill>
              <a:schemeClr val="bg1"/>
            </a:solidFill>
            <a:latin typeface="+mn-lt"/>
          </a:endParaRPr>
        </a:p>
      </dgm:t>
    </dgm:pt>
    <dgm:pt modelId="{CF8BBFF4-C7DA-4CFB-B4D9-18AFB78D6E0B}">
      <dgm:prSet phldrT="[Text]" custT="1"/>
      <dgm:spPr>
        <a:solidFill>
          <a:srgbClr val="92D050"/>
        </a:solidFill>
      </dgm:spPr>
      <dgm:t>
        <a:bodyPr/>
        <a:lstStyle/>
        <a:p>
          <a:r>
            <a:rPr lang="en-US" sz="1200" b="1" dirty="0">
              <a:solidFill>
                <a:schemeClr val="bg1"/>
              </a:solidFill>
              <a:latin typeface="Huawei Sans" panose="020C0503030203020204" pitchFamily="34" charset="0"/>
            </a:rPr>
            <a:t>Network Construction Room</a:t>
          </a:r>
        </a:p>
      </dgm:t>
    </dgm:pt>
    <dgm:pt modelId="{CE48E0C6-A4E3-44E8-AF2B-CBCD2AEB58D6}" type="parTrans" cxnId="{DE4AF332-7D9E-43E7-A3AD-BFA83C8158EA}">
      <dgm:prSet/>
      <dgm:spPr/>
      <dgm:t>
        <a:bodyPr/>
        <a:lstStyle/>
        <a:p>
          <a:endParaRPr lang="zh-CN" altLang="en-US" sz="1800"/>
        </a:p>
      </dgm:t>
    </dgm:pt>
    <dgm:pt modelId="{98E8F320-632D-41AF-BF60-75B2666134BD}" type="sibTrans" cxnId="{DE4AF332-7D9E-43E7-A3AD-BFA83C8158EA}">
      <dgm:prSet/>
      <dgm:spPr/>
      <dgm:t>
        <a:bodyPr/>
        <a:lstStyle/>
        <a:p>
          <a:endParaRPr lang="zh-CN" altLang="en-US" sz="1800"/>
        </a:p>
      </dgm:t>
    </dgm:pt>
    <dgm:pt modelId="{BCAEBDF3-60C2-4568-95A2-F39DE441F089}">
      <dgm:prSet phldrT="[Text]" custT="1"/>
      <dgm:spPr>
        <a:solidFill>
          <a:srgbClr val="92D050"/>
        </a:solidFill>
      </dgm:spPr>
      <dgm:t>
        <a:bodyPr/>
        <a:lstStyle/>
        <a:p>
          <a:r>
            <a:rPr lang="en-US" sz="1200" b="1" dirty="0">
              <a:solidFill>
                <a:schemeClr val="bg1"/>
              </a:solidFill>
              <a:latin typeface="Huawei Sans" panose="020C0503030203020204" pitchFamily="34" charset="0"/>
            </a:rPr>
            <a:t>Key </a:t>
          </a:r>
          <a:r>
            <a:rPr lang="en-US" sz="1200" b="1" dirty="0" smtClean="0">
              <a:solidFill>
                <a:schemeClr val="bg1"/>
              </a:solidFill>
              <a:latin typeface="Huawei Sans" panose="020C0503030203020204" pitchFamily="34" charset="0"/>
            </a:rPr>
            <a:t>staff A</a:t>
          </a:r>
          <a:endParaRPr lang="en-US" sz="1200" b="1" dirty="0">
            <a:solidFill>
              <a:schemeClr val="bg1"/>
            </a:solidFill>
            <a:latin typeface="Huawei Sans" panose="020C0503030203020204" pitchFamily="34" charset="0"/>
          </a:endParaRPr>
        </a:p>
      </dgm:t>
    </dgm:pt>
    <dgm:pt modelId="{0E16859B-3B64-4B53-8D03-37152527FC3E}" type="parTrans" cxnId="{D86C0985-566D-40A9-8976-7F8C819B77D7}">
      <dgm:prSet/>
      <dgm:spPr/>
      <dgm:t>
        <a:bodyPr/>
        <a:lstStyle/>
        <a:p>
          <a:endParaRPr lang="zh-CN" altLang="en-US" sz="1800"/>
        </a:p>
      </dgm:t>
    </dgm:pt>
    <dgm:pt modelId="{0D305DF0-412E-495F-B7BA-4C556D135827}" type="sibTrans" cxnId="{D86C0985-566D-40A9-8976-7F8C819B77D7}">
      <dgm:prSet/>
      <dgm:spPr/>
      <dgm:t>
        <a:bodyPr/>
        <a:lstStyle/>
        <a:p>
          <a:endParaRPr lang="zh-CN" altLang="en-US" sz="1800"/>
        </a:p>
      </dgm:t>
    </dgm:pt>
    <dgm:pt modelId="{496ED753-05D2-4716-8753-E4659A275909}" type="pres">
      <dgm:prSet presAssocID="{0E1BCFA7-F4F4-4FC8-A4B6-D8822CB14EC7}" presName="mainComposite" presStyleCnt="0">
        <dgm:presLayoutVars>
          <dgm:chPref val="1"/>
          <dgm:dir/>
          <dgm:animOne val="branch"/>
          <dgm:animLvl val="lvl"/>
          <dgm:resizeHandles val="exact"/>
        </dgm:presLayoutVars>
      </dgm:prSet>
      <dgm:spPr/>
      <dgm:t>
        <a:bodyPr/>
        <a:lstStyle/>
        <a:p>
          <a:endParaRPr lang="en-US"/>
        </a:p>
      </dgm:t>
    </dgm:pt>
    <dgm:pt modelId="{5A61E32C-4428-4A1C-A2A6-2FC91FE254E4}" type="pres">
      <dgm:prSet presAssocID="{0E1BCFA7-F4F4-4FC8-A4B6-D8822CB14EC7}" presName="hierFlow" presStyleCnt="0"/>
      <dgm:spPr/>
    </dgm:pt>
    <dgm:pt modelId="{459A4AEC-AF18-4AAA-8444-0E78D7C800EB}" type="pres">
      <dgm:prSet presAssocID="{0E1BCFA7-F4F4-4FC8-A4B6-D8822CB14EC7}" presName="hierChild1" presStyleCnt="0">
        <dgm:presLayoutVars>
          <dgm:chPref val="1"/>
          <dgm:animOne val="branch"/>
          <dgm:animLvl val="lvl"/>
        </dgm:presLayoutVars>
      </dgm:prSet>
      <dgm:spPr/>
    </dgm:pt>
    <dgm:pt modelId="{6A198B4A-D779-4C2B-BAD8-60856304CB29}" type="pres">
      <dgm:prSet presAssocID="{2AD49E02-6FC6-40B2-896B-878F0C2171E0}" presName="Name14" presStyleCnt="0"/>
      <dgm:spPr/>
    </dgm:pt>
    <dgm:pt modelId="{3DFB69CF-7EA2-4436-930F-F3CF32F90A13}" type="pres">
      <dgm:prSet presAssocID="{2AD49E02-6FC6-40B2-896B-878F0C2171E0}" presName="level1Shape" presStyleLbl="node0" presStyleIdx="0" presStyleCnt="1" custScaleX="318951" custScaleY="68304" custLinFactNeighborY="-37087">
        <dgm:presLayoutVars>
          <dgm:chPref val="3"/>
        </dgm:presLayoutVars>
      </dgm:prSet>
      <dgm:spPr/>
      <dgm:t>
        <a:bodyPr/>
        <a:lstStyle/>
        <a:p>
          <a:endParaRPr lang="en-US"/>
        </a:p>
      </dgm:t>
    </dgm:pt>
    <dgm:pt modelId="{0ED2453B-CFEA-463A-9857-6EB813954386}" type="pres">
      <dgm:prSet presAssocID="{2AD49E02-6FC6-40B2-896B-878F0C2171E0}" presName="hierChild2" presStyleCnt="0"/>
      <dgm:spPr/>
    </dgm:pt>
    <dgm:pt modelId="{DBD16303-E87B-4552-A6CB-0A4737D98B3D}" type="pres">
      <dgm:prSet presAssocID="{770F826D-8B8E-4984-9F18-74B1166381DF}" presName="Name19" presStyleLbl="parChTrans1D2" presStyleIdx="0" presStyleCnt="4"/>
      <dgm:spPr/>
      <dgm:t>
        <a:bodyPr/>
        <a:lstStyle/>
        <a:p>
          <a:endParaRPr lang="en-US"/>
        </a:p>
      </dgm:t>
    </dgm:pt>
    <dgm:pt modelId="{1047E7E9-C1C7-4DEF-8482-65E39412448E}" type="pres">
      <dgm:prSet presAssocID="{7B369DC3-4A2D-4D35-B0AB-BFBCBF33719C}" presName="Name21" presStyleCnt="0"/>
      <dgm:spPr/>
    </dgm:pt>
    <dgm:pt modelId="{4986F2F2-9B3A-46E6-8441-258017CBDE34}" type="pres">
      <dgm:prSet presAssocID="{7B369DC3-4A2D-4D35-B0AB-BFBCBF33719C}" presName="level2Shape" presStyleLbl="node2" presStyleIdx="0" presStyleCnt="4" custScaleX="127860" custScaleY="69697" custLinFactNeighborY="30602"/>
      <dgm:spPr/>
      <dgm:t>
        <a:bodyPr/>
        <a:lstStyle/>
        <a:p>
          <a:endParaRPr lang="en-US"/>
        </a:p>
      </dgm:t>
    </dgm:pt>
    <dgm:pt modelId="{223CBEAB-16CE-4F40-A7D2-8093225C984E}" type="pres">
      <dgm:prSet presAssocID="{7B369DC3-4A2D-4D35-B0AB-BFBCBF33719C}" presName="hierChild3" presStyleCnt="0"/>
      <dgm:spPr/>
    </dgm:pt>
    <dgm:pt modelId="{FEA08CD8-B0F5-4487-9D10-73D414D3BF81}" type="pres">
      <dgm:prSet presAssocID="{CE48E0C6-A4E3-44E8-AF2B-CBCD2AEB58D6}" presName="Name19" presStyleLbl="parChTrans1D3" presStyleIdx="0" presStyleCnt="1"/>
      <dgm:spPr/>
      <dgm:t>
        <a:bodyPr/>
        <a:lstStyle/>
        <a:p>
          <a:endParaRPr lang="zh-CN" altLang="en-US"/>
        </a:p>
      </dgm:t>
    </dgm:pt>
    <dgm:pt modelId="{A4089B59-C868-48D3-A8E8-AC41ABF2D1BA}" type="pres">
      <dgm:prSet presAssocID="{CF8BBFF4-C7DA-4CFB-B4D9-18AFB78D6E0B}" presName="Name21" presStyleCnt="0"/>
      <dgm:spPr/>
    </dgm:pt>
    <dgm:pt modelId="{2729AF60-712C-4D99-A54D-361D356732F8}" type="pres">
      <dgm:prSet presAssocID="{CF8BBFF4-C7DA-4CFB-B4D9-18AFB78D6E0B}" presName="level2Shape" presStyleLbl="node3" presStyleIdx="0" presStyleCnt="1" custScaleX="119978" custScaleY="76262" custLinFactNeighborX="-859" custLinFactNeighborY="18032"/>
      <dgm:spPr/>
      <dgm:t>
        <a:bodyPr/>
        <a:lstStyle/>
        <a:p>
          <a:endParaRPr lang="zh-CN" altLang="en-US"/>
        </a:p>
      </dgm:t>
    </dgm:pt>
    <dgm:pt modelId="{1144DC0E-FC18-4B23-B68B-07AE5133F775}" type="pres">
      <dgm:prSet presAssocID="{CF8BBFF4-C7DA-4CFB-B4D9-18AFB78D6E0B}" presName="hierChild3" presStyleCnt="0"/>
      <dgm:spPr/>
    </dgm:pt>
    <dgm:pt modelId="{9ABA391D-5DDB-4558-B07D-BBB60914627B}" type="pres">
      <dgm:prSet presAssocID="{0E16859B-3B64-4B53-8D03-37152527FC3E}" presName="Name19" presStyleLbl="parChTrans1D4" presStyleIdx="0" presStyleCnt="1"/>
      <dgm:spPr/>
      <dgm:t>
        <a:bodyPr/>
        <a:lstStyle/>
        <a:p>
          <a:endParaRPr lang="zh-CN" altLang="en-US"/>
        </a:p>
      </dgm:t>
    </dgm:pt>
    <dgm:pt modelId="{5CB0F8F0-83FB-4864-81B3-D01E2B32B9B5}" type="pres">
      <dgm:prSet presAssocID="{BCAEBDF3-60C2-4568-95A2-F39DE441F089}" presName="Name21" presStyleCnt="0"/>
      <dgm:spPr/>
    </dgm:pt>
    <dgm:pt modelId="{F3375955-641A-46B5-9BA2-5845D3661284}" type="pres">
      <dgm:prSet presAssocID="{BCAEBDF3-60C2-4568-95A2-F39DE441F089}" presName="level2Shape" presStyleLbl="node4" presStyleIdx="0" presStyleCnt="1" custScaleX="116796" custScaleY="74820" custLinFactNeighborX="-2286" custLinFactNeighborY="36890"/>
      <dgm:spPr/>
      <dgm:t>
        <a:bodyPr/>
        <a:lstStyle/>
        <a:p>
          <a:endParaRPr lang="zh-CN" altLang="en-US"/>
        </a:p>
      </dgm:t>
    </dgm:pt>
    <dgm:pt modelId="{CB3790D8-A2F8-4E23-AF88-634EC95443EF}" type="pres">
      <dgm:prSet presAssocID="{BCAEBDF3-60C2-4568-95A2-F39DE441F089}" presName="hierChild3" presStyleCnt="0"/>
      <dgm:spPr/>
    </dgm:pt>
    <dgm:pt modelId="{C018879B-25A9-40D7-8EE7-AB6F67D9CF5F}" type="pres">
      <dgm:prSet presAssocID="{415686CA-E3B4-405D-A5DE-587EA695BE7B}" presName="Name19" presStyleLbl="parChTrans1D2" presStyleIdx="1" presStyleCnt="4"/>
      <dgm:spPr/>
      <dgm:t>
        <a:bodyPr/>
        <a:lstStyle/>
        <a:p>
          <a:endParaRPr lang="en-US"/>
        </a:p>
      </dgm:t>
    </dgm:pt>
    <dgm:pt modelId="{F8FE410A-C6F1-4B54-A831-04A743C87001}" type="pres">
      <dgm:prSet presAssocID="{F529B157-3A59-4FB9-B1ED-B6CE83641220}" presName="Name21" presStyleCnt="0"/>
      <dgm:spPr/>
    </dgm:pt>
    <dgm:pt modelId="{FF200953-070E-4403-8609-981AAC4DFBA0}" type="pres">
      <dgm:prSet presAssocID="{F529B157-3A59-4FB9-B1ED-B6CE83641220}" presName="level2Shape" presStyleLbl="node2" presStyleIdx="1" presStyleCnt="4" custScaleX="128318" custScaleY="63888" custLinFactNeighborY="30602"/>
      <dgm:spPr/>
      <dgm:t>
        <a:bodyPr/>
        <a:lstStyle/>
        <a:p>
          <a:endParaRPr lang="en-US"/>
        </a:p>
      </dgm:t>
    </dgm:pt>
    <dgm:pt modelId="{D165871A-37AA-457D-922F-67DE83977FAD}" type="pres">
      <dgm:prSet presAssocID="{F529B157-3A59-4FB9-B1ED-B6CE83641220}" presName="hierChild3" presStyleCnt="0"/>
      <dgm:spPr/>
    </dgm:pt>
    <dgm:pt modelId="{C8F1524E-8A42-492A-9C80-047A10F193A4}" type="pres">
      <dgm:prSet presAssocID="{E34C849C-FE94-404F-8F67-7F8D60D5B35E}" presName="Name19" presStyleLbl="parChTrans1D2" presStyleIdx="2" presStyleCnt="4"/>
      <dgm:spPr/>
      <dgm:t>
        <a:bodyPr/>
        <a:lstStyle/>
        <a:p>
          <a:endParaRPr lang="en-US"/>
        </a:p>
      </dgm:t>
    </dgm:pt>
    <dgm:pt modelId="{C83BD079-3FA2-4870-851A-66A101AB6836}" type="pres">
      <dgm:prSet presAssocID="{744FAE2F-B05F-45B0-985A-DFCC0E02FFD4}" presName="Name21" presStyleCnt="0"/>
      <dgm:spPr/>
    </dgm:pt>
    <dgm:pt modelId="{68C40476-92A5-4F88-99F7-CC6F9952DCC7}" type="pres">
      <dgm:prSet presAssocID="{744FAE2F-B05F-45B0-985A-DFCC0E02FFD4}" presName="level2Shape" presStyleLbl="node2" presStyleIdx="2" presStyleCnt="4" custScaleX="100328" custScaleY="63888" custLinFactNeighborY="30602"/>
      <dgm:spPr/>
      <dgm:t>
        <a:bodyPr/>
        <a:lstStyle/>
        <a:p>
          <a:endParaRPr lang="en-US"/>
        </a:p>
      </dgm:t>
    </dgm:pt>
    <dgm:pt modelId="{92E023B1-4820-4A67-8574-4B8BB2FBD32C}" type="pres">
      <dgm:prSet presAssocID="{744FAE2F-B05F-45B0-985A-DFCC0E02FFD4}" presName="hierChild3" presStyleCnt="0"/>
      <dgm:spPr/>
    </dgm:pt>
    <dgm:pt modelId="{DEE1F7BE-6581-4800-8F25-4274E558C4D4}" type="pres">
      <dgm:prSet presAssocID="{A55A286E-F530-4A0F-92AD-F498AAD3AE67}" presName="Name19" presStyleLbl="parChTrans1D2" presStyleIdx="3" presStyleCnt="4"/>
      <dgm:spPr/>
      <dgm:t>
        <a:bodyPr/>
        <a:lstStyle/>
        <a:p>
          <a:endParaRPr lang="en-US"/>
        </a:p>
      </dgm:t>
    </dgm:pt>
    <dgm:pt modelId="{E5F18587-E973-4C51-91E9-BCF01E5EC169}" type="pres">
      <dgm:prSet presAssocID="{1F5EEB3A-4D25-41D7-9C5F-2BD93BDF4F36}" presName="Name21" presStyleCnt="0"/>
      <dgm:spPr/>
    </dgm:pt>
    <dgm:pt modelId="{D58E4EF2-B2EC-470A-A7D7-5BDDA64BE037}" type="pres">
      <dgm:prSet presAssocID="{1F5EEB3A-4D25-41D7-9C5F-2BD93BDF4F36}" presName="level2Shape" presStyleLbl="node2" presStyleIdx="3" presStyleCnt="4" custScaleX="109898" custScaleY="63887" custLinFactNeighborX="6216" custLinFactNeighborY="30602"/>
      <dgm:spPr/>
      <dgm:t>
        <a:bodyPr/>
        <a:lstStyle/>
        <a:p>
          <a:endParaRPr lang="en-US"/>
        </a:p>
      </dgm:t>
    </dgm:pt>
    <dgm:pt modelId="{F0371D1B-4353-4415-B719-3C567F7FD78F}" type="pres">
      <dgm:prSet presAssocID="{1F5EEB3A-4D25-41D7-9C5F-2BD93BDF4F36}" presName="hierChild3" presStyleCnt="0"/>
      <dgm:spPr/>
    </dgm:pt>
    <dgm:pt modelId="{9F97D32A-F645-4A1F-83B0-D99888A67402}" type="pres">
      <dgm:prSet presAssocID="{0E1BCFA7-F4F4-4FC8-A4B6-D8822CB14EC7}" presName="bgShapesFlow" presStyleCnt="0"/>
      <dgm:spPr/>
    </dgm:pt>
  </dgm:ptLst>
  <dgm:cxnLst>
    <dgm:cxn modelId="{A81F098F-6EB8-4B55-9872-9A5FF674F562}" srcId="{0E1BCFA7-F4F4-4FC8-A4B6-D8822CB14EC7}" destId="{2AD49E02-6FC6-40B2-896B-878F0C2171E0}" srcOrd="0" destOrd="0" parTransId="{943787DB-D8AA-4D19-9CEC-E57BF9B9B917}" sibTransId="{161A12A0-6D82-4F7F-B9BB-967E04D73E3B}"/>
    <dgm:cxn modelId="{592BCF0A-D49A-4F11-BED5-4DD65B9E02F5}" srcId="{2AD49E02-6FC6-40B2-896B-878F0C2171E0}" destId="{F529B157-3A59-4FB9-B1ED-B6CE83641220}" srcOrd="1" destOrd="0" parTransId="{415686CA-E3B4-405D-A5DE-587EA695BE7B}" sibTransId="{C399867B-999C-47ED-BA28-764763FC8F90}"/>
    <dgm:cxn modelId="{E12D4386-7381-437F-80F4-18C313689736}" srcId="{2AD49E02-6FC6-40B2-896B-878F0C2171E0}" destId="{1F5EEB3A-4D25-41D7-9C5F-2BD93BDF4F36}" srcOrd="3" destOrd="0" parTransId="{A55A286E-F530-4A0F-92AD-F498AAD3AE67}" sibTransId="{235B5834-C230-43A7-9070-9E3DDD4B8CF4}"/>
    <dgm:cxn modelId="{2A26E90E-28EB-4100-9BC5-CF00629FF8D1}" type="presOf" srcId="{1F5EEB3A-4D25-41D7-9C5F-2BD93BDF4F36}" destId="{D58E4EF2-B2EC-470A-A7D7-5BDDA64BE037}" srcOrd="0" destOrd="0" presId="urn:microsoft.com/office/officeart/2005/8/layout/hierarchy6"/>
    <dgm:cxn modelId="{D86C0985-566D-40A9-8976-7F8C819B77D7}" srcId="{CF8BBFF4-C7DA-4CFB-B4D9-18AFB78D6E0B}" destId="{BCAEBDF3-60C2-4568-95A2-F39DE441F089}" srcOrd="0" destOrd="0" parTransId="{0E16859B-3B64-4B53-8D03-37152527FC3E}" sibTransId="{0D305DF0-412E-495F-B7BA-4C556D135827}"/>
    <dgm:cxn modelId="{DE4AF332-7D9E-43E7-A3AD-BFA83C8158EA}" srcId="{7B369DC3-4A2D-4D35-B0AB-BFBCBF33719C}" destId="{CF8BBFF4-C7DA-4CFB-B4D9-18AFB78D6E0B}" srcOrd="0" destOrd="0" parTransId="{CE48E0C6-A4E3-44E8-AF2B-CBCD2AEB58D6}" sibTransId="{98E8F320-632D-41AF-BF60-75B2666134BD}"/>
    <dgm:cxn modelId="{4BBCDD64-E397-48FC-83C7-A2AF71DBFEAA}" srcId="{2AD49E02-6FC6-40B2-896B-878F0C2171E0}" destId="{744FAE2F-B05F-45B0-985A-DFCC0E02FFD4}" srcOrd="2" destOrd="0" parTransId="{E34C849C-FE94-404F-8F67-7F8D60D5B35E}" sibTransId="{127BC89E-3F61-421B-8EC3-CDCEACCCE818}"/>
    <dgm:cxn modelId="{1EB6685F-7880-4C51-9BD7-F7435CB83076}" type="presOf" srcId="{415686CA-E3B4-405D-A5DE-587EA695BE7B}" destId="{C018879B-25A9-40D7-8EE7-AB6F67D9CF5F}" srcOrd="0" destOrd="0" presId="urn:microsoft.com/office/officeart/2005/8/layout/hierarchy6"/>
    <dgm:cxn modelId="{73EF03C0-E31C-42EE-B18E-BCB0E5689417}" type="presOf" srcId="{CF8BBFF4-C7DA-4CFB-B4D9-18AFB78D6E0B}" destId="{2729AF60-712C-4D99-A54D-361D356732F8}" srcOrd="0" destOrd="0" presId="urn:microsoft.com/office/officeart/2005/8/layout/hierarchy6"/>
    <dgm:cxn modelId="{4D1B7341-69EE-4D2A-B418-312E7163320B}" type="presOf" srcId="{BCAEBDF3-60C2-4568-95A2-F39DE441F089}" destId="{F3375955-641A-46B5-9BA2-5845D3661284}" srcOrd="0" destOrd="0" presId="urn:microsoft.com/office/officeart/2005/8/layout/hierarchy6"/>
    <dgm:cxn modelId="{16A04CCD-ADDB-4C8B-AC41-95FA6CBCDDED}" type="presOf" srcId="{0E1BCFA7-F4F4-4FC8-A4B6-D8822CB14EC7}" destId="{496ED753-05D2-4716-8753-E4659A275909}" srcOrd="0" destOrd="0" presId="urn:microsoft.com/office/officeart/2005/8/layout/hierarchy6"/>
    <dgm:cxn modelId="{AD1B78B2-5A20-42EB-A3BD-5EF8A3E8E68D}" type="presOf" srcId="{0E16859B-3B64-4B53-8D03-37152527FC3E}" destId="{9ABA391D-5DDB-4558-B07D-BBB60914627B}" srcOrd="0" destOrd="0" presId="urn:microsoft.com/office/officeart/2005/8/layout/hierarchy6"/>
    <dgm:cxn modelId="{A7BD7945-D775-46FD-B2E6-F6EFFE1087E1}" srcId="{2AD49E02-6FC6-40B2-896B-878F0C2171E0}" destId="{7B369DC3-4A2D-4D35-B0AB-BFBCBF33719C}" srcOrd="0" destOrd="0" parTransId="{770F826D-8B8E-4984-9F18-74B1166381DF}" sibTransId="{4DA1444C-EBA2-4626-A363-62E3E4B1F9C6}"/>
    <dgm:cxn modelId="{58249FD7-B163-4BF6-B1BD-ED09D62AFB0C}" type="presOf" srcId="{CE48E0C6-A4E3-44E8-AF2B-CBCD2AEB58D6}" destId="{FEA08CD8-B0F5-4487-9D10-73D414D3BF81}" srcOrd="0" destOrd="0" presId="urn:microsoft.com/office/officeart/2005/8/layout/hierarchy6"/>
    <dgm:cxn modelId="{9678B5B2-820A-4380-81B1-B2EDE6E38C4F}" type="presOf" srcId="{2AD49E02-6FC6-40B2-896B-878F0C2171E0}" destId="{3DFB69CF-7EA2-4436-930F-F3CF32F90A13}" srcOrd="0" destOrd="0" presId="urn:microsoft.com/office/officeart/2005/8/layout/hierarchy6"/>
    <dgm:cxn modelId="{785C0B55-705B-47C6-A187-3B936555CAD3}" type="presOf" srcId="{7B369DC3-4A2D-4D35-B0AB-BFBCBF33719C}" destId="{4986F2F2-9B3A-46E6-8441-258017CBDE34}" srcOrd="0" destOrd="0" presId="urn:microsoft.com/office/officeart/2005/8/layout/hierarchy6"/>
    <dgm:cxn modelId="{5081A284-F3B0-4517-9D4C-0685A48AEBAF}" type="presOf" srcId="{A55A286E-F530-4A0F-92AD-F498AAD3AE67}" destId="{DEE1F7BE-6581-4800-8F25-4274E558C4D4}" srcOrd="0" destOrd="0" presId="urn:microsoft.com/office/officeart/2005/8/layout/hierarchy6"/>
    <dgm:cxn modelId="{EC6CD94B-6A24-4CD4-B55D-266E58B2D2D8}" type="presOf" srcId="{E34C849C-FE94-404F-8F67-7F8D60D5B35E}" destId="{C8F1524E-8A42-492A-9C80-047A10F193A4}" srcOrd="0" destOrd="0" presId="urn:microsoft.com/office/officeart/2005/8/layout/hierarchy6"/>
    <dgm:cxn modelId="{233910E0-FB1A-44E4-A60B-842B4AF342D3}" type="presOf" srcId="{F529B157-3A59-4FB9-B1ED-B6CE83641220}" destId="{FF200953-070E-4403-8609-981AAC4DFBA0}" srcOrd="0" destOrd="0" presId="urn:microsoft.com/office/officeart/2005/8/layout/hierarchy6"/>
    <dgm:cxn modelId="{A1F85A1A-3305-4E89-9AE0-A5C9470280D9}" type="presOf" srcId="{744FAE2F-B05F-45B0-985A-DFCC0E02FFD4}" destId="{68C40476-92A5-4F88-99F7-CC6F9952DCC7}" srcOrd="0" destOrd="0" presId="urn:microsoft.com/office/officeart/2005/8/layout/hierarchy6"/>
    <dgm:cxn modelId="{F4CAC580-E69A-482F-9847-69CD4313BEC0}" type="presOf" srcId="{770F826D-8B8E-4984-9F18-74B1166381DF}" destId="{DBD16303-E87B-4552-A6CB-0A4737D98B3D}" srcOrd="0" destOrd="0" presId="urn:microsoft.com/office/officeart/2005/8/layout/hierarchy6"/>
    <dgm:cxn modelId="{218B6DE3-5675-4F6D-B954-9B6B54FE0E3D}" type="presParOf" srcId="{496ED753-05D2-4716-8753-E4659A275909}" destId="{5A61E32C-4428-4A1C-A2A6-2FC91FE254E4}" srcOrd="0" destOrd="0" presId="urn:microsoft.com/office/officeart/2005/8/layout/hierarchy6"/>
    <dgm:cxn modelId="{4DEE2743-81E8-4F1F-8ED5-0BA1B1114957}" type="presParOf" srcId="{5A61E32C-4428-4A1C-A2A6-2FC91FE254E4}" destId="{459A4AEC-AF18-4AAA-8444-0E78D7C800EB}" srcOrd="0" destOrd="0" presId="urn:microsoft.com/office/officeart/2005/8/layout/hierarchy6"/>
    <dgm:cxn modelId="{E5A6BBC8-E2C6-439E-A272-6523894A30E1}" type="presParOf" srcId="{459A4AEC-AF18-4AAA-8444-0E78D7C800EB}" destId="{6A198B4A-D779-4C2B-BAD8-60856304CB29}" srcOrd="0" destOrd="0" presId="urn:microsoft.com/office/officeart/2005/8/layout/hierarchy6"/>
    <dgm:cxn modelId="{730F8A5A-5E2F-4B6F-A0BF-40779D053AD8}" type="presParOf" srcId="{6A198B4A-D779-4C2B-BAD8-60856304CB29}" destId="{3DFB69CF-7EA2-4436-930F-F3CF32F90A13}" srcOrd="0" destOrd="0" presId="urn:microsoft.com/office/officeart/2005/8/layout/hierarchy6"/>
    <dgm:cxn modelId="{048DB99D-1FC7-47A8-8555-473A68357E5F}" type="presParOf" srcId="{6A198B4A-D779-4C2B-BAD8-60856304CB29}" destId="{0ED2453B-CFEA-463A-9857-6EB813954386}" srcOrd="1" destOrd="0" presId="urn:microsoft.com/office/officeart/2005/8/layout/hierarchy6"/>
    <dgm:cxn modelId="{3605926E-4CAF-41C7-AB3A-B410D6DCBDBE}" type="presParOf" srcId="{0ED2453B-CFEA-463A-9857-6EB813954386}" destId="{DBD16303-E87B-4552-A6CB-0A4737D98B3D}" srcOrd="0" destOrd="0" presId="urn:microsoft.com/office/officeart/2005/8/layout/hierarchy6"/>
    <dgm:cxn modelId="{B5335CB8-173F-477E-8399-E65588736067}" type="presParOf" srcId="{0ED2453B-CFEA-463A-9857-6EB813954386}" destId="{1047E7E9-C1C7-4DEF-8482-65E39412448E}" srcOrd="1" destOrd="0" presId="urn:microsoft.com/office/officeart/2005/8/layout/hierarchy6"/>
    <dgm:cxn modelId="{FE09BFFD-D9C2-4BDA-BA82-5E691F659FE9}" type="presParOf" srcId="{1047E7E9-C1C7-4DEF-8482-65E39412448E}" destId="{4986F2F2-9B3A-46E6-8441-258017CBDE34}" srcOrd="0" destOrd="0" presId="urn:microsoft.com/office/officeart/2005/8/layout/hierarchy6"/>
    <dgm:cxn modelId="{5D459055-1A84-4377-9E95-03E301CB5091}" type="presParOf" srcId="{1047E7E9-C1C7-4DEF-8482-65E39412448E}" destId="{223CBEAB-16CE-4F40-A7D2-8093225C984E}" srcOrd="1" destOrd="0" presId="urn:microsoft.com/office/officeart/2005/8/layout/hierarchy6"/>
    <dgm:cxn modelId="{62C79ECE-96F7-4448-BF9B-D49B6A8F2641}" type="presParOf" srcId="{223CBEAB-16CE-4F40-A7D2-8093225C984E}" destId="{FEA08CD8-B0F5-4487-9D10-73D414D3BF81}" srcOrd="0" destOrd="0" presId="urn:microsoft.com/office/officeart/2005/8/layout/hierarchy6"/>
    <dgm:cxn modelId="{A9108877-C68C-4D29-9553-8AC561AD0B87}" type="presParOf" srcId="{223CBEAB-16CE-4F40-A7D2-8093225C984E}" destId="{A4089B59-C868-48D3-A8E8-AC41ABF2D1BA}" srcOrd="1" destOrd="0" presId="urn:microsoft.com/office/officeart/2005/8/layout/hierarchy6"/>
    <dgm:cxn modelId="{BF5621C0-21BA-407A-8DFF-895C4EDED4C8}" type="presParOf" srcId="{A4089B59-C868-48D3-A8E8-AC41ABF2D1BA}" destId="{2729AF60-712C-4D99-A54D-361D356732F8}" srcOrd="0" destOrd="0" presId="urn:microsoft.com/office/officeart/2005/8/layout/hierarchy6"/>
    <dgm:cxn modelId="{40E7B075-5C53-4DB9-A2AF-01F9AF37DB69}" type="presParOf" srcId="{A4089B59-C868-48D3-A8E8-AC41ABF2D1BA}" destId="{1144DC0E-FC18-4B23-B68B-07AE5133F775}" srcOrd="1" destOrd="0" presId="urn:microsoft.com/office/officeart/2005/8/layout/hierarchy6"/>
    <dgm:cxn modelId="{48F10F30-0965-4E36-8AA7-553BB7CB59A0}" type="presParOf" srcId="{1144DC0E-FC18-4B23-B68B-07AE5133F775}" destId="{9ABA391D-5DDB-4558-B07D-BBB60914627B}" srcOrd="0" destOrd="0" presId="urn:microsoft.com/office/officeart/2005/8/layout/hierarchy6"/>
    <dgm:cxn modelId="{C62B8B58-3BCA-4413-8D09-59C464BF2917}" type="presParOf" srcId="{1144DC0E-FC18-4B23-B68B-07AE5133F775}" destId="{5CB0F8F0-83FB-4864-81B3-D01E2B32B9B5}" srcOrd="1" destOrd="0" presId="urn:microsoft.com/office/officeart/2005/8/layout/hierarchy6"/>
    <dgm:cxn modelId="{6D3905B9-219E-489F-AEA4-B94B78EA70D7}" type="presParOf" srcId="{5CB0F8F0-83FB-4864-81B3-D01E2B32B9B5}" destId="{F3375955-641A-46B5-9BA2-5845D3661284}" srcOrd="0" destOrd="0" presId="urn:microsoft.com/office/officeart/2005/8/layout/hierarchy6"/>
    <dgm:cxn modelId="{D25EA50B-888F-4408-BA65-133FA28F403C}" type="presParOf" srcId="{5CB0F8F0-83FB-4864-81B3-D01E2B32B9B5}" destId="{CB3790D8-A2F8-4E23-AF88-634EC95443EF}" srcOrd="1" destOrd="0" presId="urn:microsoft.com/office/officeart/2005/8/layout/hierarchy6"/>
    <dgm:cxn modelId="{F4768EF5-CF77-481B-B829-6FEC7B1C1D8B}" type="presParOf" srcId="{0ED2453B-CFEA-463A-9857-6EB813954386}" destId="{C018879B-25A9-40D7-8EE7-AB6F67D9CF5F}" srcOrd="2" destOrd="0" presId="urn:microsoft.com/office/officeart/2005/8/layout/hierarchy6"/>
    <dgm:cxn modelId="{B519A988-4C4D-4BF5-B6AD-54E729B4BA42}" type="presParOf" srcId="{0ED2453B-CFEA-463A-9857-6EB813954386}" destId="{F8FE410A-C6F1-4B54-A831-04A743C87001}" srcOrd="3" destOrd="0" presId="urn:microsoft.com/office/officeart/2005/8/layout/hierarchy6"/>
    <dgm:cxn modelId="{164ABDB0-8502-456E-B726-C7B0796B3E82}" type="presParOf" srcId="{F8FE410A-C6F1-4B54-A831-04A743C87001}" destId="{FF200953-070E-4403-8609-981AAC4DFBA0}" srcOrd="0" destOrd="0" presId="urn:microsoft.com/office/officeart/2005/8/layout/hierarchy6"/>
    <dgm:cxn modelId="{BA890DCE-2DF8-4A6C-AF4F-20DCD79AD8A8}" type="presParOf" srcId="{F8FE410A-C6F1-4B54-A831-04A743C87001}" destId="{D165871A-37AA-457D-922F-67DE83977FAD}" srcOrd="1" destOrd="0" presId="urn:microsoft.com/office/officeart/2005/8/layout/hierarchy6"/>
    <dgm:cxn modelId="{35AF2609-88F3-4597-A5FF-E70A2865306F}" type="presParOf" srcId="{0ED2453B-CFEA-463A-9857-6EB813954386}" destId="{C8F1524E-8A42-492A-9C80-047A10F193A4}" srcOrd="4" destOrd="0" presId="urn:microsoft.com/office/officeart/2005/8/layout/hierarchy6"/>
    <dgm:cxn modelId="{10727C70-B20E-480A-B295-758E1A5EA144}" type="presParOf" srcId="{0ED2453B-CFEA-463A-9857-6EB813954386}" destId="{C83BD079-3FA2-4870-851A-66A101AB6836}" srcOrd="5" destOrd="0" presId="urn:microsoft.com/office/officeart/2005/8/layout/hierarchy6"/>
    <dgm:cxn modelId="{1B248CC7-6CF4-40C9-BFBC-20A40E47818B}" type="presParOf" srcId="{C83BD079-3FA2-4870-851A-66A101AB6836}" destId="{68C40476-92A5-4F88-99F7-CC6F9952DCC7}" srcOrd="0" destOrd="0" presId="urn:microsoft.com/office/officeart/2005/8/layout/hierarchy6"/>
    <dgm:cxn modelId="{DC768ACB-F52A-42BB-A616-F544671E59A6}" type="presParOf" srcId="{C83BD079-3FA2-4870-851A-66A101AB6836}" destId="{92E023B1-4820-4A67-8574-4B8BB2FBD32C}" srcOrd="1" destOrd="0" presId="urn:microsoft.com/office/officeart/2005/8/layout/hierarchy6"/>
    <dgm:cxn modelId="{7D98620A-C860-43A8-923B-2162C8CE5B80}" type="presParOf" srcId="{0ED2453B-CFEA-463A-9857-6EB813954386}" destId="{DEE1F7BE-6581-4800-8F25-4274E558C4D4}" srcOrd="6" destOrd="0" presId="urn:microsoft.com/office/officeart/2005/8/layout/hierarchy6"/>
    <dgm:cxn modelId="{FB693226-FC76-49C8-A6E3-5D2DCD977F2F}" type="presParOf" srcId="{0ED2453B-CFEA-463A-9857-6EB813954386}" destId="{E5F18587-E973-4C51-91E9-BCF01E5EC169}" srcOrd="7" destOrd="0" presId="urn:microsoft.com/office/officeart/2005/8/layout/hierarchy6"/>
    <dgm:cxn modelId="{346A84F6-FCAA-4690-8C57-D3CEDADBF84A}" type="presParOf" srcId="{E5F18587-E973-4C51-91E9-BCF01E5EC169}" destId="{D58E4EF2-B2EC-470A-A7D7-5BDDA64BE037}" srcOrd="0" destOrd="0" presId="urn:microsoft.com/office/officeart/2005/8/layout/hierarchy6"/>
    <dgm:cxn modelId="{08BA428D-EADC-4BC1-9E21-14079E990837}" type="presParOf" srcId="{E5F18587-E973-4C51-91E9-BCF01E5EC169}" destId="{F0371D1B-4353-4415-B719-3C567F7FD78F}" srcOrd="1" destOrd="0" presId="urn:microsoft.com/office/officeart/2005/8/layout/hierarchy6"/>
    <dgm:cxn modelId="{6D044734-B53B-42AF-B3C9-04D14597620F}" type="presParOf" srcId="{496ED753-05D2-4716-8753-E4659A275909}" destId="{9F97D32A-F645-4A1F-83B0-D99888A67402}" srcOrd="1" destOrd="0" presId="urn:microsoft.com/office/officeart/2005/8/layout/hierarchy6"/>
  </dgm:cxnLst>
  <dgm:bg>
    <a:noFill/>
  </dgm:bg>
  <dgm:whole>
    <a:ln>
      <a:noFill/>
      <a:prstDash val="dashDot"/>
    </a:ln>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7.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1/29/2021</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幻灯片图像占位符 16"/>
          <p:cNvSpPr>
            <a:spLocks noGrp="1" noRot="1" noChangeAspect="1"/>
          </p:cNvSpPr>
          <p:nvPr>
            <p:ph type="sldImg"/>
          </p:nvPr>
        </p:nvSpPr>
        <p:spPr>
          <a:xfrm>
            <a:off x="742950" y="717550"/>
            <a:ext cx="5557838" cy="3125788"/>
          </a:xfrm>
        </p:spPr>
      </p:sp>
      <p:sp>
        <p:nvSpPr>
          <p:cNvPr id="18" name="备注占位符 17"/>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804345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947149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848659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321681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 this course, only the reliability models of the power supply and distribution system and cooling system are discussed.</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6708508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The U</a:t>
            </a:r>
            <a:r>
              <a:rPr lang="en-US" altLang="zh-CN" dirty="0" smtClean="0"/>
              <a:t>ptime class</a:t>
            </a:r>
            <a:r>
              <a:rPr lang="en-US" altLang="zh-CN" baseline="0" dirty="0" smtClean="0"/>
              <a:t> </a:t>
            </a:r>
            <a:r>
              <a:rPr lang="en-US" dirty="0" smtClean="0"/>
              <a:t>A DC power supply system consists of two mains power supplies, two backup power supplies, two LV power distribution systems, a UPS 2N system, and two PDU power distribution systems.</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0272830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 bus power supply system consists of the UPS input power supply, UPS 2N system, and PDU power distribution system.</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1402391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The </a:t>
            </a:r>
            <a:r>
              <a:rPr lang="en-US" altLang="zh-CN" dirty="0" smtClean="0"/>
              <a:t>Uptime class</a:t>
            </a:r>
            <a:r>
              <a:rPr lang="en-US" altLang="zh-CN" baseline="0" dirty="0" smtClean="0"/>
              <a:t> </a:t>
            </a:r>
            <a:r>
              <a:rPr lang="en-US" altLang="zh-CN" dirty="0" smtClean="0"/>
              <a:t>A DC </a:t>
            </a:r>
            <a:r>
              <a:rPr lang="en-US" dirty="0" smtClean="0"/>
              <a:t>power supply system consists of two mains power supplies, two backup power supplies, two LV power distribution systems, a UPS 2N system, and two PDU power distribution systems.</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3006976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The </a:t>
            </a:r>
            <a:r>
              <a:rPr lang="en-US" altLang="zh-CN" dirty="0" smtClean="0"/>
              <a:t>Uptime class</a:t>
            </a:r>
            <a:r>
              <a:rPr lang="en-US" altLang="zh-CN" baseline="0" dirty="0" smtClean="0"/>
              <a:t> </a:t>
            </a:r>
            <a:r>
              <a:rPr lang="en-US" altLang="zh-CN" dirty="0" smtClean="0"/>
              <a:t>A DC </a:t>
            </a:r>
            <a:r>
              <a:rPr lang="en-US" dirty="0" smtClean="0"/>
              <a:t>power supply system consists of two mains power supplies, two backup power supplies, two LV power distribution systems, a UPS 2N system, and two PDU power distribution systems.</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6499534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The cooling system (N</a:t>
            </a:r>
            <a:r>
              <a:rPr lang="en-US" altLang="zh-CN" dirty="0" smtClean="0"/>
              <a:t>+</a:t>
            </a:r>
            <a:r>
              <a:rPr lang="en-US" dirty="0" smtClean="0"/>
              <a:t>N fault tolerance configuration) of a </a:t>
            </a:r>
            <a:r>
              <a:rPr lang="en-US" altLang="zh-CN" dirty="0" smtClean="0"/>
              <a:t>Uptime class</a:t>
            </a:r>
            <a:r>
              <a:rPr lang="en-US" altLang="zh-CN" baseline="0" dirty="0" smtClean="0"/>
              <a:t> </a:t>
            </a:r>
            <a:r>
              <a:rPr lang="en-US" altLang="zh-CN" dirty="0" smtClean="0"/>
              <a:t>A </a:t>
            </a:r>
            <a:r>
              <a:rPr lang="en-US" dirty="0" smtClean="0"/>
              <a:t>DC consists of two mains power supplies, two backup power supplies, two LV power distribution systems, and two redundant cooling systems consisting of the air conditioning system dedicated for N+N redundancy equipment rooms and cabinet system.</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9201520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396228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639948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3358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4557109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103911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PUE of some DCs is calculated as follows: PUE = PLF + CLF + ALF + 1. The auxiliary load factor (ALF) is the energy efficiency factor of auxiliary systems such as the lighting system and office system. This part is not discussed in this course.</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875538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Huawei RH1288 V3 server (RH1288 V3 for short) is a general-purpose 1 U 2-socket rack server launched to meet customer requirements for the Internet, Internet DC (IDC), cloud computing, enterprise, and telecom service applications.</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895959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Annual electricity price: The annual electricity price varies according to the electricity price and policy environment in different regions, which is also an important factor in the energy efficiency model. Assume that the annual average electricity price of area 1 is CNY0.5 per kWh and that of area 2 is CNY0.6 per kWh. The annual electricity price difference between the two areas can reach CNY51.3 million.</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4523632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308399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877383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r>
              <a:rPr lang="en-US" altLang="zh-CN" dirty="0" smtClean="0"/>
              <a:t>The UPS efficiency tables of </a:t>
            </a:r>
            <a:r>
              <a:rPr lang="en-US" altLang="zh-CN" sz="1100" dirty="0" smtClean="0"/>
              <a:t>solution </a:t>
            </a:r>
            <a:r>
              <a:rPr lang="en-US" altLang="zh-CN" dirty="0" smtClean="0"/>
              <a:t>A and </a:t>
            </a:r>
            <a:r>
              <a:rPr lang="en-US" altLang="zh-CN" sz="1100" dirty="0" smtClean="0"/>
              <a:t>solution</a:t>
            </a:r>
            <a:r>
              <a:rPr lang="en-US" altLang="zh-CN" dirty="0" smtClean="0"/>
              <a:t> B are actually measured by UPS manufacturer.</a:t>
            </a:r>
          </a:p>
          <a:p>
            <a:r>
              <a:rPr lang="en-US" altLang="zh-CN" dirty="0" smtClean="0"/>
              <a:t>Interpolation calculation: </a:t>
            </a:r>
          </a:p>
          <a:p>
            <a:pPr lvl="1"/>
            <a:r>
              <a:rPr lang="en-US" altLang="zh-CN" dirty="0" smtClean="0"/>
              <a:t>A: When the load rate is 34%, the UPS loss rate is in the range of 25%-50%, H=(7.48%-9.50%)/(50%-25%)×(34%-25%)+9.50% =8.77% </a:t>
            </a:r>
          </a:p>
          <a:p>
            <a:pPr lvl="1"/>
            <a:r>
              <a:rPr lang="en-US" altLang="zh-CN" dirty="0" smtClean="0"/>
              <a:t>B: When the load rate is 27%, the UPS loss rate is in the range of 25%-50%, H=(6.37%-9.63%)/(50%-25%)×(27%-25%)+9.63% =9.37%</a:t>
            </a:r>
            <a:endParaRPr lang="zh-CN" altLang="en-US" dirty="0"/>
          </a:p>
        </p:txBody>
      </p:sp>
    </p:spTree>
    <p:extLst>
      <p:ext uri="{BB962C8B-B14F-4D97-AF65-F5344CB8AC3E}">
        <p14:creationId xmlns:p14="http://schemas.microsoft.com/office/powerpoint/2010/main" val="14929752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563484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15378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Q2 is 10% of the IT equipment load in the equipment room, and Q3 to Q5 is 5% of the IT equipment load. Therefore, the load coefficient of Q2 to Q5 is 15%.</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02507142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27307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277082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586191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Depreciation and amortization: Depreciation and amortization indicate that the assets among the years of the production and operation periods are allocated to account for the income tax payable and distributable revenues in the current year.</a:t>
            </a:r>
          </a:p>
          <a:p>
            <a:r>
              <a:rPr lang="en-US" dirty="0" smtClean="0"/>
              <a:t>Depreciation estimation: Annual depreciation = (Original value of fixed assets – Estimated net residual value)/Depreciation period</a:t>
            </a:r>
          </a:p>
          <a:p>
            <a:r>
              <a:rPr lang="en-US" dirty="0" smtClean="0"/>
              <a:t>Amortization estimation: Amortization refers to the allocation of one-time input expenses such as intangible assets and deferred assets. The nature of amortization is the same as that of depreciation of fixed assets. Annual amortization = Expenses to be amortized/Valid period of use</a:t>
            </a:r>
          </a:p>
          <a:p>
            <a:r>
              <a:rPr lang="en-US" dirty="0" smtClean="0"/>
              <a:t>Energy cost: Servers, LAN switches, and computer room air conditioners are energy-consuming equipment. The energy load density of DCs is much higher than that of common office buildings and factories. Therefore, energy cost is a major part of the DC cost.</a:t>
            </a:r>
          </a:p>
          <a:p>
            <a:r>
              <a:rPr lang="en-US" altLang="zh-CN" dirty="0" smtClean="0"/>
              <a:t>Manpower </a:t>
            </a:r>
            <a:r>
              <a:rPr lang="en-US" dirty="0" smtClean="0"/>
              <a:t>cost: DC personnel include information technology personnel and technical management personnel. The number of personnel depends on the scale of the project, the size of the information system, and the nature of the work. The cost includes salaries, bonuses, benefits, and various insurances.</a:t>
            </a:r>
          </a:p>
          <a:p>
            <a:r>
              <a:rPr lang="en-US" dirty="0" smtClean="0"/>
              <a:t>Training fees: Training includes professional training for technical personnel and operation training for users, both of which require funds.</a:t>
            </a:r>
          </a:p>
          <a:p>
            <a:r>
              <a:rPr lang="en-US" dirty="0" smtClean="0"/>
              <a:t>Equipment maintenance and update cost: The maintenance cost includes the cost of computer consumables, machine maintenance, accessory replacement, and purchase of small tools and software.</a:t>
            </a: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79966234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313616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1397875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1468040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endParaRPr lang="zh-CN" altLang="en-US" smtClean="0"/>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2912316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ROI for DCs can be classified into static assessment indicators and dynamic assessment indicators.</a:t>
            </a:r>
          </a:p>
          <a:p>
            <a:pPr lvl="1"/>
            <a:r>
              <a:rPr lang="en-US" smtClean="0"/>
              <a:t>The static assessment indicator is one of the simplest financial judgment methods.</a:t>
            </a:r>
          </a:p>
          <a:p>
            <a:pPr lvl="1"/>
            <a:r>
              <a:rPr lang="en-US" smtClean="0"/>
              <a:t>The dynamic assessment indicator takes into account the time value of the fund and all the economic data in the whole lifecycle of the project. The direct indicator includes the net present value.</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8655888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1873875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Characteristics of the payback period: It features a clear and simple concept, and can reflect the risk of the project. However, the economic data after the payback period is not involved.</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74418891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Characteristics of the ROI: the economic data within the project cycle is not involved.</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75394611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883055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0357802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3189183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1997980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1251016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649285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5210058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959483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Google DC at </a:t>
            </a:r>
            <a:r>
              <a:rPr lang="en-US" dirty="0" err="1" smtClean="0"/>
              <a:t>Hamina</a:t>
            </a:r>
            <a:r>
              <a:rPr lang="en-US" dirty="0" smtClean="0"/>
              <a:t> port, </a:t>
            </a:r>
            <a:r>
              <a:rPr lang="en-US" dirty="0" err="1" smtClean="0"/>
              <a:t>Finland</a:t>
            </a:r>
            <a:r>
              <a:rPr lang="en-US" dirty="0" err="1"/>
              <a:t>.</a:t>
            </a:r>
            <a:r>
              <a:rPr lang="en-US" dirty="0" err="1" smtClean="0"/>
              <a:t>The</a:t>
            </a:r>
            <a:r>
              <a:rPr lang="en-US" dirty="0" smtClean="0"/>
              <a:t> low-temperature seawater is transported from the Gulf of Finland to the cooling station of the DC through the circulating pump. The heat exchanger exchanges heat between the seawater and the chilled water in the DC. The temperature of the seawater increases after the seawater absorbs heat</a:t>
            </a:r>
          </a:p>
          <a:p>
            <a:r>
              <a:rPr lang="en-US" dirty="0" smtClean="0"/>
              <a:t>Facebook DC in Oregon: It is located in the desert of Oregon in the </a:t>
            </a:r>
            <a:r>
              <a:rPr lang="en-US" dirty="0" err="1" smtClean="0"/>
              <a:t>US.The</a:t>
            </a:r>
            <a:r>
              <a:rPr lang="en-US" dirty="0" smtClean="0"/>
              <a:t> DC adopts various energy saving technologies, such as direct ventilation for free cooling, equipment room temperature improvement, double-layer ventilation structure, customized power modules unique battery rack and equipment rack design, power supply voltage improvement, and server virtualization technologies, to achieve a PUE of 1.07.</a:t>
            </a:r>
          </a:p>
          <a:p>
            <a:pPr lvl="0"/>
            <a:r>
              <a:rPr lang="en-US" dirty="0" smtClean="0"/>
              <a:t>The Apple Maiden DC is located in North Carolina, where a long sunshine duration, a preferential policy for environmental protection, and cheap land are available. The DC uses PV power generation as the main energy source, to achieve zero emission and earn LEED Platinum.</a:t>
            </a:r>
          </a:p>
          <a:p>
            <a:r>
              <a:rPr lang="en-US" altLang="zh-CN" dirty="0" smtClean="0"/>
              <a:t>Alibaba Cloud DC beside </a:t>
            </a:r>
            <a:r>
              <a:rPr lang="en-US" altLang="zh-CN" dirty="0" err="1" smtClean="0"/>
              <a:t>Qiandao</a:t>
            </a:r>
            <a:r>
              <a:rPr lang="en-US" altLang="zh-CN" dirty="0" smtClean="0"/>
              <a:t> Lake: The annual average temperature of the </a:t>
            </a:r>
            <a:r>
              <a:rPr lang="en-US" altLang="zh-CN" dirty="0" err="1" smtClean="0"/>
              <a:t>Qiandao</a:t>
            </a:r>
            <a:r>
              <a:rPr lang="en-US" altLang="zh-CN" dirty="0" smtClean="0"/>
              <a:t> Lake area is 17°C. The temperature of the deep water lake is constant all year round. The DC uses lake water cooling instead of air conditioner cooling for 90% of the year. The estimated annual average PUE of the DC is 1.3.</a:t>
            </a:r>
          </a:p>
          <a:p>
            <a:pPr lvl="0"/>
            <a:r>
              <a:rPr lang="en-US" altLang="zh-CN" dirty="0" err="1" smtClean="0"/>
              <a:t>Tencent</a:t>
            </a:r>
            <a:r>
              <a:rPr lang="en-US" altLang="zh-CN" dirty="0" smtClean="0"/>
              <a:t> </a:t>
            </a:r>
            <a:r>
              <a:rPr lang="en-US" altLang="zh-CN" dirty="0" err="1" smtClean="0"/>
              <a:t>Guizhou</a:t>
            </a:r>
            <a:r>
              <a:rPr lang="en-US" altLang="zh-CN" dirty="0" smtClean="0"/>
              <a:t> </a:t>
            </a:r>
            <a:r>
              <a:rPr lang="en-US" altLang="zh-CN" dirty="0" err="1" smtClean="0"/>
              <a:t>Qixing</a:t>
            </a:r>
            <a:r>
              <a:rPr lang="en-US" altLang="zh-CN" dirty="0" smtClean="0"/>
              <a:t> DC: The DC will be used to store </a:t>
            </a:r>
            <a:r>
              <a:rPr lang="en-US" altLang="zh-CN" dirty="0" err="1" smtClean="0"/>
              <a:t>Tencent's</a:t>
            </a:r>
            <a:r>
              <a:rPr lang="en-US" altLang="zh-CN" dirty="0" smtClean="0"/>
              <a:t> core big data in the future. The DC features high concealment, high protection, and high security. Five caves were cut in a hillside about hundreds meter long, with two square shafts at the top of each cave. </a:t>
            </a:r>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3188212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715671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8554409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8105173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6021191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6096107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2624751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4771362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0885266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7742114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170844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3462733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702615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3240001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7698104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9930228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653937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3272035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0068007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9753697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9109148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694908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994681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6455271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1732364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7031962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4343435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5869390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6506323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2872592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9343230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6644522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803256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7502835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2879091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3538361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3064600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1219930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6884748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8301695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139691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4238648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4848183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373002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sym typeface="Calibri" pitchFamily="34" charset="0"/>
              </a:rPr>
              <a:t>Method</a:t>
            </a:r>
          </a:p>
          <a:p>
            <a:pPr lvl="1"/>
            <a:r>
              <a:rPr lang="en-US" altLang="zh-CN" smtClean="0">
                <a:sym typeface="Calibri" pitchFamily="34" charset="0"/>
              </a:rPr>
              <a:t>Process and methods for site selection consultation</a:t>
            </a:r>
          </a:p>
          <a:p>
            <a:pPr lvl="1"/>
            <a:r>
              <a:rPr lang="en-US" altLang="zh-CN" smtClean="0">
                <a:sym typeface="Calibri" pitchFamily="34" charset="0"/>
              </a:rPr>
              <a:t>Assessment standards for site selection consultation</a:t>
            </a:r>
          </a:p>
          <a:p>
            <a:pPr lvl="1"/>
            <a:r>
              <a:rPr lang="en-US" altLang="zh-CN" smtClean="0">
                <a:sym typeface="Calibri" pitchFamily="34" charset="0"/>
              </a:rPr>
              <a:t>Assessment system for site selection consultation</a:t>
            </a:r>
          </a:p>
          <a:p>
            <a:pPr lvl="0"/>
            <a:r>
              <a:rPr lang="en-US" altLang="zh-CN" smtClean="0">
                <a:sym typeface="Calibri" pitchFamily="34" charset="0"/>
              </a:rPr>
              <a:t>Professional</a:t>
            </a:r>
          </a:p>
          <a:p>
            <a:pPr lvl="1"/>
            <a:r>
              <a:rPr lang="en-US" altLang="zh-CN" smtClean="0"/>
              <a:t>Experienced site selection consultation team</a:t>
            </a:r>
          </a:p>
          <a:p>
            <a:pPr lvl="1"/>
            <a:r>
              <a:rPr lang="en-US" altLang="zh-CN" smtClean="0"/>
              <a:t>Heating, ventilation and air conditioning (HVAC), heavy current, and weak current research team</a:t>
            </a:r>
          </a:p>
          <a:p>
            <a:pPr lvl="0"/>
            <a:r>
              <a:rPr lang="en-US" altLang="zh-CN" smtClean="0">
                <a:sym typeface="Calibri" pitchFamily="34" charset="0"/>
              </a:rPr>
              <a:t>Tool</a:t>
            </a:r>
          </a:p>
          <a:p>
            <a:pPr lvl="1"/>
            <a:r>
              <a:rPr lang="en-US" altLang="zh-CN" smtClean="0">
                <a:sym typeface="Calibri" pitchFamily="34" charset="0"/>
              </a:rPr>
              <a:t>Global climate database</a:t>
            </a:r>
          </a:p>
          <a:p>
            <a:pPr lvl="1"/>
            <a:r>
              <a:rPr lang="en-US" altLang="zh-CN" smtClean="0">
                <a:sym typeface="Calibri" pitchFamily="34" charset="0"/>
              </a:rPr>
              <a:t>Other databases</a:t>
            </a:r>
          </a:p>
          <a:p>
            <a:pPr lvl="1"/>
            <a:r>
              <a:rPr lang="en-US" altLang="zh-CN" smtClean="0">
                <a:sym typeface="Calibri" pitchFamily="34" charset="0"/>
              </a:rPr>
              <a:t>Site selection consultation checklist</a:t>
            </a:r>
          </a:p>
          <a:p>
            <a:pPr lvl="0"/>
            <a:endParaRPr lang="en-US" altLang="zh-CN" smtClean="0">
              <a:sym typeface="Calibri" pitchFamily="34" charset="0"/>
            </a:endParaRPr>
          </a:p>
          <a:p>
            <a:endParaRPr lang="en-US" altLang="zh-CN" smtClean="0">
              <a:sym typeface="Calibri" pitchFamily="34" charset="0"/>
            </a:endParaRPr>
          </a:p>
          <a:p>
            <a:endParaRPr lang="en-US" altLang="zh-CN" dirty="0">
              <a:sym typeface="Calibri" pitchFamily="34" charset="0"/>
            </a:endParaRP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21943353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77283930"/>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3537450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r>
              <a:rPr lang="en-US" altLang="zh-CN" smtClean="0"/>
              <a:t>A B</a:t>
            </a:r>
            <a:endParaRPr lang="zh-CN" altLang="en-US"/>
          </a:p>
        </p:txBody>
      </p:sp>
    </p:spTree>
    <p:extLst>
      <p:ext uri="{BB962C8B-B14F-4D97-AF65-F5344CB8AC3E}">
        <p14:creationId xmlns:p14="http://schemas.microsoft.com/office/powerpoint/2010/main" val="78314648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390529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幻灯片图像占位符 7"/>
          <p:cNvSpPr>
            <a:spLocks noGrp="1" noRot="1" noChangeAspect="1"/>
          </p:cNvSpPr>
          <p:nvPr>
            <p:ph type="sldImg"/>
          </p:nvPr>
        </p:nvSpPr>
        <p:spPr>
          <a:xfrm>
            <a:off x="742950" y="717550"/>
            <a:ext cx="5557838" cy="3125788"/>
          </a:xfrm>
        </p:spPr>
      </p:sp>
      <p:sp>
        <p:nvSpPr>
          <p:cNvPr id="9" name="备注占位符 8"/>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8990091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xmlns=""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1"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1"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1"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1"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16561" y="1949372"/>
            <a:ext cx="8125840" cy="643926"/>
          </a:xfrm>
          <a:prstGeom prst="rect">
            <a:avLst/>
          </a:prstGeo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9395188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731838" y="447468"/>
            <a:ext cx="1072832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731838" y="1484312"/>
            <a:ext cx="1072832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935"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731838" y="447468"/>
            <a:ext cx="1072832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731838" y="1052514"/>
            <a:ext cx="1072832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731838" y="447468"/>
            <a:ext cx="1072832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731838" y="447468"/>
            <a:ext cx="1072832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nvPr>
        </p:nvGraphicFramePr>
        <p:xfrm>
          <a:off x="1007533" y="2680416"/>
          <a:ext cx="1017714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195726464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305233041"/>
              </p:ext>
            </p:extLst>
          </p:nvPr>
        </p:nvGraphicFramePr>
        <p:xfrm>
          <a:off x="1007533" y="2680416"/>
          <a:ext cx="1017714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xmlns=""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xmlns=""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xmlns=""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1"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1"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image" Target="../media/image3.png"/><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5.xml"/><Relationship Id="rId7" Type="http://schemas.openxmlformats.org/officeDocument/2006/relationships/image" Target="../media/image3.pn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theme" Target="../theme/theme3.xml"/><Relationship Id="rId5" Type="http://schemas.openxmlformats.org/officeDocument/2006/relationships/slideLayout" Target="../slideLayouts/slideLayout17.xml"/><Relationship Id="rId4" Type="http://schemas.openxmlformats.org/officeDocument/2006/relationships/slideLayout" Target="../slideLayouts/slideLayout16.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9.xml"/><Relationship Id="rId1" Type="http://schemas.openxmlformats.org/officeDocument/2006/relationships/slideLayout" Target="../slideLayouts/slideLayout18.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 Placeholder 14">
            <a:extLst>
              <a:ext uri="{FF2B5EF4-FFF2-40B4-BE49-F238E27FC236}">
                <a16:creationId xmlns:a16="http://schemas.microsoft.com/office/drawing/2014/main" xmlns=""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748">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 id="2147483879" r:id="rId11"/>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734131" y="457499"/>
            <a:ext cx="1072603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731838" y="1484313"/>
            <a:ext cx="10728325"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461">
          <p15:clr>
            <a:srgbClr val="F26B43"/>
          </p15:clr>
        </p15:guide>
        <p15:guide id="2" pos="7219">
          <p15:clr>
            <a:srgbClr val="F26B43"/>
          </p15:clr>
        </p15:guide>
        <p15:guide id="3" orient="horz" pos="2341">
          <p15:clr>
            <a:srgbClr val="F26B43"/>
          </p15:clr>
        </p15:guide>
        <p15:guide id="4" orient="horz" pos="3906">
          <p15:clr>
            <a:srgbClr val="F26B43"/>
          </p15:clr>
        </p15:guide>
        <p15:guide id="6" pos="3840">
          <p15:clr>
            <a:srgbClr val="F26B43"/>
          </p15:clr>
        </p15:guide>
        <p15:guide id="7" orient="horz" pos="27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Copyright©2020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 id="2147483880" r:id="rId2"/>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370">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14.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13.xml"/><Relationship Id="rId4" Type="http://schemas.openxmlformats.org/officeDocument/2006/relationships/image" Target="../media/image19.jpg"/></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13.xml"/><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14.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8" Type="http://schemas.openxmlformats.org/officeDocument/2006/relationships/image" Target="../media/image33.emf"/><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26.xml"/><Relationship Id="rId1" Type="http://schemas.openxmlformats.org/officeDocument/2006/relationships/slideLayout" Target="../slideLayouts/slideLayout13.xml"/><Relationship Id="rId6" Type="http://schemas.openxmlformats.org/officeDocument/2006/relationships/image" Target="../media/image31.png"/><Relationship Id="rId5" Type="http://schemas.openxmlformats.org/officeDocument/2006/relationships/image" Target="../media/image30.jpeg"/><Relationship Id="rId4" Type="http://schemas.openxmlformats.org/officeDocument/2006/relationships/image" Target="../media/image29.jpeg"/><Relationship Id="rId9" Type="http://schemas.openxmlformats.org/officeDocument/2006/relationships/image" Target="../media/image34.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0.xml"/><Relationship Id="rId1" Type="http://schemas.openxmlformats.org/officeDocument/2006/relationships/slideLayout" Target="../slideLayouts/slideLayout1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5.xml"/><Relationship Id="rId1" Type="http://schemas.openxmlformats.org/officeDocument/2006/relationships/slideLayout" Target="../slideLayouts/slideLayout14.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37.xml"/><Relationship Id="rId1" Type="http://schemas.openxmlformats.org/officeDocument/2006/relationships/slideLayout" Target="../slideLayouts/slideLayout14.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38.xml"/><Relationship Id="rId1" Type="http://schemas.openxmlformats.org/officeDocument/2006/relationships/slideLayout" Target="../slideLayouts/slideLayout14.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4.xml"/><Relationship Id="rId1" Type="http://schemas.openxmlformats.org/officeDocument/2006/relationships/vmlDrawing" Target="../drawings/vmlDrawing1.vml"/><Relationship Id="rId5" Type="http://schemas.openxmlformats.org/officeDocument/2006/relationships/image" Target="../media/image37.wmf"/><Relationship Id="rId4"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notesSlide" Target="../notesSlides/notesSlide43.xml"/><Relationship Id="rId1" Type="http://schemas.openxmlformats.org/officeDocument/2006/relationships/slideLayout" Target="../slideLayouts/slideLayout14.xml"/><Relationship Id="rId6" Type="http://schemas.openxmlformats.org/officeDocument/2006/relationships/image" Target="../media/image41.png"/><Relationship Id="rId11" Type="http://schemas.openxmlformats.org/officeDocument/2006/relationships/image" Target="../media/image46.png"/><Relationship Id="rId5" Type="http://schemas.openxmlformats.org/officeDocument/2006/relationships/image" Target="../media/image40.png"/><Relationship Id="rId10" Type="http://schemas.openxmlformats.org/officeDocument/2006/relationships/image" Target="../media/image45.png"/><Relationship Id="rId4" Type="http://schemas.openxmlformats.org/officeDocument/2006/relationships/image" Target="../media/image39.png"/><Relationship Id="rId9" Type="http://schemas.openxmlformats.org/officeDocument/2006/relationships/image" Target="../media/image44.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8" Type="http://schemas.openxmlformats.org/officeDocument/2006/relationships/image" Target="../media/image52.png"/><Relationship Id="rId13" Type="http://schemas.openxmlformats.org/officeDocument/2006/relationships/image" Target="../media/image57.png"/><Relationship Id="rId3" Type="http://schemas.openxmlformats.org/officeDocument/2006/relationships/image" Target="../media/image47.png"/><Relationship Id="rId7" Type="http://schemas.openxmlformats.org/officeDocument/2006/relationships/image" Target="../media/image51.png"/><Relationship Id="rId12" Type="http://schemas.openxmlformats.org/officeDocument/2006/relationships/image" Target="../media/image56.png"/><Relationship Id="rId2" Type="http://schemas.openxmlformats.org/officeDocument/2006/relationships/notesSlide" Target="../notesSlides/notesSlide45.xml"/><Relationship Id="rId16" Type="http://schemas.openxmlformats.org/officeDocument/2006/relationships/image" Target="../media/image60.png"/><Relationship Id="rId1" Type="http://schemas.openxmlformats.org/officeDocument/2006/relationships/slideLayout" Target="../slideLayouts/slideLayout16.xml"/><Relationship Id="rId6" Type="http://schemas.openxmlformats.org/officeDocument/2006/relationships/image" Target="../media/image50.png"/><Relationship Id="rId11" Type="http://schemas.openxmlformats.org/officeDocument/2006/relationships/image" Target="../media/image55.png"/><Relationship Id="rId5" Type="http://schemas.openxmlformats.org/officeDocument/2006/relationships/image" Target="../media/image49.png"/><Relationship Id="rId15" Type="http://schemas.openxmlformats.org/officeDocument/2006/relationships/image" Target="../media/image59.png"/><Relationship Id="rId10" Type="http://schemas.openxmlformats.org/officeDocument/2006/relationships/image" Target="../media/image54.png"/><Relationship Id="rId4" Type="http://schemas.openxmlformats.org/officeDocument/2006/relationships/image" Target="../media/image48.png"/><Relationship Id="rId9" Type="http://schemas.openxmlformats.org/officeDocument/2006/relationships/image" Target="../media/image53.png"/><Relationship Id="rId14" Type="http://schemas.openxmlformats.org/officeDocument/2006/relationships/image" Target="../media/image58.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47.xml"/><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48.xml"/><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49.xml"/><Relationship Id="rId1" Type="http://schemas.openxmlformats.org/officeDocument/2006/relationships/slideLayout" Target="../slideLayouts/slideLayout16.xml"/><Relationship Id="rId4" Type="http://schemas.openxmlformats.org/officeDocument/2006/relationships/image" Target="../media/image64.png"/></Relationships>
</file>

<file path=ppt/slides/_rels/slide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16.xml"/><Relationship Id="rId6" Type="http://schemas.openxmlformats.org/officeDocument/2006/relationships/image" Target="../media/image7.jpg"/><Relationship Id="rId5" Type="http://schemas.openxmlformats.org/officeDocument/2006/relationships/image" Target="../media/image6.png"/><Relationship Id="rId4" Type="http://schemas.openxmlformats.org/officeDocument/2006/relationships/image" Target="../media/image5.jpe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52.xml"/><Relationship Id="rId1" Type="http://schemas.openxmlformats.org/officeDocument/2006/relationships/slideLayout" Target="../slideLayouts/slideLayout13.xml"/><Relationship Id="rId6" Type="http://schemas.openxmlformats.org/officeDocument/2006/relationships/image" Target="../media/image68.jpeg"/><Relationship Id="rId5" Type="http://schemas.openxmlformats.org/officeDocument/2006/relationships/image" Target="../media/image67.jpeg"/><Relationship Id="rId4" Type="http://schemas.openxmlformats.org/officeDocument/2006/relationships/image" Target="../media/image66.jpe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3" Type="http://schemas.openxmlformats.org/officeDocument/2006/relationships/image" Target="../media/image69.jpeg"/><Relationship Id="rId7" Type="http://schemas.openxmlformats.org/officeDocument/2006/relationships/image" Target="../media/image73.jpeg"/><Relationship Id="rId2" Type="http://schemas.openxmlformats.org/officeDocument/2006/relationships/notesSlide" Target="../notesSlides/notesSlide54.xml"/><Relationship Id="rId1" Type="http://schemas.openxmlformats.org/officeDocument/2006/relationships/slideLayout" Target="../slideLayouts/slideLayout16.xml"/><Relationship Id="rId6" Type="http://schemas.openxmlformats.org/officeDocument/2006/relationships/image" Target="../media/image72.jpeg"/><Relationship Id="rId5" Type="http://schemas.openxmlformats.org/officeDocument/2006/relationships/image" Target="../media/image71.jpeg"/><Relationship Id="rId4" Type="http://schemas.openxmlformats.org/officeDocument/2006/relationships/image" Target="../media/image70.jpeg"/></Relationships>
</file>

<file path=ppt/slides/_rels/slide55.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55.xml"/><Relationship Id="rId1" Type="http://schemas.openxmlformats.org/officeDocument/2006/relationships/slideLayout" Target="../slideLayouts/slideLayout16.xml"/><Relationship Id="rId4" Type="http://schemas.openxmlformats.org/officeDocument/2006/relationships/image" Target="../media/image75.gif"/></Relationships>
</file>

<file path=ppt/slides/_rels/slide56.xml.rels><?xml version="1.0" encoding="UTF-8" standalone="yes"?>
<Relationships xmlns="http://schemas.openxmlformats.org/package/2006/relationships"><Relationship Id="rId3" Type="http://schemas.openxmlformats.org/officeDocument/2006/relationships/image" Target="../media/image76.gif"/><Relationship Id="rId2" Type="http://schemas.openxmlformats.org/officeDocument/2006/relationships/notesSlide" Target="../notesSlides/notesSlide56.xml"/><Relationship Id="rId1" Type="http://schemas.openxmlformats.org/officeDocument/2006/relationships/slideLayout" Target="../slideLayouts/slideLayout16.xml"/><Relationship Id="rId4" Type="http://schemas.openxmlformats.org/officeDocument/2006/relationships/image" Target="../media/image77.jpeg"/></Relationships>
</file>

<file path=ppt/slides/_rels/slide57.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57.xml"/><Relationship Id="rId1" Type="http://schemas.openxmlformats.org/officeDocument/2006/relationships/slideLayout" Target="../slideLayouts/slideLayout16.xml"/><Relationship Id="rId5" Type="http://schemas.openxmlformats.org/officeDocument/2006/relationships/image" Target="../media/image80.jpeg"/><Relationship Id="rId4" Type="http://schemas.openxmlformats.org/officeDocument/2006/relationships/image" Target="../media/image79.jpe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59.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image" Target="../media/image10.png"/><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16.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60.xml"/><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6.xml"/></Relationships>
</file>

<file path=ppt/slides/_rels/slide62.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62.xml"/><Relationship Id="rId1" Type="http://schemas.openxmlformats.org/officeDocument/2006/relationships/slideLayout" Target="../slideLayouts/slideLayout16.xml"/><Relationship Id="rId4" Type="http://schemas.openxmlformats.org/officeDocument/2006/relationships/image" Target="../media/image84.pn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8" Type="http://schemas.openxmlformats.org/officeDocument/2006/relationships/image" Target="../media/image59.png"/><Relationship Id="rId13" Type="http://schemas.openxmlformats.org/officeDocument/2006/relationships/image" Target="../media/image56.png"/><Relationship Id="rId3" Type="http://schemas.openxmlformats.org/officeDocument/2006/relationships/image" Target="../media/image85.png"/><Relationship Id="rId7" Type="http://schemas.openxmlformats.org/officeDocument/2006/relationships/image" Target="../media/image87.png"/><Relationship Id="rId12" Type="http://schemas.openxmlformats.org/officeDocument/2006/relationships/image" Target="../media/image88.png"/><Relationship Id="rId2" Type="http://schemas.openxmlformats.org/officeDocument/2006/relationships/notesSlide" Target="../notesSlides/notesSlide66.xml"/><Relationship Id="rId1" Type="http://schemas.openxmlformats.org/officeDocument/2006/relationships/slideLayout" Target="../slideLayouts/slideLayout16.xml"/><Relationship Id="rId6" Type="http://schemas.openxmlformats.org/officeDocument/2006/relationships/image" Target="../media/image86.png"/><Relationship Id="rId11" Type="http://schemas.openxmlformats.org/officeDocument/2006/relationships/image" Target="../media/image54.png"/><Relationship Id="rId5" Type="http://schemas.openxmlformats.org/officeDocument/2006/relationships/image" Target="../media/image58.png"/><Relationship Id="rId10" Type="http://schemas.openxmlformats.org/officeDocument/2006/relationships/image" Target="../media/image53.png"/><Relationship Id="rId4" Type="http://schemas.openxmlformats.org/officeDocument/2006/relationships/image" Target="../media/image57.png"/><Relationship Id="rId9" Type="http://schemas.openxmlformats.org/officeDocument/2006/relationships/image" Target="../media/image60.png"/><Relationship Id="rId14" Type="http://schemas.openxmlformats.org/officeDocument/2006/relationships/image" Target="../media/image89.png"/></Relationships>
</file>

<file path=ppt/slides/_rels/slide67.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67.xml"/><Relationship Id="rId1" Type="http://schemas.openxmlformats.org/officeDocument/2006/relationships/slideLayout" Target="../slideLayouts/slideLayout16.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6.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6.xml"/><Relationship Id="rId4" Type="http://schemas.openxmlformats.org/officeDocument/2006/relationships/image" Target="../media/image12.png"/></Relationships>
</file>

<file path=ppt/slides/_rels/slide70.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70.xml"/><Relationship Id="rId1" Type="http://schemas.openxmlformats.org/officeDocument/2006/relationships/slideLayout" Target="../slideLayouts/slideLayout16.xml"/><Relationship Id="rId5" Type="http://schemas.openxmlformats.org/officeDocument/2006/relationships/image" Target="../media/image93.png"/><Relationship Id="rId4" Type="http://schemas.openxmlformats.org/officeDocument/2006/relationships/image" Target="../media/image92.png"/></Relationships>
</file>

<file path=ppt/slides/_rels/slide71.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71.xml"/><Relationship Id="rId1" Type="http://schemas.openxmlformats.org/officeDocument/2006/relationships/slideLayout" Target="../slideLayouts/slideLayout16.xml"/><Relationship Id="rId5" Type="http://schemas.openxmlformats.org/officeDocument/2006/relationships/image" Target="../media/image96.png"/><Relationship Id="rId4" Type="http://schemas.openxmlformats.org/officeDocument/2006/relationships/image" Target="../media/image95.png"/></Relationships>
</file>

<file path=ppt/slides/_rels/slide72.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72.xml"/><Relationship Id="rId1" Type="http://schemas.openxmlformats.org/officeDocument/2006/relationships/slideLayout" Target="../slideLayouts/slideLayout16.xml"/><Relationship Id="rId5" Type="http://schemas.openxmlformats.org/officeDocument/2006/relationships/image" Target="../media/image99.png"/><Relationship Id="rId4" Type="http://schemas.openxmlformats.org/officeDocument/2006/relationships/image" Target="../media/image98.png"/></Relationships>
</file>

<file path=ppt/slides/_rels/slide73.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73.xml"/><Relationship Id="rId1" Type="http://schemas.openxmlformats.org/officeDocument/2006/relationships/slideLayout" Target="../slideLayouts/slideLayout16.xml"/><Relationship Id="rId5" Type="http://schemas.openxmlformats.org/officeDocument/2006/relationships/image" Target="../media/image102.png"/><Relationship Id="rId4" Type="http://schemas.openxmlformats.org/officeDocument/2006/relationships/image" Target="../media/image101.pn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6.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6.xml"/></Relationships>
</file>

<file path=ppt/slides/_rels/slide77.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77.xml"/><Relationship Id="rId1" Type="http://schemas.openxmlformats.org/officeDocument/2006/relationships/slideLayout" Target="../slideLayouts/slideLayout16.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6.xml"/></Relationships>
</file>

<file path=ppt/slides/_rels/slide79.xml.rels><?xml version="1.0" encoding="UTF-8" standalone="yes"?>
<Relationships xmlns="http://schemas.openxmlformats.org/package/2006/relationships"><Relationship Id="rId8" Type="http://schemas.openxmlformats.org/officeDocument/2006/relationships/image" Target="../media/image108.png"/><Relationship Id="rId3" Type="http://schemas.openxmlformats.org/officeDocument/2006/relationships/image" Target="../media/image103.png"/><Relationship Id="rId7" Type="http://schemas.openxmlformats.org/officeDocument/2006/relationships/image" Target="../media/image107.jpeg"/><Relationship Id="rId2" Type="http://schemas.openxmlformats.org/officeDocument/2006/relationships/notesSlide" Target="../notesSlides/notesSlide79.xml"/><Relationship Id="rId1" Type="http://schemas.openxmlformats.org/officeDocument/2006/relationships/slideLayout" Target="../slideLayouts/slideLayout16.xml"/><Relationship Id="rId6" Type="http://schemas.openxmlformats.org/officeDocument/2006/relationships/image" Target="../media/image106.png"/><Relationship Id="rId5" Type="http://schemas.openxmlformats.org/officeDocument/2006/relationships/image" Target="../media/image105.png"/><Relationship Id="rId4" Type="http://schemas.openxmlformats.org/officeDocument/2006/relationships/image" Target="../media/image104.png"/><Relationship Id="rId9" Type="http://schemas.openxmlformats.org/officeDocument/2006/relationships/image" Target="../media/image109.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80.xml.rels><?xml version="1.0" encoding="UTF-8" standalone="yes"?>
<Relationships xmlns="http://schemas.openxmlformats.org/package/2006/relationships"><Relationship Id="rId8" Type="http://schemas.openxmlformats.org/officeDocument/2006/relationships/image" Target="../media/image115.wmf"/><Relationship Id="rId3" Type="http://schemas.openxmlformats.org/officeDocument/2006/relationships/image" Target="../media/image110.jpeg"/><Relationship Id="rId7" Type="http://schemas.openxmlformats.org/officeDocument/2006/relationships/image" Target="../media/image114.wmf"/><Relationship Id="rId2" Type="http://schemas.openxmlformats.org/officeDocument/2006/relationships/notesSlide" Target="../notesSlides/notesSlide80.xml"/><Relationship Id="rId1" Type="http://schemas.openxmlformats.org/officeDocument/2006/relationships/slideLayout" Target="../slideLayouts/slideLayout15.xml"/><Relationship Id="rId6" Type="http://schemas.openxmlformats.org/officeDocument/2006/relationships/image" Target="../media/image113.jpeg"/><Relationship Id="rId5" Type="http://schemas.openxmlformats.org/officeDocument/2006/relationships/image" Target="../media/image112.jpeg"/><Relationship Id="rId4" Type="http://schemas.openxmlformats.org/officeDocument/2006/relationships/image" Target="../media/image111.jpeg"/><Relationship Id="rId9" Type="http://schemas.openxmlformats.org/officeDocument/2006/relationships/image" Target="../media/image116.wmf"/></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5.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5.xml"/></Relationships>
</file>

<file path=ppt/slides/_rels/slide83.xml.rels><?xml version="1.0" encoding="UTF-8" standalone="yes"?>
<Relationships xmlns="http://schemas.openxmlformats.org/package/2006/relationships"><Relationship Id="rId8" Type="http://schemas.openxmlformats.org/officeDocument/2006/relationships/image" Target="../media/image122.png"/><Relationship Id="rId3" Type="http://schemas.openxmlformats.org/officeDocument/2006/relationships/image" Target="../media/image117.png"/><Relationship Id="rId7" Type="http://schemas.openxmlformats.org/officeDocument/2006/relationships/image" Target="../media/image121.png"/><Relationship Id="rId2" Type="http://schemas.openxmlformats.org/officeDocument/2006/relationships/notesSlide" Target="../notesSlides/notesSlide83.xml"/><Relationship Id="rId1" Type="http://schemas.openxmlformats.org/officeDocument/2006/relationships/slideLayout" Target="../slideLayouts/slideLayout15.xml"/><Relationship Id="rId6" Type="http://schemas.openxmlformats.org/officeDocument/2006/relationships/image" Target="../media/image120.jpeg"/><Relationship Id="rId5" Type="http://schemas.openxmlformats.org/officeDocument/2006/relationships/image" Target="../media/image119.jpeg"/><Relationship Id="rId10" Type="http://schemas.openxmlformats.org/officeDocument/2006/relationships/image" Target="../media/image124.png"/><Relationship Id="rId4" Type="http://schemas.openxmlformats.org/officeDocument/2006/relationships/image" Target="../media/image118.jpeg"/><Relationship Id="rId9" Type="http://schemas.openxmlformats.org/officeDocument/2006/relationships/image" Target="../media/image123.png"/></Relationships>
</file>

<file path=ppt/slides/_rels/slide84.xml.rels><?xml version="1.0" encoding="UTF-8" standalone="yes"?>
<Relationships xmlns="http://schemas.openxmlformats.org/package/2006/relationships"><Relationship Id="rId3" Type="http://schemas.openxmlformats.org/officeDocument/2006/relationships/image" Target="../media/image125.png"/><Relationship Id="rId7" Type="http://schemas.openxmlformats.org/officeDocument/2006/relationships/image" Target="../media/image129.png"/><Relationship Id="rId2" Type="http://schemas.openxmlformats.org/officeDocument/2006/relationships/notesSlide" Target="../notesSlides/notesSlide84.xml"/><Relationship Id="rId1" Type="http://schemas.openxmlformats.org/officeDocument/2006/relationships/slideLayout" Target="../slideLayouts/slideLayout15.xml"/><Relationship Id="rId6" Type="http://schemas.openxmlformats.org/officeDocument/2006/relationships/image" Target="../media/image128.png"/><Relationship Id="rId5" Type="http://schemas.openxmlformats.org/officeDocument/2006/relationships/image" Target="../media/image127.gif"/><Relationship Id="rId4" Type="http://schemas.openxmlformats.org/officeDocument/2006/relationships/image" Target="../media/image126.png"/></Relationships>
</file>

<file path=ppt/slides/_rels/slide85.xml.rels><?xml version="1.0" encoding="UTF-8" standalone="yes"?>
<Relationships xmlns="http://schemas.openxmlformats.org/package/2006/relationships"><Relationship Id="rId3" Type="http://schemas.openxmlformats.org/officeDocument/2006/relationships/image" Target="../media/image130.jpeg"/><Relationship Id="rId2" Type="http://schemas.openxmlformats.org/officeDocument/2006/relationships/notesSlide" Target="../notesSlides/notesSlide85.xml"/><Relationship Id="rId1" Type="http://schemas.openxmlformats.org/officeDocument/2006/relationships/slideLayout" Target="../slideLayouts/slideLayout15.xml"/><Relationship Id="rId4" Type="http://schemas.openxmlformats.org/officeDocument/2006/relationships/image" Target="../media/image131.png"/></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5.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5.xml"/></Relationships>
</file>

<file path=ppt/slides/_rels/slide88.xml.rels><?xml version="1.0" encoding="UTF-8" standalone="yes"?>
<Relationships xmlns="http://schemas.openxmlformats.org/package/2006/relationships"><Relationship Id="rId3" Type="http://schemas.openxmlformats.org/officeDocument/2006/relationships/image" Target="../media/image132.jpg"/><Relationship Id="rId2" Type="http://schemas.openxmlformats.org/officeDocument/2006/relationships/notesSlide" Target="../notesSlides/notesSlide88.xml"/><Relationship Id="rId1" Type="http://schemas.openxmlformats.org/officeDocument/2006/relationships/slideLayout" Target="../slideLayouts/slideLayout15.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90.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90.xml"/><Relationship Id="rId1" Type="http://schemas.openxmlformats.org/officeDocument/2006/relationships/slideLayout" Target="../slideLayouts/slideLayout16.xml"/><Relationship Id="rId5" Type="http://schemas.openxmlformats.org/officeDocument/2006/relationships/image" Target="../media/image133.png"/><Relationship Id="rId4" Type="http://schemas.openxmlformats.org/officeDocument/2006/relationships/image" Target="../media/image101.png"/></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9.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8.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normAutofit fontScale="90000"/>
          </a:bodyPr>
          <a:lstStyle/>
          <a:p>
            <a:r>
              <a:rPr lang="en-US" altLang="zh-CN" dirty="0" smtClean="0"/>
              <a:t>DC </a:t>
            </a:r>
            <a:r>
              <a:rPr lang="en-US" altLang="zh-CN" dirty="0"/>
              <a:t>Facility </a:t>
            </a:r>
            <a:r>
              <a:rPr lang="en-US" altLang="zh-CN" dirty="0" smtClean="0"/>
              <a:t>Consultation </a:t>
            </a:r>
            <a:r>
              <a:rPr lang="en-US" altLang="zh-CN" dirty="0"/>
              <a:t>and Planning Guide</a:t>
            </a:r>
            <a:endParaRPr lang="zh-CN" altLang="en-US" dirty="0"/>
          </a:p>
        </p:txBody>
      </p:sp>
      <p:sp>
        <p:nvSpPr>
          <p:cNvPr id="5" name="文本占位符 4"/>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7382949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smtClean="0"/>
              <a:t>Objectives of Feasibility Research</a:t>
            </a:r>
            <a:endParaRPr lang="en-US"/>
          </a:p>
        </p:txBody>
      </p:sp>
      <p:sp>
        <p:nvSpPr>
          <p:cNvPr id="3" name="文本占位符 2"/>
          <p:cNvSpPr>
            <a:spLocks noGrp="1"/>
          </p:cNvSpPr>
          <p:nvPr>
            <p:ph type="body" sz="quarter" idx="10"/>
          </p:nvPr>
        </p:nvSpPr>
        <p:spPr/>
        <p:txBody>
          <a:bodyPr/>
          <a:lstStyle/>
          <a:p>
            <a:r>
              <a:rPr lang="en-US" sz="1400" dirty="0" smtClean="0"/>
              <a:t>Feasibility research is the source of DC planning, design, and integration implementation. It analyzes factors that affect the project, such as technologies, laws, and regulations, determines whether the project is necessary and feasible, determines the technical solution to be used, and evaluates the economic and social benefits of the project, providing decision-making suggestions for project investors.</a:t>
            </a:r>
            <a:endParaRPr lang="en-US" sz="1400" dirty="0"/>
          </a:p>
        </p:txBody>
      </p:sp>
      <p:sp>
        <p:nvSpPr>
          <p:cNvPr id="2" name="Rectangle 2"/>
          <p:cNvSpPr>
            <a:spLocks noChangeArrowheads="1"/>
          </p:cNvSpPr>
          <p:nvPr/>
        </p:nvSpPr>
        <p:spPr bwMode="auto">
          <a:xfrm>
            <a:off x="1594178" y="1636957"/>
            <a:ext cx="1085924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Autofit/>
          </a:bodyPr>
          <a:lstStyle/>
          <a:p>
            <a:endParaRPr lang="zh-CN" altLang="en-US">
              <a:latin typeface="Huawei Sans" panose="020C0503030203020204" pitchFamily="34" charset="0"/>
            </a:endParaRPr>
          </a:p>
        </p:txBody>
      </p:sp>
      <p:grpSp>
        <p:nvGrpSpPr>
          <p:cNvPr id="58" name="组合 57"/>
          <p:cNvGrpSpPr/>
          <p:nvPr/>
        </p:nvGrpSpPr>
        <p:grpSpPr>
          <a:xfrm>
            <a:off x="1594178" y="2422384"/>
            <a:ext cx="9193408" cy="3764241"/>
            <a:chOff x="2849814" y="2611120"/>
            <a:chExt cx="7411865" cy="3621334"/>
          </a:xfrm>
        </p:grpSpPr>
        <p:sp>
          <p:nvSpPr>
            <p:cNvPr id="57" name="矩形 56"/>
            <p:cNvSpPr/>
            <p:nvPr/>
          </p:nvSpPr>
          <p:spPr>
            <a:xfrm>
              <a:off x="8118017" y="2611120"/>
              <a:ext cx="2143662" cy="362133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 name="矩形 3"/>
            <p:cNvSpPr/>
            <p:nvPr/>
          </p:nvSpPr>
          <p:spPr>
            <a:xfrm>
              <a:off x="4132682" y="2611120"/>
              <a:ext cx="3870960" cy="76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 name="矩形 6"/>
            <p:cNvSpPr/>
            <p:nvPr/>
          </p:nvSpPr>
          <p:spPr>
            <a:xfrm>
              <a:off x="4132682" y="3587556"/>
              <a:ext cx="3870960" cy="166846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 name="矩形 7"/>
            <p:cNvSpPr/>
            <p:nvPr/>
          </p:nvSpPr>
          <p:spPr>
            <a:xfrm>
              <a:off x="4132682" y="5470454"/>
              <a:ext cx="3870960" cy="76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 name="五边形 5"/>
            <p:cNvSpPr/>
            <p:nvPr/>
          </p:nvSpPr>
          <p:spPr>
            <a:xfrm>
              <a:off x="2849814" y="2687320"/>
              <a:ext cx="1160949" cy="609600"/>
            </a:xfrm>
            <a:prstGeom prst="homePlate">
              <a:avLst/>
            </a:prstGeom>
            <a:solidFill>
              <a:srgbClr val="0B9CE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r>
                <a:rPr lang="en-US" sz="1200" b="1" dirty="0"/>
                <a:t>Requirement </a:t>
              </a:r>
              <a:endParaRPr lang="en-US" sz="1200" b="1" dirty="0" smtClean="0"/>
            </a:p>
            <a:p>
              <a:pPr algn="ctr"/>
              <a:r>
                <a:rPr lang="en-US" sz="1200" b="1" dirty="0" smtClean="0"/>
                <a:t>analysis</a:t>
              </a:r>
              <a:endParaRPr lang="en-US" sz="1200" b="1" dirty="0"/>
            </a:p>
          </p:txBody>
        </p:sp>
        <p:sp>
          <p:nvSpPr>
            <p:cNvPr id="10" name="五边形 9"/>
            <p:cNvSpPr/>
            <p:nvPr/>
          </p:nvSpPr>
          <p:spPr>
            <a:xfrm>
              <a:off x="2849815" y="3677566"/>
              <a:ext cx="1160949" cy="1656433"/>
            </a:xfrm>
            <a:prstGeom prst="homePlate">
              <a:avLst>
                <a:gd name="adj" fmla="val 26250"/>
              </a:avLst>
            </a:prstGeom>
            <a:solidFill>
              <a:srgbClr val="0B9CE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r>
                <a:rPr lang="en-US" sz="1200" b="1" dirty="0"/>
                <a:t>Construction </a:t>
              </a:r>
              <a:endParaRPr lang="en-US" sz="1200" b="1" dirty="0" smtClean="0"/>
            </a:p>
            <a:p>
              <a:pPr algn="ctr"/>
              <a:r>
                <a:rPr lang="en-US" sz="1200" b="1" dirty="0" smtClean="0"/>
                <a:t>plan</a:t>
              </a:r>
              <a:endParaRPr lang="en-US" sz="1200" b="1" dirty="0"/>
            </a:p>
          </p:txBody>
        </p:sp>
        <p:sp>
          <p:nvSpPr>
            <p:cNvPr id="12" name="五边形 11"/>
            <p:cNvSpPr/>
            <p:nvPr/>
          </p:nvSpPr>
          <p:spPr>
            <a:xfrm>
              <a:off x="2849815" y="5546654"/>
              <a:ext cx="1160949" cy="609600"/>
            </a:xfrm>
            <a:prstGeom prst="homePlate">
              <a:avLst/>
            </a:prstGeom>
            <a:solidFill>
              <a:srgbClr val="0B9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b="1" dirty="0"/>
                <a:t>Investment decision making</a:t>
              </a:r>
            </a:p>
          </p:txBody>
        </p:sp>
        <p:sp>
          <p:nvSpPr>
            <p:cNvPr id="9" name="圆角矩形 8"/>
            <p:cNvSpPr/>
            <p:nvPr/>
          </p:nvSpPr>
          <p:spPr>
            <a:xfrm>
              <a:off x="4986122" y="2750820"/>
              <a:ext cx="1981200" cy="482600"/>
            </a:xfrm>
            <a:prstGeom prst="roundRect">
              <a:avLst>
                <a:gd name="adj" fmla="val 0"/>
              </a:avLst>
            </a:prstGeom>
            <a:solidFill>
              <a:srgbClr val="0B9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t>Business/IT requirements</a:t>
              </a:r>
            </a:p>
          </p:txBody>
        </p:sp>
        <p:sp>
          <p:nvSpPr>
            <p:cNvPr id="14" name="圆角矩形 13"/>
            <p:cNvSpPr/>
            <p:nvPr/>
          </p:nvSpPr>
          <p:spPr>
            <a:xfrm>
              <a:off x="4382789" y="3716338"/>
              <a:ext cx="876197" cy="482600"/>
            </a:xfrm>
            <a:prstGeom prst="roundRect">
              <a:avLst>
                <a:gd name="adj" fmla="val 0"/>
              </a:avLst>
            </a:prstGeom>
            <a:solidFill>
              <a:srgbClr val="0B9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t>Equipment room level</a:t>
              </a:r>
            </a:p>
          </p:txBody>
        </p:sp>
        <p:sp>
          <p:nvSpPr>
            <p:cNvPr id="15" name="圆角矩形 14"/>
            <p:cNvSpPr/>
            <p:nvPr/>
          </p:nvSpPr>
          <p:spPr>
            <a:xfrm>
              <a:off x="5536067" y="3716338"/>
              <a:ext cx="876197" cy="482600"/>
            </a:xfrm>
            <a:prstGeom prst="roundRect">
              <a:avLst>
                <a:gd name="adj" fmla="val 0"/>
              </a:avLst>
            </a:prstGeom>
            <a:solidFill>
              <a:srgbClr val="0B9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a:t>Capacity</a:t>
              </a:r>
            </a:p>
          </p:txBody>
        </p:sp>
        <p:sp>
          <p:nvSpPr>
            <p:cNvPr id="16" name="圆角矩形 15"/>
            <p:cNvSpPr/>
            <p:nvPr/>
          </p:nvSpPr>
          <p:spPr>
            <a:xfrm>
              <a:off x="6689345" y="3716338"/>
              <a:ext cx="876197" cy="482600"/>
            </a:xfrm>
            <a:prstGeom prst="roundRect">
              <a:avLst>
                <a:gd name="adj" fmla="val 0"/>
              </a:avLst>
            </a:prstGeom>
            <a:solidFill>
              <a:srgbClr val="0B9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a:t>Capacity expansion plan</a:t>
              </a:r>
            </a:p>
          </p:txBody>
        </p:sp>
        <p:sp>
          <p:nvSpPr>
            <p:cNvPr id="17" name="圆角矩形 16"/>
            <p:cNvSpPr/>
            <p:nvPr/>
          </p:nvSpPr>
          <p:spPr>
            <a:xfrm>
              <a:off x="4305614" y="4647181"/>
              <a:ext cx="1166219" cy="482600"/>
            </a:xfrm>
            <a:prstGeom prst="roundRect">
              <a:avLst>
                <a:gd name="adj" fmla="val 0"/>
              </a:avLst>
            </a:prstGeom>
            <a:solidFill>
              <a:srgbClr val="0B9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a:t>Power density</a:t>
              </a:r>
            </a:p>
          </p:txBody>
        </p:sp>
        <p:sp>
          <p:nvSpPr>
            <p:cNvPr id="18" name="圆角矩形 17"/>
            <p:cNvSpPr/>
            <p:nvPr/>
          </p:nvSpPr>
          <p:spPr>
            <a:xfrm>
              <a:off x="6544334" y="4659465"/>
              <a:ext cx="1166219" cy="482600"/>
            </a:xfrm>
            <a:prstGeom prst="roundRect">
              <a:avLst>
                <a:gd name="adj" fmla="val 0"/>
              </a:avLst>
            </a:prstGeom>
            <a:solidFill>
              <a:srgbClr val="0B9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a:t>Energy efficiency level</a:t>
              </a:r>
            </a:p>
          </p:txBody>
        </p:sp>
        <p:sp>
          <p:nvSpPr>
            <p:cNvPr id="19" name="圆角矩形 18"/>
            <p:cNvSpPr/>
            <p:nvPr/>
          </p:nvSpPr>
          <p:spPr>
            <a:xfrm>
              <a:off x="4878488" y="5641312"/>
              <a:ext cx="2272632" cy="482600"/>
            </a:xfrm>
            <a:prstGeom prst="roundRect">
              <a:avLst>
                <a:gd name="adj" fmla="val 0"/>
              </a:avLst>
            </a:prstGeom>
            <a:solidFill>
              <a:srgbClr val="0B9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a:t>Budget and economic analysis</a:t>
              </a:r>
            </a:p>
          </p:txBody>
        </p:sp>
        <p:cxnSp>
          <p:nvCxnSpPr>
            <p:cNvPr id="20" name="直接箭头连接符 19"/>
            <p:cNvCxnSpPr>
              <a:stCxn id="9" idx="2"/>
            </p:cNvCxnSpPr>
            <p:nvPr/>
          </p:nvCxnSpPr>
          <p:spPr>
            <a:xfrm flipH="1">
              <a:off x="4878489" y="3233420"/>
              <a:ext cx="1098233" cy="48291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a:stCxn id="9" idx="2"/>
              <a:endCxn id="15" idx="0"/>
            </p:cNvCxnSpPr>
            <p:nvPr/>
          </p:nvCxnSpPr>
          <p:spPr>
            <a:xfrm flipH="1">
              <a:off x="5974166" y="3233420"/>
              <a:ext cx="2556" cy="48291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a:stCxn id="9" idx="2"/>
              <a:endCxn id="16" idx="0"/>
            </p:cNvCxnSpPr>
            <p:nvPr/>
          </p:nvCxnSpPr>
          <p:spPr>
            <a:xfrm>
              <a:off x="5976722" y="3233420"/>
              <a:ext cx="1150722" cy="48291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a:stCxn id="15" idx="3"/>
              <a:endCxn id="16" idx="1"/>
            </p:cNvCxnSpPr>
            <p:nvPr/>
          </p:nvCxnSpPr>
          <p:spPr>
            <a:xfrm>
              <a:off x="6412265" y="3957639"/>
              <a:ext cx="277080"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a:stCxn id="16" idx="2"/>
              <a:endCxn id="18" idx="0"/>
            </p:cNvCxnSpPr>
            <p:nvPr/>
          </p:nvCxnSpPr>
          <p:spPr>
            <a:xfrm>
              <a:off x="7127444" y="4198938"/>
              <a:ext cx="0" cy="46052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a:stCxn id="16" idx="1"/>
              <a:endCxn id="19" idx="0"/>
            </p:cNvCxnSpPr>
            <p:nvPr/>
          </p:nvCxnSpPr>
          <p:spPr>
            <a:xfrm flipH="1">
              <a:off x="6014804" y="3957639"/>
              <a:ext cx="674540" cy="168367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a:xfrm flipH="1">
              <a:off x="5482123" y="4227342"/>
              <a:ext cx="492042" cy="70370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a:endCxn id="19" idx="0"/>
            </p:cNvCxnSpPr>
            <p:nvPr/>
          </p:nvCxnSpPr>
          <p:spPr>
            <a:xfrm>
              <a:off x="5974165" y="4227342"/>
              <a:ext cx="40640" cy="141397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直接箭头连接符 43"/>
            <p:cNvCxnSpPr>
              <a:endCxn id="18" idx="1"/>
            </p:cNvCxnSpPr>
            <p:nvPr/>
          </p:nvCxnSpPr>
          <p:spPr>
            <a:xfrm>
              <a:off x="5992939" y="4227342"/>
              <a:ext cx="551396" cy="67342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a:endCxn id="19" idx="0"/>
            </p:cNvCxnSpPr>
            <p:nvPr/>
          </p:nvCxnSpPr>
          <p:spPr>
            <a:xfrm flipH="1">
              <a:off x="6014804" y="4888481"/>
              <a:ext cx="502333" cy="75283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8" name="直接箭头连接符 47"/>
            <p:cNvCxnSpPr>
              <a:stCxn id="14" idx="2"/>
            </p:cNvCxnSpPr>
            <p:nvPr/>
          </p:nvCxnSpPr>
          <p:spPr>
            <a:xfrm>
              <a:off x="4820888" y="4198938"/>
              <a:ext cx="1180800" cy="143393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0" name="直接箭头连接符 49"/>
            <p:cNvCxnSpPr>
              <a:stCxn id="14" idx="2"/>
            </p:cNvCxnSpPr>
            <p:nvPr/>
          </p:nvCxnSpPr>
          <p:spPr>
            <a:xfrm>
              <a:off x="4820888" y="4198938"/>
              <a:ext cx="1696247" cy="70182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2" name="直接箭头连接符 51"/>
            <p:cNvCxnSpPr>
              <a:stCxn id="18" idx="1"/>
              <a:endCxn id="17" idx="3"/>
            </p:cNvCxnSpPr>
            <p:nvPr/>
          </p:nvCxnSpPr>
          <p:spPr>
            <a:xfrm flipH="1" flipV="1">
              <a:off x="5471832" y="4888481"/>
              <a:ext cx="1072502" cy="1228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pic>
        <p:nvPicPr>
          <p:cNvPr id="11" name="图片 10"/>
          <p:cNvPicPr>
            <a:picLocks noChangeAspect="1"/>
          </p:cNvPicPr>
          <p:nvPr/>
        </p:nvPicPr>
        <p:blipFill>
          <a:blip r:embed="rId3"/>
          <a:stretch>
            <a:fillRect/>
          </a:stretch>
        </p:blipFill>
        <p:spPr>
          <a:xfrm>
            <a:off x="7940090" y="3201057"/>
            <a:ext cx="3036071" cy="1743607"/>
          </a:xfrm>
          <a:prstGeom prst="rect">
            <a:avLst/>
          </a:prstGeom>
        </p:spPr>
      </p:pic>
    </p:spTree>
    <p:extLst>
      <p:ext uri="{BB962C8B-B14F-4D97-AF65-F5344CB8AC3E}">
        <p14:creationId xmlns:p14="http://schemas.microsoft.com/office/powerpoint/2010/main" val="92742841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prstGeom prst="rect">
            <a:avLst/>
          </a:prstGeom>
        </p:spPr>
        <p:txBody>
          <a:bodyPr>
            <a:noAutofit/>
          </a:bodyPr>
          <a:lstStyle/>
          <a:p>
            <a:r>
              <a:rPr lang="en-US" dirty="0" smtClean="0">
                <a:solidFill>
                  <a:schemeClr val="bg1">
                    <a:lumMod val="50000"/>
                  </a:schemeClr>
                </a:solidFill>
                <a:latin typeface="Huawei Sans" panose="020C0503030203020204" pitchFamily="34" charset="0"/>
              </a:rPr>
              <a:t>DC </a:t>
            </a:r>
            <a:r>
              <a:rPr lang="en-US" dirty="0">
                <a:solidFill>
                  <a:schemeClr val="bg1">
                    <a:lumMod val="50000"/>
                  </a:schemeClr>
                </a:solidFill>
                <a:latin typeface="Huawei Sans" panose="020C0503030203020204" pitchFamily="34" charset="0"/>
              </a:rPr>
              <a:t>Planning Process</a:t>
            </a:r>
          </a:p>
          <a:p>
            <a:r>
              <a:rPr lang="en-US" dirty="0" smtClean="0">
                <a:latin typeface="Huawei Sans" panose="020C0503030203020204" pitchFamily="34" charset="0"/>
              </a:rPr>
              <a:t>DC </a:t>
            </a:r>
            <a:r>
              <a:rPr lang="en-US" dirty="0"/>
              <a:t>Assessment Models</a:t>
            </a:r>
            <a:endParaRPr lang="en-US" dirty="0">
              <a:latin typeface="Huawei Sans" panose="020C0503030203020204" pitchFamily="34" charset="0"/>
            </a:endParaRPr>
          </a:p>
          <a:p>
            <a:pPr lvl="1">
              <a:buSzPct val="60000"/>
              <a:buFont typeface="Wingdings" panose="05000000000000000000" pitchFamily="2" charset="2"/>
              <a:buChar char="n"/>
            </a:pPr>
            <a:r>
              <a:rPr lang="en-US" b="1" dirty="0">
                <a:latin typeface="Huawei Sans" panose="020C0503030203020204" pitchFamily="34" charset="0"/>
              </a:rPr>
              <a:t>Reliability Model</a:t>
            </a:r>
          </a:p>
          <a:p>
            <a:pPr lvl="1"/>
            <a:r>
              <a:rPr lang="en-US" dirty="0">
                <a:solidFill>
                  <a:schemeClr val="bg1">
                    <a:lumMod val="50000"/>
                  </a:schemeClr>
                </a:solidFill>
                <a:latin typeface="Huawei Sans" panose="020C0503030203020204" pitchFamily="34" charset="0"/>
              </a:rPr>
              <a:t>Energy Efficiency Model</a:t>
            </a:r>
          </a:p>
          <a:p>
            <a:pPr lvl="1"/>
            <a:r>
              <a:rPr lang="en-US" dirty="0">
                <a:solidFill>
                  <a:schemeClr val="bg1">
                    <a:lumMod val="50000"/>
                  </a:schemeClr>
                </a:solidFill>
                <a:latin typeface="Huawei Sans" panose="020C0503030203020204" pitchFamily="34" charset="0"/>
              </a:rPr>
              <a:t>Economic Model</a:t>
            </a:r>
          </a:p>
          <a:p>
            <a:r>
              <a:rPr lang="en-US" dirty="0">
                <a:solidFill>
                  <a:schemeClr val="bg1">
                    <a:lumMod val="50000"/>
                  </a:schemeClr>
                </a:solidFill>
                <a:latin typeface="Huawei Sans" panose="020C0503030203020204" pitchFamily="34" charset="0"/>
              </a:rPr>
              <a:t>Site Selection Report</a:t>
            </a:r>
          </a:p>
          <a:p>
            <a:r>
              <a:rPr lang="en-US" dirty="0">
                <a:solidFill>
                  <a:schemeClr val="bg1">
                    <a:lumMod val="50000"/>
                  </a:schemeClr>
                </a:solidFill>
                <a:latin typeface="Huawei Sans" panose="020C0503030203020204" pitchFamily="34" charset="0"/>
              </a:rPr>
              <a:t>Feasibility Research</a:t>
            </a:r>
          </a:p>
        </p:txBody>
      </p:sp>
    </p:spTree>
    <p:extLst>
      <p:ext uri="{BB962C8B-B14F-4D97-AF65-F5344CB8AC3E}">
        <p14:creationId xmlns:p14="http://schemas.microsoft.com/office/powerpoint/2010/main" val="176643645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 name="图片 6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0691" y="1499296"/>
            <a:ext cx="4584964" cy="2965127"/>
          </a:xfrm>
          <a:prstGeom prst="rect">
            <a:avLst/>
          </a:prstGeom>
        </p:spPr>
      </p:pic>
      <p:sp>
        <p:nvSpPr>
          <p:cNvPr id="3" name="标题 2"/>
          <p:cNvSpPr>
            <a:spLocks noGrp="1"/>
          </p:cNvSpPr>
          <p:nvPr>
            <p:ph type="title"/>
          </p:nvPr>
        </p:nvSpPr>
        <p:spPr/>
        <p:txBody>
          <a:bodyPr/>
          <a:lstStyle/>
          <a:p>
            <a:pPr>
              <a:tabLst>
                <a:tab pos="5648325" algn="l"/>
              </a:tabLst>
            </a:pPr>
            <a:r>
              <a:rPr lang="en-US" dirty="0" smtClean="0"/>
              <a:t>Reliability and Availability</a:t>
            </a:r>
            <a:endParaRPr lang="en-US" dirty="0"/>
          </a:p>
        </p:txBody>
      </p:sp>
      <p:sp>
        <p:nvSpPr>
          <p:cNvPr id="4" name="文本占位符 3"/>
          <p:cNvSpPr>
            <a:spLocks noGrp="1"/>
          </p:cNvSpPr>
          <p:nvPr>
            <p:ph type="body" sz="quarter" idx="10"/>
          </p:nvPr>
        </p:nvSpPr>
        <p:spPr/>
        <p:txBody>
          <a:bodyPr/>
          <a:lstStyle/>
          <a:p>
            <a:pPr>
              <a:lnSpc>
                <a:spcPct val="125000"/>
              </a:lnSpc>
            </a:pPr>
            <a:r>
              <a:rPr lang="en-US" sz="1600" dirty="0" smtClean="0"/>
              <a:t>Failure rate: indicates the conditional probability that a component works normally before time t and becomes faulty after time t.</a:t>
            </a:r>
          </a:p>
          <a:p>
            <a:pPr lvl="1">
              <a:lnSpc>
                <a:spcPct val="125000"/>
              </a:lnSpc>
            </a:pPr>
            <a:r>
              <a:rPr lang="en-US" sz="1400" dirty="0" smtClean="0"/>
              <a:t>λ = 1/MTBF</a:t>
            </a:r>
          </a:p>
          <a:p>
            <a:pPr>
              <a:lnSpc>
                <a:spcPct val="125000"/>
              </a:lnSpc>
            </a:pPr>
            <a:r>
              <a:rPr lang="en-US" sz="1600" dirty="0" smtClean="0"/>
              <a:t>Reliability: indicates the probability that specified functions can</a:t>
            </a:r>
          </a:p>
          <a:p>
            <a:pPr marL="0" indent="0">
              <a:lnSpc>
                <a:spcPct val="125000"/>
              </a:lnSpc>
              <a:buNone/>
            </a:pPr>
            <a:r>
              <a:rPr lang="en-US" sz="1600" dirty="0" smtClean="0"/>
              <a:t> be performed under specified conditions.</a:t>
            </a:r>
          </a:p>
          <a:p>
            <a:pPr lvl="1">
              <a:lnSpc>
                <a:spcPct val="125000"/>
              </a:lnSpc>
            </a:pPr>
            <a:r>
              <a:rPr lang="en-US" sz="1400" dirty="0" smtClean="0"/>
              <a:t>R = e</a:t>
            </a:r>
            <a:r>
              <a:rPr lang="en-US" sz="1400" baseline="30000" dirty="0" smtClean="0"/>
              <a:t>–</a:t>
            </a:r>
            <a:r>
              <a:rPr lang="en-US" sz="1400" baseline="30000" dirty="0" smtClean="0">
                <a:sym typeface="Symbol" pitchFamily="18" charset="2"/>
              </a:rPr>
              <a:t></a:t>
            </a:r>
          </a:p>
          <a:p>
            <a:pPr lvl="1">
              <a:lnSpc>
                <a:spcPct val="125000"/>
              </a:lnSpc>
            </a:pPr>
            <a:r>
              <a:rPr lang="en-US" sz="1400" dirty="0" smtClean="0"/>
              <a:t>Serial system: R(t) = R(1) x R(2) = e</a:t>
            </a:r>
            <a:r>
              <a:rPr lang="en-US" sz="1400" baseline="30000" dirty="0" smtClean="0"/>
              <a:t>–(</a:t>
            </a:r>
            <a:r>
              <a:rPr lang="en-US" sz="1400" baseline="30000" dirty="0" smtClean="0">
                <a:sym typeface="Symbol" pitchFamily="18" charset="2"/>
              </a:rPr>
              <a:t></a:t>
            </a:r>
            <a:r>
              <a:rPr lang="en-US" sz="1400" baseline="30000" dirty="0" smtClean="0"/>
              <a:t>1 + </a:t>
            </a:r>
            <a:r>
              <a:rPr lang="en-US" sz="1400" baseline="30000" dirty="0" smtClean="0">
                <a:sym typeface="Symbol" pitchFamily="18" charset="2"/>
              </a:rPr>
              <a:t></a:t>
            </a:r>
            <a:r>
              <a:rPr lang="en-US" sz="1400" baseline="30000" dirty="0" smtClean="0"/>
              <a:t>2)t</a:t>
            </a:r>
          </a:p>
          <a:p>
            <a:pPr lvl="1">
              <a:lnSpc>
                <a:spcPct val="125000"/>
              </a:lnSpc>
            </a:pPr>
            <a:r>
              <a:rPr lang="en-US" sz="1400" dirty="0" smtClean="0"/>
              <a:t>Parallel system: R(t) = R(1) + R(2) – [R(1) x R(2)]</a:t>
            </a:r>
            <a:r>
              <a:rPr lang="en-US" sz="1400" dirty="0"/>
              <a:t>,</a:t>
            </a:r>
            <a:r>
              <a:rPr lang="en-US" sz="1400" dirty="0" smtClean="0"/>
              <a:t> </a:t>
            </a:r>
          </a:p>
          <a:p>
            <a:pPr marL="403039" lvl="1" indent="0">
              <a:lnSpc>
                <a:spcPct val="125000"/>
              </a:lnSpc>
              <a:buNone/>
            </a:pPr>
            <a:r>
              <a:rPr lang="en-US" sz="1400" dirty="0" smtClean="0"/>
              <a:t>                            R(t) = e</a:t>
            </a:r>
            <a:r>
              <a:rPr lang="en-US" sz="1400" baseline="30000" dirty="0" smtClean="0"/>
              <a:t>–</a:t>
            </a:r>
            <a:r>
              <a:rPr lang="en-US" sz="1400" baseline="30000" dirty="0" smtClean="0">
                <a:sym typeface="Symbol" pitchFamily="18" charset="2"/>
              </a:rPr>
              <a:t></a:t>
            </a:r>
            <a:r>
              <a:rPr lang="en-US" sz="1400" baseline="30000" dirty="0" smtClean="0"/>
              <a:t>1t </a:t>
            </a:r>
            <a:r>
              <a:rPr lang="en-US" sz="1400" dirty="0" smtClean="0"/>
              <a:t>+ e</a:t>
            </a:r>
            <a:r>
              <a:rPr lang="en-US" sz="1400" baseline="30000" dirty="0" smtClean="0"/>
              <a:t>–</a:t>
            </a:r>
            <a:r>
              <a:rPr lang="en-US" sz="1400" baseline="30000" dirty="0" smtClean="0">
                <a:sym typeface="Symbol" pitchFamily="18" charset="2"/>
              </a:rPr>
              <a:t></a:t>
            </a:r>
            <a:r>
              <a:rPr lang="en-US" sz="1400" baseline="30000" dirty="0" smtClean="0"/>
              <a:t>2t </a:t>
            </a:r>
            <a:r>
              <a:rPr lang="en-US" sz="1400" dirty="0" smtClean="0"/>
              <a:t>– [e</a:t>
            </a:r>
            <a:r>
              <a:rPr lang="en-US" sz="1400" baseline="30000" dirty="0" smtClean="0"/>
              <a:t>–(</a:t>
            </a:r>
            <a:r>
              <a:rPr lang="en-US" sz="1400" baseline="30000" dirty="0" smtClean="0">
                <a:sym typeface="Symbol" pitchFamily="18" charset="2"/>
              </a:rPr>
              <a:t></a:t>
            </a:r>
            <a:r>
              <a:rPr lang="en-US" sz="1400" baseline="30000" dirty="0" smtClean="0"/>
              <a:t>1 + </a:t>
            </a:r>
            <a:r>
              <a:rPr lang="en-US" sz="1400" baseline="30000" dirty="0" smtClean="0">
                <a:sym typeface="Symbol" pitchFamily="18" charset="2"/>
              </a:rPr>
              <a:t></a:t>
            </a:r>
            <a:r>
              <a:rPr lang="en-US" sz="1400" baseline="30000" dirty="0" smtClean="0"/>
              <a:t>2)t</a:t>
            </a:r>
            <a:r>
              <a:rPr lang="en-US" sz="1400" dirty="0" smtClean="0"/>
              <a:t>]</a:t>
            </a:r>
          </a:p>
          <a:p>
            <a:pPr>
              <a:lnSpc>
                <a:spcPct val="125000"/>
              </a:lnSpc>
            </a:pPr>
            <a:r>
              <a:rPr lang="en-US" sz="1600" dirty="0" smtClean="0"/>
              <a:t>Availability: indicates the capability of performing specified functions under specified conditions at specified time or in a specified time range. It reflects the system reliability, </a:t>
            </a:r>
            <a:r>
              <a:rPr lang="en-US" sz="1600" dirty="0" err="1" smtClean="0"/>
              <a:t>repairability</a:t>
            </a:r>
            <a:r>
              <a:rPr lang="en-US" sz="1600" dirty="0" smtClean="0"/>
              <a:t>, and maintainability. Availability is usually represented by letter A.</a:t>
            </a:r>
            <a:endParaRPr lang="en-US" sz="1600" dirty="0"/>
          </a:p>
        </p:txBody>
      </p:sp>
      <p:graphicFrame>
        <p:nvGraphicFramePr>
          <p:cNvPr id="28" name="表格 27"/>
          <p:cNvGraphicFramePr>
            <a:graphicFrameLocks noGrp="1"/>
          </p:cNvGraphicFramePr>
          <p:nvPr>
            <p:extLst/>
          </p:nvPr>
        </p:nvGraphicFramePr>
        <p:xfrm>
          <a:off x="8064285" y="5767989"/>
          <a:ext cx="152429" cy="305640"/>
        </p:xfrm>
        <a:graphic>
          <a:graphicData uri="http://schemas.openxmlformats.org/drawingml/2006/table">
            <a:tbl>
              <a:tblPr/>
              <a:tblGrid>
                <a:gridCol w="152429"/>
              </a:tblGrid>
              <a:tr h="305640">
                <a:tc>
                  <a:txBody>
                    <a:bodyPr/>
                    <a:lstStyle>
                      <a:lvl1pPr marL="0" algn="l" defTabSz="914034" rtl="0" eaLnBrk="1" latinLnBrk="0" hangingPunct="1">
                        <a:defRPr sz="1799" kern="1200">
                          <a:solidFill>
                            <a:schemeClr val="tx1"/>
                          </a:solidFill>
                          <a:latin typeface="FrutigerNext LT Regular"/>
                          <a:ea typeface="华文细黑"/>
                        </a:defRPr>
                      </a:lvl1pPr>
                      <a:lvl2pPr marL="457017" algn="l" defTabSz="914034" rtl="0" eaLnBrk="1" latinLnBrk="0" hangingPunct="1">
                        <a:defRPr sz="1799" kern="1200">
                          <a:solidFill>
                            <a:schemeClr val="tx1"/>
                          </a:solidFill>
                          <a:latin typeface="FrutigerNext LT Regular"/>
                          <a:ea typeface="华文细黑"/>
                        </a:defRPr>
                      </a:lvl2pPr>
                      <a:lvl3pPr marL="914034" algn="l" defTabSz="914034" rtl="0" eaLnBrk="1" latinLnBrk="0" hangingPunct="1">
                        <a:defRPr sz="1799" kern="1200">
                          <a:solidFill>
                            <a:schemeClr val="tx1"/>
                          </a:solidFill>
                          <a:latin typeface="FrutigerNext LT Regular"/>
                          <a:ea typeface="华文细黑"/>
                        </a:defRPr>
                      </a:lvl3pPr>
                      <a:lvl4pPr marL="1371051" algn="l" defTabSz="914034" rtl="0" eaLnBrk="1" latinLnBrk="0" hangingPunct="1">
                        <a:defRPr sz="1799" kern="1200">
                          <a:solidFill>
                            <a:schemeClr val="tx1"/>
                          </a:solidFill>
                          <a:latin typeface="FrutigerNext LT Regular"/>
                          <a:ea typeface="华文细黑"/>
                        </a:defRPr>
                      </a:lvl4pPr>
                      <a:lvl5pPr marL="1828068" algn="l" defTabSz="914034" rtl="0" eaLnBrk="1" latinLnBrk="0" hangingPunct="1">
                        <a:defRPr sz="1799" kern="1200">
                          <a:solidFill>
                            <a:schemeClr val="tx1"/>
                          </a:solidFill>
                          <a:latin typeface="FrutigerNext LT Regular"/>
                          <a:ea typeface="华文细黑"/>
                        </a:defRPr>
                      </a:lvl5pPr>
                      <a:lvl6pPr marL="2285086" algn="l" defTabSz="914034" rtl="0" eaLnBrk="1" latinLnBrk="0" hangingPunct="1">
                        <a:defRPr sz="1799" kern="1200">
                          <a:solidFill>
                            <a:schemeClr val="tx1"/>
                          </a:solidFill>
                          <a:latin typeface="FrutigerNext LT Regular"/>
                          <a:ea typeface="华文细黑"/>
                        </a:defRPr>
                      </a:lvl6pPr>
                      <a:lvl7pPr marL="2742103" algn="l" defTabSz="914034" rtl="0" eaLnBrk="1" latinLnBrk="0" hangingPunct="1">
                        <a:defRPr sz="1799" kern="1200">
                          <a:solidFill>
                            <a:schemeClr val="tx1"/>
                          </a:solidFill>
                          <a:latin typeface="FrutigerNext LT Regular"/>
                          <a:ea typeface="华文细黑"/>
                        </a:defRPr>
                      </a:lvl7pPr>
                      <a:lvl8pPr marL="3199120" algn="l" defTabSz="914034" rtl="0" eaLnBrk="1" latinLnBrk="0" hangingPunct="1">
                        <a:defRPr sz="1799" kern="1200">
                          <a:solidFill>
                            <a:schemeClr val="tx1"/>
                          </a:solidFill>
                          <a:latin typeface="FrutigerNext LT Regular"/>
                          <a:ea typeface="华文细黑"/>
                        </a:defRPr>
                      </a:lvl8pPr>
                      <a:lvl9pPr marL="3656137" algn="l" defTabSz="914034" rtl="0" eaLnBrk="1" latinLnBrk="0" hangingPunct="1">
                        <a:defRPr sz="1799" kern="1200">
                          <a:solidFill>
                            <a:schemeClr val="tx1"/>
                          </a:solidFill>
                          <a:latin typeface="FrutigerNext LT Regular"/>
                          <a:ea typeface="华文细黑"/>
                        </a:defRPr>
                      </a:lvl9pPr>
                    </a:lstStyle>
                    <a:p>
                      <a:pPr algn="l" fontAlgn="ctr"/>
                      <a:r>
                        <a:rPr lang="en-US" sz="1400" b="0" i="0" u="none" strike="noStrike">
                          <a:solidFill>
                            <a:srgbClr val="9C6500"/>
                          </a:solidFill>
                          <a:latin typeface="Huawei Sans" panose="020C0503030203020204" pitchFamily="34" charset="0"/>
                          <a:ea typeface="微软雅黑" panose="020B0503020204020204" pitchFamily="34" charset="-122"/>
                        </a:rPr>
                        <a:t>　</a:t>
                      </a:r>
                    </a:p>
                  </a:txBody>
                  <a:tcPr marL="8065" marR="8065"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CCFF99">
                        <a:lumMod val="75000"/>
                      </a:srgbClr>
                    </a:solidFill>
                  </a:tcPr>
                </a:tc>
              </a:tr>
            </a:tbl>
          </a:graphicData>
        </a:graphic>
      </p:graphicFrame>
      <p:sp>
        <p:nvSpPr>
          <p:cNvPr id="50" name="文本框 49"/>
          <p:cNvSpPr txBox="1"/>
          <p:nvPr/>
        </p:nvSpPr>
        <p:spPr>
          <a:xfrm>
            <a:off x="8301830" y="5150851"/>
            <a:ext cx="4071118" cy="932785"/>
          </a:xfrm>
          <a:prstGeom prst="rect">
            <a:avLst/>
          </a:prstGeom>
          <a:noFill/>
        </p:spPr>
        <p:txBody>
          <a:bodyPr wrap="square" lIns="100803" tIns="50402" rIns="100803" bIns="50402" rtlCol="0">
            <a:noAutofit/>
          </a:bodyPr>
          <a:lstStyle/>
          <a:p>
            <a:pPr defTabSz="914400" fontAlgn="t">
              <a:lnSpc>
                <a:spcPct val="150000"/>
              </a:lnSpc>
              <a:spcBef>
                <a:spcPct val="0"/>
              </a:spcBef>
              <a:spcAft>
                <a:spcPct val="0"/>
              </a:spcAft>
            </a:pPr>
            <a:r>
              <a:rPr lang="en-US" sz="1200" b="1" dirty="0">
                <a:solidFill>
                  <a:srgbClr val="000000"/>
                </a:solidFill>
                <a:latin typeface="Huawei Sans" panose="020C0503030203020204" pitchFamily="34" charset="0"/>
                <a:cs typeface="Times New Roman" panose="02020603050405020304" pitchFamily="18" charset="0"/>
              </a:rPr>
              <a:t>MTBF</a:t>
            </a:r>
            <a:r>
              <a:rPr lang="en-US" sz="1200" dirty="0">
                <a:solidFill>
                  <a:srgbClr val="000000"/>
                </a:solidFill>
                <a:latin typeface="Huawei Sans" panose="020C0503030203020204" pitchFamily="34" charset="0"/>
                <a:cs typeface="Times New Roman" panose="02020603050405020304" pitchFamily="18" charset="0"/>
              </a:rPr>
              <a:t>: </a:t>
            </a:r>
            <a:r>
              <a:rPr lang="en-US" sz="1200" dirty="0" smtClean="0">
                <a:solidFill>
                  <a:srgbClr val="000000"/>
                </a:solidFill>
                <a:latin typeface="Huawei Sans" panose="020C0503030203020204" pitchFamily="34" charset="0"/>
              </a:rPr>
              <a:t>Mean </a:t>
            </a:r>
            <a:r>
              <a:rPr lang="en-US" sz="1200" dirty="0">
                <a:solidFill>
                  <a:srgbClr val="000000"/>
                </a:solidFill>
                <a:latin typeface="Huawei Sans" panose="020C0503030203020204" pitchFamily="34" charset="0"/>
              </a:rPr>
              <a:t>Time Between Failures</a:t>
            </a:r>
          </a:p>
          <a:p>
            <a:pPr defTabSz="914400" fontAlgn="t">
              <a:lnSpc>
                <a:spcPct val="150000"/>
              </a:lnSpc>
              <a:spcBef>
                <a:spcPct val="0"/>
              </a:spcBef>
              <a:spcAft>
                <a:spcPct val="0"/>
              </a:spcAft>
            </a:pPr>
            <a:r>
              <a:rPr lang="en-US" sz="1200" b="1" dirty="0">
                <a:solidFill>
                  <a:srgbClr val="000000"/>
                </a:solidFill>
                <a:latin typeface="Huawei Sans" panose="020C0503030203020204" pitchFamily="34" charset="0"/>
                <a:cs typeface="Times New Roman" panose="02020603050405020304" pitchFamily="18" charset="0"/>
              </a:rPr>
              <a:t>MTTR</a:t>
            </a:r>
            <a:r>
              <a:rPr lang="en-US" sz="1200" dirty="0">
                <a:solidFill>
                  <a:srgbClr val="000000"/>
                </a:solidFill>
                <a:latin typeface="Huawei Sans" panose="020C0503030203020204" pitchFamily="34" charset="0"/>
                <a:cs typeface="Times New Roman" panose="02020603050405020304" pitchFamily="18" charset="0"/>
              </a:rPr>
              <a:t>: Mean Time To Repair</a:t>
            </a:r>
          </a:p>
          <a:p>
            <a:pPr defTabSz="914400" fontAlgn="t">
              <a:lnSpc>
                <a:spcPct val="150000"/>
              </a:lnSpc>
              <a:spcBef>
                <a:spcPct val="0"/>
              </a:spcBef>
              <a:spcAft>
                <a:spcPct val="0"/>
              </a:spcAft>
            </a:pPr>
            <a:r>
              <a:rPr lang="en-US" sz="1200" b="1" dirty="0">
                <a:latin typeface="Huawei Sans" panose="020C0503030203020204" pitchFamily="34" charset="0"/>
                <a:cs typeface="Times New Roman" panose="02020603050405020304" pitchFamily="18" charset="0"/>
              </a:rPr>
              <a:t>RLT</a:t>
            </a:r>
            <a:r>
              <a:rPr lang="en-US" sz="1200" dirty="0">
                <a:latin typeface="Huawei Sans" panose="020C0503030203020204" pitchFamily="34" charset="0"/>
                <a:cs typeface="Times New Roman" panose="02020603050405020304" pitchFamily="18" charset="0"/>
              </a:rPr>
              <a:t>: Repair Logistics Time</a:t>
            </a:r>
          </a:p>
        </p:txBody>
      </p:sp>
      <p:graphicFrame>
        <p:nvGraphicFramePr>
          <p:cNvPr id="51" name="表格 50"/>
          <p:cNvGraphicFramePr>
            <a:graphicFrameLocks noGrp="1"/>
          </p:cNvGraphicFramePr>
          <p:nvPr>
            <p:extLst/>
          </p:nvPr>
        </p:nvGraphicFramePr>
        <p:xfrm>
          <a:off x="8064285" y="5217322"/>
          <a:ext cx="152143" cy="302298"/>
        </p:xfrm>
        <a:graphic>
          <a:graphicData uri="http://schemas.openxmlformats.org/drawingml/2006/table">
            <a:tbl>
              <a:tblPr/>
              <a:tblGrid>
                <a:gridCol w="152143"/>
              </a:tblGrid>
              <a:tr h="302298">
                <a:tc>
                  <a:txBody>
                    <a:bodyPr/>
                    <a:lstStyle>
                      <a:lvl1pPr marL="0" algn="l" defTabSz="914034" rtl="0" eaLnBrk="1" latinLnBrk="0" hangingPunct="1">
                        <a:defRPr sz="1799" kern="1200">
                          <a:solidFill>
                            <a:schemeClr val="tx1"/>
                          </a:solidFill>
                          <a:latin typeface="FrutigerNext LT Regular"/>
                          <a:ea typeface="华文细黑"/>
                        </a:defRPr>
                      </a:lvl1pPr>
                      <a:lvl2pPr marL="457017" algn="l" defTabSz="914034" rtl="0" eaLnBrk="1" latinLnBrk="0" hangingPunct="1">
                        <a:defRPr sz="1799" kern="1200">
                          <a:solidFill>
                            <a:schemeClr val="tx1"/>
                          </a:solidFill>
                          <a:latin typeface="FrutigerNext LT Regular"/>
                          <a:ea typeface="华文细黑"/>
                        </a:defRPr>
                      </a:lvl2pPr>
                      <a:lvl3pPr marL="914034" algn="l" defTabSz="914034" rtl="0" eaLnBrk="1" latinLnBrk="0" hangingPunct="1">
                        <a:defRPr sz="1799" kern="1200">
                          <a:solidFill>
                            <a:schemeClr val="tx1"/>
                          </a:solidFill>
                          <a:latin typeface="FrutigerNext LT Regular"/>
                          <a:ea typeface="华文细黑"/>
                        </a:defRPr>
                      </a:lvl3pPr>
                      <a:lvl4pPr marL="1371051" algn="l" defTabSz="914034" rtl="0" eaLnBrk="1" latinLnBrk="0" hangingPunct="1">
                        <a:defRPr sz="1799" kern="1200">
                          <a:solidFill>
                            <a:schemeClr val="tx1"/>
                          </a:solidFill>
                          <a:latin typeface="FrutigerNext LT Regular"/>
                          <a:ea typeface="华文细黑"/>
                        </a:defRPr>
                      </a:lvl4pPr>
                      <a:lvl5pPr marL="1828068" algn="l" defTabSz="914034" rtl="0" eaLnBrk="1" latinLnBrk="0" hangingPunct="1">
                        <a:defRPr sz="1799" kern="1200">
                          <a:solidFill>
                            <a:schemeClr val="tx1"/>
                          </a:solidFill>
                          <a:latin typeface="FrutigerNext LT Regular"/>
                          <a:ea typeface="华文细黑"/>
                        </a:defRPr>
                      </a:lvl5pPr>
                      <a:lvl6pPr marL="2285086" algn="l" defTabSz="914034" rtl="0" eaLnBrk="1" latinLnBrk="0" hangingPunct="1">
                        <a:defRPr sz="1799" kern="1200">
                          <a:solidFill>
                            <a:schemeClr val="tx1"/>
                          </a:solidFill>
                          <a:latin typeface="FrutigerNext LT Regular"/>
                          <a:ea typeface="华文细黑"/>
                        </a:defRPr>
                      </a:lvl6pPr>
                      <a:lvl7pPr marL="2742103" algn="l" defTabSz="914034" rtl="0" eaLnBrk="1" latinLnBrk="0" hangingPunct="1">
                        <a:defRPr sz="1799" kern="1200">
                          <a:solidFill>
                            <a:schemeClr val="tx1"/>
                          </a:solidFill>
                          <a:latin typeface="FrutigerNext LT Regular"/>
                          <a:ea typeface="华文细黑"/>
                        </a:defRPr>
                      </a:lvl7pPr>
                      <a:lvl8pPr marL="3199120" algn="l" defTabSz="914034" rtl="0" eaLnBrk="1" latinLnBrk="0" hangingPunct="1">
                        <a:defRPr sz="1799" kern="1200">
                          <a:solidFill>
                            <a:schemeClr val="tx1"/>
                          </a:solidFill>
                          <a:latin typeface="FrutigerNext LT Regular"/>
                          <a:ea typeface="华文细黑"/>
                        </a:defRPr>
                      </a:lvl8pPr>
                      <a:lvl9pPr marL="3656137" algn="l" defTabSz="914034" rtl="0" eaLnBrk="1" latinLnBrk="0" hangingPunct="1">
                        <a:defRPr sz="1799" kern="1200">
                          <a:solidFill>
                            <a:schemeClr val="tx1"/>
                          </a:solidFill>
                          <a:latin typeface="FrutigerNext LT Regular"/>
                          <a:ea typeface="华文细黑"/>
                        </a:defRPr>
                      </a:lvl9pPr>
                    </a:lstStyle>
                    <a:p>
                      <a:pPr algn="l" fontAlgn="ctr"/>
                      <a:r>
                        <a:rPr lang="en-US" sz="1400" b="0" i="0" u="none" strike="noStrike">
                          <a:solidFill>
                            <a:srgbClr val="9C6500"/>
                          </a:solidFill>
                          <a:latin typeface="Huawei Sans" panose="020C0503030203020204" pitchFamily="34" charset="0"/>
                          <a:ea typeface="微软雅黑" panose="020B0503020204020204" pitchFamily="34" charset="-122"/>
                        </a:rPr>
                        <a:t>　</a:t>
                      </a:r>
                    </a:p>
                  </a:txBody>
                  <a:tcPr marL="8065" marR="8065"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r>
            </a:tbl>
          </a:graphicData>
        </a:graphic>
      </p:graphicFrame>
      <p:graphicFrame>
        <p:nvGraphicFramePr>
          <p:cNvPr id="52" name="表格 51"/>
          <p:cNvGraphicFramePr>
            <a:graphicFrameLocks noGrp="1"/>
          </p:cNvGraphicFramePr>
          <p:nvPr>
            <p:extLst/>
          </p:nvPr>
        </p:nvGraphicFramePr>
        <p:xfrm>
          <a:off x="8064142" y="5522962"/>
          <a:ext cx="152429" cy="258310"/>
        </p:xfrm>
        <a:graphic>
          <a:graphicData uri="http://schemas.openxmlformats.org/drawingml/2006/table">
            <a:tbl>
              <a:tblPr/>
              <a:tblGrid>
                <a:gridCol w="152429"/>
              </a:tblGrid>
              <a:tr h="258310">
                <a:tc>
                  <a:txBody>
                    <a:bodyPr/>
                    <a:lstStyle>
                      <a:lvl1pPr marL="0" algn="l" defTabSz="914034" rtl="0" eaLnBrk="1" latinLnBrk="0" hangingPunct="1">
                        <a:defRPr sz="1799" kern="1200">
                          <a:solidFill>
                            <a:schemeClr val="tx1"/>
                          </a:solidFill>
                          <a:latin typeface="FrutigerNext LT Regular"/>
                          <a:ea typeface="华文细黑"/>
                        </a:defRPr>
                      </a:lvl1pPr>
                      <a:lvl2pPr marL="457017" algn="l" defTabSz="914034" rtl="0" eaLnBrk="1" latinLnBrk="0" hangingPunct="1">
                        <a:defRPr sz="1799" kern="1200">
                          <a:solidFill>
                            <a:schemeClr val="tx1"/>
                          </a:solidFill>
                          <a:latin typeface="FrutigerNext LT Regular"/>
                          <a:ea typeface="华文细黑"/>
                        </a:defRPr>
                      </a:lvl2pPr>
                      <a:lvl3pPr marL="914034" algn="l" defTabSz="914034" rtl="0" eaLnBrk="1" latinLnBrk="0" hangingPunct="1">
                        <a:defRPr sz="1799" kern="1200">
                          <a:solidFill>
                            <a:schemeClr val="tx1"/>
                          </a:solidFill>
                          <a:latin typeface="FrutigerNext LT Regular"/>
                          <a:ea typeface="华文细黑"/>
                        </a:defRPr>
                      </a:lvl3pPr>
                      <a:lvl4pPr marL="1371051" algn="l" defTabSz="914034" rtl="0" eaLnBrk="1" latinLnBrk="0" hangingPunct="1">
                        <a:defRPr sz="1799" kern="1200">
                          <a:solidFill>
                            <a:schemeClr val="tx1"/>
                          </a:solidFill>
                          <a:latin typeface="FrutigerNext LT Regular"/>
                          <a:ea typeface="华文细黑"/>
                        </a:defRPr>
                      </a:lvl4pPr>
                      <a:lvl5pPr marL="1828068" algn="l" defTabSz="914034" rtl="0" eaLnBrk="1" latinLnBrk="0" hangingPunct="1">
                        <a:defRPr sz="1799" kern="1200">
                          <a:solidFill>
                            <a:schemeClr val="tx1"/>
                          </a:solidFill>
                          <a:latin typeface="FrutigerNext LT Regular"/>
                          <a:ea typeface="华文细黑"/>
                        </a:defRPr>
                      </a:lvl5pPr>
                      <a:lvl6pPr marL="2285086" algn="l" defTabSz="914034" rtl="0" eaLnBrk="1" latinLnBrk="0" hangingPunct="1">
                        <a:defRPr sz="1799" kern="1200">
                          <a:solidFill>
                            <a:schemeClr val="tx1"/>
                          </a:solidFill>
                          <a:latin typeface="FrutigerNext LT Regular"/>
                          <a:ea typeface="华文细黑"/>
                        </a:defRPr>
                      </a:lvl6pPr>
                      <a:lvl7pPr marL="2742103" algn="l" defTabSz="914034" rtl="0" eaLnBrk="1" latinLnBrk="0" hangingPunct="1">
                        <a:defRPr sz="1799" kern="1200">
                          <a:solidFill>
                            <a:schemeClr val="tx1"/>
                          </a:solidFill>
                          <a:latin typeface="FrutigerNext LT Regular"/>
                          <a:ea typeface="华文细黑"/>
                        </a:defRPr>
                      </a:lvl7pPr>
                      <a:lvl8pPr marL="3199120" algn="l" defTabSz="914034" rtl="0" eaLnBrk="1" latinLnBrk="0" hangingPunct="1">
                        <a:defRPr sz="1799" kern="1200">
                          <a:solidFill>
                            <a:schemeClr val="tx1"/>
                          </a:solidFill>
                          <a:latin typeface="FrutigerNext LT Regular"/>
                          <a:ea typeface="华文细黑"/>
                        </a:defRPr>
                      </a:lvl8pPr>
                      <a:lvl9pPr marL="3656137" algn="l" defTabSz="914034" rtl="0" eaLnBrk="1" latinLnBrk="0" hangingPunct="1">
                        <a:defRPr sz="1799" kern="1200">
                          <a:solidFill>
                            <a:schemeClr val="tx1"/>
                          </a:solidFill>
                          <a:latin typeface="FrutigerNext LT Regular"/>
                          <a:ea typeface="华文细黑"/>
                        </a:defRPr>
                      </a:lvl9pPr>
                    </a:lstStyle>
                    <a:p>
                      <a:pPr algn="l" fontAlgn="ctr"/>
                      <a:r>
                        <a:rPr lang="en-US" sz="1400" b="0" i="0" u="none" strike="noStrike">
                          <a:solidFill>
                            <a:srgbClr val="9C6500"/>
                          </a:solidFill>
                          <a:latin typeface="Huawei Sans" panose="020C0503030203020204" pitchFamily="34" charset="0"/>
                          <a:ea typeface="微软雅黑" panose="020B0503020204020204" pitchFamily="34" charset="-122"/>
                        </a:rPr>
                        <a:t>　</a:t>
                      </a:r>
                    </a:p>
                  </a:txBody>
                  <a:tcPr marL="8065" marR="8065" marT="9071"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990000">
                        <a:lumMod val="40000"/>
                        <a:lumOff val="60000"/>
                      </a:srgbClr>
                    </a:solidFill>
                  </a:tcPr>
                </a:tc>
              </a:tr>
            </a:tbl>
          </a:graphicData>
        </a:graphic>
      </p:graphicFrame>
      <p:grpSp>
        <p:nvGrpSpPr>
          <p:cNvPr id="6" name="组合 5"/>
          <p:cNvGrpSpPr/>
          <p:nvPr/>
        </p:nvGrpSpPr>
        <p:grpSpPr>
          <a:xfrm>
            <a:off x="916678" y="5373713"/>
            <a:ext cx="5331616" cy="591871"/>
            <a:chOff x="113896" y="5942248"/>
            <a:chExt cx="5331616" cy="591871"/>
          </a:xfrm>
        </p:grpSpPr>
        <p:grpSp>
          <p:nvGrpSpPr>
            <p:cNvPr id="30" name="组合 84"/>
            <p:cNvGrpSpPr/>
            <p:nvPr/>
          </p:nvGrpSpPr>
          <p:grpSpPr>
            <a:xfrm>
              <a:off x="113896" y="5942248"/>
              <a:ext cx="4394596" cy="542968"/>
              <a:chOff x="894547" y="5524279"/>
              <a:chExt cx="4201007" cy="473033"/>
            </a:xfrm>
          </p:grpSpPr>
          <p:sp>
            <p:nvSpPr>
              <p:cNvPr id="31" name="Text Box 6"/>
              <p:cNvSpPr txBox="1">
                <a:spLocks noChangeArrowheads="1"/>
              </p:cNvSpPr>
              <p:nvPr/>
            </p:nvSpPr>
            <p:spPr bwMode="auto">
              <a:xfrm>
                <a:off x="894547" y="5648067"/>
                <a:ext cx="2349304" cy="297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noAutofit/>
              </a:bodyPr>
              <a:lstStyle>
                <a:lvl1pPr eaLnBrk="0" hangingPunct="0">
                  <a:defRPr>
                    <a:solidFill>
                      <a:schemeClr val="tx1"/>
                    </a:solidFill>
                    <a:latin typeface="Futura Bk" pitchFamily="34" charset="0"/>
                  </a:defRPr>
                </a:lvl1pPr>
                <a:lvl2pPr marL="742950" indent="-285750" eaLnBrk="0" hangingPunct="0">
                  <a:defRPr>
                    <a:solidFill>
                      <a:schemeClr val="tx1"/>
                    </a:solidFill>
                    <a:latin typeface="Futura Bk" pitchFamily="34" charset="0"/>
                  </a:defRPr>
                </a:lvl2pPr>
                <a:lvl3pPr marL="1143000" indent="-228600" eaLnBrk="0" hangingPunct="0">
                  <a:defRPr>
                    <a:solidFill>
                      <a:schemeClr val="tx1"/>
                    </a:solidFill>
                    <a:latin typeface="Futura Bk" pitchFamily="34" charset="0"/>
                  </a:defRPr>
                </a:lvl3pPr>
                <a:lvl4pPr marL="1600200" indent="-228600" eaLnBrk="0" hangingPunct="0">
                  <a:defRPr>
                    <a:solidFill>
                      <a:schemeClr val="tx1"/>
                    </a:solidFill>
                    <a:latin typeface="Futura Bk" pitchFamily="34" charset="0"/>
                  </a:defRPr>
                </a:lvl4pPr>
                <a:lvl5pPr marL="2057400" indent="-228600" eaLnBrk="0" hangingPunct="0">
                  <a:defRPr>
                    <a:solidFill>
                      <a:schemeClr val="tx1"/>
                    </a:solidFill>
                    <a:latin typeface="Futura Bk" pitchFamily="34" charset="0"/>
                  </a:defRPr>
                </a:lvl5pPr>
                <a:lvl6pPr marL="2514600" indent="-228600" eaLnBrk="0" fontAlgn="base" hangingPunct="0">
                  <a:spcBef>
                    <a:spcPct val="0"/>
                  </a:spcBef>
                  <a:spcAft>
                    <a:spcPct val="0"/>
                  </a:spcAft>
                  <a:defRPr>
                    <a:solidFill>
                      <a:schemeClr val="tx1"/>
                    </a:solidFill>
                    <a:latin typeface="Futura Bk" pitchFamily="34" charset="0"/>
                  </a:defRPr>
                </a:lvl6pPr>
                <a:lvl7pPr marL="2971800" indent="-228600" eaLnBrk="0" fontAlgn="base" hangingPunct="0">
                  <a:spcBef>
                    <a:spcPct val="0"/>
                  </a:spcBef>
                  <a:spcAft>
                    <a:spcPct val="0"/>
                  </a:spcAft>
                  <a:defRPr>
                    <a:solidFill>
                      <a:schemeClr val="tx1"/>
                    </a:solidFill>
                    <a:latin typeface="Futura Bk" pitchFamily="34" charset="0"/>
                  </a:defRPr>
                </a:lvl7pPr>
                <a:lvl8pPr marL="3429000" indent="-228600" eaLnBrk="0" fontAlgn="base" hangingPunct="0">
                  <a:spcBef>
                    <a:spcPct val="0"/>
                  </a:spcBef>
                  <a:spcAft>
                    <a:spcPct val="0"/>
                  </a:spcAft>
                  <a:defRPr>
                    <a:solidFill>
                      <a:schemeClr val="tx1"/>
                    </a:solidFill>
                    <a:latin typeface="Futura Bk" pitchFamily="34" charset="0"/>
                  </a:defRPr>
                </a:lvl8pPr>
                <a:lvl9pPr marL="3886200" indent="-228600" eaLnBrk="0" fontAlgn="base" hangingPunct="0">
                  <a:spcBef>
                    <a:spcPct val="0"/>
                  </a:spcBef>
                  <a:spcAft>
                    <a:spcPct val="0"/>
                  </a:spcAft>
                  <a:defRPr>
                    <a:solidFill>
                      <a:schemeClr val="tx1"/>
                    </a:solidFill>
                    <a:latin typeface="Futura Bk" pitchFamily="34" charset="0"/>
                  </a:defRPr>
                </a:lvl9pPr>
              </a:lstStyle>
              <a:p>
                <a:pPr algn="ctr" eaLnBrk="1" hangingPunct="1">
                  <a:lnSpc>
                    <a:spcPct val="90000"/>
                  </a:lnSpc>
                  <a:spcBef>
                    <a:spcPct val="50000"/>
                  </a:spcBef>
                </a:pPr>
                <a:r>
                  <a:rPr lang="en-US" altLang="zh-CN" sz="1400" dirty="0" smtClean="0">
                    <a:latin typeface="Huawei Sans" panose="020C0503030203020204" pitchFamily="34" charset="0"/>
                  </a:rPr>
                  <a:t>Availability   </a:t>
                </a:r>
                <a:r>
                  <a:rPr lang="en-US" altLang="zh-CN" sz="1400" dirty="0">
                    <a:latin typeface="Huawei Sans" panose="020C0503030203020204" pitchFamily="34" charset="0"/>
                  </a:rPr>
                  <a:t>=</a:t>
                </a:r>
              </a:p>
              <a:p>
                <a:pPr algn="ctr" eaLnBrk="1" hangingPunct="1">
                  <a:lnSpc>
                    <a:spcPct val="90000"/>
                  </a:lnSpc>
                  <a:spcBef>
                    <a:spcPct val="50000"/>
                  </a:spcBef>
                </a:pPr>
                <a:endParaRPr sz="1400" dirty="0">
                  <a:latin typeface="Huawei Sans" panose="020C0503030203020204" pitchFamily="34" charset="0"/>
                </a:endParaRPr>
              </a:p>
            </p:txBody>
          </p:sp>
          <p:sp>
            <p:nvSpPr>
              <p:cNvPr id="32" name="Text Box 4"/>
              <p:cNvSpPr txBox="1">
                <a:spLocks noChangeArrowheads="1"/>
              </p:cNvSpPr>
              <p:nvPr/>
            </p:nvSpPr>
            <p:spPr bwMode="auto">
              <a:xfrm>
                <a:off x="3444669" y="5524279"/>
                <a:ext cx="1127760" cy="249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noAutofit/>
              </a:bodyPr>
              <a:lstStyle>
                <a:lvl1pPr eaLnBrk="0" hangingPunct="0">
                  <a:defRPr>
                    <a:solidFill>
                      <a:schemeClr val="tx1"/>
                    </a:solidFill>
                    <a:latin typeface="Futura Bk" pitchFamily="34" charset="0"/>
                  </a:defRPr>
                </a:lvl1pPr>
                <a:lvl2pPr marL="742950" indent="-285750" eaLnBrk="0" hangingPunct="0">
                  <a:defRPr>
                    <a:solidFill>
                      <a:schemeClr val="tx1"/>
                    </a:solidFill>
                    <a:latin typeface="Futura Bk" pitchFamily="34" charset="0"/>
                  </a:defRPr>
                </a:lvl2pPr>
                <a:lvl3pPr marL="1143000" indent="-228600" eaLnBrk="0" hangingPunct="0">
                  <a:defRPr>
                    <a:solidFill>
                      <a:schemeClr val="tx1"/>
                    </a:solidFill>
                    <a:latin typeface="Futura Bk" pitchFamily="34" charset="0"/>
                  </a:defRPr>
                </a:lvl3pPr>
                <a:lvl4pPr marL="1600200" indent="-228600" eaLnBrk="0" hangingPunct="0">
                  <a:defRPr>
                    <a:solidFill>
                      <a:schemeClr val="tx1"/>
                    </a:solidFill>
                    <a:latin typeface="Futura Bk" pitchFamily="34" charset="0"/>
                  </a:defRPr>
                </a:lvl4pPr>
                <a:lvl5pPr marL="2057400" indent="-228600" eaLnBrk="0" hangingPunct="0">
                  <a:defRPr>
                    <a:solidFill>
                      <a:schemeClr val="tx1"/>
                    </a:solidFill>
                    <a:latin typeface="Futura Bk" pitchFamily="34" charset="0"/>
                  </a:defRPr>
                </a:lvl5pPr>
                <a:lvl6pPr marL="2514600" indent="-228600" eaLnBrk="0" fontAlgn="base" hangingPunct="0">
                  <a:spcBef>
                    <a:spcPct val="0"/>
                  </a:spcBef>
                  <a:spcAft>
                    <a:spcPct val="0"/>
                  </a:spcAft>
                  <a:defRPr>
                    <a:solidFill>
                      <a:schemeClr val="tx1"/>
                    </a:solidFill>
                    <a:latin typeface="Futura Bk" pitchFamily="34" charset="0"/>
                  </a:defRPr>
                </a:lvl6pPr>
                <a:lvl7pPr marL="2971800" indent="-228600" eaLnBrk="0" fontAlgn="base" hangingPunct="0">
                  <a:spcBef>
                    <a:spcPct val="0"/>
                  </a:spcBef>
                  <a:spcAft>
                    <a:spcPct val="0"/>
                  </a:spcAft>
                  <a:defRPr>
                    <a:solidFill>
                      <a:schemeClr val="tx1"/>
                    </a:solidFill>
                    <a:latin typeface="Futura Bk" pitchFamily="34" charset="0"/>
                  </a:defRPr>
                </a:lvl7pPr>
                <a:lvl8pPr marL="3429000" indent="-228600" eaLnBrk="0" fontAlgn="base" hangingPunct="0">
                  <a:spcBef>
                    <a:spcPct val="0"/>
                  </a:spcBef>
                  <a:spcAft>
                    <a:spcPct val="0"/>
                  </a:spcAft>
                  <a:defRPr>
                    <a:solidFill>
                      <a:schemeClr val="tx1"/>
                    </a:solidFill>
                    <a:latin typeface="Futura Bk" pitchFamily="34" charset="0"/>
                  </a:defRPr>
                </a:lvl8pPr>
                <a:lvl9pPr marL="3886200" indent="-228600" eaLnBrk="0" fontAlgn="base" hangingPunct="0">
                  <a:spcBef>
                    <a:spcPct val="0"/>
                  </a:spcBef>
                  <a:spcAft>
                    <a:spcPct val="0"/>
                  </a:spcAft>
                  <a:defRPr>
                    <a:solidFill>
                      <a:schemeClr val="tx1"/>
                    </a:solidFill>
                    <a:latin typeface="Futura Bk" pitchFamily="34" charset="0"/>
                  </a:defRPr>
                </a:lvl9pPr>
              </a:lstStyle>
              <a:p>
                <a:pPr algn="ctr" eaLnBrk="1" hangingPunct="1">
                  <a:lnSpc>
                    <a:spcPct val="90000"/>
                  </a:lnSpc>
                  <a:spcBef>
                    <a:spcPct val="50000"/>
                  </a:spcBef>
                </a:pPr>
                <a:r>
                  <a:rPr lang="en-US" sz="1400">
                    <a:latin typeface="Huawei Sans" panose="020C0503030203020204" pitchFamily="34" charset="0"/>
                  </a:rPr>
                  <a:t>MTBF</a:t>
                </a:r>
              </a:p>
            </p:txBody>
          </p:sp>
          <p:sp>
            <p:nvSpPr>
              <p:cNvPr id="33" name="Line 5"/>
              <p:cNvSpPr>
                <a:spLocks noChangeShapeType="1"/>
              </p:cNvSpPr>
              <p:nvPr/>
            </p:nvSpPr>
            <p:spPr bwMode="auto">
              <a:xfrm>
                <a:off x="2902483" y="5753096"/>
                <a:ext cx="2092023" cy="711"/>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noAutofit/>
              </a:bodyPr>
              <a:lstStyle/>
              <a:p>
                <a:endParaRPr lang="zh-CN" altLang="en-US" sz="1400" dirty="0">
                  <a:latin typeface="Huawei Sans" panose="020C0503030203020204" pitchFamily="34" charset="0"/>
                </a:endParaRPr>
              </a:p>
            </p:txBody>
          </p:sp>
          <p:sp>
            <p:nvSpPr>
              <p:cNvPr id="36" name="AutoShape 7"/>
              <p:cNvSpPr>
                <a:spLocks noChangeArrowheads="1"/>
              </p:cNvSpPr>
              <p:nvPr/>
            </p:nvSpPr>
            <p:spPr bwMode="auto">
              <a:xfrm>
                <a:off x="2849861" y="5564659"/>
                <a:ext cx="2245693" cy="432653"/>
              </a:xfrm>
              <a:prstGeom prst="bracketPair">
                <a:avLst>
                  <a:gd name="adj" fmla="val 16667"/>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noAutofit/>
              </a:bodyPr>
              <a:lstStyle>
                <a:lvl1pPr eaLnBrk="0" hangingPunct="0">
                  <a:defRPr>
                    <a:solidFill>
                      <a:schemeClr val="tx1"/>
                    </a:solidFill>
                    <a:latin typeface="Futura Bk" pitchFamily="34" charset="0"/>
                  </a:defRPr>
                </a:lvl1pPr>
                <a:lvl2pPr marL="742950" indent="-285750" eaLnBrk="0" hangingPunct="0">
                  <a:defRPr>
                    <a:solidFill>
                      <a:schemeClr val="tx1"/>
                    </a:solidFill>
                    <a:latin typeface="Futura Bk" pitchFamily="34" charset="0"/>
                  </a:defRPr>
                </a:lvl2pPr>
                <a:lvl3pPr marL="1143000" indent="-228600" eaLnBrk="0" hangingPunct="0">
                  <a:defRPr>
                    <a:solidFill>
                      <a:schemeClr val="tx1"/>
                    </a:solidFill>
                    <a:latin typeface="Futura Bk" pitchFamily="34" charset="0"/>
                  </a:defRPr>
                </a:lvl3pPr>
                <a:lvl4pPr marL="1600200" indent="-228600" eaLnBrk="0" hangingPunct="0">
                  <a:defRPr>
                    <a:solidFill>
                      <a:schemeClr val="tx1"/>
                    </a:solidFill>
                    <a:latin typeface="Futura Bk" pitchFamily="34" charset="0"/>
                  </a:defRPr>
                </a:lvl4pPr>
                <a:lvl5pPr marL="2057400" indent="-228600" eaLnBrk="0" hangingPunct="0">
                  <a:defRPr>
                    <a:solidFill>
                      <a:schemeClr val="tx1"/>
                    </a:solidFill>
                    <a:latin typeface="Futura Bk" pitchFamily="34" charset="0"/>
                  </a:defRPr>
                </a:lvl5pPr>
                <a:lvl6pPr marL="2514600" indent="-228600" eaLnBrk="0" fontAlgn="base" hangingPunct="0">
                  <a:spcBef>
                    <a:spcPct val="0"/>
                  </a:spcBef>
                  <a:spcAft>
                    <a:spcPct val="0"/>
                  </a:spcAft>
                  <a:defRPr>
                    <a:solidFill>
                      <a:schemeClr val="tx1"/>
                    </a:solidFill>
                    <a:latin typeface="Futura Bk" pitchFamily="34" charset="0"/>
                  </a:defRPr>
                </a:lvl6pPr>
                <a:lvl7pPr marL="2971800" indent="-228600" eaLnBrk="0" fontAlgn="base" hangingPunct="0">
                  <a:spcBef>
                    <a:spcPct val="0"/>
                  </a:spcBef>
                  <a:spcAft>
                    <a:spcPct val="0"/>
                  </a:spcAft>
                  <a:defRPr>
                    <a:solidFill>
                      <a:schemeClr val="tx1"/>
                    </a:solidFill>
                    <a:latin typeface="Futura Bk" pitchFamily="34" charset="0"/>
                  </a:defRPr>
                </a:lvl7pPr>
                <a:lvl8pPr marL="3429000" indent="-228600" eaLnBrk="0" fontAlgn="base" hangingPunct="0">
                  <a:spcBef>
                    <a:spcPct val="0"/>
                  </a:spcBef>
                  <a:spcAft>
                    <a:spcPct val="0"/>
                  </a:spcAft>
                  <a:defRPr>
                    <a:solidFill>
                      <a:schemeClr val="tx1"/>
                    </a:solidFill>
                    <a:latin typeface="Futura Bk" pitchFamily="34" charset="0"/>
                  </a:defRPr>
                </a:lvl8pPr>
                <a:lvl9pPr marL="3886200" indent="-228600" eaLnBrk="0" fontAlgn="base" hangingPunct="0">
                  <a:spcBef>
                    <a:spcPct val="0"/>
                  </a:spcBef>
                  <a:spcAft>
                    <a:spcPct val="0"/>
                  </a:spcAft>
                  <a:defRPr>
                    <a:solidFill>
                      <a:schemeClr val="tx1"/>
                    </a:solidFill>
                    <a:latin typeface="Futura Bk" pitchFamily="34" charset="0"/>
                  </a:defRPr>
                </a:lvl9pPr>
              </a:lstStyle>
              <a:p>
                <a:pPr eaLnBrk="1" hangingPunct="1"/>
                <a:endParaRPr lang="zh-CN" altLang="zh-CN" sz="1400" dirty="0">
                  <a:latin typeface="Huawei Sans" panose="020C0503030203020204" pitchFamily="34" charset="0"/>
                </a:endParaRPr>
              </a:p>
            </p:txBody>
          </p:sp>
        </p:grpSp>
        <p:sp>
          <p:nvSpPr>
            <p:cNvPr id="2" name="文本框 1"/>
            <p:cNvSpPr txBox="1"/>
            <p:nvPr/>
          </p:nvSpPr>
          <p:spPr>
            <a:xfrm>
              <a:off x="2536571" y="6226342"/>
              <a:ext cx="1866217" cy="307777"/>
            </a:xfrm>
            <a:prstGeom prst="rect">
              <a:avLst/>
            </a:prstGeom>
            <a:noFill/>
          </p:spPr>
          <p:txBody>
            <a:bodyPr wrap="none" rtlCol="0">
              <a:spAutoFit/>
            </a:bodyPr>
            <a:lstStyle/>
            <a:p>
              <a:r>
                <a:rPr lang="en-US" altLang="zh-CN" sz="1400" dirty="0">
                  <a:latin typeface="Huawei Sans" panose="020C0503030203020204" pitchFamily="34" charset="0"/>
                </a:rPr>
                <a:t>MTBF + RLT + MTTR</a:t>
              </a:r>
              <a:endParaRPr lang="zh-CN" altLang="en-US" sz="1400" dirty="0"/>
            </a:p>
          </p:txBody>
        </p:sp>
        <p:sp>
          <p:nvSpPr>
            <p:cNvPr id="5" name="文本框 4"/>
            <p:cNvSpPr txBox="1"/>
            <p:nvPr/>
          </p:nvSpPr>
          <p:spPr>
            <a:xfrm>
              <a:off x="4563539" y="6070688"/>
              <a:ext cx="881973" cy="338554"/>
            </a:xfrm>
            <a:prstGeom prst="rect">
              <a:avLst/>
            </a:prstGeom>
            <a:noFill/>
          </p:spPr>
          <p:txBody>
            <a:bodyPr wrap="none" rtlCol="0">
              <a:spAutoFit/>
            </a:bodyPr>
            <a:lstStyle/>
            <a:p>
              <a:r>
                <a:rPr lang="en-US" altLang="zh-CN" sz="1600" dirty="0">
                  <a:latin typeface="Huawei Sans" panose="020C0503030203020204" pitchFamily="34" charset="0"/>
                </a:rPr>
                <a:t>x 100</a:t>
              </a:r>
              <a:r>
                <a:rPr lang="en-US" altLang="zh-CN" sz="1600" dirty="0" smtClean="0">
                  <a:latin typeface="Huawei Sans" panose="020C0503030203020204" pitchFamily="34" charset="0"/>
                </a:rPr>
                <a:t>%</a:t>
              </a:r>
              <a:endParaRPr lang="en-US" altLang="zh-CN" sz="1600" dirty="0">
                <a:latin typeface="Huawei Sans" panose="020C0503030203020204" pitchFamily="34" charset="0"/>
              </a:endParaRPr>
            </a:p>
          </p:txBody>
        </p:sp>
      </p:grpSp>
    </p:spTree>
    <p:extLst>
      <p:ext uri="{BB962C8B-B14F-4D97-AF65-F5344CB8AC3E}">
        <p14:creationId xmlns:p14="http://schemas.microsoft.com/office/powerpoint/2010/main" val="330853029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Availability and Reliability of DCs</a:t>
            </a:r>
            <a:endParaRPr lang="en-US" dirty="0"/>
          </a:p>
        </p:txBody>
      </p:sp>
      <p:sp>
        <p:nvSpPr>
          <p:cNvPr id="3" name="文本占位符 2"/>
          <p:cNvSpPr>
            <a:spLocks noGrp="1"/>
          </p:cNvSpPr>
          <p:nvPr>
            <p:ph type="body" sz="quarter" idx="10"/>
          </p:nvPr>
        </p:nvSpPr>
        <p:spPr/>
        <p:txBody>
          <a:bodyPr/>
          <a:lstStyle/>
          <a:p>
            <a:r>
              <a:rPr lang="en-US" sz="1600" dirty="0" smtClean="0"/>
              <a:t>The engineering construction standards related to DCs are the requirements and embodiment of the functions, design and deployment, construction techniques, and acceptance standards of DCs, and have specific requirements on the availability and reliability of DCs.</a:t>
            </a:r>
          </a:p>
          <a:p>
            <a:endParaRPr lang="en-US" altLang="zh-CN" sz="1600" dirty="0" smtClean="0"/>
          </a:p>
          <a:p>
            <a:endParaRPr lang="zh-CN" altLang="en-US" sz="1600" dirty="0"/>
          </a:p>
        </p:txBody>
      </p:sp>
      <p:grpSp>
        <p:nvGrpSpPr>
          <p:cNvPr id="17" name="组合 16"/>
          <p:cNvGrpSpPr/>
          <p:nvPr/>
        </p:nvGrpSpPr>
        <p:grpSpPr>
          <a:xfrm>
            <a:off x="726909" y="2176272"/>
            <a:ext cx="5935134" cy="3833206"/>
            <a:chOff x="6073382" y="3136215"/>
            <a:chExt cx="6257861" cy="3833206"/>
          </a:xfrm>
        </p:grpSpPr>
        <p:sp>
          <p:nvSpPr>
            <p:cNvPr id="18" name="流程图: 数据 17"/>
            <p:cNvSpPr/>
            <p:nvPr/>
          </p:nvSpPr>
          <p:spPr>
            <a:xfrm>
              <a:off x="6073382" y="3447632"/>
              <a:ext cx="6257861" cy="1945678"/>
            </a:xfrm>
            <a:prstGeom prst="flowChartInputOutpu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a:latin typeface="Huawei Sans" panose="020C0503030203020204" pitchFamily="34" charset="0"/>
              </a:endParaRPr>
            </a:p>
          </p:txBody>
        </p:sp>
        <p:sp>
          <p:nvSpPr>
            <p:cNvPr id="20" name="矩形 19"/>
            <p:cNvSpPr/>
            <p:nvPr/>
          </p:nvSpPr>
          <p:spPr>
            <a:xfrm>
              <a:off x="6804352" y="3136215"/>
              <a:ext cx="5416706" cy="3833206"/>
            </a:xfrm>
            <a:prstGeom prst="rect">
              <a:avLst/>
            </a:prstGeom>
          </p:spPr>
          <p:txBody>
            <a:bodyPr wrap="square">
              <a:noAutofit/>
            </a:bodyPr>
            <a:lstStyle/>
            <a:p>
              <a:pPr marL="171450" lvl="1" indent="-171450" defTabSz="711200">
                <a:lnSpc>
                  <a:spcPct val="150000"/>
                </a:lnSpc>
                <a:spcBef>
                  <a:spcPct val="0"/>
                </a:spcBef>
                <a:spcAft>
                  <a:spcPct val="15000"/>
                </a:spcAft>
                <a:buChar char="••"/>
              </a:pPr>
              <a:r>
                <a:rPr lang="en-US" sz="1400" dirty="0">
                  <a:latin typeface="Huawei Sans" panose="020C0503030203020204" pitchFamily="34" charset="0"/>
                </a:rPr>
                <a:t>GB 50174-2017</a:t>
              </a:r>
            </a:p>
            <a:p>
              <a:pPr marL="628688" lvl="2" indent="-171450" defTabSz="711200">
                <a:lnSpc>
                  <a:spcPct val="150000"/>
                </a:lnSpc>
                <a:spcBef>
                  <a:spcPct val="0"/>
                </a:spcBef>
                <a:spcAft>
                  <a:spcPct val="15000"/>
                </a:spcAft>
                <a:buChar char="••"/>
              </a:pPr>
              <a:r>
                <a:rPr lang="en-US" sz="1200" dirty="0">
                  <a:solidFill>
                    <a:schemeClr val="bg1"/>
                  </a:solidFill>
                  <a:latin typeface="Huawei Sans" panose="020C0503030203020204" pitchFamily="34" charset="0"/>
                </a:rPr>
                <a:t>The facilities of a Class A </a:t>
              </a:r>
              <a:r>
                <a:rPr lang="en-US" sz="1200" dirty="0" smtClean="0">
                  <a:solidFill>
                    <a:schemeClr val="bg1"/>
                  </a:solidFill>
                  <a:latin typeface="Huawei Sans" panose="020C0503030203020204" pitchFamily="34" charset="0"/>
                </a:rPr>
                <a:t>DC </a:t>
              </a:r>
              <a:r>
                <a:rPr lang="en-US" sz="1200" dirty="0">
                  <a:solidFill>
                    <a:schemeClr val="bg1"/>
                  </a:solidFill>
                  <a:latin typeface="Huawei Sans" panose="020C0503030203020204" pitchFamily="34" charset="0"/>
                </a:rPr>
                <a:t>should be configured based on the </a:t>
              </a:r>
              <a:r>
                <a:rPr lang="en-US" sz="1200" b="1" dirty="0">
                  <a:solidFill>
                    <a:schemeClr val="bg1"/>
                  </a:solidFill>
                  <a:latin typeface="Huawei Sans" panose="020C0503030203020204" pitchFamily="34" charset="0"/>
                </a:rPr>
                <a:t>fault tolerance system</a:t>
              </a:r>
              <a:r>
                <a:rPr lang="en-US" sz="1200" dirty="0">
                  <a:solidFill>
                    <a:schemeClr val="bg1"/>
                  </a:solidFill>
                  <a:latin typeface="Huawei Sans" panose="020C0503030203020204" pitchFamily="34" charset="0"/>
                </a:rPr>
                <a:t>.</a:t>
              </a:r>
            </a:p>
            <a:p>
              <a:pPr marL="628688" lvl="2" indent="-171450" defTabSz="711200">
                <a:lnSpc>
                  <a:spcPct val="150000"/>
                </a:lnSpc>
                <a:spcBef>
                  <a:spcPct val="0"/>
                </a:spcBef>
                <a:spcAft>
                  <a:spcPct val="15000"/>
                </a:spcAft>
                <a:buChar char="••"/>
              </a:pPr>
              <a:r>
                <a:rPr lang="en-US" sz="1200" dirty="0">
                  <a:solidFill>
                    <a:schemeClr val="bg1"/>
                  </a:solidFill>
                  <a:latin typeface="Huawei Sans" panose="020C0503030203020204" pitchFamily="34" charset="0"/>
                </a:rPr>
                <a:t>The facilities of a Class B </a:t>
              </a:r>
              <a:r>
                <a:rPr lang="en-US" sz="1200" dirty="0" smtClean="0">
                  <a:solidFill>
                    <a:schemeClr val="bg1"/>
                  </a:solidFill>
                  <a:latin typeface="Huawei Sans" panose="020C0503030203020204" pitchFamily="34" charset="0"/>
                </a:rPr>
                <a:t>DC </a:t>
              </a:r>
              <a:r>
                <a:rPr lang="en-US" sz="1200" dirty="0">
                  <a:solidFill>
                    <a:schemeClr val="bg1"/>
                  </a:solidFill>
                  <a:latin typeface="Huawei Sans" panose="020C0503030203020204" pitchFamily="34" charset="0"/>
                </a:rPr>
                <a:t>should be </a:t>
              </a:r>
              <a:endParaRPr lang="en-US" sz="1200" dirty="0" smtClean="0">
                <a:solidFill>
                  <a:schemeClr val="bg1"/>
                </a:solidFill>
                <a:latin typeface="Huawei Sans" panose="020C0503030203020204" pitchFamily="34" charset="0"/>
              </a:endParaRPr>
            </a:p>
            <a:p>
              <a:pPr marL="671513" lvl="2" indent="-11113" defTabSz="711200">
                <a:lnSpc>
                  <a:spcPct val="150000"/>
                </a:lnSpc>
                <a:spcBef>
                  <a:spcPct val="0"/>
                </a:spcBef>
                <a:spcAft>
                  <a:spcPct val="15000"/>
                </a:spcAft>
              </a:pPr>
              <a:r>
                <a:rPr lang="en-US" sz="1200" dirty="0" smtClean="0">
                  <a:solidFill>
                    <a:schemeClr val="bg1"/>
                  </a:solidFill>
                  <a:latin typeface="Huawei Sans" panose="020C0503030203020204" pitchFamily="34" charset="0"/>
                </a:rPr>
                <a:t>configured </a:t>
              </a:r>
              <a:r>
                <a:rPr lang="en-US" sz="1200" dirty="0">
                  <a:solidFill>
                    <a:schemeClr val="bg1"/>
                  </a:solidFill>
                  <a:latin typeface="Huawei Sans" panose="020C0503030203020204" pitchFamily="34" charset="0"/>
                </a:rPr>
                <a:t>based on the </a:t>
              </a:r>
              <a:r>
                <a:rPr lang="en-US" sz="1200" b="1" dirty="0">
                  <a:solidFill>
                    <a:schemeClr val="bg1"/>
                  </a:solidFill>
                  <a:latin typeface="Huawei Sans" panose="020C0503030203020204" pitchFamily="34" charset="0"/>
                </a:rPr>
                <a:t>redundancy</a:t>
              </a:r>
              <a:r>
                <a:rPr lang="en-US" sz="1200" dirty="0">
                  <a:solidFill>
                    <a:schemeClr val="bg1"/>
                  </a:solidFill>
                  <a:latin typeface="Huawei Sans" panose="020C0503030203020204" pitchFamily="34" charset="0"/>
                </a:rPr>
                <a:t> requirements.</a:t>
              </a:r>
            </a:p>
            <a:p>
              <a:pPr marL="628688" lvl="2" indent="-171450" defTabSz="711200">
                <a:lnSpc>
                  <a:spcPct val="150000"/>
                </a:lnSpc>
                <a:spcBef>
                  <a:spcPct val="0"/>
                </a:spcBef>
                <a:spcAft>
                  <a:spcPct val="15000"/>
                </a:spcAft>
                <a:buChar char="••"/>
              </a:pPr>
              <a:r>
                <a:rPr lang="en-US" sz="1200" dirty="0">
                  <a:solidFill>
                    <a:schemeClr val="bg1"/>
                  </a:solidFill>
                  <a:latin typeface="Huawei Sans" panose="020C0503030203020204" pitchFamily="34" charset="0"/>
                </a:rPr>
                <a:t>The facilities of a Class C </a:t>
              </a:r>
              <a:r>
                <a:rPr lang="en-US" sz="1200" dirty="0" smtClean="0">
                  <a:solidFill>
                    <a:schemeClr val="bg1"/>
                  </a:solidFill>
                  <a:latin typeface="Huawei Sans" panose="020C0503030203020204" pitchFamily="34" charset="0"/>
                </a:rPr>
                <a:t>DC </a:t>
              </a:r>
              <a:r>
                <a:rPr lang="en-US" sz="1200" dirty="0">
                  <a:solidFill>
                    <a:schemeClr val="bg1"/>
                  </a:solidFill>
                  <a:latin typeface="Huawei Sans" panose="020C0503030203020204" pitchFamily="34" charset="0"/>
                </a:rPr>
                <a:t>should </a:t>
              </a:r>
              <a:r>
                <a:rPr lang="en-US" sz="1200" dirty="0" smtClean="0">
                  <a:solidFill>
                    <a:schemeClr val="bg1"/>
                  </a:solidFill>
                  <a:latin typeface="Huawei Sans" panose="020C0503030203020204" pitchFamily="34" charset="0"/>
                </a:rPr>
                <a:t>be</a:t>
              </a:r>
            </a:p>
            <a:p>
              <a:pPr marL="625475" lvl="2" defTabSz="711200">
                <a:lnSpc>
                  <a:spcPct val="150000"/>
                </a:lnSpc>
                <a:spcBef>
                  <a:spcPct val="0"/>
                </a:spcBef>
                <a:spcAft>
                  <a:spcPct val="15000"/>
                </a:spcAft>
              </a:pPr>
              <a:r>
                <a:rPr lang="en-US" sz="1200" dirty="0">
                  <a:solidFill>
                    <a:schemeClr val="bg1"/>
                  </a:solidFill>
                  <a:latin typeface="Huawei Sans" panose="020C0503030203020204" pitchFamily="34" charset="0"/>
                </a:rPr>
                <a:t> </a:t>
              </a:r>
              <a:r>
                <a:rPr lang="en-US" sz="1200" dirty="0" smtClean="0">
                  <a:solidFill>
                    <a:schemeClr val="bg1"/>
                  </a:solidFill>
                  <a:latin typeface="Huawei Sans" panose="020C0503030203020204" pitchFamily="34" charset="0"/>
                </a:rPr>
                <a:t>configured </a:t>
              </a:r>
              <a:r>
                <a:rPr lang="en-US" sz="1200" dirty="0">
                  <a:solidFill>
                    <a:schemeClr val="bg1"/>
                  </a:solidFill>
                  <a:latin typeface="Huawei Sans" panose="020C0503030203020204" pitchFamily="34" charset="0"/>
                </a:rPr>
                <a:t>based on the</a:t>
              </a:r>
              <a:r>
                <a:rPr lang="en-US" sz="1200" b="1" dirty="0">
                  <a:solidFill>
                    <a:schemeClr val="bg1"/>
                  </a:solidFill>
                  <a:latin typeface="Huawei Sans" panose="020C0503030203020204" pitchFamily="34" charset="0"/>
                </a:rPr>
                <a:t> basic requirements</a:t>
              </a:r>
              <a:r>
                <a:rPr lang="en-US" sz="1200" dirty="0">
                  <a:solidFill>
                    <a:schemeClr val="bg1"/>
                  </a:solidFill>
                  <a:latin typeface="Huawei Sans" panose="020C0503030203020204" pitchFamily="34" charset="0"/>
                </a:rPr>
                <a:t>.</a:t>
              </a:r>
            </a:p>
          </p:txBody>
        </p:sp>
      </p:grpSp>
      <p:pic>
        <p:nvPicPr>
          <p:cNvPr id="21" name="图片 20"/>
          <p:cNvPicPr>
            <a:picLocks noChangeAspect="1"/>
          </p:cNvPicPr>
          <p:nvPr/>
        </p:nvPicPr>
        <p:blipFill>
          <a:blip r:embed="rId3"/>
          <a:stretch>
            <a:fillRect/>
          </a:stretch>
        </p:blipFill>
        <p:spPr>
          <a:xfrm>
            <a:off x="729147" y="2612120"/>
            <a:ext cx="1131523" cy="1684418"/>
          </a:xfrm>
          <a:prstGeom prst="rect">
            <a:avLst/>
          </a:prstGeom>
          <a:ln w="12700">
            <a:solidFill>
              <a:schemeClr val="bg1">
                <a:lumMod val="85000"/>
              </a:schemeClr>
            </a:solidFill>
          </a:ln>
          <a:effectLst>
            <a:outerShdw blurRad="292100" dist="139700" dir="2700000" algn="tl" rotWithShape="0">
              <a:srgbClr val="333333">
                <a:alpha val="65000"/>
              </a:srgbClr>
            </a:outerShdw>
          </a:effectLst>
        </p:spPr>
      </p:pic>
      <p:grpSp>
        <p:nvGrpSpPr>
          <p:cNvPr id="16" name="组合 15"/>
          <p:cNvGrpSpPr/>
          <p:nvPr/>
        </p:nvGrpSpPr>
        <p:grpSpPr>
          <a:xfrm>
            <a:off x="5923811" y="2324900"/>
            <a:ext cx="5541282" cy="2876172"/>
            <a:chOff x="5912833" y="3104419"/>
            <a:chExt cx="5651397" cy="2876172"/>
          </a:xfrm>
        </p:grpSpPr>
        <p:sp>
          <p:nvSpPr>
            <p:cNvPr id="15" name="流程图: 数据 14"/>
            <p:cNvSpPr/>
            <p:nvPr/>
          </p:nvSpPr>
          <p:spPr>
            <a:xfrm>
              <a:off x="5912833" y="3447632"/>
              <a:ext cx="5651397" cy="1895797"/>
            </a:xfrm>
            <a:prstGeom prst="flowChartInputOutput">
              <a:avLst/>
            </a:prstGeom>
            <a:solidFill>
              <a:srgbClr val="0B9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a:latin typeface="Huawei Sans" panose="020C0503030203020204" pitchFamily="34" charset="0"/>
              </a:endParaRPr>
            </a:p>
          </p:txBody>
        </p:sp>
        <p:sp>
          <p:nvSpPr>
            <p:cNvPr id="11" name="矩形 10"/>
            <p:cNvSpPr/>
            <p:nvPr/>
          </p:nvSpPr>
          <p:spPr>
            <a:xfrm>
              <a:off x="6705250" y="3104419"/>
              <a:ext cx="4814437" cy="2876172"/>
            </a:xfrm>
            <a:prstGeom prst="rect">
              <a:avLst/>
            </a:prstGeom>
          </p:spPr>
          <p:txBody>
            <a:bodyPr wrap="square">
              <a:noAutofit/>
            </a:bodyPr>
            <a:lstStyle/>
            <a:p>
              <a:pPr marL="171450" lvl="1" indent="-171450" defTabSz="711200">
                <a:lnSpc>
                  <a:spcPct val="150000"/>
                </a:lnSpc>
                <a:spcBef>
                  <a:spcPct val="0"/>
                </a:spcBef>
                <a:spcAft>
                  <a:spcPct val="15000"/>
                </a:spcAft>
                <a:buChar char="••"/>
              </a:pPr>
              <a:r>
                <a:rPr lang="en-US" sz="1400" dirty="0">
                  <a:latin typeface="Huawei Sans" panose="020C0503030203020204" pitchFamily="34" charset="0"/>
                </a:rPr>
                <a:t>TIA-942-2017</a:t>
              </a:r>
            </a:p>
            <a:p>
              <a:pPr marL="628688" lvl="2" indent="-171450" defTabSz="711200">
                <a:lnSpc>
                  <a:spcPct val="150000"/>
                </a:lnSpc>
                <a:spcBef>
                  <a:spcPct val="0"/>
                </a:spcBef>
                <a:spcAft>
                  <a:spcPct val="15000"/>
                </a:spcAft>
                <a:buChar char="••"/>
              </a:pPr>
              <a:r>
                <a:rPr lang="en-US" sz="1200" dirty="0">
                  <a:solidFill>
                    <a:schemeClr val="bg1"/>
                  </a:solidFill>
                  <a:latin typeface="Huawei Sans" panose="020C0503030203020204" pitchFamily="34" charset="0"/>
                </a:rPr>
                <a:t>Tier I – Basic site facilities</a:t>
              </a:r>
            </a:p>
            <a:p>
              <a:pPr marL="628688" lvl="2" indent="-171450" defTabSz="711200">
                <a:lnSpc>
                  <a:spcPct val="150000"/>
                </a:lnSpc>
                <a:spcBef>
                  <a:spcPct val="0"/>
                </a:spcBef>
                <a:spcAft>
                  <a:spcPct val="15000"/>
                </a:spcAft>
                <a:buChar char="••"/>
              </a:pPr>
              <a:r>
                <a:rPr lang="en-US" sz="1200" dirty="0">
                  <a:solidFill>
                    <a:schemeClr val="bg1"/>
                  </a:solidFill>
                  <a:latin typeface="Huawei Sans" panose="020C0503030203020204" pitchFamily="34" charset="0"/>
                </a:rPr>
                <a:t>Tier II – Site facilities for redundant capacity </a:t>
              </a:r>
              <a:endParaRPr lang="en-US" sz="1200" dirty="0" smtClean="0">
                <a:solidFill>
                  <a:schemeClr val="bg1"/>
                </a:solidFill>
                <a:latin typeface="Huawei Sans" panose="020C0503030203020204" pitchFamily="34" charset="0"/>
              </a:endParaRPr>
            </a:p>
            <a:p>
              <a:pPr marL="647700" lvl="2" defTabSz="711200">
                <a:lnSpc>
                  <a:spcPct val="150000"/>
                </a:lnSpc>
                <a:spcBef>
                  <a:spcPct val="0"/>
                </a:spcBef>
                <a:spcAft>
                  <a:spcPct val="15000"/>
                </a:spcAft>
              </a:pPr>
              <a:r>
                <a:rPr lang="en-US" sz="1200" dirty="0" smtClean="0">
                  <a:solidFill>
                    <a:schemeClr val="bg1"/>
                  </a:solidFill>
                  <a:latin typeface="Huawei Sans" panose="020C0503030203020204" pitchFamily="34" charset="0"/>
                </a:rPr>
                <a:t>components</a:t>
              </a:r>
              <a:endParaRPr lang="en-US" sz="1200" dirty="0">
                <a:solidFill>
                  <a:schemeClr val="bg1"/>
                </a:solidFill>
                <a:latin typeface="Huawei Sans" panose="020C0503030203020204" pitchFamily="34" charset="0"/>
              </a:endParaRPr>
            </a:p>
            <a:p>
              <a:pPr marL="628688" lvl="2" indent="-171450" defTabSz="711200">
                <a:lnSpc>
                  <a:spcPct val="150000"/>
                </a:lnSpc>
                <a:spcBef>
                  <a:spcPct val="0"/>
                </a:spcBef>
                <a:spcAft>
                  <a:spcPct val="15000"/>
                </a:spcAft>
                <a:buChar char="••"/>
              </a:pPr>
              <a:r>
                <a:rPr lang="en-US" sz="1200" dirty="0">
                  <a:solidFill>
                    <a:schemeClr val="bg1"/>
                  </a:solidFill>
                  <a:latin typeface="Huawei Sans" panose="020C0503030203020204" pitchFamily="34" charset="0"/>
                </a:rPr>
                <a:t>Tier III – Concurrently maintainable site </a:t>
              </a:r>
              <a:r>
                <a:rPr lang="en-US" sz="1200" dirty="0" smtClean="0">
                  <a:solidFill>
                    <a:schemeClr val="bg1"/>
                  </a:solidFill>
                  <a:latin typeface="Huawei Sans" panose="020C0503030203020204" pitchFamily="34" charset="0"/>
                </a:rPr>
                <a:t>facilities</a:t>
              </a:r>
              <a:endParaRPr lang="en-US" sz="1200" dirty="0">
                <a:solidFill>
                  <a:schemeClr val="bg1"/>
                </a:solidFill>
                <a:latin typeface="Huawei Sans" panose="020C0503030203020204" pitchFamily="34" charset="0"/>
              </a:endParaRPr>
            </a:p>
            <a:p>
              <a:pPr marL="628688" lvl="2" indent="-171450" defTabSz="711200">
                <a:lnSpc>
                  <a:spcPct val="150000"/>
                </a:lnSpc>
                <a:spcBef>
                  <a:spcPct val="0"/>
                </a:spcBef>
                <a:spcAft>
                  <a:spcPct val="15000"/>
                </a:spcAft>
                <a:buChar char="••"/>
              </a:pPr>
              <a:r>
                <a:rPr lang="en-US" sz="1200" dirty="0">
                  <a:solidFill>
                    <a:schemeClr val="bg1"/>
                  </a:solidFill>
                  <a:latin typeface="Huawei Sans" panose="020C0503030203020204" pitchFamily="34" charset="0"/>
                </a:rPr>
                <a:t>Tier IV – Fault-tolerant site facilities</a:t>
              </a:r>
            </a:p>
          </p:txBody>
        </p:sp>
      </p:grpSp>
      <p:grpSp>
        <p:nvGrpSpPr>
          <p:cNvPr id="13" name="组合 12"/>
          <p:cNvGrpSpPr/>
          <p:nvPr/>
        </p:nvGrpSpPr>
        <p:grpSpPr>
          <a:xfrm>
            <a:off x="731838" y="4622668"/>
            <a:ext cx="10728325" cy="1468731"/>
            <a:chOff x="447553" y="4165716"/>
            <a:chExt cx="11301699" cy="1689781"/>
          </a:xfrm>
        </p:grpSpPr>
        <p:sp>
          <p:nvSpPr>
            <p:cNvPr id="14" name="任意多边形 13"/>
            <p:cNvSpPr/>
            <p:nvPr/>
          </p:nvSpPr>
          <p:spPr>
            <a:xfrm>
              <a:off x="6098403" y="4884044"/>
              <a:ext cx="4966727" cy="287331"/>
            </a:xfrm>
            <a:custGeom>
              <a:avLst/>
              <a:gdLst/>
              <a:ahLst/>
              <a:cxnLst/>
              <a:rect l="0" t="0" r="0" b="0"/>
              <a:pathLst>
                <a:path>
                  <a:moveTo>
                    <a:pt x="0" y="0"/>
                  </a:moveTo>
                  <a:lnTo>
                    <a:pt x="0" y="143665"/>
                  </a:lnTo>
                  <a:lnTo>
                    <a:pt x="4966727" y="143665"/>
                  </a:lnTo>
                  <a:lnTo>
                    <a:pt x="4966727" y="287331"/>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9" name="任意多边形 18"/>
            <p:cNvSpPr/>
            <p:nvPr/>
          </p:nvSpPr>
          <p:spPr>
            <a:xfrm>
              <a:off x="6098403" y="4884044"/>
              <a:ext cx="3311151" cy="287331"/>
            </a:xfrm>
            <a:custGeom>
              <a:avLst/>
              <a:gdLst/>
              <a:ahLst/>
              <a:cxnLst/>
              <a:rect l="0" t="0" r="0" b="0"/>
              <a:pathLst>
                <a:path>
                  <a:moveTo>
                    <a:pt x="0" y="0"/>
                  </a:moveTo>
                  <a:lnTo>
                    <a:pt x="0" y="143665"/>
                  </a:lnTo>
                  <a:lnTo>
                    <a:pt x="3311151" y="143665"/>
                  </a:lnTo>
                  <a:lnTo>
                    <a:pt x="3311151" y="287331"/>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2" name="任意多边形 21"/>
            <p:cNvSpPr/>
            <p:nvPr/>
          </p:nvSpPr>
          <p:spPr>
            <a:xfrm>
              <a:off x="6098403" y="4884044"/>
              <a:ext cx="1655575" cy="287331"/>
            </a:xfrm>
            <a:custGeom>
              <a:avLst/>
              <a:gdLst/>
              <a:ahLst/>
              <a:cxnLst/>
              <a:rect l="0" t="0" r="0" b="0"/>
              <a:pathLst>
                <a:path>
                  <a:moveTo>
                    <a:pt x="0" y="0"/>
                  </a:moveTo>
                  <a:lnTo>
                    <a:pt x="0" y="143665"/>
                  </a:lnTo>
                  <a:lnTo>
                    <a:pt x="1655575" y="143665"/>
                  </a:lnTo>
                  <a:lnTo>
                    <a:pt x="1655575" y="287331"/>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3" name="任意多边形 22"/>
            <p:cNvSpPr/>
            <p:nvPr/>
          </p:nvSpPr>
          <p:spPr>
            <a:xfrm>
              <a:off x="6052683" y="4884044"/>
              <a:ext cx="91440" cy="287331"/>
            </a:xfrm>
            <a:custGeom>
              <a:avLst/>
              <a:gdLst/>
              <a:ahLst/>
              <a:cxnLst/>
              <a:rect l="0" t="0" r="0" b="0"/>
              <a:pathLst>
                <a:path>
                  <a:moveTo>
                    <a:pt x="45720" y="0"/>
                  </a:moveTo>
                  <a:lnTo>
                    <a:pt x="45720" y="287331"/>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4" name="任意多边形 23"/>
            <p:cNvSpPr/>
            <p:nvPr/>
          </p:nvSpPr>
          <p:spPr>
            <a:xfrm>
              <a:off x="4442827" y="4884044"/>
              <a:ext cx="1655575" cy="287331"/>
            </a:xfrm>
            <a:custGeom>
              <a:avLst/>
              <a:gdLst/>
              <a:ahLst/>
              <a:cxnLst/>
              <a:rect l="0" t="0" r="0" b="0"/>
              <a:pathLst>
                <a:path>
                  <a:moveTo>
                    <a:pt x="1655575" y="0"/>
                  </a:moveTo>
                  <a:lnTo>
                    <a:pt x="1655575" y="143665"/>
                  </a:lnTo>
                  <a:lnTo>
                    <a:pt x="0" y="143665"/>
                  </a:lnTo>
                  <a:lnTo>
                    <a:pt x="0" y="287331"/>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5" name="任意多边形 24"/>
            <p:cNvSpPr/>
            <p:nvPr/>
          </p:nvSpPr>
          <p:spPr>
            <a:xfrm>
              <a:off x="2787251" y="4884044"/>
              <a:ext cx="3311151" cy="287331"/>
            </a:xfrm>
            <a:custGeom>
              <a:avLst/>
              <a:gdLst/>
              <a:ahLst/>
              <a:cxnLst/>
              <a:rect l="0" t="0" r="0" b="0"/>
              <a:pathLst>
                <a:path>
                  <a:moveTo>
                    <a:pt x="3311151" y="0"/>
                  </a:moveTo>
                  <a:lnTo>
                    <a:pt x="3311151" y="143665"/>
                  </a:lnTo>
                  <a:lnTo>
                    <a:pt x="0" y="143665"/>
                  </a:lnTo>
                  <a:lnTo>
                    <a:pt x="0" y="287331"/>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6" name="任意多边形 25"/>
            <p:cNvSpPr/>
            <p:nvPr/>
          </p:nvSpPr>
          <p:spPr>
            <a:xfrm>
              <a:off x="1131675" y="4884044"/>
              <a:ext cx="4966727" cy="287331"/>
            </a:xfrm>
            <a:custGeom>
              <a:avLst/>
              <a:gdLst/>
              <a:ahLst/>
              <a:cxnLst/>
              <a:rect l="0" t="0" r="0" b="0"/>
              <a:pathLst>
                <a:path>
                  <a:moveTo>
                    <a:pt x="4966727" y="0"/>
                  </a:moveTo>
                  <a:lnTo>
                    <a:pt x="4966727" y="143665"/>
                  </a:lnTo>
                  <a:lnTo>
                    <a:pt x="0" y="143665"/>
                  </a:lnTo>
                  <a:lnTo>
                    <a:pt x="0" y="287331"/>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7" name="任意多边形 26"/>
            <p:cNvSpPr/>
            <p:nvPr/>
          </p:nvSpPr>
          <p:spPr>
            <a:xfrm>
              <a:off x="4894669" y="4165716"/>
              <a:ext cx="2407467" cy="752534"/>
            </a:xfrm>
            <a:custGeom>
              <a:avLst/>
              <a:gdLst>
                <a:gd name="connsiteX0" fmla="*/ 0 w 2407467"/>
                <a:gd name="connsiteY0" fmla="*/ 0 h 684122"/>
                <a:gd name="connsiteX1" fmla="*/ 2407467 w 2407467"/>
                <a:gd name="connsiteY1" fmla="*/ 0 h 684122"/>
                <a:gd name="connsiteX2" fmla="*/ 2407467 w 2407467"/>
                <a:gd name="connsiteY2" fmla="*/ 684122 h 684122"/>
                <a:gd name="connsiteX3" fmla="*/ 0 w 2407467"/>
                <a:gd name="connsiteY3" fmla="*/ 684122 h 684122"/>
                <a:gd name="connsiteX4" fmla="*/ 0 w 2407467"/>
                <a:gd name="connsiteY4" fmla="*/ 0 h 6841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7467" h="684122">
                  <a:moveTo>
                    <a:pt x="0" y="0"/>
                  </a:moveTo>
                  <a:lnTo>
                    <a:pt x="2407467" y="0"/>
                  </a:lnTo>
                  <a:lnTo>
                    <a:pt x="2407467" y="684122"/>
                  </a:lnTo>
                  <a:lnTo>
                    <a:pt x="0" y="684122"/>
                  </a:lnTo>
                  <a:lnTo>
                    <a:pt x="0" y="0"/>
                  </a:lnTo>
                  <a:close/>
                </a:path>
              </a:pathLst>
            </a:custGeom>
            <a:solidFill>
              <a:srgbClr val="0B9CE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525" tIns="9525" rIns="9525" bIns="9525" numCol="1" spcCol="1270" anchor="ctr" anchorCtr="0">
              <a:noAutofit/>
            </a:bodyPr>
            <a:lstStyle/>
            <a:p>
              <a:pPr lvl="0" algn="ctr" defTabSz="666750" rtl="0">
                <a:lnSpc>
                  <a:spcPct val="90000"/>
                </a:lnSpc>
                <a:spcBef>
                  <a:spcPct val="0"/>
                </a:spcBef>
                <a:spcAft>
                  <a:spcPct val="35000"/>
                </a:spcAft>
              </a:pPr>
              <a:r>
                <a:rPr lang="en-US" sz="1600" baseline="0" dirty="0">
                  <a:latin typeface="Huawei Sans" panose="020C0503030203020204" pitchFamily="34" charset="0"/>
                </a:rPr>
                <a:t>Reliability of data </a:t>
              </a:r>
              <a:endParaRPr lang="en-US" sz="1600" baseline="0" dirty="0" smtClean="0">
                <a:latin typeface="Huawei Sans" panose="020C0503030203020204" pitchFamily="34" charset="0"/>
              </a:endParaRPr>
            </a:p>
            <a:p>
              <a:pPr lvl="0" algn="ctr" defTabSz="666750" rtl="0">
                <a:lnSpc>
                  <a:spcPct val="90000"/>
                </a:lnSpc>
                <a:spcBef>
                  <a:spcPct val="0"/>
                </a:spcBef>
                <a:spcAft>
                  <a:spcPct val="35000"/>
                </a:spcAft>
              </a:pPr>
              <a:r>
                <a:rPr lang="en-US" sz="1600" baseline="0" dirty="0" smtClean="0">
                  <a:latin typeface="Huawei Sans" panose="020C0503030203020204" pitchFamily="34" charset="0"/>
                </a:rPr>
                <a:t>center facilities    </a:t>
              </a:r>
              <a:endParaRPr lang="en-US" sz="1600" baseline="0" dirty="0">
                <a:latin typeface="Huawei Sans" panose="020C0503030203020204" pitchFamily="34" charset="0"/>
              </a:endParaRPr>
            </a:p>
          </p:txBody>
        </p:sp>
        <p:sp>
          <p:nvSpPr>
            <p:cNvPr id="28" name="任意多边形 27"/>
            <p:cNvSpPr/>
            <p:nvPr/>
          </p:nvSpPr>
          <p:spPr>
            <a:xfrm>
              <a:off x="447553" y="5171375"/>
              <a:ext cx="1368244" cy="684122"/>
            </a:xfrm>
            <a:custGeom>
              <a:avLst/>
              <a:gdLst>
                <a:gd name="connsiteX0" fmla="*/ 0 w 1368244"/>
                <a:gd name="connsiteY0" fmla="*/ 0 h 684122"/>
                <a:gd name="connsiteX1" fmla="*/ 1368244 w 1368244"/>
                <a:gd name="connsiteY1" fmla="*/ 0 h 684122"/>
                <a:gd name="connsiteX2" fmla="*/ 1368244 w 1368244"/>
                <a:gd name="connsiteY2" fmla="*/ 684122 h 684122"/>
                <a:gd name="connsiteX3" fmla="*/ 0 w 1368244"/>
                <a:gd name="connsiteY3" fmla="*/ 684122 h 684122"/>
                <a:gd name="connsiteX4" fmla="*/ 0 w 1368244"/>
                <a:gd name="connsiteY4" fmla="*/ 0 h 6841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244" h="684122">
                  <a:moveTo>
                    <a:pt x="0" y="0"/>
                  </a:moveTo>
                  <a:lnTo>
                    <a:pt x="1368244" y="0"/>
                  </a:lnTo>
                  <a:lnTo>
                    <a:pt x="1368244" y="684122"/>
                  </a:lnTo>
                  <a:lnTo>
                    <a:pt x="0" y="684122"/>
                  </a:lnTo>
                  <a:lnTo>
                    <a:pt x="0" y="0"/>
                  </a:lnTo>
                  <a:close/>
                </a:path>
              </a:pathLst>
            </a:custGeom>
            <a:solidFill>
              <a:srgbClr val="0B9CE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525" tIns="9525" rIns="9525" bIns="9525" numCol="1" spcCol="1270" anchor="ctr" anchorCtr="0">
              <a:noAutofit/>
            </a:bodyPr>
            <a:lstStyle/>
            <a:p>
              <a:pPr lvl="0" algn="ctr" defTabSz="666750" rtl="0">
                <a:lnSpc>
                  <a:spcPct val="90000"/>
                </a:lnSpc>
                <a:spcBef>
                  <a:spcPct val="0"/>
                </a:spcBef>
                <a:spcAft>
                  <a:spcPct val="35000"/>
                </a:spcAft>
              </a:pPr>
              <a:r>
                <a:rPr lang="en-US" sz="1400" dirty="0">
                  <a:latin typeface="Huawei Sans" panose="020C0503030203020204" pitchFamily="34" charset="0"/>
                </a:rPr>
                <a:t>Equipment room location</a:t>
              </a:r>
            </a:p>
          </p:txBody>
        </p:sp>
        <p:sp>
          <p:nvSpPr>
            <p:cNvPr id="29" name="任意多边形 28"/>
            <p:cNvSpPr/>
            <p:nvPr/>
          </p:nvSpPr>
          <p:spPr>
            <a:xfrm>
              <a:off x="2103129" y="5171375"/>
              <a:ext cx="1368244" cy="684122"/>
            </a:xfrm>
            <a:custGeom>
              <a:avLst/>
              <a:gdLst>
                <a:gd name="connsiteX0" fmla="*/ 0 w 1368244"/>
                <a:gd name="connsiteY0" fmla="*/ 0 h 684122"/>
                <a:gd name="connsiteX1" fmla="*/ 1368244 w 1368244"/>
                <a:gd name="connsiteY1" fmla="*/ 0 h 684122"/>
                <a:gd name="connsiteX2" fmla="*/ 1368244 w 1368244"/>
                <a:gd name="connsiteY2" fmla="*/ 684122 h 684122"/>
                <a:gd name="connsiteX3" fmla="*/ 0 w 1368244"/>
                <a:gd name="connsiteY3" fmla="*/ 684122 h 684122"/>
                <a:gd name="connsiteX4" fmla="*/ 0 w 1368244"/>
                <a:gd name="connsiteY4" fmla="*/ 0 h 6841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244" h="684122">
                  <a:moveTo>
                    <a:pt x="0" y="0"/>
                  </a:moveTo>
                  <a:lnTo>
                    <a:pt x="1368244" y="0"/>
                  </a:lnTo>
                  <a:lnTo>
                    <a:pt x="1368244" y="684122"/>
                  </a:lnTo>
                  <a:lnTo>
                    <a:pt x="0" y="684122"/>
                  </a:lnTo>
                  <a:lnTo>
                    <a:pt x="0" y="0"/>
                  </a:lnTo>
                  <a:close/>
                </a:path>
              </a:pathLst>
            </a:custGeom>
            <a:solidFill>
              <a:srgbClr val="0B9CE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525" tIns="9525" rIns="9525" bIns="9525" numCol="1" spcCol="1270" anchor="ctr" anchorCtr="0">
              <a:noAutofit/>
            </a:bodyPr>
            <a:lstStyle/>
            <a:p>
              <a:pPr lvl="0" algn="ctr" defTabSz="666750" rtl="0">
                <a:lnSpc>
                  <a:spcPct val="90000"/>
                </a:lnSpc>
                <a:spcBef>
                  <a:spcPct val="0"/>
                </a:spcBef>
                <a:spcAft>
                  <a:spcPct val="35000"/>
                </a:spcAft>
              </a:pPr>
              <a:r>
                <a:rPr lang="en-US" sz="1400">
                  <a:latin typeface="Huawei Sans" panose="020C0503030203020204" pitchFamily="34" charset="0"/>
                </a:rPr>
                <a:t>Building structure</a:t>
              </a:r>
            </a:p>
          </p:txBody>
        </p:sp>
        <p:sp>
          <p:nvSpPr>
            <p:cNvPr id="30" name="任意多边形 29"/>
            <p:cNvSpPr/>
            <p:nvPr/>
          </p:nvSpPr>
          <p:spPr>
            <a:xfrm>
              <a:off x="3758703" y="5171375"/>
              <a:ext cx="1416765" cy="684122"/>
            </a:xfrm>
            <a:custGeom>
              <a:avLst/>
              <a:gdLst>
                <a:gd name="connsiteX0" fmla="*/ 0 w 1368244"/>
                <a:gd name="connsiteY0" fmla="*/ 0 h 684122"/>
                <a:gd name="connsiteX1" fmla="*/ 1368244 w 1368244"/>
                <a:gd name="connsiteY1" fmla="*/ 0 h 684122"/>
                <a:gd name="connsiteX2" fmla="*/ 1368244 w 1368244"/>
                <a:gd name="connsiteY2" fmla="*/ 684122 h 684122"/>
                <a:gd name="connsiteX3" fmla="*/ 0 w 1368244"/>
                <a:gd name="connsiteY3" fmla="*/ 684122 h 684122"/>
                <a:gd name="connsiteX4" fmla="*/ 0 w 1368244"/>
                <a:gd name="connsiteY4" fmla="*/ 0 h 6841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244" h="684122">
                  <a:moveTo>
                    <a:pt x="0" y="0"/>
                  </a:moveTo>
                  <a:lnTo>
                    <a:pt x="1368244" y="0"/>
                  </a:lnTo>
                  <a:lnTo>
                    <a:pt x="1368244" y="684122"/>
                  </a:lnTo>
                  <a:lnTo>
                    <a:pt x="0" y="684122"/>
                  </a:lnTo>
                  <a:lnTo>
                    <a:pt x="0" y="0"/>
                  </a:lnTo>
                  <a:close/>
                </a:path>
              </a:pathLst>
            </a:custGeom>
            <a:solidFill>
              <a:srgbClr val="0B9CE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525" tIns="9525" rIns="9525" bIns="9525" numCol="1" spcCol="1270" anchor="ctr" anchorCtr="0">
              <a:noAutofit/>
            </a:bodyPr>
            <a:lstStyle/>
            <a:p>
              <a:pPr lvl="0" algn="ctr" defTabSz="666750" rtl="0">
                <a:lnSpc>
                  <a:spcPct val="90000"/>
                </a:lnSpc>
                <a:spcBef>
                  <a:spcPct val="0"/>
                </a:spcBef>
                <a:spcAft>
                  <a:spcPct val="35000"/>
                </a:spcAft>
              </a:pPr>
              <a:r>
                <a:rPr lang="en-US" sz="1400" dirty="0">
                  <a:latin typeface="Huawei Sans" panose="020C0503030203020204" pitchFamily="34" charset="0"/>
                </a:rPr>
                <a:t>Power supply and distribution system</a:t>
              </a:r>
            </a:p>
          </p:txBody>
        </p:sp>
        <p:sp>
          <p:nvSpPr>
            <p:cNvPr id="31" name="任意多边形 30"/>
            <p:cNvSpPr/>
            <p:nvPr/>
          </p:nvSpPr>
          <p:spPr>
            <a:xfrm>
              <a:off x="5414280" y="5171375"/>
              <a:ext cx="1368244" cy="684122"/>
            </a:xfrm>
            <a:custGeom>
              <a:avLst/>
              <a:gdLst>
                <a:gd name="connsiteX0" fmla="*/ 0 w 1368244"/>
                <a:gd name="connsiteY0" fmla="*/ 0 h 684122"/>
                <a:gd name="connsiteX1" fmla="*/ 1368244 w 1368244"/>
                <a:gd name="connsiteY1" fmla="*/ 0 h 684122"/>
                <a:gd name="connsiteX2" fmla="*/ 1368244 w 1368244"/>
                <a:gd name="connsiteY2" fmla="*/ 684122 h 684122"/>
                <a:gd name="connsiteX3" fmla="*/ 0 w 1368244"/>
                <a:gd name="connsiteY3" fmla="*/ 684122 h 684122"/>
                <a:gd name="connsiteX4" fmla="*/ 0 w 1368244"/>
                <a:gd name="connsiteY4" fmla="*/ 0 h 6841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244" h="684122">
                  <a:moveTo>
                    <a:pt x="0" y="0"/>
                  </a:moveTo>
                  <a:lnTo>
                    <a:pt x="1368244" y="0"/>
                  </a:lnTo>
                  <a:lnTo>
                    <a:pt x="1368244" y="684122"/>
                  </a:lnTo>
                  <a:lnTo>
                    <a:pt x="0" y="684122"/>
                  </a:lnTo>
                  <a:lnTo>
                    <a:pt x="0" y="0"/>
                  </a:lnTo>
                  <a:close/>
                </a:path>
              </a:pathLst>
            </a:custGeom>
            <a:solidFill>
              <a:srgbClr val="0B9CE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525" tIns="9525" rIns="9525" bIns="9525" numCol="1" spcCol="1270" anchor="ctr" anchorCtr="0">
              <a:noAutofit/>
            </a:bodyPr>
            <a:lstStyle/>
            <a:p>
              <a:pPr lvl="0" algn="ctr" defTabSz="666750" rtl="0">
                <a:lnSpc>
                  <a:spcPct val="90000"/>
                </a:lnSpc>
                <a:spcBef>
                  <a:spcPct val="0"/>
                </a:spcBef>
                <a:spcAft>
                  <a:spcPct val="35000"/>
                </a:spcAft>
              </a:pPr>
              <a:r>
                <a:rPr lang="en-US" sz="1400" dirty="0">
                  <a:latin typeface="Huawei Sans" panose="020C0503030203020204" pitchFamily="34" charset="0"/>
                </a:rPr>
                <a:t>Cooling </a:t>
              </a:r>
              <a:endParaRPr lang="en-US" sz="1400" dirty="0" smtClean="0">
                <a:latin typeface="Huawei Sans" panose="020C0503030203020204" pitchFamily="34" charset="0"/>
              </a:endParaRPr>
            </a:p>
            <a:p>
              <a:pPr lvl="0" algn="ctr" defTabSz="666750" rtl="0">
                <a:lnSpc>
                  <a:spcPct val="90000"/>
                </a:lnSpc>
                <a:spcBef>
                  <a:spcPct val="0"/>
                </a:spcBef>
                <a:spcAft>
                  <a:spcPct val="35000"/>
                </a:spcAft>
              </a:pPr>
              <a:r>
                <a:rPr lang="en-US" sz="1400" dirty="0" smtClean="0">
                  <a:latin typeface="Huawei Sans" panose="020C0503030203020204" pitchFamily="34" charset="0"/>
                </a:rPr>
                <a:t>system</a:t>
              </a:r>
              <a:endParaRPr lang="en-US" sz="1400" dirty="0">
                <a:latin typeface="Huawei Sans" panose="020C0503030203020204" pitchFamily="34" charset="0"/>
              </a:endParaRPr>
            </a:p>
          </p:txBody>
        </p:sp>
        <p:sp>
          <p:nvSpPr>
            <p:cNvPr id="32" name="任意多边形 31"/>
            <p:cNvSpPr/>
            <p:nvPr/>
          </p:nvSpPr>
          <p:spPr>
            <a:xfrm>
              <a:off x="7069856" y="5171375"/>
              <a:ext cx="1368244" cy="684122"/>
            </a:xfrm>
            <a:custGeom>
              <a:avLst/>
              <a:gdLst>
                <a:gd name="connsiteX0" fmla="*/ 0 w 1368244"/>
                <a:gd name="connsiteY0" fmla="*/ 0 h 684122"/>
                <a:gd name="connsiteX1" fmla="*/ 1368244 w 1368244"/>
                <a:gd name="connsiteY1" fmla="*/ 0 h 684122"/>
                <a:gd name="connsiteX2" fmla="*/ 1368244 w 1368244"/>
                <a:gd name="connsiteY2" fmla="*/ 684122 h 684122"/>
                <a:gd name="connsiteX3" fmla="*/ 0 w 1368244"/>
                <a:gd name="connsiteY3" fmla="*/ 684122 h 684122"/>
                <a:gd name="connsiteX4" fmla="*/ 0 w 1368244"/>
                <a:gd name="connsiteY4" fmla="*/ 0 h 6841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244" h="684122">
                  <a:moveTo>
                    <a:pt x="0" y="0"/>
                  </a:moveTo>
                  <a:lnTo>
                    <a:pt x="1368244" y="0"/>
                  </a:lnTo>
                  <a:lnTo>
                    <a:pt x="1368244" y="684122"/>
                  </a:lnTo>
                  <a:lnTo>
                    <a:pt x="0" y="684122"/>
                  </a:lnTo>
                  <a:lnTo>
                    <a:pt x="0" y="0"/>
                  </a:lnTo>
                  <a:close/>
                </a:path>
              </a:pathLst>
            </a:custGeom>
            <a:solidFill>
              <a:srgbClr val="0B9CE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400">
                  <a:latin typeface="Huawei Sans" panose="020C0503030203020204" pitchFamily="34" charset="0"/>
                </a:rPr>
                <a:t>Equipment room network</a:t>
              </a:r>
            </a:p>
          </p:txBody>
        </p:sp>
        <p:sp>
          <p:nvSpPr>
            <p:cNvPr id="33" name="任意多边形 32"/>
            <p:cNvSpPr/>
            <p:nvPr/>
          </p:nvSpPr>
          <p:spPr>
            <a:xfrm>
              <a:off x="8725432" y="5171375"/>
              <a:ext cx="1368244" cy="684122"/>
            </a:xfrm>
            <a:custGeom>
              <a:avLst/>
              <a:gdLst>
                <a:gd name="connsiteX0" fmla="*/ 0 w 1368244"/>
                <a:gd name="connsiteY0" fmla="*/ 0 h 684122"/>
                <a:gd name="connsiteX1" fmla="*/ 1368244 w 1368244"/>
                <a:gd name="connsiteY1" fmla="*/ 0 h 684122"/>
                <a:gd name="connsiteX2" fmla="*/ 1368244 w 1368244"/>
                <a:gd name="connsiteY2" fmla="*/ 684122 h 684122"/>
                <a:gd name="connsiteX3" fmla="*/ 0 w 1368244"/>
                <a:gd name="connsiteY3" fmla="*/ 684122 h 684122"/>
                <a:gd name="connsiteX4" fmla="*/ 0 w 1368244"/>
                <a:gd name="connsiteY4" fmla="*/ 0 h 6841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244" h="684122">
                  <a:moveTo>
                    <a:pt x="0" y="0"/>
                  </a:moveTo>
                  <a:lnTo>
                    <a:pt x="1368244" y="0"/>
                  </a:lnTo>
                  <a:lnTo>
                    <a:pt x="1368244" y="684122"/>
                  </a:lnTo>
                  <a:lnTo>
                    <a:pt x="0" y="684122"/>
                  </a:lnTo>
                  <a:lnTo>
                    <a:pt x="0" y="0"/>
                  </a:lnTo>
                  <a:close/>
                </a:path>
              </a:pathLst>
            </a:custGeom>
            <a:solidFill>
              <a:srgbClr val="0B9CE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525" tIns="9525" rIns="9525" bIns="9525" numCol="1" spcCol="1270" anchor="ctr" anchorCtr="0">
              <a:noAutofit/>
            </a:bodyPr>
            <a:lstStyle/>
            <a:p>
              <a:pPr lvl="0" algn="ctr" defTabSz="666750" rtl="0">
                <a:lnSpc>
                  <a:spcPct val="90000"/>
                </a:lnSpc>
                <a:spcBef>
                  <a:spcPct val="0"/>
                </a:spcBef>
                <a:spcAft>
                  <a:spcPct val="35000"/>
                </a:spcAft>
              </a:pPr>
              <a:r>
                <a:rPr lang="en-US" sz="1400" dirty="0">
                  <a:latin typeface="Huawei Sans" panose="020C0503030203020204" pitchFamily="34" charset="0"/>
                </a:rPr>
                <a:t>Integrated </a:t>
              </a:r>
              <a:endParaRPr lang="en-US" sz="1400" dirty="0" smtClean="0">
                <a:latin typeface="Huawei Sans" panose="020C0503030203020204" pitchFamily="34" charset="0"/>
              </a:endParaRPr>
            </a:p>
            <a:p>
              <a:pPr lvl="0" algn="ctr" defTabSz="666750" rtl="0">
                <a:lnSpc>
                  <a:spcPct val="90000"/>
                </a:lnSpc>
                <a:spcBef>
                  <a:spcPct val="0"/>
                </a:spcBef>
                <a:spcAft>
                  <a:spcPct val="35000"/>
                </a:spcAft>
              </a:pPr>
              <a:r>
                <a:rPr lang="en-US" sz="1400" dirty="0" smtClean="0">
                  <a:latin typeface="Huawei Sans" panose="020C0503030203020204" pitchFamily="34" charset="0"/>
                </a:rPr>
                <a:t>cabling</a:t>
              </a:r>
              <a:endParaRPr lang="en-US" sz="1400" dirty="0">
                <a:latin typeface="Huawei Sans" panose="020C0503030203020204" pitchFamily="34" charset="0"/>
              </a:endParaRPr>
            </a:p>
          </p:txBody>
        </p:sp>
        <p:sp>
          <p:nvSpPr>
            <p:cNvPr id="34" name="任意多边形 33"/>
            <p:cNvSpPr/>
            <p:nvPr/>
          </p:nvSpPr>
          <p:spPr>
            <a:xfrm>
              <a:off x="10381008" y="5171375"/>
              <a:ext cx="1368244" cy="684122"/>
            </a:xfrm>
            <a:custGeom>
              <a:avLst/>
              <a:gdLst>
                <a:gd name="connsiteX0" fmla="*/ 0 w 1368244"/>
                <a:gd name="connsiteY0" fmla="*/ 0 h 684122"/>
                <a:gd name="connsiteX1" fmla="*/ 1368244 w 1368244"/>
                <a:gd name="connsiteY1" fmla="*/ 0 h 684122"/>
                <a:gd name="connsiteX2" fmla="*/ 1368244 w 1368244"/>
                <a:gd name="connsiteY2" fmla="*/ 684122 h 684122"/>
                <a:gd name="connsiteX3" fmla="*/ 0 w 1368244"/>
                <a:gd name="connsiteY3" fmla="*/ 684122 h 684122"/>
                <a:gd name="connsiteX4" fmla="*/ 0 w 1368244"/>
                <a:gd name="connsiteY4" fmla="*/ 0 h 6841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8244" h="684122">
                  <a:moveTo>
                    <a:pt x="0" y="0"/>
                  </a:moveTo>
                  <a:lnTo>
                    <a:pt x="1368244" y="0"/>
                  </a:lnTo>
                  <a:lnTo>
                    <a:pt x="1368244" y="684122"/>
                  </a:lnTo>
                  <a:lnTo>
                    <a:pt x="0" y="684122"/>
                  </a:lnTo>
                  <a:lnTo>
                    <a:pt x="0" y="0"/>
                  </a:lnTo>
                  <a:close/>
                </a:path>
              </a:pathLst>
            </a:custGeom>
            <a:solidFill>
              <a:srgbClr val="0B9CE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525" tIns="9525" rIns="9525" bIns="9525" numCol="1" spcCol="1270" anchor="ctr" anchorCtr="0">
              <a:noAutofit/>
            </a:bodyPr>
            <a:lstStyle/>
            <a:p>
              <a:pPr lvl="0" algn="ctr" defTabSz="666750" rtl="0">
                <a:lnSpc>
                  <a:spcPct val="90000"/>
                </a:lnSpc>
                <a:spcBef>
                  <a:spcPct val="0"/>
                </a:spcBef>
                <a:spcAft>
                  <a:spcPct val="35000"/>
                </a:spcAft>
              </a:pPr>
              <a:r>
                <a:rPr lang="en-US" sz="1400">
                  <a:latin typeface="Huawei Sans" panose="020C0503030203020204" pitchFamily="34" charset="0"/>
                </a:rPr>
                <a:t>...</a:t>
              </a:r>
            </a:p>
          </p:txBody>
        </p:sp>
      </p:grpSp>
      <p:sp>
        <p:nvSpPr>
          <p:cNvPr id="35" name="圆角矩形 34"/>
          <p:cNvSpPr/>
          <p:nvPr/>
        </p:nvSpPr>
        <p:spPr>
          <a:xfrm>
            <a:off x="5874397" y="2865034"/>
            <a:ext cx="1429116" cy="1584666"/>
          </a:xfrm>
          <a:prstGeom prst="roundRect">
            <a:avLst>
              <a:gd name="adj" fmla="val 0"/>
            </a:avLst>
          </a:prstGeom>
          <a:blipFill>
            <a:blip r:embed="rId4" cstate="print">
              <a:extLst>
                <a:ext uri="{28A0092B-C50C-407E-A947-70E740481C1C}">
                  <a14:useLocalDpi xmlns:a14="http://schemas.microsoft.com/office/drawing/2010/main" val="0"/>
                </a:ext>
              </a:extLst>
            </a:blip>
            <a:srcRect/>
            <a:stretch>
              <a:fillRect t="-14000" b="-14000"/>
            </a:stretch>
          </a:blipFill>
          <a:ln>
            <a:noFill/>
          </a:ln>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txBody>
          <a:bodyPr>
            <a:noAutofit/>
          </a:bodyPr>
          <a:lstStyle/>
          <a:p>
            <a:endParaRPr lang="zh-CN" altLang="en-US" sz="1400">
              <a:latin typeface="Huawei Sans" panose="020C0503030203020204" pitchFamily="34" charset="0"/>
            </a:endParaRPr>
          </a:p>
        </p:txBody>
      </p:sp>
    </p:spTree>
    <p:extLst>
      <p:ext uri="{BB962C8B-B14F-4D97-AF65-F5344CB8AC3E}">
        <p14:creationId xmlns:p14="http://schemas.microsoft.com/office/powerpoint/2010/main" val="26462889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Reliability Model of the Power Supply and Distribution System (1)</a:t>
            </a:r>
            <a:endParaRPr lang="en-US" dirty="0"/>
          </a:p>
        </p:txBody>
      </p:sp>
      <p:sp>
        <p:nvSpPr>
          <p:cNvPr id="3" name="文本占位符 2"/>
          <p:cNvSpPr>
            <a:spLocks noGrp="1"/>
          </p:cNvSpPr>
          <p:nvPr>
            <p:ph type="body" sz="quarter" idx="10"/>
          </p:nvPr>
        </p:nvSpPr>
        <p:spPr/>
        <p:txBody>
          <a:bodyPr/>
          <a:lstStyle/>
          <a:p>
            <a:pPr>
              <a:lnSpc>
                <a:spcPct val="130000"/>
              </a:lnSpc>
            </a:pPr>
            <a:r>
              <a:rPr lang="en-US" sz="1400" dirty="0" smtClean="0"/>
              <a:t>The following uses the typical architecture of the power supply and distribution system in a Tier IV disaster recovery (DR) DC as an example.</a:t>
            </a:r>
          </a:p>
          <a:p>
            <a:pPr>
              <a:lnSpc>
                <a:spcPct val="130000"/>
              </a:lnSpc>
            </a:pPr>
            <a:r>
              <a:rPr lang="en-US" sz="1400" dirty="0" smtClean="0"/>
              <a:t>Availability of the uninterruptible power supply (UPS) AC input</a:t>
            </a:r>
          </a:p>
          <a:p>
            <a:pPr lvl="1">
              <a:lnSpc>
                <a:spcPct val="130000"/>
              </a:lnSpc>
            </a:pPr>
            <a:r>
              <a:rPr lang="en-US" sz="1200" dirty="0" smtClean="0"/>
              <a:t>A1,1 = [1 – (1 – A1) x (1 – A2)] x A3 x A4</a:t>
            </a:r>
          </a:p>
          <a:p>
            <a:pPr>
              <a:lnSpc>
                <a:spcPct val="130000"/>
              </a:lnSpc>
            </a:pPr>
            <a:endParaRPr lang="en-US" altLang="zh-CN" sz="1400" dirty="0" smtClean="0"/>
          </a:p>
          <a:p>
            <a:pPr>
              <a:lnSpc>
                <a:spcPct val="130000"/>
              </a:lnSpc>
            </a:pPr>
            <a:endParaRPr lang="en-US" altLang="zh-CN" sz="1400" dirty="0" smtClean="0"/>
          </a:p>
          <a:p>
            <a:pPr lvl="1">
              <a:lnSpc>
                <a:spcPct val="130000"/>
              </a:lnSpc>
            </a:pPr>
            <a:endParaRPr lang="en-US" altLang="zh-CN" sz="1200" dirty="0" smtClean="0"/>
          </a:p>
          <a:p>
            <a:pPr>
              <a:lnSpc>
                <a:spcPct val="130000"/>
              </a:lnSpc>
            </a:pPr>
            <a:r>
              <a:rPr lang="en-US" sz="1400" dirty="0" smtClean="0"/>
              <a:t>Availability of the UPS input power</a:t>
            </a:r>
          </a:p>
          <a:p>
            <a:pPr lvl="1">
              <a:lnSpc>
                <a:spcPct val="130000"/>
              </a:lnSpc>
            </a:pPr>
            <a:r>
              <a:rPr lang="en-US" sz="1200" dirty="0" smtClean="0"/>
              <a:t>A1,2 = [1 – (1 – A1,1) x (1 – A5)</a:t>
            </a:r>
            <a:r>
              <a:rPr lang="en-US" sz="1200" baseline="30000" dirty="0" smtClean="0"/>
              <a:t>2</a:t>
            </a:r>
            <a:r>
              <a:rPr lang="en-US" sz="1200" dirty="0" smtClean="0"/>
              <a:t>]</a:t>
            </a:r>
          </a:p>
          <a:p>
            <a:pPr lvl="1">
              <a:lnSpc>
                <a:spcPct val="130000"/>
              </a:lnSpc>
            </a:pPr>
            <a:endParaRPr lang="en-US" altLang="zh-CN" sz="1200" dirty="0" smtClean="0"/>
          </a:p>
        </p:txBody>
      </p:sp>
      <p:grpSp>
        <p:nvGrpSpPr>
          <p:cNvPr id="4" name="组合 3"/>
          <p:cNvGrpSpPr/>
          <p:nvPr/>
        </p:nvGrpSpPr>
        <p:grpSpPr>
          <a:xfrm>
            <a:off x="2971799" y="2450661"/>
            <a:ext cx="8488363" cy="3767633"/>
            <a:chOff x="2451570" y="2562925"/>
            <a:chExt cx="9322930" cy="3767633"/>
          </a:xfrm>
        </p:grpSpPr>
        <p:sp>
          <p:nvSpPr>
            <p:cNvPr id="123" name="矩形 122"/>
            <p:cNvSpPr/>
            <p:nvPr/>
          </p:nvSpPr>
          <p:spPr>
            <a:xfrm>
              <a:off x="2530501" y="5155736"/>
              <a:ext cx="649537" cy="369332"/>
            </a:xfrm>
            <a:prstGeom prst="rect">
              <a:avLst/>
            </a:prstGeom>
          </p:spPr>
          <p:txBody>
            <a:bodyPr wrap="none">
              <a:noAutofit/>
            </a:bodyPr>
            <a:lstStyle/>
            <a:p>
              <a:r>
                <a:rPr lang="en-US">
                  <a:solidFill>
                    <a:srgbClr val="FF0000"/>
                  </a:solidFill>
                  <a:latin typeface="Huawei Sans" panose="020C0503030203020204" pitchFamily="34" charset="0"/>
                </a:rPr>
                <a:t>A1,2</a:t>
              </a:r>
            </a:p>
          </p:txBody>
        </p:sp>
        <p:sp>
          <p:nvSpPr>
            <p:cNvPr id="124" name="线形标注 1 123"/>
            <p:cNvSpPr/>
            <p:nvPr/>
          </p:nvSpPr>
          <p:spPr>
            <a:xfrm>
              <a:off x="3848874" y="4611590"/>
              <a:ext cx="4064198" cy="1704358"/>
            </a:xfrm>
            <a:prstGeom prst="borderCallout1">
              <a:avLst>
                <a:gd name="adj1" fmla="val 48062"/>
                <a:gd name="adj2" fmla="val -688"/>
                <a:gd name="adj3" fmla="val 37664"/>
                <a:gd name="adj4" fmla="val -1606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Huawei Sans" panose="020C0503030203020204" pitchFamily="34" charset="0"/>
              </a:endParaRPr>
            </a:p>
          </p:txBody>
        </p:sp>
        <p:sp>
          <p:nvSpPr>
            <p:cNvPr id="125" name="矩形 124"/>
            <p:cNvSpPr/>
            <p:nvPr/>
          </p:nvSpPr>
          <p:spPr>
            <a:xfrm>
              <a:off x="2451570" y="3095492"/>
              <a:ext cx="649537" cy="369332"/>
            </a:xfrm>
            <a:prstGeom prst="rect">
              <a:avLst/>
            </a:prstGeom>
          </p:spPr>
          <p:txBody>
            <a:bodyPr wrap="none">
              <a:noAutofit/>
            </a:bodyPr>
            <a:lstStyle/>
            <a:p>
              <a:r>
                <a:rPr lang="en-US">
                  <a:solidFill>
                    <a:srgbClr val="FF0000"/>
                  </a:solidFill>
                  <a:latin typeface="Huawei Sans" panose="020C0503030203020204" pitchFamily="34" charset="0"/>
                </a:rPr>
                <a:t>A1,1</a:t>
              </a:r>
            </a:p>
          </p:txBody>
        </p:sp>
        <p:sp>
          <p:nvSpPr>
            <p:cNvPr id="126" name="线形标注 1 125"/>
            <p:cNvSpPr/>
            <p:nvPr/>
          </p:nvSpPr>
          <p:spPr>
            <a:xfrm>
              <a:off x="4006092" y="2607991"/>
              <a:ext cx="2742316" cy="1493103"/>
            </a:xfrm>
            <a:prstGeom prst="borderCallout1">
              <a:avLst>
                <a:gd name="adj1" fmla="val 71914"/>
                <a:gd name="adj2" fmla="val -598"/>
                <a:gd name="adj3" fmla="val 44996"/>
                <a:gd name="adj4" fmla="val -28132"/>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a:solidFill>
                  <a:schemeClr val="tx1"/>
                </a:solidFill>
                <a:latin typeface="Huawei Sans" panose="020C0503030203020204" pitchFamily="34" charset="0"/>
              </a:endParaRPr>
            </a:p>
          </p:txBody>
        </p:sp>
        <p:grpSp>
          <p:nvGrpSpPr>
            <p:cNvPr id="168" name="组合 167"/>
            <p:cNvGrpSpPr/>
            <p:nvPr/>
          </p:nvGrpSpPr>
          <p:grpSpPr>
            <a:xfrm>
              <a:off x="4109013" y="2562925"/>
              <a:ext cx="7665487" cy="3767633"/>
              <a:chOff x="4087857" y="2524428"/>
              <a:chExt cx="7826271" cy="3796787"/>
            </a:xfrm>
          </p:grpSpPr>
          <p:sp>
            <p:nvSpPr>
              <p:cNvPr id="169" name="圆角矩形 168"/>
              <p:cNvSpPr/>
              <p:nvPr/>
            </p:nvSpPr>
            <p:spPr>
              <a:xfrm>
                <a:off x="5314135" y="2607640"/>
                <a:ext cx="699262" cy="1417568"/>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r>
                  <a:rPr lang="en-US" sz="1200" dirty="0" smtClean="0">
                    <a:latin typeface="Huawei Sans" panose="020C0503030203020204" pitchFamily="34" charset="0"/>
                  </a:rPr>
                  <a:t>ATS</a:t>
                </a:r>
              </a:p>
              <a:p>
                <a:pPr algn="ctr"/>
                <a:r>
                  <a:rPr lang="en-US" sz="1200" dirty="0" smtClean="0">
                    <a:latin typeface="Huawei Sans" panose="020C0503030203020204" pitchFamily="34" charset="0"/>
                  </a:rPr>
                  <a:t>(</a:t>
                </a:r>
                <a:r>
                  <a:rPr lang="en-US" sz="1200" dirty="0">
                    <a:latin typeface="Huawei Sans" panose="020C0503030203020204" pitchFamily="34" charset="0"/>
                  </a:rPr>
                  <a:t>A3)</a:t>
                </a:r>
              </a:p>
            </p:txBody>
          </p:sp>
          <p:sp>
            <p:nvSpPr>
              <p:cNvPr id="170" name="圆角矩形 169"/>
              <p:cNvSpPr/>
              <p:nvPr/>
            </p:nvSpPr>
            <p:spPr>
              <a:xfrm>
                <a:off x="6172231" y="2598041"/>
                <a:ext cx="607161" cy="1118297"/>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r>
                  <a:rPr lang="en-US" sz="1200" dirty="0" smtClean="0">
                    <a:latin typeface="Huawei Sans" panose="020C0503030203020204" pitchFamily="34" charset="0"/>
                  </a:rPr>
                  <a:t>LV </a:t>
                </a:r>
              </a:p>
              <a:p>
                <a:pPr algn="ctr"/>
                <a:r>
                  <a:rPr lang="en-US" sz="1200" dirty="0" smtClean="0">
                    <a:latin typeface="Huawei Sans" panose="020C0503030203020204" pitchFamily="34" charset="0"/>
                  </a:rPr>
                  <a:t>system </a:t>
                </a:r>
              </a:p>
              <a:p>
                <a:pPr algn="ctr"/>
                <a:r>
                  <a:rPr lang="en-US" sz="1200" dirty="0" smtClean="0">
                    <a:latin typeface="Huawei Sans" panose="020C0503030203020204" pitchFamily="34" charset="0"/>
                  </a:rPr>
                  <a:t>(</a:t>
                </a:r>
                <a:r>
                  <a:rPr lang="en-US" sz="1200" dirty="0">
                    <a:latin typeface="Huawei Sans" panose="020C0503030203020204" pitchFamily="34" charset="0"/>
                  </a:rPr>
                  <a:t>A4)</a:t>
                </a:r>
              </a:p>
            </p:txBody>
          </p:sp>
          <p:sp>
            <p:nvSpPr>
              <p:cNvPr id="171" name="圆角矩形 170"/>
              <p:cNvSpPr/>
              <p:nvPr/>
            </p:nvSpPr>
            <p:spPr>
              <a:xfrm>
                <a:off x="7002126" y="2524428"/>
                <a:ext cx="937837" cy="59323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smtClean="0">
                    <a:latin typeface="Huawei Sans" panose="020C0503030203020204" pitchFamily="34" charset="0"/>
                  </a:rPr>
                  <a:t>UPS</a:t>
                </a:r>
              </a:p>
              <a:p>
                <a:pPr algn="ctr"/>
                <a:r>
                  <a:rPr lang="en-US" sz="1200" dirty="0" smtClean="0">
                    <a:latin typeface="Huawei Sans" panose="020C0503030203020204" pitchFamily="34" charset="0"/>
                  </a:rPr>
                  <a:t> battery</a:t>
                </a:r>
              </a:p>
              <a:p>
                <a:pPr algn="ctr"/>
                <a:r>
                  <a:rPr lang="en-US" sz="1200" dirty="0" smtClean="0">
                    <a:latin typeface="Huawei Sans" panose="020C0503030203020204" pitchFamily="34" charset="0"/>
                  </a:rPr>
                  <a:t> (</a:t>
                </a:r>
                <a:r>
                  <a:rPr lang="en-US" sz="1200" dirty="0">
                    <a:latin typeface="Huawei Sans" panose="020C0503030203020204" pitchFamily="34" charset="0"/>
                  </a:rPr>
                  <a:t>A5)</a:t>
                </a:r>
              </a:p>
            </p:txBody>
          </p:sp>
          <p:sp>
            <p:nvSpPr>
              <p:cNvPr id="172" name="圆角矩形 171"/>
              <p:cNvSpPr/>
              <p:nvPr/>
            </p:nvSpPr>
            <p:spPr>
              <a:xfrm>
                <a:off x="6993261" y="4669748"/>
                <a:ext cx="937837" cy="53930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smtClean="0">
                    <a:latin typeface="Huawei Sans" panose="020C0503030203020204" pitchFamily="34" charset="0"/>
                  </a:rPr>
                  <a:t>UPS battery (</a:t>
                </a:r>
                <a:r>
                  <a:rPr lang="en-US" sz="1200" dirty="0">
                    <a:latin typeface="Huawei Sans" panose="020C0503030203020204" pitchFamily="34" charset="0"/>
                  </a:rPr>
                  <a:t>A5</a:t>
                </a:r>
                <a:r>
                  <a:rPr lang="en-US" sz="1200" dirty="0" smtClean="0">
                    <a:latin typeface="Huawei Sans" panose="020C0503030203020204" pitchFamily="34" charset="0"/>
                  </a:rPr>
                  <a:t>)</a:t>
                </a:r>
                <a:endParaRPr lang="en-US" sz="1200" dirty="0">
                  <a:latin typeface="Huawei Sans" panose="020C0503030203020204" pitchFamily="34" charset="0"/>
                </a:endParaRPr>
              </a:p>
            </p:txBody>
          </p:sp>
          <p:sp>
            <p:nvSpPr>
              <p:cNvPr id="173" name="圆角矩形 172"/>
              <p:cNvSpPr/>
              <p:nvPr/>
            </p:nvSpPr>
            <p:spPr>
              <a:xfrm>
                <a:off x="6970269" y="3772139"/>
                <a:ext cx="957209" cy="59323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lvl="0" algn="ctr"/>
                <a:r>
                  <a:rPr lang="en-US" altLang="zh-CN" sz="1200" dirty="0">
                    <a:solidFill>
                      <a:prstClr val="white"/>
                    </a:solidFill>
                    <a:latin typeface="Huawei Sans" panose="020C0503030203020204" pitchFamily="34" charset="0"/>
                  </a:rPr>
                  <a:t>UPS</a:t>
                </a:r>
              </a:p>
              <a:p>
                <a:pPr lvl="0" algn="ctr"/>
                <a:r>
                  <a:rPr lang="en-US" altLang="zh-CN" sz="1200" dirty="0">
                    <a:solidFill>
                      <a:prstClr val="white"/>
                    </a:solidFill>
                    <a:latin typeface="Huawei Sans" panose="020C0503030203020204" pitchFamily="34" charset="0"/>
                  </a:rPr>
                  <a:t> battery</a:t>
                </a:r>
              </a:p>
              <a:p>
                <a:pPr lvl="0" algn="ctr"/>
                <a:r>
                  <a:rPr lang="en-US" altLang="zh-CN" sz="1200" dirty="0">
                    <a:solidFill>
                      <a:prstClr val="white"/>
                    </a:solidFill>
                    <a:latin typeface="Huawei Sans" panose="020C0503030203020204" pitchFamily="34" charset="0"/>
                  </a:rPr>
                  <a:t> (A5)</a:t>
                </a:r>
              </a:p>
            </p:txBody>
          </p:sp>
          <p:sp>
            <p:nvSpPr>
              <p:cNvPr id="174" name="圆角矩形 173"/>
              <p:cNvSpPr/>
              <p:nvPr/>
            </p:nvSpPr>
            <p:spPr>
              <a:xfrm>
                <a:off x="6992270" y="5781911"/>
                <a:ext cx="937837" cy="53930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latin typeface="Huawei Sans" panose="020C0503030203020204" pitchFamily="34" charset="0"/>
                  </a:rPr>
                  <a:t>UPS battery </a:t>
                </a:r>
                <a:r>
                  <a:rPr lang="en-US" sz="1200" dirty="0" smtClean="0">
                    <a:latin typeface="Huawei Sans" panose="020C0503030203020204" pitchFamily="34" charset="0"/>
                  </a:rPr>
                  <a:t>(</a:t>
                </a:r>
                <a:r>
                  <a:rPr lang="en-US" sz="1200" dirty="0">
                    <a:latin typeface="Huawei Sans" panose="020C0503030203020204" pitchFamily="34" charset="0"/>
                  </a:rPr>
                  <a:t>A5)</a:t>
                </a:r>
              </a:p>
            </p:txBody>
          </p:sp>
          <p:sp>
            <p:nvSpPr>
              <p:cNvPr id="175" name="圆角矩形 174"/>
              <p:cNvSpPr/>
              <p:nvPr/>
            </p:nvSpPr>
            <p:spPr>
              <a:xfrm>
                <a:off x="8268560" y="2627095"/>
                <a:ext cx="775073" cy="53930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smtClean="0">
                    <a:latin typeface="Huawei Sans" panose="020C0503030203020204" pitchFamily="34" charset="0"/>
                  </a:rPr>
                  <a:t>UPS</a:t>
                </a:r>
              </a:p>
              <a:p>
                <a:pPr algn="ctr"/>
                <a:r>
                  <a:rPr lang="en-US" sz="1200" dirty="0" smtClean="0">
                    <a:latin typeface="Huawei Sans" panose="020C0503030203020204" pitchFamily="34" charset="0"/>
                  </a:rPr>
                  <a:t> (</a:t>
                </a:r>
                <a:r>
                  <a:rPr lang="en-US" sz="1200" dirty="0">
                    <a:latin typeface="Huawei Sans" panose="020C0503030203020204" pitchFamily="34" charset="0"/>
                  </a:rPr>
                  <a:t>A6)</a:t>
                </a:r>
              </a:p>
            </p:txBody>
          </p:sp>
          <p:sp>
            <p:nvSpPr>
              <p:cNvPr id="176" name="圆角矩形 175"/>
              <p:cNvSpPr/>
              <p:nvPr/>
            </p:nvSpPr>
            <p:spPr>
              <a:xfrm>
                <a:off x="8276779" y="3748122"/>
                <a:ext cx="775072" cy="53930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latin typeface="Huawei Sans" panose="020C0503030203020204" pitchFamily="34" charset="0"/>
                  </a:rPr>
                  <a:t>UPS </a:t>
                </a:r>
              </a:p>
              <a:p>
                <a:pPr algn="ctr"/>
                <a:r>
                  <a:rPr lang="en-US" sz="1200" dirty="0">
                    <a:latin typeface="Huawei Sans" panose="020C0503030203020204" pitchFamily="34" charset="0"/>
                  </a:rPr>
                  <a:t>(A6)</a:t>
                </a:r>
              </a:p>
            </p:txBody>
          </p:sp>
          <p:sp>
            <p:nvSpPr>
              <p:cNvPr id="177" name="圆角矩形 176"/>
              <p:cNvSpPr/>
              <p:nvPr/>
            </p:nvSpPr>
            <p:spPr>
              <a:xfrm>
                <a:off x="8276779" y="4755414"/>
                <a:ext cx="775072" cy="53930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latin typeface="Huawei Sans" panose="020C0503030203020204" pitchFamily="34" charset="0"/>
                  </a:rPr>
                  <a:t>UPS </a:t>
                </a:r>
                <a:endParaRPr lang="en-US" sz="1200" dirty="0" smtClean="0">
                  <a:latin typeface="Huawei Sans" panose="020C0503030203020204" pitchFamily="34" charset="0"/>
                </a:endParaRPr>
              </a:p>
              <a:p>
                <a:pPr algn="ctr"/>
                <a:r>
                  <a:rPr lang="en-US" sz="1200" dirty="0" smtClean="0">
                    <a:latin typeface="Huawei Sans" panose="020C0503030203020204" pitchFamily="34" charset="0"/>
                  </a:rPr>
                  <a:t>(</a:t>
                </a:r>
                <a:r>
                  <a:rPr lang="en-US" sz="1200" dirty="0">
                    <a:latin typeface="Huawei Sans" panose="020C0503030203020204" pitchFamily="34" charset="0"/>
                  </a:rPr>
                  <a:t>A6)</a:t>
                </a:r>
              </a:p>
            </p:txBody>
          </p:sp>
          <p:sp>
            <p:nvSpPr>
              <p:cNvPr id="178" name="圆角矩形 177"/>
              <p:cNvSpPr/>
              <p:nvPr/>
            </p:nvSpPr>
            <p:spPr>
              <a:xfrm>
                <a:off x="8268560" y="5621145"/>
                <a:ext cx="775073" cy="53930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latin typeface="Huawei Sans" panose="020C0503030203020204" pitchFamily="34" charset="0"/>
                  </a:rPr>
                  <a:t>UPS </a:t>
                </a:r>
                <a:endParaRPr lang="en-US" sz="1200" dirty="0" smtClean="0">
                  <a:latin typeface="Huawei Sans" panose="020C0503030203020204" pitchFamily="34" charset="0"/>
                </a:endParaRPr>
              </a:p>
              <a:p>
                <a:pPr algn="ctr"/>
                <a:r>
                  <a:rPr lang="en-US" sz="1200" dirty="0" smtClean="0">
                    <a:latin typeface="Huawei Sans" panose="020C0503030203020204" pitchFamily="34" charset="0"/>
                  </a:rPr>
                  <a:t>(</a:t>
                </a:r>
                <a:r>
                  <a:rPr lang="en-US" sz="1200" dirty="0">
                    <a:latin typeface="Huawei Sans" panose="020C0503030203020204" pitchFamily="34" charset="0"/>
                  </a:rPr>
                  <a:t>A6)</a:t>
                </a:r>
              </a:p>
            </p:txBody>
          </p:sp>
          <p:sp>
            <p:nvSpPr>
              <p:cNvPr id="179" name="圆角矩形 178"/>
              <p:cNvSpPr/>
              <p:nvPr/>
            </p:nvSpPr>
            <p:spPr>
              <a:xfrm>
                <a:off x="9407629" y="2755215"/>
                <a:ext cx="582322" cy="1351033"/>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r>
                  <a:rPr lang="en-US" sz="1200" dirty="0" smtClean="0">
                    <a:latin typeface="Huawei Sans" panose="020C0503030203020204" pitchFamily="34" charset="0"/>
                  </a:rPr>
                  <a:t>PDU</a:t>
                </a:r>
              </a:p>
              <a:p>
                <a:pPr algn="ctr"/>
                <a:r>
                  <a:rPr lang="en-US" sz="1200" dirty="0" smtClean="0">
                    <a:latin typeface="Huawei Sans" panose="020C0503030203020204" pitchFamily="34" charset="0"/>
                  </a:rPr>
                  <a:t> </a:t>
                </a:r>
                <a:r>
                  <a:rPr lang="en-US" sz="1200" dirty="0">
                    <a:latin typeface="Huawei Sans" panose="020C0503030203020204" pitchFamily="34" charset="0"/>
                  </a:rPr>
                  <a:t>(A7)</a:t>
                </a:r>
              </a:p>
            </p:txBody>
          </p:sp>
          <p:sp>
            <p:nvSpPr>
              <p:cNvPr id="180" name="圆角矩形 179"/>
              <p:cNvSpPr/>
              <p:nvPr/>
            </p:nvSpPr>
            <p:spPr>
              <a:xfrm>
                <a:off x="9406654" y="4715364"/>
                <a:ext cx="590162" cy="1351033"/>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r>
                  <a:rPr lang="en-US" sz="1200" dirty="0">
                    <a:latin typeface="Huawei Sans" panose="020C0503030203020204" pitchFamily="34" charset="0"/>
                  </a:rPr>
                  <a:t>PDU</a:t>
                </a:r>
              </a:p>
              <a:p>
                <a:pPr algn="ctr"/>
                <a:r>
                  <a:rPr lang="en-US" sz="1200" dirty="0">
                    <a:latin typeface="Huawei Sans" panose="020C0503030203020204" pitchFamily="34" charset="0"/>
                  </a:rPr>
                  <a:t> (A7)</a:t>
                </a:r>
              </a:p>
            </p:txBody>
          </p:sp>
          <p:sp>
            <p:nvSpPr>
              <p:cNvPr id="181" name="圆角矩形 180"/>
              <p:cNvSpPr/>
              <p:nvPr/>
            </p:nvSpPr>
            <p:spPr>
              <a:xfrm>
                <a:off x="10075896" y="3924429"/>
                <a:ext cx="590726" cy="1116556"/>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r>
                  <a:rPr lang="en-US" sz="1200" dirty="0" smtClean="0">
                    <a:latin typeface="Huawei Sans" panose="020C0503030203020204" pitchFamily="34" charset="0"/>
                  </a:rPr>
                  <a:t>STS </a:t>
                </a:r>
              </a:p>
              <a:p>
                <a:pPr algn="ctr"/>
                <a:r>
                  <a:rPr lang="en-US" sz="1200" dirty="0" smtClean="0">
                    <a:latin typeface="Huawei Sans" panose="020C0503030203020204" pitchFamily="34" charset="0"/>
                  </a:rPr>
                  <a:t>(</a:t>
                </a:r>
                <a:r>
                  <a:rPr lang="en-US" sz="1200" dirty="0">
                    <a:latin typeface="Huawei Sans" panose="020C0503030203020204" pitchFamily="34" charset="0"/>
                  </a:rPr>
                  <a:t>A8)</a:t>
                </a:r>
              </a:p>
            </p:txBody>
          </p:sp>
          <p:sp>
            <p:nvSpPr>
              <p:cNvPr id="182" name="流程图: 过程 181"/>
              <p:cNvSpPr/>
              <p:nvPr/>
            </p:nvSpPr>
            <p:spPr>
              <a:xfrm>
                <a:off x="10902535" y="2524429"/>
                <a:ext cx="1011593" cy="913629"/>
              </a:xfrm>
              <a:prstGeom prst="flowChartProcess">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b="1" dirty="0">
                    <a:latin typeface="Huawei Sans" panose="020C0503030203020204" pitchFamily="34" charset="0"/>
                  </a:rPr>
                  <a:t>L</a:t>
                </a:r>
                <a:r>
                  <a:rPr lang="en-US" sz="1200" b="1" dirty="0" smtClean="0">
                    <a:latin typeface="Huawei Sans" panose="020C0503030203020204" pitchFamily="34" charset="0"/>
                  </a:rPr>
                  <a:t>oad </a:t>
                </a:r>
                <a:r>
                  <a:rPr lang="en-US" sz="1200" b="1" dirty="0">
                    <a:latin typeface="Huawei Sans" panose="020C0503030203020204" pitchFamily="34" charset="0"/>
                  </a:rPr>
                  <a:t>A (dual power supplies)</a:t>
                </a:r>
              </a:p>
            </p:txBody>
          </p:sp>
          <p:sp>
            <p:nvSpPr>
              <p:cNvPr id="183" name="流程图: 过程 182"/>
              <p:cNvSpPr/>
              <p:nvPr/>
            </p:nvSpPr>
            <p:spPr>
              <a:xfrm>
                <a:off x="10902535" y="5213260"/>
                <a:ext cx="1011593" cy="901721"/>
              </a:xfrm>
              <a:prstGeom prst="flowChartProcess">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1200" b="1" dirty="0">
                    <a:latin typeface="Huawei Sans" panose="020C0503030203020204" pitchFamily="34" charset="0"/>
                  </a:rPr>
                  <a:t>Load </a:t>
                </a:r>
                <a:r>
                  <a:rPr lang="en-US" sz="1200" b="1" dirty="0">
                    <a:latin typeface="Huawei Sans" panose="020C0503030203020204" pitchFamily="34" charset="0"/>
                  </a:rPr>
                  <a:t>A (dual power supplies)</a:t>
                </a:r>
              </a:p>
            </p:txBody>
          </p:sp>
          <p:sp>
            <p:nvSpPr>
              <p:cNvPr id="184" name="流程图: 过程 183"/>
              <p:cNvSpPr/>
              <p:nvPr/>
            </p:nvSpPr>
            <p:spPr>
              <a:xfrm>
                <a:off x="10902535" y="3924429"/>
                <a:ext cx="1011593" cy="894556"/>
              </a:xfrm>
              <a:prstGeom prst="flowChartProcess">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1200" b="1" dirty="0">
                    <a:latin typeface="Huawei Sans" panose="020C0503030203020204" pitchFamily="34" charset="0"/>
                  </a:rPr>
                  <a:t>Load </a:t>
                </a:r>
                <a:r>
                  <a:rPr lang="en-US" sz="1200" b="1" dirty="0">
                    <a:latin typeface="Huawei Sans" panose="020C0503030203020204" pitchFamily="34" charset="0"/>
                  </a:rPr>
                  <a:t>A' (single power supply)</a:t>
                </a:r>
              </a:p>
            </p:txBody>
          </p:sp>
          <p:cxnSp>
            <p:nvCxnSpPr>
              <p:cNvPr id="185" name="直接箭头连接符 184"/>
              <p:cNvCxnSpPr/>
              <p:nvPr/>
            </p:nvCxnSpPr>
            <p:spPr>
              <a:xfrm>
                <a:off x="5092712" y="2878086"/>
                <a:ext cx="268589"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6" name="直接箭头连接符 185"/>
              <p:cNvCxnSpPr/>
              <p:nvPr/>
            </p:nvCxnSpPr>
            <p:spPr>
              <a:xfrm>
                <a:off x="5947675" y="3159807"/>
                <a:ext cx="244172"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7" name="直接箭头连接符 186"/>
              <p:cNvCxnSpPr/>
              <p:nvPr/>
            </p:nvCxnSpPr>
            <p:spPr>
              <a:xfrm>
                <a:off x="7926093" y="2711772"/>
                <a:ext cx="357493"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8" name="直接箭头连接符 187"/>
              <p:cNvCxnSpPr/>
              <p:nvPr/>
            </p:nvCxnSpPr>
            <p:spPr>
              <a:xfrm>
                <a:off x="7932637" y="6073363"/>
                <a:ext cx="357493"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9" name="直接箭头连接符 188"/>
              <p:cNvCxnSpPr/>
              <p:nvPr/>
            </p:nvCxnSpPr>
            <p:spPr>
              <a:xfrm>
                <a:off x="7934312" y="4887636"/>
                <a:ext cx="357493"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0" name="直接箭头连接符 189"/>
              <p:cNvCxnSpPr/>
              <p:nvPr/>
            </p:nvCxnSpPr>
            <p:spPr>
              <a:xfrm>
                <a:off x="7963413" y="4100416"/>
                <a:ext cx="324994"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1" name="直接箭头连接符 190"/>
              <p:cNvCxnSpPr/>
              <p:nvPr/>
            </p:nvCxnSpPr>
            <p:spPr>
              <a:xfrm>
                <a:off x="8002581" y="2875671"/>
                <a:ext cx="295448"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2" name="直接箭头连接符 191"/>
              <p:cNvCxnSpPr/>
              <p:nvPr/>
            </p:nvCxnSpPr>
            <p:spPr>
              <a:xfrm>
                <a:off x="8012741" y="3854645"/>
                <a:ext cx="295448"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3" name="直接箭头连接符 192"/>
              <p:cNvCxnSpPr/>
              <p:nvPr/>
            </p:nvCxnSpPr>
            <p:spPr>
              <a:xfrm>
                <a:off x="7967317" y="5097465"/>
                <a:ext cx="324993"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4" name="直接箭头连接符 193"/>
              <p:cNvCxnSpPr/>
              <p:nvPr/>
            </p:nvCxnSpPr>
            <p:spPr>
              <a:xfrm>
                <a:off x="7975553" y="5873291"/>
                <a:ext cx="324993"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5" name="直接连接符 194"/>
              <p:cNvCxnSpPr/>
              <p:nvPr/>
            </p:nvCxnSpPr>
            <p:spPr>
              <a:xfrm>
                <a:off x="6779391" y="3238237"/>
                <a:ext cx="122894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6" name="直接连接符 195"/>
              <p:cNvCxnSpPr/>
              <p:nvPr/>
            </p:nvCxnSpPr>
            <p:spPr>
              <a:xfrm>
                <a:off x="6850953" y="5323397"/>
                <a:ext cx="11246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7" name="直接连接符 196"/>
              <p:cNvCxnSpPr/>
              <p:nvPr/>
            </p:nvCxnSpPr>
            <p:spPr>
              <a:xfrm>
                <a:off x="8016238" y="2878086"/>
                <a:ext cx="0" cy="96297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8" name="直接连接符 197"/>
              <p:cNvCxnSpPr/>
              <p:nvPr/>
            </p:nvCxnSpPr>
            <p:spPr>
              <a:xfrm>
                <a:off x="7987637" y="5097465"/>
                <a:ext cx="0" cy="77582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9" name="直接箭头连接符 198"/>
              <p:cNvCxnSpPr/>
              <p:nvPr/>
            </p:nvCxnSpPr>
            <p:spPr>
              <a:xfrm>
                <a:off x="9041404" y="2907178"/>
                <a:ext cx="393241"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0" name="直接箭头连接符 199"/>
              <p:cNvCxnSpPr/>
              <p:nvPr/>
            </p:nvCxnSpPr>
            <p:spPr>
              <a:xfrm>
                <a:off x="9041404" y="3858399"/>
                <a:ext cx="393241"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1" name="直接箭头连接符 200"/>
              <p:cNvCxnSpPr/>
              <p:nvPr/>
            </p:nvCxnSpPr>
            <p:spPr>
              <a:xfrm>
                <a:off x="9041404" y="4848414"/>
                <a:ext cx="393241"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2" name="直接箭头连接符 201"/>
              <p:cNvCxnSpPr/>
              <p:nvPr/>
            </p:nvCxnSpPr>
            <p:spPr>
              <a:xfrm>
                <a:off x="9041404" y="5982382"/>
                <a:ext cx="393241"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3" name="直接箭头连接符 202"/>
              <p:cNvCxnSpPr/>
              <p:nvPr/>
            </p:nvCxnSpPr>
            <p:spPr>
              <a:xfrm>
                <a:off x="9988931" y="3203880"/>
                <a:ext cx="927245"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4" name="直接箭头连接符 203"/>
              <p:cNvCxnSpPr/>
              <p:nvPr/>
            </p:nvCxnSpPr>
            <p:spPr>
              <a:xfrm>
                <a:off x="10666621" y="4503656"/>
                <a:ext cx="268590"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5" name="直接箭头连接符 204"/>
              <p:cNvCxnSpPr/>
              <p:nvPr/>
            </p:nvCxnSpPr>
            <p:spPr>
              <a:xfrm>
                <a:off x="9988930" y="5873291"/>
                <a:ext cx="927245"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6" name="直接连接符 205"/>
              <p:cNvCxnSpPr/>
              <p:nvPr/>
            </p:nvCxnSpPr>
            <p:spPr>
              <a:xfrm>
                <a:off x="9996816" y="3429727"/>
                <a:ext cx="4393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7" name="直接连接符 206"/>
              <p:cNvCxnSpPr/>
              <p:nvPr/>
            </p:nvCxnSpPr>
            <p:spPr>
              <a:xfrm>
                <a:off x="9996816" y="5495166"/>
                <a:ext cx="4393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8" name="直接箭头连接符 207"/>
              <p:cNvCxnSpPr/>
              <p:nvPr/>
            </p:nvCxnSpPr>
            <p:spPr>
              <a:xfrm>
                <a:off x="10435213" y="3422717"/>
                <a:ext cx="5097" cy="455254"/>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9" name="直接箭头连接符 208"/>
              <p:cNvCxnSpPr/>
              <p:nvPr/>
            </p:nvCxnSpPr>
            <p:spPr>
              <a:xfrm flipV="1">
                <a:off x="10437761" y="5040984"/>
                <a:ext cx="2548" cy="45656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0" name="直接箭头连接符 209"/>
              <p:cNvCxnSpPr/>
              <p:nvPr/>
            </p:nvCxnSpPr>
            <p:spPr>
              <a:xfrm>
                <a:off x="5110817" y="3767184"/>
                <a:ext cx="268589"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1" name="圆角矩形 210"/>
              <p:cNvSpPr/>
              <p:nvPr/>
            </p:nvSpPr>
            <p:spPr>
              <a:xfrm>
                <a:off x="4109267" y="5075927"/>
                <a:ext cx="1059577" cy="405187"/>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smtClean="0">
                    <a:latin typeface="Huawei Sans" panose="020C0503030203020204" pitchFamily="34" charset="0"/>
                  </a:rPr>
                  <a:t>Mains </a:t>
                </a:r>
              </a:p>
              <a:p>
                <a:pPr algn="ctr"/>
                <a:r>
                  <a:rPr lang="en-US" sz="1200" dirty="0" smtClean="0">
                    <a:latin typeface="Huawei Sans" panose="020C0503030203020204" pitchFamily="34" charset="0"/>
                  </a:rPr>
                  <a:t>(</a:t>
                </a:r>
                <a:r>
                  <a:rPr lang="en-US" sz="1200" dirty="0">
                    <a:latin typeface="Huawei Sans" panose="020C0503030203020204" pitchFamily="34" charset="0"/>
                  </a:rPr>
                  <a:t>A1)</a:t>
                </a:r>
              </a:p>
            </p:txBody>
          </p:sp>
          <p:sp>
            <p:nvSpPr>
              <p:cNvPr id="212" name="圆角矩形 211"/>
              <p:cNvSpPr/>
              <p:nvPr/>
            </p:nvSpPr>
            <p:spPr>
              <a:xfrm>
                <a:off x="4109267" y="5605352"/>
                <a:ext cx="1059577" cy="54733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smtClean="0">
                    <a:latin typeface="Huawei Sans" panose="020C0503030203020204" pitchFamily="34" charset="0"/>
                  </a:rPr>
                  <a:t>D.G</a:t>
                </a:r>
              </a:p>
              <a:p>
                <a:pPr algn="ctr"/>
                <a:r>
                  <a:rPr lang="en-US" sz="1200" dirty="0" smtClean="0">
                    <a:latin typeface="Huawei Sans" panose="020C0503030203020204" pitchFamily="34" charset="0"/>
                  </a:rPr>
                  <a:t>(A2</a:t>
                </a:r>
                <a:r>
                  <a:rPr lang="en-US" sz="1200" dirty="0">
                    <a:latin typeface="Huawei Sans" panose="020C0503030203020204" pitchFamily="34" charset="0"/>
                  </a:rPr>
                  <a:t>)</a:t>
                </a:r>
              </a:p>
            </p:txBody>
          </p:sp>
          <p:sp>
            <p:nvSpPr>
              <p:cNvPr id="213" name="圆角矩形 212"/>
              <p:cNvSpPr/>
              <p:nvPr/>
            </p:nvSpPr>
            <p:spPr>
              <a:xfrm>
                <a:off x="5419255" y="5034678"/>
                <a:ext cx="654652" cy="113671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r>
                  <a:rPr lang="en-US" sz="1200" dirty="0">
                    <a:latin typeface="Huawei Sans" panose="020C0503030203020204" pitchFamily="34" charset="0"/>
                  </a:rPr>
                  <a:t>ATS </a:t>
                </a:r>
                <a:endParaRPr lang="en-US" sz="1200" dirty="0" smtClean="0">
                  <a:latin typeface="Huawei Sans" panose="020C0503030203020204" pitchFamily="34" charset="0"/>
                </a:endParaRPr>
              </a:p>
              <a:p>
                <a:pPr algn="ctr"/>
                <a:r>
                  <a:rPr lang="en-US" sz="1200" dirty="0" smtClean="0">
                    <a:latin typeface="Huawei Sans" panose="020C0503030203020204" pitchFamily="34" charset="0"/>
                  </a:rPr>
                  <a:t>(</a:t>
                </a:r>
                <a:r>
                  <a:rPr lang="en-US" sz="1200" dirty="0">
                    <a:latin typeface="Huawei Sans" panose="020C0503030203020204" pitchFamily="34" charset="0"/>
                  </a:rPr>
                  <a:t>A3)</a:t>
                </a:r>
              </a:p>
            </p:txBody>
          </p:sp>
          <p:sp>
            <p:nvSpPr>
              <p:cNvPr id="214" name="圆角矩形 213"/>
              <p:cNvSpPr/>
              <p:nvPr/>
            </p:nvSpPr>
            <p:spPr>
              <a:xfrm>
                <a:off x="6268666" y="5025078"/>
                <a:ext cx="637676" cy="1118297"/>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r>
                  <a:rPr lang="en-US" sz="1200" dirty="0" smtClean="0">
                    <a:latin typeface="Huawei Sans" panose="020C0503030203020204" pitchFamily="34" charset="0"/>
                  </a:rPr>
                  <a:t>LV  </a:t>
                </a:r>
              </a:p>
              <a:p>
                <a:pPr algn="ctr"/>
                <a:r>
                  <a:rPr lang="en-US" sz="1200" dirty="0" smtClean="0">
                    <a:latin typeface="Huawei Sans" panose="020C0503030203020204" pitchFamily="34" charset="0"/>
                  </a:rPr>
                  <a:t>system </a:t>
                </a:r>
                <a:r>
                  <a:rPr lang="en-US" sz="1200" dirty="0">
                    <a:latin typeface="Huawei Sans" panose="020C0503030203020204" pitchFamily="34" charset="0"/>
                  </a:rPr>
                  <a:t>(A4)</a:t>
                </a:r>
              </a:p>
            </p:txBody>
          </p:sp>
          <p:cxnSp>
            <p:nvCxnSpPr>
              <p:cNvPr id="215" name="直接箭头连接符 214"/>
              <p:cNvCxnSpPr/>
              <p:nvPr/>
            </p:nvCxnSpPr>
            <p:spPr>
              <a:xfrm>
                <a:off x="5179396" y="5305123"/>
                <a:ext cx="268589"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6" name="直接箭头连接符 215"/>
              <p:cNvCxnSpPr/>
              <p:nvPr/>
            </p:nvCxnSpPr>
            <p:spPr>
              <a:xfrm>
                <a:off x="6024494" y="5586844"/>
                <a:ext cx="244172"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7" name="直接箭头连接符 216"/>
              <p:cNvCxnSpPr/>
              <p:nvPr/>
            </p:nvCxnSpPr>
            <p:spPr>
              <a:xfrm>
                <a:off x="5186350" y="5856764"/>
                <a:ext cx="268589"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8" name="圆角矩形 217"/>
              <p:cNvSpPr/>
              <p:nvPr/>
            </p:nvSpPr>
            <p:spPr>
              <a:xfrm>
                <a:off x="4087857" y="2666643"/>
                <a:ext cx="1059577" cy="405187"/>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smtClean="0">
                    <a:latin typeface="Huawei Sans" panose="020C0503030203020204" pitchFamily="34" charset="0"/>
                  </a:rPr>
                  <a:t>Main </a:t>
                </a:r>
                <a:endParaRPr lang="en-US" sz="1200" dirty="0">
                  <a:latin typeface="Huawei Sans" panose="020C0503030203020204" pitchFamily="34" charset="0"/>
                </a:endParaRPr>
              </a:p>
              <a:p>
                <a:pPr algn="ctr"/>
                <a:r>
                  <a:rPr lang="en-US" sz="1200" dirty="0" smtClean="0">
                    <a:latin typeface="Huawei Sans" panose="020C0503030203020204" pitchFamily="34" charset="0"/>
                  </a:rPr>
                  <a:t>(</a:t>
                </a:r>
                <a:r>
                  <a:rPr lang="en-US" sz="1200" dirty="0">
                    <a:latin typeface="Huawei Sans" panose="020C0503030203020204" pitchFamily="34" charset="0"/>
                  </a:rPr>
                  <a:t>A1)</a:t>
                </a:r>
              </a:p>
            </p:txBody>
          </p:sp>
          <p:sp>
            <p:nvSpPr>
              <p:cNvPr id="219" name="圆角矩形 218"/>
              <p:cNvSpPr/>
              <p:nvPr/>
            </p:nvSpPr>
            <p:spPr>
              <a:xfrm>
                <a:off x="4109267" y="3501901"/>
                <a:ext cx="1059577" cy="54733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smtClean="0">
                    <a:latin typeface="Huawei Sans" panose="020C0503030203020204" pitchFamily="34" charset="0"/>
                  </a:rPr>
                  <a:t>DG</a:t>
                </a:r>
              </a:p>
              <a:p>
                <a:pPr algn="ctr"/>
                <a:r>
                  <a:rPr lang="en-US" sz="1200" dirty="0" smtClean="0">
                    <a:latin typeface="Huawei Sans" panose="020C0503030203020204" pitchFamily="34" charset="0"/>
                  </a:rPr>
                  <a:t>(A2)</a:t>
                </a:r>
                <a:endParaRPr lang="en-US" sz="1200" dirty="0">
                  <a:latin typeface="Huawei Sans" panose="020C0503030203020204" pitchFamily="34" charset="0"/>
                </a:endParaRPr>
              </a:p>
            </p:txBody>
          </p:sp>
        </p:grpSp>
      </p:grpSp>
    </p:spTree>
    <p:extLst>
      <p:ext uri="{BB962C8B-B14F-4D97-AF65-F5344CB8AC3E}">
        <p14:creationId xmlns:p14="http://schemas.microsoft.com/office/powerpoint/2010/main" val="11587871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480872" y="2450661"/>
            <a:ext cx="6979290" cy="3767633"/>
            <a:chOff x="4480872" y="2450661"/>
            <a:chExt cx="6979290" cy="3767633"/>
          </a:xfrm>
        </p:grpSpPr>
        <p:sp>
          <p:nvSpPr>
            <p:cNvPr id="65" name="圆角矩形 64"/>
            <p:cNvSpPr/>
            <p:nvPr/>
          </p:nvSpPr>
          <p:spPr>
            <a:xfrm>
              <a:off x="5574439" y="2533234"/>
              <a:ext cx="623586" cy="1406683"/>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r>
                <a:rPr lang="en-US" sz="1200" dirty="0" smtClean="0">
                  <a:latin typeface="Huawei Sans" panose="020C0503030203020204" pitchFamily="34" charset="0"/>
                </a:rPr>
                <a:t>ATS</a:t>
              </a:r>
            </a:p>
            <a:p>
              <a:pPr algn="ctr"/>
              <a:r>
                <a:rPr lang="en-US" sz="1200" dirty="0" smtClean="0">
                  <a:latin typeface="Huawei Sans" panose="020C0503030203020204" pitchFamily="34" charset="0"/>
                </a:rPr>
                <a:t>(</a:t>
              </a:r>
              <a:r>
                <a:rPr lang="en-US" sz="1200" dirty="0">
                  <a:latin typeface="Huawei Sans" panose="020C0503030203020204" pitchFamily="34" charset="0"/>
                </a:rPr>
                <a:t>A3)</a:t>
              </a:r>
            </a:p>
          </p:txBody>
        </p:sp>
        <p:sp>
          <p:nvSpPr>
            <p:cNvPr id="126" name="圆角矩形 125"/>
            <p:cNvSpPr/>
            <p:nvPr/>
          </p:nvSpPr>
          <p:spPr>
            <a:xfrm>
              <a:off x="6339669" y="2523709"/>
              <a:ext cx="541452" cy="110971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r>
                <a:rPr lang="en-US" sz="1200" dirty="0" smtClean="0">
                  <a:latin typeface="Huawei Sans" panose="020C0503030203020204" pitchFamily="34" charset="0"/>
                </a:rPr>
                <a:t>LV </a:t>
              </a:r>
            </a:p>
            <a:p>
              <a:pPr algn="ctr"/>
              <a:r>
                <a:rPr lang="en-US" sz="1200" dirty="0" smtClean="0">
                  <a:latin typeface="Huawei Sans" panose="020C0503030203020204" pitchFamily="34" charset="0"/>
                </a:rPr>
                <a:t>system </a:t>
              </a:r>
            </a:p>
            <a:p>
              <a:pPr algn="ctr"/>
              <a:r>
                <a:rPr lang="en-US" sz="1200" dirty="0" smtClean="0">
                  <a:latin typeface="Huawei Sans" panose="020C0503030203020204" pitchFamily="34" charset="0"/>
                </a:rPr>
                <a:t>(</a:t>
              </a:r>
              <a:r>
                <a:rPr lang="en-US" sz="1200" dirty="0">
                  <a:latin typeface="Huawei Sans" panose="020C0503030203020204" pitchFamily="34" charset="0"/>
                </a:rPr>
                <a:t>A4)</a:t>
              </a:r>
            </a:p>
          </p:txBody>
        </p:sp>
        <p:sp>
          <p:nvSpPr>
            <p:cNvPr id="127" name="圆角矩形 126"/>
            <p:cNvSpPr/>
            <p:nvPr/>
          </p:nvSpPr>
          <p:spPr>
            <a:xfrm>
              <a:off x="7079751" y="2450661"/>
              <a:ext cx="836342" cy="588679"/>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smtClean="0">
                  <a:latin typeface="Huawei Sans" panose="020C0503030203020204" pitchFamily="34" charset="0"/>
                </a:rPr>
                <a:t>UPS</a:t>
              </a:r>
            </a:p>
            <a:p>
              <a:pPr algn="ctr"/>
              <a:r>
                <a:rPr lang="en-US" sz="1200" dirty="0" smtClean="0">
                  <a:latin typeface="Huawei Sans" panose="020C0503030203020204" pitchFamily="34" charset="0"/>
                </a:rPr>
                <a:t> battery</a:t>
              </a:r>
            </a:p>
            <a:p>
              <a:pPr algn="ctr"/>
              <a:r>
                <a:rPr lang="en-US" sz="1200" dirty="0" smtClean="0">
                  <a:latin typeface="Huawei Sans" panose="020C0503030203020204" pitchFamily="34" charset="0"/>
                </a:rPr>
                <a:t> (</a:t>
              </a:r>
              <a:r>
                <a:rPr lang="en-US" sz="1200" dirty="0">
                  <a:latin typeface="Huawei Sans" panose="020C0503030203020204" pitchFamily="34" charset="0"/>
                </a:rPr>
                <a:t>A5)</a:t>
              </a:r>
            </a:p>
          </p:txBody>
        </p:sp>
        <p:sp>
          <p:nvSpPr>
            <p:cNvPr id="128" name="圆角矩形 127"/>
            <p:cNvSpPr/>
            <p:nvPr/>
          </p:nvSpPr>
          <p:spPr>
            <a:xfrm>
              <a:off x="7071845" y="4579508"/>
              <a:ext cx="836342" cy="535163"/>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smtClean="0">
                  <a:latin typeface="Huawei Sans" panose="020C0503030203020204" pitchFamily="34" charset="0"/>
                </a:rPr>
                <a:t>UPS battery (</a:t>
              </a:r>
              <a:r>
                <a:rPr lang="en-US" sz="1200" dirty="0">
                  <a:latin typeface="Huawei Sans" panose="020C0503030203020204" pitchFamily="34" charset="0"/>
                </a:rPr>
                <a:t>A5</a:t>
              </a:r>
              <a:r>
                <a:rPr lang="en-US" sz="1200" dirty="0" smtClean="0">
                  <a:latin typeface="Huawei Sans" panose="020C0503030203020204" pitchFamily="34" charset="0"/>
                </a:rPr>
                <a:t>)</a:t>
              </a:r>
              <a:endParaRPr lang="en-US" sz="1200" dirty="0">
                <a:latin typeface="Huawei Sans" panose="020C0503030203020204" pitchFamily="34" charset="0"/>
              </a:endParaRPr>
            </a:p>
          </p:txBody>
        </p:sp>
        <p:sp>
          <p:nvSpPr>
            <p:cNvPr id="129" name="圆角矩形 128"/>
            <p:cNvSpPr/>
            <p:nvPr/>
          </p:nvSpPr>
          <p:spPr>
            <a:xfrm>
              <a:off x="7051341" y="3688791"/>
              <a:ext cx="853617" cy="588679"/>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lvl="0" algn="ctr"/>
              <a:r>
                <a:rPr lang="en-US" altLang="zh-CN" sz="1200" dirty="0">
                  <a:solidFill>
                    <a:prstClr val="white"/>
                  </a:solidFill>
                  <a:latin typeface="Huawei Sans" panose="020C0503030203020204" pitchFamily="34" charset="0"/>
                </a:rPr>
                <a:t>UPS</a:t>
              </a:r>
            </a:p>
            <a:p>
              <a:pPr lvl="0" algn="ctr"/>
              <a:r>
                <a:rPr lang="en-US" altLang="zh-CN" sz="1200" dirty="0">
                  <a:solidFill>
                    <a:prstClr val="white"/>
                  </a:solidFill>
                  <a:latin typeface="Huawei Sans" panose="020C0503030203020204" pitchFamily="34" charset="0"/>
                </a:rPr>
                <a:t> battery</a:t>
              </a:r>
            </a:p>
            <a:p>
              <a:pPr lvl="0" algn="ctr"/>
              <a:r>
                <a:rPr lang="en-US" altLang="zh-CN" sz="1200" dirty="0">
                  <a:solidFill>
                    <a:prstClr val="white"/>
                  </a:solidFill>
                  <a:latin typeface="Huawei Sans" panose="020C0503030203020204" pitchFamily="34" charset="0"/>
                </a:rPr>
                <a:t> (A5)</a:t>
              </a:r>
            </a:p>
          </p:txBody>
        </p:sp>
        <p:sp>
          <p:nvSpPr>
            <p:cNvPr id="130" name="圆角矩形 129"/>
            <p:cNvSpPr/>
            <p:nvPr/>
          </p:nvSpPr>
          <p:spPr>
            <a:xfrm>
              <a:off x="7070961" y="5683131"/>
              <a:ext cx="836342" cy="535163"/>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latin typeface="Huawei Sans" panose="020C0503030203020204" pitchFamily="34" charset="0"/>
                </a:rPr>
                <a:t>UPS battery </a:t>
              </a:r>
              <a:r>
                <a:rPr lang="en-US" sz="1200" dirty="0" smtClean="0">
                  <a:latin typeface="Huawei Sans" panose="020C0503030203020204" pitchFamily="34" charset="0"/>
                </a:rPr>
                <a:t>(</a:t>
              </a:r>
              <a:r>
                <a:rPr lang="en-US" sz="1200" dirty="0">
                  <a:latin typeface="Huawei Sans" panose="020C0503030203020204" pitchFamily="34" charset="0"/>
                </a:rPr>
                <a:t>A5)</a:t>
              </a:r>
            </a:p>
          </p:txBody>
        </p:sp>
        <p:sp>
          <p:nvSpPr>
            <p:cNvPr id="131" name="圆角矩形 130"/>
            <p:cNvSpPr/>
            <p:nvPr/>
          </p:nvSpPr>
          <p:spPr>
            <a:xfrm>
              <a:off x="8209128" y="2552540"/>
              <a:ext cx="691192" cy="535163"/>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smtClean="0">
                  <a:latin typeface="Huawei Sans" panose="020C0503030203020204" pitchFamily="34" charset="0"/>
                </a:rPr>
                <a:t>UPS</a:t>
              </a:r>
            </a:p>
            <a:p>
              <a:pPr algn="ctr"/>
              <a:r>
                <a:rPr lang="en-US" sz="1200" dirty="0" smtClean="0">
                  <a:latin typeface="Huawei Sans" panose="020C0503030203020204" pitchFamily="34" charset="0"/>
                </a:rPr>
                <a:t> (</a:t>
              </a:r>
              <a:r>
                <a:rPr lang="en-US" sz="1200" dirty="0">
                  <a:latin typeface="Huawei Sans" panose="020C0503030203020204" pitchFamily="34" charset="0"/>
                </a:rPr>
                <a:t>A6)</a:t>
              </a:r>
            </a:p>
          </p:txBody>
        </p:sp>
        <p:sp>
          <p:nvSpPr>
            <p:cNvPr id="132" name="圆角矩形 131"/>
            <p:cNvSpPr/>
            <p:nvPr/>
          </p:nvSpPr>
          <p:spPr>
            <a:xfrm>
              <a:off x="8216457" y="3664959"/>
              <a:ext cx="691192" cy="535163"/>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latin typeface="Huawei Sans" panose="020C0503030203020204" pitchFamily="34" charset="0"/>
                </a:rPr>
                <a:t>UPS </a:t>
              </a:r>
            </a:p>
            <a:p>
              <a:pPr algn="ctr"/>
              <a:r>
                <a:rPr lang="en-US" sz="1200" dirty="0">
                  <a:latin typeface="Huawei Sans" panose="020C0503030203020204" pitchFamily="34" charset="0"/>
                </a:rPr>
                <a:t>(A6)</a:t>
              </a:r>
            </a:p>
          </p:txBody>
        </p:sp>
        <p:sp>
          <p:nvSpPr>
            <p:cNvPr id="133" name="圆角矩形 132"/>
            <p:cNvSpPr/>
            <p:nvPr/>
          </p:nvSpPr>
          <p:spPr>
            <a:xfrm>
              <a:off x="8216457" y="4664516"/>
              <a:ext cx="691192" cy="535163"/>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latin typeface="Huawei Sans" panose="020C0503030203020204" pitchFamily="34" charset="0"/>
                </a:rPr>
                <a:t>UPS </a:t>
              </a:r>
              <a:endParaRPr lang="en-US" sz="1200" dirty="0" smtClean="0">
                <a:latin typeface="Huawei Sans" panose="020C0503030203020204" pitchFamily="34" charset="0"/>
              </a:endParaRPr>
            </a:p>
            <a:p>
              <a:pPr algn="ctr"/>
              <a:r>
                <a:rPr lang="en-US" sz="1200" dirty="0" smtClean="0">
                  <a:latin typeface="Huawei Sans" panose="020C0503030203020204" pitchFamily="34" charset="0"/>
                </a:rPr>
                <a:t>(</a:t>
              </a:r>
              <a:r>
                <a:rPr lang="en-US" sz="1200" dirty="0">
                  <a:latin typeface="Huawei Sans" panose="020C0503030203020204" pitchFamily="34" charset="0"/>
                </a:rPr>
                <a:t>A6)</a:t>
              </a:r>
            </a:p>
          </p:txBody>
        </p:sp>
        <p:sp>
          <p:nvSpPr>
            <p:cNvPr id="134" name="圆角矩形 133"/>
            <p:cNvSpPr/>
            <p:nvPr/>
          </p:nvSpPr>
          <p:spPr>
            <a:xfrm>
              <a:off x="8209128" y="5523600"/>
              <a:ext cx="691192" cy="535163"/>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latin typeface="Huawei Sans" panose="020C0503030203020204" pitchFamily="34" charset="0"/>
                </a:rPr>
                <a:t>UPS </a:t>
              </a:r>
              <a:endParaRPr lang="en-US" sz="1200" dirty="0" smtClean="0">
                <a:latin typeface="Huawei Sans" panose="020C0503030203020204" pitchFamily="34" charset="0"/>
              </a:endParaRPr>
            </a:p>
            <a:p>
              <a:pPr algn="ctr"/>
              <a:r>
                <a:rPr lang="en-US" sz="1200" dirty="0" smtClean="0">
                  <a:latin typeface="Huawei Sans" panose="020C0503030203020204" pitchFamily="34" charset="0"/>
                </a:rPr>
                <a:t>(</a:t>
              </a:r>
              <a:r>
                <a:rPr lang="en-US" sz="1200" dirty="0">
                  <a:latin typeface="Huawei Sans" panose="020C0503030203020204" pitchFamily="34" charset="0"/>
                </a:rPr>
                <a:t>A6)</a:t>
              </a:r>
            </a:p>
          </p:txBody>
        </p:sp>
        <p:sp>
          <p:nvSpPr>
            <p:cNvPr id="135" name="圆角矩形 134"/>
            <p:cNvSpPr/>
            <p:nvPr/>
          </p:nvSpPr>
          <p:spPr>
            <a:xfrm>
              <a:off x="9224923" y="2679676"/>
              <a:ext cx="519301" cy="1340659"/>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r>
                <a:rPr lang="en-US" sz="1200" dirty="0" smtClean="0">
                  <a:latin typeface="Huawei Sans" panose="020C0503030203020204" pitchFamily="34" charset="0"/>
                </a:rPr>
                <a:t>PDU</a:t>
              </a:r>
            </a:p>
            <a:p>
              <a:pPr algn="ctr"/>
              <a:r>
                <a:rPr lang="en-US" sz="1200" dirty="0" smtClean="0">
                  <a:latin typeface="Huawei Sans" panose="020C0503030203020204" pitchFamily="34" charset="0"/>
                </a:rPr>
                <a:t> </a:t>
              </a:r>
              <a:r>
                <a:rPr lang="en-US" sz="1200" dirty="0">
                  <a:latin typeface="Huawei Sans" panose="020C0503030203020204" pitchFamily="34" charset="0"/>
                </a:rPr>
                <a:t>(A7)</a:t>
              </a:r>
            </a:p>
          </p:txBody>
        </p:sp>
        <p:sp>
          <p:nvSpPr>
            <p:cNvPr id="136" name="圆角矩形 135"/>
            <p:cNvSpPr/>
            <p:nvPr/>
          </p:nvSpPr>
          <p:spPr>
            <a:xfrm>
              <a:off x="9224054" y="4624774"/>
              <a:ext cx="526293" cy="1340659"/>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r>
                <a:rPr lang="en-US" sz="1200" dirty="0">
                  <a:latin typeface="Huawei Sans" panose="020C0503030203020204" pitchFamily="34" charset="0"/>
                </a:rPr>
                <a:t>PDU</a:t>
              </a:r>
            </a:p>
            <a:p>
              <a:pPr algn="ctr"/>
              <a:r>
                <a:rPr lang="en-US" sz="1200" dirty="0">
                  <a:latin typeface="Huawei Sans" panose="020C0503030203020204" pitchFamily="34" charset="0"/>
                </a:rPr>
                <a:t> (A7)</a:t>
              </a:r>
            </a:p>
          </p:txBody>
        </p:sp>
        <p:sp>
          <p:nvSpPr>
            <p:cNvPr id="137" name="圆角矩形 136"/>
            <p:cNvSpPr/>
            <p:nvPr/>
          </p:nvSpPr>
          <p:spPr>
            <a:xfrm>
              <a:off x="9820869" y="3839912"/>
              <a:ext cx="526796" cy="1107982"/>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r>
                <a:rPr lang="en-US" sz="1200" dirty="0" smtClean="0">
                  <a:latin typeface="Huawei Sans" panose="020C0503030203020204" pitchFamily="34" charset="0"/>
                </a:rPr>
                <a:t>STS </a:t>
              </a:r>
            </a:p>
            <a:p>
              <a:pPr algn="ctr"/>
              <a:r>
                <a:rPr lang="en-US" sz="1200" dirty="0" smtClean="0">
                  <a:latin typeface="Huawei Sans" panose="020C0503030203020204" pitchFamily="34" charset="0"/>
                </a:rPr>
                <a:t>(</a:t>
              </a:r>
              <a:r>
                <a:rPr lang="en-US" sz="1200" dirty="0">
                  <a:latin typeface="Huawei Sans" panose="020C0503030203020204" pitchFamily="34" charset="0"/>
                </a:rPr>
                <a:t>A8)</a:t>
              </a:r>
            </a:p>
          </p:txBody>
        </p:sp>
        <p:sp>
          <p:nvSpPr>
            <p:cNvPr id="138" name="流程图: 过程 137"/>
            <p:cNvSpPr/>
            <p:nvPr/>
          </p:nvSpPr>
          <p:spPr>
            <a:xfrm>
              <a:off x="10558046" y="2450662"/>
              <a:ext cx="902116" cy="906614"/>
            </a:xfrm>
            <a:prstGeom prst="flowChartProcess">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b="1" dirty="0">
                  <a:latin typeface="Huawei Sans" panose="020C0503030203020204" pitchFamily="34" charset="0"/>
                </a:rPr>
                <a:t>L</a:t>
              </a:r>
              <a:r>
                <a:rPr lang="en-US" sz="1200" b="1" dirty="0" smtClean="0">
                  <a:latin typeface="Huawei Sans" panose="020C0503030203020204" pitchFamily="34" charset="0"/>
                </a:rPr>
                <a:t>oad </a:t>
              </a:r>
              <a:r>
                <a:rPr lang="en-US" sz="1200" b="1" dirty="0">
                  <a:latin typeface="Huawei Sans" panose="020C0503030203020204" pitchFamily="34" charset="0"/>
                </a:rPr>
                <a:t>A (dual power supplies)</a:t>
              </a:r>
            </a:p>
          </p:txBody>
        </p:sp>
        <p:sp>
          <p:nvSpPr>
            <p:cNvPr id="139" name="流程图: 过程 138"/>
            <p:cNvSpPr/>
            <p:nvPr/>
          </p:nvSpPr>
          <p:spPr>
            <a:xfrm>
              <a:off x="10558046" y="5118847"/>
              <a:ext cx="902116" cy="894797"/>
            </a:xfrm>
            <a:prstGeom prst="flowChartProcess">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1200" b="1" dirty="0">
                  <a:latin typeface="Huawei Sans" panose="020C0503030203020204" pitchFamily="34" charset="0"/>
                </a:rPr>
                <a:t>Load </a:t>
              </a:r>
              <a:r>
                <a:rPr lang="en-US" sz="1200" b="1" dirty="0">
                  <a:latin typeface="Huawei Sans" panose="020C0503030203020204" pitchFamily="34" charset="0"/>
                </a:rPr>
                <a:t>A (dual power supplies)</a:t>
              </a:r>
            </a:p>
          </p:txBody>
        </p:sp>
        <p:sp>
          <p:nvSpPr>
            <p:cNvPr id="140" name="流程图: 过程 139"/>
            <p:cNvSpPr/>
            <p:nvPr/>
          </p:nvSpPr>
          <p:spPr>
            <a:xfrm>
              <a:off x="10558046" y="3839912"/>
              <a:ext cx="902116" cy="887687"/>
            </a:xfrm>
            <a:prstGeom prst="flowChartProcess">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1200" b="1" dirty="0">
                  <a:latin typeface="Huawei Sans" panose="020C0503030203020204" pitchFamily="34" charset="0"/>
                </a:rPr>
                <a:t>Load </a:t>
              </a:r>
              <a:r>
                <a:rPr lang="en-US" sz="1200" b="1" dirty="0">
                  <a:latin typeface="Huawei Sans" panose="020C0503030203020204" pitchFamily="34" charset="0"/>
                </a:rPr>
                <a:t>A' (single power supply)</a:t>
              </a:r>
            </a:p>
          </p:txBody>
        </p:sp>
        <p:sp>
          <p:nvSpPr>
            <p:cNvPr id="141" name="圆角矩形 140"/>
            <p:cNvSpPr/>
            <p:nvPr/>
          </p:nvSpPr>
          <p:spPr>
            <a:xfrm>
              <a:off x="4499965" y="4982568"/>
              <a:ext cx="944907" cy="402076"/>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smtClean="0">
                  <a:latin typeface="Huawei Sans" panose="020C0503030203020204" pitchFamily="34" charset="0"/>
                </a:rPr>
                <a:t>Mains </a:t>
              </a:r>
            </a:p>
            <a:p>
              <a:pPr algn="ctr"/>
              <a:r>
                <a:rPr lang="en-US" sz="1200" dirty="0" smtClean="0">
                  <a:latin typeface="Huawei Sans" panose="020C0503030203020204" pitchFamily="34" charset="0"/>
                </a:rPr>
                <a:t>(</a:t>
              </a:r>
              <a:r>
                <a:rPr lang="en-US" sz="1200" dirty="0">
                  <a:latin typeface="Huawei Sans" panose="020C0503030203020204" pitchFamily="34" charset="0"/>
                </a:rPr>
                <a:t>A1)</a:t>
              </a:r>
            </a:p>
          </p:txBody>
        </p:sp>
        <p:sp>
          <p:nvSpPr>
            <p:cNvPr id="142" name="圆角矩形 141"/>
            <p:cNvSpPr/>
            <p:nvPr/>
          </p:nvSpPr>
          <p:spPr>
            <a:xfrm>
              <a:off x="4499965" y="5507928"/>
              <a:ext cx="944907" cy="54313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smtClean="0">
                  <a:latin typeface="Huawei Sans" panose="020C0503030203020204" pitchFamily="34" charset="0"/>
                </a:rPr>
                <a:t>D.G</a:t>
              </a:r>
            </a:p>
            <a:p>
              <a:pPr algn="ctr"/>
              <a:r>
                <a:rPr lang="en-US" sz="1200" dirty="0" smtClean="0">
                  <a:latin typeface="Huawei Sans" panose="020C0503030203020204" pitchFamily="34" charset="0"/>
                </a:rPr>
                <a:t>(A2</a:t>
              </a:r>
              <a:r>
                <a:rPr lang="en-US" sz="1200" dirty="0">
                  <a:latin typeface="Huawei Sans" panose="020C0503030203020204" pitchFamily="34" charset="0"/>
                </a:rPr>
                <a:t>)</a:t>
              </a:r>
            </a:p>
          </p:txBody>
        </p:sp>
        <p:sp>
          <p:nvSpPr>
            <p:cNvPr id="143" name="圆角矩形 142"/>
            <p:cNvSpPr/>
            <p:nvPr/>
          </p:nvSpPr>
          <p:spPr>
            <a:xfrm>
              <a:off x="5668182" y="4941636"/>
              <a:ext cx="583804" cy="1127986"/>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r>
                <a:rPr lang="en-US" sz="1200" dirty="0">
                  <a:latin typeface="Huawei Sans" panose="020C0503030203020204" pitchFamily="34" charset="0"/>
                </a:rPr>
                <a:t>ATS </a:t>
              </a:r>
              <a:endParaRPr lang="en-US" sz="1200" dirty="0" smtClean="0">
                <a:latin typeface="Huawei Sans" panose="020C0503030203020204" pitchFamily="34" charset="0"/>
              </a:endParaRPr>
            </a:p>
            <a:p>
              <a:pPr algn="ctr"/>
              <a:r>
                <a:rPr lang="en-US" sz="1200" dirty="0" smtClean="0">
                  <a:latin typeface="Huawei Sans" panose="020C0503030203020204" pitchFamily="34" charset="0"/>
                </a:rPr>
                <a:t>(</a:t>
              </a:r>
              <a:r>
                <a:rPr lang="en-US" sz="1200" dirty="0">
                  <a:latin typeface="Huawei Sans" panose="020C0503030203020204" pitchFamily="34" charset="0"/>
                </a:rPr>
                <a:t>A3)</a:t>
              </a:r>
            </a:p>
          </p:txBody>
        </p:sp>
        <p:sp>
          <p:nvSpPr>
            <p:cNvPr id="144" name="圆角矩形 143"/>
            <p:cNvSpPr/>
            <p:nvPr/>
          </p:nvSpPr>
          <p:spPr>
            <a:xfrm>
              <a:off x="6425668" y="4932110"/>
              <a:ext cx="568665" cy="110971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r>
                <a:rPr lang="en-US" sz="1200" dirty="0" smtClean="0">
                  <a:latin typeface="Huawei Sans" panose="020C0503030203020204" pitchFamily="34" charset="0"/>
                </a:rPr>
                <a:t>LV  </a:t>
              </a:r>
            </a:p>
            <a:p>
              <a:pPr algn="ctr"/>
              <a:r>
                <a:rPr lang="en-US" sz="1200" dirty="0" smtClean="0">
                  <a:latin typeface="Huawei Sans" panose="020C0503030203020204" pitchFamily="34" charset="0"/>
                </a:rPr>
                <a:t>system </a:t>
              </a:r>
              <a:r>
                <a:rPr lang="en-US" sz="1200" dirty="0">
                  <a:latin typeface="Huawei Sans" panose="020C0503030203020204" pitchFamily="34" charset="0"/>
                </a:rPr>
                <a:t>(A4)</a:t>
              </a:r>
            </a:p>
          </p:txBody>
        </p:sp>
        <p:sp>
          <p:nvSpPr>
            <p:cNvPr id="145" name="圆角矩形 144"/>
            <p:cNvSpPr/>
            <p:nvPr/>
          </p:nvSpPr>
          <p:spPr>
            <a:xfrm>
              <a:off x="4480872" y="2591784"/>
              <a:ext cx="944907" cy="402076"/>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smtClean="0">
                  <a:latin typeface="Huawei Sans" panose="020C0503030203020204" pitchFamily="34" charset="0"/>
                </a:rPr>
                <a:t>Main </a:t>
              </a:r>
              <a:endParaRPr lang="en-US" sz="1200" dirty="0">
                <a:latin typeface="Huawei Sans" panose="020C0503030203020204" pitchFamily="34" charset="0"/>
              </a:endParaRPr>
            </a:p>
            <a:p>
              <a:pPr algn="ctr"/>
              <a:r>
                <a:rPr lang="en-US" sz="1200" dirty="0" smtClean="0">
                  <a:latin typeface="Huawei Sans" panose="020C0503030203020204" pitchFamily="34" charset="0"/>
                </a:rPr>
                <a:t>(</a:t>
              </a:r>
              <a:r>
                <a:rPr lang="en-US" sz="1200" dirty="0">
                  <a:latin typeface="Huawei Sans" panose="020C0503030203020204" pitchFamily="34" charset="0"/>
                </a:rPr>
                <a:t>A1)</a:t>
              </a:r>
            </a:p>
          </p:txBody>
        </p:sp>
        <p:sp>
          <p:nvSpPr>
            <p:cNvPr id="146" name="圆角矩形 145"/>
            <p:cNvSpPr/>
            <p:nvPr/>
          </p:nvSpPr>
          <p:spPr>
            <a:xfrm>
              <a:off x="4499965" y="3420628"/>
              <a:ext cx="944907" cy="54313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smtClean="0">
                  <a:latin typeface="Huawei Sans" panose="020C0503030203020204" pitchFamily="34" charset="0"/>
                </a:rPr>
                <a:t>DG</a:t>
              </a:r>
            </a:p>
            <a:p>
              <a:pPr algn="ctr"/>
              <a:r>
                <a:rPr lang="en-US" sz="1200" dirty="0" smtClean="0">
                  <a:latin typeface="Huawei Sans" panose="020C0503030203020204" pitchFamily="34" charset="0"/>
                </a:rPr>
                <a:t>(A2)</a:t>
              </a:r>
              <a:endParaRPr lang="en-US" sz="1200" dirty="0">
                <a:latin typeface="Huawei Sans" panose="020C0503030203020204" pitchFamily="34" charset="0"/>
              </a:endParaRPr>
            </a:p>
          </p:txBody>
        </p:sp>
      </p:grpSp>
      <p:sp>
        <p:nvSpPr>
          <p:cNvPr id="2" name="标题 1"/>
          <p:cNvSpPr>
            <a:spLocks noGrp="1"/>
          </p:cNvSpPr>
          <p:nvPr>
            <p:ph type="title"/>
          </p:nvPr>
        </p:nvSpPr>
        <p:spPr/>
        <p:txBody>
          <a:bodyPr/>
          <a:lstStyle/>
          <a:p>
            <a:r>
              <a:rPr lang="en-US" smtClean="0"/>
              <a:t>Reliability Model of the Power Supply and Distribution System (2)</a:t>
            </a:r>
            <a:endParaRPr lang="en-US" dirty="0"/>
          </a:p>
        </p:txBody>
      </p:sp>
      <p:sp>
        <p:nvSpPr>
          <p:cNvPr id="3" name="文本占位符 2"/>
          <p:cNvSpPr>
            <a:spLocks noGrp="1"/>
          </p:cNvSpPr>
          <p:nvPr>
            <p:ph type="body" sz="quarter" idx="10"/>
          </p:nvPr>
        </p:nvSpPr>
        <p:spPr/>
        <p:txBody>
          <a:bodyPr/>
          <a:lstStyle/>
          <a:p>
            <a:r>
              <a:rPr lang="en-US" sz="1400" dirty="0" smtClean="0"/>
              <a:t>The following uses the typical architecture of the power supply and distribution system in a Tier IV DR DC as an example.</a:t>
            </a:r>
          </a:p>
          <a:p>
            <a:r>
              <a:rPr lang="en-US" sz="1400" dirty="0" smtClean="0"/>
              <a:t>Availability of the UPS 2N system</a:t>
            </a:r>
          </a:p>
          <a:p>
            <a:pPr lvl="1"/>
            <a:r>
              <a:rPr lang="en-US" sz="1200" dirty="0" smtClean="0"/>
              <a:t>A6,1 = [1 – (1 – A6)</a:t>
            </a:r>
            <a:r>
              <a:rPr lang="en-US" sz="1200" baseline="30000" dirty="0" smtClean="0"/>
              <a:t>2</a:t>
            </a:r>
            <a:r>
              <a:rPr lang="en-US" sz="1200" dirty="0" smtClean="0"/>
              <a:t>]</a:t>
            </a:r>
          </a:p>
          <a:p>
            <a:r>
              <a:rPr lang="en-US" sz="1400" dirty="0" smtClean="0"/>
              <a:t>Availability of a bus power supply system</a:t>
            </a:r>
          </a:p>
          <a:p>
            <a:pPr lvl="1"/>
            <a:r>
              <a:rPr lang="en-US" sz="1200" dirty="0" smtClean="0"/>
              <a:t>A6,2 = A1,2 x A6,1 x A7     </a:t>
            </a:r>
            <a:endParaRPr lang="en-US" sz="1200" dirty="0"/>
          </a:p>
        </p:txBody>
      </p:sp>
      <p:grpSp>
        <p:nvGrpSpPr>
          <p:cNvPr id="4" name="组合 3"/>
          <p:cNvGrpSpPr/>
          <p:nvPr/>
        </p:nvGrpSpPr>
        <p:grpSpPr>
          <a:xfrm>
            <a:off x="2833529" y="1842490"/>
            <a:ext cx="7713570" cy="4324786"/>
            <a:chOff x="2526557" y="1990429"/>
            <a:chExt cx="8297834" cy="4324786"/>
          </a:xfrm>
        </p:grpSpPr>
        <p:grpSp>
          <p:nvGrpSpPr>
            <p:cNvPr id="66" name="组合 65"/>
            <p:cNvGrpSpPr/>
            <p:nvPr/>
          </p:nvGrpSpPr>
          <p:grpSpPr>
            <a:xfrm>
              <a:off x="5292023" y="2802524"/>
              <a:ext cx="5532368" cy="3434060"/>
              <a:chOff x="5092712" y="2711772"/>
              <a:chExt cx="5842499" cy="3582892"/>
            </a:xfrm>
          </p:grpSpPr>
          <p:cxnSp>
            <p:nvCxnSpPr>
              <p:cNvPr id="83" name="直接箭头连接符 82"/>
              <p:cNvCxnSpPr/>
              <p:nvPr/>
            </p:nvCxnSpPr>
            <p:spPr>
              <a:xfrm>
                <a:off x="5092712" y="2878086"/>
                <a:ext cx="268589"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4" name="直接箭头连接符 83"/>
              <p:cNvCxnSpPr/>
              <p:nvPr/>
            </p:nvCxnSpPr>
            <p:spPr>
              <a:xfrm>
                <a:off x="5960642" y="3159807"/>
                <a:ext cx="244172"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5" name="直接箭头连接符 84"/>
              <p:cNvCxnSpPr/>
              <p:nvPr/>
            </p:nvCxnSpPr>
            <p:spPr>
              <a:xfrm>
                <a:off x="7926093" y="2711772"/>
                <a:ext cx="357493"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6" name="直接箭头连接符 85"/>
              <p:cNvCxnSpPr/>
              <p:nvPr/>
            </p:nvCxnSpPr>
            <p:spPr>
              <a:xfrm>
                <a:off x="7932637" y="6294664"/>
                <a:ext cx="357493"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7" name="直接箭头连接符 86"/>
              <p:cNvCxnSpPr/>
              <p:nvPr/>
            </p:nvCxnSpPr>
            <p:spPr>
              <a:xfrm>
                <a:off x="7934312" y="4887636"/>
                <a:ext cx="357493"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8" name="直接箭头连接符 87"/>
              <p:cNvCxnSpPr/>
              <p:nvPr/>
            </p:nvCxnSpPr>
            <p:spPr>
              <a:xfrm>
                <a:off x="7963413" y="4100416"/>
                <a:ext cx="324994"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9" name="直接箭头连接符 88"/>
              <p:cNvCxnSpPr/>
              <p:nvPr/>
            </p:nvCxnSpPr>
            <p:spPr>
              <a:xfrm>
                <a:off x="8002581" y="2875671"/>
                <a:ext cx="295448"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0" name="直接箭头连接符 89"/>
              <p:cNvCxnSpPr/>
              <p:nvPr/>
            </p:nvCxnSpPr>
            <p:spPr>
              <a:xfrm>
                <a:off x="8012741" y="3854645"/>
                <a:ext cx="295448"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1" name="直接箭头连接符 90"/>
              <p:cNvCxnSpPr/>
              <p:nvPr/>
            </p:nvCxnSpPr>
            <p:spPr>
              <a:xfrm>
                <a:off x="7967317" y="5097465"/>
                <a:ext cx="324993"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2" name="直接箭头连接符 91"/>
              <p:cNvCxnSpPr/>
              <p:nvPr/>
            </p:nvCxnSpPr>
            <p:spPr>
              <a:xfrm>
                <a:off x="7975553" y="6075810"/>
                <a:ext cx="324993"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6779391" y="3238237"/>
                <a:ext cx="122894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6842717" y="5735947"/>
                <a:ext cx="11246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8016238" y="2878086"/>
                <a:ext cx="0" cy="96297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7987637" y="5097465"/>
                <a:ext cx="0" cy="96297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直接箭头连接符 96"/>
              <p:cNvCxnSpPr/>
              <p:nvPr/>
            </p:nvCxnSpPr>
            <p:spPr>
              <a:xfrm>
                <a:off x="9041404" y="2907178"/>
                <a:ext cx="393241"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8" name="直接箭头连接符 97"/>
              <p:cNvCxnSpPr/>
              <p:nvPr/>
            </p:nvCxnSpPr>
            <p:spPr>
              <a:xfrm>
                <a:off x="9041404" y="3858399"/>
                <a:ext cx="393241"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9" name="直接箭头连接符 98"/>
              <p:cNvCxnSpPr/>
              <p:nvPr/>
            </p:nvCxnSpPr>
            <p:spPr>
              <a:xfrm>
                <a:off x="9041404" y="4848414"/>
                <a:ext cx="393241"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0" name="直接箭头连接符 99"/>
              <p:cNvCxnSpPr/>
              <p:nvPr/>
            </p:nvCxnSpPr>
            <p:spPr>
              <a:xfrm>
                <a:off x="9041404" y="5982382"/>
                <a:ext cx="393241"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直接箭头连接符 100"/>
              <p:cNvCxnSpPr/>
              <p:nvPr/>
            </p:nvCxnSpPr>
            <p:spPr>
              <a:xfrm>
                <a:off x="9988931" y="3203880"/>
                <a:ext cx="927245"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2" name="直接箭头连接符 101"/>
              <p:cNvCxnSpPr/>
              <p:nvPr/>
            </p:nvCxnSpPr>
            <p:spPr>
              <a:xfrm>
                <a:off x="10666621" y="4503656"/>
                <a:ext cx="268590"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3" name="直接箭头连接符 102"/>
              <p:cNvCxnSpPr/>
              <p:nvPr/>
            </p:nvCxnSpPr>
            <p:spPr>
              <a:xfrm>
                <a:off x="9988930" y="5873291"/>
                <a:ext cx="927245"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a:off x="9996816" y="3429727"/>
                <a:ext cx="4393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9996816" y="5495166"/>
                <a:ext cx="4393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 name="直接箭头连接符 105"/>
              <p:cNvCxnSpPr/>
              <p:nvPr/>
            </p:nvCxnSpPr>
            <p:spPr>
              <a:xfrm>
                <a:off x="10435213" y="3422717"/>
                <a:ext cx="5097" cy="455254"/>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7" name="直接箭头连接符 106"/>
              <p:cNvCxnSpPr/>
              <p:nvPr/>
            </p:nvCxnSpPr>
            <p:spPr>
              <a:xfrm flipV="1">
                <a:off x="10437761" y="5100149"/>
                <a:ext cx="0" cy="397394"/>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8" name="直接箭头连接符 107"/>
              <p:cNvCxnSpPr/>
              <p:nvPr/>
            </p:nvCxnSpPr>
            <p:spPr>
              <a:xfrm>
                <a:off x="5110817" y="3767184"/>
                <a:ext cx="268589"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3" name="直接箭头连接符 112"/>
              <p:cNvCxnSpPr/>
              <p:nvPr/>
            </p:nvCxnSpPr>
            <p:spPr>
              <a:xfrm>
                <a:off x="5179396" y="5305123"/>
                <a:ext cx="268589"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4" name="直接箭头连接符 113"/>
              <p:cNvCxnSpPr/>
              <p:nvPr/>
            </p:nvCxnSpPr>
            <p:spPr>
              <a:xfrm>
                <a:off x="6024494" y="5586844"/>
                <a:ext cx="244172"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5" name="直接箭头连接符 114"/>
              <p:cNvCxnSpPr/>
              <p:nvPr/>
            </p:nvCxnSpPr>
            <p:spPr>
              <a:xfrm>
                <a:off x="5186350" y="5856764"/>
                <a:ext cx="268589"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118" name="矩形 117"/>
            <p:cNvSpPr/>
            <p:nvPr/>
          </p:nvSpPr>
          <p:spPr>
            <a:xfrm>
              <a:off x="2530501" y="5155736"/>
              <a:ext cx="649537" cy="369332"/>
            </a:xfrm>
            <a:prstGeom prst="rect">
              <a:avLst/>
            </a:prstGeom>
          </p:spPr>
          <p:txBody>
            <a:bodyPr wrap="none">
              <a:noAutofit/>
            </a:bodyPr>
            <a:lstStyle/>
            <a:p>
              <a:r>
                <a:rPr lang="en-US">
                  <a:latin typeface="Huawei Sans" panose="020C0503030203020204" pitchFamily="34" charset="0"/>
                </a:rPr>
                <a:t>A1,2</a:t>
              </a:r>
            </a:p>
          </p:txBody>
        </p:sp>
        <p:sp>
          <p:nvSpPr>
            <p:cNvPr id="119" name="线形标注 1 118"/>
            <p:cNvSpPr/>
            <p:nvPr/>
          </p:nvSpPr>
          <p:spPr>
            <a:xfrm>
              <a:off x="4048916" y="4636369"/>
              <a:ext cx="4064198" cy="1667855"/>
            </a:xfrm>
            <a:prstGeom prst="borderCallout1">
              <a:avLst>
                <a:gd name="adj1" fmla="val 50285"/>
                <a:gd name="adj2" fmla="val 528"/>
                <a:gd name="adj3" fmla="val 37664"/>
                <a:gd name="adj4" fmla="val -16060"/>
              </a:avLst>
            </a:prstGeom>
            <a:solidFill>
              <a:schemeClr val="accent1">
                <a:lumMod val="40000"/>
                <a:lumOff val="60000"/>
                <a:alpha val="5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Huawei Sans" panose="020C0503030203020204" pitchFamily="34" charset="0"/>
              </a:endParaRPr>
            </a:p>
          </p:txBody>
        </p:sp>
        <p:sp>
          <p:nvSpPr>
            <p:cNvPr id="120" name="矩形 119"/>
            <p:cNvSpPr/>
            <p:nvPr/>
          </p:nvSpPr>
          <p:spPr>
            <a:xfrm>
              <a:off x="2526557" y="3371826"/>
              <a:ext cx="649537" cy="369332"/>
            </a:xfrm>
            <a:prstGeom prst="rect">
              <a:avLst/>
            </a:prstGeom>
          </p:spPr>
          <p:txBody>
            <a:bodyPr wrap="none">
              <a:noAutofit/>
            </a:bodyPr>
            <a:lstStyle/>
            <a:p>
              <a:r>
                <a:rPr lang="en-US">
                  <a:latin typeface="Huawei Sans" panose="020C0503030203020204" pitchFamily="34" charset="0"/>
                </a:rPr>
                <a:t>A1,1</a:t>
              </a:r>
            </a:p>
          </p:txBody>
        </p:sp>
        <p:sp>
          <p:nvSpPr>
            <p:cNvPr id="121" name="线形标注 1 120"/>
            <p:cNvSpPr/>
            <p:nvPr/>
          </p:nvSpPr>
          <p:spPr>
            <a:xfrm>
              <a:off x="4275930" y="2598171"/>
              <a:ext cx="2774330" cy="1523670"/>
            </a:xfrm>
            <a:prstGeom prst="borderCallout1">
              <a:avLst>
                <a:gd name="adj1" fmla="val 44947"/>
                <a:gd name="adj2" fmla="val -437"/>
                <a:gd name="adj3" fmla="val 66232"/>
                <a:gd name="adj4" fmla="val -27886"/>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latin typeface="Huawei Sans" panose="020C0503030203020204" pitchFamily="34" charset="0"/>
              </a:endParaRPr>
            </a:p>
          </p:txBody>
        </p:sp>
        <p:sp>
          <p:nvSpPr>
            <p:cNvPr id="122" name="线形标注 1 121"/>
            <p:cNvSpPr/>
            <p:nvPr/>
          </p:nvSpPr>
          <p:spPr>
            <a:xfrm>
              <a:off x="3762314" y="4520346"/>
              <a:ext cx="6173498" cy="1794869"/>
            </a:xfrm>
            <a:prstGeom prst="borderCallout1">
              <a:avLst>
                <a:gd name="adj1" fmla="val -357"/>
                <a:gd name="adj2" fmla="val 20278"/>
                <a:gd name="adj3" fmla="val -12467"/>
                <a:gd name="adj4" fmla="val 117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Huawei Sans" panose="020C0503030203020204" pitchFamily="34" charset="0"/>
              </a:endParaRPr>
            </a:p>
          </p:txBody>
        </p:sp>
        <p:sp>
          <p:nvSpPr>
            <p:cNvPr id="123" name="线形标注 1 122"/>
            <p:cNvSpPr/>
            <p:nvPr/>
          </p:nvSpPr>
          <p:spPr>
            <a:xfrm>
              <a:off x="8132730" y="2611870"/>
              <a:ext cx="1009037" cy="1724647"/>
            </a:xfrm>
            <a:prstGeom prst="borderCallout1">
              <a:avLst>
                <a:gd name="adj1" fmla="val 748"/>
                <a:gd name="adj2" fmla="val 53811"/>
                <a:gd name="adj3" fmla="val -23142"/>
                <a:gd name="adj4" fmla="val -27262"/>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latin typeface="Huawei Sans" panose="020C0503030203020204" pitchFamily="34" charset="0"/>
              </a:endParaRPr>
            </a:p>
          </p:txBody>
        </p:sp>
        <p:sp>
          <p:nvSpPr>
            <p:cNvPr id="124" name="矩形 123"/>
            <p:cNvSpPr/>
            <p:nvPr/>
          </p:nvSpPr>
          <p:spPr>
            <a:xfrm>
              <a:off x="7069601" y="1990429"/>
              <a:ext cx="649537" cy="369332"/>
            </a:xfrm>
            <a:prstGeom prst="rect">
              <a:avLst/>
            </a:prstGeom>
          </p:spPr>
          <p:txBody>
            <a:bodyPr wrap="none">
              <a:noAutofit/>
            </a:bodyPr>
            <a:lstStyle/>
            <a:p>
              <a:r>
                <a:rPr lang="en-US">
                  <a:solidFill>
                    <a:srgbClr val="FF0000"/>
                  </a:solidFill>
                  <a:latin typeface="Huawei Sans" panose="020C0503030203020204" pitchFamily="34" charset="0"/>
                </a:rPr>
                <a:t>A6,1</a:t>
              </a:r>
            </a:p>
          </p:txBody>
        </p:sp>
        <p:sp>
          <p:nvSpPr>
            <p:cNvPr id="125" name="矩形 124"/>
            <p:cNvSpPr/>
            <p:nvPr/>
          </p:nvSpPr>
          <p:spPr>
            <a:xfrm>
              <a:off x="3200804" y="4121218"/>
              <a:ext cx="649537" cy="369332"/>
            </a:xfrm>
            <a:prstGeom prst="rect">
              <a:avLst/>
            </a:prstGeom>
          </p:spPr>
          <p:txBody>
            <a:bodyPr wrap="none">
              <a:noAutofit/>
            </a:bodyPr>
            <a:lstStyle/>
            <a:p>
              <a:r>
                <a:rPr lang="en-US">
                  <a:solidFill>
                    <a:srgbClr val="FF0000"/>
                  </a:solidFill>
                  <a:latin typeface="Huawei Sans" panose="020C0503030203020204" pitchFamily="34" charset="0"/>
                </a:rPr>
                <a:t>A6,2</a:t>
              </a:r>
            </a:p>
          </p:txBody>
        </p:sp>
      </p:grpSp>
    </p:spTree>
    <p:extLst>
      <p:ext uri="{BB962C8B-B14F-4D97-AF65-F5344CB8AC3E}">
        <p14:creationId xmlns:p14="http://schemas.microsoft.com/office/powerpoint/2010/main" val="159443824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Reliability Model of the Power Supply and Distribution System (3)</a:t>
            </a:r>
            <a:endParaRPr lang="en-US"/>
          </a:p>
        </p:txBody>
      </p:sp>
      <p:sp>
        <p:nvSpPr>
          <p:cNvPr id="3" name="文本占位符 2"/>
          <p:cNvSpPr>
            <a:spLocks noGrp="1"/>
          </p:cNvSpPr>
          <p:nvPr>
            <p:ph type="body" sz="quarter" idx="10"/>
          </p:nvPr>
        </p:nvSpPr>
        <p:spPr/>
        <p:txBody>
          <a:bodyPr/>
          <a:lstStyle/>
          <a:p>
            <a:r>
              <a:rPr lang="en-US" sz="1400" dirty="0" smtClean="0"/>
              <a:t>The following uses the typical architecture of the power supply and distribution system in a Tier IV DR DC as an example.</a:t>
            </a:r>
          </a:p>
          <a:p>
            <a:r>
              <a:rPr lang="en-US" sz="1400" dirty="0" smtClean="0"/>
              <a:t>Therefore, the availability of the power supply system for key loads is as follows:</a:t>
            </a:r>
          </a:p>
          <a:p>
            <a:pPr lvl="1"/>
            <a:r>
              <a:rPr lang="en-US" sz="1200" dirty="0" smtClean="0"/>
              <a:t>A = [1 – (1 – A6,2)</a:t>
            </a:r>
            <a:r>
              <a:rPr lang="en-US" sz="1200" baseline="30000" dirty="0"/>
              <a:t>2</a:t>
            </a:r>
            <a:r>
              <a:rPr lang="en-US" sz="1200" dirty="0" smtClean="0"/>
              <a:t>] (dual power supplies), A' = [1 – (1 – A6,2)2] x A8 (single power supply)</a:t>
            </a:r>
            <a:r>
              <a:rPr lang="en-US" sz="1400" dirty="0" smtClean="0"/>
              <a:t>                                              </a:t>
            </a:r>
            <a:endParaRPr lang="en-US" sz="1400" dirty="0"/>
          </a:p>
        </p:txBody>
      </p:sp>
      <p:grpSp>
        <p:nvGrpSpPr>
          <p:cNvPr id="5" name="组合 4"/>
          <p:cNvGrpSpPr/>
          <p:nvPr/>
        </p:nvGrpSpPr>
        <p:grpSpPr>
          <a:xfrm>
            <a:off x="786442" y="2811677"/>
            <a:ext cx="10646417" cy="3409872"/>
            <a:chOff x="3874146" y="2450661"/>
            <a:chExt cx="7394821" cy="3770887"/>
          </a:xfrm>
        </p:grpSpPr>
        <p:sp>
          <p:nvSpPr>
            <p:cNvPr id="190" name="矩形 189"/>
            <p:cNvSpPr/>
            <p:nvPr/>
          </p:nvSpPr>
          <p:spPr>
            <a:xfrm>
              <a:off x="3874146" y="4090567"/>
              <a:ext cx="725148" cy="323148"/>
            </a:xfrm>
            <a:prstGeom prst="rect">
              <a:avLst/>
            </a:prstGeom>
          </p:spPr>
          <p:txBody>
            <a:bodyPr wrap="none">
              <a:noAutofit/>
            </a:bodyPr>
            <a:lstStyle/>
            <a:p>
              <a:r>
                <a:rPr lang="en-US" dirty="0">
                  <a:latin typeface="Huawei Sans" panose="020C0503030203020204" pitchFamily="34" charset="0"/>
                </a:rPr>
                <a:t>A6,2</a:t>
              </a:r>
            </a:p>
          </p:txBody>
        </p:sp>
        <p:grpSp>
          <p:nvGrpSpPr>
            <p:cNvPr id="83" name="组合 82"/>
            <p:cNvGrpSpPr/>
            <p:nvPr/>
          </p:nvGrpSpPr>
          <p:grpSpPr>
            <a:xfrm>
              <a:off x="4480872" y="2450661"/>
              <a:ext cx="6788095" cy="3767633"/>
              <a:chOff x="4480872" y="2450661"/>
              <a:chExt cx="6788095" cy="3767633"/>
            </a:xfrm>
          </p:grpSpPr>
          <p:sp>
            <p:nvSpPr>
              <p:cNvPr id="84" name="圆角矩形 83"/>
              <p:cNvSpPr/>
              <p:nvPr/>
            </p:nvSpPr>
            <p:spPr>
              <a:xfrm>
                <a:off x="5574439" y="2533234"/>
                <a:ext cx="623586" cy="1406683"/>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r>
                  <a:rPr lang="en-US" sz="1200" dirty="0" smtClean="0">
                    <a:latin typeface="Huawei Sans" panose="020C0503030203020204" pitchFamily="34" charset="0"/>
                  </a:rPr>
                  <a:t>ATS</a:t>
                </a:r>
              </a:p>
              <a:p>
                <a:pPr algn="ctr"/>
                <a:r>
                  <a:rPr lang="en-US" sz="1200" dirty="0" smtClean="0">
                    <a:latin typeface="Huawei Sans" panose="020C0503030203020204" pitchFamily="34" charset="0"/>
                  </a:rPr>
                  <a:t>(</a:t>
                </a:r>
                <a:r>
                  <a:rPr lang="en-US" sz="1200" dirty="0">
                    <a:latin typeface="Huawei Sans" panose="020C0503030203020204" pitchFamily="34" charset="0"/>
                  </a:rPr>
                  <a:t>A3)</a:t>
                </a:r>
              </a:p>
            </p:txBody>
          </p:sp>
          <p:sp>
            <p:nvSpPr>
              <p:cNvPr id="85" name="圆角矩形 84"/>
              <p:cNvSpPr/>
              <p:nvPr/>
            </p:nvSpPr>
            <p:spPr>
              <a:xfrm>
                <a:off x="6339669" y="2523709"/>
                <a:ext cx="541452" cy="110971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r>
                  <a:rPr lang="en-US" sz="1200" dirty="0" smtClean="0">
                    <a:latin typeface="Huawei Sans" panose="020C0503030203020204" pitchFamily="34" charset="0"/>
                  </a:rPr>
                  <a:t>LV </a:t>
                </a:r>
              </a:p>
              <a:p>
                <a:pPr algn="ctr"/>
                <a:r>
                  <a:rPr lang="en-US" sz="1200" dirty="0" smtClean="0">
                    <a:latin typeface="Huawei Sans" panose="020C0503030203020204" pitchFamily="34" charset="0"/>
                  </a:rPr>
                  <a:t>system </a:t>
                </a:r>
              </a:p>
              <a:p>
                <a:pPr algn="ctr"/>
                <a:r>
                  <a:rPr lang="en-US" sz="1200" dirty="0" smtClean="0">
                    <a:latin typeface="Huawei Sans" panose="020C0503030203020204" pitchFamily="34" charset="0"/>
                  </a:rPr>
                  <a:t>(</a:t>
                </a:r>
                <a:r>
                  <a:rPr lang="en-US" sz="1200" dirty="0">
                    <a:latin typeface="Huawei Sans" panose="020C0503030203020204" pitchFamily="34" charset="0"/>
                  </a:rPr>
                  <a:t>A4)</a:t>
                </a:r>
              </a:p>
            </p:txBody>
          </p:sp>
          <p:sp>
            <p:nvSpPr>
              <p:cNvPr id="86" name="圆角矩形 85"/>
              <p:cNvSpPr/>
              <p:nvPr/>
            </p:nvSpPr>
            <p:spPr>
              <a:xfrm>
                <a:off x="7079751" y="2450661"/>
                <a:ext cx="836342" cy="588679"/>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smtClean="0">
                    <a:latin typeface="Huawei Sans" panose="020C0503030203020204" pitchFamily="34" charset="0"/>
                  </a:rPr>
                  <a:t>UPS</a:t>
                </a:r>
              </a:p>
              <a:p>
                <a:pPr algn="ctr"/>
                <a:r>
                  <a:rPr lang="en-US" sz="1200" dirty="0" smtClean="0">
                    <a:latin typeface="Huawei Sans" panose="020C0503030203020204" pitchFamily="34" charset="0"/>
                  </a:rPr>
                  <a:t> battery</a:t>
                </a:r>
              </a:p>
              <a:p>
                <a:pPr algn="ctr"/>
                <a:r>
                  <a:rPr lang="en-US" sz="1200" dirty="0" smtClean="0">
                    <a:latin typeface="Huawei Sans" panose="020C0503030203020204" pitchFamily="34" charset="0"/>
                  </a:rPr>
                  <a:t> (</a:t>
                </a:r>
                <a:r>
                  <a:rPr lang="en-US" sz="1200" dirty="0">
                    <a:latin typeface="Huawei Sans" panose="020C0503030203020204" pitchFamily="34" charset="0"/>
                  </a:rPr>
                  <a:t>A5)</a:t>
                </a:r>
              </a:p>
            </p:txBody>
          </p:sp>
          <p:sp>
            <p:nvSpPr>
              <p:cNvPr id="87" name="圆角矩形 86"/>
              <p:cNvSpPr/>
              <p:nvPr/>
            </p:nvSpPr>
            <p:spPr>
              <a:xfrm>
                <a:off x="7071845" y="4579508"/>
                <a:ext cx="836342" cy="535163"/>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smtClean="0">
                    <a:latin typeface="Huawei Sans" panose="020C0503030203020204" pitchFamily="34" charset="0"/>
                  </a:rPr>
                  <a:t>UPS battery (</a:t>
                </a:r>
                <a:r>
                  <a:rPr lang="en-US" sz="1200" dirty="0">
                    <a:latin typeface="Huawei Sans" panose="020C0503030203020204" pitchFamily="34" charset="0"/>
                  </a:rPr>
                  <a:t>A5</a:t>
                </a:r>
                <a:r>
                  <a:rPr lang="en-US" sz="1200" dirty="0" smtClean="0">
                    <a:latin typeface="Huawei Sans" panose="020C0503030203020204" pitchFamily="34" charset="0"/>
                  </a:rPr>
                  <a:t>)</a:t>
                </a:r>
                <a:endParaRPr lang="en-US" sz="1200" dirty="0">
                  <a:latin typeface="Huawei Sans" panose="020C0503030203020204" pitchFamily="34" charset="0"/>
                </a:endParaRPr>
              </a:p>
            </p:txBody>
          </p:sp>
          <p:sp>
            <p:nvSpPr>
              <p:cNvPr id="88" name="圆角矩形 87"/>
              <p:cNvSpPr/>
              <p:nvPr/>
            </p:nvSpPr>
            <p:spPr>
              <a:xfrm>
                <a:off x="7051341" y="3688791"/>
                <a:ext cx="853617" cy="588679"/>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lvl="0" algn="ctr"/>
                <a:r>
                  <a:rPr lang="en-US" altLang="zh-CN" sz="1200" dirty="0">
                    <a:solidFill>
                      <a:prstClr val="white"/>
                    </a:solidFill>
                    <a:latin typeface="Huawei Sans" panose="020C0503030203020204" pitchFamily="34" charset="0"/>
                  </a:rPr>
                  <a:t>UPS</a:t>
                </a:r>
              </a:p>
              <a:p>
                <a:pPr lvl="0" algn="ctr"/>
                <a:r>
                  <a:rPr lang="en-US" altLang="zh-CN" sz="1200" dirty="0">
                    <a:solidFill>
                      <a:prstClr val="white"/>
                    </a:solidFill>
                    <a:latin typeface="Huawei Sans" panose="020C0503030203020204" pitchFamily="34" charset="0"/>
                  </a:rPr>
                  <a:t> battery</a:t>
                </a:r>
              </a:p>
              <a:p>
                <a:pPr lvl="0" algn="ctr"/>
                <a:r>
                  <a:rPr lang="en-US" altLang="zh-CN" sz="1200" dirty="0">
                    <a:solidFill>
                      <a:prstClr val="white"/>
                    </a:solidFill>
                    <a:latin typeface="Huawei Sans" panose="020C0503030203020204" pitchFamily="34" charset="0"/>
                  </a:rPr>
                  <a:t> (A5)</a:t>
                </a:r>
              </a:p>
            </p:txBody>
          </p:sp>
          <p:sp>
            <p:nvSpPr>
              <p:cNvPr id="89" name="圆角矩形 88"/>
              <p:cNvSpPr/>
              <p:nvPr/>
            </p:nvSpPr>
            <p:spPr>
              <a:xfrm>
                <a:off x="7070961" y="5683131"/>
                <a:ext cx="836342" cy="535163"/>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latin typeface="Huawei Sans" panose="020C0503030203020204" pitchFamily="34" charset="0"/>
                  </a:rPr>
                  <a:t>UPS battery </a:t>
                </a:r>
                <a:r>
                  <a:rPr lang="en-US" sz="1200" dirty="0" smtClean="0">
                    <a:latin typeface="Huawei Sans" panose="020C0503030203020204" pitchFamily="34" charset="0"/>
                  </a:rPr>
                  <a:t>(</a:t>
                </a:r>
                <a:r>
                  <a:rPr lang="en-US" sz="1200" dirty="0">
                    <a:latin typeface="Huawei Sans" panose="020C0503030203020204" pitchFamily="34" charset="0"/>
                  </a:rPr>
                  <a:t>A5)</a:t>
                </a:r>
              </a:p>
            </p:txBody>
          </p:sp>
          <p:sp>
            <p:nvSpPr>
              <p:cNvPr id="90" name="圆角矩形 89"/>
              <p:cNvSpPr/>
              <p:nvPr/>
            </p:nvSpPr>
            <p:spPr>
              <a:xfrm>
                <a:off x="8209128" y="2552540"/>
                <a:ext cx="691192" cy="535163"/>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smtClean="0">
                    <a:latin typeface="Huawei Sans" panose="020C0503030203020204" pitchFamily="34" charset="0"/>
                  </a:rPr>
                  <a:t>UPS</a:t>
                </a:r>
              </a:p>
              <a:p>
                <a:pPr algn="ctr"/>
                <a:r>
                  <a:rPr lang="en-US" sz="1200" dirty="0" smtClean="0">
                    <a:latin typeface="Huawei Sans" panose="020C0503030203020204" pitchFamily="34" charset="0"/>
                  </a:rPr>
                  <a:t> (</a:t>
                </a:r>
                <a:r>
                  <a:rPr lang="en-US" sz="1200" dirty="0">
                    <a:latin typeface="Huawei Sans" panose="020C0503030203020204" pitchFamily="34" charset="0"/>
                  </a:rPr>
                  <a:t>A6)</a:t>
                </a:r>
              </a:p>
            </p:txBody>
          </p:sp>
          <p:sp>
            <p:nvSpPr>
              <p:cNvPr id="91" name="圆角矩形 90"/>
              <p:cNvSpPr/>
              <p:nvPr/>
            </p:nvSpPr>
            <p:spPr>
              <a:xfrm>
                <a:off x="8216457" y="3664959"/>
                <a:ext cx="691192" cy="535163"/>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latin typeface="Huawei Sans" panose="020C0503030203020204" pitchFamily="34" charset="0"/>
                  </a:rPr>
                  <a:t>UPS </a:t>
                </a:r>
              </a:p>
              <a:p>
                <a:pPr algn="ctr"/>
                <a:r>
                  <a:rPr lang="en-US" sz="1200" dirty="0">
                    <a:latin typeface="Huawei Sans" panose="020C0503030203020204" pitchFamily="34" charset="0"/>
                  </a:rPr>
                  <a:t>(A6)</a:t>
                </a:r>
              </a:p>
            </p:txBody>
          </p:sp>
          <p:sp>
            <p:nvSpPr>
              <p:cNvPr id="92" name="圆角矩形 91"/>
              <p:cNvSpPr/>
              <p:nvPr/>
            </p:nvSpPr>
            <p:spPr>
              <a:xfrm>
                <a:off x="8216457" y="4664516"/>
                <a:ext cx="691192" cy="535163"/>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latin typeface="Huawei Sans" panose="020C0503030203020204" pitchFamily="34" charset="0"/>
                  </a:rPr>
                  <a:t>UPS </a:t>
                </a:r>
                <a:endParaRPr lang="en-US" sz="1200" dirty="0" smtClean="0">
                  <a:latin typeface="Huawei Sans" panose="020C0503030203020204" pitchFamily="34" charset="0"/>
                </a:endParaRPr>
              </a:p>
              <a:p>
                <a:pPr algn="ctr"/>
                <a:r>
                  <a:rPr lang="en-US" sz="1200" dirty="0" smtClean="0">
                    <a:latin typeface="Huawei Sans" panose="020C0503030203020204" pitchFamily="34" charset="0"/>
                  </a:rPr>
                  <a:t>(</a:t>
                </a:r>
                <a:r>
                  <a:rPr lang="en-US" sz="1200" dirty="0">
                    <a:latin typeface="Huawei Sans" panose="020C0503030203020204" pitchFamily="34" charset="0"/>
                  </a:rPr>
                  <a:t>A6)</a:t>
                </a:r>
              </a:p>
            </p:txBody>
          </p:sp>
          <p:sp>
            <p:nvSpPr>
              <p:cNvPr id="93" name="圆角矩形 92"/>
              <p:cNvSpPr/>
              <p:nvPr/>
            </p:nvSpPr>
            <p:spPr>
              <a:xfrm>
                <a:off x="8209128" y="5523600"/>
                <a:ext cx="691192" cy="535163"/>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latin typeface="Huawei Sans" panose="020C0503030203020204" pitchFamily="34" charset="0"/>
                  </a:rPr>
                  <a:t>UPS </a:t>
                </a:r>
                <a:endParaRPr lang="en-US" sz="1200" dirty="0" smtClean="0">
                  <a:latin typeface="Huawei Sans" panose="020C0503030203020204" pitchFamily="34" charset="0"/>
                </a:endParaRPr>
              </a:p>
              <a:p>
                <a:pPr algn="ctr"/>
                <a:r>
                  <a:rPr lang="en-US" sz="1200" dirty="0" smtClean="0">
                    <a:latin typeface="Huawei Sans" panose="020C0503030203020204" pitchFamily="34" charset="0"/>
                  </a:rPr>
                  <a:t>(</a:t>
                </a:r>
                <a:r>
                  <a:rPr lang="en-US" sz="1200" dirty="0">
                    <a:latin typeface="Huawei Sans" panose="020C0503030203020204" pitchFamily="34" charset="0"/>
                  </a:rPr>
                  <a:t>A6)</a:t>
                </a:r>
              </a:p>
            </p:txBody>
          </p:sp>
          <p:sp>
            <p:nvSpPr>
              <p:cNvPr id="94" name="圆角矩形 93"/>
              <p:cNvSpPr/>
              <p:nvPr/>
            </p:nvSpPr>
            <p:spPr>
              <a:xfrm>
                <a:off x="9224923" y="2679676"/>
                <a:ext cx="519301" cy="1340659"/>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r>
                  <a:rPr lang="en-US" sz="1200" dirty="0" smtClean="0">
                    <a:latin typeface="Huawei Sans" panose="020C0503030203020204" pitchFamily="34" charset="0"/>
                  </a:rPr>
                  <a:t>PDU</a:t>
                </a:r>
              </a:p>
              <a:p>
                <a:pPr algn="ctr"/>
                <a:r>
                  <a:rPr lang="en-US" sz="1200" dirty="0" smtClean="0">
                    <a:latin typeface="Huawei Sans" panose="020C0503030203020204" pitchFamily="34" charset="0"/>
                  </a:rPr>
                  <a:t> </a:t>
                </a:r>
                <a:r>
                  <a:rPr lang="en-US" sz="1200" dirty="0">
                    <a:latin typeface="Huawei Sans" panose="020C0503030203020204" pitchFamily="34" charset="0"/>
                  </a:rPr>
                  <a:t>(A7)</a:t>
                </a:r>
              </a:p>
            </p:txBody>
          </p:sp>
          <p:sp>
            <p:nvSpPr>
              <p:cNvPr id="95" name="圆角矩形 94"/>
              <p:cNvSpPr/>
              <p:nvPr/>
            </p:nvSpPr>
            <p:spPr>
              <a:xfrm>
                <a:off x="9224054" y="4624774"/>
                <a:ext cx="526293" cy="1340659"/>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r>
                  <a:rPr lang="en-US" sz="1200" dirty="0">
                    <a:latin typeface="Huawei Sans" panose="020C0503030203020204" pitchFamily="34" charset="0"/>
                  </a:rPr>
                  <a:t>PDU</a:t>
                </a:r>
              </a:p>
              <a:p>
                <a:pPr algn="ctr"/>
                <a:r>
                  <a:rPr lang="en-US" sz="1200" dirty="0">
                    <a:latin typeface="Huawei Sans" panose="020C0503030203020204" pitchFamily="34" charset="0"/>
                  </a:rPr>
                  <a:t> (A7)</a:t>
                </a:r>
              </a:p>
            </p:txBody>
          </p:sp>
          <p:sp>
            <p:nvSpPr>
              <p:cNvPr id="96" name="圆角矩形 95"/>
              <p:cNvSpPr/>
              <p:nvPr/>
            </p:nvSpPr>
            <p:spPr>
              <a:xfrm>
                <a:off x="9820869" y="3839912"/>
                <a:ext cx="526796" cy="1107982"/>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r>
                  <a:rPr lang="en-US" sz="1200" dirty="0" smtClean="0">
                    <a:latin typeface="Huawei Sans" panose="020C0503030203020204" pitchFamily="34" charset="0"/>
                  </a:rPr>
                  <a:t>STS </a:t>
                </a:r>
              </a:p>
              <a:p>
                <a:pPr algn="ctr"/>
                <a:r>
                  <a:rPr lang="en-US" sz="1200" dirty="0" smtClean="0">
                    <a:latin typeface="Huawei Sans" panose="020C0503030203020204" pitchFamily="34" charset="0"/>
                  </a:rPr>
                  <a:t>(</a:t>
                </a:r>
                <a:r>
                  <a:rPr lang="en-US" sz="1200" dirty="0">
                    <a:latin typeface="Huawei Sans" panose="020C0503030203020204" pitchFamily="34" charset="0"/>
                  </a:rPr>
                  <a:t>A8)</a:t>
                </a:r>
              </a:p>
            </p:txBody>
          </p:sp>
          <p:sp>
            <p:nvSpPr>
              <p:cNvPr id="97" name="流程图: 过程 96"/>
              <p:cNvSpPr/>
              <p:nvPr/>
            </p:nvSpPr>
            <p:spPr>
              <a:xfrm>
                <a:off x="10523417" y="2484369"/>
                <a:ext cx="745550" cy="906614"/>
              </a:xfrm>
              <a:prstGeom prst="flowChartProcess">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b="1" dirty="0">
                    <a:latin typeface="Huawei Sans" panose="020C0503030203020204" pitchFamily="34" charset="0"/>
                  </a:rPr>
                  <a:t>L</a:t>
                </a:r>
                <a:r>
                  <a:rPr lang="en-US" sz="1200" b="1" dirty="0" smtClean="0">
                    <a:latin typeface="Huawei Sans" panose="020C0503030203020204" pitchFamily="34" charset="0"/>
                  </a:rPr>
                  <a:t>oad </a:t>
                </a:r>
                <a:r>
                  <a:rPr lang="en-US" sz="1200" b="1" dirty="0">
                    <a:latin typeface="Huawei Sans" panose="020C0503030203020204" pitchFamily="34" charset="0"/>
                  </a:rPr>
                  <a:t>A (dual power supplies)</a:t>
                </a:r>
              </a:p>
            </p:txBody>
          </p:sp>
          <p:sp>
            <p:nvSpPr>
              <p:cNvPr id="98" name="流程图: 过程 97"/>
              <p:cNvSpPr/>
              <p:nvPr/>
            </p:nvSpPr>
            <p:spPr>
              <a:xfrm>
                <a:off x="10523417" y="5152554"/>
                <a:ext cx="745550" cy="894797"/>
              </a:xfrm>
              <a:prstGeom prst="flowChartProcess">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1200" b="1" dirty="0">
                    <a:latin typeface="Huawei Sans" panose="020C0503030203020204" pitchFamily="34" charset="0"/>
                  </a:rPr>
                  <a:t>Load </a:t>
                </a:r>
                <a:r>
                  <a:rPr lang="en-US" sz="1200" b="1" dirty="0">
                    <a:latin typeface="Huawei Sans" panose="020C0503030203020204" pitchFamily="34" charset="0"/>
                  </a:rPr>
                  <a:t>A (dual power supplies)</a:t>
                </a:r>
              </a:p>
            </p:txBody>
          </p:sp>
          <p:sp>
            <p:nvSpPr>
              <p:cNvPr id="99" name="流程图: 过程 98"/>
              <p:cNvSpPr/>
              <p:nvPr/>
            </p:nvSpPr>
            <p:spPr>
              <a:xfrm>
                <a:off x="10523417" y="3873619"/>
                <a:ext cx="745550" cy="887687"/>
              </a:xfrm>
              <a:prstGeom prst="flowChartProcess">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1200" b="1" dirty="0">
                    <a:latin typeface="Huawei Sans" panose="020C0503030203020204" pitchFamily="34" charset="0"/>
                  </a:rPr>
                  <a:t>Load </a:t>
                </a:r>
                <a:r>
                  <a:rPr lang="en-US" sz="1200" b="1" dirty="0">
                    <a:latin typeface="Huawei Sans" panose="020C0503030203020204" pitchFamily="34" charset="0"/>
                  </a:rPr>
                  <a:t>A' (single power supply)</a:t>
                </a:r>
              </a:p>
            </p:txBody>
          </p:sp>
          <p:sp>
            <p:nvSpPr>
              <p:cNvPr id="100" name="圆角矩形 99"/>
              <p:cNvSpPr/>
              <p:nvPr/>
            </p:nvSpPr>
            <p:spPr>
              <a:xfrm>
                <a:off x="4499965" y="4982568"/>
                <a:ext cx="944907" cy="402076"/>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smtClean="0">
                    <a:latin typeface="Huawei Sans" panose="020C0503030203020204" pitchFamily="34" charset="0"/>
                  </a:rPr>
                  <a:t>Mains </a:t>
                </a:r>
              </a:p>
              <a:p>
                <a:pPr algn="ctr"/>
                <a:r>
                  <a:rPr lang="en-US" sz="1200" dirty="0" smtClean="0">
                    <a:latin typeface="Huawei Sans" panose="020C0503030203020204" pitchFamily="34" charset="0"/>
                  </a:rPr>
                  <a:t>(</a:t>
                </a:r>
                <a:r>
                  <a:rPr lang="en-US" sz="1200" dirty="0">
                    <a:latin typeface="Huawei Sans" panose="020C0503030203020204" pitchFamily="34" charset="0"/>
                  </a:rPr>
                  <a:t>A1)</a:t>
                </a:r>
              </a:p>
            </p:txBody>
          </p:sp>
          <p:sp>
            <p:nvSpPr>
              <p:cNvPr id="101" name="圆角矩形 100"/>
              <p:cNvSpPr/>
              <p:nvPr/>
            </p:nvSpPr>
            <p:spPr>
              <a:xfrm>
                <a:off x="4499965" y="5507928"/>
                <a:ext cx="944907" cy="54313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smtClean="0">
                    <a:latin typeface="Huawei Sans" panose="020C0503030203020204" pitchFamily="34" charset="0"/>
                  </a:rPr>
                  <a:t>D.G</a:t>
                </a:r>
              </a:p>
              <a:p>
                <a:pPr algn="ctr"/>
                <a:r>
                  <a:rPr lang="en-US" sz="1200" dirty="0" smtClean="0">
                    <a:latin typeface="Huawei Sans" panose="020C0503030203020204" pitchFamily="34" charset="0"/>
                  </a:rPr>
                  <a:t>(A2</a:t>
                </a:r>
                <a:r>
                  <a:rPr lang="en-US" sz="1200" dirty="0">
                    <a:latin typeface="Huawei Sans" panose="020C0503030203020204" pitchFamily="34" charset="0"/>
                  </a:rPr>
                  <a:t>)</a:t>
                </a:r>
              </a:p>
            </p:txBody>
          </p:sp>
          <p:sp>
            <p:nvSpPr>
              <p:cNvPr id="102" name="圆角矩形 101"/>
              <p:cNvSpPr/>
              <p:nvPr/>
            </p:nvSpPr>
            <p:spPr>
              <a:xfrm>
                <a:off x="5668182" y="4941636"/>
                <a:ext cx="583804" cy="1127986"/>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r>
                  <a:rPr lang="en-US" sz="1200" dirty="0">
                    <a:latin typeface="Huawei Sans" panose="020C0503030203020204" pitchFamily="34" charset="0"/>
                  </a:rPr>
                  <a:t>ATS </a:t>
                </a:r>
                <a:endParaRPr lang="en-US" sz="1200" dirty="0" smtClean="0">
                  <a:latin typeface="Huawei Sans" panose="020C0503030203020204" pitchFamily="34" charset="0"/>
                </a:endParaRPr>
              </a:p>
              <a:p>
                <a:pPr algn="ctr"/>
                <a:r>
                  <a:rPr lang="en-US" sz="1200" dirty="0" smtClean="0">
                    <a:latin typeface="Huawei Sans" panose="020C0503030203020204" pitchFamily="34" charset="0"/>
                  </a:rPr>
                  <a:t>(</a:t>
                </a:r>
                <a:r>
                  <a:rPr lang="en-US" sz="1200" dirty="0">
                    <a:latin typeface="Huawei Sans" panose="020C0503030203020204" pitchFamily="34" charset="0"/>
                  </a:rPr>
                  <a:t>A3)</a:t>
                </a:r>
              </a:p>
            </p:txBody>
          </p:sp>
          <p:sp>
            <p:nvSpPr>
              <p:cNvPr id="103" name="圆角矩形 102"/>
              <p:cNvSpPr/>
              <p:nvPr/>
            </p:nvSpPr>
            <p:spPr>
              <a:xfrm>
                <a:off x="6425668" y="4932110"/>
                <a:ext cx="568665" cy="1109710"/>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r>
                  <a:rPr lang="en-US" sz="1200" dirty="0" smtClean="0">
                    <a:latin typeface="Huawei Sans" panose="020C0503030203020204" pitchFamily="34" charset="0"/>
                  </a:rPr>
                  <a:t>LV  </a:t>
                </a:r>
              </a:p>
              <a:p>
                <a:pPr algn="ctr"/>
                <a:r>
                  <a:rPr lang="en-US" sz="1200" dirty="0" smtClean="0">
                    <a:latin typeface="Huawei Sans" panose="020C0503030203020204" pitchFamily="34" charset="0"/>
                  </a:rPr>
                  <a:t>system </a:t>
                </a:r>
                <a:r>
                  <a:rPr lang="en-US" sz="1200" dirty="0">
                    <a:latin typeface="Huawei Sans" panose="020C0503030203020204" pitchFamily="34" charset="0"/>
                  </a:rPr>
                  <a:t>(A4)</a:t>
                </a:r>
              </a:p>
            </p:txBody>
          </p:sp>
          <p:sp>
            <p:nvSpPr>
              <p:cNvPr id="104" name="圆角矩形 103"/>
              <p:cNvSpPr/>
              <p:nvPr/>
            </p:nvSpPr>
            <p:spPr>
              <a:xfrm>
                <a:off x="4480872" y="2591784"/>
                <a:ext cx="944907" cy="402076"/>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smtClean="0">
                    <a:latin typeface="Huawei Sans" panose="020C0503030203020204" pitchFamily="34" charset="0"/>
                  </a:rPr>
                  <a:t>Main </a:t>
                </a:r>
                <a:endParaRPr lang="en-US" sz="1200" dirty="0">
                  <a:latin typeface="Huawei Sans" panose="020C0503030203020204" pitchFamily="34" charset="0"/>
                </a:endParaRPr>
              </a:p>
              <a:p>
                <a:pPr algn="ctr"/>
                <a:r>
                  <a:rPr lang="en-US" sz="1200" dirty="0" smtClean="0">
                    <a:latin typeface="Huawei Sans" panose="020C0503030203020204" pitchFamily="34" charset="0"/>
                  </a:rPr>
                  <a:t>(</a:t>
                </a:r>
                <a:r>
                  <a:rPr lang="en-US" sz="1200" dirty="0">
                    <a:latin typeface="Huawei Sans" panose="020C0503030203020204" pitchFamily="34" charset="0"/>
                  </a:rPr>
                  <a:t>A1)</a:t>
                </a:r>
              </a:p>
            </p:txBody>
          </p:sp>
          <p:sp>
            <p:nvSpPr>
              <p:cNvPr id="105" name="圆角矩形 104"/>
              <p:cNvSpPr/>
              <p:nvPr/>
            </p:nvSpPr>
            <p:spPr>
              <a:xfrm>
                <a:off x="4499965" y="3420628"/>
                <a:ext cx="944907" cy="54313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smtClean="0">
                    <a:latin typeface="Huawei Sans" panose="020C0503030203020204" pitchFamily="34" charset="0"/>
                  </a:rPr>
                  <a:t>DG</a:t>
                </a:r>
              </a:p>
              <a:p>
                <a:pPr algn="ctr"/>
                <a:r>
                  <a:rPr lang="en-US" sz="1200" dirty="0" smtClean="0">
                    <a:latin typeface="Huawei Sans" panose="020C0503030203020204" pitchFamily="34" charset="0"/>
                  </a:rPr>
                  <a:t>(A2)</a:t>
                </a:r>
                <a:endParaRPr lang="en-US" sz="1200" dirty="0">
                  <a:latin typeface="Huawei Sans" panose="020C0503030203020204" pitchFamily="34" charset="0"/>
                </a:endParaRPr>
              </a:p>
            </p:txBody>
          </p:sp>
        </p:grpSp>
        <p:grpSp>
          <p:nvGrpSpPr>
            <p:cNvPr id="107" name="组合 106"/>
            <p:cNvGrpSpPr/>
            <p:nvPr/>
          </p:nvGrpSpPr>
          <p:grpSpPr>
            <a:xfrm>
              <a:off x="5404274" y="2654585"/>
              <a:ext cx="5142825" cy="3434060"/>
              <a:chOff x="5092712" y="2711772"/>
              <a:chExt cx="5842499" cy="3582892"/>
            </a:xfrm>
          </p:grpSpPr>
          <p:cxnSp>
            <p:nvCxnSpPr>
              <p:cNvPr id="116" name="直接箭头连接符 115"/>
              <p:cNvCxnSpPr/>
              <p:nvPr/>
            </p:nvCxnSpPr>
            <p:spPr>
              <a:xfrm>
                <a:off x="5092712" y="2878086"/>
                <a:ext cx="268589"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7" name="直接箭头连接符 116"/>
              <p:cNvCxnSpPr/>
              <p:nvPr/>
            </p:nvCxnSpPr>
            <p:spPr>
              <a:xfrm>
                <a:off x="5960642" y="3159807"/>
                <a:ext cx="244172"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8" name="直接箭头连接符 117"/>
              <p:cNvCxnSpPr/>
              <p:nvPr/>
            </p:nvCxnSpPr>
            <p:spPr>
              <a:xfrm>
                <a:off x="7926093" y="2711772"/>
                <a:ext cx="357493"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9" name="直接箭头连接符 118"/>
              <p:cNvCxnSpPr/>
              <p:nvPr/>
            </p:nvCxnSpPr>
            <p:spPr>
              <a:xfrm>
                <a:off x="7932637" y="6294664"/>
                <a:ext cx="357493"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0" name="直接箭头连接符 119"/>
              <p:cNvCxnSpPr/>
              <p:nvPr/>
            </p:nvCxnSpPr>
            <p:spPr>
              <a:xfrm>
                <a:off x="7934312" y="4887636"/>
                <a:ext cx="357493"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1" name="直接箭头连接符 120"/>
              <p:cNvCxnSpPr/>
              <p:nvPr/>
            </p:nvCxnSpPr>
            <p:spPr>
              <a:xfrm>
                <a:off x="7963413" y="4100416"/>
                <a:ext cx="324994"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2" name="直接箭头连接符 121"/>
              <p:cNvCxnSpPr/>
              <p:nvPr/>
            </p:nvCxnSpPr>
            <p:spPr>
              <a:xfrm>
                <a:off x="8002581" y="2875671"/>
                <a:ext cx="295448"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3" name="直接箭头连接符 122"/>
              <p:cNvCxnSpPr/>
              <p:nvPr/>
            </p:nvCxnSpPr>
            <p:spPr>
              <a:xfrm>
                <a:off x="8012741" y="3854645"/>
                <a:ext cx="295448"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4" name="直接箭头连接符 123"/>
              <p:cNvCxnSpPr/>
              <p:nvPr/>
            </p:nvCxnSpPr>
            <p:spPr>
              <a:xfrm>
                <a:off x="7967317" y="5097465"/>
                <a:ext cx="324993"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5" name="直接箭头连接符 124"/>
              <p:cNvCxnSpPr/>
              <p:nvPr/>
            </p:nvCxnSpPr>
            <p:spPr>
              <a:xfrm>
                <a:off x="7975553" y="6075810"/>
                <a:ext cx="324993"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a:off x="6779391" y="3238237"/>
                <a:ext cx="122894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a:off x="6842717" y="5735947"/>
                <a:ext cx="11246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a:off x="8016238" y="2878086"/>
                <a:ext cx="0" cy="96297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1" name="直接连接符 180"/>
              <p:cNvCxnSpPr/>
              <p:nvPr/>
            </p:nvCxnSpPr>
            <p:spPr>
              <a:xfrm>
                <a:off x="7987637" y="5097465"/>
                <a:ext cx="0" cy="96297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2" name="直接箭头连接符 181"/>
              <p:cNvCxnSpPr/>
              <p:nvPr/>
            </p:nvCxnSpPr>
            <p:spPr>
              <a:xfrm>
                <a:off x="9041404" y="2907178"/>
                <a:ext cx="393241"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3" name="直接箭头连接符 182"/>
              <p:cNvCxnSpPr/>
              <p:nvPr/>
            </p:nvCxnSpPr>
            <p:spPr>
              <a:xfrm>
                <a:off x="9041404" y="3858399"/>
                <a:ext cx="393241"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4" name="直接箭头连接符 183"/>
              <p:cNvCxnSpPr/>
              <p:nvPr/>
            </p:nvCxnSpPr>
            <p:spPr>
              <a:xfrm>
                <a:off x="9041404" y="4848414"/>
                <a:ext cx="393241"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5" name="直接箭头连接符 184"/>
              <p:cNvCxnSpPr/>
              <p:nvPr/>
            </p:nvCxnSpPr>
            <p:spPr>
              <a:xfrm>
                <a:off x="9041404" y="5982382"/>
                <a:ext cx="393241"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6" name="直接箭头连接符 185"/>
              <p:cNvCxnSpPr/>
              <p:nvPr/>
            </p:nvCxnSpPr>
            <p:spPr>
              <a:xfrm>
                <a:off x="9988931" y="3203880"/>
                <a:ext cx="927245"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7" name="直接箭头连接符 186"/>
              <p:cNvCxnSpPr/>
              <p:nvPr/>
            </p:nvCxnSpPr>
            <p:spPr>
              <a:xfrm>
                <a:off x="10666621" y="4503656"/>
                <a:ext cx="268590"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8" name="直接箭头连接符 187"/>
              <p:cNvCxnSpPr/>
              <p:nvPr/>
            </p:nvCxnSpPr>
            <p:spPr>
              <a:xfrm>
                <a:off x="9988930" y="5873291"/>
                <a:ext cx="927245"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9" name="直接连接符 188"/>
              <p:cNvCxnSpPr/>
              <p:nvPr/>
            </p:nvCxnSpPr>
            <p:spPr>
              <a:xfrm>
                <a:off x="9996816" y="3429727"/>
                <a:ext cx="4393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1" name="直接连接符 190"/>
              <p:cNvCxnSpPr/>
              <p:nvPr/>
            </p:nvCxnSpPr>
            <p:spPr>
              <a:xfrm>
                <a:off x="9996816" y="5495166"/>
                <a:ext cx="4393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2" name="直接箭头连接符 191"/>
              <p:cNvCxnSpPr/>
              <p:nvPr/>
            </p:nvCxnSpPr>
            <p:spPr>
              <a:xfrm>
                <a:off x="10435213" y="3422717"/>
                <a:ext cx="5097" cy="455254"/>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3" name="直接箭头连接符 192"/>
              <p:cNvCxnSpPr/>
              <p:nvPr/>
            </p:nvCxnSpPr>
            <p:spPr>
              <a:xfrm flipV="1">
                <a:off x="10437761" y="5100149"/>
                <a:ext cx="0" cy="397394"/>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4" name="直接箭头连接符 193"/>
              <p:cNvCxnSpPr/>
              <p:nvPr/>
            </p:nvCxnSpPr>
            <p:spPr>
              <a:xfrm>
                <a:off x="5110817" y="3767184"/>
                <a:ext cx="268589"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5" name="直接箭头连接符 194"/>
              <p:cNvCxnSpPr/>
              <p:nvPr/>
            </p:nvCxnSpPr>
            <p:spPr>
              <a:xfrm>
                <a:off x="5179396" y="5305123"/>
                <a:ext cx="268589"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6" name="直接箭头连接符 195"/>
              <p:cNvCxnSpPr/>
              <p:nvPr/>
            </p:nvCxnSpPr>
            <p:spPr>
              <a:xfrm>
                <a:off x="6024494" y="5586844"/>
                <a:ext cx="244172"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7" name="直接箭头连接符 196"/>
              <p:cNvCxnSpPr/>
              <p:nvPr/>
            </p:nvCxnSpPr>
            <p:spPr>
              <a:xfrm>
                <a:off x="5186350" y="5856764"/>
                <a:ext cx="268589"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58" name="线形标注 1 57"/>
            <p:cNvSpPr/>
            <p:nvPr/>
          </p:nvSpPr>
          <p:spPr>
            <a:xfrm>
              <a:off x="4378817" y="4506894"/>
              <a:ext cx="5401867" cy="1714654"/>
            </a:xfrm>
            <a:prstGeom prst="borderCallout1">
              <a:avLst>
                <a:gd name="adj1" fmla="val -357"/>
                <a:gd name="adj2" fmla="val 20278"/>
                <a:gd name="adj3" fmla="val -12467"/>
                <a:gd name="adj4" fmla="val 117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Huawei Sans" panose="020C0503030203020204" pitchFamily="34" charset="0"/>
              </a:endParaRPr>
            </a:p>
          </p:txBody>
        </p:sp>
      </p:grpSp>
    </p:spTree>
    <p:extLst>
      <p:ext uri="{BB962C8B-B14F-4D97-AF65-F5344CB8AC3E}">
        <p14:creationId xmlns:p14="http://schemas.microsoft.com/office/powerpoint/2010/main" val="73423627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Reliability Model of the Power Supply and Distribution System (4)</a:t>
            </a:r>
            <a:endParaRPr lang="en-US" dirty="0"/>
          </a:p>
        </p:txBody>
      </p:sp>
      <p:sp>
        <p:nvSpPr>
          <p:cNvPr id="3" name="文本占位符 2"/>
          <p:cNvSpPr>
            <a:spLocks noGrp="1"/>
          </p:cNvSpPr>
          <p:nvPr>
            <p:ph type="body" sz="quarter" idx="10"/>
          </p:nvPr>
        </p:nvSpPr>
        <p:spPr/>
        <p:txBody>
          <a:bodyPr/>
          <a:lstStyle/>
          <a:p>
            <a:r>
              <a:rPr lang="en-US" sz="1400" dirty="0" smtClean="0"/>
              <a:t>Refer to the related data in the table. The following can be obtained through calculation:</a:t>
            </a:r>
          </a:p>
          <a:p>
            <a:pPr lvl="1"/>
            <a:r>
              <a:rPr lang="en-US" sz="1200" dirty="0" smtClean="0"/>
              <a:t>Availability of the AC input power                   A1,1 = 0.9999 4144 6225 299 </a:t>
            </a:r>
          </a:p>
          <a:p>
            <a:pPr lvl="1"/>
            <a:r>
              <a:rPr lang="en-US" sz="1200" dirty="0" smtClean="0"/>
              <a:t>Availability of the UPS input power                 A1,2 = 0.9999 9999 9999 983</a:t>
            </a:r>
          </a:p>
          <a:p>
            <a:pPr lvl="1"/>
            <a:r>
              <a:rPr lang="en-US" sz="1200" dirty="0" smtClean="0"/>
              <a:t>Availability of the UPS 2N system                   A6,1 = 0.9999 9999 7382 582</a:t>
            </a:r>
          </a:p>
          <a:p>
            <a:pPr lvl="1"/>
            <a:r>
              <a:rPr lang="en-US" sz="1200" dirty="0" smtClean="0"/>
              <a:t>Availability of a bus power supply system        A6,2 = 0.9999 9876 0808 568</a:t>
            </a:r>
          </a:p>
          <a:p>
            <a:pPr lvl="1"/>
            <a:r>
              <a:rPr lang="en-US" sz="1200" dirty="0" smtClean="0"/>
              <a:t>Availability of key loads                                 A = 0.9999 9999 9998 464 (dual power supplies), </a:t>
            </a:r>
          </a:p>
          <a:p>
            <a:pPr marL="403039" lvl="1" indent="0">
              <a:buNone/>
            </a:pPr>
            <a:r>
              <a:rPr lang="en-US" sz="1200" dirty="0" smtClean="0"/>
              <a:t>                                                                         A' = 0.9999 9360 5155 464 (single power supply) </a:t>
            </a:r>
          </a:p>
          <a:p>
            <a:pPr lvl="1"/>
            <a:endParaRPr lang="en-US" altLang="zh-CN" sz="1200" dirty="0"/>
          </a:p>
        </p:txBody>
      </p:sp>
      <p:graphicFrame>
        <p:nvGraphicFramePr>
          <p:cNvPr id="123" name="表格 122"/>
          <p:cNvGraphicFramePr>
            <a:graphicFrameLocks noGrp="1"/>
          </p:cNvGraphicFramePr>
          <p:nvPr>
            <p:extLst/>
          </p:nvPr>
        </p:nvGraphicFramePr>
        <p:xfrm>
          <a:off x="1742604" y="4514805"/>
          <a:ext cx="8706793" cy="1685970"/>
        </p:xfrm>
        <a:graphic>
          <a:graphicData uri="http://schemas.openxmlformats.org/drawingml/2006/table">
            <a:tbl>
              <a:tblPr firstCol="1" bandRow="1">
                <a:tableStyleId>{5940675A-B579-460E-94D1-54222C63F5DA}</a:tableStyleId>
              </a:tblPr>
              <a:tblGrid>
                <a:gridCol w="1214997"/>
                <a:gridCol w="1755739"/>
                <a:gridCol w="1912019"/>
                <a:gridCol w="1912019"/>
                <a:gridCol w="1912019"/>
              </a:tblGrid>
              <a:tr h="385785">
                <a:tc>
                  <a:txBody>
                    <a:bodyPr/>
                    <a:lstStyle/>
                    <a:p>
                      <a:pPr algn="ctr"/>
                      <a:r>
                        <a:rPr lang="en-US" sz="1200" b="1" dirty="0">
                          <a:latin typeface="Huawei Sans" panose="020C0503030203020204" pitchFamily="34" charset="0"/>
                        </a:rPr>
                        <a:t>Subsystem</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200" dirty="0">
                          <a:latin typeface="Huawei Sans" panose="020C0503030203020204" pitchFamily="34" charset="0"/>
                        </a:rPr>
                        <a:t>Power grid (A1)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latin typeface="Huawei Sans" panose="020C0503030203020204" pitchFamily="34" charset="0"/>
                        </a:rPr>
                        <a:t>Generator (A2)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latin typeface="Huawei Sans" panose="020C0503030203020204" pitchFamily="34" charset="0"/>
                        </a:rPr>
                        <a:t>ATS (A3)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latin typeface="Huawei Sans" panose="020C0503030203020204" pitchFamily="34" charset="0"/>
                        </a:rPr>
                        <a:t>LV power distribution system (A4)</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5785">
                <a:tc>
                  <a:txBody>
                    <a:bodyPr/>
                    <a:lstStyle/>
                    <a:p>
                      <a:pPr algn="ctr"/>
                      <a:r>
                        <a:rPr lang="en-US" sz="1200" b="1">
                          <a:latin typeface="Huawei Sans" panose="020C0503030203020204" pitchFamily="34" charset="0"/>
                        </a:rPr>
                        <a:t>Availability</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200">
                          <a:latin typeface="Huawei Sans" panose="020C0503030203020204" pitchFamily="34" charset="0"/>
                        </a:rPr>
                        <a:t>0.9988 1458 3841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latin typeface="Huawei Sans" panose="020C0503030203020204" pitchFamily="34" charset="0"/>
                        </a:rPr>
                        <a:t>0.9999 3202 0398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latin typeface="Huawei Sans" panose="020C0503030203020204" pitchFamily="34" charset="0"/>
                        </a:rPr>
                        <a:t>0.9999 4378 0437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latin typeface="Huawei Sans" panose="020C0503030203020204" pitchFamily="34" charset="0"/>
                        </a:rPr>
                        <a:t>0.9999 9774 6241</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5785">
                <a:tc>
                  <a:txBody>
                    <a:bodyPr/>
                    <a:lstStyle/>
                    <a:p>
                      <a:pPr algn="ctr"/>
                      <a:r>
                        <a:rPr lang="en-US" sz="1200" b="1">
                          <a:latin typeface="Huawei Sans" panose="020C0503030203020204" pitchFamily="34" charset="0"/>
                        </a:rPr>
                        <a:t>Subsystem</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200">
                          <a:latin typeface="Huawei Sans" panose="020C0503030203020204" pitchFamily="34" charset="0"/>
                        </a:rPr>
                        <a:t>UPS battery (A5)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latin typeface="Huawei Sans" panose="020C0503030203020204" pitchFamily="34" charset="0"/>
                        </a:rPr>
                        <a:t>Single UPS system (A6)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latin typeface="Huawei Sans" panose="020C0503030203020204" pitchFamily="34" charset="0"/>
                        </a:rPr>
                        <a:t>PDU power distribution system (A7)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latin typeface="Huawei Sans" panose="020C0503030203020204" pitchFamily="34" charset="0"/>
                        </a:rPr>
                        <a:t>STS (A8)</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5785">
                <a:tc>
                  <a:txBody>
                    <a:bodyPr/>
                    <a:lstStyle/>
                    <a:p>
                      <a:pPr algn="ctr"/>
                      <a:r>
                        <a:rPr lang="en-US" sz="1200" b="1" dirty="0">
                          <a:latin typeface="Huawei Sans" panose="020C0503030203020204" pitchFamily="34" charset="0"/>
                        </a:rPr>
                        <a:t>Availability</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200">
                          <a:latin typeface="Huawei Sans" panose="020C0503030203020204" pitchFamily="34" charset="0"/>
                        </a:rPr>
                        <a:t>0.9999 8303 0881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sz="1200" dirty="0">
                          <a:latin typeface="Huawei Sans" panose="020C0503030203020204" pitchFamily="34" charset="0"/>
                        </a:rPr>
                        <a:t>0.9999 4883 9291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sz="1200" dirty="0">
                          <a:latin typeface="Huawei Sans" panose="020C0503030203020204" pitchFamily="34" charset="0"/>
                        </a:rPr>
                        <a:t>0.9999 9876</a:t>
                      </a:r>
                      <a:r>
                        <a:rPr lang="en-US" sz="1200" baseline="0" dirty="0">
                          <a:latin typeface="Huawei Sans" panose="020C0503030203020204" pitchFamily="34" charset="0"/>
                        </a:rPr>
                        <a:t> 3426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sz="1200" dirty="0">
                          <a:latin typeface="Huawei Sans" panose="020C0503030203020204" pitchFamily="34" charset="0"/>
                        </a:rPr>
                        <a:t>0.9999 9360 5157</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124" name="矩形 123"/>
          <p:cNvSpPr/>
          <p:nvPr/>
        </p:nvSpPr>
        <p:spPr>
          <a:xfrm>
            <a:off x="2158063" y="4168823"/>
            <a:ext cx="7875874" cy="307777"/>
          </a:xfrm>
          <a:prstGeom prst="rect">
            <a:avLst/>
          </a:prstGeom>
        </p:spPr>
        <p:txBody>
          <a:bodyPr wrap="none">
            <a:noAutofit/>
          </a:bodyPr>
          <a:lstStyle/>
          <a:p>
            <a:r>
              <a:rPr lang="en-US" sz="1400" b="1" dirty="0">
                <a:latin typeface="Huawei Sans" panose="020C0503030203020204" pitchFamily="34" charset="0"/>
              </a:rPr>
              <a:t>Reference values for the availability of major power supply subsystems and components</a:t>
            </a:r>
          </a:p>
        </p:txBody>
      </p:sp>
    </p:spTree>
    <p:extLst>
      <p:ext uri="{BB962C8B-B14F-4D97-AF65-F5344CB8AC3E}">
        <p14:creationId xmlns:p14="http://schemas.microsoft.com/office/powerpoint/2010/main" val="270557716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Reliability Model of the Cooling System </a:t>
            </a:r>
            <a:endParaRPr lang="en-US" dirty="0"/>
          </a:p>
        </p:txBody>
      </p:sp>
      <p:sp>
        <p:nvSpPr>
          <p:cNvPr id="3" name="文本占位符 2"/>
          <p:cNvSpPr>
            <a:spLocks noGrp="1"/>
          </p:cNvSpPr>
          <p:nvPr>
            <p:ph type="body" sz="quarter" idx="10"/>
          </p:nvPr>
        </p:nvSpPr>
        <p:spPr/>
        <p:txBody>
          <a:bodyPr/>
          <a:lstStyle/>
          <a:p>
            <a:r>
              <a:rPr lang="en-US" sz="1400" dirty="0" smtClean="0"/>
              <a:t>The following uses the typical architecture of the cooling system in a Tier IV DR DC as an example.</a:t>
            </a:r>
          </a:p>
          <a:p>
            <a:r>
              <a:rPr lang="en-US" sz="1400" dirty="0" smtClean="0"/>
              <a:t>Availability of the AC input power for each air conditioning system in the equipment room</a:t>
            </a:r>
          </a:p>
          <a:p>
            <a:pPr lvl="1"/>
            <a:r>
              <a:rPr lang="en-US" sz="1200" dirty="0" smtClean="0"/>
              <a:t>A1,1 = [1 – (1 – A1) x (1 – A2)] x A3 x A4</a:t>
            </a:r>
          </a:p>
          <a:p>
            <a:r>
              <a:rPr lang="en-US" sz="1400" dirty="0" smtClean="0"/>
              <a:t>Therefore, the availability of the cooling system for key loads is as follows:</a:t>
            </a:r>
          </a:p>
          <a:p>
            <a:pPr lvl="1"/>
            <a:r>
              <a:rPr lang="en-US" sz="1200" dirty="0" smtClean="0"/>
              <a:t>A = [1 – (1 – A1,1 x A5)</a:t>
            </a:r>
            <a:r>
              <a:rPr lang="en-US" sz="1200" baseline="30000" dirty="0"/>
              <a:t>2</a:t>
            </a:r>
            <a:r>
              <a:rPr lang="en-US" sz="1200" dirty="0" smtClean="0"/>
              <a:t>] x A6</a:t>
            </a:r>
            <a:endParaRPr lang="en-US" sz="1200" dirty="0"/>
          </a:p>
        </p:txBody>
      </p:sp>
      <p:graphicFrame>
        <p:nvGraphicFramePr>
          <p:cNvPr id="118" name="表格 117"/>
          <p:cNvGraphicFramePr>
            <a:graphicFrameLocks noGrp="1"/>
          </p:cNvGraphicFramePr>
          <p:nvPr>
            <p:extLst>
              <p:ext uri="{D42A27DB-BD31-4B8C-83A1-F6EECF244321}">
                <p14:modId xmlns:p14="http://schemas.microsoft.com/office/powerpoint/2010/main" val="3449783859"/>
              </p:ext>
            </p:extLst>
          </p:nvPr>
        </p:nvGraphicFramePr>
        <p:xfrm>
          <a:off x="5514465" y="2779912"/>
          <a:ext cx="5930258" cy="1686373"/>
        </p:xfrm>
        <a:graphic>
          <a:graphicData uri="http://schemas.openxmlformats.org/drawingml/2006/table">
            <a:tbl>
              <a:tblPr firstCol="1" bandRow="1">
                <a:tableStyleId>{2D5ABB26-0587-4C30-8999-92F81FD0307C}</a:tableStyleId>
              </a:tblPr>
              <a:tblGrid>
                <a:gridCol w="1152309"/>
                <a:gridCol w="1908268"/>
                <a:gridCol w="1465692"/>
                <a:gridCol w="1403989"/>
              </a:tblGrid>
              <a:tr h="265605">
                <a:tc>
                  <a:txBody>
                    <a:bodyPr/>
                    <a:lstStyle/>
                    <a:p>
                      <a:pPr algn="ctr"/>
                      <a:r>
                        <a:rPr lang="en-US" sz="1200" b="1" dirty="0">
                          <a:latin typeface="Huawei Sans" panose="020C0503030203020204" pitchFamily="34" charset="0"/>
                        </a:rPr>
                        <a:t>Subsystem</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200" b="1" dirty="0">
                          <a:latin typeface="Huawei Sans" panose="020C0503030203020204" pitchFamily="34" charset="0"/>
                        </a:rPr>
                        <a:t>Power grid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a:latin typeface="Huawei Sans" panose="020C0503030203020204" pitchFamily="34" charset="0"/>
                        </a:rPr>
                        <a:t>Generator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a:latin typeface="Huawei Sans" panose="020C0503030203020204" pitchFamily="34" charset="0"/>
                        </a:rPr>
                        <a:t>High-power ATS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4773">
                <a:tc>
                  <a:txBody>
                    <a:bodyPr/>
                    <a:lstStyle/>
                    <a:p>
                      <a:pPr algn="ctr"/>
                      <a:r>
                        <a:rPr lang="en-US" sz="1200" b="1" dirty="0">
                          <a:latin typeface="Huawei Sans" panose="020C0503030203020204" pitchFamily="34" charset="0"/>
                        </a:rPr>
                        <a:t>Availability</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200" dirty="0">
                          <a:latin typeface="Huawei Sans" panose="020C0503030203020204" pitchFamily="34" charset="0"/>
                        </a:rPr>
                        <a:t>0.9988 1458 3841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latin typeface="Huawei Sans" panose="020C0503030203020204" pitchFamily="34" charset="0"/>
                        </a:rPr>
                        <a:t>0.9999 3202 0398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latin typeface="Huawei Sans" panose="020C0503030203020204" pitchFamily="34" charset="0"/>
                        </a:rPr>
                        <a:t>0.9999 4378 0437</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66591">
                <a:tc>
                  <a:txBody>
                    <a:bodyPr/>
                    <a:lstStyle/>
                    <a:p>
                      <a:pPr algn="ctr"/>
                      <a:r>
                        <a:rPr lang="en-US" sz="1200" b="1">
                          <a:latin typeface="Huawei Sans" panose="020C0503030203020204" pitchFamily="34" charset="0"/>
                        </a:rPr>
                        <a:t>Subsystem</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200" b="1" dirty="0">
                          <a:latin typeface="Huawei Sans" panose="020C0503030203020204" pitchFamily="34" charset="0"/>
                        </a:rPr>
                        <a:t>Air conditioning system of computer room air </a:t>
                      </a:r>
                      <a:r>
                        <a:rPr lang="en-US" sz="1200" b="1" dirty="0" smtClean="0">
                          <a:latin typeface="Huawei Sans" panose="020C0503030203020204" pitchFamily="34" charset="0"/>
                        </a:rPr>
                        <a:t>conditioners</a:t>
                      </a:r>
                      <a:endParaRPr lang="en-US" sz="1200" b="1"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a:latin typeface="Huawei Sans" panose="020C0503030203020204" pitchFamily="34" charset="0"/>
                        </a:rPr>
                        <a:t>LV power distribution system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b="1" dirty="0">
                          <a:latin typeface="Huawei Sans" panose="020C0503030203020204" pitchFamily="34" charset="0"/>
                        </a:rPr>
                        <a:t>Cabinet system</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4773">
                <a:tc>
                  <a:txBody>
                    <a:bodyPr/>
                    <a:lstStyle/>
                    <a:p>
                      <a:pPr algn="ctr"/>
                      <a:r>
                        <a:rPr lang="en-US" sz="1200" b="1" dirty="0">
                          <a:latin typeface="Huawei Sans" panose="020C0503030203020204" pitchFamily="34" charset="0"/>
                        </a:rPr>
                        <a:t>Availability</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200" dirty="0">
                          <a:latin typeface="Huawei Sans" panose="020C0503030203020204" pitchFamily="34" charset="0"/>
                        </a:rPr>
                        <a:t>0.999</a:t>
                      </a:r>
                      <a:r>
                        <a:rPr lang="en-US" sz="1200" baseline="0" dirty="0">
                          <a:latin typeface="Huawei Sans" panose="020C0503030203020204" pitchFamily="34" charset="0"/>
                        </a:rPr>
                        <a:t>9 7333 4044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sz="1200" dirty="0">
                          <a:latin typeface="Huawei Sans" panose="020C0503030203020204" pitchFamily="34" charset="0"/>
                        </a:rPr>
                        <a:t>0.9999 9912 1013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sz="1200" dirty="0">
                          <a:latin typeface="Huawei Sans" panose="020C0503030203020204" pitchFamily="34" charset="0"/>
                        </a:rPr>
                        <a:t>1</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119" name="矩形 118"/>
          <p:cNvSpPr/>
          <p:nvPr/>
        </p:nvSpPr>
        <p:spPr>
          <a:xfrm>
            <a:off x="6208548" y="2310631"/>
            <a:ext cx="5719168" cy="307777"/>
          </a:xfrm>
          <a:prstGeom prst="rect">
            <a:avLst/>
          </a:prstGeom>
        </p:spPr>
        <p:txBody>
          <a:bodyPr wrap="none">
            <a:noAutofit/>
          </a:bodyPr>
          <a:lstStyle/>
          <a:p>
            <a:pPr algn="ctr"/>
            <a:r>
              <a:rPr lang="en-US" sz="1200" b="1" dirty="0">
                <a:latin typeface="Huawei Sans" panose="020C0503030203020204" pitchFamily="34" charset="0"/>
              </a:rPr>
              <a:t>Reference values for the availability of major </a:t>
            </a:r>
            <a:endParaRPr lang="en-US" sz="1200" b="1" dirty="0" smtClean="0">
              <a:latin typeface="Huawei Sans" panose="020C0503030203020204" pitchFamily="34" charset="0"/>
            </a:endParaRPr>
          </a:p>
          <a:p>
            <a:pPr algn="ctr"/>
            <a:r>
              <a:rPr lang="en-US" sz="1200" b="1" dirty="0" smtClean="0">
                <a:latin typeface="Huawei Sans" panose="020C0503030203020204" pitchFamily="34" charset="0"/>
              </a:rPr>
              <a:t>cooling </a:t>
            </a:r>
            <a:r>
              <a:rPr lang="en-US" sz="1200" b="1" dirty="0">
                <a:latin typeface="Huawei Sans" panose="020C0503030203020204" pitchFamily="34" charset="0"/>
              </a:rPr>
              <a:t>subsystems and </a:t>
            </a:r>
            <a:r>
              <a:rPr lang="en-US" sz="1200" b="1" dirty="0" smtClean="0">
                <a:latin typeface="Huawei Sans" panose="020C0503030203020204" pitchFamily="34" charset="0"/>
              </a:rPr>
              <a:t>components</a:t>
            </a:r>
            <a:endParaRPr lang="en-US" sz="1200" b="1" dirty="0">
              <a:latin typeface="Huawei Sans" panose="020C0503030203020204" pitchFamily="34" charset="0"/>
            </a:endParaRPr>
          </a:p>
        </p:txBody>
      </p:sp>
      <p:grpSp>
        <p:nvGrpSpPr>
          <p:cNvPr id="5" name="组合 4"/>
          <p:cNvGrpSpPr/>
          <p:nvPr/>
        </p:nvGrpSpPr>
        <p:grpSpPr>
          <a:xfrm>
            <a:off x="731838" y="2917576"/>
            <a:ext cx="7082126" cy="3313427"/>
            <a:chOff x="731838" y="2917576"/>
            <a:chExt cx="7082126" cy="3313427"/>
          </a:xfrm>
        </p:grpSpPr>
        <p:grpSp>
          <p:nvGrpSpPr>
            <p:cNvPr id="4" name="组合 3"/>
            <p:cNvGrpSpPr/>
            <p:nvPr/>
          </p:nvGrpSpPr>
          <p:grpSpPr>
            <a:xfrm>
              <a:off x="731838" y="2917576"/>
              <a:ext cx="7082126" cy="3313427"/>
              <a:chOff x="444604" y="2917576"/>
              <a:chExt cx="5501757" cy="3313427"/>
            </a:xfrm>
          </p:grpSpPr>
          <p:grpSp>
            <p:nvGrpSpPr>
              <p:cNvPr id="116" name="组合 115"/>
              <p:cNvGrpSpPr/>
              <p:nvPr/>
            </p:nvGrpSpPr>
            <p:grpSpPr>
              <a:xfrm>
                <a:off x="498568" y="3535828"/>
                <a:ext cx="5447793" cy="2695175"/>
                <a:chOff x="4109267" y="3678327"/>
                <a:chExt cx="5698467" cy="2483466"/>
              </a:xfrm>
            </p:grpSpPr>
            <p:sp>
              <p:nvSpPr>
                <p:cNvPr id="52" name="圆角矩形 51"/>
                <p:cNvSpPr/>
                <p:nvPr/>
              </p:nvSpPr>
              <p:spPr>
                <a:xfrm>
                  <a:off x="4109267" y="3729176"/>
                  <a:ext cx="1059577" cy="405187"/>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t>Mains </a:t>
                  </a:r>
                  <a:endParaRPr lang="en-US" sz="1200" dirty="0" smtClean="0"/>
                </a:p>
                <a:p>
                  <a:pPr algn="ctr"/>
                  <a:r>
                    <a:rPr lang="en-US" sz="1200" dirty="0" smtClean="0"/>
                    <a:t>(</a:t>
                  </a:r>
                  <a:r>
                    <a:rPr lang="en-US" sz="1200" dirty="0"/>
                    <a:t>A1)</a:t>
                  </a:r>
                </a:p>
              </p:txBody>
            </p:sp>
            <p:sp>
              <p:nvSpPr>
                <p:cNvPr id="53" name="圆角矩形 52"/>
                <p:cNvSpPr/>
                <p:nvPr/>
              </p:nvSpPr>
              <p:spPr>
                <a:xfrm>
                  <a:off x="4109267" y="4306097"/>
                  <a:ext cx="1059577" cy="452341"/>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smtClean="0"/>
                    <a:t>D.G</a:t>
                  </a:r>
                </a:p>
                <a:p>
                  <a:pPr algn="ctr"/>
                  <a:r>
                    <a:rPr lang="en-US" sz="1200" dirty="0" smtClean="0"/>
                    <a:t>(A2</a:t>
                  </a:r>
                  <a:r>
                    <a:rPr lang="en-US" sz="1200" dirty="0"/>
                    <a:t>)</a:t>
                  </a:r>
                </a:p>
              </p:txBody>
            </p:sp>
            <p:sp>
              <p:nvSpPr>
                <p:cNvPr id="54" name="圆角矩形 53"/>
                <p:cNvSpPr/>
                <p:nvPr/>
              </p:nvSpPr>
              <p:spPr>
                <a:xfrm>
                  <a:off x="5445702" y="3678327"/>
                  <a:ext cx="590168" cy="113671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r>
                    <a:rPr lang="en-US" sz="1200" dirty="0" smtClean="0"/>
                    <a:t>ATS</a:t>
                  </a:r>
                </a:p>
                <a:p>
                  <a:pPr algn="ctr"/>
                  <a:r>
                    <a:rPr lang="en-US" sz="1200" dirty="0" smtClean="0"/>
                    <a:t> (</a:t>
                  </a:r>
                  <a:r>
                    <a:rPr lang="en-US" sz="1200" dirty="0"/>
                    <a:t>A3)</a:t>
                  </a:r>
                </a:p>
              </p:txBody>
            </p:sp>
            <p:sp>
              <p:nvSpPr>
                <p:cNvPr id="55" name="圆角矩形 54"/>
                <p:cNvSpPr/>
                <p:nvPr/>
              </p:nvSpPr>
              <p:spPr>
                <a:xfrm>
                  <a:off x="6268666" y="3678327"/>
                  <a:ext cx="586258" cy="1118297"/>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r>
                    <a:rPr lang="en-US" sz="1200" dirty="0" smtClean="0"/>
                    <a:t>LV </a:t>
                  </a:r>
                </a:p>
                <a:p>
                  <a:pPr algn="ctr"/>
                  <a:r>
                    <a:rPr lang="en-US" sz="1200" dirty="0" smtClean="0"/>
                    <a:t>system </a:t>
                  </a:r>
                </a:p>
                <a:p>
                  <a:pPr algn="ctr"/>
                  <a:r>
                    <a:rPr lang="en-US" sz="1200" dirty="0" smtClean="0"/>
                    <a:t>(</a:t>
                  </a:r>
                  <a:r>
                    <a:rPr lang="en-US" sz="1200" dirty="0"/>
                    <a:t>A4)</a:t>
                  </a:r>
                </a:p>
              </p:txBody>
            </p:sp>
            <p:cxnSp>
              <p:nvCxnSpPr>
                <p:cNvPr id="70" name="直接箭头连接符 69"/>
                <p:cNvCxnSpPr/>
                <p:nvPr/>
              </p:nvCxnSpPr>
              <p:spPr>
                <a:xfrm>
                  <a:off x="5168245" y="3958372"/>
                  <a:ext cx="268589"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1" name="直接箭头连接符 70"/>
                <p:cNvCxnSpPr/>
                <p:nvPr/>
              </p:nvCxnSpPr>
              <p:spPr>
                <a:xfrm>
                  <a:off x="6035645" y="4240093"/>
                  <a:ext cx="244173"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5" name="直接箭头连接符 94"/>
                <p:cNvCxnSpPr/>
                <p:nvPr/>
              </p:nvCxnSpPr>
              <p:spPr>
                <a:xfrm>
                  <a:off x="5186350" y="4510013"/>
                  <a:ext cx="268589"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8" name="圆角矩形 97"/>
                <p:cNvSpPr/>
                <p:nvPr/>
              </p:nvSpPr>
              <p:spPr>
                <a:xfrm>
                  <a:off x="5434551" y="5025078"/>
                  <a:ext cx="590168" cy="1136715"/>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t>ATS </a:t>
                  </a:r>
                  <a:r>
                    <a:rPr lang="en-US" sz="1200" dirty="0" smtClean="0"/>
                    <a:t>(</a:t>
                  </a:r>
                  <a:r>
                    <a:rPr lang="en-US" sz="1200" dirty="0"/>
                    <a:t>A3)</a:t>
                  </a:r>
                </a:p>
              </p:txBody>
            </p:sp>
            <p:sp>
              <p:nvSpPr>
                <p:cNvPr id="99" name="圆角矩形 98"/>
                <p:cNvSpPr/>
                <p:nvPr/>
              </p:nvSpPr>
              <p:spPr>
                <a:xfrm>
                  <a:off x="6268666" y="5025078"/>
                  <a:ext cx="586258" cy="1118297"/>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r>
                    <a:rPr lang="en-US" sz="1200" dirty="0" smtClean="0"/>
                    <a:t>LV </a:t>
                  </a:r>
                </a:p>
                <a:p>
                  <a:pPr algn="ctr"/>
                  <a:r>
                    <a:rPr lang="en-US" sz="1200" dirty="0" smtClean="0"/>
                    <a:t>System</a:t>
                  </a:r>
                </a:p>
                <a:p>
                  <a:pPr algn="ctr"/>
                  <a:r>
                    <a:rPr lang="en-US" sz="1200" dirty="0" smtClean="0"/>
                    <a:t> </a:t>
                  </a:r>
                  <a:r>
                    <a:rPr lang="en-US" sz="1200" dirty="0"/>
                    <a:t>(A4)</a:t>
                  </a:r>
                </a:p>
              </p:txBody>
            </p:sp>
            <p:cxnSp>
              <p:nvCxnSpPr>
                <p:cNvPr id="100" name="直接箭头连接符 99"/>
                <p:cNvCxnSpPr/>
                <p:nvPr/>
              </p:nvCxnSpPr>
              <p:spPr>
                <a:xfrm>
                  <a:off x="5179396" y="5305123"/>
                  <a:ext cx="268589"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直接箭头连接符 100"/>
                <p:cNvCxnSpPr/>
                <p:nvPr/>
              </p:nvCxnSpPr>
              <p:spPr>
                <a:xfrm>
                  <a:off x="6024494" y="5586844"/>
                  <a:ext cx="244172"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2" name="直接箭头连接符 101"/>
                <p:cNvCxnSpPr/>
                <p:nvPr/>
              </p:nvCxnSpPr>
              <p:spPr>
                <a:xfrm>
                  <a:off x="5186350" y="5856764"/>
                  <a:ext cx="268589"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3" name="圆角矩形 102"/>
                <p:cNvSpPr/>
                <p:nvPr/>
              </p:nvSpPr>
              <p:spPr>
                <a:xfrm>
                  <a:off x="7036740" y="3680944"/>
                  <a:ext cx="720610" cy="1118297"/>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r>
                    <a:rPr lang="en-US" sz="1200" dirty="0" smtClean="0"/>
                    <a:t>air </a:t>
                  </a:r>
                </a:p>
                <a:p>
                  <a:pPr algn="ctr"/>
                  <a:r>
                    <a:rPr lang="en-US" sz="1200" dirty="0" smtClean="0"/>
                    <a:t>conditioners </a:t>
                  </a:r>
                </a:p>
                <a:p>
                  <a:pPr algn="ctr"/>
                  <a:r>
                    <a:rPr lang="en-US" sz="1200" dirty="0" smtClean="0"/>
                    <a:t>(</a:t>
                  </a:r>
                  <a:r>
                    <a:rPr lang="en-US" sz="1200" dirty="0"/>
                    <a:t>A5)</a:t>
                  </a:r>
                </a:p>
              </p:txBody>
            </p:sp>
            <p:sp>
              <p:nvSpPr>
                <p:cNvPr id="104" name="圆角矩形 103"/>
                <p:cNvSpPr/>
                <p:nvPr/>
              </p:nvSpPr>
              <p:spPr>
                <a:xfrm>
                  <a:off x="7046489" y="5027695"/>
                  <a:ext cx="677434" cy="1118297"/>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r>
                    <a:rPr lang="en-US" altLang="zh-CN" sz="1200" dirty="0"/>
                    <a:t>air </a:t>
                  </a:r>
                </a:p>
                <a:p>
                  <a:pPr algn="ctr"/>
                  <a:r>
                    <a:rPr lang="en-US" altLang="zh-CN" sz="1200" dirty="0" smtClean="0"/>
                    <a:t>Conditioners</a:t>
                  </a:r>
                </a:p>
                <a:p>
                  <a:pPr algn="ctr"/>
                  <a:r>
                    <a:rPr lang="en-US" sz="1200" dirty="0" smtClean="0"/>
                    <a:t>(A5</a:t>
                  </a:r>
                  <a:r>
                    <a:rPr lang="en-US" sz="1200" dirty="0"/>
                    <a:t>)</a:t>
                  </a:r>
                </a:p>
              </p:txBody>
            </p:sp>
            <p:cxnSp>
              <p:nvCxnSpPr>
                <p:cNvPr id="105" name="直接箭头连接符 104"/>
                <p:cNvCxnSpPr/>
                <p:nvPr/>
              </p:nvCxnSpPr>
              <p:spPr>
                <a:xfrm>
                  <a:off x="6849470" y="4214157"/>
                  <a:ext cx="244173"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6" name="直接箭头连接符 105"/>
                <p:cNvCxnSpPr/>
                <p:nvPr/>
              </p:nvCxnSpPr>
              <p:spPr>
                <a:xfrm>
                  <a:off x="6841640" y="5560908"/>
                  <a:ext cx="244172"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7" name="圆角矩形 106"/>
                <p:cNvSpPr/>
                <p:nvPr/>
              </p:nvSpPr>
              <p:spPr>
                <a:xfrm>
                  <a:off x="8103855" y="4582160"/>
                  <a:ext cx="798647" cy="722963"/>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t>Cabinet system </a:t>
                  </a:r>
                  <a:endParaRPr lang="en-US" sz="1200" dirty="0" smtClean="0"/>
                </a:p>
                <a:p>
                  <a:pPr algn="ctr"/>
                  <a:r>
                    <a:rPr lang="en-US" sz="1200" dirty="0" smtClean="0"/>
                    <a:t>(</a:t>
                  </a:r>
                  <a:r>
                    <a:rPr lang="en-US" sz="1200" dirty="0"/>
                    <a:t>A6)</a:t>
                  </a:r>
                </a:p>
              </p:txBody>
            </p:sp>
            <p:cxnSp>
              <p:nvCxnSpPr>
                <p:cNvPr id="108" name="直接箭头连接符 107"/>
                <p:cNvCxnSpPr/>
                <p:nvPr/>
              </p:nvCxnSpPr>
              <p:spPr>
                <a:xfrm>
                  <a:off x="7859684" y="4929674"/>
                  <a:ext cx="244173"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9" name="直接箭头连接符 108"/>
                <p:cNvCxnSpPr/>
                <p:nvPr/>
              </p:nvCxnSpPr>
              <p:spPr>
                <a:xfrm>
                  <a:off x="8862909" y="4937943"/>
                  <a:ext cx="244173"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1" name="流程图: 过程 110"/>
                <p:cNvSpPr/>
                <p:nvPr/>
              </p:nvSpPr>
              <p:spPr>
                <a:xfrm>
                  <a:off x="9116802" y="4665080"/>
                  <a:ext cx="690932" cy="545725"/>
                </a:xfrm>
                <a:prstGeom prst="flowChartProcess">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b="1"/>
                    <a:t>Key load A</a:t>
                  </a:r>
                </a:p>
              </p:txBody>
            </p:sp>
            <p:cxnSp>
              <p:nvCxnSpPr>
                <p:cNvPr id="112" name="直接连接符 111"/>
                <p:cNvCxnSpPr/>
                <p:nvPr/>
              </p:nvCxnSpPr>
              <p:spPr>
                <a:xfrm>
                  <a:off x="7668118" y="4212078"/>
                  <a:ext cx="20550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7859684" y="4214157"/>
                  <a:ext cx="0" cy="134675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7668118" y="5565259"/>
                  <a:ext cx="20550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2" name="线形标注 1 31"/>
              <p:cNvSpPr/>
              <p:nvPr/>
            </p:nvSpPr>
            <p:spPr>
              <a:xfrm>
                <a:off x="444604" y="3402397"/>
                <a:ext cx="2852659" cy="1424801"/>
              </a:xfrm>
              <a:prstGeom prst="borderCallout1">
                <a:avLst>
                  <a:gd name="adj1" fmla="val -357"/>
                  <a:gd name="adj2" fmla="val 88847"/>
                  <a:gd name="adj3" fmla="val -16037"/>
                  <a:gd name="adj4" fmla="val 103431"/>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a:p>
            </p:txBody>
          </p:sp>
          <p:sp>
            <p:nvSpPr>
              <p:cNvPr id="33" name="矩形 32"/>
              <p:cNvSpPr/>
              <p:nvPr/>
            </p:nvSpPr>
            <p:spPr>
              <a:xfrm>
                <a:off x="3351662" y="2917576"/>
                <a:ext cx="649537" cy="369332"/>
              </a:xfrm>
              <a:prstGeom prst="rect">
                <a:avLst/>
              </a:prstGeom>
            </p:spPr>
            <p:txBody>
              <a:bodyPr wrap="none">
                <a:noAutofit/>
              </a:bodyPr>
              <a:lstStyle/>
              <a:p>
                <a:r>
                  <a:rPr lang="en-US" sz="1200" dirty="0"/>
                  <a:t>A1,1</a:t>
                </a:r>
              </a:p>
            </p:txBody>
          </p:sp>
        </p:grpSp>
        <p:sp>
          <p:nvSpPr>
            <p:cNvPr id="35" name="圆角矩形 34"/>
            <p:cNvSpPr/>
            <p:nvPr/>
          </p:nvSpPr>
          <p:spPr>
            <a:xfrm>
              <a:off x="797135" y="5042285"/>
              <a:ext cx="1303939" cy="439728"/>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t>Mains </a:t>
              </a:r>
              <a:endParaRPr lang="en-US" sz="1200" dirty="0" smtClean="0"/>
            </a:p>
            <a:p>
              <a:pPr algn="ctr"/>
              <a:r>
                <a:rPr lang="en-US" sz="1200" dirty="0" smtClean="0"/>
                <a:t>(</a:t>
              </a:r>
              <a:r>
                <a:rPr lang="en-US" sz="1200" dirty="0"/>
                <a:t>A1)</a:t>
              </a:r>
            </a:p>
          </p:txBody>
        </p:sp>
        <p:sp>
          <p:nvSpPr>
            <p:cNvPr id="36" name="圆角矩形 35"/>
            <p:cNvSpPr/>
            <p:nvPr/>
          </p:nvSpPr>
          <p:spPr>
            <a:xfrm>
              <a:off x="797135" y="5668387"/>
              <a:ext cx="1303939" cy="490902"/>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smtClean="0"/>
                <a:t>D.G</a:t>
              </a:r>
            </a:p>
            <a:p>
              <a:pPr algn="ctr"/>
              <a:r>
                <a:rPr lang="en-US" sz="1200" dirty="0" smtClean="0"/>
                <a:t>(A2</a:t>
              </a:r>
              <a:r>
                <a:rPr lang="en-US" sz="1200" dirty="0"/>
                <a:t>)</a:t>
              </a:r>
            </a:p>
          </p:txBody>
        </p:sp>
      </p:grpSp>
    </p:spTree>
    <p:extLst>
      <p:ext uri="{BB962C8B-B14F-4D97-AF65-F5344CB8AC3E}">
        <p14:creationId xmlns:p14="http://schemas.microsoft.com/office/powerpoint/2010/main" val="180114501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prstGeom prst="rect">
            <a:avLst/>
          </a:prstGeom>
        </p:spPr>
        <p:txBody>
          <a:bodyPr>
            <a:noAutofit/>
          </a:bodyPr>
          <a:lstStyle/>
          <a:p>
            <a:r>
              <a:rPr lang="en-US" dirty="0" smtClean="0">
                <a:solidFill>
                  <a:schemeClr val="bg1">
                    <a:lumMod val="50000"/>
                  </a:schemeClr>
                </a:solidFill>
                <a:latin typeface="Huawei Sans" panose="020C0503030203020204" pitchFamily="34" charset="0"/>
              </a:rPr>
              <a:t>DC </a:t>
            </a:r>
            <a:r>
              <a:rPr lang="en-US" dirty="0">
                <a:solidFill>
                  <a:schemeClr val="bg1">
                    <a:lumMod val="50000"/>
                  </a:schemeClr>
                </a:solidFill>
                <a:latin typeface="Huawei Sans" panose="020C0503030203020204" pitchFamily="34" charset="0"/>
              </a:rPr>
              <a:t>Planning Process</a:t>
            </a:r>
          </a:p>
          <a:p>
            <a:r>
              <a:rPr lang="en-US" b="1" dirty="0" smtClean="0">
                <a:latin typeface="Huawei Sans" panose="020C0503030203020204" pitchFamily="34" charset="0"/>
              </a:rPr>
              <a:t>DC </a:t>
            </a:r>
            <a:r>
              <a:rPr lang="en-US" b="1" dirty="0" smtClean="0"/>
              <a:t>Assessment </a:t>
            </a:r>
            <a:r>
              <a:rPr lang="en-US" b="1" dirty="0">
                <a:latin typeface="Huawei Sans" panose="020C0503030203020204" pitchFamily="34" charset="0"/>
              </a:rPr>
              <a:t>Models</a:t>
            </a:r>
          </a:p>
          <a:p>
            <a:pPr lvl="1"/>
            <a:r>
              <a:rPr lang="en-US" dirty="0">
                <a:solidFill>
                  <a:schemeClr val="bg1">
                    <a:lumMod val="50000"/>
                  </a:schemeClr>
                </a:solidFill>
                <a:latin typeface="Huawei Sans" panose="020C0503030203020204" pitchFamily="34" charset="0"/>
              </a:rPr>
              <a:t>Reliability Model</a:t>
            </a:r>
          </a:p>
          <a:p>
            <a:pPr lvl="1">
              <a:buSzPct val="60000"/>
              <a:buFont typeface="Wingdings" panose="05000000000000000000" pitchFamily="2" charset="2"/>
              <a:buChar char="n"/>
            </a:pPr>
            <a:r>
              <a:rPr lang="en-US" b="1" dirty="0">
                <a:latin typeface="Huawei Sans" panose="020C0503030203020204" pitchFamily="34" charset="0"/>
              </a:rPr>
              <a:t>Energy Efficiency Model</a:t>
            </a:r>
          </a:p>
          <a:p>
            <a:pPr lvl="1"/>
            <a:r>
              <a:rPr lang="en-US" dirty="0">
                <a:solidFill>
                  <a:schemeClr val="bg1">
                    <a:lumMod val="50000"/>
                  </a:schemeClr>
                </a:solidFill>
                <a:latin typeface="Huawei Sans" panose="020C0503030203020204" pitchFamily="34" charset="0"/>
              </a:rPr>
              <a:t>Economic Model</a:t>
            </a:r>
          </a:p>
          <a:p>
            <a:r>
              <a:rPr lang="en-US" dirty="0">
                <a:solidFill>
                  <a:schemeClr val="bg1">
                    <a:lumMod val="50000"/>
                  </a:schemeClr>
                </a:solidFill>
                <a:latin typeface="Huawei Sans" panose="020C0503030203020204" pitchFamily="34" charset="0"/>
              </a:rPr>
              <a:t>Site Selection Report</a:t>
            </a:r>
          </a:p>
          <a:p>
            <a:r>
              <a:rPr lang="en-US" dirty="0">
                <a:solidFill>
                  <a:schemeClr val="bg1">
                    <a:lumMod val="50000"/>
                  </a:schemeClr>
                </a:solidFill>
                <a:latin typeface="Huawei Sans" panose="020C0503030203020204" pitchFamily="34" charset="0"/>
              </a:rPr>
              <a:t>Feasibility Research</a:t>
            </a:r>
          </a:p>
        </p:txBody>
      </p:sp>
    </p:spTree>
    <p:extLst>
      <p:ext uri="{BB962C8B-B14F-4D97-AF65-F5344CB8AC3E}">
        <p14:creationId xmlns:p14="http://schemas.microsoft.com/office/powerpoint/2010/main" val="41488880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p:txBody>
          <a:bodyPr>
            <a:noAutofit/>
          </a:bodyPr>
          <a:lstStyle/>
          <a:p>
            <a:r>
              <a:rPr lang="en-US" sz="2000" dirty="0">
                <a:latin typeface="Huawei Sans" panose="020C0503030203020204" pitchFamily="34" charset="0"/>
              </a:rPr>
              <a:t>A </a:t>
            </a:r>
            <a:r>
              <a:rPr lang="en-US" sz="2000" dirty="0" smtClean="0">
                <a:latin typeface="Huawei Sans" panose="020C0503030203020204" pitchFamily="34" charset="0"/>
              </a:rPr>
              <a:t>data center (DC) </a:t>
            </a:r>
            <a:r>
              <a:rPr lang="en-US" sz="2000" dirty="0">
                <a:latin typeface="Huawei Sans" panose="020C0503030203020204" pitchFamily="34" charset="0"/>
              </a:rPr>
              <a:t>is large in scale and complex in system structure. Based on service and management requirements, each related department will raise requirements on how to build a </a:t>
            </a:r>
            <a:r>
              <a:rPr lang="en-US" sz="2000" dirty="0" smtClean="0">
                <a:latin typeface="Huawei Sans" panose="020C0503030203020204" pitchFamily="34" charset="0"/>
              </a:rPr>
              <a:t>DC, </a:t>
            </a:r>
            <a:r>
              <a:rPr lang="en-US" sz="2000" dirty="0">
                <a:latin typeface="Huawei Sans" panose="020C0503030203020204" pitchFamily="34" charset="0"/>
              </a:rPr>
              <a:t>where to build the </a:t>
            </a:r>
            <a:r>
              <a:rPr lang="en-US" sz="2000" dirty="0" smtClean="0">
                <a:latin typeface="Huawei Sans" panose="020C0503030203020204" pitchFamily="34" charset="0"/>
              </a:rPr>
              <a:t>DC, </a:t>
            </a:r>
            <a:r>
              <a:rPr lang="en-US" sz="2000" dirty="0">
                <a:latin typeface="Huawei Sans" panose="020C0503030203020204" pitchFamily="34" charset="0"/>
              </a:rPr>
              <a:t>how much to invest, and how much to gain from the </a:t>
            </a:r>
            <a:r>
              <a:rPr lang="en-US" sz="2000" dirty="0" smtClean="0">
                <a:latin typeface="Huawei Sans" panose="020C0503030203020204" pitchFamily="34" charset="0"/>
              </a:rPr>
              <a:t>DC. </a:t>
            </a:r>
            <a:r>
              <a:rPr lang="en-US" sz="2000" dirty="0">
                <a:latin typeface="Huawei Sans" panose="020C0503030203020204" pitchFamily="34" charset="0"/>
              </a:rPr>
              <a:t>Therefore, it becomes a very important issue for </a:t>
            </a:r>
            <a:r>
              <a:rPr lang="en-US" sz="2000" dirty="0" smtClean="0">
                <a:latin typeface="Huawei Sans" panose="020C0503030203020204" pitchFamily="34" charset="0"/>
              </a:rPr>
              <a:t>DC </a:t>
            </a:r>
            <a:r>
              <a:rPr lang="en-US" sz="2000" dirty="0">
                <a:latin typeface="Huawei Sans" panose="020C0503030203020204" pitchFamily="34" charset="0"/>
              </a:rPr>
              <a:t>users to figure out how to sort out these different requirements scientifically, ensure the economical efficiency and reliability of the subsequent operation, and finally obtain the most appropriate overall solution.</a:t>
            </a:r>
          </a:p>
        </p:txBody>
      </p:sp>
    </p:spTree>
    <p:extLst>
      <p:ext uri="{BB962C8B-B14F-4D97-AF65-F5344CB8AC3E}">
        <p14:creationId xmlns:p14="http://schemas.microsoft.com/office/powerpoint/2010/main" val="395831805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Quantitative Assessment Indicators for DC Energy Efficiency – PUE</a:t>
            </a:r>
            <a:endParaRPr lang="en-US" dirty="0"/>
          </a:p>
        </p:txBody>
      </p:sp>
      <p:sp>
        <p:nvSpPr>
          <p:cNvPr id="11" name="文本占位符 10"/>
          <p:cNvSpPr>
            <a:spLocks noGrp="1"/>
          </p:cNvSpPr>
          <p:nvPr>
            <p:ph type="body" sz="quarter" idx="10"/>
          </p:nvPr>
        </p:nvSpPr>
        <p:spPr/>
        <p:txBody>
          <a:bodyPr/>
          <a:lstStyle/>
          <a:p>
            <a:r>
              <a:rPr lang="en-US" altLang="zh-CN" sz="1400" dirty="0" smtClean="0"/>
              <a:t>In 2006, Christian </a:t>
            </a:r>
            <a:r>
              <a:rPr lang="en-US" altLang="zh-CN" sz="1400" dirty="0" err="1" smtClean="0"/>
              <a:t>Belady</a:t>
            </a:r>
            <a:r>
              <a:rPr lang="en-US" altLang="zh-CN" sz="1400" dirty="0" smtClean="0"/>
              <a:t> put forward the concept of DC power usage effectiveness (PUE). In 2007, The Green Grid (TGG) developed and improved the concept of PUE. In February, TGG proposed the following PUE definition in Green Grid Metrics:</a:t>
            </a:r>
          </a:p>
          <a:p>
            <a:endParaRPr lang="en-US" altLang="zh-CN" sz="1400" dirty="0" smtClean="0"/>
          </a:p>
          <a:p>
            <a:endParaRPr lang="en-US" altLang="zh-CN" sz="1400" dirty="0" smtClean="0"/>
          </a:p>
          <a:p>
            <a:r>
              <a:rPr lang="en-US" altLang="zh-CN" sz="1400" dirty="0" smtClean="0"/>
              <a:t>On October 29, 2009, TGG released the PUE white paper 2.1, that is, PUE v2, which is </a:t>
            </a:r>
          </a:p>
          <a:p>
            <a:pPr marL="0" indent="0">
              <a:buNone/>
            </a:pPr>
            <a:r>
              <a:rPr lang="en-US" altLang="zh-CN" sz="1400" dirty="0" smtClean="0"/>
              <a:t>frequently referenced. PUE v2 provides a method to report more accurate PUE. PUE V2</a:t>
            </a:r>
          </a:p>
          <a:p>
            <a:pPr marL="0" indent="0">
              <a:buNone/>
            </a:pPr>
            <a:r>
              <a:rPr lang="en-US" altLang="zh-CN" sz="1400" dirty="0" smtClean="0"/>
              <a:t>defines different types of PUE measurement methods. TGG divides these methods into</a:t>
            </a:r>
          </a:p>
          <a:p>
            <a:pPr marL="0" indent="0">
              <a:buNone/>
            </a:pPr>
            <a:r>
              <a:rPr lang="en-US" altLang="zh-CN" sz="1400" dirty="0" smtClean="0"/>
              <a:t>three levels: basic, intermediate, and advanced.</a:t>
            </a:r>
          </a:p>
          <a:p>
            <a:r>
              <a:rPr lang="en-US" altLang="zh-CN" sz="1400" dirty="0" smtClean="0"/>
              <a:t>In 2011, the DC Efficiency Task Force (DCETF) published a paper outlining the</a:t>
            </a:r>
          </a:p>
          <a:p>
            <a:pPr marL="0" indent="0">
              <a:buNone/>
            </a:pPr>
            <a:r>
              <a:rPr lang="en-US" altLang="zh-CN" sz="1400" dirty="0" smtClean="0"/>
              <a:t>recommended methods for measuring and reporting PUE. DCETF adds a 4th level that is </a:t>
            </a:r>
          </a:p>
          <a:p>
            <a:pPr marL="0" indent="0">
              <a:buNone/>
            </a:pPr>
            <a:r>
              <a:rPr lang="en-US" altLang="zh-CN" sz="1400" dirty="0" smtClean="0"/>
              <a:t>more basis. From PUE0 to PUE3, a higher level indicates stricter requirements. Next, I will focus on PUE0, PUE1, PUE2, and PUE3 defined by DCETF.</a:t>
            </a:r>
            <a:endParaRPr lang="zh-CN" altLang="en-US" sz="1400" dirty="0" smtClean="0"/>
          </a:p>
          <a:p>
            <a:endParaRPr lang="zh-CN" altLang="en-US" sz="1400" dirty="0"/>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28729" y="3219954"/>
            <a:ext cx="2767343" cy="2252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0" name="组合 9"/>
          <p:cNvGrpSpPr/>
          <p:nvPr/>
        </p:nvGrpSpPr>
        <p:grpSpPr>
          <a:xfrm>
            <a:off x="2375183" y="2148102"/>
            <a:ext cx="4574257" cy="753516"/>
            <a:chOff x="1929667" y="3127962"/>
            <a:chExt cx="4574257" cy="753516"/>
          </a:xfrm>
        </p:grpSpPr>
        <p:sp>
          <p:nvSpPr>
            <p:cNvPr id="2" name="矩形 1"/>
            <p:cNvSpPr/>
            <p:nvPr/>
          </p:nvSpPr>
          <p:spPr>
            <a:xfrm>
              <a:off x="1929667" y="3327480"/>
              <a:ext cx="4574257" cy="369332"/>
            </a:xfrm>
            <a:prstGeom prst="rect">
              <a:avLst/>
            </a:prstGeom>
          </p:spPr>
          <p:txBody>
            <a:bodyPr wrap="none">
              <a:noAutofit/>
            </a:bodyPr>
            <a:lstStyle/>
            <a:p>
              <a:r>
                <a:rPr lang="en-US" dirty="0">
                  <a:latin typeface="Huawei Sans" panose="020C0503030203020204" pitchFamily="34" charset="0"/>
                </a:rPr>
                <a:t>PUE </a:t>
              </a:r>
              <a:r>
                <a:rPr lang="en-US" dirty="0" smtClean="0">
                  <a:latin typeface="Huawei Sans" panose="020C0503030203020204" pitchFamily="34" charset="0"/>
                </a:rPr>
                <a:t>= </a:t>
              </a:r>
              <a:r>
                <a:rPr lang="en-US" strike="sngStrike" dirty="0" smtClean="0">
                  <a:latin typeface="Huawei Sans" panose="020C0503030203020204" pitchFamily="34" charset="0"/>
                </a:rPr>
                <a:t>                                                     </a:t>
              </a:r>
              <a:endParaRPr lang="en-US" strike="sngStrike" dirty="0">
                <a:latin typeface="Huawei Sans" panose="020C0503030203020204" pitchFamily="34" charset="0"/>
              </a:endParaRPr>
            </a:p>
          </p:txBody>
        </p:sp>
        <p:sp>
          <p:nvSpPr>
            <p:cNvPr id="8" name="矩形 7"/>
            <p:cNvSpPr/>
            <p:nvPr/>
          </p:nvSpPr>
          <p:spPr>
            <a:xfrm>
              <a:off x="3207668" y="3127962"/>
              <a:ext cx="2270173" cy="369332"/>
            </a:xfrm>
            <a:prstGeom prst="rect">
              <a:avLst/>
            </a:prstGeom>
          </p:spPr>
          <p:txBody>
            <a:bodyPr wrap="none">
              <a:noAutofit/>
            </a:bodyPr>
            <a:lstStyle/>
            <a:p>
              <a:r>
                <a:rPr lang="en-US" dirty="0">
                  <a:latin typeface="Huawei Sans" panose="020C0503030203020204" pitchFamily="34" charset="0"/>
                </a:rPr>
                <a:t>Total facility energy</a:t>
              </a:r>
            </a:p>
          </p:txBody>
        </p:sp>
        <p:sp>
          <p:nvSpPr>
            <p:cNvPr id="9" name="矩形 8"/>
            <p:cNvSpPr/>
            <p:nvPr/>
          </p:nvSpPr>
          <p:spPr>
            <a:xfrm>
              <a:off x="3020834" y="3512146"/>
              <a:ext cx="2659702" cy="369332"/>
            </a:xfrm>
            <a:prstGeom prst="rect">
              <a:avLst/>
            </a:prstGeom>
          </p:spPr>
          <p:txBody>
            <a:bodyPr wrap="none">
              <a:noAutofit/>
            </a:bodyPr>
            <a:lstStyle/>
            <a:p>
              <a:r>
                <a:rPr lang="en-US" dirty="0">
                  <a:latin typeface="Huawei Sans" panose="020C0503030203020204" pitchFamily="34" charset="0"/>
                </a:rPr>
                <a:t>IT infrastructure energy</a:t>
              </a:r>
            </a:p>
          </p:txBody>
        </p:sp>
      </p:grpSp>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12400" y="2121595"/>
            <a:ext cx="1063435" cy="1063435"/>
          </a:xfrm>
          <a:prstGeom prst="rect">
            <a:avLst/>
          </a:prstGeom>
        </p:spPr>
      </p:pic>
    </p:spTree>
    <p:extLst>
      <p:ext uri="{BB962C8B-B14F-4D97-AF65-F5344CB8AC3E}">
        <p14:creationId xmlns:p14="http://schemas.microsoft.com/office/powerpoint/2010/main" val="213300155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Four Levels of PUE V2</a:t>
            </a:r>
            <a:endParaRPr lang="en-US" dirty="0"/>
          </a:p>
        </p:txBody>
      </p:sp>
      <p:sp>
        <p:nvSpPr>
          <p:cNvPr id="7" name="文本占位符 6"/>
          <p:cNvSpPr>
            <a:spLocks noGrp="1"/>
          </p:cNvSpPr>
          <p:nvPr>
            <p:ph type="body" sz="quarter" idx="10"/>
          </p:nvPr>
        </p:nvSpPr>
        <p:spPr/>
        <p:txBody>
          <a:bodyPr/>
          <a:lstStyle/>
          <a:p>
            <a:r>
              <a:rPr lang="en-US" altLang="zh-CN" sz="1400" dirty="0" smtClean="0"/>
              <a:t>The following table lists the PUE levels in the Recommendations for Measuring and Reporting Overall DCs Efficiency released by DCETF.</a:t>
            </a:r>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endParaRPr lang="en-US" altLang="zh-CN" sz="1400" dirty="0" smtClean="0"/>
          </a:p>
          <a:p>
            <a:r>
              <a:rPr lang="en-US" altLang="zh-CN" sz="1400" dirty="0" smtClean="0"/>
              <a:t>Except for PUE0, all measurement results must be converted into energy, which means that time components must be introduced. An example is as follows: if kilowatts per hour is used to replace kilowatts, all input energy must be included. For example, heat generated by gas combustion must be converted into kilowatts per hour.</a:t>
            </a:r>
          </a:p>
          <a:p>
            <a:r>
              <a:rPr lang="en-US" altLang="zh-CN" sz="1400" dirty="0" smtClean="0"/>
              <a:t>In addition, all measurement results must be measured at the specified time point for at least one year.</a:t>
            </a:r>
          </a:p>
          <a:p>
            <a:endParaRPr lang="zh-CN" altLang="en-US" sz="1400" dirty="0"/>
          </a:p>
        </p:txBody>
      </p:sp>
      <p:graphicFrame>
        <p:nvGraphicFramePr>
          <p:cNvPr id="4" name="表格 3"/>
          <p:cNvGraphicFramePr>
            <a:graphicFrameLocks noGrp="1"/>
          </p:cNvGraphicFramePr>
          <p:nvPr>
            <p:extLst/>
          </p:nvPr>
        </p:nvGraphicFramePr>
        <p:xfrm>
          <a:off x="883840" y="1821593"/>
          <a:ext cx="8282283" cy="2632497"/>
        </p:xfrm>
        <a:graphic>
          <a:graphicData uri="http://schemas.openxmlformats.org/drawingml/2006/table">
            <a:tbl>
              <a:tblPr firstRow="1" bandRow="1">
                <a:tableStyleId>{2D5ABB26-0587-4C30-8999-92F81FD0307C}</a:tableStyleId>
              </a:tblPr>
              <a:tblGrid>
                <a:gridCol w="1716112"/>
                <a:gridCol w="1478604"/>
                <a:gridCol w="1731524"/>
                <a:gridCol w="1692612"/>
                <a:gridCol w="1663431"/>
              </a:tblGrid>
              <a:tr h="312879">
                <a:tc>
                  <a:txBody>
                    <a:bodyPr/>
                    <a:lstStyle/>
                    <a:p>
                      <a:pPr algn="ctr">
                        <a:lnSpc>
                          <a:spcPct val="100000"/>
                        </a:lnSpc>
                        <a:spcAft>
                          <a:spcPts val="0"/>
                        </a:spcAft>
                      </a:pPr>
                      <a:r>
                        <a:rPr lang="en-US" sz="1200" b="1" dirty="0">
                          <a:latin typeface="Huawei Sans" panose="020C0503030203020204" pitchFamily="34" charset="0"/>
                        </a:rPr>
                        <a:t> </a:t>
                      </a:r>
                    </a:p>
                  </a:txBody>
                  <a:tcPr marL="68562" marR="68562"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spcAft>
                          <a:spcPts val="0"/>
                        </a:spcAft>
                      </a:pPr>
                      <a:r>
                        <a:rPr lang="en-US" sz="1200" b="1">
                          <a:latin typeface="Huawei Sans" panose="020C0503030203020204" pitchFamily="34" charset="0"/>
                        </a:rPr>
                        <a:t>PUE0</a:t>
                      </a:r>
                    </a:p>
                  </a:txBody>
                  <a:tcPr marL="68562" marR="68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spcAft>
                          <a:spcPts val="0"/>
                        </a:spcAft>
                      </a:pPr>
                      <a:r>
                        <a:rPr lang="en-US" sz="1200" b="1">
                          <a:latin typeface="Huawei Sans" panose="020C0503030203020204" pitchFamily="34" charset="0"/>
                        </a:rPr>
                        <a:t>PUE1</a:t>
                      </a:r>
                    </a:p>
                  </a:txBody>
                  <a:tcPr marL="68562" marR="68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spcAft>
                          <a:spcPts val="0"/>
                        </a:spcAft>
                      </a:pPr>
                      <a:r>
                        <a:rPr lang="en-US" sz="1200" b="1">
                          <a:latin typeface="Huawei Sans" panose="020C0503030203020204" pitchFamily="34" charset="0"/>
                        </a:rPr>
                        <a:t>PUE2</a:t>
                      </a:r>
                    </a:p>
                  </a:txBody>
                  <a:tcPr marL="68562" marR="68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spcAft>
                          <a:spcPts val="0"/>
                        </a:spcAft>
                      </a:pPr>
                      <a:r>
                        <a:rPr lang="en-US" sz="1200" b="1">
                          <a:latin typeface="Huawei Sans" panose="020C0503030203020204" pitchFamily="34" charset="0"/>
                        </a:rPr>
                        <a:t>PUE3</a:t>
                      </a:r>
                    </a:p>
                  </a:txBody>
                  <a:tcPr marL="68562" marR="68562"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818315">
                <a:tc>
                  <a:txBody>
                    <a:bodyPr/>
                    <a:lstStyle/>
                    <a:p>
                      <a:pPr algn="ctr">
                        <a:lnSpc>
                          <a:spcPct val="100000"/>
                        </a:lnSpc>
                        <a:spcAft>
                          <a:spcPts val="0"/>
                        </a:spcAft>
                      </a:pPr>
                      <a:r>
                        <a:rPr lang="en-US" sz="1200" b="1">
                          <a:latin typeface="Huawei Sans" panose="020C0503030203020204" pitchFamily="34" charset="0"/>
                        </a:rPr>
                        <a:t>Energy Consumption Measurement Position of IT Infrastructures</a:t>
                      </a:r>
                    </a:p>
                  </a:txBody>
                  <a:tcPr marL="68562" marR="68562"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UPS output power</a:t>
                      </a:r>
                    </a:p>
                  </a:txBody>
                  <a:tcPr marL="68562" marR="68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1200" dirty="0">
                          <a:latin typeface="Huawei Sans" panose="020C0503030203020204" pitchFamily="34" charset="0"/>
                        </a:rPr>
                        <a:t>UPS output energy</a:t>
                      </a:r>
                    </a:p>
                  </a:txBody>
                  <a:tcPr marL="68562" marR="68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1200" dirty="0">
                          <a:latin typeface="Huawei Sans" panose="020C0503030203020204" pitchFamily="34" charset="0"/>
                        </a:rPr>
                        <a:t>PDU output energy</a:t>
                      </a:r>
                    </a:p>
                  </a:txBody>
                  <a:tcPr marL="68562" marR="68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1200" dirty="0">
                          <a:latin typeface="Huawei Sans" panose="020C0503030203020204" pitchFamily="34" charset="0"/>
                        </a:rPr>
                        <a:t>Input </a:t>
                      </a:r>
                      <a:r>
                        <a:rPr lang="en-US" sz="1200" dirty="0" smtClean="0">
                          <a:latin typeface="Huawei Sans" panose="020C0503030203020204" pitchFamily="34" charset="0"/>
                        </a:rPr>
                        <a:t>energy of </a:t>
                      </a:r>
                      <a:r>
                        <a:rPr lang="en-US" sz="1200" dirty="0">
                          <a:latin typeface="Huawei Sans" panose="020C0503030203020204" pitchFamily="34" charset="0"/>
                        </a:rPr>
                        <a:t>IT </a:t>
                      </a:r>
                      <a:r>
                        <a:rPr lang="en-US" sz="1200" dirty="0" smtClean="0">
                          <a:latin typeface="Huawei Sans" panose="020C0503030203020204" pitchFamily="34" charset="0"/>
                        </a:rPr>
                        <a:t>equipment</a:t>
                      </a:r>
                      <a:endParaRPr lang="en-US" sz="1200" dirty="0">
                        <a:latin typeface="Huawei Sans" panose="020C0503030203020204" pitchFamily="34" charset="0"/>
                      </a:endParaRPr>
                    </a:p>
                  </a:txBody>
                  <a:tcPr marL="68562" marR="68562"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82988">
                <a:tc>
                  <a:txBody>
                    <a:bodyPr/>
                    <a:lstStyle/>
                    <a:p>
                      <a:pPr algn="ctr">
                        <a:lnSpc>
                          <a:spcPct val="100000"/>
                        </a:lnSpc>
                        <a:spcAft>
                          <a:spcPts val="0"/>
                        </a:spcAft>
                      </a:pPr>
                      <a:r>
                        <a:rPr lang="en-US" sz="1200" b="1" dirty="0">
                          <a:latin typeface="Huawei Sans" panose="020C0503030203020204" pitchFamily="34" charset="0"/>
                        </a:rPr>
                        <a:t>Definition of IT Infrastructure Energy Consumption</a:t>
                      </a:r>
                    </a:p>
                  </a:txBody>
                  <a:tcPr marL="68562" marR="68562"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Peak power of IT </a:t>
                      </a:r>
                      <a:r>
                        <a:rPr lang="en-US" sz="1200" dirty="0" smtClean="0">
                          <a:latin typeface="Huawei Sans" panose="020C0503030203020204" pitchFamily="34" charset="0"/>
                        </a:rPr>
                        <a:t>equipment</a:t>
                      </a:r>
                      <a:endParaRPr lang="en-US" sz="1200" dirty="0">
                        <a:latin typeface="Huawei Sans" panose="020C0503030203020204" pitchFamily="34" charset="0"/>
                      </a:endParaRPr>
                    </a:p>
                  </a:txBody>
                  <a:tcPr marL="68562" marR="68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1200">
                          <a:latin typeface="Huawei Sans" panose="020C0503030203020204" pitchFamily="34" charset="0"/>
                        </a:rPr>
                        <a:t>Annual energy consumption of IT equipment</a:t>
                      </a:r>
                    </a:p>
                  </a:txBody>
                  <a:tcPr marL="68562" marR="68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1200" dirty="0">
                          <a:latin typeface="Huawei Sans" panose="020C0503030203020204" pitchFamily="34" charset="0"/>
                        </a:rPr>
                        <a:t>Annual energy consumption of IT equipment</a:t>
                      </a:r>
                    </a:p>
                  </a:txBody>
                  <a:tcPr marL="68562" marR="68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1200" dirty="0">
                          <a:latin typeface="Huawei Sans" panose="020C0503030203020204" pitchFamily="34" charset="0"/>
                        </a:rPr>
                        <a:t>Annual energy consumption of IT equipment</a:t>
                      </a:r>
                    </a:p>
                  </a:txBody>
                  <a:tcPr marL="68562" marR="68562"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18315">
                <a:tc>
                  <a:txBody>
                    <a:bodyPr/>
                    <a:lstStyle/>
                    <a:p>
                      <a:pPr algn="ctr">
                        <a:lnSpc>
                          <a:spcPct val="100000"/>
                        </a:lnSpc>
                        <a:spcAft>
                          <a:spcPts val="0"/>
                        </a:spcAft>
                      </a:pPr>
                      <a:r>
                        <a:rPr lang="en-US" sz="1200" b="1" dirty="0">
                          <a:latin typeface="Huawei Sans" panose="020C0503030203020204" pitchFamily="34" charset="0"/>
                        </a:rPr>
                        <a:t>Definition of Total Facility Energy Consumption</a:t>
                      </a:r>
                    </a:p>
                  </a:txBody>
                  <a:tcPr marL="68562" marR="68562"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Peak power of total </a:t>
                      </a:r>
                      <a:r>
                        <a:rPr lang="en-US" sz="1200" dirty="0" smtClean="0">
                          <a:latin typeface="Huawei Sans" panose="020C0503030203020204" pitchFamily="34" charset="0"/>
                        </a:rPr>
                        <a:t>facilities</a:t>
                      </a:r>
                      <a:endParaRPr lang="en-US" sz="1200" dirty="0">
                        <a:latin typeface="Huawei Sans" panose="020C0503030203020204" pitchFamily="34" charset="0"/>
                      </a:endParaRPr>
                    </a:p>
                  </a:txBody>
                  <a:tcPr marL="68562" marR="68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1200" dirty="0">
                          <a:latin typeface="Huawei Sans" panose="020C0503030203020204" pitchFamily="34" charset="0"/>
                        </a:rPr>
                        <a:t>Annual energy consumption of total </a:t>
                      </a:r>
                      <a:r>
                        <a:rPr lang="en-US" sz="1200" dirty="0" smtClean="0">
                          <a:latin typeface="Huawei Sans" panose="020C0503030203020204" pitchFamily="34" charset="0"/>
                        </a:rPr>
                        <a:t>facilities</a:t>
                      </a:r>
                      <a:endParaRPr lang="en-US" sz="1200" dirty="0">
                        <a:latin typeface="Huawei Sans" panose="020C0503030203020204" pitchFamily="34" charset="0"/>
                      </a:endParaRPr>
                    </a:p>
                  </a:txBody>
                  <a:tcPr marL="68562" marR="68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1200" dirty="0">
                          <a:latin typeface="Huawei Sans" panose="020C0503030203020204" pitchFamily="34" charset="0"/>
                        </a:rPr>
                        <a:t>Annual energy consumption of total </a:t>
                      </a:r>
                      <a:r>
                        <a:rPr lang="en-US" sz="1200" dirty="0" smtClean="0">
                          <a:latin typeface="Huawei Sans" panose="020C0503030203020204" pitchFamily="34" charset="0"/>
                        </a:rPr>
                        <a:t>facilities</a:t>
                      </a:r>
                      <a:endParaRPr lang="en-US" sz="1200" dirty="0">
                        <a:latin typeface="Huawei Sans" panose="020C0503030203020204" pitchFamily="34" charset="0"/>
                      </a:endParaRPr>
                    </a:p>
                  </a:txBody>
                  <a:tcPr marL="68562" marR="68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1200" dirty="0">
                          <a:latin typeface="Huawei Sans" panose="020C0503030203020204" pitchFamily="34" charset="0"/>
                        </a:rPr>
                        <a:t>Annual energy consumption of total </a:t>
                      </a:r>
                      <a:r>
                        <a:rPr lang="en-US" sz="1200" dirty="0" smtClean="0">
                          <a:latin typeface="Huawei Sans" panose="020C0503030203020204" pitchFamily="34" charset="0"/>
                        </a:rPr>
                        <a:t>facilities</a:t>
                      </a:r>
                      <a:endParaRPr lang="en-US" sz="1200" dirty="0">
                        <a:latin typeface="Huawei Sans" panose="020C0503030203020204" pitchFamily="34" charset="0"/>
                      </a:endParaRPr>
                    </a:p>
                  </a:txBody>
                  <a:tcPr marL="68562" marR="68562"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pic>
        <p:nvPicPr>
          <p:cNvPr id="5" name="图片 4"/>
          <p:cNvPicPr>
            <a:picLocks noChangeAspect="1"/>
          </p:cNvPicPr>
          <p:nvPr/>
        </p:nvPicPr>
        <p:blipFill rotWithShape="1">
          <a:blip r:embed="rId3"/>
          <a:srcRect b="27648"/>
          <a:stretch/>
        </p:blipFill>
        <p:spPr>
          <a:xfrm>
            <a:off x="9199887" y="1705451"/>
            <a:ext cx="2226513" cy="2072729"/>
          </a:xfrm>
          <a:prstGeom prst="rect">
            <a:avLst/>
          </a:prstGeom>
          <a:ln w="12700">
            <a:solidFill>
              <a:schemeClr val="bg1">
                <a:lumMod val="85000"/>
              </a:schemeClr>
            </a:solidFill>
          </a:ln>
        </p:spPr>
      </p:pic>
    </p:spTree>
    <p:extLst>
      <p:ext uri="{BB962C8B-B14F-4D97-AF65-F5344CB8AC3E}">
        <p14:creationId xmlns:p14="http://schemas.microsoft.com/office/powerpoint/2010/main" val="33046234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Measuring Positions of IT Equipment Energy Consumption for Different Levels of PUE V2</a:t>
            </a:r>
            <a:endParaRPr lang="en-US" dirty="0"/>
          </a:p>
        </p:txBody>
      </p:sp>
      <p:sp>
        <p:nvSpPr>
          <p:cNvPr id="7" name="文本占位符 6"/>
          <p:cNvSpPr>
            <a:spLocks noGrp="1"/>
          </p:cNvSpPr>
          <p:nvPr>
            <p:ph type="body" sz="quarter" idx="4294967295"/>
          </p:nvPr>
        </p:nvSpPr>
        <p:spPr>
          <a:xfrm>
            <a:off x="731837" y="3727450"/>
            <a:ext cx="5364163" cy="2473325"/>
          </a:xfrm>
        </p:spPr>
        <p:txBody>
          <a:bodyPr/>
          <a:lstStyle/>
          <a:p>
            <a:pPr>
              <a:lnSpc>
                <a:spcPct val="130000"/>
              </a:lnSpc>
            </a:pPr>
            <a:r>
              <a:rPr lang="en-US" altLang="zh-CN" sz="1200" dirty="0" smtClean="0"/>
              <a:t>According to PUE V2, the energy consumed by offices and network operations centers (NOCs) must be included in the PUE calculation formula.</a:t>
            </a:r>
          </a:p>
          <a:p>
            <a:pPr>
              <a:lnSpc>
                <a:spcPct val="130000"/>
              </a:lnSpc>
            </a:pPr>
            <a:r>
              <a:rPr lang="en-US" altLang="zh-CN" sz="1200" dirty="0" smtClean="0"/>
              <a:t>PUE </a:t>
            </a:r>
            <a:r>
              <a:rPr lang="en-US" altLang="zh-CN" sz="1200" dirty="0"/>
              <a:t>V</a:t>
            </a:r>
            <a:r>
              <a:rPr lang="en-US" altLang="zh-CN" sz="1200" dirty="0" smtClean="0"/>
              <a:t>2 also clarifies that renewable energy, such as wind and solar energy, has no impact on the PUE, and that the PUE is irrelevant to the energy source and type.</a:t>
            </a:r>
          </a:p>
          <a:p>
            <a:pPr>
              <a:lnSpc>
                <a:spcPct val="130000"/>
              </a:lnSpc>
            </a:pPr>
            <a:r>
              <a:rPr lang="en-US" altLang="zh-CN" sz="1200" dirty="0" smtClean="0"/>
              <a:t>The four levels of PUE V2 are designed for new or reconstructed DCs. All-round measurement should be included in the design so that the DCs can become facilities with high energy efficiency.</a:t>
            </a:r>
          </a:p>
          <a:p>
            <a:pPr>
              <a:lnSpc>
                <a:spcPct val="130000"/>
              </a:lnSpc>
            </a:pPr>
            <a:endParaRPr lang="zh-CN" altLang="en-US" sz="1200" dirty="0"/>
          </a:p>
        </p:txBody>
      </p:sp>
      <p:grpSp>
        <p:nvGrpSpPr>
          <p:cNvPr id="10" name="组合 9"/>
          <p:cNvGrpSpPr/>
          <p:nvPr/>
        </p:nvGrpSpPr>
        <p:grpSpPr>
          <a:xfrm>
            <a:off x="6051175" y="1632921"/>
            <a:ext cx="5598234" cy="4399407"/>
            <a:chOff x="4949610" y="1233488"/>
            <a:chExt cx="7344977" cy="5148262"/>
          </a:xfrm>
        </p:grpSpPr>
        <p:pic>
          <p:nvPicPr>
            <p:cNvPr id="3" name="图片 2"/>
            <p:cNvPicPr>
              <a:picLocks noChangeAspect="1"/>
            </p:cNvPicPr>
            <p:nvPr/>
          </p:nvPicPr>
          <p:blipFill>
            <a:blip r:embed="rId3"/>
            <a:stretch>
              <a:fillRect/>
            </a:stretch>
          </p:blipFill>
          <p:spPr>
            <a:xfrm>
              <a:off x="7036648" y="1233488"/>
              <a:ext cx="5257939" cy="5148262"/>
            </a:xfrm>
            <a:prstGeom prst="rect">
              <a:avLst/>
            </a:prstGeom>
          </p:spPr>
        </p:pic>
        <p:sp>
          <p:nvSpPr>
            <p:cNvPr id="4" name="矩形 3"/>
            <p:cNvSpPr/>
            <p:nvPr/>
          </p:nvSpPr>
          <p:spPr>
            <a:xfrm>
              <a:off x="4949610" y="4188474"/>
              <a:ext cx="4837583" cy="324260"/>
            </a:xfrm>
            <a:prstGeom prst="rect">
              <a:avLst/>
            </a:prstGeom>
            <a:noFill/>
            <a:ln w="28575">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2000" tIns="0" rIns="0" bIns="0" rtlCol="0" anchor="ctr">
              <a:noAutofit/>
            </a:bodyPr>
            <a:lstStyle/>
            <a:p>
              <a:pPr indent="-228531" fontAlgn="ctr">
                <a:buClr>
                  <a:srgbClr val="990000"/>
                </a:buClr>
                <a:buSzPct val="60000"/>
              </a:pPr>
              <a:r>
                <a:rPr lang="en-US" sz="1400" dirty="0" smtClean="0">
                  <a:solidFill>
                    <a:srgbClr val="C00000"/>
                  </a:solidFill>
                  <a:latin typeface="Huawei Sans" panose="020C0503030203020204" pitchFamily="34" charset="0"/>
                  <a:sym typeface="Arial"/>
                </a:rPr>
                <a:t>PUE0/PUE1</a:t>
              </a:r>
              <a:endParaRPr lang="en-US" sz="1400" dirty="0">
                <a:solidFill>
                  <a:srgbClr val="C00000"/>
                </a:solidFill>
                <a:latin typeface="Huawei Sans" panose="020C0503030203020204" pitchFamily="34" charset="0"/>
                <a:sym typeface="Arial"/>
              </a:endParaRPr>
            </a:p>
          </p:txBody>
        </p:sp>
        <p:sp>
          <p:nvSpPr>
            <p:cNvPr id="5" name="矩形 4"/>
            <p:cNvSpPr/>
            <p:nvPr/>
          </p:nvSpPr>
          <p:spPr>
            <a:xfrm>
              <a:off x="5008419" y="5013224"/>
              <a:ext cx="6089241" cy="351456"/>
            </a:xfrm>
            <a:prstGeom prst="rect">
              <a:avLst/>
            </a:prstGeom>
            <a:noFill/>
            <a:ln w="28575">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2000" tIns="0" rIns="0" bIns="0" rtlCol="0" anchor="ctr">
              <a:noAutofit/>
            </a:bodyPr>
            <a:lstStyle/>
            <a:p>
              <a:pPr indent="-228531" fontAlgn="ctr">
                <a:buClr>
                  <a:srgbClr val="990000"/>
                </a:buClr>
                <a:buSzPct val="60000"/>
              </a:pPr>
              <a:r>
                <a:rPr lang="en-US" sz="1400" dirty="0" smtClean="0">
                  <a:solidFill>
                    <a:srgbClr val="C00000"/>
                  </a:solidFill>
                  <a:latin typeface="Huawei Sans" panose="020C0503030203020204" pitchFamily="34" charset="0"/>
                  <a:sym typeface="Arial"/>
                </a:rPr>
                <a:t>PUE2</a:t>
              </a:r>
              <a:endParaRPr lang="en-US" sz="1400" dirty="0">
                <a:solidFill>
                  <a:srgbClr val="C00000"/>
                </a:solidFill>
                <a:latin typeface="Huawei Sans" panose="020C0503030203020204" pitchFamily="34" charset="0"/>
                <a:sym typeface="Arial"/>
              </a:endParaRPr>
            </a:p>
          </p:txBody>
        </p:sp>
        <p:sp>
          <p:nvSpPr>
            <p:cNvPr id="6" name="矩形 5"/>
            <p:cNvSpPr/>
            <p:nvPr/>
          </p:nvSpPr>
          <p:spPr>
            <a:xfrm>
              <a:off x="5008418" y="5490126"/>
              <a:ext cx="6089242" cy="750204"/>
            </a:xfrm>
            <a:prstGeom prst="rect">
              <a:avLst/>
            </a:prstGeom>
            <a:noFill/>
            <a:ln w="28575">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72000" tIns="0" rIns="0" bIns="0" rtlCol="0" anchor="ctr">
              <a:noAutofit/>
            </a:bodyPr>
            <a:lstStyle/>
            <a:p>
              <a:pPr indent="-228531" fontAlgn="ctr">
                <a:buClr>
                  <a:srgbClr val="990000"/>
                </a:buClr>
                <a:buSzPct val="60000"/>
              </a:pPr>
              <a:r>
                <a:rPr lang="en-US" sz="1400" dirty="0" smtClean="0">
                  <a:solidFill>
                    <a:srgbClr val="C00000"/>
                  </a:solidFill>
                  <a:latin typeface="Huawei Sans" panose="020C0503030203020204" pitchFamily="34" charset="0"/>
                  <a:sym typeface="Arial"/>
                </a:rPr>
                <a:t>PUE3</a:t>
              </a:r>
              <a:endParaRPr lang="en-US" sz="1400" dirty="0">
                <a:solidFill>
                  <a:srgbClr val="C00000"/>
                </a:solidFill>
                <a:latin typeface="Huawei Sans" panose="020C0503030203020204" pitchFamily="34" charset="0"/>
                <a:sym typeface="Arial"/>
              </a:endParaRPr>
            </a:p>
          </p:txBody>
        </p:sp>
      </p:grpSp>
      <p:graphicFrame>
        <p:nvGraphicFramePr>
          <p:cNvPr id="9" name="表格 8"/>
          <p:cNvGraphicFramePr>
            <a:graphicFrameLocks noGrp="1"/>
          </p:cNvGraphicFramePr>
          <p:nvPr>
            <p:extLst/>
          </p:nvPr>
        </p:nvGraphicFramePr>
        <p:xfrm>
          <a:off x="731838" y="1470538"/>
          <a:ext cx="6939978" cy="2241834"/>
        </p:xfrm>
        <a:graphic>
          <a:graphicData uri="http://schemas.openxmlformats.org/drawingml/2006/table">
            <a:tbl>
              <a:tblPr firstRow="1" bandRow="1">
                <a:tableStyleId>{2D5ABB26-0587-4C30-8999-92F81FD0307C}</a:tableStyleId>
              </a:tblPr>
              <a:tblGrid>
                <a:gridCol w="1590064"/>
                <a:gridCol w="1280834"/>
                <a:gridCol w="1380744"/>
                <a:gridCol w="1399032"/>
                <a:gridCol w="1289304"/>
              </a:tblGrid>
              <a:tr h="413034">
                <a:tc>
                  <a:txBody>
                    <a:bodyPr/>
                    <a:lstStyle/>
                    <a:p>
                      <a:pPr algn="ctr">
                        <a:lnSpc>
                          <a:spcPct val="100000"/>
                        </a:lnSpc>
                        <a:spcAft>
                          <a:spcPts val="0"/>
                        </a:spcAft>
                      </a:pPr>
                      <a:r>
                        <a:rPr lang="en-US" sz="1200" b="1" dirty="0">
                          <a:latin typeface="Huawei Sans" panose="020C0503030203020204" pitchFamily="34" charset="0"/>
                        </a:rPr>
                        <a:t> </a:t>
                      </a:r>
                    </a:p>
                  </a:txBody>
                  <a:tcPr marL="68562" marR="68562"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spcAft>
                          <a:spcPts val="0"/>
                        </a:spcAft>
                      </a:pPr>
                      <a:r>
                        <a:rPr lang="en-US" sz="1200" b="1" dirty="0">
                          <a:latin typeface="Huawei Sans" panose="020C0503030203020204" pitchFamily="34" charset="0"/>
                        </a:rPr>
                        <a:t>PUE0</a:t>
                      </a:r>
                    </a:p>
                  </a:txBody>
                  <a:tcPr marL="68562" marR="68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spcAft>
                          <a:spcPts val="0"/>
                        </a:spcAft>
                      </a:pPr>
                      <a:r>
                        <a:rPr lang="en-US" sz="1200" b="1">
                          <a:latin typeface="Huawei Sans" panose="020C0503030203020204" pitchFamily="34" charset="0"/>
                        </a:rPr>
                        <a:t>PUE1</a:t>
                      </a:r>
                    </a:p>
                  </a:txBody>
                  <a:tcPr marL="68562" marR="68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spcAft>
                          <a:spcPts val="0"/>
                        </a:spcAft>
                      </a:pPr>
                      <a:r>
                        <a:rPr lang="en-US" sz="1200" b="1">
                          <a:latin typeface="Huawei Sans" panose="020C0503030203020204" pitchFamily="34" charset="0"/>
                        </a:rPr>
                        <a:t>PUE2</a:t>
                      </a:r>
                    </a:p>
                  </a:txBody>
                  <a:tcPr marL="68562" marR="68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spcAft>
                          <a:spcPts val="0"/>
                        </a:spcAft>
                      </a:pPr>
                      <a:r>
                        <a:rPr lang="en-US" sz="1200" b="1">
                          <a:latin typeface="Huawei Sans" panose="020C0503030203020204" pitchFamily="34" charset="0"/>
                        </a:rPr>
                        <a:t>PUE3</a:t>
                      </a:r>
                    </a:p>
                  </a:txBody>
                  <a:tcPr marL="68562" marR="68562"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534723">
                <a:tc>
                  <a:txBody>
                    <a:bodyPr/>
                    <a:lstStyle/>
                    <a:p>
                      <a:pPr algn="ctr">
                        <a:lnSpc>
                          <a:spcPct val="100000"/>
                        </a:lnSpc>
                        <a:spcAft>
                          <a:spcPts val="0"/>
                        </a:spcAft>
                      </a:pPr>
                      <a:r>
                        <a:rPr lang="en-US" sz="1200" b="1" dirty="0">
                          <a:latin typeface="Huawei Sans" panose="020C0503030203020204" pitchFamily="34" charset="0"/>
                        </a:rPr>
                        <a:t>Measuring Positions of IT Equipment Energy Consumption</a:t>
                      </a:r>
                    </a:p>
                  </a:txBody>
                  <a:tcPr marL="68562" marR="68562"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UPS output power</a:t>
                      </a:r>
                    </a:p>
                  </a:txBody>
                  <a:tcPr marL="68562" marR="68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1200" dirty="0">
                          <a:latin typeface="Huawei Sans" panose="020C0503030203020204" pitchFamily="34" charset="0"/>
                        </a:rPr>
                        <a:t>UPS output energy</a:t>
                      </a:r>
                    </a:p>
                  </a:txBody>
                  <a:tcPr marL="68562" marR="68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1200" dirty="0">
                          <a:latin typeface="Huawei Sans" panose="020C0503030203020204" pitchFamily="34" charset="0"/>
                        </a:rPr>
                        <a:t>PDU output energy</a:t>
                      </a:r>
                    </a:p>
                  </a:txBody>
                  <a:tcPr marL="68562" marR="68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1200" dirty="0">
                          <a:latin typeface="Huawei Sans" panose="020C0503030203020204" pitchFamily="34" charset="0"/>
                        </a:rPr>
                        <a:t>Input </a:t>
                      </a:r>
                      <a:r>
                        <a:rPr lang="en-US" altLang="zh-CN" sz="1200" dirty="0" smtClean="0">
                          <a:latin typeface="Huawei Sans" panose="020C0503030203020204" pitchFamily="34" charset="0"/>
                        </a:rPr>
                        <a:t>energy </a:t>
                      </a:r>
                      <a:r>
                        <a:rPr lang="en-US" sz="1200" dirty="0" smtClean="0">
                          <a:latin typeface="Huawei Sans" panose="020C0503030203020204" pitchFamily="34" charset="0"/>
                        </a:rPr>
                        <a:t>of </a:t>
                      </a:r>
                      <a:r>
                        <a:rPr lang="en-US" sz="1200" dirty="0">
                          <a:latin typeface="Huawei Sans" panose="020C0503030203020204" pitchFamily="34" charset="0"/>
                        </a:rPr>
                        <a:t>IT equipment</a:t>
                      </a:r>
                    </a:p>
                  </a:txBody>
                  <a:tcPr marL="68562" marR="68562"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70885">
                <a:tc>
                  <a:txBody>
                    <a:bodyPr/>
                    <a:lstStyle/>
                    <a:p>
                      <a:pPr algn="ctr">
                        <a:lnSpc>
                          <a:spcPct val="100000"/>
                        </a:lnSpc>
                        <a:spcAft>
                          <a:spcPts val="0"/>
                        </a:spcAft>
                      </a:pPr>
                      <a:r>
                        <a:rPr lang="en-US" sz="1200" b="1">
                          <a:latin typeface="Huawei Sans" panose="020C0503030203020204" pitchFamily="34" charset="0"/>
                        </a:rPr>
                        <a:t>Definition of IT Equipment Energy Consumption</a:t>
                      </a:r>
                    </a:p>
                  </a:txBody>
                  <a:tcPr marL="68562" marR="68562"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Peak power of IT </a:t>
                      </a:r>
                      <a:r>
                        <a:rPr lang="en-US" sz="1200" dirty="0" smtClean="0">
                          <a:latin typeface="Huawei Sans" panose="020C0503030203020204" pitchFamily="34" charset="0"/>
                        </a:rPr>
                        <a:t>equipment</a:t>
                      </a:r>
                      <a:endParaRPr lang="en-US" sz="1200" dirty="0">
                        <a:latin typeface="Huawei Sans" panose="020C0503030203020204" pitchFamily="34" charset="0"/>
                      </a:endParaRPr>
                    </a:p>
                  </a:txBody>
                  <a:tcPr marL="68562" marR="68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1200">
                          <a:latin typeface="Huawei Sans" panose="020C0503030203020204" pitchFamily="34" charset="0"/>
                        </a:rPr>
                        <a:t>Annual energy consumption of IT equipment</a:t>
                      </a:r>
                    </a:p>
                  </a:txBody>
                  <a:tcPr marL="68562" marR="68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1200" dirty="0">
                          <a:latin typeface="Huawei Sans" panose="020C0503030203020204" pitchFamily="34" charset="0"/>
                        </a:rPr>
                        <a:t>Annual energy consumption of IT equipment</a:t>
                      </a:r>
                    </a:p>
                  </a:txBody>
                  <a:tcPr marL="68562" marR="68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1200" dirty="0">
                          <a:latin typeface="Huawei Sans" panose="020C0503030203020204" pitchFamily="34" charset="0"/>
                        </a:rPr>
                        <a:t>Annual energy consumption of IT equipment</a:t>
                      </a:r>
                    </a:p>
                  </a:txBody>
                  <a:tcPr marL="68562" marR="68562"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21331">
                <a:tc>
                  <a:txBody>
                    <a:bodyPr/>
                    <a:lstStyle/>
                    <a:p>
                      <a:pPr algn="ctr">
                        <a:lnSpc>
                          <a:spcPct val="100000"/>
                        </a:lnSpc>
                        <a:spcAft>
                          <a:spcPts val="0"/>
                        </a:spcAft>
                      </a:pPr>
                      <a:r>
                        <a:rPr lang="en-US" sz="1200" b="1">
                          <a:latin typeface="Huawei Sans" panose="020C0503030203020204" pitchFamily="34" charset="0"/>
                        </a:rPr>
                        <a:t>Definition of Total Facility Energy Consumption</a:t>
                      </a:r>
                    </a:p>
                  </a:txBody>
                  <a:tcPr marL="68562" marR="68562"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Peak power of total </a:t>
                      </a:r>
                      <a:r>
                        <a:rPr lang="en-US" sz="1200" dirty="0" smtClean="0">
                          <a:latin typeface="Huawei Sans" panose="020C0503030203020204" pitchFamily="34" charset="0"/>
                        </a:rPr>
                        <a:t>facilities</a:t>
                      </a:r>
                      <a:endParaRPr lang="en-US" sz="1200" dirty="0">
                        <a:latin typeface="Huawei Sans" panose="020C0503030203020204" pitchFamily="34" charset="0"/>
                      </a:endParaRPr>
                    </a:p>
                  </a:txBody>
                  <a:tcPr marL="68562" marR="68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1200" dirty="0">
                          <a:latin typeface="Huawei Sans" panose="020C0503030203020204" pitchFamily="34" charset="0"/>
                        </a:rPr>
                        <a:t>Annual energy consumption of total </a:t>
                      </a:r>
                      <a:r>
                        <a:rPr lang="en-US" sz="1200" dirty="0" smtClean="0">
                          <a:latin typeface="Huawei Sans" panose="020C0503030203020204" pitchFamily="34" charset="0"/>
                        </a:rPr>
                        <a:t>facilities</a:t>
                      </a:r>
                      <a:endParaRPr lang="en-US" sz="1200" dirty="0">
                        <a:latin typeface="Huawei Sans" panose="020C0503030203020204" pitchFamily="34" charset="0"/>
                      </a:endParaRPr>
                    </a:p>
                  </a:txBody>
                  <a:tcPr marL="68562" marR="68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1200" dirty="0">
                          <a:latin typeface="Huawei Sans" panose="020C0503030203020204" pitchFamily="34" charset="0"/>
                        </a:rPr>
                        <a:t>Annual energy consumption of total </a:t>
                      </a:r>
                      <a:r>
                        <a:rPr lang="en-US" sz="1200" dirty="0" smtClean="0">
                          <a:latin typeface="Huawei Sans" panose="020C0503030203020204" pitchFamily="34" charset="0"/>
                        </a:rPr>
                        <a:t>facilities</a:t>
                      </a:r>
                      <a:endParaRPr lang="en-US" sz="1200" dirty="0">
                        <a:latin typeface="Huawei Sans" panose="020C0503030203020204" pitchFamily="34" charset="0"/>
                      </a:endParaRPr>
                    </a:p>
                  </a:txBody>
                  <a:tcPr marL="68562" marR="6856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lnSpc>
                          <a:spcPct val="100000"/>
                        </a:lnSpc>
                        <a:spcAft>
                          <a:spcPts val="0"/>
                        </a:spcAft>
                      </a:pPr>
                      <a:r>
                        <a:rPr lang="en-US" sz="1200" dirty="0">
                          <a:latin typeface="Huawei Sans" panose="020C0503030203020204" pitchFamily="34" charset="0"/>
                        </a:rPr>
                        <a:t>Annual energy consumption of total </a:t>
                      </a:r>
                      <a:r>
                        <a:rPr lang="en-US" sz="1200" dirty="0" smtClean="0">
                          <a:latin typeface="Huawei Sans" panose="020C0503030203020204" pitchFamily="34" charset="0"/>
                        </a:rPr>
                        <a:t>facilities</a:t>
                      </a:r>
                      <a:endParaRPr lang="en-US" sz="1200" dirty="0">
                        <a:latin typeface="Huawei Sans" panose="020C0503030203020204" pitchFamily="34" charset="0"/>
                      </a:endParaRPr>
                    </a:p>
                  </a:txBody>
                  <a:tcPr marL="68562" marR="68562"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04156245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756281" y="3205904"/>
            <a:ext cx="4072790" cy="2959473"/>
            <a:chOff x="3020261" y="1647266"/>
            <a:chExt cx="5580445" cy="4132223"/>
          </a:xfrm>
        </p:grpSpPr>
        <p:pic>
          <p:nvPicPr>
            <p:cNvPr id="89" name="Picture 39" descr="Sexy pipes scaled - flat v3"/>
            <p:cNvPicPr>
              <a:picLocks noChangeArrowheads="1"/>
            </p:cNvPicPr>
            <p:nvPr/>
          </p:nvPicPr>
          <p:blipFill>
            <a:blip r:embed="rId3" cstate="print">
              <a:duotone>
                <a:schemeClr val="accent5">
                  <a:shade val="45000"/>
                  <a:satMod val="135000"/>
                </a:schemeClr>
                <a:prstClr val="white"/>
              </a:duotone>
            </a:blip>
            <a:srcRect/>
            <a:stretch>
              <a:fillRect/>
            </a:stretch>
          </p:blipFill>
          <p:spPr bwMode="auto">
            <a:xfrm>
              <a:off x="3077183" y="1647266"/>
              <a:ext cx="5506023" cy="3633298"/>
            </a:xfrm>
            <a:prstGeom prst="rect">
              <a:avLst/>
            </a:prstGeom>
            <a:noFill/>
            <a:ln w="9525">
              <a:noFill/>
              <a:miter lim="800000"/>
              <a:headEnd/>
              <a:tailEnd/>
            </a:ln>
          </p:spPr>
        </p:pic>
        <p:sp>
          <p:nvSpPr>
            <p:cNvPr id="90" name="Oval 4"/>
            <p:cNvSpPr>
              <a:spLocks noChangeArrowheads="1"/>
            </p:cNvSpPr>
            <p:nvPr/>
          </p:nvSpPr>
          <p:spPr bwMode="auto">
            <a:xfrm>
              <a:off x="4424390" y="2556475"/>
              <a:ext cx="2630887" cy="396231"/>
            </a:xfrm>
            <a:prstGeom prst="ellipse">
              <a:avLst/>
            </a:prstGeom>
            <a:gradFill rotWithShape="1">
              <a:gsLst>
                <a:gs pos="0">
                  <a:schemeClr val="bg1"/>
                </a:gs>
                <a:gs pos="100000">
                  <a:schemeClr val="bg1">
                    <a:gamma/>
                    <a:tint val="0"/>
                    <a:invGamma/>
                    <a:alpha val="0"/>
                  </a:schemeClr>
                </a:gs>
              </a:gsLst>
              <a:path path="shape">
                <a:fillToRect l="50000" t="50000" r="50000" b="50000"/>
              </a:path>
            </a:gradFill>
            <a:ln w="9525">
              <a:noFill/>
              <a:round/>
              <a:headEnd/>
              <a:tailEnd/>
            </a:ln>
            <a:effectLst/>
          </p:spPr>
          <p:txBody>
            <a:bodyPr wrap="none" anchor="ctr"/>
            <a:lstStyle/>
            <a:p>
              <a:pPr>
                <a:defRPr/>
              </a:pPr>
              <a:endParaRPr lang="en-GB" sz="600" dirty="0">
                <a:solidFill>
                  <a:srgbClr val="221815"/>
                </a:solidFill>
                <a:latin typeface="FrutigerNext LT Regular"/>
                <a:ea typeface="+mn-ea"/>
              </a:endParaRPr>
            </a:p>
          </p:txBody>
        </p:sp>
        <p:sp>
          <p:nvSpPr>
            <p:cNvPr id="91" name="Text Box 5"/>
            <p:cNvSpPr txBox="1">
              <a:spLocks noChangeArrowheads="1"/>
            </p:cNvSpPr>
            <p:nvPr/>
          </p:nvSpPr>
          <p:spPr bwMode="auto">
            <a:xfrm>
              <a:off x="4681782" y="2601286"/>
              <a:ext cx="2395398" cy="337567"/>
            </a:xfrm>
            <a:prstGeom prst="rect">
              <a:avLst/>
            </a:prstGeom>
            <a:noFill/>
            <a:ln w="9525">
              <a:noFill/>
              <a:miter lim="800000"/>
              <a:headEnd/>
              <a:tailEnd/>
            </a:ln>
          </p:spPr>
          <p:txBody>
            <a:bodyPr>
              <a:spAutoFit/>
            </a:bodyPr>
            <a:lstStyle/>
            <a:p>
              <a:pPr algn="ctr">
                <a:spcBef>
                  <a:spcPct val="50000"/>
                </a:spcBef>
              </a:pPr>
              <a:r>
                <a:rPr lang="en-US" altLang="zh-CN" sz="1100" dirty="0" smtClean="0">
                  <a:solidFill>
                    <a:srgbClr val="221815"/>
                  </a:solidFill>
                  <a:latin typeface="FrutigerNext LT Regular"/>
                  <a:ea typeface="+mn-ea"/>
                </a:rPr>
                <a:t>Precision air conditioner</a:t>
              </a:r>
              <a:endParaRPr lang="en-US" altLang="zh-CN" sz="1100" dirty="0">
                <a:solidFill>
                  <a:srgbClr val="221815"/>
                </a:solidFill>
                <a:latin typeface="FrutigerNext LT Regular"/>
                <a:ea typeface="+mn-ea"/>
              </a:endParaRPr>
            </a:p>
          </p:txBody>
        </p:sp>
        <p:sp>
          <p:nvSpPr>
            <p:cNvPr id="92" name="Oval 6"/>
            <p:cNvSpPr>
              <a:spLocks noChangeArrowheads="1"/>
            </p:cNvSpPr>
            <p:nvPr/>
          </p:nvSpPr>
          <p:spPr bwMode="auto">
            <a:xfrm>
              <a:off x="4214094" y="3525826"/>
              <a:ext cx="3154435" cy="509440"/>
            </a:xfrm>
            <a:prstGeom prst="ellipse">
              <a:avLst/>
            </a:prstGeom>
            <a:gradFill rotWithShape="1">
              <a:gsLst>
                <a:gs pos="0">
                  <a:schemeClr val="bg1"/>
                </a:gs>
                <a:gs pos="100000">
                  <a:schemeClr val="bg1">
                    <a:gamma/>
                    <a:tint val="0"/>
                    <a:invGamma/>
                    <a:alpha val="0"/>
                  </a:schemeClr>
                </a:gs>
              </a:gsLst>
              <a:path path="shape">
                <a:fillToRect l="50000" t="50000" r="50000" b="50000"/>
              </a:path>
            </a:gradFill>
            <a:ln w="9525">
              <a:noFill/>
              <a:round/>
              <a:headEnd/>
              <a:tailEnd/>
            </a:ln>
            <a:effectLst/>
          </p:spPr>
          <p:txBody>
            <a:bodyPr wrap="none" anchor="ctr"/>
            <a:lstStyle/>
            <a:p>
              <a:pPr>
                <a:defRPr/>
              </a:pPr>
              <a:endParaRPr lang="en-GB" sz="600" dirty="0">
                <a:solidFill>
                  <a:srgbClr val="221815"/>
                </a:solidFill>
                <a:latin typeface="FrutigerNext LT Regular"/>
                <a:ea typeface="+mn-ea"/>
              </a:endParaRPr>
            </a:p>
          </p:txBody>
        </p:sp>
        <p:sp>
          <p:nvSpPr>
            <p:cNvPr id="93" name="Text Box 7"/>
            <p:cNvSpPr txBox="1">
              <a:spLocks noChangeArrowheads="1"/>
            </p:cNvSpPr>
            <p:nvPr/>
          </p:nvSpPr>
          <p:spPr bwMode="auto">
            <a:xfrm>
              <a:off x="4738738" y="3627244"/>
              <a:ext cx="2050382" cy="337567"/>
            </a:xfrm>
            <a:prstGeom prst="rect">
              <a:avLst/>
            </a:prstGeom>
            <a:noFill/>
            <a:ln w="9525">
              <a:noFill/>
              <a:miter lim="800000"/>
              <a:headEnd/>
              <a:tailEnd/>
            </a:ln>
          </p:spPr>
          <p:txBody>
            <a:bodyPr wrap="square">
              <a:spAutoFit/>
            </a:bodyPr>
            <a:lstStyle/>
            <a:p>
              <a:pPr algn="ctr">
                <a:spcBef>
                  <a:spcPct val="50000"/>
                </a:spcBef>
              </a:pPr>
              <a:r>
                <a:rPr lang="en-US" altLang="zh-CN" sz="1100" dirty="0" smtClean="0">
                  <a:solidFill>
                    <a:srgbClr val="221815"/>
                  </a:solidFill>
                  <a:latin typeface="FrutigerNext LT Regular"/>
                  <a:ea typeface="+mn-ea"/>
                </a:rPr>
                <a:t>IT device</a:t>
              </a:r>
              <a:endParaRPr lang="en-US" altLang="zh-CN" sz="1100" dirty="0">
                <a:solidFill>
                  <a:srgbClr val="221815"/>
                </a:solidFill>
                <a:latin typeface="FrutigerNext LT Regular"/>
                <a:ea typeface="+mn-ea"/>
              </a:endParaRPr>
            </a:p>
          </p:txBody>
        </p:sp>
        <p:sp>
          <p:nvSpPr>
            <p:cNvPr id="94" name="Oval 8"/>
            <p:cNvSpPr>
              <a:spLocks noChangeArrowheads="1"/>
            </p:cNvSpPr>
            <p:nvPr/>
          </p:nvSpPr>
          <p:spPr bwMode="auto">
            <a:xfrm>
              <a:off x="4686164" y="2261660"/>
              <a:ext cx="2157721" cy="281843"/>
            </a:xfrm>
            <a:prstGeom prst="ellipse">
              <a:avLst/>
            </a:prstGeom>
            <a:gradFill rotWithShape="1">
              <a:gsLst>
                <a:gs pos="0">
                  <a:schemeClr val="bg1"/>
                </a:gs>
                <a:gs pos="100000">
                  <a:schemeClr val="bg1">
                    <a:gamma/>
                    <a:tint val="0"/>
                    <a:invGamma/>
                    <a:alpha val="0"/>
                  </a:schemeClr>
                </a:gs>
              </a:gsLst>
              <a:path path="shape">
                <a:fillToRect l="50000" t="50000" r="50000" b="50000"/>
              </a:path>
            </a:gradFill>
            <a:ln w="9525">
              <a:noFill/>
              <a:round/>
              <a:headEnd/>
              <a:tailEnd/>
            </a:ln>
            <a:effectLst/>
          </p:spPr>
          <p:txBody>
            <a:bodyPr wrap="none" anchor="ctr"/>
            <a:lstStyle/>
            <a:p>
              <a:pPr>
                <a:defRPr/>
              </a:pPr>
              <a:endParaRPr lang="en-GB" sz="600" dirty="0">
                <a:solidFill>
                  <a:srgbClr val="221815"/>
                </a:solidFill>
                <a:latin typeface="FrutigerNext LT Regular"/>
                <a:ea typeface="+mn-ea"/>
              </a:endParaRPr>
            </a:p>
          </p:txBody>
        </p:sp>
        <p:sp>
          <p:nvSpPr>
            <p:cNvPr id="95" name="Text Box 9"/>
            <p:cNvSpPr txBox="1">
              <a:spLocks noChangeArrowheads="1"/>
            </p:cNvSpPr>
            <p:nvPr/>
          </p:nvSpPr>
          <p:spPr bwMode="auto">
            <a:xfrm>
              <a:off x="5064038" y="2284065"/>
              <a:ext cx="1681269" cy="337567"/>
            </a:xfrm>
            <a:prstGeom prst="rect">
              <a:avLst/>
            </a:prstGeom>
            <a:noFill/>
            <a:ln w="9525">
              <a:noFill/>
              <a:miter lim="800000"/>
              <a:headEnd/>
              <a:tailEnd/>
            </a:ln>
          </p:spPr>
          <p:txBody>
            <a:bodyPr>
              <a:spAutoFit/>
            </a:bodyPr>
            <a:lstStyle/>
            <a:p>
              <a:pPr algn="ctr">
                <a:spcBef>
                  <a:spcPct val="50000"/>
                </a:spcBef>
              </a:pPr>
              <a:r>
                <a:rPr lang="en-US" altLang="zh-CN" sz="1100" dirty="0" smtClean="0">
                  <a:solidFill>
                    <a:srgbClr val="221815"/>
                  </a:solidFill>
                  <a:latin typeface="FrutigerNext LT Regular"/>
                  <a:ea typeface="+mn-ea"/>
                </a:rPr>
                <a:t>Humidifier </a:t>
              </a:r>
              <a:endParaRPr lang="en-US" altLang="zh-CN" sz="1100" dirty="0">
                <a:solidFill>
                  <a:srgbClr val="221815"/>
                </a:solidFill>
                <a:latin typeface="FrutigerNext LT Regular"/>
                <a:ea typeface="+mn-ea"/>
              </a:endParaRPr>
            </a:p>
          </p:txBody>
        </p:sp>
        <p:sp>
          <p:nvSpPr>
            <p:cNvPr id="96" name="Oval 10"/>
            <p:cNvSpPr>
              <a:spLocks noChangeArrowheads="1"/>
            </p:cNvSpPr>
            <p:nvPr/>
          </p:nvSpPr>
          <p:spPr bwMode="auto">
            <a:xfrm>
              <a:off x="4214094" y="1693257"/>
              <a:ext cx="3154435" cy="509440"/>
            </a:xfrm>
            <a:prstGeom prst="ellipse">
              <a:avLst/>
            </a:prstGeom>
            <a:gradFill rotWithShape="1">
              <a:gsLst>
                <a:gs pos="0">
                  <a:schemeClr val="bg1"/>
                </a:gs>
                <a:gs pos="100000">
                  <a:schemeClr val="bg1">
                    <a:gamma/>
                    <a:tint val="0"/>
                    <a:invGamma/>
                    <a:alpha val="0"/>
                  </a:schemeClr>
                </a:gs>
              </a:gsLst>
              <a:path path="shape">
                <a:fillToRect l="50000" t="50000" r="50000" b="50000"/>
              </a:path>
            </a:gradFill>
            <a:ln w="9525">
              <a:noFill/>
              <a:round/>
              <a:headEnd/>
              <a:tailEnd/>
            </a:ln>
            <a:effectLst/>
          </p:spPr>
          <p:txBody>
            <a:bodyPr wrap="none" anchor="ctr"/>
            <a:lstStyle/>
            <a:p>
              <a:pPr>
                <a:defRPr/>
              </a:pPr>
              <a:endParaRPr lang="en-GB" sz="1100" dirty="0">
                <a:solidFill>
                  <a:srgbClr val="221815"/>
                </a:solidFill>
                <a:latin typeface="FrutigerNext LT Regular"/>
                <a:ea typeface="+mn-ea"/>
              </a:endParaRPr>
            </a:p>
          </p:txBody>
        </p:sp>
        <p:sp>
          <p:nvSpPr>
            <p:cNvPr id="97" name="Text Box 11"/>
            <p:cNvSpPr txBox="1">
              <a:spLocks noChangeArrowheads="1"/>
            </p:cNvSpPr>
            <p:nvPr/>
          </p:nvSpPr>
          <p:spPr bwMode="auto">
            <a:xfrm>
              <a:off x="4813218" y="1778164"/>
              <a:ext cx="1955093" cy="337567"/>
            </a:xfrm>
            <a:prstGeom prst="rect">
              <a:avLst/>
            </a:prstGeom>
            <a:noFill/>
            <a:ln w="9525">
              <a:noFill/>
              <a:miter lim="800000"/>
              <a:headEnd/>
              <a:tailEnd/>
            </a:ln>
          </p:spPr>
          <p:txBody>
            <a:bodyPr>
              <a:spAutoFit/>
            </a:bodyPr>
            <a:lstStyle/>
            <a:p>
              <a:pPr algn="ctr">
                <a:spcBef>
                  <a:spcPct val="50000"/>
                </a:spcBef>
              </a:pPr>
              <a:r>
                <a:rPr lang="en-US" altLang="zh-CN" sz="1100" dirty="0" smtClean="0">
                  <a:solidFill>
                    <a:srgbClr val="221815"/>
                  </a:solidFill>
                  <a:latin typeface="FrutigerNext LT Regular"/>
                  <a:ea typeface="+mn-ea"/>
                </a:rPr>
                <a:t>Chiller</a:t>
              </a:r>
              <a:endParaRPr lang="en-US" altLang="zh-CN" sz="1100" dirty="0">
                <a:solidFill>
                  <a:srgbClr val="221815"/>
                </a:solidFill>
                <a:latin typeface="FrutigerNext LT Regular"/>
                <a:ea typeface="+mn-ea"/>
              </a:endParaRPr>
            </a:p>
          </p:txBody>
        </p:sp>
        <p:sp>
          <p:nvSpPr>
            <p:cNvPr id="98" name="Oval 12"/>
            <p:cNvSpPr>
              <a:spLocks noChangeArrowheads="1"/>
            </p:cNvSpPr>
            <p:nvPr/>
          </p:nvSpPr>
          <p:spPr bwMode="auto">
            <a:xfrm>
              <a:off x="5003798" y="4488102"/>
              <a:ext cx="1576122" cy="227597"/>
            </a:xfrm>
            <a:prstGeom prst="ellipse">
              <a:avLst/>
            </a:prstGeom>
            <a:gradFill rotWithShape="1">
              <a:gsLst>
                <a:gs pos="0">
                  <a:schemeClr val="bg1"/>
                </a:gs>
                <a:gs pos="100000">
                  <a:schemeClr val="bg1">
                    <a:gamma/>
                    <a:tint val="0"/>
                    <a:invGamma/>
                    <a:alpha val="0"/>
                  </a:schemeClr>
                </a:gs>
              </a:gsLst>
              <a:path path="shape">
                <a:fillToRect l="50000" t="50000" r="50000" b="50000"/>
              </a:path>
            </a:gradFill>
            <a:ln w="9525">
              <a:noFill/>
              <a:round/>
              <a:headEnd/>
              <a:tailEnd/>
            </a:ln>
            <a:effectLst/>
          </p:spPr>
          <p:txBody>
            <a:bodyPr wrap="none" anchor="ctr"/>
            <a:lstStyle/>
            <a:p>
              <a:pPr>
                <a:defRPr/>
              </a:pPr>
              <a:endParaRPr lang="en-GB" sz="600" dirty="0">
                <a:solidFill>
                  <a:srgbClr val="221815"/>
                </a:solidFill>
                <a:latin typeface="FrutigerNext LT Regular"/>
                <a:ea typeface="+mn-ea"/>
              </a:endParaRPr>
            </a:p>
          </p:txBody>
        </p:sp>
        <p:sp>
          <p:nvSpPr>
            <p:cNvPr id="99" name="Text Box 13"/>
            <p:cNvSpPr txBox="1">
              <a:spLocks noChangeArrowheads="1"/>
            </p:cNvSpPr>
            <p:nvPr/>
          </p:nvSpPr>
          <p:spPr bwMode="auto">
            <a:xfrm>
              <a:off x="5276526" y="4380790"/>
              <a:ext cx="1157722" cy="337567"/>
            </a:xfrm>
            <a:prstGeom prst="rect">
              <a:avLst/>
            </a:prstGeom>
            <a:noFill/>
            <a:ln w="9525">
              <a:noFill/>
              <a:miter lim="800000"/>
              <a:headEnd/>
              <a:tailEnd/>
            </a:ln>
          </p:spPr>
          <p:txBody>
            <a:bodyPr>
              <a:spAutoFit/>
            </a:bodyPr>
            <a:lstStyle/>
            <a:p>
              <a:pPr algn="ctr">
                <a:spcBef>
                  <a:spcPct val="50000"/>
                </a:spcBef>
              </a:pPr>
              <a:r>
                <a:rPr lang="en-US" altLang="zh-CN" sz="1100" dirty="0" err="1" smtClean="0">
                  <a:solidFill>
                    <a:srgbClr val="221815"/>
                  </a:solidFill>
                  <a:latin typeface="FrutigerNext LT Regular"/>
                  <a:ea typeface="+mn-ea"/>
                </a:rPr>
                <a:t>PDU</a:t>
              </a:r>
              <a:endParaRPr lang="en-US" altLang="zh-CN" sz="1100" dirty="0">
                <a:solidFill>
                  <a:srgbClr val="221815"/>
                </a:solidFill>
                <a:latin typeface="FrutigerNext LT Regular"/>
                <a:ea typeface="+mn-ea"/>
              </a:endParaRPr>
            </a:p>
          </p:txBody>
        </p:sp>
        <p:sp>
          <p:nvSpPr>
            <p:cNvPr id="100" name="Oval 14"/>
            <p:cNvSpPr>
              <a:spLocks noChangeArrowheads="1"/>
            </p:cNvSpPr>
            <p:nvPr/>
          </p:nvSpPr>
          <p:spPr bwMode="auto">
            <a:xfrm>
              <a:off x="4950129" y="4656736"/>
              <a:ext cx="1628696" cy="284202"/>
            </a:xfrm>
            <a:prstGeom prst="ellipse">
              <a:avLst/>
            </a:prstGeom>
            <a:gradFill rotWithShape="1">
              <a:gsLst>
                <a:gs pos="0">
                  <a:schemeClr val="bg1"/>
                </a:gs>
                <a:gs pos="100000">
                  <a:schemeClr val="bg1">
                    <a:gamma/>
                    <a:tint val="0"/>
                    <a:invGamma/>
                    <a:alpha val="0"/>
                  </a:schemeClr>
                </a:gs>
              </a:gsLst>
              <a:path path="shape">
                <a:fillToRect l="50000" t="50000" r="50000" b="50000"/>
              </a:path>
            </a:gradFill>
            <a:ln w="9525">
              <a:noFill/>
              <a:round/>
              <a:headEnd/>
              <a:tailEnd/>
            </a:ln>
            <a:effectLst/>
          </p:spPr>
          <p:txBody>
            <a:bodyPr wrap="none" anchor="ctr"/>
            <a:lstStyle/>
            <a:p>
              <a:pPr>
                <a:defRPr/>
              </a:pPr>
              <a:endParaRPr lang="en-GB" sz="600" dirty="0">
                <a:solidFill>
                  <a:srgbClr val="221815"/>
                </a:solidFill>
                <a:latin typeface="FrutigerNext LT Regular"/>
                <a:ea typeface="+mn-ea"/>
              </a:endParaRPr>
            </a:p>
          </p:txBody>
        </p:sp>
        <p:sp>
          <p:nvSpPr>
            <p:cNvPr id="101" name="Text Box 15"/>
            <p:cNvSpPr txBox="1">
              <a:spLocks noChangeArrowheads="1"/>
            </p:cNvSpPr>
            <p:nvPr/>
          </p:nvSpPr>
          <p:spPr bwMode="auto">
            <a:xfrm>
              <a:off x="5311575" y="4616642"/>
              <a:ext cx="1082146" cy="337567"/>
            </a:xfrm>
            <a:prstGeom prst="rect">
              <a:avLst/>
            </a:prstGeom>
            <a:noFill/>
            <a:ln w="9525">
              <a:noFill/>
              <a:miter lim="800000"/>
              <a:headEnd/>
              <a:tailEnd/>
            </a:ln>
          </p:spPr>
          <p:txBody>
            <a:bodyPr>
              <a:spAutoFit/>
            </a:bodyPr>
            <a:lstStyle/>
            <a:p>
              <a:pPr algn="ctr">
                <a:spcBef>
                  <a:spcPct val="50000"/>
                </a:spcBef>
              </a:pPr>
              <a:r>
                <a:rPr lang="en-US" altLang="zh-CN" sz="1100" dirty="0">
                  <a:solidFill>
                    <a:srgbClr val="221815"/>
                  </a:solidFill>
                  <a:latin typeface="FrutigerNext LT Regular"/>
                  <a:ea typeface="+mn-ea"/>
                </a:rPr>
                <a:t>UPS</a:t>
              </a:r>
            </a:p>
          </p:txBody>
        </p:sp>
        <p:sp>
          <p:nvSpPr>
            <p:cNvPr id="102" name="Oval 16"/>
            <p:cNvSpPr>
              <a:spLocks noChangeArrowheads="1"/>
            </p:cNvSpPr>
            <p:nvPr/>
          </p:nvSpPr>
          <p:spPr bwMode="auto">
            <a:xfrm>
              <a:off x="3456154" y="5267592"/>
              <a:ext cx="2891566" cy="339627"/>
            </a:xfrm>
            <a:prstGeom prst="ellipse">
              <a:avLst/>
            </a:prstGeom>
            <a:gradFill rotWithShape="1">
              <a:gsLst>
                <a:gs pos="0">
                  <a:schemeClr val="bg1"/>
                </a:gs>
                <a:gs pos="100000">
                  <a:schemeClr val="bg1">
                    <a:gamma/>
                    <a:tint val="0"/>
                    <a:invGamma/>
                    <a:alpha val="0"/>
                  </a:schemeClr>
                </a:gs>
              </a:gsLst>
              <a:path path="shape">
                <a:fillToRect l="50000" t="50000" r="50000" b="50000"/>
              </a:path>
            </a:gradFill>
            <a:ln w="9525">
              <a:noFill/>
              <a:round/>
              <a:headEnd/>
              <a:tailEnd/>
            </a:ln>
            <a:effectLst/>
          </p:spPr>
          <p:txBody>
            <a:bodyPr wrap="none" anchor="ctr"/>
            <a:lstStyle/>
            <a:p>
              <a:pPr>
                <a:defRPr/>
              </a:pPr>
              <a:endParaRPr lang="en-GB" sz="600" dirty="0">
                <a:solidFill>
                  <a:srgbClr val="221815"/>
                </a:solidFill>
                <a:latin typeface="FrutigerNext LT Regular"/>
                <a:ea typeface="+mn-ea"/>
              </a:endParaRPr>
            </a:p>
          </p:txBody>
        </p:sp>
        <p:sp>
          <p:nvSpPr>
            <p:cNvPr id="103" name="Oval 17"/>
            <p:cNvSpPr>
              <a:spLocks noChangeArrowheads="1"/>
            </p:cNvSpPr>
            <p:nvPr/>
          </p:nvSpPr>
          <p:spPr bwMode="auto">
            <a:xfrm>
              <a:off x="3842791" y="5116647"/>
              <a:ext cx="3865278" cy="176889"/>
            </a:xfrm>
            <a:prstGeom prst="ellipse">
              <a:avLst/>
            </a:prstGeom>
            <a:gradFill rotWithShape="1">
              <a:gsLst>
                <a:gs pos="0">
                  <a:schemeClr val="bg1"/>
                </a:gs>
                <a:gs pos="100000">
                  <a:schemeClr val="bg1">
                    <a:gamma/>
                    <a:tint val="0"/>
                    <a:invGamma/>
                    <a:alpha val="0"/>
                  </a:schemeClr>
                </a:gs>
              </a:gsLst>
              <a:path path="shape">
                <a:fillToRect l="50000" t="50000" r="50000" b="50000"/>
              </a:path>
            </a:gradFill>
            <a:ln w="9525">
              <a:noFill/>
              <a:round/>
              <a:headEnd/>
              <a:tailEnd/>
            </a:ln>
            <a:effectLst/>
          </p:spPr>
          <p:txBody>
            <a:bodyPr wrap="none" anchor="ctr"/>
            <a:lstStyle/>
            <a:p>
              <a:pPr>
                <a:defRPr/>
              </a:pPr>
              <a:endParaRPr lang="en-GB" sz="600" dirty="0">
                <a:solidFill>
                  <a:srgbClr val="221815"/>
                </a:solidFill>
                <a:latin typeface="FrutigerNext LT Regular"/>
                <a:ea typeface="+mn-ea"/>
              </a:endParaRPr>
            </a:p>
          </p:txBody>
        </p:sp>
        <p:sp>
          <p:nvSpPr>
            <p:cNvPr id="104" name="Text Box 18"/>
            <p:cNvSpPr txBox="1">
              <a:spLocks noChangeArrowheads="1"/>
            </p:cNvSpPr>
            <p:nvPr/>
          </p:nvSpPr>
          <p:spPr bwMode="auto">
            <a:xfrm>
              <a:off x="4770502" y="5128440"/>
              <a:ext cx="2318729" cy="337567"/>
            </a:xfrm>
            <a:prstGeom prst="rect">
              <a:avLst/>
            </a:prstGeom>
            <a:noFill/>
            <a:ln w="9525">
              <a:noFill/>
              <a:miter lim="800000"/>
              <a:headEnd/>
              <a:tailEnd/>
            </a:ln>
          </p:spPr>
          <p:txBody>
            <a:bodyPr>
              <a:spAutoFit/>
            </a:bodyPr>
            <a:lstStyle/>
            <a:p>
              <a:pPr algn="ctr">
                <a:spcBef>
                  <a:spcPct val="50000"/>
                </a:spcBef>
              </a:pPr>
              <a:r>
                <a:rPr lang="en-US" altLang="zh-CN" sz="1100" dirty="0" smtClean="0">
                  <a:solidFill>
                    <a:srgbClr val="221815"/>
                  </a:solidFill>
                  <a:latin typeface="FrutigerNext LT Regular"/>
                  <a:ea typeface="+mn-ea"/>
                </a:rPr>
                <a:t>Lighting and other devices</a:t>
              </a:r>
              <a:endParaRPr lang="en-US" altLang="zh-CN" sz="1100" dirty="0">
                <a:solidFill>
                  <a:srgbClr val="221815"/>
                </a:solidFill>
                <a:latin typeface="FrutigerNext LT Regular"/>
                <a:ea typeface="+mn-ea"/>
              </a:endParaRPr>
            </a:p>
          </p:txBody>
        </p:sp>
        <p:sp>
          <p:nvSpPr>
            <p:cNvPr id="105" name="Rectangle 19"/>
            <p:cNvSpPr>
              <a:spLocks noChangeArrowheads="1"/>
            </p:cNvSpPr>
            <p:nvPr/>
          </p:nvSpPr>
          <p:spPr bwMode="auto">
            <a:xfrm>
              <a:off x="3076088" y="1771088"/>
              <a:ext cx="910679" cy="2717014"/>
            </a:xfrm>
            <a:prstGeom prst="rect">
              <a:avLst/>
            </a:prstGeom>
            <a:gradFill rotWithShape="1">
              <a:gsLst>
                <a:gs pos="0">
                  <a:srgbClr val="FFFFFF"/>
                </a:gs>
                <a:gs pos="100000">
                  <a:srgbClr val="FFFFFF">
                    <a:alpha val="0"/>
                  </a:srgbClr>
                </a:gs>
              </a:gsLst>
              <a:lin ang="0" scaled="1"/>
            </a:gradFill>
            <a:ln w="9525">
              <a:noFill/>
              <a:miter lim="800000"/>
              <a:headEnd/>
              <a:tailEnd/>
            </a:ln>
          </p:spPr>
          <p:txBody>
            <a:bodyPr wrap="none" anchor="ctr"/>
            <a:lstStyle/>
            <a:p>
              <a:endParaRPr lang="en-GB" altLang="zh-CN" sz="600" dirty="0">
                <a:solidFill>
                  <a:srgbClr val="221815"/>
                </a:solidFill>
                <a:latin typeface="FrutigerNext LT Regular"/>
                <a:ea typeface="+mn-ea"/>
              </a:endParaRPr>
            </a:p>
          </p:txBody>
        </p:sp>
        <p:sp>
          <p:nvSpPr>
            <p:cNvPr id="106" name="矩形 105"/>
            <p:cNvSpPr/>
            <p:nvPr/>
          </p:nvSpPr>
          <p:spPr bwMode="auto">
            <a:xfrm>
              <a:off x="3241731" y="2955637"/>
              <a:ext cx="458306" cy="1147150"/>
            </a:xfrm>
            <a:prstGeom prst="rect">
              <a:avLst/>
            </a:prstGeom>
          </p:spPr>
          <p:txBody>
            <a:bodyPr vert="vert270" wrap="none">
              <a:spAutoFit/>
            </a:bodyPr>
            <a:lstStyle/>
            <a:p>
              <a:pPr>
                <a:defRPr/>
              </a:pPr>
              <a:r>
                <a:rPr lang="en-US" altLang="zh-CN" sz="1100" b="1" dirty="0" smtClean="0">
                  <a:solidFill>
                    <a:srgbClr val="221815"/>
                  </a:solidFill>
                  <a:latin typeface="FrutigerNext LT Regular"/>
                  <a:ea typeface="+mn-ea"/>
                </a:rPr>
                <a:t>Power input</a:t>
              </a:r>
              <a:endParaRPr lang="zh-CN" altLang="en-US" sz="1100" b="1" dirty="0">
                <a:solidFill>
                  <a:srgbClr val="221815"/>
                </a:solidFill>
                <a:latin typeface="FrutigerNext LT Regular"/>
                <a:ea typeface="+mn-ea"/>
              </a:endParaRPr>
            </a:p>
          </p:txBody>
        </p:sp>
        <p:sp>
          <p:nvSpPr>
            <p:cNvPr id="107" name="Oval 12"/>
            <p:cNvSpPr>
              <a:spLocks noChangeArrowheads="1"/>
            </p:cNvSpPr>
            <p:nvPr/>
          </p:nvSpPr>
          <p:spPr bwMode="auto">
            <a:xfrm>
              <a:off x="4417197" y="4965271"/>
              <a:ext cx="3675694" cy="190602"/>
            </a:xfrm>
            <a:prstGeom prst="ellipse">
              <a:avLst/>
            </a:prstGeom>
            <a:gradFill rotWithShape="1">
              <a:gsLst>
                <a:gs pos="0">
                  <a:schemeClr val="bg1"/>
                </a:gs>
                <a:gs pos="100000">
                  <a:schemeClr val="bg1">
                    <a:gamma/>
                    <a:tint val="0"/>
                    <a:invGamma/>
                    <a:alpha val="0"/>
                  </a:schemeClr>
                </a:gs>
              </a:gsLst>
              <a:path path="shape">
                <a:fillToRect l="50000" t="50000" r="50000" b="50000"/>
              </a:path>
            </a:gradFill>
            <a:ln w="9525">
              <a:noFill/>
              <a:round/>
              <a:headEnd/>
              <a:tailEnd/>
            </a:ln>
            <a:effectLst/>
          </p:spPr>
          <p:txBody>
            <a:bodyPr wrap="none" anchor="ctr"/>
            <a:lstStyle/>
            <a:p>
              <a:pPr>
                <a:defRPr/>
              </a:pPr>
              <a:endParaRPr lang="en-GB" sz="600" dirty="0">
                <a:solidFill>
                  <a:srgbClr val="221815"/>
                </a:solidFill>
                <a:latin typeface="FrutigerNext LT Regular"/>
                <a:ea typeface="+mn-ea"/>
              </a:endParaRPr>
            </a:p>
          </p:txBody>
        </p:sp>
        <p:sp>
          <p:nvSpPr>
            <p:cNvPr id="108" name="Text Box 13"/>
            <p:cNvSpPr txBox="1">
              <a:spLocks noChangeArrowheads="1"/>
            </p:cNvSpPr>
            <p:nvPr/>
          </p:nvSpPr>
          <p:spPr bwMode="auto">
            <a:xfrm>
              <a:off x="4581924" y="4833156"/>
              <a:ext cx="2705366" cy="337567"/>
            </a:xfrm>
            <a:prstGeom prst="rect">
              <a:avLst/>
            </a:prstGeom>
            <a:noFill/>
            <a:ln w="9525">
              <a:noFill/>
              <a:miter lim="800000"/>
              <a:headEnd/>
              <a:tailEnd/>
            </a:ln>
          </p:spPr>
          <p:txBody>
            <a:bodyPr>
              <a:spAutoFit/>
            </a:bodyPr>
            <a:lstStyle/>
            <a:p>
              <a:pPr algn="ctr">
                <a:spcBef>
                  <a:spcPct val="50000"/>
                </a:spcBef>
              </a:pPr>
              <a:r>
                <a:rPr lang="en-US" altLang="zh-CN" sz="1100" dirty="0" smtClean="0">
                  <a:solidFill>
                    <a:srgbClr val="221815"/>
                  </a:solidFill>
                  <a:latin typeface="FrutigerNext LT Regular"/>
                  <a:ea typeface="+mn-ea"/>
                </a:rPr>
                <a:t>Switch/DG</a:t>
              </a:r>
              <a:endParaRPr lang="en-US" altLang="zh-CN" sz="1100" dirty="0">
                <a:solidFill>
                  <a:srgbClr val="221815"/>
                </a:solidFill>
                <a:latin typeface="FrutigerNext LT Regular"/>
                <a:ea typeface="+mn-ea"/>
              </a:endParaRPr>
            </a:p>
          </p:txBody>
        </p:sp>
        <p:sp>
          <p:nvSpPr>
            <p:cNvPr id="109" name="Rectangle 19"/>
            <p:cNvSpPr>
              <a:spLocks noChangeArrowheads="1"/>
            </p:cNvSpPr>
            <p:nvPr/>
          </p:nvSpPr>
          <p:spPr bwMode="auto">
            <a:xfrm flipH="1">
              <a:off x="7595856" y="1740184"/>
              <a:ext cx="1004850" cy="3566080"/>
            </a:xfrm>
            <a:prstGeom prst="rect">
              <a:avLst/>
            </a:prstGeom>
            <a:gradFill rotWithShape="1">
              <a:gsLst>
                <a:gs pos="0">
                  <a:srgbClr val="FFFFFF"/>
                </a:gs>
                <a:gs pos="100000">
                  <a:srgbClr val="FFFFFF">
                    <a:alpha val="0"/>
                  </a:srgbClr>
                </a:gs>
              </a:gsLst>
              <a:lin ang="0" scaled="1"/>
            </a:gradFill>
            <a:ln w="9525">
              <a:noFill/>
              <a:miter lim="800000"/>
              <a:headEnd/>
              <a:tailEnd/>
            </a:ln>
          </p:spPr>
          <p:txBody>
            <a:bodyPr wrap="none" anchor="ctr"/>
            <a:lstStyle/>
            <a:p>
              <a:endParaRPr lang="en-GB" altLang="zh-CN" sz="600" dirty="0">
                <a:solidFill>
                  <a:srgbClr val="221815"/>
                </a:solidFill>
                <a:latin typeface="FrutigerNext LT Regular"/>
                <a:ea typeface="+mn-ea"/>
              </a:endParaRPr>
            </a:p>
          </p:txBody>
        </p:sp>
        <p:sp>
          <p:nvSpPr>
            <p:cNvPr id="110" name="矩形 60"/>
            <p:cNvSpPr>
              <a:spLocks noChangeArrowheads="1"/>
            </p:cNvSpPr>
            <p:nvPr/>
          </p:nvSpPr>
          <p:spPr bwMode="auto">
            <a:xfrm>
              <a:off x="8114708" y="2879166"/>
              <a:ext cx="458306" cy="1465687"/>
            </a:xfrm>
            <a:prstGeom prst="rect">
              <a:avLst/>
            </a:prstGeom>
            <a:noFill/>
            <a:ln w="9525">
              <a:noFill/>
              <a:miter lim="800000"/>
              <a:headEnd/>
              <a:tailEnd/>
            </a:ln>
          </p:spPr>
          <p:txBody>
            <a:bodyPr vert="vert270" wrap="none">
              <a:spAutoFit/>
            </a:bodyPr>
            <a:lstStyle/>
            <a:p>
              <a:r>
                <a:rPr lang="en-US" altLang="zh-CN" sz="1100" b="1" dirty="0" smtClean="0">
                  <a:solidFill>
                    <a:srgbClr val="221815"/>
                  </a:solidFill>
                  <a:latin typeface="FrutigerNext LT Regular"/>
                  <a:ea typeface="+mn-ea"/>
                </a:rPr>
                <a:t>Heat dissipation</a:t>
              </a:r>
              <a:endParaRPr lang="zh-CN" altLang="en-US" sz="1100" b="1" dirty="0">
                <a:solidFill>
                  <a:srgbClr val="221815"/>
                </a:solidFill>
                <a:latin typeface="FrutigerNext LT Regular"/>
                <a:ea typeface="+mn-ea"/>
              </a:endParaRPr>
            </a:p>
          </p:txBody>
        </p:sp>
        <p:sp>
          <p:nvSpPr>
            <p:cNvPr id="111" name="AutoShape 31"/>
            <p:cNvSpPr>
              <a:spLocks noChangeArrowheads="1"/>
            </p:cNvSpPr>
            <p:nvPr/>
          </p:nvSpPr>
          <p:spPr bwMode="auto">
            <a:xfrm>
              <a:off x="7619158" y="3173608"/>
              <a:ext cx="439652" cy="1273224"/>
            </a:xfrm>
            <a:prstGeom prst="upDownArrow">
              <a:avLst>
                <a:gd name="adj1" fmla="val 45000"/>
                <a:gd name="adj2" fmla="val 116647"/>
              </a:avLst>
            </a:prstGeom>
            <a:solidFill>
              <a:schemeClr val="bg1"/>
            </a:solidFill>
            <a:ln w="9525">
              <a:noFill/>
              <a:miter lim="800000"/>
              <a:headEnd/>
              <a:tailEnd/>
            </a:ln>
          </p:spPr>
          <p:txBody>
            <a:bodyPr vert="eaVert" wrap="none" anchor="ctr"/>
            <a:lstStyle/>
            <a:p>
              <a:endParaRPr lang="en-GB" altLang="zh-CN" sz="600" dirty="0">
                <a:solidFill>
                  <a:srgbClr val="221815"/>
                </a:solidFill>
                <a:latin typeface="FrutigerNext LT Regular"/>
                <a:ea typeface="+mn-ea"/>
              </a:endParaRPr>
            </a:p>
          </p:txBody>
        </p:sp>
        <p:sp>
          <p:nvSpPr>
            <p:cNvPr id="112" name="AutoShape 31"/>
            <p:cNvSpPr>
              <a:spLocks noChangeArrowheads="1"/>
            </p:cNvSpPr>
            <p:nvPr/>
          </p:nvSpPr>
          <p:spPr bwMode="auto">
            <a:xfrm>
              <a:off x="7619158" y="2075740"/>
              <a:ext cx="439652" cy="1078047"/>
            </a:xfrm>
            <a:prstGeom prst="upDownArrow">
              <a:avLst>
                <a:gd name="adj1" fmla="val 45000"/>
                <a:gd name="adj2" fmla="val 116793"/>
              </a:avLst>
            </a:prstGeom>
            <a:solidFill>
              <a:schemeClr val="bg1"/>
            </a:solidFill>
            <a:ln w="9525">
              <a:noFill/>
              <a:miter lim="800000"/>
              <a:headEnd/>
              <a:tailEnd/>
            </a:ln>
          </p:spPr>
          <p:txBody>
            <a:bodyPr vert="eaVert" wrap="none" anchor="ctr"/>
            <a:lstStyle/>
            <a:p>
              <a:endParaRPr lang="en-GB" altLang="zh-CN" sz="600" dirty="0">
                <a:solidFill>
                  <a:srgbClr val="221815"/>
                </a:solidFill>
                <a:latin typeface="FrutigerNext LT Regular"/>
                <a:ea typeface="+mn-ea"/>
              </a:endParaRPr>
            </a:p>
          </p:txBody>
        </p:sp>
        <p:sp>
          <p:nvSpPr>
            <p:cNvPr id="113" name="矩形 51"/>
            <p:cNvSpPr>
              <a:spLocks noChangeArrowheads="1"/>
            </p:cNvSpPr>
            <p:nvPr/>
          </p:nvSpPr>
          <p:spPr bwMode="auto">
            <a:xfrm>
              <a:off x="7668344" y="1961528"/>
              <a:ext cx="418452" cy="1157491"/>
            </a:xfrm>
            <a:prstGeom prst="rect">
              <a:avLst/>
            </a:prstGeom>
            <a:noFill/>
            <a:ln w="9525">
              <a:noFill/>
              <a:miter lim="800000"/>
              <a:headEnd/>
              <a:tailEnd/>
            </a:ln>
          </p:spPr>
          <p:txBody>
            <a:bodyPr vert="vert270" wrap="none">
              <a:spAutoFit/>
            </a:bodyPr>
            <a:lstStyle/>
            <a:p>
              <a:r>
                <a:rPr lang="en-US" altLang="zh-CN" sz="900" b="1" dirty="0" smtClean="0">
                  <a:solidFill>
                    <a:srgbClr val="221815"/>
                  </a:solidFill>
                  <a:latin typeface="FrutigerNext LT Regular"/>
                  <a:ea typeface="+mn-ea"/>
                </a:rPr>
                <a:t>Cooling system</a:t>
              </a:r>
              <a:endParaRPr lang="zh-CN" altLang="en-US" sz="900" b="1" dirty="0">
                <a:solidFill>
                  <a:srgbClr val="221815"/>
                </a:solidFill>
                <a:latin typeface="FrutigerNext LT Regular"/>
                <a:ea typeface="+mn-ea"/>
              </a:endParaRPr>
            </a:p>
          </p:txBody>
        </p:sp>
        <p:sp>
          <p:nvSpPr>
            <p:cNvPr id="114" name="矩形 52"/>
            <p:cNvSpPr>
              <a:spLocks noChangeArrowheads="1"/>
            </p:cNvSpPr>
            <p:nvPr/>
          </p:nvSpPr>
          <p:spPr bwMode="auto">
            <a:xfrm>
              <a:off x="7666247" y="3381375"/>
              <a:ext cx="418452" cy="760884"/>
            </a:xfrm>
            <a:prstGeom prst="rect">
              <a:avLst/>
            </a:prstGeom>
            <a:noFill/>
            <a:ln w="9525">
              <a:noFill/>
              <a:miter lim="800000"/>
              <a:headEnd/>
              <a:tailEnd/>
            </a:ln>
          </p:spPr>
          <p:txBody>
            <a:bodyPr vert="vert270">
              <a:spAutoFit/>
            </a:bodyPr>
            <a:lstStyle/>
            <a:p>
              <a:r>
                <a:rPr lang="en-US" altLang="zh-CN" sz="900" b="1" dirty="0" smtClean="0">
                  <a:solidFill>
                    <a:srgbClr val="221815"/>
                  </a:solidFill>
                  <a:latin typeface="FrutigerNext LT Regular"/>
                  <a:ea typeface="+mn-ea"/>
                </a:rPr>
                <a:t>IT device</a:t>
              </a:r>
              <a:endParaRPr lang="zh-CN" altLang="en-US" sz="900" b="1" dirty="0">
                <a:solidFill>
                  <a:srgbClr val="221815"/>
                </a:solidFill>
                <a:latin typeface="FrutigerNext LT Regular"/>
                <a:ea typeface="+mn-ea"/>
              </a:endParaRPr>
            </a:p>
          </p:txBody>
        </p:sp>
        <p:sp>
          <p:nvSpPr>
            <p:cNvPr id="115" name="AutoShape 31"/>
            <p:cNvSpPr>
              <a:spLocks noChangeArrowheads="1"/>
            </p:cNvSpPr>
            <p:nvPr/>
          </p:nvSpPr>
          <p:spPr bwMode="auto">
            <a:xfrm>
              <a:off x="7619158" y="4436159"/>
              <a:ext cx="439652" cy="484892"/>
            </a:xfrm>
            <a:prstGeom prst="upDownArrow">
              <a:avLst>
                <a:gd name="adj1" fmla="val 45000"/>
                <a:gd name="adj2" fmla="val 116694"/>
              </a:avLst>
            </a:prstGeom>
            <a:solidFill>
              <a:schemeClr val="bg1"/>
            </a:solidFill>
            <a:ln w="9525">
              <a:noFill/>
              <a:miter lim="800000"/>
              <a:headEnd/>
              <a:tailEnd/>
            </a:ln>
          </p:spPr>
          <p:txBody>
            <a:bodyPr vert="eaVert" wrap="none" anchor="ctr"/>
            <a:lstStyle/>
            <a:p>
              <a:endParaRPr lang="en-GB" altLang="zh-CN" sz="600" dirty="0">
                <a:solidFill>
                  <a:srgbClr val="221815"/>
                </a:solidFill>
                <a:latin typeface="FrutigerNext LT Regular"/>
                <a:ea typeface="+mn-ea"/>
              </a:endParaRPr>
            </a:p>
          </p:txBody>
        </p:sp>
        <p:sp>
          <p:nvSpPr>
            <p:cNvPr id="116" name="矩形 55"/>
            <p:cNvSpPr>
              <a:spLocks noChangeArrowheads="1"/>
            </p:cNvSpPr>
            <p:nvPr/>
          </p:nvSpPr>
          <p:spPr bwMode="auto">
            <a:xfrm>
              <a:off x="7668223" y="4359290"/>
              <a:ext cx="418452" cy="576264"/>
            </a:xfrm>
            <a:prstGeom prst="rect">
              <a:avLst/>
            </a:prstGeom>
            <a:noFill/>
            <a:ln w="9525">
              <a:noFill/>
              <a:miter lim="800000"/>
              <a:headEnd/>
              <a:tailEnd/>
            </a:ln>
          </p:spPr>
          <p:txBody>
            <a:bodyPr vert="vert270" wrap="none">
              <a:spAutoFit/>
            </a:bodyPr>
            <a:lstStyle/>
            <a:p>
              <a:r>
                <a:rPr lang="en-US" altLang="zh-CN" sz="900" b="1" dirty="0" smtClean="0">
                  <a:solidFill>
                    <a:srgbClr val="221815"/>
                  </a:solidFill>
                  <a:latin typeface="FrutigerNext LT Regular"/>
                  <a:ea typeface="+mn-ea"/>
                </a:rPr>
                <a:t>Others</a:t>
              </a:r>
              <a:endParaRPr lang="zh-CN" altLang="en-US" sz="900" b="1" dirty="0">
                <a:solidFill>
                  <a:srgbClr val="221815"/>
                </a:solidFill>
                <a:latin typeface="FrutigerNext LT Regular"/>
                <a:ea typeface="+mn-ea"/>
              </a:endParaRPr>
            </a:p>
          </p:txBody>
        </p:sp>
        <p:sp>
          <p:nvSpPr>
            <p:cNvPr id="117" name="TextBox 5"/>
            <p:cNvSpPr txBox="1">
              <a:spLocks noChangeArrowheads="1"/>
            </p:cNvSpPr>
            <p:nvPr/>
          </p:nvSpPr>
          <p:spPr bwMode="auto">
            <a:xfrm>
              <a:off x="3020261" y="5479538"/>
              <a:ext cx="2838089" cy="299951"/>
            </a:xfrm>
            <a:prstGeom prst="rect">
              <a:avLst/>
            </a:prstGeom>
            <a:noFill/>
            <a:ln w="9525">
              <a:noFill/>
              <a:miter lim="800000"/>
              <a:headEnd/>
              <a:tailEnd/>
            </a:ln>
          </p:spPr>
          <p:txBody>
            <a:bodyPr wrap="square" lIns="62570" tIns="31285" rIns="62570" bIns="31285">
              <a:spAutoFit/>
            </a:bodyPr>
            <a:lstStyle/>
            <a:p>
              <a:r>
                <a:rPr lang="en-US" altLang="zh-CN" sz="1100" b="1" dirty="0" smtClean="0">
                  <a:solidFill>
                    <a:srgbClr val="221815"/>
                  </a:solidFill>
                  <a:latin typeface="FrutigerNext LT Regular"/>
                  <a:ea typeface="+mn-ea"/>
                </a:rPr>
                <a:t>Source:</a:t>
              </a:r>
              <a:r>
                <a:rPr lang="en-US" altLang="zh-CN" sz="1100" b="1" dirty="0">
                  <a:solidFill>
                    <a:srgbClr val="221815"/>
                  </a:solidFill>
                  <a:latin typeface="FrutigerNext LT Regular"/>
                  <a:ea typeface="+mn-ea"/>
                </a:rPr>
                <a:t> </a:t>
              </a:r>
              <a:r>
                <a:rPr lang="en-US" altLang="zh-CN" sz="1100" b="1" dirty="0" smtClean="0">
                  <a:solidFill>
                    <a:srgbClr val="221815"/>
                  </a:solidFill>
                  <a:latin typeface="FrutigerNext LT Regular"/>
                  <a:ea typeface="+mn-ea"/>
                </a:rPr>
                <a:t>The Green </a:t>
              </a:r>
              <a:r>
                <a:rPr lang="en-US" altLang="zh-CN" sz="1100" b="1" dirty="0">
                  <a:solidFill>
                    <a:srgbClr val="221815"/>
                  </a:solidFill>
                  <a:latin typeface="FrutigerNext LT Regular"/>
                  <a:ea typeface="+mn-ea"/>
                </a:rPr>
                <a:t>Grid</a:t>
              </a:r>
            </a:p>
          </p:txBody>
        </p:sp>
      </p:grpSp>
      <p:sp>
        <p:nvSpPr>
          <p:cNvPr id="9" name="标题 8"/>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dirty="0"/>
              <a:t>Energy Efficiency Model – </a:t>
            </a:r>
            <a:r>
              <a:rPr lang="en-US" dirty="0" smtClean="0"/>
              <a:t>DC </a:t>
            </a:r>
            <a:r>
              <a:rPr lang="en-US" dirty="0"/>
              <a:t>Energy Consumption Structure</a:t>
            </a:r>
          </a:p>
        </p:txBody>
      </p:sp>
      <p:sp>
        <p:nvSpPr>
          <p:cNvPr id="7" name="文本占位符 6"/>
          <p:cNvSpPr>
            <a:spLocks noGrp="1"/>
          </p:cNvSpPr>
          <p:nvPr>
            <p:ph type="body" sz="quarter" idx="10"/>
          </p:nvPr>
        </p:nvSpPr>
        <p:spPr>
          <a:prstGeom prst="rect">
            <a:avLst/>
          </a:prstGeom>
        </p:spPr>
        <p:txBody>
          <a:bodyPr wrap="square">
            <a:spAutoFit/>
          </a:bodyPr>
          <a:lstStyle/>
          <a:p>
            <a:r>
              <a:rPr lang="en-US" sz="1400" dirty="0" smtClean="0">
                <a:latin typeface="Huawei Sans" panose="020C0503030203020204" pitchFamily="34" charset="0"/>
                <a:sym typeface="Arial" panose="020B0604020202020204" pitchFamily="34" charset="0"/>
              </a:rPr>
              <a:t>DC </a:t>
            </a:r>
            <a:r>
              <a:rPr lang="en-US" sz="1400" dirty="0">
                <a:latin typeface="Huawei Sans" panose="020C0503030203020204" pitchFamily="34" charset="0"/>
                <a:sym typeface="Arial" panose="020B0604020202020204" pitchFamily="34" charset="0"/>
              </a:rPr>
              <a:t>energy consumption structure: includes IT equipment energy </a:t>
            </a:r>
            <a:r>
              <a:rPr lang="en-US" sz="1400" dirty="0" smtClean="0">
                <a:latin typeface="Huawei Sans" panose="020C0503030203020204" pitchFamily="34" charset="0"/>
                <a:sym typeface="Arial" panose="020B0604020202020204" pitchFamily="34" charset="0"/>
              </a:rPr>
              <a:t>consumption</a:t>
            </a:r>
            <a:r>
              <a:rPr lang="en-US" sz="1400" dirty="0">
                <a:latin typeface="Huawei Sans" panose="020C0503030203020204" pitchFamily="34" charset="0"/>
                <a:sym typeface="Arial" panose="020B0604020202020204" pitchFamily="34" charset="0"/>
              </a:rPr>
              <a:t>, power supply and distribution energy consumption, and cooling energy consumption.</a:t>
            </a:r>
          </a:p>
          <a:p>
            <a:pPr lvl="1"/>
            <a:r>
              <a:rPr lang="en-US" sz="1200" dirty="0">
                <a:latin typeface="Huawei Sans" panose="020C0503030203020204" pitchFamily="34" charset="0"/>
              </a:rPr>
              <a:t>Power load factor (PLF) = Energy consumption of the power supply and distribution system/Energy consumption of IT equipment </a:t>
            </a:r>
          </a:p>
          <a:p>
            <a:pPr lvl="1"/>
            <a:r>
              <a:rPr lang="en-US" sz="1200" dirty="0">
                <a:latin typeface="Huawei Sans" panose="020C0503030203020204" pitchFamily="34" charset="0"/>
              </a:rPr>
              <a:t>Cooling load factor (CLF) = Energy consumption of the cooling system/Energy consumption of IT equipment</a:t>
            </a:r>
          </a:p>
          <a:p>
            <a:pPr lvl="1"/>
            <a:r>
              <a:rPr lang="en-US" sz="1200" dirty="0">
                <a:latin typeface="Huawei Sans" panose="020C0503030203020204" pitchFamily="34" charset="0"/>
              </a:rPr>
              <a:t>IT/IT indicates the ratio of the energy consumption of IT equipment to its own, that is, the value of IT/IT is 1.</a:t>
            </a:r>
          </a:p>
          <a:p>
            <a:endParaRPr lang="zh-CN" altLang="en-US" sz="1400" dirty="0" smtClean="0">
              <a:latin typeface="Huawei Sans" panose="020C0503030203020204" pitchFamily="34" charset="0"/>
            </a:endParaRPr>
          </a:p>
          <a:p>
            <a:endParaRPr lang="zh-CN" altLang="en-US" sz="1400" dirty="0">
              <a:latin typeface="Huawei Sans" panose="020C0503030203020204" pitchFamily="34" charset="0"/>
            </a:endParaRPr>
          </a:p>
        </p:txBody>
      </p:sp>
      <p:grpSp>
        <p:nvGrpSpPr>
          <p:cNvPr id="28" name="组合 27"/>
          <p:cNvGrpSpPr/>
          <p:nvPr/>
        </p:nvGrpSpPr>
        <p:grpSpPr>
          <a:xfrm flipH="1">
            <a:off x="7413140" y="3838451"/>
            <a:ext cx="3985594" cy="2136693"/>
            <a:chOff x="2563357" y="1434781"/>
            <a:chExt cx="6666162" cy="4717866"/>
          </a:xfrm>
        </p:grpSpPr>
        <p:grpSp>
          <p:nvGrpSpPr>
            <p:cNvPr id="29" name="Group 13"/>
            <p:cNvGrpSpPr/>
            <p:nvPr/>
          </p:nvGrpSpPr>
          <p:grpSpPr>
            <a:xfrm>
              <a:off x="2563358" y="2831193"/>
              <a:ext cx="6666161" cy="1946405"/>
              <a:chOff x="1119611" y="3232640"/>
              <a:chExt cx="7469674" cy="2181316"/>
            </a:xfrm>
          </p:grpSpPr>
          <p:cxnSp>
            <p:nvCxnSpPr>
              <p:cNvPr id="37" name="Straight Arrow Connector 15"/>
              <p:cNvCxnSpPr>
                <a:stCxn id="39" idx="1"/>
              </p:cNvCxnSpPr>
              <p:nvPr/>
            </p:nvCxnSpPr>
            <p:spPr>
              <a:xfrm flipH="1">
                <a:off x="6797903" y="4312252"/>
                <a:ext cx="628593" cy="11493"/>
              </a:xfrm>
              <a:prstGeom prst="straightConnector1">
                <a:avLst/>
              </a:prstGeom>
              <a:noFill/>
              <a:ln w="57150" cap="flat" cmpd="sng" algn="ctr">
                <a:solidFill>
                  <a:srgbClr val="4F81BD">
                    <a:shade val="95000"/>
                    <a:satMod val="105000"/>
                  </a:srgbClr>
                </a:solidFill>
                <a:prstDash val="solid"/>
                <a:tailEnd type="arrow"/>
              </a:ln>
              <a:effectLst/>
            </p:spPr>
          </p:cxnSp>
          <p:cxnSp>
            <p:nvCxnSpPr>
              <p:cNvPr id="38" name="Straight Arrow Connector 16"/>
              <p:cNvCxnSpPr>
                <a:endCxn id="43" idx="3"/>
              </p:cNvCxnSpPr>
              <p:nvPr/>
            </p:nvCxnSpPr>
            <p:spPr>
              <a:xfrm flipH="1" flipV="1">
                <a:off x="4347872" y="4971708"/>
                <a:ext cx="2450032" cy="896"/>
              </a:xfrm>
              <a:prstGeom prst="straightConnector1">
                <a:avLst/>
              </a:prstGeom>
              <a:noFill/>
              <a:ln w="57150" cap="flat" cmpd="sng" algn="ctr">
                <a:solidFill>
                  <a:srgbClr val="4F81BD">
                    <a:shade val="95000"/>
                    <a:satMod val="105000"/>
                  </a:srgbClr>
                </a:solidFill>
                <a:prstDash val="solid"/>
                <a:tailEnd type="arrow"/>
              </a:ln>
              <a:effectLst/>
            </p:spPr>
          </p:cxnSp>
          <p:sp>
            <p:nvSpPr>
              <p:cNvPr id="39" name="Rectangle 17"/>
              <p:cNvSpPr/>
              <p:nvPr/>
            </p:nvSpPr>
            <p:spPr>
              <a:xfrm>
                <a:off x="7426496" y="3870002"/>
                <a:ext cx="1162789" cy="884498"/>
              </a:xfrm>
              <a:prstGeom prst="rect">
                <a:avLst/>
              </a:prstGeom>
              <a:solidFill>
                <a:sysClr val="window" lastClr="FFFFFF"/>
              </a:solidFill>
              <a:ln w="25400" cap="flat" cmpd="sng" algn="ctr">
                <a:solidFill>
                  <a:srgbClr val="9BBB59"/>
                </a:solidFill>
                <a:prstDash val="solid"/>
              </a:ln>
              <a:effectLst/>
            </p:spPr>
            <p:txBody>
              <a:bodyPr lIns="93598" tIns="46799" rIns="93598" bIns="46799" rtlCol="0" anchor="ctr">
                <a:noAutofit/>
              </a:bodyPr>
              <a:lstStyle/>
              <a:p>
                <a:pPr marL="0" marR="0" lvl="0" indent="0" algn="ctr" defTabSz="1219444"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noProof="0" dirty="0" smtClean="0">
                    <a:ln>
                      <a:noFill/>
                    </a:ln>
                    <a:solidFill>
                      <a:prstClr val="black"/>
                    </a:solidFill>
                    <a:uLnTx/>
                    <a:uFillTx/>
                    <a:latin typeface="Huawei Sans" panose="020C0503030203020204" pitchFamily="34" charset="0"/>
                    <a:cs typeface="+mn-cs"/>
                  </a:rPr>
                  <a:t>Mains</a:t>
                </a:r>
                <a:endParaRPr kumimoji="0" lang="en-US" sz="1200" b="0" i="0" u="none" strike="noStrike" cap="none" normalizeH="0" baseline="0" noProof="0" dirty="0">
                  <a:ln>
                    <a:noFill/>
                  </a:ln>
                  <a:solidFill>
                    <a:prstClr val="black"/>
                  </a:solidFill>
                  <a:uLnTx/>
                  <a:uFillTx/>
                  <a:latin typeface="Huawei Sans" panose="020C0503030203020204" pitchFamily="34" charset="0"/>
                  <a:cs typeface="+mn-cs"/>
                </a:endParaRPr>
              </a:p>
            </p:txBody>
          </p:sp>
          <p:sp>
            <p:nvSpPr>
              <p:cNvPr id="40" name="Rectangle 18"/>
              <p:cNvSpPr/>
              <p:nvPr/>
            </p:nvSpPr>
            <p:spPr>
              <a:xfrm>
                <a:off x="4754632" y="3232640"/>
                <a:ext cx="1406690" cy="884498"/>
              </a:xfrm>
              <a:prstGeom prst="rect">
                <a:avLst/>
              </a:prstGeom>
              <a:solidFill>
                <a:sysClr val="window" lastClr="FFFFFF"/>
              </a:solidFill>
              <a:ln w="25400" cap="flat" cmpd="sng" algn="ctr">
                <a:solidFill>
                  <a:srgbClr val="9BBB59"/>
                </a:solidFill>
                <a:prstDash val="solid"/>
              </a:ln>
              <a:effectLst/>
            </p:spPr>
            <p:txBody>
              <a:bodyPr lIns="93598" tIns="46799" rIns="93598" bIns="46799" rtlCol="0" anchor="ctr">
                <a:noAutofit/>
              </a:bodyPr>
              <a:lstStyle/>
              <a:p>
                <a:pPr marL="0" marR="0" lvl="0" indent="0" algn="ctr" defTabSz="1219444"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noProof="0">
                    <a:ln>
                      <a:noFill/>
                    </a:ln>
                    <a:solidFill>
                      <a:prstClr val="black"/>
                    </a:solidFill>
                    <a:uLnTx/>
                    <a:uFillTx/>
                    <a:latin typeface="Huawei Sans" panose="020C0503030203020204" pitchFamily="34" charset="0"/>
                    <a:cs typeface="+mn-cs"/>
                  </a:rPr>
                  <a:t>UPS</a:t>
                </a:r>
              </a:p>
            </p:txBody>
          </p:sp>
          <p:sp>
            <p:nvSpPr>
              <p:cNvPr id="41" name="Rectangle 19"/>
              <p:cNvSpPr/>
              <p:nvPr/>
            </p:nvSpPr>
            <p:spPr>
              <a:xfrm>
                <a:off x="2951758" y="3232640"/>
                <a:ext cx="1391864" cy="884498"/>
              </a:xfrm>
              <a:prstGeom prst="rect">
                <a:avLst/>
              </a:prstGeom>
              <a:solidFill>
                <a:sysClr val="window" lastClr="FFFFFF"/>
              </a:solidFill>
              <a:ln w="25400" cap="flat" cmpd="sng" algn="ctr">
                <a:solidFill>
                  <a:srgbClr val="9BBB59"/>
                </a:solidFill>
                <a:prstDash val="solid"/>
              </a:ln>
              <a:effectLst/>
            </p:spPr>
            <p:txBody>
              <a:bodyPr lIns="93598" tIns="46799" rIns="93598" bIns="46799" rtlCol="0" anchor="ctr">
                <a:noAutofit/>
              </a:bodyPr>
              <a:lstStyle/>
              <a:p>
                <a:pPr marL="0" marR="0" lvl="0" indent="0" algn="ctr" defTabSz="1219444"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noProof="0">
                    <a:ln>
                      <a:noFill/>
                    </a:ln>
                    <a:solidFill>
                      <a:prstClr val="black"/>
                    </a:solidFill>
                    <a:uLnTx/>
                    <a:uFillTx/>
                    <a:latin typeface="Huawei Sans" panose="020C0503030203020204" pitchFamily="34" charset="0"/>
                    <a:cs typeface="+mn-cs"/>
                  </a:rPr>
                  <a:t>PDU</a:t>
                </a:r>
              </a:p>
            </p:txBody>
          </p:sp>
          <p:sp>
            <p:nvSpPr>
              <p:cNvPr id="42" name="Rectangle 20"/>
              <p:cNvSpPr/>
              <p:nvPr/>
            </p:nvSpPr>
            <p:spPr>
              <a:xfrm>
                <a:off x="1119611" y="3232640"/>
                <a:ext cx="1406690" cy="884498"/>
              </a:xfrm>
              <a:prstGeom prst="rect">
                <a:avLst/>
              </a:prstGeom>
              <a:solidFill>
                <a:sysClr val="window" lastClr="FFFFFF"/>
              </a:solidFill>
              <a:ln w="25400" cap="flat" cmpd="sng" algn="ctr">
                <a:solidFill>
                  <a:srgbClr val="9BBB59"/>
                </a:solidFill>
                <a:prstDash val="solid"/>
              </a:ln>
              <a:effectLst/>
            </p:spPr>
            <p:txBody>
              <a:bodyPr lIns="93598" tIns="46799" rIns="93598" bIns="46799" rtlCol="0" anchor="ctr">
                <a:noAutofit/>
              </a:bodyPr>
              <a:lstStyle/>
              <a:p>
                <a:pPr marL="0" marR="0" lvl="0" indent="0" algn="ctr" defTabSz="1219444"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noProof="0">
                    <a:ln>
                      <a:noFill/>
                    </a:ln>
                    <a:solidFill>
                      <a:prstClr val="black"/>
                    </a:solidFill>
                    <a:uLnTx/>
                    <a:uFillTx/>
                    <a:latin typeface="Huawei Sans" panose="020C0503030203020204" pitchFamily="34" charset="0"/>
                    <a:cs typeface="+mn-cs"/>
                  </a:rPr>
                  <a:t>IT</a:t>
                </a:r>
              </a:p>
            </p:txBody>
          </p:sp>
          <p:sp>
            <p:nvSpPr>
              <p:cNvPr id="43" name="Rectangle 21"/>
              <p:cNvSpPr/>
              <p:nvPr/>
            </p:nvSpPr>
            <p:spPr>
              <a:xfrm>
                <a:off x="2951759" y="4529458"/>
                <a:ext cx="1396114" cy="884498"/>
              </a:xfrm>
              <a:prstGeom prst="rect">
                <a:avLst/>
              </a:prstGeom>
              <a:solidFill>
                <a:sysClr val="window" lastClr="FFFFFF"/>
              </a:solidFill>
              <a:ln w="25400" cap="flat" cmpd="sng" algn="ctr">
                <a:solidFill>
                  <a:srgbClr val="9BBB59"/>
                </a:solidFill>
                <a:prstDash val="solid"/>
              </a:ln>
              <a:effectLst/>
            </p:spPr>
            <p:txBody>
              <a:bodyPr lIns="93598" tIns="46799" rIns="93598" bIns="46799" rtlCol="0" anchor="ctr">
                <a:noAutofit/>
              </a:bodyPr>
              <a:lstStyle/>
              <a:p>
                <a:pPr marL="0" marR="0" lvl="0" indent="0" algn="ctr" defTabSz="1219444"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noProof="0">
                    <a:ln>
                      <a:noFill/>
                    </a:ln>
                    <a:solidFill>
                      <a:prstClr val="black"/>
                    </a:solidFill>
                    <a:uLnTx/>
                    <a:uFillTx/>
                    <a:latin typeface="Huawei Sans" panose="020C0503030203020204" pitchFamily="34" charset="0"/>
                    <a:cs typeface="+mn-cs"/>
                  </a:rPr>
                  <a:t>Cooling</a:t>
                </a:r>
              </a:p>
            </p:txBody>
          </p:sp>
          <p:cxnSp>
            <p:nvCxnSpPr>
              <p:cNvPr id="44" name="Straight Arrow Connector 22"/>
              <p:cNvCxnSpPr>
                <a:endCxn id="40" idx="3"/>
              </p:cNvCxnSpPr>
              <p:nvPr/>
            </p:nvCxnSpPr>
            <p:spPr>
              <a:xfrm flipH="1" flipV="1">
                <a:off x="6161322" y="3674889"/>
                <a:ext cx="671038" cy="5860"/>
              </a:xfrm>
              <a:prstGeom prst="straightConnector1">
                <a:avLst/>
              </a:prstGeom>
              <a:noFill/>
              <a:ln w="57150" cap="flat" cmpd="sng" algn="ctr">
                <a:solidFill>
                  <a:srgbClr val="4F81BD">
                    <a:shade val="95000"/>
                    <a:satMod val="105000"/>
                  </a:srgbClr>
                </a:solidFill>
                <a:prstDash val="solid"/>
                <a:tailEnd type="arrow"/>
              </a:ln>
              <a:effectLst/>
            </p:spPr>
          </p:cxnSp>
          <p:cxnSp>
            <p:nvCxnSpPr>
              <p:cNvPr id="45" name="Straight Arrow Connector 23"/>
              <p:cNvCxnSpPr>
                <a:stCxn id="40" idx="1"/>
                <a:endCxn id="41" idx="3"/>
              </p:cNvCxnSpPr>
              <p:nvPr/>
            </p:nvCxnSpPr>
            <p:spPr>
              <a:xfrm flipH="1">
                <a:off x="4343622" y="3674889"/>
                <a:ext cx="411010" cy="0"/>
              </a:xfrm>
              <a:prstGeom prst="straightConnector1">
                <a:avLst/>
              </a:prstGeom>
              <a:noFill/>
              <a:ln w="57150" cap="flat" cmpd="sng" algn="ctr">
                <a:solidFill>
                  <a:srgbClr val="4F81BD">
                    <a:shade val="95000"/>
                    <a:satMod val="105000"/>
                  </a:srgbClr>
                </a:solidFill>
                <a:prstDash val="solid"/>
                <a:tailEnd type="arrow"/>
              </a:ln>
              <a:effectLst/>
            </p:spPr>
          </p:cxnSp>
          <p:cxnSp>
            <p:nvCxnSpPr>
              <p:cNvPr id="46" name="Straight Arrow Connector 24"/>
              <p:cNvCxnSpPr>
                <a:stCxn id="41" idx="1"/>
                <a:endCxn id="42" idx="3"/>
              </p:cNvCxnSpPr>
              <p:nvPr/>
            </p:nvCxnSpPr>
            <p:spPr>
              <a:xfrm flipH="1">
                <a:off x="2526301" y="3674889"/>
                <a:ext cx="425457" cy="0"/>
              </a:xfrm>
              <a:prstGeom prst="straightConnector1">
                <a:avLst/>
              </a:prstGeom>
              <a:noFill/>
              <a:ln w="57150" cap="flat" cmpd="sng" algn="ctr">
                <a:solidFill>
                  <a:srgbClr val="4F81BD">
                    <a:shade val="95000"/>
                    <a:satMod val="105000"/>
                  </a:srgbClr>
                </a:solidFill>
                <a:prstDash val="solid"/>
                <a:tailEnd type="arrow"/>
              </a:ln>
              <a:effectLst/>
            </p:spPr>
          </p:cxnSp>
          <p:cxnSp>
            <p:nvCxnSpPr>
              <p:cNvPr id="47" name="Straight Arrow Connector 25"/>
              <p:cNvCxnSpPr>
                <a:stCxn id="43" idx="1"/>
              </p:cNvCxnSpPr>
              <p:nvPr/>
            </p:nvCxnSpPr>
            <p:spPr>
              <a:xfrm flipH="1">
                <a:off x="1822957" y="4971708"/>
                <a:ext cx="1128801" cy="895"/>
              </a:xfrm>
              <a:prstGeom prst="straightConnector1">
                <a:avLst/>
              </a:prstGeom>
              <a:noFill/>
              <a:ln w="28575" cap="flat" cmpd="sng" algn="ctr">
                <a:solidFill>
                  <a:srgbClr val="4F81BD">
                    <a:shade val="95000"/>
                    <a:satMod val="105000"/>
                  </a:srgbClr>
                </a:solidFill>
                <a:prstDash val="dash"/>
                <a:tailEnd type="arrow"/>
              </a:ln>
              <a:effectLst/>
            </p:spPr>
          </p:cxnSp>
          <p:cxnSp>
            <p:nvCxnSpPr>
              <p:cNvPr id="48" name="Straight Arrow Connector 26"/>
              <p:cNvCxnSpPr>
                <a:endCxn id="42" idx="2"/>
              </p:cNvCxnSpPr>
              <p:nvPr/>
            </p:nvCxnSpPr>
            <p:spPr>
              <a:xfrm flipV="1">
                <a:off x="1822955" y="4117138"/>
                <a:ext cx="1" cy="854570"/>
              </a:xfrm>
              <a:prstGeom prst="straightConnector1">
                <a:avLst/>
              </a:prstGeom>
              <a:noFill/>
              <a:ln w="28575" cap="flat" cmpd="sng" algn="ctr">
                <a:solidFill>
                  <a:srgbClr val="4F81BD">
                    <a:shade val="95000"/>
                    <a:satMod val="105000"/>
                  </a:srgbClr>
                </a:solidFill>
                <a:prstDash val="dash"/>
                <a:tailEnd type="arrow"/>
              </a:ln>
              <a:effectLst/>
            </p:spPr>
          </p:cxnSp>
          <p:cxnSp>
            <p:nvCxnSpPr>
              <p:cNvPr id="49" name="Straight Connector 27"/>
              <p:cNvCxnSpPr/>
              <p:nvPr/>
            </p:nvCxnSpPr>
            <p:spPr>
              <a:xfrm>
                <a:off x="6797903" y="3674889"/>
                <a:ext cx="0" cy="1297714"/>
              </a:xfrm>
              <a:prstGeom prst="line">
                <a:avLst/>
              </a:prstGeom>
              <a:noFill/>
              <a:ln w="57150" cap="flat" cmpd="sng" algn="ctr">
                <a:solidFill>
                  <a:srgbClr val="4F81BD">
                    <a:shade val="95000"/>
                    <a:satMod val="105000"/>
                  </a:srgbClr>
                </a:solidFill>
                <a:prstDash val="solid"/>
              </a:ln>
              <a:effectLst/>
            </p:spPr>
          </p:cxnSp>
        </p:grpSp>
        <p:sp>
          <p:nvSpPr>
            <p:cNvPr id="30" name="Left Brace 28"/>
            <p:cNvSpPr/>
            <p:nvPr/>
          </p:nvSpPr>
          <p:spPr>
            <a:xfrm rot="5400000">
              <a:off x="5561624" y="652695"/>
              <a:ext cx="389389" cy="3749035"/>
            </a:xfrm>
            <a:prstGeom prst="leftBrace">
              <a:avLst/>
            </a:prstGeom>
            <a:noFill/>
            <a:ln w="9525" cap="flat" cmpd="sng" algn="ctr">
              <a:solidFill>
                <a:srgbClr val="C00000"/>
              </a:solidFill>
              <a:prstDash val="solid"/>
            </a:ln>
            <a:effectLst/>
          </p:spPr>
          <p:txBody>
            <a:bodyPr lIns="93598" tIns="46799" rIns="93598" bIns="46799" rtlCol="0" anchor="ctr">
              <a:noAutofit/>
            </a:bodyPr>
            <a:lstStyle/>
            <a:p>
              <a:pPr marL="0" marR="0" lvl="0" indent="0" algn="ctr" defTabSz="1219444"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smtClean="0">
                <a:ln>
                  <a:noFill/>
                </a:ln>
                <a:solidFill>
                  <a:prstClr val="black"/>
                </a:solidFill>
                <a:effectLst/>
                <a:uLnTx/>
                <a:uFillTx/>
                <a:latin typeface="Huawei Sans" panose="020C0503030203020204" pitchFamily="34" charset="0"/>
                <a:cs typeface="+mn-cs"/>
              </a:endParaRPr>
            </a:p>
          </p:txBody>
        </p:sp>
        <p:sp>
          <p:nvSpPr>
            <p:cNvPr id="31" name="Rectangle 29"/>
            <p:cNvSpPr/>
            <p:nvPr/>
          </p:nvSpPr>
          <p:spPr>
            <a:xfrm>
              <a:off x="4198420" y="1434781"/>
              <a:ext cx="3144790" cy="838505"/>
            </a:xfrm>
            <a:prstGeom prst="rect">
              <a:avLst/>
            </a:prstGeom>
            <a:solidFill>
              <a:sysClr val="window" lastClr="FFFFFF"/>
            </a:solidFill>
            <a:ln w="25400" cap="flat" cmpd="sng" algn="ctr">
              <a:solidFill>
                <a:srgbClr val="C0504D"/>
              </a:solidFill>
              <a:prstDash val="solid"/>
            </a:ln>
            <a:effectLst/>
          </p:spPr>
          <p:txBody>
            <a:bodyPr lIns="93598" tIns="46799" rIns="93598" bIns="46799" rtlCol="0" anchor="ctr">
              <a:noAutofit/>
            </a:bodyPr>
            <a:lstStyle/>
            <a:p>
              <a:pPr algn="ctr" defTabSz="1219444">
                <a:defRPr/>
              </a:pPr>
              <a:r>
                <a:rPr lang="en-US" sz="1200" dirty="0">
                  <a:latin typeface="Huawei Sans" panose="020C0503030203020204" pitchFamily="34" charset="0"/>
                </a:rPr>
                <a:t>PLF </a:t>
              </a:r>
            </a:p>
          </p:txBody>
        </p:sp>
        <p:sp>
          <p:nvSpPr>
            <p:cNvPr id="32" name="Left Brace 30"/>
            <p:cNvSpPr/>
            <p:nvPr/>
          </p:nvSpPr>
          <p:spPr>
            <a:xfrm rot="5400000">
              <a:off x="2961782" y="1934089"/>
              <a:ext cx="439338" cy="1236188"/>
            </a:xfrm>
            <a:prstGeom prst="leftBrace">
              <a:avLst/>
            </a:prstGeom>
            <a:noFill/>
            <a:ln w="9525" cap="flat" cmpd="sng" algn="ctr">
              <a:solidFill>
                <a:srgbClr val="C00000"/>
              </a:solidFill>
              <a:prstDash val="solid"/>
            </a:ln>
            <a:effectLst/>
          </p:spPr>
          <p:txBody>
            <a:bodyPr lIns="93598" tIns="46799" rIns="93598" bIns="46799" rtlCol="0" anchor="ctr">
              <a:noAutofit/>
            </a:bodyPr>
            <a:lstStyle/>
            <a:p>
              <a:pPr marL="0" marR="0" lvl="0" indent="0" algn="ctr" defTabSz="1219444"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smtClean="0">
                <a:ln>
                  <a:noFill/>
                </a:ln>
                <a:solidFill>
                  <a:prstClr val="black"/>
                </a:solidFill>
                <a:effectLst/>
                <a:uLnTx/>
                <a:uFillTx/>
                <a:latin typeface="Huawei Sans" panose="020C0503030203020204" pitchFamily="34" charset="0"/>
                <a:cs typeface="+mn-cs"/>
              </a:endParaRPr>
            </a:p>
          </p:txBody>
        </p:sp>
        <p:sp>
          <p:nvSpPr>
            <p:cNvPr id="33" name="Rectangle 31"/>
            <p:cNvSpPr/>
            <p:nvPr/>
          </p:nvSpPr>
          <p:spPr>
            <a:xfrm>
              <a:off x="2563358" y="1434783"/>
              <a:ext cx="1255373" cy="838755"/>
            </a:xfrm>
            <a:prstGeom prst="rect">
              <a:avLst/>
            </a:prstGeom>
            <a:solidFill>
              <a:sysClr val="window" lastClr="FFFFFF"/>
            </a:solidFill>
            <a:ln w="25400" cap="flat" cmpd="sng" algn="ctr">
              <a:solidFill>
                <a:srgbClr val="C0504D"/>
              </a:solidFill>
              <a:prstDash val="solid"/>
            </a:ln>
            <a:effectLst/>
          </p:spPr>
          <p:txBody>
            <a:bodyPr lIns="93598" tIns="46799" rIns="93598" bIns="46799" rtlCol="0" anchor="ctr">
              <a:noAutofit/>
            </a:bodyPr>
            <a:lstStyle/>
            <a:p>
              <a:pPr marL="0" marR="0" lvl="0" indent="0" algn="ctr" defTabSz="1219444" eaLnBrk="1" fontAlgn="auto" latinLnBrk="0" hangingPunct="1">
                <a:lnSpc>
                  <a:spcPct val="100000"/>
                </a:lnSpc>
                <a:spcBef>
                  <a:spcPts val="0"/>
                </a:spcBef>
                <a:spcAft>
                  <a:spcPts val="0"/>
                </a:spcAft>
                <a:buClrTx/>
                <a:buSzTx/>
                <a:buFontTx/>
                <a:buNone/>
                <a:tabLst/>
                <a:defRPr/>
              </a:pPr>
              <a:r>
                <a:rPr kumimoji="0" lang="en-US" sz="1200" b="0" i="0" u="none" strike="noStrike" cap="none" normalizeH="0" baseline="0" noProof="0">
                  <a:ln>
                    <a:noFill/>
                  </a:ln>
                  <a:solidFill>
                    <a:prstClr val="black"/>
                  </a:solidFill>
                  <a:uLnTx/>
                  <a:uFillTx/>
                  <a:latin typeface="Huawei Sans" panose="020C0503030203020204" pitchFamily="34" charset="0"/>
                  <a:cs typeface="+mn-cs"/>
                </a:rPr>
                <a:t>IT</a:t>
              </a:r>
            </a:p>
          </p:txBody>
        </p:sp>
        <p:sp>
          <p:nvSpPr>
            <p:cNvPr id="34" name="Left Brace 32"/>
            <p:cNvSpPr/>
            <p:nvPr/>
          </p:nvSpPr>
          <p:spPr>
            <a:xfrm rot="16200000">
              <a:off x="4627388" y="4448776"/>
              <a:ext cx="384210" cy="1242142"/>
            </a:xfrm>
            <a:prstGeom prst="leftBrace">
              <a:avLst/>
            </a:prstGeom>
            <a:noFill/>
            <a:ln w="9525" cap="flat" cmpd="sng" algn="ctr">
              <a:solidFill>
                <a:srgbClr val="C00000"/>
              </a:solidFill>
              <a:prstDash val="solid"/>
            </a:ln>
            <a:effectLst/>
          </p:spPr>
          <p:txBody>
            <a:bodyPr lIns="93598" tIns="46799" rIns="93598" bIns="46799" rtlCol="0" anchor="ctr">
              <a:noAutofit/>
            </a:bodyPr>
            <a:lstStyle/>
            <a:p>
              <a:pPr marL="0" marR="0" lvl="0" indent="0" algn="ctr" defTabSz="1219444"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smtClean="0">
                <a:ln>
                  <a:noFill/>
                </a:ln>
                <a:solidFill>
                  <a:prstClr val="black"/>
                </a:solidFill>
                <a:effectLst/>
                <a:uLnTx/>
                <a:uFillTx/>
                <a:latin typeface="Huawei Sans" panose="020C0503030203020204" pitchFamily="34" charset="0"/>
                <a:cs typeface="+mn-cs"/>
              </a:endParaRPr>
            </a:p>
          </p:txBody>
        </p:sp>
        <p:sp>
          <p:nvSpPr>
            <p:cNvPr id="35" name="Rectangle 33"/>
            <p:cNvSpPr/>
            <p:nvPr/>
          </p:nvSpPr>
          <p:spPr>
            <a:xfrm>
              <a:off x="3371938" y="5281508"/>
              <a:ext cx="3298766" cy="871139"/>
            </a:xfrm>
            <a:prstGeom prst="rect">
              <a:avLst/>
            </a:prstGeom>
            <a:solidFill>
              <a:sysClr val="window" lastClr="FFFFFF"/>
            </a:solidFill>
            <a:ln w="25400" cap="flat" cmpd="sng" algn="ctr">
              <a:solidFill>
                <a:srgbClr val="C0504D"/>
              </a:solidFill>
              <a:prstDash val="solid"/>
            </a:ln>
            <a:effectLst/>
          </p:spPr>
          <p:txBody>
            <a:bodyPr lIns="93598" tIns="46799" rIns="93598" bIns="46799" rtlCol="0" anchor="ctr">
              <a:noAutofit/>
            </a:bodyPr>
            <a:lstStyle/>
            <a:p>
              <a:pPr lvl="0" algn="ctr" defTabSz="1219444">
                <a:defRPr/>
              </a:pPr>
              <a:r>
                <a:rPr lang="en-US" sz="1200" dirty="0" smtClean="0">
                  <a:latin typeface="Huawei Sans" panose="020C0503030203020204" pitchFamily="34" charset="0"/>
                </a:rPr>
                <a:t>CLF</a:t>
              </a:r>
              <a:endParaRPr lang="en-US" sz="1200" dirty="0">
                <a:latin typeface="Huawei Sans" panose="020C0503030203020204" pitchFamily="34" charset="0"/>
              </a:endParaRPr>
            </a:p>
          </p:txBody>
        </p:sp>
      </p:grpSp>
      <p:grpSp>
        <p:nvGrpSpPr>
          <p:cNvPr id="3" name="组合 2"/>
          <p:cNvGrpSpPr/>
          <p:nvPr/>
        </p:nvGrpSpPr>
        <p:grpSpPr>
          <a:xfrm>
            <a:off x="4924787" y="3279702"/>
            <a:ext cx="3225563" cy="1022687"/>
            <a:chOff x="4637614" y="3228983"/>
            <a:chExt cx="3225563" cy="1022687"/>
          </a:xfrm>
        </p:grpSpPr>
        <p:sp>
          <p:nvSpPr>
            <p:cNvPr id="2" name="矩形 1"/>
            <p:cNvSpPr/>
            <p:nvPr/>
          </p:nvSpPr>
          <p:spPr>
            <a:xfrm>
              <a:off x="4637614" y="3228983"/>
              <a:ext cx="3225563" cy="400110"/>
            </a:xfrm>
            <a:prstGeom prst="rect">
              <a:avLst/>
            </a:prstGeom>
          </p:spPr>
          <p:txBody>
            <a:bodyPr wrap="none">
              <a:noAutofit/>
            </a:bodyPr>
            <a:lstStyle/>
            <a:p>
              <a:r>
                <a:rPr lang="en-US" b="1" dirty="0">
                  <a:latin typeface="Huawei Sans" panose="020C0503030203020204" pitchFamily="34" charset="0"/>
                  <a:sym typeface="Arial" panose="020B0604020202020204" pitchFamily="34" charset="0"/>
                </a:rPr>
                <a:t>Energy efficiency model </a:t>
              </a:r>
            </a:p>
          </p:txBody>
        </p:sp>
        <p:pic>
          <p:nvPicPr>
            <p:cNvPr id="20" name="图片 19"/>
            <p:cNvPicPr>
              <a:picLocks noChangeAspect="1"/>
            </p:cNvPicPr>
            <p:nvPr/>
          </p:nvPicPr>
          <p:blipFill>
            <a:blip r:embed="rId4"/>
            <a:stretch>
              <a:fillRect/>
            </a:stretch>
          </p:blipFill>
          <p:spPr>
            <a:xfrm>
              <a:off x="4727100" y="3590496"/>
              <a:ext cx="2632783" cy="661174"/>
            </a:xfrm>
            <a:prstGeom prst="rect">
              <a:avLst/>
            </a:prstGeom>
          </p:spPr>
        </p:pic>
      </p:grpSp>
    </p:spTree>
    <p:extLst>
      <p:ext uri="{BB962C8B-B14F-4D97-AF65-F5344CB8AC3E}">
        <p14:creationId xmlns:p14="http://schemas.microsoft.com/office/powerpoint/2010/main" val="174850911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dirty="0"/>
              <a:t>Energy </a:t>
            </a:r>
            <a:r>
              <a:rPr lang="en-US" dirty="0" smtClean="0"/>
              <a:t>Consumption of </a:t>
            </a:r>
            <a:r>
              <a:rPr lang="en-US" dirty="0"/>
              <a:t>IT </a:t>
            </a:r>
            <a:r>
              <a:rPr lang="en-US" dirty="0" smtClean="0"/>
              <a:t>Equipment</a:t>
            </a:r>
            <a:endParaRPr lang="en-US" dirty="0"/>
          </a:p>
        </p:txBody>
      </p:sp>
      <p:sp>
        <p:nvSpPr>
          <p:cNvPr id="3" name="文本占位符 2"/>
          <p:cNvSpPr>
            <a:spLocks noGrp="1"/>
          </p:cNvSpPr>
          <p:nvPr>
            <p:ph type="body" sz="quarter" idx="10"/>
          </p:nvPr>
        </p:nvSpPr>
        <p:spPr>
          <a:prstGeom prst="rect">
            <a:avLst/>
          </a:prstGeom>
        </p:spPr>
        <p:txBody>
          <a:bodyPr>
            <a:noAutofit/>
          </a:bodyPr>
          <a:lstStyle/>
          <a:p>
            <a:r>
              <a:rPr lang="en-US" sz="1400" dirty="0">
                <a:latin typeface="Huawei Sans" panose="020C0503030203020204" pitchFamily="34" charset="0"/>
              </a:rPr>
              <a:t>IT equipment in a </a:t>
            </a:r>
            <a:r>
              <a:rPr lang="en-US" sz="1400" dirty="0" smtClean="0">
                <a:latin typeface="Huawei Sans" panose="020C0503030203020204" pitchFamily="34" charset="0"/>
              </a:rPr>
              <a:t>DC </a:t>
            </a:r>
            <a:r>
              <a:rPr lang="en-US" sz="1400" dirty="0">
                <a:latin typeface="Huawei Sans" panose="020C0503030203020204" pitchFamily="34" charset="0"/>
              </a:rPr>
              <a:t>includes servers, storage equipment, and LAN switches. The number of servers is the largest, occupying the majority. The energy consumption features of IT equipment are similar. Therefore, servers are used as an example.</a:t>
            </a:r>
          </a:p>
          <a:p>
            <a:pPr lvl="1"/>
            <a:r>
              <a:rPr lang="en-US" sz="1200" dirty="0">
                <a:latin typeface="Huawei Sans" panose="020C0503030203020204" pitchFamily="34" charset="0"/>
              </a:rPr>
              <a:t>Rack servers are still the mainstream. Some high-end </a:t>
            </a:r>
            <a:r>
              <a:rPr lang="en-US" sz="1200" dirty="0" smtClean="0">
                <a:latin typeface="Huawei Sans" panose="020C0503030203020204" pitchFamily="34" charset="0"/>
              </a:rPr>
              <a:t>DCs </a:t>
            </a:r>
            <a:r>
              <a:rPr lang="en-US" sz="1200" dirty="0">
                <a:latin typeface="Huawei Sans" panose="020C0503030203020204" pitchFamily="34" charset="0"/>
              </a:rPr>
              <a:t>use large servers such as midrange servers and mainframes.</a:t>
            </a:r>
          </a:p>
          <a:p>
            <a:pPr lvl="1"/>
            <a:endParaRPr lang="en-US" altLang="zh-CN" sz="1200" dirty="0" smtClean="0">
              <a:latin typeface="Huawei Sans" panose="020C0503030203020204" pitchFamily="34" charset="0"/>
            </a:endParaRPr>
          </a:p>
          <a:p>
            <a:pPr lvl="1"/>
            <a:endParaRPr lang="en-US" altLang="zh-CN" sz="1200" dirty="0" smtClean="0">
              <a:latin typeface="Huawei Sans" panose="020C0503030203020204" pitchFamily="34" charset="0"/>
            </a:endParaRPr>
          </a:p>
          <a:p>
            <a:pPr marL="403039" lvl="1" indent="0">
              <a:buNone/>
            </a:pPr>
            <a:endParaRPr lang="en-US" altLang="zh-CN" sz="1200" dirty="0" smtClean="0">
              <a:latin typeface="Huawei Sans" panose="020C0503030203020204" pitchFamily="34" charset="0"/>
            </a:endParaRPr>
          </a:p>
          <a:p>
            <a:pPr lvl="1"/>
            <a:r>
              <a:rPr lang="en-US" sz="1200" dirty="0">
                <a:latin typeface="Huawei Sans" panose="020C0503030203020204" pitchFamily="34" charset="0"/>
              </a:rPr>
              <a:t>Mainstream public clouds, such as HUAWEI CLOUD, </a:t>
            </a:r>
            <a:r>
              <a:rPr lang="en-US" sz="1200" dirty="0" err="1">
                <a:latin typeface="Huawei Sans" panose="020C0503030203020204" pitchFamily="34" charset="0"/>
              </a:rPr>
              <a:t>Alibaba</a:t>
            </a:r>
            <a:r>
              <a:rPr lang="en-US" sz="1200" dirty="0">
                <a:latin typeface="Huawei Sans" panose="020C0503030203020204" pitchFamily="34" charset="0"/>
              </a:rPr>
              <a:t> Cloud, </a:t>
            </a:r>
            <a:r>
              <a:rPr lang="en-US" sz="1200" dirty="0" err="1">
                <a:latin typeface="Huawei Sans" panose="020C0503030203020204" pitchFamily="34" charset="0"/>
              </a:rPr>
              <a:t>Baidu</a:t>
            </a:r>
            <a:r>
              <a:rPr lang="en-US" sz="1200" dirty="0">
                <a:latin typeface="Huawei Sans" panose="020C0503030203020204" pitchFamily="34" charset="0"/>
              </a:rPr>
              <a:t> Cloud, </a:t>
            </a:r>
            <a:r>
              <a:rPr lang="en-US" sz="1200" dirty="0" err="1">
                <a:latin typeface="Huawei Sans" panose="020C0503030203020204" pitchFamily="34" charset="0"/>
              </a:rPr>
              <a:t>Tencent</a:t>
            </a:r>
            <a:r>
              <a:rPr lang="en-US" sz="1200" dirty="0">
                <a:latin typeface="Huawei Sans" panose="020C0503030203020204" pitchFamily="34" charset="0"/>
              </a:rPr>
              <a:t> Cloud, </a:t>
            </a:r>
            <a:endParaRPr lang="en-US" sz="1200" dirty="0" smtClean="0">
              <a:latin typeface="Huawei Sans" panose="020C0503030203020204" pitchFamily="34" charset="0"/>
            </a:endParaRPr>
          </a:p>
          <a:p>
            <a:pPr marL="685800" lvl="1" indent="0">
              <a:buNone/>
            </a:pPr>
            <a:r>
              <a:rPr lang="en-US" sz="1200" dirty="0" smtClean="0">
                <a:latin typeface="Huawei Sans" panose="020C0503030203020204" pitchFamily="34" charset="0"/>
              </a:rPr>
              <a:t>AWS</a:t>
            </a:r>
            <a:r>
              <a:rPr lang="en-US" sz="1200" dirty="0">
                <a:latin typeface="Huawei Sans" panose="020C0503030203020204" pitchFamily="34" charset="0"/>
              </a:rPr>
              <a:t>, Microsoft, </a:t>
            </a:r>
            <a:r>
              <a:rPr lang="en-US" sz="1200" dirty="0" smtClean="0">
                <a:latin typeface="Huawei Sans" panose="020C0503030203020204" pitchFamily="34" charset="0"/>
              </a:rPr>
              <a:t>and </a:t>
            </a:r>
            <a:r>
              <a:rPr lang="en-US" sz="1200" dirty="0">
                <a:latin typeface="Huawei Sans" panose="020C0503030203020204" pitchFamily="34" charset="0"/>
              </a:rPr>
              <a:t>Google, have provided GPU-based computing services.</a:t>
            </a:r>
          </a:p>
          <a:p>
            <a:pPr lvl="1"/>
            <a:endParaRPr lang="en-US" altLang="zh-CN" sz="1200" dirty="0" smtClean="0">
              <a:latin typeface="Huawei Sans" panose="020C0503030203020204" pitchFamily="34" charset="0"/>
            </a:endParaRPr>
          </a:p>
          <a:p>
            <a:pPr lvl="1"/>
            <a:endParaRPr lang="en-US" altLang="zh-CN" sz="1200" dirty="0"/>
          </a:p>
          <a:p>
            <a:pPr lvl="1"/>
            <a:endParaRPr lang="en-US" altLang="zh-CN" sz="1200" dirty="0" smtClean="0">
              <a:latin typeface="Huawei Sans" panose="020C0503030203020204" pitchFamily="34" charset="0"/>
            </a:endParaRPr>
          </a:p>
          <a:p>
            <a:pPr lvl="1"/>
            <a:r>
              <a:rPr lang="en-US" altLang="zh-CN" sz="1200" dirty="0"/>
              <a:t>Huawei GPU server is 4 U high. The power of a single server is 4.4 kW. A maximum of 10 servers can be installed in a rack. The rated power density of the rack is 44 kW, and the actual power is about 30 kW.</a:t>
            </a:r>
          </a:p>
          <a:p>
            <a:pPr lvl="1"/>
            <a:r>
              <a:rPr lang="en-US" altLang="zh-CN" sz="1200" dirty="0"/>
              <a:t>The rated power of HPE, </a:t>
            </a:r>
            <a:r>
              <a:rPr lang="en-US" altLang="zh-CN" sz="1200" dirty="0" err="1"/>
              <a:t>SuperMicro</a:t>
            </a:r>
            <a:r>
              <a:rPr lang="en-US" altLang="zh-CN" sz="1200" dirty="0"/>
              <a:t>, and NVIDIA products ranges from 3.2 kW to 4 kW, and the rack power can be greater than 30 kW.</a:t>
            </a:r>
          </a:p>
          <a:p>
            <a:pPr lvl="1"/>
            <a:endParaRPr lang="en-US" altLang="zh-CN" sz="1200" dirty="0" smtClean="0">
              <a:latin typeface="Huawei Sans" panose="020C0503030203020204" pitchFamily="34" charset="0"/>
            </a:endParaRPr>
          </a:p>
        </p:txBody>
      </p:sp>
      <p:sp>
        <p:nvSpPr>
          <p:cNvPr id="7" name="矩形 6"/>
          <p:cNvSpPr/>
          <p:nvPr/>
        </p:nvSpPr>
        <p:spPr>
          <a:xfrm>
            <a:off x="1575817" y="2587577"/>
            <a:ext cx="5724144" cy="830997"/>
          </a:xfrm>
          <a:prstGeom prst="rect">
            <a:avLst/>
          </a:prstGeom>
        </p:spPr>
        <p:txBody>
          <a:bodyPr wrap="square">
            <a:noAutofit/>
          </a:bodyPr>
          <a:lstStyle/>
          <a:p>
            <a:pPr algn="ctr"/>
            <a:r>
              <a:rPr lang="en-US" sz="1200" i="1" dirty="0">
                <a:latin typeface="Huawei Sans" panose="020C0503030203020204" pitchFamily="34" charset="0"/>
                <a:ea typeface="微软雅黑" panose="020B0503020204020204" pitchFamily="34" charset="-122"/>
              </a:rPr>
              <a:t>The Huawei RH1288 V server is a 1 U 2-socket rack server. Its maximum power consumption is about 500 W (with 8 drives, 2 CPUs, and high load). If 40 U cabinets are fully configured, the power density </a:t>
            </a:r>
            <a:r>
              <a:rPr lang="en-US" sz="1200" b="1" i="1" dirty="0">
                <a:latin typeface="Huawei Sans" panose="020C0503030203020204" pitchFamily="34" charset="0"/>
                <a:ea typeface="微软雅黑" panose="020B0503020204020204" pitchFamily="34" charset="-122"/>
              </a:rPr>
              <a:t>can reach 20 kW</a:t>
            </a:r>
            <a:r>
              <a:rPr lang="en-US" sz="1200" i="1" dirty="0">
                <a:latin typeface="Huawei Sans" panose="020C0503030203020204" pitchFamily="34" charset="0"/>
                <a:ea typeface="微软雅黑" panose="020B0503020204020204" pitchFamily="34" charset="-122"/>
              </a:rPr>
              <a:t>.</a:t>
            </a:r>
          </a:p>
        </p:txBody>
      </p:sp>
      <p:pic>
        <p:nvPicPr>
          <p:cNvPr id="8" name="图片 1"/>
          <p:cNvPicPr>
            <a:picLocks noChangeAspect="1"/>
          </p:cNvPicPr>
          <p:nvPr/>
        </p:nvPicPr>
        <p:blipFill>
          <a:blip r:embed="rId3"/>
          <a:stretch>
            <a:fillRect/>
          </a:stretch>
        </p:blipFill>
        <p:spPr>
          <a:xfrm>
            <a:off x="9062565" y="2433575"/>
            <a:ext cx="1635760" cy="1350563"/>
          </a:xfrm>
          <a:prstGeom prst="rect">
            <a:avLst/>
          </a:prstGeom>
        </p:spPr>
      </p:pic>
      <p:sp>
        <p:nvSpPr>
          <p:cNvPr id="10" name="矩形 9"/>
          <p:cNvSpPr/>
          <p:nvPr/>
        </p:nvSpPr>
        <p:spPr>
          <a:xfrm>
            <a:off x="8250073" y="3763572"/>
            <a:ext cx="3210091" cy="1200329"/>
          </a:xfrm>
          <a:prstGeom prst="rect">
            <a:avLst/>
          </a:prstGeom>
        </p:spPr>
        <p:txBody>
          <a:bodyPr wrap="square">
            <a:noAutofit/>
          </a:bodyPr>
          <a:lstStyle/>
          <a:p>
            <a:pPr algn="ctr"/>
            <a:r>
              <a:rPr lang="en-US" sz="1200" i="1" dirty="0">
                <a:latin typeface="Huawei Sans" panose="020C0503030203020204" pitchFamily="34" charset="0"/>
                <a:ea typeface="微软雅黑" panose="020B0503020204020204" pitchFamily="34" charset="-122"/>
              </a:rPr>
              <a:t>Huawei E9000 blade server is 12 U high. Three servers can be deployed in one single rack. The rated power of the rack is 27 kW to 45 kW, and the actual operating power is about </a:t>
            </a:r>
            <a:r>
              <a:rPr lang="en-US" sz="1200" b="1" i="1" dirty="0">
                <a:latin typeface="Huawei Sans" panose="020C0503030203020204" pitchFamily="34" charset="0"/>
                <a:ea typeface="微软雅黑" panose="020B0503020204020204" pitchFamily="34" charset="-122"/>
              </a:rPr>
              <a:t>17 kW</a:t>
            </a:r>
            <a:r>
              <a:rPr lang="en-US" sz="1200" i="1" dirty="0">
                <a:latin typeface="Huawei Sans" panose="020C0503030203020204" pitchFamily="34" charset="0"/>
                <a:ea typeface="微软雅黑" panose="020B0503020204020204" pitchFamily="34" charset="-122"/>
              </a:rPr>
              <a:t>.</a:t>
            </a:r>
          </a:p>
        </p:txBody>
      </p:sp>
      <p:pic>
        <p:nvPicPr>
          <p:cNvPr id="11" name="Picture 2" descr="C:\Users\x00326293\AppData\Roaming\eSpace_Desktop\UserData\x00326293\imagefiles\AFD717B4-124D-4387-AA6D-5D227D2C218F.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82385" y="3982114"/>
            <a:ext cx="2366911" cy="908733"/>
          </a:xfrm>
          <a:prstGeom prst="rect">
            <a:avLst/>
          </a:prstGeom>
          <a:ln>
            <a:noFill/>
          </a:ln>
          <a:effectLst/>
          <a:extLst>
            <a:ext uri="{909E8E84-426E-40DD-AFC4-6F175D3DCCD1}">
              <a14:hiddenFill xmlns:a14="http://schemas.microsoft.com/office/drawing/2010/main">
                <a:solidFill>
                  <a:srgbClr val="FFFFFF"/>
                </a:solidFill>
              </a14:hiddenFill>
            </a:ext>
          </a:extLst>
        </p:spPr>
      </p:pic>
      <p:pic>
        <p:nvPicPr>
          <p:cNvPr id="12" name="Picture 4" descr="C:\Users\x00326293\AppData\Roaming\eSpace_Desktop\UserData\x00326293\imagefiles\9FCB91BC-5E5E-4B22-9358-E4F738C6E70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85728" y="3982114"/>
            <a:ext cx="2366911" cy="888777"/>
          </a:xfrm>
          <a:prstGeom prst="rect">
            <a:avLst/>
          </a:prstGeom>
          <a:ln>
            <a:noFill/>
          </a:ln>
          <a:effectLst/>
          <a:extLst>
            <a:ext uri="{909E8E84-426E-40DD-AFC4-6F175D3DCCD1}">
              <a14:hiddenFill xmlns:a14="http://schemas.microsoft.com/office/drawing/2010/main">
                <a:solidFill>
                  <a:srgbClr val="FFFFFF"/>
                </a:solidFill>
              </a14:hiddenFill>
            </a:ext>
          </a:extLst>
        </p:spPr>
      </p:pic>
      <p:pic>
        <p:nvPicPr>
          <p:cNvPr id="17" name="Picture 4"/>
          <p:cNvPicPr>
            <a:picLocks noChangeAspect="1" noChangeArrowheads="1"/>
          </p:cNvPicPr>
          <p:nvPr/>
        </p:nvPicPr>
        <p:blipFill rotWithShape="1">
          <a:blip r:embed="rId6">
            <a:extLst>
              <a:ext uri="{28A0092B-C50C-407E-A947-70E740481C1C}">
                <a14:useLocalDpi xmlns:a14="http://schemas.microsoft.com/office/drawing/2010/main" val="0"/>
              </a:ext>
            </a:extLst>
          </a:blip>
          <a:srcRect l="1038" t="12178" r="3610" b="18411"/>
          <a:stretch/>
        </p:blipFill>
        <p:spPr bwMode="auto">
          <a:xfrm>
            <a:off x="1958585" y="2161084"/>
            <a:ext cx="4799856" cy="426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Tree>
    <p:extLst>
      <p:ext uri="{BB962C8B-B14F-4D97-AF65-F5344CB8AC3E}">
        <p14:creationId xmlns:p14="http://schemas.microsoft.com/office/powerpoint/2010/main" val="98676223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IT Equipment Energy Consumption – Annual Energy Consumption</a:t>
            </a:r>
            <a:endParaRPr lang="en-US" dirty="0"/>
          </a:p>
        </p:txBody>
      </p:sp>
      <p:sp>
        <p:nvSpPr>
          <p:cNvPr id="6" name="文本占位符 5"/>
          <p:cNvSpPr>
            <a:spLocks noGrp="1"/>
          </p:cNvSpPr>
          <p:nvPr>
            <p:ph type="body" sz="quarter" idx="10"/>
          </p:nvPr>
        </p:nvSpPr>
        <p:spPr/>
        <p:txBody>
          <a:bodyPr/>
          <a:lstStyle/>
          <a:p>
            <a:r>
              <a:rPr lang="en-US" sz="1400" dirty="0" smtClean="0"/>
              <a:t>Single server: Assume that the maximum output power of a 2 U server is 500 W and the AC/DC conversion efficiency is 85% (average value). The maximum input power </a:t>
            </a:r>
            <a:r>
              <a:rPr lang="en-US" sz="1400" dirty="0" err="1" smtClean="0"/>
              <a:t>Pserver</a:t>
            </a:r>
            <a:r>
              <a:rPr lang="en-US" sz="1400" dirty="0" smtClean="0"/>
              <a:t> of the server is calculated as follows:</a:t>
            </a:r>
          </a:p>
          <a:p>
            <a:pPr lvl="1"/>
            <a:r>
              <a:rPr lang="en-US" sz="1200" dirty="0" err="1" smtClean="0"/>
              <a:t>Pserver</a:t>
            </a:r>
            <a:r>
              <a:rPr lang="en-US" sz="1200" dirty="0" smtClean="0"/>
              <a:t> = </a:t>
            </a:r>
            <a:r>
              <a:rPr lang="en-US" sz="1200" dirty="0" err="1" smtClean="0"/>
              <a:t>Pmax</a:t>
            </a:r>
            <a:r>
              <a:rPr lang="en-US" sz="1200" dirty="0" smtClean="0"/>
              <a:t>/0.85 = 500 W/0.85 = 588.23 W, which indicates the maximum power consumption of the server under full configuration and 100% load.</a:t>
            </a:r>
          </a:p>
          <a:p>
            <a:r>
              <a:rPr lang="en-US" sz="1400" dirty="0" smtClean="0"/>
              <a:t>Overall servers: The actual operating energy consumption is not the same. Designing a medium-sized DC usually involves thousands of servers. Assume that a DC requires 2000 rack servers based on service requirements. The redundancy coefficient C is 0.8, and the utilization coefficient K is 0.8.</a:t>
            </a:r>
          </a:p>
          <a:p>
            <a:pPr lvl="1"/>
            <a:r>
              <a:rPr lang="en-US" sz="1200" dirty="0" err="1" smtClean="0"/>
              <a:t>Pactual</a:t>
            </a:r>
            <a:r>
              <a:rPr lang="en-US" sz="1200" dirty="0" smtClean="0"/>
              <a:t> = </a:t>
            </a:r>
            <a:r>
              <a:rPr lang="en-US" sz="1200" dirty="0" err="1" smtClean="0"/>
              <a:t>Pserver</a:t>
            </a:r>
            <a:r>
              <a:rPr lang="en-US" sz="1200" dirty="0" smtClean="0"/>
              <a:t> x C x K x 2000 = 588.23 W x 0.8 x 0.8 x 2000 = 752.93 kW, which indicates the actual total power of servers in a medium-sized DC. If high-density blade servers or integrated cabinet servers are used, the total power will be lower and the equipment power density will be higher. However, the actual total power must be considered based on actual service conditions.</a:t>
            </a:r>
          </a:p>
          <a:p>
            <a:r>
              <a:rPr lang="en-US" sz="1400" dirty="0" smtClean="0"/>
              <a:t>Annual energy consumption (based on PUE3): Based on the industry attributes of DC services (such as finance, ISP, and government), assume that the actual annual usage efficiency is 0.7 and the efficiency of the UPS and whole set of power distribution equipment is 0.9. The annual energy consumption is calculated as follows:</a:t>
            </a:r>
          </a:p>
          <a:p>
            <a:pPr lvl="1"/>
            <a:r>
              <a:rPr lang="en-US" sz="1200" dirty="0" smtClean="0"/>
              <a:t>E = (752.93 kW x 365 x 24 x 0.7)/0.9 = 5,129,963.06 kWh, which is the denominator in the PUE calculation of the energy efficiency model.</a:t>
            </a:r>
          </a:p>
          <a:p>
            <a:pPr lvl="1"/>
            <a:endParaRPr lang="zh-CN" altLang="en-US" sz="1200" dirty="0"/>
          </a:p>
        </p:txBody>
      </p:sp>
    </p:spTree>
    <p:extLst>
      <p:ext uri="{BB962C8B-B14F-4D97-AF65-F5344CB8AC3E}">
        <p14:creationId xmlns:p14="http://schemas.microsoft.com/office/powerpoint/2010/main" val="109699689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Energy Consumption of the Power Supply and Distribution System</a:t>
            </a:r>
            <a:endParaRPr lang="en-US"/>
          </a:p>
        </p:txBody>
      </p:sp>
      <p:sp>
        <p:nvSpPr>
          <p:cNvPr id="96" name="文本占位符 95"/>
          <p:cNvSpPr>
            <a:spLocks noGrp="1"/>
          </p:cNvSpPr>
          <p:nvPr>
            <p:ph type="body" sz="quarter" idx="10"/>
          </p:nvPr>
        </p:nvSpPr>
        <p:spPr/>
        <p:txBody>
          <a:bodyPr/>
          <a:lstStyle/>
          <a:p>
            <a:r>
              <a:rPr lang="en-US" sz="1600" dirty="0" smtClean="0"/>
              <a:t>PLF = ATS switching loss rate + LV power distribution system loss rate + UPS system loss rate + Power cable loss rate</a:t>
            </a:r>
          </a:p>
          <a:p>
            <a:pPr lvl="1"/>
            <a:r>
              <a:rPr lang="en-US" sz="1400" dirty="0" smtClean="0"/>
              <a:t>The ATS switching loss, LV power distribution system loss, and power cable loss are small, which are basically the cable metal voltage drop, cable contact point loss, and heat loss. The statistical data shows that the value ranges from 1% to 3%. The median value is 2%, that is, 0.02.</a:t>
            </a:r>
          </a:p>
          <a:p>
            <a:pPr marL="403039" lvl="1" indent="0">
              <a:buNone/>
            </a:pPr>
            <a:r>
              <a:rPr lang="en-US" sz="1400" dirty="0" smtClean="0"/>
              <a:t>                                                 PLF = UPS system loss rate + 0.02</a:t>
            </a:r>
          </a:p>
          <a:p>
            <a:pPr lvl="1"/>
            <a:r>
              <a:rPr lang="en-US" sz="1400" dirty="0" smtClean="0"/>
              <a:t>In the DC design, the UPS system loss varies according to the UPS power supply solution.</a:t>
            </a:r>
            <a:endParaRPr lang="en-US" sz="1400" dirty="0"/>
          </a:p>
        </p:txBody>
      </p:sp>
      <p:grpSp>
        <p:nvGrpSpPr>
          <p:cNvPr id="114" name="组合 113"/>
          <p:cNvGrpSpPr/>
          <p:nvPr/>
        </p:nvGrpSpPr>
        <p:grpSpPr>
          <a:xfrm>
            <a:off x="1717728" y="4070797"/>
            <a:ext cx="8776521" cy="2129978"/>
            <a:chOff x="3775882" y="3206749"/>
            <a:chExt cx="7622617" cy="2649004"/>
          </a:xfrm>
        </p:grpSpPr>
        <p:pic>
          <p:nvPicPr>
            <p:cNvPr id="99" name="图片 98"/>
            <p:cNvPicPr>
              <a:picLocks noChangeAspect="1"/>
            </p:cNvPicPr>
            <p:nvPr/>
          </p:nvPicPr>
          <p:blipFill>
            <a:blip r:embed="rId3" cstate="print"/>
            <a:stretch>
              <a:fillRect/>
            </a:stretch>
          </p:blipFill>
          <p:spPr>
            <a:xfrm>
              <a:off x="5529716" y="4609469"/>
              <a:ext cx="609911" cy="998206"/>
            </a:xfrm>
            <a:prstGeom prst="rect">
              <a:avLst/>
            </a:prstGeom>
            <a:solidFill>
              <a:srgbClr val="FFFFFF">
                <a:shade val="85000"/>
              </a:srgbClr>
            </a:solidFill>
            <a:ln w="88900" cap="sq">
              <a:solidFill>
                <a:srgbClr val="FFFFFF"/>
              </a:solidFill>
              <a:miter lim="800000"/>
            </a:ln>
            <a:effectLst>
              <a:outerShdw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95" name="组合 94"/>
            <p:cNvGrpSpPr/>
            <p:nvPr/>
          </p:nvGrpSpPr>
          <p:grpSpPr>
            <a:xfrm>
              <a:off x="3775882" y="3262889"/>
              <a:ext cx="7622617" cy="2592864"/>
              <a:chOff x="-529776" y="2613828"/>
              <a:chExt cx="7622617" cy="2592864"/>
            </a:xfrm>
          </p:grpSpPr>
          <p:grpSp>
            <p:nvGrpSpPr>
              <p:cNvPr id="4" name="组合 260"/>
              <p:cNvGrpSpPr>
                <a:grpSpLocks/>
              </p:cNvGrpSpPr>
              <p:nvPr/>
            </p:nvGrpSpPr>
            <p:grpSpPr bwMode="auto">
              <a:xfrm>
                <a:off x="2297725" y="3584477"/>
                <a:ext cx="1297725" cy="1342018"/>
                <a:chOff x="3614467" y="2621761"/>
                <a:chExt cx="1512168" cy="1623968"/>
              </a:xfrm>
            </p:grpSpPr>
            <p:pic>
              <p:nvPicPr>
                <p:cNvPr id="5" name="图片 7" descr="C:\Users\z00185480\Desktop\杂\37737516_jpg_m.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32132" y="3105021"/>
                  <a:ext cx="1058563" cy="1140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83"/>
                <p:cNvSpPr txBox="1">
                  <a:spLocks noChangeArrowheads="1"/>
                </p:cNvSpPr>
                <p:nvPr/>
              </p:nvSpPr>
              <p:spPr bwMode="auto">
                <a:xfrm>
                  <a:off x="3614467" y="2621761"/>
                  <a:ext cx="1512168" cy="372439"/>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chorCtr="0">
                  <a:noAutofit/>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marL="0" indent="0" algn="ctr" eaLnBrk="1" hangingPunct="1">
                    <a:lnSpc>
                      <a:spcPct val="100000"/>
                    </a:lnSpc>
                    <a:spcBef>
                      <a:spcPct val="0"/>
                    </a:spcBef>
                    <a:buClrTx/>
                    <a:buSzTx/>
                    <a:buFontTx/>
                    <a:buNone/>
                  </a:pPr>
                  <a:r>
                    <a:rPr lang="en-US" sz="1200" b="1" dirty="0">
                      <a:solidFill>
                        <a:schemeClr val="bg1"/>
                      </a:solidFill>
                      <a:latin typeface="Huawei Sans" panose="020C0503030203020204" pitchFamily="34" charset="0"/>
                      <a:ea typeface="+mn-ea"/>
                    </a:rPr>
                    <a:t>LV </a:t>
                  </a:r>
                  <a:r>
                    <a:rPr lang="en-US" sz="1200" b="1" dirty="0" smtClean="0">
                      <a:solidFill>
                        <a:schemeClr val="bg1"/>
                      </a:solidFill>
                      <a:latin typeface="Huawei Sans" panose="020C0503030203020204" pitchFamily="34" charset="0"/>
                      <a:ea typeface="+mn-ea"/>
                    </a:rPr>
                    <a:t>system</a:t>
                  </a:r>
                  <a:endParaRPr lang="en-US" sz="1200" b="1" dirty="0">
                    <a:solidFill>
                      <a:schemeClr val="bg1"/>
                    </a:solidFill>
                    <a:latin typeface="Huawei Sans" panose="020C0503030203020204" pitchFamily="34" charset="0"/>
                    <a:ea typeface="+mn-ea"/>
                  </a:endParaRPr>
                </a:p>
              </p:txBody>
            </p:sp>
          </p:grpSp>
          <p:grpSp>
            <p:nvGrpSpPr>
              <p:cNvPr id="27" name="组合 259"/>
              <p:cNvGrpSpPr>
                <a:grpSpLocks/>
              </p:cNvGrpSpPr>
              <p:nvPr/>
            </p:nvGrpSpPr>
            <p:grpSpPr bwMode="auto">
              <a:xfrm>
                <a:off x="-473439" y="2613828"/>
                <a:ext cx="946948" cy="1387657"/>
                <a:chOff x="-1218375" y="1590589"/>
                <a:chExt cx="1117219" cy="1443113"/>
              </a:xfrm>
            </p:grpSpPr>
            <p:sp>
              <p:nvSpPr>
                <p:cNvPr id="29" name="TextBox 45"/>
                <p:cNvSpPr txBox="1">
                  <a:spLocks noChangeArrowheads="1"/>
                </p:cNvSpPr>
                <p:nvPr/>
              </p:nvSpPr>
              <p:spPr bwMode="auto">
                <a:xfrm>
                  <a:off x="-1182622" y="1590589"/>
                  <a:ext cx="1081466" cy="320077"/>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chorCtr="0">
                  <a:noAutofit/>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gn="ctr" eaLnBrk="1" hangingPunct="1">
                    <a:lnSpc>
                      <a:spcPct val="100000"/>
                    </a:lnSpc>
                    <a:spcBef>
                      <a:spcPct val="0"/>
                    </a:spcBef>
                    <a:buClrTx/>
                    <a:buSzTx/>
                    <a:buFontTx/>
                    <a:buNone/>
                  </a:pPr>
                  <a:r>
                    <a:rPr lang="en-US" sz="1200" b="1" dirty="0">
                      <a:solidFill>
                        <a:schemeClr val="bg1"/>
                      </a:solidFill>
                      <a:latin typeface="Huawei Sans" panose="020C0503030203020204" pitchFamily="34" charset="0"/>
                      <a:ea typeface="+mn-ea"/>
                    </a:rPr>
                    <a:t>Mains</a:t>
                  </a:r>
                </a:p>
              </p:txBody>
            </p:sp>
            <p:pic>
              <p:nvPicPr>
                <p:cNvPr id="30" name="图片 66" descr="C:\Users\z00185480\Desktop\%B6%B4~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18375" y="1953583"/>
                  <a:ext cx="1079577" cy="1080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2" name="组合 71"/>
              <p:cNvGrpSpPr/>
              <p:nvPr/>
            </p:nvGrpSpPr>
            <p:grpSpPr>
              <a:xfrm>
                <a:off x="-529776" y="4120890"/>
                <a:ext cx="1059908" cy="1085802"/>
                <a:chOff x="-529776" y="4120890"/>
                <a:chExt cx="1059908" cy="1085802"/>
              </a:xfrm>
            </p:grpSpPr>
            <p:sp>
              <p:nvSpPr>
                <p:cNvPr id="40" name="TextBox 98"/>
                <p:cNvSpPr txBox="1">
                  <a:spLocks noChangeArrowheads="1"/>
                </p:cNvSpPr>
                <p:nvPr/>
              </p:nvSpPr>
              <p:spPr bwMode="auto">
                <a:xfrm>
                  <a:off x="-506543" y="4120890"/>
                  <a:ext cx="1036675" cy="352111"/>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chorCtr="0">
                  <a:noAutofit/>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gn="ctr" eaLnBrk="1" hangingPunct="1">
                    <a:lnSpc>
                      <a:spcPct val="100000"/>
                    </a:lnSpc>
                    <a:spcBef>
                      <a:spcPct val="0"/>
                    </a:spcBef>
                    <a:buClrTx/>
                    <a:buSzTx/>
                    <a:buFontTx/>
                    <a:buNone/>
                  </a:pPr>
                  <a:r>
                    <a:rPr lang="en-US" sz="1200" b="1" dirty="0" smtClean="0">
                      <a:solidFill>
                        <a:schemeClr val="bg1"/>
                      </a:solidFill>
                      <a:latin typeface="Huawei Sans" panose="020C0503030203020204" pitchFamily="34" charset="0"/>
                      <a:ea typeface="+mn-ea"/>
                    </a:rPr>
                    <a:t>D.G</a:t>
                  </a:r>
                  <a:endParaRPr lang="en-US" sz="1200" b="1" dirty="0">
                    <a:solidFill>
                      <a:schemeClr val="bg1"/>
                    </a:solidFill>
                    <a:latin typeface="Huawei Sans" panose="020C0503030203020204" pitchFamily="34" charset="0"/>
                    <a:ea typeface="+mn-ea"/>
                  </a:endParaRPr>
                </a:p>
              </p:txBody>
            </p:sp>
            <p:pic>
              <p:nvPicPr>
                <p:cNvPr id="71" name="图片 70"/>
                <p:cNvPicPr>
                  <a:picLocks noChangeAspect="1"/>
                </p:cNvPicPr>
                <p:nvPr/>
              </p:nvPicPr>
              <p:blipFill>
                <a:blip r:embed="rId6"/>
                <a:stretch>
                  <a:fillRect/>
                </a:stretch>
              </p:blipFill>
              <p:spPr>
                <a:xfrm>
                  <a:off x="-529776" y="4473001"/>
                  <a:ext cx="946846" cy="733691"/>
                </a:xfrm>
                <a:prstGeom prst="rect">
                  <a:avLst/>
                </a:prstGeom>
              </p:spPr>
            </p:pic>
          </p:grpSp>
          <p:grpSp>
            <p:nvGrpSpPr>
              <p:cNvPr id="77" name="组合 76"/>
              <p:cNvGrpSpPr/>
              <p:nvPr/>
            </p:nvGrpSpPr>
            <p:grpSpPr>
              <a:xfrm>
                <a:off x="3947431" y="3584476"/>
                <a:ext cx="732532" cy="1482643"/>
                <a:chOff x="4512365" y="3495474"/>
                <a:chExt cx="732532" cy="1482643"/>
              </a:xfrm>
            </p:grpSpPr>
            <p:pic>
              <p:nvPicPr>
                <p:cNvPr id="73" name="Picture 2" descr="D:\图片保留\30、40k\D-照片1\D-201312089UPS新产品照片拍摄第三批交付\UPS5000-E.png"/>
                <p:cNvPicPr>
                  <a:picLocks noChangeAspect="1" noChangeArrowheads="1"/>
                </p:cNvPicPr>
                <p:nvPr/>
              </p:nvPicPr>
              <p:blipFill>
                <a:blip r:embed="rId7" cstate="print">
                  <a:lum bright="-10000"/>
                </a:blip>
                <a:srcRect/>
                <a:stretch>
                  <a:fillRect/>
                </a:stretch>
              </p:blipFill>
              <p:spPr bwMode="auto">
                <a:xfrm>
                  <a:off x="4756302" y="3814818"/>
                  <a:ext cx="397891" cy="1163299"/>
                </a:xfrm>
                <a:prstGeom prst="rect">
                  <a:avLst/>
                </a:prstGeom>
                <a:noFill/>
              </p:spPr>
            </p:pic>
            <p:sp>
              <p:nvSpPr>
                <p:cNvPr id="74" name="TextBox 83"/>
                <p:cNvSpPr txBox="1">
                  <a:spLocks noChangeArrowheads="1"/>
                </p:cNvSpPr>
                <p:nvPr/>
              </p:nvSpPr>
              <p:spPr bwMode="auto">
                <a:xfrm>
                  <a:off x="4512365" y="3495474"/>
                  <a:ext cx="732532" cy="307777"/>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chorCtr="0">
                  <a:noAutofit/>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gn="ctr" eaLnBrk="1" hangingPunct="1">
                    <a:lnSpc>
                      <a:spcPct val="100000"/>
                    </a:lnSpc>
                    <a:spcBef>
                      <a:spcPct val="0"/>
                    </a:spcBef>
                    <a:buClrTx/>
                    <a:buSzTx/>
                    <a:buFontTx/>
                    <a:buNone/>
                  </a:pPr>
                  <a:r>
                    <a:rPr lang="en-US" sz="1200" b="1" dirty="0">
                      <a:solidFill>
                        <a:schemeClr val="bg1"/>
                      </a:solidFill>
                      <a:latin typeface="Huawei Sans" panose="020C0503030203020204" pitchFamily="34" charset="0"/>
                      <a:ea typeface="+mn-ea"/>
                    </a:rPr>
                    <a:t>UPS</a:t>
                  </a:r>
                </a:p>
              </p:txBody>
            </p:sp>
          </p:grpSp>
          <p:grpSp>
            <p:nvGrpSpPr>
              <p:cNvPr id="78" name="组合 77"/>
              <p:cNvGrpSpPr/>
              <p:nvPr/>
            </p:nvGrpSpPr>
            <p:grpSpPr>
              <a:xfrm>
                <a:off x="5031944" y="3584476"/>
                <a:ext cx="732532" cy="1520607"/>
                <a:chOff x="5906665" y="3495474"/>
                <a:chExt cx="732532" cy="1520607"/>
              </a:xfrm>
            </p:grpSpPr>
            <p:pic>
              <p:nvPicPr>
                <p:cNvPr id="75" name="图片 17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5400000">
                  <a:off x="5701777" y="4265749"/>
                  <a:ext cx="1142307" cy="358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 name="TextBox 83"/>
                <p:cNvSpPr txBox="1">
                  <a:spLocks noChangeArrowheads="1"/>
                </p:cNvSpPr>
                <p:nvPr/>
              </p:nvSpPr>
              <p:spPr bwMode="auto">
                <a:xfrm>
                  <a:off x="5906665" y="3495474"/>
                  <a:ext cx="732532" cy="307777"/>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chorCtr="0">
                  <a:noAutofit/>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gn="ctr" eaLnBrk="1" hangingPunct="1">
                    <a:lnSpc>
                      <a:spcPct val="100000"/>
                    </a:lnSpc>
                    <a:spcBef>
                      <a:spcPct val="0"/>
                    </a:spcBef>
                    <a:buClrTx/>
                    <a:buSzTx/>
                    <a:buFontTx/>
                    <a:buNone/>
                  </a:pPr>
                  <a:r>
                    <a:rPr lang="en-US" sz="1200" b="1" dirty="0">
                      <a:solidFill>
                        <a:schemeClr val="bg1"/>
                      </a:solidFill>
                      <a:latin typeface="Huawei Sans" panose="020C0503030203020204" pitchFamily="34" charset="0"/>
                      <a:ea typeface="+mn-ea"/>
                    </a:rPr>
                    <a:t>PDU</a:t>
                  </a:r>
                </a:p>
              </p:txBody>
            </p:sp>
          </p:grpSp>
          <p:grpSp>
            <p:nvGrpSpPr>
              <p:cNvPr id="81" name="组合 80"/>
              <p:cNvGrpSpPr/>
              <p:nvPr/>
            </p:nvGrpSpPr>
            <p:grpSpPr>
              <a:xfrm>
                <a:off x="6077232" y="3596043"/>
                <a:ext cx="1015609" cy="1255029"/>
                <a:chOff x="6018669" y="3596043"/>
                <a:chExt cx="1015609" cy="1255029"/>
              </a:xfrm>
            </p:grpSpPr>
            <p:pic>
              <p:nvPicPr>
                <p:cNvPr id="79" name="图片 78"/>
                <p:cNvPicPr>
                  <a:picLocks noChangeAspect="1"/>
                </p:cNvPicPr>
                <p:nvPr/>
              </p:nvPicPr>
              <p:blipFill>
                <a:blip r:embed="rId9"/>
                <a:stretch>
                  <a:fillRect/>
                </a:stretch>
              </p:blipFill>
              <p:spPr>
                <a:xfrm>
                  <a:off x="6018669" y="4142318"/>
                  <a:ext cx="1015609" cy="708754"/>
                </a:xfrm>
                <a:prstGeom prst="rect">
                  <a:avLst/>
                </a:prstGeom>
              </p:spPr>
            </p:pic>
            <p:sp>
              <p:nvSpPr>
                <p:cNvPr id="80" name="TextBox 83"/>
                <p:cNvSpPr txBox="1">
                  <a:spLocks noChangeArrowheads="1"/>
                </p:cNvSpPr>
                <p:nvPr/>
              </p:nvSpPr>
              <p:spPr bwMode="auto">
                <a:xfrm>
                  <a:off x="6131469" y="3596043"/>
                  <a:ext cx="732532" cy="307777"/>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chorCtr="0">
                  <a:noAutofit/>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gn="ctr" eaLnBrk="1" hangingPunct="1">
                    <a:lnSpc>
                      <a:spcPct val="100000"/>
                    </a:lnSpc>
                    <a:spcBef>
                      <a:spcPct val="0"/>
                    </a:spcBef>
                    <a:buClrTx/>
                    <a:buSzTx/>
                    <a:buFontTx/>
                    <a:buNone/>
                  </a:pPr>
                  <a:r>
                    <a:rPr lang="en-US" sz="1200" b="1" dirty="0">
                      <a:solidFill>
                        <a:schemeClr val="bg1"/>
                      </a:solidFill>
                      <a:latin typeface="Huawei Sans" panose="020C0503030203020204" pitchFamily="34" charset="0"/>
                      <a:ea typeface="+mn-ea"/>
                    </a:rPr>
                    <a:t>Server</a:t>
                  </a:r>
                </a:p>
              </p:txBody>
            </p:sp>
          </p:grpSp>
          <p:sp>
            <p:nvSpPr>
              <p:cNvPr id="86" name="上箭头 85"/>
              <p:cNvSpPr/>
              <p:nvPr/>
            </p:nvSpPr>
            <p:spPr>
              <a:xfrm rot="7560878">
                <a:off x="708511" y="3654118"/>
                <a:ext cx="301738" cy="512786"/>
              </a:xfrm>
              <a:prstGeom prst="up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600" b="1">
                  <a:latin typeface="Huawei Sans" panose="020C0503030203020204" pitchFamily="34" charset="0"/>
                </a:endParaRPr>
              </a:p>
            </p:txBody>
          </p:sp>
          <p:grpSp>
            <p:nvGrpSpPr>
              <p:cNvPr id="91" name="组合 90"/>
              <p:cNvGrpSpPr/>
              <p:nvPr/>
            </p:nvGrpSpPr>
            <p:grpSpPr>
              <a:xfrm rot="20175416">
                <a:off x="614804" y="4238638"/>
                <a:ext cx="532427" cy="302868"/>
                <a:chOff x="1213575" y="1042185"/>
                <a:chExt cx="1033136" cy="429548"/>
              </a:xfrm>
              <a:solidFill>
                <a:srgbClr val="C00000"/>
              </a:solidFill>
            </p:grpSpPr>
            <p:sp>
              <p:nvSpPr>
                <p:cNvPr id="87" name="上箭头 86"/>
                <p:cNvSpPr/>
                <p:nvPr/>
              </p:nvSpPr>
              <p:spPr>
                <a:xfrm rot="5400000">
                  <a:off x="1717476" y="942498"/>
                  <a:ext cx="429548" cy="628922"/>
                </a:xfrm>
                <a:prstGeom prst="up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600" b="1">
                    <a:latin typeface="Huawei Sans" panose="020C0503030203020204" pitchFamily="34" charset="0"/>
                  </a:endParaRPr>
                </a:p>
              </p:txBody>
            </p:sp>
            <p:sp>
              <p:nvSpPr>
                <p:cNvPr id="88" name="矩形 87"/>
                <p:cNvSpPr/>
                <p:nvPr/>
              </p:nvSpPr>
              <p:spPr>
                <a:xfrm>
                  <a:off x="1415682" y="1147585"/>
                  <a:ext cx="110123" cy="2187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600" b="1">
                    <a:latin typeface="Huawei Sans" panose="020C0503030203020204" pitchFamily="34" charset="0"/>
                  </a:endParaRPr>
                </a:p>
              </p:txBody>
            </p:sp>
            <p:sp>
              <p:nvSpPr>
                <p:cNvPr id="90" name="矩形 89"/>
                <p:cNvSpPr/>
                <p:nvPr/>
              </p:nvSpPr>
              <p:spPr>
                <a:xfrm>
                  <a:off x="1213575" y="1147585"/>
                  <a:ext cx="110123" cy="2187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600" b="1">
                    <a:latin typeface="Huawei Sans" panose="020C0503030203020204" pitchFamily="34" charset="0"/>
                  </a:endParaRPr>
                </a:p>
              </p:txBody>
            </p:sp>
          </p:grpSp>
          <p:sp>
            <p:nvSpPr>
              <p:cNvPr id="92" name="上箭头 91"/>
              <p:cNvSpPr/>
              <p:nvPr/>
            </p:nvSpPr>
            <p:spPr>
              <a:xfrm rot="5400000">
                <a:off x="3720350" y="4213702"/>
                <a:ext cx="277878" cy="491618"/>
              </a:xfrm>
              <a:prstGeom prst="up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600" b="1">
                  <a:latin typeface="Huawei Sans" panose="020C0503030203020204" pitchFamily="34" charset="0"/>
                </a:endParaRPr>
              </a:p>
            </p:txBody>
          </p:sp>
          <p:sp>
            <p:nvSpPr>
              <p:cNvPr id="93" name="上箭头 92"/>
              <p:cNvSpPr/>
              <p:nvPr/>
            </p:nvSpPr>
            <p:spPr>
              <a:xfrm rot="5400000">
                <a:off x="4786833" y="4227163"/>
                <a:ext cx="277878" cy="491618"/>
              </a:xfrm>
              <a:prstGeom prst="up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600" b="1">
                  <a:latin typeface="Huawei Sans" panose="020C0503030203020204" pitchFamily="34" charset="0"/>
                </a:endParaRPr>
              </a:p>
            </p:txBody>
          </p:sp>
          <p:sp>
            <p:nvSpPr>
              <p:cNvPr id="94" name="上箭头 93"/>
              <p:cNvSpPr/>
              <p:nvPr/>
            </p:nvSpPr>
            <p:spPr>
              <a:xfrm rot="5400000">
                <a:off x="5625480" y="4256073"/>
                <a:ext cx="365169" cy="458791"/>
              </a:xfrm>
              <a:prstGeom prst="up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600" b="1">
                  <a:latin typeface="Huawei Sans" panose="020C0503030203020204" pitchFamily="34" charset="0"/>
                </a:endParaRPr>
              </a:p>
            </p:txBody>
          </p:sp>
        </p:grpSp>
        <p:sp>
          <p:nvSpPr>
            <p:cNvPr id="100" name="上箭头 99"/>
            <p:cNvSpPr/>
            <p:nvPr/>
          </p:nvSpPr>
          <p:spPr>
            <a:xfrm rot="5400000">
              <a:off x="6288044" y="4891139"/>
              <a:ext cx="289438" cy="404863"/>
            </a:xfrm>
            <a:prstGeom prst="up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600" b="1">
                <a:latin typeface="Huawei Sans" panose="020C0503030203020204" pitchFamily="34" charset="0"/>
              </a:endParaRPr>
            </a:p>
          </p:txBody>
        </p:sp>
        <p:sp>
          <p:nvSpPr>
            <p:cNvPr id="101" name="TextBox 83"/>
            <p:cNvSpPr txBox="1">
              <a:spLocks noChangeArrowheads="1"/>
            </p:cNvSpPr>
            <p:nvPr/>
          </p:nvSpPr>
          <p:spPr bwMode="auto">
            <a:xfrm>
              <a:off x="5429460" y="4258806"/>
              <a:ext cx="805785" cy="307777"/>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nchorCtr="0">
              <a:noAutofit/>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gn="ctr" eaLnBrk="1" hangingPunct="1">
                <a:lnSpc>
                  <a:spcPct val="100000"/>
                </a:lnSpc>
                <a:spcBef>
                  <a:spcPct val="0"/>
                </a:spcBef>
                <a:buClrTx/>
                <a:buSzTx/>
                <a:buFontTx/>
                <a:buNone/>
              </a:pPr>
              <a:r>
                <a:rPr lang="en-US" sz="1200" b="1" dirty="0">
                  <a:solidFill>
                    <a:schemeClr val="bg1"/>
                  </a:solidFill>
                  <a:latin typeface="Huawei Sans" panose="020C0503030203020204" pitchFamily="34" charset="0"/>
                  <a:ea typeface="+mn-ea"/>
                </a:rPr>
                <a:t>ATS</a:t>
              </a:r>
            </a:p>
          </p:txBody>
        </p:sp>
        <p:sp>
          <p:nvSpPr>
            <p:cNvPr id="102" name="圆角矩形 101"/>
            <p:cNvSpPr/>
            <p:nvPr/>
          </p:nvSpPr>
          <p:spPr>
            <a:xfrm>
              <a:off x="5347473" y="3237540"/>
              <a:ext cx="991660" cy="498728"/>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latin typeface="Huawei Sans" panose="020C0503030203020204" pitchFamily="34" charset="0"/>
                </a:rPr>
                <a:t>ATS </a:t>
              </a:r>
              <a:r>
                <a:rPr lang="en-US" sz="1200" dirty="0" smtClean="0">
                  <a:latin typeface="Huawei Sans" panose="020C0503030203020204" pitchFamily="34" charset="0"/>
                </a:rPr>
                <a:t>loss</a:t>
              </a:r>
              <a:endParaRPr lang="en-US" sz="1200" dirty="0">
                <a:latin typeface="Huawei Sans" panose="020C0503030203020204" pitchFamily="34" charset="0"/>
              </a:endParaRPr>
            </a:p>
          </p:txBody>
        </p:sp>
        <p:sp>
          <p:nvSpPr>
            <p:cNvPr id="103" name="圆角矩形 102"/>
            <p:cNvSpPr/>
            <p:nvPr/>
          </p:nvSpPr>
          <p:spPr>
            <a:xfrm>
              <a:off x="6621413" y="3206749"/>
              <a:ext cx="1297725" cy="52952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latin typeface="Huawei Sans" panose="020C0503030203020204" pitchFamily="34" charset="0"/>
                </a:rPr>
                <a:t>LV </a:t>
              </a:r>
              <a:r>
                <a:rPr lang="en-US" sz="1200" dirty="0" smtClean="0">
                  <a:latin typeface="Huawei Sans" panose="020C0503030203020204" pitchFamily="34" charset="0"/>
                </a:rPr>
                <a:t>system </a:t>
              </a:r>
              <a:r>
                <a:rPr lang="en-US" sz="1200" dirty="0">
                  <a:latin typeface="Huawei Sans" panose="020C0503030203020204" pitchFamily="34" charset="0"/>
                </a:rPr>
                <a:t>loss</a:t>
              </a:r>
            </a:p>
          </p:txBody>
        </p:sp>
        <p:sp>
          <p:nvSpPr>
            <p:cNvPr id="104" name="圆角矩形 103"/>
            <p:cNvSpPr/>
            <p:nvPr/>
          </p:nvSpPr>
          <p:spPr>
            <a:xfrm>
              <a:off x="8347563" y="3226176"/>
              <a:ext cx="927878" cy="49771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latin typeface="Huawei Sans" panose="020C0503030203020204" pitchFamily="34" charset="0"/>
                </a:rPr>
                <a:t>UPS </a:t>
              </a:r>
              <a:r>
                <a:rPr lang="en-US" sz="1200" dirty="0" smtClean="0">
                  <a:latin typeface="Huawei Sans" panose="020C0503030203020204" pitchFamily="34" charset="0"/>
                </a:rPr>
                <a:t>loss</a:t>
              </a:r>
              <a:endParaRPr lang="en-US" sz="1200" dirty="0">
                <a:latin typeface="Huawei Sans" panose="020C0503030203020204" pitchFamily="34" charset="0"/>
              </a:endParaRPr>
            </a:p>
          </p:txBody>
        </p:sp>
        <p:sp>
          <p:nvSpPr>
            <p:cNvPr id="106" name="圆角矩形 105"/>
            <p:cNvSpPr/>
            <p:nvPr/>
          </p:nvSpPr>
          <p:spPr>
            <a:xfrm>
              <a:off x="9988391" y="3226176"/>
              <a:ext cx="927878" cy="49771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latin typeface="Huawei Sans" panose="020C0503030203020204" pitchFamily="34" charset="0"/>
                </a:rPr>
                <a:t>Power cable loss</a:t>
              </a:r>
            </a:p>
          </p:txBody>
        </p:sp>
        <p:sp>
          <p:nvSpPr>
            <p:cNvPr id="109" name="Left Brace 28"/>
            <p:cNvSpPr/>
            <p:nvPr/>
          </p:nvSpPr>
          <p:spPr>
            <a:xfrm rot="16200000" flipH="1">
              <a:off x="5644482" y="3456314"/>
              <a:ext cx="385224" cy="866215"/>
            </a:xfrm>
            <a:prstGeom prst="leftBrace">
              <a:avLst/>
            </a:prstGeom>
            <a:noFill/>
            <a:ln w="9525" cap="flat" cmpd="sng" algn="ctr">
              <a:solidFill>
                <a:srgbClr val="C00000"/>
              </a:solidFill>
              <a:prstDash val="solid"/>
            </a:ln>
            <a:effectLst/>
          </p:spPr>
          <p:txBody>
            <a:bodyPr lIns="93598" tIns="46799" rIns="93598" bIns="46799" rtlCol="0" anchor="ctr">
              <a:noAutofit/>
            </a:bodyPr>
            <a:lstStyle/>
            <a:p>
              <a:pPr marL="0" marR="0" lvl="0" indent="0" algn="ctr" defTabSz="1219444"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smtClean="0">
                <a:ln>
                  <a:noFill/>
                </a:ln>
                <a:solidFill>
                  <a:prstClr val="black"/>
                </a:solidFill>
                <a:effectLst/>
                <a:uLnTx/>
                <a:uFillTx/>
                <a:latin typeface="Huawei Sans" panose="020C0503030203020204" pitchFamily="34" charset="0"/>
                <a:cs typeface="+mn-cs"/>
              </a:endParaRPr>
            </a:p>
          </p:txBody>
        </p:sp>
        <p:sp>
          <p:nvSpPr>
            <p:cNvPr id="111" name="Left Brace 28"/>
            <p:cNvSpPr/>
            <p:nvPr/>
          </p:nvSpPr>
          <p:spPr>
            <a:xfrm rot="16200000" flipH="1">
              <a:off x="7029698" y="3339696"/>
              <a:ext cx="385226" cy="1054464"/>
            </a:xfrm>
            <a:prstGeom prst="leftBrace">
              <a:avLst/>
            </a:prstGeom>
            <a:noFill/>
            <a:ln w="9525" cap="flat" cmpd="sng" algn="ctr">
              <a:solidFill>
                <a:srgbClr val="C00000"/>
              </a:solidFill>
              <a:prstDash val="solid"/>
            </a:ln>
            <a:effectLst/>
          </p:spPr>
          <p:txBody>
            <a:bodyPr lIns="93598" tIns="46799" rIns="93598" bIns="46799" rtlCol="0" anchor="ctr">
              <a:noAutofit/>
            </a:bodyPr>
            <a:lstStyle/>
            <a:p>
              <a:pPr marL="0" marR="0" lvl="0" indent="0" algn="ctr" defTabSz="1219444"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smtClean="0">
                <a:ln>
                  <a:noFill/>
                </a:ln>
                <a:solidFill>
                  <a:prstClr val="black"/>
                </a:solidFill>
                <a:effectLst/>
                <a:uLnTx/>
                <a:uFillTx/>
                <a:latin typeface="Huawei Sans" panose="020C0503030203020204" pitchFamily="34" charset="0"/>
                <a:cs typeface="+mn-cs"/>
              </a:endParaRPr>
            </a:p>
          </p:txBody>
        </p:sp>
        <p:sp>
          <p:nvSpPr>
            <p:cNvPr id="112" name="Left Brace 28"/>
            <p:cNvSpPr/>
            <p:nvPr/>
          </p:nvSpPr>
          <p:spPr>
            <a:xfrm rot="16200000" flipH="1">
              <a:off x="8414400" y="3525095"/>
              <a:ext cx="407499" cy="706381"/>
            </a:xfrm>
            <a:prstGeom prst="leftBrace">
              <a:avLst/>
            </a:prstGeom>
            <a:noFill/>
            <a:ln w="9525" cap="flat" cmpd="sng" algn="ctr">
              <a:solidFill>
                <a:srgbClr val="C00000"/>
              </a:solidFill>
              <a:prstDash val="solid"/>
            </a:ln>
            <a:effectLst/>
          </p:spPr>
          <p:txBody>
            <a:bodyPr lIns="93598" tIns="46799" rIns="93598" bIns="46799" rtlCol="0" anchor="ctr">
              <a:noAutofit/>
            </a:bodyPr>
            <a:lstStyle/>
            <a:p>
              <a:pPr marL="0" marR="0" lvl="0" indent="0" algn="ctr" defTabSz="1219444"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smtClean="0">
                <a:ln>
                  <a:noFill/>
                </a:ln>
                <a:solidFill>
                  <a:prstClr val="black"/>
                </a:solidFill>
                <a:effectLst/>
                <a:uLnTx/>
                <a:uFillTx/>
                <a:latin typeface="Huawei Sans" panose="020C0503030203020204" pitchFamily="34" charset="0"/>
                <a:cs typeface="+mn-cs"/>
              </a:endParaRPr>
            </a:p>
          </p:txBody>
        </p:sp>
        <p:sp>
          <p:nvSpPr>
            <p:cNvPr id="113" name="Left Brace 28"/>
            <p:cNvSpPr/>
            <p:nvPr/>
          </p:nvSpPr>
          <p:spPr>
            <a:xfrm rot="16200000" flipH="1">
              <a:off x="8503506" y="1870252"/>
              <a:ext cx="457380" cy="4257625"/>
            </a:xfrm>
            <a:custGeom>
              <a:avLst/>
              <a:gdLst>
                <a:gd name="connsiteX0" fmla="*/ 327972 w 327972"/>
                <a:gd name="connsiteY0" fmla="*/ 4336817 h 4336817"/>
                <a:gd name="connsiteX1" fmla="*/ 163986 w 327972"/>
                <a:gd name="connsiteY1" fmla="*/ 4324374 h 4336817"/>
                <a:gd name="connsiteX2" fmla="*/ 163986 w 327972"/>
                <a:gd name="connsiteY2" fmla="*/ 4021223 h 4336817"/>
                <a:gd name="connsiteX3" fmla="*/ 0 w 327972"/>
                <a:gd name="connsiteY3" fmla="*/ 4008780 h 4336817"/>
                <a:gd name="connsiteX4" fmla="*/ 163986 w 327972"/>
                <a:gd name="connsiteY4" fmla="*/ 3996337 h 4336817"/>
                <a:gd name="connsiteX5" fmla="*/ 163986 w 327972"/>
                <a:gd name="connsiteY5" fmla="*/ 12443 h 4336817"/>
                <a:gd name="connsiteX6" fmla="*/ 327972 w 327972"/>
                <a:gd name="connsiteY6" fmla="*/ 0 h 4336817"/>
                <a:gd name="connsiteX7" fmla="*/ 327972 w 327972"/>
                <a:gd name="connsiteY7" fmla="*/ 4336817 h 4336817"/>
                <a:gd name="connsiteX0" fmla="*/ 327972 w 327972"/>
                <a:gd name="connsiteY0" fmla="*/ 4336817 h 4336817"/>
                <a:gd name="connsiteX1" fmla="*/ 163986 w 327972"/>
                <a:gd name="connsiteY1" fmla="*/ 4324374 h 4336817"/>
                <a:gd name="connsiteX2" fmla="*/ 163986 w 327972"/>
                <a:gd name="connsiteY2" fmla="*/ 4021223 h 4336817"/>
                <a:gd name="connsiteX3" fmla="*/ 0 w 327972"/>
                <a:gd name="connsiteY3" fmla="*/ 4008780 h 4336817"/>
                <a:gd name="connsiteX4" fmla="*/ 163986 w 327972"/>
                <a:gd name="connsiteY4" fmla="*/ 3996337 h 4336817"/>
                <a:gd name="connsiteX5" fmla="*/ 163986 w 327972"/>
                <a:gd name="connsiteY5" fmla="*/ 12443 h 4336817"/>
                <a:gd name="connsiteX6" fmla="*/ 327972 w 327972"/>
                <a:gd name="connsiteY6" fmla="*/ 0 h 4336817"/>
                <a:gd name="connsiteX0" fmla="*/ 327972 w 327972"/>
                <a:gd name="connsiteY0" fmla="*/ 4336817 h 4336817"/>
                <a:gd name="connsiteX1" fmla="*/ 163986 w 327972"/>
                <a:gd name="connsiteY1" fmla="*/ 4324374 h 4336817"/>
                <a:gd name="connsiteX2" fmla="*/ 163986 w 327972"/>
                <a:gd name="connsiteY2" fmla="*/ 4021223 h 4336817"/>
                <a:gd name="connsiteX3" fmla="*/ 0 w 327972"/>
                <a:gd name="connsiteY3" fmla="*/ 4008780 h 4336817"/>
                <a:gd name="connsiteX4" fmla="*/ 163986 w 327972"/>
                <a:gd name="connsiteY4" fmla="*/ 3996337 h 4336817"/>
                <a:gd name="connsiteX5" fmla="*/ 163986 w 327972"/>
                <a:gd name="connsiteY5" fmla="*/ 12443 h 4336817"/>
                <a:gd name="connsiteX6" fmla="*/ 327972 w 327972"/>
                <a:gd name="connsiteY6" fmla="*/ 0 h 4336817"/>
                <a:gd name="connsiteX7" fmla="*/ 327972 w 327972"/>
                <a:gd name="connsiteY7" fmla="*/ 4336817 h 4336817"/>
                <a:gd name="connsiteX0" fmla="*/ 327972 w 327972"/>
                <a:gd name="connsiteY0" fmla="*/ 4336817 h 4336817"/>
                <a:gd name="connsiteX1" fmla="*/ 163986 w 327972"/>
                <a:gd name="connsiteY1" fmla="*/ 4324374 h 4336817"/>
                <a:gd name="connsiteX2" fmla="*/ 163986 w 327972"/>
                <a:gd name="connsiteY2" fmla="*/ 4021223 h 4336817"/>
                <a:gd name="connsiteX3" fmla="*/ 0 w 327972"/>
                <a:gd name="connsiteY3" fmla="*/ 4008780 h 4336817"/>
                <a:gd name="connsiteX4" fmla="*/ 166526 w 327972"/>
                <a:gd name="connsiteY4" fmla="*/ 3968400 h 4336817"/>
                <a:gd name="connsiteX5" fmla="*/ 163986 w 327972"/>
                <a:gd name="connsiteY5" fmla="*/ 12443 h 4336817"/>
                <a:gd name="connsiteX6" fmla="*/ 327972 w 327972"/>
                <a:gd name="connsiteY6" fmla="*/ 0 h 4336817"/>
                <a:gd name="connsiteX0" fmla="*/ 327972 w 327972"/>
                <a:gd name="connsiteY0" fmla="*/ 4336817 h 4336817"/>
                <a:gd name="connsiteX1" fmla="*/ 163986 w 327972"/>
                <a:gd name="connsiteY1" fmla="*/ 4324374 h 4336817"/>
                <a:gd name="connsiteX2" fmla="*/ 163986 w 327972"/>
                <a:gd name="connsiteY2" fmla="*/ 4021223 h 4336817"/>
                <a:gd name="connsiteX3" fmla="*/ 0 w 327972"/>
                <a:gd name="connsiteY3" fmla="*/ 4008780 h 4336817"/>
                <a:gd name="connsiteX4" fmla="*/ 163986 w 327972"/>
                <a:gd name="connsiteY4" fmla="*/ 3996337 h 4336817"/>
                <a:gd name="connsiteX5" fmla="*/ 163986 w 327972"/>
                <a:gd name="connsiteY5" fmla="*/ 12443 h 4336817"/>
                <a:gd name="connsiteX6" fmla="*/ 327972 w 327972"/>
                <a:gd name="connsiteY6" fmla="*/ 0 h 4336817"/>
                <a:gd name="connsiteX7" fmla="*/ 327972 w 327972"/>
                <a:gd name="connsiteY7" fmla="*/ 4336817 h 4336817"/>
                <a:gd name="connsiteX0" fmla="*/ 327972 w 327972"/>
                <a:gd name="connsiteY0" fmla="*/ 4336817 h 4336817"/>
                <a:gd name="connsiteX1" fmla="*/ 163986 w 327972"/>
                <a:gd name="connsiteY1" fmla="*/ 4324374 h 4336817"/>
                <a:gd name="connsiteX2" fmla="*/ 163986 w 327972"/>
                <a:gd name="connsiteY2" fmla="*/ 4056786 h 4336817"/>
                <a:gd name="connsiteX3" fmla="*/ 0 w 327972"/>
                <a:gd name="connsiteY3" fmla="*/ 4008780 h 4336817"/>
                <a:gd name="connsiteX4" fmla="*/ 166526 w 327972"/>
                <a:gd name="connsiteY4" fmla="*/ 3968400 h 4336817"/>
                <a:gd name="connsiteX5" fmla="*/ 163986 w 327972"/>
                <a:gd name="connsiteY5" fmla="*/ 12443 h 4336817"/>
                <a:gd name="connsiteX6" fmla="*/ 327972 w 327972"/>
                <a:gd name="connsiteY6" fmla="*/ 0 h 4336817"/>
                <a:gd name="connsiteX0" fmla="*/ 452432 w 452432"/>
                <a:gd name="connsiteY0" fmla="*/ 4336817 h 4336817"/>
                <a:gd name="connsiteX1" fmla="*/ 288446 w 452432"/>
                <a:gd name="connsiteY1" fmla="*/ 4324374 h 4336817"/>
                <a:gd name="connsiteX2" fmla="*/ 288446 w 452432"/>
                <a:gd name="connsiteY2" fmla="*/ 4021223 h 4336817"/>
                <a:gd name="connsiteX3" fmla="*/ 124460 w 452432"/>
                <a:gd name="connsiteY3" fmla="*/ 4008780 h 4336817"/>
                <a:gd name="connsiteX4" fmla="*/ 288446 w 452432"/>
                <a:gd name="connsiteY4" fmla="*/ 3996337 h 4336817"/>
                <a:gd name="connsiteX5" fmla="*/ 288446 w 452432"/>
                <a:gd name="connsiteY5" fmla="*/ 12443 h 4336817"/>
                <a:gd name="connsiteX6" fmla="*/ 452432 w 452432"/>
                <a:gd name="connsiteY6" fmla="*/ 0 h 4336817"/>
                <a:gd name="connsiteX7" fmla="*/ 452432 w 452432"/>
                <a:gd name="connsiteY7" fmla="*/ 4336817 h 4336817"/>
                <a:gd name="connsiteX0" fmla="*/ 452432 w 452432"/>
                <a:gd name="connsiteY0" fmla="*/ 4336817 h 4336817"/>
                <a:gd name="connsiteX1" fmla="*/ 288446 w 452432"/>
                <a:gd name="connsiteY1" fmla="*/ 4324374 h 4336817"/>
                <a:gd name="connsiteX2" fmla="*/ 288446 w 452432"/>
                <a:gd name="connsiteY2" fmla="*/ 4056786 h 4336817"/>
                <a:gd name="connsiteX3" fmla="*/ 0 w 452432"/>
                <a:gd name="connsiteY3" fmla="*/ 4008783 h 4336817"/>
                <a:gd name="connsiteX4" fmla="*/ 290986 w 452432"/>
                <a:gd name="connsiteY4" fmla="*/ 3968400 h 4336817"/>
                <a:gd name="connsiteX5" fmla="*/ 288446 w 452432"/>
                <a:gd name="connsiteY5" fmla="*/ 12443 h 4336817"/>
                <a:gd name="connsiteX6" fmla="*/ 452432 w 452432"/>
                <a:gd name="connsiteY6" fmla="*/ 0 h 4336817"/>
                <a:gd name="connsiteX0" fmla="*/ 452432 w 452432"/>
                <a:gd name="connsiteY0" fmla="*/ 4336817 h 4336817"/>
                <a:gd name="connsiteX1" fmla="*/ 288446 w 452432"/>
                <a:gd name="connsiteY1" fmla="*/ 4324374 h 4336817"/>
                <a:gd name="connsiteX2" fmla="*/ 288446 w 452432"/>
                <a:gd name="connsiteY2" fmla="*/ 4021223 h 4336817"/>
                <a:gd name="connsiteX3" fmla="*/ 124460 w 452432"/>
                <a:gd name="connsiteY3" fmla="*/ 4008780 h 4336817"/>
                <a:gd name="connsiteX4" fmla="*/ 288446 w 452432"/>
                <a:gd name="connsiteY4" fmla="*/ 3968400 h 4336817"/>
                <a:gd name="connsiteX5" fmla="*/ 288446 w 452432"/>
                <a:gd name="connsiteY5" fmla="*/ 12443 h 4336817"/>
                <a:gd name="connsiteX6" fmla="*/ 452432 w 452432"/>
                <a:gd name="connsiteY6" fmla="*/ 0 h 4336817"/>
                <a:gd name="connsiteX7" fmla="*/ 452432 w 452432"/>
                <a:gd name="connsiteY7" fmla="*/ 4336817 h 4336817"/>
                <a:gd name="connsiteX0" fmla="*/ 452432 w 452432"/>
                <a:gd name="connsiteY0" fmla="*/ 4336817 h 4336817"/>
                <a:gd name="connsiteX1" fmla="*/ 288446 w 452432"/>
                <a:gd name="connsiteY1" fmla="*/ 4324374 h 4336817"/>
                <a:gd name="connsiteX2" fmla="*/ 288446 w 452432"/>
                <a:gd name="connsiteY2" fmla="*/ 4056786 h 4336817"/>
                <a:gd name="connsiteX3" fmla="*/ 0 w 452432"/>
                <a:gd name="connsiteY3" fmla="*/ 4008783 h 4336817"/>
                <a:gd name="connsiteX4" fmla="*/ 290986 w 452432"/>
                <a:gd name="connsiteY4" fmla="*/ 3968400 h 4336817"/>
                <a:gd name="connsiteX5" fmla="*/ 288446 w 452432"/>
                <a:gd name="connsiteY5" fmla="*/ 12443 h 4336817"/>
                <a:gd name="connsiteX6" fmla="*/ 452432 w 452432"/>
                <a:gd name="connsiteY6" fmla="*/ 0 h 4336817"/>
                <a:gd name="connsiteX0" fmla="*/ 452432 w 452432"/>
                <a:gd name="connsiteY0" fmla="*/ 4336817 h 4336817"/>
                <a:gd name="connsiteX1" fmla="*/ 288446 w 452432"/>
                <a:gd name="connsiteY1" fmla="*/ 4324374 h 4336817"/>
                <a:gd name="connsiteX2" fmla="*/ 288446 w 452432"/>
                <a:gd name="connsiteY2" fmla="*/ 4061866 h 4336817"/>
                <a:gd name="connsiteX3" fmla="*/ 124460 w 452432"/>
                <a:gd name="connsiteY3" fmla="*/ 4008780 h 4336817"/>
                <a:gd name="connsiteX4" fmla="*/ 288446 w 452432"/>
                <a:gd name="connsiteY4" fmla="*/ 3968400 h 4336817"/>
                <a:gd name="connsiteX5" fmla="*/ 288446 w 452432"/>
                <a:gd name="connsiteY5" fmla="*/ 12443 h 4336817"/>
                <a:gd name="connsiteX6" fmla="*/ 452432 w 452432"/>
                <a:gd name="connsiteY6" fmla="*/ 0 h 4336817"/>
                <a:gd name="connsiteX7" fmla="*/ 452432 w 452432"/>
                <a:gd name="connsiteY7" fmla="*/ 4336817 h 4336817"/>
                <a:gd name="connsiteX0" fmla="*/ 452432 w 452432"/>
                <a:gd name="connsiteY0" fmla="*/ 4336817 h 4336817"/>
                <a:gd name="connsiteX1" fmla="*/ 288446 w 452432"/>
                <a:gd name="connsiteY1" fmla="*/ 4324374 h 4336817"/>
                <a:gd name="connsiteX2" fmla="*/ 288446 w 452432"/>
                <a:gd name="connsiteY2" fmla="*/ 4056786 h 4336817"/>
                <a:gd name="connsiteX3" fmla="*/ 0 w 452432"/>
                <a:gd name="connsiteY3" fmla="*/ 4008783 h 4336817"/>
                <a:gd name="connsiteX4" fmla="*/ 290986 w 452432"/>
                <a:gd name="connsiteY4" fmla="*/ 3968400 h 4336817"/>
                <a:gd name="connsiteX5" fmla="*/ 288446 w 452432"/>
                <a:gd name="connsiteY5" fmla="*/ 12443 h 4336817"/>
                <a:gd name="connsiteX6" fmla="*/ 452432 w 452432"/>
                <a:gd name="connsiteY6" fmla="*/ 0 h 4336817"/>
                <a:gd name="connsiteX0" fmla="*/ 452432 w 452432"/>
                <a:gd name="connsiteY0" fmla="*/ 4336817 h 4336817"/>
                <a:gd name="connsiteX1" fmla="*/ 288446 w 452432"/>
                <a:gd name="connsiteY1" fmla="*/ 4324374 h 4336817"/>
                <a:gd name="connsiteX2" fmla="*/ 288446 w 452432"/>
                <a:gd name="connsiteY2" fmla="*/ 4061866 h 4336817"/>
                <a:gd name="connsiteX3" fmla="*/ 12700 w 452432"/>
                <a:gd name="connsiteY3" fmla="*/ 4008783 h 4336817"/>
                <a:gd name="connsiteX4" fmla="*/ 288446 w 452432"/>
                <a:gd name="connsiteY4" fmla="*/ 3968400 h 4336817"/>
                <a:gd name="connsiteX5" fmla="*/ 288446 w 452432"/>
                <a:gd name="connsiteY5" fmla="*/ 12443 h 4336817"/>
                <a:gd name="connsiteX6" fmla="*/ 452432 w 452432"/>
                <a:gd name="connsiteY6" fmla="*/ 0 h 4336817"/>
                <a:gd name="connsiteX7" fmla="*/ 452432 w 452432"/>
                <a:gd name="connsiteY7" fmla="*/ 4336817 h 4336817"/>
                <a:gd name="connsiteX0" fmla="*/ 452432 w 452432"/>
                <a:gd name="connsiteY0" fmla="*/ 4336817 h 4336817"/>
                <a:gd name="connsiteX1" fmla="*/ 288446 w 452432"/>
                <a:gd name="connsiteY1" fmla="*/ 4324374 h 4336817"/>
                <a:gd name="connsiteX2" fmla="*/ 288446 w 452432"/>
                <a:gd name="connsiteY2" fmla="*/ 4056786 h 4336817"/>
                <a:gd name="connsiteX3" fmla="*/ 0 w 452432"/>
                <a:gd name="connsiteY3" fmla="*/ 4008783 h 4336817"/>
                <a:gd name="connsiteX4" fmla="*/ 290986 w 452432"/>
                <a:gd name="connsiteY4" fmla="*/ 3968400 h 4336817"/>
                <a:gd name="connsiteX5" fmla="*/ 288446 w 452432"/>
                <a:gd name="connsiteY5" fmla="*/ 12443 h 4336817"/>
                <a:gd name="connsiteX6" fmla="*/ 452432 w 452432"/>
                <a:gd name="connsiteY6" fmla="*/ 0 h 4336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2432" h="4336817" stroke="0" extrusionOk="0">
                  <a:moveTo>
                    <a:pt x="452432" y="4336817"/>
                  </a:moveTo>
                  <a:cubicBezTo>
                    <a:pt x="361865" y="4336817"/>
                    <a:pt x="288446" y="4331246"/>
                    <a:pt x="288446" y="4324374"/>
                  </a:cubicBezTo>
                  <a:lnTo>
                    <a:pt x="288446" y="4061866"/>
                  </a:lnTo>
                  <a:cubicBezTo>
                    <a:pt x="288446" y="4054994"/>
                    <a:pt x="12700" y="4024361"/>
                    <a:pt x="12700" y="4008783"/>
                  </a:cubicBezTo>
                  <a:cubicBezTo>
                    <a:pt x="12700" y="3993205"/>
                    <a:pt x="288446" y="3975272"/>
                    <a:pt x="288446" y="3968400"/>
                  </a:cubicBezTo>
                  <a:lnTo>
                    <a:pt x="288446" y="12443"/>
                  </a:lnTo>
                  <a:cubicBezTo>
                    <a:pt x="288446" y="5571"/>
                    <a:pt x="361865" y="0"/>
                    <a:pt x="452432" y="0"/>
                  </a:cubicBezTo>
                  <a:lnTo>
                    <a:pt x="452432" y="4336817"/>
                  </a:lnTo>
                  <a:close/>
                </a:path>
                <a:path w="452432" h="4336817" fill="none">
                  <a:moveTo>
                    <a:pt x="452432" y="4336817"/>
                  </a:moveTo>
                  <a:cubicBezTo>
                    <a:pt x="361865" y="4336817"/>
                    <a:pt x="288446" y="4331246"/>
                    <a:pt x="288446" y="4324374"/>
                  </a:cubicBezTo>
                  <a:lnTo>
                    <a:pt x="288446" y="4056786"/>
                  </a:lnTo>
                  <a:cubicBezTo>
                    <a:pt x="288446" y="4049914"/>
                    <a:pt x="-423" y="4023514"/>
                    <a:pt x="0" y="4008783"/>
                  </a:cubicBezTo>
                  <a:cubicBezTo>
                    <a:pt x="423" y="3994052"/>
                    <a:pt x="290986" y="3975272"/>
                    <a:pt x="290986" y="3968400"/>
                  </a:cubicBezTo>
                  <a:cubicBezTo>
                    <a:pt x="290986" y="2640435"/>
                    <a:pt x="288446" y="1340408"/>
                    <a:pt x="288446" y="12443"/>
                  </a:cubicBezTo>
                  <a:cubicBezTo>
                    <a:pt x="288446" y="5571"/>
                    <a:pt x="361865" y="0"/>
                    <a:pt x="452432" y="0"/>
                  </a:cubicBezTo>
                </a:path>
              </a:pathLst>
            </a:custGeom>
            <a:noFill/>
            <a:ln w="9525" cap="flat" cmpd="sng" algn="ctr">
              <a:solidFill>
                <a:srgbClr val="C00000"/>
              </a:solidFill>
              <a:prstDash val="solid"/>
            </a:ln>
            <a:effectLst/>
          </p:spPr>
          <p:txBody>
            <a:bodyPr lIns="93598" tIns="46799" rIns="93598" bIns="46799" rtlCol="0" anchor="ctr">
              <a:noAutofit/>
            </a:bodyPr>
            <a:lstStyle/>
            <a:p>
              <a:pPr marL="0" marR="0" lvl="0" indent="0" algn="ctr" defTabSz="1219444"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smtClean="0">
                <a:ln>
                  <a:noFill/>
                </a:ln>
                <a:solidFill>
                  <a:prstClr val="black"/>
                </a:solidFill>
                <a:effectLst/>
                <a:uLnTx/>
                <a:uFillTx/>
                <a:latin typeface="Huawei Sans" panose="020C0503030203020204" pitchFamily="34" charset="0"/>
                <a:cs typeface="+mn-cs"/>
              </a:endParaRPr>
            </a:p>
          </p:txBody>
        </p:sp>
      </p:grpSp>
    </p:spTree>
    <p:extLst>
      <p:ext uri="{BB962C8B-B14F-4D97-AF65-F5344CB8AC3E}">
        <p14:creationId xmlns:p14="http://schemas.microsoft.com/office/powerpoint/2010/main" val="284468201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Power Supply and Distribution Energy Consumption – UPS System Loss (1)</a:t>
            </a:r>
            <a:endParaRPr lang="en-US" dirty="0"/>
          </a:p>
        </p:txBody>
      </p:sp>
      <p:sp>
        <p:nvSpPr>
          <p:cNvPr id="3" name="文本占位符 2"/>
          <p:cNvSpPr>
            <a:spLocks noGrp="1"/>
          </p:cNvSpPr>
          <p:nvPr>
            <p:ph type="body" sz="quarter" idx="10"/>
          </p:nvPr>
        </p:nvSpPr>
        <p:spPr/>
        <p:txBody>
          <a:bodyPr/>
          <a:lstStyle/>
          <a:p>
            <a:r>
              <a:rPr lang="en-US" sz="1800" dirty="0" smtClean="0"/>
              <a:t>For details, see the </a:t>
            </a:r>
            <a:r>
              <a:rPr lang="en-US" altLang="zh-CN" sz="1800" dirty="0" smtClean="0"/>
              <a:t>(1+1</a:t>
            </a:r>
            <a:r>
              <a:rPr lang="en-US" sz="1800" dirty="0" smtClean="0"/>
              <a:t>)  solutions of DC UPS actual power supply in ANSI/TIA-942–2017. The UPS efficiency varies depending on the load rate in different configuration modes. The following uses the (1</a:t>
            </a:r>
            <a:r>
              <a:rPr lang="en-US" altLang="zh-CN" sz="1800" dirty="0" smtClean="0"/>
              <a:t>+1) parallel </a:t>
            </a:r>
            <a:r>
              <a:rPr lang="en-US" sz="1800" dirty="0" smtClean="0"/>
              <a:t>system power supply solution as an example to discuss the loss rate of the UPS system in a DC.</a:t>
            </a:r>
          </a:p>
          <a:p>
            <a:endParaRPr lang="en-US" sz="1800" dirty="0" smtClean="0"/>
          </a:p>
          <a:p>
            <a:pPr marL="403039" lvl="1" indent="0" algn="ctr">
              <a:buNone/>
            </a:pPr>
            <a:r>
              <a:rPr lang="en-US" sz="2400" dirty="0" smtClean="0"/>
              <a:t>PLF = UPS system loss rate + 0.02</a:t>
            </a:r>
          </a:p>
        </p:txBody>
      </p:sp>
    </p:spTree>
    <p:extLst>
      <p:ext uri="{BB962C8B-B14F-4D97-AF65-F5344CB8AC3E}">
        <p14:creationId xmlns:p14="http://schemas.microsoft.com/office/powerpoint/2010/main" val="10052305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Power Supply and Distribution Energy Consumption – UPS System Loss (2)</a:t>
            </a:r>
            <a:endParaRPr lang="en-US" dirty="0"/>
          </a:p>
        </p:txBody>
      </p:sp>
      <p:sp>
        <p:nvSpPr>
          <p:cNvPr id="3" name="文本占位符 2"/>
          <p:cNvSpPr>
            <a:spLocks noGrp="1"/>
          </p:cNvSpPr>
          <p:nvPr>
            <p:ph type="body" sz="quarter" idx="10"/>
          </p:nvPr>
        </p:nvSpPr>
        <p:spPr/>
        <p:txBody>
          <a:bodyPr/>
          <a:lstStyle/>
          <a:p>
            <a:r>
              <a:rPr lang="en-US" sz="1200" dirty="0" smtClean="0"/>
              <a:t>Assume that the actual total power of IT loads such as servers in a DC is 1000 kW and there are 10 smart modules of 100 kW. Each smart module is configured with two UPSs to form a </a:t>
            </a:r>
            <a:r>
              <a:rPr lang="zh-CN" altLang="en-US" sz="1200" dirty="0" smtClean="0"/>
              <a:t>（</a:t>
            </a:r>
            <a:r>
              <a:rPr lang="en-US" sz="1200" dirty="0" smtClean="0"/>
              <a:t>1</a:t>
            </a:r>
            <a:r>
              <a:rPr lang="en-US" altLang="zh-CN" sz="1200" dirty="0" smtClean="0"/>
              <a:t>+1</a:t>
            </a:r>
            <a:r>
              <a:rPr lang="zh-CN" altLang="en-US" sz="1200" dirty="0" smtClean="0"/>
              <a:t>）</a:t>
            </a:r>
            <a:r>
              <a:rPr lang="en-US" sz="1200" dirty="0"/>
              <a:t> </a:t>
            </a:r>
            <a:r>
              <a:rPr lang="en-US" altLang="zh-CN" sz="1200" dirty="0"/>
              <a:t>p</a:t>
            </a:r>
            <a:r>
              <a:rPr lang="en-US" sz="1200" dirty="0" smtClean="0"/>
              <a:t>arallel system, and each UPS bears 50 kW load. The power supply time is set to 15 minutes based on the standard power supply time of the DC.</a:t>
            </a:r>
          </a:p>
          <a:p>
            <a:pPr lvl="1"/>
            <a:r>
              <a:rPr lang="en-US" sz="1100" dirty="0" smtClean="0"/>
              <a:t>In solution A, two 160 kVA UPSs of a certain model are used, and the output power factor is 0.9. The load rate is 34%, which is in the range of 25%–50%. Use the digital interpolation method to calculate the UPS loss rate. The calculated result is H = 0.0877.</a:t>
            </a:r>
          </a:p>
          <a:p>
            <a:pPr lvl="1"/>
            <a:endParaRPr lang="en-US" sz="1100" dirty="0" smtClean="0"/>
          </a:p>
          <a:p>
            <a:pPr lvl="1"/>
            <a:endParaRPr lang="en-US" altLang="zh-CN" sz="1100" dirty="0" smtClean="0"/>
          </a:p>
          <a:p>
            <a:pPr lvl="1"/>
            <a:endParaRPr lang="en-US" altLang="zh-CN" sz="1100" dirty="0" smtClean="0"/>
          </a:p>
          <a:p>
            <a:pPr marL="0" indent="0">
              <a:buNone/>
            </a:pPr>
            <a:endParaRPr lang="en-US" altLang="zh-CN" sz="1200" dirty="0" smtClean="0"/>
          </a:p>
          <a:p>
            <a:pPr lvl="1"/>
            <a:r>
              <a:rPr lang="en-US" sz="1100" dirty="0" smtClean="0"/>
              <a:t>In solution B, two 200 kVA UPSs of a certain model are used, and the output power factor is 0.9. The load rate is 27%, which is in the range of 25%–50%. Use the digital interpolation method to calculate the UPS loss rate. The calculated result is H = 0.0937.</a:t>
            </a:r>
          </a:p>
          <a:p>
            <a:endParaRPr lang="en-US" altLang="zh-CN" sz="1200" dirty="0" smtClean="0"/>
          </a:p>
          <a:p>
            <a:pPr lvl="1"/>
            <a:endParaRPr lang="en-US" altLang="zh-CN" sz="1100" dirty="0"/>
          </a:p>
        </p:txBody>
      </p:sp>
      <p:graphicFrame>
        <p:nvGraphicFramePr>
          <p:cNvPr id="4" name="表格 3"/>
          <p:cNvGraphicFramePr>
            <a:graphicFrameLocks noGrp="1"/>
          </p:cNvGraphicFramePr>
          <p:nvPr>
            <p:extLst>
              <p:ext uri="{D42A27DB-BD31-4B8C-83A1-F6EECF244321}">
                <p14:modId xmlns:p14="http://schemas.microsoft.com/office/powerpoint/2010/main" val="3176048105"/>
              </p:ext>
            </p:extLst>
          </p:nvPr>
        </p:nvGraphicFramePr>
        <p:xfrm>
          <a:off x="2033778" y="3259138"/>
          <a:ext cx="8125206" cy="609600"/>
        </p:xfrm>
        <a:graphic>
          <a:graphicData uri="http://schemas.openxmlformats.org/drawingml/2006/table">
            <a:tbl>
              <a:tblPr firstRow="1" bandRow="1">
                <a:tableStyleId>{2D5ABB26-0587-4C30-8999-92F81FD0307C}</a:tableStyleId>
              </a:tblPr>
              <a:tblGrid>
                <a:gridCol w="1354201"/>
                <a:gridCol w="1354201"/>
                <a:gridCol w="1354201"/>
                <a:gridCol w="1354201"/>
                <a:gridCol w="1354201"/>
                <a:gridCol w="1354201"/>
              </a:tblGrid>
              <a:tr h="219313">
                <a:tc>
                  <a:txBody>
                    <a:bodyPr/>
                    <a:lstStyle/>
                    <a:p>
                      <a:pPr algn="ctr"/>
                      <a:r>
                        <a:rPr lang="en-US" sz="1400" b="1" dirty="0">
                          <a:latin typeface="Huawei Sans" panose="020C0503030203020204" pitchFamily="34" charset="0"/>
                        </a:rPr>
                        <a:t>Load Rate</a:t>
                      </a: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400" dirty="0" smtClean="0"/>
                        <a:t>0</a:t>
                      </a:r>
                      <a:endParaRPr lang="zh-CN" altLang="en-US" sz="1400" dirty="0">
                        <a:latin typeface="+mn-lt"/>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smtClean="0"/>
                        <a:t>25%</a:t>
                      </a:r>
                      <a:endParaRPr lang="zh-CN" altLang="en-US" sz="1400" dirty="0">
                        <a:latin typeface="+mn-lt"/>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smtClean="0"/>
                        <a:t>50%</a:t>
                      </a:r>
                      <a:endParaRPr lang="zh-CN" altLang="en-US" sz="1400" dirty="0">
                        <a:latin typeface="+mn-lt"/>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smtClean="0"/>
                        <a:t>75%</a:t>
                      </a:r>
                      <a:endParaRPr lang="zh-CN" altLang="en-US" sz="1400" dirty="0">
                        <a:latin typeface="+mn-lt"/>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smtClean="0"/>
                        <a:t>100%</a:t>
                      </a:r>
                      <a:endParaRPr lang="zh-CN" altLang="en-US" sz="1400" dirty="0">
                        <a:latin typeface="+mn-lt"/>
                        <a:ea typeface="+mn-ea"/>
                      </a:endParaRP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9313">
                <a:tc>
                  <a:txBody>
                    <a:bodyPr/>
                    <a:lstStyle/>
                    <a:p>
                      <a:pPr algn="ctr"/>
                      <a:r>
                        <a:rPr lang="en-US" sz="1400" b="1" dirty="0">
                          <a:latin typeface="Huawei Sans" panose="020C0503030203020204" pitchFamily="34" charset="0"/>
                        </a:rPr>
                        <a:t>Loss </a:t>
                      </a:r>
                      <a:r>
                        <a:rPr lang="en-US" sz="1400" b="1" dirty="0" smtClean="0">
                          <a:latin typeface="Huawei Sans" panose="020C0503030203020204" pitchFamily="34" charset="0"/>
                        </a:rPr>
                        <a:t>Rate</a:t>
                      </a:r>
                      <a:r>
                        <a:rPr lang="en-US" altLang="zh-CN" sz="1400" b="1" dirty="0" smtClean="0">
                          <a:latin typeface="Huawei Sans" panose="020C0503030203020204" pitchFamily="34" charset="0"/>
                        </a:rPr>
                        <a:t>-</a:t>
                      </a:r>
                      <a:r>
                        <a:rPr lang="en-US" sz="1400" b="1" dirty="0" smtClean="0">
                          <a:latin typeface="Huawei Sans" panose="020C0503030203020204" pitchFamily="34" charset="0"/>
                        </a:rPr>
                        <a:t>H</a:t>
                      </a:r>
                      <a:endParaRPr lang="en-US" sz="1400" b="1" dirty="0">
                        <a:latin typeface="Huawei Sans" panose="020C0503030203020204" pitchFamily="34" charset="0"/>
                      </a:endParaRP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400" dirty="0" smtClean="0"/>
                        <a:t>-</a:t>
                      </a:r>
                      <a:endParaRPr lang="zh-CN" altLang="en-US" sz="1400" dirty="0">
                        <a:latin typeface="+mn-lt"/>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400" dirty="0" smtClean="0"/>
                        <a:t>9.50%</a:t>
                      </a:r>
                      <a:endParaRPr lang="zh-CN" altLang="en-US" sz="1400" dirty="0">
                        <a:latin typeface="+mn-lt"/>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400" dirty="0" smtClean="0"/>
                        <a:t>7.48%</a:t>
                      </a:r>
                      <a:endParaRPr lang="zh-CN" altLang="en-US" sz="1400" dirty="0">
                        <a:latin typeface="+mn-lt"/>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400" dirty="0" smtClean="0"/>
                        <a:t>5.93%</a:t>
                      </a:r>
                      <a:endParaRPr lang="zh-CN" altLang="en-US" sz="1400" dirty="0">
                        <a:latin typeface="+mn-lt"/>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400" dirty="0" smtClean="0"/>
                        <a:t>7.63%</a:t>
                      </a:r>
                      <a:endParaRPr lang="zh-CN" altLang="en-US" sz="1400" dirty="0">
                        <a:latin typeface="+mn-lt"/>
                        <a:ea typeface="+mn-ea"/>
                      </a:endParaRP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graphicFrame>
        <p:nvGraphicFramePr>
          <p:cNvPr id="12" name="表格 11"/>
          <p:cNvGraphicFramePr>
            <a:graphicFrameLocks noGrp="1"/>
          </p:cNvGraphicFramePr>
          <p:nvPr>
            <p:extLst>
              <p:ext uri="{D42A27DB-BD31-4B8C-83A1-F6EECF244321}">
                <p14:modId xmlns:p14="http://schemas.microsoft.com/office/powerpoint/2010/main" val="3686516997"/>
              </p:ext>
            </p:extLst>
          </p:nvPr>
        </p:nvGraphicFramePr>
        <p:xfrm>
          <a:off x="2033778" y="5169139"/>
          <a:ext cx="8125206" cy="609600"/>
        </p:xfrm>
        <a:graphic>
          <a:graphicData uri="http://schemas.openxmlformats.org/drawingml/2006/table">
            <a:tbl>
              <a:tblPr firstRow="1" bandRow="1">
                <a:tableStyleId>{2D5ABB26-0587-4C30-8999-92F81FD0307C}</a:tableStyleId>
              </a:tblPr>
              <a:tblGrid>
                <a:gridCol w="1354201"/>
                <a:gridCol w="1354201"/>
                <a:gridCol w="1354201"/>
                <a:gridCol w="1354201"/>
                <a:gridCol w="1354201"/>
                <a:gridCol w="1354201"/>
              </a:tblGrid>
              <a:tr h="252571">
                <a:tc>
                  <a:txBody>
                    <a:bodyPr/>
                    <a:lstStyle/>
                    <a:p>
                      <a:pPr algn="ctr"/>
                      <a:r>
                        <a:rPr lang="en-US" sz="1400" b="1" dirty="0">
                          <a:latin typeface="Huawei Sans" panose="020C0503030203020204" pitchFamily="34" charset="0"/>
                        </a:rPr>
                        <a:t>Load Rate</a:t>
                      </a: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400" dirty="0" smtClean="0"/>
                        <a:t>0</a:t>
                      </a:r>
                      <a:endParaRPr lang="zh-CN" altLang="en-US" sz="1400" dirty="0">
                        <a:latin typeface="+mn-lt"/>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smtClean="0"/>
                        <a:t>25%</a:t>
                      </a:r>
                      <a:endParaRPr lang="zh-CN" altLang="en-US" sz="1400" dirty="0">
                        <a:latin typeface="+mn-lt"/>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smtClean="0"/>
                        <a:t>50%</a:t>
                      </a:r>
                      <a:endParaRPr lang="zh-CN" altLang="en-US" sz="1400" dirty="0">
                        <a:latin typeface="+mn-lt"/>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smtClean="0"/>
                        <a:t>75%</a:t>
                      </a:r>
                      <a:endParaRPr lang="zh-CN" altLang="en-US" sz="1400" dirty="0">
                        <a:latin typeface="+mn-lt"/>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400" dirty="0" smtClean="0"/>
                        <a:t>100%</a:t>
                      </a:r>
                      <a:endParaRPr lang="zh-CN" altLang="en-US" sz="1400" dirty="0">
                        <a:latin typeface="+mn-lt"/>
                        <a:ea typeface="+mn-ea"/>
                      </a:endParaRP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52571">
                <a:tc>
                  <a:txBody>
                    <a:bodyPr/>
                    <a:lstStyle/>
                    <a:p>
                      <a:pPr algn="ctr"/>
                      <a:r>
                        <a:rPr lang="en-US" sz="1400" b="1" dirty="0">
                          <a:latin typeface="Huawei Sans" panose="020C0503030203020204" pitchFamily="34" charset="0"/>
                        </a:rPr>
                        <a:t>Loss </a:t>
                      </a:r>
                      <a:r>
                        <a:rPr lang="en-US" sz="1400" b="1" dirty="0" smtClean="0">
                          <a:latin typeface="Huawei Sans" panose="020C0503030203020204" pitchFamily="34" charset="0"/>
                        </a:rPr>
                        <a:t>Rate</a:t>
                      </a:r>
                      <a:r>
                        <a:rPr lang="en-US" altLang="zh-CN" sz="1400" b="1" dirty="0" smtClean="0">
                          <a:latin typeface="Huawei Sans" panose="020C0503030203020204" pitchFamily="34" charset="0"/>
                        </a:rPr>
                        <a:t>-</a:t>
                      </a:r>
                      <a:r>
                        <a:rPr lang="en-US" sz="1400" b="1" dirty="0" smtClean="0">
                          <a:latin typeface="Huawei Sans" panose="020C0503030203020204" pitchFamily="34" charset="0"/>
                        </a:rPr>
                        <a:t>H</a:t>
                      </a:r>
                      <a:endParaRPr lang="en-US" sz="1400" b="1" dirty="0">
                        <a:latin typeface="Huawei Sans" panose="020C0503030203020204" pitchFamily="34" charset="0"/>
                      </a:endParaRP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altLang="zh-CN" sz="1400" dirty="0" smtClean="0"/>
                        <a:t>-</a:t>
                      </a:r>
                      <a:endParaRPr lang="zh-CN" altLang="en-US" sz="1400" dirty="0">
                        <a:latin typeface="+mn-lt"/>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400" dirty="0" smtClean="0"/>
                        <a:t>9.63%</a:t>
                      </a:r>
                      <a:endParaRPr lang="zh-CN" altLang="en-US" sz="1400" dirty="0">
                        <a:latin typeface="+mn-lt"/>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400" dirty="0" smtClean="0"/>
                        <a:t>6.37%</a:t>
                      </a:r>
                      <a:endParaRPr lang="zh-CN" altLang="en-US" sz="1400" dirty="0">
                        <a:latin typeface="+mn-lt"/>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400" dirty="0" smtClean="0"/>
                        <a:t>5.88%</a:t>
                      </a:r>
                      <a:endParaRPr lang="zh-CN" altLang="en-US" sz="1400" dirty="0">
                        <a:latin typeface="+mn-lt"/>
                        <a:ea typeface="+mn-ea"/>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altLang="zh-CN" sz="1400" dirty="0" smtClean="0"/>
                        <a:t>7.17%</a:t>
                      </a:r>
                      <a:endParaRPr lang="zh-CN" altLang="en-US" sz="1400" dirty="0">
                        <a:latin typeface="+mn-lt"/>
                        <a:ea typeface="+mn-ea"/>
                      </a:endParaRP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5" name="矩形 4"/>
          <p:cNvSpPr/>
          <p:nvPr/>
        </p:nvSpPr>
        <p:spPr>
          <a:xfrm>
            <a:off x="4503180" y="2951361"/>
            <a:ext cx="2871299" cy="307777"/>
          </a:xfrm>
          <a:prstGeom prst="rect">
            <a:avLst/>
          </a:prstGeom>
        </p:spPr>
        <p:txBody>
          <a:bodyPr wrap="none">
            <a:spAutoFit/>
          </a:bodyPr>
          <a:lstStyle/>
          <a:p>
            <a:r>
              <a:rPr lang="en-US" altLang="zh-CN" sz="1400" b="1" dirty="0" smtClean="0"/>
              <a:t>Solution </a:t>
            </a:r>
            <a:r>
              <a:rPr lang="en-US" altLang="zh-CN" sz="1400" b="1" dirty="0"/>
              <a:t>A </a:t>
            </a:r>
            <a:r>
              <a:rPr lang="en-US" altLang="zh-CN" sz="1400" b="1" dirty="0" smtClean="0"/>
              <a:t>UPS efficiency table</a:t>
            </a:r>
            <a:endParaRPr lang="zh-CN" altLang="en-US" sz="1400" b="1" dirty="0"/>
          </a:p>
        </p:txBody>
      </p:sp>
      <p:sp>
        <p:nvSpPr>
          <p:cNvPr id="7" name="矩形 6"/>
          <p:cNvSpPr/>
          <p:nvPr/>
        </p:nvSpPr>
        <p:spPr>
          <a:xfrm>
            <a:off x="4503180" y="4843900"/>
            <a:ext cx="2860078" cy="307777"/>
          </a:xfrm>
          <a:prstGeom prst="rect">
            <a:avLst/>
          </a:prstGeom>
        </p:spPr>
        <p:txBody>
          <a:bodyPr wrap="none">
            <a:spAutoFit/>
          </a:bodyPr>
          <a:lstStyle/>
          <a:p>
            <a:r>
              <a:rPr lang="en-US" altLang="zh-CN" sz="1400" b="1" dirty="0" smtClean="0"/>
              <a:t>Solution </a:t>
            </a:r>
            <a:r>
              <a:rPr lang="en-US" altLang="zh-CN" sz="1400" b="1" dirty="0"/>
              <a:t>B </a:t>
            </a:r>
            <a:r>
              <a:rPr lang="en-US" altLang="zh-CN" sz="1400" b="1" dirty="0" smtClean="0"/>
              <a:t>UPS efficiency table</a:t>
            </a:r>
            <a:endParaRPr lang="zh-CN" altLang="en-US" sz="1400" b="1" dirty="0"/>
          </a:p>
        </p:txBody>
      </p:sp>
    </p:spTree>
    <p:extLst>
      <p:ext uri="{BB962C8B-B14F-4D97-AF65-F5344CB8AC3E}">
        <p14:creationId xmlns:p14="http://schemas.microsoft.com/office/powerpoint/2010/main" val="330812397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Power Supply and Distribution Energy Consumption – UPS System Loss (3)</a:t>
            </a:r>
            <a:endParaRPr lang="en-US" dirty="0"/>
          </a:p>
        </p:txBody>
      </p:sp>
      <p:sp>
        <p:nvSpPr>
          <p:cNvPr id="6" name="文本占位符 5"/>
          <p:cNvSpPr>
            <a:spLocks noGrp="1"/>
          </p:cNvSpPr>
          <p:nvPr>
            <p:ph type="body" sz="quarter" idx="10"/>
          </p:nvPr>
        </p:nvSpPr>
        <p:spPr/>
        <p:txBody>
          <a:bodyPr/>
          <a:lstStyle/>
          <a:p>
            <a:r>
              <a:rPr lang="en-US" sz="1600" dirty="0" smtClean="0"/>
              <a:t>PLF = UPS system loss rate + 0.02</a:t>
            </a:r>
          </a:p>
          <a:p>
            <a:pPr lvl="1"/>
            <a:r>
              <a:rPr lang="en-US" sz="1400" dirty="0" smtClean="0"/>
              <a:t>Solution A (160 kVA, 1</a:t>
            </a:r>
            <a:r>
              <a:rPr lang="en-US" altLang="zh-CN" sz="1400" dirty="0" smtClean="0"/>
              <a:t>+1</a:t>
            </a:r>
            <a:r>
              <a:rPr lang="en-US" sz="1400" dirty="0" smtClean="0"/>
              <a:t>): PLF = </a:t>
            </a:r>
            <a:r>
              <a:rPr lang="zh-CN" altLang="en-US" sz="1400" dirty="0" smtClean="0"/>
              <a:t>（</a:t>
            </a:r>
            <a:r>
              <a:rPr lang="en-US" sz="1400" dirty="0" smtClean="0"/>
              <a:t>UPS system loss rate + 0.02</a:t>
            </a:r>
            <a:r>
              <a:rPr lang="zh-CN" altLang="en-US" sz="1400" dirty="0" smtClean="0"/>
              <a:t>）</a:t>
            </a:r>
            <a:r>
              <a:rPr lang="en-US" altLang="zh-CN" sz="1400" dirty="0" smtClean="0"/>
              <a:t>×2</a:t>
            </a:r>
            <a:r>
              <a:rPr lang="en-US" sz="1400" dirty="0" smtClean="0"/>
              <a:t> = 0.216</a:t>
            </a:r>
          </a:p>
          <a:p>
            <a:pPr lvl="1"/>
            <a:r>
              <a:rPr lang="en-US" sz="1400" dirty="0" smtClean="0"/>
              <a:t>Solution B (200 kVA, </a:t>
            </a:r>
            <a:r>
              <a:rPr lang="en-US" altLang="zh-CN" sz="1400" dirty="0"/>
              <a:t>1+1</a:t>
            </a:r>
            <a:r>
              <a:rPr lang="en-US" sz="1400" dirty="0" smtClean="0"/>
              <a:t>): PLF = </a:t>
            </a:r>
            <a:r>
              <a:rPr lang="zh-CN" altLang="en-US" sz="1400" dirty="0" smtClean="0"/>
              <a:t>（</a:t>
            </a:r>
            <a:r>
              <a:rPr lang="en-US" sz="1400" dirty="0" smtClean="0"/>
              <a:t>UPS system loss rate + 0.02</a:t>
            </a:r>
            <a:r>
              <a:rPr lang="zh-CN" altLang="en-US" sz="1400" dirty="0" smtClean="0"/>
              <a:t>）</a:t>
            </a:r>
            <a:r>
              <a:rPr lang="en-US" altLang="zh-CN" sz="1400" dirty="0" smtClean="0"/>
              <a:t>×2</a:t>
            </a:r>
            <a:r>
              <a:rPr lang="en-US" sz="1400" dirty="0" smtClean="0"/>
              <a:t> = 0.228</a:t>
            </a:r>
          </a:p>
          <a:p>
            <a:r>
              <a:rPr lang="en-US" sz="1600" dirty="0" smtClean="0"/>
              <a:t>Therefore, in the </a:t>
            </a:r>
            <a:r>
              <a:rPr lang="en-US" altLang="zh-CN" sz="1600" dirty="0"/>
              <a:t>1+1 </a:t>
            </a:r>
            <a:r>
              <a:rPr lang="en-US" sz="1600" dirty="0" smtClean="0"/>
              <a:t>UPS power supply solution, the PLF change is only 0.006 due to the load rate of UPSs with different capacities, which has little impact on the PUE. In addition, the following information must be clarified:</a:t>
            </a:r>
          </a:p>
          <a:p>
            <a:pPr lvl="1"/>
            <a:r>
              <a:rPr lang="en-US" sz="1400" dirty="0" smtClean="0"/>
              <a:t>Compared with the configuration solution of two UPSs in this case, if one UPS is configured or the modular UPS solution is used to improve the UPS load rate, the UPS system loss will be smaller.</a:t>
            </a:r>
          </a:p>
          <a:p>
            <a:pPr lvl="1"/>
            <a:r>
              <a:rPr lang="en-US" sz="1400" dirty="0" smtClean="0"/>
              <a:t>If a large-capacity STS is installed on each UPS output bus, the PLF increases by 0.01–0.02.</a:t>
            </a:r>
          </a:p>
          <a:p>
            <a:pPr lvl="1"/>
            <a:r>
              <a:rPr lang="en-US" sz="1400" dirty="0" smtClean="0"/>
              <a:t>If a power distribution output cabinet with an output isolation transformer is configured, the PLF increases by 0.03–0.05 each time a transformer is added to the power supply loop.</a:t>
            </a:r>
          </a:p>
          <a:p>
            <a:pPr lvl="1"/>
            <a:r>
              <a:rPr lang="en-US" sz="1400" dirty="0" smtClean="0"/>
              <a:t>This calculation model does not include the conversion efficiency of mains input, that is, the conversion loss of 35 kV/0.4 kV or 10 kV/0.4 kV is not included.</a:t>
            </a:r>
          </a:p>
          <a:p>
            <a:endParaRPr lang="en-US" altLang="zh-CN" sz="1600" dirty="0" smtClean="0"/>
          </a:p>
          <a:p>
            <a:endParaRPr lang="zh-CN" altLang="en-US" sz="1600" dirty="0"/>
          </a:p>
        </p:txBody>
      </p:sp>
    </p:spTree>
    <p:extLst>
      <p:ext uri="{BB962C8B-B14F-4D97-AF65-F5344CB8AC3E}">
        <p14:creationId xmlns:p14="http://schemas.microsoft.com/office/powerpoint/2010/main" val="9727878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0"/>
          </p:nvPr>
        </p:nvSpPr>
        <p:spPr>
          <a:prstGeom prst="rect">
            <a:avLst/>
          </a:prstGeom>
        </p:spPr>
        <p:txBody>
          <a:bodyPr>
            <a:noAutofit/>
          </a:bodyPr>
          <a:lstStyle/>
          <a:p>
            <a:r>
              <a:rPr lang="en-US" dirty="0">
                <a:latin typeface="Huawei Sans" panose="020C0503030203020204" pitchFamily="34" charset="0"/>
              </a:rPr>
              <a:t>On completion of this course, you will be able to:</a:t>
            </a:r>
          </a:p>
          <a:p>
            <a:pPr lvl="1"/>
            <a:r>
              <a:rPr lang="en-US" dirty="0">
                <a:latin typeface="Huawei Sans" panose="020C0503030203020204" pitchFamily="34" charset="0"/>
              </a:rPr>
              <a:t>Understand the overall </a:t>
            </a:r>
            <a:r>
              <a:rPr lang="en-US" dirty="0" smtClean="0">
                <a:latin typeface="Huawei Sans" panose="020C0503030203020204" pitchFamily="34" charset="0"/>
              </a:rPr>
              <a:t>DC </a:t>
            </a:r>
            <a:r>
              <a:rPr lang="en-US" dirty="0">
                <a:latin typeface="Huawei Sans" panose="020C0503030203020204" pitchFamily="34" charset="0"/>
              </a:rPr>
              <a:t>planning and consultation service process.</a:t>
            </a:r>
          </a:p>
          <a:p>
            <a:pPr lvl="1"/>
            <a:r>
              <a:rPr lang="en-US" dirty="0">
                <a:latin typeface="Huawei Sans" panose="020C0503030203020204" pitchFamily="34" charset="0"/>
              </a:rPr>
              <a:t>Know how to use the three </a:t>
            </a:r>
            <a:r>
              <a:rPr lang="en-US" dirty="0" smtClean="0">
                <a:latin typeface="Huawei Sans" panose="020C0503030203020204" pitchFamily="34" charset="0"/>
              </a:rPr>
              <a:t>DC assessment </a:t>
            </a:r>
            <a:r>
              <a:rPr lang="en-US" dirty="0">
                <a:latin typeface="Huawei Sans" panose="020C0503030203020204" pitchFamily="34" charset="0"/>
              </a:rPr>
              <a:t>models.</a:t>
            </a:r>
          </a:p>
          <a:p>
            <a:pPr lvl="1"/>
            <a:r>
              <a:rPr lang="en-US" dirty="0">
                <a:latin typeface="Huawei Sans" panose="020C0503030203020204" pitchFamily="34" charset="0"/>
              </a:rPr>
              <a:t>Be familiar with the approach for producing the </a:t>
            </a:r>
            <a:r>
              <a:rPr lang="en-US" dirty="0" smtClean="0">
                <a:latin typeface="Huawei Sans" panose="020C0503030203020204" pitchFamily="34" charset="0"/>
              </a:rPr>
              <a:t>DC </a:t>
            </a:r>
            <a:r>
              <a:rPr lang="en-US" dirty="0">
                <a:latin typeface="Huawei Sans" panose="020C0503030203020204" pitchFamily="34" charset="0"/>
              </a:rPr>
              <a:t>site selection report and feasibility research report.</a:t>
            </a:r>
          </a:p>
        </p:txBody>
      </p:sp>
    </p:spTree>
    <p:extLst>
      <p:ext uri="{BB962C8B-B14F-4D97-AF65-F5344CB8AC3E}">
        <p14:creationId xmlns:p14="http://schemas.microsoft.com/office/powerpoint/2010/main" val="399127577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Energy Consumption of the Cooling System</a:t>
            </a:r>
            <a:endParaRPr lang="en-US"/>
          </a:p>
        </p:txBody>
      </p:sp>
      <p:sp>
        <p:nvSpPr>
          <p:cNvPr id="3" name="文本占位符 2"/>
          <p:cNvSpPr>
            <a:spLocks noGrp="1"/>
          </p:cNvSpPr>
          <p:nvPr>
            <p:ph type="body" sz="quarter" idx="10"/>
          </p:nvPr>
        </p:nvSpPr>
        <p:spPr/>
        <p:txBody>
          <a:bodyPr/>
          <a:lstStyle/>
          <a:p>
            <a:pPr>
              <a:lnSpc>
                <a:spcPct val="130000"/>
              </a:lnSpc>
            </a:pPr>
            <a:r>
              <a:rPr lang="en-US" sz="1400" dirty="0" smtClean="0"/>
              <a:t>The CLF focuses on the heat load in a DC. The main sources are shown in the figure on the right.</a:t>
            </a:r>
          </a:p>
          <a:p>
            <a:pPr>
              <a:lnSpc>
                <a:spcPct val="130000"/>
              </a:lnSpc>
            </a:pPr>
            <a:r>
              <a:rPr lang="en-US" sz="1400" dirty="0" smtClean="0"/>
              <a:t>Equipment heat loads: Q1 = P</a:t>
            </a:r>
            <a:r>
              <a:rPr lang="en-US" sz="1400" baseline="-25000" dirty="0" smtClean="0"/>
              <a:t>IT </a:t>
            </a:r>
            <a:r>
              <a:rPr lang="en-US" sz="1400" dirty="0" smtClean="0"/>
              <a:t>x η1 x η2 (kW)</a:t>
            </a:r>
          </a:p>
          <a:p>
            <a:pPr lvl="1">
              <a:lnSpc>
                <a:spcPct val="130000"/>
              </a:lnSpc>
            </a:pPr>
            <a:r>
              <a:rPr lang="en-US" sz="1200" dirty="0" smtClean="0"/>
              <a:t>η1 is the number of systems in use at the same time, and η2 is the comprehensive coefficient.</a:t>
            </a:r>
          </a:p>
          <a:p>
            <a:pPr lvl="1">
              <a:lnSpc>
                <a:spcPct val="130000"/>
              </a:lnSpc>
            </a:pPr>
            <a:r>
              <a:rPr lang="en-US" altLang="zh-CN" sz="1200" dirty="0"/>
              <a:t>Generally, </a:t>
            </a:r>
            <a:r>
              <a:rPr lang="en-US" sz="1200" dirty="0" smtClean="0"/>
              <a:t>the cooling capacity redundancy is considered. The value of η1 x η2 is 0.8. </a:t>
            </a:r>
          </a:p>
          <a:p>
            <a:pPr>
              <a:lnSpc>
                <a:spcPct val="130000"/>
              </a:lnSpc>
            </a:pPr>
            <a:r>
              <a:rPr lang="en-US" sz="1400" dirty="0" smtClean="0"/>
              <a:t>Other heat loads: Q' = Σ (Q2–Q5) = Q1 x 15% = P</a:t>
            </a:r>
            <a:r>
              <a:rPr lang="en-US" sz="1400" baseline="-25000" dirty="0" smtClean="0"/>
              <a:t>IT</a:t>
            </a:r>
            <a:r>
              <a:rPr lang="en-US" sz="1400" dirty="0" smtClean="0"/>
              <a:t> x η1 x η2 x 15%</a:t>
            </a:r>
          </a:p>
          <a:p>
            <a:pPr lvl="1">
              <a:lnSpc>
                <a:spcPct val="130000"/>
              </a:lnSpc>
            </a:pPr>
            <a:r>
              <a:rPr lang="en-US" sz="1200" dirty="0" smtClean="0"/>
              <a:t>The heat loads (Q2, Q3, Q4, and Q5) except Q1 account for a small proportion of the cooling energy </a:t>
            </a:r>
          </a:p>
          <a:p>
            <a:pPr marL="403039" lvl="1" indent="0">
              <a:lnSpc>
                <a:spcPct val="130000"/>
              </a:lnSpc>
              <a:buNone/>
            </a:pPr>
            <a:r>
              <a:rPr lang="en-US" sz="1200" dirty="0" smtClean="0"/>
              <a:t>consumption of the entire DC. The heat loads can be estimated based on 15% of the equipment heat loads.</a:t>
            </a:r>
          </a:p>
          <a:p>
            <a:pPr lvl="0">
              <a:lnSpc>
                <a:spcPct val="130000"/>
              </a:lnSpc>
            </a:pPr>
            <a:r>
              <a:rPr lang="en-US" altLang="zh-CN" sz="1400" dirty="0">
                <a:solidFill>
                  <a:prstClr val="black"/>
                </a:solidFill>
              </a:rPr>
              <a:t>The power of IT equipment in a </a:t>
            </a:r>
            <a:r>
              <a:rPr lang="en-US" altLang="zh-CN" sz="1400" dirty="0" smtClean="0">
                <a:solidFill>
                  <a:prstClr val="black"/>
                </a:solidFill>
              </a:rPr>
              <a:t>DC </a:t>
            </a:r>
            <a:r>
              <a:rPr lang="en-US" altLang="zh-CN" sz="1400" dirty="0">
                <a:solidFill>
                  <a:prstClr val="black"/>
                </a:solidFill>
              </a:rPr>
              <a:t>is 1000 kW and remains unchanged annually. The direct expansion (DX) cooling solution and chilled water (CW) cooling solution are used for comparison. Assume that COP of the DX cooling solution is 3 and COP of the CW cooling solution is 5.8.</a:t>
            </a:r>
          </a:p>
          <a:p>
            <a:pPr lvl="1">
              <a:lnSpc>
                <a:spcPct val="130000"/>
              </a:lnSpc>
            </a:pPr>
            <a:r>
              <a:rPr lang="en-US" altLang="zh-CN" sz="1200" dirty="0">
                <a:solidFill>
                  <a:prstClr val="black"/>
                </a:solidFill>
              </a:rPr>
              <a:t>DX cooling solution: CLP = P</a:t>
            </a:r>
            <a:r>
              <a:rPr lang="en-US" altLang="zh-CN" sz="1200" baseline="-25000" dirty="0">
                <a:solidFill>
                  <a:prstClr val="black"/>
                </a:solidFill>
              </a:rPr>
              <a:t>DX</a:t>
            </a:r>
            <a:r>
              <a:rPr lang="en-US" altLang="zh-CN" sz="1200" dirty="0">
                <a:solidFill>
                  <a:prstClr val="black"/>
                </a:solidFill>
              </a:rPr>
              <a:t>/P</a:t>
            </a:r>
            <a:r>
              <a:rPr lang="en-US" altLang="zh-CN" sz="1200" baseline="-25000" dirty="0">
                <a:solidFill>
                  <a:prstClr val="black"/>
                </a:solidFill>
              </a:rPr>
              <a:t>IT</a:t>
            </a:r>
            <a:r>
              <a:rPr lang="en-US" altLang="zh-CN" sz="1200" dirty="0">
                <a:solidFill>
                  <a:prstClr val="black"/>
                </a:solidFill>
              </a:rPr>
              <a:t> </a:t>
            </a:r>
            <a:r>
              <a:rPr lang="en-US" altLang="zh-CN" sz="1200" dirty="0" smtClean="0">
                <a:solidFill>
                  <a:prstClr val="black"/>
                </a:solidFill>
              </a:rPr>
              <a:t>= </a:t>
            </a:r>
            <a:r>
              <a:rPr lang="en-US" altLang="zh-CN" sz="1200" dirty="0">
                <a:solidFill>
                  <a:prstClr val="black"/>
                </a:solidFill>
              </a:rPr>
              <a:t>(Q1 + Q2 + Q3 + Q4 + Q5)/</a:t>
            </a:r>
            <a:r>
              <a:rPr lang="en-US" altLang="zh-CN" sz="1200" dirty="0" smtClean="0">
                <a:solidFill>
                  <a:prstClr val="black"/>
                </a:solidFill>
              </a:rPr>
              <a:t>COP</a:t>
            </a:r>
            <a:r>
              <a:rPr lang="en-US" altLang="zh-CN" sz="1200" baseline="-25000" dirty="0" smtClean="0">
                <a:solidFill>
                  <a:prstClr val="black"/>
                </a:solidFill>
              </a:rPr>
              <a:t>DX</a:t>
            </a:r>
            <a:r>
              <a:rPr lang="en-US" altLang="zh-CN" sz="1200" dirty="0" smtClean="0">
                <a:solidFill>
                  <a:prstClr val="black"/>
                </a:solidFill>
              </a:rPr>
              <a:t>/P</a:t>
            </a:r>
            <a:r>
              <a:rPr lang="en-US" altLang="zh-CN" sz="1200" baseline="-25000" dirty="0" smtClean="0">
                <a:solidFill>
                  <a:prstClr val="black"/>
                </a:solidFill>
              </a:rPr>
              <a:t>IT </a:t>
            </a:r>
            <a:r>
              <a:rPr lang="en-US" altLang="zh-CN" sz="1200" dirty="0">
                <a:solidFill>
                  <a:prstClr val="black"/>
                </a:solidFill>
              </a:rPr>
              <a:t>= (η1 x η2 + η1 x η2 x 15%)/COP</a:t>
            </a:r>
            <a:r>
              <a:rPr lang="en-US" altLang="zh-CN" sz="1200" baseline="-25000" dirty="0">
                <a:solidFill>
                  <a:prstClr val="black"/>
                </a:solidFill>
              </a:rPr>
              <a:t>DX</a:t>
            </a:r>
            <a:r>
              <a:rPr lang="en-US" altLang="zh-CN" sz="1200" dirty="0">
                <a:solidFill>
                  <a:prstClr val="black"/>
                </a:solidFill>
              </a:rPr>
              <a:t> = 0.32</a:t>
            </a:r>
          </a:p>
          <a:p>
            <a:pPr lvl="1">
              <a:lnSpc>
                <a:spcPct val="130000"/>
              </a:lnSpc>
            </a:pPr>
            <a:r>
              <a:rPr lang="en-US" altLang="zh-CN" sz="1200" dirty="0">
                <a:solidFill>
                  <a:prstClr val="black"/>
                </a:solidFill>
              </a:rPr>
              <a:t>CW cooling solution: CLP = P</a:t>
            </a:r>
            <a:r>
              <a:rPr lang="en-US" altLang="zh-CN" sz="1200" baseline="-25000" dirty="0">
                <a:solidFill>
                  <a:prstClr val="black"/>
                </a:solidFill>
              </a:rPr>
              <a:t>CW</a:t>
            </a:r>
            <a:r>
              <a:rPr lang="en-US" altLang="zh-CN" sz="1200" dirty="0">
                <a:solidFill>
                  <a:prstClr val="black"/>
                </a:solidFill>
              </a:rPr>
              <a:t>/P</a:t>
            </a:r>
            <a:r>
              <a:rPr lang="en-US" altLang="zh-CN" sz="1200" baseline="-25000" dirty="0">
                <a:solidFill>
                  <a:prstClr val="black"/>
                </a:solidFill>
              </a:rPr>
              <a:t>IT</a:t>
            </a:r>
            <a:r>
              <a:rPr lang="en-US" altLang="zh-CN" sz="1200" dirty="0">
                <a:solidFill>
                  <a:prstClr val="black"/>
                </a:solidFill>
              </a:rPr>
              <a:t> </a:t>
            </a:r>
            <a:r>
              <a:rPr lang="en-US" altLang="zh-CN" sz="1200" dirty="0" smtClean="0">
                <a:solidFill>
                  <a:prstClr val="black"/>
                </a:solidFill>
              </a:rPr>
              <a:t>= </a:t>
            </a:r>
            <a:r>
              <a:rPr lang="en-US" altLang="zh-CN" sz="1200" dirty="0">
                <a:solidFill>
                  <a:prstClr val="black"/>
                </a:solidFill>
              </a:rPr>
              <a:t>(Q1 + Q2 + Q3 + Q4 + Q5)/COP</a:t>
            </a:r>
            <a:r>
              <a:rPr lang="en-US" altLang="zh-CN" sz="1200" baseline="-25000" dirty="0">
                <a:solidFill>
                  <a:prstClr val="black"/>
                </a:solidFill>
              </a:rPr>
              <a:t>CW</a:t>
            </a:r>
            <a:r>
              <a:rPr lang="en-US" altLang="zh-CN" sz="1200" dirty="0">
                <a:solidFill>
                  <a:prstClr val="black"/>
                </a:solidFill>
              </a:rPr>
              <a:t>/P</a:t>
            </a:r>
            <a:r>
              <a:rPr lang="en-US" altLang="zh-CN" sz="1200" baseline="-25000" dirty="0">
                <a:solidFill>
                  <a:prstClr val="black"/>
                </a:solidFill>
              </a:rPr>
              <a:t>IT</a:t>
            </a:r>
            <a:r>
              <a:rPr lang="en-US" altLang="zh-CN" sz="1200" dirty="0">
                <a:solidFill>
                  <a:prstClr val="black"/>
                </a:solidFill>
              </a:rPr>
              <a:t> </a:t>
            </a:r>
            <a:r>
              <a:rPr lang="en-US" altLang="zh-CN" sz="1200" dirty="0" smtClean="0">
                <a:solidFill>
                  <a:prstClr val="black"/>
                </a:solidFill>
              </a:rPr>
              <a:t>= </a:t>
            </a:r>
            <a:r>
              <a:rPr lang="en-US" altLang="zh-CN" sz="1200" dirty="0">
                <a:solidFill>
                  <a:prstClr val="black"/>
                </a:solidFill>
              </a:rPr>
              <a:t>(η1 x η2 + η1 x η2 x 20%)/COP</a:t>
            </a:r>
            <a:r>
              <a:rPr lang="en-US" altLang="zh-CN" sz="1200" baseline="-25000" dirty="0">
                <a:solidFill>
                  <a:prstClr val="black"/>
                </a:solidFill>
              </a:rPr>
              <a:t>CW</a:t>
            </a:r>
            <a:r>
              <a:rPr lang="en-US" altLang="zh-CN" sz="1200" dirty="0">
                <a:solidFill>
                  <a:prstClr val="black"/>
                </a:solidFill>
              </a:rPr>
              <a:t> = 0.166</a:t>
            </a:r>
          </a:p>
          <a:p>
            <a:pPr lvl="0">
              <a:lnSpc>
                <a:spcPct val="130000"/>
              </a:lnSpc>
            </a:pPr>
            <a:r>
              <a:rPr lang="en-US" altLang="zh-CN" sz="1400" dirty="0">
                <a:solidFill>
                  <a:prstClr val="black"/>
                </a:solidFill>
              </a:rPr>
              <a:t>Therefore, in different cooling solutions with the same heat load, the CLF change in the PUE indicator is 0.154, which has a great impact on the PUE.</a:t>
            </a:r>
          </a:p>
          <a:p>
            <a:pPr lvl="0">
              <a:lnSpc>
                <a:spcPct val="130000"/>
              </a:lnSpc>
            </a:pPr>
            <a:endParaRPr lang="en-US" altLang="zh-CN" sz="1400" dirty="0">
              <a:solidFill>
                <a:prstClr val="black"/>
              </a:solidFill>
            </a:endParaRPr>
          </a:p>
          <a:p>
            <a:pPr marL="403039" lvl="1" indent="0">
              <a:lnSpc>
                <a:spcPct val="130000"/>
              </a:lnSpc>
              <a:buNone/>
            </a:pPr>
            <a:endParaRPr lang="en-US" sz="1200" dirty="0" smtClean="0"/>
          </a:p>
        </p:txBody>
      </p:sp>
      <p:graphicFrame>
        <p:nvGraphicFramePr>
          <p:cNvPr id="5" name="图示 4"/>
          <p:cNvGraphicFramePr/>
          <p:nvPr>
            <p:extLst/>
          </p:nvPr>
        </p:nvGraphicFramePr>
        <p:xfrm>
          <a:off x="8933687" y="944563"/>
          <a:ext cx="2624329" cy="29466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3533849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Quantitative Assessment </a:t>
            </a:r>
            <a:r>
              <a:rPr lang="en-US" altLang="zh-CN" smtClean="0"/>
              <a:t>Indicator</a:t>
            </a:r>
            <a:r>
              <a:rPr lang="en-US" smtClean="0"/>
              <a:t>s of DC Energy Efficiency</a:t>
            </a:r>
            <a:endParaRPr lang="en-US" dirty="0"/>
          </a:p>
        </p:txBody>
      </p:sp>
      <p:sp>
        <p:nvSpPr>
          <p:cNvPr id="3" name="文本占位符 2"/>
          <p:cNvSpPr>
            <a:spLocks noGrp="1"/>
          </p:cNvSpPr>
          <p:nvPr>
            <p:ph type="body" sz="quarter" idx="10"/>
          </p:nvPr>
        </p:nvSpPr>
        <p:spPr/>
        <p:txBody>
          <a:bodyPr/>
          <a:lstStyle/>
          <a:p>
            <a:r>
              <a:rPr lang="en-US" sz="1600" dirty="0" smtClean="0"/>
              <a:t>Based on the preceding calculation results, the quantitative assessment indicators of DC energy efficiency can be obtained.</a:t>
            </a:r>
          </a:p>
          <a:p>
            <a:pPr lvl="1"/>
            <a:r>
              <a:rPr lang="en-US" sz="1400" dirty="0" smtClean="0"/>
              <a:t>Solution 1 [UPS (160 kVA) + DX cooling] </a:t>
            </a:r>
            <a:r>
              <a:rPr lang="en-US" sz="1400" dirty="0" err="1" smtClean="0"/>
              <a:t>PUEcase</a:t>
            </a:r>
            <a:r>
              <a:rPr lang="en-US" sz="1400" dirty="0" smtClean="0"/>
              <a:t> </a:t>
            </a:r>
            <a:r>
              <a:rPr lang="en-US" sz="1400" dirty="0"/>
              <a:t>1 =</a:t>
            </a:r>
            <a:r>
              <a:rPr lang="en-US" sz="1400" dirty="0" smtClean="0"/>
              <a:t> </a:t>
            </a:r>
            <a:r>
              <a:rPr lang="en-US" altLang="zh-CN" sz="1400" dirty="0" smtClean="0"/>
              <a:t>0.216+0.320+1=1.536</a:t>
            </a:r>
            <a:endParaRPr lang="en-US" sz="1400" dirty="0"/>
          </a:p>
          <a:p>
            <a:pPr lvl="1"/>
            <a:r>
              <a:rPr lang="en-US" sz="1400" dirty="0" smtClean="0"/>
              <a:t>Solution 2 [UPS (160 kVA) + CW cooling] </a:t>
            </a:r>
            <a:r>
              <a:rPr lang="en-US" sz="1400" dirty="0" err="1" smtClean="0"/>
              <a:t>PUEcase</a:t>
            </a:r>
            <a:r>
              <a:rPr lang="en-US" sz="1400" dirty="0" smtClean="0"/>
              <a:t> 2 </a:t>
            </a:r>
            <a:r>
              <a:rPr lang="en-US" sz="1400" dirty="0"/>
              <a:t>= </a:t>
            </a:r>
            <a:r>
              <a:rPr lang="en-US" sz="1400" dirty="0" smtClean="0"/>
              <a:t>0.216+0.166+1=1.382</a:t>
            </a:r>
          </a:p>
          <a:p>
            <a:pPr lvl="1"/>
            <a:r>
              <a:rPr lang="en-US" sz="1400" dirty="0" smtClean="0"/>
              <a:t>Solution 3 [UPS (200 kVA) + DX cooling] </a:t>
            </a:r>
            <a:r>
              <a:rPr lang="en-US" sz="1400" dirty="0" err="1" smtClean="0"/>
              <a:t>PUEcase</a:t>
            </a:r>
            <a:r>
              <a:rPr lang="en-US" sz="1400" dirty="0" smtClean="0"/>
              <a:t> 3 = </a:t>
            </a:r>
            <a:r>
              <a:rPr lang="en-US" altLang="zh-CN" sz="1400" dirty="0" smtClean="0"/>
              <a:t>0.228+0.320+1=1.548</a:t>
            </a:r>
          </a:p>
          <a:p>
            <a:pPr lvl="1"/>
            <a:r>
              <a:rPr lang="en-US" sz="1400" dirty="0" smtClean="0"/>
              <a:t>Solution 4 [UPS (200 kVA) + CW cooling] </a:t>
            </a:r>
            <a:r>
              <a:rPr lang="en-US" sz="1400" dirty="0" err="1" smtClean="0"/>
              <a:t>PUEcase</a:t>
            </a:r>
            <a:r>
              <a:rPr lang="en-US" sz="1400" dirty="0" smtClean="0"/>
              <a:t> 4 = </a:t>
            </a:r>
            <a:r>
              <a:rPr lang="en-US" altLang="zh-CN" sz="1400" dirty="0"/>
              <a:t>0.228+0.166+1=1.394</a:t>
            </a:r>
            <a:endParaRPr lang="en-US" altLang="zh-CN" sz="1600" dirty="0"/>
          </a:p>
          <a:p>
            <a:r>
              <a:rPr lang="en-US" sz="1600" dirty="0" smtClean="0"/>
              <a:t>In this way, a DC with good design and operation can be obtained. When the cooling system is correctly configured, the power supply and distribution system is stable, and the impact of fresh air units and office energy consumption is not considered, the energy efficiency ratio should be less than 1.5. Based on the configuration combination of different solutions and the balance between DC services and other assessment models, an important basis is provided for subsequent DC design and implementation.</a:t>
            </a:r>
          </a:p>
          <a:p>
            <a:pPr lvl="1"/>
            <a:endParaRPr lang="zh-CN" altLang="en-US" sz="1400" dirty="0" smtClean="0"/>
          </a:p>
          <a:p>
            <a:pPr lvl="1"/>
            <a:endParaRPr lang="zh-CN" altLang="en-US" sz="1400" dirty="0"/>
          </a:p>
        </p:txBody>
      </p:sp>
      <p:pic>
        <p:nvPicPr>
          <p:cNvPr id="6" name="图片 5"/>
          <p:cNvPicPr>
            <a:picLocks noChangeAspect="1"/>
          </p:cNvPicPr>
          <p:nvPr/>
        </p:nvPicPr>
        <p:blipFill>
          <a:blip r:embed="rId3"/>
          <a:stretch>
            <a:fillRect/>
          </a:stretch>
        </p:blipFill>
        <p:spPr>
          <a:xfrm>
            <a:off x="8035289" y="1936885"/>
            <a:ext cx="3241993" cy="1948645"/>
          </a:xfrm>
          <a:prstGeom prst="rect">
            <a:avLst/>
          </a:prstGeom>
        </p:spPr>
      </p:pic>
    </p:spTree>
    <p:extLst>
      <p:ext uri="{BB962C8B-B14F-4D97-AF65-F5344CB8AC3E}">
        <p14:creationId xmlns:p14="http://schemas.microsoft.com/office/powerpoint/2010/main" val="195238819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prstGeom prst="rect">
            <a:avLst/>
          </a:prstGeom>
        </p:spPr>
        <p:txBody>
          <a:bodyPr>
            <a:noAutofit/>
          </a:bodyPr>
          <a:lstStyle/>
          <a:p>
            <a:r>
              <a:rPr lang="en-US" dirty="0" smtClean="0">
                <a:solidFill>
                  <a:schemeClr val="bg1">
                    <a:lumMod val="50000"/>
                  </a:schemeClr>
                </a:solidFill>
                <a:latin typeface="Huawei Sans" panose="020C0503030203020204" pitchFamily="34" charset="0"/>
              </a:rPr>
              <a:t>DC </a:t>
            </a:r>
            <a:r>
              <a:rPr lang="en-US" dirty="0">
                <a:solidFill>
                  <a:schemeClr val="bg1">
                    <a:lumMod val="50000"/>
                  </a:schemeClr>
                </a:solidFill>
                <a:latin typeface="Huawei Sans" panose="020C0503030203020204" pitchFamily="34" charset="0"/>
              </a:rPr>
              <a:t>Planning Process</a:t>
            </a:r>
          </a:p>
          <a:p>
            <a:r>
              <a:rPr lang="en-US" b="1" dirty="0" smtClean="0">
                <a:latin typeface="Huawei Sans" panose="020C0503030203020204" pitchFamily="34" charset="0"/>
              </a:rPr>
              <a:t>DC </a:t>
            </a:r>
            <a:r>
              <a:rPr lang="en-US" b="1" dirty="0" smtClean="0"/>
              <a:t>Assessment </a:t>
            </a:r>
            <a:r>
              <a:rPr lang="en-US" b="1" dirty="0">
                <a:latin typeface="Huawei Sans" panose="020C0503030203020204" pitchFamily="34" charset="0"/>
              </a:rPr>
              <a:t>Models</a:t>
            </a:r>
          </a:p>
          <a:p>
            <a:pPr lvl="1"/>
            <a:r>
              <a:rPr lang="en-US" dirty="0">
                <a:solidFill>
                  <a:schemeClr val="bg1">
                    <a:lumMod val="50000"/>
                  </a:schemeClr>
                </a:solidFill>
                <a:latin typeface="Huawei Sans" panose="020C0503030203020204" pitchFamily="34" charset="0"/>
              </a:rPr>
              <a:t>Reliability Model</a:t>
            </a:r>
          </a:p>
          <a:p>
            <a:pPr lvl="1"/>
            <a:r>
              <a:rPr lang="en-US" dirty="0">
                <a:solidFill>
                  <a:schemeClr val="bg1">
                    <a:lumMod val="50000"/>
                  </a:schemeClr>
                </a:solidFill>
                <a:latin typeface="Huawei Sans" panose="020C0503030203020204" pitchFamily="34" charset="0"/>
              </a:rPr>
              <a:t>Energy Efficiency Model</a:t>
            </a:r>
          </a:p>
          <a:p>
            <a:pPr lvl="1">
              <a:buSzPct val="60000"/>
              <a:buFont typeface="Wingdings" panose="05000000000000000000" pitchFamily="2" charset="2"/>
              <a:buChar char="n"/>
            </a:pPr>
            <a:r>
              <a:rPr lang="en-US" b="1" dirty="0">
                <a:latin typeface="Huawei Sans" panose="020C0503030203020204" pitchFamily="34" charset="0"/>
              </a:rPr>
              <a:t>Economic Model</a:t>
            </a:r>
          </a:p>
          <a:p>
            <a:r>
              <a:rPr lang="en-US" dirty="0">
                <a:solidFill>
                  <a:schemeClr val="bg1">
                    <a:lumMod val="50000"/>
                  </a:schemeClr>
                </a:solidFill>
                <a:latin typeface="Huawei Sans" panose="020C0503030203020204" pitchFamily="34" charset="0"/>
              </a:rPr>
              <a:t>Site Selection Report</a:t>
            </a:r>
          </a:p>
          <a:p>
            <a:r>
              <a:rPr lang="en-US" dirty="0">
                <a:solidFill>
                  <a:schemeClr val="bg1">
                    <a:lumMod val="50000"/>
                  </a:schemeClr>
                </a:solidFill>
                <a:latin typeface="Huawei Sans" panose="020C0503030203020204" pitchFamily="34" charset="0"/>
              </a:rPr>
              <a:t>Feasibility Research</a:t>
            </a:r>
          </a:p>
        </p:txBody>
      </p:sp>
    </p:spTree>
    <p:extLst>
      <p:ext uri="{BB962C8B-B14F-4D97-AF65-F5344CB8AC3E}">
        <p14:creationId xmlns:p14="http://schemas.microsoft.com/office/powerpoint/2010/main" val="59513220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Economic Model of </a:t>
            </a:r>
            <a:r>
              <a:rPr lang="en-US" altLang="zh-CN" dirty="0"/>
              <a:t>Data Center </a:t>
            </a:r>
            <a:r>
              <a:rPr lang="en-US" altLang="zh-CN" dirty="0" err="1"/>
              <a:t>Facilitiy</a:t>
            </a:r>
            <a:r>
              <a:rPr lang="en-US" altLang="zh-CN" dirty="0"/>
              <a:t> </a:t>
            </a:r>
            <a:endParaRPr lang="en-US" dirty="0"/>
          </a:p>
        </p:txBody>
      </p:sp>
      <p:sp>
        <p:nvSpPr>
          <p:cNvPr id="4" name="文本占位符 3"/>
          <p:cNvSpPr>
            <a:spLocks noGrp="1"/>
          </p:cNvSpPr>
          <p:nvPr>
            <p:ph type="body" sz="quarter" idx="10"/>
          </p:nvPr>
        </p:nvSpPr>
        <p:spPr/>
        <p:txBody>
          <a:bodyPr/>
          <a:lstStyle/>
          <a:p>
            <a:r>
              <a:rPr lang="en-US" sz="1600" dirty="0" smtClean="0"/>
              <a:t>The investment in Data Center </a:t>
            </a:r>
            <a:r>
              <a:rPr lang="en-US" sz="1600" dirty="0" err="1" smtClean="0"/>
              <a:t>Facilitiy</a:t>
            </a:r>
            <a:r>
              <a:rPr lang="en-US" sz="1600" dirty="0" smtClean="0"/>
              <a:t> is a considerable expenditure. The purpose of using the economic model is to minimize risks and improve economic benefits. The economic model here is not a macro-economic or micro-economic model, but a model for investment economic analysis and economic assessment in DC projects. Based on model analysis and assessment, an optimal solution is selected from multiple dimensions including comprehensive availability, energy efficiency, and other factors. It is an important basis for making decisions on the DC site selection report and feasibility research report.</a:t>
            </a:r>
          </a:p>
          <a:p>
            <a:r>
              <a:rPr lang="en-US" sz="1600" dirty="0" smtClean="0"/>
              <a:t>The economic model tool is used to comprehensively analyze the cost and revenue of the DC.</a:t>
            </a:r>
          </a:p>
          <a:p>
            <a:endParaRPr lang="zh-CN" altLang="en-US" sz="1600" dirty="0"/>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41028" y="3648456"/>
            <a:ext cx="3714750" cy="2733294"/>
          </a:xfrm>
          <a:prstGeom prst="rect">
            <a:avLst/>
          </a:prstGeom>
        </p:spPr>
      </p:pic>
      <p:sp>
        <p:nvSpPr>
          <p:cNvPr id="9" name="矩形 8"/>
          <p:cNvSpPr/>
          <p:nvPr/>
        </p:nvSpPr>
        <p:spPr>
          <a:xfrm>
            <a:off x="4683211" y="4887396"/>
            <a:ext cx="665567" cy="369332"/>
          </a:xfrm>
          <a:prstGeom prst="rect">
            <a:avLst/>
          </a:prstGeom>
        </p:spPr>
        <p:txBody>
          <a:bodyPr wrap="none">
            <a:noAutofit/>
          </a:bodyPr>
          <a:lstStyle/>
          <a:p>
            <a:r>
              <a:rPr lang="en-US" sz="1400" b="1" dirty="0">
                <a:latin typeface="Huawei Sans" panose="020C0503030203020204" pitchFamily="34" charset="0"/>
              </a:rPr>
              <a:t>Cost</a:t>
            </a:r>
          </a:p>
        </p:txBody>
      </p:sp>
      <p:sp>
        <p:nvSpPr>
          <p:cNvPr id="10" name="矩形 9"/>
          <p:cNvSpPr/>
          <p:nvPr/>
        </p:nvSpPr>
        <p:spPr>
          <a:xfrm>
            <a:off x="6733893" y="4861996"/>
            <a:ext cx="1133644" cy="369332"/>
          </a:xfrm>
          <a:prstGeom prst="rect">
            <a:avLst/>
          </a:prstGeom>
        </p:spPr>
        <p:txBody>
          <a:bodyPr wrap="none">
            <a:noAutofit/>
          </a:bodyPr>
          <a:lstStyle/>
          <a:p>
            <a:r>
              <a:rPr lang="en-US" sz="1400" b="1" dirty="0">
                <a:latin typeface="Huawei Sans" panose="020C0503030203020204" pitchFamily="34" charset="0"/>
              </a:rPr>
              <a:t>Revenue</a:t>
            </a:r>
          </a:p>
        </p:txBody>
      </p:sp>
    </p:spTree>
    <p:extLst>
      <p:ext uri="{BB962C8B-B14F-4D97-AF65-F5344CB8AC3E}">
        <p14:creationId xmlns:p14="http://schemas.microsoft.com/office/powerpoint/2010/main" val="142671032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Cost and Revenue (1)</a:t>
            </a:r>
            <a:endParaRPr lang="en-US" dirty="0"/>
          </a:p>
        </p:txBody>
      </p:sp>
      <p:sp>
        <p:nvSpPr>
          <p:cNvPr id="4" name="文本占位符 3"/>
          <p:cNvSpPr>
            <a:spLocks noGrp="1"/>
          </p:cNvSpPr>
          <p:nvPr>
            <p:ph type="body" sz="quarter" idx="10"/>
          </p:nvPr>
        </p:nvSpPr>
        <p:spPr/>
        <p:txBody>
          <a:bodyPr/>
          <a:lstStyle/>
          <a:p>
            <a:r>
              <a:rPr lang="en-US" smtClean="0"/>
              <a:t>In the economic model of a DC, the total cost of ownership (TCO) is classified into capital expenditure (CAPEX) and operating expense (OPEX).</a:t>
            </a:r>
          </a:p>
          <a:p>
            <a:pPr lvl="2"/>
            <a:endParaRPr lang="zh-CN" altLang="en-US" dirty="0"/>
          </a:p>
        </p:txBody>
      </p:sp>
      <p:grpSp>
        <p:nvGrpSpPr>
          <p:cNvPr id="38" name="组合 37"/>
          <p:cNvGrpSpPr/>
          <p:nvPr/>
        </p:nvGrpSpPr>
        <p:grpSpPr>
          <a:xfrm>
            <a:off x="1422708" y="2282475"/>
            <a:ext cx="8974405" cy="3702256"/>
            <a:chOff x="446329" y="3267803"/>
            <a:chExt cx="5647943" cy="2520117"/>
          </a:xfrm>
        </p:grpSpPr>
        <p:sp>
          <p:nvSpPr>
            <p:cNvPr id="8" name="任意多边形 7"/>
            <p:cNvSpPr/>
            <p:nvPr/>
          </p:nvSpPr>
          <p:spPr>
            <a:xfrm>
              <a:off x="446329" y="3267803"/>
              <a:ext cx="5647943" cy="538567"/>
            </a:xfrm>
            <a:custGeom>
              <a:avLst/>
              <a:gdLst>
                <a:gd name="connsiteX0" fmla="*/ 0 w 5647943"/>
                <a:gd name="connsiteY0" fmla="*/ 78852 h 788516"/>
                <a:gd name="connsiteX1" fmla="*/ 78852 w 5647943"/>
                <a:gd name="connsiteY1" fmla="*/ 0 h 788516"/>
                <a:gd name="connsiteX2" fmla="*/ 5569091 w 5647943"/>
                <a:gd name="connsiteY2" fmla="*/ 0 h 788516"/>
                <a:gd name="connsiteX3" fmla="*/ 5647943 w 5647943"/>
                <a:gd name="connsiteY3" fmla="*/ 78852 h 788516"/>
                <a:gd name="connsiteX4" fmla="*/ 5647943 w 5647943"/>
                <a:gd name="connsiteY4" fmla="*/ 709664 h 788516"/>
                <a:gd name="connsiteX5" fmla="*/ 5569091 w 5647943"/>
                <a:gd name="connsiteY5" fmla="*/ 788516 h 788516"/>
                <a:gd name="connsiteX6" fmla="*/ 78852 w 5647943"/>
                <a:gd name="connsiteY6" fmla="*/ 788516 h 788516"/>
                <a:gd name="connsiteX7" fmla="*/ 0 w 5647943"/>
                <a:gd name="connsiteY7" fmla="*/ 709664 h 788516"/>
                <a:gd name="connsiteX8" fmla="*/ 0 w 5647943"/>
                <a:gd name="connsiteY8" fmla="*/ 78852 h 788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7943" h="788516">
                  <a:moveTo>
                    <a:pt x="0" y="78852"/>
                  </a:moveTo>
                  <a:cubicBezTo>
                    <a:pt x="0" y="35303"/>
                    <a:pt x="35303" y="0"/>
                    <a:pt x="78852" y="0"/>
                  </a:cubicBezTo>
                  <a:lnTo>
                    <a:pt x="5569091" y="0"/>
                  </a:lnTo>
                  <a:cubicBezTo>
                    <a:pt x="5612640" y="0"/>
                    <a:pt x="5647943" y="35303"/>
                    <a:pt x="5647943" y="78852"/>
                  </a:cubicBezTo>
                  <a:lnTo>
                    <a:pt x="5647943" y="709664"/>
                  </a:lnTo>
                  <a:cubicBezTo>
                    <a:pt x="5647943" y="753213"/>
                    <a:pt x="5612640" y="788516"/>
                    <a:pt x="5569091" y="788516"/>
                  </a:cubicBezTo>
                  <a:lnTo>
                    <a:pt x="78852" y="788516"/>
                  </a:lnTo>
                  <a:cubicBezTo>
                    <a:pt x="35303" y="788516"/>
                    <a:pt x="0" y="753213"/>
                    <a:pt x="0" y="709664"/>
                  </a:cubicBezTo>
                  <a:lnTo>
                    <a:pt x="0" y="78852"/>
                  </a:lnTo>
                  <a:close/>
                </a:path>
              </a:pathLst>
            </a:custGeom>
          </p:spPr>
          <p:style>
            <a:lnRef idx="2">
              <a:schemeClr val="lt1">
                <a:hueOff val="0"/>
                <a:satOff val="0"/>
                <a:lumOff val="0"/>
                <a:alphaOff val="0"/>
              </a:schemeClr>
            </a:lnRef>
            <a:fillRef idx="1">
              <a:schemeClr val="accent1">
                <a:shade val="80000"/>
                <a:hueOff val="0"/>
                <a:satOff val="0"/>
                <a:lumOff val="0"/>
                <a:alphaOff val="0"/>
              </a:schemeClr>
            </a:fillRef>
            <a:effectRef idx="0">
              <a:schemeClr val="accent1">
                <a:shade val="80000"/>
                <a:hueOff val="0"/>
                <a:satOff val="0"/>
                <a:lumOff val="0"/>
                <a:alphaOff val="0"/>
              </a:schemeClr>
            </a:effectRef>
            <a:fontRef idx="minor">
              <a:schemeClr val="lt1"/>
            </a:fontRef>
          </p:style>
          <p:txBody>
            <a:bodyPr spcFirstLastPara="0" vert="horz" wrap="square" lIns="99295" tIns="99295" rIns="99295" bIns="99295" numCol="1" spcCol="1270" anchor="ctr" anchorCtr="0">
              <a:noAutofit/>
            </a:bodyPr>
            <a:lstStyle/>
            <a:p>
              <a:pPr lvl="0" algn="ctr" defTabSz="889000" rtl="0">
                <a:lnSpc>
                  <a:spcPct val="90000"/>
                </a:lnSpc>
                <a:spcBef>
                  <a:spcPct val="0"/>
                </a:spcBef>
                <a:spcAft>
                  <a:spcPct val="35000"/>
                </a:spcAft>
              </a:pPr>
              <a:r>
                <a:rPr lang="en-US" sz="2800" b="1" dirty="0">
                  <a:solidFill>
                    <a:schemeClr val="bg1"/>
                  </a:solidFill>
                  <a:latin typeface="Huawei Sans" panose="020C0503030203020204" pitchFamily="34" charset="0"/>
                  <a:ea typeface="+mn-ea"/>
                </a:rPr>
                <a:t>TCO </a:t>
              </a:r>
            </a:p>
          </p:txBody>
        </p:sp>
        <p:sp>
          <p:nvSpPr>
            <p:cNvPr id="9" name="任意多边形 8"/>
            <p:cNvSpPr/>
            <p:nvPr/>
          </p:nvSpPr>
          <p:spPr>
            <a:xfrm>
              <a:off x="446329" y="3856578"/>
              <a:ext cx="1857353" cy="592424"/>
            </a:xfrm>
            <a:custGeom>
              <a:avLst/>
              <a:gdLst>
                <a:gd name="connsiteX0" fmla="*/ 0 w 1857353"/>
                <a:gd name="connsiteY0" fmla="*/ 78852 h 788516"/>
                <a:gd name="connsiteX1" fmla="*/ 78852 w 1857353"/>
                <a:gd name="connsiteY1" fmla="*/ 0 h 788516"/>
                <a:gd name="connsiteX2" fmla="*/ 1778501 w 1857353"/>
                <a:gd name="connsiteY2" fmla="*/ 0 h 788516"/>
                <a:gd name="connsiteX3" fmla="*/ 1857353 w 1857353"/>
                <a:gd name="connsiteY3" fmla="*/ 78852 h 788516"/>
                <a:gd name="connsiteX4" fmla="*/ 1857353 w 1857353"/>
                <a:gd name="connsiteY4" fmla="*/ 709664 h 788516"/>
                <a:gd name="connsiteX5" fmla="*/ 1778501 w 1857353"/>
                <a:gd name="connsiteY5" fmla="*/ 788516 h 788516"/>
                <a:gd name="connsiteX6" fmla="*/ 78852 w 1857353"/>
                <a:gd name="connsiteY6" fmla="*/ 788516 h 788516"/>
                <a:gd name="connsiteX7" fmla="*/ 0 w 1857353"/>
                <a:gd name="connsiteY7" fmla="*/ 709664 h 788516"/>
                <a:gd name="connsiteX8" fmla="*/ 0 w 1857353"/>
                <a:gd name="connsiteY8" fmla="*/ 78852 h 788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7353" h="788516">
                  <a:moveTo>
                    <a:pt x="0" y="78852"/>
                  </a:moveTo>
                  <a:cubicBezTo>
                    <a:pt x="0" y="35303"/>
                    <a:pt x="35303" y="0"/>
                    <a:pt x="78852" y="0"/>
                  </a:cubicBezTo>
                  <a:lnTo>
                    <a:pt x="1778501" y="0"/>
                  </a:lnTo>
                  <a:cubicBezTo>
                    <a:pt x="1822050" y="0"/>
                    <a:pt x="1857353" y="35303"/>
                    <a:pt x="1857353" y="78852"/>
                  </a:cubicBezTo>
                  <a:lnTo>
                    <a:pt x="1857353" y="709664"/>
                  </a:lnTo>
                  <a:cubicBezTo>
                    <a:pt x="1857353" y="753213"/>
                    <a:pt x="1822050" y="788516"/>
                    <a:pt x="1778501" y="788516"/>
                  </a:cubicBezTo>
                  <a:lnTo>
                    <a:pt x="78852" y="788516"/>
                  </a:lnTo>
                  <a:cubicBezTo>
                    <a:pt x="35303" y="788516"/>
                    <a:pt x="0" y="753213"/>
                    <a:pt x="0" y="709664"/>
                  </a:cubicBezTo>
                  <a:lnTo>
                    <a:pt x="0" y="78852"/>
                  </a:lnTo>
                  <a:close/>
                </a:path>
              </a:pathLst>
            </a:custGeom>
          </p:spPr>
          <p:style>
            <a:lnRef idx="2">
              <a:schemeClr val="lt1">
                <a:hueOff val="0"/>
                <a:satOff val="0"/>
                <a:lumOff val="0"/>
                <a:alphaOff val="0"/>
              </a:schemeClr>
            </a:lnRef>
            <a:fillRef idx="1">
              <a:schemeClr val="accent1">
                <a:tint val="99000"/>
                <a:hueOff val="0"/>
                <a:satOff val="0"/>
                <a:lumOff val="0"/>
                <a:alphaOff val="0"/>
              </a:schemeClr>
            </a:fillRef>
            <a:effectRef idx="0">
              <a:schemeClr val="accent1">
                <a:tint val="99000"/>
                <a:hueOff val="0"/>
                <a:satOff val="0"/>
                <a:lumOff val="0"/>
                <a:alphaOff val="0"/>
              </a:schemeClr>
            </a:effectRef>
            <a:fontRef idx="minor">
              <a:schemeClr val="lt1"/>
            </a:fontRef>
          </p:style>
          <p:txBody>
            <a:bodyPr spcFirstLastPara="0" vert="horz" wrap="square" lIns="99295" tIns="99295" rIns="99295" bIns="99295" numCol="1" spcCol="1270" anchor="ctr" anchorCtr="0">
              <a:noAutofit/>
            </a:bodyPr>
            <a:lstStyle/>
            <a:p>
              <a:pPr lvl="0" algn="ctr" defTabSz="889000" rtl="0">
                <a:lnSpc>
                  <a:spcPct val="90000"/>
                </a:lnSpc>
                <a:spcBef>
                  <a:spcPct val="0"/>
                </a:spcBef>
                <a:spcAft>
                  <a:spcPct val="35000"/>
                </a:spcAft>
              </a:pPr>
              <a:r>
                <a:rPr lang="en-US" sz="2000">
                  <a:latin typeface="Huawei Sans" panose="020C0503030203020204" pitchFamily="34" charset="0"/>
                  <a:ea typeface="+mn-ea"/>
                </a:rPr>
                <a:t>CAPEX</a:t>
              </a:r>
            </a:p>
          </p:txBody>
        </p:sp>
        <p:sp>
          <p:nvSpPr>
            <p:cNvPr id="10" name="任意多边形 9"/>
            <p:cNvSpPr/>
            <p:nvPr/>
          </p:nvSpPr>
          <p:spPr>
            <a:xfrm>
              <a:off x="446329" y="4518005"/>
              <a:ext cx="602254" cy="1269915"/>
            </a:xfrm>
            <a:custGeom>
              <a:avLst/>
              <a:gdLst>
                <a:gd name="connsiteX0" fmla="*/ 0 w 602254"/>
                <a:gd name="connsiteY0" fmla="*/ 60225 h 788516"/>
                <a:gd name="connsiteX1" fmla="*/ 60225 w 602254"/>
                <a:gd name="connsiteY1" fmla="*/ 0 h 788516"/>
                <a:gd name="connsiteX2" fmla="*/ 542029 w 602254"/>
                <a:gd name="connsiteY2" fmla="*/ 0 h 788516"/>
                <a:gd name="connsiteX3" fmla="*/ 602254 w 602254"/>
                <a:gd name="connsiteY3" fmla="*/ 60225 h 788516"/>
                <a:gd name="connsiteX4" fmla="*/ 602254 w 602254"/>
                <a:gd name="connsiteY4" fmla="*/ 728291 h 788516"/>
                <a:gd name="connsiteX5" fmla="*/ 542029 w 602254"/>
                <a:gd name="connsiteY5" fmla="*/ 788516 h 788516"/>
                <a:gd name="connsiteX6" fmla="*/ 60225 w 602254"/>
                <a:gd name="connsiteY6" fmla="*/ 788516 h 788516"/>
                <a:gd name="connsiteX7" fmla="*/ 0 w 602254"/>
                <a:gd name="connsiteY7" fmla="*/ 728291 h 788516"/>
                <a:gd name="connsiteX8" fmla="*/ 0 w 602254"/>
                <a:gd name="connsiteY8" fmla="*/ 60225 h 788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2254" h="788516">
                  <a:moveTo>
                    <a:pt x="0" y="60225"/>
                  </a:moveTo>
                  <a:cubicBezTo>
                    <a:pt x="0" y="26964"/>
                    <a:pt x="26964" y="0"/>
                    <a:pt x="60225" y="0"/>
                  </a:cubicBezTo>
                  <a:lnTo>
                    <a:pt x="542029" y="0"/>
                  </a:lnTo>
                  <a:cubicBezTo>
                    <a:pt x="575290" y="0"/>
                    <a:pt x="602254" y="26964"/>
                    <a:pt x="602254" y="60225"/>
                  </a:cubicBezTo>
                  <a:lnTo>
                    <a:pt x="602254" y="728291"/>
                  </a:lnTo>
                  <a:cubicBezTo>
                    <a:pt x="602254" y="761552"/>
                    <a:pt x="575290" y="788516"/>
                    <a:pt x="542029" y="788516"/>
                  </a:cubicBezTo>
                  <a:lnTo>
                    <a:pt x="60225" y="788516"/>
                  </a:lnTo>
                  <a:cubicBezTo>
                    <a:pt x="26964" y="788516"/>
                    <a:pt x="0" y="761552"/>
                    <a:pt x="0" y="728291"/>
                  </a:cubicBezTo>
                  <a:lnTo>
                    <a:pt x="0" y="60225"/>
                  </a:lnTo>
                  <a:close/>
                </a:path>
              </a:pathLst>
            </a:custGeom>
          </p:spPr>
          <p:style>
            <a:lnRef idx="2">
              <a:schemeClr val="lt1">
                <a:hueOff val="0"/>
                <a:satOff val="0"/>
                <a:lumOff val="0"/>
                <a:alphaOff val="0"/>
              </a:schemeClr>
            </a:lnRef>
            <a:fillRef idx="1">
              <a:schemeClr val="accent1">
                <a:tint val="80000"/>
                <a:hueOff val="0"/>
                <a:satOff val="0"/>
                <a:lumOff val="0"/>
                <a:alphaOff val="0"/>
              </a:schemeClr>
            </a:fillRef>
            <a:effectRef idx="0">
              <a:schemeClr val="accent1">
                <a:tint val="80000"/>
                <a:hueOff val="0"/>
                <a:satOff val="0"/>
                <a:lumOff val="0"/>
                <a:alphaOff val="0"/>
              </a:schemeClr>
            </a:effectRef>
            <a:fontRef idx="minor">
              <a:schemeClr val="lt1"/>
            </a:fontRef>
          </p:style>
          <p:txBody>
            <a:bodyPr spcFirstLastPara="0" vert="horz" wrap="square" lIns="59549" tIns="59549" rIns="59549" bIns="59549" numCol="1" spcCol="1270" anchor="ctr" anchorCtr="0">
              <a:noAutofit/>
            </a:bodyPr>
            <a:lstStyle/>
            <a:p>
              <a:pPr lvl="0" algn="ctr" defTabSz="488950" rtl="0">
                <a:lnSpc>
                  <a:spcPct val="90000"/>
                </a:lnSpc>
                <a:spcBef>
                  <a:spcPct val="0"/>
                </a:spcBef>
                <a:spcAft>
                  <a:spcPct val="35000"/>
                </a:spcAft>
              </a:pPr>
              <a:r>
                <a:rPr lang="en-US" sz="1400" dirty="0">
                  <a:latin typeface="Huawei Sans" panose="020C0503030203020204" pitchFamily="34" charset="0"/>
                  <a:ea typeface="+mn-ea"/>
                </a:rPr>
                <a:t>Depreciation and amortization</a:t>
              </a:r>
            </a:p>
          </p:txBody>
        </p:sp>
        <p:sp>
          <p:nvSpPr>
            <p:cNvPr id="11" name="任意多边形 10"/>
            <p:cNvSpPr/>
            <p:nvPr/>
          </p:nvSpPr>
          <p:spPr>
            <a:xfrm>
              <a:off x="1073879" y="4518005"/>
              <a:ext cx="602254" cy="1269915"/>
            </a:xfrm>
            <a:custGeom>
              <a:avLst/>
              <a:gdLst>
                <a:gd name="connsiteX0" fmla="*/ 0 w 602254"/>
                <a:gd name="connsiteY0" fmla="*/ 60225 h 788516"/>
                <a:gd name="connsiteX1" fmla="*/ 60225 w 602254"/>
                <a:gd name="connsiteY1" fmla="*/ 0 h 788516"/>
                <a:gd name="connsiteX2" fmla="*/ 542029 w 602254"/>
                <a:gd name="connsiteY2" fmla="*/ 0 h 788516"/>
                <a:gd name="connsiteX3" fmla="*/ 602254 w 602254"/>
                <a:gd name="connsiteY3" fmla="*/ 60225 h 788516"/>
                <a:gd name="connsiteX4" fmla="*/ 602254 w 602254"/>
                <a:gd name="connsiteY4" fmla="*/ 728291 h 788516"/>
                <a:gd name="connsiteX5" fmla="*/ 542029 w 602254"/>
                <a:gd name="connsiteY5" fmla="*/ 788516 h 788516"/>
                <a:gd name="connsiteX6" fmla="*/ 60225 w 602254"/>
                <a:gd name="connsiteY6" fmla="*/ 788516 h 788516"/>
                <a:gd name="connsiteX7" fmla="*/ 0 w 602254"/>
                <a:gd name="connsiteY7" fmla="*/ 728291 h 788516"/>
                <a:gd name="connsiteX8" fmla="*/ 0 w 602254"/>
                <a:gd name="connsiteY8" fmla="*/ 60225 h 788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2254" h="788516">
                  <a:moveTo>
                    <a:pt x="0" y="60225"/>
                  </a:moveTo>
                  <a:cubicBezTo>
                    <a:pt x="0" y="26964"/>
                    <a:pt x="26964" y="0"/>
                    <a:pt x="60225" y="0"/>
                  </a:cubicBezTo>
                  <a:lnTo>
                    <a:pt x="542029" y="0"/>
                  </a:lnTo>
                  <a:cubicBezTo>
                    <a:pt x="575290" y="0"/>
                    <a:pt x="602254" y="26964"/>
                    <a:pt x="602254" y="60225"/>
                  </a:cubicBezTo>
                  <a:lnTo>
                    <a:pt x="602254" y="728291"/>
                  </a:lnTo>
                  <a:cubicBezTo>
                    <a:pt x="602254" y="761552"/>
                    <a:pt x="575290" y="788516"/>
                    <a:pt x="542029" y="788516"/>
                  </a:cubicBezTo>
                  <a:lnTo>
                    <a:pt x="60225" y="788516"/>
                  </a:lnTo>
                  <a:cubicBezTo>
                    <a:pt x="26964" y="788516"/>
                    <a:pt x="0" y="761552"/>
                    <a:pt x="0" y="728291"/>
                  </a:cubicBezTo>
                  <a:lnTo>
                    <a:pt x="0" y="60225"/>
                  </a:lnTo>
                  <a:close/>
                </a:path>
              </a:pathLst>
            </a:custGeom>
          </p:spPr>
          <p:style>
            <a:lnRef idx="2">
              <a:schemeClr val="lt1">
                <a:hueOff val="0"/>
                <a:satOff val="0"/>
                <a:lumOff val="0"/>
                <a:alphaOff val="0"/>
              </a:schemeClr>
            </a:lnRef>
            <a:fillRef idx="1">
              <a:schemeClr val="accent1">
                <a:tint val="80000"/>
                <a:hueOff val="0"/>
                <a:satOff val="0"/>
                <a:lumOff val="0"/>
                <a:alphaOff val="0"/>
              </a:schemeClr>
            </a:fillRef>
            <a:effectRef idx="0">
              <a:schemeClr val="accent1">
                <a:tint val="80000"/>
                <a:hueOff val="0"/>
                <a:satOff val="0"/>
                <a:lumOff val="0"/>
                <a:alphaOff val="0"/>
              </a:schemeClr>
            </a:effectRef>
            <a:fontRef idx="minor">
              <a:schemeClr val="lt1"/>
            </a:fontRef>
          </p:style>
          <p:txBody>
            <a:bodyPr spcFirstLastPara="0" vert="horz" wrap="square" lIns="59549" tIns="59549" rIns="59549" bIns="59549" numCol="1" spcCol="1270" anchor="ctr" anchorCtr="0">
              <a:noAutofit/>
            </a:bodyPr>
            <a:lstStyle/>
            <a:p>
              <a:pPr lvl="0" algn="ctr" defTabSz="488950" rtl="0">
                <a:lnSpc>
                  <a:spcPct val="90000"/>
                </a:lnSpc>
                <a:spcBef>
                  <a:spcPct val="0"/>
                </a:spcBef>
                <a:spcAft>
                  <a:spcPct val="35000"/>
                </a:spcAft>
              </a:pPr>
              <a:r>
                <a:rPr lang="en-US" sz="1400" dirty="0">
                  <a:latin typeface="Huawei Sans" panose="020C0503030203020204" pitchFamily="34" charset="0"/>
                  <a:ea typeface="+mn-ea"/>
                </a:rPr>
                <a:t>Depreciation estimation</a:t>
              </a:r>
            </a:p>
          </p:txBody>
        </p:sp>
        <p:sp>
          <p:nvSpPr>
            <p:cNvPr id="12" name="任意多边形 11"/>
            <p:cNvSpPr/>
            <p:nvPr/>
          </p:nvSpPr>
          <p:spPr>
            <a:xfrm>
              <a:off x="1701428" y="4518005"/>
              <a:ext cx="602254" cy="1269915"/>
            </a:xfrm>
            <a:custGeom>
              <a:avLst/>
              <a:gdLst>
                <a:gd name="connsiteX0" fmla="*/ 0 w 602254"/>
                <a:gd name="connsiteY0" fmla="*/ 60225 h 788516"/>
                <a:gd name="connsiteX1" fmla="*/ 60225 w 602254"/>
                <a:gd name="connsiteY1" fmla="*/ 0 h 788516"/>
                <a:gd name="connsiteX2" fmla="*/ 542029 w 602254"/>
                <a:gd name="connsiteY2" fmla="*/ 0 h 788516"/>
                <a:gd name="connsiteX3" fmla="*/ 602254 w 602254"/>
                <a:gd name="connsiteY3" fmla="*/ 60225 h 788516"/>
                <a:gd name="connsiteX4" fmla="*/ 602254 w 602254"/>
                <a:gd name="connsiteY4" fmla="*/ 728291 h 788516"/>
                <a:gd name="connsiteX5" fmla="*/ 542029 w 602254"/>
                <a:gd name="connsiteY5" fmla="*/ 788516 h 788516"/>
                <a:gd name="connsiteX6" fmla="*/ 60225 w 602254"/>
                <a:gd name="connsiteY6" fmla="*/ 788516 h 788516"/>
                <a:gd name="connsiteX7" fmla="*/ 0 w 602254"/>
                <a:gd name="connsiteY7" fmla="*/ 728291 h 788516"/>
                <a:gd name="connsiteX8" fmla="*/ 0 w 602254"/>
                <a:gd name="connsiteY8" fmla="*/ 60225 h 788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2254" h="788516">
                  <a:moveTo>
                    <a:pt x="0" y="60225"/>
                  </a:moveTo>
                  <a:cubicBezTo>
                    <a:pt x="0" y="26964"/>
                    <a:pt x="26964" y="0"/>
                    <a:pt x="60225" y="0"/>
                  </a:cubicBezTo>
                  <a:lnTo>
                    <a:pt x="542029" y="0"/>
                  </a:lnTo>
                  <a:cubicBezTo>
                    <a:pt x="575290" y="0"/>
                    <a:pt x="602254" y="26964"/>
                    <a:pt x="602254" y="60225"/>
                  </a:cubicBezTo>
                  <a:lnTo>
                    <a:pt x="602254" y="728291"/>
                  </a:lnTo>
                  <a:cubicBezTo>
                    <a:pt x="602254" y="761552"/>
                    <a:pt x="575290" y="788516"/>
                    <a:pt x="542029" y="788516"/>
                  </a:cubicBezTo>
                  <a:lnTo>
                    <a:pt x="60225" y="788516"/>
                  </a:lnTo>
                  <a:cubicBezTo>
                    <a:pt x="26964" y="788516"/>
                    <a:pt x="0" y="761552"/>
                    <a:pt x="0" y="728291"/>
                  </a:cubicBezTo>
                  <a:lnTo>
                    <a:pt x="0" y="60225"/>
                  </a:lnTo>
                  <a:close/>
                </a:path>
              </a:pathLst>
            </a:custGeom>
          </p:spPr>
          <p:style>
            <a:lnRef idx="2">
              <a:schemeClr val="lt1">
                <a:hueOff val="0"/>
                <a:satOff val="0"/>
                <a:lumOff val="0"/>
                <a:alphaOff val="0"/>
              </a:schemeClr>
            </a:lnRef>
            <a:fillRef idx="1">
              <a:schemeClr val="accent1">
                <a:tint val="80000"/>
                <a:hueOff val="0"/>
                <a:satOff val="0"/>
                <a:lumOff val="0"/>
                <a:alphaOff val="0"/>
              </a:schemeClr>
            </a:fillRef>
            <a:effectRef idx="0">
              <a:schemeClr val="accent1">
                <a:tint val="80000"/>
                <a:hueOff val="0"/>
                <a:satOff val="0"/>
                <a:lumOff val="0"/>
                <a:alphaOff val="0"/>
              </a:schemeClr>
            </a:effectRef>
            <a:fontRef idx="minor">
              <a:schemeClr val="lt1"/>
            </a:fontRef>
          </p:style>
          <p:txBody>
            <a:bodyPr spcFirstLastPara="0" vert="horz" wrap="square" lIns="59549" tIns="59549" rIns="59549" bIns="59549" numCol="1" spcCol="1270" anchor="ctr" anchorCtr="0">
              <a:noAutofit/>
            </a:bodyPr>
            <a:lstStyle/>
            <a:p>
              <a:pPr lvl="0" algn="ctr" defTabSz="488950" rtl="0">
                <a:lnSpc>
                  <a:spcPct val="90000"/>
                </a:lnSpc>
                <a:spcBef>
                  <a:spcPct val="0"/>
                </a:spcBef>
                <a:spcAft>
                  <a:spcPct val="35000"/>
                </a:spcAft>
              </a:pPr>
              <a:r>
                <a:rPr lang="en-US" sz="1400" dirty="0">
                  <a:latin typeface="Huawei Sans" panose="020C0503030203020204" pitchFamily="34" charset="0"/>
                  <a:ea typeface="+mn-ea"/>
                </a:rPr>
                <a:t>Amortization estimation</a:t>
              </a:r>
            </a:p>
          </p:txBody>
        </p:sp>
        <p:sp>
          <p:nvSpPr>
            <p:cNvPr id="13" name="任意多边形 12"/>
            <p:cNvSpPr/>
            <p:nvPr/>
          </p:nvSpPr>
          <p:spPr>
            <a:xfrm>
              <a:off x="2354272" y="3856578"/>
              <a:ext cx="3740000" cy="592424"/>
            </a:xfrm>
            <a:custGeom>
              <a:avLst/>
              <a:gdLst>
                <a:gd name="connsiteX0" fmla="*/ 0 w 3740000"/>
                <a:gd name="connsiteY0" fmla="*/ 78852 h 788516"/>
                <a:gd name="connsiteX1" fmla="*/ 78852 w 3740000"/>
                <a:gd name="connsiteY1" fmla="*/ 0 h 788516"/>
                <a:gd name="connsiteX2" fmla="*/ 3661148 w 3740000"/>
                <a:gd name="connsiteY2" fmla="*/ 0 h 788516"/>
                <a:gd name="connsiteX3" fmla="*/ 3740000 w 3740000"/>
                <a:gd name="connsiteY3" fmla="*/ 78852 h 788516"/>
                <a:gd name="connsiteX4" fmla="*/ 3740000 w 3740000"/>
                <a:gd name="connsiteY4" fmla="*/ 709664 h 788516"/>
                <a:gd name="connsiteX5" fmla="*/ 3661148 w 3740000"/>
                <a:gd name="connsiteY5" fmla="*/ 788516 h 788516"/>
                <a:gd name="connsiteX6" fmla="*/ 78852 w 3740000"/>
                <a:gd name="connsiteY6" fmla="*/ 788516 h 788516"/>
                <a:gd name="connsiteX7" fmla="*/ 0 w 3740000"/>
                <a:gd name="connsiteY7" fmla="*/ 709664 h 788516"/>
                <a:gd name="connsiteX8" fmla="*/ 0 w 3740000"/>
                <a:gd name="connsiteY8" fmla="*/ 78852 h 788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40000" h="788516">
                  <a:moveTo>
                    <a:pt x="0" y="78852"/>
                  </a:moveTo>
                  <a:cubicBezTo>
                    <a:pt x="0" y="35303"/>
                    <a:pt x="35303" y="0"/>
                    <a:pt x="78852" y="0"/>
                  </a:cubicBezTo>
                  <a:lnTo>
                    <a:pt x="3661148" y="0"/>
                  </a:lnTo>
                  <a:cubicBezTo>
                    <a:pt x="3704697" y="0"/>
                    <a:pt x="3740000" y="35303"/>
                    <a:pt x="3740000" y="78852"/>
                  </a:cubicBezTo>
                  <a:lnTo>
                    <a:pt x="3740000" y="709664"/>
                  </a:lnTo>
                  <a:cubicBezTo>
                    <a:pt x="3740000" y="753213"/>
                    <a:pt x="3704697" y="788516"/>
                    <a:pt x="3661148" y="788516"/>
                  </a:cubicBezTo>
                  <a:lnTo>
                    <a:pt x="78852" y="788516"/>
                  </a:lnTo>
                  <a:cubicBezTo>
                    <a:pt x="35303" y="788516"/>
                    <a:pt x="0" y="753213"/>
                    <a:pt x="0" y="709664"/>
                  </a:cubicBezTo>
                  <a:lnTo>
                    <a:pt x="0" y="78852"/>
                  </a:lnTo>
                  <a:close/>
                </a:path>
              </a:pathLst>
            </a:custGeom>
          </p:spPr>
          <p:style>
            <a:lnRef idx="2">
              <a:schemeClr val="lt1">
                <a:hueOff val="0"/>
                <a:satOff val="0"/>
                <a:lumOff val="0"/>
                <a:alphaOff val="0"/>
              </a:schemeClr>
            </a:lnRef>
            <a:fillRef idx="1">
              <a:schemeClr val="accent1">
                <a:tint val="99000"/>
                <a:hueOff val="0"/>
                <a:satOff val="0"/>
                <a:lumOff val="0"/>
                <a:alphaOff val="0"/>
              </a:schemeClr>
            </a:fillRef>
            <a:effectRef idx="0">
              <a:schemeClr val="accent1">
                <a:tint val="99000"/>
                <a:hueOff val="0"/>
                <a:satOff val="0"/>
                <a:lumOff val="0"/>
                <a:alphaOff val="0"/>
              </a:schemeClr>
            </a:effectRef>
            <a:fontRef idx="minor">
              <a:schemeClr val="lt1"/>
            </a:fontRef>
          </p:style>
          <p:txBody>
            <a:bodyPr spcFirstLastPara="0" vert="horz" wrap="square" lIns="99295" tIns="99295" rIns="99295" bIns="99295" numCol="1" spcCol="1270" anchor="ctr" anchorCtr="0">
              <a:noAutofit/>
            </a:bodyPr>
            <a:lstStyle/>
            <a:p>
              <a:pPr lvl="0" algn="ctr" defTabSz="889000" rtl="0">
                <a:lnSpc>
                  <a:spcPct val="90000"/>
                </a:lnSpc>
                <a:spcBef>
                  <a:spcPct val="0"/>
                </a:spcBef>
                <a:spcAft>
                  <a:spcPct val="35000"/>
                </a:spcAft>
              </a:pPr>
              <a:r>
                <a:rPr lang="en-US" sz="2000" dirty="0">
                  <a:latin typeface="Huawei Sans" panose="020C0503030203020204" pitchFamily="34" charset="0"/>
                  <a:ea typeface="+mn-ea"/>
                </a:rPr>
                <a:t>OPEX</a:t>
              </a:r>
            </a:p>
          </p:txBody>
        </p:sp>
        <p:sp>
          <p:nvSpPr>
            <p:cNvPr id="14" name="任意多边形 13"/>
            <p:cNvSpPr/>
            <p:nvPr/>
          </p:nvSpPr>
          <p:spPr>
            <a:xfrm>
              <a:off x="2354272" y="4518005"/>
              <a:ext cx="602254" cy="1269915"/>
            </a:xfrm>
            <a:custGeom>
              <a:avLst/>
              <a:gdLst>
                <a:gd name="connsiteX0" fmla="*/ 0 w 602254"/>
                <a:gd name="connsiteY0" fmla="*/ 60225 h 788516"/>
                <a:gd name="connsiteX1" fmla="*/ 60225 w 602254"/>
                <a:gd name="connsiteY1" fmla="*/ 0 h 788516"/>
                <a:gd name="connsiteX2" fmla="*/ 542029 w 602254"/>
                <a:gd name="connsiteY2" fmla="*/ 0 h 788516"/>
                <a:gd name="connsiteX3" fmla="*/ 602254 w 602254"/>
                <a:gd name="connsiteY3" fmla="*/ 60225 h 788516"/>
                <a:gd name="connsiteX4" fmla="*/ 602254 w 602254"/>
                <a:gd name="connsiteY4" fmla="*/ 728291 h 788516"/>
                <a:gd name="connsiteX5" fmla="*/ 542029 w 602254"/>
                <a:gd name="connsiteY5" fmla="*/ 788516 h 788516"/>
                <a:gd name="connsiteX6" fmla="*/ 60225 w 602254"/>
                <a:gd name="connsiteY6" fmla="*/ 788516 h 788516"/>
                <a:gd name="connsiteX7" fmla="*/ 0 w 602254"/>
                <a:gd name="connsiteY7" fmla="*/ 728291 h 788516"/>
                <a:gd name="connsiteX8" fmla="*/ 0 w 602254"/>
                <a:gd name="connsiteY8" fmla="*/ 60225 h 788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2254" h="788516">
                  <a:moveTo>
                    <a:pt x="0" y="60225"/>
                  </a:moveTo>
                  <a:cubicBezTo>
                    <a:pt x="0" y="26964"/>
                    <a:pt x="26964" y="0"/>
                    <a:pt x="60225" y="0"/>
                  </a:cubicBezTo>
                  <a:lnTo>
                    <a:pt x="542029" y="0"/>
                  </a:lnTo>
                  <a:cubicBezTo>
                    <a:pt x="575290" y="0"/>
                    <a:pt x="602254" y="26964"/>
                    <a:pt x="602254" y="60225"/>
                  </a:cubicBezTo>
                  <a:lnTo>
                    <a:pt x="602254" y="728291"/>
                  </a:lnTo>
                  <a:cubicBezTo>
                    <a:pt x="602254" y="761552"/>
                    <a:pt x="575290" y="788516"/>
                    <a:pt x="542029" y="788516"/>
                  </a:cubicBezTo>
                  <a:lnTo>
                    <a:pt x="60225" y="788516"/>
                  </a:lnTo>
                  <a:cubicBezTo>
                    <a:pt x="26964" y="788516"/>
                    <a:pt x="0" y="761552"/>
                    <a:pt x="0" y="728291"/>
                  </a:cubicBezTo>
                  <a:lnTo>
                    <a:pt x="0" y="60225"/>
                  </a:lnTo>
                  <a:close/>
                </a:path>
              </a:pathLst>
            </a:custGeom>
          </p:spPr>
          <p:style>
            <a:lnRef idx="2">
              <a:schemeClr val="lt1">
                <a:hueOff val="0"/>
                <a:satOff val="0"/>
                <a:lumOff val="0"/>
                <a:alphaOff val="0"/>
              </a:schemeClr>
            </a:lnRef>
            <a:fillRef idx="1">
              <a:schemeClr val="accent1">
                <a:tint val="80000"/>
                <a:hueOff val="0"/>
                <a:satOff val="0"/>
                <a:lumOff val="0"/>
                <a:alphaOff val="0"/>
              </a:schemeClr>
            </a:fillRef>
            <a:effectRef idx="0">
              <a:schemeClr val="accent1">
                <a:tint val="80000"/>
                <a:hueOff val="0"/>
                <a:satOff val="0"/>
                <a:lumOff val="0"/>
                <a:alphaOff val="0"/>
              </a:schemeClr>
            </a:effectRef>
            <a:fontRef idx="minor">
              <a:schemeClr val="lt1"/>
            </a:fontRef>
          </p:style>
          <p:txBody>
            <a:bodyPr spcFirstLastPara="0" vert="horz" wrap="square" lIns="59549" tIns="59549" rIns="59549" bIns="59549" numCol="1" spcCol="1270" anchor="ctr" anchorCtr="0">
              <a:noAutofit/>
            </a:bodyPr>
            <a:lstStyle/>
            <a:p>
              <a:pPr lvl="0" algn="ctr" defTabSz="488950" rtl="0">
                <a:lnSpc>
                  <a:spcPct val="90000"/>
                </a:lnSpc>
                <a:spcBef>
                  <a:spcPct val="0"/>
                </a:spcBef>
                <a:spcAft>
                  <a:spcPct val="35000"/>
                </a:spcAft>
              </a:pPr>
              <a:r>
                <a:rPr lang="en-US" sz="1400">
                  <a:latin typeface="Huawei Sans" panose="020C0503030203020204" pitchFamily="34" charset="0"/>
                  <a:ea typeface="+mn-ea"/>
                </a:rPr>
                <a:t>Energy cost</a:t>
              </a:r>
            </a:p>
          </p:txBody>
        </p:sp>
        <p:sp>
          <p:nvSpPr>
            <p:cNvPr id="15" name="任意多边形 14"/>
            <p:cNvSpPr/>
            <p:nvPr/>
          </p:nvSpPr>
          <p:spPr>
            <a:xfrm>
              <a:off x="2981821" y="4518005"/>
              <a:ext cx="602254" cy="1269915"/>
            </a:xfrm>
            <a:custGeom>
              <a:avLst/>
              <a:gdLst>
                <a:gd name="connsiteX0" fmla="*/ 0 w 602254"/>
                <a:gd name="connsiteY0" fmla="*/ 60225 h 788516"/>
                <a:gd name="connsiteX1" fmla="*/ 60225 w 602254"/>
                <a:gd name="connsiteY1" fmla="*/ 0 h 788516"/>
                <a:gd name="connsiteX2" fmla="*/ 542029 w 602254"/>
                <a:gd name="connsiteY2" fmla="*/ 0 h 788516"/>
                <a:gd name="connsiteX3" fmla="*/ 602254 w 602254"/>
                <a:gd name="connsiteY3" fmla="*/ 60225 h 788516"/>
                <a:gd name="connsiteX4" fmla="*/ 602254 w 602254"/>
                <a:gd name="connsiteY4" fmla="*/ 728291 h 788516"/>
                <a:gd name="connsiteX5" fmla="*/ 542029 w 602254"/>
                <a:gd name="connsiteY5" fmla="*/ 788516 h 788516"/>
                <a:gd name="connsiteX6" fmla="*/ 60225 w 602254"/>
                <a:gd name="connsiteY6" fmla="*/ 788516 h 788516"/>
                <a:gd name="connsiteX7" fmla="*/ 0 w 602254"/>
                <a:gd name="connsiteY7" fmla="*/ 728291 h 788516"/>
                <a:gd name="connsiteX8" fmla="*/ 0 w 602254"/>
                <a:gd name="connsiteY8" fmla="*/ 60225 h 788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2254" h="788516">
                  <a:moveTo>
                    <a:pt x="0" y="60225"/>
                  </a:moveTo>
                  <a:cubicBezTo>
                    <a:pt x="0" y="26964"/>
                    <a:pt x="26964" y="0"/>
                    <a:pt x="60225" y="0"/>
                  </a:cubicBezTo>
                  <a:lnTo>
                    <a:pt x="542029" y="0"/>
                  </a:lnTo>
                  <a:cubicBezTo>
                    <a:pt x="575290" y="0"/>
                    <a:pt x="602254" y="26964"/>
                    <a:pt x="602254" y="60225"/>
                  </a:cubicBezTo>
                  <a:lnTo>
                    <a:pt x="602254" y="728291"/>
                  </a:lnTo>
                  <a:cubicBezTo>
                    <a:pt x="602254" y="761552"/>
                    <a:pt x="575290" y="788516"/>
                    <a:pt x="542029" y="788516"/>
                  </a:cubicBezTo>
                  <a:lnTo>
                    <a:pt x="60225" y="788516"/>
                  </a:lnTo>
                  <a:cubicBezTo>
                    <a:pt x="26964" y="788516"/>
                    <a:pt x="0" y="761552"/>
                    <a:pt x="0" y="728291"/>
                  </a:cubicBezTo>
                  <a:lnTo>
                    <a:pt x="0" y="60225"/>
                  </a:lnTo>
                  <a:close/>
                </a:path>
              </a:pathLst>
            </a:custGeom>
          </p:spPr>
          <p:style>
            <a:lnRef idx="2">
              <a:schemeClr val="lt1">
                <a:hueOff val="0"/>
                <a:satOff val="0"/>
                <a:lumOff val="0"/>
                <a:alphaOff val="0"/>
              </a:schemeClr>
            </a:lnRef>
            <a:fillRef idx="1">
              <a:schemeClr val="accent1">
                <a:tint val="80000"/>
                <a:hueOff val="0"/>
                <a:satOff val="0"/>
                <a:lumOff val="0"/>
                <a:alphaOff val="0"/>
              </a:schemeClr>
            </a:fillRef>
            <a:effectRef idx="0">
              <a:schemeClr val="accent1">
                <a:tint val="80000"/>
                <a:hueOff val="0"/>
                <a:satOff val="0"/>
                <a:lumOff val="0"/>
                <a:alphaOff val="0"/>
              </a:schemeClr>
            </a:effectRef>
            <a:fontRef idx="minor">
              <a:schemeClr val="lt1"/>
            </a:fontRef>
          </p:style>
          <p:txBody>
            <a:bodyPr spcFirstLastPara="0" vert="horz" wrap="square" lIns="59549" tIns="59549" rIns="59549" bIns="59549" numCol="1" spcCol="1270" anchor="ctr" anchorCtr="0">
              <a:noAutofit/>
            </a:bodyPr>
            <a:lstStyle/>
            <a:p>
              <a:pPr lvl="0" algn="ctr" defTabSz="488950">
                <a:lnSpc>
                  <a:spcPct val="90000"/>
                </a:lnSpc>
                <a:spcBef>
                  <a:spcPct val="0"/>
                </a:spcBef>
                <a:spcAft>
                  <a:spcPct val="35000"/>
                </a:spcAft>
              </a:pPr>
              <a:r>
                <a:rPr lang="en-US" sz="1400" dirty="0" smtClean="0">
                  <a:latin typeface="Huawei Sans" panose="020C0503030203020204" pitchFamily="34" charset="0"/>
                </a:rPr>
                <a:t>Manpower cost</a:t>
              </a:r>
              <a:endParaRPr lang="en-US" sz="1400" dirty="0">
                <a:latin typeface="Huawei Sans" panose="020C0503030203020204" pitchFamily="34" charset="0"/>
              </a:endParaRPr>
            </a:p>
          </p:txBody>
        </p:sp>
        <p:sp>
          <p:nvSpPr>
            <p:cNvPr id="16" name="任意多边形 15"/>
            <p:cNvSpPr/>
            <p:nvPr/>
          </p:nvSpPr>
          <p:spPr>
            <a:xfrm>
              <a:off x="3609370" y="4518005"/>
              <a:ext cx="602254" cy="1269915"/>
            </a:xfrm>
            <a:custGeom>
              <a:avLst/>
              <a:gdLst>
                <a:gd name="connsiteX0" fmla="*/ 0 w 602254"/>
                <a:gd name="connsiteY0" fmla="*/ 60225 h 788516"/>
                <a:gd name="connsiteX1" fmla="*/ 60225 w 602254"/>
                <a:gd name="connsiteY1" fmla="*/ 0 h 788516"/>
                <a:gd name="connsiteX2" fmla="*/ 542029 w 602254"/>
                <a:gd name="connsiteY2" fmla="*/ 0 h 788516"/>
                <a:gd name="connsiteX3" fmla="*/ 602254 w 602254"/>
                <a:gd name="connsiteY3" fmla="*/ 60225 h 788516"/>
                <a:gd name="connsiteX4" fmla="*/ 602254 w 602254"/>
                <a:gd name="connsiteY4" fmla="*/ 728291 h 788516"/>
                <a:gd name="connsiteX5" fmla="*/ 542029 w 602254"/>
                <a:gd name="connsiteY5" fmla="*/ 788516 h 788516"/>
                <a:gd name="connsiteX6" fmla="*/ 60225 w 602254"/>
                <a:gd name="connsiteY6" fmla="*/ 788516 h 788516"/>
                <a:gd name="connsiteX7" fmla="*/ 0 w 602254"/>
                <a:gd name="connsiteY7" fmla="*/ 728291 h 788516"/>
                <a:gd name="connsiteX8" fmla="*/ 0 w 602254"/>
                <a:gd name="connsiteY8" fmla="*/ 60225 h 788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2254" h="788516">
                  <a:moveTo>
                    <a:pt x="0" y="60225"/>
                  </a:moveTo>
                  <a:cubicBezTo>
                    <a:pt x="0" y="26964"/>
                    <a:pt x="26964" y="0"/>
                    <a:pt x="60225" y="0"/>
                  </a:cubicBezTo>
                  <a:lnTo>
                    <a:pt x="542029" y="0"/>
                  </a:lnTo>
                  <a:cubicBezTo>
                    <a:pt x="575290" y="0"/>
                    <a:pt x="602254" y="26964"/>
                    <a:pt x="602254" y="60225"/>
                  </a:cubicBezTo>
                  <a:lnTo>
                    <a:pt x="602254" y="728291"/>
                  </a:lnTo>
                  <a:cubicBezTo>
                    <a:pt x="602254" y="761552"/>
                    <a:pt x="575290" y="788516"/>
                    <a:pt x="542029" y="788516"/>
                  </a:cubicBezTo>
                  <a:lnTo>
                    <a:pt x="60225" y="788516"/>
                  </a:lnTo>
                  <a:cubicBezTo>
                    <a:pt x="26964" y="788516"/>
                    <a:pt x="0" y="761552"/>
                    <a:pt x="0" y="728291"/>
                  </a:cubicBezTo>
                  <a:lnTo>
                    <a:pt x="0" y="60225"/>
                  </a:lnTo>
                  <a:close/>
                </a:path>
              </a:pathLst>
            </a:custGeom>
          </p:spPr>
          <p:style>
            <a:lnRef idx="2">
              <a:schemeClr val="lt1">
                <a:hueOff val="0"/>
                <a:satOff val="0"/>
                <a:lumOff val="0"/>
                <a:alphaOff val="0"/>
              </a:schemeClr>
            </a:lnRef>
            <a:fillRef idx="1">
              <a:schemeClr val="accent1">
                <a:tint val="80000"/>
                <a:hueOff val="0"/>
                <a:satOff val="0"/>
                <a:lumOff val="0"/>
                <a:alphaOff val="0"/>
              </a:schemeClr>
            </a:fillRef>
            <a:effectRef idx="0">
              <a:schemeClr val="accent1">
                <a:tint val="80000"/>
                <a:hueOff val="0"/>
                <a:satOff val="0"/>
                <a:lumOff val="0"/>
                <a:alphaOff val="0"/>
              </a:schemeClr>
            </a:effectRef>
            <a:fontRef idx="minor">
              <a:schemeClr val="lt1"/>
            </a:fontRef>
          </p:style>
          <p:txBody>
            <a:bodyPr spcFirstLastPara="0" vert="horz" wrap="square" lIns="59549" tIns="59549" rIns="59549" bIns="59549" numCol="1" spcCol="1270" anchor="ctr" anchorCtr="0">
              <a:noAutofit/>
            </a:bodyPr>
            <a:lstStyle/>
            <a:p>
              <a:pPr lvl="0" algn="ctr" defTabSz="488950" rtl="0">
                <a:lnSpc>
                  <a:spcPct val="90000"/>
                </a:lnSpc>
                <a:spcBef>
                  <a:spcPct val="0"/>
                </a:spcBef>
                <a:spcAft>
                  <a:spcPct val="35000"/>
                </a:spcAft>
              </a:pPr>
              <a:r>
                <a:rPr lang="en-US" sz="1400">
                  <a:latin typeface="Huawei Sans" panose="020C0503030203020204" pitchFamily="34" charset="0"/>
                  <a:ea typeface="+mn-ea"/>
                </a:rPr>
                <a:t>Training expenses</a:t>
              </a:r>
            </a:p>
          </p:txBody>
        </p:sp>
        <p:sp>
          <p:nvSpPr>
            <p:cNvPr id="17" name="任意多边形 16"/>
            <p:cNvSpPr/>
            <p:nvPr/>
          </p:nvSpPr>
          <p:spPr>
            <a:xfrm>
              <a:off x="4236920" y="4518005"/>
              <a:ext cx="602254" cy="1269915"/>
            </a:xfrm>
            <a:custGeom>
              <a:avLst/>
              <a:gdLst>
                <a:gd name="connsiteX0" fmla="*/ 0 w 602254"/>
                <a:gd name="connsiteY0" fmla="*/ 60225 h 788516"/>
                <a:gd name="connsiteX1" fmla="*/ 60225 w 602254"/>
                <a:gd name="connsiteY1" fmla="*/ 0 h 788516"/>
                <a:gd name="connsiteX2" fmla="*/ 542029 w 602254"/>
                <a:gd name="connsiteY2" fmla="*/ 0 h 788516"/>
                <a:gd name="connsiteX3" fmla="*/ 602254 w 602254"/>
                <a:gd name="connsiteY3" fmla="*/ 60225 h 788516"/>
                <a:gd name="connsiteX4" fmla="*/ 602254 w 602254"/>
                <a:gd name="connsiteY4" fmla="*/ 728291 h 788516"/>
                <a:gd name="connsiteX5" fmla="*/ 542029 w 602254"/>
                <a:gd name="connsiteY5" fmla="*/ 788516 h 788516"/>
                <a:gd name="connsiteX6" fmla="*/ 60225 w 602254"/>
                <a:gd name="connsiteY6" fmla="*/ 788516 h 788516"/>
                <a:gd name="connsiteX7" fmla="*/ 0 w 602254"/>
                <a:gd name="connsiteY7" fmla="*/ 728291 h 788516"/>
                <a:gd name="connsiteX8" fmla="*/ 0 w 602254"/>
                <a:gd name="connsiteY8" fmla="*/ 60225 h 788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2254" h="788516">
                  <a:moveTo>
                    <a:pt x="0" y="60225"/>
                  </a:moveTo>
                  <a:cubicBezTo>
                    <a:pt x="0" y="26964"/>
                    <a:pt x="26964" y="0"/>
                    <a:pt x="60225" y="0"/>
                  </a:cubicBezTo>
                  <a:lnTo>
                    <a:pt x="542029" y="0"/>
                  </a:lnTo>
                  <a:cubicBezTo>
                    <a:pt x="575290" y="0"/>
                    <a:pt x="602254" y="26964"/>
                    <a:pt x="602254" y="60225"/>
                  </a:cubicBezTo>
                  <a:lnTo>
                    <a:pt x="602254" y="728291"/>
                  </a:lnTo>
                  <a:cubicBezTo>
                    <a:pt x="602254" y="761552"/>
                    <a:pt x="575290" y="788516"/>
                    <a:pt x="542029" y="788516"/>
                  </a:cubicBezTo>
                  <a:lnTo>
                    <a:pt x="60225" y="788516"/>
                  </a:lnTo>
                  <a:cubicBezTo>
                    <a:pt x="26964" y="788516"/>
                    <a:pt x="0" y="761552"/>
                    <a:pt x="0" y="728291"/>
                  </a:cubicBezTo>
                  <a:lnTo>
                    <a:pt x="0" y="60225"/>
                  </a:lnTo>
                  <a:close/>
                </a:path>
              </a:pathLst>
            </a:custGeom>
          </p:spPr>
          <p:style>
            <a:lnRef idx="2">
              <a:schemeClr val="lt1">
                <a:hueOff val="0"/>
                <a:satOff val="0"/>
                <a:lumOff val="0"/>
                <a:alphaOff val="0"/>
              </a:schemeClr>
            </a:lnRef>
            <a:fillRef idx="1">
              <a:schemeClr val="accent1">
                <a:tint val="80000"/>
                <a:hueOff val="0"/>
                <a:satOff val="0"/>
                <a:lumOff val="0"/>
                <a:alphaOff val="0"/>
              </a:schemeClr>
            </a:fillRef>
            <a:effectRef idx="0">
              <a:schemeClr val="accent1">
                <a:tint val="80000"/>
                <a:hueOff val="0"/>
                <a:satOff val="0"/>
                <a:lumOff val="0"/>
                <a:alphaOff val="0"/>
              </a:schemeClr>
            </a:effectRef>
            <a:fontRef idx="minor">
              <a:schemeClr val="lt1"/>
            </a:fontRef>
          </p:style>
          <p:txBody>
            <a:bodyPr spcFirstLastPara="0" vert="horz" wrap="none" lIns="59549" tIns="59549" rIns="59549" bIns="59549" numCol="1" spcCol="1270" anchor="ctr" anchorCtr="0">
              <a:noAutofit/>
            </a:bodyPr>
            <a:lstStyle/>
            <a:p>
              <a:pPr lvl="0" algn="ctr" defTabSz="488950" rtl="0">
                <a:lnSpc>
                  <a:spcPct val="90000"/>
                </a:lnSpc>
                <a:spcBef>
                  <a:spcPct val="0"/>
                </a:spcBef>
                <a:spcAft>
                  <a:spcPct val="35000"/>
                </a:spcAft>
              </a:pPr>
              <a:r>
                <a:rPr lang="en-US" sz="1400" dirty="0">
                  <a:latin typeface="Huawei Sans" panose="020C0503030203020204" pitchFamily="34" charset="0"/>
                  <a:ea typeface="+mn-ea"/>
                </a:rPr>
                <a:t>Equipment </a:t>
              </a:r>
              <a:endParaRPr lang="en-US" sz="1400" dirty="0" smtClean="0">
                <a:latin typeface="Huawei Sans" panose="020C0503030203020204" pitchFamily="34" charset="0"/>
                <a:ea typeface="+mn-ea"/>
              </a:endParaRPr>
            </a:p>
            <a:p>
              <a:pPr lvl="0" algn="ctr" defTabSz="488950" rtl="0">
                <a:lnSpc>
                  <a:spcPct val="90000"/>
                </a:lnSpc>
                <a:spcBef>
                  <a:spcPct val="0"/>
                </a:spcBef>
                <a:spcAft>
                  <a:spcPct val="35000"/>
                </a:spcAft>
              </a:pPr>
              <a:r>
                <a:rPr lang="en-US" sz="1400" dirty="0" smtClean="0">
                  <a:latin typeface="Huawei Sans" panose="020C0503030203020204" pitchFamily="34" charset="0"/>
                  <a:ea typeface="+mn-ea"/>
                </a:rPr>
                <a:t>maintenance </a:t>
              </a:r>
            </a:p>
            <a:p>
              <a:pPr lvl="0" algn="ctr" defTabSz="488950" rtl="0">
                <a:lnSpc>
                  <a:spcPct val="90000"/>
                </a:lnSpc>
                <a:spcBef>
                  <a:spcPct val="0"/>
                </a:spcBef>
                <a:spcAft>
                  <a:spcPct val="35000"/>
                </a:spcAft>
              </a:pPr>
              <a:r>
                <a:rPr lang="en-US" sz="1400" dirty="0" smtClean="0">
                  <a:latin typeface="Huawei Sans" panose="020C0503030203020204" pitchFamily="34" charset="0"/>
                  <a:ea typeface="+mn-ea"/>
                </a:rPr>
                <a:t>and </a:t>
              </a:r>
              <a:r>
                <a:rPr lang="en-US" sz="1400" dirty="0">
                  <a:latin typeface="Huawei Sans" panose="020C0503030203020204" pitchFamily="34" charset="0"/>
                  <a:ea typeface="+mn-ea"/>
                </a:rPr>
                <a:t>update </a:t>
              </a:r>
              <a:endParaRPr lang="en-US" sz="1400" dirty="0" smtClean="0">
                <a:latin typeface="Huawei Sans" panose="020C0503030203020204" pitchFamily="34" charset="0"/>
                <a:ea typeface="+mn-ea"/>
              </a:endParaRPr>
            </a:p>
            <a:p>
              <a:pPr lvl="0" algn="ctr" defTabSz="488950" rtl="0">
                <a:lnSpc>
                  <a:spcPct val="90000"/>
                </a:lnSpc>
                <a:spcBef>
                  <a:spcPct val="0"/>
                </a:spcBef>
                <a:spcAft>
                  <a:spcPct val="35000"/>
                </a:spcAft>
              </a:pPr>
              <a:r>
                <a:rPr lang="en-US" sz="1400" dirty="0" smtClean="0">
                  <a:latin typeface="Huawei Sans" panose="020C0503030203020204" pitchFamily="34" charset="0"/>
                  <a:ea typeface="+mn-ea"/>
                </a:rPr>
                <a:t>cost</a:t>
              </a:r>
              <a:endParaRPr lang="en-US" sz="1400" dirty="0">
                <a:latin typeface="Huawei Sans" panose="020C0503030203020204" pitchFamily="34" charset="0"/>
                <a:ea typeface="+mn-ea"/>
              </a:endParaRPr>
            </a:p>
          </p:txBody>
        </p:sp>
        <p:sp>
          <p:nvSpPr>
            <p:cNvPr id="18" name="任意多边形 17"/>
            <p:cNvSpPr/>
            <p:nvPr/>
          </p:nvSpPr>
          <p:spPr>
            <a:xfrm>
              <a:off x="4864469" y="4518005"/>
              <a:ext cx="602254" cy="1269915"/>
            </a:xfrm>
            <a:custGeom>
              <a:avLst/>
              <a:gdLst>
                <a:gd name="connsiteX0" fmla="*/ 0 w 602254"/>
                <a:gd name="connsiteY0" fmla="*/ 60225 h 788516"/>
                <a:gd name="connsiteX1" fmla="*/ 60225 w 602254"/>
                <a:gd name="connsiteY1" fmla="*/ 0 h 788516"/>
                <a:gd name="connsiteX2" fmla="*/ 542029 w 602254"/>
                <a:gd name="connsiteY2" fmla="*/ 0 h 788516"/>
                <a:gd name="connsiteX3" fmla="*/ 602254 w 602254"/>
                <a:gd name="connsiteY3" fmla="*/ 60225 h 788516"/>
                <a:gd name="connsiteX4" fmla="*/ 602254 w 602254"/>
                <a:gd name="connsiteY4" fmla="*/ 728291 h 788516"/>
                <a:gd name="connsiteX5" fmla="*/ 542029 w 602254"/>
                <a:gd name="connsiteY5" fmla="*/ 788516 h 788516"/>
                <a:gd name="connsiteX6" fmla="*/ 60225 w 602254"/>
                <a:gd name="connsiteY6" fmla="*/ 788516 h 788516"/>
                <a:gd name="connsiteX7" fmla="*/ 0 w 602254"/>
                <a:gd name="connsiteY7" fmla="*/ 728291 h 788516"/>
                <a:gd name="connsiteX8" fmla="*/ 0 w 602254"/>
                <a:gd name="connsiteY8" fmla="*/ 60225 h 788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2254" h="788516">
                  <a:moveTo>
                    <a:pt x="0" y="60225"/>
                  </a:moveTo>
                  <a:cubicBezTo>
                    <a:pt x="0" y="26964"/>
                    <a:pt x="26964" y="0"/>
                    <a:pt x="60225" y="0"/>
                  </a:cubicBezTo>
                  <a:lnTo>
                    <a:pt x="542029" y="0"/>
                  </a:lnTo>
                  <a:cubicBezTo>
                    <a:pt x="575290" y="0"/>
                    <a:pt x="602254" y="26964"/>
                    <a:pt x="602254" y="60225"/>
                  </a:cubicBezTo>
                  <a:lnTo>
                    <a:pt x="602254" y="728291"/>
                  </a:lnTo>
                  <a:cubicBezTo>
                    <a:pt x="602254" y="761552"/>
                    <a:pt x="575290" y="788516"/>
                    <a:pt x="542029" y="788516"/>
                  </a:cubicBezTo>
                  <a:lnTo>
                    <a:pt x="60225" y="788516"/>
                  </a:lnTo>
                  <a:cubicBezTo>
                    <a:pt x="26964" y="788516"/>
                    <a:pt x="0" y="761552"/>
                    <a:pt x="0" y="728291"/>
                  </a:cubicBezTo>
                  <a:lnTo>
                    <a:pt x="0" y="60225"/>
                  </a:lnTo>
                  <a:close/>
                </a:path>
              </a:pathLst>
            </a:custGeom>
          </p:spPr>
          <p:style>
            <a:lnRef idx="2">
              <a:schemeClr val="lt1">
                <a:hueOff val="0"/>
                <a:satOff val="0"/>
                <a:lumOff val="0"/>
                <a:alphaOff val="0"/>
              </a:schemeClr>
            </a:lnRef>
            <a:fillRef idx="1">
              <a:schemeClr val="accent1">
                <a:tint val="80000"/>
                <a:hueOff val="0"/>
                <a:satOff val="0"/>
                <a:lumOff val="0"/>
                <a:alphaOff val="0"/>
              </a:schemeClr>
            </a:fillRef>
            <a:effectRef idx="0">
              <a:schemeClr val="accent1">
                <a:tint val="80000"/>
                <a:hueOff val="0"/>
                <a:satOff val="0"/>
                <a:lumOff val="0"/>
                <a:alphaOff val="0"/>
              </a:schemeClr>
            </a:effectRef>
            <a:fontRef idx="minor">
              <a:schemeClr val="lt1"/>
            </a:fontRef>
          </p:style>
          <p:txBody>
            <a:bodyPr spcFirstLastPara="0" vert="horz" wrap="square" lIns="59549" tIns="59549" rIns="59549" bIns="59549" numCol="1" spcCol="1270" anchor="ctr" anchorCtr="0">
              <a:noAutofit/>
            </a:bodyPr>
            <a:lstStyle/>
            <a:p>
              <a:pPr lvl="0" algn="ctr" defTabSz="488950" rtl="0">
                <a:lnSpc>
                  <a:spcPct val="90000"/>
                </a:lnSpc>
                <a:spcBef>
                  <a:spcPct val="0"/>
                </a:spcBef>
                <a:spcAft>
                  <a:spcPct val="35000"/>
                </a:spcAft>
              </a:pPr>
              <a:r>
                <a:rPr lang="en-US" sz="1400">
                  <a:latin typeface="Huawei Sans" panose="020C0503030203020204" pitchFamily="34" charset="0"/>
                  <a:ea typeface="+mn-ea"/>
                </a:rPr>
                <a:t>Finance expenses</a:t>
              </a:r>
            </a:p>
          </p:txBody>
        </p:sp>
        <p:sp>
          <p:nvSpPr>
            <p:cNvPr id="19" name="任意多边形 18"/>
            <p:cNvSpPr/>
            <p:nvPr/>
          </p:nvSpPr>
          <p:spPr>
            <a:xfrm>
              <a:off x="5492018" y="4518005"/>
              <a:ext cx="602254" cy="1269915"/>
            </a:xfrm>
            <a:custGeom>
              <a:avLst/>
              <a:gdLst>
                <a:gd name="connsiteX0" fmla="*/ 0 w 602254"/>
                <a:gd name="connsiteY0" fmla="*/ 60225 h 788516"/>
                <a:gd name="connsiteX1" fmla="*/ 60225 w 602254"/>
                <a:gd name="connsiteY1" fmla="*/ 0 h 788516"/>
                <a:gd name="connsiteX2" fmla="*/ 542029 w 602254"/>
                <a:gd name="connsiteY2" fmla="*/ 0 h 788516"/>
                <a:gd name="connsiteX3" fmla="*/ 602254 w 602254"/>
                <a:gd name="connsiteY3" fmla="*/ 60225 h 788516"/>
                <a:gd name="connsiteX4" fmla="*/ 602254 w 602254"/>
                <a:gd name="connsiteY4" fmla="*/ 728291 h 788516"/>
                <a:gd name="connsiteX5" fmla="*/ 542029 w 602254"/>
                <a:gd name="connsiteY5" fmla="*/ 788516 h 788516"/>
                <a:gd name="connsiteX6" fmla="*/ 60225 w 602254"/>
                <a:gd name="connsiteY6" fmla="*/ 788516 h 788516"/>
                <a:gd name="connsiteX7" fmla="*/ 0 w 602254"/>
                <a:gd name="connsiteY7" fmla="*/ 728291 h 788516"/>
                <a:gd name="connsiteX8" fmla="*/ 0 w 602254"/>
                <a:gd name="connsiteY8" fmla="*/ 60225 h 788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02254" h="788516">
                  <a:moveTo>
                    <a:pt x="0" y="60225"/>
                  </a:moveTo>
                  <a:cubicBezTo>
                    <a:pt x="0" y="26964"/>
                    <a:pt x="26964" y="0"/>
                    <a:pt x="60225" y="0"/>
                  </a:cubicBezTo>
                  <a:lnTo>
                    <a:pt x="542029" y="0"/>
                  </a:lnTo>
                  <a:cubicBezTo>
                    <a:pt x="575290" y="0"/>
                    <a:pt x="602254" y="26964"/>
                    <a:pt x="602254" y="60225"/>
                  </a:cubicBezTo>
                  <a:lnTo>
                    <a:pt x="602254" y="728291"/>
                  </a:lnTo>
                  <a:cubicBezTo>
                    <a:pt x="602254" y="761552"/>
                    <a:pt x="575290" y="788516"/>
                    <a:pt x="542029" y="788516"/>
                  </a:cubicBezTo>
                  <a:lnTo>
                    <a:pt x="60225" y="788516"/>
                  </a:lnTo>
                  <a:cubicBezTo>
                    <a:pt x="26964" y="788516"/>
                    <a:pt x="0" y="761552"/>
                    <a:pt x="0" y="728291"/>
                  </a:cubicBezTo>
                  <a:lnTo>
                    <a:pt x="0" y="60225"/>
                  </a:lnTo>
                  <a:close/>
                </a:path>
              </a:pathLst>
            </a:custGeom>
          </p:spPr>
          <p:style>
            <a:lnRef idx="2">
              <a:schemeClr val="lt1">
                <a:hueOff val="0"/>
                <a:satOff val="0"/>
                <a:lumOff val="0"/>
                <a:alphaOff val="0"/>
              </a:schemeClr>
            </a:lnRef>
            <a:fillRef idx="1">
              <a:schemeClr val="accent1">
                <a:tint val="80000"/>
                <a:hueOff val="0"/>
                <a:satOff val="0"/>
                <a:lumOff val="0"/>
                <a:alphaOff val="0"/>
              </a:schemeClr>
            </a:fillRef>
            <a:effectRef idx="0">
              <a:schemeClr val="accent1">
                <a:tint val="80000"/>
                <a:hueOff val="0"/>
                <a:satOff val="0"/>
                <a:lumOff val="0"/>
                <a:alphaOff val="0"/>
              </a:schemeClr>
            </a:effectRef>
            <a:fontRef idx="minor">
              <a:schemeClr val="lt1"/>
            </a:fontRef>
          </p:style>
          <p:txBody>
            <a:bodyPr spcFirstLastPara="0" vert="horz" wrap="square" lIns="59549" tIns="59549" rIns="59549" bIns="59549" numCol="1" spcCol="1270" anchor="ctr" anchorCtr="0">
              <a:noAutofit/>
            </a:bodyPr>
            <a:lstStyle/>
            <a:p>
              <a:pPr lvl="0" algn="ctr" defTabSz="488950" rtl="0">
                <a:lnSpc>
                  <a:spcPct val="90000"/>
                </a:lnSpc>
                <a:spcBef>
                  <a:spcPct val="0"/>
                </a:spcBef>
                <a:spcAft>
                  <a:spcPct val="35000"/>
                </a:spcAft>
              </a:pPr>
              <a:r>
                <a:rPr lang="en-US" sz="1400">
                  <a:latin typeface="Huawei Sans" panose="020C0503030203020204" pitchFamily="34" charset="0"/>
                  <a:ea typeface="+mn-ea"/>
                </a:rPr>
                <a:t>Other expenses</a:t>
              </a:r>
            </a:p>
          </p:txBody>
        </p:sp>
      </p:grpSp>
    </p:spTree>
    <p:extLst>
      <p:ext uri="{BB962C8B-B14F-4D97-AF65-F5344CB8AC3E}">
        <p14:creationId xmlns:p14="http://schemas.microsoft.com/office/powerpoint/2010/main" val="113332145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Cost and Revenue (2)</a:t>
            </a:r>
            <a:endParaRPr lang="en-US"/>
          </a:p>
        </p:txBody>
      </p:sp>
      <p:sp>
        <p:nvSpPr>
          <p:cNvPr id="3" name="文本占位符 2"/>
          <p:cNvSpPr>
            <a:spLocks noGrp="1"/>
          </p:cNvSpPr>
          <p:nvPr>
            <p:ph type="body" sz="quarter" idx="10"/>
          </p:nvPr>
        </p:nvSpPr>
        <p:spPr/>
        <p:txBody>
          <a:bodyPr/>
          <a:lstStyle/>
          <a:p>
            <a:r>
              <a:rPr lang="en-US" smtClean="0"/>
              <a:t>Revenues in the economic model of a DC are relative to the operation mode of the DC. According to operation modes, DCs are classified into commercial DCs and self-used DCs.</a:t>
            </a:r>
            <a:endParaRPr lang="en-US" dirty="0"/>
          </a:p>
        </p:txBody>
      </p:sp>
      <p:graphicFrame>
        <p:nvGraphicFramePr>
          <p:cNvPr id="13" name="图示 12"/>
          <p:cNvGraphicFramePr/>
          <p:nvPr>
            <p:extLst/>
          </p:nvPr>
        </p:nvGraphicFramePr>
        <p:xfrm>
          <a:off x="2947982" y="2194247"/>
          <a:ext cx="6296031" cy="28678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4" name="圆角矩形 13"/>
          <p:cNvSpPr/>
          <p:nvPr/>
        </p:nvSpPr>
        <p:spPr>
          <a:xfrm>
            <a:off x="6203092" y="5198066"/>
            <a:ext cx="3040923" cy="730216"/>
          </a:xfrm>
          <a:prstGeom prst="round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dirty="0">
                <a:latin typeface="Huawei Sans" panose="020C0503030203020204" pitchFamily="34" charset="0"/>
              </a:rPr>
              <a:t>Non-economic </a:t>
            </a:r>
            <a:r>
              <a:rPr lang="en-US" dirty="0" smtClean="0">
                <a:latin typeface="Huawei Sans" panose="020C0503030203020204" pitchFamily="34" charset="0"/>
              </a:rPr>
              <a:t>indicator</a:t>
            </a:r>
            <a:endParaRPr lang="en-US" dirty="0">
              <a:latin typeface="Huawei Sans" panose="020C0503030203020204" pitchFamily="34" charset="0"/>
            </a:endParaRPr>
          </a:p>
        </p:txBody>
      </p:sp>
      <p:sp>
        <p:nvSpPr>
          <p:cNvPr id="15" name="右大括号 14"/>
          <p:cNvSpPr/>
          <p:nvPr/>
        </p:nvSpPr>
        <p:spPr>
          <a:xfrm rot="5400000">
            <a:off x="7563499" y="3407692"/>
            <a:ext cx="320108" cy="3040923"/>
          </a:xfrm>
          <a:prstGeom prst="rightBrace">
            <a:avLst/>
          </a:prstGeom>
          <a:ln w="19050"/>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latin typeface="Huawei Sans" panose="020C0503030203020204" pitchFamily="34" charset="0"/>
            </a:endParaRPr>
          </a:p>
        </p:txBody>
      </p:sp>
      <p:sp>
        <p:nvSpPr>
          <p:cNvPr id="16" name="圆角矩形 15"/>
          <p:cNvSpPr/>
          <p:nvPr/>
        </p:nvSpPr>
        <p:spPr>
          <a:xfrm>
            <a:off x="2947984" y="5198066"/>
            <a:ext cx="3040923" cy="730216"/>
          </a:xfrm>
          <a:prstGeom prst="roundRect">
            <a:avLst/>
          </a:prstGeom>
          <a:solidFill>
            <a:srgbClr val="99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dirty="0">
                <a:latin typeface="Huawei Sans" panose="020C0503030203020204" pitchFamily="34" charset="0"/>
              </a:rPr>
              <a:t>Economic </a:t>
            </a:r>
            <a:r>
              <a:rPr lang="en-US" dirty="0" smtClean="0">
                <a:latin typeface="Huawei Sans" panose="020C0503030203020204" pitchFamily="34" charset="0"/>
              </a:rPr>
              <a:t>indicator</a:t>
            </a:r>
            <a:endParaRPr lang="en-US" dirty="0">
              <a:latin typeface="Huawei Sans" panose="020C0503030203020204" pitchFamily="34" charset="0"/>
            </a:endParaRPr>
          </a:p>
        </p:txBody>
      </p:sp>
      <p:sp>
        <p:nvSpPr>
          <p:cNvPr id="17" name="右大括号 16"/>
          <p:cNvSpPr/>
          <p:nvPr/>
        </p:nvSpPr>
        <p:spPr>
          <a:xfrm rot="5400000">
            <a:off x="4308390" y="3419373"/>
            <a:ext cx="320108" cy="3040923"/>
          </a:xfrm>
          <a:prstGeom prst="rightBrace">
            <a:avLst/>
          </a:prstGeom>
          <a:ln w="19050"/>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latin typeface="Huawei Sans" panose="020C0503030203020204" pitchFamily="34" charset="0"/>
            </a:endParaRPr>
          </a:p>
        </p:txBody>
      </p:sp>
    </p:spTree>
    <p:extLst>
      <p:ext uri="{BB962C8B-B14F-4D97-AF65-F5344CB8AC3E}">
        <p14:creationId xmlns:p14="http://schemas.microsoft.com/office/powerpoint/2010/main" val="219934159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Economic Assessment Methods for DCs (1)</a:t>
            </a:r>
            <a:endParaRPr lang="en-US" dirty="0"/>
          </a:p>
        </p:txBody>
      </p:sp>
      <p:sp>
        <p:nvSpPr>
          <p:cNvPr id="3" name="文本占位符 2"/>
          <p:cNvSpPr>
            <a:spLocks noGrp="1"/>
          </p:cNvSpPr>
          <p:nvPr>
            <p:ph type="body" sz="quarter" idx="10"/>
          </p:nvPr>
        </p:nvSpPr>
        <p:spPr/>
        <p:txBody>
          <a:bodyPr/>
          <a:lstStyle/>
          <a:p>
            <a:r>
              <a:rPr lang="en-US" smtClean="0"/>
              <a:t>Based on the characteristics and operation modes of DCs, there are two methods for economic analysis and assessment.</a:t>
            </a:r>
          </a:p>
          <a:p>
            <a:endParaRPr lang="en-US" altLang="zh-CN" smtClean="0"/>
          </a:p>
          <a:p>
            <a:pPr lvl="1"/>
            <a:endParaRPr lang="zh-CN" altLang="en-US" dirty="0" smtClean="0"/>
          </a:p>
        </p:txBody>
      </p:sp>
      <p:grpSp>
        <p:nvGrpSpPr>
          <p:cNvPr id="10" name="组合 9"/>
          <p:cNvGrpSpPr/>
          <p:nvPr/>
        </p:nvGrpSpPr>
        <p:grpSpPr>
          <a:xfrm>
            <a:off x="3190016" y="2563713"/>
            <a:ext cx="5811967" cy="2912296"/>
            <a:chOff x="2224217" y="2132227"/>
            <a:chExt cx="3803388" cy="1179386"/>
          </a:xfrm>
        </p:grpSpPr>
        <p:sp>
          <p:nvSpPr>
            <p:cNvPr id="11" name="任意多边形 10"/>
            <p:cNvSpPr/>
            <p:nvPr/>
          </p:nvSpPr>
          <p:spPr>
            <a:xfrm>
              <a:off x="4203762" y="2132227"/>
              <a:ext cx="1823843" cy="117938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solidFill>
              <a:srgbClr val="99CCFF"/>
            </a:solidFill>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27001" tIns="235877" rIns="127343" bIns="235878" numCol="1" spcCol="1270" anchor="ctr" anchorCtr="0">
              <a:noAutofit/>
            </a:bodyPr>
            <a:lstStyle/>
            <a:p>
              <a:pPr lvl="0" algn="ctr" defTabSz="889000" rtl="0">
                <a:lnSpc>
                  <a:spcPct val="90000"/>
                </a:lnSpc>
                <a:spcBef>
                  <a:spcPct val="0"/>
                </a:spcBef>
                <a:spcAft>
                  <a:spcPct val="35000"/>
                </a:spcAft>
              </a:pPr>
              <a:r>
                <a:rPr lang="en-US" sz="2400" dirty="0" smtClean="0">
                  <a:latin typeface="Huawei Sans" panose="020C0503030203020204" pitchFamily="34" charset="0"/>
                </a:rPr>
                <a:t>ROI </a:t>
              </a:r>
              <a:r>
                <a:rPr lang="en-US" sz="2400" dirty="0">
                  <a:latin typeface="Huawei Sans" panose="020C0503030203020204" pitchFamily="34" charset="0"/>
                </a:rPr>
                <a:t>for </a:t>
              </a:r>
              <a:r>
                <a:rPr lang="en-US" sz="2400" dirty="0" smtClean="0">
                  <a:latin typeface="Huawei Sans" panose="020C0503030203020204" pitchFamily="34" charset="0"/>
                </a:rPr>
                <a:t>DCs</a:t>
              </a:r>
              <a:endParaRPr lang="en-US" sz="2400" dirty="0">
                <a:latin typeface="Huawei Sans" panose="020C0503030203020204" pitchFamily="34" charset="0"/>
              </a:endParaRPr>
            </a:p>
          </p:txBody>
        </p:sp>
        <p:sp>
          <p:nvSpPr>
            <p:cNvPr id="12" name="任意多边形 11"/>
            <p:cNvSpPr/>
            <p:nvPr/>
          </p:nvSpPr>
          <p:spPr>
            <a:xfrm flipH="1">
              <a:off x="2224217" y="2132227"/>
              <a:ext cx="1790102" cy="117938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000">
                  <a:moveTo>
                    <a:pt x="0" y="10000"/>
                  </a:moveTo>
                  <a:lnTo>
                    <a:pt x="0" y="0"/>
                  </a:lnTo>
                  <a:lnTo>
                    <a:pt x="10000" y="2000"/>
                  </a:lnTo>
                  <a:lnTo>
                    <a:pt x="10000" y="8000"/>
                  </a:lnTo>
                  <a:lnTo>
                    <a:pt x="0" y="10000"/>
                  </a:lnTo>
                  <a:close/>
                </a:path>
              </a:pathLst>
            </a:custGeom>
            <a:solidFill>
              <a:srgbClr val="0B9CE5"/>
            </a:solidFill>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27001" tIns="235877" rIns="127343" bIns="235878" numCol="1" spcCol="1270" anchor="ctr" anchorCtr="0">
              <a:noAutofit/>
            </a:bodyPr>
            <a:lstStyle/>
            <a:p>
              <a:pPr lvl="0" algn="ctr" defTabSz="889000" rtl="0">
                <a:lnSpc>
                  <a:spcPct val="90000"/>
                </a:lnSpc>
                <a:spcBef>
                  <a:spcPct val="0"/>
                </a:spcBef>
                <a:spcAft>
                  <a:spcPct val="35000"/>
                </a:spcAft>
              </a:pPr>
              <a:r>
                <a:rPr lang="en-US" sz="2400" dirty="0">
                  <a:latin typeface="Huawei Sans" panose="020C0503030203020204" pitchFamily="34" charset="0"/>
                </a:rPr>
                <a:t>TCO for </a:t>
              </a:r>
              <a:r>
                <a:rPr lang="en-US" sz="2400" dirty="0" smtClean="0">
                  <a:latin typeface="Huawei Sans" panose="020C0503030203020204" pitchFamily="34" charset="0"/>
                </a:rPr>
                <a:t>DCs</a:t>
              </a:r>
              <a:endParaRPr lang="en-US" sz="2400" dirty="0">
                <a:latin typeface="Huawei Sans" panose="020C0503030203020204" pitchFamily="34" charset="0"/>
              </a:endParaRPr>
            </a:p>
          </p:txBody>
        </p:sp>
      </p:grpSp>
    </p:spTree>
    <p:extLst>
      <p:ext uri="{BB962C8B-B14F-4D97-AF65-F5344CB8AC3E}">
        <p14:creationId xmlns:p14="http://schemas.microsoft.com/office/powerpoint/2010/main" val="219270145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Economic Assessment Methods for DCs (2)</a:t>
            </a:r>
            <a:endParaRPr lang="en-US" dirty="0"/>
          </a:p>
        </p:txBody>
      </p:sp>
      <p:sp>
        <p:nvSpPr>
          <p:cNvPr id="3" name="文本占位符 2"/>
          <p:cNvSpPr>
            <a:spLocks noGrp="1"/>
          </p:cNvSpPr>
          <p:nvPr>
            <p:ph type="body" sz="quarter" idx="10"/>
          </p:nvPr>
        </p:nvSpPr>
        <p:spPr/>
        <p:txBody>
          <a:bodyPr/>
          <a:lstStyle/>
          <a:p>
            <a:r>
              <a:rPr lang="en-US" sz="2000" dirty="0" smtClean="0"/>
              <a:t>TCO for DCs</a:t>
            </a:r>
          </a:p>
          <a:p>
            <a:pPr lvl="1"/>
            <a:r>
              <a:rPr lang="en-US" sz="1800" dirty="0" smtClean="0"/>
              <a:t>The TCO is proposed by Gartner Group in 1987 to analyze the direct and indirect costs of information technology or the entire lifecycle of a DC.</a:t>
            </a:r>
          </a:p>
          <a:p>
            <a:pPr lvl="1"/>
            <a:r>
              <a:rPr lang="en-US" sz="1800" dirty="0" smtClean="0"/>
              <a:t>A DC project is regarded as a service or product with a lifecycle. The cost (hardware, software, energy consumption, and O&amp;M management) of the entire lifecycle can be calculated based on different planning solutions to obtain different TCO models. Then, a proper and minimum solution can be selected.</a:t>
            </a:r>
          </a:p>
          <a:p>
            <a:pPr lvl="1"/>
            <a:r>
              <a:rPr lang="en-US" sz="1800" dirty="0" smtClean="0"/>
              <a:t>The TCO is used to calculate the cost of a DC. The revenues of the DC </a:t>
            </a:r>
          </a:p>
          <a:p>
            <a:pPr marL="453419" lvl="1" indent="0">
              <a:buNone/>
            </a:pPr>
            <a:r>
              <a:rPr lang="en-US" sz="1800" dirty="0" smtClean="0"/>
              <a:t>and the impact of uncertainty in the future are not considered. Therefore,</a:t>
            </a:r>
          </a:p>
          <a:p>
            <a:pPr marL="453419" lvl="1" indent="0">
              <a:buNone/>
            </a:pPr>
            <a:r>
              <a:rPr lang="en-US" sz="1800" dirty="0" smtClean="0"/>
              <a:t>the TCO is not applicable to economic assessment of commercial DCs. </a:t>
            </a:r>
          </a:p>
          <a:p>
            <a:pPr lvl="2"/>
            <a:endParaRPr lang="en-US" sz="1600" dirty="0"/>
          </a:p>
        </p:txBody>
      </p:sp>
      <p:graphicFrame>
        <p:nvGraphicFramePr>
          <p:cNvPr id="4" name="图示 3"/>
          <p:cNvGraphicFramePr/>
          <p:nvPr>
            <p:extLst>
              <p:ext uri="{D42A27DB-BD31-4B8C-83A1-F6EECF244321}">
                <p14:modId xmlns:p14="http://schemas.microsoft.com/office/powerpoint/2010/main" val="2156502258"/>
              </p:ext>
            </p:extLst>
          </p:nvPr>
        </p:nvGraphicFramePr>
        <p:xfrm>
          <a:off x="8920480" y="3716337"/>
          <a:ext cx="2410414" cy="24844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78543390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Economic Assessment Methods for DCs (3) </a:t>
            </a:r>
            <a:endParaRPr lang="en-US" dirty="0"/>
          </a:p>
        </p:txBody>
      </p:sp>
      <p:sp>
        <p:nvSpPr>
          <p:cNvPr id="3" name="文本占位符 2"/>
          <p:cNvSpPr>
            <a:spLocks noGrp="1"/>
          </p:cNvSpPr>
          <p:nvPr>
            <p:ph type="body" sz="quarter" idx="10"/>
          </p:nvPr>
        </p:nvSpPr>
        <p:spPr/>
        <p:txBody>
          <a:bodyPr/>
          <a:lstStyle/>
          <a:p>
            <a:pPr>
              <a:lnSpc>
                <a:spcPct val="130000"/>
              </a:lnSpc>
            </a:pPr>
            <a:r>
              <a:rPr lang="en-US" sz="1600" dirty="0" smtClean="0"/>
              <a:t>ROI for DCs</a:t>
            </a:r>
          </a:p>
          <a:p>
            <a:pPr lvl="1">
              <a:lnSpc>
                <a:spcPct val="130000"/>
              </a:lnSpc>
            </a:pPr>
            <a:r>
              <a:rPr lang="en-US" sz="1400" dirty="0" smtClean="0"/>
              <a:t>Facing the huge market of commercial DCs, such as cloud service providers and hosting DCs, and the developed management, the accounting of the ROI is becoming more and more refined. The ROI qualitative analysis is to quantitatively analyze the profitability and development prospect of DCs. Based on the TCO, the ROI takes into account the analysis and assessment of economic revenues and non-economic revenues.</a:t>
            </a:r>
          </a:p>
          <a:p>
            <a:pPr lvl="1">
              <a:lnSpc>
                <a:spcPct val="130000"/>
              </a:lnSpc>
            </a:pPr>
            <a:r>
              <a:rPr lang="en-US" sz="1400" dirty="0" smtClean="0"/>
              <a:t>In the actual application, the ROI can use the static assessment indicators and dynamic assessment indicators based on project characteristics.</a:t>
            </a:r>
          </a:p>
          <a:p>
            <a:pPr lvl="1">
              <a:lnSpc>
                <a:spcPct val="130000"/>
              </a:lnSpc>
            </a:pPr>
            <a:r>
              <a:rPr lang="en-US" sz="1400" dirty="0" smtClean="0"/>
              <a:t>The static assessment indicator is a quick and common financial judgment method. The specific indicators include the payback period and ROI. This course will focus on this part.</a:t>
            </a:r>
          </a:p>
          <a:p>
            <a:pPr lvl="1">
              <a:lnSpc>
                <a:spcPct val="130000"/>
              </a:lnSpc>
            </a:pPr>
            <a:r>
              <a:rPr lang="en-US" sz="1400" dirty="0" smtClean="0"/>
              <a:t>The dynamic assessment indicator takes into account the time value of the fund and all the economic data in the whole lifecycle of the project. The specific indicators include net present value, dynamic investment payback period, internal rate of return, net present value method, and internal rate of return method.</a:t>
            </a:r>
            <a:endParaRPr lang="en-US" sz="1400" dirty="0"/>
          </a:p>
        </p:txBody>
      </p:sp>
      <p:graphicFrame>
        <p:nvGraphicFramePr>
          <p:cNvPr id="6" name="图示 5"/>
          <p:cNvGraphicFramePr/>
          <p:nvPr>
            <p:extLst/>
          </p:nvPr>
        </p:nvGraphicFramePr>
        <p:xfrm>
          <a:off x="824285" y="4229632"/>
          <a:ext cx="10543430" cy="23445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5510541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ROI for DCs (1) </a:t>
            </a:r>
            <a:endParaRPr lang="en-US" dirty="0"/>
          </a:p>
        </p:txBody>
      </p:sp>
      <p:sp>
        <p:nvSpPr>
          <p:cNvPr id="3" name="文本占位符 2"/>
          <p:cNvSpPr>
            <a:spLocks noGrp="1"/>
          </p:cNvSpPr>
          <p:nvPr>
            <p:ph type="body" sz="quarter" idx="10"/>
          </p:nvPr>
        </p:nvSpPr>
        <p:spPr/>
        <p:txBody>
          <a:bodyPr/>
          <a:lstStyle/>
          <a:p>
            <a:r>
              <a:rPr lang="en-US" sz="1800" dirty="0" smtClean="0"/>
              <a:t>The static assessment indicator is one of the simplest financial judgment methods, including the payback period and ROI.</a:t>
            </a:r>
          </a:p>
          <a:p>
            <a:r>
              <a:rPr lang="en-US" sz="1800" dirty="0" smtClean="0"/>
              <a:t>The payback period is the time it takes for the cash flow of an investment project to be equal to the initial investment of the project. The unit of the payback period is usually year. The shorter the payback period, the higher the feasibility of the project, and this indicator is applicable to a short-term recovery investment plan.</a:t>
            </a:r>
          </a:p>
          <a:p>
            <a:pPr lvl="1"/>
            <a:r>
              <a:rPr lang="en-US" sz="1600" dirty="0" smtClean="0"/>
              <a:t>Payback period Pt: the period required for the net income of the project in each year to equal to the investments. C1: cash inflow</a:t>
            </a:r>
          </a:p>
          <a:p>
            <a:pPr lvl="1"/>
            <a:r>
              <a:rPr lang="en-US" sz="1600" dirty="0" smtClean="0"/>
              <a:t> C0: cash outflow</a:t>
            </a:r>
          </a:p>
          <a:p>
            <a:pPr lvl="1"/>
            <a:endParaRPr lang="en-US" altLang="zh-CN" sz="1600" dirty="0" smtClean="0"/>
          </a:p>
          <a:p>
            <a:pPr lvl="1"/>
            <a:endParaRPr lang="en-US" altLang="zh-CN" sz="1600" dirty="0" smtClean="0"/>
          </a:p>
          <a:p>
            <a:pPr lvl="1"/>
            <a:endParaRPr lang="en-US" altLang="zh-CN" sz="1600" dirty="0" smtClean="0"/>
          </a:p>
          <a:p>
            <a:pPr lvl="1"/>
            <a:endParaRPr lang="en-US" altLang="zh-CN" sz="1600" dirty="0" smtClean="0"/>
          </a:p>
          <a:p>
            <a:pPr lvl="1"/>
            <a:endParaRPr lang="en-US" altLang="zh-CN" sz="1600" dirty="0" smtClean="0"/>
          </a:p>
          <a:p>
            <a:pPr lvl="1"/>
            <a:endParaRPr lang="en-US" altLang="zh-CN" sz="1600" dirty="0" smtClean="0"/>
          </a:p>
          <a:p>
            <a:pPr lvl="1"/>
            <a:endParaRPr lang="zh-CN" altLang="en-US" sz="1600" dirty="0"/>
          </a:p>
        </p:txBody>
      </p:sp>
      <p:graphicFrame>
        <p:nvGraphicFramePr>
          <p:cNvPr id="5" name="对象 4"/>
          <p:cNvGraphicFramePr>
            <a:graphicFrameLocks noChangeAspect="1"/>
          </p:cNvGraphicFramePr>
          <p:nvPr>
            <p:extLst>
              <p:ext uri="{D42A27DB-BD31-4B8C-83A1-F6EECF244321}">
                <p14:modId xmlns:p14="http://schemas.microsoft.com/office/powerpoint/2010/main" val="1155306081"/>
              </p:ext>
            </p:extLst>
          </p:nvPr>
        </p:nvGraphicFramePr>
        <p:xfrm>
          <a:off x="4396110" y="4716156"/>
          <a:ext cx="3399779" cy="1307607"/>
        </p:xfrm>
        <a:graphic>
          <a:graphicData uri="http://schemas.openxmlformats.org/presentationml/2006/ole">
            <mc:AlternateContent xmlns:mc="http://schemas.openxmlformats.org/markup-compatibility/2006">
              <mc:Choice xmlns:v="urn:schemas-microsoft-com:vml" Requires="v">
                <p:oleObj spid="_x0000_s1134" name="公式" r:id="rId4" imgW="1155600" imgH="444240" progId="Equation.3">
                  <p:embed/>
                </p:oleObj>
              </mc:Choice>
              <mc:Fallback>
                <p:oleObj name="公式" r:id="rId4" imgW="1155600" imgH="444240" progId="Equation.3">
                  <p:embed/>
                  <p:pic>
                    <p:nvPicPr>
                      <p:cNvPr id="0" name=""/>
                      <p:cNvPicPr/>
                      <p:nvPr/>
                    </p:nvPicPr>
                    <p:blipFill>
                      <a:blip r:embed="rId5"/>
                      <a:stretch>
                        <a:fillRect/>
                      </a:stretch>
                    </p:blipFill>
                    <p:spPr>
                      <a:xfrm>
                        <a:off x="4396110" y="4716156"/>
                        <a:ext cx="3399779" cy="1307607"/>
                      </a:xfrm>
                      <a:prstGeom prst="rect">
                        <a:avLst/>
                      </a:prstGeom>
                    </p:spPr>
                  </p:pic>
                </p:oleObj>
              </mc:Fallback>
            </mc:AlternateContent>
          </a:graphicData>
        </a:graphic>
      </p:graphicFrame>
    </p:spTree>
    <p:extLst>
      <p:ext uri="{BB962C8B-B14F-4D97-AF65-F5344CB8AC3E}">
        <p14:creationId xmlns:p14="http://schemas.microsoft.com/office/powerpoint/2010/main" val="38531712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noAutofit/>
          </a:bodyPr>
          <a:lstStyle/>
          <a:p>
            <a:r>
              <a:rPr lang="en-US" b="1" dirty="0" smtClean="0">
                <a:latin typeface="Huawei Sans" panose="020C0503030203020204" pitchFamily="34" charset="0"/>
              </a:rPr>
              <a:t>DC </a:t>
            </a:r>
            <a:r>
              <a:rPr lang="en-US" b="1" dirty="0">
                <a:latin typeface="Huawei Sans" panose="020C0503030203020204" pitchFamily="34" charset="0"/>
              </a:rPr>
              <a:t>Planning Process</a:t>
            </a:r>
          </a:p>
          <a:p>
            <a:r>
              <a:rPr lang="en-US" dirty="0" smtClean="0">
                <a:solidFill>
                  <a:schemeClr val="bg1">
                    <a:lumMod val="50000"/>
                  </a:schemeClr>
                </a:solidFill>
                <a:latin typeface="Huawei Sans" panose="020C0503030203020204" pitchFamily="34" charset="0"/>
              </a:rPr>
              <a:t>DC </a:t>
            </a:r>
            <a:r>
              <a:rPr lang="en-US" dirty="0">
                <a:solidFill>
                  <a:schemeClr val="bg1">
                    <a:lumMod val="50000"/>
                  </a:schemeClr>
                </a:solidFill>
              </a:rPr>
              <a:t>Assessment Models</a:t>
            </a:r>
            <a:endParaRPr lang="en-US"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Site Selection Report</a:t>
            </a:r>
          </a:p>
          <a:p>
            <a:r>
              <a:rPr lang="en-US" dirty="0">
                <a:solidFill>
                  <a:schemeClr val="bg1">
                    <a:lumMod val="50000"/>
                  </a:schemeClr>
                </a:solidFill>
                <a:latin typeface="Huawei Sans" panose="020C0503030203020204" pitchFamily="34" charset="0"/>
              </a:rPr>
              <a:t>Feasibility Research</a:t>
            </a:r>
          </a:p>
        </p:txBody>
      </p:sp>
    </p:spTree>
    <p:extLst>
      <p:ext uri="{BB962C8B-B14F-4D97-AF65-F5344CB8AC3E}">
        <p14:creationId xmlns:p14="http://schemas.microsoft.com/office/powerpoint/2010/main" val="39907072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ROI for DCs (2) </a:t>
            </a:r>
            <a:endParaRPr lang="en-US" dirty="0"/>
          </a:p>
        </p:txBody>
      </p:sp>
      <p:sp>
        <p:nvSpPr>
          <p:cNvPr id="3" name="文本占位符 2"/>
          <p:cNvSpPr>
            <a:spLocks noGrp="1"/>
          </p:cNvSpPr>
          <p:nvPr>
            <p:ph type="body" sz="quarter" idx="10"/>
          </p:nvPr>
        </p:nvSpPr>
        <p:spPr/>
        <p:txBody>
          <a:bodyPr/>
          <a:lstStyle/>
          <a:p>
            <a:r>
              <a:rPr lang="en-US" sz="1800" dirty="0" smtClean="0"/>
              <a:t>The payback period can be calculated in two ways:</a:t>
            </a:r>
          </a:p>
          <a:p>
            <a:pPr lvl="1"/>
            <a:r>
              <a:rPr lang="en-US" sz="1600" dirty="0" smtClean="0"/>
              <a:t>When the net revenue of each year is the same after the project is completed, the calculation formula is as follows: </a:t>
            </a:r>
          </a:p>
          <a:p>
            <a:pPr lvl="1"/>
            <a:r>
              <a:rPr lang="en-US" sz="1600" dirty="0" smtClean="0"/>
              <a:t>I:the total amount of funds invested in the project, A:the net cash flow of each year, and the investment recovery is completed in t year.</a:t>
            </a:r>
          </a:p>
          <a:p>
            <a:pPr lvl="1"/>
            <a:endParaRPr lang="en-US" altLang="zh-CN" sz="1600" dirty="0" smtClean="0"/>
          </a:p>
          <a:p>
            <a:pPr lvl="1"/>
            <a:r>
              <a:rPr lang="en-US" sz="1600" dirty="0" smtClean="0"/>
              <a:t>When the net revenues of a project vary from year to year, the calculation formula is as follows:</a:t>
            </a:r>
          </a:p>
          <a:p>
            <a:pPr lvl="1"/>
            <a:endParaRPr lang="en-US" altLang="zh-CN" sz="1600" dirty="0" smtClean="0"/>
          </a:p>
          <a:p>
            <a:endParaRPr lang="en-US" sz="1800" dirty="0" smtClean="0"/>
          </a:p>
          <a:p>
            <a:r>
              <a:rPr lang="en-US" sz="1800" dirty="0" smtClean="0"/>
              <a:t>The assessment standard is Pt ≤ Pc, indicating that the project is feasible. Otherwise, this project is infeasible. Pc is the expected payback period.</a:t>
            </a:r>
          </a:p>
          <a:p>
            <a:pPr lvl="1"/>
            <a:endParaRPr lang="en-US" altLang="zh-CN" sz="1600" dirty="0" smtClean="0"/>
          </a:p>
        </p:txBody>
      </p:sp>
      <p:grpSp>
        <p:nvGrpSpPr>
          <p:cNvPr id="13" name="组合 12"/>
          <p:cNvGrpSpPr/>
          <p:nvPr/>
        </p:nvGrpSpPr>
        <p:grpSpPr>
          <a:xfrm>
            <a:off x="634330" y="4096694"/>
            <a:ext cx="10927653" cy="750954"/>
            <a:chOff x="2026929" y="4210033"/>
            <a:chExt cx="10927653" cy="750954"/>
          </a:xfrm>
        </p:grpSpPr>
        <p:sp>
          <p:nvSpPr>
            <p:cNvPr id="9" name="矩形 8"/>
            <p:cNvSpPr/>
            <p:nvPr/>
          </p:nvSpPr>
          <p:spPr>
            <a:xfrm>
              <a:off x="7888772" y="4210033"/>
              <a:ext cx="5065810" cy="276999"/>
            </a:xfrm>
            <a:prstGeom prst="rect">
              <a:avLst/>
            </a:prstGeom>
          </p:spPr>
          <p:txBody>
            <a:bodyPr wrap="none">
              <a:spAutoFit/>
            </a:bodyPr>
            <a:lstStyle/>
            <a:p>
              <a:r>
                <a:rPr lang="en-US" sz="1200" dirty="0">
                  <a:latin typeface="Huawei Sans" panose="020C0503030203020204" pitchFamily="34" charset="0"/>
                </a:rPr>
                <a:t>Absolute value of the accumulated net cash flow of the previous year</a:t>
              </a:r>
            </a:p>
          </p:txBody>
        </p:sp>
        <p:sp>
          <p:nvSpPr>
            <p:cNvPr id="10" name="矩形 9"/>
            <p:cNvSpPr/>
            <p:nvPr/>
          </p:nvSpPr>
          <p:spPr>
            <a:xfrm>
              <a:off x="9163159" y="4571123"/>
              <a:ext cx="2517036" cy="276999"/>
            </a:xfrm>
            <a:prstGeom prst="rect">
              <a:avLst/>
            </a:prstGeom>
          </p:spPr>
          <p:txBody>
            <a:bodyPr wrap="none">
              <a:spAutoFit/>
            </a:bodyPr>
            <a:lstStyle/>
            <a:p>
              <a:r>
                <a:rPr lang="en-US" sz="1200" dirty="0">
                  <a:latin typeface="Huawei Sans" panose="020C0503030203020204" pitchFamily="34" charset="0"/>
                </a:rPr>
                <a:t>Net cash flow of the current year</a:t>
              </a:r>
            </a:p>
          </p:txBody>
        </p:sp>
        <p:sp>
          <p:nvSpPr>
            <p:cNvPr id="11" name="矩形 10"/>
            <p:cNvSpPr/>
            <p:nvPr/>
          </p:nvSpPr>
          <p:spPr>
            <a:xfrm>
              <a:off x="2026929" y="4314656"/>
              <a:ext cx="10749767" cy="646331"/>
            </a:xfrm>
            <a:prstGeom prst="rect">
              <a:avLst/>
            </a:prstGeom>
          </p:spPr>
          <p:txBody>
            <a:bodyPr wrap="square">
              <a:noAutofit/>
            </a:bodyPr>
            <a:lstStyle/>
            <a:p>
              <a:pPr marL="0" lvl="1" indent="0" algn="just">
                <a:spcBef>
                  <a:spcPts val="792"/>
                </a:spcBef>
                <a:buNone/>
              </a:pPr>
              <a:r>
                <a:rPr lang="en-US" sz="1400" dirty="0">
                  <a:latin typeface="Huawei Sans" panose="020C0503030203020204" pitchFamily="34" charset="0"/>
                </a:rPr>
                <a:t>Pt = Year when the accumulated net </a:t>
              </a:r>
              <a:r>
                <a:rPr lang="en-US" sz="1400" dirty="0" smtClean="0">
                  <a:latin typeface="Huawei Sans" panose="020C0503030203020204" pitchFamily="34" charset="0"/>
                </a:rPr>
                <a:t>cash </a:t>
              </a:r>
              <a:r>
                <a:rPr lang="en-US" sz="1400" dirty="0">
                  <a:latin typeface="Huawei Sans" panose="020C0503030203020204" pitchFamily="34" charset="0"/>
                </a:rPr>
                <a:t>flow starts to be positive – </a:t>
              </a:r>
              <a:r>
                <a:rPr lang="en-US" sz="1400" dirty="0" smtClean="0">
                  <a:latin typeface="Huawei Sans" panose="020C0503030203020204" pitchFamily="34" charset="0"/>
                </a:rPr>
                <a:t>1+</a:t>
              </a:r>
              <a:endParaRPr lang="en-US" sz="1400" dirty="0">
                <a:latin typeface="Huawei Sans" panose="020C0503030203020204" pitchFamily="34" charset="0"/>
              </a:endParaRPr>
            </a:p>
          </p:txBody>
        </p:sp>
      </p:grpSp>
      <p:grpSp>
        <p:nvGrpSpPr>
          <p:cNvPr id="6" name="组合 5"/>
          <p:cNvGrpSpPr/>
          <p:nvPr/>
        </p:nvGrpSpPr>
        <p:grpSpPr>
          <a:xfrm>
            <a:off x="5356908" y="2732409"/>
            <a:ext cx="1688283" cy="852455"/>
            <a:chOff x="6358971" y="2556674"/>
            <a:chExt cx="1688283" cy="852455"/>
          </a:xfrm>
        </p:grpSpPr>
        <p:sp>
          <p:nvSpPr>
            <p:cNvPr id="4" name="矩形 3"/>
            <p:cNvSpPr/>
            <p:nvPr/>
          </p:nvSpPr>
          <p:spPr>
            <a:xfrm>
              <a:off x="6358971" y="2722933"/>
              <a:ext cx="1688283" cy="461665"/>
            </a:xfrm>
            <a:prstGeom prst="rect">
              <a:avLst/>
            </a:prstGeom>
          </p:spPr>
          <p:txBody>
            <a:bodyPr wrap="none">
              <a:noAutofit/>
            </a:bodyPr>
            <a:lstStyle/>
            <a:p>
              <a:r>
                <a:rPr lang="en-US" sz="2000" dirty="0">
                  <a:latin typeface="Huawei Sans" panose="020C0503030203020204" pitchFamily="34" charset="0"/>
                  <a:ea typeface="BatangChe" panose="02030609000101010101" pitchFamily="49" charset="-127"/>
                </a:rPr>
                <a:t>Pt </a:t>
              </a:r>
              <a:r>
                <a:rPr lang="en-US" sz="2000" dirty="0" smtClean="0">
                  <a:latin typeface="Huawei Sans" panose="020C0503030203020204" pitchFamily="34" charset="0"/>
                  <a:ea typeface="BatangChe" panose="02030609000101010101" pitchFamily="49" charset="-127"/>
                </a:rPr>
                <a:t>=</a:t>
              </a:r>
              <a:endParaRPr lang="en-US" sz="2000" dirty="0">
                <a:latin typeface="Huawei Sans" panose="020C0503030203020204" pitchFamily="34" charset="0"/>
                <a:ea typeface="BatangChe" panose="02030609000101010101" pitchFamily="49" charset="-127"/>
              </a:endParaRPr>
            </a:p>
          </p:txBody>
        </p:sp>
        <p:sp>
          <p:nvSpPr>
            <p:cNvPr id="5" name="矩形 4"/>
            <p:cNvSpPr/>
            <p:nvPr/>
          </p:nvSpPr>
          <p:spPr>
            <a:xfrm>
              <a:off x="7116906" y="2556674"/>
              <a:ext cx="272832" cy="461665"/>
            </a:xfrm>
            <a:prstGeom prst="rect">
              <a:avLst/>
            </a:prstGeom>
          </p:spPr>
          <p:txBody>
            <a:bodyPr wrap="none">
              <a:noAutofit/>
            </a:bodyPr>
            <a:lstStyle/>
            <a:p>
              <a:r>
                <a:rPr lang="en-US" sz="2000" dirty="0">
                  <a:latin typeface="Huawei Sans" panose="020C0503030203020204" pitchFamily="34" charset="0"/>
                </a:rPr>
                <a:t>I</a:t>
              </a:r>
            </a:p>
          </p:txBody>
        </p:sp>
        <p:sp>
          <p:nvSpPr>
            <p:cNvPr id="12" name="矩形 11"/>
            <p:cNvSpPr/>
            <p:nvPr/>
          </p:nvSpPr>
          <p:spPr>
            <a:xfrm>
              <a:off x="7073910" y="2947464"/>
              <a:ext cx="258404" cy="461665"/>
            </a:xfrm>
            <a:prstGeom prst="rect">
              <a:avLst/>
            </a:prstGeom>
          </p:spPr>
          <p:txBody>
            <a:bodyPr wrap="square">
              <a:noAutofit/>
            </a:bodyPr>
            <a:lstStyle/>
            <a:p>
              <a:r>
                <a:rPr lang="en-US" sz="2000" dirty="0">
                  <a:latin typeface="Huawei Sans" panose="020C0503030203020204" pitchFamily="34" charset="0"/>
                </a:rPr>
                <a:t>A</a:t>
              </a:r>
            </a:p>
          </p:txBody>
        </p:sp>
      </p:grpSp>
      <p:cxnSp>
        <p:nvCxnSpPr>
          <p:cNvPr id="8" name="直接连接符 7"/>
          <p:cNvCxnSpPr/>
          <p:nvPr/>
        </p:nvCxnSpPr>
        <p:spPr>
          <a:xfrm>
            <a:off x="5984396" y="3123199"/>
            <a:ext cx="504000" cy="0"/>
          </a:xfrm>
          <a:prstGeom prst="line">
            <a:avLst/>
          </a:prstGeom>
          <a:ln w="22225"/>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a:off x="6609574" y="4367254"/>
            <a:ext cx="4849813" cy="0"/>
          </a:xfrm>
          <a:prstGeom prst="line">
            <a:avLst/>
          </a:prstGeom>
          <a:ln w="15875"/>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54533663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ROI for DCs (3) </a:t>
            </a:r>
            <a:endParaRPr lang="en-US" dirty="0"/>
          </a:p>
        </p:txBody>
      </p:sp>
      <p:sp>
        <p:nvSpPr>
          <p:cNvPr id="3" name="文本占位符 2"/>
          <p:cNvSpPr>
            <a:spLocks noGrp="1"/>
          </p:cNvSpPr>
          <p:nvPr>
            <p:ph type="body" sz="quarter" idx="10"/>
          </p:nvPr>
        </p:nvSpPr>
        <p:spPr/>
        <p:txBody>
          <a:bodyPr/>
          <a:lstStyle/>
          <a:p>
            <a:r>
              <a:rPr lang="en-US" smtClean="0"/>
              <a:t>The ROI is an indicator of profitability. It is the ratio of the net income M of a project in the normal production year to the total investment K.</a:t>
            </a:r>
          </a:p>
          <a:p>
            <a:endParaRPr lang="en-US" altLang="zh-CN" smtClean="0"/>
          </a:p>
          <a:p>
            <a:endParaRPr lang="en-US" altLang="zh-CN" smtClean="0"/>
          </a:p>
          <a:p>
            <a:endParaRPr lang="en-US" altLang="zh-CN" smtClean="0"/>
          </a:p>
          <a:p>
            <a:r>
              <a:rPr lang="en-US" smtClean="0"/>
              <a:t>The assessment standard is E ≥ Ec, indicating that the project is feasible. Otherwise, this project is infeasible. Ec is the benchmark value of the ROI.</a:t>
            </a:r>
            <a:endParaRPr lang="en-US" dirty="0"/>
          </a:p>
        </p:txBody>
      </p:sp>
      <p:grpSp>
        <p:nvGrpSpPr>
          <p:cNvPr id="5" name="组合 4"/>
          <p:cNvGrpSpPr/>
          <p:nvPr/>
        </p:nvGrpSpPr>
        <p:grpSpPr>
          <a:xfrm>
            <a:off x="5613508" y="2362593"/>
            <a:ext cx="470000" cy="969433"/>
            <a:chOff x="7241471" y="2491802"/>
            <a:chExt cx="470000" cy="969433"/>
          </a:xfrm>
        </p:grpSpPr>
        <p:sp>
          <p:nvSpPr>
            <p:cNvPr id="7" name="矩形 6"/>
            <p:cNvSpPr/>
            <p:nvPr/>
          </p:nvSpPr>
          <p:spPr>
            <a:xfrm>
              <a:off x="7241471" y="2491802"/>
              <a:ext cx="470000" cy="461665"/>
            </a:xfrm>
            <a:prstGeom prst="rect">
              <a:avLst/>
            </a:prstGeom>
          </p:spPr>
          <p:txBody>
            <a:bodyPr wrap="none">
              <a:noAutofit/>
            </a:bodyPr>
            <a:lstStyle/>
            <a:p>
              <a:r>
                <a:rPr lang="en-US" sz="2400">
                  <a:latin typeface="Huawei Sans" panose="020C0503030203020204" pitchFamily="34" charset="0"/>
                </a:rPr>
                <a:t>M</a:t>
              </a:r>
            </a:p>
          </p:txBody>
        </p:sp>
        <p:sp>
          <p:nvSpPr>
            <p:cNvPr id="8" name="矩形 7"/>
            <p:cNvSpPr/>
            <p:nvPr/>
          </p:nvSpPr>
          <p:spPr>
            <a:xfrm>
              <a:off x="7301866" y="2999570"/>
              <a:ext cx="258404" cy="461665"/>
            </a:xfrm>
            <a:prstGeom prst="rect">
              <a:avLst/>
            </a:prstGeom>
          </p:spPr>
          <p:txBody>
            <a:bodyPr wrap="square">
              <a:noAutofit/>
            </a:bodyPr>
            <a:lstStyle/>
            <a:p>
              <a:r>
                <a:rPr lang="en-US" sz="2400">
                  <a:latin typeface="Huawei Sans" panose="020C0503030203020204" pitchFamily="34" charset="0"/>
                </a:rPr>
                <a:t>K</a:t>
              </a:r>
            </a:p>
          </p:txBody>
        </p:sp>
      </p:grpSp>
      <p:sp>
        <p:nvSpPr>
          <p:cNvPr id="9" name="矩形 8"/>
          <p:cNvSpPr/>
          <p:nvPr/>
        </p:nvSpPr>
        <p:spPr>
          <a:xfrm>
            <a:off x="4731008" y="2593724"/>
            <a:ext cx="2908168" cy="461665"/>
          </a:xfrm>
          <a:prstGeom prst="rect">
            <a:avLst/>
          </a:prstGeom>
        </p:spPr>
        <p:txBody>
          <a:bodyPr wrap="none">
            <a:spAutoFit/>
          </a:bodyPr>
          <a:lstStyle/>
          <a:p>
            <a:r>
              <a:rPr lang="en-US" altLang="zh-CN" sz="2400" dirty="0">
                <a:ea typeface="BatangChe" panose="02030609000101010101" pitchFamily="49" charset="-127"/>
              </a:rPr>
              <a:t>E</a:t>
            </a:r>
            <a:r>
              <a:rPr lang="en-US" altLang="zh-CN" sz="2400" dirty="0" smtClean="0">
                <a:latin typeface="BatangChe" panose="02030609000101010101" pitchFamily="49" charset="-127"/>
                <a:ea typeface="BatangChe" panose="02030609000101010101" pitchFamily="49" charset="-127"/>
              </a:rPr>
              <a:t> </a:t>
            </a:r>
            <a:r>
              <a:rPr lang="en-US" altLang="zh-CN" sz="2400" dirty="0" smtClean="0">
                <a:latin typeface="+mn-ea"/>
              </a:rPr>
              <a:t>=  —— x 100%  </a:t>
            </a:r>
            <a:endParaRPr lang="zh-CN" altLang="en-US" sz="2400" dirty="0"/>
          </a:p>
        </p:txBody>
      </p:sp>
    </p:spTree>
    <p:extLst>
      <p:ext uri="{BB962C8B-B14F-4D97-AF65-F5344CB8AC3E}">
        <p14:creationId xmlns:p14="http://schemas.microsoft.com/office/powerpoint/2010/main" val="177371320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prstGeom prst="rect">
            <a:avLst/>
          </a:prstGeom>
        </p:spPr>
        <p:txBody>
          <a:bodyPr>
            <a:noAutofit/>
          </a:bodyPr>
          <a:lstStyle/>
          <a:p>
            <a:r>
              <a:rPr lang="en-US" dirty="0" smtClean="0">
                <a:solidFill>
                  <a:schemeClr val="bg1">
                    <a:lumMod val="50000"/>
                  </a:schemeClr>
                </a:solidFill>
                <a:latin typeface="Huawei Sans" panose="020C0503030203020204" pitchFamily="34" charset="0"/>
              </a:rPr>
              <a:t>DC </a:t>
            </a:r>
            <a:r>
              <a:rPr lang="en-US" dirty="0">
                <a:solidFill>
                  <a:schemeClr val="bg1">
                    <a:lumMod val="50000"/>
                  </a:schemeClr>
                </a:solidFill>
                <a:latin typeface="Huawei Sans" panose="020C0503030203020204" pitchFamily="34" charset="0"/>
              </a:rPr>
              <a:t>Planning Process</a:t>
            </a:r>
          </a:p>
          <a:p>
            <a:r>
              <a:rPr lang="en-US" dirty="0" smtClean="0">
                <a:solidFill>
                  <a:schemeClr val="bg1">
                    <a:lumMod val="50000"/>
                  </a:schemeClr>
                </a:solidFill>
                <a:latin typeface="Huawei Sans" panose="020C0503030203020204" pitchFamily="34" charset="0"/>
              </a:rPr>
              <a:t>DC </a:t>
            </a:r>
            <a:r>
              <a:rPr lang="en-US" dirty="0">
                <a:solidFill>
                  <a:schemeClr val="bg1">
                    <a:lumMod val="50000"/>
                  </a:schemeClr>
                </a:solidFill>
              </a:rPr>
              <a:t>Assessment Models</a:t>
            </a:r>
            <a:endParaRPr lang="en-US" dirty="0">
              <a:solidFill>
                <a:schemeClr val="bg1">
                  <a:lumMod val="50000"/>
                </a:schemeClr>
              </a:solidFill>
              <a:latin typeface="Huawei Sans" panose="020C0503030203020204" pitchFamily="34" charset="0"/>
            </a:endParaRPr>
          </a:p>
          <a:p>
            <a:r>
              <a:rPr lang="en-US" b="1" dirty="0">
                <a:latin typeface="Huawei Sans" panose="020C0503030203020204" pitchFamily="34" charset="0"/>
              </a:rPr>
              <a:t>Site Selection Report</a:t>
            </a:r>
          </a:p>
          <a:p>
            <a:r>
              <a:rPr lang="en-US" dirty="0">
                <a:solidFill>
                  <a:schemeClr val="bg1">
                    <a:lumMod val="50000"/>
                  </a:schemeClr>
                </a:solidFill>
                <a:latin typeface="Huawei Sans" panose="020C0503030203020204" pitchFamily="34" charset="0"/>
              </a:rPr>
              <a:t>Feasibility Research</a:t>
            </a:r>
          </a:p>
        </p:txBody>
      </p:sp>
    </p:spTree>
    <p:extLst>
      <p:ext uri="{BB962C8B-B14F-4D97-AF65-F5344CB8AC3E}">
        <p14:creationId xmlns:p14="http://schemas.microsoft.com/office/powerpoint/2010/main" val="73126686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216152" y="2304628"/>
            <a:ext cx="10244011" cy="3937988"/>
            <a:chOff x="1990725" y="2304628"/>
            <a:chExt cx="8893176" cy="4210565"/>
          </a:xfrm>
        </p:grpSpPr>
        <p:sp>
          <p:nvSpPr>
            <p:cNvPr id="43" name="任意多边形 42"/>
            <p:cNvSpPr/>
            <p:nvPr/>
          </p:nvSpPr>
          <p:spPr bwMode="auto">
            <a:xfrm>
              <a:off x="5448301" y="2304638"/>
              <a:ext cx="5435600" cy="4165600"/>
            </a:xfrm>
            <a:custGeom>
              <a:avLst/>
              <a:gdLst>
                <a:gd name="connsiteX0" fmla="*/ 2046515 w 7373257"/>
                <a:gd name="connsiteY0" fmla="*/ 0 h 4528457"/>
                <a:gd name="connsiteX1" fmla="*/ 0 w 7373257"/>
                <a:gd name="connsiteY1" fmla="*/ 4528457 h 4528457"/>
                <a:gd name="connsiteX2" fmla="*/ 7373257 w 7373257"/>
                <a:gd name="connsiteY2" fmla="*/ 4513943 h 4528457"/>
                <a:gd name="connsiteX3" fmla="*/ 7373257 w 7373257"/>
                <a:gd name="connsiteY3" fmla="*/ 0 h 4528457"/>
                <a:gd name="connsiteX4" fmla="*/ 2046515 w 7373257"/>
                <a:gd name="connsiteY4" fmla="*/ 0 h 45284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73257" h="4528457">
                  <a:moveTo>
                    <a:pt x="2046515" y="0"/>
                  </a:moveTo>
                  <a:lnTo>
                    <a:pt x="0" y="4528457"/>
                  </a:lnTo>
                  <a:lnTo>
                    <a:pt x="7373257" y="4513943"/>
                  </a:lnTo>
                  <a:lnTo>
                    <a:pt x="7373257" y="0"/>
                  </a:lnTo>
                  <a:lnTo>
                    <a:pt x="2046515" y="0"/>
                  </a:lnTo>
                  <a:close/>
                </a:path>
              </a:pathLst>
            </a:custGeom>
            <a:solidFill>
              <a:schemeClr val="tx1">
                <a:lumMod val="50000"/>
                <a:lumOff val="50000"/>
              </a:schemeClr>
            </a:solidFill>
            <a:ln w="9525" cap="flat" cmpd="sng" algn="ctr">
              <a:noFill/>
              <a:prstDash val="solid"/>
              <a:round/>
              <a:headEnd type="none" w="med" len="med"/>
              <a:tailEnd type="none" w="med" len="med"/>
            </a:ln>
            <a:effectLst/>
          </p:spPr>
          <p:txBody>
            <a:bodyPr lIns="85862" tIns="42931" rIns="85862" bIns="42931"/>
            <a:lstStyle/>
            <a:p>
              <a:pPr marL="428625" defTabSz="858838" eaLnBrk="0" fontAlgn="ctr" hangingPunct="0">
                <a:lnSpc>
                  <a:spcPct val="115000"/>
                </a:lnSpc>
                <a:spcBef>
                  <a:spcPct val="5000"/>
                </a:spcBef>
                <a:defRPr/>
              </a:pPr>
              <a:endParaRPr kumimoji="1" lang="en-US" altLang="zh-CN" sz="1900" kern="0">
                <a:solidFill>
                  <a:srgbClr val="FF0000"/>
                </a:solidFill>
                <a:ea typeface="Arial Unicode MS" pitchFamily="34" charset="-122"/>
                <a:cs typeface="Arial Unicode MS" pitchFamily="34" charset="-122"/>
              </a:endParaRPr>
            </a:p>
          </p:txBody>
        </p:sp>
        <p:sp>
          <p:nvSpPr>
            <p:cNvPr id="66" name="矩形 22"/>
            <p:cNvSpPr>
              <a:spLocks noChangeArrowheads="1"/>
            </p:cNvSpPr>
            <p:nvPr/>
          </p:nvSpPr>
          <p:spPr bwMode="auto">
            <a:xfrm>
              <a:off x="2063751" y="2357025"/>
              <a:ext cx="1925638" cy="394896"/>
            </a:xfrm>
            <a:prstGeom prst="rect">
              <a:avLst/>
            </a:prstGeom>
            <a:noFill/>
            <a:ln w="9525">
              <a:noFill/>
              <a:miter lim="800000"/>
              <a:headEnd/>
              <a:tailEnd/>
            </a:ln>
          </p:spPr>
          <p:txBody>
            <a:bodyPr>
              <a:spAutoFit/>
            </a:bodyPr>
            <a:lstStyle/>
            <a:p>
              <a:pPr eaLnBrk="0" fontAlgn="ctr" hangingPunct="0">
                <a:buSzPct val="100000"/>
              </a:pPr>
              <a:r>
                <a:rPr lang="en-US" altLang="zh-CN" b="1" smtClean="0">
                  <a:solidFill>
                    <a:srgbClr val="7F7F7F"/>
                  </a:solidFill>
                  <a:ea typeface="Arial Unicode MS" pitchFamily="34" charset="-122"/>
                  <a:cs typeface="Arial Unicode MS" pitchFamily="34" charset="-122"/>
                  <a:sym typeface="Calibri" pitchFamily="34" charset="0"/>
                </a:rPr>
                <a:t>Natural risk</a:t>
              </a:r>
              <a:endParaRPr lang="en-US" altLang="zh-CN" b="1">
                <a:solidFill>
                  <a:srgbClr val="7F7F7F"/>
                </a:solidFill>
                <a:ea typeface="Arial Unicode MS" pitchFamily="34" charset="-122"/>
                <a:cs typeface="Arial Unicode MS" pitchFamily="34" charset="-122"/>
                <a:sym typeface="Calibri" pitchFamily="34" charset="0"/>
              </a:endParaRPr>
            </a:p>
          </p:txBody>
        </p:sp>
        <p:sp>
          <p:nvSpPr>
            <p:cNvPr id="94" name="矩形 22"/>
            <p:cNvSpPr>
              <a:spLocks noChangeArrowheads="1"/>
            </p:cNvSpPr>
            <p:nvPr/>
          </p:nvSpPr>
          <p:spPr bwMode="auto">
            <a:xfrm>
              <a:off x="8955107" y="2304628"/>
              <a:ext cx="1677969" cy="394896"/>
            </a:xfrm>
            <a:prstGeom prst="rect">
              <a:avLst/>
            </a:prstGeom>
            <a:noFill/>
            <a:ln w="9525">
              <a:noFill/>
              <a:miter lim="800000"/>
              <a:headEnd/>
              <a:tailEnd/>
            </a:ln>
          </p:spPr>
          <p:txBody>
            <a:bodyPr wrap="square">
              <a:spAutoFit/>
            </a:bodyPr>
            <a:lstStyle/>
            <a:p>
              <a:pPr algn="r" eaLnBrk="0" fontAlgn="ctr" hangingPunct="0">
                <a:buSzPct val="100000"/>
              </a:pPr>
              <a:r>
                <a:rPr lang="en-US" altLang="zh-CN" b="1" dirty="0" smtClean="0">
                  <a:solidFill>
                    <a:srgbClr val="FFFFFF"/>
                  </a:solidFill>
                  <a:ea typeface="Arial Unicode MS" pitchFamily="34" charset="-122"/>
                  <a:cs typeface="Arial Unicode MS" pitchFamily="34" charset="-122"/>
                  <a:sym typeface="Calibri" pitchFamily="34" charset="0"/>
                </a:rPr>
                <a:t>Artificial risk</a:t>
              </a:r>
              <a:endParaRPr lang="en-US" altLang="zh-CN" b="1" dirty="0">
                <a:solidFill>
                  <a:srgbClr val="FFFFFF"/>
                </a:solidFill>
                <a:ea typeface="Arial Unicode MS" pitchFamily="34" charset="-122"/>
                <a:cs typeface="Arial Unicode MS" pitchFamily="34" charset="-122"/>
                <a:sym typeface="Calibri" pitchFamily="34" charset="0"/>
              </a:endParaRPr>
            </a:p>
          </p:txBody>
        </p:sp>
        <p:sp>
          <p:nvSpPr>
            <p:cNvPr id="96" name="矩形 22"/>
            <p:cNvSpPr>
              <a:spLocks noChangeArrowheads="1"/>
            </p:cNvSpPr>
            <p:nvPr/>
          </p:nvSpPr>
          <p:spPr bwMode="auto">
            <a:xfrm>
              <a:off x="3954447" y="2537578"/>
              <a:ext cx="1149759" cy="361988"/>
            </a:xfrm>
            <a:prstGeom prst="rect">
              <a:avLst/>
            </a:prstGeom>
            <a:noFill/>
            <a:ln w="9525">
              <a:noFill/>
              <a:miter lim="800000"/>
              <a:headEnd/>
              <a:tailEnd/>
            </a:ln>
          </p:spPr>
          <p:txBody>
            <a:bodyPr wrap="none">
              <a:spAutoFit/>
            </a:bodyPr>
            <a:lstStyle/>
            <a:p>
              <a:pPr eaLnBrk="0" fontAlgn="ctr" hangingPunct="0">
                <a:buSzPct val="100000"/>
              </a:pPr>
              <a:r>
                <a:rPr lang="en-US" altLang="zh-CN" sz="1600" b="1" dirty="0" smtClean="0">
                  <a:ea typeface="Arial Unicode MS" pitchFamily="34" charset="-122"/>
                  <a:cs typeface="Arial Unicode MS" pitchFamily="34" charset="-122"/>
                  <a:sym typeface="Calibri" pitchFamily="34" charset="0"/>
                </a:rPr>
                <a:t>Earthquake</a:t>
              </a:r>
              <a:endParaRPr lang="en-US" altLang="zh-CN" sz="1600" b="1" dirty="0">
                <a:ea typeface="Arial Unicode MS" pitchFamily="34" charset="-122"/>
                <a:cs typeface="Arial Unicode MS" pitchFamily="34" charset="-122"/>
                <a:sym typeface="Calibri" pitchFamily="34" charset="0"/>
              </a:endParaRPr>
            </a:p>
          </p:txBody>
        </p:sp>
        <p:sp>
          <p:nvSpPr>
            <p:cNvPr id="103" name="矩形 23"/>
            <p:cNvSpPr>
              <a:spLocks noChangeArrowheads="1"/>
            </p:cNvSpPr>
            <p:nvPr/>
          </p:nvSpPr>
          <p:spPr bwMode="auto">
            <a:xfrm>
              <a:off x="3771901" y="3971513"/>
              <a:ext cx="633466" cy="361988"/>
            </a:xfrm>
            <a:prstGeom prst="rect">
              <a:avLst/>
            </a:prstGeom>
            <a:noFill/>
            <a:ln w="9525">
              <a:noFill/>
              <a:miter lim="800000"/>
              <a:headEnd/>
              <a:tailEnd/>
            </a:ln>
          </p:spPr>
          <p:txBody>
            <a:bodyPr wrap="none">
              <a:spAutoFit/>
            </a:bodyPr>
            <a:lstStyle/>
            <a:p>
              <a:pPr eaLnBrk="0" fontAlgn="ctr" hangingPunct="0">
                <a:buSzPct val="100000"/>
              </a:pPr>
              <a:r>
                <a:rPr lang="en-US" altLang="zh-CN" sz="1600" b="1" dirty="0" smtClean="0">
                  <a:ea typeface="Arial Unicode MS" pitchFamily="34" charset="-122"/>
                  <a:cs typeface="Arial Unicode MS" pitchFamily="34" charset="-122"/>
                  <a:sym typeface="Calibri" pitchFamily="34" charset="0"/>
                </a:rPr>
                <a:t>Flood</a:t>
              </a:r>
              <a:endParaRPr lang="en-US" altLang="zh-CN" sz="1600" b="1" dirty="0">
                <a:ea typeface="Arial Unicode MS" pitchFamily="34" charset="-122"/>
                <a:cs typeface="Arial Unicode MS" pitchFamily="34" charset="-122"/>
                <a:sym typeface="Calibri" pitchFamily="34" charset="0"/>
              </a:endParaRPr>
            </a:p>
          </p:txBody>
        </p:sp>
        <p:sp>
          <p:nvSpPr>
            <p:cNvPr id="104" name="AutoShape 26"/>
            <p:cNvSpPr>
              <a:spLocks noChangeArrowheads="1"/>
            </p:cNvSpPr>
            <p:nvPr/>
          </p:nvSpPr>
          <p:spPr bwMode="auto">
            <a:xfrm>
              <a:off x="4417000" y="5519325"/>
              <a:ext cx="1035621" cy="400498"/>
            </a:xfrm>
            <a:prstGeom prst="roundRect">
              <a:avLst>
                <a:gd name="adj" fmla="val 16667"/>
              </a:avLst>
            </a:prstGeom>
            <a:noFill/>
            <a:ln w="9525">
              <a:noFill/>
              <a:miter lim="800000"/>
              <a:headEnd/>
              <a:tailEnd/>
            </a:ln>
          </p:spPr>
          <p:txBody>
            <a:bodyPr wrap="none">
              <a:spAutoFit/>
            </a:bodyPr>
            <a:lstStyle/>
            <a:p>
              <a:pPr eaLnBrk="0" fontAlgn="ctr" hangingPunct="0">
                <a:buSzPct val="100000"/>
              </a:pPr>
              <a:r>
                <a:rPr lang="en-US" altLang="zh-CN" sz="1600" b="1" dirty="0" smtClean="0">
                  <a:ea typeface="Arial Unicode MS" pitchFamily="34" charset="-122"/>
                  <a:cs typeface="Arial Unicode MS" pitchFamily="34" charset="-122"/>
                  <a:sym typeface="Calibri" pitchFamily="34" charset="0"/>
                </a:rPr>
                <a:t>Hurricane</a:t>
              </a:r>
              <a:endParaRPr lang="en-US" altLang="zh-CN" sz="1600" b="1" dirty="0">
                <a:ea typeface="Arial Unicode MS" pitchFamily="34" charset="-122"/>
                <a:cs typeface="Arial Unicode MS" pitchFamily="34" charset="-122"/>
                <a:sym typeface="Calibri" pitchFamily="34" charset="0"/>
              </a:endParaRPr>
            </a:p>
          </p:txBody>
        </p:sp>
        <p:sp>
          <p:nvSpPr>
            <p:cNvPr id="105" name="矩形 4"/>
            <p:cNvSpPr>
              <a:spLocks noChangeArrowheads="1"/>
            </p:cNvSpPr>
            <p:nvPr/>
          </p:nvSpPr>
          <p:spPr bwMode="auto">
            <a:xfrm>
              <a:off x="7372351" y="5519325"/>
              <a:ext cx="1245779" cy="361988"/>
            </a:xfrm>
            <a:prstGeom prst="rect">
              <a:avLst/>
            </a:prstGeom>
            <a:noFill/>
            <a:ln w="9525">
              <a:noFill/>
              <a:miter lim="800000"/>
              <a:headEnd/>
              <a:tailEnd/>
            </a:ln>
          </p:spPr>
          <p:txBody>
            <a:bodyPr wrap="none">
              <a:spAutoFit/>
            </a:bodyPr>
            <a:lstStyle/>
            <a:p>
              <a:pPr eaLnBrk="0" fontAlgn="ctr" hangingPunct="0">
                <a:buSzPct val="100000"/>
              </a:pPr>
              <a:r>
                <a:rPr lang="en-US" altLang="zh-CN" sz="1600" b="1" smtClean="0">
                  <a:solidFill>
                    <a:srgbClr val="FFFFFF"/>
                  </a:solidFill>
                  <a:ea typeface="Arial Unicode MS" pitchFamily="34" charset="-122"/>
                  <a:cs typeface="Arial Unicode MS" pitchFamily="34" charset="-122"/>
                  <a:sym typeface="Calibri" pitchFamily="34" charset="0"/>
                </a:rPr>
                <a:t>Air pollution</a:t>
              </a:r>
              <a:endParaRPr lang="en-US" altLang="zh-CN" sz="1600" b="1">
                <a:solidFill>
                  <a:srgbClr val="FFFFFF"/>
                </a:solidFill>
                <a:ea typeface="Arial Unicode MS" pitchFamily="34" charset="-122"/>
                <a:cs typeface="Arial Unicode MS" pitchFamily="34" charset="-122"/>
                <a:sym typeface="Calibri" pitchFamily="34" charset="0"/>
              </a:endParaRPr>
            </a:p>
          </p:txBody>
        </p:sp>
        <p:sp>
          <p:nvSpPr>
            <p:cNvPr id="106" name="矩形 20"/>
            <p:cNvSpPr>
              <a:spLocks noChangeArrowheads="1"/>
            </p:cNvSpPr>
            <p:nvPr/>
          </p:nvSpPr>
          <p:spPr bwMode="auto">
            <a:xfrm>
              <a:off x="8177214" y="3971513"/>
              <a:ext cx="1725890" cy="361988"/>
            </a:xfrm>
            <a:prstGeom prst="rect">
              <a:avLst/>
            </a:prstGeom>
            <a:noFill/>
            <a:ln w="9525">
              <a:noFill/>
              <a:miter lim="800000"/>
              <a:headEnd/>
              <a:tailEnd/>
            </a:ln>
          </p:spPr>
          <p:txBody>
            <a:bodyPr wrap="none">
              <a:spAutoFit/>
            </a:bodyPr>
            <a:lstStyle/>
            <a:p>
              <a:pPr eaLnBrk="0" fontAlgn="ctr" hangingPunct="0">
                <a:buSzPct val="100000"/>
              </a:pPr>
              <a:r>
                <a:rPr lang="en-US" altLang="zh-CN" sz="1600" b="1" dirty="0" smtClean="0">
                  <a:solidFill>
                    <a:srgbClr val="FFFFFF"/>
                  </a:solidFill>
                  <a:ea typeface="Arial Unicode MS" pitchFamily="34" charset="-122"/>
                  <a:cs typeface="Arial Unicode MS" pitchFamily="34" charset="-122"/>
                  <a:sym typeface="Calibri" pitchFamily="34" charset="0"/>
                </a:rPr>
                <a:t>Artificial damages</a:t>
              </a:r>
              <a:endParaRPr lang="en-US" altLang="zh-CN" sz="1600" b="1" dirty="0">
                <a:solidFill>
                  <a:srgbClr val="FFFFFF"/>
                </a:solidFill>
                <a:ea typeface="Arial Unicode MS" pitchFamily="34" charset="-122"/>
                <a:cs typeface="Arial Unicode MS" pitchFamily="34" charset="-122"/>
                <a:sym typeface="Calibri" pitchFamily="34" charset="0"/>
              </a:endParaRPr>
            </a:p>
          </p:txBody>
        </p:sp>
        <p:sp>
          <p:nvSpPr>
            <p:cNvPr id="107" name="矩形 21"/>
            <p:cNvSpPr>
              <a:spLocks noChangeArrowheads="1"/>
            </p:cNvSpPr>
            <p:nvPr/>
          </p:nvSpPr>
          <p:spPr bwMode="auto">
            <a:xfrm>
              <a:off x="7600951" y="2582450"/>
              <a:ext cx="2414742" cy="361988"/>
            </a:xfrm>
            <a:prstGeom prst="rect">
              <a:avLst/>
            </a:prstGeom>
            <a:noFill/>
            <a:ln w="9525">
              <a:noFill/>
              <a:miter lim="800000"/>
              <a:headEnd/>
              <a:tailEnd/>
            </a:ln>
          </p:spPr>
          <p:txBody>
            <a:bodyPr wrap="none">
              <a:spAutoFit/>
            </a:bodyPr>
            <a:lstStyle/>
            <a:p>
              <a:pPr eaLnBrk="0" fontAlgn="ctr" hangingPunct="0">
                <a:buSzPct val="100000"/>
              </a:pPr>
              <a:r>
                <a:rPr lang="en-US" altLang="zh-CN" sz="1600" b="1" smtClean="0">
                  <a:solidFill>
                    <a:srgbClr val="FFFFFF"/>
                  </a:solidFill>
                  <a:ea typeface="Arial Unicode MS" pitchFamily="34" charset="-122"/>
                  <a:cs typeface="Arial Unicode MS" pitchFamily="34" charset="-122"/>
                  <a:sym typeface="Calibri" pitchFamily="34" charset="0"/>
                </a:rPr>
                <a:t>Power supply interruption</a:t>
              </a:r>
              <a:endParaRPr lang="en-US" altLang="zh-CN" sz="1600" b="1">
                <a:solidFill>
                  <a:srgbClr val="FFFFFF"/>
                </a:solidFill>
                <a:ea typeface="Arial Unicode MS" pitchFamily="34" charset="-122"/>
                <a:cs typeface="Arial Unicode MS" pitchFamily="34" charset="-122"/>
                <a:sym typeface="Calibri" pitchFamily="34" charset="0"/>
              </a:endParaRPr>
            </a:p>
          </p:txBody>
        </p:sp>
        <p:sp>
          <p:nvSpPr>
            <p:cNvPr id="108" name="矩形 22"/>
            <p:cNvSpPr>
              <a:spLocks noChangeArrowheads="1"/>
            </p:cNvSpPr>
            <p:nvPr/>
          </p:nvSpPr>
          <p:spPr bwMode="auto">
            <a:xfrm>
              <a:off x="7896226" y="2884075"/>
              <a:ext cx="2736850" cy="691068"/>
            </a:xfrm>
            <a:prstGeom prst="rect">
              <a:avLst/>
            </a:prstGeom>
            <a:noFill/>
            <a:ln w="9525">
              <a:noFill/>
              <a:miter lim="800000"/>
              <a:headEnd/>
              <a:tailEnd/>
            </a:ln>
          </p:spPr>
          <p:txBody>
            <a:bodyPr wrap="square">
              <a:spAutoFit/>
            </a:bodyPr>
            <a:lstStyle/>
            <a:p>
              <a:pPr marL="185738" indent="-185738" eaLnBrk="0" fontAlgn="ctr" hangingPunct="0">
                <a:buFont typeface="Wingdings" pitchFamily="2" charset="2"/>
                <a:buChar char="Ø"/>
              </a:pPr>
              <a:r>
                <a:rPr lang="en-US" altLang="zh-CN" sz="1200" i="1" dirty="0" smtClean="0">
                  <a:solidFill>
                    <a:srgbClr val="FFFFFF"/>
                  </a:solidFill>
                  <a:ea typeface="Arial Unicode MS" pitchFamily="34" charset="-122"/>
                  <a:cs typeface="Arial Unicode MS" pitchFamily="34" charset="-122"/>
                  <a:sym typeface="Calibri" pitchFamily="34" charset="0"/>
                </a:rPr>
                <a:t>The DC requires resources such as electricity and water mains as well as diesel fuel.</a:t>
              </a:r>
              <a:endParaRPr lang="en-US" altLang="zh-CN" sz="1200" i="1" dirty="0">
                <a:solidFill>
                  <a:srgbClr val="FFFFFF"/>
                </a:solidFill>
                <a:ea typeface="Arial Unicode MS" pitchFamily="34" charset="-122"/>
                <a:cs typeface="Arial Unicode MS" pitchFamily="34" charset="-122"/>
                <a:sym typeface="Calibri" pitchFamily="34" charset="0"/>
              </a:endParaRPr>
            </a:p>
          </p:txBody>
        </p:sp>
        <p:sp>
          <p:nvSpPr>
            <p:cNvPr id="109" name="矩形 22"/>
            <p:cNvSpPr>
              <a:spLocks noChangeArrowheads="1"/>
            </p:cNvSpPr>
            <p:nvPr/>
          </p:nvSpPr>
          <p:spPr bwMode="auto">
            <a:xfrm>
              <a:off x="8312165" y="4281075"/>
              <a:ext cx="2286016" cy="888516"/>
            </a:xfrm>
            <a:prstGeom prst="rect">
              <a:avLst/>
            </a:prstGeom>
            <a:noFill/>
            <a:ln w="9525">
              <a:noFill/>
              <a:miter lim="800000"/>
              <a:headEnd/>
              <a:tailEnd/>
            </a:ln>
          </p:spPr>
          <p:txBody>
            <a:bodyPr wrap="square">
              <a:spAutoFit/>
            </a:bodyPr>
            <a:lstStyle/>
            <a:p>
              <a:pPr marL="185738" indent="-185738" eaLnBrk="0" fontAlgn="ctr" hangingPunct="0">
                <a:buFont typeface="Wingdings" pitchFamily="2" charset="2"/>
                <a:buChar char="Ø"/>
              </a:pPr>
              <a:r>
                <a:rPr lang="en-US" altLang="zh-CN" sz="1200" i="1" dirty="0" smtClean="0">
                  <a:solidFill>
                    <a:srgbClr val="FFFFFF"/>
                  </a:solidFill>
                  <a:ea typeface="Arial Unicode MS" pitchFamily="34" charset="-122"/>
                  <a:cs typeface="Arial Unicode MS" pitchFamily="34" charset="-122"/>
                  <a:sym typeface="Calibri" pitchFamily="34" charset="0"/>
                </a:rPr>
                <a:t>Artificial damages, such as violent attacks, terrorist threats, and thefts bring various DC losses.</a:t>
              </a:r>
              <a:endParaRPr lang="en-US" altLang="zh-CN" sz="1200" i="1" dirty="0">
                <a:solidFill>
                  <a:srgbClr val="FFFFFF"/>
                </a:solidFill>
                <a:ea typeface="Arial Unicode MS" pitchFamily="34" charset="-122"/>
                <a:cs typeface="Arial Unicode MS" pitchFamily="34" charset="-122"/>
                <a:sym typeface="Calibri" pitchFamily="34" charset="0"/>
              </a:endParaRPr>
            </a:p>
          </p:txBody>
        </p:sp>
        <p:sp>
          <p:nvSpPr>
            <p:cNvPr id="110" name="矩形 22"/>
            <p:cNvSpPr>
              <a:spLocks noChangeArrowheads="1"/>
            </p:cNvSpPr>
            <p:nvPr/>
          </p:nvSpPr>
          <p:spPr bwMode="auto">
            <a:xfrm>
              <a:off x="7535864" y="5835238"/>
              <a:ext cx="2490813" cy="493620"/>
            </a:xfrm>
            <a:prstGeom prst="rect">
              <a:avLst/>
            </a:prstGeom>
            <a:noFill/>
            <a:ln w="9525">
              <a:noFill/>
              <a:miter lim="800000"/>
              <a:headEnd/>
              <a:tailEnd/>
            </a:ln>
          </p:spPr>
          <p:txBody>
            <a:bodyPr wrap="square">
              <a:spAutoFit/>
            </a:bodyPr>
            <a:lstStyle/>
            <a:p>
              <a:pPr marL="185738" indent="-185738" eaLnBrk="0" fontAlgn="ctr" hangingPunct="0">
                <a:buFont typeface="Wingdings" pitchFamily="2" charset="2"/>
                <a:buChar char="Ø"/>
              </a:pPr>
              <a:r>
                <a:rPr lang="en-US" altLang="zh-CN" sz="1200" i="1" dirty="0" smtClean="0">
                  <a:solidFill>
                    <a:srgbClr val="FFFFFF"/>
                  </a:solidFill>
                  <a:ea typeface="Arial Unicode MS" pitchFamily="34" charset="-122"/>
                  <a:cs typeface="Arial Unicode MS" pitchFamily="34" charset="-122"/>
                  <a:sym typeface="Calibri" pitchFamily="34" charset="0"/>
                </a:rPr>
                <a:t>Air pollution greatly shortens the lifecycle of IT equipment.</a:t>
              </a:r>
              <a:endParaRPr lang="en-US" altLang="zh-CN" sz="1200" i="1" dirty="0">
                <a:solidFill>
                  <a:srgbClr val="FFFFFF"/>
                </a:solidFill>
                <a:ea typeface="Arial Unicode MS" pitchFamily="34" charset="-122"/>
                <a:cs typeface="Arial Unicode MS" pitchFamily="34" charset="-122"/>
                <a:sym typeface="Calibri" pitchFamily="34" charset="0"/>
              </a:endParaRPr>
            </a:p>
          </p:txBody>
        </p:sp>
        <p:sp>
          <p:nvSpPr>
            <p:cNvPr id="111" name="矩形 22"/>
            <p:cNvSpPr>
              <a:spLocks noChangeArrowheads="1"/>
            </p:cNvSpPr>
            <p:nvPr/>
          </p:nvSpPr>
          <p:spPr bwMode="auto">
            <a:xfrm>
              <a:off x="2608227" y="2885663"/>
              <a:ext cx="2346352" cy="691068"/>
            </a:xfrm>
            <a:prstGeom prst="rect">
              <a:avLst/>
            </a:prstGeom>
            <a:noFill/>
            <a:ln w="9525">
              <a:noFill/>
              <a:miter lim="800000"/>
              <a:headEnd/>
              <a:tailEnd/>
            </a:ln>
          </p:spPr>
          <p:txBody>
            <a:bodyPr wrap="square">
              <a:spAutoFit/>
            </a:bodyPr>
            <a:lstStyle/>
            <a:p>
              <a:pPr marL="185738" indent="-185738" eaLnBrk="0" fontAlgn="ctr" hangingPunct="0">
                <a:buFont typeface="Wingdings" pitchFamily="2" charset="2"/>
                <a:buChar char="Ø"/>
              </a:pPr>
              <a:r>
                <a:rPr lang="en-US" altLang="zh-CN" sz="1200" i="1" dirty="0" smtClean="0">
                  <a:ea typeface="Arial Unicode MS" pitchFamily="34" charset="-122"/>
                  <a:cs typeface="Arial Unicode MS" pitchFamily="34" charset="-122"/>
                  <a:sym typeface="Calibri" pitchFamily="34" charset="0"/>
                </a:rPr>
                <a:t>Although earthquakes are of low probability, they cause devastation to the DC.</a:t>
              </a:r>
              <a:endParaRPr lang="en-US" altLang="zh-CN" sz="1200" i="1" dirty="0">
                <a:ea typeface="Arial Unicode MS" pitchFamily="34" charset="-122"/>
                <a:cs typeface="Arial Unicode MS" pitchFamily="34" charset="-122"/>
                <a:sym typeface="Calibri" pitchFamily="34" charset="0"/>
              </a:endParaRPr>
            </a:p>
          </p:txBody>
        </p:sp>
        <p:sp>
          <p:nvSpPr>
            <p:cNvPr id="112" name="矩形 22"/>
            <p:cNvSpPr>
              <a:spLocks noChangeArrowheads="1"/>
            </p:cNvSpPr>
            <p:nvPr/>
          </p:nvSpPr>
          <p:spPr bwMode="auto">
            <a:xfrm>
              <a:off x="1990725" y="4309650"/>
              <a:ext cx="2749539" cy="888516"/>
            </a:xfrm>
            <a:prstGeom prst="rect">
              <a:avLst/>
            </a:prstGeom>
            <a:noFill/>
            <a:ln w="9525">
              <a:noFill/>
              <a:miter lim="800000"/>
              <a:headEnd/>
              <a:tailEnd/>
            </a:ln>
          </p:spPr>
          <p:txBody>
            <a:bodyPr wrap="square">
              <a:spAutoFit/>
            </a:bodyPr>
            <a:lstStyle/>
            <a:p>
              <a:pPr marL="185738" indent="-185738" eaLnBrk="0" fontAlgn="ctr" hangingPunct="0">
                <a:buFont typeface="Wingdings" pitchFamily="2" charset="2"/>
                <a:buChar char="Ø"/>
              </a:pPr>
              <a:r>
                <a:rPr lang="en-US" altLang="zh-CN" sz="1200" i="1" dirty="0" smtClean="0">
                  <a:ea typeface="Arial Unicode MS" pitchFamily="34" charset="-122"/>
                  <a:cs typeface="Arial Unicode MS" pitchFamily="34" charset="-122"/>
                  <a:sym typeface="Calibri" pitchFamily="34" charset="0"/>
                </a:rPr>
                <a:t>Site selection without considering locally geographical conditions and drainage systems may cause water leakage or flood damages.</a:t>
              </a:r>
              <a:endParaRPr lang="en-US" altLang="zh-CN" sz="1200" i="1" dirty="0">
                <a:ea typeface="Arial Unicode MS" pitchFamily="34" charset="-122"/>
                <a:cs typeface="Arial Unicode MS" pitchFamily="34" charset="-122"/>
                <a:sym typeface="Calibri" pitchFamily="34" charset="0"/>
              </a:endParaRPr>
            </a:p>
          </p:txBody>
        </p:sp>
        <p:sp>
          <p:nvSpPr>
            <p:cNvPr id="113" name="矩形 22"/>
            <p:cNvSpPr>
              <a:spLocks noChangeArrowheads="1"/>
            </p:cNvSpPr>
            <p:nvPr/>
          </p:nvSpPr>
          <p:spPr bwMode="auto">
            <a:xfrm>
              <a:off x="3025753" y="5824125"/>
              <a:ext cx="2600318" cy="691068"/>
            </a:xfrm>
            <a:prstGeom prst="rect">
              <a:avLst/>
            </a:prstGeom>
            <a:noFill/>
            <a:ln w="9525">
              <a:noFill/>
              <a:miter lim="800000"/>
              <a:headEnd/>
              <a:tailEnd/>
            </a:ln>
          </p:spPr>
          <p:txBody>
            <a:bodyPr wrap="square">
              <a:spAutoFit/>
            </a:bodyPr>
            <a:lstStyle/>
            <a:p>
              <a:pPr marL="185738" indent="-185738" eaLnBrk="0" fontAlgn="ctr" hangingPunct="0">
                <a:buFont typeface="Wingdings" pitchFamily="2" charset="2"/>
                <a:buChar char="Ø"/>
              </a:pPr>
              <a:r>
                <a:rPr lang="en-US" altLang="zh-CN" sz="1200" i="1" dirty="0" smtClean="0">
                  <a:ea typeface="Arial Unicode MS" pitchFamily="34" charset="-122"/>
                  <a:cs typeface="Arial Unicode MS" pitchFamily="34" charset="-122"/>
                  <a:sym typeface="Calibri" pitchFamily="34" charset="0"/>
                </a:rPr>
                <a:t>Hurricanes, typhoons, and tornadoes have the same impact on the DC as earthquakes.</a:t>
              </a:r>
              <a:endParaRPr lang="en-US" altLang="zh-CN" sz="1200" i="1" dirty="0">
                <a:ea typeface="Arial Unicode MS" pitchFamily="34" charset="-122"/>
                <a:cs typeface="Arial Unicode MS" pitchFamily="34" charset="-122"/>
                <a:sym typeface="Calibri" pitchFamily="34" charset="0"/>
              </a:endParaRPr>
            </a:p>
          </p:txBody>
        </p:sp>
      </p:grpSp>
      <p:sp>
        <p:nvSpPr>
          <p:cNvPr id="33" name="Rectangle 2"/>
          <p:cNvSpPr>
            <a:spLocks noGrp="1" noChangeArrowheads="1"/>
          </p:cNvSpPr>
          <p:nvPr>
            <p:ph type="title"/>
          </p:nvPr>
        </p:nvSpPr>
        <p:spPr/>
        <p:txBody>
          <a:bodyPr/>
          <a:lstStyle/>
          <a:p>
            <a:r>
              <a:rPr lang="en-US" smtClean="0"/>
              <a:t>Site Selection Contributing to Availability</a:t>
            </a:r>
            <a:endParaRPr lang="en-US" dirty="0"/>
          </a:p>
        </p:txBody>
      </p:sp>
      <p:sp>
        <p:nvSpPr>
          <p:cNvPr id="5" name="文本占位符 4"/>
          <p:cNvSpPr>
            <a:spLocks noGrp="1"/>
          </p:cNvSpPr>
          <p:nvPr>
            <p:ph type="body" sz="quarter" idx="10"/>
          </p:nvPr>
        </p:nvSpPr>
        <p:spPr>
          <a:xfrm>
            <a:off x="1044998" y="1052514"/>
            <a:ext cx="10415166" cy="4875042"/>
          </a:xfrm>
        </p:spPr>
        <p:txBody>
          <a:bodyPr/>
          <a:lstStyle/>
          <a:p>
            <a:r>
              <a:rPr lang="en-US" altLang="zh-CN" sz="1400" dirty="0" smtClean="0"/>
              <a:t>DC services are affected by locally natural and facility conditions. Therefore, external risks must be prevented during site selection to minimize the probability of equipment failures.</a:t>
            </a:r>
          </a:p>
          <a:p>
            <a:r>
              <a:rPr lang="en-US" altLang="zh-CN" sz="1400" dirty="0" smtClean="0"/>
              <a:t>The external risks that affect DC availability include earthquakes, floods, hurricanes, power supply interruption, artificial damages, and air pollution.</a:t>
            </a:r>
            <a:endParaRPr lang="en-US" altLang="zh-CN" sz="1400" dirty="0"/>
          </a:p>
        </p:txBody>
      </p:sp>
      <p:grpSp>
        <p:nvGrpSpPr>
          <p:cNvPr id="42" name="组合 41"/>
          <p:cNvGrpSpPr/>
          <p:nvPr/>
        </p:nvGrpSpPr>
        <p:grpSpPr>
          <a:xfrm>
            <a:off x="727846" y="1052513"/>
            <a:ext cx="317151" cy="2760802"/>
            <a:chOff x="454310" y="1248830"/>
            <a:chExt cx="317151" cy="2760802"/>
          </a:xfrm>
        </p:grpSpPr>
        <p:sp>
          <p:nvSpPr>
            <p:cNvPr id="46" name="AutoShape 56"/>
            <p:cNvSpPr>
              <a:spLocks/>
            </p:cNvSpPr>
            <p:nvPr/>
          </p:nvSpPr>
          <p:spPr bwMode="auto">
            <a:xfrm rot="10800000" flipH="1">
              <a:off x="454310" y="1248830"/>
              <a:ext cx="317151" cy="950506"/>
            </a:xfrm>
            <a:prstGeom prst="leftBracket">
              <a:avLst>
                <a:gd name="adj" fmla="val 45473"/>
              </a:avLst>
            </a:prstGeom>
            <a:solidFill>
              <a:schemeClr val="tx1">
                <a:lumMod val="65000"/>
                <a:lumOff val="3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defRPr/>
              </a:pPr>
              <a:r>
                <a:rPr lang="en-US" sz="1600" dirty="0">
                  <a:solidFill>
                    <a:prstClr val="white"/>
                  </a:solidFill>
                  <a:ea typeface="Arial Unicode MS" pitchFamily="34" charset="-122"/>
                  <a:cs typeface="Arial Unicode MS" pitchFamily="34" charset="-122"/>
                </a:rPr>
                <a:t>Why</a:t>
              </a:r>
            </a:p>
          </p:txBody>
        </p:sp>
        <p:sp>
          <p:nvSpPr>
            <p:cNvPr id="47" name="AutoShape 56"/>
            <p:cNvSpPr>
              <a:spLocks/>
            </p:cNvSpPr>
            <p:nvPr/>
          </p:nvSpPr>
          <p:spPr bwMode="auto">
            <a:xfrm rot="10800000" flipH="1">
              <a:off x="454310" y="2159533"/>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defRPr/>
              </a:pPr>
              <a:r>
                <a:rPr lang="en-US" sz="1600">
                  <a:solidFill>
                    <a:prstClr val="white"/>
                  </a:solidFill>
                  <a:ea typeface="Arial Unicode MS" pitchFamily="34" charset="-122"/>
                  <a:cs typeface="Arial Unicode MS" pitchFamily="34" charset="-122"/>
                </a:rPr>
                <a:t>What</a:t>
              </a:r>
            </a:p>
          </p:txBody>
        </p:sp>
        <p:sp>
          <p:nvSpPr>
            <p:cNvPr id="48" name="AutoShape 56"/>
            <p:cNvSpPr>
              <a:spLocks/>
            </p:cNvSpPr>
            <p:nvPr/>
          </p:nvSpPr>
          <p:spPr bwMode="auto">
            <a:xfrm rot="10800000" flipH="1">
              <a:off x="454310" y="3059126"/>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defRPr/>
              </a:pPr>
              <a:r>
                <a:rPr lang="en-US" sz="1600" dirty="0">
                  <a:solidFill>
                    <a:prstClr val="white"/>
                  </a:solidFill>
                  <a:ea typeface="Arial Unicode MS" pitchFamily="34" charset="-122"/>
                  <a:cs typeface="Arial Unicode MS" pitchFamily="34" charset="-122"/>
                </a:rPr>
                <a:t>How</a:t>
              </a:r>
            </a:p>
          </p:txBody>
        </p:sp>
      </p:grpSp>
      <p:grpSp>
        <p:nvGrpSpPr>
          <p:cNvPr id="44" name="组合 94"/>
          <p:cNvGrpSpPr>
            <a:grpSpLocks/>
          </p:cNvGrpSpPr>
          <p:nvPr/>
        </p:nvGrpSpPr>
        <p:grpSpPr bwMode="auto">
          <a:xfrm rot="21256454">
            <a:off x="4487864" y="2377663"/>
            <a:ext cx="3573462" cy="3554412"/>
            <a:chOff x="2747262" y="2144642"/>
            <a:chExt cx="3573843" cy="3554857"/>
          </a:xfrm>
        </p:grpSpPr>
        <p:pic>
          <p:nvPicPr>
            <p:cNvPr id="45" name="Picture 11" descr="C:\Users\qqq\Desktop\1\未标题-11.png"/>
            <p:cNvPicPr>
              <a:picLocks noChangeAspect="1" noChangeArrowheads="1"/>
            </p:cNvPicPr>
            <p:nvPr/>
          </p:nvPicPr>
          <p:blipFill>
            <a:blip r:embed="rId3" cstate="print"/>
            <a:srcRect/>
            <a:stretch>
              <a:fillRect/>
            </a:stretch>
          </p:blipFill>
          <p:spPr bwMode="auto">
            <a:xfrm>
              <a:off x="2754564" y="2144642"/>
              <a:ext cx="3553397" cy="3554857"/>
            </a:xfrm>
            <a:prstGeom prst="rect">
              <a:avLst/>
            </a:prstGeom>
            <a:noFill/>
            <a:ln w="9525">
              <a:noFill/>
              <a:miter lim="800000"/>
              <a:headEnd/>
              <a:tailEnd/>
            </a:ln>
          </p:spPr>
        </p:pic>
        <p:pic>
          <p:nvPicPr>
            <p:cNvPr id="49" name="Picture 10" descr="C:\Users\qqq\Desktop\1\未标题-10.png"/>
            <p:cNvPicPr>
              <a:picLocks noChangeAspect="1" noChangeArrowheads="1"/>
            </p:cNvPicPr>
            <p:nvPr/>
          </p:nvPicPr>
          <p:blipFill>
            <a:blip r:embed="rId4" cstate="print"/>
            <a:srcRect/>
            <a:stretch>
              <a:fillRect/>
            </a:stretch>
          </p:blipFill>
          <p:spPr bwMode="auto">
            <a:xfrm>
              <a:off x="3914201" y="3318884"/>
              <a:ext cx="1234123" cy="1235583"/>
            </a:xfrm>
            <a:prstGeom prst="rect">
              <a:avLst/>
            </a:prstGeom>
            <a:noFill/>
            <a:ln w="9525">
              <a:noFill/>
              <a:miter lim="800000"/>
              <a:headEnd/>
              <a:tailEnd/>
            </a:ln>
          </p:spPr>
        </p:pic>
        <p:grpSp>
          <p:nvGrpSpPr>
            <p:cNvPr id="50" name="组合 69"/>
            <p:cNvGrpSpPr>
              <a:grpSpLocks/>
            </p:cNvGrpSpPr>
            <p:nvPr/>
          </p:nvGrpSpPr>
          <p:grpSpPr bwMode="auto">
            <a:xfrm rot="387043">
              <a:off x="2747262" y="2451347"/>
              <a:ext cx="3573843" cy="2975038"/>
              <a:chOff x="4185008" y="2111449"/>
              <a:chExt cx="3884612" cy="3233737"/>
            </a:xfrm>
          </p:grpSpPr>
          <p:grpSp>
            <p:nvGrpSpPr>
              <p:cNvPr id="52" name="组合 43"/>
              <p:cNvGrpSpPr>
                <a:grpSpLocks/>
              </p:cNvGrpSpPr>
              <p:nvPr/>
            </p:nvGrpSpPr>
            <p:grpSpPr bwMode="auto">
              <a:xfrm>
                <a:off x="4185008" y="2111449"/>
                <a:ext cx="1511300" cy="3157537"/>
                <a:chOff x="4185008" y="2111449"/>
                <a:chExt cx="1511300" cy="3157537"/>
              </a:xfrm>
            </p:grpSpPr>
            <p:pic>
              <p:nvPicPr>
                <p:cNvPr id="60" name="Picture 2" descr="C:\Users\qqq\Desktop\1\未标题-2.png"/>
                <p:cNvPicPr>
                  <a:picLocks noChangeAspect="1" noChangeArrowheads="1"/>
                </p:cNvPicPr>
                <p:nvPr/>
              </p:nvPicPr>
              <p:blipFill>
                <a:blip r:embed="rId5" cstate="print"/>
                <a:srcRect/>
                <a:stretch>
                  <a:fillRect/>
                </a:stretch>
              </p:blipFill>
              <p:spPr bwMode="auto">
                <a:xfrm>
                  <a:off x="4185008" y="3578299"/>
                  <a:ext cx="266700" cy="263525"/>
                </a:xfrm>
                <a:prstGeom prst="rect">
                  <a:avLst/>
                </a:prstGeom>
                <a:noFill/>
                <a:ln w="9525">
                  <a:noFill/>
                  <a:miter lim="800000"/>
                  <a:headEnd/>
                  <a:tailEnd/>
                </a:ln>
              </p:spPr>
            </p:pic>
            <p:pic>
              <p:nvPicPr>
                <p:cNvPr id="61" name="Picture 3" descr="C:\Users\qqq\Desktop\1\未标题-3.png"/>
                <p:cNvPicPr>
                  <a:picLocks noChangeAspect="1" noChangeArrowheads="1"/>
                </p:cNvPicPr>
                <p:nvPr/>
              </p:nvPicPr>
              <p:blipFill>
                <a:blip r:embed="rId6" cstate="print"/>
                <a:srcRect/>
                <a:stretch>
                  <a:fillRect/>
                </a:stretch>
              </p:blipFill>
              <p:spPr bwMode="auto">
                <a:xfrm>
                  <a:off x="4548545" y="3524324"/>
                  <a:ext cx="927100" cy="412750"/>
                </a:xfrm>
                <a:prstGeom prst="rect">
                  <a:avLst/>
                </a:prstGeom>
                <a:noFill/>
                <a:ln w="9525">
                  <a:noFill/>
                  <a:miter lim="800000"/>
                  <a:headEnd/>
                  <a:tailEnd/>
                </a:ln>
              </p:spPr>
            </p:pic>
            <p:pic>
              <p:nvPicPr>
                <p:cNvPr id="62" name="Picture 4" descr="C:\Users\qqq\Desktop\1\未标题-4.png"/>
                <p:cNvPicPr>
                  <a:picLocks noChangeAspect="1" noChangeArrowheads="1"/>
                </p:cNvPicPr>
                <p:nvPr/>
              </p:nvPicPr>
              <p:blipFill>
                <a:blip r:embed="rId7" cstate="print"/>
                <a:srcRect/>
                <a:stretch>
                  <a:fillRect/>
                </a:stretch>
              </p:blipFill>
              <p:spPr bwMode="auto">
                <a:xfrm>
                  <a:off x="5145445" y="2384499"/>
                  <a:ext cx="550863" cy="862012"/>
                </a:xfrm>
                <a:prstGeom prst="rect">
                  <a:avLst/>
                </a:prstGeom>
                <a:noFill/>
                <a:ln w="9525">
                  <a:noFill/>
                  <a:miter lim="800000"/>
                  <a:headEnd/>
                  <a:tailEnd/>
                </a:ln>
              </p:spPr>
            </p:pic>
            <p:pic>
              <p:nvPicPr>
                <p:cNvPr id="63" name="Picture 8" descr="C:\Users\qqq\Desktop\1\未标题-8.png"/>
                <p:cNvPicPr>
                  <a:picLocks noChangeAspect="1" noChangeArrowheads="1"/>
                </p:cNvPicPr>
                <p:nvPr/>
              </p:nvPicPr>
              <p:blipFill>
                <a:blip r:embed="rId8" cstate="print"/>
                <a:srcRect/>
                <a:stretch>
                  <a:fillRect/>
                </a:stretch>
              </p:blipFill>
              <p:spPr bwMode="auto">
                <a:xfrm>
                  <a:off x="5139095" y="4211711"/>
                  <a:ext cx="557213" cy="884238"/>
                </a:xfrm>
                <a:prstGeom prst="rect">
                  <a:avLst/>
                </a:prstGeom>
                <a:noFill/>
                <a:ln w="9525">
                  <a:noFill/>
                  <a:miter lim="800000"/>
                  <a:headEnd/>
                  <a:tailEnd/>
                </a:ln>
              </p:spPr>
            </p:pic>
            <p:pic>
              <p:nvPicPr>
                <p:cNvPr id="64" name="Picture 2" descr="C:\Users\qqq\Desktop\1\未标题-2.png"/>
                <p:cNvPicPr>
                  <a:picLocks noChangeAspect="1" noChangeArrowheads="1"/>
                </p:cNvPicPr>
                <p:nvPr/>
              </p:nvPicPr>
              <p:blipFill>
                <a:blip r:embed="rId5" cstate="print"/>
                <a:srcRect/>
                <a:stretch>
                  <a:fillRect/>
                </a:stretch>
              </p:blipFill>
              <p:spPr bwMode="auto">
                <a:xfrm>
                  <a:off x="4943833" y="2111449"/>
                  <a:ext cx="265112" cy="263525"/>
                </a:xfrm>
                <a:prstGeom prst="rect">
                  <a:avLst/>
                </a:prstGeom>
                <a:noFill/>
                <a:ln w="9525">
                  <a:noFill/>
                  <a:miter lim="800000"/>
                  <a:headEnd/>
                  <a:tailEnd/>
                </a:ln>
              </p:spPr>
            </p:pic>
            <p:pic>
              <p:nvPicPr>
                <p:cNvPr id="65" name="Picture 2" descr="C:\Users\qqq\Desktop\1\未标题-2.png"/>
                <p:cNvPicPr>
                  <a:picLocks noChangeAspect="1" noChangeArrowheads="1"/>
                </p:cNvPicPr>
                <p:nvPr/>
              </p:nvPicPr>
              <p:blipFill>
                <a:blip r:embed="rId5" cstate="print"/>
                <a:srcRect/>
                <a:stretch>
                  <a:fillRect/>
                </a:stretch>
              </p:blipFill>
              <p:spPr bwMode="auto">
                <a:xfrm>
                  <a:off x="4883508" y="5005461"/>
                  <a:ext cx="265112" cy="263525"/>
                </a:xfrm>
                <a:prstGeom prst="rect">
                  <a:avLst/>
                </a:prstGeom>
                <a:noFill/>
                <a:ln w="9525">
                  <a:noFill/>
                  <a:miter lim="800000"/>
                  <a:headEnd/>
                  <a:tailEnd/>
                </a:ln>
              </p:spPr>
            </p:pic>
          </p:grpSp>
          <p:grpSp>
            <p:nvGrpSpPr>
              <p:cNvPr id="53" name="组合 44"/>
              <p:cNvGrpSpPr>
                <a:grpSpLocks/>
              </p:cNvGrpSpPr>
              <p:nvPr/>
            </p:nvGrpSpPr>
            <p:grpSpPr bwMode="auto">
              <a:xfrm>
                <a:off x="6494820" y="2111449"/>
                <a:ext cx="1574800" cy="3233737"/>
                <a:chOff x="6494820" y="2111449"/>
                <a:chExt cx="1574800" cy="3233737"/>
              </a:xfrm>
            </p:grpSpPr>
            <p:pic>
              <p:nvPicPr>
                <p:cNvPr id="54" name="Picture 5" descr="C:\Users\qqq\Desktop\1\未标题-5.png"/>
                <p:cNvPicPr>
                  <a:picLocks noChangeAspect="1" noChangeArrowheads="1"/>
                </p:cNvPicPr>
                <p:nvPr/>
              </p:nvPicPr>
              <p:blipFill>
                <a:blip r:embed="rId9" cstate="print"/>
                <a:srcRect/>
                <a:stretch>
                  <a:fillRect/>
                </a:stretch>
              </p:blipFill>
              <p:spPr bwMode="auto">
                <a:xfrm>
                  <a:off x="6567845" y="2379736"/>
                  <a:ext cx="577850" cy="830263"/>
                </a:xfrm>
                <a:prstGeom prst="rect">
                  <a:avLst/>
                </a:prstGeom>
                <a:noFill/>
                <a:ln w="9525">
                  <a:noFill/>
                  <a:miter lim="800000"/>
                  <a:headEnd/>
                  <a:tailEnd/>
                </a:ln>
              </p:spPr>
            </p:pic>
            <p:pic>
              <p:nvPicPr>
                <p:cNvPr id="55" name="Picture 6" descr="C:\Users\qqq\Desktop\1\未标题-6.png"/>
                <p:cNvPicPr>
                  <a:picLocks noChangeAspect="1" noChangeArrowheads="1"/>
                </p:cNvPicPr>
                <p:nvPr/>
              </p:nvPicPr>
              <p:blipFill>
                <a:blip r:embed="rId10" cstate="print"/>
                <a:srcRect/>
                <a:stretch>
                  <a:fillRect/>
                </a:stretch>
              </p:blipFill>
              <p:spPr bwMode="auto">
                <a:xfrm>
                  <a:off x="6747233" y="3519561"/>
                  <a:ext cx="915987" cy="412750"/>
                </a:xfrm>
                <a:prstGeom prst="rect">
                  <a:avLst/>
                </a:prstGeom>
                <a:noFill/>
                <a:ln w="9525">
                  <a:noFill/>
                  <a:miter lim="800000"/>
                  <a:headEnd/>
                  <a:tailEnd/>
                </a:ln>
              </p:spPr>
            </p:pic>
            <p:pic>
              <p:nvPicPr>
                <p:cNvPr id="56" name="Picture 7" descr="C:\Users\qqq\Desktop\1\未标题-7.png"/>
                <p:cNvPicPr>
                  <a:picLocks noChangeAspect="1" noChangeArrowheads="1"/>
                </p:cNvPicPr>
                <p:nvPr/>
              </p:nvPicPr>
              <p:blipFill>
                <a:blip r:embed="rId11" cstate="print"/>
                <a:srcRect/>
                <a:stretch>
                  <a:fillRect/>
                </a:stretch>
              </p:blipFill>
              <p:spPr bwMode="auto">
                <a:xfrm>
                  <a:off x="6494820" y="4232349"/>
                  <a:ext cx="573088" cy="893762"/>
                </a:xfrm>
                <a:prstGeom prst="rect">
                  <a:avLst/>
                </a:prstGeom>
                <a:noFill/>
                <a:ln w="9525">
                  <a:noFill/>
                  <a:miter lim="800000"/>
                  <a:headEnd/>
                  <a:tailEnd/>
                </a:ln>
              </p:spPr>
            </p:pic>
            <p:pic>
              <p:nvPicPr>
                <p:cNvPr id="57" name="Picture 2" descr="C:\Users\qqq\Desktop\1\未标题-2.png"/>
                <p:cNvPicPr>
                  <a:picLocks noChangeAspect="1" noChangeArrowheads="1"/>
                </p:cNvPicPr>
                <p:nvPr/>
              </p:nvPicPr>
              <p:blipFill>
                <a:blip r:embed="rId5" cstate="print"/>
                <a:srcRect/>
                <a:stretch>
                  <a:fillRect/>
                </a:stretch>
              </p:blipFill>
              <p:spPr bwMode="auto">
                <a:xfrm>
                  <a:off x="7012345" y="5080074"/>
                  <a:ext cx="266700" cy="265112"/>
                </a:xfrm>
                <a:prstGeom prst="rect">
                  <a:avLst/>
                </a:prstGeom>
                <a:noFill/>
                <a:ln w="9525">
                  <a:noFill/>
                  <a:miter lim="800000"/>
                  <a:headEnd/>
                  <a:tailEnd/>
                </a:ln>
              </p:spPr>
            </p:pic>
            <p:pic>
              <p:nvPicPr>
                <p:cNvPr id="58" name="Picture 2" descr="C:\Users\qqq\Desktop\1\未标题-2.png"/>
                <p:cNvPicPr>
                  <a:picLocks noChangeAspect="1" noChangeArrowheads="1"/>
                </p:cNvPicPr>
                <p:nvPr/>
              </p:nvPicPr>
              <p:blipFill>
                <a:blip r:embed="rId5" cstate="print"/>
                <a:srcRect/>
                <a:stretch>
                  <a:fillRect/>
                </a:stretch>
              </p:blipFill>
              <p:spPr bwMode="auto">
                <a:xfrm>
                  <a:off x="7037745" y="2111449"/>
                  <a:ext cx="266700" cy="263525"/>
                </a:xfrm>
                <a:prstGeom prst="rect">
                  <a:avLst/>
                </a:prstGeom>
                <a:noFill/>
                <a:ln w="9525">
                  <a:noFill/>
                  <a:miter lim="800000"/>
                  <a:headEnd/>
                  <a:tailEnd/>
                </a:ln>
              </p:spPr>
            </p:pic>
            <p:pic>
              <p:nvPicPr>
                <p:cNvPr id="59" name="Picture 2" descr="C:\Users\qqq\Desktop\1\未标题-2.png"/>
                <p:cNvPicPr>
                  <a:picLocks noChangeAspect="1" noChangeArrowheads="1"/>
                </p:cNvPicPr>
                <p:nvPr/>
              </p:nvPicPr>
              <p:blipFill>
                <a:blip r:embed="rId5" cstate="print"/>
                <a:srcRect/>
                <a:stretch>
                  <a:fillRect/>
                </a:stretch>
              </p:blipFill>
              <p:spPr bwMode="auto">
                <a:xfrm>
                  <a:off x="7802920" y="3533849"/>
                  <a:ext cx="266700" cy="265112"/>
                </a:xfrm>
                <a:prstGeom prst="rect">
                  <a:avLst/>
                </a:prstGeom>
                <a:noFill/>
                <a:ln w="9525">
                  <a:noFill/>
                  <a:miter lim="800000"/>
                  <a:headEnd/>
                  <a:tailEnd/>
                </a:ln>
              </p:spPr>
            </p:pic>
          </p:grpSp>
        </p:grpSp>
        <p:sp>
          <p:nvSpPr>
            <p:cNvPr id="51" name="矩形 5"/>
            <p:cNvSpPr>
              <a:spLocks noChangeArrowheads="1"/>
            </p:cNvSpPr>
            <p:nvPr/>
          </p:nvSpPr>
          <p:spPr bwMode="auto">
            <a:xfrm rot="343546">
              <a:off x="4061576" y="3648582"/>
              <a:ext cx="1015384" cy="523286"/>
            </a:xfrm>
            <a:prstGeom prst="rect">
              <a:avLst/>
            </a:prstGeom>
            <a:noFill/>
            <a:ln w="9525">
              <a:noFill/>
              <a:miter lim="800000"/>
              <a:headEnd/>
              <a:tailEnd/>
            </a:ln>
          </p:spPr>
          <p:txBody>
            <a:bodyPr wrap="square">
              <a:spAutoFit/>
            </a:bodyPr>
            <a:lstStyle/>
            <a:p>
              <a:pPr algn="ctr" eaLnBrk="0" fontAlgn="ctr" hangingPunct="0">
                <a:buSzPct val="100000"/>
              </a:pPr>
              <a:r>
                <a:rPr lang="en-US" altLang="zh-CN" sz="1400" b="1" dirty="0" smtClean="0">
                  <a:solidFill>
                    <a:srgbClr val="C00000"/>
                  </a:solidFill>
                  <a:effectLst>
                    <a:outerShdw blurRad="38100" dist="38100" dir="2700000" algn="tl">
                      <a:srgbClr val="C0C0C0"/>
                    </a:outerShdw>
                  </a:effectLst>
                  <a:latin typeface="Arial"/>
                  <a:ea typeface="Arial Unicode MS" pitchFamily="34" charset="-122"/>
                  <a:cs typeface="Arial Unicode MS" pitchFamily="34" charset="-122"/>
                  <a:sym typeface="Calibri" pitchFamily="34" charset="0"/>
                </a:rPr>
                <a:t>DC site selection</a:t>
              </a:r>
              <a:endParaRPr lang="en-US" altLang="zh-CN" sz="1400" b="1" dirty="0">
                <a:solidFill>
                  <a:srgbClr val="C00000"/>
                </a:solidFill>
                <a:effectLst>
                  <a:outerShdw blurRad="38100" dist="38100" dir="2700000" algn="tl">
                    <a:srgbClr val="C0C0C0"/>
                  </a:outerShdw>
                </a:effectLst>
                <a:latin typeface="Arial"/>
                <a:ea typeface="Arial Unicode MS" pitchFamily="34" charset="-122"/>
                <a:cs typeface="Arial Unicode MS" pitchFamily="34" charset="-122"/>
                <a:sym typeface="Calibri" pitchFamily="34" charset="0"/>
              </a:endParaRPr>
            </a:p>
          </p:txBody>
        </p:sp>
      </p:grpSp>
    </p:spTree>
    <p:extLst>
      <p:ext uri="{BB962C8B-B14F-4D97-AF65-F5344CB8AC3E}">
        <p14:creationId xmlns:p14="http://schemas.microsoft.com/office/powerpoint/2010/main" val="137009495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右箭头 42"/>
          <p:cNvSpPr/>
          <p:nvPr/>
        </p:nvSpPr>
        <p:spPr bwMode="auto">
          <a:xfrm>
            <a:off x="4282767" y="1147287"/>
            <a:ext cx="6872913" cy="284485"/>
          </a:xfrm>
          <a:prstGeom prst="rightArrow">
            <a:avLst>
              <a:gd name="adj1" fmla="val 57028"/>
              <a:gd name="adj2" fmla="val 72838"/>
            </a:avLst>
          </a:prstGeom>
          <a:solidFill>
            <a:schemeClr val="bg1">
              <a:lumMod val="75000"/>
            </a:schemeClr>
          </a:solidFill>
          <a:ln w="9525" algn="ctr">
            <a:noFill/>
            <a:miter lim="800000"/>
            <a:headEnd/>
            <a:tailEnd/>
          </a:ln>
          <a:effectLst/>
        </p:spPr>
        <p:txBody>
          <a:bodyPr wrap="square" lIns="67020" tIns="33515" rIns="67020" bIns="33515" rtlCol="0" anchor="ctr">
            <a:noAutofit/>
          </a:bodyPr>
          <a:lstStyle/>
          <a:p>
            <a:pPr marL="268288" indent="-268288" algn="ctr" defTabSz="671513" eaLnBrk="0" hangingPunct="0">
              <a:lnSpc>
                <a:spcPct val="110000"/>
              </a:lnSpc>
              <a:buClr>
                <a:srgbClr val="000000"/>
              </a:buClr>
              <a:buSzPct val="80000"/>
              <a:buFont typeface="Wingdings" pitchFamily="2" charset="2"/>
              <a:buChar char="l"/>
              <a:defRPr/>
            </a:pPr>
            <a:endParaRPr lang="zh-CN" altLang="en-US" sz="1200" b="1" kern="0" dirty="0">
              <a:solidFill>
                <a:prstClr val="black"/>
              </a:solidFill>
            </a:endParaRPr>
          </a:p>
        </p:txBody>
      </p:sp>
      <p:sp>
        <p:nvSpPr>
          <p:cNvPr id="63" name="右箭头 62"/>
          <p:cNvSpPr/>
          <p:nvPr/>
        </p:nvSpPr>
        <p:spPr bwMode="auto">
          <a:xfrm>
            <a:off x="4282767" y="1506308"/>
            <a:ext cx="6872913" cy="284485"/>
          </a:xfrm>
          <a:prstGeom prst="rightArrow">
            <a:avLst>
              <a:gd name="adj1" fmla="val 57028"/>
              <a:gd name="adj2" fmla="val 72838"/>
            </a:avLst>
          </a:prstGeom>
          <a:solidFill>
            <a:schemeClr val="bg1">
              <a:lumMod val="75000"/>
            </a:schemeClr>
          </a:solidFill>
          <a:ln w="9525" algn="ctr">
            <a:noFill/>
            <a:miter lim="800000"/>
            <a:headEnd/>
            <a:tailEnd/>
          </a:ln>
          <a:effectLst/>
        </p:spPr>
        <p:txBody>
          <a:bodyPr wrap="square" lIns="67020" tIns="33515" rIns="67020" bIns="33515" rtlCol="0" anchor="ctr">
            <a:noAutofit/>
          </a:bodyPr>
          <a:lstStyle/>
          <a:p>
            <a:pPr marL="268288" indent="-268288" algn="ctr" defTabSz="671513" eaLnBrk="0" hangingPunct="0">
              <a:lnSpc>
                <a:spcPct val="110000"/>
              </a:lnSpc>
              <a:buClr>
                <a:srgbClr val="000000"/>
              </a:buClr>
              <a:buSzPct val="80000"/>
              <a:buFont typeface="Wingdings" pitchFamily="2" charset="2"/>
              <a:buChar char="l"/>
              <a:defRPr/>
            </a:pPr>
            <a:endParaRPr lang="zh-CN" altLang="en-US" sz="1200" b="1" kern="0" dirty="0">
              <a:solidFill>
                <a:prstClr val="black"/>
              </a:solidFill>
            </a:endParaRPr>
          </a:p>
        </p:txBody>
      </p:sp>
      <p:sp>
        <p:nvSpPr>
          <p:cNvPr id="64" name="右箭头 63"/>
          <p:cNvSpPr/>
          <p:nvPr/>
        </p:nvSpPr>
        <p:spPr bwMode="auto">
          <a:xfrm>
            <a:off x="4282766" y="1866348"/>
            <a:ext cx="6872913" cy="284485"/>
          </a:xfrm>
          <a:prstGeom prst="rightArrow">
            <a:avLst>
              <a:gd name="adj1" fmla="val 57028"/>
              <a:gd name="adj2" fmla="val 72838"/>
            </a:avLst>
          </a:prstGeom>
          <a:solidFill>
            <a:schemeClr val="bg1">
              <a:lumMod val="75000"/>
            </a:schemeClr>
          </a:solidFill>
          <a:ln w="9525" algn="ctr">
            <a:noFill/>
            <a:miter lim="800000"/>
            <a:headEnd/>
            <a:tailEnd/>
          </a:ln>
          <a:effectLst/>
        </p:spPr>
        <p:txBody>
          <a:bodyPr wrap="square" lIns="67020" tIns="33515" rIns="67020" bIns="33515" rtlCol="0" anchor="ctr">
            <a:noAutofit/>
          </a:bodyPr>
          <a:lstStyle/>
          <a:p>
            <a:pPr marL="268288" indent="-268288" algn="ctr" defTabSz="671513" eaLnBrk="0" hangingPunct="0">
              <a:lnSpc>
                <a:spcPct val="110000"/>
              </a:lnSpc>
              <a:buClr>
                <a:srgbClr val="000000"/>
              </a:buClr>
              <a:buSzPct val="80000"/>
              <a:buFont typeface="Wingdings" pitchFamily="2" charset="2"/>
              <a:buChar char="l"/>
              <a:defRPr/>
            </a:pPr>
            <a:endParaRPr lang="zh-CN" altLang="en-US" sz="1200" b="1" kern="0" dirty="0">
              <a:solidFill>
                <a:prstClr val="black"/>
              </a:solidFill>
            </a:endParaRPr>
          </a:p>
        </p:txBody>
      </p:sp>
      <p:sp>
        <p:nvSpPr>
          <p:cNvPr id="65" name="右箭头 64"/>
          <p:cNvSpPr/>
          <p:nvPr/>
        </p:nvSpPr>
        <p:spPr bwMode="auto">
          <a:xfrm>
            <a:off x="4282766" y="2465106"/>
            <a:ext cx="6872913" cy="284485"/>
          </a:xfrm>
          <a:prstGeom prst="rightArrow">
            <a:avLst>
              <a:gd name="adj1" fmla="val 57028"/>
              <a:gd name="adj2" fmla="val 72838"/>
            </a:avLst>
          </a:prstGeom>
          <a:solidFill>
            <a:schemeClr val="bg1">
              <a:lumMod val="75000"/>
            </a:schemeClr>
          </a:solidFill>
          <a:ln w="9525" algn="ctr">
            <a:noFill/>
            <a:miter lim="800000"/>
            <a:headEnd/>
            <a:tailEnd/>
          </a:ln>
          <a:effectLst/>
        </p:spPr>
        <p:txBody>
          <a:bodyPr wrap="square" lIns="67020" tIns="33515" rIns="67020" bIns="33515" rtlCol="0" anchor="ctr">
            <a:noAutofit/>
          </a:bodyPr>
          <a:lstStyle/>
          <a:p>
            <a:pPr marL="268288" indent="-268288" algn="ctr" defTabSz="671513" eaLnBrk="0" hangingPunct="0">
              <a:lnSpc>
                <a:spcPct val="110000"/>
              </a:lnSpc>
              <a:buClr>
                <a:srgbClr val="000000"/>
              </a:buClr>
              <a:buSzPct val="80000"/>
              <a:buFont typeface="Wingdings" pitchFamily="2" charset="2"/>
              <a:buChar char="l"/>
              <a:defRPr/>
            </a:pPr>
            <a:endParaRPr lang="zh-CN" altLang="en-US" sz="1200" b="1" kern="0" dirty="0">
              <a:solidFill>
                <a:prstClr val="black"/>
              </a:solidFill>
            </a:endParaRPr>
          </a:p>
        </p:txBody>
      </p:sp>
      <p:sp>
        <p:nvSpPr>
          <p:cNvPr id="66" name="右箭头 65"/>
          <p:cNvSpPr/>
          <p:nvPr/>
        </p:nvSpPr>
        <p:spPr bwMode="auto">
          <a:xfrm>
            <a:off x="4282766" y="2839660"/>
            <a:ext cx="6872913" cy="284485"/>
          </a:xfrm>
          <a:prstGeom prst="rightArrow">
            <a:avLst>
              <a:gd name="adj1" fmla="val 57028"/>
              <a:gd name="adj2" fmla="val 72838"/>
            </a:avLst>
          </a:prstGeom>
          <a:solidFill>
            <a:schemeClr val="bg1">
              <a:lumMod val="75000"/>
            </a:schemeClr>
          </a:solidFill>
          <a:ln w="9525" algn="ctr">
            <a:noFill/>
            <a:miter lim="800000"/>
            <a:headEnd/>
            <a:tailEnd/>
          </a:ln>
          <a:effectLst/>
        </p:spPr>
        <p:txBody>
          <a:bodyPr wrap="square" lIns="67020" tIns="33515" rIns="67020" bIns="33515" rtlCol="0" anchor="ctr">
            <a:noAutofit/>
          </a:bodyPr>
          <a:lstStyle/>
          <a:p>
            <a:pPr marL="268288" indent="-268288" algn="ctr" defTabSz="671513" eaLnBrk="0" hangingPunct="0">
              <a:lnSpc>
                <a:spcPct val="110000"/>
              </a:lnSpc>
              <a:buClr>
                <a:srgbClr val="000000"/>
              </a:buClr>
              <a:buSzPct val="80000"/>
              <a:buFont typeface="Wingdings" pitchFamily="2" charset="2"/>
              <a:buChar char="l"/>
              <a:defRPr/>
            </a:pPr>
            <a:endParaRPr lang="zh-CN" altLang="en-US" sz="1200" b="1" kern="0" dirty="0">
              <a:solidFill>
                <a:prstClr val="black"/>
              </a:solidFill>
            </a:endParaRPr>
          </a:p>
        </p:txBody>
      </p:sp>
      <p:sp>
        <p:nvSpPr>
          <p:cNvPr id="70" name="右箭头 69"/>
          <p:cNvSpPr/>
          <p:nvPr/>
        </p:nvSpPr>
        <p:spPr bwMode="auto">
          <a:xfrm>
            <a:off x="4282766" y="3199700"/>
            <a:ext cx="6872913" cy="284485"/>
          </a:xfrm>
          <a:prstGeom prst="rightArrow">
            <a:avLst>
              <a:gd name="adj1" fmla="val 57028"/>
              <a:gd name="adj2" fmla="val 72838"/>
            </a:avLst>
          </a:prstGeom>
          <a:solidFill>
            <a:schemeClr val="bg1">
              <a:lumMod val="75000"/>
            </a:schemeClr>
          </a:solidFill>
          <a:ln w="9525" algn="ctr">
            <a:noFill/>
            <a:miter lim="800000"/>
            <a:headEnd/>
            <a:tailEnd/>
          </a:ln>
          <a:effectLst/>
        </p:spPr>
        <p:txBody>
          <a:bodyPr wrap="square" lIns="67020" tIns="33515" rIns="67020" bIns="33515" rtlCol="0" anchor="ctr">
            <a:noAutofit/>
          </a:bodyPr>
          <a:lstStyle/>
          <a:p>
            <a:pPr marL="268288" indent="-268288" algn="ctr" defTabSz="671513" eaLnBrk="0" hangingPunct="0">
              <a:lnSpc>
                <a:spcPct val="110000"/>
              </a:lnSpc>
              <a:buClr>
                <a:srgbClr val="000000"/>
              </a:buClr>
              <a:buSzPct val="80000"/>
              <a:buFont typeface="Wingdings" pitchFamily="2" charset="2"/>
              <a:buChar char="l"/>
              <a:defRPr/>
            </a:pPr>
            <a:endParaRPr lang="zh-CN" altLang="en-US" sz="1200" b="1" kern="0" dirty="0">
              <a:solidFill>
                <a:prstClr val="black"/>
              </a:solidFill>
            </a:endParaRPr>
          </a:p>
        </p:txBody>
      </p:sp>
      <p:sp>
        <p:nvSpPr>
          <p:cNvPr id="71" name="右箭头 70"/>
          <p:cNvSpPr/>
          <p:nvPr/>
        </p:nvSpPr>
        <p:spPr bwMode="auto">
          <a:xfrm>
            <a:off x="4282766" y="3559740"/>
            <a:ext cx="6872913" cy="284485"/>
          </a:xfrm>
          <a:prstGeom prst="rightArrow">
            <a:avLst>
              <a:gd name="adj1" fmla="val 57028"/>
              <a:gd name="adj2" fmla="val 72838"/>
            </a:avLst>
          </a:prstGeom>
          <a:solidFill>
            <a:schemeClr val="bg1">
              <a:lumMod val="75000"/>
            </a:schemeClr>
          </a:solidFill>
          <a:ln w="9525" algn="ctr">
            <a:noFill/>
            <a:miter lim="800000"/>
            <a:headEnd/>
            <a:tailEnd/>
          </a:ln>
          <a:effectLst/>
        </p:spPr>
        <p:txBody>
          <a:bodyPr wrap="square" lIns="67020" tIns="33515" rIns="67020" bIns="33515" rtlCol="0" anchor="ctr">
            <a:noAutofit/>
          </a:bodyPr>
          <a:lstStyle/>
          <a:p>
            <a:pPr marL="268288" indent="-268288" algn="ctr" defTabSz="671513" eaLnBrk="0" hangingPunct="0">
              <a:lnSpc>
                <a:spcPct val="110000"/>
              </a:lnSpc>
              <a:buClr>
                <a:srgbClr val="000000"/>
              </a:buClr>
              <a:buSzPct val="80000"/>
              <a:buFont typeface="Wingdings" pitchFamily="2" charset="2"/>
              <a:buChar char="l"/>
              <a:defRPr/>
            </a:pPr>
            <a:endParaRPr lang="zh-CN" altLang="en-US" sz="1200" b="1" kern="0" dirty="0">
              <a:solidFill>
                <a:prstClr val="black"/>
              </a:solidFill>
            </a:endParaRPr>
          </a:p>
        </p:txBody>
      </p:sp>
      <p:cxnSp>
        <p:nvCxnSpPr>
          <p:cNvPr id="60" name="肘形连接符 59"/>
          <p:cNvCxnSpPr>
            <a:stCxn id="58" idx="3"/>
            <a:endCxn id="47" idx="1"/>
          </p:cNvCxnSpPr>
          <p:nvPr/>
        </p:nvCxnSpPr>
        <p:spPr bwMode="auto">
          <a:xfrm flipV="1">
            <a:off x="2921309" y="1639338"/>
            <a:ext cx="702079" cy="731038"/>
          </a:xfrm>
          <a:prstGeom prst="bentConnector3">
            <a:avLst>
              <a:gd name="adj1" fmla="val 50000"/>
            </a:avLst>
          </a:prstGeom>
          <a:ln w="101600">
            <a:solidFill>
              <a:schemeClr val="bg1">
                <a:lumMod val="65000"/>
              </a:schemeClr>
            </a:solidFill>
            <a:headEnd type="none" w="sm" len="sm"/>
            <a:tailEnd type="triangl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4"/>
          </a:lnRef>
          <a:fillRef idx="0">
            <a:schemeClr val="accent4"/>
          </a:fillRef>
          <a:effectRef idx="1">
            <a:schemeClr val="accent4"/>
          </a:effectRef>
          <a:fontRef idx="minor">
            <a:schemeClr val="tx1"/>
          </a:fontRef>
        </p:style>
      </p:cxnSp>
      <p:cxnSp>
        <p:nvCxnSpPr>
          <p:cNvPr id="62" name="肘形连接符 61"/>
          <p:cNvCxnSpPr>
            <a:stCxn id="58" idx="3"/>
            <a:endCxn id="48" idx="1"/>
          </p:cNvCxnSpPr>
          <p:nvPr/>
        </p:nvCxnSpPr>
        <p:spPr bwMode="auto">
          <a:xfrm>
            <a:off x="2921309" y="2370376"/>
            <a:ext cx="702079" cy="792166"/>
          </a:xfrm>
          <a:prstGeom prst="bentConnector3">
            <a:avLst>
              <a:gd name="adj1" fmla="val 50000"/>
            </a:avLst>
          </a:prstGeom>
          <a:ln w="101600">
            <a:solidFill>
              <a:schemeClr val="bg1">
                <a:lumMod val="65000"/>
              </a:schemeClr>
            </a:solidFill>
            <a:headEnd type="none" w="sm" len="sm"/>
            <a:tailEnd type="triangl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4"/>
          </a:lnRef>
          <a:fillRef idx="0">
            <a:schemeClr val="accent4"/>
          </a:fillRef>
          <a:effectRef idx="1">
            <a:schemeClr val="accent4"/>
          </a:effectRef>
          <a:fontRef idx="minor">
            <a:schemeClr val="tx1"/>
          </a:fontRef>
        </p:style>
      </p:cxnSp>
      <p:sp>
        <p:nvSpPr>
          <p:cNvPr id="33" name="Rectangle 2"/>
          <p:cNvSpPr>
            <a:spLocks noGrp="1" noChangeArrowheads="1"/>
          </p:cNvSpPr>
          <p:nvPr>
            <p:ph type="title"/>
          </p:nvPr>
        </p:nvSpPr>
        <p:spPr/>
        <p:txBody>
          <a:bodyPr/>
          <a:lstStyle/>
          <a:p>
            <a:r>
              <a:rPr lang="en-US" smtClean="0"/>
              <a:t>Site Selection Contributing to Lowering down the TCO</a:t>
            </a:r>
            <a:endParaRPr lang="en-US" dirty="0"/>
          </a:p>
        </p:txBody>
      </p:sp>
      <p:sp>
        <p:nvSpPr>
          <p:cNvPr id="45" name="圆角矩形 44"/>
          <p:cNvSpPr>
            <a:spLocks noChangeArrowheads="1"/>
          </p:cNvSpPr>
          <p:nvPr/>
        </p:nvSpPr>
        <p:spPr bwMode="auto">
          <a:xfrm>
            <a:off x="4610332" y="1153259"/>
            <a:ext cx="1788706" cy="239102"/>
          </a:xfrm>
          <a:prstGeom prst="roundRect">
            <a:avLst>
              <a:gd name="adj" fmla="val 16667"/>
            </a:avLst>
          </a:prstGeom>
          <a:solidFill>
            <a:schemeClr val="bg1"/>
          </a:solidFill>
          <a:ln w="9525" cap="flat" cmpd="sng" algn="ctr">
            <a:solidFill>
              <a:schemeClr val="tx1">
                <a:lumMod val="65000"/>
                <a:lumOff val="35000"/>
              </a:schemeClr>
            </a:solidFill>
            <a:prstDash val="solid"/>
            <a:headEnd/>
            <a:tailEnd/>
          </a:ln>
          <a:effectLst>
            <a:outerShdw blurRad="40000" dist="20000" dir="5400000" rotWithShape="0">
              <a:srgbClr val="000000">
                <a:alpha val="38000"/>
              </a:srgbClr>
            </a:outerShdw>
          </a:effectLst>
        </p:spPr>
        <p:txBody>
          <a:bodyPr wrap="square" lIns="36000" tIns="36000" rIns="36000" bIns="36000" anchor="ctr" anchorCtr="0">
            <a:noAutofit/>
          </a:bodyPr>
          <a:lstStyle/>
          <a:p>
            <a:pPr algn="ctr" defTabSz="801688">
              <a:defRPr/>
            </a:pPr>
            <a:r>
              <a:rPr lang="en-US" sz="1300" b="1" dirty="0">
                <a:solidFill>
                  <a:prstClr val="black"/>
                </a:solidFill>
              </a:rPr>
              <a:t>Construction cost</a:t>
            </a:r>
          </a:p>
        </p:txBody>
      </p:sp>
      <p:sp>
        <p:nvSpPr>
          <p:cNvPr id="46" name="圆角矩形 45"/>
          <p:cNvSpPr>
            <a:spLocks noChangeArrowheads="1"/>
          </p:cNvSpPr>
          <p:nvPr/>
        </p:nvSpPr>
        <p:spPr bwMode="auto">
          <a:xfrm>
            <a:off x="4610332" y="1518172"/>
            <a:ext cx="1788706" cy="239102"/>
          </a:xfrm>
          <a:prstGeom prst="roundRect">
            <a:avLst>
              <a:gd name="adj" fmla="val 16667"/>
            </a:avLst>
          </a:prstGeom>
          <a:solidFill>
            <a:schemeClr val="bg1"/>
          </a:solidFill>
          <a:ln w="9525" cap="flat" cmpd="sng" algn="ctr">
            <a:solidFill>
              <a:schemeClr val="tx1">
                <a:lumMod val="65000"/>
                <a:lumOff val="35000"/>
              </a:schemeClr>
            </a:solidFill>
            <a:prstDash val="solid"/>
            <a:headEnd/>
            <a:tailEnd/>
          </a:ln>
          <a:effectLst>
            <a:outerShdw blurRad="40000" dist="20000" dir="5400000" rotWithShape="0">
              <a:srgbClr val="000000">
                <a:alpha val="38000"/>
              </a:srgbClr>
            </a:outerShdw>
          </a:effectLst>
        </p:spPr>
        <p:txBody>
          <a:bodyPr wrap="square" lIns="36000" tIns="36000" rIns="36000" bIns="36000" anchor="ctr" anchorCtr="0">
            <a:noAutofit/>
          </a:bodyPr>
          <a:lstStyle/>
          <a:p>
            <a:pPr algn="ctr" defTabSz="801688">
              <a:defRPr/>
            </a:pPr>
            <a:r>
              <a:rPr lang="en-US" sz="1300" b="1">
                <a:solidFill>
                  <a:prstClr val="black"/>
                </a:solidFill>
              </a:rPr>
              <a:t>Equipment cost</a:t>
            </a:r>
          </a:p>
        </p:txBody>
      </p:sp>
      <p:sp>
        <p:nvSpPr>
          <p:cNvPr id="47" name="圆角矩形 46"/>
          <p:cNvSpPr>
            <a:spLocks noChangeArrowheads="1"/>
          </p:cNvSpPr>
          <p:nvPr/>
        </p:nvSpPr>
        <p:spPr bwMode="auto">
          <a:xfrm>
            <a:off x="3623388" y="1027338"/>
            <a:ext cx="708841" cy="1224000"/>
          </a:xfrm>
          <a:prstGeom prst="roundRect">
            <a:avLst>
              <a:gd name="adj" fmla="val 16667"/>
            </a:avLst>
          </a:prstGeom>
          <a:solidFill>
            <a:schemeClr val="bg1"/>
          </a:solidFill>
          <a:ln w="9525" cap="flat" cmpd="sng" algn="ctr">
            <a:solidFill>
              <a:schemeClr val="tx1">
                <a:lumMod val="65000"/>
                <a:lumOff val="35000"/>
              </a:schemeClr>
            </a:solidFill>
            <a:prstDash val="solid"/>
            <a:headEnd/>
            <a:tailEnd/>
          </a:ln>
          <a:effectLst>
            <a:outerShdw blurRad="40000" dist="20000" dir="5400000" rotWithShape="0">
              <a:srgbClr val="000000">
                <a:alpha val="38000"/>
              </a:srgbClr>
            </a:outerShdw>
          </a:effectLst>
        </p:spPr>
        <p:txBody>
          <a:bodyPr wrap="square" lIns="0" tIns="36000" rIns="0" bIns="36000" anchor="ctr" anchorCtr="0">
            <a:noAutofit/>
          </a:bodyPr>
          <a:lstStyle/>
          <a:p>
            <a:pPr algn="ctr" defTabSz="801688">
              <a:defRPr/>
            </a:pPr>
            <a:r>
              <a:rPr lang="en-US" sz="1400" b="1">
                <a:solidFill>
                  <a:prstClr val="black"/>
                </a:solidFill>
              </a:rPr>
              <a:t>CAPEX</a:t>
            </a:r>
          </a:p>
        </p:txBody>
      </p:sp>
      <p:sp>
        <p:nvSpPr>
          <p:cNvPr id="48" name="圆角矩形 33"/>
          <p:cNvSpPr>
            <a:spLocks noChangeArrowheads="1"/>
          </p:cNvSpPr>
          <p:nvPr/>
        </p:nvSpPr>
        <p:spPr bwMode="auto">
          <a:xfrm>
            <a:off x="3623387" y="2460542"/>
            <a:ext cx="708828" cy="1404000"/>
          </a:xfrm>
          <a:prstGeom prst="roundRect">
            <a:avLst>
              <a:gd name="adj" fmla="val 16667"/>
            </a:avLst>
          </a:prstGeom>
          <a:solidFill>
            <a:schemeClr val="bg1"/>
          </a:solidFill>
          <a:ln w="9525" cap="flat" cmpd="sng" algn="ctr">
            <a:solidFill>
              <a:schemeClr val="tx1">
                <a:lumMod val="65000"/>
                <a:lumOff val="35000"/>
              </a:schemeClr>
            </a:solidFill>
            <a:prstDash val="solid"/>
            <a:headEnd/>
            <a:tailEnd/>
          </a:ln>
          <a:effectLst>
            <a:outerShdw blurRad="40000" dist="20000" dir="5400000" rotWithShape="0">
              <a:srgbClr val="000000">
                <a:alpha val="38000"/>
              </a:srgbClr>
            </a:outerShdw>
          </a:effectLst>
        </p:spPr>
        <p:txBody>
          <a:bodyPr wrap="square" lIns="0" tIns="36000" rIns="0" bIns="36000" anchor="ctr" anchorCtr="0">
            <a:noAutofit/>
          </a:bodyPr>
          <a:lstStyle/>
          <a:p>
            <a:pPr algn="ctr" defTabSz="801688">
              <a:defRPr/>
            </a:pPr>
            <a:r>
              <a:rPr lang="en-US" sz="1400" b="1">
                <a:solidFill>
                  <a:prstClr val="black"/>
                </a:solidFill>
              </a:rPr>
              <a:t>OPEX</a:t>
            </a:r>
          </a:p>
        </p:txBody>
      </p:sp>
      <p:sp>
        <p:nvSpPr>
          <p:cNvPr id="51" name="圆角矩形 50"/>
          <p:cNvSpPr>
            <a:spLocks noChangeArrowheads="1"/>
          </p:cNvSpPr>
          <p:nvPr/>
        </p:nvSpPr>
        <p:spPr bwMode="auto">
          <a:xfrm>
            <a:off x="4610332" y="1881943"/>
            <a:ext cx="1788706" cy="239102"/>
          </a:xfrm>
          <a:prstGeom prst="roundRect">
            <a:avLst>
              <a:gd name="adj" fmla="val 16667"/>
            </a:avLst>
          </a:prstGeom>
          <a:solidFill>
            <a:schemeClr val="bg1"/>
          </a:solidFill>
          <a:ln w="9525" cap="flat" cmpd="sng" algn="ctr">
            <a:solidFill>
              <a:schemeClr val="tx1">
                <a:lumMod val="65000"/>
                <a:lumOff val="35000"/>
              </a:schemeClr>
            </a:solidFill>
            <a:prstDash val="solid"/>
            <a:headEnd/>
            <a:tailEnd/>
          </a:ln>
          <a:effectLst>
            <a:outerShdw blurRad="40000" dist="20000" dir="5400000" rotWithShape="0">
              <a:srgbClr val="000000">
                <a:alpha val="38000"/>
              </a:srgbClr>
            </a:outerShdw>
          </a:effectLst>
        </p:spPr>
        <p:txBody>
          <a:bodyPr wrap="square" lIns="36000" tIns="36000" rIns="36000" bIns="36000" anchor="ctr" anchorCtr="0">
            <a:noAutofit/>
          </a:bodyPr>
          <a:lstStyle/>
          <a:p>
            <a:pPr algn="ctr" defTabSz="801688">
              <a:defRPr/>
            </a:pPr>
            <a:r>
              <a:rPr lang="en-US" sz="1300" b="1">
                <a:solidFill>
                  <a:prstClr val="black"/>
                </a:solidFill>
              </a:rPr>
              <a:t>Installation cost</a:t>
            </a:r>
          </a:p>
        </p:txBody>
      </p:sp>
      <p:sp>
        <p:nvSpPr>
          <p:cNvPr id="53" name="圆角矩形 52"/>
          <p:cNvSpPr>
            <a:spLocks noChangeArrowheads="1"/>
          </p:cNvSpPr>
          <p:nvPr/>
        </p:nvSpPr>
        <p:spPr bwMode="auto">
          <a:xfrm>
            <a:off x="4610332" y="2479592"/>
            <a:ext cx="1788706" cy="239102"/>
          </a:xfrm>
          <a:prstGeom prst="roundRect">
            <a:avLst>
              <a:gd name="adj" fmla="val 16667"/>
            </a:avLst>
          </a:prstGeom>
          <a:solidFill>
            <a:schemeClr val="bg1"/>
          </a:solidFill>
          <a:ln w="9525" cap="flat" cmpd="sng" algn="ctr">
            <a:solidFill>
              <a:schemeClr val="tx1">
                <a:lumMod val="65000"/>
                <a:lumOff val="35000"/>
              </a:schemeClr>
            </a:solidFill>
            <a:prstDash val="solid"/>
            <a:headEnd/>
            <a:tailEnd/>
          </a:ln>
          <a:effectLst>
            <a:outerShdw blurRad="40000" dist="20000" dir="5400000" rotWithShape="0">
              <a:srgbClr val="000000">
                <a:alpha val="38000"/>
              </a:srgbClr>
            </a:outerShdw>
          </a:effectLst>
        </p:spPr>
        <p:txBody>
          <a:bodyPr wrap="square" lIns="36000" tIns="36000" rIns="36000" bIns="36000" anchor="ctr" anchorCtr="0">
            <a:noAutofit/>
          </a:bodyPr>
          <a:lstStyle/>
          <a:p>
            <a:pPr algn="ctr" defTabSz="801688">
              <a:defRPr/>
            </a:pPr>
            <a:r>
              <a:rPr lang="en-US" sz="1300" b="1">
                <a:solidFill>
                  <a:prstClr val="black"/>
                </a:solidFill>
              </a:rPr>
              <a:t>Electricity cost</a:t>
            </a:r>
          </a:p>
        </p:txBody>
      </p:sp>
      <p:sp>
        <p:nvSpPr>
          <p:cNvPr id="54" name="圆角矩形 53"/>
          <p:cNvSpPr>
            <a:spLocks noChangeArrowheads="1"/>
          </p:cNvSpPr>
          <p:nvPr/>
        </p:nvSpPr>
        <p:spPr bwMode="auto">
          <a:xfrm>
            <a:off x="4610332" y="2844505"/>
            <a:ext cx="1788706" cy="239102"/>
          </a:xfrm>
          <a:prstGeom prst="roundRect">
            <a:avLst>
              <a:gd name="adj" fmla="val 16667"/>
            </a:avLst>
          </a:prstGeom>
          <a:solidFill>
            <a:schemeClr val="bg1"/>
          </a:solidFill>
          <a:ln w="9525" cap="flat" cmpd="sng" algn="ctr">
            <a:solidFill>
              <a:schemeClr val="tx1">
                <a:lumMod val="65000"/>
                <a:lumOff val="35000"/>
              </a:schemeClr>
            </a:solidFill>
            <a:prstDash val="solid"/>
            <a:headEnd/>
            <a:tailEnd/>
          </a:ln>
          <a:effectLst>
            <a:outerShdw blurRad="40000" dist="20000" dir="5400000" rotWithShape="0">
              <a:srgbClr val="000000">
                <a:alpha val="38000"/>
              </a:srgbClr>
            </a:outerShdw>
          </a:effectLst>
        </p:spPr>
        <p:txBody>
          <a:bodyPr wrap="square" lIns="36000" tIns="36000" rIns="36000" bIns="36000" anchor="ctr" anchorCtr="0">
            <a:noAutofit/>
          </a:bodyPr>
          <a:lstStyle/>
          <a:p>
            <a:pPr algn="ctr" defTabSz="801688">
              <a:defRPr/>
            </a:pPr>
            <a:r>
              <a:rPr lang="en-US" sz="1300" b="1" dirty="0">
                <a:solidFill>
                  <a:prstClr val="black"/>
                </a:solidFill>
              </a:rPr>
              <a:t>Broadband cost</a:t>
            </a:r>
          </a:p>
        </p:txBody>
      </p:sp>
      <p:sp>
        <p:nvSpPr>
          <p:cNvPr id="55" name="圆角矩形 54"/>
          <p:cNvSpPr>
            <a:spLocks noChangeArrowheads="1"/>
          </p:cNvSpPr>
          <p:nvPr/>
        </p:nvSpPr>
        <p:spPr bwMode="auto">
          <a:xfrm>
            <a:off x="4610332" y="3179698"/>
            <a:ext cx="1788706" cy="304488"/>
          </a:xfrm>
          <a:prstGeom prst="roundRect">
            <a:avLst>
              <a:gd name="adj" fmla="val 16667"/>
            </a:avLst>
          </a:prstGeom>
          <a:solidFill>
            <a:schemeClr val="bg1"/>
          </a:solidFill>
          <a:ln w="9525" cap="flat" cmpd="sng" algn="ctr">
            <a:solidFill>
              <a:schemeClr val="tx1">
                <a:lumMod val="65000"/>
                <a:lumOff val="35000"/>
              </a:schemeClr>
            </a:solidFill>
            <a:prstDash val="solid"/>
            <a:headEnd/>
            <a:tailEnd/>
          </a:ln>
          <a:effectLst>
            <a:outerShdw blurRad="40000" dist="20000" dir="5400000" rotWithShape="0">
              <a:srgbClr val="000000">
                <a:alpha val="38000"/>
              </a:srgbClr>
            </a:outerShdw>
          </a:effectLst>
        </p:spPr>
        <p:txBody>
          <a:bodyPr wrap="square" lIns="36000" tIns="36000" rIns="36000" bIns="36000" anchor="ctr" anchorCtr="0">
            <a:noAutofit/>
          </a:bodyPr>
          <a:lstStyle/>
          <a:p>
            <a:pPr algn="ctr" defTabSz="801688">
              <a:defRPr/>
            </a:pPr>
            <a:r>
              <a:rPr lang="en-US" sz="1300" b="1" dirty="0">
                <a:solidFill>
                  <a:prstClr val="black"/>
                </a:solidFill>
              </a:rPr>
              <a:t>O&amp;M personnel cost</a:t>
            </a:r>
          </a:p>
        </p:txBody>
      </p:sp>
      <p:sp>
        <p:nvSpPr>
          <p:cNvPr id="56" name="圆角矩形 55"/>
          <p:cNvSpPr>
            <a:spLocks noChangeArrowheads="1"/>
          </p:cNvSpPr>
          <p:nvPr/>
        </p:nvSpPr>
        <p:spPr bwMode="auto">
          <a:xfrm>
            <a:off x="4610332" y="3574226"/>
            <a:ext cx="1788706" cy="239102"/>
          </a:xfrm>
          <a:prstGeom prst="roundRect">
            <a:avLst>
              <a:gd name="adj" fmla="val 16667"/>
            </a:avLst>
          </a:prstGeom>
          <a:solidFill>
            <a:schemeClr val="bg1"/>
          </a:solidFill>
          <a:ln w="9525" cap="flat" cmpd="sng" algn="ctr">
            <a:solidFill>
              <a:schemeClr val="tx1">
                <a:lumMod val="65000"/>
                <a:lumOff val="35000"/>
              </a:schemeClr>
            </a:solidFill>
            <a:prstDash val="solid"/>
            <a:headEnd/>
            <a:tailEnd/>
          </a:ln>
          <a:effectLst>
            <a:outerShdw blurRad="40000" dist="20000" dir="5400000" rotWithShape="0">
              <a:srgbClr val="000000">
                <a:alpha val="38000"/>
              </a:srgbClr>
            </a:outerShdw>
          </a:effectLst>
        </p:spPr>
        <p:txBody>
          <a:bodyPr wrap="square" lIns="36000" tIns="36000" rIns="36000" bIns="36000" anchor="ctr" anchorCtr="0">
            <a:noAutofit/>
          </a:bodyPr>
          <a:lstStyle/>
          <a:p>
            <a:pPr algn="ctr" defTabSz="801688">
              <a:defRPr/>
            </a:pPr>
            <a:r>
              <a:rPr lang="en-US" sz="1300" b="1">
                <a:solidFill>
                  <a:prstClr val="black"/>
                </a:solidFill>
              </a:rPr>
              <a:t>Tax</a:t>
            </a:r>
          </a:p>
        </p:txBody>
      </p:sp>
      <p:sp>
        <p:nvSpPr>
          <p:cNvPr id="58" name="圆角矩形 33"/>
          <p:cNvSpPr>
            <a:spLocks noChangeArrowheads="1"/>
          </p:cNvSpPr>
          <p:nvPr/>
        </p:nvSpPr>
        <p:spPr bwMode="auto">
          <a:xfrm>
            <a:off x="2212480" y="1668298"/>
            <a:ext cx="708828" cy="1404156"/>
          </a:xfrm>
          <a:prstGeom prst="roundRect">
            <a:avLst>
              <a:gd name="adj" fmla="val 16667"/>
            </a:avLst>
          </a:prstGeom>
          <a:solidFill>
            <a:schemeClr val="bg1"/>
          </a:solidFill>
          <a:ln w="9525" cap="flat" cmpd="sng" algn="ctr">
            <a:solidFill>
              <a:schemeClr val="tx1">
                <a:lumMod val="65000"/>
                <a:lumOff val="35000"/>
              </a:schemeClr>
            </a:solidFill>
            <a:prstDash val="solid"/>
            <a:headEnd/>
            <a:tailEnd/>
          </a:ln>
          <a:effectLst>
            <a:outerShdw blurRad="40000" dist="20000" dir="5400000" rotWithShape="0">
              <a:srgbClr val="000000">
                <a:alpha val="38000"/>
              </a:srgbClr>
            </a:outerShdw>
          </a:effectLst>
        </p:spPr>
        <p:txBody>
          <a:bodyPr wrap="square" lIns="0" tIns="36000" rIns="0" bIns="36000" anchor="ctr" anchorCtr="0">
            <a:noAutofit/>
          </a:bodyPr>
          <a:lstStyle/>
          <a:p>
            <a:pPr algn="ctr" defTabSz="801688">
              <a:defRPr/>
            </a:pPr>
            <a:r>
              <a:rPr lang="en-US" sz="1600" b="1" dirty="0">
                <a:solidFill>
                  <a:prstClr val="black"/>
                </a:solidFill>
              </a:rPr>
              <a:t>TCO</a:t>
            </a:r>
          </a:p>
        </p:txBody>
      </p:sp>
      <p:sp>
        <p:nvSpPr>
          <p:cNvPr id="110" name="右箭头 109"/>
          <p:cNvSpPr/>
          <p:nvPr/>
        </p:nvSpPr>
        <p:spPr bwMode="auto">
          <a:xfrm rot="16200000">
            <a:off x="8493082" y="3129057"/>
            <a:ext cx="3816424" cy="270000"/>
          </a:xfrm>
          <a:prstGeom prst="rightArrow">
            <a:avLst>
              <a:gd name="adj1" fmla="val 57028"/>
              <a:gd name="adj2" fmla="val 72838"/>
            </a:avLst>
          </a:prstGeom>
          <a:solidFill>
            <a:schemeClr val="tx2"/>
          </a:solidFill>
          <a:ln w="9525" algn="ctr">
            <a:noFill/>
            <a:miter lim="800000"/>
            <a:headEnd/>
            <a:tailEnd/>
          </a:ln>
          <a:effectLst/>
        </p:spPr>
        <p:txBody>
          <a:bodyPr wrap="square" lIns="67020" tIns="33515" rIns="67020" bIns="33515" rtlCol="0" anchor="ctr">
            <a:noAutofit/>
          </a:bodyPr>
          <a:lstStyle/>
          <a:p>
            <a:pPr marL="268288" indent="-268288" algn="ctr" defTabSz="671513" eaLnBrk="0" hangingPunct="0">
              <a:lnSpc>
                <a:spcPct val="110000"/>
              </a:lnSpc>
              <a:buClr>
                <a:srgbClr val="000000"/>
              </a:buClr>
              <a:buSzPct val="80000"/>
              <a:buFont typeface="Wingdings" pitchFamily="2" charset="2"/>
              <a:buChar char="l"/>
              <a:defRPr/>
            </a:pPr>
            <a:endParaRPr lang="zh-CN" altLang="en-US" sz="1200" b="1" kern="0" dirty="0">
              <a:solidFill>
                <a:prstClr val="black"/>
              </a:solidFill>
              <a:ea typeface="华文细黑" pitchFamily="2" charset="-122"/>
            </a:endParaRPr>
          </a:p>
        </p:txBody>
      </p:sp>
      <p:sp>
        <p:nvSpPr>
          <p:cNvPr id="111" name="右箭头 110"/>
          <p:cNvSpPr/>
          <p:nvPr/>
        </p:nvSpPr>
        <p:spPr bwMode="auto">
          <a:xfrm rot="16200000">
            <a:off x="7789890" y="3467017"/>
            <a:ext cx="3816424" cy="270000"/>
          </a:xfrm>
          <a:prstGeom prst="rightArrow">
            <a:avLst>
              <a:gd name="adj1" fmla="val 57028"/>
              <a:gd name="adj2" fmla="val 72838"/>
            </a:avLst>
          </a:prstGeom>
          <a:solidFill>
            <a:schemeClr val="tx2"/>
          </a:solidFill>
          <a:ln w="9525" algn="ctr">
            <a:noFill/>
            <a:miter lim="800000"/>
            <a:headEnd/>
            <a:tailEnd/>
          </a:ln>
          <a:effectLst/>
        </p:spPr>
        <p:txBody>
          <a:bodyPr wrap="square" lIns="67020" tIns="33515" rIns="67020" bIns="33515" rtlCol="0" anchor="ctr">
            <a:noAutofit/>
          </a:bodyPr>
          <a:lstStyle/>
          <a:p>
            <a:pPr marL="268288" indent="-268288" algn="ctr" defTabSz="671513" eaLnBrk="0" hangingPunct="0">
              <a:lnSpc>
                <a:spcPct val="110000"/>
              </a:lnSpc>
              <a:buClr>
                <a:srgbClr val="000000"/>
              </a:buClr>
              <a:buSzPct val="80000"/>
              <a:buFont typeface="Wingdings" pitchFamily="2" charset="2"/>
              <a:buChar char="l"/>
              <a:defRPr/>
            </a:pPr>
            <a:endParaRPr lang="zh-CN" altLang="en-US" sz="1200" b="1" kern="0" dirty="0">
              <a:solidFill>
                <a:prstClr val="black"/>
              </a:solidFill>
              <a:ea typeface="华文细黑" pitchFamily="2" charset="-122"/>
            </a:endParaRPr>
          </a:p>
        </p:txBody>
      </p:sp>
      <p:sp>
        <p:nvSpPr>
          <p:cNvPr id="112" name="右箭头 111"/>
          <p:cNvSpPr/>
          <p:nvPr/>
        </p:nvSpPr>
        <p:spPr bwMode="auto">
          <a:xfrm rot="16200000">
            <a:off x="7718833" y="3810583"/>
            <a:ext cx="2592288" cy="270000"/>
          </a:xfrm>
          <a:prstGeom prst="rightArrow">
            <a:avLst>
              <a:gd name="adj1" fmla="val 57028"/>
              <a:gd name="adj2" fmla="val 72838"/>
            </a:avLst>
          </a:prstGeom>
          <a:solidFill>
            <a:schemeClr val="tx2"/>
          </a:solidFill>
          <a:ln w="9525" algn="ctr">
            <a:noFill/>
            <a:miter lim="800000"/>
            <a:headEnd/>
            <a:tailEnd/>
          </a:ln>
          <a:effectLst/>
        </p:spPr>
        <p:txBody>
          <a:bodyPr wrap="square" lIns="67020" tIns="33515" rIns="67020" bIns="33515" rtlCol="0" anchor="ctr">
            <a:noAutofit/>
          </a:bodyPr>
          <a:lstStyle/>
          <a:p>
            <a:pPr marL="268288" indent="-268288" algn="ctr" defTabSz="671513" eaLnBrk="0" hangingPunct="0">
              <a:lnSpc>
                <a:spcPct val="110000"/>
              </a:lnSpc>
              <a:buClr>
                <a:srgbClr val="000000"/>
              </a:buClr>
              <a:buSzPct val="80000"/>
              <a:buFont typeface="Wingdings" pitchFamily="2" charset="2"/>
              <a:buChar char="l"/>
              <a:defRPr/>
            </a:pPr>
            <a:endParaRPr lang="zh-CN" altLang="en-US" sz="1200" b="1" kern="0" dirty="0">
              <a:solidFill>
                <a:prstClr val="black"/>
              </a:solidFill>
              <a:ea typeface="华文细黑" pitchFamily="2" charset="-122"/>
            </a:endParaRPr>
          </a:p>
        </p:txBody>
      </p:sp>
      <p:sp>
        <p:nvSpPr>
          <p:cNvPr id="113" name="右箭头 112"/>
          <p:cNvSpPr/>
          <p:nvPr/>
        </p:nvSpPr>
        <p:spPr bwMode="auto">
          <a:xfrm rot="16200000">
            <a:off x="7182460" y="3819679"/>
            <a:ext cx="2592288" cy="270000"/>
          </a:xfrm>
          <a:prstGeom prst="rightArrow">
            <a:avLst>
              <a:gd name="adj1" fmla="val 57028"/>
              <a:gd name="adj2" fmla="val 72838"/>
            </a:avLst>
          </a:prstGeom>
          <a:solidFill>
            <a:schemeClr val="tx2"/>
          </a:solidFill>
          <a:ln w="9525" algn="ctr">
            <a:noFill/>
            <a:miter lim="800000"/>
            <a:headEnd/>
            <a:tailEnd/>
          </a:ln>
          <a:effectLst/>
        </p:spPr>
        <p:txBody>
          <a:bodyPr wrap="square" lIns="67020" tIns="33515" rIns="67020" bIns="33515" rtlCol="0" anchor="ctr">
            <a:noAutofit/>
          </a:bodyPr>
          <a:lstStyle/>
          <a:p>
            <a:pPr marL="268288" indent="-268288" algn="ctr" defTabSz="671513" eaLnBrk="0" hangingPunct="0">
              <a:lnSpc>
                <a:spcPct val="110000"/>
              </a:lnSpc>
              <a:buClr>
                <a:srgbClr val="000000"/>
              </a:buClr>
              <a:buSzPct val="80000"/>
              <a:buFont typeface="Wingdings" pitchFamily="2" charset="2"/>
              <a:buChar char="l"/>
              <a:defRPr/>
            </a:pPr>
            <a:endParaRPr lang="zh-CN" altLang="en-US" sz="1200" b="1" kern="0" dirty="0">
              <a:solidFill>
                <a:prstClr val="black"/>
              </a:solidFill>
              <a:ea typeface="华文细黑" pitchFamily="2" charset="-122"/>
            </a:endParaRPr>
          </a:p>
        </p:txBody>
      </p:sp>
      <p:sp>
        <p:nvSpPr>
          <p:cNvPr id="114" name="右箭头 113"/>
          <p:cNvSpPr/>
          <p:nvPr/>
        </p:nvSpPr>
        <p:spPr bwMode="auto">
          <a:xfrm rot="16200000">
            <a:off x="6710469" y="3991814"/>
            <a:ext cx="2232248" cy="270000"/>
          </a:xfrm>
          <a:prstGeom prst="rightArrow">
            <a:avLst>
              <a:gd name="adj1" fmla="val 57028"/>
              <a:gd name="adj2" fmla="val 72838"/>
            </a:avLst>
          </a:prstGeom>
          <a:solidFill>
            <a:schemeClr val="tx2"/>
          </a:solidFill>
          <a:ln w="9525" algn="ctr">
            <a:noFill/>
            <a:miter lim="800000"/>
            <a:headEnd/>
            <a:tailEnd/>
          </a:ln>
          <a:effectLst/>
        </p:spPr>
        <p:txBody>
          <a:bodyPr wrap="square" lIns="67020" tIns="33515" rIns="67020" bIns="33515" rtlCol="0" anchor="ctr">
            <a:noAutofit/>
          </a:bodyPr>
          <a:lstStyle/>
          <a:p>
            <a:pPr marL="268288" indent="-268288" algn="ctr" defTabSz="671513" eaLnBrk="0" hangingPunct="0">
              <a:lnSpc>
                <a:spcPct val="110000"/>
              </a:lnSpc>
              <a:buClr>
                <a:srgbClr val="000000"/>
              </a:buClr>
              <a:buSzPct val="80000"/>
              <a:buFont typeface="Wingdings" pitchFamily="2" charset="2"/>
              <a:buChar char="l"/>
              <a:defRPr/>
            </a:pPr>
            <a:endParaRPr lang="zh-CN" altLang="en-US" sz="1200" b="1" kern="0" dirty="0">
              <a:solidFill>
                <a:prstClr val="black"/>
              </a:solidFill>
              <a:ea typeface="华文细黑" pitchFamily="2" charset="-122"/>
            </a:endParaRPr>
          </a:p>
        </p:txBody>
      </p:sp>
      <p:sp>
        <p:nvSpPr>
          <p:cNvPr id="115" name="右箭头 114"/>
          <p:cNvSpPr/>
          <p:nvPr/>
        </p:nvSpPr>
        <p:spPr bwMode="auto">
          <a:xfrm rot="16200000">
            <a:off x="6201721" y="4215723"/>
            <a:ext cx="1944216" cy="270000"/>
          </a:xfrm>
          <a:prstGeom prst="rightArrow">
            <a:avLst>
              <a:gd name="adj1" fmla="val 57028"/>
              <a:gd name="adj2" fmla="val 72838"/>
            </a:avLst>
          </a:prstGeom>
          <a:solidFill>
            <a:schemeClr val="tx2"/>
          </a:solidFill>
          <a:ln w="9525" algn="ctr">
            <a:noFill/>
            <a:miter lim="800000"/>
            <a:headEnd/>
            <a:tailEnd/>
          </a:ln>
          <a:effectLst/>
        </p:spPr>
        <p:txBody>
          <a:bodyPr wrap="square" lIns="67020" tIns="33515" rIns="67020" bIns="33515" rtlCol="0" anchor="ctr">
            <a:noAutofit/>
          </a:bodyPr>
          <a:lstStyle/>
          <a:p>
            <a:pPr marL="268288" indent="-268288" algn="ctr" defTabSz="671513" eaLnBrk="0" hangingPunct="0">
              <a:lnSpc>
                <a:spcPct val="110000"/>
              </a:lnSpc>
              <a:buClr>
                <a:srgbClr val="000000"/>
              </a:buClr>
              <a:buSzPct val="80000"/>
              <a:buFont typeface="Wingdings" pitchFamily="2" charset="2"/>
              <a:buChar char="l"/>
              <a:defRPr/>
            </a:pPr>
            <a:endParaRPr lang="zh-CN" altLang="en-US" sz="1200" b="1" kern="0" dirty="0">
              <a:solidFill>
                <a:prstClr val="black"/>
              </a:solidFill>
              <a:ea typeface="华文细黑" pitchFamily="2" charset="-122"/>
            </a:endParaRPr>
          </a:p>
        </p:txBody>
      </p:sp>
      <p:cxnSp>
        <p:nvCxnSpPr>
          <p:cNvPr id="118" name="肘形连接符 117"/>
          <p:cNvCxnSpPr/>
          <p:nvPr/>
        </p:nvCxnSpPr>
        <p:spPr bwMode="auto">
          <a:xfrm rot="5400000" flipH="1" flipV="1">
            <a:off x="6183158" y="3036450"/>
            <a:ext cx="2160240" cy="216024"/>
          </a:xfrm>
          <a:prstGeom prst="bentConnector3">
            <a:avLst>
              <a:gd name="adj1" fmla="val 9435"/>
            </a:avLst>
          </a:prstGeom>
          <a:ln w="101600">
            <a:solidFill>
              <a:schemeClr val="tx2"/>
            </a:solidFill>
            <a:headEnd type="none" w="sm" len="sm"/>
            <a:tailEnd type="triangl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4"/>
          </a:lnRef>
          <a:fillRef idx="0">
            <a:schemeClr val="accent4"/>
          </a:fillRef>
          <a:effectRef idx="1">
            <a:schemeClr val="accent4"/>
          </a:effectRef>
          <a:fontRef idx="minor">
            <a:schemeClr val="tx1"/>
          </a:fontRef>
        </p:style>
      </p:cxnSp>
      <p:sp>
        <p:nvSpPr>
          <p:cNvPr id="121" name="右箭头 120"/>
          <p:cNvSpPr/>
          <p:nvPr/>
        </p:nvSpPr>
        <p:spPr bwMode="auto">
          <a:xfrm rot="16200000">
            <a:off x="5792427" y="4341610"/>
            <a:ext cx="1512168" cy="270000"/>
          </a:xfrm>
          <a:prstGeom prst="rightArrow">
            <a:avLst>
              <a:gd name="adj1" fmla="val 57028"/>
              <a:gd name="adj2" fmla="val 72838"/>
            </a:avLst>
          </a:prstGeom>
          <a:solidFill>
            <a:schemeClr val="tx2"/>
          </a:solidFill>
          <a:ln w="9525" algn="ctr">
            <a:noFill/>
            <a:miter lim="800000"/>
            <a:headEnd/>
            <a:tailEnd/>
          </a:ln>
          <a:effectLst/>
        </p:spPr>
        <p:txBody>
          <a:bodyPr wrap="square" lIns="67020" tIns="33515" rIns="67020" bIns="33515" rtlCol="0" anchor="ctr">
            <a:noAutofit/>
          </a:bodyPr>
          <a:lstStyle/>
          <a:p>
            <a:pPr marL="268288" indent="-268288" algn="ctr" defTabSz="671513" eaLnBrk="0" hangingPunct="0">
              <a:lnSpc>
                <a:spcPct val="110000"/>
              </a:lnSpc>
              <a:buClr>
                <a:srgbClr val="000000"/>
              </a:buClr>
              <a:buSzPct val="80000"/>
              <a:buFont typeface="Wingdings" pitchFamily="2" charset="2"/>
              <a:buChar char="l"/>
              <a:defRPr/>
            </a:pPr>
            <a:endParaRPr lang="zh-CN" altLang="en-US" sz="1200" b="1" kern="0" dirty="0">
              <a:solidFill>
                <a:prstClr val="black"/>
              </a:solidFill>
              <a:ea typeface="华文细黑" pitchFamily="2" charset="-122"/>
            </a:endParaRPr>
          </a:p>
        </p:txBody>
      </p:sp>
      <p:grpSp>
        <p:nvGrpSpPr>
          <p:cNvPr id="2" name="组合 1"/>
          <p:cNvGrpSpPr/>
          <p:nvPr/>
        </p:nvGrpSpPr>
        <p:grpSpPr>
          <a:xfrm>
            <a:off x="6161668" y="4721337"/>
            <a:ext cx="4770492" cy="1248450"/>
            <a:chOff x="6161668" y="4721337"/>
            <a:chExt cx="4258082" cy="1248450"/>
          </a:xfrm>
        </p:grpSpPr>
        <p:sp>
          <p:nvSpPr>
            <p:cNvPr id="95" name="圆角矩形 33"/>
            <p:cNvSpPr>
              <a:spLocks noChangeArrowheads="1"/>
            </p:cNvSpPr>
            <p:nvPr/>
          </p:nvSpPr>
          <p:spPr bwMode="auto">
            <a:xfrm>
              <a:off x="6161668" y="4923454"/>
              <a:ext cx="4258082" cy="1046333"/>
            </a:xfrm>
            <a:prstGeom prst="roundRect">
              <a:avLst>
                <a:gd name="adj" fmla="val 16667"/>
              </a:avLst>
            </a:prstGeom>
            <a:solidFill>
              <a:schemeClr val="bg1"/>
            </a:solidFill>
            <a:ln w="9525" cap="flat" cmpd="sng" algn="ctr">
              <a:solidFill>
                <a:schemeClr val="bg1">
                  <a:lumMod val="65000"/>
                </a:schemeClr>
              </a:solidFill>
              <a:prstDash val="solid"/>
              <a:headEnd/>
              <a:tailEnd/>
            </a:ln>
            <a:effectLst/>
          </p:spPr>
          <p:txBody>
            <a:bodyPr wrap="square" lIns="0" tIns="36000" rIns="0" bIns="36000" anchor="b" anchorCtr="0">
              <a:noAutofit/>
            </a:bodyPr>
            <a:lstStyle/>
            <a:p>
              <a:pPr algn="ctr" defTabSz="801688">
                <a:defRPr/>
              </a:pPr>
              <a:r>
                <a:rPr lang="en-US" sz="1000" b="1" dirty="0">
                  <a:solidFill>
                    <a:prstClr val="black"/>
                  </a:solidFill>
                </a:rPr>
                <a:t>DC site selection assessment factors</a:t>
              </a:r>
            </a:p>
          </p:txBody>
        </p:sp>
        <p:sp>
          <p:nvSpPr>
            <p:cNvPr id="94" name="圆角矩形 33"/>
            <p:cNvSpPr>
              <a:spLocks noChangeArrowheads="1"/>
            </p:cNvSpPr>
            <p:nvPr/>
          </p:nvSpPr>
          <p:spPr bwMode="auto">
            <a:xfrm>
              <a:off x="9823332" y="4721337"/>
              <a:ext cx="514800" cy="843322"/>
            </a:xfrm>
            <a:prstGeom prst="roundRect">
              <a:avLst>
                <a:gd name="adj" fmla="val 16667"/>
              </a:avLst>
            </a:prstGeom>
            <a:solidFill>
              <a:schemeClr val="bg1"/>
            </a:solidFill>
            <a:ln w="9525" cap="flat" cmpd="sng" algn="ctr">
              <a:solidFill>
                <a:schemeClr val="tx1">
                  <a:lumMod val="65000"/>
                  <a:lumOff val="35000"/>
                </a:schemeClr>
              </a:solidFill>
              <a:prstDash val="solid"/>
              <a:headEnd/>
              <a:tailEnd/>
            </a:ln>
            <a:effectLst>
              <a:outerShdw blurRad="40000" dist="20000" dir="5400000" rotWithShape="0">
                <a:srgbClr val="000000">
                  <a:alpha val="38000"/>
                </a:srgbClr>
              </a:outerShdw>
            </a:effectLst>
          </p:spPr>
          <p:txBody>
            <a:bodyPr wrap="square" lIns="0" tIns="36000" rIns="0" bIns="36000" anchor="ctr" anchorCtr="0">
              <a:noAutofit/>
            </a:bodyPr>
            <a:lstStyle/>
            <a:p>
              <a:pPr algn="ctr" defTabSz="801688">
                <a:defRPr/>
              </a:pPr>
              <a:r>
                <a:rPr lang="en-US" sz="1200" b="1">
                  <a:solidFill>
                    <a:prstClr val="black"/>
                  </a:solidFill>
                </a:rPr>
                <a:t>Land price</a:t>
              </a:r>
            </a:p>
          </p:txBody>
        </p:sp>
        <p:sp>
          <p:nvSpPr>
            <p:cNvPr id="103" name="圆角矩形 33"/>
            <p:cNvSpPr>
              <a:spLocks noChangeArrowheads="1"/>
            </p:cNvSpPr>
            <p:nvPr/>
          </p:nvSpPr>
          <p:spPr bwMode="auto">
            <a:xfrm>
              <a:off x="9113276" y="4721337"/>
              <a:ext cx="648792" cy="843322"/>
            </a:xfrm>
            <a:prstGeom prst="roundRect">
              <a:avLst>
                <a:gd name="adj" fmla="val 16667"/>
              </a:avLst>
            </a:prstGeom>
            <a:solidFill>
              <a:schemeClr val="bg1"/>
            </a:solidFill>
            <a:ln w="9525" cap="flat" cmpd="sng" algn="ctr">
              <a:solidFill>
                <a:schemeClr val="tx1">
                  <a:lumMod val="65000"/>
                  <a:lumOff val="35000"/>
                </a:schemeClr>
              </a:solidFill>
              <a:prstDash val="solid"/>
              <a:headEnd/>
              <a:tailEnd/>
            </a:ln>
            <a:effectLst>
              <a:outerShdw blurRad="40000" dist="20000" dir="5400000" rotWithShape="0">
                <a:srgbClr val="000000">
                  <a:alpha val="38000"/>
                </a:srgbClr>
              </a:outerShdw>
            </a:effectLst>
          </p:spPr>
          <p:txBody>
            <a:bodyPr wrap="none" lIns="0" tIns="36000" rIns="0" bIns="36000" anchor="ctr" anchorCtr="0">
              <a:noAutofit/>
            </a:bodyPr>
            <a:lstStyle/>
            <a:p>
              <a:pPr algn="ctr" defTabSz="801688">
                <a:defRPr/>
              </a:pPr>
              <a:r>
                <a:rPr lang="en-US" sz="1200" b="1" dirty="0">
                  <a:solidFill>
                    <a:prstClr val="black"/>
                  </a:solidFill>
                </a:rPr>
                <a:t>Commodity </a:t>
              </a:r>
            </a:p>
            <a:p>
              <a:pPr algn="ctr" defTabSz="801688">
                <a:defRPr/>
              </a:pPr>
              <a:r>
                <a:rPr lang="en-US" sz="1200" b="1" dirty="0" smtClean="0">
                  <a:solidFill>
                    <a:prstClr val="black"/>
                  </a:solidFill>
                </a:rPr>
                <a:t>price </a:t>
              </a:r>
            </a:p>
            <a:p>
              <a:pPr algn="ctr" defTabSz="801688">
                <a:defRPr/>
              </a:pPr>
              <a:r>
                <a:rPr lang="en-US" sz="1200" b="1" dirty="0" smtClean="0">
                  <a:solidFill>
                    <a:prstClr val="black"/>
                  </a:solidFill>
                </a:rPr>
                <a:t>level</a:t>
              </a:r>
              <a:endParaRPr lang="en-US" sz="1200" b="1" dirty="0">
                <a:solidFill>
                  <a:prstClr val="black"/>
                </a:solidFill>
              </a:endParaRPr>
            </a:p>
          </p:txBody>
        </p:sp>
        <p:sp>
          <p:nvSpPr>
            <p:cNvPr id="105" name="圆角矩形 33"/>
            <p:cNvSpPr>
              <a:spLocks noChangeArrowheads="1"/>
            </p:cNvSpPr>
            <p:nvPr/>
          </p:nvSpPr>
          <p:spPr bwMode="auto">
            <a:xfrm>
              <a:off x="8552632" y="4721337"/>
              <a:ext cx="514800" cy="843322"/>
            </a:xfrm>
            <a:prstGeom prst="roundRect">
              <a:avLst>
                <a:gd name="adj" fmla="val 16667"/>
              </a:avLst>
            </a:prstGeom>
            <a:solidFill>
              <a:schemeClr val="bg1"/>
            </a:solidFill>
            <a:ln w="9525" cap="flat" cmpd="sng" algn="ctr">
              <a:solidFill>
                <a:schemeClr val="tx1">
                  <a:lumMod val="65000"/>
                  <a:lumOff val="35000"/>
                </a:schemeClr>
              </a:solidFill>
              <a:prstDash val="solid"/>
              <a:headEnd/>
              <a:tailEnd/>
            </a:ln>
            <a:effectLst>
              <a:outerShdw blurRad="40000" dist="20000" dir="5400000" rotWithShape="0">
                <a:srgbClr val="000000">
                  <a:alpha val="38000"/>
                </a:srgbClr>
              </a:outerShdw>
            </a:effectLst>
          </p:spPr>
          <p:txBody>
            <a:bodyPr wrap="square" lIns="0" tIns="36000" rIns="0" bIns="36000" anchor="ctr" anchorCtr="0">
              <a:noAutofit/>
            </a:bodyPr>
            <a:lstStyle/>
            <a:p>
              <a:pPr algn="ctr" defTabSz="801688">
                <a:defRPr/>
              </a:pPr>
              <a:r>
                <a:rPr lang="en-US" sz="1200" b="1" dirty="0" smtClean="0">
                  <a:solidFill>
                    <a:prstClr val="black"/>
                  </a:solidFill>
                </a:rPr>
                <a:t>Natural cooling</a:t>
              </a:r>
              <a:endParaRPr lang="en-US" sz="1200" b="1" dirty="0">
                <a:solidFill>
                  <a:prstClr val="black"/>
                </a:solidFill>
              </a:endParaRPr>
            </a:p>
          </p:txBody>
        </p:sp>
        <p:sp>
          <p:nvSpPr>
            <p:cNvPr id="106" name="圆角矩形 33"/>
            <p:cNvSpPr>
              <a:spLocks noChangeArrowheads="1"/>
            </p:cNvSpPr>
            <p:nvPr/>
          </p:nvSpPr>
          <p:spPr bwMode="auto">
            <a:xfrm>
              <a:off x="8012624" y="4721337"/>
              <a:ext cx="514800" cy="843322"/>
            </a:xfrm>
            <a:prstGeom prst="roundRect">
              <a:avLst>
                <a:gd name="adj" fmla="val 16667"/>
              </a:avLst>
            </a:prstGeom>
            <a:solidFill>
              <a:schemeClr val="bg1"/>
            </a:solidFill>
            <a:ln w="9525" cap="flat" cmpd="sng" algn="ctr">
              <a:solidFill>
                <a:schemeClr val="tx1">
                  <a:lumMod val="65000"/>
                  <a:lumOff val="35000"/>
                </a:schemeClr>
              </a:solidFill>
              <a:prstDash val="solid"/>
              <a:headEnd/>
              <a:tailEnd/>
            </a:ln>
            <a:effectLst>
              <a:outerShdw blurRad="40000" dist="20000" dir="5400000" rotWithShape="0">
                <a:srgbClr val="000000">
                  <a:alpha val="38000"/>
                </a:srgbClr>
              </a:outerShdw>
            </a:effectLst>
          </p:spPr>
          <p:txBody>
            <a:bodyPr wrap="square" lIns="0" tIns="36000" rIns="0" bIns="36000" anchor="ctr" anchorCtr="0">
              <a:noAutofit/>
            </a:bodyPr>
            <a:lstStyle/>
            <a:p>
              <a:pPr algn="ctr" defTabSz="801688">
                <a:defRPr/>
              </a:pPr>
              <a:r>
                <a:rPr lang="en-US" sz="1200" b="1" dirty="0" err="1" smtClean="0">
                  <a:solidFill>
                    <a:prstClr val="black"/>
                  </a:solidFill>
                </a:rPr>
                <a:t>Electri.price</a:t>
              </a:r>
              <a:endParaRPr lang="en-US" sz="1200" b="1" dirty="0">
                <a:solidFill>
                  <a:prstClr val="black"/>
                </a:solidFill>
              </a:endParaRPr>
            </a:p>
          </p:txBody>
        </p:sp>
        <p:sp>
          <p:nvSpPr>
            <p:cNvPr id="107" name="圆角矩形 33"/>
            <p:cNvSpPr>
              <a:spLocks noChangeArrowheads="1"/>
            </p:cNvSpPr>
            <p:nvPr/>
          </p:nvSpPr>
          <p:spPr bwMode="auto">
            <a:xfrm>
              <a:off x="7398168" y="4721337"/>
              <a:ext cx="576643" cy="843322"/>
            </a:xfrm>
            <a:prstGeom prst="roundRect">
              <a:avLst>
                <a:gd name="adj" fmla="val 16667"/>
              </a:avLst>
            </a:prstGeom>
            <a:solidFill>
              <a:schemeClr val="bg1"/>
            </a:solidFill>
            <a:ln w="9525" cap="flat" cmpd="sng" algn="ctr">
              <a:solidFill>
                <a:schemeClr val="tx1">
                  <a:lumMod val="65000"/>
                  <a:lumOff val="35000"/>
                </a:schemeClr>
              </a:solidFill>
              <a:prstDash val="solid"/>
              <a:headEnd/>
              <a:tailEnd/>
            </a:ln>
            <a:effectLst>
              <a:outerShdw blurRad="40000" dist="20000" dir="5400000" rotWithShape="0">
                <a:srgbClr val="000000">
                  <a:alpha val="38000"/>
                </a:srgbClr>
              </a:outerShdw>
            </a:effectLst>
          </p:spPr>
          <p:txBody>
            <a:bodyPr wrap="square" lIns="0" tIns="36000" rIns="0" bIns="36000" anchor="ctr" anchorCtr="0">
              <a:noAutofit/>
            </a:bodyPr>
            <a:lstStyle/>
            <a:p>
              <a:pPr algn="ctr" defTabSz="801688">
                <a:defRPr/>
              </a:pPr>
              <a:r>
                <a:rPr lang="en-US" sz="1200" b="1" dirty="0">
                  <a:solidFill>
                    <a:prstClr val="black"/>
                  </a:solidFill>
                </a:rPr>
                <a:t>Bandwidth </a:t>
              </a:r>
              <a:r>
                <a:rPr lang="en-US" sz="1200" b="1" dirty="0" smtClean="0">
                  <a:solidFill>
                    <a:prstClr val="black"/>
                  </a:solidFill>
                </a:rPr>
                <a:t>rental price</a:t>
              </a:r>
              <a:endParaRPr lang="en-US" sz="1200" b="1" dirty="0">
                <a:solidFill>
                  <a:prstClr val="black"/>
                </a:solidFill>
              </a:endParaRPr>
            </a:p>
          </p:txBody>
        </p:sp>
        <p:sp>
          <p:nvSpPr>
            <p:cNvPr id="108" name="圆角矩形 33"/>
            <p:cNvSpPr>
              <a:spLocks noChangeArrowheads="1"/>
            </p:cNvSpPr>
            <p:nvPr/>
          </p:nvSpPr>
          <p:spPr bwMode="auto">
            <a:xfrm>
              <a:off x="6783819" y="4738594"/>
              <a:ext cx="567679" cy="843322"/>
            </a:xfrm>
            <a:prstGeom prst="roundRect">
              <a:avLst>
                <a:gd name="adj" fmla="val 7718"/>
              </a:avLst>
            </a:prstGeom>
            <a:solidFill>
              <a:schemeClr val="bg1"/>
            </a:solidFill>
            <a:ln w="9525" cap="flat" cmpd="sng" algn="ctr">
              <a:solidFill>
                <a:schemeClr val="tx1">
                  <a:lumMod val="65000"/>
                  <a:lumOff val="35000"/>
                </a:schemeClr>
              </a:solidFill>
              <a:prstDash val="solid"/>
              <a:headEnd/>
              <a:tailEnd/>
            </a:ln>
            <a:effectLst>
              <a:outerShdw blurRad="40000" dist="20000" dir="5400000" rotWithShape="0">
                <a:srgbClr val="000000">
                  <a:alpha val="38000"/>
                </a:srgbClr>
              </a:outerShdw>
            </a:effectLst>
          </p:spPr>
          <p:txBody>
            <a:bodyPr wrap="square" lIns="0" tIns="36000" rIns="0" bIns="36000" anchor="ctr" anchorCtr="0">
              <a:noAutofit/>
            </a:bodyPr>
            <a:lstStyle/>
            <a:p>
              <a:pPr algn="ctr" defTabSz="801688">
                <a:defRPr/>
              </a:pPr>
              <a:r>
                <a:rPr lang="en-US" sz="1200" b="1" dirty="0" smtClean="0">
                  <a:solidFill>
                    <a:prstClr val="black"/>
                  </a:solidFill>
                </a:rPr>
                <a:t>Manpower cost</a:t>
              </a:r>
              <a:endParaRPr lang="en-US" sz="1200" b="1" dirty="0">
                <a:solidFill>
                  <a:prstClr val="black"/>
                </a:solidFill>
              </a:endParaRPr>
            </a:p>
          </p:txBody>
        </p:sp>
        <p:sp>
          <p:nvSpPr>
            <p:cNvPr id="109" name="圆角矩形 33"/>
            <p:cNvSpPr>
              <a:spLocks noChangeArrowheads="1"/>
            </p:cNvSpPr>
            <p:nvPr/>
          </p:nvSpPr>
          <p:spPr bwMode="auto">
            <a:xfrm>
              <a:off x="6219828" y="4739025"/>
              <a:ext cx="514800" cy="843322"/>
            </a:xfrm>
            <a:prstGeom prst="roundRect">
              <a:avLst>
                <a:gd name="adj" fmla="val 0"/>
              </a:avLst>
            </a:prstGeom>
            <a:solidFill>
              <a:schemeClr val="bg1"/>
            </a:solidFill>
            <a:ln w="9525" cap="flat" cmpd="sng" algn="ctr">
              <a:solidFill>
                <a:schemeClr val="tx1">
                  <a:lumMod val="65000"/>
                  <a:lumOff val="35000"/>
                </a:schemeClr>
              </a:solidFill>
              <a:prstDash val="solid"/>
              <a:headEnd/>
              <a:tailEnd/>
            </a:ln>
            <a:effectLst>
              <a:outerShdw blurRad="40000" dist="20000" dir="5400000" rotWithShape="0">
                <a:srgbClr val="000000">
                  <a:alpha val="38000"/>
                </a:srgbClr>
              </a:outerShdw>
            </a:effectLst>
          </p:spPr>
          <p:txBody>
            <a:bodyPr wrap="square" lIns="0" tIns="36000" rIns="0" bIns="36000" anchor="ctr" anchorCtr="0">
              <a:noAutofit/>
            </a:bodyPr>
            <a:lstStyle/>
            <a:p>
              <a:pPr algn="ctr" defTabSz="801688">
                <a:defRPr/>
              </a:pPr>
              <a:r>
                <a:rPr lang="en-US" sz="1200" b="1" dirty="0">
                  <a:solidFill>
                    <a:prstClr val="black"/>
                  </a:solidFill>
                </a:rPr>
                <a:t>Tax </a:t>
              </a:r>
              <a:r>
                <a:rPr lang="en-US" sz="1200" b="1" dirty="0" smtClean="0">
                  <a:solidFill>
                    <a:prstClr val="black"/>
                  </a:solidFill>
                </a:rPr>
                <a:t>policy</a:t>
              </a:r>
              <a:endParaRPr lang="en-US" sz="1200" b="1" dirty="0">
                <a:solidFill>
                  <a:prstClr val="black"/>
                </a:solidFill>
              </a:endParaRPr>
            </a:p>
          </p:txBody>
        </p:sp>
      </p:grpSp>
      <p:sp>
        <p:nvSpPr>
          <p:cNvPr id="122" name="Rectangle 1"/>
          <p:cNvSpPr>
            <a:spLocks noChangeArrowheads="1"/>
          </p:cNvSpPr>
          <p:nvPr/>
        </p:nvSpPr>
        <p:spPr bwMode="auto">
          <a:xfrm>
            <a:off x="749429" y="3990784"/>
            <a:ext cx="5173764" cy="19790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marL="285750" indent="-285750">
              <a:lnSpc>
                <a:spcPct val="120000"/>
              </a:lnSpc>
              <a:spcAft>
                <a:spcPts val="600"/>
              </a:spcAft>
              <a:buFont typeface="Arial" panose="020B0604020202020204" pitchFamily="34" charset="0"/>
              <a:buChar char="•"/>
            </a:pPr>
            <a:r>
              <a:rPr lang="en-US" sz="1400" dirty="0">
                <a:solidFill>
                  <a:prstClr val="black"/>
                </a:solidFill>
                <a:cs typeface="Arial" pitchFamily="34" charset="0"/>
              </a:rPr>
              <a:t>DC site selection determines the construction and operating costs. An optimal DC site enables the customer to achieve obvious economic benefits. </a:t>
            </a:r>
          </a:p>
          <a:p>
            <a:pPr marL="285750" indent="-285750">
              <a:lnSpc>
                <a:spcPct val="120000"/>
              </a:lnSpc>
              <a:spcAft>
                <a:spcPts val="600"/>
              </a:spcAft>
              <a:buFont typeface="Arial" panose="020B0604020202020204" pitchFamily="34" charset="0"/>
              <a:buChar char="•"/>
            </a:pPr>
            <a:r>
              <a:rPr lang="en-US" sz="1400" dirty="0">
                <a:solidFill>
                  <a:prstClr val="black"/>
                </a:solidFill>
                <a:cs typeface="Arial" pitchFamily="34" charset="0"/>
              </a:rPr>
              <a:t>In the site selection phase, investigate information about the tax and manpower, bandwidth, and electricity costs, and assess the TCO of each candidate site as the essential decision-making basis.</a:t>
            </a:r>
          </a:p>
        </p:txBody>
      </p:sp>
      <p:grpSp>
        <p:nvGrpSpPr>
          <p:cNvPr id="44" name="组合 43"/>
          <p:cNvGrpSpPr/>
          <p:nvPr/>
        </p:nvGrpSpPr>
        <p:grpSpPr>
          <a:xfrm>
            <a:off x="727846" y="1052513"/>
            <a:ext cx="317151" cy="2760802"/>
            <a:chOff x="454310" y="1248830"/>
            <a:chExt cx="317151" cy="2760802"/>
          </a:xfrm>
        </p:grpSpPr>
        <p:sp>
          <p:nvSpPr>
            <p:cNvPr id="49" name="AutoShape 56"/>
            <p:cNvSpPr>
              <a:spLocks/>
            </p:cNvSpPr>
            <p:nvPr/>
          </p:nvSpPr>
          <p:spPr bwMode="auto">
            <a:xfrm rot="10800000" flipH="1">
              <a:off x="454310" y="1248830"/>
              <a:ext cx="317151" cy="950506"/>
            </a:xfrm>
            <a:prstGeom prst="leftBracket">
              <a:avLst>
                <a:gd name="adj" fmla="val 45473"/>
              </a:avLst>
            </a:prstGeom>
            <a:solidFill>
              <a:schemeClr val="tx1">
                <a:lumMod val="65000"/>
                <a:lumOff val="3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defRPr/>
              </a:pPr>
              <a:r>
                <a:rPr lang="en-US" sz="1600" dirty="0">
                  <a:solidFill>
                    <a:prstClr val="white"/>
                  </a:solidFill>
                  <a:ea typeface="Arial Unicode MS" pitchFamily="34" charset="-122"/>
                  <a:cs typeface="Arial Unicode MS" pitchFamily="34" charset="-122"/>
                </a:rPr>
                <a:t>Why</a:t>
              </a:r>
            </a:p>
          </p:txBody>
        </p:sp>
        <p:sp>
          <p:nvSpPr>
            <p:cNvPr id="50" name="AutoShape 56"/>
            <p:cNvSpPr>
              <a:spLocks/>
            </p:cNvSpPr>
            <p:nvPr/>
          </p:nvSpPr>
          <p:spPr bwMode="auto">
            <a:xfrm rot="10800000" flipH="1">
              <a:off x="454310" y="2159533"/>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defRPr/>
              </a:pPr>
              <a:r>
                <a:rPr lang="en-US" sz="1600">
                  <a:solidFill>
                    <a:prstClr val="white"/>
                  </a:solidFill>
                  <a:ea typeface="Arial Unicode MS" pitchFamily="34" charset="-122"/>
                  <a:cs typeface="Arial Unicode MS" pitchFamily="34" charset="-122"/>
                </a:rPr>
                <a:t>What</a:t>
              </a:r>
            </a:p>
          </p:txBody>
        </p:sp>
        <p:sp>
          <p:nvSpPr>
            <p:cNvPr id="52" name="AutoShape 56"/>
            <p:cNvSpPr>
              <a:spLocks/>
            </p:cNvSpPr>
            <p:nvPr/>
          </p:nvSpPr>
          <p:spPr bwMode="auto">
            <a:xfrm rot="10800000" flipH="1">
              <a:off x="454310" y="3059126"/>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defRPr/>
              </a:pPr>
              <a:r>
                <a:rPr lang="en-US" sz="1600" dirty="0">
                  <a:solidFill>
                    <a:prstClr val="white"/>
                  </a:solidFill>
                  <a:ea typeface="Arial Unicode MS" pitchFamily="34" charset="-122"/>
                  <a:cs typeface="Arial Unicode MS" pitchFamily="34" charset="-122"/>
                </a:rPr>
                <a:t>How</a:t>
              </a:r>
            </a:p>
          </p:txBody>
        </p:sp>
      </p:grpSp>
    </p:spTree>
    <p:extLst>
      <p:ext uri="{BB962C8B-B14F-4D97-AF65-F5344CB8AC3E}">
        <p14:creationId xmlns:p14="http://schemas.microsoft.com/office/powerpoint/2010/main" val="313016236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2"/>
          <p:cNvSpPr>
            <a:spLocks noGrp="1" noChangeArrowheads="1"/>
          </p:cNvSpPr>
          <p:nvPr>
            <p:ph type="title"/>
          </p:nvPr>
        </p:nvSpPr>
        <p:spPr/>
        <p:txBody>
          <a:bodyPr/>
          <a:lstStyle/>
          <a:p>
            <a:r>
              <a:rPr lang="en-US" smtClean="0"/>
              <a:t>Importance of Site Selection Consultation</a:t>
            </a:r>
            <a:endParaRPr lang="en-US" dirty="0"/>
          </a:p>
        </p:txBody>
      </p:sp>
      <p:grpSp>
        <p:nvGrpSpPr>
          <p:cNvPr id="68" name="组合 67"/>
          <p:cNvGrpSpPr/>
          <p:nvPr/>
        </p:nvGrpSpPr>
        <p:grpSpPr>
          <a:xfrm>
            <a:off x="1044998" y="944563"/>
            <a:ext cx="5123010" cy="3107561"/>
            <a:chOff x="930618" y="979163"/>
            <a:chExt cx="3137326" cy="2622443"/>
          </a:xfrm>
        </p:grpSpPr>
        <p:pic>
          <p:nvPicPr>
            <p:cNvPr id="67586" name="Picture 2"/>
            <p:cNvPicPr>
              <a:picLocks noChangeAspect="1" noChangeArrowheads="1"/>
            </p:cNvPicPr>
            <p:nvPr/>
          </p:nvPicPr>
          <p:blipFill>
            <a:blip r:embed="rId3" cstate="print">
              <a:duotone>
                <a:schemeClr val="bg2">
                  <a:shade val="45000"/>
                  <a:satMod val="135000"/>
                </a:schemeClr>
                <a:prstClr val="white"/>
              </a:duotone>
            </a:blip>
            <a:srcRect/>
            <a:stretch>
              <a:fillRect/>
            </a:stretch>
          </p:blipFill>
          <p:spPr bwMode="auto">
            <a:xfrm>
              <a:off x="2339752" y="1399900"/>
              <a:ext cx="1296144" cy="875407"/>
            </a:xfrm>
            <a:prstGeom prst="rect">
              <a:avLst/>
            </a:prstGeom>
            <a:noFill/>
            <a:ln w="9525">
              <a:noFill/>
              <a:miter lim="800000"/>
              <a:headEnd/>
              <a:tailEnd/>
            </a:ln>
          </p:spPr>
        </p:pic>
        <p:grpSp>
          <p:nvGrpSpPr>
            <p:cNvPr id="47" name="组合 46"/>
            <p:cNvGrpSpPr>
              <a:grpSpLocks noChangeAspect="1"/>
            </p:cNvGrpSpPr>
            <p:nvPr/>
          </p:nvGrpSpPr>
          <p:grpSpPr>
            <a:xfrm>
              <a:off x="930618" y="979163"/>
              <a:ext cx="3137326" cy="2622443"/>
              <a:chOff x="395538" y="1484784"/>
              <a:chExt cx="4902072" cy="4097566"/>
            </a:xfrm>
          </p:grpSpPr>
          <p:pic>
            <p:nvPicPr>
              <p:cNvPr id="29" name="Picture 24" descr="F:\2012项目\美化图标\项目\2\小丹\修改项目\71\弯箭头（红）.png"/>
              <p:cNvPicPr>
                <a:picLocks noChangeAspect="1" noChangeArrowheads="1"/>
              </p:cNvPicPr>
              <p:nvPr/>
            </p:nvPicPr>
            <p:blipFill>
              <a:blip r:embed="rId4" cstate="print"/>
              <a:srcRect/>
              <a:stretch>
                <a:fillRect/>
              </a:stretch>
            </p:blipFill>
            <p:spPr bwMode="auto">
              <a:xfrm>
                <a:off x="395538" y="1695731"/>
                <a:ext cx="4902072" cy="3697859"/>
              </a:xfrm>
              <a:prstGeom prst="rect">
                <a:avLst/>
              </a:prstGeom>
              <a:noFill/>
              <a:ln w="9525">
                <a:noFill/>
                <a:miter lim="800000"/>
                <a:headEnd/>
                <a:tailEnd/>
              </a:ln>
            </p:spPr>
          </p:pic>
          <p:pic>
            <p:nvPicPr>
              <p:cNvPr id="36" name="Picture 5" descr="未标题-4"/>
              <p:cNvPicPr>
                <a:picLocks noChangeAspect="1" noChangeArrowheads="1"/>
              </p:cNvPicPr>
              <p:nvPr/>
            </p:nvPicPr>
            <p:blipFill>
              <a:blip r:embed="rId5" cstate="print"/>
              <a:srcRect/>
              <a:stretch>
                <a:fillRect/>
              </a:stretch>
            </p:blipFill>
            <p:spPr bwMode="auto">
              <a:xfrm>
                <a:off x="507298" y="2047775"/>
                <a:ext cx="1014222" cy="1098042"/>
              </a:xfrm>
              <a:prstGeom prst="rect">
                <a:avLst/>
              </a:prstGeom>
              <a:noFill/>
              <a:ln w="9525">
                <a:noFill/>
                <a:miter lim="800000"/>
                <a:headEnd/>
                <a:tailEnd/>
              </a:ln>
            </p:spPr>
          </p:pic>
          <p:pic>
            <p:nvPicPr>
              <p:cNvPr id="37" name="Picture 5" descr="未标题-4"/>
              <p:cNvPicPr>
                <a:picLocks noChangeAspect="1" noChangeArrowheads="1"/>
              </p:cNvPicPr>
              <p:nvPr/>
            </p:nvPicPr>
            <p:blipFill>
              <a:blip r:embed="rId6" cstate="print"/>
              <a:srcRect/>
              <a:stretch>
                <a:fillRect/>
              </a:stretch>
            </p:blipFill>
            <p:spPr bwMode="auto">
              <a:xfrm>
                <a:off x="1444685" y="1484784"/>
                <a:ext cx="825626" cy="894080"/>
              </a:xfrm>
              <a:prstGeom prst="rect">
                <a:avLst/>
              </a:prstGeom>
              <a:noFill/>
              <a:ln w="9525">
                <a:noFill/>
                <a:miter lim="800000"/>
                <a:headEnd/>
                <a:tailEnd/>
              </a:ln>
            </p:spPr>
          </p:pic>
          <p:pic>
            <p:nvPicPr>
              <p:cNvPr id="38" name="Picture 6" descr="未标题-4"/>
              <p:cNvPicPr>
                <a:picLocks noChangeAspect="1" noChangeArrowheads="1"/>
              </p:cNvPicPr>
              <p:nvPr/>
            </p:nvPicPr>
            <p:blipFill>
              <a:blip r:embed="rId5" cstate="print"/>
              <a:srcRect/>
              <a:stretch>
                <a:fillRect/>
              </a:stretch>
            </p:blipFill>
            <p:spPr bwMode="auto">
              <a:xfrm>
                <a:off x="2270311" y="3383306"/>
                <a:ext cx="1292225" cy="1398397"/>
              </a:xfrm>
              <a:prstGeom prst="rect">
                <a:avLst/>
              </a:prstGeom>
              <a:noFill/>
              <a:ln w="9525">
                <a:noFill/>
                <a:miter lim="800000"/>
                <a:headEnd/>
                <a:tailEnd/>
              </a:ln>
            </p:spPr>
          </p:pic>
          <p:sp>
            <p:nvSpPr>
              <p:cNvPr id="39" name="Text Box 5"/>
              <p:cNvSpPr>
                <a:spLocks noChangeArrowheads="1"/>
              </p:cNvSpPr>
              <p:nvPr/>
            </p:nvSpPr>
            <p:spPr bwMode="auto">
              <a:xfrm>
                <a:off x="2064300" y="5101448"/>
                <a:ext cx="3123604" cy="480902"/>
              </a:xfrm>
              <a:prstGeom prst="rect">
                <a:avLst/>
              </a:prstGeom>
              <a:noFill/>
              <a:ln w="9525">
                <a:noFill/>
                <a:miter lim="800000"/>
                <a:headEnd/>
                <a:tailEnd/>
              </a:ln>
            </p:spPr>
            <p:txBody>
              <a:bodyPr wrap="square">
                <a:noAutofit/>
              </a:bodyPr>
              <a:lstStyle/>
              <a:p>
                <a:r>
                  <a:rPr lang="en-US" sz="1600" dirty="0" smtClean="0">
                    <a:solidFill>
                      <a:srgbClr val="080808"/>
                    </a:solidFill>
                  </a:rPr>
                  <a:t>DC lifecycle</a:t>
                </a:r>
                <a:endParaRPr lang="en-US" sz="1600" dirty="0">
                  <a:solidFill>
                    <a:srgbClr val="080808"/>
                  </a:solidFill>
                </a:endParaRPr>
              </a:p>
            </p:txBody>
          </p:sp>
          <p:sp>
            <p:nvSpPr>
              <p:cNvPr id="40" name="Text Box 9"/>
              <p:cNvSpPr txBox="1">
                <a:spLocks noChangeArrowheads="1"/>
              </p:cNvSpPr>
              <p:nvPr/>
            </p:nvSpPr>
            <p:spPr bwMode="auto">
              <a:xfrm>
                <a:off x="2300601" y="3815360"/>
                <a:ext cx="1221868" cy="432811"/>
              </a:xfrm>
              <a:prstGeom prst="rect">
                <a:avLst/>
              </a:prstGeom>
              <a:noFill/>
              <a:ln w="9525">
                <a:noFill/>
                <a:miter lim="800000"/>
                <a:headEnd/>
                <a:tailEnd/>
              </a:ln>
            </p:spPr>
            <p:txBody>
              <a:bodyPr wrap="none">
                <a:noAutofit/>
              </a:bodyPr>
              <a:lstStyle/>
              <a:p>
                <a:pPr algn="ctr"/>
                <a:r>
                  <a:rPr lang="en-US" sz="1200" dirty="0" smtClean="0">
                    <a:solidFill>
                      <a:prstClr val="black"/>
                    </a:solidFill>
                  </a:rPr>
                  <a:t>Operating</a:t>
                </a:r>
                <a:endParaRPr lang="en-US" sz="1200" dirty="0">
                  <a:solidFill>
                    <a:prstClr val="black"/>
                  </a:solidFill>
                </a:endParaRPr>
              </a:p>
            </p:txBody>
          </p:sp>
          <p:sp>
            <p:nvSpPr>
              <p:cNvPr id="41" name="Text Box 9"/>
              <p:cNvSpPr txBox="1">
                <a:spLocks noChangeArrowheads="1"/>
              </p:cNvSpPr>
              <p:nvPr/>
            </p:nvSpPr>
            <p:spPr bwMode="auto">
              <a:xfrm>
                <a:off x="569819" y="2087127"/>
                <a:ext cx="867737" cy="1009892"/>
              </a:xfrm>
              <a:prstGeom prst="rect">
                <a:avLst/>
              </a:prstGeom>
              <a:noFill/>
              <a:ln w="9525">
                <a:noFill/>
                <a:miter lim="800000"/>
                <a:headEnd/>
                <a:tailEnd/>
              </a:ln>
            </p:spPr>
            <p:txBody>
              <a:bodyPr wrap="square">
                <a:spAutoFit/>
              </a:bodyPr>
              <a:lstStyle/>
              <a:p>
                <a:pPr algn="ctr"/>
                <a:r>
                  <a:rPr lang="en-US" sz="1200" dirty="0">
                    <a:solidFill>
                      <a:prstClr val="black"/>
                    </a:solidFill>
                  </a:rPr>
                  <a:t>Planning and design</a:t>
                </a:r>
              </a:p>
            </p:txBody>
          </p:sp>
          <p:sp>
            <p:nvSpPr>
              <p:cNvPr id="42" name="Text Box 9"/>
              <p:cNvSpPr txBox="1">
                <a:spLocks noChangeArrowheads="1"/>
              </p:cNvSpPr>
              <p:nvPr/>
            </p:nvSpPr>
            <p:spPr bwMode="auto">
              <a:xfrm>
                <a:off x="1349591" y="1634931"/>
                <a:ext cx="1021025" cy="721351"/>
              </a:xfrm>
              <a:prstGeom prst="rect">
                <a:avLst/>
              </a:prstGeom>
              <a:noFill/>
              <a:ln w="9525">
                <a:noFill/>
                <a:miter lim="800000"/>
                <a:headEnd/>
                <a:tailEnd/>
              </a:ln>
            </p:spPr>
            <p:txBody>
              <a:bodyPr wrap="none">
                <a:spAutoFit/>
              </a:bodyPr>
              <a:lstStyle/>
              <a:p>
                <a:pPr algn="ctr"/>
                <a:r>
                  <a:rPr lang="en-US" sz="1200" dirty="0">
                    <a:solidFill>
                      <a:prstClr val="black"/>
                    </a:solidFill>
                  </a:rPr>
                  <a:t>Site </a:t>
                </a:r>
                <a:endParaRPr lang="en-US" sz="1200" dirty="0" smtClean="0">
                  <a:solidFill>
                    <a:prstClr val="black"/>
                  </a:solidFill>
                </a:endParaRPr>
              </a:p>
              <a:p>
                <a:pPr algn="ctr"/>
                <a:r>
                  <a:rPr lang="en-US" sz="1200" dirty="0" smtClean="0">
                    <a:solidFill>
                      <a:prstClr val="black"/>
                    </a:solidFill>
                  </a:rPr>
                  <a:t>selection</a:t>
                </a:r>
                <a:endParaRPr lang="en-US" sz="1200" dirty="0">
                  <a:solidFill>
                    <a:prstClr val="black"/>
                  </a:solidFill>
                </a:endParaRPr>
              </a:p>
            </p:txBody>
          </p:sp>
          <p:pic>
            <p:nvPicPr>
              <p:cNvPr id="43" name="Picture 4" descr="未标题-4"/>
              <p:cNvPicPr>
                <a:picLocks noChangeAspect="1" noChangeArrowheads="1"/>
              </p:cNvPicPr>
              <p:nvPr/>
            </p:nvPicPr>
            <p:blipFill>
              <a:blip r:embed="rId5" cstate="print"/>
              <a:srcRect/>
              <a:stretch>
                <a:fillRect/>
              </a:stretch>
            </p:blipFill>
            <p:spPr bwMode="auto">
              <a:xfrm>
                <a:off x="876106" y="2989352"/>
                <a:ext cx="1244727" cy="1348105"/>
              </a:xfrm>
              <a:prstGeom prst="rect">
                <a:avLst/>
              </a:prstGeom>
              <a:noFill/>
              <a:ln w="9525">
                <a:noFill/>
                <a:miter lim="800000"/>
                <a:headEnd/>
                <a:tailEnd/>
              </a:ln>
            </p:spPr>
          </p:pic>
          <p:sp>
            <p:nvSpPr>
              <p:cNvPr id="44" name="Text Box 9"/>
              <p:cNvSpPr txBox="1">
                <a:spLocks noChangeArrowheads="1"/>
              </p:cNvSpPr>
              <p:nvPr/>
            </p:nvSpPr>
            <p:spPr bwMode="auto">
              <a:xfrm>
                <a:off x="887710" y="3315916"/>
                <a:ext cx="1176591" cy="1009892"/>
              </a:xfrm>
              <a:prstGeom prst="rect">
                <a:avLst/>
              </a:prstGeom>
              <a:noFill/>
              <a:ln w="9525">
                <a:noFill/>
                <a:miter lim="800000"/>
                <a:headEnd/>
                <a:tailEnd/>
              </a:ln>
            </p:spPr>
            <p:txBody>
              <a:bodyPr>
                <a:spAutoFit/>
              </a:bodyPr>
              <a:lstStyle/>
              <a:p>
                <a:pPr algn="ctr"/>
                <a:r>
                  <a:rPr lang="en-US" sz="1200" dirty="0" smtClean="0">
                    <a:solidFill>
                      <a:prstClr val="black"/>
                    </a:solidFill>
                  </a:rPr>
                  <a:t>Integrated </a:t>
                </a:r>
                <a:r>
                  <a:rPr lang="en-US" sz="1200" dirty="0">
                    <a:solidFill>
                      <a:prstClr val="black"/>
                    </a:solidFill>
                  </a:rPr>
                  <a:t>implementation</a:t>
                </a:r>
              </a:p>
            </p:txBody>
          </p:sp>
        </p:grpSp>
      </p:grpSp>
      <p:sp>
        <p:nvSpPr>
          <p:cNvPr id="46" name="TextBox 45"/>
          <p:cNvSpPr txBox="1"/>
          <p:nvPr/>
        </p:nvSpPr>
        <p:spPr>
          <a:xfrm>
            <a:off x="6168008" y="1243506"/>
            <a:ext cx="5465192" cy="2592288"/>
          </a:xfrm>
          <a:prstGeom prst="rect">
            <a:avLst/>
          </a:prstGeom>
          <a:noFill/>
        </p:spPr>
        <p:txBody>
          <a:bodyPr wrap="square" rtlCol="0">
            <a:noAutofit/>
          </a:bodyPr>
          <a:lstStyle/>
          <a:p>
            <a:pPr marL="285750" indent="-285750">
              <a:lnSpc>
                <a:spcPct val="150000"/>
              </a:lnSpc>
              <a:buFont typeface="Arial" panose="020B0604020202020204" pitchFamily="34" charset="0"/>
              <a:buChar char="•"/>
            </a:pPr>
            <a:r>
              <a:rPr lang="en-US" sz="1600" dirty="0">
                <a:solidFill>
                  <a:prstClr val="black"/>
                </a:solidFill>
                <a:cs typeface="Arial" pitchFamily="34" charset="0"/>
              </a:rPr>
              <a:t>Site selection is the initial phase of the </a:t>
            </a:r>
            <a:r>
              <a:rPr lang="en-US" sz="1600" dirty="0" smtClean="0">
                <a:solidFill>
                  <a:prstClr val="black"/>
                </a:solidFill>
                <a:cs typeface="Arial" pitchFamily="34" charset="0"/>
              </a:rPr>
              <a:t>DC lifecycle</a:t>
            </a:r>
            <a:r>
              <a:rPr lang="en-US" sz="1600" dirty="0">
                <a:solidFill>
                  <a:prstClr val="black"/>
                </a:solidFill>
                <a:cs typeface="Arial" pitchFamily="34" charset="0"/>
              </a:rPr>
              <a:t>. Therefore, incorrect site selection will cause increasing losses in the following phases of the lifecycle</a:t>
            </a:r>
            <a:r>
              <a:rPr lang="en-US" sz="1600" dirty="0" smtClean="0">
                <a:solidFill>
                  <a:prstClr val="black"/>
                </a:solidFill>
                <a:cs typeface="Arial" pitchFamily="34" charset="0"/>
              </a:rPr>
              <a:t>.</a:t>
            </a:r>
          </a:p>
          <a:p>
            <a:pPr marL="285750" indent="-285750">
              <a:lnSpc>
                <a:spcPct val="150000"/>
              </a:lnSpc>
              <a:buFont typeface="Arial" panose="020B0604020202020204" pitchFamily="34" charset="0"/>
              <a:buChar char="•"/>
            </a:pPr>
            <a:r>
              <a:rPr lang="en-US" sz="1600" dirty="0">
                <a:solidFill>
                  <a:prstClr val="black"/>
                </a:solidFill>
              </a:rPr>
              <a:t>Why not increasing investment by </a:t>
            </a:r>
            <a:r>
              <a:rPr lang="en-US" sz="2000" dirty="0">
                <a:solidFill>
                  <a:prstClr val="white">
                    <a:lumMod val="50000"/>
                  </a:prstClr>
                </a:solidFill>
              </a:rPr>
              <a:t>20%</a:t>
            </a:r>
            <a:r>
              <a:rPr lang="en-US" sz="1600" dirty="0">
                <a:solidFill>
                  <a:prstClr val="black"/>
                </a:solidFill>
              </a:rPr>
              <a:t> in the site selection phase to prevent </a:t>
            </a:r>
            <a:r>
              <a:rPr lang="en-US" sz="2000" dirty="0">
                <a:solidFill>
                  <a:prstClr val="white">
                    <a:lumMod val="50000"/>
                  </a:prstClr>
                </a:solidFill>
              </a:rPr>
              <a:t>80%</a:t>
            </a:r>
            <a:r>
              <a:rPr lang="en-US" sz="1600" dirty="0">
                <a:solidFill>
                  <a:prstClr val="black"/>
                </a:solidFill>
              </a:rPr>
              <a:t> of losses?</a:t>
            </a:r>
          </a:p>
        </p:txBody>
      </p:sp>
      <p:grpSp>
        <p:nvGrpSpPr>
          <p:cNvPr id="65" name="组合 64"/>
          <p:cNvGrpSpPr>
            <a:grpSpLocks noChangeAspect="1"/>
          </p:cNvGrpSpPr>
          <p:nvPr/>
        </p:nvGrpSpPr>
        <p:grpSpPr>
          <a:xfrm>
            <a:off x="6413145" y="4362428"/>
            <a:ext cx="4517614" cy="1653861"/>
            <a:chOff x="1331640" y="3717032"/>
            <a:chExt cx="6408712" cy="2346176"/>
          </a:xfrm>
        </p:grpSpPr>
        <p:pic>
          <p:nvPicPr>
            <p:cNvPr id="48" name="Picture 4" descr="未标题-51"/>
            <p:cNvPicPr>
              <a:picLocks noChangeAspect="1" noChangeArrowheads="1"/>
            </p:cNvPicPr>
            <p:nvPr/>
          </p:nvPicPr>
          <p:blipFill>
            <a:blip r:embed="rId7" cstate="print"/>
            <a:srcRect/>
            <a:stretch>
              <a:fillRect/>
            </a:stretch>
          </p:blipFill>
          <p:spPr bwMode="auto">
            <a:xfrm>
              <a:off x="2239963" y="5301208"/>
              <a:ext cx="4572000" cy="762000"/>
            </a:xfrm>
            <a:prstGeom prst="rect">
              <a:avLst/>
            </a:prstGeom>
            <a:noFill/>
            <a:ln w="9525">
              <a:noFill/>
              <a:miter lim="800000"/>
              <a:headEnd/>
              <a:tailEnd/>
            </a:ln>
          </p:spPr>
        </p:pic>
        <p:grpSp>
          <p:nvGrpSpPr>
            <p:cNvPr id="49" name="组合 26"/>
            <p:cNvGrpSpPr/>
            <p:nvPr/>
          </p:nvGrpSpPr>
          <p:grpSpPr>
            <a:xfrm>
              <a:off x="1331640" y="3717032"/>
              <a:ext cx="6408712" cy="1656184"/>
              <a:chOff x="1043608" y="3356992"/>
              <a:chExt cx="7269410" cy="2016224"/>
            </a:xfrm>
          </p:grpSpPr>
          <p:grpSp>
            <p:nvGrpSpPr>
              <p:cNvPr id="50" name="组合 17"/>
              <p:cNvGrpSpPr/>
              <p:nvPr/>
            </p:nvGrpSpPr>
            <p:grpSpPr>
              <a:xfrm>
                <a:off x="3217540" y="3789040"/>
                <a:ext cx="2938636" cy="1584176"/>
                <a:chOff x="2857500" y="3429000"/>
                <a:chExt cx="3478213" cy="1931988"/>
              </a:xfrm>
            </p:grpSpPr>
            <p:pic>
              <p:nvPicPr>
                <p:cNvPr id="59" name="Picture 2" descr="F:\2012项目\美化图标\平面\0412\38\未标题-12.png"/>
                <p:cNvPicPr>
                  <a:picLocks noChangeAspect="1" noChangeArrowheads="1"/>
                </p:cNvPicPr>
                <p:nvPr/>
              </p:nvPicPr>
              <p:blipFill>
                <a:blip r:embed="rId8" cstate="print"/>
                <a:srcRect/>
                <a:stretch>
                  <a:fillRect/>
                </a:stretch>
              </p:blipFill>
              <p:spPr bwMode="auto">
                <a:xfrm>
                  <a:off x="3367088" y="3929063"/>
                  <a:ext cx="2562225" cy="1431925"/>
                </a:xfrm>
                <a:prstGeom prst="rect">
                  <a:avLst/>
                </a:prstGeom>
                <a:noFill/>
                <a:ln w="9525">
                  <a:noFill/>
                  <a:miter lim="800000"/>
                  <a:headEnd/>
                  <a:tailEnd/>
                </a:ln>
              </p:spPr>
            </p:pic>
            <p:sp>
              <p:nvSpPr>
                <p:cNvPr id="60" name="AutoShape 21"/>
                <p:cNvSpPr>
                  <a:spLocks noChangeArrowheads="1"/>
                </p:cNvSpPr>
                <p:nvPr/>
              </p:nvSpPr>
              <p:spPr bwMode="auto">
                <a:xfrm>
                  <a:off x="3607420" y="4278313"/>
                  <a:ext cx="2044700" cy="779462"/>
                </a:xfrm>
                <a:prstGeom prst="roundRect">
                  <a:avLst>
                    <a:gd name="adj" fmla="val 16667"/>
                  </a:avLst>
                </a:prstGeom>
                <a:noFill/>
                <a:ln w="9525">
                  <a:noFill/>
                  <a:round/>
                  <a:headEnd/>
                  <a:tailEnd/>
                </a:ln>
              </p:spPr>
              <p:txBody>
                <a:bodyPr anchor="ctr">
                  <a:noAutofit/>
                </a:bodyPr>
                <a:lstStyle/>
                <a:p>
                  <a:pPr algn="ctr"/>
                  <a:r>
                    <a:rPr lang="en-US" sz="1400" dirty="0" smtClean="0">
                      <a:solidFill>
                        <a:prstClr val="white"/>
                      </a:solidFill>
                      <a:cs typeface="Arial" pitchFamily="34" charset="0"/>
                    </a:rPr>
                    <a:t>DC site</a:t>
                  </a:r>
                  <a:endParaRPr lang="en-US" sz="1400" dirty="0">
                    <a:solidFill>
                      <a:prstClr val="white"/>
                    </a:solidFill>
                    <a:cs typeface="Arial" pitchFamily="34" charset="0"/>
                  </a:endParaRPr>
                </a:p>
              </p:txBody>
            </p:sp>
            <p:pic>
              <p:nvPicPr>
                <p:cNvPr id="61" name="Picture 2" descr="F:\2012项目\美化图标\平面\0421png\39\未标题-57.png"/>
                <p:cNvPicPr>
                  <a:picLocks noChangeAspect="1" noChangeArrowheads="1"/>
                </p:cNvPicPr>
                <p:nvPr/>
              </p:nvPicPr>
              <p:blipFill>
                <a:blip r:embed="rId9" cstate="print"/>
                <a:srcRect/>
                <a:stretch>
                  <a:fillRect/>
                </a:stretch>
              </p:blipFill>
              <p:spPr bwMode="auto">
                <a:xfrm>
                  <a:off x="5786438" y="4214813"/>
                  <a:ext cx="549275" cy="1122362"/>
                </a:xfrm>
                <a:prstGeom prst="rect">
                  <a:avLst/>
                </a:prstGeom>
                <a:noFill/>
                <a:ln w="9525">
                  <a:noFill/>
                  <a:miter lim="800000"/>
                  <a:headEnd/>
                  <a:tailEnd/>
                </a:ln>
              </p:spPr>
            </p:pic>
            <p:pic>
              <p:nvPicPr>
                <p:cNvPr id="62" name="Picture 3" descr="F:\2012项目\美化图标\平面\0421png\39\未标题-58.png"/>
                <p:cNvPicPr>
                  <a:picLocks noChangeAspect="1" noChangeArrowheads="1"/>
                </p:cNvPicPr>
                <p:nvPr/>
              </p:nvPicPr>
              <p:blipFill>
                <a:blip r:embed="rId10" cstate="print"/>
                <a:srcRect/>
                <a:stretch>
                  <a:fillRect/>
                </a:stretch>
              </p:blipFill>
              <p:spPr bwMode="auto">
                <a:xfrm>
                  <a:off x="4846638" y="3441700"/>
                  <a:ext cx="1011237" cy="630238"/>
                </a:xfrm>
                <a:prstGeom prst="rect">
                  <a:avLst/>
                </a:prstGeom>
                <a:noFill/>
                <a:ln w="9525">
                  <a:noFill/>
                  <a:miter lim="800000"/>
                  <a:headEnd/>
                  <a:tailEnd/>
                </a:ln>
              </p:spPr>
            </p:pic>
            <p:pic>
              <p:nvPicPr>
                <p:cNvPr id="63" name="Picture 4" descr="F:\2012项目\美化图标\平面\0421png\39\未标题-59.png"/>
                <p:cNvPicPr>
                  <a:picLocks noChangeAspect="1" noChangeArrowheads="1"/>
                </p:cNvPicPr>
                <p:nvPr/>
              </p:nvPicPr>
              <p:blipFill>
                <a:blip r:embed="rId11" cstate="print"/>
                <a:srcRect/>
                <a:stretch>
                  <a:fillRect/>
                </a:stretch>
              </p:blipFill>
              <p:spPr bwMode="auto">
                <a:xfrm>
                  <a:off x="3286125" y="3429000"/>
                  <a:ext cx="935038" cy="701675"/>
                </a:xfrm>
                <a:prstGeom prst="rect">
                  <a:avLst/>
                </a:prstGeom>
                <a:noFill/>
                <a:ln w="9525">
                  <a:noFill/>
                  <a:miter lim="800000"/>
                  <a:headEnd/>
                  <a:tailEnd/>
                </a:ln>
              </p:spPr>
            </p:pic>
            <p:pic>
              <p:nvPicPr>
                <p:cNvPr id="64" name="Picture 5" descr="F:\2012项目\美化图标\平面\0421png\39\未标题-60.png"/>
                <p:cNvPicPr>
                  <a:picLocks noChangeAspect="1" noChangeArrowheads="1"/>
                </p:cNvPicPr>
                <p:nvPr/>
              </p:nvPicPr>
              <p:blipFill>
                <a:blip r:embed="rId12" cstate="print"/>
                <a:srcRect/>
                <a:stretch>
                  <a:fillRect/>
                </a:stretch>
              </p:blipFill>
              <p:spPr bwMode="auto">
                <a:xfrm>
                  <a:off x="2857500" y="4130675"/>
                  <a:ext cx="579438" cy="1076325"/>
                </a:xfrm>
                <a:prstGeom prst="rect">
                  <a:avLst/>
                </a:prstGeom>
                <a:noFill/>
                <a:ln w="9525">
                  <a:noFill/>
                  <a:miter lim="800000"/>
                  <a:headEnd/>
                  <a:tailEnd/>
                </a:ln>
              </p:spPr>
            </p:pic>
          </p:grpSp>
          <p:pic>
            <p:nvPicPr>
              <p:cNvPr id="51" name="Picture 35" descr="C:\Users\dh\Desktop\ppt\新文件夹\8\6.png"/>
              <p:cNvPicPr>
                <a:picLocks noChangeAspect="1" noChangeArrowheads="1"/>
              </p:cNvPicPr>
              <p:nvPr/>
            </p:nvPicPr>
            <p:blipFill>
              <a:blip r:embed="rId13" cstate="print"/>
              <a:srcRect/>
              <a:stretch>
                <a:fillRect/>
              </a:stretch>
            </p:blipFill>
            <p:spPr bwMode="auto">
              <a:xfrm>
                <a:off x="6084168" y="4365104"/>
                <a:ext cx="2228850" cy="868363"/>
              </a:xfrm>
              <a:prstGeom prst="rect">
                <a:avLst/>
              </a:prstGeom>
              <a:noFill/>
              <a:ln w="9525">
                <a:noFill/>
                <a:miter lim="800000"/>
                <a:headEnd/>
                <a:tailEnd/>
              </a:ln>
            </p:spPr>
          </p:pic>
          <p:pic>
            <p:nvPicPr>
              <p:cNvPr id="52" name="Picture 37" descr="C:\Users\dh\Desktop\ppt\新文件夹\8\1.png"/>
              <p:cNvPicPr>
                <a:picLocks noChangeAspect="1" noChangeArrowheads="1"/>
              </p:cNvPicPr>
              <p:nvPr/>
            </p:nvPicPr>
            <p:blipFill>
              <a:blip r:embed="rId14" cstate="print"/>
              <a:srcRect/>
              <a:stretch>
                <a:fillRect/>
              </a:stretch>
            </p:blipFill>
            <p:spPr bwMode="auto">
              <a:xfrm>
                <a:off x="1043608" y="4293096"/>
                <a:ext cx="2228850" cy="868363"/>
              </a:xfrm>
              <a:prstGeom prst="rect">
                <a:avLst/>
              </a:prstGeom>
              <a:noFill/>
              <a:ln w="9525">
                <a:noFill/>
                <a:miter lim="800000"/>
                <a:headEnd/>
                <a:tailEnd/>
              </a:ln>
            </p:spPr>
          </p:pic>
          <p:sp>
            <p:nvSpPr>
              <p:cNvPr id="53" name="TextBox 46"/>
              <p:cNvSpPr txBox="1">
                <a:spLocks noChangeArrowheads="1"/>
              </p:cNvSpPr>
              <p:nvPr/>
            </p:nvSpPr>
            <p:spPr bwMode="auto">
              <a:xfrm>
                <a:off x="1130494" y="4434145"/>
                <a:ext cx="2036762" cy="430539"/>
              </a:xfrm>
              <a:prstGeom prst="rect">
                <a:avLst/>
              </a:prstGeom>
              <a:noFill/>
              <a:ln w="9525">
                <a:noFill/>
                <a:miter lim="800000"/>
                <a:headEnd/>
                <a:tailEnd/>
              </a:ln>
            </p:spPr>
            <p:txBody>
              <a:bodyPr>
                <a:noAutofit/>
              </a:bodyPr>
              <a:lstStyle/>
              <a:p>
                <a:pPr algn="ctr">
                  <a:lnSpc>
                    <a:spcPct val="85000"/>
                  </a:lnSpc>
                </a:pPr>
                <a:r>
                  <a:rPr lang="en-US" sz="1200">
                    <a:solidFill>
                      <a:prstClr val="white"/>
                    </a:solidFill>
                  </a:rPr>
                  <a:t>Cost</a:t>
                </a:r>
              </a:p>
            </p:txBody>
          </p:sp>
          <p:sp>
            <p:nvSpPr>
              <p:cNvPr id="54" name="TextBox 80"/>
              <p:cNvSpPr txBox="1">
                <a:spLocks noChangeArrowheads="1"/>
              </p:cNvSpPr>
              <p:nvPr/>
            </p:nvSpPr>
            <p:spPr bwMode="auto">
              <a:xfrm>
                <a:off x="6300193" y="4542136"/>
                <a:ext cx="1862138" cy="430539"/>
              </a:xfrm>
              <a:prstGeom prst="rect">
                <a:avLst/>
              </a:prstGeom>
              <a:noFill/>
              <a:ln w="9525">
                <a:noFill/>
                <a:miter lim="800000"/>
                <a:headEnd/>
                <a:tailEnd/>
              </a:ln>
            </p:spPr>
            <p:txBody>
              <a:bodyPr>
                <a:noAutofit/>
              </a:bodyPr>
              <a:lstStyle/>
              <a:p>
                <a:pPr algn="ctr">
                  <a:lnSpc>
                    <a:spcPct val="85000"/>
                  </a:lnSpc>
                </a:pPr>
                <a:r>
                  <a:rPr lang="en-US" sz="1200">
                    <a:solidFill>
                      <a:prstClr val="white"/>
                    </a:solidFill>
                  </a:rPr>
                  <a:t>Risk</a:t>
                </a:r>
              </a:p>
            </p:txBody>
          </p:sp>
          <p:pic>
            <p:nvPicPr>
              <p:cNvPr id="55" name="Picture 43" descr="C:\Users\dh\Desktop\ppt\新文件夹\8\4.png"/>
              <p:cNvPicPr>
                <a:picLocks noChangeAspect="1" noChangeArrowheads="1"/>
              </p:cNvPicPr>
              <p:nvPr/>
            </p:nvPicPr>
            <p:blipFill>
              <a:blip r:embed="rId15" cstate="print"/>
              <a:srcRect/>
              <a:stretch>
                <a:fillRect/>
              </a:stretch>
            </p:blipFill>
            <p:spPr bwMode="auto">
              <a:xfrm>
                <a:off x="5148064" y="3356992"/>
                <a:ext cx="1881188" cy="733425"/>
              </a:xfrm>
              <a:prstGeom prst="rect">
                <a:avLst/>
              </a:prstGeom>
              <a:noFill/>
              <a:ln w="9525">
                <a:noFill/>
                <a:miter lim="800000"/>
                <a:headEnd/>
                <a:tailEnd/>
              </a:ln>
            </p:spPr>
          </p:pic>
          <p:pic>
            <p:nvPicPr>
              <p:cNvPr id="56" name="Picture 45" descr="C:\Users\dh\Desktop\ppt\新文件夹\8\5.png"/>
              <p:cNvPicPr>
                <a:picLocks noChangeAspect="1" noChangeArrowheads="1"/>
              </p:cNvPicPr>
              <p:nvPr/>
            </p:nvPicPr>
            <p:blipFill>
              <a:blip r:embed="rId16" cstate="print"/>
              <a:srcRect/>
              <a:stretch>
                <a:fillRect/>
              </a:stretch>
            </p:blipFill>
            <p:spPr bwMode="auto">
              <a:xfrm>
                <a:off x="2339752" y="3356992"/>
                <a:ext cx="1881187" cy="733425"/>
              </a:xfrm>
              <a:prstGeom prst="rect">
                <a:avLst/>
              </a:prstGeom>
              <a:noFill/>
              <a:ln w="9525">
                <a:noFill/>
                <a:miter lim="800000"/>
                <a:headEnd/>
                <a:tailEnd/>
              </a:ln>
            </p:spPr>
          </p:pic>
          <p:sp>
            <p:nvSpPr>
              <p:cNvPr id="57" name="TextBox 98"/>
              <p:cNvSpPr txBox="1">
                <a:spLocks noChangeArrowheads="1"/>
              </p:cNvSpPr>
              <p:nvPr/>
            </p:nvSpPr>
            <p:spPr bwMode="auto">
              <a:xfrm>
                <a:off x="2408556" y="3471865"/>
                <a:ext cx="1717674" cy="430539"/>
              </a:xfrm>
              <a:prstGeom prst="rect">
                <a:avLst/>
              </a:prstGeom>
              <a:noFill/>
              <a:ln w="9525">
                <a:noFill/>
                <a:miter lim="800000"/>
                <a:headEnd/>
                <a:tailEnd/>
              </a:ln>
            </p:spPr>
            <p:txBody>
              <a:bodyPr>
                <a:noAutofit/>
              </a:bodyPr>
              <a:lstStyle/>
              <a:p>
                <a:pPr algn="ctr">
                  <a:lnSpc>
                    <a:spcPct val="85000"/>
                  </a:lnSpc>
                </a:pPr>
                <a:r>
                  <a:rPr lang="en-US" sz="1200" dirty="0">
                    <a:solidFill>
                      <a:prstClr val="white"/>
                    </a:solidFill>
                  </a:rPr>
                  <a:t>Revenue</a:t>
                </a:r>
              </a:p>
            </p:txBody>
          </p:sp>
          <p:sp>
            <p:nvSpPr>
              <p:cNvPr id="58" name="TextBox 88"/>
              <p:cNvSpPr txBox="1">
                <a:spLocks noChangeArrowheads="1"/>
              </p:cNvSpPr>
              <p:nvPr/>
            </p:nvSpPr>
            <p:spPr bwMode="auto">
              <a:xfrm>
                <a:off x="5303640" y="3467518"/>
                <a:ext cx="1620839" cy="433418"/>
              </a:xfrm>
              <a:prstGeom prst="rect">
                <a:avLst/>
              </a:prstGeom>
              <a:noFill/>
              <a:ln w="9525">
                <a:noFill/>
                <a:miter lim="800000"/>
                <a:headEnd/>
                <a:tailEnd/>
              </a:ln>
            </p:spPr>
            <p:txBody>
              <a:bodyPr>
                <a:noAutofit/>
              </a:bodyPr>
              <a:lstStyle/>
              <a:p>
                <a:pPr algn="ctr">
                  <a:lnSpc>
                    <a:spcPct val="85000"/>
                  </a:lnSpc>
                </a:pPr>
                <a:r>
                  <a:rPr lang="en-US" sz="1200" dirty="0" smtClean="0">
                    <a:solidFill>
                      <a:prstClr val="white"/>
                    </a:solidFill>
                  </a:rPr>
                  <a:t>Continuity</a:t>
                </a:r>
                <a:endParaRPr lang="en-US" sz="1200" dirty="0">
                  <a:solidFill>
                    <a:prstClr val="white"/>
                  </a:solidFill>
                </a:endParaRPr>
              </a:p>
            </p:txBody>
          </p:sp>
        </p:grpSp>
      </p:grpSp>
      <p:sp>
        <p:nvSpPr>
          <p:cNvPr id="67" name="TextBox 66"/>
          <p:cNvSpPr txBox="1"/>
          <p:nvPr/>
        </p:nvSpPr>
        <p:spPr>
          <a:xfrm>
            <a:off x="879195" y="4052124"/>
            <a:ext cx="5514088" cy="2592288"/>
          </a:xfrm>
          <a:prstGeom prst="rect">
            <a:avLst/>
          </a:prstGeom>
          <a:noFill/>
        </p:spPr>
        <p:txBody>
          <a:bodyPr wrap="square" rtlCol="0">
            <a:noAutofit/>
          </a:bodyPr>
          <a:lstStyle/>
          <a:p>
            <a:pPr marL="285750" indent="-285750">
              <a:lnSpc>
                <a:spcPct val="150000"/>
              </a:lnSpc>
              <a:buFont typeface="Arial" panose="020B0604020202020204" pitchFamily="34" charset="0"/>
              <a:buChar char="•"/>
            </a:pPr>
            <a:r>
              <a:rPr lang="en-US" sz="1600" dirty="0" smtClean="0">
                <a:solidFill>
                  <a:prstClr val="black"/>
                </a:solidFill>
                <a:cs typeface="Arial" pitchFamily="34" charset="0"/>
              </a:rPr>
              <a:t>DC </a:t>
            </a:r>
            <a:r>
              <a:rPr lang="en-US" sz="1600" dirty="0">
                <a:solidFill>
                  <a:prstClr val="black"/>
                </a:solidFill>
                <a:cs typeface="Arial" pitchFamily="34" charset="0"/>
              </a:rPr>
              <a:t>site selection affects costs, profits, service continuity, and risks of a </a:t>
            </a:r>
            <a:r>
              <a:rPr lang="en-US" sz="1600" dirty="0" smtClean="0">
                <a:solidFill>
                  <a:prstClr val="black"/>
                </a:solidFill>
                <a:cs typeface="Arial" pitchFamily="34" charset="0"/>
              </a:rPr>
              <a:t>DC. </a:t>
            </a:r>
            <a:r>
              <a:rPr lang="en-US" sz="1600" dirty="0">
                <a:solidFill>
                  <a:prstClr val="black"/>
                </a:solidFill>
                <a:cs typeface="Arial" pitchFamily="34" charset="0"/>
              </a:rPr>
              <a:t>To select a proper site, experienced site selection consultants must perform objective analysis using scientific consultation methods and professional site selection tools.</a:t>
            </a:r>
          </a:p>
        </p:txBody>
      </p:sp>
      <p:grpSp>
        <p:nvGrpSpPr>
          <p:cNvPr id="71" name="组合 70"/>
          <p:cNvGrpSpPr/>
          <p:nvPr/>
        </p:nvGrpSpPr>
        <p:grpSpPr>
          <a:xfrm>
            <a:off x="727846" y="1052513"/>
            <a:ext cx="317151" cy="2760802"/>
            <a:chOff x="454310" y="1248830"/>
            <a:chExt cx="317151" cy="2760802"/>
          </a:xfrm>
        </p:grpSpPr>
        <p:sp>
          <p:nvSpPr>
            <p:cNvPr id="72" name="AutoShape 56"/>
            <p:cNvSpPr>
              <a:spLocks/>
            </p:cNvSpPr>
            <p:nvPr/>
          </p:nvSpPr>
          <p:spPr bwMode="auto">
            <a:xfrm rot="10800000" flipH="1">
              <a:off x="454310" y="1248830"/>
              <a:ext cx="317151" cy="950506"/>
            </a:xfrm>
            <a:prstGeom prst="leftBracket">
              <a:avLst>
                <a:gd name="adj" fmla="val 45473"/>
              </a:avLst>
            </a:prstGeom>
            <a:solidFill>
              <a:schemeClr val="tx1">
                <a:lumMod val="65000"/>
                <a:lumOff val="3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defRPr/>
              </a:pPr>
              <a:r>
                <a:rPr lang="en-US" sz="1600" dirty="0">
                  <a:solidFill>
                    <a:prstClr val="white"/>
                  </a:solidFill>
                  <a:ea typeface="Arial Unicode MS" pitchFamily="34" charset="-122"/>
                  <a:cs typeface="Arial Unicode MS" pitchFamily="34" charset="-122"/>
                </a:rPr>
                <a:t>Why</a:t>
              </a:r>
            </a:p>
          </p:txBody>
        </p:sp>
        <p:sp>
          <p:nvSpPr>
            <p:cNvPr id="73" name="AutoShape 56"/>
            <p:cNvSpPr>
              <a:spLocks/>
            </p:cNvSpPr>
            <p:nvPr/>
          </p:nvSpPr>
          <p:spPr bwMode="auto">
            <a:xfrm rot="10800000" flipH="1">
              <a:off x="454310" y="2159533"/>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defRPr/>
              </a:pPr>
              <a:r>
                <a:rPr lang="en-US" sz="1600">
                  <a:solidFill>
                    <a:prstClr val="white"/>
                  </a:solidFill>
                  <a:ea typeface="Arial Unicode MS" pitchFamily="34" charset="-122"/>
                  <a:cs typeface="Arial Unicode MS" pitchFamily="34" charset="-122"/>
                </a:rPr>
                <a:t>What</a:t>
              </a:r>
            </a:p>
          </p:txBody>
        </p:sp>
        <p:sp>
          <p:nvSpPr>
            <p:cNvPr id="74" name="AutoShape 56"/>
            <p:cNvSpPr>
              <a:spLocks/>
            </p:cNvSpPr>
            <p:nvPr/>
          </p:nvSpPr>
          <p:spPr bwMode="auto">
            <a:xfrm rot="10800000" flipH="1">
              <a:off x="454310" y="3059126"/>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defRPr/>
              </a:pPr>
              <a:r>
                <a:rPr lang="en-US" sz="1600" dirty="0">
                  <a:solidFill>
                    <a:prstClr val="white"/>
                  </a:solidFill>
                  <a:ea typeface="Arial Unicode MS" pitchFamily="34" charset="-122"/>
                  <a:cs typeface="Arial Unicode MS" pitchFamily="34" charset="-122"/>
                </a:rPr>
                <a:t>How</a:t>
              </a:r>
            </a:p>
          </p:txBody>
        </p:sp>
      </p:grpSp>
    </p:spTree>
    <p:extLst>
      <p:ext uri="{BB962C8B-B14F-4D97-AF65-F5344CB8AC3E}">
        <p14:creationId xmlns:p14="http://schemas.microsoft.com/office/powerpoint/2010/main" val="169815354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Three Elements of Site Selection Consultation</a:t>
            </a:r>
            <a:endParaRPr lang="en-US" dirty="0"/>
          </a:p>
        </p:txBody>
      </p:sp>
      <p:sp>
        <p:nvSpPr>
          <p:cNvPr id="7" name="矩形 6"/>
          <p:cNvSpPr/>
          <p:nvPr/>
        </p:nvSpPr>
        <p:spPr bwMode="auto">
          <a:xfrm>
            <a:off x="772737" y="1209448"/>
            <a:ext cx="10973176" cy="1319952"/>
          </a:xfrm>
          <a:prstGeom prst="rect">
            <a:avLst/>
          </a:prstGeom>
          <a:noFill/>
        </p:spPr>
        <p:txBody>
          <a:bodyPr wrap="square" lIns="91414" tIns="45707" rIns="91414" bIns="45707">
            <a:noAutofit/>
          </a:bodyPr>
          <a:lstStyle/>
          <a:p>
            <a:pPr marL="547688" indent="-285750" defTabSz="858838" eaLnBrk="0" hangingPunct="0">
              <a:lnSpc>
                <a:spcPct val="150000"/>
              </a:lnSpc>
              <a:buClr>
                <a:srgbClr val="CC9900"/>
              </a:buClr>
              <a:buFont typeface="Arial" panose="020B0604020202020204" pitchFamily="34" charset="0"/>
              <a:buChar char="•"/>
            </a:pPr>
            <a:endParaRPr lang="zh-CN" altLang="en-US">
              <a:solidFill>
                <a:srgbClr val="000000"/>
              </a:solidFill>
            </a:endParaRPr>
          </a:p>
        </p:txBody>
      </p:sp>
      <p:sp>
        <p:nvSpPr>
          <p:cNvPr id="8" name="同心圆 7"/>
          <p:cNvSpPr/>
          <p:nvPr/>
        </p:nvSpPr>
        <p:spPr bwMode="auto">
          <a:xfrm>
            <a:off x="4368135" y="3469064"/>
            <a:ext cx="2952000" cy="2952000"/>
          </a:xfrm>
          <a:prstGeom prst="donut">
            <a:avLst>
              <a:gd name="adj" fmla="val 7543"/>
            </a:avLst>
          </a:prstGeom>
          <a:solidFill>
            <a:schemeClr val="bg2">
              <a:lumMod val="40000"/>
              <a:lumOff val="60000"/>
            </a:schemeClr>
          </a:solid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defTabSz="914400" fontAlgn="base">
              <a:spcBef>
                <a:spcPct val="0"/>
              </a:spcBef>
              <a:spcAft>
                <a:spcPct val="0"/>
              </a:spcAft>
              <a:buClr>
                <a:srgbClr val="CC9900"/>
              </a:buClr>
            </a:pPr>
            <a:endParaRPr lang="zh-CN" altLang="en-US" sz="2000">
              <a:solidFill>
                <a:prstClr val="black"/>
              </a:solidFill>
              <a:ea typeface="宋体" charset="-122"/>
            </a:endParaRPr>
          </a:p>
        </p:txBody>
      </p:sp>
      <p:sp>
        <p:nvSpPr>
          <p:cNvPr id="10" name="Oval 4"/>
          <p:cNvSpPr>
            <a:spLocks noChangeArrowheads="1"/>
          </p:cNvSpPr>
          <p:nvPr/>
        </p:nvSpPr>
        <p:spPr bwMode="gray">
          <a:xfrm>
            <a:off x="5290219" y="4476615"/>
            <a:ext cx="1104900" cy="1102360"/>
          </a:xfrm>
          <a:prstGeom prst="ellipse">
            <a:avLst/>
          </a:prstGeom>
          <a:gradFill flip="none" rotWithShape="1">
            <a:gsLst>
              <a:gs pos="0">
                <a:schemeClr val="tx1">
                  <a:lumMod val="50000"/>
                  <a:lumOff val="50000"/>
                  <a:shade val="30000"/>
                  <a:satMod val="115000"/>
                </a:schemeClr>
              </a:gs>
              <a:gs pos="50000">
                <a:schemeClr val="tx1">
                  <a:lumMod val="50000"/>
                  <a:lumOff val="50000"/>
                  <a:shade val="67500"/>
                  <a:satMod val="115000"/>
                </a:schemeClr>
              </a:gs>
              <a:gs pos="100000">
                <a:schemeClr val="tx1">
                  <a:lumMod val="50000"/>
                  <a:lumOff val="50000"/>
                  <a:shade val="100000"/>
                  <a:satMod val="115000"/>
                </a:schemeClr>
              </a:gs>
            </a:gsLst>
            <a:path path="circle">
              <a:fillToRect l="50000" t="50000" r="50000" b="50000"/>
            </a:path>
            <a:tileRect/>
          </a:gradFill>
          <a:ln w="38100" algn="ctr">
            <a:solidFill>
              <a:srgbClr val="DDDDDD"/>
            </a:solidFill>
            <a:round/>
            <a:headEnd/>
            <a:tailEnd/>
          </a:ln>
          <a:effectLst/>
        </p:spPr>
        <p:txBody>
          <a:bodyPr wrap="none" anchor="ctr">
            <a:noAutofit/>
          </a:bodyPr>
          <a:lstStyle/>
          <a:p>
            <a:pPr defTabSz="914400">
              <a:defRPr/>
            </a:pPr>
            <a:endParaRPr lang="zh-CN" altLang="en-US" kern="0">
              <a:solidFill>
                <a:sysClr val="windowText" lastClr="000000"/>
              </a:solidFill>
            </a:endParaRPr>
          </a:p>
        </p:txBody>
      </p:sp>
      <p:sp>
        <p:nvSpPr>
          <p:cNvPr id="11" name="Oval 5"/>
          <p:cNvSpPr>
            <a:spLocks noChangeArrowheads="1"/>
          </p:cNvSpPr>
          <p:nvPr/>
        </p:nvSpPr>
        <p:spPr bwMode="gray">
          <a:xfrm>
            <a:off x="4173889" y="5156065"/>
            <a:ext cx="1066800" cy="1066800"/>
          </a:xfrm>
          <a:prstGeom prst="ellipse">
            <a:avLst/>
          </a:prstGeom>
          <a:gradFill flip="none" rotWithShape="1">
            <a:gsLst>
              <a:gs pos="0">
                <a:srgbClr val="0B9CE5">
                  <a:shade val="30000"/>
                  <a:satMod val="115000"/>
                </a:srgbClr>
              </a:gs>
              <a:gs pos="50000">
                <a:srgbClr val="0B9CE5">
                  <a:shade val="67500"/>
                  <a:satMod val="115000"/>
                </a:srgbClr>
              </a:gs>
              <a:gs pos="100000">
                <a:srgbClr val="0B9CE5">
                  <a:shade val="100000"/>
                  <a:satMod val="115000"/>
                </a:srgbClr>
              </a:gs>
            </a:gsLst>
            <a:lin ang="8100000" scaled="1"/>
            <a:tileRect/>
          </a:gradFill>
          <a:ln w="38100" algn="ctr">
            <a:noFill/>
            <a:round/>
            <a:headEnd/>
            <a:tailEnd/>
          </a:ln>
          <a:effectLst/>
        </p:spPr>
        <p:txBody>
          <a:bodyPr wrap="none" anchor="ctr">
            <a:noAutofit/>
          </a:bodyPr>
          <a:lstStyle/>
          <a:p>
            <a:pPr defTabSz="914400">
              <a:defRPr/>
            </a:pPr>
            <a:endParaRPr lang="zh-CN" altLang="en-US" kern="0">
              <a:solidFill>
                <a:prstClr val="white"/>
              </a:solidFill>
            </a:endParaRPr>
          </a:p>
        </p:txBody>
      </p:sp>
      <p:sp>
        <p:nvSpPr>
          <p:cNvPr id="12" name="Oval 6"/>
          <p:cNvSpPr>
            <a:spLocks noChangeArrowheads="1"/>
          </p:cNvSpPr>
          <p:nvPr/>
        </p:nvSpPr>
        <p:spPr bwMode="gray">
          <a:xfrm>
            <a:off x="5321969" y="3177405"/>
            <a:ext cx="1066800" cy="1066800"/>
          </a:xfrm>
          <a:prstGeom prst="ellipse">
            <a:avLst/>
          </a:prstGeom>
          <a:gradFill flip="none" rotWithShape="1">
            <a:gsLst>
              <a:gs pos="0">
                <a:srgbClr val="0B9CE5">
                  <a:shade val="30000"/>
                  <a:satMod val="115000"/>
                </a:srgbClr>
              </a:gs>
              <a:gs pos="50000">
                <a:srgbClr val="0B9CE5">
                  <a:shade val="67500"/>
                  <a:satMod val="115000"/>
                </a:srgbClr>
              </a:gs>
              <a:gs pos="100000">
                <a:srgbClr val="0B9CE5">
                  <a:shade val="100000"/>
                  <a:satMod val="115000"/>
                </a:srgbClr>
              </a:gs>
            </a:gsLst>
            <a:lin ang="8100000" scaled="1"/>
            <a:tileRect/>
          </a:gradFill>
          <a:ln w="38100" algn="ctr">
            <a:noFill/>
            <a:round/>
            <a:headEnd/>
            <a:tailEnd/>
          </a:ln>
          <a:effectLst/>
        </p:spPr>
        <p:txBody>
          <a:bodyPr wrap="none" anchor="ctr">
            <a:noAutofit/>
          </a:bodyPr>
          <a:lstStyle/>
          <a:p>
            <a:pPr defTabSz="914400">
              <a:defRPr/>
            </a:pPr>
            <a:endParaRPr lang="zh-CN" altLang="en-US" kern="0">
              <a:solidFill>
                <a:prstClr val="white"/>
              </a:solidFill>
            </a:endParaRPr>
          </a:p>
        </p:txBody>
      </p:sp>
      <p:sp>
        <p:nvSpPr>
          <p:cNvPr id="13" name="AutoShape 7"/>
          <p:cNvSpPr>
            <a:spLocks noChangeArrowheads="1"/>
          </p:cNvSpPr>
          <p:nvPr/>
        </p:nvSpPr>
        <p:spPr bwMode="gray">
          <a:xfrm flipV="1">
            <a:off x="5799489" y="4314055"/>
            <a:ext cx="114300" cy="96520"/>
          </a:xfrm>
          <a:prstGeom prst="triangle">
            <a:avLst>
              <a:gd name="adj" fmla="val 50000"/>
            </a:avLst>
          </a:prstGeom>
          <a:solidFill>
            <a:srgbClr val="FF6600"/>
          </a:solidFill>
          <a:ln w="9525" algn="ctr">
            <a:noFill/>
            <a:miter lim="800000"/>
            <a:headEnd/>
            <a:tailEnd/>
          </a:ln>
        </p:spPr>
        <p:txBody>
          <a:bodyPr wrap="none" anchor="ctr">
            <a:noAutofit/>
          </a:bodyPr>
          <a:lstStyle/>
          <a:p>
            <a:pPr defTabSz="914400">
              <a:defRPr/>
            </a:pPr>
            <a:endParaRPr lang="zh-CN" altLang="en-US" kern="0">
              <a:solidFill>
                <a:sysClr val="windowText" lastClr="000000"/>
              </a:solidFill>
            </a:endParaRPr>
          </a:p>
        </p:txBody>
      </p:sp>
      <p:sp>
        <p:nvSpPr>
          <p:cNvPr id="14" name="AutoShape 8"/>
          <p:cNvSpPr>
            <a:spLocks noChangeArrowheads="1"/>
          </p:cNvSpPr>
          <p:nvPr/>
        </p:nvSpPr>
        <p:spPr bwMode="gray">
          <a:xfrm flipV="1">
            <a:off x="5175919" y="5328785"/>
            <a:ext cx="114300" cy="96520"/>
          </a:xfrm>
          <a:prstGeom prst="triangle">
            <a:avLst>
              <a:gd name="adj" fmla="val 50000"/>
            </a:avLst>
          </a:prstGeom>
          <a:solidFill>
            <a:srgbClr val="FF6600"/>
          </a:solidFill>
          <a:ln w="9525" algn="ctr">
            <a:noFill/>
            <a:miter lim="800000"/>
            <a:headEnd/>
            <a:tailEnd/>
          </a:ln>
        </p:spPr>
        <p:txBody>
          <a:bodyPr wrap="none" anchor="ctr">
            <a:noAutofit/>
          </a:bodyPr>
          <a:lstStyle/>
          <a:p>
            <a:pPr defTabSz="914400">
              <a:defRPr/>
            </a:pPr>
            <a:endParaRPr lang="zh-CN" altLang="en-US" kern="0">
              <a:solidFill>
                <a:sysClr val="windowText" lastClr="000000"/>
              </a:solidFill>
            </a:endParaRPr>
          </a:p>
        </p:txBody>
      </p:sp>
      <p:sp>
        <p:nvSpPr>
          <p:cNvPr id="15" name="AutoShape 9"/>
          <p:cNvSpPr>
            <a:spLocks noChangeArrowheads="1"/>
          </p:cNvSpPr>
          <p:nvPr/>
        </p:nvSpPr>
        <p:spPr bwMode="gray">
          <a:xfrm flipV="1">
            <a:off x="6387499" y="5326245"/>
            <a:ext cx="114300" cy="96520"/>
          </a:xfrm>
          <a:prstGeom prst="triangle">
            <a:avLst>
              <a:gd name="adj" fmla="val 50000"/>
            </a:avLst>
          </a:prstGeom>
          <a:solidFill>
            <a:srgbClr val="FF6600"/>
          </a:solidFill>
          <a:ln w="9525" algn="ctr">
            <a:noFill/>
            <a:miter lim="800000"/>
            <a:headEnd/>
            <a:tailEnd/>
          </a:ln>
        </p:spPr>
        <p:txBody>
          <a:bodyPr wrap="none" anchor="ctr">
            <a:noAutofit/>
          </a:bodyPr>
          <a:lstStyle/>
          <a:p>
            <a:pPr defTabSz="914400">
              <a:defRPr/>
            </a:pPr>
            <a:endParaRPr lang="zh-CN" altLang="en-US" kern="0">
              <a:solidFill>
                <a:sysClr val="windowText" lastClr="000000"/>
              </a:solidFill>
            </a:endParaRPr>
          </a:p>
        </p:txBody>
      </p:sp>
      <p:sp>
        <p:nvSpPr>
          <p:cNvPr id="16" name="Oval 10"/>
          <p:cNvSpPr>
            <a:spLocks noChangeArrowheads="1"/>
          </p:cNvSpPr>
          <p:nvPr/>
        </p:nvSpPr>
        <p:spPr bwMode="gray">
          <a:xfrm>
            <a:off x="6434489" y="5161145"/>
            <a:ext cx="1066800" cy="1066800"/>
          </a:xfrm>
          <a:prstGeom prst="ellipse">
            <a:avLst/>
          </a:prstGeom>
          <a:gradFill flip="none" rotWithShape="1">
            <a:gsLst>
              <a:gs pos="0">
                <a:srgbClr val="0B9CE5">
                  <a:shade val="30000"/>
                  <a:satMod val="115000"/>
                </a:srgbClr>
              </a:gs>
              <a:gs pos="50000">
                <a:srgbClr val="0B9CE5">
                  <a:shade val="67500"/>
                  <a:satMod val="115000"/>
                </a:srgbClr>
              </a:gs>
              <a:gs pos="100000">
                <a:srgbClr val="0B9CE5">
                  <a:shade val="100000"/>
                  <a:satMod val="115000"/>
                </a:srgbClr>
              </a:gs>
            </a:gsLst>
            <a:lin ang="8100000" scaled="1"/>
            <a:tileRect/>
          </a:gradFill>
          <a:ln w="38100" algn="ctr">
            <a:noFill/>
            <a:round/>
            <a:headEnd/>
            <a:tailEnd/>
          </a:ln>
          <a:effectLst/>
        </p:spPr>
        <p:txBody>
          <a:bodyPr wrap="none" anchor="ctr">
            <a:noAutofit/>
          </a:bodyPr>
          <a:lstStyle/>
          <a:p>
            <a:pPr defTabSz="914400">
              <a:defRPr/>
            </a:pPr>
            <a:endParaRPr lang="zh-CN" altLang="en-US" kern="0">
              <a:solidFill>
                <a:prstClr val="white"/>
              </a:solidFill>
            </a:endParaRPr>
          </a:p>
        </p:txBody>
      </p:sp>
      <p:sp>
        <p:nvSpPr>
          <p:cNvPr id="17" name="Oval 14"/>
          <p:cNvSpPr>
            <a:spLocks noChangeArrowheads="1"/>
          </p:cNvSpPr>
          <p:nvPr/>
        </p:nvSpPr>
        <p:spPr bwMode="gray">
          <a:xfrm rot="5400000">
            <a:off x="6010944" y="4501380"/>
            <a:ext cx="571500" cy="570230"/>
          </a:xfrm>
          <a:prstGeom prst="ellipse">
            <a:avLst/>
          </a:prstGeom>
          <a:solidFill>
            <a:schemeClr val="bg1">
              <a:lumMod val="95000"/>
            </a:schemeClr>
          </a:solidFill>
          <a:ln w="9525" algn="ctr">
            <a:solidFill>
              <a:srgbClr val="3D5D6B"/>
            </a:solidFill>
            <a:round/>
            <a:headEnd/>
            <a:tailEnd/>
          </a:ln>
        </p:spPr>
        <p:txBody>
          <a:bodyPr wrap="none" anchor="ctr">
            <a:noAutofit/>
          </a:bodyPr>
          <a:lstStyle/>
          <a:p>
            <a:pPr defTabSz="914400">
              <a:defRPr/>
            </a:pPr>
            <a:endParaRPr lang="zh-CN" altLang="en-US" kern="0">
              <a:solidFill>
                <a:sysClr val="windowText" lastClr="000000"/>
              </a:solidFill>
            </a:endParaRPr>
          </a:p>
        </p:txBody>
      </p:sp>
      <p:sp>
        <p:nvSpPr>
          <p:cNvPr id="18" name="Oval 15"/>
          <p:cNvSpPr>
            <a:spLocks noChangeArrowheads="1"/>
          </p:cNvSpPr>
          <p:nvPr/>
        </p:nvSpPr>
        <p:spPr bwMode="gray">
          <a:xfrm rot="5400000">
            <a:off x="5086384" y="4506460"/>
            <a:ext cx="568960" cy="570230"/>
          </a:xfrm>
          <a:prstGeom prst="ellipse">
            <a:avLst/>
          </a:prstGeom>
          <a:solidFill>
            <a:schemeClr val="bg1">
              <a:lumMod val="95000"/>
            </a:schemeClr>
          </a:solidFill>
          <a:ln w="9525" algn="ctr">
            <a:solidFill>
              <a:srgbClr val="3D5D6B"/>
            </a:solidFill>
            <a:round/>
            <a:headEnd/>
            <a:tailEnd/>
          </a:ln>
        </p:spPr>
        <p:txBody>
          <a:bodyPr wrap="none" anchor="ctr">
            <a:noAutofit/>
          </a:bodyPr>
          <a:lstStyle/>
          <a:p>
            <a:pPr defTabSz="914400">
              <a:defRPr/>
            </a:pPr>
            <a:endParaRPr lang="zh-CN" altLang="en-US" kern="0">
              <a:solidFill>
                <a:sysClr val="windowText" lastClr="000000"/>
              </a:solidFill>
            </a:endParaRPr>
          </a:p>
        </p:txBody>
      </p:sp>
      <p:sp>
        <p:nvSpPr>
          <p:cNvPr id="19" name="Rectangle 16"/>
          <p:cNvSpPr>
            <a:spLocks noChangeArrowheads="1"/>
          </p:cNvSpPr>
          <p:nvPr/>
        </p:nvSpPr>
        <p:spPr bwMode="gray">
          <a:xfrm>
            <a:off x="5064605" y="4675023"/>
            <a:ext cx="604653" cy="276999"/>
          </a:xfrm>
          <a:prstGeom prst="rect">
            <a:avLst/>
          </a:prstGeom>
          <a:noFill/>
          <a:ln w="9525" algn="ctr">
            <a:noFill/>
            <a:miter lim="800000"/>
            <a:headEnd/>
            <a:tailEnd/>
          </a:ln>
        </p:spPr>
        <p:txBody>
          <a:bodyPr wrap="none">
            <a:spAutoFit/>
          </a:bodyPr>
          <a:lstStyle/>
          <a:p>
            <a:pPr algn="ctr" defTabSz="914400" eaLnBrk="0" hangingPunct="0">
              <a:defRPr/>
            </a:pPr>
            <a:r>
              <a:rPr lang="en-US" sz="1200" dirty="0">
                <a:solidFill>
                  <a:srgbClr val="1C1C1C"/>
                </a:solidFill>
              </a:rPr>
              <a:t>Green</a:t>
            </a:r>
          </a:p>
        </p:txBody>
      </p:sp>
      <p:sp>
        <p:nvSpPr>
          <p:cNvPr id="20" name="Rectangle 17"/>
          <p:cNvSpPr>
            <a:spLocks noChangeArrowheads="1"/>
          </p:cNvSpPr>
          <p:nvPr/>
        </p:nvSpPr>
        <p:spPr bwMode="gray">
          <a:xfrm>
            <a:off x="5980947" y="4566113"/>
            <a:ext cx="631493" cy="461665"/>
          </a:xfrm>
          <a:prstGeom prst="rect">
            <a:avLst/>
          </a:prstGeom>
          <a:noFill/>
          <a:ln w="9525" algn="ctr">
            <a:noFill/>
            <a:miter lim="800000"/>
            <a:headEnd/>
            <a:tailEnd/>
          </a:ln>
        </p:spPr>
        <p:txBody>
          <a:bodyPr wrap="square">
            <a:spAutoFit/>
          </a:bodyPr>
          <a:lstStyle/>
          <a:p>
            <a:pPr algn="ctr" defTabSz="914400" eaLnBrk="0" hangingPunct="0">
              <a:defRPr/>
            </a:pPr>
            <a:r>
              <a:rPr lang="en-US" sz="1200" dirty="0" smtClean="0">
                <a:solidFill>
                  <a:srgbClr val="1C1C1C"/>
                </a:solidFill>
              </a:rPr>
              <a:t>Availability</a:t>
            </a:r>
            <a:endParaRPr lang="en-US" sz="1200" dirty="0">
              <a:solidFill>
                <a:srgbClr val="1C1C1C"/>
              </a:solidFill>
            </a:endParaRPr>
          </a:p>
        </p:txBody>
      </p:sp>
      <p:sp>
        <p:nvSpPr>
          <p:cNvPr id="21" name="Oval 18"/>
          <p:cNvSpPr>
            <a:spLocks noChangeArrowheads="1"/>
          </p:cNvSpPr>
          <p:nvPr/>
        </p:nvSpPr>
        <p:spPr bwMode="gray">
          <a:xfrm rot="5400000">
            <a:off x="5553744" y="5360994"/>
            <a:ext cx="568960" cy="570230"/>
          </a:xfrm>
          <a:prstGeom prst="ellipse">
            <a:avLst/>
          </a:prstGeom>
          <a:solidFill>
            <a:schemeClr val="bg1">
              <a:lumMod val="95000"/>
            </a:schemeClr>
          </a:solidFill>
          <a:ln w="9525" algn="ctr">
            <a:solidFill>
              <a:srgbClr val="3D5D6B"/>
            </a:solidFill>
            <a:round/>
            <a:headEnd/>
            <a:tailEnd/>
          </a:ln>
        </p:spPr>
        <p:txBody>
          <a:bodyPr wrap="none" anchor="ctr">
            <a:noAutofit/>
          </a:bodyPr>
          <a:lstStyle/>
          <a:p>
            <a:pPr defTabSz="914400">
              <a:defRPr/>
            </a:pPr>
            <a:endParaRPr lang="zh-CN" altLang="en-US" sz="1200" kern="0">
              <a:solidFill>
                <a:sysClr val="windowText" lastClr="000000"/>
              </a:solidFill>
            </a:endParaRPr>
          </a:p>
        </p:txBody>
      </p:sp>
      <p:sp>
        <p:nvSpPr>
          <p:cNvPr id="22" name="Rectangle 19"/>
          <p:cNvSpPr>
            <a:spLocks noChangeArrowheads="1"/>
          </p:cNvSpPr>
          <p:nvPr/>
        </p:nvSpPr>
        <p:spPr bwMode="gray">
          <a:xfrm>
            <a:off x="5580829" y="5419675"/>
            <a:ext cx="530915" cy="461665"/>
          </a:xfrm>
          <a:prstGeom prst="rect">
            <a:avLst/>
          </a:prstGeom>
          <a:noFill/>
          <a:ln w="9525" algn="ctr">
            <a:noFill/>
            <a:miter lim="800000"/>
            <a:headEnd/>
            <a:tailEnd/>
          </a:ln>
        </p:spPr>
        <p:txBody>
          <a:bodyPr wrap="none">
            <a:spAutoFit/>
          </a:bodyPr>
          <a:lstStyle/>
          <a:p>
            <a:pPr algn="ctr" defTabSz="914400" eaLnBrk="0" hangingPunct="0">
              <a:defRPr/>
            </a:pPr>
            <a:r>
              <a:rPr lang="en-US" sz="1200" dirty="0">
                <a:solidFill>
                  <a:srgbClr val="1C1C1C"/>
                </a:solidFill>
              </a:rPr>
              <a:t>Low </a:t>
            </a:r>
            <a:endParaRPr lang="en-US" sz="1200" dirty="0" smtClean="0">
              <a:solidFill>
                <a:srgbClr val="1C1C1C"/>
              </a:solidFill>
            </a:endParaRPr>
          </a:p>
          <a:p>
            <a:pPr algn="ctr" defTabSz="914400" eaLnBrk="0" hangingPunct="0">
              <a:defRPr/>
            </a:pPr>
            <a:r>
              <a:rPr lang="en-US" sz="1200" dirty="0" smtClean="0">
                <a:solidFill>
                  <a:srgbClr val="1C1C1C"/>
                </a:solidFill>
              </a:rPr>
              <a:t>costs</a:t>
            </a:r>
            <a:endParaRPr lang="en-US" sz="1200" dirty="0">
              <a:solidFill>
                <a:srgbClr val="1C1C1C"/>
              </a:solidFill>
            </a:endParaRPr>
          </a:p>
        </p:txBody>
      </p:sp>
      <p:sp>
        <p:nvSpPr>
          <p:cNvPr id="23" name="Rectangle 20"/>
          <p:cNvSpPr>
            <a:spLocks noChangeArrowheads="1"/>
          </p:cNvSpPr>
          <p:nvPr/>
        </p:nvSpPr>
        <p:spPr bwMode="gray">
          <a:xfrm>
            <a:off x="5375864" y="3397057"/>
            <a:ext cx="952643" cy="646331"/>
          </a:xfrm>
          <a:prstGeom prst="rect">
            <a:avLst/>
          </a:prstGeom>
          <a:noFill/>
          <a:ln w="9525" algn="ctr">
            <a:noFill/>
            <a:miter lim="800000"/>
            <a:headEnd/>
            <a:tailEnd/>
          </a:ln>
        </p:spPr>
        <p:txBody>
          <a:bodyPr wrap="square">
            <a:spAutoFit/>
          </a:bodyPr>
          <a:lstStyle/>
          <a:p>
            <a:pPr algn="ctr" defTabSz="914400" eaLnBrk="0" hangingPunct="0">
              <a:defRPr/>
            </a:pPr>
            <a:r>
              <a:rPr lang="en-US" sz="1200" b="1" dirty="0">
                <a:solidFill>
                  <a:prstClr val="white"/>
                </a:solidFill>
              </a:rPr>
              <a:t>Site selection team</a:t>
            </a:r>
          </a:p>
        </p:txBody>
      </p:sp>
      <p:sp>
        <p:nvSpPr>
          <p:cNvPr id="24" name="Rectangle 21"/>
          <p:cNvSpPr>
            <a:spLocks noChangeArrowheads="1"/>
          </p:cNvSpPr>
          <p:nvPr/>
        </p:nvSpPr>
        <p:spPr bwMode="gray">
          <a:xfrm>
            <a:off x="6506084" y="5381843"/>
            <a:ext cx="952643" cy="646331"/>
          </a:xfrm>
          <a:prstGeom prst="rect">
            <a:avLst/>
          </a:prstGeom>
          <a:noFill/>
          <a:ln w="9525" algn="ctr">
            <a:noFill/>
            <a:miter lim="800000"/>
            <a:headEnd/>
            <a:tailEnd/>
          </a:ln>
        </p:spPr>
        <p:txBody>
          <a:bodyPr wrap="square">
            <a:spAutoFit/>
          </a:bodyPr>
          <a:lstStyle/>
          <a:p>
            <a:pPr algn="ctr" defTabSz="914400" eaLnBrk="0" hangingPunct="0">
              <a:defRPr/>
            </a:pPr>
            <a:r>
              <a:rPr lang="en-US" sz="1200" b="1">
                <a:solidFill>
                  <a:prstClr val="white"/>
                </a:solidFill>
              </a:rPr>
              <a:t>Site selection tool</a:t>
            </a:r>
          </a:p>
        </p:txBody>
      </p:sp>
      <p:sp>
        <p:nvSpPr>
          <p:cNvPr id="25" name="Rectangle 22"/>
          <p:cNvSpPr>
            <a:spLocks noChangeArrowheads="1"/>
          </p:cNvSpPr>
          <p:nvPr/>
        </p:nvSpPr>
        <p:spPr bwMode="gray">
          <a:xfrm>
            <a:off x="4198476" y="5409395"/>
            <a:ext cx="952643" cy="646331"/>
          </a:xfrm>
          <a:prstGeom prst="rect">
            <a:avLst/>
          </a:prstGeom>
          <a:noFill/>
          <a:ln w="9525" algn="ctr">
            <a:noFill/>
            <a:miter lim="800000"/>
            <a:headEnd/>
            <a:tailEnd/>
          </a:ln>
        </p:spPr>
        <p:txBody>
          <a:bodyPr wrap="square">
            <a:spAutoFit/>
          </a:bodyPr>
          <a:lstStyle/>
          <a:p>
            <a:pPr algn="ctr" defTabSz="914400" eaLnBrk="0" hangingPunct="0">
              <a:defRPr/>
            </a:pPr>
            <a:r>
              <a:rPr lang="en-US" sz="1200" b="1" dirty="0">
                <a:solidFill>
                  <a:prstClr val="white"/>
                </a:solidFill>
              </a:rPr>
              <a:t>Site selection method</a:t>
            </a:r>
          </a:p>
        </p:txBody>
      </p:sp>
      <p:sp>
        <p:nvSpPr>
          <p:cNvPr id="26" name="Rectangle 17"/>
          <p:cNvSpPr>
            <a:spLocks noChangeArrowheads="1"/>
          </p:cNvSpPr>
          <p:nvPr/>
        </p:nvSpPr>
        <p:spPr bwMode="gray">
          <a:xfrm>
            <a:off x="4558593" y="5006998"/>
            <a:ext cx="2555508" cy="307777"/>
          </a:xfrm>
          <a:prstGeom prst="rect">
            <a:avLst/>
          </a:prstGeom>
          <a:noFill/>
          <a:ln w="9525" algn="ctr">
            <a:noFill/>
            <a:miter lim="800000"/>
            <a:headEnd/>
            <a:tailEnd/>
          </a:ln>
        </p:spPr>
        <p:txBody>
          <a:bodyPr wrap="none">
            <a:noAutofit/>
          </a:bodyPr>
          <a:lstStyle/>
          <a:p>
            <a:pPr algn="ctr" defTabSz="914400" eaLnBrk="0" hangingPunct="0">
              <a:defRPr/>
            </a:pPr>
            <a:r>
              <a:rPr lang="en-US" sz="1050" b="1" dirty="0">
                <a:solidFill>
                  <a:prstClr val="white"/>
                </a:solidFill>
              </a:rPr>
              <a:t>Site selection </a:t>
            </a:r>
            <a:endParaRPr lang="en-US" sz="1050" b="1" dirty="0" smtClean="0">
              <a:solidFill>
                <a:prstClr val="white"/>
              </a:solidFill>
            </a:endParaRPr>
          </a:p>
          <a:p>
            <a:pPr algn="ctr" defTabSz="914400" eaLnBrk="0" hangingPunct="0">
              <a:defRPr/>
            </a:pPr>
            <a:r>
              <a:rPr lang="en-US" sz="1050" b="1" dirty="0" smtClean="0">
                <a:solidFill>
                  <a:prstClr val="white"/>
                </a:solidFill>
              </a:rPr>
              <a:t>requirements</a:t>
            </a:r>
            <a:endParaRPr lang="en-US" sz="1050" b="1" dirty="0">
              <a:solidFill>
                <a:prstClr val="white"/>
              </a:solidFill>
            </a:endParaRPr>
          </a:p>
        </p:txBody>
      </p:sp>
      <p:sp>
        <p:nvSpPr>
          <p:cNvPr id="27" name="线形标注 2(带强调线) 26"/>
          <p:cNvSpPr/>
          <p:nvPr/>
        </p:nvSpPr>
        <p:spPr bwMode="auto">
          <a:xfrm>
            <a:off x="7104110" y="2965008"/>
            <a:ext cx="2997833" cy="936104"/>
          </a:xfrm>
          <a:prstGeom prst="accentCallout2">
            <a:avLst>
              <a:gd name="adj1" fmla="val 18309"/>
              <a:gd name="adj2" fmla="val -4873"/>
              <a:gd name="adj3" fmla="val 18750"/>
              <a:gd name="adj4" fmla="val -17010"/>
              <a:gd name="adj5" fmla="val 39474"/>
              <a:gd name="adj6" fmla="val -28583"/>
            </a:avLst>
          </a:prstGeom>
          <a:solidFill>
            <a:schemeClr val="bg1">
              <a:alpha val="75000"/>
            </a:schemeClr>
          </a:solidFill>
          <a:ln w="28575">
            <a:solidFill>
              <a:schemeClr val="tx1">
                <a:lumMod val="50000"/>
                <a:lumOff val="50000"/>
              </a:schemeClr>
            </a:solidFill>
            <a:headEnd type="none"/>
            <a:tailEnd type="triangle" w="lg"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noAutofit/>
          </a:bodyPr>
          <a:lstStyle/>
          <a:p>
            <a:pPr defTabSz="914400" fontAlgn="base">
              <a:spcBef>
                <a:spcPct val="0"/>
              </a:spcBef>
              <a:spcAft>
                <a:spcPts val="600"/>
              </a:spcAft>
              <a:buClr>
                <a:prstClr val="black">
                  <a:lumMod val="75000"/>
                  <a:lumOff val="25000"/>
                </a:prstClr>
              </a:buClr>
            </a:pPr>
            <a:r>
              <a:rPr lang="en-US" sz="1400" dirty="0">
                <a:solidFill>
                  <a:prstClr val="black">
                    <a:lumMod val="75000"/>
                    <a:lumOff val="25000"/>
                  </a:prstClr>
                </a:solidFill>
              </a:rPr>
              <a:t>Experienced consultation team</a:t>
            </a:r>
          </a:p>
          <a:p>
            <a:pPr defTabSz="914400" fontAlgn="base">
              <a:spcBef>
                <a:spcPct val="0"/>
              </a:spcBef>
              <a:spcAft>
                <a:spcPts val="600"/>
              </a:spcAft>
              <a:buClr>
                <a:prstClr val="black">
                  <a:lumMod val="75000"/>
                  <a:lumOff val="25000"/>
                </a:prstClr>
              </a:buClr>
            </a:pPr>
            <a:r>
              <a:rPr lang="en-US" sz="1400" dirty="0">
                <a:solidFill>
                  <a:prstClr val="black">
                    <a:lumMod val="75000"/>
                    <a:lumOff val="25000"/>
                  </a:prstClr>
                </a:solidFill>
              </a:rPr>
              <a:t>HVAC, electrical, and extra low-voltage (ELV) survey team</a:t>
            </a:r>
          </a:p>
        </p:txBody>
      </p:sp>
      <p:sp>
        <p:nvSpPr>
          <p:cNvPr id="28" name="线形标注 2(带强调线) 27"/>
          <p:cNvSpPr/>
          <p:nvPr/>
        </p:nvSpPr>
        <p:spPr bwMode="auto">
          <a:xfrm flipH="1">
            <a:off x="924127" y="4765208"/>
            <a:ext cx="2431426" cy="864096"/>
          </a:xfrm>
          <a:prstGeom prst="accentCallout2">
            <a:avLst>
              <a:gd name="adj1" fmla="val 18309"/>
              <a:gd name="adj2" fmla="val -4873"/>
              <a:gd name="adj3" fmla="val 18750"/>
              <a:gd name="adj4" fmla="val -19127"/>
              <a:gd name="adj5" fmla="val 65025"/>
              <a:gd name="adj6" fmla="val -36436"/>
            </a:avLst>
          </a:prstGeom>
          <a:solidFill>
            <a:schemeClr val="bg1">
              <a:alpha val="75000"/>
            </a:schemeClr>
          </a:solidFill>
          <a:ln w="28575">
            <a:solidFill>
              <a:schemeClr val="tx1">
                <a:lumMod val="50000"/>
                <a:lumOff val="50000"/>
              </a:schemeClr>
            </a:solidFill>
            <a:headEnd type="none"/>
            <a:tailEnd type="triangle" w="lg"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noAutofit/>
          </a:bodyPr>
          <a:lstStyle/>
          <a:p>
            <a:pPr defTabSz="914400" fontAlgn="base">
              <a:spcBef>
                <a:spcPct val="0"/>
              </a:spcBef>
              <a:spcAft>
                <a:spcPts val="600"/>
              </a:spcAft>
              <a:buClr>
                <a:prstClr val="black">
                  <a:lumMod val="75000"/>
                  <a:lumOff val="25000"/>
                </a:prstClr>
              </a:buClr>
            </a:pPr>
            <a:r>
              <a:rPr lang="en-US" sz="1400" dirty="0">
                <a:solidFill>
                  <a:prstClr val="black">
                    <a:lumMod val="75000"/>
                    <a:lumOff val="25000"/>
                  </a:prstClr>
                </a:solidFill>
              </a:rPr>
              <a:t>Site selection consultation process and methods</a:t>
            </a:r>
          </a:p>
          <a:p>
            <a:pPr>
              <a:spcAft>
                <a:spcPts val="600"/>
              </a:spcAft>
              <a:buClr>
                <a:prstClr val="black">
                  <a:lumMod val="75000"/>
                  <a:lumOff val="25000"/>
                </a:prstClr>
              </a:buClr>
            </a:pPr>
            <a:r>
              <a:rPr lang="en-US" sz="1400" dirty="0" smtClean="0">
                <a:solidFill>
                  <a:prstClr val="black">
                    <a:lumMod val="75000"/>
                    <a:lumOff val="25000"/>
                  </a:prstClr>
                </a:solidFill>
              </a:rPr>
              <a:t>Assessment standards </a:t>
            </a:r>
            <a:r>
              <a:rPr lang="en-US" sz="1400" dirty="0">
                <a:solidFill>
                  <a:prstClr val="black">
                    <a:lumMod val="75000"/>
                    <a:lumOff val="25000"/>
                  </a:prstClr>
                </a:solidFill>
              </a:rPr>
              <a:t>of site selection consultation</a:t>
            </a:r>
          </a:p>
          <a:p>
            <a:pPr>
              <a:spcAft>
                <a:spcPts val="600"/>
              </a:spcAft>
              <a:buClr>
                <a:prstClr val="black">
                  <a:lumMod val="75000"/>
                  <a:lumOff val="25000"/>
                </a:prstClr>
              </a:buClr>
            </a:pPr>
            <a:r>
              <a:rPr lang="en-US" sz="1400" dirty="0">
                <a:solidFill>
                  <a:prstClr val="black">
                    <a:lumMod val="75000"/>
                    <a:lumOff val="25000"/>
                  </a:prstClr>
                </a:solidFill>
              </a:rPr>
              <a:t>Assessment system of site selection consultation</a:t>
            </a:r>
          </a:p>
        </p:txBody>
      </p:sp>
      <p:sp>
        <p:nvSpPr>
          <p:cNvPr id="29" name="线形标注 2(带强调线) 28"/>
          <p:cNvSpPr/>
          <p:nvPr/>
        </p:nvSpPr>
        <p:spPr bwMode="auto">
          <a:xfrm>
            <a:off x="7968206" y="4981232"/>
            <a:ext cx="3574705" cy="936104"/>
          </a:xfrm>
          <a:prstGeom prst="accentCallout2">
            <a:avLst>
              <a:gd name="adj1" fmla="val 18309"/>
              <a:gd name="adj2" fmla="val -4873"/>
              <a:gd name="adj3" fmla="val 15633"/>
              <a:gd name="adj4" fmla="val -12656"/>
              <a:gd name="adj5" fmla="val 31161"/>
              <a:gd name="adj6" fmla="val -19333"/>
            </a:avLst>
          </a:prstGeom>
          <a:solidFill>
            <a:schemeClr val="bg1">
              <a:alpha val="75000"/>
            </a:schemeClr>
          </a:solidFill>
          <a:ln w="28575">
            <a:solidFill>
              <a:schemeClr val="tx1">
                <a:lumMod val="50000"/>
                <a:lumOff val="50000"/>
              </a:schemeClr>
            </a:solidFill>
            <a:headEnd type="none"/>
            <a:tailEnd type="triangle" w="lg"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noAutofit/>
          </a:bodyPr>
          <a:lstStyle/>
          <a:p>
            <a:pPr defTabSz="914400" fontAlgn="base">
              <a:spcBef>
                <a:spcPct val="0"/>
              </a:spcBef>
              <a:spcAft>
                <a:spcPts val="600"/>
              </a:spcAft>
              <a:buClr>
                <a:prstClr val="black">
                  <a:lumMod val="75000"/>
                  <a:lumOff val="25000"/>
                </a:prstClr>
              </a:buClr>
            </a:pPr>
            <a:r>
              <a:rPr lang="en-US" sz="1400" dirty="0">
                <a:solidFill>
                  <a:prstClr val="black">
                    <a:lumMod val="75000"/>
                    <a:lumOff val="25000"/>
                  </a:prstClr>
                </a:solidFill>
              </a:rPr>
              <a:t>Global climate database</a:t>
            </a:r>
          </a:p>
          <a:p>
            <a:pPr defTabSz="914400" fontAlgn="base">
              <a:spcBef>
                <a:spcPct val="0"/>
              </a:spcBef>
              <a:spcAft>
                <a:spcPts val="600"/>
              </a:spcAft>
              <a:buClr>
                <a:prstClr val="black">
                  <a:lumMod val="75000"/>
                  <a:lumOff val="25000"/>
                </a:prstClr>
              </a:buClr>
            </a:pPr>
            <a:r>
              <a:rPr lang="en-US" sz="1400" dirty="0">
                <a:solidFill>
                  <a:prstClr val="black">
                    <a:lumMod val="75000"/>
                    <a:lumOff val="25000"/>
                  </a:prstClr>
                </a:solidFill>
              </a:rPr>
              <a:t>Other databases</a:t>
            </a:r>
          </a:p>
          <a:p>
            <a:pPr defTabSz="914400" fontAlgn="base">
              <a:spcBef>
                <a:spcPct val="0"/>
              </a:spcBef>
              <a:spcAft>
                <a:spcPts val="600"/>
              </a:spcAft>
              <a:buClr>
                <a:prstClr val="black">
                  <a:lumMod val="75000"/>
                  <a:lumOff val="25000"/>
                </a:prstClr>
              </a:buClr>
            </a:pPr>
            <a:r>
              <a:rPr lang="en-US" sz="1400" dirty="0">
                <a:solidFill>
                  <a:prstClr val="black">
                    <a:lumMod val="75000"/>
                    <a:lumOff val="25000"/>
                  </a:prstClr>
                </a:solidFill>
              </a:rPr>
              <a:t>Site selection consultation checklist</a:t>
            </a:r>
          </a:p>
        </p:txBody>
      </p:sp>
      <p:sp>
        <p:nvSpPr>
          <p:cNvPr id="30" name="Rectangle 1"/>
          <p:cNvSpPr>
            <a:spLocks noChangeArrowheads="1"/>
          </p:cNvSpPr>
          <p:nvPr/>
        </p:nvSpPr>
        <p:spPr bwMode="auto">
          <a:xfrm>
            <a:off x="1079248" y="955225"/>
            <a:ext cx="10498517" cy="193899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noAutofit/>
          </a:bodyPr>
          <a:lstStyle/>
          <a:p>
            <a:pPr marL="171450" indent="-171450">
              <a:lnSpc>
                <a:spcPct val="150000"/>
              </a:lnSpc>
              <a:buFont typeface="Arial" panose="020B0604020202020204" pitchFamily="34" charset="0"/>
              <a:buChar char="•"/>
            </a:pPr>
            <a:r>
              <a:rPr lang="en-US" sz="1400" dirty="0">
                <a:solidFill>
                  <a:prstClr val="black"/>
                </a:solidFill>
              </a:rPr>
              <a:t>The site selection team, site selection method, and site selection tool are the three key elements of the site selection consultation service.</a:t>
            </a:r>
          </a:p>
          <a:p>
            <a:pPr marL="171450" indent="-171450">
              <a:lnSpc>
                <a:spcPct val="150000"/>
              </a:lnSpc>
              <a:buFont typeface="Arial" panose="020B0604020202020204" pitchFamily="34" charset="0"/>
              <a:buChar char="•"/>
            </a:pPr>
            <a:r>
              <a:rPr lang="en-US" sz="1400" dirty="0">
                <a:solidFill>
                  <a:prstClr val="black"/>
                </a:solidFill>
                <a:cs typeface="Arial" pitchFamily="34" charset="0"/>
              </a:rPr>
              <a:t>Consultation services are not delivered based on standardized operations, but largely depend on consultants' personal capabilities.</a:t>
            </a:r>
          </a:p>
          <a:p>
            <a:pPr marL="171450" indent="-171450">
              <a:lnSpc>
                <a:spcPct val="150000"/>
              </a:lnSpc>
              <a:buFont typeface="Arial" panose="020B0604020202020204" pitchFamily="34" charset="0"/>
              <a:buChar char="•"/>
            </a:pPr>
            <a:r>
              <a:rPr lang="en-US" sz="1400" dirty="0">
                <a:solidFill>
                  <a:prstClr val="black"/>
                </a:solidFill>
                <a:cs typeface="Arial" pitchFamily="34" charset="0"/>
              </a:rPr>
              <a:t>Methods and tools are also important to make </a:t>
            </a:r>
            <a:r>
              <a:rPr lang="en-US" sz="1400" dirty="0" smtClean="0">
                <a:solidFill>
                  <a:prstClr val="black"/>
                </a:solidFill>
                <a:cs typeface="Arial" pitchFamily="34" charset="0"/>
              </a:rPr>
              <a:t>assessment </a:t>
            </a:r>
            <a:r>
              <a:rPr lang="en-US" sz="1400" dirty="0">
                <a:solidFill>
                  <a:prstClr val="black"/>
                </a:solidFill>
                <a:cs typeface="Arial" pitchFamily="34" charset="0"/>
              </a:rPr>
              <a:t>results more scientific and objective.</a:t>
            </a:r>
          </a:p>
        </p:txBody>
      </p:sp>
      <p:grpSp>
        <p:nvGrpSpPr>
          <p:cNvPr id="35" name="组合 34"/>
          <p:cNvGrpSpPr/>
          <p:nvPr/>
        </p:nvGrpSpPr>
        <p:grpSpPr>
          <a:xfrm>
            <a:off x="727846" y="1052513"/>
            <a:ext cx="317151" cy="2760802"/>
            <a:chOff x="454310" y="1248830"/>
            <a:chExt cx="317151" cy="2760802"/>
          </a:xfrm>
        </p:grpSpPr>
        <p:sp>
          <p:nvSpPr>
            <p:cNvPr id="36" name="AutoShape 56"/>
            <p:cNvSpPr>
              <a:spLocks/>
            </p:cNvSpPr>
            <p:nvPr/>
          </p:nvSpPr>
          <p:spPr bwMode="auto">
            <a:xfrm rot="10800000" flipH="1">
              <a:off x="454310" y="1248830"/>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Why</a:t>
              </a:r>
            </a:p>
          </p:txBody>
        </p:sp>
        <p:sp>
          <p:nvSpPr>
            <p:cNvPr id="37" name="AutoShape 56"/>
            <p:cNvSpPr>
              <a:spLocks/>
            </p:cNvSpPr>
            <p:nvPr/>
          </p:nvSpPr>
          <p:spPr bwMode="auto">
            <a:xfrm rot="10800000" flipH="1">
              <a:off x="454310" y="2159533"/>
              <a:ext cx="317151" cy="950506"/>
            </a:xfrm>
            <a:prstGeom prst="leftBracket">
              <a:avLst>
                <a:gd name="adj" fmla="val 45473"/>
              </a:avLst>
            </a:prstGeom>
            <a:solidFill>
              <a:schemeClr val="tx1">
                <a:lumMod val="65000"/>
                <a:lumOff val="3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What</a:t>
              </a:r>
            </a:p>
          </p:txBody>
        </p:sp>
        <p:sp>
          <p:nvSpPr>
            <p:cNvPr id="38" name="AutoShape 56"/>
            <p:cNvSpPr>
              <a:spLocks/>
            </p:cNvSpPr>
            <p:nvPr/>
          </p:nvSpPr>
          <p:spPr bwMode="auto">
            <a:xfrm rot="10800000" flipH="1">
              <a:off x="454310" y="3059126"/>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defRPr/>
              </a:pPr>
              <a:r>
                <a:rPr lang="en-US" sz="1600" dirty="0">
                  <a:solidFill>
                    <a:prstClr val="white"/>
                  </a:solidFill>
                  <a:ea typeface="Arial Unicode MS" pitchFamily="34" charset="-122"/>
                  <a:cs typeface="Arial Unicode MS" pitchFamily="34" charset="-122"/>
                </a:rPr>
                <a:t>How</a:t>
              </a:r>
            </a:p>
          </p:txBody>
        </p:sp>
      </p:grpSp>
    </p:spTree>
    <p:extLst>
      <p:ext uri="{BB962C8B-B14F-4D97-AF65-F5344CB8AC3E}">
        <p14:creationId xmlns:p14="http://schemas.microsoft.com/office/powerpoint/2010/main" val="414583486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International Standard – ANSI/TIA-942 (1)</a:t>
            </a:r>
            <a:endParaRPr lang="en-US" dirty="0"/>
          </a:p>
        </p:txBody>
      </p:sp>
      <p:sp>
        <p:nvSpPr>
          <p:cNvPr id="8" name="Rectangle 1"/>
          <p:cNvSpPr>
            <a:spLocks noChangeArrowheads="1"/>
          </p:cNvSpPr>
          <p:nvPr/>
        </p:nvSpPr>
        <p:spPr bwMode="auto">
          <a:xfrm>
            <a:off x="1044997" y="948196"/>
            <a:ext cx="5917637" cy="477973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noAutofit/>
          </a:bodyPr>
          <a:lstStyle/>
          <a:p>
            <a:pPr marL="342900" indent="-342900" eaLnBrk="0" fontAlgn="base" hangingPunct="0">
              <a:lnSpc>
                <a:spcPct val="140000"/>
              </a:lnSpc>
              <a:spcBef>
                <a:spcPct val="0"/>
              </a:spcBef>
              <a:spcAft>
                <a:spcPct val="0"/>
              </a:spcAft>
              <a:buFont typeface="+mj-lt"/>
              <a:buAutoNum type="arabicPeriod"/>
            </a:pPr>
            <a:r>
              <a:rPr lang="en-US" sz="1400" dirty="0">
                <a:solidFill>
                  <a:prstClr val="black"/>
                </a:solidFill>
                <a:cs typeface="Arial" pitchFamily="34" charset="0"/>
              </a:rPr>
              <a:t>The local utility company should be able to provide adequate power to supply all initial and future power requirements for the </a:t>
            </a:r>
            <a:r>
              <a:rPr lang="en-US" sz="1400" dirty="0" smtClean="0">
                <a:solidFill>
                  <a:prstClr val="black"/>
                </a:solidFill>
                <a:cs typeface="Arial" pitchFamily="34" charset="0"/>
              </a:rPr>
              <a:t>DC.</a:t>
            </a:r>
            <a:endParaRPr lang="en-US" sz="1400" dirty="0">
              <a:solidFill>
                <a:prstClr val="black"/>
              </a:solidFill>
              <a:cs typeface="Arial" pitchFamily="34" charset="0"/>
            </a:endParaRPr>
          </a:p>
          <a:p>
            <a:pPr marL="342900" indent="-342900" eaLnBrk="0" fontAlgn="base" hangingPunct="0">
              <a:lnSpc>
                <a:spcPct val="140000"/>
              </a:lnSpc>
              <a:spcBef>
                <a:spcPct val="0"/>
              </a:spcBef>
              <a:spcAft>
                <a:spcPct val="0"/>
              </a:spcAft>
              <a:buFont typeface="+mj-lt"/>
              <a:buAutoNum type="arabicPeriod"/>
            </a:pPr>
            <a:r>
              <a:rPr lang="en-US" sz="1400" dirty="0">
                <a:solidFill>
                  <a:prstClr val="black"/>
                </a:solidFill>
                <a:cs typeface="Arial" pitchFamily="34" charset="0"/>
              </a:rPr>
              <a:t>The site should not be located in a 100-year flood plain, near an earthquake fault, on a hill subject to slide risk, or downstream from a dam or water tower. Additionally there should be no nearby sites that could create falling debris during an earthquake.</a:t>
            </a:r>
          </a:p>
          <a:p>
            <a:pPr marL="342900" indent="-342900" eaLnBrk="0" fontAlgn="base" hangingPunct="0">
              <a:lnSpc>
                <a:spcPct val="140000"/>
              </a:lnSpc>
              <a:spcBef>
                <a:spcPct val="0"/>
              </a:spcBef>
              <a:spcAft>
                <a:spcPct val="0"/>
              </a:spcAft>
              <a:buFont typeface="+mj-lt"/>
              <a:buAutoNum type="arabicPeriod"/>
            </a:pPr>
            <a:r>
              <a:rPr lang="en-US" sz="1400" dirty="0">
                <a:solidFill>
                  <a:prstClr val="black"/>
                </a:solidFill>
                <a:cs typeface="Arial" pitchFamily="34" charset="0"/>
              </a:rPr>
              <a:t>The site should not be in the flight path of any nearby airports.</a:t>
            </a:r>
          </a:p>
          <a:p>
            <a:pPr marL="342900" indent="-342900" eaLnBrk="0" fontAlgn="base" hangingPunct="0">
              <a:lnSpc>
                <a:spcPct val="140000"/>
              </a:lnSpc>
              <a:spcBef>
                <a:spcPct val="0"/>
              </a:spcBef>
              <a:spcAft>
                <a:spcPct val="0"/>
              </a:spcAft>
              <a:buFont typeface="+mj-lt"/>
              <a:buAutoNum type="arabicPeriod"/>
            </a:pPr>
            <a:r>
              <a:rPr lang="en-US" sz="1400" dirty="0">
                <a:solidFill>
                  <a:prstClr val="black"/>
                </a:solidFill>
                <a:cs typeface="Arial" pitchFamily="34" charset="0"/>
              </a:rPr>
              <a:t>The site should be no closer than 0.8 km (1/2 mile) from a railroad or major interstate highway to minimize risk of chemical spills.</a:t>
            </a:r>
          </a:p>
          <a:p>
            <a:pPr marL="342900" indent="-342900" eaLnBrk="0" fontAlgn="base" hangingPunct="0">
              <a:lnSpc>
                <a:spcPct val="140000"/>
              </a:lnSpc>
              <a:spcBef>
                <a:spcPct val="0"/>
              </a:spcBef>
              <a:spcAft>
                <a:spcPct val="0"/>
              </a:spcAft>
              <a:buFont typeface="+mj-lt"/>
              <a:buAutoNum type="arabicPeriod"/>
            </a:pPr>
            <a:r>
              <a:rPr lang="en-US" sz="1400" dirty="0">
                <a:solidFill>
                  <a:prstClr val="black"/>
                </a:solidFill>
                <a:cs typeface="Arial" pitchFamily="34" charset="0"/>
              </a:rPr>
              <a:t>The site should not be within 0.4 km (1/4 mile) of an airport, research lab, chemical plant, landfill, river, coastline, or dam.</a:t>
            </a:r>
          </a:p>
          <a:p>
            <a:pPr marL="342900" indent="-342900" eaLnBrk="0" fontAlgn="base" hangingPunct="0">
              <a:lnSpc>
                <a:spcPct val="140000"/>
              </a:lnSpc>
              <a:spcBef>
                <a:spcPct val="0"/>
              </a:spcBef>
              <a:spcAft>
                <a:spcPct val="0"/>
              </a:spcAft>
              <a:buFont typeface="+mj-lt"/>
              <a:buAutoNum type="arabicPeriod"/>
            </a:pPr>
            <a:r>
              <a:rPr lang="en-US" sz="1400" dirty="0">
                <a:solidFill>
                  <a:prstClr val="black"/>
                </a:solidFill>
                <a:cs typeface="Arial" pitchFamily="34" charset="0"/>
              </a:rPr>
              <a:t>The site should not be within 0.8 km (1/2 mile) of a military base.</a:t>
            </a:r>
          </a:p>
        </p:txBody>
      </p:sp>
      <p:sp>
        <p:nvSpPr>
          <p:cNvPr id="9" name="矩形 8"/>
          <p:cNvSpPr/>
          <p:nvPr/>
        </p:nvSpPr>
        <p:spPr>
          <a:xfrm>
            <a:off x="6803136" y="5118844"/>
            <a:ext cx="4657027" cy="654937"/>
          </a:xfrm>
          <a:prstGeom prst="rect">
            <a:avLst/>
          </a:prstGeom>
          <a:solidFill>
            <a:schemeClr val="bg1">
              <a:lumMod val="95000"/>
            </a:schemeClr>
          </a:solidFill>
          <a:effectLst/>
        </p:spPr>
        <p:txBody>
          <a:bodyPr wrap="square">
            <a:noAutofit/>
          </a:bodyPr>
          <a:lstStyle/>
          <a:p>
            <a:pPr eaLnBrk="0" hangingPunct="0"/>
            <a:r>
              <a:rPr lang="en-US" sz="1400" i="1" dirty="0">
                <a:solidFill>
                  <a:prstClr val="black">
                    <a:lumMod val="75000"/>
                    <a:lumOff val="25000"/>
                  </a:prstClr>
                </a:solidFill>
              </a:rPr>
              <a:t>Source: ANSI/TIA-942-2017</a:t>
            </a:r>
          </a:p>
          <a:p>
            <a:pPr eaLnBrk="0" hangingPunct="0"/>
            <a:r>
              <a:rPr lang="en-US" sz="1400" i="1" dirty="0">
                <a:solidFill>
                  <a:prstClr val="black">
                    <a:lumMod val="75000"/>
                    <a:lumOff val="25000"/>
                  </a:prstClr>
                </a:solidFill>
              </a:rPr>
              <a:t>Telecommunications Infrastructure Standard for </a:t>
            </a:r>
            <a:r>
              <a:rPr lang="en-US" sz="1400" i="1" dirty="0" smtClean="0">
                <a:solidFill>
                  <a:prstClr val="black">
                    <a:lumMod val="75000"/>
                    <a:lumOff val="25000"/>
                  </a:prstClr>
                </a:solidFill>
              </a:rPr>
              <a:t>DCs</a:t>
            </a:r>
            <a:endParaRPr lang="en-US" sz="1400" i="1" dirty="0">
              <a:solidFill>
                <a:prstClr val="black">
                  <a:lumMod val="75000"/>
                  <a:lumOff val="25000"/>
                </a:prstClr>
              </a:solidFill>
            </a:endParaRPr>
          </a:p>
        </p:txBody>
      </p:sp>
      <p:pic>
        <p:nvPicPr>
          <p:cNvPr id="10" name="Picture 4" descr="C:\Users\w00111646\Pictures\world.jpg"/>
          <p:cNvPicPr>
            <a:picLocks noChangeAspect="1" noChangeArrowheads="1"/>
          </p:cNvPicPr>
          <p:nvPr/>
        </p:nvPicPr>
        <p:blipFill>
          <a:blip r:embed="rId3" cstate="print"/>
          <a:srcRect/>
          <a:stretch>
            <a:fillRect/>
          </a:stretch>
        </p:blipFill>
        <p:spPr bwMode="auto">
          <a:xfrm>
            <a:off x="6953670" y="2164716"/>
            <a:ext cx="4354919" cy="237142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grpSp>
        <p:nvGrpSpPr>
          <p:cNvPr id="15" name="组合 14"/>
          <p:cNvGrpSpPr/>
          <p:nvPr/>
        </p:nvGrpSpPr>
        <p:grpSpPr>
          <a:xfrm>
            <a:off x="727846" y="1052513"/>
            <a:ext cx="317151" cy="2760802"/>
            <a:chOff x="454310" y="1248830"/>
            <a:chExt cx="317151" cy="2760802"/>
          </a:xfrm>
        </p:grpSpPr>
        <p:sp>
          <p:nvSpPr>
            <p:cNvPr id="16" name="AutoShape 56"/>
            <p:cNvSpPr>
              <a:spLocks/>
            </p:cNvSpPr>
            <p:nvPr/>
          </p:nvSpPr>
          <p:spPr bwMode="auto">
            <a:xfrm rot="10800000" flipH="1">
              <a:off x="454310" y="1248830"/>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Why</a:t>
              </a:r>
            </a:p>
          </p:txBody>
        </p:sp>
        <p:sp>
          <p:nvSpPr>
            <p:cNvPr id="17" name="AutoShape 56"/>
            <p:cNvSpPr>
              <a:spLocks/>
            </p:cNvSpPr>
            <p:nvPr/>
          </p:nvSpPr>
          <p:spPr bwMode="auto">
            <a:xfrm rot="10800000" flipH="1">
              <a:off x="454310" y="2159533"/>
              <a:ext cx="317151" cy="950506"/>
            </a:xfrm>
            <a:prstGeom prst="leftBracket">
              <a:avLst>
                <a:gd name="adj" fmla="val 45473"/>
              </a:avLst>
            </a:prstGeom>
            <a:solidFill>
              <a:schemeClr val="tx1">
                <a:lumMod val="65000"/>
                <a:lumOff val="3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What</a:t>
              </a:r>
            </a:p>
          </p:txBody>
        </p:sp>
        <p:sp>
          <p:nvSpPr>
            <p:cNvPr id="18" name="AutoShape 56"/>
            <p:cNvSpPr>
              <a:spLocks/>
            </p:cNvSpPr>
            <p:nvPr/>
          </p:nvSpPr>
          <p:spPr bwMode="auto">
            <a:xfrm rot="10800000" flipH="1">
              <a:off x="454310" y="3059126"/>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defRPr/>
              </a:pPr>
              <a:r>
                <a:rPr lang="en-US" sz="1600" dirty="0">
                  <a:solidFill>
                    <a:prstClr val="white"/>
                  </a:solidFill>
                  <a:ea typeface="Arial Unicode MS" pitchFamily="34" charset="-122"/>
                  <a:cs typeface="Arial Unicode MS" pitchFamily="34" charset="-122"/>
                </a:rPr>
                <a:t>How</a:t>
              </a:r>
            </a:p>
          </p:txBody>
        </p:sp>
      </p:grpSp>
    </p:spTree>
    <p:extLst>
      <p:ext uri="{BB962C8B-B14F-4D97-AF65-F5344CB8AC3E}">
        <p14:creationId xmlns:p14="http://schemas.microsoft.com/office/powerpoint/2010/main" val="321018257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International Standard – ANSI/TIA-942 (2)</a:t>
            </a:r>
            <a:endParaRPr lang="en-US" dirty="0"/>
          </a:p>
        </p:txBody>
      </p:sp>
      <p:sp>
        <p:nvSpPr>
          <p:cNvPr id="3" name="Rectangle 1"/>
          <p:cNvSpPr>
            <a:spLocks noChangeArrowheads="1"/>
          </p:cNvSpPr>
          <p:nvPr/>
        </p:nvSpPr>
        <p:spPr bwMode="auto">
          <a:xfrm>
            <a:off x="1044998" y="944563"/>
            <a:ext cx="5374090" cy="38884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noAutofit/>
          </a:bodyPr>
          <a:lstStyle/>
          <a:p>
            <a:pPr marL="342900" indent="-342900" eaLnBrk="0" hangingPunct="0">
              <a:lnSpc>
                <a:spcPct val="130000"/>
              </a:lnSpc>
              <a:buFont typeface="+mj-lt"/>
              <a:buAutoNum type="arabicPeriod" startAt="7"/>
            </a:pPr>
            <a:r>
              <a:rPr lang="en-US" sz="1400" dirty="0">
                <a:solidFill>
                  <a:prstClr val="black"/>
                </a:solidFill>
                <a:cs typeface="Arial" pitchFamily="34" charset="0"/>
              </a:rPr>
              <a:t>The site should not be within 1.6 km (1 mile) of nuclear, munitions, or defense plants.</a:t>
            </a:r>
          </a:p>
          <a:p>
            <a:pPr marL="342900" indent="-342900" eaLnBrk="0" hangingPunct="0">
              <a:lnSpc>
                <a:spcPct val="130000"/>
              </a:lnSpc>
              <a:buFont typeface="+mj-lt"/>
              <a:buAutoNum type="arabicPeriod" startAt="7"/>
            </a:pPr>
            <a:r>
              <a:rPr lang="en-US" sz="1400" dirty="0" smtClean="0">
                <a:solidFill>
                  <a:prstClr val="black"/>
                </a:solidFill>
                <a:cs typeface="Arial" pitchFamily="34" charset="0"/>
              </a:rPr>
              <a:t>The </a:t>
            </a:r>
            <a:r>
              <a:rPr lang="en-US" sz="1400" dirty="0">
                <a:solidFill>
                  <a:prstClr val="black"/>
                </a:solidFill>
                <a:cs typeface="Arial" pitchFamily="34" charset="0"/>
              </a:rPr>
              <a:t>site should not be located adjacent to a foreign embassy.</a:t>
            </a:r>
          </a:p>
          <a:p>
            <a:pPr marL="342900" indent="-342900" eaLnBrk="0" hangingPunct="0">
              <a:lnSpc>
                <a:spcPct val="130000"/>
              </a:lnSpc>
              <a:buFont typeface="+mj-lt"/>
              <a:buAutoNum type="arabicPeriod" startAt="7"/>
            </a:pPr>
            <a:r>
              <a:rPr lang="en-US" sz="1400" dirty="0" smtClean="0">
                <a:solidFill>
                  <a:prstClr val="black"/>
                </a:solidFill>
                <a:cs typeface="Arial" pitchFamily="34" charset="0"/>
              </a:rPr>
              <a:t>The </a:t>
            </a:r>
            <a:r>
              <a:rPr lang="en-US" sz="1400" dirty="0">
                <a:solidFill>
                  <a:prstClr val="black"/>
                </a:solidFill>
                <a:cs typeface="Arial" pitchFamily="34" charset="0"/>
              </a:rPr>
              <a:t>site should not be located in high danger and pollution areas.</a:t>
            </a:r>
          </a:p>
          <a:p>
            <a:pPr marL="342900" indent="-342900" eaLnBrk="0" hangingPunct="0">
              <a:lnSpc>
                <a:spcPct val="130000"/>
              </a:lnSpc>
              <a:buFont typeface="+mj-lt"/>
              <a:buAutoNum type="arabicPeriod" startAt="7"/>
            </a:pPr>
            <a:r>
              <a:rPr lang="en-US" sz="1400" dirty="0" smtClean="0">
                <a:solidFill>
                  <a:prstClr val="black"/>
                </a:solidFill>
                <a:cs typeface="Arial" pitchFamily="34" charset="0"/>
              </a:rPr>
              <a:t>The DC </a:t>
            </a:r>
            <a:r>
              <a:rPr lang="en-US" sz="1400" dirty="0">
                <a:solidFill>
                  <a:prstClr val="black"/>
                </a:solidFill>
                <a:cs typeface="Arial" pitchFamily="34" charset="0"/>
              </a:rPr>
              <a:t>should be located below 3050 m (10,000 ft.) elevation.</a:t>
            </a:r>
          </a:p>
          <a:p>
            <a:pPr marL="342900" indent="-342900" eaLnBrk="0" hangingPunct="0">
              <a:lnSpc>
                <a:spcPct val="130000"/>
              </a:lnSpc>
              <a:buFont typeface="+mj-lt"/>
              <a:buAutoNum type="arabicPeriod" startAt="7"/>
            </a:pPr>
            <a:r>
              <a:rPr lang="en-US" sz="1400" dirty="0" smtClean="0">
                <a:solidFill>
                  <a:prstClr val="black"/>
                </a:solidFill>
                <a:cs typeface="Arial" pitchFamily="34" charset="0"/>
              </a:rPr>
              <a:t>Consideration </a:t>
            </a:r>
            <a:r>
              <a:rPr lang="en-US" sz="1400" dirty="0">
                <a:solidFill>
                  <a:prstClr val="black"/>
                </a:solidFill>
                <a:cs typeface="Arial" pitchFamily="34" charset="0"/>
              </a:rPr>
              <a:t>should be given to zoning ordinances and environmental laws governing land use, fuel storage, sound generation, and hydrocarbon emissions that may restrict fuel storage and generator operation.</a:t>
            </a:r>
          </a:p>
        </p:txBody>
      </p:sp>
      <p:sp>
        <p:nvSpPr>
          <p:cNvPr id="4" name="矩形 3"/>
          <p:cNvSpPr/>
          <p:nvPr/>
        </p:nvSpPr>
        <p:spPr>
          <a:xfrm>
            <a:off x="6752679" y="5018619"/>
            <a:ext cx="4365177" cy="830997"/>
          </a:xfrm>
          <a:prstGeom prst="rect">
            <a:avLst/>
          </a:prstGeom>
          <a:solidFill>
            <a:schemeClr val="bg1">
              <a:lumMod val="95000"/>
            </a:schemeClr>
          </a:solidFill>
          <a:effectLst/>
        </p:spPr>
        <p:txBody>
          <a:bodyPr wrap="square">
            <a:noAutofit/>
          </a:bodyPr>
          <a:lstStyle/>
          <a:p>
            <a:pPr eaLnBrk="0" hangingPunct="0"/>
            <a:r>
              <a:rPr lang="en-US" sz="1400" i="1" dirty="0">
                <a:solidFill>
                  <a:prstClr val="black">
                    <a:lumMod val="75000"/>
                    <a:lumOff val="25000"/>
                  </a:prstClr>
                </a:solidFill>
              </a:rPr>
              <a:t>Source: ANSI/TIA-942-2017</a:t>
            </a:r>
          </a:p>
          <a:p>
            <a:pPr eaLnBrk="0" hangingPunct="0"/>
            <a:r>
              <a:rPr lang="en-US" sz="1400" i="1" dirty="0">
                <a:solidFill>
                  <a:prstClr val="black">
                    <a:lumMod val="75000"/>
                    <a:lumOff val="25000"/>
                  </a:prstClr>
                </a:solidFill>
              </a:rPr>
              <a:t>Telecommunications Infrastructure Standard for DCs</a:t>
            </a:r>
          </a:p>
        </p:txBody>
      </p:sp>
      <p:pic>
        <p:nvPicPr>
          <p:cNvPr id="9" name="Picture 2"/>
          <p:cNvPicPr>
            <a:picLocks noChangeAspect="1" noChangeArrowheads="1"/>
          </p:cNvPicPr>
          <p:nvPr/>
        </p:nvPicPr>
        <p:blipFill>
          <a:blip r:embed="rId3" cstate="print"/>
          <a:srcRect/>
          <a:stretch>
            <a:fillRect/>
          </a:stretch>
        </p:blipFill>
        <p:spPr bwMode="auto">
          <a:xfrm>
            <a:off x="7003393" y="1963216"/>
            <a:ext cx="3872465" cy="273630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grpSp>
        <p:nvGrpSpPr>
          <p:cNvPr id="10" name="组合 9"/>
          <p:cNvGrpSpPr/>
          <p:nvPr/>
        </p:nvGrpSpPr>
        <p:grpSpPr>
          <a:xfrm>
            <a:off x="727846" y="1052513"/>
            <a:ext cx="317151" cy="2760802"/>
            <a:chOff x="454310" y="1248830"/>
            <a:chExt cx="317151" cy="2760802"/>
          </a:xfrm>
        </p:grpSpPr>
        <p:sp>
          <p:nvSpPr>
            <p:cNvPr id="11" name="AutoShape 56"/>
            <p:cNvSpPr>
              <a:spLocks/>
            </p:cNvSpPr>
            <p:nvPr/>
          </p:nvSpPr>
          <p:spPr bwMode="auto">
            <a:xfrm rot="10800000" flipH="1">
              <a:off x="454310" y="1248830"/>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Why</a:t>
              </a:r>
            </a:p>
          </p:txBody>
        </p:sp>
        <p:sp>
          <p:nvSpPr>
            <p:cNvPr id="12" name="AutoShape 56"/>
            <p:cNvSpPr>
              <a:spLocks/>
            </p:cNvSpPr>
            <p:nvPr/>
          </p:nvSpPr>
          <p:spPr bwMode="auto">
            <a:xfrm rot="10800000" flipH="1">
              <a:off x="454310" y="2159533"/>
              <a:ext cx="317151" cy="950506"/>
            </a:xfrm>
            <a:prstGeom prst="leftBracket">
              <a:avLst>
                <a:gd name="adj" fmla="val 45473"/>
              </a:avLst>
            </a:prstGeom>
            <a:solidFill>
              <a:schemeClr val="tx1">
                <a:lumMod val="65000"/>
                <a:lumOff val="3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What</a:t>
              </a:r>
            </a:p>
          </p:txBody>
        </p:sp>
        <p:sp>
          <p:nvSpPr>
            <p:cNvPr id="13" name="AutoShape 56"/>
            <p:cNvSpPr>
              <a:spLocks/>
            </p:cNvSpPr>
            <p:nvPr/>
          </p:nvSpPr>
          <p:spPr bwMode="auto">
            <a:xfrm rot="10800000" flipH="1">
              <a:off x="454310" y="3059126"/>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defRPr/>
              </a:pPr>
              <a:r>
                <a:rPr lang="en-US" sz="1600" dirty="0">
                  <a:solidFill>
                    <a:prstClr val="white"/>
                  </a:solidFill>
                  <a:ea typeface="Arial Unicode MS" pitchFamily="34" charset="-122"/>
                  <a:cs typeface="Arial Unicode MS" pitchFamily="34" charset="-122"/>
                </a:rPr>
                <a:t>How</a:t>
              </a:r>
            </a:p>
          </p:txBody>
        </p:sp>
      </p:grpSp>
    </p:spTree>
    <p:extLst>
      <p:ext uri="{BB962C8B-B14F-4D97-AF65-F5344CB8AC3E}">
        <p14:creationId xmlns:p14="http://schemas.microsoft.com/office/powerpoint/2010/main" val="321346362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DC Site Selection Assessment System (1)</a:t>
            </a:r>
            <a:endParaRPr lang="en-US" dirty="0"/>
          </a:p>
        </p:txBody>
      </p:sp>
      <p:pic>
        <p:nvPicPr>
          <p:cNvPr id="104" name="Picture 4" descr="C:\Users\w00111646\Pictures\Site-Selection---Copy_201413161014.jpg"/>
          <p:cNvPicPr>
            <a:picLocks noChangeAspect="1" noChangeArrowheads="1"/>
          </p:cNvPicPr>
          <p:nvPr/>
        </p:nvPicPr>
        <p:blipFill>
          <a:blip r:embed="rId3" cstate="print"/>
          <a:srcRect/>
          <a:stretch>
            <a:fillRect/>
          </a:stretch>
        </p:blipFill>
        <p:spPr bwMode="auto">
          <a:xfrm>
            <a:off x="5518156" y="5299223"/>
            <a:ext cx="1232240" cy="921819"/>
          </a:xfrm>
          <a:prstGeom prst="rect">
            <a:avLst/>
          </a:prstGeom>
          <a:noFill/>
        </p:spPr>
      </p:pic>
      <p:pic>
        <p:nvPicPr>
          <p:cNvPr id="105"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855979" y="944563"/>
            <a:ext cx="6480041" cy="4098607"/>
          </a:xfrm>
          <a:prstGeom prst="rect">
            <a:avLst/>
          </a:prstGeom>
          <a:noFill/>
          <a:ln w="9525">
            <a:noFill/>
            <a:miter lim="800000"/>
            <a:headEnd/>
            <a:tailEnd/>
          </a:ln>
        </p:spPr>
      </p:pic>
      <p:sp>
        <p:nvSpPr>
          <p:cNvPr id="106" name="下箭头 105"/>
          <p:cNvSpPr/>
          <p:nvPr/>
        </p:nvSpPr>
        <p:spPr bwMode="auto">
          <a:xfrm>
            <a:off x="5773030" y="4885698"/>
            <a:ext cx="645941" cy="366460"/>
          </a:xfrm>
          <a:prstGeom prst="downArrow">
            <a:avLst/>
          </a:prstGeom>
          <a:solidFill>
            <a:srgbClr val="99CCFF"/>
          </a:solidFill>
          <a:ln w="38100">
            <a:solidFill>
              <a:schemeClr val="bg1">
                <a:lumMod val="75000"/>
              </a:schemeClr>
            </a:solidFill>
          </a:ln>
          <a:extLst>
            <a:ext uri="{AF507438-7753-43E0-B8FC-AC1667EBCBE1}">
              <a14:hiddenEffects xmlns:a14="http://schemas.microsoft.com/office/drawing/2010/main">
                <a:effectLst>
                  <a:outerShdw dist="35921" dir="2700000" algn="ctr" rotWithShape="0">
                    <a:schemeClr val="bg2"/>
                  </a:outerShdw>
                </a:effectLst>
              </a14:hiddenEffects>
            </a:ext>
          </a:extLst>
        </p:spPr>
        <p:style>
          <a:lnRef idx="0">
            <a:scrgbClr r="0" g="0" b="0"/>
          </a:lnRef>
          <a:fillRef idx="0">
            <a:scrgbClr r="0" g="0" b="0"/>
          </a:fillRef>
          <a:effectRef idx="0">
            <a:scrgbClr r="0" g="0" b="0"/>
          </a:effectRef>
          <a:fontRef idx="minor">
            <a:schemeClr val="lt1"/>
          </a:fontRef>
        </p:style>
        <p:txBody>
          <a:bodyPr spcFirstLastPara="0" vert="horz" wrap="square" lIns="5715" tIns="5715" rIns="5715" bIns="5715" numCol="1" spcCol="1270" anchor="ctr" anchorCtr="0">
            <a:noAutofit/>
          </a:bodyPr>
          <a:lstStyle/>
          <a:p>
            <a:pPr algn="ctr" defTabSz="400050">
              <a:lnSpc>
                <a:spcPct val="90000"/>
              </a:lnSpc>
              <a:spcAft>
                <a:spcPct val="35000"/>
              </a:spcAft>
              <a:buClr>
                <a:srgbClr val="CC9900"/>
              </a:buClr>
              <a:buFont typeface="Wingdings" pitchFamily="2" charset="2"/>
              <a:buChar char="n"/>
            </a:pPr>
            <a:endParaRPr lang="zh-CN" altLang="en-US" sz="2800">
              <a:solidFill>
                <a:prstClr val="black">
                  <a:lumMod val="85000"/>
                  <a:lumOff val="15000"/>
                </a:prstClr>
              </a:solidFill>
            </a:endParaRPr>
          </a:p>
        </p:txBody>
      </p:sp>
      <p:grpSp>
        <p:nvGrpSpPr>
          <p:cNvPr id="54" name="组合 53"/>
          <p:cNvGrpSpPr/>
          <p:nvPr/>
        </p:nvGrpSpPr>
        <p:grpSpPr>
          <a:xfrm>
            <a:off x="727846" y="1052513"/>
            <a:ext cx="317151" cy="2760802"/>
            <a:chOff x="454310" y="1248830"/>
            <a:chExt cx="317151" cy="2760802"/>
          </a:xfrm>
        </p:grpSpPr>
        <p:sp>
          <p:nvSpPr>
            <p:cNvPr id="55" name="AutoShape 56"/>
            <p:cNvSpPr>
              <a:spLocks/>
            </p:cNvSpPr>
            <p:nvPr/>
          </p:nvSpPr>
          <p:spPr bwMode="auto">
            <a:xfrm rot="10800000" flipH="1">
              <a:off x="454310" y="1248830"/>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Why</a:t>
              </a:r>
            </a:p>
          </p:txBody>
        </p:sp>
        <p:sp>
          <p:nvSpPr>
            <p:cNvPr id="56" name="AutoShape 56"/>
            <p:cNvSpPr>
              <a:spLocks/>
            </p:cNvSpPr>
            <p:nvPr/>
          </p:nvSpPr>
          <p:spPr bwMode="auto">
            <a:xfrm rot="10800000" flipH="1">
              <a:off x="454310" y="2159533"/>
              <a:ext cx="317151" cy="950506"/>
            </a:xfrm>
            <a:prstGeom prst="leftBracket">
              <a:avLst>
                <a:gd name="adj" fmla="val 45473"/>
              </a:avLst>
            </a:prstGeom>
            <a:solidFill>
              <a:schemeClr val="tx1">
                <a:lumMod val="65000"/>
                <a:lumOff val="3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What</a:t>
              </a:r>
            </a:p>
          </p:txBody>
        </p:sp>
        <p:sp>
          <p:nvSpPr>
            <p:cNvPr id="57" name="AutoShape 56"/>
            <p:cNvSpPr>
              <a:spLocks/>
            </p:cNvSpPr>
            <p:nvPr/>
          </p:nvSpPr>
          <p:spPr bwMode="auto">
            <a:xfrm rot="10800000" flipH="1">
              <a:off x="454310" y="3059126"/>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defRPr/>
              </a:pPr>
              <a:r>
                <a:rPr lang="en-US" sz="1600" dirty="0">
                  <a:solidFill>
                    <a:prstClr val="white"/>
                  </a:solidFill>
                  <a:ea typeface="Arial Unicode MS" pitchFamily="34" charset="-122"/>
                  <a:cs typeface="Arial Unicode MS" pitchFamily="34" charset="-122"/>
                </a:rPr>
                <a:t>How</a:t>
              </a:r>
            </a:p>
          </p:txBody>
        </p:sp>
      </p:grpSp>
    </p:spTree>
    <p:extLst>
      <p:ext uri="{BB962C8B-B14F-4D97-AF65-F5344CB8AC3E}">
        <p14:creationId xmlns:p14="http://schemas.microsoft.com/office/powerpoint/2010/main" val="38825127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Factors to Be Considered in DC Construction</a:t>
            </a:r>
            <a:endParaRPr lang="en-US" dirty="0"/>
          </a:p>
        </p:txBody>
      </p:sp>
      <p:grpSp>
        <p:nvGrpSpPr>
          <p:cNvPr id="10" name="组合 9"/>
          <p:cNvGrpSpPr/>
          <p:nvPr/>
        </p:nvGrpSpPr>
        <p:grpSpPr>
          <a:xfrm>
            <a:off x="731838" y="1571852"/>
            <a:ext cx="9491923" cy="4180984"/>
            <a:chOff x="442913" y="1625846"/>
            <a:chExt cx="9491923" cy="4180984"/>
          </a:xfrm>
        </p:grpSpPr>
        <p:pic>
          <p:nvPicPr>
            <p:cNvPr id="4" name="图片 3" descr="Google Hamina, Finland Data Center"/>
            <p:cNvPicPr>
              <a:picLocks/>
            </p:cNvPicPr>
            <p:nvPr/>
          </p:nvPicPr>
          <p:blipFill>
            <a:blip r:embed="rId3" cstate="print"/>
            <a:srcRect/>
            <a:stretch>
              <a:fillRect/>
            </a:stretch>
          </p:blipFill>
          <p:spPr bwMode="auto">
            <a:xfrm>
              <a:off x="443273" y="1914078"/>
              <a:ext cx="2706328" cy="144000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5" name="内容占位符 3" descr="13134124-mmmain.jpg"/>
            <p:cNvPicPr>
              <a:picLocks/>
            </p:cNvPicPr>
            <p:nvPr/>
          </p:nvPicPr>
          <p:blipFill>
            <a:blip r:embed="rId4" cstate="print"/>
            <a:stretch>
              <a:fillRect/>
            </a:stretch>
          </p:blipFill>
          <p:spPr>
            <a:xfrm>
              <a:off x="3410977" y="1914078"/>
              <a:ext cx="2705987" cy="1440000"/>
            </a:xfrm>
            <a:prstGeom prst="rect">
              <a:avLst/>
            </a:prstGeom>
            <a:effectLst>
              <a:outerShdw blurRad="50800" dist="38100" dir="2700000" algn="tl" rotWithShape="0">
                <a:prstClr val="black">
                  <a:alpha val="40000"/>
                </a:prstClr>
              </a:outerShdw>
            </a:effectLst>
          </p:spPr>
        </p:pic>
        <p:sp>
          <p:nvSpPr>
            <p:cNvPr id="6" name="矩形 5"/>
            <p:cNvSpPr/>
            <p:nvPr/>
          </p:nvSpPr>
          <p:spPr bwMode="auto">
            <a:xfrm>
              <a:off x="442913" y="1625846"/>
              <a:ext cx="2706667" cy="417600"/>
            </a:xfrm>
            <a:prstGeom prst="rect">
              <a:avLst/>
            </a:prstGeom>
            <a:solidFill>
              <a:srgbClr val="00B0F0"/>
            </a:solidFill>
            <a:ln>
              <a:noFill/>
            </a:ln>
            <a:effectLst>
              <a:outerShdw blurRad="50800" dist="38100" dir="2700000" algn="tl" rotWithShape="0">
                <a:prstClr val="black">
                  <a:alpha val="40000"/>
                </a:prstClr>
              </a:outerShdw>
            </a:effectLst>
            <a:extLst/>
          </p:spPr>
          <p:txBody>
            <a:bodyPr vert="horz" wrap="square" lIns="91440" tIns="45720" rIns="91440" bIns="45720" numCol="1" rtlCol="0" anchor="ctr" anchorCtr="0" compatLnSpc="1">
              <a:prstTxWarp prst="textNoShape">
                <a:avLst/>
              </a:prstTxWarp>
              <a:noAutofit/>
            </a:bodyPr>
            <a:lstStyle/>
            <a:p>
              <a:pPr algn="ctr" defTabSz="914400" fontAlgn="base">
                <a:spcBef>
                  <a:spcPct val="0"/>
                </a:spcBef>
                <a:spcAft>
                  <a:spcPct val="0"/>
                </a:spcAft>
                <a:buClr>
                  <a:srgbClr val="CC9900"/>
                </a:buClr>
              </a:pPr>
              <a:r>
                <a:rPr lang="en-US" sz="1400" dirty="0">
                  <a:solidFill>
                    <a:schemeClr val="bg1"/>
                  </a:solidFill>
                  <a:latin typeface="Huawei Sans" panose="020C0503030203020204" pitchFamily="34" charset="0"/>
                </a:rPr>
                <a:t>Google </a:t>
              </a:r>
              <a:r>
                <a:rPr lang="en-US" sz="1400" dirty="0" smtClean="0">
                  <a:solidFill>
                    <a:schemeClr val="bg1"/>
                  </a:solidFill>
                  <a:latin typeface="Huawei Sans" panose="020C0503030203020204" pitchFamily="34" charset="0"/>
                </a:rPr>
                <a:t>DC </a:t>
              </a:r>
              <a:r>
                <a:rPr lang="en-US" sz="1400" dirty="0">
                  <a:solidFill>
                    <a:schemeClr val="bg1"/>
                  </a:solidFill>
                  <a:latin typeface="Huawei Sans" panose="020C0503030203020204" pitchFamily="34" charset="0"/>
                </a:rPr>
                <a:t>in Finland</a:t>
              </a:r>
            </a:p>
          </p:txBody>
        </p:sp>
        <p:sp>
          <p:nvSpPr>
            <p:cNvPr id="7" name="矩形 6"/>
            <p:cNvSpPr/>
            <p:nvPr/>
          </p:nvSpPr>
          <p:spPr bwMode="auto">
            <a:xfrm>
              <a:off x="3410617" y="1625846"/>
              <a:ext cx="2705987" cy="417600"/>
            </a:xfrm>
            <a:prstGeom prst="rect">
              <a:avLst/>
            </a:prstGeom>
            <a:solidFill>
              <a:srgbClr val="00B0F0"/>
            </a:solidFill>
            <a:ln>
              <a:noFill/>
            </a:ln>
            <a:effectLst>
              <a:outerShdw blurRad="50800" dist="38100" dir="2700000" algn="tl" rotWithShape="0">
                <a:prstClr val="black">
                  <a:alpha val="40000"/>
                </a:prstClr>
              </a:outerShdw>
            </a:effectLst>
            <a:ex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
                  <a:srgbClr val="CC9900"/>
                </a:buClr>
                <a:buSzTx/>
                <a:tabLst/>
              </a:pPr>
              <a:r>
                <a:rPr kumimoji="0" lang="en-US" sz="1400" b="0" i="0" u="none" strike="noStrike" cap="none" normalizeH="0" baseline="0" dirty="0">
                  <a:ln>
                    <a:noFill/>
                  </a:ln>
                  <a:solidFill>
                    <a:schemeClr val="bg1"/>
                  </a:solidFill>
                  <a:latin typeface="Huawei Sans" panose="020C0503030203020204" pitchFamily="34" charset="0"/>
                </a:rPr>
                <a:t>Facebook </a:t>
              </a:r>
              <a:r>
                <a:rPr kumimoji="0" lang="en-US" sz="1400" b="0" i="0" u="none" strike="noStrike" cap="none" normalizeH="0" baseline="0" dirty="0" smtClean="0">
                  <a:ln>
                    <a:noFill/>
                  </a:ln>
                  <a:solidFill>
                    <a:schemeClr val="bg1"/>
                  </a:solidFill>
                  <a:latin typeface="Huawei Sans" panose="020C0503030203020204" pitchFamily="34" charset="0"/>
                </a:rPr>
                <a:t>DC </a:t>
              </a:r>
              <a:r>
                <a:rPr kumimoji="0" lang="en-US" sz="1400" b="0" i="0" u="none" strike="noStrike" cap="none" normalizeH="0" baseline="0" dirty="0">
                  <a:ln>
                    <a:noFill/>
                  </a:ln>
                  <a:solidFill>
                    <a:schemeClr val="bg1"/>
                  </a:solidFill>
                  <a:latin typeface="Huawei Sans" panose="020C0503030203020204" pitchFamily="34" charset="0"/>
                </a:rPr>
                <a:t>in Oregon</a:t>
              </a:r>
            </a:p>
          </p:txBody>
        </p:sp>
        <p:sp>
          <p:nvSpPr>
            <p:cNvPr id="13" name="矩形 12"/>
            <p:cNvSpPr/>
            <p:nvPr/>
          </p:nvSpPr>
          <p:spPr bwMode="auto">
            <a:xfrm>
              <a:off x="1910737" y="3959157"/>
              <a:ext cx="2697591" cy="393699"/>
            </a:xfrm>
            <a:prstGeom prst="rect">
              <a:avLst/>
            </a:prstGeom>
            <a:solidFill>
              <a:srgbClr val="00B0F0"/>
            </a:solidFill>
            <a:ln>
              <a:noFill/>
            </a:ln>
            <a:effectLst>
              <a:outerShdw blurRad="50800" dist="38100" dir="2700000" algn="tl" rotWithShape="0">
                <a:prstClr val="black">
                  <a:alpha val="40000"/>
                </a:prstClr>
              </a:outerShdw>
            </a:effectLst>
            <a:extLst/>
          </p:spPr>
          <p:txBody>
            <a:bodyPr vert="horz" wrap="square" lIns="91440" tIns="45720" rIns="91440" bIns="45720" numCol="1" rtlCol="0" anchor="ctr" anchorCtr="0" compatLnSpc="1">
              <a:prstTxWarp prst="textNoShape">
                <a:avLst/>
              </a:prstTxWarp>
              <a:noAutofit/>
            </a:bodyPr>
            <a:lstStyle/>
            <a:p>
              <a:pPr algn="ctr" defTabSz="914400" fontAlgn="base">
                <a:spcBef>
                  <a:spcPct val="0"/>
                </a:spcBef>
                <a:spcAft>
                  <a:spcPct val="0"/>
                </a:spcAft>
                <a:buClr>
                  <a:srgbClr val="CC9900"/>
                </a:buClr>
              </a:pPr>
              <a:r>
                <a:rPr lang="en-US" sz="1400" dirty="0">
                  <a:solidFill>
                    <a:schemeClr val="bg1"/>
                  </a:solidFill>
                  <a:latin typeface="Huawei Sans" panose="020C0503030203020204" pitchFamily="34" charset="0"/>
                </a:rPr>
                <a:t>Alibaba Cloud </a:t>
              </a:r>
              <a:r>
                <a:rPr lang="en-US" sz="1400" dirty="0" smtClean="0">
                  <a:solidFill>
                    <a:schemeClr val="bg1"/>
                  </a:solidFill>
                  <a:latin typeface="Huawei Sans" panose="020C0503030203020204" pitchFamily="34" charset="0"/>
                </a:rPr>
                <a:t>DC </a:t>
              </a:r>
              <a:r>
                <a:rPr lang="en-US" sz="1400" dirty="0">
                  <a:solidFill>
                    <a:schemeClr val="bg1"/>
                  </a:solidFill>
                  <a:latin typeface="Huawei Sans" panose="020C0503030203020204" pitchFamily="34" charset="0"/>
                </a:rPr>
                <a:t>beside </a:t>
              </a:r>
              <a:r>
                <a:rPr lang="en-US" sz="1400" dirty="0" err="1">
                  <a:solidFill>
                    <a:schemeClr val="bg1"/>
                  </a:solidFill>
                  <a:latin typeface="Huawei Sans" panose="020C0503030203020204" pitchFamily="34" charset="0"/>
                </a:rPr>
                <a:t>Qiandao</a:t>
              </a:r>
              <a:r>
                <a:rPr lang="en-US" sz="1400" dirty="0">
                  <a:solidFill>
                    <a:schemeClr val="bg1"/>
                  </a:solidFill>
                  <a:latin typeface="Huawei Sans" panose="020C0503030203020204" pitchFamily="34" charset="0"/>
                </a:rPr>
                <a:t> Lake</a:t>
              </a:r>
            </a:p>
          </p:txBody>
        </p:sp>
        <p:pic>
          <p:nvPicPr>
            <p:cNvPr id="2" name="图片 1"/>
            <p:cNvPicPr>
              <a:picLocks noChangeAspect="1"/>
            </p:cNvPicPr>
            <p:nvPr/>
          </p:nvPicPr>
          <p:blipFill rotWithShape="1">
            <a:blip r:embed="rId5" cstate="print">
              <a:extLst>
                <a:ext uri="{28A0092B-C50C-407E-A947-70E740481C1C}">
                  <a14:useLocalDpi xmlns:a14="http://schemas.microsoft.com/office/drawing/2010/main" val="0"/>
                </a:ext>
              </a:extLst>
            </a:blip>
            <a:srcRect t="7788" b="9929"/>
            <a:stretch/>
          </p:blipFill>
          <p:spPr>
            <a:xfrm>
              <a:off x="1910737" y="4352856"/>
              <a:ext cx="2697591" cy="1453974"/>
            </a:xfrm>
            <a:prstGeom prst="rect">
              <a:avLst/>
            </a:prstGeom>
            <a:effectLst>
              <a:outerShdw blurRad="50800" dist="38100" dir="2700000" algn="ctr" rotWithShape="0">
                <a:srgbClr val="000000">
                  <a:alpha val="40000"/>
                </a:srgbClr>
              </a:outerShdw>
            </a:effectLst>
          </p:spPr>
        </p:pic>
        <p:sp>
          <p:nvSpPr>
            <p:cNvPr id="9" name="矩形 8"/>
            <p:cNvSpPr/>
            <p:nvPr/>
          </p:nvSpPr>
          <p:spPr bwMode="auto">
            <a:xfrm>
              <a:off x="4881616" y="3959157"/>
              <a:ext cx="2697591" cy="415857"/>
            </a:xfrm>
            <a:prstGeom prst="rect">
              <a:avLst/>
            </a:prstGeom>
            <a:solidFill>
              <a:srgbClr val="00B0F0"/>
            </a:solidFill>
            <a:ln>
              <a:noFill/>
            </a:ln>
            <a:effectLst>
              <a:outerShdw blurRad="50800" dist="38100" dir="2700000" algn="tl" rotWithShape="0">
                <a:prstClr val="black">
                  <a:alpha val="40000"/>
                </a:prstClr>
              </a:outerShdw>
            </a:effectLst>
            <a:extLst/>
          </p:spPr>
          <p:txBody>
            <a:bodyPr vert="horz" wrap="square" lIns="91440" tIns="45720" rIns="91440" bIns="45720" numCol="1" rtlCol="0" anchor="ctr" anchorCtr="0" compatLnSpc="1">
              <a:prstTxWarp prst="textNoShape">
                <a:avLst/>
              </a:prstTxWarp>
              <a:noAutofit/>
            </a:bodyPr>
            <a:lstStyle/>
            <a:p>
              <a:pPr algn="ctr" defTabSz="914400" fontAlgn="base">
                <a:spcBef>
                  <a:spcPct val="0"/>
                </a:spcBef>
                <a:spcAft>
                  <a:spcPct val="0"/>
                </a:spcAft>
                <a:buClr>
                  <a:srgbClr val="CC9900"/>
                </a:buClr>
              </a:pPr>
              <a:r>
                <a:rPr lang="en-US" sz="1400" dirty="0" err="1">
                  <a:solidFill>
                    <a:schemeClr val="bg1"/>
                  </a:solidFill>
                  <a:latin typeface="Huawei Sans" panose="020C0503030203020204" pitchFamily="34" charset="0"/>
                </a:rPr>
                <a:t>Tencent</a:t>
              </a:r>
              <a:r>
                <a:rPr lang="en-US" sz="1400" dirty="0">
                  <a:solidFill>
                    <a:schemeClr val="bg1"/>
                  </a:solidFill>
                  <a:latin typeface="Huawei Sans" panose="020C0503030203020204" pitchFamily="34" charset="0"/>
                </a:rPr>
                <a:t> </a:t>
              </a:r>
              <a:r>
                <a:rPr lang="en-US" sz="1400" dirty="0" err="1">
                  <a:solidFill>
                    <a:schemeClr val="bg1"/>
                  </a:solidFill>
                  <a:latin typeface="Huawei Sans" panose="020C0503030203020204" pitchFamily="34" charset="0"/>
                </a:rPr>
                <a:t>Guizhou</a:t>
              </a:r>
              <a:r>
                <a:rPr lang="en-US" sz="1400" dirty="0">
                  <a:solidFill>
                    <a:schemeClr val="bg1"/>
                  </a:solidFill>
                  <a:latin typeface="Huawei Sans" panose="020C0503030203020204" pitchFamily="34" charset="0"/>
                </a:rPr>
                <a:t> </a:t>
              </a:r>
              <a:r>
                <a:rPr lang="en-US" sz="1400" dirty="0" err="1">
                  <a:solidFill>
                    <a:schemeClr val="bg1"/>
                  </a:solidFill>
                  <a:latin typeface="Huawei Sans" panose="020C0503030203020204" pitchFamily="34" charset="0"/>
                </a:rPr>
                <a:t>Qixing</a:t>
              </a:r>
              <a:r>
                <a:rPr lang="en-US" sz="1400" dirty="0">
                  <a:solidFill>
                    <a:schemeClr val="bg1"/>
                  </a:solidFill>
                  <a:latin typeface="Huawei Sans" panose="020C0503030203020204" pitchFamily="34" charset="0"/>
                </a:rPr>
                <a:t> </a:t>
              </a:r>
              <a:r>
                <a:rPr lang="en-US" sz="1400" dirty="0" smtClean="0">
                  <a:solidFill>
                    <a:schemeClr val="bg1"/>
                  </a:solidFill>
                  <a:latin typeface="Huawei Sans" panose="020C0503030203020204" pitchFamily="34" charset="0"/>
                </a:rPr>
                <a:t>DC</a:t>
              </a:r>
              <a:endParaRPr lang="en-US" sz="1400" dirty="0">
                <a:solidFill>
                  <a:schemeClr val="bg1"/>
                </a:solidFill>
                <a:latin typeface="Huawei Sans" panose="020C0503030203020204" pitchFamily="34" charset="0"/>
              </a:endParaRPr>
            </a:p>
          </p:txBody>
        </p:sp>
        <p:pic>
          <p:nvPicPr>
            <p:cNvPr id="11" name="图片 10"/>
            <p:cNvPicPr>
              <a:picLocks noChangeAspect="1"/>
            </p:cNvPicPr>
            <p:nvPr/>
          </p:nvPicPr>
          <p:blipFill rotWithShape="1">
            <a:blip r:embed="rId6">
              <a:extLst>
                <a:ext uri="{28A0092B-C50C-407E-A947-70E740481C1C}">
                  <a14:useLocalDpi xmlns:a14="http://schemas.microsoft.com/office/drawing/2010/main" val="0"/>
                </a:ext>
              </a:extLst>
            </a:blip>
            <a:srcRect l="18266" t="18316" r="17122" b="21263"/>
            <a:stretch/>
          </p:blipFill>
          <p:spPr>
            <a:xfrm>
              <a:off x="4889383" y="4375014"/>
              <a:ext cx="2706328" cy="1431816"/>
            </a:xfrm>
            <a:prstGeom prst="rect">
              <a:avLst/>
            </a:prstGeom>
            <a:effectLst>
              <a:outerShdw blurRad="50800" dist="38100" dir="2700000" algn="ctr" rotWithShape="0">
                <a:srgbClr val="000000">
                  <a:alpha val="40000"/>
                </a:srgbClr>
              </a:outerShdw>
            </a:effectLst>
          </p:spPr>
        </p:pic>
        <p:pic>
          <p:nvPicPr>
            <p:cNvPr id="19" name="Picture 2"/>
            <p:cNvPicPr>
              <a:picLocks noChangeArrowheads="1"/>
            </p:cNvPicPr>
            <p:nvPr/>
          </p:nvPicPr>
          <p:blipFill>
            <a:blip r:embed="rId7" cstate="print"/>
            <a:srcRect/>
            <a:stretch>
              <a:fillRect/>
            </a:stretch>
          </p:blipFill>
          <p:spPr bwMode="auto">
            <a:xfrm>
              <a:off x="6377620" y="1943737"/>
              <a:ext cx="2700000" cy="144000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20" name="矩形 19"/>
            <p:cNvSpPr/>
            <p:nvPr/>
          </p:nvSpPr>
          <p:spPr bwMode="auto">
            <a:xfrm>
              <a:off x="6377620" y="1655505"/>
              <a:ext cx="2700000" cy="417600"/>
            </a:xfrm>
            <a:prstGeom prst="rect">
              <a:avLst/>
            </a:prstGeom>
            <a:solidFill>
              <a:srgbClr val="00B0F0"/>
            </a:solidFill>
            <a:ln>
              <a:noFill/>
            </a:ln>
            <a:effectLst>
              <a:outerShdw blurRad="50800" dist="38100" dir="2700000" algn="tl" rotWithShape="0">
                <a:prstClr val="black">
                  <a:alpha val="40000"/>
                </a:prstClr>
              </a:outerShdw>
            </a:effectLst>
            <a:extLst/>
          </p:spPr>
          <p:txBody>
            <a:bodyPr vert="horz" wrap="square" lIns="91440" tIns="45720" rIns="91440" bIns="45720" numCol="1" rtlCol="0" anchor="ctr" anchorCtr="0" compatLnSpc="1">
              <a:prstTxWarp prst="textNoShape">
                <a:avLst/>
              </a:prstTxWarp>
              <a:noAutofit/>
            </a:bodyPr>
            <a:lstStyle/>
            <a:p>
              <a:pPr algn="ctr" defTabSz="914400" fontAlgn="base">
                <a:spcBef>
                  <a:spcPct val="0"/>
                </a:spcBef>
                <a:spcAft>
                  <a:spcPct val="0"/>
                </a:spcAft>
                <a:buClr>
                  <a:srgbClr val="CC9900"/>
                </a:buClr>
              </a:pPr>
              <a:r>
                <a:rPr lang="en-US" sz="1400" dirty="0">
                  <a:solidFill>
                    <a:schemeClr val="bg1"/>
                  </a:solidFill>
                  <a:latin typeface="Huawei Sans" panose="020C0503030203020204" pitchFamily="34" charset="0"/>
                </a:rPr>
                <a:t>Apple Maiden </a:t>
              </a:r>
              <a:r>
                <a:rPr lang="en-US" sz="1400" dirty="0" smtClean="0">
                  <a:solidFill>
                    <a:schemeClr val="bg1"/>
                  </a:solidFill>
                  <a:latin typeface="Huawei Sans" panose="020C0503030203020204" pitchFamily="34" charset="0"/>
                </a:rPr>
                <a:t>DC</a:t>
              </a:r>
              <a:endParaRPr lang="en-US" sz="1400" dirty="0">
                <a:solidFill>
                  <a:schemeClr val="bg1"/>
                </a:solidFill>
                <a:latin typeface="Huawei Sans" panose="020C0503030203020204" pitchFamily="34" charset="0"/>
              </a:endParaRPr>
            </a:p>
          </p:txBody>
        </p:sp>
        <p:sp>
          <p:nvSpPr>
            <p:cNvPr id="28" name="右箭头 27"/>
            <p:cNvSpPr/>
            <p:nvPr/>
          </p:nvSpPr>
          <p:spPr>
            <a:xfrm rot="10800000">
              <a:off x="9338276" y="2356055"/>
              <a:ext cx="596560" cy="2720565"/>
            </a:xfrm>
            <a:prstGeom prst="rightArrow">
              <a:avLst/>
            </a:prstGeom>
            <a:solidFill>
              <a:srgbClr val="44B9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a:latin typeface="Huawei Sans" panose="020C0503030203020204" pitchFamily="34" charset="0"/>
              </a:endParaRPr>
            </a:p>
          </p:txBody>
        </p:sp>
      </p:grpSp>
      <p:pic>
        <p:nvPicPr>
          <p:cNvPr id="8" name="图片 7"/>
          <p:cNvPicPr>
            <a:picLocks noChangeAspect="1"/>
          </p:cNvPicPr>
          <p:nvPr/>
        </p:nvPicPr>
        <p:blipFill>
          <a:blip r:embed="rId8"/>
          <a:stretch>
            <a:fillRect/>
          </a:stretch>
        </p:blipFill>
        <p:spPr>
          <a:xfrm>
            <a:off x="9559171" y="923327"/>
            <a:ext cx="2743438" cy="5011346"/>
          </a:xfrm>
          <a:prstGeom prst="rect">
            <a:avLst/>
          </a:prstGeom>
        </p:spPr>
      </p:pic>
    </p:spTree>
    <p:extLst>
      <p:ext uri="{BB962C8B-B14F-4D97-AF65-F5344CB8AC3E}">
        <p14:creationId xmlns:p14="http://schemas.microsoft.com/office/powerpoint/2010/main" val="2471685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DC Site Selection Assessment System (2)</a:t>
            </a:r>
            <a:endParaRPr lang="en-US" dirty="0"/>
          </a:p>
        </p:txBody>
      </p:sp>
      <p:graphicFrame>
        <p:nvGraphicFramePr>
          <p:cNvPr id="70" name="表格 69"/>
          <p:cNvGraphicFramePr>
            <a:graphicFrameLocks noGrp="1"/>
          </p:cNvGraphicFramePr>
          <p:nvPr>
            <p:extLst>
              <p:ext uri="{D42A27DB-BD31-4B8C-83A1-F6EECF244321}">
                <p14:modId xmlns:p14="http://schemas.microsoft.com/office/powerpoint/2010/main" val="2474301241"/>
              </p:ext>
            </p:extLst>
          </p:nvPr>
        </p:nvGraphicFramePr>
        <p:xfrm>
          <a:off x="7003008" y="1024337"/>
          <a:ext cx="3428541" cy="5132920"/>
        </p:xfrm>
        <a:graphic>
          <a:graphicData uri="http://schemas.openxmlformats.org/drawingml/2006/table">
            <a:tbl>
              <a:tblPr/>
              <a:tblGrid>
                <a:gridCol w="3428541"/>
              </a:tblGrid>
              <a:tr h="251388">
                <a:tc>
                  <a:txBody>
                    <a:bodyPr/>
                    <a:lstStyle/>
                    <a:p>
                      <a:pPr algn="l" fontAlgn="b"/>
                      <a:r>
                        <a:rPr lang="en-US" sz="1200" b="0" i="0" u="none" strike="noStrike" dirty="0">
                          <a:solidFill>
                            <a:schemeClr val="tx1"/>
                          </a:solidFill>
                          <a:latin typeface="Huawei Sans" panose="020C0503030203020204" pitchFamily="34" charset="0"/>
                          <a:ea typeface="+mn-ea"/>
                        </a:rPr>
                        <a:t>Earthquake...</a:t>
                      </a:r>
                    </a:p>
                  </a:txBody>
                  <a:tcPr marL="72000" marR="7201" marT="7201"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99CCFF"/>
                    </a:solidFill>
                  </a:tcPr>
                </a:tc>
              </a:tr>
              <a:tr h="251388">
                <a:tc>
                  <a:txBody>
                    <a:bodyPr/>
                    <a:lstStyle/>
                    <a:p>
                      <a:pPr algn="l" fontAlgn="b"/>
                      <a:r>
                        <a:rPr lang="en-US" sz="1200" b="0" i="0" u="none" strike="noStrike" dirty="0">
                          <a:solidFill>
                            <a:schemeClr val="tx1"/>
                          </a:solidFill>
                          <a:latin typeface="Huawei Sans" panose="020C0503030203020204" pitchFamily="34" charset="0"/>
                          <a:ea typeface="+mn-ea"/>
                        </a:rPr>
                        <a:t>Tornado/Typhoon/Hurricane...</a:t>
                      </a:r>
                    </a:p>
                  </a:txBody>
                  <a:tcPr marL="72000" marR="7201" marT="7201"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99CCFF"/>
                    </a:solidFill>
                  </a:tcPr>
                </a:tc>
              </a:tr>
              <a:tr h="251388">
                <a:tc>
                  <a:txBody>
                    <a:bodyPr/>
                    <a:lstStyle/>
                    <a:p>
                      <a:pPr algn="l" fontAlgn="b"/>
                      <a:r>
                        <a:rPr lang="en-US" sz="1200" b="0" i="0" u="none" strike="noStrike" smtClean="0">
                          <a:solidFill>
                            <a:srgbClr val="000000"/>
                          </a:solidFill>
                          <a:latin typeface="Huawei Sans" panose="020C0503030203020204" pitchFamily="34" charset="0"/>
                          <a:ea typeface="+mn-ea"/>
                        </a:rPr>
                        <a:t>Connecting to multiple substations</a:t>
                      </a:r>
                      <a:endParaRPr lang="en-US" sz="1200" b="0" i="0" u="none" strike="noStrike" dirty="0">
                        <a:solidFill>
                          <a:srgbClr val="000000"/>
                        </a:solidFill>
                        <a:latin typeface="Huawei Sans" panose="020C0503030203020204" pitchFamily="34" charset="0"/>
                        <a:ea typeface="+mn-ea"/>
                      </a:endParaRPr>
                    </a:p>
                  </a:txBody>
                  <a:tcPr marL="72000" marR="7201" marT="7201"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r>
              <a:tr h="251388">
                <a:tc>
                  <a:txBody>
                    <a:bodyPr/>
                    <a:lstStyle/>
                    <a:p>
                      <a:pPr algn="l" fontAlgn="b"/>
                      <a:r>
                        <a:rPr lang="en-US" sz="1200" b="0" i="0" u="none" strike="noStrike">
                          <a:solidFill>
                            <a:srgbClr val="000000"/>
                          </a:solidFill>
                          <a:latin typeface="Huawei Sans" panose="020C0503030203020204" pitchFamily="34" charset="0"/>
                          <a:ea typeface="+mn-ea"/>
                        </a:rPr>
                        <a:t>Road facilities...</a:t>
                      </a:r>
                    </a:p>
                  </a:txBody>
                  <a:tcPr marL="72000" marR="7201" marT="7201"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r>
              <a:tr h="242837">
                <a:tc>
                  <a:txBody>
                    <a:bodyPr/>
                    <a:lstStyle/>
                    <a:p>
                      <a:pPr algn="l" fontAlgn="b"/>
                      <a:r>
                        <a:rPr lang="en-US" sz="1200" b="0" i="0" u="none" strike="noStrike" dirty="0">
                          <a:solidFill>
                            <a:srgbClr val="000000"/>
                          </a:solidFill>
                          <a:latin typeface="Huawei Sans" panose="020C0503030203020204" pitchFamily="34" charset="0"/>
                          <a:ea typeface="+mn-ea"/>
                        </a:rPr>
                        <a:t>Dust, oil fume, harmful gas...</a:t>
                      </a:r>
                    </a:p>
                  </a:txBody>
                  <a:tcPr marL="72000" marR="7201" marT="7201"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99CCFF"/>
                    </a:solidFill>
                  </a:tcPr>
                </a:tc>
              </a:tr>
              <a:tr h="251388">
                <a:tc>
                  <a:txBody>
                    <a:bodyPr/>
                    <a:lstStyle/>
                    <a:p>
                      <a:pPr algn="l" fontAlgn="b"/>
                      <a:r>
                        <a:rPr lang="en-US" sz="1200" b="0" i="0" u="none" strike="noStrike" dirty="0" smtClean="0">
                          <a:solidFill>
                            <a:srgbClr val="000000"/>
                          </a:solidFill>
                          <a:latin typeface="Huawei Sans" panose="020C0503030203020204" pitchFamily="34" charset="0"/>
                          <a:ea typeface="+mn-ea"/>
                        </a:rPr>
                        <a:t>Factory storing explosive objects</a:t>
                      </a:r>
                      <a:endParaRPr lang="en-US" sz="1200" b="0" i="0" u="none" strike="noStrike" dirty="0">
                        <a:solidFill>
                          <a:srgbClr val="000000"/>
                        </a:solidFill>
                        <a:latin typeface="Huawei Sans" panose="020C0503030203020204" pitchFamily="34" charset="0"/>
                        <a:ea typeface="+mn-ea"/>
                      </a:endParaRPr>
                    </a:p>
                  </a:txBody>
                  <a:tcPr marL="72000" marR="7201" marT="7201"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99CCFF"/>
                    </a:solidFill>
                  </a:tcPr>
                </a:tc>
              </a:tr>
              <a:tr h="251388">
                <a:tc>
                  <a:txBody>
                    <a:bodyPr/>
                    <a:lstStyle/>
                    <a:p>
                      <a:pPr algn="l" fontAlgn="b"/>
                      <a:r>
                        <a:rPr lang="en-US" sz="1200" b="0" i="0" u="none" strike="noStrike" dirty="0" smtClean="0">
                          <a:solidFill>
                            <a:srgbClr val="000000"/>
                          </a:solidFill>
                          <a:latin typeface="Huawei Sans" panose="020C0503030203020204" pitchFamily="34" charset="0"/>
                          <a:ea typeface="+mn-ea"/>
                        </a:rPr>
                        <a:t>Flat structure...</a:t>
                      </a:r>
                      <a:endParaRPr lang="en-US" sz="1200" b="0" i="0" u="none" strike="noStrike" dirty="0">
                        <a:solidFill>
                          <a:srgbClr val="000000"/>
                        </a:solidFill>
                        <a:latin typeface="Huawei Sans" panose="020C0503030203020204" pitchFamily="34" charset="0"/>
                        <a:ea typeface="+mn-ea"/>
                      </a:endParaRPr>
                    </a:p>
                  </a:txBody>
                  <a:tcPr marL="72000" marR="7201" marT="7201"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r>
              <a:tr h="251388">
                <a:tc>
                  <a:txBody>
                    <a:bodyPr/>
                    <a:lstStyle/>
                    <a:p>
                      <a:pPr algn="l" fontAlgn="b"/>
                      <a:r>
                        <a:rPr lang="en-US" sz="1200" b="0" i="0" u="none" strike="noStrike" dirty="0" smtClean="0">
                          <a:solidFill>
                            <a:srgbClr val="000000"/>
                          </a:solidFill>
                          <a:latin typeface="Huawei Sans" panose="020C0503030203020204" pitchFamily="34" charset="0"/>
                          <a:ea typeface="+mn-ea"/>
                        </a:rPr>
                        <a:t>Construction materials</a:t>
                      </a:r>
                      <a:r>
                        <a:rPr lang="en-US" sz="1200" b="0" i="0" u="none" strike="noStrike" dirty="0">
                          <a:solidFill>
                            <a:srgbClr val="000000"/>
                          </a:solidFill>
                          <a:latin typeface="Huawei Sans" panose="020C0503030203020204" pitchFamily="34" charset="0"/>
                          <a:ea typeface="+mn-ea"/>
                        </a:rPr>
                        <a:t>...</a:t>
                      </a:r>
                    </a:p>
                  </a:txBody>
                  <a:tcPr marL="72000" marR="7201" marT="7201"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r>
              <a:tr h="251388">
                <a:tc>
                  <a:txBody>
                    <a:bodyPr/>
                    <a:lstStyle/>
                    <a:p>
                      <a:pPr algn="l" fontAlgn="b"/>
                      <a:r>
                        <a:rPr lang="en-US" sz="1200" b="0" i="0" u="none" strike="noStrike" dirty="0">
                          <a:solidFill>
                            <a:srgbClr val="000000"/>
                          </a:solidFill>
                          <a:latin typeface="Huawei Sans" panose="020C0503030203020204" pitchFamily="34" charset="0"/>
                          <a:ea typeface="+mn-ea"/>
                        </a:rPr>
                        <a:t>Land price...</a:t>
                      </a:r>
                    </a:p>
                  </a:txBody>
                  <a:tcPr marL="72000" marR="7201" marT="7201"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99CCFF"/>
                    </a:solidFill>
                  </a:tcPr>
                </a:tc>
              </a:tr>
              <a:tr h="251388">
                <a:tc>
                  <a:txBody>
                    <a:bodyPr/>
                    <a:lstStyle/>
                    <a:p>
                      <a:pPr algn="l" fontAlgn="b"/>
                      <a:r>
                        <a:rPr lang="en-US" sz="1200" b="0" i="0" u="none" strike="noStrike">
                          <a:solidFill>
                            <a:srgbClr val="000000"/>
                          </a:solidFill>
                          <a:latin typeface="Huawei Sans" panose="020C0503030203020204" pitchFamily="34" charset="0"/>
                          <a:ea typeface="+mn-ea"/>
                        </a:rPr>
                        <a:t>Electricity price...</a:t>
                      </a:r>
                    </a:p>
                  </a:txBody>
                  <a:tcPr marL="72000" marR="7201" marT="7201"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99CCFF"/>
                    </a:solidFill>
                  </a:tcPr>
                </a:tc>
              </a:tr>
              <a:tr h="251388">
                <a:tc>
                  <a:txBody>
                    <a:bodyPr/>
                    <a:lstStyle/>
                    <a:p>
                      <a:pPr algn="l" fontAlgn="b"/>
                      <a:r>
                        <a:rPr lang="en-US" sz="1200" b="0" i="0" u="none" strike="noStrike" dirty="0">
                          <a:solidFill>
                            <a:srgbClr val="000000"/>
                          </a:solidFill>
                          <a:latin typeface="Huawei Sans" panose="020C0503030203020204" pitchFamily="34" charset="0"/>
                          <a:ea typeface="+mn-ea"/>
                        </a:rPr>
                        <a:t>Hosting service...</a:t>
                      </a:r>
                    </a:p>
                  </a:txBody>
                  <a:tcPr marL="72000" marR="7201" marT="7201"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r>
              <a:tr h="251388">
                <a:tc>
                  <a:txBody>
                    <a:bodyPr/>
                    <a:lstStyle/>
                    <a:p>
                      <a:pPr algn="l" fontAlgn="b"/>
                      <a:r>
                        <a:rPr lang="en-US" sz="1200" b="0" i="0" u="none" strike="noStrike" dirty="0">
                          <a:solidFill>
                            <a:srgbClr val="000000"/>
                          </a:solidFill>
                          <a:latin typeface="Huawei Sans" panose="020C0503030203020204" pitchFamily="34" charset="0"/>
                          <a:ea typeface="+mn-ea"/>
                        </a:rPr>
                        <a:t>Virtual resource </a:t>
                      </a:r>
                      <a:r>
                        <a:rPr lang="en-US" sz="1200" b="0" i="0" u="none" strike="noStrike" dirty="0" smtClean="0">
                          <a:solidFill>
                            <a:srgbClr val="000000"/>
                          </a:solidFill>
                          <a:latin typeface="Huawei Sans" panose="020C0503030203020204" pitchFamily="34" charset="0"/>
                          <a:ea typeface="+mn-ea"/>
                        </a:rPr>
                        <a:t>rental service</a:t>
                      </a:r>
                      <a:r>
                        <a:rPr lang="en-US" sz="1200" b="0" i="0" u="none" strike="noStrike" dirty="0">
                          <a:solidFill>
                            <a:srgbClr val="000000"/>
                          </a:solidFill>
                          <a:latin typeface="Huawei Sans" panose="020C0503030203020204" pitchFamily="34" charset="0"/>
                          <a:ea typeface="+mn-ea"/>
                        </a:rPr>
                        <a:t>...</a:t>
                      </a:r>
                    </a:p>
                  </a:txBody>
                  <a:tcPr marL="72000" marR="7201" marT="7201"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r>
              <a:tr h="251388">
                <a:tc>
                  <a:txBody>
                    <a:bodyPr/>
                    <a:lstStyle/>
                    <a:p>
                      <a:pPr algn="l" fontAlgn="b"/>
                      <a:r>
                        <a:rPr lang="en-US" sz="1200" b="0" i="0" u="none" strike="noStrike" dirty="0">
                          <a:solidFill>
                            <a:srgbClr val="000000"/>
                          </a:solidFill>
                          <a:latin typeface="Huawei Sans" panose="020C0503030203020204" pitchFamily="34" charset="0"/>
                          <a:ea typeface="+mn-ea"/>
                        </a:rPr>
                        <a:t>IT service </a:t>
                      </a:r>
                      <a:r>
                        <a:rPr lang="en-US" sz="1200" b="0" i="0" u="none" strike="noStrike" dirty="0" smtClean="0">
                          <a:solidFill>
                            <a:srgbClr val="000000"/>
                          </a:solidFill>
                          <a:latin typeface="Huawei Sans" panose="020C0503030203020204" pitchFamily="34" charset="0"/>
                          <a:ea typeface="+mn-ea"/>
                        </a:rPr>
                        <a:t>provider...</a:t>
                      </a:r>
                      <a:endParaRPr lang="en-US" sz="1200" b="0" i="0" u="none" strike="noStrike" dirty="0">
                        <a:solidFill>
                          <a:srgbClr val="000000"/>
                        </a:solidFill>
                        <a:latin typeface="Huawei Sans" panose="020C0503030203020204" pitchFamily="34" charset="0"/>
                        <a:ea typeface="+mn-ea"/>
                      </a:endParaRPr>
                    </a:p>
                  </a:txBody>
                  <a:tcPr marL="72000" marR="7201" marT="7201"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99CCFF"/>
                    </a:solidFill>
                  </a:tcPr>
                </a:tc>
              </a:tr>
              <a:tr h="251388">
                <a:tc>
                  <a:txBody>
                    <a:bodyPr/>
                    <a:lstStyle/>
                    <a:p>
                      <a:pPr algn="l" fontAlgn="b"/>
                      <a:r>
                        <a:rPr lang="en-US" sz="1200" b="0" i="0" u="none" strike="noStrike" dirty="0" smtClean="0">
                          <a:solidFill>
                            <a:srgbClr val="000000"/>
                          </a:solidFill>
                          <a:latin typeface="Huawei Sans" panose="020C0503030203020204" pitchFamily="34" charset="0"/>
                          <a:ea typeface="+mn-ea"/>
                        </a:rPr>
                        <a:t>Infrastructure service provider...</a:t>
                      </a:r>
                      <a:endParaRPr lang="en-US" sz="1200" b="0" i="0" u="none" strike="noStrike" dirty="0">
                        <a:solidFill>
                          <a:srgbClr val="000000"/>
                        </a:solidFill>
                        <a:latin typeface="Huawei Sans" panose="020C0503030203020204" pitchFamily="34" charset="0"/>
                        <a:ea typeface="+mn-ea"/>
                      </a:endParaRPr>
                    </a:p>
                  </a:txBody>
                  <a:tcPr marL="72000" marR="7201" marT="7201"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99CCFF"/>
                    </a:solidFill>
                  </a:tcPr>
                </a:tc>
              </a:tr>
              <a:tr h="251388">
                <a:tc>
                  <a:txBody>
                    <a:bodyPr/>
                    <a:lstStyle/>
                    <a:p>
                      <a:pPr algn="l" fontAlgn="b"/>
                      <a:r>
                        <a:rPr lang="en-US" sz="1200" b="0" i="0" u="none" strike="noStrike">
                          <a:solidFill>
                            <a:srgbClr val="000000"/>
                          </a:solidFill>
                          <a:latin typeface="Huawei Sans" panose="020C0503030203020204" pitchFamily="34" charset="0"/>
                          <a:ea typeface="+mn-ea"/>
                        </a:rPr>
                        <a:t>Crime rate...</a:t>
                      </a:r>
                    </a:p>
                  </a:txBody>
                  <a:tcPr marL="72000" marR="7201" marT="7201"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r>
              <a:tr h="251388">
                <a:tc>
                  <a:txBody>
                    <a:bodyPr/>
                    <a:lstStyle/>
                    <a:p>
                      <a:pPr algn="l" fontAlgn="b"/>
                      <a:r>
                        <a:rPr lang="en-US" sz="1200" b="0" i="0" u="none" strike="noStrike" dirty="0">
                          <a:solidFill>
                            <a:srgbClr val="000000"/>
                          </a:solidFill>
                          <a:latin typeface="Huawei Sans" panose="020C0503030203020204" pitchFamily="34" charset="0"/>
                          <a:ea typeface="+mn-ea"/>
                        </a:rPr>
                        <a:t>Terrorist threat...</a:t>
                      </a:r>
                    </a:p>
                  </a:txBody>
                  <a:tcPr marL="72000" marR="7201" marT="7201"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tcPr>
                </a:tc>
              </a:tr>
              <a:tr h="251388">
                <a:tc>
                  <a:txBody>
                    <a:bodyPr/>
                    <a:lstStyle/>
                    <a:p>
                      <a:pPr algn="l" fontAlgn="b"/>
                      <a:r>
                        <a:rPr lang="en-US" sz="1200" b="0" i="0" u="none" strike="noStrike">
                          <a:solidFill>
                            <a:srgbClr val="000000"/>
                          </a:solidFill>
                          <a:latin typeface="Huawei Sans" panose="020C0503030203020204" pitchFamily="34" charset="0"/>
                          <a:ea typeface="+mn-ea"/>
                        </a:rPr>
                        <a:t>Skill level...</a:t>
                      </a:r>
                    </a:p>
                  </a:txBody>
                  <a:tcPr marL="72000" marR="7201" marT="7201"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99CCFF"/>
                    </a:solidFill>
                  </a:tcPr>
                </a:tc>
              </a:tr>
              <a:tr h="251388">
                <a:tc>
                  <a:txBody>
                    <a:bodyPr/>
                    <a:lstStyle/>
                    <a:p>
                      <a:pPr algn="l" fontAlgn="b"/>
                      <a:r>
                        <a:rPr lang="en-US" sz="1200" b="0" i="0" u="none" strike="noStrike">
                          <a:solidFill>
                            <a:srgbClr val="000000"/>
                          </a:solidFill>
                          <a:latin typeface="Huawei Sans" panose="020C0503030203020204" pitchFamily="34" charset="0"/>
                          <a:ea typeface="+mn-ea"/>
                        </a:rPr>
                        <a:t>Availability...</a:t>
                      </a:r>
                    </a:p>
                  </a:txBody>
                  <a:tcPr marL="72000" marR="7201" marT="7201"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rgbClr val="99CCFF"/>
                    </a:solidFill>
                  </a:tcPr>
                </a:tc>
              </a:tr>
              <a:tr h="365099">
                <a:tc>
                  <a:txBody>
                    <a:bodyPr/>
                    <a:lstStyle/>
                    <a:p>
                      <a:pPr algn="l" fontAlgn="b"/>
                      <a:r>
                        <a:rPr lang="en-US" sz="1200" b="0" i="0" u="none" strike="noStrike" dirty="0" smtClean="0">
                          <a:solidFill>
                            <a:srgbClr val="000000"/>
                          </a:solidFill>
                          <a:latin typeface="Huawei Sans" panose="020C0503030203020204" pitchFamily="34" charset="0"/>
                          <a:ea typeface="+mn-ea"/>
                        </a:rPr>
                        <a:t>Backbone node or not...</a:t>
                      </a:r>
                      <a:endParaRPr lang="en-US" sz="1200" b="0" i="0" u="none" strike="noStrike" dirty="0">
                        <a:solidFill>
                          <a:srgbClr val="000000"/>
                        </a:solidFill>
                        <a:latin typeface="Huawei Sans" panose="020C0503030203020204" pitchFamily="34" charset="0"/>
                        <a:ea typeface="+mn-ea"/>
                      </a:endParaRPr>
                    </a:p>
                  </a:txBody>
                  <a:tcPr marL="72000" marR="7201" marT="7201"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51388">
                <a:tc>
                  <a:txBody>
                    <a:bodyPr/>
                    <a:lstStyle/>
                    <a:p>
                      <a:pPr algn="l" fontAlgn="b"/>
                      <a:r>
                        <a:rPr lang="en-US" sz="1200" b="0" i="0" u="none" strike="noStrike" dirty="0" smtClean="0">
                          <a:solidFill>
                            <a:srgbClr val="000000"/>
                          </a:solidFill>
                          <a:latin typeface="Huawei Sans" panose="020C0503030203020204" pitchFamily="34" charset="0"/>
                          <a:ea typeface="+mn-ea"/>
                        </a:rPr>
                        <a:t>Multi-operator link...</a:t>
                      </a:r>
                      <a:endParaRPr lang="en-US" sz="1200" b="0" i="0" u="none" strike="noStrike" dirty="0">
                        <a:solidFill>
                          <a:srgbClr val="000000"/>
                        </a:solidFill>
                        <a:latin typeface="Huawei Sans" panose="020C0503030203020204" pitchFamily="34" charset="0"/>
                        <a:ea typeface="+mn-ea"/>
                      </a:endParaRPr>
                    </a:p>
                  </a:txBody>
                  <a:tcPr marL="72000" marR="7201" marT="7201"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grpSp>
        <p:nvGrpSpPr>
          <p:cNvPr id="3" name="组合 2"/>
          <p:cNvGrpSpPr/>
          <p:nvPr/>
        </p:nvGrpSpPr>
        <p:grpSpPr>
          <a:xfrm>
            <a:off x="2166848" y="1024337"/>
            <a:ext cx="4836159" cy="5033920"/>
            <a:chOff x="2166849" y="983697"/>
            <a:chExt cx="3110748" cy="5033920"/>
          </a:xfrm>
        </p:grpSpPr>
        <p:sp>
          <p:nvSpPr>
            <p:cNvPr id="59" name="任意多边形 58"/>
            <p:cNvSpPr/>
            <p:nvPr/>
          </p:nvSpPr>
          <p:spPr bwMode="auto">
            <a:xfrm>
              <a:off x="4362639" y="983697"/>
              <a:ext cx="903817" cy="468000"/>
            </a:xfrm>
            <a:custGeom>
              <a:avLst/>
              <a:gdLst>
                <a:gd name="connsiteX0" fmla="*/ 903817 w 903817"/>
                <a:gd name="connsiteY0" fmla="*/ 520700 h 520700"/>
                <a:gd name="connsiteX1" fmla="*/ 2117 w 903817"/>
                <a:gd name="connsiteY1" fmla="*/ 304800 h 520700"/>
                <a:gd name="connsiteX2" fmla="*/ 891117 w 903817"/>
                <a:gd name="connsiteY2" fmla="*/ 0 h 520700"/>
              </a:gdLst>
              <a:ahLst/>
              <a:cxnLst>
                <a:cxn ang="0">
                  <a:pos x="connsiteX0" y="connsiteY0"/>
                </a:cxn>
                <a:cxn ang="0">
                  <a:pos x="connsiteX1" y="connsiteY1"/>
                </a:cxn>
                <a:cxn ang="0">
                  <a:pos x="connsiteX2" y="connsiteY2"/>
                </a:cxn>
              </a:cxnLst>
              <a:rect l="l" t="t" r="r" b="b"/>
              <a:pathLst>
                <a:path w="903817" h="520700">
                  <a:moveTo>
                    <a:pt x="903817" y="520700"/>
                  </a:moveTo>
                  <a:cubicBezTo>
                    <a:pt x="454025" y="456141"/>
                    <a:pt x="4234" y="391583"/>
                    <a:pt x="2117" y="304800"/>
                  </a:cubicBezTo>
                  <a:cubicBezTo>
                    <a:pt x="0" y="218017"/>
                    <a:pt x="891117" y="0"/>
                    <a:pt x="891117" y="0"/>
                  </a:cubicBezTo>
                </a:path>
              </a:pathLst>
            </a:custGeom>
            <a:ln>
              <a:solidFill>
                <a:schemeClr val="bg1">
                  <a:lumMod val="50000"/>
                </a:schemeClr>
              </a:solidFill>
              <a:headEnd type="triangle"/>
              <a:tailEnd type="triangle"/>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txBody>
            <a:bodyPr rtlCol="0" anchor="ctr">
              <a:noAutofit/>
            </a:bodyPr>
            <a:lstStyle/>
            <a:p>
              <a:pPr algn="ctr"/>
              <a:endParaRPr lang="zh-CN" altLang="en-US" sz="1200">
                <a:solidFill>
                  <a:prstClr val="black">
                    <a:lumMod val="85000"/>
                    <a:lumOff val="15000"/>
                  </a:prstClr>
                </a:solidFill>
              </a:endParaRPr>
            </a:p>
          </p:txBody>
        </p:sp>
        <p:sp>
          <p:nvSpPr>
            <p:cNvPr id="60" name="任意多边形 59"/>
            <p:cNvSpPr/>
            <p:nvPr/>
          </p:nvSpPr>
          <p:spPr bwMode="auto">
            <a:xfrm>
              <a:off x="4362639" y="1528681"/>
              <a:ext cx="903817" cy="468000"/>
            </a:xfrm>
            <a:custGeom>
              <a:avLst/>
              <a:gdLst>
                <a:gd name="connsiteX0" fmla="*/ 903817 w 903817"/>
                <a:gd name="connsiteY0" fmla="*/ 520700 h 520700"/>
                <a:gd name="connsiteX1" fmla="*/ 2117 w 903817"/>
                <a:gd name="connsiteY1" fmla="*/ 304800 h 520700"/>
                <a:gd name="connsiteX2" fmla="*/ 891117 w 903817"/>
                <a:gd name="connsiteY2" fmla="*/ 0 h 520700"/>
              </a:gdLst>
              <a:ahLst/>
              <a:cxnLst>
                <a:cxn ang="0">
                  <a:pos x="connsiteX0" y="connsiteY0"/>
                </a:cxn>
                <a:cxn ang="0">
                  <a:pos x="connsiteX1" y="connsiteY1"/>
                </a:cxn>
                <a:cxn ang="0">
                  <a:pos x="connsiteX2" y="connsiteY2"/>
                </a:cxn>
              </a:cxnLst>
              <a:rect l="l" t="t" r="r" b="b"/>
              <a:pathLst>
                <a:path w="903817" h="520700">
                  <a:moveTo>
                    <a:pt x="903817" y="520700"/>
                  </a:moveTo>
                  <a:cubicBezTo>
                    <a:pt x="454025" y="456141"/>
                    <a:pt x="4234" y="391583"/>
                    <a:pt x="2117" y="304800"/>
                  </a:cubicBezTo>
                  <a:cubicBezTo>
                    <a:pt x="0" y="218017"/>
                    <a:pt x="891117" y="0"/>
                    <a:pt x="891117" y="0"/>
                  </a:cubicBezTo>
                </a:path>
              </a:pathLst>
            </a:custGeom>
            <a:ln>
              <a:solidFill>
                <a:schemeClr val="bg1">
                  <a:lumMod val="50000"/>
                </a:schemeClr>
              </a:solidFill>
              <a:headEnd type="triangle"/>
              <a:tailEnd type="triangle"/>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txBody>
            <a:bodyPr rtlCol="0" anchor="ctr">
              <a:noAutofit/>
            </a:bodyPr>
            <a:lstStyle/>
            <a:p>
              <a:pPr algn="ctr"/>
              <a:endParaRPr lang="zh-CN" altLang="en-US" sz="1200">
                <a:solidFill>
                  <a:prstClr val="black">
                    <a:lumMod val="85000"/>
                    <a:lumOff val="15000"/>
                  </a:prstClr>
                </a:solidFill>
              </a:endParaRPr>
            </a:p>
          </p:txBody>
        </p:sp>
        <p:sp>
          <p:nvSpPr>
            <p:cNvPr id="61" name="任意多边形 60"/>
            <p:cNvSpPr/>
            <p:nvPr/>
          </p:nvSpPr>
          <p:spPr bwMode="auto">
            <a:xfrm>
              <a:off x="4362639" y="2031273"/>
              <a:ext cx="903817" cy="468000"/>
            </a:xfrm>
            <a:custGeom>
              <a:avLst/>
              <a:gdLst>
                <a:gd name="connsiteX0" fmla="*/ 903817 w 903817"/>
                <a:gd name="connsiteY0" fmla="*/ 520700 h 520700"/>
                <a:gd name="connsiteX1" fmla="*/ 2117 w 903817"/>
                <a:gd name="connsiteY1" fmla="*/ 304800 h 520700"/>
                <a:gd name="connsiteX2" fmla="*/ 891117 w 903817"/>
                <a:gd name="connsiteY2" fmla="*/ 0 h 520700"/>
              </a:gdLst>
              <a:ahLst/>
              <a:cxnLst>
                <a:cxn ang="0">
                  <a:pos x="connsiteX0" y="connsiteY0"/>
                </a:cxn>
                <a:cxn ang="0">
                  <a:pos x="connsiteX1" y="connsiteY1"/>
                </a:cxn>
                <a:cxn ang="0">
                  <a:pos x="connsiteX2" y="connsiteY2"/>
                </a:cxn>
              </a:cxnLst>
              <a:rect l="l" t="t" r="r" b="b"/>
              <a:pathLst>
                <a:path w="903817" h="520700">
                  <a:moveTo>
                    <a:pt x="903817" y="520700"/>
                  </a:moveTo>
                  <a:cubicBezTo>
                    <a:pt x="454025" y="456141"/>
                    <a:pt x="4234" y="391583"/>
                    <a:pt x="2117" y="304800"/>
                  </a:cubicBezTo>
                  <a:cubicBezTo>
                    <a:pt x="0" y="218017"/>
                    <a:pt x="891117" y="0"/>
                    <a:pt x="891117" y="0"/>
                  </a:cubicBezTo>
                </a:path>
              </a:pathLst>
            </a:custGeom>
            <a:ln>
              <a:solidFill>
                <a:schemeClr val="bg1">
                  <a:lumMod val="50000"/>
                </a:schemeClr>
              </a:solidFill>
              <a:headEnd type="triangle"/>
              <a:tailEnd type="triangle"/>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txBody>
            <a:bodyPr rtlCol="0" anchor="ctr">
              <a:noAutofit/>
            </a:bodyPr>
            <a:lstStyle/>
            <a:p>
              <a:pPr algn="ctr"/>
              <a:endParaRPr lang="zh-CN" altLang="en-US" sz="1200">
                <a:solidFill>
                  <a:prstClr val="black">
                    <a:lumMod val="85000"/>
                    <a:lumOff val="15000"/>
                  </a:prstClr>
                </a:solidFill>
              </a:endParaRPr>
            </a:p>
          </p:txBody>
        </p:sp>
        <p:sp>
          <p:nvSpPr>
            <p:cNvPr id="62" name="任意多边形 61"/>
            <p:cNvSpPr/>
            <p:nvPr/>
          </p:nvSpPr>
          <p:spPr bwMode="auto">
            <a:xfrm>
              <a:off x="4373780" y="2520202"/>
              <a:ext cx="903817" cy="468000"/>
            </a:xfrm>
            <a:custGeom>
              <a:avLst/>
              <a:gdLst>
                <a:gd name="connsiteX0" fmla="*/ 903817 w 903817"/>
                <a:gd name="connsiteY0" fmla="*/ 520700 h 520700"/>
                <a:gd name="connsiteX1" fmla="*/ 2117 w 903817"/>
                <a:gd name="connsiteY1" fmla="*/ 304800 h 520700"/>
                <a:gd name="connsiteX2" fmla="*/ 891117 w 903817"/>
                <a:gd name="connsiteY2" fmla="*/ 0 h 520700"/>
              </a:gdLst>
              <a:ahLst/>
              <a:cxnLst>
                <a:cxn ang="0">
                  <a:pos x="connsiteX0" y="connsiteY0"/>
                </a:cxn>
                <a:cxn ang="0">
                  <a:pos x="connsiteX1" y="connsiteY1"/>
                </a:cxn>
                <a:cxn ang="0">
                  <a:pos x="connsiteX2" y="connsiteY2"/>
                </a:cxn>
              </a:cxnLst>
              <a:rect l="l" t="t" r="r" b="b"/>
              <a:pathLst>
                <a:path w="903817" h="520700">
                  <a:moveTo>
                    <a:pt x="903817" y="520700"/>
                  </a:moveTo>
                  <a:cubicBezTo>
                    <a:pt x="454025" y="456141"/>
                    <a:pt x="4234" y="391583"/>
                    <a:pt x="2117" y="304800"/>
                  </a:cubicBezTo>
                  <a:cubicBezTo>
                    <a:pt x="0" y="218017"/>
                    <a:pt x="891117" y="0"/>
                    <a:pt x="891117" y="0"/>
                  </a:cubicBezTo>
                </a:path>
              </a:pathLst>
            </a:custGeom>
            <a:ln>
              <a:solidFill>
                <a:schemeClr val="bg1">
                  <a:lumMod val="50000"/>
                </a:schemeClr>
              </a:solidFill>
              <a:headEnd type="triangle"/>
              <a:tailEnd type="triangle"/>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txBody>
            <a:bodyPr rtlCol="0" anchor="ctr">
              <a:noAutofit/>
            </a:bodyPr>
            <a:lstStyle/>
            <a:p>
              <a:pPr algn="ctr"/>
              <a:endParaRPr lang="zh-CN" altLang="en-US" sz="1200">
                <a:solidFill>
                  <a:prstClr val="black">
                    <a:lumMod val="85000"/>
                    <a:lumOff val="15000"/>
                  </a:prstClr>
                </a:solidFill>
              </a:endParaRPr>
            </a:p>
          </p:txBody>
        </p:sp>
        <p:sp>
          <p:nvSpPr>
            <p:cNvPr id="63" name="任意多边形 62"/>
            <p:cNvSpPr/>
            <p:nvPr/>
          </p:nvSpPr>
          <p:spPr bwMode="auto">
            <a:xfrm>
              <a:off x="4372773" y="3040911"/>
              <a:ext cx="903817" cy="468000"/>
            </a:xfrm>
            <a:custGeom>
              <a:avLst/>
              <a:gdLst>
                <a:gd name="connsiteX0" fmla="*/ 903817 w 903817"/>
                <a:gd name="connsiteY0" fmla="*/ 520700 h 520700"/>
                <a:gd name="connsiteX1" fmla="*/ 2117 w 903817"/>
                <a:gd name="connsiteY1" fmla="*/ 304800 h 520700"/>
                <a:gd name="connsiteX2" fmla="*/ 891117 w 903817"/>
                <a:gd name="connsiteY2" fmla="*/ 0 h 520700"/>
              </a:gdLst>
              <a:ahLst/>
              <a:cxnLst>
                <a:cxn ang="0">
                  <a:pos x="connsiteX0" y="connsiteY0"/>
                </a:cxn>
                <a:cxn ang="0">
                  <a:pos x="connsiteX1" y="connsiteY1"/>
                </a:cxn>
                <a:cxn ang="0">
                  <a:pos x="connsiteX2" y="connsiteY2"/>
                </a:cxn>
              </a:cxnLst>
              <a:rect l="l" t="t" r="r" b="b"/>
              <a:pathLst>
                <a:path w="903817" h="520700">
                  <a:moveTo>
                    <a:pt x="903817" y="520700"/>
                  </a:moveTo>
                  <a:cubicBezTo>
                    <a:pt x="454025" y="456141"/>
                    <a:pt x="4234" y="391583"/>
                    <a:pt x="2117" y="304800"/>
                  </a:cubicBezTo>
                  <a:cubicBezTo>
                    <a:pt x="0" y="218017"/>
                    <a:pt x="891117" y="0"/>
                    <a:pt x="891117" y="0"/>
                  </a:cubicBezTo>
                </a:path>
              </a:pathLst>
            </a:custGeom>
            <a:ln>
              <a:solidFill>
                <a:schemeClr val="bg1">
                  <a:lumMod val="50000"/>
                </a:schemeClr>
              </a:solidFill>
              <a:headEnd type="triangle"/>
              <a:tailEnd type="triangle"/>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txBody>
            <a:bodyPr rtlCol="0" anchor="ctr">
              <a:noAutofit/>
            </a:bodyPr>
            <a:lstStyle/>
            <a:p>
              <a:pPr algn="ctr"/>
              <a:endParaRPr lang="zh-CN" altLang="en-US" sz="1200">
                <a:solidFill>
                  <a:prstClr val="black">
                    <a:lumMod val="85000"/>
                    <a:lumOff val="15000"/>
                  </a:prstClr>
                </a:solidFill>
              </a:endParaRPr>
            </a:p>
          </p:txBody>
        </p:sp>
        <p:sp>
          <p:nvSpPr>
            <p:cNvPr id="64" name="任意多边形 63"/>
            <p:cNvSpPr/>
            <p:nvPr/>
          </p:nvSpPr>
          <p:spPr bwMode="auto">
            <a:xfrm>
              <a:off x="4362639" y="3555186"/>
              <a:ext cx="903817" cy="468000"/>
            </a:xfrm>
            <a:custGeom>
              <a:avLst/>
              <a:gdLst>
                <a:gd name="connsiteX0" fmla="*/ 903817 w 903817"/>
                <a:gd name="connsiteY0" fmla="*/ 520700 h 520700"/>
                <a:gd name="connsiteX1" fmla="*/ 2117 w 903817"/>
                <a:gd name="connsiteY1" fmla="*/ 304800 h 520700"/>
                <a:gd name="connsiteX2" fmla="*/ 891117 w 903817"/>
                <a:gd name="connsiteY2" fmla="*/ 0 h 520700"/>
              </a:gdLst>
              <a:ahLst/>
              <a:cxnLst>
                <a:cxn ang="0">
                  <a:pos x="connsiteX0" y="connsiteY0"/>
                </a:cxn>
                <a:cxn ang="0">
                  <a:pos x="connsiteX1" y="connsiteY1"/>
                </a:cxn>
                <a:cxn ang="0">
                  <a:pos x="connsiteX2" y="connsiteY2"/>
                </a:cxn>
              </a:cxnLst>
              <a:rect l="l" t="t" r="r" b="b"/>
              <a:pathLst>
                <a:path w="903817" h="520700">
                  <a:moveTo>
                    <a:pt x="903817" y="520700"/>
                  </a:moveTo>
                  <a:cubicBezTo>
                    <a:pt x="454025" y="456141"/>
                    <a:pt x="4234" y="391583"/>
                    <a:pt x="2117" y="304800"/>
                  </a:cubicBezTo>
                  <a:cubicBezTo>
                    <a:pt x="0" y="218017"/>
                    <a:pt x="891117" y="0"/>
                    <a:pt x="891117" y="0"/>
                  </a:cubicBezTo>
                </a:path>
              </a:pathLst>
            </a:custGeom>
            <a:ln>
              <a:solidFill>
                <a:schemeClr val="bg1">
                  <a:lumMod val="50000"/>
                </a:schemeClr>
              </a:solidFill>
              <a:headEnd type="triangle"/>
              <a:tailEnd type="triangle"/>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txBody>
            <a:bodyPr rtlCol="0" anchor="ctr">
              <a:noAutofit/>
            </a:bodyPr>
            <a:lstStyle/>
            <a:p>
              <a:pPr algn="ctr"/>
              <a:endParaRPr lang="zh-CN" altLang="en-US" sz="1200">
                <a:solidFill>
                  <a:prstClr val="black">
                    <a:lumMod val="85000"/>
                    <a:lumOff val="15000"/>
                  </a:prstClr>
                </a:solidFill>
              </a:endParaRPr>
            </a:p>
          </p:txBody>
        </p:sp>
        <p:sp>
          <p:nvSpPr>
            <p:cNvPr id="65" name="任意多边形 64"/>
            <p:cNvSpPr/>
            <p:nvPr/>
          </p:nvSpPr>
          <p:spPr bwMode="auto">
            <a:xfrm>
              <a:off x="4362639" y="4057200"/>
              <a:ext cx="903817" cy="468000"/>
            </a:xfrm>
            <a:custGeom>
              <a:avLst/>
              <a:gdLst>
                <a:gd name="connsiteX0" fmla="*/ 903817 w 903817"/>
                <a:gd name="connsiteY0" fmla="*/ 520700 h 520700"/>
                <a:gd name="connsiteX1" fmla="*/ 2117 w 903817"/>
                <a:gd name="connsiteY1" fmla="*/ 304800 h 520700"/>
                <a:gd name="connsiteX2" fmla="*/ 891117 w 903817"/>
                <a:gd name="connsiteY2" fmla="*/ 0 h 520700"/>
              </a:gdLst>
              <a:ahLst/>
              <a:cxnLst>
                <a:cxn ang="0">
                  <a:pos x="connsiteX0" y="connsiteY0"/>
                </a:cxn>
                <a:cxn ang="0">
                  <a:pos x="connsiteX1" y="connsiteY1"/>
                </a:cxn>
                <a:cxn ang="0">
                  <a:pos x="connsiteX2" y="connsiteY2"/>
                </a:cxn>
              </a:cxnLst>
              <a:rect l="l" t="t" r="r" b="b"/>
              <a:pathLst>
                <a:path w="903817" h="520700">
                  <a:moveTo>
                    <a:pt x="903817" y="520700"/>
                  </a:moveTo>
                  <a:cubicBezTo>
                    <a:pt x="454025" y="456141"/>
                    <a:pt x="4234" y="391583"/>
                    <a:pt x="2117" y="304800"/>
                  </a:cubicBezTo>
                  <a:cubicBezTo>
                    <a:pt x="0" y="218017"/>
                    <a:pt x="891117" y="0"/>
                    <a:pt x="891117" y="0"/>
                  </a:cubicBezTo>
                </a:path>
              </a:pathLst>
            </a:custGeom>
            <a:ln>
              <a:solidFill>
                <a:schemeClr val="bg1">
                  <a:lumMod val="50000"/>
                </a:schemeClr>
              </a:solidFill>
              <a:headEnd type="triangle"/>
              <a:tailEnd type="triangle"/>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txBody>
            <a:bodyPr rtlCol="0" anchor="ctr">
              <a:noAutofit/>
            </a:bodyPr>
            <a:lstStyle/>
            <a:p>
              <a:pPr algn="ctr"/>
              <a:endParaRPr lang="zh-CN" altLang="en-US" sz="1200">
                <a:solidFill>
                  <a:prstClr val="black">
                    <a:lumMod val="85000"/>
                    <a:lumOff val="15000"/>
                  </a:prstClr>
                </a:solidFill>
              </a:endParaRPr>
            </a:p>
          </p:txBody>
        </p:sp>
        <p:sp>
          <p:nvSpPr>
            <p:cNvPr id="66" name="任意多边形 65"/>
            <p:cNvSpPr/>
            <p:nvPr/>
          </p:nvSpPr>
          <p:spPr bwMode="auto">
            <a:xfrm>
              <a:off x="4362639" y="4532006"/>
              <a:ext cx="903817" cy="468000"/>
            </a:xfrm>
            <a:custGeom>
              <a:avLst/>
              <a:gdLst>
                <a:gd name="connsiteX0" fmla="*/ 903817 w 903817"/>
                <a:gd name="connsiteY0" fmla="*/ 520700 h 520700"/>
                <a:gd name="connsiteX1" fmla="*/ 2117 w 903817"/>
                <a:gd name="connsiteY1" fmla="*/ 304800 h 520700"/>
                <a:gd name="connsiteX2" fmla="*/ 891117 w 903817"/>
                <a:gd name="connsiteY2" fmla="*/ 0 h 520700"/>
              </a:gdLst>
              <a:ahLst/>
              <a:cxnLst>
                <a:cxn ang="0">
                  <a:pos x="connsiteX0" y="connsiteY0"/>
                </a:cxn>
                <a:cxn ang="0">
                  <a:pos x="connsiteX1" y="connsiteY1"/>
                </a:cxn>
                <a:cxn ang="0">
                  <a:pos x="connsiteX2" y="connsiteY2"/>
                </a:cxn>
              </a:cxnLst>
              <a:rect l="l" t="t" r="r" b="b"/>
              <a:pathLst>
                <a:path w="903817" h="520700">
                  <a:moveTo>
                    <a:pt x="903817" y="520700"/>
                  </a:moveTo>
                  <a:cubicBezTo>
                    <a:pt x="454025" y="456141"/>
                    <a:pt x="4234" y="391583"/>
                    <a:pt x="2117" y="304800"/>
                  </a:cubicBezTo>
                  <a:cubicBezTo>
                    <a:pt x="0" y="218017"/>
                    <a:pt x="891117" y="0"/>
                    <a:pt x="891117" y="0"/>
                  </a:cubicBezTo>
                </a:path>
              </a:pathLst>
            </a:custGeom>
            <a:ln>
              <a:solidFill>
                <a:schemeClr val="bg1">
                  <a:lumMod val="50000"/>
                </a:schemeClr>
              </a:solidFill>
              <a:headEnd type="triangle"/>
              <a:tailEnd type="triangle"/>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txBody>
            <a:bodyPr rtlCol="0" anchor="ctr">
              <a:noAutofit/>
            </a:bodyPr>
            <a:lstStyle/>
            <a:p>
              <a:pPr algn="ctr"/>
              <a:endParaRPr lang="zh-CN" altLang="en-US" sz="1200">
                <a:solidFill>
                  <a:prstClr val="black">
                    <a:lumMod val="85000"/>
                    <a:lumOff val="15000"/>
                  </a:prstClr>
                </a:solidFill>
              </a:endParaRPr>
            </a:p>
          </p:txBody>
        </p:sp>
        <p:sp>
          <p:nvSpPr>
            <p:cNvPr id="67" name="任意多边形 66"/>
            <p:cNvSpPr/>
            <p:nvPr/>
          </p:nvSpPr>
          <p:spPr bwMode="auto">
            <a:xfrm>
              <a:off x="4362639" y="5026554"/>
              <a:ext cx="903817" cy="468000"/>
            </a:xfrm>
            <a:custGeom>
              <a:avLst/>
              <a:gdLst>
                <a:gd name="connsiteX0" fmla="*/ 903817 w 903817"/>
                <a:gd name="connsiteY0" fmla="*/ 520700 h 520700"/>
                <a:gd name="connsiteX1" fmla="*/ 2117 w 903817"/>
                <a:gd name="connsiteY1" fmla="*/ 304800 h 520700"/>
                <a:gd name="connsiteX2" fmla="*/ 891117 w 903817"/>
                <a:gd name="connsiteY2" fmla="*/ 0 h 520700"/>
              </a:gdLst>
              <a:ahLst/>
              <a:cxnLst>
                <a:cxn ang="0">
                  <a:pos x="connsiteX0" y="connsiteY0"/>
                </a:cxn>
                <a:cxn ang="0">
                  <a:pos x="connsiteX1" y="connsiteY1"/>
                </a:cxn>
                <a:cxn ang="0">
                  <a:pos x="connsiteX2" y="connsiteY2"/>
                </a:cxn>
              </a:cxnLst>
              <a:rect l="l" t="t" r="r" b="b"/>
              <a:pathLst>
                <a:path w="903817" h="520700">
                  <a:moveTo>
                    <a:pt x="903817" y="520700"/>
                  </a:moveTo>
                  <a:cubicBezTo>
                    <a:pt x="454025" y="456141"/>
                    <a:pt x="4234" y="391583"/>
                    <a:pt x="2117" y="304800"/>
                  </a:cubicBezTo>
                  <a:cubicBezTo>
                    <a:pt x="0" y="218017"/>
                    <a:pt x="891117" y="0"/>
                    <a:pt x="891117" y="0"/>
                  </a:cubicBezTo>
                </a:path>
              </a:pathLst>
            </a:custGeom>
            <a:ln>
              <a:solidFill>
                <a:schemeClr val="bg1">
                  <a:lumMod val="50000"/>
                </a:schemeClr>
              </a:solidFill>
              <a:headEnd type="triangle"/>
              <a:tailEnd type="triangle"/>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txBody>
            <a:bodyPr rtlCol="0" anchor="ctr">
              <a:noAutofit/>
            </a:bodyPr>
            <a:lstStyle/>
            <a:p>
              <a:pPr algn="ctr"/>
              <a:endParaRPr lang="zh-CN" altLang="en-US" sz="1200">
                <a:solidFill>
                  <a:prstClr val="black">
                    <a:lumMod val="85000"/>
                    <a:lumOff val="15000"/>
                  </a:prstClr>
                </a:solidFill>
              </a:endParaRPr>
            </a:p>
          </p:txBody>
        </p:sp>
        <p:sp>
          <p:nvSpPr>
            <p:cNvPr id="68" name="任意多边形 67"/>
            <p:cNvSpPr/>
            <p:nvPr/>
          </p:nvSpPr>
          <p:spPr bwMode="auto">
            <a:xfrm>
              <a:off x="4372773" y="5549617"/>
              <a:ext cx="903817" cy="468000"/>
            </a:xfrm>
            <a:custGeom>
              <a:avLst/>
              <a:gdLst>
                <a:gd name="connsiteX0" fmla="*/ 903817 w 903817"/>
                <a:gd name="connsiteY0" fmla="*/ 520700 h 520700"/>
                <a:gd name="connsiteX1" fmla="*/ 2117 w 903817"/>
                <a:gd name="connsiteY1" fmla="*/ 304800 h 520700"/>
                <a:gd name="connsiteX2" fmla="*/ 891117 w 903817"/>
                <a:gd name="connsiteY2" fmla="*/ 0 h 520700"/>
              </a:gdLst>
              <a:ahLst/>
              <a:cxnLst>
                <a:cxn ang="0">
                  <a:pos x="connsiteX0" y="connsiteY0"/>
                </a:cxn>
                <a:cxn ang="0">
                  <a:pos x="connsiteX1" y="connsiteY1"/>
                </a:cxn>
                <a:cxn ang="0">
                  <a:pos x="connsiteX2" y="connsiteY2"/>
                </a:cxn>
              </a:cxnLst>
              <a:rect l="l" t="t" r="r" b="b"/>
              <a:pathLst>
                <a:path w="903817" h="520700">
                  <a:moveTo>
                    <a:pt x="903817" y="520700"/>
                  </a:moveTo>
                  <a:cubicBezTo>
                    <a:pt x="454025" y="456141"/>
                    <a:pt x="4234" y="391583"/>
                    <a:pt x="2117" y="304800"/>
                  </a:cubicBezTo>
                  <a:cubicBezTo>
                    <a:pt x="0" y="218017"/>
                    <a:pt x="891117" y="0"/>
                    <a:pt x="891117" y="0"/>
                  </a:cubicBezTo>
                </a:path>
              </a:pathLst>
            </a:custGeom>
            <a:ln>
              <a:solidFill>
                <a:schemeClr val="bg1">
                  <a:lumMod val="50000"/>
                </a:schemeClr>
              </a:solidFill>
              <a:headEnd type="triangle"/>
              <a:tailEnd type="triangle"/>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txBody>
            <a:bodyPr rtlCol="0" anchor="ctr">
              <a:noAutofit/>
            </a:bodyPr>
            <a:lstStyle/>
            <a:p>
              <a:pPr algn="ctr"/>
              <a:endParaRPr lang="zh-CN" altLang="en-US" sz="1200">
                <a:solidFill>
                  <a:prstClr val="black">
                    <a:lumMod val="85000"/>
                    <a:lumOff val="15000"/>
                  </a:prstClr>
                </a:solidFill>
              </a:endParaRPr>
            </a:p>
          </p:txBody>
        </p:sp>
        <p:sp>
          <p:nvSpPr>
            <p:cNvPr id="71" name="圆角矩形 4"/>
            <p:cNvSpPr/>
            <p:nvPr/>
          </p:nvSpPr>
          <p:spPr>
            <a:xfrm>
              <a:off x="2166849" y="1307959"/>
              <a:ext cx="454431" cy="4609719"/>
            </a:xfrm>
            <a:prstGeom prst="rect">
              <a:avLst/>
            </a:prstGeom>
            <a:solidFill>
              <a:srgbClr val="0B9CE5"/>
            </a:solidFill>
            <a:ln w="38100">
              <a:noFill/>
            </a:ln>
          </p:spPr>
          <p:style>
            <a:lnRef idx="0">
              <a:scrgbClr r="0" g="0" b="0"/>
            </a:lnRef>
            <a:fillRef idx="0">
              <a:scrgbClr r="0" g="0" b="0"/>
            </a:fillRef>
            <a:effectRef idx="0">
              <a:scrgbClr r="0" g="0" b="0"/>
            </a:effectRef>
            <a:fontRef idx="minor">
              <a:schemeClr val="lt1"/>
            </a:fontRef>
          </p:style>
          <p:txBody>
            <a:bodyPr spcFirstLastPara="0" vert="vert270" wrap="square" lIns="5715" tIns="5715" rIns="5715" bIns="5715" numCol="1" spcCol="1270" anchor="ctr" anchorCtr="0">
              <a:noAutofit/>
            </a:bodyPr>
            <a:lstStyle/>
            <a:p>
              <a:pPr algn="ctr" defTabSz="400050">
                <a:lnSpc>
                  <a:spcPct val="90000"/>
                </a:lnSpc>
                <a:spcBef>
                  <a:spcPct val="0"/>
                </a:spcBef>
                <a:spcAft>
                  <a:spcPct val="35000"/>
                </a:spcAft>
              </a:pPr>
              <a:r>
                <a:rPr lang="en-US" dirty="0" smtClean="0">
                  <a:solidFill>
                    <a:prstClr val="black">
                      <a:lumMod val="85000"/>
                      <a:lumOff val="15000"/>
                    </a:prstClr>
                  </a:solidFill>
                </a:rPr>
                <a:t>DC </a:t>
              </a:r>
              <a:r>
                <a:rPr lang="en-US" dirty="0">
                  <a:solidFill>
                    <a:prstClr val="black">
                      <a:lumMod val="85000"/>
                      <a:lumOff val="15000"/>
                    </a:prstClr>
                  </a:solidFill>
                </a:rPr>
                <a:t>Site Selection </a:t>
              </a:r>
              <a:r>
                <a:rPr lang="en-US" dirty="0" smtClean="0">
                  <a:solidFill>
                    <a:prstClr val="black">
                      <a:lumMod val="85000"/>
                      <a:lumOff val="15000"/>
                    </a:prstClr>
                  </a:solidFill>
                </a:rPr>
                <a:t>Assessment System</a:t>
              </a:r>
              <a:endParaRPr lang="en-US" dirty="0">
                <a:solidFill>
                  <a:prstClr val="black">
                    <a:lumMod val="85000"/>
                    <a:lumOff val="15000"/>
                  </a:prstClr>
                </a:solidFill>
              </a:endParaRPr>
            </a:p>
          </p:txBody>
        </p:sp>
        <p:grpSp>
          <p:nvGrpSpPr>
            <p:cNvPr id="72" name="组合 71"/>
            <p:cNvGrpSpPr/>
            <p:nvPr/>
          </p:nvGrpSpPr>
          <p:grpSpPr>
            <a:xfrm>
              <a:off x="2766289" y="1121400"/>
              <a:ext cx="2032140" cy="325166"/>
              <a:chOff x="3191073" y="2145"/>
              <a:chExt cx="715367" cy="357683"/>
            </a:xfrm>
            <a:solidFill>
              <a:srgbClr val="0B9CE5"/>
            </a:solidFill>
          </p:grpSpPr>
          <p:sp>
            <p:nvSpPr>
              <p:cNvPr id="73" name="圆角矩形 72"/>
              <p:cNvSpPr/>
              <p:nvPr/>
            </p:nvSpPr>
            <p:spPr>
              <a:xfrm>
                <a:off x="3191073" y="2145"/>
                <a:ext cx="715367" cy="357683"/>
              </a:xfrm>
              <a:prstGeom prst="roundRect">
                <a:avLst>
                  <a:gd name="adj" fmla="val 10000"/>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4" name="圆角矩形 8"/>
              <p:cNvSpPr/>
              <p:nvPr/>
            </p:nvSpPr>
            <p:spPr>
              <a:xfrm>
                <a:off x="3201549" y="12621"/>
                <a:ext cx="694415" cy="336731"/>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5715" tIns="5715" rIns="5715" bIns="5715" numCol="1" spcCol="1270" anchor="ctr" anchorCtr="0">
                <a:noAutofit/>
              </a:bodyPr>
              <a:lstStyle/>
              <a:p>
                <a:pPr algn="ctr" defTabSz="400050">
                  <a:lnSpc>
                    <a:spcPct val="90000"/>
                  </a:lnSpc>
                  <a:spcBef>
                    <a:spcPct val="0"/>
                  </a:spcBef>
                  <a:spcAft>
                    <a:spcPct val="35000"/>
                  </a:spcAft>
                </a:pPr>
                <a:r>
                  <a:rPr lang="en-US" sz="1200" b="1" dirty="0">
                    <a:solidFill>
                      <a:prstClr val="white"/>
                    </a:solidFill>
                  </a:rPr>
                  <a:t>Natural and geographical </a:t>
                </a:r>
                <a:r>
                  <a:rPr lang="en-US" sz="1200" b="1" dirty="0" smtClean="0">
                    <a:solidFill>
                      <a:prstClr val="white"/>
                    </a:solidFill>
                  </a:rPr>
                  <a:t>conditions</a:t>
                </a:r>
                <a:endParaRPr lang="en-US" sz="1200" b="1" dirty="0">
                  <a:solidFill>
                    <a:prstClr val="white"/>
                  </a:solidFill>
                </a:endParaRPr>
              </a:p>
            </p:txBody>
          </p:sp>
        </p:grpSp>
        <p:grpSp>
          <p:nvGrpSpPr>
            <p:cNvPr id="75" name="组合 74"/>
            <p:cNvGrpSpPr/>
            <p:nvPr/>
          </p:nvGrpSpPr>
          <p:grpSpPr>
            <a:xfrm>
              <a:off x="2766289" y="1624432"/>
              <a:ext cx="2032140" cy="325166"/>
              <a:chOff x="3191073" y="413481"/>
              <a:chExt cx="715367" cy="357683"/>
            </a:xfrm>
            <a:solidFill>
              <a:srgbClr val="0B9CE5"/>
            </a:solidFill>
          </p:grpSpPr>
          <p:sp>
            <p:nvSpPr>
              <p:cNvPr id="76" name="圆角矩形 75"/>
              <p:cNvSpPr/>
              <p:nvPr/>
            </p:nvSpPr>
            <p:spPr>
              <a:xfrm>
                <a:off x="3191073" y="413481"/>
                <a:ext cx="715367" cy="357683"/>
              </a:xfrm>
              <a:prstGeom prst="roundRect">
                <a:avLst>
                  <a:gd name="adj" fmla="val 10000"/>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7" name="圆角矩形 12"/>
              <p:cNvSpPr/>
              <p:nvPr/>
            </p:nvSpPr>
            <p:spPr>
              <a:xfrm>
                <a:off x="3201549" y="423957"/>
                <a:ext cx="694415" cy="336731"/>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5715" tIns="5715" rIns="5715" bIns="5715" numCol="1" spcCol="1270" anchor="ctr" anchorCtr="0">
                <a:noAutofit/>
              </a:bodyPr>
              <a:lstStyle/>
              <a:p>
                <a:pPr algn="ctr" defTabSz="400050">
                  <a:lnSpc>
                    <a:spcPct val="90000"/>
                  </a:lnSpc>
                  <a:spcBef>
                    <a:spcPct val="0"/>
                  </a:spcBef>
                  <a:spcAft>
                    <a:spcPct val="35000"/>
                  </a:spcAft>
                </a:pPr>
                <a:r>
                  <a:rPr lang="en-US" sz="1200" b="1" dirty="0" smtClean="0">
                    <a:solidFill>
                      <a:prstClr val="white"/>
                    </a:solidFill>
                  </a:rPr>
                  <a:t>Facility conditions</a:t>
                </a:r>
                <a:endParaRPr lang="en-US" sz="1200" b="1" dirty="0">
                  <a:solidFill>
                    <a:prstClr val="white"/>
                  </a:solidFill>
                </a:endParaRPr>
              </a:p>
            </p:txBody>
          </p:sp>
        </p:grpSp>
        <p:grpSp>
          <p:nvGrpSpPr>
            <p:cNvPr id="78" name="组合 77"/>
            <p:cNvGrpSpPr/>
            <p:nvPr/>
          </p:nvGrpSpPr>
          <p:grpSpPr>
            <a:xfrm>
              <a:off x="2766289" y="2127464"/>
              <a:ext cx="2032140" cy="325166"/>
              <a:chOff x="3191073" y="824817"/>
              <a:chExt cx="715367" cy="357683"/>
            </a:xfrm>
            <a:solidFill>
              <a:srgbClr val="0B9CE5"/>
            </a:solidFill>
          </p:grpSpPr>
          <p:sp>
            <p:nvSpPr>
              <p:cNvPr id="79" name="圆角矩形 78"/>
              <p:cNvSpPr/>
              <p:nvPr/>
            </p:nvSpPr>
            <p:spPr>
              <a:xfrm>
                <a:off x="3191073" y="824817"/>
                <a:ext cx="715367" cy="357683"/>
              </a:xfrm>
              <a:prstGeom prst="roundRect">
                <a:avLst>
                  <a:gd name="adj" fmla="val 10000"/>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0" name="圆角矩形 16"/>
              <p:cNvSpPr/>
              <p:nvPr/>
            </p:nvSpPr>
            <p:spPr>
              <a:xfrm>
                <a:off x="3201549" y="835293"/>
                <a:ext cx="694415" cy="336731"/>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5715" tIns="5715" rIns="5715" bIns="5715" numCol="1" spcCol="1270" anchor="ctr" anchorCtr="0">
                <a:noAutofit/>
              </a:bodyPr>
              <a:lstStyle/>
              <a:p>
                <a:pPr algn="ctr" defTabSz="400050">
                  <a:lnSpc>
                    <a:spcPct val="90000"/>
                  </a:lnSpc>
                  <a:spcBef>
                    <a:spcPct val="0"/>
                  </a:spcBef>
                  <a:spcAft>
                    <a:spcPct val="35000"/>
                  </a:spcAft>
                </a:pPr>
                <a:r>
                  <a:rPr lang="en-US" sz="1200" b="1" dirty="0" smtClean="0">
                    <a:solidFill>
                      <a:prstClr val="white"/>
                    </a:solidFill>
                  </a:rPr>
                  <a:t>Surroundings</a:t>
                </a:r>
                <a:endParaRPr lang="en-US" sz="1200" b="1" dirty="0">
                  <a:solidFill>
                    <a:prstClr val="white"/>
                  </a:solidFill>
                </a:endParaRPr>
              </a:p>
            </p:txBody>
          </p:sp>
        </p:grpSp>
        <p:grpSp>
          <p:nvGrpSpPr>
            <p:cNvPr id="81" name="组合 80"/>
            <p:cNvGrpSpPr/>
            <p:nvPr/>
          </p:nvGrpSpPr>
          <p:grpSpPr>
            <a:xfrm>
              <a:off x="2766289" y="2630496"/>
              <a:ext cx="2032140" cy="325166"/>
              <a:chOff x="3191073" y="1236154"/>
              <a:chExt cx="715367" cy="357683"/>
            </a:xfrm>
            <a:solidFill>
              <a:srgbClr val="0B9CE5"/>
            </a:solidFill>
          </p:grpSpPr>
          <p:sp>
            <p:nvSpPr>
              <p:cNvPr id="82" name="圆角矩形 81"/>
              <p:cNvSpPr/>
              <p:nvPr/>
            </p:nvSpPr>
            <p:spPr>
              <a:xfrm>
                <a:off x="3191073" y="1236154"/>
                <a:ext cx="715367" cy="357683"/>
              </a:xfrm>
              <a:prstGeom prst="roundRect">
                <a:avLst>
                  <a:gd name="adj" fmla="val 10000"/>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3" name="圆角矩形 20"/>
              <p:cNvSpPr/>
              <p:nvPr/>
            </p:nvSpPr>
            <p:spPr>
              <a:xfrm>
                <a:off x="3201549" y="1246630"/>
                <a:ext cx="694415" cy="336731"/>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5715" tIns="5715" rIns="5715" bIns="5715" numCol="1" spcCol="1270" anchor="ctr" anchorCtr="0">
                <a:noAutofit/>
              </a:bodyPr>
              <a:lstStyle/>
              <a:p>
                <a:pPr algn="ctr" defTabSz="400050">
                  <a:lnSpc>
                    <a:spcPct val="90000"/>
                  </a:lnSpc>
                  <a:spcBef>
                    <a:spcPct val="0"/>
                  </a:spcBef>
                  <a:spcAft>
                    <a:spcPct val="35000"/>
                  </a:spcAft>
                </a:pPr>
                <a:r>
                  <a:rPr lang="en-US" sz="1200" b="1" dirty="0">
                    <a:solidFill>
                      <a:prstClr val="white"/>
                    </a:solidFill>
                  </a:rPr>
                  <a:t>Building structure</a:t>
                </a:r>
              </a:p>
            </p:txBody>
          </p:sp>
        </p:grpSp>
        <p:grpSp>
          <p:nvGrpSpPr>
            <p:cNvPr id="84" name="组合 83"/>
            <p:cNvGrpSpPr/>
            <p:nvPr/>
          </p:nvGrpSpPr>
          <p:grpSpPr>
            <a:xfrm>
              <a:off x="2766289" y="3133527"/>
              <a:ext cx="2032140" cy="325166"/>
              <a:chOff x="3191073" y="1647490"/>
              <a:chExt cx="715367" cy="357683"/>
            </a:xfrm>
            <a:solidFill>
              <a:srgbClr val="0B9CE5"/>
            </a:solidFill>
          </p:grpSpPr>
          <p:sp>
            <p:nvSpPr>
              <p:cNvPr id="85" name="圆角矩形 84"/>
              <p:cNvSpPr/>
              <p:nvPr/>
            </p:nvSpPr>
            <p:spPr>
              <a:xfrm>
                <a:off x="3191073" y="1647490"/>
                <a:ext cx="715367" cy="357683"/>
              </a:xfrm>
              <a:prstGeom prst="roundRect">
                <a:avLst>
                  <a:gd name="adj" fmla="val 10000"/>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6" name="圆角矩形 24"/>
              <p:cNvSpPr/>
              <p:nvPr/>
            </p:nvSpPr>
            <p:spPr>
              <a:xfrm>
                <a:off x="3201549" y="1657966"/>
                <a:ext cx="694415" cy="336731"/>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5715" tIns="5715" rIns="5715" bIns="5715" numCol="1" spcCol="1270" anchor="ctr" anchorCtr="0">
                <a:noAutofit/>
              </a:bodyPr>
              <a:lstStyle/>
              <a:p>
                <a:pPr algn="ctr" defTabSz="400050">
                  <a:lnSpc>
                    <a:spcPct val="90000"/>
                  </a:lnSpc>
                  <a:spcBef>
                    <a:spcPct val="0"/>
                  </a:spcBef>
                  <a:spcAft>
                    <a:spcPct val="35000"/>
                  </a:spcAft>
                </a:pPr>
                <a:r>
                  <a:rPr lang="en-US" sz="1200" b="1" dirty="0" smtClean="0">
                    <a:solidFill>
                      <a:prstClr val="white"/>
                    </a:solidFill>
                  </a:rPr>
                  <a:t>Cost factors</a:t>
                </a:r>
                <a:endParaRPr lang="en-US" sz="1200" b="1" dirty="0">
                  <a:solidFill>
                    <a:prstClr val="white"/>
                  </a:solidFill>
                </a:endParaRPr>
              </a:p>
            </p:txBody>
          </p:sp>
        </p:grpSp>
        <p:grpSp>
          <p:nvGrpSpPr>
            <p:cNvPr id="87" name="组合 86"/>
            <p:cNvGrpSpPr/>
            <p:nvPr/>
          </p:nvGrpSpPr>
          <p:grpSpPr>
            <a:xfrm>
              <a:off x="2766289" y="3636559"/>
              <a:ext cx="2032140" cy="325166"/>
              <a:chOff x="3191073" y="2058826"/>
              <a:chExt cx="715367" cy="357683"/>
            </a:xfrm>
            <a:solidFill>
              <a:srgbClr val="0B9CE5"/>
            </a:solidFill>
          </p:grpSpPr>
          <p:sp>
            <p:nvSpPr>
              <p:cNvPr id="88" name="圆角矩形 87"/>
              <p:cNvSpPr/>
              <p:nvPr/>
            </p:nvSpPr>
            <p:spPr>
              <a:xfrm>
                <a:off x="3191073" y="2058826"/>
                <a:ext cx="715367" cy="357683"/>
              </a:xfrm>
              <a:prstGeom prst="roundRect">
                <a:avLst>
                  <a:gd name="adj" fmla="val 10000"/>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9" name="圆角矩形 28"/>
              <p:cNvSpPr/>
              <p:nvPr/>
            </p:nvSpPr>
            <p:spPr>
              <a:xfrm>
                <a:off x="3201549" y="2069302"/>
                <a:ext cx="694415" cy="336731"/>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5715" tIns="5715" rIns="5715" bIns="5715" numCol="1" spcCol="1270" anchor="ctr" anchorCtr="0">
                <a:noAutofit/>
              </a:bodyPr>
              <a:lstStyle/>
              <a:p>
                <a:pPr algn="ctr" defTabSz="400050">
                  <a:lnSpc>
                    <a:spcPct val="90000"/>
                  </a:lnSpc>
                  <a:spcBef>
                    <a:spcPct val="0"/>
                  </a:spcBef>
                  <a:spcAft>
                    <a:spcPct val="35000"/>
                  </a:spcAft>
                </a:pPr>
                <a:r>
                  <a:rPr lang="en-US" sz="1200" b="1" dirty="0">
                    <a:solidFill>
                      <a:prstClr val="white"/>
                    </a:solidFill>
                  </a:rPr>
                  <a:t>Market </a:t>
                </a:r>
                <a:r>
                  <a:rPr lang="en-US" sz="1200" b="1" dirty="0" smtClean="0">
                    <a:solidFill>
                      <a:prstClr val="white"/>
                    </a:solidFill>
                  </a:rPr>
                  <a:t>conditions</a:t>
                </a:r>
                <a:endParaRPr lang="en-US" sz="1200" b="1" dirty="0">
                  <a:solidFill>
                    <a:prstClr val="white"/>
                  </a:solidFill>
                </a:endParaRPr>
              </a:p>
            </p:txBody>
          </p:sp>
        </p:grpSp>
        <p:grpSp>
          <p:nvGrpSpPr>
            <p:cNvPr id="90" name="组合 89"/>
            <p:cNvGrpSpPr/>
            <p:nvPr/>
          </p:nvGrpSpPr>
          <p:grpSpPr>
            <a:xfrm>
              <a:off x="2766289" y="4139591"/>
              <a:ext cx="2032140" cy="325166"/>
              <a:chOff x="3191073" y="2470162"/>
              <a:chExt cx="715367" cy="357683"/>
            </a:xfrm>
            <a:solidFill>
              <a:srgbClr val="0B9CE5"/>
            </a:solidFill>
          </p:grpSpPr>
          <p:sp>
            <p:nvSpPr>
              <p:cNvPr id="91" name="圆角矩形 90"/>
              <p:cNvSpPr/>
              <p:nvPr/>
            </p:nvSpPr>
            <p:spPr>
              <a:xfrm>
                <a:off x="3191073" y="2470162"/>
                <a:ext cx="715367" cy="357683"/>
              </a:xfrm>
              <a:prstGeom prst="roundRect">
                <a:avLst>
                  <a:gd name="adj" fmla="val 10000"/>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2" name="圆角矩形 32"/>
              <p:cNvSpPr/>
              <p:nvPr/>
            </p:nvSpPr>
            <p:spPr>
              <a:xfrm>
                <a:off x="3201549" y="2480638"/>
                <a:ext cx="694415" cy="336731"/>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5715" tIns="5715" rIns="5715" bIns="5715" numCol="1" spcCol="1270" anchor="ctr" anchorCtr="0">
                <a:noAutofit/>
              </a:bodyPr>
              <a:lstStyle/>
              <a:p>
                <a:pPr algn="ctr" defTabSz="400050">
                  <a:lnSpc>
                    <a:spcPct val="90000"/>
                  </a:lnSpc>
                  <a:spcBef>
                    <a:spcPct val="0"/>
                  </a:spcBef>
                  <a:spcAft>
                    <a:spcPct val="35000"/>
                  </a:spcAft>
                </a:pPr>
                <a:r>
                  <a:rPr lang="en-US" sz="1200" b="1" dirty="0">
                    <a:solidFill>
                      <a:prstClr val="white"/>
                    </a:solidFill>
                  </a:rPr>
                  <a:t>Business environment</a:t>
                </a:r>
              </a:p>
            </p:txBody>
          </p:sp>
        </p:grpSp>
        <p:grpSp>
          <p:nvGrpSpPr>
            <p:cNvPr id="93" name="组合 92"/>
            <p:cNvGrpSpPr/>
            <p:nvPr/>
          </p:nvGrpSpPr>
          <p:grpSpPr>
            <a:xfrm>
              <a:off x="2766289" y="4642623"/>
              <a:ext cx="2032140" cy="325166"/>
              <a:chOff x="3191073" y="2881498"/>
              <a:chExt cx="715367" cy="357683"/>
            </a:xfrm>
            <a:solidFill>
              <a:srgbClr val="0B9CE5"/>
            </a:solidFill>
          </p:grpSpPr>
          <p:sp>
            <p:nvSpPr>
              <p:cNvPr id="94" name="圆角矩形 93"/>
              <p:cNvSpPr/>
              <p:nvPr/>
            </p:nvSpPr>
            <p:spPr>
              <a:xfrm>
                <a:off x="3191073" y="2881498"/>
                <a:ext cx="715367" cy="357683"/>
              </a:xfrm>
              <a:prstGeom prst="roundRect">
                <a:avLst>
                  <a:gd name="adj" fmla="val 10000"/>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5" name="圆角矩形 36"/>
              <p:cNvSpPr/>
              <p:nvPr/>
            </p:nvSpPr>
            <p:spPr>
              <a:xfrm>
                <a:off x="3201549" y="2891974"/>
                <a:ext cx="694415" cy="336731"/>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5715" tIns="5715" rIns="5715" bIns="5715" numCol="1" spcCol="1270" anchor="ctr" anchorCtr="0">
                <a:noAutofit/>
              </a:bodyPr>
              <a:lstStyle/>
              <a:p>
                <a:pPr algn="ctr" defTabSz="400050">
                  <a:lnSpc>
                    <a:spcPct val="90000"/>
                  </a:lnSpc>
                  <a:spcBef>
                    <a:spcPct val="0"/>
                  </a:spcBef>
                  <a:spcAft>
                    <a:spcPct val="35000"/>
                  </a:spcAft>
                </a:pPr>
                <a:r>
                  <a:rPr lang="en-US" sz="1200" b="1" dirty="0">
                    <a:solidFill>
                      <a:prstClr val="white"/>
                    </a:solidFill>
                  </a:rPr>
                  <a:t>Public security</a:t>
                </a:r>
              </a:p>
            </p:txBody>
          </p:sp>
        </p:grpSp>
        <p:grpSp>
          <p:nvGrpSpPr>
            <p:cNvPr id="96" name="组合 95"/>
            <p:cNvGrpSpPr/>
            <p:nvPr/>
          </p:nvGrpSpPr>
          <p:grpSpPr>
            <a:xfrm>
              <a:off x="2766289" y="5145654"/>
              <a:ext cx="2032140" cy="325166"/>
              <a:chOff x="3191073" y="3292834"/>
              <a:chExt cx="715367" cy="357683"/>
            </a:xfrm>
            <a:solidFill>
              <a:srgbClr val="0B9CE5"/>
            </a:solidFill>
          </p:grpSpPr>
          <p:sp>
            <p:nvSpPr>
              <p:cNvPr id="97" name="圆角矩形 96"/>
              <p:cNvSpPr/>
              <p:nvPr/>
            </p:nvSpPr>
            <p:spPr>
              <a:xfrm>
                <a:off x="3191073" y="3292834"/>
                <a:ext cx="715367" cy="357683"/>
              </a:xfrm>
              <a:prstGeom prst="roundRect">
                <a:avLst>
                  <a:gd name="adj" fmla="val 10000"/>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8" name="圆角矩形 40"/>
              <p:cNvSpPr/>
              <p:nvPr/>
            </p:nvSpPr>
            <p:spPr>
              <a:xfrm>
                <a:off x="3201549" y="3303310"/>
                <a:ext cx="694415" cy="336731"/>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5715" tIns="5715" rIns="5715" bIns="5715" numCol="1" spcCol="1270" anchor="ctr" anchorCtr="0">
                <a:noAutofit/>
              </a:bodyPr>
              <a:lstStyle/>
              <a:p>
                <a:pPr algn="ctr" defTabSz="400050">
                  <a:lnSpc>
                    <a:spcPct val="90000"/>
                  </a:lnSpc>
                  <a:spcBef>
                    <a:spcPct val="0"/>
                  </a:spcBef>
                  <a:spcAft>
                    <a:spcPct val="35000"/>
                  </a:spcAft>
                </a:pPr>
                <a:r>
                  <a:rPr lang="en-US" sz="1200" b="1" dirty="0">
                    <a:solidFill>
                      <a:prstClr val="white"/>
                    </a:solidFill>
                  </a:rPr>
                  <a:t>Social </a:t>
                </a:r>
                <a:r>
                  <a:rPr lang="en-US" sz="1200" b="1" dirty="0" smtClean="0">
                    <a:solidFill>
                      <a:prstClr val="white"/>
                    </a:solidFill>
                  </a:rPr>
                  <a:t>resources</a:t>
                </a:r>
                <a:endParaRPr lang="en-US" sz="1200" b="1" dirty="0">
                  <a:solidFill>
                    <a:prstClr val="white"/>
                  </a:solidFill>
                </a:endParaRPr>
              </a:p>
            </p:txBody>
          </p:sp>
        </p:grpSp>
        <p:grpSp>
          <p:nvGrpSpPr>
            <p:cNvPr id="99" name="组合 98"/>
            <p:cNvGrpSpPr/>
            <p:nvPr/>
          </p:nvGrpSpPr>
          <p:grpSpPr>
            <a:xfrm>
              <a:off x="2766289" y="5648686"/>
              <a:ext cx="2032140" cy="325166"/>
              <a:chOff x="3191073" y="3704170"/>
              <a:chExt cx="715367" cy="357683"/>
            </a:xfrm>
            <a:solidFill>
              <a:srgbClr val="0B9CE5"/>
            </a:solidFill>
          </p:grpSpPr>
          <p:sp>
            <p:nvSpPr>
              <p:cNvPr id="100" name="圆角矩形 99"/>
              <p:cNvSpPr/>
              <p:nvPr/>
            </p:nvSpPr>
            <p:spPr>
              <a:xfrm>
                <a:off x="3191073" y="3704170"/>
                <a:ext cx="715367" cy="357683"/>
              </a:xfrm>
              <a:prstGeom prst="roundRect">
                <a:avLst>
                  <a:gd name="adj" fmla="val 10000"/>
                </a:avLst>
              </a:pr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1" name="圆角矩形 44"/>
              <p:cNvSpPr/>
              <p:nvPr/>
            </p:nvSpPr>
            <p:spPr>
              <a:xfrm>
                <a:off x="3201549" y="3714646"/>
                <a:ext cx="694415" cy="336731"/>
              </a:xfrm>
              <a:prstGeom prst="rect">
                <a:avLst/>
              </a:prstGeom>
              <a:grpFill/>
              <a:ln>
                <a:noFill/>
              </a:ln>
            </p:spPr>
            <p:style>
              <a:lnRef idx="0">
                <a:scrgbClr r="0" g="0" b="0"/>
              </a:lnRef>
              <a:fillRef idx="0">
                <a:scrgbClr r="0" g="0" b="0"/>
              </a:fillRef>
              <a:effectRef idx="0">
                <a:scrgbClr r="0" g="0" b="0"/>
              </a:effectRef>
              <a:fontRef idx="minor">
                <a:schemeClr val="lt1"/>
              </a:fontRef>
            </p:style>
            <p:txBody>
              <a:bodyPr spcFirstLastPara="0" vert="horz" wrap="square" lIns="5715" tIns="5715" rIns="5715" bIns="5715" numCol="1" spcCol="1270" anchor="ctr" anchorCtr="0">
                <a:noAutofit/>
              </a:bodyPr>
              <a:lstStyle/>
              <a:p>
                <a:pPr algn="ctr" defTabSz="400050">
                  <a:lnSpc>
                    <a:spcPct val="90000"/>
                  </a:lnSpc>
                  <a:spcBef>
                    <a:spcPct val="0"/>
                  </a:spcBef>
                  <a:spcAft>
                    <a:spcPct val="35000"/>
                  </a:spcAft>
                </a:pPr>
                <a:r>
                  <a:rPr lang="en-US" sz="1200" b="1">
                    <a:solidFill>
                      <a:prstClr val="white"/>
                    </a:solidFill>
                  </a:rPr>
                  <a:t>Network connectivity</a:t>
                </a:r>
              </a:p>
            </p:txBody>
          </p:sp>
        </p:grpSp>
        <p:cxnSp>
          <p:nvCxnSpPr>
            <p:cNvPr id="102" name="曲线连接符 101"/>
            <p:cNvCxnSpPr>
              <a:stCxn id="71" idx="3"/>
              <a:endCxn id="74" idx="1"/>
            </p:cNvCxnSpPr>
            <p:nvPr/>
          </p:nvCxnSpPr>
          <p:spPr bwMode="auto">
            <a:xfrm flipV="1">
              <a:off x="2621280" y="1283984"/>
              <a:ext cx="174768" cy="2328835"/>
            </a:xfrm>
            <a:prstGeom prst="curvedConnector3">
              <a:avLst>
                <a:gd name="adj1" fmla="val 50000"/>
              </a:avLst>
            </a:prstGeom>
            <a:ln>
              <a:solidFill>
                <a:schemeClr val="bg1">
                  <a:lumMod val="50000"/>
                </a:schemeClr>
              </a:solidFill>
              <a:tailEnd type="triangle"/>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03" name="曲线连接符 102"/>
            <p:cNvCxnSpPr>
              <a:stCxn id="71" idx="3"/>
              <a:endCxn id="100" idx="1"/>
            </p:cNvCxnSpPr>
            <p:nvPr/>
          </p:nvCxnSpPr>
          <p:spPr bwMode="auto">
            <a:xfrm>
              <a:off x="2621280" y="3612819"/>
              <a:ext cx="145009" cy="2198450"/>
            </a:xfrm>
            <a:prstGeom prst="curvedConnector3">
              <a:avLst>
                <a:gd name="adj1" fmla="val 50000"/>
              </a:avLst>
            </a:prstGeom>
            <a:ln>
              <a:solidFill>
                <a:schemeClr val="bg1">
                  <a:lumMod val="50000"/>
                </a:schemeClr>
              </a:solidFill>
              <a:tailEnd type="triangle"/>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grpSp>
        <p:nvGrpSpPr>
          <p:cNvPr id="54" name="组合 53"/>
          <p:cNvGrpSpPr/>
          <p:nvPr/>
        </p:nvGrpSpPr>
        <p:grpSpPr>
          <a:xfrm>
            <a:off x="727846" y="1052513"/>
            <a:ext cx="317151" cy="2760802"/>
            <a:chOff x="454310" y="1248830"/>
            <a:chExt cx="317151" cy="2760802"/>
          </a:xfrm>
        </p:grpSpPr>
        <p:sp>
          <p:nvSpPr>
            <p:cNvPr id="55" name="AutoShape 56"/>
            <p:cNvSpPr>
              <a:spLocks/>
            </p:cNvSpPr>
            <p:nvPr/>
          </p:nvSpPr>
          <p:spPr bwMode="auto">
            <a:xfrm rot="10800000" flipH="1">
              <a:off x="454310" y="1248830"/>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Why</a:t>
              </a:r>
            </a:p>
          </p:txBody>
        </p:sp>
        <p:sp>
          <p:nvSpPr>
            <p:cNvPr id="56" name="AutoShape 56"/>
            <p:cNvSpPr>
              <a:spLocks/>
            </p:cNvSpPr>
            <p:nvPr/>
          </p:nvSpPr>
          <p:spPr bwMode="auto">
            <a:xfrm rot="10800000" flipH="1">
              <a:off x="454310" y="2159533"/>
              <a:ext cx="317151" cy="950506"/>
            </a:xfrm>
            <a:prstGeom prst="leftBracket">
              <a:avLst>
                <a:gd name="adj" fmla="val 45473"/>
              </a:avLst>
            </a:prstGeom>
            <a:solidFill>
              <a:schemeClr val="tx1">
                <a:lumMod val="65000"/>
                <a:lumOff val="3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What</a:t>
              </a:r>
            </a:p>
          </p:txBody>
        </p:sp>
        <p:sp>
          <p:nvSpPr>
            <p:cNvPr id="57" name="AutoShape 56"/>
            <p:cNvSpPr>
              <a:spLocks/>
            </p:cNvSpPr>
            <p:nvPr/>
          </p:nvSpPr>
          <p:spPr bwMode="auto">
            <a:xfrm rot="10800000" flipH="1">
              <a:off x="454310" y="3059126"/>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defRPr/>
              </a:pPr>
              <a:r>
                <a:rPr lang="en-US" sz="1600" dirty="0">
                  <a:solidFill>
                    <a:prstClr val="white"/>
                  </a:solidFill>
                  <a:ea typeface="Arial Unicode MS" pitchFamily="34" charset="-122"/>
                  <a:cs typeface="Arial Unicode MS" pitchFamily="34" charset="-122"/>
                </a:rPr>
                <a:t>How</a:t>
              </a:r>
            </a:p>
          </p:txBody>
        </p:sp>
      </p:grpSp>
    </p:spTree>
    <p:extLst>
      <p:ext uri="{BB962C8B-B14F-4D97-AF65-F5344CB8AC3E}">
        <p14:creationId xmlns:p14="http://schemas.microsoft.com/office/powerpoint/2010/main" val="86526313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How to Set Weights of </a:t>
            </a:r>
            <a:r>
              <a:rPr lang="en-US" altLang="zh-CN" smtClean="0"/>
              <a:t>Assessment </a:t>
            </a:r>
            <a:r>
              <a:rPr lang="en-US" smtClean="0"/>
              <a:t>Factors</a:t>
            </a:r>
            <a:endParaRPr lang="en-US" dirty="0"/>
          </a:p>
        </p:txBody>
      </p:sp>
      <p:sp>
        <p:nvSpPr>
          <p:cNvPr id="14" name="Rectangle 1"/>
          <p:cNvSpPr>
            <a:spLocks noChangeArrowheads="1"/>
          </p:cNvSpPr>
          <p:nvPr/>
        </p:nvSpPr>
        <p:spPr bwMode="auto">
          <a:xfrm>
            <a:off x="1044998" y="944563"/>
            <a:ext cx="10415165" cy="230832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noAutofit/>
          </a:bodyPr>
          <a:lstStyle/>
          <a:p>
            <a:pPr marL="171450" indent="-171450">
              <a:lnSpc>
                <a:spcPct val="150000"/>
              </a:lnSpc>
              <a:buFont typeface="Arial" panose="020B0604020202020204" pitchFamily="34" charset="0"/>
              <a:buChar char="•"/>
            </a:pPr>
            <a:r>
              <a:rPr lang="en-US" sz="1400" dirty="0">
                <a:solidFill>
                  <a:prstClr val="black"/>
                </a:solidFill>
                <a:cs typeface="Arial" pitchFamily="34" charset="0"/>
              </a:rPr>
              <a:t>Weights of factors in the assessment system are set based on customer's requirements. Do not apply the same factor weight configuration to all projects.</a:t>
            </a:r>
          </a:p>
          <a:p>
            <a:pPr marL="171450" indent="-171450">
              <a:lnSpc>
                <a:spcPct val="150000"/>
              </a:lnSpc>
              <a:buFont typeface="Arial" panose="020B0604020202020204" pitchFamily="34" charset="0"/>
              <a:buChar char="•"/>
            </a:pPr>
            <a:r>
              <a:rPr lang="en-US" sz="1400" dirty="0">
                <a:solidFill>
                  <a:prstClr val="black"/>
                </a:solidFill>
                <a:cs typeface="Arial" pitchFamily="34" charset="0"/>
              </a:rPr>
              <a:t>For example, the customer focuses on the availability, cost, and energy conservation of the </a:t>
            </a:r>
            <a:r>
              <a:rPr lang="en-US" sz="1400" dirty="0" smtClean="0">
                <a:solidFill>
                  <a:prstClr val="black"/>
                </a:solidFill>
                <a:cs typeface="Arial" pitchFamily="34" charset="0"/>
              </a:rPr>
              <a:t>DC </a:t>
            </a:r>
            <a:r>
              <a:rPr lang="en-US" sz="1400" dirty="0">
                <a:solidFill>
                  <a:prstClr val="black"/>
                </a:solidFill>
                <a:cs typeface="Arial" pitchFamily="34" charset="0"/>
              </a:rPr>
              <a:t>in a project. Therefore, the association between each factor in the assessment system and the three features must be analyzed. Higher score indicates closer association, and then the weight of each assessment factor is obtained based on the score.</a:t>
            </a:r>
          </a:p>
        </p:txBody>
      </p:sp>
      <p:graphicFrame>
        <p:nvGraphicFramePr>
          <p:cNvPr id="15" name="表格 14"/>
          <p:cNvGraphicFramePr>
            <a:graphicFrameLocks noGrp="1"/>
          </p:cNvGraphicFramePr>
          <p:nvPr>
            <p:extLst/>
          </p:nvPr>
        </p:nvGraphicFramePr>
        <p:xfrm>
          <a:off x="1124561" y="2683981"/>
          <a:ext cx="10346567" cy="3033486"/>
        </p:xfrm>
        <a:graphic>
          <a:graphicData uri="http://schemas.openxmlformats.org/drawingml/2006/table">
            <a:tbl>
              <a:tblPr firstRow="1" bandRow="1">
                <a:tableStyleId>{2D5ABB26-0587-4C30-8999-92F81FD0307C}</a:tableStyleId>
              </a:tblPr>
              <a:tblGrid>
                <a:gridCol w="2088021"/>
                <a:gridCol w="2015269"/>
                <a:gridCol w="2049566"/>
                <a:gridCol w="1883792"/>
                <a:gridCol w="1179644"/>
                <a:gridCol w="1130275"/>
              </a:tblGrid>
              <a:tr h="399730">
                <a:tc>
                  <a:txBody>
                    <a:bodyPr/>
                    <a:lstStyle/>
                    <a:p>
                      <a:pPr algn="l" rtl="0" fontAlgn="ctr"/>
                      <a:endParaRPr lang="zh-CN" altLang="en-US" sz="1200" b="1" i="0" u="none" strike="noStrike" dirty="0">
                        <a:latin typeface="Huawei Sans" panose="020C0503030203020204" pitchFamily="34" charset="0"/>
                        <a:ea typeface="+mn-ea"/>
                      </a:endParaRP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u="none" strike="noStrike" dirty="0" smtClean="0">
                          <a:latin typeface="Huawei Sans" panose="020C0503030203020204" pitchFamily="34" charset="0"/>
                        </a:rPr>
                        <a:t>Association with Availability</a:t>
                      </a:r>
                      <a:endParaRPr lang="en-US" sz="1200" b="1" u="none" strike="noStrike" dirty="0">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u="none" strike="noStrike" dirty="0" smtClean="0">
                          <a:latin typeface="Huawei Sans" panose="020C0503030203020204" pitchFamily="34" charset="0"/>
                        </a:rPr>
                        <a:t>Association with Costs and Profits</a:t>
                      </a:r>
                      <a:endParaRPr lang="en-US" sz="1200" b="1" u="none" strike="noStrike" dirty="0">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u="none" strike="noStrike" dirty="0" smtClean="0">
                          <a:latin typeface="Huawei Sans" panose="020C0503030203020204" pitchFamily="34" charset="0"/>
                        </a:rPr>
                        <a:t>Association with Energy Conservation</a:t>
                      </a:r>
                      <a:endParaRPr lang="en-US" sz="1200" b="1" u="none" strike="noStrike" dirty="0">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u="none" strike="noStrike">
                          <a:latin typeface="Huawei Sans" panose="020C0503030203020204" pitchFamily="34" charset="0"/>
                        </a:rPr>
                        <a:t>Total Score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u="none" strike="noStrike">
                          <a:latin typeface="Huawei Sans" panose="020C0503030203020204" pitchFamily="34" charset="0"/>
                        </a:rPr>
                        <a:t>Weight</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99730">
                <a:tc>
                  <a:txBody>
                    <a:bodyPr/>
                    <a:lstStyle/>
                    <a:p>
                      <a:pPr algn="ctr" fontAlgn="ctr"/>
                      <a:r>
                        <a:rPr lang="en-US" sz="1200" b="1" u="none" strike="noStrike" dirty="0">
                          <a:latin typeface="Huawei Sans" panose="020C0503030203020204" pitchFamily="34" charset="0"/>
                        </a:rPr>
                        <a:t>Natural and geographical </a:t>
                      </a:r>
                      <a:r>
                        <a:rPr lang="en-US" sz="1200" b="1" u="none" strike="noStrike" dirty="0" smtClean="0">
                          <a:latin typeface="Huawei Sans" panose="020C0503030203020204" pitchFamily="34" charset="0"/>
                        </a:rPr>
                        <a:t>condition</a:t>
                      </a:r>
                      <a:endParaRPr lang="en-US" sz="1200" b="1" u="none" strike="noStrike" dirty="0">
                        <a:latin typeface="Huawei Sans" panose="020C0503030203020204" pitchFamily="34" charset="0"/>
                      </a:endParaRP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u="none" strike="noStrike" dirty="0" smtClean="0">
                          <a:latin typeface="Huawei Sans" panose="020C0503030203020204" pitchFamily="34" charset="0"/>
                        </a:rPr>
                        <a:t>High</a:t>
                      </a:r>
                      <a:endParaRPr lang="en-US" sz="1200" u="none" strike="noStrike" dirty="0">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200" b="0" u="none" strike="noStrike" dirty="0" smtClean="0">
                          <a:latin typeface="Huawei Sans" panose="020C0503030203020204" pitchFamily="34" charset="0"/>
                        </a:rPr>
                        <a:t>Low</a:t>
                      </a:r>
                      <a:endParaRPr lang="en-US" sz="1200" u="none" strike="noStrike" dirty="0">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dirty="0" smtClean="0">
                          <a:latin typeface="Huawei Sans" panose="020C0503030203020204" pitchFamily="34" charset="0"/>
                        </a:rPr>
                        <a:t>High</a:t>
                      </a:r>
                      <a:endParaRPr lang="en-US" sz="1200" u="none" strike="noStrike" dirty="0">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a:latin typeface="Huawei Sans" panose="020C0503030203020204" pitchFamily="34"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a:latin typeface="Huawei Sans" panose="020C0503030203020204" pitchFamily="34" charset="0"/>
                        </a:rPr>
                        <a:t>13.3</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99730">
                <a:tc>
                  <a:txBody>
                    <a:bodyPr/>
                    <a:lstStyle/>
                    <a:p>
                      <a:pPr algn="ctr" fontAlgn="ctr"/>
                      <a:r>
                        <a:rPr lang="en-US" sz="1200" b="1" u="none" strike="noStrike" dirty="0" smtClean="0">
                          <a:latin typeface="Huawei Sans" panose="020C0503030203020204" pitchFamily="34" charset="0"/>
                        </a:rPr>
                        <a:t>Facility condition</a:t>
                      </a:r>
                      <a:endParaRPr lang="en-US" sz="1200" b="1" u="none" strike="noStrike" dirty="0">
                        <a:latin typeface="Huawei Sans" panose="020C0503030203020204" pitchFamily="34" charset="0"/>
                      </a:endParaRP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u="none" strike="noStrike" dirty="0" smtClean="0">
                          <a:latin typeface="Huawei Sans" panose="020C0503030203020204" pitchFamily="34" charset="0"/>
                        </a:rPr>
                        <a:t>High</a:t>
                      </a:r>
                      <a:endParaRPr lang="en-US" sz="1200" u="none" strike="noStrike" dirty="0">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a:latin typeface="Huawei Sans" panose="020C0503030203020204" pitchFamily="34" charset="0"/>
                        </a:rPr>
                        <a:t>Medium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dirty="0" smtClean="0">
                          <a:latin typeface="Huawei Sans" panose="020C0503030203020204" pitchFamily="34" charset="0"/>
                        </a:rPr>
                        <a:t>High</a:t>
                      </a:r>
                      <a:endParaRPr lang="en-US" sz="1200" u="none" strike="noStrike" dirty="0">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dirty="0">
                          <a:latin typeface="Huawei Sans" panose="020C050303020302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a:latin typeface="Huawei Sans" panose="020C0503030203020204" pitchFamily="34" charset="0"/>
                        </a:rPr>
                        <a:t>16.7</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4938">
                <a:tc>
                  <a:txBody>
                    <a:bodyPr/>
                    <a:lstStyle/>
                    <a:p>
                      <a:pPr algn="ctr" fontAlgn="ctr"/>
                      <a:r>
                        <a:rPr lang="en-US" sz="1200" b="1" u="none" strike="noStrike" dirty="0" smtClean="0">
                          <a:latin typeface="Huawei Sans" panose="020C0503030203020204" pitchFamily="34" charset="0"/>
                        </a:rPr>
                        <a:t>Surroundings</a:t>
                      </a:r>
                      <a:endParaRPr lang="en-US" sz="1200" b="1" u="none" strike="noStrike" dirty="0">
                        <a:latin typeface="Huawei Sans" panose="020C0503030203020204" pitchFamily="34" charset="0"/>
                      </a:endParaRP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u="none" strike="noStrike" dirty="0" smtClean="0">
                          <a:latin typeface="Huawei Sans" panose="020C0503030203020204" pitchFamily="34" charset="0"/>
                        </a:rPr>
                        <a:t>High</a:t>
                      </a:r>
                      <a:endParaRPr lang="en-US" sz="1200" u="none" strike="noStrike" dirty="0">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dirty="0">
                          <a:latin typeface="Huawei Sans" panose="020C0503030203020204" pitchFamily="34" charset="0"/>
                        </a:rPr>
                        <a:t>Medium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dirty="0" smtClean="0">
                          <a:latin typeface="Huawei Sans" panose="020C0503030203020204" pitchFamily="34" charset="0"/>
                        </a:rPr>
                        <a:t>High</a:t>
                      </a:r>
                      <a:endParaRPr lang="en-US" sz="1200" u="none" strike="noStrike" dirty="0">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a:latin typeface="Huawei Sans" panose="020C050303020302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a:latin typeface="Huawei Sans" panose="020C0503030203020204" pitchFamily="34" charset="0"/>
                        </a:rPr>
                        <a:t>16.7</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99730">
                <a:tc>
                  <a:txBody>
                    <a:bodyPr/>
                    <a:lstStyle/>
                    <a:p>
                      <a:pPr algn="ctr" fontAlgn="ctr"/>
                      <a:r>
                        <a:rPr lang="en-US" sz="1200" b="1" u="none" strike="noStrike">
                          <a:latin typeface="Huawei Sans" panose="020C0503030203020204" pitchFamily="34" charset="0"/>
                        </a:rPr>
                        <a:t>(Optional) Building structure</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u="none" strike="noStrike">
                          <a:latin typeface="Huawei Sans" panose="020C0503030203020204" pitchFamily="34" charset="0"/>
                        </a:rPr>
                        <a:t>Medium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zh-CN" sz="1200" b="0" u="none" strike="noStrike" dirty="0" smtClean="0">
                          <a:latin typeface="Huawei Sans" panose="020C0503030203020204" pitchFamily="34" charset="0"/>
                        </a:rPr>
                        <a:t>Low</a:t>
                      </a:r>
                      <a:endParaRPr lang="en-US" sz="1200" u="none" strike="noStrike" dirty="0">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a:latin typeface="Huawei Sans" panose="020C0503030203020204" pitchFamily="34" charset="0"/>
                        </a:rPr>
                        <a:t>Medium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a:latin typeface="Huawei Sans" panose="020C0503030203020204" pitchFamily="34"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a:latin typeface="Huawei Sans" panose="020C0503030203020204" pitchFamily="34" charset="0"/>
                        </a:rPr>
                        <a:t>6.7</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4938">
                <a:tc>
                  <a:txBody>
                    <a:bodyPr/>
                    <a:lstStyle/>
                    <a:p>
                      <a:pPr algn="ctr" fontAlgn="ctr"/>
                      <a:r>
                        <a:rPr lang="en-US" sz="1200" b="1" u="none" strike="noStrike" dirty="0" smtClean="0">
                          <a:latin typeface="Huawei Sans" panose="020C0503030203020204" pitchFamily="34" charset="0"/>
                        </a:rPr>
                        <a:t>Cost factor</a:t>
                      </a:r>
                      <a:endParaRPr lang="en-US" sz="1200" b="1" u="none" strike="noStrike" dirty="0">
                        <a:latin typeface="Huawei Sans" panose="020C0503030203020204" pitchFamily="34" charset="0"/>
                      </a:endParaRP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b="0" u="none" strike="noStrike" dirty="0" smtClean="0">
                          <a:latin typeface="Huawei Sans" panose="020C0503030203020204" pitchFamily="34" charset="0"/>
                        </a:rPr>
                        <a:t>Low</a:t>
                      </a:r>
                      <a:endParaRPr lang="en-US" sz="1200" b="0" u="none" strike="noStrike" dirty="0">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dirty="0" smtClean="0">
                          <a:latin typeface="Huawei Sans" panose="020C0503030203020204" pitchFamily="34" charset="0"/>
                        </a:rPr>
                        <a:t>High</a:t>
                      </a:r>
                      <a:endParaRPr lang="en-US" sz="1200" u="none" strike="noStrike" dirty="0">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dirty="0" smtClean="0">
                          <a:latin typeface="Huawei Sans" panose="020C0503030203020204" pitchFamily="34" charset="0"/>
                        </a:rPr>
                        <a:t>Low</a:t>
                      </a:r>
                      <a:endParaRPr lang="en-US" sz="1200" u="none" strike="noStrike" dirty="0">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a:latin typeface="Huawei Sans" panose="020C0503030203020204" pitchFamily="34"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a:latin typeface="Huawei Sans" panose="020C0503030203020204" pitchFamily="34" charset="0"/>
                        </a:rPr>
                        <a:t>6.7</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4938">
                <a:tc>
                  <a:txBody>
                    <a:bodyPr/>
                    <a:lstStyle/>
                    <a:p>
                      <a:pPr algn="ctr" fontAlgn="ctr"/>
                      <a:r>
                        <a:rPr lang="en-US" sz="1200" b="1" u="none" strike="noStrike" dirty="0">
                          <a:latin typeface="Huawei Sans" panose="020C0503030203020204" pitchFamily="34" charset="0"/>
                        </a:rPr>
                        <a:t>Market condition</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u="none" strike="noStrike" dirty="0" smtClean="0">
                          <a:latin typeface="Huawei Sans" panose="020C0503030203020204" pitchFamily="34" charset="0"/>
                        </a:rPr>
                        <a:t>Low</a:t>
                      </a:r>
                      <a:endParaRPr lang="en-US" sz="1200" u="none" strike="noStrike" dirty="0">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dirty="0" smtClean="0">
                          <a:latin typeface="Huawei Sans" panose="020C0503030203020204" pitchFamily="34" charset="0"/>
                        </a:rPr>
                        <a:t>High</a:t>
                      </a:r>
                      <a:endParaRPr lang="en-US" sz="1200" u="none" strike="noStrike" dirty="0">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dirty="0" smtClean="0">
                          <a:latin typeface="Huawei Sans" panose="020C0503030203020204" pitchFamily="34" charset="0"/>
                        </a:rPr>
                        <a:t>Low</a:t>
                      </a:r>
                      <a:endParaRPr lang="en-US" sz="1200" u="none" strike="noStrike" dirty="0">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a:latin typeface="Huawei Sans" panose="020C0503030203020204" pitchFamily="34"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dirty="0">
                          <a:latin typeface="Huawei Sans" panose="020C0503030203020204" pitchFamily="34" charset="0"/>
                        </a:rPr>
                        <a:t>6.7</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4938">
                <a:tc>
                  <a:txBody>
                    <a:bodyPr/>
                    <a:lstStyle/>
                    <a:p>
                      <a:pPr algn="ctr" fontAlgn="ctr"/>
                      <a:r>
                        <a:rPr lang="en-US" sz="1200" b="1" u="none" strike="noStrike">
                          <a:latin typeface="Huawei Sans" panose="020C0503030203020204" pitchFamily="34" charset="0"/>
                        </a:rPr>
                        <a:t>Business environment</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u="none" strike="noStrike" dirty="0">
                          <a:latin typeface="Huawei Sans" panose="020C0503030203020204" pitchFamily="34" charset="0"/>
                        </a:rPr>
                        <a:t>Medium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dirty="0" smtClean="0">
                          <a:latin typeface="Huawei Sans" panose="020C0503030203020204" pitchFamily="34" charset="0"/>
                        </a:rPr>
                        <a:t>High</a:t>
                      </a:r>
                      <a:endParaRPr lang="en-US" sz="1200" u="none" strike="noStrike" dirty="0">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dirty="0" smtClean="0">
                          <a:latin typeface="Huawei Sans" panose="020C0503030203020204" pitchFamily="34" charset="0"/>
                        </a:rPr>
                        <a:t>Low</a:t>
                      </a:r>
                      <a:endParaRPr lang="en-US" sz="1200" u="none" strike="noStrike" dirty="0">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a:latin typeface="Huawei Sans" panose="020C050303020302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a:latin typeface="Huawei Sans" panose="020C0503030203020204" pitchFamily="34" charset="0"/>
                        </a:rPr>
                        <a:t>9.9</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4938">
                <a:tc>
                  <a:txBody>
                    <a:bodyPr/>
                    <a:lstStyle/>
                    <a:p>
                      <a:pPr algn="ctr" fontAlgn="ctr"/>
                      <a:r>
                        <a:rPr lang="en-US" sz="1200" b="1" u="none" strike="noStrike" dirty="0" smtClean="0">
                          <a:latin typeface="Huawei Sans" panose="020C0503030203020204" pitchFamily="34" charset="0"/>
                        </a:rPr>
                        <a:t>Public security</a:t>
                      </a:r>
                      <a:endParaRPr lang="en-US" sz="1200" b="1" u="none" strike="noStrike" dirty="0">
                        <a:latin typeface="Huawei Sans" panose="020C0503030203020204" pitchFamily="34" charset="0"/>
                      </a:endParaRP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u="none" strike="noStrike" dirty="0" smtClean="0">
                          <a:latin typeface="Huawei Sans" panose="020C0503030203020204" pitchFamily="34" charset="0"/>
                        </a:rPr>
                        <a:t>High</a:t>
                      </a:r>
                      <a:endParaRPr lang="en-US" sz="1200" u="none" strike="noStrike" dirty="0">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dirty="0" smtClean="0">
                          <a:latin typeface="Huawei Sans" panose="020C0503030203020204" pitchFamily="34" charset="0"/>
                        </a:rPr>
                        <a:t>Low</a:t>
                      </a:r>
                      <a:endParaRPr lang="en-US" sz="1200" u="none" strike="noStrike" dirty="0">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dirty="0" smtClean="0">
                          <a:latin typeface="Huawei Sans" panose="020C0503030203020204" pitchFamily="34" charset="0"/>
                        </a:rPr>
                        <a:t>Low</a:t>
                      </a:r>
                      <a:endParaRPr lang="en-US" sz="1200" u="none" strike="noStrike" dirty="0">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a:latin typeface="Huawei Sans" panose="020C0503030203020204" pitchFamily="34"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a:latin typeface="Huawei Sans" panose="020C0503030203020204" pitchFamily="34" charset="0"/>
                        </a:rPr>
                        <a:t>6.7</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4938">
                <a:tc>
                  <a:txBody>
                    <a:bodyPr/>
                    <a:lstStyle/>
                    <a:p>
                      <a:pPr algn="ctr" fontAlgn="ctr"/>
                      <a:r>
                        <a:rPr lang="en-US" sz="1200" b="1" u="none" strike="noStrike">
                          <a:latin typeface="Huawei Sans" panose="020C0503030203020204" pitchFamily="34" charset="0"/>
                        </a:rPr>
                        <a:t>Social resource</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u="none" strike="noStrike" dirty="0" smtClean="0">
                          <a:latin typeface="Huawei Sans" panose="020C0503030203020204" pitchFamily="34" charset="0"/>
                        </a:rPr>
                        <a:t>Low</a:t>
                      </a:r>
                      <a:endParaRPr lang="en-US" sz="1200" u="none" strike="noStrike" dirty="0">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dirty="0" smtClean="0">
                          <a:latin typeface="Huawei Sans" panose="020C0503030203020204" pitchFamily="34" charset="0"/>
                        </a:rPr>
                        <a:t>High</a:t>
                      </a:r>
                      <a:endParaRPr lang="en-US" sz="1200" u="none" strike="noStrike" dirty="0">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dirty="0" smtClean="0">
                          <a:latin typeface="Huawei Sans" panose="020C0503030203020204" pitchFamily="34" charset="0"/>
                        </a:rPr>
                        <a:t>Low</a:t>
                      </a:r>
                      <a:endParaRPr lang="en-US" sz="1200" u="none" strike="noStrike" dirty="0">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a:latin typeface="Huawei Sans" panose="020C0503030203020204" pitchFamily="34"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u="none" strike="noStrike">
                          <a:latin typeface="Huawei Sans" panose="020C0503030203020204" pitchFamily="34" charset="0"/>
                        </a:rPr>
                        <a:t>6.7</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4938">
                <a:tc>
                  <a:txBody>
                    <a:bodyPr/>
                    <a:lstStyle/>
                    <a:p>
                      <a:pPr algn="ctr" fontAlgn="ctr"/>
                      <a:r>
                        <a:rPr lang="en-US" sz="1200" b="1" u="none" strike="noStrike">
                          <a:latin typeface="Huawei Sans" panose="020C0503030203020204" pitchFamily="34" charset="0"/>
                        </a:rPr>
                        <a:t>Network connectivity</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200" u="none" strike="noStrike" dirty="0" smtClean="0">
                          <a:latin typeface="Huawei Sans" panose="020C0503030203020204" pitchFamily="34" charset="0"/>
                        </a:rPr>
                        <a:t>High</a:t>
                      </a:r>
                      <a:endParaRPr lang="en-US" sz="1200" u="none" strike="noStrike" dirty="0">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u="none" strike="noStrike">
                          <a:latin typeface="Huawei Sans" panose="020C0503030203020204" pitchFamily="34" charset="0"/>
                        </a:rPr>
                        <a:t>Medium</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u="none" strike="noStrike" dirty="0" smtClean="0">
                          <a:latin typeface="Huawei Sans" panose="020C0503030203020204" pitchFamily="34" charset="0"/>
                        </a:rPr>
                        <a:t>Low</a:t>
                      </a:r>
                      <a:endParaRPr lang="en-US" sz="1200" u="none" strike="noStrike" dirty="0">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u="none" strike="noStrike">
                          <a:latin typeface="Huawei Sans" panose="020C050303020302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u="none" strike="noStrike" dirty="0">
                          <a:latin typeface="Huawei Sans" panose="020C0503030203020204" pitchFamily="34" charset="0"/>
                        </a:rPr>
                        <a:t>9.9</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graphicFrame>
        <p:nvGraphicFramePr>
          <p:cNvPr id="16" name="表格 15"/>
          <p:cNvGraphicFramePr>
            <a:graphicFrameLocks noGrp="1"/>
          </p:cNvGraphicFramePr>
          <p:nvPr>
            <p:extLst/>
          </p:nvPr>
        </p:nvGraphicFramePr>
        <p:xfrm>
          <a:off x="3977184" y="5815965"/>
          <a:ext cx="3512187" cy="384810"/>
        </p:xfrm>
        <a:graphic>
          <a:graphicData uri="http://schemas.openxmlformats.org/drawingml/2006/table">
            <a:tbl>
              <a:tblPr/>
              <a:tblGrid>
                <a:gridCol w="3512187"/>
              </a:tblGrid>
              <a:tr h="136887">
                <a:tc>
                  <a:txBody>
                    <a:bodyPr/>
                    <a:lstStyle/>
                    <a:p>
                      <a:pPr algn="l" fontAlgn="ctr"/>
                      <a:r>
                        <a:rPr lang="en-US" sz="1200" b="0" i="0" u="none" strike="noStrike" dirty="0">
                          <a:latin typeface="Huawei Sans" panose="020C0503030203020204" pitchFamily="34" charset="0"/>
                          <a:ea typeface="+mn-ea"/>
                        </a:rPr>
                        <a:t>Correlation: </a:t>
                      </a:r>
                      <a:r>
                        <a:rPr lang="en-US" sz="1200" b="0" i="0" u="none" strike="noStrike" dirty="0" smtClean="0">
                          <a:latin typeface="Huawei Sans" panose="020C0503030203020204" pitchFamily="34" charset="0"/>
                          <a:ea typeface="+mn-ea"/>
                        </a:rPr>
                        <a:t>High, </a:t>
                      </a:r>
                      <a:r>
                        <a:rPr lang="en-US" sz="1200" b="0" i="0" u="none" strike="noStrike" dirty="0">
                          <a:latin typeface="Huawei Sans" panose="020C0503030203020204" pitchFamily="34" charset="0"/>
                          <a:ea typeface="+mn-ea"/>
                        </a:rPr>
                        <a:t>medium, and </a:t>
                      </a:r>
                      <a:r>
                        <a:rPr lang="en-US" sz="1200" b="0" i="0" u="none" strike="noStrike" dirty="0" smtClean="0">
                          <a:latin typeface="Huawei Sans" panose="020C0503030203020204" pitchFamily="34" charset="0"/>
                          <a:ea typeface="+mn-ea"/>
                        </a:rPr>
                        <a:t>low</a:t>
                      </a:r>
                      <a:endParaRPr lang="en-US" sz="1200" b="0" i="0" u="none" strike="noStrike" dirty="0">
                        <a:latin typeface="Huawei Sans" panose="020C0503030203020204" pitchFamily="34" charset="0"/>
                        <a:ea typeface="+mn-ea"/>
                      </a:endParaRPr>
                    </a:p>
                  </a:txBody>
                  <a:tcPr marL="9525" marR="9525" marT="9525" marB="0" anchor="ctr">
                    <a:lnL>
                      <a:noFill/>
                    </a:lnL>
                    <a:lnR>
                      <a:noFill/>
                    </a:lnR>
                    <a:lnT>
                      <a:noFill/>
                    </a:lnT>
                    <a:lnB>
                      <a:noFill/>
                    </a:lnB>
                  </a:tcPr>
                </a:tc>
              </a:tr>
              <a:tr h="180975">
                <a:tc>
                  <a:txBody>
                    <a:bodyPr/>
                    <a:lstStyle/>
                    <a:p>
                      <a:pPr algn="l" fontAlgn="ctr"/>
                      <a:r>
                        <a:rPr lang="en-US" sz="1200" b="0" i="0" u="none" strike="noStrike" dirty="0">
                          <a:latin typeface="Huawei Sans" panose="020C0503030203020204" pitchFamily="34" charset="0"/>
                          <a:ea typeface="+mn-ea"/>
                        </a:rPr>
                        <a:t>Score: </a:t>
                      </a:r>
                      <a:r>
                        <a:rPr lang="en-US" sz="1200" b="0" i="0" u="none" strike="noStrike" dirty="0" smtClean="0">
                          <a:latin typeface="Huawei Sans" panose="020C0503030203020204" pitchFamily="34" charset="0"/>
                          <a:ea typeface="+mn-ea"/>
                        </a:rPr>
                        <a:t>High </a:t>
                      </a:r>
                      <a:r>
                        <a:rPr lang="en-US" sz="1200" b="0" i="0" u="none" strike="noStrike" dirty="0">
                          <a:latin typeface="Huawei Sans" panose="020C0503030203020204" pitchFamily="34" charset="0"/>
                          <a:ea typeface="+mn-ea"/>
                        </a:rPr>
                        <a:t>= 2, medium = 1, </a:t>
                      </a:r>
                      <a:r>
                        <a:rPr lang="en-US" sz="1200" b="0" i="0" u="none" strike="noStrike" dirty="0" smtClean="0">
                          <a:latin typeface="Huawei Sans" panose="020C0503030203020204" pitchFamily="34" charset="0"/>
                          <a:ea typeface="+mn-ea"/>
                        </a:rPr>
                        <a:t>low = </a:t>
                      </a:r>
                      <a:r>
                        <a:rPr lang="en-US" sz="1200" b="0" i="0" u="none" strike="noStrike" dirty="0">
                          <a:latin typeface="Huawei Sans" panose="020C0503030203020204" pitchFamily="34" charset="0"/>
                          <a:ea typeface="+mn-ea"/>
                        </a:rPr>
                        <a:t>0</a:t>
                      </a:r>
                    </a:p>
                  </a:txBody>
                  <a:tcPr marL="9525" marR="9525" marT="9525" marB="0" anchor="ctr">
                    <a:lnL>
                      <a:noFill/>
                    </a:lnL>
                    <a:lnR>
                      <a:noFill/>
                    </a:lnR>
                    <a:lnT>
                      <a:noFill/>
                    </a:lnT>
                    <a:lnB>
                      <a:noFill/>
                    </a:lnB>
                  </a:tcPr>
                </a:tc>
              </a:tr>
            </a:tbl>
          </a:graphicData>
        </a:graphic>
      </p:graphicFrame>
      <p:grpSp>
        <p:nvGrpSpPr>
          <p:cNvPr id="12" name="组合 11"/>
          <p:cNvGrpSpPr/>
          <p:nvPr/>
        </p:nvGrpSpPr>
        <p:grpSpPr>
          <a:xfrm>
            <a:off x="727846" y="1052513"/>
            <a:ext cx="317151" cy="2760802"/>
            <a:chOff x="454310" y="1248830"/>
            <a:chExt cx="317151" cy="2760802"/>
          </a:xfrm>
        </p:grpSpPr>
        <p:sp>
          <p:nvSpPr>
            <p:cNvPr id="17" name="AutoShape 56"/>
            <p:cNvSpPr>
              <a:spLocks/>
            </p:cNvSpPr>
            <p:nvPr/>
          </p:nvSpPr>
          <p:spPr bwMode="auto">
            <a:xfrm rot="10800000" flipH="1">
              <a:off x="454310" y="1248830"/>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Why</a:t>
              </a:r>
            </a:p>
          </p:txBody>
        </p:sp>
        <p:sp>
          <p:nvSpPr>
            <p:cNvPr id="18" name="AutoShape 56"/>
            <p:cNvSpPr>
              <a:spLocks/>
            </p:cNvSpPr>
            <p:nvPr/>
          </p:nvSpPr>
          <p:spPr bwMode="auto">
            <a:xfrm rot="10800000" flipH="1">
              <a:off x="454310" y="2159533"/>
              <a:ext cx="317151" cy="950506"/>
            </a:xfrm>
            <a:prstGeom prst="leftBracket">
              <a:avLst>
                <a:gd name="adj" fmla="val 45473"/>
              </a:avLst>
            </a:prstGeom>
            <a:solidFill>
              <a:schemeClr val="tx1">
                <a:lumMod val="65000"/>
                <a:lumOff val="3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What</a:t>
              </a:r>
            </a:p>
          </p:txBody>
        </p:sp>
        <p:sp>
          <p:nvSpPr>
            <p:cNvPr id="19" name="AutoShape 56"/>
            <p:cNvSpPr>
              <a:spLocks/>
            </p:cNvSpPr>
            <p:nvPr/>
          </p:nvSpPr>
          <p:spPr bwMode="auto">
            <a:xfrm rot="10800000" flipH="1">
              <a:off x="454310" y="3059126"/>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defRPr/>
              </a:pPr>
              <a:r>
                <a:rPr lang="en-US" sz="1600" dirty="0">
                  <a:solidFill>
                    <a:prstClr val="white"/>
                  </a:solidFill>
                  <a:ea typeface="Arial Unicode MS" pitchFamily="34" charset="-122"/>
                  <a:cs typeface="Arial Unicode MS" pitchFamily="34" charset="-122"/>
                </a:rPr>
                <a:t>How</a:t>
              </a:r>
            </a:p>
          </p:txBody>
        </p:sp>
      </p:grpSp>
    </p:spTree>
    <p:extLst>
      <p:ext uri="{BB962C8B-B14F-4D97-AF65-F5344CB8AC3E}">
        <p14:creationId xmlns:p14="http://schemas.microsoft.com/office/powerpoint/2010/main" val="60542359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Site Selection Factor – Natural and Geographical Conditions (1)</a:t>
            </a:r>
            <a:endParaRPr lang="en-US" dirty="0"/>
          </a:p>
        </p:txBody>
      </p:sp>
      <p:sp>
        <p:nvSpPr>
          <p:cNvPr id="3" name="文本占位符 2"/>
          <p:cNvSpPr>
            <a:spLocks noGrp="1"/>
          </p:cNvSpPr>
          <p:nvPr>
            <p:ph type="body" sz="quarter" idx="10"/>
          </p:nvPr>
        </p:nvSpPr>
        <p:spPr>
          <a:xfrm>
            <a:off x="1048988" y="1484312"/>
            <a:ext cx="10411175" cy="4443243"/>
          </a:xfrm>
        </p:spPr>
        <p:txBody>
          <a:bodyPr/>
          <a:lstStyle/>
          <a:p>
            <a:r>
              <a:rPr lang="en-US" altLang="zh-CN" sz="1600" dirty="0" smtClean="0"/>
              <a:t>A DC must be located in areas with less natural disasters, such as earthquakes, typhoons, and floods, to avoid devastation to the DC.</a:t>
            </a:r>
          </a:p>
          <a:p>
            <a:r>
              <a:rPr lang="en-US" altLang="zh-CN" sz="1600" dirty="0" smtClean="0"/>
              <a:t>A DC should be located in cold and dry areas to minimize energy consumption.</a:t>
            </a:r>
          </a:p>
          <a:p>
            <a:endParaRPr lang="zh-CN" altLang="en-US" sz="1600" dirty="0"/>
          </a:p>
        </p:txBody>
      </p:sp>
      <p:grpSp>
        <p:nvGrpSpPr>
          <p:cNvPr id="4" name="组合 3"/>
          <p:cNvGrpSpPr/>
          <p:nvPr/>
        </p:nvGrpSpPr>
        <p:grpSpPr>
          <a:xfrm>
            <a:off x="2603968" y="2843759"/>
            <a:ext cx="7216688" cy="3197158"/>
            <a:chOff x="2603968" y="2380786"/>
            <a:chExt cx="7092433" cy="3888432"/>
          </a:xfrm>
        </p:grpSpPr>
        <p:grpSp>
          <p:nvGrpSpPr>
            <p:cNvPr id="11" name="组合 10"/>
            <p:cNvGrpSpPr/>
            <p:nvPr/>
          </p:nvGrpSpPr>
          <p:grpSpPr>
            <a:xfrm>
              <a:off x="6492390" y="2380786"/>
              <a:ext cx="3204011" cy="1800032"/>
              <a:chOff x="4788013" y="2132856"/>
              <a:chExt cx="3204011" cy="1800032"/>
            </a:xfrm>
            <a:effectLst>
              <a:outerShdw blurRad="50800" dist="127000" dir="8100000" algn="tr" rotWithShape="0">
                <a:prstClr val="black">
                  <a:alpha val="40000"/>
                </a:prstClr>
              </a:outerShdw>
            </a:effectLst>
          </p:grpSpPr>
          <p:pic>
            <p:nvPicPr>
              <p:cNvPr id="12" name="Picture 8"/>
              <p:cNvPicPr>
                <a:picLocks noChangeArrowheads="1"/>
              </p:cNvPicPr>
              <p:nvPr/>
            </p:nvPicPr>
            <p:blipFill>
              <a:blip r:embed="rId3" cstate="print"/>
              <a:srcRect/>
              <a:stretch>
                <a:fillRect/>
              </a:stretch>
            </p:blipFill>
            <p:spPr bwMode="auto">
              <a:xfrm>
                <a:off x="4788013" y="2420888"/>
                <a:ext cx="3204000" cy="1512000"/>
              </a:xfrm>
              <a:prstGeom prst="rect">
                <a:avLst/>
              </a:prstGeom>
              <a:noFill/>
              <a:ln w="9525">
                <a:noFill/>
                <a:miter lim="800000"/>
                <a:headEnd/>
                <a:tailEnd/>
              </a:ln>
            </p:spPr>
          </p:pic>
          <p:sp>
            <p:nvSpPr>
              <p:cNvPr id="13" name="矩形 12"/>
              <p:cNvSpPr/>
              <p:nvPr/>
            </p:nvSpPr>
            <p:spPr bwMode="auto">
              <a:xfrm>
                <a:off x="4788024" y="2132856"/>
                <a:ext cx="3204000" cy="288032"/>
              </a:xfrm>
              <a:prstGeom prst="rect">
                <a:avLst/>
              </a:prstGeom>
              <a:solidFill>
                <a:schemeClr val="bg1">
                  <a:lumMod val="50000"/>
                </a:schemeClr>
              </a:solid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noAutofit/>
              </a:bodyPr>
              <a:lstStyle/>
              <a:p>
                <a:pPr algn="ctr" defTabSz="914400" fontAlgn="base">
                  <a:spcBef>
                    <a:spcPct val="0"/>
                  </a:spcBef>
                  <a:spcAft>
                    <a:spcPct val="0"/>
                  </a:spcAft>
                  <a:buClr>
                    <a:srgbClr val="CC9900"/>
                  </a:buClr>
                </a:pPr>
                <a:r>
                  <a:rPr lang="en-US" dirty="0" smtClean="0">
                    <a:solidFill>
                      <a:prstClr val="white"/>
                    </a:solidFill>
                  </a:rPr>
                  <a:t>Flood</a:t>
                </a:r>
                <a:endParaRPr lang="en-US" dirty="0">
                  <a:solidFill>
                    <a:prstClr val="white"/>
                  </a:solidFill>
                </a:endParaRPr>
              </a:p>
            </p:txBody>
          </p:sp>
        </p:grpSp>
        <p:grpSp>
          <p:nvGrpSpPr>
            <p:cNvPr id="14" name="组合 13"/>
            <p:cNvGrpSpPr/>
            <p:nvPr/>
          </p:nvGrpSpPr>
          <p:grpSpPr>
            <a:xfrm>
              <a:off x="6492390" y="4469018"/>
              <a:ext cx="3204011" cy="1800200"/>
              <a:chOff x="4788013" y="4149080"/>
              <a:chExt cx="3204011" cy="1800200"/>
            </a:xfrm>
            <a:effectLst>
              <a:outerShdw blurRad="50800" dist="127000" dir="8100000" algn="tr" rotWithShape="0">
                <a:prstClr val="black">
                  <a:alpha val="40000"/>
                </a:prstClr>
              </a:outerShdw>
            </a:effectLst>
          </p:grpSpPr>
          <p:pic>
            <p:nvPicPr>
              <p:cNvPr id="15" name="Picture 9"/>
              <p:cNvPicPr>
                <a:picLocks noChangeArrowheads="1"/>
              </p:cNvPicPr>
              <p:nvPr/>
            </p:nvPicPr>
            <p:blipFill>
              <a:blip r:embed="rId4" cstate="print"/>
              <a:srcRect/>
              <a:stretch>
                <a:fillRect/>
              </a:stretch>
            </p:blipFill>
            <p:spPr bwMode="auto">
              <a:xfrm>
                <a:off x="4788013" y="4437280"/>
                <a:ext cx="3204000" cy="1512000"/>
              </a:xfrm>
              <a:prstGeom prst="rect">
                <a:avLst/>
              </a:prstGeom>
              <a:noFill/>
              <a:ln w="9525">
                <a:noFill/>
                <a:miter lim="800000"/>
                <a:headEnd/>
                <a:tailEnd/>
              </a:ln>
            </p:spPr>
          </p:pic>
          <p:sp>
            <p:nvSpPr>
              <p:cNvPr id="16" name="矩形 15"/>
              <p:cNvSpPr/>
              <p:nvPr/>
            </p:nvSpPr>
            <p:spPr bwMode="auto">
              <a:xfrm>
                <a:off x="4788024" y="4149080"/>
                <a:ext cx="3204000" cy="288032"/>
              </a:xfrm>
              <a:prstGeom prst="rect">
                <a:avLst/>
              </a:prstGeom>
              <a:solidFill>
                <a:schemeClr val="bg1">
                  <a:lumMod val="50000"/>
                </a:schemeClr>
              </a:solid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noAutofit/>
              </a:bodyPr>
              <a:lstStyle/>
              <a:p>
                <a:pPr algn="ctr" defTabSz="914400" fontAlgn="base">
                  <a:spcBef>
                    <a:spcPct val="0"/>
                  </a:spcBef>
                  <a:spcAft>
                    <a:spcPct val="0"/>
                  </a:spcAft>
                  <a:buClr>
                    <a:srgbClr val="CC9900"/>
                  </a:buClr>
                </a:pPr>
                <a:r>
                  <a:rPr lang="en-US" dirty="0" smtClean="0">
                    <a:solidFill>
                      <a:prstClr val="white"/>
                    </a:solidFill>
                  </a:rPr>
                  <a:t>Hurricane</a:t>
                </a:r>
                <a:endParaRPr lang="en-US" dirty="0">
                  <a:solidFill>
                    <a:prstClr val="white"/>
                  </a:solidFill>
                </a:endParaRPr>
              </a:p>
            </p:txBody>
          </p:sp>
        </p:grpSp>
        <p:grpSp>
          <p:nvGrpSpPr>
            <p:cNvPr id="17" name="组合 16"/>
            <p:cNvGrpSpPr/>
            <p:nvPr/>
          </p:nvGrpSpPr>
          <p:grpSpPr>
            <a:xfrm>
              <a:off x="2603968" y="2380786"/>
              <a:ext cx="3204000" cy="1800032"/>
              <a:chOff x="899592" y="2132856"/>
              <a:chExt cx="3204000" cy="1800032"/>
            </a:xfrm>
            <a:effectLst>
              <a:outerShdw blurRad="50800" dist="127000" dir="8100000" algn="tr" rotWithShape="0">
                <a:prstClr val="black">
                  <a:alpha val="40000"/>
                </a:prstClr>
              </a:outerShdw>
            </a:effectLst>
          </p:grpSpPr>
          <p:pic>
            <p:nvPicPr>
              <p:cNvPr id="18" name="Picture 5" descr="C:\Users\w00111646\Pictures\topic_earthquake_main_193575.jpg"/>
              <p:cNvPicPr>
                <a:picLocks noChangeArrowheads="1"/>
              </p:cNvPicPr>
              <p:nvPr/>
            </p:nvPicPr>
            <p:blipFill>
              <a:blip r:embed="rId5" cstate="print"/>
              <a:srcRect/>
              <a:stretch>
                <a:fillRect/>
              </a:stretch>
            </p:blipFill>
            <p:spPr bwMode="auto">
              <a:xfrm>
                <a:off x="899592" y="2420888"/>
                <a:ext cx="3204000" cy="1512000"/>
              </a:xfrm>
              <a:prstGeom prst="rect">
                <a:avLst/>
              </a:prstGeom>
              <a:noFill/>
            </p:spPr>
          </p:pic>
          <p:sp>
            <p:nvSpPr>
              <p:cNvPr id="19" name="矩形 18"/>
              <p:cNvSpPr/>
              <p:nvPr/>
            </p:nvSpPr>
            <p:spPr bwMode="auto">
              <a:xfrm>
                <a:off x="899592" y="2132856"/>
                <a:ext cx="3204000" cy="288032"/>
              </a:xfrm>
              <a:prstGeom prst="rect">
                <a:avLst/>
              </a:prstGeom>
              <a:solidFill>
                <a:schemeClr val="bg1">
                  <a:lumMod val="50000"/>
                </a:schemeClr>
              </a:solid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noAutofit/>
              </a:bodyPr>
              <a:lstStyle/>
              <a:p>
                <a:pPr algn="ctr" defTabSz="914400" fontAlgn="base">
                  <a:spcBef>
                    <a:spcPct val="0"/>
                  </a:spcBef>
                  <a:spcAft>
                    <a:spcPct val="0"/>
                  </a:spcAft>
                  <a:buClr>
                    <a:srgbClr val="CC9900"/>
                  </a:buClr>
                </a:pPr>
                <a:r>
                  <a:rPr lang="en-US" dirty="0" smtClean="0">
                    <a:solidFill>
                      <a:prstClr val="white"/>
                    </a:solidFill>
                  </a:rPr>
                  <a:t>Earthquake</a:t>
                </a:r>
                <a:endParaRPr lang="en-US" dirty="0">
                  <a:solidFill>
                    <a:prstClr val="white"/>
                  </a:solidFill>
                </a:endParaRPr>
              </a:p>
            </p:txBody>
          </p:sp>
        </p:grpSp>
        <p:grpSp>
          <p:nvGrpSpPr>
            <p:cNvPr id="20" name="组合 19"/>
            <p:cNvGrpSpPr/>
            <p:nvPr/>
          </p:nvGrpSpPr>
          <p:grpSpPr>
            <a:xfrm>
              <a:off x="2603968" y="4469018"/>
              <a:ext cx="3204000" cy="1800200"/>
              <a:chOff x="899592" y="4149080"/>
              <a:chExt cx="3204000" cy="1800200"/>
            </a:xfrm>
            <a:effectLst>
              <a:outerShdw blurRad="50800" dist="127000" dir="8100000" algn="tr" rotWithShape="0">
                <a:prstClr val="black">
                  <a:alpha val="40000"/>
                </a:prstClr>
              </a:outerShdw>
            </a:effectLst>
          </p:grpSpPr>
          <p:pic>
            <p:nvPicPr>
              <p:cNvPr id="21" name="Picture 7"/>
              <p:cNvPicPr>
                <a:picLocks noChangeArrowheads="1"/>
              </p:cNvPicPr>
              <p:nvPr/>
            </p:nvPicPr>
            <p:blipFill>
              <a:blip r:embed="rId6" cstate="print"/>
              <a:srcRect/>
              <a:stretch>
                <a:fillRect/>
              </a:stretch>
            </p:blipFill>
            <p:spPr bwMode="auto">
              <a:xfrm>
                <a:off x="899592" y="4437280"/>
                <a:ext cx="3204000" cy="1512000"/>
              </a:xfrm>
              <a:prstGeom prst="rect">
                <a:avLst/>
              </a:prstGeom>
              <a:noFill/>
              <a:ln w="9525">
                <a:noFill/>
                <a:miter lim="800000"/>
                <a:headEnd/>
                <a:tailEnd/>
              </a:ln>
              <a:effectLst/>
            </p:spPr>
          </p:pic>
          <p:sp>
            <p:nvSpPr>
              <p:cNvPr id="22" name="矩形 21"/>
              <p:cNvSpPr/>
              <p:nvPr/>
            </p:nvSpPr>
            <p:spPr bwMode="auto">
              <a:xfrm>
                <a:off x="899592" y="4149080"/>
                <a:ext cx="3204000" cy="288032"/>
              </a:xfrm>
              <a:prstGeom prst="rect">
                <a:avLst/>
              </a:prstGeom>
              <a:solidFill>
                <a:schemeClr val="bg1">
                  <a:lumMod val="50000"/>
                </a:schemeClr>
              </a:solid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noAutofit/>
              </a:bodyPr>
              <a:lstStyle/>
              <a:p>
                <a:pPr algn="ctr" defTabSz="914400" fontAlgn="base">
                  <a:spcBef>
                    <a:spcPct val="0"/>
                  </a:spcBef>
                  <a:spcAft>
                    <a:spcPct val="0"/>
                  </a:spcAft>
                  <a:buClr>
                    <a:srgbClr val="CC9900"/>
                  </a:buClr>
                </a:pPr>
                <a:r>
                  <a:rPr lang="en-US" dirty="0" smtClean="0">
                    <a:solidFill>
                      <a:prstClr val="white"/>
                    </a:solidFill>
                  </a:rPr>
                  <a:t>Mudflow</a:t>
                </a:r>
                <a:endParaRPr lang="en-US" dirty="0">
                  <a:solidFill>
                    <a:prstClr val="white"/>
                  </a:solidFill>
                </a:endParaRPr>
              </a:p>
            </p:txBody>
          </p:sp>
        </p:grpSp>
      </p:grpSp>
      <p:grpSp>
        <p:nvGrpSpPr>
          <p:cNvPr id="23" name="组合 22"/>
          <p:cNvGrpSpPr/>
          <p:nvPr/>
        </p:nvGrpSpPr>
        <p:grpSpPr>
          <a:xfrm>
            <a:off x="731838" y="1484313"/>
            <a:ext cx="317151" cy="2760802"/>
            <a:chOff x="454310" y="1248830"/>
            <a:chExt cx="317151" cy="2760802"/>
          </a:xfrm>
        </p:grpSpPr>
        <p:sp>
          <p:nvSpPr>
            <p:cNvPr id="24" name="AutoShape 56"/>
            <p:cNvSpPr>
              <a:spLocks/>
            </p:cNvSpPr>
            <p:nvPr/>
          </p:nvSpPr>
          <p:spPr bwMode="auto">
            <a:xfrm rot="10800000" flipH="1">
              <a:off x="454310" y="1248830"/>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Why</a:t>
              </a:r>
            </a:p>
          </p:txBody>
        </p:sp>
        <p:sp>
          <p:nvSpPr>
            <p:cNvPr id="25" name="AutoShape 56"/>
            <p:cNvSpPr>
              <a:spLocks/>
            </p:cNvSpPr>
            <p:nvPr/>
          </p:nvSpPr>
          <p:spPr bwMode="auto">
            <a:xfrm rot="10800000" flipH="1">
              <a:off x="454310" y="2159533"/>
              <a:ext cx="317151" cy="950506"/>
            </a:xfrm>
            <a:prstGeom prst="leftBracket">
              <a:avLst>
                <a:gd name="adj" fmla="val 45473"/>
              </a:avLst>
            </a:prstGeom>
            <a:solidFill>
              <a:schemeClr val="tx1">
                <a:lumMod val="65000"/>
                <a:lumOff val="3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What</a:t>
              </a:r>
            </a:p>
          </p:txBody>
        </p:sp>
        <p:sp>
          <p:nvSpPr>
            <p:cNvPr id="26" name="AutoShape 56"/>
            <p:cNvSpPr>
              <a:spLocks/>
            </p:cNvSpPr>
            <p:nvPr/>
          </p:nvSpPr>
          <p:spPr bwMode="auto">
            <a:xfrm rot="10800000" flipH="1">
              <a:off x="454310" y="3059126"/>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defRPr/>
              </a:pPr>
              <a:r>
                <a:rPr lang="en-US" sz="1600" dirty="0">
                  <a:solidFill>
                    <a:prstClr val="white"/>
                  </a:solidFill>
                  <a:ea typeface="Arial Unicode MS" pitchFamily="34" charset="-122"/>
                  <a:cs typeface="Arial Unicode MS" pitchFamily="34" charset="-122"/>
                </a:rPr>
                <a:t>How</a:t>
              </a:r>
            </a:p>
          </p:txBody>
        </p:sp>
      </p:grpSp>
    </p:spTree>
    <p:extLst>
      <p:ext uri="{BB962C8B-B14F-4D97-AF65-F5344CB8AC3E}">
        <p14:creationId xmlns:p14="http://schemas.microsoft.com/office/powerpoint/2010/main" val="174611903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Site Selection Factor – Natural and Geographical Conditions (2)</a:t>
            </a:r>
            <a:endParaRPr lang="en-US" dirty="0"/>
          </a:p>
        </p:txBody>
      </p:sp>
      <p:graphicFrame>
        <p:nvGraphicFramePr>
          <p:cNvPr id="9" name="表格 8"/>
          <p:cNvGraphicFramePr>
            <a:graphicFrameLocks noGrp="1"/>
          </p:cNvGraphicFramePr>
          <p:nvPr>
            <p:extLst/>
          </p:nvPr>
        </p:nvGraphicFramePr>
        <p:xfrm>
          <a:off x="1234123" y="1462864"/>
          <a:ext cx="10226040" cy="4530289"/>
        </p:xfrm>
        <a:graphic>
          <a:graphicData uri="http://schemas.openxmlformats.org/drawingml/2006/table">
            <a:tbl>
              <a:tblPr firstRow="1" bandRow="1">
                <a:tableStyleId>{2D5ABB26-0587-4C30-8999-92F81FD0307C}</a:tableStyleId>
              </a:tblPr>
              <a:tblGrid>
                <a:gridCol w="2350008"/>
                <a:gridCol w="7876032"/>
              </a:tblGrid>
              <a:tr h="343717">
                <a:tc>
                  <a:txBody>
                    <a:bodyPr/>
                    <a:lstStyle/>
                    <a:p>
                      <a:pPr algn="ctr"/>
                      <a:r>
                        <a:rPr lang="en-US" sz="1400" b="1" dirty="0">
                          <a:latin typeface="Huawei Sans" panose="020C0503030203020204" pitchFamily="34" charset="0"/>
                        </a:rPr>
                        <a:t>Natural </a:t>
                      </a:r>
                      <a:r>
                        <a:rPr lang="en-US" sz="1400" b="1" dirty="0" smtClean="0">
                          <a:latin typeface="Huawei Sans" panose="020C0503030203020204" pitchFamily="34" charset="0"/>
                        </a:rPr>
                        <a:t>Condition Assessment Factors</a:t>
                      </a:r>
                      <a:endParaRPr lang="en-US" sz="14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400" b="1" dirty="0" smtClean="0">
                          <a:latin typeface="Huawei Sans" panose="020C0503030203020204" pitchFamily="34" charset="0"/>
                        </a:rPr>
                        <a:t>Assessment Standard</a:t>
                      </a:r>
                      <a:endParaRPr lang="en-US" sz="1400" b="1"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1359846">
                <a:tc>
                  <a:txBody>
                    <a:bodyPr/>
                    <a:lstStyle/>
                    <a:p>
                      <a:pPr algn="ctr"/>
                      <a:r>
                        <a:rPr lang="en-US" sz="1400" b="1" dirty="0" smtClean="0">
                          <a:latin typeface="Huawei Sans" panose="020C0503030203020204" pitchFamily="34" charset="0"/>
                        </a:rPr>
                        <a:t>Earthquake</a:t>
                      </a:r>
                      <a:endParaRPr lang="en-US" sz="14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indent="-285750" algn="l">
                        <a:lnSpc>
                          <a:spcPct val="120000"/>
                        </a:lnSpc>
                        <a:spcAft>
                          <a:spcPts val="300"/>
                        </a:spcAft>
                        <a:buFont typeface="Arial" panose="020B0604020202020204" pitchFamily="34" charset="0"/>
                        <a:buChar char="•"/>
                      </a:pPr>
                      <a:r>
                        <a:rPr lang="en-US" sz="1200" dirty="0" smtClean="0">
                          <a:latin typeface="Huawei Sans" panose="020C0503030203020204" pitchFamily="34" charset="0"/>
                        </a:rPr>
                        <a:t>The site should be far away from seismic belts.</a:t>
                      </a:r>
                    </a:p>
                    <a:p>
                      <a:pPr marL="285750" indent="-285750" algn="l">
                        <a:lnSpc>
                          <a:spcPct val="120000"/>
                        </a:lnSpc>
                        <a:spcAft>
                          <a:spcPts val="300"/>
                        </a:spcAft>
                        <a:buFont typeface="Arial" panose="020B0604020202020204" pitchFamily="34" charset="0"/>
                        <a:buChar char="•"/>
                      </a:pPr>
                      <a:r>
                        <a:rPr lang="en-US" sz="1200" dirty="0" smtClean="0">
                          <a:latin typeface="Huawei Sans" panose="020C0503030203020204" pitchFamily="34" charset="0"/>
                        </a:rPr>
                        <a:t>According to the global seismic hazard map, the site should be located in areas where the seismic hazard degree is less than 4.0.</a:t>
                      </a:r>
                    </a:p>
                    <a:p>
                      <a:pPr marL="285750" indent="-285750" algn="l">
                        <a:lnSpc>
                          <a:spcPct val="120000"/>
                        </a:lnSpc>
                        <a:spcAft>
                          <a:spcPts val="300"/>
                        </a:spcAft>
                        <a:buFont typeface="Arial" panose="020B0604020202020204" pitchFamily="34" charset="0"/>
                        <a:buChar char="•"/>
                      </a:pPr>
                      <a:r>
                        <a:rPr lang="en-US" sz="1200" dirty="0" smtClean="0">
                          <a:latin typeface="Huawei Sans" panose="020C0503030203020204" pitchFamily="34" charset="0"/>
                        </a:rPr>
                        <a:t>The site should be far away from volcanoes.</a:t>
                      </a:r>
                    </a:p>
                    <a:p>
                      <a:pPr marL="285750" indent="-285750" algn="l">
                        <a:lnSpc>
                          <a:spcPct val="120000"/>
                        </a:lnSpc>
                        <a:spcAft>
                          <a:spcPts val="300"/>
                        </a:spcAft>
                        <a:buFont typeface="Arial" panose="020B0604020202020204" pitchFamily="34" charset="0"/>
                        <a:buChar char="•"/>
                      </a:pPr>
                      <a:r>
                        <a:rPr lang="en-US" sz="1200" dirty="0" smtClean="0">
                          <a:latin typeface="Huawei Sans" panose="020C0503030203020204" pitchFamily="34" charset="0"/>
                        </a:rPr>
                        <a:t>The site should be far away from sites that could create falling debris during an earthquake</a:t>
                      </a:r>
                      <a:endParaRPr 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04145">
                <a:tc>
                  <a:txBody>
                    <a:bodyPr/>
                    <a:lstStyle/>
                    <a:p>
                      <a:pPr algn="ctr"/>
                      <a:r>
                        <a:rPr lang="en-US" sz="1400" b="1" dirty="0" smtClean="0">
                          <a:latin typeface="Huawei Sans" panose="020C0503030203020204" pitchFamily="34" charset="0"/>
                        </a:rPr>
                        <a:t>Flood </a:t>
                      </a:r>
                      <a:r>
                        <a:rPr lang="en-US" sz="1400" b="1" dirty="0">
                          <a:latin typeface="Huawei Sans" panose="020C0503030203020204" pitchFamily="34" charset="0"/>
                        </a:rPr>
                        <a:t>and </a:t>
                      </a:r>
                      <a:r>
                        <a:rPr lang="en-US" sz="1400" b="1" dirty="0" smtClean="0">
                          <a:latin typeface="Huawei Sans" panose="020C0503030203020204" pitchFamily="34" charset="0"/>
                        </a:rPr>
                        <a:t>tsunami</a:t>
                      </a:r>
                      <a:endParaRPr lang="en-US" sz="14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indent="-285750" algn="l">
                        <a:lnSpc>
                          <a:spcPct val="120000"/>
                        </a:lnSpc>
                        <a:spcAft>
                          <a:spcPts val="300"/>
                        </a:spcAft>
                        <a:buFont typeface="Arial" panose="020B0604020202020204" pitchFamily="34" charset="0"/>
                        <a:buChar char="•"/>
                      </a:pPr>
                      <a:r>
                        <a:rPr lang="en-US" sz="1200" dirty="0" smtClean="0">
                          <a:latin typeface="Huawei Sans" panose="020C0503030203020204" pitchFamily="34" charset="0"/>
                        </a:rPr>
                        <a:t>The site should be far away from areas where floods or tsunamis ever occurred within last 100 years.</a:t>
                      </a:r>
                    </a:p>
                    <a:p>
                      <a:pPr marL="285750" indent="-285750" algn="l">
                        <a:lnSpc>
                          <a:spcPct val="120000"/>
                        </a:lnSpc>
                        <a:spcAft>
                          <a:spcPts val="300"/>
                        </a:spcAft>
                        <a:buFont typeface="Arial" panose="020B0604020202020204" pitchFamily="34" charset="0"/>
                        <a:buChar char="•"/>
                      </a:pPr>
                      <a:r>
                        <a:rPr lang="en-US" sz="1200" dirty="0" smtClean="0">
                          <a:latin typeface="Huawei Sans" panose="020C0503030203020204" pitchFamily="34" charset="0"/>
                        </a:rPr>
                        <a:t>According to the global flood hazard distribution, the site should be located in areas where the flood hazard frequency is below 1st to 4th deciles, that is, the site is located in the white areas.</a:t>
                      </a:r>
                      <a:endParaRPr 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43717">
                <a:tc>
                  <a:txBody>
                    <a:bodyPr/>
                    <a:lstStyle/>
                    <a:p>
                      <a:pPr algn="ctr"/>
                      <a:r>
                        <a:rPr lang="en-US" sz="1400" b="1" dirty="0" smtClean="0">
                          <a:latin typeface="Huawei Sans" panose="020C0503030203020204" pitchFamily="34" charset="0"/>
                        </a:rPr>
                        <a:t>Mudflow</a:t>
                      </a:r>
                      <a:endParaRPr lang="en-US" sz="14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indent="-285750" algn="l">
                        <a:lnSpc>
                          <a:spcPct val="120000"/>
                        </a:lnSpc>
                        <a:spcAft>
                          <a:spcPts val="300"/>
                        </a:spcAft>
                        <a:buFont typeface="Arial" panose="020B0604020202020204" pitchFamily="34" charset="0"/>
                        <a:buChar char="•"/>
                      </a:pPr>
                      <a:r>
                        <a:rPr lang="en-US" sz="1200" dirty="0">
                          <a:latin typeface="Huawei Sans" panose="020C0503030203020204" pitchFamily="34" charset="0"/>
                        </a:rPr>
                        <a:t>The site should be far away from a hill subject to slide risk, or downstream from a dam or water tower.</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29991">
                <a:tc>
                  <a:txBody>
                    <a:bodyPr/>
                    <a:lstStyle/>
                    <a:p>
                      <a:pPr algn="ctr"/>
                      <a:r>
                        <a:rPr lang="en-US" sz="1400" b="1" dirty="0" smtClean="0">
                          <a:latin typeface="Huawei Sans" panose="020C0503030203020204" pitchFamily="34" charset="0"/>
                        </a:rPr>
                        <a:t>Hurricane, typhoon, </a:t>
                      </a:r>
                      <a:r>
                        <a:rPr lang="en-US" sz="1400" b="1" dirty="0">
                          <a:latin typeface="Huawei Sans" panose="020C0503030203020204" pitchFamily="34" charset="0"/>
                        </a:rPr>
                        <a:t>and </a:t>
                      </a:r>
                      <a:r>
                        <a:rPr lang="en-US" sz="1400" b="1" dirty="0" smtClean="0">
                          <a:latin typeface="Huawei Sans" panose="020C0503030203020204" pitchFamily="34" charset="0"/>
                        </a:rPr>
                        <a:t>tornado</a:t>
                      </a:r>
                      <a:endParaRPr lang="en-US" sz="14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indent="-285750" algn="l">
                        <a:lnSpc>
                          <a:spcPct val="120000"/>
                        </a:lnSpc>
                        <a:spcAft>
                          <a:spcPts val="300"/>
                        </a:spcAft>
                        <a:buFont typeface="Arial" panose="020B0604020202020204" pitchFamily="34" charset="0"/>
                        <a:buChar char="•"/>
                      </a:pPr>
                      <a:r>
                        <a:rPr lang="en-US" sz="1200">
                          <a:latin typeface="Huawei Sans" panose="020C0503030203020204" pitchFamily="34" charset="0"/>
                        </a:rPr>
                        <a:t>The site should be located in areas where the Saffir-Simpson hurricane intensity scale (SSHS) level is lower than SS1.</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43717">
                <a:tc>
                  <a:txBody>
                    <a:bodyPr/>
                    <a:lstStyle/>
                    <a:p>
                      <a:pPr algn="ctr"/>
                      <a:r>
                        <a:rPr lang="en-US" sz="1400" b="1" dirty="0">
                          <a:latin typeface="Huawei Sans" panose="020C0503030203020204" pitchFamily="34" charset="0"/>
                        </a:rPr>
                        <a:t>Altitude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marR="0" indent="-285750" algn="l" defTabSz="914400" rtl="0" eaLnBrk="1" fontAlgn="auto" latinLnBrk="0" hangingPunct="1">
                        <a:lnSpc>
                          <a:spcPct val="120000"/>
                        </a:lnSpc>
                        <a:spcBef>
                          <a:spcPts val="0"/>
                        </a:spcBef>
                        <a:spcAft>
                          <a:spcPts val="300"/>
                        </a:spcAft>
                        <a:buClrTx/>
                        <a:buSzTx/>
                        <a:buFont typeface="Arial" panose="020B0604020202020204" pitchFamily="34" charset="0"/>
                        <a:buChar char="•"/>
                        <a:tabLst/>
                        <a:defRPr/>
                      </a:pPr>
                      <a:r>
                        <a:rPr lang="en-US" sz="1200" dirty="0" smtClean="0">
                          <a:latin typeface="Huawei Sans" panose="020C0503030203020204" pitchFamily="34" charset="0"/>
                        </a:rPr>
                        <a:t>The site should be located below 3050 m (10,000 ft.) elevation.</a:t>
                      </a:r>
                      <a:endParaRPr 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43717">
                <a:tc>
                  <a:txBody>
                    <a:bodyPr/>
                    <a:lstStyle/>
                    <a:p>
                      <a:pPr algn="ctr"/>
                      <a:r>
                        <a:rPr lang="en-US" sz="1400" b="1">
                          <a:latin typeface="Huawei Sans" panose="020C0503030203020204" pitchFamily="34" charset="0"/>
                        </a:rPr>
                        <a:t>Climate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marL="285750" indent="-285750" algn="l">
                        <a:lnSpc>
                          <a:spcPct val="120000"/>
                        </a:lnSpc>
                        <a:spcAft>
                          <a:spcPts val="300"/>
                        </a:spcAft>
                        <a:buFont typeface="Arial" panose="020B0604020202020204" pitchFamily="34" charset="0"/>
                        <a:buChar char="•"/>
                      </a:pPr>
                      <a:r>
                        <a:rPr lang="en-US" sz="1200" dirty="0" smtClean="0">
                          <a:latin typeface="Huawei Sans" panose="020C0503030203020204" pitchFamily="34" charset="0"/>
                        </a:rPr>
                        <a:t>The site should be located in areas where the annual average temperature is below 20</a:t>
                      </a:r>
                      <a:r>
                        <a:rPr lang="en-US" sz="1200" dirty="0" smtClean="0">
                          <a:latin typeface="微软雅黑" panose="020B0503020204020204" pitchFamily="34" charset="-122"/>
                          <a:ea typeface="微软雅黑" panose="020B0503020204020204" pitchFamily="34" charset="-122"/>
                        </a:rPr>
                        <a:t>°</a:t>
                      </a:r>
                      <a:r>
                        <a:rPr lang="en-US" sz="1200" dirty="0" smtClean="0">
                          <a:latin typeface="Huawei Sans" panose="020C0503030203020204" pitchFamily="34" charset="0"/>
                        </a:rPr>
                        <a:t>C to achieve energy conservation using natural cooling sources.</a:t>
                      </a:r>
                      <a:endParaRPr 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grpSp>
        <p:nvGrpSpPr>
          <p:cNvPr id="21" name="组合 20"/>
          <p:cNvGrpSpPr/>
          <p:nvPr/>
        </p:nvGrpSpPr>
        <p:grpSpPr>
          <a:xfrm>
            <a:off x="731838" y="1484313"/>
            <a:ext cx="317151" cy="2760802"/>
            <a:chOff x="454310" y="1248830"/>
            <a:chExt cx="317151" cy="2760802"/>
          </a:xfrm>
        </p:grpSpPr>
        <p:sp>
          <p:nvSpPr>
            <p:cNvPr id="22" name="AutoShape 56"/>
            <p:cNvSpPr>
              <a:spLocks/>
            </p:cNvSpPr>
            <p:nvPr/>
          </p:nvSpPr>
          <p:spPr bwMode="auto">
            <a:xfrm rot="10800000" flipH="1">
              <a:off x="454310" y="1248830"/>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Why</a:t>
              </a:r>
            </a:p>
          </p:txBody>
        </p:sp>
        <p:sp>
          <p:nvSpPr>
            <p:cNvPr id="23" name="AutoShape 56"/>
            <p:cNvSpPr>
              <a:spLocks/>
            </p:cNvSpPr>
            <p:nvPr/>
          </p:nvSpPr>
          <p:spPr bwMode="auto">
            <a:xfrm rot="10800000" flipH="1">
              <a:off x="454310" y="2159533"/>
              <a:ext cx="317151" cy="950506"/>
            </a:xfrm>
            <a:prstGeom prst="leftBracket">
              <a:avLst>
                <a:gd name="adj" fmla="val 45473"/>
              </a:avLst>
            </a:prstGeom>
            <a:solidFill>
              <a:schemeClr val="tx1">
                <a:lumMod val="65000"/>
                <a:lumOff val="3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What</a:t>
              </a:r>
            </a:p>
          </p:txBody>
        </p:sp>
        <p:sp>
          <p:nvSpPr>
            <p:cNvPr id="24" name="AutoShape 56"/>
            <p:cNvSpPr>
              <a:spLocks/>
            </p:cNvSpPr>
            <p:nvPr/>
          </p:nvSpPr>
          <p:spPr bwMode="auto">
            <a:xfrm rot="10800000" flipH="1">
              <a:off x="454310" y="3059126"/>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defRPr/>
              </a:pPr>
              <a:r>
                <a:rPr lang="en-US" sz="1600" dirty="0">
                  <a:solidFill>
                    <a:prstClr val="white"/>
                  </a:solidFill>
                  <a:ea typeface="Arial Unicode MS" pitchFamily="34" charset="-122"/>
                  <a:cs typeface="Arial Unicode MS" pitchFamily="34" charset="-122"/>
                </a:rPr>
                <a:t>How</a:t>
              </a:r>
            </a:p>
          </p:txBody>
        </p:sp>
      </p:grpSp>
    </p:spTree>
    <p:extLst>
      <p:ext uri="{BB962C8B-B14F-4D97-AF65-F5344CB8AC3E}">
        <p14:creationId xmlns:p14="http://schemas.microsoft.com/office/powerpoint/2010/main" val="92110643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Reference Data of Other Natural Conditions</a:t>
            </a:r>
            <a:endParaRPr lang="en-US" dirty="0"/>
          </a:p>
        </p:txBody>
      </p:sp>
      <p:sp>
        <p:nvSpPr>
          <p:cNvPr id="9" name="Rectangle 1"/>
          <p:cNvSpPr>
            <a:spLocks noChangeArrowheads="1"/>
          </p:cNvSpPr>
          <p:nvPr/>
        </p:nvSpPr>
        <p:spPr bwMode="auto">
          <a:xfrm>
            <a:off x="989739" y="1008437"/>
            <a:ext cx="10700915" cy="9048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noAutofit/>
          </a:bodyPr>
          <a:lstStyle/>
          <a:p>
            <a:pPr marL="285750" indent="-285750">
              <a:lnSpc>
                <a:spcPct val="110000"/>
              </a:lnSpc>
              <a:buFont typeface="Arial" panose="020B0604020202020204" pitchFamily="34" charset="0"/>
              <a:buChar char="•"/>
            </a:pPr>
            <a:r>
              <a:rPr lang="en-US" sz="1400" dirty="0">
                <a:solidFill>
                  <a:prstClr val="black"/>
                </a:solidFill>
                <a:cs typeface="Arial" pitchFamily="34" charset="0"/>
              </a:rPr>
              <a:t>Besides earthquakes, other natural disasters, such as hurricanes, mudflows, and tsunamis, must be considered. A DC should be </a:t>
            </a:r>
            <a:r>
              <a:rPr lang="en-US" sz="1400" b="1" dirty="0">
                <a:solidFill>
                  <a:prstClr val="black"/>
                </a:solidFill>
                <a:cs typeface="Arial" pitchFamily="34" charset="0"/>
              </a:rPr>
              <a:t>far away from areas where these natural disasters are frequent</a:t>
            </a:r>
            <a:r>
              <a:rPr lang="en-US" sz="1400" dirty="0">
                <a:solidFill>
                  <a:prstClr val="black"/>
                </a:solidFill>
                <a:cs typeface="Arial" pitchFamily="34" charset="0"/>
              </a:rPr>
              <a:t>.</a:t>
            </a:r>
          </a:p>
          <a:p>
            <a:pPr marL="285750" indent="-285750">
              <a:lnSpc>
                <a:spcPct val="110000"/>
              </a:lnSpc>
              <a:buFont typeface="Arial" panose="020B0604020202020204" pitchFamily="34" charset="0"/>
              <a:buChar char="•"/>
            </a:pPr>
            <a:r>
              <a:rPr lang="en-US" sz="1400" dirty="0">
                <a:solidFill>
                  <a:prstClr val="black"/>
                </a:solidFill>
                <a:cs typeface="Arial" pitchFamily="34" charset="0"/>
              </a:rPr>
              <a:t>In addition, </a:t>
            </a:r>
            <a:r>
              <a:rPr lang="en-US" sz="1400" b="1" dirty="0">
                <a:solidFill>
                  <a:prstClr val="black"/>
                </a:solidFill>
                <a:cs typeface="Arial" pitchFamily="34" charset="0"/>
              </a:rPr>
              <a:t>climate conditions </a:t>
            </a:r>
            <a:r>
              <a:rPr lang="en-US" sz="1400" dirty="0">
                <a:solidFill>
                  <a:prstClr val="black"/>
                </a:solidFill>
                <a:cs typeface="Arial" pitchFamily="34" charset="0"/>
              </a:rPr>
              <a:t>must be prioritized during DC site selection.</a:t>
            </a:r>
          </a:p>
        </p:txBody>
      </p:sp>
      <p:grpSp>
        <p:nvGrpSpPr>
          <p:cNvPr id="8" name="组合 7"/>
          <p:cNvGrpSpPr/>
          <p:nvPr/>
        </p:nvGrpSpPr>
        <p:grpSpPr>
          <a:xfrm>
            <a:off x="1044998" y="1890015"/>
            <a:ext cx="10022994" cy="4226917"/>
            <a:chOff x="1249056" y="1913300"/>
            <a:chExt cx="10022994" cy="4226917"/>
          </a:xfrm>
        </p:grpSpPr>
        <p:grpSp>
          <p:nvGrpSpPr>
            <p:cNvPr id="3" name="组合 2"/>
            <p:cNvGrpSpPr/>
            <p:nvPr/>
          </p:nvGrpSpPr>
          <p:grpSpPr>
            <a:xfrm>
              <a:off x="7956449" y="1913300"/>
              <a:ext cx="3315600" cy="2110059"/>
              <a:chOff x="315567" y="2202874"/>
              <a:chExt cx="3464661" cy="2284476"/>
            </a:xfrm>
          </p:grpSpPr>
          <p:pic>
            <p:nvPicPr>
              <p:cNvPr id="10" name="Picture 2" descr="C:\Users\w00111646\Pictures\Flood_Frequency_Distribution.jpg"/>
              <p:cNvPicPr>
                <a:picLocks noChangeAspect="1" noChangeArrowheads="1"/>
              </p:cNvPicPr>
              <p:nvPr/>
            </p:nvPicPr>
            <p:blipFill>
              <a:blip r:embed="rId3" cstate="print"/>
              <a:srcRect/>
              <a:stretch>
                <a:fillRect/>
              </a:stretch>
            </p:blipFill>
            <p:spPr bwMode="auto">
              <a:xfrm>
                <a:off x="656028" y="2202874"/>
                <a:ext cx="3124200" cy="2284476"/>
              </a:xfrm>
              <a:prstGeom prst="rect">
                <a:avLst/>
              </a:prstGeom>
              <a:ln>
                <a:noFill/>
              </a:ln>
              <a:effectLst>
                <a:outerShdw blurRad="292100" dist="139700" dir="2700000" algn="tl" rotWithShape="0">
                  <a:srgbClr val="333333">
                    <a:alpha val="65000"/>
                  </a:srgbClr>
                </a:outerShdw>
              </a:effectLst>
            </p:spPr>
          </p:pic>
          <p:sp>
            <p:nvSpPr>
              <p:cNvPr id="13" name="矩形 12"/>
              <p:cNvSpPr/>
              <p:nvPr/>
            </p:nvSpPr>
            <p:spPr>
              <a:xfrm>
                <a:off x="315567" y="2300010"/>
                <a:ext cx="857972" cy="357433"/>
              </a:xfrm>
              <a:prstGeom prst="rect">
                <a:avLst/>
              </a:prstGeom>
            </p:spPr>
            <p:txBody>
              <a:bodyPr wrap="none">
                <a:noAutofit/>
              </a:bodyPr>
              <a:lstStyle/>
              <a:p>
                <a:r>
                  <a:rPr lang="en-US" sz="1400" b="1" dirty="0" smtClean="0">
                    <a:solidFill>
                      <a:srgbClr val="44546A"/>
                    </a:solidFill>
                  </a:rPr>
                  <a:t>Flood</a:t>
                </a:r>
                <a:endParaRPr lang="en-US" sz="1400" b="1" dirty="0">
                  <a:solidFill>
                    <a:srgbClr val="44546A"/>
                  </a:solidFill>
                </a:endParaRPr>
              </a:p>
            </p:txBody>
          </p:sp>
        </p:grpSp>
        <p:grpSp>
          <p:nvGrpSpPr>
            <p:cNvPr id="7" name="组合 6"/>
            <p:cNvGrpSpPr/>
            <p:nvPr/>
          </p:nvGrpSpPr>
          <p:grpSpPr>
            <a:xfrm>
              <a:off x="1249056" y="2003020"/>
              <a:ext cx="10022994" cy="4137197"/>
              <a:chOff x="820387" y="2162183"/>
              <a:chExt cx="10434478" cy="3986383"/>
            </a:xfrm>
          </p:grpSpPr>
          <p:grpSp>
            <p:nvGrpSpPr>
              <p:cNvPr id="5" name="组合 4"/>
              <p:cNvGrpSpPr/>
              <p:nvPr/>
            </p:nvGrpSpPr>
            <p:grpSpPr>
              <a:xfrm>
                <a:off x="4618977" y="2923027"/>
                <a:ext cx="3479162" cy="2275244"/>
                <a:chOff x="7936990" y="1937356"/>
                <a:chExt cx="3479162" cy="2275244"/>
              </a:xfrm>
            </p:grpSpPr>
            <p:pic>
              <p:nvPicPr>
                <p:cNvPr id="11" name="Picture 3" descr="C:\Users\w00111646\Pictures\p042.jpg"/>
                <p:cNvPicPr>
                  <a:picLocks noChangeAspect="1" noChangeArrowheads="1"/>
                </p:cNvPicPr>
                <p:nvPr/>
              </p:nvPicPr>
              <p:blipFill>
                <a:blip r:embed="rId4" cstate="print"/>
                <a:srcRect/>
                <a:stretch>
                  <a:fillRect/>
                </a:stretch>
              </p:blipFill>
              <p:spPr bwMode="auto">
                <a:xfrm>
                  <a:off x="7936990" y="2124368"/>
                  <a:ext cx="3382857" cy="2088232"/>
                </a:xfrm>
                <a:prstGeom prst="rect">
                  <a:avLst/>
                </a:prstGeom>
                <a:ln>
                  <a:noFill/>
                </a:ln>
                <a:effectLst>
                  <a:outerShdw blurRad="292100" dist="139700" dir="2700000" algn="tl" rotWithShape="0">
                    <a:srgbClr val="333333">
                      <a:alpha val="65000"/>
                    </a:srgbClr>
                  </a:outerShdw>
                </a:effectLst>
              </p:spPr>
            </p:pic>
            <p:sp>
              <p:nvSpPr>
                <p:cNvPr id="14" name="矩形 13"/>
                <p:cNvSpPr/>
                <p:nvPr/>
              </p:nvSpPr>
              <p:spPr>
                <a:xfrm>
                  <a:off x="10165489" y="1937356"/>
                  <a:ext cx="1250663" cy="338554"/>
                </a:xfrm>
                <a:prstGeom prst="rect">
                  <a:avLst/>
                </a:prstGeom>
              </p:spPr>
              <p:txBody>
                <a:bodyPr wrap="none">
                  <a:noAutofit/>
                </a:bodyPr>
                <a:lstStyle/>
                <a:p>
                  <a:r>
                    <a:rPr lang="en-US" sz="1400" b="1" dirty="0" smtClean="0">
                      <a:solidFill>
                        <a:srgbClr val="44546A"/>
                      </a:solidFill>
                    </a:rPr>
                    <a:t>Hurricane</a:t>
                  </a:r>
                  <a:endParaRPr lang="en-US" sz="1400" b="1" dirty="0">
                    <a:solidFill>
                      <a:srgbClr val="44546A"/>
                    </a:solidFill>
                  </a:endParaRPr>
                </a:p>
              </p:txBody>
            </p:sp>
          </p:grpSp>
          <p:grpSp>
            <p:nvGrpSpPr>
              <p:cNvPr id="6" name="组合 5"/>
              <p:cNvGrpSpPr/>
              <p:nvPr/>
            </p:nvGrpSpPr>
            <p:grpSpPr>
              <a:xfrm>
                <a:off x="7659642" y="4285707"/>
                <a:ext cx="3595223" cy="1862859"/>
                <a:chOff x="7433765" y="4317906"/>
                <a:chExt cx="3595223" cy="1862859"/>
              </a:xfrm>
            </p:grpSpPr>
            <p:pic>
              <p:nvPicPr>
                <p:cNvPr id="12" name="Picture 2"/>
                <p:cNvPicPr>
                  <a:picLocks noChangeAspect="1" noChangeArrowheads="1"/>
                </p:cNvPicPr>
                <p:nvPr/>
              </p:nvPicPr>
              <p:blipFill>
                <a:blip r:embed="rId5" cstate="print"/>
                <a:srcRect/>
                <a:stretch>
                  <a:fillRect/>
                </a:stretch>
              </p:blipFill>
              <p:spPr bwMode="auto">
                <a:xfrm>
                  <a:off x="8004652" y="4317906"/>
                  <a:ext cx="3024336" cy="1825130"/>
                </a:xfrm>
                <a:prstGeom prst="rect">
                  <a:avLst/>
                </a:prstGeom>
                <a:ln>
                  <a:noFill/>
                </a:ln>
                <a:effectLst>
                  <a:outerShdw blurRad="292100" dist="139700" dir="2700000" algn="tl" rotWithShape="0">
                    <a:srgbClr val="333333">
                      <a:alpha val="65000"/>
                    </a:srgbClr>
                  </a:outerShdw>
                </a:effectLst>
              </p:spPr>
            </p:pic>
            <p:sp>
              <p:nvSpPr>
                <p:cNvPr id="15" name="矩形 14"/>
                <p:cNvSpPr/>
                <p:nvPr/>
              </p:nvSpPr>
              <p:spPr>
                <a:xfrm>
                  <a:off x="7433765" y="5842211"/>
                  <a:ext cx="1473480" cy="338554"/>
                </a:xfrm>
                <a:prstGeom prst="rect">
                  <a:avLst/>
                </a:prstGeom>
              </p:spPr>
              <p:txBody>
                <a:bodyPr wrap="none">
                  <a:noAutofit/>
                </a:bodyPr>
                <a:lstStyle/>
                <a:p>
                  <a:r>
                    <a:rPr lang="en-US" sz="1400" b="1" dirty="0">
                      <a:solidFill>
                        <a:srgbClr val="44546A"/>
                      </a:solidFill>
                    </a:rPr>
                    <a:t>Temperature</a:t>
                  </a:r>
                </a:p>
              </p:txBody>
            </p:sp>
          </p:grpSp>
          <p:grpSp>
            <p:nvGrpSpPr>
              <p:cNvPr id="4" name="组合 3"/>
              <p:cNvGrpSpPr/>
              <p:nvPr/>
            </p:nvGrpSpPr>
            <p:grpSpPr>
              <a:xfrm>
                <a:off x="820387" y="4257125"/>
                <a:ext cx="3663335" cy="1882292"/>
                <a:chOff x="817109" y="4507694"/>
                <a:chExt cx="3388395" cy="1656184"/>
              </a:xfrm>
            </p:grpSpPr>
            <p:pic>
              <p:nvPicPr>
                <p:cNvPr id="16" name="Picture 3" descr="D:\Source\V2R3\TR5\站点选择\自然条件\2060-2069wOceanLabels.jpg"/>
                <p:cNvPicPr>
                  <a:picLocks noChangeAspect="1" noChangeArrowheads="1"/>
                </p:cNvPicPr>
                <p:nvPr/>
              </p:nvPicPr>
              <p:blipFill>
                <a:blip r:embed="rId6" cstate="print"/>
                <a:srcRect/>
                <a:stretch>
                  <a:fillRect/>
                </a:stretch>
              </p:blipFill>
              <p:spPr bwMode="auto">
                <a:xfrm>
                  <a:off x="1058366" y="4507694"/>
                  <a:ext cx="3147138" cy="1656184"/>
                </a:xfrm>
                <a:prstGeom prst="rect">
                  <a:avLst/>
                </a:prstGeom>
                <a:ln>
                  <a:noFill/>
                </a:ln>
                <a:effectLst>
                  <a:outerShdw blurRad="292100" dist="139700" dir="2700000" algn="tl" rotWithShape="0">
                    <a:srgbClr val="333333">
                      <a:alpha val="65000"/>
                    </a:srgbClr>
                  </a:outerShdw>
                </a:effectLst>
              </p:spPr>
            </p:pic>
            <p:sp>
              <p:nvSpPr>
                <p:cNvPr id="17" name="矩形 16"/>
                <p:cNvSpPr/>
                <p:nvPr/>
              </p:nvSpPr>
              <p:spPr>
                <a:xfrm>
                  <a:off x="817109" y="5797095"/>
                  <a:ext cx="1018908" cy="297886"/>
                </a:xfrm>
                <a:prstGeom prst="rect">
                  <a:avLst/>
                </a:prstGeom>
              </p:spPr>
              <p:txBody>
                <a:bodyPr wrap="none">
                  <a:noAutofit/>
                </a:bodyPr>
                <a:lstStyle/>
                <a:p>
                  <a:r>
                    <a:rPr lang="en-US" sz="1400" b="1" dirty="0">
                      <a:solidFill>
                        <a:srgbClr val="44546A"/>
                      </a:solidFill>
                    </a:rPr>
                    <a:t>Humidity</a:t>
                  </a:r>
                </a:p>
              </p:txBody>
            </p:sp>
          </p:grpSp>
          <p:grpSp>
            <p:nvGrpSpPr>
              <p:cNvPr id="18" name="组合 17"/>
              <p:cNvGrpSpPr/>
              <p:nvPr/>
            </p:nvGrpSpPr>
            <p:grpSpPr>
              <a:xfrm>
                <a:off x="1088141" y="2162183"/>
                <a:ext cx="3399674" cy="1847446"/>
                <a:chOff x="2952192" y="2662457"/>
                <a:chExt cx="3286697" cy="1918669"/>
              </a:xfrm>
            </p:grpSpPr>
            <p:pic>
              <p:nvPicPr>
                <p:cNvPr id="19" name="Picture 2" descr="C:\Users\w00111646\Pictures\fig1_waterWaterEverywhere.jpg"/>
                <p:cNvPicPr>
                  <a:picLocks noChangeAspect="1" noChangeArrowheads="1"/>
                </p:cNvPicPr>
                <p:nvPr/>
              </p:nvPicPr>
              <p:blipFill>
                <a:blip r:embed="rId7" cstate="print"/>
                <a:srcRect/>
                <a:stretch>
                  <a:fillRect/>
                </a:stretch>
              </p:blipFill>
              <p:spPr bwMode="auto">
                <a:xfrm>
                  <a:off x="2994289" y="2780927"/>
                  <a:ext cx="3244600" cy="1800199"/>
                </a:xfrm>
                <a:prstGeom prst="rect">
                  <a:avLst/>
                </a:prstGeom>
                <a:ln>
                  <a:noFill/>
                </a:ln>
                <a:effectLst>
                  <a:outerShdw blurRad="292100" dist="139700" dir="2700000" algn="tl" rotWithShape="0">
                    <a:srgbClr val="333333">
                      <a:alpha val="65000"/>
                    </a:srgbClr>
                  </a:outerShdw>
                </a:effectLst>
              </p:spPr>
            </p:pic>
            <p:sp>
              <p:nvSpPr>
                <p:cNvPr id="20" name="矩形 19"/>
                <p:cNvSpPr/>
                <p:nvPr/>
              </p:nvSpPr>
              <p:spPr>
                <a:xfrm>
                  <a:off x="2952192" y="2662457"/>
                  <a:ext cx="1078924" cy="351606"/>
                </a:xfrm>
                <a:prstGeom prst="rect">
                  <a:avLst/>
                </a:prstGeom>
              </p:spPr>
              <p:txBody>
                <a:bodyPr wrap="none">
                  <a:noAutofit/>
                </a:bodyPr>
                <a:lstStyle/>
                <a:p>
                  <a:r>
                    <a:rPr lang="en-US" sz="1400" b="1" dirty="0" smtClean="0">
                      <a:solidFill>
                        <a:srgbClr val="44546A"/>
                      </a:solidFill>
                    </a:rPr>
                    <a:t>Tsunami</a:t>
                  </a:r>
                  <a:endParaRPr lang="en-US" sz="1400" b="1" dirty="0">
                    <a:solidFill>
                      <a:srgbClr val="44546A"/>
                    </a:solidFill>
                  </a:endParaRPr>
                </a:p>
              </p:txBody>
            </p:sp>
          </p:grpSp>
        </p:grpSp>
      </p:grpSp>
      <p:grpSp>
        <p:nvGrpSpPr>
          <p:cNvPr id="23" name="组合 22"/>
          <p:cNvGrpSpPr/>
          <p:nvPr/>
        </p:nvGrpSpPr>
        <p:grpSpPr>
          <a:xfrm>
            <a:off x="727846" y="1052513"/>
            <a:ext cx="317151" cy="2760802"/>
            <a:chOff x="454310" y="1248830"/>
            <a:chExt cx="317151" cy="2760802"/>
          </a:xfrm>
        </p:grpSpPr>
        <p:sp>
          <p:nvSpPr>
            <p:cNvPr id="24" name="AutoShape 56"/>
            <p:cNvSpPr>
              <a:spLocks/>
            </p:cNvSpPr>
            <p:nvPr/>
          </p:nvSpPr>
          <p:spPr bwMode="auto">
            <a:xfrm rot="10800000" flipH="1">
              <a:off x="454310" y="1248830"/>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Why</a:t>
              </a:r>
            </a:p>
          </p:txBody>
        </p:sp>
        <p:sp>
          <p:nvSpPr>
            <p:cNvPr id="29" name="AutoShape 56"/>
            <p:cNvSpPr>
              <a:spLocks/>
            </p:cNvSpPr>
            <p:nvPr/>
          </p:nvSpPr>
          <p:spPr bwMode="auto">
            <a:xfrm rot="10800000" flipH="1">
              <a:off x="454310" y="2159533"/>
              <a:ext cx="317151" cy="950506"/>
            </a:xfrm>
            <a:prstGeom prst="leftBracket">
              <a:avLst>
                <a:gd name="adj" fmla="val 45473"/>
              </a:avLst>
            </a:prstGeom>
            <a:solidFill>
              <a:schemeClr val="tx1">
                <a:lumMod val="65000"/>
                <a:lumOff val="3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What</a:t>
              </a:r>
            </a:p>
          </p:txBody>
        </p:sp>
        <p:sp>
          <p:nvSpPr>
            <p:cNvPr id="30" name="AutoShape 56"/>
            <p:cNvSpPr>
              <a:spLocks/>
            </p:cNvSpPr>
            <p:nvPr/>
          </p:nvSpPr>
          <p:spPr bwMode="auto">
            <a:xfrm rot="10800000" flipH="1">
              <a:off x="454310" y="3059126"/>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defRPr/>
              </a:pPr>
              <a:r>
                <a:rPr lang="en-US" sz="1600" dirty="0">
                  <a:solidFill>
                    <a:prstClr val="white"/>
                  </a:solidFill>
                  <a:ea typeface="Arial Unicode MS" pitchFamily="34" charset="-122"/>
                  <a:cs typeface="Arial Unicode MS" pitchFamily="34" charset="-122"/>
                </a:rPr>
                <a:t>How</a:t>
              </a:r>
            </a:p>
          </p:txBody>
        </p:sp>
      </p:grpSp>
    </p:spTree>
    <p:extLst>
      <p:ext uri="{BB962C8B-B14F-4D97-AF65-F5344CB8AC3E}">
        <p14:creationId xmlns:p14="http://schemas.microsoft.com/office/powerpoint/2010/main" val="199803858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Site Selection Factor – Facilities (1) </a:t>
            </a:r>
            <a:endParaRPr lang="en-US" dirty="0"/>
          </a:p>
        </p:txBody>
      </p:sp>
      <p:sp>
        <p:nvSpPr>
          <p:cNvPr id="9" name="Rectangle 1"/>
          <p:cNvSpPr>
            <a:spLocks noChangeArrowheads="1"/>
          </p:cNvSpPr>
          <p:nvPr/>
        </p:nvSpPr>
        <p:spPr bwMode="auto">
          <a:xfrm>
            <a:off x="975523" y="953042"/>
            <a:ext cx="10484640" cy="261879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noAutofit/>
          </a:bodyPr>
          <a:lstStyle/>
          <a:p>
            <a:pPr marL="285750" indent="-285750">
              <a:lnSpc>
                <a:spcPct val="114000"/>
              </a:lnSpc>
              <a:buFont typeface="Arial" panose="020B0604020202020204" pitchFamily="34" charset="0"/>
              <a:buChar char="•"/>
            </a:pPr>
            <a:r>
              <a:rPr lang="en-US" sz="1400" dirty="0">
                <a:solidFill>
                  <a:prstClr val="black"/>
                </a:solidFill>
                <a:cs typeface="Arial" pitchFamily="34" charset="0"/>
              </a:rPr>
              <a:t>DC's requirements for local power supply capability depend on the DC service characteristics, quality, and capacity. The power supply must be stable and sufficient.</a:t>
            </a:r>
          </a:p>
          <a:p>
            <a:pPr marL="285750" indent="-285750">
              <a:lnSpc>
                <a:spcPct val="114000"/>
              </a:lnSpc>
              <a:buFont typeface="Arial" panose="020B0604020202020204" pitchFamily="34" charset="0"/>
              <a:buChar char="•"/>
            </a:pPr>
            <a:r>
              <a:rPr lang="en-US" sz="1400" dirty="0">
                <a:solidFill>
                  <a:prstClr val="black"/>
                </a:solidFill>
                <a:cs typeface="Arial" pitchFamily="34" charset="0"/>
              </a:rPr>
              <a:t>The power quality affects DC operating. Frequent power outage, harmonic interference, and voltage peak may cause DC equipment </a:t>
            </a:r>
            <a:r>
              <a:rPr lang="en-US" sz="1400" dirty="0" smtClean="0">
                <a:solidFill>
                  <a:prstClr val="black"/>
                </a:solidFill>
                <a:cs typeface="Arial" pitchFamily="34" charset="0"/>
              </a:rPr>
              <a:t>failures</a:t>
            </a:r>
          </a:p>
          <a:p>
            <a:pPr marL="285750" indent="-285750">
              <a:lnSpc>
                <a:spcPct val="114000"/>
              </a:lnSpc>
              <a:buFont typeface="Arial" panose="020B0604020202020204" pitchFamily="34" charset="0"/>
              <a:buChar char="•"/>
            </a:pPr>
            <a:r>
              <a:rPr lang="en-US" sz="1400" dirty="0">
                <a:solidFill>
                  <a:prstClr val="black"/>
                </a:solidFill>
                <a:cs typeface="Arial" pitchFamily="34" charset="0"/>
              </a:rPr>
              <a:t>The power cost accounts for over 50% of the total DC operating cost, and therefore the mains price is important for DC site selection.</a:t>
            </a:r>
          </a:p>
          <a:p>
            <a:pPr marL="285750" indent="-285750">
              <a:lnSpc>
                <a:spcPct val="114000"/>
              </a:lnSpc>
              <a:buFont typeface="Arial" panose="020B0604020202020204" pitchFamily="34" charset="0"/>
              <a:buChar char="•"/>
            </a:pPr>
            <a:r>
              <a:rPr lang="en-US" sz="1400" dirty="0">
                <a:solidFill>
                  <a:prstClr val="black"/>
                </a:solidFill>
                <a:cs typeface="Arial" pitchFamily="34" charset="0"/>
              </a:rPr>
              <a:t>To ensure reliable DC operating and reduce the OPEX, a DC should be located in areas with sufficient and stable power supply, as well as low power cost.</a:t>
            </a:r>
          </a:p>
        </p:txBody>
      </p:sp>
      <p:pic>
        <p:nvPicPr>
          <p:cNvPr id="10" name="Picture 3"/>
          <p:cNvPicPr>
            <a:picLocks noChangeAspect="1" noChangeArrowheads="1"/>
          </p:cNvPicPr>
          <p:nvPr/>
        </p:nvPicPr>
        <p:blipFill>
          <a:blip r:embed="rId3" cstate="print"/>
          <a:srcRect/>
          <a:stretch>
            <a:fillRect/>
          </a:stretch>
        </p:blipFill>
        <p:spPr bwMode="auto">
          <a:xfrm>
            <a:off x="7304392" y="3082764"/>
            <a:ext cx="3240360" cy="2584838"/>
          </a:xfrm>
          <a:prstGeom prst="rect">
            <a:avLst/>
          </a:prstGeom>
          <a:noFill/>
          <a:ln w="9525">
            <a:noFill/>
            <a:miter lim="800000"/>
            <a:headEnd/>
            <a:tailEnd/>
          </a:ln>
        </p:spPr>
      </p:pic>
      <p:pic>
        <p:nvPicPr>
          <p:cNvPr id="11" name="Picture 2" descr="C:\Users\w00111646\Pictures\energy_map.gif"/>
          <p:cNvPicPr>
            <a:picLocks noChangeAspect="1" noChangeArrowheads="1"/>
          </p:cNvPicPr>
          <p:nvPr/>
        </p:nvPicPr>
        <p:blipFill>
          <a:blip r:embed="rId4" cstate="print"/>
          <a:srcRect/>
          <a:stretch>
            <a:fillRect/>
          </a:stretch>
        </p:blipFill>
        <p:spPr bwMode="auto">
          <a:xfrm>
            <a:off x="1000280" y="3069746"/>
            <a:ext cx="5940927" cy="3131029"/>
          </a:xfrm>
          <a:prstGeom prst="rect">
            <a:avLst/>
          </a:prstGeom>
          <a:noFill/>
        </p:spPr>
      </p:pic>
      <p:grpSp>
        <p:nvGrpSpPr>
          <p:cNvPr id="12" name="组合 11"/>
          <p:cNvGrpSpPr/>
          <p:nvPr/>
        </p:nvGrpSpPr>
        <p:grpSpPr>
          <a:xfrm>
            <a:off x="727846" y="1052513"/>
            <a:ext cx="317151" cy="2760802"/>
            <a:chOff x="454310" y="1248830"/>
            <a:chExt cx="317151" cy="2760802"/>
          </a:xfrm>
        </p:grpSpPr>
        <p:sp>
          <p:nvSpPr>
            <p:cNvPr id="13" name="AutoShape 56"/>
            <p:cNvSpPr>
              <a:spLocks/>
            </p:cNvSpPr>
            <p:nvPr/>
          </p:nvSpPr>
          <p:spPr bwMode="auto">
            <a:xfrm rot="10800000" flipH="1">
              <a:off x="454310" y="1248830"/>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Why</a:t>
              </a:r>
            </a:p>
          </p:txBody>
        </p:sp>
        <p:sp>
          <p:nvSpPr>
            <p:cNvPr id="14" name="AutoShape 56"/>
            <p:cNvSpPr>
              <a:spLocks/>
            </p:cNvSpPr>
            <p:nvPr/>
          </p:nvSpPr>
          <p:spPr bwMode="auto">
            <a:xfrm rot="10800000" flipH="1">
              <a:off x="454310" y="2159533"/>
              <a:ext cx="317151" cy="950506"/>
            </a:xfrm>
            <a:prstGeom prst="leftBracket">
              <a:avLst>
                <a:gd name="adj" fmla="val 45473"/>
              </a:avLst>
            </a:prstGeom>
            <a:solidFill>
              <a:schemeClr val="tx1">
                <a:lumMod val="65000"/>
                <a:lumOff val="3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What</a:t>
              </a:r>
            </a:p>
          </p:txBody>
        </p:sp>
        <p:sp>
          <p:nvSpPr>
            <p:cNvPr id="15" name="AutoShape 56"/>
            <p:cNvSpPr>
              <a:spLocks/>
            </p:cNvSpPr>
            <p:nvPr/>
          </p:nvSpPr>
          <p:spPr bwMode="auto">
            <a:xfrm rot="10800000" flipH="1">
              <a:off x="454310" y="3059126"/>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defRPr/>
              </a:pPr>
              <a:r>
                <a:rPr lang="en-US" sz="1600" dirty="0">
                  <a:solidFill>
                    <a:prstClr val="white"/>
                  </a:solidFill>
                  <a:ea typeface="Arial Unicode MS" pitchFamily="34" charset="-122"/>
                  <a:cs typeface="Arial Unicode MS" pitchFamily="34" charset="-122"/>
                </a:rPr>
                <a:t>How</a:t>
              </a:r>
            </a:p>
          </p:txBody>
        </p:sp>
      </p:grpSp>
    </p:spTree>
    <p:extLst>
      <p:ext uri="{BB962C8B-B14F-4D97-AF65-F5344CB8AC3E}">
        <p14:creationId xmlns:p14="http://schemas.microsoft.com/office/powerpoint/2010/main" val="384379656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Site Selection Factor – Facilities (2)</a:t>
            </a:r>
            <a:endParaRPr lang="en-US" dirty="0"/>
          </a:p>
        </p:txBody>
      </p:sp>
      <p:pic>
        <p:nvPicPr>
          <p:cNvPr id="9" name="Picture 2" descr="C:\Users\w00111646\Pictures\wtr02img.gif"/>
          <p:cNvPicPr>
            <a:picLocks noChangeAspect="1" noChangeArrowheads="1"/>
          </p:cNvPicPr>
          <p:nvPr/>
        </p:nvPicPr>
        <p:blipFill>
          <a:blip r:embed="rId3" cstate="print"/>
          <a:srcRect/>
          <a:stretch>
            <a:fillRect/>
          </a:stretch>
        </p:blipFill>
        <p:spPr bwMode="auto">
          <a:xfrm>
            <a:off x="7498277" y="2124921"/>
            <a:ext cx="3961885" cy="1334050"/>
          </a:xfrm>
          <a:prstGeom prst="rect">
            <a:avLst/>
          </a:prstGeom>
          <a:noFill/>
        </p:spPr>
      </p:pic>
      <p:pic>
        <p:nvPicPr>
          <p:cNvPr id="10" name="Picture 3" descr="C:\Users\w00111646\Pictures\Open-Road-(c)-John-Garay.jpg"/>
          <p:cNvPicPr>
            <a:picLocks noChangeAspect="1" noChangeArrowheads="1"/>
          </p:cNvPicPr>
          <p:nvPr/>
        </p:nvPicPr>
        <p:blipFill rotWithShape="1">
          <a:blip r:embed="rId4" cstate="print"/>
          <a:srcRect t="18835"/>
          <a:stretch/>
        </p:blipFill>
        <p:spPr bwMode="auto">
          <a:xfrm>
            <a:off x="7498278" y="4024115"/>
            <a:ext cx="3961885" cy="1737876"/>
          </a:xfrm>
          <a:prstGeom prst="rect">
            <a:avLst/>
          </a:prstGeom>
          <a:noFill/>
        </p:spPr>
      </p:pic>
      <p:graphicFrame>
        <p:nvGraphicFramePr>
          <p:cNvPr id="11" name="表格 10"/>
          <p:cNvGraphicFramePr>
            <a:graphicFrameLocks noGrp="1"/>
          </p:cNvGraphicFramePr>
          <p:nvPr>
            <p:extLst/>
          </p:nvPr>
        </p:nvGraphicFramePr>
        <p:xfrm>
          <a:off x="1097749" y="2103279"/>
          <a:ext cx="6311817" cy="3654781"/>
        </p:xfrm>
        <a:graphic>
          <a:graphicData uri="http://schemas.openxmlformats.org/drawingml/2006/table">
            <a:tbl>
              <a:tblPr firstRow="1" bandRow="1">
                <a:tableStyleId>{2D5ABB26-0587-4C30-8999-92F81FD0307C}</a:tableStyleId>
              </a:tblPr>
              <a:tblGrid>
                <a:gridCol w="1608894"/>
                <a:gridCol w="4702923"/>
              </a:tblGrid>
              <a:tr h="585057">
                <a:tc>
                  <a:txBody>
                    <a:bodyPr/>
                    <a:lstStyle/>
                    <a:p>
                      <a:pPr marL="0" indent="0" algn="ctr">
                        <a:buFont typeface="Arial" panose="020B0604020202020204" pitchFamily="34" charset="0"/>
                        <a:buNone/>
                      </a:pPr>
                      <a:r>
                        <a:rPr lang="en-US" sz="1400" b="1" dirty="0" smtClean="0">
                          <a:latin typeface="Huawei Sans" panose="020C0503030203020204" pitchFamily="34" charset="0"/>
                        </a:rPr>
                        <a:t>Facility Assessment Factor</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indent="0" algn="ctr">
                        <a:buFont typeface="Arial" panose="020B0604020202020204" pitchFamily="34" charset="0"/>
                        <a:buNone/>
                      </a:pPr>
                      <a:r>
                        <a:rPr lang="en-US" sz="1400" b="1" dirty="0" smtClean="0">
                          <a:latin typeface="Huawei Sans" panose="020C0503030203020204" pitchFamily="34" charset="0"/>
                        </a:rPr>
                        <a:t>Assessment Standard</a:t>
                      </a:r>
                      <a:endParaRPr lang="en-US" sz="1400" b="1"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1070404">
                <a:tc>
                  <a:txBody>
                    <a:bodyPr/>
                    <a:lstStyle/>
                    <a:p>
                      <a:pPr marL="0" indent="0" algn="ctr" fontAlgn="b">
                        <a:buFont typeface="Arial" panose="020B0604020202020204" pitchFamily="34" charset="0"/>
                        <a:buNone/>
                      </a:pPr>
                      <a:r>
                        <a:rPr lang="en-US" sz="1400" b="1" u="none" strike="noStrike">
                          <a:latin typeface="Huawei Sans" panose="020C0503030203020204" pitchFamily="34" charset="0"/>
                        </a:rPr>
                        <a:t>Mains introduction</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buFont typeface="Wingdings" pitchFamily="2" charset="2"/>
                        <a:buNone/>
                      </a:pPr>
                      <a:r>
                        <a:rPr lang="en-US" sz="1400" u="none" strike="noStrike" dirty="0" smtClean="0">
                          <a:latin typeface="Huawei Sans" panose="020C0503030203020204" pitchFamily="34" charset="0"/>
                        </a:rPr>
                        <a:t>The site should be located in areas where power is sufficient and can be obtained from two or more substations.</a:t>
                      </a:r>
                    </a:p>
                    <a:p>
                      <a:pPr algn="l" fontAlgn="b">
                        <a:buFont typeface="Wingdings" pitchFamily="2" charset="2"/>
                        <a:buNone/>
                      </a:pPr>
                      <a:r>
                        <a:rPr lang="en-US" sz="1400" u="none" strike="noStrike" dirty="0" smtClean="0">
                          <a:latin typeface="Huawei Sans" panose="020C0503030203020204" pitchFamily="34" charset="0"/>
                        </a:rPr>
                        <a:t>The power supply is not rationed even in peak hours in summer.</a:t>
                      </a:r>
                      <a:endParaRPr lang="en-US" sz="1400" u="none" strike="noStrike" dirty="0">
                        <a:latin typeface="Huawei Sans" panose="020C0503030203020204" pitchFamily="34" charset="0"/>
                      </a:endParaRPr>
                    </a:p>
                  </a:txBody>
                  <a:tcPr marL="72000"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61734">
                <a:tc>
                  <a:txBody>
                    <a:bodyPr/>
                    <a:lstStyle/>
                    <a:p>
                      <a:pPr marL="0" indent="0" algn="ctr" fontAlgn="b">
                        <a:buFont typeface="Arial" panose="020B0604020202020204" pitchFamily="34" charset="0"/>
                        <a:buNone/>
                      </a:pPr>
                      <a:r>
                        <a:rPr lang="en-US" sz="1400" b="1" u="none" strike="noStrike">
                          <a:latin typeface="Huawei Sans" panose="020C0503030203020204" pitchFamily="34" charset="0"/>
                        </a:rPr>
                        <a:t>Road facilities</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buFont typeface="Wingdings" pitchFamily="2" charset="2"/>
                        <a:buNone/>
                      </a:pPr>
                      <a:r>
                        <a:rPr lang="en-US" sz="1400" u="none" strike="noStrike" dirty="0" smtClean="0">
                          <a:latin typeface="Huawei Sans" panose="020C0503030203020204" pitchFamily="34" charset="0"/>
                        </a:rPr>
                        <a:t>There are more than two separate roads routed through the site.</a:t>
                      </a:r>
                      <a:endParaRPr lang="en-US" sz="1400" u="none" strike="noStrike" dirty="0">
                        <a:latin typeface="Huawei Sans" panose="020C0503030203020204" pitchFamily="34" charset="0"/>
                      </a:endParaRPr>
                    </a:p>
                  </a:txBody>
                  <a:tcPr marL="72000"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61734">
                <a:tc>
                  <a:txBody>
                    <a:bodyPr/>
                    <a:lstStyle/>
                    <a:p>
                      <a:pPr marL="0" indent="0" algn="ctr" fontAlgn="b">
                        <a:buFont typeface="Arial" panose="020B0604020202020204" pitchFamily="34" charset="0"/>
                        <a:buNone/>
                      </a:pPr>
                      <a:r>
                        <a:rPr lang="en-US" sz="1400" b="1" u="none" strike="noStrike">
                          <a:latin typeface="Huawei Sans" panose="020C0503030203020204" pitchFamily="34" charset="0"/>
                        </a:rPr>
                        <a:t>Water supply assurance</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buFont typeface="Wingdings" pitchFamily="2" charset="2"/>
                        <a:buNone/>
                      </a:pPr>
                      <a:r>
                        <a:rPr lang="en-US" sz="1400" u="none" strike="noStrike" dirty="0" smtClean="0">
                          <a:latin typeface="Huawei Sans" panose="020C0503030203020204" pitchFamily="34" charset="0"/>
                        </a:rPr>
                        <a:t>Water supply is sufficient.</a:t>
                      </a:r>
                      <a:endParaRPr lang="en-US" sz="1400" u="none" strike="noStrike" dirty="0">
                        <a:latin typeface="Huawei Sans" panose="020C0503030203020204" pitchFamily="34" charset="0"/>
                      </a:endParaRPr>
                    </a:p>
                  </a:txBody>
                  <a:tcPr marL="72000"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61734">
                <a:tc>
                  <a:txBody>
                    <a:bodyPr/>
                    <a:lstStyle/>
                    <a:p>
                      <a:pPr marL="0" indent="0" algn="ctr" fontAlgn="b">
                        <a:buFont typeface="Arial" panose="020B0604020202020204" pitchFamily="34" charset="0"/>
                        <a:buNone/>
                      </a:pPr>
                      <a:r>
                        <a:rPr lang="en-US" sz="1400" b="1" u="none" strike="noStrike">
                          <a:latin typeface="Huawei Sans" panose="020C0503030203020204" pitchFamily="34" charset="0"/>
                        </a:rPr>
                        <a:t>Diesel fuel supply</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buFont typeface="Wingdings" pitchFamily="2" charset="2"/>
                        <a:buNone/>
                      </a:pPr>
                      <a:r>
                        <a:rPr lang="en-US" sz="1400" u="none" strike="noStrike" dirty="0">
                          <a:latin typeface="Huawei Sans" panose="020C0503030203020204" pitchFamily="34" charset="0"/>
                        </a:rPr>
                        <a:t>The site should be within 20 km </a:t>
                      </a:r>
                      <a:r>
                        <a:rPr lang="en-US" sz="1400" u="none" strike="noStrike" dirty="0" smtClean="0">
                          <a:latin typeface="Huawei Sans" panose="020C0503030203020204" pitchFamily="34" charset="0"/>
                        </a:rPr>
                        <a:t>of diesel </a:t>
                      </a:r>
                      <a:r>
                        <a:rPr lang="en-US" sz="1400" u="none" strike="noStrike" dirty="0">
                          <a:latin typeface="Huawei Sans" panose="020C0503030203020204" pitchFamily="34" charset="0"/>
                        </a:rPr>
                        <a:t>stations</a:t>
                      </a:r>
                    </a:p>
                  </a:txBody>
                  <a:tcPr marL="72000"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61734">
                <a:tc>
                  <a:txBody>
                    <a:bodyPr/>
                    <a:lstStyle/>
                    <a:p>
                      <a:pPr marL="0" indent="0" algn="ctr" fontAlgn="b">
                        <a:buFont typeface="Arial" panose="020B0604020202020204" pitchFamily="34" charset="0"/>
                        <a:buNone/>
                      </a:pPr>
                      <a:r>
                        <a:rPr lang="en-US" sz="1400" b="1" u="none" strike="noStrike">
                          <a:latin typeface="Huawei Sans" panose="020C0503030203020204" pitchFamily="34" charset="0"/>
                        </a:rPr>
                        <a:t>Drainage facilities</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l" fontAlgn="b">
                        <a:buFont typeface="Wingdings" pitchFamily="2" charset="2"/>
                        <a:buNone/>
                      </a:pPr>
                      <a:r>
                        <a:rPr lang="en-US" sz="1400" u="none" strike="noStrike" dirty="0" smtClean="0">
                          <a:latin typeface="Huawei Sans" panose="020C0503030203020204" pitchFamily="34" charset="0"/>
                        </a:rPr>
                        <a:t>Water leakage should be prevented in rainy days.</a:t>
                      </a:r>
                      <a:endParaRPr lang="en-US" sz="1400" u="none" strike="noStrike" dirty="0">
                        <a:latin typeface="Huawei Sans" panose="020C0503030203020204" pitchFamily="34" charset="0"/>
                      </a:endParaRPr>
                    </a:p>
                  </a:txBody>
                  <a:tcPr marL="72000"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13" name="Rectangle 1"/>
          <p:cNvSpPr>
            <a:spLocks noChangeArrowheads="1"/>
          </p:cNvSpPr>
          <p:nvPr/>
        </p:nvSpPr>
        <p:spPr bwMode="auto">
          <a:xfrm>
            <a:off x="1044998" y="1025372"/>
            <a:ext cx="10503874" cy="120032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noAutofit/>
          </a:bodyPr>
          <a:lstStyle/>
          <a:p>
            <a:pPr marL="285750" indent="-285750">
              <a:lnSpc>
                <a:spcPct val="150000"/>
              </a:lnSpc>
              <a:buFont typeface="Arial" panose="020B0604020202020204" pitchFamily="34" charset="0"/>
              <a:buChar char="•"/>
            </a:pPr>
            <a:r>
              <a:rPr lang="en-US" sz="1400" dirty="0">
                <a:solidFill>
                  <a:prstClr val="black"/>
                </a:solidFill>
                <a:cs typeface="Arial" pitchFamily="34" charset="0"/>
              </a:rPr>
              <a:t>Besides power supply facilities, infrastructure such as </a:t>
            </a:r>
            <a:r>
              <a:rPr lang="en-US" sz="1400" b="1" dirty="0" smtClean="0">
                <a:solidFill>
                  <a:prstClr val="black"/>
                </a:solidFill>
                <a:cs typeface="Arial" pitchFamily="34" charset="0"/>
              </a:rPr>
              <a:t>water, road, </a:t>
            </a:r>
            <a:r>
              <a:rPr lang="en-US" sz="1400" b="1" dirty="0">
                <a:solidFill>
                  <a:prstClr val="black"/>
                </a:solidFill>
                <a:cs typeface="Arial" pitchFamily="34" charset="0"/>
              </a:rPr>
              <a:t>and drainage facilities</a:t>
            </a:r>
            <a:r>
              <a:rPr lang="en-US" sz="1400" dirty="0">
                <a:solidFill>
                  <a:prstClr val="black"/>
                </a:solidFill>
                <a:cs typeface="Arial" pitchFamily="34" charset="0"/>
              </a:rPr>
              <a:t> must be included in the DC site selection plan. Lack of any preceding facilities may cause problems in the maintenance phase.</a:t>
            </a:r>
          </a:p>
        </p:txBody>
      </p:sp>
      <p:sp>
        <p:nvSpPr>
          <p:cNvPr id="3" name="矩形 2"/>
          <p:cNvSpPr/>
          <p:nvPr/>
        </p:nvSpPr>
        <p:spPr>
          <a:xfrm>
            <a:off x="8846840" y="2117453"/>
            <a:ext cx="1681871" cy="307777"/>
          </a:xfrm>
          <a:prstGeom prst="rect">
            <a:avLst/>
          </a:prstGeom>
        </p:spPr>
        <p:txBody>
          <a:bodyPr wrap="none">
            <a:noAutofit/>
          </a:bodyPr>
          <a:lstStyle/>
          <a:p>
            <a:r>
              <a:rPr lang="en-US" sz="1400" dirty="0">
                <a:solidFill>
                  <a:prstClr val="black"/>
                </a:solidFill>
                <a:cs typeface="Arial" pitchFamily="34" charset="0"/>
              </a:rPr>
              <a:t>Renewable energy</a:t>
            </a:r>
          </a:p>
        </p:txBody>
      </p:sp>
      <p:sp>
        <p:nvSpPr>
          <p:cNvPr id="18" name="矩形 17"/>
          <p:cNvSpPr/>
          <p:nvPr/>
        </p:nvSpPr>
        <p:spPr>
          <a:xfrm>
            <a:off x="9120151" y="3716338"/>
            <a:ext cx="1135247" cy="307777"/>
          </a:xfrm>
          <a:prstGeom prst="rect">
            <a:avLst/>
          </a:prstGeom>
        </p:spPr>
        <p:txBody>
          <a:bodyPr wrap="none">
            <a:noAutofit/>
          </a:bodyPr>
          <a:lstStyle/>
          <a:p>
            <a:r>
              <a:rPr lang="en-US" sz="1400" dirty="0">
                <a:solidFill>
                  <a:prstClr val="black"/>
                </a:solidFill>
                <a:cs typeface="Arial" pitchFamily="34" charset="0"/>
              </a:rPr>
              <a:t>Traffic road</a:t>
            </a:r>
          </a:p>
        </p:txBody>
      </p:sp>
      <p:grpSp>
        <p:nvGrpSpPr>
          <p:cNvPr id="14" name="组合 13"/>
          <p:cNvGrpSpPr/>
          <p:nvPr/>
        </p:nvGrpSpPr>
        <p:grpSpPr>
          <a:xfrm>
            <a:off x="727846" y="1052513"/>
            <a:ext cx="317151" cy="2760802"/>
            <a:chOff x="454310" y="1248830"/>
            <a:chExt cx="317151" cy="2760802"/>
          </a:xfrm>
        </p:grpSpPr>
        <p:sp>
          <p:nvSpPr>
            <p:cNvPr id="15" name="AutoShape 56"/>
            <p:cNvSpPr>
              <a:spLocks/>
            </p:cNvSpPr>
            <p:nvPr/>
          </p:nvSpPr>
          <p:spPr bwMode="auto">
            <a:xfrm rot="10800000" flipH="1">
              <a:off x="454310" y="1248830"/>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Why</a:t>
              </a:r>
            </a:p>
          </p:txBody>
        </p:sp>
        <p:sp>
          <p:nvSpPr>
            <p:cNvPr id="16" name="AutoShape 56"/>
            <p:cNvSpPr>
              <a:spLocks/>
            </p:cNvSpPr>
            <p:nvPr/>
          </p:nvSpPr>
          <p:spPr bwMode="auto">
            <a:xfrm rot="10800000" flipH="1">
              <a:off x="454310" y="2159533"/>
              <a:ext cx="317151" cy="950506"/>
            </a:xfrm>
            <a:prstGeom prst="leftBracket">
              <a:avLst>
                <a:gd name="adj" fmla="val 45473"/>
              </a:avLst>
            </a:prstGeom>
            <a:solidFill>
              <a:schemeClr val="tx1">
                <a:lumMod val="65000"/>
                <a:lumOff val="3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What</a:t>
              </a:r>
            </a:p>
          </p:txBody>
        </p:sp>
        <p:sp>
          <p:nvSpPr>
            <p:cNvPr id="17" name="AutoShape 56"/>
            <p:cNvSpPr>
              <a:spLocks/>
            </p:cNvSpPr>
            <p:nvPr/>
          </p:nvSpPr>
          <p:spPr bwMode="auto">
            <a:xfrm rot="10800000" flipH="1">
              <a:off x="454310" y="3059126"/>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defRPr/>
              </a:pPr>
              <a:r>
                <a:rPr lang="en-US" sz="1600" dirty="0">
                  <a:solidFill>
                    <a:prstClr val="white"/>
                  </a:solidFill>
                  <a:ea typeface="Arial Unicode MS" pitchFamily="34" charset="-122"/>
                  <a:cs typeface="Arial Unicode MS" pitchFamily="34" charset="-122"/>
                </a:rPr>
                <a:t>How</a:t>
              </a:r>
            </a:p>
          </p:txBody>
        </p:sp>
      </p:grpSp>
    </p:spTree>
    <p:extLst>
      <p:ext uri="{BB962C8B-B14F-4D97-AF65-F5344CB8AC3E}">
        <p14:creationId xmlns:p14="http://schemas.microsoft.com/office/powerpoint/2010/main" val="285826031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Site Selection Factor – Surroundings (1)  </a:t>
            </a:r>
            <a:endParaRPr lang="en-US" dirty="0"/>
          </a:p>
        </p:txBody>
      </p:sp>
      <p:sp>
        <p:nvSpPr>
          <p:cNvPr id="9" name="Rectangle 1"/>
          <p:cNvSpPr>
            <a:spLocks noChangeArrowheads="1"/>
          </p:cNvSpPr>
          <p:nvPr/>
        </p:nvSpPr>
        <p:spPr bwMode="auto">
          <a:xfrm>
            <a:off x="1044998" y="1046319"/>
            <a:ext cx="10504910" cy="83099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noAutofit/>
          </a:bodyPr>
          <a:lstStyle/>
          <a:p>
            <a:pPr marL="285750" indent="-285750">
              <a:lnSpc>
                <a:spcPct val="150000"/>
              </a:lnSpc>
              <a:buFont typeface="Arial" panose="020B0604020202020204" pitchFamily="34" charset="0"/>
              <a:buChar char="•"/>
            </a:pPr>
            <a:r>
              <a:rPr lang="en-US" sz="1400" dirty="0">
                <a:solidFill>
                  <a:prstClr val="black"/>
                </a:solidFill>
                <a:cs typeface="Arial" pitchFamily="34" charset="0"/>
              </a:rPr>
              <a:t>Air pollution, electromagnetic </a:t>
            </a:r>
            <a:r>
              <a:rPr lang="en-US" sz="1400" dirty="0" smtClean="0">
                <a:solidFill>
                  <a:prstClr val="black"/>
                </a:solidFill>
                <a:cs typeface="Arial" pitchFamily="34" charset="0"/>
              </a:rPr>
              <a:t>interference (EMI), </a:t>
            </a:r>
            <a:r>
              <a:rPr lang="en-US" sz="1400" dirty="0">
                <a:solidFill>
                  <a:prstClr val="black"/>
                </a:solidFill>
                <a:cs typeface="Arial" pitchFamily="34" charset="0"/>
              </a:rPr>
              <a:t>and flammable and explosive objects are key elements to be focused in the surroundings of a DC.</a:t>
            </a:r>
          </a:p>
        </p:txBody>
      </p:sp>
      <p:sp>
        <p:nvSpPr>
          <p:cNvPr id="10" name="矩形 9"/>
          <p:cNvSpPr/>
          <p:nvPr/>
        </p:nvSpPr>
        <p:spPr bwMode="auto">
          <a:xfrm>
            <a:off x="1678220" y="1862535"/>
            <a:ext cx="2520280" cy="481375"/>
          </a:xfrm>
          <a:prstGeom prst="rect">
            <a:avLst/>
          </a:prstGeom>
          <a:solidFill>
            <a:srgbClr val="0B9CE5"/>
          </a:solidFill>
          <a:ln>
            <a:noFill/>
          </a:ln>
          <a:effectLst/>
          <a:extLst/>
        </p:spPr>
        <p:txBody>
          <a:bodyPr vert="horz" wrap="square" lIns="91440" tIns="45720" rIns="91440" bIns="45720" numCol="1" rtlCol="0" anchor="ctr" anchorCtr="0" compatLnSpc="1">
            <a:prstTxWarp prst="textNoShape">
              <a:avLst/>
            </a:prstTxWarp>
            <a:noAutofit/>
          </a:bodyPr>
          <a:lstStyle/>
          <a:p>
            <a:pPr algn="ctr" defTabSz="914400" fontAlgn="base">
              <a:spcBef>
                <a:spcPct val="0"/>
              </a:spcBef>
              <a:spcAft>
                <a:spcPct val="0"/>
              </a:spcAft>
              <a:buClr>
                <a:srgbClr val="CC9900"/>
              </a:buClr>
            </a:pPr>
            <a:r>
              <a:rPr lang="en-US" sz="1400">
                <a:solidFill>
                  <a:prstClr val="white"/>
                </a:solidFill>
              </a:rPr>
              <a:t>Air pollution</a:t>
            </a:r>
          </a:p>
        </p:txBody>
      </p:sp>
      <p:pic>
        <p:nvPicPr>
          <p:cNvPr id="11" name="Picture 2" descr="C:\Users\w00111646\Pictures\bk_6f428be1873f0c9a3d6dc69f1ead5199_meO96z.jpg"/>
          <p:cNvPicPr>
            <a:picLocks noChangeArrowheads="1"/>
          </p:cNvPicPr>
          <p:nvPr/>
        </p:nvPicPr>
        <p:blipFill>
          <a:blip r:embed="rId3" cstate="print"/>
          <a:srcRect/>
          <a:stretch>
            <a:fillRect/>
          </a:stretch>
        </p:blipFill>
        <p:spPr bwMode="auto">
          <a:xfrm>
            <a:off x="1678220" y="2380094"/>
            <a:ext cx="2520000" cy="1620000"/>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2" name="Picture 3" descr="C:\Users\w00111646\Pictures\EMI_howabout.jpg"/>
          <p:cNvPicPr>
            <a:picLocks noChangeArrowheads="1"/>
          </p:cNvPicPr>
          <p:nvPr/>
        </p:nvPicPr>
        <p:blipFill>
          <a:blip r:embed="rId4" cstate="print"/>
          <a:srcRect/>
          <a:stretch>
            <a:fillRect/>
          </a:stretch>
        </p:blipFill>
        <p:spPr bwMode="auto">
          <a:xfrm>
            <a:off x="4835860" y="2394875"/>
            <a:ext cx="2520000" cy="1620000"/>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Picture 2" descr="C:\Users\w00111646\Pictures\fire%20accidents.jpg"/>
          <p:cNvPicPr>
            <a:picLocks noChangeArrowheads="1"/>
          </p:cNvPicPr>
          <p:nvPr/>
        </p:nvPicPr>
        <p:blipFill>
          <a:blip r:embed="rId5" cstate="print"/>
          <a:srcRect/>
          <a:stretch>
            <a:fillRect/>
          </a:stretch>
        </p:blipFill>
        <p:spPr bwMode="auto">
          <a:xfrm>
            <a:off x="7993220" y="2389699"/>
            <a:ext cx="2520000" cy="1620000"/>
          </a:xfrm>
          <a:prstGeom prst="rect">
            <a:avLst/>
          </a:prstGeom>
          <a:solidFill>
            <a:srgbClr val="FFFFFF">
              <a:shade val="85000"/>
            </a:srgbClr>
          </a:solidFill>
          <a:ln w="381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4" name="矩形 13"/>
          <p:cNvSpPr/>
          <p:nvPr/>
        </p:nvSpPr>
        <p:spPr bwMode="auto">
          <a:xfrm>
            <a:off x="4835860" y="1877316"/>
            <a:ext cx="2520280" cy="481375"/>
          </a:xfrm>
          <a:prstGeom prst="rect">
            <a:avLst/>
          </a:prstGeom>
          <a:solidFill>
            <a:srgbClr val="0B9CE5"/>
          </a:solidFill>
          <a:ln>
            <a:noFill/>
          </a:ln>
          <a:effectLst/>
          <a:extLst/>
        </p:spPr>
        <p:txBody>
          <a:bodyPr vert="horz" wrap="square" lIns="91440" tIns="45720" rIns="91440" bIns="45720" numCol="1" rtlCol="0" anchor="ctr" anchorCtr="0" compatLnSpc="1">
            <a:prstTxWarp prst="textNoShape">
              <a:avLst/>
            </a:prstTxWarp>
            <a:noAutofit/>
          </a:bodyPr>
          <a:lstStyle/>
          <a:p>
            <a:pPr algn="ctr" defTabSz="914400" fontAlgn="base">
              <a:spcBef>
                <a:spcPct val="0"/>
              </a:spcBef>
              <a:spcAft>
                <a:spcPct val="0"/>
              </a:spcAft>
              <a:buClr>
                <a:srgbClr val="CC9900"/>
              </a:buClr>
            </a:pPr>
            <a:r>
              <a:rPr lang="en-US" sz="1400" dirty="0">
                <a:solidFill>
                  <a:prstClr val="white"/>
                </a:solidFill>
              </a:rPr>
              <a:t>EMI</a:t>
            </a:r>
          </a:p>
        </p:txBody>
      </p:sp>
      <p:sp>
        <p:nvSpPr>
          <p:cNvPr id="15" name="矩形 14"/>
          <p:cNvSpPr/>
          <p:nvPr/>
        </p:nvSpPr>
        <p:spPr bwMode="auto">
          <a:xfrm>
            <a:off x="7992940" y="1872140"/>
            <a:ext cx="2520280" cy="481375"/>
          </a:xfrm>
          <a:prstGeom prst="rect">
            <a:avLst/>
          </a:prstGeom>
          <a:solidFill>
            <a:srgbClr val="0B9CE5"/>
          </a:solidFill>
          <a:ln>
            <a:noFill/>
          </a:ln>
          <a:effectLst/>
          <a:extLst/>
        </p:spPr>
        <p:txBody>
          <a:bodyPr vert="horz" wrap="square" lIns="91440" tIns="45720" rIns="91440" bIns="45720" numCol="1" rtlCol="0" anchor="ctr" anchorCtr="0" compatLnSpc="1">
            <a:prstTxWarp prst="textNoShape">
              <a:avLst/>
            </a:prstTxWarp>
            <a:noAutofit/>
          </a:bodyPr>
          <a:lstStyle/>
          <a:p>
            <a:pPr algn="ctr" defTabSz="914400" fontAlgn="base">
              <a:spcBef>
                <a:spcPct val="0"/>
              </a:spcBef>
              <a:spcAft>
                <a:spcPct val="0"/>
              </a:spcAft>
              <a:buClr>
                <a:srgbClr val="CC9900"/>
              </a:buClr>
            </a:pPr>
            <a:r>
              <a:rPr lang="en-US" sz="1400" dirty="0">
                <a:solidFill>
                  <a:prstClr val="white"/>
                </a:solidFill>
              </a:rPr>
              <a:t>Flammable and explosive objects</a:t>
            </a:r>
          </a:p>
        </p:txBody>
      </p:sp>
      <p:sp>
        <p:nvSpPr>
          <p:cNvPr id="16" name="Rectangle 1"/>
          <p:cNvSpPr>
            <a:spLocks noChangeArrowheads="1"/>
          </p:cNvSpPr>
          <p:nvPr/>
        </p:nvSpPr>
        <p:spPr bwMode="auto">
          <a:xfrm>
            <a:off x="1310047" y="4072102"/>
            <a:ext cx="3000180" cy="20313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marL="285750" indent="-285750">
              <a:lnSpc>
                <a:spcPct val="150000"/>
              </a:lnSpc>
              <a:buFont typeface="Arial" panose="020B0604020202020204" pitchFamily="34" charset="0"/>
              <a:buChar char="•"/>
            </a:pPr>
            <a:r>
              <a:rPr lang="en-US" sz="1200" dirty="0">
                <a:solidFill>
                  <a:prstClr val="black"/>
                </a:solidFill>
                <a:cs typeface="Arial" pitchFamily="34" charset="0"/>
              </a:rPr>
              <a:t>Hazard materials such as particles and sulfur in the air corrode equipment in the DC, which result in equipment failures and shorten the equipment service life. Therefore, air quality is a key element for site selection.</a:t>
            </a:r>
          </a:p>
        </p:txBody>
      </p:sp>
      <p:sp>
        <p:nvSpPr>
          <p:cNvPr id="17" name="Rectangle 1"/>
          <p:cNvSpPr>
            <a:spLocks noChangeArrowheads="1"/>
          </p:cNvSpPr>
          <p:nvPr/>
        </p:nvSpPr>
        <p:spPr bwMode="auto">
          <a:xfrm>
            <a:off x="4746285" y="4132614"/>
            <a:ext cx="2772308" cy="175432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marL="285750" indent="-285750">
              <a:lnSpc>
                <a:spcPct val="150000"/>
              </a:lnSpc>
              <a:buFont typeface="Arial" panose="020B0604020202020204" pitchFamily="34" charset="0"/>
              <a:buChar char="•"/>
            </a:pPr>
            <a:r>
              <a:rPr lang="en-US" sz="1200" dirty="0">
                <a:solidFill>
                  <a:prstClr val="black"/>
                </a:solidFill>
                <a:cs typeface="Arial" pitchFamily="34" charset="0"/>
              </a:rPr>
              <a:t>Severe EMI affects internal communications of the DC. It is recommended that a DC be located in a MICE M</a:t>
            </a:r>
            <a:r>
              <a:rPr lang="en-US" sz="1200" baseline="-25000" dirty="0">
                <a:solidFill>
                  <a:prstClr val="black"/>
                </a:solidFill>
                <a:cs typeface="Arial" pitchFamily="34" charset="0"/>
              </a:rPr>
              <a:t>1</a:t>
            </a:r>
            <a:r>
              <a:rPr lang="en-US" sz="1200" dirty="0">
                <a:solidFill>
                  <a:prstClr val="black"/>
                </a:solidFill>
                <a:cs typeface="Arial" pitchFamily="34" charset="0"/>
              </a:rPr>
              <a:t>I</a:t>
            </a:r>
            <a:r>
              <a:rPr lang="en-US" sz="1200" baseline="-25000" dirty="0">
                <a:solidFill>
                  <a:prstClr val="black"/>
                </a:solidFill>
                <a:cs typeface="Arial" pitchFamily="34" charset="0"/>
              </a:rPr>
              <a:t>1</a:t>
            </a:r>
            <a:r>
              <a:rPr lang="en-US" sz="1200" dirty="0">
                <a:solidFill>
                  <a:prstClr val="black"/>
                </a:solidFill>
                <a:cs typeface="Arial" pitchFamily="34" charset="0"/>
              </a:rPr>
              <a:t>C</a:t>
            </a:r>
            <a:r>
              <a:rPr lang="en-US" sz="1200" baseline="-25000" dirty="0">
                <a:solidFill>
                  <a:prstClr val="black"/>
                </a:solidFill>
                <a:cs typeface="Arial" pitchFamily="34" charset="0"/>
              </a:rPr>
              <a:t>1</a:t>
            </a:r>
            <a:r>
              <a:rPr lang="en-US" sz="1200" dirty="0">
                <a:solidFill>
                  <a:prstClr val="black"/>
                </a:solidFill>
                <a:cs typeface="Arial" pitchFamily="34" charset="0"/>
              </a:rPr>
              <a:t>E</a:t>
            </a:r>
            <a:r>
              <a:rPr lang="en-US" sz="1200" baseline="-25000" dirty="0">
                <a:solidFill>
                  <a:prstClr val="black"/>
                </a:solidFill>
                <a:cs typeface="Arial" pitchFamily="34" charset="0"/>
              </a:rPr>
              <a:t>1</a:t>
            </a:r>
            <a:r>
              <a:rPr lang="en-US" sz="1200" dirty="0">
                <a:solidFill>
                  <a:prstClr val="black"/>
                </a:solidFill>
                <a:cs typeface="Arial" pitchFamily="34" charset="0"/>
              </a:rPr>
              <a:t> environment (according to ANSI/TIA-568-C.0).</a:t>
            </a:r>
          </a:p>
        </p:txBody>
      </p:sp>
      <p:sp>
        <p:nvSpPr>
          <p:cNvPr id="18" name="Rectangle 1"/>
          <p:cNvSpPr>
            <a:spLocks noChangeArrowheads="1"/>
          </p:cNvSpPr>
          <p:nvPr/>
        </p:nvSpPr>
        <p:spPr bwMode="auto">
          <a:xfrm>
            <a:off x="7840344" y="4132614"/>
            <a:ext cx="3015869" cy="120032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marL="285750" indent="-285750">
              <a:lnSpc>
                <a:spcPct val="150000"/>
              </a:lnSpc>
              <a:buFont typeface="Arial" panose="020B0604020202020204" pitchFamily="34" charset="0"/>
              <a:buChar char="•"/>
            </a:pPr>
            <a:r>
              <a:rPr lang="en-US" sz="1200" dirty="0">
                <a:solidFill>
                  <a:prstClr val="black"/>
                </a:solidFill>
                <a:cs typeface="Arial" pitchFamily="34" charset="0"/>
              </a:rPr>
              <a:t>A DC should be far away from factories and plants manufacturing or storing flammable and explosive objects.</a:t>
            </a:r>
          </a:p>
        </p:txBody>
      </p:sp>
      <p:grpSp>
        <p:nvGrpSpPr>
          <p:cNvPr id="19" name="组合 18"/>
          <p:cNvGrpSpPr/>
          <p:nvPr/>
        </p:nvGrpSpPr>
        <p:grpSpPr>
          <a:xfrm>
            <a:off x="727846" y="1052513"/>
            <a:ext cx="317151" cy="2760802"/>
            <a:chOff x="454310" y="1248830"/>
            <a:chExt cx="317151" cy="2760802"/>
          </a:xfrm>
        </p:grpSpPr>
        <p:sp>
          <p:nvSpPr>
            <p:cNvPr id="20" name="AutoShape 56"/>
            <p:cNvSpPr>
              <a:spLocks/>
            </p:cNvSpPr>
            <p:nvPr/>
          </p:nvSpPr>
          <p:spPr bwMode="auto">
            <a:xfrm rot="10800000" flipH="1">
              <a:off x="454310" y="1248830"/>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Why</a:t>
              </a:r>
            </a:p>
          </p:txBody>
        </p:sp>
        <p:sp>
          <p:nvSpPr>
            <p:cNvPr id="21" name="AutoShape 56"/>
            <p:cNvSpPr>
              <a:spLocks/>
            </p:cNvSpPr>
            <p:nvPr/>
          </p:nvSpPr>
          <p:spPr bwMode="auto">
            <a:xfrm rot="10800000" flipH="1">
              <a:off x="454310" y="2159533"/>
              <a:ext cx="317151" cy="950506"/>
            </a:xfrm>
            <a:prstGeom prst="leftBracket">
              <a:avLst>
                <a:gd name="adj" fmla="val 45473"/>
              </a:avLst>
            </a:prstGeom>
            <a:solidFill>
              <a:schemeClr val="tx1">
                <a:lumMod val="65000"/>
                <a:lumOff val="3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What</a:t>
              </a:r>
            </a:p>
          </p:txBody>
        </p:sp>
        <p:sp>
          <p:nvSpPr>
            <p:cNvPr id="22" name="AutoShape 56"/>
            <p:cNvSpPr>
              <a:spLocks/>
            </p:cNvSpPr>
            <p:nvPr/>
          </p:nvSpPr>
          <p:spPr bwMode="auto">
            <a:xfrm rot="10800000" flipH="1">
              <a:off x="454310" y="3059126"/>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defRPr/>
              </a:pPr>
              <a:r>
                <a:rPr lang="en-US" sz="1600" dirty="0">
                  <a:solidFill>
                    <a:prstClr val="white"/>
                  </a:solidFill>
                  <a:ea typeface="Arial Unicode MS" pitchFamily="34" charset="-122"/>
                  <a:cs typeface="Arial Unicode MS" pitchFamily="34" charset="-122"/>
                </a:rPr>
                <a:t>How</a:t>
              </a:r>
            </a:p>
          </p:txBody>
        </p:sp>
      </p:grpSp>
    </p:spTree>
    <p:extLst>
      <p:ext uri="{BB962C8B-B14F-4D97-AF65-F5344CB8AC3E}">
        <p14:creationId xmlns:p14="http://schemas.microsoft.com/office/powerpoint/2010/main" val="157249471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Site Selection Factor – Surroundings (2) </a:t>
            </a:r>
            <a:endParaRPr lang="en-US" dirty="0"/>
          </a:p>
        </p:txBody>
      </p:sp>
      <p:graphicFrame>
        <p:nvGraphicFramePr>
          <p:cNvPr id="8" name="表格 7"/>
          <p:cNvGraphicFramePr>
            <a:graphicFrameLocks noGrp="1"/>
          </p:cNvGraphicFramePr>
          <p:nvPr>
            <p:extLst/>
          </p:nvPr>
        </p:nvGraphicFramePr>
        <p:xfrm>
          <a:off x="1110859" y="1056419"/>
          <a:ext cx="9970282" cy="4724260"/>
        </p:xfrm>
        <a:graphic>
          <a:graphicData uri="http://schemas.openxmlformats.org/drawingml/2006/table">
            <a:tbl>
              <a:tblPr firstRow="1" bandRow="1">
                <a:tableStyleId>{2D5ABB26-0587-4C30-8999-92F81FD0307C}</a:tableStyleId>
              </a:tblPr>
              <a:tblGrid>
                <a:gridCol w="2153476"/>
                <a:gridCol w="7816806"/>
              </a:tblGrid>
              <a:tr h="402412">
                <a:tc>
                  <a:txBody>
                    <a:bodyPr/>
                    <a:lstStyle/>
                    <a:p>
                      <a:pPr algn="ctr"/>
                      <a:r>
                        <a:rPr lang="en-US" sz="1400" b="1" dirty="0">
                          <a:latin typeface="Huawei Sans" panose="020C0503030203020204" pitchFamily="34" charset="0"/>
                        </a:rPr>
                        <a:t>Ambient Environment </a:t>
                      </a:r>
                      <a:r>
                        <a:rPr lang="en-US" sz="1400" b="1" dirty="0" smtClean="0">
                          <a:latin typeface="Huawei Sans" panose="020C0503030203020204" pitchFamily="34" charset="0"/>
                        </a:rPr>
                        <a:t>Assessment Factor</a:t>
                      </a:r>
                      <a:endParaRPr lang="en-US" sz="1400" b="1"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400" b="1" dirty="0" smtClean="0">
                          <a:latin typeface="Huawei Sans" panose="020C0503030203020204" pitchFamily="34" charset="0"/>
                        </a:rPr>
                        <a:t>Assessment Standard</a:t>
                      </a:r>
                      <a:endParaRPr lang="en-US" sz="1400" b="1"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1397788">
                <a:tc>
                  <a:txBody>
                    <a:bodyPr/>
                    <a:lstStyle/>
                    <a:p>
                      <a:pPr algn="ctr" fontAlgn="b"/>
                      <a:r>
                        <a:rPr lang="en-US" sz="1400" b="1" u="none" strike="noStrike" dirty="0">
                          <a:latin typeface="Huawei Sans" panose="020C0503030203020204" pitchFamily="34" charset="0"/>
                        </a:rPr>
                        <a:t>Air pollution</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b" latinLnBrk="0" hangingPunct="1">
                        <a:lnSpc>
                          <a:spcPct val="100000"/>
                        </a:lnSpc>
                        <a:spcBef>
                          <a:spcPts val="0"/>
                        </a:spcBef>
                        <a:spcAft>
                          <a:spcPts val="0"/>
                        </a:spcAft>
                        <a:buClrTx/>
                        <a:buSzTx/>
                        <a:buFont typeface="Wingdings" pitchFamily="2" charset="2"/>
                        <a:buNone/>
                        <a:tabLst/>
                        <a:defRPr/>
                      </a:pPr>
                      <a:r>
                        <a:rPr lang="en-US" sz="1200" u="none" strike="noStrike" dirty="0" smtClean="0">
                          <a:latin typeface="Huawei Sans" panose="020C0503030203020204" pitchFamily="34" charset="0"/>
                        </a:rPr>
                        <a:t>The air corrosiveness of the DC surroundings should meet the G1-level requirements specified in ANSI/ISA-71.04.</a:t>
                      </a:r>
                    </a:p>
                    <a:p>
                      <a:pPr marL="0" marR="0" indent="0" algn="l" defTabSz="914400" rtl="0" eaLnBrk="1" fontAlgn="b" latinLnBrk="0" hangingPunct="1">
                        <a:lnSpc>
                          <a:spcPct val="100000"/>
                        </a:lnSpc>
                        <a:spcBef>
                          <a:spcPts val="0"/>
                        </a:spcBef>
                        <a:spcAft>
                          <a:spcPts val="0"/>
                        </a:spcAft>
                        <a:buClrTx/>
                        <a:buSzTx/>
                        <a:buFont typeface="Wingdings" pitchFamily="2" charset="2"/>
                        <a:buNone/>
                        <a:tabLst/>
                        <a:defRPr/>
                      </a:pPr>
                      <a:r>
                        <a:rPr lang="en-US" sz="1200" u="none" strike="noStrike" dirty="0" smtClean="0">
                          <a:latin typeface="Huawei Sans" panose="020C0503030203020204" pitchFamily="34" charset="0"/>
                        </a:rPr>
                        <a:t>The air cleanliness of the DC surroundings should meet the level-8 requirements specified in ISO 14644-1.</a:t>
                      </a:r>
                    </a:p>
                    <a:p>
                      <a:pPr marL="0" marR="0" indent="0" algn="l" defTabSz="914400" rtl="0" eaLnBrk="1" fontAlgn="b" latinLnBrk="0" hangingPunct="1">
                        <a:lnSpc>
                          <a:spcPct val="100000"/>
                        </a:lnSpc>
                        <a:spcBef>
                          <a:spcPts val="0"/>
                        </a:spcBef>
                        <a:spcAft>
                          <a:spcPts val="0"/>
                        </a:spcAft>
                        <a:buClrTx/>
                        <a:buSzTx/>
                        <a:buFont typeface="Wingdings" pitchFamily="2" charset="2"/>
                        <a:buNone/>
                        <a:tabLst/>
                        <a:defRPr/>
                      </a:pPr>
                      <a:r>
                        <a:rPr lang="en-US" sz="1200" u="none" strike="noStrike" dirty="0" smtClean="0">
                          <a:latin typeface="Huawei Sans" panose="020C0503030203020204" pitchFamily="34" charset="0"/>
                        </a:rPr>
                        <a:t>The site should be far away from a heavily polluted source, such as a chemical plant, power station, coal mine, or electroplate factory.</a:t>
                      </a:r>
                    </a:p>
                    <a:p>
                      <a:pPr marL="0" marR="0" indent="0" algn="l" defTabSz="914400" rtl="0" eaLnBrk="1" fontAlgn="b" latinLnBrk="0" hangingPunct="1">
                        <a:lnSpc>
                          <a:spcPct val="100000"/>
                        </a:lnSpc>
                        <a:spcBef>
                          <a:spcPts val="0"/>
                        </a:spcBef>
                        <a:spcAft>
                          <a:spcPts val="0"/>
                        </a:spcAft>
                        <a:buClrTx/>
                        <a:buSzTx/>
                        <a:buFont typeface="Wingdings" pitchFamily="2" charset="2"/>
                        <a:buNone/>
                        <a:tabLst/>
                        <a:defRPr/>
                      </a:pPr>
                      <a:r>
                        <a:rPr lang="en-US" sz="1200" u="none" strike="noStrike" dirty="0" smtClean="0">
                          <a:latin typeface="Huawei Sans" panose="020C0503030203020204" pitchFamily="34" charset="0"/>
                        </a:rPr>
                        <a:t>The site should be no closer than 0.8 km (1/2 mile) from a railroad or major interstate highway to minimize risk of chemical spills.</a:t>
                      </a:r>
                      <a:endParaRPr lang="en-US" sz="1200" u="none" strike="noStrike" dirty="0">
                        <a:latin typeface="Huawei Sans" panose="020C0503030203020204" pitchFamily="34" charset="0"/>
                      </a:endParaRPr>
                    </a:p>
                  </a:txBody>
                  <a:tcPr marL="72000"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21487">
                <a:tc>
                  <a:txBody>
                    <a:bodyPr/>
                    <a:lstStyle/>
                    <a:p>
                      <a:pPr algn="ctr" fontAlgn="b"/>
                      <a:r>
                        <a:rPr lang="en-US" sz="1400" b="1" u="none" strike="noStrike">
                          <a:latin typeface="Huawei Sans" panose="020C0503030203020204" pitchFamily="34" charset="0"/>
                        </a:rPr>
                        <a:t>Factory with explosive materials</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buFont typeface="Wingdings" pitchFamily="2" charset="2"/>
                        <a:buNone/>
                      </a:pPr>
                      <a:r>
                        <a:rPr lang="en-US" sz="1200" u="none" strike="noStrike" dirty="0" smtClean="0">
                          <a:latin typeface="Huawei Sans" panose="020C0503030203020204" pitchFamily="34" charset="0"/>
                        </a:rPr>
                        <a:t>The site should not be within 1.6 km (1 mile) of nuclear, munitions, or defense plants.</a:t>
                      </a:r>
                      <a:endParaRPr lang="en-US" sz="1200" u="none" strike="noStrike" dirty="0">
                        <a:latin typeface="Huawei Sans" panose="020C0503030203020204" pitchFamily="34" charset="0"/>
                      </a:endParaRPr>
                    </a:p>
                  </a:txBody>
                  <a:tcPr marL="72000"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20080">
                <a:tc>
                  <a:txBody>
                    <a:bodyPr/>
                    <a:lstStyle/>
                    <a:p>
                      <a:pPr algn="ctr" fontAlgn="b"/>
                      <a:r>
                        <a:rPr lang="en-US" sz="1400" b="1" u="none" strike="noStrike">
                          <a:latin typeface="Huawei Sans" panose="020C0503030203020204" pitchFamily="34" charset="0"/>
                        </a:rPr>
                        <a:t>EMI</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b">
                        <a:buFont typeface="Wingdings" pitchFamily="2" charset="2"/>
                        <a:buNone/>
                      </a:pPr>
                      <a:r>
                        <a:rPr lang="en-US" sz="1200" u="none" strike="noStrike" dirty="0">
                          <a:latin typeface="Huawei Sans" panose="020C0503030203020204" pitchFamily="34" charset="0"/>
                        </a:rPr>
                        <a:t>It is recommended that </a:t>
                      </a:r>
                      <a:r>
                        <a:rPr lang="en-US" sz="1200" u="none" strike="noStrike" dirty="0" smtClean="0">
                          <a:latin typeface="Huawei Sans" panose="020C0503030203020204" pitchFamily="34" charset="0"/>
                        </a:rPr>
                        <a:t>a DC be located in </a:t>
                      </a:r>
                      <a:r>
                        <a:rPr lang="en-US" sz="1200" u="none" strike="noStrike" dirty="0">
                          <a:latin typeface="Huawei Sans" panose="020C0503030203020204" pitchFamily="34" charset="0"/>
                        </a:rPr>
                        <a:t>a MICE M</a:t>
                      </a:r>
                      <a:r>
                        <a:rPr lang="en-US" sz="1200" u="none" strike="noStrike" baseline="-25000" dirty="0">
                          <a:latin typeface="Huawei Sans" panose="020C0503030203020204" pitchFamily="34" charset="0"/>
                        </a:rPr>
                        <a:t>1</a:t>
                      </a:r>
                      <a:r>
                        <a:rPr lang="en-US" sz="1200" u="none" strike="noStrike" dirty="0">
                          <a:latin typeface="Huawei Sans" panose="020C0503030203020204" pitchFamily="34" charset="0"/>
                        </a:rPr>
                        <a:t>I</a:t>
                      </a:r>
                      <a:r>
                        <a:rPr lang="en-US" sz="1200" u="none" strike="noStrike" baseline="-25000" dirty="0">
                          <a:latin typeface="Huawei Sans" panose="020C0503030203020204" pitchFamily="34" charset="0"/>
                        </a:rPr>
                        <a:t>1</a:t>
                      </a:r>
                      <a:r>
                        <a:rPr lang="en-US" sz="1200" u="none" strike="noStrike" dirty="0">
                          <a:latin typeface="Huawei Sans" panose="020C0503030203020204" pitchFamily="34" charset="0"/>
                        </a:rPr>
                        <a:t>C</a:t>
                      </a:r>
                      <a:r>
                        <a:rPr lang="en-US" sz="1200" u="none" strike="noStrike" baseline="-25000" dirty="0">
                          <a:latin typeface="Huawei Sans" panose="020C0503030203020204" pitchFamily="34" charset="0"/>
                        </a:rPr>
                        <a:t>1</a:t>
                      </a:r>
                      <a:r>
                        <a:rPr lang="en-US" sz="1200" u="none" strike="noStrike" dirty="0">
                          <a:latin typeface="Huawei Sans" panose="020C0503030203020204" pitchFamily="34" charset="0"/>
                        </a:rPr>
                        <a:t>E</a:t>
                      </a:r>
                      <a:r>
                        <a:rPr lang="en-US" sz="1200" u="none" strike="noStrike" baseline="-25000" dirty="0">
                          <a:latin typeface="Huawei Sans" panose="020C0503030203020204" pitchFamily="34" charset="0"/>
                        </a:rPr>
                        <a:t>1</a:t>
                      </a:r>
                      <a:r>
                        <a:rPr lang="en-US" sz="1200" u="none" strike="noStrike" dirty="0">
                          <a:latin typeface="Huawei Sans" panose="020C0503030203020204" pitchFamily="34" charset="0"/>
                        </a:rPr>
                        <a:t> environment (according to ANSI/TIA-568-C.0).</a:t>
                      </a:r>
                    </a:p>
                  </a:txBody>
                  <a:tcPr marL="72000"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366745">
                <a:tc>
                  <a:txBody>
                    <a:bodyPr/>
                    <a:lstStyle/>
                    <a:p>
                      <a:pPr algn="ctr" fontAlgn="b"/>
                      <a:r>
                        <a:rPr lang="en-US" sz="1400" b="1" u="none" strike="noStrike">
                          <a:latin typeface="Huawei Sans" panose="020C0503030203020204" pitchFamily="34" charset="0"/>
                        </a:rPr>
                        <a:t>Other risky factors</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l" fontAlgn="b">
                        <a:buFont typeface="Wingdings" pitchFamily="2" charset="2"/>
                        <a:buNone/>
                      </a:pPr>
                      <a:r>
                        <a:rPr lang="en-US" sz="1200" u="none" strike="noStrike" dirty="0" smtClean="0">
                          <a:latin typeface="Huawei Sans" panose="020C0503030203020204" pitchFamily="34" charset="0"/>
                        </a:rPr>
                        <a:t>The site should not be in the flight path of any nearby airports.</a:t>
                      </a:r>
                    </a:p>
                    <a:p>
                      <a:pPr algn="l" fontAlgn="b">
                        <a:buFont typeface="Wingdings" pitchFamily="2" charset="2"/>
                        <a:buNone/>
                      </a:pPr>
                      <a:r>
                        <a:rPr lang="en-US" sz="1200" u="none" strike="noStrike" dirty="0" smtClean="0">
                          <a:latin typeface="Huawei Sans" panose="020C0503030203020204" pitchFamily="34" charset="0"/>
                        </a:rPr>
                        <a:t>The site should not be within 0.4 km (1/4 mile) of an airport, research lab, chemical plant, landfill, river, coastline, or dam.</a:t>
                      </a:r>
                    </a:p>
                    <a:p>
                      <a:pPr algn="l" fontAlgn="b">
                        <a:buFont typeface="Wingdings" pitchFamily="2" charset="2"/>
                        <a:buNone/>
                      </a:pPr>
                      <a:r>
                        <a:rPr lang="en-US" sz="1200" u="none" strike="noStrike" dirty="0" smtClean="0">
                          <a:latin typeface="Huawei Sans" panose="020C0503030203020204" pitchFamily="34" charset="0"/>
                        </a:rPr>
                        <a:t>The site should not be within 0.8 km (1/2 mile) of a military base.</a:t>
                      </a:r>
                    </a:p>
                    <a:p>
                      <a:pPr algn="l" fontAlgn="b">
                        <a:buFont typeface="Wingdings" pitchFamily="2" charset="2"/>
                        <a:buNone/>
                      </a:pPr>
                      <a:r>
                        <a:rPr lang="en-US" sz="1200" u="none" strike="noStrike" dirty="0" smtClean="0">
                          <a:latin typeface="Huawei Sans" panose="020C0503030203020204" pitchFamily="34" charset="0"/>
                        </a:rPr>
                        <a:t>The site should not be located adjacent to a foreign embassy.</a:t>
                      </a:r>
                      <a:endParaRPr lang="en-US" sz="1200" u="none" strike="noStrike" dirty="0">
                        <a:latin typeface="Huawei Sans" panose="020C0503030203020204" pitchFamily="34" charset="0"/>
                      </a:endParaRPr>
                    </a:p>
                  </a:txBody>
                  <a:tcPr marL="72000"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grpSp>
        <p:nvGrpSpPr>
          <p:cNvPr id="9" name="组合 8"/>
          <p:cNvGrpSpPr/>
          <p:nvPr/>
        </p:nvGrpSpPr>
        <p:grpSpPr>
          <a:xfrm>
            <a:off x="727846" y="1052513"/>
            <a:ext cx="317151" cy="2760802"/>
            <a:chOff x="454310" y="1248830"/>
            <a:chExt cx="317151" cy="2760802"/>
          </a:xfrm>
        </p:grpSpPr>
        <p:sp>
          <p:nvSpPr>
            <p:cNvPr id="10" name="AutoShape 56"/>
            <p:cNvSpPr>
              <a:spLocks/>
            </p:cNvSpPr>
            <p:nvPr/>
          </p:nvSpPr>
          <p:spPr bwMode="auto">
            <a:xfrm rot="10800000" flipH="1">
              <a:off x="454310" y="1248830"/>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Why</a:t>
              </a:r>
            </a:p>
          </p:txBody>
        </p:sp>
        <p:sp>
          <p:nvSpPr>
            <p:cNvPr id="11" name="AutoShape 56"/>
            <p:cNvSpPr>
              <a:spLocks/>
            </p:cNvSpPr>
            <p:nvPr/>
          </p:nvSpPr>
          <p:spPr bwMode="auto">
            <a:xfrm rot="10800000" flipH="1">
              <a:off x="454310" y="2159533"/>
              <a:ext cx="317151" cy="950506"/>
            </a:xfrm>
            <a:prstGeom prst="leftBracket">
              <a:avLst>
                <a:gd name="adj" fmla="val 45473"/>
              </a:avLst>
            </a:prstGeom>
            <a:solidFill>
              <a:schemeClr val="tx1">
                <a:lumMod val="65000"/>
                <a:lumOff val="3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What</a:t>
              </a:r>
            </a:p>
          </p:txBody>
        </p:sp>
        <p:sp>
          <p:nvSpPr>
            <p:cNvPr id="12" name="AutoShape 56"/>
            <p:cNvSpPr>
              <a:spLocks/>
            </p:cNvSpPr>
            <p:nvPr/>
          </p:nvSpPr>
          <p:spPr bwMode="auto">
            <a:xfrm rot="10800000" flipH="1">
              <a:off x="454310" y="3059126"/>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defRPr/>
              </a:pPr>
              <a:r>
                <a:rPr lang="en-US" sz="1600" dirty="0">
                  <a:solidFill>
                    <a:prstClr val="white"/>
                  </a:solidFill>
                  <a:ea typeface="Arial Unicode MS" pitchFamily="34" charset="-122"/>
                  <a:cs typeface="Arial Unicode MS" pitchFamily="34" charset="-122"/>
                </a:rPr>
                <a:t>How</a:t>
              </a:r>
            </a:p>
          </p:txBody>
        </p:sp>
      </p:grpSp>
    </p:spTree>
    <p:extLst>
      <p:ext uri="{BB962C8B-B14F-4D97-AF65-F5344CB8AC3E}">
        <p14:creationId xmlns:p14="http://schemas.microsoft.com/office/powerpoint/2010/main" val="239514665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Site Selection Factor – Surroundings (3)</a:t>
            </a:r>
            <a:endParaRPr lang="en-US" dirty="0"/>
          </a:p>
        </p:txBody>
      </p:sp>
      <p:grpSp>
        <p:nvGrpSpPr>
          <p:cNvPr id="14" name="组合 13"/>
          <p:cNvGrpSpPr/>
          <p:nvPr/>
        </p:nvGrpSpPr>
        <p:grpSpPr>
          <a:xfrm>
            <a:off x="1852314" y="1260727"/>
            <a:ext cx="8319561" cy="4491890"/>
            <a:chOff x="4689129" y="2627985"/>
            <a:chExt cx="7074537" cy="3753765"/>
          </a:xfrm>
        </p:grpSpPr>
        <p:pic>
          <p:nvPicPr>
            <p:cNvPr id="8" name="Picture 2" descr="C:\Users\Public\Pictures\Sample Pictures\My Pictures\483897main_Global-PM2_5-map-1024x512.jpg"/>
            <p:cNvPicPr>
              <a:picLocks noChangeAspect="1" noChangeArrowheads="1"/>
            </p:cNvPicPr>
            <p:nvPr/>
          </p:nvPicPr>
          <p:blipFill>
            <a:blip r:embed="rId3" cstate="print"/>
            <a:srcRect/>
            <a:stretch>
              <a:fillRect/>
            </a:stretch>
          </p:blipFill>
          <p:spPr bwMode="auto">
            <a:xfrm>
              <a:off x="4689129" y="2853358"/>
              <a:ext cx="7056784" cy="3528392"/>
            </a:xfrm>
            <a:prstGeom prst="rect">
              <a:avLst/>
            </a:prstGeom>
            <a:ln>
              <a:noFill/>
            </a:ln>
            <a:effectLst>
              <a:outerShdw blurRad="292100" dist="139700" dir="2700000" algn="tl" rotWithShape="0">
                <a:srgbClr val="333333">
                  <a:alpha val="65000"/>
                </a:srgbClr>
              </a:outerShdw>
            </a:effectLst>
          </p:spPr>
        </p:pic>
        <p:sp>
          <p:nvSpPr>
            <p:cNvPr id="13" name="矩形 12"/>
            <p:cNvSpPr/>
            <p:nvPr/>
          </p:nvSpPr>
          <p:spPr>
            <a:xfrm>
              <a:off x="10668813" y="2627985"/>
              <a:ext cx="1094853" cy="282921"/>
            </a:xfrm>
            <a:prstGeom prst="rect">
              <a:avLst/>
            </a:prstGeom>
          </p:spPr>
          <p:txBody>
            <a:bodyPr wrap="none">
              <a:noAutofit/>
            </a:bodyPr>
            <a:lstStyle/>
            <a:p>
              <a:r>
                <a:rPr lang="en-US" sz="1600" b="1" dirty="0">
                  <a:solidFill>
                    <a:prstClr val="black"/>
                  </a:solidFill>
                  <a:ea typeface="微软雅黑" pitchFamily="34" charset="-122"/>
                </a:rPr>
                <a:t>Air particle</a:t>
              </a:r>
            </a:p>
          </p:txBody>
        </p:sp>
      </p:grpSp>
      <p:grpSp>
        <p:nvGrpSpPr>
          <p:cNvPr id="15" name="组合 14"/>
          <p:cNvGrpSpPr/>
          <p:nvPr/>
        </p:nvGrpSpPr>
        <p:grpSpPr>
          <a:xfrm>
            <a:off x="727846" y="1052513"/>
            <a:ext cx="317151" cy="2760802"/>
            <a:chOff x="454310" y="1248830"/>
            <a:chExt cx="317151" cy="2760802"/>
          </a:xfrm>
        </p:grpSpPr>
        <p:sp>
          <p:nvSpPr>
            <p:cNvPr id="16" name="AutoShape 56"/>
            <p:cNvSpPr>
              <a:spLocks/>
            </p:cNvSpPr>
            <p:nvPr/>
          </p:nvSpPr>
          <p:spPr bwMode="auto">
            <a:xfrm rot="10800000" flipH="1">
              <a:off x="454310" y="1248830"/>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Why</a:t>
              </a:r>
            </a:p>
          </p:txBody>
        </p:sp>
        <p:sp>
          <p:nvSpPr>
            <p:cNvPr id="17" name="AutoShape 56"/>
            <p:cNvSpPr>
              <a:spLocks/>
            </p:cNvSpPr>
            <p:nvPr/>
          </p:nvSpPr>
          <p:spPr bwMode="auto">
            <a:xfrm rot="10800000" flipH="1">
              <a:off x="454310" y="2159533"/>
              <a:ext cx="317151" cy="950506"/>
            </a:xfrm>
            <a:prstGeom prst="leftBracket">
              <a:avLst>
                <a:gd name="adj" fmla="val 45473"/>
              </a:avLst>
            </a:prstGeom>
            <a:solidFill>
              <a:schemeClr val="tx1">
                <a:lumMod val="65000"/>
                <a:lumOff val="3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What</a:t>
              </a:r>
            </a:p>
          </p:txBody>
        </p:sp>
        <p:sp>
          <p:nvSpPr>
            <p:cNvPr id="18" name="AutoShape 56"/>
            <p:cNvSpPr>
              <a:spLocks/>
            </p:cNvSpPr>
            <p:nvPr/>
          </p:nvSpPr>
          <p:spPr bwMode="auto">
            <a:xfrm rot="10800000" flipH="1">
              <a:off x="454310" y="3059126"/>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defRPr/>
              </a:pPr>
              <a:r>
                <a:rPr lang="en-US" sz="1600" dirty="0">
                  <a:solidFill>
                    <a:prstClr val="white"/>
                  </a:solidFill>
                  <a:ea typeface="Arial Unicode MS" pitchFamily="34" charset="-122"/>
                  <a:cs typeface="Arial Unicode MS" pitchFamily="34" charset="-122"/>
                </a:rPr>
                <a:t>How</a:t>
              </a:r>
            </a:p>
          </p:txBody>
        </p:sp>
      </p:grpSp>
    </p:spTree>
    <p:extLst>
      <p:ext uri="{BB962C8B-B14F-4D97-AF65-F5344CB8AC3E}">
        <p14:creationId xmlns:p14="http://schemas.microsoft.com/office/powerpoint/2010/main" val="40577675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图示 19"/>
          <p:cNvGraphicFramePr/>
          <p:nvPr>
            <p:extLst/>
          </p:nvPr>
        </p:nvGraphicFramePr>
        <p:xfrm>
          <a:off x="3206584" y="1123950"/>
          <a:ext cx="5071265" cy="48902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标题 1"/>
          <p:cNvSpPr>
            <a:spLocks noGrp="1"/>
          </p:cNvSpPr>
          <p:nvPr>
            <p:ph type="title"/>
          </p:nvPr>
        </p:nvSpPr>
        <p:spPr/>
        <p:txBody>
          <a:bodyPr/>
          <a:lstStyle/>
          <a:p>
            <a:r>
              <a:rPr lang="en-US" smtClean="0"/>
              <a:t>Factors to Be Considered in Requirement Analysis</a:t>
            </a:r>
            <a:endParaRPr lang="en-US"/>
          </a:p>
        </p:txBody>
      </p:sp>
      <p:graphicFrame>
        <p:nvGraphicFramePr>
          <p:cNvPr id="7" name="图示 6"/>
          <p:cNvGraphicFramePr/>
          <p:nvPr>
            <p:extLst/>
          </p:nvPr>
        </p:nvGraphicFramePr>
        <p:xfrm>
          <a:off x="222577" y="1247557"/>
          <a:ext cx="2743200" cy="4993923"/>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12" name="右箭头 11"/>
          <p:cNvSpPr/>
          <p:nvPr/>
        </p:nvSpPr>
        <p:spPr>
          <a:xfrm rot="10800000" flipH="1">
            <a:off x="8348706" y="2313909"/>
            <a:ext cx="525861" cy="2720565"/>
          </a:xfrm>
          <a:prstGeom prst="rightArrow">
            <a:avLst/>
          </a:prstGeom>
          <a:solidFill>
            <a:srgbClr val="44B9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Huawei Sans" panose="020C0503030203020204" pitchFamily="34" charset="0"/>
            </a:endParaRPr>
          </a:p>
        </p:txBody>
      </p:sp>
      <p:sp>
        <p:nvSpPr>
          <p:cNvPr id="15" name="右箭头 14"/>
          <p:cNvSpPr/>
          <p:nvPr/>
        </p:nvSpPr>
        <p:spPr>
          <a:xfrm rot="10800000" flipH="1">
            <a:off x="2487722" y="2273235"/>
            <a:ext cx="478055" cy="2720565"/>
          </a:xfrm>
          <a:prstGeom prst="rightArrow">
            <a:avLst/>
          </a:prstGeom>
          <a:solidFill>
            <a:srgbClr val="44B9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Huawei Sans" panose="020C0503030203020204" pitchFamily="34" charset="0"/>
            </a:endParaRPr>
          </a:p>
        </p:txBody>
      </p:sp>
      <p:pic>
        <p:nvPicPr>
          <p:cNvPr id="3" name="图片 2"/>
          <p:cNvPicPr>
            <a:picLocks noChangeAspect="1"/>
          </p:cNvPicPr>
          <p:nvPr/>
        </p:nvPicPr>
        <p:blipFill>
          <a:blip r:embed="rId13"/>
          <a:stretch>
            <a:fillRect/>
          </a:stretch>
        </p:blipFill>
        <p:spPr>
          <a:xfrm>
            <a:off x="8869138" y="2028886"/>
            <a:ext cx="2591025" cy="3005588"/>
          </a:xfrm>
          <a:prstGeom prst="rect">
            <a:avLst/>
          </a:prstGeom>
        </p:spPr>
      </p:pic>
    </p:spTree>
    <p:extLst>
      <p:ext uri="{BB962C8B-B14F-4D97-AF65-F5344CB8AC3E}">
        <p14:creationId xmlns:p14="http://schemas.microsoft.com/office/powerpoint/2010/main" val="229923495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Site Selection Factor – Building Structure</a:t>
            </a:r>
            <a:endParaRPr lang="en-US" dirty="0"/>
          </a:p>
        </p:txBody>
      </p:sp>
      <p:sp>
        <p:nvSpPr>
          <p:cNvPr id="9" name="Rectangle 1"/>
          <p:cNvSpPr>
            <a:spLocks noChangeArrowheads="1"/>
          </p:cNvSpPr>
          <p:nvPr/>
        </p:nvSpPr>
        <p:spPr bwMode="auto">
          <a:xfrm>
            <a:off x="1044999" y="1160962"/>
            <a:ext cx="10577026" cy="83099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noAutofit/>
          </a:bodyPr>
          <a:lstStyle/>
          <a:p>
            <a:pPr marL="285750" indent="-285750">
              <a:lnSpc>
                <a:spcPct val="150000"/>
              </a:lnSpc>
              <a:buFont typeface="Arial" panose="020B0604020202020204" pitchFamily="34" charset="0"/>
              <a:buChar char="•"/>
            </a:pPr>
            <a:r>
              <a:rPr lang="en-US" sz="1400" dirty="0">
                <a:solidFill>
                  <a:prstClr val="black"/>
                </a:solidFill>
                <a:cs typeface="Arial" pitchFamily="34" charset="0"/>
              </a:rPr>
              <a:t>Compared with commercial buildings, DC buildings have requirements on the story height, bearing capacity, span, and materials.</a:t>
            </a:r>
          </a:p>
        </p:txBody>
      </p:sp>
      <p:pic>
        <p:nvPicPr>
          <p:cNvPr id="10" name="Picture 3" descr="C:\Users\w00111646\Pictures\merlin_data_center_interior.jpg"/>
          <p:cNvPicPr>
            <a:picLocks noChangeAspect="1" noChangeArrowheads="1"/>
          </p:cNvPicPr>
          <p:nvPr/>
        </p:nvPicPr>
        <p:blipFill>
          <a:blip r:embed="rId3" cstate="print"/>
          <a:srcRect/>
          <a:stretch>
            <a:fillRect/>
          </a:stretch>
        </p:blipFill>
        <p:spPr bwMode="auto">
          <a:xfrm>
            <a:off x="1263577" y="2186229"/>
            <a:ext cx="4647838" cy="2918842"/>
          </a:xfrm>
          <a:prstGeom prst="rect">
            <a:avLst/>
          </a:prstGeom>
          <a:noFill/>
        </p:spPr>
      </p:pic>
      <p:sp>
        <p:nvSpPr>
          <p:cNvPr id="11" name="Rectangle 1"/>
          <p:cNvSpPr>
            <a:spLocks noChangeArrowheads="1"/>
          </p:cNvSpPr>
          <p:nvPr/>
        </p:nvSpPr>
        <p:spPr bwMode="auto">
          <a:xfrm>
            <a:off x="5983116" y="2100408"/>
            <a:ext cx="5638909" cy="350249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marL="342900" indent="-342900">
              <a:lnSpc>
                <a:spcPct val="120000"/>
              </a:lnSpc>
              <a:spcAft>
                <a:spcPts val="600"/>
              </a:spcAft>
              <a:buFont typeface="+mj-lt"/>
              <a:buAutoNum type="arabicPeriod"/>
            </a:pPr>
            <a:r>
              <a:rPr lang="en-US" sz="1400" dirty="0">
                <a:solidFill>
                  <a:prstClr val="black"/>
                </a:solidFill>
                <a:cs typeface="Arial" pitchFamily="34" charset="0"/>
              </a:rPr>
              <a:t>Large-span buildings are recommended to facilitate equipment arrangement.</a:t>
            </a:r>
          </a:p>
          <a:p>
            <a:pPr marL="342900" indent="-342900">
              <a:lnSpc>
                <a:spcPct val="120000"/>
              </a:lnSpc>
              <a:spcAft>
                <a:spcPts val="600"/>
              </a:spcAft>
              <a:buFont typeface="+mj-lt"/>
              <a:buAutoNum type="arabicPeriod"/>
            </a:pPr>
            <a:r>
              <a:rPr lang="en-US" sz="1400" dirty="0">
                <a:solidFill>
                  <a:prstClr val="black"/>
                </a:solidFill>
                <a:cs typeface="Arial" pitchFamily="34" charset="0"/>
              </a:rPr>
              <a:t>The bearing capacity of the building should meet requirements of the TIA-942 standards.</a:t>
            </a:r>
          </a:p>
          <a:p>
            <a:pPr marL="342900" indent="-342900">
              <a:lnSpc>
                <a:spcPct val="120000"/>
              </a:lnSpc>
              <a:spcAft>
                <a:spcPts val="600"/>
              </a:spcAft>
              <a:buFont typeface="+mj-lt"/>
              <a:buAutoNum type="arabicPeriod"/>
            </a:pPr>
            <a:r>
              <a:rPr lang="en-US" sz="1400" dirty="0">
                <a:solidFill>
                  <a:prstClr val="black"/>
                </a:solidFill>
                <a:cs typeface="Arial" pitchFamily="34" charset="0"/>
              </a:rPr>
              <a:t>If a </a:t>
            </a:r>
            <a:r>
              <a:rPr lang="en-US" sz="1400" dirty="0" smtClean="0">
                <a:solidFill>
                  <a:prstClr val="black"/>
                </a:solidFill>
                <a:cs typeface="Arial" pitchFamily="34" charset="0"/>
              </a:rPr>
              <a:t>DC </a:t>
            </a:r>
            <a:r>
              <a:rPr lang="en-US" sz="1400" dirty="0">
                <a:solidFill>
                  <a:prstClr val="black"/>
                </a:solidFill>
                <a:cs typeface="Arial" pitchFamily="34" charset="0"/>
              </a:rPr>
              <a:t>is located on the top floor of a multi-tenant building, sufficient vertical shaft and pipeline space should be reserved for power cables, ground cables, and air conditioners.</a:t>
            </a:r>
          </a:p>
          <a:p>
            <a:pPr marL="342900" indent="-342900">
              <a:lnSpc>
                <a:spcPct val="120000"/>
              </a:lnSpc>
              <a:spcAft>
                <a:spcPts val="600"/>
              </a:spcAft>
              <a:buFont typeface="+mj-lt"/>
              <a:buAutoNum type="arabicPeriod"/>
            </a:pPr>
            <a:r>
              <a:rPr lang="en-US" sz="1400" dirty="0">
                <a:solidFill>
                  <a:prstClr val="black"/>
                </a:solidFill>
                <a:cs typeface="Arial" pitchFamily="34" charset="0"/>
              </a:rPr>
              <a:t>The building should meet the bearing requirements of equipment.</a:t>
            </a:r>
          </a:p>
          <a:p>
            <a:pPr marL="342900" indent="-342900">
              <a:lnSpc>
                <a:spcPct val="120000"/>
              </a:lnSpc>
              <a:spcAft>
                <a:spcPts val="600"/>
              </a:spcAft>
              <a:buFont typeface="+mj-lt"/>
              <a:buAutoNum type="arabicPeriod"/>
            </a:pPr>
            <a:r>
              <a:rPr lang="en-US" sz="1400" dirty="0">
                <a:solidFill>
                  <a:prstClr val="black"/>
                </a:solidFill>
                <a:cs typeface="Arial" pitchFamily="34" charset="0"/>
              </a:rPr>
              <a:t>Building materials should be incombustible. The external wall should be constructed using concrete or ashlar masonry to ensure safety.</a:t>
            </a:r>
          </a:p>
        </p:txBody>
      </p:sp>
      <p:sp>
        <p:nvSpPr>
          <p:cNvPr id="12" name="矩形 11"/>
          <p:cNvSpPr/>
          <p:nvPr/>
        </p:nvSpPr>
        <p:spPr bwMode="auto">
          <a:xfrm>
            <a:off x="1263577" y="5196394"/>
            <a:ext cx="4644000" cy="576064"/>
          </a:xfrm>
          <a:prstGeom prst="rect">
            <a:avLst/>
          </a:prstGeom>
          <a:solidFill>
            <a:srgbClr val="00B0F0"/>
          </a:solidFill>
          <a:ln>
            <a:noFill/>
          </a:ln>
          <a:effectLst/>
          <a:extLst/>
        </p:spPr>
        <p:txBody>
          <a:bodyPr vert="horz" wrap="square" lIns="91440" tIns="45720" rIns="91440" bIns="45720" numCol="1" rtlCol="0" anchor="t" anchorCtr="0" compatLnSpc="1">
            <a:prstTxWarp prst="textNoShape">
              <a:avLst/>
            </a:prstTxWarp>
            <a:noAutofit/>
          </a:bodyPr>
          <a:lstStyle/>
          <a:p>
            <a:pPr defTabSz="914400" fontAlgn="base">
              <a:spcBef>
                <a:spcPct val="0"/>
              </a:spcBef>
              <a:spcAft>
                <a:spcPct val="0"/>
              </a:spcAft>
              <a:buClr>
                <a:srgbClr val="CC9900"/>
              </a:buClr>
              <a:buFont typeface="Wingdings" pitchFamily="2" charset="2"/>
              <a:buChar char="n"/>
            </a:pPr>
            <a:endParaRPr lang="zh-CN" altLang="en-US" b="1" dirty="0">
              <a:solidFill>
                <a:prstClr val="white"/>
              </a:solidFill>
            </a:endParaRPr>
          </a:p>
        </p:txBody>
      </p:sp>
      <p:sp>
        <p:nvSpPr>
          <p:cNvPr id="13" name="Rectangle 1"/>
          <p:cNvSpPr>
            <a:spLocks noChangeArrowheads="1"/>
          </p:cNvSpPr>
          <p:nvPr/>
        </p:nvSpPr>
        <p:spPr bwMode="auto">
          <a:xfrm>
            <a:off x="1263577" y="5107495"/>
            <a:ext cx="4608512" cy="83099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noAutofit/>
          </a:bodyPr>
          <a:lstStyle/>
          <a:p>
            <a:pPr algn="ctr">
              <a:lnSpc>
                <a:spcPct val="150000"/>
              </a:lnSpc>
            </a:pPr>
            <a:r>
              <a:rPr lang="en-US" sz="1400" b="1" dirty="0">
                <a:solidFill>
                  <a:prstClr val="white"/>
                </a:solidFill>
                <a:cs typeface="Arial" pitchFamily="34" charset="0"/>
              </a:rPr>
              <a:t>Large-span steel buildings are more suitable for DC equipment rooms</a:t>
            </a:r>
            <a:r>
              <a:rPr lang="en-US" sz="1400" b="1" dirty="0" smtClean="0">
                <a:solidFill>
                  <a:prstClr val="white"/>
                </a:solidFill>
                <a:cs typeface="Arial" pitchFamily="34" charset="0"/>
              </a:rPr>
              <a:t>.</a:t>
            </a:r>
            <a:endParaRPr lang="en-US" sz="1400" b="1" dirty="0">
              <a:solidFill>
                <a:prstClr val="white"/>
              </a:solidFill>
              <a:cs typeface="Arial" pitchFamily="34" charset="0"/>
            </a:endParaRPr>
          </a:p>
        </p:txBody>
      </p:sp>
      <p:grpSp>
        <p:nvGrpSpPr>
          <p:cNvPr id="22" name="组合 21"/>
          <p:cNvGrpSpPr/>
          <p:nvPr/>
        </p:nvGrpSpPr>
        <p:grpSpPr>
          <a:xfrm>
            <a:off x="727846" y="1052513"/>
            <a:ext cx="317151" cy="2760802"/>
            <a:chOff x="454310" y="1248830"/>
            <a:chExt cx="317151" cy="2760802"/>
          </a:xfrm>
        </p:grpSpPr>
        <p:sp>
          <p:nvSpPr>
            <p:cNvPr id="23" name="AutoShape 56"/>
            <p:cNvSpPr>
              <a:spLocks/>
            </p:cNvSpPr>
            <p:nvPr/>
          </p:nvSpPr>
          <p:spPr bwMode="auto">
            <a:xfrm rot="10800000" flipH="1">
              <a:off x="454310" y="1248830"/>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Why</a:t>
              </a:r>
            </a:p>
          </p:txBody>
        </p:sp>
        <p:sp>
          <p:nvSpPr>
            <p:cNvPr id="24" name="AutoShape 56"/>
            <p:cNvSpPr>
              <a:spLocks/>
            </p:cNvSpPr>
            <p:nvPr/>
          </p:nvSpPr>
          <p:spPr bwMode="auto">
            <a:xfrm rot="10800000" flipH="1">
              <a:off x="454310" y="2159533"/>
              <a:ext cx="317151" cy="950506"/>
            </a:xfrm>
            <a:prstGeom prst="leftBracket">
              <a:avLst>
                <a:gd name="adj" fmla="val 45473"/>
              </a:avLst>
            </a:prstGeom>
            <a:solidFill>
              <a:schemeClr val="tx1">
                <a:lumMod val="65000"/>
                <a:lumOff val="3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What</a:t>
              </a:r>
            </a:p>
          </p:txBody>
        </p:sp>
        <p:sp>
          <p:nvSpPr>
            <p:cNvPr id="25" name="AutoShape 56"/>
            <p:cNvSpPr>
              <a:spLocks/>
            </p:cNvSpPr>
            <p:nvPr/>
          </p:nvSpPr>
          <p:spPr bwMode="auto">
            <a:xfrm rot="10800000" flipH="1">
              <a:off x="454310" y="3059126"/>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defRPr/>
              </a:pPr>
              <a:r>
                <a:rPr lang="en-US" sz="1600" dirty="0">
                  <a:solidFill>
                    <a:prstClr val="white"/>
                  </a:solidFill>
                  <a:ea typeface="Arial Unicode MS" pitchFamily="34" charset="-122"/>
                  <a:cs typeface="Arial Unicode MS" pitchFamily="34" charset="-122"/>
                </a:rPr>
                <a:t>How</a:t>
              </a:r>
            </a:p>
          </p:txBody>
        </p:sp>
      </p:grpSp>
    </p:spTree>
    <p:extLst>
      <p:ext uri="{BB962C8B-B14F-4D97-AF65-F5344CB8AC3E}">
        <p14:creationId xmlns:p14="http://schemas.microsoft.com/office/powerpoint/2010/main" val="42153865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Site Selection Factor – Costs (1)</a:t>
            </a:r>
            <a:endParaRPr lang="en-US" dirty="0"/>
          </a:p>
        </p:txBody>
      </p:sp>
      <p:sp>
        <p:nvSpPr>
          <p:cNvPr id="9" name="Rectangle 1"/>
          <p:cNvSpPr>
            <a:spLocks noChangeArrowheads="1"/>
          </p:cNvSpPr>
          <p:nvPr/>
        </p:nvSpPr>
        <p:spPr bwMode="auto">
          <a:xfrm>
            <a:off x="1041548" y="1063143"/>
            <a:ext cx="10418615" cy="159530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noAutofit/>
          </a:bodyPr>
          <a:lstStyle/>
          <a:p>
            <a:pPr marL="285750" indent="-285750">
              <a:lnSpc>
                <a:spcPct val="120000"/>
              </a:lnSpc>
              <a:spcAft>
                <a:spcPts val="200"/>
              </a:spcAft>
              <a:buFont typeface="Arial" panose="020B0604020202020204" pitchFamily="34" charset="0"/>
              <a:buChar char="•"/>
            </a:pPr>
            <a:r>
              <a:rPr lang="en-US" sz="1400" dirty="0">
                <a:solidFill>
                  <a:prstClr val="black"/>
                </a:solidFill>
                <a:cs typeface="Arial" pitchFamily="34" charset="0"/>
              </a:rPr>
              <a:t>Site selection affects the DC </a:t>
            </a:r>
            <a:r>
              <a:rPr lang="en-US" sz="1400" dirty="0" smtClean="0">
                <a:solidFill>
                  <a:prstClr val="black"/>
                </a:solidFill>
                <a:cs typeface="Arial" pitchFamily="34" charset="0"/>
              </a:rPr>
              <a:t>operating costs. </a:t>
            </a:r>
            <a:r>
              <a:rPr lang="en-US" sz="1400" dirty="0">
                <a:solidFill>
                  <a:prstClr val="black"/>
                </a:solidFill>
                <a:cs typeface="Arial" pitchFamily="34" charset="0"/>
              </a:rPr>
              <a:t>Therefore, during site selection, consider impact of the land price, electricity price, broadband cost, manpower cost, and tax on the TCO.</a:t>
            </a:r>
          </a:p>
          <a:p>
            <a:pPr marL="285750" indent="-285750">
              <a:lnSpc>
                <a:spcPct val="120000"/>
              </a:lnSpc>
              <a:spcAft>
                <a:spcPts val="200"/>
              </a:spcAft>
              <a:buFont typeface="Arial" panose="020B0604020202020204" pitchFamily="34" charset="0"/>
              <a:buChar char="•"/>
            </a:pPr>
            <a:r>
              <a:rPr lang="en-US" sz="1400" dirty="0">
                <a:solidFill>
                  <a:prstClr val="black"/>
                </a:solidFill>
                <a:cs typeface="Arial" pitchFamily="34" charset="0"/>
              </a:rPr>
              <a:t>The electricity cost occupies a high proportion of the total cost. The mains prices outside China are provided in the following slide for reference. The land price and manpower cost must be surveyed locally.</a:t>
            </a:r>
          </a:p>
        </p:txBody>
      </p:sp>
      <p:grpSp>
        <p:nvGrpSpPr>
          <p:cNvPr id="10" name="组合 9"/>
          <p:cNvGrpSpPr/>
          <p:nvPr/>
        </p:nvGrpSpPr>
        <p:grpSpPr>
          <a:xfrm>
            <a:off x="5449979" y="2265850"/>
            <a:ext cx="1557723" cy="335790"/>
            <a:chOff x="2426642" y="457894"/>
            <a:chExt cx="1242714" cy="828476"/>
          </a:xfrm>
        </p:grpSpPr>
        <p:sp>
          <p:nvSpPr>
            <p:cNvPr id="11" name="圆角矩形 10"/>
            <p:cNvSpPr/>
            <p:nvPr/>
          </p:nvSpPr>
          <p:spPr>
            <a:xfrm>
              <a:off x="2426642" y="457894"/>
              <a:ext cx="1242714" cy="828476"/>
            </a:xfrm>
            <a:prstGeom prst="roundRect">
              <a:avLst>
                <a:gd name="adj" fmla="val 10000"/>
              </a:avLst>
            </a:pr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2" name="圆角矩形 4"/>
            <p:cNvSpPr/>
            <p:nvPr/>
          </p:nvSpPr>
          <p:spPr>
            <a:xfrm>
              <a:off x="2450907" y="482159"/>
              <a:ext cx="1194184" cy="77994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0010" tIns="80010" rIns="80010" bIns="80010" numCol="1" spcCol="1270" anchor="ctr" anchorCtr="0">
              <a:noAutofit/>
            </a:bodyPr>
            <a:lstStyle/>
            <a:p>
              <a:pPr algn="ctr" defTabSz="933450">
                <a:lnSpc>
                  <a:spcPct val="90000"/>
                </a:lnSpc>
                <a:spcBef>
                  <a:spcPct val="0"/>
                </a:spcBef>
                <a:spcAft>
                  <a:spcPct val="35000"/>
                </a:spcAft>
              </a:pPr>
              <a:r>
                <a:rPr lang="en-US" sz="2000">
                  <a:solidFill>
                    <a:prstClr val="black">
                      <a:hueOff val="0"/>
                      <a:satOff val="0"/>
                      <a:lumOff val="0"/>
                      <a:alphaOff val="0"/>
                    </a:prstClr>
                  </a:solidFill>
                </a:rPr>
                <a:t>ROI</a:t>
              </a:r>
            </a:p>
          </p:txBody>
        </p:sp>
      </p:grpSp>
      <p:grpSp>
        <p:nvGrpSpPr>
          <p:cNvPr id="13" name="组合 12"/>
          <p:cNvGrpSpPr/>
          <p:nvPr/>
        </p:nvGrpSpPr>
        <p:grpSpPr>
          <a:xfrm>
            <a:off x="3269166" y="2892199"/>
            <a:ext cx="1557723" cy="335790"/>
            <a:chOff x="811113" y="1617761"/>
            <a:chExt cx="1242714" cy="828476"/>
          </a:xfrm>
        </p:grpSpPr>
        <p:sp>
          <p:nvSpPr>
            <p:cNvPr id="14" name="圆角矩形 13"/>
            <p:cNvSpPr/>
            <p:nvPr/>
          </p:nvSpPr>
          <p:spPr>
            <a:xfrm>
              <a:off x="811113" y="1617761"/>
              <a:ext cx="1242714" cy="828476"/>
            </a:xfrm>
            <a:prstGeom prst="roundRect">
              <a:avLst>
                <a:gd name="adj" fmla="val 10000"/>
              </a:avLst>
            </a:pr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5" name="圆角矩形 7"/>
            <p:cNvSpPr/>
            <p:nvPr/>
          </p:nvSpPr>
          <p:spPr>
            <a:xfrm>
              <a:off x="835378" y="1642026"/>
              <a:ext cx="1194184" cy="77994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0010" tIns="80010" rIns="80010" bIns="80010" numCol="1" spcCol="1270" anchor="ctr" anchorCtr="0">
              <a:noAutofit/>
            </a:bodyPr>
            <a:lstStyle/>
            <a:p>
              <a:pPr algn="ctr" defTabSz="933450">
                <a:lnSpc>
                  <a:spcPct val="90000"/>
                </a:lnSpc>
                <a:spcBef>
                  <a:spcPct val="0"/>
                </a:spcBef>
                <a:spcAft>
                  <a:spcPct val="35000"/>
                </a:spcAft>
              </a:pPr>
              <a:r>
                <a:rPr lang="en-US" sz="2000" dirty="0">
                  <a:solidFill>
                    <a:prstClr val="black">
                      <a:hueOff val="0"/>
                      <a:satOff val="0"/>
                      <a:lumOff val="0"/>
                      <a:alphaOff val="0"/>
                    </a:prstClr>
                  </a:solidFill>
                </a:rPr>
                <a:t>TCO</a:t>
              </a:r>
            </a:p>
          </p:txBody>
        </p:sp>
      </p:grpSp>
      <p:grpSp>
        <p:nvGrpSpPr>
          <p:cNvPr id="16" name="组合 15"/>
          <p:cNvGrpSpPr/>
          <p:nvPr/>
        </p:nvGrpSpPr>
        <p:grpSpPr>
          <a:xfrm>
            <a:off x="1711443" y="3393696"/>
            <a:ext cx="1557723" cy="335790"/>
            <a:chOff x="3348" y="2777628"/>
            <a:chExt cx="1242714" cy="828476"/>
          </a:xfrm>
        </p:grpSpPr>
        <p:sp>
          <p:nvSpPr>
            <p:cNvPr id="17" name="圆角矩形 16"/>
            <p:cNvSpPr/>
            <p:nvPr/>
          </p:nvSpPr>
          <p:spPr>
            <a:xfrm>
              <a:off x="3348" y="2777628"/>
              <a:ext cx="1242714" cy="828476"/>
            </a:xfrm>
            <a:prstGeom prst="roundRect">
              <a:avLst>
                <a:gd name="adj" fmla="val 10000"/>
              </a:avLst>
            </a:pr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8" name="圆角矩形 10"/>
            <p:cNvSpPr/>
            <p:nvPr/>
          </p:nvSpPr>
          <p:spPr>
            <a:xfrm>
              <a:off x="27613" y="2801893"/>
              <a:ext cx="1194184" cy="77994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0010" tIns="80010" rIns="80010" bIns="80010" numCol="1" spcCol="1270" anchor="ctr" anchorCtr="0">
              <a:noAutofit/>
            </a:bodyPr>
            <a:lstStyle/>
            <a:p>
              <a:pPr algn="ctr" defTabSz="933450">
                <a:lnSpc>
                  <a:spcPct val="90000"/>
                </a:lnSpc>
                <a:spcBef>
                  <a:spcPct val="0"/>
                </a:spcBef>
                <a:spcAft>
                  <a:spcPct val="35000"/>
                </a:spcAft>
              </a:pPr>
              <a:r>
                <a:rPr lang="en-US" sz="2000" dirty="0">
                  <a:solidFill>
                    <a:prstClr val="black">
                      <a:hueOff val="0"/>
                      <a:satOff val="0"/>
                      <a:lumOff val="0"/>
                      <a:alphaOff val="0"/>
                    </a:prstClr>
                  </a:solidFill>
                </a:rPr>
                <a:t>CAPEX</a:t>
              </a:r>
            </a:p>
          </p:txBody>
        </p:sp>
      </p:grpSp>
      <p:grpSp>
        <p:nvGrpSpPr>
          <p:cNvPr id="19" name="组合 18"/>
          <p:cNvGrpSpPr/>
          <p:nvPr/>
        </p:nvGrpSpPr>
        <p:grpSpPr>
          <a:xfrm>
            <a:off x="4437458" y="3402661"/>
            <a:ext cx="1557723" cy="335790"/>
            <a:chOff x="1618877" y="2777628"/>
            <a:chExt cx="1242714" cy="828476"/>
          </a:xfrm>
        </p:grpSpPr>
        <p:sp>
          <p:nvSpPr>
            <p:cNvPr id="20" name="圆角矩形 19"/>
            <p:cNvSpPr/>
            <p:nvPr/>
          </p:nvSpPr>
          <p:spPr>
            <a:xfrm>
              <a:off x="1618877" y="2777628"/>
              <a:ext cx="1242714" cy="828476"/>
            </a:xfrm>
            <a:prstGeom prst="roundRect">
              <a:avLst>
                <a:gd name="adj" fmla="val 10000"/>
              </a:avLst>
            </a:pr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21" name="圆角矩形 13"/>
            <p:cNvSpPr/>
            <p:nvPr/>
          </p:nvSpPr>
          <p:spPr>
            <a:xfrm>
              <a:off x="1643142" y="2801893"/>
              <a:ext cx="1194184" cy="77994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0010" tIns="80010" rIns="80010" bIns="80010" numCol="1" spcCol="1270" anchor="ctr" anchorCtr="0">
              <a:noAutofit/>
            </a:bodyPr>
            <a:lstStyle/>
            <a:p>
              <a:pPr algn="ctr" defTabSz="933450">
                <a:lnSpc>
                  <a:spcPct val="90000"/>
                </a:lnSpc>
                <a:spcBef>
                  <a:spcPct val="0"/>
                </a:spcBef>
                <a:spcAft>
                  <a:spcPct val="35000"/>
                </a:spcAft>
              </a:pPr>
              <a:r>
                <a:rPr lang="en-US" sz="2000">
                  <a:solidFill>
                    <a:prstClr val="black">
                      <a:hueOff val="0"/>
                      <a:satOff val="0"/>
                      <a:lumOff val="0"/>
                      <a:alphaOff val="0"/>
                    </a:prstClr>
                  </a:solidFill>
                </a:rPr>
                <a:t>OPEX</a:t>
              </a:r>
            </a:p>
          </p:txBody>
        </p:sp>
      </p:grpSp>
      <p:grpSp>
        <p:nvGrpSpPr>
          <p:cNvPr id="22" name="组合 21"/>
          <p:cNvGrpSpPr/>
          <p:nvPr/>
        </p:nvGrpSpPr>
        <p:grpSpPr>
          <a:xfrm>
            <a:off x="7475020" y="2826852"/>
            <a:ext cx="1557723" cy="335790"/>
            <a:chOff x="4042171" y="1617761"/>
            <a:chExt cx="1242714" cy="828476"/>
          </a:xfrm>
        </p:grpSpPr>
        <p:sp>
          <p:nvSpPr>
            <p:cNvPr id="23" name="圆角矩形 22"/>
            <p:cNvSpPr/>
            <p:nvPr/>
          </p:nvSpPr>
          <p:spPr>
            <a:xfrm>
              <a:off x="4042171" y="1617761"/>
              <a:ext cx="1242714" cy="828476"/>
            </a:xfrm>
            <a:prstGeom prst="roundRect">
              <a:avLst>
                <a:gd name="adj" fmla="val 10000"/>
              </a:avLst>
            </a:pr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24" name="圆角矩形 16"/>
            <p:cNvSpPr/>
            <p:nvPr/>
          </p:nvSpPr>
          <p:spPr>
            <a:xfrm>
              <a:off x="4066436" y="1642026"/>
              <a:ext cx="1194184" cy="77994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0010" tIns="80010" rIns="80010" bIns="80010" numCol="1" spcCol="1270" anchor="ctr" anchorCtr="0">
              <a:noAutofit/>
            </a:bodyPr>
            <a:lstStyle/>
            <a:p>
              <a:pPr algn="ctr" defTabSz="933450">
                <a:lnSpc>
                  <a:spcPct val="90000"/>
                </a:lnSpc>
                <a:spcBef>
                  <a:spcPct val="0"/>
                </a:spcBef>
                <a:spcAft>
                  <a:spcPct val="35000"/>
                </a:spcAft>
              </a:pPr>
              <a:r>
                <a:rPr lang="en-US" sz="2000">
                  <a:solidFill>
                    <a:prstClr val="black">
                      <a:hueOff val="0"/>
                      <a:satOff val="0"/>
                      <a:lumOff val="0"/>
                      <a:alphaOff val="0"/>
                    </a:prstClr>
                  </a:solidFill>
                </a:rPr>
                <a:t>Revenue</a:t>
              </a:r>
            </a:p>
          </p:txBody>
        </p:sp>
      </p:grpSp>
      <p:grpSp>
        <p:nvGrpSpPr>
          <p:cNvPr id="25" name="组合 24"/>
          <p:cNvGrpSpPr/>
          <p:nvPr/>
        </p:nvGrpSpPr>
        <p:grpSpPr>
          <a:xfrm>
            <a:off x="6462500" y="4239574"/>
            <a:ext cx="1557723" cy="335790"/>
            <a:chOff x="3234407" y="2777628"/>
            <a:chExt cx="1242714" cy="828476"/>
          </a:xfrm>
        </p:grpSpPr>
        <p:sp>
          <p:nvSpPr>
            <p:cNvPr id="26" name="圆角矩形 25"/>
            <p:cNvSpPr/>
            <p:nvPr/>
          </p:nvSpPr>
          <p:spPr>
            <a:xfrm>
              <a:off x="3234407" y="2777628"/>
              <a:ext cx="1242714" cy="828476"/>
            </a:xfrm>
            <a:prstGeom prst="roundRect">
              <a:avLst>
                <a:gd name="adj" fmla="val 10000"/>
              </a:avLst>
            </a:pr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27" name="圆角矩形 19"/>
            <p:cNvSpPr/>
            <p:nvPr/>
          </p:nvSpPr>
          <p:spPr>
            <a:xfrm>
              <a:off x="3258672" y="2801893"/>
              <a:ext cx="1194184" cy="77994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0010" tIns="80010" rIns="80010" bIns="80010" numCol="1" spcCol="1270" anchor="ctr" anchorCtr="0">
              <a:noAutofit/>
            </a:bodyPr>
            <a:lstStyle/>
            <a:p>
              <a:pPr algn="ctr" defTabSz="933450">
                <a:lnSpc>
                  <a:spcPct val="90000"/>
                </a:lnSpc>
                <a:spcBef>
                  <a:spcPct val="0"/>
                </a:spcBef>
                <a:spcAft>
                  <a:spcPct val="35000"/>
                </a:spcAft>
              </a:pPr>
              <a:r>
                <a:rPr lang="en-US" sz="2000">
                  <a:solidFill>
                    <a:prstClr val="black">
                      <a:hueOff val="0"/>
                      <a:satOff val="0"/>
                      <a:lumOff val="0"/>
                      <a:alphaOff val="0"/>
                    </a:prstClr>
                  </a:solidFill>
                </a:rPr>
                <a:t>Forecast</a:t>
              </a:r>
            </a:p>
          </p:txBody>
        </p:sp>
      </p:grpSp>
      <p:grpSp>
        <p:nvGrpSpPr>
          <p:cNvPr id="28" name="组合 27"/>
          <p:cNvGrpSpPr/>
          <p:nvPr/>
        </p:nvGrpSpPr>
        <p:grpSpPr>
          <a:xfrm>
            <a:off x="9170738" y="4268813"/>
            <a:ext cx="1630105" cy="335790"/>
            <a:chOff x="4767926" y="2755852"/>
            <a:chExt cx="1300459" cy="828476"/>
          </a:xfrm>
        </p:grpSpPr>
        <p:sp>
          <p:nvSpPr>
            <p:cNvPr id="29" name="圆角矩形 28"/>
            <p:cNvSpPr/>
            <p:nvPr/>
          </p:nvSpPr>
          <p:spPr>
            <a:xfrm>
              <a:off x="4767926" y="2755852"/>
              <a:ext cx="1242714" cy="828476"/>
            </a:xfrm>
            <a:prstGeom prst="roundRect">
              <a:avLst>
                <a:gd name="adj" fmla="val 10000"/>
              </a:avLst>
            </a:pr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30" name="圆角矩形 22"/>
            <p:cNvSpPr/>
            <p:nvPr/>
          </p:nvSpPr>
          <p:spPr>
            <a:xfrm>
              <a:off x="4874201" y="2801893"/>
              <a:ext cx="1194184" cy="77994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0010" tIns="80010" rIns="80010" bIns="80010" numCol="1" spcCol="1270" anchor="ctr" anchorCtr="0">
              <a:noAutofit/>
            </a:bodyPr>
            <a:lstStyle/>
            <a:p>
              <a:pPr algn="ctr" defTabSz="933450">
                <a:lnSpc>
                  <a:spcPct val="90000"/>
                </a:lnSpc>
                <a:spcBef>
                  <a:spcPct val="0"/>
                </a:spcBef>
                <a:spcAft>
                  <a:spcPct val="35000"/>
                </a:spcAft>
              </a:pPr>
              <a:r>
                <a:rPr lang="en-US" sz="2000">
                  <a:solidFill>
                    <a:prstClr val="black">
                      <a:hueOff val="0"/>
                      <a:satOff val="0"/>
                      <a:lumOff val="0"/>
                      <a:alphaOff val="0"/>
                    </a:prstClr>
                  </a:solidFill>
                </a:rPr>
                <a:t>Design</a:t>
              </a:r>
            </a:p>
          </p:txBody>
        </p:sp>
      </p:grpSp>
      <p:cxnSp>
        <p:nvCxnSpPr>
          <p:cNvPr id="31" name="肘形连接符 30"/>
          <p:cNvCxnSpPr/>
          <p:nvPr/>
        </p:nvCxnSpPr>
        <p:spPr bwMode="auto">
          <a:xfrm rot="5400000">
            <a:off x="4993156" y="1632048"/>
            <a:ext cx="290559" cy="2180813"/>
          </a:xfrm>
          <a:prstGeom prst="bentConnector3">
            <a:avLst>
              <a:gd name="adj1" fmla="val 50000"/>
            </a:avLst>
          </a:prstGeom>
          <a:ln w="19050">
            <a:solidFill>
              <a:schemeClr val="tx1">
                <a:lumMod val="65000"/>
                <a:lumOff val="35000"/>
              </a:schemeClr>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32" name="肘形连接符 31"/>
          <p:cNvCxnSpPr>
            <a:stCxn id="11" idx="2"/>
            <a:endCxn id="23" idx="0"/>
          </p:cNvCxnSpPr>
          <p:nvPr/>
        </p:nvCxnSpPr>
        <p:spPr bwMode="auto">
          <a:xfrm rot="16200000" flipH="1">
            <a:off x="7128755" y="1701725"/>
            <a:ext cx="225212" cy="2025041"/>
          </a:xfrm>
          <a:prstGeom prst="bentConnector3">
            <a:avLst>
              <a:gd name="adj1" fmla="val 50000"/>
            </a:avLst>
          </a:prstGeom>
          <a:ln w="19050">
            <a:solidFill>
              <a:schemeClr val="tx1">
                <a:lumMod val="65000"/>
                <a:lumOff val="35000"/>
              </a:schemeClr>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33" name="肘形连接符 32"/>
          <p:cNvCxnSpPr>
            <a:stCxn id="17" idx="0"/>
            <a:endCxn id="14" idx="2"/>
          </p:cNvCxnSpPr>
          <p:nvPr/>
        </p:nvCxnSpPr>
        <p:spPr bwMode="auto">
          <a:xfrm rot="5400000" flipH="1" flipV="1">
            <a:off x="3186313" y="2531982"/>
            <a:ext cx="165707" cy="1557723"/>
          </a:xfrm>
          <a:prstGeom prst="bentConnector3">
            <a:avLst>
              <a:gd name="adj1" fmla="val 50000"/>
            </a:avLst>
          </a:prstGeom>
          <a:ln w="19050">
            <a:solidFill>
              <a:schemeClr val="tx1">
                <a:lumMod val="65000"/>
                <a:lumOff val="35000"/>
              </a:schemeClr>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34" name="肘形连接符 33"/>
          <p:cNvCxnSpPr/>
          <p:nvPr/>
        </p:nvCxnSpPr>
        <p:spPr bwMode="auto">
          <a:xfrm rot="16200000" flipH="1">
            <a:off x="4522427" y="2727672"/>
            <a:ext cx="219497" cy="1168292"/>
          </a:xfrm>
          <a:prstGeom prst="bentConnector3">
            <a:avLst>
              <a:gd name="adj1" fmla="val 50000"/>
            </a:avLst>
          </a:prstGeom>
          <a:ln w="19050">
            <a:solidFill>
              <a:schemeClr val="tx1">
                <a:lumMod val="65000"/>
                <a:lumOff val="35000"/>
              </a:schemeClr>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35" name="肘形连接符 34"/>
          <p:cNvCxnSpPr>
            <a:stCxn id="23" idx="2"/>
            <a:endCxn id="26" idx="0"/>
          </p:cNvCxnSpPr>
          <p:nvPr/>
        </p:nvCxnSpPr>
        <p:spPr bwMode="auto">
          <a:xfrm rot="5400000">
            <a:off x="7209156" y="3194848"/>
            <a:ext cx="1076932" cy="1012520"/>
          </a:xfrm>
          <a:prstGeom prst="bentConnector3">
            <a:avLst>
              <a:gd name="adj1" fmla="val 50000"/>
            </a:avLst>
          </a:prstGeom>
          <a:ln w="19050">
            <a:solidFill>
              <a:schemeClr val="tx1">
                <a:lumMod val="65000"/>
                <a:lumOff val="35000"/>
              </a:schemeClr>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36" name="肘形连接符 35"/>
          <p:cNvCxnSpPr>
            <a:stCxn id="23" idx="2"/>
            <a:endCxn id="29" idx="0"/>
          </p:cNvCxnSpPr>
          <p:nvPr/>
        </p:nvCxnSpPr>
        <p:spPr bwMode="auto">
          <a:xfrm rot="16200000" flipH="1">
            <a:off x="8548656" y="2867868"/>
            <a:ext cx="1106171" cy="1695718"/>
          </a:xfrm>
          <a:prstGeom prst="bentConnector3">
            <a:avLst>
              <a:gd name="adj1" fmla="val 50000"/>
            </a:avLst>
          </a:prstGeom>
          <a:ln w="19050">
            <a:solidFill>
              <a:schemeClr val="tx1">
                <a:lumMod val="65000"/>
                <a:lumOff val="35000"/>
              </a:schemeClr>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nvGrpSpPr>
          <p:cNvPr id="37" name="组合 36"/>
          <p:cNvGrpSpPr/>
          <p:nvPr/>
        </p:nvGrpSpPr>
        <p:grpSpPr>
          <a:xfrm>
            <a:off x="1162602" y="3813315"/>
            <a:ext cx="3050962" cy="1833551"/>
            <a:chOff x="-131597" y="2731688"/>
            <a:chExt cx="1418605" cy="924677"/>
          </a:xfrm>
        </p:grpSpPr>
        <p:sp>
          <p:nvSpPr>
            <p:cNvPr id="38" name="圆角矩形 37"/>
            <p:cNvSpPr/>
            <p:nvPr/>
          </p:nvSpPr>
          <p:spPr>
            <a:xfrm>
              <a:off x="-115266" y="2731688"/>
              <a:ext cx="1361328" cy="924677"/>
            </a:xfrm>
            <a:prstGeom prst="roundRect">
              <a:avLst>
                <a:gd name="adj" fmla="val 10000"/>
              </a:avLst>
            </a:prstGeom>
            <a:ln>
              <a:solidFill>
                <a:schemeClr val="tx1">
                  <a:lumMod val="50000"/>
                  <a:lumOff val="50000"/>
                </a:schemeClr>
              </a:solidFill>
            </a:ln>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39" name="圆角矩形 10"/>
            <p:cNvSpPr/>
            <p:nvPr/>
          </p:nvSpPr>
          <p:spPr>
            <a:xfrm>
              <a:off x="-131597" y="2738834"/>
              <a:ext cx="1418605" cy="77994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0010" tIns="80010" rIns="80010" bIns="80010" numCol="1" spcCol="1270" anchor="t" anchorCtr="0">
              <a:noAutofit/>
            </a:bodyPr>
            <a:lstStyle/>
            <a:p>
              <a:pPr marL="171450" indent="-171450" defTabSz="933450">
                <a:lnSpc>
                  <a:spcPct val="90000"/>
                </a:lnSpc>
                <a:spcAft>
                  <a:spcPct val="35000"/>
                </a:spcAft>
                <a:buFont typeface="Arial" panose="020B0604020202020204" pitchFamily="34" charset="0"/>
                <a:buChar char="•"/>
              </a:pPr>
              <a:r>
                <a:rPr lang="en-US" sz="1200" dirty="0">
                  <a:solidFill>
                    <a:prstClr val="black">
                      <a:hueOff val="0"/>
                      <a:satOff val="0"/>
                      <a:lumOff val="0"/>
                      <a:alphaOff val="0"/>
                    </a:prstClr>
                  </a:solidFill>
                </a:rPr>
                <a:t>L0: </a:t>
              </a:r>
              <a:r>
                <a:rPr lang="en-US" sz="1200" dirty="0">
                  <a:solidFill>
                    <a:srgbClr val="44546A"/>
                  </a:solidFill>
                </a:rPr>
                <a:t>land</a:t>
              </a:r>
              <a:r>
                <a:rPr lang="en-US" sz="1200" dirty="0">
                  <a:solidFill>
                    <a:prstClr val="black">
                      <a:hueOff val="0"/>
                      <a:satOff val="0"/>
                      <a:lumOff val="0"/>
                      <a:alphaOff val="0"/>
                    </a:prstClr>
                  </a:solidFill>
                </a:rPr>
                <a:t> and </a:t>
              </a:r>
              <a:r>
                <a:rPr lang="en-US" sz="1200" dirty="0" smtClean="0">
                  <a:solidFill>
                    <a:prstClr val="black">
                      <a:hueOff val="0"/>
                      <a:satOff val="0"/>
                      <a:lumOff val="0"/>
                      <a:alphaOff val="0"/>
                    </a:prstClr>
                  </a:solidFill>
                </a:rPr>
                <a:t>buildings </a:t>
              </a:r>
              <a:endParaRPr lang="en-US" sz="1200" dirty="0">
                <a:solidFill>
                  <a:prstClr val="black">
                    <a:hueOff val="0"/>
                    <a:satOff val="0"/>
                    <a:lumOff val="0"/>
                    <a:alphaOff val="0"/>
                  </a:prstClr>
                </a:solidFill>
              </a:endParaRPr>
            </a:p>
            <a:p>
              <a:pPr marL="171450" indent="-171450" defTabSz="933450">
                <a:lnSpc>
                  <a:spcPct val="90000"/>
                </a:lnSpc>
                <a:spcAft>
                  <a:spcPct val="35000"/>
                </a:spcAft>
                <a:buFont typeface="Arial" panose="020B0604020202020204" pitchFamily="34" charset="0"/>
                <a:buChar char="•"/>
              </a:pPr>
              <a:r>
                <a:rPr lang="en-US" sz="1200" dirty="0">
                  <a:solidFill>
                    <a:prstClr val="black">
                      <a:hueOff val="0"/>
                      <a:satOff val="0"/>
                      <a:lumOff val="0"/>
                      <a:alphaOff val="0"/>
                    </a:prstClr>
                  </a:solidFill>
                </a:rPr>
                <a:t>L1: </a:t>
              </a:r>
              <a:r>
                <a:rPr lang="en-US" sz="1200" dirty="0" smtClean="0">
                  <a:solidFill>
                    <a:prstClr val="black">
                      <a:hueOff val="0"/>
                      <a:satOff val="0"/>
                      <a:lumOff val="0"/>
                      <a:alphaOff val="0"/>
                    </a:prstClr>
                  </a:solidFill>
                </a:rPr>
                <a:t>racks, </a:t>
              </a:r>
              <a:r>
                <a:rPr lang="en-US" sz="1200" dirty="0">
                  <a:solidFill>
                    <a:prstClr val="black">
                      <a:hueOff val="0"/>
                      <a:satOff val="0"/>
                      <a:lumOff val="0"/>
                      <a:alphaOff val="0"/>
                    </a:prstClr>
                  </a:solidFill>
                </a:rPr>
                <a:t>air </a:t>
              </a:r>
              <a:r>
                <a:rPr lang="en-US" sz="1200" dirty="0" smtClean="0">
                  <a:solidFill>
                    <a:prstClr val="black">
                      <a:hueOff val="0"/>
                      <a:satOff val="0"/>
                      <a:lumOff val="0"/>
                      <a:alphaOff val="0"/>
                    </a:prstClr>
                  </a:solidFill>
                </a:rPr>
                <a:t>conditioners, </a:t>
              </a:r>
              <a:r>
                <a:rPr lang="en-US" sz="1200" dirty="0">
                  <a:solidFill>
                    <a:prstClr val="black">
                      <a:hueOff val="0"/>
                      <a:satOff val="0"/>
                      <a:lumOff val="0"/>
                      <a:alphaOff val="0"/>
                    </a:prstClr>
                  </a:solidFill>
                </a:rPr>
                <a:t>and power supply equipment </a:t>
              </a:r>
            </a:p>
            <a:p>
              <a:pPr marL="171450" indent="-171450" defTabSz="933450">
                <a:lnSpc>
                  <a:spcPct val="90000"/>
                </a:lnSpc>
                <a:spcAft>
                  <a:spcPct val="35000"/>
                </a:spcAft>
                <a:buFont typeface="Arial" panose="020B0604020202020204" pitchFamily="34" charset="0"/>
                <a:buChar char="•"/>
              </a:pPr>
              <a:r>
                <a:rPr lang="en-US" sz="1200" dirty="0">
                  <a:solidFill>
                    <a:prstClr val="black">
                      <a:hueOff val="0"/>
                      <a:satOff val="0"/>
                      <a:lumOff val="0"/>
                      <a:alphaOff val="0"/>
                    </a:prstClr>
                  </a:solidFill>
                </a:rPr>
                <a:t>L2: </a:t>
              </a:r>
              <a:r>
                <a:rPr lang="en-US" sz="1200" dirty="0" smtClean="0">
                  <a:solidFill>
                    <a:prstClr val="black">
                      <a:hueOff val="0"/>
                      <a:satOff val="0"/>
                      <a:lumOff val="0"/>
                      <a:alphaOff val="0"/>
                    </a:prstClr>
                  </a:solidFill>
                </a:rPr>
                <a:t>servers, </a:t>
              </a:r>
              <a:r>
                <a:rPr lang="en-US" sz="1200" dirty="0">
                  <a:solidFill>
                    <a:prstClr val="black">
                      <a:hueOff val="0"/>
                      <a:satOff val="0"/>
                      <a:lumOff val="0"/>
                      <a:alphaOff val="0"/>
                    </a:prstClr>
                  </a:solidFill>
                </a:rPr>
                <a:t>storage, security, </a:t>
              </a:r>
              <a:r>
                <a:rPr lang="en-US" sz="1200" dirty="0" smtClean="0">
                  <a:solidFill>
                    <a:prstClr val="black">
                      <a:hueOff val="0"/>
                      <a:satOff val="0"/>
                      <a:lumOff val="0"/>
                      <a:alphaOff val="0"/>
                    </a:prstClr>
                  </a:solidFill>
                </a:rPr>
                <a:t>networks, </a:t>
              </a:r>
              <a:r>
                <a:rPr lang="en-US" sz="1200" dirty="0">
                  <a:solidFill>
                    <a:prstClr val="black">
                      <a:hueOff val="0"/>
                      <a:satOff val="0"/>
                      <a:lumOff val="0"/>
                      <a:alphaOff val="0"/>
                    </a:prstClr>
                  </a:solidFill>
                </a:rPr>
                <a:t>and software </a:t>
              </a:r>
              <a:r>
                <a:rPr lang="en-US" sz="1200" dirty="0" smtClean="0">
                  <a:solidFill>
                    <a:prstClr val="black">
                      <a:hueOff val="0"/>
                      <a:satOff val="0"/>
                      <a:lumOff val="0"/>
                      <a:alphaOff val="0"/>
                    </a:prstClr>
                  </a:solidFill>
                </a:rPr>
                <a:t>systems </a:t>
              </a:r>
              <a:endParaRPr lang="en-US" sz="1200" dirty="0">
                <a:solidFill>
                  <a:prstClr val="black">
                    <a:hueOff val="0"/>
                    <a:satOff val="0"/>
                    <a:lumOff val="0"/>
                    <a:alphaOff val="0"/>
                  </a:prstClr>
                </a:solidFill>
              </a:endParaRPr>
            </a:p>
            <a:p>
              <a:pPr marL="171450" indent="-171450" defTabSz="933450">
                <a:lnSpc>
                  <a:spcPct val="90000"/>
                </a:lnSpc>
                <a:spcAft>
                  <a:spcPct val="35000"/>
                </a:spcAft>
                <a:buFont typeface="Arial" panose="020B0604020202020204" pitchFamily="34" charset="0"/>
                <a:buChar char="•"/>
              </a:pPr>
              <a:r>
                <a:rPr lang="en-US" sz="1200" dirty="0">
                  <a:solidFill>
                    <a:prstClr val="black">
                      <a:hueOff val="0"/>
                      <a:satOff val="0"/>
                      <a:lumOff val="0"/>
                      <a:alphaOff val="0"/>
                    </a:prstClr>
                  </a:solidFill>
                </a:rPr>
                <a:t>L3: service </a:t>
              </a:r>
              <a:r>
                <a:rPr lang="en-US" sz="1200" dirty="0" smtClean="0">
                  <a:solidFill>
                    <a:prstClr val="black">
                      <a:hueOff val="0"/>
                      <a:satOff val="0"/>
                      <a:lumOff val="0"/>
                      <a:alphaOff val="0"/>
                    </a:prstClr>
                  </a:solidFill>
                </a:rPr>
                <a:t>systems</a:t>
              </a:r>
              <a:endParaRPr lang="en-US" sz="1200" dirty="0">
                <a:solidFill>
                  <a:prstClr val="black">
                    <a:hueOff val="0"/>
                    <a:satOff val="0"/>
                    <a:lumOff val="0"/>
                    <a:alphaOff val="0"/>
                  </a:prstClr>
                </a:solidFill>
              </a:endParaRPr>
            </a:p>
            <a:p>
              <a:pPr marL="171450" indent="-171450" defTabSz="933450">
                <a:lnSpc>
                  <a:spcPct val="90000"/>
                </a:lnSpc>
                <a:spcAft>
                  <a:spcPct val="35000"/>
                </a:spcAft>
                <a:buFont typeface="Arial" panose="020B0604020202020204" pitchFamily="34" charset="0"/>
                <a:buChar char="•"/>
              </a:pPr>
              <a:r>
                <a:rPr lang="en-US" sz="1200" dirty="0">
                  <a:solidFill>
                    <a:prstClr val="black">
                      <a:hueOff val="0"/>
                      <a:satOff val="0"/>
                      <a:lumOff val="0"/>
                      <a:alphaOff val="0"/>
                    </a:prstClr>
                  </a:solidFill>
                </a:rPr>
                <a:t>Others: </a:t>
              </a:r>
              <a:r>
                <a:rPr lang="en-US" sz="1200" dirty="0" smtClean="0">
                  <a:solidFill>
                    <a:prstClr val="black">
                      <a:hueOff val="0"/>
                      <a:satOff val="0"/>
                      <a:lumOff val="0"/>
                      <a:alphaOff val="0"/>
                    </a:prstClr>
                  </a:solidFill>
                </a:rPr>
                <a:t>integration and deployment cost, </a:t>
              </a:r>
              <a:r>
                <a:rPr lang="en-US" sz="1200" dirty="0">
                  <a:solidFill>
                    <a:srgbClr val="44546A"/>
                  </a:solidFill>
                </a:rPr>
                <a:t>manpower </a:t>
              </a:r>
              <a:r>
                <a:rPr lang="en-US" sz="1200" dirty="0" smtClean="0">
                  <a:solidFill>
                    <a:srgbClr val="44546A"/>
                  </a:solidFill>
                </a:rPr>
                <a:t>cost, </a:t>
              </a:r>
              <a:r>
                <a:rPr lang="en-US" sz="1200" dirty="0">
                  <a:solidFill>
                    <a:prstClr val="black">
                      <a:hueOff val="0"/>
                      <a:satOff val="0"/>
                      <a:lumOff val="0"/>
                      <a:alphaOff val="0"/>
                    </a:prstClr>
                  </a:solidFill>
                </a:rPr>
                <a:t>and</a:t>
              </a:r>
              <a:r>
                <a:rPr lang="en-US" sz="1200" dirty="0" smtClean="0">
                  <a:solidFill>
                    <a:srgbClr val="44546A"/>
                  </a:solidFill>
                </a:rPr>
                <a:t> transportation cost</a:t>
              </a:r>
              <a:endParaRPr lang="en-US" sz="1200" dirty="0">
                <a:solidFill>
                  <a:prstClr val="black">
                    <a:hueOff val="0"/>
                    <a:satOff val="0"/>
                    <a:lumOff val="0"/>
                    <a:alphaOff val="0"/>
                  </a:prstClr>
                </a:solidFill>
              </a:endParaRPr>
            </a:p>
          </p:txBody>
        </p:sp>
      </p:grpSp>
      <p:grpSp>
        <p:nvGrpSpPr>
          <p:cNvPr id="40" name="组合 39"/>
          <p:cNvGrpSpPr/>
          <p:nvPr/>
        </p:nvGrpSpPr>
        <p:grpSpPr>
          <a:xfrm>
            <a:off x="4273823" y="3804347"/>
            <a:ext cx="1827591" cy="1860661"/>
            <a:chOff x="3348" y="2738981"/>
            <a:chExt cx="1246663" cy="867123"/>
          </a:xfrm>
        </p:grpSpPr>
        <p:sp>
          <p:nvSpPr>
            <p:cNvPr id="41" name="圆角矩形 40"/>
            <p:cNvSpPr/>
            <p:nvPr/>
          </p:nvSpPr>
          <p:spPr>
            <a:xfrm>
              <a:off x="3348" y="2738981"/>
              <a:ext cx="1242714" cy="867123"/>
            </a:xfrm>
            <a:prstGeom prst="roundRect">
              <a:avLst>
                <a:gd name="adj" fmla="val 10000"/>
              </a:avLst>
            </a:prstGeom>
            <a:ln>
              <a:solidFill>
                <a:schemeClr val="tx1">
                  <a:lumMod val="50000"/>
                  <a:lumOff val="50000"/>
                </a:schemeClr>
              </a:solidFill>
            </a:ln>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42" name="圆角矩形 10"/>
            <p:cNvSpPr/>
            <p:nvPr/>
          </p:nvSpPr>
          <p:spPr>
            <a:xfrm>
              <a:off x="55827" y="2738981"/>
              <a:ext cx="1194184" cy="77994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0010" tIns="80010" rIns="80010" bIns="80010" numCol="1" spcCol="1270" anchor="t" anchorCtr="0">
              <a:noAutofit/>
            </a:bodyPr>
            <a:lstStyle/>
            <a:p>
              <a:pPr marL="171450" indent="-171450" defTabSz="933450">
                <a:lnSpc>
                  <a:spcPct val="90000"/>
                </a:lnSpc>
                <a:spcAft>
                  <a:spcPct val="35000"/>
                </a:spcAft>
                <a:buFont typeface="Arial" panose="020B0604020202020204" pitchFamily="34" charset="0"/>
                <a:buChar char="•"/>
              </a:pPr>
              <a:r>
                <a:rPr lang="en-US" sz="1200" dirty="0">
                  <a:solidFill>
                    <a:srgbClr val="44546A"/>
                  </a:solidFill>
                </a:rPr>
                <a:t>Electricity price </a:t>
              </a:r>
            </a:p>
            <a:p>
              <a:pPr marL="171450" indent="-171450" defTabSz="933450">
                <a:lnSpc>
                  <a:spcPct val="90000"/>
                </a:lnSpc>
                <a:spcAft>
                  <a:spcPct val="35000"/>
                </a:spcAft>
                <a:buFont typeface="Arial" panose="020B0604020202020204" pitchFamily="34" charset="0"/>
                <a:buChar char="•"/>
              </a:pPr>
              <a:r>
                <a:rPr lang="en-US" sz="1200" dirty="0">
                  <a:solidFill>
                    <a:srgbClr val="44546A"/>
                  </a:solidFill>
                </a:rPr>
                <a:t>Bandwidth </a:t>
              </a:r>
              <a:r>
                <a:rPr lang="en-US" sz="1200" dirty="0" smtClean="0">
                  <a:solidFill>
                    <a:srgbClr val="44546A"/>
                  </a:solidFill>
                </a:rPr>
                <a:t>rental cost</a:t>
              </a:r>
              <a:endParaRPr lang="en-US" sz="1200" dirty="0">
                <a:solidFill>
                  <a:srgbClr val="44546A"/>
                </a:solidFill>
              </a:endParaRPr>
            </a:p>
            <a:p>
              <a:pPr marL="171450" indent="-171450" defTabSz="933450">
                <a:lnSpc>
                  <a:spcPct val="90000"/>
                </a:lnSpc>
                <a:spcAft>
                  <a:spcPct val="35000"/>
                </a:spcAft>
                <a:buFont typeface="Arial" panose="020B0604020202020204" pitchFamily="34" charset="0"/>
                <a:buChar char="•"/>
              </a:pPr>
              <a:r>
                <a:rPr lang="en-US" sz="1200" dirty="0">
                  <a:solidFill>
                    <a:srgbClr val="44546A"/>
                  </a:solidFill>
                </a:rPr>
                <a:t>O&amp;M management </a:t>
              </a:r>
              <a:r>
                <a:rPr lang="en-US" altLang="zh-CN" sz="1200" dirty="0">
                  <a:solidFill>
                    <a:srgbClr val="44546A"/>
                  </a:solidFill>
                </a:rPr>
                <a:t>cost</a:t>
              </a:r>
              <a:endParaRPr lang="en-US" sz="1200" dirty="0">
                <a:solidFill>
                  <a:srgbClr val="44546A"/>
                </a:solidFill>
              </a:endParaRPr>
            </a:p>
            <a:p>
              <a:pPr marL="171450" indent="-171450" defTabSz="933450">
                <a:lnSpc>
                  <a:spcPct val="90000"/>
                </a:lnSpc>
                <a:spcAft>
                  <a:spcPct val="35000"/>
                </a:spcAft>
                <a:buFont typeface="Arial" panose="020B0604020202020204" pitchFamily="34" charset="0"/>
                <a:buChar char="•"/>
              </a:pPr>
              <a:r>
                <a:rPr lang="en-US" sz="1200" dirty="0" smtClean="0">
                  <a:solidFill>
                    <a:srgbClr val="44546A"/>
                  </a:solidFill>
                </a:rPr>
                <a:t>Sales </a:t>
              </a:r>
              <a:r>
                <a:rPr lang="en-US" altLang="zh-CN" sz="1200" dirty="0" smtClean="0">
                  <a:solidFill>
                    <a:srgbClr val="44546A"/>
                  </a:solidFill>
                </a:rPr>
                <a:t>cost</a:t>
              </a:r>
              <a:endParaRPr lang="en-US" sz="1200" dirty="0">
                <a:solidFill>
                  <a:srgbClr val="44546A"/>
                </a:solidFill>
              </a:endParaRPr>
            </a:p>
            <a:p>
              <a:pPr marL="171450" indent="-171450" defTabSz="933450">
                <a:lnSpc>
                  <a:spcPct val="90000"/>
                </a:lnSpc>
                <a:spcAft>
                  <a:spcPct val="35000"/>
                </a:spcAft>
                <a:buFont typeface="Arial" panose="020B0604020202020204" pitchFamily="34" charset="0"/>
                <a:buChar char="•"/>
              </a:pPr>
              <a:r>
                <a:rPr lang="en-US" sz="1200" dirty="0">
                  <a:solidFill>
                    <a:srgbClr val="44546A"/>
                  </a:solidFill>
                </a:rPr>
                <a:t>Tax </a:t>
              </a:r>
              <a:r>
                <a:rPr lang="en-US" altLang="zh-CN" sz="1200" dirty="0">
                  <a:solidFill>
                    <a:srgbClr val="44546A"/>
                  </a:solidFill>
                </a:rPr>
                <a:t>cost</a:t>
              </a:r>
              <a:endParaRPr lang="en-US" sz="1200" dirty="0">
                <a:solidFill>
                  <a:srgbClr val="44546A"/>
                </a:solidFill>
              </a:endParaRPr>
            </a:p>
            <a:p>
              <a:pPr marL="171450" indent="-171450" defTabSz="933450">
                <a:lnSpc>
                  <a:spcPct val="90000"/>
                </a:lnSpc>
                <a:spcAft>
                  <a:spcPct val="35000"/>
                </a:spcAft>
                <a:buFont typeface="Arial" panose="020B0604020202020204" pitchFamily="34" charset="0"/>
                <a:buChar char="•"/>
              </a:pPr>
              <a:r>
                <a:rPr lang="en-US" sz="1200" dirty="0">
                  <a:solidFill>
                    <a:prstClr val="black">
                      <a:hueOff val="0"/>
                      <a:satOff val="0"/>
                      <a:lumOff val="0"/>
                      <a:alphaOff val="0"/>
                    </a:prstClr>
                  </a:solidFill>
                </a:rPr>
                <a:t>Other </a:t>
              </a:r>
              <a:r>
                <a:rPr lang="en-US" altLang="zh-CN" sz="1200" dirty="0">
                  <a:solidFill>
                    <a:prstClr val="black">
                      <a:hueOff val="0"/>
                      <a:satOff val="0"/>
                      <a:lumOff val="0"/>
                      <a:alphaOff val="0"/>
                    </a:prstClr>
                  </a:solidFill>
                </a:rPr>
                <a:t>costs</a:t>
              </a:r>
              <a:endParaRPr lang="en-US" sz="1200" dirty="0">
                <a:solidFill>
                  <a:prstClr val="black">
                    <a:hueOff val="0"/>
                    <a:satOff val="0"/>
                    <a:lumOff val="0"/>
                    <a:alphaOff val="0"/>
                  </a:prstClr>
                </a:solidFill>
              </a:endParaRPr>
            </a:p>
          </p:txBody>
        </p:sp>
      </p:grpSp>
      <p:grpSp>
        <p:nvGrpSpPr>
          <p:cNvPr id="43" name="组合 42"/>
          <p:cNvGrpSpPr/>
          <p:nvPr/>
        </p:nvGrpSpPr>
        <p:grpSpPr>
          <a:xfrm>
            <a:off x="6346443" y="3200789"/>
            <a:ext cx="5113720" cy="978411"/>
            <a:chOff x="3348" y="2800487"/>
            <a:chExt cx="1248219" cy="957700"/>
          </a:xfrm>
        </p:grpSpPr>
        <p:sp>
          <p:nvSpPr>
            <p:cNvPr id="44" name="圆角矩形 43"/>
            <p:cNvSpPr/>
            <p:nvPr/>
          </p:nvSpPr>
          <p:spPr>
            <a:xfrm>
              <a:off x="3348" y="2800487"/>
              <a:ext cx="1146393" cy="957700"/>
            </a:xfrm>
            <a:prstGeom prst="roundRect">
              <a:avLst>
                <a:gd name="adj" fmla="val 10000"/>
              </a:avLst>
            </a:prstGeom>
            <a:ln>
              <a:solidFill>
                <a:schemeClr val="tx1">
                  <a:lumMod val="50000"/>
                  <a:lumOff val="50000"/>
                </a:schemeClr>
              </a:solidFill>
            </a:ln>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45" name="圆角矩形 10"/>
            <p:cNvSpPr/>
            <p:nvPr/>
          </p:nvSpPr>
          <p:spPr>
            <a:xfrm>
              <a:off x="27613" y="2835698"/>
              <a:ext cx="1223954" cy="891014"/>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0010" tIns="80010" rIns="80010" bIns="80010" numCol="1" spcCol="1270" anchor="ctr" anchorCtr="0">
              <a:noAutofit/>
            </a:bodyPr>
            <a:lstStyle/>
            <a:p>
              <a:pPr marL="171450" indent="-171450" defTabSz="933450">
                <a:lnSpc>
                  <a:spcPct val="90000"/>
                </a:lnSpc>
                <a:spcAft>
                  <a:spcPct val="35000"/>
                </a:spcAft>
                <a:buFont typeface="Arial" panose="020B0604020202020204" pitchFamily="34" charset="0"/>
                <a:buChar char="•"/>
              </a:pPr>
              <a:r>
                <a:rPr lang="en-US" sz="1200" dirty="0">
                  <a:solidFill>
                    <a:prstClr val="black">
                      <a:hueOff val="0"/>
                      <a:satOff val="0"/>
                      <a:lumOff val="0"/>
                      <a:alphaOff val="0"/>
                    </a:prstClr>
                  </a:solidFill>
                </a:rPr>
                <a:t>Cloud </a:t>
              </a:r>
              <a:r>
                <a:rPr lang="en-US" sz="1200" dirty="0" smtClean="0">
                  <a:solidFill>
                    <a:prstClr val="black">
                      <a:hueOff val="0"/>
                      <a:satOff val="0"/>
                      <a:lumOff val="0"/>
                      <a:alphaOff val="0"/>
                    </a:prstClr>
                  </a:solidFill>
                </a:rPr>
                <a:t>service</a:t>
              </a:r>
              <a:r>
                <a:rPr lang="en-US" altLang="zh-CN" sz="1200" dirty="0" smtClean="0">
                  <a:solidFill>
                    <a:prstClr val="black">
                      <a:hueOff val="0"/>
                      <a:satOff val="0"/>
                      <a:lumOff val="0"/>
                      <a:alphaOff val="0"/>
                    </a:prstClr>
                  </a:solidFill>
                </a:rPr>
                <a:t>s</a:t>
              </a:r>
              <a:r>
                <a:rPr lang="en-US" sz="1200" dirty="0" smtClean="0">
                  <a:solidFill>
                    <a:prstClr val="black">
                      <a:hueOff val="0"/>
                      <a:satOff val="0"/>
                      <a:lumOff val="0"/>
                      <a:alphaOff val="0"/>
                    </a:prstClr>
                  </a:solidFill>
                </a:rPr>
                <a:t>: </a:t>
              </a:r>
              <a:r>
                <a:rPr lang="en-US" sz="1200" dirty="0">
                  <a:solidFill>
                    <a:prstClr val="black">
                      <a:hueOff val="0"/>
                      <a:satOff val="0"/>
                      <a:lumOff val="0"/>
                      <a:alphaOff val="0"/>
                    </a:prstClr>
                  </a:solidFill>
                </a:rPr>
                <a:t>cloud host, hard disk, and storage revenues</a:t>
              </a:r>
            </a:p>
            <a:p>
              <a:pPr marL="171450" indent="-171450" defTabSz="933450">
                <a:lnSpc>
                  <a:spcPct val="90000"/>
                </a:lnSpc>
                <a:spcAft>
                  <a:spcPct val="35000"/>
                </a:spcAft>
                <a:buFont typeface="Arial" panose="020B0604020202020204" pitchFamily="34" charset="0"/>
                <a:buChar char="•"/>
              </a:pPr>
              <a:r>
                <a:rPr lang="en-US" sz="1200" dirty="0">
                  <a:solidFill>
                    <a:prstClr val="black">
                      <a:hueOff val="0"/>
                      <a:satOff val="0"/>
                      <a:lumOff val="0"/>
                      <a:alphaOff val="0"/>
                    </a:prstClr>
                  </a:solidFill>
                </a:rPr>
                <a:t>Traditional </a:t>
              </a:r>
              <a:r>
                <a:rPr lang="en-US" sz="1200" dirty="0" smtClean="0">
                  <a:solidFill>
                    <a:prstClr val="black">
                      <a:hueOff val="0"/>
                      <a:satOff val="0"/>
                      <a:lumOff val="0"/>
                      <a:alphaOff val="0"/>
                    </a:prstClr>
                  </a:solidFill>
                </a:rPr>
                <a:t>services: </a:t>
              </a:r>
              <a:r>
                <a:rPr lang="en-US" sz="1200" dirty="0">
                  <a:solidFill>
                    <a:prstClr val="black">
                      <a:hueOff val="0"/>
                      <a:satOff val="0"/>
                      <a:lumOff val="0"/>
                      <a:alphaOff val="0"/>
                    </a:prstClr>
                  </a:solidFill>
                </a:rPr>
                <a:t>equipment room and equipment rental, bandwidth, and IP revenues</a:t>
              </a:r>
            </a:p>
            <a:p>
              <a:pPr marL="171450" indent="-171450" defTabSz="933450">
                <a:lnSpc>
                  <a:spcPct val="90000"/>
                </a:lnSpc>
                <a:spcAft>
                  <a:spcPct val="35000"/>
                </a:spcAft>
                <a:buFont typeface="Arial" panose="020B0604020202020204" pitchFamily="34" charset="0"/>
                <a:buChar char="•"/>
              </a:pPr>
              <a:r>
                <a:rPr lang="en-US" sz="1200" dirty="0">
                  <a:solidFill>
                    <a:prstClr val="black">
                      <a:hueOff val="0"/>
                      <a:satOff val="0"/>
                      <a:lumOff val="0"/>
                      <a:alphaOff val="0"/>
                    </a:prstClr>
                  </a:solidFill>
                </a:rPr>
                <a:t>Value-added services</a:t>
              </a:r>
            </a:p>
          </p:txBody>
        </p:sp>
      </p:grpSp>
      <p:grpSp>
        <p:nvGrpSpPr>
          <p:cNvPr id="46" name="组合 45"/>
          <p:cNvGrpSpPr/>
          <p:nvPr/>
        </p:nvGrpSpPr>
        <p:grpSpPr>
          <a:xfrm>
            <a:off x="6349355" y="4728906"/>
            <a:ext cx="2335892" cy="864095"/>
            <a:chOff x="3348" y="2777628"/>
            <a:chExt cx="1242714" cy="828476"/>
          </a:xfrm>
        </p:grpSpPr>
        <p:sp>
          <p:nvSpPr>
            <p:cNvPr id="47" name="圆角矩形 46"/>
            <p:cNvSpPr/>
            <p:nvPr/>
          </p:nvSpPr>
          <p:spPr>
            <a:xfrm>
              <a:off x="3348" y="2777628"/>
              <a:ext cx="1242714" cy="828476"/>
            </a:xfrm>
            <a:prstGeom prst="roundRect">
              <a:avLst>
                <a:gd name="adj" fmla="val 10000"/>
              </a:avLst>
            </a:prstGeom>
            <a:ln>
              <a:solidFill>
                <a:schemeClr val="tx1">
                  <a:lumMod val="50000"/>
                  <a:lumOff val="50000"/>
                </a:schemeClr>
              </a:solidFill>
            </a:ln>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48" name="圆角矩形 10"/>
            <p:cNvSpPr/>
            <p:nvPr/>
          </p:nvSpPr>
          <p:spPr>
            <a:xfrm>
              <a:off x="27613" y="2801893"/>
              <a:ext cx="1194184" cy="77994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0010" tIns="80010" rIns="80010" bIns="80010" numCol="1" spcCol="1270" anchor="ctr" anchorCtr="0">
              <a:noAutofit/>
            </a:bodyPr>
            <a:lstStyle/>
            <a:p>
              <a:pPr marL="171450" indent="-171450" defTabSz="933450">
                <a:lnSpc>
                  <a:spcPct val="90000"/>
                </a:lnSpc>
                <a:spcAft>
                  <a:spcPct val="35000"/>
                </a:spcAft>
                <a:buFont typeface="Arial" panose="020B0604020202020204" pitchFamily="34" charset="0"/>
                <a:buChar char="•"/>
              </a:pPr>
              <a:r>
                <a:rPr lang="en-US" sz="1200" dirty="0">
                  <a:solidFill>
                    <a:prstClr val="black">
                      <a:hueOff val="0"/>
                      <a:satOff val="0"/>
                      <a:lumOff val="0"/>
                      <a:alphaOff val="0"/>
                    </a:prstClr>
                  </a:solidFill>
                </a:rPr>
                <a:t>Product leasing rate </a:t>
              </a:r>
            </a:p>
            <a:p>
              <a:pPr marL="171450" indent="-171450" defTabSz="933450">
                <a:lnSpc>
                  <a:spcPct val="90000"/>
                </a:lnSpc>
                <a:spcAft>
                  <a:spcPct val="35000"/>
                </a:spcAft>
                <a:buFont typeface="Arial" panose="020B0604020202020204" pitchFamily="34" charset="0"/>
                <a:buChar char="•"/>
              </a:pPr>
              <a:r>
                <a:rPr lang="en-US" sz="1200" dirty="0">
                  <a:solidFill>
                    <a:prstClr val="black">
                      <a:hueOff val="0"/>
                      <a:satOff val="0"/>
                      <a:lumOff val="0"/>
                      <a:alphaOff val="0"/>
                    </a:prstClr>
                  </a:solidFill>
                </a:rPr>
                <a:t>Tax rate and discount rate </a:t>
              </a:r>
            </a:p>
            <a:p>
              <a:pPr marL="171450" indent="-171450" defTabSz="933450">
                <a:lnSpc>
                  <a:spcPct val="90000"/>
                </a:lnSpc>
                <a:spcAft>
                  <a:spcPct val="35000"/>
                </a:spcAft>
                <a:buFont typeface="Arial" panose="020B0604020202020204" pitchFamily="34" charset="0"/>
                <a:buChar char="•"/>
              </a:pPr>
              <a:r>
                <a:rPr lang="en-US" sz="1200" dirty="0">
                  <a:solidFill>
                    <a:prstClr val="black">
                      <a:hueOff val="0"/>
                      <a:satOff val="0"/>
                      <a:lumOff val="0"/>
                      <a:alphaOff val="0"/>
                    </a:prstClr>
                  </a:solidFill>
                </a:rPr>
                <a:t>Sales strategy </a:t>
              </a:r>
            </a:p>
          </p:txBody>
        </p:sp>
      </p:grpSp>
      <p:grpSp>
        <p:nvGrpSpPr>
          <p:cNvPr id="49" name="组合 48"/>
          <p:cNvGrpSpPr/>
          <p:nvPr/>
        </p:nvGrpSpPr>
        <p:grpSpPr>
          <a:xfrm>
            <a:off x="8922371" y="4738431"/>
            <a:ext cx="2110442" cy="864095"/>
            <a:chOff x="3348" y="2777628"/>
            <a:chExt cx="1242714" cy="828476"/>
          </a:xfrm>
        </p:grpSpPr>
        <p:sp>
          <p:nvSpPr>
            <p:cNvPr id="50" name="圆角矩形 49"/>
            <p:cNvSpPr/>
            <p:nvPr/>
          </p:nvSpPr>
          <p:spPr>
            <a:xfrm>
              <a:off x="3348" y="2777628"/>
              <a:ext cx="1242714" cy="828476"/>
            </a:xfrm>
            <a:prstGeom prst="roundRect">
              <a:avLst>
                <a:gd name="adj" fmla="val 10000"/>
              </a:avLst>
            </a:prstGeom>
            <a:ln>
              <a:solidFill>
                <a:schemeClr val="tx1">
                  <a:lumMod val="50000"/>
                  <a:lumOff val="50000"/>
                </a:schemeClr>
              </a:solidFill>
            </a:ln>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51" name="圆角矩形 10"/>
            <p:cNvSpPr/>
            <p:nvPr/>
          </p:nvSpPr>
          <p:spPr>
            <a:xfrm>
              <a:off x="27613" y="2801893"/>
              <a:ext cx="1194184" cy="77994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0010" tIns="80010" rIns="80010" bIns="80010" numCol="1" spcCol="1270" anchor="ctr" anchorCtr="0">
              <a:noAutofit/>
            </a:bodyPr>
            <a:lstStyle/>
            <a:p>
              <a:pPr marL="171450" indent="-171450" defTabSz="933450">
                <a:lnSpc>
                  <a:spcPct val="90000"/>
                </a:lnSpc>
                <a:spcAft>
                  <a:spcPct val="35000"/>
                </a:spcAft>
                <a:buFont typeface="Arial" panose="020B0604020202020204" pitchFamily="34" charset="0"/>
                <a:buChar char="•"/>
              </a:pPr>
              <a:r>
                <a:rPr lang="en-US" sz="1200" dirty="0">
                  <a:solidFill>
                    <a:prstClr val="black">
                      <a:hueOff val="0"/>
                      <a:satOff val="0"/>
                      <a:lumOff val="0"/>
                      <a:alphaOff val="0"/>
                    </a:prstClr>
                  </a:solidFill>
                </a:rPr>
                <a:t>Product pricing </a:t>
              </a:r>
            </a:p>
            <a:p>
              <a:pPr marL="171450" indent="-171450" defTabSz="933450">
                <a:lnSpc>
                  <a:spcPct val="90000"/>
                </a:lnSpc>
                <a:spcAft>
                  <a:spcPct val="35000"/>
                </a:spcAft>
                <a:buFont typeface="Arial" panose="020B0604020202020204" pitchFamily="34" charset="0"/>
                <a:buChar char="•"/>
              </a:pPr>
              <a:r>
                <a:rPr lang="en-US" sz="1200" dirty="0">
                  <a:solidFill>
                    <a:prstClr val="black">
                      <a:hueOff val="0"/>
                      <a:satOff val="0"/>
                      <a:lumOff val="0"/>
                      <a:alphaOff val="0"/>
                    </a:prstClr>
                  </a:solidFill>
                </a:rPr>
                <a:t>Product pattern</a:t>
              </a:r>
            </a:p>
            <a:p>
              <a:pPr marL="171450" indent="-171450" defTabSz="933450">
                <a:lnSpc>
                  <a:spcPct val="90000"/>
                </a:lnSpc>
                <a:spcAft>
                  <a:spcPct val="35000"/>
                </a:spcAft>
                <a:buFont typeface="Arial" panose="020B0604020202020204" pitchFamily="34" charset="0"/>
                <a:buChar char="•"/>
              </a:pPr>
              <a:r>
                <a:rPr lang="en-US" sz="1200" dirty="0">
                  <a:solidFill>
                    <a:prstClr val="black">
                      <a:hueOff val="0"/>
                      <a:satOff val="0"/>
                      <a:lumOff val="0"/>
                      <a:alphaOff val="0"/>
                    </a:prstClr>
                  </a:solidFill>
                </a:rPr>
                <a:t>Product tariff package </a:t>
              </a:r>
            </a:p>
          </p:txBody>
        </p:sp>
      </p:grpSp>
      <p:sp>
        <p:nvSpPr>
          <p:cNvPr id="52" name="矩形 51"/>
          <p:cNvSpPr/>
          <p:nvPr/>
        </p:nvSpPr>
        <p:spPr bwMode="auto">
          <a:xfrm>
            <a:off x="1696575" y="5760323"/>
            <a:ext cx="8935165" cy="341059"/>
          </a:xfrm>
          <a:prstGeom prst="rect">
            <a:avLst/>
          </a:prstGeom>
          <a:solidFill>
            <a:schemeClr val="bg1">
              <a:lumMod val="95000"/>
            </a:schemeClr>
          </a:solid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noAutofit/>
          </a:bodyPr>
          <a:lstStyle/>
          <a:p>
            <a:pPr algn="ctr">
              <a:buClr>
                <a:srgbClr val="CC9900"/>
              </a:buClr>
            </a:pPr>
            <a:r>
              <a:rPr lang="en-US" sz="1600" dirty="0">
                <a:solidFill>
                  <a:prstClr val="black"/>
                </a:solidFill>
                <a:ea typeface="宋体" charset="-122"/>
              </a:rPr>
              <a:t>ROI = TCO </a:t>
            </a:r>
            <a:r>
              <a:rPr lang="en-US" sz="1600" dirty="0" smtClean="0">
                <a:solidFill>
                  <a:prstClr val="black"/>
                </a:solidFill>
                <a:ea typeface="宋体" charset="-122"/>
              </a:rPr>
              <a:t>+ </a:t>
            </a:r>
            <a:r>
              <a:rPr lang="en-US" sz="1600" dirty="0">
                <a:solidFill>
                  <a:prstClr val="black"/>
                </a:solidFill>
                <a:ea typeface="宋体" charset="-122"/>
              </a:rPr>
              <a:t>Revenue = CAPEX + OPEX + Revenue</a:t>
            </a:r>
          </a:p>
        </p:txBody>
      </p:sp>
      <p:sp>
        <p:nvSpPr>
          <p:cNvPr id="3" name="圆角矩形 2"/>
          <p:cNvSpPr/>
          <p:nvPr/>
        </p:nvSpPr>
        <p:spPr>
          <a:xfrm>
            <a:off x="1086206" y="2774248"/>
            <a:ext cx="5142633" cy="2958413"/>
          </a:xfrm>
          <a:prstGeom prst="roundRect">
            <a:avLst>
              <a:gd name="adj" fmla="val 948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a:solidFill>
                <a:prstClr val="white"/>
              </a:solidFill>
            </a:endParaRPr>
          </a:p>
        </p:txBody>
      </p:sp>
      <p:grpSp>
        <p:nvGrpSpPr>
          <p:cNvPr id="53" name="组合 52"/>
          <p:cNvGrpSpPr/>
          <p:nvPr/>
        </p:nvGrpSpPr>
        <p:grpSpPr>
          <a:xfrm>
            <a:off x="727846" y="1052513"/>
            <a:ext cx="317151" cy="2760802"/>
            <a:chOff x="454310" y="1248830"/>
            <a:chExt cx="317151" cy="2760802"/>
          </a:xfrm>
        </p:grpSpPr>
        <p:sp>
          <p:nvSpPr>
            <p:cNvPr id="54" name="AutoShape 56"/>
            <p:cNvSpPr>
              <a:spLocks/>
            </p:cNvSpPr>
            <p:nvPr/>
          </p:nvSpPr>
          <p:spPr bwMode="auto">
            <a:xfrm rot="10800000" flipH="1">
              <a:off x="454310" y="1248830"/>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Why</a:t>
              </a:r>
            </a:p>
          </p:txBody>
        </p:sp>
        <p:sp>
          <p:nvSpPr>
            <p:cNvPr id="55" name="AutoShape 56"/>
            <p:cNvSpPr>
              <a:spLocks/>
            </p:cNvSpPr>
            <p:nvPr/>
          </p:nvSpPr>
          <p:spPr bwMode="auto">
            <a:xfrm rot="10800000" flipH="1">
              <a:off x="454310" y="2159533"/>
              <a:ext cx="317151" cy="950506"/>
            </a:xfrm>
            <a:prstGeom prst="leftBracket">
              <a:avLst>
                <a:gd name="adj" fmla="val 45473"/>
              </a:avLst>
            </a:prstGeom>
            <a:solidFill>
              <a:schemeClr val="tx1">
                <a:lumMod val="65000"/>
                <a:lumOff val="3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What</a:t>
              </a:r>
            </a:p>
          </p:txBody>
        </p:sp>
        <p:sp>
          <p:nvSpPr>
            <p:cNvPr id="56" name="AutoShape 56"/>
            <p:cNvSpPr>
              <a:spLocks/>
            </p:cNvSpPr>
            <p:nvPr/>
          </p:nvSpPr>
          <p:spPr bwMode="auto">
            <a:xfrm rot="10800000" flipH="1">
              <a:off x="454310" y="3059126"/>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defRPr/>
              </a:pPr>
              <a:r>
                <a:rPr lang="en-US" sz="1600" dirty="0">
                  <a:solidFill>
                    <a:prstClr val="white"/>
                  </a:solidFill>
                  <a:ea typeface="Arial Unicode MS" pitchFamily="34" charset="-122"/>
                  <a:cs typeface="Arial Unicode MS" pitchFamily="34" charset="-122"/>
                </a:rPr>
                <a:t>How</a:t>
              </a:r>
            </a:p>
          </p:txBody>
        </p:sp>
      </p:grpSp>
    </p:spTree>
    <p:extLst>
      <p:ext uri="{BB962C8B-B14F-4D97-AF65-F5344CB8AC3E}">
        <p14:creationId xmlns:p14="http://schemas.microsoft.com/office/powerpoint/2010/main" val="125846805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Site Selection Factor – Costs (2)</a:t>
            </a:r>
            <a:endParaRPr lang="en-US" dirty="0"/>
          </a:p>
        </p:txBody>
      </p:sp>
      <p:sp>
        <p:nvSpPr>
          <p:cNvPr id="8" name="矩形 7"/>
          <p:cNvSpPr/>
          <p:nvPr/>
        </p:nvSpPr>
        <p:spPr>
          <a:xfrm>
            <a:off x="1642663" y="5943096"/>
            <a:ext cx="4572000" cy="276999"/>
          </a:xfrm>
          <a:prstGeom prst="rect">
            <a:avLst/>
          </a:prstGeom>
        </p:spPr>
        <p:txBody>
          <a:bodyPr>
            <a:noAutofit/>
          </a:bodyPr>
          <a:lstStyle/>
          <a:p>
            <a:r>
              <a:rPr lang="en-US" sz="1200" i="1" dirty="0">
                <a:solidFill>
                  <a:prstClr val="black">
                    <a:lumMod val="65000"/>
                    <a:lumOff val="35000"/>
                  </a:prstClr>
                </a:solidFill>
              </a:rPr>
              <a:t>Source:</a:t>
            </a:r>
          </a:p>
        </p:txBody>
      </p:sp>
      <p:pic>
        <p:nvPicPr>
          <p:cNvPr id="9" name="Picture 5"/>
          <p:cNvPicPr>
            <a:picLocks noChangeAspect="1" noChangeArrowheads="1"/>
          </p:cNvPicPr>
          <p:nvPr/>
        </p:nvPicPr>
        <p:blipFill>
          <a:blip r:embed="rId3" cstate="print"/>
          <a:srcRect/>
          <a:stretch>
            <a:fillRect/>
          </a:stretch>
        </p:blipFill>
        <p:spPr bwMode="auto">
          <a:xfrm>
            <a:off x="1240200" y="950089"/>
            <a:ext cx="9797255" cy="5027313"/>
          </a:xfrm>
          <a:prstGeom prst="rect">
            <a:avLst/>
          </a:prstGeom>
          <a:noFill/>
          <a:ln w="9525">
            <a:noFill/>
            <a:miter lim="800000"/>
            <a:headEnd/>
            <a:tailEnd/>
          </a:ln>
        </p:spPr>
      </p:pic>
      <p:pic>
        <p:nvPicPr>
          <p:cNvPr id="10" name="Picture 7"/>
          <p:cNvPicPr>
            <a:picLocks noChangeAspect="1" noChangeArrowheads="1"/>
          </p:cNvPicPr>
          <p:nvPr/>
        </p:nvPicPr>
        <p:blipFill>
          <a:blip r:embed="rId4" cstate="print"/>
          <a:srcRect/>
          <a:stretch>
            <a:fillRect/>
          </a:stretch>
        </p:blipFill>
        <p:spPr bwMode="auto">
          <a:xfrm>
            <a:off x="2482500" y="5943096"/>
            <a:ext cx="1156628" cy="223550"/>
          </a:xfrm>
          <a:prstGeom prst="rect">
            <a:avLst/>
          </a:prstGeom>
          <a:noFill/>
          <a:ln w="9525">
            <a:noFill/>
            <a:miter lim="800000"/>
            <a:headEnd/>
            <a:tailEnd/>
          </a:ln>
        </p:spPr>
      </p:pic>
      <p:sp>
        <p:nvSpPr>
          <p:cNvPr id="3" name="矩形 2"/>
          <p:cNvSpPr/>
          <p:nvPr/>
        </p:nvSpPr>
        <p:spPr>
          <a:xfrm>
            <a:off x="6416403" y="959812"/>
            <a:ext cx="1805302" cy="276999"/>
          </a:xfrm>
          <a:prstGeom prst="rect">
            <a:avLst/>
          </a:prstGeom>
        </p:spPr>
        <p:txBody>
          <a:bodyPr wrap="none">
            <a:noAutofit/>
          </a:bodyPr>
          <a:lstStyle/>
          <a:p>
            <a:r>
              <a:rPr lang="en-US" sz="1400" b="1" dirty="0">
                <a:solidFill>
                  <a:prstClr val="black"/>
                </a:solidFill>
              </a:rPr>
              <a:t>Global electricity prices</a:t>
            </a:r>
          </a:p>
        </p:txBody>
      </p:sp>
      <p:grpSp>
        <p:nvGrpSpPr>
          <p:cNvPr id="17" name="组合 16"/>
          <p:cNvGrpSpPr/>
          <p:nvPr/>
        </p:nvGrpSpPr>
        <p:grpSpPr>
          <a:xfrm>
            <a:off x="727846" y="1052513"/>
            <a:ext cx="317151" cy="2760802"/>
            <a:chOff x="454310" y="1248830"/>
            <a:chExt cx="317151" cy="2760802"/>
          </a:xfrm>
        </p:grpSpPr>
        <p:sp>
          <p:nvSpPr>
            <p:cNvPr id="22" name="AutoShape 56"/>
            <p:cNvSpPr>
              <a:spLocks/>
            </p:cNvSpPr>
            <p:nvPr/>
          </p:nvSpPr>
          <p:spPr bwMode="auto">
            <a:xfrm rot="10800000" flipH="1">
              <a:off x="454310" y="1248830"/>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Why</a:t>
              </a:r>
            </a:p>
          </p:txBody>
        </p:sp>
        <p:sp>
          <p:nvSpPr>
            <p:cNvPr id="23" name="AutoShape 56"/>
            <p:cNvSpPr>
              <a:spLocks/>
            </p:cNvSpPr>
            <p:nvPr/>
          </p:nvSpPr>
          <p:spPr bwMode="auto">
            <a:xfrm rot="10800000" flipH="1">
              <a:off x="454310" y="2159533"/>
              <a:ext cx="317151" cy="950506"/>
            </a:xfrm>
            <a:prstGeom prst="leftBracket">
              <a:avLst>
                <a:gd name="adj" fmla="val 45473"/>
              </a:avLst>
            </a:prstGeom>
            <a:solidFill>
              <a:schemeClr val="tx1">
                <a:lumMod val="65000"/>
                <a:lumOff val="3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What</a:t>
              </a:r>
            </a:p>
          </p:txBody>
        </p:sp>
        <p:sp>
          <p:nvSpPr>
            <p:cNvPr id="24" name="AutoShape 56"/>
            <p:cNvSpPr>
              <a:spLocks/>
            </p:cNvSpPr>
            <p:nvPr/>
          </p:nvSpPr>
          <p:spPr bwMode="auto">
            <a:xfrm rot="10800000" flipH="1">
              <a:off x="454310" y="3059126"/>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defRPr/>
              </a:pPr>
              <a:r>
                <a:rPr lang="en-US" sz="1600" dirty="0">
                  <a:solidFill>
                    <a:prstClr val="white"/>
                  </a:solidFill>
                  <a:ea typeface="Arial Unicode MS" pitchFamily="34" charset="-122"/>
                  <a:cs typeface="Arial Unicode MS" pitchFamily="34" charset="-122"/>
                </a:rPr>
                <a:t>How</a:t>
              </a:r>
            </a:p>
          </p:txBody>
        </p:sp>
      </p:grpSp>
    </p:spTree>
    <p:extLst>
      <p:ext uri="{BB962C8B-B14F-4D97-AF65-F5344CB8AC3E}">
        <p14:creationId xmlns:p14="http://schemas.microsoft.com/office/powerpoint/2010/main" val="91867230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Site Selection Factor – Market Conditions (1)</a:t>
            </a:r>
            <a:endParaRPr lang="en-US" dirty="0"/>
          </a:p>
        </p:txBody>
      </p:sp>
      <p:sp>
        <p:nvSpPr>
          <p:cNvPr id="3" name="文本占位符 2"/>
          <p:cNvSpPr>
            <a:spLocks noGrp="1"/>
          </p:cNvSpPr>
          <p:nvPr>
            <p:ph type="body" sz="quarter" idx="4294967295"/>
          </p:nvPr>
        </p:nvSpPr>
        <p:spPr>
          <a:xfrm>
            <a:off x="1044576" y="944563"/>
            <a:ext cx="10415587" cy="4679950"/>
          </a:xfrm>
          <a:prstGeom prst="rect">
            <a:avLst/>
          </a:prstGeom>
        </p:spPr>
        <p:txBody>
          <a:bodyPr>
            <a:noAutofit/>
          </a:bodyPr>
          <a:lstStyle/>
          <a:p>
            <a:r>
              <a:rPr lang="en-US" sz="1800" dirty="0"/>
              <a:t>Besides cost factors, local market conditions affect DC profits.</a:t>
            </a:r>
          </a:p>
          <a:p>
            <a:r>
              <a:rPr lang="en-US" sz="1800" dirty="0" smtClean="0"/>
              <a:t>A </a:t>
            </a:r>
            <a:r>
              <a:rPr lang="en-US" sz="1800" dirty="0"/>
              <a:t>survey on the local market conditions of various </a:t>
            </a:r>
            <a:r>
              <a:rPr lang="en-US" sz="1800" dirty="0" smtClean="0"/>
              <a:t>DC </a:t>
            </a:r>
            <a:r>
              <a:rPr lang="en-US" sz="1800" dirty="0"/>
              <a:t>services is required to predict the market growth rate.</a:t>
            </a:r>
          </a:p>
          <a:p>
            <a:pPr lvl="1"/>
            <a:r>
              <a:rPr lang="en-US" sz="1600" dirty="0">
                <a:latin typeface="Huawei Sans" panose="020C0503030203020204" pitchFamily="34" charset="0"/>
              </a:rPr>
              <a:t>Market conditions of the hosting service</a:t>
            </a:r>
          </a:p>
          <a:p>
            <a:pPr lvl="1"/>
            <a:r>
              <a:rPr lang="en-US" sz="1600" dirty="0">
                <a:latin typeface="Huawei Sans" panose="020C0503030203020204" pitchFamily="34" charset="0"/>
              </a:rPr>
              <a:t>Market conditions of the virtual resource </a:t>
            </a:r>
            <a:r>
              <a:rPr lang="en-US" sz="1600" dirty="0" smtClean="0">
                <a:latin typeface="Huawei Sans" panose="020C0503030203020204" pitchFamily="34" charset="0"/>
              </a:rPr>
              <a:t>rental service</a:t>
            </a:r>
            <a:endParaRPr lang="en-US" sz="1600" dirty="0">
              <a:latin typeface="Huawei Sans" panose="020C0503030203020204" pitchFamily="34" charset="0"/>
            </a:endParaRPr>
          </a:p>
          <a:p>
            <a:pPr lvl="1"/>
            <a:r>
              <a:rPr lang="en-US" sz="1600" dirty="0">
                <a:latin typeface="Huawei Sans" panose="020C0503030203020204" pitchFamily="34" charset="0"/>
              </a:rPr>
              <a:t>Market conditions of value-added cloud services</a:t>
            </a:r>
          </a:p>
          <a:p>
            <a:pPr lvl="1"/>
            <a:r>
              <a:rPr lang="en-US" sz="1600" dirty="0">
                <a:latin typeface="Huawei Sans" panose="020C0503030203020204" pitchFamily="34" charset="0"/>
              </a:rPr>
              <a:t>Market conditions of other cloud services</a:t>
            </a:r>
          </a:p>
          <a:p>
            <a:endParaRPr lang="zh-CN" altLang="en-US" sz="1800" dirty="0">
              <a:latin typeface="Huawei Sans" panose="020C0503030203020204" pitchFamily="34" charset="0"/>
            </a:endParaRPr>
          </a:p>
          <a:p>
            <a:endParaRPr lang="zh-CN" altLang="en-US" sz="1800" dirty="0">
              <a:latin typeface="Huawei Sans" panose="020C0503030203020204" pitchFamily="34" charset="0"/>
            </a:endParaRPr>
          </a:p>
        </p:txBody>
      </p:sp>
      <p:grpSp>
        <p:nvGrpSpPr>
          <p:cNvPr id="4" name="组合 3"/>
          <p:cNvGrpSpPr/>
          <p:nvPr/>
        </p:nvGrpSpPr>
        <p:grpSpPr>
          <a:xfrm>
            <a:off x="2142360" y="3993701"/>
            <a:ext cx="7949438" cy="2076874"/>
            <a:chOff x="3435787" y="2679099"/>
            <a:chExt cx="7723627" cy="2222546"/>
          </a:xfrm>
        </p:grpSpPr>
        <p:grpSp>
          <p:nvGrpSpPr>
            <p:cNvPr id="11" name="组合 10"/>
            <p:cNvGrpSpPr/>
            <p:nvPr/>
          </p:nvGrpSpPr>
          <p:grpSpPr>
            <a:xfrm>
              <a:off x="6473349" y="2679099"/>
              <a:ext cx="1557723" cy="316120"/>
              <a:chOff x="2426642" y="482159"/>
              <a:chExt cx="1242714" cy="779946"/>
            </a:xfrm>
          </p:grpSpPr>
          <p:sp>
            <p:nvSpPr>
              <p:cNvPr id="13" name="圆角矩形 12"/>
              <p:cNvSpPr/>
              <p:nvPr/>
            </p:nvSpPr>
            <p:spPr>
              <a:xfrm>
                <a:off x="2426642" y="529787"/>
                <a:ext cx="1242714" cy="684692"/>
              </a:xfrm>
              <a:prstGeom prst="roundRect">
                <a:avLst>
                  <a:gd name="adj" fmla="val 10000"/>
                </a:avLst>
              </a:pr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4" name="圆角矩形 4"/>
              <p:cNvSpPr/>
              <p:nvPr/>
            </p:nvSpPr>
            <p:spPr>
              <a:xfrm>
                <a:off x="2450907" y="482159"/>
                <a:ext cx="1194184" cy="77994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0010" tIns="80010" rIns="80010" bIns="80010" numCol="1" spcCol="1270" anchor="ctr" anchorCtr="0">
                <a:noAutofit/>
              </a:bodyPr>
              <a:lstStyle/>
              <a:p>
                <a:pPr algn="ctr" defTabSz="933450">
                  <a:lnSpc>
                    <a:spcPct val="90000"/>
                  </a:lnSpc>
                  <a:spcBef>
                    <a:spcPct val="0"/>
                  </a:spcBef>
                  <a:spcAft>
                    <a:spcPct val="35000"/>
                  </a:spcAft>
                </a:pPr>
                <a:r>
                  <a:rPr lang="en-US">
                    <a:solidFill>
                      <a:prstClr val="black">
                        <a:hueOff val="0"/>
                        <a:satOff val="0"/>
                        <a:lumOff val="0"/>
                        <a:alphaOff val="0"/>
                      </a:prstClr>
                    </a:solidFill>
                  </a:rPr>
                  <a:t>ROI</a:t>
                </a:r>
              </a:p>
            </p:txBody>
          </p:sp>
        </p:grpSp>
        <p:grpSp>
          <p:nvGrpSpPr>
            <p:cNvPr id="15" name="组合 14"/>
            <p:cNvGrpSpPr/>
            <p:nvPr/>
          </p:nvGrpSpPr>
          <p:grpSpPr>
            <a:xfrm>
              <a:off x="4448308" y="3260420"/>
              <a:ext cx="1557723" cy="316120"/>
              <a:chOff x="811113" y="1642026"/>
              <a:chExt cx="1242714" cy="779946"/>
            </a:xfrm>
          </p:grpSpPr>
          <p:sp>
            <p:nvSpPr>
              <p:cNvPr id="16" name="圆角矩形 15"/>
              <p:cNvSpPr/>
              <p:nvPr/>
            </p:nvSpPr>
            <p:spPr>
              <a:xfrm>
                <a:off x="811113" y="1720778"/>
                <a:ext cx="1242714" cy="622447"/>
              </a:xfrm>
              <a:prstGeom prst="roundRect">
                <a:avLst>
                  <a:gd name="adj" fmla="val 10000"/>
                </a:avLst>
              </a:pr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7" name="圆角矩形 7"/>
              <p:cNvSpPr/>
              <p:nvPr/>
            </p:nvSpPr>
            <p:spPr>
              <a:xfrm>
                <a:off x="835378" y="1642026"/>
                <a:ext cx="1194184" cy="77994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0010" tIns="80010" rIns="80010" bIns="80010" numCol="1" spcCol="1270" anchor="ctr" anchorCtr="0">
                <a:noAutofit/>
              </a:bodyPr>
              <a:lstStyle/>
              <a:p>
                <a:pPr algn="ctr" defTabSz="933450">
                  <a:lnSpc>
                    <a:spcPct val="90000"/>
                  </a:lnSpc>
                  <a:spcBef>
                    <a:spcPct val="0"/>
                  </a:spcBef>
                  <a:spcAft>
                    <a:spcPct val="35000"/>
                  </a:spcAft>
                </a:pPr>
                <a:r>
                  <a:rPr lang="en-US" dirty="0">
                    <a:solidFill>
                      <a:prstClr val="black">
                        <a:hueOff val="0"/>
                        <a:satOff val="0"/>
                        <a:lumOff val="0"/>
                        <a:alphaOff val="0"/>
                      </a:prstClr>
                    </a:solidFill>
                  </a:rPr>
                  <a:t>TCO</a:t>
                </a:r>
              </a:p>
            </p:txBody>
          </p:sp>
        </p:grpSp>
        <p:grpSp>
          <p:nvGrpSpPr>
            <p:cNvPr id="18" name="组合 17"/>
            <p:cNvGrpSpPr/>
            <p:nvPr/>
          </p:nvGrpSpPr>
          <p:grpSpPr>
            <a:xfrm>
              <a:off x="3435787" y="3850900"/>
              <a:ext cx="1557723" cy="335790"/>
              <a:chOff x="3348" y="2777628"/>
              <a:chExt cx="1242714" cy="828476"/>
            </a:xfrm>
          </p:grpSpPr>
          <p:sp>
            <p:nvSpPr>
              <p:cNvPr id="19" name="圆角矩形 18"/>
              <p:cNvSpPr/>
              <p:nvPr/>
            </p:nvSpPr>
            <p:spPr>
              <a:xfrm>
                <a:off x="3348" y="2777628"/>
                <a:ext cx="1242714" cy="828476"/>
              </a:xfrm>
              <a:prstGeom prst="roundRect">
                <a:avLst>
                  <a:gd name="adj" fmla="val 10000"/>
                </a:avLst>
              </a:pr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20" name="圆角矩形 10"/>
              <p:cNvSpPr/>
              <p:nvPr/>
            </p:nvSpPr>
            <p:spPr>
              <a:xfrm>
                <a:off x="27613" y="2801893"/>
                <a:ext cx="1194184" cy="77994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0010" tIns="80010" rIns="80010" bIns="80010" numCol="1" spcCol="1270" anchor="ctr" anchorCtr="0">
                <a:noAutofit/>
              </a:bodyPr>
              <a:lstStyle/>
              <a:p>
                <a:pPr algn="ctr" defTabSz="933450">
                  <a:lnSpc>
                    <a:spcPct val="90000"/>
                  </a:lnSpc>
                  <a:spcBef>
                    <a:spcPct val="0"/>
                  </a:spcBef>
                  <a:spcAft>
                    <a:spcPct val="35000"/>
                  </a:spcAft>
                </a:pPr>
                <a:r>
                  <a:rPr lang="en-US">
                    <a:solidFill>
                      <a:prstClr val="black">
                        <a:hueOff val="0"/>
                        <a:satOff val="0"/>
                        <a:lumOff val="0"/>
                        <a:alphaOff val="0"/>
                      </a:prstClr>
                    </a:solidFill>
                  </a:rPr>
                  <a:t>CAPEX</a:t>
                </a:r>
              </a:p>
            </p:txBody>
          </p:sp>
        </p:grpSp>
        <p:grpSp>
          <p:nvGrpSpPr>
            <p:cNvPr id="21" name="组合 20"/>
            <p:cNvGrpSpPr/>
            <p:nvPr/>
          </p:nvGrpSpPr>
          <p:grpSpPr>
            <a:xfrm>
              <a:off x="5460828" y="3850900"/>
              <a:ext cx="1557723" cy="335790"/>
              <a:chOff x="1618877" y="2777628"/>
              <a:chExt cx="1242714" cy="828476"/>
            </a:xfrm>
          </p:grpSpPr>
          <p:sp>
            <p:nvSpPr>
              <p:cNvPr id="22" name="圆角矩形 21"/>
              <p:cNvSpPr/>
              <p:nvPr/>
            </p:nvSpPr>
            <p:spPr>
              <a:xfrm>
                <a:off x="1618877" y="2777628"/>
                <a:ext cx="1242714" cy="828476"/>
              </a:xfrm>
              <a:prstGeom prst="roundRect">
                <a:avLst>
                  <a:gd name="adj" fmla="val 10000"/>
                </a:avLst>
              </a:pr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23" name="圆角矩形 13"/>
              <p:cNvSpPr/>
              <p:nvPr/>
            </p:nvSpPr>
            <p:spPr>
              <a:xfrm>
                <a:off x="1643142" y="2801893"/>
                <a:ext cx="1194184" cy="77994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0010" tIns="80010" rIns="80010" bIns="80010" numCol="1" spcCol="1270" anchor="ctr" anchorCtr="0">
                <a:noAutofit/>
              </a:bodyPr>
              <a:lstStyle/>
              <a:p>
                <a:pPr algn="ctr" defTabSz="933450">
                  <a:lnSpc>
                    <a:spcPct val="90000"/>
                  </a:lnSpc>
                  <a:spcBef>
                    <a:spcPct val="0"/>
                  </a:spcBef>
                  <a:spcAft>
                    <a:spcPct val="35000"/>
                  </a:spcAft>
                </a:pPr>
                <a:r>
                  <a:rPr lang="en-US">
                    <a:solidFill>
                      <a:prstClr val="black">
                        <a:hueOff val="0"/>
                        <a:satOff val="0"/>
                        <a:lumOff val="0"/>
                        <a:alphaOff val="0"/>
                      </a:prstClr>
                    </a:solidFill>
                  </a:rPr>
                  <a:t>OPEX</a:t>
                </a:r>
              </a:p>
            </p:txBody>
          </p:sp>
        </p:grpSp>
        <p:grpSp>
          <p:nvGrpSpPr>
            <p:cNvPr id="24" name="组合 23"/>
            <p:cNvGrpSpPr/>
            <p:nvPr/>
          </p:nvGrpSpPr>
          <p:grpSpPr>
            <a:xfrm>
              <a:off x="8498390" y="3260420"/>
              <a:ext cx="1557723" cy="316120"/>
              <a:chOff x="4042171" y="1642026"/>
              <a:chExt cx="1242714" cy="779946"/>
            </a:xfrm>
          </p:grpSpPr>
          <p:sp>
            <p:nvSpPr>
              <p:cNvPr id="25" name="圆角矩形 24"/>
              <p:cNvSpPr/>
              <p:nvPr/>
            </p:nvSpPr>
            <p:spPr>
              <a:xfrm>
                <a:off x="4042171" y="1720778"/>
                <a:ext cx="1242714" cy="622447"/>
              </a:xfrm>
              <a:prstGeom prst="roundRect">
                <a:avLst>
                  <a:gd name="adj" fmla="val 10000"/>
                </a:avLst>
              </a:pr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26" name="圆角矩形 16"/>
              <p:cNvSpPr/>
              <p:nvPr/>
            </p:nvSpPr>
            <p:spPr>
              <a:xfrm>
                <a:off x="4066436" y="1642026"/>
                <a:ext cx="1194184" cy="77994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0010" tIns="80010" rIns="80010" bIns="80010" numCol="1" spcCol="1270" anchor="ctr" anchorCtr="0">
                <a:noAutofit/>
              </a:bodyPr>
              <a:lstStyle/>
              <a:p>
                <a:pPr algn="ctr" defTabSz="933450">
                  <a:lnSpc>
                    <a:spcPct val="90000"/>
                  </a:lnSpc>
                  <a:spcBef>
                    <a:spcPct val="0"/>
                  </a:spcBef>
                  <a:spcAft>
                    <a:spcPct val="35000"/>
                  </a:spcAft>
                </a:pPr>
                <a:r>
                  <a:rPr lang="en-US">
                    <a:solidFill>
                      <a:prstClr val="black">
                        <a:hueOff val="0"/>
                        <a:satOff val="0"/>
                        <a:lumOff val="0"/>
                        <a:alphaOff val="0"/>
                      </a:prstClr>
                    </a:solidFill>
                  </a:rPr>
                  <a:t>Revenue</a:t>
                </a:r>
              </a:p>
            </p:txBody>
          </p:sp>
        </p:grpSp>
        <p:grpSp>
          <p:nvGrpSpPr>
            <p:cNvPr id="27" name="组合 26"/>
            <p:cNvGrpSpPr/>
            <p:nvPr/>
          </p:nvGrpSpPr>
          <p:grpSpPr>
            <a:xfrm>
              <a:off x="7455454" y="3877397"/>
              <a:ext cx="1557723" cy="335790"/>
              <a:chOff x="3210142" y="888728"/>
              <a:chExt cx="1242714" cy="828476"/>
            </a:xfrm>
          </p:grpSpPr>
          <p:sp>
            <p:nvSpPr>
              <p:cNvPr id="28" name="圆角矩形 27"/>
              <p:cNvSpPr/>
              <p:nvPr/>
            </p:nvSpPr>
            <p:spPr>
              <a:xfrm>
                <a:off x="3210142" y="888728"/>
                <a:ext cx="1242714" cy="828476"/>
              </a:xfrm>
              <a:prstGeom prst="roundRect">
                <a:avLst>
                  <a:gd name="adj" fmla="val 10000"/>
                </a:avLst>
              </a:pr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29" name="圆角矩形 19"/>
              <p:cNvSpPr/>
              <p:nvPr/>
            </p:nvSpPr>
            <p:spPr>
              <a:xfrm>
                <a:off x="3258672" y="891619"/>
                <a:ext cx="1194184" cy="77994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0010" tIns="80010" rIns="80010" bIns="80010" numCol="1" spcCol="1270" anchor="ctr" anchorCtr="0">
                <a:noAutofit/>
              </a:bodyPr>
              <a:lstStyle/>
              <a:p>
                <a:pPr algn="ctr" defTabSz="933450">
                  <a:lnSpc>
                    <a:spcPct val="90000"/>
                  </a:lnSpc>
                  <a:spcBef>
                    <a:spcPct val="0"/>
                  </a:spcBef>
                  <a:spcAft>
                    <a:spcPct val="35000"/>
                  </a:spcAft>
                </a:pPr>
                <a:r>
                  <a:rPr lang="en-US" dirty="0">
                    <a:solidFill>
                      <a:prstClr val="black">
                        <a:hueOff val="0"/>
                        <a:satOff val="0"/>
                        <a:lumOff val="0"/>
                        <a:alphaOff val="0"/>
                      </a:prstClr>
                    </a:solidFill>
                  </a:rPr>
                  <a:t>Forecast</a:t>
                </a:r>
              </a:p>
            </p:txBody>
          </p:sp>
        </p:grpSp>
        <p:grpSp>
          <p:nvGrpSpPr>
            <p:cNvPr id="30" name="组合 29"/>
            <p:cNvGrpSpPr/>
            <p:nvPr/>
          </p:nvGrpSpPr>
          <p:grpSpPr>
            <a:xfrm>
              <a:off x="9480495" y="3877397"/>
              <a:ext cx="1557723" cy="335790"/>
              <a:chOff x="4825671" y="888728"/>
              <a:chExt cx="1242714" cy="828476"/>
            </a:xfrm>
          </p:grpSpPr>
          <p:sp>
            <p:nvSpPr>
              <p:cNvPr id="31" name="圆角矩形 30"/>
              <p:cNvSpPr/>
              <p:nvPr/>
            </p:nvSpPr>
            <p:spPr>
              <a:xfrm>
                <a:off x="4825671" y="888728"/>
                <a:ext cx="1242714" cy="828476"/>
              </a:xfrm>
              <a:prstGeom prst="roundRect">
                <a:avLst>
                  <a:gd name="adj" fmla="val 10000"/>
                </a:avLst>
              </a:pr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32" name="圆角矩形 22"/>
              <p:cNvSpPr/>
              <p:nvPr/>
            </p:nvSpPr>
            <p:spPr>
              <a:xfrm>
                <a:off x="4874201" y="891619"/>
                <a:ext cx="1194184" cy="77994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0010" tIns="80010" rIns="80010" bIns="80010" numCol="1" spcCol="1270" anchor="ctr" anchorCtr="0">
                <a:noAutofit/>
              </a:bodyPr>
              <a:lstStyle/>
              <a:p>
                <a:pPr algn="ctr" defTabSz="933450">
                  <a:lnSpc>
                    <a:spcPct val="90000"/>
                  </a:lnSpc>
                  <a:spcBef>
                    <a:spcPct val="0"/>
                  </a:spcBef>
                  <a:spcAft>
                    <a:spcPct val="35000"/>
                  </a:spcAft>
                </a:pPr>
                <a:r>
                  <a:rPr lang="en-US">
                    <a:solidFill>
                      <a:prstClr val="black">
                        <a:hueOff val="0"/>
                        <a:satOff val="0"/>
                        <a:lumOff val="0"/>
                        <a:alphaOff val="0"/>
                      </a:prstClr>
                    </a:solidFill>
                  </a:rPr>
                  <a:t>Design</a:t>
                </a:r>
              </a:p>
            </p:txBody>
          </p:sp>
        </p:grpSp>
        <p:cxnSp>
          <p:nvCxnSpPr>
            <p:cNvPr id="33" name="肘形连接符 32"/>
            <p:cNvCxnSpPr/>
            <p:nvPr/>
          </p:nvCxnSpPr>
          <p:spPr bwMode="auto">
            <a:xfrm rot="5400000">
              <a:off x="6045347" y="2121607"/>
              <a:ext cx="316423" cy="2025041"/>
            </a:xfrm>
            <a:prstGeom prst="bentConnector3">
              <a:avLst>
                <a:gd name="adj1" fmla="val 50000"/>
              </a:avLst>
            </a:prstGeom>
            <a:ln w="19050">
              <a:solidFill>
                <a:schemeClr val="tx1">
                  <a:lumMod val="65000"/>
                  <a:lumOff val="35000"/>
                </a:schemeClr>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34" name="肘形连接符 33"/>
            <p:cNvCxnSpPr/>
            <p:nvPr/>
          </p:nvCxnSpPr>
          <p:spPr bwMode="auto">
            <a:xfrm rot="16200000" flipH="1">
              <a:off x="8102955" y="2125132"/>
              <a:ext cx="245532" cy="2025041"/>
            </a:xfrm>
            <a:prstGeom prst="bentConnector3">
              <a:avLst>
                <a:gd name="adj1" fmla="val 50000"/>
              </a:avLst>
            </a:prstGeom>
            <a:ln w="19050">
              <a:solidFill>
                <a:schemeClr val="tx1">
                  <a:lumMod val="65000"/>
                  <a:lumOff val="35000"/>
                </a:schemeClr>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35" name="肘形连接符 34"/>
            <p:cNvCxnSpPr>
              <a:stCxn id="19" idx="0"/>
              <a:endCxn id="16" idx="2"/>
            </p:cNvCxnSpPr>
            <p:nvPr/>
          </p:nvCxnSpPr>
          <p:spPr bwMode="auto">
            <a:xfrm rot="5400000" flipH="1" flipV="1">
              <a:off x="4567771" y="3191501"/>
              <a:ext cx="306276" cy="1012521"/>
            </a:xfrm>
            <a:prstGeom prst="bentConnector3">
              <a:avLst>
                <a:gd name="adj1" fmla="val 50000"/>
              </a:avLst>
            </a:prstGeom>
            <a:ln w="19050">
              <a:solidFill>
                <a:schemeClr val="tx1">
                  <a:lumMod val="65000"/>
                  <a:lumOff val="35000"/>
                </a:schemeClr>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36" name="肘形连接符 35"/>
            <p:cNvCxnSpPr>
              <a:stCxn id="16" idx="2"/>
              <a:endCxn id="22" idx="0"/>
            </p:cNvCxnSpPr>
            <p:nvPr/>
          </p:nvCxnSpPr>
          <p:spPr bwMode="auto">
            <a:xfrm rot="16200000" flipH="1">
              <a:off x="5580292" y="3191502"/>
              <a:ext cx="306276" cy="1012519"/>
            </a:xfrm>
            <a:prstGeom prst="bentConnector3">
              <a:avLst>
                <a:gd name="adj1" fmla="val 50000"/>
              </a:avLst>
            </a:prstGeom>
            <a:ln w="19050">
              <a:solidFill>
                <a:schemeClr val="tx1">
                  <a:lumMod val="65000"/>
                  <a:lumOff val="35000"/>
                </a:schemeClr>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37" name="肘形连接符 36"/>
            <p:cNvCxnSpPr>
              <a:stCxn id="25" idx="2"/>
              <a:endCxn id="28" idx="0"/>
            </p:cNvCxnSpPr>
            <p:nvPr/>
          </p:nvCxnSpPr>
          <p:spPr bwMode="auto">
            <a:xfrm rot="5400000">
              <a:off x="8589397" y="3189542"/>
              <a:ext cx="332773" cy="1042936"/>
            </a:xfrm>
            <a:prstGeom prst="bentConnector3">
              <a:avLst>
                <a:gd name="adj1" fmla="val 50000"/>
              </a:avLst>
            </a:prstGeom>
            <a:ln w="19050">
              <a:solidFill>
                <a:schemeClr val="tx1">
                  <a:lumMod val="65000"/>
                  <a:lumOff val="35000"/>
                </a:schemeClr>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38" name="肘形连接符 37"/>
            <p:cNvCxnSpPr>
              <a:stCxn id="25" idx="2"/>
              <a:endCxn id="31" idx="0"/>
            </p:cNvCxnSpPr>
            <p:nvPr/>
          </p:nvCxnSpPr>
          <p:spPr bwMode="auto">
            <a:xfrm rot="16200000" flipH="1">
              <a:off x="9601918" y="3219958"/>
              <a:ext cx="332773" cy="982105"/>
            </a:xfrm>
            <a:prstGeom prst="bentConnector3">
              <a:avLst>
                <a:gd name="adj1" fmla="val 50000"/>
              </a:avLst>
            </a:prstGeom>
            <a:ln w="19050">
              <a:solidFill>
                <a:schemeClr val="tx1">
                  <a:lumMod val="65000"/>
                  <a:lumOff val="35000"/>
                </a:schemeClr>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54" name="矩形 53"/>
            <p:cNvSpPr/>
            <p:nvPr/>
          </p:nvSpPr>
          <p:spPr bwMode="auto">
            <a:xfrm>
              <a:off x="3435787" y="4593969"/>
              <a:ext cx="7723627" cy="307676"/>
            </a:xfrm>
            <a:prstGeom prst="rect">
              <a:avLst/>
            </a:prstGeom>
            <a:solidFill>
              <a:schemeClr val="bg1">
                <a:lumMod val="95000"/>
              </a:schemeClr>
            </a:solid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noAutofit/>
            </a:bodyPr>
            <a:lstStyle/>
            <a:p>
              <a:pPr algn="ctr">
                <a:buClr>
                  <a:srgbClr val="CC9900"/>
                </a:buClr>
              </a:pPr>
              <a:r>
                <a:rPr lang="en-US" sz="1200" dirty="0">
                  <a:solidFill>
                    <a:prstClr val="black"/>
                  </a:solidFill>
                  <a:ea typeface="宋体" charset="-122"/>
                </a:rPr>
                <a:t>ROI = TCO + Revenue = CAPEX + OPEX + Revenue</a:t>
              </a:r>
            </a:p>
          </p:txBody>
        </p:sp>
        <p:sp>
          <p:nvSpPr>
            <p:cNvPr id="55" name="圆角矩形 54"/>
            <p:cNvSpPr/>
            <p:nvPr/>
          </p:nvSpPr>
          <p:spPr>
            <a:xfrm>
              <a:off x="7411857" y="3192396"/>
              <a:ext cx="3716086" cy="1186402"/>
            </a:xfrm>
            <a:prstGeom prst="roundRect">
              <a:avLst>
                <a:gd name="adj" fmla="val 948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prstClr val="white"/>
                </a:solidFill>
              </a:endParaRPr>
            </a:p>
          </p:txBody>
        </p:sp>
      </p:grpSp>
      <p:grpSp>
        <p:nvGrpSpPr>
          <p:cNvPr id="56" name="组合 55"/>
          <p:cNvGrpSpPr/>
          <p:nvPr/>
        </p:nvGrpSpPr>
        <p:grpSpPr>
          <a:xfrm>
            <a:off x="727846" y="1052513"/>
            <a:ext cx="317151" cy="2760802"/>
            <a:chOff x="454310" y="1248830"/>
            <a:chExt cx="317151" cy="2760802"/>
          </a:xfrm>
        </p:grpSpPr>
        <p:sp>
          <p:nvSpPr>
            <p:cNvPr id="57" name="AutoShape 56"/>
            <p:cNvSpPr>
              <a:spLocks/>
            </p:cNvSpPr>
            <p:nvPr/>
          </p:nvSpPr>
          <p:spPr bwMode="auto">
            <a:xfrm rot="10800000" flipH="1">
              <a:off x="454310" y="1248830"/>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Why</a:t>
              </a:r>
            </a:p>
          </p:txBody>
        </p:sp>
        <p:sp>
          <p:nvSpPr>
            <p:cNvPr id="58" name="AutoShape 56"/>
            <p:cNvSpPr>
              <a:spLocks/>
            </p:cNvSpPr>
            <p:nvPr/>
          </p:nvSpPr>
          <p:spPr bwMode="auto">
            <a:xfrm rot="10800000" flipH="1">
              <a:off x="454310" y="2159533"/>
              <a:ext cx="317151" cy="950506"/>
            </a:xfrm>
            <a:prstGeom prst="leftBracket">
              <a:avLst>
                <a:gd name="adj" fmla="val 45473"/>
              </a:avLst>
            </a:prstGeom>
            <a:solidFill>
              <a:schemeClr val="tx1">
                <a:lumMod val="65000"/>
                <a:lumOff val="3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What</a:t>
              </a:r>
            </a:p>
          </p:txBody>
        </p:sp>
        <p:sp>
          <p:nvSpPr>
            <p:cNvPr id="63" name="AutoShape 56"/>
            <p:cNvSpPr>
              <a:spLocks/>
            </p:cNvSpPr>
            <p:nvPr/>
          </p:nvSpPr>
          <p:spPr bwMode="auto">
            <a:xfrm rot="10800000" flipH="1">
              <a:off x="454310" y="3059126"/>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defRPr/>
              </a:pPr>
              <a:r>
                <a:rPr lang="en-US" sz="1600" dirty="0">
                  <a:solidFill>
                    <a:prstClr val="white"/>
                  </a:solidFill>
                  <a:ea typeface="Arial Unicode MS" pitchFamily="34" charset="-122"/>
                  <a:cs typeface="Arial Unicode MS" pitchFamily="34" charset="-122"/>
                </a:rPr>
                <a:t>How</a:t>
              </a:r>
            </a:p>
          </p:txBody>
        </p:sp>
      </p:grpSp>
    </p:spTree>
    <p:extLst>
      <p:ext uri="{BB962C8B-B14F-4D97-AF65-F5344CB8AC3E}">
        <p14:creationId xmlns:p14="http://schemas.microsoft.com/office/powerpoint/2010/main" val="212036623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Site Selection Factor – Market </a:t>
            </a:r>
            <a:r>
              <a:rPr lang="en-US" altLang="zh-CN" smtClean="0"/>
              <a:t>Conditions </a:t>
            </a:r>
            <a:r>
              <a:rPr lang="en-US" smtClean="0"/>
              <a:t>(2) </a:t>
            </a:r>
            <a:endParaRPr lang="en-US" dirty="0"/>
          </a:p>
        </p:txBody>
      </p:sp>
      <p:sp>
        <p:nvSpPr>
          <p:cNvPr id="8" name="文本占位符 7"/>
          <p:cNvSpPr>
            <a:spLocks noGrp="1"/>
          </p:cNvSpPr>
          <p:nvPr>
            <p:ph type="body" sz="quarter" idx="4294967295"/>
          </p:nvPr>
        </p:nvSpPr>
        <p:spPr>
          <a:xfrm>
            <a:off x="1044998" y="964213"/>
            <a:ext cx="10248900" cy="4679950"/>
          </a:xfrm>
          <a:prstGeom prst="rect">
            <a:avLst/>
          </a:prstGeom>
        </p:spPr>
        <p:txBody>
          <a:bodyPr>
            <a:noAutofit/>
          </a:bodyPr>
          <a:lstStyle/>
          <a:p>
            <a:r>
              <a:rPr lang="en-US" sz="1600" dirty="0">
                <a:latin typeface="Huawei Sans" panose="020C0503030203020204" pitchFamily="34" charset="0"/>
                <a:ea typeface="+mn-ea"/>
              </a:rPr>
              <a:t>Market requirement analysis</a:t>
            </a:r>
          </a:p>
          <a:p>
            <a:endParaRPr lang="zh-CN" altLang="en-US" sz="1600" dirty="0">
              <a:latin typeface="Huawei Sans" panose="020C0503030203020204" pitchFamily="34" charset="0"/>
              <a:ea typeface="+mn-ea"/>
            </a:endParaRPr>
          </a:p>
        </p:txBody>
      </p:sp>
      <p:sp>
        <p:nvSpPr>
          <p:cNvPr id="29" name="Line 96"/>
          <p:cNvSpPr>
            <a:spLocks noChangeShapeType="1"/>
          </p:cNvSpPr>
          <p:nvPr/>
        </p:nvSpPr>
        <p:spPr bwMode="auto">
          <a:xfrm>
            <a:off x="2143646" y="4587668"/>
            <a:ext cx="8280400" cy="0"/>
          </a:xfrm>
          <a:prstGeom prst="line">
            <a:avLst/>
          </a:prstGeom>
          <a:noFill/>
          <a:ln w="9525">
            <a:solidFill>
              <a:srgbClr val="000000"/>
            </a:solidFill>
            <a:round/>
            <a:headEnd/>
            <a:tailEnd/>
          </a:ln>
        </p:spPr>
        <p:txBody>
          <a:bodyPr>
            <a:noAutofit/>
          </a:bodyPr>
          <a:lstStyle/>
          <a:p>
            <a:pPr defTabSz="914400">
              <a:defRPr/>
            </a:pPr>
            <a:endParaRPr lang="zh-CN" altLang="en-US" kern="0">
              <a:solidFill>
                <a:sysClr val="windowText" lastClr="000000"/>
              </a:solidFill>
            </a:endParaRPr>
          </a:p>
        </p:txBody>
      </p:sp>
      <p:sp>
        <p:nvSpPr>
          <p:cNvPr id="30" name="TextBox 8"/>
          <p:cNvSpPr txBox="1">
            <a:spLocks noChangeArrowheads="1"/>
          </p:cNvSpPr>
          <p:nvPr/>
        </p:nvSpPr>
        <p:spPr bwMode="auto">
          <a:xfrm>
            <a:off x="2143646" y="1863882"/>
            <a:ext cx="1900238" cy="523220"/>
          </a:xfrm>
          <a:prstGeom prst="rect">
            <a:avLst/>
          </a:prstGeom>
          <a:noFill/>
          <a:ln w="9525">
            <a:noFill/>
            <a:miter lim="800000"/>
            <a:headEnd/>
            <a:tailEnd/>
          </a:ln>
        </p:spPr>
        <p:txBody>
          <a:bodyPr>
            <a:noAutofit/>
          </a:bodyPr>
          <a:lstStyle/>
          <a:p>
            <a:pPr algn="ctr" defTabSz="914400">
              <a:defRPr/>
            </a:pPr>
            <a:r>
              <a:rPr lang="en-US" sz="1400" b="1" dirty="0">
                <a:solidFill>
                  <a:sysClr val="windowText" lastClr="000000"/>
                </a:solidFill>
              </a:rPr>
              <a:t>Enterprise </a:t>
            </a:r>
            <a:r>
              <a:rPr lang="en-US" altLang="zh-CN" sz="1400" b="1" dirty="0">
                <a:solidFill>
                  <a:srgbClr val="000000"/>
                </a:solidFill>
                <a:latin typeface="Arial"/>
                <a:ea typeface="Arial Unicode MS" pitchFamily="34" charset="-122"/>
                <a:cs typeface="Arial Unicode MS" pitchFamily="34" charset="-122"/>
                <a:sym typeface="Calibri" pitchFamily="34" charset="0"/>
              </a:rPr>
              <a:t>status</a:t>
            </a:r>
            <a:endParaRPr lang="en-US" sz="1400" b="1" dirty="0">
              <a:solidFill>
                <a:sysClr val="windowText" lastClr="000000"/>
              </a:solidFill>
            </a:endParaRPr>
          </a:p>
        </p:txBody>
      </p:sp>
      <p:sp>
        <p:nvSpPr>
          <p:cNvPr id="31" name="TextBox 9"/>
          <p:cNvSpPr txBox="1">
            <a:spLocks noChangeArrowheads="1"/>
          </p:cNvSpPr>
          <p:nvPr/>
        </p:nvSpPr>
        <p:spPr bwMode="auto">
          <a:xfrm>
            <a:off x="4850233" y="1210253"/>
            <a:ext cx="2325887" cy="523220"/>
          </a:xfrm>
          <a:prstGeom prst="rect">
            <a:avLst/>
          </a:prstGeom>
          <a:noFill/>
          <a:ln w="9525">
            <a:noFill/>
            <a:miter lim="800000"/>
            <a:headEnd/>
            <a:tailEnd/>
          </a:ln>
        </p:spPr>
        <p:txBody>
          <a:bodyPr>
            <a:noAutofit/>
          </a:bodyPr>
          <a:lstStyle/>
          <a:p>
            <a:pPr algn="ctr" defTabSz="914400">
              <a:defRPr/>
            </a:pPr>
            <a:r>
              <a:rPr lang="en-US" sz="1400" b="1" dirty="0" smtClean="0">
                <a:solidFill>
                  <a:sysClr val="windowText" lastClr="000000"/>
                </a:solidFill>
              </a:rPr>
              <a:t>DC </a:t>
            </a:r>
            <a:r>
              <a:rPr lang="en-US" altLang="zh-CN" sz="1400" b="1" dirty="0">
                <a:solidFill>
                  <a:srgbClr val="000000"/>
                </a:solidFill>
                <a:latin typeface="Arial"/>
                <a:ea typeface="Arial Unicode MS" pitchFamily="34" charset="-122"/>
                <a:cs typeface="Arial Unicode MS" pitchFamily="34" charset="-122"/>
                <a:sym typeface="Calibri" pitchFamily="34" charset="0"/>
              </a:rPr>
              <a:t>status</a:t>
            </a:r>
            <a:endParaRPr lang="en-US" sz="1400" b="1" dirty="0">
              <a:solidFill>
                <a:sysClr val="windowText" lastClr="000000"/>
              </a:solidFill>
            </a:endParaRPr>
          </a:p>
        </p:txBody>
      </p:sp>
      <p:sp>
        <p:nvSpPr>
          <p:cNvPr id="32" name="TextBox 10"/>
          <p:cNvSpPr txBox="1">
            <a:spLocks noChangeArrowheads="1"/>
          </p:cNvSpPr>
          <p:nvPr/>
        </p:nvSpPr>
        <p:spPr bwMode="auto">
          <a:xfrm>
            <a:off x="7817371" y="1187354"/>
            <a:ext cx="2357437" cy="523220"/>
          </a:xfrm>
          <a:prstGeom prst="rect">
            <a:avLst/>
          </a:prstGeom>
          <a:noFill/>
          <a:ln w="9525">
            <a:noFill/>
            <a:miter lim="800000"/>
            <a:headEnd/>
            <a:tailEnd/>
          </a:ln>
        </p:spPr>
        <p:txBody>
          <a:bodyPr>
            <a:noAutofit/>
          </a:bodyPr>
          <a:lstStyle/>
          <a:p>
            <a:pPr algn="ctr" defTabSz="914400">
              <a:defRPr/>
            </a:pPr>
            <a:r>
              <a:rPr lang="en-US" sz="1400" b="1" dirty="0">
                <a:solidFill>
                  <a:sysClr val="windowText" lastClr="000000"/>
                </a:solidFill>
              </a:rPr>
              <a:t>Future requirements</a:t>
            </a:r>
          </a:p>
        </p:txBody>
      </p:sp>
      <p:sp>
        <p:nvSpPr>
          <p:cNvPr id="33" name="圆角矩形 32"/>
          <p:cNvSpPr/>
          <p:nvPr/>
        </p:nvSpPr>
        <p:spPr bwMode="auto">
          <a:xfrm>
            <a:off x="2115071" y="2197399"/>
            <a:ext cx="2093913" cy="1430179"/>
          </a:xfrm>
          <a:prstGeom prst="roundRect">
            <a:avLst/>
          </a:prstGeom>
          <a:solidFill>
            <a:schemeClr val="bg1"/>
          </a:solidFill>
          <a:ln w="38100" cap="flat" cmpd="sng" algn="ctr">
            <a:solidFill>
              <a:schemeClr val="tx1">
                <a:lumMod val="50000"/>
                <a:lumOff val="50000"/>
              </a:schemeClr>
            </a:solidFill>
            <a:prstDash val="solid"/>
            <a:round/>
            <a:headEnd type="none" w="med" len="med"/>
            <a:tailEnd type="none" w="med" len="med"/>
          </a:ln>
          <a:effectLst>
            <a:outerShdw blurRad="50800" dist="38100" dir="5400000" algn="t" rotWithShape="0">
              <a:prstClr val="black">
                <a:alpha val="40000"/>
              </a:prstClr>
            </a:outerShdw>
          </a:effectLst>
        </p:spPr>
        <p:txBody>
          <a:bodyPr lIns="0" tIns="0" rIns="0" bIns="0" anchor="ctr">
            <a:noAutofit/>
          </a:bodyPr>
          <a:lstStyle/>
          <a:p>
            <a:pPr marL="171450" indent="-171450" defTabSz="760413">
              <a:buFont typeface="Arial" panose="020B0604020202020204" pitchFamily="34" charset="0"/>
              <a:buChar char="•"/>
              <a:defRPr/>
            </a:pPr>
            <a:r>
              <a:rPr lang="en-US" sz="1200" dirty="0">
                <a:solidFill>
                  <a:prstClr val="black">
                    <a:lumMod val="85000"/>
                    <a:lumOff val="15000"/>
                  </a:prstClr>
                </a:solidFill>
              </a:rPr>
              <a:t>Industry</a:t>
            </a:r>
          </a:p>
          <a:p>
            <a:pPr marL="171450" indent="-171450" defTabSz="760413">
              <a:buFont typeface="Arial" panose="020B0604020202020204" pitchFamily="34" charset="0"/>
              <a:buChar char="•"/>
              <a:defRPr/>
            </a:pPr>
            <a:r>
              <a:rPr lang="en-US" sz="1200" dirty="0">
                <a:solidFill>
                  <a:prstClr val="black">
                    <a:lumMod val="85000"/>
                    <a:lumOff val="15000"/>
                  </a:prstClr>
                </a:solidFill>
              </a:rPr>
              <a:t>Area</a:t>
            </a:r>
          </a:p>
          <a:p>
            <a:pPr marL="171450" indent="-171450" defTabSz="760413">
              <a:buFont typeface="Arial" panose="020B0604020202020204" pitchFamily="34" charset="0"/>
              <a:buChar char="•"/>
              <a:defRPr/>
            </a:pPr>
            <a:r>
              <a:rPr lang="en-US" sz="1200" dirty="0">
                <a:solidFill>
                  <a:prstClr val="black">
                    <a:lumMod val="85000"/>
                    <a:lumOff val="15000"/>
                  </a:prstClr>
                </a:solidFill>
              </a:rPr>
              <a:t>Enterprise scale (employee quantity)</a:t>
            </a:r>
          </a:p>
          <a:p>
            <a:pPr marL="171450" indent="-171450" defTabSz="760413">
              <a:buFont typeface="Arial" panose="020B0604020202020204" pitchFamily="34" charset="0"/>
              <a:buChar char="•"/>
              <a:defRPr/>
            </a:pPr>
            <a:r>
              <a:rPr lang="en-US" sz="1200" dirty="0">
                <a:solidFill>
                  <a:prstClr val="black">
                    <a:lumMod val="85000"/>
                    <a:lumOff val="15000"/>
                  </a:prstClr>
                </a:solidFill>
              </a:rPr>
              <a:t>Main service</a:t>
            </a:r>
          </a:p>
          <a:p>
            <a:pPr marL="171450" indent="-171450" defTabSz="760413">
              <a:buFont typeface="Arial" panose="020B0604020202020204" pitchFamily="34" charset="0"/>
              <a:buChar char="•"/>
              <a:defRPr/>
            </a:pPr>
            <a:r>
              <a:rPr lang="en-US" sz="1200" dirty="0">
                <a:solidFill>
                  <a:prstClr val="black">
                    <a:lumMod val="85000"/>
                    <a:lumOff val="15000"/>
                  </a:prstClr>
                </a:solidFill>
              </a:rPr>
              <a:t>Service scale (or data scale)</a:t>
            </a:r>
          </a:p>
        </p:txBody>
      </p:sp>
      <p:sp>
        <p:nvSpPr>
          <p:cNvPr id="34" name="圆角矩形 33"/>
          <p:cNvSpPr/>
          <p:nvPr/>
        </p:nvSpPr>
        <p:spPr bwMode="auto">
          <a:xfrm>
            <a:off x="4721746" y="1521612"/>
            <a:ext cx="2611858" cy="2842141"/>
          </a:xfrm>
          <a:prstGeom prst="roundRect">
            <a:avLst>
              <a:gd name="adj" fmla="val 11450"/>
            </a:avLst>
          </a:prstGeom>
          <a:solidFill>
            <a:schemeClr val="bg1"/>
          </a:solidFill>
          <a:ln w="38100" cap="flat" cmpd="sng" algn="ctr">
            <a:solidFill>
              <a:schemeClr val="tx1">
                <a:lumMod val="50000"/>
                <a:lumOff val="50000"/>
              </a:schemeClr>
            </a:solidFill>
            <a:prstDash val="solid"/>
            <a:round/>
            <a:headEnd type="none" w="med" len="med"/>
            <a:tailEnd type="none" w="med" len="med"/>
          </a:ln>
          <a:effectLst>
            <a:outerShdw blurRad="50800" dist="38100" dir="5400000" algn="t" rotWithShape="0">
              <a:prstClr val="black">
                <a:alpha val="40000"/>
              </a:prstClr>
            </a:outerShdw>
          </a:effectLst>
        </p:spPr>
        <p:txBody>
          <a:bodyPr lIns="0" tIns="0" rIns="0" bIns="0" anchor="ctr">
            <a:noAutofit/>
          </a:bodyPr>
          <a:lstStyle/>
          <a:p>
            <a:pPr marL="171450" indent="-171450" defTabSz="760413">
              <a:buFont typeface="Arial" panose="020B0604020202020204" pitchFamily="34" charset="0"/>
              <a:buChar char="•"/>
              <a:defRPr/>
            </a:pPr>
            <a:r>
              <a:rPr lang="en-US" altLang="zh-CN" sz="1200" dirty="0">
                <a:solidFill>
                  <a:srgbClr val="262626"/>
                </a:solidFill>
                <a:latin typeface="Arial"/>
                <a:ea typeface="Arial Unicode MS" pitchFamily="34" charset="-122"/>
                <a:cs typeface="Arial Unicode MS" pitchFamily="34" charset="-122"/>
                <a:sym typeface="Calibri" pitchFamily="34" charset="0"/>
              </a:rPr>
              <a:t>Infrastructure</a:t>
            </a:r>
            <a:endParaRPr lang="en-US" sz="1200" dirty="0" smtClean="0">
              <a:solidFill>
                <a:prstClr val="black">
                  <a:lumMod val="85000"/>
                  <a:lumOff val="15000"/>
                </a:prstClr>
              </a:solidFill>
            </a:endParaRPr>
          </a:p>
          <a:p>
            <a:pPr marL="628650" lvl="1" indent="-171450" defTabSz="760413">
              <a:buFont typeface="Wingdings" panose="05000000000000000000" pitchFamily="2" charset="2"/>
              <a:buChar char="p"/>
              <a:defRPr/>
            </a:pPr>
            <a:r>
              <a:rPr lang="en-US" sz="1200" dirty="0" smtClean="0">
                <a:solidFill>
                  <a:prstClr val="black">
                    <a:lumMod val="85000"/>
                    <a:lumOff val="15000"/>
                  </a:prstClr>
                </a:solidFill>
              </a:rPr>
              <a:t>Area and equipment </a:t>
            </a:r>
            <a:r>
              <a:rPr lang="en-US" sz="1200" dirty="0">
                <a:solidFill>
                  <a:prstClr val="black">
                    <a:lumMod val="85000"/>
                    <a:lumOff val="15000"/>
                  </a:prstClr>
                </a:solidFill>
              </a:rPr>
              <a:t>room idleness rate</a:t>
            </a:r>
          </a:p>
          <a:p>
            <a:pPr marL="628650" lvl="1" indent="-171450" defTabSz="760413">
              <a:buFont typeface="Wingdings" panose="05000000000000000000" pitchFamily="2" charset="2"/>
              <a:buChar char="p"/>
              <a:defRPr/>
            </a:pPr>
            <a:r>
              <a:rPr lang="en-US" sz="1200" dirty="0" smtClean="0">
                <a:solidFill>
                  <a:prstClr val="black">
                    <a:lumMod val="85000"/>
                    <a:lumOff val="15000"/>
                  </a:prstClr>
                </a:solidFill>
              </a:rPr>
              <a:t>Equipment room level</a:t>
            </a:r>
          </a:p>
          <a:p>
            <a:pPr marL="628650" lvl="1" indent="-171450" defTabSz="760413">
              <a:buFont typeface="Wingdings" panose="05000000000000000000" pitchFamily="2" charset="2"/>
              <a:buChar char="p"/>
              <a:defRPr/>
            </a:pPr>
            <a:r>
              <a:rPr lang="en-US" sz="1200" dirty="0" smtClean="0">
                <a:solidFill>
                  <a:prstClr val="black">
                    <a:lumMod val="85000"/>
                    <a:lumOff val="15000"/>
                  </a:prstClr>
                </a:solidFill>
              </a:rPr>
              <a:t>Total rated power</a:t>
            </a:r>
          </a:p>
          <a:p>
            <a:pPr marL="628650" lvl="1" indent="-171450" defTabSz="760413">
              <a:buFont typeface="Wingdings" panose="05000000000000000000" pitchFamily="2" charset="2"/>
              <a:buChar char="p"/>
              <a:defRPr/>
            </a:pPr>
            <a:r>
              <a:rPr lang="en-US" sz="1200" dirty="0">
                <a:solidFill>
                  <a:prstClr val="black">
                    <a:lumMod val="85000"/>
                    <a:lumOff val="15000"/>
                  </a:prstClr>
                </a:solidFill>
              </a:rPr>
              <a:t>Telecom operator connection status</a:t>
            </a:r>
          </a:p>
          <a:p>
            <a:pPr marL="171450" indent="-171450" defTabSz="760413">
              <a:buFont typeface="Arial" panose="020B0604020202020204" pitchFamily="34" charset="0"/>
              <a:buChar char="•"/>
              <a:defRPr/>
            </a:pPr>
            <a:r>
              <a:rPr lang="en-US" sz="1200" dirty="0" smtClean="0">
                <a:solidFill>
                  <a:prstClr val="black">
                    <a:lumMod val="85000"/>
                    <a:lumOff val="15000"/>
                  </a:prstClr>
                </a:solidFill>
              </a:rPr>
              <a:t>DC </a:t>
            </a:r>
            <a:r>
              <a:rPr lang="en-US" sz="1200" dirty="0">
                <a:solidFill>
                  <a:prstClr val="black">
                    <a:lumMod val="85000"/>
                    <a:lumOff val="15000"/>
                  </a:prstClr>
                </a:solidFill>
              </a:rPr>
              <a:t>application</a:t>
            </a:r>
          </a:p>
          <a:p>
            <a:pPr marL="628650" lvl="1" indent="-171450" defTabSz="760413">
              <a:buFont typeface="Wingdings" panose="05000000000000000000" pitchFamily="2" charset="2"/>
              <a:buChar char="p"/>
              <a:defRPr/>
            </a:pPr>
            <a:r>
              <a:rPr lang="en-US" sz="1200" dirty="0">
                <a:solidFill>
                  <a:prstClr val="black">
                    <a:lumMod val="85000"/>
                    <a:lumOff val="15000"/>
                  </a:prstClr>
                </a:solidFill>
              </a:rPr>
              <a:t>Purpose (for production or DR)</a:t>
            </a:r>
          </a:p>
          <a:p>
            <a:pPr marL="171450" indent="-171450" defTabSz="760413">
              <a:buFont typeface="Arial" panose="020B0604020202020204" pitchFamily="34" charset="0"/>
              <a:buChar char="•"/>
              <a:defRPr/>
            </a:pPr>
            <a:r>
              <a:rPr lang="en-US" sz="1200" dirty="0" smtClean="0">
                <a:solidFill>
                  <a:prstClr val="black">
                    <a:lumMod val="85000"/>
                    <a:lumOff val="15000"/>
                  </a:prstClr>
                </a:solidFill>
              </a:rPr>
              <a:t>DC </a:t>
            </a:r>
            <a:r>
              <a:rPr lang="en-US" sz="1200" dirty="0">
                <a:solidFill>
                  <a:prstClr val="black">
                    <a:lumMod val="85000"/>
                    <a:lumOff val="15000"/>
                  </a:prstClr>
                </a:solidFill>
              </a:rPr>
              <a:t>overview</a:t>
            </a:r>
          </a:p>
          <a:p>
            <a:pPr marL="628650" lvl="1" indent="-171450" defTabSz="760413">
              <a:buFont typeface="Wingdings" panose="05000000000000000000" pitchFamily="2" charset="2"/>
              <a:buChar char="p"/>
              <a:defRPr/>
            </a:pPr>
            <a:r>
              <a:rPr lang="en-US" sz="1200" dirty="0">
                <a:solidFill>
                  <a:prstClr val="black">
                    <a:lumMod val="85000"/>
                    <a:lumOff val="15000"/>
                  </a:prstClr>
                </a:solidFill>
              </a:rPr>
              <a:t>Construction time</a:t>
            </a:r>
          </a:p>
          <a:p>
            <a:pPr marL="628650" lvl="1" indent="-171450" defTabSz="760413">
              <a:buFont typeface="Wingdings" panose="05000000000000000000" pitchFamily="2" charset="2"/>
              <a:buChar char="p"/>
              <a:defRPr/>
            </a:pPr>
            <a:r>
              <a:rPr lang="en-US" sz="1200" dirty="0">
                <a:solidFill>
                  <a:prstClr val="black">
                    <a:lumMod val="85000"/>
                    <a:lumOff val="15000"/>
                  </a:prstClr>
                </a:solidFill>
              </a:rPr>
              <a:t>Construction mode (self-built or </a:t>
            </a:r>
            <a:r>
              <a:rPr lang="en-US" altLang="zh-CN" sz="1200" dirty="0">
                <a:solidFill>
                  <a:srgbClr val="262626"/>
                </a:solidFill>
                <a:latin typeface="Arial"/>
                <a:ea typeface="Arial Unicode MS" pitchFamily="34" charset="-122"/>
                <a:cs typeface="Arial Unicode MS" pitchFamily="34" charset="-122"/>
                <a:sym typeface="Calibri" pitchFamily="34" charset="0"/>
              </a:rPr>
              <a:t>outsourcing</a:t>
            </a:r>
            <a:r>
              <a:rPr lang="en-US" sz="1200" dirty="0" smtClean="0">
                <a:solidFill>
                  <a:prstClr val="black">
                    <a:lumMod val="85000"/>
                    <a:lumOff val="15000"/>
                  </a:prstClr>
                </a:solidFill>
              </a:rPr>
              <a:t>)</a:t>
            </a:r>
            <a:endParaRPr lang="en-US" sz="1200" dirty="0">
              <a:solidFill>
                <a:prstClr val="black">
                  <a:lumMod val="85000"/>
                  <a:lumOff val="15000"/>
                </a:prstClr>
              </a:solidFill>
            </a:endParaRPr>
          </a:p>
          <a:p>
            <a:pPr marL="628650" lvl="1" indent="-171450" defTabSz="760413">
              <a:buFont typeface="Wingdings" panose="05000000000000000000" pitchFamily="2" charset="2"/>
              <a:buChar char="p"/>
              <a:defRPr/>
            </a:pPr>
            <a:r>
              <a:rPr lang="en-US" sz="1200" dirty="0">
                <a:solidFill>
                  <a:prstClr val="black">
                    <a:lumMod val="85000"/>
                    <a:lumOff val="15000"/>
                  </a:prstClr>
                </a:solidFill>
              </a:rPr>
              <a:t>Investment scale</a:t>
            </a:r>
          </a:p>
        </p:txBody>
      </p:sp>
      <p:sp>
        <p:nvSpPr>
          <p:cNvPr id="35" name="圆角矩形 34"/>
          <p:cNvSpPr/>
          <p:nvPr/>
        </p:nvSpPr>
        <p:spPr bwMode="auto">
          <a:xfrm>
            <a:off x="7818958" y="1593017"/>
            <a:ext cx="2566988" cy="2534197"/>
          </a:xfrm>
          <a:prstGeom prst="roundRect">
            <a:avLst/>
          </a:prstGeom>
          <a:solidFill>
            <a:schemeClr val="bg1"/>
          </a:solidFill>
          <a:ln w="38100" cap="flat" cmpd="sng" algn="ctr">
            <a:solidFill>
              <a:schemeClr val="tx1">
                <a:lumMod val="50000"/>
                <a:lumOff val="50000"/>
              </a:schemeClr>
            </a:solidFill>
            <a:prstDash val="solid"/>
            <a:round/>
            <a:headEnd type="none" w="med" len="med"/>
            <a:tailEnd type="none" w="med" len="med"/>
          </a:ln>
          <a:effectLst>
            <a:outerShdw blurRad="50800" dist="38100" dir="5400000" algn="t" rotWithShape="0">
              <a:prstClr val="black">
                <a:alpha val="40000"/>
              </a:prstClr>
            </a:outerShdw>
          </a:effectLst>
        </p:spPr>
        <p:txBody>
          <a:bodyPr lIns="0" tIns="0" rIns="0" bIns="0" anchor="ctr">
            <a:noAutofit/>
          </a:bodyPr>
          <a:lstStyle/>
          <a:p>
            <a:pPr marL="171450" indent="-171450" defTabSz="760413">
              <a:buFont typeface="Arial" panose="020B0604020202020204" pitchFamily="34" charset="0"/>
              <a:buChar char="•"/>
              <a:defRPr/>
            </a:pPr>
            <a:r>
              <a:rPr lang="en-US" sz="1200" dirty="0">
                <a:solidFill>
                  <a:prstClr val="black">
                    <a:lumMod val="85000"/>
                    <a:lumOff val="15000"/>
                  </a:prstClr>
                </a:solidFill>
              </a:rPr>
              <a:t>Investment estimation (time and expected scale)</a:t>
            </a:r>
          </a:p>
          <a:p>
            <a:pPr marL="171450" indent="-171450" defTabSz="760413">
              <a:buFont typeface="Arial" panose="020B0604020202020204" pitchFamily="34" charset="0"/>
              <a:buChar char="•"/>
              <a:defRPr/>
            </a:pPr>
            <a:r>
              <a:rPr lang="en-US" sz="1200" dirty="0">
                <a:solidFill>
                  <a:prstClr val="black">
                    <a:lumMod val="85000"/>
                    <a:lumOff val="15000"/>
                  </a:prstClr>
                </a:solidFill>
              </a:rPr>
              <a:t>Expected investment field (for production or DR)</a:t>
            </a:r>
          </a:p>
          <a:p>
            <a:pPr marL="171450" indent="-171450" defTabSz="760413">
              <a:buFont typeface="Arial" panose="020B0604020202020204" pitchFamily="34" charset="0"/>
              <a:buChar char="•"/>
              <a:defRPr/>
            </a:pPr>
            <a:r>
              <a:rPr lang="en-US" sz="1200" dirty="0">
                <a:solidFill>
                  <a:prstClr val="black">
                    <a:lumMod val="85000"/>
                    <a:lumOff val="15000"/>
                  </a:prstClr>
                </a:solidFill>
              </a:rPr>
              <a:t>Outsourcing probability</a:t>
            </a:r>
          </a:p>
          <a:p>
            <a:pPr marL="171450" indent="-171450" defTabSz="760413">
              <a:buFont typeface="Arial" panose="020B0604020202020204" pitchFamily="34" charset="0"/>
              <a:buChar char="•"/>
              <a:defRPr/>
            </a:pPr>
            <a:r>
              <a:rPr lang="en-US" sz="1200" dirty="0">
                <a:solidFill>
                  <a:prstClr val="black">
                    <a:lumMod val="85000"/>
                    <a:lumOff val="15000"/>
                  </a:prstClr>
                </a:solidFill>
              </a:rPr>
              <a:t>Reason for outsourcing or not</a:t>
            </a:r>
          </a:p>
          <a:p>
            <a:pPr marL="171450" indent="-171450" defTabSz="760413">
              <a:buFont typeface="Arial" panose="020B0604020202020204" pitchFamily="34" charset="0"/>
              <a:buChar char="•"/>
              <a:defRPr/>
            </a:pPr>
            <a:r>
              <a:rPr lang="en-US" sz="1200" dirty="0">
                <a:solidFill>
                  <a:prstClr val="black">
                    <a:lumMod val="85000"/>
                    <a:lumOff val="15000"/>
                  </a:prstClr>
                </a:solidFill>
              </a:rPr>
              <a:t>Factors for selecting an outsourcing supplier: hardware conditions, service level, quality certification, and brand awareness</a:t>
            </a:r>
          </a:p>
        </p:txBody>
      </p:sp>
      <p:sp>
        <p:nvSpPr>
          <p:cNvPr id="36" name="椭圆 11"/>
          <p:cNvSpPr>
            <a:spLocks noChangeArrowheads="1"/>
          </p:cNvSpPr>
          <p:nvPr/>
        </p:nvSpPr>
        <p:spPr bwMode="auto">
          <a:xfrm>
            <a:off x="4245916" y="2749721"/>
            <a:ext cx="444500" cy="346234"/>
          </a:xfrm>
          <a:prstGeom prst="ellipse">
            <a:avLst/>
          </a:prstGeom>
          <a:noFill/>
          <a:ln w="38100" algn="ctr">
            <a:solidFill>
              <a:srgbClr val="FF6600"/>
            </a:solidFill>
            <a:round/>
            <a:headEnd/>
            <a:tailEnd/>
          </a:ln>
        </p:spPr>
        <p:txBody>
          <a:bodyPr lIns="0" tIns="0" rIns="0" bIns="0" anchor="ctr">
            <a:noAutofit/>
          </a:bodyPr>
          <a:lstStyle/>
          <a:p>
            <a:pPr marL="228600" indent="-228600" algn="ctr" defTabSz="760413">
              <a:defRPr/>
            </a:pPr>
            <a:r>
              <a:rPr lang="en-US" sz="1600" dirty="0">
                <a:solidFill>
                  <a:prstClr val="black"/>
                </a:solidFill>
              </a:rPr>
              <a:t>+</a:t>
            </a:r>
            <a:endParaRPr lang="en-US" sz="1600" dirty="0">
              <a:solidFill>
                <a:sysClr val="windowText" lastClr="000000"/>
              </a:solidFill>
            </a:endParaRPr>
          </a:p>
        </p:txBody>
      </p:sp>
      <p:sp>
        <p:nvSpPr>
          <p:cNvPr id="37" name="椭圆 12"/>
          <p:cNvSpPr>
            <a:spLocks noChangeArrowheads="1"/>
          </p:cNvSpPr>
          <p:nvPr/>
        </p:nvSpPr>
        <p:spPr bwMode="auto">
          <a:xfrm>
            <a:off x="7333604" y="2749721"/>
            <a:ext cx="444500" cy="346234"/>
          </a:xfrm>
          <a:prstGeom prst="ellipse">
            <a:avLst/>
          </a:prstGeom>
          <a:noFill/>
          <a:ln w="38100" algn="ctr">
            <a:solidFill>
              <a:srgbClr val="FF6600"/>
            </a:solidFill>
            <a:round/>
            <a:headEnd/>
            <a:tailEnd/>
          </a:ln>
        </p:spPr>
        <p:txBody>
          <a:bodyPr lIns="0" tIns="0" rIns="0" bIns="0" anchor="ctr">
            <a:noAutofit/>
          </a:bodyPr>
          <a:lstStyle/>
          <a:p>
            <a:pPr marL="228600" indent="-228600" algn="ctr" defTabSz="760413">
              <a:defRPr/>
            </a:pPr>
            <a:r>
              <a:rPr lang="en-US" sz="1600" dirty="0">
                <a:solidFill>
                  <a:sysClr val="windowText" lastClr="000000"/>
                </a:solidFill>
              </a:rPr>
              <a:t>+</a:t>
            </a:r>
          </a:p>
        </p:txBody>
      </p:sp>
      <p:sp>
        <p:nvSpPr>
          <p:cNvPr id="38" name="下箭头 17"/>
          <p:cNvSpPr>
            <a:spLocks noChangeArrowheads="1"/>
          </p:cNvSpPr>
          <p:nvPr/>
        </p:nvSpPr>
        <p:spPr bwMode="auto">
          <a:xfrm>
            <a:off x="5546226" y="4486963"/>
            <a:ext cx="974725" cy="489940"/>
          </a:xfrm>
          <a:prstGeom prst="downArrow">
            <a:avLst>
              <a:gd name="adj1" fmla="val 50000"/>
              <a:gd name="adj2" fmla="val 50000"/>
            </a:avLst>
          </a:prstGeom>
          <a:solidFill>
            <a:srgbClr val="00B0F0"/>
          </a:solidFill>
          <a:ln w="9525" algn="ctr">
            <a:noFill/>
            <a:round/>
            <a:headEnd/>
            <a:tailEnd/>
          </a:ln>
        </p:spPr>
        <p:txBody>
          <a:bodyPr>
            <a:noAutofit/>
          </a:bodyPr>
          <a:lstStyle/>
          <a:p>
            <a:pPr defTabSz="914400">
              <a:defRPr/>
            </a:pPr>
            <a:endParaRPr lang="en-US" sz="1400" kern="0">
              <a:solidFill>
                <a:sysClr val="windowText" lastClr="000000"/>
              </a:solidFill>
            </a:endParaRPr>
          </a:p>
        </p:txBody>
      </p:sp>
      <p:sp>
        <p:nvSpPr>
          <p:cNvPr id="39" name="TextBox 18"/>
          <p:cNvSpPr txBox="1">
            <a:spLocks noChangeArrowheads="1"/>
          </p:cNvSpPr>
          <p:nvPr/>
        </p:nvSpPr>
        <p:spPr bwMode="auto">
          <a:xfrm>
            <a:off x="2061889" y="4192073"/>
            <a:ext cx="2063751" cy="523220"/>
          </a:xfrm>
          <a:prstGeom prst="rect">
            <a:avLst/>
          </a:prstGeom>
          <a:noFill/>
          <a:ln w="9525">
            <a:noFill/>
            <a:miter lim="800000"/>
            <a:headEnd/>
            <a:tailEnd/>
          </a:ln>
        </p:spPr>
        <p:txBody>
          <a:bodyPr>
            <a:noAutofit/>
          </a:bodyPr>
          <a:lstStyle/>
          <a:p>
            <a:pPr defTabSz="914400">
              <a:defRPr/>
            </a:pPr>
            <a:r>
              <a:rPr lang="en-US" sz="1400" dirty="0">
                <a:solidFill>
                  <a:sysClr val="windowText" lastClr="000000"/>
                </a:solidFill>
              </a:rPr>
              <a:t>Survey content</a:t>
            </a:r>
          </a:p>
        </p:txBody>
      </p:sp>
      <p:sp>
        <p:nvSpPr>
          <p:cNvPr id="40" name="矩形 19"/>
          <p:cNvSpPr>
            <a:spLocks noChangeArrowheads="1"/>
          </p:cNvSpPr>
          <p:nvPr/>
        </p:nvSpPr>
        <p:spPr bwMode="auto">
          <a:xfrm>
            <a:off x="2529409" y="5194353"/>
            <a:ext cx="2333625" cy="449810"/>
          </a:xfrm>
          <a:prstGeom prst="rect">
            <a:avLst/>
          </a:prstGeom>
          <a:solidFill>
            <a:srgbClr val="0B9CE5"/>
          </a:solidFill>
          <a:ln w="9525" algn="ctr">
            <a:noFill/>
            <a:round/>
            <a:headEnd/>
            <a:tailEnd/>
          </a:ln>
        </p:spPr>
        <p:txBody>
          <a:bodyPr anchor="ctr">
            <a:noAutofit/>
          </a:bodyPr>
          <a:lstStyle/>
          <a:p>
            <a:pPr algn="ctr" defTabSz="914400">
              <a:defRPr/>
            </a:pPr>
            <a:r>
              <a:rPr lang="en-US" sz="1200" dirty="0">
                <a:solidFill>
                  <a:prstClr val="white"/>
                </a:solidFill>
              </a:rPr>
              <a:t>Requirement scale, time, and purpose analysis</a:t>
            </a:r>
          </a:p>
        </p:txBody>
      </p:sp>
      <p:sp>
        <p:nvSpPr>
          <p:cNvPr id="41" name="矩形 20"/>
          <p:cNvSpPr>
            <a:spLocks noChangeArrowheads="1"/>
          </p:cNvSpPr>
          <p:nvPr/>
        </p:nvSpPr>
        <p:spPr bwMode="auto">
          <a:xfrm>
            <a:off x="5094699" y="5194353"/>
            <a:ext cx="1920349" cy="449810"/>
          </a:xfrm>
          <a:prstGeom prst="rect">
            <a:avLst/>
          </a:prstGeom>
          <a:solidFill>
            <a:srgbClr val="0B9CE5"/>
          </a:solidFill>
          <a:ln w="9525" algn="ctr">
            <a:noFill/>
            <a:round/>
            <a:headEnd/>
            <a:tailEnd/>
          </a:ln>
        </p:spPr>
        <p:txBody>
          <a:bodyPr anchor="ctr">
            <a:noAutofit/>
          </a:bodyPr>
          <a:lstStyle/>
          <a:p>
            <a:pPr algn="ctr" defTabSz="914400">
              <a:defRPr/>
            </a:pPr>
            <a:r>
              <a:rPr lang="en-US" sz="1200" dirty="0">
                <a:solidFill>
                  <a:prstClr val="white"/>
                </a:solidFill>
              </a:rPr>
              <a:t>Customer group analysis</a:t>
            </a:r>
          </a:p>
        </p:txBody>
      </p:sp>
      <p:sp>
        <p:nvSpPr>
          <p:cNvPr id="42" name="矩形 21"/>
          <p:cNvSpPr>
            <a:spLocks noChangeArrowheads="1"/>
          </p:cNvSpPr>
          <p:nvPr/>
        </p:nvSpPr>
        <p:spPr bwMode="auto">
          <a:xfrm>
            <a:off x="7227440" y="5194353"/>
            <a:ext cx="2242200" cy="449810"/>
          </a:xfrm>
          <a:prstGeom prst="rect">
            <a:avLst/>
          </a:prstGeom>
          <a:solidFill>
            <a:srgbClr val="0B9CE5"/>
          </a:solidFill>
          <a:ln w="9525" algn="ctr">
            <a:noFill/>
            <a:round/>
            <a:headEnd/>
            <a:tailEnd/>
          </a:ln>
        </p:spPr>
        <p:txBody>
          <a:bodyPr anchor="ctr">
            <a:noAutofit/>
          </a:bodyPr>
          <a:lstStyle/>
          <a:p>
            <a:pPr algn="ctr" defTabSz="914400">
              <a:defRPr/>
            </a:pPr>
            <a:r>
              <a:rPr lang="en-US" sz="1200" dirty="0">
                <a:solidFill>
                  <a:prstClr val="white"/>
                </a:solidFill>
              </a:rPr>
              <a:t>Required </a:t>
            </a:r>
            <a:r>
              <a:rPr lang="en-US" sz="1200" dirty="0" smtClean="0">
                <a:solidFill>
                  <a:prstClr val="white"/>
                </a:solidFill>
              </a:rPr>
              <a:t>product </a:t>
            </a:r>
            <a:r>
              <a:rPr lang="en-US" sz="1200" dirty="0">
                <a:solidFill>
                  <a:prstClr val="white"/>
                </a:solidFill>
              </a:rPr>
              <a:t>and </a:t>
            </a:r>
            <a:r>
              <a:rPr lang="en-US" sz="1200" dirty="0" smtClean="0">
                <a:solidFill>
                  <a:prstClr val="white"/>
                </a:solidFill>
              </a:rPr>
              <a:t>price</a:t>
            </a:r>
            <a:endParaRPr lang="en-US" sz="1200" dirty="0">
              <a:solidFill>
                <a:prstClr val="white"/>
              </a:solidFill>
            </a:endParaRPr>
          </a:p>
        </p:txBody>
      </p:sp>
      <p:sp>
        <p:nvSpPr>
          <p:cNvPr id="43" name="矩形 23"/>
          <p:cNvSpPr>
            <a:spLocks noChangeArrowheads="1"/>
          </p:cNvSpPr>
          <p:nvPr/>
        </p:nvSpPr>
        <p:spPr bwMode="auto">
          <a:xfrm>
            <a:off x="2517893" y="5767373"/>
            <a:ext cx="6648401" cy="302114"/>
          </a:xfrm>
          <a:prstGeom prst="rect">
            <a:avLst/>
          </a:prstGeom>
          <a:solidFill>
            <a:srgbClr val="0B9CE5"/>
          </a:solidFill>
          <a:ln w="9525" algn="ctr">
            <a:noFill/>
            <a:round/>
            <a:headEnd/>
            <a:tailEnd/>
          </a:ln>
        </p:spPr>
        <p:txBody>
          <a:bodyPr anchor="ctr">
            <a:noAutofit/>
          </a:bodyPr>
          <a:lstStyle/>
          <a:p>
            <a:pPr algn="ctr" defTabSz="914400">
              <a:defRPr/>
            </a:pPr>
            <a:r>
              <a:rPr lang="en-US" sz="1200" dirty="0">
                <a:solidFill>
                  <a:prstClr val="white"/>
                </a:solidFill>
              </a:rPr>
              <a:t>Local geographical conditions and policy advantages</a:t>
            </a:r>
          </a:p>
        </p:txBody>
      </p:sp>
      <p:cxnSp>
        <p:nvCxnSpPr>
          <p:cNvPr id="44" name="形状 27"/>
          <p:cNvCxnSpPr>
            <a:cxnSpLocks noChangeShapeType="1"/>
            <a:stCxn id="38" idx="2"/>
            <a:endCxn id="40" idx="0"/>
          </p:cNvCxnSpPr>
          <p:nvPr/>
        </p:nvCxnSpPr>
        <p:spPr bwMode="auto">
          <a:xfrm rot="5400000">
            <a:off x="4756181" y="3916945"/>
            <a:ext cx="217450" cy="2337367"/>
          </a:xfrm>
          <a:prstGeom prst="bentConnector3">
            <a:avLst>
              <a:gd name="adj1" fmla="val 50000"/>
            </a:avLst>
          </a:prstGeom>
          <a:noFill/>
          <a:ln w="28575" algn="ctr">
            <a:solidFill>
              <a:schemeClr val="tx1">
                <a:lumMod val="50000"/>
                <a:lumOff val="50000"/>
              </a:schemeClr>
            </a:solidFill>
            <a:round/>
            <a:headEnd/>
            <a:tailEnd type="arrow" w="med" len="med"/>
          </a:ln>
        </p:spPr>
      </p:cxnSp>
      <p:sp>
        <p:nvSpPr>
          <p:cNvPr id="45" name="TextBox 30"/>
          <p:cNvSpPr txBox="1">
            <a:spLocks noChangeArrowheads="1"/>
          </p:cNvSpPr>
          <p:nvPr/>
        </p:nvSpPr>
        <p:spPr bwMode="auto">
          <a:xfrm>
            <a:off x="2115071" y="4609528"/>
            <a:ext cx="2063751" cy="523220"/>
          </a:xfrm>
          <a:prstGeom prst="rect">
            <a:avLst/>
          </a:prstGeom>
          <a:noFill/>
          <a:ln w="9525">
            <a:noFill/>
            <a:miter lim="800000"/>
            <a:headEnd/>
            <a:tailEnd/>
          </a:ln>
        </p:spPr>
        <p:txBody>
          <a:bodyPr>
            <a:noAutofit/>
          </a:bodyPr>
          <a:lstStyle/>
          <a:p>
            <a:pPr defTabSz="914400">
              <a:defRPr/>
            </a:pPr>
            <a:r>
              <a:rPr lang="en-US" altLang="zh-CN" sz="1400" dirty="0">
                <a:solidFill>
                  <a:sysClr val="windowText" lastClr="000000"/>
                </a:solidFill>
              </a:rPr>
              <a:t>Survey </a:t>
            </a:r>
            <a:r>
              <a:rPr lang="en-US" sz="1400" dirty="0" smtClean="0">
                <a:solidFill>
                  <a:sysClr val="windowText" lastClr="000000"/>
                </a:solidFill>
              </a:rPr>
              <a:t>conclusion</a:t>
            </a:r>
            <a:endParaRPr lang="en-US" sz="1400" dirty="0">
              <a:solidFill>
                <a:sysClr val="windowText" lastClr="000000"/>
              </a:solidFill>
            </a:endParaRPr>
          </a:p>
        </p:txBody>
      </p:sp>
      <p:cxnSp>
        <p:nvCxnSpPr>
          <p:cNvPr id="46" name="肘形连接符 32"/>
          <p:cNvCxnSpPr>
            <a:cxnSpLocks noChangeShapeType="1"/>
            <a:stCxn id="38" idx="2"/>
            <a:endCxn id="42" idx="0"/>
          </p:cNvCxnSpPr>
          <p:nvPr/>
        </p:nvCxnSpPr>
        <p:spPr bwMode="auto">
          <a:xfrm rot="16200000" flipH="1">
            <a:off x="7082339" y="3928152"/>
            <a:ext cx="217450" cy="2314951"/>
          </a:xfrm>
          <a:prstGeom prst="bentConnector3">
            <a:avLst>
              <a:gd name="adj1" fmla="val 50000"/>
            </a:avLst>
          </a:prstGeom>
          <a:noFill/>
          <a:ln w="28575" algn="ctr">
            <a:solidFill>
              <a:schemeClr val="tx1">
                <a:lumMod val="50000"/>
                <a:lumOff val="50000"/>
              </a:schemeClr>
            </a:solidFill>
            <a:round/>
            <a:headEnd/>
            <a:tailEnd type="arrow" w="med" len="med"/>
          </a:ln>
        </p:spPr>
      </p:cxnSp>
      <p:grpSp>
        <p:nvGrpSpPr>
          <p:cNvPr id="26" name="组合 25"/>
          <p:cNvGrpSpPr/>
          <p:nvPr/>
        </p:nvGrpSpPr>
        <p:grpSpPr>
          <a:xfrm>
            <a:off x="727846" y="1052513"/>
            <a:ext cx="317151" cy="2760802"/>
            <a:chOff x="454310" y="1248830"/>
            <a:chExt cx="317151" cy="2760802"/>
          </a:xfrm>
        </p:grpSpPr>
        <p:sp>
          <p:nvSpPr>
            <p:cNvPr id="27" name="AutoShape 56"/>
            <p:cNvSpPr>
              <a:spLocks/>
            </p:cNvSpPr>
            <p:nvPr/>
          </p:nvSpPr>
          <p:spPr bwMode="auto">
            <a:xfrm rot="10800000" flipH="1">
              <a:off x="454310" y="1248830"/>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Why</a:t>
              </a:r>
            </a:p>
          </p:txBody>
        </p:sp>
        <p:sp>
          <p:nvSpPr>
            <p:cNvPr id="28" name="AutoShape 56"/>
            <p:cNvSpPr>
              <a:spLocks/>
            </p:cNvSpPr>
            <p:nvPr/>
          </p:nvSpPr>
          <p:spPr bwMode="auto">
            <a:xfrm rot="10800000" flipH="1">
              <a:off x="454310" y="2159533"/>
              <a:ext cx="317151" cy="950506"/>
            </a:xfrm>
            <a:prstGeom prst="leftBracket">
              <a:avLst>
                <a:gd name="adj" fmla="val 45473"/>
              </a:avLst>
            </a:prstGeom>
            <a:solidFill>
              <a:schemeClr val="tx1">
                <a:lumMod val="65000"/>
                <a:lumOff val="3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What</a:t>
              </a:r>
            </a:p>
          </p:txBody>
        </p:sp>
        <p:sp>
          <p:nvSpPr>
            <p:cNvPr id="47" name="AutoShape 56"/>
            <p:cNvSpPr>
              <a:spLocks/>
            </p:cNvSpPr>
            <p:nvPr/>
          </p:nvSpPr>
          <p:spPr bwMode="auto">
            <a:xfrm rot="10800000" flipH="1">
              <a:off x="454310" y="3059126"/>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defRPr/>
              </a:pPr>
              <a:r>
                <a:rPr lang="en-US" sz="1600" dirty="0">
                  <a:solidFill>
                    <a:prstClr val="white"/>
                  </a:solidFill>
                  <a:ea typeface="Arial Unicode MS" pitchFamily="34" charset="-122"/>
                  <a:cs typeface="Arial Unicode MS" pitchFamily="34" charset="-122"/>
                </a:rPr>
                <a:t>How</a:t>
              </a:r>
            </a:p>
          </p:txBody>
        </p:sp>
      </p:grpSp>
    </p:spTree>
    <p:extLst>
      <p:ext uri="{BB962C8B-B14F-4D97-AF65-F5344CB8AC3E}">
        <p14:creationId xmlns:p14="http://schemas.microsoft.com/office/powerpoint/2010/main" val="378743727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Site Selection Factor – Market </a:t>
            </a:r>
            <a:r>
              <a:rPr lang="en-US" altLang="zh-CN" smtClean="0"/>
              <a:t>Conditions </a:t>
            </a:r>
            <a:r>
              <a:rPr lang="en-US" smtClean="0"/>
              <a:t>(3)</a:t>
            </a:r>
            <a:endParaRPr lang="en-US" dirty="0"/>
          </a:p>
        </p:txBody>
      </p:sp>
      <p:sp>
        <p:nvSpPr>
          <p:cNvPr id="10" name="Rectangle 1"/>
          <p:cNvSpPr>
            <a:spLocks noChangeArrowheads="1"/>
          </p:cNvSpPr>
          <p:nvPr/>
        </p:nvSpPr>
        <p:spPr bwMode="auto">
          <a:xfrm>
            <a:off x="1044998" y="961429"/>
            <a:ext cx="10415165" cy="83099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noAutofit/>
          </a:bodyPr>
          <a:lstStyle/>
          <a:p>
            <a:pPr marL="285750" indent="-285750">
              <a:lnSpc>
                <a:spcPct val="150000"/>
              </a:lnSpc>
              <a:buFont typeface="Arial" panose="020B0604020202020204" pitchFamily="34" charset="0"/>
              <a:buChar char="•"/>
            </a:pPr>
            <a:r>
              <a:rPr lang="en-US" sz="1400" dirty="0">
                <a:solidFill>
                  <a:prstClr val="black"/>
                </a:solidFill>
                <a:cs typeface="Arial" pitchFamily="34" charset="0"/>
              </a:rPr>
              <a:t>The costs and market conditions are analyzed to estimate the </a:t>
            </a:r>
            <a:r>
              <a:rPr lang="en-US" sz="1400" dirty="0" smtClean="0">
                <a:solidFill>
                  <a:prstClr val="black"/>
                </a:solidFill>
                <a:cs typeface="Arial" pitchFamily="34" charset="0"/>
              </a:rPr>
              <a:t>ROI </a:t>
            </a:r>
            <a:r>
              <a:rPr lang="en-US" sz="1400" dirty="0">
                <a:solidFill>
                  <a:prstClr val="black"/>
                </a:solidFill>
                <a:cs typeface="Arial" pitchFamily="34" charset="0"/>
              </a:rPr>
              <a:t>of the project. The following describes a typical ROI analysis model for reference.</a:t>
            </a:r>
          </a:p>
        </p:txBody>
      </p:sp>
      <p:grpSp>
        <p:nvGrpSpPr>
          <p:cNvPr id="3" name="组合 2"/>
          <p:cNvGrpSpPr/>
          <p:nvPr/>
        </p:nvGrpSpPr>
        <p:grpSpPr>
          <a:xfrm>
            <a:off x="2060924" y="1621707"/>
            <a:ext cx="8602131" cy="4561119"/>
            <a:chOff x="2065869" y="1855616"/>
            <a:chExt cx="8602131" cy="4561119"/>
          </a:xfrm>
        </p:grpSpPr>
        <p:sp>
          <p:nvSpPr>
            <p:cNvPr id="11" name="Line 2"/>
            <p:cNvSpPr>
              <a:spLocks noChangeShapeType="1"/>
            </p:cNvSpPr>
            <p:nvPr/>
          </p:nvSpPr>
          <p:spPr bwMode="auto">
            <a:xfrm>
              <a:off x="4317945" y="5962674"/>
              <a:ext cx="1008062" cy="0"/>
            </a:xfrm>
            <a:prstGeom prst="line">
              <a:avLst/>
            </a:prstGeom>
            <a:noFill/>
            <a:ln w="19050">
              <a:solidFill>
                <a:schemeClr val="accent1">
                  <a:lumMod val="75000"/>
                </a:schemeClr>
              </a:solidFill>
              <a:round/>
              <a:headEnd/>
              <a:tailEnd type="triangle" w="lg" len="med"/>
            </a:ln>
          </p:spPr>
          <p:txBody>
            <a:bodyPr wrap="none" anchor="ctr">
              <a:noAutofit/>
            </a:bodyPr>
            <a:lstStyle/>
            <a:p>
              <a:endParaRPr lang="zh-CN" altLang="en-US">
                <a:solidFill>
                  <a:prstClr val="black"/>
                </a:solidFill>
              </a:endParaRPr>
            </a:p>
          </p:txBody>
        </p:sp>
        <p:sp>
          <p:nvSpPr>
            <p:cNvPr id="13" name="Rectangle 5"/>
            <p:cNvSpPr>
              <a:spLocks noChangeArrowheads="1"/>
            </p:cNvSpPr>
            <p:nvPr/>
          </p:nvSpPr>
          <p:spPr bwMode="auto">
            <a:xfrm>
              <a:off x="2071712" y="5358135"/>
              <a:ext cx="2252078" cy="923267"/>
            </a:xfrm>
            <a:prstGeom prst="rect">
              <a:avLst/>
            </a:prstGeom>
            <a:solidFill>
              <a:srgbClr val="99CCFF"/>
            </a:solidFill>
            <a:ln w="19050" algn="ctr">
              <a:noFill/>
              <a:miter lim="800000"/>
              <a:headEnd/>
              <a:tailEnd/>
            </a:ln>
          </p:spPr>
          <p:txBody>
            <a:bodyPr wrap="square" lIns="91409" tIns="91409" rIns="91409" bIns="91409" anchor="ctr">
              <a:spAutoFit/>
            </a:bodyPr>
            <a:lstStyle/>
            <a:p>
              <a:pPr eaLnBrk="0" hangingPunct="0"/>
              <a:r>
                <a:rPr kumimoji="1" lang="en-US" sz="1200" b="1" dirty="0">
                  <a:solidFill>
                    <a:prstClr val="black"/>
                  </a:solidFill>
                </a:rPr>
                <a:t>Go-to-market product</a:t>
              </a:r>
            </a:p>
            <a:p>
              <a:pPr marL="176213" lvl="1" indent="-174625" eaLnBrk="0" hangingPunct="0">
                <a:buFontTx/>
                <a:buChar char="•"/>
              </a:pPr>
              <a:r>
                <a:rPr lang="en-US" sz="1200" dirty="0">
                  <a:solidFill>
                    <a:prstClr val="black"/>
                  </a:solidFill>
                </a:rPr>
                <a:t>Sales strategy</a:t>
              </a:r>
            </a:p>
            <a:p>
              <a:pPr marL="176213" lvl="1" indent="-174625" eaLnBrk="0" hangingPunct="0">
                <a:buFontTx/>
                <a:buChar char="•"/>
              </a:pPr>
              <a:r>
                <a:rPr lang="en-US" sz="1200" dirty="0">
                  <a:solidFill>
                    <a:prstClr val="black"/>
                  </a:solidFill>
                </a:rPr>
                <a:t>Product pattern</a:t>
              </a:r>
            </a:p>
            <a:p>
              <a:pPr marL="176213" lvl="1" indent="-174625" eaLnBrk="0" hangingPunct="0">
                <a:buFontTx/>
                <a:buChar char="•"/>
              </a:pPr>
              <a:r>
                <a:rPr lang="en-US" sz="1200" dirty="0">
                  <a:solidFill>
                    <a:prstClr val="black"/>
                  </a:solidFill>
                </a:rPr>
                <a:t>Product tariff package</a:t>
              </a:r>
            </a:p>
          </p:txBody>
        </p:sp>
        <p:sp>
          <p:nvSpPr>
            <p:cNvPr id="15" name="Rectangle 7"/>
            <p:cNvSpPr>
              <a:spLocks noChangeArrowheads="1"/>
            </p:cNvSpPr>
            <p:nvPr/>
          </p:nvSpPr>
          <p:spPr bwMode="auto">
            <a:xfrm>
              <a:off x="5046132" y="4473629"/>
              <a:ext cx="2619023" cy="738601"/>
            </a:xfrm>
            <a:prstGeom prst="rect">
              <a:avLst/>
            </a:prstGeom>
            <a:solidFill>
              <a:srgbClr val="99CCFF"/>
            </a:solidFill>
            <a:ln w="19050" algn="ctr">
              <a:noFill/>
              <a:miter lim="800000"/>
              <a:headEnd/>
              <a:tailEnd/>
            </a:ln>
          </p:spPr>
          <p:txBody>
            <a:bodyPr wrap="square" lIns="91409" tIns="91409" rIns="91409" bIns="91409" anchor="ctr">
              <a:spAutoFit/>
            </a:bodyPr>
            <a:lstStyle/>
            <a:p>
              <a:pPr eaLnBrk="0" hangingPunct="0"/>
              <a:r>
                <a:rPr kumimoji="1" lang="en-US" sz="1200" b="1" dirty="0">
                  <a:solidFill>
                    <a:prstClr val="black"/>
                  </a:solidFill>
                </a:rPr>
                <a:t>CAPEX</a:t>
              </a:r>
            </a:p>
            <a:p>
              <a:pPr marL="176213" lvl="1" indent="-174625" eaLnBrk="0" hangingPunct="0">
                <a:buFontTx/>
                <a:buChar char="•"/>
              </a:pPr>
              <a:r>
                <a:rPr lang="en-US" sz="1200" dirty="0">
                  <a:solidFill>
                    <a:prstClr val="black"/>
                  </a:solidFill>
                </a:rPr>
                <a:t>Equipment investment </a:t>
              </a:r>
            </a:p>
            <a:p>
              <a:pPr marL="176213" lvl="1" indent="-174625" eaLnBrk="0" hangingPunct="0">
                <a:buFontTx/>
                <a:buChar char="•"/>
              </a:pPr>
              <a:r>
                <a:rPr lang="en-US" sz="1200" dirty="0" smtClean="0">
                  <a:solidFill>
                    <a:prstClr val="black"/>
                  </a:solidFill>
                </a:rPr>
                <a:t>System </a:t>
              </a:r>
              <a:r>
                <a:rPr lang="en-US" sz="1200" dirty="0">
                  <a:solidFill>
                    <a:prstClr val="black"/>
                  </a:solidFill>
                </a:rPr>
                <a:t>integration  </a:t>
              </a:r>
            </a:p>
          </p:txBody>
        </p:sp>
        <p:cxnSp>
          <p:nvCxnSpPr>
            <p:cNvPr id="16" name="AutoShape 8"/>
            <p:cNvCxnSpPr>
              <a:cxnSpLocks noChangeShapeType="1"/>
              <a:stCxn id="14" idx="3"/>
              <a:endCxn id="15" idx="1"/>
            </p:cNvCxnSpPr>
            <p:nvPr/>
          </p:nvCxnSpPr>
          <p:spPr bwMode="auto">
            <a:xfrm>
              <a:off x="4317947" y="4123392"/>
              <a:ext cx="728185" cy="719538"/>
            </a:xfrm>
            <a:prstGeom prst="bentConnector3">
              <a:avLst>
                <a:gd name="adj1" fmla="val 50000"/>
              </a:avLst>
            </a:prstGeom>
            <a:noFill/>
            <a:ln w="19050">
              <a:solidFill>
                <a:schemeClr val="accent1">
                  <a:lumMod val="75000"/>
                </a:schemeClr>
              </a:solidFill>
              <a:miter lim="800000"/>
              <a:headEnd/>
              <a:tailEnd type="triangle" w="lg" len="med"/>
            </a:ln>
          </p:spPr>
        </p:cxnSp>
        <p:cxnSp>
          <p:nvCxnSpPr>
            <p:cNvPr id="17" name="AutoShape 9"/>
            <p:cNvCxnSpPr>
              <a:cxnSpLocks noChangeShapeType="1"/>
              <a:stCxn id="14" idx="3"/>
              <a:endCxn id="24" idx="1"/>
            </p:cNvCxnSpPr>
            <p:nvPr/>
          </p:nvCxnSpPr>
          <p:spPr bwMode="auto">
            <a:xfrm flipV="1">
              <a:off x="4317947" y="2963581"/>
              <a:ext cx="728185" cy="1159811"/>
            </a:xfrm>
            <a:prstGeom prst="bentConnector3">
              <a:avLst>
                <a:gd name="adj1" fmla="val 50000"/>
              </a:avLst>
            </a:prstGeom>
            <a:noFill/>
            <a:ln w="19050">
              <a:solidFill>
                <a:schemeClr val="accent1">
                  <a:lumMod val="75000"/>
                </a:schemeClr>
              </a:solidFill>
              <a:miter lim="800000"/>
              <a:headEnd/>
              <a:tailEnd type="triangle" w="lg" len="med"/>
            </a:ln>
          </p:spPr>
        </p:cxnSp>
        <p:sp>
          <p:nvSpPr>
            <p:cNvPr id="18" name="Rectangle 10"/>
            <p:cNvSpPr>
              <a:spLocks noChangeArrowheads="1"/>
            </p:cNvSpPr>
            <p:nvPr/>
          </p:nvSpPr>
          <p:spPr bwMode="auto">
            <a:xfrm>
              <a:off x="8494658" y="3846923"/>
              <a:ext cx="2173342" cy="1261821"/>
            </a:xfrm>
            <a:prstGeom prst="rect">
              <a:avLst/>
            </a:prstGeom>
            <a:solidFill>
              <a:srgbClr val="0B9CE5"/>
            </a:solidFill>
            <a:ln w="19050" algn="ctr">
              <a:noFill/>
              <a:miter lim="800000"/>
              <a:headEnd/>
              <a:tailEnd/>
            </a:ln>
          </p:spPr>
          <p:txBody>
            <a:bodyPr wrap="square" lIns="91409" tIns="91409" rIns="91409" bIns="91409" anchor="ctr">
              <a:spAutoFit/>
            </a:bodyPr>
            <a:lstStyle/>
            <a:p>
              <a:pPr eaLnBrk="0" hangingPunct="0"/>
              <a:r>
                <a:rPr kumimoji="1" lang="en-US" sz="1400" b="1" dirty="0">
                  <a:solidFill>
                    <a:prstClr val="white"/>
                  </a:solidFill>
                </a:rPr>
                <a:t>Key financial </a:t>
              </a:r>
              <a:r>
                <a:rPr kumimoji="1" lang="en-US" sz="1400" b="1" dirty="0" smtClean="0">
                  <a:solidFill>
                    <a:prstClr val="white"/>
                  </a:solidFill>
                </a:rPr>
                <a:t>indicators</a:t>
              </a:r>
              <a:endParaRPr kumimoji="1" lang="en-US" sz="1400" b="1" dirty="0">
                <a:solidFill>
                  <a:prstClr val="white"/>
                </a:solidFill>
              </a:endParaRPr>
            </a:p>
            <a:p>
              <a:pPr eaLnBrk="0" hangingPunct="0">
                <a:buSzPct val="50000"/>
                <a:buFont typeface="Wingdings" pitchFamily="2" charset="2"/>
                <a:buChar char="l"/>
              </a:pPr>
              <a:r>
                <a:rPr lang="en-US" sz="1400" dirty="0">
                  <a:solidFill>
                    <a:prstClr val="white"/>
                  </a:solidFill>
                </a:rPr>
                <a:t> NPV</a:t>
              </a:r>
            </a:p>
            <a:p>
              <a:pPr eaLnBrk="0" hangingPunct="0">
                <a:buSzPct val="50000"/>
                <a:buFont typeface="Wingdings" pitchFamily="2" charset="2"/>
                <a:buChar char="l"/>
              </a:pPr>
              <a:r>
                <a:rPr lang="en-US" sz="1400" dirty="0">
                  <a:solidFill>
                    <a:prstClr val="white"/>
                  </a:solidFill>
                </a:rPr>
                <a:t> </a:t>
              </a:r>
              <a:r>
                <a:rPr lang="en-US" sz="1400" dirty="0">
                  <a:solidFill>
                    <a:prstClr val="white"/>
                  </a:solidFill>
                  <a:cs typeface="Arial Unicode MS" pitchFamily="34" charset="-122"/>
                </a:rPr>
                <a:t>Gross profit margin</a:t>
              </a:r>
            </a:p>
            <a:p>
              <a:pPr eaLnBrk="0" hangingPunct="0">
                <a:buSzPct val="50000"/>
                <a:buFont typeface="Wingdings" pitchFamily="2" charset="2"/>
                <a:buChar char="l"/>
              </a:pPr>
              <a:r>
                <a:rPr lang="en-US" sz="1400" dirty="0">
                  <a:solidFill>
                    <a:prstClr val="white"/>
                  </a:solidFill>
                  <a:cs typeface="Arial Unicode MS" pitchFamily="34" charset="-122"/>
                </a:rPr>
                <a:t> IRR</a:t>
              </a:r>
            </a:p>
          </p:txBody>
        </p:sp>
        <p:cxnSp>
          <p:nvCxnSpPr>
            <p:cNvPr id="19" name="AutoShape 11"/>
            <p:cNvCxnSpPr>
              <a:cxnSpLocks noChangeShapeType="1"/>
              <a:stCxn id="15" idx="3"/>
            </p:cNvCxnSpPr>
            <p:nvPr/>
          </p:nvCxnSpPr>
          <p:spPr bwMode="auto">
            <a:xfrm flipV="1">
              <a:off x="7665155" y="4338680"/>
              <a:ext cx="829503" cy="504250"/>
            </a:xfrm>
            <a:prstGeom prst="bentConnector3">
              <a:avLst>
                <a:gd name="adj1" fmla="val 50000"/>
              </a:avLst>
            </a:prstGeom>
            <a:noFill/>
            <a:ln w="19050">
              <a:solidFill>
                <a:schemeClr val="accent1">
                  <a:lumMod val="75000"/>
                </a:schemeClr>
              </a:solidFill>
              <a:miter lim="800000"/>
              <a:headEnd/>
              <a:tailEnd type="triangle" w="lg" len="med"/>
            </a:ln>
          </p:spPr>
        </p:cxnSp>
        <p:cxnSp>
          <p:nvCxnSpPr>
            <p:cNvPr id="20" name="AutoShape 13"/>
            <p:cNvCxnSpPr>
              <a:cxnSpLocks noChangeShapeType="1"/>
            </p:cNvCxnSpPr>
            <p:nvPr/>
          </p:nvCxnSpPr>
          <p:spPr bwMode="auto">
            <a:xfrm>
              <a:off x="3309884" y="4537179"/>
              <a:ext cx="0" cy="761080"/>
            </a:xfrm>
            <a:prstGeom prst="straightConnector1">
              <a:avLst/>
            </a:prstGeom>
            <a:noFill/>
            <a:ln w="19050">
              <a:solidFill>
                <a:schemeClr val="accent1">
                  <a:lumMod val="75000"/>
                </a:schemeClr>
              </a:solidFill>
              <a:round/>
              <a:headEnd/>
              <a:tailEnd type="triangle" w="lg" len="med"/>
            </a:ln>
          </p:spPr>
        </p:cxnSp>
        <p:sp>
          <p:nvSpPr>
            <p:cNvPr id="22" name="Line 17"/>
            <p:cNvSpPr>
              <a:spLocks noChangeShapeType="1"/>
            </p:cNvSpPr>
            <p:nvPr/>
          </p:nvSpPr>
          <p:spPr bwMode="auto">
            <a:xfrm>
              <a:off x="3309883" y="3134643"/>
              <a:ext cx="545" cy="352410"/>
            </a:xfrm>
            <a:prstGeom prst="line">
              <a:avLst/>
            </a:prstGeom>
            <a:noFill/>
            <a:ln w="19050">
              <a:solidFill>
                <a:schemeClr val="accent1">
                  <a:lumMod val="75000"/>
                </a:schemeClr>
              </a:solidFill>
              <a:round/>
              <a:headEnd/>
              <a:tailEnd type="triangle" w="lg" len="med"/>
            </a:ln>
          </p:spPr>
          <p:txBody>
            <a:bodyPr wrap="none" anchor="ctr">
              <a:noAutofit/>
            </a:bodyPr>
            <a:lstStyle/>
            <a:p>
              <a:endParaRPr lang="zh-CN" altLang="en-US">
                <a:solidFill>
                  <a:prstClr val="black"/>
                </a:solidFill>
              </a:endParaRPr>
            </a:p>
          </p:txBody>
        </p:sp>
        <p:cxnSp>
          <p:nvCxnSpPr>
            <p:cNvPr id="23" name="AutoShape 19"/>
            <p:cNvCxnSpPr>
              <a:cxnSpLocks noChangeShapeType="1"/>
              <a:stCxn id="25" idx="3"/>
              <a:endCxn id="18" idx="2"/>
            </p:cNvCxnSpPr>
            <p:nvPr/>
          </p:nvCxnSpPr>
          <p:spPr bwMode="auto">
            <a:xfrm flipV="1">
              <a:off x="7665155" y="5108744"/>
              <a:ext cx="1916174" cy="846358"/>
            </a:xfrm>
            <a:prstGeom prst="bentConnector2">
              <a:avLst/>
            </a:prstGeom>
            <a:noFill/>
            <a:ln w="19050">
              <a:solidFill>
                <a:schemeClr val="accent1">
                  <a:lumMod val="75000"/>
                </a:schemeClr>
              </a:solidFill>
              <a:miter lim="800000"/>
              <a:headEnd/>
              <a:tailEnd type="triangle" w="lg" len="med"/>
            </a:ln>
          </p:spPr>
        </p:cxnSp>
        <p:sp>
          <p:nvSpPr>
            <p:cNvPr id="24" name="Rectangle 20"/>
            <p:cNvSpPr>
              <a:spLocks noChangeArrowheads="1"/>
            </p:cNvSpPr>
            <p:nvPr/>
          </p:nvSpPr>
          <p:spPr bwMode="auto">
            <a:xfrm>
              <a:off x="5046132" y="1855616"/>
              <a:ext cx="2619024" cy="2215929"/>
            </a:xfrm>
            <a:prstGeom prst="rect">
              <a:avLst/>
            </a:prstGeom>
            <a:solidFill>
              <a:srgbClr val="99CCFF"/>
            </a:solidFill>
            <a:ln w="19050" algn="ctr">
              <a:noFill/>
              <a:miter lim="800000"/>
              <a:headEnd/>
              <a:tailEnd/>
            </a:ln>
          </p:spPr>
          <p:txBody>
            <a:bodyPr wrap="square" lIns="91409" tIns="91409" rIns="91409" bIns="91409" anchor="ctr">
              <a:spAutoFit/>
            </a:bodyPr>
            <a:lstStyle/>
            <a:p>
              <a:pPr eaLnBrk="0" hangingPunct="0"/>
              <a:r>
                <a:rPr kumimoji="1" lang="en-US" sz="1200" b="1" dirty="0">
                  <a:solidFill>
                    <a:prstClr val="black"/>
                  </a:solidFill>
                </a:rPr>
                <a:t>OPEX</a:t>
              </a:r>
            </a:p>
            <a:p>
              <a:pPr marL="176213" lvl="1" indent="-174625" eaLnBrk="0" hangingPunct="0">
                <a:buFontTx/>
                <a:buChar char="•"/>
              </a:pPr>
              <a:r>
                <a:rPr lang="en-US" sz="1200" dirty="0">
                  <a:solidFill>
                    <a:prstClr val="black"/>
                  </a:solidFill>
                </a:rPr>
                <a:t>Equipment energy consumption</a:t>
              </a:r>
            </a:p>
            <a:p>
              <a:pPr marL="176213" lvl="1" indent="-174625" eaLnBrk="0" hangingPunct="0">
                <a:buFontTx/>
                <a:buChar char="•"/>
              </a:pPr>
              <a:r>
                <a:rPr lang="en-US" sz="1200" dirty="0">
                  <a:solidFill>
                    <a:prstClr val="black"/>
                  </a:solidFill>
                </a:rPr>
                <a:t>Air conditioner </a:t>
              </a:r>
              <a:r>
                <a:rPr lang="en-US" sz="1200" dirty="0" smtClean="0">
                  <a:solidFill>
                    <a:prstClr val="black"/>
                  </a:solidFill>
                </a:rPr>
                <a:t>cooling</a:t>
              </a:r>
              <a:endParaRPr lang="en-US" sz="1200" dirty="0">
                <a:solidFill>
                  <a:prstClr val="black"/>
                </a:solidFill>
              </a:endParaRPr>
            </a:p>
            <a:p>
              <a:pPr marL="176213" lvl="1" indent="-174625" eaLnBrk="0" hangingPunct="0">
                <a:buFontTx/>
                <a:buChar char="•"/>
              </a:pPr>
              <a:r>
                <a:rPr lang="en-US" sz="1200" dirty="0">
                  <a:solidFill>
                    <a:prstClr val="black"/>
                  </a:solidFill>
                </a:rPr>
                <a:t>Equipment room space </a:t>
              </a:r>
              <a:r>
                <a:rPr lang="en-US" altLang="zh-CN" sz="1200" dirty="0">
                  <a:solidFill>
                    <a:srgbClr val="000000"/>
                  </a:solidFill>
                  <a:latin typeface="Arial"/>
                  <a:ea typeface="Arial Unicode MS" pitchFamily="34" charset="-122"/>
                  <a:cs typeface="Arial Unicode MS" pitchFamily="34" charset="-122"/>
                  <a:sym typeface="Calibri" pitchFamily="34" charset="0"/>
                </a:rPr>
                <a:t>rental</a:t>
              </a:r>
              <a:endParaRPr lang="en-US" sz="1200" dirty="0">
                <a:solidFill>
                  <a:prstClr val="black"/>
                </a:solidFill>
              </a:endParaRPr>
            </a:p>
            <a:p>
              <a:pPr marL="176213" lvl="1" indent="-174625" eaLnBrk="0" hangingPunct="0">
                <a:buFontTx/>
                <a:buChar char="•"/>
              </a:pPr>
              <a:r>
                <a:rPr lang="en-US" sz="1200" dirty="0">
                  <a:solidFill>
                    <a:prstClr val="black"/>
                  </a:solidFill>
                </a:rPr>
                <a:t>Equipment room facility </a:t>
              </a:r>
              <a:r>
                <a:rPr lang="en-US" altLang="zh-CN" sz="1200" dirty="0">
                  <a:solidFill>
                    <a:srgbClr val="000000"/>
                  </a:solidFill>
                  <a:latin typeface="Arial"/>
                  <a:ea typeface="Arial Unicode MS" pitchFamily="34" charset="-122"/>
                  <a:cs typeface="Arial Unicode MS" pitchFamily="34" charset="-122"/>
                  <a:sym typeface="Calibri" pitchFamily="34" charset="0"/>
                </a:rPr>
                <a:t>rental</a:t>
              </a:r>
              <a:endParaRPr lang="en-US" sz="1200" dirty="0">
                <a:solidFill>
                  <a:prstClr val="black"/>
                </a:solidFill>
              </a:endParaRPr>
            </a:p>
            <a:p>
              <a:pPr marL="176213" lvl="1" indent="-174625" eaLnBrk="0" hangingPunct="0">
                <a:buFontTx/>
                <a:buChar char="•"/>
              </a:pPr>
              <a:r>
                <a:rPr lang="en-US" sz="1200" dirty="0">
                  <a:solidFill>
                    <a:prstClr val="black"/>
                  </a:solidFill>
                </a:rPr>
                <a:t>Bandwidth </a:t>
              </a:r>
              <a:r>
                <a:rPr lang="en-US" altLang="zh-CN" sz="1200" dirty="0">
                  <a:solidFill>
                    <a:srgbClr val="000000"/>
                  </a:solidFill>
                  <a:latin typeface="Arial"/>
                  <a:ea typeface="Arial Unicode MS" pitchFamily="34" charset="-122"/>
                  <a:cs typeface="Arial Unicode MS" pitchFamily="34" charset="-122"/>
                  <a:sym typeface="Calibri" pitchFamily="34" charset="0"/>
                </a:rPr>
                <a:t>rental</a:t>
              </a:r>
              <a:endParaRPr lang="en-US" sz="1200" dirty="0">
                <a:solidFill>
                  <a:prstClr val="black"/>
                </a:solidFill>
              </a:endParaRPr>
            </a:p>
            <a:p>
              <a:pPr marL="176213" lvl="1" indent="-174625" eaLnBrk="0" hangingPunct="0">
                <a:buFontTx/>
                <a:buChar char="•"/>
              </a:pPr>
              <a:r>
                <a:rPr lang="en-US" sz="1200" dirty="0">
                  <a:solidFill>
                    <a:prstClr val="black"/>
                  </a:solidFill>
                </a:rPr>
                <a:t>System maintenance</a:t>
              </a:r>
            </a:p>
            <a:p>
              <a:pPr marL="176213" lvl="1" indent="-174625" eaLnBrk="0" hangingPunct="0">
                <a:buFontTx/>
                <a:buChar char="•"/>
              </a:pPr>
              <a:r>
                <a:rPr lang="en-US" sz="1200" dirty="0">
                  <a:solidFill>
                    <a:prstClr val="black"/>
                  </a:solidFill>
                </a:rPr>
                <a:t>After-sales service (</a:t>
              </a:r>
              <a:r>
                <a:rPr lang="en-US" sz="1200" dirty="0" smtClean="0">
                  <a:solidFill>
                    <a:prstClr val="black"/>
                  </a:solidFill>
                </a:rPr>
                <a:t>maintenance </a:t>
              </a:r>
              <a:r>
                <a:rPr lang="en-US" altLang="zh-CN" sz="1200" dirty="0" smtClean="0">
                  <a:solidFill>
                    <a:srgbClr val="000000"/>
                  </a:solidFill>
                  <a:latin typeface="Arial"/>
                  <a:ea typeface="Arial Unicode MS" pitchFamily="34" charset="-122"/>
                  <a:cs typeface="Arial Unicode MS" pitchFamily="34" charset="-122"/>
                  <a:sym typeface="Calibri" pitchFamily="34" charset="0"/>
                </a:rPr>
                <a:t>warranty)</a:t>
              </a:r>
              <a:endParaRPr lang="en-US" sz="1200" dirty="0">
                <a:solidFill>
                  <a:prstClr val="black"/>
                </a:solidFill>
              </a:endParaRPr>
            </a:p>
            <a:p>
              <a:pPr marL="176213" lvl="1" indent="-174625" eaLnBrk="0" hangingPunct="0">
                <a:buFontTx/>
                <a:buChar char="•"/>
              </a:pPr>
              <a:r>
                <a:rPr lang="en-US" sz="1200" dirty="0">
                  <a:solidFill>
                    <a:prstClr val="black"/>
                  </a:solidFill>
                </a:rPr>
                <a:t>Market promotion cost and sales commission</a:t>
              </a:r>
            </a:p>
          </p:txBody>
        </p:sp>
        <p:sp>
          <p:nvSpPr>
            <p:cNvPr id="25" name="Rectangle 5"/>
            <p:cNvSpPr>
              <a:spLocks noChangeArrowheads="1"/>
            </p:cNvSpPr>
            <p:nvPr/>
          </p:nvSpPr>
          <p:spPr bwMode="auto">
            <a:xfrm>
              <a:off x="5046131" y="5493468"/>
              <a:ext cx="2619024" cy="923267"/>
            </a:xfrm>
            <a:prstGeom prst="rect">
              <a:avLst/>
            </a:prstGeom>
            <a:solidFill>
              <a:srgbClr val="99CCFF"/>
            </a:solidFill>
            <a:ln w="19050" algn="ctr">
              <a:noFill/>
              <a:miter lim="800000"/>
              <a:headEnd/>
              <a:tailEnd/>
            </a:ln>
          </p:spPr>
          <p:txBody>
            <a:bodyPr wrap="square" lIns="91409" tIns="91409" rIns="91409" bIns="91409" anchor="ctr">
              <a:spAutoFit/>
            </a:bodyPr>
            <a:lstStyle/>
            <a:p>
              <a:pPr eaLnBrk="0" hangingPunct="0"/>
              <a:r>
                <a:rPr kumimoji="1" lang="en-US" sz="1200" b="1" dirty="0">
                  <a:solidFill>
                    <a:prstClr val="black"/>
                  </a:solidFill>
                </a:rPr>
                <a:t>Revenue</a:t>
              </a:r>
            </a:p>
            <a:p>
              <a:pPr marL="176213" lvl="1" indent="-174625" eaLnBrk="0" hangingPunct="0">
                <a:buFontTx/>
                <a:buChar char="•"/>
              </a:pPr>
              <a:r>
                <a:rPr lang="en-US" sz="1200" dirty="0">
                  <a:solidFill>
                    <a:prstClr val="black"/>
                  </a:solidFill>
                </a:rPr>
                <a:t>VM leasing</a:t>
              </a:r>
            </a:p>
            <a:p>
              <a:pPr marL="176213" lvl="1" indent="-174625" eaLnBrk="0" hangingPunct="0">
                <a:buFontTx/>
                <a:buChar char="•"/>
              </a:pPr>
              <a:r>
                <a:rPr lang="en-US" sz="1200" dirty="0">
                  <a:solidFill>
                    <a:prstClr val="black"/>
                  </a:solidFill>
                </a:rPr>
                <a:t>Storage leasing</a:t>
              </a:r>
            </a:p>
            <a:p>
              <a:pPr marL="176213" lvl="1" indent="-174625" eaLnBrk="0" hangingPunct="0">
                <a:buFontTx/>
                <a:buChar char="•"/>
              </a:pPr>
              <a:r>
                <a:rPr lang="en-US" sz="1200" dirty="0">
                  <a:solidFill>
                    <a:prstClr val="black"/>
                  </a:solidFill>
                </a:rPr>
                <a:t>Value-added service leasing</a:t>
              </a:r>
            </a:p>
          </p:txBody>
        </p:sp>
        <p:cxnSp>
          <p:nvCxnSpPr>
            <p:cNvPr id="26" name="AutoShape 19"/>
            <p:cNvCxnSpPr>
              <a:cxnSpLocks noChangeShapeType="1"/>
              <a:stCxn id="24" idx="3"/>
              <a:endCxn id="18" idx="0"/>
            </p:cNvCxnSpPr>
            <p:nvPr/>
          </p:nvCxnSpPr>
          <p:spPr bwMode="auto">
            <a:xfrm>
              <a:off x="7665156" y="2963581"/>
              <a:ext cx="1916173" cy="883342"/>
            </a:xfrm>
            <a:prstGeom prst="bentConnector2">
              <a:avLst/>
            </a:prstGeom>
            <a:noFill/>
            <a:ln w="19050">
              <a:solidFill>
                <a:schemeClr val="accent1">
                  <a:lumMod val="75000"/>
                </a:schemeClr>
              </a:solidFill>
              <a:miter lim="800000"/>
              <a:headEnd/>
              <a:tailEnd type="triangle" w="lg" len="med"/>
            </a:ln>
          </p:spPr>
        </p:cxnSp>
        <p:sp>
          <p:nvSpPr>
            <p:cNvPr id="14" name="Rectangle 6"/>
            <p:cNvSpPr>
              <a:spLocks noChangeArrowheads="1"/>
            </p:cNvSpPr>
            <p:nvPr/>
          </p:nvSpPr>
          <p:spPr bwMode="auto">
            <a:xfrm>
              <a:off x="2065869" y="3477092"/>
              <a:ext cx="2252078" cy="1292599"/>
            </a:xfrm>
            <a:prstGeom prst="rect">
              <a:avLst/>
            </a:prstGeom>
            <a:solidFill>
              <a:srgbClr val="99CCFF"/>
            </a:solidFill>
            <a:ln w="19050">
              <a:noFill/>
              <a:miter lim="800000"/>
              <a:headEnd/>
              <a:tailEnd/>
            </a:ln>
          </p:spPr>
          <p:txBody>
            <a:bodyPr wrap="square" lIns="91409" tIns="91409" rIns="91409" bIns="91409" anchor="ctr">
              <a:spAutoFit/>
            </a:bodyPr>
            <a:lstStyle/>
            <a:p>
              <a:pPr eaLnBrk="0" hangingPunct="0"/>
              <a:r>
                <a:rPr kumimoji="1" lang="en-US" sz="1200" b="1" dirty="0">
                  <a:solidFill>
                    <a:prstClr val="black"/>
                  </a:solidFill>
                </a:rPr>
                <a:t>Network KPI</a:t>
              </a:r>
            </a:p>
            <a:p>
              <a:pPr marL="176213" lvl="1" indent="-174625" eaLnBrk="0" hangingPunct="0">
                <a:buFontTx/>
                <a:buChar char="•"/>
              </a:pPr>
              <a:r>
                <a:rPr lang="en-US" sz="1200" dirty="0">
                  <a:solidFill>
                    <a:prstClr val="black"/>
                  </a:solidFill>
                </a:rPr>
                <a:t>Virtual machine (VM) specifications</a:t>
              </a:r>
            </a:p>
            <a:p>
              <a:pPr marL="176213" lvl="1" indent="-174625" eaLnBrk="0" hangingPunct="0">
                <a:buFontTx/>
                <a:buChar char="•"/>
              </a:pPr>
              <a:r>
                <a:rPr lang="en-US" sz="1200" dirty="0">
                  <a:solidFill>
                    <a:prstClr val="black"/>
                  </a:solidFill>
                </a:rPr>
                <a:t>VM scale</a:t>
              </a:r>
            </a:p>
            <a:p>
              <a:pPr marL="176213" lvl="1" indent="-174625" eaLnBrk="0" hangingPunct="0">
                <a:buFontTx/>
                <a:buChar char="•"/>
              </a:pPr>
              <a:r>
                <a:rPr lang="en-US" sz="1200" dirty="0">
                  <a:solidFill>
                    <a:prstClr val="black"/>
                  </a:solidFill>
                </a:rPr>
                <a:t>Storage scale</a:t>
              </a:r>
            </a:p>
            <a:p>
              <a:pPr marL="176213" lvl="1" indent="-174625" eaLnBrk="0" hangingPunct="0">
                <a:buFontTx/>
                <a:buChar char="•"/>
              </a:pPr>
              <a:r>
                <a:rPr lang="en-US" sz="1200" dirty="0">
                  <a:solidFill>
                    <a:prstClr val="black"/>
                  </a:solidFill>
                </a:rPr>
                <a:t>Network bandwidth </a:t>
              </a:r>
            </a:p>
          </p:txBody>
        </p:sp>
        <p:sp>
          <p:nvSpPr>
            <p:cNvPr id="21" name="Rectangle 15"/>
            <p:cNvSpPr>
              <a:spLocks noChangeArrowheads="1"/>
            </p:cNvSpPr>
            <p:nvPr/>
          </p:nvSpPr>
          <p:spPr bwMode="auto">
            <a:xfrm>
              <a:off x="2080381" y="1894115"/>
              <a:ext cx="2252078" cy="1477265"/>
            </a:xfrm>
            <a:prstGeom prst="rect">
              <a:avLst/>
            </a:prstGeom>
            <a:solidFill>
              <a:srgbClr val="99CCFF"/>
            </a:solidFill>
            <a:ln w="19050" algn="ctr">
              <a:noFill/>
              <a:miter lim="800000"/>
              <a:headEnd/>
              <a:tailEnd/>
            </a:ln>
          </p:spPr>
          <p:txBody>
            <a:bodyPr wrap="square" lIns="91409" tIns="91409" rIns="91409" bIns="91409" anchor="ctr">
              <a:spAutoFit/>
            </a:bodyPr>
            <a:lstStyle/>
            <a:p>
              <a:pPr marL="176213" lvl="1" indent="-174625" eaLnBrk="0" hangingPunct="0"/>
              <a:r>
                <a:rPr lang="en-US" sz="1200" b="1" dirty="0">
                  <a:solidFill>
                    <a:prstClr val="black"/>
                  </a:solidFill>
                </a:rPr>
                <a:t>Market analysis</a:t>
              </a:r>
            </a:p>
            <a:p>
              <a:pPr marL="176213" lvl="1" indent="-174625" eaLnBrk="0" hangingPunct="0">
                <a:buFontTx/>
                <a:buChar char="•"/>
              </a:pPr>
              <a:r>
                <a:rPr lang="en-US" sz="1200" dirty="0">
                  <a:solidFill>
                    <a:prstClr val="black"/>
                  </a:solidFill>
                </a:rPr>
                <a:t>Application scenarios</a:t>
              </a:r>
            </a:p>
            <a:p>
              <a:pPr marL="176213" lvl="1" indent="-174625" eaLnBrk="0" hangingPunct="0">
                <a:buFontTx/>
                <a:buChar char="•"/>
              </a:pPr>
              <a:r>
                <a:rPr lang="en-US" sz="1200" dirty="0">
                  <a:solidFill>
                    <a:prstClr val="black"/>
                  </a:solidFill>
                </a:rPr>
                <a:t>Network development scale</a:t>
              </a:r>
            </a:p>
            <a:p>
              <a:pPr marL="176213" lvl="1" indent="-174625" eaLnBrk="0" hangingPunct="0">
                <a:buFontTx/>
                <a:buChar char="•"/>
              </a:pPr>
              <a:r>
                <a:rPr lang="en-US" sz="1200" dirty="0">
                  <a:solidFill>
                    <a:prstClr val="black"/>
                  </a:solidFill>
                </a:rPr>
                <a:t>Product leasing rate</a:t>
              </a:r>
            </a:p>
            <a:p>
              <a:pPr marL="176213" lvl="1" indent="-174625" eaLnBrk="0" hangingPunct="0">
                <a:buFontTx/>
                <a:buChar char="•"/>
              </a:pPr>
              <a:r>
                <a:rPr lang="en-US" sz="1200" dirty="0">
                  <a:solidFill>
                    <a:prstClr val="black"/>
                  </a:solidFill>
                </a:rPr>
                <a:t>Tax rate</a:t>
              </a:r>
            </a:p>
            <a:p>
              <a:pPr marL="176213" lvl="1" indent="-174625" eaLnBrk="0" hangingPunct="0">
                <a:buFontTx/>
                <a:buChar char="•"/>
              </a:pPr>
              <a:r>
                <a:rPr lang="en-US" sz="1200" dirty="0">
                  <a:solidFill>
                    <a:prstClr val="black"/>
                  </a:solidFill>
                </a:rPr>
                <a:t>Discount rate</a:t>
              </a:r>
            </a:p>
          </p:txBody>
        </p:sp>
      </p:grpSp>
      <p:grpSp>
        <p:nvGrpSpPr>
          <p:cNvPr id="27" name="组合 26"/>
          <p:cNvGrpSpPr/>
          <p:nvPr/>
        </p:nvGrpSpPr>
        <p:grpSpPr>
          <a:xfrm>
            <a:off x="727846" y="1052513"/>
            <a:ext cx="317151" cy="2760802"/>
            <a:chOff x="454310" y="1248830"/>
            <a:chExt cx="317151" cy="2760802"/>
          </a:xfrm>
        </p:grpSpPr>
        <p:sp>
          <p:nvSpPr>
            <p:cNvPr id="28" name="AutoShape 56"/>
            <p:cNvSpPr>
              <a:spLocks/>
            </p:cNvSpPr>
            <p:nvPr/>
          </p:nvSpPr>
          <p:spPr bwMode="auto">
            <a:xfrm rot="10800000" flipH="1">
              <a:off x="454310" y="1248830"/>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Why</a:t>
              </a:r>
            </a:p>
          </p:txBody>
        </p:sp>
        <p:sp>
          <p:nvSpPr>
            <p:cNvPr id="29" name="AutoShape 56"/>
            <p:cNvSpPr>
              <a:spLocks/>
            </p:cNvSpPr>
            <p:nvPr/>
          </p:nvSpPr>
          <p:spPr bwMode="auto">
            <a:xfrm rot="10800000" flipH="1">
              <a:off x="454310" y="2159533"/>
              <a:ext cx="317151" cy="950506"/>
            </a:xfrm>
            <a:prstGeom prst="leftBracket">
              <a:avLst>
                <a:gd name="adj" fmla="val 45473"/>
              </a:avLst>
            </a:prstGeom>
            <a:solidFill>
              <a:schemeClr val="tx1">
                <a:lumMod val="65000"/>
                <a:lumOff val="3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What</a:t>
              </a:r>
            </a:p>
          </p:txBody>
        </p:sp>
        <p:sp>
          <p:nvSpPr>
            <p:cNvPr id="30" name="AutoShape 56"/>
            <p:cNvSpPr>
              <a:spLocks/>
            </p:cNvSpPr>
            <p:nvPr/>
          </p:nvSpPr>
          <p:spPr bwMode="auto">
            <a:xfrm rot="10800000" flipH="1">
              <a:off x="454310" y="3059126"/>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defRPr/>
              </a:pPr>
              <a:r>
                <a:rPr lang="en-US" sz="1600" dirty="0">
                  <a:solidFill>
                    <a:prstClr val="white"/>
                  </a:solidFill>
                  <a:ea typeface="Arial Unicode MS" pitchFamily="34" charset="-122"/>
                  <a:cs typeface="Arial Unicode MS" pitchFamily="34" charset="-122"/>
                </a:rPr>
                <a:t>How</a:t>
              </a:r>
            </a:p>
          </p:txBody>
        </p:sp>
      </p:grpSp>
    </p:spTree>
    <p:extLst>
      <p:ext uri="{BB962C8B-B14F-4D97-AF65-F5344CB8AC3E}">
        <p14:creationId xmlns:p14="http://schemas.microsoft.com/office/powerpoint/2010/main" val="317996011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Site Selection Factor – Business Environment</a:t>
            </a:r>
            <a:endParaRPr lang="en-US" dirty="0"/>
          </a:p>
        </p:txBody>
      </p:sp>
      <p:sp>
        <p:nvSpPr>
          <p:cNvPr id="9" name="Rectangle 1"/>
          <p:cNvSpPr>
            <a:spLocks noChangeArrowheads="1"/>
          </p:cNvSpPr>
          <p:nvPr/>
        </p:nvSpPr>
        <p:spPr bwMode="auto">
          <a:xfrm>
            <a:off x="1044999" y="947901"/>
            <a:ext cx="10348426" cy="120032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noAutofit/>
          </a:bodyPr>
          <a:lstStyle/>
          <a:p>
            <a:pPr marL="285750" indent="-285750">
              <a:lnSpc>
                <a:spcPct val="150000"/>
              </a:lnSpc>
              <a:buFont typeface="Arial" panose="020B0604020202020204" pitchFamily="34" charset="0"/>
              <a:buChar char="•"/>
            </a:pPr>
            <a:r>
              <a:rPr lang="en-US" sz="1600" dirty="0">
                <a:solidFill>
                  <a:prstClr val="black"/>
                </a:solidFill>
                <a:cs typeface="Arial" pitchFamily="34" charset="0"/>
              </a:rPr>
              <a:t>DCs are not isolated, and must be located in areas with suitable business environments.</a:t>
            </a:r>
          </a:p>
          <a:p>
            <a:pPr marL="285750" indent="-285750">
              <a:lnSpc>
                <a:spcPct val="150000"/>
              </a:lnSpc>
              <a:buFont typeface="Arial" panose="020B0604020202020204" pitchFamily="34" charset="0"/>
              <a:buChar char="•"/>
            </a:pPr>
            <a:r>
              <a:rPr lang="en-US" sz="1600" dirty="0">
                <a:solidFill>
                  <a:prstClr val="black"/>
                </a:solidFill>
                <a:cs typeface="Arial" pitchFamily="34" charset="0"/>
              </a:rPr>
              <a:t>To select a site, investigate local IT service providers, infrastructure service providers, security services, property rental resources, living facilities, and transportation resources.</a:t>
            </a:r>
          </a:p>
        </p:txBody>
      </p:sp>
      <p:grpSp>
        <p:nvGrpSpPr>
          <p:cNvPr id="10" name="组合 9"/>
          <p:cNvGrpSpPr/>
          <p:nvPr/>
        </p:nvGrpSpPr>
        <p:grpSpPr>
          <a:xfrm>
            <a:off x="2357121" y="2708921"/>
            <a:ext cx="7518400" cy="3448039"/>
            <a:chOff x="1259632" y="2924944"/>
            <a:chExt cx="6638281" cy="2770337"/>
          </a:xfrm>
        </p:grpSpPr>
        <p:pic>
          <p:nvPicPr>
            <p:cNvPr id="11" name="Picture 40" descr="C:\Users\dh\Desktop\ppt\新文件夹\8\3..png"/>
            <p:cNvPicPr>
              <a:picLocks noChangeAspect="1" noChangeArrowheads="1"/>
            </p:cNvPicPr>
            <p:nvPr/>
          </p:nvPicPr>
          <p:blipFill>
            <a:blip r:embed="rId3" cstate="print"/>
            <a:srcRect/>
            <a:stretch>
              <a:fillRect/>
            </a:stretch>
          </p:blipFill>
          <p:spPr bwMode="auto">
            <a:xfrm>
              <a:off x="3142248" y="3691351"/>
              <a:ext cx="2767076" cy="1001242"/>
            </a:xfrm>
            <a:prstGeom prst="rect">
              <a:avLst/>
            </a:prstGeom>
            <a:noFill/>
            <a:ln w="9525">
              <a:noFill/>
              <a:miter lim="800000"/>
              <a:headEnd/>
              <a:tailEnd/>
            </a:ln>
          </p:spPr>
        </p:pic>
        <p:pic>
          <p:nvPicPr>
            <p:cNvPr id="12" name="Picture 35" descr="C:\Users\dh\Desktop\ppt\新文件夹\8\6.png"/>
            <p:cNvPicPr>
              <a:picLocks noChangeAspect="1" noChangeArrowheads="1"/>
            </p:cNvPicPr>
            <p:nvPr/>
          </p:nvPicPr>
          <p:blipFill>
            <a:blip r:embed="rId4" cstate="print"/>
            <a:srcRect/>
            <a:stretch>
              <a:fillRect/>
            </a:stretch>
          </p:blipFill>
          <p:spPr bwMode="auto">
            <a:xfrm>
              <a:off x="5222143" y="5032230"/>
              <a:ext cx="1856175" cy="663051"/>
            </a:xfrm>
            <a:prstGeom prst="rect">
              <a:avLst/>
            </a:prstGeom>
            <a:noFill/>
            <a:ln w="9525">
              <a:noFill/>
              <a:miter lim="800000"/>
              <a:headEnd/>
              <a:tailEnd/>
            </a:ln>
          </p:spPr>
        </p:pic>
        <p:pic>
          <p:nvPicPr>
            <p:cNvPr id="13" name="Picture 37" descr="C:\Users\dh\Desktop\ppt\新文件夹\8\1.png"/>
            <p:cNvPicPr>
              <a:picLocks noChangeAspect="1" noChangeArrowheads="1"/>
            </p:cNvPicPr>
            <p:nvPr/>
          </p:nvPicPr>
          <p:blipFill>
            <a:blip r:embed="rId5" cstate="print"/>
            <a:srcRect/>
            <a:stretch>
              <a:fillRect/>
            </a:stretch>
          </p:blipFill>
          <p:spPr bwMode="auto">
            <a:xfrm>
              <a:off x="2188010" y="5032230"/>
              <a:ext cx="1856175" cy="663051"/>
            </a:xfrm>
            <a:prstGeom prst="rect">
              <a:avLst/>
            </a:prstGeom>
            <a:noFill/>
            <a:ln w="9525">
              <a:noFill/>
              <a:miter lim="800000"/>
              <a:headEnd/>
              <a:tailEnd/>
            </a:ln>
          </p:spPr>
        </p:pic>
        <p:pic>
          <p:nvPicPr>
            <p:cNvPr id="14" name="Picture 39" descr="C:\Users\dh\Desktop\ppt\新文件夹\8\2.png"/>
            <p:cNvPicPr>
              <a:picLocks noChangeAspect="1" noChangeArrowheads="1"/>
            </p:cNvPicPr>
            <p:nvPr/>
          </p:nvPicPr>
          <p:blipFill>
            <a:blip r:embed="rId6" cstate="print"/>
            <a:srcRect/>
            <a:stretch>
              <a:fillRect/>
            </a:stretch>
          </p:blipFill>
          <p:spPr bwMode="auto">
            <a:xfrm>
              <a:off x="5406507" y="2957672"/>
              <a:ext cx="1173991" cy="419407"/>
            </a:xfrm>
            <a:prstGeom prst="rect">
              <a:avLst/>
            </a:prstGeom>
            <a:noFill/>
            <a:ln w="9525">
              <a:noFill/>
              <a:miter lim="800000"/>
              <a:headEnd/>
              <a:tailEnd/>
            </a:ln>
          </p:spPr>
        </p:pic>
        <p:pic>
          <p:nvPicPr>
            <p:cNvPr id="15" name="Picture 41" descr="C:\Users\dh\Desktop\ppt\新文件夹\8\3.png"/>
            <p:cNvPicPr>
              <a:picLocks noChangeAspect="1" noChangeArrowheads="1"/>
            </p:cNvPicPr>
            <p:nvPr/>
          </p:nvPicPr>
          <p:blipFill>
            <a:blip r:embed="rId7" cstate="print"/>
            <a:srcRect/>
            <a:stretch>
              <a:fillRect/>
            </a:stretch>
          </p:blipFill>
          <p:spPr bwMode="auto">
            <a:xfrm>
              <a:off x="2766349" y="2924944"/>
              <a:ext cx="1173991" cy="419407"/>
            </a:xfrm>
            <a:prstGeom prst="rect">
              <a:avLst/>
            </a:prstGeom>
            <a:noFill/>
            <a:ln w="9525">
              <a:noFill/>
              <a:miter lim="800000"/>
              <a:headEnd/>
              <a:tailEnd/>
            </a:ln>
          </p:spPr>
        </p:pic>
        <p:pic>
          <p:nvPicPr>
            <p:cNvPr id="16" name="Picture 43" descr="C:\Users\dh\Desktop\ppt\新文件夹\8\4.png"/>
            <p:cNvPicPr>
              <a:picLocks noChangeAspect="1" noChangeArrowheads="1"/>
            </p:cNvPicPr>
            <p:nvPr/>
          </p:nvPicPr>
          <p:blipFill>
            <a:blip r:embed="rId8" cstate="print"/>
            <a:srcRect/>
            <a:stretch>
              <a:fillRect/>
            </a:stretch>
          </p:blipFill>
          <p:spPr bwMode="auto">
            <a:xfrm>
              <a:off x="6331269" y="3874593"/>
              <a:ext cx="1566644" cy="560017"/>
            </a:xfrm>
            <a:prstGeom prst="rect">
              <a:avLst/>
            </a:prstGeom>
            <a:noFill/>
            <a:ln w="9525">
              <a:noFill/>
              <a:miter lim="800000"/>
              <a:headEnd/>
              <a:tailEnd/>
            </a:ln>
          </p:spPr>
        </p:pic>
        <p:pic>
          <p:nvPicPr>
            <p:cNvPr id="17" name="Picture 45" descr="C:\Users\dh\Desktop\ppt\新文件夹\8\5.png"/>
            <p:cNvPicPr>
              <a:picLocks noChangeAspect="1" noChangeArrowheads="1"/>
            </p:cNvPicPr>
            <p:nvPr/>
          </p:nvPicPr>
          <p:blipFill>
            <a:blip r:embed="rId9" cstate="print"/>
            <a:srcRect/>
            <a:stretch>
              <a:fillRect/>
            </a:stretch>
          </p:blipFill>
          <p:spPr bwMode="auto">
            <a:xfrm>
              <a:off x="1259632" y="3890351"/>
              <a:ext cx="1566643" cy="560017"/>
            </a:xfrm>
            <a:prstGeom prst="rect">
              <a:avLst/>
            </a:prstGeom>
            <a:noFill/>
            <a:ln w="9525">
              <a:noFill/>
              <a:miter lim="800000"/>
              <a:headEnd/>
              <a:tailEnd/>
            </a:ln>
          </p:spPr>
        </p:pic>
        <p:sp>
          <p:nvSpPr>
            <p:cNvPr id="18" name="TextBox 113"/>
            <p:cNvSpPr txBox="1">
              <a:spLocks noChangeArrowheads="1"/>
            </p:cNvSpPr>
            <p:nvPr/>
          </p:nvSpPr>
          <p:spPr bwMode="auto">
            <a:xfrm>
              <a:off x="3568862" y="3823512"/>
              <a:ext cx="1918973" cy="395655"/>
            </a:xfrm>
            <a:prstGeom prst="rect">
              <a:avLst/>
            </a:prstGeom>
            <a:noFill/>
            <a:ln w="9525">
              <a:noFill/>
              <a:miter lim="800000"/>
              <a:headEnd/>
              <a:tailEnd/>
            </a:ln>
            <a:effectLst>
              <a:outerShdw dist="25401" dir="2700000" algn="ctr" rotWithShape="0">
                <a:srgbClr val="000000">
                  <a:alpha val="34999"/>
                </a:srgbClr>
              </a:outerShdw>
            </a:effectLst>
          </p:spPr>
          <p:txBody>
            <a:bodyPr wrap="square">
              <a:noAutofit/>
            </a:bodyPr>
            <a:lstStyle/>
            <a:p>
              <a:pPr algn="ctr">
                <a:lnSpc>
                  <a:spcPct val="130000"/>
                </a:lnSpc>
              </a:pPr>
              <a:r>
                <a:rPr lang="en-US" sz="2400" dirty="0" smtClean="0">
                  <a:solidFill>
                    <a:prstClr val="white"/>
                  </a:solidFill>
                  <a:sym typeface="Arial" pitchFamily="34" charset="0"/>
                </a:rPr>
                <a:t>DC</a:t>
              </a:r>
              <a:endParaRPr lang="en-US" sz="2400" dirty="0">
                <a:solidFill>
                  <a:prstClr val="white"/>
                </a:solidFill>
                <a:sym typeface="Arial" pitchFamily="34" charset="0"/>
              </a:endParaRPr>
            </a:p>
          </p:txBody>
        </p:sp>
        <p:sp>
          <p:nvSpPr>
            <p:cNvPr id="19" name="TextBox 46"/>
            <p:cNvSpPr txBox="1">
              <a:spLocks noChangeArrowheads="1"/>
            </p:cNvSpPr>
            <p:nvPr/>
          </p:nvSpPr>
          <p:spPr bwMode="auto">
            <a:xfrm>
              <a:off x="2316520" y="5177006"/>
              <a:ext cx="1696205" cy="452530"/>
            </a:xfrm>
            <a:prstGeom prst="rect">
              <a:avLst/>
            </a:prstGeom>
            <a:noFill/>
            <a:ln w="9525">
              <a:noFill/>
              <a:miter lim="800000"/>
              <a:headEnd/>
              <a:tailEnd/>
            </a:ln>
          </p:spPr>
          <p:txBody>
            <a:bodyPr>
              <a:noAutofit/>
            </a:bodyPr>
            <a:lstStyle/>
            <a:p>
              <a:pPr algn="ctr">
                <a:lnSpc>
                  <a:spcPct val="85000"/>
                </a:lnSpc>
              </a:pPr>
              <a:r>
                <a:rPr lang="en-US" sz="1200" dirty="0">
                  <a:solidFill>
                    <a:prstClr val="white"/>
                  </a:solidFill>
                </a:rPr>
                <a:t>IT service </a:t>
              </a:r>
              <a:r>
                <a:rPr lang="en-US" sz="1200" dirty="0" smtClean="0">
                  <a:solidFill>
                    <a:prstClr val="white"/>
                  </a:solidFill>
                </a:rPr>
                <a:t>provider</a:t>
              </a:r>
              <a:endParaRPr lang="en-US" sz="1200" dirty="0">
                <a:solidFill>
                  <a:prstClr val="white"/>
                </a:solidFill>
              </a:endParaRPr>
            </a:p>
          </p:txBody>
        </p:sp>
        <p:sp>
          <p:nvSpPr>
            <p:cNvPr id="20" name="TextBox 98"/>
            <p:cNvSpPr txBox="1">
              <a:spLocks noChangeArrowheads="1"/>
            </p:cNvSpPr>
            <p:nvPr/>
          </p:nvSpPr>
          <p:spPr bwMode="auto">
            <a:xfrm>
              <a:off x="1543933" y="3960807"/>
              <a:ext cx="968090" cy="452530"/>
            </a:xfrm>
            <a:prstGeom prst="rect">
              <a:avLst/>
            </a:prstGeom>
            <a:noFill/>
            <a:ln w="9525">
              <a:noFill/>
              <a:miter lim="800000"/>
              <a:headEnd/>
              <a:tailEnd/>
            </a:ln>
          </p:spPr>
          <p:txBody>
            <a:bodyPr>
              <a:noAutofit/>
            </a:bodyPr>
            <a:lstStyle/>
            <a:p>
              <a:pPr algn="ctr">
                <a:lnSpc>
                  <a:spcPct val="85000"/>
                </a:lnSpc>
              </a:pPr>
              <a:r>
                <a:rPr lang="en-US" sz="1200" dirty="0">
                  <a:solidFill>
                    <a:prstClr val="white"/>
                  </a:solidFill>
                </a:rPr>
                <a:t>Security </a:t>
              </a:r>
              <a:r>
                <a:rPr lang="en-US" sz="1200" dirty="0" smtClean="0">
                  <a:solidFill>
                    <a:prstClr val="white"/>
                  </a:solidFill>
                </a:rPr>
                <a:t>service</a:t>
              </a:r>
              <a:endParaRPr lang="en-US" sz="1200" dirty="0">
                <a:solidFill>
                  <a:prstClr val="white"/>
                </a:solidFill>
              </a:endParaRPr>
            </a:p>
          </p:txBody>
        </p:sp>
        <p:sp>
          <p:nvSpPr>
            <p:cNvPr id="21" name="TextBox 88"/>
            <p:cNvSpPr txBox="1">
              <a:spLocks noChangeArrowheads="1"/>
            </p:cNvSpPr>
            <p:nvPr/>
          </p:nvSpPr>
          <p:spPr bwMode="auto">
            <a:xfrm>
              <a:off x="6459171" y="3982080"/>
              <a:ext cx="1349826" cy="452530"/>
            </a:xfrm>
            <a:prstGeom prst="rect">
              <a:avLst/>
            </a:prstGeom>
            <a:noFill/>
            <a:ln w="9525">
              <a:noFill/>
              <a:miter lim="800000"/>
              <a:headEnd/>
              <a:tailEnd/>
            </a:ln>
          </p:spPr>
          <p:txBody>
            <a:bodyPr>
              <a:noAutofit/>
            </a:bodyPr>
            <a:lstStyle/>
            <a:p>
              <a:pPr algn="ctr">
                <a:lnSpc>
                  <a:spcPct val="85000"/>
                </a:lnSpc>
              </a:pPr>
              <a:r>
                <a:rPr lang="en-US" sz="1200" dirty="0">
                  <a:solidFill>
                    <a:prstClr val="white"/>
                  </a:solidFill>
                </a:rPr>
                <a:t>Property </a:t>
              </a:r>
              <a:r>
                <a:rPr lang="en-US" sz="1200" dirty="0" smtClean="0">
                  <a:solidFill>
                    <a:prstClr val="white"/>
                  </a:solidFill>
                </a:rPr>
                <a:t>rental</a:t>
              </a:r>
              <a:endParaRPr lang="en-US" sz="1200" dirty="0">
                <a:solidFill>
                  <a:prstClr val="white"/>
                </a:solidFill>
              </a:endParaRPr>
            </a:p>
          </p:txBody>
        </p:sp>
        <p:sp>
          <p:nvSpPr>
            <p:cNvPr id="22" name="TextBox 80"/>
            <p:cNvSpPr txBox="1">
              <a:spLocks noChangeArrowheads="1"/>
            </p:cNvSpPr>
            <p:nvPr/>
          </p:nvSpPr>
          <p:spPr bwMode="auto">
            <a:xfrm>
              <a:off x="5309754" y="5104476"/>
              <a:ext cx="1785885" cy="452530"/>
            </a:xfrm>
            <a:prstGeom prst="rect">
              <a:avLst/>
            </a:prstGeom>
            <a:noFill/>
            <a:ln w="9525">
              <a:noFill/>
              <a:miter lim="800000"/>
              <a:headEnd/>
              <a:tailEnd/>
            </a:ln>
          </p:spPr>
          <p:txBody>
            <a:bodyPr wrap="square">
              <a:noAutofit/>
            </a:bodyPr>
            <a:lstStyle/>
            <a:p>
              <a:pPr algn="ctr">
                <a:lnSpc>
                  <a:spcPct val="85000"/>
                </a:lnSpc>
              </a:pPr>
              <a:r>
                <a:rPr lang="en-US" sz="1200" dirty="0">
                  <a:solidFill>
                    <a:prstClr val="white"/>
                  </a:solidFill>
                </a:rPr>
                <a:t>Infrastructure service </a:t>
              </a:r>
              <a:r>
                <a:rPr lang="en-US" sz="1200" dirty="0" smtClean="0">
                  <a:solidFill>
                    <a:prstClr val="white"/>
                  </a:solidFill>
                </a:rPr>
                <a:t>provider</a:t>
              </a:r>
              <a:endParaRPr lang="en-US" sz="1200" dirty="0">
                <a:solidFill>
                  <a:prstClr val="white"/>
                </a:solidFill>
              </a:endParaRPr>
            </a:p>
          </p:txBody>
        </p:sp>
        <p:sp>
          <p:nvSpPr>
            <p:cNvPr id="23" name="TextBox 34"/>
            <p:cNvSpPr txBox="1">
              <a:spLocks noChangeArrowheads="1"/>
            </p:cNvSpPr>
            <p:nvPr/>
          </p:nvSpPr>
          <p:spPr bwMode="auto">
            <a:xfrm>
              <a:off x="2548050" y="2970638"/>
              <a:ext cx="1643323" cy="221319"/>
            </a:xfrm>
            <a:prstGeom prst="rect">
              <a:avLst/>
            </a:prstGeom>
            <a:noFill/>
            <a:ln w="9525">
              <a:noFill/>
              <a:miter lim="800000"/>
              <a:headEnd/>
              <a:tailEnd/>
            </a:ln>
          </p:spPr>
          <p:txBody>
            <a:bodyPr>
              <a:noAutofit/>
            </a:bodyPr>
            <a:lstStyle/>
            <a:p>
              <a:pPr algn="ctr">
                <a:lnSpc>
                  <a:spcPct val="85000"/>
                </a:lnSpc>
              </a:pPr>
              <a:r>
                <a:rPr lang="en-US" sz="1200" dirty="0">
                  <a:solidFill>
                    <a:prstClr val="white"/>
                  </a:solidFill>
                </a:rPr>
                <a:t>Living facility</a:t>
              </a:r>
            </a:p>
          </p:txBody>
        </p:sp>
        <p:sp>
          <p:nvSpPr>
            <p:cNvPr id="24" name="TextBox 96"/>
            <p:cNvSpPr txBox="1">
              <a:spLocks noChangeArrowheads="1"/>
            </p:cNvSpPr>
            <p:nvPr/>
          </p:nvSpPr>
          <p:spPr bwMode="auto">
            <a:xfrm>
              <a:off x="5245293" y="3032046"/>
              <a:ext cx="1533592" cy="368453"/>
            </a:xfrm>
            <a:prstGeom prst="rect">
              <a:avLst/>
            </a:prstGeom>
            <a:noFill/>
            <a:ln w="9525">
              <a:noFill/>
              <a:miter lim="800000"/>
              <a:headEnd/>
              <a:tailEnd/>
            </a:ln>
          </p:spPr>
          <p:txBody>
            <a:bodyPr>
              <a:noAutofit/>
            </a:bodyPr>
            <a:lstStyle/>
            <a:p>
              <a:pPr algn="ctr">
                <a:lnSpc>
                  <a:spcPct val="85000"/>
                </a:lnSpc>
              </a:pPr>
              <a:r>
                <a:rPr lang="en-US" sz="1200" dirty="0" smtClean="0">
                  <a:solidFill>
                    <a:prstClr val="white"/>
                  </a:solidFill>
                </a:rPr>
                <a:t>Transportation</a:t>
              </a:r>
              <a:endParaRPr lang="en-US" sz="1200" dirty="0">
                <a:solidFill>
                  <a:prstClr val="white"/>
                </a:solidFill>
              </a:endParaRPr>
            </a:p>
          </p:txBody>
        </p:sp>
        <p:pic>
          <p:nvPicPr>
            <p:cNvPr id="25" name="Picture 2" descr="F:\2012项目\美化图标\平面\0421png\39\未标题-57.png"/>
            <p:cNvPicPr>
              <a:picLocks noChangeAspect="1" noChangeArrowheads="1"/>
            </p:cNvPicPr>
            <p:nvPr/>
          </p:nvPicPr>
          <p:blipFill>
            <a:blip r:embed="rId10" cstate="print"/>
            <a:srcRect/>
            <a:stretch>
              <a:fillRect/>
            </a:stretch>
          </p:blipFill>
          <p:spPr bwMode="auto">
            <a:xfrm rot="268514">
              <a:off x="2811733" y="3765499"/>
              <a:ext cx="399263" cy="750325"/>
            </a:xfrm>
            <a:prstGeom prst="rect">
              <a:avLst/>
            </a:prstGeom>
            <a:noFill/>
            <a:ln w="9525">
              <a:noFill/>
              <a:miter lim="800000"/>
              <a:headEnd/>
              <a:tailEnd/>
            </a:ln>
          </p:spPr>
        </p:pic>
        <p:pic>
          <p:nvPicPr>
            <p:cNvPr id="26" name="Picture 3" descr="F:\2012项目\美化图标\平面\0421png\39\未标题-58.png"/>
            <p:cNvPicPr>
              <a:picLocks noChangeAspect="1" noChangeArrowheads="1"/>
            </p:cNvPicPr>
            <p:nvPr/>
          </p:nvPicPr>
          <p:blipFill>
            <a:blip r:embed="rId11" cstate="print"/>
            <a:srcRect/>
            <a:stretch>
              <a:fillRect/>
            </a:stretch>
          </p:blipFill>
          <p:spPr bwMode="auto">
            <a:xfrm rot="20961982">
              <a:off x="3249626" y="4547367"/>
              <a:ext cx="842154" cy="481227"/>
            </a:xfrm>
            <a:prstGeom prst="rect">
              <a:avLst/>
            </a:prstGeom>
            <a:noFill/>
            <a:ln w="9525">
              <a:noFill/>
              <a:miter lim="800000"/>
              <a:headEnd/>
              <a:tailEnd/>
            </a:ln>
          </p:spPr>
        </p:pic>
        <p:pic>
          <p:nvPicPr>
            <p:cNvPr id="27" name="Picture 4" descr="F:\2012项目\美化图标\平面\0421png\39\未标题-59.png"/>
            <p:cNvPicPr>
              <a:picLocks noChangeAspect="1" noChangeArrowheads="1"/>
            </p:cNvPicPr>
            <p:nvPr/>
          </p:nvPicPr>
          <p:blipFill>
            <a:blip r:embed="rId12" cstate="print"/>
            <a:srcRect/>
            <a:stretch>
              <a:fillRect/>
            </a:stretch>
          </p:blipFill>
          <p:spPr bwMode="auto">
            <a:xfrm>
              <a:off x="5271657" y="3484961"/>
              <a:ext cx="584351" cy="401224"/>
            </a:xfrm>
            <a:prstGeom prst="rect">
              <a:avLst/>
            </a:prstGeom>
            <a:noFill/>
            <a:ln w="9525">
              <a:noFill/>
              <a:miter lim="800000"/>
              <a:headEnd/>
              <a:tailEnd/>
            </a:ln>
          </p:spPr>
        </p:pic>
        <p:pic>
          <p:nvPicPr>
            <p:cNvPr id="28" name="Picture 5" descr="F:\2012项目\美化图标\平面\0421png\39\未标题-60.png"/>
            <p:cNvPicPr>
              <a:picLocks noChangeAspect="1" noChangeArrowheads="1"/>
            </p:cNvPicPr>
            <p:nvPr/>
          </p:nvPicPr>
          <p:blipFill>
            <a:blip r:embed="rId13" cstate="print"/>
            <a:srcRect/>
            <a:stretch>
              <a:fillRect/>
            </a:stretch>
          </p:blipFill>
          <p:spPr bwMode="auto">
            <a:xfrm rot="2973123">
              <a:off x="5328796" y="4334950"/>
              <a:ext cx="442437" cy="896358"/>
            </a:xfrm>
            <a:prstGeom prst="rect">
              <a:avLst/>
            </a:prstGeom>
            <a:noFill/>
            <a:ln w="9525">
              <a:noFill/>
              <a:miter lim="800000"/>
              <a:headEnd/>
              <a:tailEnd/>
            </a:ln>
          </p:spPr>
        </p:pic>
        <p:pic>
          <p:nvPicPr>
            <p:cNvPr id="29" name="Picture 2" descr="F:\2012项目\美化图标\平面\0421png\39\未标题-57.png"/>
            <p:cNvPicPr>
              <a:picLocks noChangeAspect="1" noChangeArrowheads="1"/>
            </p:cNvPicPr>
            <p:nvPr/>
          </p:nvPicPr>
          <p:blipFill>
            <a:blip r:embed="rId10" cstate="print"/>
            <a:srcRect/>
            <a:stretch>
              <a:fillRect/>
            </a:stretch>
          </p:blipFill>
          <p:spPr bwMode="auto">
            <a:xfrm rot="21331486" flipH="1">
              <a:off x="5961091" y="3765499"/>
              <a:ext cx="399263" cy="750325"/>
            </a:xfrm>
            <a:prstGeom prst="rect">
              <a:avLst/>
            </a:prstGeom>
            <a:noFill/>
            <a:ln w="9525">
              <a:noFill/>
              <a:miter lim="800000"/>
              <a:headEnd/>
              <a:tailEnd/>
            </a:ln>
          </p:spPr>
        </p:pic>
        <p:pic>
          <p:nvPicPr>
            <p:cNvPr id="30" name="Picture 4" descr="F:\2012项目\美化图标\平面\0421png\39\未标题-59.png"/>
            <p:cNvPicPr>
              <a:picLocks noChangeAspect="1" noChangeArrowheads="1"/>
            </p:cNvPicPr>
            <p:nvPr/>
          </p:nvPicPr>
          <p:blipFill>
            <a:blip r:embed="rId14" cstate="print"/>
            <a:srcRect/>
            <a:stretch>
              <a:fillRect/>
            </a:stretch>
          </p:blipFill>
          <p:spPr bwMode="auto">
            <a:xfrm rot="788401" flipH="1" flipV="1">
              <a:off x="3315005" y="3432838"/>
              <a:ext cx="583030" cy="401225"/>
            </a:xfrm>
            <a:prstGeom prst="rect">
              <a:avLst/>
            </a:prstGeom>
            <a:noFill/>
            <a:ln w="9525">
              <a:noFill/>
              <a:miter lim="800000"/>
              <a:headEnd/>
              <a:tailEnd/>
            </a:ln>
          </p:spPr>
        </p:pic>
      </p:grpSp>
      <p:grpSp>
        <p:nvGrpSpPr>
          <p:cNvPr id="31" name="组合 30"/>
          <p:cNvGrpSpPr/>
          <p:nvPr/>
        </p:nvGrpSpPr>
        <p:grpSpPr>
          <a:xfrm>
            <a:off x="727846" y="1052513"/>
            <a:ext cx="317151" cy="2760802"/>
            <a:chOff x="454310" y="1248830"/>
            <a:chExt cx="317151" cy="2760802"/>
          </a:xfrm>
        </p:grpSpPr>
        <p:sp>
          <p:nvSpPr>
            <p:cNvPr id="32" name="AutoShape 56"/>
            <p:cNvSpPr>
              <a:spLocks/>
            </p:cNvSpPr>
            <p:nvPr/>
          </p:nvSpPr>
          <p:spPr bwMode="auto">
            <a:xfrm rot="10800000" flipH="1">
              <a:off x="454310" y="1248830"/>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Why</a:t>
              </a:r>
            </a:p>
          </p:txBody>
        </p:sp>
        <p:sp>
          <p:nvSpPr>
            <p:cNvPr id="33" name="AutoShape 56"/>
            <p:cNvSpPr>
              <a:spLocks/>
            </p:cNvSpPr>
            <p:nvPr/>
          </p:nvSpPr>
          <p:spPr bwMode="auto">
            <a:xfrm rot="10800000" flipH="1">
              <a:off x="454310" y="2159533"/>
              <a:ext cx="317151" cy="950506"/>
            </a:xfrm>
            <a:prstGeom prst="leftBracket">
              <a:avLst>
                <a:gd name="adj" fmla="val 45473"/>
              </a:avLst>
            </a:prstGeom>
            <a:solidFill>
              <a:schemeClr val="tx1">
                <a:lumMod val="65000"/>
                <a:lumOff val="3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What</a:t>
              </a:r>
            </a:p>
          </p:txBody>
        </p:sp>
        <p:sp>
          <p:nvSpPr>
            <p:cNvPr id="34" name="AutoShape 56"/>
            <p:cNvSpPr>
              <a:spLocks/>
            </p:cNvSpPr>
            <p:nvPr/>
          </p:nvSpPr>
          <p:spPr bwMode="auto">
            <a:xfrm rot="10800000" flipH="1">
              <a:off x="454310" y="3059126"/>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defRPr/>
              </a:pPr>
              <a:r>
                <a:rPr lang="en-US" sz="1600" dirty="0">
                  <a:solidFill>
                    <a:prstClr val="white"/>
                  </a:solidFill>
                  <a:ea typeface="Arial Unicode MS" pitchFamily="34" charset="-122"/>
                  <a:cs typeface="Arial Unicode MS" pitchFamily="34" charset="-122"/>
                </a:rPr>
                <a:t>How</a:t>
              </a:r>
            </a:p>
          </p:txBody>
        </p:sp>
      </p:grpSp>
    </p:spTree>
    <p:extLst>
      <p:ext uri="{BB962C8B-B14F-4D97-AF65-F5344CB8AC3E}">
        <p14:creationId xmlns:p14="http://schemas.microsoft.com/office/powerpoint/2010/main" val="332438220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Site Selection Factor – Network Connectivity</a:t>
            </a:r>
            <a:endParaRPr lang="en-US" dirty="0"/>
          </a:p>
        </p:txBody>
      </p:sp>
      <p:sp>
        <p:nvSpPr>
          <p:cNvPr id="9" name="Rectangle 1"/>
          <p:cNvSpPr>
            <a:spLocks noChangeArrowheads="1"/>
          </p:cNvSpPr>
          <p:nvPr/>
        </p:nvSpPr>
        <p:spPr bwMode="auto">
          <a:xfrm>
            <a:off x="1044998" y="941587"/>
            <a:ext cx="10415165" cy="193899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noAutofit/>
          </a:bodyPr>
          <a:lstStyle/>
          <a:p>
            <a:pPr marL="285750" indent="-285750">
              <a:lnSpc>
                <a:spcPct val="150000"/>
              </a:lnSpc>
              <a:buFont typeface="Arial" panose="020B0604020202020204" pitchFamily="34" charset="0"/>
              <a:buChar char="•"/>
            </a:pPr>
            <a:r>
              <a:rPr lang="en-US" sz="1600" dirty="0">
                <a:solidFill>
                  <a:prstClr val="black"/>
                </a:solidFill>
                <a:cs typeface="Arial" pitchFamily="34" charset="0"/>
              </a:rPr>
              <a:t>Network connectivity determines the DC reliability. To ensure smooth DC data output, a DC should be located in areas with network coverage of multiple operators.</a:t>
            </a:r>
          </a:p>
          <a:p>
            <a:pPr marL="285750" indent="-285750">
              <a:lnSpc>
                <a:spcPct val="150000"/>
              </a:lnSpc>
              <a:buFont typeface="Arial" panose="020B0604020202020204" pitchFamily="34" charset="0"/>
              <a:buChar char="•"/>
            </a:pPr>
            <a:r>
              <a:rPr lang="en-US" sz="1600" dirty="0">
                <a:solidFill>
                  <a:prstClr val="black"/>
                </a:solidFill>
                <a:cs typeface="Arial" pitchFamily="34" charset="0"/>
              </a:rPr>
              <a:t>The network bandwidth affects the customer experience. The output bandwidth of existing IDCs is generally 100 </a:t>
            </a:r>
            <a:r>
              <a:rPr lang="en-US" sz="1600" dirty="0" err="1">
                <a:solidFill>
                  <a:prstClr val="black"/>
                </a:solidFill>
                <a:cs typeface="Arial" pitchFamily="34" charset="0"/>
              </a:rPr>
              <a:t>Gbit</a:t>
            </a:r>
            <a:r>
              <a:rPr lang="en-US" sz="1600" dirty="0">
                <a:solidFill>
                  <a:prstClr val="black"/>
                </a:solidFill>
                <a:cs typeface="Arial" pitchFamily="34" charset="0"/>
              </a:rPr>
              <a:t>/s or above, and the bandwidth requirements will be increased gradually.</a:t>
            </a:r>
          </a:p>
          <a:p>
            <a:pPr marL="285750" indent="-285750">
              <a:lnSpc>
                <a:spcPct val="150000"/>
              </a:lnSpc>
              <a:buFont typeface="Arial" panose="020B0604020202020204" pitchFamily="34" charset="0"/>
              <a:buChar char="•"/>
            </a:pPr>
            <a:endParaRPr lang="en-US" sz="1600" dirty="0">
              <a:solidFill>
                <a:prstClr val="black"/>
              </a:solidFill>
              <a:cs typeface="Arial" pitchFamily="34" charset="0"/>
            </a:endParaRPr>
          </a:p>
        </p:txBody>
      </p:sp>
      <p:pic>
        <p:nvPicPr>
          <p:cNvPr id="10" name="Picture 2" descr="C:\Users\w00111646\Pictures\network_design1.jpg"/>
          <p:cNvPicPr>
            <a:picLocks noChangeAspect="1" noChangeArrowheads="1"/>
          </p:cNvPicPr>
          <p:nvPr/>
        </p:nvPicPr>
        <p:blipFill>
          <a:blip r:embed="rId3" cstate="print"/>
          <a:srcRect/>
          <a:stretch>
            <a:fillRect/>
          </a:stretch>
        </p:blipFill>
        <p:spPr bwMode="auto">
          <a:xfrm>
            <a:off x="3990228" y="2862809"/>
            <a:ext cx="4211544" cy="3164675"/>
          </a:xfrm>
          <a:prstGeom prst="rect">
            <a:avLst/>
          </a:prstGeom>
          <a:ln>
            <a:noFill/>
          </a:ln>
          <a:effectLst>
            <a:softEdge rad="112500"/>
          </a:effectLst>
        </p:spPr>
      </p:pic>
      <p:grpSp>
        <p:nvGrpSpPr>
          <p:cNvPr id="11" name="组合 10"/>
          <p:cNvGrpSpPr/>
          <p:nvPr/>
        </p:nvGrpSpPr>
        <p:grpSpPr>
          <a:xfrm>
            <a:off x="727846" y="1052513"/>
            <a:ext cx="317151" cy="2760802"/>
            <a:chOff x="454310" y="1248830"/>
            <a:chExt cx="317151" cy="2760802"/>
          </a:xfrm>
        </p:grpSpPr>
        <p:sp>
          <p:nvSpPr>
            <p:cNvPr id="12" name="AutoShape 56"/>
            <p:cNvSpPr>
              <a:spLocks/>
            </p:cNvSpPr>
            <p:nvPr/>
          </p:nvSpPr>
          <p:spPr bwMode="auto">
            <a:xfrm rot="10800000" flipH="1">
              <a:off x="454310" y="1248830"/>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Why</a:t>
              </a:r>
            </a:p>
          </p:txBody>
        </p:sp>
        <p:sp>
          <p:nvSpPr>
            <p:cNvPr id="13" name="AutoShape 56"/>
            <p:cNvSpPr>
              <a:spLocks/>
            </p:cNvSpPr>
            <p:nvPr/>
          </p:nvSpPr>
          <p:spPr bwMode="auto">
            <a:xfrm rot="10800000" flipH="1">
              <a:off x="454310" y="2159533"/>
              <a:ext cx="317151" cy="950506"/>
            </a:xfrm>
            <a:prstGeom prst="leftBracket">
              <a:avLst>
                <a:gd name="adj" fmla="val 45473"/>
              </a:avLst>
            </a:prstGeom>
            <a:solidFill>
              <a:schemeClr val="tx1">
                <a:lumMod val="65000"/>
                <a:lumOff val="3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What</a:t>
              </a:r>
            </a:p>
          </p:txBody>
        </p:sp>
        <p:sp>
          <p:nvSpPr>
            <p:cNvPr id="14" name="AutoShape 56"/>
            <p:cNvSpPr>
              <a:spLocks/>
            </p:cNvSpPr>
            <p:nvPr/>
          </p:nvSpPr>
          <p:spPr bwMode="auto">
            <a:xfrm rot="10800000" flipH="1">
              <a:off x="454310" y="3059126"/>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defRPr/>
              </a:pPr>
              <a:r>
                <a:rPr lang="en-US" sz="1600" dirty="0">
                  <a:solidFill>
                    <a:prstClr val="white"/>
                  </a:solidFill>
                  <a:ea typeface="Arial Unicode MS" pitchFamily="34" charset="-122"/>
                  <a:cs typeface="Arial Unicode MS" pitchFamily="34" charset="-122"/>
                </a:rPr>
                <a:t>How</a:t>
              </a:r>
            </a:p>
          </p:txBody>
        </p:sp>
      </p:grpSp>
    </p:spTree>
    <p:extLst>
      <p:ext uri="{BB962C8B-B14F-4D97-AF65-F5344CB8AC3E}">
        <p14:creationId xmlns:p14="http://schemas.microsoft.com/office/powerpoint/2010/main" val="339007922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Site Selection Consultation Service Process (1)</a:t>
            </a:r>
            <a:endParaRPr lang="en-US" dirty="0"/>
          </a:p>
        </p:txBody>
      </p:sp>
      <p:sp>
        <p:nvSpPr>
          <p:cNvPr id="42" name="Rectangle 1"/>
          <p:cNvSpPr>
            <a:spLocks noChangeArrowheads="1"/>
          </p:cNvSpPr>
          <p:nvPr/>
        </p:nvSpPr>
        <p:spPr bwMode="auto">
          <a:xfrm>
            <a:off x="1000068" y="944563"/>
            <a:ext cx="10460095" cy="384079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noAutofit/>
          </a:bodyPr>
          <a:lstStyle/>
          <a:p>
            <a:pPr marL="171450" indent="-171450">
              <a:lnSpc>
                <a:spcPct val="150000"/>
              </a:lnSpc>
              <a:buFont typeface="Arial" panose="020B0604020202020204" pitchFamily="34" charset="0"/>
              <a:buChar char="•"/>
            </a:pPr>
            <a:r>
              <a:rPr lang="en-US" sz="2400" dirty="0">
                <a:solidFill>
                  <a:prstClr val="black"/>
                </a:solidFill>
                <a:cs typeface="Arial" pitchFamily="34" charset="0"/>
              </a:rPr>
              <a:t>The service process of DC site selection consultation varies with projects. However, the service process mainly includes the following three phases based on summarized site selection consultation experience: </a:t>
            </a:r>
          </a:p>
          <a:p>
            <a:pPr marL="171450" indent="-171450">
              <a:lnSpc>
                <a:spcPct val="150000"/>
              </a:lnSpc>
              <a:buFont typeface="Arial" panose="020B0604020202020204" pitchFamily="34" charset="0"/>
              <a:buChar char="•"/>
            </a:pPr>
            <a:r>
              <a:rPr lang="en-US" sz="2400" dirty="0">
                <a:solidFill>
                  <a:prstClr val="black"/>
                </a:solidFill>
                <a:cs typeface="Arial" pitchFamily="34" charset="0"/>
              </a:rPr>
              <a:t>Preparation phase: Understand requirements and formulate plans. </a:t>
            </a:r>
          </a:p>
          <a:p>
            <a:pPr marL="171450" indent="-171450">
              <a:lnSpc>
                <a:spcPct val="150000"/>
              </a:lnSpc>
              <a:buFont typeface="Arial" panose="020B0604020202020204" pitchFamily="34" charset="0"/>
              <a:buChar char="•"/>
            </a:pPr>
            <a:r>
              <a:rPr lang="en-US" sz="2400" dirty="0">
                <a:solidFill>
                  <a:prstClr val="black"/>
                </a:solidFill>
                <a:cs typeface="Arial" pitchFamily="34" charset="0"/>
              </a:rPr>
              <a:t>Research phase: Perform survey and research and collect information. </a:t>
            </a:r>
          </a:p>
          <a:p>
            <a:pPr marL="171450" indent="-171450">
              <a:lnSpc>
                <a:spcPct val="150000"/>
              </a:lnSpc>
              <a:buFont typeface="Arial" panose="020B0604020202020204" pitchFamily="34" charset="0"/>
              <a:buChar char="•"/>
            </a:pPr>
            <a:r>
              <a:rPr lang="en-US" sz="2400" dirty="0">
                <a:solidFill>
                  <a:prstClr val="black"/>
                </a:solidFill>
                <a:cs typeface="Arial" pitchFamily="34" charset="0"/>
              </a:rPr>
              <a:t>Analysis phase: Analyze and output assessment results.</a:t>
            </a:r>
          </a:p>
        </p:txBody>
      </p:sp>
      <p:grpSp>
        <p:nvGrpSpPr>
          <p:cNvPr id="44" name="组合 43"/>
          <p:cNvGrpSpPr/>
          <p:nvPr/>
        </p:nvGrpSpPr>
        <p:grpSpPr>
          <a:xfrm>
            <a:off x="727846" y="1052513"/>
            <a:ext cx="317151" cy="2760802"/>
            <a:chOff x="454310" y="1248830"/>
            <a:chExt cx="317151" cy="2760802"/>
          </a:xfrm>
        </p:grpSpPr>
        <p:sp>
          <p:nvSpPr>
            <p:cNvPr id="45" name="AutoShape 56"/>
            <p:cNvSpPr>
              <a:spLocks/>
            </p:cNvSpPr>
            <p:nvPr/>
          </p:nvSpPr>
          <p:spPr bwMode="auto">
            <a:xfrm rot="10800000" flipH="1">
              <a:off x="454310" y="1248830"/>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Why</a:t>
              </a:r>
            </a:p>
          </p:txBody>
        </p:sp>
        <p:sp>
          <p:nvSpPr>
            <p:cNvPr id="46" name="AutoShape 56"/>
            <p:cNvSpPr>
              <a:spLocks/>
            </p:cNvSpPr>
            <p:nvPr/>
          </p:nvSpPr>
          <p:spPr bwMode="auto">
            <a:xfrm rot="10800000" flipH="1">
              <a:off x="454310" y="2159533"/>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What</a:t>
              </a:r>
            </a:p>
          </p:txBody>
        </p:sp>
        <p:sp>
          <p:nvSpPr>
            <p:cNvPr id="47" name="AutoShape 56"/>
            <p:cNvSpPr>
              <a:spLocks/>
            </p:cNvSpPr>
            <p:nvPr/>
          </p:nvSpPr>
          <p:spPr bwMode="auto">
            <a:xfrm rot="10800000" flipH="1">
              <a:off x="454310" y="3059126"/>
              <a:ext cx="317151" cy="950506"/>
            </a:xfrm>
            <a:prstGeom prst="leftBracket">
              <a:avLst>
                <a:gd name="adj" fmla="val 45473"/>
              </a:avLst>
            </a:prstGeom>
            <a:solidFill>
              <a:schemeClr val="tx1">
                <a:lumMod val="65000"/>
                <a:lumOff val="3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How</a:t>
              </a:r>
            </a:p>
          </p:txBody>
        </p:sp>
      </p:grpSp>
    </p:spTree>
    <p:extLst>
      <p:ext uri="{BB962C8B-B14F-4D97-AF65-F5344CB8AC3E}">
        <p14:creationId xmlns:p14="http://schemas.microsoft.com/office/powerpoint/2010/main" val="41488505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Site Selection Consultation Service Process (2)</a:t>
            </a:r>
            <a:endParaRPr lang="en-US" dirty="0"/>
          </a:p>
        </p:txBody>
      </p:sp>
      <p:grpSp>
        <p:nvGrpSpPr>
          <p:cNvPr id="43" name="组合 42"/>
          <p:cNvGrpSpPr/>
          <p:nvPr/>
        </p:nvGrpSpPr>
        <p:grpSpPr>
          <a:xfrm>
            <a:off x="873323" y="968753"/>
            <a:ext cx="10467698" cy="5625086"/>
            <a:chOff x="381898" y="1605713"/>
            <a:chExt cx="8334083" cy="4487583"/>
          </a:xfrm>
        </p:grpSpPr>
        <p:sp>
          <p:nvSpPr>
            <p:cNvPr id="18" name="矩形 17"/>
            <p:cNvSpPr/>
            <p:nvPr/>
          </p:nvSpPr>
          <p:spPr bwMode="auto">
            <a:xfrm>
              <a:off x="939117" y="1993031"/>
              <a:ext cx="7776864" cy="3014612"/>
            </a:xfrm>
            <a:prstGeom prst="rect">
              <a:avLst/>
            </a:prstGeom>
            <a:solidFill>
              <a:schemeClr val="bg1">
                <a:lumMod val="85000"/>
              </a:schemeClr>
            </a:solidFill>
            <a:ln>
              <a:solidFill>
                <a:schemeClr val="tx1">
                  <a:lumMod val="50000"/>
                  <a:lumOff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defTabSz="914400" fontAlgn="base">
                <a:spcBef>
                  <a:spcPct val="0"/>
                </a:spcBef>
                <a:spcAft>
                  <a:spcPct val="0"/>
                </a:spcAft>
                <a:buClr>
                  <a:srgbClr val="CC9900"/>
                </a:buClr>
                <a:buFont typeface="Wingdings" pitchFamily="2" charset="2"/>
                <a:buChar char="n"/>
              </a:pPr>
              <a:endParaRPr lang="zh-CN" altLang="en-US" sz="2000">
                <a:solidFill>
                  <a:prstClr val="black"/>
                </a:solidFill>
              </a:endParaRPr>
            </a:p>
          </p:txBody>
        </p:sp>
        <p:sp>
          <p:nvSpPr>
            <p:cNvPr id="28" name="五边形 27"/>
            <p:cNvSpPr/>
            <p:nvPr/>
          </p:nvSpPr>
          <p:spPr bwMode="auto">
            <a:xfrm>
              <a:off x="8019658" y="4064372"/>
              <a:ext cx="690217" cy="576065"/>
            </a:xfrm>
            <a:prstGeom prst="homePlate">
              <a:avLst>
                <a:gd name="adj" fmla="val 9687"/>
              </a:avLst>
            </a:prstGeom>
            <a:solidFill>
              <a:schemeClr val="bg1"/>
            </a:solidFill>
            <a:ln>
              <a:solidFill>
                <a:schemeClr val="tx1">
                  <a:lumMod val="50000"/>
                  <a:lumOff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noAutofit/>
            </a:bodyPr>
            <a:lstStyle/>
            <a:p>
              <a:pPr algn="ctr"/>
              <a:r>
                <a:rPr lang="en-US" sz="1200" dirty="0">
                  <a:solidFill>
                    <a:prstClr val="black"/>
                  </a:solidFill>
                </a:rPr>
                <a:t>High-level presentation</a:t>
              </a:r>
            </a:p>
          </p:txBody>
        </p:sp>
        <p:sp>
          <p:nvSpPr>
            <p:cNvPr id="24" name="矩形 23"/>
            <p:cNvSpPr/>
            <p:nvPr/>
          </p:nvSpPr>
          <p:spPr bwMode="auto">
            <a:xfrm>
              <a:off x="939117" y="5062010"/>
              <a:ext cx="7776864" cy="660072"/>
            </a:xfrm>
            <a:prstGeom prst="rect">
              <a:avLst/>
            </a:prstGeom>
            <a:solidFill>
              <a:schemeClr val="bg1">
                <a:lumMod val="65000"/>
              </a:schemeClr>
            </a:solidFill>
            <a:ln>
              <a:solidFill>
                <a:schemeClr val="tx1">
                  <a:lumMod val="50000"/>
                  <a:lumOff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defTabSz="914400" fontAlgn="base">
                <a:spcBef>
                  <a:spcPct val="0"/>
                </a:spcBef>
                <a:spcAft>
                  <a:spcPct val="0"/>
                </a:spcAft>
                <a:buClr>
                  <a:srgbClr val="CC9900"/>
                </a:buClr>
                <a:buFont typeface="Wingdings" pitchFamily="2" charset="2"/>
                <a:buChar char="n"/>
              </a:pPr>
              <a:endParaRPr lang="zh-CN" altLang="en-US" sz="2000">
                <a:solidFill>
                  <a:prstClr val="black"/>
                </a:solidFill>
              </a:endParaRPr>
            </a:p>
          </p:txBody>
        </p:sp>
        <p:sp>
          <p:nvSpPr>
            <p:cNvPr id="16" name="五边形 15"/>
            <p:cNvSpPr/>
            <p:nvPr/>
          </p:nvSpPr>
          <p:spPr bwMode="auto">
            <a:xfrm>
              <a:off x="7394459" y="4064371"/>
              <a:ext cx="721257" cy="576065"/>
            </a:xfrm>
            <a:prstGeom prst="homePlate">
              <a:avLst>
                <a:gd name="adj" fmla="val 32363"/>
              </a:avLst>
            </a:prstGeom>
            <a:solidFill>
              <a:schemeClr val="bg1"/>
            </a:solidFill>
            <a:ln>
              <a:solidFill>
                <a:schemeClr val="tx1">
                  <a:lumMod val="50000"/>
                  <a:lumOff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noAutofit/>
            </a:bodyPr>
            <a:lstStyle/>
            <a:p>
              <a:pPr algn="ctr"/>
              <a:r>
                <a:rPr lang="en-US" sz="1200" dirty="0">
                  <a:solidFill>
                    <a:prstClr val="black"/>
                  </a:solidFill>
                </a:rPr>
                <a:t>Overall </a:t>
              </a:r>
              <a:endParaRPr lang="en-US" sz="1200" dirty="0" smtClean="0">
                <a:solidFill>
                  <a:prstClr val="black"/>
                </a:solidFill>
              </a:endParaRPr>
            </a:p>
            <a:p>
              <a:pPr algn="ctr"/>
              <a:r>
                <a:rPr lang="en-US" sz="1200" dirty="0" smtClean="0">
                  <a:solidFill>
                    <a:prstClr val="black"/>
                  </a:solidFill>
                </a:rPr>
                <a:t>analysis</a:t>
              </a:r>
              <a:endParaRPr lang="en-US" sz="1200" dirty="0">
                <a:solidFill>
                  <a:prstClr val="black"/>
                </a:solidFill>
              </a:endParaRPr>
            </a:p>
          </p:txBody>
        </p:sp>
        <p:sp>
          <p:nvSpPr>
            <p:cNvPr id="13" name="五边形 12"/>
            <p:cNvSpPr/>
            <p:nvPr/>
          </p:nvSpPr>
          <p:spPr bwMode="auto">
            <a:xfrm>
              <a:off x="6099712" y="4155081"/>
              <a:ext cx="1423217" cy="396044"/>
            </a:xfrm>
            <a:prstGeom prst="homePlate">
              <a:avLst/>
            </a:prstGeom>
            <a:solidFill>
              <a:schemeClr val="bg1"/>
            </a:solidFill>
            <a:ln>
              <a:solidFill>
                <a:schemeClr val="tx1">
                  <a:lumMod val="50000"/>
                  <a:lumOff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noAutofit/>
            </a:bodyPr>
            <a:lstStyle/>
            <a:p>
              <a:pPr algn="ctr"/>
              <a:r>
                <a:rPr lang="en-US" sz="1200" dirty="0">
                  <a:solidFill>
                    <a:prstClr val="black"/>
                  </a:solidFill>
                </a:rPr>
                <a:t>TCO analysis and comparison</a:t>
              </a:r>
            </a:p>
          </p:txBody>
        </p:sp>
        <p:sp>
          <p:nvSpPr>
            <p:cNvPr id="14" name="五边形 13"/>
            <p:cNvSpPr/>
            <p:nvPr/>
          </p:nvSpPr>
          <p:spPr bwMode="auto">
            <a:xfrm>
              <a:off x="6099712" y="3693029"/>
              <a:ext cx="1423217" cy="396044"/>
            </a:xfrm>
            <a:prstGeom prst="homePlate">
              <a:avLst/>
            </a:prstGeom>
            <a:solidFill>
              <a:schemeClr val="bg1"/>
            </a:solidFill>
            <a:ln>
              <a:solidFill>
                <a:schemeClr val="tx1">
                  <a:lumMod val="50000"/>
                  <a:lumOff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noAutofit/>
            </a:bodyPr>
            <a:lstStyle/>
            <a:p>
              <a:pPr algn="ctr"/>
              <a:r>
                <a:rPr lang="en-US" sz="1200" dirty="0">
                  <a:solidFill>
                    <a:prstClr val="black"/>
                  </a:solidFill>
                </a:rPr>
                <a:t>PUE analysis and estimation</a:t>
              </a:r>
            </a:p>
          </p:txBody>
        </p:sp>
        <p:sp>
          <p:nvSpPr>
            <p:cNvPr id="15" name="五边形 14"/>
            <p:cNvSpPr/>
            <p:nvPr/>
          </p:nvSpPr>
          <p:spPr bwMode="auto">
            <a:xfrm>
              <a:off x="6099712" y="4617132"/>
              <a:ext cx="1423217" cy="396044"/>
            </a:xfrm>
            <a:prstGeom prst="homePlate">
              <a:avLst/>
            </a:prstGeom>
            <a:solidFill>
              <a:schemeClr val="bg1"/>
            </a:solidFill>
            <a:ln>
              <a:solidFill>
                <a:schemeClr val="tx1">
                  <a:lumMod val="50000"/>
                  <a:lumOff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noAutofit/>
            </a:bodyPr>
            <a:lstStyle/>
            <a:p>
              <a:pPr algn="ctr"/>
              <a:r>
                <a:rPr lang="en-US" sz="1200" dirty="0">
                  <a:solidFill>
                    <a:prstClr val="black"/>
                  </a:solidFill>
                </a:rPr>
                <a:t>Risk recognizing and assessment</a:t>
              </a:r>
            </a:p>
          </p:txBody>
        </p:sp>
        <p:sp>
          <p:nvSpPr>
            <p:cNvPr id="10" name="五边形 9"/>
            <p:cNvSpPr/>
            <p:nvPr/>
          </p:nvSpPr>
          <p:spPr bwMode="auto">
            <a:xfrm>
              <a:off x="4527917" y="3007556"/>
              <a:ext cx="1423217" cy="396044"/>
            </a:xfrm>
            <a:prstGeom prst="homePlate">
              <a:avLst/>
            </a:prstGeom>
            <a:solidFill>
              <a:schemeClr val="bg1"/>
            </a:solidFill>
            <a:ln>
              <a:solidFill>
                <a:schemeClr val="tx1">
                  <a:lumMod val="50000"/>
                  <a:lumOff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noAutofit/>
            </a:bodyPr>
            <a:lstStyle/>
            <a:p>
              <a:pPr algn="ctr"/>
              <a:r>
                <a:rPr lang="en-US" sz="1200" dirty="0" smtClean="0">
                  <a:solidFill>
                    <a:prstClr val="black"/>
                  </a:solidFill>
                </a:rPr>
                <a:t> </a:t>
              </a:r>
              <a:r>
                <a:rPr lang="en-US" sz="1200" dirty="0">
                  <a:solidFill>
                    <a:prstClr val="black"/>
                  </a:solidFill>
                </a:rPr>
                <a:t>Surrounding survey</a:t>
              </a:r>
            </a:p>
          </p:txBody>
        </p:sp>
        <p:sp>
          <p:nvSpPr>
            <p:cNvPr id="8" name="五边形 7"/>
            <p:cNvSpPr/>
            <p:nvPr/>
          </p:nvSpPr>
          <p:spPr bwMode="auto">
            <a:xfrm>
              <a:off x="3472148" y="3007556"/>
              <a:ext cx="1186014" cy="396044"/>
            </a:xfrm>
            <a:prstGeom prst="homePlate">
              <a:avLst/>
            </a:prstGeom>
            <a:solidFill>
              <a:schemeClr val="bg1"/>
            </a:solidFill>
            <a:ln>
              <a:solidFill>
                <a:schemeClr val="tx1">
                  <a:lumMod val="50000"/>
                  <a:lumOff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noAutofit/>
            </a:bodyPr>
            <a:lstStyle/>
            <a:p>
              <a:pPr algn="ctr"/>
              <a:r>
                <a:rPr lang="en-US" sz="1200">
                  <a:solidFill>
                    <a:prstClr val="black"/>
                  </a:solidFill>
                </a:rPr>
                <a:t>Site survey</a:t>
              </a:r>
            </a:p>
          </p:txBody>
        </p:sp>
        <p:sp>
          <p:nvSpPr>
            <p:cNvPr id="7" name="五边形 6"/>
            <p:cNvSpPr/>
            <p:nvPr/>
          </p:nvSpPr>
          <p:spPr bwMode="auto">
            <a:xfrm>
              <a:off x="1574350" y="3007556"/>
              <a:ext cx="2055934" cy="396044"/>
            </a:xfrm>
            <a:prstGeom prst="homePlate">
              <a:avLst/>
            </a:prstGeom>
            <a:solidFill>
              <a:schemeClr val="bg1"/>
            </a:solidFill>
            <a:ln>
              <a:solidFill>
                <a:schemeClr val="tx1">
                  <a:lumMod val="50000"/>
                  <a:lumOff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noAutofit/>
            </a:bodyPr>
            <a:lstStyle/>
            <a:p>
              <a:pPr algn="ctr"/>
              <a:r>
                <a:rPr lang="en-US" sz="1200" dirty="0">
                  <a:solidFill>
                    <a:prstClr val="black"/>
                  </a:solidFill>
                </a:rPr>
                <a:t>Site selection plan formulation/</a:t>
              </a:r>
            </a:p>
            <a:p>
              <a:pPr algn="ctr"/>
              <a:r>
                <a:rPr lang="en-US" sz="1200" dirty="0">
                  <a:solidFill>
                    <a:prstClr val="black"/>
                  </a:solidFill>
                </a:rPr>
                <a:t>Site selection team establishment</a:t>
              </a:r>
            </a:p>
          </p:txBody>
        </p:sp>
        <p:sp>
          <p:nvSpPr>
            <p:cNvPr id="6" name="五边形 5"/>
            <p:cNvSpPr/>
            <p:nvPr/>
          </p:nvSpPr>
          <p:spPr bwMode="auto">
            <a:xfrm>
              <a:off x="1574350" y="2545504"/>
              <a:ext cx="1862251" cy="396044"/>
            </a:xfrm>
            <a:prstGeom prst="homePlate">
              <a:avLst/>
            </a:prstGeom>
            <a:solidFill>
              <a:schemeClr val="bg1"/>
            </a:solidFill>
            <a:ln>
              <a:solidFill>
                <a:schemeClr val="tx1">
                  <a:lumMod val="50000"/>
                  <a:lumOff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noAutofit/>
            </a:bodyPr>
            <a:lstStyle/>
            <a:p>
              <a:pPr algn="ctr" defTabSz="914400" fontAlgn="base">
                <a:spcBef>
                  <a:spcPct val="0"/>
                </a:spcBef>
                <a:spcAft>
                  <a:spcPct val="0"/>
                </a:spcAft>
                <a:buClr>
                  <a:srgbClr val="CC9900"/>
                </a:buClr>
              </a:pPr>
              <a:r>
                <a:rPr lang="en-US" sz="1200" dirty="0" smtClean="0">
                  <a:solidFill>
                    <a:prstClr val="black"/>
                  </a:solidFill>
                </a:rPr>
                <a:t>Assessment system </a:t>
              </a:r>
              <a:r>
                <a:rPr lang="en-US" sz="1200" dirty="0">
                  <a:solidFill>
                    <a:prstClr val="black"/>
                  </a:solidFill>
                </a:rPr>
                <a:t>determination based on business </a:t>
              </a:r>
              <a:r>
                <a:rPr lang="en-US" sz="1200" dirty="0" smtClean="0">
                  <a:solidFill>
                    <a:prstClr val="black"/>
                  </a:solidFill>
                </a:rPr>
                <a:t>requirements</a:t>
              </a:r>
              <a:endParaRPr lang="en-US" sz="1200" dirty="0">
                <a:solidFill>
                  <a:prstClr val="black"/>
                </a:solidFill>
              </a:endParaRPr>
            </a:p>
          </p:txBody>
        </p:sp>
        <p:sp>
          <p:nvSpPr>
            <p:cNvPr id="9" name="五边形 8"/>
            <p:cNvSpPr/>
            <p:nvPr/>
          </p:nvSpPr>
          <p:spPr bwMode="auto">
            <a:xfrm>
              <a:off x="3472148" y="3469607"/>
              <a:ext cx="1581352" cy="396044"/>
            </a:xfrm>
            <a:prstGeom prst="homePlate">
              <a:avLst/>
            </a:prstGeom>
            <a:solidFill>
              <a:schemeClr val="bg1"/>
            </a:solidFill>
            <a:ln>
              <a:solidFill>
                <a:schemeClr val="tx1">
                  <a:lumMod val="50000"/>
                  <a:lumOff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noAutofit/>
            </a:bodyPr>
            <a:lstStyle/>
            <a:p>
              <a:pPr algn="ctr"/>
              <a:r>
                <a:rPr lang="en-US" sz="1200" dirty="0">
                  <a:solidFill>
                    <a:prstClr val="black"/>
                  </a:solidFill>
                </a:rPr>
                <a:t>Natural and geographical data collection</a:t>
              </a:r>
            </a:p>
          </p:txBody>
        </p:sp>
        <p:sp>
          <p:nvSpPr>
            <p:cNvPr id="11" name="五边形 10"/>
            <p:cNvSpPr/>
            <p:nvPr/>
          </p:nvSpPr>
          <p:spPr bwMode="auto">
            <a:xfrm>
              <a:off x="4527917" y="3920017"/>
              <a:ext cx="1620000" cy="396044"/>
            </a:xfrm>
            <a:prstGeom prst="homePlate">
              <a:avLst/>
            </a:prstGeom>
            <a:solidFill>
              <a:schemeClr val="bg1"/>
            </a:solidFill>
            <a:ln>
              <a:solidFill>
                <a:schemeClr val="tx1">
                  <a:lumMod val="50000"/>
                  <a:lumOff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noAutofit/>
            </a:bodyPr>
            <a:lstStyle/>
            <a:p>
              <a:pPr algn="ctr"/>
              <a:r>
                <a:rPr lang="en-US" sz="1200" dirty="0">
                  <a:solidFill>
                    <a:prstClr val="black"/>
                  </a:solidFill>
                </a:rPr>
                <a:t>Municipal condition research</a:t>
              </a:r>
            </a:p>
          </p:txBody>
        </p:sp>
        <p:sp>
          <p:nvSpPr>
            <p:cNvPr id="12" name="五边形 11"/>
            <p:cNvSpPr/>
            <p:nvPr/>
          </p:nvSpPr>
          <p:spPr bwMode="auto">
            <a:xfrm>
              <a:off x="4527917" y="4382068"/>
              <a:ext cx="1620000" cy="396044"/>
            </a:xfrm>
            <a:prstGeom prst="homePlate">
              <a:avLst/>
            </a:prstGeom>
            <a:solidFill>
              <a:schemeClr val="bg1"/>
            </a:solidFill>
            <a:ln>
              <a:solidFill>
                <a:schemeClr val="tx1">
                  <a:lumMod val="50000"/>
                  <a:lumOff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noAutofit/>
            </a:bodyPr>
            <a:lstStyle/>
            <a:p>
              <a:pPr algn="ctr"/>
              <a:r>
                <a:rPr lang="en-US" sz="1200" dirty="0">
                  <a:solidFill>
                    <a:prstClr val="black"/>
                  </a:solidFill>
                </a:rPr>
                <a:t>Service development </a:t>
              </a:r>
              <a:r>
                <a:rPr lang="en-US" altLang="zh-CN" sz="1200" dirty="0">
                  <a:solidFill>
                    <a:prstClr val="black"/>
                  </a:solidFill>
                </a:rPr>
                <a:t>research</a:t>
              </a:r>
              <a:endParaRPr lang="en-US" sz="1200" dirty="0">
                <a:solidFill>
                  <a:prstClr val="black"/>
                </a:solidFill>
              </a:endParaRPr>
            </a:p>
          </p:txBody>
        </p:sp>
        <p:sp>
          <p:nvSpPr>
            <p:cNvPr id="19" name="五边形 18"/>
            <p:cNvSpPr/>
            <p:nvPr/>
          </p:nvSpPr>
          <p:spPr bwMode="auto">
            <a:xfrm>
              <a:off x="3496129" y="5139003"/>
              <a:ext cx="1365328" cy="396044"/>
            </a:xfrm>
            <a:prstGeom prst="homePlate">
              <a:avLst/>
            </a:prstGeom>
            <a:solidFill>
              <a:schemeClr val="bg1"/>
            </a:solidFill>
            <a:ln>
              <a:solidFill>
                <a:schemeClr val="tx1">
                  <a:lumMod val="50000"/>
                  <a:lumOff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noAutofit/>
            </a:bodyPr>
            <a:lstStyle/>
            <a:p>
              <a:pPr algn="ctr"/>
              <a:r>
                <a:rPr lang="en-US" sz="1200">
                  <a:solidFill>
                    <a:prstClr val="black"/>
                  </a:solidFill>
                </a:rPr>
                <a:t>Site selection checklist</a:t>
              </a:r>
            </a:p>
          </p:txBody>
        </p:sp>
        <p:sp>
          <p:nvSpPr>
            <p:cNvPr id="20" name="五边形 19"/>
            <p:cNvSpPr/>
            <p:nvPr/>
          </p:nvSpPr>
          <p:spPr bwMode="auto">
            <a:xfrm>
              <a:off x="4792273" y="5139003"/>
              <a:ext cx="1365328" cy="396044"/>
            </a:xfrm>
            <a:prstGeom prst="homePlate">
              <a:avLst/>
            </a:prstGeom>
            <a:solidFill>
              <a:schemeClr val="bg1"/>
            </a:solidFill>
            <a:ln>
              <a:solidFill>
                <a:schemeClr val="tx1">
                  <a:lumMod val="50000"/>
                  <a:lumOff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noAutofit/>
            </a:bodyPr>
            <a:lstStyle/>
            <a:p>
              <a:pPr algn="ctr"/>
              <a:r>
                <a:rPr lang="en-US" sz="1200" dirty="0">
                  <a:solidFill>
                    <a:prstClr val="black"/>
                  </a:solidFill>
                </a:rPr>
                <a:t>Candidate site </a:t>
              </a:r>
              <a:r>
                <a:rPr lang="en-US" sz="1200" dirty="0" smtClean="0">
                  <a:solidFill>
                    <a:prstClr val="black"/>
                  </a:solidFill>
                </a:rPr>
                <a:t>assessment </a:t>
              </a:r>
              <a:r>
                <a:rPr lang="en-US" altLang="zh-CN" sz="1200" dirty="0" smtClean="0">
                  <a:solidFill>
                    <a:prstClr val="black"/>
                  </a:solidFill>
                </a:rPr>
                <a:t>table</a:t>
              </a:r>
              <a:endParaRPr lang="en-US" sz="1200" dirty="0">
                <a:solidFill>
                  <a:prstClr val="black"/>
                </a:solidFill>
              </a:endParaRPr>
            </a:p>
          </p:txBody>
        </p:sp>
        <p:sp>
          <p:nvSpPr>
            <p:cNvPr id="21" name="五边形 20"/>
            <p:cNvSpPr/>
            <p:nvPr/>
          </p:nvSpPr>
          <p:spPr bwMode="auto">
            <a:xfrm>
              <a:off x="6088417" y="5139003"/>
              <a:ext cx="1365328" cy="396044"/>
            </a:xfrm>
            <a:prstGeom prst="homePlate">
              <a:avLst/>
            </a:prstGeom>
            <a:solidFill>
              <a:schemeClr val="bg1"/>
            </a:solidFill>
            <a:ln>
              <a:solidFill>
                <a:schemeClr val="tx1">
                  <a:lumMod val="50000"/>
                  <a:lumOff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noAutofit/>
            </a:bodyPr>
            <a:lstStyle/>
            <a:p>
              <a:pPr algn="ctr"/>
              <a:r>
                <a:rPr lang="en-US" sz="1200" dirty="0">
                  <a:solidFill>
                    <a:prstClr val="black"/>
                  </a:solidFill>
                </a:rPr>
                <a:t>Site selection </a:t>
              </a:r>
              <a:r>
                <a:rPr lang="en-US" sz="1200" dirty="0" smtClean="0">
                  <a:solidFill>
                    <a:prstClr val="black"/>
                  </a:solidFill>
                </a:rPr>
                <a:t>assessment </a:t>
              </a:r>
              <a:r>
                <a:rPr lang="en-US" sz="1200" dirty="0">
                  <a:solidFill>
                    <a:prstClr val="black"/>
                  </a:solidFill>
                </a:rPr>
                <a:t>report</a:t>
              </a:r>
            </a:p>
          </p:txBody>
        </p:sp>
        <p:cxnSp>
          <p:nvCxnSpPr>
            <p:cNvPr id="23" name="直接连接符 22"/>
            <p:cNvCxnSpPr/>
            <p:nvPr/>
          </p:nvCxnSpPr>
          <p:spPr bwMode="auto">
            <a:xfrm>
              <a:off x="3459397" y="1916832"/>
              <a:ext cx="0" cy="4176464"/>
            </a:xfrm>
            <a:prstGeom prst="line">
              <a:avLst/>
            </a:prstGeom>
            <a:ln>
              <a:solidFill>
                <a:schemeClr val="bg1"/>
              </a:solidFill>
              <a:prstDash val="dash"/>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26" name="直接连接符 25"/>
            <p:cNvCxnSpPr/>
            <p:nvPr/>
          </p:nvCxnSpPr>
          <p:spPr bwMode="auto">
            <a:xfrm>
              <a:off x="6085593" y="1916832"/>
              <a:ext cx="0" cy="4176464"/>
            </a:xfrm>
            <a:prstGeom prst="line">
              <a:avLst/>
            </a:prstGeom>
            <a:ln>
              <a:solidFill>
                <a:schemeClr val="bg1"/>
              </a:solidFill>
              <a:prstDash val="dash"/>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29" name="Text Box 9"/>
            <p:cNvSpPr txBox="1">
              <a:spLocks noChangeArrowheads="1"/>
            </p:cNvSpPr>
            <p:nvPr/>
          </p:nvSpPr>
          <p:spPr bwMode="auto">
            <a:xfrm>
              <a:off x="2004803" y="1605713"/>
              <a:ext cx="1251741" cy="307899"/>
            </a:xfrm>
            <a:prstGeom prst="rect">
              <a:avLst/>
            </a:prstGeom>
            <a:noFill/>
            <a:ln w="9525" algn="ctr">
              <a:noFill/>
              <a:miter lim="800000"/>
              <a:headEnd/>
              <a:tailEnd/>
            </a:ln>
          </p:spPr>
          <p:txBody>
            <a:bodyPr wrap="none" lIns="106985" tIns="53492" rIns="106985" bIns="53492">
              <a:noAutofit/>
            </a:bodyPr>
            <a:lstStyle/>
            <a:p>
              <a:pPr algn="ctr">
                <a:spcBef>
                  <a:spcPct val="0"/>
                </a:spcBef>
              </a:pPr>
              <a:r>
                <a:rPr lang="en-US" sz="1400" b="1" dirty="0">
                  <a:solidFill>
                    <a:prstClr val="black"/>
                  </a:solidFill>
                </a:rPr>
                <a:t>Preparation phase</a:t>
              </a:r>
            </a:p>
          </p:txBody>
        </p:sp>
        <p:sp>
          <p:nvSpPr>
            <p:cNvPr id="30" name="Text Box 9"/>
            <p:cNvSpPr txBox="1">
              <a:spLocks noChangeArrowheads="1"/>
            </p:cNvSpPr>
            <p:nvPr/>
          </p:nvSpPr>
          <p:spPr bwMode="auto">
            <a:xfrm>
              <a:off x="4251985" y="1624137"/>
              <a:ext cx="1084551" cy="307899"/>
            </a:xfrm>
            <a:prstGeom prst="rect">
              <a:avLst/>
            </a:prstGeom>
            <a:noFill/>
            <a:ln w="9525" algn="ctr">
              <a:noFill/>
              <a:miter lim="800000"/>
              <a:headEnd/>
              <a:tailEnd/>
            </a:ln>
          </p:spPr>
          <p:txBody>
            <a:bodyPr wrap="none" lIns="106985" tIns="53492" rIns="106985" bIns="53492">
              <a:noAutofit/>
            </a:bodyPr>
            <a:lstStyle/>
            <a:p>
              <a:pPr algn="ctr">
                <a:spcBef>
                  <a:spcPct val="0"/>
                </a:spcBef>
              </a:pPr>
              <a:r>
                <a:rPr lang="en-US" sz="1400" b="1">
                  <a:solidFill>
                    <a:prstClr val="black"/>
                  </a:solidFill>
                </a:rPr>
                <a:t>Research phase</a:t>
              </a:r>
            </a:p>
          </p:txBody>
        </p:sp>
        <p:sp>
          <p:nvSpPr>
            <p:cNvPr id="31" name="Text Box 9"/>
            <p:cNvSpPr txBox="1">
              <a:spLocks noChangeArrowheads="1"/>
            </p:cNvSpPr>
            <p:nvPr/>
          </p:nvSpPr>
          <p:spPr bwMode="auto">
            <a:xfrm>
              <a:off x="6878085" y="1624137"/>
              <a:ext cx="1038605" cy="307899"/>
            </a:xfrm>
            <a:prstGeom prst="rect">
              <a:avLst/>
            </a:prstGeom>
            <a:noFill/>
            <a:ln w="9525" algn="ctr">
              <a:noFill/>
              <a:miter lim="800000"/>
              <a:headEnd/>
              <a:tailEnd/>
            </a:ln>
          </p:spPr>
          <p:txBody>
            <a:bodyPr wrap="none" lIns="106985" tIns="53492" rIns="106985" bIns="53492">
              <a:noAutofit/>
            </a:bodyPr>
            <a:lstStyle/>
            <a:p>
              <a:pPr algn="ctr">
                <a:spcBef>
                  <a:spcPct val="0"/>
                </a:spcBef>
              </a:pPr>
              <a:r>
                <a:rPr lang="en-US" sz="1400" b="1">
                  <a:solidFill>
                    <a:prstClr val="black"/>
                  </a:solidFill>
                </a:rPr>
                <a:t>Analysis phase</a:t>
              </a:r>
            </a:p>
          </p:txBody>
        </p:sp>
        <p:sp>
          <p:nvSpPr>
            <p:cNvPr id="34" name="Text Box 9"/>
            <p:cNvSpPr txBox="1">
              <a:spLocks noChangeArrowheads="1"/>
            </p:cNvSpPr>
            <p:nvPr/>
          </p:nvSpPr>
          <p:spPr bwMode="auto">
            <a:xfrm>
              <a:off x="494865" y="2510152"/>
              <a:ext cx="343550" cy="2007324"/>
            </a:xfrm>
            <a:prstGeom prst="rect">
              <a:avLst/>
            </a:prstGeom>
            <a:noFill/>
            <a:ln w="9525" algn="ctr">
              <a:noFill/>
              <a:miter lim="800000"/>
              <a:headEnd/>
              <a:tailEnd/>
            </a:ln>
          </p:spPr>
          <p:txBody>
            <a:bodyPr vert="vert270" wrap="none" lIns="106985" tIns="53492" rIns="106985" bIns="53492">
              <a:spAutoFit/>
            </a:bodyPr>
            <a:lstStyle/>
            <a:p>
              <a:pPr algn="r">
                <a:spcBef>
                  <a:spcPct val="0"/>
                </a:spcBef>
              </a:pPr>
              <a:r>
                <a:rPr lang="en-US" sz="1400" b="1" dirty="0">
                  <a:solidFill>
                    <a:prstClr val="black"/>
                  </a:solidFill>
                </a:rPr>
                <a:t>Consultation process</a:t>
              </a:r>
            </a:p>
          </p:txBody>
        </p:sp>
        <p:sp>
          <p:nvSpPr>
            <p:cNvPr id="35" name="Text Box 9"/>
            <p:cNvSpPr txBox="1">
              <a:spLocks noChangeArrowheads="1"/>
            </p:cNvSpPr>
            <p:nvPr/>
          </p:nvSpPr>
          <p:spPr bwMode="auto">
            <a:xfrm>
              <a:off x="494141" y="4815153"/>
              <a:ext cx="343550" cy="771286"/>
            </a:xfrm>
            <a:prstGeom prst="rect">
              <a:avLst/>
            </a:prstGeom>
            <a:noFill/>
            <a:ln w="9525" algn="ctr">
              <a:noFill/>
              <a:miter lim="800000"/>
              <a:headEnd/>
              <a:tailEnd/>
            </a:ln>
          </p:spPr>
          <p:txBody>
            <a:bodyPr vert="vert270" wrap="none" lIns="106985" tIns="53492" rIns="106985" bIns="53492">
              <a:spAutoFit/>
            </a:bodyPr>
            <a:lstStyle/>
            <a:p>
              <a:pPr algn="r">
                <a:spcBef>
                  <a:spcPct val="0"/>
                </a:spcBef>
              </a:pPr>
              <a:r>
                <a:rPr lang="en-US" sz="1400" b="1" dirty="0">
                  <a:solidFill>
                    <a:prstClr val="black"/>
                  </a:solidFill>
                </a:rPr>
                <a:t>Output</a:t>
              </a:r>
            </a:p>
          </p:txBody>
        </p:sp>
        <p:sp>
          <p:nvSpPr>
            <p:cNvPr id="32" name="五边形 31"/>
            <p:cNvSpPr/>
            <p:nvPr/>
          </p:nvSpPr>
          <p:spPr bwMode="auto">
            <a:xfrm>
              <a:off x="635518" y="2029721"/>
              <a:ext cx="1264290" cy="466425"/>
            </a:xfrm>
            <a:prstGeom prst="homePlate">
              <a:avLst>
                <a:gd name="adj" fmla="val 0"/>
              </a:avLst>
            </a:prstGeom>
            <a:solidFill>
              <a:schemeClr val="bg1">
                <a:lumMod val="95000"/>
              </a:schemeClr>
            </a:solidFill>
            <a:ln>
              <a:solidFill>
                <a:schemeClr val="tx1">
                  <a:lumMod val="50000"/>
                  <a:lumOff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b" anchorCtr="0" compatLnSpc="1">
              <a:prstTxWarp prst="textNoShape">
                <a:avLst/>
              </a:prstTxWarp>
              <a:noAutofit/>
            </a:bodyPr>
            <a:lstStyle/>
            <a:p>
              <a:pPr marL="171450" indent="-171450" defTabSz="914400" fontAlgn="base">
                <a:lnSpc>
                  <a:spcPct val="130000"/>
                </a:lnSpc>
                <a:spcBef>
                  <a:spcPct val="0"/>
                </a:spcBef>
                <a:spcAft>
                  <a:spcPct val="0"/>
                </a:spcAft>
                <a:buFont typeface="Arial" panose="020B0604020202020204" pitchFamily="34" charset="0"/>
                <a:buChar char="•"/>
              </a:pPr>
              <a:r>
                <a:rPr lang="en-US" sz="1200" dirty="0">
                  <a:solidFill>
                    <a:prstClr val="black"/>
                  </a:solidFill>
                </a:rPr>
                <a:t>C</a:t>
              </a:r>
              <a:r>
                <a:rPr lang="en-US" sz="1200" dirty="0" smtClean="0">
                  <a:solidFill>
                    <a:prstClr val="black"/>
                  </a:solidFill>
                </a:rPr>
                <a:t>andidate </a:t>
              </a:r>
              <a:r>
                <a:rPr lang="en-US" sz="1200" dirty="0">
                  <a:solidFill>
                    <a:prstClr val="black"/>
                  </a:solidFill>
                </a:rPr>
                <a:t>site</a:t>
              </a:r>
            </a:p>
            <a:p>
              <a:pPr marL="171450" indent="-171450" defTabSz="914400" fontAlgn="base">
                <a:lnSpc>
                  <a:spcPct val="130000"/>
                </a:lnSpc>
                <a:spcBef>
                  <a:spcPct val="0"/>
                </a:spcBef>
                <a:spcAft>
                  <a:spcPct val="0"/>
                </a:spcAft>
                <a:buFont typeface="Arial" panose="020B0604020202020204" pitchFamily="34" charset="0"/>
                <a:buChar char="•"/>
              </a:pPr>
              <a:r>
                <a:rPr lang="en-US" sz="1200" dirty="0">
                  <a:solidFill>
                    <a:prstClr val="black"/>
                  </a:solidFill>
                </a:rPr>
                <a:t>Service planning</a:t>
              </a:r>
            </a:p>
          </p:txBody>
        </p:sp>
        <p:sp>
          <p:nvSpPr>
            <p:cNvPr id="33" name="Text Box 9"/>
            <p:cNvSpPr txBox="1">
              <a:spLocks noChangeArrowheads="1"/>
            </p:cNvSpPr>
            <p:nvPr/>
          </p:nvSpPr>
          <p:spPr bwMode="auto">
            <a:xfrm>
              <a:off x="381898" y="1611070"/>
              <a:ext cx="1759588" cy="307899"/>
            </a:xfrm>
            <a:prstGeom prst="rect">
              <a:avLst/>
            </a:prstGeom>
            <a:noFill/>
            <a:ln w="9525" algn="ctr">
              <a:noFill/>
              <a:miter lim="800000"/>
              <a:headEnd/>
              <a:tailEnd/>
            </a:ln>
          </p:spPr>
          <p:txBody>
            <a:bodyPr wrap="none" lIns="106985" tIns="53492" rIns="106985" bIns="53492">
              <a:noAutofit/>
            </a:bodyPr>
            <a:lstStyle/>
            <a:p>
              <a:pPr algn="ctr">
                <a:spcBef>
                  <a:spcPct val="0"/>
                </a:spcBef>
              </a:pPr>
              <a:r>
                <a:rPr lang="en-US" sz="1400" b="1" dirty="0">
                  <a:solidFill>
                    <a:prstClr val="black"/>
                  </a:solidFill>
                </a:rPr>
                <a:t>Input</a:t>
              </a:r>
            </a:p>
          </p:txBody>
        </p:sp>
        <p:sp>
          <p:nvSpPr>
            <p:cNvPr id="5" name="五边形 4"/>
            <p:cNvSpPr/>
            <p:nvPr/>
          </p:nvSpPr>
          <p:spPr bwMode="auto">
            <a:xfrm>
              <a:off x="1914927" y="2100102"/>
              <a:ext cx="1530352" cy="396044"/>
            </a:xfrm>
            <a:prstGeom prst="homePlate">
              <a:avLst/>
            </a:prstGeom>
            <a:solidFill>
              <a:schemeClr val="bg1"/>
            </a:solidFill>
            <a:ln>
              <a:solidFill>
                <a:schemeClr val="tx1">
                  <a:lumMod val="50000"/>
                  <a:lumOff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noAutofit/>
            </a:bodyPr>
            <a:lstStyle/>
            <a:p>
              <a:pPr algn="ctr" defTabSz="914400" fontAlgn="base">
                <a:spcBef>
                  <a:spcPct val="0"/>
                </a:spcBef>
                <a:spcAft>
                  <a:spcPct val="0"/>
                </a:spcAft>
                <a:buClr>
                  <a:srgbClr val="CC9900"/>
                </a:buClr>
              </a:pPr>
              <a:r>
                <a:rPr lang="en-US" sz="1200" dirty="0">
                  <a:solidFill>
                    <a:prstClr val="black"/>
                  </a:solidFill>
                </a:rPr>
                <a:t>Requirement understanding and clarification</a:t>
              </a:r>
            </a:p>
          </p:txBody>
        </p:sp>
        <p:sp>
          <p:nvSpPr>
            <p:cNvPr id="40" name="等腰三角形 39"/>
            <p:cNvSpPr/>
            <p:nvPr/>
          </p:nvSpPr>
          <p:spPr bwMode="auto">
            <a:xfrm rot="10800000">
              <a:off x="1171834" y="1867684"/>
              <a:ext cx="216024" cy="216024"/>
            </a:xfrm>
            <a:prstGeom prst="triangle">
              <a:avLst/>
            </a:prstGeom>
            <a:solidFill>
              <a:schemeClr val="tx1">
                <a:lumMod val="50000"/>
                <a:lumOff val="50000"/>
              </a:schemeClr>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defTabSz="914400" fontAlgn="base">
                <a:spcBef>
                  <a:spcPct val="0"/>
                </a:spcBef>
                <a:spcAft>
                  <a:spcPct val="0"/>
                </a:spcAft>
                <a:buClr>
                  <a:srgbClr val="CC9900"/>
                </a:buClr>
                <a:buFont typeface="Wingdings" pitchFamily="2" charset="2"/>
                <a:buChar char="n"/>
              </a:pPr>
              <a:endParaRPr lang="zh-CN" altLang="en-US" sz="2000">
                <a:solidFill>
                  <a:prstClr val="black"/>
                </a:solidFill>
              </a:endParaRPr>
            </a:p>
          </p:txBody>
        </p:sp>
      </p:grpSp>
      <p:grpSp>
        <p:nvGrpSpPr>
          <p:cNvPr id="44" name="组合 43"/>
          <p:cNvGrpSpPr/>
          <p:nvPr/>
        </p:nvGrpSpPr>
        <p:grpSpPr>
          <a:xfrm>
            <a:off x="727846" y="1052513"/>
            <a:ext cx="317151" cy="2760802"/>
            <a:chOff x="454310" y="1248830"/>
            <a:chExt cx="317151" cy="2760802"/>
          </a:xfrm>
        </p:grpSpPr>
        <p:sp>
          <p:nvSpPr>
            <p:cNvPr id="45" name="AutoShape 56"/>
            <p:cNvSpPr>
              <a:spLocks/>
            </p:cNvSpPr>
            <p:nvPr/>
          </p:nvSpPr>
          <p:spPr bwMode="auto">
            <a:xfrm rot="10800000" flipH="1">
              <a:off x="454310" y="1248830"/>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Why</a:t>
              </a:r>
            </a:p>
          </p:txBody>
        </p:sp>
        <p:sp>
          <p:nvSpPr>
            <p:cNvPr id="46" name="AutoShape 56"/>
            <p:cNvSpPr>
              <a:spLocks/>
            </p:cNvSpPr>
            <p:nvPr/>
          </p:nvSpPr>
          <p:spPr bwMode="auto">
            <a:xfrm rot="10800000" flipH="1">
              <a:off x="454310" y="2159533"/>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What</a:t>
              </a:r>
            </a:p>
          </p:txBody>
        </p:sp>
        <p:sp>
          <p:nvSpPr>
            <p:cNvPr id="47" name="AutoShape 56"/>
            <p:cNvSpPr>
              <a:spLocks/>
            </p:cNvSpPr>
            <p:nvPr/>
          </p:nvSpPr>
          <p:spPr bwMode="auto">
            <a:xfrm rot="10800000" flipH="1">
              <a:off x="454310" y="3059126"/>
              <a:ext cx="317151" cy="950506"/>
            </a:xfrm>
            <a:prstGeom prst="leftBracket">
              <a:avLst>
                <a:gd name="adj" fmla="val 45473"/>
              </a:avLst>
            </a:prstGeom>
            <a:solidFill>
              <a:schemeClr val="tx1">
                <a:lumMod val="65000"/>
                <a:lumOff val="3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How</a:t>
              </a:r>
            </a:p>
          </p:txBody>
        </p:sp>
      </p:grpSp>
    </p:spTree>
    <p:extLst>
      <p:ext uri="{BB962C8B-B14F-4D97-AF65-F5344CB8AC3E}">
        <p14:creationId xmlns:p14="http://schemas.microsoft.com/office/powerpoint/2010/main" val="220487693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DC Requirement Analysis Methodology</a:t>
            </a:r>
            <a:endParaRPr lang="en-US" dirty="0"/>
          </a:p>
        </p:txBody>
      </p:sp>
      <p:grpSp>
        <p:nvGrpSpPr>
          <p:cNvPr id="13" name="组合 12"/>
          <p:cNvGrpSpPr/>
          <p:nvPr/>
        </p:nvGrpSpPr>
        <p:grpSpPr>
          <a:xfrm>
            <a:off x="1043928" y="1460672"/>
            <a:ext cx="10030297" cy="3809999"/>
            <a:chOff x="1092542" y="1798095"/>
            <a:chExt cx="10307574" cy="3809999"/>
          </a:xfrm>
        </p:grpSpPr>
        <p:sp>
          <p:nvSpPr>
            <p:cNvPr id="2" name="等腰三角形 1"/>
            <p:cNvSpPr/>
            <p:nvPr/>
          </p:nvSpPr>
          <p:spPr>
            <a:xfrm rot="5400000">
              <a:off x="3711588" y="-808570"/>
              <a:ext cx="3720447" cy="8933778"/>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Huawei Sans" panose="020C0503030203020204" pitchFamily="34" charset="0"/>
              </a:endParaRPr>
            </a:p>
          </p:txBody>
        </p:sp>
        <p:sp>
          <p:nvSpPr>
            <p:cNvPr id="4" name="圆角矩形 3"/>
            <p:cNvSpPr/>
            <p:nvPr/>
          </p:nvSpPr>
          <p:spPr>
            <a:xfrm>
              <a:off x="1104922" y="3732402"/>
              <a:ext cx="1488831" cy="586154"/>
            </a:xfrm>
            <a:prstGeom prst="roundRect">
              <a:avLst>
                <a:gd name="adj"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a:latin typeface="Huawei Sans" panose="020C0503030203020204" pitchFamily="34" charset="0"/>
                </a:rPr>
                <a:t>How to optimize</a:t>
              </a:r>
            </a:p>
          </p:txBody>
        </p:sp>
        <p:sp>
          <p:nvSpPr>
            <p:cNvPr id="5" name="圆角矩形 4"/>
            <p:cNvSpPr/>
            <p:nvPr/>
          </p:nvSpPr>
          <p:spPr>
            <a:xfrm>
              <a:off x="1116807" y="3087633"/>
              <a:ext cx="1488831" cy="586154"/>
            </a:xfrm>
            <a:prstGeom prst="roundRect">
              <a:avLst>
                <a:gd name="adj"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a:latin typeface="Huawei Sans" panose="020C0503030203020204" pitchFamily="34" charset="0"/>
                </a:rPr>
                <a:t>Where to construct</a:t>
              </a:r>
            </a:p>
          </p:txBody>
        </p:sp>
        <p:sp>
          <p:nvSpPr>
            <p:cNvPr id="6" name="圆角矩形 5"/>
            <p:cNvSpPr/>
            <p:nvPr/>
          </p:nvSpPr>
          <p:spPr>
            <a:xfrm>
              <a:off x="1116809" y="2442864"/>
              <a:ext cx="1488831" cy="586154"/>
            </a:xfrm>
            <a:prstGeom prst="roundRect">
              <a:avLst>
                <a:gd name="adj"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a:latin typeface="Huawei Sans" panose="020C0503030203020204" pitchFamily="34" charset="0"/>
                </a:rPr>
                <a:t>Construction size</a:t>
              </a:r>
            </a:p>
          </p:txBody>
        </p:sp>
        <p:sp>
          <p:nvSpPr>
            <p:cNvPr id="7" name="圆角矩形 6"/>
            <p:cNvSpPr/>
            <p:nvPr/>
          </p:nvSpPr>
          <p:spPr>
            <a:xfrm>
              <a:off x="1116809" y="1798095"/>
              <a:ext cx="1488831" cy="586154"/>
            </a:xfrm>
            <a:prstGeom prst="roundRect">
              <a:avLst>
                <a:gd name="adj"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a:latin typeface="Huawei Sans" panose="020C0503030203020204" pitchFamily="34" charset="0"/>
                </a:rPr>
                <a:t>Why to construct</a:t>
              </a:r>
            </a:p>
          </p:txBody>
        </p:sp>
        <p:sp>
          <p:nvSpPr>
            <p:cNvPr id="8" name="圆角矩形 7"/>
            <p:cNvSpPr/>
            <p:nvPr/>
          </p:nvSpPr>
          <p:spPr>
            <a:xfrm>
              <a:off x="1116809" y="4377171"/>
              <a:ext cx="1488831" cy="586154"/>
            </a:xfrm>
            <a:prstGeom prst="roundRect">
              <a:avLst>
                <a:gd name="adj"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a:latin typeface="Huawei Sans" panose="020C0503030203020204" pitchFamily="34" charset="0"/>
                </a:rPr>
                <a:t>How to monitor</a:t>
              </a:r>
            </a:p>
          </p:txBody>
        </p:sp>
        <p:sp>
          <p:nvSpPr>
            <p:cNvPr id="11" name="圆角矩形 10"/>
            <p:cNvSpPr/>
            <p:nvPr/>
          </p:nvSpPr>
          <p:spPr>
            <a:xfrm>
              <a:off x="1116809" y="5021940"/>
              <a:ext cx="1488831" cy="586154"/>
            </a:xfrm>
            <a:prstGeom prst="roundRect">
              <a:avLst>
                <a:gd name="adj"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a:latin typeface="Huawei Sans" panose="020C0503030203020204" pitchFamily="34" charset="0"/>
                </a:rPr>
                <a:t>How to migrate services to the cloud</a:t>
              </a:r>
            </a:p>
          </p:txBody>
        </p:sp>
        <p:grpSp>
          <p:nvGrpSpPr>
            <p:cNvPr id="18" name="组合 17"/>
            <p:cNvGrpSpPr/>
            <p:nvPr/>
          </p:nvGrpSpPr>
          <p:grpSpPr>
            <a:xfrm rot="21075948">
              <a:off x="1092542" y="5144983"/>
              <a:ext cx="10307574" cy="446346"/>
              <a:chOff x="1093499" y="5630424"/>
              <a:chExt cx="10307574" cy="446346"/>
            </a:xfrm>
          </p:grpSpPr>
          <p:sp>
            <p:nvSpPr>
              <p:cNvPr id="9" name="五边形 8"/>
              <p:cNvSpPr/>
              <p:nvPr/>
            </p:nvSpPr>
            <p:spPr>
              <a:xfrm>
                <a:off x="1093499" y="5636720"/>
                <a:ext cx="2354974" cy="43375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a:latin typeface="Huawei Sans" panose="020C0503030203020204" pitchFamily="34" charset="0"/>
                  </a:rPr>
                  <a:t>Business requirements</a:t>
                </a:r>
              </a:p>
            </p:txBody>
          </p:sp>
          <p:sp>
            <p:nvSpPr>
              <p:cNvPr id="12" name="燕尾形 11"/>
              <p:cNvSpPr/>
              <p:nvPr/>
            </p:nvSpPr>
            <p:spPr>
              <a:xfrm>
                <a:off x="3308536" y="5630424"/>
                <a:ext cx="2128087" cy="440050"/>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a:solidFill>
                      <a:schemeClr val="bg1"/>
                    </a:solidFill>
                    <a:latin typeface="Huawei Sans" panose="020C0503030203020204" pitchFamily="34" charset="0"/>
                  </a:rPr>
                  <a:t>IT infrastructure requirements</a:t>
                </a:r>
              </a:p>
            </p:txBody>
          </p:sp>
          <p:sp>
            <p:nvSpPr>
              <p:cNvPr id="15" name="燕尾形 14"/>
              <p:cNvSpPr/>
              <p:nvPr/>
            </p:nvSpPr>
            <p:spPr>
              <a:xfrm>
                <a:off x="5296686" y="5636720"/>
                <a:ext cx="2128087" cy="440050"/>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a:solidFill>
                      <a:schemeClr val="bg1"/>
                    </a:solidFill>
                    <a:latin typeface="Huawei Sans" panose="020C0503030203020204" pitchFamily="34" charset="0"/>
                  </a:rPr>
                  <a:t>Facility requirements</a:t>
                </a:r>
              </a:p>
            </p:txBody>
          </p:sp>
          <p:sp>
            <p:nvSpPr>
              <p:cNvPr id="16" name="燕尾形 15"/>
              <p:cNvSpPr/>
              <p:nvPr/>
            </p:nvSpPr>
            <p:spPr>
              <a:xfrm>
                <a:off x="7284836" y="5636720"/>
                <a:ext cx="2128087" cy="440050"/>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solidFill>
                      <a:schemeClr val="bg1"/>
                    </a:solidFill>
                    <a:latin typeface="Huawei Sans" panose="020C0503030203020204" pitchFamily="34" charset="0"/>
                  </a:rPr>
                  <a:t>Planning model </a:t>
                </a:r>
                <a:r>
                  <a:rPr lang="en-US" sz="1200" dirty="0" smtClean="0">
                    <a:solidFill>
                      <a:schemeClr val="bg1"/>
                    </a:solidFill>
                    <a:latin typeface="Huawei Sans" panose="020C0503030203020204" pitchFamily="34" charset="0"/>
                  </a:rPr>
                  <a:t>assessment</a:t>
                </a:r>
                <a:endParaRPr lang="en-US" sz="1200" dirty="0">
                  <a:solidFill>
                    <a:schemeClr val="bg1"/>
                  </a:solidFill>
                  <a:latin typeface="Huawei Sans" panose="020C0503030203020204" pitchFamily="34" charset="0"/>
                </a:endParaRPr>
              </a:p>
            </p:txBody>
          </p:sp>
          <p:sp>
            <p:nvSpPr>
              <p:cNvPr id="17" name="燕尾形 16"/>
              <p:cNvSpPr/>
              <p:nvPr/>
            </p:nvSpPr>
            <p:spPr>
              <a:xfrm>
                <a:off x="9272986" y="5630424"/>
                <a:ext cx="2128087" cy="440050"/>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solidFill>
                      <a:schemeClr val="bg1"/>
                    </a:solidFill>
                    <a:latin typeface="Huawei Sans" panose="020C0503030203020204" pitchFamily="34" charset="0"/>
                  </a:rPr>
                  <a:t>Design input</a:t>
                </a:r>
              </a:p>
            </p:txBody>
          </p:sp>
        </p:grpSp>
        <p:sp>
          <p:nvSpPr>
            <p:cNvPr id="19" name="圆角矩形 18"/>
            <p:cNvSpPr/>
            <p:nvPr/>
          </p:nvSpPr>
          <p:spPr>
            <a:xfrm>
              <a:off x="3255619" y="2638669"/>
              <a:ext cx="1488831" cy="586154"/>
            </a:xfrm>
            <a:prstGeom prst="roundRect">
              <a:avLst>
                <a:gd name="adj"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a:latin typeface="Huawei Sans" panose="020C0503030203020204" pitchFamily="34" charset="0"/>
                </a:rPr>
                <a:t>Hardware environment</a:t>
              </a:r>
            </a:p>
          </p:txBody>
        </p:sp>
        <p:sp>
          <p:nvSpPr>
            <p:cNvPr id="20" name="圆角矩形 19"/>
            <p:cNvSpPr/>
            <p:nvPr/>
          </p:nvSpPr>
          <p:spPr>
            <a:xfrm>
              <a:off x="3255619" y="3301178"/>
              <a:ext cx="1488831" cy="586154"/>
            </a:xfrm>
            <a:prstGeom prst="roundRect">
              <a:avLst>
                <a:gd name="adj"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a:latin typeface="Huawei Sans" panose="020C0503030203020204" pitchFamily="34" charset="0"/>
                </a:rPr>
                <a:t>Middleware</a:t>
              </a:r>
            </a:p>
          </p:txBody>
        </p:sp>
        <p:sp>
          <p:nvSpPr>
            <p:cNvPr id="21" name="圆角矩形 20"/>
            <p:cNvSpPr/>
            <p:nvPr/>
          </p:nvSpPr>
          <p:spPr>
            <a:xfrm>
              <a:off x="3255619" y="3963564"/>
              <a:ext cx="1488831" cy="586154"/>
            </a:xfrm>
            <a:prstGeom prst="roundRect">
              <a:avLst>
                <a:gd name="adj"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latin typeface="Huawei Sans" panose="020C0503030203020204" pitchFamily="34" charset="0"/>
                </a:rPr>
                <a:t>Cloud platform</a:t>
              </a:r>
            </a:p>
          </p:txBody>
        </p:sp>
        <p:sp>
          <p:nvSpPr>
            <p:cNvPr id="22" name="圆角矩形 21"/>
            <p:cNvSpPr/>
            <p:nvPr/>
          </p:nvSpPr>
          <p:spPr>
            <a:xfrm>
              <a:off x="3255619" y="4626073"/>
              <a:ext cx="1488831" cy="586154"/>
            </a:xfrm>
            <a:prstGeom prst="roundRect">
              <a:avLst>
                <a:gd name="adj"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a:latin typeface="Huawei Sans" panose="020C0503030203020204" pitchFamily="34" charset="0"/>
                </a:rPr>
                <a:t>Partners</a:t>
              </a:r>
            </a:p>
          </p:txBody>
        </p:sp>
        <p:sp>
          <p:nvSpPr>
            <p:cNvPr id="23" name="圆角矩形 22"/>
            <p:cNvSpPr/>
            <p:nvPr/>
          </p:nvSpPr>
          <p:spPr>
            <a:xfrm>
              <a:off x="3255616" y="1976160"/>
              <a:ext cx="1488831" cy="586154"/>
            </a:xfrm>
            <a:prstGeom prst="roundRect">
              <a:avLst>
                <a:gd name="adj"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latin typeface="Huawei Sans" panose="020C0503030203020204" pitchFamily="34" charset="0"/>
                </a:rPr>
                <a:t>Application services</a:t>
              </a:r>
            </a:p>
          </p:txBody>
        </p:sp>
        <p:sp>
          <p:nvSpPr>
            <p:cNvPr id="24" name="圆角矩形 23"/>
            <p:cNvSpPr/>
            <p:nvPr/>
          </p:nvSpPr>
          <p:spPr>
            <a:xfrm>
              <a:off x="5397131" y="2988143"/>
              <a:ext cx="1488831" cy="586154"/>
            </a:xfrm>
            <a:prstGeom prst="roundRect">
              <a:avLst>
                <a:gd name="adj"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latin typeface="Huawei Sans" panose="020C0503030203020204" pitchFamily="34" charset="0"/>
                </a:rPr>
                <a:t>Total cooling capacity</a:t>
              </a:r>
            </a:p>
          </p:txBody>
        </p:sp>
        <p:sp>
          <p:nvSpPr>
            <p:cNvPr id="25" name="圆角矩形 24"/>
            <p:cNvSpPr/>
            <p:nvPr/>
          </p:nvSpPr>
          <p:spPr>
            <a:xfrm>
              <a:off x="5397131" y="3650652"/>
              <a:ext cx="1488831" cy="586154"/>
            </a:xfrm>
            <a:prstGeom prst="roundRect">
              <a:avLst>
                <a:gd name="adj"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a:latin typeface="Huawei Sans" panose="020C0503030203020204" pitchFamily="34" charset="0"/>
                </a:rPr>
                <a:t>Spatial layout</a:t>
              </a:r>
            </a:p>
          </p:txBody>
        </p:sp>
        <p:sp>
          <p:nvSpPr>
            <p:cNvPr id="26" name="圆角矩形 25"/>
            <p:cNvSpPr/>
            <p:nvPr/>
          </p:nvSpPr>
          <p:spPr>
            <a:xfrm>
              <a:off x="5397131" y="4313038"/>
              <a:ext cx="1488831" cy="586154"/>
            </a:xfrm>
            <a:prstGeom prst="roundRect">
              <a:avLst>
                <a:gd name="adj"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a:latin typeface="Huawei Sans" panose="020C0503030203020204" pitchFamily="34" charset="0"/>
                </a:rPr>
                <a:t>Capacity expansion plan</a:t>
              </a:r>
            </a:p>
          </p:txBody>
        </p:sp>
        <p:sp>
          <p:nvSpPr>
            <p:cNvPr id="27" name="圆角矩形 26"/>
            <p:cNvSpPr/>
            <p:nvPr/>
          </p:nvSpPr>
          <p:spPr>
            <a:xfrm>
              <a:off x="5397128" y="2325634"/>
              <a:ext cx="1488831" cy="586154"/>
            </a:xfrm>
            <a:prstGeom prst="roundRect">
              <a:avLst>
                <a:gd name="adj"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latin typeface="Huawei Sans" panose="020C0503030203020204" pitchFamily="34" charset="0"/>
                </a:rPr>
                <a:t>Power density</a:t>
              </a:r>
            </a:p>
          </p:txBody>
        </p:sp>
        <p:sp>
          <p:nvSpPr>
            <p:cNvPr id="10" name="椭圆 9"/>
            <p:cNvSpPr/>
            <p:nvPr/>
          </p:nvSpPr>
          <p:spPr>
            <a:xfrm>
              <a:off x="7623678" y="2884120"/>
              <a:ext cx="1336985" cy="899189"/>
            </a:xfrm>
            <a:prstGeom prst="ellipse">
              <a:avLst/>
            </a:prstGeom>
            <a:gradFill flip="none" rotWithShape="1">
              <a:gsLst>
                <a:gs pos="0">
                  <a:srgbClr val="FF0000">
                    <a:shade val="30000"/>
                    <a:satMod val="115000"/>
                    <a:alpha val="52000"/>
                  </a:srgbClr>
                </a:gs>
                <a:gs pos="50000">
                  <a:srgbClr val="FF0000">
                    <a:shade val="67500"/>
                    <a:satMod val="115000"/>
                  </a:srgbClr>
                </a:gs>
                <a:gs pos="100000">
                  <a:srgbClr val="FF0000">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latin typeface="Huawei Sans" panose="020C0503030203020204" pitchFamily="34" charset="0"/>
                </a:rPr>
                <a:t>Energy efficiency model</a:t>
              </a:r>
            </a:p>
          </p:txBody>
        </p:sp>
        <p:sp>
          <p:nvSpPr>
            <p:cNvPr id="29" name="椭圆 28"/>
            <p:cNvSpPr/>
            <p:nvPr/>
          </p:nvSpPr>
          <p:spPr>
            <a:xfrm>
              <a:off x="7078586" y="3515307"/>
              <a:ext cx="1448045" cy="899189"/>
            </a:xfrm>
            <a:prstGeom prst="ellipse">
              <a:avLst/>
            </a:prstGeom>
            <a:gradFill flip="none" rotWithShape="1">
              <a:gsLst>
                <a:gs pos="0">
                  <a:srgbClr val="00B0F0">
                    <a:shade val="30000"/>
                    <a:satMod val="115000"/>
                    <a:alpha val="50000"/>
                  </a:srgbClr>
                </a:gs>
                <a:gs pos="50000">
                  <a:srgbClr val="00B0F0">
                    <a:shade val="67500"/>
                    <a:satMod val="115000"/>
                  </a:srgbClr>
                </a:gs>
                <a:gs pos="100000">
                  <a:srgbClr val="00B0F0">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latin typeface="Huawei Sans" panose="020C0503030203020204" pitchFamily="34" charset="0"/>
                </a:rPr>
                <a:t>Economic model</a:t>
              </a:r>
            </a:p>
          </p:txBody>
        </p:sp>
        <p:sp>
          <p:nvSpPr>
            <p:cNvPr id="28" name="椭圆 27"/>
            <p:cNvSpPr/>
            <p:nvPr/>
          </p:nvSpPr>
          <p:spPr>
            <a:xfrm>
              <a:off x="8081640" y="3505518"/>
              <a:ext cx="1480448" cy="899189"/>
            </a:xfrm>
            <a:prstGeom prst="ellipse">
              <a:avLst/>
            </a:prstGeom>
            <a:gradFill flip="none" rotWithShape="1">
              <a:gsLst>
                <a:gs pos="0">
                  <a:srgbClr val="00B050">
                    <a:shade val="30000"/>
                    <a:satMod val="115000"/>
                    <a:alpha val="49000"/>
                  </a:srgbClr>
                </a:gs>
                <a:gs pos="50000">
                  <a:srgbClr val="00B050">
                    <a:shade val="67500"/>
                    <a:satMod val="115000"/>
                  </a:srgbClr>
                </a:gs>
                <a:gs pos="100000">
                  <a:srgbClr val="00B050">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latin typeface="Huawei Sans" panose="020C0503030203020204" pitchFamily="34" charset="0"/>
                </a:rPr>
                <a:t>Reliability model</a:t>
              </a:r>
            </a:p>
          </p:txBody>
        </p:sp>
      </p:grpSp>
      <p:pic>
        <p:nvPicPr>
          <p:cNvPr id="33" name="图片 32"/>
          <p:cNvPicPr>
            <a:picLocks noChangeAspect="1"/>
          </p:cNvPicPr>
          <p:nvPr/>
        </p:nvPicPr>
        <p:blipFill>
          <a:blip r:embed="rId3"/>
          <a:stretch>
            <a:fillRect/>
          </a:stretch>
        </p:blipFill>
        <p:spPr>
          <a:xfrm>
            <a:off x="9475496" y="2614031"/>
            <a:ext cx="921752" cy="1295001"/>
          </a:xfrm>
          <a:prstGeom prst="rect">
            <a:avLst/>
          </a:prstGeom>
          <a:noFill/>
          <a:ln w="12700">
            <a:solidFill>
              <a:schemeClr val="bg1">
                <a:lumMod val="50000"/>
              </a:schemeClr>
            </a:solidFill>
          </a:ln>
        </p:spPr>
      </p:pic>
      <p:pic>
        <p:nvPicPr>
          <p:cNvPr id="34" name="图片 33"/>
          <p:cNvPicPr>
            <a:picLocks noChangeAspect="1"/>
          </p:cNvPicPr>
          <p:nvPr/>
        </p:nvPicPr>
        <p:blipFill>
          <a:blip r:embed="rId4"/>
          <a:stretch>
            <a:fillRect/>
          </a:stretch>
        </p:blipFill>
        <p:spPr>
          <a:xfrm>
            <a:off x="10493190" y="2617523"/>
            <a:ext cx="909867" cy="1291509"/>
          </a:xfrm>
          <a:prstGeom prst="rect">
            <a:avLst/>
          </a:prstGeom>
          <a:ln w="12700">
            <a:solidFill>
              <a:schemeClr val="bg1">
                <a:lumMod val="50000"/>
              </a:schemeClr>
            </a:solidFill>
          </a:ln>
        </p:spPr>
      </p:pic>
    </p:spTree>
    <p:extLst>
      <p:ext uri="{BB962C8B-B14F-4D97-AF65-F5344CB8AC3E}">
        <p14:creationId xmlns:p14="http://schemas.microsoft.com/office/powerpoint/2010/main" val="2673636155"/>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bwMode="auto">
          <a:xfrm>
            <a:off x="4742704" y="1763413"/>
            <a:ext cx="2736304" cy="4426147"/>
          </a:xfrm>
          <a:prstGeom prst="rect">
            <a:avLst/>
          </a:prstGeom>
          <a:solidFill>
            <a:schemeClr val="bg1">
              <a:lumMod val="95000"/>
              <a:alpha val="70000"/>
            </a:schemeClr>
          </a:solid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defTabSz="914400" fontAlgn="base">
              <a:spcBef>
                <a:spcPct val="0"/>
              </a:spcBef>
              <a:spcAft>
                <a:spcPct val="0"/>
              </a:spcAft>
              <a:buClr>
                <a:srgbClr val="CC9900"/>
              </a:buClr>
              <a:buFont typeface="Wingdings" pitchFamily="2" charset="2"/>
              <a:buChar char="n"/>
            </a:pPr>
            <a:endParaRPr lang="zh-CN" altLang="en-US" sz="2000">
              <a:solidFill>
                <a:prstClr val="black"/>
              </a:solidFill>
            </a:endParaRPr>
          </a:p>
        </p:txBody>
      </p:sp>
      <p:sp>
        <p:nvSpPr>
          <p:cNvPr id="23" name="矩形 22"/>
          <p:cNvSpPr/>
          <p:nvPr/>
        </p:nvSpPr>
        <p:spPr bwMode="auto">
          <a:xfrm>
            <a:off x="7680176" y="1763413"/>
            <a:ext cx="2736304" cy="4426147"/>
          </a:xfrm>
          <a:prstGeom prst="rect">
            <a:avLst/>
          </a:prstGeom>
          <a:solidFill>
            <a:schemeClr val="bg1">
              <a:lumMod val="95000"/>
              <a:alpha val="70000"/>
            </a:schemeClr>
          </a:solid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defTabSz="914400" fontAlgn="base">
              <a:spcBef>
                <a:spcPct val="0"/>
              </a:spcBef>
              <a:spcAft>
                <a:spcPct val="0"/>
              </a:spcAft>
              <a:buClr>
                <a:srgbClr val="CC9900"/>
              </a:buClr>
              <a:buFont typeface="Wingdings" pitchFamily="2" charset="2"/>
              <a:buChar char="n"/>
            </a:pPr>
            <a:endParaRPr lang="zh-CN" altLang="en-US" sz="2000">
              <a:solidFill>
                <a:prstClr val="black"/>
              </a:solidFill>
            </a:endParaRPr>
          </a:p>
        </p:txBody>
      </p:sp>
      <p:sp>
        <p:nvSpPr>
          <p:cNvPr id="21" name="矩形 20"/>
          <p:cNvSpPr/>
          <p:nvPr/>
        </p:nvSpPr>
        <p:spPr bwMode="auto">
          <a:xfrm>
            <a:off x="1775520" y="1763413"/>
            <a:ext cx="2736304" cy="4426147"/>
          </a:xfrm>
          <a:prstGeom prst="rect">
            <a:avLst/>
          </a:prstGeom>
          <a:solidFill>
            <a:schemeClr val="bg1">
              <a:lumMod val="95000"/>
              <a:alpha val="70000"/>
            </a:schemeClr>
          </a:solid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defTabSz="914400" fontAlgn="base">
              <a:spcBef>
                <a:spcPct val="0"/>
              </a:spcBef>
              <a:spcAft>
                <a:spcPct val="0"/>
              </a:spcAft>
              <a:buClr>
                <a:srgbClr val="CC9900"/>
              </a:buClr>
              <a:buFont typeface="Wingdings" pitchFamily="2" charset="2"/>
              <a:buChar char="n"/>
            </a:pPr>
            <a:endParaRPr lang="zh-CN" altLang="en-US" sz="2000">
              <a:solidFill>
                <a:prstClr val="black"/>
              </a:solidFill>
            </a:endParaRPr>
          </a:p>
        </p:txBody>
      </p:sp>
      <p:sp>
        <p:nvSpPr>
          <p:cNvPr id="2" name="标题 1"/>
          <p:cNvSpPr>
            <a:spLocks noGrp="1"/>
          </p:cNvSpPr>
          <p:nvPr>
            <p:ph type="title"/>
          </p:nvPr>
        </p:nvSpPr>
        <p:spPr/>
        <p:txBody>
          <a:bodyPr/>
          <a:lstStyle/>
          <a:p>
            <a:r>
              <a:rPr lang="en-US" smtClean="0"/>
              <a:t>Service Contents in the Preparation Phase</a:t>
            </a:r>
            <a:endParaRPr lang="en-US" dirty="0"/>
          </a:p>
        </p:txBody>
      </p:sp>
      <p:sp>
        <p:nvSpPr>
          <p:cNvPr id="9" name="Text Box 49"/>
          <p:cNvSpPr txBox="1">
            <a:spLocks noChangeArrowheads="1"/>
          </p:cNvSpPr>
          <p:nvPr/>
        </p:nvSpPr>
        <p:spPr bwMode="auto">
          <a:xfrm>
            <a:off x="2279768" y="1763413"/>
            <a:ext cx="1728000" cy="570918"/>
          </a:xfrm>
          <a:prstGeom prst="rect">
            <a:avLst/>
          </a:prstGeom>
          <a:solidFill>
            <a:srgbClr val="99CCFF"/>
          </a:solidFill>
          <a:ln w="12700" algn="ctr">
            <a:solidFill>
              <a:srgbClr val="00B0F0"/>
            </a:solidFill>
            <a:miter lim="800000"/>
            <a:headEnd/>
            <a:tailEnd/>
          </a:ln>
          <a:effectLst>
            <a:outerShdw dist="107763" dir="8100000" algn="ctr" rotWithShape="0">
              <a:srgbClr val="808080">
                <a:alpha val="50000"/>
              </a:srgbClr>
            </a:outerShdw>
          </a:effectLst>
        </p:spPr>
        <p:txBody>
          <a:bodyPr lIns="92075" tIns="92075" rIns="57600" bIns="92075" anchor="ctr">
            <a:noAutofit/>
          </a:bodyPr>
          <a:lstStyle/>
          <a:p>
            <a:pPr algn="ctr" defTabSz="914400">
              <a:spcBef>
                <a:spcPct val="50000"/>
              </a:spcBef>
              <a:defRPr/>
            </a:pPr>
            <a:r>
              <a:rPr kumimoji="1" lang="en-US" sz="1200">
                <a:solidFill>
                  <a:srgbClr val="000000"/>
                </a:solidFill>
              </a:rPr>
              <a:t>Requirement understanding and clarification</a:t>
            </a:r>
          </a:p>
        </p:txBody>
      </p:sp>
      <p:sp>
        <p:nvSpPr>
          <p:cNvPr id="10" name="Text Box 49"/>
          <p:cNvSpPr txBox="1">
            <a:spLocks noChangeArrowheads="1"/>
          </p:cNvSpPr>
          <p:nvPr/>
        </p:nvSpPr>
        <p:spPr bwMode="auto">
          <a:xfrm>
            <a:off x="5304104" y="1763413"/>
            <a:ext cx="1728000" cy="570918"/>
          </a:xfrm>
          <a:prstGeom prst="rect">
            <a:avLst/>
          </a:prstGeom>
          <a:solidFill>
            <a:srgbClr val="99CCFF"/>
          </a:solidFill>
          <a:ln w="12700" algn="ctr">
            <a:solidFill>
              <a:srgbClr val="00B0F0"/>
            </a:solidFill>
            <a:miter lim="800000"/>
            <a:headEnd/>
            <a:tailEnd/>
          </a:ln>
          <a:effectLst>
            <a:outerShdw dist="107763" dir="8100000" algn="ctr" rotWithShape="0">
              <a:srgbClr val="808080">
                <a:alpha val="50000"/>
              </a:srgbClr>
            </a:outerShdw>
          </a:effectLst>
        </p:spPr>
        <p:txBody>
          <a:bodyPr lIns="92075" tIns="92075" rIns="57600" bIns="92075" anchor="ctr">
            <a:noAutofit/>
          </a:bodyPr>
          <a:lstStyle/>
          <a:p>
            <a:pPr algn="ctr" defTabSz="914400">
              <a:spcBef>
                <a:spcPct val="50000"/>
              </a:spcBef>
              <a:defRPr/>
            </a:pPr>
            <a:r>
              <a:rPr kumimoji="1" lang="en-US" sz="1200" dirty="0">
                <a:solidFill>
                  <a:srgbClr val="000000"/>
                </a:solidFill>
              </a:rPr>
              <a:t>Assessment system determination</a:t>
            </a:r>
          </a:p>
        </p:txBody>
      </p:sp>
      <p:sp>
        <p:nvSpPr>
          <p:cNvPr id="11" name="Text Box 49"/>
          <p:cNvSpPr txBox="1">
            <a:spLocks noChangeArrowheads="1"/>
          </p:cNvSpPr>
          <p:nvPr/>
        </p:nvSpPr>
        <p:spPr bwMode="auto">
          <a:xfrm>
            <a:off x="8256240" y="1763413"/>
            <a:ext cx="1948210" cy="570918"/>
          </a:xfrm>
          <a:prstGeom prst="rect">
            <a:avLst/>
          </a:prstGeom>
          <a:solidFill>
            <a:srgbClr val="99CCFF"/>
          </a:solidFill>
          <a:ln w="12700" algn="ctr">
            <a:solidFill>
              <a:srgbClr val="00B0F0"/>
            </a:solidFill>
            <a:miter lim="800000"/>
            <a:headEnd/>
            <a:tailEnd/>
          </a:ln>
          <a:effectLst>
            <a:outerShdw dist="107763" dir="8100000" algn="ctr" rotWithShape="0">
              <a:srgbClr val="808080">
                <a:alpha val="50000"/>
              </a:srgbClr>
            </a:outerShdw>
          </a:effectLst>
        </p:spPr>
        <p:txBody>
          <a:bodyPr lIns="92075" tIns="92075" rIns="57600" bIns="92075" anchor="ctr">
            <a:noAutofit/>
          </a:bodyPr>
          <a:lstStyle/>
          <a:p>
            <a:pPr algn="ctr">
              <a:spcBef>
                <a:spcPct val="50000"/>
              </a:spcBef>
              <a:defRPr/>
            </a:pPr>
            <a:r>
              <a:rPr kumimoji="1" lang="en-US" sz="1200" dirty="0">
                <a:solidFill>
                  <a:srgbClr val="000000"/>
                </a:solidFill>
              </a:rPr>
              <a:t>Site selection plan </a:t>
            </a:r>
            <a:r>
              <a:rPr kumimoji="1" lang="en-US" sz="1200" dirty="0" smtClean="0">
                <a:solidFill>
                  <a:srgbClr val="000000"/>
                </a:solidFill>
              </a:rPr>
              <a:t>formulation/Site </a:t>
            </a:r>
            <a:r>
              <a:rPr kumimoji="1" lang="en-US" sz="1200" dirty="0">
                <a:solidFill>
                  <a:srgbClr val="000000"/>
                </a:solidFill>
              </a:rPr>
              <a:t>selection team establishment</a:t>
            </a:r>
          </a:p>
        </p:txBody>
      </p:sp>
      <p:cxnSp>
        <p:nvCxnSpPr>
          <p:cNvPr id="14" name="直接箭头连接符 13"/>
          <p:cNvCxnSpPr>
            <a:stCxn id="9" idx="3"/>
            <a:endCxn id="10" idx="1"/>
          </p:cNvCxnSpPr>
          <p:nvPr/>
        </p:nvCxnSpPr>
        <p:spPr bwMode="auto">
          <a:xfrm>
            <a:off x="4007768" y="2048872"/>
            <a:ext cx="1296336" cy="0"/>
          </a:xfrm>
          <a:prstGeom prst="straightConnector1">
            <a:avLst/>
          </a:prstGeom>
          <a:ln w="28575">
            <a:solidFill>
              <a:srgbClr val="99CCFF"/>
            </a:solidFill>
            <a:headEnd type="none" w="med" len="med"/>
            <a:tailEnd type="triangle" w="lg" len="lg"/>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6" name="直接箭头连接符 15"/>
          <p:cNvCxnSpPr>
            <a:stCxn id="10" idx="3"/>
            <a:endCxn id="11" idx="1"/>
          </p:cNvCxnSpPr>
          <p:nvPr/>
        </p:nvCxnSpPr>
        <p:spPr bwMode="auto">
          <a:xfrm>
            <a:off x="7032104" y="2048872"/>
            <a:ext cx="1224136" cy="0"/>
          </a:xfrm>
          <a:prstGeom prst="straightConnector1">
            <a:avLst/>
          </a:prstGeom>
          <a:ln w="28575">
            <a:solidFill>
              <a:srgbClr val="99CCFF"/>
            </a:solidFill>
            <a:headEnd type="none" w="med" len="med"/>
            <a:tailEnd type="triangle" w="lg" len="lg"/>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20" name="Rectangle 1"/>
          <p:cNvSpPr>
            <a:spLocks noChangeArrowheads="1"/>
          </p:cNvSpPr>
          <p:nvPr/>
        </p:nvSpPr>
        <p:spPr bwMode="auto">
          <a:xfrm>
            <a:off x="1044998" y="961978"/>
            <a:ext cx="10415165" cy="83099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noAutofit/>
          </a:bodyPr>
          <a:lstStyle/>
          <a:p>
            <a:pPr marL="342900" indent="-342900">
              <a:lnSpc>
                <a:spcPct val="150000"/>
              </a:lnSpc>
              <a:buFont typeface="Arial" panose="020B0604020202020204" pitchFamily="34" charset="0"/>
              <a:buChar char="•"/>
            </a:pPr>
            <a:r>
              <a:rPr lang="en-US" sz="1600" dirty="0">
                <a:solidFill>
                  <a:prstClr val="black"/>
                </a:solidFill>
                <a:cs typeface="Arial" pitchFamily="34" charset="0"/>
              </a:rPr>
              <a:t>Fully understand service requirements, formulate site selection assessment systems and plans, and assign task owners.</a:t>
            </a:r>
          </a:p>
        </p:txBody>
      </p:sp>
      <p:sp>
        <p:nvSpPr>
          <p:cNvPr id="24" name="Rectangle 1"/>
          <p:cNvSpPr>
            <a:spLocks noChangeArrowheads="1"/>
          </p:cNvSpPr>
          <p:nvPr/>
        </p:nvSpPr>
        <p:spPr bwMode="auto">
          <a:xfrm>
            <a:off x="1916081" y="2530172"/>
            <a:ext cx="2736304" cy="263149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a:lnSpc>
                <a:spcPct val="150000"/>
              </a:lnSpc>
            </a:pPr>
            <a:r>
              <a:rPr lang="en-US" sz="1100" dirty="0">
                <a:solidFill>
                  <a:prstClr val="black"/>
                </a:solidFill>
              </a:rPr>
              <a:t>Get familiar with customer's services and </a:t>
            </a:r>
            <a:r>
              <a:rPr lang="en-US" sz="1100" dirty="0" smtClean="0">
                <a:solidFill>
                  <a:prstClr val="black"/>
                </a:solidFill>
              </a:rPr>
              <a:t>(</a:t>
            </a:r>
            <a:r>
              <a:rPr lang="en-US" sz="1100" dirty="0">
                <a:solidFill>
                  <a:prstClr val="black"/>
                </a:solidFill>
              </a:rPr>
              <a:t>IDC) development plans:</a:t>
            </a:r>
          </a:p>
          <a:p>
            <a:pPr marL="171450" indent="-171450">
              <a:lnSpc>
                <a:spcPct val="150000"/>
              </a:lnSpc>
              <a:buFont typeface="Arial" panose="020B0604020202020204" pitchFamily="34" charset="0"/>
              <a:buChar char="•"/>
            </a:pPr>
            <a:r>
              <a:rPr lang="en-US" sz="1100" dirty="0">
                <a:solidFill>
                  <a:prstClr val="black"/>
                </a:solidFill>
              </a:rPr>
              <a:t>Project budget</a:t>
            </a:r>
          </a:p>
          <a:p>
            <a:pPr marL="171450" indent="-171450">
              <a:lnSpc>
                <a:spcPct val="150000"/>
              </a:lnSpc>
              <a:buFont typeface="Arial" panose="020B0604020202020204" pitchFamily="34" charset="0"/>
              <a:buChar char="•"/>
            </a:pPr>
            <a:r>
              <a:rPr lang="en-US" sz="1100" dirty="0">
                <a:solidFill>
                  <a:prstClr val="black"/>
                </a:solidFill>
              </a:rPr>
              <a:t>Potential user groups and user requirements</a:t>
            </a:r>
          </a:p>
          <a:p>
            <a:pPr marL="171450" indent="-171450">
              <a:lnSpc>
                <a:spcPct val="150000"/>
              </a:lnSpc>
              <a:buFont typeface="Arial" panose="020B0604020202020204" pitchFamily="34" charset="0"/>
              <a:buChar char="•"/>
            </a:pPr>
            <a:r>
              <a:rPr lang="en-US" sz="1100" dirty="0">
                <a:solidFill>
                  <a:prstClr val="black"/>
                </a:solidFill>
              </a:rPr>
              <a:t>Project business mode</a:t>
            </a:r>
          </a:p>
          <a:p>
            <a:pPr marL="171450" indent="-171450">
              <a:lnSpc>
                <a:spcPct val="150000"/>
              </a:lnSpc>
              <a:buFont typeface="Arial" panose="020B0604020202020204" pitchFamily="34" charset="0"/>
              <a:buChar char="•"/>
            </a:pPr>
            <a:r>
              <a:rPr lang="en-US" sz="1100" dirty="0">
                <a:solidFill>
                  <a:prstClr val="black"/>
                </a:solidFill>
              </a:rPr>
              <a:t>PUE of the existing IDC</a:t>
            </a:r>
          </a:p>
          <a:p>
            <a:pPr marL="171450" indent="-171450">
              <a:lnSpc>
                <a:spcPct val="150000"/>
              </a:lnSpc>
              <a:buFont typeface="Arial" panose="020B0604020202020204" pitchFamily="34" charset="0"/>
              <a:buChar char="•"/>
            </a:pPr>
            <a:r>
              <a:rPr lang="en-US" sz="1100" dirty="0">
                <a:solidFill>
                  <a:prstClr val="black"/>
                </a:solidFill>
              </a:rPr>
              <a:t>Operating difficulties of the existing IDC</a:t>
            </a:r>
          </a:p>
          <a:p>
            <a:pPr marL="171450" indent="-171450">
              <a:lnSpc>
                <a:spcPct val="150000"/>
              </a:lnSpc>
              <a:buFont typeface="Arial" panose="020B0604020202020204" pitchFamily="34" charset="0"/>
              <a:buChar char="•"/>
            </a:pPr>
            <a:r>
              <a:rPr lang="en-US" sz="1100" dirty="0">
                <a:solidFill>
                  <a:prstClr val="black"/>
                </a:solidFill>
              </a:rPr>
              <a:t>...</a:t>
            </a:r>
          </a:p>
        </p:txBody>
      </p:sp>
      <p:pic>
        <p:nvPicPr>
          <p:cNvPr id="25" name="Picture 13" descr="2559982_083947066_2"/>
          <p:cNvPicPr>
            <a:picLocks noChangeAspect="1" noChangeArrowheads="1"/>
          </p:cNvPicPr>
          <p:nvPr/>
        </p:nvPicPr>
        <p:blipFill>
          <a:blip r:embed="rId3" cstate="print"/>
          <a:srcRect/>
          <a:stretch>
            <a:fillRect/>
          </a:stretch>
        </p:blipFill>
        <p:spPr bwMode="auto">
          <a:xfrm>
            <a:off x="8499605" y="4800211"/>
            <a:ext cx="1515087" cy="1444570"/>
          </a:xfrm>
          <a:prstGeom prst="rect">
            <a:avLst/>
          </a:prstGeom>
          <a:noFill/>
          <a:ln w="9525">
            <a:noFill/>
            <a:miter lim="800000"/>
            <a:headEnd/>
            <a:tailEnd/>
          </a:ln>
        </p:spPr>
      </p:pic>
      <p:pic>
        <p:nvPicPr>
          <p:cNvPr id="26" name="Picture 10" descr="2476235_230107560629_2"/>
          <p:cNvPicPr>
            <a:picLocks noChangeAspect="1" noChangeArrowheads="1"/>
          </p:cNvPicPr>
          <p:nvPr/>
        </p:nvPicPr>
        <p:blipFill>
          <a:blip r:embed="rId4" cstate="print"/>
          <a:srcRect/>
          <a:stretch>
            <a:fillRect/>
          </a:stretch>
        </p:blipFill>
        <p:spPr bwMode="auto">
          <a:xfrm>
            <a:off x="3719435" y="4831178"/>
            <a:ext cx="1085625" cy="1444570"/>
          </a:xfrm>
          <a:prstGeom prst="rect">
            <a:avLst/>
          </a:prstGeom>
          <a:noFill/>
          <a:ln w="9525">
            <a:noFill/>
            <a:miter lim="800000"/>
            <a:headEnd/>
            <a:tailEnd/>
          </a:ln>
        </p:spPr>
      </p:pic>
      <p:sp>
        <p:nvSpPr>
          <p:cNvPr id="27" name="Rectangle 1"/>
          <p:cNvSpPr>
            <a:spLocks noChangeArrowheads="1"/>
          </p:cNvSpPr>
          <p:nvPr/>
        </p:nvSpPr>
        <p:spPr bwMode="auto">
          <a:xfrm>
            <a:off x="4712992" y="2450597"/>
            <a:ext cx="2781420" cy="237757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a:lnSpc>
                <a:spcPct val="150000"/>
              </a:lnSpc>
            </a:pPr>
            <a:r>
              <a:rPr lang="en-US" sz="1100" dirty="0">
                <a:solidFill>
                  <a:prstClr val="black"/>
                </a:solidFill>
              </a:rPr>
              <a:t>Determine the site selection assessment system that meets customer's requirements:</a:t>
            </a:r>
          </a:p>
          <a:p>
            <a:pPr marL="171450" indent="-171450">
              <a:lnSpc>
                <a:spcPct val="150000"/>
              </a:lnSpc>
              <a:buFont typeface="Arial" panose="020B0604020202020204" pitchFamily="34" charset="0"/>
              <a:buChar char="•"/>
            </a:pPr>
            <a:r>
              <a:rPr lang="en-US" sz="1100" dirty="0">
                <a:solidFill>
                  <a:prstClr val="black"/>
                </a:solidFill>
              </a:rPr>
              <a:t>Natural and geographical conditions</a:t>
            </a:r>
          </a:p>
          <a:p>
            <a:pPr marL="171450" indent="-171450">
              <a:lnSpc>
                <a:spcPct val="150000"/>
              </a:lnSpc>
              <a:buFont typeface="Arial" panose="020B0604020202020204" pitchFamily="34" charset="0"/>
              <a:buChar char="•"/>
            </a:pPr>
            <a:r>
              <a:rPr lang="en-US" sz="1100" dirty="0">
                <a:solidFill>
                  <a:prstClr val="black"/>
                </a:solidFill>
              </a:rPr>
              <a:t>Facility conditions</a:t>
            </a:r>
          </a:p>
          <a:p>
            <a:pPr marL="171450" indent="-171450">
              <a:lnSpc>
                <a:spcPct val="150000"/>
              </a:lnSpc>
              <a:buFont typeface="Arial" panose="020B0604020202020204" pitchFamily="34" charset="0"/>
              <a:buChar char="•"/>
            </a:pPr>
            <a:r>
              <a:rPr lang="en-US" sz="1100" dirty="0">
                <a:solidFill>
                  <a:prstClr val="black"/>
                </a:solidFill>
              </a:rPr>
              <a:t>Surroundings</a:t>
            </a:r>
          </a:p>
          <a:p>
            <a:pPr marL="171450" indent="-171450">
              <a:lnSpc>
                <a:spcPct val="150000"/>
              </a:lnSpc>
              <a:buFont typeface="Arial" panose="020B0604020202020204" pitchFamily="34" charset="0"/>
              <a:buChar char="•"/>
            </a:pPr>
            <a:r>
              <a:rPr lang="en-US" sz="1100" dirty="0">
                <a:solidFill>
                  <a:prstClr val="black"/>
                </a:solidFill>
              </a:rPr>
              <a:t>Cost factors</a:t>
            </a:r>
          </a:p>
          <a:p>
            <a:pPr marL="171450" indent="-171450">
              <a:lnSpc>
                <a:spcPct val="150000"/>
              </a:lnSpc>
              <a:buFont typeface="Arial" panose="020B0604020202020204" pitchFamily="34" charset="0"/>
              <a:buChar char="•"/>
            </a:pPr>
            <a:r>
              <a:rPr lang="en-US" sz="1100" dirty="0">
                <a:solidFill>
                  <a:prstClr val="black"/>
                </a:solidFill>
              </a:rPr>
              <a:t>Market conditions</a:t>
            </a:r>
          </a:p>
          <a:p>
            <a:pPr marL="171450" indent="-171450">
              <a:lnSpc>
                <a:spcPct val="150000"/>
              </a:lnSpc>
              <a:buFont typeface="Arial" panose="020B0604020202020204" pitchFamily="34" charset="0"/>
              <a:buChar char="•"/>
            </a:pPr>
            <a:r>
              <a:rPr lang="en-US" sz="1100" dirty="0">
                <a:solidFill>
                  <a:prstClr val="black"/>
                </a:solidFill>
              </a:rPr>
              <a:t>...</a:t>
            </a:r>
          </a:p>
        </p:txBody>
      </p:sp>
      <p:pic>
        <p:nvPicPr>
          <p:cNvPr id="29" name="Picture 5" descr="3"/>
          <p:cNvPicPr>
            <a:picLocks noChangeAspect="1" noChangeArrowheads="1"/>
          </p:cNvPicPr>
          <p:nvPr/>
        </p:nvPicPr>
        <p:blipFill>
          <a:blip r:embed="rId5" cstate="print"/>
          <a:srcRect/>
          <a:stretch>
            <a:fillRect/>
          </a:stretch>
        </p:blipFill>
        <p:spPr bwMode="auto">
          <a:xfrm>
            <a:off x="6258686" y="4924159"/>
            <a:ext cx="1156576" cy="1306503"/>
          </a:xfrm>
          <a:prstGeom prst="rect">
            <a:avLst/>
          </a:prstGeom>
          <a:noFill/>
          <a:ln w="9525">
            <a:noFill/>
            <a:miter lim="800000"/>
            <a:headEnd/>
            <a:tailEnd/>
          </a:ln>
        </p:spPr>
      </p:pic>
      <p:sp>
        <p:nvSpPr>
          <p:cNvPr id="30" name="Rectangle 1"/>
          <p:cNvSpPr>
            <a:spLocks noChangeArrowheads="1"/>
          </p:cNvSpPr>
          <p:nvPr/>
        </p:nvSpPr>
        <p:spPr bwMode="auto">
          <a:xfrm>
            <a:off x="7725292" y="2442136"/>
            <a:ext cx="2736304" cy="212365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fontAlgn="ctr">
              <a:lnSpc>
                <a:spcPct val="150000"/>
              </a:lnSpc>
              <a:buSzPct val="100000"/>
            </a:pPr>
            <a:r>
              <a:rPr lang="en-US" altLang="zh-CN" sz="1100" dirty="0">
                <a:solidFill>
                  <a:prstClr val="black"/>
                </a:solidFill>
                <a:sym typeface="Calibri" pitchFamily="34" charset="0"/>
              </a:rPr>
              <a:t>Formulate the site selection consultation plan, prepare required resources, and assign responsible personnel:</a:t>
            </a:r>
          </a:p>
          <a:p>
            <a:pPr indent="-177800" fontAlgn="ctr">
              <a:lnSpc>
                <a:spcPct val="150000"/>
              </a:lnSpc>
              <a:buFont typeface="Arial" pitchFamily="34" charset="0"/>
              <a:buChar char="•"/>
            </a:pPr>
            <a:r>
              <a:rPr lang="en-US" altLang="zh-CN" sz="1100" dirty="0">
                <a:solidFill>
                  <a:prstClr val="black"/>
                </a:solidFill>
                <a:sym typeface="Calibri" pitchFamily="34" charset="0"/>
              </a:rPr>
              <a:t>Organization of the team for site selection consultation</a:t>
            </a:r>
          </a:p>
          <a:p>
            <a:pPr indent="-177800" fontAlgn="ctr">
              <a:lnSpc>
                <a:spcPct val="150000"/>
              </a:lnSpc>
              <a:buFont typeface="Arial" pitchFamily="34" charset="0"/>
              <a:buChar char="•"/>
            </a:pPr>
            <a:r>
              <a:rPr lang="en-US" altLang="zh-CN" sz="1100" dirty="0">
                <a:solidFill>
                  <a:prstClr val="black"/>
                </a:solidFill>
                <a:sym typeface="Calibri" pitchFamily="34" charset="0"/>
              </a:rPr>
              <a:t>Site selection implementation plan</a:t>
            </a:r>
          </a:p>
          <a:p>
            <a:pPr indent="-177800" fontAlgn="ctr">
              <a:lnSpc>
                <a:spcPct val="150000"/>
              </a:lnSpc>
              <a:buFont typeface="Arial" pitchFamily="34" charset="0"/>
              <a:buChar char="•"/>
            </a:pPr>
            <a:r>
              <a:rPr lang="en-US" altLang="zh-CN" sz="1100" dirty="0">
                <a:solidFill>
                  <a:prstClr val="black"/>
                </a:solidFill>
                <a:sym typeface="Calibri" pitchFamily="34" charset="0"/>
              </a:rPr>
              <a:t>Consultation tool preparations</a:t>
            </a:r>
          </a:p>
        </p:txBody>
      </p:sp>
      <p:grpSp>
        <p:nvGrpSpPr>
          <p:cNvPr id="34" name="组合 33"/>
          <p:cNvGrpSpPr/>
          <p:nvPr/>
        </p:nvGrpSpPr>
        <p:grpSpPr>
          <a:xfrm>
            <a:off x="727846" y="1052513"/>
            <a:ext cx="317151" cy="2760802"/>
            <a:chOff x="454310" y="1248830"/>
            <a:chExt cx="317151" cy="2760802"/>
          </a:xfrm>
        </p:grpSpPr>
        <p:sp>
          <p:nvSpPr>
            <p:cNvPr id="35" name="AutoShape 56"/>
            <p:cNvSpPr>
              <a:spLocks/>
            </p:cNvSpPr>
            <p:nvPr/>
          </p:nvSpPr>
          <p:spPr bwMode="auto">
            <a:xfrm rot="10800000" flipH="1">
              <a:off x="454310" y="1248830"/>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Why</a:t>
              </a:r>
            </a:p>
          </p:txBody>
        </p:sp>
        <p:sp>
          <p:nvSpPr>
            <p:cNvPr id="36" name="AutoShape 56"/>
            <p:cNvSpPr>
              <a:spLocks/>
            </p:cNvSpPr>
            <p:nvPr/>
          </p:nvSpPr>
          <p:spPr bwMode="auto">
            <a:xfrm rot="10800000" flipH="1">
              <a:off x="454310" y="2159533"/>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What</a:t>
              </a:r>
            </a:p>
          </p:txBody>
        </p:sp>
        <p:sp>
          <p:nvSpPr>
            <p:cNvPr id="37" name="AutoShape 56"/>
            <p:cNvSpPr>
              <a:spLocks/>
            </p:cNvSpPr>
            <p:nvPr/>
          </p:nvSpPr>
          <p:spPr bwMode="auto">
            <a:xfrm rot="10800000" flipH="1">
              <a:off x="454310" y="3059126"/>
              <a:ext cx="317151" cy="950506"/>
            </a:xfrm>
            <a:prstGeom prst="leftBracket">
              <a:avLst>
                <a:gd name="adj" fmla="val 45473"/>
              </a:avLst>
            </a:prstGeom>
            <a:solidFill>
              <a:schemeClr val="tx1">
                <a:lumMod val="65000"/>
                <a:lumOff val="3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How</a:t>
              </a:r>
            </a:p>
          </p:txBody>
        </p:sp>
      </p:grpSp>
    </p:spTree>
    <p:extLst>
      <p:ext uri="{BB962C8B-B14F-4D97-AF65-F5344CB8AC3E}">
        <p14:creationId xmlns:p14="http://schemas.microsoft.com/office/powerpoint/2010/main" val="2038987492"/>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Service Contents in the Research Phase</a:t>
            </a:r>
            <a:endParaRPr lang="en-US" dirty="0"/>
          </a:p>
        </p:txBody>
      </p:sp>
      <p:sp>
        <p:nvSpPr>
          <p:cNvPr id="7" name="矩形 6"/>
          <p:cNvSpPr/>
          <p:nvPr/>
        </p:nvSpPr>
        <p:spPr bwMode="auto">
          <a:xfrm>
            <a:off x="4742704" y="1782188"/>
            <a:ext cx="2736304" cy="4392488"/>
          </a:xfrm>
          <a:prstGeom prst="rect">
            <a:avLst/>
          </a:prstGeom>
          <a:solidFill>
            <a:schemeClr val="bg1">
              <a:lumMod val="95000"/>
              <a:alpha val="70000"/>
            </a:schemeClr>
          </a:solid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defTabSz="914400" fontAlgn="base">
              <a:spcBef>
                <a:spcPct val="0"/>
              </a:spcBef>
              <a:spcAft>
                <a:spcPct val="0"/>
              </a:spcAft>
              <a:buClr>
                <a:srgbClr val="CC9900"/>
              </a:buClr>
              <a:buFont typeface="Wingdings" pitchFamily="2" charset="2"/>
              <a:buChar char="n"/>
            </a:pPr>
            <a:endParaRPr lang="zh-CN" altLang="en-US" sz="2000">
              <a:solidFill>
                <a:prstClr val="black"/>
              </a:solidFill>
            </a:endParaRPr>
          </a:p>
        </p:txBody>
      </p:sp>
      <p:sp>
        <p:nvSpPr>
          <p:cNvPr id="8" name="矩形 7"/>
          <p:cNvSpPr/>
          <p:nvPr/>
        </p:nvSpPr>
        <p:spPr bwMode="auto">
          <a:xfrm>
            <a:off x="7680176" y="1782188"/>
            <a:ext cx="2736304" cy="4392488"/>
          </a:xfrm>
          <a:prstGeom prst="rect">
            <a:avLst/>
          </a:prstGeom>
          <a:solidFill>
            <a:schemeClr val="bg1">
              <a:lumMod val="95000"/>
              <a:alpha val="70000"/>
            </a:schemeClr>
          </a:solid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defTabSz="914400" fontAlgn="base">
              <a:spcBef>
                <a:spcPct val="0"/>
              </a:spcBef>
              <a:spcAft>
                <a:spcPct val="0"/>
              </a:spcAft>
              <a:buClr>
                <a:srgbClr val="CC9900"/>
              </a:buClr>
              <a:buFont typeface="Wingdings" pitchFamily="2" charset="2"/>
              <a:buChar char="n"/>
            </a:pPr>
            <a:endParaRPr lang="zh-CN" altLang="en-US" sz="2000">
              <a:solidFill>
                <a:prstClr val="black"/>
              </a:solidFill>
            </a:endParaRPr>
          </a:p>
        </p:txBody>
      </p:sp>
      <p:sp>
        <p:nvSpPr>
          <p:cNvPr id="9" name="矩形 8"/>
          <p:cNvSpPr/>
          <p:nvPr/>
        </p:nvSpPr>
        <p:spPr bwMode="auto">
          <a:xfrm>
            <a:off x="1775520" y="1782188"/>
            <a:ext cx="2736304" cy="4392488"/>
          </a:xfrm>
          <a:prstGeom prst="rect">
            <a:avLst/>
          </a:prstGeom>
          <a:solidFill>
            <a:schemeClr val="bg1">
              <a:lumMod val="95000"/>
              <a:alpha val="70000"/>
            </a:schemeClr>
          </a:solid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defTabSz="914400" fontAlgn="base">
              <a:spcBef>
                <a:spcPct val="0"/>
              </a:spcBef>
              <a:spcAft>
                <a:spcPct val="0"/>
              </a:spcAft>
              <a:buClr>
                <a:srgbClr val="CC9900"/>
              </a:buClr>
              <a:buFont typeface="Wingdings" pitchFamily="2" charset="2"/>
              <a:buChar char="n"/>
            </a:pPr>
            <a:endParaRPr lang="zh-CN" altLang="en-US" sz="2000">
              <a:solidFill>
                <a:prstClr val="black"/>
              </a:solidFill>
            </a:endParaRPr>
          </a:p>
        </p:txBody>
      </p:sp>
      <p:sp>
        <p:nvSpPr>
          <p:cNvPr id="10" name="Text Box 49"/>
          <p:cNvSpPr txBox="1">
            <a:spLocks noChangeArrowheads="1"/>
          </p:cNvSpPr>
          <p:nvPr/>
        </p:nvSpPr>
        <p:spPr bwMode="auto">
          <a:xfrm>
            <a:off x="2279768" y="1926204"/>
            <a:ext cx="1728000" cy="540000"/>
          </a:xfrm>
          <a:prstGeom prst="rect">
            <a:avLst/>
          </a:prstGeom>
          <a:solidFill>
            <a:srgbClr val="99CCFF"/>
          </a:solidFill>
          <a:ln w="12700" algn="ctr">
            <a:solidFill>
              <a:srgbClr val="00B0F0"/>
            </a:solidFill>
            <a:miter lim="800000"/>
            <a:headEnd/>
            <a:tailEnd/>
          </a:ln>
          <a:effectLst>
            <a:outerShdw dist="107763" dir="8100000" algn="ctr" rotWithShape="0">
              <a:srgbClr val="808080">
                <a:alpha val="50000"/>
              </a:srgbClr>
            </a:outerShdw>
          </a:effectLst>
        </p:spPr>
        <p:txBody>
          <a:bodyPr lIns="92075" tIns="92075" rIns="57600" bIns="92075" anchor="ctr">
            <a:noAutofit/>
          </a:bodyPr>
          <a:lstStyle/>
          <a:p>
            <a:pPr algn="ctr" defTabSz="914400">
              <a:lnSpc>
                <a:spcPct val="80000"/>
              </a:lnSpc>
              <a:spcBef>
                <a:spcPct val="50000"/>
              </a:spcBef>
              <a:defRPr/>
            </a:pPr>
            <a:r>
              <a:rPr kumimoji="1" lang="en-US" sz="1600" dirty="0">
                <a:solidFill>
                  <a:srgbClr val="000000"/>
                </a:solidFill>
              </a:rPr>
              <a:t>Site survey</a:t>
            </a:r>
          </a:p>
        </p:txBody>
      </p:sp>
      <p:sp>
        <p:nvSpPr>
          <p:cNvPr id="11" name="Text Box 49"/>
          <p:cNvSpPr txBox="1">
            <a:spLocks noChangeArrowheads="1"/>
          </p:cNvSpPr>
          <p:nvPr/>
        </p:nvSpPr>
        <p:spPr bwMode="auto">
          <a:xfrm>
            <a:off x="5304104" y="1926204"/>
            <a:ext cx="1728000" cy="540000"/>
          </a:xfrm>
          <a:prstGeom prst="rect">
            <a:avLst/>
          </a:prstGeom>
          <a:solidFill>
            <a:srgbClr val="99CCFF"/>
          </a:solidFill>
          <a:ln w="12700" algn="ctr">
            <a:solidFill>
              <a:srgbClr val="00B0F0"/>
            </a:solidFill>
            <a:miter lim="800000"/>
            <a:headEnd/>
            <a:tailEnd/>
          </a:ln>
          <a:effectLst>
            <a:outerShdw dist="107763" dir="8100000" algn="ctr" rotWithShape="0">
              <a:srgbClr val="808080">
                <a:alpha val="50000"/>
              </a:srgbClr>
            </a:outerShdw>
          </a:effectLst>
        </p:spPr>
        <p:txBody>
          <a:bodyPr lIns="92075" tIns="92075" rIns="57600" bIns="92075" anchor="ctr">
            <a:noAutofit/>
          </a:bodyPr>
          <a:lstStyle/>
          <a:p>
            <a:pPr algn="ctr" defTabSz="914400">
              <a:lnSpc>
                <a:spcPct val="80000"/>
              </a:lnSpc>
              <a:spcBef>
                <a:spcPct val="50000"/>
              </a:spcBef>
              <a:defRPr/>
            </a:pPr>
            <a:r>
              <a:rPr kumimoji="1" lang="en-US" sz="1600">
                <a:solidFill>
                  <a:srgbClr val="000000"/>
                </a:solidFill>
              </a:rPr>
              <a:t>Social research</a:t>
            </a:r>
          </a:p>
        </p:txBody>
      </p:sp>
      <p:sp>
        <p:nvSpPr>
          <p:cNvPr id="12" name="Text Box 49"/>
          <p:cNvSpPr txBox="1">
            <a:spLocks noChangeArrowheads="1"/>
          </p:cNvSpPr>
          <p:nvPr/>
        </p:nvSpPr>
        <p:spPr bwMode="auto">
          <a:xfrm>
            <a:off x="8256240" y="1926204"/>
            <a:ext cx="1728000" cy="540000"/>
          </a:xfrm>
          <a:prstGeom prst="rect">
            <a:avLst/>
          </a:prstGeom>
          <a:solidFill>
            <a:srgbClr val="99CCFF"/>
          </a:solidFill>
          <a:ln w="12700" algn="ctr">
            <a:solidFill>
              <a:srgbClr val="00B0F0"/>
            </a:solidFill>
            <a:miter lim="800000"/>
            <a:headEnd/>
            <a:tailEnd/>
          </a:ln>
          <a:effectLst>
            <a:outerShdw dist="107763" dir="8100000" algn="ctr" rotWithShape="0">
              <a:srgbClr val="808080">
                <a:alpha val="50000"/>
              </a:srgbClr>
            </a:outerShdw>
          </a:effectLst>
        </p:spPr>
        <p:txBody>
          <a:bodyPr lIns="92075" tIns="92075" rIns="57600" bIns="92075" anchor="ctr">
            <a:noAutofit/>
          </a:bodyPr>
          <a:lstStyle/>
          <a:p>
            <a:pPr algn="ctr">
              <a:lnSpc>
                <a:spcPct val="80000"/>
              </a:lnSpc>
              <a:spcBef>
                <a:spcPct val="50000"/>
              </a:spcBef>
              <a:defRPr/>
            </a:pPr>
            <a:r>
              <a:rPr kumimoji="1" lang="en-US" sz="1600">
                <a:solidFill>
                  <a:srgbClr val="000000"/>
                </a:solidFill>
              </a:rPr>
              <a:t>Data collection</a:t>
            </a:r>
          </a:p>
        </p:txBody>
      </p:sp>
      <p:cxnSp>
        <p:nvCxnSpPr>
          <p:cNvPr id="13" name="直接箭头连接符 12"/>
          <p:cNvCxnSpPr>
            <a:stCxn id="10" idx="3"/>
            <a:endCxn id="11" idx="1"/>
          </p:cNvCxnSpPr>
          <p:nvPr/>
        </p:nvCxnSpPr>
        <p:spPr bwMode="auto">
          <a:xfrm>
            <a:off x="4007768" y="2196204"/>
            <a:ext cx="1296336" cy="0"/>
          </a:xfrm>
          <a:prstGeom prst="straightConnector1">
            <a:avLst/>
          </a:prstGeom>
          <a:ln w="28575">
            <a:solidFill>
              <a:srgbClr val="99CCFF"/>
            </a:solidFill>
            <a:headEnd type="none" w="med" len="med"/>
            <a:tailEnd type="triangle" w="lg" len="lg"/>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4" name="直接箭头连接符 13"/>
          <p:cNvCxnSpPr>
            <a:stCxn id="11" idx="3"/>
            <a:endCxn id="12" idx="1"/>
          </p:cNvCxnSpPr>
          <p:nvPr/>
        </p:nvCxnSpPr>
        <p:spPr bwMode="auto">
          <a:xfrm>
            <a:off x="7032104" y="2196204"/>
            <a:ext cx="1224136" cy="0"/>
          </a:xfrm>
          <a:prstGeom prst="straightConnector1">
            <a:avLst/>
          </a:prstGeom>
          <a:ln w="28575">
            <a:solidFill>
              <a:srgbClr val="99CCFF"/>
            </a:solidFill>
            <a:headEnd type="none" w="med" len="med"/>
            <a:tailEnd type="triangle" w="lg" len="lg"/>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5" name="Rectangle 1"/>
          <p:cNvSpPr>
            <a:spLocks noChangeArrowheads="1"/>
          </p:cNvSpPr>
          <p:nvPr/>
        </p:nvSpPr>
        <p:spPr bwMode="auto">
          <a:xfrm>
            <a:off x="1819563" y="2542959"/>
            <a:ext cx="2699321" cy="263149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a:lnSpc>
                <a:spcPct val="150000"/>
              </a:lnSpc>
            </a:pPr>
            <a:r>
              <a:rPr lang="en-US" sz="1100" dirty="0">
                <a:solidFill>
                  <a:prstClr val="black"/>
                </a:solidFill>
              </a:rPr>
              <a:t>Investigate local conditions and surroundings of the candidate site:</a:t>
            </a:r>
          </a:p>
          <a:p>
            <a:pPr marL="171450" indent="-171450">
              <a:lnSpc>
                <a:spcPct val="150000"/>
              </a:lnSpc>
              <a:buFont typeface="Arial" panose="020B0604020202020204" pitchFamily="34" charset="0"/>
              <a:buChar char="•"/>
            </a:pPr>
            <a:r>
              <a:rPr lang="en-US" sz="1100" dirty="0">
                <a:solidFill>
                  <a:prstClr val="black"/>
                </a:solidFill>
              </a:rPr>
              <a:t>Location and geography</a:t>
            </a:r>
          </a:p>
          <a:p>
            <a:pPr marL="171450" indent="-171450">
              <a:lnSpc>
                <a:spcPct val="150000"/>
              </a:lnSpc>
              <a:buFont typeface="Arial" panose="020B0604020202020204" pitchFamily="34" charset="0"/>
              <a:buChar char="•"/>
            </a:pPr>
            <a:r>
              <a:rPr lang="en-US" sz="1100" dirty="0">
                <a:solidFill>
                  <a:prstClr val="black"/>
                </a:solidFill>
              </a:rPr>
              <a:t>Ground resistance, load-bearing capability, and water quality</a:t>
            </a:r>
          </a:p>
          <a:p>
            <a:pPr marL="171450" indent="-171450">
              <a:lnSpc>
                <a:spcPct val="150000"/>
              </a:lnSpc>
              <a:buFont typeface="Arial" panose="020B0604020202020204" pitchFamily="34" charset="0"/>
              <a:buChar char="•"/>
            </a:pPr>
            <a:r>
              <a:rPr lang="en-US" sz="1100" dirty="0">
                <a:solidFill>
                  <a:prstClr val="black"/>
                </a:solidFill>
              </a:rPr>
              <a:t>Transportation, mains, drainage, and broadband</a:t>
            </a:r>
          </a:p>
          <a:p>
            <a:pPr marL="171450" indent="-171450">
              <a:lnSpc>
                <a:spcPct val="150000"/>
              </a:lnSpc>
              <a:buFont typeface="Arial" panose="020B0604020202020204" pitchFamily="34" charset="0"/>
              <a:buChar char="•"/>
            </a:pPr>
            <a:r>
              <a:rPr lang="en-US" sz="1100" dirty="0">
                <a:solidFill>
                  <a:prstClr val="black"/>
                </a:solidFill>
              </a:rPr>
              <a:t>Air pollution, noise, and </a:t>
            </a:r>
            <a:r>
              <a:rPr lang="en-US" sz="1100" dirty="0" smtClean="0">
                <a:solidFill>
                  <a:prstClr val="black"/>
                </a:solidFill>
              </a:rPr>
              <a:t>EMI</a:t>
            </a:r>
            <a:endParaRPr lang="en-US" sz="1100" dirty="0">
              <a:solidFill>
                <a:prstClr val="black"/>
              </a:solidFill>
            </a:endParaRPr>
          </a:p>
          <a:p>
            <a:pPr marL="171450" indent="-171450">
              <a:lnSpc>
                <a:spcPct val="150000"/>
              </a:lnSpc>
              <a:buFont typeface="Arial" panose="020B0604020202020204" pitchFamily="34" charset="0"/>
              <a:buChar char="•"/>
            </a:pPr>
            <a:r>
              <a:rPr lang="en-US" sz="1100" dirty="0">
                <a:solidFill>
                  <a:prstClr val="black"/>
                </a:solidFill>
              </a:rPr>
              <a:t>Natural cooling source</a:t>
            </a:r>
          </a:p>
          <a:p>
            <a:pPr marL="171450" indent="-171450">
              <a:lnSpc>
                <a:spcPct val="150000"/>
              </a:lnSpc>
              <a:buFont typeface="Arial" panose="020B0604020202020204" pitchFamily="34" charset="0"/>
              <a:buChar char="•"/>
            </a:pPr>
            <a:r>
              <a:rPr lang="en-US" sz="1100" dirty="0">
                <a:solidFill>
                  <a:prstClr val="black"/>
                </a:solidFill>
              </a:rPr>
              <a:t>...</a:t>
            </a:r>
          </a:p>
        </p:txBody>
      </p:sp>
      <p:sp>
        <p:nvSpPr>
          <p:cNvPr id="16" name="Rectangle 1"/>
          <p:cNvSpPr>
            <a:spLocks noChangeArrowheads="1"/>
          </p:cNvSpPr>
          <p:nvPr/>
        </p:nvSpPr>
        <p:spPr bwMode="auto">
          <a:xfrm>
            <a:off x="4749764" y="2689716"/>
            <a:ext cx="2729244" cy="263149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a:lnSpc>
                <a:spcPct val="150000"/>
              </a:lnSpc>
            </a:pPr>
            <a:r>
              <a:rPr lang="en-US" sz="1100" dirty="0">
                <a:solidFill>
                  <a:prstClr val="black"/>
                </a:solidFill>
              </a:rPr>
              <a:t>Get familiar with information about local policies, prices, and social resources:</a:t>
            </a:r>
          </a:p>
          <a:p>
            <a:pPr marL="171450" indent="-171450">
              <a:lnSpc>
                <a:spcPct val="150000"/>
              </a:lnSpc>
              <a:buFont typeface="Arial" panose="020B0604020202020204" pitchFamily="34" charset="0"/>
              <a:buChar char="•"/>
            </a:pPr>
            <a:r>
              <a:rPr lang="en-US" sz="1100" dirty="0">
                <a:solidFill>
                  <a:prstClr val="black"/>
                </a:solidFill>
              </a:rPr>
              <a:t>Land price</a:t>
            </a:r>
          </a:p>
          <a:p>
            <a:pPr marL="171450" indent="-171450">
              <a:lnSpc>
                <a:spcPct val="150000"/>
              </a:lnSpc>
              <a:buFont typeface="Arial" panose="020B0604020202020204" pitchFamily="34" charset="0"/>
              <a:buChar char="•"/>
            </a:pPr>
            <a:r>
              <a:rPr lang="en-US" sz="1100" dirty="0">
                <a:solidFill>
                  <a:prstClr val="black"/>
                </a:solidFill>
              </a:rPr>
              <a:t>Prices of the mains, water, fuel, and natural gas</a:t>
            </a:r>
          </a:p>
          <a:p>
            <a:pPr marL="171450" indent="-171450">
              <a:lnSpc>
                <a:spcPct val="150000"/>
              </a:lnSpc>
              <a:buFont typeface="Arial" panose="020B0604020202020204" pitchFamily="34" charset="0"/>
              <a:buChar char="•"/>
            </a:pPr>
            <a:r>
              <a:rPr lang="en-US" sz="1100" dirty="0">
                <a:solidFill>
                  <a:prstClr val="black"/>
                </a:solidFill>
              </a:rPr>
              <a:t>Tax policy</a:t>
            </a:r>
          </a:p>
          <a:p>
            <a:pPr marL="171450" indent="-171450">
              <a:lnSpc>
                <a:spcPct val="150000"/>
              </a:lnSpc>
              <a:buFont typeface="Arial" panose="020B0604020202020204" pitchFamily="34" charset="0"/>
              <a:buChar char="•"/>
            </a:pPr>
            <a:r>
              <a:rPr lang="en-US" sz="1100" dirty="0">
                <a:solidFill>
                  <a:prstClr val="black"/>
                </a:solidFill>
              </a:rPr>
              <a:t>IDC market conditions</a:t>
            </a:r>
          </a:p>
          <a:p>
            <a:pPr marL="171450" indent="-171450">
              <a:lnSpc>
                <a:spcPct val="150000"/>
              </a:lnSpc>
              <a:buFont typeface="Arial" panose="020B0604020202020204" pitchFamily="34" charset="0"/>
              <a:buChar char="•"/>
            </a:pPr>
            <a:r>
              <a:rPr lang="en-US" sz="1100" dirty="0">
                <a:solidFill>
                  <a:prstClr val="black"/>
                </a:solidFill>
              </a:rPr>
              <a:t>Business environment</a:t>
            </a:r>
          </a:p>
          <a:p>
            <a:pPr marL="171450" indent="-171450">
              <a:lnSpc>
                <a:spcPct val="150000"/>
              </a:lnSpc>
              <a:buFont typeface="Arial" panose="020B0604020202020204" pitchFamily="34" charset="0"/>
              <a:buChar char="•"/>
            </a:pPr>
            <a:r>
              <a:rPr lang="en-US" sz="1100" dirty="0">
                <a:solidFill>
                  <a:prstClr val="black"/>
                </a:solidFill>
              </a:rPr>
              <a:t>...</a:t>
            </a:r>
          </a:p>
        </p:txBody>
      </p:sp>
      <p:sp>
        <p:nvSpPr>
          <p:cNvPr id="17" name="Rectangle 1"/>
          <p:cNvSpPr>
            <a:spLocks noChangeArrowheads="1"/>
          </p:cNvSpPr>
          <p:nvPr/>
        </p:nvSpPr>
        <p:spPr bwMode="auto">
          <a:xfrm>
            <a:off x="7680177" y="2689717"/>
            <a:ext cx="2736303" cy="237757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a:lnSpc>
                <a:spcPct val="150000"/>
              </a:lnSpc>
            </a:pPr>
            <a:r>
              <a:rPr lang="en-US" sz="1100" dirty="0">
                <a:solidFill>
                  <a:prstClr val="black"/>
                </a:solidFill>
              </a:rPr>
              <a:t>Collect climate data and historical data of natural disasters:</a:t>
            </a:r>
          </a:p>
          <a:p>
            <a:pPr marL="171450" indent="-171450">
              <a:lnSpc>
                <a:spcPct val="150000"/>
              </a:lnSpc>
              <a:buFont typeface="Arial" panose="020B0604020202020204" pitchFamily="34" charset="0"/>
              <a:buChar char="•"/>
            </a:pPr>
            <a:r>
              <a:rPr lang="en-US" sz="1100" dirty="0">
                <a:solidFill>
                  <a:prstClr val="black"/>
                </a:solidFill>
              </a:rPr>
              <a:t>Detailed climate data</a:t>
            </a:r>
          </a:p>
          <a:p>
            <a:pPr marL="171450" indent="-171450">
              <a:lnSpc>
                <a:spcPct val="150000"/>
              </a:lnSpc>
              <a:buFont typeface="Arial" panose="020B0604020202020204" pitchFamily="34" charset="0"/>
              <a:buChar char="•"/>
            </a:pPr>
            <a:r>
              <a:rPr lang="en-US" sz="1100" dirty="0">
                <a:solidFill>
                  <a:prstClr val="black"/>
                </a:solidFill>
              </a:rPr>
              <a:t>Sunshine data</a:t>
            </a:r>
          </a:p>
          <a:p>
            <a:pPr marL="171450" indent="-171450">
              <a:lnSpc>
                <a:spcPct val="150000"/>
              </a:lnSpc>
              <a:buFont typeface="Arial" panose="020B0604020202020204" pitchFamily="34" charset="0"/>
              <a:buChar char="•"/>
            </a:pPr>
            <a:r>
              <a:rPr lang="en-US" sz="1100" dirty="0">
                <a:solidFill>
                  <a:prstClr val="black"/>
                </a:solidFill>
              </a:rPr>
              <a:t>Historical data of natural disasters, such as earthquakes, floods, and hurricanes</a:t>
            </a:r>
          </a:p>
          <a:p>
            <a:pPr marL="171450" indent="-171450">
              <a:lnSpc>
                <a:spcPct val="150000"/>
              </a:lnSpc>
              <a:buFont typeface="Arial" panose="020B0604020202020204" pitchFamily="34" charset="0"/>
              <a:buChar char="•"/>
            </a:pPr>
            <a:r>
              <a:rPr lang="en-US" sz="1100" dirty="0">
                <a:solidFill>
                  <a:prstClr val="black"/>
                </a:solidFill>
              </a:rPr>
              <a:t>Crime rate</a:t>
            </a:r>
          </a:p>
          <a:p>
            <a:pPr marL="171450" indent="-171450">
              <a:lnSpc>
                <a:spcPct val="150000"/>
              </a:lnSpc>
              <a:buFont typeface="Arial" panose="020B0604020202020204" pitchFamily="34" charset="0"/>
              <a:buChar char="•"/>
            </a:pPr>
            <a:r>
              <a:rPr lang="en-US" sz="1100" dirty="0" smtClean="0">
                <a:solidFill>
                  <a:prstClr val="black"/>
                </a:solidFill>
              </a:rPr>
              <a:t>...</a:t>
            </a:r>
            <a:endParaRPr lang="en-US" sz="1100" dirty="0">
              <a:solidFill>
                <a:prstClr val="black"/>
              </a:solidFill>
            </a:endParaRPr>
          </a:p>
        </p:txBody>
      </p:sp>
      <p:pic>
        <p:nvPicPr>
          <p:cNvPr id="18" name="Picture 11" descr="87bOOOPIC2ae"/>
          <p:cNvPicPr>
            <a:picLocks noChangeAspect="1" noChangeArrowheads="1"/>
          </p:cNvPicPr>
          <p:nvPr/>
        </p:nvPicPr>
        <p:blipFill>
          <a:blip r:embed="rId3" cstate="print"/>
          <a:srcRect/>
          <a:stretch>
            <a:fillRect/>
          </a:stretch>
        </p:blipFill>
        <p:spPr bwMode="auto">
          <a:xfrm>
            <a:off x="9175347" y="4577990"/>
            <a:ext cx="974117" cy="1471864"/>
          </a:xfrm>
          <a:prstGeom prst="rect">
            <a:avLst/>
          </a:prstGeom>
          <a:noFill/>
          <a:ln w="9525">
            <a:noFill/>
            <a:miter lim="800000"/>
            <a:headEnd/>
            <a:tailEnd/>
          </a:ln>
        </p:spPr>
      </p:pic>
      <p:pic>
        <p:nvPicPr>
          <p:cNvPr id="19" name="Picture 30" descr="2008112675212907_2"/>
          <p:cNvPicPr>
            <a:picLocks noChangeAspect="1" noChangeArrowheads="1"/>
          </p:cNvPicPr>
          <p:nvPr/>
        </p:nvPicPr>
        <p:blipFill>
          <a:blip r:embed="rId4" cstate="print"/>
          <a:srcRect/>
          <a:stretch>
            <a:fillRect/>
          </a:stretch>
        </p:blipFill>
        <p:spPr bwMode="auto">
          <a:xfrm>
            <a:off x="6436483" y="4712541"/>
            <a:ext cx="759806" cy="1368235"/>
          </a:xfrm>
          <a:prstGeom prst="rect">
            <a:avLst/>
          </a:prstGeom>
          <a:noFill/>
          <a:ln w="9525">
            <a:noFill/>
            <a:miter lim="800000"/>
            <a:headEnd/>
            <a:tailEnd/>
          </a:ln>
        </p:spPr>
      </p:pic>
      <p:pic>
        <p:nvPicPr>
          <p:cNvPr id="20" name="Picture 18" descr="2457331_001938752144_2"/>
          <p:cNvPicPr>
            <a:picLocks noChangeAspect="1" noChangeArrowheads="1"/>
          </p:cNvPicPr>
          <p:nvPr/>
        </p:nvPicPr>
        <p:blipFill>
          <a:blip r:embed="rId5" cstate="print"/>
          <a:srcRect/>
          <a:stretch>
            <a:fillRect/>
          </a:stretch>
        </p:blipFill>
        <p:spPr bwMode="auto">
          <a:xfrm>
            <a:off x="3169223" y="4673463"/>
            <a:ext cx="1230188" cy="1382495"/>
          </a:xfrm>
          <a:prstGeom prst="rect">
            <a:avLst/>
          </a:prstGeom>
          <a:noFill/>
          <a:ln w="9525">
            <a:noFill/>
            <a:miter lim="800000"/>
            <a:headEnd/>
            <a:tailEnd/>
          </a:ln>
        </p:spPr>
      </p:pic>
      <p:sp>
        <p:nvSpPr>
          <p:cNvPr id="21" name="矩形 20"/>
          <p:cNvSpPr/>
          <p:nvPr/>
        </p:nvSpPr>
        <p:spPr>
          <a:xfrm>
            <a:off x="1044998" y="961229"/>
            <a:ext cx="10460219" cy="830997"/>
          </a:xfrm>
          <a:prstGeom prst="rect">
            <a:avLst/>
          </a:prstGeom>
        </p:spPr>
        <p:txBody>
          <a:bodyPr wrap="square">
            <a:noAutofit/>
          </a:bodyPr>
          <a:lstStyle/>
          <a:p>
            <a:pPr marL="285750" indent="-285750">
              <a:lnSpc>
                <a:spcPct val="150000"/>
              </a:lnSpc>
              <a:buFont typeface="Arial" panose="020B0604020202020204" pitchFamily="34" charset="0"/>
              <a:buChar char="•"/>
            </a:pPr>
            <a:r>
              <a:rPr lang="en-US" sz="1600" dirty="0">
                <a:solidFill>
                  <a:prstClr val="black"/>
                </a:solidFill>
                <a:cs typeface="Arial" pitchFamily="34" charset="0"/>
              </a:rPr>
              <a:t>Perform survey and research on candidate sites against the checklist based on requirements of the project assessment system.</a:t>
            </a:r>
          </a:p>
        </p:txBody>
      </p:sp>
      <p:grpSp>
        <p:nvGrpSpPr>
          <p:cNvPr id="22" name="组合 21"/>
          <p:cNvGrpSpPr/>
          <p:nvPr/>
        </p:nvGrpSpPr>
        <p:grpSpPr>
          <a:xfrm>
            <a:off x="727846" y="1052513"/>
            <a:ext cx="317151" cy="2760802"/>
            <a:chOff x="454310" y="1248830"/>
            <a:chExt cx="317151" cy="2760802"/>
          </a:xfrm>
        </p:grpSpPr>
        <p:sp>
          <p:nvSpPr>
            <p:cNvPr id="23" name="AutoShape 56"/>
            <p:cNvSpPr>
              <a:spLocks/>
            </p:cNvSpPr>
            <p:nvPr/>
          </p:nvSpPr>
          <p:spPr bwMode="auto">
            <a:xfrm rot="10800000" flipH="1">
              <a:off x="454310" y="1248830"/>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Why</a:t>
              </a:r>
            </a:p>
          </p:txBody>
        </p:sp>
        <p:sp>
          <p:nvSpPr>
            <p:cNvPr id="24" name="AutoShape 56"/>
            <p:cNvSpPr>
              <a:spLocks/>
            </p:cNvSpPr>
            <p:nvPr/>
          </p:nvSpPr>
          <p:spPr bwMode="auto">
            <a:xfrm rot="10800000" flipH="1">
              <a:off x="454310" y="2159533"/>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What</a:t>
              </a:r>
            </a:p>
          </p:txBody>
        </p:sp>
        <p:sp>
          <p:nvSpPr>
            <p:cNvPr id="25" name="AutoShape 56"/>
            <p:cNvSpPr>
              <a:spLocks/>
            </p:cNvSpPr>
            <p:nvPr/>
          </p:nvSpPr>
          <p:spPr bwMode="auto">
            <a:xfrm rot="10800000" flipH="1">
              <a:off x="454310" y="3059126"/>
              <a:ext cx="317151" cy="950506"/>
            </a:xfrm>
            <a:prstGeom prst="leftBracket">
              <a:avLst>
                <a:gd name="adj" fmla="val 45473"/>
              </a:avLst>
            </a:prstGeom>
            <a:solidFill>
              <a:schemeClr val="tx1">
                <a:lumMod val="65000"/>
                <a:lumOff val="3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How</a:t>
              </a:r>
            </a:p>
          </p:txBody>
        </p:sp>
      </p:grpSp>
    </p:spTree>
    <p:extLst>
      <p:ext uri="{BB962C8B-B14F-4D97-AF65-F5344CB8AC3E}">
        <p14:creationId xmlns:p14="http://schemas.microsoft.com/office/powerpoint/2010/main" val="43521366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Service Contents in the Analysis Phase</a:t>
            </a:r>
            <a:endParaRPr lang="en-US"/>
          </a:p>
        </p:txBody>
      </p:sp>
      <p:sp>
        <p:nvSpPr>
          <p:cNvPr id="21" name="矩形 20"/>
          <p:cNvSpPr/>
          <p:nvPr/>
        </p:nvSpPr>
        <p:spPr>
          <a:xfrm>
            <a:off x="1044998" y="951707"/>
            <a:ext cx="10748387" cy="830997"/>
          </a:xfrm>
          <a:prstGeom prst="rect">
            <a:avLst/>
          </a:prstGeom>
        </p:spPr>
        <p:txBody>
          <a:bodyPr wrap="square">
            <a:noAutofit/>
          </a:bodyPr>
          <a:lstStyle/>
          <a:p>
            <a:pPr marL="285750" indent="-285750">
              <a:lnSpc>
                <a:spcPct val="150000"/>
              </a:lnSpc>
              <a:buFont typeface="Arial" panose="020B0604020202020204" pitchFamily="34" charset="0"/>
              <a:buChar char="•"/>
            </a:pPr>
            <a:r>
              <a:rPr lang="en-US" sz="1600" dirty="0">
                <a:solidFill>
                  <a:prstClr val="black"/>
                </a:solidFill>
                <a:cs typeface="Arial" pitchFamily="34" charset="0"/>
              </a:rPr>
              <a:t>Analyze the survey and research data, score candidate sites, and output the assessment report to support decision making on DC site selection.</a:t>
            </a:r>
          </a:p>
        </p:txBody>
      </p:sp>
      <p:sp>
        <p:nvSpPr>
          <p:cNvPr id="22" name="矩形 21"/>
          <p:cNvSpPr/>
          <p:nvPr/>
        </p:nvSpPr>
        <p:spPr bwMode="auto">
          <a:xfrm>
            <a:off x="4561361" y="2009009"/>
            <a:ext cx="2917647" cy="4073872"/>
          </a:xfrm>
          <a:prstGeom prst="rect">
            <a:avLst/>
          </a:prstGeom>
          <a:solidFill>
            <a:schemeClr val="bg1">
              <a:lumMod val="95000"/>
              <a:alpha val="70000"/>
            </a:schemeClr>
          </a:solid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defTabSz="914400" fontAlgn="base">
              <a:spcBef>
                <a:spcPct val="0"/>
              </a:spcBef>
              <a:spcAft>
                <a:spcPct val="0"/>
              </a:spcAft>
              <a:buClr>
                <a:srgbClr val="CC9900"/>
              </a:buClr>
              <a:buFont typeface="Wingdings" pitchFamily="2" charset="2"/>
              <a:buChar char="n"/>
            </a:pPr>
            <a:endParaRPr lang="zh-CN" altLang="en-US" sz="2000">
              <a:solidFill>
                <a:prstClr val="black"/>
              </a:solidFill>
              <a:ea typeface="宋体" charset="-122"/>
            </a:endParaRPr>
          </a:p>
        </p:txBody>
      </p:sp>
      <p:sp>
        <p:nvSpPr>
          <p:cNvPr id="23" name="矩形 22"/>
          <p:cNvSpPr/>
          <p:nvPr/>
        </p:nvSpPr>
        <p:spPr bwMode="auto">
          <a:xfrm>
            <a:off x="7498833" y="2009009"/>
            <a:ext cx="2917647" cy="4073872"/>
          </a:xfrm>
          <a:prstGeom prst="rect">
            <a:avLst/>
          </a:prstGeom>
          <a:solidFill>
            <a:schemeClr val="bg1">
              <a:lumMod val="95000"/>
              <a:alpha val="70000"/>
            </a:schemeClr>
          </a:solid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defTabSz="914400" fontAlgn="base">
              <a:spcBef>
                <a:spcPct val="0"/>
              </a:spcBef>
              <a:spcAft>
                <a:spcPct val="0"/>
              </a:spcAft>
              <a:buClr>
                <a:srgbClr val="CC9900"/>
              </a:buClr>
              <a:buFont typeface="Wingdings" pitchFamily="2" charset="2"/>
              <a:buChar char="n"/>
            </a:pPr>
            <a:endParaRPr lang="zh-CN" altLang="en-US" sz="2000">
              <a:solidFill>
                <a:prstClr val="black"/>
              </a:solidFill>
              <a:ea typeface="宋体" charset="-122"/>
            </a:endParaRPr>
          </a:p>
        </p:txBody>
      </p:sp>
      <p:sp>
        <p:nvSpPr>
          <p:cNvPr id="24" name="矩形 23"/>
          <p:cNvSpPr/>
          <p:nvPr/>
        </p:nvSpPr>
        <p:spPr bwMode="auto">
          <a:xfrm>
            <a:off x="1594177" y="2009009"/>
            <a:ext cx="2917647" cy="4073872"/>
          </a:xfrm>
          <a:prstGeom prst="rect">
            <a:avLst/>
          </a:prstGeom>
          <a:solidFill>
            <a:schemeClr val="bg1">
              <a:lumMod val="95000"/>
              <a:alpha val="70000"/>
            </a:schemeClr>
          </a:solid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defTabSz="914400" fontAlgn="base">
              <a:spcBef>
                <a:spcPct val="0"/>
              </a:spcBef>
              <a:spcAft>
                <a:spcPct val="0"/>
              </a:spcAft>
              <a:buClr>
                <a:srgbClr val="CC9900"/>
              </a:buClr>
              <a:buFont typeface="Wingdings" pitchFamily="2" charset="2"/>
              <a:buChar char="n"/>
            </a:pPr>
            <a:endParaRPr lang="zh-CN" altLang="en-US" sz="2000">
              <a:solidFill>
                <a:prstClr val="black"/>
              </a:solidFill>
              <a:ea typeface="宋体" charset="-122"/>
            </a:endParaRPr>
          </a:p>
        </p:txBody>
      </p:sp>
      <p:sp>
        <p:nvSpPr>
          <p:cNvPr id="25" name="Text Box 49"/>
          <p:cNvSpPr txBox="1">
            <a:spLocks noChangeArrowheads="1"/>
          </p:cNvSpPr>
          <p:nvPr/>
        </p:nvSpPr>
        <p:spPr bwMode="auto">
          <a:xfrm>
            <a:off x="2165248" y="2153025"/>
            <a:ext cx="1842520" cy="540000"/>
          </a:xfrm>
          <a:prstGeom prst="rect">
            <a:avLst/>
          </a:prstGeom>
          <a:solidFill>
            <a:srgbClr val="99CCFF"/>
          </a:solidFill>
          <a:ln w="12700" algn="ctr">
            <a:solidFill>
              <a:srgbClr val="00B0F0"/>
            </a:solidFill>
            <a:miter lim="800000"/>
            <a:headEnd/>
            <a:tailEnd/>
          </a:ln>
          <a:effectLst>
            <a:outerShdw dist="107763" dir="8100000" algn="ctr" rotWithShape="0">
              <a:srgbClr val="808080">
                <a:alpha val="50000"/>
              </a:srgbClr>
            </a:outerShdw>
          </a:effectLst>
        </p:spPr>
        <p:txBody>
          <a:bodyPr lIns="92075" tIns="92075" rIns="57600" bIns="92075" anchor="ctr">
            <a:noAutofit/>
          </a:bodyPr>
          <a:lstStyle/>
          <a:p>
            <a:pPr algn="ctr" defTabSz="914400">
              <a:spcBef>
                <a:spcPct val="50000"/>
              </a:spcBef>
              <a:defRPr/>
            </a:pPr>
            <a:r>
              <a:rPr kumimoji="1" lang="en-US" sz="1200" dirty="0">
                <a:solidFill>
                  <a:srgbClr val="000000"/>
                </a:solidFill>
              </a:rPr>
              <a:t>PUE analysis and estimation</a:t>
            </a:r>
          </a:p>
        </p:txBody>
      </p:sp>
      <p:sp>
        <p:nvSpPr>
          <p:cNvPr id="26" name="Text Box 49"/>
          <p:cNvSpPr txBox="1">
            <a:spLocks noChangeArrowheads="1"/>
          </p:cNvSpPr>
          <p:nvPr/>
        </p:nvSpPr>
        <p:spPr bwMode="auto">
          <a:xfrm>
            <a:off x="5189584" y="2153025"/>
            <a:ext cx="1842520" cy="540000"/>
          </a:xfrm>
          <a:prstGeom prst="rect">
            <a:avLst/>
          </a:prstGeom>
          <a:solidFill>
            <a:srgbClr val="99CCFF"/>
          </a:solidFill>
          <a:ln w="12700" algn="ctr">
            <a:solidFill>
              <a:srgbClr val="00B0F0"/>
            </a:solidFill>
            <a:miter lim="800000"/>
            <a:headEnd/>
            <a:tailEnd/>
          </a:ln>
          <a:effectLst>
            <a:outerShdw dist="107763" dir="8100000" algn="ctr" rotWithShape="0">
              <a:srgbClr val="808080">
                <a:alpha val="50000"/>
              </a:srgbClr>
            </a:outerShdw>
          </a:effectLst>
        </p:spPr>
        <p:txBody>
          <a:bodyPr lIns="92075" tIns="92075" rIns="57600" bIns="92075" anchor="ctr">
            <a:noAutofit/>
          </a:bodyPr>
          <a:lstStyle/>
          <a:p>
            <a:pPr algn="ctr" defTabSz="914400">
              <a:spcBef>
                <a:spcPct val="50000"/>
              </a:spcBef>
              <a:defRPr/>
            </a:pPr>
            <a:r>
              <a:rPr kumimoji="1" lang="en-US" sz="1200" dirty="0">
                <a:solidFill>
                  <a:srgbClr val="000000"/>
                </a:solidFill>
              </a:rPr>
              <a:t>TCO analysis and comparison</a:t>
            </a:r>
          </a:p>
        </p:txBody>
      </p:sp>
      <p:sp>
        <p:nvSpPr>
          <p:cNvPr id="27" name="Text Box 49"/>
          <p:cNvSpPr txBox="1">
            <a:spLocks noChangeArrowheads="1"/>
          </p:cNvSpPr>
          <p:nvPr/>
        </p:nvSpPr>
        <p:spPr bwMode="auto">
          <a:xfrm>
            <a:off x="8141720" y="2153025"/>
            <a:ext cx="1842520" cy="540000"/>
          </a:xfrm>
          <a:prstGeom prst="rect">
            <a:avLst/>
          </a:prstGeom>
          <a:solidFill>
            <a:srgbClr val="99CCFF"/>
          </a:solidFill>
          <a:ln w="12700" algn="ctr">
            <a:solidFill>
              <a:srgbClr val="00B0F0"/>
            </a:solidFill>
            <a:miter lim="800000"/>
            <a:headEnd/>
            <a:tailEnd/>
          </a:ln>
          <a:effectLst>
            <a:outerShdw dist="107763" dir="8100000" algn="ctr" rotWithShape="0">
              <a:srgbClr val="808080">
                <a:alpha val="50000"/>
              </a:srgbClr>
            </a:outerShdw>
          </a:effectLst>
        </p:spPr>
        <p:txBody>
          <a:bodyPr lIns="92075" tIns="92075" rIns="57600" bIns="92075" anchor="ctr">
            <a:noAutofit/>
          </a:bodyPr>
          <a:lstStyle/>
          <a:p>
            <a:pPr algn="ctr">
              <a:spcBef>
                <a:spcPct val="50000"/>
              </a:spcBef>
              <a:defRPr/>
            </a:pPr>
            <a:r>
              <a:rPr kumimoji="1" lang="en-US" sz="1200" dirty="0">
                <a:solidFill>
                  <a:srgbClr val="000000"/>
                </a:solidFill>
              </a:rPr>
              <a:t>Risk recognizing and </a:t>
            </a:r>
            <a:r>
              <a:rPr kumimoji="1" lang="en-US" sz="1200" dirty="0" smtClean="0">
                <a:solidFill>
                  <a:srgbClr val="000000"/>
                </a:solidFill>
              </a:rPr>
              <a:t>assessment</a:t>
            </a:r>
            <a:endParaRPr kumimoji="1" lang="en-US" sz="1200" dirty="0">
              <a:solidFill>
                <a:srgbClr val="000000"/>
              </a:solidFill>
            </a:endParaRPr>
          </a:p>
        </p:txBody>
      </p:sp>
      <p:cxnSp>
        <p:nvCxnSpPr>
          <p:cNvPr id="28" name="直接箭头连接符 27"/>
          <p:cNvCxnSpPr>
            <a:stCxn id="25" idx="3"/>
            <a:endCxn id="26" idx="1"/>
          </p:cNvCxnSpPr>
          <p:nvPr/>
        </p:nvCxnSpPr>
        <p:spPr bwMode="auto">
          <a:xfrm>
            <a:off x="4007768" y="2423025"/>
            <a:ext cx="1181816" cy="0"/>
          </a:xfrm>
          <a:prstGeom prst="straightConnector1">
            <a:avLst/>
          </a:prstGeom>
          <a:ln w="28575">
            <a:solidFill>
              <a:srgbClr val="99CCFF"/>
            </a:solidFill>
            <a:headEnd type="none" w="med" len="med"/>
            <a:tailEnd type="triangle" w="lg" len="lg"/>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29" name="直接箭头连接符 28"/>
          <p:cNvCxnSpPr>
            <a:stCxn id="26" idx="3"/>
            <a:endCxn id="27" idx="1"/>
          </p:cNvCxnSpPr>
          <p:nvPr/>
        </p:nvCxnSpPr>
        <p:spPr bwMode="auto">
          <a:xfrm>
            <a:off x="7032104" y="2423025"/>
            <a:ext cx="1109616" cy="0"/>
          </a:xfrm>
          <a:prstGeom prst="straightConnector1">
            <a:avLst/>
          </a:prstGeom>
          <a:ln w="28575">
            <a:solidFill>
              <a:srgbClr val="99CCFF"/>
            </a:solidFill>
            <a:headEnd type="none" w="med" len="med"/>
            <a:tailEnd type="triangle" w="lg" len="lg"/>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30" name="Rectangle 1"/>
          <p:cNvSpPr>
            <a:spLocks noChangeArrowheads="1"/>
          </p:cNvSpPr>
          <p:nvPr/>
        </p:nvSpPr>
        <p:spPr bwMode="auto">
          <a:xfrm>
            <a:off x="1594799" y="2916538"/>
            <a:ext cx="2930213" cy="2377574"/>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a:lnSpc>
                <a:spcPct val="150000"/>
              </a:lnSpc>
            </a:pPr>
            <a:r>
              <a:rPr lang="en-US" sz="1100" dirty="0">
                <a:solidFill>
                  <a:prstClr val="black"/>
                </a:solidFill>
              </a:rPr>
              <a:t>Analyze factors impacting PUE and PUE comparison results of each candidate site, and select a candidate site with the optimal PUE status:</a:t>
            </a:r>
          </a:p>
          <a:p>
            <a:pPr marL="171450" indent="-171450">
              <a:lnSpc>
                <a:spcPct val="150000"/>
              </a:lnSpc>
              <a:buFont typeface="Arial" panose="020B0604020202020204" pitchFamily="34" charset="0"/>
              <a:buChar char="•"/>
            </a:pPr>
            <a:r>
              <a:rPr lang="en-US" sz="1100" dirty="0">
                <a:solidFill>
                  <a:prstClr val="black"/>
                </a:solidFill>
              </a:rPr>
              <a:t>Climate comparison for candidate sites</a:t>
            </a:r>
          </a:p>
          <a:p>
            <a:pPr marL="171450" indent="-171450">
              <a:lnSpc>
                <a:spcPct val="150000"/>
              </a:lnSpc>
              <a:buFont typeface="Arial" panose="020B0604020202020204" pitchFamily="34" charset="0"/>
              <a:buChar char="•"/>
            </a:pPr>
            <a:r>
              <a:rPr lang="en-US" sz="1100" dirty="0">
                <a:solidFill>
                  <a:prstClr val="black"/>
                </a:solidFill>
              </a:rPr>
              <a:t>Impact of local climate conditions on the PUE</a:t>
            </a:r>
          </a:p>
          <a:p>
            <a:pPr marL="171450" indent="-171450">
              <a:lnSpc>
                <a:spcPct val="150000"/>
              </a:lnSpc>
              <a:buFont typeface="Arial" panose="020B0604020202020204" pitchFamily="34" charset="0"/>
              <a:buChar char="•"/>
            </a:pPr>
            <a:r>
              <a:rPr lang="en-US" sz="1100" dirty="0">
                <a:solidFill>
                  <a:prstClr val="black"/>
                </a:solidFill>
              </a:rPr>
              <a:t>PUE analysis and comparison</a:t>
            </a:r>
          </a:p>
          <a:p>
            <a:pPr marL="171450" indent="-171450">
              <a:lnSpc>
                <a:spcPct val="150000"/>
              </a:lnSpc>
              <a:buFont typeface="Arial" panose="020B0604020202020204" pitchFamily="34" charset="0"/>
              <a:buChar char="•"/>
            </a:pPr>
            <a:r>
              <a:rPr lang="en-US" sz="1100" dirty="0">
                <a:solidFill>
                  <a:prstClr val="black"/>
                </a:solidFill>
              </a:rPr>
              <a:t>...</a:t>
            </a:r>
          </a:p>
        </p:txBody>
      </p:sp>
      <p:sp>
        <p:nvSpPr>
          <p:cNvPr id="31" name="Rectangle 1"/>
          <p:cNvSpPr>
            <a:spLocks noChangeArrowheads="1"/>
          </p:cNvSpPr>
          <p:nvPr/>
        </p:nvSpPr>
        <p:spPr bwMode="auto">
          <a:xfrm>
            <a:off x="4561361" y="2916537"/>
            <a:ext cx="2847716" cy="136191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a:lnSpc>
                <a:spcPct val="150000"/>
              </a:lnSpc>
            </a:pPr>
            <a:r>
              <a:rPr lang="en-US" sz="1100" dirty="0">
                <a:solidFill>
                  <a:prstClr val="black"/>
                </a:solidFill>
              </a:rPr>
              <a:t>Analyze the CAPEX and OPEX of candidate sites and select a candidate site with the optimal TCO:</a:t>
            </a:r>
          </a:p>
          <a:p>
            <a:pPr marL="171450" indent="-171450">
              <a:lnSpc>
                <a:spcPct val="150000"/>
              </a:lnSpc>
              <a:buFont typeface="Arial" panose="020B0604020202020204" pitchFamily="34" charset="0"/>
              <a:buChar char="•"/>
            </a:pPr>
            <a:r>
              <a:rPr lang="en-US" sz="1100" dirty="0">
                <a:solidFill>
                  <a:prstClr val="black"/>
                </a:solidFill>
              </a:rPr>
              <a:t>CAPEX comparison for candidate sites</a:t>
            </a:r>
          </a:p>
          <a:p>
            <a:pPr marL="171450" indent="-171450">
              <a:lnSpc>
                <a:spcPct val="150000"/>
              </a:lnSpc>
              <a:buFont typeface="Arial" panose="020B0604020202020204" pitchFamily="34" charset="0"/>
              <a:buChar char="•"/>
            </a:pPr>
            <a:r>
              <a:rPr lang="en-US" sz="1100" dirty="0">
                <a:solidFill>
                  <a:prstClr val="black"/>
                </a:solidFill>
              </a:rPr>
              <a:t>OPEX comparison for candidate sites</a:t>
            </a:r>
          </a:p>
        </p:txBody>
      </p:sp>
      <p:sp>
        <p:nvSpPr>
          <p:cNvPr id="32" name="Rectangle 1"/>
          <p:cNvSpPr>
            <a:spLocks noChangeArrowheads="1"/>
          </p:cNvSpPr>
          <p:nvPr/>
        </p:nvSpPr>
        <p:spPr bwMode="auto">
          <a:xfrm>
            <a:off x="7528545" y="2876593"/>
            <a:ext cx="2994215" cy="263149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a:lnSpc>
                <a:spcPct val="150000"/>
              </a:lnSpc>
            </a:pPr>
            <a:r>
              <a:rPr lang="en-US" sz="1100" dirty="0">
                <a:solidFill>
                  <a:prstClr val="black"/>
                </a:solidFill>
              </a:rPr>
              <a:t>Recognize potential risks of candidate sites and select a candidate site with minimal risks during the construction and operating phases:</a:t>
            </a:r>
          </a:p>
          <a:p>
            <a:pPr marL="171450" indent="-171450">
              <a:lnSpc>
                <a:spcPct val="150000"/>
              </a:lnSpc>
              <a:buFont typeface="Arial" panose="020B0604020202020204" pitchFamily="34" charset="0"/>
              <a:buChar char="•"/>
            </a:pPr>
            <a:r>
              <a:rPr lang="en-US" sz="1100" dirty="0">
                <a:solidFill>
                  <a:prstClr val="black"/>
                </a:solidFill>
              </a:rPr>
              <a:t>Damage risks caused by natural disasters</a:t>
            </a:r>
          </a:p>
          <a:p>
            <a:pPr marL="171450" indent="-171450">
              <a:lnSpc>
                <a:spcPct val="150000"/>
              </a:lnSpc>
              <a:buFont typeface="Arial" panose="020B0604020202020204" pitchFamily="34" charset="0"/>
              <a:buChar char="•"/>
            </a:pPr>
            <a:r>
              <a:rPr lang="en-US" sz="1100" dirty="0">
                <a:solidFill>
                  <a:prstClr val="black"/>
                </a:solidFill>
              </a:rPr>
              <a:t>Equipment failure risks caused by air pollution</a:t>
            </a:r>
          </a:p>
          <a:p>
            <a:pPr marL="171450" indent="-171450">
              <a:lnSpc>
                <a:spcPct val="150000"/>
              </a:lnSpc>
              <a:buFont typeface="Arial" panose="020B0604020202020204" pitchFamily="34" charset="0"/>
              <a:buChar char="•"/>
            </a:pPr>
            <a:r>
              <a:rPr lang="en-US" sz="1100" dirty="0">
                <a:solidFill>
                  <a:prstClr val="black"/>
                </a:solidFill>
              </a:rPr>
              <a:t>Tier-level recommendations</a:t>
            </a:r>
          </a:p>
          <a:p>
            <a:pPr marL="171450" indent="-171450">
              <a:lnSpc>
                <a:spcPct val="150000"/>
              </a:lnSpc>
              <a:buFont typeface="Arial" panose="020B0604020202020204" pitchFamily="34" charset="0"/>
              <a:buChar char="•"/>
            </a:pPr>
            <a:r>
              <a:rPr lang="en-US" sz="1100" dirty="0">
                <a:solidFill>
                  <a:prstClr val="black"/>
                </a:solidFill>
              </a:rPr>
              <a:t>...</a:t>
            </a:r>
          </a:p>
          <a:p>
            <a:pPr>
              <a:lnSpc>
                <a:spcPct val="150000"/>
              </a:lnSpc>
              <a:buFont typeface="Arial" pitchFamily="34" charset="0"/>
              <a:buChar char="•"/>
            </a:pPr>
            <a:endParaRPr lang="en-US" altLang="zh-CN" sz="1100" dirty="0">
              <a:solidFill>
                <a:prstClr val="black"/>
              </a:solidFill>
            </a:endParaRPr>
          </a:p>
        </p:txBody>
      </p:sp>
      <p:pic>
        <p:nvPicPr>
          <p:cNvPr id="33" name="Picture 42" descr="C:\Users\z00124665\Downloads\PPT图片素材库\逼真物品图标png\无阴影（锐普论坛）\锐普论坛逼真物品套装图标 (25).png"/>
          <p:cNvPicPr>
            <a:picLocks noChangeAspect="1" noChangeArrowheads="1"/>
          </p:cNvPicPr>
          <p:nvPr/>
        </p:nvPicPr>
        <p:blipFill>
          <a:blip r:embed="rId3" cstate="print"/>
          <a:srcRect/>
          <a:stretch>
            <a:fillRect/>
          </a:stretch>
        </p:blipFill>
        <p:spPr bwMode="auto">
          <a:xfrm>
            <a:off x="2873040" y="5028178"/>
            <a:ext cx="1043768" cy="978894"/>
          </a:xfrm>
          <a:prstGeom prst="rect">
            <a:avLst/>
          </a:prstGeom>
          <a:noFill/>
        </p:spPr>
      </p:pic>
      <p:pic>
        <p:nvPicPr>
          <p:cNvPr id="35" name="Picture 11" descr="2531170_080029467356_2"/>
          <p:cNvPicPr>
            <a:picLocks noChangeAspect="1" noChangeArrowheads="1"/>
          </p:cNvPicPr>
          <p:nvPr/>
        </p:nvPicPr>
        <p:blipFill>
          <a:blip r:embed="rId4" cstate="print"/>
          <a:srcRect/>
          <a:stretch>
            <a:fillRect/>
          </a:stretch>
        </p:blipFill>
        <p:spPr bwMode="auto">
          <a:xfrm>
            <a:off x="8663512" y="4758323"/>
            <a:ext cx="1842724" cy="1240905"/>
          </a:xfrm>
          <a:prstGeom prst="rect">
            <a:avLst/>
          </a:prstGeom>
          <a:noFill/>
          <a:ln w="9525">
            <a:noFill/>
            <a:miter lim="800000"/>
            <a:headEnd/>
            <a:tailEnd/>
          </a:ln>
        </p:spPr>
      </p:pic>
      <p:pic>
        <p:nvPicPr>
          <p:cNvPr id="36" name="Picture 86" descr="C:\Users\z00124665\Downloads\PPT图片素材库\渐变类商务png图片coquette-icons系列png\渐变类商务png图片coquette-icons系列png\渐变类商务png图片（锐普PPT论坛www.rapidbbs.cn） (31).png"/>
          <p:cNvPicPr>
            <a:picLocks noChangeAspect="1" noChangeArrowheads="1"/>
          </p:cNvPicPr>
          <p:nvPr/>
        </p:nvPicPr>
        <p:blipFill>
          <a:blip r:embed="rId5" cstate="print"/>
          <a:srcRect/>
          <a:stretch>
            <a:fillRect/>
          </a:stretch>
        </p:blipFill>
        <p:spPr bwMode="auto">
          <a:xfrm>
            <a:off x="5531826" y="4624697"/>
            <a:ext cx="1535604" cy="1440160"/>
          </a:xfrm>
          <a:prstGeom prst="rect">
            <a:avLst/>
          </a:prstGeom>
          <a:noFill/>
        </p:spPr>
      </p:pic>
      <p:sp>
        <p:nvSpPr>
          <p:cNvPr id="34" name="矩形 33"/>
          <p:cNvSpPr/>
          <p:nvPr/>
        </p:nvSpPr>
        <p:spPr>
          <a:xfrm>
            <a:off x="8697004" y="4980674"/>
            <a:ext cx="1074923" cy="461665"/>
          </a:xfrm>
          <a:prstGeom prst="rect">
            <a:avLst/>
          </a:prstGeom>
        </p:spPr>
        <p:txBody>
          <a:bodyPr wrap="square">
            <a:noAutofit/>
          </a:bodyPr>
          <a:lstStyle/>
          <a:p>
            <a:pPr algn="dist"/>
            <a:r>
              <a:rPr lang="en-US" sz="2400">
                <a:solidFill>
                  <a:srgbClr val="44546A"/>
                </a:solidFill>
                <a:cs typeface="Arial" pitchFamily="34" charset="0"/>
              </a:rPr>
              <a:t>Risks</a:t>
            </a:r>
          </a:p>
        </p:txBody>
      </p:sp>
      <p:grpSp>
        <p:nvGrpSpPr>
          <p:cNvPr id="37" name="组合 36"/>
          <p:cNvGrpSpPr/>
          <p:nvPr/>
        </p:nvGrpSpPr>
        <p:grpSpPr>
          <a:xfrm>
            <a:off x="727846" y="1052513"/>
            <a:ext cx="317151" cy="2760802"/>
            <a:chOff x="454310" y="1248830"/>
            <a:chExt cx="317151" cy="2760802"/>
          </a:xfrm>
        </p:grpSpPr>
        <p:sp>
          <p:nvSpPr>
            <p:cNvPr id="38" name="AutoShape 56"/>
            <p:cNvSpPr>
              <a:spLocks/>
            </p:cNvSpPr>
            <p:nvPr/>
          </p:nvSpPr>
          <p:spPr bwMode="auto">
            <a:xfrm rot="10800000" flipH="1">
              <a:off x="454310" y="1248830"/>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Why</a:t>
              </a:r>
            </a:p>
          </p:txBody>
        </p:sp>
        <p:sp>
          <p:nvSpPr>
            <p:cNvPr id="39" name="AutoShape 56"/>
            <p:cNvSpPr>
              <a:spLocks/>
            </p:cNvSpPr>
            <p:nvPr/>
          </p:nvSpPr>
          <p:spPr bwMode="auto">
            <a:xfrm rot="10800000" flipH="1">
              <a:off x="454310" y="2159533"/>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What</a:t>
              </a:r>
            </a:p>
          </p:txBody>
        </p:sp>
        <p:sp>
          <p:nvSpPr>
            <p:cNvPr id="40" name="AutoShape 56"/>
            <p:cNvSpPr>
              <a:spLocks/>
            </p:cNvSpPr>
            <p:nvPr/>
          </p:nvSpPr>
          <p:spPr bwMode="auto">
            <a:xfrm rot="10800000" flipH="1">
              <a:off x="454310" y="3059126"/>
              <a:ext cx="317151" cy="950506"/>
            </a:xfrm>
            <a:prstGeom prst="leftBracket">
              <a:avLst>
                <a:gd name="adj" fmla="val 45473"/>
              </a:avLst>
            </a:prstGeom>
            <a:solidFill>
              <a:schemeClr val="tx1">
                <a:lumMod val="65000"/>
                <a:lumOff val="3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How</a:t>
              </a:r>
            </a:p>
          </p:txBody>
        </p:sp>
      </p:grpSp>
    </p:spTree>
    <p:extLst>
      <p:ext uri="{BB962C8B-B14F-4D97-AF65-F5344CB8AC3E}">
        <p14:creationId xmlns:p14="http://schemas.microsoft.com/office/powerpoint/2010/main" val="112022022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Deliverable of the Site Selection Consultation Report</a:t>
            </a:r>
            <a:endParaRPr lang="en-US" dirty="0"/>
          </a:p>
        </p:txBody>
      </p:sp>
      <p:sp>
        <p:nvSpPr>
          <p:cNvPr id="56" name="矩形 75"/>
          <p:cNvSpPr/>
          <p:nvPr/>
        </p:nvSpPr>
        <p:spPr bwMode="auto">
          <a:xfrm>
            <a:off x="2567609" y="1688872"/>
            <a:ext cx="3187629" cy="4508500"/>
          </a:xfrm>
          <a:prstGeom prst="rect">
            <a:avLst/>
          </a:prstGeom>
          <a:noFill/>
          <a:ln>
            <a:solidFill>
              <a:srgbClr val="99000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defTabSz="914400">
              <a:defRPr/>
            </a:pPr>
            <a:endParaRPr lang="zh-CN" altLang="en-US" kern="0">
              <a:solidFill>
                <a:prstClr val="black"/>
              </a:solidFill>
            </a:endParaRPr>
          </a:p>
        </p:txBody>
      </p:sp>
      <p:sp>
        <p:nvSpPr>
          <p:cNvPr id="60" name="同侧圆角矩形 59"/>
          <p:cNvSpPr/>
          <p:nvPr/>
        </p:nvSpPr>
        <p:spPr bwMode="auto">
          <a:xfrm>
            <a:off x="2567608" y="1296400"/>
            <a:ext cx="3202562" cy="392472"/>
          </a:xfrm>
          <a:prstGeom prst="round2SameRect">
            <a:avLst/>
          </a:prstGeom>
          <a:solidFill>
            <a:srgbClr val="990000"/>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defTabSz="914400">
              <a:defRPr/>
            </a:pPr>
            <a:endParaRPr lang="zh-CN" altLang="en-US" sz="1600" kern="0" dirty="0">
              <a:solidFill>
                <a:prstClr val="black"/>
              </a:solidFill>
            </a:endParaRPr>
          </a:p>
        </p:txBody>
      </p:sp>
      <p:sp>
        <p:nvSpPr>
          <p:cNvPr id="61" name="TextBox 60"/>
          <p:cNvSpPr txBox="1"/>
          <p:nvPr/>
        </p:nvSpPr>
        <p:spPr>
          <a:xfrm>
            <a:off x="2567607" y="1274007"/>
            <a:ext cx="3149995" cy="830997"/>
          </a:xfrm>
          <a:prstGeom prst="rect">
            <a:avLst/>
          </a:prstGeom>
          <a:noFill/>
        </p:spPr>
        <p:txBody>
          <a:bodyPr wrap="square" rtlCol="0">
            <a:noAutofit/>
          </a:bodyPr>
          <a:lstStyle/>
          <a:p>
            <a:pPr algn="ctr" defTabSz="913882"/>
            <a:r>
              <a:rPr lang="en-US" sz="1200" dirty="0" smtClean="0">
                <a:solidFill>
                  <a:prstClr val="white"/>
                </a:solidFill>
              </a:rPr>
              <a:t>Site Selection Consultation Report </a:t>
            </a:r>
            <a:r>
              <a:rPr lang="en-US" altLang="zh-CN" sz="1200" dirty="0" smtClean="0">
                <a:solidFill>
                  <a:prstClr val="white"/>
                </a:solidFill>
              </a:rPr>
              <a:t>Deliverable</a:t>
            </a:r>
            <a:endParaRPr lang="en-US" sz="1200" dirty="0">
              <a:solidFill>
                <a:prstClr val="white"/>
              </a:solidFill>
            </a:endParaRPr>
          </a:p>
        </p:txBody>
      </p:sp>
      <p:sp>
        <p:nvSpPr>
          <p:cNvPr id="66" name="燕尾形 81"/>
          <p:cNvSpPr/>
          <p:nvPr/>
        </p:nvSpPr>
        <p:spPr bwMode="auto">
          <a:xfrm>
            <a:off x="5663952" y="3489072"/>
            <a:ext cx="309348" cy="520700"/>
          </a:xfrm>
          <a:prstGeom prst="chevron">
            <a:avLst>
              <a:gd name="adj" fmla="val 50000"/>
            </a:avLst>
          </a:prstGeom>
          <a:solidFill>
            <a:srgbClr val="FFFFFF">
              <a:lumMod val="85000"/>
            </a:srgb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defTabSz="914400">
              <a:defRPr/>
            </a:pPr>
            <a:endParaRPr lang="zh-CN" altLang="en-US" kern="0" dirty="0">
              <a:solidFill>
                <a:prstClr val="black"/>
              </a:solidFill>
            </a:endParaRPr>
          </a:p>
        </p:txBody>
      </p:sp>
      <p:sp>
        <p:nvSpPr>
          <p:cNvPr id="68" name="矩形 67"/>
          <p:cNvSpPr/>
          <p:nvPr/>
        </p:nvSpPr>
        <p:spPr bwMode="auto">
          <a:xfrm>
            <a:off x="6672064" y="1328833"/>
            <a:ext cx="3384376" cy="4824535"/>
          </a:xfrm>
          <a:prstGeom prst="rect">
            <a:avLst/>
          </a:prstGeom>
          <a:noFill/>
          <a:ln w="44450">
            <a:solidFill>
              <a:srgbClr val="990000"/>
            </a:solidFill>
          </a:ln>
          <a:effectLst/>
          <a:scene3d>
            <a:camera prst="orthographicFront"/>
            <a:lightRig rig="threePt" dir="t"/>
          </a:scene3d>
          <a:sp3d>
            <a:bevelT prst="convex"/>
          </a:sp3d>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defTabSz="914400" fontAlgn="base">
              <a:spcBef>
                <a:spcPct val="0"/>
              </a:spcBef>
              <a:spcAft>
                <a:spcPct val="0"/>
              </a:spcAft>
              <a:buClr>
                <a:srgbClr val="CC9900"/>
              </a:buClr>
              <a:buFont typeface="Wingdings" pitchFamily="2" charset="2"/>
              <a:buChar char="n"/>
            </a:pPr>
            <a:endParaRPr lang="zh-CN" altLang="en-US" b="1">
              <a:solidFill>
                <a:prstClr val="black"/>
              </a:solidFill>
            </a:endParaRPr>
          </a:p>
        </p:txBody>
      </p:sp>
      <p:sp>
        <p:nvSpPr>
          <p:cNvPr id="69" name="燕尾形 81"/>
          <p:cNvSpPr/>
          <p:nvPr/>
        </p:nvSpPr>
        <p:spPr bwMode="auto">
          <a:xfrm>
            <a:off x="6023992" y="3489072"/>
            <a:ext cx="309348" cy="520700"/>
          </a:xfrm>
          <a:prstGeom prst="chevron">
            <a:avLst>
              <a:gd name="adj" fmla="val 50000"/>
            </a:avLst>
          </a:prstGeom>
          <a:solidFill>
            <a:srgbClr val="FFFFFF">
              <a:lumMod val="85000"/>
            </a:srgb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defTabSz="914400">
              <a:defRPr/>
            </a:pPr>
            <a:endParaRPr lang="zh-CN" altLang="en-US" kern="0" dirty="0">
              <a:solidFill>
                <a:prstClr val="black"/>
              </a:solidFill>
            </a:endParaRPr>
          </a:p>
        </p:txBody>
      </p:sp>
      <p:sp>
        <p:nvSpPr>
          <p:cNvPr id="70" name="燕尾形 81"/>
          <p:cNvSpPr/>
          <p:nvPr/>
        </p:nvSpPr>
        <p:spPr bwMode="auto">
          <a:xfrm>
            <a:off x="6384032" y="3489072"/>
            <a:ext cx="309348" cy="520700"/>
          </a:xfrm>
          <a:prstGeom prst="chevron">
            <a:avLst>
              <a:gd name="adj" fmla="val 50000"/>
            </a:avLst>
          </a:prstGeom>
          <a:solidFill>
            <a:srgbClr val="FFFFFF">
              <a:lumMod val="85000"/>
            </a:srgb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defTabSz="914400">
              <a:defRPr/>
            </a:pPr>
            <a:endParaRPr lang="zh-CN" altLang="en-US" kern="0" dirty="0">
              <a:solidFill>
                <a:prstClr val="black"/>
              </a:solidFill>
            </a:endParaRPr>
          </a:p>
        </p:txBody>
      </p:sp>
      <p:sp>
        <p:nvSpPr>
          <p:cNvPr id="71" name="矩形 70"/>
          <p:cNvSpPr/>
          <p:nvPr/>
        </p:nvSpPr>
        <p:spPr bwMode="auto">
          <a:xfrm>
            <a:off x="2711624" y="2070964"/>
            <a:ext cx="2808312" cy="3866381"/>
          </a:xfrm>
          <a:prstGeom prst="rect">
            <a:avLst/>
          </a:prstGeom>
          <a:ln>
            <a:noFill/>
          </a:ln>
          <a:effectLst>
            <a:outerShdw blurRad="40000" dist="20000" dir="5400000" rotWithShape="0">
              <a:srgbClr val="000000">
                <a:alpha val="38000"/>
              </a:srgbClr>
            </a:outerShdw>
          </a:effectLst>
          <a:scene3d>
            <a:camera prst="orthographicFront"/>
            <a:lightRig rig="threePt" dir="t"/>
          </a:scene3d>
          <a:sp3d>
            <a:bevelT w="152400" h="50800" prst="softRound"/>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Lst>
        </p:spPr>
        <p:style>
          <a:lnRef idx="3">
            <a:schemeClr val="lt1"/>
          </a:lnRef>
          <a:fillRef idx="1001">
            <a:schemeClr val="lt1"/>
          </a:fillRef>
          <a:effectRef idx="1">
            <a:schemeClr val="accent3"/>
          </a:effectRef>
          <a:fontRef idx="minor">
            <a:schemeClr val="lt1"/>
          </a:fontRef>
        </p:style>
        <p:txBody>
          <a:bodyPr vert="horz" wrap="square" lIns="91440" tIns="45720" rIns="91440" bIns="45720" numCol="1" rtlCol="0" anchor="t" anchorCtr="0" compatLnSpc="1">
            <a:prstTxWarp prst="textNoShape">
              <a:avLst/>
            </a:prstTxWarp>
            <a:noAutofit/>
          </a:bodyPr>
          <a:lstStyle/>
          <a:p>
            <a:pPr defTabSz="914400" fontAlgn="base">
              <a:spcBef>
                <a:spcPct val="0"/>
              </a:spcBef>
              <a:spcAft>
                <a:spcPct val="0"/>
              </a:spcAft>
              <a:buClr>
                <a:srgbClr val="CC9900"/>
              </a:buClr>
              <a:buFont typeface="Wingdings" pitchFamily="2" charset="2"/>
              <a:buChar char="n"/>
            </a:pPr>
            <a:endParaRPr lang="zh-CN" altLang="en-US" b="1">
              <a:solidFill>
                <a:prstClr val="black"/>
              </a:solidFill>
            </a:endParaRPr>
          </a:p>
        </p:txBody>
      </p:sp>
      <p:pic>
        <p:nvPicPr>
          <p:cNvPr id="72" name="Picture 3" descr="p3世界地图 copy"/>
          <p:cNvPicPr>
            <a:picLocks noChangeAspect="1" noChangeArrowheads="1"/>
          </p:cNvPicPr>
          <p:nvPr/>
        </p:nvPicPr>
        <p:blipFill>
          <a:blip r:embed="rId3" cstate="print"/>
          <a:srcRect/>
          <a:stretch>
            <a:fillRect/>
          </a:stretch>
        </p:blipFill>
        <p:spPr bwMode="auto">
          <a:xfrm>
            <a:off x="2783632" y="4546438"/>
            <a:ext cx="2571750" cy="1030866"/>
          </a:xfrm>
          <a:prstGeom prst="rect">
            <a:avLst/>
          </a:prstGeom>
          <a:noFill/>
          <a:ln w="9525">
            <a:noFill/>
            <a:miter lim="800000"/>
            <a:headEnd/>
            <a:tailEnd/>
          </a:ln>
        </p:spPr>
      </p:pic>
      <p:sp>
        <p:nvSpPr>
          <p:cNvPr id="75" name="Freeform 6"/>
          <p:cNvSpPr>
            <a:spLocks/>
          </p:cNvSpPr>
          <p:nvPr/>
        </p:nvSpPr>
        <p:spPr bwMode="auto">
          <a:xfrm>
            <a:off x="3953797" y="3871554"/>
            <a:ext cx="174926" cy="132973"/>
          </a:xfrm>
          <a:custGeom>
            <a:avLst/>
            <a:gdLst>
              <a:gd name="T0" fmla="*/ 83 w 167"/>
              <a:gd name="T1" fmla="*/ 166 h 167"/>
              <a:gd name="T2" fmla="*/ 99 w 167"/>
              <a:gd name="T3" fmla="*/ 164 h 167"/>
              <a:gd name="T4" fmla="*/ 115 w 167"/>
              <a:gd name="T5" fmla="*/ 159 h 167"/>
              <a:gd name="T6" fmla="*/ 129 w 167"/>
              <a:gd name="T7" fmla="*/ 152 h 167"/>
              <a:gd name="T8" fmla="*/ 142 w 167"/>
              <a:gd name="T9" fmla="*/ 142 h 167"/>
              <a:gd name="T10" fmla="*/ 152 w 167"/>
              <a:gd name="T11" fmla="*/ 129 h 167"/>
              <a:gd name="T12" fmla="*/ 159 w 167"/>
              <a:gd name="T13" fmla="*/ 115 h 167"/>
              <a:gd name="T14" fmla="*/ 164 w 167"/>
              <a:gd name="T15" fmla="*/ 99 h 167"/>
              <a:gd name="T16" fmla="*/ 166 w 167"/>
              <a:gd name="T17" fmla="*/ 83 h 167"/>
              <a:gd name="T18" fmla="*/ 164 w 167"/>
              <a:gd name="T19" fmla="*/ 66 h 167"/>
              <a:gd name="T20" fmla="*/ 159 w 167"/>
              <a:gd name="T21" fmla="*/ 50 h 167"/>
              <a:gd name="T22" fmla="*/ 152 w 167"/>
              <a:gd name="T23" fmla="*/ 36 h 167"/>
              <a:gd name="T24" fmla="*/ 142 w 167"/>
              <a:gd name="T25" fmla="*/ 23 h 167"/>
              <a:gd name="T26" fmla="*/ 129 w 167"/>
              <a:gd name="T27" fmla="*/ 13 h 167"/>
              <a:gd name="T28" fmla="*/ 115 w 167"/>
              <a:gd name="T29" fmla="*/ 6 h 167"/>
              <a:gd name="T30" fmla="*/ 99 w 167"/>
              <a:gd name="T31" fmla="*/ 1 h 167"/>
              <a:gd name="T32" fmla="*/ 83 w 167"/>
              <a:gd name="T33" fmla="*/ 0 h 167"/>
              <a:gd name="T34" fmla="*/ 65 w 167"/>
              <a:gd name="T35" fmla="*/ 1 h 167"/>
              <a:gd name="T36" fmla="*/ 50 w 167"/>
              <a:gd name="T37" fmla="*/ 6 h 167"/>
              <a:gd name="T38" fmla="*/ 36 w 167"/>
              <a:gd name="T39" fmla="*/ 13 h 167"/>
              <a:gd name="T40" fmla="*/ 23 w 167"/>
              <a:gd name="T41" fmla="*/ 23 h 167"/>
              <a:gd name="T42" fmla="*/ 13 w 167"/>
              <a:gd name="T43" fmla="*/ 36 h 167"/>
              <a:gd name="T44" fmla="*/ 6 w 167"/>
              <a:gd name="T45" fmla="*/ 50 h 167"/>
              <a:gd name="T46" fmla="*/ 1 w 167"/>
              <a:gd name="T47" fmla="*/ 66 h 167"/>
              <a:gd name="T48" fmla="*/ 0 w 167"/>
              <a:gd name="T49" fmla="*/ 83 h 167"/>
              <a:gd name="T50" fmla="*/ 1 w 167"/>
              <a:gd name="T51" fmla="*/ 99 h 167"/>
              <a:gd name="T52" fmla="*/ 6 w 167"/>
              <a:gd name="T53" fmla="*/ 115 h 167"/>
              <a:gd name="T54" fmla="*/ 13 w 167"/>
              <a:gd name="T55" fmla="*/ 129 h 167"/>
              <a:gd name="T56" fmla="*/ 23 w 167"/>
              <a:gd name="T57" fmla="*/ 142 h 167"/>
              <a:gd name="T58" fmla="*/ 36 w 167"/>
              <a:gd name="T59" fmla="*/ 152 h 167"/>
              <a:gd name="T60" fmla="*/ 50 w 167"/>
              <a:gd name="T61" fmla="*/ 159 h 167"/>
              <a:gd name="T62" fmla="*/ 65 w 167"/>
              <a:gd name="T63" fmla="*/ 164 h 167"/>
              <a:gd name="T64" fmla="*/ 83 w 167"/>
              <a:gd name="T65" fmla="*/ 166 h 16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67"/>
              <a:gd name="T100" fmla="*/ 0 h 167"/>
              <a:gd name="T101" fmla="*/ 167 w 167"/>
              <a:gd name="T102" fmla="*/ 167 h 16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67" h="167">
                <a:moveTo>
                  <a:pt x="83" y="166"/>
                </a:moveTo>
                <a:lnTo>
                  <a:pt x="99" y="164"/>
                </a:lnTo>
                <a:lnTo>
                  <a:pt x="115" y="159"/>
                </a:lnTo>
                <a:lnTo>
                  <a:pt x="129" y="152"/>
                </a:lnTo>
                <a:lnTo>
                  <a:pt x="142" y="142"/>
                </a:lnTo>
                <a:lnTo>
                  <a:pt x="152" y="129"/>
                </a:lnTo>
                <a:lnTo>
                  <a:pt x="159" y="115"/>
                </a:lnTo>
                <a:lnTo>
                  <a:pt x="164" y="99"/>
                </a:lnTo>
                <a:lnTo>
                  <a:pt x="166" y="83"/>
                </a:lnTo>
                <a:lnTo>
                  <a:pt x="164" y="66"/>
                </a:lnTo>
                <a:lnTo>
                  <a:pt x="159" y="50"/>
                </a:lnTo>
                <a:lnTo>
                  <a:pt x="152" y="36"/>
                </a:lnTo>
                <a:lnTo>
                  <a:pt x="142" y="23"/>
                </a:lnTo>
                <a:lnTo>
                  <a:pt x="129" y="13"/>
                </a:lnTo>
                <a:lnTo>
                  <a:pt x="115" y="6"/>
                </a:lnTo>
                <a:lnTo>
                  <a:pt x="99" y="1"/>
                </a:lnTo>
                <a:lnTo>
                  <a:pt x="83" y="0"/>
                </a:lnTo>
                <a:lnTo>
                  <a:pt x="65" y="1"/>
                </a:lnTo>
                <a:lnTo>
                  <a:pt x="50" y="6"/>
                </a:lnTo>
                <a:lnTo>
                  <a:pt x="36" y="13"/>
                </a:lnTo>
                <a:lnTo>
                  <a:pt x="23" y="23"/>
                </a:lnTo>
                <a:lnTo>
                  <a:pt x="13" y="36"/>
                </a:lnTo>
                <a:lnTo>
                  <a:pt x="6" y="50"/>
                </a:lnTo>
                <a:lnTo>
                  <a:pt x="1" y="66"/>
                </a:lnTo>
                <a:lnTo>
                  <a:pt x="0" y="83"/>
                </a:lnTo>
                <a:lnTo>
                  <a:pt x="1" y="99"/>
                </a:lnTo>
                <a:lnTo>
                  <a:pt x="6" y="115"/>
                </a:lnTo>
                <a:lnTo>
                  <a:pt x="13" y="129"/>
                </a:lnTo>
                <a:lnTo>
                  <a:pt x="23" y="142"/>
                </a:lnTo>
                <a:lnTo>
                  <a:pt x="36" y="152"/>
                </a:lnTo>
                <a:lnTo>
                  <a:pt x="50" y="159"/>
                </a:lnTo>
                <a:lnTo>
                  <a:pt x="65" y="164"/>
                </a:lnTo>
                <a:lnTo>
                  <a:pt x="83" y="166"/>
                </a:lnTo>
              </a:path>
            </a:pathLst>
          </a:custGeom>
          <a:solidFill>
            <a:schemeClr val="bg1">
              <a:lumMod val="65000"/>
            </a:schemeClr>
          </a:solidFill>
          <a:ln w="9525" cap="rnd">
            <a:noFill/>
            <a:round/>
            <a:headEnd/>
            <a:tailEnd/>
          </a:ln>
        </p:spPr>
        <p:txBody>
          <a:bodyPr>
            <a:noAutofit/>
          </a:bodyPr>
          <a:lstStyle/>
          <a:p>
            <a:endParaRPr lang="zh-CN" altLang="en-US">
              <a:solidFill>
                <a:prstClr val="black"/>
              </a:solidFill>
            </a:endParaRPr>
          </a:p>
        </p:txBody>
      </p:sp>
      <p:grpSp>
        <p:nvGrpSpPr>
          <p:cNvPr id="76" name="Group 109"/>
          <p:cNvGrpSpPr>
            <a:grpSpLocks/>
          </p:cNvGrpSpPr>
          <p:nvPr/>
        </p:nvGrpSpPr>
        <p:grpSpPr bwMode="auto">
          <a:xfrm>
            <a:off x="3509120" y="4044415"/>
            <a:ext cx="1130829" cy="1104190"/>
            <a:chOff x="4850" y="653"/>
            <a:chExt cx="714" cy="965"/>
          </a:xfrm>
        </p:grpSpPr>
        <p:grpSp>
          <p:nvGrpSpPr>
            <p:cNvPr id="77" name="Group 110"/>
            <p:cNvGrpSpPr>
              <a:grpSpLocks/>
            </p:cNvGrpSpPr>
            <p:nvPr/>
          </p:nvGrpSpPr>
          <p:grpSpPr bwMode="auto">
            <a:xfrm>
              <a:off x="5359" y="653"/>
              <a:ext cx="205" cy="585"/>
              <a:chOff x="2344" y="3502"/>
              <a:chExt cx="200" cy="530"/>
            </a:xfrm>
          </p:grpSpPr>
          <p:sp>
            <p:nvSpPr>
              <p:cNvPr id="103" name="Oval 111"/>
              <p:cNvSpPr>
                <a:spLocks noChangeAspect="1" noChangeArrowheads="1"/>
              </p:cNvSpPr>
              <p:nvPr/>
            </p:nvSpPr>
            <p:spPr bwMode="auto">
              <a:xfrm flipH="1">
                <a:off x="2406" y="3502"/>
                <a:ext cx="76" cy="77"/>
              </a:xfrm>
              <a:prstGeom prst="ellipse">
                <a:avLst/>
              </a:prstGeom>
              <a:solidFill>
                <a:srgbClr val="333366"/>
              </a:solidFill>
              <a:ln w="3175">
                <a:noFill/>
                <a:round/>
                <a:headEnd/>
                <a:tailEnd/>
              </a:ln>
            </p:spPr>
            <p:txBody>
              <a:bodyPr wrap="none" lIns="36000" tIns="36000" rIns="36000" bIns="36000" anchor="ctr">
                <a:noAutofit/>
              </a:bodyPr>
              <a:lstStyle/>
              <a:p>
                <a:endParaRPr lang="zh-CN" altLang="en-US">
                  <a:solidFill>
                    <a:prstClr val="black"/>
                  </a:solidFill>
                </a:endParaRPr>
              </a:p>
            </p:txBody>
          </p:sp>
          <p:grpSp>
            <p:nvGrpSpPr>
              <p:cNvPr id="104" name="Group 112"/>
              <p:cNvGrpSpPr>
                <a:grpSpLocks noChangeAspect="1"/>
              </p:cNvGrpSpPr>
              <p:nvPr/>
            </p:nvGrpSpPr>
            <p:grpSpPr bwMode="auto">
              <a:xfrm>
                <a:off x="2344" y="3593"/>
                <a:ext cx="200" cy="439"/>
                <a:chOff x="5088" y="2064"/>
                <a:chExt cx="250" cy="550"/>
              </a:xfrm>
            </p:grpSpPr>
            <p:sp>
              <p:nvSpPr>
                <p:cNvPr id="105" name="Freeform 113"/>
                <p:cNvSpPr>
                  <a:spLocks noChangeAspect="1"/>
                </p:cNvSpPr>
                <p:nvPr/>
              </p:nvSpPr>
              <p:spPr bwMode="auto">
                <a:xfrm>
                  <a:off x="5146" y="2064"/>
                  <a:ext cx="192" cy="550"/>
                </a:xfrm>
                <a:custGeom>
                  <a:avLst/>
                  <a:gdLst>
                    <a:gd name="T0" fmla="*/ 115 w 192"/>
                    <a:gd name="T1" fmla="*/ 0 h 550"/>
                    <a:gd name="T2" fmla="*/ 192 w 192"/>
                    <a:gd name="T3" fmla="*/ 76 h 550"/>
                    <a:gd name="T4" fmla="*/ 192 w 192"/>
                    <a:gd name="T5" fmla="*/ 221 h 550"/>
                    <a:gd name="T6" fmla="*/ 154 w 192"/>
                    <a:gd name="T7" fmla="*/ 221 h 550"/>
                    <a:gd name="T8" fmla="*/ 154 w 192"/>
                    <a:gd name="T9" fmla="*/ 96 h 550"/>
                    <a:gd name="T10" fmla="*/ 134 w 192"/>
                    <a:gd name="T11" fmla="*/ 96 h 550"/>
                    <a:gd name="T12" fmla="*/ 134 w 192"/>
                    <a:gd name="T13" fmla="*/ 498 h 550"/>
                    <a:gd name="T14" fmla="*/ 77 w 192"/>
                    <a:gd name="T15" fmla="*/ 498 h 550"/>
                    <a:gd name="T16" fmla="*/ 77 w 192"/>
                    <a:gd name="T17" fmla="*/ 268 h 550"/>
                    <a:gd name="T18" fmla="*/ 58 w 192"/>
                    <a:gd name="T19" fmla="*/ 268 h 550"/>
                    <a:gd name="T20" fmla="*/ 58 w 192"/>
                    <a:gd name="T21" fmla="*/ 498 h 550"/>
                    <a:gd name="T22" fmla="*/ 0 w 192"/>
                    <a:gd name="T23" fmla="*/ 498 h 550"/>
                    <a:gd name="T24" fmla="*/ 0 w 192"/>
                    <a:gd name="T25" fmla="*/ 96 h 550"/>
                    <a:gd name="T26" fmla="*/ 38 w 192"/>
                    <a:gd name="T27" fmla="*/ 0 h 550"/>
                    <a:gd name="T28" fmla="*/ 115 w 192"/>
                    <a:gd name="T29" fmla="*/ 0 h 55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2"/>
                    <a:gd name="T46" fmla="*/ 0 h 550"/>
                    <a:gd name="T47" fmla="*/ 192 w 192"/>
                    <a:gd name="T48" fmla="*/ 550 h 55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2" h="550">
                      <a:moveTo>
                        <a:pt x="115" y="0"/>
                      </a:moveTo>
                      <a:cubicBezTo>
                        <a:pt x="159" y="0"/>
                        <a:pt x="192" y="34"/>
                        <a:pt x="192" y="76"/>
                      </a:cubicBezTo>
                      <a:cubicBezTo>
                        <a:pt x="192" y="76"/>
                        <a:pt x="192" y="154"/>
                        <a:pt x="192" y="221"/>
                      </a:cubicBezTo>
                      <a:cubicBezTo>
                        <a:pt x="192" y="247"/>
                        <a:pt x="154" y="247"/>
                        <a:pt x="154" y="221"/>
                      </a:cubicBezTo>
                      <a:cubicBezTo>
                        <a:pt x="154" y="164"/>
                        <a:pt x="154" y="96"/>
                        <a:pt x="154" y="96"/>
                      </a:cubicBezTo>
                      <a:cubicBezTo>
                        <a:pt x="154" y="69"/>
                        <a:pt x="134" y="68"/>
                        <a:pt x="134" y="96"/>
                      </a:cubicBezTo>
                      <a:cubicBezTo>
                        <a:pt x="134" y="297"/>
                        <a:pt x="134" y="498"/>
                        <a:pt x="134" y="498"/>
                      </a:cubicBezTo>
                      <a:cubicBezTo>
                        <a:pt x="134" y="550"/>
                        <a:pt x="77" y="550"/>
                        <a:pt x="77" y="498"/>
                      </a:cubicBezTo>
                      <a:cubicBezTo>
                        <a:pt x="77" y="498"/>
                        <a:pt x="77" y="383"/>
                        <a:pt x="77" y="268"/>
                      </a:cubicBezTo>
                      <a:cubicBezTo>
                        <a:pt x="77" y="242"/>
                        <a:pt x="58" y="243"/>
                        <a:pt x="58" y="268"/>
                      </a:cubicBezTo>
                      <a:cubicBezTo>
                        <a:pt x="58" y="383"/>
                        <a:pt x="58" y="498"/>
                        <a:pt x="58" y="498"/>
                      </a:cubicBezTo>
                      <a:cubicBezTo>
                        <a:pt x="58" y="550"/>
                        <a:pt x="0" y="550"/>
                        <a:pt x="0" y="498"/>
                      </a:cubicBezTo>
                      <a:cubicBezTo>
                        <a:pt x="0" y="498"/>
                        <a:pt x="0" y="297"/>
                        <a:pt x="0" y="96"/>
                      </a:cubicBezTo>
                      <a:cubicBezTo>
                        <a:pt x="6" y="13"/>
                        <a:pt x="19" y="16"/>
                        <a:pt x="38" y="0"/>
                      </a:cubicBezTo>
                      <a:cubicBezTo>
                        <a:pt x="86" y="0"/>
                        <a:pt x="115" y="0"/>
                        <a:pt x="115" y="0"/>
                      </a:cubicBezTo>
                      <a:close/>
                    </a:path>
                  </a:pathLst>
                </a:custGeom>
                <a:gradFill rotWithShape="0">
                  <a:gsLst>
                    <a:gs pos="0">
                      <a:srgbClr val="333366"/>
                    </a:gs>
                    <a:gs pos="100000">
                      <a:srgbClr val="FFFFFF"/>
                    </a:gs>
                  </a:gsLst>
                  <a:lin ang="5400000" scaled="1"/>
                </a:gradFill>
                <a:ln w="3175" cap="flat" cmpd="sng">
                  <a:noFill/>
                  <a:prstDash val="solid"/>
                  <a:round/>
                  <a:headEnd/>
                  <a:tailEnd/>
                </a:ln>
              </p:spPr>
              <p:txBody>
                <a:bodyPr wrap="none" lIns="36000" tIns="36000" rIns="36000" bIns="36000" anchor="ctr">
                  <a:noAutofit/>
                </a:bodyPr>
                <a:lstStyle/>
                <a:p>
                  <a:endParaRPr lang="zh-CN" altLang="en-US">
                    <a:solidFill>
                      <a:prstClr val="black"/>
                    </a:solidFill>
                  </a:endParaRPr>
                </a:p>
              </p:txBody>
            </p:sp>
            <p:sp>
              <p:nvSpPr>
                <p:cNvPr id="106" name="Freeform 114"/>
                <p:cNvSpPr>
                  <a:spLocks noChangeAspect="1"/>
                </p:cNvSpPr>
                <p:nvPr/>
              </p:nvSpPr>
              <p:spPr bwMode="auto">
                <a:xfrm>
                  <a:off x="5088" y="2064"/>
                  <a:ext cx="192" cy="550"/>
                </a:xfrm>
                <a:custGeom>
                  <a:avLst/>
                  <a:gdLst>
                    <a:gd name="T0" fmla="*/ 77 w 192"/>
                    <a:gd name="T1" fmla="*/ 0 h 550"/>
                    <a:gd name="T2" fmla="*/ 0 w 192"/>
                    <a:gd name="T3" fmla="*/ 76 h 550"/>
                    <a:gd name="T4" fmla="*/ 0 w 192"/>
                    <a:gd name="T5" fmla="*/ 221 h 550"/>
                    <a:gd name="T6" fmla="*/ 38 w 192"/>
                    <a:gd name="T7" fmla="*/ 221 h 550"/>
                    <a:gd name="T8" fmla="*/ 38 w 192"/>
                    <a:gd name="T9" fmla="*/ 96 h 550"/>
                    <a:gd name="T10" fmla="*/ 58 w 192"/>
                    <a:gd name="T11" fmla="*/ 96 h 550"/>
                    <a:gd name="T12" fmla="*/ 58 w 192"/>
                    <a:gd name="T13" fmla="*/ 498 h 550"/>
                    <a:gd name="T14" fmla="*/ 115 w 192"/>
                    <a:gd name="T15" fmla="*/ 498 h 550"/>
                    <a:gd name="T16" fmla="*/ 115 w 192"/>
                    <a:gd name="T17" fmla="*/ 268 h 550"/>
                    <a:gd name="T18" fmla="*/ 134 w 192"/>
                    <a:gd name="T19" fmla="*/ 268 h 550"/>
                    <a:gd name="T20" fmla="*/ 134 w 192"/>
                    <a:gd name="T21" fmla="*/ 498 h 550"/>
                    <a:gd name="T22" fmla="*/ 192 w 192"/>
                    <a:gd name="T23" fmla="*/ 498 h 550"/>
                    <a:gd name="T24" fmla="*/ 192 w 192"/>
                    <a:gd name="T25" fmla="*/ 96 h 550"/>
                    <a:gd name="T26" fmla="*/ 154 w 192"/>
                    <a:gd name="T27" fmla="*/ 0 h 550"/>
                    <a:gd name="T28" fmla="*/ 77 w 192"/>
                    <a:gd name="T29" fmla="*/ 0 h 55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2"/>
                    <a:gd name="T46" fmla="*/ 0 h 550"/>
                    <a:gd name="T47" fmla="*/ 192 w 192"/>
                    <a:gd name="T48" fmla="*/ 550 h 55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2" h="550">
                      <a:moveTo>
                        <a:pt x="77" y="0"/>
                      </a:moveTo>
                      <a:cubicBezTo>
                        <a:pt x="33" y="0"/>
                        <a:pt x="0" y="34"/>
                        <a:pt x="0" y="76"/>
                      </a:cubicBezTo>
                      <a:cubicBezTo>
                        <a:pt x="0" y="76"/>
                        <a:pt x="0" y="154"/>
                        <a:pt x="0" y="221"/>
                      </a:cubicBezTo>
                      <a:cubicBezTo>
                        <a:pt x="0" y="247"/>
                        <a:pt x="38" y="247"/>
                        <a:pt x="38" y="221"/>
                      </a:cubicBezTo>
                      <a:cubicBezTo>
                        <a:pt x="38" y="164"/>
                        <a:pt x="38" y="96"/>
                        <a:pt x="38" y="96"/>
                      </a:cubicBezTo>
                      <a:cubicBezTo>
                        <a:pt x="38" y="69"/>
                        <a:pt x="58" y="68"/>
                        <a:pt x="58" y="96"/>
                      </a:cubicBezTo>
                      <a:cubicBezTo>
                        <a:pt x="58" y="297"/>
                        <a:pt x="58" y="498"/>
                        <a:pt x="58" y="498"/>
                      </a:cubicBezTo>
                      <a:cubicBezTo>
                        <a:pt x="58" y="550"/>
                        <a:pt x="115" y="550"/>
                        <a:pt x="115" y="498"/>
                      </a:cubicBezTo>
                      <a:cubicBezTo>
                        <a:pt x="115" y="498"/>
                        <a:pt x="115" y="383"/>
                        <a:pt x="115" y="268"/>
                      </a:cubicBezTo>
                      <a:cubicBezTo>
                        <a:pt x="115" y="242"/>
                        <a:pt x="134" y="243"/>
                        <a:pt x="134" y="268"/>
                      </a:cubicBezTo>
                      <a:cubicBezTo>
                        <a:pt x="134" y="383"/>
                        <a:pt x="134" y="498"/>
                        <a:pt x="134" y="498"/>
                      </a:cubicBezTo>
                      <a:cubicBezTo>
                        <a:pt x="134" y="550"/>
                        <a:pt x="192" y="550"/>
                        <a:pt x="192" y="498"/>
                      </a:cubicBezTo>
                      <a:cubicBezTo>
                        <a:pt x="192" y="498"/>
                        <a:pt x="192" y="297"/>
                        <a:pt x="192" y="96"/>
                      </a:cubicBezTo>
                      <a:cubicBezTo>
                        <a:pt x="186" y="13"/>
                        <a:pt x="173" y="16"/>
                        <a:pt x="154" y="0"/>
                      </a:cubicBezTo>
                      <a:cubicBezTo>
                        <a:pt x="106" y="0"/>
                        <a:pt x="77" y="0"/>
                        <a:pt x="77" y="0"/>
                      </a:cubicBezTo>
                      <a:close/>
                    </a:path>
                  </a:pathLst>
                </a:custGeom>
                <a:gradFill rotWithShape="0">
                  <a:gsLst>
                    <a:gs pos="0">
                      <a:srgbClr val="333366"/>
                    </a:gs>
                    <a:gs pos="100000">
                      <a:srgbClr val="FFFFFF"/>
                    </a:gs>
                  </a:gsLst>
                  <a:lin ang="5400000" scaled="1"/>
                </a:gradFill>
                <a:ln w="3175" cap="flat" cmpd="sng">
                  <a:noFill/>
                  <a:prstDash val="solid"/>
                  <a:round/>
                  <a:headEnd/>
                  <a:tailEnd/>
                </a:ln>
              </p:spPr>
              <p:txBody>
                <a:bodyPr wrap="none" lIns="36000" tIns="36000" rIns="36000" bIns="36000" anchor="ctr">
                  <a:noAutofit/>
                </a:bodyPr>
                <a:lstStyle/>
                <a:p>
                  <a:endParaRPr lang="zh-CN" altLang="en-US">
                    <a:solidFill>
                      <a:prstClr val="black"/>
                    </a:solidFill>
                  </a:endParaRPr>
                </a:p>
              </p:txBody>
            </p:sp>
          </p:grpSp>
        </p:grpSp>
        <p:grpSp>
          <p:nvGrpSpPr>
            <p:cNvPr id="78" name="Group 115"/>
            <p:cNvGrpSpPr>
              <a:grpSpLocks/>
            </p:cNvGrpSpPr>
            <p:nvPr/>
          </p:nvGrpSpPr>
          <p:grpSpPr bwMode="auto">
            <a:xfrm>
              <a:off x="5043" y="673"/>
              <a:ext cx="144" cy="411"/>
              <a:chOff x="4032" y="2880"/>
              <a:chExt cx="141" cy="373"/>
            </a:xfrm>
          </p:grpSpPr>
          <p:sp>
            <p:nvSpPr>
              <p:cNvPr id="99" name="Oval 116"/>
              <p:cNvSpPr>
                <a:spLocks noChangeAspect="1" noChangeArrowheads="1"/>
              </p:cNvSpPr>
              <p:nvPr/>
            </p:nvSpPr>
            <p:spPr bwMode="auto">
              <a:xfrm flipH="1">
                <a:off x="4075" y="2880"/>
                <a:ext cx="55" cy="54"/>
              </a:xfrm>
              <a:prstGeom prst="ellipse">
                <a:avLst/>
              </a:prstGeom>
              <a:solidFill>
                <a:srgbClr val="CCCCD8"/>
              </a:solidFill>
              <a:ln w="3175">
                <a:noFill/>
                <a:round/>
                <a:headEnd/>
                <a:tailEnd/>
              </a:ln>
            </p:spPr>
            <p:txBody>
              <a:bodyPr wrap="none" lIns="36000" tIns="36000" rIns="36000" bIns="36000" anchor="ctr">
                <a:noAutofit/>
              </a:bodyPr>
              <a:lstStyle/>
              <a:p>
                <a:endParaRPr lang="zh-CN" altLang="en-US">
                  <a:solidFill>
                    <a:prstClr val="black"/>
                  </a:solidFill>
                </a:endParaRPr>
              </a:p>
            </p:txBody>
          </p:sp>
          <p:grpSp>
            <p:nvGrpSpPr>
              <p:cNvPr id="100" name="Group 117"/>
              <p:cNvGrpSpPr>
                <a:grpSpLocks noChangeAspect="1"/>
              </p:cNvGrpSpPr>
              <p:nvPr/>
            </p:nvGrpSpPr>
            <p:grpSpPr bwMode="auto">
              <a:xfrm>
                <a:off x="4032" y="2944"/>
                <a:ext cx="141" cy="309"/>
                <a:chOff x="5088" y="2064"/>
                <a:chExt cx="250" cy="550"/>
              </a:xfrm>
            </p:grpSpPr>
            <p:sp>
              <p:nvSpPr>
                <p:cNvPr id="101" name="Freeform 118"/>
                <p:cNvSpPr>
                  <a:spLocks noChangeAspect="1"/>
                </p:cNvSpPr>
                <p:nvPr/>
              </p:nvSpPr>
              <p:spPr bwMode="auto">
                <a:xfrm>
                  <a:off x="5146" y="2064"/>
                  <a:ext cx="192" cy="550"/>
                </a:xfrm>
                <a:custGeom>
                  <a:avLst/>
                  <a:gdLst>
                    <a:gd name="T0" fmla="*/ 115 w 192"/>
                    <a:gd name="T1" fmla="*/ 0 h 550"/>
                    <a:gd name="T2" fmla="*/ 192 w 192"/>
                    <a:gd name="T3" fmla="*/ 76 h 550"/>
                    <a:gd name="T4" fmla="*/ 192 w 192"/>
                    <a:gd name="T5" fmla="*/ 221 h 550"/>
                    <a:gd name="T6" fmla="*/ 154 w 192"/>
                    <a:gd name="T7" fmla="*/ 221 h 550"/>
                    <a:gd name="T8" fmla="*/ 154 w 192"/>
                    <a:gd name="T9" fmla="*/ 96 h 550"/>
                    <a:gd name="T10" fmla="*/ 134 w 192"/>
                    <a:gd name="T11" fmla="*/ 96 h 550"/>
                    <a:gd name="T12" fmla="*/ 134 w 192"/>
                    <a:gd name="T13" fmla="*/ 498 h 550"/>
                    <a:gd name="T14" fmla="*/ 77 w 192"/>
                    <a:gd name="T15" fmla="*/ 498 h 550"/>
                    <a:gd name="T16" fmla="*/ 77 w 192"/>
                    <a:gd name="T17" fmla="*/ 268 h 550"/>
                    <a:gd name="T18" fmla="*/ 58 w 192"/>
                    <a:gd name="T19" fmla="*/ 268 h 550"/>
                    <a:gd name="T20" fmla="*/ 58 w 192"/>
                    <a:gd name="T21" fmla="*/ 498 h 550"/>
                    <a:gd name="T22" fmla="*/ 0 w 192"/>
                    <a:gd name="T23" fmla="*/ 498 h 550"/>
                    <a:gd name="T24" fmla="*/ 0 w 192"/>
                    <a:gd name="T25" fmla="*/ 96 h 550"/>
                    <a:gd name="T26" fmla="*/ 38 w 192"/>
                    <a:gd name="T27" fmla="*/ 0 h 550"/>
                    <a:gd name="T28" fmla="*/ 115 w 192"/>
                    <a:gd name="T29" fmla="*/ 0 h 55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2"/>
                    <a:gd name="T46" fmla="*/ 0 h 550"/>
                    <a:gd name="T47" fmla="*/ 192 w 192"/>
                    <a:gd name="T48" fmla="*/ 550 h 55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2" h="550">
                      <a:moveTo>
                        <a:pt x="115" y="0"/>
                      </a:moveTo>
                      <a:cubicBezTo>
                        <a:pt x="159" y="0"/>
                        <a:pt x="192" y="34"/>
                        <a:pt x="192" y="76"/>
                      </a:cubicBezTo>
                      <a:cubicBezTo>
                        <a:pt x="192" y="76"/>
                        <a:pt x="192" y="154"/>
                        <a:pt x="192" y="221"/>
                      </a:cubicBezTo>
                      <a:cubicBezTo>
                        <a:pt x="192" y="247"/>
                        <a:pt x="154" y="247"/>
                        <a:pt x="154" y="221"/>
                      </a:cubicBezTo>
                      <a:cubicBezTo>
                        <a:pt x="154" y="164"/>
                        <a:pt x="154" y="96"/>
                        <a:pt x="154" y="96"/>
                      </a:cubicBezTo>
                      <a:cubicBezTo>
                        <a:pt x="154" y="69"/>
                        <a:pt x="134" y="68"/>
                        <a:pt x="134" y="96"/>
                      </a:cubicBezTo>
                      <a:cubicBezTo>
                        <a:pt x="134" y="297"/>
                        <a:pt x="134" y="498"/>
                        <a:pt x="134" y="498"/>
                      </a:cubicBezTo>
                      <a:cubicBezTo>
                        <a:pt x="134" y="550"/>
                        <a:pt x="77" y="550"/>
                        <a:pt x="77" y="498"/>
                      </a:cubicBezTo>
                      <a:cubicBezTo>
                        <a:pt x="77" y="498"/>
                        <a:pt x="77" y="383"/>
                        <a:pt x="77" y="268"/>
                      </a:cubicBezTo>
                      <a:cubicBezTo>
                        <a:pt x="77" y="242"/>
                        <a:pt x="58" y="243"/>
                        <a:pt x="58" y="268"/>
                      </a:cubicBezTo>
                      <a:cubicBezTo>
                        <a:pt x="58" y="383"/>
                        <a:pt x="58" y="498"/>
                        <a:pt x="58" y="498"/>
                      </a:cubicBezTo>
                      <a:cubicBezTo>
                        <a:pt x="58" y="550"/>
                        <a:pt x="0" y="550"/>
                        <a:pt x="0" y="498"/>
                      </a:cubicBezTo>
                      <a:cubicBezTo>
                        <a:pt x="0" y="498"/>
                        <a:pt x="0" y="297"/>
                        <a:pt x="0" y="96"/>
                      </a:cubicBezTo>
                      <a:cubicBezTo>
                        <a:pt x="6" y="13"/>
                        <a:pt x="19" y="16"/>
                        <a:pt x="38" y="0"/>
                      </a:cubicBezTo>
                      <a:cubicBezTo>
                        <a:pt x="86" y="0"/>
                        <a:pt x="115" y="0"/>
                        <a:pt x="115" y="0"/>
                      </a:cubicBezTo>
                      <a:close/>
                    </a:path>
                  </a:pathLst>
                </a:custGeom>
                <a:gradFill rotWithShape="0">
                  <a:gsLst>
                    <a:gs pos="0">
                      <a:srgbClr val="CCCCD8"/>
                    </a:gs>
                    <a:gs pos="100000">
                      <a:srgbClr val="FFFFFF"/>
                    </a:gs>
                  </a:gsLst>
                  <a:lin ang="5400000" scaled="1"/>
                </a:gradFill>
                <a:ln w="3175" cap="flat" cmpd="sng">
                  <a:noFill/>
                  <a:prstDash val="solid"/>
                  <a:round/>
                  <a:headEnd type="none" w="med" len="med"/>
                  <a:tailEnd type="none" w="med" len="med"/>
                </a:ln>
              </p:spPr>
              <p:txBody>
                <a:bodyPr wrap="none" lIns="36000" tIns="36000" rIns="36000" bIns="36000" anchor="ctr">
                  <a:noAutofit/>
                </a:bodyPr>
                <a:lstStyle/>
                <a:p>
                  <a:endParaRPr lang="zh-CN" altLang="en-US">
                    <a:solidFill>
                      <a:prstClr val="black"/>
                    </a:solidFill>
                  </a:endParaRPr>
                </a:p>
              </p:txBody>
            </p:sp>
            <p:sp>
              <p:nvSpPr>
                <p:cNvPr id="102" name="Freeform 119"/>
                <p:cNvSpPr>
                  <a:spLocks noChangeAspect="1"/>
                </p:cNvSpPr>
                <p:nvPr/>
              </p:nvSpPr>
              <p:spPr bwMode="auto">
                <a:xfrm>
                  <a:off x="5088" y="2064"/>
                  <a:ext cx="192" cy="550"/>
                </a:xfrm>
                <a:custGeom>
                  <a:avLst/>
                  <a:gdLst>
                    <a:gd name="T0" fmla="*/ 77 w 192"/>
                    <a:gd name="T1" fmla="*/ 0 h 550"/>
                    <a:gd name="T2" fmla="*/ 0 w 192"/>
                    <a:gd name="T3" fmla="*/ 76 h 550"/>
                    <a:gd name="T4" fmla="*/ 0 w 192"/>
                    <a:gd name="T5" fmla="*/ 221 h 550"/>
                    <a:gd name="T6" fmla="*/ 38 w 192"/>
                    <a:gd name="T7" fmla="*/ 221 h 550"/>
                    <a:gd name="T8" fmla="*/ 38 w 192"/>
                    <a:gd name="T9" fmla="*/ 96 h 550"/>
                    <a:gd name="T10" fmla="*/ 58 w 192"/>
                    <a:gd name="T11" fmla="*/ 96 h 550"/>
                    <a:gd name="T12" fmla="*/ 58 w 192"/>
                    <a:gd name="T13" fmla="*/ 498 h 550"/>
                    <a:gd name="T14" fmla="*/ 115 w 192"/>
                    <a:gd name="T15" fmla="*/ 498 h 550"/>
                    <a:gd name="T16" fmla="*/ 115 w 192"/>
                    <a:gd name="T17" fmla="*/ 268 h 550"/>
                    <a:gd name="T18" fmla="*/ 134 w 192"/>
                    <a:gd name="T19" fmla="*/ 268 h 550"/>
                    <a:gd name="T20" fmla="*/ 134 w 192"/>
                    <a:gd name="T21" fmla="*/ 498 h 550"/>
                    <a:gd name="T22" fmla="*/ 192 w 192"/>
                    <a:gd name="T23" fmla="*/ 498 h 550"/>
                    <a:gd name="T24" fmla="*/ 192 w 192"/>
                    <a:gd name="T25" fmla="*/ 96 h 550"/>
                    <a:gd name="T26" fmla="*/ 154 w 192"/>
                    <a:gd name="T27" fmla="*/ 0 h 550"/>
                    <a:gd name="T28" fmla="*/ 77 w 192"/>
                    <a:gd name="T29" fmla="*/ 0 h 55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2"/>
                    <a:gd name="T46" fmla="*/ 0 h 550"/>
                    <a:gd name="T47" fmla="*/ 192 w 192"/>
                    <a:gd name="T48" fmla="*/ 550 h 55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2" h="550">
                      <a:moveTo>
                        <a:pt x="77" y="0"/>
                      </a:moveTo>
                      <a:cubicBezTo>
                        <a:pt x="33" y="0"/>
                        <a:pt x="0" y="34"/>
                        <a:pt x="0" y="76"/>
                      </a:cubicBezTo>
                      <a:cubicBezTo>
                        <a:pt x="0" y="76"/>
                        <a:pt x="0" y="154"/>
                        <a:pt x="0" y="221"/>
                      </a:cubicBezTo>
                      <a:cubicBezTo>
                        <a:pt x="0" y="247"/>
                        <a:pt x="38" y="247"/>
                        <a:pt x="38" y="221"/>
                      </a:cubicBezTo>
                      <a:cubicBezTo>
                        <a:pt x="38" y="164"/>
                        <a:pt x="38" y="96"/>
                        <a:pt x="38" y="96"/>
                      </a:cubicBezTo>
                      <a:cubicBezTo>
                        <a:pt x="38" y="69"/>
                        <a:pt x="58" y="68"/>
                        <a:pt x="58" y="96"/>
                      </a:cubicBezTo>
                      <a:cubicBezTo>
                        <a:pt x="58" y="297"/>
                        <a:pt x="58" y="498"/>
                        <a:pt x="58" y="498"/>
                      </a:cubicBezTo>
                      <a:cubicBezTo>
                        <a:pt x="58" y="550"/>
                        <a:pt x="115" y="550"/>
                        <a:pt x="115" y="498"/>
                      </a:cubicBezTo>
                      <a:cubicBezTo>
                        <a:pt x="115" y="498"/>
                        <a:pt x="115" y="383"/>
                        <a:pt x="115" y="268"/>
                      </a:cubicBezTo>
                      <a:cubicBezTo>
                        <a:pt x="115" y="242"/>
                        <a:pt x="134" y="243"/>
                        <a:pt x="134" y="268"/>
                      </a:cubicBezTo>
                      <a:cubicBezTo>
                        <a:pt x="134" y="383"/>
                        <a:pt x="134" y="498"/>
                        <a:pt x="134" y="498"/>
                      </a:cubicBezTo>
                      <a:cubicBezTo>
                        <a:pt x="134" y="550"/>
                        <a:pt x="192" y="550"/>
                        <a:pt x="192" y="498"/>
                      </a:cubicBezTo>
                      <a:cubicBezTo>
                        <a:pt x="192" y="498"/>
                        <a:pt x="192" y="297"/>
                        <a:pt x="192" y="96"/>
                      </a:cubicBezTo>
                      <a:cubicBezTo>
                        <a:pt x="186" y="13"/>
                        <a:pt x="173" y="16"/>
                        <a:pt x="154" y="0"/>
                      </a:cubicBezTo>
                      <a:cubicBezTo>
                        <a:pt x="106" y="0"/>
                        <a:pt x="77" y="0"/>
                        <a:pt x="77" y="0"/>
                      </a:cubicBezTo>
                      <a:close/>
                    </a:path>
                  </a:pathLst>
                </a:custGeom>
                <a:gradFill rotWithShape="0">
                  <a:gsLst>
                    <a:gs pos="0">
                      <a:srgbClr val="CCCCD8"/>
                    </a:gs>
                    <a:gs pos="100000">
                      <a:srgbClr val="FFFFFF"/>
                    </a:gs>
                  </a:gsLst>
                  <a:lin ang="5400000" scaled="1"/>
                </a:gradFill>
                <a:ln w="3175" cap="flat" cmpd="sng">
                  <a:noFill/>
                  <a:prstDash val="solid"/>
                  <a:round/>
                  <a:headEnd type="none" w="med" len="med"/>
                  <a:tailEnd type="none" w="med" len="med"/>
                </a:ln>
              </p:spPr>
              <p:txBody>
                <a:bodyPr wrap="none" lIns="36000" tIns="36000" rIns="36000" bIns="36000" anchor="ctr">
                  <a:noAutofit/>
                </a:bodyPr>
                <a:lstStyle/>
                <a:p>
                  <a:endParaRPr lang="zh-CN" altLang="en-US">
                    <a:solidFill>
                      <a:prstClr val="black"/>
                    </a:solidFill>
                  </a:endParaRPr>
                </a:p>
              </p:txBody>
            </p:sp>
          </p:grpSp>
        </p:grpSp>
        <p:grpSp>
          <p:nvGrpSpPr>
            <p:cNvPr id="79" name="Group 120"/>
            <p:cNvGrpSpPr>
              <a:grpSpLocks noChangeAspect="1"/>
            </p:cNvGrpSpPr>
            <p:nvPr/>
          </p:nvGrpSpPr>
          <p:grpSpPr bwMode="auto">
            <a:xfrm>
              <a:off x="4850" y="865"/>
              <a:ext cx="163" cy="464"/>
              <a:chOff x="5088" y="1950"/>
              <a:chExt cx="250" cy="664"/>
            </a:xfrm>
          </p:grpSpPr>
          <p:sp>
            <p:nvSpPr>
              <p:cNvPr id="95" name="Oval 121"/>
              <p:cNvSpPr>
                <a:spLocks noChangeAspect="1" noChangeArrowheads="1"/>
              </p:cNvSpPr>
              <p:nvPr/>
            </p:nvSpPr>
            <p:spPr bwMode="auto">
              <a:xfrm flipH="1">
                <a:off x="5165" y="1950"/>
                <a:ext cx="96" cy="96"/>
              </a:xfrm>
              <a:prstGeom prst="ellipse">
                <a:avLst/>
              </a:prstGeom>
              <a:solidFill>
                <a:srgbClr val="CCCCD8"/>
              </a:solidFill>
              <a:ln w="3175">
                <a:noFill/>
                <a:round/>
                <a:headEnd/>
                <a:tailEnd/>
              </a:ln>
            </p:spPr>
            <p:txBody>
              <a:bodyPr wrap="none" lIns="36000" tIns="36000" rIns="36000" bIns="36000" anchor="ctr">
                <a:noAutofit/>
              </a:bodyPr>
              <a:lstStyle/>
              <a:p>
                <a:endParaRPr lang="zh-CN" altLang="en-US">
                  <a:solidFill>
                    <a:prstClr val="black"/>
                  </a:solidFill>
                </a:endParaRPr>
              </a:p>
            </p:txBody>
          </p:sp>
          <p:grpSp>
            <p:nvGrpSpPr>
              <p:cNvPr id="96" name="Group 122"/>
              <p:cNvGrpSpPr>
                <a:grpSpLocks noChangeAspect="1"/>
              </p:cNvGrpSpPr>
              <p:nvPr/>
            </p:nvGrpSpPr>
            <p:grpSpPr bwMode="auto">
              <a:xfrm>
                <a:off x="5088" y="2064"/>
                <a:ext cx="250" cy="550"/>
                <a:chOff x="5088" y="2064"/>
                <a:chExt cx="250" cy="550"/>
              </a:xfrm>
            </p:grpSpPr>
            <p:sp>
              <p:nvSpPr>
                <p:cNvPr id="97" name="Freeform 123"/>
                <p:cNvSpPr>
                  <a:spLocks noChangeAspect="1"/>
                </p:cNvSpPr>
                <p:nvPr/>
              </p:nvSpPr>
              <p:spPr bwMode="auto">
                <a:xfrm>
                  <a:off x="5146" y="2064"/>
                  <a:ext cx="192" cy="550"/>
                </a:xfrm>
                <a:custGeom>
                  <a:avLst/>
                  <a:gdLst>
                    <a:gd name="T0" fmla="*/ 115 w 192"/>
                    <a:gd name="T1" fmla="*/ 0 h 550"/>
                    <a:gd name="T2" fmla="*/ 192 w 192"/>
                    <a:gd name="T3" fmla="*/ 76 h 550"/>
                    <a:gd name="T4" fmla="*/ 192 w 192"/>
                    <a:gd name="T5" fmla="*/ 221 h 550"/>
                    <a:gd name="T6" fmla="*/ 154 w 192"/>
                    <a:gd name="T7" fmla="*/ 221 h 550"/>
                    <a:gd name="T8" fmla="*/ 154 w 192"/>
                    <a:gd name="T9" fmla="*/ 96 h 550"/>
                    <a:gd name="T10" fmla="*/ 134 w 192"/>
                    <a:gd name="T11" fmla="*/ 96 h 550"/>
                    <a:gd name="T12" fmla="*/ 134 w 192"/>
                    <a:gd name="T13" fmla="*/ 498 h 550"/>
                    <a:gd name="T14" fmla="*/ 77 w 192"/>
                    <a:gd name="T15" fmla="*/ 498 h 550"/>
                    <a:gd name="T16" fmla="*/ 77 w 192"/>
                    <a:gd name="T17" fmla="*/ 268 h 550"/>
                    <a:gd name="T18" fmla="*/ 58 w 192"/>
                    <a:gd name="T19" fmla="*/ 268 h 550"/>
                    <a:gd name="T20" fmla="*/ 58 w 192"/>
                    <a:gd name="T21" fmla="*/ 498 h 550"/>
                    <a:gd name="T22" fmla="*/ 0 w 192"/>
                    <a:gd name="T23" fmla="*/ 498 h 550"/>
                    <a:gd name="T24" fmla="*/ 0 w 192"/>
                    <a:gd name="T25" fmla="*/ 96 h 550"/>
                    <a:gd name="T26" fmla="*/ 38 w 192"/>
                    <a:gd name="T27" fmla="*/ 0 h 550"/>
                    <a:gd name="T28" fmla="*/ 115 w 192"/>
                    <a:gd name="T29" fmla="*/ 0 h 55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2"/>
                    <a:gd name="T46" fmla="*/ 0 h 550"/>
                    <a:gd name="T47" fmla="*/ 192 w 192"/>
                    <a:gd name="T48" fmla="*/ 550 h 55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2" h="550">
                      <a:moveTo>
                        <a:pt x="115" y="0"/>
                      </a:moveTo>
                      <a:cubicBezTo>
                        <a:pt x="159" y="0"/>
                        <a:pt x="192" y="34"/>
                        <a:pt x="192" y="76"/>
                      </a:cubicBezTo>
                      <a:cubicBezTo>
                        <a:pt x="192" y="76"/>
                        <a:pt x="192" y="154"/>
                        <a:pt x="192" y="221"/>
                      </a:cubicBezTo>
                      <a:cubicBezTo>
                        <a:pt x="192" y="247"/>
                        <a:pt x="154" y="247"/>
                        <a:pt x="154" y="221"/>
                      </a:cubicBezTo>
                      <a:cubicBezTo>
                        <a:pt x="154" y="164"/>
                        <a:pt x="154" y="96"/>
                        <a:pt x="154" y="96"/>
                      </a:cubicBezTo>
                      <a:cubicBezTo>
                        <a:pt x="154" y="69"/>
                        <a:pt x="134" y="68"/>
                        <a:pt x="134" y="96"/>
                      </a:cubicBezTo>
                      <a:cubicBezTo>
                        <a:pt x="134" y="297"/>
                        <a:pt x="134" y="498"/>
                        <a:pt x="134" y="498"/>
                      </a:cubicBezTo>
                      <a:cubicBezTo>
                        <a:pt x="134" y="550"/>
                        <a:pt x="77" y="550"/>
                        <a:pt x="77" y="498"/>
                      </a:cubicBezTo>
                      <a:cubicBezTo>
                        <a:pt x="77" y="498"/>
                        <a:pt x="77" y="383"/>
                        <a:pt x="77" y="268"/>
                      </a:cubicBezTo>
                      <a:cubicBezTo>
                        <a:pt x="77" y="242"/>
                        <a:pt x="58" y="243"/>
                        <a:pt x="58" y="268"/>
                      </a:cubicBezTo>
                      <a:cubicBezTo>
                        <a:pt x="58" y="383"/>
                        <a:pt x="58" y="498"/>
                        <a:pt x="58" y="498"/>
                      </a:cubicBezTo>
                      <a:cubicBezTo>
                        <a:pt x="58" y="550"/>
                        <a:pt x="0" y="550"/>
                        <a:pt x="0" y="498"/>
                      </a:cubicBezTo>
                      <a:cubicBezTo>
                        <a:pt x="0" y="498"/>
                        <a:pt x="0" y="297"/>
                        <a:pt x="0" y="96"/>
                      </a:cubicBezTo>
                      <a:cubicBezTo>
                        <a:pt x="6" y="13"/>
                        <a:pt x="19" y="16"/>
                        <a:pt x="38" y="0"/>
                      </a:cubicBezTo>
                      <a:cubicBezTo>
                        <a:pt x="86" y="0"/>
                        <a:pt x="115" y="0"/>
                        <a:pt x="115" y="0"/>
                      </a:cubicBezTo>
                      <a:close/>
                    </a:path>
                  </a:pathLst>
                </a:custGeom>
                <a:solidFill>
                  <a:srgbClr val="CCCCD8"/>
                </a:solidFill>
                <a:ln w="3175" cap="flat" cmpd="sng">
                  <a:noFill/>
                  <a:prstDash val="solid"/>
                  <a:round/>
                  <a:headEnd type="none" w="med" len="med"/>
                  <a:tailEnd type="none" w="med" len="med"/>
                </a:ln>
              </p:spPr>
              <p:txBody>
                <a:bodyPr wrap="none" lIns="36000" tIns="36000" rIns="36000" bIns="36000" anchor="ctr">
                  <a:noAutofit/>
                </a:bodyPr>
                <a:lstStyle/>
                <a:p>
                  <a:endParaRPr lang="zh-CN" altLang="en-US">
                    <a:solidFill>
                      <a:prstClr val="black"/>
                    </a:solidFill>
                  </a:endParaRPr>
                </a:p>
              </p:txBody>
            </p:sp>
            <p:sp>
              <p:nvSpPr>
                <p:cNvPr id="98" name="Freeform 124"/>
                <p:cNvSpPr>
                  <a:spLocks noChangeAspect="1"/>
                </p:cNvSpPr>
                <p:nvPr/>
              </p:nvSpPr>
              <p:spPr bwMode="auto">
                <a:xfrm>
                  <a:off x="5088" y="2064"/>
                  <a:ext cx="192" cy="550"/>
                </a:xfrm>
                <a:custGeom>
                  <a:avLst/>
                  <a:gdLst>
                    <a:gd name="T0" fmla="*/ 77 w 192"/>
                    <a:gd name="T1" fmla="*/ 0 h 550"/>
                    <a:gd name="T2" fmla="*/ 0 w 192"/>
                    <a:gd name="T3" fmla="*/ 76 h 550"/>
                    <a:gd name="T4" fmla="*/ 0 w 192"/>
                    <a:gd name="T5" fmla="*/ 221 h 550"/>
                    <a:gd name="T6" fmla="*/ 38 w 192"/>
                    <a:gd name="T7" fmla="*/ 221 h 550"/>
                    <a:gd name="T8" fmla="*/ 38 w 192"/>
                    <a:gd name="T9" fmla="*/ 96 h 550"/>
                    <a:gd name="T10" fmla="*/ 58 w 192"/>
                    <a:gd name="T11" fmla="*/ 96 h 550"/>
                    <a:gd name="T12" fmla="*/ 58 w 192"/>
                    <a:gd name="T13" fmla="*/ 498 h 550"/>
                    <a:gd name="T14" fmla="*/ 115 w 192"/>
                    <a:gd name="T15" fmla="*/ 498 h 550"/>
                    <a:gd name="T16" fmla="*/ 115 w 192"/>
                    <a:gd name="T17" fmla="*/ 268 h 550"/>
                    <a:gd name="T18" fmla="*/ 134 w 192"/>
                    <a:gd name="T19" fmla="*/ 268 h 550"/>
                    <a:gd name="T20" fmla="*/ 134 w 192"/>
                    <a:gd name="T21" fmla="*/ 498 h 550"/>
                    <a:gd name="T22" fmla="*/ 192 w 192"/>
                    <a:gd name="T23" fmla="*/ 498 h 550"/>
                    <a:gd name="T24" fmla="*/ 192 w 192"/>
                    <a:gd name="T25" fmla="*/ 96 h 550"/>
                    <a:gd name="T26" fmla="*/ 154 w 192"/>
                    <a:gd name="T27" fmla="*/ 0 h 550"/>
                    <a:gd name="T28" fmla="*/ 77 w 192"/>
                    <a:gd name="T29" fmla="*/ 0 h 55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2"/>
                    <a:gd name="T46" fmla="*/ 0 h 550"/>
                    <a:gd name="T47" fmla="*/ 192 w 192"/>
                    <a:gd name="T48" fmla="*/ 550 h 55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2" h="550">
                      <a:moveTo>
                        <a:pt x="77" y="0"/>
                      </a:moveTo>
                      <a:cubicBezTo>
                        <a:pt x="33" y="0"/>
                        <a:pt x="0" y="34"/>
                        <a:pt x="0" y="76"/>
                      </a:cubicBezTo>
                      <a:cubicBezTo>
                        <a:pt x="0" y="76"/>
                        <a:pt x="0" y="154"/>
                        <a:pt x="0" y="221"/>
                      </a:cubicBezTo>
                      <a:cubicBezTo>
                        <a:pt x="0" y="247"/>
                        <a:pt x="38" y="247"/>
                        <a:pt x="38" y="221"/>
                      </a:cubicBezTo>
                      <a:cubicBezTo>
                        <a:pt x="38" y="164"/>
                        <a:pt x="38" y="96"/>
                        <a:pt x="38" y="96"/>
                      </a:cubicBezTo>
                      <a:cubicBezTo>
                        <a:pt x="38" y="69"/>
                        <a:pt x="58" y="68"/>
                        <a:pt x="58" y="96"/>
                      </a:cubicBezTo>
                      <a:cubicBezTo>
                        <a:pt x="58" y="297"/>
                        <a:pt x="58" y="498"/>
                        <a:pt x="58" y="498"/>
                      </a:cubicBezTo>
                      <a:cubicBezTo>
                        <a:pt x="58" y="550"/>
                        <a:pt x="115" y="550"/>
                        <a:pt x="115" y="498"/>
                      </a:cubicBezTo>
                      <a:cubicBezTo>
                        <a:pt x="115" y="498"/>
                        <a:pt x="115" y="383"/>
                        <a:pt x="115" y="268"/>
                      </a:cubicBezTo>
                      <a:cubicBezTo>
                        <a:pt x="115" y="242"/>
                        <a:pt x="134" y="243"/>
                        <a:pt x="134" y="268"/>
                      </a:cubicBezTo>
                      <a:cubicBezTo>
                        <a:pt x="134" y="383"/>
                        <a:pt x="134" y="498"/>
                        <a:pt x="134" y="498"/>
                      </a:cubicBezTo>
                      <a:cubicBezTo>
                        <a:pt x="134" y="550"/>
                        <a:pt x="192" y="550"/>
                        <a:pt x="192" y="498"/>
                      </a:cubicBezTo>
                      <a:cubicBezTo>
                        <a:pt x="192" y="498"/>
                        <a:pt x="192" y="297"/>
                        <a:pt x="192" y="96"/>
                      </a:cubicBezTo>
                      <a:cubicBezTo>
                        <a:pt x="186" y="13"/>
                        <a:pt x="173" y="16"/>
                        <a:pt x="154" y="0"/>
                      </a:cubicBezTo>
                      <a:cubicBezTo>
                        <a:pt x="106" y="0"/>
                        <a:pt x="77" y="0"/>
                        <a:pt x="77" y="0"/>
                      </a:cubicBezTo>
                      <a:close/>
                    </a:path>
                  </a:pathLst>
                </a:custGeom>
                <a:solidFill>
                  <a:srgbClr val="CCCCD8"/>
                </a:solidFill>
                <a:ln w="3175" cap="flat" cmpd="sng">
                  <a:noFill/>
                  <a:prstDash val="solid"/>
                  <a:round/>
                  <a:headEnd type="none" w="med" len="med"/>
                  <a:tailEnd type="none" w="med" len="med"/>
                </a:ln>
              </p:spPr>
              <p:txBody>
                <a:bodyPr wrap="none" lIns="36000" tIns="36000" rIns="36000" bIns="36000" anchor="ctr">
                  <a:noAutofit/>
                </a:bodyPr>
                <a:lstStyle/>
                <a:p>
                  <a:endParaRPr lang="zh-CN" altLang="en-US">
                    <a:solidFill>
                      <a:prstClr val="black"/>
                    </a:solidFill>
                  </a:endParaRPr>
                </a:p>
              </p:txBody>
            </p:sp>
          </p:grpSp>
        </p:grpSp>
        <p:grpSp>
          <p:nvGrpSpPr>
            <p:cNvPr id="80" name="Group 125"/>
            <p:cNvGrpSpPr>
              <a:grpSpLocks noChangeAspect="1"/>
            </p:cNvGrpSpPr>
            <p:nvPr/>
          </p:nvGrpSpPr>
          <p:grpSpPr bwMode="auto">
            <a:xfrm>
              <a:off x="4997" y="1154"/>
              <a:ext cx="164" cy="464"/>
              <a:chOff x="5088" y="1950"/>
              <a:chExt cx="250" cy="664"/>
            </a:xfrm>
          </p:grpSpPr>
          <p:sp>
            <p:nvSpPr>
              <p:cNvPr id="91" name="Oval 126"/>
              <p:cNvSpPr>
                <a:spLocks noChangeAspect="1" noChangeArrowheads="1"/>
              </p:cNvSpPr>
              <p:nvPr/>
            </p:nvSpPr>
            <p:spPr bwMode="auto">
              <a:xfrm flipH="1">
                <a:off x="5165" y="1950"/>
                <a:ext cx="96" cy="96"/>
              </a:xfrm>
              <a:prstGeom prst="ellipse">
                <a:avLst/>
              </a:prstGeom>
              <a:solidFill>
                <a:srgbClr val="CCCCD8"/>
              </a:solidFill>
              <a:ln w="3175">
                <a:noFill/>
                <a:round/>
                <a:headEnd/>
                <a:tailEnd/>
              </a:ln>
            </p:spPr>
            <p:txBody>
              <a:bodyPr wrap="none" lIns="36000" tIns="36000" rIns="36000" bIns="36000" anchor="ctr">
                <a:noAutofit/>
              </a:bodyPr>
              <a:lstStyle/>
              <a:p>
                <a:endParaRPr lang="zh-CN" altLang="en-US">
                  <a:solidFill>
                    <a:prstClr val="black"/>
                  </a:solidFill>
                </a:endParaRPr>
              </a:p>
            </p:txBody>
          </p:sp>
          <p:grpSp>
            <p:nvGrpSpPr>
              <p:cNvPr id="92" name="Group 127"/>
              <p:cNvGrpSpPr>
                <a:grpSpLocks noChangeAspect="1"/>
              </p:cNvGrpSpPr>
              <p:nvPr/>
            </p:nvGrpSpPr>
            <p:grpSpPr bwMode="auto">
              <a:xfrm>
                <a:off x="5088" y="2064"/>
                <a:ext cx="250" cy="550"/>
                <a:chOff x="5088" y="2064"/>
                <a:chExt cx="250" cy="550"/>
              </a:xfrm>
            </p:grpSpPr>
            <p:sp>
              <p:nvSpPr>
                <p:cNvPr id="93" name="Freeform 128"/>
                <p:cNvSpPr>
                  <a:spLocks noChangeAspect="1"/>
                </p:cNvSpPr>
                <p:nvPr/>
              </p:nvSpPr>
              <p:spPr bwMode="auto">
                <a:xfrm>
                  <a:off x="5146" y="2064"/>
                  <a:ext cx="192" cy="550"/>
                </a:xfrm>
                <a:custGeom>
                  <a:avLst/>
                  <a:gdLst>
                    <a:gd name="T0" fmla="*/ 115 w 192"/>
                    <a:gd name="T1" fmla="*/ 0 h 550"/>
                    <a:gd name="T2" fmla="*/ 192 w 192"/>
                    <a:gd name="T3" fmla="*/ 76 h 550"/>
                    <a:gd name="T4" fmla="*/ 192 w 192"/>
                    <a:gd name="T5" fmla="*/ 221 h 550"/>
                    <a:gd name="T6" fmla="*/ 154 w 192"/>
                    <a:gd name="T7" fmla="*/ 221 h 550"/>
                    <a:gd name="T8" fmla="*/ 154 w 192"/>
                    <a:gd name="T9" fmla="*/ 96 h 550"/>
                    <a:gd name="T10" fmla="*/ 134 w 192"/>
                    <a:gd name="T11" fmla="*/ 96 h 550"/>
                    <a:gd name="T12" fmla="*/ 134 w 192"/>
                    <a:gd name="T13" fmla="*/ 498 h 550"/>
                    <a:gd name="T14" fmla="*/ 77 w 192"/>
                    <a:gd name="T15" fmla="*/ 498 h 550"/>
                    <a:gd name="T16" fmla="*/ 77 w 192"/>
                    <a:gd name="T17" fmla="*/ 268 h 550"/>
                    <a:gd name="T18" fmla="*/ 58 w 192"/>
                    <a:gd name="T19" fmla="*/ 268 h 550"/>
                    <a:gd name="T20" fmla="*/ 58 w 192"/>
                    <a:gd name="T21" fmla="*/ 498 h 550"/>
                    <a:gd name="T22" fmla="*/ 0 w 192"/>
                    <a:gd name="T23" fmla="*/ 498 h 550"/>
                    <a:gd name="T24" fmla="*/ 0 w 192"/>
                    <a:gd name="T25" fmla="*/ 96 h 550"/>
                    <a:gd name="T26" fmla="*/ 38 w 192"/>
                    <a:gd name="T27" fmla="*/ 0 h 550"/>
                    <a:gd name="T28" fmla="*/ 115 w 192"/>
                    <a:gd name="T29" fmla="*/ 0 h 55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2"/>
                    <a:gd name="T46" fmla="*/ 0 h 550"/>
                    <a:gd name="T47" fmla="*/ 192 w 192"/>
                    <a:gd name="T48" fmla="*/ 550 h 55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2" h="550">
                      <a:moveTo>
                        <a:pt x="115" y="0"/>
                      </a:moveTo>
                      <a:cubicBezTo>
                        <a:pt x="159" y="0"/>
                        <a:pt x="192" y="34"/>
                        <a:pt x="192" y="76"/>
                      </a:cubicBezTo>
                      <a:cubicBezTo>
                        <a:pt x="192" y="76"/>
                        <a:pt x="192" y="154"/>
                        <a:pt x="192" y="221"/>
                      </a:cubicBezTo>
                      <a:cubicBezTo>
                        <a:pt x="192" y="247"/>
                        <a:pt x="154" y="247"/>
                        <a:pt x="154" y="221"/>
                      </a:cubicBezTo>
                      <a:cubicBezTo>
                        <a:pt x="154" y="164"/>
                        <a:pt x="154" y="96"/>
                        <a:pt x="154" y="96"/>
                      </a:cubicBezTo>
                      <a:cubicBezTo>
                        <a:pt x="154" y="69"/>
                        <a:pt x="134" y="68"/>
                        <a:pt x="134" y="96"/>
                      </a:cubicBezTo>
                      <a:cubicBezTo>
                        <a:pt x="134" y="297"/>
                        <a:pt x="134" y="498"/>
                        <a:pt x="134" y="498"/>
                      </a:cubicBezTo>
                      <a:cubicBezTo>
                        <a:pt x="134" y="550"/>
                        <a:pt x="77" y="550"/>
                        <a:pt x="77" y="498"/>
                      </a:cubicBezTo>
                      <a:cubicBezTo>
                        <a:pt x="77" y="498"/>
                        <a:pt x="77" y="383"/>
                        <a:pt x="77" y="268"/>
                      </a:cubicBezTo>
                      <a:cubicBezTo>
                        <a:pt x="77" y="242"/>
                        <a:pt x="58" y="243"/>
                        <a:pt x="58" y="268"/>
                      </a:cubicBezTo>
                      <a:cubicBezTo>
                        <a:pt x="58" y="383"/>
                        <a:pt x="58" y="498"/>
                        <a:pt x="58" y="498"/>
                      </a:cubicBezTo>
                      <a:cubicBezTo>
                        <a:pt x="58" y="550"/>
                        <a:pt x="0" y="550"/>
                        <a:pt x="0" y="498"/>
                      </a:cubicBezTo>
                      <a:cubicBezTo>
                        <a:pt x="0" y="498"/>
                        <a:pt x="0" y="297"/>
                        <a:pt x="0" y="96"/>
                      </a:cubicBezTo>
                      <a:cubicBezTo>
                        <a:pt x="6" y="13"/>
                        <a:pt x="19" y="16"/>
                        <a:pt x="38" y="0"/>
                      </a:cubicBezTo>
                      <a:cubicBezTo>
                        <a:pt x="86" y="0"/>
                        <a:pt x="115" y="0"/>
                        <a:pt x="115" y="0"/>
                      </a:cubicBezTo>
                      <a:close/>
                    </a:path>
                  </a:pathLst>
                </a:custGeom>
                <a:solidFill>
                  <a:srgbClr val="CCCCD8"/>
                </a:solidFill>
                <a:ln w="3175" cap="flat" cmpd="sng">
                  <a:noFill/>
                  <a:prstDash val="solid"/>
                  <a:round/>
                  <a:headEnd type="none" w="med" len="med"/>
                  <a:tailEnd type="none" w="med" len="med"/>
                </a:ln>
              </p:spPr>
              <p:txBody>
                <a:bodyPr wrap="none" lIns="36000" tIns="36000" rIns="36000" bIns="36000" anchor="ctr">
                  <a:noAutofit/>
                </a:bodyPr>
                <a:lstStyle/>
                <a:p>
                  <a:endParaRPr lang="zh-CN" altLang="en-US">
                    <a:solidFill>
                      <a:prstClr val="black"/>
                    </a:solidFill>
                  </a:endParaRPr>
                </a:p>
              </p:txBody>
            </p:sp>
            <p:sp>
              <p:nvSpPr>
                <p:cNvPr id="94" name="Freeform 129"/>
                <p:cNvSpPr>
                  <a:spLocks noChangeAspect="1"/>
                </p:cNvSpPr>
                <p:nvPr/>
              </p:nvSpPr>
              <p:spPr bwMode="auto">
                <a:xfrm>
                  <a:off x="5088" y="2064"/>
                  <a:ext cx="192" cy="550"/>
                </a:xfrm>
                <a:custGeom>
                  <a:avLst/>
                  <a:gdLst>
                    <a:gd name="T0" fmla="*/ 77 w 192"/>
                    <a:gd name="T1" fmla="*/ 0 h 550"/>
                    <a:gd name="T2" fmla="*/ 0 w 192"/>
                    <a:gd name="T3" fmla="*/ 76 h 550"/>
                    <a:gd name="T4" fmla="*/ 0 w 192"/>
                    <a:gd name="T5" fmla="*/ 221 h 550"/>
                    <a:gd name="T6" fmla="*/ 38 w 192"/>
                    <a:gd name="T7" fmla="*/ 221 h 550"/>
                    <a:gd name="T8" fmla="*/ 38 w 192"/>
                    <a:gd name="T9" fmla="*/ 96 h 550"/>
                    <a:gd name="T10" fmla="*/ 58 w 192"/>
                    <a:gd name="T11" fmla="*/ 96 h 550"/>
                    <a:gd name="T12" fmla="*/ 58 w 192"/>
                    <a:gd name="T13" fmla="*/ 498 h 550"/>
                    <a:gd name="T14" fmla="*/ 115 w 192"/>
                    <a:gd name="T15" fmla="*/ 498 h 550"/>
                    <a:gd name="T16" fmla="*/ 115 w 192"/>
                    <a:gd name="T17" fmla="*/ 268 h 550"/>
                    <a:gd name="T18" fmla="*/ 134 w 192"/>
                    <a:gd name="T19" fmla="*/ 268 h 550"/>
                    <a:gd name="T20" fmla="*/ 134 w 192"/>
                    <a:gd name="T21" fmla="*/ 498 h 550"/>
                    <a:gd name="T22" fmla="*/ 192 w 192"/>
                    <a:gd name="T23" fmla="*/ 498 h 550"/>
                    <a:gd name="T24" fmla="*/ 192 w 192"/>
                    <a:gd name="T25" fmla="*/ 96 h 550"/>
                    <a:gd name="T26" fmla="*/ 154 w 192"/>
                    <a:gd name="T27" fmla="*/ 0 h 550"/>
                    <a:gd name="T28" fmla="*/ 77 w 192"/>
                    <a:gd name="T29" fmla="*/ 0 h 55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2"/>
                    <a:gd name="T46" fmla="*/ 0 h 550"/>
                    <a:gd name="T47" fmla="*/ 192 w 192"/>
                    <a:gd name="T48" fmla="*/ 550 h 55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2" h="550">
                      <a:moveTo>
                        <a:pt x="77" y="0"/>
                      </a:moveTo>
                      <a:cubicBezTo>
                        <a:pt x="33" y="0"/>
                        <a:pt x="0" y="34"/>
                        <a:pt x="0" y="76"/>
                      </a:cubicBezTo>
                      <a:cubicBezTo>
                        <a:pt x="0" y="76"/>
                        <a:pt x="0" y="154"/>
                        <a:pt x="0" y="221"/>
                      </a:cubicBezTo>
                      <a:cubicBezTo>
                        <a:pt x="0" y="247"/>
                        <a:pt x="38" y="247"/>
                        <a:pt x="38" y="221"/>
                      </a:cubicBezTo>
                      <a:cubicBezTo>
                        <a:pt x="38" y="164"/>
                        <a:pt x="38" y="96"/>
                        <a:pt x="38" y="96"/>
                      </a:cubicBezTo>
                      <a:cubicBezTo>
                        <a:pt x="38" y="69"/>
                        <a:pt x="58" y="68"/>
                        <a:pt x="58" y="96"/>
                      </a:cubicBezTo>
                      <a:cubicBezTo>
                        <a:pt x="58" y="297"/>
                        <a:pt x="58" y="498"/>
                        <a:pt x="58" y="498"/>
                      </a:cubicBezTo>
                      <a:cubicBezTo>
                        <a:pt x="58" y="550"/>
                        <a:pt x="115" y="550"/>
                        <a:pt x="115" y="498"/>
                      </a:cubicBezTo>
                      <a:cubicBezTo>
                        <a:pt x="115" y="498"/>
                        <a:pt x="115" y="383"/>
                        <a:pt x="115" y="268"/>
                      </a:cubicBezTo>
                      <a:cubicBezTo>
                        <a:pt x="115" y="242"/>
                        <a:pt x="134" y="243"/>
                        <a:pt x="134" y="268"/>
                      </a:cubicBezTo>
                      <a:cubicBezTo>
                        <a:pt x="134" y="383"/>
                        <a:pt x="134" y="498"/>
                        <a:pt x="134" y="498"/>
                      </a:cubicBezTo>
                      <a:cubicBezTo>
                        <a:pt x="134" y="550"/>
                        <a:pt x="192" y="550"/>
                        <a:pt x="192" y="498"/>
                      </a:cubicBezTo>
                      <a:cubicBezTo>
                        <a:pt x="192" y="498"/>
                        <a:pt x="192" y="297"/>
                        <a:pt x="192" y="96"/>
                      </a:cubicBezTo>
                      <a:cubicBezTo>
                        <a:pt x="186" y="13"/>
                        <a:pt x="173" y="16"/>
                        <a:pt x="154" y="0"/>
                      </a:cubicBezTo>
                      <a:cubicBezTo>
                        <a:pt x="106" y="0"/>
                        <a:pt x="77" y="0"/>
                        <a:pt x="77" y="0"/>
                      </a:cubicBezTo>
                      <a:close/>
                    </a:path>
                  </a:pathLst>
                </a:custGeom>
                <a:solidFill>
                  <a:srgbClr val="CCCCD8"/>
                </a:solidFill>
                <a:ln w="3175" cap="flat" cmpd="sng">
                  <a:noFill/>
                  <a:prstDash val="solid"/>
                  <a:round/>
                  <a:headEnd type="none" w="med" len="med"/>
                  <a:tailEnd type="none" w="med" len="med"/>
                </a:ln>
              </p:spPr>
              <p:txBody>
                <a:bodyPr wrap="none" lIns="36000" tIns="36000" rIns="36000" bIns="36000" anchor="ctr">
                  <a:noAutofit/>
                </a:bodyPr>
                <a:lstStyle/>
                <a:p>
                  <a:endParaRPr lang="zh-CN" altLang="en-US">
                    <a:solidFill>
                      <a:prstClr val="black"/>
                    </a:solidFill>
                  </a:endParaRPr>
                </a:p>
              </p:txBody>
            </p:sp>
          </p:grpSp>
        </p:grpSp>
        <p:grpSp>
          <p:nvGrpSpPr>
            <p:cNvPr id="81" name="Group 130"/>
            <p:cNvGrpSpPr>
              <a:grpSpLocks noChangeAspect="1"/>
            </p:cNvGrpSpPr>
            <p:nvPr/>
          </p:nvGrpSpPr>
          <p:grpSpPr bwMode="auto">
            <a:xfrm>
              <a:off x="5288" y="1111"/>
              <a:ext cx="164" cy="464"/>
              <a:chOff x="5088" y="1950"/>
              <a:chExt cx="250" cy="664"/>
            </a:xfrm>
          </p:grpSpPr>
          <p:sp>
            <p:nvSpPr>
              <p:cNvPr id="87" name="Oval 131"/>
              <p:cNvSpPr>
                <a:spLocks noChangeAspect="1" noChangeArrowheads="1"/>
              </p:cNvSpPr>
              <p:nvPr/>
            </p:nvSpPr>
            <p:spPr bwMode="auto">
              <a:xfrm flipH="1">
                <a:off x="5165" y="1950"/>
                <a:ext cx="96" cy="96"/>
              </a:xfrm>
              <a:prstGeom prst="ellipse">
                <a:avLst/>
              </a:prstGeom>
              <a:solidFill>
                <a:srgbClr val="9999CC"/>
              </a:solidFill>
              <a:ln w="3175">
                <a:noFill/>
                <a:round/>
                <a:headEnd/>
                <a:tailEnd/>
              </a:ln>
            </p:spPr>
            <p:txBody>
              <a:bodyPr wrap="none" lIns="36000" tIns="36000" rIns="36000" bIns="36000" anchor="ctr">
                <a:noAutofit/>
              </a:bodyPr>
              <a:lstStyle/>
              <a:p>
                <a:endParaRPr lang="zh-CN" altLang="en-US">
                  <a:solidFill>
                    <a:prstClr val="black"/>
                  </a:solidFill>
                </a:endParaRPr>
              </a:p>
            </p:txBody>
          </p:sp>
          <p:grpSp>
            <p:nvGrpSpPr>
              <p:cNvPr id="88" name="Group 132"/>
              <p:cNvGrpSpPr>
                <a:grpSpLocks noChangeAspect="1"/>
              </p:cNvGrpSpPr>
              <p:nvPr/>
            </p:nvGrpSpPr>
            <p:grpSpPr bwMode="auto">
              <a:xfrm>
                <a:off x="5088" y="2064"/>
                <a:ext cx="250" cy="550"/>
                <a:chOff x="5088" y="2064"/>
                <a:chExt cx="250" cy="550"/>
              </a:xfrm>
            </p:grpSpPr>
            <p:sp>
              <p:nvSpPr>
                <p:cNvPr id="89" name="Freeform 133"/>
                <p:cNvSpPr>
                  <a:spLocks noChangeAspect="1"/>
                </p:cNvSpPr>
                <p:nvPr/>
              </p:nvSpPr>
              <p:spPr bwMode="auto">
                <a:xfrm>
                  <a:off x="5146" y="2064"/>
                  <a:ext cx="192" cy="550"/>
                </a:xfrm>
                <a:custGeom>
                  <a:avLst/>
                  <a:gdLst>
                    <a:gd name="T0" fmla="*/ 115 w 192"/>
                    <a:gd name="T1" fmla="*/ 0 h 550"/>
                    <a:gd name="T2" fmla="*/ 192 w 192"/>
                    <a:gd name="T3" fmla="*/ 76 h 550"/>
                    <a:gd name="T4" fmla="*/ 192 w 192"/>
                    <a:gd name="T5" fmla="*/ 221 h 550"/>
                    <a:gd name="T6" fmla="*/ 154 w 192"/>
                    <a:gd name="T7" fmla="*/ 221 h 550"/>
                    <a:gd name="T8" fmla="*/ 154 w 192"/>
                    <a:gd name="T9" fmla="*/ 96 h 550"/>
                    <a:gd name="T10" fmla="*/ 134 w 192"/>
                    <a:gd name="T11" fmla="*/ 96 h 550"/>
                    <a:gd name="T12" fmla="*/ 134 w 192"/>
                    <a:gd name="T13" fmla="*/ 498 h 550"/>
                    <a:gd name="T14" fmla="*/ 77 w 192"/>
                    <a:gd name="T15" fmla="*/ 498 h 550"/>
                    <a:gd name="T16" fmla="*/ 77 w 192"/>
                    <a:gd name="T17" fmla="*/ 268 h 550"/>
                    <a:gd name="T18" fmla="*/ 58 w 192"/>
                    <a:gd name="T19" fmla="*/ 268 h 550"/>
                    <a:gd name="T20" fmla="*/ 58 w 192"/>
                    <a:gd name="T21" fmla="*/ 498 h 550"/>
                    <a:gd name="T22" fmla="*/ 0 w 192"/>
                    <a:gd name="T23" fmla="*/ 498 h 550"/>
                    <a:gd name="T24" fmla="*/ 0 w 192"/>
                    <a:gd name="T25" fmla="*/ 96 h 550"/>
                    <a:gd name="T26" fmla="*/ 38 w 192"/>
                    <a:gd name="T27" fmla="*/ 0 h 550"/>
                    <a:gd name="T28" fmla="*/ 115 w 192"/>
                    <a:gd name="T29" fmla="*/ 0 h 55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2"/>
                    <a:gd name="T46" fmla="*/ 0 h 550"/>
                    <a:gd name="T47" fmla="*/ 192 w 192"/>
                    <a:gd name="T48" fmla="*/ 550 h 55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2" h="550">
                      <a:moveTo>
                        <a:pt x="115" y="0"/>
                      </a:moveTo>
                      <a:cubicBezTo>
                        <a:pt x="159" y="0"/>
                        <a:pt x="192" y="34"/>
                        <a:pt x="192" y="76"/>
                      </a:cubicBezTo>
                      <a:cubicBezTo>
                        <a:pt x="192" y="76"/>
                        <a:pt x="192" y="154"/>
                        <a:pt x="192" y="221"/>
                      </a:cubicBezTo>
                      <a:cubicBezTo>
                        <a:pt x="192" y="247"/>
                        <a:pt x="154" y="247"/>
                        <a:pt x="154" y="221"/>
                      </a:cubicBezTo>
                      <a:cubicBezTo>
                        <a:pt x="154" y="164"/>
                        <a:pt x="154" y="96"/>
                        <a:pt x="154" y="96"/>
                      </a:cubicBezTo>
                      <a:cubicBezTo>
                        <a:pt x="154" y="69"/>
                        <a:pt x="134" y="68"/>
                        <a:pt x="134" y="96"/>
                      </a:cubicBezTo>
                      <a:cubicBezTo>
                        <a:pt x="134" y="297"/>
                        <a:pt x="134" y="498"/>
                        <a:pt x="134" y="498"/>
                      </a:cubicBezTo>
                      <a:cubicBezTo>
                        <a:pt x="134" y="550"/>
                        <a:pt x="77" y="550"/>
                        <a:pt x="77" y="498"/>
                      </a:cubicBezTo>
                      <a:cubicBezTo>
                        <a:pt x="77" y="498"/>
                        <a:pt x="77" y="383"/>
                        <a:pt x="77" y="268"/>
                      </a:cubicBezTo>
                      <a:cubicBezTo>
                        <a:pt x="77" y="242"/>
                        <a:pt x="58" y="243"/>
                        <a:pt x="58" y="268"/>
                      </a:cubicBezTo>
                      <a:cubicBezTo>
                        <a:pt x="58" y="383"/>
                        <a:pt x="58" y="498"/>
                        <a:pt x="58" y="498"/>
                      </a:cubicBezTo>
                      <a:cubicBezTo>
                        <a:pt x="58" y="550"/>
                        <a:pt x="0" y="550"/>
                        <a:pt x="0" y="498"/>
                      </a:cubicBezTo>
                      <a:cubicBezTo>
                        <a:pt x="0" y="498"/>
                        <a:pt x="0" y="297"/>
                        <a:pt x="0" y="96"/>
                      </a:cubicBezTo>
                      <a:cubicBezTo>
                        <a:pt x="6" y="13"/>
                        <a:pt x="19" y="16"/>
                        <a:pt x="38" y="0"/>
                      </a:cubicBezTo>
                      <a:cubicBezTo>
                        <a:pt x="86" y="0"/>
                        <a:pt x="115" y="0"/>
                        <a:pt x="115" y="0"/>
                      </a:cubicBezTo>
                      <a:close/>
                    </a:path>
                  </a:pathLst>
                </a:custGeom>
                <a:solidFill>
                  <a:srgbClr val="9999CC"/>
                </a:solidFill>
                <a:ln w="3175" cap="flat" cmpd="sng">
                  <a:noFill/>
                  <a:prstDash val="solid"/>
                  <a:round/>
                  <a:headEnd/>
                  <a:tailEnd/>
                </a:ln>
              </p:spPr>
              <p:txBody>
                <a:bodyPr wrap="none" lIns="36000" tIns="36000" rIns="36000" bIns="36000" anchor="ctr">
                  <a:noAutofit/>
                </a:bodyPr>
                <a:lstStyle/>
                <a:p>
                  <a:endParaRPr lang="zh-CN" altLang="en-US">
                    <a:solidFill>
                      <a:prstClr val="black"/>
                    </a:solidFill>
                  </a:endParaRPr>
                </a:p>
              </p:txBody>
            </p:sp>
            <p:sp>
              <p:nvSpPr>
                <p:cNvPr id="90" name="Freeform 134"/>
                <p:cNvSpPr>
                  <a:spLocks noChangeAspect="1"/>
                </p:cNvSpPr>
                <p:nvPr/>
              </p:nvSpPr>
              <p:spPr bwMode="auto">
                <a:xfrm>
                  <a:off x="5088" y="2064"/>
                  <a:ext cx="192" cy="550"/>
                </a:xfrm>
                <a:custGeom>
                  <a:avLst/>
                  <a:gdLst>
                    <a:gd name="T0" fmla="*/ 77 w 192"/>
                    <a:gd name="T1" fmla="*/ 0 h 550"/>
                    <a:gd name="T2" fmla="*/ 0 w 192"/>
                    <a:gd name="T3" fmla="*/ 76 h 550"/>
                    <a:gd name="T4" fmla="*/ 0 w 192"/>
                    <a:gd name="T5" fmla="*/ 221 h 550"/>
                    <a:gd name="T6" fmla="*/ 38 w 192"/>
                    <a:gd name="T7" fmla="*/ 221 h 550"/>
                    <a:gd name="T8" fmla="*/ 38 w 192"/>
                    <a:gd name="T9" fmla="*/ 96 h 550"/>
                    <a:gd name="T10" fmla="*/ 58 w 192"/>
                    <a:gd name="T11" fmla="*/ 96 h 550"/>
                    <a:gd name="T12" fmla="*/ 58 w 192"/>
                    <a:gd name="T13" fmla="*/ 498 h 550"/>
                    <a:gd name="T14" fmla="*/ 115 w 192"/>
                    <a:gd name="T15" fmla="*/ 498 h 550"/>
                    <a:gd name="T16" fmla="*/ 115 w 192"/>
                    <a:gd name="T17" fmla="*/ 268 h 550"/>
                    <a:gd name="T18" fmla="*/ 134 w 192"/>
                    <a:gd name="T19" fmla="*/ 268 h 550"/>
                    <a:gd name="T20" fmla="*/ 134 w 192"/>
                    <a:gd name="T21" fmla="*/ 498 h 550"/>
                    <a:gd name="T22" fmla="*/ 192 w 192"/>
                    <a:gd name="T23" fmla="*/ 498 h 550"/>
                    <a:gd name="T24" fmla="*/ 192 w 192"/>
                    <a:gd name="T25" fmla="*/ 96 h 550"/>
                    <a:gd name="T26" fmla="*/ 154 w 192"/>
                    <a:gd name="T27" fmla="*/ 0 h 550"/>
                    <a:gd name="T28" fmla="*/ 77 w 192"/>
                    <a:gd name="T29" fmla="*/ 0 h 55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2"/>
                    <a:gd name="T46" fmla="*/ 0 h 550"/>
                    <a:gd name="T47" fmla="*/ 192 w 192"/>
                    <a:gd name="T48" fmla="*/ 550 h 55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2" h="550">
                      <a:moveTo>
                        <a:pt x="77" y="0"/>
                      </a:moveTo>
                      <a:cubicBezTo>
                        <a:pt x="33" y="0"/>
                        <a:pt x="0" y="34"/>
                        <a:pt x="0" y="76"/>
                      </a:cubicBezTo>
                      <a:cubicBezTo>
                        <a:pt x="0" y="76"/>
                        <a:pt x="0" y="154"/>
                        <a:pt x="0" y="221"/>
                      </a:cubicBezTo>
                      <a:cubicBezTo>
                        <a:pt x="0" y="247"/>
                        <a:pt x="38" y="247"/>
                        <a:pt x="38" y="221"/>
                      </a:cubicBezTo>
                      <a:cubicBezTo>
                        <a:pt x="38" y="164"/>
                        <a:pt x="38" y="96"/>
                        <a:pt x="38" y="96"/>
                      </a:cubicBezTo>
                      <a:cubicBezTo>
                        <a:pt x="38" y="69"/>
                        <a:pt x="58" y="68"/>
                        <a:pt x="58" y="96"/>
                      </a:cubicBezTo>
                      <a:cubicBezTo>
                        <a:pt x="58" y="297"/>
                        <a:pt x="58" y="498"/>
                        <a:pt x="58" y="498"/>
                      </a:cubicBezTo>
                      <a:cubicBezTo>
                        <a:pt x="58" y="550"/>
                        <a:pt x="115" y="550"/>
                        <a:pt x="115" y="498"/>
                      </a:cubicBezTo>
                      <a:cubicBezTo>
                        <a:pt x="115" y="498"/>
                        <a:pt x="115" y="383"/>
                        <a:pt x="115" y="268"/>
                      </a:cubicBezTo>
                      <a:cubicBezTo>
                        <a:pt x="115" y="242"/>
                        <a:pt x="134" y="243"/>
                        <a:pt x="134" y="268"/>
                      </a:cubicBezTo>
                      <a:cubicBezTo>
                        <a:pt x="134" y="383"/>
                        <a:pt x="134" y="498"/>
                        <a:pt x="134" y="498"/>
                      </a:cubicBezTo>
                      <a:cubicBezTo>
                        <a:pt x="134" y="550"/>
                        <a:pt x="192" y="550"/>
                        <a:pt x="192" y="498"/>
                      </a:cubicBezTo>
                      <a:cubicBezTo>
                        <a:pt x="192" y="498"/>
                        <a:pt x="192" y="297"/>
                        <a:pt x="192" y="96"/>
                      </a:cubicBezTo>
                      <a:cubicBezTo>
                        <a:pt x="186" y="13"/>
                        <a:pt x="173" y="16"/>
                        <a:pt x="154" y="0"/>
                      </a:cubicBezTo>
                      <a:cubicBezTo>
                        <a:pt x="106" y="0"/>
                        <a:pt x="77" y="0"/>
                        <a:pt x="77" y="0"/>
                      </a:cubicBezTo>
                      <a:close/>
                    </a:path>
                  </a:pathLst>
                </a:custGeom>
                <a:solidFill>
                  <a:srgbClr val="9999CC"/>
                </a:solidFill>
                <a:ln w="3175" cap="flat" cmpd="sng">
                  <a:noFill/>
                  <a:prstDash val="solid"/>
                  <a:round/>
                  <a:headEnd/>
                  <a:tailEnd/>
                </a:ln>
              </p:spPr>
              <p:txBody>
                <a:bodyPr wrap="none" lIns="36000" tIns="36000" rIns="36000" bIns="36000" anchor="ctr">
                  <a:noAutofit/>
                </a:bodyPr>
                <a:lstStyle/>
                <a:p>
                  <a:endParaRPr lang="zh-CN" altLang="en-US">
                    <a:solidFill>
                      <a:prstClr val="black"/>
                    </a:solidFill>
                  </a:endParaRPr>
                </a:p>
              </p:txBody>
            </p:sp>
          </p:grpSp>
        </p:grpSp>
        <p:grpSp>
          <p:nvGrpSpPr>
            <p:cNvPr id="82" name="Group 135"/>
            <p:cNvGrpSpPr>
              <a:grpSpLocks noChangeAspect="1"/>
            </p:cNvGrpSpPr>
            <p:nvPr/>
          </p:nvGrpSpPr>
          <p:grpSpPr bwMode="auto">
            <a:xfrm>
              <a:off x="5143" y="863"/>
              <a:ext cx="163" cy="464"/>
              <a:chOff x="5088" y="1950"/>
              <a:chExt cx="250" cy="664"/>
            </a:xfrm>
          </p:grpSpPr>
          <p:sp>
            <p:nvSpPr>
              <p:cNvPr id="83" name="Oval 136"/>
              <p:cNvSpPr>
                <a:spLocks noChangeAspect="1" noChangeArrowheads="1"/>
              </p:cNvSpPr>
              <p:nvPr/>
            </p:nvSpPr>
            <p:spPr bwMode="auto">
              <a:xfrm flipH="1">
                <a:off x="5165" y="1950"/>
                <a:ext cx="96" cy="96"/>
              </a:xfrm>
              <a:prstGeom prst="ellipse">
                <a:avLst/>
              </a:prstGeom>
              <a:solidFill>
                <a:srgbClr val="CCCCD8"/>
              </a:solidFill>
              <a:ln w="3175">
                <a:noFill/>
                <a:round/>
                <a:headEnd/>
                <a:tailEnd/>
              </a:ln>
            </p:spPr>
            <p:txBody>
              <a:bodyPr wrap="none" lIns="36000" tIns="36000" rIns="36000" bIns="36000" anchor="ctr">
                <a:noAutofit/>
              </a:bodyPr>
              <a:lstStyle/>
              <a:p>
                <a:endParaRPr lang="zh-CN" altLang="en-US">
                  <a:solidFill>
                    <a:prstClr val="black"/>
                  </a:solidFill>
                </a:endParaRPr>
              </a:p>
            </p:txBody>
          </p:sp>
          <p:grpSp>
            <p:nvGrpSpPr>
              <p:cNvPr id="84" name="Group 137"/>
              <p:cNvGrpSpPr>
                <a:grpSpLocks noChangeAspect="1"/>
              </p:cNvGrpSpPr>
              <p:nvPr/>
            </p:nvGrpSpPr>
            <p:grpSpPr bwMode="auto">
              <a:xfrm>
                <a:off x="5088" y="2064"/>
                <a:ext cx="250" cy="550"/>
                <a:chOff x="5088" y="2064"/>
                <a:chExt cx="250" cy="550"/>
              </a:xfrm>
            </p:grpSpPr>
            <p:sp>
              <p:nvSpPr>
                <p:cNvPr id="85" name="Freeform 138"/>
                <p:cNvSpPr>
                  <a:spLocks noChangeAspect="1"/>
                </p:cNvSpPr>
                <p:nvPr/>
              </p:nvSpPr>
              <p:spPr bwMode="auto">
                <a:xfrm>
                  <a:off x="5146" y="2064"/>
                  <a:ext cx="192" cy="550"/>
                </a:xfrm>
                <a:custGeom>
                  <a:avLst/>
                  <a:gdLst>
                    <a:gd name="T0" fmla="*/ 115 w 192"/>
                    <a:gd name="T1" fmla="*/ 0 h 550"/>
                    <a:gd name="T2" fmla="*/ 192 w 192"/>
                    <a:gd name="T3" fmla="*/ 76 h 550"/>
                    <a:gd name="T4" fmla="*/ 192 w 192"/>
                    <a:gd name="T5" fmla="*/ 221 h 550"/>
                    <a:gd name="T6" fmla="*/ 154 w 192"/>
                    <a:gd name="T7" fmla="*/ 221 h 550"/>
                    <a:gd name="T8" fmla="*/ 154 w 192"/>
                    <a:gd name="T9" fmla="*/ 96 h 550"/>
                    <a:gd name="T10" fmla="*/ 134 w 192"/>
                    <a:gd name="T11" fmla="*/ 96 h 550"/>
                    <a:gd name="T12" fmla="*/ 134 w 192"/>
                    <a:gd name="T13" fmla="*/ 498 h 550"/>
                    <a:gd name="T14" fmla="*/ 77 w 192"/>
                    <a:gd name="T15" fmla="*/ 498 h 550"/>
                    <a:gd name="T16" fmla="*/ 77 w 192"/>
                    <a:gd name="T17" fmla="*/ 268 h 550"/>
                    <a:gd name="T18" fmla="*/ 58 w 192"/>
                    <a:gd name="T19" fmla="*/ 268 h 550"/>
                    <a:gd name="T20" fmla="*/ 58 w 192"/>
                    <a:gd name="T21" fmla="*/ 498 h 550"/>
                    <a:gd name="T22" fmla="*/ 0 w 192"/>
                    <a:gd name="T23" fmla="*/ 498 h 550"/>
                    <a:gd name="T24" fmla="*/ 0 w 192"/>
                    <a:gd name="T25" fmla="*/ 96 h 550"/>
                    <a:gd name="T26" fmla="*/ 38 w 192"/>
                    <a:gd name="T27" fmla="*/ 0 h 550"/>
                    <a:gd name="T28" fmla="*/ 115 w 192"/>
                    <a:gd name="T29" fmla="*/ 0 h 55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2"/>
                    <a:gd name="T46" fmla="*/ 0 h 550"/>
                    <a:gd name="T47" fmla="*/ 192 w 192"/>
                    <a:gd name="T48" fmla="*/ 550 h 55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2" h="550">
                      <a:moveTo>
                        <a:pt x="115" y="0"/>
                      </a:moveTo>
                      <a:cubicBezTo>
                        <a:pt x="159" y="0"/>
                        <a:pt x="192" y="34"/>
                        <a:pt x="192" y="76"/>
                      </a:cubicBezTo>
                      <a:cubicBezTo>
                        <a:pt x="192" y="76"/>
                        <a:pt x="192" y="154"/>
                        <a:pt x="192" y="221"/>
                      </a:cubicBezTo>
                      <a:cubicBezTo>
                        <a:pt x="192" y="247"/>
                        <a:pt x="154" y="247"/>
                        <a:pt x="154" y="221"/>
                      </a:cubicBezTo>
                      <a:cubicBezTo>
                        <a:pt x="154" y="164"/>
                        <a:pt x="154" y="96"/>
                        <a:pt x="154" y="96"/>
                      </a:cubicBezTo>
                      <a:cubicBezTo>
                        <a:pt x="154" y="69"/>
                        <a:pt x="134" y="68"/>
                        <a:pt x="134" y="96"/>
                      </a:cubicBezTo>
                      <a:cubicBezTo>
                        <a:pt x="134" y="297"/>
                        <a:pt x="134" y="498"/>
                        <a:pt x="134" y="498"/>
                      </a:cubicBezTo>
                      <a:cubicBezTo>
                        <a:pt x="134" y="550"/>
                        <a:pt x="77" y="550"/>
                        <a:pt x="77" y="498"/>
                      </a:cubicBezTo>
                      <a:cubicBezTo>
                        <a:pt x="77" y="498"/>
                        <a:pt x="77" y="383"/>
                        <a:pt x="77" y="268"/>
                      </a:cubicBezTo>
                      <a:cubicBezTo>
                        <a:pt x="77" y="242"/>
                        <a:pt x="58" y="243"/>
                        <a:pt x="58" y="268"/>
                      </a:cubicBezTo>
                      <a:cubicBezTo>
                        <a:pt x="58" y="383"/>
                        <a:pt x="58" y="498"/>
                        <a:pt x="58" y="498"/>
                      </a:cubicBezTo>
                      <a:cubicBezTo>
                        <a:pt x="58" y="550"/>
                        <a:pt x="0" y="550"/>
                        <a:pt x="0" y="498"/>
                      </a:cubicBezTo>
                      <a:cubicBezTo>
                        <a:pt x="0" y="498"/>
                        <a:pt x="0" y="297"/>
                        <a:pt x="0" y="96"/>
                      </a:cubicBezTo>
                      <a:cubicBezTo>
                        <a:pt x="6" y="13"/>
                        <a:pt x="19" y="16"/>
                        <a:pt x="38" y="0"/>
                      </a:cubicBezTo>
                      <a:cubicBezTo>
                        <a:pt x="86" y="0"/>
                        <a:pt x="115" y="0"/>
                        <a:pt x="115" y="0"/>
                      </a:cubicBezTo>
                      <a:close/>
                    </a:path>
                  </a:pathLst>
                </a:custGeom>
                <a:solidFill>
                  <a:srgbClr val="CCCCD8"/>
                </a:solidFill>
                <a:ln w="3175" cap="flat" cmpd="sng">
                  <a:noFill/>
                  <a:prstDash val="solid"/>
                  <a:round/>
                  <a:headEnd type="none" w="med" len="med"/>
                  <a:tailEnd type="none" w="med" len="med"/>
                </a:ln>
              </p:spPr>
              <p:txBody>
                <a:bodyPr wrap="none" lIns="36000" tIns="36000" rIns="36000" bIns="36000" anchor="ctr">
                  <a:noAutofit/>
                </a:bodyPr>
                <a:lstStyle/>
                <a:p>
                  <a:endParaRPr lang="zh-CN" altLang="en-US">
                    <a:solidFill>
                      <a:prstClr val="black"/>
                    </a:solidFill>
                  </a:endParaRPr>
                </a:p>
              </p:txBody>
            </p:sp>
            <p:sp>
              <p:nvSpPr>
                <p:cNvPr id="86" name="Freeform 139"/>
                <p:cNvSpPr>
                  <a:spLocks noChangeAspect="1"/>
                </p:cNvSpPr>
                <p:nvPr/>
              </p:nvSpPr>
              <p:spPr bwMode="auto">
                <a:xfrm>
                  <a:off x="5088" y="2064"/>
                  <a:ext cx="192" cy="550"/>
                </a:xfrm>
                <a:custGeom>
                  <a:avLst/>
                  <a:gdLst>
                    <a:gd name="T0" fmla="*/ 77 w 192"/>
                    <a:gd name="T1" fmla="*/ 0 h 550"/>
                    <a:gd name="T2" fmla="*/ 0 w 192"/>
                    <a:gd name="T3" fmla="*/ 76 h 550"/>
                    <a:gd name="T4" fmla="*/ 0 w 192"/>
                    <a:gd name="T5" fmla="*/ 221 h 550"/>
                    <a:gd name="T6" fmla="*/ 38 w 192"/>
                    <a:gd name="T7" fmla="*/ 221 h 550"/>
                    <a:gd name="T8" fmla="*/ 38 w 192"/>
                    <a:gd name="T9" fmla="*/ 96 h 550"/>
                    <a:gd name="T10" fmla="*/ 58 w 192"/>
                    <a:gd name="T11" fmla="*/ 96 h 550"/>
                    <a:gd name="T12" fmla="*/ 58 w 192"/>
                    <a:gd name="T13" fmla="*/ 498 h 550"/>
                    <a:gd name="T14" fmla="*/ 115 w 192"/>
                    <a:gd name="T15" fmla="*/ 498 h 550"/>
                    <a:gd name="T16" fmla="*/ 115 w 192"/>
                    <a:gd name="T17" fmla="*/ 268 h 550"/>
                    <a:gd name="T18" fmla="*/ 134 w 192"/>
                    <a:gd name="T19" fmla="*/ 268 h 550"/>
                    <a:gd name="T20" fmla="*/ 134 w 192"/>
                    <a:gd name="T21" fmla="*/ 498 h 550"/>
                    <a:gd name="T22" fmla="*/ 192 w 192"/>
                    <a:gd name="T23" fmla="*/ 498 h 550"/>
                    <a:gd name="T24" fmla="*/ 192 w 192"/>
                    <a:gd name="T25" fmla="*/ 96 h 550"/>
                    <a:gd name="T26" fmla="*/ 154 w 192"/>
                    <a:gd name="T27" fmla="*/ 0 h 550"/>
                    <a:gd name="T28" fmla="*/ 77 w 192"/>
                    <a:gd name="T29" fmla="*/ 0 h 55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2"/>
                    <a:gd name="T46" fmla="*/ 0 h 550"/>
                    <a:gd name="T47" fmla="*/ 192 w 192"/>
                    <a:gd name="T48" fmla="*/ 550 h 55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2" h="550">
                      <a:moveTo>
                        <a:pt x="77" y="0"/>
                      </a:moveTo>
                      <a:cubicBezTo>
                        <a:pt x="33" y="0"/>
                        <a:pt x="0" y="34"/>
                        <a:pt x="0" y="76"/>
                      </a:cubicBezTo>
                      <a:cubicBezTo>
                        <a:pt x="0" y="76"/>
                        <a:pt x="0" y="154"/>
                        <a:pt x="0" y="221"/>
                      </a:cubicBezTo>
                      <a:cubicBezTo>
                        <a:pt x="0" y="247"/>
                        <a:pt x="38" y="247"/>
                        <a:pt x="38" y="221"/>
                      </a:cubicBezTo>
                      <a:cubicBezTo>
                        <a:pt x="38" y="164"/>
                        <a:pt x="38" y="96"/>
                        <a:pt x="38" y="96"/>
                      </a:cubicBezTo>
                      <a:cubicBezTo>
                        <a:pt x="38" y="69"/>
                        <a:pt x="58" y="68"/>
                        <a:pt x="58" y="96"/>
                      </a:cubicBezTo>
                      <a:cubicBezTo>
                        <a:pt x="58" y="297"/>
                        <a:pt x="58" y="498"/>
                        <a:pt x="58" y="498"/>
                      </a:cubicBezTo>
                      <a:cubicBezTo>
                        <a:pt x="58" y="550"/>
                        <a:pt x="115" y="550"/>
                        <a:pt x="115" y="498"/>
                      </a:cubicBezTo>
                      <a:cubicBezTo>
                        <a:pt x="115" y="498"/>
                        <a:pt x="115" y="383"/>
                        <a:pt x="115" y="268"/>
                      </a:cubicBezTo>
                      <a:cubicBezTo>
                        <a:pt x="115" y="242"/>
                        <a:pt x="134" y="243"/>
                        <a:pt x="134" y="268"/>
                      </a:cubicBezTo>
                      <a:cubicBezTo>
                        <a:pt x="134" y="383"/>
                        <a:pt x="134" y="498"/>
                        <a:pt x="134" y="498"/>
                      </a:cubicBezTo>
                      <a:cubicBezTo>
                        <a:pt x="134" y="550"/>
                        <a:pt x="192" y="550"/>
                        <a:pt x="192" y="498"/>
                      </a:cubicBezTo>
                      <a:cubicBezTo>
                        <a:pt x="192" y="498"/>
                        <a:pt x="192" y="297"/>
                        <a:pt x="192" y="96"/>
                      </a:cubicBezTo>
                      <a:cubicBezTo>
                        <a:pt x="186" y="13"/>
                        <a:pt x="173" y="16"/>
                        <a:pt x="154" y="0"/>
                      </a:cubicBezTo>
                      <a:cubicBezTo>
                        <a:pt x="106" y="0"/>
                        <a:pt x="77" y="0"/>
                        <a:pt x="77" y="0"/>
                      </a:cubicBezTo>
                      <a:close/>
                    </a:path>
                  </a:pathLst>
                </a:custGeom>
                <a:solidFill>
                  <a:srgbClr val="CCCCD8"/>
                </a:solidFill>
                <a:ln w="3175" cap="flat" cmpd="sng">
                  <a:noFill/>
                  <a:prstDash val="solid"/>
                  <a:round/>
                  <a:headEnd type="none" w="med" len="med"/>
                  <a:tailEnd type="none" w="med" len="med"/>
                </a:ln>
              </p:spPr>
              <p:txBody>
                <a:bodyPr wrap="none" lIns="36000" tIns="36000" rIns="36000" bIns="36000" anchor="ctr">
                  <a:noAutofit/>
                </a:bodyPr>
                <a:lstStyle/>
                <a:p>
                  <a:endParaRPr lang="zh-CN" altLang="en-US">
                    <a:solidFill>
                      <a:prstClr val="black"/>
                    </a:solidFill>
                  </a:endParaRPr>
                </a:p>
              </p:txBody>
            </p:sp>
          </p:grpSp>
        </p:grpSp>
      </p:grpSp>
      <p:sp>
        <p:nvSpPr>
          <p:cNvPr id="107" name="TextBox 106"/>
          <p:cNvSpPr txBox="1"/>
          <p:nvPr/>
        </p:nvSpPr>
        <p:spPr>
          <a:xfrm>
            <a:off x="2999656" y="2913009"/>
            <a:ext cx="2486026" cy="830997"/>
          </a:xfrm>
          <a:prstGeom prst="rect">
            <a:avLst/>
          </a:prstGeom>
          <a:noFill/>
        </p:spPr>
        <p:txBody>
          <a:bodyPr wrap="square" rtlCol="0">
            <a:noAutofit/>
          </a:bodyPr>
          <a:lstStyle/>
          <a:p>
            <a:pPr algn="ctr"/>
            <a:r>
              <a:rPr lang="en-US" b="1" dirty="0">
                <a:solidFill>
                  <a:srgbClr val="C00000"/>
                </a:solidFill>
              </a:rPr>
              <a:t>XXX </a:t>
            </a:r>
            <a:r>
              <a:rPr lang="en-US" b="1" dirty="0" smtClean="0">
                <a:solidFill>
                  <a:srgbClr val="C00000"/>
                </a:solidFill>
              </a:rPr>
              <a:t>Data Center</a:t>
            </a:r>
            <a:endParaRPr lang="en-US" b="1" dirty="0">
              <a:solidFill>
                <a:srgbClr val="C00000"/>
              </a:solidFill>
            </a:endParaRPr>
          </a:p>
        </p:txBody>
      </p:sp>
      <p:pic>
        <p:nvPicPr>
          <p:cNvPr id="62" name="Picture 6"/>
          <p:cNvPicPr>
            <a:picLocks noChangeAspect="1" noChangeArrowheads="1"/>
          </p:cNvPicPr>
          <p:nvPr/>
        </p:nvPicPr>
        <p:blipFill>
          <a:blip r:embed="rId4" cstate="print"/>
          <a:srcRect/>
          <a:stretch>
            <a:fillRect/>
          </a:stretch>
        </p:blipFill>
        <p:spPr bwMode="auto">
          <a:xfrm>
            <a:off x="3287688" y="2437254"/>
            <a:ext cx="1583726" cy="259730"/>
          </a:xfrm>
          <a:prstGeom prst="rect">
            <a:avLst/>
          </a:prstGeom>
          <a:noFill/>
          <a:ln w="9525">
            <a:noFill/>
            <a:miter lim="800000"/>
            <a:headEnd/>
            <a:tailEnd/>
          </a:ln>
        </p:spPr>
      </p:pic>
      <p:sp>
        <p:nvSpPr>
          <p:cNvPr id="65" name="TextBox 64"/>
          <p:cNvSpPr txBox="1"/>
          <p:nvPr/>
        </p:nvSpPr>
        <p:spPr>
          <a:xfrm>
            <a:off x="2894109" y="3507377"/>
            <a:ext cx="2970685" cy="307777"/>
          </a:xfrm>
          <a:prstGeom prst="rect">
            <a:avLst/>
          </a:prstGeom>
          <a:noFill/>
        </p:spPr>
        <p:txBody>
          <a:bodyPr wrap="none" rtlCol="0">
            <a:noAutofit/>
          </a:bodyPr>
          <a:lstStyle/>
          <a:p>
            <a:pPr defTabSz="913882"/>
            <a:r>
              <a:rPr lang="en-US" sz="1200" dirty="0">
                <a:solidFill>
                  <a:prstClr val="black"/>
                </a:solidFill>
                <a:cs typeface="Arial" pitchFamily="34" charset="0"/>
              </a:rPr>
              <a:t>Site Selection Consultation Report</a:t>
            </a:r>
          </a:p>
        </p:txBody>
      </p:sp>
      <p:pic>
        <p:nvPicPr>
          <p:cNvPr id="53" name="图片 52"/>
          <p:cNvPicPr>
            <a:picLocks noChangeAspect="1"/>
          </p:cNvPicPr>
          <p:nvPr/>
        </p:nvPicPr>
        <p:blipFill>
          <a:blip r:embed="rId5"/>
          <a:stretch>
            <a:fillRect/>
          </a:stretch>
        </p:blipFill>
        <p:spPr>
          <a:xfrm>
            <a:off x="6820770" y="1621466"/>
            <a:ext cx="3078443" cy="4255912"/>
          </a:xfrm>
          <a:prstGeom prst="rect">
            <a:avLst/>
          </a:prstGeom>
        </p:spPr>
      </p:pic>
      <p:grpSp>
        <p:nvGrpSpPr>
          <p:cNvPr id="54" name="组合 53"/>
          <p:cNvGrpSpPr/>
          <p:nvPr/>
        </p:nvGrpSpPr>
        <p:grpSpPr>
          <a:xfrm>
            <a:off x="727846" y="1052513"/>
            <a:ext cx="317151" cy="2760802"/>
            <a:chOff x="454310" y="1248830"/>
            <a:chExt cx="317151" cy="2760802"/>
          </a:xfrm>
        </p:grpSpPr>
        <p:sp>
          <p:nvSpPr>
            <p:cNvPr id="55" name="AutoShape 56"/>
            <p:cNvSpPr>
              <a:spLocks/>
            </p:cNvSpPr>
            <p:nvPr/>
          </p:nvSpPr>
          <p:spPr bwMode="auto">
            <a:xfrm rot="10800000" flipH="1">
              <a:off x="454310" y="1248830"/>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Why</a:t>
              </a:r>
            </a:p>
          </p:txBody>
        </p:sp>
        <p:sp>
          <p:nvSpPr>
            <p:cNvPr id="57" name="AutoShape 56"/>
            <p:cNvSpPr>
              <a:spLocks/>
            </p:cNvSpPr>
            <p:nvPr/>
          </p:nvSpPr>
          <p:spPr bwMode="auto">
            <a:xfrm rot="10800000" flipH="1">
              <a:off x="454310" y="2159533"/>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What</a:t>
              </a:r>
            </a:p>
          </p:txBody>
        </p:sp>
        <p:sp>
          <p:nvSpPr>
            <p:cNvPr id="58" name="AutoShape 56"/>
            <p:cNvSpPr>
              <a:spLocks/>
            </p:cNvSpPr>
            <p:nvPr/>
          </p:nvSpPr>
          <p:spPr bwMode="auto">
            <a:xfrm rot="10800000" flipH="1">
              <a:off x="454310" y="3059126"/>
              <a:ext cx="317151" cy="950506"/>
            </a:xfrm>
            <a:prstGeom prst="leftBracket">
              <a:avLst>
                <a:gd name="adj" fmla="val 45473"/>
              </a:avLst>
            </a:prstGeom>
            <a:solidFill>
              <a:schemeClr val="tx1">
                <a:lumMod val="65000"/>
                <a:lumOff val="3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How</a:t>
              </a:r>
            </a:p>
          </p:txBody>
        </p:sp>
      </p:grpSp>
    </p:spTree>
    <p:extLst>
      <p:ext uri="{BB962C8B-B14F-4D97-AF65-F5344CB8AC3E}">
        <p14:creationId xmlns:p14="http://schemas.microsoft.com/office/powerpoint/2010/main" val="128667625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prstGeom prst="rect">
            <a:avLst/>
          </a:prstGeom>
        </p:spPr>
        <p:txBody>
          <a:bodyPr>
            <a:noAutofit/>
          </a:bodyPr>
          <a:lstStyle/>
          <a:p>
            <a:r>
              <a:rPr lang="en-US" dirty="0" smtClean="0">
                <a:solidFill>
                  <a:schemeClr val="bg1">
                    <a:lumMod val="50000"/>
                  </a:schemeClr>
                </a:solidFill>
                <a:latin typeface="Huawei Sans" panose="020C0503030203020204" pitchFamily="34" charset="0"/>
              </a:rPr>
              <a:t>DC </a:t>
            </a:r>
            <a:r>
              <a:rPr lang="en-US" dirty="0">
                <a:solidFill>
                  <a:schemeClr val="bg1">
                    <a:lumMod val="50000"/>
                  </a:schemeClr>
                </a:solidFill>
                <a:latin typeface="Huawei Sans" panose="020C0503030203020204" pitchFamily="34" charset="0"/>
              </a:rPr>
              <a:t>Planning Process</a:t>
            </a:r>
          </a:p>
          <a:p>
            <a:r>
              <a:rPr lang="en-US" dirty="0" smtClean="0">
                <a:solidFill>
                  <a:schemeClr val="bg1">
                    <a:lumMod val="50000"/>
                  </a:schemeClr>
                </a:solidFill>
                <a:latin typeface="Huawei Sans" panose="020C0503030203020204" pitchFamily="34" charset="0"/>
              </a:rPr>
              <a:t>DC Assessment Models</a:t>
            </a:r>
            <a:endParaRPr lang="en-US" dirty="0">
              <a:solidFill>
                <a:schemeClr val="bg1">
                  <a:lumMod val="50000"/>
                </a:schemeClr>
              </a:solidFill>
              <a:latin typeface="Huawei Sans" panose="020C0503030203020204" pitchFamily="34" charset="0"/>
            </a:endParaRPr>
          </a:p>
          <a:p>
            <a:r>
              <a:rPr lang="en-US" dirty="0">
                <a:solidFill>
                  <a:schemeClr val="bg1">
                    <a:lumMod val="50000"/>
                  </a:schemeClr>
                </a:solidFill>
                <a:latin typeface="Huawei Sans" panose="020C0503030203020204" pitchFamily="34" charset="0"/>
              </a:rPr>
              <a:t>Site Selection Report</a:t>
            </a:r>
          </a:p>
          <a:p>
            <a:r>
              <a:rPr lang="en-US" b="1" dirty="0">
                <a:latin typeface="Huawei Sans" panose="020C0503030203020204" pitchFamily="34" charset="0"/>
              </a:rPr>
              <a:t>Feasibility Research</a:t>
            </a:r>
          </a:p>
        </p:txBody>
      </p:sp>
    </p:spTree>
    <p:extLst>
      <p:ext uri="{BB962C8B-B14F-4D97-AF65-F5344CB8AC3E}">
        <p14:creationId xmlns:p14="http://schemas.microsoft.com/office/powerpoint/2010/main" val="2700567339"/>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Principles and Contents of Feasibility Research</a:t>
            </a:r>
            <a:endParaRPr lang="en-US" dirty="0"/>
          </a:p>
        </p:txBody>
      </p:sp>
      <p:grpSp>
        <p:nvGrpSpPr>
          <p:cNvPr id="6" name="组合 5"/>
          <p:cNvGrpSpPr/>
          <p:nvPr/>
        </p:nvGrpSpPr>
        <p:grpSpPr>
          <a:xfrm>
            <a:off x="738259" y="955536"/>
            <a:ext cx="317151" cy="2760802"/>
            <a:chOff x="454310" y="1248830"/>
            <a:chExt cx="317151" cy="2760802"/>
          </a:xfrm>
        </p:grpSpPr>
        <p:sp>
          <p:nvSpPr>
            <p:cNvPr id="7" name="AutoShape 56"/>
            <p:cNvSpPr>
              <a:spLocks/>
            </p:cNvSpPr>
            <p:nvPr/>
          </p:nvSpPr>
          <p:spPr bwMode="auto">
            <a:xfrm rot="10800000" flipH="1">
              <a:off x="454310" y="1248830"/>
              <a:ext cx="317151" cy="950506"/>
            </a:xfrm>
            <a:prstGeom prst="leftBracket">
              <a:avLst>
                <a:gd name="adj" fmla="val 45473"/>
              </a:avLst>
            </a:prstGeom>
            <a:solidFill>
              <a:schemeClr val="tx1">
                <a:lumMod val="65000"/>
                <a:lumOff val="3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a:solidFill>
                    <a:prstClr val="white"/>
                  </a:solidFill>
                  <a:ea typeface="Arial Unicode MS" pitchFamily="34" charset="-122"/>
                  <a:cs typeface="Arial Unicode MS" pitchFamily="34" charset="-122"/>
                </a:rPr>
                <a:t>Why</a:t>
              </a:r>
            </a:p>
          </p:txBody>
        </p:sp>
        <p:sp>
          <p:nvSpPr>
            <p:cNvPr id="8" name="AutoShape 56"/>
            <p:cNvSpPr>
              <a:spLocks/>
            </p:cNvSpPr>
            <p:nvPr/>
          </p:nvSpPr>
          <p:spPr bwMode="auto">
            <a:xfrm rot="10800000" flipH="1">
              <a:off x="454310" y="2159533"/>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a:solidFill>
                    <a:prstClr val="white"/>
                  </a:solidFill>
                  <a:ea typeface="Arial Unicode MS" pitchFamily="34" charset="-122"/>
                  <a:cs typeface="Arial Unicode MS" pitchFamily="34" charset="-122"/>
                </a:rPr>
                <a:t>What</a:t>
              </a:r>
            </a:p>
          </p:txBody>
        </p:sp>
        <p:sp>
          <p:nvSpPr>
            <p:cNvPr id="9" name="AutoShape 56"/>
            <p:cNvSpPr>
              <a:spLocks/>
            </p:cNvSpPr>
            <p:nvPr/>
          </p:nvSpPr>
          <p:spPr bwMode="auto">
            <a:xfrm rot="10800000" flipH="1">
              <a:off x="454310" y="3059126"/>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a:solidFill>
                    <a:prstClr val="white"/>
                  </a:solidFill>
                  <a:ea typeface="Arial Unicode MS" pitchFamily="34" charset="-122"/>
                  <a:cs typeface="Arial Unicode MS" pitchFamily="34" charset="-122"/>
                </a:rPr>
                <a:t>How</a:t>
              </a:r>
            </a:p>
          </p:txBody>
        </p:sp>
      </p:grpSp>
      <p:sp>
        <p:nvSpPr>
          <p:cNvPr id="5" name="Rectangle 36"/>
          <p:cNvSpPr>
            <a:spLocks noChangeArrowheads="1"/>
          </p:cNvSpPr>
          <p:nvPr/>
        </p:nvSpPr>
        <p:spPr bwMode="auto">
          <a:xfrm>
            <a:off x="1055410" y="943029"/>
            <a:ext cx="10654937" cy="517525"/>
          </a:xfrm>
          <a:prstGeom prst="rect">
            <a:avLst/>
          </a:prstGeom>
          <a:noFill/>
          <a:ln w="9525">
            <a:noFill/>
            <a:miter lim="800000"/>
            <a:headEnd/>
            <a:tailEnd/>
          </a:ln>
        </p:spPr>
        <p:txBody>
          <a:bodyPr anchor="ctr">
            <a:noAutofit/>
          </a:bodyPr>
          <a:lstStyle/>
          <a:p>
            <a:pPr marL="285750" indent="-285750">
              <a:lnSpc>
                <a:spcPct val="80000"/>
              </a:lnSpc>
              <a:spcBef>
                <a:spcPct val="40000"/>
              </a:spcBef>
              <a:buFont typeface="Arial" panose="020B0604020202020204" pitchFamily="34" charset="0"/>
              <a:buChar char="•"/>
            </a:pPr>
            <a:r>
              <a:rPr lang="en-US" sz="1600" dirty="0">
                <a:solidFill>
                  <a:prstClr val="black"/>
                </a:solidFill>
              </a:rPr>
              <a:t>Customer requirements differ, but the principles for </a:t>
            </a:r>
            <a:r>
              <a:rPr lang="en-US" sz="1600" dirty="0" smtClean="0">
                <a:solidFill>
                  <a:prstClr val="black"/>
                </a:solidFill>
              </a:rPr>
              <a:t>DC project </a:t>
            </a:r>
            <a:r>
              <a:rPr lang="en-US" sz="1600" dirty="0">
                <a:solidFill>
                  <a:prstClr val="black"/>
                </a:solidFill>
              </a:rPr>
              <a:t>planning are almost the same.</a:t>
            </a:r>
          </a:p>
        </p:txBody>
      </p:sp>
      <p:grpSp>
        <p:nvGrpSpPr>
          <p:cNvPr id="23" name="组合 22"/>
          <p:cNvGrpSpPr/>
          <p:nvPr/>
        </p:nvGrpSpPr>
        <p:grpSpPr>
          <a:xfrm>
            <a:off x="1055410" y="1377688"/>
            <a:ext cx="10404753" cy="4720189"/>
            <a:chOff x="1367737" y="1832782"/>
            <a:chExt cx="9769813" cy="4720189"/>
          </a:xfrm>
        </p:grpSpPr>
        <p:grpSp>
          <p:nvGrpSpPr>
            <p:cNvPr id="2" name="组合 1"/>
            <p:cNvGrpSpPr/>
            <p:nvPr/>
          </p:nvGrpSpPr>
          <p:grpSpPr>
            <a:xfrm>
              <a:off x="4066466" y="2002997"/>
              <a:ext cx="3934138" cy="4349016"/>
              <a:chOff x="4066466" y="2002997"/>
              <a:chExt cx="3934138" cy="4349016"/>
            </a:xfrm>
          </p:grpSpPr>
          <p:sp>
            <p:nvSpPr>
              <p:cNvPr id="10" name="空心弧 9"/>
              <p:cNvSpPr/>
              <p:nvPr/>
            </p:nvSpPr>
            <p:spPr>
              <a:xfrm>
                <a:off x="4449581" y="2593551"/>
                <a:ext cx="3167907" cy="3167907"/>
              </a:xfrm>
              <a:prstGeom prst="blockArc">
                <a:avLst>
                  <a:gd name="adj1" fmla="val 12600000"/>
                  <a:gd name="adj2" fmla="val 16200000"/>
                  <a:gd name="adj3" fmla="val 4495"/>
                </a:avLst>
              </a:prstGeom>
            </p:spPr>
            <p:style>
              <a:lnRef idx="0">
                <a:schemeClr val="lt1">
                  <a:hueOff val="0"/>
                  <a:satOff val="0"/>
                  <a:lumOff val="0"/>
                  <a:alphaOff val="0"/>
                </a:schemeClr>
              </a:lnRef>
              <a:fillRef idx="1">
                <a:schemeClr val="accent5">
                  <a:hueOff val="-7353344"/>
                  <a:satOff val="-10228"/>
                  <a:lumOff val="-3922"/>
                  <a:alphaOff val="0"/>
                </a:schemeClr>
              </a:fillRef>
              <a:effectRef idx="0">
                <a:schemeClr val="accent5">
                  <a:hueOff val="-7353344"/>
                  <a:satOff val="-10228"/>
                  <a:lumOff val="-3922"/>
                  <a:alphaOff val="0"/>
                </a:schemeClr>
              </a:effectRef>
              <a:fontRef idx="minor">
                <a:schemeClr val="lt1"/>
              </a:fontRef>
            </p:style>
          </p:sp>
          <p:sp>
            <p:nvSpPr>
              <p:cNvPr id="11" name="空心弧 10"/>
              <p:cNvSpPr/>
              <p:nvPr/>
            </p:nvSpPr>
            <p:spPr>
              <a:xfrm>
                <a:off x="4449581" y="2593551"/>
                <a:ext cx="3167907" cy="3167907"/>
              </a:xfrm>
              <a:prstGeom prst="blockArc">
                <a:avLst>
                  <a:gd name="adj1" fmla="val 9000000"/>
                  <a:gd name="adj2" fmla="val 12600000"/>
                  <a:gd name="adj3" fmla="val 4495"/>
                </a:avLst>
              </a:prstGeom>
            </p:spPr>
            <p:style>
              <a:lnRef idx="0">
                <a:schemeClr val="lt1">
                  <a:hueOff val="0"/>
                  <a:satOff val="0"/>
                  <a:lumOff val="0"/>
                  <a:alphaOff val="0"/>
                </a:schemeClr>
              </a:lnRef>
              <a:fillRef idx="1">
                <a:schemeClr val="accent5">
                  <a:hueOff val="-5882676"/>
                  <a:satOff val="-8182"/>
                  <a:lumOff val="-3138"/>
                  <a:alphaOff val="0"/>
                </a:schemeClr>
              </a:fillRef>
              <a:effectRef idx="0">
                <a:schemeClr val="accent5">
                  <a:hueOff val="-5882676"/>
                  <a:satOff val="-8182"/>
                  <a:lumOff val="-3138"/>
                  <a:alphaOff val="0"/>
                </a:schemeClr>
              </a:effectRef>
              <a:fontRef idx="minor">
                <a:schemeClr val="lt1"/>
              </a:fontRef>
            </p:style>
          </p:sp>
          <p:sp>
            <p:nvSpPr>
              <p:cNvPr id="12" name="空心弧 11"/>
              <p:cNvSpPr/>
              <p:nvPr/>
            </p:nvSpPr>
            <p:spPr>
              <a:xfrm>
                <a:off x="4449581" y="2593551"/>
                <a:ext cx="3167907" cy="3167907"/>
              </a:xfrm>
              <a:prstGeom prst="blockArc">
                <a:avLst>
                  <a:gd name="adj1" fmla="val 5400000"/>
                  <a:gd name="adj2" fmla="val 9000000"/>
                  <a:gd name="adj3" fmla="val 4495"/>
                </a:avLst>
              </a:prstGeom>
            </p:spPr>
            <p:style>
              <a:lnRef idx="0">
                <a:schemeClr val="lt1">
                  <a:hueOff val="0"/>
                  <a:satOff val="0"/>
                  <a:lumOff val="0"/>
                  <a:alphaOff val="0"/>
                </a:schemeClr>
              </a:lnRef>
              <a:fillRef idx="1">
                <a:schemeClr val="accent5">
                  <a:hueOff val="-4412007"/>
                  <a:satOff val="-6137"/>
                  <a:lumOff val="-2353"/>
                  <a:alphaOff val="0"/>
                </a:schemeClr>
              </a:fillRef>
              <a:effectRef idx="0">
                <a:schemeClr val="accent5">
                  <a:hueOff val="-4412007"/>
                  <a:satOff val="-6137"/>
                  <a:lumOff val="-2353"/>
                  <a:alphaOff val="0"/>
                </a:schemeClr>
              </a:effectRef>
              <a:fontRef idx="minor">
                <a:schemeClr val="lt1"/>
              </a:fontRef>
            </p:style>
          </p:sp>
          <p:sp>
            <p:nvSpPr>
              <p:cNvPr id="13" name="空心弧 12"/>
              <p:cNvSpPr/>
              <p:nvPr/>
            </p:nvSpPr>
            <p:spPr>
              <a:xfrm>
                <a:off x="4449581" y="2593551"/>
                <a:ext cx="3167907" cy="3167907"/>
              </a:xfrm>
              <a:prstGeom prst="blockArc">
                <a:avLst>
                  <a:gd name="adj1" fmla="val 1800000"/>
                  <a:gd name="adj2" fmla="val 5400000"/>
                  <a:gd name="adj3" fmla="val 4495"/>
                </a:avLst>
              </a:prstGeom>
            </p:spPr>
            <p:style>
              <a:lnRef idx="0">
                <a:schemeClr val="lt1">
                  <a:hueOff val="0"/>
                  <a:satOff val="0"/>
                  <a:lumOff val="0"/>
                  <a:alphaOff val="0"/>
                </a:schemeClr>
              </a:lnRef>
              <a:fillRef idx="1">
                <a:schemeClr val="accent5">
                  <a:hueOff val="-2941338"/>
                  <a:satOff val="-4091"/>
                  <a:lumOff val="-1569"/>
                  <a:alphaOff val="0"/>
                </a:schemeClr>
              </a:fillRef>
              <a:effectRef idx="0">
                <a:schemeClr val="accent5">
                  <a:hueOff val="-2941338"/>
                  <a:satOff val="-4091"/>
                  <a:lumOff val="-1569"/>
                  <a:alphaOff val="0"/>
                </a:schemeClr>
              </a:effectRef>
              <a:fontRef idx="minor">
                <a:schemeClr val="lt1"/>
              </a:fontRef>
            </p:style>
          </p:sp>
          <p:sp>
            <p:nvSpPr>
              <p:cNvPr id="14" name="空心弧 13"/>
              <p:cNvSpPr/>
              <p:nvPr/>
            </p:nvSpPr>
            <p:spPr>
              <a:xfrm>
                <a:off x="4449581" y="2593551"/>
                <a:ext cx="3167907" cy="3167907"/>
              </a:xfrm>
              <a:prstGeom prst="blockArc">
                <a:avLst>
                  <a:gd name="adj1" fmla="val 19800000"/>
                  <a:gd name="adj2" fmla="val 1800000"/>
                  <a:gd name="adj3" fmla="val 4495"/>
                </a:avLst>
              </a:prstGeom>
            </p:spPr>
            <p:style>
              <a:lnRef idx="0">
                <a:schemeClr val="lt1">
                  <a:hueOff val="0"/>
                  <a:satOff val="0"/>
                  <a:lumOff val="0"/>
                  <a:alphaOff val="0"/>
                </a:schemeClr>
              </a:lnRef>
              <a:fillRef idx="1">
                <a:schemeClr val="accent5">
                  <a:hueOff val="-1470669"/>
                  <a:satOff val="-2046"/>
                  <a:lumOff val="-784"/>
                  <a:alphaOff val="0"/>
                </a:schemeClr>
              </a:fillRef>
              <a:effectRef idx="0">
                <a:schemeClr val="accent5">
                  <a:hueOff val="-1470669"/>
                  <a:satOff val="-2046"/>
                  <a:lumOff val="-784"/>
                  <a:alphaOff val="0"/>
                </a:schemeClr>
              </a:effectRef>
              <a:fontRef idx="minor">
                <a:schemeClr val="lt1"/>
              </a:fontRef>
            </p:style>
          </p:sp>
          <p:sp>
            <p:nvSpPr>
              <p:cNvPr id="15" name="空心弧 14"/>
              <p:cNvSpPr/>
              <p:nvPr/>
            </p:nvSpPr>
            <p:spPr>
              <a:xfrm>
                <a:off x="4449581" y="2593551"/>
                <a:ext cx="3167907" cy="3167907"/>
              </a:xfrm>
              <a:prstGeom prst="blockArc">
                <a:avLst>
                  <a:gd name="adj1" fmla="val 16200000"/>
                  <a:gd name="adj2" fmla="val 19800000"/>
                  <a:gd name="adj3" fmla="val 4495"/>
                </a:avLst>
              </a:prstGeom>
            </p:spPr>
            <p:style>
              <a:lnRef idx="0">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16" name="任意多边形 15"/>
              <p:cNvSpPr/>
              <p:nvPr/>
            </p:nvSpPr>
            <p:spPr>
              <a:xfrm>
                <a:off x="5327126" y="3471096"/>
                <a:ext cx="1412818" cy="1412818"/>
              </a:xfrm>
              <a:custGeom>
                <a:avLst/>
                <a:gdLst>
                  <a:gd name="connsiteX0" fmla="*/ 0 w 1412818"/>
                  <a:gd name="connsiteY0" fmla="*/ 706409 h 1412818"/>
                  <a:gd name="connsiteX1" fmla="*/ 706409 w 1412818"/>
                  <a:gd name="connsiteY1" fmla="*/ 0 h 1412818"/>
                  <a:gd name="connsiteX2" fmla="*/ 1412818 w 1412818"/>
                  <a:gd name="connsiteY2" fmla="*/ 706409 h 1412818"/>
                  <a:gd name="connsiteX3" fmla="*/ 706409 w 1412818"/>
                  <a:gd name="connsiteY3" fmla="*/ 1412818 h 1412818"/>
                  <a:gd name="connsiteX4" fmla="*/ 0 w 1412818"/>
                  <a:gd name="connsiteY4" fmla="*/ 706409 h 1412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2818" h="1412818">
                    <a:moveTo>
                      <a:pt x="0" y="706409"/>
                    </a:moveTo>
                    <a:cubicBezTo>
                      <a:pt x="0" y="316270"/>
                      <a:pt x="316270" y="0"/>
                      <a:pt x="706409" y="0"/>
                    </a:cubicBezTo>
                    <a:cubicBezTo>
                      <a:pt x="1096548" y="0"/>
                      <a:pt x="1412818" y="316270"/>
                      <a:pt x="1412818" y="706409"/>
                    </a:cubicBezTo>
                    <a:cubicBezTo>
                      <a:pt x="1412818" y="1096548"/>
                      <a:pt x="1096548" y="1412818"/>
                      <a:pt x="706409" y="1412818"/>
                    </a:cubicBezTo>
                    <a:cubicBezTo>
                      <a:pt x="316270" y="1412818"/>
                      <a:pt x="0" y="1096548"/>
                      <a:pt x="0" y="706409"/>
                    </a:cubicBez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52622" tIns="252622" rIns="252622" bIns="252622" numCol="1" spcCol="1270" anchor="ctr" anchorCtr="0">
                <a:noAutofit/>
              </a:bodyPr>
              <a:lstStyle/>
              <a:p>
                <a:pPr lvl="0" algn="ctr" defTabSz="1600200" rtl="0">
                  <a:lnSpc>
                    <a:spcPct val="90000"/>
                  </a:lnSpc>
                  <a:spcBef>
                    <a:spcPct val="0"/>
                  </a:spcBef>
                  <a:spcAft>
                    <a:spcPct val="35000"/>
                  </a:spcAft>
                </a:pPr>
                <a:r>
                  <a:rPr lang="en-US" sz="3600" kern="1200" dirty="0" smtClean="0"/>
                  <a:t>DC</a:t>
                </a:r>
                <a:endParaRPr lang="en-US" sz="3600" kern="1200" dirty="0"/>
              </a:p>
            </p:txBody>
          </p:sp>
          <p:sp>
            <p:nvSpPr>
              <p:cNvPr id="17" name="任意多边形 16"/>
              <p:cNvSpPr/>
              <p:nvPr/>
            </p:nvSpPr>
            <p:spPr>
              <a:xfrm>
                <a:off x="5407377" y="2002997"/>
                <a:ext cx="1252316" cy="1252316"/>
              </a:xfrm>
              <a:custGeom>
                <a:avLst/>
                <a:gdLst>
                  <a:gd name="connsiteX0" fmla="*/ 0 w 1252316"/>
                  <a:gd name="connsiteY0" fmla="*/ 626158 h 1252316"/>
                  <a:gd name="connsiteX1" fmla="*/ 626158 w 1252316"/>
                  <a:gd name="connsiteY1" fmla="*/ 0 h 1252316"/>
                  <a:gd name="connsiteX2" fmla="*/ 1252316 w 1252316"/>
                  <a:gd name="connsiteY2" fmla="*/ 626158 h 1252316"/>
                  <a:gd name="connsiteX3" fmla="*/ 626158 w 1252316"/>
                  <a:gd name="connsiteY3" fmla="*/ 1252316 h 1252316"/>
                  <a:gd name="connsiteX4" fmla="*/ 0 w 1252316"/>
                  <a:gd name="connsiteY4" fmla="*/ 626158 h 1252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316" h="1252316">
                    <a:moveTo>
                      <a:pt x="0" y="626158"/>
                    </a:moveTo>
                    <a:cubicBezTo>
                      <a:pt x="0" y="280340"/>
                      <a:pt x="280340" y="0"/>
                      <a:pt x="626158" y="0"/>
                    </a:cubicBezTo>
                    <a:cubicBezTo>
                      <a:pt x="971976" y="0"/>
                      <a:pt x="1252316" y="280340"/>
                      <a:pt x="1252316" y="626158"/>
                    </a:cubicBezTo>
                    <a:cubicBezTo>
                      <a:pt x="1252316" y="971976"/>
                      <a:pt x="971976" y="1252316"/>
                      <a:pt x="626158" y="1252316"/>
                    </a:cubicBezTo>
                    <a:cubicBezTo>
                      <a:pt x="280340" y="1252316"/>
                      <a:pt x="0" y="971976"/>
                      <a:pt x="0" y="626158"/>
                    </a:cubicBez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199907" tIns="199907" rIns="199907" bIns="199907" numCol="1" spcCol="1270" anchor="ctr" anchorCtr="0">
                <a:noAutofit/>
              </a:bodyPr>
              <a:lstStyle/>
              <a:p>
                <a:pPr lvl="0" algn="ctr" defTabSz="577850" rtl="0">
                  <a:lnSpc>
                    <a:spcPct val="90000"/>
                  </a:lnSpc>
                  <a:spcBef>
                    <a:spcPct val="0"/>
                  </a:spcBef>
                  <a:spcAft>
                    <a:spcPct val="35000"/>
                  </a:spcAft>
                </a:pPr>
                <a:r>
                  <a:rPr lang="en-US" altLang="zh-CN" sz="1300" kern="1200" dirty="0" smtClean="0">
                    <a:latin typeface="Huawei Sans" panose="020C0503030203020204" pitchFamily="34" charset="0"/>
                    <a:cs typeface="Huawei Sans" panose="020C0503030203020204" pitchFamily="34" charset="0"/>
                  </a:rPr>
                  <a:t>Regulation</a:t>
                </a:r>
                <a:endParaRPr lang="en-US" sz="1300" kern="1200" dirty="0">
                  <a:latin typeface="Huawei Sans" panose="020C0503030203020204" pitchFamily="34" charset="0"/>
                  <a:cs typeface="Huawei Sans" panose="020C0503030203020204" pitchFamily="34" charset="0"/>
                </a:endParaRPr>
              </a:p>
            </p:txBody>
          </p:sp>
          <p:sp>
            <p:nvSpPr>
              <p:cNvPr id="18" name="任意多边形 17"/>
              <p:cNvSpPr/>
              <p:nvPr/>
            </p:nvSpPr>
            <p:spPr>
              <a:xfrm>
                <a:off x="6748288" y="2777171"/>
                <a:ext cx="1252316" cy="1252316"/>
              </a:xfrm>
              <a:custGeom>
                <a:avLst/>
                <a:gdLst>
                  <a:gd name="connsiteX0" fmla="*/ 0 w 1252316"/>
                  <a:gd name="connsiteY0" fmla="*/ 626158 h 1252316"/>
                  <a:gd name="connsiteX1" fmla="*/ 626158 w 1252316"/>
                  <a:gd name="connsiteY1" fmla="*/ 0 h 1252316"/>
                  <a:gd name="connsiteX2" fmla="*/ 1252316 w 1252316"/>
                  <a:gd name="connsiteY2" fmla="*/ 626158 h 1252316"/>
                  <a:gd name="connsiteX3" fmla="*/ 626158 w 1252316"/>
                  <a:gd name="connsiteY3" fmla="*/ 1252316 h 1252316"/>
                  <a:gd name="connsiteX4" fmla="*/ 0 w 1252316"/>
                  <a:gd name="connsiteY4" fmla="*/ 626158 h 1252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316" h="1252316">
                    <a:moveTo>
                      <a:pt x="0" y="626158"/>
                    </a:moveTo>
                    <a:cubicBezTo>
                      <a:pt x="0" y="280340"/>
                      <a:pt x="280340" y="0"/>
                      <a:pt x="626158" y="0"/>
                    </a:cubicBezTo>
                    <a:cubicBezTo>
                      <a:pt x="971976" y="0"/>
                      <a:pt x="1252316" y="280340"/>
                      <a:pt x="1252316" y="626158"/>
                    </a:cubicBezTo>
                    <a:cubicBezTo>
                      <a:pt x="1252316" y="971976"/>
                      <a:pt x="971976" y="1252316"/>
                      <a:pt x="626158" y="1252316"/>
                    </a:cubicBezTo>
                    <a:cubicBezTo>
                      <a:pt x="280340" y="1252316"/>
                      <a:pt x="0" y="971976"/>
                      <a:pt x="0" y="626158"/>
                    </a:cubicBezTo>
                    <a:close/>
                  </a:path>
                </a:pathLst>
              </a:custGeom>
            </p:spPr>
            <p:style>
              <a:lnRef idx="2">
                <a:schemeClr val="lt1">
                  <a:hueOff val="0"/>
                  <a:satOff val="0"/>
                  <a:lumOff val="0"/>
                  <a:alphaOff val="0"/>
                </a:schemeClr>
              </a:lnRef>
              <a:fillRef idx="1">
                <a:schemeClr val="accent5">
                  <a:hueOff val="-1470669"/>
                  <a:satOff val="-2046"/>
                  <a:lumOff val="-784"/>
                  <a:alphaOff val="0"/>
                </a:schemeClr>
              </a:fillRef>
              <a:effectRef idx="0">
                <a:schemeClr val="accent5">
                  <a:hueOff val="-1470669"/>
                  <a:satOff val="-2046"/>
                  <a:lumOff val="-784"/>
                  <a:alphaOff val="0"/>
                </a:schemeClr>
              </a:effectRef>
              <a:fontRef idx="minor">
                <a:schemeClr val="lt1"/>
              </a:fontRef>
            </p:style>
            <p:txBody>
              <a:bodyPr spcFirstLastPara="0" vert="horz" wrap="square" lIns="199907" tIns="199907" rIns="199907" bIns="199907" numCol="1" spcCol="1270" anchor="ctr" anchorCtr="0">
                <a:noAutofit/>
              </a:bodyPr>
              <a:lstStyle/>
              <a:p>
                <a:pPr lvl="0" algn="ctr" defTabSz="577850" rtl="0">
                  <a:lnSpc>
                    <a:spcPct val="90000"/>
                  </a:lnSpc>
                  <a:spcBef>
                    <a:spcPct val="0"/>
                  </a:spcBef>
                  <a:spcAft>
                    <a:spcPct val="35000"/>
                  </a:spcAft>
                </a:pPr>
                <a:r>
                  <a:rPr lang="en-US" sz="1300" kern="1200">
                    <a:latin typeface="Huawei Sans" panose="020C0503030203020204" pitchFamily="34" charset="0"/>
                    <a:cs typeface="Huawei Sans" panose="020C0503030203020204" pitchFamily="34" charset="0"/>
                  </a:rPr>
                  <a:t>Scalability</a:t>
                </a:r>
              </a:p>
            </p:txBody>
          </p:sp>
          <p:sp>
            <p:nvSpPr>
              <p:cNvPr id="19" name="任意多边形 18"/>
              <p:cNvSpPr/>
              <p:nvPr/>
            </p:nvSpPr>
            <p:spPr>
              <a:xfrm>
                <a:off x="6748288" y="4325522"/>
                <a:ext cx="1252316" cy="1252316"/>
              </a:xfrm>
              <a:custGeom>
                <a:avLst/>
                <a:gdLst>
                  <a:gd name="connsiteX0" fmla="*/ 0 w 1252316"/>
                  <a:gd name="connsiteY0" fmla="*/ 626158 h 1252316"/>
                  <a:gd name="connsiteX1" fmla="*/ 626158 w 1252316"/>
                  <a:gd name="connsiteY1" fmla="*/ 0 h 1252316"/>
                  <a:gd name="connsiteX2" fmla="*/ 1252316 w 1252316"/>
                  <a:gd name="connsiteY2" fmla="*/ 626158 h 1252316"/>
                  <a:gd name="connsiteX3" fmla="*/ 626158 w 1252316"/>
                  <a:gd name="connsiteY3" fmla="*/ 1252316 h 1252316"/>
                  <a:gd name="connsiteX4" fmla="*/ 0 w 1252316"/>
                  <a:gd name="connsiteY4" fmla="*/ 626158 h 1252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316" h="1252316">
                    <a:moveTo>
                      <a:pt x="0" y="626158"/>
                    </a:moveTo>
                    <a:cubicBezTo>
                      <a:pt x="0" y="280340"/>
                      <a:pt x="280340" y="0"/>
                      <a:pt x="626158" y="0"/>
                    </a:cubicBezTo>
                    <a:cubicBezTo>
                      <a:pt x="971976" y="0"/>
                      <a:pt x="1252316" y="280340"/>
                      <a:pt x="1252316" y="626158"/>
                    </a:cubicBezTo>
                    <a:cubicBezTo>
                      <a:pt x="1252316" y="971976"/>
                      <a:pt x="971976" y="1252316"/>
                      <a:pt x="626158" y="1252316"/>
                    </a:cubicBezTo>
                    <a:cubicBezTo>
                      <a:pt x="280340" y="1252316"/>
                      <a:pt x="0" y="971976"/>
                      <a:pt x="0" y="626158"/>
                    </a:cubicBezTo>
                    <a:close/>
                  </a:path>
                </a:pathLst>
              </a:custGeom>
            </p:spPr>
            <p:style>
              <a:lnRef idx="2">
                <a:schemeClr val="lt1">
                  <a:hueOff val="0"/>
                  <a:satOff val="0"/>
                  <a:lumOff val="0"/>
                  <a:alphaOff val="0"/>
                </a:schemeClr>
              </a:lnRef>
              <a:fillRef idx="1">
                <a:schemeClr val="accent5">
                  <a:hueOff val="-2941338"/>
                  <a:satOff val="-4091"/>
                  <a:lumOff val="-1569"/>
                  <a:alphaOff val="0"/>
                </a:schemeClr>
              </a:fillRef>
              <a:effectRef idx="0">
                <a:schemeClr val="accent5">
                  <a:hueOff val="-2941338"/>
                  <a:satOff val="-4091"/>
                  <a:lumOff val="-1569"/>
                  <a:alphaOff val="0"/>
                </a:schemeClr>
              </a:effectRef>
              <a:fontRef idx="minor">
                <a:schemeClr val="lt1"/>
              </a:fontRef>
            </p:style>
            <p:txBody>
              <a:bodyPr spcFirstLastPara="0" vert="horz" wrap="square" lIns="199907" tIns="199907" rIns="199907" bIns="199907" numCol="1" spcCol="1270" anchor="ctr" anchorCtr="0">
                <a:noAutofit/>
              </a:bodyPr>
              <a:lstStyle/>
              <a:p>
                <a:pPr lvl="0" algn="ctr" defTabSz="577850" rtl="0">
                  <a:lnSpc>
                    <a:spcPct val="90000"/>
                  </a:lnSpc>
                  <a:spcBef>
                    <a:spcPct val="0"/>
                  </a:spcBef>
                  <a:spcAft>
                    <a:spcPct val="35000"/>
                  </a:spcAft>
                </a:pPr>
                <a:r>
                  <a:rPr lang="en-US" altLang="zh-CN" sz="1300" kern="1200" dirty="0" smtClean="0">
                    <a:latin typeface="Huawei Sans" panose="020C0503030203020204" pitchFamily="34" charset="0"/>
                    <a:cs typeface="Huawei Sans" panose="020C0503030203020204" pitchFamily="34" charset="0"/>
                  </a:rPr>
                  <a:t>Economy</a:t>
                </a:r>
                <a:endParaRPr lang="en-US" sz="1300" kern="1200" dirty="0">
                  <a:latin typeface="Huawei Sans" panose="020C0503030203020204" pitchFamily="34" charset="0"/>
                  <a:cs typeface="Huawei Sans" panose="020C0503030203020204" pitchFamily="34" charset="0"/>
                </a:endParaRPr>
              </a:p>
            </p:txBody>
          </p:sp>
          <p:sp>
            <p:nvSpPr>
              <p:cNvPr id="20" name="任意多边形 19"/>
              <p:cNvSpPr/>
              <p:nvPr/>
            </p:nvSpPr>
            <p:spPr>
              <a:xfrm>
                <a:off x="5367333" y="5099697"/>
                <a:ext cx="1332403" cy="1252316"/>
              </a:xfrm>
              <a:custGeom>
                <a:avLst/>
                <a:gdLst>
                  <a:gd name="connsiteX0" fmla="*/ 0 w 1332403"/>
                  <a:gd name="connsiteY0" fmla="*/ 626158 h 1252316"/>
                  <a:gd name="connsiteX1" fmla="*/ 666202 w 1332403"/>
                  <a:gd name="connsiteY1" fmla="*/ 0 h 1252316"/>
                  <a:gd name="connsiteX2" fmla="*/ 1332404 w 1332403"/>
                  <a:gd name="connsiteY2" fmla="*/ 626158 h 1252316"/>
                  <a:gd name="connsiteX3" fmla="*/ 666202 w 1332403"/>
                  <a:gd name="connsiteY3" fmla="*/ 1252316 h 1252316"/>
                  <a:gd name="connsiteX4" fmla="*/ 0 w 1332403"/>
                  <a:gd name="connsiteY4" fmla="*/ 626158 h 1252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403" h="1252316">
                    <a:moveTo>
                      <a:pt x="0" y="626158"/>
                    </a:moveTo>
                    <a:cubicBezTo>
                      <a:pt x="0" y="280340"/>
                      <a:pt x="298269" y="0"/>
                      <a:pt x="666202" y="0"/>
                    </a:cubicBezTo>
                    <a:cubicBezTo>
                      <a:pt x="1034135" y="0"/>
                      <a:pt x="1332404" y="280340"/>
                      <a:pt x="1332404" y="626158"/>
                    </a:cubicBezTo>
                    <a:cubicBezTo>
                      <a:pt x="1332404" y="971976"/>
                      <a:pt x="1034135" y="1252316"/>
                      <a:pt x="666202" y="1252316"/>
                    </a:cubicBezTo>
                    <a:cubicBezTo>
                      <a:pt x="298269" y="1252316"/>
                      <a:pt x="0" y="971976"/>
                      <a:pt x="0" y="626158"/>
                    </a:cubicBezTo>
                    <a:close/>
                  </a:path>
                </a:pathLst>
              </a:custGeom>
            </p:spPr>
            <p:style>
              <a:lnRef idx="2">
                <a:schemeClr val="lt1">
                  <a:hueOff val="0"/>
                  <a:satOff val="0"/>
                  <a:lumOff val="0"/>
                  <a:alphaOff val="0"/>
                </a:schemeClr>
              </a:lnRef>
              <a:fillRef idx="1">
                <a:schemeClr val="accent5">
                  <a:hueOff val="-4412007"/>
                  <a:satOff val="-6137"/>
                  <a:lumOff val="-2353"/>
                  <a:alphaOff val="0"/>
                </a:schemeClr>
              </a:fillRef>
              <a:effectRef idx="0">
                <a:schemeClr val="accent5">
                  <a:hueOff val="-4412007"/>
                  <a:satOff val="-6137"/>
                  <a:lumOff val="-2353"/>
                  <a:alphaOff val="0"/>
                </a:schemeClr>
              </a:effectRef>
              <a:fontRef idx="minor">
                <a:schemeClr val="lt1"/>
              </a:fontRef>
            </p:style>
            <p:txBody>
              <a:bodyPr spcFirstLastPara="0" vert="horz" wrap="square" lIns="211636" tIns="199907" rIns="211636" bIns="199907" numCol="1" spcCol="1270" anchor="ctr" anchorCtr="0">
                <a:noAutofit/>
              </a:bodyPr>
              <a:lstStyle/>
              <a:p>
                <a:pPr lvl="0" algn="ctr" defTabSz="577850" rtl="0">
                  <a:lnSpc>
                    <a:spcPct val="90000"/>
                  </a:lnSpc>
                  <a:spcBef>
                    <a:spcPct val="0"/>
                  </a:spcBef>
                  <a:spcAft>
                    <a:spcPct val="35000"/>
                  </a:spcAft>
                </a:pPr>
                <a:r>
                  <a:rPr lang="en-US" sz="1300" kern="1200" dirty="0">
                    <a:latin typeface="Huawei Sans" panose="020C0503030203020204" pitchFamily="34" charset="0"/>
                    <a:cs typeface="Huawei Sans" panose="020C0503030203020204" pitchFamily="34" charset="0"/>
                  </a:rPr>
                  <a:t>Serviceability</a:t>
                </a:r>
              </a:p>
            </p:txBody>
          </p:sp>
          <p:sp>
            <p:nvSpPr>
              <p:cNvPr id="21" name="任意多边形 20"/>
              <p:cNvSpPr/>
              <p:nvPr/>
            </p:nvSpPr>
            <p:spPr>
              <a:xfrm>
                <a:off x="4066466" y="4325522"/>
                <a:ext cx="1252316" cy="1252316"/>
              </a:xfrm>
              <a:custGeom>
                <a:avLst/>
                <a:gdLst>
                  <a:gd name="connsiteX0" fmla="*/ 0 w 1252316"/>
                  <a:gd name="connsiteY0" fmla="*/ 626158 h 1252316"/>
                  <a:gd name="connsiteX1" fmla="*/ 626158 w 1252316"/>
                  <a:gd name="connsiteY1" fmla="*/ 0 h 1252316"/>
                  <a:gd name="connsiteX2" fmla="*/ 1252316 w 1252316"/>
                  <a:gd name="connsiteY2" fmla="*/ 626158 h 1252316"/>
                  <a:gd name="connsiteX3" fmla="*/ 626158 w 1252316"/>
                  <a:gd name="connsiteY3" fmla="*/ 1252316 h 1252316"/>
                  <a:gd name="connsiteX4" fmla="*/ 0 w 1252316"/>
                  <a:gd name="connsiteY4" fmla="*/ 626158 h 1252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316" h="1252316">
                    <a:moveTo>
                      <a:pt x="0" y="626158"/>
                    </a:moveTo>
                    <a:cubicBezTo>
                      <a:pt x="0" y="280340"/>
                      <a:pt x="280340" y="0"/>
                      <a:pt x="626158" y="0"/>
                    </a:cubicBezTo>
                    <a:cubicBezTo>
                      <a:pt x="971976" y="0"/>
                      <a:pt x="1252316" y="280340"/>
                      <a:pt x="1252316" y="626158"/>
                    </a:cubicBezTo>
                    <a:cubicBezTo>
                      <a:pt x="1252316" y="971976"/>
                      <a:pt x="971976" y="1252316"/>
                      <a:pt x="626158" y="1252316"/>
                    </a:cubicBezTo>
                    <a:cubicBezTo>
                      <a:pt x="280340" y="1252316"/>
                      <a:pt x="0" y="971976"/>
                      <a:pt x="0" y="626158"/>
                    </a:cubicBezTo>
                    <a:close/>
                  </a:path>
                </a:pathLst>
              </a:custGeom>
            </p:spPr>
            <p:style>
              <a:lnRef idx="2">
                <a:schemeClr val="lt1">
                  <a:hueOff val="0"/>
                  <a:satOff val="0"/>
                  <a:lumOff val="0"/>
                  <a:alphaOff val="0"/>
                </a:schemeClr>
              </a:lnRef>
              <a:fillRef idx="1">
                <a:schemeClr val="accent5">
                  <a:hueOff val="-5882676"/>
                  <a:satOff val="-8182"/>
                  <a:lumOff val="-3138"/>
                  <a:alphaOff val="0"/>
                </a:schemeClr>
              </a:fillRef>
              <a:effectRef idx="0">
                <a:schemeClr val="accent5">
                  <a:hueOff val="-5882676"/>
                  <a:satOff val="-8182"/>
                  <a:lumOff val="-3138"/>
                  <a:alphaOff val="0"/>
                </a:schemeClr>
              </a:effectRef>
              <a:fontRef idx="minor">
                <a:schemeClr val="lt1"/>
              </a:fontRef>
            </p:style>
            <p:txBody>
              <a:bodyPr spcFirstLastPara="0" vert="horz" wrap="square" lIns="199907" tIns="199907" rIns="199907" bIns="199907" numCol="1" spcCol="1270" anchor="ctr" anchorCtr="0">
                <a:noAutofit/>
              </a:bodyPr>
              <a:lstStyle/>
              <a:p>
                <a:pPr lvl="0" algn="ctr" defTabSz="577850" rtl="0">
                  <a:lnSpc>
                    <a:spcPct val="90000"/>
                  </a:lnSpc>
                  <a:spcBef>
                    <a:spcPct val="0"/>
                  </a:spcBef>
                  <a:spcAft>
                    <a:spcPct val="35000"/>
                  </a:spcAft>
                </a:pPr>
                <a:r>
                  <a:rPr lang="en-US" sz="1300" kern="1200" dirty="0" smtClean="0">
                    <a:latin typeface="Huawei Sans" panose="020C0503030203020204" pitchFamily="34" charset="0"/>
                    <a:cs typeface="Huawei Sans" panose="020C0503030203020204" pitchFamily="34" charset="0"/>
                  </a:rPr>
                  <a:t>Function</a:t>
                </a:r>
                <a:endParaRPr lang="en-US" sz="1300" kern="1200" dirty="0">
                  <a:latin typeface="Huawei Sans" panose="020C0503030203020204" pitchFamily="34" charset="0"/>
                  <a:cs typeface="Huawei Sans" panose="020C0503030203020204" pitchFamily="34" charset="0"/>
                </a:endParaRPr>
              </a:p>
            </p:txBody>
          </p:sp>
          <p:sp>
            <p:nvSpPr>
              <p:cNvPr id="22" name="任意多边形 21"/>
              <p:cNvSpPr/>
              <p:nvPr/>
            </p:nvSpPr>
            <p:spPr>
              <a:xfrm>
                <a:off x="4066466" y="2777171"/>
                <a:ext cx="1252316" cy="1252316"/>
              </a:xfrm>
              <a:custGeom>
                <a:avLst/>
                <a:gdLst>
                  <a:gd name="connsiteX0" fmla="*/ 0 w 1252316"/>
                  <a:gd name="connsiteY0" fmla="*/ 626158 h 1252316"/>
                  <a:gd name="connsiteX1" fmla="*/ 626158 w 1252316"/>
                  <a:gd name="connsiteY1" fmla="*/ 0 h 1252316"/>
                  <a:gd name="connsiteX2" fmla="*/ 1252316 w 1252316"/>
                  <a:gd name="connsiteY2" fmla="*/ 626158 h 1252316"/>
                  <a:gd name="connsiteX3" fmla="*/ 626158 w 1252316"/>
                  <a:gd name="connsiteY3" fmla="*/ 1252316 h 1252316"/>
                  <a:gd name="connsiteX4" fmla="*/ 0 w 1252316"/>
                  <a:gd name="connsiteY4" fmla="*/ 626158 h 12523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316" h="1252316">
                    <a:moveTo>
                      <a:pt x="0" y="626158"/>
                    </a:moveTo>
                    <a:cubicBezTo>
                      <a:pt x="0" y="280340"/>
                      <a:pt x="280340" y="0"/>
                      <a:pt x="626158" y="0"/>
                    </a:cubicBezTo>
                    <a:cubicBezTo>
                      <a:pt x="971976" y="0"/>
                      <a:pt x="1252316" y="280340"/>
                      <a:pt x="1252316" y="626158"/>
                    </a:cubicBezTo>
                    <a:cubicBezTo>
                      <a:pt x="1252316" y="971976"/>
                      <a:pt x="971976" y="1252316"/>
                      <a:pt x="626158" y="1252316"/>
                    </a:cubicBezTo>
                    <a:cubicBezTo>
                      <a:pt x="280340" y="1252316"/>
                      <a:pt x="0" y="971976"/>
                      <a:pt x="0" y="626158"/>
                    </a:cubicBezTo>
                    <a:close/>
                  </a:path>
                </a:pathLst>
              </a:custGeom>
            </p:spPr>
            <p:style>
              <a:lnRef idx="2">
                <a:schemeClr val="lt1">
                  <a:hueOff val="0"/>
                  <a:satOff val="0"/>
                  <a:lumOff val="0"/>
                  <a:alphaOff val="0"/>
                </a:schemeClr>
              </a:lnRef>
              <a:fillRef idx="1">
                <a:schemeClr val="accent5">
                  <a:hueOff val="-7353344"/>
                  <a:satOff val="-10228"/>
                  <a:lumOff val="-3922"/>
                  <a:alphaOff val="0"/>
                </a:schemeClr>
              </a:fillRef>
              <a:effectRef idx="0">
                <a:schemeClr val="accent5">
                  <a:hueOff val="-7353344"/>
                  <a:satOff val="-10228"/>
                  <a:lumOff val="-3922"/>
                  <a:alphaOff val="0"/>
                </a:schemeClr>
              </a:effectRef>
              <a:fontRef idx="minor">
                <a:schemeClr val="lt1"/>
              </a:fontRef>
            </p:style>
            <p:txBody>
              <a:bodyPr spcFirstLastPara="0" vert="horz" wrap="square" lIns="199907" tIns="199907" rIns="199907" bIns="199907" numCol="1" spcCol="1270" anchor="ctr" anchorCtr="0">
                <a:noAutofit/>
              </a:bodyPr>
              <a:lstStyle/>
              <a:p>
                <a:pPr lvl="0" algn="ctr" defTabSz="577850" rtl="0">
                  <a:lnSpc>
                    <a:spcPct val="90000"/>
                  </a:lnSpc>
                  <a:spcBef>
                    <a:spcPct val="0"/>
                  </a:spcBef>
                  <a:spcAft>
                    <a:spcPct val="35000"/>
                  </a:spcAft>
                </a:pPr>
                <a:r>
                  <a:rPr lang="en-US" sz="1300" kern="1200">
                    <a:latin typeface="Huawei Sans" panose="020C0503030203020204" pitchFamily="34" charset="0"/>
                    <a:cs typeface="Huawei Sans" panose="020C0503030203020204" pitchFamily="34" charset="0"/>
                  </a:rPr>
                  <a:t>Availability</a:t>
                </a:r>
              </a:p>
            </p:txBody>
          </p:sp>
        </p:grpSp>
        <p:grpSp>
          <p:nvGrpSpPr>
            <p:cNvPr id="46" name="Group 18"/>
            <p:cNvGrpSpPr>
              <a:grpSpLocks/>
            </p:cNvGrpSpPr>
            <p:nvPr/>
          </p:nvGrpSpPr>
          <p:grpSpPr bwMode="auto">
            <a:xfrm>
              <a:off x="1843988" y="3367895"/>
              <a:ext cx="2111376" cy="920750"/>
              <a:chOff x="740" y="1951"/>
              <a:chExt cx="1330" cy="580"/>
            </a:xfrm>
          </p:grpSpPr>
          <p:sp>
            <p:nvSpPr>
              <p:cNvPr id="47" name="AutoShape 24"/>
              <p:cNvSpPr>
                <a:spLocks noChangeArrowheads="1"/>
              </p:cNvSpPr>
              <p:nvPr/>
            </p:nvSpPr>
            <p:spPr bwMode="auto">
              <a:xfrm>
                <a:off x="740" y="2177"/>
                <a:ext cx="1330" cy="354"/>
              </a:xfrm>
              <a:prstGeom prst="wedgeRectCallout">
                <a:avLst>
                  <a:gd name="adj1" fmla="val 52051"/>
                  <a:gd name="adj2" fmla="val -97917"/>
                </a:avLst>
              </a:prstGeom>
              <a:solidFill>
                <a:srgbClr val="99CCFF"/>
              </a:solidFill>
              <a:ln w="25400">
                <a:noFill/>
                <a:miter lim="800000"/>
                <a:headEnd/>
                <a:tailEnd/>
              </a:ln>
            </p:spPr>
            <p:txBody>
              <a:bodyPr anchor="ctr">
                <a:noAutofit/>
              </a:bodyPr>
              <a:lstStyle/>
              <a:p>
                <a:pPr algn="ctr" defTabSz="914400">
                  <a:defRPr/>
                </a:pPr>
                <a:r>
                  <a:rPr lang="en-US" sz="1200" dirty="0">
                    <a:solidFill>
                      <a:prstClr val="black"/>
                    </a:solidFill>
                  </a:rPr>
                  <a:t>Resource capacity, redundancy, backup, </a:t>
                </a:r>
                <a:r>
                  <a:rPr lang="en-US" sz="1200" dirty="0" smtClean="0">
                    <a:solidFill>
                      <a:prstClr val="black"/>
                    </a:solidFill>
                  </a:rPr>
                  <a:t>multiple </a:t>
                </a:r>
                <a:r>
                  <a:rPr lang="en-US" sz="1200" dirty="0">
                    <a:solidFill>
                      <a:prstClr val="black"/>
                    </a:solidFill>
                  </a:rPr>
                  <a:t>routes, 7 x 24 x 365...</a:t>
                </a:r>
              </a:p>
            </p:txBody>
          </p:sp>
          <p:sp>
            <p:nvSpPr>
              <p:cNvPr id="48" name="Rectangle 28"/>
              <p:cNvSpPr>
                <a:spLocks noChangeArrowheads="1"/>
              </p:cNvSpPr>
              <p:nvPr/>
            </p:nvSpPr>
            <p:spPr bwMode="auto">
              <a:xfrm>
                <a:off x="773" y="1951"/>
                <a:ext cx="116" cy="233"/>
              </a:xfrm>
              <a:prstGeom prst="rect">
                <a:avLst/>
              </a:prstGeom>
              <a:noFill/>
              <a:ln w="9525">
                <a:noFill/>
                <a:miter lim="800000"/>
                <a:headEnd/>
                <a:tailEnd/>
              </a:ln>
            </p:spPr>
            <p:txBody>
              <a:bodyPr wrap="none">
                <a:noAutofit/>
              </a:bodyPr>
              <a:lstStyle/>
              <a:p>
                <a:pPr defTabSz="914400">
                  <a:defRPr/>
                </a:pPr>
                <a:endParaRPr sz="1600">
                  <a:solidFill>
                    <a:prstClr val="black"/>
                  </a:solidFill>
                </a:endParaRPr>
              </a:p>
            </p:txBody>
          </p:sp>
        </p:grpSp>
        <p:grpSp>
          <p:nvGrpSpPr>
            <p:cNvPr id="49" name="Group 21"/>
            <p:cNvGrpSpPr>
              <a:grpSpLocks/>
            </p:cNvGrpSpPr>
            <p:nvPr/>
          </p:nvGrpSpPr>
          <p:grpSpPr bwMode="auto">
            <a:xfrm>
              <a:off x="7872061" y="1891560"/>
              <a:ext cx="2478089" cy="950913"/>
              <a:chOff x="3808" y="1263"/>
              <a:chExt cx="1561" cy="599"/>
            </a:xfrm>
          </p:grpSpPr>
          <p:sp>
            <p:nvSpPr>
              <p:cNvPr id="50" name="AutoShape 23"/>
              <p:cNvSpPr>
                <a:spLocks noChangeArrowheads="1"/>
              </p:cNvSpPr>
              <p:nvPr/>
            </p:nvSpPr>
            <p:spPr bwMode="auto">
              <a:xfrm>
                <a:off x="3808" y="1492"/>
                <a:ext cx="1561" cy="370"/>
              </a:xfrm>
              <a:prstGeom prst="wedgeRectCallout">
                <a:avLst>
                  <a:gd name="adj1" fmla="val -39250"/>
                  <a:gd name="adj2" fmla="val 108502"/>
                </a:avLst>
              </a:prstGeom>
              <a:solidFill>
                <a:srgbClr val="99CCFF"/>
              </a:solidFill>
              <a:ln w="25400">
                <a:noFill/>
                <a:miter lim="800000"/>
                <a:headEnd/>
                <a:tailEnd/>
              </a:ln>
            </p:spPr>
            <p:txBody>
              <a:bodyPr anchor="ctr">
                <a:noAutofit/>
              </a:bodyPr>
              <a:lstStyle/>
              <a:p>
                <a:pPr algn="ctr" defTabSz="914400">
                  <a:defRPr/>
                </a:pPr>
                <a:r>
                  <a:rPr lang="en-US" sz="1200" dirty="0">
                    <a:solidFill>
                      <a:prstClr val="black"/>
                    </a:solidFill>
                  </a:rPr>
                  <a:t>Flexible expansion, horizontal and vertical capacity expansion based on service </a:t>
                </a:r>
                <a:r>
                  <a:rPr lang="en-US" sz="1200" dirty="0" smtClean="0">
                    <a:solidFill>
                      <a:prstClr val="black"/>
                    </a:solidFill>
                  </a:rPr>
                  <a:t>requirements...</a:t>
                </a:r>
                <a:endParaRPr lang="en-US" sz="1200" dirty="0">
                  <a:solidFill>
                    <a:prstClr val="black"/>
                  </a:solidFill>
                </a:endParaRPr>
              </a:p>
            </p:txBody>
          </p:sp>
          <p:sp>
            <p:nvSpPr>
              <p:cNvPr id="51" name="Rectangle 29"/>
              <p:cNvSpPr>
                <a:spLocks noChangeArrowheads="1"/>
              </p:cNvSpPr>
              <p:nvPr/>
            </p:nvSpPr>
            <p:spPr bwMode="auto">
              <a:xfrm>
                <a:off x="4120" y="1263"/>
                <a:ext cx="862" cy="233"/>
              </a:xfrm>
              <a:prstGeom prst="rect">
                <a:avLst/>
              </a:prstGeom>
              <a:noFill/>
              <a:ln w="9525">
                <a:noFill/>
                <a:miter lim="800000"/>
                <a:headEnd/>
                <a:tailEnd/>
              </a:ln>
            </p:spPr>
            <p:txBody>
              <a:bodyPr wrap="none">
                <a:noAutofit/>
              </a:bodyPr>
              <a:lstStyle/>
              <a:p>
                <a:pPr defTabSz="914400">
                  <a:defRPr/>
                </a:pPr>
                <a:r>
                  <a:rPr lang="en-US" sz="1600" b="1">
                    <a:solidFill>
                      <a:prstClr val="black"/>
                    </a:solidFill>
                  </a:rPr>
                  <a:t>Scalability</a:t>
                </a:r>
              </a:p>
            </p:txBody>
          </p:sp>
        </p:grpSp>
        <p:grpSp>
          <p:nvGrpSpPr>
            <p:cNvPr id="52" name="Group 24"/>
            <p:cNvGrpSpPr>
              <a:grpSpLocks/>
            </p:cNvGrpSpPr>
            <p:nvPr/>
          </p:nvGrpSpPr>
          <p:grpSpPr bwMode="auto">
            <a:xfrm>
              <a:off x="1367737" y="4964917"/>
              <a:ext cx="2608263" cy="828675"/>
              <a:chOff x="440" y="2957"/>
              <a:chExt cx="1643" cy="522"/>
            </a:xfrm>
          </p:grpSpPr>
          <p:sp>
            <p:nvSpPr>
              <p:cNvPr id="53" name="AutoShape 21"/>
              <p:cNvSpPr>
                <a:spLocks noChangeArrowheads="1"/>
              </p:cNvSpPr>
              <p:nvPr/>
            </p:nvSpPr>
            <p:spPr bwMode="auto">
              <a:xfrm>
                <a:off x="440" y="3161"/>
                <a:ext cx="1643" cy="318"/>
              </a:xfrm>
              <a:prstGeom prst="wedgeRectCallout">
                <a:avLst>
                  <a:gd name="adj1" fmla="val 47167"/>
                  <a:gd name="adj2" fmla="val -108870"/>
                </a:avLst>
              </a:prstGeom>
              <a:solidFill>
                <a:srgbClr val="99CCFF"/>
              </a:solidFill>
              <a:ln w="25400">
                <a:noFill/>
                <a:miter lim="800000"/>
                <a:headEnd/>
                <a:tailEnd/>
              </a:ln>
            </p:spPr>
            <p:txBody>
              <a:bodyPr anchor="ctr">
                <a:noAutofit/>
              </a:bodyPr>
              <a:lstStyle/>
              <a:p>
                <a:pPr algn="ctr" defTabSz="914400">
                  <a:defRPr/>
                </a:pPr>
                <a:r>
                  <a:rPr lang="en-US" sz="1200" dirty="0">
                    <a:solidFill>
                      <a:prstClr val="black"/>
                    </a:solidFill>
                  </a:rPr>
                  <a:t>Space design, functional area setting, </a:t>
                </a:r>
                <a:r>
                  <a:rPr lang="en-US" altLang="zh-CN" sz="1200" dirty="0" smtClean="0">
                    <a:solidFill>
                      <a:prstClr val="black"/>
                    </a:solidFill>
                  </a:rPr>
                  <a:t>service process compliance</a:t>
                </a:r>
                <a:r>
                  <a:rPr lang="en-US" sz="1200" dirty="0" smtClean="0">
                    <a:solidFill>
                      <a:prstClr val="black"/>
                    </a:solidFill>
                  </a:rPr>
                  <a:t>, </a:t>
                </a:r>
                <a:r>
                  <a:rPr lang="en-US" sz="1200" dirty="0">
                    <a:solidFill>
                      <a:prstClr val="black"/>
                    </a:solidFill>
                  </a:rPr>
                  <a:t>flexible combination... </a:t>
                </a:r>
              </a:p>
            </p:txBody>
          </p:sp>
          <p:sp>
            <p:nvSpPr>
              <p:cNvPr id="54" name="Rectangle 30"/>
              <p:cNvSpPr>
                <a:spLocks noChangeArrowheads="1"/>
              </p:cNvSpPr>
              <p:nvPr/>
            </p:nvSpPr>
            <p:spPr bwMode="auto">
              <a:xfrm>
                <a:off x="635" y="2957"/>
                <a:ext cx="853" cy="233"/>
              </a:xfrm>
              <a:prstGeom prst="rect">
                <a:avLst/>
              </a:prstGeom>
              <a:noFill/>
              <a:ln w="9525">
                <a:noFill/>
                <a:miter lim="800000"/>
                <a:headEnd/>
                <a:tailEnd/>
              </a:ln>
            </p:spPr>
            <p:txBody>
              <a:bodyPr wrap="none">
                <a:noAutofit/>
              </a:bodyPr>
              <a:lstStyle/>
              <a:p>
                <a:pPr defTabSz="914400">
                  <a:defRPr/>
                </a:pPr>
                <a:r>
                  <a:rPr lang="en-US" sz="1600" b="1" dirty="0">
                    <a:solidFill>
                      <a:prstClr val="black"/>
                    </a:solidFill>
                  </a:rPr>
                  <a:t>Function</a:t>
                </a:r>
              </a:p>
            </p:txBody>
          </p:sp>
        </p:grpSp>
        <p:grpSp>
          <p:nvGrpSpPr>
            <p:cNvPr id="55" name="Group 27"/>
            <p:cNvGrpSpPr>
              <a:grpSpLocks/>
            </p:cNvGrpSpPr>
            <p:nvPr/>
          </p:nvGrpSpPr>
          <p:grpSpPr bwMode="auto">
            <a:xfrm>
              <a:off x="8541986" y="4095010"/>
              <a:ext cx="2595564" cy="922338"/>
              <a:chOff x="4412" y="2372"/>
              <a:chExt cx="1635" cy="581"/>
            </a:xfrm>
          </p:grpSpPr>
          <p:sp>
            <p:nvSpPr>
              <p:cNvPr id="56" name="AutoShape 22"/>
              <p:cNvSpPr>
                <a:spLocks noChangeArrowheads="1"/>
              </p:cNvSpPr>
              <p:nvPr/>
            </p:nvSpPr>
            <p:spPr bwMode="auto">
              <a:xfrm>
                <a:off x="4412" y="2589"/>
                <a:ext cx="1635" cy="364"/>
              </a:xfrm>
              <a:prstGeom prst="wedgeRectCallout">
                <a:avLst>
                  <a:gd name="adj1" fmla="val -76981"/>
                  <a:gd name="adj2" fmla="val -6852"/>
                </a:avLst>
              </a:prstGeom>
              <a:solidFill>
                <a:srgbClr val="99CCFF"/>
              </a:solidFill>
              <a:ln w="25400">
                <a:noFill/>
                <a:miter lim="800000"/>
                <a:headEnd/>
                <a:tailEnd/>
              </a:ln>
            </p:spPr>
            <p:txBody>
              <a:bodyPr anchor="ctr">
                <a:noAutofit/>
              </a:bodyPr>
              <a:lstStyle/>
              <a:p>
                <a:pPr defTabSz="914400">
                  <a:defRPr/>
                </a:pPr>
                <a:r>
                  <a:rPr lang="en-US" sz="1200" dirty="0">
                    <a:solidFill>
                      <a:prstClr val="black"/>
                    </a:solidFill>
                  </a:rPr>
                  <a:t>Energy conservation, environment friendliness, automatic </a:t>
                </a:r>
                <a:r>
                  <a:rPr lang="en-US" sz="1200" dirty="0" smtClean="0">
                    <a:solidFill>
                      <a:prstClr val="black"/>
                    </a:solidFill>
                  </a:rPr>
                  <a:t>running, centralized control...</a:t>
                </a:r>
                <a:endParaRPr lang="en-US" sz="1200" dirty="0">
                  <a:solidFill>
                    <a:prstClr val="black"/>
                  </a:solidFill>
                </a:endParaRPr>
              </a:p>
            </p:txBody>
          </p:sp>
          <p:sp>
            <p:nvSpPr>
              <p:cNvPr id="57" name="Rectangle 31"/>
              <p:cNvSpPr>
                <a:spLocks noChangeArrowheads="1"/>
              </p:cNvSpPr>
              <p:nvPr/>
            </p:nvSpPr>
            <p:spPr bwMode="auto">
              <a:xfrm>
                <a:off x="4451" y="2372"/>
                <a:ext cx="910" cy="233"/>
              </a:xfrm>
              <a:prstGeom prst="rect">
                <a:avLst/>
              </a:prstGeom>
              <a:noFill/>
              <a:ln w="9525">
                <a:noFill/>
                <a:miter lim="800000"/>
                <a:headEnd/>
                <a:tailEnd/>
              </a:ln>
            </p:spPr>
            <p:txBody>
              <a:bodyPr wrap="none">
                <a:noAutofit/>
              </a:bodyPr>
              <a:lstStyle/>
              <a:p>
                <a:pPr defTabSz="914400">
                  <a:defRPr/>
                </a:pPr>
                <a:r>
                  <a:rPr lang="en-US" sz="1600" b="1" dirty="0">
                    <a:solidFill>
                      <a:prstClr val="black"/>
                    </a:solidFill>
                  </a:rPr>
                  <a:t>Economy</a:t>
                </a:r>
              </a:p>
            </p:txBody>
          </p:sp>
        </p:grpSp>
        <p:grpSp>
          <p:nvGrpSpPr>
            <p:cNvPr id="58" name="Group 30"/>
            <p:cNvGrpSpPr>
              <a:grpSpLocks/>
            </p:cNvGrpSpPr>
            <p:nvPr/>
          </p:nvGrpSpPr>
          <p:grpSpPr bwMode="auto">
            <a:xfrm>
              <a:off x="6768745" y="5608408"/>
              <a:ext cx="2381251" cy="944563"/>
              <a:chOff x="3861" y="3195"/>
              <a:chExt cx="1500" cy="595"/>
            </a:xfrm>
          </p:grpSpPr>
          <p:sp>
            <p:nvSpPr>
              <p:cNvPr id="59" name="AutoShape 25"/>
              <p:cNvSpPr>
                <a:spLocks noChangeArrowheads="1"/>
              </p:cNvSpPr>
              <p:nvPr/>
            </p:nvSpPr>
            <p:spPr bwMode="auto">
              <a:xfrm>
                <a:off x="3861" y="3457"/>
                <a:ext cx="1500" cy="333"/>
              </a:xfrm>
              <a:prstGeom prst="wedgeRectCallout">
                <a:avLst>
                  <a:gd name="adj1" fmla="val -53076"/>
                  <a:gd name="adj2" fmla="val -81282"/>
                </a:avLst>
              </a:prstGeom>
              <a:solidFill>
                <a:srgbClr val="99CCFF"/>
              </a:solidFill>
              <a:ln w="25400">
                <a:noFill/>
                <a:miter lim="800000"/>
                <a:headEnd/>
                <a:tailEnd/>
              </a:ln>
            </p:spPr>
            <p:txBody>
              <a:bodyPr anchor="ctr">
                <a:noAutofit/>
              </a:bodyPr>
              <a:lstStyle/>
              <a:p>
                <a:pPr algn="ctr" defTabSz="914400">
                  <a:defRPr/>
                </a:pPr>
                <a:r>
                  <a:rPr lang="en-US" sz="1200" dirty="0">
                    <a:solidFill>
                      <a:prstClr val="black"/>
                    </a:solidFill>
                  </a:rPr>
                  <a:t>Controllability, facility monitoring, IT monitoring, operation services...</a:t>
                </a:r>
              </a:p>
            </p:txBody>
          </p:sp>
          <p:sp>
            <p:nvSpPr>
              <p:cNvPr id="60" name="Rectangle 32"/>
              <p:cNvSpPr>
                <a:spLocks noChangeArrowheads="1"/>
              </p:cNvSpPr>
              <p:nvPr/>
            </p:nvSpPr>
            <p:spPr bwMode="auto">
              <a:xfrm>
                <a:off x="4217" y="3195"/>
                <a:ext cx="911" cy="233"/>
              </a:xfrm>
              <a:prstGeom prst="rect">
                <a:avLst/>
              </a:prstGeom>
              <a:noFill/>
              <a:ln w="9525">
                <a:noFill/>
                <a:miter lim="800000"/>
                <a:headEnd/>
                <a:tailEnd/>
              </a:ln>
            </p:spPr>
            <p:txBody>
              <a:bodyPr wrap="none">
                <a:noAutofit/>
              </a:bodyPr>
              <a:lstStyle/>
              <a:p>
                <a:pPr defTabSz="914400">
                  <a:defRPr/>
                </a:pPr>
                <a:r>
                  <a:rPr lang="en-US" sz="1600" b="1" dirty="0">
                    <a:solidFill>
                      <a:prstClr val="black"/>
                    </a:solidFill>
                  </a:rPr>
                  <a:t>Serviceability</a:t>
                </a:r>
              </a:p>
            </p:txBody>
          </p:sp>
        </p:grpSp>
        <p:grpSp>
          <p:nvGrpSpPr>
            <p:cNvPr id="61" name="Group 33"/>
            <p:cNvGrpSpPr>
              <a:grpSpLocks/>
            </p:cNvGrpSpPr>
            <p:nvPr/>
          </p:nvGrpSpPr>
          <p:grpSpPr bwMode="auto">
            <a:xfrm>
              <a:off x="2617100" y="1832782"/>
              <a:ext cx="2193925" cy="885825"/>
              <a:chOff x="1227" y="984"/>
              <a:chExt cx="1382" cy="558"/>
            </a:xfrm>
          </p:grpSpPr>
          <p:sp>
            <p:nvSpPr>
              <p:cNvPr id="62" name="AutoShape 27"/>
              <p:cNvSpPr>
                <a:spLocks noChangeArrowheads="1"/>
              </p:cNvSpPr>
              <p:nvPr/>
            </p:nvSpPr>
            <p:spPr bwMode="auto">
              <a:xfrm>
                <a:off x="1291" y="1187"/>
                <a:ext cx="1318" cy="355"/>
              </a:xfrm>
              <a:prstGeom prst="wedgeRectCallout">
                <a:avLst>
                  <a:gd name="adj1" fmla="val 63366"/>
                  <a:gd name="adj2" fmla="val 70051"/>
                </a:avLst>
              </a:prstGeom>
              <a:solidFill>
                <a:srgbClr val="99CCFF"/>
              </a:solidFill>
              <a:ln w="25400">
                <a:noFill/>
                <a:miter lim="800000"/>
                <a:headEnd/>
                <a:tailEnd/>
              </a:ln>
            </p:spPr>
            <p:txBody>
              <a:bodyPr anchor="ctr">
                <a:noAutofit/>
              </a:bodyPr>
              <a:lstStyle/>
              <a:p>
                <a:pPr algn="ctr" defTabSz="914400">
                  <a:defRPr/>
                </a:pPr>
                <a:r>
                  <a:rPr lang="en-US" sz="1200" dirty="0">
                    <a:solidFill>
                      <a:prstClr val="black"/>
                    </a:solidFill>
                  </a:rPr>
                  <a:t>Law, regulation, industry standard, and security requirement compliance</a:t>
                </a:r>
              </a:p>
            </p:txBody>
          </p:sp>
          <p:sp>
            <p:nvSpPr>
              <p:cNvPr id="63" name="Rectangle 33"/>
              <p:cNvSpPr>
                <a:spLocks noChangeArrowheads="1"/>
              </p:cNvSpPr>
              <p:nvPr/>
            </p:nvSpPr>
            <p:spPr bwMode="auto">
              <a:xfrm>
                <a:off x="1227" y="984"/>
                <a:ext cx="907" cy="231"/>
              </a:xfrm>
              <a:prstGeom prst="rect">
                <a:avLst/>
              </a:prstGeom>
              <a:noFill/>
              <a:ln w="9525">
                <a:noFill/>
                <a:miter lim="800000"/>
                <a:headEnd/>
                <a:tailEnd/>
              </a:ln>
            </p:spPr>
            <p:txBody>
              <a:bodyPr wrap="none">
                <a:noAutofit/>
              </a:bodyPr>
              <a:lstStyle/>
              <a:p>
                <a:pPr defTabSz="914400">
                  <a:defRPr/>
                </a:pPr>
                <a:r>
                  <a:rPr lang="en-US" sz="1600" b="1">
                    <a:solidFill>
                      <a:prstClr val="black"/>
                    </a:solidFill>
                  </a:rPr>
                  <a:t>Regulation</a:t>
                </a:r>
              </a:p>
            </p:txBody>
          </p:sp>
        </p:grpSp>
        <p:sp>
          <p:nvSpPr>
            <p:cNvPr id="27" name="Rectangle 28"/>
            <p:cNvSpPr>
              <a:spLocks noChangeArrowheads="1"/>
            </p:cNvSpPr>
            <p:nvPr/>
          </p:nvSpPr>
          <p:spPr bwMode="auto">
            <a:xfrm>
              <a:off x="1594799" y="3398634"/>
              <a:ext cx="1471613" cy="366713"/>
            </a:xfrm>
            <a:prstGeom prst="rect">
              <a:avLst/>
            </a:prstGeom>
            <a:noFill/>
            <a:ln w="9525">
              <a:noFill/>
              <a:miter lim="800000"/>
              <a:headEnd/>
              <a:tailEnd/>
            </a:ln>
          </p:spPr>
          <p:txBody>
            <a:bodyPr wrap="none">
              <a:spAutoFit/>
            </a:bodyPr>
            <a:lstStyle/>
            <a:p>
              <a:pPr defTabSz="914400">
                <a:defRPr/>
              </a:pPr>
              <a:r>
                <a:rPr lang="en-US" altLang="zh-CN" b="1" kern="0" dirty="0" smtClean="0">
                  <a:solidFill>
                    <a:prstClr val="black"/>
                  </a:solidFill>
                </a:rPr>
                <a:t>Availability</a:t>
              </a:r>
            </a:p>
          </p:txBody>
        </p:sp>
      </p:grpSp>
    </p:spTree>
    <p:extLst>
      <p:ext uri="{BB962C8B-B14F-4D97-AF65-F5344CB8AC3E}">
        <p14:creationId xmlns:p14="http://schemas.microsoft.com/office/powerpoint/2010/main" val="3640398561"/>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38259" y="1262035"/>
            <a:ext cx="10690291" cy="4950855"/>
            <a:chOff x="1500514" y="1278111"/>
            <a:chExt cx="8964264" cy="4716388"/>
          </a:xfrm>
        </p:grpSpPr>
        <p:sp>
          <p:nvSpPr>
            <p:cNvPr id="4" name="Text Box 24"/>
            <p:cNvSpPr txBox="1">
              <a:spLocks noChangeArrowheads="1"/>
            </p:cNvSpPr>
            <p:nvPr/>
          </p:nvSpPr>
          <p:spPr bwMode="auto">
            <a:xfrm>
              <a:off x="1775519" y="1278111"/>
              <a:ext cx="2160000" cy="504000"/>
            </a:xfrm>
            <a:prstGeom prst="rect">
              <a:avLst/>
            </a:prstGeom>
            <a:solidFill>
              <a:schemeClr val="accent1">
                <a:lumMod val="20000"/>
                <a:lumOff val="80000"/>
              </a:schemeClr>
            </a:solidFill>
            <a:ln w="19050" algn="ctr">
              <a:solidFill>
                <a:srgbClr val="99CCFF"/>
              </a:solidFill>
              <a:miter lim="800000"/>
              <a:headEnd/>
              <a:tailEnd/>
            </a:ln>
          </p:spPr>
          <p:txBody>
            <a:bodyPr wrap="none" lIns="36000" rIns="36000" anchor="t">
              <a:noAutofit/>
            </a:bodyPr>
            <a:lstStyle/>
            <a:p>
              <a:pPr algn="ctr">
                <a:spcBef>
                  <a:spcPct val="50000"/>
                </a:spcBef>
              </a:pPr>
              <a:r>
                <a:rPr lang="en-US" sz="1200" b="1">
                  <a:solidFill>
                    <a:srgbClr val="C00000"/>
                  </a:solidFill>
                </a:rPr>
                <a:t>Project Preparation</a:t>
              </a:r>
            </a:p>
          </p:txBody>
        </p:sp>
        <p:sp>
          <p:nvSpPr>
            <p:cNvPr id="5" name="Text Box 24"/>
            <p:cNvSpPr txBox="1">
              <a:spLocks noChangeArrowheads="1"/>
            </p:cNvSpPr>
            <p:nvPr/>
          </p:nvSpPr>
          <p:spPr bwMode="auto">
            <a:xfrm>
              <a:off x="3935760" y="1278111"/>
              <a:ext cx="6480000" cy="504000"/>
            </a:xfrm>
            <a:prstGeom prst="rect">
              <a:avLst/>
            </a:prstGeom>
            <a:solidFill>
              <a:schemeClr val="accent1">
                <a:lumMod val="20000"/>
                <a:lumOff val="80000"/>
              </a:schemeClr>
            </a:solidFill>
            <a:ln w="19050" algn="ctr">
              <a:solidFill>
                <a:srgbClr val="99CCFF"/>
              </a:solidFill>
              <a:miter lim="800000"/>
              <a:headEnd/>
              <a:tailEnd/>
            </a:ln>
          </p:spPr>
          <p:txBody>
            <a:bodyPr wrap="none" lIns="36000" rIns="36000" anchor="t">
              <a:noAutofit/>
            </a:bodyPr>
            <a:lstStyle/>
            <a:p>
              <a:pPr algn="ctr">
                <a:spcBef>
                  <a:spcPct val="50000"/>
                </a:spcBef>
              </a:pPr>
              <a:r>
                <a:rPr lang="en-US" sz="1200" b="1">
                  <a:solidFill>
                    <a:srgbClr val="0070C0"/>
                  </a:solidFill>
                </a:rPr>
                <a:t>Project Delivery</a:t>
              </a:r>
            </a:p>
          </p:txBody>
        </p:sp>
        <p:sp>
          <p:nvSpPr>
            <p:cNvPr id="6" name="AutoShape 9"/>
            <p:cNvSpPr>
              <a:spLocks noChangeArrowheads="1"/>
            </p:cNvSpPr>
            <p:nvPr/>
          </p:nvSpPr>
          <p:spPr bwMode="auto">
            <a:xfrm>
              <a:off x="2927752" y="5162207"/>
              <a:ext cx="936000" cy="796260"/>
            </a:xfrm>
            <a:prstGeom prst="foldedCorner">
              <a:avLst>
                <a:gd name="adj" fmla="val 12500"/>
              </a:avLst>
            </a:prstGeom>
            <a:solidFill>
              <a:srgbClr val="C5FFE2"/>
            </a:solidFill>
            <a:ln w="28575">
              <a:solidFill>
                <a:schemeClr val="accent1"/>
              </a:solidFill>
              <a:round/>
              <a:headEnd type="none" w="sm" len="sm"/>
              <a:tailEnd type="none" w="sm" len="sm"/>
            </a:ln>
          </p:spPr>
          <p:txBody>
            <a:bodyPr lIns="36000" rIns="36000" anchor="ctr" anchorCtr="0">
              <a:noAutofit/>
            </a:bodyPr>
            <a:lstStyle/>
            <a:p>
              <a:pPr marL="101600" indent="-101600" eaLnBrk="0" hangingPunct="0">
                <a:spcBef>
                  <a:spcPct val="50000"/>
                </a:spcBef>
                <a:buFontTx/>
                <a:buChar char="•"/>
              </a:pPr>
              <a:r>
                <a:rPr lang="en-US" sz="1000" dirty="0">
                  <a:solidFill>
                    <a:prstClr val="black"/>
                  </a:solidFill>
                  <a:cs typeface="Arial" pitchFamily="34" charset="0"/>
                </a:rPr>
                <a:t>Project plan</a:t>
              </a:r>
            </a:p>
          </p:txBody>
        </p:sp>
        <p:sp>
          <p:nvSpPr>
            <p:cNvPr id="7" name="AutoShape 10"/>
            <p:cNvSpPr>
              <a:spLocks noChangeArrowheads="1"/>
            </p:cNvSpPr>
            <p:nvPr/>
          </p:nvSpPr>
          <p:spPr bwMode="auto">
            <a:xfrm>
              <a:off x="5385122" y="5162207"/>
              <a:ext cx="1187450" cy="796260"/>
            </a:xfrm>
            <a:prstGeom prst="foldedCorner">
              <a:avLst>
                <a:gd name="adj" fmla="val 12500"/>
              </a:avLst>
            </a:prstGeom>
            <a:solidFill>
              <a:srgbClr val="FFFFCC"/>
            </a:solidFill>
            <a:ln w="28575">
              <a:solidFill>
                <a:schemeClr val="accent1"/>
              </a:solidFill>
              <a:round/>
              <a:headEnd type="none" w="sm" len="sm"/>
              <a:tailEnd type="none" w="sm" len="sm"/>
            </a:ln>
          </p:spPr>
          <p:txBody>
            <a:bodyPr lIns="36000" rIns="36000" anchor="ctr" anchorCtr="0">
              <a:noAutofit/>
            </a:bodyPr>
            <a:lstStyle/>
            <a:p>
              <a:pPr marL="101600" indent="-101600" eaLnBrk="0" hangingPunct="0">
                <a:spcBef>
                  <a:spcPct val="50000"/>
                </a:spcBef>
                <a:buFontTx/>
                <a:buChar char="•"/>
              </a:pPr>
              <a:r>
                <a:rPr lang="en-US" sz="1000" dirty="0">
                  <a:solidFill>
                    <a:prstClr val="black"/>
                  </a:solidFill>
                  <a:cs typeface="Arial" pitchFamily="34" charset="0"/>
                </a:rPr>
                <a:t>Research result</a:t>
              </a:r>
            </a:p>
            <a:p>
              <a:pPr marL="101600" indent="-101600" eaLnBrk="0" hangingPunct="0">
                <a:spcBef>
                  <a:spcPct val="50000"/>
                </a:spcBef>
                <a:buFontTx/>
                <a:buChar char="•"/>
              </a:pPr>
              <a:r>
                <a:rPr lang="en-US" sz="1000" dirty="0">
                  <a:solidFill>
                    <a:prstClr val="black"/>
                  </a:solidFill>
                  <a:cs typeface="Arial" pitchFamily="34" charset="0"/>
                </a:rPr>
                <a:t>Research report</a:t>
              </a:r>
            </a:p>
          </p:txBody>
        </p:sp>
        <p:sp>
          <p:nvSpPr>
            <p:cNvPr id="8" name="AutoShape 11"/>
            <p:cNvSpPr>
              <a:spLocks noChangeArrowheads="1"/>
            </p:cNvSpPr>
            <p:nvPr/>
          </p:nvSpPr>
          <p:spPr bwMode="auto">
            <a:xfrm>
              <a:off x="6639951" y="5162207"/>
              <a:ext cx="1215963" cy="796260"/>
            </a:xfrm>
            <a:prstGeom prst="foldedCorner">
              <a:avLst>
                <a:gd name="adj" fmla="val 12500"/>
              </a:avLst>
            </a:prstGeom>
            <a:solidFill>
              <a:srgbClr val="FFFFCC"/>
            </a:solidFill>
            <a:ln w="28575">
              <a:solidFill>
                <a:schemeClr val="accent1"/>
              </a:solidFill>
              <a:round/>
              <a:headEnd type="none" w="sm" len="sm"/>
              <a:tailEnd type="none" w="sm" len="sm"/>
            </a:ln>
          </p:spPr>
          <p:txBody>
            <a:bodyPr lIns="36000" rIns="36000" anchor="ctr" anchorCtr="0">
              <a:noAutofit/>
            </a:bodyPr>
            <a:lstStyle/>
            <a:p>
              <a:pPr marL="101600" indent="-101600" eaLnBrk="0" hangingPunct="0">
                <a:spcBef>
                  <a:spcPct val="50000"/>
                </a:spcBef>
                <a:buFontTx/>
                <a:buChar char="•"/>
              </a:pPr>
              <a:r>
                <a:rPr lang="en-US" sz="1000" dirty="0">
                  <a:solidFill>
                    <a:prstClr val="black"/>
                  </a:solidFill>
                  <a:cs typeface="Arial" pitchFamily="34" charset="0"/>
                </a:rPr>
                <a:t>System long-term objectives confirmed </a:t>
              </a:r>
              <a:r>
                <a:rPr lang="en-US" sz="1000" dirty="0" smtClean="0">
                  <a:solidFill>
                    <a:prstClr val="black"/>
                  </a:solidFill>
                  <a:cs typeface="Arial" pitchFamily="34" charset="0"/>
                </a:rPr>
                <a:t>by customers</a:t>
              </a:r>
              <a:endParaRPr lang="en-US" sz="1000" dirty="0">
                <a:solidFill>
                  <a:prstClr val="black"/>
                </a:solidFill>
                <a:cs typeface="Arial" pitchFamily="34" charset="0"/>
              </a:endParaRPr>
            </a:p>
            <a:p>
              <a:pPr marL="101600" indent="-101600" eaLnBrk="0" hangingPunct="0">
                <a:spcBef>
                  <a:spcPct val="50000"/>
                </a:spcBef>
                <a:buFontTx/>
                <a:buChar char="•"/>
              </a:pPr>
              <a:r>
                <a:rPr lang="en-US" sz="1000" dirty="0">
                  <a:solidFill>
                    <a:prstClr val="black"/>
                  </a:solidFill>
                  <a:cs typeface="Arial" pitchFamily="34" charset="0"/>
                </a:rPr>
                <a:t>Consultation report draft</a:t>
              </a:r>
            </a:p>
          </p:txBody>
        </p:sp>
        <p:sp>
          <p:nvSpPr>
            <p:cNvPr id="9" name="AutoShape 12"/>
            <p:cNvSpPr>
              <a:spLocks noChangeArrowheads="1"/>
            </p:cNvSpPr>
            <p:nvPr/>
          </p:nvSpPr>
          <p:spPr bwMode="auto">
            <a:xfrm>
              <a:off x="7918772" y="5157446"/>
              <a:ext cx="1187450" cy="796260"/>
            </a:xfrm>
            <a:prstGeom prst="foldedCorner">
              <a:avLst>
                <a:gd name="adj" fmla="val 12500"/>
              </a:avLst>
            </a:prstGeom>
            <a:solidFill>
              <a:srgbClr val="FFFFCC"/>
            </a:solidFill>
            <a:ln w="28575">
              <a:solidFill>
                <a:schemeClr val="accent1"/>
              </a:solidFill>
              <a:round/>
              <a:headEnd type="none" w="sm" len="sm"/>
              <a:tailEnd type="none" w="sm" len="sm"/>
            </a:ln>
          </p:spPr>
          <p:txBody>
            <a:bodyPr lIns="36000" rIns="36000" anchor="ctr" anchorCtr="0">
              <a:noAutofit/>
            </a:bodyPr>
            <a:lstStyle/>
            <a:p>
              <a:pPr marL="101600" indent="-101600" eaLnBrk="0" hangingPunct="0">
                <a:spcBef>
                  <a:spcPct val="50000"/>
                </a:spcBef>
                <a:buFontTx/>
                <a:buChar char="•"/>
              </a:pPr>
              <a:r>
                <a:rPr lang="en-US" sz="1000" dirty="0">
                  <a:solidFill>
                    <a:prstClr val="black"/>
                  </a:solidFill>
                  <a:cs typeface="Arial" pitchFamily="34" charset="0"/>
                </a:rPr>
                <a:t>Consultation report draft review (presentation to </a:t>
              </a:r>
              <a:r>
                <a:rPr lang="en-US" sz="1000" dirty="0" smtClean="0">
                  <a:solidFill>
                    <a:prstClr val="black"/>
                  </a:solidFill>
                  <a:cs typeface="Arial" pitchFamily="34" charset="0"/>
                </a:rPr>
                <a:t>middle-layer leaders)</a:t>
              </a:r>
              <a:endParaRPr lang="en-US" sz="1000" dirty="0">
                <a:solidFill>
                  <a:prstClr val="black"/>
                </a:solidFill>
                <a:cs typeface="Arial" pitchFamily="34" charset="0"/>
              </a:endParaRPr>
            </a:p>
          </p:txBody>
        </p:sp>
        <p:sp>
          <p:nvSpPr>
            <p:cNvPr id="10" name="AutoShape 13"/>
            <p:cNvSpPr>
              <a:spLocks noChangeArrowheads="1"/>
            </p:cNvSpPr>
            <p:nvPr/>
          </p:nvSpPr>
          <p:spPr bwMode="auto">
            <a:xfrm>
              <a:off x="9157022" y="5152682"/>
              <a:ext cx="1187450" cy="796260"/>
            </a:xfrm>
            <a:prstGeom prst="foldedCorner">
              <a:avLst>
                <a:gd name="adj" fmla="val 12500"/>
              </a:avLst>
            </a:prstGeom>
            <a:solidFill>
              <a:srgbClr val="FFFFCC"/>
            </a:solidFill>
            <a:ln w="28575">
              <a:solidFill>
                <a:schemeClr val="accent1"/>
              </a:solidFill>
              <a:round/>
              <a:headEnd type="none" w="sm" len="sm"/>
              <a:tailEnd type="none" w="sm" len="sm"/>
            </a:ln>
          </p:spPr>
          <p:txBody>
            <a:bodyPr lIns="36000" rIns="36000" anchor="ctr" anchorCtr="0">
              <a:noAutofit/>
            </a:bodyPr>
            <a:lstStyle/>
            <a:p>
              <a:pPr marL="101600" indent="-101600" eaLnBrk="0" hangingPunct="0">
                <a:spcBef>
                  <a:spcPct val="50000"/>
                </a:spcBef>
                <a:buFontTx/>
                <a:buChar char="•"/>
              </a:pPr>
              <a:r>
                <a:rPr lang="en-US" sz="1000" dirty="0">
                  <a:solidFill>
                    <a:prstClr val="black"/>
                  </a:solidFill>
                  <a:cs typeface="Arial" pitchFamily="34" charset="0"/>
                </a:rPr>
                <a:t>Final feasibility report (presentation to executives)</a:t>
              </a:r>
            </a:p>
          </p:txBody>
        </p:sp>
        <p:sp>
          <p:nvSpPr>
            <p:cNvPr id="11" name="AutoShape 14"/>
            <p:cNvSpPr>
              <a:spLocks noChangeArrowheads="1"/>
            </p:cNvSpPr>
            <p:nvPr/>
          </p:nvSpPr>
          <p:spPr bwMode="auto">
            <a:xfrm>
              <a:off x="4207672" y="1860525"/>
              <a:ext cx="1260000" cy="358626"/>
            </a:xfrm>
            <a:prstGeom prst="chevron">
              <a:avLst>
                <a:gd name="adj" fmla="val 26590"/>
              </a:avLst>
            </a:prstGeom>
            <a:solidFill>
              <a:schemeClr val="accent2"/>
            </a:solidFill>
            <a:ln w="25400" algn="ctr">
              <a:noFill/>
              <a:miter lim="800000"/>
              <a:headEnd/>
              <a:tailEnd/>
            </a:ln>
          </p:spPr>
          <p:txBody>
            <a:bodyPr lIns="36000" tIns="91440" rIns="36000" bIns="91440" anchor="ctr">
              <a:noAutofit/>
            </a:bodyPr>
            <a:lstStyle/>
            <a:p>
              <a:pPr algn="ctr" eaLnBrk="0" hangingPunct="0"/>
              <a:r>
                <a:rPr lang="en-US" sz="1200" dirty="0">
                  <a:solidFill>
                    <a:prstClr val="black"/>
                  </a:solidFill>
                </a:rPr>
                <a:t>Project initiation</a:t>
              </a:r>
            </a:p>
          </p:txBody>
        </p:sp>
        <p:sp>
          <p:nvSpPr>
            <p:cNvPr id="12" name="AutoShape 15"/>
            <p:cNvSpPr>
              <a:spLocks noChangeArrowheads="1"/>
            </p:cNvSpPr>
            <p:nvPr/>
          </p:nvSpPr>
          <p:spPr bwMode="auto">
            <a:xfrm>
              <a:off x="5439572" y="1868462"/>
              <a:ext cx="1260000" cy="358626"/>
            </a:xfrm>
            <a:prstGeom prst="chevron">
              <a:avLst>
                <a:gd name="adj" fmla="val 26590"/>
              </a:avLst>
            </a:prstGeom>
            <a:solidFill>
              <a:schemeClr val="accent2"/>
            </a:solidFill>
            <a:ln w="25400" algn="ctr">
              <a:noFill/>
              <a:miter lim="800000"/>
              <a:headEnd/>
              <a:tailEnd/>
            </a:ln>
          </p:spPr>
          <p:txBody>
            <a:bodyPr lIns="36000" tIns="91440" rIns="36000" bIns="91440" anchor="ctr">
              <a:noAutofit/>
            </a:bodyPr>
            <a:lstStyle/>
            <a:p>
              <a:pPr algn="ctr" eaLnBrk="0" hangingPunct="0"/>
              <a:r>
                <a:rPr lang="en-US" sz="1200">
                  <a:solidFill>
                    <a:prstClr val="black"/>
                  </a:solidFill>
                </a:rPr>
                <a:t>Survey and research</a:t>
              </a:r>
            </a:p>
          </p:txBody>
        </p:sp>
        <p:sp>
          <p:nvSpPr>
            <p:cNvPr id="13" name="AutoShape 16"/>
            <p:cNvSpPr>
              <a:spLocks noChangeArrowheads="1"/>
            </p:cNvSpPr>
            <p:nvPr/>
          </p:nvSpPr>
          <p:spPr bwMode="auto">
            <a:xfrm>
              <a:off x="6649247" y="1862112"/>
              <a:ext cx="1260000" cy="358626"/>
            </a:xfrm>
            <a:prstGeom prst="chevron">
              <a:avLst>
                <a:gd name="adj" fmla="val 27894"/>
              </a:avLst>
            </a:prstGeom>
            <a:solidFill>
              <a:schemeClr val="accent2"/>
            </a:solidFill>
            <a:ln w="25400" algn="ctr">
              <a:noFill/>
              <a:miter lim="800000"/>
              <a:headEnd/>
              <a:tailEnd/>
            </a:ln>
          </p:spPr>
          <p:txBody>
            <a:bodyPr lIns="36000" tIns="91440" rIns="36000" bIns="91440" anchor="ctr">
              <a:noAutofit/>
            </a:bodyPr>
            <a:lstStyle/>
            <a:p>
              <a:pPr algn="ctr" eaLnBrk="0" hangingPunct="0"/>
              <a:r>
                <a:rPr lang="en-US" sz="1200">
                  <a:solidFill>
                    <a:prstClr val="black"/>
                  </a:solidFill>
                </a:rPr>
                <a:t>Requirement analysis</a:t>
              </a:r>
            </a:p>
          </p:txBody>
        </p:sp>
        <p:sp>
          <p:nvSpPr>
            <p:cNvPr id="14" name="AutoShape 17"/>
            <p:cNvSpPr>
              <a:spLocks noChangeArrowheads="1"/>
            </p:cNvSpPr>
            <p:nvPr/>
          </p:nvSpPr>
          <p:spPr bwMode="auto">
            <a:xfrm>
              <a:off x="7865272" y="1858937"/>
              <a:ext cx="1260000" cy="358626"/>
            </a:xfrm>
            <a:prstGeom prst="chevron">
              <a:avLst>
                <a:gd name="adj" fmla="val 26077"/>
              </a:avLst>
            </a:prstGeom>
            <a:solidFill>
              <a:schemeClr val="accent2"/>
            </a:solidFill>
            <a:ln w="25400" algn="ctr">
              <a:noFill/>
              <a:miter lim="800000"/>
              <a:headEnd/>
              <a:tailEnd/>
            </a:ln>
          </p:spPr>
          <p:txBody>
            <a:bodyPr lIns="36000" tIns="91440" rIns="36000" bIns="91440" anchor="ctr">
              <a:noAutofit/>
            </a:bodyPr>
            <a:lstStyle/>
            <a:p>
              <a:pPr algn="ctr" eaLnBrk="0" hangingPunct="0"/>
              <a:r>
                <a:rPr lang="en-US" sz="1200" dirty="0">
                  <a:solidFill>
                    <a:prstClr val="black"/>
                  </a:solidFill>
                </a:rPr>
                <a:t>Solution </a:t>
              </a:r>
              <a:r>
                <a:rPr lang="en-US" sz="1200" dirty="0" smtClean="0">
                  <a:solidFill>
                    <a:prstClr val="black"/>
                  </a:solidFill>
                </a:rPr>
                <a:t>verification</a:t>
              </a:r>
              <a:endParaRPr lang="en-US" sz="1200" dirty="0">
                <a:solidFill>
                  <a:prstClr val="black"/>
                </a:solidFill>
              </a:endParaRPr>
            </a:p>
          </p:txBody>
        </p:sp>
        <p:sp>
          <p:nvSpPr>
            <p:cNvPr id="15" name="AutoShape 18"/>
            <p:cNvSpPr>
              <a:spLocks noChangeArrowheads="1"/>
            </p:cNvSpPr>
            <p:nvPr/>
          </p:nvSpPr>
          <p:spPr bwMode="auto">
            <a:xfrm>
              <a:off x="9084472" y="1854175"/>
              <a:ext cx="1260000" cy="358626"/>
            </a:xfrm>
            <a:prstGeom prst="chevron">
              <a:avLst>
                <a:gd name="adj" fmla="val 28452"/>
              </a:avLst>
            </a:prstGeom>
            <a:solidFill>
              <a:schemeClr val="accent2"/>
            </a:solidFill>
            <a:ln w="25400" algn="ctr">
              <a:noFill/>
              <a:miter lim="800000"/>
              <a:headEnd/>
              <a:tailEnd/>
            </a:ln>
          </p:spPr>
          <p:txBody>
            <a:bodyPr lIns="36000" tIns="91440" rIns="36000" bIns="91440" anchor="ctr">
              <a:noAutofit/>
            </a:bodyPr>
            <a:lstStyle/>
            <a:p>
              <a:pPr algn="ctr" eaLnBrk="0" hangingPunct="0"/>
              <a:r>
                <a:rPr lang="en-US" sz="1200">
                  <a:solidFill>
                    <a:prstClr val="black"/>
                  </a:solidFill>
                </a:rPr>
                <a:t>Feasibility research report</a:t>
              </a:r>
            </a:p>
          </p:txBody>
        </p:sp>
        <p:sp>
          <p:nvSpPr>
            <p:cNvPr id="16" name="Text Box 20"/>
            <p:cNvSpPr txBox="1">
              <a:spLocks noChangeArrowheads="1"/>
            </p:cNvSpPr>
            <p:nvPr/>
          </p:nvSpPr>
          <p:spPr bwMode="auto">
            <a:xfrm>
              <a:off x="7956443" y="2457888"/>
              <a:ext cx="1369000" cy="2694794"/>
            </a:xfrm>
            <a:prstGeom prst="rect">
              <a:avLst/>
            </a:prstGeom>
            <a:solidFill>
              <a:srgbClr val="FFFFCC"/>
            </a:solidFill>
            <a:ln w="19050">
              <a:noFill/>
              <a:miter lim="800000"/>
              <a:headEnd type="none" w="sm" len="sm"/>
              <a:tailEnd type="none" w="sm" len="sm"/>
            </a:ln>
          </p:spPr>
          <p:txBody>
            <a:bodyPr lIns="36000" rIns="36000">
              <a:noAutofit/>
            </a:bodyPr>
            <a:lstStyle/>
            <a:p>
              <a:pPr marL="228600" indent="-228600" eaLnBrk="0" hangingPunct="0">
                <a:spcBef>
                  <a:spcPct val="50000"/>
                </a:spcBef>
                <a:buFont typeface="+mj-lt"/>
                <a:buAutoNum type="arabicPeriod"/>
                <a:defRPr/>
              </a:pPr>
              <a:r>
                <a:rPr lang="en-US" sz="1000" dirty="0">
                  <a:solidFill>
                    <a:prstClr val="black"/>
                  </a:solidFill>
                  <a:cs typeface="Arial" pitchFamily="34" charset="0"/>
                </a:rPr>
                <a:t>Preliminary solution conclusions, suggestions, and economic analysis</a:t>
              </a:r>
            </a:p>
            <a:p>
              <a:pPr marL="228600" indent="-228600" eaLnBrk="0" hangingPunct="0">
                <a:spcBef>
                  <a:spcPct val="50000"/>
                </a:spcBef>
                <a:buFont typeface="+mj-lt"/>
                <a:buAutoNum type="arabicPeriod"/>
                <a:defRPr/>
              </a:pPr>
              <a:r>
                <a:rPr lang="en-US" sz="1000" dirty="0">
                  <a:solidFill>
                    <a:prstClr val="black"/>
                  </a:solidFill>
                  <a:cs typeface="Arial" pitchFamily="34" charset="0"/>
                </a:rPr>
                <a:t>Customer communication and confirmation</a:t>
              </a:r>
            </a:p>
            <a:p>
              <a:pPr marL="228600" indent="-228600" eaLnBrk="0" hangingPunct="0">
                <a:spcBef>
                  <a:spcPct val="50000"/>
                </a:spcBef>
                <a:buFont typeface="+mj-lt"/>
                <a:buAutoNum type="arabicPeriod"/>
                <a:defRPr/>
              </a:pPr>
              <a:r>
                <a:rPr lang="en-US" sz="1000" dirty="0">
                  <a:solidFill>
                    <a:prstClr val="black"/>
                  </a:solidFill>
                  <a:cs typeface="Arial" pitchFamily="34" charset="0"/>
                </a:rPr>
                <a:t>Report drafting</a:t>
              </a:r>
            </a:p>
            <a:p>
              <a:pPr marL="228600" indent="-228600" eaLnBrk="0" hangingPunct="0">
                <a:spcBef>
                  <a:spcPct val="50000"/>
                </a:spcBef>
                <a:buFont typeface="+mj-lt"/>
                <a:buAutoNum type="arabicPeriod"/>
                <a:defRPr/>
              </a:pPr>
              <a:r>
                <a:rPr lang="en-US" sz="1000" dirty="0">
                  <a:solidFill>
                    <a:prstClr val="black"/>
                  </a:solidFill>
                  <a:cs typeface="Arial" pitchFamily="34" charset="0"/>
                </a:rPr>
                <a:t>Feasibility research report presentation to </a:t>
              </a:r>
              <a:r>
                <a:rPr lang="en-US" sz="1000" dirty="0" smtClean="0">
                  <a:solidFill>
                    <a:prstClr val="black"/>
                  </a:solidFill>
                  <a:cs typeface="Arial" pitchFamily="34" charset="0"/>
                </a:rPr>
                <a:t>middle-layer leaders</a:t>
              </a:r>
              <a:endParaRPr lang="en-US" sz="1000" dirty="0">
                <a:solidFill>
                  <a:prstClr val="black"/>
                </a:solidFill>
                <a:cs typeface="Arial" pitchFamily="34" charset="0"/>
              </a:endParaRPr>
            </a:p>
            <a:p>
              <a:pPr marL="228600" indent="-228600" eaLnBrk="0" hangingPunct="0">
                <a:spcBef>
                  <a:spcPct val="50000"/>
                </a:spcBef>
                <a:buFont typeface="+mj-lt"/>
                <a:buAutoNum type="arabicPeriod"/>
                <a:defRPr/>
              </a:pPr>
              <a:endParaRPr lang="zh-CN" altLang="en-US" sz="1000" dirty="0">
                <a:solidFill>
                  <a:prstClr val="black"/>
                </a:solidFill>
                <a:cs typeface="Arial" pitchFamily="34" charset="0"/>
              </a:endParaRPr>
            </a:p>
            <a:p>
              <a:pPr marL="228600" indent="-228600" eaLnBrk="0" hangingPunct="0">
                <a:spcBef>
                  <a:spcPct val="50000"/>
                </a:spcBef>
                <a:buFont typeface="+mj-lt"/>
                <a:buAutoNum type="arabicPeriod"/>
                <a:defRPr/>
              </a:pPr>
              <a:endParaRPr lang="zh-CN" altLang="en-US" sz="1000" dirty="0">
                <a:solidFill>
                  <a:prstClr val="black"/>
                </a:solidFill>
                <a:cs typeface="Arial" pitchFamily="34" charset="0"/>
              </a:endParaRPr>
            </a:p>
            <a:p>
              <a:pPr marL="228600" indent="-228600" eaLnBrk="0" hangingPunct="0">
                <a:spcBef>
                  <a:spcPct val="50000"/>
                </a:spcBef>
                <a:buFont typeface="+mj-lt"/>
                <a:buAutoNum type="arabicPeriod"/>
                <a:defRPr/>
              </a:pPr>
              <a:endParaRPr lang="zh-CN" altLang="en-US" sz="1000" dirty="0">
                <a:solidFill>
                  <a:prstClr val="black"/>
                </a:solidFill>
                <a:cs typeface="Arial" pitchFamily="34" charset="0"/>
              </a:endParaRPr>
            </a:p>
            <a:p>
              <a:pPr marL="228600" indent="-228600" eaLnBrk="0" hangingPunct="0">
                <a:spcBef>
                  <a:spcPct val="50000"/>
                </a:spcBef>
                <a:buFont typeface="+mj-lt"/>
                <a:buAutoNum type="arabicPeriod"/>
                <a:defRPr/>
              </a:pPr>
              <a:endParaRPr lang="en-US" altLang="zh-CN" sz="1000" dirty="0">
                <a:solidFill>
                  <a:prstClr val="black"/>
                </a:solidFill>
                <a:cs typeface="Arial" pitchFamily="34" charset="0"/>
              </a:endParaRPr>
            </a:p>
          </p:txBody>
        </p:sp>
        <p:sp>
          <p:nvSpPr>
            <p:cNvPr id="17" name="Text Box 21"/>
            <p:cNvSpPr txBox="1">
              <a:spLocks noChangeArrowheads="1"/>
            </p:cNvSpPr>
            <p:nvPr/>
          </p:nvSpPr>
          <p:spPr bwMode="auto">
            <a:xfrm>
              <a:off x="2866558" y="2433267"/>
              <a:ext cx="1344614" cy="2680515"/>
            </a:xfrm>
            <a:prstGeom prst="rect">
              <a:avLst/>
            </a:prstGeom>
            <a:solidFill>
              <a:srgbClr val="C5FFE2"/>
            </a:solidFill>
            <a:ln w="19050">
              <a:noFill/>
              <a:miter lim="800000"/>
              <a:headEnd type="none" w="sm" len="sm"/>
              <a:tailEnd type="none" w="sm" len="sm"/>
            </a:ln>
          </p:spPr>
          <p:txBody>
            <a:bodyPr lIns="36000" rIns="36000">
              <a:noAutofit/>
            </a:bodyPr>
            <a:lstStyle/>
            <a:p>
              <a:pPr marL="228600" indent="-228600" eaLnBrk="0" hangingPunct="0">
                <a:spcBef>
                  <a:spcPct val="50000"/>
                </a:spcBef>
                <a:buFont typeface="+mj-lt"/>
                <a:buAutoNum type="arabicPeriod"/>
              </a:pPr>
              <a:r>
                <a:rPr lang="en-US" sz="1000" dirty="0">
                  <a:solidFill>
                    <a:prstClr val="black"/>
                  </a:solidFill>
                  <a:cs typeface="Arial" pitchFamily="34" charset="0"/>
                </a:rPr>
                <a:t>Project resource preparation </a:t>
              </a:r>
            </a:p>
            <a:p>
              <a:pPr marL="228600" indent="-228600" eaLnBrk="0" hangingPunct="0">
                <a:spcBef>
                  <a:spcPct val="50000"/>
                </a:spcBef>
                <a:buFont typeface="+mj-lt"/>
                <a:buAutoNum type="arabicPeriod"/>
              </a:pPr>
              <a:r>
                <a:rPr lang="en-US" sz="1000" dirty="0">
                  <a:solidFill>
                    <a:prstClr val="black"/>
                  </a:solidFill>
                  <a:cs typeface="Arial" pitchFamily="34" charset="0"/>
                </a:rPr>
                <a:t>Project team establishment</a:t>
              </a:r>
            </a:p>
            <a:p>
              <a:pPr marL="228600" indent="-228600" eaLnBrk="0" hangingPunct="0">
                <a:spcBef>
                  <a:spcPct val="50000"/>
                </a:spcBef>
                <a:buFont typeface="+mj-lt"/>
                <a:buAutoNum type="arabicPeriod"/>
              </a:pPr>
              <a:r>
                <a:rPr lang="en-US" sz="1000" dirty="0">
                  <a:solidFill>
                    <a:prstClr val="black"/>
                  </a:solidFill>
                  <a:cs typeface="Arial" pitchFamily="34" charset="0"/>
                </a:rPr>
                <a:t>Project scope (details) definition determination</a:t>
              </a:r>
            </a:p>
            <a:p>
              <a:pPr marL="228600" indent="-228600" eaLnBrk="0" hangingPunct="0">
                <a:spcBef>
                  <a:spcPct val="50000"/>
                </a:spcBef>
                <a:buFont typeface="+mj-lt"/>
                <a:buAutoNum type="arabicPeriod"/>
              </a:pPr>
              <a:r>
                <a:rPr lang="en-US" sz="1000" dirty="0">
                  <a:solidFill>
                    <a:prstClr val="black"/>
                  </a:solidFill>
                  <a:cs typeface="Arial" pitchFamily="34" charset="0"/>
                </a:rPr>
                <a:t>Communication and determination of the project scope</a:t>
              </a:r>
            </a:p>
            <a:p>
              <a:pPr marL="228600" indent="-228600" eaLnBrk="0" hangingPunct="0">
                <a:spcBef>
                  <a:spcPct val="50000"/>
                </a:spcBef>
                <a:buFont typeface="+mj-lt"/>
                <a:buAutoNum type="arabicPeriod"/>
              </a:pPr>
              <a:r>
                <a:rPr lang="en-US" sz="1000" dirty="0">
                  <a:solidFill>
                    <a:prstClr val="black"/>
                  </a:solidFill>
                  <a:cs typeface="Arial" pitchFamily="34" charset="0"/>
                </a:rPr>
                <a:t>Requirement research plan customization</a:t>
              </a:r>
            </a:p>
            <a:p>
              <a:pPr marL="228600" indent="-228600" eaLnBrk="0" hangingPunct="0">
                <a:spcBef>
                  <a:spcPct val="50000"/>
                </a:spcBef>
                <a:buFont typeface="+mj-lt"/>
                <a:buAutoNum type="arabicPeriod"/>
              </a:pPr>
              <a:r>
                <a:rPr lang="en-US" sz="1000" dirty="0">
                  <a:solidFill>
                    <a:prstClr val="black"/>
                  </a:solidFill>
                  <a:cs typeface="Arial" pitchFamily="34" charset="0"/>
                </a:rPr>
                <a:t>Definition of the feasibility research plan</a:t>
              </a:r>
            </a:p>
          </p:txBody>
        </p:sp>
        <p:sp>
          <p:nvSpPr>
            <p:cNvPr id="18" name="Text Box 22"/>
            <p:cNvSpPr txBox="1">
              <a:spLocks noChangeArrowheads="1"/>
            </p:cNvSpPr>
            <p:nvPr/>
          </p:nvSpPr>
          <p:spPr bwMode="auto">
            <a:xfrm>
              <a:off x="5340040" y="2459643"/>
              <a:ext cx="1449458" cy="2654138"/>
            </a:xfrm>
            <a:prstGeom prst="rect">
              <a:avLst/>
            </a:prstGeom>
            <a:solidFill>
              <a:srgbClr val="FFFFCC"/>
            </a:solidFill>
            <a:ln w="19050">
              <a:noFill/>
              <a:miter lim="800000"/>
              <a:headEnd type="none" w="sm" len="sm"/>
              <a:tailEnd type="none" w="sm" len="sm"/>
            </a:ln>
          </p:spPr>
          <p:txBody>
            <a:bodyPr lIns="36000" rIns="36000">
              <a:noAutofit/>
            </a:bodyPr>
            <a:lstStyle/>
            <a:p>
              <a:pPr marL="228600" indent="-228600" eaLnBrk="0" hangingPunct="0">
                <a:spcBef>
                  <a:spcPct val="50000"/>
                </a:spcBef>
                <a:buFont typeface="+mj-lt"/>
                <a:buAutoNum type="arabicPeriod"/>
              </a:pPr>
              <a:r>
                <a:rPr lang="en-US" sz="1000" dirty="0" smtClean="0">
                  <a:solidFill>
                    <a:prstClr val="black"/>
                  </a:solidFill>
                  <a:cs typeface="Arial" pitchFamily="34" charset="0"/>
                </a:rPr>
                <a:t>O</a:t>
              </a:r>
              <a:r>
                <a:rPr lang="en-US" altLang="zh-CN" sz="1000" dirty="0" smtClean="0">
                  <a:solidFill>
                    <a:prstClr val="black"/>
                  </a:solidFill>
                  <a:cs typeface="Arial" pitchFamily="34" charset="0"/>
                </a:rPr>
                <a:t>ns</a:t>
              </a:r>
              <a:r>
                <a:rPr lang="en-US" sz="1000" dirty="0" smtClean="0">
                  <a:solidFill>
                    <a:prstClr val="black"/>
                  </a:solidFill>
                  <a:cs typeface="Arial" pitchFamily="34" charset="0"/>
                </a:rPr>
                <a:t>ite </a:t>
              </a:r>
              <a:r>
                <a:rPr lang="en-US" sz="1000" dirty="0">
                  <a:solidFill>
                    <a:prstClr val="black"/>
                  </a:solidFill>
                  <a:cs typeface="Arial" pitchFamily="34" charset="0"/>
                </a:rPr>
                <a:t>survey</a:t>
              </a:r>
            </a:p>
            <a:p>
              <a:pPr marL="228600" indent="-228600" eaLnBrk="0" hangingPunct="0">
                <a:spcBef>
                  <a:spcPct val="50000"/>
                </a:spcBef>
                <a:buFont typeface="+mj-lt"/>
                <a:buAutoNum type="arabicPeriod"/>
              </a:pPr>
              <a:r>
                <a:rPr lang="en-US" sz="1000" dirty="0">
                  <a:solidFill>
                    <a:prstClr val="black"/>
                  </a:solidFill>
                  <a:cs typeface="Arial" pitchFamily="34" charset="0"/>
                </a:rPr>
                <a:t>Customer interview</a:t>
              </a:r>
            </a:p>
            <a:p>
              <a:pPr marL="228600" indent="-228600" eaLnBrk="0" hangingPunct="0">
                <a:spcBef>
                  <a:spcPct val="50000"/>
                </a:spcBef>
                <a:buFont typeface="+mj-lt"/>
                <a:buAutoNum type="arabicPeriod"/>
              </a:pPr>
              <a:r>
                <a:rPr lang="en-US" sz="1000" dirty="0">
                  <a:solidFill>
                    <a:prstClr val="black"/>
                  </a:solidFill>
                  <a:cs typeface="Arial" pitchFamily="34" charset="0"/>
                </a:rPr>
                <a:t>Information research and collection (IDC situation, customer type, sales type, and IDC O&amp;M situation)</a:t>
              </a:r>
            </a:p>
            <a:p>
              <a:pPr marL="228600" indent="-228600" eaLnBrk="0" hangingPunct="0">
                <a:spcBef>
                  <a:spcPct val="50000"/>
                </a:spcBef>
                <a:buFont typeface="+mj-lt"/>
                <a:buAutoNum type="arabicPeriod"/>
              </a:pPr>
              <a:r>
                <a:rPr lang="en-US" sz="1000" dirty="0">
                  <a:solidFill>
                    <a:prstClr val="black"/>
                  </a:solidFill>
                  <a:cs typeface="Arial" pitchFamily="34" charset="0"/>
                </a:rPr>
                <a:t>Key problem discussion and clarification</a:t>
              </a:r>
            </a:p>
            <a:p>
              <a:pPr marL="228600" indent="-228600" eaLnBrk="0" hangingPunct="0">
                <a:spcBef>
                  <a:spcPct val="50000"/>
                </a:spcBef>
                <a:buFont typeface="+mj-lt"/>
                <a:buAutoNum type="arabicPeriod"/>
              </a:pPr>
              <a:r>
                <a:rPr lang="en-US" sz="1000" dirty="0">
                  <a:solidFill>
                    <a:prstClr val="black"/>
                  </a:solidFill>
                  <a:cs typeface="Arial" pitchFamily="34" charset="0"/>
                </a:rPr>
                <a:t>Customer expectation research</a:t>
              </a:r>
            </a:p>
          </p:txBody>
        </p:sp>
        <p:sp>
          <p:nvSpPr>
            <p:cNvPr id="19" name="Text Box 23"/>
            <p:cNvSpPr txBox="1">
              <a:spLocks noChangeArrowheads="1"/>
            </p:cNvSpPr>
            <p:nvPr/>
          </p:nvSpPr>
          <p:spPr bwMode="auto">
            <a:xfrm>
              <a:off x="6660126" y="2459645"/>
              <a:ext cx="1369000" cy="2654136"/>
            </a:xfrm>
            <a:prstGeom prst="rect">
              <a:avLst/>
            </a:prstGeom>
            <a:solidFill>
              <a:srgbClr val="FFFFCC"/>
            </a:solidFill>
            <a:ln w="19050">
              <a:noFill/>
              <a:miter lim="800000"/>
              <a:headEnd type="none" w="sm" len="sm"/>
              <a:tailEnd type="none" w="sm" len="sm"/>
            </a:ln>
          </p:spPr>
          <p:txBody>
            <a:bodyPr lIns="36000" rIns="36000">
              <a:noAutofit/>
            </a:bodyPr>
            <a:lstStyle/>
            <a:p>
              <a:pPr marL="228600" indent="-228600" eaLnBrk="0" hangingPunct="0">
                <a:spcBef>
                  <a:spcPct val="50000"/>
                </a:spcBef>
                <a:buFont typeface="+mj-lt"/>
                <a:buAutoNum type="arabicPeriod"/>
                <a:defRPr/>
              </a:pPr>
              <a:r>
                <a:rPr lang="en-US" sz="1000" dirty="0">
                  <a:solidFill>
                    <a:prstClr val="black"/>
                  </a:solidFill>
                  <a:cs typeface="Arial" pitchFamily="34" charset="0"/>
                </a:rPr>
                <a:t>Requirement analysis</a:t>
              </a:r>
            </a:p>
            <a:p>
              <a:pPr marL="228600" indent="-228600" eaLnBrk="0" hangingPunct="0">
                <a:spcBef>
                  <a:spcPct val="50000"/>
                </a:spcBef>
                <a:buFont typeface="+mj-lt"/>
                <a:buAutoNum type="arabicPeriod"/>
                <a:defRPr/>
              </a:pPr>
              <a:r>
                <a:rPr lang="en-US" sz="1000" dirty="0">
                  <a:solidFill>
                    <a:prstClr val="black"/>
                  </a:solidFill>
                  <a:cs typeface="Arial" pitchFamily="34" charset="0"/>
                </a:rPr>
                <a:t>Long-term objective communication and confirmation</a:t>
              </a:r>
            </a:p>
            <a:p>
              <a:pPr marL="228600" indent="-228600" eaLnBrk="0" hangingPunct="0">
                <a:spcBef>
                  <a:spcPct val="50000"/>
                </a:spcBef>
                <a:buFont typeface="+mj-lt"/>
                <a:buAutoNum type="arabicPeriod"/>
                <a:defRPr/>
              </a:pPr>
              <a:r>
                <a:rPr lang="en-US" sz="1000" dirty="0">
                  <a:solidFill>
                    <a:prstClr val="black"/>
                  </a:solidFill>
                  <a:cs typeface="Arial" pitchFamily="34" charset="0"/>
                </a:rPr>
                <a:t>Gap analysis</a:t>
              </a:r>
            </a:p>
            <a:p>
              <a:pPr marL="228600" indent="-228600" eaLnBrk="0" hangingPunct="0">
                <a:spcBef>
                  <a:spcPct val="50000"/>
                </a:spcBef>
                <a:buFont typeface="+mj-lt"/>
                <a:buAutoNum type="arabicPeriod"/>
                <a:defRPr/>
              </a:pPr>
              <a:r>
                <a:rPr lang="en-US" sz="1000" dirty="0">
                  <a:solidFill>
                    <a:prstClr val="black"/>
                  </a:solidFill>
                  <a:cs typeface="Arial" pitchFamily="34" charset="0"/>
                </a:rPr>
                <a:t>Preliminary analysis results</a:t>
              </a:r>
            </a:p>
            <a:p>
              <a:pPr marL="228600" indent="-228600" eaLnBrk="0" hangingPunct="0">
                <a:spcBef>
                  <a:spcPct val="50000"/>
                </a:spcBef>
                <a:buFont typeface="+mj-lt"/>
                <a:buAutoNum type="arabicPeriod"/>
                <a:defRPr/>
              </a:pPr>
              <a:endParaRPr lang="zh-CN" altLang="en-US" sz="1000" dirty="0">
                <a:solidFill>
                  <a:prstClr val="black"/>
                </a:solidFill>
                <a:cs typeface="Arial" pitchFamily="34" charset="0"/>
              </a:endParaRPr>
            </a:p>
            <a:p>
              <a:pPr marL="228600" indent="-228600" eaLnBrk="0" hangingPunct="0">
                <a:spcBef>
                  <a:spcPct val="50000"/>
                </a:spcBef>
                <a:buFont typeface="+mj-lt"/>
                <a:buAutoNum type="arabicPeriod"/>
                <a:defRPr/>
              </a:pPr>
              <a:endParaRPr lang="zh-CN" altLang="en-US" sz="1000" dirty="0">
                <a:solidFill>
                  <a:prstClr val="black"/>
                </a:solidFill>
                <a:cs typeface="Arial" pitchFamily="34" charset="0"/>
              </a:endParaRPr>
            </a:p>
            <a:p>
              <a:pPr marL="228600" indent="-228600" eaLnBrk="0" hangingPunct="0">
                <a:spcBef>
                  <a:spcPct val="50000"/>
                </a:spcBef>
                <a:buFont typeface="+mj-lt"/>
                <a:buAutoNum type="arabicPeriod"/>
                <a:defRPr/>
              </a:pPr>
              <a:endParaRPr lang="zh-CN" altLang="en-US" sz="1000" dirty="0">
                <a:solidFill>
                  <a:prstClr val="black"/>
                </a:solidFill>
                <a:cs typeface="Arial" pitchFamily="34" charset="0"/>
              </a:endParaRPr>
            </a:p>
            <a:p>
              <a:pPr marL="228600" indent="-228600" eaLnBrk="0" hangingPunct="0">
                <a:spcBef>
                  <a:spcPct val="50000"/>
                </a:spcBef>
                <a:buFont typeface="+mj-lt"/>
                <a:buAutoNum type="arabicPeriod"/>
                <a:defRPr/>
              </a:pPr>
              <a:endParaRPr lang="zh-CN" altLang="en-GB" sz="1000" dirty="0">
                <a:solidFill>
                  <a:prstClr val="black"/>
                </a:solidFill>
                <a:cs typeface="Arial" pitchFamily="34" charset="0"/>
              </a:endParaRPr>
            </a:p>
          </p:txBody>
        </p:sp>
        <p:sp>
          <p:nvSpPr>
            <p:cNvPr id="20" name="Text Box 24"/>
            <p:cNvSpPr txBox="1">
              <a:spLocks noChangeArrowheads="1"/>
            </p:cNvSpPr>
            <p:nvPr/>
          </p:nvSpPr>
          <p:spPr bwMode="auto">
            <a:xfrm>
              <a:off x="9216534" y="2465042"/>
              <a:ext cx="1248244" cy="2565863"/>
            </a:xfrm>
            <a:prstGeom prst="rect">
              <a:avLst/>
            </a:prstGeom>
            <a:solidFill>
              <a:srgbClr val="FFFFCC"/>
            </a:solidFill>
            <a:ln w="19050">
              <a:noFill/>
              <a:miter lim="800000"/>
              <a:headEnd type="none" w="sm" len="sm"/>
              <a:tailEnd type="none" w="sm" len="sm"/>
            </a:ln>
          </p:spPr>
          <p:txBody>
            <a:bodyPr lIns="36000" rIns="36000">
              <a:noAutofit/>
            </a:bodyPr>
            <a:lstStyle/>
            <a:p>
              <a:pPr marL="228600" indent="-228600" eaLnBrk="0" hangingPunct="0">
                <a:spcBef>
                  <a:spcPct val="50000"/>
                </a:spcBef>
                <a:buFont typeface="+mj-lt"/>
                <a:buAutoNum type="arabicPeriod"/>
                <a:defRPr/>
              </a:pPr>
              <a:r>
                <a:rPr lang="en-US" sz="1000" dirty="0">
                  <a:solidFill>
                    <a:prstClr val="black"/>
                  </a:solidFill>
                  <a:cs typeface="Arial" pitchFamily="34" charset="0"/>
                </a:rPr>
                <a:t>Feasibility research report presentation to executives</a:t>
              </a:r>
            </a:p>
            <a:p>
              <a:pPr marL="228600" indent="-228600" eaLnBrk="0" hangingPunct="0">
                <a:spcBef>
                  <a:spcPct val="50000"/>
                </a:spcBef>
                <a:buFont typeface="+mj-lt"/>
                <a:buAutoNum type="arabicPeriod"/>
                <a:defRPr/>
              </a:pPr>
              <a:r>
                <a:rPr lang="en-US" sz="1000" dirty="0">
                  <a:solidFill>
                    <a:prstClr val="black"/>
                  </a:solidFill>
                  <a:cs typeface="Arial" pitchFamily="34" charset="0"/>
                </a:rPr>
                <a:t>Final report </a:t>
              </a:r>
              <a:r>
                <a:rPr lang="en-US" sz="1000" dirty="0" smtClean="0">
                  <a:solidFill>
                    <a:prstClr val="black"/>
                  </a:solidFill>
                  <a:cs typeface="Arial" pitchFamily="34" charset="0"/>
                </a:rPr>
                <a:t>submitting</a:t>
              </a:r>
              <a:endParaRPr lang="zh-CN" altLang="en-US" sz="1000" dirty="0">
                <a:solidFill>
                  <a:prstClr val="black"/>
                </a:solidFill>
                <a:cs typeface="Arial" pitchFamily="34" charset="0"/>
              </a:endParaRPr>
            </a:p>
            <a:p>
              <a:pPr marL="228600" indent="-228600" eaLnBrk="0" hangingPunct="0">
                <a:spcBef>
                  <a:spcPct val="50000"/>
                </a:spcBef>
                <a:buFont typeface="+mj-lt"/>
                <a:buAutoNum type="arabicPeriod"/>
                <a:defRPr/>
              </a:pPr>
              <a:endParaRPr lang="zh-CN" altLang="en-US" sz="1000" dirty="0">
                <a:solidFill>
                  <a:prstClr val="black"/>
                </a:solidFill>
                <a:cs typeface="Arial" pitchFamily="34" charset="0"/>
              </a:endParaRPr>
            </a:p>
            <a:p>
              <a:pPr marL="228600" indent="-228600" eaLnBrk="0" hangingPunct="0">
                <a:spcBef>
                  <a:spcPct val="50000"/>
                </a:spcBef>
                <a:buFont typeface="+mj-lt"/>
                <a:buAutoNum type="arabicPeriod"/>
                <a:defRPr/>
              </a:pPr>
              <a:endParaRPr lang="zh-CN" altLang="en-US" sz="1000" dirty="0">
                <a:solidFill>
                  <a:prstClr val="black"/>
                </a:solidFill>
                <a:cs typeface="Arial" pitchFamily="34" charset="0"/>
              </a:endParaRPr>
            </a:p>
            <a:p>
              <a:pPr marL="228600" indent="-228600" eaLnBrk="0" hangingPunct="0">
                <a:spcBef>
                  <a:spcPct val="50000"/>
                </a:spcBef>
                <a:buFont typeface="+mj-lt"/>
                <a:buAutoNum type="arabicPeriod"/>
                <a:defRPr/>
              </a:pPr>
              <a:endParaRPr lang="zh-CN" altLang="en-US" sz="1000" dirty="0">
                <a:solidFill>
                  <a:prstClr val="black"/>
                </a:solidFill>
                <a:cs typeface="Arial" pitchFamily="34" charset="0"/>
              </a:endParaRPr>
            </a:p>
            <a:p>
              <a:pPr marL="228600" indent="-228600" eaLnBrk="0" hangingPunct="0">
                <a:spcBef>
                  <a:spcPct val="50000"/>
                </a:spcBef>
                <a:buFont typeface="+mj-lt"/>
                <a:buAutoNum type="arabicPeriod"/>
                <a:defRPr/>
              </a:pPr>
              <a:endParaRPr lang="zh-CN" altLang="en-US" sz="1000" dirty="0">
                <a:solidFill>
                  <a:prstClr val="black"/>
                </a:solidFill>
                <a:cs typeface="Arial" pitchFamily="34" charset="0"/>
              </a:endParaRPr>
            </a:p>
            <a:p>
              <a:pPr marL="228600" indent="-228600" eaLnBrk="0" hangingPunct="0">
                <a:spcBef>
                  <a:spcPct val="50000"/>
                </a:spcBef>
                <a:buFont typeface="+mj-lt"/>
                <a:buAutoNum type="arabicPeriod"/>
                <a:defRPr/>
              </a:pPr>
              <a:endParaRPr lang="zh-CN" altLang="en-US" sz="1000" dirty="0">
                <a:solidFill>
                  <a:prstClr val="black"/>
                </a:solidFill>
                <a:cs typeface="Arial" pitchFamily="34" charset="0"/>
              </a:endParaRPr>
            </a:p>
            <a:p>
              <a:pPr marL="228600" indent="-228600" eaLnBrk="0" hangingPunct="0">
                <a:spcBef>
                  <a:spcPct val="50000"/>
                </a:spcBef>
                <a:buFont typeface="+mj-lt"/>
                <a:buAutoNum type="arabicPeriod"/>
                <a:defRPr/>
              </a:pPr>
              <a:endParaRPr lang="zh-CN" altLang="en-GB" sz="1000" dirty="0">
                <a:solidFill>
                  <a:prstClr val="black"/>
                </a:solidFill>
                <a:cs typeface="Arial" pitchFamily="34" charset="0"/>
              </a:endParaRPr>
            </a:p>
          </p:txBody>
        </p:sp>
        <p:sp>
          <p:nvSpPr>
            <p:cNvPr id="21" name="Text Box 25"/>
            <p:cNvSpPr txBox="1">
              <a:spLocks noChangeArrowheads="1"/>
            </p:cNvSpPr>
            <p:nvPr/>
          </p:nvSpPr>
          <p:spPr bwMode="auto">
            <a:xfrm>
              <a:off x="4173095" y="2462633"/>
              <a:ext cx="1263916" cy="2621631"/>
            </a:xfrm>
            <a:prstGeom prst="rect">
              <a:avLst/>
            </a:prstGeom>
            <a:solidFill>
              <a:srgbClr val="FFFFCC"/>
            </a:solidFill>
            <a:ln w="19050">
              <a:noFill/>
              <a:miter lim="800000"/>
              <a:headEnd type="none" w="sm" len="sm"/>
              <a:tailEnd type="none" w="sm" len="sm"/>
            </a:ln>
          </p:spPr>
          <p:txBody>
            <a:bodyPr lIns="36000" rIns="36000">
              <a:noAutofit/>
            </a:bodyPr>
            <a:lstStyle/>
            <a:p>
              <a:pPr marL="228600" indent="-228600" eaLnBrk="0" hangingPunct="0">
                <a:spcBef>
                  <a:spcPct val="50000"/>
                </a:spcBef>
                <a:buFont typeface="+mj-lt"/>
                <a:buAutoNum type="arabicPeriod"/>
                <a:defRPr/>
              </a:pPr>
              <a:r>
                <a:rPr lang="en-US" sz="1000" dirty="0">
                  <a:solidFill>
                    <a:prstClr val="black"/>
                  </a:solidFill>
                  <a:cs typeface="Arial" pitchFamily="34" charset="0"/>
                </a:rPr>
                <a:t>Customer resource preparation and confirmation</a:t>
              </a:r>
            </a:p>
            <a:p>
              <a:pPr marL="228600" indent="-228600" eaLnBrk="0" hangingPunct="0">
                <a:spcBef>
                  <a:spcPct val="50000"/>
                </a:spcBef>
                <a:buFont typeface="+mj-lt"/>
                <a:buAutoNum type="arabicPeriod"/>
                <a:defRPr/>
              </a:pPr>
              <a:r>
                <a:rPr lang="en-US" sz="1000" dirty="0">
                  <a:solidFill>
                    <a:prstClr val="black"/>
                  </a:solidFill>
                  <a:cs typeface="Arial" pitchFamily="34" charset="0"/>
                </a:rPr>
                <a:t>Project kick-off meeting</a:t>
              </a:r>
            </a:p>
            <a:p>
              <a:pPr marL="228600" indent="-228600" eaLnBrk="0" hangingPunct="0">
                <a:spcBef>
                  <a:spcPct val="50000"/>
                </a:spcBef>
                <a:buFont typeface="+mj-lt"/>
                <a:buAutoNum type="arabicPeriod"/>
                <a:defRPr/>
              </a:pPr>
              <a:r>
                <a:rPr lang="en-US" sz="1000" dirty="0">
                  <a:solidFill>
                    <a:prstClr val="black"/>
                  </a:solidFill>
                  <a:cs typeface="Arial" pitchFamily="34" charset="0"/>
                </a:rPr>
                <a:t>Research material preparation</a:t>
              </a:r>
            </a:p>
            <a:p>
              <a:pPr marL="228600" indent="-228600" eaLnBrk="0" hangingPunct="0">
                <a:spcBef>
                  <a:spcPct val="50000"/>
                </a:spcBef>
                <a:defRPr/>
              </a:pPr>
              <a:endParaRPr lang="zh-CN" altLang="en-GB" sz="1000" dirty="0">
                <a:solidFill>
                  <a:prstClr val="black"/>
                </a:solidFill>
                <a:cs typeface="Arial" pitchFamily="34" charset="0"/>
              </a:endParaRPr>
            </a:p>
          </p:txBody>
        </p:sp>
        <p:sp>
          <p:nvSpPr>
            <p:cNvPr id="22" name="Text Box 24"/>
            <p:cNvSpPr txBox="1">
              <a:spLocks noChangeArrowheads="1"/>
            </p:cNvSpPr>
            <p:nvPr/>
          </p:nvSpPr>
          <p:spPr bwMode="auto">
            <a:xfrm>
              <a:off x="1775519" y="2434927"/>
              <a:ext cx="1153885" cy="2678853"/>
            </a:xfrm>
            <a:prstGeom prst="rect">
              <a:avLst/>
            </a:prstGeom>
            <a:solidFill>
              <a:srgbClr val="C5FFE2"/>
            </a:solidFill>
            <a:ln w="19050">
              <a:noFill/>
              <a:miter lim="800000"/>
              <a:headEnd type="none" w="sm" len="sm"/>
              <a:tailEnd type="none" w="sm" len="sm"/>
            </a:ln>
          </p:spPr>
          <p:txBody>
            <a:bodyPr lIns="36000" rIns="36000">
              <a:noAutofit/>
            </a:bodyPr>
            <a:lstStyle/>
            <a:p>
              <a:pPr marL="228600" indent="-228600" eaLnBrk="0" hangingPunct="0">
                <a:spcBef>
                  <a:spcPct val="50000"/>
                </a:spcBef>
                <a:buFont typeface="+mj-lt"/>
                <a:buAutoNum type="arabicPeriod"/>
                <a:defRPr/>
              </a:pPr>
              <a:r>
                <a:rPr lang="en-US" sz="1000" dirty="0">
                  <a:solidFill>
                    <a:prstClr val="black"/>
                  </a:solidFill>
                  <a:cs typeface="Arial" pitchFamily="34" charset="0"/>
                </a:rPr>
                <a:t>Executive seminar</a:t>
              </a:r>
            </a:p>
            <a:p>
              <a:pPr marL="228600" indent="-228600" eaLnBrk="0" hangingPunct="0">
                <a:spcBef>
                  <a:spcPct val="50000"/>
                </a:spcBef>
                <a:buFont typeface="+mj-lt"/>
                <a:buAutoNum type="arabicPeriod"/>
                <a:defRPr/>
              </a:pPr>
              <a:r>
                <a:rPr lang="en-US" sz="1000" dirty="0">
                  <a:solidFill>
                    <a:prstClr val="black"/>
                  </a:solidFill>
                  <a:cs typeface="Arial" pitchFamily="34" charset="0"/>
                </a:rPr>
                <a:t>Project principle and direction confirmation</a:t>
              </a:r>
            </a:p>
            <a:p>
              <a:pPr marL="228600" indent="-228600" eaLnBrk="0" hangingPunct="0">
                <a:spcBef>
                  <a:spcPct val="50000"/>
                </a:spcBef>
                <a:buFont typeface="+mj-lt"/>
                <a:buAutoNum type="arabicPeriod"/>
                <a:defRPr/>
              </a:pPr>
              <a:r>
                <a:rPr lang="en-US" sz="1000" dirty="0">
                  <a:solidFill>
                    <a:prstClr val="black"/>
                  </a:solidFill>
                  <a:cs typeface="Arial" pitchFamily="34" charset="0"/>
                </a:rPr>
                <a:t>Assessment range and framework communication</a:t>
              </a:r>
            </a:p>
            <a:p>
              <a:pPr marL="228600" indent="-228600" eaLnBrk="0" hangingPunct="0">
                <a:spcBef>
                  <a:spcPct val="50000"/>
                </a:spcBef>
                <a:buFont typeface="+mj-lt"/>
                <a:buAutoNum type="arabicPeriod"/>
                <a:defRPr/>
              </a:pPr>
              <a:r>
                <a:rPr lang="en-US" sz="1000" dirty="0">
                  <a:solidFill>
                    <a:prstClr val="black"/>
                  </a:solidFill>
                  <a:cs typeface="Arial" pitchFamily="34" charset="0"/>
                </a:rPr>
                <a:t>Assessment schedule communication</a:t>
              </a:r>
            </a:p>
            <a:p>
              <a:pPr marL="228600" indent="-228600" eaLnBrk="0" hangingPunct="0">
                <a:spcBef>
                  <a:spcPct val="50000"/>
                </a:spcBef>
                <a:buFont typeface="+mj-lt"/>
                <a:buAutoNum type="arabicPeriod"/>
                <a:defRPr/>
              </a:pPr>
              <a:r>
                <a:rPr lang="en-US" sz="1000" dirty="0">
                  <a:solidFill>
                    <a:prstClr val="black"/>
                  </a:solidFill>
                  <a:cs typeface="Arial" pitchFamily="34" charset="0"/>
                </a:rPr>
                <a:t>Project direction determination by the management layer</a:t>
              </a:r>
            </a:p>
            <a:p>
              <a:pPr marL="228600" indent="-228600" eaLnBrk="0" hangingPunct="0">
                <a:spcBef>
                  <a:spcPct val="50000"/>
                </a:spcBef>
                <a:buFont typeface="+mj-lt"/>
                <a:buAutoNum type="arabicPeriod"/>
                <a:defRPr/>
              </a:pPr>
              <a:endParaRPr lang="en-US" altLang="zh-CN" sz="1000" dirty="0">
                <a:solidFill>
                  <a:prstClr val="black"/>
                </a:solidFill>
                <a:cs typeface="Arial" pitchFamily="34" charset="0"/>
              </a:endParaRPr>
            </a:p>
          </p:txBody>
        </p:sp>
        <p:sp>
          <p:nvSpPr>
            <p:cNvPr id="23" name="AutoShape 26"/>
            <p:cNvSpPr>
              <a:spLocks noChangeArrowheads="1"/>
            </p:cNvSpPr>
            <p:nvPr/>
          </p:nvSpPr>
          <p:spPr bwMode="auto">
            <a:xfrm>
              <a:off x="4078610" y="5166971"/>
              <a:ext cx="1187450" cy="796260"/>
            </a:xfrm>
            <a:prstGeom prst="foldedCorner">
              <a:avLst>
                <a:gd name="adj" fmla="val 12500"/>
              </a:avLst>
            </a:prstGeom>
            <a:solidFill>
              <a:srgbClr val="FFFFCC"/>
            </a:solidFill>
            <a:ln w="28575">
              <a:solidFill>
                <a:schemeClr val="accent1"/>
              </a:solidFill>
              <a:round/>
              <a:headEnd type="none" w="sm" len="sm"/>
              <a:tailEnd type="none" w="sm" len="sm"/>
            </a:ln>
          </p:spPr>
          <p:txBody>
            <a:bodyPr lIns="36000" rIns="36000" anchor="ctr" anchorCtr="0">
              <a:noAutofit/>
            </a:bodyPr>
            <a:lstStyle/>
            <a:p>
              <a:pPr marL="101600" indent="-101600" eaLnBrk="0" hangingPunct="0">
                <a:spcBef>
                  <a:spcPct val="50000"/>
                </a:spcBef>
                <a:buFontTx/>
                <a:buChar char="•"/>
              </a:pPr>
              <a:r>
                <a:rPr lang="en-US" sz="1000">
                  <a:solidFill>
                    <a:prstClr val="black"/>
                  </a:solidFill>
                  <a:cs typeface="Arial" pitchFamily="34" charset="0"/>
                </a:rPr>
                <a:t>Project kick-off meeting</a:t>
              </a:r>
            </a:p>
          </p:txBody>
        </p:sp>
        <p:sp>
          <p:nvSpPr>
            <p:cNvPr id="24" name="AutoShape 2"/>
            <p:cNvSpPr>
              <a:spLocks noChangeArrowheads="1"/>
            </p:cNvSpPr>
            <p:nvPr/>
          </p:nvSpPr>
          <p:spPr bwMode="auto">
            <a:xfrm>
              <a:off x="1756572" y="1857350"/>
              <a:ext cx="1260000" cy="358626"/>
            </a:xfrm>
            <a:prstGeom prst="chevron">
              <a:avLst>
                <a:gd name="adj" fmla="val 29108"/>
              </a:avLst>
            </a:prstGeom>
            <a:solidFill>
              <a:schemeClr val="accent2"/>
            </a:solidFill>
            <a:ln w="25400" algn="ctr">
              <a:noFill/>
              <a:miter lim="800000"/>
              <a:headEnd/>
              <a:tailEnd/>
            </a:ln>
          </p:spPr>
          <p:txBody>
            <a:bodyPr lIns="36000" tIns="91440" rIns="36000" bIns="91440" anchor="ctr">
              <a:noAutofit/>
            </a:bodyPr>
            <a:lstStyle/>
            <a:p>
              <a:pPr algn="ctr" eaLnBrk="0" hangingPunct="0"/>
              <a:r>
                <a:rPr lang="en-US" sz="1200">
                  <a:solidFill>
                    <a:prstClr val="black"/>
                  </a:solidFill>
                </a:rPr>
                <a:t>Executive communication</a:t>
              </a:r>
            </a:p>
          </p:txBody>
        </p:sp>
        <p:sp>
          <p:nvSpPr>
            <p:cNvPr id="25" name="AutoShape 2"/>
            <p:cNvSpPr>
              <a:spLocks noChangeArrowheads="1"/>
            </p:cNvSpPr>
            <p:nvPr/>
          </p:nvSpPr>
          <p:spPr bwMode="auto">
            <a:xfrm>
              <a:off x="2978947" y="1857350"/>
              <a:ext cx="1260000" cy="358626"/>
            </a:xfrm>
            <a:prstGeom prst="chevron">
              <a:avLst>
                <a:gd name="adj" fmla="val 26590"/>
              </a:avLst>
            </a:prstGeom>
            <a:solidFill>
              <a:schemeClr val="accent2"/>
            </a:solidFill>
            <a:ln w="25400" algn="ctr">
              <a:noFill/>
              <a:miter lim="800000"/>
              <a:headEnd/>
              <a:tailEnd/>
            </a:ln>
          </p:spPr>
          <p:txBody>
            <a:bodyPr lIns="36000" tIns="91440" rIns="36000" bIns="91440" anchor="ctr">
              <a:noAutofit/>
            </a:bodyPr>
            <a:lstStyle/>
            <a:p>
              <a:pPr algn="ctr" eaLnBrk="0" hangingPunct="0"/>
              <a:r>
                <a:rPr lang="en-US" sz="1200" dirty="0">
                  <a:solidFill>
                    <a:prstClr val="black"/>
                  </a:solidFill>
                </a:rPr>
                <a:t>Consultation preparation</a:t>
              </a:r>
            </a:p>
          </p:txBody>
        </p:sp>
        <p:sp>
          <p:nvSpPr>
            <p:cNvPr id="26" name="AutoShape 9"/>
            <p:cNvSpPr>
              <a:spLocks noChangeArrowheads="1"/>
            </p:cNvSpPr>
            <p:nvPr/>
          </p:nvSpPr>
          <p:spPr bwMode="auto">
            <a:xfrm>
              <a:off x="1814959" y="5163796"/>
              <a:ext cx="1008000" cy="796260"/>
            </a:xfrm>
            <a:prstGeom prst="foldedCorner">
              <a:avLst>
                <a:gd name="adj" fmla="val 12500"/>
              </a:avLst>
            </a:prstGeom>
            <a:solidFill>
              <a:srgbClr val="C5FFE2"/>
            </a:solidFill>
            <a:ln w="28575">
              <a:solidFill>
                <a:schemeClr val="accent1"/>
              </a:solidFill>
              <a:round/>
              <a:headEnd type="none" w="sm" len="sm"/>
              <a:tailEnd type="none" w="sm" len="sm"/>
            </a:ln>
          </p:spPr>
          <p:txBody>
            <a:bodyPr lIns="36000" rIns="36000" anchor="ctr" anchorCtr="0">
              <a:noAutofit/>
            </a:bodyPr>
            <a:lstStyle/>
            <a:p>
              <a:pPr marL="101600" indent="-101600" eaLnBrk="0" hangingPunct="0">
                <a:spcBef>
                  <a:spcPct val="50000"/>
                </a:spcBef>
                <a:buFontTx/>
                <a:buChar char="•"/>
              </a:pPr>
              <a:r>
                <a:rPr lang="en-US" sz="1000">
                  <a:solidFill>
                    <a:prstClr val="black"/>
                  </a:solidFill>
                  <a:cs typeface="Arial" pitchFamily="34" charset="0"/>
                </a:rPr>
                <a:t>Principle and direction</a:t>
              </a:r>
            </a:p>
          </p:txBody>
        </p:sp>
        <p:sp>
          <p:nvSpPr>
            <p:cNvPr id="27" name="Text Box 24"/>
            <p:cNvSpPr txBox="1">
              <a:spLocks noChangeArrowheads="1"/>
            </p:cNvSpPr>
            <p:nvPr/>
          </p:nvSpPr>
          <p:spPr bwMode="auto">
            <a:xfrm>
              <a:off x="1800919" y="2242878"/>
              <a:ext cx="8615562" cy="196812"/>
            </a:xfrm>
            <a:prstGeom prst="rect">
              <a:avLst/>
            </a:prstGeom>
            <a:solidFill>
              <a:srgbClr val="99CCFF"/>
            </a:solidFill>
            <a:ln w="19050" algn="ctr">
              <a:solidFill>
                <a:srgbClr val="99CCFF"/>
              </a:solidFill>
              <a:miter lim="800000"/>
              <a:headEnd/>
              <a:tailEnd/>
            </a:ln>
          </p:spPr>
          <p:txBody>
            <a:bodyPr wrap="none" lIns="36000" rIns="36000" anchor="ctr">
              <a:noAutofit/>
            </a:bodyPr>
            <a:lstStyle/>
            <a:p>
              <a:pPr>
                <a:spcBef>
                  <a:spcPct val="50000"/>
                </a:spcBef>
              </a:pPr>
              <a:r>
                <a:rPr lang="en-US" sz="1000" b="1">
                  <a:solidFill>
                    <a:prstClr val="black"/>
                  </a:solidFill>
                </a:rPr>
                <a:t>Key project activities</a:t>
              </a:r>
            </a:p>
          </p:txBody>
        </p:sp>
        <p:sp>
          <p:nvSpPr>
            <p:cNvPr id="28" name="Text Box 25"/>
            <p:cNvSpPr txBox="1">
              <a:spLocks noChangeArrowheads="1"/>
            </p:cNvSpPr>
            <p:nvPr/>
          </p:nvSpPr>
          <p:spPr bwMode="auto">
            <a:xfrm>
              <a:off x="1772880" y="5038058"/>
              <a:ext cx="8662750" cy="189573"/>
            </a:xfrm>
            <a:prstGeom prst="rect">
              <a:avLst/>
            </a:prstGeom>
            <a:solidFill>
              <a:srgbClr val="99CCFF"/>
            </a:solidFill>
            <a:ln w="19050" algn="ctr">
              <a:solidFill>
                <a:srgbClr val="99CCFF"/>
              </a:solidFill>
              <a:miter lim="800000"/>
              <a:headEnd/>
              <a:tailEnd/>
            </a:ln>
          </p:spPr>
          <p:txBody>
            <a:bodyPr wrap="none" lIns="36000" rIns="36000" anchor="ctr">
              <a:noAutofit/>
            </a:bodyPr>
            <a:lstStyle/>
            <a:p>
              <a:pPr>
                <a:spcBef>
                  <a:spcPct val="50000"/>
                </a:spcBef>
              </a:pPr>
              <a:r>
                <a:rPr lang="en-US" sz="1000" b="1">
                  <a:solidFill>
                    <a:prstClr val="black"/>
                  </a:solidFill>
                </a:rPr>
                <a:t>Key achievements</a:t>
              </a:r>
            </a:p>
          </p:txBody>
        </p:sp>
        <p:grpSp>
          <p:nvGrpSpPr>
            <p:cNvPr id="29" name="组合 28"/>
            <p:cNvGrpSpPr/>
            <p:nvPr/>
          </p:nvGrpSpPr>
          <p:grpSpPr>
            <a:xfrm>
              <a:off x="1500514" y="1638151"/>
              <a:ext cx="8935116" cy="144016"/>
              <a:chOff x="-23486" y="1255887"/>
              <a:chExt cx="8935116" cy="144016"/>
            </a:xfrm>
          </p:grpSpPr>
          <p:sp>
            <p:nvSpPr>
              <p:cNvPr id="30" name="Line 4"/>
              <p:cNvSpPr>
                <a:spLocks noChangeShapeType="1"/>
              </p:cNvSpPr>
              <p:nvPr/>
            </p:nvSpPr>
            <p:spPr bwMode="auto">
              <a:xfrm>
                <a:off x="-23486" y="1399903"/>
                <a:ext cx="8935116" cy="0"/>
              </a:xfrm>
              <a:prstGeom prst="line">
                <a:avLst/>
              </a:prstGeom>
              <a:noFill/>
              <a:ln w="38100">
                <a:solidFill>
                  <a:schemeClr val="accent1"/>
                </a:solidFill>
                <a:round/>
                <a:headEnd type="none" w="sm" len="sm"/>
                <a:tailEnd type="stealth" w="lg" len="lg"/>
              </a:ln>
              <a:effectLst/>
            </p:spPr>
            <p:txBody>
              <a:bodyPr>
                <a:noAutofit/>
              </a:bodyPr>
              <a:lstStyle/>
              <a:p>
                <a:endParaRPr lang="en-US" sz="1600">
                  <a:solidFill>
                    <a:prstClr val="black"/>
                  </a:solidFill>
                </a:endParaRPr>
              </a:p>
            </p:txBody>
          </p:sp>
          <p:sp>
            <p:nvSpPr>
              <p:cNvPr id="31" name="Line 5"/>
              <p:cNvSpPr>
                <a:spLocks noChangeShapeType="1"/>
              </p:cNvSpPr>
              <p:nvPr/>
            </p:nvSpPr>
            <p:spPr bwMode="auto">
              <a:xfrm>
                <a:off x="1322640" y="1257028"/>
                <a:ext cx="0" cy="142875"/>
              </a:xfrm>
              <a:prstGeom prst="line">
                <a:avLst/>
              </a:prstGeom>
              <a:noFill/>
              <a:ln w="28575">
                <a:solidFill>
                  <a:schemeClr val="bg2"/>
                </a:solidFill>
                <a:round/>
                <a:headEnd type="none" w="sm" len="sm"/>
                <a:tailEnd type="none" w="sm" len="sm"/>
              </a:ln>
              <a:effectLst/>
            </p:spPr>
            <p:txBody>
              <a:bodyPr>
                <a:noAutofit/>
              </a:bodyPr>
              <a:lstStyle/>
              <a:p>
                <a:endParaRPr lang="en-US" sz="1600">
                  <a:solidFill>
                    <a:prstClr val="black"/>
                  </a:solidFill>
                </a:endParaRPr>
              </a:p>
            </p:txBody>
          </p:sp>
          <p:sp>
            <p:nvSpPr>
              <p:cNvPr id="32" name="Line 6"/>
              <p:cNvSpPr>
                <a:spLocks noChangeShapeType="1"/>
              </p:cNvSpPr>
              <p:nvPr/>
            </p:nvSpPr>
            <p:spPr bwMode="auto">
              <a:xfrm>
                <a:off x="2393760" y="1257028"/>
                <a:ext cx="0" cy="142875"/>
              </a:xfrm>
              <a:prstGeom prst="line">
                <a:avLst/>
              </a:prstGeom>
              <a:noFill/>
              <a:ln w="28575">
                <a:solidFill>
                  <a:schemeClr val="bg2"/>
                </a:solidFill>
                <a:round/>
                <a:headEnd type="none" w="sm" len="sm"/>
                <a:tailEnd type="none" w="sm" len="sm"/>
              </a:ln>
              <a:effectLst/>
            </p:spPr>
            <p:txBody>
              <a:bodyPr>
                <a:noAutofit/>
              </a:bodyPr>
              <a:lstStyle/>
              <a:p>
                <a:endParaRPr lang="en-US" sz="1600">
                  <a:solidFill>
                    <a:prstClr val="black"/>
                  </a:solidFill>
                </a:endParaRPr>
              </a:p>
            </p:txBody>
          </p:sp>
          <p:sp>
            <p:nvSpPr>
              <p:cNvPr id="33" name="Line 7"/>
              <p:cNvSpPr>
                <a:spLocks noChangeShapeType="1"/>
              </p:cNvSpPr>
              <p:nvPr/>
            </p:nvSpPr>
            <p:spPr bwMode="auto">
              <a:xfrm>
                <a:off x="2929320" y="1257028"/>
                <a:ext cx="0" cy="142875"/>
              </a:xfrm>
              <a:prstGeom prst="line">
                <a:avLst/>
              </a:prstGeom>
              <a:noFill/>
              <a:ln w="28575">
                <a:solidFill>
                  <a:schemeClr val="bg2"/>
                </a:solidFill>
                <a:round/>
                <a:headEnd type="none" w="sm" len="sm"/>
                <a:tailEnd type="none" w="sm" len="sm"/>
              </a:ln>
              <a:effectLst/>
            </p:spPr>
            <p:txBody>
              <a:bodyPr>
                <a:noAutofit/>
              </a:bodyPr>
              <a:lstStyle/>
              <a:p>
                <a:endParaRPr lang="en-US" sz="1600">
                  <a:solidFill>
                    <a:prstClr val="black"/>
                  </a:solidFill>
                </a:endParaRPr>
              </a:p>
            </p:txBody>
          </p:sp>
          <p:sp>
            <p:nvSpPr>
              <p:cNvPr id="34" name="Line 8"/>
              <p:cNvSpPr>
                <a:spLocks noChangeShapeType="1"/>
              </p:cNvSpPr>
              <p:nvPr/>
            </p:nvSpPr>
            <p:spPr bwMode="auto">
              <a:xfrm>
                <a:off x="3464880" y="1257028"/>
                <a:ext cx="0" cy="142875"/>
              </a:xfrm>
              <a:prstGeom prst="line">
                <a:avLst/>
              </a:prstGeom>
              <a:noFill/>
              <a:ln w="28575">
                <a:solidFill>
                  <a:schemeClr val="bg2"/>
                </a:solidFill>
                <a:round/>
                <a:headEnd type="none" w="sm" len="sm"/>
                <a:tailEnd type="none" w="sm" len="sm"/>
              </a:ln>
              <a:effectLst/>
            </p:spPr>
            <p:txBody>
              <a:bodyPr>
                <a:noAutofit/>
              </a:bodyPr>
              <a:lstStyle/>
              <a:p>
                <a:endParaRPr lang="en-US" sz="1600">
                  <a:solidFill>
                    <a:prstClr val="black"/>
                  </a:solidFill>
                </a:endParaRPr>
              </a:p>
            </p:txBody>
          </p:sp>
          <p:sp>
            <p:nvSpPr>
              <p:cNvPr id="35" name="Line 9"/>
              <p:cNvSpPr>
                <a:spLocks noChangeShapeType="1"/>
              </p:cNvSpPr>
              <p:nvPr/>
            </p:nvSpPr>
            <p:spPr bwMode="auto">
              <a:xfrm>
                <a:off x="4000440" y="1257028"/>
                <a:ext cx="0" cy="142875"/>
              </a:xfrm>
              <a:prstGeom prst="line">
                <a:avLst/>
              </a:prstGeom>
              <a:noFill/>
              <a:ln w="28575">
                <a:solidFill>
                  <a:schemeClr val="bg2"/>
                </a:solidFill>
                <a:round/>
                <a:headEnd type="none" w="sm" len="sm"/>
                <a:tailEnd type="none" w="sm" len="sm"/>
              </a:ln>
              <a:effectLst/>
            </p:spPr>
            <p:txBody>
              <a:bodyPr>
                <a:noAutofit/>
              </a:bodyPr>
              <a:lstStyle/>
              <a:p>
                <a:endParaRPr lang="en-US" sz="1600">
                  <a:solidFill>
                    <a:prstClr val="black"/>
                  </a:solidFill>
                </a:endParaRPr>
              </a:p>
            </p:txBody>
          </p:sp>
          <p:sp>
            <p:nvSpPr>
              <p:cNvPr id="36" name="Line 10"/>
              <p:cNvSpPr>
                <a:spLocks noChangeShapeType="1"/>
              </p:cNvSpPr>
              <p:nvPr/>
            </p:nvSpPr>
            <p:spPr bwMode="auto">
              <a:xfrm>
                <a:off x="4535999" y="1257028"/>
                <a:ext cx="0" cy="142875"/>
              </a:xfrm>
              <a:prstGeom prst="line">
                <a:avLst/>
              </a:prstGeom>
              <a:noFill/>
              <a:ln w="28575">
                <a:solidFill>
                  <a:schemeClr val="bg2"/>
                </a:solidFill>
                <a:round/>
                <a:headEnd type="none" w="sm" len="sm"/>
                <a:tailEnd type="none" w="sm" len="sm"/>
              </a:ln>
              <a:effectLst/>
            </p:spPr>
            <p:txBody>
              <a:bodyPr>
                <a:noAutofit/>
              </a:bodyPr>
              <a:lstStyle/>
              <a:p>
                <a:endParaRPr lang="en-US" sz="1600">
                  <a:solidFill>
                    <a:prstClr val="black"/>
                  </a:solidFill>
                </a:endParaRPr>
              </a:p>
            </p:txBody>
          </p:sp>
          <p:sp>
            <p:nvSpPr>
              <p:cNvPr id="37" name="Line 11"/>
              <p:cNvSpPr>
                <a:spLocks noChangeShapeType="1"/>
              </p:cNvSpPr>
              <p:nvPr/>
            </p:nvSpPr>
            <p:spPr bwMode="auto">
              <a:xfrm>
                <a:off x="5071558" y="1257028"/>
                <a:ext cx="0" cy="142875"/>
              </a:xfrm>
              <a:prstGeom prst="line">
                <a:avLst/>
              </a:prstGeom>
              <a:noFill/>
              <a:ln w="28575">
                <a:solidFill>
                  <a:schemeClr val="bg2"/>
                </a:solidFill>
                <a:round/>
                <a:headEnd type="none" w="sm" len="sm"/>
                <a:tailEnd type="none" w="sm" len="sm"/>
              </a:ln>
              <a:effectLst/>
            </p:spPr>
            <p:txBody>
              <a:bodyPr>
                <a:noAutofit/>
              </a:bodyPr>
              <a:lstStyle/>
              <a:p>
                <a:endParaRPr lang="en-US" sz="1600">
                  <a:solidFill>
                    <a:prstClr val="black"/>
                  </a:solidFill>
                </a:endParaRPr>
              </a:p>
            </p:txBody>
          </p:sp>
          <p:sp>
            <p:nvSpPr>
              <p:cNvPr id="38" name="Line 12"/>
              <p:cNvSpPr>
                <a:spLocks noChangeShapeType="1"/>
              </p:cNvSpPr>
              <p:nvPr/>
            </p:nvSpPr>
            <p:spPr bwMode="auto">
              <a:xfrm>
                <a:off x="5607117" y="1257028"/>
                <a:ext cx="0" cy="142875"/>
              </a:xfrm>
              <a:prstGeom prst="line">
                <a:avLst/>
              </a:prstGeom>
              <a:noFill/>
              <a:ln w="28575">
                <a:solidFill>
                  <a:schemeClr val="bg2"/>
                </a:solidFill>
                <a:round/>
                <a:headEnd type="none" w="sm" len="sm"/>
                <a:tailEnd type="none" w="sm" len="sm"/>
              </a:ln>
              <a:effectLst/>
            </p:spPr>
            <p:txBody>
              <a:bodyPr>
                <a:noAutofit/>
              </a:bodyPr>
              <a:lstStyle/>
              <a:p>
                <a:endParaRPr lang="en-US" sz="1600">
                  <a:solidFill>
                    <a:prstClr val="black"/>
                  </a:solidFill>
                </a:endParaRPr>
              </a:p>
            </p:txBody>
          </p:sp>
          <p:sp>
            <p:nvSpPr>
              <p:cNvPr id="39" name="Line 13"/>
              <p:cNvSpPr>
                <a:spLocks noChangeShapeType="1"/>
              </p:cNvSpPr>
              <p:nvPr/>
            </p:nvSpPr>
            <p:spPr bwMode="auto">
              <a:xfrm>
                <a:off x="6142676" y="1257028"/>
                <a:ext cx="0" cy="142875"/>
              </a:xfrm>
              <a:prstGeom prst="line">
                <a:avLst/>
              </a:prstGeom>
              <a:noFill/>
              <a:ln w="28575">
                <a:solidFill>
                  <a:schemeClr val="bg2"/>
                </a:solidFill>
                <a:round/>
                <a:headEnd type="none" w="sm" len="sm"/>
                <a:tailEnd type="none" w="sm" len="sm"/>
              </a:ln>
              <a:effectLst/>
            </p:spPr>
            <p:txBody>
              <a:bodyPr>
                <a:noAutofit/>
              </a:bodyPr>
              <a:lstStyle/>
              <a:p>
                <a:endParaRPr lang="en-US" sz="1600">
                  <a:solidFill>
                    <a:prstClr val="black"/>
                  </a:solidFill>
                </a:endParaRPr>
              </a:p>
            </p:txBody>
          </p:sp>
          <p:sp>
            <p:nvSpPr>
              <p:cNvPr id="40" name="Line 14"/>
              <p:cNvSpPr>
                <a:spLocks noChangeShapeType="1"/>
              </p:cNvSpPr>
              <p:nvPr/>
            </p:nvSpPr>
            <p:spPr bwMode="auto">
              <a:xfrm>
                <a:off x="6678235" y="1257028"/>
                <a:ext cx="0" cy="142875"/>
              </a:xfrm>
              <a:prstGeom prst="line">
                <a:avLst/>
              </a:prstGeom>
              <a:noFill/>
              <a:ln w="28575">
                <a:solidFill>
                  <a:schemeClr val="bg2"/>
                </a:solidFill>
                <a:round/>
                <a:headEnd type="none" w="sm" len="sm"/>
                <a:tailEnd type="none" w="sm" len="sm"/>
              </a:ln>
              <a:effectLst/>
            </p:spPr>
            <p:txBody>
              <a:bodyPr>
                <a:noAutofit/>
              </a:bodyPr>
              <a:lstStyle/>
              <a:p>
                <a:endParaRPr lang="en-US" sz="1600">
                  <a:solidFill>
                    <a:prstClr val="black"/>
                  </a:solidFill>
                </a:endParaRPr>
              </a:p>
            </p:txBody>
          </p:sp>
          <p:sp>
            <p:nvSpPr>
              <p:cNvPr id="41" name="Line 15"/>
              <p:cNvSpPr>
                <a:spLocks noChangeShapeType="1"/>
              </p:cNvSpPr>
              <p:nvPr/>
            </p:nvSpPr>
            <p:spPr bwMode="auto">
              <a:xfrm>
                <a:off x="7213794" y="1257028"/>
                <a:ext cx="0" cy="142875"/>
              </a:xfrm>
              <a:prstGeom prst="line">
                <a:avLst/>
              </a:prstGeom>
              <a:noFill/>
              <a:ln w="28575">
                <a:solidFill>
                  <a:schemeClr val="bg2"/>
                </a:solidFill>
                <a:round/>
                <a:headEnd type="none" w="sm" len="sm"/>
                <a:tailEnd type="none" w="sm" len="sm"/>
              </a:ln>
              <a:effectLst/>
            </p:spPr>
            <p:txBody>
              <a:bodyPr>
                <a:noAutofit/>
              </a:bodyPr>
              <a:lstStyle/>
              <a:p>
                <a:endParaRPr lang="en-US" sz="1600">
                  <a:solidFill>
                    <a:prstClr val="black"/>
                  </a:solidFill>
                </a:endParaRPr>
              </a:p>
            </p:txBody>
          </p:sp>
          <p:sp>
            <p:nvSpPr>
              <p:cNvPr id="42" name="Line 16"/>
              <p:cNvSpPr>
                <a:spLocks noChangeShapeType="1"/>
              </p:cNvSpPr>
              <p:nvPr/>
            </p:nvSpPr>
            <p:spPr bwMode="auto">
              <a:xfrm>
                <a:off x="7749353" y="1257028"/>
                <a:ext cx="0" cy="142875"/>
              </a:xfrm>
              <a:prstGeom prst="line">
                <a:avLst/>
              </a:prstGeom>
              <a:noFill/>
              <a:ln w="28575">
                <a:solidFill>
                  <a:schemeClr val="bg2"/>
                </a:solidFill>
                <a:round/>
                <a:headEnd type="none" w="sm" len="sm"/>
                <a:tailEnd type="none" w="sm" len="sm"/>
              </a:ln>
              <a:effectLst/>
            </p:spPr>
            <p:txBody>
              <a:bodyPr>
                <a:noAutofit/>
              </a:bodyPr>
              <a:lstStyle/>
              <a:p>
                <a:endParaRPr lang="en-US" sz="1600">
                  <a:solidFill>
                    <a:prstClr val="black"/>
                  </a:solidFill>
                </a:endParaRPr>
              </a:p>
            </p:txBody>
          </p:sp>
          <p:sp>
            <p:nvSpPr>
              <p:cNvPr id="43" name="Line 19"/>
              <p:cNvSpPr>
                <a:spLocks noChangeShapeType="1"/>
              </p:cNvSpPr>
              <p:nvPr/>
            </p:nvSpPr>
            <p:spPr bwMode="auto">
              <a:xfrm>
                <a:off x="1858200" y="1257028"/>
                <a:ext cx="0" cy="142875"/>
              </a:xfrm>
              <a:prstGeom prst="line">
                <a:avLst/>
              </a:prstGeom>
              <a:noFill/>
              <a:ln w="28575">
                <a:solidFill>
                  <a:schemeClr val="bg2"/>
                </a:solidFill>
                <a:round/>
                <a:headEnd type="none" w="sm" len="sm"/>
                <a:tailEnd type="none" w="sm" len="sm"/>
              </a:ln>
              <a:effectLst/>
            </p:spPr>
            <p:txBody>
              <a:bodyPr>
                <a:noAutofit/>
              </a:bodyPr>
              <a:lstStyle/>
              <a:p>
                <a:endParaRPr lang="en-US" sz="1600">
                  <a:solidFill>
                    <a:prstClr val="black"/>
                  </a:solidFill>
                </a:endParaRPr>
              </a:p>
            </p:txBody>
          </p:sp>
          <p:sp>
            <p:nvSpPr>
              <p:cNvPr id="44" name="Line 15"/>
              <p:cNvSpPr>
                <a:spLocks noChangeShapeType="1"/>
              </p:cNvSpPr>
              <p:nvPr/>
            </p:nvSpPr>
            <p:spPr bwMode="auto">
              <a:xfrm>
                <a:off x="787080" y="1255887"/>
                <a:ext cx="0" cy="142875"/>
              </a:xfrm>
              <a:prstGeom prst="line">
                <a:avLst/>
              </a:prstGeom>
              <a:noFill/>
              <a:ln w="28575">
                <a:solidFill>
                  <a:schemeClr val="bg2"/>
                </a:solidFill>
                <a:round/>
                <a:headEnd type="none" w="sm" len="sm"/>
                <a:tailEnd type="none" w="sm" len="sm"/>
              </a:ln>
              <a:effectLst/>
            </p:spPr>
            <p:txBody>
              <a:bodyPr>
                <a:noAutofit/>
              </a:bodyPr>
              <a:lstStyle/>
              <a:p>
                <a:endParaRPr lang="en-US" sz="1600">
                  <a:solidFill>
                    <a:prstClr val="black"/>
                  </a:solidFill>
                </a:endParaRPr>
              </a:p>
            </p:txBody>
          </p:sp>
          <p:sp>
            <p:nvSpPr>
              <p:cNvPr id="45" name="Line 16"/>
              <p:cNvSpPr>
                <a:spLocks noChangeShapeType="1"/>
              </p:cNvSpPr>
              <p:nvPr/>
            </p:nvSpPr>
            <p:spPr bwMode="auto">
              <a:xfrm>
                <a:off x="8284912" y="1255887"/>
                <a:ext cx="0" cy="142875"/>
              </a:xfrm>
              <a:prstGeom prst="line">
                <a:avLst/>
              </a:prstGeom>
              <a:noFill/>
              <a:ln w="28575">
                <a:solidFill>
                  <a:schemeClr val="bg2"/>
                </a:solidFill>
                <a:round/>
                <a:headEnd type="none" w="sm" len="sm"/>
                <a:tailEnd type="none" w="sm" len="sm"/>
              </a:ln>
              <a:effectLst/>
            </p:spPr>
            <p:txBody>
              <a:bodyPr>
                <a:noAutofit/>
              </a:bodyPr>
              <a:lstStyle/>
              <a:p>
                <a:endParaRPr lang="en-US" sz="1600">
                  <a:solidFill>
                    <a:prstClr val="black"/>
                  </a:solidFill>
                </a:endParaRPr>
              </a:p>
            </p:txBody>
          </p:sp>
          <p:sp>
            <p:nvSpPr>
              <p:cNvPr id="46" name="Line 15"/>
              <p:cNvSpPr>
                <a:spLocks noChangeShapeType="1"/>
              </p:cNvSpPr>
              <p:nvPr/>
            </p:nvSpPr>
            <p:spPr bwMode="auto">
              <a:xfrm>
                <a:off x="251520" y="1255887"/>
                <a:ext cx="0" cy="142875"/>
              </a:xfrm>
              <a:prstGeom prst="line">
                <a:avLst/>
              </a:prstGeom>
              <a:noFill/>
              <a:ln w="28575">
                <a:solidFill>
                  <a:schemeClr val="bg2"/>
                </a:solidFill>
                <a:round/>
                <a:headEnd type="none" w="sm" len="sm"/>
                <a:tailEnd type="none" w="sm" len="sm"/>
              </a:ln>
              <a:effectLst/>
            </p:spPr>
            <p:txBody>
              <a:bodyPr>
                <a:noAutofit/>
              </a:bodyPr>
              <a:lstStyle/>
              <a:p>
                <a:endParaRPr lang="en-US" sz="1600">
                  <a:solidFill>
                    <a:prstClr val="black"/>
                  </a:solidFill>
                </a:endParaRPr>
              </a:p>
            </p:txBody>
          </p:sp>
          <p:sp>
            <p:nvSpPr>
              <p:cNvPr id="47" name="Line 16"/>
              <p:cNvSpPr>
                <a:spLocks noChangeShapeType="1"/>
              </p:cNvSpPr>
              <p:nvPr/>
            </p:nvSpPr>
            <p:spPr bwMode="auto">
              <a:xfrm>
                <a:off x="8820472" y="1255887"/>
                <a:ext cx="0" cy="142875"/>
              </a:xfrm>
              <a:prstGeom prst="line">
                <a:avLst/>
              </a:prstGeom>
              <a:noFill/>
              <a:ln w="28575">
                <a:solidFill>
                  <a:schemeClr val="bg2"/>
                </a:solidFill>
                <a:round/>
                <a:headEnd type="none" w="sm" len="sm"/>
                <a:tailEnd type="none" w="sm" len="sm"/>
              </a:ln>
              <a:effectLst/>
            </p:spPr>
            <p:txBody>
              <a:bodyPr>
                <a:noAutofit/>
              </a:bodyPr>
              <a:lstStyle/>
              <a:p>
                <a:endParaRPr lang="en-US" sz="1600">
                  <a:solidFill>
                    <a:prstClr val="black"/>
                  </a:solidFill>
                </a:endParaRPr>
              </a:p>
            </p:txBody>
          </p:sp>
        </p:grpSp>
        <p:sp>
          <p:nvSpPr>
            <p:cNvPr id="48" name="矩形 47"/>
            <p:cNvSpPr/>
            <p:nvPr/>
          </p:nvSpPr>
          <p:spPr>
            <a:xfrm>
              <a:off x="3935760" y="1566143"/>
              <a:ext cx="412292" cy="261610"/>
            </a:xfrm>
            <a:prstGeom prst="rect">
              <a:avLst/>
            </a:prstGeom>
          </p:spPr>
          <p:txBody>
            <a:bodyPr wrap="none">
              <a:noAutofit/>
            </a:bodyPr>
            <a:lstStyle/>
            <a:p>
              <a:r>
                <a:rPr lang="en-US" sz="1050">
                  <a:solidFill>
                    <a:prstClr val="black"/>
                  </a:solidFill>
                  <a:cs typeface="Arial" pitchFamily="34" charset="0"/>
                </a:rPr>
                <a:t>W1</a:t>
              </a:r>
            </a:p>
          </p:txBody>
        </p:sp>
        <p:sp>
          <p:nvSpPr>
            <p:cNvPr id="49" name="矩形 48"/>
            <p:cNvSpPr/>
            <p:nvPr/>
          </p:nvSpPr>
          <p:spPr>
            <a:xfrm>
              <a:off x="4439816" y="1566143"/>
              <a:ext cx="399468" cy="261610"/>
            </a:xfrm>
            <a:prstGeom prst="rect">
              <a:avLst/>
            </a:prstGeom>
          </p:spPr>
          <p:txBody>
            <a:bodyPr wrap="none">
              <a:noAutofit/>
            </a:bodyPr>
            <a:lstStyle/>
            <a:p>
              <a:r>
                <a:rPr lang="en-US" sz="1050">
                  <a:solidFill>
                    <a:prstClr val="black"/>
                  </a:solidFill>
                  <a:cs typeface="Arial" pitchFamily="34" charset="0"/>
                </a:rPr>
                <a:t>W2</a:t>
              </a:r>
            </a:p>
          </p:txBody>
        </p:sp>
        <p:sp>
          <p:nvSpPr>
            <p:cNvPr id="50" name="矩形 49"/>
            <p:cNvSpPr/>
            <p:nvPr/>
          </p:nvSpPr>
          <p:spPr>
            <a:xfrm>
              <a:off x="5015880" y="1566143"/>
              <a:ext cx="399468" cy="261610"/>
            </a:xfrm>
            <a:prstGeom prst="rect">
              <a:avLst/>
            </a:prstGeom>
          </p:spPr>
          <p:txBody>
            <a:bodyPr wrap="none">
              <a:noAutofit/>
            </a:bodyPr>
            <a:lstStyle/>
            <a:p>
              <a:r>
                <a:rPr lang="en-US" sz="1050">
                  <a:solidFill>
                    <a:prstClr val="black"/>
                  </a:solidFill>
                  <a:cs typeface="Arial" pitchFamily="34" charset="0"/>
                </a:rPr>
                <a:t>W3</a:t>
              </a:r>
            </a:p>
          </p:txBody>
        </p:sp>
        <p:sp>
          <p:nvSpPr>
            <p:cNvPr id="51" name="矩形 50"/>
            <p:cNvSpPr/>
            <p:nvPr/>
          </p:nvSpPr>
          <p:spPr>
            <a:xfrm>
              <a:off x="5519936" y="1566143"/>
              <a:ext cx="399468" cy="261610"/>
            </a:xfrm>
            <a:prstGeom prst="rect">
              <a:avLst/>
            </a:prstGeom>
          </p:spPr>
          <p:txBody>
            <a:bodyPr wrap="none">
              <a:noAutofit/>
            </a:bodyPr>
            <a:lstStyle/>
            <a:p>
              <a:r>
                <a:rPr lang="en-US" sz="1050">
                  <a:solidFill>
                    <a:prstClr val="black"/>
                  </a:solidFill>
                  <a:cs typeface="Arial" pitchFamily="34" charset="0"/>
                </a:rPr>
                <a:t>W4</a:t>
              </a:r>
            </a:p>
          </p:txBody>
        </p:sp>
        <p:sp>
          <p:nvSpPr>
            <p:cNvPr id="52" name="矩形 51"/>
            <p:cNvSpPr/>
            <p:nvPr/>
          </p:nvSpPr>
          <p:spPr>
            <a:xfrm>
              <a:off x="6096000" y="1566143"/>
              <a:ext cx="399468" cy="261610"/>
            </a:xfrm>
            <a:prstGeom prst="rect">
              <a:avLst/>
            </a:prstGeom>
          </p:spPr>
          <p:txBody>
            <a:bodyPr wrap="none">
              <a:noAutofit/>
            </a:bodyPr>
            <a:lstStyle/>
            <a:p>
              <a:r>
                <a:rPr lang="en-US" sz="1050">
                  <a:solidFill>
                    <a:prstClr val="black"/>
                  </a:solidFill>
                  <a:cs typeface="Arial" pitchFamily="34" charset="0"/>
                </a:rPr>
                <a:t>W5</a:t>
              </a:r>
            </a:p>
          </p:txBody>
        </p:sp>
        <p:sp>
          <p:nvSpPr>
            <p:cNvPr id="53" name="矩形 52"/>
            <p:cNvSpPr/>
            <p:nvPr/>
          </p:nvSpPr>
          <p:spPr>
            <a:xfrm>
              <a:off x="6600056" y="1566143"/>
              <a:ext cx="399468" cy="261610"/>
            </a:xfrm>
            <a:prstGeom prst="rect">
              <a:avLst/>
            </a:prstGeom>
          </p:spPr>
          <p:txBody>
            <a:bodyPr wrap="none">
              <a:noAutofit/>
            </a:bodyPr>
            <a:lstStyle/>
            <a:p>
              <a:r>
                <a:rPr lang="en-US" sz="1050">
                  <a:solidFill>
                    <a:prstClr val="black"/>
                  </a:solidFill>
                  <a:cs typeface="Arial" pitchFamily="34" charset="0"/>
                </a:rPr>
                <a:t>W6</a:t>
              </a:r>
            </a:p>
          </p:txBody>
        </p:sp>
        <p:sp>
          <p:nvSpPr>
            <p:cNvPr id="54" name="矩形 53"/>
            <p:cNvSpPr/>
            <p:nvPr/>
          </p:nvSpPr>
          <p:spPr>
            <a:xfrm>
              <a:off x="7176120" y="1566143"/>
              <a:ext cx="399468" cy="261610"/>
            </a:xfrm>
            <a:prstGeom prst="rect">
              <a:avLst/>
            </a:prstGeom>
          </p:spPr>
          <p:txBody>
            <a:bodyPr wrap="none">
              <a:noAutofit/>
            </a:bodyPr>
            <a:lstStyle/>
            <a:p>
              <a:r>
                <a:rPr lang="en-US" sz="1050">
                  <a:solidFill>
                    <a:prstClr val="black"/>
                  </a:solidFill>
                  <a:cs typeface="Arial" pitchFamily="34" charset="0"/>
                </a:rPr>
                <a:t>W7</a:t>
              </a:r>
            </a:p>
          </p:txBody>
        </p:sp>
        <p:sp>
          <p:nvSpPr>
            <p:cNvPr id="55" name="矩形 54"/>
            <p:cNvSpPr/>
            <p:nvPr/>
          </p:nvSpPr>
          <p:spPr>
            <a:xfrm>
              <a:off x="7680176" y="1566143"/>
              <a:ext cx="399468" cy="261610"/>
            </a:xfrm>
            <a:prstGeom prst="rect">
              <a:avLst/>
            </a:prstGeom>
          </p:spPr>
          <p:txBody>
            <a:bodyPr wrap="none">
              <a:noAutofit/>
            </a:bodyPr>
            <a:lstStyle/>
            <a:p>
              <a:r>
                <a:rPr lang="en-US" sz="1050">
                  <a:solidFill>
                    <a:prstClr val="black"/>
                  </a:solidFill>
                  <a:cs typeface="Arial" pitchFamily="34" charset="0"/>
                </a:rPr>
                <a:t>W8</a:t>
              </a:r>
            </a:p>
          </p:txBody>
        </p:sp>
        <p:sp>
          <p:nvSpPr>
            <p:cNvPr id="56" name="矩形 55"/>
            <p:cNvSpPr/>
            <p:nvPr/>
          </p:nvSpPr>
          <p:spPr>
            <a:xfrm>
              <a:off x="8256240" y="1566143"/>
              <a:ext cx="399468" cy="261610"/>
            </a:xfrm>
            <a:prstGeom prst="rect">
              <a:avLst/>
            </a:prstGeom>
          </p:spPr>
          <p:txBody>
            <a:bodyPr wrap="none">
              <a:noAutofit/>
            </a:bodyPr>
            <a:lstStyle/>
            <a:p>
              <a:r>
                <a:rPr lang="en-US" sz="1050" dirty="0">
                  <a:solidFill>
                    <a:prstClr val="black"/>
                  </a:solidFill>
                  <a:cs typeface="Arial" pitchFamily="34" charset="0"/>
                </a:rPr>
                <a:t>W9</a:t>
              </a:r>
            </a:p>
          </p:txBody>
        </p:sp>
        <p:sp>
          <p:nvSpPr>
            <p:cNvPr id="57" name="矩形 56"/>
            <p:cNvSpPr/>
            <p:nvPr/>
          </p:nvSpPr>
          <p:spPr>
            <a:xfrm>
              <a:off x="8760297" y="1566143"/>
              <a:ext cx="495649" cy="261610"/>
            </a:xfrm>
            <a:prstGeom prst="rect">
              <a:avLst/>
            </a:prstGeom>
          </p:spPr>
          <p:txBody>
            <a:bodyPr wrap="none">
              <a:noAutofit/>
            </a:bodyPr>
            <a:lstStyle/>
            <a:p>
              <a:r>
                <a:rPr lang="en-US" sz="1050">
                  <a:solidFill>
                    <a:prstClr val="black"/>
                  </a:solidFill>
                  <a:cs typeface="Arial" pitchFamily="34" charset="0"/>
                </a:rPr>
                <a:t>W10</a:t>
              </a:r>
            </a:p>
          </p:txBody>
        </p:sp>
        <p:sp>
          <p:nvSpPr>
            <p:cNvPr id="58" name="矩形 57"/>
            <p:cNvSpPr/>
            <p:nvPr/>
          </p:nvSpPr>
          <p:spPr>
            <a:xfrm>
              <a:off x="9336361" y="1566143"/>
              <a:ext cx="478016" cy="261610"/>
            </a:xfrm>
            <a:prstGeom prst="rect">
              <a:avLst/>
            </a:prstGeom>
          </p:spPr>
          <p:txBody>
            <a:bodyPr wrap="none">
              <a:noAutofit/>
            </a:bodyPr>
            <a:lstStyle/>
            <a:p>
              <a:r>
                <a:rPr lang="en-US" sz="1050">
                  <a:solidFill>
                    <a:prstClr val="black"/>
                  </a:solidFill>
                  <a:cs typeface="Arial" pitchFamily="34" charset="0"/>
                </a:rPr>
                <a:t>W11</a:t>
              </a:r>
            </a:p>
          </p:txBody>
        </p:sp>
        <p:sp>
          <p:nvSpPr>
            <p:cNvPr id="59" name="矩形 58"/>
            <p:cNvSpPr/>
            <p:nvPr/>
          </p:nvSpPr>
          <p:spPr>
            <a:xfrm>
              <a:off x="9840417" y="1566143"/>
              <a:ext cx="495649" cy="261610"/>
            </a:xfrm>
            <a:prstGeom prst="rect">
              <a:avLst/>
            </a:prstGeom>
          </p:spPr>
          <p:txBody>
            <a:bodyPr wrap="none">
              <a:noAutofit/>
            </a:bodyPr>
            <a:lstStyle/>
            <a:p>
              <a:r>
                <a:rPr lang="en-US" sz="1050">
                  <a:solidFill>
                    <a:prstClr val="black"/>
                  </a:solidFill>
                  <a:cs typeface="Arial" pitchFamily="34" charset="0"/>
                </a:rPr>
                <a:t>W12</a:t>
              </a:r>
            </a:p>
          </p:txBody>
        </p:sp>
        <p:sp>
          <p:nvSpPr>
            <p:cNvPr id="60" name="矩形 59"/>
            <p:cNvSpPr/>
            <p:nvPr/>
          </p:nvSpPr>
          <p:spPr>
            <a:xfrm>
              <a:off x="1847528" y="1566143"/>
              <a:ext cx="455574" cy="261610"/>
            </a:xfrm>
            <a:prstGeom prst="rect">
              <a:avLst/>
            </a:prstGeom>
          </p:spPr>
          <p:txBody>
            <a:bodyPr wrap="none">
              <a:noAutofit/>
            </a:bodyPr>
            <a:lstStyle/>
            <a:p>
              <a:r>
                <a:rPr lang="en-US" sz="1050">
                  <a:solidFill>
                    <a:prstClr val="black"/>
                  </a:solidFill>
                  <a:cs typeface="Arial" pitchFamily="34" charset="0"/>
                </a:rPr>
                <a:t>W-4</a:t>
              </a:r>
            </a:p>
          </p:txBody>
        </p:sp>
        <p:sp>
          <p:nvSpPr>
            <p:cNvPr id="61" name="矩形 60"/>
            <p:cNvSpPr/>
            <p:nvPr/>
          </p:nvSpPr>
          <p:spPr>
            <a:xfrm>
              <a:off x="2351584" y="1566143"/>
              <a:ext cx="455574" cy="261610"/>
            </a:xfrm>
            <a:prstGeom prst="rect">
              <a:avLst/>
            </a:prstGeom>
          </p:spPr>
          <p:txBody>
            <a:bodyPr wrap="none">
              <a:noAutofit/>
            </a:bodyPr>
            <a:lstStyle/>
            <a:p>
              <a:r>
                <a:rPr lang="en-US" sz="1050">
                  <a:solidFill>
                    <a:prstClr val="black"/>
                  </a:solidFill>
                  <a:cs typeface="Arial" pitchFamily="34" charset="0"/>
                </a:rPr>
                <a:t>W-3</a:t>
              </a:r>
            </a:p>
          </p:txBody>
        </p:sp>
        <p:sp>
          <p:nvSpPr>
            <p:cNvPr id="62" name="矩形 61"/>
            <p:cNvSpPr/>
            <p:nvPr/>
          </p:nvSpPr>
          <p:spPr>
            <a:xfrm>
              <a:off x="2927648" y="1566143"/>
              <a:ext cx="455574" cy="261610"/>
            </a:xfrm>
            <a:prstGeom prst="rect">
              <a:avLst/>
            </a:prstGeom>
          </p:spPr>
          <p:txBody>
            <a:bodyPr wrap="none">
              <a:noAutofit/>
            </a:bodyPr>
            <a:lstStyle/>
            <a:p>
              <a:r>
                <a:rPr lang="en-US" sz="1050">
                  <a:solidFill>
                    <a:prstClr val="black"/>
                  </a:solidFill>
                  <a:cs typeface="Arial" pitchFamily="34" charset="0"/>
                </a:rPr>
                <a:t>W-2</a:t>
              </a:r>
            </a:p>
          </p:txBody>
        </p:sp>
        <p:sp>
          <p:nvSpPr>
            <p:cNvPr id="63" name="矩形 62"/>
            <p:cNvSpPr/>
            <p:nvPr/>
          </p:nvSpPr>
          <p:spPr>
            <a:xfrm>
              <a:off x="3431704" y="1566143"/>
              <a:ext cx="455574" cy="261610"/>
            </a:xfrm>
            <a:prstGeom prst="rect">
              <a:avLst/>
            </a:prstGeom>
          </p:spPr>
          <p:txBody>
            <a:bodyPr wrap="none">
              <a:noAutofit/>
            </a:bodyPr>
            <a:lstStyle/>
            <a:p>
              <a:r>
                <a:rPr lang="en-US" sz="1050">
                  <a:solidFill>
                    <a:prstClr val="black"/>
                  </a:solidFill>
                  <a:cs typeface="Arial" pitchFamily="34" charset="0"/>
                </a:rPr>
                <a:t>W-1</a:t>
              </a:r>
            </a:p>
          </p:txBody>
        </p:sp>
        <p:sp>
          <p:nvSpPr>
            <p:cNvPr id="66" name="Line 3"/>
            <p:cNvSpPr>
              <a:spLocks noChangeShapeType="1"/>
            </p:cNvSpPr>
            <p:nvPr/>
          </p:nvSpPr>
          <p:spPr bwMode="auto">
            <a:xfrm flipH="1">
              <a:off x="1757520" y="1665288"/>
              <a:ext cx="18001" cy="4283654"/>
            </a:xfrm>
            <a:prstGeom prst="line">
              <a:avLst/>
            </a:prstGeom>
            <a:noFill/>
            <a:ln w="12700">
              <a:solidFill>
                <a:schemeClr val="tx1"/>
              </a:solidFill>
              <a:prstDash val="lgDash"/>
              <a:round/>
              <a:headEnd type="none" w="sm" len="sm"/>
              <a:tailEnd type="none" w="sm" len="sm"/>
            </a:ln>
            <a:effectLst/>
          </p:spPr>
          <p:txBody>
            <a:bodyPr>
              <a:noAutofit/>
            </a:bodyPr>
            <a:lstStyle/>
            <a:p>
              <a:endParaRPr lang="en-US" sz="1600">
                <a:solidFill>
                  <a:prstClr val="black"/>
                </a:solidFill>
              </a:endParaRPr>
            </a:p>
          </p:txBody>
        </p:sp>
        <p:sp>
          <p:nvSpPr>
            <p:cNvPr id="67" name="Line 18"/>
            <p:cNvSpPr>
              <a:spLocks noChangeShapeType="1"/>
            </p:cNvSpPr>
            <p:nvPr/>
          </p:nvSpPr>
          <p:spPr bwMode="auto">
            <a:xfrm>
              <a:off x="10416480" y="1350467"/>
              <a:ext cx="0" cy="4608000"/>
            </a:xfrm>
            <a:prstGeom prst="line">
              <a:avLst/>
            </a:prstGeom>
            <a:noFill/>
            <a:ln w="12700">
              <a:solidFill>
                <a:schemeClr val="tx1"/>
              </a:solidFill>
              <a:prstDash val="lgDash"/>
              <a:round/>
              <a:headEnd type="none" w="sm" len="sm"/>
              <a:tailEnd type="none" w="sm" len="sm"/>
            </a:ln>
            <a:effectLst/>
          </p:spPr>
          <p:txBody>
            <a:bodyPr>
              <a:noAutofit/>
            </a:bodyPr>
            <a:lstStyle/>
            <a:p>
              <a:endParaRPr lang="en-US" sz="1600">
                <a:solidFill>
                  <a:prstClr val="black"/>
                </a:solidFill>
              </a:endParaRPr>
            </a:p>
          </p:txBody>
        </p:sp>
        <p:sp>
          <p:nvSpPr>
            <p:cNvPr id="68" name="Line 3"/>
            <p:cNvSpPr>
              <a:spLocks noChangeShapeType="1"/>
            </p:cNvSpPr>
            <p:nvPr/>
          </p:nvSpPr>
          <p:spPr bwMode="auto">
            <a:xfrm>
              <a:off x="3935760" y="1638499"/>
              <a:ext cx="0" cy="4356000"/>
            </a:xfrm>
            <a:prstGeom prst="line">
              <a:avLst/>
            </a:prstGeom>
            <a:noFill/>
            <a:ln w="12700">
              <a:solidFill>
                <a:schemeClr val="tx1"/>
              </a:solidFill>
              <a:prstDash val="lgDash"/>
              <a:round/>
              <a:headEnd type="none" w="sm" len="sm"/>
              <a:tailEnd type="none" w="sm" len="sm"/>
            </a:ln>
            <a:effectLst/>
          </p:spPr>
          <p:txBody>
            <a:bodyPr>
              <a:noAutofit/>
            </a:bodyPr>
            <a:lstStyle/>
            <a:p>
              <a:endParaRPr lang="en-US" sz="1600">
                <a:solidFill>
                  <a:prstClr val="black"/>
                </a:solidFill>
              </a:endParaRPr>
            </a:p>
          </p:txBody>
        </p:sp>
      </p:grpSp>
      <p:sp>
        <p:nvSpPr>
          <p:cNvPr id="69" name="标题 1"/>
          <p:cNvSpPr>
            <a:spLocks noGrp="1"/>
          </p:cNvSpPr>
          <p:nvPr>
            <p:ph type="title"/>
          </p:nvPr>
        </p:nvSpPr>
        <p:spPr/>
        <p:txBody>
          <a:bodyPr/>
          <a:lstStyle/>
          <a:p>
            <a:r>
              <a:rPr lang="en-US" altLang="en-US" smtClean="0"/>
              <a:t>Feasibility Research Plan Formulation</a:t>
            </a:r>
            <a:endParaRPr lang="en-US" altLang="en-US" dirty="0"/>
          </a:p>
        </p:txBody>
      </p:sp>
      <p:sp>
        <p:nvSpPr>
          <p:cNvPr id="79" name="矩形 23"/>
          <p:cNvSpPr/>
          <p:nvPr/>
        </p:nvSpPr>
        <p:spPr bwMode="auto">
          <a:xfrm rot="10800000" flipV="1">
            <a:off x="1087053" y="932474"/>
            <a:ext cx="10373110" cy="360040"/>
          </a:xfrm>
          <a:prstGeom prst="rect">
            <a:avLst/>
          </a:prstGeom>
          <a:noFill/>
          <a:ln>
            <a:noFill/>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11" tIns="45706" rIns="91411" bIns="45706" numCol="1" rtlCol="0" anchor="t" anchorCtr="0" compatLnSpc="1">
            <a:prstTxWarp prst="textNoShape">
              <a:avLst/>
            </a:prstTxWarp>
            <a:noAutofit/>
          </a:bodyPr>
          <a:lstStyle/>
          <a:p>
            <a:pPr marL="285750" indent="-285750">
              <a:buFont typeface="Arial" panose="020B0604020202020204" pitchFamily="34" charset="0"/>
              <a:buChar char="•"/>
            </a:pPr>
            <a:r>
              <a:rPr lang="en-US" sz="1400" dirty="0">
                <a:solidFill>
                  <a:prstClr val="black"/>
                </a:solidFill>
              </a:rPr>
              <a:t>Feasibility research plan formulation: project progress and work breakdown of feasibility research consultation services</a:t>
            </a:r>
          </a:p>
        </p:txBody>
      </p:sp>
      <p:grpSp>
        <p:nvGrpSpPr>
          <p:cNvPr id="74" name="组合 73"/>
          <p:cNvGrpSpPr/>
          <p:nvPr/>
        </p:nvGrpSpPr>
        <p:grpSpPr>
          <a:xfrm>
            <a:off x="738259" y="955536"/>
            <a:ext cx="317151" cy="2760802"/>
            <a:chOff x="454310" y="1248830"/>
            <a:chExt cx="317151" cy="2760802"/>
          </a:xfrm>
        </p:grpSpPr>
        <p:sp>
          <p:nvSpPr>
            <p:cNvPr id="75" name="AutoShape 56"/>
            <p:cNvSpPr>
              <a:spLocks/>
            </p:cNvSpPr>
            <p:nvPr/>
          </p:nvSpPr>
          <p:spPr bwMode="auto">
            <a:xfrm rot="10800000" flipH="1">
              <a:off x="454310" y="1248830"/>
              <a:ext cx="317151" cy="950506"/>
            </a:xfrm>
            <a:prstGeom prst="leftBracket">
              <a:avLst>
                <a:gd name="adj" fmla="val 45473"/>
              </a:avLst>
            </a:prstGeom>
            <a:solidFill>
              <a:schemeClr val="tx1">
                <a:lumMod val="65000"/>
                <a:lumOff val="3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a:solidFill>
                    <a:prstClr val="white"/>
                  </a:solidFill>
                  <a:ea typeface="Arial Unicode MS" pitchFamily="34" charset="-122"/>
                  <a:cs typeface="Arial Unicode MS" pitchFamily="34" charset="-122"/>
                </a:rPr>
                <a:t>Why</a:t>
              </a:r>
            </a:p>
          </p:txBody>
        </p:sp>
        <p:sp>
          <p:nvSpPr>
            <p:cNvPr id="76" name="AutoShape 56"/>
            <p:cNvSpPr>
              <a:spLocks/>
            </p:cNvSpPr>
            <p:nvPr/>
          </p:nvSpPr>
          <p:spPr bwMode="auto">
            <a:xfrm rot="10800000" flipH="1">
              <a:off x="454310" y="2159533"/>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a:solidFill>
                    <a:prstClr val="white"/>
                  </a:solidFill>
                  <a:ea typeface="Arial Unicode MS" pitchFamily="34" charset="-122"/>
                  <a:cs typeface="Arial Unicode MS" pitchFamily="34" charset="-122"/>
                </a:rPr>
                <a:t>What</a:t>
              </a:r>
            </a:p>
          </p:txBody>
        </p:sp>
        <p:sp>
          <p:nvSpPr>
            <p:cNvPr id="77" name="AutoShape 56"/>
            <p:cNvSpPr>
              <a:spLocks/>
            </p:cNvSpPr>
            <p:nvPr/>
          </p:nvSpPr>
          <p:spPr bwMode="auto">
            <a:xfrm rot="10800000" flipH="1">
              <a:off x="454310" y="3059126"/>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a:solidFill>
                    <a:prstClr val="white"/>
                  </a:solidFill>
                  <a:ea typeface="Arial Unicode MS" pitchFamily="34" charset="-122"/>
                  <a:cs typeface="Arial Unicode MS" pitchFamily="34" charset="-122"/>
                </a:rPr>
                <a:t>How</a:t>
              </a:r>
            </a:p>
          </p:txBody>
        </p:sp>
      </p:grpSp>
    </p:spTree>
    <p:extLst>
      <p:ext uri="{BB962C8B-B14F-4D97-AF65-F5344CB8AC3E}">
        <p14:creationId xmlns:p14="http://schemas.microsoft.com/office/powerpoint/2010/main" val="30795897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矩形 23"/>
          <p:cNvSpPr/>
          <p:nvPr/>
        </p:nvSpPr>
        <p:spPr bwMode="auto">
          <a:xfrm rot="10800000" flipV="1">
            <a:off x="785064" y="1259222"/>
            <a:ext cx="3457906" cy="2457116"/>
          </a:xfrm>
          <a:prstGeom prst="rect">
            <a:avLst/>
          </a:prstGeom>
          <a:noFill/>
          <a:ln>
            <a:noFill/>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11" tIns="45706" rIns="91411" bIns="45706" numCol="1" rtlCol="0" anchor="t" anchorCtr="0" compatLnSpc="1">
            <a:prstTxWarp prst="textNoShape">
              <a:avLst/>
            </a:prstTxWarp>
            <a:noAutofit/>
          </a:bodyPr>
          <a:lstStyle/>
          <a:p>
            <a:pPr defTabSz="877763" eaLnBrk="0" hangingPunct="0"/>
            <a:endParaRPr lang="zh-CN" altLang="en-US" sz="1200" dirty="0">
              <a:solidFill>
                <a:srgbClr val="000000"/>
              </a:solidFill>
            </a:endParaRPr>
          </a:p>
        </p:txBody>
      </p:sp>
      <p:sp>
        <p:nvSpPr>
          <p:cNvPr id="2" name="标题 1"/>
          <p:cNvSpPr>
            <a:spLocks noGrp="1"/>
          </p:cNvSpPr>
          <p:nvPr>
            <p:ph type="title"/>
          </p:nvPr>
        </p:nvSpPr>
        <p:spPr/>
        <p:txBody>
          <a:bodyPr/>
          <a:lstStyle/>
          <a:p>
            <a:r>
              <a:rPr lang="en-US" altLang="en-US" dirty="0" smtClean="0"/>
              <a:t>Requirement Research</a:t>
            </a:r>
            <a:endParaRPr lang="en-US" altLang="en-US" dirty="0"/>
          </a:p>
        </p:txBody>
      </p:sp>
      <p:sp>
        <p:nvSpPr>
          <p:cNvPr id="6" name="TextBox 5"/>
          <p:cNvSpPr txBox="1"/>
          <p:nvPr/>
        </p:nvSpPr>
        <p:spPr>
          <a:xfrm>
            <a:off x="1050382" y="978139"/>
            <a:ext cx="9353458" cy="3093154"/>
          </a:xfrm>
          <a:prstGeom prst="rect">
            <a:avLst/>
          </a:prstGeom>
          <a:noFill/>
        </p:spPr>
        <p:txBody>
          <a:bodyPr wrap="square" rtlCol="0">
            <a:noAutofit/>
          </a:bodyPr>
          <a:lstStyle/>
          <a:p>
            <a:pPr marL="285750" indent="-285750">
              <a:lnSpc>
                <a:spcPts val="2600"/>
              </a:lnSpc>
              <a:buFont typeface="Arial" panose="020B0604020202020204" pitchFamily="34" charset="0"/>
              <a:buChar char="•"/>
              <a:defRPr/>
            </a:pPr>
            <a:r>
              <a:rPr lang="en-US" sz="1200" dirty="0">
                <a:solidFill>
                  <a:srgbClr val="000000"/>
                </a:solidFill>
              </a:rPr>
              <a:t> </a:t>
            </a:r>
            <a:r>
              <a:rPr lang="en-US" sz="1400" dirty="0">
                <a:solidFill>
                  <a:srgbClr val="000000"/>
                </a:solidFill>
              </a:rPr>
              <a:t>Based on different interviewees, formulate appropriate questionnaires to quickly and effectively learn customer status and requirements.</a:t>
            </a:r>
          </a:p>
          <a:p>
            <a:pPr marL="285750" indent="-285750">
              <a:lnSpc>
                <a:spcPts val="2600"/>
              </a:lnSpc>
              <a:buFont typeface="Arial" panose="020B0604020202020204" pitchFamily="34" charset="0"/>
              <a:buChar char="•"/>
              <a:defRPr/>
            </a:pPr>
            <a:r>
              <a:rPr lang="en-US" sz="1400" dirty="0">
                <a:solidFill>
                  <a:srgbClr val="000000"/>
                </a:solidFill>
              </a:rPr>
              <a:t>The customer interview is a cyclic iteration process and the PDCA method is adopted.</a:t>
            </a:r>
          </a:p>
        </p:txBody>
      </p:sp>
      <p:graphicFrame>
        <p:nvGraphicFramePr>
          <p:cNvPr id="46" name="Diagram 16"/>
          <p:cNvGraphicFramePr/>
          <p:nvPr>
            <p:extLst>
              <p:ext uri="{D42A27DB-BD31-4B8C-83A1-F6EECF244321}">
                <p14:modId xmlns:p14="http://schemas.microsoft.com/office/powerpoint/2010/main" val="3429922082"/>
              </p:ext>
            </p:extLst>
          </p:nvPr>
        </p:nvGraphicFramePr>
        <p:xfrm>
          <a:off x="5065225" y="2204882"/>
          <a:ext cx="6679211" cy="31333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4" name="组合 3"/>
          <p:cNvGrpSpPr/>
          <p:nvPr/>
        </p:nvGrpSpPr>
        <p:grpSpPr>
          <a:xfrm>
            <a:off x="1242385" y="2276889"/>
            <a:ext cx="4108918" cy="3039386"/>
            <a:chOff x="4260543" y="1194356"/>
            <a:chExt cx="1341664" cy="3039386"/>
          </a:xfrm>
        </p:grpSpPr>
        <p:sp>
          <p:nvSpPr>
            <p:cNvPr id="35" name="TextBox 34"/>
            <p:cNvSpPr txBox="1"/>
            <p:nvPr/>
          </p:nvSpPr>
          <p:spPr>
            <a:xfrm>
              <a:off x="4851314" y="1530261"/>
              <a:ext cx="603204" cy="430887"/>
            </a:xfrm>
            <a:prstGeom prst="rect">
              <a:avLst/>
            </a:prstGeom>
            <a:noFill/>
          </p:spPr>
          <p:txBody>
            <a:bodyPr wrap="square" rtlCol="0">
              <a:noAutofit/>
            </a:bodyPr>
            <a:lstStyle/>
            <a:p>
              <a:pPr>
                <a:defRPr/>
              </a:pPr>
              <a:r>
                <a:rPr lang="en-US" sz="1400" dirty="0">
                  <a:solidFill>
                    <a:srgbClr val="000000"/>
                  </a:solidFill>
                </a:rPr>
                <a:t>Strategy and vision</a:t>
              </a:r>
            </a:p>
          </p:txBody>
        </p:sp>
        <p:sp>
          <p:nvSpPr>
            <p:cNvPr id="36" name="TextBox 35"/>
            <p:cNvSpPr txBox="1"/>
            <p:nvPr/>
          </p:nvSpPr>
          <p:spPr>
            <a:xfrm>
              <a:off x="4820170" y="2440008"/>
              <a:ext cx="722570" cy="600164"/>
            </a:xfrm>
            <a:prstGeom prst="rect">
              <a:avLst/>
            </a:prstGeom>
            <a:noFill/>
          </p:spPr>
          <p:txBody>
            <a:bodyPr wrap="square" rtlCol="0">
              <a:noAutofit/>
            </a:bodyPr>
            <a:lstStyle/>
            <a:p>
              <a:pPr>
                <a:defRPr/>
              </a:pPr>
              <a:r>
                <a:rPr lang="en-US" sz="1400" dirty="0">
                  <a:solidFill>
                    <a:srgbClr val="000000"/>
                  </a:solidFill>
                </a:rPr>
                <a:t>Positioning and objective</a:t>
              </a:r>
            </a:p>
          </p:txBody>
        </p:sp>
        <p:sp>
          <p:nvSpPr>
            <p:cNvPr id="37" name="TextBox 36"/>
            <p:cNvSpPr txBox="1"/>
            <p:nvPr/>
          </p:nvSpPr>
          <p:spPr>
            <a:xfrm>
              <a:off x="4766123" y="3184272"/>
              <a:ext cx="824026" cy="769441"/>
            </a:xfrm>
            <a:prstGeom prst="rect">
              <a:avLst/>
            </a:prstGeom>
            <a:noFill/>
          </p:spPr>
          <p:txBody>
            <a:bodyPr wrap="square" rtlCol="0">
              <a:noAutofit/>
            </a:bodyPr>
            <a:lstStyle/>
            <a:p>
              <a:pPr algn="ctr">
                <a:defRPr/>
              </a:pPr>
              <a:r>
                <a:rPr lang="en-US" sz="1400" dirty="0">
                  <a:solidFill>
                    <a:srgbClr val="000000"/>
                  </a:solidFill>
                </a:rPr>
                <a:t>Business planning, requirements, and situations</a:t>
              </a:r>
            </a:p>
          </p:txBody>
        </p:sp>
        <p:sp>
          <p:nvSpPr>
            <p:cNvPr id="51" name="文本框 10"/>
            <p:cNvSpPr txBox="1">
              <a:spLocks noChangeArrowheads="1"/>
            </p:cNvSpPr>
            <p:nvPr/>
          </p:nvSpPr>
          <p:spPr bwMode="auto">
            <a:xfrm>
              <a:off x="4811800" y="1194356"/>
              <a:ext cx="668197" cy="360000"/>
            </a:xfrm>
            <a:prstGeom prst="rect">
              <a:avLst/>
            </a:prstGeom>
            <a:ln w="9525"/>
            <a:extLst/>
          </p:spPr>
          <p:style>
            <a:lnRef idx="2">
              <a:schemeClr val="accent2"/>
            </a:lnRef>
            <a:fillRef idx="1">
              <a:schemeClr val="lt1"/>
            </a:fillRef>
            <a:effectRef idx="0">
              <a:schemeClr val="accent2"/>
            </a:effectRef>
            <a:fontRef idx="minor">
              <a:schemeClr val="dk1"/>
            </a:fontRef>
          </p:style>
          <p:txBody>
            <a:bodyPr lIns="121814" tIns="60912" rIns="121814" bIns="60912" anchor="ctr">
              <a:noAutofit/>
            </a:bodyPr>
            <a:lstStyle>
              <a:lvl1pPr marL="84138" indent="-84138">
                <a:defRPr>
                  <a:solidFill>
                    <a:schemeClr val="tx1"/>
                  </a:solidFill>
                  <a:latin typeface="Arial" charset="0"/>
                </a:defRPr>
              </a:lvl1pPr>
              <a:lvl2pPr>
                <a:defRPr>
                  <a:solidFill>
                    <a:schemeClr val="tx1"/>
                  </a:solidFill>
                  <a:latin typeface="Arial" charset="0"/>
                </a:defRPr>
              </a:lvl2pPr>
              <a:lvl3pPr>
                <a:defRPr>
                  <a:solidFill>
                    <a:schemeClr val="tx1"/>
                  </a:solidFill>
                  <a:latin typeface="Arial" charset="0"/>
                </a:defRPr>
              </a:lvl3pPr>
              <a:lvl4pPr>
                <a:defRPr>
                  <a:solidFill>
                    <a:schemeClr val="tx1"/>
                  </a:solidFill>
                  <a:latin typeface="Arial" charset="0"/>
                </a:defRPr>
              </a:lvl4pPr>
              <a:lvl5pPr>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marL="0" indent="0" algn="ctr" eaLnBrk="0" hangingPunct="0">
                <a:spcBef>
                  <a:spcPct val="20000"/>
                </a:spcBef>
                <a:defRPr/>
              </a:pPr>
              <a:r>
                <a:rPr lang="en-US" sz="1400" dirty="0">
                  <a:solidFill>
                    <a:srgbClr val="000000"/>
                  </a:solidFill>
                  <a:latin typeface="Huawei Sans" panose="020C0503030203020204" pitchFamily="34" charset="0"/>
                </a:rPr>
                <a:t>General manager</a:t>
              </a:r>
            </a:p>
          </p:txBody>
        </p:sp>
        <p:sp>
          <p:nvSpPr>
            <p:cNvPr id="55" name="文本框 10"/>
            <p:cNvSpPr txBox="1">
              <a:spLocks noChangeArrowheads="1"/>
            </p:cNvSpPr>
            <p:nvPr/>
          </p:nvSpPr>
          <p:spPr bwMode="auto">
            <a:xfrm>
              <a:off x="4831533" y="2101612"/>
              <a:ext cx="660153" cy="360000"/>
            </a:xfrm>
            <a:prstGeom prst="rect">
              <a:avLst/>
            </a:prstGeom>
            <a:ln w="9525"/>
            <a:extLst/>
          </p:spPr>
          <p:style>
            <a:lnRef idx="2">
              <a:schemeClr val="accent2"/>
            </a:lnRef>
            <a:fillRef idx="1">
              <a:schemeClr val="lt1"/>
            </a:fillRef>
            <a:effectRef idx="0">
              <a:schemeClr val="accent2"/>
            </a:effectRef>
            <a:fontRef idx="minor">
              <a:schemeClr val="dk1"/>
            </a:fontRef>
          </p:style>
          <p:txBody>
            <a:bodyPr lIns="121814" tIns="60912" rIns="121814" bIns="60912" anchor="ctr">
              <a:noAutofit/>
            </a:bodyPr>
            <a:lstStyle>
              <a:defPPr>
                <a:defRPr lang="en-US"/>
              </a:defPPr>
              <a:lvl1pPr indent="0" algn="ctr" eaLnBrk="0" hangingPunct="0">
                <a:spcBef>
                  <a:spcPct val="20000"/>
                </a:spcBef>
                <a:defRPr sz="1400">
                  <a:solidFill>
                    <a:srgbClr val="000000"/>
                  </a:solidFill>
                  <a:latin typeface="Huawei Sans" panose="020C0503030203020204" pitchFamily="34" charset="0"/>
                </a:defRPr>
              </a:lvl1pPr>
              <a:lvl2pPr>
                <a:defRPr>
                  <a:solidFill>
                    <a:schemeClr val="tx1"/>
                  </a:solidFill>
                  <a:latin typeface="Arial" charset="0"/>
                </a:defRPr>
              </a:lvl2pPr>
              <a:lvl3pPr>
                <a:defRPr>
                  <a:solidFill>
                    <a:schemeClr val="tx1"/>
                  </a:solidFill>
                  <a:latin typeface="Arial" charset="0"/>
                </a:defRPr>
              </a:lvl3pPr>
              <a:lvl4pPr>
                <a:defRPr>
                  <a:solidFill>
                    <a:schemeClr val="tx1"/>
                  </a:solidFill>
                  <a:latin typeface="Arial" charset="0"/>
                </a:defRPr>
              </a:lvl4pPr>
              <a:lvl5pPr>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r>
                <a:rPr lang="en-US" dirty="0"/>
                <a:t>Head of the Division</a:t>
              </a:r>
            </a:p>
          </p:txBody>
        </p:sp>
        <p:sp>
          <p:nvSpPr>
            <p:cNvPr id="57" name="文本框 10"/>
            <p:cNvSpPr txBox="1">
              <a:spLocks noChangeArrowheads="1"/>
            </p:cNvSpPr>
            <p:nvPr/>
          </p:nvSpPr>
          <p:spPr bwMode="auto">
            <a:xfrm>
              <a:off x="4820170" y="2933943"/>
              <a:ext cx="676567" cy="360000"/>
            </a:xfrm>
            <a:prstGeom prst="rect">
              <a:avLst/>
            </a:prstGeom>
            <a:ln w="9525"/>
            <a:extLst/>
          </p:spPr>
          <p:style>
            <a:lnRef idx="2">
              <a:schemeClr val="accent2"/>
            </a:lnRef>
            <a:fillRef idx="1">
              <a:schemeClr val="lt1"/>
            </a:fillRef>
            <a:effectRef idx="0">
              <a:schemeClr val="accent2"/>
            </a:effectRef>
            <a:fontRef idx="minor">
              <a:schemeClr val="dk1"/>
            </a:fontRef>
          </p:style>
          <p:txBody>
            <a:bodyPr lIns="121814" tIns="60912" rIns="121814" bIns="60912" anchor="ctr">
              <a:noAutofit/>
            </a:bodyPr>
            <a:lstStyle>
              <a:defPPr>
                <a:defRPr lang="en-US"/>
              </a:defPPr>
              <a:lvl1pPr indent="0" algn="ctr" eaLnBrk="0" hangingPunct="0">
                <a:spcBef>
                  <a:spcPct val="20000"/>
                </a:spcBef>
                <a:defRPr sz="1400">
                  <a:solidFill>
                    <a:srgbClr val="000000"/>
                  </a:solidFill>
                  <a:latin typeface="Huawei Sans" panose="020C0503030203020204" pitchFamily="34" charset="0"/>
                </a:defRPr>
              </a:lvl1pPr>
              <a:lvl2pPr>
                <a:defRPr>
                  <a:solidFill>
                    <a:schemeClr val="tx1"/>
                  </a:solidFill>
                  <a:latin typeface="Arial" charset="0"/>
                </a:defRPr>
              </a:lvl2pPr>
              <a:lvl3pPr>
                <a:defRPr>
                  <a:solidFill>
                    <a:schemeClr val="tx1"/>
                  </a:solidFill>
                  <a:latin typeface="Arial" charset="0"/>
                </a:defRPr>
              </a:lvl3pPr>
              <a:lvl4pPr>
                <a:defRPr>
                  <a:solidFill>
                    <a:schemeClr val="tx1"/>
                  </a:solidFill>
                  <a:latin typeface="Arial" charset="0"/>
                </a:defRPr>
              </a:lvl4pPr>
              <a:lvl5pPr>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r>
                <a:rPr lang="en-US" dirty="0" smtClean="0"/>
                <a:t>Chamber manager</a:t>
              </a:r>
              <a:endParaRPr lang="en-US" dirty="0"/>
            </a:p>
          </p:txBody>
        </p:sp>
        <p:sp>
          <p:nvSpPr>
            <p:cNvPr id="59" name="文本框 10"/>
            <p:cNvSpPr txBox="1">
              <a:spLocks noChangeArrowheads="1"/>
            </p:cNvSpPr>
            <p:nvPr/>
          </p:nvSpPr>
          <p:spPr bwMode="auto">
            <a:xfrm>
              <a:off x="4785190" y="3860468"/>
              <a:ext cx="817017" cy="360000"/>
            </a:xfrm>
            <a:prstGeom prst="rect">
              <a:avLst/>
            </a:prstGeom>
            <a:ln w="9525"/>
            <a:extLst/>
          </p:spPr>
          <p:style>
            <a:lnRef idx="2">
              <a:schemeClr val="accent2"/>
            </a:lnRef>
            <a:fillRef idx="1">
              <a:schemeClr val="lt1"/>
            </a:fillRef>
            <a:effectRef idx="0">
              <a:schemeClr val="accent2"/>
            </a:effectRef>
            <a:fontRef idx="minor">
              <a:schemeClr val="dk1"/>
            </a:fontRef>
          </p:style>
          <p:txBody>
            <a:bodyPr lIns="121814" tIns="60912" rIns="121814" bIns="60912" anchor="ctr">
              <a:noAutofit/>
            </a:bodyPr>
            <a:lstStyle>
              <a:defPPr>
                <a:defRPr lang="en-US"/>
              </a:defPPr>
              <a:lvl1pPr indent="0" algn="ctr" eaLnBrk="0" hangingPunct="0">
                <a:spcBef>
                  <a:spcPct val="20000"/>
                </a:spcBef>
                <a:defRPr sz="1400">
                  <a:solidFill>
                    <a:srgbClr val="000000"/>
                  </a:solidFill>
                  <a:latin typeface="Huawei Sans" panose="020C0503030203020204" pitchFamily="34" charset="0"/>
                </a:defRPr>
              </a:lvl1pPr>
              <a:lvl2pPr>
                <a:defRPr>
                  <a:solidFill>
                    <a:schemeClr val="tx1"/>
                  </a:solidFill>
                  <a:latin typeface="Arial" charset="0"/>
                </a:defRPr>
              </a:lvl2pPr>
              <a:lvl3pPr>
                <a:defRPr>
                  <a:solidFill>
                    <a:schemeClr val="tx1"/>
                  </a:solidFill>
                  <a:latin typeface="Arial" charset="0"/>
                </a:defRPr>
              </a:lvl3pPr>
              <a:lvl4pPr>
                <a:defRPr>
                  <a:solidFill>
                    <a:schemeClr val="tx1"/>
                  </a:solidFill>
                  <a:latin typeface="Arial" charset="0"/>
                </a:defRPr>
              </a:lvl4pPr>
              <a:lvl5pPr>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r>
                <a:rPr lang="en-US" dirty="0"/>
                <a:t>Key employees</a:t>
              </a:r>
            </a:p>
          </p:txBody>
        </p:sp>
        <p:sp>
          <p:nvSpPr>
            <p:cNvPr id="61" name="Rectangle 193"/>
            <p:cNvSpPr>
              <a:spLocks noChangeArrowheads="1"/>
            </p:cNvSpPr>
            <p:nvPr/>
          </p:nvSpPr>
          <p:spPr bwMode="gray">
            <a:xfrm>
              <a:off x="4260544" y="1355237"/>
              <a:ext cx="496979" cy="1224136"/>
            </a:xfrm>
            <a:prstGeom prst="rect">
              <a:avLst/>
            </a:prstGeom>
            <a:solidFill>
              <a:srgbClr val="0B9CE5"/>
            </a:solidFill>
            <a:ln w="9525" algn="ctr">
              <a:noFill/>
              <a:miter lim="800000"/>
              <a:headEnd/>
              <a:tailEnd/>
            </a:ln>
          </p:spPr>
          <p:txBody>
            <a:bodyPr wrap="none" lIns="91422" tIns="45711" rIns="91422" bIns="45711" anchor="ctr">
              <a:noAutofit/>
            </a:bodyPr>
            <a:lstStyle/>
            <a:p>
              <a:pPr algn="ctr"/>
              <a:r>
                <a:rPr lang="en-US" sz="1400" b="1" dirty="0" smtClean="0">
                  <a:solidFill>
                    <a:srgbClr val="FFFFFF"/>
                  </a:solidFill>
                </a:rPr>
                <a:t>Questionnaire</a:t>
              </a:r>
              <a:endParaRPr lang="en-US" sz="1400" b="1" dirty="0">
                <a:solidFill>
                  <a:srgbClr val="FFFFFF"/>
                </a:solidFill>
              </a:endParaRPr>
            </a:p>
            <a:p>
              <a:pPr algn="ctr"/>
              <a:r>
                <a:rPr lang="en-US" sz="1400" b="1" dirty="0">
                  <a:solidFill>
                    <a:srgbClr val="FFFFFF"/>
                  </a:solidFill>
                </a:rPr>
                <a:t>+</a:t>
              </a:r>
            </a:p>
            <a:p>
              <a:pPr algn="ctr"/>
              <a:r>
                <a:rPr lang="en-US" sz="1400" b="1" dirty="0" smtClean="0">
                  <a:solidFill>
                    <a:srgbClr val="FFFFFF"/>
                  </a:solidFill>
                </a:rPr>
                <a:t>Presentation</a:t>
              </a:r>
              <a:endParaRPr lang="en-US" sz="1400" b="1" dirty="0">
                <a:solidFill>
                  <a:srgbClr val="FFFFFF"/>
                </a:solidFill>
              </a:endParaRPr>
            </a:p>
          </p:txBody>
        </p:sp>
        <p:sp>
          <p:nvSpPr>
            <p:cNvPr id="62" name="Rectangle 193"/>
            <p:cNvSpPr>
              <a:spLocks noChangeArrowheads="1"/>
            </p:cNvSpPr>
            <p:nvPr/>
          </p:nvSpPr>
          <p:spPr bwMode="gray">
            <a:xfrm>
              <a:off x="4260543" y="2995473"/>
              <a:ext cx="496979" cy="1238269"/>
            </a:xfrm>
            <a:prstGeom prst="rect">
              <a:avLst/>
            </a:prstGeom>
            <a:solidFill>
              <a:srgbClr val="0B9CE5"/>
            </a:solidFill>
            <a:ln w="9525" algn="ctr">
              <a:noFill/>
              <a:miter lim="800000"/>
              <a:headEnd/>
              <a:tailEnd/>
            </a:ln>
          </p:spPr>
          <p:txBody>
            <a:bodyPr wrap="none" lIns="91422" tIns="45711" rIns="91422" bIns="45711" anchor="ctr">
              <a:noAutofit/>
            </a:bodyPr>
            <a:lstStyle/>
            <a:p>
              <a:pPr algn="ctr"/>
              <a:r>
                <a:rPr lang="en-US" sz="1400" b="1" dirty="0" smtClean="0">
                  <a:solidFill>
                    <a:srgbClr val="FFFFFF"/>
                  </a:solidFill>
                </a:rPr>
                <a:t>Questionnaire</a:t>
              </a:r>
              <a:endParaRPr lang="en-US" sz="1400" b="1" dirty="0">
                <a:solidFill>
                  <a:srgbClr val="FFFFFF"/>
                </a:solidFill>
              </a:endParaRPr>
            </a:p>
            <a:p>
              <a:pPr algn="ctr"/>
              <a:r>
                <a:rPr lang="en-US" sz="1400" b="1" dirty="0">
                  <a:solidFill>
                    <a:srgbClr val="FFFFFF"/>
                  </a:solidFill>
                </a:rPr>
                <a:t>+</a:t>
              </a:r>
            </a:p>
            <a:p>
              <a:pPr algn="ctr"/>
              <a:r>
                <a:rPr lang="en-US" sz="1400" b="1" dirty="0">
                  <a:solidFill>
                    <a:srgbClr val="FFFFFF"/>
                  </a:solidFill>
                </a:rPr>
                <a:t>Group discussion</a:t>
              </a:r>
            </a:p>
            <a:p>
              <a:pPr algn="ctr"/>
              <a:r>
                <a:rPr lang="en-US" sz="1400" b="1" dirty="0">
                  <a:solidFill>
                    <a:srgbClr val="FFFFFF"/>
                  </a:solidFill>
                </a:rPr>
                <a:t>+</a:t>
              </a:r>
            </a:p>
            <a:p>
              <a:pPr algn="ctr"/>
              <a:r>
                <a:rPr lang="en-US" sz="1400" b="1" dirty="0">
                  <a:solidFill>
                    <a:srgbClr val="FFFFFF"/>
                  </a:solidFill>
                </a:rPr>
                <a:t>Interview</a:t>
              </a:r>
            </a:p>
          </p:txBody>
        </p:sp>
      </p:grpSp>
      <p:grpSp>
        <p:nvGrpSpPr>
          <p:cNvPr id="63" name="组合 62"/>
          <p:cNvGrpSpPr/>
          <p:nvPr/>
        </p:nvGrpSpPr>
        <p:grpSpPr>
          <a:xfrm>
            <a:off x="738259" y="955536"/>
            <a:ext cx="317151" cy="2760802"/>
            <a:chOff x="454310" y="1248830"/>
            <a:chExt cx="317151" cy="2760802"/>
          </a:xfrm>
        </p:grpSpPr>
        <p:sp>
          <p:nvSpPr>
            <p:cNvPr id="65" name="AutoShape 56"/>
            <p:cNvSpPr>
              <a:spLocks/>
            </p:cNvSpPr>
            <p:nvPr/>
          </p:nvSpPr>
          <p:spPr bwMode="auto">
            <a:xfrm rot="10800000" flipH="1">
              <a:off x="454310" y="1248830"/>
              <a:ext cx="317151" cy="950506"/>
            </a:xfrm>
            <a:prstGeom prst="leftBracket">
              <a:avLst>
                <a:gd name="adj" fmla="val 45473"/>
              </a:avLst>
            </a:prstGeom>
            <a:solidFill>
              <a:schemeClr val="tx1">
                <a:lumMod val="65000"/>
                <a:lumOff val="3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a:solidFill>
                    <a:prstClr val="white"/>
                  </a:solidFill>
                  <a:ea typeface="Arial Unicode MS" pitchFamily="34" charset="-122"/>
                  <a:cs typeface="Arial Unicode MS" pitchFamily="34" charset="-122"/>
                </a:rPr>
                <a:t>Why</a:t>
              </a:r>
            </a:p>
          </p:txBody>
        </p:sp>
        <p:sp>
          <p:nvSpPr>
            <p:cNvPr id="67" name="AutoShape 56"/>
            <p:cNvSpPr>
              <a:spLocks/>
            </p:cNvSpPr>
            <p:nvPr/>
          </p:nvSpPr>
          <p:spPr bwMode="auto">
            <a:xfrm rot="10800000" flipH="1">
              <a:off x="454310" y="2159533"/>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a:solidFill>
                    <a:prstClr val="white"/>
                  </a:solidFill>
                  <a:ea typeface="Arial Unicode MS" pitchFamily="34" charset="-122"/>
                  <a:cs typeface="Arial Unicode MS" pitchFamily="34" charset="-122"/>
                </a:rPr>
                <a:t>What</a:t>
              </a:r>
            </a:p>
          </p:txBody>
        </p:sp>
        <p:sp>
          <p:nvSpPr>
            <p:cNvPr id="68" name="AutoShape 56"/>
            <p:cNvSpPr>
              <a:spLocks/>
            </p:cNvSpPr>
            <p:nvPr/>
          </p:nvSpPr>
          <p:spPr bwMode="auto">
            <a:xfrm rot="10800000" flipH="1">
              <a:off x="454310" y="3059126"/>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a:solidFill>
                    <a:prstClr val="white"/>
                  </a:solidFill>
                  <a:ea typeface="Arial Unicode MS" pitchFamily="34" charset="-122"/>
                  <a:cs typeface="Arial Unicode MS" pitchFamily="34" charset="-122"/>
                </a:rPr>
                <a:t>How</a:t>
              </a:r>
            </a:p>
          </p:txBody>
        </p:sp>
      </p:grpSp>
    </p:spTree>
    <p:extLst>
      <p:ext uri="{BB962C8B-B14F-4D97-AF65-F5344CB8AC3E}">
        <p14:creationId xmlns:p14="http://schemas.microsoft.com/office/powerpoint/2010/main" val="2657717952"/>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en-US" dirty="0" smtClean="0"/>
              <a:t>Customer Interview Methods</a:t>
            </a:r>
            <a:endParaRPr lang="en-US" altLang="en-US" dirty="0"/>
          </a:p>
        </p:txBody>
      </p:sp>
      <p:grpSp>
        <p:nvGrpSpPr>
          <p:cNvPr id="3" name="组合 2"/>
          <p:cNvGrpSpPr/>
          <p:nvPr/>
        </p:nvGrpSpPr>
        <p:grpSpPr>
          <a:xfrm>
            <a:off x="1051136" y="1599291"/>
            <a:ext cx="10409027" cy="3897269"/>
            <a:chOff x="1955527" y="4468142"/>
            <a:chExt cx="8523556" cy="2072104"/>
          </a:xfrm>
        </p:grpSpPr>
        <p:sp>
          <p:nvSpPr>
            <p:cNvPr id="21" name="Text Box 49"/>
            <p:cNvSpPr txBox="1">
              <a:spLocks noChangeArrowheads="1"/>
            </p:cNvSpPr>
            <p:nvPr/>
          </p:nvSpPr>
          <p:spPr bwMode="auto">
            <a:xfrm>
              <a:off x="2191709" y="4801230"/>
              <a:ext cx="1568336" cy="432048"/>
            </a:xfrm>
            <a:prstGeom prst="rect">
              <a:avLst/>
            </a:prstGeom>
            <a:solidFill>
              <a:srgbClr val="99CCFF"/>
            </a:solidFill>
            <a:ln w="12700" algn="ctr">
              <a:solidFill>
                <a:srgbClr val="00B0F0"/>
              </a:solidFill>
              <a:miter lim="800000"/>
              <a:headEnd/>
              <a:tailEnd/>
            </a:ln>
            <a:effectLst>
              <a:outerShdw dist="107763" dir="8100000" algn="ctr" rotWithShape="0">
                <a:srgbClr val="808080">
                  <a:alpha val="50000"/>
                </a:srgbClr>
              </a:outerShdw>
            </a:effectLst>
          </p:spPr>
          <p:txBody>
            <a:bodyPr lIns="92075" tIns="92075" rIns="57600" bIns="92075" anchor="ctr">
              <a:noAutofit/>
            </a:bodyPr>
            <a:lstStyle/>
            <a:p>
              <a:pPr algn="ctr">
                <a:lnSpc>
                  <a:spcPct val="80000"/>
                </a:lnSpc>
                <a:spcBef>
                  <a:spcPct val="50000"/>
                </a:spcBef>
                <a:defRPr/>
              </a:pPr>
              <a:r>
                <a:rPr kumimoji="1" lang="en-US" sz="1300" dirty="0">
                  <a:solidFill>
                    <a:srgbClr val="000000"/>
                  </a:solidFill>
                </a:rPr>
                <a:t>Preliminary design of interview questions and materials</a:t>
              </a:r>
            </a:p>
          </p:txBody>
        </p:sp>
        <p:sp>
          <p:nvSpPr>
            <p:cNvPr id="22" name="右箭头 21"/>
            <p:cNvSpPr/>
            <p:nvPr/>
          </p:nvSpPr>
          <p:spPr bwMode="auto">
            <a:xfrm>
              <a:off x="3755727" y="4873238"/>
              <a:ext cx="432048" cy="288032"/>
            </a:xfrm>
            <a:prstGeom prst="rightArrow">
              <a:avLst/>
            </a:prstGeom>
            <a:gradFill rotWithShape="1">
              <a:gsLst>
                <a:gs pos="0">
                  <a:srgbClr val="4EA7EA"/>
                </a:gs>
                <a:gs pos="100000">
                  <a:srgbClr val="3D84B8"/>
                </a:gs>
              </a:gsLst>
              <a:lin ang="2700000" scaled="1"/>
            </a:gradFill>
            <a:ln w="9525" algn="ctr">
              <a:noFill/>
              <a:miter lim="800000"/>
              <a:headEnd/>
              <a:tailEnd/>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22" tIns="45711" rIns="91422" bIns="45711" anchor="ctr">
              <a:noAutofit/>
            </a:bodyPr>
            <a:lstStyle/>
            <a:p>
              <a:pPr algn="ctr">
                <a:buClr>
                  <a:srgbClr val="CC9900"/>
                </a:buClr>
                <a:buFont typeface="Wingdings" pitchFamily="2" charset="2"/>
                <a:buChar char="n"/>
              </a:pPr>
              <a:endParaRPr lang="zh-CN" altLang="en-US" sz="1000" b="1">
                <a:solidFill>
                  <a:srgbClr val="FFFFFF"/>
                </a:solidFill>
              </a:endParaRPr>
            </a:p>
          </p:txBody>
        </p:sp>
        <p:sp>
          <p:nvSpPr>
            <p:cNvPr id="23" name="Text Box 49"/>
            <p:cNvSpPr txBox="1">
              <a:spLocks noChangeArrowheads="1"/>
            </p:cNvSpPr>
            <p:nvPr/>
          </p:nvSpPr>
          <p:spPr bwMode="auto">
            <a:xfrm>
              <a:off x="4294378" y="4801230"/>
              <a:ext cx="1296144" cy="432048"/>
            </a:xfrm>
            <a:prstGeom prst="rect">
              <a:avLst/>
            </a:prstGeom>
            <a:solidFill>
              <a:srgbClr val="99CCFF"/>
            </a:solidFill>
            <a:ln w="12700" algn="ctr">
              <a:solidFill>
                <a:srgbClr val="00B0F0"/>
              </a:solidFill>
              <a:miter lim="800000"/>
              <a:headEnd/>
              <a:tailEnd/>
            </a:ln>
            <a:effectLst>
              <a:outerShdw dist="107763" dir="8100000" algn="ctr" rotWithShape="0">
                <a:srgbClr val="808080">
                  <a:alpha val="50000"/>
                </a:srgbClr>
              </a:outerShdw>
            </a:effectLst>
          </p:spPr>
          <p:txBody>
            <a:bodyPr lIns="92075" tIns="92075" rIns="57600" bIns="92075" anchor="ctr">
              <a:noAutofit/>
            </a:bodyPr>
            <a:lstStyle/>
            <a:p>
              <a:pPr algn="ctr">
                <a:lnSpc>
                  <a:spcPct val="80000"/>
                </a:lnSpc>
                <a:spcBef>
                  <a:spcPct val="50000"/>
                </a:spcBef>
                <a:defRPr/>
              </a:pPr>
              <a:r>
                <a:rPr kumimoji="1" lang="en-US" sz="1300" dirty="0">
                  <a:solidFill>
                    <a:srgbClr val="000000"/>
                  </a:solidFill>
                </a:rPr>
                <a:t>Initial communication with customers</a:t>
              </a:r>
            </a:p>
          </p:txBody>
        </p:sp>
        <p:sp>
          <p:nvSpPr>
            <p:cNvPr id="24" name="右箭头 23"/>
            <p:cNvSpPr/>
            <p:nvPr/>
          </p:nvSpPr>
          <p:spPr bwMode="auto">
            <a:xfrm>
              <a:off x="5699943" y="4873238"/>
              <a:ext cx="432048" cy="288032"/>
            </a:xfrm>
            <a:prstGeom prst="rightArrow">
              <a:avLst/>
            </a:prstGeom>
            <a:gradFill rotWithShape="1">
              <a:gsLst>
                <a:gs pos="0">
                  <a:srgbClr val="4EA7EA"/>
                </a:gs>
                <a:gs pos="100000">
                  <a:srgbClr val="3D84B8"/>
                </a:gs>
              </a:gsLst>
              <a:lin ang="2700000" scaled="1"/>
            </a:gradFill>
            <a:ln w="9525" algn="ctr">
              <a:noFill/>
              <a:miter lim="800000"/>
              <a:headEnd/>
              <a:tailEnd/>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22" tIns="45711" rIns="91422" bIns="45711" anchor="ctr">
              <a:noAutofit/>
            </a:bodyPr>
            <a:lstStyle/>
            <a:p>
              <a:pPr algn="ctr">
                <a:buClr>
                  <a:srgbClr val="CC9900"/>
                </a:buClr>
                <a:buFont typeface="Wingdings" pitchFamily="2" charset="2"/>
                <a:buChar char="n"/>
              </a:pPr>
              <a:endParaRPr lang="zh-CN" altLang="en-US" sz="1000" b="1">
                <a:solidFill>
                  <a:srgbClr val="FFFFFF"/>
                </a:solidFill>
              </a:endParaRPr>
            </a:p>
          </p:txBody>
        </p:sp>
        <p:sp>
          <p:nvSpPr>
            <p:cNvPr id="26" name="TextBox 25"/>
            <p:cNvSpPr txBox="1"/>
            <p:nvPr/>
          </p:nvSpPr>
          <p:spPr>
            <a:xfrm rot="2708035">
              <a:off x="6576947" y="4584534"/>
              <a:ext cx="545370" cy="724997"/>
            </a:xfrm>
            <a:prstGeom prst="rect">
              <a:avLst/>
            </a:prstGeom>
            <a:solidFill>
              <a:srgbClr val="99CCFF"/>
            </a:solidFill>
            <a:ln w="12700" algn="ctr">
              <a:solidFill>
                <a:srgbClr val="00B0F0"/>
              </a:solidFill>
              <a:miter lim="800000"/>
              <a:headEnd/>
              <a:tailEnd/>
            </a:ln>
            <a:effectLst>
              <a:outerShdw dist="107763" dir="8100000" algn="ctr" rotWithShape="0">
                <a:srgbClr val="808080">
                  <a:alpha val="50000"/>
                </a:srgbClr>
              </a:outerShdw>
            </a:effectLst>
          </p:spPr>
          <p:txBody>
            <a:bodyPr lIns="92075" tIns="92075" rIns="57600" bIns="92075" anchor="ctr">
              <a:noAutofit/>
            </a:bodyPr>
            <a:lstStyle/>
            <a:p>
              <a:pPr algn="ctr">
                <a:lnSpc>
                  <a:spcPct val="80000"/>
                </a:lnSpc>
                <a:spcBef>
                  <a:spcPct val="50000"/>
                </a:spcBef>
                <a:defRPr/>
              </a:pPr>
              <a:endParaRPr kumimoji="1" lang="zh-CN" altLang="en-US" sz="1000" kern="0" dirty="0">
                <a:solidFill>
                  <a:srgbClr val="000000"/>
                </a:solidFill>
              </a:endParaRPr>
            </a:p>
          </p:txBody>
        </p:sp>
        <p:sp>
          <p:nvSpPr>
            <p:cNvPr id="27" name="TextBox 26"/>
            <p:cNvSpPr txBox="1"/>
            <p:nvPr/>
          </p:nvSpPr>
          <p:spPr>
            <a:xfrm>
              <a:off x="6567830" y="4800899"/>
              <a:ext cx="936104" cy="461665"/>
            </a:xfrm>
            <a:prstGeom prst="rect">
              <a:avLst/>
            </a:prstGeom>
            <a:noFill/>
          </p:spPr>
          <p:txBody>
            <a:bodyPr wrap="square" rtlCol="0">
              <a:noAutofit/>
            </a:bodyPr>
            <a:lstStyle/>
            <a:p>
              <a:pPr>
                <a:defRPr/>
              </a:pPr>
              <a:r>
                <a:rPr lang="en-US" sz="1300" dirty="0">
                  <a:solidFill>
                    <a:srgbClr val="000000"/>
                  </a:solidFill>
                </a:rPr>
                <a:t>Effect analysis</a:t>
              </a:r>
            </a:p>
          </p:txBody>
        </p:sp>
        <p:sp>
          <p:nvSpPr>
            <p:cNvPr id="30" name="Text Box 49"/>
            <p:cNvSpPr txBox="1">
              <a:spLocks noChangeArrowheads="1"/>
            </p:cNvSpPr>
            <p:nvPr/>
          </p:nvSpPr>
          <p:spPr bwMode="auto">
            <a:xfrm>
              <a:off x="8364239" y="4584318"/>
              <a:ext cx="1512168" cy="1009000"/>
            </a:xfrm>
            <a:prstGeom prst="rect">
              <a:avLst/>
            </a:prstGeom>
            <a:solidFill>
              <a:srgbClr val="99CCFF"/>
            </a:solidFill>
            <a:ln w="12700" algn="ctr">
              <a:solidFill>
                <a:srgbClr val="00B0F0"/>
              </a:solidFill>
              <a:miter lim="800000"/>
              <a:headEnd/>
              <a:tailEnd/>
            </a:ln>
            <a:effectLst>
              <a:outerShdw dist="107763" dir="8100000" algn="ctr" rotWithShape="0">
                <a:srgbClr val="808080">
                  <a:alpha val="50000"/>
                </a:srgbClr>
              </a:outerShdw>
            </a:effectLst>
          </p:spPr>
          <p:txBody>
            <a:bodyPr lIns="92075" tIns="92075" rIns="57600" bIns="92075" anchor="ctr">
              <a:noAutofit/>
            </a:bodyPr>
            <a:lstStyle/>
            <a:p>
              <a:pPr algn="ctr">
                <a:lnSpc>
                  <a:spcPct val="80000"/>
                </a:lnSpc>
                <a:spcBef>
                  <a:spcPct val="50000"/>
                </a:spcBef>
                <a:defRPr/>
              </a:pPr>
              <a:endParaRPr kumimoji="1" lang="zh-CN" altLang="en-US" sz="1000" kern="0" dirty="0">
                <a:solidFill>
                  <a:srgbClr val="000000"/>
                </a:solidFill>
              </a:endParaRPr>
            </a:p>
          </p:txBody>
        </p:sp>
        <p:sp>
          <p:nvSpPr>
            <p:cNvPr id="31" name="矩形 30"/>
            <p:cNvSpPr/>
            <p:nvPr/>
          </p:nvSpPr>
          <p:spPr bwMode="auto">
            <a:xfrm>
              <a:off x="8745486" y="4658102"/>
              <a:ext cx="978441" cy="288032"/>
            </a:xfrm>
            <a:prstGeom prst="rect">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a:buClr>
                  <a:srgbClr val="CC9900"/>
                </a:buClr>
                <a:buFont typeface="Wingdings" pitchFamily="2" charset="2"/>
                <a:buChar char="n"/>
              </a:pPr>
              <a:endParaRPr lang="zh-CN" altLang="en-US" sz="1200">
                <a:solidFill>
                  <a:srgbClr val="000000"/>
                </a:solidFill>
              </a:endParaRPr>
            </a:p>
          </p:txBody>
        </p:sp>
        <p:sp>
          <p:nvSpPr>
            <p:cNvPr id="32" name="矩形 31"/>
            <p:cNvSpPr/>
            <p:nvPr/>
          </p:nvSpPr>
          <p:spPr bwMode="auto">
            <a:xfrm>
              <a:off x="8745486" y="5089262"/>
              <a:ext cx="978441" cy="288032"/>
            </a:xfrm>
            <a:prstGeom prst="rect">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a:buClr>
                  <a:srgbClr val="CC9900"/>
                </a:buClr>
                <a:buFont typeface="Wingdings" pitchFamily="2" charset="2"/>
                <a:buChar char="n"/>
              </a:pPr>
              <a:endParaRPr lang="zh-CN" altLang="en-US" sz="1200">
                <a:solidFill>
                  <a:srgbClr val="000000"/>
                </a:solidFill>
              </a:endParaRPr>
            </a:p>
          </p:txBody>
        </p:sp>
        <p:cxnSp>
          <p:nvCxnSpPr>
            <p:cNvPr id="34" name="直接箭头连接符 33"/>
            <p:cNvCxnSpPr/>
            <p:nvPr/>
          </p:nvCxnSpPr>
          <p:spPr bwMode="auto">
            <a:xfrm>
              <a:off x="7284119" y="5017254"/>
              <a:ext cx="1224136" cy="0"/>
            </a:xfrm>
            <a:prstGeom prst="straightConnector1">
              <a:avLst/>
            </a:prstGeom>
            <a:ln>
              <a:tailEnd type="arrow"/>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40" name="肘形连接符 39"/>
            <p:cNvCxnSpPr/>
            <p:nvPr/>
          </p:nvCxnSpPr>
          <p:spPr bwMode="auto">
            <a:xfrm rot="10800000" flipV="1">
              <a:off x="8745487" y="4730110"/>
              <a:ext cx="12700" cy="504056"/>
            </a:xfrm>
            <a:prstGeom prst="bentConnector3">
              <a:avLst>
                <a:gd name="adj1" fmla="val 1800000"/>
              </a:avLst>
            </a:prstGeom>
            <a:ln>
              <a:headEnd type="arrow"/>
              <a:tailEnd type="arrow"/>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41" name="TextBox 40"/>
            <p:cNvSpPr txBox="1"/>
            <p:nvPr/>
          </p:nvSpPr>
          <p:spPr>
            <a:xfrm>
              <a:off x="8726556" y="4640997"/>
              <a:ext cx="1073392" cy="461665"/>
            </a:xfrm>
            <a:prstGeom prst="rect">
              <a:avLst/>
            </a:prstGeom>
            <a:noFill/>
          </p:spPr>
          <p:txBody>
            <a:bodyPr wrap="square" rtlCol="0">
              <a:noAutofit/>
            </a:bodyPr>
            <a:lstStyle/>
            <a:p>
              <a:pPr>
                <a:defRPr/>
              </a:pPr>
              <a:r>
                <a:rPr lang="en-US" sz="1300" dirty="0" smtClean="0">
                  <a:solidFill>
                    <a:srgbClr val="000000"/>
                  </a:solidFill>
                </a:rPr>
                <a:t>Material </a:t>
              </a:r>
              <a:r>
                <a:rPr kumimoji="1" lang="en-US" altLang="zh-CN" sz="1300" dirty="0" smtClean="0">
                  <a:solidFill>
                    <a:srgbClr val="000000"/>
                  </a:solidFill>
                </a:rPr>
                <a:t>problems</a:t>
              </a:r>
              <a:endParaRPr lang="en-US" sz="1300" dirty="0">
                <a:solidFill>
                  <a:srgbClr val="000000"/>
                </a:solidFill>
              </a:endParaRPr>
            </a:p>
          </p:txBody>
        </p:sp>
        <p:sp>
          <p:nvSpPr>
            <p:cNvPr id="42" name="TextBox 41"/>
            <p:cNvSpPr txBox="1"/>
            <p:nvPr/>
          </p:nvSpPr>
          <p:spPr>
            <a:xfrm>
              <a:off x="8708474" y="5045104"/>
              <a:ext cx="1146070" cy="261823"/>
            </a:xfrm>
            <a:prstGeom prst="rect">
              <a:avLst/>
            </a:prstGeom>
            <a:noFill/>
          </p:spPr>
          <p:txBody>
            <a:bodyPr wrap="square" rtlCol="0">
              <a:spAutoFit/>
            </a:bodyPr>
            <a:lstStyle/>
            <a:p>
              <a:pPr algn="ctr">
                <a:defRPr/>
              </a:pPr>
              <a:r>
                <a:rPr lang="en-US" sz="1300" dirty="0">
                  <a:solidFill>
                    <a:srgbClr val="000000"/>
                  </a:solidFill>
                </a:rPr>
                <a:t>Communication </a:t>
              </a:r>
              <a:r>
                <a:rPr lang="en-US" sz="1300" dirty="0" smtClean="0">
                  <a:solidFill>
                    <a:srgbClr val="000000"/>
                  </a:solidFill>
                </a:rPr>
                <a:t>problems</a:t>
              </a:r>
              <a:endParaRPr lang="en-US" sz="1300" dirty="0">
                <a:solidFill>
                  <a:srgbClr val="000000"/>
                </a:solidFill>
              </a:endParaRPr>
            </a:p>
          </p:txBody>
        </p:sp>
        <p:sp>
          <p:nvSpPr>
            <p:cNvPr id="43" name="Text Box 49"/>
            <p:cNvSpPr txBox="1">
              <a:spLocks noChangeArrowheads="1"/>
            </p:cNvSpPr>
            <p:nvPr/>
          </p:nvSpPr>
          <p:spPr bwMode="auto">
            <a:xfrm>
              <a:off x="6022570" y="5809342"/>
              <a:ext cx="1728192" cy="432048"/>
            </a:xfrm>
            <a:prstGeom prst="rect">
              <a:avLst/>
            </a:prstGeom>
            <a:solidFill>
              <a:srgbClr val="99CCFF"/>
            </a:solidFill>
            <a:ln w="12700" algn="ctr">
              <a:solidFill>
                <a:srgbClr val="00B0F0"/>
              </a:solidFill>
              <a:miter lim="800000"/>
              <a:headEnd/>
              <a:tailEnd/>
            </a:ln>
            <a:effectLst>
              <a:outerShdw dist="107763" dir="8100000" algn="ctr" rotWithShape="0">
                <a:srgbClr val="808080">
                  <a:alpha val="50000"/>
                </a:srgbClr>
              </a:outerShdw>
            </a:effectLst>
          </p:spPr>
          <p:txBody>
            <a:bodyPr lIns="92075" tIns="92075" rIns="57600" bIns="92075" anchor="ctr">
              <a:noAutofit/>
            </a:bodyPr>
            <a:lstStyle/>
            <a:p>
              <a:pPr algn="ctr">
                <a:lnSpc>
                  <a:spcPct val="80000"/>
                </a:lnSpc>
                <a:spcBef>
                  <a:spcPct val="50000"/>
                </a:spcBef>
                <a:defRPr/>
              </a:pPr>
              <a:r>
                <a:rPr kumimoji="1" lang="en-US" sz="1300" dirty="0">
                  <a:solidFill>
                    <a:srgbClr val="000000"/>
                  </a:solidFill>
                </a:rPr>
                <a:t>Deep communication with key customers</a:t>
              </a:r>
            </a:p>
          </p:txBody>
        </p:sp>
        <p:sp>
          <p:nvSpPr>
            <p:cNvPr id="44" name="Text Box 49"/>
            <p:cNvSpPr txBox="1">
              <a:spLocks noChangeArrowheads="1"/>
            </p:cNvSpPr>
            <p:nvPr/>
          </p:nvSpPr>
          <p:spPr bwMode="auto">
            <a:xfrm>
              <a:off x="4366386" y="5798294"/>
              <a:ext cx="936104" cy="432048"/>
            </a:xfrm>
            <a:prstGeom prst="rect">
              <a:avLst/>
            </a:prstGeom>
            <a:solidFill>
              <a:srgbClr val="99CCFF"/>
            </a:solidFill>
            <a:ln w="12700" algn="ctr">
              <a:solidFill>
                <a:srgbClr val="00B0F0"/>
              </a:solidFill>
              <a:miter lim="800000"/>
              <a:headEnd/>
              <a:tailEnd/>
            </a:ln>
            <a:effectLst>
              <a:outerShdw dist="107763" dir="8100000" algn="ctr" rotWithShape="0">
                <a:srgbClr val="808080">
                  <a:alpha val="50000"/>
                </a:srgbClr>
              </a:outerShdw>
            </a:effectLst>
          </p:spPr>
          <p:txBody>
            <a:bodyPr lIns="92075" tIns="92075" rIns="57600" bIns="92075" anchor="ctr">
              <a:noAutofit/>
            </a:bodyPr>
            <a:lstStyle/>
            <a:p>
              <a:pPr algn="ctr">
                <a:lnSpc>
                  <a:spcPct val="80000"/>
                </a:lnSpc>
                <a:spcBef>
                  <a:spcPct val="50000"/>
                </a:spcBef>
                <a:defRPr/>
              </a:pPr>
              <a:r>
                <a:rPr kumimoji="1" lang="en-US" sz="1300" dirty="0">
                  <a:solidFill>
                    <a:srgbClr val="000000"/>
                  </a:solidFill>
                </a:rPr>
                <a:t>Customer problems and opinion summary</a:t>
              </a:r>
            </a:p>
          </p:txBody>
        </p:sp>
        <p:sp>
          <p:nvSpPr>
            <p:cNvPr id="45" name="Text Box 49"/>
            <p:cNvSpPr txBox="1">
              <a:spLocks noChangeArrowheads="1"/>
            </p:cNvSpPr>
            <p:nvPr/>
          </p:nvSpPr>
          <p:spPr bwMode="auto">
            <a:xfrm>
              <a:off x="2191709" y="5809342"/>
              <a:ext cx="1568336" cy="432048"/>
            </a:xfrm>
            <a:prstGeom prst="rect">
              <a:avLst/>
            </a:prstGeom>
            <a:solidFill>
              <a:srgbClr val="99CCFF"/>
            </a:solidFill>
            <a:ln w="12700" algn="ctr">
              <a:solidFill>
                <a:srgbClr val="00B0F0"/>
              </a:solidFill>
              <a:miter lim="800000"/>
              <a:headEnd/>
              <a:tailEnd/>
            </a:ln>
            <a:effectLst>
              <a:outerShdw dist="107763" dir="8100000" algn="ctr" rotWithShape="0">
                <a:srgbClr val="808080">
                  <a:alpha val="50000"/>
                </a:srgbClr>
              </a:outerShdw>
            </a:effectLst>
          </p:spPr>
          <p:txBody>
            <a:bodyPr lIns="92075" tIns="92075" rIns="57600" bIns="92075" anchor="ctr">
              <a:noAutofit/>
            </a:bodyPr>
            <a:lstStyle/>
            <a:p>
              <a:pPr algn="ctr">
                <a:lnSpc>
                  <a:spcPct val="80000"/>
                </a:lnSpc>
                <a:spcBef>
                  <a:spcPct val="50000"/>
                </a:spcBef>
                <a:defRPr/>
              </a:pPr>
              <a:r>
                <a:rPr kumimoji="1" lang="en-US" sz="1300" dirty="0">
                  <a:solidFill>
                    <a:srgbClr val="000000"/>
                  </a:solidFill>
                </a:rPr>
                <a:t>Project scope confirmation and requirement research report output</a:t>
              </a:r>
            </a:p>
          </p:txBody>
        </p:sp>
        <p:cxnSp>
          <p:nvCxnSpPr>
            <p:cNvPr id="48" name="形状 47"/>
            <p:cNvCxnSpPr>
              <a:stCxn id="30" idx="2"/>
              <a:endCxn id="43" idx="3"/>
            </p:cNvCxnSpPr>
            <p:nvPr/>
          </p:nvCxnSpPr>
          <p:spPr bwMode="auto">
            <a:xfrm rot="5400000">
              <a:off x="8219519" y="5124562"/>
              <a:ext cx="432048" cy="1369561"/>
            </a:xfrm>
            <a:prstGeom prst="bentConnector2">
              <a:avLst/>
            </a:prstGeom>
            <a:ln>
              <a:tailEnd type="arrow"/>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66" name="肘形连接符 65"/>
            <p:cNvCxnSpPr/>
            <p:nvPr/>
          </p:nvCxnSpPr>
          <p:spPr bwMode="auto">
            <a:xfrm flipV="1">
              <a:off x="7212111" y="5161270"/>
              <a:ext cx="2664296" cy="1296144"/>
            </a:xfrm>
            <a:prstGeom prst="bentConnector3">
              <a:avLst>
                <a:gd name="adj1" fmla="val 113684"/>
              </a:avLst>
            </a:prstGeom>
            <a:ln>
              <a:tailEnd type="arrow"/>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71" name="直接连接符 70"/>
            <p:cNvCxnSpPr/>
            <p:nvPr/>
          </p:nvCxnSpPr>
          <p:spPr bwMode="auto">
            <a:xfrm>
              <a:off x="7212111" y="6241390"/>
              <a:ext cx="0" cy="216024"/>
            </a:xfrm>
            <a:prstGeom prst="line">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92" name="肘形连接符 91"/>
            <p:cNvCxnSpPr/>
            <p:nvPr/>
          </p:nvCxnSpPr>
          <p:spPr bwMode="auto">
            <a:xfrm rot="10800000">
              <a:off x="2963639" y="6221070"/>
              <a:ext cx="3456384" cy="228724"/>
            </a:xfrm>
            <a:prstGeom prst="bentConnector2">
              <a:avLst/>
            </a:prstGeom>
            <a:ln>
              <a:tailEnd type="arrow"/>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01" name="直接连接符 100"/>
            <p:cNvCxnSpPr/>
            <p:nvPr/>
          </p:nvCxnSpPr>
          <p:spPr bwMode="auto">
            <a:xfrm>
              <a:off x="6420023" y="6241390"/>
              <a:ext cx="0" cy="216024"/>
            </a:xfrm>
            <a:prstGeom prst="line">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03" name="肘形连接符 102"/>
            <p:cNvCxnSpPr/>
            <p:nvPr/>
          </p:nvCxnSpPr>
          <p:spPr bwMode="auto">
            <a:xfrm>
              <a:off x="4979863" y="5521310"/>
              <a:ext cx="1440160" cy="288032"/>
            </a:xfrm>
            <a:prstGeom prst="bentConnector3">
              <a:avLst>
                <a:gd name="adj1" fmla="val 100089"/>
              </a:avLst>
            </a:prstGeom>
            <a:ln>
              <a:tailEnd type="arrow"/>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115" name="直接连接符 114"/>
            <p:cNvCxnSpPr/>
            <p:nvPr/>
          </p:nvCxnSpPr>
          <p:spPr bwMode="auto">
            <a:xfrm>
              <a:off x="4979863" y="5521310"/>
              <a:ext cx="0" cy="288000"/>
            </a:xfrm>
            <a:prstGeom prst="line">
              <a:avLst/>
            </a:prstGeom>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16" name="右箭头 115"/>
            <p:cNvSpPr/>
            <p:nvPr/>
          </p:nvSpPr>
          <p:spPr bwMode="auto">
            <a:xfrm rot="10800000">
              <a:off x="5411911" y="5881350"/>
              <a:ext cx="432048" cy="288032"/>
            </a:xfrm>
            <a:prstGeom prst="rightArrow">
              <a:avLst/>
            </a:prstGeom>
            <a:gradFill rotWithShape="1">
              <a:gsLst>
                <a:gs pos="0">
                  <a:srgbClr val="4EA7EA"/>
                </a:gs>
                <a:gs pos="100000">
                  <a:srgbClr val="3D84B8"/>
                </a:gs>
              </a:gsLst>
              <a:lin ang="2700000" scaled="1"/>
            </a:gradFill>
            <a:ln w="9525" algn="ctr">
              <a:noFill/>
              <a:miter lim="800000"/>
              <a:headEnd/>
              <a:tailEnd/>
            </a:ln>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422" tIns="45711" rIns="91422" bIns="45711" anchor="ctr">
              <a:noAutofit/>
            </a:bodyPr>
            <a:lstStyle/>
            <a:p>
              <a:pPr algn="ctr">
                <a:buClr>
                  <a:srgbClr val="CC9900"/>
                </a:buClr>
                <a:buFont typeface="Wingdings" pitchFamily="2" charset="2"/>
                <a:buChar char="n"/>
              </a:pPr>
              <a:endParaRPr lang="zh-CN" altLang="en-US" sz="1000" b="1">
                <a:solidFill>
                  <a:srgbClr val="FFFFFF"/>
                </a:solidFill>
              </a:endParaRPr>
            </a:p>
          </p:txBody>
        </p:sp>
        <p:sp>
          <p:nvSpPr>
            <p:cNvPr id="117" name="TextBox 116"/>
            <p:cNvSpPr txBox="1"/>
            <p:nvPr/>
          </p:nvSpPr>
          <p:spPr>
            <a:xfrm>
              <a:off x="4724717" y="4537072"/>
              <a:ext cx="479160" cy="203110"/>
            </a:xfrm>
            <a:prstGeom prst="rect">
              <a:avLst/>
            </a:prstGeom>
            <a:solidFill>
              <a:schemeClr val="accent1"/>
            </a:solidFill>
          </p:spPr>
          <p:txBody>
            <a:bodyPr wrap="square" rtlCol="0">
              <a:noAutofit/>
            </a:bodyPr>
            <a:lstStyle/>
            <a:p>
              <a:endParaRPr lang="zh-CN" altLang="en-US" sz="1200" dirty="0">
                <a:solidFill>
                  <a:srgbClr val="000000"/>
                </a:solidFill>
              </a:endParaRPr>
            </a:p>
          </p:txBody>
        </p:sp>
        <p:sp>
          <p:nvSpPr>
            <p:cNvPr id="118" name="TextBox 117"/>
            <p:cNvSpPr txBox="1"/>
            <p:nvPr/>
          </p:nvSpPr>
          <p:spPr>
            <a:xfrm>
              <a:off x="4835985" y="4565905"/>
              <a:ext cx="288032" cy="261610"/>
            </a:xfrm>
            <a:prstGeom prst="rect">
              <a:avLst/>
            </a:prstGeom>
            <a:noFill/>
          </p:spPr>
          <p:txBody>
            <a:bodyPr wrap="square" rtlCol="0">
              <a:noAutofit/>
            </a:bodyPr>
            <a:lstStyle/>
            <a:p>
              <a:pPr>
                <a:defRPr/>
              </a:pPr>
              <a:r>
                <a:rPr lang="en-US" sz="1400" b="1" dirty="0">
                  <a:solidFill>
                    <a:prstClr val="white"/>
                  </a:solidFill>
                </a:rPr>
                <a:t>D</a:t>
              </a:r>
            </a:p>
          </p:txBody>
        </p:sp>
        <p:sp>
          <p:nvSpPr>
            <p:cNvPr id="119" name="TextBox 118"/>
            <p:cNvSpPr txBox="1"/>
            <p:nvPr/>
          </p:nvSpPr>
          <p:spPr>
            <a:xfrm>
              <a:off x="7111003" y="4537073"/>
              <a:ext cx="479160" cy="203109"/>
            </a:xfrm>
            <a:prstGeom prst="rect">
              <a:avLst/>
            </a:prstGeom>
            <a:solidFill>
              <a:schemeClr val="accent1"/>
            </a:solidFill>
          </p:spPr>
          <p:txBody>
            <a:bodyPr wrap="square" rtlCol="0">
              <a:noAutofit/>
            </a:bodyPr>
            <a:lstStyle/>
            <a:p>
              <a:endParaRPr lang="zh-CN" altLang="en-US" sz="1200" dirty="0">
                <a:solidFill>
                  <a:srgbClr val="000000"/>
                </a:solidFill>
              </a:endParaRPr>
            </a:p>
          </p:txBody>
        </p:sp>
        <p:sp>
          <p:nvSpPr>
            <p:cNvPr id="120" name="TextBox 119"/>
            <p:cNvSpPr txBox="1"/>
            <p:nvPr/>
          </p:nvSpPr>
          <p:spPr>
            <a:xfrm>
              <a:off x="7212111" y="4544102"/>
              <a:ext cx="288032" cy="261610"/>
            </a:xfrm>
            <a:prstGeom prst="rect">
              <a:avLst/>
            </a:prstGeom>
            <a:noFill/>
          </p:spPr>
          <p:txBody>
            <a:bodyPr wrap="square" rtlCol="0">
              <a:noAutofit/>
            </a:bodyPr>
            <a:lstStyle/>
            <a:p>
              <a:pPr algn="ctr">
                <a:defRPr/>
              </a:pPr>
              <a:r>
                <a:rPr lang="en-US" sz="1400" b="1" dirty="0">
                  <a:solidFill>
                    <a:prstClr val="white"/>
                  </a:solidFill>
                </a:rPr>
                <a:t>C</a:t>
              </a:r>
            </a:p>
          </p:txBody>
        </p:sp>
        <p:sp>
          <p:nvSpPr>
            <p:cNvPr id="121" name="TextBox 120"/>
            <p:cNvSpPr txBox="1"/>
            <p:nvPr/>
          </p:nvSpPr>
          <p:spPr>
            <a:xfrm>
              <a:off x="2688035" y="4556814"/>
              <a:ext cx="479160" cy="203110"/>
            </a:xfrm>
            <a:prstGeom prst="rect">
              <a:avLst/>
            </a:prstGeom>
            <a:solidFill>
              <a:schemeClr val="accent1"/>
            </a:solidFill>
          </p:spPr>
          <p:txBody>
            <a:bodyPr wrap="square" rtlCol="0">
              <a:noAutofit/>
            </a:bodyPr>
            <a:lstStyle/>
            <a:p>
              <a:endParaRPr lang="zh-CN" altLang="en-US" sz="1200" dirty="0">
                <a:solidFill>
                  <a:srgbClr val="000000"/>
                </a:solidFill>
              </a:endParaRPr>
            </a:p>
          </p:txBody>
        </p:sp>
        <p:sp>
          <p:nvSpPr>
            <p:cNvPr id="122" name="TextBox 121"/>
            <p:cNvSpPr txBox="1"/>
            <p:nvPr/>
          </p:nvSpPr>
          <p:spPr>
            <a:xfrm>
              <a:off x="2788353" y="4550903"/>
              <a:ext cx="288032" cy="261610"/>
            </a:xfrm>
            <a:prstGeom prst="rect">
              <a:avLst/>
            </a:prstGeom>
            <a:noFill/>
          </p:spPr>
          <p:txBody>
            <a:bodyPr wrap="square" rtlCol="0">
              <a:noAutofit/>
            </a:bodyPr>
            <a:lstStyle/>
            <a:p>
              <a:pPr>
                <a:defRPr/>
              </a:pPr>
              <a:r>
                <a:rPr lang="en-US" sz="1400" b="1" dirty="0">
                  <a:solidFill>
                    <a:prstClr val="white"/>
                  </a:solidFill>
                </a:rPr>
                <a:t>P</a:t>
              </a:r>
            </a:p>
          </p:txBody>
        </p:sp>
        <p:sp>
          <p:nvSpPr>
            <p:cNvPr id="123" name="TextBox 122"/>
            <p:cNvSpPr txBox="1"/>
            <p:nvPr/>
          </p:nvSpPr>
          <p:spPr>
            <a:xfrm>
              <a:off x="7729167" y="6105999"/>
              <a:ext cx="435600" cy="301145"/>
            </a:xfrm>
            <a:prstGeom prst="rect">
              <a:avLst/>
            </a:prstGeom>
            <a:solidFill>
              <a:schemeClr val="accent1"/>
            </a:solidFill>
          </p:spPr>
          <p:txBody>
            <a:bodyPr wrap="square" rtlCol="0">
              <a:noAutofit/>
            </a:bodyPr>
            <a:lstStyle/>
            <a:p>
              <a:endParaRPr lang="zh-CN" altLang="en-US" sz="1200" dirty="0">
                <a:solidFill>
                  <a:srgbClr val="000000"/>
                </a:solidFill>
              </a:endParaRPr>
            </a:p>
          </p:txBody>
        </p:sp>
        <p:sp>
          <p:nvSpPr>
            <p:cNvPr id="124" name="TextBox 123"/>
            <p:cNvSpPr txBox="1"/>
            <p:nvPr/>
          </p:nvSpPr>
          <p:spPr>
            <a:xfrm>
              <a:off x="7788175" y="6127854"/>
              <a:ext cx="288032" cy="261610"/>
            </a:xfrm>
            <a:prstGeom prst="rect">
              <a:avLst/>
            </a:prstGeom>
            <a:noFill/>
          </p:spPr>
          <p:txBody>
            <a:bodyPr wrap="square" rtlCol="0">
              <a:noAutofit/>
            </a:bodyPr>
            <a:lstStyle/>
            <a:p>
              <a:pPr>
                <a:defRPr/>
              </a:pPr>
              <a:r>
                <a:rPr lang="en-US" sz="1400" b="1" dirty="0">
                  <a:solidFill>
                    <a:prstClr val="white"/>
                  </a:solidFill>
                </a:rPr>
                <a:t>A</a:t>
              </a:r>
            </a:p>
          </p:txBody>
        </p:sp>
        <p:sp>
          <p:nvSpPr>
            <p:cNvPr id="125" name="TextBox 124"/>
            <p:cNvSpPr txBox="1"/>
            <p:nvPr/>
          </p:nvSpPr>
          <p:spPr>
            <a:xfrm>
              <a:off x="8852611" y="5388801"/>
              <a:ext cx="828092" cy="261823"/>
            </a:xfrm>
            <a:prstGeom prst="rect">
              <a:avLst/>
            </a:prstGeom>
            <a:noFill/>
          </p:spPr>
          <p:txBody>
            <a:bodyPr wrap="square" rtlCol="0">
              <a:spAutoFit/>
            </a:bodyPr>
            <a:lstStyle/>
            <a:p>
              <a:pPr>
                <a:defRPr/>
              </a:pPr>
              <a:r>
                <a:rPr lang="en-US" sz="1300" b="1" dirty="0">
                  <a:solidFill>
                    <a:srgbClr val="C00000"/>
                  </a:solidFill>
                </a:rPr>
                <a:t>Optimization</a:t>
              </a:r>
            </a:p>
          </p:txBody>
        </p:sp>
        <p:cxnSp>
          <p:nvCxnSpPr>
            <p:cNvPr id="127" name="直接箭头连接符 126"/>
            <p:cNvCxnSpPr/>
            <p:nvPr/>
          </p:nvCxnSpPr>
          <p:spPr bwMode="auto">
            <a:xfrm>
              <a:off x="6811431" y="5521310"/>
              <a:ext cx="0" cy="288000"/>
            </a:xfrm>
            <a:prstGeom prst="straightConnector1">
              <a:avLst/>
            </a:prstGeom>
            <a:ln>
              <a:tailEnd type="arrow"/>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28" name="椭圆 127"/>
            <p:cNvSpPr/>
            <p:nvPr/>
          </p:nvSpPr>
          <p:spPr bwMode="auto">
            <a:xfrm>
              <a:off x="7716167" y="4873238"/>
              <a:ext cx="216024" cy="288032"/>
            </a:xfrm>
            <a:prstGeom prst="ellipse">
              <a:avLst/>
            </a:prstGeom>
            <a:solidFill>
              <a:schemeClr val="bg1">
                <a:lumMod val="65000"/>
              </a:schemeClr>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a:buClr>
                  <a:srgbClr val="CC9900"/>
                </a:buClr>
                <a:buFont typeface="Wingdings" pitchFamily="2" charset="2"/>
                <a:buChar char="n"/>
              </a:pPr>
              <a:endParaRPr lang="zh-CN" altLang="en-US" sz="1200">
                <a:solidFill>
                  <a:srgbClr val="000000"/>
                </a:solidFill>
              </a:endParaRPr>
            </a:p>
          </p:txBody>
        </p:sp>
        <p:sp>
          <p:nvSpPr>
            <p:cNvPr id="129" name="TextBox 128"/>
            <p:cNvSpPr txBox="1"/>
            <p:nvPr/>
          </p:nvSpPr>
          <p:spPr>
            <a:xfrm>
              <a:off x="7664479" y="4893558"/>
              <a:ext cx="360040" cy="261610"/>
            </a:xfrm>
            <a:prstGeom prst="rect">
              <a:avLst/>
            </a:prstGeom>
            <a:noFill/>
          </p:spPr>
          <p:txBody>
            <a:bodyPr wrap="square" rtlCol="0">
              <a:noAutofit/>
            </a:bodyPr>
            <a:lstStyle/>
            <a:p>
              <a:pPr>
                <a:defRPr/>
              </a:pPr>
              <a:r>
                <a:rPr lang="en-US" sz="1200" b="1">
                  <a:solidFill>
                    <a:srgbClr val="000000"/>
                  </a:solidFill>
                </a:rPr>
                <a:t>N</a:t>
              </a:r>
            </a:p>
          </p:txBody>
        </p:sp>
        <p:sp>
          <p:nvSpPr>
            <p:cNvPr id="130" name="椭圆 129"/>
            <p:cNvSpPr/>
            <p:nvPr/>
          </p:nvSpPr>
          <p:spPr bwMode="auto">
            <a:xfrm>
              <a:off x="6831751" y="5500990"/>
              <a:ext cx="216024" cy="288032"/>
            </a:xfrm>
            <a:prstGeom prst="ellipse">
              <a:avLst/>
            </a:prstGeom>
            <a:solidFill>
              <a:schemeClr val="bg1">
                <a:lumMod val="65000"/>
              </a:schemeClr>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a:buClr>
                  <a:srgbClr val="CC9900"/>
                </a:buClr>
                <a:buFont typeface="Wingdings" pitchFamily="2" charset="2"/>
                <a:buChar char="n"/>
              </a:pPr>
              <a:endParaRPr lang="zh-CN" altLang="en-US" sz="1200">
                <a:solidFill>
                  <a:srgbClr val="000000"/>
                </a:solidFill>
              </a:endParaRPr>
            </a:p>
          </p:txBody>
        </p:sp>
        <p:sp>
          <p:nvSpPr>
            <p:cNvPr id="131" name="TextBox 130"/>
            <p:cNvSpPr txBox="1"/>
            <p:nvPr/>
          </p:nvSpPr>
          <p:spPr>
            <a:xfrm>
              <a:off x="6818167" y="5535599"/>
              <a:ext cx="360040" cy="261610"/>
            </a:xfrm>
            <a:prstGeom prst="rect">
              <a:avLst/>
            </a:prstGeom>
            <a:noFill/>
          </p:spPr>
          <p:txBody>
            <a:bodyPr wrap="square" rtlCol="0">
              <a:noAutofit/>
            </a:bodyPr>
            <a:lstStyle/>
            <a:p>
              <a:pPr>
                <a:defRPr/>
              </a:pPr>
              <a:r>
                <a:rPr lang="en-US" sz="1200" b="1" dirty="0">
                  <a:solidFill>
                    <a:srgbClr val="000000"/>
                  </a:solidFill>
                </a:rPr>
                <a:t>Y</a:t>
              </a:r>
            </a:p>
          </p:txBody>
        </p:sp>
        <p:sp>
          <p:nvSpPr>
            <p:cNvPr id="132" name="Rectangle 37"/>
            <p:cNvSpPr/>
            <p:nvPr/>
          </p:nvSpPr>
          <p:spPr bwMode="auto">
            <a:xfrm>
              <a:off x="1955527" y="4468142"/>
              <a:ext cx="8523556" cy="2072104"/>
            </a:xfrm>
            <a:prstGeom prst="rect">
              <a:avLst/>
            </a:prstGeom>
            <a:noFill/>
            <a:ln w="12700" cap="flat" cmpd="sng" algn="ctr">
              <a:solidFill>
                <a:srgbClr val="0070C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a:buClr>
                  <a:srgbClr val="CC9900"/>
                </a:buClr>
                <a:buFont typeface="Wingdings" pitchFamily="2" charset="2"/>
                <a:buChar char="n"/>
              </a:pPr>
              <a:endParaRPr lang="en-US" sz="1200" b="1">
                <a:solidFill>
                  <a:srgbClr val="000000"/>
                </a:solidFill>
              </a:endParaRPr>
            </a:p>
          </p:txBody>
        </p:sp>
      </p:grpSp>
      <p:grpSp>
        <p:nvGrpSpPr>
          <p:cNvPr id="63" name="组合 62"/>
          <p:cNvGrpSpPr/>
          <p:nvPr/>
        </p:nvGrpSpPr>
        <p:grpSpPr>
          <a:xfrm>
            <a:off x="738259" y="955536"/>
            <a:ext cx="317151" cy="2760802"/>
            <a:chOff x="454310" y="1248830"/>
            <a:chExt cx="317151" cy="2760802"/>
          </a:xfrm>
        </p:grpSpPr>
        <p:sp>
          <p:nvSpPr>
            <p:cNvPr id="65" name="AutoShape 56"/>
            <p:cNvSpPr>
              <a:spLocks/>
            </p:cNvSpPr>
            <p:nvPr/>
          </p:nvSpPr>
          <p:spPr bwMode="auto">
            <a:xfrm rot="10800000" flipH="1">
              <a:off x="454310" y="1248830"/>
              <a:ext cx="317151" cy="950506"/>
            </a:xfrm>
            <a:prstGeom prst="leftBracket">
              <a:avLst>
                <a:gd name="adj" fmla="val 45473"/>
              </a:avLst>
            </a:prstGeom>
            <a:solidFill>
              <a:schemeClr val="tx1">
                <a:lumMod val="65000"/>
                <a:lumOff val="3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a:solidFill>
                    <a:prstClr val="white"/>
                  </a:solidFill>
                  <a:ea typeface="Arial Unicode MS" pitchFamily="34" charset="-122"/>
                  <a:cs typeface="Arial Unicode MS" pitchFamily="34" charset="-122"/>
                </a:rPr>
                <a:t>Why</a:t>
              </a:r>
            </a:p>
          </p:txBody>
        </p:sp>
        <p:sp>
          <p:nvSpPr>
            <p:cNvPr id="67" name="AutoShape 56"/>
            <p:cNvSpPr>
              <a:spLocks/>
            </p:cNvSpPr>
            <p:nvPr/>
          </p:nvSpPr>
          <p:spPr bwMode="auto">
            <a:xfrm rot="10800000" flipH="1">
              <a:off x="454310" y="2159533"/>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a:solidFill>
                    <a:prstClr val="white"/>
                  </a:solidFill>
                  <a:ea typeface="Arial Unicode MS" pitchFamily="34" charset="-122"/>
                  <a:cs typeface="Arial Unicode MS" pitchFamily="34" charset="-122"/>
                </a:rPr>
                <a:t>What</a:t>
              </a:r>
            </a:p>
          </p:txBody>
        </p:sp>
        <p:sp>
          <p:nvSpPr>
            <p:cNvPr id="68" name="AutoShape 56"/>
            <p:cNvSpPr>
              <a:spLocks/>
            </p:cNvSpPr>
            <p:nvPr/>
          </p:nvSpPr>
          <p:spPr bwMode="auto">
            <a:xfrm rot="10800000" flipH="1">
              <a:off x="454310" y="3059126"/>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a:solidFill>
                    <a:prstClr val="white"/>
                  </a:solidFill>
                  <a:ea typeface="Arial Unicode MS" pitchFamily="34" charset="-122"/>
                  <a:cs typeface="Arial Unicode MS" pitchFamily="34" charset="-122"/>
                </a:rPr>
                <a:t>How</a:t>
              </a:r>
            </a:p>
          </p:txBody>
        </p:sp>
      </p:grpSp>
    </p:spTree>
    <p:extLst>
      <p:ext uri="{BB962C8B-B14F-4D97-AF65-F5344CB8AC3E}">
        <p14:creationId xmlns:p14="http://schemas.microsoft.com/office/powerpoint/2010/main" val="37455166"/>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Rectangle 4">
            <a:hlinkClick r:id="" action="ppaction://noaction"/>
          </p:cNvPr>
          <p:cNvSpPr/>
          <p:nvPr/>
        </p:nvSpPr>
        <p:spPr bwMode="auto">
          <a:xfrm>
            <a:off x="8436477" y="2481375"/>
            <a:ext cx="2213586" cy="2331456"/>
          </a:xfrm>
          <a:prstGeom prst="rect">
            <a:avLst/>
          </a:prstGeom>
          <a:noFill/>
          <a:ln w="9525" cap="flat" cmpd="sng" algn="ctr">
            <a:solidFill>
              <a:schemeClr val="tx1"/>
            </a:solidFill>
            <a:prstDash val="solid"/>
            <a:round/>
            <a:headEnd type="none" w="med" len="med"/>
            <a:tailEnd type="none" w="med" len="med"/>
          </a:ln>
          <a:effectLst/>
        </p:spPr>
        <p:txBody>
          <a:bodyPr vert="horz" wrap="square" lIns="121935" tIns="60968" rIns="121935" bIns="60968" numCol="1" rtlCol="0" anchor="t" anchorCtr="0" compatLnSpc="1">
            <a:prstTxWarp prst="textNoShape">
              <a:avLst/>
            </a:prstTxWarp>
            <a:noAutofit/>
          </a:bodyPr>
          <a:lstStyle/>
          <a:p>
            <a:pPr defTabSz="1219352">
              <a:defRPr/>
            </a:pPr>
            <a:endParaRPr lang="zh-CN" altLang="en-US" sz="2400" kern="0" dirty="0">
              <a:solidFill>
                <a:prstClr val="black"/>
              </a:solidFill>
            </a:endParaRPr>
          </a:p>
        </p:txBody>
      </p:sp>
      <p:sp>
        <p:nvSpPr>
          <p:cNvPr id="96" name="Text Box 18">
            <a:hlinkClick r:id="" action="ppaction://noaction"/>
          </p:cNvPr>
          <p:cNvSpPr txBox="1">
            <a:spLocks noChangeArrowheads="1"/>
          </p:cNvSpPr>
          <p:nvPr/>
        </p:nvSpPr>
        <p:spPr bwMode="gray">
          <a:xfrm>
            <a:off x="5714205" y="5163291"/>
            <a:ext cx="4935859" cy="769458"/>
          </a:xfrm>
          <a:prstGeom prst="rect">
            <a:avLst/>
          </a:prstGeom>
          <a:noFill/>
          <a:ln w="9525" algn="ctr">
            <a:solidFill>
              <a:schemeClr val="tx1"/>
            </a:solidFill>
            <a:miter lim="800000"/>
            <a:headEnd/>
            <a:tailEnd/>
          </a:ln>
          <a:effectLst/>
        </p:spPr>
        <p:txBody>
          <a:bodyPr wrap="square" lIns="121935" tIns="60968" rIns="121935" bIns="60968" anchor="b">
            <a:noAutofit/>
          </a:bodyPr>
          <a:lstStyle/>
          <a:p>
            <a:pPr marL="285750" indent="-285750" defTabSz="913882" fontAlgn="ctr">
              <a:buFont typeface="Arial" panose="020B0604020202020204" pitchFamily="34" charset="0"/>
              <a:buChar char="•"/>
            </a:pPr>
            <a:r>
              <a:rPr lang="en-US" sz="1400" dirty="0">
                <a:solidFill>
                  <a:prstClr val="black"/>
                </a:solidFill>
                <a:cs typeface="Arial" pitchFamily="34" charset="0"/>
              </a:rPr>
              <a:t>Risk analysis: Market analysis, technical risks, and project construction risks</a:t>
            </a:r>
          </a:p>
          <a:p>
            <a:pPr marL="285750" indent="-285750" defTabSz="913882" fontAlgn="ctr">
              <a:buFont typeface="Arial" panose="020B0604020202020204" pitchFamily="34" charset="0"/>
              <a:buChar char="•"/>
            </a:pPr>
            <a:r>
              <a:rPr lang="en-US" sz="1400" dirty="0">
                <a:solidFill>
                  <a:prstClr val="black"/>
                </a:solidFill>
                <a:cs typeface="Arial" pitchFamily="34" charset="0"/>
              </a:rPr>
              <a:t>Countermeasures</a:t>
            </a:r>
          </a:p>
        </p:txBody>
      </p:sp>
      <p:sp>
        <p:nvSpPr>
          <p:cNvPr id="2" name="标题 1"/>
          <p:cNvSpPr>
            <a:spLocks noGrp="1"/>
          </p:cNvSpPr>
          <p:nvPr>
            <p:ph type="title"/>
          </p:nvPr>
        </p:nvSpPr>
        <p:spPr/>
        <p:txBody>
          <a:bodyPr/>
          <a:lstStyle/>
          <a:p>
            <a:r>
              <a:rPr lang="en-US" altLang="en-US" smtClean="0"/>
              <a:t>Feasibility Research Service Contents</a:t>
            </a:r>
            <a:endParaRPr lang="en-US" altLang="en-US" dirty="0"/>
          </a:p>
        </p:txBody>
      </p:sp>
      <p:sp>
        <p:nvSpPr>
          <p:cNvPr id="45" name="Rectangle 4">
            <a:hlinkClick r:id="" action="ppaction://noaction"/>
          </p:cNvPr>
          <p:cNvSpPr/>
          <p:nvPr/>
        </p:nvSpPr>
        <p:spPr bwMode="auto">
          <a:xfrm>
            <a:off x="5360567" y="2381113"/>
            <a:ext cx="2622241" cy="2431718"/>
          </a:xfrm>
          <a:prstGeom prst="rect">
            <a:avLst/>
          </a:prstGeom>
          <a:solidFill>
            <a:srgbClr val="FFFFFF"/>
          </a:solidFill>
          <a:ln w="9525" cap="flat" cmpd="sng" algn="ctr">
            <a:solidFill>
              <a:schemeClr val="tx1"/>
            </a:solidFill>
            <a:prstDash val="solid"/>
            <a:round/>
            <a:headEnd type="none" w="med" len="med"/>
            <a:tailEnd type="none" w="med" len="med"/>
          </a:ln>
          <a:effectLst/>
        </p:spPr>
        <p:txBody>
          <a:bodyPr vert="horz" wrap="square" lIns="121935" tIns="60968" rIns="121935" bIns="60968" numCol="1" rtlCol="0" anchor="t" anchorCtr="0" compatLnSpc="1">
            <a:prstTxWarp prst="textNoShape">
              <a:avLst/>
            </a:prstTxWarp>
            <a:noAutofit/>
          </a:bodyPr>
          <a:lstStyle/>
          <a:p>
            <a:pPr defTabSz="1219352">
              <a:defRPr/>
            </a:pPr>
            <a:endParaRPr lang="zh-CN" altLang="en-US" sz="2800" kern="0" dirty="0">
              <a:solidFill>
                <a:prstClr val="black"/>
              </a:solidFill>
            </a:endParaRPr>
          </a:p>
        </p:txBody>
      </p:sp>
      <p:sp>
        <p:nvSpPr>
          <p:cNvPr id="46" name="Rectangle 5">
            <a:hlinkClick r:id="" action="ppaction://noaction"/>
          </p:cNvPr>
          <p:cNvSpPr/>
          <p:nvPr/>
        </p:nvSpPr>
        <p:spPr bwMode="auto">
          <a:xfrm>
            <a:off x="1585520" y="2400861"/>
            <a:ext cx="2738754" cy="2470848"/>
          </a:xfrm>
          <a:prstGeom prst="rect">
            <a:avLst/>
          </a:prstGeom>
          <a:solidFill>
            <a:srgbClr val="FFFFFF"/>
          </a:solidFill>
          <a:ln w="9525" cap="flat" cmpd="sng" algn="ctr">
            <a:solidFill>
              <a:schemeClr val="tx1"/>
            </a:solidFill>
            <a:prstDash val="solid"/>
            <a:round/>
            <a:headEnd type="none" w="med" len="med"/>
            <a:tailEnd type="none" w="med" len="med"/>
          </a:ln>
          <a:effectLst/>
        </p:spPr>
        <p:txBody>
          <a:bodyPr vert="horz" wrap="square" lIns="121935" tIns="60968" rIns="121935" bIns="60968" numCol="1" rtlCol="0" anchor="t" anchorCtr="0" compatLnSpc="1">
            <a:prstTxWarp prst="textNoShape">
              <a:avLst/>
            </a:prstTxWarp>
            <a:noAutofit/>
          </a:bodyPr>
          <a:lstStyle/>
          <a:p>
            <a:pPr defTabSz="1219352">
              <a:defRPr/>
            </a:pPr>
            <a:endParaRPr lang="zh-CN" altLang="en-US" sz="2800" kern="0" dirty="0">
              <a:solidFill>
                <a:prstClr val="black"/>
              </a:solidFill>
            </a:endParaRPr>
          </a:p>
        </p:txBody>
      </p:sp>
      <p:sp>
        <p:nvSpPr>
          <p:cNvPr id="49" name="Rectangle 8">
            <a:hlinkClick r:id="" action="ppaction://noaction"/>
          </p:cNvPr>
          <p:cNvSpPr/>
          <p:nvPr/>
        </p:nvSpPr>
        <p:spPr bwMode="auto">
          <a:xfrm>
            <a:off x="5371196" y="3411378"/>
            <a:ext cx="2611139" cy="1393862"/>
          </a:xfrm>
          <a:prstGeom prst="rect">
            <a:avLst/>
          </a:prstGeom>
          <a:solidFill>
            <a:srgbClr val="FFFFFF">
              <a:lumMod val="95000"/>
            </a:srgbClr>
          </a:solidFill>
          <a:ln w="9525" cap="flat" cmpd="sng" algn="ctr">
            <a:noFill/>
            <a:prstDash val="solid"/>
            <a:round/>
            <a:headEnd type="none" w="med" len="med"/>
            <a:tailEnd type="none" w="med" len="med"/>
          </a:ln>
          <a:effectLst/>
        </p:spPr>
        <p:txBody>
          <a:bodyPr vert="horz" wrap="square" lIns="121935" tIns="60968" rIns="121935" bIns="60968" numCol="1" rtlCol="0" anchor="t" anchorCtr="0" compatLnSpc="1">
            <a:prstTxWarp prst="textNoShape">
              <a:avLst/>
            </a:prstTxWarp>
            <a:noAutofit/>
          </a:bodyPr>
          <a:lstStyle/>
          <a:p>
            <a:pPr defTabSz="1219352">
              <a:defRPr/>
            </a:pPr>
            <a:endParaRPr lang="zh-CN" altLang="en-US" sz="2800" kern="0" dirty="0">
              <a:solidFill>
                <a:prstClr val="black"/>
              </a:solidFill>
            </a:endParaRPr>
          </a:p>
        </p:txBody>
      </p:sp>
      <p:sp>
        <p:nvSpPr>
          <p:cNvPr id="50" name="Rectangle 9">
            <a:hlinkClick r:id="" action="ppaction://noaction"/>
          </p:cNvPr>
          <p:cNvSpPr/>
          <p:nvPr/>
        </p:nvSpPr>
        <p:spPr bwMode="auto">
          <a:xfrm>
            <a:off x="1585520" y="3506171"/>
            <a:ext cx="2737641" cy="1361522"/>
          </a:xfrm>
          <a:prstGeom prst="rect">
            <a:avLst/>
          </a:prstGeom>
          <a:solidFill>
            <a:srgbClr val="FFFFFF">
              <a:lumMod val="95000"/>
            </a:srgbClr>
          </a:solidFill>
          <a:ln w="9525" cap="flat" cmpd="sng" algn="ctr">
            <a:noFill/>
            <a:prstDash val="solid"/>
            <a:round/>
            <a:headEnd type="none" w="med" len="med"/>
            <a:tailEnd type="none" w="med" len="med"/>
          </a:ln>
          <a:effectLst/>
        </p:spPr>
        <p:txBody>
          <a:bodyPr vert="horz" wrap="square" lIns="121935" tIns="60968" rIns="121935" bIns="60968" numCol="1" rtlCol="0" anchor="t" anchorCtr="0" compatLnSpc="1">
            <a:prstTxWarp prst="textNoShape">
              <a:avLst/>
            </a:prstTxWarp>
            <a:noAutofit/>
          </a:bodyPr>
          <a:lstStyle/>
          <a:p>
            <a:pPr defTabSz="1219352">
              <a:defRPr/>
            </a:pPr>
            <a:endParaRPr lang="zh-CN" altLang="en-US" sz="2800" kern="0" dirty="0">
              <a:solidFill>
                <a:prstClr val="black"/>
              </a:solidFill>
            </a:endParaRPr>
          </a:p>
        </p:txBody>
      </p:sp>
      <p:sp>
        <p:nvSpPr>
          <p:cNvPr id="60" name="Rectangle 26">
            <a:hlinkClick r:id="" action="ppaction://noaction"/>
          </p:cNvPr>
          <p:cNvSpPr/>
          <p:nvPr/>
        </p:nvSpPr>
        <p:spPr>
          <a:xfrm>
            <a:off x="1544792" y="2508953"/>
            <a:ext cx="3209825" cy="2062119"/>
          </a:xfrm>
          <a:prstGeom prst="rect">
            <a:avLst/>
          </a:prstGeom>
        </p:spPr>
        <p:txBody>
          <a:bodyPr wrap="square" lIns="121935" tIns="60968" rIns="121935" bIns="60968" anchor="t">
            <a:noAutofit/>
          </a:bodyPr>
          <a:lstStyle/>
          <a:p>
            <a:pPr marL="171450" indent="-171450" defTabSz="913882">
              <a:buSzPct val="100000"/>
              <a:buFont typeface="Arial" panose="020B0604020202020204" pitchFamily="34" charset="0"/>
              <a:buChar char="•"/>
            </a:pPr>
            <a:r>
              <a:rPr lang="en-US" sz="1200" dirty="0">
                <a:solidFill>
                  <a:prstClr val="black"/>
                </a:solidFill>
              </a:rPr>
              <a:t>Environment and building structure planning</a:t>
            </a:r>
          </a:p>
          <a:p>
            <a:pPr marL="171450" indent="-171450" defTabSz="913882">
              <a:buSzPct val="100000"/>
              <a:buFont typeface="Arial" panose="020B0604020202020204" pitchFamily="34" charset="0"/>
              <a:buChar char="•"/>
            </a:pPr>
            <a:r>
              <a:rPr lang="en-US" sz="1200" dirty="0">
                <a:solidFill>
                  <a:prstClr val="black"/>
                </a:solidFill>
              </a:rPr>
              <a:t>Construction standard planning</a:t>
            </a:r>
          </a:p>
          <a:p>
            <a:pPr marL="171450" indent="-171450" defTabSz="913882">
              <a:buSzPct val="100000"/>
              <a:buFont typeface="Arial" panose="020B0604020202020204" pitchFamily="34" charset="0"/>
              <a:buChar char="•"/>
            </a:pPr>
            <a:r>
              <a:rPr lang="en-US" sz="1200" dirty="0">
                <a:solidFill>
                  <a:prstClr val="black"/>
                </a:solidFill>
              </a:rPr>
              <a:t>Electrical system planning</a:t>
            </a:r>
          </a:p>
          <a:p>
            <a:pPr marL="171450" indent="-171450" defTabSz="913882">
              <a:buSzPct val="100000"/>
              <a:buFont typeface="Arial" panose="020B0604020202020204" pitchFamily="34" charset="0"/>
              <a:buChar char="•"/>
            </a:pPr>
            <a:r>
              <a:rPr lang="en-US" sz="1200" dirty="0">
                <a:solidFill>
                  <a:prstClr val="black"/>
                </a:solidFill>
              </a:rPr>
              <a:t>HVAC system planning</a:t>
            </a:r>
          </a:p>
        </p:txBody>
      </p:sp>
      <p:sp>
        <p:nvSpPr>
          <p:cNvPr id="61" name="Rectangle 27">
            <a:hlinkClick r:id="" action="ppaction://noaction"/>
          </p:cNvPr>
          <p:cNvSpPr/>
          <p:nvPr/>
        </p:nvSpPr>
        <p:spPr>
          <a:xfrm>
            <a:off x="5699603" y="2586089"/>
            <a:ext cx="2279681" cy="769458"/>
          </a:xfrm>
          <a:prstGeom prst="rect">
            <a:avLst/>
          </a:prstGeom>
        </p:spPr>
        <p:txBody>
          <a:bodyPr wrap="square" lIns="121935" tIns="60968" rIns="121935" bIns="60968" anchor="t">
            <a:noAutofit/>
          </a:bodyPr>
          <a:lstStyle/>
          <a:p>
            <a:pPr indent="-215910" defTabSz="913882">
              <a:buSzPct val="100000"/>
              <a:buFont typeface="Arial" pitchFamily="34" charset="0"/>
              <a:buChar char="•"/>
            </a:pPr>
            <a:r>
              <a:rPr lang="en-US" sz="1200" dirty="0">
                <a:solidFill>
                  <a:prstClr val="black"/>
                </a:solidFill>
              </a:rPr>
              <a:t>CAPEX estimation</a:t>
            </a:r>
          </a:p>
          <a:p>
            <a:pPr indent="-215910" defTabSz="913882">
              <a:buSzPct val="100000"/>
              <a:buFont typeface="Arial" pitchFamily="34" charset="0"/>
              <a:buChar char="•"/>
            </a:pPr>
            <a:r>
              <a:rPr lang="en-US" sz="1200" dirty="0">
                <a:solidFill>
                  <a:prstClr val="black"/>
                </a:solidFill>
              </a:rPr>
              <a:t>OPEX estimation</a:t>
            </a:r>
          </a:p>
          <a:p>
            <a:pPr indent="-215910" defTabSz="913882">
              <a:buSzPct val="100000"/>
              <a:buFont typeface="Arial" pitchFamily="34" charset="0"/>
              <a:buChar char="•"/>
            </a:pPr>
            <a:r>
              <a:rPr lang="en-US" sz="1200" dirty="0">
                <a:solidFill>
                  <a:prstClr val="black"/>
                </a:solidFill>
              </a:rPr>
              <a:t>TCO estimation</a:t>
            </a:r>
          </a:p>
        </p:txBody>
      </p:sp>
      <p:sp>
        <p:nvSpPr>
          <p:cNvPr id="69" name="Rounded Rectangle 38"/>
          <p:cNvSpPr/>
          <p:nvPr/>
        </p:nvSpPr>
        <p:spPr bwMode="auto">
          <a:xfrm>
            <a:off x="2061409" y="2195497"/>
            <a:ext cx="2050246" cy="384721"/>
          </a:xfrm>
          <a:prstGeom prst="roundRect">
            <a:avLst/>
          </a:prstGeom>
          <a:solidFill>
            <a:srgbClr val="0B9CE5"/>
          </a:solidFill>
          <a:ln w="9525" cap="flat" cmpd="sng" algn="ctr">
            <a:noFill/>
            <a:prstDash val="solid"/>
            <a:round/>
            <a:headEnd type="none" w="med" len="med"/>
            <a:tailEnd type="none" w="med" len="med"/>
          </a:ln>
          <a:effectLst/>
        </p:spPr>
        <p:txBody>
          <a:bodyPr vert="horz" wrap="square" lIns="121935" tIns="60968" rIns="121935" bIns="60968" numCol="1" rtlCol="0" anchor="t" anchorCtr="0" compatLnSpc="1">
            <a:prstTxWarp prst="textNoShape">
              <a:avLst/>
            </a:prstTxWarp>
            <a:noAutofit/>
          </a:bodyPr>
          <a:lstStyle/>
          <a:p>
            <a:pPr defTabSz="1219352">
              <a:defRPr/>
            </a:pPr>
            <a:endParaRPr lang="zh-CN" altLang="en-US" kern="0" dirty="0">
              <a:solidFill>
                <a:prstClr val="black"/>
              </a:solidFill>
            </a:endParaRPr>
          </a:p>
        </p:txBody>
      </p:sp>
      <p:sp>
        <p:nvSpPr>
          <p:cNvPr id="71" name="TextBox 70"/>
          <p:cNvSpPr txBox="1"/>
          <p:nvPr/>
        </p:nvSpPr>
        <p:spPr>
          <a:xfrm>
            <a:off x="2208900" y="2115021"/>
            <a:ext cx="1684264" cy="677126"/>
          </a:xfrm>
          <a:prstGeom prst="rect">
            <a:avLst/>
          </a:prstGeom>
          <a:noFill/>
        </p:spPr>
        <p:txBody>
          <a:bodyPr wrap="square" lIns="121935" tIns="60968" rIns="121935" bIns="60968" rtlCol="0" anchor="t">
            <a:noAutofit/>
          </a:bodyPr>
          <a:lstStyle/>
          <a:p>
            <a:pPr algn="ctr" defTabSz="913882"/>
            <a:r>
              <a:rPr lang="en-US" sz="1400" dirty="0">
                <a:solidFill>
                  <a:prstClr val="white"/>
                </a:solidFill>
              </a:rPr>
              <a:t>Construction </a:t>
            </a:r>
            <a:r>
              <a:rPr lang="en-US" sz="1400" dirty="0" smtClean="0">
                <a:solidFill>
                  <a:prstClr val="white"/>
                </a:solidFill>
              </a:rPr>
              <a:t>scheme</a:t>
            </a:r>
            <a:endParaRPr lang="en-US" sz="1400" dirty="0">
              <a:solidFill>
                <a:prstClr val="white"/>
              </a:solidFill>
            </a:endParaRPr>
          </a:p>
        </p:txBody>
      </p:sp>
      <p:sp>
        <p:nvSpPr>
          <p:cNvPr id="73" name="Rounded Rectangle 42">
            <a:hlinkClick r:id="" action="ppaction://noaction"/>
          </p:cNvPr>
          <p:cNvSpPr/>
          <p:nvPr/>
        </p:nvSpPr>
        <p:spPr bwMode="auto">
          <a:xfrm>
            <a:off x="5696363" y="2214854"/>
            <a:ext cx="2160043" cy="372748"/>
          </a:xfrm>
          <a:prstGeom prst="roundRect">
            <a:avLst/>
          </a:prstGeom>
          <a:solidFill>
            <a:srgbClr val="0B9CE5"/>
          </a:solidFill>
          <a:ln w="9525" cap="flat" cmpd="sng" algn="ctr">
            <a:noFill/>
            <a:prstDash val="solid"/>
            <a:round/>
            <a:headEnd type="none" w="med" len="med"/>
            <a:tailEnd type="none" w="med" len="med"/>
          </a:ln>
          <a:effectLst/>
        </p:spPr>
        <p:txBody>
          <a:bodyPr vert="horz" wrap="square" lIns="121935" tIns="60968" rIns="121935" bIns="60968" numCol="1" rtlCol="0" anchor="t" anchorCtr="0" compatLnSpc="1">
            <a:prstTxWarp prst="textNoShape">
              <a:avLst/>
            </a:prstTxWarp>
            <a:noAutofit/>
          </a:bodyPr>
          <a:lstStyle/>
          <a:p>
            <a:pPr defTabSz="1219352">
              <a:defRPr/>
            </a:pPr>
            <a:endParaRPr lang="zh-CN" altLang="en-US" kern="0" dirty="0">
              <a:solidFill>
                <a:prstClr val="black"/>
              </a:solidFill>
            </a:endParaRPr>
          </a:p>
        </p:txBody>
      </p:sp>
      <p:sp>
        <p:nvSpPr>
          <p:cNvPr id="74" name="TextBox 73"/>
          <p:cNvSpPr txBox="1"/>
          <p:nvPr/>
        </p:nvSpPr>
        <p:spPr>
          <a:xfrm>
            <a:off x="6015514" y="2127433"/>
            <a:ext cx="1497330" cy="677126"/>
          </a:xfrm>
          <a:prstGeom prst="rect">
            <a:avLst/>
          </a:prstGeom>
          <a:noFill/>
        </p:spPr>
        <p:txBody>
          <a:bodyPr wrap="square" lIns="121935" tIns="60968" rIns="121935" bIns="60968" rtlCol="0" anchor="t">
            <a:noAutofit/>
          </a:bodyPr>
          <a:lstStyle/>
          <a:p>
            <a:pPr algn="ctr" defTabSz="913882"/>
            <a:r>
              <a:rPr lang="en-US" sz="1400" dirty="0">
                <a:solidFill>
                  <a:prstClr val="white"/>
                </a:solidFill>
              </a:rPr>
              <a:t>Investment estimation</a:t>
            </a:r>
          </a:p>
        </p:txBody>
      </p:sp>
      <p:sp>
        <p:nvSpPr>
          <p:cNvPr id="84" name="Rectangle 8">
            <a:hlinkClick r:id="" action="ppaction://noaction"/>
          </p:cNvPr>
          <p:cNvSpPr/>
          <p:nvPr/>
        </p:nvSpPr>
        <p:spPr bwMode="auto">
          <a:xfrm>
            <a:off x="8457628" y="3460301"/>
            <a:ext cx="2192436" cy="1332071"/>
          </a:xfrm>
          <a:prstGeom prst="rect">
            <a:avLst/>
          </a:prstGeom>
          <a:solidFill>
            <a:srgbClr val="FFFFFF">
              <a:lumMod val="95000"/>
            </a:srgbClr>
          </a:solidFill>
          <a:ln w="9525" cap="flat" cmpd="sng" algn="ctr">
            <a:noFill/>
            <a:prstDash val="solid"/>
            <a:round/>
            <a:headEnd type="none" w="med" len="med"/>
            <a:tailEnd type="none" w="med" len="med"/>
          </a:ln>
          <a:effectLst/>
        </p:spPr>
        <p:txBody>
          <a:bodyPr vert="horz" wrap="square" lIns="121935" tIns="60968" rIns="121935" bIns="60968" numCol="1" rtlCol="0" anchor="t" anchorCtr="0" compatLnSpc="1">
            <a:prstTxWarp prst="textNoShape">
              <a:avLst/>
            </a:prstTxWarp>
            <a:noAutofit/>
          </a:bodyPr>
          <a:lstStyle/>
          <a:p>
            <a:pPr defTabSz="1219352">
              <a:defRPr/>
            </a:pPr>
            <a:endParaRPr lang="zh-CN" altLang="en-US" sz="2800" kern="0" dirty="0">
              <a:solidFill>
                <a:prstClr val="black"/>
              </a:solidFill>
            </a:endParaRPr>
          </a:p>
        </p:txBody>
      </p:sp>
      <p:sp>
        <p:nvSpPr>
          <p:cNvPr id="92" name="Rectangle 12">
            <a:hlinkClick r:id="" action="ppaction://noaction"/>
          </p:cNvPr>
          <p:cNvSpPr/>
          <p:nvPr/>
        </p:nvSpPr>
        <p:spPr>
          <a:xfrm>
            <a:off x="2553194" y="4863578"/>
            <a:ext cx="2166967" cy="615569"/>
          </a:xfrm>
          <a:prstGeom prst="rect">
            <a:avLst/>
          </a:prstGeom>
        </p:spPr>
        <p:txBody>
          <a:bodyPr wrap="square" lIns="121935" tIns="60968" rIns="121935" bIns="60968">
            <a:noAutofit/>
          </a:bodyPr>
          <a:lstStyle/>
          <a:p>
            <a:pPr defTabSz="913882">
              <a:buClr>
                <a:srgbClr val="009999"/>
              </a:buClr>
              <a:buSzPct val="80000"/>
            </a:pPr>
            <a:r>
              <a:rPr lang="en-US" sz="1600" b="1" dirty="0" smtClean="0">
                <a:solidFill>
                  <a:prstClr val="black"/>
                </a:solidFill>
              </a:rPr>
              <a:t>Milestones</a:t>
            </a:r>
            <a:endParaRPr lang="en-US" sz="1600" b="1" dirty="0">
              <a:solidFill>
                <a:prstClr val="black"/>
              </a:solidFill>
            </a:endParaRPr>
          </a:p>
        </p:txBody>
      </p:sp>
      <p:sp>
        <p:nvSpPr>
          <p:cNvPr id="93" name="Rectangle 13">
            <a:hlinkClick r:id="" action="ppaction://noaction"/>
          </p:cNvPr>
          <p:cNvSpPr/>
          <p:nvPr/>
        </p:nvSpPr>
        <p:spPr>
          <a:xfrm>
            <a:off x="6364812" y="4843453"/>
            <a:ext cx="3257521" cy="369348"/>
          </a:xfrm>
          <a:prstGeom prst="rect">
            <a:avLst/>
          </a:prstGeom>
        </p:spPr>
        <p:txBody>
          <a:bodyPr wrap="square" lIns="121935" tIns="60968" rIns="121935" bIns="60968">
            <a:noAutofit/>
          </a:bodyPr>
          <a:lstStyle/>
          <a:p>
            <a:pPr algn="ctr" defTabSz="913882">
              <a:buClr>
                <a:srgbClr val="009999"/>
              </a:buClr>
              <a:buSzPct val="80000"/>
            </a:pPr>
            <a:r>
              <a:rPr lang="en-US" sz="1600" b="1" dirty="0">
                <a:solidFill>
                  <a:prstClr val="black"/>
                </a:solidFill>
              </a:rPr>
              <a:t>Risk analysis</a:t>
            </a:r>
          </a:p>
        </p:txBody>
      </p:sp>
      <p:sp>
        <p:nvSpPr>
          <p:cNvPr id="95" name="Text Box 18">
            <a:hlinkClick r:id="" action="ppaction://noaction"/>
          </p:cNvPr>
          <p:cNvSpPr txBox="1">
            <a:spLocks noChangeArrowheads="1"/>
          </p:cNvSpPr>
          <p:nvPr/>
        </p:nvSpPr>
        <p:spPr bwMode="gray">
          <a:xfrm>
            <a:off x="1221720" y="5165585"/>
            <a:ext cx="3984829" cy="769458"/>
          </a:xfrm>
          <a:prstGeom prst="rect">
            <a:avLst/>
          </a:prstGeom>
          <a:noFill/>
          <a:ln w="9525" algn="ctr">
            <a:solidFill>
              <a:schemeClr val="tx1"/>
            </a:solidFill>
            <a:miter lim="800000"/>
            <a:headEnd/>
            <a:tailEnd/>
          </a:ln>
          <a:effectLst/>
        </p:spPr>
        <p:txBody>
          <a:bodyPr wrap="square" lIns="121935" tIns="60968" rIns="121935" bIns="60968">
            <a:noAutofit/>
          </a:bodyPr>
          <a:lstStyle/>
          <a:p>
            <a:pPr marL="285750" indent="-285750" defTabSz="913882" fontAlgn="ctr">
              <a:buFont typeface="Arial" panose="020B0604020202020204" pitchFamily="34" charset="0"/>
              <a:buChar char="•"/>
            </a:pPr>
            <a:r>
              <a:rPr lang="en-US" sz="1400" dirty="0">
                <a:solidFill>
                  <a:prstClr val="black"/>
                </a:solidFill>
                <a:cs typeface="Arial" pitchFamily="34" charset="0"/>
              </a:rPr>
              <a:t>Three phases: preparation phase, research phase, and analysis and validation phase</a:t>
            </a:r>
          </a:p>
        </p:txBody>
      </p:sp>
      <p:pic>
        <p:nvPicPr>
          <p:cNvPr id="42" name="图片 11"/>
          <p:cNvPicPr>
            <a:picLocks noChangeAspect="1" noChangeArrowheads="1"/>
          </p:cNvPicPr>
          <p:nvPr/>
        </p:nvPicPr>
        <p:blipFill>
          <a:blip r:embed="rId3" cstate="print"/>
          <a:srcRect l="46233" t="13826" r="4286" b="16721"/>
          <a:stretch>
            <a:fillRect/>
          </a:stretch>
        </p:blipFill>
        <p:spPr bwMode="auto">
          <a:xfrm>
            <a:off x="1983645" y="3551631"/>
            <a:ext cx="1800200" cy="1305161"/>
          </a:xfrm>
          <a:prstGeom prst="rect">
            <a:avLst/>
          </a:prstGeom>
          <a:noFill/>
          <a:ln w="9525">
            <a:noFill/>
            <a:miter lim="800000"/>
            <a:headEnd/>
            <a:tailEnd/>
          </a:ln>
        </p:spPr>
      </p:pic>
      <p:sp>
        <p:nvSpPr>
          <p:cNvPr id="43" name="Rectangle 27">
            <a:hlinkClick r:id="" action="ppaction://noaction"/>
          </p:cNvPr>
          <p:cNvSpPr/>
          <p:nvPr/>
        </p:nvSpPr>
        <p:spPr>
          <a:xfrm>
            <a:off x="8521242" y="2696671"/>
            <a:ext cx="2201679" cy="492459"/>
          </a:xfrm>
          <a:prstGeom prst="rect">
            <a:avLst/>
          </a:prstGeom>
        </p:spPr>
        <p:txBody>
          <a:bodyPr wrap="square" lIns="121935" tIns="60968" rIns="121935" bIns="60968" anchor="t">
            <a:spAutoFit/>
          </a:bodyPr>
          <a:lstStyle/>
          <a:p>
            <a:pPr marL="171450" indent="-171450" defTabSz="913882">
              <a:buSzPct val="100000"/>
              <a:buFont typeface="Arial" panose="020B0604020202020204" pitchFamily="34" charset="0"/>
              <a:buChar char="•"/>
            </a:pPr>
            <a:r>
              <a:rPr lang="en-US" sz="1200" dirty="0">
                <a:solidFill>
                  <a:prstClr val="black"/>
                </a:solidFill>
              </a:rPr>
              <a:t>Financial </a:t>
            </a:r>
            <a:r>
              <a:rPr lang="en-US" sz="1200" dirty="0" smtClean="0">
                <a:solidFill>
                  <a:prstClr val="black"/>
                </a:solidFill>
              </a:rPr>
              <a:t>assessment</a:t>
            </a:r>
            <a:endParaRPr lang="en-US" sz="1200" dirty="0">
              <a:solidFill>
                <a:prstClr val="black"/>
              </a:solidFill>
            </a:endParaRPr>
          </a:p>
          <a:p>
            <a:pPr marL="171450" indent="-171450" defTabSz="913882">
              <a:buSzPct val="100000"/>
              <a:buFont typeface="Arial" panose="020B0604020202020204" pitchFamily="34" charset="0"/>
              <a:buChar char="•"/>
            </a:pPr>
            <a:r>
              <a:rPr lang="en-US" sz="1200" dirty="0">
                <a:solidFill>
                  <a:prstClr val="black"/>
                </a:solidFill>
              </a:rPr>
              <a:t>Social </a:t>
            </a:r>
            <a:r>
              <a:rPr lang="en-US" sz="1200" dirty="0" smtClean="0">
                <a:solidFill>
                  <a:prstClr val="black"/>
                </a:solidFill>
              </a:rPr>
              <a:t>benefit assessment</a:t>
            </a:r>
            <a:endParaRPr lang="en-US" sz="1200" dirty="0">
              <a:solidFill>
                <a:prstClr val="black"/>
              </a:solidFill>
            </a:endParaRPr>
          </a:p>
        </p:txBody>
      </p:sp>
      <p:sp>
        <p:nvSpPr>
          <p:cNvPr id="44" name="圆角矩形 43"/>
          <p:cNvSpPr/>
          <p:nvPr/>
        </p:nvSpPr>
        <p:spPr>
          <a:xfrm>
            <a:off x="8770905" y="3552355"/>
            <a:ext cx="1571085" cy="1016463"/>
          </a:xfrm>
          <a:prstGeom prst="roundRect">
            <a:avLst/>
          </a:prstGeom>
          <a:blipFill rotWithShape="1">
            <a:blip r:embed="rId4" cstate="print"/>
            <a:stretch>
              <a:fillRect/>
            </a:stretch>
          </a:blipFill>
        </p:spPr>
        <p:style>
          <a:lnRef idx="0">
            <a:schemeClr val="lt1">
              <a:hueOff val="0"/>
              <a:satOff val="0"/>
              <a:lumOff val="0"/>
              <a:alphaOff val="0"/>
            </a:schemeClr>
          </a:lnRef>
          <a:fillRef idx="3">
            <a:scrgbClr r="0" g="0" b="0"/>
          </a:fillRef>
          <a:effectRef idx="3">
            <a:schemeClr val="accent4">
              <a:hueOff val="1164386"/>
              <a:satOff val="71429"/>
              <a:lumOff val="21709"/>
              <a:alphaOff val="0"/>
            </a:schemeClr>
          </a:effectRef>
          <a:fontRef idx="minor">
            <a:schemeClr val="lt1"/>
          </a:fontRef>
        </p:style>
        <p:txBody>
          <a:bodyPr>
            <a:noAutofit/>
          </a:bodyPr>
          <a:lstStyle/>
          <a:p>
            <a:endParaRPr lang="zh-CN" altLang="en-US" sz="2000">
              <a:solidFill>
                <a:prstClr val="white"/>
              </a:solidFill>
            </a:endParaRPr>
          </a:p>
        </p:txBody>
      </p:sp>
      <p:pic>
        <p:nvPicPr>
          <p:cNvPr id="79873" name="Picture 1"/>
          <p:cNvPicPr>
            <a:picLocks noChangeAspect="1" noChangeArrowheads="1"/>
          </p:cNvPicPr>
          <p:nvPr/>
        </p:nvPicPr>
        <p:blipFill>
          <a:blip r:embed="rId5" cstate="print"/>
          <a:srcRect/>
          <a:stretch>
            <a:fillRect/>
          </a:stretch>
        </p:blipFill>
        <p:spPr bwMode="auto">
          <a:xfrm>
            <a:off x="5771587" y="3403787"/>
            <a:ext cx="1800200" cy="1368153"/>
          </a:xfrm>
          <a:prstGeom prst="rect">
            <a:avLst/>
          </a:prstGeom>
          <a:noFill/>
          <a:ln w="9525">
            <a:noFill/>
            <a:miter lim="800000"/>
            <a:headEnd/>
            <a:tailEnd/>
          </a:ln>
        </p:spPr>
      </p:pic>
      <p:grpSp>
        <p:nvGrpSpPr>
          <p:cNvPr id="4" name="组合 3"/>
          <p:cNvGrpSpPr/>
          <p:nvPr/>
        </p:nvGrpSpPr>
        <p:grpSpPr>
          <a:xfrm>
            <a:off x="1519493" y="1005429"/>
            <a:ext cx="8960795" cy="1080120"/>
            <a:chOff x="2095132" y="1218510"/>
            <a:chExt cx="7607307" cy="1080120"/>
          </a:xfrm>
        </p:grpSpPr>
        <p:sp>
          <p:nvSpPr>
            <p:cNvPr id="36" name="矩形 35"/>
            <p:cNvSpPr/>
            <p:nvPr/>
          </p:nvSpPr>
          <p:spPr bwMode="auto">
            <a:xfrm>
              <a:off x="2095132" y="1218510"/>
              <a:ext cx="295587" cy="1080120"/>
            </a:xfrm>
            <a:prstGeom prst="rect">
              <a:avLst/>
            </a:prstGeom>
            <a:noFill/>
            <a:ln w="15875">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vert270" wrap="square" lIns="91440" tIns="45720" rIns="91440" bIns="45720" numCol="1" rtlCol="0" anchor="t" anchorCtr="0" compatLnSpc="1">
              <a:prstTxWarp prst="textNoShape">
                <a:avLst/>
              </a:prstTxWarp>
              <a:noAutofit/>
            </a:bodyPr>
            <a:lstStyle/>
            <a:p>
              <a:pPr defTabSz="914400" fontAlgn="base">
                <a:spcBef>
                  <a:spcPct val="0"/>
                </a:spcBef>
                <a:spcAft>
                  <a:spcPct val="0"/>
                </a:spcAft>
                <a:buClr>
                  <a:srgbClr val="CC9900"/>
                </a:buClr>
                <a:defRPr/>
              </a:pPr>
              <a:r>
                <a:rPr lang="en-US" sz="1400" dirty="0">
                  <a:solidFill>
                    <a:prstClr val="black"/>
                  </a:solidFill>
                </a:rPr>
                <a:t>Application scenarios</a:t>
              </a:r>
            </a:p>
          </p:txBody>
        </p:sp>
        <p:cxnSp>
          <p:nvCxnSpPr>
            <p:cNvPr id="37" name="直接连接符 36"/>
            <p:cNvCxnSpPr/>
            <p:nvPr/>
          </p:nvCxnSpPr>
          <p:spPr bwMode="auto">
            <a:xfrm>
              <a:off x="4168869" y="1239718"/>
              <a:ext cx="0" cy="720000"/>
            </a:xfrm>
            <a:prstGeom prst="line">
              <a:avLst/>
            </a:prstGeom>
            <a:noFill/>
            <a:ln>
              <a:solidFill>
                <a:srgbClr val="FFFFFF">
                  <a:lumMod val="75000"/>
                </a:srgbClr>
              </a:solidFill>
              <a:prstDash val="sys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40" name="Picture 3"/>
            <p:cNvPicPr>
              <a:picLocks noChangeAspect="1" noChangeArrowheads="1"/>
            </p:cNvPicPr>
            <p:nvPr/>
          </p:nvPicPr>
          <p:blipFill>
            <a:blip r:embed="rId6" cstate="print"/>
            <a:srcRect t="9154" r="19101" b="17410"/>
            <a:stretch>
              <a:fillRect/>
            </a:stretch>
          </p:blipFill>
          <p:spPr bwMode="auto">
            <a:xfrm>
              <a:off x="2728709" y="1239719"/>
              <a:ext cx="1293032" cy="769171"/>
            </a:xfrm>
            <a:prstGeom prst="rect">
              <a:avLst/>
            </a:prstGeom>
            <a:noFill/>
            <a:ln w="9525">
              <a:noFill/>
              <a:miter lim="800000"/>
              <a:headEnd/>
              <a:tailEnd/>
            </a:ln>
          </p:spPr>
        </p:pic>
        <p:sp>
          <p:nvSpPr>
            <p:cNvPr id="41" name="Rectangle 100"/>
            <p:cNvSpPr/>
            <p:nvPr/>
          </p:nvSpPr>
          <p:spPr>
            <a:xfrm>
              <a:off x="2651692" y="2008438"/>
              <a:ext cx="1362115" cy="276999"/>
            </a:xfrm>
            <a:prstGeom prst="rect">
              <a:avLst/>
            </a:prstGeom>
          </p:spPr>
          <p:txBody>
            <a:bodyPr wrap="square">
              <a:spAutoFit/>
            </a:bodyPr>
            <a:lstStyle/>
            <a:p>
              <a:pPr marL="171450" indent="-171450" fontAlgn="ctr">
                <a:buClr>
                  <a:srgbClr val="000000"/>
                </a:buClr>
                <a:buSzPct val="60000"/>
                <a:buFont typeface="Wingdings" panose="05000000000000000000" pitchFamily="2" charset="2"/>
                <a:buChar char="n"/>
              </a:pPr>
              <a:r>
                <a:rPr lang="en-US" sz="1200" dirty="0">
                  <a:solidFill>
                    <a:srgbClr val="000000"/>
                  </a:solidFill>
                </a:rPr>
                <a:t>Building </a:t>
              </a:r>
              <a:r>
                <a:rPr lang="en-US" sz="1200" dirty="0" smtClean="0">
                  <a:solidFill>
                    <a:srgbClr val="000000"/>
                  </a:solidFill>
                </a:rPr>
                <a:t>DC</a:t>
              </a:r>
              <a:endParaRPr lang="en-US" sz="1200" dirty="0">
                <a:solidFill>
                  <a:srgbClr val="000000"/>
                </a:solidFill>
              </a:endParaRPr>
            </a:p>
          </p:txBody>
        </p:sp>
        <p:sp>
          <p:nvSpPr>
            <p:cNvPr id="47" name="Rectangle 100"/>
            <p:cNvSpPr/>
            <p:nvPr/>
          </p:nvSpPr>
          <p:spPr>
            <a:xfrm>
              <a:off x="6396108" y="2008438"/>
              <a:ext cx="1589185" cy="276999"/>
            </a:xfrm>
            <a:prstGeom prst="rect">
              <a:avLst/>
            </a:prstGeom>
          </p:spPr>
          <p:txBody>
            <a:bodyPr wrap="square">
              <a:spAutoFit/>
            </a:bodyPr>
            <a:lstStyle/>
            <a:p>
              <a:pPr marL="171450" indent="-171450" fontAlgn="ctr">
                <a:buClr>
                  <a:srgbClr val="000000"/>
                </a:buClr>
                <a:buSzPct val="60000"/>
                <a:buFont typeface="Wingdings" panose="05000000000000000000" pitchFamily="2" charset="2"/>
                <a:buChar char="n"/>
              </a:pPr>
              <a:r>
                <a:rPr lang="en-US" sz="1200" dirty="0">
                  <a:solidFill>
                    <a:srgbClr val="000000"/>
                  </a:solidFill>
                </a:rPr>
                <a:t>Warehouse </a:t>
              </a:r>
              <a:r>
                <a:rPr lang="en-US" sz="1200" dirty="0" smtClean="0">
                  <a:solidFill>
                    <a:srgbClr val="000000"/>
                  </a:solidFill>
                </a:rPr>
                <a:t>DC</a:t>
              </a:r>
              <a:endParaRPr lang="en-US" sz="1200" dirty="0">
                <a:solidFill>
                  <a:srgbClr val="000000"/>
                </a:solidFill>
              </a:endParaRPr>
            </a:p>
          </p:txBody>
        </p:sp>
        <p:sp>
          <p:nvSpPr>
            <p:cNvPr id="52" name="Rectangle 100"/>
            <p:cNvSpPr/>
            <p:nvPr/>
          </p:nvSpPr>
          <p:spPr>
            <a:xfrm>
              <a:off x="8340324" y="2008438"/>
              <a:ext cx="1362115" cy="276999"/>
            </a:xfrm>
            <a:prstGeom prst="rect">
              <a:avLst/>
            </a:prstGeom>
          </p:spPr>
          <p:txBody>
            <a:bodyPr wrap="square">
              <a:spAutoFit/>
            </a:bodyPr>
            <a:lstStyle/>
            <a:p>
              <a:pPr marL="171450" indent="-171450" fontAlgn="ctr">
                <a:buClr>
                  <a:srgbClr val="000000"/>
                </a:buClr>
                <a:buSzPct val="60000"/>
                <a:buFont typeface="Wingdings" panose="05000000000000000000" pitchFamily="2" charset="2"/>
                <a:buChar char="n"/>
              </a:pPr>
              <a:r>
                <a:rPr lang="en-US" sz="1200" dirty="0">
                  <a:solidFill>
                    <a:srgbClr val="000000"/>
                  </a:solidFill>
                </a:rPr>
                <a:t>Container </a:t>
              </a:r>
              <a:r>
                <a:rPr lang="en-US" sz="1200" dirty="0" smtClean="0">
                  <a:solidFill>
                    <a:srgbClr val="000000"/>
                  </a:solidFill>
                </a:rPr>
                <a:t>DC</a:t>
              </a:r>
              <a:endParaRPr lang="en-US" sz="1200" dirty="0">
                <a:solidFill>
                  <a:srgbClr val="000000"/>
                </a:solidFill>
              </a:endParaRPr>
            </a:p>
          </p:txBody>
        </p:sp>
        <p:pic>
          <p:nvPicPr>
            <p:cNvPr id="53" name="Picture 4" descr="\\10.68.50.80\03-开发Development\temp\黄村IDC\IMG_20131025_111053.jpg"/>
            <p:cNvPicPr>
              <a:picLocks noChangeAspect="1" noChangeArrowheads="1"/>
            </p:cNvPicPr>
            <p:nvPr/>
          </p:nvPicPr>
          <p:blipFill>
            <a:blip r:embed="rId7" cstate="print"/>
            <a:srcRect/>
            <a:stretch>
              <a:fillRect/>
            </a:stretch>
          </p:blipFill>
          <p:spPr bwMode="auto">
            <a:xfrm>
              <a:off x="6185093" y="1239719"/>
              <a:ext cx="1728192" cy="792088"/>
            </a:xfrm>
            <a:prstGeom prst="rect">
              <a:avLst/>
            </a:prstGeom>
            <a:noFill/>
          </p:spPr>
        </p:pic>
        <p:pic>
          <p:nvPicPr>
            <p:cNvPr id="54" name="Picture 2"/>
            <p:cNvPicPr>
              <a:picLocks noChangeAspect="1" noChangeArrowheads="1"/>
            </p:cNvPicPr>
            <p:nvPr/>
          </p:nvPicPr>
          <p:blipFill>
            <a:blip r:embed="rId8" cstate="print"/>
            <a:stretch>
              <a:fillRect/>
            </a:stretch>
          </p:blipFill>
          <p:spPr bwMode="auto">
            <a:xfrm>
              <a:off x="8190270" y="1254960"/>
              <a:ext cx="1512168" cy="776847"/>
            </a:xfrm>
            <a:prstGeom prst="rect">
              <a:avLst/>
            </a:prstGeom>
            <a:noFill/>
            <a:ln>
              <a:noFill/>
            </a:ln>
          </p:spPr>
        </p:pic>
        <p:pic>
          <p:nvPicPr>
            <p:cNvPr id="55" name="Picture 1"/>
            <p:cNvPicPr>
              <a:picLocks noChangeAspect="1" noChangeArrowheads="1"/>
            </p:cNvPicPr>
            <p:nvPr/>
          </p:nvPicPr>
          <p:blipFill>
            <a:blip r:embed="rId9" cstate="print"/>
            <a:srcRect/>
            <a:stretch>
              <a:fillRect/>
            </a:stretch>
          </p:blipFill>
          <p:spPr bwMode="auto">
            <a:xfrm>
              <a:off x="4312885" y="1239718"/>
              <a:ext cx="1536508" cy="770400"/>
            </a:xfrm>
            <a:prstGeom prst="rect">
              <a:avLst/>
            </a:prstGeom>
            <a:noFill/>
            <a:ln w="9525">
              <a:noFill/>
              <a:miter lim="800000"/>
              <a:headEnd/>
              <a:tailEnd/>
            </a:ln>
          </p:spPr>
        </p:pic>
        <p:cxnSp>
          <p:nvCxnSpPr>
            <p:cNvPr id="56" name="直接连接符 49"/>
            <p:cNvCxnSpPr/>
            <p:nvPr/>
          </p:nvCxnSpPr>
          <p:spPr bwMode="auto">
            <a:xfrm>
              <a:off x="6041077" y="1311726"/>
              <a:ext cx="0" cy="720000"/>
            </a:xfrm>
            <a:prstGeom prst="line">
              <a:avLst/>
            </a:prstGeom>
            <a:noFill/>
            <a:ln>
              <a:solidFill>
                <a:srgbClr val="FFFFFF">
                  <a:lumMod val="75000"/>
                </a:srgbClr>
              </a:solidFill>
              <a:prstDash val="sys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7" name="Rectangle 100"/>
            <p:cNvSpPr/>
            <p:nvPr/>
          </p:nvSpPr>
          <p:spPr>
            <a:xfrm>
              <a:off x="4379884" y="2008438"/>
              <a:ext cx="1789154" cy="276999"/>
            </a:xfrm>
            <a:prstGeom prst="rect">
              <a:avLst/>
            </a:prstGeom>
          </p:spPr>
          <p:txBody>
            <a:bodyPr wrap="square">
              <a:spAutoFit/>
            </a:bodyPr>
            <a:lstStyle/>
            <a:p>
              <a:pPr marL="171450" indent="-171450" fontAlgn="ctr">
                <a:buClr>
                  <a:srgbClr val="000000"/>
                </a:buClr>
                <a:buSzPct val="60000"/>
                <a:buFont typeface="Wingdings" panose="05000000000000000000" pitchFamily="2" charset="2"/>
                <a:buChar char="n"/>
              </a:pPr>
              <a:r>
                <a:rPr lang="en-US" sz="1200" dirty="0">
                  <a:solidFill>
                    <a:srgbClr val="000000"/>
                  </a:solidFill>
                </a:rPr>
                <a:t>Prefabricated DC</a:t>
              </a:r>
            </a:p>
          </p:txBody>
        </p:sp>
        <p:cxnSp>
          <p:nvCxnSpPr>
            <p:cNvPr id="58" name="直接连接符 57"/>
            <p:cNvCxnSpPr/>
            <p:nvPr/>
          </p:nvCxnSpPr>
          <p:spPr bwMode="auto">
            <a:xfrm>
              <a:off x="7985293" y="1311726"/>
              <a:ext cx="0" cy="720000"/>
            </a:xfrm>
            <a:prstGeom prst="line">
              <a:avLst/>
            </a:prstGeom>
            <a:noFill/>
            <a:ln>
              <a:solidFill>
                <a:srgbClr val="FFFFFF">
                  <a:lumMod val="75000"/>
                </a:srgbClr>
              </a:solidFill>
              <a:prstDash val="sys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48" name="组合 47"/>
          <p:cNvGrpSpPr/>
          <p:nvPr/>
        </p:nvGrpSpPr>
        <p:grpSpPr>
          <a:xfrm>
            <a:off x="731838" y="944563"/>
            <a:ext cx="317151" cy="2760802"/>
            <a:chOff x="454310" y="1248830"/>
            <a:chExt cx="317151" cy="2760802"/>
          </a:xfrm>
        </p:grpSpPr>
        <p:sp>
          <p:nvSpPr>
            <p:cNvPr id="51" name="AutoShape 56"/>
            <p:cNvSpPr>
              <a:spLocks/>
            </p:cNvSpPr>
            <p:nvPr/>
          </p:nvSpPr>
          <p:spPr bwMode="auto">
            <a:xfrm rot="10800000" flipH="1">
              <a:off x="454310" y="1248830"/>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a:solidFill>
                    <a:prstClr val="white"/>
                  </a:solidFill>
                  <a:ea typeface="Arial Unicode MS" pitchFamily="34" charset="-122"/>
                  <a:cs typeface="Arial Unicode MS" pitchFamily="34" charset="-122"/>
                </a:rPr>
                <a:t>Why</a:t>
              </a:r>
            </a:p>
          </p:txBody>
        </p:sp>
        <p:sp>
          <p:nvSpPr>
            <p:cNvPr id="59" name="AutoShape 56"/>
            <p:cNvSpPr>
              <a:spLocks/>
            </p:cNvSpPr>
            <p:nvPr/>
          </p:nvSpPr>
          <p:spPr bwMode="auto">
            <a:xfrm rot="10800000" flipH="1">
              <a:off x="454310" y="2159533"/>
              <a:ext cx="317151" cy="950506"/>
            </a:xfrm>
            <a:prstGeom prst="leftBracket">
              <a:avLst>
                <a:gd name="adj" fmla="val 45473"/>
              </a:avLst>
            </a:prstGeom>
            <a:solidFill>
              <a:schemeClr val="tx1">
                <a:lumMod val="65000"/>
                <a:lumOff val="3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a:solidFill>
                    <a:prstClr val="white"/>
                  </a:solidFill>
                  <a:ea typeface="Arial Unicode MS" pitchFamily="34" charset="-122"/>
                  <a:cs typeface="Arial Unicode MS" pitchFamily="34" charset="-122"/>
                </a:rPr>
                <a:t>What</a:t>
              </a:r>
            </a:p>
          </p:txBody>
        </p:sp>
        <p:sp>
          <p:nvSpPr>
            <p:cNvPr id="62" name="AutoShape 56"/>
            <p:cNvSpPr>
              <a:spLocks/>
            </p:cNvSpPr>
            <p:nvPr/>
          </p:nvSpPr>
          <p:spPr bwMode="auto">
            <a:xfrm rot="10800000" flipH="1">
              <a:off x="454310" y="3059126"/>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a:solidFill>
                    <a:prstClr val="white"/>
                  </a:solidFill>
                  <a:ea typeface="Arial Unicode MS" pitchFamily="34" charset="-122"/>
                  <a:cs typeface="Arial Unicode MS" pitchFamily="34" charset="-122"/>
                </a:rPr>
                <a:t>How</a:t>
              </a:r>
            </a:p>
          </p:txBody>
        </p:sp>
      </p:grpSp>
      <p:sp>
        <p:nvSpPr>
          <p:cNvPr id="88" name="Rounded Rectangle 42">
            <a:hlinkClick r:id="" action="ppaction://noaction"/>
          </p:cNvPr>
          <p:cNvSpPr/>
          <p:nvPr/>
        </p:nvSpPr>
        <p:spPr bwMode="auto">
          <a:xfrm>
            <a:off x="8540224" y="2231339"/>
            <a:ext cx="2032448" cy="410023"/>
          </a:xfrm>
          <a:prstGeom prst="roundRect">
            <a:avLst/>
          </a:prstGeom>
          <a:solidFill>
            <a:srgbClr val="0B9CE5"/>
          </a:solidFill>
          <a:ln w="9525" cap="flat" cmpd="sng" algn="ctr">
            <a:noFill/>
            <a:prstDash val="solid"/>
            <a:round/>
            <a:headEnd type="none" w="med" len="med"/>
            <a:tailEnd type="none" w="med" len="med"/>
          </a:ln>
          <a:effectLst/>
        </p:spPr>
        <p:txBody>
          <a:bodyPr vert="horz" wrap="square" lIns="121935" tIns="60968" rIns="121935" bIns="60968" numCol="1" rtlCol="0" anchor="t" anchorCtr="0" compatLnSpc="1">
            <a:prstTxWarp prst="textNoShape">
              <a:avLst/>
            </a:prstTxWarp>
            <a:noAutofit/>
          </a:bodyPr>
          <a:lstStyle/>
          <a:p>
            <a:pPr defTabSz="1219352">
              <a:defRPr/>
            </a:pPr>
            <a:endParaRPr lang="zh-CN" altLang="en-US" kern="0" dirty="0">
              <a:solidFill>
                <a:prstClr val="black"/>
              </a:solidFill>
            </a:endParaRPr>
          </a:p>
        </p:txBody>
      </p:sp>
      <p:sp>
        <p:nvSpPr>
          <p:cNvPr id="89" name="TextBox 88"/>
          <p:cNvSpPr txBox="1"/>
          <p:nvPr/>
        </p:nvSpPr>
        <p:spPr>
          <a:xfrm>
            <a:off x="8867520" y="2170638"/>
            <a:ext cx="1405115" cy="615569"/>
          </a:xfrm>
          <a:prstGeom prst="rect">
            <a:avLst/>
          </a:prstGeom>
          <a:noFill/>
        </p:spPr>
        <p:txBody>
          <a:bodyPr wrap="square" lIns="121935" tIns="60968" rIns="121935" bIns="60968" rtlCol="0" anchor="t">
            <a:noAutofit/>
          </a:bodyPr>
          <a:lstStyle/>
          <a:p>
            <a:pPr algn="ctr" defTabSz="913882"/>
            <a:r>
              <a:rPr lang="en-US" sz="1400" dirty="0">
                <a:solidFill>
                  <a:prstClr val="white"/>
                </a:solidFill>
              </a:rPr>
              <a:t>Economic </a:t>
            </a:r>
            <a:r>
              <a:rPr lang="en-US" sz="1400" dirty="0" smtClean="0">
                <a:solidFill>
                  <a:prstClr val="white"/>
                </a:solidFill>
              </a:rPr>
              <a:t>assessment</a:t>
            </a:r>
            <a:endParaRPr lang="en-US" sz="1400" dirty="0">
              <a:solidFill>
                <a:prstClr val="white"/>
              </a:solidFill>
            </a:endParaRPr>
          </a:p>
        </p:txBody>
      </p:sp>
    </p:spTree>
    <p:extLst>
      <p:ext uri="{BB962C8B-B14F-4D97-AF65-F5344CB8AC3E}">
        <p14:creationId xmlns:p14="http://schemas.microsoft.com/office/powerpoint/2010/main" val="31248033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smtClean="0"/>
              <a:t>DC Consultation and Planning Process</a:t>
            </a:r>
            <a:endParaRPr lang="en-US" dirty="0"/>
          </a:p>
        </p:txBody>
      </p:sp>
      <p:sp>
        <p:nvSpPr>
          <p:cNvPr id="6" name="文本占位符 5"/>
          <p:cNvSpPr>
            <a:spLocks noGrp="1"/>
          </p:cNvSpPr>
          <p:nvPr>
            <p:ph type="body" sz="quarter" idx="10"/>
          </p:nvPr>
        </p:nvSpPr>
        <p:spPr/>
        <p:txBody>
          <a:bodyPr/>
          <a:lstStyle/>
          <a:p>
            <a:r>
              <a:rPr lang="en-US" altLang="zh-CN" sz="1400" dirty="0" smtClean="0"/>
              <a:t>The process from launch to project initiation for a DC involves a series of analysis and research, which is called the consultation phase. The feasibility research of the DC is also a task to be completed in this phase. Feasibility research is usually conducted after business consultation. The site selection and feasibility research are usually conducted in parallel and staggered. On one hand, the site selection result directly affects the technical solution of the DC. On the other hand, the requirements of the technical solution also affect the site selection.</a:t>
            </a:r>
            <a:endParaRPr lang="en-US" altLang="zh-CN" sz="1400" dirty="0"/>
          </a:p>
        </p:txBody>
      </p:sp>
      <p:sp>
        <p:nvSpPr>
          <p:cNvPr id="2" name="Rectangle 2"/>
          <p:cNvSpPr>
            <a:spLocks noChangeArrowheads="1"/>
          </p:cNvSpPr>
          <p:nvPr/>
        </p:nvSpPr>
        <p:spPr bwMode="auto">
          <a:xfrm>
            <a:off x="1594178" y="1636957"/>
            <a:ext cx="1085924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Autofit/>
          </a:bodyPr>
          <a:lstStyle/>
          <a:p>
            <a:endParaRPr lang="zh-CN" altLang="en-US">
              <a:latin typeface="Huawei Sans" panose="020C0503030203020204" pitchFamily="34" charset="0"/>
            </a:endParaRPr>
          </a:p>
        </p:txBody>
      </p:sp>
      <p:grpSp>
        <p:nvGrpSpPr>
          <p:cNvPr id="3" name="组合 2"/>
          <p:cNvGrpSpPr/>
          <p:nvPr/>
        </p:nvGrpSpPr>
        <p:grpSpPr>
          <a:xfrm>
            <a:off x="731839" y="2698682"/>
            <a:ext cx="10728326" cy="3434079"/>
            <a:chOff x="685465" y="3002948"/>
            <a:chExt cx="10376954" cy="3265772"/>
          </a:xfrm>
        </p:grpSpPr>
        <p:sp>
          <p:nvSpPr>
            <p:cNvPr id="7" name="AutoShape 74"/>
            <p:cNvSpPr>
              <a:spLocks noChangeArrowheads="1"/>
            </p:cNvSpPr>
            <p:nvPr/>
          </p:nvSpPr>
          <p:spPr bwMode="auto">
            <a:xfrm>
              <a:off x="685465" y="3002948"/>
              <a:ext cx="10376954" cy="3265772"/>
            </a:xfrm>
            <a:prstGeom prst="chevron">
              <a:avLst>
                <a:gd name="adj" fmla="val 14702"/>
              </a:avLst>
            </a:prstGeom>
            <a:solidFill>
              <a:schemeClr val="bg1">
                <a:lumMod val="85000"/>
              </a:schemeClr>
            </a:solidFill>
            <a:ln w="9525" algn="ctr">
              <a:noFill/>
              <a:miter lim="800000"/>
              <a:headEnd/>
              <a:tailEnd/>
            </a:ln>
            <a:effectLst/>
            <a:extLst/>
          </p:spPr>
          <p:txBody>
            <a:bodyPr wrap="none" anchor="ctr">
              <a:noAutofit/>
            </a:bodyPr>
            <a:lstStyle>
              <a:lvl1pPr algn="l">
                <a:defRPr>
                  <a:solidFill>
                    <a:schemeClr val="tx1"/>
                  </a:solidFill>
                  <a:latin typeface="Arial" panose="020B0604020202020204" pitchFamily="34" charset="0"/>
                </a:defRPr>
              </a:lvl1pPr>
              <a:lvl2pPr marL="236538" indent="-101600" algn="l">
                <a:defRPr>
                  <a:solidFill>
                    <a:schemeClr val="tx1"/>
                  </a:solidFill>
                  <a:latin typeface="Arial" panose="020B0604020202020204" pitchFamily="34" charset="0"/>
                </a:defRPr>
              </a:lvl2pPr>
              <a:lvl3pPr marL="355600" indent="-109538" algn="l">
                <a:defRPr>
                  <a:solidFill>
                    <a:schemeClr val="tx1"/>
                  </a:solidFill>
                  <a:latin typeface="Arial" panose="020B0604020202020204" pitchFamily="34" charset="0"/>
                </a:defRPr>
              </a:lvl3pPr>
              <a:lvl4pPr marL="1600200" indent="-228600" algn="l">
                <a:defRPr>
                  <a:solidFill>
                    <a:schemeClr val="tx1"/>
                  </a:solidFill>
                  <a:latin typeface="Arial" panose="020B0604020202020204" pitchFamily="34" charset="0"/>
                </a:defRPr>
              </a:lvl4pPr>
              <a:lvl5pPr marL="2057400" indent="-228600" algn="l">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fontAlgn="auto">
                <a:spcBef>
                  <a:spcPts val="0"/>
                </a:spcBef>
                <a:spcAft>
                  <a:spcPts val="0"/>
                </a:spcAft>
                <a:defRPr/>
              </a:pPr>
              <a:endParaRPr lang="en-US" altLang="zh-CN" sz="1000" b="1" kern="0" dirty="0">
                <a:solidFill>
                  <a:srgbClr val="000000">
                    <a:lumMod val="65000"/>
                    <a:lumOff val="35000"/>
                  </a:srgbClr>
                </a:solidFill>
                <a:latin typeface="Huawei Sans" panose="020C0503030203020204" pitchFamily="34" charset="0"/>
              </a:endParaRPr>
            </a:p>
          </p:txBody>
        </p:sp>
        <p:sp>
          <p:nvSpPr>
            <p:cNvPr id="27" name="Rectangle 52"/>
            <p:cNvSpPr>
              <a:spLocks noChangeArrowheads="1"/>
            </p:cNvSpPr>
            <p:nvPr/>
          </p:nvSpPr>
          <p:spPr bwMode="auto">
            <a:xfrm>
              <a:off x="6078213" y="4127232"/>
              <a:ext cx="1377003" cy="1460686"/>
            </a:xfrm>
            <a:prstGeom prst="rect">
              <a:avLst/>
            </a:prstGeom>
            <a:solidFill>
              <a:schemeClr val="bg1"/>
            </a:solidFill>
            <a:ln w="12700" algn="ctr">
              <a:solidFill>
                <a:schemeClr val="tx1">
                  <a:lumMod val="50000"/>
                  <a:lumOff val="50000"/>
                </a:schemeClr>
              </a:solidFill>
              <a:miter lim="800000"/>
              <a:headEnd/>
              <a:tailEnd/>
            </a:ln>
            <a:effectLst/>
            <a:extLst/>
          </p:spPr>
          <p:txBody>
            <a:bodyPr lIns="92075" tIns="92075" rIns="57600" bIns="92075" anchor="ctr">
              <a:noAutofit/>
            </a:bodyPr>
            <a:lstStyle/>
            <a:p>
              <a:pPr fontAlgn="auto">
                <a:spcBef>
                  <a:spcPts val="0"/>
                </a:spcBef>
                <a:spcAft>
                  <a:spcPts val="0"/>
                </a:spcAft>
                <a:defRPr/>
              </a:pPr>
              <a:endParaRPr lang="zh-CN" altLang="en-US" sz="1200" kern="0">
                <a:solidFill>
                  <a:sysClr val="windowText" lastClr="000000"/>
                </a:solidFill>
                <a:latin typeface="Huawei Sans" panose="020C0503030203020204" pitchFamily="34" charset="0"/>
              </a:endParaRPr>
            </a:p>
          </p:txBody>
        </p:sp>
        <p:sp>
          <p:nvSpPr>
            <p:cNvPr id="8" name="Text Box 45"/>
            <p:cNvSpPr txBox="1">
              <a:spLocks noChangeArrowheads="1"/>
            </p:cNvSpPr>
            <p:nvPr/>
          </p:nvSpPr>
          <p:spPr bwMode="auto">
            <a:xfrm>
              <a:off x="3242070" y="4697122"/>
              <a:ext cx="1188000" cy="324000"/>
            </a:xfrm>
            <a:prstGeom prst="rect">
              <a:avLst/>
            </a:prstGeom>
            <a:solidFill>
              <a:srgbClr val="0B9CE5"/>
            </a:solidFill>
            <a:ln w="12700" algn="ctr">
              <a:noFill/>
              <a:miter lim="800000"/>
              <a:headEnd/>
              <a:tailEnd/>
            </a:ln>
            <a:effectLst>
              <a:outerShdw dist="107763" dir="8100000" algn="ctr" rotWithShape="0">
                <a:srgbClr val="808080">
                  <a:alpha val="50000"/>
                </a:srgbClr>
              </a:outerShdw>
            </a:effectLst>
          </p:spPr>
          <p:txBody>
            <a:bodyPr wrap="none" lIns="92075" tIns="36000" rIns="57600" bIns="72000" anchor="ctr">
              <a:noAutofit/>
            </a:bodyPr>
            <a:lstStyle/>
            <a:p>
              <a:pPr algn="ctr" fontAlgn="auto">
                <a:spcAft>
                  <a:spcPts val="0"/>
                </a:spcAft>
                <a:defRPr/>
              </a:pPr>
              <a:r>
                <a:rPr kumimoji="1" lang="en-US" sz="1200" dirty="0">
                  <a:solidFill>
                    <a:schemeClr val="bg1"/>
                  </a:solidFill>
                  <a:latin typeface="Huawei Sans" panose="020C0503030203020204" pitchFamily="34" charset="0"/>
                </a:rPr>
                <a:t>Strategic </a:t>
              </a:r>
              <a:endParaRPr kumimoji="1" lang="en-US" sz="1200" dirty="0" smtClean="0">
                <a:solidFill>
                  <a:schemeClr val="bg1"/>
                </a:solidFill>
                <a:latin typeface="Huawei Sans" panose="020C0503030203020204" pitchFamily="34" charset="0"/>
              </a:endParaRPr>
            </a:p>
            <a:p>
              <a:pPr algn="ctr" fontAlgn="auto">
                <a:spcAft>
                  <a:spcPts val="0"/>
                </a:spcAft>
                <a:defRPr/>
              </a:pPr>
              <a:r>
                <a:rPr kumimoji="1" lang="en-US" sz="1200" dirty="0" smtClean="0">
                  <a:solidFill>
                    <a:schemeClr val="bg1"/>
                  </a:solidFill>
                  <a:latin typeface="Huawei Sans" panose="020C0503030203020204" pitchFamily="34" charset="0"/>
                </a:rPr>
                <a:t>development </a:t>
              </a:r>
              <a:r>
                <a:rPr kumimoji="1" lang="en-US" sz="1200" dirty="0">
                  <a:solidFill>
                    <a:schemeClr val="bg1"/>
                  </a:solidFill>
                  <a:latin typeface="Huawei Sans" panose="020C0503030203020204" pitchFamily="34" charset="0"/>
                </a:rPr>
                <a:t>plan</a:t>
              </a:r>
            </a:p>
          </p:txBody>
        </p:sp>
        <p:sp>
          <p:nvSpPr>
            <p:cNvPr id="9" name="Text Box 49"/>
            <p:cNvSpPr txBox="1">
              <a:spLocks noChangeArrowheads="1"/>
            </p:cNvSpPr>
            <p:nvPr/>
          </p:nvSpPr>
          <p:spPr bwMode="auto">
            <a:xfrm>
              <a:off x="4737400" y="4314681"/>
              <a:ext cx="1080000" cy="324000"/>
            </a:xfrm>
            <a:prstGeom prst="rect">
              <a:avLst/>
            </a:prstGeom>
            <a:solidFill>
              <a:srgbClr val="0B9CE5"/>
            </a:solidFill>
            <a:ln w="12700" algn="ctr">
              <a:noFill/>
              <a:miter lim="800000"/>
              <a:headEnd/>
              <a:tailEnd/>
            </a:ln>
            <a:effectLst>
              <a:outerShdw dist="107763" dir="8100000" algn="ctr" rotWithShape="0">
                <a:srgbClr val="808080">
                  <a:alpha val="50000"/>
                </a:srgbClr>
              </a:outerShdw>
            </a:effectLst>
          </p:spPr>
          <p:txBody>
            <a:bodyPr lIns="92075" tIns="92075" rIns="57600" bIns="92075" anchor="ctr">
              <a:noAutofit/>
            </a:bodyPr>
            <a:lstStyle/>
            <a:p>
              <a:pPr algn="ctr" fontAlgn="auto">
                <a:spcAft>
                  <a:spcPts val="0"/>
                </a:spcAft>
                <a:defRPr/>
              </a:pPr>
              <a:r>
                <a:rPr kumimoji="1" lang="en-US" sz="1200" dirty="0">
                  <a:solidFill>
                    <a:schemeClr val="bg1"/>
                  </a:solidFill>
                  <a:latin typeface="Huawei Sans" panose="020C0503030203020204" pitchFamily="34" charset="0"/>
                </a:rPr>
                <a:t>Business model</a:t>
              </a:r>
            </a:p>
          </p:txBody>
        </p:sp>
        <p:sp>
          <p:nvSpPr>
            <p:cNvPr id="10" name="Text Box 50"/>
            <p:cNvSpPr txBox="1">
              <a:spLocks noChangeArrowheads="1"/>
            </p:cNvSpPr>
            <p:nvPr/>
          </p:nvSpPr>
          <p:spPr bwMode="auto">
            <a:xfrm>
              <a:off x="4737400" y="4984813"/>
              <a:ext cx="1080000" cy="324000"/>
            </a:xfrm>
            <a:prstGeom prst="rect">
              <a:avLst/>
            </a:prstGeom>
            <a:solidFill>
              <a:srgbClr val="0B9CE5"/>
            </a:solidFill>
            <a:ln w="12700" algn="ctr">
              <a:noFill/>
              <a:miter lim="800000"/>
              <a:headEnd/>
              <a:tailEnd/>
            </a:ln>
            <a:effectLst>
              <a:outerShdw dist="107763" dir="8100000" algn="ctr" rotWithShape="0">
                <a:srgbClr val="808080">
                  <a:alpha val="50000"/>
                </a:srgbClr>
              </a:outerShdw>
            </a:effectLst>
          </p:spPr>
          <p:txBody>
            <a:bodyPr wrap="none" lIns="92075" tIns="36000" rIns="57600" bIns="72000" anchor="ctr">
              <a:noAutofit/>
            </a:bodyPr>
            <a:lstStyle/>
            <a:p>
              <a:pPr algn="ctr" fontAlgn="auto">
                <a:spcAft>
                  <a:spcPts val="0"/>
                </a:spcAft>
                <a:defRPr/>
              </a:pPr>
              <a:r>
                <a:rPr kumimoji="1" lang="en-US" sz="1200" dirty="0">
                  <a:solidFill>
                    <a:schemeClr val="bg1"/>
                  </a:solidFill>
                  <a:latin typeface="Huawei Sans" panose="020C0503030203020204" pitchFamily="34" charset="0"/>
                </a:rPr>
                <a:t>Service </a:t>
              </a:r>
              <a:endParaRPr kumimoji="1" lang="en-US" sz="1200" dirty="0" smtClean="0">
                <a:solidFill>
                  <a:schemeClr val="bg1"/>
                </a:solidFill>
                <a:latin typeface="Huawei Sans" panose="020C0503030203020204" pitchFamily="34" charset="0"/>
              </a:endParaRPr>
            </a:p>
            <a:p>
              <a:pPr algn="ctr" fontAlgn="auto">
                <a:spcAft>
                  <a:spcPts val="0"/>
                </a:spcAft>
                <a:defRPr/>
              </a:pPr>
              <a:r>
                <a:rPr kumimoji="1" lang="en-US" sz="1200" dirty="0" smtClean="0">
                  <a:solidFill>
                    <a:schemeClr val="bg1"/>
                  </a:solidFill>
                  <a:latin typeface="Huawei Sans" panose="020C0503030203020204" pitchFamily="34" charset="0"/>
                </a:rPr>
                <a:t>development </a:t>
              </a:r>
              <a:r>
                <a:rPr kumimoji="1" lang="en-US" sz="1200" dirty="0">
                  <a:solidFill>
                    <a:schemeClr val="bg1"/>
                  </a:solidFill>
                  <a:latin typeface="Huawei Sans" panose="020C0503030203020204" pitchFamily="34" charset="0"/>
                </a:rPr>
                <a:t>plan</a:t>
              </a:r>
            </a:p>
          </p:txBody>
        </p:sp>
        <p:sp>
          <p:nvSpPr>
            <p:cNvPr id="11" name="Rectangle 52"/>
            <p:cNvSpPr>
              <a:spLocks noChangeArrowheads="1"/>
            </p:cNvSpPr>
            <p:nvPr/>
          </p:nvSpPr>
          <p:spPr bwMode="auto">
            <a:xfrm>
              <a:off x="4609869" y="4127232"/>
              <a:ext cx="1265363" cy="1460686"/>
            </a:xfrm>
            <a:prstGeom prst="rect">
              <a:avLst/>
            </a:prstGeom>
            <a:noFill/>
            <a:ln w="12700" algn="ctr">
              <a:solidFill>
                <a:schemeClr val="tx1">
                  <a:lumMod val="50000"/>
                  <a:lumOff val="50000"/>
                </a:schemeClr>
              </a:solidFill>
              <a:miter lim="800000"/>
              <a:headEnd/>
              <a:tailEnd/>
            </a:ln>
            <a:effectLst/>
            <a:extLst>
              <a:ext uri="{909E8E84-426E-40DD-AFC4-6F175D3DCCD1}">
                <a14:hiddenFill xmlns:a14="http://schemas.microsoft.com/office/drawing/2010/main">
                  <a:solidFill>
                    <a:srgbClr val="99CCFF"/>
                  </a:solidFill>
                </a14:hiddenFill>
              </a:ext>
              <a:ext uri="{AF507438-7753-43E0-B8FC-AC1667EBCBE1}">
                <a14:hiddenEffects xmlns:a14="http://schemas.microsoft.com/office/drawing/2010/main">
                  <a:effectLst>
                    <a:outerShdw dist="107763" dir="8100000" algn="ctr" rotWithShape="0">
                      <a:srgbClr val="808080">
                        <a:alpha val="50000"/>
                      </a:srgbClr>
                    </a:outerShdw>
                  </a:effectLst>
                </a14:hiddenEffects>
              </a:ext>
            </a:extLst>
          </p:spPr>
          <p:txBody>
            <a:bodyPr lIns="92075" tIns="92075" rIns="57600" bIns="92075" anchor="ctr">
              <a:noAutofit/>
            </a:bodyPr>
            <a:lstStyle/>
            <a:p>
              <a:pPr fontAlgn="auto">
                <a:spcBef>
                  <a:spcPts val="0"/>
                </a:spcBef>
                <a:spcAft>
                  <a:spcPts val="0"/>
                </a:spcAft>
                <a:defRPr/>
              </a:pPr>
              <a:endParaRPr lang="zh-CN" altLang="en-US" sz="1200" kern="0">
                <a:solidFill>
                  <a:sysClr val="windowText" lastClr="000000"/>
                </a:solidFill>
                <a:latin typeface="Huawei Sans" panose="020C0503030203020204" pitchFamily="34" charset="0"/>
              </a:endParaRPr>
            </a:p>
          </p:txBody>
        </p:sp>
        <p:sp>
          <p:nvSpPr>
            <p:cNvPr id="12" name="Text Box 54"/>
            <p:cNvSpPr txBox="1">
              <a:spLocks noChangeArrowheads="1"/>
            </p:cNvSpPr>
            <p:nvPr/>
          </p:nvSpPr>
          <p:spPr bwMode="auto">
            <a:xfrm>
              <a:off x="6258012" y="4314681"/>
              <a:ext cx="1080000" cy="324000"/>
            </a:xfrm>
            <a:prstGeom prst="rect">
              <a:avLst/>
            </a:prstGeom>
            <a:solidFill>
              <a:srgbClr val="0B9CE5"/>
            </a:solidFill>
            <a:ln w="12700" algn="ctr">
              <a:noFill/>
              <a:miter lim="800000"/>
              <a:headEnd/>
              <a:tailEnd/>
            </a:ln>
            <a:effectLst>
              <a:outerShdw dist="107763" dir="8100000" algn="ctr" rotWithShape="0">
                <a:srgbClr val="808080">
                  <a:alpha val="50000"/>
                </a:srgbClr>
              </a:outerShdw>
            </a:effectLst>
          </p:spPr>
          <p:txBody>
            <a:bodyPr lIns="92075" tIns="92075" rIns="57600" bIns="92075" anchor="ctr">
              <a:noAutofit/>
            </a:bodyPr>
            <a:lstStyle/>
            <a:p>
              <a:pPr algn="ctr" fontAlgn="auto">
                <a:lnSpc>
                  <a:spcPct val="80000"/>
                </a:lnSpc>
                <a:spcAft>
                  <a:spcPts val="0"/>
                </a:spcAft>
                <a:defRPr/>
              </a:pPr>
              <a:r>
                <a:rPr kumimoji="1" lang="en-US" sz="1200" b="1" dirty="0">
                  <a:solidFill>
                    <a:schemeClr val="bg1"/>
                  </a:solidFill>
                  <a:latin typeface="Huawei Sans" panose="020C0503030203020204" pitchFamily="34" charset="0"/>
                </a:rPr>
                <a:t>Feasibility research</a:t>
              </a:r>
            </a:p>
          </p:txBody>
        </p:sp>
        <p:sp>
          <p:nvSpPr>
            <p:cNvPr id="13" name="Text Box 55"/>
            <p:cNvSpPr txBox="1">
              <a:spLocks noChangeArrowheads="1"/>
            </p:cNvSpPr>
            <p:nvPr/>
          </p:nvSpPr>
          <p:spPr bwMode="auto">
            <a:xfrm>
              <a:off x="6258012" y="4984813"/>
              <a:ext cx="1080000" cy="324000"/>
            </a:xfrm>
            <a:prstGeom prst="rect">
              <a:avLst/>
            </a:prstGeom>
            <a:solidFill>
              <a:srgbClr val="0B9CE5"/>
            </a:solidFill>
            <a:ln w="12700" algn="ctr">
              <a:noFill/>
              <a:miter lim="800000"/>
              <a:headEnd/>
              <a:tailEnd/>
            </a:ln>
            <a:effectLst>
              <a:outerShdw dist="107763" dir="8100000" algn="ctr" rotWithShape="0">
                <a:srgbClr val="808080">
                  <a:alpha val="50000"/>
                </a:srgbClr>
              </a:outerShdw>
            </a:effectLst>
          </p:spPr>
          <p:txBody>
            <a:bodyPr wrap="none" lIns="92075" tIns="92075" rIns="57600" bIns="92075" anchor="ctr">
              <a:noAutofit/>
            </a:bodyPr>
            <a:lstStyle/>
            <a:p>
              <a:pPr algn="ctr" fontAlgn="auto">
                <a:lnSpc>
                  <a:spcPct val="80000"/>
                </a:lnSpc>
                <a:spcAft>
                  <a:spcPts val="0"/>
                </a:spcAft>
                <a:defRPr/>
              </a:pPr>
              <a:r>
                <a:rPr kumimoji="1" lang="en-US" sz="1200" b="1" dirty="0">
                  <a:solidFill>
                    <a:schemeClr val="bg1"/>
                  </a:solidFill>
                  <a:latin typeface="Huawei Sans" panose="020C0503030203020204" pitchFamily="34" charset="0"/>
                </a:rPr>
                <a:t>Site selection</a:t>
              </a:r>
            </a:p>
          </p:txBody>
        </p:sp>
        <p:sp>
          <p:nvSpPr>
            <p:cNvPr id="14" name="Text Box 46"/>
            <p:cNvSpPr txBox="1">
              <a:spLocks noChangeArrowheads="1"/>
            </p:cNvSpPr>
            <p:nvPr/>
          </p:nvSpPr>
          <p:spPr bwMode="auto">
            <a:xfrm>
              <a:off x="7784396" y="4590078"/>
              <a:ext cx="1088987" cy="522720"/>
            </a:xfrm>
            <a:prstGeom prst="rect">
              <a:avLst/>
            </a:prstGeom>
            <a:solidFill>
              <a:srgbClr val="0B9CE5"/>
            </a:solidFill>
            <a:ln w="12700" algn="ctr">
              <a:noFill/>
              <a:miter lim="800000"/>
              <a:headEnd/>
              <a:tailEnd/>
            </a:ln>
            <a:effectLst>
              <a:outerShdw dist="107763" dir="8100000" algn="ctr" rotWithShape="0">
                <a:srgbClr val="808080">
                  <a:alpha val="50000"/>
                </a:srgbClr>
              </a:outerShdw>
            </a:effectLst>
          </p:spPr>
          <p:txBody>
            <a:bodyPr lIns="92075" tIns="92075" rIns="57600" bIns="92075" anchor="ctr">
              <a:noAutofit/>
            </a:bodyPr>
            <a:lstStyle/>
            <a:p>
              <a:pPr algn="ctr" fontAlgn="auto">
                <a:lnSpc>
                  <a:spcPct val="80000"/>
                </a:lnSpc>
                <a:spcAft>
                  <a:spcPts val="0"/>
                </a:spcAft>
                <a:defRPr/>
              </a:pPr>
              <a:r>
                <a:rPr kumimoji="1" lang="en-US" sz="1200" dirty="0">
                  <a:solidFill>
                    <a:schemeClr val="bg1"/>
                  </a:solidFill>
                  <a:latin typeface="Huawei Sans" panose="020C0503030203020204" pitchFamily="34" charset="0"/>
                </a:rPr>
                <a:t>Implementation plan</a:t>
              </a:r>
            </a:p>
          </p:txBody>
        </p:sp>
        <p:sp>
          <p:nvSpPr>
            <p:cNvPr id="15" name="Text Box 80"/>
            <p:cNvSpPr txBox="1">
              <a:spLocks noChangeArrowheads="1"/>
            </p:cNvSpPr>
            <p:nvPr/>
          </p:nvSpPr>
          <p:spPr bwMode="auto">
            <a:xfrm>
              <a:off x="9217100" y="4588704"/>
              <a:ext cx="1045784" cy="522720"/>
            </a:xfrm>
            <a:prstGeom prst="rect">
              <a:avLst/>
            </a:prstGeom>
            <a:solidFill>
              <a:srgbClr val="0B9CE5"/>
            </a:solidFill>
            <a:ln w="12700" algn="ctr">
              <a:noFill/>
              <a:miter lim="800000"/>
              <a:headEnd/>
              <a:tailEnd/>
            </a:ln>
            <a:effectLst>
              <a:outerShdw dist="107763" dir="8100000" algn="ctr" rotWithShape="0">
                <a:srgbClr val="808080">
                  <a:alpha val="50000"/>
                </a:srgbClr>
              </a:outerShdw>
            </a:effectLst>
          </p:spPr>
          <p:txBody>
            <a:bodyPr lIns="92075" tIns="92075" rIns="57600" bIns="92075" anchor="ctr">
              <a:noAutofit/>
            </a:bodyPr>
            <a:lstStyle/>
            <a:p>
              <a:pPr algn="ctr" fontAlgn="auto">
                <a:lnSpc>
                  <a:spcPct val="110000"/>
                </a:lnSpc>
                <a:spcAft>
                  <a:spcPts val="0"/>
                </a:spcAft>
                <a:defRPr/>
              </a:pPr>
              <a:r>
                <a:rPr kumimoji="1" lang="en-US" sz="1200" dirty="0">
                  <a:solidFill>
                    <a:schemeClr val="bg1"/>
                  </a:solidFill>
                  <a:latin typeface="Huawei Sans" panose="020C0503030203020204" pitchFamily="34" charset="0"/>
                </a:rPr>
                <a:t>Service and operation </a:t>
              </a:r>
              <a:r>
                <a:rPr kumimoji="1" lang="en-US" sz="1200" dirty="0" smtClean="0">
                  <a:solidFill>
                    <a:schemeClr val="bg1"/>
                  </a:solidFill>
                  <a:latin typeface="Huawei Sans" panose="020C0503030203020204" pitchFamily="34" charset="0"/>
                </a:rPr>
                <a:t>assessment</a:t>
              </a:r>
              <a:endParaRPr kumimoji="1" lang="en-US" sz="1200" dirty="0">
                <a:solidFill>
                  <a:schemeClr val="bg1"/>
                </a:solidFill>
                <a:latin typeface="Huawei Sans" panose="020C0503030203020204" pitchFamily="34" charset="0"/>
              </a:endParaRPr>
            </a:p>
          </p:txBody>
        </p:sp>
        <p:sp>
          <p:nvSpPr>
            <p:cNvPr id="16" name="Text Box 43"/>
            <p:cNvSpPr txBox="1">
              <a:spLocks noChangeArrowheads="1"/>
            </p:cNvSpPr>
            <p:nvPr/>
          </p:nvSpPr>
          <p:spPr bwMode="auto">
            <a:xfrm>
              <a:off x="1392192" y="3944693"/>
              <a:ext cx="1559433" cy="324000"/>
            </a:xfrm>
            <a:prstGeom prst="rect">
              <a:avLst/>
            </a:prstGeom>
            <a:solidFill>
              <a:srgbClr val="0B9CE5"/>
            </a:solidFill>
            <a:ln w="12700" algn="ctr">
              <a:noFill/>
              <a:miter lim="800000"/>
              <a:headEnd/>
              <a:tailEnd/>
            </a:ln>
            <a:effectLst>
              <a:outerShdw dist="107763" dir="8100000" algn="ctr" rotWithShape="0">
                <a:srgbClr val="808080">
                  <a:alpha val="50000"/>
                </a:srgbClr>
              </a:outerShdw>
            </a:effectLst>
          </p:spPr>
          <p:txBody>
            <a:bodyPr wrap="none" lIns="92075" tIns="36000" rIns="57600" bIns="72000" anchor="ctr">
              <a:noAutofit/>
            </a:bodyPr>
            <a:lstStyle/>
            <a:p>
              <a:pPr algn="ctr" fontAlgn="auto">
                <a:spcAft>
                  <a:spcPts val="0"/>
                </a:spcAft>
                <a:defRPr/>
              </a:pPr>
              <a:r>
                <a:rPr kumimoji="1" lang="en-US" sz="1200" dirty="0">
                  <a:solidFill>
                    <a:schemeClr val="bg1"/>
                  </a:solidFill>
                  <a:latin typeface="Huawei Sans" panose="020C0503030203020204" pitchFamily="34" charset="0"/>
                </a:rPr>
                <a:t>Operation </a:t>
              </a:r>
            </a:p>
            <a:p>
              <a:pPr algn="ctr" fontAlgn="auto">
                <a:spcAft>
                  <a:spcPts val="0"/>
                </a:spcAft>
                <a:defRPr/>
              </a:pPr>
              <a:r>
                <a:rPr kumimoji="1" lang="en-US" sz="1200" dirty="0">
                  <a:solidFill>
                    <a:schemeClr val="bg1"/>
                  </a:solidFill>
                  <a:latin typeface="Huawei Sans" panose="020C0503030203020204" pitchFamily="34" charset="0"/>
                </a:rPr>
                <a:t>environment analysis</a:t>
              </a:r>
            </a:p>
          </p:txBody>
        </p:sp>
        <p:sp>
          <p:nvSpPr>
            <p:cNvPr id="17" name="Text Box 44"/>
            <p:cNvSpPr txBox="1">
              <a:spLocks noChangeArrowheads="1"/>
            </p:cNvSpPr>
            <p:nvPr/>
          </p:nvSpPr>
          <p:spPr bwMode="auto">
            <a:xfrm>
              <a:off x="1391536" y="5377541"/>
              <a:ext cx="1560152" cy="324000"/>
            </a:xfrm>
            <a:prstGeom prst="rect">
              <a:avLst/>
            </a:prstGeom>
            <a:solidFill>
              <a:srgbClr val="0B9CE5"/>
            </a:solidFill>
            <a:ln w="12700" algn="ctr">
              <a:noFill/>
              <a:miter lim="800000"/>
              <a:headEnd/>
              <a:tailEnd/>
            </a:ln>
            <a:effectLst>
              <a:outerShdw dist="107763" dir="8100000" algn="ctr" rotWithShape="0">
                <a:srgbClr val="808080">
                  <a:alpha val="50000"/>
                </a:srgbClr>
              </a:outerShdw>
            </a:effectLst>
          </p:spPr>
          <p:txBody>
            <a:bodyPr wrap="none" lIns="92075" tIns="92075" rIns="57600" bIns="92075" anchor="ctr">
              <a:noAutofit/>
            </a:bodyPr>
            <a:lstStyle/>
            <a:p>
              <a:pPr algn="ctr" fontAlgn="auto">
                <a:lnSpc>
                  <a:spcPct val="80000"/>
                </a:lnSpc>
                <a:spcAft>
                  <a:spcPts val="0"/>
                </a:spcAft>
                <a:defRPr/>
              </a:pPr>
              <a:r>
                <a:rPr kumimoji="1" lang="en-US" sz="1200" dirty="0">
                  <a:solidFill>
                    <a:schemeClr val="bg1"/>
                  </a:solidFill>
                  <a:latin typeface="Huawei Sans" panose="020C0503030203020204" pitchFamily="34" charset="0"/>
                </a:rPr>
                <a:t>Carrier analysis</a:t>
              </a:r>
            </a:p>
          </p:txBody>
        </p:sp>
        <p:grpSp>
          <p:nvGrpSpPr>
            <p:cNvPr id="18" name="Group 90"/>
            <p:cNvGrpSpPr>
              <a:grpSpLocks/>
            </p:cNvGrpSpPr>
            <p:nvPr/>
          </p:nvGrpSpPr>
          <p:grpSpPr bwMode="auto">
            <a:xfrm>
              <a:off x="1953719" y="4638078"/>
              <a:ext cx="344136" cy="338265"/>
              <a:chOff x="5261" y="90"/>
              <a:chExt cx="302" cy="255"/>
            </a:xfrm>
          </p:grpSpPr>
          <p:sp>
            <p:nvSpPr>
              <p:cNvPr id="19" name="Oval 91"/>
              <p:cNvSpPr>
                <a:spLocks noChangeArrowheads="1"/>
              </p:cNvSpPr>
              <p:nvPr/>
            </p:nvSpPr>
            <p:spPr bwMode="auto">
              <a:xfrm>
                <a:off x="5261" y="90"/>
                <a:ext cx="302" cy="255"/>
              </a:xfrm>
              <a:prstGeom prst="ellipse">
                <a:avLst/>
              </a:prstGeom>
              <a:noFill/>
              <a:ln w="25400" algn="ctr">
                <a:solidFill>
                  <a:srgbClr val="336699"/>
                </a:solidFill>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noAutofit/>
              </a:bodyPr>
              <a:lstStyle/>
              <a:p>
                <a:pPr fontAlgn="auto">
                  <a:spcBef>
                    <a:spcPts val="0"/>
                  </a:spcBef>
                  <a:spcAft>
                    <a:spcPts val="0"/>
                  </a:spcAft>
                  <a:defRPr/>
                </a:pPr>
                <a:endParaRPr lang="zh-CN" altLang="en-US" sz="1200" kern="0">
                  <a:solidFill>
                    <a:sysClr val="windowText" lastClr="000000"/>
                  </a:solidFill>
                  <a:latin typeface="Huawei Sans" panose="020C0503030203020204" pitchFamily="34" charset="0"/>
                </a:endParaRPr>
              </a:p>
            </p:txBody>
          </p:sp>
          <p:sp>
            <p:nvSpPr>
              <p:cNvPr id="20" name="Text Box 92"/>
              <p:cNvSpPr txBox="1">
                <a:spLocks noChangeArrowheads="1"/>
              </p:cNvSpPr>
              <p:nvPr/>
            </p:nvSpPr>
            <p:spPr bwMode="auto">
              <a:xfrm>
                <a:off x="5299" y="134"/>
                <a:ext cx="226" cy="171"/>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5400" algn="ctr">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1">
                <a:noAutofit/>
              </a:bodyPr>
              <a:lstStyle/>
              <a:p>
                <a:pPr eaLnBrk="0" fontAlgn="auto" hangingPunct="0">
                  <a:spcBef>
                    <a:spcPct val="50000"/>
                  </a:spcBef>
                  <a:spcAft>
                    <a:spcPts val="0"/>
                  </a:spcAft>
                  <a:defRPr/>
                </a:pPr>
                <a:r>
                  <a:rPr lang="en-US" altLang="zh-CN" sz="1400" b="1" dirty="0" smtClean="0">
                    <a:effectLst>
                      <a:outerShdw blurRad="38100" dist="38100" dir="2700000" algn="tl">
                        <a:srgbClr val="C0C0C0"/>
                      </a:outerShdw>
                    </a:effectLst>
                    <a:latin typeface="Huawei Sans" panose="020C0503030203020204" pitchFamily="34" charset="0"/>
                  </a:rPr>
                  <a:t>+</a:t>
                </a:r>
                <a:endParaRPr lang="en-US" sz="1400" b="1" dirty="0">
                  <a:effectLst>
                    <a:outerShdw blurRad="38100" dist="38100" dir="2700000" algn="tl">
                      <a:srgbClr val="C0C0C0"/>
                    </a:outerShdw>
                  </a:effectLst>
                  <a:latin typeface="Huawei Sans" panose="020C0503030203020204" pitchFamily="34" charset="0"/>
                </a:endParaRPr>
              </a:p>
            </p:txBody>
          </p:sp>
        </p:grpSp>
        <p:sp>
          <p:nvSpPr>
            <p:cNvPr id="21" name="AutoShape 103"/>
            <p:cNvSpPr>
              <a:spLocks noChangeArrowheads="1"/>
            </p:cNvSpPr>
            <p:nvPr/>
          </p:nvSpPr>
          <p:spPr bwMode="auto">
            <a:xfrm>
              <a:off x="1347526" y="3085085"/>
              <a:ext cx="1714481" cy="3060000"/>
            </a:xfrm>
            <a:prstGeom prst="homePlate">
              <a:avLst>
                <a:gd name="adj" fmla="val 0"/>
              </a:avLst>
            </a:prstGeom>
            <a:noFill/>
            <a:ln w="9525" algn="ctr">
              <a:solidFill>
                <a:schemeClr val="tx1"/>
              </a:solidFill>
              <a:prstDash val="dash"/>
              <a:miter lim="800000"/>
              <a:headEnd/>
              <a:tailEnd/>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000" tIns="18000" rIns="18000" bIns="18000" anchor="ctr">
              <a:noAutofit/>
            </a:bodyPr>
            <a:lstStyle>
              <a:lvl1pPr algn="l">
                <a:defRPr>
                  <a:solidFill>
                    <a:schemeClr val="tx1"/>
                  </a:solidFill>
                  <a:latin typeface="Arial" panose="020B0604020202020204" pitchFamily="34" charset="0"/>
                </a:defRPr>
              </a:lvl1pPr>
              <a:lvl2pPr marL="571500" algn="l">
                <a:defRPr>
                  <a:solidFill>
                    <a:schemeClr val="tx1"/>
                  </a:solidFill>
                  <a:latin typeface="Arial" panose="020B0604020202020204" pitchFamily="34" charset="0"/>
                </a:defRPr>
              </a:lvl2pPr>
              <a:lvl3pPr marL="1143000" algn="l">
                <a:defRPr>
                  <a:solidFill>
                    <a:schemeClr val="tx1"/>
                  </a:solidFill>
                  <a:latin typeface="Arial" panose="020B0604020202020204" pitchFamily="34" charset="0"/>
                </a:defRPr>
              </a:lvl3pPr>
              <a:lvl4pPr marL="1714500" algn="l">
                <a:defRPr>
                  <a:solidFill>
                    <a:schemeClr val="tx1"/>
                  </a:solidFill>
                  <a:latin typeface="Arial" panose="020B0604020202020204" pitchFamily="34" charset="0"/>
                </a:defRPr>
              </a:lvl4pPr>
              <a:lvl5pPr marL="2286000" algn="l">
                <a:defRPr>
                  <a:solidFill>
                    <a:schemeClr val="tx1"/>
                  </a:solidFill>
                  <a:latin typeface="Arial" panose="020B0604020202020204" pitchFamily="34" charset="0"/>
                </a:defRPr>
              </a:lvl5pPr>
              <a:lvl6pPr marL="2743200" fontAlgn="base">
                <a:spcBef>
                  <a:spcPct val="0"/>
                </a:spcBef>
                <a:spcAft>
                  <a:spcPct val="0"/>
                </a:spcAft>
                <a:defRPr>
                  <a:solidFill>
                    <a:schemeClr val="tx1"/>
                  </a:solidFill>
                  <a:latin typeface="Arial" panose="020B0604020202020204" pitchFamily="34" charset="0"/>
                </a:defRPr>
              </a:lvl6pPr>
              <a:lvl7pPr marL="3200400" fontAlgn="base">
                <a:spcBef>
                  <a:spcPct val="0"/>
                </a:spcBef>
                <a:spcAft>
                  <a:spcPct val="0"/>
                </a:spcAft>
                <a:defRPr>
                  <a:solidFill>
                    <a:schemeClr val="tx1"/>
                  </a:solidFill>
                  <a:latin typeface="Arial" panose="020B0604020202020204" pitchFamily="34" charset="0"/>
                </a:defRPr>
              </a:lvl7pPr>
              <a:lvl8pPr marL="3657600" fontAlgn="base">
                <a:spcBef>
                  <a:spcPct val="0"/>
                </a:spcBef>
                <a:spcAft>
                  <a:spcPct val="0"/>
                </a:spcAft>
                <a:defRPr>
                  <a:solidFill>
                    <a:schemeClr val="tx1"/>
                  </a:solidFill>
                  <a:latin typeface="Arial" panose="020B0604020202020204" pitchFamily="34" charset="0"/>
                </a:defRPr>
              </a:lvl8pPr>
              <a:lvl9pPr marL="4114800" fontAlgn="base">
                <a:spcBef>
                  <a:spcPct val="0"/>
                </a:spcBef>
                <a:spcAft>
                  <a:spcPct val="0"/>
                </a:spcAft>
                <a:defRPr>
                  <a:solidFill>
                    <a:schemeClr val="tx1"/>
                  </a:solidFill>
                  <a:latin typeface="Arial" panose="020B0604020202020204" pitchFamily="34" charset="0"/>
                </a:defRPr>
              </a:lvl9pPr>
            </a:lstStyle>
            <a:p>
              <a:pPr algn="ctr" eaLnBrk="0" fontAlgn="auto" hangingPunct="0">
                <a:spcBef>
                  <a:spcPts val="0"/>
                </a:spcBef>
                <a:spcAft>
                  <a:spcPts val="0"/>
                </a:spcAft>
                <a:defRPr/>
              </a:pPr>
              <a:endParaRPr lang="en-US" altLang="zh-CN" sz="700" kern="0">
                <a:solidFill>
                  <a:srgbClr val="FFFFFF"/>
                </a:solidFill>
                <a:latin typeface="Huawei Sans" panose="020C0503030203020204" pitchFamily="34" charset="0"/>
                <a:cs typeface="Arial" panose="020B0604020202020204" pitchFamily="34" charset="0"/>
              </a:endParaRPr>
            </a:p>
          </p:txBody>
        </p:sp>
        <p:sp>
          <p:nvSpPr>
            <p:cNvPr id="22" name="AutoShape 104"/>
            <p:cNvSpPr>
              <a:spLocks noChangeArrowheads="1"/>
            </p:cNvSpPr>
            <p:nvPr/>
          </p:nvSpPr>
          <p:spPr bwMode="auto">
            <a:xfrm>
              <a:off x="3200901" y="3085085"/>
              <a:ext cx="4375154" cy="3060000"/>
            </a:xfrm>
            <a:prstGeom prst="homePlate">
              <a:avLst>
                <a:gd name="adj" fmla="val 0"/>
              </a:avLst>
            </a:prstGeom>
            <a:noFill/>
            <a:ln w="9525" algn="ctr">
              <a:solidFill>
                <a:schemeClr val="tx1"/>
              </a:solidFill>
              <a:prstDash val="dash"/>
              <a:miter lim="800000"/>
              <a:headEnd/>
              <a:tailEnd/>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000" tIns="18000" rIns="18000" bIns="18000" anchor="ctr">
              <a:noAutofit/>
            </a:bodyPr>
            <a:lstStyle>
              <a:lvl1pPr algn="l">
                <a:defRPr>
                  <a:solidFill>
                    <a:schemeClr val="tx1"/>
                  </a:solidFill>
                  <a:latin typeface="Arial" panose="020B0604020202020204" pitchFamily="34" charset="0"/>
                </a:defRPr>
              </a:lvl1pPr>
              <a:lvl2pPr marL="571500" algn="l">
                <a:defRPr>
                  <a:solidFill>
                    <a:schemeClr val="tx1"/>
                  </a:solidFill>
                  <a:latin typeface="Arial" panose="020B0604020202020204" pitchFamily="34" charset="0"/>
                </a:defRPr>
              </a:lvl2pPr>
              <a:lvl3pPr marL="1143000" algn="l">
                <a:defRPr>
                  <a:solidFill>
                    <a:schemeClr val="tx1"/>
                  </a:solidFill>
                  <a:latin typeface="Arial" panose="020B0604020202020204" pitchFamily="34" charset="0"/>
                </a:defRPr>
              </a:lvl3pPr>
              <a:lvl4pPr marL="1714500" algn="l">
                <a:defRPr>
                  <a:solidFill>
                    <a:schemeClr val="tx1"/>
                  </a:solidFill>
                  <a:latin typeface="Arial" panose="020B0604020202020204" pitchFamily="34" charset="0"/>
                </a:defRPr>
              </a:lvl4pPr>
              <a:lvl5pPr marL="2286000" algn="l">
                <a:defRPr>
                  <a:solidFill>
                    <a:schemeClr val="tx1"/>
                  </a:solidFill>
                  <a:latin typeface="Arial" panose="020B0604020202020204" pitchFamily="34" charset="0"/>
                </a:defRPr>
              </a:lvl5pPr>
              <a:lvl6pPr marL="2743200" fontAlgn="base">
                <a:spcBef>
                  <a:spcPct val="0"/>
                </a:spcBef>
                <a:spcAft>
                  <a:spcPct val="0"/>
                </a:spcAft>
                <a:defRPr>
                  <a:solidFill>
                    <a:schemeClr val="tx1"/>
                  </a:solidFill>
                  <a:latin typeface="Arial" panose="020B0604020202020204" pitchFamily="34" charset="0"/>
                </a:defRPr>
              </a:lvl6pPr>
              <a:lvl7pPr marL="3200400" fontAlgn="base">
                <a:spcBef>
                  <a:spcPct val="0"/>
                </a:spcBef>
                <a:spcAft>
                  <a:spcPct val="0"/>
                </a:spcAft>
                <a:defRPr>
                  <a:solidFill>
                    <a:schemeClr val="tx1"/>
                  </a:solidFill>
                  <a:latin typeface="Arial" panose="020B0604020202020204" pitchFamily="34" charset="0"/>
                </a:defRPr>
              </a:lvl7pPr>
              <a:lvl8pPr marL="3657600" fontAlgn="base">
                <a:spcBef>
                  <a:spcPct val="0"/>
                </a:spcBef>
                <a:spcAft>
                  <a:spcPct val="0"/>
                </a:spcAft>
                <a:defRPr>
                  <a:solidFill>
                    <a:schemeClr val="tx1"/>
                  </a:solidFill>
                  <a:latin typeface="Arial" panose="020B0604020202020204" pitchFamily="34" charset="0"/>
                </a:defRPr>
              </a:lvl8pPr>
              <a:lvl9pPr marL="4114800" fontAlgn="base">
                <a:spcBef>
                  <a:spcPct val="0"/>
                </a:spcBef>
                <a:spcAft>
                  <a:spcPct val="0"/>
                </a:spcAft>
                <a:defRPr>
                  <a:solidFill>
                    <a:schemeClr val="tx1"/>
                  </a:solidFill>
                  <a:latin typeface="Arial" panose="020B0604020202020204" pitchFamily="34" charset="0"/>
                </a:defRPr>
              </a:lvl9pPr>
            </a:lstStyle>
            <a:p>
              <a:pPr algn="ctr" eaLnBrk="0" fontAlgn="auto" hangingPunct="0">
                <a:spcBef>
                  <a:spcPts val="0"/>
                </a:spcBef>
                <a:spcAft>
                  <a:spcPts val="0"/>
                </a:spcAft>
                <a:defRPr/>
              </a:pPr>
              <a:endParaRPr lang="en-US" altLang="zh-CN" sz="700" kern="0">
                <a:solidFill>
                  <a:srgbClr val="FFFFFF"/>
                </a:solidFill>
                <a:latin typeface="Huawei Sans" panose="020C0503030203020204" pitchFamily="34" charset="0"/>
                <a:cs typeface="Arial" panose="020B0604020202020204" pitchFamily="34" charset="0"/>
              </a:endParaRPr>
            </a:p>
          </p:txBody>
        </p:sp>
        <p:sp>
          <p:nvSpPr>
            <p:cNvPr id="23" name="AutoShape 105"/>
            <p:cNvSpPr>
              <a:spLocks noChangeArrowheads="1"/>
            </p:cNvSpPr>
            <p:nvPr/>
          </p:nvSpPr>
          <p:spPr bwMode="auto">
            <a:xfrm>
              <a:off x="7714949" y="3085085"/>
              <a:ext cx="2654434" cy="3060000"/>
            </a:xfrm>
            <a:prstGeom prst="homePlate">
              <a:avLst>
                <a:gd name="adj" fmla="val 0"/>
              </a:avLst>
            </a:prstGeom>
            <a:noFill/>
            <a:ln w="9525" algn="ctr">
              <a:solidFill>
                <a:schemeClr val="tx1"/>
              </a:solidFill>
              <a:prstDash val="dash"/>
              <a:miter lim="800000"/>
              <a:headEnd/>
              <a:tailEnd/>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2000" tIns="18000" rIns="18000" bIns="18000" anchor="ctr">
              <a:noAutofit/>
            </a:bodyPr>
            <a:lstStyle>
              <a:lvl1pPr algn="l">
                <a:defRPr>
                  <a:solidFill>
                    <a:schemeClr val="tx1"/>
                  </a:solidFill>
                  <a:latin typeface="Arial" panose="020B0604020202020204" pitchFamily="34" charset="0"/>
                </a:defRPr>
              </a:lvl1pPr>
              <a:lvl2pPr marL="571500" algn="l">
                <a:defRPr>
                  <a:solidFill>
                    <a:schemeClr val="tx1"/>
                  </a:solidFill>
                  <a:latin typeface="Arial" panose="020B0604020202020204" pitchFamily="34" charset="0"/>
                </a:defRPr>
              </a:lvl2pPr>
              <a:lvl3pPr marL="1143000" algn="l">
                <a:defRPr>
                  <a:solidFill>
                    <a:schemeClr val="tx1"/>
                  </a:solidFill>
                  <a:latin typeface="Arial" panose="020B0604020202020204" pitchFamily="34" charset="0"/>
                </a:defRPr>
              </a:lvl3pPr>
              <a:lvl4pPr marL="1714500" algn="l">
                <a:defRPr>
                  <a:solidFill>
                    <a:schemeClr val="tx1"/>
                  </a:solidFill>
                  <a:latin typeface="Arial" panose="020B0604020202020204" pitchFamily="34" charset="0"/>
                </a:defRPr>
              </a:lvl4pPr>
              <a:lvl5pPr marL="2286000" algn="l">
                <a:defRPr>
                  <a:solidFill>
                    <a:schemeClr val="tx1"/>
                  </a:solidFill>
                  <a:latin typeface="Arial" panose="020B0604020202020204" pitchFamily="34" charset="0"/>
                </a:defRPr>
              </a:lvl5pPr>
              <a:lvl6pPr marL="2743200" fontAlgn="base">
                <a:spcBef>
                  <a:spcPct val="0"/>
                </a:spcBef>
                <a:spcAft>
                  <a:spcPct val="0"/>
                </a:spcAft>
                <a:defRPr>
                  <a:solidFill>
                    <a:schemeClr val="tx1"/>
                  </a:solidFill>
                  <a:latin typeface="Arial" panose="020B0604020202020204" pitchFamily="34" charset="0"/>
                </a:defRPr>
              </a:lvl6pPr>
              <a:lvl7pPr marL="3200400" fontAlgn="base">
                <a:spcBef>
                  <a:spcPct val="0"/>
                </a:spcBef>
                <a:spcAft>
                  <a:spcPct val="0"/>
                </a:spcAft>
                <a:defRPr>
                  <a:solidFill>
                    <a:schemeClr val="tx1"/>
                  </a:solidFill>
                  <a:latin typeface="Arial" panose="020B0604020202020204" pitchFamily="34" charset="0"/>
                </a:defRPr>
              </a:lvl7pPr>
              <a:lvl8pPr marL="3657600" fontAlgn="base">
                <a:spcBef>
                  <a:spcPct val="0"/>
                </a:spcBef>
                <a:spcAft>
                  <a:spcPct val="0"/>
                </a:spcAft>
                <a:defRPr>
                  <a:solidFill>
                    <a:schemeClr val="tx1"/>
                  </a:solidFill>
                  <a:latin typeface="Arial" panose="020B0604020202020204" pitchFamily="34" charset="0"/>
                </a:defRPr>
              </a:lvl8pPr>
              <a:lvl9pPr marL="4114800" fontAlgn="base">
                <a:spcBef>
                  <a:spcPct val="0"/>
                </a:spcBef>
                <a:spcAft>
                  <a:spcPct val="0"/>
                </a:spcAft>
                <a:defRPr>
                  <a:solidFill>
                    <a:schemeClr val="tx1"/>
                  </a:solidFill>
                  <a:latin typeface="Arial" panose="020B0604020202020204" pitchFamily="34" charset="0"/>
                </a:defRPr>
              </a:lvl9pPr>
            </a:lstStyle>
            <a:p>
              <a:pPr algn="ctr" eaLnBrk="0" fontAlgn="auto" hangingPunct="0">
                <a:spcBef>
                  <a:spcPts val="0"/>
                </a:spcBef>
                <a:spcAft>
                  <a:spcPts val="0"/>
                </a:spcAft>
                <a:defRPr/>
              </a:pPr>
              <a:endParaRPr lang="en-US" altLang="zh-CN" sz="700" kern="0">
                <a:solidFill>
                  <a:srgbClr val="FFFFFF"/>
                </a:solidFill>
                <a:latin typeface="Huawei Sans" panose="020C0503030203020204" pitchFamily="34" charset="0"/>
                <a:cs typeface="Arial" panose="020B0604020202020204" pitchFamily="34" charset="0"/>
              </a:endParaRPr>
            </a:p>
          </p:txBody>
        </p:sp>
        <p:sp>
          <p:nvSpPr>
            <p:cNvPr id="24" name="Text Box 106"/>
            <p:cNvSpPr txBox="1">
              <a:spLocks noChangeArrowheads="1"/>
            </p:cNvSpPr>
            <p:nvPr/>
          </p:nvSpPr>
          <p:spPr bwMode="auto">
            <a:xfrm>
              <a:off x="1347526" y="3055604"/>
              <a:ext cx="1714481" cy="9317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0" bIns="0" anchor="ctr">
              <a:noAutofit/>
            </a:bodyPr>
            <a:lstStyle/>
            <a:p>
              <a:pPr algn="ctr" fontAlgn="auto">
                <a:spcBef>
                  <a:spcPts val="0"/>
                </a:spcBef>
                <a:spcAft>
                  <a:spcPts val="0"/>
                </a:spcAft>
                <a:defRPr/>
              </a:pPr>
              <a:r>
                <a:rPr lang="en-US" sz="1400" b="1" dirty="0">
                  <a:latin typeface="Huawei Sans" panose="020C0503030203020204" pitchFamily="34" charset="0"/>
                </a:rPr>
                <a:t>Surrounding understand</a:t>
              </a:r>
            </a:p>
            <a:p>
              <a:pPr algn="ctr" fontAlgn="auto">
                <a:spcBef>
                  <a:spcPts val="0"/>
                </a:spcBef>
                <a:spcAft>
                  <a:spcPts val="0"/>
                </a:spcAft>
                <a:defRPr/>
              </a:pPr>
              <a:r>
                <a:rPr lang="en-US" sz="1400" b="1" dirty="0">
                  <a:latin typeface="Huawei Sans" panose="020C0503030203020204" pitchFamily="34" charset="0"/>
                </a:rPr>
                <a:t> and</a:t>
              </a:r>
            </a:p>
            <a:p>
              <a:pPr algn="ctr" fontAlgn="auto">
                <a:spcBef>
                  <a:spcPts val="0"/>
                </a:spcBef>
                <a:spcAft>
                  <a:spcPts val="0"/>
                </a:spcAft>
                <a:defRPr/>
              </a:pPr>
              <a:r>
                <a:rPr lang="en-US" sz="1400" b="1" dirty="0">
                  <a:latin typeface="Huawei Sans" panose="020C0503030203020204" pitchFamily="34" charset="0"/>
                </a:rPr>
                <a:t> inner assessment</a:t>
              </a:r>
            </a:p>
          </p:txBody>
        </p:sp>
        <p:sp>
          <p:nvSpPr>
            <p:cNvPr id="25" name="Text Box 107"/>
            <p:cNvSpPr txBox="1">
              <a:spLocks noChangeArrowheads="1"/>
            </p:cNvSpPr>
            <p:nvPr/>
          </p:nvSpPr>
          <p:spPr bwMode="auto">
            <a:xfrm>
              <a:off x="4139426" y="3026946"/>
              <a:ext cx="2559873" cy="7627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oAutofit/>
            </a:bodyPr>
            <a:lstStyle/>
            <a:p>
              <a:pPr algn="ctr" fontAlgn="auto">
                <a:spcBef>
                  <a:spcPts val="0"/>
                </a:spcBef>
                <a:spcAft>
                  <a:spcPts val="0"/>
                </a:spcAft>
                <a:defRPr/>
              </a:pPr>
              <a:r>
                <a:rPr lang="en-US" sz="1400" b="1" dirty="0">
                  <a:latin typeface="Huawei Sans" panose="020C0503030203020204" pitchFamily="34" charset="0"/>
                </a:rPr>
                <a:t>Business plan </a:t>
              </a:r>
            </a:p>
            <a:p>
              <a:pPr algn="ctr" fontAlgn="auto">
                <a:spcBef>
                  <a:spcPts val="0"/>
                </a:spcBef>
                <a:spcAft>
                  <a:spcPts val="0"/>
                </a:spcAft>
                <a:defRPr/>
              </a:pPr>
              <a:r>
                <a:rPr lang="en-US" sz="1400" b="1" dirty="0">
                  <a:latin typeface="Huawei Sans" panose="020C0503030203020204" pitchFamily="34" charset="0"/>
                </a:rPr>
                <a:t>and</a:t>
              </a:r>
            </a:p>
            <a:p>
              <a:pPr algn="ctr" fontAlgn="auto">
                <a:spcBef>
                  <a:spcPts val="0"/>
                </a:spcBef>
                <a:spcAft>
                  <a:spcPts val="0"/>
                </a:spcAft>
                <a:defRPr/>
              </a:pPr>
              <a:r>
                <a:rPr lang="en-US" sz="1400" b="1" dirty="0">
                  <a:latin typeface="Huawei Sans" panose="020C0503030203020204" pitchFamily="34" charset="0"/>
                </a:rPr>
                <a:t> feasibility analysis</a:t>
              </a:r>
            </a:p>
          </p:txBody>
        </p:sp>
        <p:sp>
          <p:nvSpPr>
            <p:cNvPr id="26" name="Text Box 108"/>
            <p:cNvSpPr txBox="1">
              <a:spLocks noChangeArrowheads="1"/>
            </p:cNvSpPr>
            <p:nvPr/>
          </p:nvSpPr>
          <p:spPr bwMode="auto">
            <a:xfrm>
              <a:off x="7823726" y="3133740"/>
              <a:ext cx="2436877" cy="7627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noAutofit/>
            </a:bodyPr>
            <a:lstStyle/>
            <a:p>
              <a:pPr algn="ctr" fontAlgn="auto">
                <a:spcBef>
                  <a:spcPts val="0"/>
                </a:spcBef>
                <a:spcAft>
                  <a:spcPts val="0"/>
                </a:spcAft>
                <a:defRPr/>
              </a:pPr>
              <a:r>
                <a:rPr lang="en-US" sz="1400" b="1" dirty="0">
                  <a:latin typeface="Huawei Sans" panose="020C0503030203020204" pitchFamily="34" charset="0"/>
                </a:rPr>
                <a:t>Implement plan</a:t>
              </a:r>
            </a:p>
            <a:p>
              <a:pPr algn="ctr" fontAlgn="auto">
                <a:spcBef>
                  <a:spcPts val="0"/>
                </a:spcBef>
                <a:spcAft>
                  <a:spcPts val="0"/>
                </a:spcAft>
                <a:defRPr/>
              </a:pPr>
              <a:r>
                <a:rPr lang="en-US" sz="1400" b="1" dirty="0">
                  <a:latin typeface="Huawei Sans" panose="020C0503030203020204" pitchFamily="34" charset="0"/>
                </a:rPr>
                <a:t>and</a:t>
              </a:r>
            </a:p>
            <a:p>
              <a:pPr algn="ctr" fontAlgn="auto">
                <a:spcBef>
                  <a:spcPts val="0"/>
                </a:spcBef>
                <a:spcAft>
                  <a:spcPts val="0"/>
                </a:spcAft>
                <a:defRPr/>
              </a:pPr>
              <a:r>
                <a:rPr lang="en-US" sz="1400" b="1" dirty="0">
                  <a:latin typeface="Huawei Sans" panose="020C0503030203020204" pitchFamily="34" charset="0"/>
                </a:rPr>
                <a:t> operating assessment</a:t>
              </a:r>
            </a:p>
          </p:txBody>
        </p:sp>
        <p:cxnSp>
          <p:nvCxnSpPr>
            <p:cNvPr id="28" name="形状 68"/>
            <p:cNvCxnSpPr/>
            <p:nvPr/>
          </p:nvCxnSpPr>
          <p:spPr bwMode="auto">
            <a:xfrm rot="5400000" flipH="1">
              <a:off x="5737988" y="1242684"/>
              <a:ext cx="274487" cy="7515036"/>
            </a:xfrm>
            <a:prstGeom prst="bentConnector4">
              <a:avLst>
                <a:gd name="adj1" fmla="val -83283"/>
                <a:gd name="adj2" fmla="val 103042"/>
              </a:avLst>
            </a:prstGeom>
            <a:ln w="12700">
              <a:solidFill>
                <a:schemeClr val="tx1">
                  <a:lumMod val="65000"/>
                  <a:lumOff val="35000"/>
                </a:schemeClr>
              </a:solidFill>
              <a:tailEnd type="triangle" w="lg"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29" name="直接箭头连接符 28"/>
            <p:cNvCxnSpPr>
              <a:stCxn id="16" idx="3"/>
              <a:endCxn id="8" idx="1"/>
            </p:cNvCxnSpPr>
            <p:nvPr/>
          </p:nvCxnSpPr>
          <p:spPr bwMode="auto">
            <a:xfrm>
              <a:off x="2951625" y="4106693"/>
              <a:ext cx="290445" cy="752429"/>
            </a:xfrm>
            <a:prstGeom prst="straightConnector1">
              <a:avLst/>
            </a:prstGeom>
            <a:ln w="12700">
              <a:solidFill>
                <a:schemeClr val="tx1">
                  <a:lumMod val="65000"/>
                  <a:lumOff val="35000"/>
                </a:schemeClr>
              </a:solidFill>
              <a:tailEnd type="triangle" w="lg"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30" name="直接箭头连接符 29"/>
            <p:cNvCxnSpPr>
              <a:stCxn id="17" idx="3"/>
              <a:endCxn id="8" idx="1"/>
            </p:cNvCxnSpPr>
            <p:nvPr/>
          </p:nvCxnSpPr>
          <p:spPr bwMode="auto">
            <a:xfrm flipV="1">
              <a:off x="2951688" y="4859122"/>
              <a:ext cx="290382" cy="680419"/>
            </a:xfrm>
            <a:prstGeom prst="straightConnector1">
              <a:avLst/>
            </a:prstGeom>
            <a:ln w="12700">
              <a:solidFill>
                <a:schemeClr val="tx1">
                  <a:lumMod val="65000"/>
                  <a:lumOff val="35000"/>
                </a:schemeClr>
              </a:solidFill>
              <a:tailEnd type="triangle" w="lg"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31" name="直接箭头连接符 30"/>
            <p:cNvCxnSpPr/>
            <p:nvPr/>
          </p:nvCxnSpPr>
          <p:spPr bwMode="auto">
            <a:xfrm flipV="1">
              <a:off x="4449093" y="4857576"/>
              <a:ext cx="179799" cy="1546"/>
            </a:xfrm>
            <a:prstGeom prst="straightConnector1">
              <a:avLst/>
            </a:prstGeom>
            <a:ln w="12700">
              <a:solidFill>
                <a:schemeClr val="tx1">
                  <a:lumMod val="65000"/>
                  <a:lumOff val="35000"/>
                </a:schemeClr>
              </a:solidFill>
              <a:tailEnd type="triangle" w="lg"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32" name="直接箭头连接符 31"/>
            <p:cNvCxnSpPr>
              <a:stCxn id="11" idx="3"/>
              <a:endCxn id="27" idx="1"/>
            </p:cNvCxnSpPr>
            <p:nvPr/>
          </p:nvCxnSpPr>
          <p:spPr bwMode="auto">
            <a:xfrm>
              <a:off x="5875232" y="4857576"/>
              <a:ext cx="202981" cy="0"/>
            </a:xfrm>
            <a:prstGeom prst="straightConnector1">
              <a:avLst/>
            </a:prstGeom>
            <a:ln w="12700">
              <a:solidFill>
                <a:schemeClr val="tx1">
                  <a:lumMod val="65000"/>
                  <a:lumOff val="35000"/>
                </a:schemeClr>
              </a:solidFill>
              <a:tailEnd type="triangle" w="lg"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33" name="直接箭头连接符 32"/>
            <p:cNvCxnSpPr>
              <a:stCxn id="27" idx="3"/>
              <a:endCxn id="14" idx="1"/>
            </p:cNvCxnSpPr>
            <p:nvPr/>
          </p:nvCxnSpPr>
          <p:spPr bwMode="auto">
            <a:xfrm flipV="1">
              <a:off x="7455217" y="4851438"/>
              <a:ext cx="329180" cy="6138"/>
            </a:xfrm>
            <a:prstGeom prst="straightConnector1">
              <a:avLst/>
            </a:prstGeom>
            <a:ln w="12700">
              <a:solidFill>
                <a:schemeClr val="tx1">
                  <a:lumMod val="65000"/>
                  <a:lumOff val="35000"/>
                </a:schemeClr>
              </a:solidFill>
              <a:tailEnd type="triangle" w="lg"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34" name="直接箭头连接符 33"/>
            <p:cNvCxnSpPr>
              <a:stCxn id="14" idx="3"/>
              <a:endCxn id="15" idx="1"/>
            </p:cNvCxnSpPr>
            <p:nvPr/>
          </p:nvCxnSpPr>
          <p:spPr bwMode="auto">
            <a:xfrm flipV="1">
              <a:off x="8873383" y="4850065"/>
              <a:ext cx="343717" cy="1373"/>
            </a:xfrm>
            <a:prstGeom prst="straightConnector1">
              <a:avLst/>
            </a:prstGeom>
            <a:ln w="12700">
              <a:solidFill>
                <a:schemeClr val="tx1">
                  <a:lumMod val="65000"/>
                  <a:lumOff val="35000"/>
                </a:schemeClr>
              </a:solidFill>
              <a:tailEnd type="triangle" w="lg"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35" name="肘形连接符 34"/>
            <p:cNvCxnSpPr>
              <a:stCxn id="27" idx="0"/>
              <a:endCxn id="8" idx="0"/>
            </p:cNvCxnSpPr>
            <p:nvPr/>
          </p:nvCxnSpPr>
          <p:spPr bwMode="auto">
            <a:xfrm rot="16200000" flipH="1" flipV="1">
              <a:off x="5016448" y="2946855"/>
              <a:ext cx="569890" cy="2930644"/>
            </a:xfrm>
            <a:prstGeom prst="bentConnector3">
              <a:avLst>
                <a:gd name="adj1" fmla="val -38147"/>
              </a:avLst>
            </a:prstGeom>
            <a:ln w="12700">
              <a:solidFill>
                <a:schemeClr val="tx1">
                  <a:lumMod val="65000"/>
                  <a:lumOff val="35000"/>
                </a:schemeClr>
              </a:solidFill>
              <a:tailEnd type="triangle" w="lg" len="me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28679781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en-US" dirty="0" smtClean="0"/>
              <a:t>Feasibility Research Construction Scheme – Construction Standard Determination (1)</a:t>
            </a:r>
            <a:endParaRPr lang="en-US" altLang="en-US" dirty="0"/>
          </a:p>
        </p:txBody>
      </p:sp>
      <p:grpSp>
        <p:nvGrpSpPr>
          <p:cNvPr id="525" name="组合 46"/>
          <p:cNvGrpSpPr>
            <a:grpSpLocks/>
          </p:cNvGrpSpPr>
          <p:nvPr/>
        </p:nvGrpSpPr>
        <p:grpSpPr bwMode="auto">
          <a:xfrm>
            <a:off x="1351911" y="1827454"/>
            <a:ext cx="4588724" cy="3035234"/>
            <a:chOff x="5436096" y="937671"/>
            <a:chExt cx="3313112" cy="2405828"/>
          </a:xfrm>
        </p:grpSpPr>
        <p:sp>
          <p:nvSpPr>
            <p:cNvPr id="526" name="AutoShape 196"/>
            <p:cNvSpPr>
              <a:spLocks noChangeArrowheads="1"/>
            </p:cNvSpPr>
            <p:nvPr/>
          </p:nvSpPr>
          <p:spPr bwMode="gray">
            <a:xfrm>
              <a:off x="5436096" y="1052137"/>
              <a:ext cx="3313112" cy="2291362"/>
            </a:xfrm>
            <a:prstGeom prst="roundRect">
              <a:avLst>
                <a:gd name="adj" fmla="val 16667"/>
              </a:avLst>
            </a:prstGeom>
            <a:solidFill>
              <a:schemeClr val="bg1">
                <a:lumMod val="95000"/>
              </a:schemeClr>
            </a:solidFill>
            <a:ln w="9525">
              <a:noFill/>
              <a:round/>
              <a:headEnd/>
              <a:tailEnd/>
            </a:ln>
            <a:effectLst>
              <a:outerShdw dist="80322" dir="4293903" algn="ctr" rotWithShape="0">
                <a:srgbClr val="808080">
                  <a:alpha val="50000"/>
                </a:srgbClr>
              </a:outerShdw>
            </a:effectLst>
          </p:spPr>
          <p:txBody>
            <a:bodyPr wrap="none" anchor="ctr">
              <a:noAutofit/>
            </a:bodyPr>
            <a:lstStyle/>
            <a:p>
              <a:pPr algn="ctr" defTabSz="914400">
                <a:defRPr/>
              </a:pPr>
              <a:endParaRPr lang="en-US" altLang="zh-CN" sz="1400" kern="0">
                <a:solidFill>
                  <a:sysClr val="windowText" lastClr="000000"/>
                </a:solidFill>
              </a:endParaRPr>
            </a:p>
          </p:txBody>
        </p:sp>
        <p:sp>
          <p:nvSpPr>
            <p:cNvPr id="527" name="AutoShape 197"/>
            <p:cNvSpPr>
              <a:spLocks noChangeArrowheads="1"/>
            </p:cNvSpPr>
            <p:nvPr/>
          </p:nvSpPr>
          <p:spPr bwMode="gray">
            <a:xfrm>
              <a:off x="5659933" y="937671"/>
              <a:ext cx="2876550" cy="380945"/>
            </a:xfrm>
            <a:prstGeom prst="roundRect">
              <a:avLst>
                <a:gd name="adj" fmla="val 9106"/>
              </a:avLst>
            </a:prstGeom>
            <a:solidFill>
              <a:srgbClr val="0B9CE5"/>
            </a:solidFill>
            <a:ln w="25400">
              <a:solidFill>
                <a:srgbClr val="FFFFFF"/>
              </a:solidFill>
              <a:round/>
              <a:headEnd/>
              <a:tailEnd/>
            </a:ln>
          </p:spPr>
          <p:txBody>
            <a:bodyPr wrap="none" anchor="ctr">
              <a:noAutofit/>
            </a:bodyPr>
            <a:lstStyle/>
            <a:p>
              <a:pPr algn="ctr" defTabSz="914400" eaLnBrk="0" hangingPunct="0">
                <a:defRPr/>
              </a:pPr>
              <a:r>
                <a:rPr lang="en-US" sz="1400">
                  <a:solidFill>
                    <a:srgbClr val="FFFFFF"/>
                  </a:solidFill>
                </a:rPr>
                <a:t>Reference design standards</a:t>
              </a:r>
            </a:p>
          </p:txBody>
        </p:sp>
        <p:sp>
          <p:nvSpPr>
            <p:cNvPr id="528" name="Rectangle 256"/>
            <p:cNvSpPr>
              <a:spLocks noChangeArrowheads="1"/>
            </p:cNvSpPr>
            <p:nvPr/>
          </p:nvSpPr>
          <p:spPr bwMode="auto">
            <a:xfrm>
              <a:off x="6608918" y="2391674"/>
              <a:ext cx="1009407" cy="470400"/>
            </a:xfrm>
            <a:prstGeom prst="rect">
              <a:avLst/>
            </a:prstGeom>
            <a:noFill/>
            <a:ln w="12700" algn="ctr">
              <a:solidFill>
                <a:srgbClr val="CC99FF"/>
              </a:solidFill>
              <a:miter lim="800000"/>
              <a:headEnd/>
              <a:tailEnd/>
            </a:ln>
          </p:spPr>
          <p:txBody>
            <a:bodyPr anchor="ctr">
              <a:noAutofit/>
            </a:bodyPr>
            <a:lstStyle/>
            <a:p>
              <a:pPr algn="ctr" defTabSz="914400">
                <a:defRPr/>
              </a:pPr>
              <a:r>
                <a:rPr lang="en-US" sz="1400">
                  <a:solidFill>
                    <a:sysClr val="windowText" lastClr="000000"/>
                  </a:solidFill>
                  <a:effectLst>
                    <a:outerShdw blurRad="38100" dist="38100" dir="2700000" algn="tl">
                      <a:srgbClr val="C0C0C0"/>
                    </a:outerShdw>
                  </a:effectLst>
                </a:rPr>
                <a:t>Product documentation</a:t>
              </a:r>
            </a:p>
          </p:txBody>
        </p:sp>
        <p:pic>
          <p:nvPicPr>
            <p:cNvPr id="529" name="Picture 4" descr="tier_cert_badge"/>
            <p:cNvPicPr>
              <a:picLocks noChangeAspect="1" noChangeArrowheads="1"/>
            </p:cNvPicPr>
            <p:nvPr/>
          </p:nvPicPr>
          <p:blipFill>
            <a:blip r:embed="rId3" cstate="print"/>
            <a:srcRect/>
            <a:stretch>
              <a:fillRect/>
            </a:stretch>
          </p:blipFill>
          <p:spPr bwMode="auto">
            <a:xfrm>
              <a:off x="5761533" y="2535461"/>
              <a:ext cx="534988" cy="688975"/>
            </a:xfrm>
            <a:prstGeom prst="rect">
              <a:avLst/>
            </a:prstGeom>
            <a:noFill/>
            <a:ln w="9525">
              <a:noFill/>
              <a:miter lim="800000"/>
              <a:headEnd/>
              <a:tailEnd/>
            </a:ln>
          </p:spPr>
        </p:pic>
        <p:sp>
          <p:nvSpPr>
            <p:cNvPr id="530" name="Text Box 216"/>
            <p:cNvSpPr txBox="1">
              <a:spLocks noChangeArrowheads="1"/>
            </p:cNvSpPr>
            <p:nvPr/>
          </p:nvSpPr>
          <p:spPr bwMode="auto">
            <a:xfrm>
              <a:off x="5496009" y="2329086"/>
              <a:ext cx="1032700" cy="285031"/>
            </a:xfrm>
            <a:prstGeom prst="rect">
              <a:avLst/>
            </a:prstGeom>
            <a:noFill/>
            <a:ln w="12700" algn="ctr">
              <a:noFill/>
              <a:miter lim="800000"/>
              <a:headEnd/>
              <a:tailEnd/>
            </a:ln>
          </p:spPr>
          <p:txBody>
            <a:bodyPr wrap="none">
              <a:noAutofit/>
            </a:bodyPr>
            <a:lstStyle/>
            <a:p>
              <a:pPr algn="ctr" defTabSz="914400">
                <a:buClr>
                  <a:srgbClr val="FFCF01"/>
                </a:buClr>
                <a:defRPr/>
              </a:pPr>
              <a:r>
                <a:rPr lang="en-US" sz="1400">
                  <a:solidFill>
                    <a:sysClr val="windowText" lastClr="000000"/>
                  </a:solidFill>
                </a:rPr>
                <a:t>Uptime Institute</a:t>
              </a:r>
            </a:p>
          </p:txBody>
        </p:sp>
        <p:sp>
          <p:nvSpPr>
            <p:cNvPr id="531" name="Rectangle 176"/>
            <p:cNvSpPr>
              <a:spLocks noChangeArrowheads="1"/>
            </p:cNvSpPr>
            <p:nvPr/>
          </p:nvSpPr>
          <p:spPr bwMode="auto">
            <a:xfrm>
              <a:off x="5567858" y="2335436"/>
              <a:ext cx="895350" cy="882650"/>
            </a:xfrm>
            <a:prstGeom prst="rect">
              <a:avLst/>
            </a:prstGeom>
            <a:noFill/>
            <a:ln w="12700" algn="ctr">
              <a:solidFill>
                <a:srgbClr val="CC99FF"/>
              </a:solidFill>
              <a:miter lim="800000"/>
              <a:headEnd/>
              <a:tailEnd/>
            </a:ln>
          </p:spPr>
          <p:txBody>
            <a:bodyPr anchor="ctr">
              <a:noAutofit/>
            </a:bodyPr>
            <a:lstStyle/>
            <a:p>
              <a:pPr algn="ctr" defTabSz="914400">
                <a:defRPr/>
              </a:pPr>
              <a:endParaRPr lang="zh-CN" altLang="en-US" sz="1400" kern="0">
                <a:solidFill>
                  <a:sysClr val="windowText" lastClr="000000"/>
                </a:solidFill>
              </a:endParaRPr>
            </a:p>
            <a:p>
              <a:pPr algn="ctr" defTabSz="914400">
                <a:defRPr/>
              </a:pPr>
              <a:endParaRPr lang="zh-CN" altLang="en-US" sz="1400" kern="0">
                <a:solidFill>
                  <a:sysClr val="windowText" lastClr="000000"/>
                </a:solidFill>
              </a:endParaRPr>
            </a:p>
            <a:p>
              <a:pPr algn="ctr" defTabSz="914400">
                <a:defRPr/>
              </a:pPr>
              <a:endParaRPr lang="zh-CN" altLang="en-US" sz="1400" kern="0">
                <a:solidFill>
                  <a:sysClr val="windowText" lastClr="000000"/>
                </a:solidFill>
              </a:endParaRPr>
            </a:p>
          </p:txBody>
        </p:sp>
        <p:pic>
          <p:nvPicPr>
            <p:cNvPr id="532" name="Picture 3" descr="http://tbn1.google.cn/images?q=tbn:YUGxZhqteGCz6M:"/>
            <p:cNvPicPr>
              <a:picLocks noChangeAspect="1" noChangeArrowheads="1"/>
            </p:cNvPicPr>
            <p:nvPr/>
          </p:nvPicPr>
          <p:blipFill>
            <a:blip r:embed="rId4" cstate="print"/>
            <a:srcRect/>
            <a:stretch>
              <a:fillRect/>
            </a:stretch>
          </p:blipFill>
          <p:spPr bwMode="auto">
            <a:xfrm>
              <a:off x="5637708" y="1584549"/>
              <a:ext cx="722313" cy="717550"/>
            </a:xfrm>
            <a:prstGeom prst="rect">
              <a:avLst/>
            </a:prstGeom>
            <a:noFill/>
            <a:ln w="9525">
              <a:noFill/>
              <a:miter lim="800000"/>
              <a:headEnd/>
              <a:tailEnd/>
            </a:ln>
          </p:spPr>
        </p:pic>
        <p:sp>
          <p:nvSpPr>
            <p:cNvPr id="533" name="Rectangle 176"/>
            <p:cNvSpPr>
              <a:spLocks noChangeArrowheads="1"/>
            </p:cNvSpPr>
            <p:nvPr/>
          </p:nvSpPr>
          <p:spPr bwMode="auto">
            <a:xfrm>
              <a:off x="5551983" y="1424211"/>
              <a:ext cx="895350" cy="846138"/>
            </a:xfrm>
            <a:prstGeom prst="rect">
              <a:avLst/>
            </a:prstGeom>
            <a:noFill/>
            <a:ln w="12700" algn="ctr">
              <a:solidFill>
                <a:srgbClr val="CC99FF"/>
              </a:solidFill>
              <a:miter lim="800000"/>
              <a:headEnd/>
              <a:tailEnd/>
            </a:ln>
          </p:spPr>
          <p:txBody>
            <a:bodyPr anchor="ctr">
              <a:noAutofit/>
            </a:bodyPr>
            <a:lstStyle/>
            <a:p>
              <a:pPr algn="ctr" defTabSz="914400">
                <a:defRPr/>
              </a:pPr>
              <a:endParaRPr lang="zh-CN" altLang="en-US" sz="1400" kern="0">
                <a:solidFill>
                  <a:sysClr val="windowText" lastClr="000000"/>
                </a:solidFill>
              </a:endParaRPr>
            </a:p>
            <a:p>
              <a:pPr algn="ctr" defTabSz="914400">
                <a:defRPr/>
              </a:pPr>
              <a:endParaRPr lang="zh-CN" altLang="en-US" sz="1400" kern="0">
                <a:solidFill>
                  <a:sysClr val="windowText" lastClr="000000"/>
                </a:solidFill>
              </a:endParaRPr>
            </a:p>
            <a:p>
              <a:pPr algn="ctr" defTabSz="914400">
                <a:defRPr/>
              </a:pPr>
              <a:endParaRPr lang="zh-CN" altLang="en-US" sz="1400" kern="0">
                <a:solidFill>
                  <a:sysClr val="windowText" lastClr="000000"/>
                </a:solidFill>
              </a:endParaRPr>
            </a:p>
          </p:txBody>
        </p:sp>
        <p:sp>
          <p:nvSpPr>
            <p:cNvPr id="534" name="Text Box 216"/>
            <p:cNvSpPr txBox="1">
              <a:spLocks noChangeArrowheads="1"/>
            </p:cNvSpPr>
            <p:nvPr/>
          </p:nvSpPr>
          <p:spPr bwMode="auto">
            <a:xfrm>
              <a:off x="5551750" y="1386111"/>
              <a:ext cx="891054" cy="267216"/>
            </a:xfrm>
            <a:prstGeom prst="rect">
              <a:avLst/>
            </a:prstGeom>
            <a:noFill/>
            <a:ln w="12700" algn="ctr">
              <a:noFill/>
              <a:miter lim="800000"/>
              <a:headEnd/>
              <a:tailEnd/>
            </a:ln>
          </p:spPr>
          <p:txBody>
            <a:bodyPr wrap="none">
              <a:noAutofit/>
            </a:bodyPr>
            <a:lstStyle/>
            <a:p>
              <a:pPr algn="ctr" defTabSz="914400">
                <a:buClr>
                  <a:srgbClr val="FFCF01"/>
                </a:buClr>
                <a:defRPr/>
              </a:pPr>
              <a:r>
                <a:rPr lang="en-US" sz="1400">
                  <a:solidFill>
                    <a:sysClr val="windowText" lastClr="000000"/>
                  </a:solidFill>
                </a:rPr>
                <a:t>ASHRAE TC 9.9</a:t>
              </a:r>
            </a:p>
          </p:txBody>
        </p:sp>
        <p:pic>
          <p:nvPicPr>
            <p:cNvPr id="535" name="图片 7" descr="2.jpg"/>
            <p:cNvPicPr>
              <a:picLocks noChangeAspect="1"/>
            </p:cNvPicPr>
            <p:nvPr/>
          </p:nvPicPr>
          <p:blipFill>
            <a:blip r:embed="rId5" cstate="print"/>
            <a:srcRect/>
            <a:stretch>
              <a:fillRect/>
            </a:stretch>
          </p:blipFill>
          <p:spPr bwMode="auto">
            <a:xfrm>
              <a:off x="7915771" y="2571974"/>
              <a:ext cx="512762" cy="595312"/>
            </a:xfrm>
            <a:prstGeom prst="rect">
              <a:avLst/>
            </a:prstGeom>
            <a:noFill/>
            <a:ln w="9525">
              <a:solidFill>
                <a:srgbClr val="000000"/>
              </a:solidFill>
              <a:miter lim="800000"/>
              <a:headEnd/>
              <a:tailEnd/>
            </a:ln>
          </p:spPr>
        </p:pic>
        <p:sp>
          <p:nvSpPr>
            <p:cNvPr id="536" name="Rectangle 176"/>
            <p:cNvSpPr>
              <a:spLocks noChangeArrowheads="1"/>
            </p:cNvSpPr>
            <p:nvPr/>
          </p:nvSpPr>
          <p:spPr bwMode="auto">
            <a:xfrm>
              <a:off x="7725271" y="2349724"/>
              <a:ext cx="895350" cy="892175"/>
            </a:xfrm>
            <a:prstGeom prst="rect">
              <a:avLst/>
            </a:prstGeom>
            <a:noFill/>
            <a:ln w="12700" algn="ctr">
              <a:solidFill>
                <a:srgbClr val="CC99FF"/>
              </a:solidFill>
              <a:miter lim="800000"/>
              <a:headEnd/>
              <a:tailEnd/>
            </a:ln>
          </p:spPr>
          <p:txBody>
            <a:bodyPr anchor="ctr">
              <a:noAutofit/>
            </a:bodyPr>
            <a:lstStyle/>
            <a:p>
              <a:pPr algn="ctr" defTabSz="914400">
                <a:defRPr/>
              </a:pPr>
              <a:endParaRPr lang="zh-CN" altLang="en-US" sz="1400" kern="0">
                <a:solidFill>
                  <a:sysClr val="windowText" lastClr="000000"/>
                </a:solidFill>
              </a:endParaRPr>
            </a:p>
            <a:p>
              <a:pPr algn="ctr" defTabSz="914400">
                <a:defRPr/>
              </a:pPr>
              <a:endParaRPr lang="zh-CN" altLang="en-US" sz="1400" kern="0">
                <a:solidFill>
                  <a:sysClr val="windowText" lastClr="000000"/>
                </a:solidFill>
              </a:endParaRPr>
            </a:p>
            <a:p>
              <a:pPr algn="ctr" defTabSz="914400">
                <a:defRPr/>
              </a:pPr>
              <a:endParaRPr lang="zh-CN" altLang="en-US" sz="1400" kern="0">
                <a:solidFill>
                  <a:sysClr val="windowText" lastClr="000000"/>
                </a:solidFill>
              </a:endParaRPr>
            </a:p>
          </p:txBody>
        </p:sp>
        <p:sp>
          <p:nvSpPr>
            <p:cNvPr id="537" name="Text Box 216"/>
            <p:cNvSpPr txBox="1">
              <a:spLocks noChangeArrowheads="1"/>
            </p:cNvSpPr>
            <p:nvPr/>
          </p:nvSpPr>
          <p:spPr bwMode="auto">
            <a:xfrm>
              <a:off x="7755037" y="2349724"/>
              <a:ext cx="832644" cy="285031"/>
            </a:xfrm>
            <a:prstGeom prst="rect">
              <a:avLst/>
            </a:prstGeom>
            <a:noFill/>
            <a:ln w="12700" algn="ctr">
              <a:noFill/>
              <a:miter lim="800000"/>
              <a:headEnd/>
              <a:tailEnd/>
            </a:ln>
          </p:spPr>
          <p:txBody>
            <a:bodyPr wrap="none">
              <a:noAutofit/>
            </a:bodyPr>
            <a:lstStyle/>
            <a:p>
              <a:pPr algn="ctr" defTabSz="914400">
                <a:buClr>
                  <a:srgbClr val="FFCF01"/>
                </a:buClr>
                <a:defRPr/>
              </a:pPr>
              <a:r>
                <a:rPr lang="en-US" sz="1400">
                  <a:solidFill>
                    <a:sysClr val="windowText" lastClr="000000"/>
                  </a:solidFill>
                </a:rPr>
                <a:t>EIA/TIA-942</a:t>
              </a:r>
            </a:p>
          </p:txBody>
        </p:sp>
        <p:sp>
          <p:nvSpPr>
            <p:cNvPr id="538" name="Rectangle 176"/>
            <p:cNvSpPr>
              <a:spLocks noChangeArrowheads="1"/>
            </p:cNvSpPr>
            <p:nvPr/>
          </p:nvSpPr>
          <p:spPr bwMode="auto">
            <a:xfrm>
              <a:off x="7731621" y="1325809"/>
              <a:ext cx="892175" cy="961981"/>
            </a:xfrm>
            <a:prstGeom prst="rect">
              <a:avLst/>
            </a:prstGeom>
            <a:noFill/>
            <a:ln w="12700" algn="ctr">
              <a:solidFill>
                <a:srgbClr val="CC99FF"/>
              </a:solidFill>
              <a:miter lim="800000"/>
              <a:headEnd/>
              <a:tailEnd/>
            </a:ln>
          </p:spPr>
          <p:txBody>
            <a:bodyPr anchor="ctr">
              <a:noAutofit/>
            </a:bodyPr>
            <a:lstStyle/>
            <a:p>
              <a:pPr algn="ctr" defTabSz="914400">
                <a:defRPr/>
              </a:pPr>
              <a:endParaRPr lang="zh-CN" altLang="en-US" sz="1400" kern="0">
                <a:solidFill>
                  <a:sysClr val="windowText" lastClr="000000"/>
                </a:solidFill>
              </a:endParaRPr>
            </a:p>
            <a:p>
              <a:pPr algn="ctr" defTabSz="914400">
                <a:defRPr/>
              </a:pPr>
              <a:endParaRPr lang="zh-CN" altLang="en-US" sz="1400" kern="0">
                <a:solidFill>
                  <a:sysClr val="windowText" lastClr="000000"/>
                </a:solidFill>
              </a:endParaRPr>
            </a:p>
            <a:p>
              <a:pPr algn="ctr" defTabSz="914400">
                <a:defRPr/>
              </a:pPr>
              <a:endParaRPr lang="zh-CN" altLang="en-US" sz="1400" kern="0">
                <a:solidFill>
                  <a:sysClr val="windowText" lastClr="000000"/>
                </a:solidFill>
              </a:endParaRPr>
            </a:p>
          </p:txBody>
        </p:sp>
        <p:sp>
          <p:nvSpPr>
            <p:cNvPr id="539" name="Text Box 216"/>
            <p:cNvSpPr txBox="1">
              <a:spLocks noChangeArrowheads="1"/>
            </p:cNvSpPr>
            <p:nvPr/>
          </p:nvSpPr>
          <p:spPr bwMode="auto">
            <a:xfrm>
              <a:off x="7832812" y="1386111"/>
              <a:ext cx="686616" cy="285031"/>
            </a:xfrm>
            <a:prstGeom prst="rect">
              <a:avLst/>
            </a:prstGeom>
            <a:noFill/>
            <a:ln w="12700" algn="ctr">
              <a:noFill/>
              <a:miter lim="800000"/>
              <a:headEnd/>
              <a:tailEnd/>
            </a:ln>
          </p:spPr>
          <p:txBody>
            <a:bodyPr wrap="none">
              <a:noAutofit/>
            </a:bodyPr>
            <a:lstStyle/>
            <a:p>
              <a:pPr algn="ctr" defTabSz="914400">
                <a:buClr>
                  <a:srgbClr val="FFCF01"/>
                </a:buClr>
                <a:defRPr/>
              </a:pPr>
              <a:r>
                <a:rPr lang="en-US" sz="1400">
                  <a:solidFill>
                    <a:sysClr val="windowText" lastClr="000000"/>
                  </a:solidFill>
                </a:rPr>
                <a:t>GB 50174</a:t>
              </a:r>
            </a:p>
          </p:txBody>
        </p:sp>
        <p:pic>
          <p:nvPicPr>
            <p:cNvPr id="540" name="Picture 8" descr="http://tbn3.google.cn/images?q=tbn:OIdTqaG86nQh5M:"/>
            <p:cNvPicPr>
              <a:picLocks noChangeAspect="1" noChangeArrowheads="1"/>
            </p:cNvPicPr>
            <p:nvPr/>
          </p:nvPicPr>
          <p:blipFill>
            <a:blip r:embed="rId6" cstate="print"/>
            <a:srcRect/>
            <a:stretch>
              <a:fillRect/>
            </a:stretch>
          </p:blipFill>
          <p:spPr bwMode="auto">
            <a:xfrm>
              <a:off x="7979271" y="1600424"/>
              <a:ext cx="479425" cy="520700"/>
            </a:xfrm>
            <a:prstGeom prst="rect">
              <a:avLst/>
            </a:prstGeom>
            <a:noFill/>
            <a:ln w="9525">
              <a:solidFill>
                <a:srgbClr val="CCCCFF"/>
              </a:solidFill>
              <a:miter lim="800000"/>
              <a:headEnd/>
              <a:tailEnd/>
            </a:ln>
          </p:spPr>
        </p:pic>
        <p:sp>
          <p:nvSpPr>
            <p:cNvPr id="541" name="Rectangle 256"/>
            <p:cNvSpPr>
              <a:spLocks noChangeArrowheads="1"/>
            </p:cNvSpPr>
            <p:nvPr/>
          </p:nvSpPr>
          <p:spPr bwMode="auto">
            <a:xfrm>
              <a:off x="6620487" y="1689749"/>
              <a:ext cx="1009407" cy="468563"/>
            </a:xfrm>
            <a:prstGeom prst="rect">
              <a:avLst/>
            </a:prstGeom>
            <a:noFill/>
            <a:ln w="12700" algn="ctr">
              <a:solidFill>
                <a:srgbClr val="CC99FF"/>
              </a:solidFill>
              <a:miter lim="800000"/>
              <a:headEnd/>
              <a:tailEnd/>
            </a:ln>
          </p:spPr>
          <p:txBody>
            <a:bodyPr anchor="ctr">
              <a:noAutofit/>
            </a:bodyPr>
            <a:lstStyle/>
            <a:p>
              <a:pPr algn="ctr" defTabSz="914400">
                <a:defRPr/>
              </a:pPr>
              <a:r>
                <a:rPr lang="en-US" sz="1400" dirty="0">
                  <a:solidFill>
                    <a:sysClr val="windowText" lastClr="000000"/>
                  </a:solidFill>
                  <a:effectLst>
                    <a:outerShdw blurRad="38100" dist="38100" dir="2700000" algn="tl">
                      <a:srgbClr val="C0C0C0"/>
                    </a:outerShdw>
                  </a:effectLst>
                </a:rPr>
                <a:t>Industry </a:t>
              </a:r>
              <a:r>
                <a:rPr lang="en-US" sz="1400" dirty="0" smtClean="0">
                  <a:solidFill>
                    <a:sysClr val="windowText" lastClr="000000"/>
                  </a:solidFill>
                  <a:effectLst>
                    <a:outerShdw blurRad="38100" dist="38100" dir="2700000" algn="tl">
                      <a:srgbClr val="C0C0C0"/>
                    </a:outerShdw>
                  </a:effectLst>
                </a:rPr>
                <a:t>guidance</a:t>
              </a:r>
              <a:endParaRPr lang="en-US" sz="1400" dirty="0">
                <a:solidFill>
                  <a:sysClr val="windowText" lastClr="000000"/>
                </a:solidFill>
                <a:effectLst>
                  <a:outerShdw blurRad="38100" dist="38100" dir="2700000" algn="tl">
                    <a:srgbClr val="C0C0C0"/>
                  </a:outerShdw>
                </a:effectLst>
              </a:endParaRPr>
            </a:p>
          </p:txBody>
        </p:sp>
      </p:grpSp>
      <p:grpSp>
        <p:nvGrpSpPr>
          <p:cNvPr id="3" name="组合 2"/>
          <p:cNvGrpSpPr/>
          <p:nvPr/>
        </p:nvGrpSpPr>
        <p:grpSpPr>
          <a:xfrm>
            <a:off x="6312859" y="2045732"/>
            <a:ext cx="5210203" cy="3343114"/>
            <a:chOff x="1199462" y="3945811"/>
            <a:chExt cx="4164499" cy="2131660"/>
          </a:xfrm>
        </p:grpSpPr>
        <p:pic>
          <p:nvPicPr>
            <p:cNvPr id="544" name="Picture 3"/>
            <p:cNvPicPr>
              <a:picLocks noChangeArrowheads="1"/>
            </p:cNvPicPr>
            <p:nvPr/>
          </p:nvPicPr>
          <p:blipFill>
            <a:blip r:embed="rId7" cstate="print"/>
            <a:srcRect/>
            <a:stretch>
              <a:fillRect/>
            </a:stretch>
          </p:blipFill>
          <p:spPr bwMode="auto">
            <a:xfrm>
              <a:off x="1199462" y="4108410"/>
              <a:ext cx="739496" cy="583506"/>
            </a:xfrm>
            <a:prstGeom prst="rect">
              <a:avLst/>
            </a:prstGeom>
            <a:noFill/>
            <a:ln w="9525">
              <a:noFill/>
              <a:miter lim="800000"/>
              <a:headEnd/>
              <a:tailEnd/>
            </a:ln>
          </p:spPr>
        </p:pic>
        <p:pic>
          <p:nvPicPr>
            <p:cNvPr id="545" name="Picture 2"/>
            <p:cNvPicPr>
              <a:picLocks noChangeArrowheads="1"/>
            </p:cNvPicPr>
            <p:nvPr/>
          </p:nvPicPr>
          <p:blipFill>
            <a:blip r:embed="rId8" cstate="print"/>
            <a:srcRect/>
            <a:stretch>
              <a:fillRect/>
            </a:stretch>
          </p:blipFill>
          <p:spPr bwMode="auto">
            <a:xfrm>
              <a:off x="1695570" y="5057189"/>
              <a:ext cx="1062037" cy="649999"/>
            </a:xfrm>
            <a:prstGeom prst="rect">
              <a:avLst/>
            </a:prstGeom>
            <a:noFill/>
            <a:ln w="9525">
              <a:noFill/>
              <a:miter lim="800000"/>
              <a:headEnd/>
              <a:tailEnd/>
            </a:ln>
          </p:spPr>
        </p:pic>
        <p:pic>
          <p:nvPicPr>
            <p:cNvPr id="546" name="Picture 1"/>
            <p:cNvPicPr>
              <a:picLocks noChangeArrowheads="1"/>
            </p:cNvPicPr>
            <p:nvPr/>
          </p:nvPicPr>
          <p:blipFill>
            <a:blip r:embed="rId9" cstate="print"/>
            <a:srcRect/>
            <a:stretch>
              <a:fillRect/>
            </a:stretch>
          </p:blipFill>
          <p:spPr bwMode="auto">
            <a:xfrm>
              <a:off x="3198951" y="4108410"/>
              <a:ext cx="792088" cy="522734"/>
            </a:xfrm>
            <a:prstGeom prst="rect">
              <a:avLst/>
            </a:prstGeom>
            <a:noFill/>
            <a:ln w="9525">
              <a:noFill/>
              <a:miter lim="800000"/>
              <a:headEnd/>
              <a:tailEnd/>
            </a:ln>
          </p:spPr>
        </p:pic>
        <p:sp>
          <p:nvSpPr>
            <p:cNvPr id="547" name="Text Box 255"/>
            <p:cNvSpPr txBox="1">
              <a:spLocks noChangeArrowheads="1"/>
            </p:cNvSpPr>
            <p:nvPr/>
          </p:nvSpPr>
          <p:spPr bwMode="auto">
            <a:xfrm>
              <a:off x="1763018" y="3945811"/>
              <a:ext cx="1453554" cy="954107"/>
            </a:xfrm>
            <a:prstGeom prst="rect">
              <a:avLst/>
            </a:prstGeom>
            <a:noFill/>
            <a:ln w="9525" algn="ctr">
              <a:noFill/>
              <a:miter lim="800000"/>
              <a:headEnd/>
              <a:tailEnd/>
            </a:ln>
          </p:spPr>
          <p:txBody>
            <a:bodyPr wrap="square">
              <a:noAutofit/>
            </a:bodyPr>
            <a:lstStyle/>
            <a:p>
              <a:pPr algn="ctr" defTabSz="801688">
                <a:spcBef>
                  <a:spcPct val="50000"/>
                </a:spcBef>
              </a:pPr>
              <a:r>
                <a:rPr lang="en-US" sz="1400" b="1" dirty="0">
                  <a:solidFill>
                    <a:prstClr val="black"/>
                  </a:solidFill>
                </a:rPr>
                <a:t>International standards</a:t>
              </a:r>
              <a:r>
                <a:rPr lang="en-US" sz="1400" dirty="0">
                  <a:solidFill>
                    <a:prstClr val="black"/>
                  </a:solidFill>
                </a:rPr>
                <a:t> </a:t>
              </a:r>
            </a:p>
            <a:p>
              <a:pPr algn="ctr" defTabSz="801688"/>
              <a:r>
                <a:rPr lang="en-US" sz="1400" dirty="0">
                  <a:solidFill>
                    <a:prstClr val="black"/>
                  </a:solidFill>
                </a:rPr>
                <a:t>ISO/IEC IS 11801</a:t>
              </a:r>
            </a:p>
          </p:txBody>
        </p:sp>
        <p:sp>
          <p:nvSpPr>
            <p:cNvPr id="548" name="Text Box 256"/>
            <p:cNvSpPr txBox="1">
              <a:spLocks noChangeArrowheads="1"/>
            </p:cNvSpPr>
            <p:nvPr/>
          </p:nvSpPr>
          <p:spPr bwMode="auto">
            <a:xfrm>
              <a:off x="2600338" y="5123364"/>
              <a:ext cx="1671638" cy="954107"/>
            </a:xfrm>
            <a:prstGeom prst="rect">
              <a:avLst/>
            </a:prstGeom>
            <a:noFill/>
            <a:ln w="9525" algn="ctr">
              <a:noFill/>
              <a:miter lim="800000"/>
              <a:headEnd/>
              <a:tailEnd/>
            </a:ln>
          </p:spPr>
          <p:txBody>
            <a:bodyPr wrap="square">
              <a:noAutofit/>
            </a:bodyPr>
            <a:lstStyle/>
            <a:p>
              <a:pPr algn="ctr" defTabSz="801688">
                <a:spcBef>
                  <a:spcPct val="50000"/>
                </a:spcBef>
              </a:pPr>
              <a:r>
                <a:rPr lang="en-US" sz="1400" b="1" dirty="0">
                  <a:solidFill>
                    <a:prstClr val="black"/>
                  </a:solidFill>
                </a:rPr>
                <a:t>International standards</a:t>
              </a:r>
              <a:r>
                <a:rPr lang="en-US" sz="1400" dirty="0">
                  <a:solidFill>
                    <a:prstClr val="black"/>
                  </a:solidFill>
                </a:rPr>
                <a:t> </a:t>
              </a:r>
            </a:p>
            <a:p>
              <a:pPr algn="ctr" defTabSz="801688"/>
              <a:r>
                <a:rPr lang="en-US" sz="1400" dirty="0">
                  <a:solidFill>
                    <a:prstClr val="black"/>
                  </a:solidFill>
                </a:rPr>
                <a:t>CENELEC EN 50173</a:t>
              </a:r>
            </a:p>
          </p:txBody>
        </p:sp>
        <p:sp>
          <p:nvSpPr>
            <p:cNvPr id="549" name="Text Box 257"/>
            <p:cNvSpPr txBox="1">
              <a:spLocks noChangeArrowheads="1"/>
            </p:cNvSpPr>
            <p:nvPr/>
          </p:nvSpPr>
          <p:spPr bwMode="auto">
            <a:xfrm>
              <a:off x="3851794" y="3945811"/>
              <a:ext cx="1512167" cy="1095647"/>
            </a:xfrm>
            <a:prstGeom prst="rect">
              <a:avLst/>
            </a:prstGeom>
            <a:noFill/>
            <a:ln w="9525" algn="ctr">
              <a:noFill/>
              <a:miter lim="800000"/>
              <a:headEnd/>
              <a:tailEnd/>
            </a:ln>
          </p:spPr>
          <p:txBody>
            <a:bodyPr wrap="square">
              <a:noAutofit/>
            </a:bodyPr>
            <a:lstStyle/>
            <a:p>
              <a:pPr algn="ctr" defTabSz="801688">
                <a:spcBef>
                  <a:spcPct val="50000"/>
                </a:spcBef>
              </a:pPr>
              <a:r>
                <a:rPr lang="en-US" sz="1400" b="1" dirty="0">
                  <a:solidFill>
                    <a:prstClr val="black"/>
                  </a:solidFill>
                </a:rPr>
                <a:t>North American standards</a:t>
              </a:r>
              <a:r>
                <a:rPr lang="en-US" sz="1400" dirty="0">
                  <a:solidFill>
                    <a:prstClr val="black"/>
                  </a:solidFill>
                </a:rPr>
                <a:t> </a:t>
              </a:r>
            </a:p>
            <a:p>
              <a:pPr algn="ctr" defTabSz="801688"/>
              <a:r>
                <a:rPr lang="en-US" sz="1400" dirty="0">
                  <a:solidFill>
                    <a:prstClr val="black"/>
                  </a:solidFill>
                </a:rPr>
                <a:t>EIA/TIA-568A/B/C</a:t>
              </a:r>
            </a:p>
          </p:txBody>
        </p:sp>
      </p:grpSp>
      <p:grpSp>
        <p:nvGrpSpPr>
          <p:cNvPr id="35" name="组合 34"/>
          <p:cNvGrpSpPr/>
          <p:nvPr/>
        </p:nvGrpSpPr>
        <p:grpSpPr>
          <a:xfrm>
            <a:off x="722341" y="1484312"/>
            <a:ext cx="317151" cy="2760802"/>
            <a:chOff x="454310" y="1248830"/>
            <a:chExt cx="317151" cy="2760802"/>
          </a:xfrm>
        </p:grpSpPr>
        <p:sp>
          <p:nvSpPr>
            <p:cNvPr id="36" name="AutoShape 56"/>
            <p:cNvSpPr>
              <a:spLocks/>
            </p:cNvSpPr>
            <p:nvPr/>
          </p:nvSpPr>
          <p:spPr bwMode="auto">
            <a:xfrm rot="10800000" flipH="1">
              <a:off x="454310" y="1248830"/>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a:solidFill>
                    <a:prstClr val="white"/>
                  </a:solidFill>
                  <a:ea typeface="Arial Unicode MS" pitchFamily="34" charset="-122"/>
                  <a:cs typeface="Arial Unicode MS" pitchFamily="34" charset="-122"/>
                </a:rPr>
                <a:t>Why</a:t>
              </a:r>
            </a:p>
          </p:txBody>
        </p:sp>
        <p:sp>
          <p:nvSpPr>
            <p:cNvPr id="37" name="AutoShape 56"/>
            <p:cNvSpPr>
              <a:spLocks/>
            </p:cNvSpPr>
            <p:nvPr/>
          </p:nvSpPr>
          <p:spPr bwMode="auto">
            <a:xfrm rot="10800000" flipH="1">
              <a:off x="454310" y="2159533"/>
              <a:ext cx="317151" cy="950506"/>
            </a:xfrm>
            <a:prstGeom prst="leftBracket">
              <a:avLst>
                <a:gd name="adj" fmla="val 45473"/>
              </a:avLst>
            </a:prstGeom>
            <a:solidFill>
              <a:schemeClr val="tx1">
                <a:lumMod val="65000"/>
                <a:lumOff val="3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What</a:t>
              </a:r>
            </a:p>
          </p:txBody>
        </p:sp>
        <p:sp>
          <p:nvSpPr>
            <p:cNvPr id="38" name="AutoShape 56"/>
            <p:cNvSpPr>
              <a:spLocks/>
            </p:cNvSpPr>
            <p:nvPr/>
          </p:nvSpPr>
          <p:spPr bwMode="auto">
            <a:xfrm rot="10800000" flipH="1">
              <a:off x="454310" y="3059126"/>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a:solidFill>
                    <a:prstClr val="white"/>
                  </a:solidFill>
                  <a:ea typeface="Arial Unicode MS" pitchFamily="34" charset="-122"/>
                  <a:cs typeface="Arial Unicode MS" pitchFamily="34" charset="-122"/>
                </a:rPr>
                <a:t>How</a:t>
              </a:r>
            </a:p>
          </p:txBody>
        </p:sp>
      </p:grpSp>
    </p:spTree>
    <p:extLst>
      <p:ext uri="{BB962C8B-B14F-4D97-AF65-F5344CB8AC3E}">
        <p14:creationId xmlns:p14="http://schemas.microsoft.com/office/powerpoint/2010/main" val="1009876396"/>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en-US" dirty="0" smtClean="0"/>
              <a:t>Feasibility Research Construction Scheme – Construction Standard </a:t>
            </a:r>
            <a:r>
              <a:rPr lang="en-US" altLang="en-US" dirty="0"/>
              <a:t>Determination </a:t>
            </a:r>
            <a:r>
              <a:rPr lang="en-US" altLang="en-US" dirty="0" smtClean="0"/>
              <a:t>(2)</a:t>
            </a:r>
            <a:endParaRPr lang="en-US" altLang="en-US" dirty="0"/>
          </a:p>
        </p:txBody>
      </p:sp>
      <p:graphicFrame>
        <p:nvGraphicFramePr>
          <p:cNvPr id="523" name="表格 522"/>
          <p:cNvGraphicFramePr>
            <a:graphicFrameLocks noGrp="1"/>
          </p:cNvGraphicFramePr>
          <p:nvPr>
            <p:extLst>
              <p:ext uri="{D42A27DB-BD31-4B8C-83A1-F6EECF244321}">
                <p14:modId xmlns:p14="http://schemas.microsoft.com/office/powerpoint/2010/main" val="3066434012"/>
              </p:ext>
            </p:extLst>
          </p:nvPr>
        </p:nvGraphicFramePr>
        <p:xfrm>
          <a:off x="1486535" y="1449388"/>
          <a:ext cx="9059545" cy="4108131"/>
        </p:xfrm>
        <a:graphic>
          <a:graphicData uri="http://schemas.openxmlformats.org/drawingml/2006/table">
            <a:tbl>
              <a:tblPr firstRow="1" bandRow="1">
                <a:tableStyleId>{2D5ABB26-0587-4C30-8999-92F81FD0307C}</a:tableStyleId>
              </a:tblPr>
              <a:tblGrid>
                <a:gridCol w="2298537"/>
                <a:gridCol w="6761008"/>
              </a:tblGrid>
              <a:tr h="529864">
                <a:tc>
                  <a:txBody>
                    <a:bodyPr/>
                    <a:lstStyle/>
                    <a:p>
                      <a:pPr algn="ctr" fontAlgn="ctr"/>
                      <a:r>
                        <a:rPr lang="en-US" sz="1600" b="1" u="none" strike="noStrike" dirty="0">
                          <a:latin typeface="Huawei Sans" panose="020C0503030203020204" pitchFamily="34" charset="0"/>
                        </a:rPr>
                        <a:t>Power Supply System</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b="1" u="none" strike="noStrike">
                          <a:latin typeface="Huawei Sans" panose="020C0503030203020204" pitchFamily="34" charset="0"/>
                        </a:rPr>
                        <a:t>Construction Standards</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511181">
                <a:tc>
                  <a:txBody>
                    <a:bodyPr/>
                    <a:lstStyle/>
                    <a:p>
                      <a:pPr algn="ctr" fontAlgn="ctr"/>
                      <a:r>
                        <a:rPr lang="en-US" sz="1600" b="1" u="none" strike="noStrike" dirty="0" smtClean="0">
                          <a:latin typeface="Huawei Sans" panose="020C0503030203020204" pitchFamily="34" charset="0"/>
                        </a:rPr>
                        <a:t>External mains supply</a:t>
                      </a:r>
                      <a:endParaRPr lang="en-US" sz="1600" b="1" u="none" strike="noStrike" dirty="0">
                        <a:latin typeface="Huawei Sans" panose="020C0503030203020204" pitchFamily="34" charset="0"/>
                      </a:endParaRP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u="none" strike="noStrike">
                          <a:latin typeface="Huawei Sans" panose="020C0503030203020204" pitchFamily="34" charset="0"/>
                        </a:rPr>
                        <a:t>Two independent power supplies</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1181">
                <a:tc>
                  <a:txBody>
                    <a:bodyPr/>
                    <a:lstStyle/>
                    <a:p>
                      <a:pPr algn="ctr" fontAlgn="ctr"/>
                      <a:r>
                        <a:rPr lang="en-US" sz="1600" b="1" u="none" strike="noStrike" dirty="0" smtClean="0">
                          <a:latin typeface="Huawei Sans" panose="020C0503030203020204" pitchFamily="34" charset="0"/>
                        </a:rPr>
                        <a:t>Transformer</a:t>
                      </a:r>
                      <a:endParaRPr lang="en-US" sz="1600" b="1" u="none" strike="noStrike" dirty="0">
                        <a:latin typeface="Huawei Sans" panose="020C0503030203020204" pitchFamily="34" charset="0"/>
                      </a:endParaRP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u="none" strike="noStrike" dirty="0">
                          <a:latin typeface="Huawei Sans" panose="020C0503030203020204" pitchFamily="34" charset="0"/>
                        </a:rPr>
                        <a:t>1+1 </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1181">
                <a:tc>
                  <a:txBody>
                    <a:bodyPr/>
                    <a:lstStyle/>
                    <a:p>
                      <a:pPr algn="ctr" fontAlgn="ctr"/>
                      <a:r>
                        <a:rPr lang="en-US" sz="1600" b="1" u="none" strike="noStrike">
                          <a:latin typeface="Huawei Sans" panose="020C0503030203020204" pitchFamily="34" charset="0"/>
                        </a:rPr>
                        <a:t>HV power distribution system</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u="none" strike="noStrike" dirty="0">
                          <a:latin typeface="Huawei Sans" panose="020C0503030203020204" pitchFamily="34" charset="0"/>
                        </a:rPr>
                        <a:t>1+1 </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1181">
                <a:tc>
                  <a:txBody>
                    <a:bodyPr/>
                    <a:lstStyle/>
                    <a:p>
                      <a:pPr algn="ctr" fontAlgn="ctr"/>
                      <a:r>
                        <a:rPr lang="en-US" sz="1600" b="1" u="none" strike="noStrike" dirty="0">
                          <a:latin typeface="Huawei Sans" panose="020C0503030203020204" pitchFamily="34" charset="0"/>
                        </a:rPr>
                        <a:t>LV power distribution system</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u="none" strike="noStrike" dirty="0">
                          <a:latin typeface="Huawei Sans" panose="020C0503030203020204" pitchFamily="34" charset="0"/>
                        </a:rPr>
                        <a:t>1+1 </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1181">
                <a:tc>
                  <a:txBody>
                    <a:bodyPr/>
                    <a:lstStyle/>
                    <a:p>
                      <a:pPr algn="ctr" fontAlgn="ctr"/>
                      <a:r>
                        <a:rPr lang="en-US" sz="1600" b="1" u="none" strike="noStrike" dirty="0">
                          <a:latin typeface="Huawei Sans" panose="020C0503030203020204" pitchFamily="34" charset="0"/>
                        </a:rPr>
                        <a:t>HV generator set </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u="none" strike="noStrike" dirty="0">
                          <a:latin typeface="Huawei Sans" panose="020C0503030203020204" pitchFamily="34" charset="0"/>
                        </a:rPr>
                        <a:t>N+X</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1181">
                <a:tc>
                  <a:txBody>
                    <a:bodyPr/>
                    <a:lstStyle/>
                    <a:p>
                      <a:pPr algn="ctr" fontAlgn="ctr"/>
                      <a:r>
                        <a:rPr lang="en-US" sz="1600" b="1" u="none" strike="noStrike" dirty="0">
                          <a:latin typeface="Huawei Sans" panose="020C0503030203020204" pitchFamily="34" charset="0"/>
                        </a:rPr>
                        <a:t>UPS </a:t>
                      </a:r>
                      <a:r>
                        <a:rPr lang="en-US" sz="1600" b="1" u="none" strike="noStrike" dirty="0" smtClean="0">
                          <a:latin typeface="Huawei Sans" panose="020C0503030203020204" pitchFamily="34" charset="0"/>
                        </a:rPr>
                        <a:t>system</a:t>
                      </a:r>
                      <a:endParaRPr lang="en-US" sz="1600" b="1" u="none" strike="noStrike" dirty="0">
                        <a:latin typeface="Huawei Sans" panose="020C0503030203020204" pitchFamily="34" charset="0"/>
                      </a:endParaRP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u="none" strike="noStrike">
                          <a:latin typeface="Huawei Sans" panose="020C0503030203020204" pitchFamily="34" charset="0"/>
                        </a:rPr>
                        <a:t>2N dual-bus system</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1181">
                <a:tc>
                  <a:txBody>
                    <a:bodyPr/>
                    <a:lstStyle/>
                    <a:p>
                      <a:pPr algn="ctr" fontAlgn="ctr"/>
                      <a:r>
                        <a:rPr lang="en-US" sz="1600" b="1" u="none" strike="noStrike" dirty="0">
                          <a:latin typeface="Huawei Sans" panose="020C0503030203020204" pitchFamily="34" charset="0"/>
                        </a:rPr>
                        <a:t>Battery </a:t>
                      </a:r>
                      <a:r>
                        <a:rPr lang="en-US" sz="1600" b="1" u="none" strike="noStrike" dirty="0" smtClean="0">
                          <a:latin typeface="Huawei Sans" panose="020C0503030203020204" pitchFamily="34" charset="0"/>
                        </a:rPr>
                        <a:t>backup </a:t>
                      </a:r>
                      <a:r>
                        <a:rPr lang="en-US" sz="1600" b="1" u="none" strike="noStrike" dirty="0">
                          <a:latin typeface="Huawei Sans" panose="020C0503030203020204" pitchFamily="34" charset="0"/>
                        </a:rPr>
                        <a:t>time</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600" u="none" strike="noStrike" dirty="0" smtClean="0">
                          <a:latin typeface="Huawei Sans" panose="020C0503030203020204" pitchFamily="34" charset="0"/>
                        </a:rPr>
                        <a:t>Backup duration of each UPS ≥ 30 min</a:t>
                      </a:r>
                      <a:endParaRPr lang="en-US" sz="1600" u="none" strike="noStrike" dirty="0">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grpSp>
        <p:nvGrpSpPr>
          <p:cNvPr id="35" name="组合 34"/>
          <p:cNvGrpSpPr/>
          <p:nvPr/>
        </p:nvGrpSpPr>
        <p:grpSpPr>
          <a:xfrm>
            <a:off x="722341" y="1484312"/>
            <a:ext cx="317151" cy="2760802"/>
            <a:chOff x="454310" y="1248830"/>
            <a:chExt cx="317151" cy="2760802"/>
          </a:xfrm>
        </p:grpSpPr>
        <p:sp>
          <p:nvSpPr>
            <p:cNvPr id="36" name="AutoShape 56"/>
            <p:cNvSpPr>
              <a:spLocks/>
            </p:cNvSpPr>
            <p:nvPr/>
          </p:nvSpPr>
          <p:spPr bwMode="auto">
            <a:xfrm rot="10800000" flipH="1">
              <a:off x="454310" y="1248830"/>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a:solidFill>
                    <a:prstClr val="white"/>
                  </a:solidFill>
                  <a:ea typeface="Arial Unicode MS" pitchFamily="34" charset="-122"/>
                  <a:cs typeface="Arial Unicode MS" pitchFamily="34" charset="-122"/>
                </a:rPr>
                <a:t>Why</a:t>
              </a:r>
            </a:p>
          </p:txBody>
        </p:sp>
        <p:sp>
          <p:nvSpPr>
            <p:cNvPr id="37" name="AutoShape 56"/>
            <p:cNvSpPr>
              <a:spLocks/>
            </p:cNvSpPr>
            <p:nvPr/>
          </p:nvSpPr>
          <p:spPr bwMode="auto">
            <a:xfrm rot="10800000" flipH="1">
              <a:off x="454310" y="2159533"/>
              <a:ext cx="317151" cy="950506"/>
            </a:xfrm>
            <a:prstGeom prst="leftBracket">
              <a:avLst>
                <a:gd name="adj" fmla="val 45473"/>
              </a:avLst>
            </a:prstGeom>
            <a:solidFill>
              <a:schemeClr val="tx1">
                <a:lumMod val="65000"/>
                <a:lumOff val="3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What</a:t>
              </a:r>
            </a:p>
          </p:txBody>
        </p:sp>
        <p:sp>
          <p:nvSpPr>
            <p:cNvPr id="38" name="AutoShape 56"/>
            <p:cNvSpPr>
              <a:spLocks/>
            </p:cNvSpPr>
            <p:nvPr/>
          </p:nvSpPr>
          <p:spPr bwMode="auto">
            <a:xfrm rot="10800000" flipH="1">
              <a:off x="454310" y="3059126"/>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a:solidFill>
                    <a:prstClr val="white"/>
                  </a:solidFill>
                  <a:ea typeface="Arial Unicode MS" pitchFamily="34" charset="-122"/>
                  <a:cs typeface="Arial Unicode MS" pitchFamily="34" charset="-122"/>
                </a:rPr>
                <a:t>How</a:t>
              </a:r>
            </a:p>
          </p:txBody>
        </p:sp>
      </p:grpSp>
    </p:spTree>
    <p:extLst>
      <p:ext uri="{BB962C8B-B14F-4D97-AF65-F5344CB8AC3E}">
        <p14:creationId xmlns:p14="http://schemas.microsoft.com/office/powerpoint/2010/main" val="429811800"/>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en-US" dirty="0" smtClean="0"/>
              <a:t>Feasibility Research Construction Scheme – Construction Standard </a:t>
            </a:r>
            <a:r>
              <a:rPr lang="en-US" altLang="en-US" dirty="0"/>
              <a:t>Determination </a:t>
            </a:r>
            <a:r>
              <a:rPr lang="en-US" altLang="en-US" dirty="0" smtClean="0"/>
              <a:t>(3)</a:t>
            </a:r>
            <a:endParaRPr lang="en-US" altLang="en-US" dirty="0"/>
          </a:p>
        </p:txBody>
      </p:sp>
      <p:graphicFrame>
        <p:nvGraphicFramePr>
          <p:cNvPr id="523" name="表格 522"/>
          <p:cNvGraphicFramePr>
            <a:graphicFrameLocks noGrp="1"/>
          </p:cNvGraphicFramePr>
          <p:nvPr>
            <p:extLst>
              <p:ext uri="{D42A27DB-BD31-4B8C-83A1-F6EECF244321}">
                <p14:modId xmlns:p14="http://schemas.microsoft.com/office/powerpoint/2010/main" val="633957632"/>
              </p:ext>
            </p:extLst>
          </p:nvPr>
        </p:nvGraphicFramePr>
        <p:xfrm>
          <a:off x="1576387" y="1486947"/>
          <a:ext cx="9039225" cy="4446492"/>
        </p:xfrm>
        <a:graphic>
          <a:graphicData uri="http://schemas.openxmlformats.org/drawingml/2006/table">
            <a:tbl>
              <a:tblPr firstRow="1" bandRow="1">
                <a:tableStyleId>{2D5ABB26-0587-4C30-8999-92F81FD0307C}</a:tableStyleId>
              </a:tblPr>
              <a:tblGrid>
                <a:gridCol w="2293382"/>
                <a:gridCol w="6745843"/>
              </a:tblGrid>
              <a:tr h="386141">
                <a:tc>
                  <a:txBody>
                    <a:bodyPr/>
                    <a:lstStyle/>
                    <a:p>
                      <a:pPr algn="ctr" fontAlgn="t"/>
                      <a:r>
                        <a:rPr lang="en-US" sz="1600" b="1" u="none" strike="noStrike" dirty="0" smtClean="0">
                          <a:latin typeface="Huawei Sans" panose="020C0503030203020204" pitchFamily="34" charset="0"/>
                        </a:rPr>
                        <a:t>Refrigeration System</a:t>
                      </a:r>
                      <a:endParaRPr lang="en-US" sz="1600" b="1" u="none" strike="noStrike" dirty="0">
                        <a:latin typeface="Huawei Sans" panose="020C0503030203020204" pitchFamily="34" charset="0"/>
                      </a:endParaRP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t"/>
                      <a:r>
                        <a:rPr lang="en-US" sz="1600" b="1" u="none" strike="noStrike" dirty="0">
                          <a:latin typeface="Huawei Sans" panose="020C0503030203020204" pitchFamily="34" charset="0"/>
                        </a:rPr>
                        <a:t>Construction Standards</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86141">
                <a:tc>
                  <a:txBody>
                    <a:bodyPr/>
                    <a:lstStyle/>
                    <a:p>
                      <a:pPr algn="ctr" fontAlgn="t"/>
                      <a:r>
                        <a:rPr lang="en-US" sz="1600" b="1" u="none" strike="noStrike" dirty="0" smtClean="0">
                          <a:latin typeface="Huawei Sans" panose="020C0503030203020204" pitchFamily="34" charset="0"/>
                        </a:rPr>
                        <a:t>Natural cooling </a:t>
                      </a:r>
                      <a:r>
                        <a:rPr lang="en-US" sz="1600" b="1" u="none" strike="noStrike" dirty="0">
                          <a:latin typeface="Huawei Sans" panose="020C0503030203020204" pitchFamily="34" charset="0"/>
                        </a:rPr>
                        <a:t>source</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t"/>
                      <a:r>
                        <a:rPr lang="en-US" sz="1600" u="none" strike="noStrike" dirty="0">
                          <a:latin typeface="Huawei Sans" panose="020C0503030203020204" pitchFamily="34" charset="0"/>
                        </a:rPr>
                        <a:t>Adopted</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99146">
                <a:tc>
                  <a:txBody>
                    <a:bodyPr/>
                    <a:lstStyle/>
                    <a:p>
                      <a:pPr algn="ctr" fontAlgn="t"/>
                      <a:r>
                        <a:rPr lang="en-US" sz="1600" b="1" u="none" strike="noStrike">
                          <a:latin typeface="Huawei Sans" panose="020C0503030203020204" pitchFamily="34" charset="0"/>
                        </a:rPr>
                        <a:t>Continuous cooling</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t"/>
                      <a:r>
                        <a:rPr lang="en-US" sz="1600" u="none" strike="noStrike" dirty="0" smtClean="0">
                          <a:latin typeface="Huawei Sans" panose="020C0503030203020204" pitchFamily="34" charset="0"/>
                        </a:rPr>
                        <a:t>Based on IT equipment requirements, consider whether to use continuous cooling for all IT equipment or some IT equipment.</a:t>
                      </a:r>
                      <a:endParaRPr lang="en-US" sz="1600" u="none" strike="noStrike" dirty="0">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55781">
                <a:tc>
                  <a:txBody>
                    <a:bodyPr/>
                    <a:lstStyle/>
                    <a:p>
                      <a:pPr algn="ctr" fontAlgn="t"/>
                      <a:r>
                        <a:rPr lang="en-US" sz="1600" b="1" u="none" strike="noStrike" dirty="0">
                          <a:latin typeface="Huawei Sans" panose="020C0503030203020204" pitchFamily="34" charset="0"/>
                        </a:rPr>
                        <a:t>Cooling </a:t>
                      </a:r>
                      <a:r>
                        <a:rPr lang="en-US" sz="1600" b="1" u="none" strike="noStrike" dirty="0" smtClean="0">
                          <a:latin typeface="Huawei Sans" panose="020C0503030203020204" pitchFamily="34" charset="0"/>
                        </a:rPr>
                        <a:t>equipment </a:t>
                      </a:r>
                      <a:r>
                        <a:rPr lang="en-US" sz="1600" b="1" u="none" strike="noStrike" dirty="0">
                          <a:latin typeface="Huawei Sans" panose="020C0503030203020204" pitchFamily="34" charset="0"/>
                        </a:rPr>
                        <a:t>configuration</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t"/>
                      <a:r>
                        <a:rPr lang="en-US" sz="1600" u="none" strike="noStrike" dirty="0">
                          <a:latin typeface="Huawei Sans" panose="020C0503030203020204" pitchFamily="34" charset="0"/>
                        </a:rPr>
                        <a:t>N+X redundancy (X = 1 to N)</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6141">
                <a:tc>
                  <a:txBody>
                    <a:bodyPr/>
                    <a:lstStyle/>
                    <a:p>
                      <a:pPr algn="ctr" fontAlgn="t"/>
                      <a:r>
                        <a:rPr lang="en-US" sz="1600" b="1" u="none" strike="noStrike" dirty="0">
                          <a:latin typeface="Huawei Sans" panose="020C0503030203020204" pitchFamily="34" charset="0"/>
                        </a:rPr>
                        <a:t>Cooling pipes</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t"/>
                      <a:r>
                        <a:rPr lang="en-US" sz="1600" u="none" strike="noStrike" dirty="0">
                          <a:latin typeface="Huawei Sans" panose="020C0503030203020204" pitchFamily="34" charset="0"/>
                        </a:rPr>
                        <a:t>Consider </a:t>
                      </a:r>
                      <a:r>
                        <a:rPr lang="en-US" sz="1600" u="none" strike="noStrike" dirty="0" smtClean="0">
                          <a:latin typeface="Huawei Sans" panose="020C0503030203020204" pitchFamily="34" charset="0"/>
                        </a:rPr>
                        <a:t>system </a:t>
                      </a:r>
                      <a:r>
                        <a:rPr lang="en-US" sz="1600" u="none" strike="noStrike" dirty="0">
                          <a:latin typeface="Huawei Sans" panose="020C0503030203020204" pitchFamily="34" charset="0"/>
                        </a:rPr>
                        <a:t>reliability and redundancy.</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6141">
                <a:tc>
                  <a:txBody>
                    <a:bodyPr/>
                    <a:lstStyle/>
                    <a:p>
                      <a:pPr algn="ctr" fontAlgn="t"/>
                      <a:r>
                        <a:rPr lang="en-US" sz="1600" b="1" u="none" strike="noStrike">
                          <a:latin typeface="Huawei Sans" panose="020C0503030203020204" pitchFamily="34" charset="0"/>
                        </a:rPr>
                        <a:t>Cabinet layout</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t"/>
                      <a:r>
                        <a:rPr lang="en-US" sz="1600" u="none" strike="noStrike" dirty="0">
                          <a:latin typeface="Huawei Sans" panose="020C0503030203020204" pitchFamily="34" charset="0"/>
                        </a:rPr>
                        <a:t>Layout of cold and hot aisles</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99146">
                <a:tc>
                  <a:txBody>
                    <a:bodyPr/>
                    <a:lstStyle/>
                    <a:p>
                      <a:pPr algn="ctr" fontAlgn="t"/>
                      <a:r>
                        <a:rPr lang="en-US" sz="1600" b="1" u="none" strike="noStrike" dirty="0" smtClean="0">
                          <a:latin typeface="Huawei Sans" panose="020C0503030203020204" pitchFamily="34" charset="0"/>
                        </a:rPr>
                        <a:t>Air conditioner in the equipment room</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t"/>
                      <a:r>
                        <a:rPr lang="en-US" sz="1600" u="none" strike="noStrike" dirty="0">
                          <a:latin typeface="Huawei Sans" panose="020C0503030203020204" pitchFamily="34" charset="0"/>
                        </a:rPr>
                        <a:t>N+X redundancy (X = 1 to N). </a:t>
                      </a:r>
                      <a:r>
                        <a:rPr lang="en-US" sz="1600" i="1" u="none" strike="noStrike" dirty="0" smtClean="0">
                          <a:latin typeface="Huawei Sans" panose="020C0503030203020204" pitchFamily="34" charset="0"/>
                        </a:rPr>
                        <a:t>X</a:t>
                      </a:r>
                      <a:r>
                        <a:rPr lang="en-US" sz="1600" u="none" strike="noStrike" dirty="0" smtClean="0">
                          <a:latin typeface="Huawei Sans" panose="020C0503030203020204" pitchFamily="34" charset="0"/>
                        </a:rPr>
                        <a:t> air conditioners work in redundancy mode in each air conditioning area in the computer room. </a:t>
                      </a:r>
                      <a:endParaRPr lang="en-US" sz="1600" u="none" strike="noStrike" dirty="0">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47855">
                <a:tc>
                  <a:txBody>
                    <a:bodyPr/>
                    <a:lstStyle/>
                    <a:p>
                      <a:pPr algn="ctr" fontAlgn="t"/>
                      <a:r>
                        <a:rPr lang="en-US" sz="1600" b="1" u="none" strike="noStrike" dirty="0">
                          <a:latin typeface="Huawei Sans" panose="020C0503030203020204" pitchFamily="34" charset="0"/>
                        </a:rPr>
                        <a:t>Water </a:t>
                      </a:r>
                      <a:r>
                        <a:rPr lang="en-US" sz="1600" b="1" u="none" strike="noStrike" dirty="0" smtClean="0">
                          <a:latin typeface="Huawei Sans" panose="020C0503030203020204" pitchFamily="34" charset="0"/>
                        </a:rPr>
                        <a:t>storage</a:t>
                      </a:r>
                      <a:endParaRPr lang="en-US" sz="1600" b="1" u="none" strike="noStrike" dirty="0">
                        <a:latin typeface="Huawei Sans" panose="020C0503030203020204" pitchFamily="34" charset="0"/>
                      </a:endParaRP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t"/>
                      <a:r>
                        <a:rPr lang="en-US" sz="1600" u="none" strike="noStrike" dirty="0" smtClean="0">
                          <a:latin typeface="Huawei Sans" panose="020C0503030203020204" pitchFamily="34" charset="0"/>
                        </a:rPr>
                        <a:t>Water assurance based on independent dual-municipal water or stored water </a:t>
                      </a:r>
                      <a:endParaRPr lang="en-US" sz="1600" u="none" strike="noStrike" dirty="0">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grpSp>
        <p:nvGrpSpPr>
          <p:cNvPr id="35" name="组合 34"/>
          <p:cNvGrpSpPr/>
          <p:nvPr/>
        </p:nvGrpSpPr>
        <p:grpSpPr>
          <a:xfrm>
            <a:off x="722341" y="1484312"/>
            <a:ext cx="317151" cy="2760802"/>
            <a:chOff x="454310" y="1248830"/>
            <a:chExt cx="317151" cy="2760802"/>
          </a:xfrm>
        </p:grpSpPr>
        <p:sp>
          <p:nvSpPr>
            <p:cNvPr id="36" name="AutoShape 56"/>
            <p:cNvSpPr>
              <a:spLocks/>
            </p:cNvSpPr>
            <p:nvPr/>
          </p:nvSpPr>
          <p:spPr bwMode="auto">
            <a:xfrm rot="10800000" flipH="1">
              <a:off x="454310" y="1248830"/>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a:solidFill>
                    <a:prstClr val="white"/>
                  </a:solidFill>
                  <a:ea typeface="Arial Unicode MS" pitchFamily="34" charset="-122"/>
                  <a:cs typeface="Arial Unicode MS" pitchFamily="34" charset="-122"/>
                </a:rPr>
                <a:t>Why</a:t>
              </a:r>
            </a:p>
          </p:txBody>
        </p:sp>
        <p:sp>
          <p:nvSpPr>
            <p:cNvPr id="37" name="AutoShape 56"/>
            <p:cNvSpPr>
              <a:spLocks/>
            </p:cNvSpPr>
            <p:nvPr/>
          </p:nvSpPr>
          <p:spPr bwMode="auto">
            <a:xfrm rot="10800000" flipH="1">
              <a:off x="454310" y="2159533"/>
              <a:ext cx="317151" cy="950506"/>
            </a:xfrm>
            <a:prstGeom prst="leftBracket">
              <a:avLst>
                <a:gd name="adj" fmla="val 45473"/>
              </a:avLst>
            </a:prstGeom>
            <a:solidFill>
              <a:schemeClr val="tx1">
                <a:lumMod val="65000"/>
                <a:lumOff val="3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What</a:t>
              </a:r>
            </a:p>
          </p:txBody>
        </p:sp>
        <p:sp>
          <p:nvSpPr>
            <p:cNvPr id="38" name="AutoShape 56"/>
            <p:cNvSpPr>
              <a:spLocks/>
            </p:cNvSpPr>
            <p:nvPr/>
          </p:nvSpPr>
          <p:spPr bwMode="auto">
            <a:xfrm rot="10800000" flipH="1">
              <a:off x="454310" y="3059126"/>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a:solidFill>
                    <a:prstClr val="white"/>
                  </a:solidFill>
                  <a:ea typeface="Arial Unicode MS" pitchFamily="34" charset="-122"/>
                  <a:cs typeface="Arial Unicode MS" pitchFamily="34" charset="-122"/>
                </a:rPr>
                <a:t>How</a:t>
              </a:r>
            </a:p>
          </p:txBody>
        </p:sp>
      </p:grpSp>
    </p:spTree>
    <p:extLst>
      <p:ext uri="{BB962C8B-B14F-4D97-AF65-F5344CB8AC3E}">
        <p14:creationId xmlns:p14="http://schemas.microsoft.com/office/powerpoint/2010/main" val="4283999784"/>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en-US" smtClean="0"/>
              <a:t>Feasibility Research Construction Scheme – HVAC System Architecture Determination</a:t>
            </a:r>
            <a:endParaRPr lang="en-US" altLang="en-US" dirty="0"/>
          </a:p>
        </p:txBody>
      </p:sp>
      <p:grpSp>
        <p:nvGrpSpPr>
          <p:cNvPr id="6" name="组合 5"/>
          <p:cNvGrpSpPr/>
          <p:nvPr/>
        </p:nvGrpSpPr>
        <p:grpSpPr>
          <a:xfrm>
            <a:off x="2075102" y="1475205"/>
            <a:ext cx="8967719" cy="4750422"/>
            <a:chOff x="2045721" y="1539852"/>
            <a:chExt cx="8073660" cy="4750422"/>
          </a:xfrm>
        </p:grpSpPr>
        <p:sp>
          <p:nvSpPr>
            <p:cNvPr id="150" name="矩形 149"/>
            <p:cNvSpPr/>
            <p:nvPr/>
          </p:nvSpPr>
          <p:spPr bwMode="auto">
            <a:xfrm>
              <a:off x="2066994" y="3093485"/>
              <a:ext cx="8037587" cy="1478287"/>
            </a:xfrm>
            <a:prstGeom prst="rect">
              <a:avLst/>
            </a:prstGeom>
            <a:solidFill>
              <a:sysClr val="window" lastClr="FFFFFF">
                <a:lumMod val="85000"/>
                <a:alpha val="60000"/>
              </a:sysClr>
            </a:solidFill>
            <a:ln w="9525" cap="flat" cmpd="sng" algn="ctr">
              <a:solidFill>
                <a:sysClr val="window" lastClr="FFFFFF"/>
              </a:solidFill>
              <a:prstDash val="solid"/>
              <a:round/>
              <a:headEnd type="none" w="med" len="med"/>
              <a:tailEnd type="none" w="med" len="med"/>
            </a:ln>
            <a:effectLst/>
            <a:scene3d>
              <a:camera prst="orthographicFront"/>
              <a:lightRig rig="threePt" dir="t"/>
            </a:scene3d>
            <a:sp3d>
              <a:bevelT/>
            </a:sp3d>
          </p:spPr>
          <p:txBody>
            <a:bodyPr lIns="79200" tIns="39600" rIns="79200" bIns="39600">
              <a:noAutofit/>
            </a:bodyPr>
            <a:lstStyle/>
            <a:p>
              <a:pPr defTabSz="801688">
                <a:defRPr/>
              </a:pPr>
              <a:endParaRPr lang="zh-CN" altLang="en-US" kern="0">
                <a:solidFill>
                  <a:srgbClr val="000000"/>
                </a:solidFill>
              </a:endParaRPr>
            </a:p>
          </p:txBody>
        </p:sp>
        <p:sp>
          <p:nvSpPr>
            <p:cNvPr id="151" name="矩形 150"/>
            <p:cNvSpPr/>
            <p:nvPr/>
          </p:nvSpPr>
          <p:spPr bwMode="auto">
            <a:xfrm>
              <a:off x="2066994" y="1539852"/>
              <a:ext cx="8037587" cy="1478287"/>
            </a:xfrm>
            <a:prstGeom prst="rect">
              <a:avLst/>
            </a:prstGeom>
            <a:solidFill>
              <a:sysClr val="window" lastClr="FFFFFF">
                <a:lumMod val="85000"/>
                <a:alpha val="60000"/>
              </a:sysClr>
            </a:solidFill>
            <a:ln w="9525" cap="flat" cmpd="sng" algn="ctr">
              <a:solidFill>
                <a:sysClr val="window" lastClr="FFFFFF"/>
              </a:solidFill>
              <a:prstDash val="solid"/>
              <a:round/>
              <a:headEnd type="none" w="med" len="med"/>
              <a:tailEnd type="none" w="med" len="med"/>
            </a:ln>
            <a:effectLst/>
            <a:scene3d>
              <a:camera prst="orthographicFront"/>
              <a:lightRig rig="threePt" dir="t"/>
            </a:scene3d>
            <a:sp3d>
              <a:bevelT/>
            </a:sp3d>
          </p:spPr>
          <p:txBody>
            <a:bodyPr lIns="79200" tIns="39600" rIns="79200" bIns="39600">
              <a:noAutofit/>
            </a:bodyPr>
            <a:lstStyle/>
            <a:p>
              <a:pPr defTabSz="801688">
                <a:defRPr/>
              </a:pPr>
              <a:endParaRPr lang="zh-CN" altLang="en-US" kern="0">
                <a:solidFill>
                  <a:srgbClr val="000000"/>
                </a:solidFill>
              </a:endParaRPr>
            </a:p>
          </p:txBody>
        </p:sp>
        <p:sp>
          <p:nvSpPr>
            <p:cNvPr id="152" name="矩形 151"/>
            <p:cNvSpPr/>
            <p:nvPr/>
          </p:nvSpPr>
          <p:spPr bwMode="auto">
            <a:xfrm>
              <a:off x="2045721" y="4653319"/>
              <a:ext cx="8058861" cy="1547456"/>
            </a:xfrm>
            <a:prstGeom prst="rect">
              <a:avLst/>
            </a:prstGeom>
            <a:solidFill>
              <a:sysClr val="window" lastClr="FFFFFF">
                <a:lumMod val="85000"/>
                <a:alpha val="60000"/>
              </a:sysClr>
            </a:solidFill>
            <a:ln w="9525" cap="flat" cmpd="sng" algn="ctr">
              <a:solidFill>
                <a:sysClr val="window" lastClr="FFFFFF"/>
              </a:solidFill>
              <a:prstDash val="solid"/>
              <a:round/>
              <a:headEnd type="none" w="med" len="med"/>
              <a:tailEnd type="none" w="med" len="med"/>
            </a:ln>
            <a:effectLst/>
            <a:scene3d>
              <a:camera prst="orthographicFront"/>
              <a:lightRig rig="threePt" dir="t"/>
            </a:scene3d>
            <a:sp3d>
              <a:bevelT/>
            </a:sp3d>
          </p:spPr>
          <p:txBody>
            <a:bodyPr lIns="79200" tIns="39600" rIns="79200" bIns="39600">
              <a:noAutofit/>
            </a:bodyPr>
            <a:lstStyle/>
            <a:p>
              <a:pPr defTabSz="801688">
                <a:defRPr/>
              </a:pPr>
              <a:endParaRPr lang="zh-CN" altLang="en-US" kern="0">
                <a:solidFill>
                  <a:srgbClr val="000000"/>
                </a:solidFill>
              </a:endParaRPr>
            </a:p>
          </p:txBody>
        </p:sp>
        <p:grpSp>
          <p:nvGrpSpPr>
            <p:cNvPr id="153" name="组合 27"/>
            <p:cNvGrpSpPr>
              <a:grpSpLocks noChangeAspect="1"/>
            </p:cNvGrpSpPr>
            <p:nvPr/>
          </p:nvGrpSpPr>
          <p:grpSpPr bwMode="auto">
            <a:xfrm>
              <a:off x="2415580" y="1591543"/>
              <a:ext cx="7491858" cy="1433199"/>
              <a:chOff x="1429283" y="1407961"/>
              <a:chExt cx="6928931" cy="1465023"/>
            </a:xfrm>
          </p:grpSpPr>
          <p:pic>
            <p:nvPicPr>
              <p:cNvPr id="154"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b="13184"/>
              <a:stretch/>
            </p:blipFill>
            <p:spPr bwMode="auto">
              <a:xfrm>
                <a:off x="1497643" y="1407961"/>
                <a:ext cx="6734314" cy="1269609"/>
              </a:xfrm>
              <a:prstGeom prst="rect">
                <a:avLst/>
              </a:prstGeom>
              <a:ln w="12700" cap="sq">
                <a:solidFill>
                  <a:srgbClr val="000000"/>
                </a:solidFill>
                <a:prstDash val="solid"/>
                <a:miter lim="800000"/>
              </a:ln>
              <a:effectLst>
                <a:outerShdw blurRad="50800" dist="38100" dir="2700000" algn="tl" rotWithShape="0">
                  <a:srgbClr val="000000">
                    <a:alpha val="43000"/>
                  </a:srgbClr>
                </a:outerShdw>
              </a:effectLst>
            </p:spPr>
          </p:pic>
          <p:sp>
            <p:nvSpPr>
              <p:cNvPr id="158" name="TextBox 23"/>
              <p:cNvSpPr txBox="1">
                <a:spLocks noChangeArrowheads="1"/>
              </p:cNvSpPr>
              <p:nvPr/>
            </p:nvSpPr>
            <p:spPr bwMode="auto">
              <a:xfrm>
                <a:off x="1429283" y="2643312"/>
                <a:ext cx="1642943" cy="229672"/>
              </a:xfrm>
              <a:prstGeom prst="rect">
                <a:avLst/>
              </a:prstGeom>
              <a:noFill/>
              <a:ln w="9525">
                <a:noFill/>
                <a:miter lim="800000"/>
                <a:headEnd/>
                <a:tailEnd/>
              </a:ln>
            </p:spPr>
            <p:txBody>
              <a:bodyPr>
                <a:noAutofit/>
              </a:bodyPr>
              <a:lstStyle/>
              <a:p>
                <a:pPr algn="ctr"/>
                <a:r>
                  <a:rPr lang="en-US" sz="1200" dirty="0">
                    <a:solidFill>
                      <a:srgbClr val="000000"/>
                    </a:solidFill>
                  </a:rPr>
                  <a:t>Precise </a:t>
                </a:r>
                <a:r>
                  <a:rPr lang="en-US" sz="1200" dirty="0" err="1">
                    <a:solidFill>
                      <a:srgbClr val="000000"/>
                    </a:solidFill>
                  </a:rPr>
                  <a:t>upflow</a:t>
                </a:r>
                <a:endParaRPr lang="en-US" sz="1200" dirty="0">
                  <a:solidFill>
                    <a:srgbClr val="000000"/>
                  </a:solidFill>
                </a:endParaRPr>
              </a:p>
            </p:txBody>
          </p:sp>
          <p:sp>
            <p:nvSpPr>
              <p:cNvPr id="159" name="TextBox 24"/>
              <p:cNvSpPr txBox="1">
                <a:spLocks noChangeArrowheads="1"/>
              </p:cNvSpPr>
              <p:nvPr/>
            </p:nvSpPr>
            <p:spPr bwMode="auto">
              <a:xfrm>
                <a:off x="3357955" y="2643312"/>
                <a:ext cx="1642942" cy="229672"/>
              </a:xfrm>
              <a:prstGeom prst="rect">
                <a:avLst/>
              </a:prstGeom>
              <a:noFill/>
              <a:ln w="9525">
                <a:noFill/>
                <a:miter lim="800000"/>
                <a:headEnd/>
                <a:tailEnd/>
              </a:ln>
            </p:spPr>
            <p:txBody>
              <a:bodyPr>
                <a:noAutofit/>
              </a:bodyPr>
              <a:lstStyle/>
              <a:p>
                <a:pPr algn="ctr"/>
                <a:r>
                  <a:rPr lang="en-US" sz="1200">
                    <a:solidFill>
                      <a:srgbClr val="000000"/>
                    </a:solidFill>
                  </a:rPr>
                  <a:t>Precise downflow</a:t>
                </a:r>
              </a:p>
            </p:txBody>
          </p:sp>
          <p:sp>
            <p:nvSpPr>
              <p:cNvPr id="160" name="TextBox 25"/>
              <p:cNvSpPr txBox="1">
                <a:spLocks noChangeArrowheads="1"/>
              </p:cNvSpPr>
              <p:nvPr/>
            </p:nvSpPr>
            <p:spPr bwMode="auto">
              <a:xfrm>
                <a:off x="5143761" y="2643312"/>
                <a:ext cx="1642943" cy="229672"/>
              </a:xfrm>
              <a:prstGeom prst="rect">
                <a:avLst/>
              </a:prstGeom>
              <a:noFill/>
              <a:ln w="9525">
                <a:noFill/>
                <a:miter lim="800000"/>
                <a:headEnd/>
                <a:tailEnd/>
              </a:ln>
            </p:spPr>
            <p:txBody>
              <a:bodyPr>
                <a:noAutofit/>
              </a:bodyPr>
              <a:lstStyle/>
              <a:p>
                <a:pPr algn="ctr"/>
                <a:r>
                  <a:rPr lang="en-US" sz="1200">
                    <a:solidFill>
                      <a:srgbClr val="000000"/>
                    </a:solidFill>
                  </a:rPr>
                  <a:t>Cold aisle containment</a:t>
                </a:r>
              </a:p>
            </p:txBody>
          </p:sp>
          <p:sp>
            <p:nvSpPr>
              <p:cNvPr id="161" name="TextBox 26"/>
              <p:cNvSpPr txBox="1">
                <a:spLocks noChangeArrowheads="1"/>
              </p:cNvSpPr>
              <p:nvPr/>
            </p:nvSpPr>
            <p:spPr bwMode="auto">
              <a:xfrm>
                <a:off x="6715271" y="2643312"/>
                <a:ext cx="1642943" cy="229672"/>
              </a:xfrm>
              <a:prstGeom prst="rect">
                <a:avLst/>
              </a:prstGeom>
              <a:noFill/>
              <a:ln w="9525">
                <a:noFill/>
                <a:miter lim="800000"/>
                <a:headEnd/>
                <a:tailEnd/>
              </a:ln>
            </p:spPr>
            <p:txBody>
              <a:bodyPr>
                <a:noAutofit/>
              </a:bodyPr>
              <a:lstStyle/>
              <a:p>
                <a:pPr algn="ctr"/>
                <a:r>
                  <a:rPr lang="en-US" sz="1200">
                    <a:solidFill>
                      <a:srgbClr val="000000"/>
                    </a:solidFill>
                  </a:rPr>
                  <a:t>Hot aisle containment</a:t>
                </a:r>
              </a:p>
            </p:txBody>
          </p:sp>
        </p:grpSp>
        <p:grpSp>
          <p:nvGrpSpPr>
            <p:cNvPr id="165" name="组合 83"/>
            <p:cNvGrpSpPr>
              <a:grpSpLocks noChangeAspect="1"/>
            </p:cNvGrpSpPr>
            <p:nvPr/>
          </p:nvGrpSpPr>
          <p:grpSpPr bwMode="auto">
            <a:xfrm>
              <a:off x="2677988" y="4759191"/>
              <a:ext cx="7441393" cy="1531083"/>
              <a:chOff x="992930" y="4729717"/>
              <a:chExt cx="7620104" cy="1535461"/>
            </a:xfrm>
          </p:grpSpPr>
          <p:pic>
            <p:nvPicPr>
              <p:cNvPr id="166" name="Picture 13" descr="npo00008b"/>
              <p:cNvPicPr>
                <a:picLocks noChangeAspect="1" noChangeArrowheads="1"/>
              </p:cNvPicPr>
              <p:nvPr/>
            </p:nvPicPr>
            <p:blipFill>
              <a:blip r:embed="rId4" cstate="print"/>
              <a:srcRect/>
              <a:stretch>
                <a:fillRect/>
              </a:stretch>
            </p:blipFill>
            <p:spPr bwMode="auto">
              <a:xfrm>
                <a:off x="992930" y="4729717"/>
                <a:ext cx="950811" cy="1076461"/>
              </a:xfrm>
              <a:prstGeom prst="rect">
                <a:avLst/>
              </a:prstGeom>
              <a:ln w="12700" cap="sq">
                <a:solidFill>
                  <a:srgbClr val="000000"/>
                </a:solidFill>
                <a:prstDash val="solid"/>
                <a:miter lim="800000"/>
              </a:ln>
              <a:effectLst>
                <a:outerShdw blurRad="50800" dist="38100" dir="2700000" algn="tl" rotWithShape="0">
                  <a:srgbClr val="000000">
                    <a:alpha val="43000"/>
                  </a:srgbClr>
                </a:outerShdw>
              </a:effectLst>
            </p:spPr>
          </p:pic>
          <p:grpSp>
            <p:nvGrpSpPr>
              <p:cNvPr id="167" name="Group 20"/>
              <p:cNvGrpSpPr>
                <a:grpSpLocks/>
              </p:cNvGrpSpPr>
              <p:nvPr/>
            </p:nvGrpSpPr>
            <p:grpSpPr bwMode="auto">
              <a:xfrm>
                <a:off x="2000950" y="4730277"/>
                <a:ext cx="1928826" cy="1071570"/>
                <a:chOff x="307" y="2259"/>
                <a:chExt cx="2687" cy="956"/>
              </a:xfrm>
            </p:grpSpPr>
            <p:pic>
              <p:nvPicPr>
                <p:cNvPr id="173" name="Picture 17" descr="npo000085"/>
                <p:cNvPicPr>
                  <a:picLocks noChangeAspect="1" noChangeArrowheads="1"/>
                </p:cNvPicPr>
                <p:nvPr/>
              </p:nvPicPr>
              <p:blipFill>
                <a:blip r:embed="rId5" cstate="print"/>
                <a:srcRect/>
                <a:stretch>
                  <a:fillRect/>
                </a:stretch>
              </p:blipFill>
              <p:spPr bwMode="auto">
                <a:xfrm>
                  <a:off x="307" y="2259"/>
                  <a:ext cx="2687" cy="956"/>
                </a:xfrm>
                <a:prstGeom prst="rect">
                  <a:avLst/>
                </a:prstGeom>
                <a:ln w="12700" cap="sq">
                  <a:solidFill>
                    <a:srgbClr val="000000"/>
                  </a:solidFill>
                  <a:prstDash val="solid"/>
                  <a:miter lim="800000"/>
                </a:ln>
                <a:effectLst>
                  <a:outerShdw blurRad="50800" dist="38100" dir="2700000" algn="tl" rotWithShape="0">
                    <a:srgbClr val="000000">
                      <a:alpha val="43000"/>
                    </a:srgbClr>
                  </a:outerShdw>
                </a:effectLst>
              </p:spPr>
            </p:pic>
            <p:sp>
              <p:nvSpPr>
                <p:cNvPr id="174" name="Rectangle 18"/>
                <p:cNvSpPr>
                  <a:spLocks noChangeArrowheads="1"/>
                </p:cNvSpPr>
                <p:nvPr/>
              </p:nvSpPr>
              <p:spPr bwMode="auto">
                <a:xfrm>
                  <a:off x="847" y="2331"/>
                  <a:ext cx="1564" cy="197"/>
                </a:xfrm>
                <a:prstGeom prst="rect">
                  <a:avLst/>
                </a:prstGeom>
                <a:noFill/>
                <a:ln w="6350" algn="ctr">
                  <a:noFill/>
                  <a:miter lim="800000"/>
                  <a:headEnd/>
                  <a:tailEnd/>
                </a:ln>
              </p:spPr>
              <p:txBody>
                <a:bodyPr wrap="none" lIns="86774" tIns="43388" rIns="86774" bIns="43388">
                  <a:noAutofit/>
                </a:bodyPr>
                <a:lstStyle/>
                <a:p>
                  <a:pPr algn="ctr" defTabSz="877888">
                    <a:spcBef>
                      <a:spcPct val="50000"/>
                    </a:spcBef>
                  </a:pPr>
                  <a:r>
                    <a:rPr lang="en-US" sz="1000" dirty="0">
                      <a:solidFill>
                        <a:prstClr val="black"/>
                      </a:solidFill>
                      <a:cs typeface="Times New Roman" pitchFamily="18" charset="0"/>
                    </a:rPr>
                    <a:t>Air intake cooling</a:t>
                  </a:r>
                </a:p>
              </p:txBody>
            </p:sp>
          </p:grpSp>
          <p:pic>
            <p:nvPicPr>
              <p:cNvPr id="168" name="Picture 2" descr="npo00008f"/>
              <p:cNvPicPr>
                <a:picLocks noChangeAspect="1" noChangeArrowheads="1"/>
              </p:cNvPicPr>
              <p:nvPr/>
            </p:nvPicPr>
            <p:blipFill>
              <a:blip r:embed="rId6" cstate="print"/>
              <a:srcRect/>
              <a:stretch>
                <a:fillRect/>
              </a:stretch>
            </p:blipFill>
            <p:spPr bwMode="auto">
              <a:xfrm>
                <a:off x="4163807" y="4729717"/>
                <a:ext cx="1952416" cy="1071698"/>
              </a:xfrm>
              <a:prstGeom prst="rect">
                <a:avLst/>
              </a:prstGeom>
              <a:ln w="12700" cap="sq">
                <a:solidFill>
                  <a:srgbClr val="000000"/>
                </a:solidFill>
                <a:prstDash val="solid"/>
                <a:miter lim="800000"/>
              </a:ln>
              <a:effectLst>
                <a:outerShdw blurRad="50800" dist="38100" dir="2700000" algn="tl" rotWithShape="0">
                  <a:srgbClr val="000000">
                    <a:alpha val="43000"/>
                  </a:srgbClr>
                </a:outerShdw>
              </a:effectLst>
            </p:spPr>
          </p:pic>
          <p:pic>
            <p:nvPicPr>
              <p:cNvPr id="169" name="Picture 18"/>
              <p:cNvPicPr>
                <a:picLocks noChangeAspect="1" noChangeArrowheads="1"/>
              </p:cNvPicPr>
              <p:nvPr/>
            </p:nvPicPr>
            <p:blipFill>
              <a:blip r:embed="rId7" cstate="print"/>
              <a:srcRect/>
              <a:stretch>
                <a:fillRect/>
              </a:stretch>
            </p:blipFill>
            <p:spPr bwMode="auto">
              <a:xfrm>
                <a:off x="6293270" y="4729717"/>
                <a:ext cx="1742888" cy="1071698"/>
              </a:xfrm>
              <a:prstGeom prst="rect">
                <a:avLst/>
              </a:prstGeom>
              <a:ln w="12700" cap="sq">
                <a:solidFill>
                  <a:srgbClr val="000000"/>
                </a:solidFill>
                <a:prstDash val="solid"/>
                <a:miter lim="800000"/>
              </a:ln>
              <a:effectLst>
                <a:outerShdw blurRad="50800" dist="38100" dir="2700000" algn="tl" rotWithShape="0">
                  <a:srgbClr val="000000">
                    <a:alpha val="43000"/>
                  </a:srgbClr>
                </a:outerShdw>
              </a:effectLst>
            </p:spPr>
          </p:pic>
          <p:sp>
            <p:nvSpPr>
              <p:cNvPr id="170" name="TextBox 77"/>
              <p:cNvSpPr txBox="1">
                <a:spLocks noChangeArrowheads="1"/>
              </p:cNvSpPr>
              <p:nvPr/>
            </p:nvSpPr>
            <p:spPr bwMode="auto">
              <a:xfrm>
                <a:off x="2023041" y="5790080"/>
                <a:ext cx="1785745" cy="225325"/>
              </a:xfrm>
              <a:prstGeom prst="rect">
                <a:avLst/>
              </a:prstGeom>
              <a:noFill/>
              <a:ln w="9525">
                <a:noFill/>
                <a:miter lim="800000"/>
                <a:headEnd/>
                <a:tailEnd/>
              </a:ln>
            </p:spPr>
            <p:txBody>
              <a:bodyPr>
                <a:noAutofit/>
              </a:bodyPr>
              <a:lstStyle/>
              <a:p>
                <a:pPr algn="ctr"/>
                <a:r>
                  <a:rPr lang="en-US" sz="1200" dirty="0">
                    <a:solidFill>
                      <a:srgbClr val="000000"/>
                    </a:solidFill>
                  </a:rPr>
                  <a:t>Cabinet-level liquid cooling</a:t>
                </a:r>
              </a:p>
            </p:txBody>
          </p:sp>
          <p:sp>
            <p:nvSpPr>
              <p:cNvPr id="171" name="TextBox 78"/>
              <p:cNvSpPr txBox="1">
                <a:spLocks noChangeArrowheads="1"/>
              </p:cNvSpPr>
              <p:nvPr/>
            </p:nvSpPr>
            <p:spPr bwMode="auto">
              <a:xfrm>
                <a:off x="4076122" y="5778771"/>
                <a:ext cx="1785745" cy="366154"/>
              </a:xfrm>
              <a:prstGeom prst="rect">
                <a:avLst/>
              </a:prstGeom>
              <a:noFill/>
              <a:ln w="9525">
                <a:noFill/>
                <a:miter lim="800000"/>
                <a:headEnd/>
                <a:tailEnd/>
              </a:ln>
            </p:spPr>
            <p:txBody>
              <a:bodyPr>
                <a:noAutofit/>
              </a:bodyPr>
              <a:lstStyle/>
              <a:p>
                <a:pPr algn="ctr"/>
                <a:r>
                  <a:rPr lang="en-US" sz="1200" dirty="0">
                    <a:solidFill>
                      <a:srgbClr val="000000"/>
                    </a:solidFill>
                  </a:rPr>
                  <a:t>Equipment room-level liquid cooling</a:t>
                </a:r>
              </a:p>
            </p:txBody>
          </p:sp>
          <p:sp>
            <p:nvSpPr>
              <p:cNvPr id="172" name="TextBox 79"/>
              <p:cNvSpPr txBox="1">
                <a:spLocks noChangeArrowheads="1"/>
              </p:cNvSpPr>
              <p:nvPr/>
            </p:nvSpPr>
            <p:spPr bwMode="auto">
              <a:xfrm>
                <a:off x="5746468" y="5758196"/>
                <a:ext cx="2866566" cy="506982"/>
              </a:xfrm>
              <a:prstGeom prst="rect">
                <a:avLst/>
              </a:prstGeom>
              <a:noFill/>
              <a:ln w="9525">
                <a:noFill/>
                <a:miter lim="800000"/>
                <a:headEnd/>
                <a:tailEnd/>
              </a:ln>
            </p:spPr>
            <p:txBody>
              <a:bodyPr>
                <a:noAutofit/>
              </a:bodyPr>
              <a:lstStyle/>
              <a:p>
                <a:pPr algn="ctr"/>
                <a:r>
                  <a:rPr lang="en-US" sz="1200" dirty="0">
                    <a:solidFill>
                      <a:srgbClr val="000000"/>
                    </a:solidFill>
                  </a:rPr>
                  <a:t>Partial liquid cooling of a cabinet (gas and liquid combination)</a:t>
                </a:r>
              </a:p>
            </p:txBody>
          </p:sp>
        </p:grpSp>
        <p:sp>
          <p:nvSpPr>
            <p:cNvPr id="179" name="TextBox 17"/>
            <p:cNvSpPr txBox="1">
              <a:spLocks noChangeArrowheads="1"/>
            </p:cNvSpPr>
            <p:nvPr/>
          </p:nvSpPr>
          <p:spPr bwMode="auto">
            <a:xfrm>
              <a:off x="3097356" y="4269105"/>
              <a:ext cx="1837264" cy="231450"/>
            </a:xfrm>
            <a:prstGeom prst="rect">
              <a:avLst/>
            </a:prstGeom>
            <a:noFill/>
            <a:ln w="9525">
              <a:noFill/>
              <a:miter lim="800000"/>
              <a:headEnd/>
              <a:tailEnd/>
            </a:ln>
          </p:spPr>
          <p:txBody>
            <a:bodyPr wrap="square">
              <a:noAutofit/>
            </a:bodyPr>
            <a:lstStyle/>
            <a:p>
              <a:pPr algn="ctr"/>
              <a:r>
                <a:rPr lang="en-US" sz="1050" dirty="0">
                  <a:solidFill>
                    <a:srgbClr val="000000"/>
                  </a:solidFill>
                </a:rPr>
                <a:t>Direct ventilation</a:t>
              </a:r>
            </a:p>
          </p:txBody>
        </p:sp>
        <p:sp>
          <p:nvSpPr>
            <p:cNvPr id="180" name="TextBox 19"/>
            <p:cNvSpPr txBox="1">
              <a:spLocks noChangeArrowheads="1"/>
            </p:cNvSpPr>
            <p:nvPr/>
          </p:nvSpPr>
          <p:spPr bwMode="auto">
            <a:xfrm>
              <a:off x="5250697" y="4227576"/>
              <a:ext cx="1835221" cy="365110"/>
            </a:xfrm>
            <a:prstGeom prst="rect">
              <a:avLst/>
            </a:prstGeom>
            <a:noFill/>
            <a:ln w="9525">
              <a:noFill/>
              <a:miter lim="800000"/>
              <a:headEnd/>
              <a:tailEnd/>
            </a:ln>
          </p:spPr>
          <p:txBody>
            <a:bodyPr wrap="square">
              <a:noAutofit/>
            </a:bodyPr>
            <a:lstStyle/>
            <a:p>
              <a:pPr algn="ctr"/>
              <a:r>
                <a:rPr lang="en-US" sz="1050" dirty="0" smtClean="0">
                  <a:solidFill>
                    <a:srgbClr val="000000"/>
                  </a:solidFill>
                </a:rPr>
                <a:t>Rotary-wheel </a:t>
              </a:r>
              <a:r>
                <a:rPr lang="en-US" sz="1050" dirty="0">
                  <a:solidFill>
                    <a:srgbClr val="000000"/>
                  </a:solidFill>
                </a:rPr>
                <a:t>air conditioner</a:t>
              </a:r>
            </a:p>
          </p:txBody>
        </p:sp>
        <p:pic>
          <p:nvPicPr>
            <p:cNvPr id="282" name="图片 281" descr="zt.png"/>
            <p:cNvPicPr>
              <a:picLocks noChangeAspect="1"/>
            </p:cNvPicPr>
            <p:nvPr/>
          </p:nvPicPr>
          <p:blipFill>
            <a:blip r:embed="rId8" cstate="print"/>
            <a:stretch>
              <a:fillRect/>
            </a:stretch>
          </p:blipFill>
          <p:spPr>
            <a:xfrm>
              <a:off x="2452232" y="3189520"/>
              <a:ext cx="2464636" cy="1124266"/>
            </a:xfrm>
            <a:prstGeom prst="rect">
              <a:avLst/>
            </a:prstGeom>
          </p:spPr>
        </p:pic>
        <p:pic>
          <p:nvPicPr>
            <p:cNvPr id="108545" name="Picture 1"/>
            <p:cNvPicPr>
              <a:picLocks noChangeAspect="1" noChangeArrowheads="1"/>
            </p:cNvPicPr>
            <p:nvPr/>
          </p:nvPicPr>
          <p:blipFill>
            <a:blip r:embed="rId9" cstate="print">
              <a:extLst>
                <a:ext uri="{28A0092B-C50C-407E-A947-70E740481C1C}">
                  <a14:useLocalDpi xmlns:a14="http://schemas.microsoft.com/office/drawing/2010/main" val="0"/>
                </a:ext>
              </a:extLst>
            </a:blip>
            <a:stretch>
              <a:fillRect/>
            </a:stretch>
          </p:blipFill>
          <p:spPr bwMode="auto">
            <a:xfrm>
              <a:off x="5116619" y="3261904"/>
              <a:ext cx="2270058" cy="960337"/>
            </a:xfrm>
            <a:prstGeom prst="rect">
              <a:avLst/>
            </a:prstGeom>
            <a:noFill/>
            <a:ln w="9525">
              <a:noFill/>
              <a:miter lim="800000"/>
              <a:headEnd/>
              <a:tailEnd/>
            </a:ln>
          </p:spPr>
        </p:pic>
        <p:pic>
          <p:nvPicPr>
            <p:cNvPr id="283" name="Picture 4"/>
            <p:cNvPicPr>
              <a:picLocks noChangeAspect="1" noChangeArrowheads="1"/>
            </p:cNvPicPr>
            <p:nvPr/>
          </p:nvPicPr>
          <p:blipFill>
            <a:blip r:embed="rId10" cstate="print">
              <a:extLst>
                <a:ext uri="{28A0092B-C50C-407E-A947-70E740481C1C}">
                  <a14:useLocalDpi xmlns:a14="http://schemas.microsoft.com/office/drawing/2010/main" val="0"/>
                </a:ext>
              </a:extLst>
            </a:blip>
            <a:stretch>
              <a:fillRect/>
            </a:stretch>
          </p:blipFill>
          <p:spPr bwMode="auto">
            <a:xfrm>
              <a:off x="7693315" y="3203483"/>
              <a:ext cx="2214123" cy="1018758"/>
            </a:xfrm>
            <a:prstGeom prst="rect">
              <a:avLst/>
            </a:prstGeom>
            <a:noFill/>
            <a:ln w="9525">
              <a:noFill/>
              <a:miter lim="800000"/>
              <a:headEnd/>
              <a:tailEnd/>
            </a:ln>
          </p:spPr>
        </p:pic>
        <p:sp>
          <p:nvSpPr>
            <p:cNvPr id="284" name="TextBox 19"/>
            <p:cNvSpPr txBox="1">
              <a:spLocks noChangeArrowheads="1"/>
            </p:cNvSpPr>
            <p:nvPr/>
          </p:nvSpPr>
          <p:spPr bwMode="auto">
            <a:xfrm>
              <a:off x="7935703" y="4197096"/>
              <a:ext cx="1835221" cy="365110"/>
            </a:xfrm>
            <a:prstGeom prst="rect">
              <a:avLst/>
            </a:prstGeom>
            <a:noFill/>
            <a:ln w="9525">
              <a:noFill/>
              <a:miter lim="800000"/>
              <a:headEnd/>
              <a:tailEnd/>
            </a:ln>
          </p:spPr>
          <p:txBody>
            <a:bodyPr wrap="square">
              <a:noAutofit/>
            </a:bodyPr>
            <a:lstStyle/>
            <a:p>
              <a:pPr algn="ctr"/>
              <a:r>
                <a:rPr lang="en-US" sz="1050" dirty="0">
                  <a:solidFill>
                    <a:srgbClr val="000000"/>
                  </a:solidFill>
                </a:rPr>
                <a:t>Chilled water + plate heat exchanger</a:t>
              </a:r>
            </a:p>
          </p:txBody>
        </p:sp>
      </p:grpSp>
      <p:sp>
        <p:nvSpPr>
          <p:cNvPr id="3" name="矩形 2"/>
          <p:cNvSpPr/>
          <p:nvPr/>
        </p:nvSpPr>
        <p:spPr>
          <a:xfrm>
            <a:off x="1013582" y="1476702"/>
            <a:ext cx="1117678" cy="1528455"/>
          </a:xfrm>
          <a:prstGeom prst="rect">
            <a:avLst/>
          </a:prstGeom>
        </p:spPr>
        <p:txBody>
          <a:bodyPr vert="vert270" wrap="square">
            <a:spAutoFit/>
          </a:bodyPr>
          <a:lstStyle/>
          <a:p>
            <a:pPr algn="ctr" defTabSz="914400">
              <a:lnSpc>
                <a:spcPct val="150000"/>
              </a:lnSpc>
              <a:defRPr/>
            </a:pPr>
            <a:r>
              <a:rPr lang="en-US" sz="1400" dirty="0">
                <a:solidFill>
                  <a:prstClr val="black"/>
                </a:solidFill>
              </a:rPr>
              <a:t>Airflow distribution and management</a:t>
            </a:r>
          </a:p>
        </p:txBody>
      </p:sp>
      <p:sp>
        <p:nvSpPr>
          <p:cNvPr id="4" name="矩形 3"/>
          <p:cNvSpPr/>
          <p:nvPr/>
        </p:nvSpPr>
        <p:spPr>
          <a:xfrm>
            <a:off x="1008225" y="3052103"/>
            <a:ext cx="1117678" cy="1596627"/>
          </a:xfrm>
          <a:prstGeom prst="rect">
            <a:avLst/>
          </a:prstGeom>
        </p:spPr>
        <p:txBody>
          <a:bodyPr vert="vert270" wrap="square">
            <a:spAutoFit/>
          </a:bodyPr>
          <a:lstStyle/>
          <a:p>
            <a:pPr algn="ctr">
              <a:lnSpc>
                <a:spcPct val="150000"/>
              </a:lnSpc>
              <a:defRPr/>
            </a:pPr>
            <a:r>
              <a:rPr lang="en-US" sz="1400" dirty="0">
                <a:solidFill>
                  <a:prstClr val="black"/>
                </a:solidFill>
              </a:rPr>
              <a:t>Proper use of </a:t>
            </a:r>
            <a:r>
              <a:rPr lang="en-US" sz="1400" dirty="0" smtClean="0">
                <a:solidFill>
                  <a:prstClr val="black"/>
                </a:solidFill>
              </a:rPr>
              <a:t>natural </a:t>
            </a:r>
            <a:r>
              <a:rPr lang="en-US" sz="1400" dirty="0">
                <a:solidFill>
                  <a:prstClr val="black"/>
                </a:solidFill>
              </a:rPr>
              <a:t>cooling sources</a:t>
            </a:r>
          </a:p>
        </p:txBody>
      </p:sp>
      <p:sp>
        <p:nvSpPr>
          <p:cNvPr id="5" name="矩形 4"/>
          <p:cNvSpPr/>
          <p:nvPr/>
        </p:nvSpPr>
        <p:spPr>
          <a:xfrm>
            <a:off x="1022665" y="4544713"/>
            <a:ext cx="794513" cy="1584858"/>
          </a:xfrm>
          <a:prstGeom prst="rect">
            <a:avLst/>
          </a:prstGeom>
        </p:spPr>
        <p:txBody>
          <a:bodyPr vert="vert270" wrap="square">
            <a:spAutoFit/>
          </a:bodyPr>
          <a:lstStyle/>
          <a:p>
            <a:pPr algn="ctr" defTabSz="914400">
              <a:lnSpc>
                <a:spcPct val="150000"/>
              </a:lnSpc>
              <a:defRPr/>
            </a:pPr>
            <a:r>
              <a:rPr lang="en-US" sz="1400" dirty="0">
                <a:solidFill>
                  <a:prstClr val="black"/>
                </a:solidFill>
              </a:rPr>
              <a:t>Multi-level liquid cooling</a:t>
            </a:r>
          </a:p>
        </p:txBody>
      </p:sp>
      <p:grpSp>
        <p:nvGrpSpPr>
          <p:cNvPr id="38" name="组合 37"/>
          <p:cNvGrpSpPr/>
          <p:nvPr/>
        </p:nvGrpSpPr>
        <p:grpSpPr>
          <a:xfrm>
            <a:off x="722341" y="1484312"/>
            <a:ext cx="317151" cy="2760802"/>
            <a:chOff x="454310" y="1248830"/>
            <a:chExt cx="317151" cy="2760802"/>
          </a:xfrm>
        </p:grpSpPr>
        <p:sp>
          <p:nvSpPr>
            <p:cNvPr id="39" name="AutoShape 56"/>
            <p:cNvSpPr>
              <a:spLocks/>
            </p:cNvSpPr>
            <p:nvPr/>
          </p:nvSpPr>
          <p:spPr bwMode="auto">
            <a:xfrm rot="10800000" flipH="1">
              <a:off x="454310" y="1248830"/>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a:solidFill>
                    <a:prstClr val="white"/>
                  </a:solidFill>
                  <a:ea typeface="Arial Unicode MS" pitchFamily="34" charset="-122"/>
                  <a:cs typeface="Arial Unicode MS" pitchFamily="34" charset="-122"/>
                </a:rPr>
                <a:t>Why</a:t>
              </a:r>
            </a:p>
          </p:txBody>
        </p:sp>
        <p:sp>
          <p:nvSpPr>
            <p:cNvPr id="40" name="AutoShape 56"/>
            <p:cNvSpPr>
              <a:spLocks/>
            </p:cNvSpPr>
            <p:nvPr/>
          </p:nvSpPr>
          <p:spPr bwMode="auto">
            <a:xfrm rot="10800000" flipH="1">
              <a:off x="454310" y="2159533"/>
              <a:ext cx="317151" cy="950506"/>
            </a:xfrm>
            <a:prstGeom prst="leftBracket">
              <a:avLst>
                <a:gd name="adj" fmla="val 45473"/>
              </a:avLst>
            </a:prstGeom>
            <a:solidFill>
              <a:schemeClr val="tx1">
                <a:lumMod val="65000"/>
                <a:lumOff val="3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What</a:t>
              </a:r>
            </a:p>
          </p:txBody>
        </p:sp>
        <p:sp>
          <p:nvSpPr>
            <p:cNvPr id="41" name="AutoShape 56"/>
            <p:cNvSpPr>
              <a:spLocks/>
            </p:cNvSpPr>
            <p:nvPr/>
          </p:nvSpPr>
          <p:spPr bwMode="auto">
            <a:xfrm rot="10800000" flipH="1">
              <a:off x="454310" y="3059126"/>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a:solidFill>
                    <a:prstClr val="white"/>
                  </a:solidFill>
                  <a:ea typeface="Arial Unicode MS" pitchFamily="34" charset="-122"/>
                  <a:cs typeface="Arial Unicode MS" pitchFamily="34" charset="-122"/>
                </a:rPr>
                <a:t>How</a:t>
              </a:r>
            </a:p>
          </p:txBody>
        </p:sp>
      </p:grpSp>
    </p:spTree>
    <p:extLst>
      <p:ext uri="{BB962C8B-B14F-4D97-AF65-F5344CB8AC3E}">
        <p14:creationId xmlns:p14="http://schemas.microsoft.com/office/powerpoint/2010/main" val="16934290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en-US" smtClean="0"/>
              <a:t>Feasibility Research Construction Scheme – CFD Simulation for Solution Selection</a:t>
            </a:r>
            <a:endParaRPr lang="en-US" altLang="en-US" dirty="0"/>
          </a:p>
        </p:txBody>
      </p:sp>
      <p:pic>
        <p:nvPicPr>
          <p:cNvPr id="55" name="Picture 2"/>
          <p:cNvPicPr>
            <a:picLocks noChangeAspect="1" noChangeArrowheads="1"/>
          </p:cNvPicPr>
          <p:nvPr/>
        </p:nvPicPr>
        <p:blipFill>
          <a:blip r:embed="rId3" cstate="print"/>
          <a:srcRect/>
          <a:stretch>
            <a:fillRect/>
          </a:stretch>
        </p:blipFill>
        <p:spPr bwMode="auto">
          <a:xfrm>
            <a:off x="2933869" y="1501802"/>
            <a:ext cx="2812348" cy="2024712"/>
          </a:xfrm>
          <a:prstGeom prst="rect">
            <a:avLst/>
          </a:prstGeom>
          <a:noFill/>
          <a:ln w="9525">
            <a:noFill/>
            <a:miter lim="800000"/>
            <a:headEnd/>
            <a:tailEnd/>
          </a:ln>
        </p:spPr>
      </p:pic>
      <p:pic>
        <p:nvPicPr>
          <p:cNvPr id="56" name="Picture 8"/>
          <p:cNvPicPr>
            <a:picLocks noChangeAspect="1" noChangeArrowheads="1"/>
          </p:cNvPicPr>
          <p:nvPr/>
        </p:nvPicPr>
        <p:blipFill>
          <a:blip r:embed="rId4" cstate="print"/>
          <a:srcRect/>
          <a:stretch>
            <a:fillRect/>
          </a:stretch>
        </p:blipFill>
        <p:spPr bwMode="auto">
          <a:xfrm>
            <a:off x="7948247" y="1300802"/>
            <a:ext cx="3041106" cy="2325770"/>
          </a:xfrm>
          <a:prstGeom prst="rect">
            <a:avLst/>
          </a:prstGeom>
          <a:noFill/>
          <a:ln w="9525">
            <a:noFill/>
            <a:miter lim="800000"/>
            <a:headEnd/>
            <a:tailEnd/>
          </a:ln>
        </p:spPr>
      </p:pic>
      <p:sp>
        <p:nvSpPr>
          <p:cNvPr id="59" name="TextBox 58"/>
          <p:cNvSpPr txBox="1"/>
          <p:nvPr/>
        </p:nvSpPr>
        <p:spPr>
          <a:xfrm>
            <a:off x="1620620" y="1600827"/>
            <a:ext cx="1761219" cy="1442579"/>
          </a:xfrm>
          <a:prstGeom prst="rect">
            <a:avLst/>
          </a:prstGeom>
          <a:noFill/>
        </p:spPr>
        <p:txBody>
          <a:bodyPr vert="horz" wrap="square" rtlCol="0">
            <a:noAutofit/>
          </a:bodyPr>
          <a:lstStyle/>
          <a:p>
            <a:r>
              <a:rPr lang="en-US" sz="1400" dirty="0">
                <a:solidFill>
                  <a:prstClr val="black"/>
                </a:solidFill>
              </a:rPr>
              <a:t>Method 1:</a:t>
            </a:r>
          </a:p>
          <a:p>
            <a:r>
              <a:rPr lang="en-US" sz="1400" dirty="0">
                <a:solidFill>
                  <a:prstClr val="black"/>
                </a:solidFill>
              </a:rPr>
              <a:t>Without aisle containment</a:t>
            </a:r>
          </a:p>
        </p:txBody>
      </p:sp>
      <p:grpSp>
        <p:nvGrpSpPr>
          <p:cNvPr id="3" name="组合 2"/>
          <p:cNvGrpSpPr/>
          <p:nvPr/>
        </p:nvGrpSpPr>
        <p:grpSpPr>
          <a:xfrm>
            <a:off x="2410512" y="4569792"/>
            <a:ext cx="7370976" cy="1644861"/>
            <a:chOff x="1850192" y="4234019"/>
            <a:chExt cx="8474382" cy="2174394"/>
          </a:xfrm>
        </p:grpSpPr>
        <p:pic>
          <p:nvPicPr>
            <p:cNvPr id="54" name="Picture 100" descr="精确下送风机房动画"/>
            <p:cNvPicPr>
              <a:picLocks noChangeAspect="1" noChangeArrowheads="1" noCrop="1"/>
            </p:cNvPicPr>
            <p:nvPr/>
          </p:nvPicPr>
          <p:blipFill>
            <a:blip r:embed="rId5" cstate="print"/>
            <a:srcRect/>
            <a:stretch>
              <a:fillRect/>
            </a:stretch>
          </p:blipFill>
          <p:spPr bwMode="auto">
            <a:xfrm>
              <a:off x="1850192" y="4234019"/>
              <a:ext cx="3285008" cy="2174394"/>
            </a:xfrm>
            <a:prstGeom prst="rect">
              <a:avLst/>
            </a:prstGeom>
            <a:noFill/>
          </p:spPr>
        </p:pic>
        <p:pic>
          <p:nvPicPr>
            <p:cNvPr id="62" name="Picture 3"/>
            <p:cNvPicPr>
              <a:picLocks noChangeAspect="1" noChangeArrowheads="1"/>
            </p:cNvPicPr>
            <p:nvPr/>
          </p:nvPicPr>
          <p:blipFill>
            <a:blip r:embed="rId6" cstate="print"/>
            <a:srcRect/>
            <a:stretch>
              <a:fillRect/>
            </a:stretch>
          </p:blipFill>
          <p:spPr bwMode="auto">
            <a:xfrm>
              <a:off x="5306576" y="4464198"/>
              <a:ext cx="2376264" cy="1820707"/>
            </a:xfrm>
            <a:prstGeom prst="rect">
              <a:avLst/>
            </a:prstGeom>
            <a:noFill/>
            <a:ln w="9525">
              <a:noFill/>
              <a:miter lim="800000"/>
              <a:headEnd/>
              <a:tailEnd/>
            </a:ln>
          </p:spPr>
        </p:pic>
        <p:pic>
          <p:nvPicPr>
            <p:cNvPr id="63" name="Picture 8"/>
            <p:cNvPicPr>
              <a:picLocks noChangeAspect="1" noChangeArrowheads="1"/>
            </p:cNvPicPr>
            <p:nvPr/>
          </p:nvPicPr>
          <p:blipFill>
            <a:blip r:embed="rId7" cstate="print"/>
            <a:srcRect/>
            <a:stretch>
              <a:fillRect/>
            </a:stretch>
          </p:blipFill>
          <p:spPr bwMode="auto">
            <a:xfrm>
              <a:off x="7826856" y="4252365"/>
              <a:ext cx="2497718" cy="1815624"/>
            </a:xfrm>
            <a:prstGeom prst="rect">
              <a:avLst/>
            </a:prstGeom>
            <a:noFill/>
            <a:ln w="9525">
              <a:noFill/>
              <a:miter lim="800000"/>
              <a:headEnd/>
              <a:tailEnd/>
            </a:ln>
          </p:spPr>
        </p:pic>
      </p:grpSp>
      <p:sp>
        <p:nvSpPr>
          <p:cNvPr id="64" name="TextBox 63"/>
          <p:cNvSpPr txBox="1"/>
          <p:nvPr/>
        </p:nvSpPr>
        <p:spPr>
          <a:xfrm>
            <a:off x="6518730" y="1672502"/>
            <a:ext cx="1550699" cy="1442579"/>
          </a:xfrm>
          <a:prstGeom prst="rect">
            <a:avLst/>
          </a:prstGeom>
          <a:noFill/>
        </p:spPr>
        <p:txBody>
          <a:bodyPr vert="horz" wrap="square" rtlCol="0">
            <a:noAutofit/>
          </a:bodyPr>
          <a:lstStyle/>
          <a:p>
            <a:r>
              <a:rPr lang="en-US" sz="1400" dirty="0">
                <a:solidFill>
                  <a:prstClr val="black"/>
                </a:solidFill>
              </a:rPr>
              <a:t>Method 2:</a:t>
            </a:r>
          </a:p>
          <a:p>
            <a:r>
              <a:rPr lang="en-US" sz="1400" dirty="0" smtClean="0">
                <a:solidFill>
                  <a:prstClr val="black"/>
                </a:solidFill>
              </a:rPr>
              <a:t>With </a:t>
            </a:r>
            <a:r>
              <a:rPr lang="en-US" sz="1400" dirty="0">
                <a:solidFill>
                  <a:prstClr val="black"/>
                </a:solidFill>
              </a:rPr>
              <a:t>aisle containment</a:t>
            </a:r>
          </a:p>
        </p:txBody>
      </p:sp>
      <p:sp>
        <p:nvSpPr>
          <p:cNvPr id="57" name="Rectangle 8"/>
          <p:cNvSpPr>
            <a:spLocks noChangeArrowheads="1"/>
          </p:cNvSpPr>
          <p:nvPr/>
        </p:nvSpPr>
        <p:spPr bwMode="auto">
          <a:xfrm>
            <a:off x="1082963" y="3514038"/>
            <a:ext cx="10377200" cy="1692755"/>
          </a:xfrm>
          <a:prstGeom prst="rect">
            <a:avLst/>
          </a:prstGeom>
          <a:noFill/>
          <a:ln>
            <a:noFill/>
            <a:headEnd type="none" w="med" len="med"/>
            <a:tailEnd type="none" w="med" len="med"/>
          </a:ln>
          <a:effectLst/>
          <a:scene3d>
            <a:camera prst="orthographicFront">
              <a:rot lat="0" lon="0" rev="0"/>
            </a:camera>
            <a:lightRig rig="threePt" dir="t">
              <a:rot lat="0" lon="0" rev="1200000"/>
            </a:lightRig>
          </a:scene3d>
          <a:sp3d>
            <a:bevelT w="63500" h="25400"/>
          </a:sp3d>
        </p:spPr>
        <p:txBody>
          <a:bodyPr wrap="square" lIns="91425" tIns="45712" rIns="91425" bIns="45712">
            <a:noAutofit/>
          </a:bodyPr>
          <a:lstStyle/>
          <a:p>
            <a:pPr marL="285750" indent="-285750" defTabSz="914400">
              <a:lnSpc>
                <a:spcPct val="130000"/>
              </a:lnSpc>
              <a:buFont typeface="Arial" panose="020B0604020202020204" pitchFamily="34" charset="0"/>
              <a:buChar char="•"/>
              <a:defRPr/>
            </a:pPr>
            <a:r>
              <a:rPr lang="en-US" sz="1400" dirty="0">
                <a:solidFill>
                  <a:prstClr val="black"/>
                </a:solidFill>
              </a:rPr>
              <a:t>Without aisle containment: The temperature at certain areas is close to 40</a:t>
            </a:r>
            <a:r>
              <a:rPr lang="en-US" sz="1400" dirty="0">
                <a:solidFill>
                  <a:prstClr val="black"/>
                </a:solidFill>
                <a:ea typeface="微软雅黑" panose="020B0503020204020204" pitchFamily="34" charset="-122"/>
              </a:rPr>
              <a:t>°</a:t>
            </a:r>
            <a:r>
              <a:rPr lang="en-US" sz="1400" dirty="0">
                <a:solidFill>
                  <a:prstClr val="black"/>
                </a:solidFill>
              </a:rPr>
              <a:t>C, causing a high temperature only in some areas and unbalanced temperature fields in areas outside the positions for installing cabinets in an equipment room. </a:t>
            </a:r>
          </a:p>
          <a:p>
            <a:pPr marL="285750" indent="-285750" defTabSz="914400">
              <a:lnSpc>
                <a:spcPct val="130000"/>
              </a:lnSpc>
              <a:buFont typeface="Arial" panose="020B0604020202020204" pitchFamily="34" charset="0"/>
              <a:buChar char="•"/>
              <a:defRPr/>
            </a:pPr>
            <a:r>
              <a:rPr lang="en-US" sz="1400" dirty="0" smtClean="0">
                <a:solidFill>
                  <a:prstClr val="black"/>
                </a:solidFill>
              </a:rPr>
              <a:t>Aisle containment: The temperature in the entire equipment room is not higher </a:t>
            </a:r>
            <a:r>
              <a:rPr lang="en-US" sz="1400" dirty="0">
                <a:solidFill>
                  <a:prstClr val="black"/>
                </a:solidFill>
              </a:rPr>
              <a:t>than 26.6</a:t>
            </a:r>
            <a:r>
              <a:rPr lang="en-US" altLang="zh-CN" sz="1400" dirty="0">
                <a:solidFill>
                  <a:prstClr val="black"/>
                </a:solidFill>
              </a:rPr>
              <a:t>°</a:t>
            </a:r>
            <a:r>
              <a:rPr lang="en-US" sz="1400" dirty="0">
                <a:solidFill>
                  <a:prstClr val="black"/>
                </a:solidFill>
              </a:rPr>
              <a:t>C. The </a:t>
            </a:r>
            <a:r>
              <a:rPr lang="en-US" altLang="zh-CN" sz="1400" dirty="0">
                <a:solidFill>
                  <a:prstClr val="black"/>
                </a:solidFill>
              </a:rPr>
              <a:t>temperature field is relatively balanced for areas outside the positions for installing cabinets in the equipment room.</a:t>
            </a:r>
            <a:endParaRPr lang="zh-CN" altLang="zh-CN" sz="1400" dirty="0">
              <a:solidFill>
                <a:prstClr val="black"/>
              </a:solidFill>
            </a:endParaRPr>
          </a:p>
          <a:p>
            <a:pPr marL="285750" indent="-285750" defTabSz="914400">
              <a:lnSpc>
                <a:spcPct val="130000"/>
              </a:lnSpc>
              <a:buFont typeface="Arial" panose="020B0604020202020204" pitchFamily="34" charset="0"/>
              <a:buChar char="•"/>
              <a:defRPr/>
            </a:pPr>
            <a:endParaRPr lang="en-US" sz="1400" dirty="0">
              <a:solidFill>
                <a:prstClr val="black"/>
              </a:solidFill>
            </a:endParaRPr>
          </a:p>
        </p:txBody>
      </p:sp>
      <p:grpSp>
        <p:nvGrpSpPr>
          <p:cNvPr id="20" name="组合 19"/>
          <p:cNvGrpSpPr/>
          <p:nvPr/>
        </p:nvGrpSpPr>
        <p:grpSpPr>
          <a:xfrm>
            <a:off x="741164" y="1552984"/>
            <a:ext cx="317151" cy="2760802"/>
            <a:chOff x="454310" y="1248830"/>
            <a:chExt cx="317151" cy="2760802"/>
          </a:xfrm>
        </p:grpSpPr>
        <p:sp>
          <p:nvSpPr>
            <p:cNvPr id="21" name="AutoShape 56"/>
            <p:cNvSpPr>
              <a:spLocks/>
            </p:cNvSpPr>
            <p:nvPr/>
          </p:nvSpPr>
          <p:spPr bwMode="auto">
            <a:xfrm rot="10800000" flipH="1">
              <a:off x="454310" y="1248830"/>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Why</a:t>
              </a:r>
            </a:p>
          </p:txBody>
        </p:sp>
        <p:sp>
          <p:nvSpPr>
            <p:cNvPr id="22" name="AutoShape 56"/>
            <p:cNvSpPr>
              <a:spLocks/>
            </p:cNvSpPr>
            <p:nvPr/>
          </p:nvSpPr>
          <p:spPr bwMode="auto">
            <a:xfrm rot="10800000" flipH="1">
              <a:off x="454310" y="2159533"/>
              <a:ext cx="317151" cy="950506"/>
            </a:xfrm>
            <a:prstGeom prst="leftBracket">
              <a:avLst>
                <a:gd name="adj" fmla="val 45473"/>
              </a:avLst>
            </a:prstGeom>
            <a:solidFill>
              <a:schemeClr val="tx1">
                <a:lumMod val="65000"/>
                <a:lumOff val="3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What</a:t>
              </a:r>
            </a:p>
          </p:txBody>
        </p:sp>
        <p:sp>
          <p:nvSpPr>
            <p:cNvPr id="23" name="AutoShape 56"/>
            <p:cNvSpPr>
              <a:spLocks/>
            </p:cNvSpPr>
            <p:nvPr/>
          </p:nvSpPr>
          <p:spPr bwMode="auto">
            <a:xfrm rot="10800000" flipH="1">
              <a:off x="454310" y="3059126"/>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How</a:t>
              </a:r>
            </a:p>
          </p:txBody>
        </p:sp>
      </p:grpSp>
    </p:spTree>
    <p:extLst>
      <p:ext uri="{BB962C8B-B14F-4D97-AF65-F5344CB8AC3E}">
        <p14:creationId xmlns:p14="http://schemas.microsoft.com/office/powerpoint/2010/main" val="1117090105"/>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en-US" dirty="0" smtClean="0"/>
              <a:t>Feasibility Research Construction Scheme – Energy Saving S</a:t>
            </a:r>
            <a:r>
              <a:rPr lang="en-US" altLang="zh-CN" dirty="0" smtClean="0"/>
              <a:t>cheme</a:t>
            </a:r>
            <a:endParaRPr lang="en-US" altLang="en-US" dirty="0"/>
          </a:p>
        </p:txBody>
      </p:sp>
      <p:grpSp>
        <p:nvGrpSpPr>
          <p:cNvPr id="3" name="组合 2"/>
          <p:cNvGrpSpPr/>
          <p:nvPr/>
        </p:nvGrpSpPr>
        <p:grpSpPr>
          <a:xfrm>
            <a:off x="5335568" y="1268580"/>
            <a:ext cx="6113312" cy="4838099"/>
            <a:chOff x="4306183" y="1396704"/>
            <a:chExt cx="6488937" cy="4676018"/>
          </a:xfrm>
        </p:grpSpPr>
        <p:sp>
          <p:nvSpPr>
            <p:cNvPr id="10" name="TextBox 3"/>
            <p:cNvSpPr txBox="1">
              <a:spLocks noChangeArrowheads="1"/>
            </p:cNvSpPr>
            <p:nvPr/>
          </p:nvSpPr>
          <p:spPr bwMode="auto">
            <a:xfrm>
              <a:off x="4727848" y="3002624"/>
              <a:ext cx="5760640" cy="1814079"/>
            </a:xfrm>
            <a:prstGeom prst="rect">
              <a:avLst/>
            </a:prstGeom>
            <a:noFill/>
            <a:ln w="25400">
              <a:solidFill>
                <a:schemeClr val="tx1"/>
              </a:solidFill>
              <a:prstDash val="dash"/>
              <a:miter lim="800000"/>
              <a:headEnd/>
              <a:tailEnd/>
            </a:ln>
          </p:spPr>
          <p:txBody>
            <a:bodyPr>
              <a:noAutofit/>
            </a:bodyPr>
            <a:lstStyle/>
            <a:p>
              <a:endParaRPr lang="zh-CN" altLang="en-US" sz="1200">
                <a:solidFill>
                  <a:prstClr val="white"/>
                </a:solidFill>
              </a:endParaRPr>
            </a:p>
          </p:txBody>
        </p:sp>
        <p:pic>
          <p:nvPicPr>
            <p:cNvPr id="11" name="Picture 2"/>
            <p:cNvPicPr>
              <a:picLocks noChangeAspect="1" noChangeArrowheads="1"/>
            </p:cNvPicPr>
            <p:nvPr/>
          </p:nvPicPr>
          <p:blipFill>
            <a:blip r:embed="rId3" cstate="print"/>
            <a:srcRect/>
            <a:stretch>
              <a:fillRect/>
            </a:stretch>
          </p:blipFill>
          <p:spPr bwMode="auto">
            <a:xfrm>
              <a:off x="4670426" y="2157654"/>
              <a:ext cx="1425575" cy="788988"/>
            </a:xfrm>
            <a:prstGeom prst="rect">
              <a:avLst/>
            </a:prstGeom>
            <a:noFill/>
            <a:ln w="9525">
              <a:noFill/>
              <a:miter lim="800000"/>
              <a:headEnd/>
              <a:tailEnd/>
            </a:ln>
          </p:spPr>
        </p:pic>
        <p:sp>
          <p:nvSpPr>
            <p:cNvPr id="12" name="右箭头 2"/>
            <p:cNvSpPr>
              <a:spLocks noChangeArrowheads="1"/>
            </p:cNvSpPr>
            <p:nvPr/>
          </p:nvSpPr>
          <p:spPr bwMode="auto">
            <a:xfrm>
              <a:off x="8184232" y="3172067"/>
              <a:ext cx="933450" cy="741362"/>
            </a:xfrm>
            <a:prstGeom prst="rightArrow">
              <a:avLst>
                <a:gd name="adj1" fmla="val 39519"/>
                <a:gd name="adj2" fmla="val 36858"/>
              </a:avLst>
            </a:prstGeom>
            <a:solidFill>
              <a:srgbClr val="339966"/>
            </a:solidFill>
            <a:ln w="9525" algn="ctr">
              <a:solidFill>
                <a:schemeClr val="tx1"/>
              </a:solidFill>
              <a:round/>
              <a:headEnd/>
              <a:tailEnd/>
            </a:ln>
          </p:spPr>
          <p:txBody>
            <a:bodyPr lIns="79200" tIns="39600" rIns="79200" bIns="39600">
              <a:noAutofit/>
            </a:bodyPr>
            <a:lstStyle/>
            <a:p>
              <a:pPr defTabSz="801688"/>
              <a:endParaRPr lang="zh-CN" altLang="en-US" sz="1200">
                <a:solidFill>
                  <a:prstClr val="white"/>
                </a:solidFill>
              </a:endParaRPr>
            </a:p>
          </p:txBody>
        </p:sp>
        <p:sp>
          <p:nvSpPr>
            <p:cNvPr id="13" name="圆角矩形 4"/>
            <p:cNvSpPr>
              <a:spLocks noChangeArrowheads="1"/>
            </p:cNvSpPr>
            <p:nvPr/>
          </p:nvSpPr>
          <p:spPr bwMode="auto">
            <a:xfrm>
              <a:off x="4826024" y="3145080"/>
              <a:ext cx="1428847" cy="744538"/>
            </a:xfrm>
            <a:prstGeom prst="roundRect">
              <a:avLst>
                <a:gd name="adj" fmla="val 16667"/>
              </a:avLst>
            </a:prstGeom>
            <a:solidFill>
              <a:srgbClr val="0099CC"/>
            </a:solidFill>
            <a:ln w="9525" algn="ctr">
              <a:solidFill>
                <a:schemeClr val="tx1"/>
              </a:solidFill>
              <a:round/>
              <a:headEnd/>
              <a:tailEnd/>
            </a:ln>
          </p:spPr>
          <p:txBody>
            <a:bodyPr lIns="79200" tIns="39600" rIns="79200" bIns="39600" anchor="ctr" anchorCtr="0">
              <a:noAutofit/>
            </a:bodyPr>
            <a:lstStyle/>
            <a:p>
              <a:pPr algn="ctr" defTabSz="801688"/>
              <a:r>
                <a:rPr lang="en-US" sz="1200" dirty="0">
                  <a:solidFill>
                    <a:prstClr val="white"/>
                  </a:solidFill>
                </a:rPr>
                <a:t>Power conversion, transmission, and distribution</a:t>
              </a:r>
            </a:p>
          </p:txBody>
        </p:sp>
        <p:sp>
          <p:nvSpPr>
            <p:cNvPr id="14" name="右箭头 5"/>
            <p:cNvSpPr>
              <a:spLocks noChangeArrowheads="1"/>
            </p:cNvSpPr>
            <p:nvPr/>
          </p:nvSpPr>
          <p:spPr bwMode="auto">
            <a:xfrm>
              <a:off x="6254871" y="3140317"/>
              <a:ext cx="633218" cy="855662"/>
            </a:xfrm>
            <a:prstGeom prst="rightArrow">
              <a:avLst>
                <a:gd name="adj1" fmla="val 34278"/>
                <a:gd name="adj2" fmla="val 32515"/>
              </a:avLst>
            </a:prstGeom>
            <a:solidFill>
              <a:schemeClr val="accent2"/>
            </a:solidFill>
            <a:ln w="9525" algn="ctr">
              <a:solidFill>
                <a:schemeClr val="tx1"/>
              </a:solidFill>
              <a:round/>
              <a:headEnd/>
              <a:tailEnd/>
            </a:ln>
          </p:spPr>
          <p:txBody>
            <a:bodyPr lIns="79200" tIns="39600" rIns="79200" bIns="39600">
              <a:noAutofit/>
            </a:bodyPr>
            <a:lstStyle/>
            <a:p>
              <a:pPr defTabSz="801688"/>
              <a:endParaRPr lang="zh-CN" altLang="en-US" sz="1200">
                <a:solidFill>
                  <a:prstClr val="white"/>
                </a:solidFill>
              </a:endParaRPr>
            </a:p>
          </p:txBody>
        </p:sp>
        <p:sp>
          <p:nvSpPr>
            <p:cNvPr id="15" name="圆角矩形 6"/>
            <p:cNvSpPr>
              <a:spLocks noChangeArrowheads="1"/>
            </p:cNvSpPr>
            <p:nvPr/>
          </p:nvSpPr>
          <p:spPr bwMode="auto">
            <a:xfrm>
              <a:off x="6960097" y="3157779"/>
              <a:ext cx="1103317" cy="690563"/>
            </a:xfrm>
            <a:prstGeom prst="roundRect">
              <a:avLst>
                <a:gd name="adj" fmla="val 16667"/>
              </a:avLst>
            </a:prstGeom>
            <a:solidFill>
              <a:srgbClr val="669900"/>
            </a:solidFill>
            <a:ln w="9525" algn="ctr">
              <a:solidFill>
                <a:schemeClr val="tx1"/>
              </a:solidFill>
              <a:round/>
              <a:headEnd/>
              <a:tailEnd/>
            </a:ln>
          </p:spPr>
          <p:txBody>
            <a:bodyPr wrap="square" lIns="79200" tIns="39600" rIns="79200" bIns="39600" anchor="ctr" anchorCtr="0">
              <a:noAutofit/>
            </a:bodyPr>
            <a:lstStyle/>
            <a:p>
              <a:pPr algn="ctr" defTabSz="801688"/>
              <a:r>
                <a:rPr lang="en-US" sz="1200" dirty="0">
                  <a:solidFill>
                    <a:prstClr val="white"/>
                  </a:solidFill>
                </a:rPr>
                <a:t>IT equipment load</a:t>
              </a:r>
            </a:p>
          </p:txBody>
        </p:sp>
        <p:sp>
          <p:nvSpPr>
            <p:cNvPr id="16" name="圆角矩形 7"/>
            <p:cNvSpPr>
              <a:spLocks noChangeArrowheads="1"/>
            </p:cNvSpPr>
            <p:nvPr/>
          </p:nvSpPr>
          <p:spPr bwMode="auto">
            <a:xfrm>
              <a:off x="9264353" y="3157779"/>
              <a:ext cx="1025525" cy="681535"/>
            </a:xfrm>
            <a:prstGeom prst="roundRect">
              <a:avLst>
                <a:gd name="adj" fmla="val 16667"/>
              </a:avLst>
            </a:prstGeom>
            <a:solidFill>
              <a:srgbClr val="FFC000"/>
            </a:solidFill>
            <a:ln w="9525" algn="ctr">
              <a:solidFill>
                <a:schemeClr val="tx1"/>
              </a:solidFill>
              <a:round/>
              <a:headEnd/>
              <a:tailEnd/>
            </a:ln>
          </p:spPr>
          <p:txBody>
            <a:bodyPr lIns="79200" tIns="39600" rIns="79200" bIns="39600" anchor="ctr" anchorCtr="0">
              <a:noAutofit/>
            </a:bodyPr>
            <a:lstStyle/>
            <a:p>
              <a:pPr algn="ctr" defTabSz="801688"/>
              <a:r>
                <a:rPr lang="en-US" sz="1200" b="1" dirty="0">
                  <a:solidFill>
                    <a:prstClr val="white"/>
                  </a:solidFill>
                </a:rPr>
                <a:t>Cooling equipment load</a:t>
              </a:r>
            </a:p>
          </p:txBody>
        </p:sp>
        <p:sp>
          <p:nvSpPr>
            <p:cNvPr id="17" name="圆角矩形 8"/>
            <p:cNvSpPr>
              <a:spLocks noChangeArrowheads="1"/>
            </p:cNvSpPr>
            <p:nvPr/>
          </p:nvSpPr>
          <p:spPr bwMode="auto">
            <a:xfrm>
              <a:off x="7303615" y="5023952"/>
              <a:ext cx="1140817" cy="770503"/>
            </a:xfrm>
            <a:prstGeom prst="roundRect">
              <a:avLst>
                <a:gd name="adj" fmla="val 16667"/>
              </a:avLst>
            </a:prstGeom>
            <a:solidFill>
              <a:srgbClr val="990099"/>
            </a:solidFill>
            <a:ln w="9525" algn="ctr">
              <a:solidFill>
                <a:schemeClr val="tx1"/>
              </a:solidFill>
              <a:round/>
              <a:headEnd/>
              <a:tailEnd/>
            </a:ln>
          </p:spPr>
          <p:txBody>
            <a:bodyPr wrap="square" lIns="79200" tIns="39600" rIns="79200" bIns="39600" anchor="ctr" anchorCtr="0">
              <a:noAutofit/>
            </a:bodyPr>
            <a:lstStyle/>
            <a:p>
              <a:pPr algn="ctr" defTabSz="801688"/>
              <a:r>
                <a:rPr lang="en-US" sz="1400" dirty="0">
                  <a:solidFill>
                    <a:prstClr val="white"/>
                  </a:solidFill>
                </a:rPr>
                <a:t>Energy saving measures</a:t>
              </a:r>
            </a:p>
          </p:txBody>
        </p:sp>
        <p:sp>
          <p:nvSpPr>
            <p:cNvPr id="18" name="右箭头 9"/>
            <p:cNvSpPr>
              <a:spLocks noChangeArrowheads="1"/>
            </p:cNvSpPr>
            <p:nvPr/>
          </p:nvSpPr>
          <p:spPr bwMode="auto">
            <a:xfrm rot="16200000">
              <a:off x="7588574" y="4419048"/>
              <a:ext cx="415326" cy="819150"/>
            </a:xfrm>
            <a:prstGeom prst="rightArrow">
              <a:avLst>
                <a:gd name="adj1" fmla="val 22398"/>
                <a:gd name="adj2" fmla="val 44921"/>
              </a:avLst>
            </a:prstGeom>
            <a:solidFill>
              <a:schemeClr val="accent2"/>
            </a:solidFill>
            <a:ln w="9525" algn="ctr">
              <a:solidFill>
                <a:schemeClr val="tx1"/>
              </a:solidFill>
              <a:round/>
              <a:headEnd/>
              <a:tailEnd/>
            </a:ln>
          </p:spPr>
          <p:txBody>
            <a:bodyPr vert="eaVert" lIns="79200" tIns="39600" rIns="79200" bIns="39600">
              <a:noAutofit/>
            </a:bodyPr>
            <a:lstStyle/>
            <a:p>
              <a:pPr defTabSz="801688"/>
              <a:endParaRPr lang="zh-CN" altLang="en-US" sz="1200">
                <a:solidFill>
                  <a:prstClr val="white"/>
                </a:solidFill>
              </a:endParaRPr>
            </a:p>
          </p:txBody>
        </p:sp>
        <p:sp>
          <p:nvSpPr>
            <p:cNvPr id="19" name="直角上箭头 18"/>
            <p:cNvSpPr/>
            <p:nvPr/>
          </p:nvSpPr>
          <p:spPr bwMode="auto">
            <a:xfrm>
              <a:off x="7789888" y="3889618"/>
              <a:ext cx="2587625" cy="681037"/>
            </a:xfrm>
            <a:prstGeom prst="bentUpArrow">
              <a:avLst>
                <a:gd name="adj1" fmla="val 21528"/>
                <a:gd name="adj2" fmla="val 25868"/>
                <a:gd name="adj3" fmla="val 50000"/>
              </a:avLst>
            </a:prstGeom>
            <a:solidFill>
              <a:srgbClr val="339966"/>
            </a:solidFill>
            <a:ln w="9525" cap="flat" cmpd="sng" algn="ctr">
              <a:solidFill>
                <a:schemeClr val="tx1"/>
              </a:solidFill>
              <a:prstDash val="solid"/>
              <a:round/>
              <a:headEnd type="none" w="med" len="med"/>
              <a:tailEnd type="none" w="med" len="med"/>
            </a:ln>
            <a:effectLst/>
          </p:spPr>
          <p:txBody>
            <a:bodyPr lIns="79200" tIns="39600" rIns="79200" bIns="39600">
              <a:noAutofit/>
            </a:bodyPr>
            <a:lstStyle/>
            <a:p>
              <a:pPr defTabSz="801688">
                <a:defRPr/>
              </a:pPr>
              <a:endParaRPr lang="zh-CN" altLang="en-US" sz="1200">
                <a:solidFill>
                  <a:prstClr val="white"/>
                </a:solidFill>
              </a:endParaRPr>
            </a:p>
          </p:txBody>
        </p:sp>
        <p:pic>
          <p:nvPicPr>
            <p:cNvPr id="20" name="直角上箭头 11"/>
            <p:cNvPicPr>
              <a:picLocks noChangeArrowheads="1"/>
            </p:cNvPicPr>
            <p:nvPr/>
          </p:nvPicPr>
          <p:blipFill>
            <a:blip r:embed="rId4" cstate="print"/>
            <a:srcRect/>
            <a:stretch>
              <a:fillRect/>
            </a:stretch>
          </p:blipFill>
          <p:spPr bwMode="auto">
            <a:xfrm>
              <a:off x="5184800" y="3868980"/>
              <a:ext cx="2627312" cy="722313"/>
            </a:xfrm>
            <a:prstGeom prst="rect">
              <a:avLst/>
            </a:prstGeom>
            <a:noFill/>
            <a:ln w="9525">
              <a:noFill/>
              <a:miter lim="800000"/>
              <a:headEnd/>
              <a:tailEnd/>
            </a:ln>
          </p:spPr>
        </p:pic>
        <p:sp>
          <p:nvSpPr>
            <p:cNvPr id="21" name="圆角矩形标注 12"/>
            <p:cNvSpPr>
              <a:spLocks noChangeArrowheads="1"/>
            </p:cNvSpPr>
            <p:nvPr/>
          </p:nvSpPr>
          <p:spPr bwMode="auto">
            <a:xfrm>
              <a:off x="5612412" y="1486609"/>
              <a:ext cx="2025629" cy="1272801"/>
            </a:xfrm>
            <a:prstGeom prst="wedgeRoundRectCallout">
              <a:avLst>
                <a:gd name="adj1" fmla="val 15912"/>
                <a:gd name="adj2" fmla="val 84190"/>
                <a:gd name="adj3" fmla="val 16667"/>
              </a:avLst>
            </a:prstGeom>
            <a:noFill/>
            <a:ln w="9525" algn="ctr">
              <a:solidFill>
                <a:schemeClr val="tx1"/>
              </a:solidFill>
              <a:round/>
              <a:headEnd/>
              <a:tailEnd/>
            </a:ln>
          </p:spPr>
          <p:txBody>
            <a:bodyPr wrap="square" lIns="79200" tIns="39600" rIns="79200" bIns="39600" anchor="ctr" anchorCtr="0">
              <a:noAutofit/>
            </a:bodyPr>
            <a:lstStyle/>
            <a:p>
              <a:pPr marL="171450" indent="-171450" defTabSz="801688">
                <a:buFont typeface="Arial" panose="020B0604020202020204" pitchFamily="34" charset="0"/>
                <a:buChar char="•"/>
              </a:pPr>
              <a:r>
                <a:rPr lang="en-US" sz="1200" dirty="0">
                  <a:solidFill>
                    <a:prstClr val="black"/>
                  </a:solidFill>
                </a:rPr>
                <a:t>Precise equipment load management chip design</a:t>
              </a:r>
            </a:p>
            <a:p>
              <a:pPr marL="171450" indent="-171450" defTabSz="801688">
                <a:buFont typeface="Arial" panose="020B0604020202020204" pitchFamily="34" charset="0"/>
                <a:buChar char="•"/>
              </a:pPr>
              <a:r>
                <a:rPr lang="en-US" sz="1200" dirty="0" smtClean="0">
                  <a:solidFill>
                    <a:prstClr val="black"/>
                  </a:solidFill>
                </a:rPr>
                <a:t>IT equipment innovation </a:t>
              </a:r>
              <a:r>
                <a:rPr lang="en-US" sz="1200" dirty="0">
                  <a:solidFill>
                    <a:prstClr val="black"/>
                  </a:solidFill>
                </a:rPr>
                <a:t>(</a:t>
              </a:r>
              <a:r>
                <a:rPr lang="en-US" sz="1200" dirty="0" smtClean="0">
                  <a:solidFill>
                    <a:prstClr val="black"/>
                  </a:solidFill>
                </a:rPr>
                <a:t>server, </a:t>
              </a:r>
              <a:r>
                <a:rPr lang="en-US" sz="1200" dirty="0">
                  <a:solidFill>
                    <a:prstClr val="black"/>
                  </a:solidFill>
                </a:rPr>
                <a:t>storage and network security)</a:t>
              </a:r>
            </a:p>
          </p:txBody>
        </p:sp>
        <p:sp>
          <p:nvSpPr>
            <p:cNvPr id="22" name="圆角矩形标注 13"/>
            <p:cNvSpPr>
              <a:spLocks noChangeArrowheads="1"/>
            </p:cNvSpPr>
            <p:nvPr/>
          </p:nvSpPr>
          <p:spPr bwMode="auto">
            <a:xfrm>
              <a:off x="7681178" y="1396704"/>
              <a:ext cx="3113942" cy="1589896"/>
            </a:xfrm>
            <a:prstGeom prst="wedgeRoundRectCallout">
              <a:avLst>
                <a:gd name="adj1" fmla="val 7292"/>
                <a:gd name="adj2" fmla="val 63439"/>
                <a:gd name="adj3" fmla="val 16667"/>
              </a:avLst>
            </a:prstGeom>
            <a:noFill/>
            <a:ln w="9525" algn="ctr">
              <a:solidFill>
                <a:schemeClr val="tx1"/>
              </a:solidFill>
              <a:round/>
              <a:headEnd/>
              <a:tailEnd/>
            </a:ln>
          </p:spPr>
          <p:txBody>
            <a:bodyPr wrap="square" lIns="79200" tIns="39600" rIns="79200" bIns="39600" anchor="ctr" anchorCtr="0">
              <a:noAutofit/>
            </a:bodyPr>
            <a:lstStyle/>
            <a:p>
              <a:pPr marL="171450" indent="-171450" defTabSz="801688">
                <a:buFont typeface="Arial" panose="020B0604020202020204" pitchFamily="34" charset="0"/>
                <a:buChar char="•"/>
              </a:pPr>
              <a:r>
                <a:rPr lang="en-US" sz="1200" dirty="0">
                  <a:solidFill>
                    <a:prstClr val="black"/>
                  </a:solidFill>
                </a:rPr>
                <a:t>Airflow organization optimization</a:t>
              </a:r>
            </a:p>
            <a:p>
              <a:pPr marL="171450" indent="-171450" defTabSz="801688">
                <a:buFont typeface="Arial" panose="020B0604020202020204" pitchFamily="34" charset="0"/>
                <a:buChar char="•"/>
              </a:pPr>
              <a:r>
                <a:rPr lang="en-US" sz="1200" dirty="0">
                  <a:solidFill>
                    <a:prstClr val="black"/>
                  </a:solidFill>
                </a:rPr>
                <a:t>Efficient air conditioner</a:t>
              </a:r>
            </a:p>
            <a:p>
              <a:pPr marL="171450" indent="-171450" defTabSz="801688">
                <a:buFont typeface="Arial" panose="020B0604020202020204" pitchFamily="34" charset="0"/>
                <a:buChar char="•"/>
              </a:pPr>
              <a:r>
                <a:rPr lang="en-US" sz="1200" dirty="0">
                  <a:solidFill>
                    <a:prstClr val="black"/>
                  </a:solidFill>
                </a:rPr>
                <a:t>Fresh air energy-saving technology</a:t>
              </a:r>
            </a:p>
            <a:p>
              <a:pPr marL="171450" indent="-171450" defTabSz="801688">
                <a:buFont typeface="Arial" panose="020B0604020202020204" pitchFamily="34" charset="0"/>
                <a:buChar char="•"/>
              </a:pPr>
              <a:r>
                <a:rPr lang="en-US" sz="1200" dirty="0">
                  <a:solidFill>
                    <a:prstClr val="black"/>
                  </a:solidFill>
                </a:rPr>
                <a:t>Liquid-cooling heat-dissipation solution</a:t>
              </a:r>
            </a:p>
            <a:p>
              <a:pPr marL="171450" indent="-171450" defTabSz="801688">
                <a:buFont typeface="Arial" panose="020B0604020202020204" pitchFamily="34" charset="0"/>
                <a:buChar char="•"/>
              </a:pPr>
              <a:r>
                <a:rPr lang="en-US" sz="1200" dirty="0" smtClean="0">
                  <a:solidFill>
                    <a:prstClr val="black"/>
                  </a:solidFill>
                </a:rPr>
                <a:t>High-density </a:t>
              </a:r>
              <a:r>
                <a:rPr lang="en-US" sz="1200" dirty="0">
                  <a:solidFill>
                    <a:prstClr val="black"/>
                  </a:solidFill>
                </a:rPr>
                <a:t>cooling solution</a:t>
              </a:r>
            </a:p>
            <a:p>
              <a:pPr marL="171450" indent="-171450" defTabSz="801688">
                <a:buFont typeface="Arial" panose="020B0604020202020204" pitchFamily="34" charset="0"/>
                <a:buChar char="•"/>
              </a:pPr>
              <a:r>
                <a:rPr lang="en-US" sz="1200" dirty="0">
                  <a:solidFill>
                    <a:prstClr val="black"/>
                  </a:solidFill>
                </a:rPr>
                <a:t>Ice storage solution</a:t>
              </a:r>
            </a:p>
          </p:txBody>
        </p:sp>
        <p:sp>
          <p:nvSpPr>
            <p:cNvPr id="23" name="圆角矩形标注 14"/>
            <p:cNvSpPr>
              <a:spLocks noChangeArrowheads="1"/>
            </p:cNvSpPr>
            <p:nvPr/>
          </p:nvSpPr>
          <p:spPr bwMode="auto">
            <a:xfrm>
              <a:off x="4306183" y="4885993"/>
              <a:ext cx="2849560" cy="1186729"/>
            </a:xfrm>
            <a:prstGeom prst="wedgeRoundRectCallout">
              <a:avLst>
                <a:gd name="adj1" fmla="val -27180"/>
                <a:gd name="adj2" fmla="val -136258"/>
                <a:gd name="adj3" fmla="val 16667"/>
              </a:avLst>
            </a:prstGeom>
            <a:noFill/>
            <a:ln w="9525" algn="ctr">
              <a:solidFill>
                <a:schemeClr val="tx1"/>
              </a:solidFill>
              <a:round/>
              <a:headEnd/>
              <a:tailEnd/>
            </a:ln>
          </p:spPr>
          <p:txBody>
            <a:bodyPr wrap="square" lIns="79200" tIns="39600" rIns="79200" bIns="39600" anchor="ctr" anchorCtr="0">
              <a:noAutofit/>
            </a:bodyPr>
            <a:lstStyle/>
            <a:p>
              <a:pPr marL="171450" indent="-171450" defTabSz="801688">
                <a:buFont typeface="Arial" panose="020B0604020202020204" pitchFamily="34" charset="0"/>
                <a:buChar char="•"/>
              </a:pPr>
              <a:r>
                <a:rPr lang="en-US" sz="1200">
                  <a:solidFill>
                    <a:prstClr val="black"/>
                  </a:solidFill>
                </a:rPr>
                <a:t>Efficient and modular UPS system</a:t>
              </a:r>
            </a:p>
            <a:p>
              <a:pPr marL="171450" indent="-171450" defTabSz="801688">
                <a:buFont typeface="Arial" panose="020B0604020202020204" pitchFamily="34" charset="0"/>
                <a:buChar char="•"/>
              </a:pPr>
              <a:r>
                <a:rPr lang="en-US" sz="1200">
                  <a:solidFill>
                    <a:prstClr val="black"/>
                  </a:solidFill>
                </a:rPr>
                <a:t>HVDC</a:t>
              </a:r>
            </a:p>
            <a:p>
              <a:pPr marL="171450" indent="-171450" defTabSz="801688">
                <a:buFont typeface="Arial" panose="020B0604020202020204" pitchFamily="34" charset="0"/>
                <a:buChar char="•"/>
              </a:pPr>
              <a:r>
                <a:rPr lang="en-US" sz="1200">
                  <a:solidFill>
                    <a:prstClr val="black"/>
                  </a:solidFill>
                </a:rPr>
                <a:t>HV diesel generator (DG) power supply system</a:t>
              </a:r>
            </a:p>
            <a:p>
              <a:pPr marL="171450" indent="-171450" defTabSz="801688">
                <a:buFont typeface="Arial" panose="020B0604020202020204" pitchFamily="34" charset="0"/>
                <a:buChar char="•"/>
              </a:pPr>
              <a:r>
                <a:rPr lang="en-US" sz="1200">
                  <a:solidFill>
                    <a:prstClr val="black"/>
                  </a:solidFill>
                </a:rPr>
                <a:t>Renewable energy utilization</a:t>
              </a:r>
            </a:p>
          </p:txBody>
        </p:sp>
        <p:sp>
          <p:nvSpPr>
            <p:cNvPr id="24" name="圆角矩形标注 15"/>
            <p:cNvSpPr>
              <a:spLocks noChangeArrowheads="1"/>
            </p:cNvSpPr>
            <p:nvPr/>
          </p:nvSpPr>
          <p:spPr bwMode="auto">
            <a:xfrm>
              <a:off x="8650956" y="5097562"/>
              <a:ext cx="2051758" cy="975160"/>
            </a:xfrm>
            <a:prstGeom prst="wedgeRoundRectCallout">
              <a:avLst>
                <a:gd name="adj1" fmla="val -60884"/>
                <a:gd name="adj2" fmla="val -8098"/>
                <a:gd name="adj3" fmla="val 16667"/>
              </a:avLst>
            </a:prstGeom>
            <a:noFill/>
            <a:ln w="9525" algn="ctr">
              <a:solidFill>
                <a:schemeClr val="tx1"/>
              </a:solidFill>
              <a:round/>
              <a:headEnd/>
              <a:tailEnd/>
            </a:ln>
          </p:spPr>
          <p:txBody>
            <a:bodyPr wrap="square" lIns="79200" tIns="39600" rIns="79200" bIns="39600" anchor="ctr" anchorCtr="0">
              <a:noAutofit/>
            </a:bodyPr>
            <a:lstStyle/>
            <a:p>
              <a:pPr marL="171450" indent="-171450" defTabSz="801688">
                <a:buFont typeface="Arial" panose="020B0604020202020204" pitchFamily="34" charset="0"/>
                <a:buChar char="•"/>
              </a:pPr>
              <a:r>
                <a:rPr lang="en-US" sz="1200" dirty="0">
                  <a:solidFill>
                    <a:prstClr val="black"/>
                  </a:solidFill>
                </a:rPr>
                <a:t>Intelligent lighting system</a:t>
              </a:r>
            </a:p>
            <a:p>
              <a:pPr marL="171450" indent="-171450" defTabSz="801688">
                <a:buFont typeface="Arial" panose="020B0604020202020204" pitchFamily="34" charset="0"/>
                <a:buChar char="•"/>
              </a:pPr>
              <a:r>
                <a:rPr lang="en-US" sz="1200" dirty="0">
                  <a:solidFill>
                    <a:prstClr val="black"/>
                  </a:solidFill>
                </a:rPr>
                <a:t>Waste heat recovery</a:t>
              </a:r>
            </a:p>
            <a:p>
              <a:pPr marL="171450" indent="-171450" defTabSz="801688">
                <a:buFont typeface="Arial" panose="020B0604020202020204" pitchFamily="34" charset="0"/>
                <a:buChar char="•"/>
              </a:pPr>
              <a:r>
                <a:rPr lang="en-US" sz="1200" dirty="0">
                  <a:solidFill>
                    <a:prstClr val="black"/>
                  </a:solidFill>
                </a:rPr>
                <a:t>Modular solution</a:t>
              </a:r>
            </a:p>
            <a:p>
              <a:pPr marL="171450" indent="-171450" defTabSz="801688">
                <a:buFont typeface="Arial" panose="020B0604020202020204" pitchFamily="34" charset="0"/>
                <a:buChar char="•"/>
              </a:pPr>
              <a:r>
                <a:rPr lang="en-US" sz="1200" dirty="0">
                  <a:solidFill>
                    <a:prstClr val="black"/>
                  </a:solidFill>
                </a:rPr>
                <a:t>Container solution</a:t>
              </a:r>
            </a:p>
          </p:txBody>
        </p:sp>
        <p:sp>
          <p:nvSpPr>
            <p:cNvPr id="25" name="圆角矩形标注 12"/>
            <p:cNvSpPr>
              <a:spLocks noChangeArrowheads="1"/>
            </p:cNvSpPr>
            <p:nvPr/>
          </p:nvSpPr>
          <p:spPr bwMode="auto">
            <a:xfrm>
              <a:off x="4649986" y="1481364"/>
              <a:ext cx="951880" cy="544527"/>
            </a:xfrm>
            <a:prstGeom prst="wedgeRoundRectCallout">
              <a:avLst>
                <a:gd name="adj1" fmla="val -27544"/>
                <a:gd name="adj2" fmla="val 77398"/>
                <a:gd name="adj3" fmla="val 16667"/>
              </a:avLst>
            </a:prstGeom>
            <a:noFill/>
            <a:ln w="9525" algn="ctr">
              <a:solidFill>
                <a:schemeClr val="tx1"/>
              </a:solidFill>
              <a:round/>
              <a:headEnd/>
              <a:tailEnd/>
            </a:ln>
          </p:spPr>
          <p:txBody>
            <a:bodyPr lIns="79200" tIns="39600" rIns="79200" bIns="39600" anchor="ctr" anchorCtr="0">
              <a:noAutofit/>
            </a:bodyPr>
            <a:lstStyle/>
            <a:p>
              <a:pPr marL="171450" indent="-171450" defTabSz="801688">
                <a:buFont typeface="Arial" panose="020B0604020202020204" pitchFamily="34" charset="0"/>
                <a:buChar char="•"/>
              </a:pPr>
              <a:r>
                <a:rPr lang="en-US" sz="1200" dirty="0">
                  <a:solidFill>
                    <a:prstClr val="black"/>
                  </a:solidFill>
                </a:rPr>
                <a:t>Green </a:t>
              </a:r>
              <a:r>
                <a:rPr lang="en-US" sz="1200" dirty="0" smtClean="0">
                  <a:solidFill>
                    <a:prstClr val="black"/>
                  </a:solidFill>
                </a:rPr>
                <a:t>energy</a:t>
              </a:r>
              <a:endParaRPr lang="en-US" sz="1200" dirty="0">
                <a:solidFill>
                  <a:prstClr val="black"/>
                </a:solidFill>
              </a:endParaRPr>
            </a:p>
          </p:txBody>
        </p:sp>
        <p:sp>
          <p:nvSpPr>
            <p:cNvPr id="26" name="矩形 17"/>
            <p:cNvSpPr>
              <a:spLocks noChangeArrowheads="1"/>
            </p:cNvSpPr>
            <p:nvPr/>
          </p:nvSpPr>
          <p:spPr bwMode="auto">
            <a:xfrm>
              <a:off x="6412249" y="3954705"/>
              <a:ext cx="2533329" cy="402515"/>
            </a:xfrm>
            <a:prstGeom prst="rect">
              <a:avLst/>
            </a:prstGeom>
            <a:noFill/>
            <a:ln w="19050">
              <a:solidFill>
                <a:srgbClr val="7030A0"/>
              </a:solidFill>
              <a:prstDash val="dash"/>
              <a:miter lim="800000"/>
              <a:headEnd/>
              <a:tailEnd/>
            </a:ln>
          </p:spPr>
          <p:txBody>
            <a:bodyPr>
              <a:noAutofit/>
            </a:bodyPr>
            <a:lstStyle/>
            <a:p>
              <a:pPr algn="ctr"/>
              <a:r>
                <a:rPr lang="en-US" sz="1200" dirty="0">
                  <a:solidFill>
                    <a:prstClr val="black"/>
                  </a:solidFill>
                </a:rPr>
                <a:t>Unified intelligent monitoring and management</a:t>
              </a:r>
            </a:p>
          </p:txBody>
        </p:sp>
      </p:grpSp>
      <p:sp>
        <p:nvSpPr>
          <p:cNvPr id="31" name="文本占位符 5"/>
          <p:cNvSpPr txBox="1">
            <a:spLocks/>
          </p:cNvSpPr>
          <p:nvPr/>
        </p:nvSpPr>
        <p:spPr>
          <a:xfrm>
            <a:off x="1043339" y="1399628"/>
            <a:ext cx="4651089" cy="4029130"/>
          </a:xfrm>
          <a:prstGeom prst="rect">
            <a:avLst/>
          </a:prstGeom>
          <a:noFill/>
        </p:spPr>
        <p:txBody>
          <a:bodyPr>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50000"/>
              </a:lnSpc>
              <a:buSzPct val="60000"/>
              <a:tabLst>
                <a:tab pos="317500" algn="l"/>
              </a:tabLst>
              <a:defRPr/>
            </a:pPr>
            <a:r>
              <a:rPr lang="en-US" sz="1400" dirty="0">
                <a:solidFill>
                  <a:srgbClr val="000000"/>
                </a:solidFill>
              </a:rPr>
              <a:t>E2E energy-saving design for </a:t>
            </a:r>
            <a:r>
              <a:rPr lang="en-US" sz="1400" dirty="0" smtClean="0">
                <a:solidFill>
                  <a:srgbClr val="000000"/>
                </a:solidFill>
              </a:rPr>
              <a:t>DCs</a:t>
            </a:r>
            <a:r>
              <a:rPr lang="en-US" sz="1400" dirty="0">
                <a:solidFill>
                  <a:srgbClr val="000000"/>
                </a:solidFill>
              </a:rPr>
              <a:t>:</a:t>
            </a:r>
          </a:p>
          <a:p>
            <a:pPr lvl="1">
              <a:lnSpc>
                <a:spcPct val="150000"/>
              </a:lnSpc>
              <a:buSzPct val="60000"/>
              <a:tabLst>
                <a:tab pos="317500" algn="l"/>
              </a:tabLst>
              <a:defRPr/>
            </a:pPr>
            <a:r>
              <a:rPr lang="en-US" sz="1200" dirty="0">
                <a:solidFill>
                  <a:srgbClr val="000000"/>
                </a:solidFill>
              </a:rPr>
              <a:t>IT system energy </a:t>
            </a:r>
            <a:r>
              <a:rPr lang="en-US" sz="1200" dirty="0" smtClean="0">
                <a:solidFill>
                  <a:srgbClr val="000000"/>
                </a:solidFill>
              </a:rPr>
              <a:t>saving</a:t>
            </a:r>
            <a:r>
              <a:rPr lang="en-US" sz="1200" dirty="0">
                <a:solidFill>
                  <a:srgbClr val="000000"/>
                </a:solidFill>
              </a:rPr>
              <a:t>: Energy is saved from the beginning, involving use of low-power consumption chips, virtualization/distributed technology, and load balancing </a:t>
            </a:r>
            <a:r>
              <a:rPr lang="en-US" sz="1200" dirty="0" smtClean="0">
                <a:solidFill>
                  <a:srgbClr val="000000"/>
                </a:solidFill>
              </a:rPr>
              <a:t>management</a:t>
            </a:r>
          </a:p>
          <a:p>
            <a:pPr lvl="1">
              <a:lnSpc>
                <a:spcPct val="150000"/>
              </a:lnSpc>
              <a:buSzPct val="60000"/>
              <a:tabLst>
                <a:tab pos="317500" algn="l"/>
              </a:tabLst>
              <a:defRPr/>
            </a:pPr>
            <a:r>
              <a:rPr lang="en-US" sz="1200" dirty="0">
                <a:solidFill>
                  <a:srgbClr val="000000"/>
                </a:solidFill>
              </a:rPr>
              <a:t>Power distribution system energy saving: With reliability ensured, improve the power distribution efficiency to reduce the power </a:t>
            </a:r>
            <a:r>
              <a:rPr lang="en-US" sz="1200" dirty="0" smtClean="0">
                <a:solidFill>
                  <a:srgbClr val="000000"/>
                </a:solidFill>
              </a:rPr>
              <a:t>consumption</a:t>
            </a:r>
          </a:p>
          <a:p>
            <a:pPr lvl="1">
              <a:lnSpc>
                <a:spcPct val="150000"/>
              </a:lnSpc>
              <a:buSzPct val="60000"/>
              <a:tabLst>
                <a:tab pos="317500" algn="l"/>
              </a:tabLst>
              <a:defRPr/>
            </a:pPr>
            <a:r>
              <a:rPr lang="en-US" sz="1200" dirty="0">
                <a:solidFill>
                  <a:srgbClr val="000000"/>
                </a:solidFill>
              </a:rPr>
              <a:t>Refrigerating system energy saving</a:t>
            </a:r>
            <a:r>
              <a:rPr lang="en-US" sz="1200" dirty="0" smtClean="0">
                <a:solidFill>
                  <a:srgbClr val="000000"/>
                </a:solidFill>
              </a:rPr>
              <a:t>:</a:t>
            </a:r>
            <a:r>
              <a:rPr lang="en-US" sz="1200" dirty="0">
                <a:solidFill>
                  <a:srgbClr val="000000"/>
                </a:solidFill>
              </a:rPr>
              <a:t> Involve airflow distribution design and use of the efficient refrigerating system and free </a:t>
            </a:r>
            <a:r>
              <a:rPr lang="en-US" sz="1200" dirty="0" smtClean="0">
                <a:solidFill>
                  <a:srgbClr val="000000"/>
                </a:solidFill>
              </a:rPr>
              <a:t>cooling.</a:t>
            </a:r>
          </a:p>
          <a:p>
            <a:pPr lvl="1">
              <a:lnSpc>
                <a:spcPct val="150000"/>
              </a:lnSpc>
              <a:buSzPct val="60000"/>
              <a:tabLst>
                <a:tab pos="317500" algn="l"/>
              </a:tabLst>
              <a:defRPr/>
            </a:pPr>
            <a:r>
              <a:rPr lang="en-US" sz="1200" dirty="0">
                <a:solidFill>
                  <a:srgbClr val="000000"/>
                </a:solidFill>
              </a:rPr>
              <a:t>Cabinet system energy saving: Ensure reasonable distribution of high- and low-density cabinets, cold/hot-aisle containment system, and precise air supply. </a:t>
            </a:r>
          </a:p>
        </p:txBody>
      </p:sp>
      <p:grpSp>
        <p:nvGrpSpPr>
          <p:cNvPr id="27" name="组合 26"/>
          <p:cNvGrpSpPr/>
          <p:nvPr/>
        </p:nvGrpSpPr>
        <p:grpSpPr>
          <a:xfrm>
            <a:off x="741164" y="1552984"/>
            <a:ext cx="317151" cy="2760802"/>
            <a:chOff x="454310" y="1248830"/>
            <a:chExt cx="317151" cy="2760802"/>
          </a:xfrm>
        </p:grpSpPr>
        <p:sp>
          <p:nvSpPr>
            <p:cNvPr id="28" name="AutoShape 56"/>
            <p:cNvSpPr>
              <a:spLocks/>
            </p:cNvSpPr>
            <p:nvPr/>
          </p:nvSpPr>
          <p:spPr bwMode="auto">
            <a:xfrm rot="10800000" flipH="1">
              <a:off x="454310" y="1248830"/>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Why</a:t>
              </a:r>
            </a:p>
          </p:txBody>
        </p:sp>
        <p:sp>
          <p:nvSpPr>
            <p:cNvPr id="29" name="AutoShape 56"/>
            <p:cNvSpPr>
              <a:spLocks/>
            </p:cNvSpPr>
            <p:nvPr/>
          </p:nvSpPr>
          <p:spPr bwMode="auto">
            <a:xfrm rot="10800000" flipH="1">
              <a:off x="454310" y="2159533"/>
              <a:ext cx="317151" cy="950506"/>
            </a:xfrm>
            <a:prstGeom prst="leftBracket">
              <a:avLst>
                <a:gd name="adj" fmla="val 45473"/>
              </a:avLst>
            </a:prstGeom>
            <a:solidFill>
              <a:schemeClr val="tx1">
                <a:lumMod val="65000"/>
                <a:lumOff val="3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What</a:t>
              </a:r>
            </a:p>
          </p:txBody>
        </p:sp>
        <p:sp>
          <p:nvSpPr>
            <p:cNvPr id="30" name="AutoShape 56"/>
            <p:cNvSpPr>
              <a:spLocks/>
            </p:cNvSpPr>
            <p:nvPr/>
          </p:nvSpPr>
          <p:spPr bwMode="auto">
            <a:xfrm rot="10800000" flipH="1">
              <a:off x="454310" y="3059126"/>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How</a:t>
              </a:r>
            </a:p>
          </p:txBody>
        </p:sp>
      </p:grpSp>
    </p:spTree>
    <p:extLst>
      <p:ext uri="{BB962C8B-B14F-4D97-AF65-F5344CB8AC3E}">
        <p14:creationId xmlns:p14="http://schemas.microsoft.com/office/powerpoint/2010/main" val="1785114589"/>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en-US" smtClean="0"/>
              <a:t>Feasibility Research Consultation Service – Delivery Process</a:t>
            </a:r>
            <a:endParaRPr lang="en-US" altLang="en-US" dirty="0"/>
          </a:p>
        </p:txBody>
      </p:sp>
      <p:grpSp>
        <p:nvGrpSpPr>
          <p:cNvPr id="63" name="组合 62"/>
          <p:cNvGrpSpPr/>
          <p:nvPr/>
        </p:nvGrpSpPr>
        <p:grpSpPr>
          <a:xfrm>
            <a:off x="1339227" y="1136918"/>
            <a:ext cx="10055012" cy="2970974"/>
            <a:chOff x="1339227" y="1136918"/>
            <a:chExt cx="10055012" cy="2970974"/>
          </a:xfrm>
        </p:grpSpPr>
        <p:sp>
          <p:nvSpPr>
            <p:cNvPr id="64" name="矩形 63"/>
            <p:cNvSpPr/>
            <p:nvPr/>
          </p:nvSpPr>
          <p:spPr>
            <a:xfrm>
              <a:off x="1520515" y="1476766"/>
              <a:ext cx="9732898" cy="2426436"/>
            </a:xfrm>
            <a:prstGeom prst="rect">
              <a:avLst/>
            </a:prstGeom>
            <a:ln>
              <a:noFill/>
              <a:prstDash val="sysDash"/>
            </a:ln>
          </p:spPr>
        </p:sp>
        <p:sp>
          <p:nvSpPr>
            <p:cNvPr id="65" name="任意多边形 64"/>
            <p:cNvSpPr/>
            <p:nvPr/>
          </p:nvSpPr>
          <p:spPr>
            <a:xfrm>
              <a:off x="1339227" y="2479650"/>
              <a:ext cx="2028357" cy="534563"/>
            </a:xfrm>
            <a:custGeom>
              <a:avLst/>
              <a:gdLst>
                <a:gd name="connsiteX0" fmla="*/ 0 w 1843961"/>
                <a:gd name="connsiteY0" fmla="*/ 50603 h 506031"/>
                <a:gd name="connsiteX1" fmla="*/ 50603 w 1843961"/>
                <a:gd name="connsiteY1" fmla="*/ 0 h 506031"/>
                <a:gd name="connsiteX2" fmla="*/ 1793358 w 1843961"/>
                <a:gd name="connsiteY2" fmla="*/ 0 h 506031"/>
                <a:gd name="connsiteX3" fmla="*/ 1843961 w 1843961"/>
                <a:gd name="connsiteY3" fmla="*/ 50603 h 506031"/>
                <a:gd name="connsiteX4" fmla="*/ 1843961 w 1843961"/>
                <a:gd name="connsiteY4" fmla="*/ 455428 h 506031"/>
                <a:gd name="connsiteX5" fmla="*/ 1793358 w 1843961"/>
                <a:gd name="connsiteY5" fmla="*/ 506031 h 506031"/>
                <a:gd name="connsiteX6" fmla="*/ 50603 w 1843961"/>
                <a:gd name="connsiteY6" fmla="*/ 506031 h 506031"/>
                <a:gd name="connsiteX7" fmla="*/ 0 w 1843961"/>
                <a:gd name="connsiteY7" fmla="*/ 455428 h 506031"/>
                <a:gd name="connsiteX8" fmla="*/ 0 w 1843961"/>
                <a:gd name="connsiteY8" fmla="*/ 50603 h 506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43961" h="506031">
                  <a:moveTo>
                    <a:pt x="0" y="50603"/>
                  </a:moveTo>
                  <a:cubicBezTo>
                    <a:pt x="0" y="22656"/>
                    <a:pt x="22656" y="0"/>
                    <a:pt x="50603" y="0"/>
                  </a:cubicBezTo>
                  <a:lnTo>
                    <a:pt x="1793358" y="0"/>
                  </a:lnTo>
                  <a:cubicBezTo>
                    <a:pt x="1821305" y="0"/>
                    <a:pt x="1843961" y="22656"/>
                    <a:pt x="1843961" y="50603"/>
                  </a:cubicBezTo>
                  <a:lnTo>
                    <a:pt x="1843961" y="455428"/>
                  </a:lnTo>
                  <a:cubicBezTo>
                    <a:pt x="1843961" y="483375"/>
                    <a:pt x="1821305" y="506031"/>
                    <a:pt x="1793358" y="506031"/>
                  </a:cubicBezTo>
                  <a:lnTo>
                    <a:pt x="50603" y="506031"/>
                  </a:lnTo>
                  <a:cubicBezTo>
                    <a:pt x="22656" y="506031"/>
                    <a:pt x="0" y="483375"/>
                    <a:pt x="0" y="455428"/>
                  </a:cubicBezTo>
                  <a:lnTo>
                    <a:pt x="0" y="50603"/>
                  </a:lnTo>
                  <a:close/>
                </a:path>
              </a:pathLst>
            </a:custGeom>
            <a:solidFill>
              <a:srgbClr val="99CCFF">
                <a:alpha val="89804"/>
              </a:srgbClr>
            </a:solidFill>
            <a:ln>
              <a:solidFill>
                <a:srgbClr val="00B0F0"/>
              </a:solidFill>
            </a:ln>
          </p:spPr>
          <p:style>
            <a:lnRef idx="1">
              <a:scrgbClr r="0" g="0" b="0"/>
            </a:lnRef>
            <a:fillRef idx="1">
              <a:scrgbClr r="0" g="0" b="0"/>
            </a:fillRef>
            <a:effectRef idx="0">
              <a:schemeClr val="lt2">
                <a:alpha val="90000"/>
                <a:hueOff val="0"/>
                <a:satOff val="0"/>
                <a:lumOff val="0"/>
                <a:alphaOff val="0"/>
              </a:schemeClr>
            </a:effectRef>
            <a:fontRef idx="minor">
              <a:schemeClr val="dk1">
                <a:hueOff val="0"/>
                <a:satOff val="0"/>
                <a:lumOff val="0"/>
                <a:alphaOff val="0"/>
              </a:schemeClr>
            </a:fontRef>
          </p:style>
          <p:txBody>
            <a:bodyPr spcFirstLastPara="0" vert="horz" wrap="square" lIns="135470" tIns="135470" rIns="135470" bIns="243905" numCol="1" spcCol="1270" anchor="ctr" anchorCtr="0">
              <a:noAutofit/>
            </a:bodyPr>
            <a:lstStyle/>
            <a:p>
              <a:pPr marL="114300" lvl="1" indent="-114300" defTabSz="488950">
                <a:lnSpc>
                  <a:spcPct val="90000"/>
                </a:lnSpc>
                <a:spcBef>
                  <a:spcPct val="0"/>
                </a:spcBef>
                <a:spcAft>
                  <a:spcPct val="15000"/>
                </a:spcAft>
                <a:buFontTx/>
                <a:buChar char="••"/>
              </a:pPr>
              <a:r>
                <a:rPr lang="en-US" sz="1200" dirty="0">
                  <a:solidFill>
                    <a:prstClr val="black">
                      <a:hueOff val="0"/>
                      <a:satOff val="0"/>
                      <a:lumOff val="0"/>
                      <a:alphaOff val="0"/>
                    </a:prstClr>
                  </a:solidFill>
                  <a:cs typeface="Huawei Sans" panose="020C0503030203020204" pitchFamily="34" charset="0"/>
                </a:rPr>
                <a:t>Information collection</a:t>
              </a:r>
            </a:p>
            <a:p>
              <a:pPr marL="57150" lvl="1" defTabSz="488950">
                <a:lnSpc>
                  <a:spcPct val="90000"/>
                </a:lnSpc>
                <a:spcBef>
                  <a:spcPct val="0"/>
                </a:spcBef>
                <a:spcAft>
                  <a:spcPct val="15000"/>
                </a:spcAft>
                <a:buFontTx/>
                <a:buChar char="••"/>
              </a:pPr>
              <a:r>
                <a:rPr lang="en-US" sz="1200" dirty="0">
                  <a:solidFill>
                    <a:prstClr val="black">
                      <a:hueOff val="0"/>
                      <a:satOff val="0"/>
                      <a:lumOff val="0"/>
                      <a:alphaOff val="0"/>
                    </a:prstClr>
                  </a:solidFill>
                  <a:cs typeface="Huawei Sans" panose="020C0503030203020204" pitchFamily="34" charset="0"/>
                </a:rPr>
                <a:t>Requirements survey</a:t>
              </a:r>
            </a:p>
          </p:txBody>
        </p:sp>
        <p:sp>
          <p:nvSpPr>
            <p:cNvPr id="66" name="形状 65"/>
            <p:cNvSpPr/>
            <p:nvPr/>
          </p:nvSpPr>
          <p:spPr>
            <a:xfrm>
              <a:off x="1553965" y="1136918"/>
              <a:ext cx="3340813" cy="2270391"/>
            </a:xfrm>
            <a:prstGeom prst="leftCircularArrow">
              <a:avLst>
                <a:gd name="adj1" fmla="val 2607"/>
                <a:gd name="adj2" fmla="val 316694"/>
                <a:gd name="adj3" fmla="val 2091761"/>
                <a:gd name="adj4" fmla="val 9024045"/>
                <a:gd name="adj5" fmla="val 3041"/>
              </a:avLst>
            </a:prstGeom>
          </p:spPr>
          <p:style>
            <a:lnRef idx="0">
              <a:schemeClr val="dk2">
                <a:tint val="60000"/>
                <a:hueOff val="0"/>
                <a:satOff val="0"/>
                <a:lumOff val="0"/>
                <a:alphaOff val="0"/>
              </a:schemeClr>
            </a:lnRef>
            <a:fillRef idx="3">
              <a:schemeClr val="dk2">
                <a:tint val="60000"/>
                <a:hueOff val="0"/>
                <a:satOff val="0"/>
                <a:lumOff val="0"/>
                <a:alphaOff val="0"/>
              </a:schemeClr>
            </a:fillRef>
            <a:effectRef idx="2">
              <a:schemeClr val="dk2">
                <a:tint val="60000"/>
                <a:hueOff val="0"/>
                <a:satOff val="0"/>
                <a:lumOff val="0"/>
                <a:alphaOff val="0"/>
              </a:schemeClr>
            </a:effectRef>
            <a:fontRef idx="minor">
              <a:schemeClr val="lt1"/>
            </a:fontRef>
          </p:style>
        </p:sp>
        <p:sp>
          <p:nvSpPr>
            <p:cNvPr id="68" name="任意多边形 67"/>
            <p:cNvSpPr/>
            <p:nvPr/>
          </p:nvSpPr>
          <p:spPr>
            <a:xfrm>
              <a:off x="1455458" y="2950490"/>
              <a:ext cx="816236" cy="295082"/>
            </a:xfrm>
            <a:custGeom>
              <a:avLst/>
              <a:gdLst>
                <a:gd name="connsiteX0" fmla="*/ 0 w 742033"/>
                <a:gd name="connsiteY0" fmla="*/ 29508 h 295082"/>
                <a:gd name="connsiteX1" fmla="*/ 29508 w 742033"/>
                <a:gd name="connsiteY1" fmla="*/ 0 h 295082"/>
                <a:gd name="connsiteX2" fmla="*/ 712525 w 742033"/>
                <a:gd name="connsiteY2" fmla="*/ 0 h 295082"/>
                <a:gd name="connsiteX3" fmla="*/ 742033 w 742033"/>
                <a:gd name="connsiteY3" fmla="*/ 29508 h 295082"/>
                <a:gd name="connsiteX4" fmla="*/ 742033 w 742033"/>
                <a:gd name="connsiteY4" fmla="*/ 265574 h 295082"/>
                <a:gd name="connsiteX5" fmla="*/ 712525 w 742033"/>
                <a:gd name="connsiteY5" fmla="*/ 295082 h 295082"/>
                <a:gd name="connsiteX6" fmla="*/ 29508 w 742033"/>
                <a:gd name="connsiteY6" fmla="*/ 295082 h 295082"/>
                <a:gd name="connsiteX7" fmla="*/ 0 w 742033"/>
                <a:gd name="connsiteY7" fmla="*/ 265574 h 295082"/>
                <a:gd name="connsiteX8" fmla="*/ 0 w 742033"/>
                <a:gd name="connsiteY8" fmla="*/ 29508 h 29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2033" h="295082">
                  <a:moveTo>
                    <a:pt x="0" y="29508"/>
                  </a:moveTo>
                  <a:cubicBezTo>
                    <a:pt x="0" y="13211"/>
                    <a:pt x="13211" y="0"/>
                    <a:pt x="29508" y="0"/>
                  </a:cubicBezTo>
                  <a:lnTo>
                    <a:pt x="712525" y="0"/>
                  </a:lnTo>
                  <a:cubicBezTo>
                    <a:pt x="728822" y="0"/>
                    <a:pt x="742033" y="13211"/>
                    <a:pt x="742033" y="29508"/>
                  </a:cubicBezTo>
                  <a:lnTo>
                    <a:pt x="742033" y="265574"/>
                  </a:lnTo>
                  <a:cubicBezTo>
                    <a:pt x="742033" y="281871"/>
                    <a:pt x="728822" y="295082"/>
                    <a:pt x="712525" y="295082"/>
                  </a:cubicBezTo>
                  <a:lnTo>
                    <a:pt x="29508" y="295082"/>
                  </a:lnTo>
                  <a:cubicBezTo>
                    <a:pt x="13211" y="295082"/>
                    <a:pt x="0" y="281871"/>
                    <a:pt x="0" y="265574"/>
                  </a:cubicBezTo>
                  <a:lnTo>
                    <a:pt x="0" y="29508"/>
                  </a:lnTo>
                  <a:close/>
                </a:path>
              </a:pathLst>
            </a:custGeom>
            <a:solidFill>
              <a:srgbClr val="C00000"/>
            </a:solidFill>
          </p:spPr>
          <p:style>
            <a:lnRef idx="0">
              <a:schemeClr val="lt2">
                <a:hueOff val="0"/>
                <a:satOff val="0"/>
                <a:lumOff val="0"/>
                <a:alphaOff val="0"/>
              </a:schemeClr>
            </a:lnRef>
            <a:fillRef idx="3">
              <a:scrgbClr r="0" g="0" b="0"/>
            </a:fillRef>
            <a:effectRef idx="2">
              <a:schemeClr val="dk2">
                <a:hueOff val="0"/>
                <a:satOff val="0"/>
                <a:lumOff val="0"/>
                <a:alphaOff val="0"/>
              </a:schemeClr>
            </a:effectRef>
            <a:fontRef idx="minor">
              <a:schemeClr val="lt1"/>
            </a:fontRef>
          </p:style>
          <p:txBody>
            <a:bodyPr spcFirstLastPara="0" vert="horz" wrap="square" lIns="23883" tIns="18803" rIns="23883" bIns="18803" numCol="1" spcCol="1270" anchor="ctr" anchorCtr="0">
              <a:noAutofit/>
            </a:bodyPr>
            <a:lstStyle/>
            <a:p>
              <a:pPr algn="ctr" defTabSz="355600">
                <a:lnSpc>
                  <a:spcPct val="90000"/>
                </a:lnSpc>
                <a:spcBef>
                  <a:spcPct val="0"/>
                </a:spcBef>
                <a:spcAft>
                  <a:spcPct val="35000"/>
                </a:spcAft>
              </a:pPr>
              <a:r>
                <a:rPr lang="en-US" sz="1200" dirty="0">
                  <a:solidFill>
                    <a:prstClr val="white"/>
                  </a:solidFill>
                  <a:cs typeface="Huawei Sans" panose="020C0503030203020204" pitchFamily="34" charset="0"/>
                </a:rPr>
                <a:t>Workshop</a:t>
              </a:r>
            </a:p>
          </p:txBody>
        </p:sp>
        <p:sp>
          <p:nvSpPr>
            <p:cNvPr id="69" name="任意多边形 68"/>
            <p:cNvSpPr/>
            <p:nvPr/>
          </p:nvSpPr>
          <p:spPr>
            <a:xfrm>
              <a:off x="3422832" y="2479650"/>
              <a:ext cx="2271662" cy="556103"/>
            </a:xfrm>
            <a:custGeom>
              <a:avLst/>
              <a:gdLst>
                <a:gd name="connsiteX0" fmla="*/ 0 w 1782663"/>
                <a:gd name="connsiteY0" fmla="*/ 61231 h 612305"/>
                <a:gd name="connsiteX1" fmla="*/ 61231 w 1782663"/>
                <a:gd name="connsiteY1" fmla="*/ 0 h 612305"/>
                <a:gd name="connsiteX2" fmla="*/ 1721433 w 1782663"/>
                <a:gd name="connsiteY2" fmla="*/ 0 h 612305"/>
                <a:gd name="connsiteX3" fmla="*/ 1782664 w 1782663"/>
                <a:gd name="connsiteY3" fmla="*/ 61231 h 612305"/>
                <a:gd name="connsiteX4" fmla="*/ 1782663 w 1782663"/>
                <a:gd name="connsiteY4" fmla="*/ 551075 h 612305"/>
                <a:gd name="connsiteX5" fmla="*/ 1721432 w 1782663"/>
                <a:gd name="connsiteY5" fmla="*/ 612306 h 612305"/>
                <a:gd name="connsiteX6" fmla="*/ 61231 w 1782663"/>
                <a:gd name="connsiteY6" fmla="*/ 612305 h 612305"/>
                <a:gd name="connsiteX7" fmla="*/ 0 w 1782663"/>
                <a:gd name="connsiteY7" fmla="*/ 551074 h 612305"/>
                <a:gd name="connsiteX8" fmla="*/ 0 w 1782663"/>
                <a:gd name="connsiteY8" fmla="*/ 61231 h 612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2663" h="612305">
                  <a:moveTo>
                    <a:pt x="0" y="61231"/>
                  </a:moveTo>
                  <a:cubicBezTo>
                    <a:pt x="0" y="27414"/>
                    <a:pt x="27414" y="0"/>
                    <a:pt x="61231" y="0"/>
                  </a:cubicBezTo>
                  <a:lnTo>
                    <a:pt x="1721433" y="0"/>
                  </a:lnTo>
                  <a:cubicBezTo>
                    <a:pt x="1755250" y="0"/>
                    <a:pt x="1782664" y="27414"/>
                    <a:pt x="1782664" y="61231"/>
                  </a:cubicBezTo>
                  <a:cubicBezTo>
                    <a:pt x="1782664" y="224512"/>
                    <a:pt x="1782663" y="387794"/>
                    <a:pt x="1782663" y="551075"/>
                  </a:cubicBezTo>
                  <a:cubicBezTo>
                    <a:pt x="1782663" y="584892"/>
                    <a:pt x="1755249" y="612306"/>
                    <a:pt x="1721432" y="612306"/>
                  </a:cubicBezTo>
                  <a:lnTo>
                    <a:pt x="61231" y="612305"/>
                  </a:lnTo>
                  <a:cubicBezTo>
                    <a:pt x="27414" y="612305"/>
                    <a:pt x="0" y="584891"/>
                    <a:pt x="0" y="551074"/>
                  </a:cubicBezTo>
                  <a:lnTo>
                    <a:pt x="0" y="61231"/>
                  </a:lnTo>
                  <a:close/>
                </a:path>
              </a:pathLst>
            </a:custGeom>
            <a:solidFill>
              <a:srgbClr val="99CCFF">
                <a:alpha val="89804"/>
              </a:srgbClr>
            </a:solidFill>
            <a:ln>
              <a:solidFill>
                <a:srgbClr val="00B0F0"/>
              </a:solidFill>
            </a:ln>
          </p:spPr>
          <p:style>
            <a:lnRef idx="1">
              <a:scrgbClr r="0" g="0" b="0"/>
            </a:lnRef>
            <a:fillRef idx="1">
              <a:scrgbClr r="0" g="0" b="0"/>
            </a:fillRef>
            <a:effectRef idx="0">
              <a:schemeClr val="lt2">
                <a:alpha val="90000"/>
                <a:hueOff val="0"/>
                <a:satOff val="0"/>
                <a:lumOff val="0"/>
                <a:alphaOff val="0"/>
              </a:schemeClr>
            </a:effectRef>
            <a:fontRef idx="minor">
              <a:schemeClr val="dk1">
                <a:hueOff val="0"/>
                <a:satOff val="0"/>
                <a:lumOff val="0"/>
                <a:alphaOff val="0"/>
              </a:schemeClr>
            </a:fontRef>
          </p:style>
          <p:txBody>
            <a:bodyPr spcFirstLastPara="0" vert="horz" wrap="square" lIns="135470" tIns="135470" rIns="135470" bIns="243905" numCol="1" spcCol="1270" anchor="ctr" anchorCtr="0">
              <a:noAutofit/>
            </a:bodyPr>
            <a:lstStyle/>
            <a:p>
              <a:pPr marL="114300" lvl="1" indent="-114300" defTabSz="488950">
                <a:lnSpc>
                  <a:spcPct val="90000"/>
                </a:lnSpc>
                <a:spcBef>
                  <a:spcPct val="0"/>
                </a:spcBef>
                <a:spcAft>
                  <a:spcPct val="15000"/>
                </a:spcAft>
                <a:buFontTx/>
                <a:buChar char="••"/>
              </a:pPr>
              <a:r>
                <a:rPr lang="en-US" sz="1200" dirty="0">
                  <a:solidFill>
                    <a:prstClr val="black">
                      <a:hueOff val="0"/>
                      <a:satOff val="0"/>
                      <a:lumOff val="0"/>
                      <a:alphaOff val="0"/>
                    </a:prstClr>
                  </a:solidFill>
                  <a:cs typeface="Huawei Sans" panose="020C0503030203020204" pitchFamily="34" charset="0"/>
                </a:rPr>
                <a:t>Feasibility research report presentation to middle-layer leaders (1)</a:t>
              </a:r>
            </a:p>
          </p:txBody>
        </p:sp>
        <p:sp>
          <p:nvSpPr>
            <p:cNvPr id="70" name="环形箭头 69"/>
            <p:cNvSpPr/>
            <p:nvPr/>
          </p:nvSpPr>
          <p:spPr>
            <a:xfrm rot="301915">
              <a:off x="4177470" y="2026390"/>
              <a:ext cx="3078874" cy="2081502"/>
            </a:xfrm>
            <a:prstGeom prst="circularArrow">
              <a:avLst>
                <a:gd name="adj1" fmla="val 2426"/>
                <a:gd name="adj2" fmla="val 293551"/>
                <a:gd name="adj3" fmla="val 19654952"/>
                <a:gd name="adj4" fmla="val 12699525"/>
                <a:gd name="adj5" fmla="val 2831"/>
              </a:avLst>
            </a:prstGeom>
          </p:spPr>
          <p:style>
            <a:lnRef idx="0">
              <a:schemeClr val="dk2">
                <a:tint val="60000"/>
                <a:hueOff val="0"/>
                <a:satOff val="0"/>
                <a:lumOff val="0"/>
                <a:alphaOff val="0"/>
              </a:schemeClr>
            </a:lnRef>
            <a:fillRef idx="3">
              <a:schemeClr val="dk2">
                <a:tint val="60000"/>
                <a:hueOff val="0"/>
                <a:satOff val="0"/>
                <a:lumOff val="0"/>
                <a:alphaOff val="0"/>
              </a:schemeClr>
            </a:fillRef>
            <a:effectRef idx="2">
              <a:schemeClr val="dk2">
                <a:tint val="60000"/>
                <a:hueOff val="0"/>
                <a:satOff val="0"/>
                <a:lumOff val="0"/>
                <a:alphaOff val="0"/>
              </a:schemeClr>
            </a:effectRef>
            <a:fontRef idx="minor">
              <a:schemeClr val="lt1"/>
            </a:fontRef>
          </p:style>
        </p:sp>
        <p:sp>
          <p:nvSpPr>
            <p:cNvPr id="71" name="任意多边形 70"/>
            <p:cNvSpPr/>
            <p:nvPr/>
          </p:nvSpPr>
          <p:spPr>
            <a:xfrm>
              <a:off x="3931799" y="2243945"/>
              <a:ext cx="816236" cy="295082"/>
            </a:xfrm>
            <a:custGeom>
              <a:avLst/>
              <a:gdLst>
                <a:gd name="connsiteX0" fmla="*/ 0 w 742033"/>
                <a:gd name="connsiteY0" fmla="*/ 29508 h 295082"/>
                <a:gd name="connsiteX1" fmla="*/ 29508 w 742033"/>
                <a:gd name="connsiteY1" fmla="*/ 0 h 295082"/>
                <a:gd name="connsiteX2" fmla="*/ 712525 w 742033"/>
                <a:gd name="connsiteY2" fmla="*/ 0 h 295082"/>
                <a:gd name="connsiteX3" fmla="*/ 742033 w 742033"/>
                <a:gd name="connsiteY3" fmla="*/ 29508 h 295082"/>
                <a:gd name="connsiteX4" fmla="*/ 742033 w 742033"/>
                <a:gd name="connsiteY4" fmla="*/ 265574 h 295082"/>
                <a:gd name="connsiteX5" fmla="*/ 712525 w 742033"/>
                <a:gd name="connsiteY5" fmla="*/ 295082 h 295082"/>
                <a:gd name="connsiteX6" fmla="*/ 29508 w 742033"/>
                <a:gd name="connsiteY6" fmla="*/ 295082 h 295082"/>
                <a:gd name="connsiteX7" fmla="*/ 0 w 742033"/>
                <a:gd name="connsiteY7" fmla="*/ 265574 h 295082"/>
                <a:gd name="connsiteX8" fmla="*/ 0 w 742033"/>
                <a:gd name="connsiteY8" fmla="*/ 29508 h 29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2033" h="295082">
                  <a:moveTo>
                    <a:pt x="0" y="29508"/>
                  </a:moveTo>
                  <a:cubicBezTo>
                    <a:pt x="0" y="13211"/>
                    <a:pt x="13211" y="0"/>
                    <a:pt x="29508" y="0"/>
                  </a:cubicBezTo>
                  <a:lnTo>
                    <a:pt x="712525" y="0"/>
                  </a:lnTo>
                  <a:cubicBezTo>
                    <a:pt x="728822" y="0"/>
                    <a:pt x="742033" y="13211"/>
                    <a:pt x="742033" y="29508"/>
                  </a:cubicBezTo>
                  <a:lnTo>
                    <a:pt x="742033" y="265574"/>
                  </a:lnTo>
                  <a:cubicBezTo>
                    <a:pt x="742033" y="281871"/>
                    <a:pt x="728822" y="295082"/>
                    <a:pt x="712525" y="295082"/>
                  </a:cubicBezTo>
                  <a:lnTo>
                    <a:pt x="29508" y="295082"/>
                  </a:lnTo>
                  <a:cubicBezTo>
                    <a:pt x="13211" y="295082"/>
                    <a:pt x="0" y="281871"/>
                    <a:pt x="0" y="265574"/>
                  </a:cubicBezTo>
                  <a:lnTo>
                    <a:pt x="0" y="29508"/>
                  </a:lnTo>
                  <a:close/>
                </a:path>
              </a:pathLst>
            </a:custGeom>
            <a:solidFill>
              <a:srgbClr val="C00000"/>
            </a:solidFill>
          </p:spPr>
          <p:style>
            <a:lnRef idx="0">
              <a:schemeClr val="lt2">
                <a:hueOff val="0"/>
                <a:satOff val="0"/>
                <a:lumOff val="0"/>
                <a:alphaOff val="0"/>
              </a:schemeClr>
            </a:lnRef>
            <a:fillRef idx="3">
              <a:scrgbClr r="0" g="0" b="0"/>
            </a:fillRef>
            <a:effectRef idx="2">
              <a:schemeClr val="dk2">
                <a:hueOff val="0"/>
                <a:satOff val="0"/>
                <a:lumOff val="0"/>
                <a:alphaOff val="0"/>
              </a:schemeClr>
            </a:effectRef>
            <a:fontRef idx="minor">
              <a:schemeClr val="lt1"/>
            </a:fontRef>
          </p:style>
          <p:txBody>
            <a:bodyPr spcFirstLastPara="0" vert="horz" wrap="square" lIns="23883" tIns="18803" rIns="23883" bIns="18803" numCol="1" spcCol="1270" anchor="ctr" anchorCtr="0">
              <a:noAutofit/>
            </a:bodyPr>
            <a:lstStyle/>
            <a:p>
              <a:pPr algn="ctr" defTabSz="355600">
                <a:lnSpc>
                  <a:spcPct val="90000"/>
                </a:lnSpc>
                <a:spcBef>
                  <a:spcPct val="0"/>
                </a:spcBef>
                <a:spcAft>
                  <a:spcPct val="35000"/>
                </a:spcAft>
              </a:pPr>
              <a:r>
                <a:rPr lang="en-US" sz="1200" dirty="0">
                  <a:solidFill>
                    <a:prstClr val="white"/>
                  </a:solidFill>
                  <a:cs typeface="Huawei Sans" panose="020C0503030203020204" pitchFamily="34" charset="0"/>
                </a:rPr>
                <a:t>Workshop</a:t>
              </a:r>
            </a:p>
          </p:txBody>
        </p:sp>
        <p:sp>
          <p:nvSpPr>
            <p:cNvPr id="72" name="任意多边形 71"/>
            <p:cNvSpPr/>
            <p:nvPr/>
          </p:nvSpPr>
          <p:spPr>
            <a:xfrm>
              <a:off x="5677416" y="2479650"/>
              <a:ext cx="2343111" cy="563094"/>
            </a:xfrm>
            <a:custGeom>
              <a:avLst/>
              <a:gdLst>
                <a:gd name="connsiteX0" fmla="*/ 0 w 2130101"/>
                <a:gd name="connsiteY0" fmla="*/ 51190 h 511904"/>
                <a:gd name="connsiteX1" fmla="*/ 51190 w 2130101"/>
                <a:gd name="connsiteY1" fmla="*/ 0 h 511904"/>
                <a:gd name="connsiteX2" fmla="*/ 2078911 w 2130101"/>
                <a:gd name="connsiteY2" fmla="*/ 0 h 511904"/>
                <a:gd name="connsiteX3" fmla="*/ 2130101 w 2130101"/>
                <a:gd name="connsiteY3" fmla="*/ 51190 h 511904"/>
                <a:gd name="connsiteX4" fmla="*/ 2130101 w 2130101"/>
                <a:gd name="connsiteY4" fmla="*/ 460714 h 511904"/>
                <a:gd name="connsiteX5" fmla="*/ 2078911 w 2130101"/>
                <a:gd name="connsiteY5" fmla="*/ 511904 h 511904"/>
                <a:gd name="connsiteX6" fmla="*/ 51190 w 2130101"/>
                <a:gd name="connsiteY6" fmla="*/ 511904 h 511904"/>
                <a:gd name="connsiteX7" fmla="*/ 0 w 2130101"/>
                <a:gd name="connsiteY7" fmla="*/ 460714 h 511904"/>
                <a:gd name="connsiteX8" fmla="*/ 0 w 2130101"/>
                <a:gd name="connsiteY8" fmla="*/ 51190 h 511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30101" h="511904">
                  <a:moveTo>
                    <a:pt x="0" y="51190"/>
                  </a:moveTo>
                  <a:cubicBezTo>
                    <a:pt x="0" y="22919"/>
                    <a:pt x="22919" y="0"/>
                    <a:pt x="51190" y="0"/>
                  </a:cubicBezTo>
                  <a:lnTo>
                    <a:pt x="2078911" y="0"/>
                  </a:lnTo>
                  <a:cubicBezTo>
                    <a:pt x="2107182" y="0"/>
                    <a:pt x="2130101" y="22919"/>
                    <a:pt x="2130101" y="51190"/>
                  </a:cubicBezTo>
                  <a:lnTo>
                    <a:pt x="2130101" y="460714"/>
                  </a:lnTo>
                  <a:cubicBezTo>
                    <a:pt x="2130101" y="488985"/>
                    <a:pt x="2107182" y="511904"/>
                    <a:pt x="2078911" y="511904"/>
                  </a:cubicBezTo>
                  <a:lnTo>
                    <a:pt x="51190" y="511904"/>
                  </a:lnTo>
                  <a:cubicBezTo>
                    <a:pt x="22919" y="511904"/>
                    <a:pt x="0" y="488985"/>
                    <a:pt x="0" y="460714"/>
                  </a:cubicBezTo>
                  <a:lnTo>
                    <a:pt x="0" y="51190"/>
                  </a:lnTo>
                  <a:close/>
                </a:path>
              </a:pathLst>
            </a:custGeom>
            <a:solidFill>
              <a:srgbClr val="99CCFF">
                <a:alpha val="89804"/>
              </a:srgbClr>
            </a:solidFill>
            <a:ln>
              <a:solidFill>
                <a:srgbClr val="00B0F0"/>
              </a:solidFill>
            </a:ln>
          </p:spPr>
          <p:style>
            <a:lnRef idx="1">
              <a:scrgbClr r="0" g="0" b="0"/>
            </a:lnRef>
            <a:fillRef idx="1">
              <a:scrgbClr r="0" g="0" b="0"/>
            </a:fillRef>
            <a:effectRef idx="0">
              <a:schemeClr val="lt2">
                <a:alpha val="90000"/>
                <a:hueOff val="0"/>
                <a:satOff val="0"/>
                <a:lumOff val="0"/>
                <a:alphaOff val="0"/>
              </a:schemeClr>
            </a:effectRef>
            <a:fontRef idx="minor">
              <a:schemeClr val="dk1">
                <a:hueOff val="0"/>
                <a:satOff val="0"/>
                <a:lumOff val="0"/>
                <a:alphaOff val="0"/>
              </a:schemeClr>
            </a:fontRef>
          </p:style>
          <p:txBody>
            <a:bodyPr spcFirstLastPara="0" vert="horz" wrap="square" lIns="135470" tIns="135470" rIns="135470" bIns="243905" numCol="1" spcCol="1270" anchor="ctr" anchorCtr="0">
              <a:noAutofit/>
            </a:bodyPr>
            <a:lstStyle/>
            <a:p>
              <a:pPr marL="114300" lvl="1" indent="-114300" defTabSz="488950">
                <a:lnSpc>
                  <a:spcPct val="90000"/>
                </a:lnSpc>
                <a:spcBef>
                  <a:spcPct val="0"/>
                </a:spcBef>
                <a:spcAft>
                  <a:spcPct val="15000"/>
                </a:spcAft>
                <a:buFontTx/>
                <a:buChar char="••"/>
              </a:pPr>
              <a:r>
                <a:rPr lang="en-US" sz="1200" dirty="0">
                  <a:solidFill>
                    <a:prstClr val="black">
                      <a:hueOff val="0"/>
                      <a:satOff val="0"/>
                      <a:lumOff val="0"/>
                      <a:alphaOff val="0"/>
                    </a:prstClr>
                  </a:solidFill>
                  <a:cs typeface="Huawei Sans" panose="020C0503030203020204" pitchFamily="34" charset="0"/>
                </a:rPr>
                <a:t>Feasibility research solution presentation to middle-layer leaders (2)</a:t>
              </a:r>
            </a:p>
          </p:txBody>
        </p:sp>
        <p:sp>
          <p:nvSpPr>
            <p:cNvPr id="73" name="形状 72"/>
            <p:cNvSpPr/>
            <p:nvPr/>
          </p:nvSpPr>
          <p:spPr>
            <a:xfrm>
              <a:off x="6372833" y="1426217"/>
              <a:ext cx="2912136" cy="2074939"/>
            </a:xfrm>
            <a:prstGeom prst="leftCircularArrow">
              <a:avLst>
                <a:gd name="adj1" fmla="val 2852"/>
                <a:gd name="adj2" fmla="val 348516"/>
                <a:gd name="adj3" fmla="val 1984276"/>
                <a:gd name="adj4" fmla="val 8884738"/>
                <a:gd name="adj5" fmla="val 3328"/>
              </a:avLst>
            </a:prstGeom>
          </p:spPr>
          <p:style>
            <a:lnRef idx="0">
              <a:schemeClr val="dk2">
                <a:tint val="60000"/>
                <a:hueOff val="0"/>
                <a:satOff val="0"/>
                <a:lumOff val="0"/>
                <a:alphaOff val="0"/>
              </a:schemeClr>
            </a:lnRef>
            <a:fillRef idx="3">
              <a:schemeClr val="dk2">
                <a:tint val="60000"/>
                <a:hueOff val="0"/>
                <a:satOff val="0"/>
                <a:lumOff val="0"/>
                <a:alphaOff val="0"/>
              </a:schemeClr>
            </a:fillRef>
            <a:effectRef idx="2">
              <a:schemeClr val="dk2">
                <a:tint val="60000"/>
                <a:hueOff val="0"/>
                <a:satOff val="0"/>
                <a:lumOff val="0"/>
                <a:alphaOff val="0"/>
              </a:schemeClr>
            </a:effectRef>
            <a:fontRef idx="minor">
              <a:schemeClr val="lt1"/>
            </a:fontRef>
          </p:style>
        </p:sp>
        <p:sp>
          <p:nvSpPr>
            <p:cNvPr id="74" name="任意多边形 73"/>
            <p:cNvSpPr/>
            <p:nvPr/>
          </p:nvSpPr>
          <p:spPr>
            <a:xfrm>
              <a:off x="6400718" y="3021472"/>
              <a:ext cx="816236" cy="295082"/>
            </a:xfrm>
            <a:custGeom>
              <a:avLst/>
              <a:gdLst>
                <a:gd name="connsiteX0" fmla="*/ 0 w 742033"/>
                <a:gd name="connsiteY0" fmla="*/ 29508 h 295082"/>
                <a:gd name="connsiteX1" fmla="*/ 29508 w 742033"/>
                <a:gd name="connsiteY1" fmla="*/ 0 h 295082"/>
                <a:gd name="connsiteX2" fmla="*/ 712525 w 742033"/>
                <a:gd name="connsiteY2" fmla="*/ 0 h 295082"/>
                <a:gd name="connsiteX3" fmla="*/ 742033 w 742033"/>
                <a:gd name="connsiteY3" fmla="*/ 29508 h 295082"/>
                <a:gd name="connsiteX4" fmla="*/ 742033 w 742033"/>
                <a:gd name="connsiteY4" fmla="*/ 265574 h 295082"/>
                <a:gd name="connsiteX5" fmla="*/ 712525 w 742033"/>
                <a:gd name="connsiteY5" fmla="*/ 295082 h 295082"/>
                <a:gd name="connsiteX6" fmla="*/ 29508 w 742033"/>
                <a:gd name="connsiteY6" fmla="*/ 295082 h 295082"/>
                <a:gd name="connsiteX7" fmla="*/ 0 w 742033"/>
                <a:gd name="connsiteY7" fmla="*/ 265574 h 295082"/>
                <a:gd name="connsiteX8" fmla="*/ 0 w 742033"/>
                <a:gd name="connsiteY8" fmla="*/ 29508 h 29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2033" h="295082">
                  <a:moveTo>
                    <a:pt x="0" y="29508"/>
                  </a:moveTo>
                  <a:cubicBezTo>
                    <a:pt x="0" y="13211"/>
                    <a:pt x="13211" y="0"/>
                    <a:pt x="29508" y="0"/>
                  </a:cubicBezTo>
                  <a:lnTo>
                    <a:pt x="712525" y="0"/>
                  </a:lnTo>
                  <a:cubicBezTo>
                    <a:pt x="728822" y="0"/>
                    <a:pt x="742033" y="13211"/>
                    <a:pt x="742033" y="29508"/>
                  </a:cubicBezTo>
                  <a:lnTo>
                    <a:pt x="742033" y="265574"/>
                  </a:lnTo>
                  <a:cubicBezTo>
                    <a:pt x="742033" y="281871"/>
                    <a:pt x="728822" y="295082"/>
                    <a:pt x="712525" y="295082"/>
                  </a:cubicBezTo>
                  <a:lnTo>
                    <a:pt x="29508" y="295082"/>
                  </a:lnTo>
                  <a:cubicBezTo>
                    <a:pt x="13211" y="295082"/>
                    <a:pt x="0" y="281871"/>
                    <a:pt x="0" y="265574"/>
                  </a:cubicBezTo>
                  <a:lnTo>
                    <a:pt x="0" y="29508"/>
                  </a:lnTo>
                  <a:close/>
                </a:path>
              </a:pathLst>
            </a:custGeom>
            <a:solidFill>
              <a:srgbClr val="C00000"/>
            </a:solidFill>
          </p:spPr>
          <p:style>
            <a:lnRef idx="0">
              <a:schemeClr val="lt2">
                <a:hueOff val="0"/>
                <a:satOff val="0"/>
                <a:lumOff val="0"/>
                <a:alphaOff val="0"/>
              </a:schemeClr>
            </a:lnRef>
            <a:fillRef idx="3">
              <a:scrgbClr r="0" g="0" b="0"/>
            </a:fillRef>
            <a:effectRef idx="2">
              <a:schemeClr val="dk2">
                <a:hueOff val="0"/>
                <a:satOff val="0"/>
                <a:lumOff val="0"/>
                <a:alphaOff val="0"/>
              </a:schemeClr>
            </a:effectRef>
            <a:fontRef idx="minor">
              <a:schemeClr val="lt1"/>
            </a:fontRef>
          </p:style>
          <p:txBody>
            <a:bodyPr spcFirstLastPara="0" vert="horz" wrap="square" lIns="23883" tIns="18803" rIns="23883" bIns="18803" numCol="1" spcCol="1270" anchor="ctr" anchorCtr="0">
              <a:noAutofit/>
            </a:bodyPr>
            <a:lstStyle/>
            <a:p>
              <a:pPr algn="ctr" defTabSz="355600">
                <a:lnSpc>
                  <a:spcPct val="90000"/>
                </a:lnSpc>
                <a:spcBef>
                  <a:spcPct val="0"/>
                </a:spcBef>
                <a:spcAft>
                  <a:spcPct val="35000"/>
                </a:spcAft>
              </a:pPr>
              <a:r>
                <a:rPr lang="en-US" sz="1200" dirty="0">
                  <a:solidFill>
                    <a:prstClr val="white"/>
                  </a:solidFill>
                  <a:cs typeface="Huawei Sans" panose="020C0503030203020204" pitchFamily="34" charset="0"/>
                </a:rPr>
                <a:t>Workshop</a:t>
              </a:r>
            </a:p>
          </p:txBody>
        </p:sp>
        <p:sp>
          <p:nvSpPr>
            <p:cNvPr id="75" name="任意多边形 74"/>
            <p:cNvSpPr/>
            <p:nvPr/>
          </p:nvSpPr>
          <p:spPr>
            <a:xfrm>
              <a:off x="8034884" y="2483127"/>
              <a:ext cx="1819439" cy="562860"/>
            </a:xfrm>
            <a:custGeom>
              <a:avLst/>
              <a:gdLst>
                <a:gd name="connsiteX0" fmla="*/ 0 w 1503668"/>
                <a:gd name="connsiteY0" fmla="*/ 42289 h 422885"/>
                <a:gd name="connsiteX1" fmla="*/ 42289 w 1503668"/>
                <a:gd name="connsiteY1" fmla="*/ 0 h 422885"/>
                <a:gd name="connsiteX2" fmla="*/ 1461380 w 1503668"/>
                <a:gd name="connsiteY2" fmla="*/ 0 h 422885"/>
                <a:gd name="connsiteX3" fmla="*/ 1503669 w 1503668"/>
                <a:gd name="connsiteY3" fmla="*/ 42289 h 422885"/>
                <a:gd name="connsiteX4" fmla="*/ 1503668 w 1503668"/>
                <a:gd name="connsiteY4" fmla="*/ 380597 h 422885"/>
                <a:gd name="connsiteX5" fmla="*/ 1461379 w 1503668"/>
                <a:gd name="connsiteY5" fmla="*/ 422886 h 422885"/>
                <a:gd name="connsiteX6" fmla="*/ 42289 w 1503668"/>
                <a:gd name="connsiteY6" fmla="*/ 422885 h 422885"/>
                <a:gd name="connsiteX7" fmla="*/ 0 w 1503668"/>
                <a:gd name="connsiteY7" fmla="*/ 380596 h 422885"/>
                <a:gd name="connsiteX8" fmla="*/ 0 w 1503668"/>
                <a:gd name="connsiteY8" fmla="*/ 42289 h 422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3668" h="422885">
                  <a:moveTo>
                    <a:pt x="0" y="42289"/>
                  </a:moveTo>
                  <a:cubicBezTo>
                    <a:pt x="0" y="18933"/>
                    <a:pt x="18933" y="0"/>
                    <a:pt x="42289" y="0"/>
                  </a:cubicBezTo>
                  <a:lnTo>
                    <a:pt x="1461380" y="0"/>
                  </a:lnTo>
                  <a:cubicBezTo>
                    <a:pt x="1484736" y="0"/>
                    <a:pt x="1503669" y="18933"/>
                    <a:pt x="1503669" y="42289"/>
                  </a:cubicBezTo>
                  <a:cubicBezTo>
                    <a:pt x="1503669" y="155058"/>
                    <a:pt x="1503668" y="267828"/>
                    <a:pt x="1503668" y="380597"/>
                  </a:cubicBezTo>
                  <a:cubicBezTo>
                    <a:pt x="1503668" y="403953"/>
                    <a:pt x="1484735" y="422886"/>
                    <a:pt x="1461379" y="422886"/>
                  </a:cubicBezTo>
                  <a:lnTo>
                    <a:pt x="42289" y="422885"/>
                  </a:lnTo>
                  <a:cubicBezTo>
                    <a:pt x="18933" y="422885"/>
                    <a:pt x="0" y="403952"/>
                    <a:pt x="0" y="380596"/>
                  </a:cubicBezTo>
                  <a:lnTo>
                    <a:pt x="0" y="42289"/>
                  </a:lnTo>
                  <a:close/>
                </a:path>
              </a:pathLst>
            </a:custGeom>
            <a:solidFill>
              <a:srgbClr val="99CCFF">
                <a:alpha val="89804"/>
              </a:srgbClr>
            </a:solidFill>
            <a:ln>
              <a:solidFill>
                <a:srgbClr val="00B0F0"/>
              </a:solidFill>
            </a:ln>
          </p:spPr>
          <p:style>
            <a:lnRef idx="1">
              <a:scrgbClr r="0" g="0" b="0"/>
            </a:lnRef>
            <a:fillRef idx="1">
              <a:scrgbClr r="0" g="0" b="0"/>
            </a:fillRef>
            <a:effectRef idx="0">
              <a:schemeClr val="lt2">
                <a:alpha val="90000"/>
                <a:hueOff val="0"/>
                <a:satOff val="0"/>
                <a:lumOff val="0"/>
                <a:alphaOff val="0"/>
              </a:schemeClr>
            </a:effectRef>
            <a:fontRef idx="minor">
              <a:schemeClr val="dk1">
                <a:hueOff val="0"/>
                <a:satOff val="0"/>
                <a:lumOff val="0"/>
                <a:alphaOff val="0"/>
              </a:schemeClr>
            </a:fontRef>
          </p:style>
          <p:txBody>
            <a:bodyPr spcFirstLastPara="0" vert="horz" wrap="square" lIns="135470" tIns="135470" rIns="135470" bIns="243905" numCol="1" spcCol="1270" anchor="ctr" anchorCtr="0">
              <a:noAutofit/>
            </a:bodyPr>
            <a:lstStyle/>
            <a:p>
              <a:pPr marL="114300" lvl="1" indent="-114300" defTabSz="488950">
                <a:lnSpc>
                  <a:spcPct val="90000"/>
                </a:lnSpc>
                <a:spcBef>
                  <a:spcPct val="0"/>
                </a:spcBef>
                <a:spcAft>
                  <a:spcPct val="15000"/>
                </a:spcAft>
                <a:buFontTx/>
                <a:buChar char="••"/>
              </a:pPr>
              <a:r>
                <a:rPr lang="en-US" sz="1200" dirty="0">
                  <a:solidFill>
                    <a:prstClr val="black">
                      <a:hueOff val="0"/>
                      <a:satOff val="0"/>
                      <a:lumOff val="0"/>
                      <a:alphaOff val="0"/>
                    </a:prstClr>
                  </a:solidFill>
                  <a:cs typeface="Huawei Sans" panose="020C0503030203020204" pitchFamily="34" charset="0"/>
                </a:rPr>
                <a:t>Feasibility research report presentation to executives</a:t>
              </a:r>
            </a:p>
          </p:txBody>
        </p:sp>
        <p:sp>
          <p:nvSpPr>
            <p:cNvPr id="76" name="环形箭头 75"/>
            <p:cNvSpPr/>
            <p:nvPr/>
          </p:nvSpPr>
          <p:spPr>
            <a:xfrm rot="627493">
              <a:off x="8720085" y="2104981"/>
              <a:ext cx="2390556" cy="1498440"/>
            </a:xfrm>
            <a:prstGeom prst="circularArrow">
              <a:avLst>
                <a:gd name="adj1" fmla="val 3138"/>
                <a:gd name="adj2" fmla="val 385980"/>
                <a:gd name="adj3" fmla="val 19393603"/>
                <a:gd name="adj4" fmla="val 12530604"/>
                <a:gd name="adj5" fmla="val 3661"/>
              </a:avLst>
            </a:prstGeom>
          </p:spPr>
          <p:style>
            <a:lnRef idx="0">
              <a:schemeClr val="dk2">
                <a:tint val="60000"/>
                <a:hueOff val="0"/>
                <a:satOff val="0"/>
                <a:lumOff val="0"/>
                <a:alphaOff val="0"/>
              </a:schemeClr>
            </a:lnRef>
            <a:fillRef idx="3">
              <a:schemeClr val="dk2">
                <a:tint val="60000"/>
                <a:hueOff val="0"/>
                <a:satOff val="0"/>
                <a:lumOff val="0"/>
                <a:alphaOff val="0"/>
              </a:schemeClr>
            </a:fillRef>
            <a:effectRef idx="2">
              <a:schemeClr val="dk2">
                <a:tint val="60000"/>
                <a:hueOff val="0"/>
                <a:satOff val="0"/>
                <a:lumOff val="0"/>
                <a:alphaOff val="0"/>
              </a:schemeClr>
            </a:effectRef>
            <a:fontRef idx="minor">
              <a:schemeClr val="lt1"/>
            </a:fontRef>
          </p:style>
        </p:sp>
        <p:sp>
          <p:nvSpPr>
            <p:cNvPr id="77" name="任意多边形 76"/>
            <p:cNvSpPr/>
            <p:nvPr/>
          </p:nvSpPr>
          <p:spPr>
            <a:xfrm>
              <a:off x="8414623" y="2220701"/>
              <a:ext cx="816236" cy="295082"/>
            </a:xfrm>
            <a:custGeom>
              <a:avLst/>
              <a:gdLst>
                <a:gd name="connsiteX0" fmla="*/ 0 w 742033"/>
                <a:gd name="connsiteY0" fmla="*/ 29508 h 295082"/>
                <a:gd name="connsiteX1" fmla="*/ 29508 w 742033"/>
                <a:gd name="connsiteY1" fmla="*/ 0 h 295082"/>
                <a:gd name="connsiteX2" fmla="*/ 712525 w 742033"/>
                <a:gd name="connsiteY2" fmla="*/ 0 h 295082"/>
                <a:gd name="connsiteX3" fmla="*/ 742033 w 742033"/>
                <a:gd name="connsiteY3" fmla="*/ 29508 h 295082"/>
                <a:gd name="connsiteX4" fmla="*/ 742033 w 742033"/>
                <a:gd name="connsiteY4" fmla="*/ 265574 h 295082"/>
                <a:gd name="connsiteX5" fmla="*/ 712525 w 742033"/>
                <a:gd name="connsiteY5" fmla="*/ 295082 h 295082"/>
                <a:gd name="connsiteX6" fmla="*/ 29508 w 742033"/>
                <a:gd name="connsiteY6" fmla="*/ 295082 h 295082"/>
                <a:gd name="connsiteX7" fmla="*/ 0 w 742033"/>
                <a:gd name="connsiteY7" fmla="*/ 265574 h 295082"/>
                <a:gd name="connsiteX8" fmla="*/ 0 w 742033"/>
                <a:gd name="connsiteY8" fmla="*/ 29508 h 29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2033" h="295082">
                  <a:moveTo>
                    <a:pt x="0" y="29508"/>
                  </a:moveTo>
                  <a:cubicBezTo>
                    <a:pt x="0" y="13211"/>
                    <a:pt x="13211" y="0"/>
                    <a:pt x="29508" y="0"/>
                  </a:cubicBezTo>
                  <a:lnTo>
                    <a:pt x="712525" y="0"/>
                  </a:lnTo>
                  <a:cubicBezTo>
                    <a:pt x="728822" y="0"/>
                    <a:pt x="742033" y="13211"/>
                    <a:pt x="742033" y="29508"/>
                  </a:cubicBezTo>
                  <a:lnTo>
                    <a:pt x="742033" y="265574"/>
                  </a:lnTo>
                  <a:cubicBezTo>
                    <a:pt x="742033" y="281871"/>
                    <a:pt x="728822" y="295082"/>
                    <a:pt x="712525" y="295082"/>
                  </a:cubicBezTo>
                  <a:lnTo>
                    <a:pt x="29508" y="295082"/>
                  </a:lnTo>
                  <a:cubicBezTo>
                    <a:pt x="13211" y="295082"/>
                    <a:pt x="0" y="281871"/>
                    <a:pt x="0" y="265574"/>
                  </a:cubicBezTo>
                  <a:lnTo>
                    <a:pt x="0" y="29508"/>
                  </a:lnTo>
                  <a:close/>
                </a:path>
              </a:pathLst>
            </a:custGeom>
            <a:solidFill>
              <a:srgbClr val="C00000"/>
            </a:solidFill>
          </p:spPr>
          <p:style>
            <a:lnRef idx="0">
              <a:schemeClr val="lt2">
                <a:hueOff val="0"/>
                <a:satOff val="0"/>
                <a:lumOff val="0"/>
                <a:alphaOff val="0"/>
              </a:schemeClr>
            </a:lnRef>
            <a:fillRef idx="3">
              <a:scrgbClr r="0" g="0" b="0"/>
            </a:fillRef>
            <a:effectRef idx="2">
              <a:schemeClr val="dk2">
                <a:hueOff val="0"/>
                <a:satOff val="0"/>
                <a:lumOff val="0"/>
                <a:alphaOff val="0"/>
              </a:schemeClr>
            </a:effectRef>
            <a:fontRef idx="minor">
              <a:schemeClr val="lt1"/>
            </a:fontRef>
          </p:style>
          <p:txBody>
            <a:bodyPr spcFirstLastPara="0" vert="horz" wrap="square" lIns="23883" tIns="18803" rIns="23883" bIns="18803" numCol="1" spcCol="1270" anchor="ctr" anchorCtr="0">
              <a:noAutofit/>
            </a:bodyPr>
            <a:lstStyle/>
            <a:p>
              <a:pPr algn="ctr" defTabSz="355600">
                <a:lnSpc>
                  <a:spcPct val="90000"/>
                </a:lnSpc>
                <a:spcBef>
                  <a:spcPct val="0"/>
                </a:spcBef>
                <a:spcAft>
                  <a:spcPct val="35000"/>
                </a:spcAft>
              </a:pPr>
              <a:r>
                <a:rPr lang="en-US" sz="1200">
                  <a:solidFill>
                    <a:prstClr val="white"/>
                  </a:solidFill>
                  <a:cs typeface="Huawei Sans" panose="020C0503030203020204" pitchFamily="34" charset="0"/>
                </a:rPr>
                <a:t>Workshop</a:t>
              </a:r>
            </a:p>
          </p:txBody>
        </p:sp>
        <p:sp>
          <p:nvSpPr>
            <p:cNvPr id="78" name="任意多边形 77"/>
            <p:cNvSpPr/>
            <p:nvPr/>
          </p:nvSpPr>
          <p:spPr>
            <a:xfrm>
              <a:off x="9915363" y="2491093"/>
              <a:ext cx="1478876" cy="524028"/>
            </a:xfrm>
            <a:custGeom>
              <a:avLst/>
              <a:gdLst>
                <a:gd name="connsiteX0" fmla="*/ 0 w 1344433"/>
                <a:gd name="connsiteY0" fmla="*/ 33109 h 331090"/>
                <a:gd name="connsiteX1" fmla="*/ 33109 w 1344433"/>
                <a:gd name="connsiteY1" fmla="*/ 0 h 331090"/>
                <a:gd name="connsiteX2" fmla="*/ 1311324 w 1344433"/>
                <a:gd name="connsiteY2" fmla="*/ 0 h 331090"/>
                <a:gd name="connsiteX3" fmla="*/ 1344433 w 1344433"/>
                <a:gd name="connsiteY3" fmla="*/ 33109 h 331090"/>
                <a:gd name="connsiteX4" fmla="*/ 1344433 w 1344433"/>
                <a:gd name="connsiteY4" fmla="*/ 297981 h 331090"/>
                <a:gd name="connsiteX5" fmla="*/ 1311324 w 1344433"/>
                <a:gd name="connsiteY5" fmla="*/ 331090 h 331090"/>
                <a:gd name="connsiteX6" fmla="*/ 33109 w 1344433"/>
                <a:gd name="connsiteY6" fmla="*/ 331090 h 331090"/>
                <a:gd name="connsiteX7" fmla="*/ 0 w 1344433"/>
                <a:gd name="connsiteY7" fmla="*/ 297981 h 331090"/>
                <a:gd name="connsiteX8" fmla="*/ 0 w 1344433"/>
                <a:gd name="connsiteY8" fmla="*/ 33109 h 331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44433" h="331090">
                  <a:moveTo>
                    <a:pt x="0" y="33109"/>
                  </a:moveTo>
                  <a:cubicBezTo>
                    <a:pt x="0" y="14823"/>
                    <a:pt x="14823" y="0"/>
                    <a:pt x="33109" y="0"/>
                  </a:cubicBezTo>
                  <a:lnTo>
                    <a:pt x="1311324" y="0"/>
                  </a:lnTo>
                  <a:cubicBezTo>
                    <a:pt x="1329610" y="0"/>
                    <a:pt x="1344433" y="14823"/>
                    <a:pt x="1344433" y="33109"/>
                  </a:cubicBezTo>
                  <a:lnTo>
                    <a:pt x="1344433" y="297981"/>
                  </a:lnTo>
                  <a:cubicBezTo>
                    <a:pt x="1344433" y="316267"/>
                    <a:pt x="1329610" y="331090"/>
                    <a:pt x="1311324" y="331090"/>
                  </a:cubicBezTo>
                  <a:lnTo>
                    <a:pt x="33109" y="331090"/>
                  </a:lnTo>
                  <a:cubicBezTo>
                    <a:pt x="14823" y="331090"/>
                    <a:pt x="0" y="316267"/>
                    <a:pt x="0" y="297981"/>
                  </a:cubicBezTo>
                  <a:lnTo>
                    <a:pt x="0" y="33109"/>
                  </a:lnTo>
                  <a:close/>
                </a:path>
              </a:pathLst>
            </a:custGeom>
            <a:solidFill>
              <a:srgbClr val="99CCFF">
                <a:alpha val="90000"/>
              </a:srgbClr>
            </a:solidFill>
            <a:ln>
              <a:solidFill>
                <a:srgbClr val="99CCFF"/>
              </a:solidFill>
            </a:ln>
          </p:spPr>
          <p:style>
            <a:lnRef idx="1">
              <a:scrgbClr r="0" g="0" b="0"/>
            </a:lnRef>
            <a:fillRef idx="1">
              <a:scrgbClr r="0" g="0" b="0"/>
            </a:fillRef>
            <a:effectRef idx="0">
              <a:schemeClr val="lt2">
                <a:alpha val="90000"/>
                <a:hueOff val="0"/>
                <a:satOff val="0"/>
                <a:lumOff val="0"/>
                <a:alphaOff val="0"/>
              </a:schemeClr>
            </a:effectRef>
            <a:fontRef idx="minor">
              <a:schemeClr val="dk1">
                <a:hueOff val="0"/>
                <a:satOff val="0"/>
                <a:lumOff val="0"/>
                <a:alphaOff val="0"/>
              </a:schemeClr>
            </a:fontRef>
          </p:style>
          <p:txBody>
            <a:bodyPr spcFirstLastPara="0" vert="horz" wrap="square" lIns="131444" tIns="131444" rIns="131444" bIns="202392" numCol="1" spcCol="1270" anchor="ctr" anchorCtr="0">
              <a:noAutofit/>
            </a:bodyPr>
            <a:lstStyle/>
            <a:p>
              <a:pPr marL="114300" lvl="1" indent="-114300" defTabSz="488950">
                <a:lnSpc>
                  <a:spcPct val="90000"/>
                </a:lnSpc>
                <a:spcBef>
                  <a:spcPct val="0"/>
                </a:spcBef>
                <a:spcAft>
                  <a:spcPct val="15000"/>
                </a:spcAft>
                <a:buFontTx/>
                <a:buChar char="••"/>
              </a:pPr>
              <a:r>
                <a:rPr lang="en-US" sz="1200" dirty="0">
                  <a:solidFill>
                    <a:prstClr val="black">
                      <a:hueOff val="0"/>
                      <a:satOff val="0"/>
                      <a:lumOff val="0"/>
                      <a:alphaOff val="0"/>
                    </a:prstClr>
                  </a:solidFill>
                  <a:cs typeface="Huawei Sans" panose="020C0503030203020204" pitchFamily="34" charset="0"/>
                </a:rPr>
                <a:t>Feasibility research report</a:t>
              </a:r>
            </a:p>
          </p:txBody>
        </p:sp>
        <p:sp>
          <p:nvSpPr>
            <p:cNvPr id="79" name="任意多边形 78"/>
            <p:cNvSpPr/>
            <p:nvPr/>
          </p:nvSpPr>
          <p:spPr>
            <a:xfrm>
              <a:off x="10190073" y="2993925"/>
              <a:ext cx="1195052" cy="295082"/>
            </a:xfrm>
            <a:custGeom>
              <a:avLst/>
              <a:gdLst>
                <a:gd name="connsiteX0" fmla="*/ 0 w 742033"/>
                <a:gd name="connsiteY0" fmla="*/ 29508 h 295082"/>
                <a:gd name="connsiteX1" fmla="*/ 29508 w 742033"/>
                <a:gd name="connsiteY1" fmla="*/ 0 h 295082"/>
                <a:gd name="connsiteX2" fmla="*/ 712525 w 742033"/>
                <a:gd name="connsiteY2" fmla="*/ 0 h 295082"/>
                <a:gd name="connsiteX3" fmla="*/ 742033 w 742033"/>
                <a:gd name="connsiteY3" fmla="*/ 29508 h 295082"/>
                <a:gd name="connsiteX4" fmla="*/ 742033 w 742033"/>
                <a:gd name="connsiteY4" fmla="*/ 265574 h 295082"/>
                <a:gd name="connsiteX5" fmla="*/ 712525 w 742033"/>
                <a:gd name="connsiteY5" fmla="*/ 295082 h 295082"/>
                <a:gd name="connsiteX6" fmla="*/ 29508 w 742033"/>
                <a:gd name="connsiteY6" fmla="*/ 295082 h 295082"/>
                <a:gd name="connsiteX7" fmla="*/ 0 w 742033"/>
                <a:gd name="connsiteY7" fmla="*/ 265574 h 295082"/>
                <a:gd name="connsiteX8" fmla="*/ 0 w 742033"/>
                <a:gd name="connsiteY8" fmla="*/ 29508 h 29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2033" h="295082">
                  <a:moveTo>
                    <a:pt x="0" y="29508"/>
                  </a:moveTo>
                  <a:cubicBezTo>
                    <a:pt x="0" y="13211"/>
                    <a:pt x="13211" y="0"/>
                    <a:pt x="29508" y="0"/>
                  </a:cubicBezTo>
                  <a:lnTo>
                    <a:pt x="712525" y="0"/>
                  </a:lnTo>
                  <a:cubicBezTo>
                    <a:pt x="728822" y="0"/>
                    <a:pt x="742033" y="13211"/>
                    <a:pt x="742033" y="29508"/>
                  </a:cubicBezTo>
                  <a:lnTo>
                    <a:pt x="742033" y="265574"/>
                  </a:lnTo>
                  <a:cubicBezTo>
                    <a:pt x="742033" y="281871"/>
                    <a:pt x="728822" y="295082"/>
                    <a:pt x="712525" y="295082"/>
                  </a:cubicBezTo>
                  <a:lnTo>
                    <a:pt x="29508" y="295082"/>
                  </a:lnTo>
                  <a:cubicBezTo>
                    <a:pt x="13211" y="295082"/>
                    <a:pt x="0" y="281871"/>
                    <a:pt x="0" y="265574"/>
                  </a:cubicBezTo>
                  <a:lnTo>
                    <a:pt x="0" y="29508"/>
                  </a:lnTo>
                  <a:close/>
                </a:path>
              </a:pathLst>
            </a:custGeom>
            <a:solidFill>
              <a:srgbClr val="C00000"/>
            </a:solidFill>
          </p:spPr>
          <p:style>
            <a:lnRef idx="0">
              <a:schemeClr val="lt2">
                <a:hueOff val="0"/>
                <a:satOff val="0"/>
                <a:lumOff val="0"/>
                <a:alphaOff val="0"/>
              </a:schemeClr>
            </a:lnRef>
            <a:fillRef idx="3">
              <a:scrgbClr r="0" g="0" b="0"/>
            </a:fillRef>
            <a:effectRef idx="2">
              <a:schemeClr val="dk2">
                <a:hueOff val="0"/>
                <a:satOff val="0"/>
                <a:lumOff val="0"/>
                <a:alphaOff val="0"/>
              </a:schemeClr>
            </a:effectRef>
            <a:fontRef idx="minor">
              <a:schemeClr val="lt1"/>
            </a:fontRef>
          </p:style>
          <p:txBody>
            <a:bodyPr spcFirstLastPara="0" vert="horz" wrap="square" lIns="23883" tIns="18803" rIns="23883" bIns="18803" numCol="1" spcCol="1270" anchor="ctr" anchorCtr="0">
              <a:noAutofit/>
            </a:bodyPr>
            <a:lstStyle/>
            <a:p>
              <a:pPr algn="ctr" defTabSz="355600">
                <a:lnSpc>
                  <a:spcPct val="90000"/>
                </a:lnSpc>
                <a:spcBef>
                  <a:spcPct val="0"/>
                </a:spcBef>
                <a:spcAft>
                  <a:spcPct val="35000"/>
                </a:spcAft>
              </a:pPr>
              <a:r>
                <a:rPr lang="en-US" sz="1200" dirty="0">
                  <a:solidFill>
                    <a:prstClr val="white"/>
                  </a:solidFill>
                  <a:cs typeface="Huawei Sans" panose="020C0503030203020204" pitchFamily="34" charset="0"/>
                </a:rPr>
                <a:t>Result approval</a:t>
              </a:r>
            </a:p>
          </p:txBody>
        </p:sp>
      </p:grpSp>
      <p:sp>
        <p:nvSpPr>
          <p:cNvPr id="67" name="矩形 23"/>
          <p:cNvSpPr/>
          <p:nvPr/>
        </p:nvSpPr>
        <p:spPr bwMode="auto">
          <a:xfrm rot="10800000" flipV="1">
            <a:off x="1058314" y="1536186"/>
            <a:ext cx="10635845" cy="360040"/>
          </a:xfrm>
          <a:prstGeom prst="rect">
            <a:avLst/>
          </a:prstGeom>
          <a:noFill/>
          <a:ln>
            <a:noFill/>
            <a:headEnd type="none" w="med" len="med"/>
            <a:tailEnd type="none" w="med" len="med"/>
          </a:ln>
          <a:effectLst/>
        </p:spPr>
        <p:style>
          <a:lnRef idx="3">
            <a:schemeClr val="lt1"/>
          </a:lnRef>
          <a:fillRef idx="1">
            <a:schemeClr val="accent1"/>
          </a:fillRef>
          <a:effectRef idx="1">
            <a:schemeClr val="accent1"/>
          </a:effectRef>
          <a:fontRef idx="minor">
            <a:schemeClr val="lt1"/>
          </a:fontRef>
        </p:style>
        <p:txBody>
          <a:bodyPr vert="horz" wrap="square" lIns="91411" tIns="45706" rIns="91411" bIns="45706" numCol="1" rtlCol="0" anchor="t" anchorCtr="0" compatLnSpc="1">
            <a:prstTxWarp prst="textNoShape">
              <a:avLst/>
            </a:prstTxWarp>
            <a:noAutofit/>
          </a:bodyPr>
          <a:lstStyle/>
          <a:p>
            <a:pPr marL="285750" indent="-285750">
              <a:buFont typeface="Arial" panose="020B0604020202020204" pitchFamily="34" charset="0"/>
              <a:buChar char="•"/>
            </a:pPr>
            <a:r>
              <a:rPr lang="en-US" sz="1600" dirty="0">
                <a:solidFill>
                  <a:prstClr val="black"/>
                </a:solidFill>
              </a:rPr>
              <a:t>Theme technologies and solutions are discussed by a hierarchical organization from the lower level to the top level on a </a:t>
            </a:r>
            <a:r>
              <a:rPr lang="en-US" sz="1600" b="1" dirty="0">
                <a:solidFill>
                  <a:prstClr val="black"/>
                </a:solidFill>
              </a:rPr>
              <a:t>workshop</a:t>
            </a:r>
            <a:r>
              <a:rPr lang="en-US" sz="1600" dirty="0">
                <a:solidFill>
                  <a:prstClr val="black"/>
                </a:solidFill>
              </a:rPr>
              <a:t>. In addition, </a:t>
            </a:r>
            <a:r>
              <a:rPr lang="en-US" sz="1600" b="1" dirty="0">
                <a:solidFill>
                  <a:prstClr val="black"/>
                </a:solidFill>
              </a:rPr>
              <a:t>an agreement is reached</a:t>
            </a:r>
            <a:r>
              <a:rPr lang="en-US" sz="1600" dirty="0">
                <a:solidFill>
                  <a:prstClr val="black"/>
                </a:solidFill>
              </a:rPr>
              <a:t>, indicating that deliverable delivery is complete. </a:t>
            </a:r>
          </a:p>
        </p:txBody>
      </p:sp>
      <p:grpSp>
        <p:nvGrpSpPr>
          <p:cNvPr id="37" name="组合 36"/>
          <p:cNvGrpSpPr/>
          <p:nvPr/>
        </p:nvGrpSpPr>
        <p:grpSpPr>
          <a:xfrm>
            <a:off x="741164" y="1552984"/>
            <a:ext cx="317151" cy="2760802"/>
            <a:chOff x="454310" y="1248830"/>
            <a:chExt cx="317151" cy="2760802"/>
          </a:xfrm>
        </p:grpSpPr>
        <p:sp>
          <p:nvSpPr>
            <p:cNvPr id="38" name="AutoShape 56"/>
            <p:cNvSpPr>
              <a:spLocks/>
            </p:cNvSpPr>
            <p:nvPr/>
          </p:nvSpPr>
          <p:spPr bwMode="auto">
            <a:xfrm rot="10800000" flipH="1">
              <a:off x="454310" y="1248830"/>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Why</a:t>
              </a:r>
            </a:p>
          </p:txBody>
        </p:sp>
        <p:sp>
          <p:nvSpPr>
            <p:cNvPr id="39" name="AutoShape 56"/>
            <p:cNvSpPr>
              <a:spLocks/>
            </p:cNvSpPr>
            <p:nvPr/>
          </p:nvSpPr>
          <p:spPr bwMode="auto">
            <a:xfrm rot="10800000" flipH="1">
              <a:off x="454310" y="2159533"/>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a:solidFill>
                    <a:prstClr val="white"/>
                  </a:solidFill>
                  <a:ea typeface="Arial Unicode MS" pitchFamily="34" charset="-122"/>
                  <a:cs typeface="Arial Unicode MS" pitchFamily="34" charset="-122"/>
                </a:rPr>
                <a:t>What</a:t>
              </a:r>
            </a:p>
          </p:txBody>
        </p:sp>
        <p:sp>
          <p:nvSpPr>
            <p:cNvPr id="40" name="AutoShape 56"/>
            <p:cNvSpPr>
              <a:spLocks/>
            </p:cNvSpPr>
            <p:nvPr/>
          </p:nvSpPr>
          <p:spPr bwMode="auto">
            <a:xfrm rot="10800000" flipH="1">
              <a:off x="454310" y="3059126"/>
              <a:ext cx="317151" cy="950506"/>
            </a:xfrm>
            <a:prstGeom prst="leftBracket">
              <a:avLst>
                <a:gd name="adj" fmla="val 45473"/>
              </a:avLst>
            </a:prstGeom>
            <a:solidFill>
              <a:schemeClr val="tx1">
                <a:lumMod val="65000"/>
                <a:lumOff val="3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a:solidFill>
                    <a:prstClr val="white"/>
                  </a:solidFill>
                  <a:ea typeface="Arial Unicode MS" pitchFamily="34" charset="-122"/>
                  <a:cs typeface="Arial Unicode MS" pitchFamily="34" charset="-122"/>
                </a:rPr>
                <a:t>How</a:t>
              </a:r>
            </a:p>
          </p:txBody>
        </p:sp>
      </p:grpSp>
      <p:grpSp>
        <p:nvGrpSpPr>
          <p:cNvPr id="18" name="组合 17"/>
          <p:cNvGrpSpPr/>
          <p:nvPr/>
        </p:nvGrpSpPr>
        <p:grpSpPr>
          <a:xfrm>
            <a:off x="560934" y="3243281"/>
            <a:ext cx="10871913" cy="3028086"/>
            <a:chOff x="1116248" y="3262094"/>
            <a:chExt cx="8968815" cy="2819267"/>
          </a:xfrm>
        </p:grpSpPr>
        <p:sp>
          <p:nvSpPr>
            <p:cNvPr id="41" name="1106473589"/>
            <p:cNvSpPr/>
            <p:nvPr/>
          </p:nvSpPr>
          <p:spPr bwMode="auto">
            <a:xfrm>
              <a:off x="2088826" y="3539249"/>
              <a:ext cx="7968482" cy="2065622"/>
            </a:xfrm>
            <a:prstGeom prst="rect">
              <a:avLst/>
            </a:prstGeom>
            <a:solidFill>
              <a:schemeClr val="bg1">
                <a:lumMod val="85000"/>
              </a:schemeClr>
            </a:solidFill>
            <a:ln>
              <a:solidFill>
                <a:schemeClr val="tx1">
                  <a:lumMod val="50000"/>
                  <a:lumOff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pPr>
              <a:endParaRPr lang="zh-CN" altLang="en-US" smtClean="0">
                <a:solidFill>
                  <a:prstClr val="black"/>
                </a:solidFill>
                <a:ea typeface="宋体" charset="-122"/>
                <a:cs typeface="Arial" pitchFamily="34" charset="0"/>
              </a:endParaRPr>
            </a:p>
          </p:txBody>
        </p:sp>
        <p:sp>
          <p:nvSpPr>
            <p:cNvPr id="42" name="809901099"/>
            <p:cNvSpPr/>
            <p:nvPr/>
          </p:nvSpPr>
          <p:spPr bwMode="auto">
            <a:xfrm>
              <a:off x="2136428" y="5647026"/>
              <a:ext cx="7920880" cy="337244"/>
            </a:xfrm>
            <a:prstGeom prst="rect">
              <a:avLst/>
            </a:prstGeom>
            <a:solidFill>
              <a:schemeClr val="bg1">
                <a:lumMod val="65000"/>
              </a:schemeClr>
            </a:solidFill>
            <a:ln>
              <a:solidFill>
                <a:schemeClr val="tx1">
                  <a:lumMod val="50000"/>
                  <a:lumOff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pPr>
              <a:endParaRPr lang="zh-CN" altLang="en-US" smtClean="0">
                <a:solidFill>
                  <a:prstClr val="black"/>
                </a:solidFill>
                <a:ea typeface="宋体" charset="-122"/>
                <a:cs typeface="Arial" pitchFamily="34" charset="0"/>
              </a:endParaRPr>
            </a:p>
          </p:txBody>
        </p:sp>
        <p:sp>
          <p:nvSpPr>
            <p:cNvPr id="43" name="1029138043"/>
            <p:cNvSpPr/>
            <p:nvPr/>
          </p:nvSpPr>
          <p:spPr bwMode="auto">
            <a:xfrm>
              <a:off x="8931144" y="5226836"/>
              <a:ext cx="1153919" cy="295089"/>
            </a:xfrm>
            <a:prstGeom prst="homePlate">
              <a:avLst>
                <a:gd name="adj" fmla="val 17965"/>
              </a:avLst>
            </a:prstGeom>
            <a:solidFill>
              <a:schemeClr val="bg1"/>
            </a:solidFill>
            <a:ln>
              <a:solidFill>
                <a:schemeClr val="tx1">
                  <a:lumMod val="50000"/>
                  <a:lumOff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algn="ctr"/>
              <a:r>
                <a:rPr lang="en-US" altLang="zh-CN" sz="1100" dirty="0" smtClean="0">
                  <a:solidFill>
                    <a:prstClr val="black"/>
                  </a:solidFill>
                  <a:cs typeface="Arial" pitchFamily="34" charset="0"/>
                </a:rPr>
                <a:t>Conclusion and</a:t>
              </a:r>
            </a:p>
            <a:p>
              <a:pPr algn="ctr"/>
              <a:r>
                <a:rPr lang="en-US" altLang="zh-CN" sz="1100" dirty="0" smtClean="0">
                  <a:solidFill>
                    <a:prstClr val="black"/>
                  </a:solidFill>
                  <a:cs typeface="Arial" pitchFamily="34" charset="0"/>
                </a:rPr>
                <a:t>suggestion</a:t>
              </a:r>
              <a:endParaRPr lang="zh-CN" altLang="en-US" sz="1100" dirty="0">
                <a:solidFill>
                  <a:prstClr val="black"/>
                </a:solidFill>
                <a:cs typeface="Arial" pitchFamily="34" charset="0"/>
              </a:endParaRPr>
            </a:p>
          </p:txBody>
        </p:sp>
        <p:sp>
          <p:nvSpPr>
            <p:cNvPr id="44" name="921051955"/>
            <p:cNvSpPr/>
            <p:nvPr/>
          </p:nvSpPr>
          <p:spPr bwMode="auto">
            <a:xfrm>
              <a:off x="6717087" y="4357198"/>
              <a:ext cx="1466667" cy="210754"/>
            </a:xfrm>
            <a:prstGeom prst="homePlate">
              <a:avLst/>
            </a:prstGeom>
            <a:solidFill>
              <a:schemeClr val="bg1"/>
            </a:solidFill>
            <a:ln>
              <a:solidFill>
                <a:schemeClr val="tx1">
                  <a:lumMod val="50000"/>
                  <a:lumOff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algn="ctr"/>
              <a:r>
                <a:rPr lang="en-US" altLang="zh-CN" sz="1100" dirty="0" smtClean="0">
                  <a:solidFill>
                    <a:prstClr val="black"/>
                  </a:solidFill>
                  <a:cs typeface="Arial" pitchFamily="34" charset="0"/>
                </a:rPr>
                <a:t>Construction scheme</a:t>
              </a:r>
            </a:p>
          </p:txBody>
        </p:sp>
        <p:sp>
          <p:nvSpPr>
            <p:cNvPr id="45" name="548780856"/>
            <p:cNvSpPr/>
            <p:nvPr/>
          </p:nvSpPr>
          <p:spPr bwMode="auto">
            <a:xfrm>
              <a:off x="4669407" y="3877729"/>
              <a:ext cx="1540171" cy="308564"/>
            </a:xfrm>
            <a:prstGeom prst="homePlate">
              <a:avLst/>
            </a:prstGeom>
            <a:solidFill>
              <a:schemeClr val="bg1"/>
            </a:solidFill>
            <a:ln>
              <a:solidFill>
                <a:schemeClr val="tx1">
                  <a:lumMod val="50000"/>
                  <a:lumOff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algn="ctr"/>
              <a:r>
                <a:rPr lang="en-US" altLang="zh-CN" sz="1100" dirty="0" smtClean="0">
                  <a:solidFill>
                    <a:prstClr val="black"/>
                  </a:solidFill>
                  <a:cs typeface="Arial" pitchFamily="34" charset="0"/>
                </a:rPr>
                <a:t>Onsite survey</a:t>
              </a:r>
            </a:p>
          </p:txBody>
        </p:sp>
        <p:sp>
          <p:nvSpPr>
            <p:cNvPr id="47" name="1420938712"/>
            <p:cNvSpPr/>
            <p:nvPr/>
          </p:nvSpPr>
          <p:spPr bwMode="auto">
            <a:xfrm>
              <a:off x="3301256" y="3869233"/>
              <a:ext cx="1466830" cy="308564"/>
            </a:xfrm>
            <a:prstGeom prst="homePlate">
              <a:avLst/>
            </a:prstGeom>
            <a:solidFill>
              <a:schemeClr val="bg1"/>
            </a:solidFill>
            <a:ln>
              <a:solidFill>
                <a:schemeClr val="tx1">
                  <a:lumMod val="50000"/>
                  <a:lumOff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algn="ctr"/>
              <a:r>
                <a:rPr lang="en-US" altLang="zh-CN" sz="1100" dirty="0" smtClean="0">
                  <a:solidFill>
                    <a:prstClr val="black"/>
                  </a:solidFill>
                  <a:cs typeface="Arial" pitchFamily="34" charset="0"/>
                </a:rPr>
                <a:t>Feasibility plan formulation</a:t>
              </a:r>
            </a:p>
          </p:txBody>
        </p:sp>
        <p:sp>
          <p:nvSpPr>
            <p:cNvPr id="48" name="1519444638"/>
            <p:cNvSpPr/>
            <p:nvPr/>
          </p:nvSpPr>
          <p:spPr bwMode="auto">
            <a:xfrm>
              <a:off x="8197800" y="5698007"/>
              <a:ext cx="1571476" cy="210754"/>
            </a:xfrm>
            <a:prstGeom prst="homePlate">
              <a:avLst/>
            </a:prstGeom>
            <a:solidFill>
              <a:schemeClr val="bg1"/>
            </a:solidFill>
            <a:ln>
              <a:solidFill>
                <a:schemeClr val="tx1">
                  <a:lumMod val="50000"/>
                  <a:lumOff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algn="ctr"/>
              <a:r>
                <a:rPr lang="en-US" altLang="zh-CN" sz="1100" dirty="0" smtClean="0">
                  <a:solidFill>
                    <a:prstClr val="black"/>
                  </a:solidFill>
                  <a:cs typeface="Arial" pitchFamily="34" charset="0"/>
                </a:rPr>
                <a:t>Feasibility Report</a:t>
              </a:r>
            </a:p>
          </p:txBody>
        </p:sp>
        <p:cxnSp>
          <p:nvCxnSpPr>
            <p:cNvPr id="49" name="880219670"/>
            <p:cNvCxnSpPr/>
            <p:nvPr/>
          </p:nvCxnSpPr>
          <p:spPr bwMode="auto">
            <a:xfrm>
              <a:off x="4640380" y="3547417"/>
              <a:ext cx="0" cy="2445021"/>
            </a:xfrm>
            <a:prstGeom prst="line">
              <a:avLst/>
            </a:prstGeom>
            <a:ln>
              <a:solidFill>
                <a:schemeClr val="bg1"/>
              </a:solidFill>
              <a:prstDash val="dash"/>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50" name="1605119795"/>
            <p:cNvCxnSpPr/>
            <p:nvPr/>
          </p:nvCxnSpPr>
          <p:spPr bwMode="auto">
            <a:xfrm>
              <a:off x="6469608" y="3547746"/>
              <a:ext cx="0" cy="2445021"/>
            </a:xfrm>
            <a:prstGeom prst="line">
              <a:avLst/>
            </a:prstGeom>
            <a:ln>
              <a:solidFill>
                <a:schemeClr val="bg1"/>
              </a:solidFill>
              <a:prstDash val="dash"/>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51" name="1304233778"/>
            <p:cNvSpPr txBox="1">
              <a:spLocks noChangeArrowheads="1"/>
            </p:cNvSpPr>
            <p:nvPr/>
          </p:nvSpPr>
          <p:spPr bwMode="auto">
            <a:xfrm>
              <a:off x="1116248" y="4340203"/>
              <a:ext cx="1068759" cy="444442"/>
            </a:xfrm>
            <a:prstGeom prst="rect">
              <a:avLst/>
            </a:prstGeom>
            <a:noFill/>
            <a:ln w="9525" algn="ctr">
              <a:noFill/>
              <a:miter lim="800000"/>
              <a:headEnd/>
              <a:tailEnd/>
            </a:ln>
          </p:spPr>
          <p:txBody>
            <a:bodyPr wrap="square" lIns="106985" tIns="53492" rIns="106985" bIns="53492">
              <a:spAutoFit/>
            </a:bodyPr>
            <a:lstStyle/>
            <a:p>
              <a:pPr algn="ctr"/>
              <a:r>
                <a:rPr lang="en-US" altLang="zh-CN" sz="1200" b="1" dirty="0" smtClean="0">
                  <a:solidFill>
                    <a:prstClr val="black"/>
                  </a:solidFill>
                  <a:cs typeface="Arial" pitchFamily="34" charset="0"/>
                </a:rPr>
                <a:t>Consultation process</a:t>
              </a:r>
              <a:endParaRPr lang="zh-CN" altLang="en-US" sz="1200" b="1" dirty="0">
                <a:solidFill>
                  <a:prstClr val="black"/>
                </a:solidFill>
                <a:cs typeface="Arial" pitchFamily="34" charset="0"/>
              </a:endParaRPr>
            </a:p>
          </p:txBody>
        </p:sp>
        <p:sp>
          <p:nvSpPr>
            <p:cNvPr id="52" name="2037902497"/>
            <p:cNvSpPr txBox="1">
              <a:spLocks noChangeArrowheads="1"/>
            </p:cNvSpPr>
            <p:nvPr/>
          </p:nvSpPr>
          <p:spPr bwMode="auto">
            <a:xfrm>
              <a:off x="1140053" y="5636919"/>
              <a:ext cx="932408" cy="444442"/>
            </a:xfrm>
            <a:prstGeom prst="rect">
              <a:avLst/>
            </a:prstGeom>
            <a:noFill/>
            <a:ln w="9525" algn="ctr">
              <a:noFill/>
              <a:miter lim="800000"/>
              <a:headEnd/>
              <a:tailEnd/>
            </a:ln>
          </p:spPr>
          <p:txBody>
            <a:bodyPr wrap="square" lIns="106985" tIns="53492" rIns="106985" bIns="53492">
              <a:spAutoFit/>
            </a:bodyPr>
            <a:lstStyle/>
            <a:p>
              <a:pPr algn="ctr"/>
              <a:r>
                <a:rPr lang="en-US" altLang="zh-CN" sz="1200" b="1" dirty="0" smtClean="0">
                  <a:solidFill>
                    <a:prstClr val="black"/>
                  </a:solidFill>
                  <a:cs typeface="Arial" pitchFamily="34" charset="0"/>
                </a:rPr>
                <a:t>Deliverable</a:t>
              </a:r>
              <a:endParaRPr lang="zh-CN" altLang="en-US" sz="1200" b="1" dirty="0">
                <a:solidFill>
                  <a:prstClr val="black"/>
                </a:solidFill>
                <a:cs typeface="Arial" pitchFamily="34" charset="0"/>
              </a:endParaRPr>
            </a:p>
          </p:txBody>
        </p:sp>
        <p:sp>
          <p:nvSpPr>
            <p:cNvPr id="53" name="1411015771"/>
            <p:cNvSpPr/>
            <p:nvPr/>
          </p:nvSpPr>
          <p:spPr bwMode="auto">
            <a:xfrm>
              <a:off x="2088827" y="3572890"/>
              <a:ext cx="1050302" cy="399331"/>
            </a:xfrm>
            <a:prstGeom prst="homePlate">
              <a:avLst>
                <a:gd name="adj" fmla="val 0"/>
              </a:avLst>
            </a:prstGeom>
            <a:solidFill>
              <a:schemeClr val="bg1">
                <a:lumMod val="95000"/>
              </a:schemeClr>
            </a:solidFill>
            <a:ln>
              <a:solidFill>
                <a:schemeClr val="tx1">
                  <a:lumMod val="50000"/>
                  <a:lumOff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defTabSz="914400" fontAlgn="base">
                <a:spcBef>
                  <a:spcPct val="0"/>
                </a:spcBef>
                <a:spcAft>
                  <a:spcPct val="0"/>
                </a:spcAft>
                <a:buClr>
                  <a:srgbClr val="CC9900"/>
                </a:buClr>
              </a:pPr>
              <a:r>
                <a:rPr lang="en-US" altLang="zh-CN" sz="1100" dirty="0" smtClean="0">
                  <a:solidFill>
                    <a:prstClr val="black"/>
                  </a:solidFill>
                  <a:ea typeface="宋体" charset="-122"/>
                  <a:cs typeface="Arial" pitchFamily="34" charset="0"/>
                </a:rPr>
                <a:t>Business planning</a:t>
              </a:r>
            </a:p>
            <a:p>
              <a:pPr defTabSz="914400" fontAlgn="base">
                <a:spcBef>
                  <a:spcPct val="0"/>
                </a:spcBef>
                <a:spcAft>
                  <a:spcPct val="0"/>
                </a:spcAft>
                <a:buClr>
                  <a:srgbClr val="CC9900"/>
                </a:buClr>
              </a:pPr>
              <a:r>
                <a:rPr lang="en-US" altLang="zh-CN" sz="1100" dirty="0" smtClean="0">
                  <a:solidFill>
                    <a:prstClr val="black"/>
                  </a:solidFill>
                  <a:ea typeface="宋体" charset="-122"/>
                  <a:cs typeface="Arial" pitchFamily="34" charset="0"/>
                </a:rPr>
                <a:t>Business plan</a:t>
              </a:r>
              <a:endParaRPr lang="zh-CN" altLang="en-US" sz="1100" dirty="0" smtClean="0">
                <a:solidFill>
                  <a:prstClr val="black"/>
                </a:solidFill>
                <a:ea typeface="宋体" charset="-122"/>
                <a:cs typeface="Arial" pitchFamily="34" charset="0"/>
              </a:endParaRPr>
            </a:p>
          </p:txBody>
        </p:sp>
        <p:sp>
          <p:nvSpPr>
            <p:cNvPr id="54" name="1782808406"/>
            <p:cNvSpPr/>
            <p:nvPr/>
          </p:nvSpPr>
          <p:spPr bwMode="auto">
            <a:xfrm>
              <a:off x="7492232" y="5048680"/>
              <a:ext cx="1466667" cy="210754"/>
            </a:xfrm>
            <a:prstGeom prst="homePlate">
              <a:avLst/>
            </a:prstGeom>
            <a:solidFill>
              <a:schemeClr val="bg1"/>
            </a:solidFill>
            <a:ln>
              <a:solidFill>
                <a:schemeClr val="tx1">
                  <a:lumMod val="50000"/>
                  <a:lumOff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algn="ctr"/>
              <a:r>
                <a:rPr lang="en-US" altLang="zh-CN" sz="1100" dirty="0" smtClean="0">
                  <a:solidFill>
                    <a:prstClr val="black"/>
                  </a:solidFill>
                  <a:cs typeface="Arial" pitchFamily="34" charset="0"/>
                </a:rPr>
                <a:t>Economic analysis</a:t>
              </a:r>
            </a:p>
          </p:txBody>
        </p:sp>
        <p:sp>
          <p:nvSpPr>
            <p:cNvPr id="55" name="1277414550"/>
            <p:cNvSpPr/>
            <p:nvPr/>
          </p:nvSpPr>
          <p:spPr bwMode="auto">
            <a:xfrm>
              <a:off x="7221143" y="4820908"/>
              <a:ext cx="1466667" cy="210754"/>
            </a:xfrm>
            <a:prstGeom prst="homePlate">
              <a:avLst/>
            </a:prstGeom>
            <a:solidFill>
              <a:schemeClr val="bg1"/>
            </a:solidFill>
            <a:ln>
              <a:solidFill>
                <a:schemeClr val="tx1">
                  <a:lumMod val="50000"/>
                  <a:lumOff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algn="ctr"/>
              <a:r>
                <a:rPr lang="en-US" altLang="zh-CN" sz="1100" dirty="0" smtClean="0">
                  <a:solidFill>
                    <a:prstClr val="black"/>
                  </a:solidFill>
                  <a:cs typeface="Arial" pitchFamily="34" charset="0"/>
                </a:rPr>
                <a:t>Investment estimation</a:t>
              </a:r>
            </a:p>
          </p:txBody>
        </p:sp>
        <p:sp>
          <p:nvSpPr>
            <p:cNvPr id="56" name="1208726568"/>
            <p:cNvSpPr/>
            <p:nvPr/>
          </p:nvSpPr>
          <p:spPr bwMode="auto">
            <a:xfrm>
              <a:off x="7544882" y="5276124"/>
              <a:ext cx="1504316" cy="206410"/>
            </a:xfrm>
            <a:prstGeom prst="homePlate">
              <a:avLst/>
            </a:prstGeom>
            <a:solidFill>
              <a:schemeClr val="bg1"/>
            </a:solidFill>
            <a:ln>
              <a:solidFill>
                <a:schemeClr val="tx1">
                  <a:lumMod val="50000"/>
                  <a:lumOff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algn="ctr"/>
              <a:r>
                <a:rPr lang="en-US" altLang="zh-CN" sz="1100" dirty="0" smtClean="0">
                  <a:solidFill>
                    <a:prstClr val="black"/>
                  </a:solidFill>
                  <a:cs typeface="Arial" pitchFamily="34" charset="0"/>
                </a:rPr>
                <a:t>Risk analysis</a:t>
              </a:r>
            </a:p>
          </p:txBody>
        </p:sp>
        <p:sp>
          <p:nvSpPr>
            <p:cNvPr id="57" name="5557615"/>
            <p:cNvSpPr/>
            <p:nvPr/>
          </p:nvSpPr>
          <p:spPr bwMode="auto">
            <a:xfrm>
              <a:off x="6469607" y="4111612"/>
              <a:ext cx="1466667" cy="280513"/>
            </a:xfrm>
            <a:prstGeom prst="homePlate">
              <a:avLst/>
            </a:prstGeom>
            <a:solidFill>
              <a:schemeClr val="bg1"/>
            </a:solidFill>
            <a:ln>
              <a:solidFill>
                <a:schemeClr val="tx1">
                  <a:lumMod val="50000"/>
                  <a:lumOff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algn="ctr"/>
              <a:r>
                <a:rPr lang="en-US" altLang="zh-CN" sz="1100" dirty="0" smtClean="0">
                  <a:solidFill>
                    <a:prstClr val="black"/>
                  </a:solidFill>
                  <a:cs typeface="Arial" pitchFamily="34" charset="0"/>
                </a:rPr>
                <a:t>Requirement analysis</a:t>
              </a:r>
            </a:p>
          </p:txBody>
        </p:sp>
        <p:sp>
          <p:nvSpPr>
            <p:cNvPr id="58" name="1374871865"/>
            <p:cNvSpPr/>
            <p:nvPr/>
          </p:nvSpPr>
          <p:spPr bwMode="auto">
            <a:xfrm>
              <a:off x="6973662" y="4584664"/>
              <a:ext cx="1466667" cy="210754"/>
            </a:xfrm>
            <a:prstGeom prst="homePlate">
              <a:avLst/>
            </a:prstGeom>
            <a:solidFill>
              <a:schemeClr val="bg1"/>
            </a:solidFill>
            <a:ln>
              <a:solidFill>
                <a:schemeClr val="tx1">
                  <a:lumMod val="50000"/>
                  <a:lumOff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algn="ctr"/>
              <a:r>
                <a:rPr lang="en-US" altLang="zh-CN" sz="1100" dirty="0" smtClean="0">
                  <a:solidFill>
                    <a:prstClr val="black"/>
                  </a:solidFill>
                  <a:cs typeface="Arial" pitchFamily="34" charset="0"/>
                </a:rPr>
                <a:t>Project planning</a:t>
              </a:r>
            </a:p>
          </p:txBody>
        </p:sp>
        <p:sp>
          <p:nvSpPr>
            <p:cNvPr id="59" name="1837266088"/>
            <p:cNvSpPr/>
            <p:nvPr/>
          </p:nvSpPr>
          <p:spPr bwMode="auto">
            <a:xfrm>
              <a:off x="3013224" y="3591915"/>
              <a:ext cx="1518500" cy="294296"/>
            </a:xfrm>
            <a:prstGeom prst="homePlate">
              <a:avLst/>
            </a:prstGeom>
            <a:solidFill>
              <a:schemeClr val="bg1"/>
            </a:solidFill>
            <a:ln>
              <a:solidFill>
                <a:schemeClr val="tx1">
                  <a:lumMod val="50000"/>
                  <a:lumOff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algn="ctr">
                <a:buClr>
                  <a:srgbClr val="CC9900"/>
                </a:buClr>
              </a:pPr>
              <a:r>
                <a:rPr lang="en-US" altLang="zh-CN" sz="1100" dirty="0" smtClean="0">
                  <a:solidFill>
                    <a:prstClr val="black"/>
                  </a:solidFill>
                  <a:ea typeface="宋体" charset="-122"/>
                  <a:cs typeface="Arial" pitchFamily="34" charset="0"/>
                </a:rPr>
                <a:t>Task understanding and clarification</a:t>
              </a:r>
              <a:endParaRPr lang="zh-CN" altLang="en-US" sz="1100" dirty="0" smtClean="0">
                <a:solidFill>
                  <a:prstClr val="black"/>
                </a:solidFill>
                <a:ea typeface="宋体" charset="-122"/>
                <a:cs typeface="Arial" pitchFamily="34" charset="0"/>
              </a:endParaRPr>
            </a:p>
          </p:txBody>
        </p:sp>
        <p:sp>
          <p:nvSpPr>
            <p:cNvPr id="60" name="934558918"/>
            <p:cNvSpPr txBox="1">
              <a:spLocks noChangeArrowheads="1"/>
            </p:cNvSpPr>
            <p:nvPr/>
          </p:nvSpPr>
          <p:spPr bwMode="auto">
            <a:xfrm>
              <a:off x="2193481" y="3262094"/>
              <a:ext cx="707380" cy="329821"/>
            </a:xfrm>
            <a:prstGeom prst="rect">
              <a:avLst/>
            </a:prstGeom>
            <a:noFill/>
            <a:ln w="9525" algn="ctr">
              <a:noFill/>
              <a:miter lim="800000"/>
              <a:headEnd/>
              <a:tailEnd/>
            </a:ln>
          </p:spPr>
          <p:txBody>
            <a:bodyPr wrap="square" lIns="106985" tIns="53492" rIns="106985" bIns="53492">
              <a:spAutoFit/>
            </a:bodyPr>
            <a:lstStyle/>
            <a:p>
              <a:pPr algn="ctr">
                <a:spcBef>
                  <a:spcPct val="0"/>
                </a:spcBef>
              </a:pPr>
              <a:r>
                <a:rPr lang="en-US" altLang="zh-CN" sz="1600" b="1" dirty="0" smtClean="0">
                  <a:solidFill>
                    <a:prstClr val="black"/>
                  </a:solidFill>
                  <a:cs typeface="Arial" pitchFamily="34" charset="0"/>
                </a:rPr>
                <a:t>Input</a:t>
              </a:r>
              <a:endParaRPr lang="zh-CN" altLang="en-US" sz="1600" b="1" dirty="0">
                <a:solidFill>
                  <a:prstClr val="black"/>
                </a:solidFill>
                <a:cs typeface="Arial" pitchFamily="34" charset="0"/>
              </a:endParaRPr>
            </a:p>
          </p:txBody>
        </p:sp>
        <p:sp>
          <p:nvSpPr>
            <p:cNvPr id="61" name="2013698552"/>
            <p:cNvSpPr/>
            <p:nvPr/>
          </p:nvSpPr>
          <p:spPr bwMode="auto">
            <a:xfrm rot="10800000">
              <a:off x="2437160" y="3471048"/>
              <a:ext cx="220024" cy="126467"/>
            </a:xfrm>
            <a:prstGeom prst="triangle">
              <a:avLst/>
            </a:prstGeom>
            <a:solidFill>
              <a:schemeClr val="tx1">
                <a:lumMod val="50000"/>
                <a:lumOff val="50000"/>
              </a:schemeClr>
            </a:solidFill>
            <a:ln>
              <a:solidFill>
                <a:schemeClr val="tx1"/>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defTabSz="914400" fontAlgn="base">
                <a:spcBef>
                  <a:spcPct val="0"/>
                </a:spcBef>
                <a:spcAft>
                  <a:spcPct val="0"/>
                </a:spcAft>
                <a:buClr>
                  <a:srgbClr val="CC9900"/>
                </a:buClr>
                <a:buFont typeface="Wingdings" pitchFamily="2" charset="2"/>
                <a:buChar char="n"/>
              </a:pPr>
              <a:endParaRPr lang="zh-CN" altLang="en-US" smtClean="0">
                <a:solidFill>
                  <a:prstClr val="black"/>
                </a:solidFill>
                <a:ea typeface="宋体" charset="-122"/>
                <a:cs typeface="Arial" pitchFamily="34" charset="0"/>
              </a:endParaRPr>
            </a:p>
          </p:txBody>
        </p:sp>
        <p:sp>
          <p:nvSpPr>
            <p:cNvPr id="62" name="206340149"/>
            <p:cNvSpPr/>
            <p:nvPr/>
          </p:nvSpPr>
          <p:spPr bwMode="auto">
            <a:xfrm>
              <a:off x="5029447" y="4111612"/>
              <a:ext cx="1540171" cy="280513"/>
            </a:xfrm>
            <a:prstGeom prst="homePlate">
              <a:avLst/>
            </a:prstGeom>
            <a:solidFill>
              <a:schemeClr val="bg1"/>
            </a:solidFill>
            <a:ln>
              <a:solidFill>
                <a:schemeClr val="tx1">
                  <a:lumMod val="50000"/>
                  <a:lumOff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algn="ctr"/>
              <a:r>
                <a:rPr lang="en-US" altLang="zh-CN" sz="1100" dirty="0" smtClean="0">
                  <a:solidFill>
                    <a:prstClr val="black"/>
                  </a:solidFill>
                  <a:cs typeface="Arial" pitchFamily="34" charset="0"/>
                </a:rPr>
                <a:t>Municipal condition research</a:t>
              </a:r>
            </a:p>
          </p:txBody>
        </p:sp>
      </p:grpSp>
    </p:spTree>
    <p:extLst>
      <p:ext uri="{BB962C8B-B14F-4D97-AF65-F5344CB8AC3E}">
        <p14:creationId xmlns:p14="http://schemas.microsoft.com/office/powerpoint/2010/main" val="1941183691"/>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en-US" smtClean="0"/>
              <a:t>Feasibility Research Construction Scheme – Electrical System Planning</a:t>
            </a:r>
            <a:endParaRPr lang="en-US" altLang="en-US" dirty="0"/>
          </a:p>
        </p:txBody>
      </p:sp>
      <p:graphicFrame>
        <p:nvGraphicFramePr>
          <p:cNvPr id="34" name="表格 33"/>
          <p:cNvGraphicFramePr>
            <a:graphicFrameLocks noGrp="1"/>
          </p:cNvGraphicFramePr>
          <p:nvPr>
            <p:extLst>
              <p:ext uri="{D42A27DB-BD31-4B8C-83A1-F6EECF244321}">
                <p14:modId xmlns:p14="http://schemas.microsoft.com/office/powerpoint/2010/main" val="1845176678"/>
              </p:ext>
            </p:extLst>
          </p:nvPr>
        </p:nvGraphicFramePr>
        <p:xfrm>
          <a:off x="1107466" y="3838533"/>
          <a:ext cx="5811493" cy="2261235"/>
        </p:xfrm>
        <a:graphic>
          <a:graphicData uri="http://schemas.openxmlformats.org/drawingml/2006/table">
            <a:tbl>
              <a:tblPr firstRow="1" bandRow="1">
                <a:tableStyleId>{2D5ABB26-0587-4C30-8999-92F81FD0307C}</a:tableStyleId>
              </a:tblPr>
              <a:tblGrid>
                <a:gridCol w="333684"/>
                <a:gridCol w="1761654"/>
                <a:gridCol w="741574"/>
                <a:gridCol w="632809"/>
                <a:gridCol w="563596"/>
                <a:gridCol w="613035"/>
                <a:gridCol w="593259"/>
                <a:gridCol w="571882"/>
              </a:tblGrid>
              <a:tr h="188818">
                <a:tc rowSpan="3">
                  <a:txBody>
                    <a:bodyPr/>
                    <a:lstStyle/>
                    <a:p>
                      <a:pPr algn="ctr" fontAlgn="ctr"/>
                      <a:r>
                        <a:rPr lang="en-US" sz="1200" b="1" u="none" strike="noStrike" dirty="0">
                          <a:latin typeface="Huawei Sans" panose="020C0503030203020204" pitchFamily="34" charset="0"/>
                        </a:rPr>
                        <a:t>No.</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rowSpan="3">
                  <a:txBody>
                    <a:bodyPr/>
                    <a:lstStyle/>
                    <a:p>
                      <a:pPr algn="ctr" fontAlgn="ctr"/>
                      <a:r>
                        <a:rPr lang="en-US" sz="1200" b="1" u="none" strike="noStrike" dirty="0">
                          <a:latin typeface="Huawei Sans" panose="020C0503030203020204" pitchFamily="34" charset="0"/>
                        </a:rPr>
                        <a:t>Equipment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rowSpan="3">
                  <a:txBody>
                    <a:bodyPr/>
                    <a:lstStyle/>
                    <a:p>
                      <a:pPr algn="ctr" fontAlgn="ctr"/>
                      <a:r>
                        <a:rPr lang="en-US" sz="1200" b="1" u="none" strike="noStrike">
                          <a:latin typeface="Huawei Sans" panose="020C0503030203020204" pitchFamily="34" charset="0"/>
                        </a:rPr>
                        <a:t>Rated Load (kW)</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rowSpan="3">
                  <a:txBody>
                    <a:bodyPr/>
                    <a:lstStyle/>
                    <a:p>
                      <a:pPr algn="ctr" fontAlgn="ctr"/>
                      <a:r>
                        <a:rPr lang="en-US" sz="1200" b="1" u="none" strike="noStrike">
                          <a:latin typeface="Huawei Sans" panose="020C0503030203020204" pitchFamily="34" charset="0"/>
                        </a:rPr>
                        <a:t>Demand Coefficient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rowSpan="3">
                  <a:txBody>
                    <a:bodyPr/>
                    <a:lstStyle/>
                    <a:p>
                      <a:pPr algn="ctr" fontAlgn="ctr"/>
                      <a:r>
                        <a:rPr lang="en-US" sz="1200" b="1" u="none" strike="noStrike" dirty="0" smtClean="0">
                          <a:latin typeface="Huawei Sans" panose="020C0503030203020204" pitchFamily="34" charset="0"/>
                        </a:rPr>
                        <a:t>PF</a:t>
                      </a:r>
                      <a:endParaRPr lang="en-US" sz="1200" b="1" u="none" strike="noStrike" dirty="0">
                        <a:latin typeface="Huawei Sans" panose="020C0503030203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3">
                  <a:txBody>
                    <a:bodyPr/>
                    <a:lstStyle/>
                    <a:p>
                      <a:pPr algn="ctr" fontAlgn="b"/>
                      <a:r>
                        <a:rPr lang="en-US" sz="1200" b="1" u="none" strike="noStrike" dirty="0">
                          <a:latin typeface="Huawei Sans" panose="020C0503030203020204" pitchFamily="34" charset="0"/>
                        </a:rPr>
                        <a:t>Load Requirement</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ltLang="en-US"/>
                    </a:p>
                  </a:txBody>
                  <a:tcPr/>
                </a:tc>
                <a:tc hMerge="1">
                  <a:txBody>
                    <a:bodyPr/>
                    <a:lstStyle/>
                    <a:p>
                      <a:endParaRPr lang="zh-CN" altLang="en-US"/>
                    </a:p>
                  </a:txBody>
                  <a:tcPr/>
                </a:tc>
              </a:tr>
              <a:tr h="188818">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fontAlgn="b"/>
                      <a:r>
                        <a:rPr lang="en-US" sz="1200" b="1" u="none" strike="noStrike">
                          <a:latin typeface="Huawei Sans" panose="020C0503030203020204" pitchFamily="34" charset="0"/>
                        </a:rPr>
                        <a:t>P</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b"/>
                      <a:r>
                        <a:rPr lang="en-US" sz="1200" b="1" u="none" strike="noStrike">
                          <a:latin typeface="Huawei Sans" panose="020C0503030203020204" pitchFamily="34" charset="0"/>
                        </a:rPr>
                        <a:t>Q</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b"/>
                      <a:r>
                        <a:rPr lang="en-US" sz="1200" b="1" u="none" strike="noStrike" dirty="0">
                          <a:latin typeface="Huawei Sans" panose="020C0503030203020204" pitchFamily="34" charset="0"/>
                        </a:rPr>
                        <a:t>S</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188818">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fontAlgn="b"/>
                      <a:r>
                        <a:rPr lang="en-US" sz="1200" b="1" u="none" strike="noStrike">
                          <a:latin typeface="Huawei Sans" panose="020C0503030203020204" pitchFamily="34" charset="0"/>
                        </a:rPr>
                        <a:t> (kW)</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b"/>
                      <a:r>
                        <a:rPr lang="en-US" sz="1200" b="1" u="none" strike="noStrike">
                          <a:latin typeface="Huawei Sans" panose="020C0503030203020204" pitchFamily="34" charset="0"/>
                        </a:rPr>
                        <a:t>(kVar)</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b"/>
                      <a:r>
                        <a:rPr lang="en-US" sz="1200" b="1" u="none" strike="noStrike" dirty="0" smtClean="0">
                          <a:latin typeface="Huawei Sans" panose="020C0503030203020204" pitchFamily="34" charset="0"/>
                        </a:rPr>
                        <a:t>  </a:t>
                      </a:r>
                      <a:r>
                        <a:rPr lang="en-US" sz="1200" b="1" u="none" strike="noStrike" dirty="0">
                          <a:latin typeface="Huawei Sans" panose="020C0503030203020204" pitchFamily="34" charset="0"/>
                        </a:rPr>
                        <a:t>(kVA)</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188818">
                <a:tc>
                  <a:txBody>
                    <a:bodyPr/>
                    <a:lstStyle/>
                    <a:p>
                      <a:pPr algn="ctr" fontAlgn="b"/>
                      <a:r>
                        <a:rPr lang="en-US" sz="1200" b="1" u="none" strike="noStrike">
                          <a:latin typeface="Huawei Sans" panose="020C0503030203020204" pitchFamily="34" charset="0"/>
                        </a:rPr>
                        <a:t>1</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fontAlgn="b"/>
                      <a:r>
                        <a:rPr lang="en-US" sz="1200" u="none" strike="noStrike">
                          <a:latin typeface="Huawei Sans" panose="020C0503030203020204" pitchFamily="34" charset="0"/>
                        </a:rPr>
                        <a:t>IT load</a:t>
                      </a:r>
                    </a:p>
                  </a:txBody>
                  <a:tcPr marL="72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a:latin typeface="Huawei Sans" panose="020C0503030203020204" pitchFamily="34" charset="0"/>
                        </a:rPr>
                        <a:t>4800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a:latin typeface="Huawei Sans" panose="020C0503030203020204" pitchFamily="34" charset="0"/>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a:latin typeface="Huawei Sans" panose="020C0503030203020204" pitchFamily="34" charset="0"/>
                        </a:rPr>
                        <a:t>0.95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dirty="0">
                          <a:latin typeface="Huawei Sans" panose="020C0503030203020204" pitchFamily="34" charset="0"/>
                        </a:rPr>
                        <a:t>4800.0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a:latin typeface="Huawei Sans" panose="020C0503030203020204" pitchFamily="34" charset="0"/>
                        </a:rPr>
                        <a:t>1577.7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dirty="0">
                          <a:latin typeface="Huawei Sans" panose="020C0503030203020204" pitchFamily="34" charset="0"/>
                        </a:rPr>
                        <a:t>5052.6</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8818">
                <a:tc>
                  <a:txBody>
                    <a:bodyPr/>
                    <a:lstStyle/>
                    <a:p>
                      <a:pPr algn="ctr" fontAlgn="b"/>
                      <a:r>
                        <a:rPr lang="en-US" sz="1200" b="1" u="none" strike="noStrike">
                          <a:latin typeface="Huawei Sans" panose="020C0503030203020204" pitchFamily="34" charset="0"/>
                        </a:rPr>
                        <a:t>2</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fontAlgn="b"/>
                      <a:r>
                        <a:rPr lang="en-US" sz="1200" u="none" strike="noStrike" dirty="0">
                          <a:latin typeface="Huawei Sans" panose="020C0503030203020204" pitchFamily="34" charset="0"/>
                        </a:rPr>
                        <a:t>Chiller</a:t>
                      </a:r>
                    </a:p>
                  </a:txBody>
                  <a:tcPr marL="72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a:latin typeface="Huawei Sans" panose="020C0503030203020204" pitchFamily="34" charset="0"/>
                        </a:rPr>
                        <a:t>1965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dirty="0">
                          <a:latin typeface="Huawei Sans" panose="020C050303020302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a:latin typeface="Huawei Sans" panose="020C0503030203020204" pitchFamily="34" charset="0"/>
                        </a:rPr>
                        <a:t>0.80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a:latin typeface="Huawei Sans" panose="020C0503030203020204" pitchFamily="34" charset="0"/>
                        </a:rPr>
                        <a:t>1316.6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a:latin typeface="Huawei Sans" panose="020C0503030203020204" pitchFamily="34" charset="0"/>
                        </a:rPr>
                        <a:t>987.4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dirty="0">
                          <a:latin typeface="Huawei Sans" panose="020C0503030203020204" pitchFamily="34" charset="0"/>
                        </a:rPr>
                        <a:t>1645.7</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7029">
                <a:tc>
                  <a:txBody>
                    <a:bodyPr/>
                    <a:lstStyle/>
                    <a:p>
                      <a:pPr algn="ctr" fontAlgn="b"/>
                      <a:r>
                        <a:rPr lang="en-US" sz="1200" b="1" u="none" strike="noStrike" dirty="0">
                          <a:latin typeface="Huawei Sans" panose="020C0503030203020204" pitchFamily="34" charset="0"/>
                        </a:rPr>
                        <a:t>3</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fontAlgn="b"/>
                      <a:r>
                        <a:rPr lang="en-US" sz="1200" u="none" strike="noStrike" dirty="0">
                          <a:latin typeface="Huawei Sans" panose="020C0503030203020204" pitchFamily="34" charset="0"/>
                        </a:rPr>
                        <a:t>Water pump and cooling tower</a:t>
                      </a:r>
                    </a:p>
                  </a:txBody>
                  <a:tcPr marL="72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dirty="0">
                          <a:latin typeface="Huawei Sans" panose="020C0503030203020204" pitchFamily="34" charset="0"/>
                        </a:rPr>
                        <a:t>930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dirty="0">
                          <a:latin typeface="Huawei Sans" panose="020C050303020302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dirty="0">
                          <a:latin typeface="Huawei Sans" panose="020C0503030203020204" pitchFamily="34" charset="0"/>
                        </a:rPr>
                        <a:t>0.95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a:latin typeface="Huawei Sans" panose="020C0503030203020204" pitchFamily="34" charset="0"/>
                        </a:rPr>
                        <a:t>623.1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a:latin typeface="Huawei Sans" panose="020C0503030203020204" pitchFamily="34" charset="0"/>
                        </a:rPr>
                        <a:t>204.8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dirty="0">
                          <a:latin typeface="Huawei Sans" panose="020C0503030203020204" pitchFamily="34" charset="0"/>
                        </a:rPr>
                        <a:t>655.9</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7029">
                <a:tc>
                  <a:txBody>
                    <a:bodyPr/>
                    <a:lstStyle/>
                    <a:p>
                      <a:pPr algn="ctr" fontAlgn="b"/>
                      <a:r>
                        <a:rPr lang="en-US" sz="1200" b="1" u="none" strike="noStrike" dirty="0">
                          <a:latin typeface="Huawei Sans" panose="020C0503030203020204" pitchFamily="34" charset="0"/>
                        </a:rPr>
                        <a:t>4</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fontAlgn="b"/>
                      <a:r>
                        <a:rPr lang="en-US" sz="1200" u="none" strike="noStrike" dirty="0" smtClean="0">
                          <a:latin typeface="Huawei Sans" panose="020C0503030203020204" pitchFamily="34" charset="0"/>
                        </a:rPr>
                        <a:t>Air conditioner in the electricity room</a:t>
                      </a:r>
                      <a:endParaRPr lang="en-US" sz="1200" u="none" strike="noStrike" dirty="0">
                        <a:latin typeface="Huawei Sans" panose="020C0503030203020204" pitchFamily="34" charset="0"/>
                      </a:endParaRPr>
                    </a:p>
                  </a:txBody>
                  <a:tcPr marL="72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a:latin typeface="Huawei Sans" panose="020C0503030203020204" pitchFamily="34" charset="0"/>
                        </a:rPr>
                        <a:t>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a:latin typeface="Huawei Sans" panose="020C0503030203020204" pitchFamily="34" charset="0"/>
                        </a:rPr>
                        <a:t>0.70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a:latin typeface="Huawei Sans" panose="020C0503030203020204" pitchFamily="34" charset="0"/>
                        </a:rPr>
                        <a:t>0.95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a:latin typeface="Huawei Sans" panose="020C0503030203020204" pitchFamily="34" charset="0"/>
                        </a:rPr>
                        <a:t>28.0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dirty="0">
                          <a:latin typeface="Huawei Sans" panose="020C0503030203020204" pitchFamily="34" charset="0"/>
                        </a:rPr>
                        <a:t>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dirty="0">
                          <a:latin typeface="Huawei Sans" panose="020C0503030203020204" pitchFamily="34" charset="0"/>
                        </a:rPr>
                        <a:t>29.5</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8818">
                <a:tc>
                  <a:txBody>
                    <a:bodyPr/>
                    <a:lstStyle/>
                    <a:p>
                      <a:pPr algn="ctr" fontAlgn="b"/>
                      <a:r>
                        <a:rPr lang="en-US" sz="1200" b="1" u="none" strike="noStrike" dirty="0">
                          <a:latin typeface="Huawei Sans" panose="020C0503030203020204" pitchFamily="34" charset="0"/>
                        </a:rPr>
                        <a:t>5</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fontAlgn="b"/>
                      <a:r>
                        <a:rPr lang="en-US" sz="1200" u="none" strike="noStrike">
                          <a:latin typeface="Huawei Sans" panose="020C0503030203020204" pitchFamily="34" charset="0"/>
                        </a:rPr>
                        <a:t>Battery charging</a:t>
                      </a:r>
                    </a:p>
                  </a:txBody>
                  <a:tcPr marL="72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a:latin typeface="Huawei Sans" panose="020C0503030203020204" pitchFamily="34" charset="0"/>
                        </a:rPr>
                        <a:t>533.2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a:latin typeface="Huawei Sans" panose="020C0503030203020204" pitchFamily="34" charset="0"/>
                        </a:rPr>
                        <a:t>0.90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a:latin typeface="Huawei Sans" panose="020C0503030203020204" pitchFamily="34" charset="0"/>
                        </a:rPr>
                        <a:t>0.95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a:latin typeface="Huawei Sans" panose="020C0503030203020204" pitchFamily="34" charset="0"/>
                        </a:rPr>
                        <a:t>479.9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a:latin typeface="Huawei Sans" panose="020C0503030203020204" pitchFamily="34" charset="0"/>
                        </a:rPr>
                        <a:t>157.7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a:latin typeface="Huawei Sans" panose="020C0503030203020204" pitchFamily="34" charset="0"/>
                        </a:rPr>
                        <a:t>505.1</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8818">
                <a:tc>
                  <a:txBody>
                    <a:bodyPr/>
                    <a:lstStyle/>
                    <a:p>
                      <a:pPr algn="ctr" fontAlgn="b"/>
                      <a:r>
                        <a:rPr lang="en-US" sz="1200" b="1" u="none" strike="noStrike" dirty="0">
                          <a:latin typeface="Huawei Sans" panose="020C0503030203020204" pitchFamily="34" charset="0"/>
                        </a:rPr>
                        <a:t>6</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pPr algn="l" fontAlgn="b"/>
                      <a:r>
                        <a:rPr lang="en-US" sz="1200" u="none" strike="noStrike">
                          <a:latin typeface="Huawei Sans" panose="020C0503030203020204" pitchFamily="34" charset="0"/>
                        </a:rPr>
                        <a:t>UPS loss</a:t>
                      </a:r>
                    </a:p>
                  </a:txBody>
                  <a:tcPr marL="72000"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b"/>
                      <a:r>
                        <a:rPr lang="en-US" sz="1200" u="none" strike="noStrike">
                          <a:latin typeface="Huawei Sans" panose="020C0503030203020204" pitchFamily="34" charset="0"/>
                        </a:rPr>
                        <a:t>418.4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b"/>
                      <a:r>
                        <a:rPr lang="en-US" sz="1200" u="none" strike="noStrike">
                          <a:latin typeface="Huawei Sans" panose="020C0503030203020204" pitchFamily="34" charset="0"/>
                        </a:rPr>
                        <a:t>0.90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b"/>
                      <a:r>
                        <a:rPr lang="en-US" sz="1200" u="none" strike="noStrike" dirty="0">
                          <a:latin typeface="Huawei Sans" panose="020C0503030203020204" pitchFamily="34" charset="0"/>
                        </a:rPr>
                        <a:t>0.95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b"/>
                      <a:r>
                        <a:rPr lang="en-US" sz="1200" u="none" strike="noStrike">
                          <a:latin typeface="Huawei Sans" panose="020C0503030203020204" pitchFamily="34" charset="0"/>
                        </a:rPr>
                        <a:t>376.6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b"/>
                      <a:r>
                        <a:rPr lang="en-US" sz="1200" u="none" strike="noStrike">
                          <a:latin typeface="Huawei Sans" panose="020C0503030203020204" pitchFamily="34" charset="0"/>
                        </a:rPr>
                        <a:t>123.8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b"/>
                      <a:r>
                        <a:rPr lang="en-US" sz="1200" u="none" strike="noStrike" dirty="0">
                          <a:latin typeface="Huawei Sans" panose="020C0503030203020204" pitchFamily="34" charset="0"/>
                        </a:rPr>
                        <a:t>396.4</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12" name="Text Box 49"/>
          <p:cNvSpPr txBox="1">
            <a:spLocks noChangeArrowheads="1"/>
          </p:cNvSpPr>
          <p:nvPr/>
        </p:nvSpPr>
        <p:spPr bwMode="auto">
          <a:xfrm>
            <a:off x="2855832" y="1369010"/>
            <a:ext cx="1728000" cy="540000"/>
          </a:xfrm>
          <a:prstGeom prst="rect">
            <a:avLst/>
          </a:prstGeom>
          <a:solidFill>
            <a:srgbClr val="99CCFF"/>
          </a:solidFill>
          <a:ln w="12700" algn="ctr">
            <a:solidFill>
              <a:srgbClr val="00B0F0"/>
            </a:solidFill>
            <a:miter lim="800000"/>
            <a:headEnd/>
            <a:tailEnd/>
          </a:ln>
          <a:effectLst>
            <a:outerShdw dist="107763" dir="8100000" algn="ctr" rotWithShape="0">
              <a:srgbClr val="808080">
                <a:alpha val="50000"/>
              </a:srgbClr>
            </a:outerShdw>
          </a:effectLst>
        </p:spPr>
        <p:txBody>
          <a:bodyPr lIns="92075" tIns="92075" rIns="57600" bIns="92075" anchor="ctr">
            <a:noAutofit/>
          </a:bodyPr>
          <a:lstStyle/>
          <a:p>
            <a:pPr algn="ctr" defTabSz="914400">
              <a:lnSpc>
                <a:spcPct val="80000"/>
              </a:lnSpc>
              <a:spcBef>
                <a:spcPct val="50000"/>
              </a:spcBef>
              <a:defRPr/>
            </a:pPr>
            <a:r>
              <a:rPr kumimoji="1" lang="en-US" sz="1200" dirty="0">
                <a:solidFill>
                  <a:srgbClr val="000000"/>
                </a:solidFill>
              </a:rPr>
              <a:t>Electrical load calculation</a:t>
            </a:r>
          </a:p>
        </p:txBody>
      </p:sp>
      <p:sp>
        <p:nvSpPr>
          <p:cNvPr id="14" name="Text Box 49"/>
          <p:cNvSpPr txBox="1">
            <a:spLocks noChangeArrowheads="1"/>
          </p:cNvSpPr>
          <p:nvPr/>
        </p:nvSpPr>
        <p:spPr bwMode="auto">
          <a:xfrm>
            <a:off x="7752184" y="1405074"/>
            <a:ext cx="2001416" cy="540000"/>
          </a:xfrm>
          <a:prstGeom prst="rect">
            <a:avLst/>
          </a:prstGeom>
          <a:solidFill>
            <a:srgbClr val="99CCFF"/>
          </a:solidFill>
          <a:ln w="12700" algn="ctr">
            <a:solidFill>
              <a:srgbClr val="00B0F0"/>
            </a:solidFill>
            <a:miter lim="800000"/>
            <a:headEnd/>
            <a:tailEnd/>
          </a:ln>
          <a:effectLst>
            <a:outerShdw dist="107763" dir="8100000" algn="ctr" rotWithShape="0">
              <a:srgbClr val="808080">
                <a:alpha val="50000"/>
              </a:srgbClr>
            </a:outerShdw>
          </a:effectLst>
        </p:spPr>
        <p:txBody>
          <a:bodyPr lIns="92075" tIns="92075" rIns="57600" bIns="92075" anchor="ctr">
            <a:noAutofit/>
          </a:bodyPr>
          <a:lstStyle/>
          <a:p>
            <a:pPr algn="ctr">
              <a:lnSpc>
                <a:spcPct val="130000"/>
              </a:lnSpc>
              <a:spcBef>
                <a:spcPct val="50000"/>
              </a:spcBef>
              <a:defRPr/>
            </a:pPr>
            <a:r>
              <a:rPr kumimoji="1" lang="en-US" sz="1200" dirty="0">
                <a:solidFill>
                  <a:srgbClr val="000000"/>
                </a:solidFill>
              </a:rPr>
              <a:t>Key technology analysis and system selection</a:t>
            </a:r>
          </a:p>
        </p:txBody>
      </p:sp>
      <p:cxnSp>
        <p:nvCxnSpPr>
          <p:cNvPr id="15" name="直接箭头连接符 14"/>
          <p:cNvCxnSpPr>
            <a:stCxn id="12" idx="3"/>
          </p:cNvCxnSpPr>
          <p:nvPr/>
        </p:nvCxnSpPr>
        <p:spPr bwMode="auto">
          <a:xfrm>
            <a:off x="4583832" y="1639010"/>
            <a:ext cx="3204000" cy="0"/>
          </a:xfrm>
          <a:prstGeom prst="straightConnector1">
            <a:avLst/>
          </a:prstGeom>
          <a:ln w="28575">
            <a:solidFill>
              <a:srgbClr val="99CCFF"/>
            </a:solidFill>
            <a:headEnd type="none" w="med" len="med"/>
            <a:tailEnd type="triangle" w="lg" len="lg"/>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7" name="Rectangle 1"/>
          <p:cNvSpPr>
            <a:spLocks noChangeArrowheads="1"/>
          </p:cNvSpPr>
          <p:nvPr/>
        </p:nvSpPr>
        <p:spPr bwMode="auto">
          <a:xfrm>
            <a:off x="1058315" y="1868413"/>
            <a:ext cx="5322216" cy="20313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noAutofit/>
          </a:bodyPr>
          <a:lstStyle/>
          <a:p>
            <a:pPr>
              <a:lnSpc>
                <a:spcPct val="150000"/>
              </a:lnSpc>
            </a:pPr>
            <a:r>
              <a:rPr lang="en-US" sz="1200" dirty="0">
                <a:solidFill>
                  <a:prstClr val="black"/>
                </a:solidFill>
              </a:rPr>
              <a:t>Based on business requirements and IT planning, determine the power load of each system:</a:t>
            </a:r>
          </a:p>
          <a:p>
            <a:pPr marL="171450" indent="-171450">
              <a:lnSpc>
                <a:spcPct val="150000"/>
              </a:lnSpc>
              <a:buFont typeface="Arial" panose="020B0604020202020204" pitchFamily="34" charset="0"/>
              <a:buChar char="•"/>
            </a:pPr>
            <a:r>
              <a:rPr lang="en-US" sz="1200" dirty="0">
                <a:solidFill>
                  <a:prstClr val="black"/>
                </a:solidFill>
                <a:cs typeface="Arial" pitchFamily="34" charset="0"/>
              </a:rPr>
              <a:t>Calculate the IT equipment loads. </a:t>
            </a:r>
          </a:p>
          <a:p>
            <a:pPr marL="171450" indent="-171450">
              <a:lnSpc>
                <a:spcPct val="150000"/>
              </a:lnSpc>
              <a:buFont typeface="Arial" panose="020B0604020202020204" pitchFamily="34" charset="0"/>
              <a:buChar char="•"/>
            </a:pPr>
            <a:r>
              <a:rPr lang="en-US" sz="1200" dirty="0">
                <a:solidFill>
                  <a:prstClr val="black"/>
                </a:solidFill>
                <a:cs typeface="Arial" pitchFamily="34" charset="0"/>
              </a:rPr>
              <a:t>Calculate engine equipment loads, such as loads and loss of the air conditioner and electrical equipment. </a:t>
            </a:r>
          </a:p>
          <a:p>
            <a:pPr marL="171450" indent="-171450">
              <a:lnSpc>
                <a:spcPct val="150000"/>
              </a:lnSpc>
              <a:buFont typeface="Arial" panose="020B0604020202020204" pitchFamily="34" charset="0"/>
              <a:buChar char="•"/>
            </a:pPr>
            <a:r>
              <a:rPr lang="en-US" sz="1200" dirty="0">
                <a:solidFill>
                  <a:prstClr val="black"/>
                </a:solidFill>
                <a:cs typeface="Arial" pitchFamily="34" charset="0"/>
              </a:rPr>
              <a:t>Determine the capacity of the mains supply. </a:t>
            </a:r>
          </a:p>
        </p:txBody>
      </p:sp>
      <p:sp>
        <p:nvSpPr>
          <p:cNvPr id="19" name="Rectangle 1"/>
          <p:cNvSpPr>
            <a:spLocks noChangeArrowheads="1"/>
          </p:cNvSpPr>
          <p:nvPr/>
        </p:nvSpPr>
        <p:spPr bwMode="auto">
          <a:xfrm>
            <a:off x="6185832" y="1872434"/>
            <a:ext cx="5531543" cy="20313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spAutoFit/>
          </a:bodyPr>
          <a:lstStyle/>
          <a:p>
            <a:pPr>
              <a:lnSpc>
                <a:spcPct val="150000"/>
              </a:lnSpc>
            </a:pPr>
            <a:r>
              <a:rPr lang="en-US" sz="1200" dirty="0">
                <a:solidFill>
                  <a:prstClr val="black"/>
                </a:solidFill>
              </a:rPr>
              <a:t>Based on service requirements, determine the power supply system architecture and key equipment models:</a:t>
            </a:r>
          </a:p>
          <a:p>
            <a:pPr marL="171450" indent="-171450">
              <a:lnSpc>
                <a:spcPct val="150000"/>
              </a:lnSpc>
              <a:buFont typeface="Arial" panose="020B0604020202020204" pitchFamily="34" charset="0"/>
              <a:buChar char="•"/>
            </a:pPr>
            <a:r>
              <a:rPr lang="en-US" sz="1200" dirty="0" smtClean="0">
                <a:solidFill>
                  <a:prstClr val="black"/>
                </a:solidFill>
              </a:rPr>
              <a:t>Architecture </a:t>
            </a:r>
            <a:r>
              <a:rPr lang="en-US" sz="1200" dirty="0">
                <a:solidFill>
                  <a:prstClr val="black"/>
                </a:solidFill>
              </a:rPr>
              <a:t>of the power distribution system – Tier III/Tier IV system architecture design</a:t>
            </a:r>
          </a:p>
          <a:p>
            <a:pPr marL="171450" indent="-171450">
              <a:lnSpc>
                <a:spcPct val="150000"/>
              </a:lnSpc>
              <a:buFont typeface="Arial" panose="020B0604020202020204" pitchFamily="34" charset="0"/>
              <a:buChar char="•"/>
            </a:pPr>
            <a:r>
              <a:rPr lang="en-US" sz="1200" dirty="0" smtClean="0">
                <a:solidFill>
                  <a:prstClr val="black"/>
                </a:solidFill>
              </a:rPr>
              <a:t>Model </a:t>
            </a:r>
            <a:r>
              <a:rPr lang="en-US" sz="1200" dirty="0">
                <a:solidFill>
                  <a:prstClr val="black"/>
                </a:solidFill>
              </a:rPr>
              <a:t>selection and analysis on advantages and disadvantages of technical solutions for the key equipment, such as the DG, transformer, UPS, and power distribution </a:t>
            </a:r>
            <a:r>
              <a:rPr lang="en-US" sz="1200" dirty="0" smtClean="0">
                <a:solidFill>
                  <a:prstClr val="black"/>
                </a:solidFill>
              </a:rPr>
              <a:t>cabinet</a:t>
            </a:r>
            <a:endParaRPr lang="en-US" sz="1200" dirty="0">
              <a:solidFill>
                <a:prstClr val="black"/>
              </a:solidFill>
            </a:endParaRPr>
          </a:p>
        </p:txBody>
      </p:sp>
      <p:grpSp>
        <p:nvGrpSpPr>
          <p:cNvPr id="16" name="组合 15"/>
          <p:cNvGrpSpPr/>
          <p:nvPr/>
        </p:nvGrpSpPr>
        <p:grpSpPr>
          <a:xfrm>
            <a:off x="741164" y="1552984"/>
            <a:ext cx="317151" cy="2760802"/>
            <a:chOff x="454310" y="1248830"/>
            <a:chExt cx="317151" cy="2760802"/>
          </a:xfrm>
        </p:grpSpPr>
        <p:sp>
          <p:nvSpPr>
            <p:cNvPr id="18" name="AutoShape 56"/>
            <p:cNvSpPr>
              <a:spLocks/>
            </p:cNvSpPr>
            <p:nvPr/>
          </p:nvSpPr>
          <p:spPr bwMode="auto">
            <a:xfrm rot="10800000" flipH="1">
              <a:off x="454310" y="1248830"/>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Why</a:t>
              </a:r>
            </a:p>
          </p:txBody>
        </p:sp>
        <p:sp>
          <p:nvSpPr>
            <p:cNvPr id="20" name="AutoShape 56"/>
            <p:cNvSpPr>
              <a:spLocks/>
            </p:cNvSpPr>
            <p:nvPr/>
          </p:nvSpPr>
          <p:spPr bwMode="auto">
            <a:xfrm rot="10800000" flipH="1">
              <a:off x="454310" y="2159533"/>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a:solidFill>
                    <a:prstClr val="white"/>
                  </a:solidFill>
                  <a:ea typeface="Arial Unicode MS" pitchFamily="34" charset="-122"/>
                  <a:cs typeface="Arial Unicode MS" pitchFamily="34" charset="-122"/>
                </a:rPr>
                <a:t>What</a:t>
              </a:r>
            </a:p>
          </p:txBody>
        </p:sp>
        <p:sp>
          <p:nvSpPr>
            <p:cNvPr id="25" name="AutoShape 56"/>
            <p:cNvSpPr>
              <a:spLocks/>
            </p:cNvSpPr>
            <p:nvPr/>
          </p:nvSpPr>
          <p:spPr bwMode="auto">
            <a:xfrm rot="10800000" flipH="1">
              <a:off x="454310" y="3059126"/>
              <a:ext cx="317151" cy="950506"/>
            </a:xfrm>
            <a:prstGeom prst="leftBracket">
              <a:avLst>
                <a:gd name="adj" fmla="val 45473"/>
              </a:avLst>
            </a:prstGeom>
            <a:solidFill>
              <a:schemeClr val="tx1">
                <a:lumMod val="65000"/>
                <a:lumOff val="3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a:solidFill>
                    <a:prstClr val="white"/>
                  </a:solidFill>
                  <a:ea typeface="Arial Unicode MS" pitchFamily="34" charset="-122"/>
                  <a:cs typeface="Arial Unicode MS" pitchFamily="34" charset="-122"/>
                </a:rPr>
                <a:t>How</a:t>
              </a:r>
            </a:p>
          </p:txBody>
        </p:sp>
      </p:grpSp>
    </p:spTree>
    <p:extLst>
      <p:ext uri="{BB962C8B-B14F-4D97-AF65-F5344CB8AC3E}">
        <p14:creationId xmlns:p14="http://schemas.microsoft.com/office/powerpoint/2010/main" val="1743530273"/>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en-US" smtClean="0"/>
              <a:t>Feasibility Research Construction Scheme – HVAC System Planning</a:t>
            </a:r>
            <a:endParaRPr lang="en-US" altLang="en-US" dirty="0"/>
          </a:p>
        </p:txBody>
      </p:sp>
      <p:sp>
        <p:nvSpPr>
          <p:cNvPr id="6" name="文本占位符 5"/>
          <p:cNvSpPr>
            <a:spLocks noGrp="1"/>
          </p:cNvSpPr>
          <p:nvPr>
            <p:ph type="body" sz="quarter" idx="4294967295"/>
          </p:nvPr>
        </p:nvSpPr>
        <p:spPr>
          <a:xfrm>
            <a:off x="1179195" y="1866938"/>
            <a:ext cx="4434205" cy="1960238"/>
          </a:xfrm>
          <a:prstGeom prst="rect">
            <a:avLst/>
          </a:prstGeom>
        </p:spPr>
        <p:txBody>
          <a:bodyPr>
            <a:noAutofit/>
          </a:bodyPr>
          <a:lstStyle/>
          <a:p>
            <a:r>
              <a:rPr lang="en-US" sz="1400" dirty="0">
                <a:latin typeface="Huawei Sans" panose="020C0503030203020204" pitchFamily="34" charset="0"/>
              </a:rPr>
              <a:t>Based on business requirements and IT planning, determine the power load of each system:</a:t>
            </a:r>
          </a:p>
          <a:p>
            <a:pPr lvl="1"/>
            <a:r>
              <a:rPr lang="en-US" sz="1200" dirty="0">
                <a:latin typeface="Huawei Sans" panose="020C0503030203020204" pitchFamily="34" charset="0"/>
              </a:rPr>
              <a:t>Calculate the IT equipment loads. </a:t>
            </a:r>
          </a:p>
          <a:p>
            <a:pPr lvl="1"/>
            <a:r>
              <a:rPr lang="en-US" sz="1200" dirty="0">
                <a:latin typeface="Huawei Sans" panose="020C0503030203020204" pitchFamily="34" charset="0"/>
              </a:rPr>
              <a:t>Calculate the loads of electrical equipment, such as the UPS. </a:t>
            </a:r>
          </a:p>
          <a:p>
            <a:pPr lvl="1"/>
            <a:r>
              <a:rPr lang="en-US" sz="1200" dirty="0" smtClean="0">
                <a:latin typeface="Huawei Sans" panose="020C0503030203020204" pitchFamily="34" charset="0"/>
              </a:rPr>
              <a:t>Calculate </a:t>
            </a:r>
            <a:r>
              <a:rPr lang="en-US" sz="1200" dirty="0">
                <a:latin typeface="Huawei Sans" panose="020C0503030203020204" pitchFamily="34" charset="0"/>
              </a:rPr>
              <a:t>the water amount. </a:t>
            </a:r>
          </a:p>
        </p:txBody>
      </p:sp>
      <p:grpSp>
        <p:nvGrpSpPr>
          <p:cNvPr id="5" name="组合 4"/>
          <p:cNvGrpSpPr/>
          <p:nvPr/>
        </p:nvGrpSpPr>
        <p:grpSpPr>
          <a:xfrm>
            <a:off x="3612577" y="4124868"/>
            <a:ext cx="5146510" cy="2075907"/>
            <a:chOff x="1313168" y="3951087"/>
            <a:chExt cx="3917120" cy="2305745"/>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b="6381"/>
            <a:stretch/>
          </p:blipFill>
          <p:spPr>
            <a:xfrm>
              <a:off x="1313168" y="3951087"/>
              <a:ext cx="3917120" cy="2301146"/>
            </a:xfrm>
            <a:prstGeom prst="rect">
              <a:avLst/>
            </a:prstGeom>
          </p:spPr>
        </p:pic>
        <p:sp>
          <p:nvSpPr>
            <p:cNvPr id="4" name="矩形 3"/>
            <p:cNvSpPr/>
            <p:nvPr/>
          </p:nvSpPr>
          <p:spPr>
            <a:xfrm>
              <a:off x="1313168" y="3951087"/>
              <a:ext cx="3917120" cy="1257652"/>
            </a:xfrm>
            <a:prstGeom prst="rect">
              <a:avLst/>
            </a:prstGeom>
            <a:solidFill>
              <a:srgbClr val="92D050">
                <a:alpha val="36000"/>
              </a:srgbClr>
            </a:solidFill>
            <a:ln>
              <a:noFill/>
            </a:ln>
            <a:effectLst>
              <a:glow>
                <a:schemeClr val="accent1"/>
              </a:glow>
              <a:reflection endPos="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prstClr val="white"/>
                </a:solidFill>
              </a:endParaRPr>
            </a:p>
          </p:txBody>
        </p:sp>
        <p:sp>
          <p:nvSpPr>
            <p:cNvPr id="23" name="矩形 22"/>
            <p:cNvSpPr/>
            <p:nvPr/>
          </p:nvSpPr>
          <p:spPr>
            <a:xfrm>
              <a:off x="1313168" y="5907493"/>
              <a:ext cx="3917120" cy="349339"/>
            </a:xfrm>
            <a:prstGeom prst="rect">
              <a:avLst/>
            </a:prstGeom>
            <a:solidFill>
              <a:srgbClr val="92D050">
                <a:alpha val="36000"/>
              </a:srgbClr>
            </a:solidFill>
            <a:ln>
              <a:noFill/>
            </a:ln>
            <a:effectLst>
              <a:glow>
                <a:schemeClr val="accent1"/>
              </a:glow>
              <a:reflection endPos="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prstClr val="white"/>
                </a:solidFill>
              </a:endParaRPr>
            </a:p>
          </p:txBody>
        </p:sp>
        <p:sp>
          <p:nvSpPr>
            <p:cNvPr id="24" name="矩形 23"/>
            <p:cNvSpPr/>
            <p:nvPr/>
          </p:nvSpPr>
          <p:spPr>
            <a:xfrm>
              <a:off x="1313168" y="5208739"/>
              <a:ext cx="3917120" cy="710448"/>
            </a:xfrm>
            <a:prstGeom prst="rect">
              <a:avLst/>
            </a:prstGeom>
            <a:solidFill>
              <a:srgbClr val="FF0000">
                <a:alpha val="36000"/>
              </a:srgbClr>
            </a:solidFill>
            <a:ln>
              <a:noFill/>
            </a:ln>
            <a:effectLst>
              <a:glow>
                <a:schemeClr val="accent1"/>
              </a:glow>
              <a:reflection endPos="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prstClr val="white"/>
                </a:solidFill>
              </a:endParaRPr>
            </a:p>
          </p:txBody>
        </p:sp>
        <p:sp>
          <p:nvSpPr>
            <p:cNvPr id="26" name="矩形 25"/>
            <p:cNvSpPr/>
            <p:nvPr/>
          </p:nvSpPr>
          <p:spPr>
            <a:xfrm>
              <a:off x="1703883" y="4460957"/>
              <a:ext cx="3135690" cy="461665"/>
            </a:xfrm>
            <a:prstGeom prst="rect">
              <a:avLst/>
            </a:prstGeom>
          </p:spPr>
          <p:txBody>
            <a:bodyPr wrap="square">
              <a:spAutoFit/>
            </a:bodyPr>
            <a:lstStyle/>
            <a:p>
              <a:pPr algn="ctr"/>
              <a:r>
                <a:rPr lang="en-US" sz="1200" b="1" dirty="0">
                  <a:solidFill>
                    <a:prstClr val="white"/>
                  </a:solidFill>
                </a:rPr>
                <a:t>Light-colored areas refer to areas with rich </a:t>
              </a:r>
              <a:r>
                <a:rPr lang="en-US" sz="1200" b="1" dirty="0" smtClean="0">
                  <a:solidFill>
                    <a:prstClr val="white"/>
                  </a:solidFill>
                </a:rPr>
                <a:t>natural cooling </a:t>
              </a:r>
              <a:r>
                <a:rPr lang="en-US" sz="1200" b="1" dirty="0">
                  <a:solidFill>
                    <a:prstClr val="white"/>
                  </a:solidFill>
                </a:rPr>
                <a:t>sources.</a:t>
              </a:r>
            </a:p>
          </p:txBody>
        </p:sp>
        <p:sp>
          <p:nvSpPr>
            <p:cNvPr id="27" name="矩形 26"/>
            <p:cNvSpPr/>
            <p:nvPr/>
          </p:nvSpPr>
          <p:spPr>
            <a:xfrm>
              <a:off x="1707338" y="5242252"/>
              <a:ext cx="3128781" cy="646331"/>
            </a:xfrm>
            <a:prstGeom prst="rect">
              <a:avLst/>
            </a:prstGeom>
          </p:spPr>
          <p:txBody>
            <a:bodyPr wrap="square">
              <a:spAutoFit/>
            </a:bodyPr>
            <a:lstStyle/>
            <a:p>
              <a:pPr algn="ctr"/>
              <a:r>
                <a:rPr lang="en-US" sz="1200" b="1" dirty="0">
                  <a:solidFill>
                    <a:prstClr val="white"/>
                  </a:solidFill>
                </a:rPr>
                <a:t>Heavy-colored areas refer to areas where mechanical cooling sources are used with restrictions.</a:t>
              </a:r>
            </a:p>
          </p:txBody>
        </p:sp>
      </p:grpSp>
      <p:sp>
        <p:nvSpPr>
          <p:cNvPr id="28" name="文本占位符 5"/>
          <p:cNvSpPr txBox="1">
            <a:spLocks/>
          </p:cNvSpPr>
          <p:nvPr/>
        </p:nvSpPr>
        <p:spPr bwMode="auto">
          <a:xfrm>
            <a:off x="5613400" y="1847165"/>
            <a:ext cx="6098121" cy="1567028"/>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gn="l">
              <a:lnSpc>
                <a:spcPct val="150000"/>
              </a:lnSpc>
            </a:pPr>
            <a:r>
              <a:rPr lang="en-US" sz="1400" dirty="0">
                <a:solidFill>
                  <a:prstClr val="black"/>
                </a:solidFill>
              </a:rPr>
              <a:t>Based on service requirements, determine the air conditioning system architecture and key equipment models:</a:t>
            </a:r>
          </a:p>
          <a:p>
            <a:pPr lvl="1">
              <a:lnSpc>
                <a:spcPct val="150000"/>
              </a:lnSpc>
            </a:pPr>
            <a:r>
              <a:rPr lang="en-US" sz="1200" dirty="0">
                <a:solidFill>
                  <a:prstClr val="black"/>
                </a:solidFill>
              </a:rPr>
              <a:t>Architecture of the air conditioning system – Tier III/Tier IV system architecture design/cooling source selection analysis</a:t>
            </a:r>
          </a:p>
          <a:p>
            <a:pPr lvl="1">
              <a:lnSpc>
                <a:spcPct val="150000"/>
              </a:lnSpc>
            </a:pPr>
            <a:r>
              <a:rPr lang="en-US" sz="1200" dirty="0">
                <a:solidFill>
                  <a:prstClr val="black"/>
                </a:solidFill>
              </a:rPr>
              <a:t>Model selection and analysis on advantages and disadvantages of the technical solutions for key equipment, such as the chiller, air conditioner, and water pump.</a:t>
            </a:r>
          </a:p>
        </p:txBody>
      </p:sp>
      <p:grpSp>
        <p:nvGrpSpPr>
          <p:cNvPr id="20" name="组合 19"/>
          <p:cNvGrpSpPr/>
          <p:nvPr/>
        </p:nvGrpSpPr>
        <p:grpSpPr>
          <a:xfrm>
            <a:off x="741164" y="1552984"/>
            <a:ext cx="317151" cy="2760802"/>
            <a:chOff x="454310" y="1248830"/>
            <a:chExt cx="317151" cy="2760802"/>
          </a:xfrm>
        </p:grpSpPr>
        <p:sp>
          <p:nvSpPr>
            <p:cNvPr id="21" name="AutoShape 56"/>
            <p:cNvSpPr>
              <a:spLocks/>
            </p:cNvSpPr>
            <p:nvPr/>
          </p:nvSpPr>
          <p:spPr bwMode="auto">
            <a:xfrm rot="10800000" flipH="1">
              <a:off x="454310" y="1248830"/>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Why</a:t>
              </a:r>
            </a:p>
          </p:txBody>
        </p:sp>
        <p:sp>
          <p:nvSpPr>
            <p:cNvPr id="25" name="AutoShape 56"/>
            <p:cNvSpPr>
              <a:spLocks/>
            </p:cNvSpPr>
            <p:nvPr/>
          </p:nvSpPr>
          <p:spPr bwMode="auto">
            <a:xfrm rot="10800000" flipH="1">
              <a:off x="454310" y="2159533"/>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a:solidFill>
                    <a:prstClr val="white"/>
                  </a:solidFill>
                  <a:ea typeface="Arial Unicode MS" pitchFamily="34" charset="-122"/>
                  <a:cs typeface="Arial Unicode MS" pitchFamily="34" charset="-122"/>
                </a:rPr>
                <a:t>What</a:t>
              </a:r>
            </a:p>
          </p:txBody>
        </p:sp>
        <p:sp>
          <p:nvSpPr>
            <p:cNvPr id="33" name="AutoShape 56"/>
            <p:cNvSpPr>
              <a:spLocks/>
            </p:cNvSpPr>
            <p:nvPr/>
          </p:nvSpPr>
          <p:spPr bwMode="auto">
            <a:xfrm rot="10800000" flipH="1">
              <a:off x="454310" y="3059126"/>
              <a:ext cx="317151" cy="950506"/>
            </a:xfrm>
            <a:prstGeom prst="leftBracket">
              <a:avLst>
                <a:gd name="adj" fmla="val 45473"/>
              </a:avLst>
            </a:prstGeom>
            <a:solidFill>
              <a:schemeClr val="tx1">
                <a:lumMod val="65000"/>
                <a:lumOff val="3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a:solidFill>
                    <a:prstClr val="white"/>
                  </a:solidFill>
                  <a:ea typeface="Arial Unicode MS" pitchFamily="34" charset="-122"/>
                  <a:cs typeface="Arial Unicode MS" pitchFamily="34" charset="-122"/>
                </a:rPr>
                <a:t>How</a:t>
              </a:r>
            </a:p>
          </p:txBody>
        </p:sp>
      </p:grpSp>
      <p:sp>
        <p:nvSpPr>
          <p:cNvPr id="37" name="Text Box 49"/>
          <p:cNvSpPr txBox="1">
            <a:spLocks noChangeArrowheads="1"/>
          </p:cNvSpPr>
          <p:nvPr/>
        </p:nvSpPr>
        <p:spPr bwMode="auto">
          <a:xfrm>
            <a:off x="2855832" y="1387304"/>
            <a:ext cx="1728000" cy="540000"/>
          </a:xfrm>
          <a:prstGeom prst="rect">
            <a:avLst/>
          </a:prstGeom>
          <a:solidFill>
            <a:srgbClr val="99CCFF"/>
          </a:solidFill>
          <a:ln w="12700" algn="ctr">
            <a:solidFill>
              <a:srgbClr val="00B0F0"/>
            </a:solidFill>
            <a:miter lim="800000"/>
            <a:headEnd/>
            <a:tailEnd/>
          </a:ln>
          <a:effectLst>
            <a:outerShdw dist="107763" dir="8100000" algn="ctr" rotWithShape="0">
              <a:srgbClr val="808080">
                <a:alpha val="50000"/>
              </a:srgbClr>
            </a:outerShdw>
          </a:effectLst>
        </p:spPr>
        <p:txBody>
          <a:bodyPr lIns="92075" tIns="92075" rIns="57600" bIns="92075" anchor="ctr">
            <a:noAutofit/>
          </a:bodyPr>
          <a:lstStyle/>
          <a:p>
            <a:pPr algn="ctr" defTabSz="914400">
              <a:lnSpc>
                <a:spcPct val="80000"/>
              </a:lnSpc>
              <a:spcBef>
                <a:spcPct val="50000"/>
              </a:spcBef>
              <a:defRPr/>
            </a:pPr>
            <a:r>
              <a:rPr kumimoji="1" lang="en-US" sz="1200" dirty="0">
                <a:solidFill>
                  <a:srgbClr val="000000"/>
                </a:solidFill>
              </a:rPr>
              <a:t>Calculation of air conditioner </a:t>
            </a:r>
            <a:r>
              <a:rPr kumimoji="1" lang="en-US" sz="1200" dirty="0" smtClean="0">
                <a:solidFill>
                  <a:srgbClr val="000000"/>
                </a:solidFill>
              </a:rPr>
              <a:t>loads</a:t>
            </a:r>
            <a:endParaRPr kumimoji="1" lang="en-US" sz="1200" dirty="0">
              <a:solidFill>
                <a:srgbClr val="000000"/>
              </a:solidFill>
            </a:endParaRPr>
          </a:p>
        </p:txBody>
      </p:sp>
      <p:sp>
        <p:nvSpPr>
          <p:cNvPr id="38" name="Text Box 49"/>
          <p:cNvSpPr txBox="1">
            <a:spLocks noChangeArrowheads="1"/>
          </p:cNvSpPr>
          <p:nvPr/>
        </p:nvSpPr>
        <p:spPr bwMode="auto">
          <a:xfrm>
            <a:off x="7787832" y="1352540"/>
            <a:ext cx="2064916" cy="540000"/>
          </a:xfrm>
          <a:prstGeom prst="rect">
            <a:avLst/>
          </a:prstGeom>
          <a:solidFill>
            <a:srgbClr val="99CCFF"/>
          </a:solidFill>
          <a:ln w="12700" algn="ctr">
            <a:solidFill>
              <a:srgbClr val="00B0F0"/>
            </a:solidFill>
            <a:miter lim="800000"/>
            <a:headEnd/>
            <a:tailEnd/>
          </a:ln>
          <a:effectLst>
            <a:outerShdw dist="107763" dir="8100000" algn="ctr" rotWithShape="0">
              <a:srgbClr val="808080">
                <a:alpha val="50000"/>
              </a:srgbClr>
            </a:outerShdw>
          </a:effectLst>
        </p:spPr>
        <p:txBody>
          <a:bodyPr lIns="92075" tIns="92075" rIns="57600" bIns="92075" anchor="ctr">
            <a:noAutofit/>
          </a:bodyPr>
          <a:lstStyle/>
          <a:p>
            <a:pPr algn="ctr">
              <a:lnSpc>
                <a:spcPct val="130000"/>
              </a:lnSpc>
              <a:spcBef>
                <a:spcPct val="50000"/>
              </a:spcBef>
              <a:defRPr/>
            </a:pPr>
            <a:r>
              <a:rPr kumimoji="1" lang="en-US" sz="1200" dirty="0">
                <a:solidFill>
                  <a:srgbClr val="000000"/>
                </a:solidFill>
              </a:rPr>
              <a:t>Key technology analysis and system selection</a:t>
            </a:r>
          </a:p>
        </p:txBody>
      </p:sp>
      <p:cxnSp>
        <p:nvCxnSpPr>
          <p:cNvPr id="39" name="直接箭头连接符 38"/>
          <p:cNvCxnSpPr>
            <a:stCxn id="37" idx="3"/>
          </p:cNvCxnSpPr>
          <p:nvPr/>
        </p:nvCxnSpPr>
        <p:spPr bwMode="auto">
          <a:xfrm>
            <a:off x="4583832" y="1657304"/>
            <a:ext cx="3204000" cy="0"/>
          </a:xfrm>
          <a:prstGeom prst="straightConnector1">
            <a:avLst/>
          </a:prstGeom>
          <a:ln w="28575">
            <a:solidFill>
              <a:srgbClr val="99CCFF"/>
            </a:solidFill>
            <a:headEnd type="none" w="med" len="med"/>
            <a:tailEnd type="triangle" w="lg" len="lg"/>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75799516"/>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en-US" smtClean="0"/>
              <a:t>Feasibility Research – Risk Analysis</a:t>
            </a:r>
            <a:endParaRPr lang="en-US" altLang="en-US" dirty="0"/>
          </a:p>
        </p:txBody>
      </p:sp>
      <p:grpSp>
        <p:nvGrpSpPr>
          <p:cNvPr id="23" name="Group 82"/>
          <p:cNvGrpSpPr>
            <a:grpSpLocks/>
          </p:cNvGrpSpPr>
          <p:nvPr/>
        </p:nvGrpSpPr>
        <p:grpSpPr bwMode="auto">
          <a:xfrm>
            <a:off x="5201101" y="2005276"/>
            <a:ext cx="6024879" cy="2380702"/>
            <a:chOff x="206" y="2524"/>
            <a:chExt cx="3225" cy="1412"/>
          </a:xfrm>
        </p:grpSpPr>
        <p:sp>
          <p:nvSpPr>
            <p:cNvPr id="24" name="Rectangle 62"/>
            <p:cNvSpPr>
              <a:spLocks noChangeArrowheads="1"/>
            </p:cNvSpPr>
            <p:nvPr/>
          </p:nvSpPr>
          <p:spPr bwMode="auto">
            <a:xfrm>
              <a:off x="511" y="2687"/>
              <a:ext cx="1401" cy="490"/>
            </a:xfrm>
            <a:prstGeom prst="rect">
              <a:avLst/>
            </a:prstGeom>
            <a:noFill/>
            <a:ln w="12700">
              <a:solidFill>
                <a:srgbClr val="B2B2B2"/>
              </a:solid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rIns="90000" anchor="ctr">
              <a:noAutofit/>
            </a:bodyPr>
            <a:lstStyle>
              <a:lvl1pPr algn="l">
                <a:defRPr>
                  <a:solidFill>
                    <a:schemeClr val="tx1"/>
                  </a:solidFill>
                  <a:latin typeface="Arial" panose="020B0604020202020204" pitchFamily="34" charset="0"/>
                </a:defRPr>
              </a:lvl1pPr>
              <a:lvl2pPr marL="228600" indent="-114300" algn="l">
                <a:defRPr>
                  <a:solidFill>
                    <a:schemeClr val="tx1"/>
                  </a:solidFill>
                  <a:latin typeface="Arial" panose="020B0604020202020204" pitchFamily="34" charset="0"/>
                </a:defRPr>
              </a:lvl2pPr>
              <a:lvl3pPr marL="457200" indent="-114300" algn="l">
                <a:defRPr>
                  <a:solidFill>
                    <a:schemeClr val="tx1"/>
                  </a:solidFill>
                  <a:latin typeface="Arial" panose="020B0604020202020204" pitchFamily="34" charset="0"/>
                </a:defRPr>
              </a:lvl3pPr>
              <a:lvl4pPr marL="690563" indent="-119063" algn="l">
                <a:defRPr>
                  <a:solidFill>
                    <a:schemeClr val="tx1"/>
                  </a:solidFill>
                  <a:latin typeface="Arial" panose="020B0604020202020204" pitchFamily="34" charset="0"/>
                </a:defRPr>
              </a:lvl4pPr>
              <a:lvl5pPr marL="860425" algn="l">
                <a:defRPr>
                  <a:solidFill>
                    <a:schemeClr val="tx1"/>
                  </a:solidFill>
                  <a:latin typeface="Arial" panose="020B0604020202020204" pitchFamily="34" charset="0"/>
                </a:defRPr>
              </a:lvl5pPr>
              <a:lvl6pPr marL="1317625" fontAlgn="base">
                <a:spcBef>
                  <a:spcPct val="0"/>
                </a:spcBef>
                <a:spcAft>
                  <a:spcPct val="0"/>
                </a:spcAft>
                <a:defRPr>
                  <a:solidFill>
                    <a:schemeClr val="tx1"/>
                  </a:solidFill>
                  <a:latin typeface="Arial" panose="020B0604020202020204" pitchFamily="34" charset="0"/>
                </a:defRPr>
              </a:lvl6pPr>
              <a:lvl7pPr marL="1774825" fontAlgn="base">
                <a:spcBef>
                  <a:spcPct val="0"/>
                </a:spcBef>
                <a:spcAft>
                  <a:spcPct val="0"/>
                </a:spcAft>
                <a:defRPr>
                  <a:solidFill>
                    <a:schemeClr val="tx1"/>
                  </a:solidFill>
                  <a:latin typeface="Arial" panose="020B0604020202020204" pitchFamily="34" charset="0"/>
                </a:defRPr>
              </a:lvl7pPr>
              <a:lvl8pPr marL="2232025" fontAlgn="base">
                <a:spcBef>
                  <a:spcPct val="0"/>
                </a:spcBef>
                <a:spcAft>
                  <a:spcPct val="0"/>
                </a:spcAft>
                <a:defRPr>
                  <a:solidFill>
                    <a:schemeClr val="tx1"/>
                  </a:solidFill>
                  <a:latin typeface="Arial" panose="020B0604020202020204" pitchFamily="34" charset="0"/>
                </a:defRPr>
              </a:lvl8pPr>
              <a:lvl9pPr marL="2689225" fontAlgn="base">
                <a:spcBef>
                  <a:spcPct val="0"/>
                </a:spcBef>
                <a:spcAft>
                  <a:spcPct val="0"/>
                </a:spcAft>
                <a:defRPr>
                  <a:solidFill>
                    <a:schemeClr val="tx1"/>
                  </a:solidFill>
                  <a:latin typeface="Arial" panose="020B0604020202020204" pitchFamily="34" charset="0"/>
                </a:defRPr>
              </a:lvl9pPr>
            </a:lstStyle>
            <a:p>
              <a:pPr defTabSz="914400" eaLnBrk="0" hangingPunct="0">
                <a:defRPr/>
              </a:pPr>
              <a:r>
                <a:rPr lang="en-US" sz="1400" dirty="0">
                  <a:solidFill>
                    <a:srgbClr val="000000"/>
                  </a:solidFill>
                  <a:latin typeface="Huawei Sans" panose="020C0503030203020204" pitchFamily="34" charset="0"/>
                </a:rPr>
                <a:t>Occurrence probability: high</a:t>
              </a:r>
            </a:p>
            <a:p>
              <a:pPr defTabSz="914400" eaLnBrk="0" hangingPunct="0">
                <a:defRPr/>
              </a:pPr>
              <a:endParaRPr lang="zh-CN" altLang="en-US" sz="1400" kern="0" dirty="0">
                <a:solidFill>
                  <a:srgbClr val="000000"/>
                </a:solidFill>
                <a:latin typeface="Huawei Sans" panose="020C0503030203020204" pitchFamily="34" charset="0"/>
              </a:endParaRPr>
            </a:p>
            <a:p>
              <a:pPr defTabSz="914400" eaLnBrk="0" hangingPunct="0">
                <a:defRPr/>
              </a:pPr>
              <a:r>
                <a:rPr lang="en-US" sz="1400" dirty="0">
                  <a:solidFill>
                    <a:srgbClr val="000000"/>
                  </a:solidFill>
                  <a:latin typeface="Huawei Sans" panose="020C0503030203020204" pitchFamily="34" charset="0"/>
                </a:rPr>
                <a:t>Risk loss: small</a:t>
              </a:r>
            </a:p>
          </p:txBody>
        </p:sp>
        <p:sp>
          <p:nvSpPr>
            <p:cNvPr id="25" name="Rectangle 66"/>
            <p:cNvSpPr>
              <a:spLocks noChangeArrowheads="1"/>
            </p:cNvSpPr>
            <p:nvPr/>
          </p:nvSpPr>
          <p:spPr bwMode="auto">
            <a:xfrm>
              <a:off x="1639" y="3782"/>
              <a:ext cx="267" cy="154"/>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rIns="90000">
              <a:noAutofit/>
            </a:bodyPr>
            <a:lstStyle>
              <a:lvl1pPr algn="l">
                <a:defRPr>
                  <a:solidFill>
                    <a:schemeClr val="tx1"/>
                  </a:solidFill>
                  <a:latin typeface="Arial" panose="020B0604020202020204" pitchFamily="34" charset="0"/>
                </a:defRPr>
              </a:lvl1pPr>
              <a:lvl2pPr marL="228600" indent="-114300" algn="l">
                <a:defRPr>
                  <a:solidFill>
                    <a:schemeClr val="tx1"/>
                  </a:solidFill>
                  <a:latin typeface="Arial" panose="020B0604020202020204" pitchFamily="34" charset="0"/>
                </a:defRPr>
              </a:lvl2pPr>
              <a:lvl3pPr marL="457200" indent="-114300" algn="l">
                <a:defRPr>
                  <a:solidFill>
                    <a:schemeClr val="tx1"/>
                  </a:solidFill>
                  <a:latin typeface="Arial" panose="020B0604020202020204" pitchFamily="34" charset="0"/>
                </a:defRPr>
              </a:lvl3pPr>
              <a:lvl4pPr marL="690563" indent="-119063" algn="l">
                <a:defRPr>
                  <a:solidFill>
                    <a:schemeClr val="tx1"/>
                  </a:solidFill>
                  <a:latin typeface="Arial" panose="020B0604020202020204" pitchFamily="34" charset="0"/>
                </a:defRPr>
              </a:lvl4pPr>
              <a:lvl5pPr marL="860425" algn="l">
                <a:defRPr>
                  <a:solidFill>
                    <a:schemeClr val="tx1"/>
                  </a:solidFill>
                  <a:latin typeface="Arial" panose="020B0604020202020204" pitchFamily="34" charset="0"/>
                </a:defRPr>
              </a:lvl5pPr>
              <a:lvl6pPr marL="1317625" fontAlgn="base">
                <a:spcBef>
                  <a:spcPct val="0"/>
                </a:spcBef>
                <a:spcAft>
                  <a:spcPct val="0"/>
                </a:spcAft>
                <a:defRPr>
                  <a:solidFill>
                    <a:schemeClr val="tx1"/>
                  </a:solidFill>
                  <a:latin typeface="Arial" panose="020B0604020202020204" pitchFamily="34" charset="0"/>
                </a:defRPr>
              </a:lvl6pPr>
              <a:lvl7pPr marL="1774825" fontAlgn="base">
                <a:spcBef>
                  <a:spcPct val="0"/>
                </a:spcBef>
                <a:spcAft>
                  <a:spcPct val="0"/>
                </a:spcAft>
                <a:defRPr>
                  <a:solidFill>
                    <a:schemeClr val="tx1"/>
                  </a:solidFill>
                  <a:latin typeface="Arial" panose="020B0604020202020204" pitchFamily="34" charset="0"/>
                </a:defRPr>
              </a:lvl7pPr>
              <a:lvl8pPr marL="2232025" fontAlgn="base">
                <a:spcBef>
                  <a:spcPct val="0"/>
                </a:spcBef>
                <a:spcAft>
                  <a:spcPct val="0"/>
                </a:spcAft>
                <a:defRPr>
                  <a:solidFill>
                    <a:schemeClr val="tx1"/>
                  </a:solidFill>
                  <a:latin typeface="Arial" panose="020B0604020202020204" pitchFamily="34" charset="0"/>
                </a:defRPr>
              </a:lvl8pPr>
              <a:lvl9pPr marL="2689225" fontAlgn="base">
                <a:spcBef>
                  <a:spcPct val="0"/>
                </a:spcBef>
                <a:spcAft>
                  <a:spcPct val="0"/>
                </a:spcAft>
                <a:defRPr>
                  <a:solidFill>
                    <a:schemeClr val="tx1"/>
                  </a:solidFill>
                  <a:latin typeface="Arial" panose="020B0604020202020204" pitchFamily="34" charset="0"/>
                </a:defRPr>
              </a:lvl9pPr>
            </a:lstStyle>
            <a:p>
              <a:pPr defTabSz="914400" eaLnBrk="0" hangingPunct="0">
                <a:defRPr/>
              </a:pPr>
              <a:r>
                <a:rPr lang="en-US" sz="1400">
                  <a:solidFill>
                    <a:srgbClr val="000000"/>
                  </a:solidFill>
                  <a:latin typeface="Huawei Sans" panose="020C0503030203020204" pitchFamily="34" charset="0"/>
                </a:rPr>
                <a:t>Loss</a:t>
              </a:r>
            </a:p>
          </p:txBody>
        </p:sp>
        <p:sp>
          <p:nvSpPr>
            <p:cNvPr id="26" name="Rectangle 67"/>
            <p:cNvSpPr>
              <a:spLocks noChangeArrowheads="1"/>
            </p:cNvSpPr>
            <p:nvPr/>
          </p:nvSpPr>
          <p:spPr bwMode="auto">
            <a:xfrm>
              <a:off x="1912" y="2687"/>
              <a:ext cx="1400" cy="489"/>
            </a:xfrm>
            <a:prstGeom prst="rect">
              <a:avLst/>
            </a:prstGeom>
            <a:noFill/>
            <a:ln w="12700">
              <a:solidFill>
                <a:srgbClr val="B2B2B2"/>
              </a:solid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rIns="90000" anchor="ctr">
              <a:noAutofit/>
            </a:bodyPr>
            <a:lstStyle>
              <a:lvl1pPr algn="l">
                <a:defRPr>
                  <a:solidFill>
                    <a:schemeClr val="tx1"/>
                  </a:solidFill>
                  <a:latin typeface="Arial" panose="020B0604020202020204" pitchFamily="34" charset="0"/>
                </a:defRPr>
              </a:lvl1pPr>
              <a:lvl2pPr marL="228600" indent="-114300" algn="l">
                <a:defRPr>
                  <a:solidFill>
                    <a:schemeClr val="tx1"/>
                  </a:solidFill>
                  <a:latin typeface="Arial" panose="020B0604020202020204" pitchFamily="34" charset="0"/>
                </a:defRPr>
              </a:lvl2pPr>
              <a:lvl3pPr marL="457200" indent="-114300" algn="l">
                <a:defRPr>
                  <a:solidFill>
                    <a:schemeClr val="tx1"/>
                  </a:solidFill>
                  <a:latin typeface="Arial" panose="020B0604020202020204" pitchFamily="34" charset="0"/>
                </a:defRPr>
              </a:lvl3pPr>
              <a:lvl4pPr marL="690563" indent="-119063" algn="l">
                <a:defRPr>
                  <a:solidFill>
                    <a:schemeClr val="tx1"/>
                  </a:solidFill>
                  <a:latin typeface="Arial" panose="020B0604020202020204" pitchFamily="34" charset="0"/>
                </a:defRPr>
              </a:lvl4pPr>
              <a:lvl5pPr marL="860425" algn="l">
                <a:defRPr>
                  <a:solidFill>
                    <a:schemeClr val="tx1"/>
                  </a:solidFill>
                  <a:latin typeface="Arial" panose="020B0604020202020204" pitchFamily="34" charset="0"/>
                </a:defRPr>
              </a:lvl5pPr>
              <a:lvl6pPr marL="1317625" fontAlgn="base">
                <a:spcBef>
                  <a:spcPct val="0"/>
                </a:spcBef>
                <a:spcAft>
                  <a:spcPct val="0"/>
                </a:spcAft>
                <a:defRPr>
                  <a:solidFill>
                    <a:schemeClr val="tx1"/>
                  </a:solidFill>
                  <a:latin typeface="Arial" panose="020B0604020202020204" pitchFamily="34" charset="0"/>
                </a:defRPr>
              </a:lvl6pPr>
              <a:lvl7pPr marL="1774825" fontAlgn="base">
                <a:spcBef>
                  <a:spcPct val="0"/>
                </a:spcBef>
                <a:spcAft>
                  <a:spcPct val="0"/>
                </a:spcAft>
                <a:defRPr>
                  <a:solidFill>
                    <a:schemeClr val="tx1"/>
                  </a:solidFill>
                  <a:latin typeface="Arial" panose="020B0604020202020204" pitchFamily="34" charset="0"/>
                </a:defRPr>
              </a:lvl7pPr>
              <a:lvl8pPr marL="2232025" fontAlgn="base">
                <a:spcBef>
                  <a:spcPct val="0"/>
                </a:spcBef>
                <a:spcAft>
                  <a:spcPct val="0"/>
                </a:spcAft>
                <a:defRPr>
                  <a:solidFill>
                    <a:schemeClr val="tx1"/>
                  </a:solidFill>
                  <a:latin typeface="Arial" panose="020B0604020202020204" pitchFamily="34" charset="0"/>
                </a:defRPr>
              </a:lvl8pPr>
              <a:lvl9pPr marL="2689225" fontAlgn="base">
                <a:spcBef>
                  <a:spcPct val="0"/>
                </a:spcBef>
                <a:spcAft>
                  <a:spcPct val="0"/>
                </a:spcAft>
                <a:defRPr>
                  <a:solidFill>
                    <a:schemeClr val="tx1"/>
                  </a:solidFill>
                  <a:latin typeface="Arial" panose="020B0604020202020204" pitchFamily="34" charset="0"/>
                </a:defRPr>
              </a:lvl9pPr>
            </a:lstStyle>
            <a:p>
              <a:pPr defTabSz="914400" eaLnBrk="0" hangingPunct="0">
                <a:defRPr/>
              </a:pPr>
              <a:r>
                <a:rPr lang="en-US" sz="1400">
                  <a:solidFill>
                    <a:srgbClr val="000000"/>
                  </a:solidFill>
                  <a:latin typeface="Huawei Sans" panose="020C0503030203020204" pitchFamily="34" charset="0"/>
                </a:rPr>
                <a:t>Occurrence probability: high</a:t>
              </a:r>
            </a:p>
            <a:p>
              <a:pPr defTabSz="914400" eaLnBrk="0" hangingPunct="0">
                <a:defRPr/>
              </a:pPr>
              <a:endParaRPr lang="zh-CN" altLang="en-US" sz="1400" kern="0" dirty="0">
                <a:solidFill>
                  <a:srgbClr val="000000"/>
                </a:solidFill>
                <a:latin typeface="Huawei Sans" panose="020C0503030203020204" pitchFamily="34" charset="0"/>
              </a:endParaRPr>
            </a:p>
            <a:p>
              <a:pPr defTabSz="914400" eaLnBrk="0" hangingPunct="0">
                <a:defRPr/>
              </a:pPr>
              <a:r>
                <a:rPr lang="en-US" sz="1400">
                  <a:solidFill>
                    <a:srgbClr val="000000"/>
                  </a:solidFill>
                  <a:latin typeface="Huawei Sans" panose="020C0503030203020204" pitchFamily="34" charset="0"/>
                </a:rPr>
                <a:t>Risk loss: large</a:t>
              </a:r>
            </a:p>
          </p:txBody>
        </p:sp>
        <p:sp>
          <p:nvSpPr>
            <p:cNvPr id="27" name="Rectangle 68"/>
            <p:cNvSpPr>
              <a:spLocks noChangeArrowheads="1"/>
            </p:cNvSpPr>
            <p:nvPr/>
          </p:nvSpPr>
          <p:spPr bwMode="auto">
            <a:xfrm>
              <a:off x="511" y="3282"/>
              <a:ext cx="1401" cy="489"/>
            </a:xfrm>
            <a:prstGeom prst="rect">
              <a:avLst/>
            </a:prstGeom>
            <a:noFill/>
            <a:ln w="12700">
              <a:solidFill>
                <a:srgbClr val="B2B2B2"/>
              </a:solid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rIns="90000" anchor="ctr">
              <a:noAutofit/>
            </a:bodyPr>
            <a:lstStyle>
              <a:lvl1pPr algn="l">
                <a:defRPr>
                  <a:solidFill>
                    <a:schemeClr val="tx1"/>
                  </a:solidFill>
                  <a:latin typeface="Arial" panose="020B0604020202020204" pitchFamily="34" charset="0"/>
                </a:defRPr>
              </a:lvl1pPr>
              <a:lvl2pPr marL="228600" indent="-114300" algn="l">
                <a:defRPr>
                  <a:solidFill>
                    <a:schemeClr val="tx1"/>
                  </a:solidFill>
                  <a:latin typeface="Arial" panose="020B0604020202020204" pitchFamily="34" charset="0"/>
                </a:defRPr>
              </a:lvl2pPr>
              <a:lvl3pPr marL="457200" indent="-114300" algn="l">
                <a:defRPr>
                  <a:solidFill>
                    <a:schemeClr val="tx1"/>
                  </a:solidFill>
                  <a:latin typeface="Arial" panose="020B0604020202020204" pitchFamily="34" charset="0"/>
                </a:defRPr>
              </a:lvl3pPr>
              <a:lvl4pPr marL="690563" indent="-119063" algn="l">
                <a:defRPr>
                  <a:solidFill>
                    <a:schemeClr val="tx1"/>
                  </a:solidFill>
                  <a:latin typeface="Arial" panose="020B0604020202020204" pitchFamily="34" charset="0"/>
                </a:defRPr>
              </a:lvl4pPr>
              <a:lvl5pPr marL="860425" algn="l">
                <a:defRPr>
                  <a:solidFill>
                    <a:schemeClr val="tx1"/>
                  </a:solidFill>
                  <a:latin typeface="Arial" panose="020B0604020202020204" pitchFamily="34" charset="0"/>
                </a:defRPr>
              </a:lvl5pPr>
              <a:lvl6pPr marL="1317625" fontAlgn="base">
                <a:spcBef>
                  <a:spcPct val="0"/>
                </a:spcBef>
                <a:spcAft>
                  <a:spcPct val="0"/>
                </a:spcAft>
                <a:defRPr>
                  <a:solidFill>
                    <a:schemeClr val="tx1"/>
                  </a:solidFill>
                  <a:latin typeface="Arial" panose="020B0604020202020204" pitchFamily="34" charset="0"/>
                </a:defRPr>
              </a:lvl6pPr>
              <a:lvl7pPr marL="1774825" fontAlgn="base">
                <a:spcBef>
                  <a:spcPct val="0"/>
                </a:spcBef>
                <a:spcAft>
                  <a:spcPct val="0"/>
                </a:spcAft>
                <a:defRPr>
                  <a:solidFill>
                    <a:schemeClr val="tx1"/>
                  </a:solidFill>
                  <a:latin typeface="Arial" panose="020B0604020202020204" pitchFamily="34" charset="0"/>
                </a:defRPr>
              </a:lvl7pPr>
              <a:lvl8pPr marL="2232025" fontAlgn="base">
                <a:spcBef>
                  <a:spcPct val="0"/>
                </a:spcBef>
                <a:spcAft>
                  <a:spcPct val="0"/>
                </a:spcAft>
                <a:defRPr>
                  <a:solidFill>
                    <a:schemeClr val="tx1"/>
                  </a:solidFill>
                  <a:latin typeface="Arial" panose="020B0604020202020204" pitchFamily="34" charset="0"/>
                </a:defRPr>
              </a:lvl8pPr>
              <a:lvl9pPr marL="2689225" fontAlgn="base">
                <a:spcBef>
                  <a:spcPct val="0"/>
                </a:spcBef>
                <a:spcAft>
                  <a:spcPct val="0"/>
                </a:spcAft>
                <a:defRPr>
                  <a:solidFill>
                    <a:schemeClr val="tx1"/>
                  </a:solidFill>
                  <a:latin typeface="Arial" panose="020B0604020202020204" pitchFamily="34" charset="0"/>
                </a:defRPr>
              </a:lvl9pPr>
            </a:lstStyle>
            <a:p>
              <a:pPr defTabSz="914400" eaLnBrk="0" hangingPunct="0">
                <a:defRPr/>
              </a:pPr>
              <a:r>
                <a:rPr lang="en-US" sz="1400" dirty="0">
                  <a:solidFill>
                    <a:srgbClr val="000000"/>
                  </a:solidFill>
                  <a:latin typeface="Huawei Sans" panose="020C0503030203020204" pitchFamily="34" charset="0"/>
                </a:rPr>
                <a:t>Occurrence probability: low</a:t>
              </a:r>
            </a:p>
            <a:p>
              <a:pPr defTabSz="914400" eaLnBrk="0" hangingPunct="0">
                <a:defRPr/>
              </a:pPr>
              <a:endParaRPr lang="zh-CN" altLang="en-US" sz="1400" kern="0" dirty="0">
                <a:solidFill>
                  <a:srgbClr val="000000"/>
                </a:solidFill>
                <a:latin typeface="Huawei Sans" panose="020C0503030203020204" pitchFamily="34" charset="0"/>
              </a:endParaRPr>
            </a:p>
            <a:p>
              <a:pPr defTabSz="914400" eaLnBrk="0" hangingPunct="0">
                <a:defRPr/>
              </a:pPr>
              <a:r>
                <a:rPr lang="en-US" sz="1400" dirty="0">
                  <a:solidFill>
                    <a:srgbClr val="000000"/>
                  </a:solidFill>
                  <a:latin typeface="Huawei Sans" panose="020C0503030203020204" pitchFamily="34" charset="0"/>
                </a:rPr>
                <a:t>Risk loss: small</a:t>
              </a:r>
            </a:p>
          </p:txBody>
        </p:sp>
        <p:sp>
          <p:nvSpPr>
            <p:cNvPr id="28" name="Rectangle 69"/>
            <p:cNvSpPr>
              <a:spLocks noChangeArrowheads="1"/>
            </p:cNvSpPr>
            <p:nvPr/>
          </p:nvSpPr>
          <p:spPr bwMode="auto">
            <a:xfrm>
              <a:off x="1912" y="3282"/>
              <a:ext cx="1400" cy="489"/>
            </a:xfrm>
            <a:prstGeom prst="rect">
              <a:avLst/>
            </a:prstGeom>
            <a:noFill/>
            <a:ln w="12700">
              <a:solidFill>
                <a:srgbClr val="B2B2B2"/>
              </a:solidFill>
              <a:miter lim="800000"/>
              <a:headEnd/>
              <a:tailEnd/>
            </a:ln>
            <a:effectLst/>
            <a:extLst>
              <a:ext uri="{909E8E84-426E-40DD-AFC4-6F175D3DCCD1}">
                <a14:hiddenFill xmlns:a14="http://schemas.microsoft.com/office/drawing/2010/main">
                  <a:solidFill>
                    <a:srgbClr val="BBE0E3"/>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rIns="90000" anchor="ctr">
              <a:noAutofit/>
            </a:bodyPr>
            <a:lstStyle>
              <a:lvl1pPr algn="l">
                <a:defRPr>
                  <a:solidFill>
                    <a:schemeClr val="tx1"/>
                  </a:solidFill>
                  <a:latin typeface="Arial" panose="020B0604020202020204" pitchFamily="34" charset="0"/>
                </a:defRPr>
              </a:lvl1pPr>
              <a:lvl2pPr marL="228600" indent="-114300" algn="l">
                <a:defRPr>
                  <a:solidFill>
                    <a:schemeClr val="tx1"/>
                  </a:solidFill>
                  <a:latin typeface="Arial" panose="020B0604020202020204" pitchFamily="34" charset="0"/>
                </a:defRPr>
              </a:lvl2pPr>
              <a:lvl3pPr marL="457200" indent="-114300" algn="l">
                <a:defRPr>
                  <a:solidFill>
                    <a:schemeClr val="tx1"/>
                  </a:solidFill>
                  <a:latin typeface="Arial" panose="020B0604020202020204" pitchFamily="34" charset="0"/>
                </a:defRPr>
              </a:lvl3pPr>
              <a:lvl4pPr marL="690563" indent="-119063" algn="l">
                <a:defRPr>
                  <a:solidFill>
                    <a:schemeClr val="tx1"/>
                  </a:solidFill>
                  <a:latin typeface="Arial" panose="020B0604020202020204" pitchFamily="34" charset="0"/>
                </a:defRPr>
              </a:lvl4pPr>
              <a:lvl5pPr marL="860425" algn="l">
                <a:defRPr>
                  <a:solidFill>
                    <a:schemeClr val="tx1"/>
                  </a:solidFill>
                  <a:latin typeface="Arial" panose="020B0604020202020204" pitchFamily="34" charset="0"/>
                </a:defRPr>
              </a:lvl5pPr>
              <a:lvl6pPr marL="1317625" fontAlgn="base">
                <a:spcBef>
                  <a:spcPct val="0"/>
                </a:spcBef>
                <a:spcAft>
                  <a:spcPct val="0"/>
                </a:spcAft>
                <a:defRPr>
                  <a:solidFill>
                    <a:schemeClr val="tx1"/>
                  </a:solidFill>
                  <a:latin typeface="Arial" panose="020B0604020202020204" pitchFamily="34" charset="0"/>
                </a:defRPr>
              </a:lvl6pPr>
              <a:lvl7pPr marL="1774825" fontAlgn="base">
                <a:spcBef>
                  <a:spcPct val="0"/>
                </a:spcBef>
                <a:spcAft>
                  <a:spcPct val="0"/>
                </a:spcAft>
                <a:defRPr>
                  <a:solidFill>
                    <a:schemeClr val="tx1"/>
                  </a:solidFill>
                  <a:latin typeface="Arial" panose="020B0604020202020204" pitchFamily="34" charset="0"/>
                </a:defRPr>
              </a:lvl7pPr>
              <a:lvl8pPr marL="2232025" fontAlgn="base">
                <a:spcBef>
                  <a:spcPct val="0"/>
                </a:spcBef>
                <a:spcAft>
                  <a:spcPct val="0"/>
                </a:spcAft>
                <a:defRPr>
                  <a:solidFill>
                    <a:schemeClr val="tx1"/>
                  </a:solidFill>
                  <a:latin typeface="Arial" panose="020B0604020202020204" pitchFamily="34" charset="0"/>
                </a:defRPr>
              </a:lvl8pPr>
              <a:lvl9pPr marL="2689225" fontAlgn="base">
                <a:spcBef>
                  <a:spcPct val="0"/>
                </a:spcBef>
                <a:spcAft>
                  <a:spcPct val="0"/>
                </a:spcAft>
                <a:defRPr>
                  <a:solidFill>
                    <a:schemeClr val="tx1"/>
                  </a:solidFill>
                  <a:latin typeface="Arial" panose="020B0604020202020204" pitchFamily="34" charset="0"/>
                </a:defRPr>
              </a:lvl9pPr>
            </a:lstStyle>
            <a:p>
              <a:pPr defTabSz="914400" eaLnBrk="0" hangingPunct="0">
                <a:defRPr/>
              </a:pPr>
              <a:r>
                <a:rPr lang="en-US" sz="1400" dirty="0">
                  <a:solidFill>
                    <a:srgbClr val="000000"/>
                  </a:solidFill>
                  <a:latin typeface="Huawei Sans" panose="020C0503030203020204" pitchFamily="34" charset="0"/>
                </a:rPr>
                <a:t>Occurrence probability: low</a:t>
              </a:r>
            </a:p>
            <a:p>
              <a:pPr defTabSz="914400" eaLnBrk="0" hangingPunct="0">
                <a:defRPr/>
              </a:pPr>
              <a:endParaRPr lang="zh-CN" altLang="en-US" sz="1400" kern="0" dirty="0">
                <a:solidFill>
                  <a:srgbClr val="000000"/>
                </a:solidFill>
                <a:latin typeface="Huawei Sans" panose="020C0503030203020204" pitchFamily="34" charset="0"/>
              </a:endParaRPr>
            </a:p>
            <a:p>
              <a:pPr defTabSz="914400" eaLnBrk="0" hangingPunct="0">
                <a:defRPr/>
              </a:pPr>
              <a:r>
                <a:rPr lang="en-US" sz="1400" dirty="0">
                  <a:solidFill>
                    <a:srgbClr val="000000"/>
                  </a:solidFill>
                  <a:latin typeface="Huawei Sans" panose="020C0503030203020204" pitchFamily="34" charset="0"/>
                </a:rPr>
                <a:t>Risk loss: large</a:t>
              </a:r>
            </a:p>
          </p:txBody>
        </p:sp>
        <p:sp>
          <p:nvSpPr>
            <p:cNvPr id="29" name="Text Box 70"/>
            <p:cNvSpPr txBox="1">
              <a:spLocks noChangeArrowheads="1"/>
            </p:cNvSpPr>
            <p:nvPr/>
          </p:nvSpPr>
          <p:spPr bwMode="auto">
            <a:xfrm rot="10800000">
              <a:off x="211" y="2736"/>
              <a:ext cx="307" cy="857"/>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square">
              <a:noAutofit/>
            </a:bodyPr>
            <a:lstStyle/>
            <a:p>
              <a:pPr algn="ctr" defTabSz="914400">
                <a:spcBef>
                  <a:spcPct val="50000"/>
                </a:spcBef>
                <a:defRPr/>
              </a:pPr>
              <a:r>
                <a:rPr lang="en-US" sz="1400" dirty="0">
                  <a:solidFill>
                    <a:srgbClr val="000000"/>
                  </a:solidFill>
                </a:rPr>
                <a:t>Risk occurrence probability</a:t>
              </a:r>
            </a:p>
          </p:txBody>
        </p:sp>
        <p:sp>
          <p:nvSpPr>
            <p:cNvPr id="30" name="Rectangle 71"/>
            <p:cNvSpPr>
              <a:spLocks noChangeArrowheads="1"/>
            </p:cNvSpPr>
            <p:nvPr/>
          </p:nvSpPr>
          <p:spPr bwMode="auto">
            <a:xfrm>
              <a:off x="206" y="2524"/>
              <a:ext cx="320" cy="154"/>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oAutofit/>
            </a:bodyPr>
            <a:lstStyle/>
            <a:p>
              <a:pPr defTabSz="914400" eaLnBrk="0" hangingPunct="0">
                <a:defRPr/>
              </a:pPr>
              <a:r>
                <a:rPr lang="en-US" sz="1400" dirty="0">
                  <a:solidFill>
                    <a:srgbClr val="000000"/>
                  </a:solidFill>
                  <a:cs typeface="Arial" panose="020B0604020202020204" pitchFamily="34" charset="0"/>
                </a:rPr>
                <a:t>Large</a:t>
              </a:r>
            </a:p>
          </p:txBody>
        </p:sp>
        <p:sp>
          <p:nvSpPr>
            <p:cNvPr id="31" name="Rectangle 72"/>
            <p:cNvSpPr>
              <a:spLocks noChangeArrowheads="1"/>
            </p:cNvSpPr>
            <p:nvPr/>
          </p:nvSpPr>
          <p:spPr bwMode="auto">
            <a:xfrm>
              <a:off x="219" y="3638"/>
              <a:ext cx="320" cy="154"/>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oAutofit/>
            </a:bodyPr>
            <a:lstStyle/>
            <a:p>
              <a:pPr defTabSz="914400" eaLnBrk="0" hangingPunct="0">
                <a:defRPr/>
              </a:pPr>
              <a:r>
                <a:rPr lang="en-US" sz="1400" dirty="0">
                  <a:solidFill>
                    <a:srgbClr val="000000"/>
                  </a:solidFill>
                  <a:cs typeface="Arial" panose="020B0604020202020204" pitchFamily="34" charset="0"/>
                </a:rPr>
                <a:t>Small</a:t>
              </a:r>
            </a:p>
          </p:txBody>
        </p:sp>
        <p:sp>
          <p:nvSpPr>
            <p:cNvPr id="32" name="Rectangle 73"/>
            <p:cNvSpPr>
              <a:spLocks noChangeArrowheads="1"/>
            </p:cNvSpPr>
            <p:nvPr/>
          </p:nvSpPr>
          <p:spPr bwMode="auto">
            <a:xfrm>
              <a:off x="522" y="3774"/>
              <a:ext cx="320" cy="154"/>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oAutofit/>
            </a:bodyPr>
            <a:lstStyle/>
            <a:p>
              <a:pPr defTabSz="914400" eaLnBrk="0" hangingPunct="0">
                <a:defRPr/>
              </a:pPr>
              <a:r>
                <a:rPr lang="en-US" sz="1400">
                  <a:solidFill>
                    <a:srgbClr val="000000"/>
                  </a:solidFill>
                  <a:cs typeface="Arial" panose="020B0604020202020204" pitchFamily="34" charset="0"/>
                </a:rPr>
                <a:t>Small</a:t>
              </a:r>
            </a:p>
          </p:txBody>
        </p:sp>
        <p:sp>
          <p:nvSpPr>
            <p:cNvPr id="33" name="Rectangle 74"/>
            <p:cNvSpPr>
              <a:spLocks noChangeArrowheads="1"/>
            </p:cNvSpPr>
            <p:nvPr/>
          </p:nvSpPr>
          <p:spPr bwMode="auto">
            <a:xfrm>
              <a:off x="3111" y="3776"/>
              <a:ext cx="320" cy="154"/>
            </a:xfrm>
            <a:prstGeom prst="rect">
              <a:avLst/>
            </a:prstGeom>
            <a:solidFill>
              <a:srgbClr val="FFFF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oAutofit/>
            </a:bodyPr>
            <a:lstStyle/>
            <a:p>
              <a:pPr defTabSz="914400" eaLnBrk="0" hangingPunct="0">
                <a:defRPr/>
              </a:pPr>
              <a:r>
                <a:rPr lang="en-US" sz="1400">
                  <a:solidFill>
                    <a:srgbClr val="000000"/>
                  </a:solidFill>
                  <a:cs typeface="Arial" panose="020B0604020202020204" pitchFamily="34" charset="0"/>
                </a:rPr>
                <a:t>Large</a:t>
              </a:r>
            </a:p>
          </p:txBody>
        </p:sp>
        <p:sp>
          <p:nvSpPr>
            <p:cNvPr id="34" name="Rectangle 61"/>
            <p:cNvSpPr>
              <a:spLocks noChangeArrowheads="1"/>
            </p:cNvSpPr>
            <p:nvPr/>
          </p:nvSpPr>
          <p:spPr bwMode="auto">
            <a:xfrm>
              <a:off x="511" y="2535"/>
              <a:ext cx="1401" cy="172"/>
            </a:xfrm>
            <a:prstGeom prst="rect">
              <a:avLst/>
            </a:prstGeom>
            <a:solidFill>
              <a:srgbClr val="4472C4"/>
            </a:solidFill>
            <a:ln w="12700">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rIns="90000" anchor="ctr">
              <a:noAutofit/>
            </a:bodyPr>
            <a:lstStyle>
              <a:lvl1pPr algn="l">
                <a:defRPr>
                  <a:solidFill>
                    <a:schemeClr val="tx1"/>
                  </a:solidFill>
                  <a:latin typeface="Arial" panose="020B0604020202020204" pitchFamily="34" charset="0"/>
                </a:defRPr>
              </a:lvl1pPr>
              <a:lvl2pPr marL="228600" indent="-114300" algn="l">
                <a:defRPr>
                  <a:solidFill>
                    <a:schemeClr val="tx1"/>
                  </a:solidFill>
                  <a:latin typeface="Arial" panose="020B0604020202020204" pitchFamily="34" charset="0"/>
                </a:defRPr>
              </a:lvl2pPr>
              <a:lvl3pPr marL="457200" indent="-114300" algn="l">
                <a:defRPr>
                  <a:solidFill>
                    <a:schemeClr val="tx1"/>
                  </a:solidFill>
                  <a:latin typeface="Arial" panose="020B0604020202020204" pitchFamily="34" charset="0"/>
                </a:defRPr>
              </a:lvl3pPr>
              <a:lvl4pPr marL="690563" indent="-119063" algn="l">
                <a:defRPr>
                  <a:solidFill>
                    <a:schemeClr val="tx1"/>
                  </a:solidFill>
                  <a:latin typeface="Arial" panose="020B0604020202020204" pitchFamily="34" charset="0"/>
                </a:defRPr>
              </a:lvl4pPr>
              <a:lvl5pPr marL="860425" algn="l">
                <a:defRPr>
                  <a:solidFill>
                    <a:schemeClr val="tx1"/>
                  </a:solidFill>
                  <a:latin typeface="Arial" panose="020B0604020202020204" pitchFamily="34" charset="0"/>
                </a:defRPr>
              </a:lvl5pPr>
              <a:lvl6pPr marL="1317625" fontAlgn="base">
                <a:spcBef>
                  <a:spcPct val="0"/>
                </a:spcBef>
                <a:spcAft>
                  <a:spcPct val="0"/>
                </a:spcAft>
                <a:defRPr>
                  <a:solidFill>
                    <a:schemeClr val="tx1"/>
                  </a:solidFill>
                  <a:latin typeface="Arial" panose="020B0604020202020204" pitchFamily="34" charset="0"/>
                </a:defRPr>
              </a:lvl6pPr>
              <a:lvl7pPr marL="1774825" fontAlgn="base">
                <a:spcBef>
                  <a:spcPct val="0"/>
                </a:spcBef>
                <a:spcAft>
                  <a:spcPct val="0"/>
                </a:spcAft>
                <a:defRPr>
                  <a:solidFill>
                    <a:schemeClr val="tx1"/>
                  </a:solidFill>
                  <a:latin typeface="Arial" panose="020B0604020202020204" pitchFamily="34" charset="0"/>
                </a:defRPr>
              </a:lvl7pPr>
              <a:lvl8pPr marL="2232025" fontAlgn="base">
                <a:spcBef>
                  <a:spcPct val="0"/>
                </a:spcBef>
                <a:spcAft>
                  <a:spcPct val="0"/>
                </a:spcAft>
                <a:defRPr>
                  <a:solidFill>
                    <a:schemeClr val="tx1"/>
                  </a:solidFill>
                  <a:latin typeface="Arial" panose="020B0604020202020204" pitchFamily="34" charset="0"/>
                </a:defRPr>
              </a:lvl8pPr>
              <a:lvl9pPr marL="2689225" fontAlgn="base">
                <a:spcBef>
                  <a:spcPct val="0"/>
                </a:spcBef>
                <a:spcAft>
                  <a:spcPct val="0"/>
                </a:spcAft>
                <a:defRPr>
                  <a:solidFill>
                    <a:schemeClr val="tx1"/>
                  </a:solidFill>
                  <a:latin typeface="Arial" panose="020B0604020202020204" pitchFamily="34" charset="0"/>
                </a:defRPr>
              </a:lvl9pPr>
            </a:lstStyle>
            <a:p>
              <a:pPr algn="ctr" defTabSz="914400" eaLnBrk="0" hangingPunct="0">
                <a:defRPr/>
              </a:pPr>
              <a:r>
                <a:rPr lang="en-US" b="1">
                  <a:solidFill>
                    <a:srgbClr val="FFFFFF"/>
                  </a:solidFill>
                  <a:latin typeface="Huawei Sans" panose="020C0503030203020204" pitchFamily="34" charset="0"/>
                </a:rPr>
                <a:t>Quadrant II</a:t>
              </a:r>
            </a:p>
          </p:txBody>
        </p:sp>
        <p:sp>
          <p:nvSpPr>
            <p:cNvPr id="35" name="Rectangle 63"/>
            <p:cNvSpPr>
              <a:spLocks noChangeArrowheads="1"/>
            </p:cNvSpPr>
            <p:nvPr/>
          </p:nvSpPr>
          <p:spPr bwMode="auto">
            <a:xfrm>
              <a:off x="1912" y="2535"/>
              <a:ext cx="1400" cy="172"/>
            </a:xfrm>
            <a:prstGeom prst="rect">
              <a:avLst/>
            </a:prstGeom>
            <a:solidFill>
              <a:srgbClr val="4472C4"/>
            </a:solidFill>
            <a:ln w="12700">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rIns="90000" anchor="ctr">
              <a:noAutofit/>
            </a:bodyPr>
            <a:lstStyle>
              <a:lvl1pPr algn="l">
                <a:defRPr>
                  <a:solidFill>
                    <a:schemeClr val="tx1"/>
                  </a:solidFill>
                  <a:latin typeface="Arial" panose="020B0604020202020204" pitchFamily="34" charset="0"/>
                </a:defRPr>
              </a:lvl1pPr>
              <a:lvl2pPr marL="228600" indent="-114300" algn="l">
                <a:defRPr>
                  <a:solidFill>
                    <a:schemeClr val="tx1"/>
                  </a:solidFill>
                  <a:latin typeface="Arial" panose="020B0604020202020204" pitchFamily="34" charset="0"/>
                </a:defRPr>
              </a:lvl2pPr>
              <a:lvl3pPr marL="457200" indent="-114300" algn="l">
                <a:defRPr>
                  <a:solidFill>
                    <a:schemeClr val="tx1"/>
                  </a:solidFill>
                  <a:latin typeface="Arial" panose="020B0604020202020204" pitchFamily="34" charset="0"/>
                </a:defRPr>
              </a:lvl3pPr>
              <a:lvl4pPr marL="690563" indent="-119063" algn="l">
                <a:defRPr>
                  <a:solidFill>
                    <a:schemeClr val="tx1"/>
                  </a:solidFill>
                  <a:latin typeface="Arial" panose="020B0604020202020204" pitchFamily="34" charset="0"/>
                </a:defRPr>
              </a:lvl4pPr>
              <a:lvl5pPr marL="860425" algn="l">
                <a:defRPr>
                  <a:solidFill>
                    <a:schemeClr val="tx1"/>
                  </a:solidFill>
                  <a:latin typeface="Arial" panose="020B0604020202020204" pitchFamily="34" charset="0"/>
                </a:defRPr>
              </a:lvl5pPr>
              <a:lvl6pPr marL="1317625" fontAlgn="base">
                <a:spcBef>
                  <a:spcPct val="0"/>
                </a:spcBef>
                <a:spcAft>
                  <a:spcPct val="0"/>
                </a:spcAft>
                <a:defRPr>
                  <a:solidFill>
                    <a:schemeClr val="tx1"/>
                  </a:solidFill>
                  <a:latin typeface="Arial" panose="020B0604020202020204" pitchFamily="34" charset="0"/>
                </a:defRPr>
              </a:lvl6pPr>
              <a:lvl7pPr marL="1774825" fontAlgn="base">
                <a:spcBef>
                  <a:spcPct val="0"/>
                </a:spcBef>
                <a:spcAft>
                  <a:spcPct val="0"/>
                </a:spcAft>
                <a:defRPr>
                  <a:solidFill>
                    <a:schemeClr val="tx1"/>
                  </a:solidFill>
                  <a:latin typeface="Arial" panose="020B0604020202020204" pitchFamily="34" charset="0"/>
                </a:defRPr>
              </a:lvl7pPr>
              <a:lvl8pPr marL="2232025" fontAlgn="base">
                <a:spcBef>
                  <a:spcPct val="0"/>
                </a:spcBef>
                <a:spcAft>
                  <a:spcPct val="0"/>
                </a:spcAft>
                <a:defRPr>
                  <a:solidFill>
                    <a:schemeClr val="tx1"/>
                  </a:solidFill>
                  <a:latin typeface="Arial" panose="020B0604020202020204" pitchFamily="34" charset="0"/>
                </a:defRPr>
              </a:lvl8pPr>
              <a:lvl9pPr marL="2689225" fontAlgn="base">
                <a:spcBef>
                  <a:spcPct val="0"/>
                </a:spcBef>
                <a:spcAft>
                  <a:spcPct val="0"/>
                </a:spcAft>
                <a:defRPr>
                  <a:solidFill>
                    <a:schemeClr val="tx1"/>
                  </a:solidFill>
                  <a:latin typeface="Arial" panose="020B0604020202020204" pitchFamily="34" charset="0"/>
                </a:defRPr>
              </a:lvl9pPr>
            </a:lstStyle>
            <a:p>
              <a:pPr algn="ctr" defTabSz="914400" eaLnBrk="0" hangingPunct="0">
                <a:defRPr/>
              </a:pPr>
              <a:r>
                <a:rPr lang="en-US" b="1">
                  <a:solidFill>
                    <a:srgbClr val="FFFFFF"/>
                  </a:solidFill>
                  <a:latin typeface="Huawei Sans" panose="020C0503030203020204" pitchFamily="34" charset="0"/>
                </a:rPr>
                <a:t>Quadrant I</a:t>
              </a:r>
            </a:p>
          </p:txBody>
        </p:sp>
        <p:sp>
          <p:nvSpPr>
            <p:cNvPr id="40" name="Rectangle 64"/>
            <p:cNvSpPr>
              <a:spLocks noChangeArrowheads="1"/>
            </p:cNvSpPr>
            <p:nvPr/>
          </p:nvSpPr>
          <p:spPr bwMode="auto">
            <a:xfrm>
              <a:off x="511" y="3130"/>
              <a:ext cx="1401" cy="172"/>
            </a:xfrm>
            <a:prstGeom prst="rect">
              <a:avLst/>
            </a:prstGeom>
            <a:solidFill>
              <a:srgbClr val="4472C4"/>
            </a:solidFill>
            <a:ln w="12700">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rIns="90000" anchor="ctr">
              <a:noAutofit/>
            </a:bodyPr>
            <a:lstStyle>
              <a:lvl1pPr algn="l">
                <a:defRPr>
                  <a:solidFill>
                    <a:schemeClr val="tx1"/>
                  </a:solidFill>
                  <a:latin typeface="Arial" panose="020B0604020202020204" pitchFamily="34" charset="0"/>
                </a:defRPr>
              </a:lvl1pPr>
              <a:lvl2pPr marL="228600" indent="-114300" algn="l">
                <a:defRPr>
                  <a:solidFill>
                    <a:schemeClr val="tx1"/>
                  </a:solidFill>
                  <a:latin typeface="Arial" panose="020B0604020202020204" pitchFamily="34" charset="0"/>
                </a:defRPr>
              </a:lvl2pPr>
              <a:lvl3pPr marL="457200" indent="-114300" algn="l">
                <a:defRPr>
                  <a:solidFill>
                    <a:schemeClr val="tx1"/>
                  </a:solidFill>
                  <a:latin typeface="Arial" panose="020B0604020202020204" pitchFamily="34" charset="0"/>
                </a:defRPr>
              </a:lvl3pPr>
              <a:lvl4pPr marL="690563" indent="-119063" algn="l">
                <a:defRPr>
                  <a:solidFill>
                    <a:schemeClr val="tx1"/>
                  </a:solidFill>
                  <a:latin typeface="Arial" panose="020B0604020202020204" pitchFamily="34" charset="0"/>
                </a:defRPr>
              </a:lvl4pPr>
              <a:lvl5pPr marL="860425" algn="l">
                <a:defRPr>
                  <a:solidFill>
                    <a:schemeClr val="tx1"/>
                  </a:solidFill>
                  <a:latin typeface="Arial" panose="020B0604020202020204" pitchFamily="34" charset="0"/>
                </a:defRPr>
              </a:lvl5pPr>
              <a:lvl6pPr marL="1317625" fontAlgn="base">
                <a:spcBef>
                  <a:spcPct val="0"/>
                </a:spcBef>
                <a:spcAft>
                  <a:spcPct val="0"/>
                </a:spcAft>
                <a:defRPr>
                  <a:solidFill>
                    <a:schemeClr val="tx1"/>
                  </a:solidFill>
                  <a:latin typeface="Arial" panose="020B0604020202020204" pitchFamily="34" charset="0"/>
                </a:defRPr>
              </a:lvl6pPr>
              <a:lvl7pPr marL="1774825" fontAlgn="base">
                <a:spcBef>
                  <a:spcPct val="0"/>
                </a:spcBef>
                <a:spcAft>
                  <a:spcPct val="0"/>
                </a:spcAft>
                <a:defRPr>
                  <a:solidFill>
                    <a:schemeClr val="tx1"/>
                  </a:solidFill>
                  <a:latin typeface="Arial" panose="020B0604020202020204" pitchFamily="34" charset="0"/>
                </a:defRPr>
              </a:lvl7pPr>
              <a:lvl8pPr marL="2232025" fontAlgn="base">
                <a:spcBef>
                  <a:spcPct val="0"/>
                </a:spcBef>
                <a:spcAft>
                  <a:spcPct val="0"/>
                </a:spcAft>
                <a:defRPr>
                  <a:solidFill>
                    <a:schemeClr val="tx1"/>
                  </a:solidFill>
                  <a:latin typeface="Arial" panose="020B0604020202020204" pitchFamily="34" charset="0"/>
                </a:defRPr>
              </a:lvl8pPr>
              <a:lvl9pPr marL="2689225" fontAlgn="base">
                <a:spcBef>
                  <a:spcPct val="0"/>
                </a:spcBef>
                <a:spcAft>
                  <a:spcPct val="0"/>
                </a:spcAft>
                <a:defRPr>
                  <a:solidFill>
                    <a:schemeClr val="tx1"/>
                  </a:solidFill>
                  <a:latin typeface="Arial" panose="020B0604020202020204" pitchFamily="34" charset="0"/>
                </a:defRPr>
              </a:lvl9pPr>
            </a:lstStyle>
            <a:p>
              <a:pPr algn="ctr" defTabSz="914400" eaLnBrk="0" hangingPunct="0">
                <a:defRPr/>
              </a:pPr>
              <a:r>
                <a:rPr lang="en-US" b="1">
                  <a:solidFill>
                    <a:srgbClr val="FFFFFF"/>
                  </a:solidFill>
                  <a:latin typeface="Huawei Sans" panose="020C0503030203020204" pitchFamily="34" charset="0"/>
                </a:rPr>
                <a:t>Quadrant III</a:t>
              </a:r>
            </a:p>
          </p:txBody>
        </p:sp>
        <p:sp>
          <p:nvSpPr>
            <p:cNvPr id="41" name="Rectangle 65"/>
            <p:cNvSpPr>
              <a:spLocks noChangeArrowheads="1"/>
            </p:cNvSpPr>
            <p:nvPr/>
          </p:nvSpPr>
          <p:spPr bwMode="auto">
            <a:xfrm>
              <a:off x="1912" y="3130"/>
              <a:ext cx="1400" cy="172"/>
            </a:xfrm>
            <a:prstGeom prst="rect">
              <a:avLst/>
            </a:prstGeom>
            <a:solidFill>
              <a:srgbClr val="4472C4"/>
            </a:solidFill>
            <a:ln w="12700">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000" rIns="90000" anchor="ctr">
              <a:noAutofit/>
            </a:bodyPr>
            <a:lstStyle>
              <a:lvl1pPr algn="l">
                <a:defRPr>
                  <a:solidFill>
                    <a:schemeClr val="tx1"/>
                  </a:solidFill>
                  <a:latin typeface="Arial" panose="020B0604020202020204" pitchFamily="34" charset="0"/>
                </a:defRPr>
              </a:lvl1pPr>
              <a:lvl2pPr marL="228600" indent="-114300" algn="l">
                <a:defRPr>
                  <a:solidFill>
                    <a:schemeClr val="tx1"/>
                  </a:solidFill>
                  <a:latin typeface="Arial" panose="020B0604020202020204" pitchFamily="34" charset="0"/>
                </a:defRPr>
              </a:lvl2pPr>
              <a:lvl3pPr marL="457200" indent="-114300" algn="l">
                <a:defRPr>
                  <a:solidFill>
                    <a:schemeClr val="tx1"/>
                  </a:solidFill>
                  <a:latin typeface="Arial" panose="020B0604020202020204" pitchFamily="34" charset="0"/>
                </a:defRPr>
              </a:lvl3pPr>
              <a:lvl4pPr marL="690563" indent="-119063" algn="l">
                <a:defRPr>
                  <a:solidFill>
                    <a:schemeClr val="tx1"/>
                  </a:solidFill>
                  <a:latin typeface="Arial" panose="020B0604020202020204" pitchFamily="34" charset="0"/>
                </a:defRPr>
              </a:lvl4pPr>
              <a:lvl5pPr marL="860425" algn="l">
                <a:defRPr>
                  <a:solidFill>
                    <a:schemeClr val="tx1"/>
                  </a:solidFill>
                  <a:latin typeface="Arial" panose="020B0604020202020204" pitchFamily="34" charset="0"/>
                </a:defRPr>
              </a:lvl5pPr>
              <a:lvl6pPr marL="1317625" fontAlgn="base">
                <a:spcBef>
                  <a:spcPct val="0"/>
                </a:spcBef>
                <a:spcAft>
                  <a:spcPct val="0"/>
                </a:spcAft>
                <a:defRPr>
                  <a:solidFill>
                    <a:schemeClr val="tx1"/>
                  </a:solidFill>
                  <a:latin typeface="Arial" panose="020B0604020202020204" pitchFamily="34" charset="0"/>
                </a:defRPr>
              </a:lvl6pPr>
              <a:lvl7pPr marL="1774825" fontAlgn="base">
                <a:spcBef>
                  <a:spcPct val="0"/>
                </a:spcBef>
                <a:spcAft>
                  <a:spcPct val="0"/>
                </a:spcAft>
                <a:defRPr>
                  <a:solidFill>
                    <a:schemeClr val="tx1"/>
                  </a:solidFill>
                  <a:latin typeface="Arial" panose="020B0604020202020204" pitchFamily="34" charset="0"/>
                </a:defRPr>
              </a:lvl7pPr>
              <a:lvl8pPr marL="2232025" fontAlgn="base">
                <a:spcBef>
                  <a:spcPct val="0"/>
                </a:spcBef>
                <a:spcAft>
                  <a:spcPct val="0"/>
                </a:spcAft>
                <a:defRPr>
                  <a:solidFill>
                    <a:schemeClr val="tx1"/>
                  </a:solidFill>
                  <a:latin typeface="Arial" panose="020B0604020202020204" pitchFamily="34" charset="0"/>
                </a:defRPr>
              </a:lvl8pPr>
              <a:lvl9pPr marL="2689225" fontAlgn="base">
                <a:spcBef>
                  <a:spcPct val="0"/>
                </a:spcBef>
                <a:spcAft>
                  <a:spcPct val="0"/>
                </a:spcAft>
                <a:defRPr>
                  <a:solidFill>
                    <a:schemeClr val="tx1"/>
                  </a:solidFill>
                  <a:latin typeface="Arial" panose="020B0604020202020204" pitchFamily="34" charset="0"/>
                </a:defRPr>
              </a:lvl9pPr>
            </a:lstStyle>
            <a:p>
              <a:pPr algn="ctr" defTabSz="914400" eaLnBrk="0" hangingPunct="0">
                <a:defRPr/>
              </a:pPr>
              <a:r>
                <a:rPr lang="en-US" b="1">
                  <a:solidFill>
                    <a:srgbClr val="FFFFFF"/>
                  </a:solidFill>
                  <a:latin typeface="Huawei Sans" panose="020C0503030203020204" pitchFamily="34" charset="0"/>
                </a:rPr>
                <a:t>Quadrant IV</a:t>
              </a:r>
            </a:p>
          </p:txBody>
        </p:sp>
        <p:sp>
          <p:nvSpPr>
            <p:cNvPr id="42" name="Line 81"/>
            <p:cNvSpPr>
              <a:spLocks noChangeShapeType="1"/>
            </p:cNvSpPr>
            <p:nvPr/>
          </p:nvSpPr>
          <p:spPr bwMode="auto">
            <a:xfrm flipV="1">
              <a:off x="210" y="2534"/>
              <a:ext cx="0" cy="1296"/>
            </a:xfrm>
            <a:prstGeom prst="line">
              <a:avLst/>
            </a:prstGeom>
            <a:noFill/>
            <a:ln w="9525">
              <a:solidFill>
                <a:srgbClr val="3333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oAutofit/>
            </a:bodyPr>
            <a:lstStyle/>
            <a:p>
              <a:pPr defTabSz="914400">
                <a:defRPr/>
              </a:pPr>
              <a:endParaRPr lang="zh-CN" altLang="en-US" sz="2400" kern="0">
                <a:solidFill>
                  <a:sysClr val="windowText" lastClr="000000"/>
                </a:solidFill>
              </a:endParaRPr>
            </a:p>
          </p:txBody>
        </p:sp>
      </p:grpSp>
      <p:sp>
        <p:nvSpPr>
          <p:cNvPr id="46" name="Text Box 49"/>
          <p:cNvSpPr txBox="1">
            <a:spLocks noChangeArrowheads="1"/>
          </p:cNvSpPr>
          <p:nvPr/>
        </p:nvSpPr>
        <p:spPr bwMode="auto">
          <a:xfrm>
            <a:off x="1455325" y="2249972"/>
            <a:ext cx="1909272" cy="540000"/>
          </a:xfrm>
          <a:prstGeom prst="rect">
            <a:avLst/>
          </a:prstGeom>
          <a:solidFill>
            <a:srgbClr val="99CCFF"/>
          </a:solidFill>
          <a:ln w="12700" algn="ctr">
            <a:solidFill>
              <a:srgbClr val="00B0F0"/>
            </a:solidFill>
            <a:miter lim="800000"/>
            <a:headEnd/>
            <a:tailEnd/>
          </a:ln>
          <a:effectLst>
            <a:outerShdw dist="107763" dir="8100000" algn="ctr" rotWithShape="0">
              <a:srgbClr val="808080">
                <a:alpha val="50000"/>
              </a:srgbClr>
            </a:outerShdw>
          </a:effectLst>
        </p:spPr>
        <p:txBody>
          <a:bodyPr lIns="92075" tIns="92075" rIns="57600" bIns="92075" anchor="ctr">
            <a:noAutofit/>
          </a:bodyPr>
          <a:lstStyle/>
          <a:p>
            <a:pPr algn="ctr" defTabSz="914400">
              <a:lnSpc>
                <a:spcPct val="80000"/>
              </a:lnSpc>
              <a:spcBef>
                <a:spcPct val="50000"/>
              </a:spcBef>
              <a:defRPr/>
            </a:pPr>
            <a:r>
              <a:rPr kumimoji="1" lang="en-US" sz="1400">
                <a:solidFill>
                  <a:srgbClr val="000000"/>
                </a:solidFill>
              </a:rPr>
              <a:t>Market risk analysis</a:t>
            </a:r>
          </a:p>
        </p:txBody>
      </p:sp>
      <p:sp>
        <p:nvSpPr>
          <p:cNvPr id="47" name="Text Box 49"/>
          <p:cNvSpPr txBox="1">
            <a:spLocks noChangeArrowheads="1"/>
          </p:cNvSpPr>
          <p:nvPr/>
        </p:nvSpPr>
        <p:spPr bwMode="auto">
          <a:xfrm>
            <a:off x="1455325" y="3522647"/>
            <a:ext cx="1909272" cy="540000"/>
          </a:xfrm>
          <a:prstGeom prst="rect">
            <a:avLst/>
          </a:prstGeom>
          <a:solidFill>
            <a:srgbClr val="99CCFF"/>
          </a:solidFill>
          <a:ln w="12700" algn="ctr">
            <a:solidFill>
              <a:srgbClr val="00B0F0"/>
            </a:solidFill>
            <a:miter lim="800000"/>
            <a:headEnd/>
            <a:tailEnd/>
          </a:ln>
          <a:effectLst>
            <a:outerShdw dist="107763" dir="8100000" algn="ctr" rotWithShape="0">
              <a:srgbClr val="808080">
                <a:alpha val="50000"/>
              </a:srgbClr>
            </a:outerShdw>
          </a:effectLst>
        </p:spPr>
        <p:txBody>
          <a:bodyPr lIns="92075" tIns="92075" rIns="57600" bIns="92075" anchor="ctr">
            <a:noAutofit/>
          </a:bodyPr>
          <a:lstStyle/>
          <a:p>
            <a:pPr algn="ctr" defTabSz="914400">
              <a:lnSpc>
                <a:spcPct val="80000"/>
              </a:lnSpc>
              <a:spcBef>
                <a:spcPct val="50000"/>
              </a:spcBef>
              <a:defRPr/>
            </a:pPr>
            <a:r>
              <a:rPr kumimoji="1" lang="en-US" sz="1400">
                <a:solidFill>
                  <a:srgbClr val="000000"/>
                </a:solidFill>
              </a:rPr>
              <a:t>Technical risk analysis</a:t>
            </a:r>
          </a:p>
        </p:txBody>
      </p:sp>
      <p:sp>
        <p:nvSpPr>
          <p:cNvPr id="48" name="Text Box 49"/>
          <p:cNvSpPr txBox="1">
            <a:spLocks noChangeArrowheads="1"/>
          </p:cNvSpPr>
          <p:nvPr/>
        </p:nvSpPr>
        <p:spPr bwMode="auto">
          <a:xfrm>
            <a:off x="1455325" y="4878324"/>
            <a:ext cx="1909272" cy="540000"/>
          </a:xfrm>
          <a:prstGeom prst="rect">
            <a:avLst/>
          </a:prstGeom>
          <a:solidFill>
            <a:srgbClr val="99CCFF"/>
          </a:solidFill>
          <a:ln w="12700" algn="ctr">
            <a:solidFill>
              <a:srgbClr val="00B0F0"/>
            </a:solidFill>
            <a:miter lim="800000"/>
            <a:headEnd/>
            <a:tailEnd/>
          </a:ln>
          <a:effectLst>
            <a:outerShdw dist="107763" dir="8100000" algn="ctr" rotWithShape="0">
              <a:srgbClr val="808080">
                <a:alpha val="50000"/>
              </a:srgbClr>
            </a:outerShdw>
          </a:effectLst>
        </p:spPr>
        <p:txBody>
          <a:bodyPr lIns="92075" tIns="92075" rIns="57600" bIns="92075" anchor="ctr">
            <a:noAutofit/>
          </a:bodyPr>
          <a:lstStyle/>
          <a:p>
            <a:pPr algn="ctr">
              <a:lnSpc>
                <a:spcPct val="80000"/>
              </a:lnSpc>
              <a:spcBef>
                <a:spcPct val="50000"/>
              </a:spcBef>
              <a:defRPr/>
            </a:pPr>
            <a:r>
              <a:rPr kumimoji="1" lang="en-US" sz="1400" dirty="0">
                <a:solidFill>
                  <a:srgbClr val="000000"/>
                </a:solidFill>
              </a:rPr>
              <a:t>Project construction risk analysis</a:t>
            </a:r>
          </a:p>
        </p:txBody>
      </p:sp>
      <p:sp>
        <p:nvSpPr>
          <p:cNvPr id="57" name="Rectangle 1"/>
          <p:cNvSpPr>
            <a:spLocks noChangeArrowheads="1"/>
          </p:cNvSpPr>
          <p:nvPr/>
        </p:nvSpPr>
        <p:spPr bwMode="auto">
          <a:xfrm>
            <a:off x="1044571" y="955251"/>
            <a:ext cx="10415592" cy="1061829"/>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noAutofit/>
          </a:bodyPr>
          <a:lstStyle/>
          <a:p>
            <a:pPr marL="285750" indent="-285750">
              <a:lnSpc>
                <a:spcPct val="150000"/>
              </a:lnSpc>
              <a:buFont typeface="Arial" panose="020B0604020202020204" pitchFamily="34" charset="0"/>
              <a:buChar char="•"/>
            </a:pPr>
            <a:r>
              <a:rPr lang="en-US" sz="1400" dirty="0">
                <a:solidFill>
                  <a:prstClr val="black"/>
                </a:solidFill>
                <a:cs typeface="Arial" pitchFamily="34" charset="0"/>
              </a:rPr>
              <a:t>The risk identify and quantum (RIQ) model helps identify potential market risks, technical risks, and project construction risks to minimize the impact of the negative factors. </a:t>
            </a:r>
          </a:p>
          <a:p>
            <a:pPr marL="285750" indent="-285750">
              <a:lnSpc>
                <a:spcPct val="150000"/>
              </a:lnSpc>
              <a:buFont typeface="Arial" panose="020B0604020202020204" pitchFamily="34" charset="0"/>
              <a:buChar char="•"/>
            </a:pPr>
            <a:r>
              <a:rPr lang="en-US" sz="1400" dirty="0">
                <a:solidFill>
                  <a:prstClr val="black"/>
                </a:solidFill>
                <a:cs typeface="Arial" pitchFamily="34" charset="0"/>
              </a:rPr>
              <a:t>The RIQ, a risk identification and quantification model, is used to identify project risks and calculate project loss caused by risks.</a:t>
            </a:r>
          </a:p>
        </p:txBody>
      </p:sp>
      <p:graphicFrame>
        <p:nvGraphicFramePr>
          <p:cNvPr id="58" name="Group 137"/>
          <p:cNvGraphicFramePr>
            <a:graphicFrameLocks noGrp="1"/>
          </p:cNvGraphicFramePr>
          <p:nvPr>
            <p:extLst>
              <p:ext uri="{D42A27DB-BD31-4B8C-83A1-F6EECF244321}">
                <p14:modId xmlns:p14="http://schemas.microsoft.com/office/powerpoint/2010/main" val="2717886339"/>
              </p:ext>
            </p:extLst>
          </p:nvPr>
        </p:nvGraphicFramePr>
        <p:xfrm>
          <a:off x="3557017" y="4385978"/>
          <a:ext cx="7801865" cy="1600412"/>
        </p:xfrm>
        <a:graphic>
          <a:graphicData uri="http://schemas.openxmlformats.org/drawingml/2006/table">
            <a:tbl>
              <a:tblPr firstRow="1" bandRow="1">
                <a:tableStyleId>{5940675A-B579-460E-94D1-54222C63F5DA}</a:tableStyleId>
              </a:tblPr>
              <a:tblGrid>
                <a:gridCol w="938789"/>
                <a:gridCol w="1456445"/>
                <a:gridCol w="5406631"/>
              </a:tblGrid>
              <a:tr h="492888">
                <a:tc>
                  <a:txBody>
                    <a:bodyPr/>
                    <a:lstStyle>
                      <a:lvl1pPr algn="l">
                        <a:spcBef>
                          <a:spcPct val="20000"/>
                        </a:spcBef>
                        <a:buClr>
                          <a:schemeClr val="tx1"/>
                        </a:buClr>
                        <a:defRPr b="1">
                          <a:solidFill>
                            <a:schemeClr val="bg2"/>
                          </a:solidFill>
                          <a:latin typeface="Arial" panose="020B0604020202020204" pitchFamily="34" charset="0"/>
                          <a:ea typeface="宋体" panose="02010600030101010101" pitchFamily="2" charset="-122"/>
                        </a:defRPr>
                      </a:lvl1pPr>
                      <a:lvl2pPr algn="l">
                        <a:spcBef>
                          <a:spcPct val="20000"/>
                        </a:spcBef>
                        <a:buFont typeface="Wingdings" panose="05000000000000000000" pitchFamily="2" charset="2"/>
                        <a:defRPr sz="1600">
                          <a:solidFill>
                            <a:schemeClr val="bg2"/>
                          </a:solidFill>
                          <a:latin typeface="Arial" panose="020B0604020202020204" pitchFamily="34" charset="0"/>
                          <a:ea typeface="宋体" panose="02010600030101010101" pitchFamily="2" charset="-122"/>
                        </a:defRPr>
                      </a:lvl2pPr>
                      <a:lvl3pPr algn="l">
                        <a:spcBef>
                          <a:spcPct val="20000"/>
                        </a:spcBef>
                        <a:buSzPct val="60000"/>
                        <a:buFont typeface="Wingdings" panose="05000000000000000000" pitchFamily="2" charset="2"/>
                        <a:defRPr sz="1400">
                          <a:solidFill>
                            <a:schemeClr val="bg2"/>
                          </a:solidFill>
                          <a:latin typeface="Arial" panose="020B0604020202020204" pitchFamily="34" charset="0"/>
                          <a:ea typeface="宋体" panose="02010600030101010101" pitchFamily="2" charset="-122"/>
                        </a:defRPr>
                      </a:lvl3pPr>
                      <a:lvl4pPr algn="l">
                        <a:spcBef>
                          <a:spcPct val="20000"/>
                        </a:spcBef>
                        <a:defRPr sz="1200">
                          <a:solidFill>
                            <a:schemeClr val="bg2"/>
                          </a:solidFill>
                          <a:latin typeface="Arial" panose="020B0604020202020204" pitchFamily="34" charset="0"/>
                          <a:ea typeface="宋体" panose="02010600030101010101" pitchFamily="2" charset="-122"/>
                        </a:defRPr>
                      </a:lvl4pPr>
                      <a:lvl5pPr algn="l">
                        <a:spcBef>
                          <a:spcPct val="20000"/>
                        </a:spcBef>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5pPr>
                      <a:lvl6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6pPr>
                      <a:lvl7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7pPr>
                      <a:lvl8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8pPr>
                      <a:lvl9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lang="en-US" sz="1300" b="1" dirty="0">
                          <a:solidFill>
                            <a:schemeClr val="tx1"/>
                          </a:solidFill>
                          <a:latin typeface="Huawei Sans" panose="020C0503030203020204" pitchFamily="34" charset="0"/>
                          <a:ea typeface="+mn-ea"/>
                        </a:rPr>
                        <a:t>Quadrant</a:t>
                      </a:r>
                    </a:p>
                  </a:txBody>
                  <a:tcPr marL="90000" marR="90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lvl1pPr algn="l">
                        <a:spcBef>
                          <a:spcPct val="20000"/>
                        </a:spcBef>
                        <a:buClr>
                          <a:schemeClr val="tx1"/>
                        </a:buClr>
                        <a:defRPr b="1">
                          <a:solidFill>
                            <a:schemeClr val="bg2"/>
                          </a:solidFill>
                          <a:latin typeface="Arial" panose="020B0604020202020204" pitchFamily="34" charset="0"/>
                          <a:ea typeface="宋体" panose="02010600030101010101" pitchFamily="2" charset="-122"/>
                        </a:defRPr>
                      </a:lvl1pPr>
                      <a:lvl2pPr algn="l">
                        <a:spcBef>
                          <a:spcPct val="20000"/>
                        </a:spcBef>
                        <a:buFont typeface="Wingdings" panose="05000000000000000000" pitchFamily="2" charset="2"/>
                        <a:defRPr sz="1600">
                          <a:solidFill>
                            <a:schemeClr val="bg2"/>
                          </a:solidFill>
                          <a:latin typeface="Arial" panose="020B0604020202020204" pitchFamily="34" charset="0"/>
                          <a:ea typeface="宋体" panose="02010600030101010101" pitchFamily="2" charset="-122"/>
                        </a:defRPr>
                      </a:lvl2pPr>
                      <a:lvl3pPr algn="l">
                        <a:spcBef>
                          <a:spcPct val="20000"/>
                        </a:spcBef>
                        <a:buSzPct val="60000"/>
                        <a:buFont typeface="Wingdings" panose="05000000000000000000" pitchFamily="2" charset="2"/>
                        <a:defRPr sz="1400">
                          <a:solidFill>
                            <a:schemeClr val="bg2"/>
                          </a:solidFill>
                          <a:latin typeface="Arial" panose="020B0604020202020204" pitchFamily="34" charset="0"/>
                          <a:ea typeface="宋体" panose="02010600030101010101" pitchFamily="2" charset="-122"/>
                        </a:defRPr>
                      </a:lvl3pPr>
                      <a:lvl4pPr algn="l">
                        <a:spcBef>
                          <a:spcPct val="20000"/>
                        </a:spcBef>
                        <a:defRPr sz="1200">
                          <a:solidFill>
                            <a:schemeClr val="bg2"/>
                          </a:solidFill>
                          <a:latin typeface="Arial" panose="020B0604020202020204" pitchFamily="34" charset="0"/>
                          <a:ea typeface="宋体" panose="02010600030101010101" pitchFamily="2" charset="-122"/>
                        </a:defRPr>
                      </a:lvl4pPr>
                      <a:lvl5pPr algn="l">
                        <a:spcBef>
                          <a:spcPct val="20000"/>
                        </a:spcBef>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5pPr>
                      <a:lvl6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6pPr>
                      <a:lvl7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7pPr>
                      <a:lvl8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8pPr>
                      <a:lvl9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lang="en-US" sz="1300" b="1" dirty="0">
                          <a:solidFill>
                            <a:schemeClr val="tx1"/>
                          </a:solidFill>
                          <a:latin typeface="Huawei Sans" panose="020C0503030203020204" pitchFamily="34" charset="0"/>
                          <a:ea typeface="+mn-ea"/>
                        </a:rPr>
                        <a:t>Importance</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lvl1pPr algn="l">
                        <a:spcBef>
                          <a:spcPct val="20000"/>
                        </a:spcBef>
                        <a:buClr>
                          <a:schemeClr val="tx1"/>
                        </a:buClr>
                        <a:defRPr b="1">
                          <a:solidFill>
                            <a:schemeClr val="bg2"/>
                          </a:solidFill>
                          <a:latin typeface="Arial" panose="020B0604020202020204" pitchFamily="34" charset="0"/>
                          <a:ea typeface="宋体" panose="02010600030101010101" pitchFamily="2" charset="-122"/>
                        </a:defRPr>
                      </a:lvl1pPr>
                      <a:lvl2pPr algn="l">
                        <a:spcBef>
                          <a:spcPct val="20000"/>
                        </a:spcBef>
                        <a:buFont typeface="Wingdings" panose="05000000000000000000" pitchFamily="2" charset="2"/>
                        <a:defRPr sz="1600">
                          <a:solidFill>
                            <a:schemeClr val="bg2"/>
                          </a:solidFill>
                          <a:latin typeface="Arial" panose="020B0604020202020204" pitchFamily="34" charset="0"/>
                          <a:ea typeface="宋体" panose="02010600030101010101" pitchFamily="2" charset="-122"/>
                        </a:defRPr>
                      </a:lvl2pPr>
                      <a:lvl3pPr algn="l">
                        <a:spcBef>
                          <a:spcPct val="20000"/>
                        </a:spcBef>
                        <a:buSzPct val="60000"/>
                        <a:buFont typeface="Wingdings" panose="05000000000000000000" pitchFamily="2" charset="2"/>
                        <a:defRPr sz="1400">
                          <a:solidFill>
                            <a:schemeClr val="bg2"/>
                          </a:solidFill>
                          <a:latin typeface="Arial" panose="020B0604020202020204" pitchFamily="34" charset="0"/>
                          <a:ea typeface="宋体" panose="02010600030101010101" pitchFamily="2" charset="-122"/>
                        </a:defRPr>
                      </a:lvl3pPr>
                      <a:lvl4pPr algn="l">
                        <a:spcBef>
                          <a:spcPct val="20000"/>
                        </a:spcBef>
                        <a:defRPr sz="1200">
                          <a:solidFill>
                            <a:schemeClr val="bg2"/>
                          </a:solidFill>
                          <a:latin typeface="Arial" panose="020B0604020202020204" pitchFamily="34" charset="0"/>
                          <a:ea typeface="宋体" panose="02010600030101010101" pitchFamily="2" charset="-122"/>
                        </a:defRPr>
                      </a:lvl4pPr>
                      <a:lvl5pPr algn="l">
                        <a:spcBef>
                          <a:spcPct val="20000"/>
                        </a:spcBef>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5pPr>
                      <a:lvl6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6pPr>
                      <a:lvl7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7pPr>
                      <a:lvl8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8pPr>
                      <a:lvl9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
                          <a:schemeClr val="tx1"/>
                        </a:buClr>
                        <a:buSzTx/>
                        <a:buFontTx/>
                        <a:buNone/>
                        <a:tabLst/>
                      </a:pPr>
                      <a:r>
                        <a:rPr lang="en-US" sz="1300" b="1" dirty="0">
                          <a:solidFill>
                            <a:schemeClr val="tx1"/>
                          </a:solidFill>
                          <a:latin typeface="Huawei Sans" panose="020C0503030203020204" pitchFamily="34" charset="0"/>
                          <a:ea typeface="+mn-ea"/>
                        </a:rPr>
                        <a:t>Measure</a:t>
                      </a:r>
                    </a:p>
                  </a:txBody>
                  <a:tcPr marL="90000" marR="90000" marT="46800" marB="468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67483">
                <a:tc>
                  <a:txBody>
                    <a:bodyPr/>
                    <a:lstStyle>
                      <a:lvl1pPr algn="l">
                        <a:spcBef>
                          <a:spcPct val="20000"/>
                        </a:spcBef>
                        <a:buClr>
                          <a:schemeClr val="tx1"/>
                        </a:buClr>
                        <a:defRPr b="1">
                          <a:solidFill>
                            <a:schemeClr val="bg2"/>
                          </a:solidFill>
                          <a:latin typeface="Arial" panose="020B0604020202020204" pitchFamily="34" charset="0"/>
                          <a:ea typeface="宋体" panose="02010600030101010101" pitchFamily="2" charset="-122"/>
                        </a:defRPr>
                      </a:lvl1pPr>
                      <a:lvl2pPr algn="l">
                        <a:spcBef>
                          <a:spcPct val="20000"/>
                        </a:spcBef>
                        <a:buFont typeface="Wingdings" panose="05000000000000000000" pitchFamily="2" charset="2"/>
                        <a:defRPr sz="1600">
                          <a:solidFill>
                            <a:schemeClr val="bg2"/>
                          </a:solidFill>
                          <a:latin typeface="Arial" panose="020B0604020202020204" pitchFamily="34" charset="0"/>
                          <a:ea typeface="宋体" panose="02010600030101010101" pitchFamily="2" charset="-122"/>
                        </a:defRPr>
                      </a:lvl2pPr>
                      <a:lvl3pPr algn="l">
                        <a:spcBef>
                          <a:spcPct val="20000"/>
                        </a:spcBef>
                        <a:buSzPct val="60000"/>
                        <a:buFont typeface="Wingdings" panose="05000000000000000000" pitchFamily="2" charset="2"/>
                        <a:defRPr sz="1400">
                          <a:solidFill>
                            <a:schemeClr val="bg2"/>
                          </a:solidFill>
                          <a:latin typeface="Arial" panose="020B0604020202020204" pitchFamily="34" charset="0"/>
                          <a:ea typeface="宋体" panose="02010600030101010101" pitchFamily="2" charset="-122"/>
                        </a:defRPr>
                      </a:lvl3pPr>
                      <a:lvl4pPr algn="l">
                        <a:spcBef>
                          <a:spcPct val="20000"/>
                        </a:spcBef>
                        <a:defRPr sz="1200">
                          <a:solidFill>
                            <a:schemeClr val="bg2"/>
                          </a:solidFill>
                          <a:latin typeface="Arial" panose="020B0604020202020204" pitchFamily="34" charset="0"/>
                          <a:ea typeface="宋体" panose="02010600030101010101" pitchFamily="2" charset="-122"/>
                        </a:defRPr>
                      </a:lvl4pPr>
                      <a:lvl5pPr algn="l">
                        <a:spcBef>
                          <a:spcPct val="20000"/>
                        </a:spcBef>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5pPr>
                      <a:lvl6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6pPr>
                      <a:lvl7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7pPr>
                      <a:lvl8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8pPr>
                      <a:lvl9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80000"/>
                        </a:lnSpc>
                        <a:spcBef>
                          <a:spcPct val="0"/>
                        </a:spcBef>
                        <a:spcAft>
                          <a:spcPct val="0"/>
                        </a:spcAft>
                        <a:buClr>
                          <a:schemeClr val="tx1"/>
                        </a:buClr>
                        <a:buSzTx/>
                        <a:buFontTx/>
                        <a:buNone/>
                        <a:tabLst/>
                      </a:pPr>
                      <a:r>
                        <a:rPr lang="en-US" sz="1400" b="0">
                          <a:solidFill>
                            <a:schemeClr val="tx1"/>
                          </a:solidFill>
                          <a:latin typeface="Huawei Sans" panose="020C0503030203020204" pitchFamily="34" charset="0"/>
                          <a:ea typeface="+mn-ea"/>
                        </a:rPr>
                        <a:t>I</a:t>
                      </a:r>
                    </a:p>
                  </a:txBody>
                  <a:tcPr marL="90000" marR="90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algn="l">
                        <a:spcBef>
                          <a:spcPct val="20000"/>
                        </a:spcBef>
                        <a:buClr>
                          <a:schemeClr val="tx1"/>
                        </a:buClr>
                        <a:defRPr b="1">
                          <a:solidFill>
                            <a:schemeClr val="bg2"/>
                          </a:solidFill>
                          <a:latin typeface="Arial" panose="020B0604020202020204" pitchFamily="34" charset="0"/>
                          <a:ea typeface="宋体" panose="02010600030101010101" pitchFamily="2" charset="-122"/>
                        </a:defRPr>
                      </a:lvl1pPr>
                      <a:lvl2pPr algn="l">
                        <a:spcBef>
                          <a:spcPct val="20000"/>
                        </a:spcBef>
                        <a:buFont typeface="Wingdings" panose="05000000000000000000" pitchFamily="2" charset="2"/>
                        <a:defRPr sz="1600">
                          <a:solidFill>
                            <a:schemeClr val="bg2"/>
                          </a:solidFill>
                          <a:latin typeface="Arial" panose="020B0604020202020204" pitchFamily="34" charset="0"/>
                          <a:ea typeface="宋体" panose="02010600030101010101" pitchFamily="2" charset="-122"/>
                        </a:defRPr>
                      </a:lvl2pPr>
                      <a:lvl3pPr algn="l">
                        <a:spcBef>
                          <a:spcPct val="20000"/>
                        </a:spcBef>
                        <a:buSzPct val="60000"/>
                        <a:buFont typeface="Wingdings" panose="05000000000000000000" pitchFamily="2" charset="2"/>
                        <a:defRPr sz="1400">
                          <a:solidFill>
                            <a:schemeClr val="bg2"/>
                          </a:solidFill>
                          <a:latin typeface="Arial" panose="020B0604020202020204" pitchFamily="34" charset="0"/>
                          <a:ea typeface="宋体" panose="02010600030101010101" pitchFamily="2" charset="-122"/>
                        </a:defRPr>
                      </a:lvl3pPr>
                      <a:lvl4pPr algn="l">
                        <a:spcBef>
                          <a:spcPct val="20000"/>
                        </a:spcBef>
                        <a:defRPr sz="1200">
                          <a:solidFill>
                            <a:schemeClr val="bg2"/>
                          </a:solidFill>
                          <a:latin typeface="Arial" panose="020B0604020202020204" pitchFamily="34" charset="0"/>
                          <a:ea typeface="宋体" panose="02010600030101010101" pitchFamily="2" charset="-122"/>
                        </a:defRPr>
                      </a:lvl4pPr>
                      <a:lvl5pPr algn="l">
                        <a:spcBef>
                          <a:spcPct val="20000"/>
                        </a:spcBef>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5pPr>
                      <a:lvl6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6pPr>
                      <a:lvl7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7pPr>
                      <a:lvl8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8pPr>
                      <a:lvl9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80000"/>
                        </a:lnSpc>
                        <a:spcBef>
                          <a:spcPct val="0"/>
                        </a:spcBef>
                        <a:spcAft>
                          <a:spcPct val="0"/>
                        </a:spcAft>
                        <a:buClr>
                          <a:srgbClr val="008000"/>
                        </a:buClr>
                        <a:buSzTx/>
                        <a:buFontTx/>
                        <a:buNone/>
                        <a:tabLst/>
                      </a:pPr>
                      <a:r>
                        <a:rPr lang="en-US" sz="1400" b="0">
                          <a:solidFill>
                            <a:schemeClr val="tx1"/>
                          </a:solidFill>
                          <a:latin typeface="Huawei Sans" panose="020C0503030203020204" pitchFamily="34" charset="0"/>
                          <a:ea typeface="+mn-ea"/>
                        </a:rPr>
                        <a:t> High</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algn="l">
                        <a:spcBef>
                          <a:spcPct val="20000"/>
                        </a:spcBef>
                        <a:buClr>
                          <a:schemeClr val="tx1"/>
                        </a:buClr>
                        <a:defRPr b="1">
                          <a:solidFill>
                            <a:schemeClr val="bg2"/>
                          </a:solidFill>
                          <a:latin typeface="Arial" panose="020B0604020202020204" pitchFamily="34" charset="0"/>
                          <a:ea typeface="宋体" panose="02010600030101010101" pitchFamily="2" charset="-122"/>
                        </a:defRPr>
                      </a:lvl1pPr>
                      <a:lvl2pPr algn="l">
                        <a:spcBef>
                          <a:spcPct val="20000"/>
                        </a:spcBef>
                        <a:buFont typeface="Wingdings" panose="05000000000000000000" pitchFamily="2" charset="2"/>
                        <a:defRPr sz="1600">
                          <a:solidFill>
                            <a:schemeClr val="bg2"/>
                          </a:solidFill>
                          <a:latin typeface="Arial" panose="020B0604020202020204" pitchFamily="34" charset="0"/>
                          <a:ea typeface="宋体" panose="02010600030101010101" pitchFamily="2" charset="-122"/>
                        </a:defRPr>
                      </a:lvl2pPr>
                      <a:lvl3pPr algn="l">
                        <a:spcBef>
                          <a:spcPct val="20000"/>
                        </a:spcBef>
                        <a:buSzPct val="60000"/>
                        <a:buFont typeface="Wingdings" panose="05000000000000000000" pitchFamily="2" charset="2"/>
                        <a:defRPr sz="1400">
                          <a:solidFill>
                            <a:schemeClr val="bg2"/>
                          </a:solidFill>
                          <a:latin typeface="Arial" panose="020B0604020202020204" pitchFamily="34" charset="0"/>
                          <a:ea typeface="宋体" panose="02010600030101010101" pitchFamily="2" charset="-122"/>
                        </a:defRPr>
                      </a:lvl3pPr>
                      <a:lvl4pPr algn="l">
                        <a:spcBef>
                          <a:spcPct val="20000"/>
                        </a:spcBef>
                        <a:defRPr sz="1200">
                          <a:solidFill>
                            <a:schemeClr val="bg2"/>
                          </a:solidFill>
                          <a:latin typeface="Arial" panose="020B0604020202020204" pitchFamily="34" charset="0"/>
                          <a:ea typeface="宋体" panose="02010600030101010101" pitchFamily="2" charset="-122"/>
                        </a:defRPr>
                      </a:lvl4pPr>
                      <a:lvl5pPr algn="l">
                        <a:spcBef>
                          <a:spcPct val="20000"/>
                        </a:spcBef>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5pPr>
                      <a:lvl6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6pPr>
                      <a:lvl7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7pPr>
                      <a:lvl8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8pPr>
                      <a:lvl9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80000"/>
                        </a:lnSpc>
                        <a:spcBef>
                          <a:spcPct val="0"/>
                        </a:spcBef>
                        <a:spcAft>
                          <a:spcPct val="0"/>
                        </a:spcAft>
                        <a:buClr>
                          <a:schemeClr val="tx1"/>
                        </a:buClr>
                        <a:buSzTx/>
                        <a:buFontTx/>
                        <a:buNone/>
                        <a:tabLst/>
                      </a:pPr>
                      <a:r>
                        <a:rPr lang="en-US" sz="1400" b="0" dirty="0">
                          <a:solidFill>
                            <a:schemeClr val="tx1"/>
                          </a:solidFill>
                          <a:latin typeface="Huawei Sans" panose="020C0503030203020204" pitchFamily="34" charset="0"/>
                          <a:ea typeface="+mn-ea"/>
                        </a:rPr>
                        <a:t>Disassemble high risks by key step.</a:t>
                      </a:r>
                    </a:p>
                  </a:txBody>
                  <a:tcPr marL="90000" marR="90000" marT="46800" marB="468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68726">
                <a:tc>
                  <a:txBody>
                    <a:bodyPr/>
                    <a:lstStyle>
                      <a:lvl1pPr algn="l">
                        <a:spcBef>
                          <a:spcPct val="20000"/>
                        </a:spcBef>
                        <a:buClr>
                          <a:schemeClr val="tx1"/>
                        </a:buClr>
                        <a:defRPr b="1">
                          <a:solidFill>
                            <a:schemeClr val="bg2"/>
                          </a:solidFill>
                          <a:latin typeface="Arial" panose="020B0604020202020204" pitchFamily="34" charset="0"/>
                          <a:ea typeface="宋体" panose="02010600030101010101" pitchFamily="2" charset="-122"/>
                        </a:defRPr>
                      </a:lvl1pPr>
                      <a:lvl2pPr algn="l">
                        <a:spcBef>
                          <a:spcPct val="20000"/>
                        </a:spcBef>
                        <a:buFont typeface="Wingdings" panose="05000000000000000000" pitchFamily="2" charset="2"/>
                        <a:defRPr sz="1600">
                          <a:solidFill>
                            <a:schemeClr val="bg2"/>
                          </a:solidFill>
                          <a:latin typeface="Arial" panose="020B0604020202020204" pitchFamily="34" charset="0"/>
                          <a:ea typeface="宋体" panose="02010600030101010101" pitchFamily="2" charset="-122"/>
                        </a:defRPr>
                      </a:lvl2pPr>
                      <a:lvl3pPr algn="l">
                        <a:spcBef>
                          <a:spcPct val="20000"/>
                        </a:spcBef>
                        <a:buSzPct val="60000"/>
                        <a:buFont typeface="Wingdings" panose="05000000000000000000" pitchFamily="2" charset="2"/>
                        <a:defRPr sz="1400">
                          <a:solidFill>
                            <a:schemeClr val="bg2"/>
                          </a:solidFill>
                          <a:latin typeface="Arial" panose="020B0604020202020204" pitchFamily="34" charset="0"/>
                          <a:ea typeface="宋体" panose="02010600030101010101" pitchFamily="2" charset="-122"/>
                        </a:defRPr>
                      </a:lvl3pPr>
                      <a:lvl4pPr algn="l">
                        <a:spcBef>
                          <a:spcPct val="20000"/>
                        </a:spcBef>
                        <a:defRPr sz="1200">
                          <a:solidFill>
                            <a:schemeClr val="bg2"/>
                          </a:solidFill>
                          <a:latin typeface="Arial" panose="020B0604020202020204" pitchFamily="34" charset="0"/>
                          <a:ea typeface="宋体" panose="02010600030101010101" pitchFamily="2" charset="-122"/>
                        </a:defRPr>
                      </a:lvl4pPr>
                      <a:lvl5pPr algn="l">
                        <a:spcBef>
                          <a:spcPct val="20000"/>
                        </a:spcBef>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5pPr>
                      <a:lvl6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6pPr>
                      <a:lvl7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7pPr>
                      <a:lvl8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8pPr>
                      <a:lvl9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80000"/>
                        </a:lnSpc>
                        <a:spcBef>
                          <a:spcPct val="0"/>
                        </a:spcBef>
                        <a:spcAft>
                          <a:spcPct val="0"/>
                        </a:spcAft>
                        <a:buClr>
                          <a:schemeClr val="tx1"/>
                        </a:buClr>
                        <a:buSzTx/>
                        <a:buFontTx/>
                        <a:buNone/>
                        <a:tabLst/>
                      </a:pPr>
                      <a:r>
                        <a:rPr lang="en-US" sz="1400" b="0">
                          <a:solidFill>
                            <a:schemeClr val="tx1"/>
                          </a:solidFill>
                          <a:latin typeface="Huawei Sans" panose="020C0503030203020204" pitchFamily="34" charset="0"/>
                          <a:ea typeface="+mn-ea"/>
                        </a:rPr>
                        <a:t>II</a:t>
                      </a:r>
                    </a:p>
                  </a:txBody>
                  <a:tcPr marL="90000" marR="90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algn="l">
                        <a:spcBef>
                          <a:spcPct val="20000"/>
                        </a:spcBef>
                        <a:buClr>
                          <a:schemeClr val="tx1"/>
                        </a:buClr>
                        <a:defRPr b="1">
                          <a:solidFill>
                            <a:schemeClr val="bg2"/>
                          </a:solidFill>
                          <a:latin typeface="Arial" panose="020B0604020202020204" pitchFamily="34" charset="0"/>
                          <a:ea typeface="宋体" panose="02010600030101010101" pitchFamily="2" charset="-122"/>
                        </a:defRPr>
                      </a:lvl1pPr>
                      <a:lvl2pPr algn="l">
                        <a:spcBef>
                          <a:spcPct val="20000"/>
                        </a:spcBef>
                        <a:buFont typeface="Wingdings" panose="05000000000000000000" pitchFamily="2" charset="2"/>
                        <a:defRPr sz="1600">
                          <a:solidFill>
                            <a:schemeClr val="bg2"/>
                          </a:solidFill>
                          <a:latin typeface="Arial" panose="020B0604020202020204" pitchFamily="34" charset="0"/>
                          <a:ea typeface="宋体" panose="02010600030101010101" pitchFamily="2" charset="-122"/>
                        </a:defRPr>
                      </a:lvl2pPr>
                      <a:lvl3pPr algn="l">
                        <a:spcBef>
                          <a:spcPct val="20000"/>
                        </a:spcBef>
                        <a:buSzPct val="60000"/>
                        <a:buFont typeface="Wingdings" panose="05000000000000000000" pitchFamily="2" charset="2"/>
                        <a:defRPr sz="1400">
                          <a:solidFill>
                            <a:schemeClr val="bg2"/>
                          </a:solidFill>
                          <a:latin typeface="Arial" panose="020B0604020202020204" pitchFamily="34" charset="0"/>
                          <a:ea typeface="宋体" panose="02010600030101010101" pitchFamily="2" charset="-122"/>
                        </a:defRPr>
                      </a:lvl3pPr>
                      <a:lvl4pPr algn="l">
                        <a:spcBef>
                          <a:spcPct val="20000"/>
                        </a:spcBef>
                        <a:defRPr sz="1200">
                          <a:solidFill>
                            <a:schemeClr val="bg2"/>
                          </a:solidFill>
                          <a:latin typeface="Arial" panose="020B0604020202020204" pitchFamily="34" charset="0"/>
                          <a:ea typeface="宋体" panose="02010600030101010101" pitchFamily="2" charset="-122"/>
                        </a:defRPr>
                      </a:lvl4pPr>
                      <a:lvl5pPr algn="l">
                        <a:spcBef>
                          <a:spcPct val="20000"/>
                        </a:spcBef>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5pPr>
                      <a:lvl6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6pPr>
                      <a:lvl7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7pPr>
                      <a:lvl8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8pPr>
                      <a:lvl9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80000"/>
                        </a:lnSpc>
                        <a:spcBef>
                          <a:spcPct val="0"/>
                        </a:spcBef>
                        <a:spcAft>
                          <a:spcPct val="0"/>
                        </a:spcAft>
                        <a:buClr>
                          <a:srgbClr val="008000"/>
                        </a:buClr>
                        <a:buSzTx/>
                        <a:buFontTx/>
                        <a:buNone/>
                        <a:tabLst/>
                      </a:pPr>
                      <a:r>
                        <a:rPr lang="en-US" sz="1400" b="0">
                          <a:solidFill>
                            <a:schemeClr val="tx1"/>
                          </a:solidFill>
                          <a:latin typeface="Huawei Sans" panose="020C0503030203020204" pitchFamily="34" charset="0"/>
                          <a:ea typeface="+mn-ea"/>
                        </a:rPr>
                        <a:t>Relatively low</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algn="l">
                        <a:spcBef>
                          <a:spcPct val="20000"/>
                        </a:spcBef>
                        <a:buClr>
                          <a:schemeClr val="tx1"/>
                        </a:buClr>
                        <a:defRPr b="1">
                          <a:solidFill>
                            <a:schemeClr val="bg2"/>
                          </a:solidFill>
                          <a:latin typeface="Arial" panose="020B0604020202020204" pitchFamily="34" charset="0"/>
                          <a:ea typeface="宋体" panose="02010600030101010101" pitchFamily="2" charset="-122"/>
                        </a:defRPr>
                      </a:lvl1pPr>
                      <a:lvl2pPr algn="l">
                        <a:spcBef>
                          <a:spcPct val="20000"/>
                        </a:spcBef>
                        <a:buFont typeface="Wingdings" panose="05000000000000000000" pitchFamily="2" charset="2"/>
                        <a:defRPr sz="1600">
                          <a:solidFill>
                            <a:schemeClr val="bg2"/>
                          </a:solidFill>
                          <a:latin typeface="Arial" panose="020B0604020202020204" pitchFamily="34" charset="0"/>
                          <a:ea typeface="宋体" panose="02010600030101010101" pitchFamily="2" charset="-122"/>
                        </a:defRPr>
                      </a:lvl2pPr>
                      <a:lvl3pPr algn="l">
                        <a:spcBef>
                          <a:spcPct val="20000"/>
                        </a:spcBef>
                        <a:buSzPct val="60000"/>
                        <a:buFont typeface="Wingdings" panose="05000000000000000000" pitchFamily="2" charset="2"/>
                        <a:defRPr sz="1400">
                          <a:solidFill>
                            <a:schemeClr val="bg2"/>
                          </a:solidFill>
                          <a:latin typeface="Arial" panose="020B0604020202020204" pitchFamily="34" charset="0"/>
                          <a:ea typeface="宋体" panose="02010600030101010101" pitchFamily="2" charset="-122"/>
                        </a:defRPr>
                      </a:lvl3pPr>
                      <a:lvl4pPr algn="l">
                        <a:spcBef>
                          <a:spcPct val="20000"/>
                        </a:spcBef>
                        <a:defRPr sz="1200">
                          <a:solidFill>
                            <a:schemeClr val="bg2"/>
                          </a:solidFill>
                          <a:latin typeface="Arial" panose="020B0604020202020204" pitchFamily="34" charset="0"/>
                          <a:ea typeface="宋体" panose="02010600030101010101" pitchFamily="2" charset="-122"/>
                        </a:defRPr>
                      </a:lvl4pPr>
                      <a:lvl5pPr algn="l">
                        <a:spcBef>
                          <a:spcPct val="20000"/>
                        </a:spcBef>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5pPr>
                      <a:lvl6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6pPr>
                      <a:lvl7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7pPr>
                      <a:lvl8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8pPr>
                      <a:lvl9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80000"/>
                        </a:lnSpc>
                        <a:spcBef>
                          <a:spcPct val="0"/>
                        </a:spcBef>
                        <a:spcAft>
                          <a:spcPct val="0"/>
                        </a:spcAft>
                        <a:buClr>
                          <a:srgbClr val="008000"/>
                        </a:buClr>
                        <a:buSzTx/>
                        <a:buFontTx/>
                        <a:buNone/>
                        <a:tabLst/>
                      </a:pPr>
                      <a:r>
                        <a:rPr lang="en-US" sz="1400" b="0" dirty="0">
                          <a:solidFill>
                            <a:schemeClr val="tx1"/>
                          </a:solidFill>
                          <a:latin typeface="Huawei Sans" panose="020C0503030203020204" pitchFamily="34" charset="0"/>
                          <a:ea typeface="+mn-ea"/>
                        </a:rPr>
                        <a:t>Develop measures for reducing the risk </a:t>
                      </a:r>
                      <a:r>
                        <a:rPr lang="en-US" sz="1400" b="0" dirty="0" smtClean="0">
                          <a:solidFill>
                            <a:schemeClr val="tx1"/>
                          </a:solidFill>
                          <a:latin typeface="Huawei Sans" panose="020C0503030203020204" pitchFamily="34" charset="0"/>
                          <a:ea typeface="+mn-ea"/>
                        </a:rPr>
                        <a:t>occurrence probability</a:t>
                      </a:r>
                      <a:r>
                        <a:rPr lang="en-US" sz="1400" b="0" dirty="0">
                          <a:solidFill>
                            <a:schemeClr val="tx1"/>
                          </a:solidFill>
                          <a:latin typeface="Huawei Sans" panose="020C0503030203020204" pitchFamily="34" charset="0"/>
                          <a:ea typeface="+mn-ea"/>
                        </a:rPr>
                        <a:t>.</a:t>
                      </a:r>
                    </a:p>
                  </a:txBody>
                  <a:tcPr marL="90000" marR="90000" marT="46800" marB="468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34194">
                <a:tc>
                  <a:txBody>
                    <a:bodyPr/>
                    <a:lstStyle>
                      <a:lvl1pPr algn="l">
                        <a:spcBef>
                          <a:spcPct val="20000"/>
                        </a:spcBef>
                        <a:buClr>
                          <a:schemeClr val="tx1"/>
                        </a:buClr>
                        <a:defRPr b="1">
                          <a:solidFill>
                            <a:schemeClr val="bg2"/>
                          </a:solidFill>
                          <a:latin typeface="Arial" panose="020B0604020202020204" pitchFamily="34" charset="0"/>
                          <a:ea typeface="宋体" panose="02010600030101010101" pitchFamily="2" charset="-122"/>
                        </a:defRPr>
                      </a:lvl1pPr>
                      <a:lvl2pPr algn="l">
                        <a:spcBef>
                          <a:spcPct val="20000"/>
                        </a:spcBef>
                        <a:buFont typeface="Wingdings" panose="05000000000000000000" pitchFamily="2" charset="2"/>
                        <a:defRPr sz="1600">
                          <a:solidFill>
                            <a:schemeClr val="bg2"/>
                          </a:solidFill>
                          <a:latin typeface="Arial" panose="020B0604020202020204" pitchFamily="34" charset="0"/>
                          <a:ea typeface="宋体" panose="02010600030101010101" pitchFamily="2" charset="-122"/>
                        </a:defRPr>
                      </a:lvl2pPr>
                      <a:lvl3pPr algn="l">
                        <a:spcBef>
                          <a:spcPct val="20000"/>
                        </a:spcBef>
                        <a:buSzPct val="60000"/>
                        <a:buFont typeface="Wingdings" panose="05000000000000000000" pitchFamily="2" charset="2"/>
                        <a:defRPr sz="1400">
                          <a:solidFill>
                            <a:schemeClr val="bg2"/>
                          </a:solidFill>
                          <a:latin typeface="Arial" panose="020B0604020202020204" pitchFamily="34" charset="0"/>
                          <a:ea typeface="宋体" panose="02010600030101010101" pitchFamily="2" charset="-122"/>
                        </a:defRPr>
                      </a:lvl3pPr>
                      <a:lvl4pPr algn="l">
                        <a:spcBef>
                          <a:spcPct val="20000"/>
                        </a:spcBef>
                        <a:defRPr sz="1200">
                          <a:solidFill>
                            <a:schemeClr val="bg2"/>
                          </a:solidFill>
                          <a:latin typeface="Arial" panose="020B0604020202020204" pitchFamily="34" charset="0"/>
                          <a:ea typeface="宋体" panose="02010600030101010101" pitchFamily="2" charset="-122"/>
                        </a:defRPr>
                      </a:lvl4pPr>
                      <a:lvl5pPr algn="l">
                        <a:spcBef>
                          <a:spcPct val="20000"/>
                        </a:spcBef>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5pPr>
                      <a:lvl6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6pPr>
                      <a:lvl7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7pPr>
                      <a:lvl8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8pPr>
                      <a:lvl9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80000"/>
                        </a:lnSpc>
                        <a:spcBef>
                          <a:spcPct val="0"/>
                        </a:spcBef>
                        <a:spcAft>
                          <a:spcPct val="0"/>
                        </a:spcAft>
                        <a:buClr>
                          <a:schemeClr val="tx1"/>
                        </a:buClr>
                        <a:buSzTx/>
                        <a:buFontTx/>
                        <a:buNone/>
                        <a:tabLst/>
                      </a:pPr>
                      <a:r>
                        <a:rPr lang="en-US" sz="1400" b="0">
                          <a:solidFill>
                            <a:schemeClr val="tx1"/>
                          </a:solidFill>
                          <a:latin typeface="Huawei Sans" panose="020C0503030203020204" pitchFamily="34" charset="0"/>
                          <a:ea typeface="+mn-ea"/>
                        </a:rPr>
                        <a:t>III</a:t>
                      </a:r>
                    </a:p>
                  </a:txBody>
                  <a:tcPr marL="90000" marR="90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algn="l">
                        <a:spcBef>
                          <a:spcPct val="20000"/>
                        </a:spcBef>
                        <a:buClr>
                          <a:schemeClr val="tx1"/>
                        </a:buClr>
                        <a:defRPr b="1">
                          <a:solidFill>
                            <a:schemeClr val="bg2"/>
                          </a:solidFill>
                          <a:latin typeface="Arial" panose="020B0604020202020204" pitchFamily="34" charset="0"/>
                          <a:ea typeface="宋体" panose="02010600030101010101" pitchFamily="2" charset="-122"/>
                        </a:defRPr>
                      </a:lvl1pPr>
                      <a:lvl2pPr algn="l">
                        <a:spcBef>
                          <a:spcPct val="20000"/>
                        </a:spcBef>
                        <a:buFont typeface="Wingdings" panose="05000000000000000000" pitchFamily="2" charset="2"/>
                        <a:defRPr sz="1600">
                          <a:solidFill>
                            <a:schemeClr val="bg2"/>
                          </a:solidFill>
                          <a:latin typeface="Arial" panose="020B0604020202020204" pitchFamily="34" charset="0"/>
                          <a:ea typeface="宋体" panose="02010600030101010101" pitchFamily="2" charset="-122"/>
                        </a:defRPr>
                      </a:lvl2pPr>
                      <a:lvl3pPr algn="l">
                        <a:spcBef>
                          <a:spcPct val="20000"/>
                        </a:spcBef>
                        <a:buSzPct val="60000"/>
                        <a:buFont typeface="Wingdings" panose="05000000000000000000" pitchFamily="2" charset="2"/>
                        <a:defRPr sz="1400">
                          <a:solidFill>
                            <a:schemeClr val="bg2"/>
                          </a:solidFill>
                          <a:latin typeface="Arial" panose="020B0604020202020204" pitchFamily="34" charset="0"/>
                          <a:ea typeface="宋体" panose="02010600030101010101" pitchFamily="2" charset="-122"/>
                        </a:defRPr>
                      </a:lvl3pPr>
                      <a:lvl4pPr algn="l">
                        <a:spcBef>
                          <a:spcPct val="20000"/>
                        </a:spcBef>
                        <a:defRPr sz="1200">
                          <a:solidFill>
                            <a:schemeClr val="bg2"/>
                          </a:solidFill>
                          <a:latin typeface="Arial" panose="020B0604020202020204" pitchFamily="34" charset="0"/>
                          <a:ea typeface="宋体" panose="02010600030101010101" pitchFamily="2" charset="-122"/>
                        </a:defRPr>
                      </a:lvl4pPr>
                      <a:lvl5pPr algn="l">
                        <a:spcBef>
                          <a:spcPct val="20000"/>
                        </a:spcBef>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5pPr>
                      <a:lvl6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6pPr>
                      <a:lvl7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7pPr>
                      <a:lvl8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8pPr>
                      <a:lvl9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80000"/>
                        </a:lnSpc>
                        <a:spcBef>
                          <a:spcPct val="0"/>
                        </a:spcBef>
                        <a:spcAft>
                          <a:spcPct val="0"/>
                        </a:spcAft>
                        <a:buClr>
                          <a:srgbClr val="008000"/>
                        </a:buClr>
                        <a:buSzTx/>
                        <a:buFontTx/>
                        <a:buNone/>
                        <a:tabLst/>
                      </a:pPr>
                      <a:r>
                        <a:rPr lang="en-US" sz="1400" b="0">
                          <a:solidFill>
                            <a:schemeClr val="tx1"/>
                          </a:solidFill>
                          <a:latin typeface="Huawei Sans" panose="020C0503030203020204" pitchFamily="34" charset="0"/>
                          <a:ea typeface="+mn-ea"/>
                        </a:rPr>
                        <a:t>Low</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algn="l">
                        <a:spcBef>
                          <a:spcPct val="20000"/>
                        </a:spcBef>
                        <a:buClr>
                          <a:schemeClr val="tx1"/>
                        </a:buClr>
                        <a:defRPr b="1">
                          <a:solidFill>
                            <a:schemeClr val="bg2"/>
                          </a:solidFill>
                          <a:latin typeface="Arial" panose="020B0604020202020204" pitchFamily="34" charset="0"/>
                          <a:ea typeface="宋体" panose="02010600030101010101" pitchFamily="2" charset="-122"/>
                        </a:defRPr>
                      </a:lvl1pPr>
                      <a:lvl2pPr algn="l">
                        <a:spcBef>
                          <a:spcPct val="20000"/>
                        </a:spcBef>
                        <a:buFont typeface="Wingdings" panose="05000000000000000000" pitchFamily="2" charset="2"/>
                        <a:defRPr sz="1600">
                          <a:solidFill>
                            <a:schemeClr val="bg2"/>
                          </a:solidFill>
                          <a:latin typeface="Arial" panose="020B0604020202020204" pitchFamily="34" charset="0"/>
                          <a:ea typeface="宋体" panose="02010600030101010101" pitchFamily="2" charset="-122"/>
                        </a:defRPr>
                      </a:lvl2pPr>
                      <a:lvl3pPr algn="l">
                        <a:spcBef>
                          <a:spcPct val="20000"/>
                        </a:spcBef>
                        <a:buSzPct val="60000"/>
                        <a:buFont typeface="Wingdings" panose="05000000000000000000" pitchFamily="2" charset="2"/>
                        <a:defRPr sz="1400">
                          <a:solidFill>
                            <a:schemeClr val="bg2"/>
                          </a:solidFill>
                          <a:latin typeface="Arial" panose="020B0604020202020204" pitchFamily="34" charset="0"/>
                          <a:ea typeface="宋体" panose="02010600030101010101" pitchFamily="2" charset="-122"/>
                        </a:defRPr>
                      </a:lvl3pPr>
                      <a:lvl4pPr algn="l">
                        <a:spcBef>
                          <a:spcPct val="20000"/>
                        </a:spcBef>
                        <a:defRPr sz="1200">
                          <a:solidFill>
                            <a:schemeClr val="bg2"/>
                          </a:solidFill>
                          <a:latin typeface="Arial" panose="020B0604020202020204" pitchFamily="34" charset="0"/>
                          <a:ea typeface="宋体" panose="02010600030101010101" pitchFamily="2" charset="-122"/>
                        </a:defRPr>
                      </a:lvl4pPr>
                      <a:lvl5pPr algn="l">
                        <a:spcBef>
                          <a:spcPct val="20000"/>
                        </a:spcBef>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5pPr>
                      <a:lvl6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6pPr>
                      <a:lvl7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7pPr>
                      <a:lvl8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8pPr>
                      <a:lvl9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80000"/>
                        </a:lnSpc>
                        <a:spcBef>
                          <a:spcPct val="0"/>
                        </a:spcBef>
                        <a:spcAft>
                          <a:spcPct val="0"/>
                        </a:spcAft>
                        <a:buClr>
                          <a:srgbClr val="008000"/>
                        </a:buClr>
                        <a:buSzTx/>
                        <a:buFontTx/>
                        <a:buNone/>
                        <a:tabLst/>
                      </a:pPr>
                      <a:r>
                        <a:rPr lang="en-US" sz="1400" b="0" dirty="0" smtClean="0">
                          <a:solidFill>
                            <a:schemeClr val="tx1"/>
                          </a:solidFill>
                          <a:latin typeface="Huawei Sans" panose="020C0503030203020204" pitchFamily="34" charset="0"/>
                          <a:ea typeface="+mn-ea"/>
                        </a:rPr>
                        <a:t>Extract the risk contingency.</a:t>
                      </a:r>
                      <a:endParaRPr lang="en-US" sz="1400" b="0" dirty="0">
                        <a:solidFill>
                          <a:schemeClr val="tx1"/>
                        </a:solidFill>
                        <a:latin typeface="Huawei Sans" panose="020C0503030203020204" pitchFamily="34" charset="0"/>
                        <a:ea typeface="+mn-ea"/>
                      </a:endParaRPr>
                    </a:p>
                  </a:txBody>
                  <a:tcPr marL="90000" marR="90000" marT="46800" marB="468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7027">
                <a:tc>
                  <a:txBody>
                    <a:bodyPr/>
                    <a:lstStyle>
                      <a:lvl1pPr algn="l">
                        <a:spcBef>
                          <a:spcPct val="20000"/>
                        </a:spcBef>
                        <a:buClr>
                          <a:schemeClr val="tx1"/>
                        </a:buClr>
                        <a:defRPr b="1">
                          <a:solidFill>
                            <a:schemeClr val="bg2"/>
                          </a:solidFill>
                          <a:latin typeface="Arial" panose="020B0604020202020204" pitchFamily="34" charset="0"/>
                          <a:ea typeface="宋体" panose="02010600030101010101" pitchFamily="2" charset="-122"/>
                        </a:defRPr>
                      </a:lvl1pPr>
                      <a:lvl2pPr algn="l">
                        <a:spcBef>
                          <a:spcPct val="20000"/>
                        </a:spcBef>
                        <a:buFont typeface="Wingdings" panose="05000000000000000000" pitchFamily="2" charset="2"/>
                        <a:defRPr sz="1600">
                          <a:solidFill>
                            <a:schemeClr val="bg2"/>
                          </a:solidFill>
                          <a:latin typeface="Arial" panose="020B0604020202020204" pitchFamily="34" charset="0"/>
                          <a:ea typeface="宋体" panose="02010600030101010101" pitchFamily="2" charset="-122"/>
                        </a:defRPr>
                      </a:lvl2pPr>
                      <a:lvl3pPr algn="l">
                        <a:spcBef>
                          <a:spcPct val="20000"/>
                        </a:spcBef>
                        <a:buSzPct val="60000"/>
                        <a:buFont typeface="Wingdings" panose="05000000000000000000" pitchFamily="2" charset="2"/>
                        <a:defRPr sz="1400">
                          <a:solidFill>
                            <a:schemeClr val="bg2"/>
                          </a:solidFill>
                          <a:latin typeface="Arial" panose="020B0604020202020204" pitchFamily="34" charset="0"/>
                          <a:ea typeface="宋体" panose="02010600030101010101" pitchFamily="2" charset="-122"/>
                        </a:defRPr>
                      </a:lvl3pPr>
                      <a:lvl4pPr algn="l">
                        <a:spcBef>
                          <a:spcPct val="20000"/>
                        </a:spcBef>
                        <a:defRPr sz="1200">
                          <a:solidFill>
                            <a:schemeClr val="bg2"/>
                          </a:solidFill>
                          <a:latin typeface="Arial" panose="020B0604020202020204" pitchFamily="34" charset="0"/>
                          <a:ea typeface="宋体" panose="02010600030101010101" pitchFamily="2" charset="-122"/>
                        </a:defRPr>
                      </a:lvl4pPr>
                      <a:lvl5pPr algn="l">
                        <a:spcBef>
                          <a:spcPct val="20000"/>
                        </a:spcBef>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5pPr>
                      <a:lvl6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6pPr>
                      <a:lvl7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7pPr>
                      <a:lvl8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8pPr>
                      <a:lvl9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80000"/>
                        </a:lnSpc>
                        <a:spcBef>
                          <a:spcPct val="0"/>
                        </a:spcBef>
                        <a:spcAft>
                          <a:spcPct val="0"/>
                        </a:spcAft>
                        <a:buClr>
                          <a:schemeClr val="tx1"/>
                        </a:buClr>
                        <a:buSzTx/>
                        <a:buFontTx/>
                        <a:buNone/>
                        <a:tabLst/>
                      </a:pPr>
                      <a:r>
                        <a:rPr lang="en-US" sz="1400" b="0">
                          <a:solidFill>
                            <a:schemeClr val="tx1"/>
                          </a:solidFill>
                          <a:latin typeface="Huawei Sans" panose="020C0503030203020204" pitchFamily="34" charset="0"/>
                          <a:ea typeface="+mn-ea"/>
                        </a:rPr>
                        <a:t>IV</a:t>
                      </a:r>
                    </a:p>
                  </a:txBody>
                  <a:tcPr marL="90000" marR="90000" marT="46800" marB="468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lvl1pPr algn="l">
                        <a:spcBef>
                          <a:spcPct val="20000"/>
                        </a:spcBef>
                        <a:buClr>
                          <a:schemeClr val="tx1"/>
                        </a:buClr>
                        <a:defRPr b="1">
                          <a:solidFill>
                            <a:schemeClr val="bg2"/>
                          </a:solidFill>
                          <a:latin typeface="Arial" panose="020B0604020202020204" pitchFamily="34" charset="0"/>
                          <a:ea typeface="宋体" panose="02010600030101010101" pitchFamily="2" charset="-122"/>
                        </a:defRPr>
                      </a:lvl1pPr>
                      <a:lvl2pPr algn="l">
                        <a:spcBef>
                          <a:spcPct val="20000"/>
                        </a:spcBef>
                        <a:buFont typeface="Wingdings" panose="05000000000000000000" pitchFamily="2" charset="2"/>
                        <a:defRPr sz="1600">
                          <a:solidFill>
                            <a:schemeClr val="bg2"/>
                          </a:solidFill>
                          <a:latin typeface="Arial" panose="020B0604020202020204" pitchFamily="34" charset="0"/>
                          <a:ea typeface="宋体" panose="02010600030101010101" pitchFamily="2" charset="-122"/>
                        </a:defRPr>
                      </a:lvl2pPr>
                      <a:lvl3pPr algn="l">
                        <a:spcBef>
                          <a:spcPct val="20000"/>
                        </a:spcBef>
                        <a:buSzPct val="60000"/>
                        <a:buFont typeface="Wingdings" panose="05000000000000000000" pitchFamily="2" charset="2"/>
                        <a:defRPr sz="1400">
                          <a:solidFill>
                            <a:schemeClr val="bg2"/>
                          </a:solidFill>
                          <a:latin typeface="Arial" panose="020B0604020202020204" pitchFamily="34" charset="0"/>
                          <a:ea typeface="宋体" panose="02010600030101010101" pitchFamily="2" charset="-122"/>
                        </a:defRPr>
                      </a:lvl3pPr>
                      <a:lvl4pPr algn="l">
                        <a:spcBef>
                          <a:spcPct val="20000"/>
                        </a:spcBef>
                        <a:defRPr sz="1200">
                          <a:solidFill>
                            <a:schemeClr val="bg2"/>
                          </a:solidFill>
                          <a:latin typeface="Arial" panose="020B0604020202020204" pitchFamily="34" charset="0"/>
                          <a:ea typeface="宋体" panose="02010600030101010101" pitchFamily="2" charset="-122"/>
                        </a:defRPr>
                      </a:lvl4pPr>
                      <a:lvl5pPr algn="l">
                        <a:spcBef>
                          <a:spcPct val="20000"/>
                        </a:spcBef>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5pPr>
                      <a:lvl6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6pPr>
                      <a:lvl7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7pPr>
                      <a:lvl8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8pPr>
                      <a:lvl9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80000"/>
                        </a:lnSpc>
                        <a:spcBef>
                          <a:spcPct val="0"/>
                        </a:spcBef>
                        <a:spcAft>
                          <a:spcPct val="0"/>
                        </a:spcAft>
                        <a:buClr>
                          <a:srgbClr val="008000"/>
                        </a:buClr>
                        <a:buSzTx/>
                        <a:buFontTx/>
                        <a:buNone/>
                        <a:tabLst/>
                      </a:pPr>
                      <a:r>
                        <a:rPr lang="en-US" sz="1400" b="0">
                          <a:solidFill>
                            <a:schemeClr val="tx1"/>
                          </a:solidFill>
                          <a:latin typeface="Huawei Sans" panose="020C0503030203020204" pitchFamily="34" charset="0"/>
                          <a:ea typeface="+mn-ea"/>
                        </a:rPr>
                        <a:t>Relatively high</a:t>
                      </a:r>
                    </a:p>
                  </a:txBody>
                  <a:tcPr marL="90000" marR="90000" marT="46800" marB="468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lvl1pPr algn="l">
                        <a:spcBef>
                          <a:spcPct val="20000"/>
                        </a:spcBef>
                        <a:buClr>
                          <a:schemeClr val="tx1"/>
                        </a:buClr>
                        <a:defRPr b="1">
                          <a:solidFill>
                            <a:schemeClr val="bg2"/>
                          </a:solidFill>
                          <a:latin typeface="Arial" panose="020B0604020202020204" pitchFamily="34" charset="0"/>
                          <a:ea typeface="宋体" panose="02010600030101010101" pitchFamily="2" charset="-122"/>
                        </a:defRPr>
                      </a:lvl1pPr>
                      <a:lvl2pPr algn="l">
                        <a:spcBef>
                          <a:spcPct val="20000"/>
                        </a:spcBef>
                        <a:buFont typeface="Wingdings" panose="05000000000000000000" pitchFamily="2" charset="2"/>
                        <a:defRPr sz="1600">
                          <a:solidFill>
                            <a:schemeClr val="bg2"/>
                          </a:solidFill>
                          <a:latin typeface="Arial" panose="020B0604020202020204" pitchFamily="34" charset="0"/>
                          <a:ea typeface="宋体" panose="02010600030101010101" pitchFamily="2" charset="-122"/>
                        </a:defRPr>
                      </a:lvl2pPr>
                      <a:lvl3pPr algn="l">
                        <a:spcBef>
                          <a:spcPct val="20000"/>
                        </a:spcBef>
                        <a:buSzPct val="60000"/>
                        <a:buFont typeface="Wingdings" panose="05000000000000000000" pitchFamily="2" charset="2"/>
                        <a:defRPr sz="1400">
                          <a:solidFill>
                            <a:schemeClr val="bg2"/>
                          </a:solidFill>
                          <a:latin typeface="Arial" panose="020B0604020202020204" pitchFamily="34" charset="0"/>
                          <a:ea typeface="宋体" panose="02010600030101010101" pitchFamily="2" charset="-122"/>
                        </a:defRPr>
                      </a:lvl3pPr>
                      <a:lvl4pPr algn="l">
                        <a:spcBef>
                          <a:spcPct val="20000"/>
                        </a:spcBef>
                        <a:defRPr sz="1200">
                          <a:solidFill>
                            <a:schemeClr val="bg2"/>
                          </a:solidFill>
                          <a:latin typeface="Arial" panose="020B0604020202020204" pitchFamily="34" charset="0"/>
                          <a:ea typeface="宋体" panose="02010600030101010101" pitchFamily="2" charset="-122"/>
                        </a:defRPr>
                      </a:lvl4pPr>
                      <a:lvl5pPr algn="l">
                        <a:spcBef>
                          <a:spcPct val="20000"/>
                        </a:spcBef>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5pPr>
                      <a:lvl6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6pPr>
                      <a:lvl7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7pPr>
                      <a:lvl8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8pPr>
                      <a:lvl9pPr fontAlgn="base">
                        <a:spcBef>
                          <a:spcPct val="20000"/>
                        </a:spcBef>
                        <a:spcAft>
                          <a:spcPct val="0"/>
                        </a:spcAft>
                        <a:buFont typeface="Verdana" panose="020B0604030504040204" pitchFamily="34" charset="0"/>
                        <a:defRPr sz="1000">
                          <a:solidFill>
                            <a:schemeClr val="bg2"/>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80000"/>
                        </a:lnSpc>
                        <a:spcBef>
                          <a:spcPct val="0"/>
                        </a:spcBef>
                        <a:spcAft>
                          <a:spcPct val="0"/>
                        </a:spcAft>
                        <a:buClr>
                          <a:srgbClr val="008000"/>
                        </a:buClr>
                        <a:buSzTx/>
                        <a:buFontTx/>
                        <a:buNone/>
                        <a:tabLst/>
                      </a:pPr>
                      <a:r>
                        <a:rPr lang="en-US" sz="1400" b="0" dirty="0">
                          <a:solidFill>
                            <a:schemeClr val="tx1"/>
                          </a:solidFill>
                          <a:latin typeface="Huawei Sans" panose="020C0503030203020204" pitchFamily="34" charset="0"/>
                          <a:ea typeface="+mn-ea"/>
                        </a:rPr>
                        <a:t>Develop the alternative emergency measures and solution.</a:t>
                      </a:r>
                    </a:p>
                  </a:txBody>
                  <a:tcPr marL="90000" marR="90000" marT="46800" marB="4680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grpSp>
        <p:nvGrpSpPr>
          <p:cNvPr id="50" name="组合 49"/>
          <p:cNvGrpSpPr/>
          <p:nvPr/>
        </p:nvGrpSpPr>
        <p:grpSpPr>
          <a:xfrm>
            <a:off x="727419" y="944563"/>
            <a:ext cx="317151" cy="2760802"/>
            <a:chOff x="454310" y="1248830"/>
            <a:chExt cx="317151" cy="2760802"/>
          </a:xfrm>
        </p:grpSpPr>
        <p:sp>
          <p:nvSpPr>
            <p:cNvPr id="51" name="AutoShape 56"/>
            <p:cNvSpPr>
              <a:spLocks/>
            </p:cNvSpPr>
            <p:nvPr/>
          </p:nvSpPr>
          <p:spPr bwMode="auto">
            <a:xfrm rot="10800000" flipH="1">
              <a:off x="454310" y="1248830"/>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Why</a:t>
              </a:r>
            </a:p>
          </p:txBody>
        </p:sp>
        <p:sp>
          <p:nvSpPr>
            <p:cNvPr id="52" name="AutoShape 56"/>
            <p:cNvSpPr>
              <a:spLocks/>
            </p:cNvSpPr>
            <p:nvPr/>
          </p:nvSpPr>
          <p:spPr bwMode="auto">
            <a:xfrm rot="10800000" flipH="1">
              <a:off x="454310" y="2159533"/>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a:solidFill>
                    <a:prstClr val="white"/>
                  </a:solidFill>
                  <a:ea typeface="Arial Unicode MS" pitchFamily="34" charset="-122"/>
                  <a:cs typeface="Arial Unicode MS" pitchFamily="34" charset="-122"/>
                </a:rPr>
                <a:t>What</a:t>
              </a:r>
            </a:p>
          </p:txBody>
        </p:sp>
        <p:sp>
          <p:nvSpPr>
            <p:cNvPr id="53" name="AutoShape 56"/>
            <p:cNvSpPr>
              <a:spLocks/>
            </p:cNvSpPr>
            <p:nvPr/>
          </p:nvSpPr>
          <p:spPr bwMode="auto">
            <a:xfrm rot="10800000" flipH="1">
              <a:off x="454310" y="3059126"/>
              <a:ext cx="317151" cy="950506"/>
            </a:xfrm>
            <a:prstGeom prst="leftBracket">
              <a:avLst>
                <a:gd name="adj" fmla="val 45473"/>
              </a:avLst>
            </a:prstGeom>
            <a:solidFill>
              <a:schemeClr val="tx1">
                <a:lumMod val="65000"/>
                <a:lumOff val="3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a:solidFill>
                    <a:prstClr val="white"/>
                  </a:solidFill>
                  <a:ea typeface="Arial Unicode MS" pitchFamily="34" charset="-122"/>
                  <a:cs typeface="Arial Unicode MS" pitchFamily="34" charset="-122"/>
                </a:rPr>
                <a:t>How</a:t>
              </a:r>
            </a:p>
          </p:txBody>
        </p:sp>
      </p:grpSp>
    </p:spTree>
    <p:extLst>
      <p:ext uri="{BB962C8B-B14F-4D97-AF65-F5344CB8AC3E}">
        <p14:creationId xmlns:p14="http://schemas.microsoft.com/office/powerpoint/2010/main" val="61929525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Objectives of Site Selection</a:t>
            </a:r>
            <a:endParaRPr lang="en-US" dirty="0"/>
          </a:p>
        </p:txBody>
      </p:sp>
      <p:sp>
        <p:nvSpPr>
          <p:cNvPr id="4" name="文本占位符 3"/>
          <p:cNvSpPr>
            <a:spLocks noGrp="1"/>
          </p:cNvSpPr>
          <p:nvPr>
            <p:ph type="body" sz="quarter" idx="10"/>
          </p:nvPr>
        </p:nvSpPr>
        <p:spPr/>
        <p:txBody>
          <a:bodyPr/>
          <a:lstStyle/>
          <a:p>
            <a:r>
              <a:rPr lang="en-US" sz="1600" dirty="0" smtClean="0"/>
              <a:t>Site selection is a key decision in the DC planning phase. The result directly affects the service success of a DC.</a:t>
            </a:r>
          </a:p>
          <a:p>
            <a:r>
              <a:rPr lang="en-US" sz="1600" dirty="0" smtClean="0"/>
              <a:t>Site selection is to select the best candidate site based on an experienced site selection team, scientific site selection methods, and professional site selection tools.</a:t>
            </a:r>
            <a:endParaRPr lang="en-US" sz="1600" dirty="0"/>
          </a:p>
        </p:txBody>
      </p:sp>
      <p:grpSp>
        <p:nvGrpSpPr>
          <p:cNvPr id="2" name="组合 1"/>
          <p:cNvGrpSpPr/>
          <p:nvPr/>
        </p:nvGrpSpPr>
        <p:grpSpPr>
          <a:xfrm>
            <a:off x="731838" y="2281616"/>
            <a:ext cx="10313699" cy="3919159"/>
            <a:chOff x="2026065" y="2317173"/>
            <a:chExt cx="8366650" cy="3915281"/>
          </a:xfrm>
        </p:grpSpPr>
        <p:grpSp>
          <p:nvGrpSpPr>
            <p:cNvPr id="43" name="组合 42"/>
            <p:cNvGrpSpPr/>
            <p:nvPr/>
          </p:nvGrpSpPr>
          <p:grpSpPr>
            <a:xfrm>
              <a:off x="2103157" y="2317173"/>
              <a:ext cx="8289558" cy="3915281"/>
              <a:chOff x="2591528" y="2611120"/>
              <a:chExt cx="7253597" cy="3621334"/>
            </a:xfrm>
          </p:grpSpPr>
          <p:sp>
            <p:nvSpPr>
              <p:cNvPr id="44" name="矩形 43"/>
              <p:cNvSpPr/>
              <p:nvPr/>
            </p:nvSpPr>
            <p:spPr>
              <a:xfrm>
                <a:off x="8118017" y="2611120"/>
                <a:ext cx="1727108" cy="362133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5" name="矩形 44"/>
              <p:cNvSpPr/>
              <p:nvPr/>
            </p:nvSpPr>
            <p:spPr>
              <a:xfrm>
                <a:off x="4078822" y="2611120"/>
                <a:ext cx="3924820" cy="76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6" name="矩形 45"/>
              <p:cNvSpPr/>
              <p:nvPr/>
            </p:nvSpPr>
            <p:spPr>
              <a:xfrm>
                <a:off x="4078822" y="3587556"/>
                <a:ext cx="3924820" cy="166846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7" name="矩形 46"/>
              <p:cNvSpPr/>
              <p:nvPr/>
            </p:nvSpPr>
            <p:spPr>
              <a:xfrm>
                <a:off x="4078822" y="5470454"/>
                <a:ext cx="3924820" cy="762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8" name="五边形 47"/>
              <p:cNvSpPr/>
              <p:nvPr/>
            </p:nvSpPr>
            <p:spPr>
              <a:xfrm>
                <a:off x="2591528" y="2611120"/>
                <a:ext cx="1404749" cy="715584"/>
              </a:xfrm>
              <a:prstGeom prst="homePlate">
                <a:avLst/>
              </a:prstGeom>
              <a:solidFill>
                <a:srgbClr val="0B9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600" b="1" dirty="0"/>
                  <a:t>Key factors for site selection</a:t>
                </a:r>
              </a:p>
            </p:txBody>
          </p:sp>
          <p:sp>
            <p:nvSpPr>
              <p:cNvPr id="49" name="五边形 48"/>
              <p:cNvSpPr/>
              <p:nvPr/>
            </p:nvSpPr>
            <p:spPr>
              <a:xfrm>
                <a:off x="2599072" y="3608463"/>
                <a:ext cx="1404748" cy="1656433"/>
              </a:xfrm>
              <a:prstGeom prst="homePlate">
                <a:avLst>
                  <a:gd name="adj" fmla="val 26250"/>
                </a:avLst>
              </a:prstGeom>
              <a:solidFill>
                <a:srgbClr val="0B9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b="1" dirty="0"/>
              </a:p>
            </p:txBody>
          </p:sp>
          <p:sp>
            <p:nvSpPr>
              <p:cNvPr id="50" name="五边形 49"/>
              <p:cNvSpPr/>
              <p:nvPr/>
            </p:nvSpPr>
            <p:spPr>
              <a:xfrm>
                <a:off x="2591530" y="5470454"/>
                <a:ext cx="1404748" cy="762000"/>
              </a:xfrm>
              <a:prstGeom prst="homePlate">
                <a:avLst/>
              </a:prstGeom>
              <a:solidFill>
                <a:srgbClr val="0B9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600" b="1" dirty="0"/>
                  <a:t>Analysis and conclusion</a:t>
                </a:r>
              </a:p>
            </p:txBody>
          </p:sp>
          <p:sp>
            <p:nvSpPr>
              <p:cNvPr id="51" name="圆角矩形 50"/>
              <p:cNvSpPr/>
              <p:nvPr/>
            </p:nvSpPr>
            <p:spPr>
              <a:xfrm>
                <a:off x="5138372" y="2762328"/>
                <a:ext cx="1981200" cy="482600"/>
              </a:xfrm>
              <a:prstGeom prst="roundRect">
                <a:avLst>
                  <a:gd name="adj" fmla="val 0"/>
                </a:avLst>
              </a:prstGeom>
              <a:solidFill>
                <a:srgbClr val="0B9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600" dirty="0"/>
                  <a:t>Candidate solutions</a:t>
                </a:r>
              </a:p>
            </p:txBody>
          </p:sp>
          <p:sp>
            <p:nvSpPr>
              <p:cNvPr id="57" name="圆角矩形 56"/>
              <p:cNvSpPr/>
              <p:nvPr/>
            </p:nvSpPr>
            <p:spPr>
              <a:xfrm>
                <a:off x="4449570" y="5641312"/>
                <a:ext cx="3221473" cy="482600"/>
              </a:xfrm>
              <a:prstGeom prst="roundRect">
                <a:avLst>
                  <a:gd name="adj" fmla="val 0"/>
                </a:avLst>
              </a:prstGeom>
              <a:solidFill>
                <a:srgbClr val="0B9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400" dirty="0"/>
                  <a:t>Suggestions on site selection based on comprehensive analysis and considerations</a:t>
                </a:r>
              </a:p>
            </p:txBody>
          </p:sp>
        </p:grpSp>
        <p:sp>
          <p:nvSpPr>
            <p:cNvPr id="72" name="圆角矩形 71"/>
            <p:cNvSpPr/>
            <p:nvPr/>
          </p:nvSpPr>
          <p:spPr>
            <a:xfrm>
              <a:off x="3847863" y="3611557"/>
              <a:ext cx="1072486" cy="413379"/>
            </a:xfrm>
            <a:prstGeom prst="roundRect">
              <a:avLst>
                <a:gd name="adj" fmla="val 0"/>
              </a:avLst>
            </a:prstGeom>
            <a:solidFill>
              <a:srgbClr val="0B9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t>Transportation</a:t>
              </a:r>
            </a:p>
          </p:txBody>
        </p:sp>
        <p:sp>
          <p:nvSpPr>
            <p:cNvPr id="8" name="矩形 7"/>
            <p:cNvSpPr/>
            <p:nvPr/>
          </p:nvSpPr>
          <p:spPr>
            <a:xfrm>
              <a:off x="2103157" y="4234182"/>
              <a:ext cx="1630549" cy="1809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000"/>
            </a:p>
          </p:txBody>
        </p:sp>
        <p:sp>
          <p:nvSpPr>
            <p:cNvPr id="9" name="矩形 8"/>
            <p:cNvSpPr/>
            <p:nvPr/>
          </p:nvSpPr>
          <p:spPr>
            <a:xfrm>
              <a:off x="2117817" y="3621775"/>
              <a:ext cx="1295547" cy="307777"/>
            </a:xfrm>
            <a:prstGeom prst="rect">
              <a:avLst/>
            </a:prstGeom>
          </p:spPr>
          <p:txBody>
            <a:bodyPr wrap="none">
              <a:noAutofit/>
            </a:bodyPr>
            <a:lstStyle/>
            <a:p>
              <a:pPr algn="ctr"/>
              <a:r>
                <a:rPr lang="en-US" sz="1600" b="1" dirty="0">
                  <a:solidFill>
                    <a:schemeClr val="bg1"/>
                  </a:solidFill>
                </a:rPr>
                <a:t>Environment</a:t>
              </a:r>
            </a:p>
          </p:txBody>
        </p:sp>
        <p:sp>
          <p:nvSpPr>
            <p:cNvPr id="73" name="矩形 72"/>
            <p:cNvSpPr/>
            <p:nvPr/>
          </p:nvSpPr>
          <p:spPr>
            <a:xfrm>
              <a:off x="2026065" y="4586881"/>
              <a:ext cx="1463862" cy="307777"/>
            </a:xfrm>
            <a:prstGeom prst="rect">
              <a:avLst/>
            </a:prstGeom>
          </p:spPr>
          <p:txBody>
            <a:bodyPr wrap="none">
              <a:noAutofit/>
            </a:bodyPr>
            <a:lstStyle/>
            <a:p>
              <a:pPr algn="ctr"/>
              <a:r>
                <a:rPr lang="en-US" sz="1600" b="1" dirty="0">
                  <a:solidFill>
                    <a:schemeClr val="bg1"/>
                  </a:solidFill>
                </a:rPr>
                <a:t>Considerations</a:t>
              </a:r>
            </a:p>
          </p:txBody>
        </p:sp>
        <p:sp>
          <p:nvSpPr>
            <p:cNvPr id="74" name="圆角矩形 73"/>
            <p:cNvSpPr/>
            <p:nvPr/>
          </p:nvSpPr>
          <p:spPr>
            <a:xfrm>
              <a:off x="4947667" y="3611557"/>
              <a:ext cx="709319" cy="413379"/>
            </a:xfrm>
            <a:prstGeom prst="roundRect">
              <a:avLst>
                <a:gd name="adj" fmla="val 0"/>
              </a:avLst>
            </a:prstGeom>
            <a:solidFill>
              <a:srgbClr val="0B9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smtClean="0"/>
                <a:t>Grid</a:t>
              </a:r>
              <a:endParaRPr lang="en-US" sz="1200" dirty="0"/>
            </a:p>
          </p:txBody>
        </p:sp>
        <p:sp>
          <p:nvSpPr>
            <p:cNvPr id="75" name="圆角矩形 74"/>
            <p:cNvSpPr/>
            <p:nvPr/>
          </p:nvSpPr>
          <p:spPr>
            <a:xfrm>
              <a:off x="6443803" y="3611557"/>
              <a:ext cx="959539" cy="413379"/>
            </a:xfrm>
            <a:prstGeom prst="roundRect">
              <a:avLst>
                <a:gd name="adj" fmla="val 0"/>
              </a:avLst>
            </a:prstGeom>
            <a:solidFill>
              <a:srgbClr val="0B9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t>Communications</a:t>
              </a:r>
            </a:p>
          </p:txBody>
        </p:sp>
        <p:sp>
          <p:nvSpPr>
            <p:cNvPr id="76" name="圆角矩形 75"/>
            <p:cNvSpPr/>
            <p:nvPr/>
          </p:nvSpPr>
          <p:spPr>
            <a:xfrm>
              <a:off x="5691923" y="3611557"/>
              <a:ext cx="709319" cy="413379"/>
            </a:xfrm>
            <a:prstGeom prst="roundRect">
              <a:avLst>
                <a:gd name="adj" fmla="val 0"/>
              </a:avLst>
            </a:prstGeom>
            <a:solidFill>
              <a:srgbClr val="0B9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t>Geology</a:t>
              </a:r>
            </a:p>
          </p:txBody>
        </p:sp>
        <p:sp>
          <p:nvSpPr>
            <p:cNvPr id="77" name="圆角矩形 76"/>
            <p:cNvSpPr/>
            <p:nvPr/>
          </p:nvSpPr>
          <p:spPr>
            <a:xfrm>
              <a:off x="7472503" y="3611557"/>
              <a:ext cx="706264" cy="413379"/>
            </a:xfrm>
            <a:prstGeom prst="roundRect">
              <a:avLst>
                <a:gd name="adj" fmla="val 0"/>
              </a:avLst>
            </a:prstGeom>
            <a:solidFill>
              <a:srgbClr val="0B9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t>Others</a:t>
              </a:r>
            </a:p>
          </p:txBody>
        </p:sp>
        <p:sp>
          <p:nvSpPr>
            <p:cNvPr id="79" name="圆角矩形 78"/>
            <p:cNvSpPr/>
            <p:nvPr/>
          </p:nvSpPr>
          <p:spPr>
            <a:xfrm>
              <a:off x="3916862" y="4474587"/>
              <a:ext cx="1003486" cy="625458"/>
            </a:xfrm>
            <a:prstGeom prst="roundRect">
              <a:avLst>
                <a:gd name="adj" fmla="val 0"/>
              </a:avLst>
            </a:prstGeom>
            <a:solidFill>
              <a:srgbClr val="0B9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smtClean="0"/>
                <a:t>HVAC</a:t>
              </a:r>
              <a:endParaRPr lang="en-US" sz="1200" dirty="0"/>
            </a:p>
          </p:txBody>
        </p:sp>
        <p:sp>
          <p:nvSpPr>
            <p:cNvPr id="80" name="圆角矩形 79"/>
            <p:cNvSpPr/>
            <p:nvPr/>
          </p:nvSpPr>
          <p:spPr>
            <a:xfrm>
              <a:off x="5691922" y="4474587"/>
              <a:ext cx="685643" cy="625458"/>
            </a:xfrm>
            <a:prstGeom prst="roundRect">
              <a:avLst>
                <a:gd name="adj" fmla="val 0"/>
              </a:avLst>
            </a:prstGeom>
            <a:solidFill>
              <a:srgbClr val="0B9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t>Power</a:t>
              </a:r>
            </a:p>
          </p:txBody>
        </p:sp>
        <p:sp>
          <p:nvSpPr>
            <p:cNvPr id="81" name="圆角矩形 80"/>
            <p:cNvSpPr/>
            <p:nvPr/>
          </p:nvSpPr>
          <p:spPr>
            <a:xfrm>
              <a:off x="4947489" y="4474587"/>
              <a:ext cx="709497" cy="625458"/>
            </a:xfrm>
            <a:prstGeom prst="roundRect">
              <a:avLst>
                <a:gd name="adj" fmla="val 0"/>
              </a:avLst>
            </a:prstGeom>
            <a:solidFill>
              <a:srgbClr val="0B9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t>Risk</a:t>
              </a:r>
            </a:p>
          </p:txBody>
        </p:sp>
        <p:sp>
          <p:nvSpPr>
            <p:cNvPr id="82" name="圆角矩形 81"/>
            <p:cNvSpPr/>
            <p:nvPr/>
          </p:nvSpPr>
          <p:spPr>
            <a:xfrm>
              <a:off x="6419384" y="4483449"/>
              <a:ext cx="983959" cy="568599"/>
            </a:xfrm>
            <a:prstGeom prst="roundRect">
              <a:avLst>
                <a:gd name="adj" fmla="val 0"/>
              </a:avLst>
            </a:prstGeom>
            <a:solidFill>
              <a:srgbClr val="0B9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t>TCO analysis</a:t>
              </a:r>
            </a:p>
          </p:txBody>
        </p:sp>
        <p:sp>
          <p:nvSpPr>
            <p:cNvPr id="83" name="圆角矩形 82"/>
            <p:cNvSpPr/>
            <p:nvPr/>
          </p:nvSpPr>
          <p:spPr>
            <a:xfrm>
              <a:off x="7472504" y="4492798"/>
              <a:ext cx="704046" cy="568599"/>
            </a:xfrm>
            <a:prstGeom prst="roundRect">
              <a:avLst>
                <a:gd name="adj" fmla="val 0"/>
              </a:avLst>
            </a:prstGeom>
            <a:solidFill>
              <a:srgbClr val="0B9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t>PUE Analysis</a:t>
              </a:r>
            </a:p>
          </p:txBody>
        </p:sp>
        <p:sp>
          <p:nvSpPr>
            <p:cNvPr id="14" name="等腰三角形 13"/>
            <p:cNvSpPr/>
            <p:nvPr/>
          </p:nvSpPr>
          <p:spPr>
            <a:xfrm rot="10800000">
              <a:off x="5183148" y="3169273"/>
              <a:ext cx="1760838" cy="16555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a:p>
          </p:txBody>
        </p:sp>
        <p:sp>
          <p:nvSpPr>
            <p:cNvPr id="84" name="等腰三角形 83"/>
            <p:cNvSpPr/>
            <p:nvPr/>
          </p:nvSpPr>
          <p:spPr>
            <a:xfrm rot="10800000">
              <a:off x="5167828" y="4141495"/>
              <a:ext cx="1760838" cy="266636"/>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a:p>
          </p:txBody>
        </p:sp>
        <p:sp>
          <p:nvSpPr>
            <p:cNvPr id="85" name="等腰三角形 84"/>
            <p:cNvSpPr/>
            <p:nvPr/>
          </p:nvSpPr>
          <p:spPr>
            <a:xfrm rot="10800000">
              <a:off x="5167827" y="5205528"/>
              <a:ext cx="1760838" cy="165559"/>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2400"/>
            </a:p>
          </p:txBody>
        </p:sp>
      </p:grpSp>
      <p:pic>
        <p:nvPicPr>
          <p:cNvPr id="5" name="图片 4"/>
          <p:cNvPicPr>
            <a:picLocks noChangeAspect="1"/>
          </p:cNvPicPr>
          <p:nvPr/>
        </p:nvPicPr>
        <p:blipFill>
          <a:blip r:embed="rId3"/>
          <a:stretch>
            <a:fillRect/>
          </a:stretch>
        </p:blipFill>
        <p:spPr>
          <a:xfrm>
            <a:off x="8612435" y="3101857"/>
            <a:ext cx="2651990" cy="2139881"/>
          </a:xfrm>
          <a:prstGeom prst="rect">
            <a:avLst/>
          </a:prstGeom>
        </p:spPr>
      </p:pic>
    </p:spTree>
    <p:extLst>
      <p:ext uri="{BB962C8B-B14F-4D97-AF65-F5344CB8AC3E}">
        <p14:creationId xmlns:p14="http://schemas.microsoft.com/office/powerpoint/2010/main" val="3608078191"/>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en-US" smtClean="0"/>
              <a:t>Feasibility Research Consultation Service – Deliverable</a:t>
            </a:r>
            <a:endParaRPr lang="en-US" altLang="en-US" dirty="0"/>
          </a:p>
        </p:txBody>
      </p:sp>
      <p:sp>
        <p:nvSpPr>
          <p:cNvPr id="56" name="矩形 75"/>
          <p:cNvSpPr/>
          <p:nvPr/>
        </p:nvSpPr>
        <p:spPr bwMode="auto">
          <a:xfrm>
            <a:off x="2567609" y="1688872"/>
            <a:ext cx="3187629" cy="4508500"/>
          </a:xfrm>
          <a:prstGeom prst="rect">
            <a:avLst/>
          </a:prstGeom>
          <a:noFill/>
          <a:ln>
            <a:solidFill>
              <a:srgbClr val="99000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defTabSz="914400">
              <a:defRPr/>
            </a:pPr>
            <a:endParaRPr lang="zh-CN" altLang="en-US" kern="0">
              <a:solidFill>
                <a:prstClr val="black"/>
              </a:solidFill>
            </a:endParaRPr>
          </a:p>
        </p:txBody>
      </p:sp>
      <p:sp>
        <p:nvSpPr>
          <p:cNvPr id="60" name="同侧圆角矩形 59"/>
          <p:cNvSpPr/>
          <p:nvPr/>
        </p:nvSpPr>
        <p:spPr bwMode="auto">
          <a:xfrm>
            <a:off x="2567608" y="1296400"/>
            <a:ext cx="3202562" cy="392472"/>
          </a:xfrm>
          <a:prstGeom prst="round2SameRect">
            <a:avLst/>
          </a:prstGeom>
          <a:solidFill>
            <a:srgbClr val="990000"/>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defTabSz="914400">
              <a:defRPr/>
            </a:pPr>
            <a:endParaRPr lang="zh-CN" altLang="en-US" sz="1600" kern="0" dirty="0">
              <a:solidFill>
                <a:prstClr val="black"/>
              </a:solidFill>
            </a:endParaRPr>
          </a:p>
        </p:txBody>
      </p:sp>
      <p:sp>
        <p:nvSpPr>
          <p:cNvPr id="61" name="TextBox 60"/>
          <p:cNvSpPr txBox="1"/>
          <p:nvPr/>
        </p:nvSpPr>
        <p:spPr>
          <a:xfrm>
            <a:off x="2664077" y="1284483"/>
            <a:ext cx="3096266" cy="830997"/>
          </a:xfrm>
          <a:prstGeom prst="rect">
            <a:avLst/>
          </a:prstGeom>
          <a:noFill/>
        </p:spPr>
        <p:txBody>
          <a:bodyPr wrap="square" rtlCol="0">
            <a:noAutofit/>
          </a:bodyPr>
          <a:lstStyle/>
          <a:p>
            <a:pPr algn="ctr" defTabSz="913882"/>
            <a:r>
              <a:rPr lang="en-US" sz="1200" dirty="0">
                <a:solidFill>
                  <a:prstClr val="white"/>
                </a:solidFill>
              </a:rPr>
              <a:t>Feasibility Consultation Service </a:t>
            </a:r>
            <a:r>
              <a:rPr lang="en-US" sz="1200" dirty="0" smtClean="0">
                <a:solidFill>
                  <a:prstClr val="white"/>
                </a:solidFill>
              </a:rPr>
              <a:t>Deliverable</a:t>
            </a:r>
            <a:endParaRPr lang="en-US" sz="1200" dirty="0">
              <a:solidFill>
                <a:prstClr val="white"/>
              </a:solidFill>
            </a:endParaRPr>
          </a:p>
        </p:txBody>
      </p:sp>
      <p:sp>
        <p:nvSpPr>
          <p:cNvPr id="66" name="燕尾形 81"/>
          <p:cNvSpPr/>
          <p:nvPr/>
        </p:nvSpPr>
        <p:spPr bwMode="auto">
          <a:xfrm>
            <a:off x="5663952" y="3489072"/>
            <a:ext cx="309348" cy="520700"/>
          </a:xfrm>
          <a:prstGeom prst="chevron">
            <a:avLst>
              <a:gd name="adj" fmla="val 50000"/>
            </a:avLst>
          </a:prstGeom>
          <a:solidFill>
            <a:srgbClr val="FFFFFF">
              <a:lumMod val="85000"/>
            </a:srgb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defTabSz="914400">
              <a:defRPr/>
            </a:pPr>
            <a:endParaRPr lang="zh-CN" altLang="en-US" kern="0" dirty="0">
              <a:solidFill>
                <a:prstClr val="black"/>
              </a:solidFill>
            </a:endParaRPr>
          </a:p>
        </p:txBody>
      </p:sp>
      <p:sp>
        <p:nvSpPr>
          <p:cNvPr id="68" name="矩形 67"/>
          <p:cNvSpPr/>
          <p:nvPr/>
        </p:nvSpPr>
        <p:spPr bwMode="auto">
          <a:xfrm>
            <a:off x="6672064" y="1328833"/>
            <a:ext cx="3384376" cy="4824535"/>
          </a:xfrm>
          <a:prstGeom prst="rect">
            <a:avLst/>
          </a:prstGeom>
          <a:noFill/>
          <a:ln w="44450">
            <a:solidFill>
              <a:srgbClr val="990000"/>
            </a:solidFill>
          </a:ln>
          <a:effectLst/>
          <a:scene3d>
            <a:camera prst="orthographicFront"/>
            <a:lightRig rig="threePt" dir="t"/>
          </a:scene3d>
          <a:sp3d>
            <a:bevelT prst="convex"/>
          </a:sp3d>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defTabSz="914400" fontAlgn="base">
              <a:spcBef>
                <a:spcPct val="0"/>
              </a:spcBef>
              <a:spcAft>
                <a:spcPct val="0"/>
              </a:spcAft>
              <a:buClr>
                <a:srgbClr val="CC9900"/>
              </a:buClr>
              <a:buFont typeface="Wingdings" pitchFamily="2" charset="2"/>
              <a:buChar char="n"/>
            </a:pPr>
            <a:endParaRPr lang="zh-CN" altLang="en-US" b="1">
              <a:solidFill>
                <a:prstClr val="black"/>
              </a:solidFill>
            </a:endParaRPr>
          </a:p>
        </p:txBody>
      </p:sp>
      <p:sp>
        <p:nvSpPr>
          <p:cNvPr id="69" name="燕尾形 81"/>
          <p:cNvSpPr/>
          <p:nvPr/>
        </p:nvSpPr>
        <p:spPr bwMode="auto">
          <a:xfrm>
            <a:off x="6023992" y="3489072"/>
            <a:ext cx="309348" cy="520700"/>
          </a:xfrm>
          <a:prstGeom prst="chevron">
            <a:avLst>
              <a:gd name="adj" fmla="val 50000"/>
            </a:avLst>
          </a:prstGeom>
          <a:solidFill>
            <a:srgbClr val="FFFFFF">
              <a:lumMod val="85000"/>
            </a:srgb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defTabSz="914400">
              <a:defRPr/>
            </a:pPr>
            <a:endParaRPr lang="zh-CN" altLang="en-US" kern="0" dirty="0">
              <a:solidFill>
                <a:prstClr val="black"/>
              </a:solidFill>
            </a:endParaRPr>
          </a:p>
        </p:txBody>
      </p:sp>
      <p:sp>
        <p:nvSpPr>
          <p:cNvPr id="70" name="燕尾形 81"/>
          <p:cNvSpPr/>
          <p:nvPr/>
        </p:nvSpPr>
        <p:spPr bwMode="auto">
          <a:xfrm>
            <a:off x="6384032" y="3489072"/>
            <a:ext cx="309348" cy="520700"/>
          </a:xfrm>
          <a:prstGeom prst="chevron">
            <a:avLst>
              <a:gd name="adj" fmla="val 50000"/>
            </a:avLst>
          </a:prstGeom>
          <a:solidFill>
            <a:srgbClr val="FFFFFF">
              <a:lumMod val="85000"/>
            </a:srgbClr>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defTabSz="914400">
              <a:defRPr/>
            </a:pPr>
            <a:endParaRPr lang="zh-CN" altLang="en-US" kern="0" dirty="0">
              <a:solidFill>
                <a:prstClr val="black"/>
              </a:solidFill>
            </a:endParaRPr>
          </a:p>
        </p:txBody>
      </p:sp>
      <p:sp>
        <p:nvSpPr>
          <p:cNvPr id="71" name="矩形 70"/>
          <p:cNvSpPr/>
          <p:nvPr/>
        </p:nvSpPr>
        <p:spPr bwMode="auto">
          <a:xfrm>
            <a:off x="2711624" y="2070964"/>
            <a:ext cx="2808312" cy="3866381"/>
          </a:xfrm>
          <a:prstGeom prst="rect">
            <a:avLst/>
          </a:prstGeom>
          <a:ln>
            <a:noFill/>
          </a:ln>
          <a:effectLst>
            <a:outerShdw blurRad="40000" dist="20000" dir="5400000" rotWithShape="0">
              <a:srgbClr val="000000">
                <a:alpha val="38000"/>
              </a:srgbClr>
            </a:outerShdw>
          </a:effectLst>
          <a:scene3d>
            <a:camera prst="orthographicFront"/>
            <a:lightRig rig="threePt" dir="t"/>
          </a:scene3d>
          <a:sp3d>
            <a:bevelT w="152400" h="50800" prst="softRound"/>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Lst>
        </p:spPr>
        <p:style>
          <a:lnRef idx="3">
            <a:schemeClr val="lt1"/>
          </a:lnRef>
          <a:fillRef idx="1001">
            <a:schemeClr val="lt1"/>
          </a:fillRef>
          <a:effectRef idx="1">
            <a:schemeClr val="accent3"/>
          </a:effectRef>
          <a:fontRef idx="minor">
            <a:schemeClr val="lt1"/>
          </a:fontRef>
        </p:style>
        <p:txBody>
          <a:bodyPr vert="horz" wrap="square" lIns="91440" tIns="45720" rIns="91440" bIns="45720" numCol="1" rtlCol="0" anchor="t" anchorCtr="0" compatLnSpc="1">
            <a:prstTxWarp prst="textNoShape">
              <a:avLst/>
            </a:prstTxWarp>
            <a:noAutofit/>
          </a:bodyPr>
          <a:lstStyle/>
          <a:p>
            <a:pPr defTabSz="914400" fontAlgn="base">
              <a:spcBef>
                <a:spcPct val="0"/>
              </a:spcBef>
              <a:spcAft>
                <a:spcPct val="0"/>
              </a:spcAft>
              <a:buClr>
                <a:srgbClr val="CC9900"/>
              </a:buClr>
              <a:buFont typeface="Wingdings" pitchFamily="2" charset="2"/>
              <a:buChar char="n"/>
            </a:pPr>
            <a:endParaRPr lang="zh-CN" altLang="en-US" b="1">
              <a:solidFill>
                <a:prstClr val="black"/>
              </a:solidFill>
            </a:endParaRPr>
          </a:p>
        </p:txBody>
      </p:sp>
      <p:pic>
        <p:nvPicPr>
          <p:cNvPr id="72" name="Picture 3" descr="p3世界地图 copy"/>
          <p:cNvPicPr>
            <a:picLocks noChangeAspect="1" noChangeArrowheads="1"/>
          </p:cNvPicPr>
          <p:nvPr/>
        </p:nvPicPr>
        <p:blipFill>
          <a:blip r:embed="rId3" cstate="print"/>
          <a:srcRect/>
          <a:stretch>
            <a:fillRect/>
          </a:stretch>
        </p:blipFill>
        <p:spPr bwMode="auto">
          <a:xfrm>
            <a:off x="2783632" y="4546438"/>
            <a:ext cx="2571750" cy="1030866"/>
          </a:xfrm>
          <a:prstGeom prst="rect">
            <a:avLst/>
          </a:prstGeom>
          <a:noFill/>
          <a:ln w="9525">
            <a:noFill/>
            <a:miter lim="800000"/>
            <a:headEnd/>
            <a:tailEnd/>
          </a:ln>
        </p:spPr>
      </p:pic>
      <p:sp>
        <p:nvSpPr>
          <p:cNvPr id="75" name="Freeform 6"/>
          <p:cNvSpPr>
            <a:spLocks/>
          </p:cNvSpPr>
          <p:nvPr/>
        </p:nvSpPr>
        <p:spPr bwMode="auto">
          <a:xfrm>
            <a:off x="3953797" y="3871554"/>
            <a:ext cx="174926" cy="132973"/>
          </a:xfrm>
          <a:custGeom>
            <a:avLst/>
            <a:gdLst>
              <a:gd name="T0" fmla="*/ 83 w 167"/>
              <a:gd name="T1" fmla="*/ 166 h 167"/>
              <a:gd name="T2" fmla="*/ 99 w 167"/>
              <a:gd name="T3" fmla="*/ 164 h 167"/>
              <a:gd name="T4" fmla="*/ 115 w 167"/>
              <a:gd name="T5" fmla="*/ 159 h 167"/>
              <a:gd name="T6" fmla="*/ 129 w 167"/>
              <a:gd name="T7" fmla="*/ 152 h 167"/>
              <a:gd name="T8" fmla="*/ 142 w 167"/>
              <a:gd name="T9" fmla="*/ 142 h 167"/>
              <a:gd name="T10" fmla="*/ 152 w 167"/>
              <a:gd name="T11" fmla="*/ 129 h 167"/>
              <a:gd name="T12" fmla="*/ 159 w 167"/>
              <a:gd name="T13" fmla="*/ 115 h 167"/>
              <a:gd name="T14" fmla="*/ 164 w 167"/>
              <a:gd name="T15" fmla="*/ 99 h 167"/>
              <a:gd name="T16" fmla="*/ 166 w 167"/>
              <a:gd name="T17" fmla="*/ 83 h 167"/>
              <a:gd name="T18" fmla="*/ 164 w 167"/>
              <a:gd name="T19" fmla="*/ 66 h 167"/>
              <a:gd name="T20" fmla="*/ 159 w 167"/>
              <a:gd name="T21" fmla="*/ 50 h 167"/>
              <a:gd name="T22" fmla="*/ 152 w 167"/>
              <a:gd name="T23" fmla="*/ 36 h 167"/>
              <a:gd name="T24" fmla="*/ 142 w 167"/>
              <a:gd name="T25" fmla="*/ 23 h 167"/>
              <a:gd name="T26" fmla="*/ 129 w 167"/>
              <a:gd name="T27" fmla="*/ 13 h 167"/>
              <a:gd name="T28" fmla="*/ 115 w 167"/>
              <a:gd name="T29" fmla="*/ 6 h 167"/>
              <a:gd name="T30" fmla="*/ 99 w 167"/>
              <a:gd name="T31" fmla="*/ 1 h 167"/>
              <a:gd name="T32" fmla="*/ 83 w 167"/>
              <a:gd name="T33" fmla="*/ 0 h 167"/>
              <a:gd name="T34" fmla="*/ 65 w 167"/>
              <a:gd name="T35" fmla="*/ 1 h 167"/>
              <a:gd name="T36" fmla="*/ 50 w 167"/>
              <a:gd name="T37" fmla="*/ 6 h 167"/>
              <a:gd name="T38" fmla="*/ 36 w 167"/>
              <a:gd name="T39" fmla="*/ 13 h 167"/>
              <a:gd name="T40" fmla="*/ 23 w 167"/>
              <a:gd name="T41" fmla="*/ 23 h 167"/>
              <a:gd name="T42" fmla="*/ 13 w 167"/>
              <a:gd name="T43" fmla="*/ 36 h 167"/>
              <a:gd name="T44" fmla="*/ 6 w 167"/>
              <a:gd name="T45" fmla="*/ 50 h 167"/>
              <a:gd name="T46" fmla="*/ 1 w 167"/>
              <a:gd name="T47" fmla="*/ 66 h 167"/>
              <a:gd name="T48" fmla="*/ 0 w 167"/>
              <a:gd name="T49" fmla="*/ 83 h 167"/>
              <a:gd name="T50" fmla="*/ 1 w 167"/>
              <a:gd name="T51" fmla="*/ 99 h 167"/>
              <a:gd name="T52" fmla="*/ 6 w 167"/>
              <a:gd name="T53" fmla="*/ 115 h 167"/>
              <a:gd name="T54" fmla="*/ 13 w 167"/>
              <a:gd name="T55" fmla="*/ 129 h 167"/>
              <a:gd name="T56" fmla="*/ 23 w 167"/>
              <a:gd name="T57" fmla="*/ 142 h 167"/>
              <a:gd name="T58" fmla="*/ 36 w 167"/>
              <a:gd name="T59" fmla="*/ 152 h 167"/>
              <a:gd name="T60" fmla="*/ 50 w 167"/>
              <a:gd name="T61" fmla="*/ 159 h 167"/>
              <a:gd name="T62" fmla="*/ 65 w 167"/>
              <a:gd name="T63" fmla="*/ 164 h 167"/>
              <a:gd name="T64" fmla="*/ 83 w 167"/>
              <a:gd name="T65" fmla="*/ 166 h 16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67"/>
              <a:gd name="T100" fmla="*/ 0 h 167"/>
              <a:gd name="T101" fmla="*/ 167 w 167"/>
              <a:gd name="T102" fmla="*/ 167 h 16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67" h="167">
                <a:moveTo>
                  <a:pt x="83" y="166"/>
                </a:moveTo>
                <a:lnTo>
                  <a:pt x="99" y="164"/>
                </a:lnTo>
                <a:lnTo>
                  <a:pt x="115" y="159"/>
                </a:lnTo>
                <a:lnTo>
                  <a:pt x="129" y="152"/>
                </a:lnTo>
                <a:lnTo>
                  <a:pt x="142" y="142"/>
                </a:lnTo>
                <a:lnTo>
                  <a:pt x="152" y="129"/>
                </a:lnTo>
                <a:lnTo>
                  <a:pt x="159" y="115"/>
                </a:lnTo>
                <a:lnTo>
                  <a:pt x="164" y="99"/>
                </a:lnTo>
                <a:lnTo>
                  <a:pt x="166" y="83"/>
                </a:lnTo>
                <a:lnTo>
                  <a:pt x="164" y="66"/>
                </a:lnTo>
                <a:lnTo>
                  <a:pt x="159" y="50"/>
                </a:lnTo>
                <a:lnTo>
                  <a:pt x="152" y="36"/>
                </a:lnTo>
                <a:lnTo>
                  <a:pt x="142" y="23"/>
                </a:lnTo>
                <a:lnTo>
                  <a:pt x="129" y="13"/>
                </a:lnTo>
                <a:lnTo>
                  <a:pt x="115" y="6"/>
                </a:lnTo>
                <a:lnTo>
                  <a:pt x="99" y="1"/>
                </a:lnTo>
                <a:lnTo>
                  <a:pt x="83" y="0"/>
                </a:lnTo>
                <a:lnTo>
                  <a:pt x="65" y="1"/>
                </a:lnTo>
                <a:lnTo>
                  <a:pt x="50" y="6"/>
                </a:lnTo>
                <a:lnTo>
                  <a:pt x="36" y="13"/>
                </a:lnTo>
                <a:lnTo>
                  <a:pt x="23" y="23"/>
                </a:lnTo>
                <a:lnTo>
                  <a:pt x="13" y="36"/>
                </a:lnTo>
                <a:lnTo>
                  <a:pt x="6" y="50"/>
                </a:lnTo>
                <a:lnTo>
                  <a:pt x="1" y="66"/>
                </a:lnTo>
                <a:lnTo>
                  <a:pt x="0" y="83"/>
                </a:lnTo>
                <a:lnTo>
                  <a:pt x="1" y="99"/>
                </a:lnTo>
                <a:lnTo>
                  <a:pt x="6" y="115"/>
                </a:lnTo>
                <a:lnTo>
                  <a:pt x="13" y="129"/>
                </a:lnTo>
                <a:lnTo>
                  <a:pt x="23" y="142"/>
                </a:lnTo>
                <a:lnTo>
                  <a:pt x="36" y="152"/>
                </a:lnTo>
                <a:lnTo>
                  <a:pt x="50" y="159"/>
                </a:lnTo>
                <a:lnTo>
                  <a:pt x="65" y="164"/>
                </a:lnTo>
                <a:lnTo>
                  <a:pt x="83" y="166"/>
                </a:lnTo>
              </a:path>
            </a:pathLst>
          </a:custGeom>
          <a:solidFill>
            <a:schemeClr val="bg1">
              <a:lumMod val="65000"/>
            </a:schemeClr>
          </a:solidFill>
          <a:ln w="9525" cap="rnd">
            <a:noFill/>
            <a:round/>
            <a:headEnd/>
            <a:tailEnd/>
          </a:ln>
        </p:spPr>
        <p:txBody>
          <a:bodyPr>
            <a:noAutofit/>
          </a:bodyPr>
          <a:lstStyle/>
          <a:p>
            <a:endParaRPr lang="zh-CN" altLang="en-US">
              <a:solidFill>
                <a:prstClr val="black"/>
              </a:solidFill>
            </a:endParaRPr>
          </a:p>
        </p:txBody>
      </p:sp>
      <p:grpSp>
        <p:nvGrpSpPr>
          <p:cNvPr id="76" name="Group 109"/>
          <p:cNvGrpSpPr>
            <a:grpSpLocks/>
          </p:cNvGrpSpPr>
          <p:nvPr/>
        </p:nvGrpSpPr>
        <p:grpSpPr bwMode="auto">
          <a:xfrm>
            <a:off x="3509120" y="4044415"/>
            <a:ext cx="1130829" cy="1104190"/>
            <a:chOff x="4850" y="653"/>
            <a:chExt cx="714" cy="965"/>
          </a:xfrm>
        </p:grpSpPr>
        <p:grpSp>
          <p:nvGrpSpPr>
            <p:cNvPr id="77" name="Group 110"/>
            <p:cNvGrpSpPr>
              <a:grpSpLocks/>
            </p:cNvGrpSpPr>
            <p:nvPr/>
          </p:nvGrpSpPr>
          <p:grpSpPr bwMode="auto">
            <a:xfrm>
              <a:off x="5359" y="653"/>
              <a:ext cx="205" cy="585"/>
              <a:chOff x="2344" y="3502"/>
              <a:chExt cx="200" cy="530"/>
            </a:xfrm>
          </p:grpSpPr>
          <p:sp>
            <p:nvSpPr>
              <p:cNvPr id="103" name="Oval 111"/>
              <p:cNvSpPr>
                <a:spLocks noChangeAspect="1" noChangeArrowheads="1"/>
              </p:cNvSpPr>
              <p:nvPr/>
            </p:nvSpPr>
            <p:spPr bwMode="auto">
              <a:xfrm flipH="1">
                <a:off x="2406" y="3502"/>
                <a:ext cx="76" cy="77"/>
              </a:xfrm>
              <a:prstGeom prst="ellipse">
                <a:avLst/>
              </a:prstGeom>
              <a:solidFill>
                <a:srgbClr val="333366"/>
              </a:solidFill>
              <a:ln w="3175">
                <a:noFill/>
                <a:round/>
                <a:headEnd/>
                <a:tailEnd/>
              </a:ln>
            </p:spPr>
            <p:txBody>
              <a:bodyPr wrap="none" lIns="36000" tIns="36000" rIns="36000" bIns="36000" anchor="ctr">
                <a:noAutofit/>
              </a:bodyPr>
              <a:lstStyle/>
              <a:p>
                <a:endParaRPr lang="zh-CN" altLang="en-US">
                  <a:solidFill>
                    <a:prstClr val="black"/>
                  </a:solidFill>
                </a:endParaRPr>
              </a:p>
            </p:txBody>
          </p:sp>
          <p:grpSp>
            <p:nvGrpSpPr>
              <p:cNvPr id="104" name="Group 112"/>
              <p:cNvGrpSpPr>
                <a:grpSpLocks noChangeAspect="1"/>
              </p:cNvGrpSpPr>
              <p:nvPr/>
            </p:nvGrpSpPr>
            <p:grpSpPr bwMode="auto">
              <a:xfrm>
                <a:off x="2344" y="3593"/>
                <a:ext cx="200" cy="439"/>
                <a:chOff x="5088" y="2064"/>
                <a:chExt cx="250" cy="550"/>
              </a:xfrm>
            </p:grpSpPr>
            <p:sp>
              <p:nvSpPr>
                <p:cNvPr id="105" name="Freeform 113"/>
                <p:cNvSpPr>
                  <a:spLocks noChangeAspect="1"/>
                </p:cNvSpPr>
                <p:nvPr/>
              </p:nvSpPr>
              <p:spPr bwMode="auto">
                <a:xfrm>
                  <a:off x="5146" y="2064"/>
                  <a:ext cx="192" cy="550"/>
                </a:xfrm>
                <a:custGeom>
                  <a:avLst/>
                  <a:gdLst>
                    <a:gd name="T0" fmla="*/ 115 w 192"/>
                    <a:gd name="T1" fmla="*/ 0 h 550"/>
                    <a:gd name="T2" fmla="*/ 192 w 192"/>
                    <a:gd name="T3" fmla="*/ 76 h 550"/>
                    <a:gd name="T4" fmla="*/ 192 w 192"/>
                    <a:gd name="T5" fmla="*/ 221 h 550"/>
                    <a:gd name="T6" fmla="*/ 154 w 192"/>
                    <a:gd name="T7" fmla="*/ 221 h 550"/>
                    <a:gd name="T8" fmla="*/ 154 w 192"/>
                    <a:gd name="T9" fmla="*/ 96 h 550"/>
                    <a:gd name="T10" fmla="*/ 134 w 192"/>
                    <a:gd name="T11" fmla="*/ 96 h 550"/>
                    <a:gd name="T12" fmla="*/ 134 w 192"/>
                    <a:gd name="T13" fmla="*/ 498 h 550"/>
                    <a:gd name="T14" fmla="*/ 77 w 192"/>
                    <a:gd name="T15" fmla="*/ 498 h 550"/>
                    <a:gd name="T16" fmla="*/ 77 w 192"/>
                    <a:gd name="T17" fmla="*/ 268 h 550"/>
                    <a:gd name="T18" fmla="*/ 58 w 192"/>
                    <a:gd name="T19" fmla="*/ 268 h 550"/>
                    <a:gd name="T20" fmla="*/ 58 w 192"/>
                    <a:gd name="T21" fmla="*/ 498 h 550"/>
                    <a:gd name="T22" fmla="*/ 0 w 192"/>
                    <a:gd name="T23" fmla="*/ 498 h 550"/>
                    <a:gd name="T24" fmla="*/ 0 w 192"/>
                    <a:gd name="T25" fmla="*/ 96 h 550"/>
                    <a:gd name="T26" fmla="*/ 38 w 192"/>
                    <a:gd name="T27" fmla="*/ 0 h 550"/>
                    <a:gd name="T28" fmla="*/ 115 w 192"/>
                    <a:gd name="T29" fmla="*/ 0 h 55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2"/>
                    <a:gd name="T46" fmla="*/ 0 h 550"/>
                    <a:gd name="T47" fmla="*/ 192 w 192"/>
                    <a:gd name="T48" fmla="*/ 550 h 55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2" h="550">
                      <a:moveTo>
                        <a:pt x="115" y="0"/>
                      </a:moveTo>
                      <a:cubicBezTo>
                        <a:pt x="159" y="0"/>
                        <a:pt x="192" y="34"/>
                        <a:pt x="192" y="76"/>
                      </a:cubicBezTo>
                      <a:cubicBezTo>
                        <a:pt x="192" y="76"/>
                        <a:pt x="192" y="154"/>
                        <a:pt x="192" y="221"/>
                      </a:cubicBezTo>
                      <a:cubicBezTo>
                        <a:pt x="192" y="247"/>
                        <a:pt x="154" y="247"/>
                        <a:pt x="154" y="221"/>
                      </a:cubicBezTo>
                      <a:cubicBezTo>
                        <a:pt x="154" y="164"/>
                        <a:pt x="154" y="96"/>
                        <a:pt x="154" y="96"/>
                      </a:cubicBezTo>
                      <a:cubicBezTo>
                        <a:pt x="154" y="69"/>
                        <a:pt x="134" y="68"/>
                        <a:pt x="134" y="96"/>
                      </a:cubicBezTo>
                      <a:cubicBezTo>
                        <a:pt x="134" y="297"/>
                        <a:pt x="134" y="498"/>
                        <a:pt x="134" y="498"/>
                      </a:cubicBezTo>
                      <a:cubicBezTo>
                        <a:pt x="134" y="550"/>
                        <a:pt x="77" y="550"/>
                        <a:pt x="77" y="498"/>
                      </a:cubicBezTo>
                      <a:cubicBezTo>
                        <a:pt x="77" y="498"/>
                        <a:pt x="77" y="383"/>
                        <a:pt x="77" y="268"/>
                      </a:cubicBezTo>
                      <a:cubicBezTo>
                        <a:pt x="77" y="242"/>
                        <a:pt x="58" y="243"/>
                        <a:pt x="58" y="268"/>
                      </a:cubicBezTo>
                      <a:cubicBezTo>
                        <a:pt x="58" y="383"/>
                        <a:pt x="58" y="498"/>
                        <a:pt x="58" y="498"/>
                      </a:cubicBezTo>
                      <a:cubicBezTo>
                        <a:pt x="58" y="550"/>
                        <a:pt x="0" y="550"/>
                        <a:pt x="0" y="498"/>
                      </a:cubicBezTo>
                      <a:cubicBezTo>
                        <a:pt x="0" y="498"/>
                        <a:pt x="0" y="297"/>
                        <a:pt x="0" y="96"/>
                      </a:cubicBezTo>
                      <a:cubicBezTo>
                        <a:pt x="6" y="13"/>
                        <a:pt x="19" y="16"/>
                        <a:pt x="38" y="0"/>
                      </a:cubicBezTo>
                      <a:cubicBezTo>
                        <a:pt x="86" y="0"/>
                        <a:pt x="115" y="0"/>
                        <a:pt x="115" y="0"/>
                      </a:cubicBezTo>
                      <a:close/>
                    </a:path>
                  </a:pathLst>
                </a:custGeom>
                <a:gradFill rotWithShape="0">
                  <a:gsLst>
                    <a:gs pos="0">
                      <a:srgbClr val="333366"/>
                    </a:gs>
                    <a:gs pos="100000">
                      <a:srgbClr val="FFFFFF"/>
                    </a:gs>
                  </a:gsLst>
                  <a:lin ang="5400000" scaled="1"/>
                </a:gradFill>
                <a:ln w="3175" cap="flat" cmpd="sng">
                  <a:noFill/>
                  <a:prstDash val="solid"/>
                  <a:round/>
                  <a:headEnd/>
                  <a:tailEnd/>
                </a:ln>
              </p:spPr>
              <p:txBody>
                <a:bodyPr wrap="none" lIns="36000" tIns="36000" rIns="36000" bIns="36000" anchor="ctr">
                  <a:noAutofit/>
                </a:bodyPr>
                <a:lstStyle/>
                <a:p>
                  <a:endParaRPr lang="zh-CN" altLang="en-US">
                    <a:solidFill>
                      <a:prstClr val="black"/>
                    </a:solidFill>
                  </a:endParaRPr>
                </a:p>
              </p:txBody>
            </p:sp>
            <p:sp>
              <p:nvSpPr>
                <p:cNvPr id="106" name="Freeform 114"/>
                <p:cNvSpPr>
                  <a:spLocks noChangeAspect="1"/>
                </p:cNvSpPr>
                <p:nvPr/>
              </p:nvSpPr>
              <p:spPr bwMode="auto">
                <a:xfrm>
                  <a:off x="5088" y="2064"/>
                  <a:ext cx="192" cy="550"/>
                </a:xfrm>
                <a:custGeom>
                  <a:avLst/>
                  <a:gdLst>
                    <a:gd name="T0" fmla="*/ 77 w 192"/>
                    <a:gd name="T1" fmla="*/ 0 h 550"/>
                    <a:gd name="T2" fmla="*/ 0 w 192"/>
                    <a:gd name="T3" fmla="*/ 76 h 550"/>
                    <a:gd name="T4" fmla="*/ 0 w 192"/>
                    <a:gd name="T5" fmla="*/ 221 h 550"/>
                    <a:gd name="T6" fmla="*/ 38 w 192"/>
                    <a:gd name="T7" fmla="*/ 221 h 550"/>
                    <a:gd name="T8" fmla="*/ 38 w 192"/>
                    <a:gd name="T9" fmla="*/ 96 h 550"/>
                    <a:gd name="T10" fmla="*/ 58 w 192"/>
                    <a:gd name="T11" fmla="*/ 96 h 550"/>
                    <a:gd name="T12" fmla="*/ 58 w 192"/>
                    <a:gd name="T13" fmla="*/ 498 h 550"/>
                    <a:gd name="T14" fmla="*/ 115 w 192"/>
                    <a:gd name="T15" fmla="*/ 498 h 550"/>
                    <a:gd name="T16" fmla="*/ 115 w 192"/>
                    <a:gd name="T17" fmla="*/ 268 h 550"/>
                    <a:gd name="T18" fmla="*/ 134 w 192"/>
                    <a:gd name="T19" fmla="*/ 268 h 550"/>
                    <a:gd name="T20" fmla="*/ 134 w 192"/>
                    <a:gd name="T21" fmla="*/ 498 h 550"/>
                    <a:gd name="T22" fmla="*/ 192 w 192"/>
                    <a:gd name="T23" fmla="*/ 498 h 550"/>
                    <a:gd name="T24" fmla="*/ 192 w 192"/>
                    <a:gd name="T25" fmla="*/ 96 h 550"/>
                    <a:gd name="T26" fmla="*/ 154 w 192"/>
                    <a:gd name="T27" fmla="*/ 0 h 550"/>
                    <a:gd name="T28" fmla="*/ 77 w 192"/>
                    <a:gd name="T29" fmla="*/ 0 h 55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2"/>
                    <a:gd name="T46" fmla="*/ 0 h 550"/>
                    <a:gd name="T47" fmla="*/ 192 w 192"/>
                    <a:gd name="T48" fmla="*/ 550 h 55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2" h="550">
                      <a:moveTo>
                        <a:pt x="77" y="0"/>
                      </a:moveTo>
                      <a:cubicBezTo>
                        <a:pt x="33" y="0"/>
                        <a:pt x="0" y="34"/>
                        <a:pt x="0" y="76"/>
                      </a:cubicBezTo>
                      <a:cubicBezTo>
                        <a:pt x="0" y="76"/>
                        <a:pt x="0" y="154"/>
                        <a:pt x="0" y="221"/>
                      </a:cubicBezTo>
                      <a:cubicBezTo>
                        <a:pt x="0" y="247"/>
                        <a:pt x="38" y="247"/>
                        <a:pt x="38" y="221"/>
                      </a:cubicBezTo>
                      <a:cubicBezTo>
                        <a:pt x="38" y="164"/>
                        <a:pt x="38" y="96"/>
                        <a:pt x="38" y="96"/>
                      </a:cubicBezTo>
                      <a:cubicBezTo>
                        <a:pt x="38" y="69"/>
                        <a:pt x="58" y="68"/>
                        <a:pt x="58" y="96"/>
                      </a:cubicBezTo>
                      <a:cubicBezTo>
                        <a:pt x="58" y="297"/>
                        <a:pt x="58" y="498"/>
                        <a:pt x="58" y="498"/>
                      </a:cubicBezTo>
                      <a:cubicBezTo>
                        <a:pt x="58" y="550"/>
                        <a:pt x="115" y="550"/>
                        <a:pt x="115" y="498"/>
                      </a:cubicBezTo>
                      <a:cubicBezTo>
                        <a:pt x="115" y="498"/>
                        <a:pt x="115" y="383"/>
                        <a:pt x="115" y="268"/>
                      </a:cubicBezTo>
                      <a:cubicBezTo>
                        <a:pt x="115" y="242"/>
                        <a:pt x="134" y="243"/>
                        <a:pt x="134" y="268"/>
                      </a:cubicBezTo>
                      <a:cubicBezTo>
                        <a:pt x="134" y="383"/>
                        <a:pt x="134" y="498"/>
                        <a:pt x="134" y="498"/>
                      </a:cubicBezTo>
                      <a:cubicBezTo>
                        <a:pt x="134" y="550"/>
                        <a:pt x="192" y="550"/>
                        <a:pt x="192" y="498"/>
                      </a:cubicBezTo>
                      <a:cubicBezTo>
                        <a:pt x="192" y="498"/>
                        <a:pt x="192" y="297"/>
                        <a:pt x="192" y="96"/>
                      </a:cubicBezTo>
                      <a:cubicBezTo>
                        <a:pt x="186" y="13"/>
                        <a:pt x="173" y="16"/>
                        <a:pt x="154" y="0"/>
                      </a:cubicBezTo>
                      <a:cubicBezTo>
                        <a:pt x="106" y="0"/>
                        <a:pt x="77" y="0"/>
                        <a:pt x="77" y="0"/>
                      </a:cubicBezTo>
                      <a:close/>
                    </a:path>
                  </a:pathLst>
                </a:custGeom>
                <a:gradFill rotWithShape="0">
                  <a:gsLst>
                    <a:gs pos="0">
                      <a:srgbClr val="333366"/>
                    </a:gs>
                    <a:gs pos="100000">
                      <a:srgbClr val="FFFFFF"/>
                    </a:gs>
                  </a:gsLst>
                  <a:lin ang="5400000" scaled="1"/>
                </a:gradFill>
                <a:ln w="3175" cap="flat" cmpd="sng">
                  <a:noFill/>
                  <a:prstDash val="solid"/>
                  <a:round/>
                  <a:headEnd/>
                  <a:tailEnd/>
                </a:ln>
              </p:spPr>
              <p:txBody>
                <a:bodyPr wrap="none" lIns="36000" tIns="36000" rIns="36000" bIns="36000" anchor="ctr">
                  <a:noAutofit/>
                </a:bodyPr>
                <a:lstStyle/>
                <a:p>
                  <a:endParaRPr lang="zh-CN" altLang="en-US">
                    <a:solidFill>
                      <a:prstClr val="black"/>
                    </a:solidFill>
                  </a:endParaRPr>
                </a:p>
              </p:txBody>
            </p:sp>
          </p:grpSp>
        </p:grpSp>
        <p:grpSp>
          <p:nvGrpSpPr>
            <p:cNvPr id="78" name="Group 115"/>
            <p:cNvGrpSpPr>
              <a:grpSpLocks/>
            </p:cNvGrpSpPr>
            <p:nvPr/>
          </p:nvGrpSpPr>
          <p:grpSpPr bwMode="auto">
            <a:xfrm>
              <a:off x="5043" y="673"/>
              <a:ext cx="144" cy="411"/>
              <a:chOff x="4032" y="2880"/>
              <a:chExt cx="141" cy="373"/>
            </a:xfrm>
          </p:grpSpPr>
          <p:sp>
            <p:nvSpPr>
              <p:cNvPr id="99" name="Oval 116"/>
              <p:cNvSpPr>
                <a:spLocks noChangeAspect="1" noChangeArrowheads="1"/>
              </p:cNvSpPr>
              <p:nvPr/>
            </p:nvSpPr>
            <p:spPr bwMode="auto">
              <a:xfrm flipH="1">
                <a:off x="4075" y="2880"/>
                <a:ext cx="55" cy="54"/>
              </a:xfrm>
              <a:prstGeom prst="ellipse">
                <a:avLst/>
              </a:prstGeom>
              <a:solidFill>
                <a:srgbClr val="CCCCD8"/>
              </a:solidFill>
              <a:ln w="3175">
                <a:noFill/>
                <a:round/>
                <a:headEnd/>
                <a:tailEnd/>
              </a:ln>
            </p:spPr>
            <p:txBody>
              <a:bodyPr wrap="none" lIns="36000" tIns="36000" rIns="36000" bIns="36000" anchor="ctr">
                <a:noAutofit/>
              </a:bodyPr>
              <a:lstStyle/>
              <a:p>
                <a:endParaRPr lang="zh-CN" altLang="en-US">
                  <a:solidFill>
                    <a:prstClr val="black"/>
                  </a:solidFill>
                </a:endParaRPr>
              </a:p>
            </p:txBody>
          </p:sp>
          <p:grpSp>
            <p:nvGrpSpPr>
              <p:cNvPr id="100" name="Group 117"/>
              <p:cNvGrpSpPr>
                <a:grpSpLocks noChangeAspect="1"/>
              </p:cNvGrpSpPr>
              <p:nvPr/>
            </p:nvGrpSpPr>
            <p:grpSpPr bwMode="auto">
              <a:xfrm>
                <a:off x="4032" y="2944"/>
                <a:ext cx="141" cy="309"/>
                <a:chOff x="5088" y="2064"/>
                <a:chExt cx="250" cy="550"/>
              </a:xfrm>
            </p:grpSpPr>
            <p:sp>
              <p:nvSpPr>
                <p:cNvPr id="101" name="Freeform 118"/>
                <p:cNvSpPr>
                  <a:spLocks noChangeAspect="1"/>
                </p:cNvSpPr>
                <p:nvPr/>
              </p:nvSpPr>
              <p:spPr bwMode="auto">
                <a:xfrm>
                  <a:off x="5146" y="2064"/>
                  <a:ext cx="192" cy="550"/>
                </a:xfrm>
                <a:custGeom>
                  <a:avLst/>
                  <a:gdLst>
                    <a:gd name="T0" fmla="*/ 115 w 192"/>
                    <a:gd name="T1" fmla="*/ 0 h 550"/>
                    <a:gd name="T2" fmla="*/ 192 w 192"/>
                    <a:gd name="T3" fmla="*/ 76 h 550"/>
                    <a:gd name="T4" fmla="*/ 192 w 192"/>
                    <a:gd name="T5" fmla="*/ 221 h 550"/>
                    <a:gd name="T6" fmla="*/ 154 w 192"/>
                    <a:gd name="T7" fmla="*/ 221 h 550"/>
                    <a:gd name="T8" fmla="*/ 154 w 192"/>
                    <a:gd name="T9" fmla="*/ 96 h 550"/>
                    <a:gd name="T10" fmla="*/ 134 w 192"/>
                    <a:gd name="T11" fmla="*/ 96 h 550"/>
                    <a:gd name="T12" fmla="*/ 134 w 192"/>
                    <a:gd name="T13" fmla="*/ 498 h 550"/>
                    <a:gd name="T14" fmla="*/ 77 w 192"/>
                    <a:gd name="T15" fmla="*/ 498 h 550"/>
                    <a:gd name="T16" fmla="*/ 77 w 192"/>
                    <a:gd name="T17" fmla="*/ 268 h 550"/>
                    <a:gd name="T18" fmla="*/ 58 w 192"/>
                    <a:gd name="T19" fmla="*/ 268 h 550"/>
                    <a:gd name="T20" fmla="*/ 58 w 192"/>
                    <a:gd name="T21" fmla="*/ 498 h 550"/>
                    <a:gd name="T22" fmla="*/ 0 w 192"/>
                    <a:gd name="T23" fmla="*/ 498 h 550"/>
                    <a:gd name="T24" fmla="*/ 0 w 192"/>
                    <a:gd name="T25" fmla="*/ 96 h 550"/>
                    <a:gd name="T26" fmla="*/ 38 w 192"/>
                    <a:gd name="T27" fmla="*/ 0 h 550"/>
                    <a:gd name="T28" fmla="*/ 115 w 192"/>
                    <a:gd name="T29" fmla="*/ 0 h 55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2"/>
                    <a:gd name="T46" fmla="*/ 0 h 550"/>
                    <a:gd name="T47" fmla="*/ 192 w 192"/>
                    <a:gd name="T48" fmla="*/ 550 h 55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2" h="550">
                      <a:moveTo>
                        <a:pt x="115" y="0"/>
                      </a:moveTo>
                      <a:cubicBezTo>
                        <a:pt x="159" y="0"/>
                        <a:pt x="192" y="34"/>
                        <a:pt x="192" y="76"/>
                      </a:cubicBezTo>
                      <a:cubicBezTo>
                        <a:pt x="192" y="76"/>
                        <a:pt x="192" y="154"/>
                        <a:pt x="192" y="221"/>
                      </a:cubicBezTo>
                      <a:cubicBezTo>
                        <a:pt x="192" y="247"/>
                        <a:pt x="154" y="247"/>
                        <a:pt x="154" y="221"/>
                      </a:cubicBezTo>
                      <a:cubicBezTo>
                        <a:pt x="154" y="164"/>
                        <a:pt x="154" y="96"/>
                        <a:pt x="154" y="96"/>
                      </a:cubicBezTo>
                      <a:cubicBezTo>
                        <a:pt x="154" y="69"/>
                        <a:pt x="134" y="68"/>
                        <a:pt x="134" y="96"/>
                      </a:cubicBezTo>
                      <a:cubicBezTo>
                        <a:pt x="134" y="297"/>
                        <a:pt x="134" y="498"/>
                        <a:pt x="134" y="498"/>
                      </a:cubicBezTo>
                      <a:cubicBezTo>
                        <a:pt x="134" y="550"/>
                        <a:pt x="77" y="550"/>
                        <a:pt x="77" y="498"/>
                      </a:cubicBezTo>
                      <a:cubicBezTo>
                        <a:pt x="77" y="498"/>
                        <a:pt x="77" y="383"/>
                        <a:pt x="77" y="268"/>
                      </a:cubicBezTo>
                      <a:cubicBezTo>
                        <a:pt x="77" y="242"/>
                        <a:pt x="58" y="243"/>
                        <a:pt x="58" y="268"/>
                      </a:cubicBezTo>
                      <a:cubicBezTo>
                        <a:pt x="58" y="383"/>
                        <a:pt x="58" y="498"/>
                        <a:pt x="58" y="498"/>
                      </a:cubicBezTo>
                      <a:cubicBezTo>
                        <a:pt x="58" y="550"/>
                        <a:pt x="0" y="550"/>
                        <a:pt x="0" y="498"/>
                      </a:cubicBezTo>
                      <a:cubicBezTo>
                        <a:pt x="0" y="498"/>
                        <a:pt x="0" y="297"/>
                        <a:pt x="0" y="96"/>
                      </a:cubicBezTo>
                      <a:cubicBezTo>
                        <a:pt x="6" y="13"/>
                        <a:pt x="19" y="16"/>
                        <a:pt x="38" y="0"/>
                      </a:cubicBezTo>
                      <a:cubicBezTo>
                        <a:pt x="86" y="0"/>
                        <a:pt x="115" y="0"/>
                        <a:pt x="115" y="0"/>
                      </a:cubicBezTo>
                      <a:close/>
                    </a:path>
                  </a:pathLst>
                </a:custGeom>
                <a:gradFill rotWithShape="0">
                  <a:gsLst>
                    <a:gs pos="0">
                      <a:srgbClr val="CCCCD8"/>
                    </a:gs>
                    <a:gs pos="100000">
                      <a:srgbClr val="FFFFFF"/>
                    </a:gs>
                  </a:gsLst>
                  <a:lin ang="5400000" scaled="1"/>
                </a:gradFill>
                <a:ln w="3175" cap="flat" cmpd="sng">
                  <a:noFill/>
                  <a:prstDash val="solid"/>
                  <a:round/>
                  <a:headEnd type="none" w="med" len="med"/>
                  <a:tailEnd type="none" w="med" len="med"/>
                </a:ln>
              </p:spPr>
              <p:txBody>
                <a:bodyPr wrap="none" lIns="36000" tIns="36000" rIns="36000" bIns="36000" anchor="ctr">
                  <a:noAutofit/>
                </a:bodyPr>
                <a:lstStyle/>
                <a:p>
                  <a:endParaRPr lang="zh-CN" altLang="en-US">
                    <a:solidFill>
                      <a:prstClr val="black"/>
                    </a:solidFill>
                  </a:endParaRPr>
                </a:p>
              </p:txBody>
            </p:sp>
            <p:sp>
              <p:nvSpPr>
                <p:cNvPr id="102" name="Freeform 119"/>
                <p:cNvSpPr>
                  <a:spLocks noChangeAspect="1"/>
                </p:cNvSpPr>
                <p:nvPr/>
              </p:nvSpPr>
              <p:spPr bwMode="auto">
                <a:xfrm>
                  <a:off x="5088" y="2064"/>
                  <a:ext cx="192" cy="550"/>
                </a:xfrm>
                <a:custGeom>
                  <a:avLst/>
                  <a:gdLst>
                    <a:gd name="T0" fmla="*/ 77 w 192"/>
                    <a:gd name="T1" fmla="*/ 0 h 550"/>
                    <a:gd name="T2" fmla="*/ 0 w 192"/>
                    <a:gd name="T3" fmla="*/ 76 h 550"/>
                    <a:gd name="T4" fmla="*/ 0 w 192"/>
                    <a:gd name="T5" fmla="*/ 221 h 550"/>
                    <a:gd name="T6" fmla="*/ 38 w 192"/>
                    <a:gd name="T7" fmla="*/ 221 h 550"/>
                    <a:gd name="T8" fmla="*/ 38 w 192"/>
                    <a:gd name="T9" fmla="*/ 96 h 550"/>
                    <a:gd name="T10" fmla="*/ 58 w 192"/>
                    <a:gd name="T11" fmla="*/ 96 h 550"/>
                    <a:gd name="T12" fmla="*/ 58 w 192"/>
                    <a:gd name="T13" fmla="*/ 498 h 550"/>
                    <a:gd name="T14" fmla="*/ 115 w 192"/>
                    <a:gd name="T15" fmla="*/ 498 h 550"/>
                    <a:gd name="T16" fmla="*/ 115 w 192"/>
                    <a:gd name="T17" fmla="*/ 268 h 550"/>
                    <a:gd name="T18" fmla="*/ 134 w 192"/>
                    <a:gd name="T19" fmla="*/ 268 h 550"/>
                    <a:gd name="T20" fmla="*/ 134 w 192"/>
                    <a:gd name="T21" fmla="*/ 498 h 550"/>
                    <a:gd name="T22" fmla="*/ 192 w 192"/>
                    <a:gd name="T23" fmla="*/ 498 h 550"/>
                    <a:gd name="T24" fmla="*/ 192 w 192"/>
                    <a:gd name="T25" fmla="*/ 96 h 550"/>
                    <a:gd name="T26" fmla="*/ 154 w 192"/>
                    <a:gd name="T27" fmla="*/ 0 h 550"/>
                    <a:gd name="T28" fmla="*/ 77 w 192"/>
                    <a:gd name="T29" fmla="*/ 0 h 55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2"/>
                    <a:gd name="T46" fmla="*/ 0 h 550"/>
                    <a:gd name="T47" fmla="*/ 192 w 192"/>
                    <a:gd name="T48" fmla="*/ 550 h 55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2" h="550">
                      <a:moveTo>
                        <a:pt x="77" y="0"/>
                      </a:moveTo>
                      <a:cubicBezTo>
                        <a:pt x="33" y="0"/>
                        <a:pt x="0" y="34"/>
                        <a:pt x="0" y="76"/>
                      </a:cubicBezTo>
                      <a:cubicBezTo>
                        <a:pt x="0" y="76"/>
                        <a:pt x="0" y="154"/>
                        <a:pt x="0" y="221"/>
                      </a:cubicBezTo>
                      <a:cubicBezTo>
                        <a:pt x="0" y="247"/>
                        <a:pt x="38" y="247"/>
                        <a:pt x="38" y="221"/>
                      </a:cubicBezTo>
                      <a:cubicBezTo>
                        <a:pt x="38" y="164"/>
                        <a:pt x="38" y="96"/>
                        <a:pt x="38" y="96"/>
                      </a:cubicBezTo>
                      <a:cubicBezTo>
                        <a:pt x="38" y="69"/>
                        <a:pt x="58" y="68"/>
                        <a:pt x="58" y="96"/>
                      </a:cubicBezTo>
                      <a:cubicBezTo>
                        <a:pt x="58" y="297"/>
                        <a:pt x="58" y="498"/>
                        <a:pt x="58" y="498"/>
                      </a:cubicBezTo>
                      <a:cubicBezTo>
                        <a:pt x="58" y="550"/>
                        <a:pt x="115" y="550"/>
                        <a:pt x="115" y="498"/>
                      </a:cubicBezTo>
                      <a:cubicBezTo>
                        <a:pt x="115" y="498"/>
                        <a:pt x="115" y="383"/>
                        <a:pt x="115" y="268"/>
                      </a:cubicBezTo>
                      <a:cubicBezTo>
                        <a:pt x="115" y="242"/>
                        <a:pt x="134" y="243"/>
                        <a:pt x="134" y="268"/>
                      </a:cubicBezTo>
                      <a:cubicBezTo>
                        <a:pt x="134" y="383"/>
                        <a:pt x="134" y="498"/>
                        <a:pt x="134" y="498"/>
                      </a:cubicBezTo>
                      <a:cubicBezTo>
                        <a:pt x="134" y="550"/>
                        <a:pt x="192" y="550"/>
                        <a:pt x="192" y="498"/>
                      </a:cubicBezTo>
                      <a:cubicBezTo>
                        <a:pt x="192" y="498"/>
                        <a:pt x="192" y="297"/>
                        <a:pt x="192" y="96"/>
                      </a:cubicBezTo>
                      <a:cubicBezTo>
                        <a:pt x="186" y="13"/>
                        <a:pt x="173" y="16"/>
                        <a:pt x="154" y="0"/>
                      </a:cubicBezTo>
                      <a:cubicBezTo>
                        <a:pt x="106" y="0"/>
                        <a:pt x="77" y="0"/>
                        <a:pt x="77" y="0"/>
                      </a:cubicBezTo>
                      <a:close/>
                    </a:path>
                  </a:pathLst>
                </a:custGeom>
                <a:gradFill rotWithShape="0">
                  <a:gsLst>
                    <a:gs pos="0">
                      <a:srgbClr val="CCCCD8"/>
                    </a:gs>
                    <a:gs pos="100000">
                      <a:srgbClr val="FFFFFF"/>
                    </a:gs>
                  </a:gsLst>
                  <a:lin ang="5400000" scaled="1"/>
                </a:gradFill>
                <a:ln w="3175" cap="flat" cmpd="sng">
                  <a:noFill/>
                  <a:prstDash val="solid"/>
                  <a:round/>
                  <a:headEnd type="none" w="med" len="med"/>
                  <a:tailEnd type="none" w="med" len="med"/>
                </a:ln>
              </p:spPr>
              <p:txBody>
                <a:bodyPr wrap="none" lIns="36000" tIns="36000" rIns="36000" bIns="36000" anchor="ctr">
                  <a:noAutofit/>
                </a:bodyPr>
                <a:lstStyle/>
                <a:p>
                  <a:endParaRPr lang="zh-CN" altLang="en-US">
                    <a:solidFill>
                      <a:prstClr val="black"/>
                    </a:solidFill>
                  </a:endParaRPr>
                </a:p>
              </p:txBody>
            </p:sp>
          </p:grpSp>
        </p:grpSp>
        <p:grpSp>
          <p:nvGrpSpPr>
            <p:cNvPr id="79" name="Group 120"/>
            <p:cNvGrpSpPr>
              <a:grpSpLocks noChangeAspect="1"/>
            </p:cNvGrpSpPr>
            <p:nvPr/>
          </p:nvGrpSpPr>
          <p:grpSpPr bwMode="auto">
            <a:xfrm>
              <a:off x="4850" y="865"/>
              <a:ext cx="163" cy="464"/>
              <a:chOff x="5088" y="1950"/>
              <a:chExt cx="250" cy="664"/>
            </a:xfrm>
          </p:grpSpPr>
          <p:sp>
            <p:nvSpPr>
              <p:cNvPr id="95" name="Oval 121"/>
              <p:cNvSpPr>
                <a:spLocks noChangeAspect="1" noChangeArrowheads="1"/>
              </p:cNvSpPr>
              <p:nvPr/>
            </p:nvSpPr>
            <p:spPr bwMode="auto">
              <a:xfrm flipH="1">
                <a:off x="5165" y="1950"/>
                <a:ext cx="96" cy="96"/>
              </a:xfrm>
              <a:prstGeom prst="ellipse">
                <a:avLst/>
              </a:prstGeom>
              <a:solidFill>
                <a:srgbClr val="CCCCD8"/>
              </a:solidFill>
              <a:ln w="3175">
                <a:noFill/>
                <a:round/>
                <a:headEnd/>
                <a:tailEnd/>
              </a:ln>
            </p:spPr>
            <p:txBody>
              <a:bodyPr wrap="none" lIns="36000" tIns="36000" rIns="36000" bIns="36000" anchor="ctr">
                <a:noAutofit/>
              </a:bodyPr>
              <a:lstStyle/>
              <a:p>
                <a:endParaRPr lang="zh-CN" altLang="en-US">
                  <a:solidFill>
                    <a:prstClr val="black"/>
                  </a:solidFill>
                </a:endParaRPr>
              </a:p>
            </p:txBody>
          </p:sp>
          <p:grpSp>
            <p:nvGrpSpPr>
              <p:cNvPr id="96" name="Group 122"/>
              <p:cNvGrpSpPr>
                <a:grpSpLocks noChangeAspect="1"/>
              </p:cNvGrpSpPr>
              <p:nvPr/>
            </p:nvGrpSpPr>
            <p:grpSpPr bwMode="auto">
              <a:xfrm>
                <a:off x="5088" y="2064"/>
                <a:ext cx="250" cy="550"/>
                <a:chOff x="5088" y="2064"/>
                <a:chExt cx="250" cy="550"/>
              </a:xfrm>
            </p:grpSpPr>
            <p:sp>
              <p:nvSpPr>
                <p:cNvPr id="97" name="Freeform 123"/>
                <p:cNvSpPr>
                  <a:spLocks noChangeAspect="1"/>
                </p:cNvSpPr>
                <p:nvPr/>
              </p:nvSpPr>
              <p:spPr bwMode="auto">
                <a:xfrm>
                  <a:off x="5146" y="2064"/>
                  <a:ext cx="192" cy="550"/>
                </a:xfrm>
                <a:custGeom>
                  <a:avLst/>
                  <a:gdLst>
                    <a:gd name="T0" fmla="*/ 115 w 192"/>
                    <a:gd name="T1" fmla="*/ 0 h 550"/>
                    <a:gd name="T2" fmla="*/ 192 w 192"/>
                    <a:gd name="T3" fmla="*/ 76 h 550"/>
                    <a:gd name="T4" fmla="*/ 192 w 192"/>
                    <a:gd name="T5" fmla="*/ 221 h 550"/>
                    <a:gd name="T6" fmla="*/ 154 w 192"/>
                    <a:gd name="T7" fmla="*/ 221 h 550"/>
                    <a:gd name="T8" fmla="*/ 154 w 192"/>
                    <a:gd name="T9" fmla="*/ 96 h 550"/>
                    <a:gd name="T10" fmla="*/ 134 w 192"/>
                    <a:gd name="T11" fmla="*/ 96 h 550"/>
                    <a:gd name="T12" fmla="*/ 134 w 192"/>
                    <a:gd name="T13" fmla="*/ 498 h 550"/>
                    <a:gd name="T14" fmla="*/ 77 w 192"/>
                    <a:gd name="T15" fmla="*/ 498 h 550"/>
                    <a:gd name="T16" fmla="*/ 77 w 192"/>
                    <a:gd name="T17" fmla="*/ 268 h 550"/>
                    <a:gd name="T18" fmla="*/ 58 w 192"/>
                    <a:gd name="T19" fmla="*/ 268 h 550"/>
                    <a:gd name="T20" fmla="*/ 58 w 192"/>
                    <a:gd name="T21" fmla="*/ 498 h 550"/>
                    <a:gd name="T22" fmla="*/ 0 w 192"/>
                    <a:gd name="T23" fmla="*/ 498 h 550"/>
                    <a:gd name="T24" fmla="*/ 0 w 192"/>
                    <a:gd name="T25" fmla="*/ 96 h 550"/>
                    <a:gd name="T26" fmla="*/ 38 w 192"/>
                    <a:gd name="T27" fmla="*/ 0 h 550"/>
                    <a:gd name="T28" fmla="*/ 115 w 192"/>
                    <a:gd name="T29" fmla="*/ 0 h 55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2"/>
                    <a:gd name="T46" fmla="*/ 0 h 550"/>
                    <a:gd name="T47" fmla="*/ 192 w 192"/>
                    <a:gd name="T48" fmla="*/ 550 h 55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2" h="550">
                      <a:moveTo>
                        <a:pt x="115" y="0"/>
                      </a:moveTo>
                      <a:cubicBezTo>
                        <a:pt x="159" y="0"/>
                        <a:pt x="192" y="34"/>
                        <a:pt x="192" y="76"/>
                      </a:cubicBezTo>
                      <a:cubicBezTo>
                        <a:pt x="192" y="76"/>
                        <a:pt x="192" y="154"/>
                        <a:pt x="192" y="221"/>
                      </a:cubicBezTo>
                      <a:cubicBezTo>
                        <a:pt x="192" y="247"/>
                        <a:pt x="154" y="247"/>
                        <a:pt x="154" y="221"/>
                      </a:cubicBezTo>
                      <a:cubicBezTo>
                        <a:pt x="154" y="164"/>
                        <a:pt x="154" y="96"/>
                        <a:pt x="154" y="96"/>
                      </a:cubicBezTo>
                      <a:cubicBezTo>
                        <a:pt x="154" y="69"/>
                        <a:pt x="134" y="68"/>
                        <a:pt x="134" y="96"/>
                      </a:cubicBezTo>
                      <a:cubicBezTo>
                        <a:pt x="134" y="297"/>
                        <a:pt x="134" y="498"/>
                        <a:pt x="134" y="498"/>
                      </a:cubicBezTo>
                      <a:cubicBezTo>
                        <a:pt x="134" y="550"/>
                        <a:pt x="77" y="550"/>
                        <a:pt x="77" y="498"/>
                      </a:cubicBezTo>
                      <a:cubicBezTo>
                        <a:pt x="77" y="498"/>
                        <a:pt x="77" y="383"/>
                        <a:pt x="77" y="268"/>
                      </a:cubicBezTo>
                      <a:cubicBezTo>
                        <a:pt x="77" y="242"/>
                        <a:pt x="58" y="243"/>
                        <a:pt x="58" y="268"/>
                      </a:cubicBezTo>
                      <a:cubicBezTo>
                        <a:pt x="58" y="383"/>
                        <a:pt x="58" y="498"/>
                        <a:pt x="58" y="498"/>
                      </a:cubicBezTo>
                      <a:cubicBezTo>
                        <a:pt x="58" y="550"/>
                        <a:pt x="0" y="550"/>
                        <a:pt x="0" y="498"/>
                      </a:cubicBezTo>
                      <a:cubicBezTo>
                        <a:pt x="0" y="498"/>
                        <a:pt x="0" y="297"/>
                        <a:pt x="0" y="96"/>
                      </a:cubicBezTo>
                      <a:cubicBezTo>
                        <a:pt x="6" y="13"/>
                        <a:pt x="19" y="16"/>
                        <a:pt x="38" y="0"/>
                      </a:cubicBezTo>
                      <a:cubicBezTo>
                        <a:pt x="86" y="0"/>
                        <a:pt x="115" y="0"/>
                        <a:pt x="115" y="0"/>
                      </a:cubicBezTo>
                      <a:close/>
                    </a:path>
                  </a:pathLst>
                </a:custGeom>
                <a:solidFill>
                  <a:srgbClr val="CCCCD8"/>
                </a:solidFill>
                <a:ln w="3175" cap="flat" cmpd="sng">
                  <a:noFill/>
                  <a:prstDash val="solid"/>
                  <a:round/>
                  <a:headEnd type="none" w="med" len="med"/>
                  <a:tailEnd type="none" w="med" len="med"/>
                </a:ln>
              </p:spPr>
              <p:txBody>
                <a:bodyPr wrap="none" lIns="36000" tIns="36000" rIns="36000" bIns="36000" anchor="ctr">
                  <a:noAutofit/>
                </a:bodyPr>
                <a:lstStyle/>
                <a:p>
                  <a:endParaRPr lang="zh-CN" altLang="en-US">
                    <a:solidFill>
                      <a:prstClr val="black"/>
                    </a:solidFill>
                  </a:endParaRPr>
                </a:p>
              </p:txBody>
            </p:sp>
            <p:sp>
              <p:nvSpPr>
                <p:cNvPr id="98" name="Freeform 124"/>
                <p:cNvSpPr>
                  <a:spLocks noChangeAspect="1"/>
                </p:cNvSpPr>
                <p:nvPr/>
              </p:nvSpPr>
              <p:spPr bwMode="auto">
                <a:xfrm>
                  <a:off x="5088" y="2064"/>
                  <a:ext cx="192" cy="550"/>
                </a:xfrm>
                <a:custGeom>
                  <a:avLst/>
                  <a:gdLst>
                    <a:gd name="T0" fmla="*/ 77 w 192"/>
                    <a:gd name="T1" fmla="*/ 0 h 550"/>
                    <a:gd name="T2" fmla="*/ 0 w 192"/>
                    <a:gd name="T3" fmla="*/ 76 h 550"/>
                    <a:gd name="T4" fmla="*/ 0 w 192"/>
                    <a:gd name="T5" fmla="*/ 221 h 550"/>
                    <a:gd name="T6" fmla="*/ 38 w 192"/>
                    <a:gd name="T7" fmla="*/ 221 h 550"/>
                    <a:gd name="T8" fmla="*/ 38 w 192"/>
                    <a:gd name="T9" fmla="*/ 96 h 550"/>
                    <a:gd name="T10" fmla="*/ 58 w 192"/>
                    <a:gd name="T11" fmla="*/ 96 h 550"/>
                    <a:gd name="T12" fmla="*/ 58 w 192"/>
                    <a:gd name="T13" fmla="*/ 498 h 550"/>
                    <a:gd name="T14" fmla="*/ 115 w 192"/>
                    <a:gd name="T15" fmla="*/ 498 h 550"/>
                    <a:gd name="T16" fmla="*/ 115 w 192"/>
                    <a:gd name="T17" fmla="*/ 268 h 550"/>
                    <a:gd name="T18" fmla="*/ 134 w 192"/>
                    <a:gd name="T19" fmla="*/ 268 h 550"/>
                    <a:gd name="T20" fmla="*/ 134 w 192"/>
                    <a:gd name="T21" fmla="*/ 498 h 550"/>
                    <a:gd name="T22" fmla="*/ 192 w 192"/>
                    <a:gd name="T23" fmla="*/ 498 h 550"/>
                    <a:gd name="T24" fmla="*/ 192 w 192"/>
                    <a:gd name="T25" fmla="*/ 96 h 550"/>
                    <a:gd name="T26" fmla="*/ 154 w 192"/>
                    <a:gd name="T27" fmla="*/ 0 h 550"/>
                    <a:gd name="T28" fmla="*/ 77 w 192"/>
                    <a:gd name="T29" fmla="*/ 0 h 55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2"/>
                    <a:gd name="T46" fmla="*/ 0 h 550"/>
                    <a:gd name="T47" fmla="*/ 192 w 192"/>
                    <a:gd name="T48" fmla="*/ 550 h 55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2" h="550">
                      <a:moveTo>
                        <a:pt x="77" y="0"/>
                      </a:moveTo>
                      <a:cubicBezTo>
                        <a:pt x="33" y="0"/>
                        <a:pt x="0" y="34"/>
                        <a:pt x="0" y="76"/>
                      </a:cubicBezTo>
                      <a:cubicBezTo>
                        <a:pt x="0" y="76"/>
                        <a:pt x="0" y="154"/>
                        <a:pt x="0" y="221"/>
                      </a:cubicBezTo>
                      <a:cubicBezTo>
                        <a:pt x="0" y="247"/>
                        <a:pt x="38" y="247"/>
                        <a:pt x="38" y="221"/>
                      </a:cubicBezTo>
                      <a:cubicBezTo>
                        <a:pt x="38" y="164"/>
                        <a:pt x="38" y="96"/>
                        <a:pt x="38" y="96"/>
                      </a:cubicBezTo>
                      <a:cubicBezTo>
                        <a:pt x="38" y="69"/>
                        <a:pt x="58" y="68"/>
                        <a:pt x="58" y="96"/>
                      </a:cubicBezTo>
                      <a:cubicBezTo>
                        <a:pt x="58" y="297"/>
                        <a:pt x="58" y="498"/>
                        <a:pt x="58" y="498"/>
                      </a:cubicBezTo>
                      <a:cubicBezTo>
                        <a:pt x="58" y="550"/>
                        <a:pt x="115" y="550"/>
                        <a:pt x="115" y="498"/>
                      </a:cubicBezTo>
                      <a:cubicBezTo>
                        <a:pt x="115" y="498"/>
                        <a:pt x="115" y="383"/>
                        <a:pt x="115" y="268"/>
                      </a:cubicBezTo>
                      <a:cubicBezTo>
                        <a:pt x="115" y="242"/>
                        <a:pt x="134" y="243"/>
                        <a:pt x="134" y="268"/>
                      </a:cubicBezTo>
                      <a:cubicBezTo>
                        <a:pt x="134" y="383"/>
                        <a:pt x="134" y="498"/>
                        <a:pt x="134" y="498"/>
                      </a:cubicBezTo>
                      <a:cubicBezTo>
                        <a:pt x="134" y="550"/>
                        <a:pt x="192" y="550"/>
                        <a:pt x="192" y="498"/>
                      </a:cubicBezTo>
                      <a:cubicBezTo>
                        <a:pt x="192" y="498"/>
                        <a:pt x="192" y="297"/>
                        <a:pt x="192" y="96"/>
                      </a:cubicBezTo>
                      <a:cubicBezTo>
                        <a:pt x="186" y="13"/>
                        <a:pt x="173" y="16"/>
                        <a:pt x="154" y="0"/>
                      </a:cubicBezTo>
                      <a:cubicBezTo>
                        <a:pt x="106" y="0"/>
                        <a:pt x="77" y="0"/>
                        <a:pt x="77" y="0"/>
                      </a:cubicBezTo>
                      <a:close/>
                    </a:path>
                  </a:pathLst>
                </a:custGeom>
                <a:solidFill>
                  <a:srgbClr val="CCCCD8"/>
                </a:solidFill>
                <a:ln w="3175" cap="flat" cmpd="sng">
                  <a:noFill/>
                  <a:prstDash val="solid"/>
                  <a:round/>
                  <a:headEnd type="none" w="med" len="med"/>
                  <a:tailEnd type="none" w="med" len="med"/>
                </a:ln>
              </p:spPr>
              <p:txBody>
                <a:bodyPr wrap="none" lIns="36000" tIns="36000" rIns="36000" bIns="36000" anchor="ctr">
                  <a:noAutofit/>
                </a:bodyPr>
                <a:lstStyle/>
                <a:p>
                  <a:endParaRPr lang="zh-CN" altLang="en-US">
                    <a:solidFill>
                      <a:prstClr val="black"/>
                    </a:solidFill>
                  </a:endParaRPr>
                </a:p>
              </p:txBody>
            </p:sp>
          </p:grpSp>
        </p:grpSp>
        <p:grpSp>
          <p:nvGrpSpPr>
            <p:cNvPr id="80" name="Group 125"/>
            <p:cNvGrpSpPr>
              <a:grpSpLocks noChangeAspect="1"/>
            </p:cNvGrpSpPr>
            <p:nvPr/>
          </p:nvGrpSpPr>
          <p:grpSpPr bwMode="auto">
            <a:xfrm>
              <a:off x="4997" y="1154"/>
              <a:ext cx="164" cy="464"/>
              <a:chOff x="5088" y="1950"/>
              <a:chExt cx="250" cy="664"/>
            </a:xfrm>
          </p:grpSpPr>
          <p:sp>
            <p:nvSpPr>
              <p:cNvPr id="91" name="Oval 126"/>
              <p:cNvSpPr>
                <a:spLocks noChangeAspect="1" noChangeArrowheads="1"/>
              </p:cNvSpPr>
              <p:nvPr/>
            </p:nvSpPr>
            <p:spPr bwMode="auto">
              <a:xfrm flipH="1">
                <a:off x="5165" y="1950"/>
                <a:ext cx="96" cy="96"/>
              </a:xfrm>
              <a:prstGeom prst="ellipse">
                <a:avLst/>
              </a:prstGeom>
              <a:solidFill>
                <a:srgbClr val="CCCCD8"/>
              </a:solidFill>
              <a:ln w="3175">
                <a:noFill/>
                <a:round/>
                <a:headEnd/>
                <a:tailEnd/>
              </a:ln>
            </p:spPr>
            <p:txBody>
              <a:bodyPr wrap="none" lIns="36000" tIns="36000" rIns="36000" bIns="36000" anchor="ctr">
                <a:noAutofit/>
              </a:bodyPr>
              <a:lstStyle/>
              <a:p>
                <a:endParaRPr lang="zh-CN" altLang="en-US">
                  <a:solidFill>
                    <a:prstClr val="black"/>
                  </a:solidFill>
                </a:endParaRPr>
              </a:p>
            </p:txBody>
          </p:sp>
          <p:grpSp>
            <p:nvGrpSpPr>
              <p:cNvPr id="92" name="Group 127"/>
              <p:cNvGrpSpPr>
                <a:grpSpLocks noChangeAspect="1"/>
              </p:cNvGrpSpPr>
              <p:nvPr/>
            </p:nvGrpSpPr>
            <p:grpSpPr bwMode="auto">
              <a:xfrm>
                <a:off x="5088" y="2064"/>
                <a:ext cx="250" cy="550"/>
                <a:chOff x="5088" y="2064"/>
                <a:chExt cx="250" cy="550"/>
              </a:xfrm>
            </p:grpSpPr>
            <p:sp>
              <p:nvSpPr>
                <p:cNvPr id="93" name="Freeform 128"/>
                <p:cNvSpPr>
                  <a:spLocks noChangeAspect="1"/>
                </p:cNvSpPr>
                <p:nvPr/>
              </p:nvSpPr>
              <p:spPr bwMode="auto">
                <a:xfrm>
                  <a:off x="5146" y="2064"/>
                  <a:ext cx="192" cy="550"/>
                </a:xfrm>
                <a:custGeom>
                  <a:avLst/>
                  <a:gdLst>
                    <a:gd name="T0" fmla="*/ 115 w 192"/>
                    <a:gd name="T1" fmla="*/ 0 h 550"/>
                    <a:gd name="T2" fmla="*/ 192 w 192"/>
                    <a:gd name="T3" fmla="*/ 76 h 550"/>
                    <a:gd name="T4" fmla="*/ 192 w 192"/>
                    <a:gd name="T5" fmla="*/ 221 h 550"/>
                    <a:gd name="T6" fmla="*/ 154 w 192"/>
                    <a:gd name="T7" fmla="*/ 221 h 550"/>
                    <a:gd name="T8" fmla="*/ 154 w 192"/>
                    <a:gd name="T9" fmla="*/ 96 h 550"/>
                    <a:gd name="T10" fmla="*/ 134 w 192"/>
                    <a:gd name="T11" fmla="*/ 96 h 550"/>
                    <a:gd name="T12" fmla="*/ 134 w 192"/>
                    <a:gd name="T13" fmla="*/ 498 h 550"/>
                    <a:gd name="T14" fmla="*/ 77 w 192"/>
                    <a:gd name="T15" fmla="*/ 498 h 550"/>
                    <a:gd name="T16" fmla="*/ 77 w 192"/>
                    <a:gd name="T17" fmla="*/ 268 h 550"/>
                    <a:gd name="T18" fmla="*/ 58 w 192"/>
                    <a:gd name="T19" fmla="*/ 268 h 550"/>
                    <a:gd name="T20" fmla="*/ 58 w 192"/>
                    <a:gd name="T21" fmla="*/ 498 h 550"/>
                    <a:gd name="T22" fmla="*/ 0 w 192"/>
                    <a:gd name="T23" fmla="*/ 498 h 550"/>
                    <a:gd name="T24" fmla="*/ 0 w 192"/>
                    <a:gd name="T25" fmla="*/ 96 h 550"/>
                    <a:gd name="T26" fmla="*/ 38 w 192"/>
                    <a:gd name="T27" fmla="*/ 0 h 550"/>
                    <a:gd name="T28" fmla="*/ 115 w 192"/>
                    <a:gd name="T29" fmla="*/ 0 h 55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2"/>
                    <a:gd name="T46" fmla="*/ 0 h 550"/>
                    <a:gd name="T47" fmla="*/ 192 w 192"/>
                    <a:gd name="T48" fmla="*/ 550 h 55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2" h="550">
                      <a:moveTo>
                        <a:pt x="115" y="0"/>
                      </a:moveTo>
                      <a:cubicBezTo>
                        <a:pt x="159" y="0"/>
                        <a:pt x="192" y="34"/>
                        <a:pt x="192" y="76"/>
                      </a:cubicBezTo>
                      <a:cubicBezTo>
                        <a:pt x="192" y="76"/>
                        <a:pt x="192" y="154"/>
                        <a:pt x="192" y="221"/>
                      </a:cubicBezTo>
                      <a:cubicBezTo>
                        <a:pt x="192" y="247"/>
                        <a:pt x="154" y="247"/>
                        <a:pt x="154" y="221"/>
                      </a:cubicBezTo>
                      <a:cubicBezTo>
                        <a:pt x="154" y="164"/>
                        <a:pt x="154" y="96"/>
                        <a:pt x="154" y="96"/>
                      </a:cubicBezTo>
                      <a:cubicBezTo>
                        <a:pt x="154" y="69"/>
                        <a:pt x="134" y="68"/>
                        <a:pt x="134" y="96"/>
                      </a:cubicBezTo>
                      <a:cubicBezTo>
                        <a:pt x="134" y="297"/>
                        <a:pt x="134" y="498"/>
                        <a:pt x="134" y="498"/>
                      </a:cubicBezTo>
                      <a:cubicBezTo>
                        <a:pt x="134" y="550"/>
                        <a:pt x="77" y="550"/>
                        <a:pt x="77" y="498"/>
                      </a:cubicBezTo>
                      <a:cubicBezTo>
                        <a:pt x="77" y="498"/>
                        <a:pt x="77" y="383"/>
                        <a:pt x="77" y="268"/>
                      </a:cubicBezTo>
                      <a:cubicBezTo>
                        <a:pt x="77" y="242"/>
                        <a:pt x="58" y="243"/>
                        <a:pt x="58" y="268"/>
                      </a:cubicBezTo>
                      <a:cubicBezTo>
                        <a:pt x="58" y="383"/>
                        <a:pt x="58" y="498"/>
                        <a:pt x="58" y="498"/>
                      </a:cubicBezTo>
                      <a:cubicBezTo>
                        <a:pt x="58" y="550"/>
                        <a:pt x="0" y="550"/>
                        <a:pt x="0" y="498"/>
                      </a:cubicBezTo>
                      <a:cubicBezTo>
                        <a:pt x="0" y="498"/>
                        <a:pt x="0" y="297"/>
                        <a:pt x="0" y="96"/>
                      </a:cubicBezTo>
                      <a:cubicBezTo>
                        <a:pt x="6" y="13"/>
                        <a:pt x="19" y="16"/>
                        <a:pt x="38" y="0"/>
                      </a:cubicBezTo>
                      <a:cubicBezTo>
                        <a:pt x="86" y="0"/>
                        <a:pt x="115" y="0"/>
                        <a:pt x="115" y="0"/>
                      </a:cubicBezTo>
                      <a:close/>
                    </a:path>
                  </a:pathLst>
                </a:custGeom>
                <a:solidFill>
                  <a:srgbClr val="CCCCD8"/>
                </a:solidFill>
                <a:ln w="3175" cap="flat" cmpd="sng">
                  <a:noFill/>
                  <a:prstDash val="solid"/>
                  <a:round/>
                  <a:headEnd type="none" w="med" len="med"/>
                  <a:tailEnd type="none" w="med" len="med"/>
                </a:ln>
              </p:spPr>
              <p:txBody>
                <a:bodyPr wrap="none" lIns="36000" tIns="36000" rIns="36000" bIns="36000" anchor="ctr">
                  <a:noAutofit/>
                </a:bodyPr>
                <a:lstStyle/>
                <a:p>
                  <a:endParaRPr lang="zh-CN" altLang="en-US">
                    <a:solidFill>
                      <a:prstClr val="black"/>
                    </a:solidFill>
                  </a:endParaRPr>
                </a:p>
              </p:txBody>
            </p:sp>
            <p:sp>
              <p:nvSpPr>
                <p:cNvPr id="94" name="Freeform 129"/>
                <p:cNvSpPr>
                  <a:spLocks noChangeAspect="1"/>
                </p:cNvSpPr>
                <p:nvPr/>
              </p:nvSpPr>
              <p:spPr bwMode="auto">
                <a:xfrm>
                  <a:off x="5088" y="2064"/>
                  <a:ext cx="192" cy="550"/>
                </a:xfrm>
                <a:custGeom>
                  <a:avLst/>
                  <a:gdLst>
                    <a:gd name="T0" fmla="*/ 77 w 192"/>
                    <a:gd name="T1" fmla="*/ 0 h 550"/>
                    <a:gd name="T2" fmla="*/ 0 w 192"/>
                    <a:gd name="T3" fmla="*/ 76 h 550"/>
                    <a:gd name="T4" fmla="*/ 0 w 192"/>
                    <a:gd name="T5" fmla="*/ 221 h 550"/>
                    <a:gd name="T6" fmla="*/ 38 w 192"/>
                    <a:gd name="T7" fmla="*/ 221 h 550"/>
                    <a:gd name="T8" fmla="*/ 38 w 192"/>
                    <a:gd name="T9" fmla="*/ 96 h 550"/>
                    <a:gd name="T10" fmla="*/ 58 w 192"/>
                    <a:gd name="T11" fmla="*/ 96 h 550"/>
                    <a:gd name="T12" fmla="*/ 58 w 192"/>
                    <a:gd name="T13" fmla="*/ 498 h 550"/>
                    <a:gd name="T14" fmla="*/ 115 w 192"/>
                    <a:gd name="T15" fmla="*/ 498 h 550"/>
                    <a:gd name="T16" fmla="*/ 115 w 192"/>
                    <a:gd name="T17" fmla="*/ 268 h 550"/>
                    <a:gd name="T18" fmla="*/ 134 w 192"/>
                    <a:gd name="T19" fmla="*/ 268 h 550"/>
                    <a:gd name="T20" fmla="*/ 134 w 192"/>
                    <a:gd name="T21" fmla="*/ 498 h 550"/>
                    <a:gd name="T22" fmla="*/ 192 w 192"/>
                    <a:gd name="T23" fmla="*/ 498 h 550"/>
                    <a:gd name="T24" fmla="*/ 192 w 192"/>
                    <a:gd name="T25" fmla="*/ 96 h 550"/>
                    <a:gd name="T26" fmla="*/ 154 w 192"/>
                    <a:gd name="T27" fmla="*/ 0 h 550"/>
                    <a:gd name="T28" fmla="*/ 77 w 192"/>
                    <a:gd name="T29" fmla="*/ 0 h 55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2"/>
                    <a:gd name="T46" fmla="*/ 0 h 550"/>
                    <a:gd name="T47" fmla="*/ 192 w 192"/>
                    <a:gd name="T48" fmla="*/ 550 h 55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2" h="550">
                      <a:moveTo>
                        <a:pt x="77" y="0"/>
                      </a:moveTo>
                      <a:cubicBezTo>
                        <a:pt x="33" y="0"/>
                        <a:pt x="0" y="34"/>
                        <a:pt x="0" y="76"/>
                      </a:cubicBezTo>
                      <a:cubicBezTo>
                        <a:pt x="0" y="76"/>
                        <a:pt x="0" y="154"/>
                        <a:pt x="0" y="221"/>
                      </a:cubicBezTo>
                      <a:cubicBezTo>
                        <a:pt x="0" y="247"/>
                        <a:pt x="38" y="247"/>
                        <a:pt x="38" y="221"/>
                      </a:cubicBezTo>
                      <a:cubicBezTo>
                        <a:pt x="38" y="164"/>
                        <a:pt x="38" y="96"/>
                        <a:pt x="38" y="96"/>
                      </a:cubicBezTo>
                      <a:cubicBezTo>
                        <a:pt x="38" y="69"/>
                        <a:pt x="58" y="68"/>
                        <a:pt x="58" y="96"/>
                      </a:cubicBezTo>
                      <a:cubicBezTo>
                        <a:pt x="58" y="297"/>
                        <a:pt x="58" y="498"/>
                        <a:pt x="58" y="498"/>
                      </a:cubicBezTo>
                      <a:cubicBezTo>
                        <a:pt x="58" y="550"/>
                        <a:pt x="115" y="550"/>
                        <a:pt x="115" y="498"/>
                      </a:cubicBezTo>
                      <a:cubicBezTo>
                        <a:pt x="115" y="498"/>
                        <a:pt x="115" y="383"/>
                        <a:pt x="115" y="268"/>
                      </a:cubicBezTo>
                      <a:cubicBezTo>
                        <a:pt x="115" y="242"/>
                        <a:pt x="134" y="243"/>
                        <a:pt x="134" y="268"/>
                      </a:cubicBezTo>
                      <a:cubicBezTo>
                        <a:pt x="134" y="383"/>
                        <a:pt x="134" y="498"/>
                        <a:pt x="134" y="498"/>
                      </a:cubicBezTo>
                      <a:cubicBezTo>
                        <a:pt x="134" y="550"/>
                        <a:pt x="192" y="550"/>
                        <a:pt x="192" y="498"/>
                      </a:cubicBezTo>
                      <a:cubicBezTo>
                        <a:pt x="192" y="498"/>
                        <a:pt x="192" y="297"/>
                        <a:pt x="192" y="96"/>
                      </a:cubicBezTo>
                      <a:cubicBezTo>
                        <a:pt x="186" y="13"/>
                        <a:pt x="173" y="16"/>
                        <a:pt x="154" y="0"/>
                      </a:cubicBezTo>
                      <a:cubicBezTo>
                        <a:pt x="106" y="0"/>
                        <a:pt x="77" y="0"/>
                        <a:pt x="77" y="0"/>
                      </a:cubicBezTo>
                      <a:close/>
                    </a:path>
                  </a:pathLst>
                </a:custGeom>
                <a:solidFill>
                  <a:srgbClr val="CCCCD8"/>
                </a:solidFill>
                <a:ln w="3175" cap="flat" cmpd="sng">
                  <a:noFill/>
                  <a:prstDash val="solid"/>
                  <a:round/>
                  <a:headEnd type="none" w="med" len="med"/>
                  <a:tailEnd type="none" w="med" len="med"/>
                </a:ln>
              </p:spPr>
              <p:txBody>
                <a:bodyPr wrap="none" lIns="36000" tIns="36000" rIns="36000" bIns="36000" anchor="ctr">
                  <a:noAutofit/>
                </a:bodyPr>
                <a:lstStyle/>
                <a:p>
                  <a:endParaRPr lang="zh-CN" altLang="en-US">
                    <a:solidFill>
                      <a:prstClr val="black"/>
                    </a:solidFill>
                  </a:endParaRPr>
                </a:p>
              </p:txBody>
            </p:sp>
          </p:grpSp>
        </p:grpSp>
        <p:grpSp>
          <p:nvGrpSpPr>
            <p:cNvPr id="81" name="Group 130"/>
            <p:cNvGrpSpPr>
              <a:grpSpLocks noChangeAspect="1"/>
            </p:cNvGrpSpPr>
            <p:nvPr/>
          </p:nvGrpSpPr>
          <p:grpSpPr bwMode="auto">
            <a:xfrm>
              <a:off x="5288" y="1111"/>
              <a:ext cx="164" cy="464"/>
              <a:chOff x="5088" y="1950"/>
              <a:chExt cx="250" cy="664"/>
            </a:xfrm>
          </p:grpSpPr>
          <p:sp>
            <p:nvSpPr>
              <p:cNvPr id="87" name="Oval 131"/>
              <p:cNvSpPr>
                <a:spLocks noChangeAspect="1" noChangeArrowheads="1"/>
              </p:cNvSpPr>
              <p:nvPr/>
            </p:nvSpPr>
            <p:spPr bwMode="auto">
              <a:xfrm flipH="1">
                <a:off x="5165" y="1950"/>
                <a:ext cx="96" cy="96"/>
              </a:xfrm>
              <a:prstGeom prst="ellipse">
                <a:avLst/>
              </a:prstGeom>
              <a:solidFill>
                <a:srgbClr val="9999CC"/>
              </a:solidFill>
              <a:ln w="3175">
                <a:noFill/>
                <a:round/>
                <a:headEnd/>
                <a:tailEnd/>
              </a:ln>
            </p:spPr>
            <p:txBody>
              <a:bodyPr wrap="none" lIns="36000" tIns="36000" rIns="36000" bIns="36000" anchor="ctr">
                <a:noAutofit/>
              </a:bodyPr>
              <a:lstStyle/>
              <a:p>
                <a:endParaRPr lang="zh-CN" altLang="en-US">
                  <a:solidFill>
                    <a:prstClr val="black"/>
                  </a:solidFill>
                </a:endParaRPr>
              </a:p>
            </p:txBody>
          </p:sp>
          <p:grpSp>
            <p:nvGrpSpPr>
              <p:cNvPr id="88" name="Group 132"/>
              <p:cNvGrpSpPr>
                <a:grpSpLocks noChangeAspect="1"/>
              </p:cNvGrpSpPr>
              <p:nvPr/>
            </p:nvGrpSpPr>
            <p:grpSpPr bwMode="auto">
              <a:xfrm>
                <a:off x="5088" y="2064"/>
                <a:ext cx="250" cy="550"/>
                <a:chOff x="5088" y="2064"/>
                <a:chExt cx="250" cy="550"/>
              </a:xfrm>
            </p:grpSpPr>
            <p:sp>
              <p:nvSpPr>
                <p:cNvPr id="89" name="Freeform 133"/>
                <p:cNvSpPr>
                  <a:spLocks noChangeAspect="1"/>
                </p:cNvSpPr>
                <p:nvPr/>
              </p:nvSpPr>
              <p:spPr bwMode="auto">
                <a:xfrm>
                  <a:off x="5146" y="2064"/>
                  <a:ext cx="192" cy="550"/>
                </a:xfrm>
                <a:custGeom>
                  <a:avLst/>
                  <a:gdLst>
                    <a:gd name="T0" fmla="*/ 115 w 192"/>
                    <a:gd name="T1" fmla="*/ 0 h 550"/>
                    <a:gd name="T2" fmla="*/ 192 w 192"/>
                    <a:gd name="T3" fmla="*/ 76 h 550"/>
                    <a:gd name="T4" fmla="*/ 192 w 192"/>
                    <a:gd name="T5" fmla="*/ 221 h 550"/>
                    <a:gd name="T6" fmla="*/ 154 w 192"/>
                    <a:gd name="T7" fmla="*/ 221 h 550"/>
                    <a:gd name="T8" fmla="*/ 154 w 192"/>
                    <a:gd name="T9" fmla="*/ 96 h 550"/>
                    <a:gd name="T10" fmla="*/ 134 w 192"/>
                    <a:gd name="T11" fmla="*/ 96 h 550"/>
                    <a:gd name="T12" fmla="*/ 134 w 192"/>
                    <a:gd name="T13" fmla="*/ 498 h 550"/>
                    <a:gd name="T14" fmla="*/ 77 w 192"/>
                    <a:gd name="T15" fmla="*/ 498 h 550"/>
                    <a:gd name="T16" fmla="*/ 77 w 192"/>
                    <a:gd name="T17" fmla="*/ 268 h 550"/>
                    <a:gd name="T18" fmla="*/ 58 w 192"/>
                    <a:gd name="T19" fmla="*/ 268 h 550"/>
                    <a:gd name="T20" fmla="*/ 58 w 192"/>
                    <a:gd name="T21" fmla="*/ 498 h 550"/>
                    <a:gd name="T22" fmla="*/ 0 w 192"/>
                    <a:gd name="T23" fmla="*/ 498 h 550"/>
                    <a:gd name="T24" fmla="*/ 0 w 192"/>
                    <a:gd name="T25" fmla="*/ 96 h 550"/>
                    <a:gd name="T26" fmla="*/ 38 w 192"/>
                    <a:gd name="T27" fmla="*/ 0 h 550"/>
                    <a:gd name="T28" fmla="*/ 115 w 192"/>
                    <a:gd name="T29" fmla="*/ 0 h 55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2"/>
                    <a:gd name="T46" fmla="*/ 0 h 550"/>
                    <a:gd name="T47" fmla="*/ 192 w 192"/>
                    <a:gd name="T48" fmla="*/ 550 h 55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2" h="550">
                      <a:moveTo>
                        <a:pt x="115" y="0"/>
                      </a:moveTo>
                      <a:cubicBezTo>
                        <a:pt x="159" y="0"/>
                        <a:pt x="192" y="34"/>
                        <a:pt x="192" y="76"/>
                      </a:cubicBezTo>
                      <a:cubicBezTo>
                        <a:pt x="192" y="76"/>
                        <a:pt x="192" y="154"/>
                        <a:pt x="192" y="221"/>
                      </a:cubicBezTo>
                      <a:cubicBezTo>
                        <a:pt x="192" y="247"/>
                        <a:pt x="154" y="247"/>
                        <a:pt x="154" y="221"/>
                      </a:cubicBezTo>
                      <a:cubicBezTo>
                        <a:pt x="154" y="164"/>
                        <a:pt x="154" y="96"/>
                        <a:pt x="154" y="96"/>
                      </a:cubicBezTo>
                      <a:cubicBezTo>
                        <a:pt x="154" y="69"/>
                        <a:pt x="134" y="68"/>
                        <a:pt x="134" y="96"/>
                      </a:cubicBezTo>
                      <a:cubicBezTo>
                        <a:pt x="134" y="297"/>
                        <a:pt x="134" y="498"/>
                        <a:pt x="134" y="498"/>
                      </a:cubicBezTo>
                      <a:cubicBezTo>
                        <a:pt x="134" y="550"/>
                        <a:pt x="77" y="550"/>
                        <a:pt x="77" y="498"/>
                      </a:cubicBezTo>
                      <a:cubicBezTo>
                        <a:pt x="77" y="498"/>
                        <a:pt x="77" y="383"/>
                        <a:pt x="77" y="268"/>
                      </a:cubicBezTo>
                      <a:cubicBezTo>
                        <a:pt x="77" y="242"/>
                        <a:pt x="58" y="243"/>
                        <a:pt x="58" y="268"/>
                      </a:cubicBezTo>
                      <a:cubicBezTo>
                        <a:pt x="58" y="383"/>
                        <a:pt x="58" y="498"/>
                        <a:pt x="58" y="498"/>
                      </a:cubicBezTo>
                      <a:cubicBezTo>
                        <a:pt x="58" y="550"/>
                        <a:pt x="0" y="550"/>
                        <a:pt x="0" y="498"/>
                      </a:cubicBezTo>
                      <a:cubicBezTo>
                        <a:pt x="0" y="498"/>
                        <a:pt x="0" y="297"/>
                        <a:pt x="0" y="96"/>
                      </a:cubicBezTo>
                      <a:cubicBezTo>
                        <a:pt x="6" y="13"/>
                        <a:pt x="19" y="16"/>
                        <a:pt x="38" y="0"/>
                      </a:cubicBezTo>
                      <a:cubicBezTo>
                        <a:pt x="86" y="0"/>
                        <a:pt x="115" y="0"/>
                        <a:pt x="115" y="0"/>
                      </a:cubicBezTo>
                      <a:close/>
                    </a:path>
                  </a:pathLst>
                </a:custGeom>
                <a:solidFill>
                  <a:srgbClr val="9999CC"/>
                </a:solidFill>
                <a:ln w="3175" cap="flat" cmpd="sng">
                  <a:noFill/>
                  <a:prstDash val="solid"/>
                  <a:round/>
                  <a:headEnd/>
                  <a:tailEnd/>
                </a:ln>
              </p:spPr>
              <p:txBody>
                <a:bodyPr wrap="none" lIns="36000" tIns="36000" rIns="36000" bIns="36000" anchor="ctr">
                  <a:noAutofit/>
                </a:bodyPr>
                <a:lstStyle/>
                <a:p>
                  <a:endParaRPr lang="zh-CN" altLang="en-US">
                    <a:solidFill>
                      <a:prstClr val="black"/>
                    </a:solidFill>
                  </a:endParaRPr>
                </a:p>
              </p:txBody>
            </p:sp>
            <p:sp>
              <p:nvSpPr>
                <p:cNvPr id="90" name="Freeform 134"/>
                <p:cNvSpPr>
                  <a:spLocks noChangeAspect="1"/>
                </p:cNvSpPr>
                <p:nvPr/>
              </p:nvSpPr>
              <p:spPr bwMode="auto">
                <a:xfrm>
                  <a:off x="5088" y="2064"/>
                  <a:ext cx="192" cy="550"/>
                </a:xfrm>
                <a:custGeom>
                  <a:avLst/>
                  <a:gdLst>
                    <a:gd name="T0" fmla="*/ 77 w 192"/>
                    <a:gd name="T1" fmla="*/ 0 h 550"/>
                    <a:gd name="T2" fmla="*/ 0 w 192"/>
                    <a:gd name="T3" fmla="*/ 76 h 550"/>
                    <a:gd name="T4" fmla="*/ 0 w 192"/>
                    <a:gd name="T5" fmla="*/ 221 h 550"/>
                    <a:gd name="T6" fmla="*/ 38 w 192"/>
                    <a:gd name="T7" fmla="*/ 221 h 550"/>
                    <a:gd name="T8" fmla="*/ 38 w 192"/>
                    <a:gd name="T9" fmla="*/ 96 h 550"/>
                    <a:gd name="T10" fmla="*/ 58 w 192"/>
                    <a:gd name="T11" fmla="*/ 96 h 550"/>
                    <a:gd name="T12" fmla="*/ 58 w 192"/>
                    <a:gd name="T13" fmla="*/ 498 h 550"/>
                    <a:gd name="T14" fmla="*/ 115 w 192"/>
                    <a:gd name="T15" fmla="*/ 498 h 550"/>
                    <a:gd name="T16" fmla="*/ 115 w 192"/>
                    <a:gd name="T17" fmla="*/ 268 h 550"/>
                    <a:gd name="T18" fmla="*/ 134 w 192"/>
                    <a:gd name="T19" fmla="*/ 268 h 550"/>
                    <a:gd name="T20" fmla="*/ 134 w 192"/>
                    <a:gd name="T21" fmla="*/ 498 h 550"/>
                    <a:gd name="T22" fmla="*/ 192 w 192"/>
                    <a:gd name="T23" fmla="*/ 498 h 550"/>
                    <a:gd name="T24" fmla="*/ 192 w 192"/>
                    <a:gd name="T25" fmla="*/ 96 h 550"/>
                    <a:gd name="T26" fmla="*/ 154 w 192"/>
                    <a:gd name="T27" fmla="*/ 0 h 550"/>
                    <a:gd name="T28" fmla="*/ 77 w 192"/>
                    <a:gd name="T29" fmla="*/ 0 h 55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2"/>
                    <a:gd name="T46" fmla="*/ 0 h 550"/>
                    <a:gd name="T47" fmla="*/ 192 w 192"/>
                    <a:gd name="T48" fmla="*/ 550 h 55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2" h="550">
                      <a:moveTo>
                        <a:pt x="77" y="0"/>
                      </a:moveTo>
                      <a:cubicBezTo>
                        <a:pt x="33" y="0"/>
                        <a:pt x="0" y="34"/>
                        <a:pt x="0" y="76"/>
                      </a:cubicBezTo>
                      <a:cubicBezTo>
                        <a:pt x="0" y="76"/>
                        <a:pt x="0" y="154"/>
                        <a:pt x="0" y="221"/>
                      </a:cubicBezTo>
                      <a:cubicBezTo>
                        <a:pt x="0" y="247"/>
                        <a:pt x="38" y="247"/>
                        <a:pt x="38" y="221"/>
                      </a:cubicBezTo>
                      <a:cubicBezTo>
                        <a:pt x="38" y="164"/>
                        <a:pt x="38" y="96"/>
                        <a:pt x="38" y="96"/>
                      </a:cubicBezTo>
                      <a:cubicBezTo>
                        <a:pt x="38" y="69"/>
                        <a:pt x="58" y="68"/>
                        <a:pt x="58" y="96"/>
                      </a:cubicBezTo>
                      <a:cubicBezTo>
                        <a:pt x="58" y="297"/>
                        <a:pt x="58" y="498"/>
                        <a:pt x="58" y="498"/>
                      </a:cubicBezTo>
                      <a:cubicBezTo>
                        <a:pt x="58" y="550"/>
                        <a:pt x="115" y="550"/>
                        <a:pt x="115" y="498"/>
                      </a:cubicBezTo>
                      <a:cubicBezTo>
                        <a:pt x="115" y="498"/>
                        <a:pt x="115" y="383"/>
                        <a:pt x="115" y="268"/>
                      </a:cubicBezTo>
                      <a:cubicBezTo>
                        <a:pt x="115" y="242"/>
                        <a:pt x="134" y="243"/>
                        <a:pt x="134" y="268"/>
                      </a:cubicBezTo>
                      <a:cubicBezTo>
                        <a:pt x="134" y="383"/>
                        <a:pt x="134" y="498"/>
                        <a:pt x="134" y="498"/>
                      </a:cubicBezTo>
                      <a:cubicBezTo>
                        <a:pt x="134" y="550"/>
                        <a:pt x="192" y="550"/>
                        <a:pt x="192" y="498"/>
                      </a:cubicBezTo>
                      <a:cubicBezTo>
                        <a:pt x="192" y="498"/>
                        <a:pt x="192" y="297"/>
                        <a:pt x="192" y="96"/>
                      </a:cubicBezTo>
                      <a:cubicBezTo>
                        <a:pt x="186" y="13"/>
                        <a:pt x="173" y="16"/>
                        <a:pt x="154" y="0"/>
                      </a:cubicBezTo>
                      <a:cubicBezTo>
                        <a:pt x="106" y="0"/>
                        <a:pt x="77" y="0"/>
                        <a:pt x="77" y="0"/>
                      </a:cubicBezTo>
                      <a:close/>
                    </a:path>
                  </a:pathLst>
                </a:custGeom>
                <a:solidFill>
                  <a:srgbClr val="9999CC"/>
                </a:solidFill>
                <a:ln w="3175" cap="flat" cmpd="sng">
                  <a:noFill/>
                  <a:prstDash val="solid"/>
                  <a:round/>
                  <a:headEnd/>
                  <a:tailEnd/>
                </a:ln>
              </p:spPr>
              <p:txBody>
                <a:bodyPr wrap="none" lIns="36000" tIns="36000" rIns="36000" bIns="36000" anchor="ctr">
                  <a:noAutofit/>
                </a:bodyPr>
                <a:lstStyle/>
                <a:p>
                  <a:endParaRPr lang="zh-CN" altLang="en-US">
                    <a:solidFill>
                      <a:prstClr val="black"/>
                    </a:solidFill>
                  </a:endParaRPr>
                </a:p>
              </p:txBody>
            </p:sp>
          </p:grpSp>
        </p:grpSp>
        <p:grpSp>
          <p:nvGrpSpPr>
            <p:cNvPr id="82" name="Group 135"/>
            <p:cNvGrpSpPr>
              <a:grpSpLocks noChangeAspect="1"/>
            </p:cNvGrpSpPr>
            <p:nvPr/>
          </p:nvGrpSpPr>
          <p:grpSpPr bwMode="auto">
            <a:xfrm>
              <a:off x="5143" y="863"/>
              <a:ext cx="163" cy="464"/>
              <a:chOff x="5088" y="1950"/>
              <a:chExt cx="250" cy="664"/>
            </a:xfrm>
          </p:grpSpPr>
          <p:sp>
            <p:nvSpPr>
              <p:cNvPr id="83" name="Oval 136"/>
              <p:cNvSpPr>
                <a:spLocks noChangeAspect="1" noChangeArrowheads="1"/>
              </p:cNvSpPr>
              <p:nvPr/>
            </p:nvSpPr>
            <p:spPr bwMode="auto">
              <a:xfrm flipH="1">
                <a:off x="5165" y="1950"/>
                <a:ext cx="96" cy="96"/>
              </a:xfrm>
              <a:prstGeom prst="ellipse">
                <a:avLst/>
              </a:prstGeom>
              <a:solidFill>
                <a:srgbClr val="CCCCD8"/>
              </a:solidFill>
              <a:ln w="3175">
                <a:noFill/>
                <a:round/>
                <a:headEnd/>
                <a:tailEnd/>
              </a:ln>
            </p:spPr>
            <p:txBody>
              <a:bodyPr wrap="none" lIns="36000" tIns="36000" rIns="36000" bIns="36000" anchor="ctr">
                <a:noAutofit/>
              </a:bodyPr>
              <a:lstStyle/>
              <a:p>
                <a:endParaRPr lang="zh-CN" altLang="en-US">
                  <a:solidFill>
                    <a:prstClr val="black"/>
                  </a:solidFill>
                </a:endParaRPr>
              </a:p>
            </p:txBody>
          </p:sp>
          <p:grpSp>
            <p:nvGrpSpPr>
              <p:cNvPr id="84" name="Group 137"/>
              <p:cNvGrpSpPr>
                <a:grpSpLocks noChangeAspect="1"/>
              </p:cNvGrpSpPr>
              <p:nvPr/>
            </p:nvGrpSpPr>
            <p:grpSpPr bwMode="auto">
              <a:xfrm>
                <a:off x="5088" y="2064"/>
                <a:ext cx="250" cy="550"/>
                <a:chOff x="5088" y="2064"/>
                <a:chExt cx="250" cy="550"/>
              </a:xfrm>
            </p:grpSpPr>
            <p:sp>
              <p:nvSpPr>
                <p:cNvPr id="85" name="Freeform 138"/>
                <p:cNvSpPr>
                  <a:spLocks noChangeAspect="1"/>
                </p:cNvSpPr>
                <p:nvPr/>
              </p:nvSpPr>
              <p:spPr bwMode="auto">
                <a:xfrm>
                  <a:off x="5146" y="2064"/>
                  <a:ext cx="192" cy="550"/>
                </a:xfrm>
                <a:custGeom>
                  <a:avLst/>
                  <a:gdLst>
                    <a:gd name="T0" fmla="*/ 115 w 192"/>
                    <a:gd name="T1" fmla="*/ 0 h 550"/>
                    <a:gd name="T2" fmla="*/ 192 w 192"/>
                    <a:gd name="T3" fmla="*/ 76 h 550"/>
                    <a:gd name="T4" fmla="*/ 192 w 192"/>
                    <a:gd name="T5" fmla="*/ 221 h 550"/>
                    <a:gd name="T6" fmla="*/ 154 w 192"/>
                    <a:gd name="T7" fmla="*/ 221 h 550"/>
                    <a:gd name="T8" fmla="*/ 154 w 192"/>
                    <a:gd name="T9" fmla="*/ 96 h 550"/>
                    <a:gd name="T10" fmla="*/ 134 w 192"/>
                    <a:gd name="T11" fmla="*/ 96 h 550"/>
                    <a:gd name="T12" fmla="*/ 134 w 192"/>
                    <a:gd name="T13" fmla="*/ 498 h 550"/>
                    <a:gd name="T14" fmla="*/ 77 w 192"/>
                    <a:gd name="T15" fmla="*/ 498 h 550"/>
                    <a:gd name="T16" fmla="*/ 77 w 192"/>
                    <a:gd name="T17" fmla="*/ 268 h 550"/>
                    <a:gd name="T18" fmla="*/ 58 w 192"/>
                    <a:gd name="T19" fmla="*/ 268 h 550"/>
                    <a:gd name="T20" fmla="*/ 58 w 192"/>
                    <a:gd name="T21" fmla="*/ 498 h 550"/>
                    <a:gd name="T22" fmla="*/ 0 w 192"/>
                    <a:gd name="T23" fmla="*/ 498 h 550"/>
                    <a:gd name="T24" fmla="*/ 0 w 192"/>
                    <a:gd name="T25" fmla="*/ 96 h 550"/>
                    <a:gd name="T26" fmla="*/ 38 w 192"/>
                    <a:gd name="T27" fmla="*/ 0 h 550"/>
                    <a:gd name="T28" fmla="*/ 115 w 192"/>
                    <a:gd name="T29" fmla="*/ 0 h 55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2"/>
                    <a:gd name="T46" fmla="*/ 0 h 550"/>
                    <a:gd name="T47" fmla="*/ 192 w 192"/>
                    <a:gd name="T48" fmla="*/ 550 h 55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2" h="550">
                      <a:moveTo>
                        <a:pt x="115" y="0"/>
                      </a:moveTo>
                      <a:cubicBezTo>
                        <a:pt x="159" y="0"/>
                        <a:pt x="192" y="34"/>
                        <a:pt x="192" y="76"/>
                      </a:cubicBezTo>
                      <a:cubicBezTo>
                        <a:pt x="192" y="76"/>
                        <a:pt x="192" y="154"/>
                        <a:pt x="192" y="221"/>
                      </a:cubicBezTo>
                      <a:cubicBezTo>
                        <a:pt x="192" y="247"/>
                        <a:pt x="154" y="247"/>
                        <a:pt x="154" y="221"/>
                      </a:cubicBezTo>
                      <a:cubicBezTo>
                        <a:pt x="154" y="164"/>
                        <a:pt x="154" y="96"/>
                        <a:pt x="154" y="96"/>
                      </a:cubicBezTo>
                      <a:cubicBezTo>
                        <a:pt x="154" y="69"/>
                        <a:pt x="134" y="68"/>
                        <a:pt x="134" y="96"/>
                      </a:cubicBezTo>
                      <a:cubicBezTo>
                        <a:pt x="134" y="297"/>
                        <a:pt x="134" y="498"/>
                        <a:pt x="134" y="498"/>
                      </a:cubicBezTo>
                      <a:cubicBezTo>
                        <a:pt x="134" y="550"/>
                        <a:pt x="77" y="550"/>
                        <a:pt x="77" y="498"/>
                      </a:cubicBezTo>
                      <a:cubicBezTo>
                        <a:pt x="77" y="498"/>
                        <a:pt x="77" y="383"/>
                        <a:pt x="77" y="268"/>
                      </a:cubicBezTo>
                      <a:cubicBezTo>
                        <a:pt x="77" y="242"/>
                        <a:pt x="58" y="243"/>
                        <a:pt x="58" y="268"/>
                      </a:cubicBezTo>
                      <a:cubicBezTo>
                        <a:pt x="58" y="383"/>
                        <a:pt x="58" y="498"/>
                        <a:pt x="58" y="498"/>
                      </a:cubicBezTo>
                      <a:cubicBezTo>
                        <a:pt x="58" y="550"/>
                        <a:pt x="0" y="550"/>
                        <a:pt x="0" y="498"/>
                      </a:cubicBezTo>
                      <a:cubicBezTo>
                        <a:pt x="0" y="498"/>
                        <a:pt x="0" y="297"/>
                        <a:pt x="0" y="96"/>
                      </a:cubicBezTo>
                      <a:cubicBezTo>
                        <a:pt x="6" y="13"/>
                        <a:pt x="19" y="16"/>
                        <a:pt x="38" y="0"/>
                      </a:cubicBezTo>
                      <a:cubicBezTo>
                        <a:pt x="86" y="0"/>
                        <a:pt x="115" y="0"/>
                        <a:pt x="115" y="0"/>
                      </a:cubicBezTo>
                      <a:close/>
                    </a:path>
                  </a:pathLst>
                </a:custGeom>
                <a:solidFill>
                  <a:srgbClr val="CCCCD8"/>
                </a:solidFill>
                <a:ln w="3175" cap="flat" cmpd="sng">
                  <a:noFill/>
                  <a:prstDash val="solid"/>
                  <a:round/>
                  <a:headEnd type="none" w="med" len="med"/>
                  <a:tailEnd type="none" w="med" len="med"/>
                </a:ln>
              </p:spPr>
              <p:txBody>
                <a:bodyPr wrap="none" lIns="36000" tIns="36000" rIns="36000" bIns="36000" anchor="ctr">
                  <a:noAutofit/>
                </a:bodyPr>
                <a:lstStyle/>
                <a:p>
                  <a:endParaRPr lang="zh-CN" altLang="en-US">
                    <a:solidFill>
                      <a:prstClr val="black"/>
                    </a:solidFill>
                  </a:endParaRPr>
                </a:p>
              </p:txBody>
            </p:sp>
            <p:sp>
              <p:nvSpPr>
                <p:cNvPr id="86" name="Freeform 139"/>
                <p:cNvSpPr>
                  <a:spLocks noChangeAspect="1"/>
                </p:cNvSpPr>
                <p:nvPr/>
              </p:nvSpPr>
              <p:spPr bwMode="auto">
                <a:xfrm>
                  <a:off x="5088" y="2064"/>
                  <a:ext cx="192" cy="550"/>
                </a:xfrm>
                <a:custGeom>
                  <a:avLst/>
                  <a:gdLst>
                    <a:gd name="T0" fmla="*/ 77 w 192"/>
                    <a:gd name="T1" fmla="*/ 0 h 550"/>
                    <a:gd name="T2" fmla="*/ 0 w 192"/>
                    <a:gd name="T3" fmla="*/ 76 h 550"/>
                    <a:gd name="T4" fmla="*/ 0 w 192"/>
                    <a:gd name="T5" fmla="*/ 221 h 550"/>
                    <a:gd name="T6" fmla="*/ 38 w 192"/>
                    <a:gd name="T7" fmla="*/ 221 h 550"/>
                    <a:gd name="T8" fmla="*/ 38 w 192"/>
                    <a:gd name="T9" fmla="*/ 96 h 550"/>
                    <a:gd name="T10" fmla="*/ 58 w 192"/>
                    <a:gd name="T11" fmla="*/ 96 h 550"/>
                    <a:gd name="T12" fmla="*/ 58 w 192"/>
                    <a:gd name="T13" fmla="*/ 498 h 550"/>
                    <a:gd name="T14" fmla="*/ 115 w 192"/>
                    <a:gd name="T15" fmla="*/ 498 h 550"/>
                    <a:gd name="T16" fmla="*/ 115 w 192"/>
                    <a:gd name="T17" fmla="*/ 268 h 550"/>
                    <a:gd name="T18" fmla="*/ 134 w 192"/>
                    <a:gd name="T19" fmla="*/ 268 h 550"/>
                    <a:gd name="T20" fmla="*/ 134 w 192"/>
                    <a:gd name="T21" fmla="*/ 498 h 550"/>
                    <a:gd name="T22" fmla="*/ 192 w 192"/>
                    <a:gd name="T23" fmla="*/ 498 h 550"/>
                    <a:gd name="T24" fmla="*/ 192 w 192"/>
                    <a:gd name="T25" fmla="*/ 96 h 550"/>
                    <a:gd name="T26" fmla="*/ 154 w 192"/>
                    <a:gd name="T27" fmla="*/ 0 h 550"/>
                    <a:gd name="T28" fmla="*/ 77 w 192"/>
                    <a:gd name="T29" fmla="*/ 0 h 55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2"/>
                    <a:gd name="T46" fmla="*/ 0 h 550"/>
                    <a:gd name="T47" fmla="*/ 192 w 192"/>
                    <a:gd name="T48" fmla="*/ 550 h 55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2" h="550">
                      <a:moveTo>
                        <a:pt x="77" y="0"/>
                      </a:moveTo>
                      <a:cubicBezTo>
                        <a:pt x="33" y="0"/>
                        <a:pt x="0" y="34"/>
                        <a:pt x="0" y="76"/>
                      </a:cubicBezTo>
                      <a:cubicBezTo>
                        <a:pt x="0" y="76"/>
                        <a:pt x="0" y="154"/>
                        <a:pt x="0" y="221"/>
                      </a:cubicBezTo>
                      <a:cubicBezTo>
                        <a:pt x="0" y="247"/>
                        <a:pt x="38" y="247"/>
                        <a:pt x="38" y="221"/>
                      </a:cubicBezTo>
                      <a:cubicBezTo>
                        <a:pt x="38" y="164"/>
                        <a:pt x="38" y="96"/>
                        <a:pt x="38" y="96"/>
                      </a:cubicBezTo>
                      <a:cubicBezTo>
                        <a:pt x="38" y="69"/>
                        <a:pt x="58" y="68"/>
                        <a:pt x="58" y="96"/>
                      </a:cubicBezTo>
                      <a:cubicBezTo>
                        <a:pt x="58" y="297"/>
                        <a:pt x="58" y="498"/>
                        <a:pt x="58" y="498"/>
                      </a:cubicBezTo>
                      <a:cubicBezTo>
                        <a:pt x="58" y="550"/>
                        <a:pt x="115" y="550"/>
                        <a:pt x="115" y="498"/>
                      </a:cubicBezTo>
                      <a:cubicBezTo>
                        <a:pt x="115" y="498"/>
                        <a:pt x="115" y="383"/>
                        <a:pt x="115" y="268"/>
                      </a:cubicBezTo>
                      <a:cubicBezTo>
                        <a:pt x="115" y="242"/>
                        <a:pt x="134" y="243"/>
                        <a:pt x="134" y="268"/>
                      </a:cubicBezTo>
                      <a:cubicBezTo>
                        <a:pt x="134" y="383"/>
                        <a:pt x="134" y="498"/>
                        <a:pt x="134" y="498"/>
                      </a:cubicBezTo>
                      <a:cubicBezTo>
                        <a:pt x="134" y="550"/>
                        <a:pt x="192" y="550"/>
                        <a:pt x="192" y="498"/>
                      </a:cubicBezTo>
                      <a:cubicBezTo>
                        <a:pt x="192" y="498"/>
                        <a:pt x="192" y="297"/>
                        <a:pt x="192" y="96"/>
                      </a:cubicBezTo>
                      <a:cubicBezTo>
                        <a:pt x="186" y="13"/>
                        <a:pt x="173" y="16"/>
                        <a:pt x="154" y="0"/>
                      </a:cubicBezTo>
                      <a:cubicBezTo>
                        <a:pt x="106" y="0"/>
                        <a:pt x="77" y="0"/>
                        <a:pt x="77" y="0"/>
                      </a:cubicBezTo>
                      <a:close/>
                    </a:path>
                  </a:pathLst>
                </a:custGeom>
                <a:solidFill>
                  <a:srgbClr val="CCCCD8"/>
                </a:solidFill>
                <a:ln w="3175" cap="flat" cmpd="sng">
                  <a:noFill/>
                  <a:prstDash val="solid"/>
                  <a:round/>
                  <a:headEnd type="none" w="med" len="med"/>
                  <a:tailEnd type="none" w="med" len="med"/>
                </a:ln>
              </p:spPr>
              <p:txBody>
                <a:bodyPr wrap="none" lIns="36000" tIns="36000" rIns="36000" bIns="36000" anchor="ctr">
                  <a:noAutofit/>
                </a:bodyPr>
                <a:lstStyle/>
                <a:p>
                  <a:endParaRPr lang="zh-CN" altLang="en-US">
                    <a:solidFill>
                      <a:prstClr val="black"/>
                    </a:solidFill>
                  </a:endParaRPr>
                </a:p>
              </p:txBody>
            </p:sp>
          </p:grpSp>
        </p:grpSp>
      </p:grpSp>
      <p:sp>
        <p:nvSpPr>
          <p:cNvPr id="107" name="TextBox 106"/>
          <p:cNvSpPr txBox="1"/>
          <p:nvPr/>
        </p:nvSpPr>
        <p:spPr>
          <a:xfrm>
            <a:off x="2916470" y="2913009"/>
            <a:ext cx="2486026" cy="369332"/>
          </a:xfrm>
          <a:prstGeom prst="rect">
            <a:avLst/>
          </a:prstGeom>
          <a:noFill/>
        </p:spPr>
        <p:txBody>
          <a:bodyPr wrap="square" rtlCol="0">
            <a:spAutoFit/>
          </a:bodyPr>
          <a:lstStyle/>
          <a:p>
            <a:pPr algn="ctr"/>
            <a:r>
              <a:rPr lang="en-US" b="1" dirty="0">
                <a:solidFill>
                  <a:srgbClr val="C00000"/>
                </a:solidFill>
              </a:rPr>
              <a:t>XXX </a:t>
            </a:r>
            <a:r>
              <a:rPr lang="en-US" b="1" dirty="0" smtClean="0">
                <a:solidFill>
                  <a:srgbClr val="C00000"/>
                </a:solidFill>
              </a:rPr>
              <a:t>D</a:t>
            </a:r>
            <a:r>
              <a:rPr lang="en-US" altLang="zh-CN" b="1" dirty="0" smtClean="0">
                <a:solidFill>
                  <a:srgbClr val="C00000"/>
                </a:solidFill>
              </a:rPr>
              <a:t>ata Center</a:t>
            </a:r>
            <a:endParaRPr lang="en-US" b="1" dirty="0">
              <a:solidFill>
                <a:srgbClr val="C00000"/>
              </a:solidFill>
            </a:endParaRPr>
          </a:p>
        </p:txBody>
      </p:sp>
      <p:pic>
        <p:nvPicPr>
          <p:cNvPr id="62" name="Picture 6"/>
          <p:cNvPicPr>
            <a:picLocks noChangeAspect="1" noChangeArrowheads="1"/>
          </p:cNvPicPr>
          <p:nvPr/>
        </p:nvPicPr>
        <p:blipFill>
          <a:blip r:embed="rId4" cstate="print"/>
          <a:srcRect/>
          <a:stretch>
            <a:fillRect/>
          </a:stretch>
        </p:blipFill>
        <p:spPr bwMode="auto">
          <a:xfrm>
            <a:off x="3367620" y="2437254"/>
            <a:ext cx="1583726" cy="259730"/>
          </a:xfrm>
          <a:prstGeom prst="rect">
            <a:avLst/>
          </a:prstGeom>
          <a:noFill/>
          <a:ln w="9525">
            <a:noFill/>
            <a:miter lim="800000"/>
            <a:headEnd/>
            <a:tailEnd/>
          </a:ln>
        </p:spPr>
      </p:pic>
      <p:sp>
        <p:nvSpPr>
          <p:cNvPr id="65" name="TextBox 64"/>
          <p:cNvSpPr txBox="1"/>
          <p:nvPr/>
        </p:nvSpPr>
        <p:spPr>
          <a:xfrm>
            <a:off x="2970696" y="3417065"/>
            <a:ext cx="2377574" cy="307777"/>
          </a:xfrm>
          <a:prstGeom prst="rect">
            <a:avLst/>
          </a:prstGeom>
          <a:noFill/>
        </p:spPr>
        <p:txBody>
          <a:bodyPr wrap="none" rtlCol="0">
            <a:noAutofit/>
          </a:bodyPr>
          <a:lstStyle/>
          <a:p>
            <a:pPr algn="ctr" defTabSz="913882"/>
            <a:r>
              <a:rPr lang="en-US" sz="1200" dirty="0">
                <a:solidFill>
                  <a:prstClr val="black"/>
                </a:solidFill>
                <a:cs typeface="Arial" pitchFamily="34" charset="0"/>
              </a:rPr>
              <a:t>Feasibility Consulting Report</a:t>
            </a:r>
          </a:p>
        </p:txBody>
      </p:sp>
      <p:grpSp>
        <p:nvGrpSpPr>
          <p:cNvPr id="49" name="组合 48"/>
          <p:cNvGrpSpPr/>
          <p:nvPr/>
        </p:nvGrpSpPr>
        <p:grpSpPr>
          <a:xfrm>
            <a:off x="731839" y="944563"/>
            <a:ext cx="317151" cy="2760802"/>
            <a:chOff x="454310" y="1248830"/>
            <a:chExt cx="317151" cy="2760802"/>
          </a:xfrm>
        </p:grpSpPr>
        <p:sp>
          <p:nvSpPr>
            <p:cNvPr id="50" name="AutoShape 56"/>
            <p:cNvSpPr>
              <a:spLocks/>
            </p:cNvSpPr>
            <p:nvPr/>
          </p:nvSpPr>
          <p:spPr bwMode="auto">
            <a:xfrm rot="10800000" flipH="1">
              <a:off x="454310" y="1248830"/>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dirty="0">
                  <a:solidFill>
                    <a:prstClr val="white"/>
                  </a:solidFill>
                  <a:ea typeface="Arial Unicode MS" pitchFamily="34" charset="-122"/>
                  <a:cs typeface="Arial Unicode MS" pitchFamily="34" charset="-122"/>
                </a:rPr>
                <a:t>Why</a:t>
              </a:r>
            </a:p>
          </p:txBody>
        </p:sp>
        <p:sp>
          <p:nvSpPr>
            <p:cNvPr id="51" name="AutoShape 56"/>
            <p:cNvSpPr>
              <a:spLocks/>
            </p:cNvSpPr>
            <p:nvPr/>
          </p:nvSpPr>
          <p:spPr bwMode="auto">
            <a:xfrm rot="10800000" flipH="1">
              <a:off x="454310" y="2159533"/>
              <a:ext cx="317151" cy="950506"/>
            </a:xfrm>
            <a:prstGeom prst="leftBracket">
              <a:avLst>
                <a:gd name="adj" fmla="val 45473"/>
              </a:avLst>
            </a:prstGeom>
            <a:solidFill>
              <a:schemeClr val="bg1">
                <a:lumMod val="8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a:solidFill>
                    <a:prstClr val="white"/>
                  </a:solidFill>
                  <a:ea typeface="Arial Unicode MS" pitchFamily="34" charset="-122"/>
                  <a:cs typeface="Arial Unicode MS" pitchFamily="34" charset="-122"/>
                </a:rPr>
                <a:t>What</a:t>
              </a:r>
            </a:p>
          </p:txBody>
        </p:sp>
        <p:sp>
          <p:nvSpPr>
            <p:cNvPr id="52" name="AutoShape 56"/>
            <p:cNvSpPr>
              <a:spLocks/>
            </p:cNvSpPr>
            <p:nvPr/>
          </p:nvSpPr>
          <p:spPr bwMode="auto">
            <a:xfrm rot="10800000" flipH="1">
              <a:off x="454310" y="3059126"/>
              <a:ext cx="317151" cy="950506"/>
            </a:xfrm>
            <a:prstGeom prst="leftBracket">
              <a:avLst>
                <a:gd name="adj" fmla="val 45473"/>
              </a:avLst>
            </a:prstGeom>
            <a:solidFill>
              <a:schemeClr val="tx1">
                <a:lumMod val="65000"/>
                <a:lumOff val="35000"/>
              </a:schemeClr>
            </a:solidFill>
            <a:ln w="1270">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vert" wrap="square" lIns="180000" anchor="ctr">
              <a:noAutofit/>
            </a:bodyPr>
            <a:lstStyle/>
            <a:p>
              <a:pPr algn="ctr" defTabSz="914400"/>
              <a:r>
                <a:rPr lang="en-US" sz="1600">
                  <a:solidFill>
                    <a:prstClr val="white"/>
                  </a:solidFill>
                  <a:ea typeface="Arial Unicode MS" pitchFamily="34" charset="-122"/>
                  <a:cs typeface="Arial Unicode MS" pitchFamily="34" charset="-122"/>
                </a:rPr>
                <a:t>How</a:t>
              </a:r>
            </a:p>
          </p:txBody>
        </p:sp>
      </p:grpSp>
      <p:pic>
        <p:nvPicPr>
          <p:cNvPr id="53" name="Picture 1"/>
          <p:cNvPicPr>
            <a:picLocks noChangeAspect="1" noChangeArrowheads="1"/>
          </p:cNvPicPr>
          <p:nvPr/>
        </p:nvPicPr>
        <p:blipFill>
          <a:blip r:embed="rId5" cstate="print"/>
          <a:srcRect/>
          <a:stretch>
            <a:fillRect/>
          </a:stretch>
        </p:blipFill>
        <p:spPr bwMode="auto">
          <a:xfrm>
            <a:off x="6852084" y="1711072"/>
            <a:ext cx="3024336" cy="4076700"/>
          </a:xfrm>
          <a:prstGeom prst="rect">
            <a:avLst/>
          </a:prstGeom>
          <a:noFill/>
          <a:ln w="9525">
            <a:noFill/>
            <a:miter lim="800000"/>
            <a:headEnd/>
            <a:tailEnd/>
          </a:ln>
        </p:spPr>
      </p:pic>
    </p:spTree>
    <p:extLst>
      <p:ext uri="{BB962C8B-B14F-4D97-AF65-F5344CB8AC3E}">
        <p14:creationId xmlns:p14="http://schemas.microsoft.com/office/powerpoint/2010/main" val="2843238504"/>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p:cNvSpPr>
            <a:spLocks noGrp="1"/>
          </p:cNvSpPr>
          <p:nvPr>
            <p:ph sz="quarter" idx="10"/>
          </p:nvPr>
        </p:nvSpPr>
        <p:spPr>
          <a:prstGeom prst="rect">
            <a:avLst/>
          </a:prstGeom>
        </p:spPr>
        <p:txBody>
          <a:bodyPr>
            <a:noAutofit/>
          </a:bodyPr>
          <a:lstStyle/>
          <a:p>
            <a:r>
              <a:rPr lang="en-US" dirty="0" smtClean="0">
                <a:latin typeface="Huawei Sans" panose="020C0503030203020204" pitchFamily="34" charset="0"/>
              </a:rPr>
              <a:t>DC </a:t>
            </a:r>
            <a:r>
              <a:rPr lang="en-US" dirty="0">
                <a:latin typeface="Huawei Sans" panose="020C0503030203020204" pitchFamily="34" charset="0"/>
              </a:rPr>
              <a:t>Planning Process</a:t>
            </a:r>
          </a:p>
          <a:p>
            <a:r>
              <a:rPr lang="en-US" dirty="0" smtClean="0">
                <a:latin typeface="Huawei Sans" panose="020C0503030203020204" pitchFamily="34" charset="0"/>
              </a:rPr>
              <a:t>DC Assessment Models</a:t>
            </a:r>
            <a:endParaRPr lang="en-US" dirty="0">
              <a:latin typeface="Huawei Sans" panose="020C0503030203020204" pitchFamily="34" charset="0"/>
            </a:endParaRPr>
          </a:p>
          <a:p>
            <a:pPr lvl="1"/>
            <a:r>
              <a:rPr lang="en-US" dirty="0">
                <a:latin typeface="Huawei Sans" panose="020C0503030203020204" pitchFamily="34" charset="0"/>
              </a:rPr>
              <a:t>Reliability Model</a:t>
            </a:r>
          </a:p>
          <a:p>
            <a:pPr lvl="1"/>
            <a:r>
              <a:rPr lang="en-US" dirty="0">
                <a:latin typeface="Huawei Sans" panose="020C0503030203020204" pitchFamily="34" charset="0"/>
              </a:rPr>
              <a:t>Energy Efficiency Model</a:t>
            </a:r>
          </a:p>
          <a:p>
            <a:pPr lvl="1"/>
            <a:r>
              <a:rPr lang="en-US" dirty="0">
                <a:latin typeface="Huawei Sans" panose="020C0503030203020204" pitchFamily="34" charset="0"/>
              </a:rPr>
              <a:t>Economic Model</a:t>
            </a:r>
          </a:p>
          <a:p>
            <a:r>
              <a:rPr lang="en-US" dirty="0">
                <a:latin typeface="Huawei Sans" panose="020C0503030203020204" pitchFamily="34" charset="0"/>
              </a:rPr>
              <a:t>Site Selection Report</a:t>
            </a:r>
          </a:p>
          <a:p>
            <a:r>
              <a:rPr lang="en-US" dirty="0">
                <a:latin typeface="Huawei Sans" panose="020C0503030203020204" pitchFamily="34" charset="0"/>
              </a:rPr>
              <a:t>Feasibility Research</a:t>
            </a:r>
          </a:p>
        </p:txBody>
      </p:sp>
    </p:spTree>
    <p:extLst>
      <p:ext uri="{BB962C8B-B14F-4D97-AF65-F5344CB8AC3E}">
        <p14:creationId xmlns:p14="http://schemas.microsoft.com/office/powerpoint/2010/main" val="4140305008"/>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ltLang="zh-CN" dirty="0" smtClean="0"/>
              <a:t>(Multiple choice)In </a:t>
            </a:r>
            <a:r>
              <a:rPr lang="en-US" altLang="zh-CN" dirty="0"/>
              <a:t>the consulting and planning stage of a new data center, some of the following items are indispensable?</a:t>
            </a:r>
          </a:p>
          <a:p>
            <a:pPr lvl="1"/>
            <a:r>
              <a:rPr lang="en-US" altLang="zh-CN" dirty="0"/>
              <a:t>Site Selection Report</a:t>
            </a:r>
          </a:p>
          <a:p>
            <a:pPr lvl="1"/>
            <a:r>
              <a:rPr lang="en-US" altLang="zh-CN" dirty="0"/>
              <a:t>Feasibility Research</a:t>
            </a:r>
          </a:p>
          <a:p>
            <a:pPr lvl="1"/>
            <a:r>
              <a:rPr lang="en-US" altLang="zh-CN" dirty="0" smtClean="0"/>
              <a:t>Operating </a:t>
            </a:r>
            <a:r>
              <a:rPr lang="en-US" altLang="zh-CN" dirty="0"/>
              <a:t>environment analysis</a:t>
            </a:r>
          </a:p>
          <a:p>
            <a:pPr lvl="1"/>
            <a:r>
              <a:rPr lang="en-US" altLang="zh-CN" dirty="0"/>
              <a:t>Business model analysis</a:t>
            </a:r>
            <a:endParaRPr lang="zh-CN" altLang="en-US" dirty="0"/>
          </a:p>
        </p:txBody>
      </p:sp>
    </p:spTree>
    <p:extLst>
      <p:ext uri="{BB962C8B-B14F-4D97-AF65-F5344CB8AC3E}">
        <p14:creationId xmlns:p14="http://schemas.microsoft.com/office/powerpoint/2010/main" val="187368907"/>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72126471"/>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文本占位符 6"/>
          <p:cNvSpPr>
            <a:spLocks noGrp="1"/>
          </p:cNvSpPr>
          <p:nvPr>
            <p:ph type="body" sz="quarter" idx="17"/>
          </p:nvPr>
        </p:nvSpPr>
        <p:spPr/>
        <p:txBody>
          <a:bodyPr/>
          <a:lstStyle/>
          <a:p>
            <a:r>
              <a:rPr lang="en-US" altLang="zh-CN" dirty="0" smtClean="0"/>
              <a:t>HCIE-DCF</a:t>
            </a:r>
            <a:endParaRPr lang="zh-CN" altLang="en-US" dirty="0"/>
          </a:p>
        </p:txBody>
      </p:sp>
      <p:sp>
        <p:nvSpPr>
          <p:cNvPr id="9" name="文本占位符 8"/>
          <p:cNvSpPr>
            <a:spLocks noGrp="1"/>
          </p:cNvSpPr>
          <p:nvPr>
            <p:ph type="body" sz="quarter" idx="18"/>
          </p:nvPr>
        </p:nvSpPr>
        <p:spPr/>
        <p:txBody>
          <a:bodyPr/>
          <a:lstStyle/>
          <a:p>
            <a:r>
              <a:rPr lang="en-US" altLang="zh-CN" dirty="0" smtClean="0"/>
              <a:t>1.0</a:t>
            </a:r>
            <a:endParaRPr lang="zh-CN" altLang="en-US" dirty="0"/>
          </a:p>
        </p:txBody>
      </p:sp>
      <p:sp>
        <p:nvSpPr>
          <p:cNvPr id="30" name="文本占位符 29"/>
          <p:cNvSpPr>
            <a:spLocks noGrp="1"/>
          </p:cNvSpPr>
          <p:nvPr>
            <p:ph type="body" sz="quarter" idx="19"/>
          </p:nvPr>
        </p:nvSpPr>
        <p:spPr/>
        <p:txBody>
          <a:bodyPr/>
          <a:lstStyle/>
          <a:p>
            <a:endParaRPr lang="zh-CN" altLang="en-US"/>
          </a:p>
        </p:txBody>
      </p:sp>
      <p:sp>
        <p:nvSpPr>
          <p:cNvPr id="31" name="文本占位符 30"/>
          <p:cNvSpPr>
            <a:spLocks noGrp="1"/>
          </p:cNvSpPr>
          <p:nvPr>
            <p:ph type="body" sz="quarter" idx="20"/>
          </p:nvPr>
        </p:nvSpPr>
        <p:spPr/>
        <p:txBody>
          <a:bodyPr/>
          <a:lstStyle/>
          <a:p>
            <a:endParaRPr lang="zh-CN" altLang="en-US"/>
          </a:p>
        </p:txBody>
      </p:sp>
      <p:sp>
        <p:nvSpPr>
          <p:cNvPr id="2" name="文本占位符 1"/>
          <p:cNvSpPr>
            <a:spLocks noGrp="1"/>
          </p:cNvSpPr>
          <p:nvPr>
            <p:ph type="body" sz="quarter" idx="13"/>
          </p:nvPr>
        </p:nvSpPr>
        <p:spPr/>
        <p:txBody>
          <a:bodyPr/>
          <a:lstStyle/>
          <a:p>
            <a:r>
              <a:rPr lang="en-US" altLang="zh-CN" dirty="0" err="1" smtClean="0"/>
              <a:t>Guobian</a:t>
            </a:r>
            <a:r>
              <a:rPr lang="en-US" altLang="zh-CN" dirty="0" smtClean="0"/>
              <a:t>/Gwx337261</a:t>
            </a:r>
            <a:endParaRPr lang="zh-CN" altLang="en-US" dirty="0"/>
          </a:p>
        </p:txBody>
      </p:sp>
      <p:sp>
        <p:nvSpPr>
          <p:cNvPr id="3" name="文本占位符 2"/>
          <p:cNvSpPr>
            <a:spLocks noGrp="1"/>
          </p:cNvSpPr>
          <p:nvPr>
            <p:ph type="body" sz="quarter" idx="14"/>
          </p:nvPr>
        </p:nvSpPr>
        <p:spPr/>
        <p:txBody>
          <a:bodyPr/>
          <a:lstStyle/>
          <a:p>
            <a:r>
              <a:rPr lang="en-US" altLang="zh-CN" dirty="0" smtClean="0"/>
              <a:t>2020/12/3</a:t>
            </a:r>
            <a:endParaRPr lang="zh-CN" altLang="en-US" dirty="0"/>
          </a:p>
        </p:txBody>
      </p:sp>
      <p:sp>
        <p:nvSpPr>
          <p:cNvPr id="4" name="文本占位符 3"/>
          <p:cNvSpPr>
            <a:spLocks noGrp="1"/>
          </p:cNvSpPr>
          <p:nvPr>
            <p:ph type="body" sz="quarter" idx="15"/>
          </p:nvPr>
        </p:nvSpPr>
        <p:spPr/>
        <p:txBody>
          <a:bodyPr/>
          <a:lstStyle/>
          <a:p>
            <a:r>
              <a:rPr lang="en-US" altLang="zh-CN" dirty="0"/>
              <a:t>Lishaofeng/00486775</a:t>
            </a:r>
            <a:endParaRPr lang="zh-CN" altLang="en-US" dirty="0"/>
          </a:p>
        </p:txBody>
      </p:sp>
      <p:sp>
        <p:nvSpPr>
          <p:cNvPr id="5" name="文本占位符 4"/>
          <p:cNvSpPr>
            <a:spLocks noGrp="1"/>
          </p:cNvSpPr>
          <p:nvPr>
            <p:ph type="body" sz="quarter" idx="16"/>
          </p:nvPr>
        </p:nvSpPr>
        <p:spPr/>
        <p:txBody>
          <a:bodyPr/>
          <a:lstStyle/>
          <a:p>
            <a:r>
              <a:rPr lang="en-US" altLang="zh-CN" dirty="0" smtClean="0"/>
              <a:t>New</a:t>
            </a:r>
            <a:endParaRPr lang="zh-CN" altLang="en-US" dirty="0"/>
          </a:p>
        </p:txBody>
      </p:sp>
      <p:sp>
        <p:nvSpPr>
          <p:cNvPr id="32" name="文本占位符 31"/>
          <p:cNvSpPr>
            <a:spLocks noGrp="1"/>
          </p:cNvSpPr>
          <p:nvPr>
            <p:ph type="body" sz="quarter" idx="21"/>
          </p:nvPr>
        </p:nvSpPr>
        <p:spPr/>
        <p:txBody>
          <a:bodyPr/>
          <a:lstStyle/>
          <a:p>
            <a:endParaRPr lang="zh-CN" altLang="en-US"/>
          </a:p>
        </p:txBody>
      </p:sp>
      <p:sp>
        <p:nvSpPr>
          <p:cNvPr id="33" name="文本占位符 32"/>
          <p:cNvSpPr>
            <a:spLocks noGrp="1"/>
          </p:cNvSpPr>
          <p:nvPr>
            <p:ph type="body" sz="quarter" idx="22"/>
          </p:nvPr>
        </p:nvSpPr>
        <p:spPr/>
        <p:txBody>
          <a:bodyPr/>
          <a:lstStyle/>
          <a:p>
            <a:endParaRPr lang="zh-CN" altLang="en-US"/>
          </a:p>
        </p:txBody>
      </p:sp>
      <p:sp>
        <p:nvSpPr>
          <p:cNvPr id="34" name="文本占位符 33"/>
          <p:cNvSpPr>
            <a:spLocks noGrp="1"/>
          </p:cNvSpPr>
          <p:nvPr>
            <p:ph type="body" sz="quarter" idx="23"/>
          </p:nvPr>
        </p:nvSpPr>
        <p:spPr/>
        <p:txBody>
          <a:bodyPr/>
          <a:lstStyle/>
          <a:p>
            <a:endParaRPr lang="zh-CN" altLang="en-US"/>
          </a:p>
        </p:txBody>
      </p:sp>
      <p:sp>
        <p:nvSpPr>
          <p:cNvPr id="35" name="文本占位符 34"/>
          <p:cNvSpPr>
            <a:spLocks noGrp="1"/>
          </p:cNvSpPr>
          <p:nvPr>
            <p:ph type="body" sz="quarter" idx="24"/>
          </p:nvPr>
        </p:nvSpPr>
        <p:spPr/>
        <p:txBody>
          <a:bodyPr/>
          <a:lstStyle/>
          <a:p>
            <a:endParaRPr lang="zh-CN" altLang="en-US"/>
          </a:p>
        </p:txBody>
      </p:sp>
      <p:sp>
        <p:nvSpPr>
          <p:cNvPr id="36" name="文本占位符 35"/>
          <p:cNvSpPr>
            <a:spLocks noGrp="1"/>
          </p:cNvSpPr>
          <p:nvPr>
            <p:ph type="body" sz="quarter" idx="25"/>
          </p:nvPr>
        </p:nvSpPr>
        <p:spPr/>
        <p:txBody>
          <a:bodyPr/>
          <a:lstStyle/>
          <a:p>
            <a:endParaRPr lang="zh-CN" altLang="en-US"/>
          </a:p>
        </p:txBody>
      </p:sp>
      <p:sp>
        <p:nvSpPr>
          <p:cNvPr id="37" name="文本占位符 36"/>
          <p:cNvSpPr>
            <a:spLocks noGrp="1"/>
          </p:cNvSpPr>
          <p:nvPr>
            <p:ph type="body" sz="quarter" idx="26"/>
          </p:nvPr>
        </p:nvSpPr>
        <p:spPr/>
        <p:txBody>
          <a:bodyPr/>
          <a:lstStyle/>
          <a:p>
            <a:endParaRPr lang="zh-CN" altLang="en-US"/>
          </a:p>
        </p:txBody>
      </p:sp>
      <p:sp>
        <p:nvSpPr>
          <p:cNvPr id="38" name="文本占位符 37"/>
          <p:cNvSpPr>
            <a:spLocks noGrp="1"/>
          </p:cNvSpPr>
          <p:nvPr>
            <p:ph type="body" sz="quarter" idx="27"/>
          </p:nvPr>
        </p:nvSpPr>
        <p:spPr/>
        <p:txBody>
          <a:bodyPr/>
          <a:lstStyle/>
          <a:p>
            <a:endParaRPr lang="zh-CN" altLang="en-US"/>
          </a:p>
        </p:txBody>
      </p:sp>
      <p:sp>
        <p:nvSpPr>
          <p:cNvPr id="39" name="文本占位符 38"/>
          <p:cNvSpPr>
            <a:spLocks noGrp="1"/>
          </p:cNvSpPr>
          <p:nvPr>
            <p:ph type="body" sz="quarter" idx="28"/>
          </p:nvPr>
        </p:nvSpPr>
        <p:spPr/>
        <p:txBody>
          <a:bodyPr/>
          <a:lstStyle/>
          <a:p>
            <a:endParaRPr lang="zh-CN" altLang="en-US"/>
          </a:p>
        </p:txBody>
      </p:sp>
      <p:sp>
        <p:nvSpPr>
          <p:cNvPr id="40" name="文本占位符 39"/>
          <p:cNvSpPr>
            <a:spLocks noGrp="1"/>
          </p:cNvSpPr>
          <p:nvPr>
            <p:ph type="body" sz="quarter" idx="29"/>
          </p:nvPr>
        </p:nvSpPr>
        <p:spPr/>
        <p:txBody>
          <a:bodyPr/>
          <a:lstStyle/>
          <a:p>
            <a:endParaRPr lang="zh-CN" altLang="en-US"/>
          </a:p>
        </p:txBody>
      </p:sp>
      <p:sp>
        <p:nvSpPr>
          <p:cNvPr id="41" name="文本占位符 40"/>
          <p:cNvSpPr>
            <a:spLocks noGrp="1"/>
          </p:cNvSpPr>
          <p:nvPr>
            <p:ph type="body" sz="quarter" idx="30"/>
          </p:nvPr>
        </p:nvSpPr>
        <p:spPr/>
        <p:txBody>
          <a:bodyPr/>
          <a:lstStyle/>
          <a:p>
            <a:endParaRPr lang="zh-CN" altLang="en-US"/>
          </a:p>
        </p:txBody>
      </p:sp>
      <p:sp>
        <p:nvSpPr>
          <p:cNvPr id="42" name="文本占位符 41"/>
          <p:cNvSpPr>
            <a:spLocks noGrp="1"/>
          </p:cNvSpPr>
          <p:nvPr>
            <p:ph type="body" sz="quarter" idx="31"/>
          </p:nvPr>
        </p:nvSpPr>
        <p:spPr/>
        <p:txBody>
          <a:bodyPr/>
          <a:lstStyle/>
          <a:p>
            <a:endParaRPr lang="zh-CN" altLang="en-US"/>
          </a:p>
        </p:txBody>
      </p:sp>
      <p:sp>
        <p:nvSpPr>
          <p:cNvPr id="43" name="文本占位符 42"/>
          <p:cNvSpPr>
            <a:spLocks noGrp="1"/>
          </p:cNvSpPr>
          <p:nvPr>
            <p:ph type="body" sz="quarter" idx="32"/>
          </p:nvPr>
        </p:nvSpPr>
        <p:spPr/>
        <p:txBody>
          <a:bodyPr/>
          <a:lstStyle/>
          <a:p>
            <a:endParaRPr lang="zh-CN" altLang="en-US"/>
          </a:p>
        </p:txBody>
      </p:sp>
      <p:sp>
        <p:nvSpPr>
          <p:cNvPr id="44" name="文本占位符 43"/>
          <p:cNvSpPr>
            <a:spLocks noGrp="1"/>
          </p:cNvSpPr>
          <p:nvPr>
            <p:ph type="body" sz="quarter" idx="33"/>
          </p:nvPr>
        </p:nvSpPr>
        <p:spPr/>
        <p:txBody>
          <a:bodyPr/>
          <a:lstStyle/>
          <a:p>
            <a:endParaRPr lang="zh-CN" altLang="en-US"/>
          </a:p>
        </p:txBody>
      </p:sp>
      <p:sp>
        <p:nvSpPr>
          <p:cNvPr id="45" name="文本占位符 44"/>
          <p:cNvSpPr>
            <a:spLocks noGrp="1"/>
          </p:cNvSpPr>
          <p:nvPr>
            <p:ph type="body" sz="quarter" idx="34"/>
          </p:nvPr>
        </p:nvSpPr>
        <p:spPr/>
        <p:txBody>
          <a:bodyPr/>
          <a:lstStyle/>
          <a:p>
            <a:endParaRPr lang="zh-CN" altLang="en-US"/>
          </a:p>
        </p:txBody>
      </p:sp>
      <p:sp>
        <p:nvSpPr>
          <p:cNvPr id="46" name="文本占位符 45"/>
          <p:cNvSpPr>
            <a:spLocks noGrp="1"/>
          </p:cNvSpPr>
          <p:nvPr>
            <p:ph type="body" sz="quarter" idx="35"/>
          </p:nvPr>
        </p:nvSpPr>
        <p:spPr/>
        <p:txBody>
          <a:bodyPr/>
          <a:lstStyle/>
          <a:p>
            <a:endParaRPr lang="zh-CN" altLang="en-US"/>
          </a:p>
        </p:txBody>
      </p:sp>
      <p:sp>
        <p:nvSpPr>
          <p:cNvPr id="47" name="文本占位符 46"/>
          <p:cNvSpPr>
            <a:spLocks noGrp="1"/>
          </p:cNvSpPr>
          <p:nvPr>
            <p:ph type="body" sz="quarter" idx="36"/>
          </p:nvPr>
        </p:nvSpPr>
        <p:spPr/>
        <p:txBody>
          <a:bodyPr/>
          <a:lstStyle/>
          <a:p>
            <a:endParaRPr lang="zh-CN" altLang="en-US"/>
          </a:p>
        </p:txBody>
      </p:sp>
      <p:sp>
        <p:nvSpPr>
          <p:cNvPr id="48" name="文本占位符 47"/>
          <p:cNvSpPr>
            <a:spLocks noGrp="1"/>
          </p:cNvSpPr>
          <p:nvPr>
            <p:ph type="body" sz="quarter" idx="37"/>
          </p:nvPr>
        </p:nvSpPr>
        <p:spPr/>
        <p:txBody>
          <a:bodyPr/>
          <a:lstStyle/>
          <a:p>
            <a:endParaRPr lang="zh-CN" altLang="en-US"/>
          </a:p>
        </p:txBody>
      </p:sp>
      <p:sp>
        <p:nvSpPr>
          <p:cNvPr id="49" name="文本占位符 48"/>
          <p:cNvSpPr>
            <a:spLocks noGrp="1"/>
          </p:cNvSpPr>
          <p:nvPr>
            <p:ph type="body" sz="quarter" idx="38"/>
          </p:nvPr>
        </p:nvSpPr>
        <p:spPr/>
        <p:txBody>
          <a:bodyPr/>
          <a:lstStyle/>
          <a:p>
            <a:endParaRPr lang="zh-CN" altLang="en-US"/>
          </a:p>
        </p:txBody>
      </p:sp>
      <p:sp>
        <p:nvSpPr>
          <p:cNvPr id="50" name="文本占位符 49"/>
          <p:cNvSpPr>
            <a:spLocks noGrp="1"/>
          </p:cNvSpPr>
          <p:nvPr>
            <p:ph type="body" sz="quarter" idx="39"/>
          </p:nvPr>
        </p:nvSpPr>
        <p:spPr/>
        <p:txBody>
          <a:bodyPr/>
          <a:lstStyle/>
          <a:p>
            <a:endParaRPr lang="zh-CN" altLang="en-US"/>
          </a:p>
        </p:txBody>
      </p:sp>
      <p:sp>
        <p:nvSpPr>
          <p:cNvPr id="51" name="文本占位符 50"/>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38020829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文档" ma:contentTypeID="0x010100AD93DE70F6445D429FB5DD775D88EADA" ma:contentTypeVersion="1" ma:contentTypeDescription="新建文档。" ma:contentTypeScope="" ma:versionID="21de49d3a6c68e6ce7f2cd61c44d2f7c">
  <xsd:schema xmlns:xsd="http://www.w3.org/2001/XMLSchema" xmlns:xs="http://www.w3.org/2001/XMLSchema" xmlns:p="http://schemas.microsoft.com/office/2006/metadata/properties" xmlns:ns2="b21b0ac3-395e-4210-a063-8791720efb8c" targetNamespace="http://schemas.microsoft.com/office/2006/metadata/properties" ma:root="true" ma:fieldsID="bda7d3c07ae47fa9df922d6877d2077b" ns2:_="">
    <xsd:import namespace="b21b0ac3-395e-4210-a063-8791720efb8c"/>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21b0ac3-395e-4210-a063-8791720efb8c"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10EFEAE-CE38-4782-874C-F0C04452BAF1}">
  <ds:schemaRefs>
    <ds:schemaRef ds:uri="http://schemas.microsoft.com/sharepoint/v3/contenttype/forms"/>
  </ds:schemaRefs>
</ds:datastoreItem>
</file>

<file path=customXml/itemProps2.xml><?xml version="1.0" encoding="utf-8"?>
<ds:datastoreItem xmlns:ds="http://schemas.openxmlformats.org/officeDocument/2006/customXml" ds:itemID="{12296AD3-5121-4DF6-8150-62C25C031437}">
  <ds:schemaRefs>
    <ds:schemaRef ds:uri="http://purl.org/dc/dcmitype/"/>
    <ds:schemaRef ds:uri="http://schemas.microsoft.com/office/2006/documentManagement/types"/>
    <ds:schemaRef ds:uri="http://purl.org/dc/elements/1.1/"/>
    <ds:schemaRef ds:uri="http://schemas.microsoft.com/office/infopath/2007/PartnerControls"/>
    <ds:schemaRef ds:uri="http://purl.org/dc/terms/"/>
    <ds:schemaRef ds:uri="http://www.w3.org/XML/1998/namespace"/>
    <ds:schemaRef ds:uri="http://schemas.openxmlformats.org/package/2006/metadata/core-properties"/>
    <ds:schemaRef ds:uri="b21b0ac3-395e-4210-a063-8791720efb8c"/>
    <ds:schemaRef ds:uri="http://schemas.microsoft.com/office/2006/metadata/properties"/>
  </ds:schemaRefs>
</ds:datastoreItem>
</file>

<file path=customXml/itemProps3.xml><?xml version="1.0" encoding="utf-8"?>
<ds:datastoreItem xmlns:ds="http://schemas.openxmlformats.org/officeDocument/2006/customXml" ds:itemID="{FC9A923C-5D39-40FC-AA85-9DD8D0BC9CB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21b0ac3-395e-4210-a063-8791720efb8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827</TotalTime>
  <Words>12225</Words>
  <Application>Microsoft Office PowerPoint</Application>
  <PresentationFormat>宽屏</PresentationFormat>
  <Paragraphs>1877</Paragraphs>
  <Slides>94</Slides>
  <Notes>94</Notes>
  <HiddenSlides>1</HiddenSlides>
  <MMClips>0</MMClips>
  <ScaleCrop>false</ScaleCrop>
  <HeadingPairs>
    <vt:vector size="8" baseType="variant">
      <vt:variant>
        <vt:lpstr>已用的字体</vt:lpstr>
      </vt:variant>
      <vt:variant>
        <vt:i4>14</vt:i4>
      </vt:variant>
      <vt:variant>
        <vt:lpstr>主题</vt:lpstr>
      </vt:variant>
      <vt:variant>
        <vt:i4>4</vt:i4>
      </vt:variant>
      <vt:variant>
        <vt:lpstr>嵌入 OLE 服务器</vt:lpstr>
      </vt:variant>
      <vt:variant>
        <vt:i4>1</vt:i4>
      </vt:variant>
      <vt:variant>
        <vt:lpstr>幻灯片标题</vt:lpstr>
      </vt:variant>
      <vt:variant>
        <vt:i4>94</vt:i4>
      </vt:variant>
    </vt:vector>
  </HeadingPairs>
  <TitlesOfParts>
    <vt:vector size="113" baseType="lpstr">
      <vt:lpstr>Times New Roman</vt:lpstr>
      <vt:lpstr>FrutigerNext LT Regular</vt:lpstr>
      <vt:lpstr>宋体</vt:lpstr>
      <vt:lpstr>方正兰亭黑简体</vt:lpstr>
      <vt:lpstr>Wingdings</vt:lpstr>
      <vt:lpstr>Arial Unicode MS</vt:lpstr>
      <vt:lpstr>Huawei Sans</vt:lpstr>
      <vt:lpstr>Symbol</vt:lpstr>
      <vt:lpstr>华文细黑</vt:lpstr>
      <vt:lpstr>Microsoft YaHei</vt:lpstr>
      <vt:lpstr>Arial</vt:lpstr>
      <vt:lpstr>Microsoft YaHei</vt:lpstr>
      <vt:lpstr>BatangChe</vt:lpstr>
      <vt:lpstr>Calibri</vt:lpstr>
      <vt:lpstr>1_标题页模板</vt:lpstr>
      <vt:lpstr>2_自功能页模板</vt:lpstr>
      <vt:lpstr>3_内容页模板</vt:lpstr>
      <vt:lpstr>4_感谢页模板</vt:lpstr>
      <vt:lpstr>公式</vt:lpstr>
      <vt:lpstr>DC Facility Consultation and Planning Guide</vt:lpstr>
      <vt:lpstr>PowerPoint 演示文稿</vt:lpstr>
      <vt:lpstr>PowerPoint 演示文稿</vt:lpstr>
      <vt:lpstr>PowerPoint 演示文稿</vt:lpstr>
      <vt:lpstr>Factors to Be Considered in DC Construction</vt:lpstr>
      <vt:lpstr>Factors to Be Considered in Requirement Analysis</vt:lpstr>
      <vt:lpstr>DC Requirement Analysis Methodology</vt:lpstr>
      <vt:lpstr>DC Consultation and Planning Process</vt:lpstr>
      <vt:lpstr>Objectives of Site Selection</vt:lpstr>
      <vt:lpstr>Objectives of Feasibility Research</vt:lpstr>
      <vt:lpstr>PowerPoint 演示文稿</vt:lpstr>
      <vt:lpstr>Reliability and Availability</vt:lpstr>
      <vt:lpstr>Availability and Reliability of DCs</vt:lpstr>
      <vt:lpstr>Reliability Model of the Power Supply and Distribution System (1)</vt:lpstr>
      <vt:lpstr>Reliability Model of the Power Supply and Distribution System (2)</vt:lpstr>
      <vt:lpstr>Reliability Model of the Power Supply and Distribution System (3)</vt:lpstr>
      <vt:lpstr>Reliability Model of the Power Supply and Distribution System (4)</vt:lpstr>
      <vt:lpstr>Reliability Model of the Cooling System </vt:lpstr>
      <vt:lpstr>PowerPoint 演示文稿</vt:lpstr>
      <vt:lpstr>Quantitative Assessment Indicators for DC Energy Efficiency – PUE</vt:lpstr>
      <vt:lpstr>Four Levels of PUE V2</vt:lpstr>
      <vt:lpstr>Measuring Positions of IT Equipment Energy Consumption for Different Levels of PUE V2</vt:lpstr>
      <vt:lpstr>Energy Efficiency Model – DC Energy Consumption Structure</vt:lpstr>
      <vt:lpstr>Energy Consumption of IT Equipment</vt:lpstr>
      <vt:lpstr>IT Equipment Energy Consumption – Annual Energy Consumption</vt:lpstr>
      <vt:lpstr>Energy Consumption of the Power Supply and Distribution System</vt:lpstr>
      <vt:lpstr>Power Supply and Distribution Energy Consumption – UPS System Loss (1)</vt:lpstr>
      <vt:lpstr>Power Supply and Distribution Energy Consumption – UPS System Loss (2)</vt:lpstr>
      <vt:lpstr>Power Supply and Distribution Energy Consumption – UPS System Loss (3)</vt:lpstr>
      <vt:lpstr>Energy Consumption of the Cooling System</vt:lpstr>
      <vt:lpstr>Quantitative Assessment Indicators of DC Energy Efficiency</vt:lpstr>
      <vt:lpstr>PowerPoint 演示文稿</vt:lpstr>
      <vt:lpstr>Economic Model of Data Center Facilitiy </vt:lpstr>
      <vt:lpstr>Cost and Revenue (1)</vt:lpstr>
      <vt:lpstr>Cost and Revenue (2)</vt:lpstr>
      <vt:lpstr>Economic Assessment Methods for DCs (1)</vt:lpstr>
      <vt:lpstr>Economic Assessment Methods for DCs (2)</vt:lpstr>
      <vt:lpstr>Economic Assessment Methods for DCs (3) </vt:lpstr>
      <vt:lpstr>ROI for DCs (1) </vt:lpstr>
      <vt:lpstr>ROI for DCs (2) </vt:lpstr>
      <vt:lpstr>ROI for DCs (3) </vt:lpstr>
      <vt:lpstr>PowerPoint 演示文稿</vt:lpstr>
      <vt:lpstr>Site Selection Contributing to Availability</vt:lpstr>
      <vt:lpstr>Site Selection Contributing to Lowering down the TCO</vt:lpstr>
      <vt:lpstr>Importance of Site Selection Consultation</vt:lpstr>
      <vt:lpstr>Three Elements of Site Selection Consultation</vt:lpstr>
      <vt:lpstr>International Standard – ANSI/TIA-942 (1)</vt:lpstr>
      <vt:lpstr>International Standard – ANSI/TIA-942 (2)</vt:lpstr>
      <vt:lpstr>DC Site Selection Assessment System (1)</vt:lpstr>
      <vt:lpstr>DC Site Selection Assessment System (2)</vt:lpstr>
      <vt:lpstr>How to Set Weights of Assessment Factors</vt:lpstr>
      <vt:lpstr>Site Selection Factor – Natural and Geographical Conditions (1)</vt:lpstr>
      <vt:lpstr>Site Selection Factor – Natural and Geographical Conditions (2)</vt:lpstr>
      <vt:lpstr>Reference Data of Other Natural Conditions</vt:lpstr>
      <vt:lpstr>Site Selection Factor – Facilities (1) </vt:lpstr>
      <vt:lpstr>Site Selection Factor – Facilities (2)</vt:lpstr>
      <vt:lpstr>Site Selection Factor – Surroundings (1)  </vt:lpstr>
      <vt:lpstr>Site Selection Factor – Surroundings (2) </vt:lpstr>
      <vt:lpstr>Site Selection Factor – Surroundings (3)</vt:lpstr>
      <vt:lpstr>Site Selection Factor – Building Structure</vt:lpstr>
      <vt:lpstr>Site Selection Factor – Costs (1)</vt:lpstr>
      <vt:lpstr>Site Selection Factor – Costs (2)</vt:lpstr>
      <vt:lpstr>Site Selection Factor – Market Conditions (1)</vt:lpstr>
      <vt:lpstr>Site Selection Factor – Market Conditions (2) </vt:lpstr>
      <vt:lpstr>Site Selection Factor – Market Conditions (3)</vt:lpstr>
      <vt:lpstr>Site Selection Factor – Business Environment</vt:lpstr>
      <vt:lpstr>Site Selection Factor – Network Connectivity</vt:lpstr>
      <vt:lpstr>Site Selection Consultation Service Process (1)</vt:lpstr>
      <vt:lpstr>Site Selection Consultation Service Process (2)</vt:lpstr>
      <vt:lpstr>Service Contents in the Preparation Phase</vt:lpstr>
      <vt:lpstr>Service Contents in the Research Phase</vt:lpstr>
      <vt:lpstr>Service Contents in the Analysis Phase</vt:lpstr>
      <vt:lpstr>Deliverable of the Site Selection Consultation Report</vt:lpstr>
      <vt:lpstr>PowerPoint 演示文稿</vt:lpstr>
      <vt:lpstr>Principles and Contents of Feasibility Research</vt:lpstr>
      <vt:lpstr>Feasibility Research Plan Formulation</vt:lpstr>
      <vt:lpstr>Requirement Research</vt:lpstr>
      <vt:lpstr>Customer Interview Methods</vt:lpstr>
      <vt:lpstr>Feasibility Research Service Contents</vt:lpstr>
      <vt:lpstr>Feasibility Research Construction Scheme – Construction Standard Determination (1)</vt:lpstr>
      <vt:lpstr>Feasibility Research Construction Scheme – Construction Standard Determination (2)</vt:lpstr>
      <vt:lpstr>Feasibility Research Construction Scheme – Construction Standard Determination (3)</vt:lpstr>
      <vt:lpstr>Feasibility Research Construction Scheme – HVAC System Architecture Determination</vt:lpstr>
      <vt:lpstr>Feasibility Research Construction Scheme – CFD Simulation for Solution Selection</vt:lpstr>
      <vt:lpstr>Feasibility Research Construction Scheme – Energy Saving Scheme</vt:lpstr>
      <vt:lpstr>Feasibility Research Consultation Service – Delivery Process</vt:lpstr>
      <vt:lpstr>Feasibility Research Construction Scheme – Electrical System Planning</vt:lpstr>
      <vt:lpstr>Feasibility Research Construction Scheme – HVAC System Planning</vt:lpstr>
      <vt:lpstr>Feasibility Research – Risk Analysis</vt:lpstr>
      <vt:lpstr>Feasibility Research Consultation Service – Deliverable</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Guobianzjhw (Turman)</cp:lastModifiedBy>
  <cp:revision>215</cp:revision>
  <dcterms:created xsi:type="dcterms:W3CDTF">2018-11-29T10:16:29Z</dcterms:created>
  <dcterms:modified xsi:type="dcterms:W3CDTF">2021-01-29T02:10:53Z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(3)2HLQWib4LSmTsBoV3pMeAYM90wzrfXLAUOUE9dQptue6Y9SkA+m6VAFXKlvjMDVOyYuYJfMr
aCUZ7LxXYm3c3gpIg7EBlck+6ZNGga096FKyvCBijHFFBnUNdrYjiW29WpqHXaV6as7K29ao
m5fPG4EfRFT4tcgGvgEt2+lWrpWAepoVJsCtG9EF7gkiX1W1cImPv+RCdp1nZZTqztrpnVJW
gBl1WVdByD/3Qhs5LS</vt:lpwstr>
  </property>
  <property fmtid="{D5CDD505-2E9C-101B-9397-08002B2CF9AE}" pid="3" name="_2015_ms_pID_7253431">
    <vt:lpwstr>vooeI72OaT/KnAPO8es3lYB0x8y4iHodf0pRBBaieLXVGAA55NgYJ3
o0vMrTE9Dnyp0do6bGIJvWebulEt6fB4sAXTI2ONOEyeitaaulEbtLyVtpN6WHNcFbNLN6wY
IH/yVBXH4INL9F7ZaMdFpdbUnt3frq5dvAn+N8I80djThVuZ3qserGcvD4y1qIHn5CSZ5QNa
7Ery3xwM5yuKMhbAmp4lhs/uS8vzaTbOIGq3</vt:lpwstr>
  </property>
  <property fmtid="{D5CDD505-2E9C-101B-9397-08002B2CF9AE}" pid="4" name="_2015_ms_pID_7253432">
    <vt:lpwstr>oQ==</vt:lpwstr>
  </property>
  <property fmtid="{D5CDD505-2E9C-101B-9397-08002B2CF9AE}" pid="5" name="ContentTypeId">
    <vt:lpwstr>0x010100AD93DE70F6445D429FB5DD775D88EADA</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1611880665</vt:lpwstr>
  </property>
</Properties>
</file>