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 id="2147483879" r:id="rId8"/>
  </p:sldMasterIdLst>
  <p:notesMasterIdLst>
    <p:notesMasterId r:id="rId62"/>
  </p:notesMasterIdLst>
  <p:handoutMasterIdLst>
    <p:handoutMasterId r:id="rId63"/>
  </p:handoutMasterIdLst>
  <p:sldIdLst>
    <p:sldId id="289"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 id="306" r:id="rId26"/>
    <p:sldId id="307" r:id="rId27"/>
    <p:sldId id="308" r:id="rId28"/>
    <p:sldId id="341" r:id="rId29"/>
    <p:sldId id="309" r:id="rId30"/>
    <p:sldId id="310" r:id="rId31"/>
    <p:sldId id="336" r:id="rId32"/>
    <p:sldId id="311" r:id="rId33"/>
    <p:sldId id="337" r:id="rId34"/>
    <p:sldId id="312" r:id="rId35"/>
    <p:sldId id="313" r:id="rId36"/>
    <p:sldId id="314" r:id="rId37"/>
    <p:sldId id="315" r:id="rId38"/>
    <p:sldId id="338" r:id="rId39"/>
    <p:sldId id="316" r:id="rId40"/>
    <p:sldId id="317" r:id="rId41"/>
    <p:sldId id="318" r:id="rId42"/>
    <p:sldId id="319" r:id="rId43"/>
    <p:sldId id="320" r:id="rId44"/>
    <p:sldId id="339" r:id="rId45"/>
    <p:sldId id="321" r:id="rId46"/>
    <p:sldId id="322" r:id="rId47"/>
    <p:sldId id="340" r:id="rId48"/>
    <p:sldId id="323" r:id="rId49"/>
    <p:sldId id="324" r:id="rId50"/>
    <p:sldId id="325" r:id="rId51"/>
    <p:sldId id="326" r:id="rId52"/>
    <p:sldId id="327" r:id="rId53"/>
    <p:sldId id="328" r:id="rId54"/>
    <p:sldId id="329" r:id="rId55"/>
    <p:sldId id="330" r:id="rId56"/>
    <p:sldId id="331" r:id="rId57"/>
    <p:sldId id="333" r:id="rId58"/>
    <p:sldId id="332" r:id="rId59"/>
    <p:sldId id="335" r:id="rId60"/>
    <p:sldId id="342" r:id="rId61"/>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FFFFFF"/>
    <a:srgbClr val="404040"/>
    <a:srgbClr val="151515"/>
    <a:srgbClr val="575756"/>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5" autoAdjust="0"/>
    <p:restoredTop sz="65048" autoAdjust="0"/>
  </p:normalViewPr>
  <p:slideViewPr>
    <p:cSldViewPr snapToGrid="0" snapToObjects="1">
      <p:cViewPr varScale="1">
        <p:scale>
          <a:sx n="58" d="100"/>
          <a:sy n="58" d="100"/>
        </p:scale>
        <p:origin x="1328" y="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4" d="100"/>
          <a:sy n="64" d="100"/>
        </p:scale>
        <p:origin x="2832" y="4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handoutMaster" Target="handoutMasters/handoutMaster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presProps" Target="presProp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tableStyles" Target="tableStyles.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12/21/2020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684151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372997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68473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187532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87326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377047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Advantages</a:t>
            </a:r>
          </a:p>
          <a:p>
            <a:pPr lvl="1"/>
            <a:r>
              <a:rPr lang="en-US" dirty="0" smtClean="0"/>
              <a:t>The solution facilitates online maintenance of all components (if all loads are dual-power loads).</a:t>
            </a:r>
          </a:p>
          <a:p>
            <a:pPr lvl="1"/>
            <a:r>
              <a:rPr lang="en-US" dirty="0" smtClean="0"/>
              <a:t>Compared with the 2N design, the solution has fewer UPS modules. Thus, its cost is lower. For any specific dual-power load, two independent power supplies are redundant .</a:t>
            </a:r>
          </a:p>
          <a:p>
            <a:pPr lvl="1"/>
            <a:r>
              <a:rPr lang="en-US" dirty="0" smtClean="0"/>
              <a:t>You do not need to transfer the loads to bypass mode for maintaining UPS modules, switch devices, and other power distribution devices. M</a:t>
            </a:r>
            <a:r>
              <a:rPr lang="en-US" altLang="zh-CN" dirty="0" smtClean="0"/>
              <a:t>aintenance  bypass</a:t>
            </a:r>
            <a:r>
              <a:rPr lang="en-US" dirty="0" smtClean="0"/>
              <a:t> circuits usually do not need to be added in most distributed redundancy solution.</a:t>
            </a:r>
          </a:p>
          <a:p>
            <a:pPr lvl="0"/>
            <a:r>
              <a:rPr lang="en-US" dirty="0" smtClean="0"/>
              <a:t>Disadvantages</a:t>
            </a:r>
          </a:p>
          <a:p>
            <a:pPr lvl="1"/>
            <a:r>
              <a:rPr lang="en-US" dirty="0" smtClean="0"/>
              <a:t>The cost is high as a large number of switch devices are used.</a:t>
            </a:r>
          </a:p>
          <a:p>
            <a:pPr lvl="1"/>
            <a:r>
              <a:rPr lang="en-US" dirty="0" smtClean="0"/>
              <a:t>The configuration solution is complex. In a large data center with multiple UPS, static transfer switches (STS), and power distribution units (PDU), it is a great task to keep each UPS system evenly loaded and to learn well about which system supplies power to which load.</a:t>
            </a:r>
          </a:p>
          <a:p>
            <a:pPr lvl="1"/>
            <a:r>
              <a:rPr lang="en-US" dirty="0" smtClean="0"/>
              <a:t>Unpredictable UPS running mode: Because UPS systems have various running modes and the systems can switch between multiple modes. It is impractical to test all these modes in a test environment with preset conditions and simulated faults to check whether the control policy and restored devices are functioning properly.</a:t>
            </a:r>
          </a:p>
          <a:p>
            <a:pPr lvl="1"/>
            <a:r>
              <a:rPr lang="en-US" dirty="0" smtClean="0"/>
              <a:t>The UPS efficiency is low because it does not work with full load.</a:t>
            </a:r>
          </a:p>
          <a:p>
            <a:pPr lvl="0"/>
            <a:endParaRPr lang="zh-CN" altLang="zh-CN" dirty="0" smtClean="0"/>
          </a:p>
          <a:p>
            <a:pPr lvl="1"/>
            <a:endParaRPr lang="zh-CN" altLang="zh-CN" dirty="0"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99140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capacity of group 4 is variable. It can provide backup power for one load, multiple loads, or even all loads. However, power backup for all the loads cannot save device investment and goes against an original intention of this solution: saving costs.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979790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advantages of this power supply solution are simple system, easy maintenance, high reliability, and no SPOF.</a:t>
            </a:r>
          </a:p>
          <a:p>
            <a:pPr lvl="0"/>
            <a:r>
              <a:rPr lang="en-US" smtClean="0"/>
              <a:t>In actual design, the two UPS are physically isolated. They are placed in different power rooms. If a fire occurs in one room, the power supply of the UPS in the other room is not affected, ensuring uninterruptible power supply to loads.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086712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89531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Note: This table briefly displays the total capacity and actual UPS efficiency of each solution. Only qualitative analysis is performed. The actual cost and efficiency involve specific loads and UPS capacity.</a:t>
            </a:r>
          </a:p>
          <a:p>
            <a:pPr lvl="0"/>
            <a:r>
              <a:rPr lang="en-US" smtClean="0"/>
              <a:t>The backup redundancy solution is the same as the N+1 parallel UPS solution in terms of the UPS. However, the backup redundancy solution requires a large number of switch cabinets and cables, which is more expensive and more reliable than the N+1 parallel UPS solution.</a:t>
            </a:r>
          </a:p>
          <a:p>
            <a:endParaRPr lang="en-US" altLang="zh-CN" dirty="0" smtClean="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90924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16258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How to select the most suitable configuration solution? Let's review the precautions to be considered when selecting a proper configuration:</a:t>
            </a:r>
          </a:p>
          <a:p>
            <a:pPr lvl="1"/>
            <a:r>
              <a:rPr lang="en-US" dirty="0" smtClean="0"/>
              <a:t>Breakdown cost/impact: How much cash flow does the company have per minute? If a fault occurs, how long does it take for the system to recover? The answers to the above questions can be used as the beginning of the budget solution discussion. The discussion direction varies with the answer. </a:t>
            </a:r>
          </a:p>
          <a:p>
            <a:pPr lvl="1"/>
            <a:r>
              <a:rPr lang="en-US" dirty="0" smtClean="0"/>
              <a:t>Budget: In any aspect, the cost of implementing the 2(N+1) design is much higher than that of the N (capacity) design, parallel redundancy design, or even distributed redundancy design. Let's take a large data center as an example to see the cost gap. If the data center uses the 2(N+1) design, thirty 800 kW modules may be required (each parallel bus has five modules, and there are six parallel buses in total). For the same load, if the distributed redundancy design is used, only eighteen 800 kW modules are required, and the cost is much lower. </a:t>
            </a:r>
          </a:p>
          <a:p>
            <a:pPr lvl="1"/>
            <a:r>
              <a:rPr lang="en-US" dirty="0" smtClean="0"/>
              <a:t>IT architecture type: Virtualization and rapid improvement of network bandwidth and speed enable the entire data center to be switched to another site without delay. This also raises questions about the perception that data centers with the highest availability are facilities with highly redundant power and cooling architectures. As the virtualization technology matures, two distant "N" system data centers may have higher availability than a highly redundant data center.</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890244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37498"/>
            <a:ext cx="5580063" cy="5418958"/>
          </a:xfrm>
        </p:spPr>
        <p:txBody>
          <a:bodyPr/>
          <a:lstStyle/>
          <a:p>
            <a:pPr lvl="1"/>
            <a:r>
              <a:rPr lang="en-US" altLang="zh-CN" dirty="0"/>
              <a:t>Availability: How long can the company tolerate downtime in a year? If the answer is never to shut down, then the high availability design should be chosen in the budget. However, if the company allows shutdown after 10 p.m. every night and at most weekends, then the parallel redundancy design is recommended for the UPS configuration. Some parts of each UPS need maintaining. And some unexpected faults will occur in the UPS from time to time. The less the time used in maintenance is, the more redundant components are required. </a:t>
            </a:r>
          </a:p>
          <a:p>
            <a:pPr lvl="1"/>
            <a:r>
              <a:rPr lang="en-US" altLang="zh-CN" dirty="0"/>
              <a:t>Reliability: The higher the reliability of a UPS, the higher the probability of continuous operation of the system. </a:t>
            </a:r>
          </a:p>
          <a:p>
            <a:pPr lvl="1"/>
            <a:r>
              <a:rPr lang="en-US" altLang="zh-CN" dirty="0"/>
              <a:t>Maintainability: Long-time system breakdown caused by faults cannot be prevented by high reliability.</a:t>
            </a:r>
          </a:p>
          <a:p>
            <a:endParaRPr lang="zh-CN" altLang="en-US" dirty="0"/>
          </a:p>
        </p:txBody>
      </p:sp>
    </p:spTree>
    <p:extLst>
      <p:ext uri="{BB962C8B-B14F-4D97-AF65-F5344CB8AC3E}">
        <p14:creationId xmlns:p14="http://schemas.microsoft.com/office/powerpoint/2010/main" val="2821955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622925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1.2 is a coefficient, and E ≥ 1.2 P. E is the basic capacity of the UPS, and P is the calculated load of the electronic information equipment.</a:t>
            </a:r>
          </a:p>
          <a:p>
            <a:r>
              <a:rPr lang="en-US" smtClean="0"/>
              <a:t>Power factor description:</a:t>
            </a:r>
          </a:p>
          <a:p>
            <a:pPr lvl="1"/>
            <a:r>
              <a:rPr lang="en-US" smtClean="0"/>
              <a:t>Input power factor (cos φ1): indicates a UPS's rectification and correction capability of the UPS and loads.</a:t>
            </a:r>
          </a:p>
          <a:p>
            <a:pPr lvl="1"/>
            <a:r>
              <a:rPr lang="en-US" smtClean="0"/>
              <a:t>Output power factor (cos φ2): indicates the active power output capability of a UPS.</a:t>
            </a:r>
          </a:p>
          <a:p>
            <a:pPr lvl="1"/>
            <a:r>
              <a:rPr lang="en-US" smtClean="0"/>
              <a:t>Load power factor (cos φ3): varies with products. The power factor of IT equipment ranges from 0.98 to 1, that of Huawei air-cooled DX air conditioners is 0.9, that of Huawei water-cooled indoor units is 0.94, and that of pumps ranges from 0.8 to 0.9.</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989496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1.2 is a coefficient, and E ≥ 1.2 P. E is the basic capacity of the UPS, and P is the calculated load of the electronic information equipment.</a:t>
            </a:r>
          </a:p>
          <a:p>
            <a:r>
              <a:rPr lang="en-US" smtClean="0"/>
              <a:t>Power factor description:</a:t>
            </a:r>
          </a:p>
          <a:p>
            <a:pPr lvl="1"/>
            <a:r>
              <a:rPr lang="en-US" smtClean="0"/>
              <a:t>Input power factor (cos φ1): indicates a UPS's rectification and correction capability of the UPS and loads.</a:t>
            </a:r>
          </a:p>
          <a:p>
            <a:pPr lvl="1"/>
            <a:r>
              <a:rPr lang="en-US" smtClean="0"/>
              <a:t>Output power factor (cos φ2): indicates the active power output capability of a UPS.</a:t>
            </a:r>
          </a:p>
          <a:p>
            <a:pPr lvl="1"/>
            <a:r>
              <a:rPr lang="en-US" smtClean="0"/>
              <a:t>Load power factor (cos φ3): varies with products. The power factor of IT equipment ranges from 0.98 to 1, that of Huawei air-cooled DX air conditioners is 0.9, that of Huawei water-cooled indoor units is 0.94, and that of pumps ranges from 0.8 to 0.9.</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7398486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605295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187240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397662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modular UPS is easy to expand. You only need to purchase the required power module (about 50 kVA) for future capacity expansion, which does not require cable reconstruction. Tower-mounted UPSs can be expanded by adding power units. However, the power unit is large (usually 100 kW or 200 kW), which cannot meet the requirement of flexible configuration due to the increase of the load. Thus, before expanding capacities for a tower-mounted UPS, you need to shut down the UPS. </a:t>
            </a:r>
          </a:p>
          <a:p>
            <a:r>
              <a:rPr lang="en-US" smtClean="0"/>
              <a:t>The modular UPS has high efficiency and saves energy. The high efficiency of a modular UPS depends on the flexibility of power configuration. When the load is light, the power module hibernation technology ensures that the UPS works at the maximum efficiency. However, the efficiency of a tower-mounted UPS is greatly reduced due to the large power unit. </a:t>
            </a:r>
          </a:p>
          <a:p>
            <a:r>
              <a:rPr lang="en-US" smtClean="0"/>
              <a:t>The modular UPS itself is a redundancy solution. When one module in the modular UPS is faulty, the module can be hot-swapped quickly and maintained with the power on. To maintain some of the parts in the tower-mounted UPS, the UPS has to transfer to bypass mode, which decreases the reliability of the UPS. </a:t>
            </a:r>
          </a:p>
          <a:p>
            <a:r>
              <a:rPr lang="en-US" smtClean="0"/>
              <a:t>It is easier to implement N+1 redundancy in modular UPSs. For example, in a 400 kVA system, the original 1+1 configuration requires 800 kVA, and one module can be used for redundancy. The 450 kVA configuration with 50 kVA modules implements (8+1) redundancy.</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752904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TCO: Total cost of ownership</a:t>
            </a:r>
          </a:p>
          <a:p>
            <a:pPr lvl="0"/>
            <a:r>
              <a:rPr lang="en-US" smtClean="0"/>
              <a:t>CAPEX: Capital expenditure</a:t>
            </a:r>
          </a:p>
          <a:p>
            <a:pPr lvl="0"/>
            <a:r>
              <a:rPr lang="en-US" smtClean="0"/>
              <a:t>OPEX: Operating expense</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69599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880863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030561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563766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71560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Single UPS configuration refers to the configuration of a single UPS instead of an N system, because an N system can also be a parallel system.</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58356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094839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707150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Pay special attention to check whether the UPS charge power meets the requirements for long backup time of a small-capacity UPS as excessive batteries will affect the battery lifespan.</a:t>
            </a:r>
          </a:p>
          <a:p>
            <a:pPr lvl="0"/>
            <a:r>
              <a:rPr lang="en-US" smtClean="0"/>
              <a:t>If the battery charge current does not meet the requirement, the charge time is prolonged. If the power is unstable, the batteries cannot be fully charged for a long time, which causes great damage to the batteries.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051141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Pay special attention to check whether the UPS charge power meets the requirements for long backup time of a small-capacity UPS as excessive batteries will affect the battery lifespan.</a:t>
            </a:r>
          </a:p>
          <a:p>
            <a:pPr lvl="0"/>
            <a:r>
              <a:rPr lang="en-US" smtClean="0"/>
              <a:t>If the battery charge current does not meet the requirement, the charge time is prolonged. If the power is unstable, the batteries cannot be fully charged for a long time, which causes great damage to the batteries.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3181509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73011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3651098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2006498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Take a 150 Ah battery as an example. The discharge current is fixed at 15 A. After the battery is discharged for 10 hours, the discharge capacity is 150 Ah. In this case, the battery voltage should be about 1.8 V. If the battery continues discharging, the battery may be damaged.</a:t>
            </a:r>
          </a:p>
          <a:p>
            <a:r>
              <a:rPr lang="en-US" smtClean="0"/>
              <a:t>Theoretically, if the discharge current is different and the total discharge capacity equals the rated battery capacity, the EOD voltage should be about 1.8 V. Actually, the larger the battery discharge current (the shorter the discharge time), the lower the discharge capacity. Take SD150 as an example. When the discharge time is 4 hours, the discharge voltage is 1.8 V, and the EOD voltage is 1.8 V, the power of a single cell is 63.3 W, and the total energy discharged within 4 hours is 253.2 Wh (4 x 63.3 = 253.2 Wh). When the discharge time is 1 hour, and the EOD voltage is 1.8 V, the power of a single battery is 173 W, and the total energy discharged within 1 hour is 173 Wh (1 x 173 = 173 Wh).</a:t>
            </a:r>
          </a:p>
          <a:p>
            <a:pPr lvl="1"/>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383840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Take a 150 Ah battery as an example. The discharge current is fixed at 15 A. After the battery is discharged for 10 hours, the discharge capacity is 150 Ah. In this case, the battery voltage should be about 1.8 V. If the battery continues discharging, the battery may be damaged.</a:t>
            </a:r>
          </a:p>
          <a:p>
            <a:r>
              <a:rPr lang="en-US" smtClean="0"/>
              <a:t>Theoretically, if the discharge current is different and the total discharge capacity equals the rated battery capacity, the EOD voltage should be about 1.8 V. Actually, the larger the battery discharge current (the shorter the discharge time), the lower the discharge capacity. Take SD150 as an example. When the discharge time is 4 hours, the discharge voltage is 1.8 V, and the EOD voltage is 1.8 V, the power of a single cell is 63.3 W, and the total energy discharged within 4 hours is 253.2 Wh (4 x 63.3 = 253.2 Wh). When the discharge time is 1 hour, and the EOD voltage is 1.8 V, the power of a single battery is 173 W, and the total energy discharged within 1 hour is 173 Wh (1 x 173 = 173 Wh).</a:t>
            </a:r>
          </a:p>
          <a:p>
            <a:pPr lvl="1"/>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629500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552272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parallel system refers to the N+X solution. The N+1 solution is used as an example. The dual-bus system will be described later.</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634047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parallel system refers to the N+X solution. The N+1 solution is used as an example. The dual-bus system will be described later.</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44005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6311453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463776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7622154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Conclusion:</a:t>
            </a:r>
          </a:p>
          <a:p>
            <a:pPr lvl="1"/>
            <a:r>
              <a:rPr lang="en-US" dirty="0" smtClean="0"/>
              <a:t>Battery configurations cannot be accurately matched. To meet customer requirements, over-configuration often occurs.</a:t>
            </a:r>
          </a:p>
          <a:p>
            <a:pPr lvl="1"/>
            <a:r>
              <a:rPr lang="en-US" dirty="0" smtClean="0"/>
              <a:t>Compared with single UPS power backup, system power backup reduces the cost by about 35%.</a:t>
            </a:r>
          </a:p>
          <a:p>
            <a:pPr lvl="1"/>
            <a:r>
              <a:rPr lang="en-US" dirty="0" smtClean="0"/>
              <a:t>Compared with single UPS power backup, battery string sharing reduces the cost by about 40%.</a:t>
            </a:r>
          </a:p>
          <a:p>
            <a:pPr lvl="1"/>
            <a:r>
              <a:rPr lang="en-US" dirty="0" smtClean="0"/>
              <a:t>By adjusting the number of batteries, the cost can be reduced by about 12% compared with the solution with a fixed number of batteries.</a:t>
            </a:r>
          </a:p>
          <a:p>
            <a:r>
              <a:rPr lang="en-US" dirty="0" smtClean="0"/>
              <a:t>The total cost is the lowest when battery strings are shared and the number of batteries is adjusted. Compared with the maximum configuration solution, the cost is reduced by about 50%. In a common UPS configuration solution, the battery string cost accounts for 20% to 40% of the total cost. If the backup time is long, the battery string cost may even exceed the UPS price. Therefore, it can be concluded that the UPS solution quotation can be reduced by 10% to 30% by optimizing the battery string configuration.</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537993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106042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selecting UPS for data centers, customers first consider the UPS technology classification (transformer-based UPS and transformerless UPS). Currently, mainstream vendors in the industry are shifting to production of transformerless UPS.</a:t>
            </a:r>
          </a:p>
          <a:p>
            <a:pPr lvl="0"/>
            <a:r>
              <a:rPr lang="en-US" smtClean="0"/>
              <a:t>Note:</a:t>
            </a:r>
          </a:p>
          <a:p>
            <a:pPr lvl="1"/>
            <a:r>
              <a:rPr lang="en-US" smtClean="0"/>
              <a:t>The UPS and the inverter cannot be configured concurrently in the same data center. If a data center requires multiple AC power sources (UPS and inverter), it is advised to configure either the UPS or inverter based on the total power. Do not select the UPS power supply for some devices and the inverter power supply for other devices.</a:t>
            </a:r>
          </a:p>
          <a:p>
            <a:pPr lvl="1"/>
            <a:r>
              <a:rPr lang="en-US" smtClean="0"/>
              <a:t>Use UPS from the same vendor for one data center in one solution. All product lines must reach consensus with each other during the preparation and final review of the same bidding document. Do not use UPS from various vendors for all devices.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349590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878182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1. Answer</a:t>
            </a:r>
          </a:p>
          <a:p>
            <a:pPr lvl="1"/>
            <a:r>
              <a:rPr lang="en-US" smtClean="0"/>
              <a:t>Advantage: The UPS load rate of the system is higher than that of 2N when two power supplies are available, which reduces costs.</a:t>
            </a:r>
          </a:p>
          <a:p>
            <a:pPr lvl="1"/>
            <a:r>
              <a:rPr lang="en-US" smtClean="0"/>
              <a:t>Disadvantage: The system operation and maintenance (O&amp;M) are complex because loads need to be partitioned. When a load is added, the group to which the load is added must be specified. The loads of all UPS groups must be basically the same.</a:t>
            </a:r>
          </a:p>
          <a:p>
            <a:r>
              <a:rPr lang="en-US" smtClean="0"/>
              <a:t>2. Answer</a:t>
            </a:r>
          </a:p>
          <a:p>
            <a:pPr lvl="1"/>
            <a:r>
              <a:rPr lang="en-US" smtClean="0"/>
              <a:t>Single UPS power backup solution: The number (N) of requisite UPSs is used for calculation. The actual backup time exceeds the required time. If the redundant UPS is faulty, the backup time of the system can still meet the requirements.</a:t>
            </a:r>
          </a:p>
          <a:p>
            <a:pPr lvl="1"/>
            <a:r>
              <a:rPr lang="en-US" smtClean="0"/>
              <a:t>System power backup solution: The number of all UPSs is used for calculation. The backup time meets requirements only when all UPSs in the system are running properly. If one UPS is faulty, the remaining UPSs cannot meet the backup time requirements.</a:t>
            </a:r>
          </a:p>
          <a:p>
            <a:pPr lvl="1"/>
            <a:r>
              <a:rPr lang="en-US" smtClean="0"/>
              <a:t>Battery string sharing solution: All battery strings are connected to the UPS through a bus. The cost is low, but the reliability is reduced accordingly.</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451539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25870945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914565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Parallel components: UPS exchange information through parallel cables that are connected in a closed loop. The closed-loop connection provides redundancy for cable connections (there are communication cables between independent UPS). This connection method allows the online access and exit of one UPS. Each UPS provides a controller to communicate with other UPS, which ensures proper running of the entire parallel system.</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6203045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load bus synchronization controller is used in a dual-bus UPS system to ensure the synchronization of two UPS output systems. It works as follows: Any parallel UPS system is set as the master UPS. The system monitors the UPS output frequency and phase on the two buses at the same time. Once they exceed the synchronization tracking range, the synchronization controller is activated. The internal control system continues to track the mains for the master UPS. The UPS on the other bus tracks and controls the slave UPS through the synchronization controller. In this way, the two systems are synchronized.</a:t>
            </a:r>
          </a:p>
          <a:p>
            <a:pPr lvl="0"/>
            <a:endParaRPr lang="zh-CN"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685711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71475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requirement input includes the following four points:</a:t>
            </a:r>
          </a:p>
          <a:p>
            <a:pPr lvl="1"/>
            <a:r>
              <a:rPr lang="en-US" smtClean="0"/>
              <a:t>The data center level determines the UPS configuration solution.</a:t>
            </a:r>
          </a:p>
          <a:p>
            <a:pPr lvl="1"/>
            <a:r>
              <a:rPr lang="en-US" smtClean="0"/>
              <a:t>The IT equipment power determines the capacity of a single UPS and UPS quantity.</a:t>
            </a:r>
          </a:p>
          <a:p>
            <a:pPr lvl="1"/>
            <a:r>
              <a:rPr lang="en-US" smtClean="0"/>
              <a:t>The backup time determines the capacity of a single battery string and the number of battery strings.</a:t>
            </a:r>
          </a:p>
          <a:p>
            <a:pPr lvl="1"/>
            <a:r>
              <a:rPr lang="en-US" smtClean="0"/>
              <a:t>The local altitude affects the UPS output and determines whether it should be derated. If the altitude increases, the pressure decreases due to thin air, which affects the heat dissipation of the UPS. The performance of electronic components inside the UPS will also be affected, which causes the sealed capacitor to bulge and further deteriorates the performance.</a:t>
            </a:r>
          </a:p>
          <a:p>
            <a:endParaRPr lang="en-US"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125704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dirty="0" smtClean="0">
                <a:solidFill>
                  <a:srgbClr val="404040"/>
                </a:solidFill>
              </a:rPr>
              <a:t>Revision Record</a:t>
            </a:r>
            <a:endParaRPr lang="zh-CN" altLang="en-US" sz="3500" dirty="0" smtClean="0">
              <a:solidFill>
                <a:srgbClr val="404040"/>
              </a:solidFill>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04040"/>
                </a:solidFill>
              </a:rPr>
              <a:t>Do Not Print this Page</a:t>
            </a:r>
            <a:endParaRPr lang="zh-CN" altLang="en-US" sz="2800" dirty="0">
              <a:solidFill>
                <a:srgbClr val="404040"/>
              </a:solidFill>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67594096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a:defRPr/>
            </a:pPr>
            <a:r>
              <a:rPr lang="en-US" altLang="zh-CN" sz="4000" dirty="0" smtClean="0">
                <a:solidFill>
                  <a:srgbClr val="404040"/>
                </a:solidFill>
                <a:cs typeface="Huawei Sans" panose="020C0503030203020204" pitchFamily="34" charset="0"/>
              </a:rPr>
              <a:t>Foreword</a:t>
            </a:r>
            <a:endParaRPr lang="zh-CN" altLang="en-US" sz="4000" dirty="0" smtClean="0">
              <a:solidFill>
                <a:srgbClr val="404040"/>
              </a:solidFill>
              <a:cs typeface="Huawei Sans" panose="020C0503030203020204" pitchFamily="34" charset="0"/>
            </a:endParaRPr>
          </a:p>
        </p:txBody>
      </p:sp>
    </p:spTree>
    <p:extLst>
      <p:ext uri="{BB962C8B-B14F-4D97-AF65-F5344CB8AC3E}">
        <p14:creationId xmlns:p14="http://schemas.microsoft.com/office/powerpoint/2010/main" val="419711944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Objectives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356978155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defTabSz="1001624"/>
            <a:r>
              <a:rPr lang="en-US" altLang="zh-CN" sz="4000" dirty="0" smtClean="0">
                <a:solidFill>
                  <a:srgbClr val="404040"/>
                </a:solidFill>
              </a:rPr>
              <a:t>Contents</a:t>
            </a:r>
            <a:endParaRPr lang="en-US" altLang="zh-CN" sz="4000" dirty="0">
              <a:solidFill>
                <a:srgbClr val="404040"/>
              </a:solidFill>
            </a:endParaRPr>
          </a:p>
        </p:txBody>
      </p:sp>
    </p:spTree>
    <p:extLst>
      <p:ext uri="{BB962C8B-B14F-4D97-AF65-F5344CB8AC3E}">
        <p14:creationId xmlns:p14="http://schemas.microsoft.com/office/powerpoint/2010/main" val="211585363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Overview and Objectives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305332342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Quiz</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2096259739"/>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Section Summary</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1515280205"/>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Summary</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2920365484"/>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More Information</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345741107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Recommendations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216695119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image" Target="../media/image3.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theme" Target="../theme/theme5.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cs typeface="Huawei Sans" panose="020C0503030203020204" pitchFamily="34" charset="0"/>
              </a:rPr>
              <a:pPr defTabSz="890849">
                <a:defRPr/>
              </a:pPr>
              <a:t>‹#›</a:t>
            </a:fld>
            <a:endParaRPr lang="en-US" sz="974" dirty="0">
              <a:solidFill>
                <a:srgbClr val="1D1D1B"/>
              </a:solidFill>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185C</a:t>
              </a:r>
            </a:p>
            <a:p>
              <a:pPr algn="ctr">
                <a:lnSpc>
                  <a:spcPts val="620"/>
                </a:lnSpc>
              </a:pPr>
              <a:r>
                <a:rPr kumimoji="1" lang="en-US" altLang="zh-CN" sz="500" b="1" dirty="0">
                  <a:solidFill>
                    <a:srgbClr val="44546A"/>
                  </a:solidFill>
                  <a:latin typeface="Arial" charset="0"/>
                  <a:ea typeface="Arial" charset="0"/>
                  <a:cs typeface="Arial" charset="0"/>
                </a:rPr>
                <a:t>RGB </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186C</a:t>
              </a:r>
            </a:p>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61549146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38.xml"/><Relationship Id="rId1" Type="http://schemas.openxmlformats.org/officeDocument/2006/relationships/slideLayout" Target="../slideLayouts/slideLayout15.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lstStyle/>
          <a:p>
            <a:endParaRPr lang="zh-CN" altLang="en-US">
              <a:latin typeface="Huawei Sans" panose="020C0503030203020204" pitchFamily="34" charset="0"/>
            </a:endParaRPr>
          </a:p>
        </p:txBody>
      </p:sp>
      <p:sp>
        <p:nvSpPr>
          <p:cNvPr id="14" name="标题 13"/>
          <p:cNvSpPr>
            <a:spLocks noGrp="1"/>
          </p:cNvSpPr>
          <p:nvPr>
            <p:ph type="ctrTitle"/>
          </p:nvPr>
        </p:nvSpPr>
        <p:spPr/>
        <p:txBody>
          <a:bodyPr/>
          <a:lstStyle/>
          <a:p>
            <a:r>
              <a:rPr lang="en-US" dirty="0">
                <a:latin typeface="Huawei Sans" panose="020C0503030203020204" pitchFamily="34" charset="0"/>
              </a:rPr>
              <a:t>Data Center UPS System Planning</a:t>
            </a:r>
          </a:p>
        </p:txBody>
      </p:sp>
      <p:sp>
        <p:nvSpPr>
          <p:cNvPr id="2" name="文本占位符 1"/>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4183491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buSzPct val="60000"/>
              <a:buFont typeface="Wingdings" panose="05000000000000000000" pitchFamily="2" charset="2"/>
              <a:buChar char="n"/>
            </a:pPr>
            <a:r>
              <a:rPr lang="en-US" dirty="0">
                <a:latin typeface="Huawei Sans" panose="020C0503030203020204" pitchFamily="34" charset="0"/>
              </a:rPr>
              <a:t>Planning Method Overview</a:t>
            </a:r>
          </a:p>
          <a:p>
            <a:pPr lvl="1"/>
            <a:r>
              <a:rPr lang="en-US" dirty="0">
                <a:solidFill>
                  <a:schemeClr val="bg1">
                    <a:lumMod val="50000"/>
                  </a:schemeClr>
                </a:solidFill>
                <a:latin typeface="Huawei Sans" panose="020C0503030203020204" pitchFamily="34" charset="0"/>
              </a:rPr>
              <a:t>UPS </a:t>
            </a:r>
            <a:r>
              <a:rPr lang="en-US" dirty="0" smtClean="0">
                <a:solidFill>
                  <a:schemeClr val="bg1">
                    <a:lumMod val="50000"/>
                  </a:schemeClr>
                </a:solidFill>
                <a:latin typeface="Huawei Sans" panose="020C0503030203020204" pitchFamily="34" charset="0"/>
              </a:rPr>
              <a:t>Configuration Solution</a:t>
            </a:r>
            <a:endParaRPr lang="en-US" dirty="0">
              <a:solidFill>
                <a:schemeClr val="bg1">
                  <a:lumMod val="50000"/>
                </a:schemeClr>
              </a:solidFill>
              <a:latin typeface="Huawei Sans" panose="020C0503030203020204" pitchFamily="34" charset="0"/>
            </a:endParaRPr>
          </a:p>
          <a:p>
            <a:pPr lvl="1"/>
            <a:r>
              <a:rPr lang="en-US" dirty="0" smtClean="0">
                <a:solidFill>
                  <a:schemeClr val="bg1">
                    <a:lumMod val="50000"/>
                  </a:schemeClr>
                </a:solidFill>
                <a:latin typeface="Huawei Sans" panose="020C0503030203020204" pitchFamily="34" charset="0"/>
              </a:rPr>
              <a:t>UPS </a:t>
            </a:r>
            <a:r>
              <a:rPr lang="en-US" dirty="0">
                <a:solidFill>
                  <a:schemeClr val="bg1">
                    <a:lumMod val="50000"/>
                  </a:schemeClr>
                </a:solidFill>
                <a:latin typeface="Huawei Sans" panose="020C0503030203020204" pitchFamily="34" charset="0"/>
              </a:rPr>
              <a:t>Capacity </a:t>
            </a:r>
            <a:r>
              <a:rPr lang="en-US" dirty="0" smtClean="0">
                <a:solidFill>
                  <a:schemeClr val="bg1">
                    <a:lumMod val="50000"/>
                  </a:schemeClr>
                </a:solidFill>
                <a:latin typeface="Huawei Sans" panose="020C0503030203020204" pitchFamily="34" charset="0"/>
              </a:rPr>
              <a:t>Calculation</a:t>
            </a:r>
            <a:endParaRPr lang="en-US" dirty="0">
              <a:solidFill>
                <a:schemeClr val="bg1">
                  <a:lumMod val="50000"/>
                </a:schemeClr>
              </a:solidFill>
              <a:latin typeface="Huawei Sans" panose="020C0503030203020204" pitchFamily="34" charset="0"/>
            </a:endParaRPr>
          </a:p>
          <a:p>
            <a:pPr lvl="1"/>
            <a:r>
              <a:rPr lang="en-US" dirty="0">
                <a:solidFill>
                  <a:schemeClr val="bg1">
                    <a:lumMod val="50000"/>
                  </a:schemeClr>
                </a:solidFill>
                <a:latin typeface="Huawei Sans" panose="020C0503030203020204" pitchFamily="34" charset="0"/>
              </a:rPr>
              <a:t>UPS Equipment Selection</a:t>
            </a:r>
          </a:p>
          <a:p>
            <a:pPr lvl="1"/>
            <a:r>
              <a:rPr lang="en-US" dirty="0">
                <a:solidFill>
                  <a:schemeClr val="bg1">
                    <a:lumMod val="50000"/>
                  </a:schemeClr>
                </a:solidFill>
                <a:latin typeface="Huawei Sans" panose="020C0503030203020204" pitchFamily="34" charset="0"/>
              </a:rPr>
              <a:t>Battery Configuration</a:t>
            </a:r>
          </a:p>
          <a:p>
            <a:pPr marL="403039" lvl="1" indent="0">
              <a:buNone/>
            </a:pPr>
            <a:endParaRPr lang="en-US" altLang="zh-CN" dirty="0" smtClean="0">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41398962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rPr>
              <a:t>Planning </a:t>
            </a:r>
            <a:r>
              <a:rPr lang="en-US" dirty="0" smtClean="0">
                <a:latin typeface="Huawei Sans" panose="020C0503030203020204" pitchFamily="34" charset="0"/>
              </a:rPr>
              <a:t>Method Overview</a:t>
            </a:r>
            <a:endParaRPr lang="en-US" dirty="0">
              <a:latin typeface="Huawei Sans" panose="020C0503030203020204" pitchFamily="34" charset="0"/>
            </a:endParaRPr>
          </a:p>
        </p:txBody>
      </p:sp>
      <p:grpSp>
        <p:nvGrpSpPr>
          <p:cNvPr id="15" name="组合 14"/>
          <p:cNvGrpSpPr/>
          <p:nvPr/>
        </p:nvGrpSpPr>
        <p:grpSpPr>
          <a:xfrm>
            <a:off x="1069512" y="1084729"/>
            <a:ext cx="9453780" cy="4954587"/>
            <a:chOff x="1692275" y="1279208"/>
            <a:chExt cx="6878637" cy="4954587"/>
          </a:xfrm>
        </p:grpSpPr>
        <p:pic>
          <p:nvPicPr>
            <p:cNvPr id="3" name="Picture 16" descr="C:\Users\dh\Desktop\新建文件夹\1.png"/>
            <p:cNvPicPr>
              <a:picLocks noChangeAspect="1" noChangeArrowheads="1"/>
            </p:cNvPicPr>
            <p:nvPr/>
          </p:nvPicPr>
          <p:blipFill>
            <a:blip r:embed="rId3" cstate="print"/>
            <a:srcRect/>
            <a:stretch>
              <a:fillRect/>
            </a:stretch>
          </p:blipFill>
          <p:spPr bwMode="auto">
            <a:xfrm>
              <a:off x="2022475" y="1279208"/>
              <a:ext cx="6548437" cy="4954587"/>
            </a:xfrm>
            <a:prstGeom prst="rect">
              <a:avLst/>
            </a:prstGeom>
            <a:noFill/>
            <a:ln w="9525">
              <a:noFill/>
              <a:miter lim="800000"/>
              <a:headEnd/>
              <a:tailEnd/>
            </a:ln>
          </p:spPr>
        </p:pic>
        <p:sp>
          <p:nvSpPr>
            <p:cNvPr id="4" name="Text Box 21"/>
            <p:cNvSpPr txBox="1">
              <a:spLocks noChangeArrowheads="1"/>
            </p:cNvSpPr>
            <p:nvPr/>
          </p:nvSpPr>
          <p:spPr bwMode="auto">
            <a:xfrm>
              <a:off x="4487862" y="5486469"/>
              <a:ext cx="2537058" cy="307777"/>
            </a:xfrm>
            <a:prstGeom prst="rect">
              <a:avLst/>
            </a:prstGeom>
            <a:noFill/>
            <a:ln w="9525">
              <a:noFill/>
              <a:miter lim="800000"/>
              <a:headEnd/>
              <a:tailEnd/>
            </a:ln>
          </p:spPr>
          <p:txBody>
            <a:bodyPr wrap="none">
              <a:spAutoFit/>
            </a:bodyPr>
            <a:lstStyle/>
            <a:p>
              <a:r>
                <a:rPr lang="en-US" sz="1400" b="0">
                  <a:latin typeface="Huawei Sans" panose="020C0503030203020204" pitchFamily="34" charset="0"/>
                </a:rPr>
                <a:t>Determine the UPS networking solution.</a:t>
              </a:r>
            </a:p>
          </p:txBody>
        </p:sp>
        <p:sp>
          <p:nvSpPr>
            <p:cNvPr id="5" name="Text Box 22"/>
            <p:cNvSpPr txBox="1">
              <a:spLocks noChangeArrowheads="1"/>
            </p:cNvSpPr>
            <p:nvPr/>
          </p:nvSpPr>
          <p:spPr bwMode="auto">
            <a:xfrm>
              <a:off x="4837112" y="4089083"/>
              <a:ext cx="2707882" cy="523220"/>
            </a:xfrm>
            <a:prstGeom prst="rect">
              <a:avLst/>
            </a:prstGeom>
            <a:noFill/>
            <a:ln w="9525">
              <a:noFill/>
              <a:miter lim="800000"/>
              <a:headEnd/>
              <a:tailEnd/>
            </a:ln>
          </p:spPr>
          <p:txBody>
            <a:bodyPr wrap="square">
              <a:spAutoFit/>
            </a:bodyPr>
            <a:lstStyle/>
            <a:p>
              <a:r>
                <a:rPr lang="en-US" sz="1400" b="0" dirty="0">
                  <a:latin typeface="Huawei Sans" panose="020C0503030203020204" pitchFamily="34" charset="0"/>
                </a:rPr>
                <a:t>Determine the capacity and number of a single UPS.</a:t>
              </a:r>
            </a:p>
          </p:txBody>
        </p:sp>
        <p:sp>
          <p:nvSpPr>
            <p:cNvPr id="6" name="Text Box 23"/>
            <p:cNvSpPr txBox="1">
              <a:spLocks noChangeArrowheads="1"/>
            </p:cNvSpPr>
            <p:nvPr/>
          </p:nvSpPr>
          <p:spPr bwMode="auto">
            <a:xfrm>
              <a:off x="5296693" y="2889922"/>
              <a:ext cx="2798285" cy="523220"/>
            </a:xfrm>
            <a:prstGeom prst="rect">
              <a:avLst/>
            </a:prstGeom>
            <a:noFill/>
            <a:ln w="9525">
              <a:noFill/>
              <a:miter lim="800000"/>
              <a:headEnd/>
              <a:tailEnd/>
            </a:ln>
          </p:spPr>
          <p:txBody>
            <a:bodyPr wrap="square">
              <a:spAutoFit/>
            </a:bodyPr>
            <a:lstStyle/>
            <a:p>
              <a:pPr>
                <a:defRPr/>
              </a:pPr>
              <a:r>
                <a:rPr lang="en-US" sz="1400" b="0" dirty="0">
                  <a:latin typeface="Huawei Sans" panose="020C0503030203020204" pitchFamily="34" charset="0"/>
                </a:rPr>
                <a:t>Determine the UPS type </a:t>
              </a:r>
              <a:endParaRPr lang="en-US" sz="1400" b="0" dirty="0" smtClean="0">
                <a:latin typeface="Huawei Sans" panose="020C0503030203020204" pitchFamily="34" charset="0"/>
              </a:endParaRPr>
            </a:p>
            <a:p>
              <a:pPr>
                <a:defRPr/>
              </a:pPr>
              <a:r>
                <a:rPr lang="en-US" sz="1400" b="0" dirty="0" smtClean="0">
                  <a:latin typeface="Huawei Sans" panose="020C0503030203020204" pitchFamily="34" charset="0"/>
                </a:rPr>
                <a:t>(</a:t>
              </a:r>
              <a:r>
                <a:rPr lang="en-US" sz="1400" b="0" dirty="0">
                  <a:latin typeface="Huawei Sans" panose="020C0503030203020204" pitchFamily="34" charset="0"/>
                </a:rPr>
                <a:t>tower-mounted or modular UPS).</a:t>
              </a:r>
            </a:p>
          </p:txBody>
        </p:sp>
        <p:sp>
          <p:nvSpPr>
            <p:cNvPr id="7" name="Text Box 24"/>
            <p:cNvSpPr txBox="1">
              <a:spLocks noChangeArrowheads="1"/>
            </p:cNvSpPr>
            <p:nvPr/>
          </p:nvSpPr>
          <p:spPr bwMode="auto">
            <a:xfrm>
              <a:off x="5556680" y="1590358"/>
              <a:ext cx="2653638" cy="738664"/>
            </a:xfrm>
            <a:prstGeom prst="rect">
              <a:avLst/>
            </a:prstGeom>
            <a:noFill/>
            <a:ln w="9525">
              <a:noFill/>
              <a:miter lim="800000"/>
              <a:headEnd/>
              <a:tailEnd/>
            </a:ln>
          </p:spPr>
          <p:txBody>
            <a:bodyPr wrap="square">
              <a:spAutoFit/>
            </a:bodyPr>
            <a:lstStyle/>
            <a:p>
              <a:pPr>
                <a:defRPr/>
              </a:pPr>
              <a:r>
                <a:rPr lang="en-US" sz="1400" b="0" dirty="0">
                  <a:latin typeface="Huawei Sans" panose="020C0503030203020204" pitchFamily="34" charset="0"/>
                </a:rPr>
                <a:t>Determine the number and capacity of batteries in a battery string.</a:t>
              </a:r>
            </a:p>
            <a:p>
              <a:pPr>
                <a:defRPr/>
              </a:pPr>
              <a:r>
                <a:rPr lang="en-US" sz="1400" dirty="0">
                  <a:latin typeface="Huawei Sans" panose="020C0503030203020204" pitchFamily="34" charset="0"/>
                </a:rPr>
                <a:t>Determine the number of battery strings.</a:t>
              </a:r>
            </a:p>
          </p:txBody>
        </p:sp>
        <p:sp>
          <p:nvSpPr>
            <p:cNvPr id="8" name="Rectangle 12"/>
            <p:cNvSpPr>
              <a:spLocks noChangeArrowheads="1"/>
            </p:cNvSpPr>
            <p:nvPr/>
          </p:nvSpPr>
          <p:spPr bwMode="auto">
            <a:xfrm>
              <a:off x="3521075" y="1590358"/>
              <a:ext cx="1600200" cy="609600"/>
            </a:xfrm>
            <a:prstGeom prst="rect">
              <a:avLst/>
            </a:prstGeom>
            <a:noFill/>
            <a:ln w="9525">
              <a:noFill/>
              <a:miter lim="800000"/>
              <a:headEnd/>
              <a:tailEnd/>
            </a:ln>
          </p:spPr>
          <p:txBody>
            <a:bodyPr wrap="none" anchor="ctr"/>
            <a:lstStyle/>
            <a:p>
              <a:pPr>
                <a:defRPr/>
              </a:pPr>
              <a:r>
                <a:rPr lang="en-US" dirty="0">
                  <a:solidFill>
                    <a:schemeClr val="bg1"/>
                  </a:solidFill>
                  <a:latin typeface="Huawei Sans" panose="020C0503030203020204" pitchFamily="34" charset="0"/>
                </a:rPr>
                <a:t>Battery configuration</a:t>
              </a:r>
            </a:p>
          </p:txBody>
        </p:sp>
        <p:sp>
          <p:nvSpPr>
            <p:cNvPr id="9" name="Rectangle 13"/>
            <p:cNvSpPr>
              <a:spLocks noChangeArrowheads="1"/>
            </p:cNvSpPr>
            <p:nvPr/>
          </p:nvSpPr>
          <p:spPr bwMode="auto">
            <a:xfrm>
              <a:off x="3192462" y="2838133"/>
              <a:ext cx="1600200" cy="609600"/>
            </a:xfrm>
            <a:prstGeom prst="rect">
              <a:avLst/>
            </a:prstGeom>
            <a:noFill/>
            <a:ln w="9525">
              <a:noFill/>
              <a:miter lim="800000"/>
              <a:headEnd/>
              <a:tailEnd/>
            </a:ln>
          </p:spPr>
          <p:txBody>
            <a:bodyPr wrap="none" anchor="ctr"/>
            <a:lstStyle/>
            <a:p>
              <a:pPr>
                <a:defRPr/>
              </a:pPr>
              <a:r>
                <a:rPr lang="en-US" dirty="0">
                  <a:solidFill>
                    <a:schemeClr val="bg1"/>
                  </a:solidFill>
                  <a:latin typeface="Huawei Sans" panose="020C0503030203020204" pitchFamily="34" charset="0"/>
                </a:rPr>
                <a:t>UPS equipment </a:t>
              </a:r>
              <a:endParaRPr lang="en-US" dirty="0" smtClean="0">
                <a:solidFill>
                  <a:schemeClr val="bg1"/>
                </a:solidFill>
                <a:latin typeface="Huawei Sans" panose="020C0503030203020204" pitchFamily="34" charset="0"/>
              </a:endParaRPr>
            </a:p>
            <a:p>
              <a:pPr>
                <a:defRPr/>
              </a:pPr>
              <a:r>
                <a:rPr lang="en-US" dirty="0" smtClean="0">
                  <a:solidFill>
                    <a:schemeClr val="bg1"/>
                  </a:solidFill>
                  <a:latin typeface="Huawei Sans" panose="020C0503030203020204" pitchFamily="34" charset="0"/>
                </a:rPr>
                <a:t>selection</a:t>
              </a:r>
              <a:endParaRPr lang="en-US" dirty="0">
                <a:solidFill>
                  <a:schemeClr val="bg1"/>
                </a:solidFill>
                <a:latin typeface="Huawei Sans" panose="020C0503030203020204" pitchFamily="34" charset="0"/>
              </a:endParaRPr>
            </a:p>
          </p:txBody>
        </p:sp>
        <p:sp>
          <p:nvSpPr>
            <p:cNvPr id="10" name="Rectangle 14"/>
            <p:cNvSpPr>
              <a:spLocks noChangeArrowheads="1"/>
            </p:cNvSpPr>
            <p:nvPr/>
          </p:nvSpPr>
          <p:spPr bwMode="auto">
            <a:xfrm>
              <a:off x="2835275" y="3981133"/>
              <a:ext cx="1600200" cy="609600"/>
            </a:xfrm>
            <a:prstGeom prst="rect">
              <a:avLst/>
            </a:prstGeom>
            <a:noFill/>
            <a:ln w="9525">
              <a:noFill/>
              <a:miter lim="800000"/>
              <a:headEnd/>
              <a:tailEnd/>
            </a:ln>
          </p:spPr>
          <p:txBody>
            <a:bodyPr wrap="none" anchor="ctr"/>
            <a:lstStyle/>
            <a:p>
              <a:pPr>
                <a:defRPr/>
              </a:pPr>
              <a:r>
                <a:rPr lang="en-US" dirty="0">
                  <a:solidFill>
                    <a:schemeClr val="bg1"/>
                  </a:solidFill>
                  <a:latin typeface="Huawei Sans" panose="020C0503030203020204" pitchFamily="34" charset="0"/>
                </a:rPr>
                <a:t>Single UPS capacity </a:t>
              </a:r>
              <a:endParaRPr lang="en-US" dirty="0" smtClean="0">
                <a:solidFill>
                  <a:schemeClr val="bg1"/>
                </a:solidFill>
                <a:latin typeface="Huawei Sans" panose="020C0503030203020204" pitchFamily="34" charset="0"/>
              </a:endParaRPr>
            </a:p>
            <a:p>
              <a:pPr>
                <a:defRPr/>
              </a:pPr>
              <a:r>
                <a:rPr lang="en-US" dirty="0" smtClean="0">
                  <a:solidFill>
                    <a:schemeClr val="bg1"/>
                  </a:solidFill>
                  <a:latin typeface="Huawei Sans" panose="020C0503030203020204" pitchFamily="34" charset="0"/>
                </a:rPr>
                <a:t>calculation</a:t>
              </a:r>
              <a:endParaRPr lang="en-US" dirty="0">
                <a:solidFill>
                  <a:schemeClr val="bg1"/>
                </a:solidFill>
                <a:latin typeface="Huawei Sans" panose="020C0503030203020204" pitchFamily="34" charset="0"/>
              </a:endParaRPr>
            </a:p>
          </p:txBody>
        </p:sp>
        <p:sp>
          <p:nvSpPr>
            <p:cNvPr id="11" name="Rectangle 15"/>
            <p:cNvSpPr>
              <a:spLocks noChangeArrowheads="1"/>
            </p:cNvSpPr>
            <p:nvPr/>
          </p:nvSpPr>
          <p:spPr bwMode="auto">
            <a:xfrm>
              <a:off x="2406650" y="5267008"/>
              <a:ext cx="1600200" cy="609600"/>
            </a:xfrm>
            <a:prstGeom prst="rect">
              <a:avLst/>
            </a:prstGeom>
            <a:noFill/>
            <a:ln w="9525">
              <a:noFill/>
              <a:miter lim="800000"/>
              <a:headEnd/>
              <a:tailEnd/>
            </a:ln>
          </p:spPr>
          <p:txBody>
            <a:bodyPr wrap="none" anchor="ctr"/>
            <a:lstStyle/>
            <a:p>
              <a:pPr>
                <a:defRPr/>
              </a:pPr>
              <a:r>
                <a:rPr lang="en-US" dirty="0">
                  <a:solidFill>
                    <a:schemeClr val="bg1"/>
                  </a:solidFill>
                  <a:latin typeface="Huawei Sans" panose="020C0503030203020204" pitchFamily="34" charset="0"/>
                </a:rPr>
                <a:t>UPS </a:t>
              </a:r>
              <a:r>
                <a:rPr lang="en-US" dirty="0" smtClean="0">
                  <a:solidFill>
                    <a:schemeClr val="bg1"/>
                  </a:solidFill>
                  <a:latin typeface="Huawei Sans" panose="020C0503030203020204" pitchFamily="34" charset="0"/>
                </a:rPr>
                <a:t>configuration </a:t>
              </a:r>
            </a:p>
            <a:p>
              <a:pPr>
                <a:defRPr/>
              </a:pPr>
              <a:r>
                <a:rPr lang="en-US" dirty="0" smtClean="0">
                  <a:solidFill>
                    <a:schemeClr val="bg1"/>
                  </a:solidFill>
                  <a:latin typeface="Huawei Sans" panose="020C0503030203020204" pitchFamily="34" charset="0"/>
                </a:rPr>
                <a:t>solution</a:t>
              </a:r>
              <a:endParaRPr lang="en-US" dirty="0">
                <a:solidFill>
                  <a:schemeClr val="bg1"/>
                </a:solidFill>
                <a:latin typeface="Huawei Sans" panose="020C0503030203020204" pitchFamily="34" charset="0"/>
              </a:endParaRPr>
            </a:p>
          </p:txBody>
        </p:sp>
        <p:pic>
          <p:nvPicPr>
            <p:cNvPr id="12" name="Picture 15" descr="C:\Users\dh\Desktop\1.png"/>
            <p:cNvPicPr>
              <a:picLocks noChangeAspect="1" noChangeArrowheads="1"/>
            </p:cNvPicPr>
            <p:nvPr/>
          </p:nvPicPr>
          <p:blipFill>
            <a:blip r:embed="rId4" cstate="print"/>
            <a:srcRect/>
            <a:stretch>
              <a:fillRect/>
            </a:stretch>
          </p:blipFill>
          <p:spPr bwMode="auto">
            <a:xfrm>
              <a:off x="1692275" y="3876358"/>
              <a:ext cx="736600" cy="1101725"/>
            </a:xfrm>
            <a:prstGeom prst="rect">
              <a:avLst/>
            </a:prstGeom>
            <a:noFill/>
            <a:ln w="9525">
              <a:noFill/>
              <a:miter lim="800000"/>
              <a:headEnd/>
              <a:tailEnd/>
            </a:ln>
          </p:spPr>
        </p:pic>
        <p:pic>
          <p:nvPicPr>
            <p:cNvPr id="13" name="Picture 15" descr="C:\Users\dh\Desktop\1.png"/>
            <p:cNvPicPr>
              <a:picLocks noChangeAspect="1" noChangeArrowheads="1"/>
            </p:cNvPicPr>
            <p:nvPr/>
          </p:nvPicPr>
          <p:blipFill>
            <a:blip r:embed="rId4" cstate="print"/>
            <a:srcRect/>
            <a:stretch>
              <a:fillRect/>
            </a:stretch>
          </p:blipFill>
          <p:spPr bwMode="auto">
            <a:xfrm>
              <a:off x="2192337" y="2590483"/>
              <a:ext cx="736600" cy="1101725"/>
            </a:xfrm>
            <a:prstGeom prst="rect">
              <a:avLst/>
            </a:prstGeom>
            <a:noFill/>
            <a:ln w="9525">
              <a:noFill/>
              <a:miter lim="800000"/>
              <a:headEnd/>
              <a:tailEnd/>
            </a:ln>
          </p:spPr>
        </p:pic>
        <p:pic>
          <p:nvPicPr>
            <p:cNvPr id="14" name="Picture 15" descr="C:\Users\dh\Desktop\1.png"/>
            <p:cNvPicPr>
              <a:picLocks noChangeAspect="1" noChangeArrowheads="1"/>
            </p:cNvPicPr>
            <p:nvPr/>
          </p:nvPicPr>
          <p:blipFill>
            <a:blip r:embed="rId4" cstate="print"/>
            <a:srcRect/>
            <a:stretch>
              <a:fillRect/>
            </a:stretch>
          </p:blipFill>
          <p:spPr bwMode="auto">
            <a:xfrm>
              <a:off x="2549525" y="1376045"/>
              <a:ext cx="736600" cy="1101725"/>
            </a:xfrm>
            <a:prstGeom prst="rect">
              <a:avLst/>
            </a:prstGeom>
            <a:noFill/>
            <a:ln w="9525">
              <a:noFill/>
              <a:miter lim="800000"/>
              <a:headEnd/>
              <a:tailEnd/>
            </a:ln>
          </p:spPr>
        </p:pic>
      </p:grpSp>
    </p:spTree>
    <p:extLst>
      <p:ext uri="{BB962C8B-B14F-4D97-AF65-F5344CB8AC3E}">
        <p14:creationId xmlns:p14="http://schemas.microsoft.com/office/powerpoint/2010/main" val="118509037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r>
              <a:rPr lang="en-US" dirty="0">
                <a:solidFill>
                  <a:schemeClr val="bg1">
                    <a:lumMod val="50000"/>
                  </a:schemeClr>
                </a:solidFill>
                <a:latin typeface="Huawei Sans" panose="020C0503030203020204" pitchFamily="34" charset="0"/>
              </a:rPr>
              <a:t>Planning Method Overview</a:t>
            </a:r>
          </a:p>
          <a:p>
            <a:pPr lvl="1">
              <a:buSzPct val="60000"/>
              <a:buFont typeface="Wingdings" panose="05000000000000000000" pitchFamily="2" charset="2"/>
              <a:buChar char="n"/>
            </a:pPr>
            <a:r>
              <a:rPr lang="en-US" dirty="0">
                <a:latin typeface="Huawei Sans" panose="020C0503030203020204" pitchFamily="34" charset="0"/>
              </a:rPr>
              <a:t>UPS </a:t>
            </a:r>
            <a:r>
              <a:rPr lang="en-US" dirty="0" smtClean="0">
                <a:latin typeface="Huawei Sans" panose="020C0503030203020204" pitchFamily="34" charset="0"/>
              </a:rPr>
              <a:t>Configuration </a:t>
            </a:r>
            <a:r>
              <a:rPr lang="en-US" dirty="0">
                <a:latin typeface="Huawei Sans" panose="020C0503030203020204" pitchFamily="34" charset="0"/>
              </a:rPr>
              <a:t>Solutions</a:t>
            </a:r>
          </a:p>
          <a:p>
            <a:pPr lvl="1"/>
            <a:r>
              <a:rPr lang="en-US" dirty="0" smtClean="0">
                <a:solidFill>
                  <a:schemeClr val="bg1">
                    <a:lumMod val="50000"/>
                  </a:schemeClr>
                </a:solidFill>
                <a:latin typeface="Huawei Sans" panose="020C0503030203020204" pitchFamily="34" charset="0"/>
              </a:rPr>
              <a:t>UPS </a:t>
            </a:r>
            <a:r>
              <a:rPr lang="en-US" dirty="0">
                <a:solidFill>
                  <a:schemeClr val="bg1">
                    <a:lumMod val="50000"/>
                  </a:schemeClr>
                </a:solidFill>
                <a:latin typeface="Huawei Sans" panose="020C0503030203020204" pitchFamily="34" charset="0"/>
              </a:rPr>
              <a:t>Capacity </a:t>
            </a:r>
            <a:r>
              <a:rPr lang="en-US" dirty="0" smtClean="0">
                <a:solidFill>
                  <a:schemeClr val="bg1">
                    <a:lumMod val="50000"/>
                  </a:schemeClr>
                </a:solidFill>
                <a:latin typeface="Huawei Sans" panose="020C0503030203020204" pitchFamily="34" charset="0"/>
              </a:rPr>
              <a:t>Calculation</a:t>
            </a:r>
            <a:endParaRPr lang="en-US" dirty="0">
              <a:solidFill>
                <a:schemeClr val="bg1">
                  <a:lumMod val="50000"/>
                </a:schemeClr>
              </a:solidFill>
              <a:latin typeface="Huawei Sans" panose="020C0503030203020204" pitchFamily="34" charset="0"/>
            </a:endParaRPr>
          </a:p>
          <a:p>
            <a:pPr lvl="1"/>
            <a:r>
              <a:rPr lang="en-US" dirty="0">
                <a:solidFill>
                  <a:schemeClr val="bg1">
                    <a:lumMod val="50000"/>
                  </a:schemeClr>
                </a:solidFill>
                <a:latin typeface="Huawei Sans" panose="020C0503030203020204" pitchFamily="34" charset="0"/>
              </a:rPr>
              <a:t>UPS Equipment Selection</a:t>
            </a:r>
          </a:p>
          <a:p>
            <a:pPr lvl="1"/>
            <a:r>
              <a:rPr lang="en-US" dirty="0">
                <a:solidFill>
                  <a:schemeClr val="bg1">
                    <a:lumMod val="50000"/>
                  </a:schemeClr>
                </a:solidFill>
                <a:latin typeface="Huawei Sans" panose="020C0503030203020204" pitchFamily="34" charset="0"/>
              </a:rPr>
              <a:t>Battery Configuration</a:t>
            </a:r>
          </a:p>
        </p:txBody>
      </p:sp>
    </p:spTree>
    <p:extLst>
      <p:ext uri="{BB962C8B-B14F-4D97-AF65-F5344CB8AC3E}">
        <p14:creationId xmlns:p14="http://schemas.microsoft.com/office/powerpoint/2010/main" val="41112594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rPr>
              <a:t>Typical UPS </a:t>
            </a:r>
            <a:r>
              <a:rPr lang="en-US" dirty="0" smtClean="0"/>
              <a:t>Configuration</a:t>
            </a:r>
            <a:r>
              <a:rPr lang="en-US" dirty="0" smtClean="0">
                <a:latin typeface="Huawei Sans" panose="020C0503030203020204" pitchFamily="34" charset="0"/>
              </a:rPr>
              <a:t> Solution </a:t>
            </a:r>
            <a:r>
              <a:rPr lang="en-US" dirty="0">
                <a:latin typeface="Huawei Sans" panose="020C0503030203020204" pitchFamily="34" charset="0"/>
              </a:rPr>
              <a:t>(1)</a:t>
            </a:r>
          </a:p>
        </p:txBody>
      </p:sp>
      <p:sp>
        <p:nvSpPr>
          <p:cNvPr id="4" name="文本占位符 3"/>
          <p:cNvSpPr>
            <a:spLocks noGrp="1"/>
          </p:cNvSpPr>
          <p:nvPr>
            <p:ph type="body" sz="quarter" idx="10"/>
          </p:nvPr>
        </p:nvSpPr>
        <p:spPr>
          <a:xfrm>
            <a:off x="455613" y="1052514"/>
            <a:ext cx="7216776" cy="4875042"/>
          </a:xfrm>
        </p:spPr>
        <p:txBody>
          <a:bodyPr/>
          <a:lstStyle/>
          <a:p>
            <a:r>
              <a:rPr lang="en-US" sz="2000" dirty="0">
                <a:latin typeface="Huawei Sans" panose="020C0503030203020204" pitchFamily="34" charset="0"/>
              </a:rPr>
              <a:t>Single UPS solution:</a:t>
            </a:r>
          </a:p>
          <a:p>
            <a:pPr lvl="1"/>
            <a:r>
              <a:rPr lang="en-US" sz="1800" dirty="0">
                <a:latin typeface="Huawei Sans" panose="020C0503030203020204" pitchFamily="34" charset="0"/>
              </a:rPr>
              <a:t>The single UPS power supply solution is the simplest solution. In the solution, the output of a single UPS is directly connected to the load. This solution has no redundancy configurations and features low reliability. Single point of failure (SPOF) exists. Power supply should be disconnected when any component is faulty or needs overhauling.</a:t>
            </a:r>
          </a:p>
          <a:p>
            <a:pPr lvl="1"/>
            <a:r>
              <a:rPr lang="en-US" sz="1800" dirty="0">
                <a:latin typeface="Huawei Sans" panose="020C0503030203020204" pitchFamily="34" charset="0"/>
              </a:rPr>
              <a:t>This solution is applicable to small power supply devices that require low reliability. The load power is about thousands of watts and </a:t>
            </a:r>
            <a:r>
              <a:rPr lang="en-US" sz="1800" dirty="0" smtClean="0"/>
              <a:t>this solution</a:t>
            </a:r>
            <a:r>
              <a:rPr lang="en-US" sz="1800" dirty="0" smtClean="0">
                <a:latin typeface="Huawei Sans" panose="020C0503030203020204" pitchFamily="34" charset="0"/>
              </a:rPr>
              <a:t> </a:t>
            </a:r>
            <a:r>
              <a:rPr lang="en-US" sz="1800" dirty="0">
                <a:latin typeface="Huawei Sans" panose="020C0503030203020204" pitchFamily="34" charset="0"/>
              </a:rPr>
              <a:t>can be used only in </a:t>
            </a:r>
            <a:r>
              <a:rPr lang="en-US" sz="1800" dirty="0" smtClean="0">
                <a:latin typeface="Huawei Sans" panose="020C0503030203020204" pitchFamily="34" charset="0"/>
              </a:rPr>
              <a:t>Uptime Tier </a:t>
            </a:r>
            <a:r>
              <a:rPr lang="en-US" sz="1800" dirty="0">
                <a:latin typeface="Huawei Sans" panose="020C0503030203020204" pitchFamily="34" charset="0"/>
              </a:rPr>
              <a:t>I data centers.</a:t>
            </a:r>
          </a:p>
          <a:p>
            <a:endParaRPr lang="zh-CN" altLang="en-US" sz="2000" dirty="0">
              <a:latin typeface="Huawei Sans" panose="020C0503030203020204" pitchFamily="34" charset="0"/>
            </a:endParaRPr>
          </a:p>
        </p:txBody>
      </p:sp>
      <p:grpSp>
        <p:nvGrpSpPr>
          <p:cNvPr id="19" name="组合 18"/>
          <p:cNvGrpSpPr/>
          <p:nvPr/>
        </p:nvGrpSpPr>
        <p:grpSpPr>
          <a:xfrm>
            <a:off x="9447384" y="2739185"/>
            <a:ext cx="904776" cy="2646949"/>
            <a:chOff x="2098306" y="2253112"/>
            <a:chExt cx="904776" cy="2646949"/>
          </a:xfrm>
        </p:grpSpPr>
        <p:cxnSp>
          <p:nvCxnSpPr>
            <p:cNvPr id="20" name="直接连接符 19"/>
            <p:cNvCxnSpPr>
              <a:stCxn id="21" idx="2"/>
              <a:endCxn id="23" idx="0"/>
            </p:cNvCxnSpPr>
            <p:nvPr/>
          </p:nvCxnSpPr>
          <p:spPr>
            <a:xfrm flipH="1">
              <a:off x="2550694" y="2777689"/>
              <a:ext cx="1" cy="159779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2098307" y="2253112"/>
              <a:ext cx="9047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Huawei Sans" panose="020C0503030203020204" pitchFamily="34" charset="0"/>
                </a:rPr>
                <a:t>UPS</a:t>
              </a:r>
            </a:p>
          </p:txBody>
        </p:sp>
        <p:sp>
          <p:nvSpPr>
            <p:cNvPr id="22" name="矩形 21"/>
            <p:cNvSpPr/>
            <p:nvPr/>
          </p:nvSpPr>
          <p:spPr>
            <a:xfrm>
              <a:off x="2098307" y="3314298"/>
              <a:ext cx="9047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uawei Sans" panose="020C0503030203020204" pitchFamily="34" charset="0"/>
                </a:rPr>
                <a:t>PDU</a:t>
              </a:r>
            </a:p>
          </p:txBody>
        </p:sp>
        <p:sp>
          <p:nvSpPr>
            <p:cNvPr id="23" name="矩形 22"/>
            <p:cNvSpPr/>
            <p:nvPr/>
          </p:nvSpPr>
          <p:spPr>
            <a:xfrm>
              <a:off x="2098306" y="4375484"/>
              <a:ext cx="9047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Huawei Sans" panose="020C0503030203020204" pitchFamily="34" charset="0"/>
                </a:rPr>
                <a:t>Load</a:t>
              </a:r>
            </a:p>
          </p:txBody>
        </p:sp>
      </p:grpSp>
      <p:sp>
        <p:nvSpPr>
          <p:cNvPr id="3" name="文本框 2"/>
          <p:cNvSpPr txBox="1"/>
          <p:nvPr/>
        </p:nvSpPr>
        <p:spPr>
          <a:xfrm>
            <a:off x="8787128" y="1922899"/>
            <a:ext cx="2225289" cy="369332"/>
          </a:xfrm>
          <a:prstGeom prst="rect">
            <a:avLst/>
          </a:prstGeom>
          <a:noFill/>
        </p:spPr>
        <p:txBody>
          <a:bodyPr wrap="none" rtlCol="0">
            <a:spAutoFit/>
          </a:bodyPr>
          <a:lstStyle/>
          <a:p>
            <a:r>
              <a:rPr lang="en-US">
                <a:latin typeface="Huawei Sans" panose="020C0503030203020204" pitchFamily="34" charset="0"/>
              </a:rPr>
              <a:t>Single UPS solution</a:t>
            </a:r>
          </a:p>
        </p:txBody>
      </p:sp>
    </p:spTree>
    <p:extLst>
      <p:ext uri="{BB962C8B-B14F-4D97-AF65-F5344CB8AC3E}">
        <p14:creationId xmlns:p14="http://schemas.microsoft.com/office/powerpoint/2010/main" val="395862737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Typical UPS Configuration </a:t>
            </a:r>
            <a:r>
              <a:rPr lang="en-US" altLang="zh-CN" dirty="0" smtClean="0"/>
              <a:t>Solution </a:t>
            </a:r>
            <a:r>
              <a:rPr lang="en-US" dirty="0" smtClean="0">
                <a:latin typeface="Huawei Sans" panose="020C0503030203020204" pitchFamily="34" charset="0"/>
              </a:rPr>
              <a:t>(2</a:t>
            </a:r>
            <a:r>
              <a:rPr lang="en-US" dirty="0">
                <a:latin typeface="Huawei Sans" panose="020C0503030203020204" pitchFamily="34" charset="0"/>
              </a:rPr>
              <a:t>)</a:t>
            </a:r>
          </a:p>
        </p:txBody>
      </p:sp>
      <p:sp>
        <p:nvSpPr>
          <p:cNvPr id="4" name="文本占位符 3"/>
          <p:cNvSpPr>
            <a:spLocks noGrp="1"/>
          </p:cNvSpPr>
          <p:nvPr>
            <p:ph type="body" sz="quarter" idx="10"/>
          </p:nvPr>
        </p:nvSpPr>
        <p:spPr>
          <a:xfrm>
            <a:off x="455612" y="1052514"/>
            <a:ext cx="7874259" cy="4875042"/>
          </a:xfrm>
        </p:spPr>
        <p:txBody>
          <a:bodyPr/>
          <a:lstStyle/>
          <a:p>
            <a:pPr lvl="0"/>
            <a:r>
              <a:rPr lang="en-US" sz="2000" dirty="0">
                <a:latin typeface="Huawei Sans" panose="020C0503030203020204" pitchFamily="34" charset="0"/>
              </a:rPr>
              <a:t>Parallel UPS solution:</a:t>
            </a:r>
          </a:p>
          <a:p>
            <a:pPr lvl="1"/>
            <a:r>
              <a:rPr lang="en-US" sz="1800" dirty="0" smtClean="0">
                <a:latin typeface="Huawei Sans" panose="020C0503030203020204" pitchFamily="34" charset="0"/>
              </a:rPr>
              <a:t>This </a:t>
            </a:r>
            <a:r>
              <a:rPr lang="en-US" sz="1800" dirty="0">
                <a:latin typeface="Huawei Sans" panose="020C0503030203020204" pitchFamily="34" charset="0"/>
              </a:rPr>
              <a:t>solution is more reliable than the single UPS power supply solution, but SPOF still exists.</a:t>
            </a:r>
          </a:p>
          <a:p>
            <a:pPr lvl="1"/>
            <a:r>
              <a:rPr lang="en-US" sz="1800" dirty="0">
                <a:latin typeface="Huawei Sans" panose="020C0503030203020204" pitchFamily="34" charset="0"/>
              </a:rPr>
              <a:t>In this solution, there are two redundancy options for the UPS system: N+1 (N working </a:t>
            </a:r>
            <a:r>
              <a:rPr lang="en-US" sz="1800" dirty="0" smtClean="0">
                <a:latin typeface="Huawei Sans" panose="020C0503030203020204" pitchFamily="34" charset="0"/>
              </a:rPr>
              <a:t>UPS </a:t>
            </a:r>
            <a:r>
              <a:rPr lang="en-US" sz="1800" dirty="0">
                <a:latin typeface="Huawei Sans" panose="020C0503030203020204" pitchFamily="34" charset="0"/>
              </a:rPr>
              <a:t>and one redundant UPS) and N+M (N working </a:t>
            </a:r>
            <a:r>
              <a:rPr lang="en-US" sz="1800" dirty="0" smtClean="0">
                <a:latin typeface="Huawei Sans" panose="020C0503030203020204" pitchFamily="34" charset="0"/>
              </a:rPr>
              <a:t>UPS </a:t>
            </a:r>
            <a:r>
              <a:rPr lang="en-US" sz="1800" dirty="0">
                <a:latin typeface="Huawei Sans" panose="020C0503030203020204" pitchFamily="34" charset="0"/>
              </a:rPr>
              <a:t>and M redundant </a:t>
            </a:r>
            <a:r>
              <a:rPr lang="en-US" sz="1800" dirty="0" smtClean="0">
                <a:latin typeface="Huawei Sans" panose="020C0503030203020204" pitchFamily="34" charset="0"/>
              </a:rPr>
              <a:t>UPS). </a:t>
            </a:r>
            <a:r>
              <a:rPr lang="en-US" sz="1800" dirty="0">
                <a:latin typeface="Huawei Sans" panose="020C0503030203020204" pitchFamily="34" charset="0"/>
              </a:rPr>
              <a:t>To reduce the cost, the N+1 parallel solution is recommended. To improve reliability, the N+M parallel solution is recommended. </a:t>
            </a:r>
          </a:p>
          <a:p>
            <a:pPr lvl="1"/>
            <a:r>
              <a:rPr lang="en-US" sz="1800" dirty="0">
                <a:latin typeface="Huawei Sans" panose="020C0503030203020204" pitchFamily="34" charset="0"/>
              </a:rPr>
              <a:t>This solution is applicable to small and medium data centers. If the reliability level of the data center is </a:t>
            </a:r>
            <a:r>
              <a:rPr lang="en-US" sz="1800" dirty="0" smtClean="0">
                <a:latin typeface="Huawei Sans" panose="020C0503030203020204" pitchFamily="34" charset="0"/>
              </a:rPr>
              <a:t>Uptime Tier </a:t>
            </a:r>
            <a:r>
              <a:rPr lang="en-US" sz="1800" dirty="0">
                <a:latin typeface="Huawei Sans" panose="020C0503030203020204" pitchFamily="34" charset="0"/>
              </a:rPr>
              <a:t>II, the UPS power distribution solution should at least use this redundancy solution.</a:t>
            </a:r>
          </a:p>
          <a:p>
            <a:endParaRPr lang="zh-CN" altLang="en-US" sz="1800" dirty="0">
              <a:latin typeface="Huawei Sans" panose="020C0503030203020204" pitchFamily="34" charset="0"/>
            </a:endParaRPr>
          </a:p>
        </p:txBody>
      </p:sp>
      <p:grpSp>
        <p:nvGrpSpPr>
          <p:cNvPr id="30" name="组合 29"/>
          <p:cNvGrpSpPr/>
          <p:nvPr/>
        </p:nvGrpSpPr>
        <p:grpSpPr>
          <a:xfrm>
            <a:off x="8973385" y="2321989"/>
            <a:ext cx="2173705" cy="2646949"/>
            <a:chOff x="6055670" y="2271559"/>
            <a:chExt cx="2173705" cy="2646949"/>
          </a:xfrm>
        </p:grpSpPr>
        <p:cxnSp>
          <p:nvCxnSpPr>
            <p:cNvPr id="26" name="直接连接符 25"/>
            <p:cNvCxnSpPr/>
            <p:nvPr/>
          </p:nvCxnSpPr>
          <p:spPr>
            <a:xfrm flipH="1">
              <a:off x="7776987" y="2784103"/>
              <a:ext cx="1" cy="93223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508056" y="2590983"/>
              <a:ext cx="1" cy="112535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7200162" y="3716338"/>
              <a:ext cx="1" cy="67759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055670" y="2271559"/>
              <a:ext cx="9047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Huawei Sans" panose="020C0503030203020204" pitchFamily="34" charset="0"/>
                </a:rPr>
                <a:t>UPS</a:t>
              </a:r>
            </a:p>
          </p:txBody>
        </p:sp>
        <p:sp>
          <p:nvSpPr>
            <p:cNvPr id="14" name="矩形 13"/>
            <p:cNvSpPr/>
            <p:nvPr/>
          </p:nvSpPr>
          <p:spPr>
            <a:xfrm>
              <a:off x="6228700" y="3320713"/>
              <a:ext cx="19236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Huawei Sans" panose="020C0503030203020204" pitchFamily="34" charset="0"/>
                </a:rPr>
                <a:t>PDU</a:t>
              </a:r>
            </a:p>
          </p:txBody>
        </p:sp>
        <p:sp>
          <p:nvSpPr>
            <p:cNvPr id="15" name="矩形 14"/>
            <p:cNvSpPr/>
            <p:nvPr/>
          </p:nvSpPr>
          <p:spPr>
            <a:xfrm>
              <a:off x="6729436" y="4393931"/>
              <a:ext cx="9047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Huawei Sans" panose="020C0503030203020204" pitchFamily="34" charset="0"/>
                </a:rPr>
                <a:t>Load</a:t>
              </a:r>
            </a:p>
          </p:txBody>
        </p:sp>
        <p:sp>
          <p:nvSpPr>
            <p:cNvPr id="24" name="矩形 23"/>
            <p:cNvSpPr/>
            <p:nvPr/>
          </p:nvSpPr>
          <p:spPr>
            <a:xfrm>
              <a:off x="7324600" y="2271559"/>
              <a:ext cx="9047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latin typeface="Huawei Sans" panose="020C0503030203020204" pitchFamily="34" charset="0"/>
                </a:rPr>
                <a:t>UPS</a:t>
              </a:r>
            </a:p>
          </p:txBody>
        </p:sp>
      </p:grpSp>
      <p:sp>
        <p:nvSpPr>
          <p:cNvPr id="120" name="文本框 119"/>
          <p:cNvSpPr txBox="1"/>
          <p:nvPr/>
        </p:nvSpPr>
        <p:spPr>
          <a:xfrm>
            <a:off x="8569130" y="1611645"/>
            <a:ext cx="3078087" cy="369332"/>
          </a:xfrm>
          <a:prstGeom prst="rect">
            <a:avLst/>
          </a:prstGeom>
          <a:noFill/>
        </p:spPr>
        <p:txBody>
          <a:bodyPr wrap="none" rtlCol="0">
            <a:spAutoFit/>
          </a:bodyPr>
          <a:lstStyle/>
          <a:p>
            <a:r>
              <a:rPr lang="en-US" dirty="0">
                <a:latin typeface="Huawei Sans" panose="020C0503030203020204" pitchFamily="34" charset="0"/>
              </a:rPr>
              <a:t>Parallel UPS (N+X) solution</a:t>
            </a:r>
          </a:p>
        </p:txBody>
      </p:sp>
    </p:spTree>
    <p:extLst>
      <p:ext uri="{BB962C8B-B14F-4D97-AF65-F5344CB8AC3E}">
        <p14:creationId xmlns:p14="http://schemas.microsoft.com/office/powerpoint/2010/main" val="33202423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Typical UPS Configuration </a:t>
            </a:r>
            <a:r>
              <a:rPr lang="en-US" altLang="zh-CN" dirty="0" smtClean="0"/>
              <a:t>Solution </a:t>
            </a:r>
            <a:r>
              <a:rPr lang="en-US" dirty="0" smtClean="0">
                <a:latin typeface="Huawei Sans" panose="020C0503030203020204" pitchFamily="34" charset="0"/>
              </a:rPr>
              <a:t>(3</a:t>
            </a:r>
            <a:r>
              <a:rPr lang="en-US" dirty="0">
                <a:latin typeface="Huawei Sans" panose="020C0503030203020204" pitchFamily="34" charset="0"/>
              </a:rPr>
              <a:t>)</a:t>
            </a:r>
          </a:p>
        </p:txBody>
      </p:sp>
      <p:sp>
        <p:nvSpPr>
          <p:cNvPr id="4" name="文本占位符 3"/>
          <p:cNvSpPr>
            <a:spLocks noGrp="1"/>
          </p:cNvSpPr>
          <p:nvPr>
            <p:ph type="body" sz="quarter" idx="10"/>
          </p:nvPr>
        </p:nvSpPr>
        <p:spPr>
          <a:xfrm>
            <a:off x="455613" y="1052514"/>
            <a:ext cx="5669180" cy="4875042"/>
          </a:xfrm>
          <a:prstGeom prst="rect">
            <a:avLst/>
          </a:prstGeom>
        </p:spPr>
        <p:txBody>
          <a:bodyPr/>
          <a:lstStyle/>
          <a:p>
            <a:r>
              <a:rPr lang="en-US" altLang="zh-CN" sz="2000" dirty="0" smtClean="0"/>
              <a:t>Distributed </a:t>
            </a:r>
            <a:r>
              <a:rPr lang="en-US" altLang="zh-CN" sz="2000" dirty="0"/>
              <a:t>redundancy solution</a:t>
            </a:r>
            <a:endParaRPr lang="en-US" sz="2000" dirty="0" smtClean="0">
              <a:latin typeface="Huawei Sans" panose="020C0503030203020204" pitchFamily="34" charset="0"/>
            </a:endParaRPr>
          </a:p>
          <a:p>
            <a:pPr lvl="1"/>
            <a:r>
              <a:rPr lang="en-US" sz="1800" dirty="0" smtClean="0">
                <a:latin typeface="Huawei Sans" panose="020C0503030203020204" pitchFamily="34" charset="0"/>
              </a:rPr>
              <a:t>In </a:t>
            </a:r>
            <a:r>
              <a:rPr lang="en-US" sz="1800" dirty="0">
                <a:latin typeface="Huawei Sans" panose="020C0503030203020204" pitchFamily="34" charset="0"/>
              </a:rPr>
              <a:t>the distributed redundancy solution, three UPS groups are used. In normal cases, loads are evenly carried by the three UPS groups.</a:t>
            </a:r>
          </a:p>
          <a:p>
            <a:pPr lvl="1"/>
            <a:r>
              <a:rPr lang="en-US" sz="1800" dirty="0">
                <a:latin typeface="Huawei Sans" panose="020C0503030203020204" pitchFamily="34" charset="0"/>
              </a:rPr>
              <a:t>If one UPS group is faulty, the loads will be carried by the other two UPS groups.</a:t>
            </a:r>
          </a:p>
          <a:p>
            <a:pPr lvl="1"/>
            <a:r>
              <a:rPr lang="en-US" sz="1800" dirty="0">
                <a:latin typeface="Huawei Sans" panose="020C0503030203020204" pitchFamily="34" charset="0"/>
              </a:rPr>
              <a:t>In this scenario, loads are divided </a:t>
            </a:r>
            <a:r>
              <a:rPr lang="en-US" sz="1800" dirty="0" smtClean="0">
                <a:latin typeface="Huawei Sans" panose="020C0503030203020204" pitchFamily="34" charset="0"/>
              </a:rPr>
              <a:t>into several </a:t>
            </a:r>
            <a:r>
              <a:rPr lang="en-US" sz="1800" dirty="0">
                <a:latin typeface="Huawei Sans" panose="020C0503030203020204" pitchFamily="34" charset="0"/>
              </a:rPr>
              <a:t>blocks, and each block uses dual power supplies.</a:t>
            </a:r>
          </a:p>
          <a:p>
            <a:pPr lvl="1"/>
            <a:r>
              <a:rPr lang="en-US" sz="1800" dirty="0">
                <a:latin typeface="Huawei Sans" panose="020C0503030203020204" pitchFamily="34" charset="0"/>
              </a:rPr>
              <a:t>This solution is mainly used in large data centers and meets </a:t>
            </a:r>
            <a:r>
              <a:rPr lang="en-US" sz="1800" dirty="0" smtClean="0">
                <a:latin typeface="Huawei Sans" panose="020C0503030203020204" pitchFamily="34" charset="0"/>
              </a:rPr>
              <a:t>Uptime Tier </a:t>
            </a:r>
            <a:r>
              <a:rPr lang="en-US" altLang="zh-CN" sz="1800" dirty="0"/>
              <a:t>Ⅲ</a:t>
            </a:r>
            <a:r>
              <a:rPr lang="en-US" sz="1800" dirty="0" smtClean="0">
                <a:latin typeface="Huawei Sans" panose="020C0503030203020204" pitchFamily="34" charset="0"/>
              </a:rPr>
              <a:t> </a:t>
            </a:r>
            <a:r>
              <a:rPr lang="en-US" sz="1800" dirty="0">
                <a:latin typeface="Huawei Sans" panose="020C0503030203020204" pitchFamily="34" charset="0"/>
              </a:rPr>
              <a:t>requirements</a:t>
            </a:r>
            <a:r>
              <a:rPr lang="en-US" sz="1800" dirty="0" smtClean="0">
                <a:latin typeface="Huawei Sans" panose="020C0503030203020204" pitchFamily="34" charset="0"/>
              </a:rPr>
              <a:t>.</a:t>
            </a:r>
            <a:endParaRPr lang="en-US" sz="1800" dirty="0">
              <a:latin typeface="Huawei Sans" panose="020C0503030203020204" pitchFamily="34" charset="0"/>
            </a:endParaRPr>
          </a:p>
        </p:txBody>
      </p:sp>
      <p:grpSp>
        <p:nvGrpSpPr>
          <p:cNvPr id="79" name="组合 78"/>
          <p:cNvGrpSpPr/>
          <p:nvPr/>
        </p:nvGrpSpPr>
        <p:grpSpPr>
          <a:xfrm>
            <a:off x="6455180" y="1810280"/>
            <a:ext cx="5185389" cy="4150751"/>
            <a:chOff x="5714198" y="2257122"/>
            <a:chExt cx="5964939" cy="4150751"/>
          </a:xfrm>
        </p:grpSpPr>
        <p:cxnSp>
          <p:nvCxnSpPr>
            <p:cNvPr id="80" name="直接连接符 79"/>
            <p:cNvCxnSpPr/>
            <p:nvPr/>
          </p:nvCxnSpPr>
          <p:spPr>
            <a:xfrm flipH="1">
              <a:off x="8719613" y="2533046"/>
              <a:ext cx="1" cy="93223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H="1">
              <a:off x="11008177" y="2590182"/>
              <a:ext cx="1" cy="93223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a:off x="6398650" y="2648361"/>
              <a:ext cx="1" cy="93223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6421430" y="3866900"/>
              <a:ext cx="624602" cy="1475780"/>
              <a:chOff x="5873830" y="3834155"/>
              <a:chExt cx="624602" cy="1475780"/>
            </a:xfrm>
          </p:grpSpPr>
          <p:cxnSp>
            <p:nvCxnSpPr>
              <p:cNvPr id="118" name="直接连接符 117"/>
              <p:cNvCxnSpPr/>
              <p:nvPr/>
            </p:nvCxnSpPr>
            <p:spPr>
              <a:xfrm>
                <a:off x="5873830" y="5309934"/>
                <a:ext cx="62460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H="1">
                <a:off x="5878642" y="3834155"/>
                <a:ext cx="1" cy="147578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cxnSp>
          <p:nvCxnSpPr>
            <p:cNvPr id="86" name="直接连接符 85"/>
            <p:cNvCxnSpPr/>
            <p:nvPr/>
          </p:nvCxnSpPr>
          <p:spPr>
            <a:xfrm>
              <a:off x="7632834" y="5309936"/>
              <a:ext cx="76401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87" name="矩形 86"/>
            <p:cNvSpPr/>
            <p:nvPr/>
          </p:nvSpPr>
          <p:spPr>
            <a:xfrm>
              <a:off x="5714198" y="2270758"/>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UPS1</a:t>
              </a:r>
            </a:p>
          </p:txBody>
        </p:sp>
        <p:sp>
          <p:nvSpPr>
            <p:cNvPr id="88" name="矩形 87"/>
            <p:cNvSpPr/>
            <p:nvPr/>
          </p:nvSpPr>
          <p:spPr>
            <a:xfrm>
              <a:off x="5714198" y="3331944"/>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PDU</a:t>
              </a:r>
            </a:p>
          </p:txBody>
        </p:sp>
        <p:sp>
          <p:nvSpPr>
            <p:cNvPr id="89" name="矩形 88"/>
            <p:cNvSpPr/>
            <p:nvPr/>
          </p:nvSpPr>
          <p:spPr>
            <a:xfrm>
              <a:off x="7046032" y="5047648"/>
              <a:ext cx="76401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Load1</a:t>
              </a:r>
            </a:p>
          </p:txBody>
        </p:sp>
        <p:sp>
          <p:nvSpPr>
            <p:cNvPr id="90" name="矩形 89"/>
            <p:cNvSpPr/>
            <p:nvPr/>
          </p:nvSpPr>
          <p:spPr>
            <a:xfrm>
              <a:off x="8008684" y="2258725"/>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UPS2</a:t>
              </a:r>
            </a:p>
          </p:txBody>
        </p:sp>
        <p:sp>
          <p:nvSpPr>
            <p:cNvPr id="91" name="矩形 90"/>
            <p:cNvSpPr/>
            <p:nvPr/>
          </p:nvSpPr>
          <p:spPr>
            <a:xfrm>
              <a:off x="8008684" y="3319911"/>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PDU</a:t>
              </a:r>
            </a:p>
          </p:txBody>
        </p:sp>
        <p:sp>
          <p:nvSpPr>
            <p:cNvPr id="93" name="矩形 92"/>
            <p:cNvSpPr/>
            <p:nvPr/>
          </p:nvSpPr>
          <p:spPr>
            <a:xfrm>
              <a:off x="10269018" y="2257122"/>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UPS3</a:t>
              </a:r>
            </a:p>
          </p:txBody>
        </p:sp>
        <p:sp>
          <p:nvSpPr>
            <p:cNvPr id="100" name="矩形 99"/>
            <p:cNvSpPr/>
            <p:nvPr/>
          </p:nvSpPr>
          <p:spPr>
            <a:xfrm>
              <a:off x="10269018" y="3318308"/>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PDU</a:t>
              </a:r>
            </a:p>
          </p:txBody>
        </p:sp>
        <p:sp>
          <p:nvSpPr>
            <p:cNvPr id="102" name="矩形 101"/>
            <p:cNvSpPr/>
            <p:nvPr/>
          </p:nvSpPr>
          <p:spPr>
            <a:xfrm>
              <a:off x="8272676" y="5883296"/>
              <a:ext cx="8938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Load3</a:t>
              </a:r>
            </a:p>
          </p:txBody>
        </p:sp>
        <p:cxnSp>
          <p:nvCxnSpPr>
            <p:cNvPr id="106" name="直接连接符 105"/>
            <p:cNvCxnSpPr/>
            <p:nvPr/>
          </p:nvCxnSpPr>
          <p:spPr>
            <a:xfrm>
              <a:off x="8396849" y="3844489"/>
              <a:ext cx="1" cy="147578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a:off x="9044780" y="3857274"/>
              <a:ext cx="624602" cy="1475780"/>
              <a:chOff x="5873830" y="3834155"/>
              <a:chExt cx="624602" cy="1475780"/>
            </a:xfrm>
          </p:grpSpPr>
          <p:cxnSp>
            <p:nvCxnSpPr>
              <p:cNvPr id="116" name="直接连接符 115"/>
              <p:cNvCxnSpPr/>
              <p:nvPr/>
            </p:nvCxnSpPr>
            <p:spPr>
              <a:xfrm>
                <a:off x="5873830" y="5309934"/>
                <a:ext cx="62460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flipH="1">
                <a:off x="5878642" y="3834155"/>
                <a:ext cx="1" cy="147578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cxnSp>
          <p:nvCxnSpPr>
            <p:cNvPr id="109" name="直接连接符 108"/>
            <p:cNvCxnSpPr/>
            <p:nvPr/>
          </p:nvCxnSpPr>
          <p:spPr>
            <a:xfrm>
              <a:off x="10256184" y="5300310"/>
              <a:ext cx="764016"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10" name="矩形 109"/>
            <p:cNvSpPr/>
            <p:nvPr/>
          </p:nvSpPr>
          <p:spPr>
            <a:xfrm>
              <a:off x="9669382" y="5038022"/>
              <a:ext cx="76401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latin typeface="Huawei Sans" panose="020C0503030203020204" pitchFamily="34" charset="0"/>
                </a:rPr>
                <a:t>Load2</a:t>
              </a:r>
            </a:p>
          </p:txBody>
        </p:sp>
        <p:cxnSp>
          <p:nvCxnSpPr>
            <p:cNvPr id="111" name="直接连接符 110"/>
            <p:cNvCxnSpPr/>
            <p:nvPr/>
          </p:nvCxnSpPr>
          <p:spPr>
            <a:xfrm>
              <a:off x="11020199" y="3834863"/>
              <a:ext cx="1" cy="147578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5938787" y="3866900"/>
              <a:ext cx="0" cy="24087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a:off x="5938787" y="6275672"/>
              <a:ext cx="2333889"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11421938" y="3834863"/>
              <a:ext cx="0" cy="2408772"/>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9166551" y="6243635"/>
              <a:ext cx="225538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3" name="矩形 2"/>
          <p:cNvSpPr/>
          <p:nvPr/>
        </p:nvSpPr>
        <p:spPr>
          <a:xfrm>
            <a:off x="7290433" y="1355884"/>
            <a:ext cx="3552576" cy="369332"/>
          </a:xfrm>
          <a:prstGeom prst="rect">
            <a:avLst/>
          </a:prstGeom>
        </p:spPr>
        <p:txBody>
          <a:bodyPr wrap="none">
            <a:spAutoFit/>
          </a:bodyPr>
          <a:lstStyle/>
          <a:p>
            <a:r>
              <a:rPr lang="en-US" dirty="0">
                <a:latin typeface="Huawei Sans" panose="020C0503030203020204" pitchFamily="34" charset="0"/>
                <a:ea typeface="方正兰亭黑简体" panose="02000000000000000000" pitchFamily="2" charset="-122"/>
              </a:rPr>
              <a:t>Distributed redundancy solution</a:t>
            </a:r>
          </a:p>
        </p:txBody>
      </p:sp>
    </p:spTree>
    <p:extLst>
      <p:ext uri="{BB962C8B-B14F-4D97-AF65-F5344CB8AC3E}">
        <p14:creationId xmlns:p14="http://schemas.microsoft.com/office/powerpoint/2010/main" val="260658176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Typical UPS Configuration </a:t>
            </a:r>
            <a:r>
              <a:rPr lang="en-US" altLang="zh-CN" dirty="0" smtClean="0"/>
              <a:t>Solution </a:t>
            </a:r>
            <a:r>
              <a:rPr lang="en-US" dirty="0" smtClean="0">
                <a:latin typeface="Huawei Sans" panose="020C0503030203020204" pitchFamily="34" charset="0"/>
              </a:rPr>
              <a:t>(4</a:t>
            </a:r>
            <a:r>
              <a:rPr lang="en-US" dirty="0">
                <a:latin typeface="Huawei Sans" panose="020C0503030203020204" pitchFamily="34" charset="0"/>
              </a:rPr>
              <a:t>)</a:t>
            </a:r>
          </a:p>
        </p:txBody>
      </p:sp>
      <p:sp>
        <p:nvSpPr>
          <p:cNvPr id="3" name="文本占位符 2"/>
          <p:cNvSpPr>
            <a:spLocks noGrp="1"/>
          </p:cNvSpPr>
          <p:nvPr>
            <p:ph type="body" sz="quarter" idx="10"/>
          </p:nvPr>
        </p:nvSpPr>
        <p:spPr>
          <a:xfrm>
            <a:off x="455612" y="1052514"/>
            <a:ext cx="5594981" cy="4875042"/>
          </a:xfrm>
          <a:prstGeom prst="rect">
            <a:avLst/>
          </a:prstGeom>
        </p:spPr>
        <p:txBody>
          <a:bodyPr/>
          <a:lstStyle/>
          <a:p>
            <a:pPr lvl="0"/>
            <a:r>
              <a:rPr lang="en-US" sz="1800" dirty="0">
                <a:latin typeface="Huawei Sans" panose="020C0503030203020204" pitchFamily="34" charset="0"/>
              </a:rPr>
              <a:t>Backup redundancy solution</a:t>
            </a:r>
          </a:p>
          <a:p>
            <a:pPr lvl="1"/>
            <a:r>
              <a:rPr lang="en-US" sz="1600" dirty="0">
                <a:latin typeface="Huawei Sans" panose="020C0503030203020204" pitchFamily="34" charset="0"/>
              </a:rPr>
              <a:t>Four UPS groups form a power supply system. UPS group 4 and the first three UPS groups form a dual power supply system.</a:t>
            </a:r>
          </a:p>
          <a:p>
            <a:pPr lvl="1"/>
            <a:r>
              <a:rPr lang="en-US" sz="1600" dirty="0">
                <a:latin typeface="Huawei Sans" panose="020C0503030203020204" pitchFamily="34" charset="0"/>
              </a:rPr>
              <a:t>Generally, UPS group 4 does not bear any load. However, when one UPS group in the primary circuit is faulty, UPS group 4 provides the backup power supply. Therefore, this solution has only one power supply. Although this solution meets </a:t>
            </a:r>
            <a:r>
              <a:rPr lang="en-US" sz="1600" dirty="0" smtClean="0">
                <a:latin typeface="Huawei Sans" panose="020C0503030203020204" pitchFamily="34" charset="0"/>
              </a:rPr>
              <a:t>the </a:t>
            </a:r>
            <a:r>
              <a:rPr lang="en-US" altLang="zh-CN" sz="1600" dirty="0" smtClean="0">
                <a:latin typeface="Huawei Sans" panose="020C0503030203020204" pitchFamily="34" charset="0"/>
              </a:rPr>
              <a:t>Uptime</a:t>
            </a:r>
            <a:r>
              <a:rPr lang="en-US" sz="1600" dirty="0" smtClean="0">
                <a:latin typeface="Huawei Sans" panose="020C0503030203020204" pitchFamily="34" charset="0"/>
              </a:rPr>
              <a:t> </a:t>
            </a:r>
            <a:r>
              <a:rPr lang="en-US" sz="1600" dirty="0">
                <a:latin typeface="Huawei Sans" panose="020C0503030203020204" pitchFamily="34" charset="0"/>
              </a:rPr>
              <a:t>Tier III requirements, its reliability is lower than that of the distributed redundancy solution, the corresponding cost is also lower, which is applicable to some cloud-based data centers.</a:t>
            </a:r>
          </a:p>
        </p:txBody>
      </p:sp>
      <p:grpSp>
        <p:nvGrpSpPr>
          <p:cNvPr id="56" name="组合 55"/>
          <p:cNvGrpSpPr/>
          <p:nvPr/>
        </p:nvGrpSpPr>
        <p:grpSpPr>
          <a:xfrm>
            <a:off x="6145725" y="1852968"/>
            <a:ext cx="5501521" cy="3997891"/>
            <a:chOff x="1688551" y="1865039"/>
            <a:chExt cx="8293473" cy="3997891"/>
          </a:xfrm>
        </p:grpSpPr>
        <p:cxnSp>
          <p:nvCxnSpPr>
            <p:cNvPr id="49" name="直接连接符 48"/>
            <p:cNvCxnSpPr/>
            <p:nvPr/>
          </p:nvCxnSpPr>
          <p:spPr>
            <a:xfrm>
              <a:off x="6243371" y="5178391"/>
              <a:ext cx="292721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838265" y="5630778"/>
              <a:ext cx="581198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8328183" y="4488967"/>
              <a:ext cx="52087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7019080" y="3445841"/>
              <a:ext cx="750075" cy="1077033"/>
              <a:chOff x="5873830" y="3834155"/>
              <a:chExt cx="624602" cy="1475780"/>
            </a:xfrm>
          </p:grpSpPr>
          <p:cxnSp>
            <p:nvCxnSpPr>
              <p:cNvPr id="36" name="直接连接符 35"/>
              <p:cNvCxnSpPr/>
              <p:nvPr/>
            </p:nvCxnSpPr>
            <p:spPr>
              <a:xfrm>
                <a:off x="5873830" y="5309934"/>
                <a:ext cx="62460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5878642" y="3834155"/>
                <a:ext cx="1" cy="147578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cxnSp>
          <p:nvCxnSpPr>
            <p:cNvPr id="6" name="直接连接符 5"/>
            <p:cNvCxnSpPr/>
            <p:nvPr/>
          </p:nvCxnSpPr>
          <p:spPr>
            <a:xfrm flipH="1">
              <a:off x="4693966" y="2140963"/>
              <a:ext cx="1" cy="93223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H="1">
              <a:off x="6982530" y="2198099"/>
              <a:ext cx="1" cy="93223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2373003" y="2256278"/>
              <a:ext cx="1" cy="93223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1688551" y="1878675"/>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UPS1</a:t>
              </a:r>
            </a:p>
          </p:txBody>
        </p:sp>
        <p:sp>
          <p:nvSpPr>
            <p:cNvPr id="12" name="矩形 11"/>
            <p:cNvSpPr/>
            <p:nvPr/>
          </p:nvSpPr>
          <p:spPr>
            <a:xfrm>
              <a:off x="1688551" y="2939861"/>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PDU</a:t>
              </a:r>
            </a:p>
          </p:txBody>
        </p:sp>
        <p:sp>
          <p:nvSpPr>
            <p:cNvPr id="13" name="矩形 12"/>
            <p:cNvSpPr/>
            <p:nvPr/>
          </p:nvSpPr>
          <p:spPr>
            <a:xfrm>
              <a:off x="3074248" y="5338353"/>
              <a:ext cx="1032763"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Load</a:t>
              </a:r>
            </a:p>
          </p:txBody>
        </p:sp>
        <p:sp>
          <p:nvSpPr>
            <p:cNvPr id="14" name="矩形 13"/>
            <p:cNvSpPr/>
            <p:nvPr/>
          </p:nvSpPr>
          <p:spPr>
            <a:xfrm>
              <a:off x="3983037" y="1866642"/>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UPS2</a:t>
              </a:r>
            </a:p>
          </p:txBody>
        </p:sp>
        <p:sp>
          <p:nvSpPr>
            <p:cNvPr id="15" name="矩形 14"/>
            <p:cNvSpPr/>
            <p:nvPr/>
          </p:nvSpPr>
          <p:spPr>
            <a:xfrm>
              <a:off x="3983037" y="2927828"/>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PDU</a:t>
              </a:r>
            </a:p>
          </p:txBody>
        </p:sp>
        <p:sp>
          <p:nvSpPr>
            <p:cNvPr id="16" name="矩形 15"/>
            <p:cNvSpPr/>
            <p:nvPr/>
          </p:nvSpPr>
          <p:spPr>
            <a:xfrm>
              <a:off x="6243371" y="1865039"/>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UPS3</a:t>
              </a:r>
            </a:p>
          </p:txBody>
        </p:sp>
        <p:sp>
          <p:nvSpPr>
            <p:cNvPr id="17" name="矩形 16"/>
            <p:cNvSpPr/>
            <p:nvPr/>
          </p:nvSpPr>
          <p:spPr>
            <a:xfrm>
              <a:off x="6243371" y="2926225"/>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PDU</a:t>
              </a:r>
            </a:p>
          </p:txBody>
        </p:sp>
        <p:sp>
          <p:nvSpPr>
            <p:cNvPr id="18" name="矩形 17"/>
            <p:cNvSpPr/>
            <p:nvPr/>
          </p:nvSpPr>
          <p:spPr>
            <a:xfrm>
              <a:off x="5353156" y="4860299"/>
              <a:ext cx="1038861"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Load</a:t>
              </a:r>
            </a:p>
          </p:txBody>
        </p:sp>
        <p:grpSp>
          <p:nvGrpSpPr>
            <p:cNvPr id="20" name="组合 19"/>
            <p:cNvGrpSpPr/>
            <p:nvPr/>
          </p:nvGrpSpPr>
          <p:grpSpPr>
            <a:xfrm>
              <a:off x="4609799" y="3477684"/>
              <a:ext cx="750075" cy="1700708"/>
              <a:chOff x="5873830" y="3834155"/>
              <a:chExt cx="624602" cy="1475780"/>
            </a:xfrm>
          </p:grpSpPr>
          <p:cxnSp>
            <p:nvCxnSpPr>
              <p:cNvPr id="28" name="直接连接符 27"/>
              <p:cNvCxnSpPr/>
              <p:nvPr/>
            </p:nvCxnSpPr>
            <p:spPr>
              <a:xfrm>
                <a:off x="5873830" y="5309934"/>
                <a:ext cx="62460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5878642" y="3834155"/>
                <a:ext cx="1" cy="147578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7576854" y="4197530"/>
              <a:ext cx="98178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Load</a:t>
              </a:r>
            </a:p>
          </p:txBody>
        </p:sp>
        <p:cxnSp>
          <p:nvCxnSpPr>
            <p:cNvPr id="24" name="直接连接符 23"/>
            <p:cNvCxnSpPr/>
            <p:nvPr/>
          </p:nvCxnSpPr>
          <p:spPr>
            <a:xfrm>
              <a:off x="9170588" y="3464438"/>
              <a:ext cx="0" cy="1713954"/>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8849053" y="3395925"/>
              <a:ext cx="0" cy="109304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2319015" y="3442779"/>
              <a:ext cx="750075" cy="2187999"/>
              <a:chOff x="5873830" y="3834155"/>
              <a:chExt cx="624602" cy="1475780"/>
            </a:xfrm>
          </p:grpSpPr>
          <p:cxnSp>
            <p:nvCxnSpPr>
              <p:cNvPr id="33" name="直接连接符 32"/>
              <p:cNvCxnSpPr/>
              <p:nvPr/>
            </p:nvCxnSpPr>
            <p:spPr>
              <a:xfrm>
                <a:off x="5873830" y="5309934"/>
                <a:ext cx="624602"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5878642" y="3834155"/>
                <a:ext cx="1" cy="147578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cxnSp>
          <p:nvCxnSpPr>
            <p:cNvPr id="38" name="直接连接符 37"/>
            <p:cNvCxnSpPr/>
            <p:nvPr/>
          </p:nvCxnSpPr>
          <p:spPr>
            <a:xfrm flipH="1">
              <a:off x="9311064" y="2211735"/>
              <a:ext cx="1" cy="93223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8571905" y="1878675"/>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UPS4</a:t>
              </a:r>
            </a:p>
          </p:txBody>
        </p:sp>
        <p:sp>
          <p:nvSpPr>
            <p:cNvPr id="40" name="矩形 39"/>
            <p:cNvSpPr/>
            <p:nvPr/>
          </p:nvSpPr>
          <p:spPr>
            <a:xfrm>
              <a:off x="8571905" y="2939861"/>
              <a:ext cx="1410119"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PDU</a:t>
              </a:r>
            </a:p>
          </p:txBody>
        </p:sp>
        <p:cxnSp>
          <p:nvCxnSpPr>
            <p:cNvPr id="45" name="直接连接符 44"/>
            <p:cNvCxnSpPr/>
            <p:nvPr/>
          </p:nvCxnSpPr>
          <p:spPr>
            <a:xfrm>
              <a:off x="9650246" y="3477684"/>
              <a:ext cx="0" cy="215309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1" name="矩形 40"/>
          <p:cNvSpPr/>
          <p:nvPr/>
        </p:nvSpPr>
        <p:spPr>
          <a:xfrm>
            <a:off x="7318169" y="1339235"/>
            <a:ext cx="3156633" cy="369332"/>
          </a:xfrm>
          <a:prstGeom prst="rect">
            <a:avLst/>
          </a:prstGeom>
        </p:spPr>
        <p:txBody>
          <a:bodyPr wrap="none">
            <a:spAutoFit/>
          </a:bodyPr>
          <a:lstStyle/>
          <a:p>
            <a:r>
              <a:rPr lang="en-US" dirty="0">
                <a:latin typeface="Huawei Sans" panose="020C0503030203020204" pitchFamily="34" charset="0"/>
                <a:ea typeface="方正兰亭黑简体" panose="02000000000000000000" pitchFamily="2" charset="-122"/>
              </a:rPr>
              <a:t>Backup redundancy solution</a:t>
            </a:r>
          </a:p>
        </p:txBody>
      </p:sp>
    </p:spTree>
    <p:extLst>
      <p:ext uri="{BB962C8B-B14F-4D97-AF65-F5344CB8AC3E}">
        <p14:creationId xmlns:p14="http://schemas.microsoft.com/office/powerpoint/2010/main" val="9083698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Typical UPS Configuration </a:t>
            </a:r>
            <a:r>
              <a:rPr lang="en-US" altLang="zh-CN" dirty="0" smtClean="0"/>
              <a:t>Solution </a:t>
            </a:r>
            <a:r>
              <a:rPr lang="en-US" dirty="0" smtClean="0">
                <a:latin typeface="Huawei Sans" panose="020C0503030203020204" pitchFamily="34" charset="0"/>
              </a:rPr>
              <a:t>(5</a:t>
            </a:r>
            <a:r>
              <a:rPr lang="en-US" dirty="0">
                <a:latin typeface="Huawei Sans" panose="020C0503030203020204" pitchFamily="34" charset="0"/>
              </a:rPr>
              <a:t>)</a:t>
            </a:r>
          </a:p>
        </p:txBody>
      </p:sp>
      <p:sp>
        <p:nvSpPr>
          <p:cNvPr id="4" name="文本占位符 3"/>
          <p:cNvSpPr>
            <a:spLocks noGrp="1"/>
          </p:cNvSpPr>
          <p:nvPr>
            <p:ph type="body" sz="quarter" idx="10"/>
          </p:nvPr>
        </p:nvSpPr>
        <p:spPr>
          <a:xfrm>
            <a:off x="455612" y="1052514"/>
            <a:ext cx="5963809" cy="4875042"/>
          </a:xfrm>
        </p:spPr>
        <p:txBody>
          <a:bodyPr/>
          <a:lstStyle/>
          <a:p>
            <a:r>
              <a:rPr lang="en-US" sz="2000" dirty="0">
                <a:latin typeface="Huawei Sans" panose="020C0503030203020204" pitchFamily="34" charset="0"/>
              </a:rPr>
              <a:t>Dual-bus solution 2N or 2(N+1)</a:t>
            </a:r>
          </a:p>
          <a:p>
            <a:pPr lvl="1"/>
            <a:r>
              <a:rPr lang="en-US" sz="1800" dirty="0">
                <a:latin typeface="Huawei Sans" panose="020C0503030203020204" pitchFamily="34" charset="0"/>
              </a:rPr>
              <a:t>When the system is working properly, both power supply loops supply power to loads at the same time. Each loop carries half of the loads.</a:t>
            </a:r>
          </a:p>
          <a:p>
            <a:pPr lvl="1"/>
            <a:r>
              <a:rPr lang="en-US" sz="1800" dirty="0">
                <a:latin typeface="Huawei Sans" panose="020C0503030203020204" pitchFamily="34" charset="0"/>
              </a:rPr>
              <a:t>In the case of a fault, if one loop is completely or partially faulty, the other loop </a:t>
            </a:r>
            <a:r>
              <a:rPr lang="en-US" sz="1800" dirty="0" smtClean="0">
                <a:latin typeface="Huawei Sans" panose="020C0503030203020204" pitchFamily="34" charset="0"/>
              </a:rPr>
              <a:t>can </a:t>
            </a:r>
            <a:r>
              <a:rPr lang="en-US" altLang="zh-CN" sz="1800" dirty="0" smtClean="0">
                <a:latin typeface="Huawei Sans" panose="020C0503030203020204" pitchFamily="34" charset="0"/>
              </a:rPr>
              <a:t>carry all the loads</a:t>
            </a:r>
            <a:r>
              <a:rPr lang="en-US" sz="1800" dirty="0" smtClean="0">
                <a:latin typeface="Huawei Sans" panose="020C0503030203020204" pitchFamily="34" charset="0"/>
              </a:rPr>
              <a:t> </a:t>
            </a:r>
            <a:r>
              <a:rPr lang="en-US" sz="1800" dirty="0">
                <a:latin typeface="Huawei Sans" panose="020C0503030203020204" pitchFamily="34" charset="0"/>
              </a:rPr>
              <a:t>ensure that all loads run properly without power interruption.</a:t>
            </a:r>
          </a:p>
          <a:p>
            <a:pPr lvl="1"/>
            <a:r>
              <a:rPr lang="en-US" sz="1800" dirty="0">
                <a:latin typeface="Huawei Sans" panose="020C0503030203020204" pitchFamily="34" charset="0"/>
              </a:rPr>
              <a:t>This solution is applicable to medium and large data centers. If the data center reliability level is </a:t>
            </a:r>
            <a:r>
              <a:rPr lang="en-US" sz="1800" dirty="0" smtClean="0">
                <a:latin typeface="Huawei Sans" panose="020C0503030203020204" pitchFamily="34" charset="0"/>
              </a:rPr>
              <a:t>Uptime Tier </a:t>
            </a:r>
            <a:r>
              <a:rPr lang="en-US" sz="1800" dirty="0">
                <a:latin typeface="Huawei Sans" panose="020C0503030203020204" pitchFamily="34" charset="0"/>
              </a:rPr>
              <a:t>III or Tier IV, this solution is recommended for UPS power supply.</a:t>
            </a:r>
          </a:p>
        </p:txBody>
      </p:sp>
      <p:grpSp>
        <p:nvGrpSpPr>
          <p:cNvPr id="50" name="组合 49"/>
          <p:cNvGrpSpPr/>
          <p:nvPr/>
        </p:nvGrpSpPr>
        <p:grpSpPr>
          <a:xfrm>
            <a:off x="7532881" y="2082024"/>
            <a:ext cx="2991853" cy="3471329"/>
            <a:chOff x="7738296" y="2392863"/>
            <a:chExt cx="2991853" cy="2752827"/>
          </a:xfrm>
        </p:grpSpPr>
        <p:cxnSp>
          <p:nvCxnSpPr>
            <p:cNvPr id="47" name="直接连接符 46"/>
            <p:cNvCxnSpPr/>
            <p:nvPr/>
          </p:nvCxnSpPr>
          <p:spPr>
            <a:xfrm>
              <a:off x="8190684" y="4883401"/>
              <a:ext cx="2087077" cy="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7738296" y="2392863"/>
              <a:ext cx="2991853" cy="2752827"/>
              <a:chOff x="2829413" y="2476895"/>
              <a:chExt cx="2991853" cy="2752827"/>
            </a:xfrm>
          </p:grpSpPr>
          <p:grpSp>
            <p:nvGrpSpPr>
              <p:cNvPr id="32" name="组合 31"/>
              <p:cNvGrpSpPr/>
              <p:nvPr/>
            </p:nvGrpSpPr>
            <p:grpSpPr>
              <a:xfrm>
                <a:off x="2829413" y="2476895"/>
                <a:ext cx="1992429" cy="2752827"/>
                <a:chOff x="2098307" y="2253112"/>
                <a:chExt cx="1992429" cy="2752827"/>
              </a:xfrm>
            </p:grpSpPr>
            <p:cxnSp>
              <p:nvCxnSpPr>
                <p:cNvPr id="33" name="直接连接符 32"/>
                <p:cNvCxnSpPr>
                  <a:stCxn id="34" idx="2"/>
                </p:cNvCxnSpPr>
                <p:nvPr/>
              </p:nvCxnSpPr>
              <p:spPr>
                <a:xfrm>
                  <a:off x="2550695" y="2777689"/>
                  <a:ext cx="0" cy="196596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2098307" y="2253112"/>
                  <a:ext cx="9047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UPS</a:t>
                  </a:r>
                </a:p>
              </p:txBody>
            </p:sp>
            <p:sp>
              <p:nvSpPr>
                <p:cNvPr id="35" name="矩形 34"/>
                <p:cNvSpPr/>
                <p:nvPr/>
              </p:nvSpPr>
              <p:spPr>
                <a:xfrm>
                  <a:off x="2098307" y="3314298"/>
                  <a:ext cx="9047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PDU</a:t>
                  </a:r>
                </a:p>
              </p:txBody>
            </p:sp>
            <p:sp>
              <p:nvSpPr>
                <p:cNvPr id="36" name="矩形 35"/>
                <p:cNvSpPr/>
                <p:nvPr/>
              </p:nvSpPr>
              <p:spPr>
                <a:xfrm>
                  <a:off x="3185961" y="4481362"/>
                  <a:ext cx="9047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Load</a:t>
                  </a:r>
                </a:p>
              </p:txBody>
            </p:sp>
          </p:grpSp>
          <p:grpSp>
            <p:nvGrpSpPr>
              <p:cNvPr id="37" name="组合 36"/>
              <p:cNvGrpSpPr/>
              <p:nvPr/>
            </p:nvGrpSpPr>
            <p:grpSpPr>
              <a:xfrm>
                <a:off x="4916491" y="2476895"/>
                <a:ext cx="904775" cy="2490538"/>
                <a:chOff x="2098307" y="2253112"/>
                <a:chExt cx="904775" cy="2490538"/>
              </a:xfrm>
            </p:grpSpPr>
            <p:cxnSp>
              <p:nvCxnSpPr>
                <p:cNvPr id="38" name="直接连接符 37"/>
                <p:cNvCxnSpPr>
                  <a:stCxn id="39" idx="2"/>
                </p:cNvCxnSpPr>
                <p:nvPr/>
              </p:nvCxnSpPr>
              <p:spPr>
                <a:xfrm>
                  <a:off x="2550695" y="2777689"/>
                  <a:ext cx="0" cy="1965961"/>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2098307" y="2253112"/>
                  <a:ext cx="9047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UPS</a:t>
                  </a:r>
                </a:p>
              </p:txBody>
            </p:sp>
            <p:sp>
              <p:nvSpPr>
                <p:cNvPr id="40" name="矩形 39"/>
                <p:cNvSpPr/>
                <p:nvPr/>
              </p:nvSpPr>
              <p:spPr>
                <a:xfrm>
                  <a:off x="2098307" y="3314298"/>
                  <a:ext cx="904775" cy="524577"/>
                </a:xfrm>
                <a:prstGeom prst="rect">
                  <a:avLst/>
                </a:prstGeom>
                <a:solidFill>
                  <a:schemeClr val="bg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a:solidFill>
                        <a:schemeClr val="tx1"/>
                      </a:solidFill>
                      <a:latin typeface="Huawei Sans" panose="020C0503030203020204" pitchFamily="34" charset="0"/>
                    </a:rPr>
                    <a:t>PDU</a:t>
                  </a:r>
                </a:p>
              </p:txBody>
            </p:sp>
          </p:grpSp>
        </p:grpSp>
      </p:grpSp>
      <p:sp>
        <p:nvSpPr>
          <p:cNvPr id="16" name="矩形 15"/>
          <p:cNvSpPr/>
          <p:nvPr/>
        </p:nvSpPr>
        <p:spPr>
          <a:xfrm>
            <a:off x="6871807" y="1436997"/>
            <a:ext cx="4314001" cy="369332"/>
          </a:xfrm>
          <a:prstGeom prst="rect">
            <a:avLst/>
          </a:prstGeom>
        </p:spPr>
        <p:txBody>
          <a:bodyPr wrap="none">
            <a:spAutoFit/>
          </a:bodyPr>
          <a:lstStyle/>
          <a:p>
            <a:r>
              <a:rPr lang="en-US">
                <a:latin typeface="Huawei Sans" panose="020C0503030203020204" pitchFamily="34" charset="0"/>
                <a:ea typeface="方正兰亭黑简体" panose="02000000000000000000" pitchFamily="2" charset="-122"/>
              </a:rPr>
              <a:t>Dual-bus system power supply solution</a:t>
            </a:r>
          </a:p>
        </p:txBody>
      </p:sp>
    </p:spTree>
    <p:extLst>
      <p:ext uri="{BB962C8B-B14F-4D97-AF65-F5344CB8AC3E}">
        <p14:creationId xmlns:p14="http://schemas.microsoft.com/office/powerpoint/2010/main" val="37572175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latin typeface="Huawei Sans" panose="020C0503030203020204" pitchFamily="34" charset="0"/>
              </a:rPr>
              <a:t>Solution </a:t>
            </a:r>
            <a:r>
              <a:rPr lang="en-US" dirty="0">
                <a:latin typeface="Huawei Sans" panose="020C0503030203020204" pitchFamily="34" charset="0"/>
              </a:rPr>
              <a:t>Comparison (1)</a:t>
            </a:r>
          </a:p>
        </p:txBody>
      </p:sp>
      <p:sp>
        <p:nvSpPr>
          <p:cNvPr id="4" name="文本占位符 3"/>
          <p:cNvSpPr>
            <a:spLocks noGrp="1"/>
          </p:cNvSpPr>
          <p:nvPr>
            <p:ph type="body" sz="quarter" idx="10"/>
          </p:nvPr>
        </p:nvSpPr>
        <p:spPr/>
        <p:txBody>
          <a:bodyPr/>
          <a:lstStyle/>
          <a:p>
            <a:r>
              <a:rPr lang="en-US" sz="1800" dirty="0">
                <a:latin typeface="Huawei Sans" panose="020C0503030203020204" pitchFamily="34" charset="0"/>
              </a:rPr>
              <a:t>Discussion: Assume that the load is 300 kW and the capacity of a single UPS is 75 kW. Compare the UPS capacity configurations and load rates of the five solutions. (The UPS can be fully loaded.)</a:t>
            </a:r>
          </a:p>
          <a:p>
            <a:endParaRPr lang="en-US" altLang="zh-CN" sz="2000" dirty="0">
              <a:latin typeface="Huawei Sans" panose="020C0503030203020204" pitchFamily="34" charset="0"/>
            </a:endParaRPr>
          </a:p>
          <a:p>
            <a:endParaRPr lang="en-US" altLang="zh-CN" sz="2000" dirty="0" smtClean="0">
              <a:latin typeface="Huawei Sans" panose="020C0503030203020204" pitchFamily="34" charset="0"/>
            </a:endParaRPr>
          </a:p>
          <a:p>
            <a:endParaRPr lang="en-US" altLang="zh-CN" sz="2000" dirty="0">
              <a:latin typeface="Huawei Sans" panose="020C0503030203020204" pitchFamily="34" charset="0"/>
            </a:endParaRPr>
          </a:p>
          <a:p>
            <a:endParaRPr lang="en-US" altLang="zh-CN" sz="2000" dirty="0" smtClean="0">
              <a:latin typeface="Huawei Sans" panose="020C0503030203020204" pitchFamily="34" charset="0"/>
            </a:endParaRPr>
          </a:p>
          <a:p>
            <a:endParaRPr lang="en-US" altLang="zh-CN" sz="2000" dirty="0" smtClean="0">
              <a:latin typeface="Huawei Sans" panose="020C0503030203020204" pitchFamily="34" charset="0"/>
            </a:endParaRPr>
          </a:p>
          <a:p>
            <a:endParaRPr lang="en-US" altLang="zh-CN" sz="2000" dirty="0">
              <a:latin typeface="Huawei Sans" panose="020C0503030203020204" pitchFamily="34" charset="0"/>
            </a:endParaRPr>
          </a:p>
          <a:p>
            <a:r>
              <a:rPr lang="en-US" sz="1400" dirty="0">
                <a:latin typeface="Huawei Sans" panose="020C0503030203020204" pitchFamily="34" charset="0"/>
              </a:rPr>
              <a:t>Note:</a:t>
            </a:r>
          </a:p>
          <a:p>
            <a:pPr lvl="1"/>
            <a:r>
              <a:rPr lang="en-US" sz="1400" dirty="0">
                <a:latin typeface="Huawei Sans" panose="020C0503030203020204" pitchFamily="34" charset="0"/>
              </a:rPr>
              <a:t>Three: The load is divided into three parts.</a:t>
            </a:r>
          </a:p>
          <a:p>
            <a:pPr lvl="1"/>
            <a:r>
              <a:rPr lang="en-US" sz="1400" dirty="0">
                <a:latin typeface="Huawei Sans" panose="020C0503030203020204" pitchFamily="34" charset="0"/>
              </a:rPr>
              <a:t>Four: The load is divided into four parts.</a:t>
            </a:r>
          </a:p>
        </p:txBody>
      </p:sp>
      <p:graphicFrame>
        <p:nvGraphicFramePr>
          <p:cNvPr id="187" name="表格 186"/>
          <p:cNvGraphicFramePr>
            <a:graphicFrameLocks noGrp="1"/>
          </p:cNvGraphicFramePr>
          <p:nvPr>
            <p:extLst>
              <p:ext uri="{D42A27DB-BD31-4B8C-83A1-F6EECF244321}">
                <p14:modId xmlns:p14="http://schemas.microsoft.com/office/powerpoint/2010/main" val="2783978270"/>
              </p:ext>
            </p:extLst>
          </p:nvPr>
        </p:nvGraphicFramePr>
        <p:xfrm>
          <a:off x="1113593" y="2474743"/>
          <a:ext cx="9747941" cy="2483190"/>
        </p:xfrm>
        <a:graphic>
          <a:graphicData uri="http://schemas.openxmlformats.org/drawingml/2006/table">
            <a:tbl>
              <a:tblPr firstRow="1" bandRow="1">
                <a:tableStyleId>{72833802-FEF1-4C79-8D5D-14CF1EAF98D9}</a:tableStyleId>
              </a:tblPr>
              <a:tblGrid>
                <a:gridCol w="1937945"/>
                <a:gridCol w="1515148"/>
                <a:gridCol w="1604651"/>
                <a:gridCol w="1729284"/>
                <a:gridCol w="1557914"/>
                <a:gridCol w="1402999"/>
              </a:tblGrid>
              <a:tr h="959190">
                <a:tc>
                  <a:txBody>
                    <a:bodyPr/>
                    <a:lstStyle/>
                    <a:p>
                      <a:pPr algn="ctr"/>
                      <a:endParaRPr lang="zh-CN" altLang="en-US" sz="1600" dirty="0">
                        <a:solidFill>
                          <a:schemeClr val="tx1"/>
                        </a:solidFill>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600" dirty="0">
                          <a:solidFill>
                            <a:schemeClr val="tx1"/>
                          </a:solidFill>
                          <a:latin typeface="Huawei Sans" panose="020C0503030203020204" pitchFamily="34" charset="0"/>
                        </a:rPr>
                        <a:t>Single UPS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600" dirty="0">
                          <a:solidFill>
                            <a:schemeClr val="tx1"/>
                          </a:solidFill>
                          <a:latin typeface="Huawei Sans" panose="020C0503030203020204" pitchFamily="34" charset="0"/>
                        </a:rPr>
                        <a:t>N+1 Parallel UPS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600" dirty="0">
                          <a:solidFill>
                            <a:schemeClr val="tx1"/>
                          </a:solidFill>
                          <a:latin typeface="Huawei Sans" panose="020C0503030203020204" pitchFamily="34" charset="0"/>
                        </a:rPr>
                        <a:t>DR Redundancy</a:t>
                      </a:r>
                    </a:p>
                    <a:p>
                      <a:pPr marL="0" marR="0" lvl="0" indent="0" algn="ctr" defTabSz="914034"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Huawei Sans" panose="020C0503030203020204" pitchFamily="34" charset="0"/>
                        </a:rPr>
                        <a:t>(three)</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600" dirty="0" smtClean="0">
                          <a:solidFill>
                            <a:schemeClr val="tx1"/>
                          </a:solidFill>
                          <a:latin typeface="Huawei Sans" panose="020C0503030203020204" pitchFamily="34" charset="0"/>
                        </a:rPr>
                        <a:t>Backup</a:t>
                      </a:r>
                      <a:r>
                        <a:rPr lang="en-US" sz="1600" baseline="0" dirty="0" smtClean="0">
                          <a:solidFill>
                            <a:schemeClr val="tx1"/>
                          </a:solidFill>
                          <a:latin typeface="Huawei Sans" panose="020C0503030203020204" pitchFamily="34" charset="0"/>
                        </a:rPr>
                        <a:t> </a:t>
                      </a:r>
                      <a:r>
                        <a:rPr lang="en-US" sz="1600" dirty="0" smtClean="0">
                          <a:solidFill>
                            <a:schemeClr val="tx1"/>
                          </a:solidFill>
                          <a:latin typeface="Huawei Sans" panose="020C0503030203020204" pitchFamily="34" charset="0"/>
                        </a:rPr>
                        <a:t>Redundancy</a:t>
                      </a:r>
                      <a:endParaRPr lang="en-US" sz="1600" dirty="0">
                        <a:solidFill>
                          <a:schemeClr val="tx1"/>
                        </a:solidFill>
                        <a:latin typeface="Huawei Sans" panose="020C0503030203020204" pitchFamily="34" charset="0"/>
                      </a:endParaRPr>
                    </a:p>
                    <a:p>
                      <a:pPr algn="ctr"/>
                      <a:r>
                        <a:rPr lang="en-US" sz="1600" dirty="0">
                          <a:solidFill>
                            <a:schemeClr val="tx1"/>
                          </a:solidFill>
                          <a:latin typeface="Huawei Sans" panose="020C0503030203020204" pitchFamily="34" charset="0"/>
                        </a:rPr>
                        <a:t>(four)</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600" dirty="0">
                          <a:solidFill>
                            <a:schemeClr val="tx1"/>
                          </a:solidFill>
                          <a:latin typeface="Huawei Sans" panose="020C0503030203020204" pitchFamily="34" charset="0"/>
                        </a:rPr>
                        <a:t>Dual-Bus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r>
              <a:tr h="0">
                <a:tc>
                  <a:txBody>
                    <a:bodyPr/>
                    <a:lstStyle/>
                    <a:p>
                      <a:pPr algn="ctr"/>
                      <a:r>
                        <a:rPr lang="en-US" sz="1400" dirty="0">
                          <a:latin typeface="Huawei Sans" panose="020C0503030203020204" pitchFamily="34" charset="0"/>
                        </a:rPr>
                        <a:t>Load capacity</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dirty="0">
                          <a:latin typeface="Huawei Sans" panose="020C0503030203020204" pitchFamily="34" charset="0"/>
                        </a:rPr>
                        <a:t>300 kW</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300 kW</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300 kW</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300 kW</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300 kW</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0">
                <a:tc>
                  <a:txBody>
                    <a:bodyPr/>
                    <a:lstStyle/>
                    <a:p>
                      <a:pPr algn="ctr"/>
                      <a:r>
                        <a:rPr lang="en-US" sz="1400">
                          <a:latin typeface="Huawei Sans" panose="020C0503030203020204" pitchFamily="34" charset="0"/>
                        </a:rPr>
                        <a:t>Single UPS</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a:latin typeface="Huawei Sans" panose="020C0503030203020204" pitchFamily="34" charset="0"/>
                        </a:rPr>
                        <a:t>75 kW</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75 kW</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75 kW</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75 kW</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75 kW</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132520">
                <a:tc>
                  <a:txBody>
                    <a:bodyPr/>
                    <a:lstStyle/>
                    <a:p>
                      <a:pPr algn="ctr"/>
                      <a:r>
                        <a:rPr lang="en-US" sz="1400">
                          <a:latin typeface="Huawei Sans" panose="020C0503030203020204" pitchFamily="34" charset="0"/>
                        </a:rPr>
                        <a:t>Number of UPSs</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132520">
                <a:tc>
                  <a:txBody>
                    <a:bodyPr/>
                    <a:lstStyle/>
                    <a:p>
                      <a:pPr algn="ctr"/>
                      <a:r>
                        <a:rPr lang="en-US" sz="1400">
                          <a:latin typeface="Huawei Sans" panose="020C0503030203020204" pitchFamily="34" charset="0"/>
                        </a:rPr>
                        <a:t>Total UPS capacity</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endParaRPr lang="zh-CN" altLang="en-US" sz="1400" dirty="0" smtClean="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0">
                <a:tc>
                  <a:txBody>
                    <a:bodyPr/>
                    <a:lstStyle/>
                    <a:p>
                      <a:pPr algn="ctr"/>
                      <a:r>
                        <a:rPr lang="en-US" sz="1400">
                          <a:latin typeface="Huawei Sans" panose="020C0503030203020204" pitchFamily="34" charset="0"/>
                        </a:rPr>
                        <a:t>UPS load rate</a:t>
                      </a: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endParaRPr lang="zh-CN" altLang="en-US" sz="1400" dirty="0">
                        <a:latin typeface="Huawei Sans" panose="020C0503030203020204" pitchFamily="34" charset="0"/>
                      </a:endParaRPr>
                    </a:p>
                  </a:txBody>
                  <a:tcP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 name="文本框 1"/>
          <p:cNvSpPr txBox="1"/>
          <p:nvPr/>
        </p:nvSpPr>
        <p:spPr>
          <a:xfrm>
            <a:off x="4935033" y="2047605"/>
            <a:ext cx="2105063" cy="338554"/>
          </a:xfrm>
          <a:prstGeom prst="rect">
            <a:avLst/>
          </a:prstGeom>
          <a:noFill/>
        </p:spPr>
        <p:txBody>
          <a:bodyPr wrap="none" rtlCol="0">
            <a:spAutoFit/>
          </a:bodyPr>
          <a:lstStyle/>
          <a:p>
            <a:r>
              <a:rPr lang="en-US" sz="1600" dirty="0">
                <a:latin typeface="Huawei Sans" panose="020C0503030203020204" pitchFamily="34" charset="0"/>
              </a:rPr>
              <a:t>S</a:t>
            </a:r>
            <a:r>
              <a:rPr lang="en-US" sz="1600" dirty="0" smtClean="0">
                <a:latin typeface="Huawei Sans" panose="020C0503030203020204" pitchFamily="34" charset="0"/>
              </a:rPr>
              <a:t>olution </a:t>
            </a:r>
            <a:r>
              <a:rPr lang="en-US" sz="1600" dirty="0">
                <a:latin typeface="Huawei Sans" panose="020C0503030203020204" pitchFamily="34" charset="0"/>
              </a:rPr>
              <a:t>comparison</a:t>
            </a:r>
          </a:p>
        </p:txBody>
      </p:sp>
    </p:spTree>
    <p:extLst>
      <p:ext uri="{BB962C8B-B14F-4D97-AF65-F5344CB8AC3E}">
        <p14:creationId xmlns:p14="http://schemas.microsoft.com/office/powerpoint/2010/main" val="19050859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latin typeface="Huawei Sans" panose="020C0503030203020204" pitchFamily="34" charset="0"/>
              </a:rPr>
              <a:t>Solution </a:t>
            </a:r>
            <a:r>
              <a:rPr lang="en-US" dirty="0">
                <a:latin typeface="Huawei Sans" panose="020C0503030203020204" pitchFamily="34" charset="0"/>
              </a:rPr>
              <a:t>Comparison (2)</a:t>
            </a:r>
          </a:p>
        </p:txBody>
      </p:sp>
      <p:sp>
        <p:nvSpPr>
          <p:cNvPr id="4" name="文本占位符 3"/>
          <p:cNvSpPr>
            <a:spLocks noGrp="1"/>
          </p:cNvSpPr>
          <p:nvPr>
            <p:ph type="body" sz="quarter" idx="10"/>
          </p:nvPr>
        </p:nvSpPr>
        <p:spPr/>
        <p:txBody>
          <a:bodyPr/>
          <a:lstStyle/>
          <a:p>
            <a:r>
              <a:rPr lang="en-US" sz="2000" dirty="0">
                <a:latin typeface="Huawei Sans" panose="020C0503030203020204" pitchFamily="34" charset="0"/>
              </a:rPr>
              <a:t>According to the preceding analysis, the costs and reliability of these solutions are in direct proportion:</a:t>
            </a:r>
          </a:p>
          <a:p>
            <a:pPr lvl="1"/>
            <a:r>
              <a:rPr lang="en-US" sz="1800" dirty="0">
                <a:latin typeface="Huawei Sans" panose="020C0503030203020204" pitchFamily="34" charset="0"/>
              </a:rPr>
              <a:t>Single UPS &lt; N+1 parallel UPS &lt; Backup redundancy &lt; Distributed redundancy &lt; Dual-bus</a:t>
            </a:r>
          </a:p>
          <a:p>
            <a:endParaRPr lang="zh-CN" altLang="en-US" sz="1800" dirty="0">
              <a:latin typeface="Huawei Sans" panose="020C0503030203020204" pitchFamily="34" charset="0"/>
            </a:endParaRPr>
          </a:p>
        </p:txBody>
      </p:sp>
      <p:pic>
        <p:nvPicPr>
          <p:cNvPr id="5" name="图片 19" descr="iecool.com_019-[转换].png"/>
          <p:cNvPicPr>
            <a:picLocks noChangeAspect="1" noChangeArrowheads="1"/>
          </p:cNvPicPr>
          <p:nvPr/>
        </p:nvPicPr>
        <p:blipFill>
          <a:blip r:embed="rId3" cstate="print"/>
          <a:srcRect l="69658" b="51042"/>
          <a:stretch>
            <a:fillRect/>
          </a:stretch>
        </p:blipFill>
        <p:spPr bwMode="auto">
          <a:xfrm>
            <a:off x="9493973" y="3073799"/>
            <a:ext cx="2115778" cy="3092507"/>
          </a:xfrm>
          <a:prstGeom prst="rect">
            <a:avLst/>
          </a:prstGeom>
          <a:noFill/>
          <a:ln w="9525">
            <a:noFill/>
            <a:miter lim="800000"/>
            <a:headEnd/>
            <a:tailEnd/>
          </a:ln>
        </p:spPr>
      </p:pic>
      <p:graphicFrame>
        <p:nvGraphicFramePr>
          <p:cNvPr id="6" name="表格 5"/>
          <p:cNvGraphicFramePr>
            <a:graphicFrameLocks noGrp="1"/>
          </p:cNvGraphicFramePr>
          <p:nvPr>
            <p:extLst>
              <p:ext uri="{D42A27DB-BD31-4B8C-83A1-F6EECF244321}">
                <p14:modId xmlns:p14="http://schemas.microsoft.com/office/powerpoint/2010/main" val="1826898817"/>
              </p:ext>
            </p:extLst>
          </p:nvPr>
        </p:nvGraphicFramePr>
        <p:xfrm>
          <a:off x="848449" y="3286552"/>
          <a:ext cx="8506188" cy="2667000"/>
        </p:xfrm>
        <a:graphic>
          <a:graphicData uri="http://schemas.openxmlformats.org/drawingml/2006/table">
            <a:tbl>
              <a:tblPr firstRow="1" bandRow="1">
                <a:tableStyleId>{72833802-FEF1-4C79-8D5D-14CF1EAF98D9}</a:tableStyleId>
              </a:tblPr>
              <a:tblGrid>
                <a:gridCol w="1596756"/>
                <a:gridCol w="1238640"/>
                <a:gridCol w="1417698"/>
                <a:gridCol w="1417698"/>
                <a:gridCol w="1417698"/>
                <a:gridCol w="1417698"/>
              </a:tblGrid>
              <a:tr h="653634">
                <a:tc>
                  <a:txBody>
                    <a:bodyPr/>
                    <a:lstStyle/>
                    <a:p>
                      <a:pPr algn="ctr"/>
                      <a:endParaRPr lang="zh-CN" alt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a:solidFill>
                            <a:schemeClr val="tx1"/>
                          </a:solidFill>
                          <a:latin typeface="Huawei Sans" panose="020C0503030203020204" pitchFamily="34" charset="0"/>
                        </a:rPr>
                        <a:t>Single UPS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dirty="0">
                          <a:solidFill>
                            <a:schemeClr val="tx1"/>
                          </a:solidFill>
                          <a:latin typeface="Huawei Sans" panose="020C0503030203020204" pitchFamily="34" charset="0"/>
                        </a:rPr>
                        <a:t>N+1 Parallel UPS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a:solidFill>
                            <a:schemeClr val="tx1"/>
                          </a:solidFill>
                          <a:latin typeface="Huawei Sans" panose="020C0503030203020204" pitchFamily="34" charset="0"/>
                        </a:rPr>
                        <a:t>Distributed redundancy</a:t>
                      </a:r>
                    </a:p>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(three)</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a:solidFill>
                            <a:schemeClr val="tx1"/>
                          </a:solidFill>
                          <a:latin typeface="Huawei Sans" panose="020C0503030203020204" pitchFamily="34" charset="0"/>
                        </a:rPr>
                        <a:t>Backup Redundancy</a:t>
                      </a:r>
                    </a:p>
                    <a:p>
                      <a:pPr algn="ctr"/>
                      <a:r>
                        <a:rPr lang="en-US" sz="1400">
                          <a:solidFill>
                            <a:schemeClr val="tx1"/>
                          </a:solidFill>
                          <a:latin typeface="Huawei Sans" panose="020C0503030203020204" pitchFamily="34" charset="0"/>
                        </a:rPr>
                        <a:t>(four)</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a:solidFill>
                            <a:schemeClr val="tx1"/>
                          </a:solidFill>
                          <a:latin typeface="Huawei Sans" panose="020C0503030203020204" pitchFamily="34" charset="0"/>
                        </a:rPr>
                        <a:t>Dual-Bus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r>
              <a:tr h="370840">
                <a:tc>
                  <a:txBody>
                    <a:bodyPr/>
                    <a:lstStyle/>
                    <a:p>
                      <a:pPr algn="ctr"/>
                      <a:r>
                        <a:rPr lang="en-US" sz="1400" dirty="0">
                          <a:latin typeface="Huawei Sans" panose="020C0503030203020204" pitchFamily="34" charset="0"/>
                        </a:rPr>
                        <a:t>Load capacity</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a:solidFill>
                            <a:schemeClr val="tx1"/>
                          </a:solidFill>
                          <a:latin typeface="Huawei Sans" panose="020C0503030203020204" pitchFamily="34" charset="0"/>
                        </a:rPr>
                        <a:t>300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300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300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300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rPr>
                        <a:t>300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370840">
                <a:tc>
                  <a:txBody>
                    <a:bodyPr/>
                    <a:lstStyle/>
                    <a:p>
                      <a:pPr algn="ctr"/>
                      <a:r>
                        <a:rPr lang="en-US" sz="1400">
                          <a:latin typeface="Huawei Sans" panose="020C0503030203020204" pitchFamily="34" charset="0"/>
                        </a:rPr>
                        <a:t>Single UPS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a:solidFill>
                            <a:schemeClr val="tx1"/>
                          </a:solidFill>
                          <a:latin typeface="Huawei Sans" panose="020C0503030203020204" pitchFamily="34" charset="0"/>
                        </a:rPr>
                        <a:t>75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75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75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75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75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185420">
                <a:tc>
                  <a:txBody>
                    <a:bodyPr/>
                    <a:lstStyle/>
                    <a:p>
                      <a:pPr algn="ctr"/>
                      <a:r>
                        <a:rPr lang="en-US" sz="1400">
                          <a:latin typeface="Huawei Sans" panose="020C0503030203020204" pitchFamily="34" charset="0"/>
                        </a:rPr>
                        <a:t>Number of UPSs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a:solidFill>
                            <a:schemeClr val="tx1"/>
                          </a:solidFill>
                          <a:latin typeface="Huawei Sans" panose="020C0503030203020204" pitchFamily="34" charset="0"/>
                        </a:rPr>
                        <a:t>4</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a:solidFill>
                            <a:schemeClr val="tx1"/>
                          </a:solidFill>
                          <a:latin typeface="Huawei Sans" panose="020C0503030203020204" pitchFamily="34" charset="0"/>
                        </a:rPr>
                        <a:t>5</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Huawei Sans" panose="020C0503030203020204" pitchFamily="34" charset="0"/>
                        </a:rPr>
                        <a:t>3 x (1 + 1)</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Huawei Sans" panose="020C0503030203020204" pitchFamily="34" charset="0"/>
                        </a:rPr>
                        <a:t>4 + 1</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a:solidFill>
                            <a:schemeClr val="tx1"/>
                          </a:solidFill>
                          <a:latin typeface="Huawei Sans" panose="020C0503030203020204" pitchFamily="34" charset="0"/>
                        </a:rPr>
                        <a:t>4 + 4</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185420">
                <a:tc>
                  <a:txBody>
                    <a:bodyPr/>
                    <a:lstStyle/>
                    <a:p>
                      <a:pPr algn="ctr"/>
                      <a:r>
                        <a:rPr lang="en-US" sz="1400">
                          <a:latin typeface="Huawei Sans" panose="020C0503030203020204" pitchFamily="34" charset="0"/>
                        </a:rPr>
                        <a:t>Total UPS capacity</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a:solidFill>
                            <a:schemeClr val="tx1"/>
                          </a:solidFill>
                          <a:latin typeface="Huawei Sans" panose="020C0503030203020204" pitchFamily="34" charset="0"/>
                        </a:rPr>
                        <a:t>300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Huawei Sans" panose="020C0503030203020204" pitchFamily="34" charset="0"/>
                        </a:rPr>
                        <a:t>375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a:solidFill>
                            <a:schemeClr val="tx1"/>
                          </a:solidFill>
                          <a:latin typeface="Huawei Sans" panose="020C0503030203020204" pitchFamily="34" charset="0"/>
                        </a:rPr>
                        <a:t>450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rPr>
                        <a:t>375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a:solidFill>
                            <a:schemeClr val="tx1"/>
                          </a:solidFill>
                          <a:latin typeface="Huawei Sans" panose="020C0503030203020204" pitchFamily="34" charset="0"/>
                        </a:rPr>
                        <a:t>600 kW</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370840">
                <a:tc>
                  <a:txBody>
                    <a:bodyPr/>
                    <a:lstStyle/>
                    <a:p>
                      <a:pPr algn="ctr"/>
                      <a:r>
                        <a:rPr lang="en-US" sz="1400">
                          <a:latin typeface="Huawei Sans" panose="020C0503030203020204" pitchFamily="34" charset="0"/>
                        </a:rPr>
                        <a:t>UPS load rate</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a:solidFill>
                            <a:schemeClr val="tx1"/>
                          </a:solidFill>
                          <a:latin typeface="Huawei Sans" panose="020C0503030203020204" pitchFamily="34" charset="0"/>
                        </a:rPr>
                        <a:t>100%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Huawei Sans" panose="020C0503030203020204" pitchFamily="34" charset="0"/>
                        </a:rPr>
                        <a:t>80%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a:solidFill>
                            <a:schemeClr val="tx1"/>
                          </a:solidFill>
                          <a:latin typeface="Huawei Sans" panose="020C0503030203020204" pitchFamily="34" charset="0"/>
                        </a:rPr>
                        <a:t>66.7%</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Huawei Sans" panose="020C0503030203020204" pitchFamily="34" charset="0"/>
                        </a:rPr>
                        <a:t>80%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400" dirty="0">
                          <a:solidFill>
                            <a:schemeClr val="tx1"/>
                          </a:solidFill>
                          <a:latin typeface="Huawei Sans" panose="020C0503030203020204" pitchFamily="34" charset="0"/>
                        </a:rPr>
                        <a:t>50%</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2" name="文本框 1"/>
          <p:cNvSpPr txBox="1"/>
          <p:nvPr/>
        </p:nvSpPr>
        <p:spPr>
          <a:xfrm>
            <a:off x="3431730" y="2746587"/>
            <a:ext cx="3618298" cy="369332"/>
          </a:xfrm>
          <a:prstGeom prst="rect">
            <a:avLst/>
          </a:prstGeom>
          <a:noFill/>
        </p:spPr>
        <p:txBody>
          <a:bodyPr wrap="none" rtlCol="0">
            <a:spAutoFit/>
          </a:bodyPr>
          <a:lstStyle/>
          <a:p>
            <a:r>
              <a:rPr lang="en-US" dirty="0">
                <a:latin typeface="Huawei Sans" panose="020C0503030203020204" pitchFamily="34" charset="0"/>
              </a:rPr>
              <a:t>Networking solution comparison</a:t>
            </a:r>
          </a:p>
        </p:txBody>
      </p:sp>
    </p:spTree>
    <p:extLst>
      <p:ext uri="{BB962C8B-B14F-4D97-AF65-F5344CB8AC3E}">
        <p14:creationId xmlns:p14="http://schemas.microsoft.com/office/powerpoint/2010/main" val="2752504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p:txBody>
          <a:bodyPr/>
          <a:lstStyle/>
          <a:p>
            <a:r>
              <a:rPr lang="en-US" dirty="0" smtClean="0"/>
              <a:t>The slides describe the data center UPS system planning, including requirement analysis, typical </a:t>
            </a:r>
            <a:r>
              <a:rPr lang="en-US" altLang="zh-CN" dirty="0" smtClean="0"/>
              <a:t>configuration </a:t>
            </a:r>
            <a:r>
              <a:rPr lang="en-US" dirty="0" smtClean="0"/>
              <a:t>solutions, capacity calculation, device selection, and battery configuration.</a:t>
            </a:r>
          </a:p>
          <a:p>
            <a:endParaRPr lang="zh-CN" altLang="en-US" dirty="0"/>
          </a:p>
        </p:txBody>
      </p:sp>
    </p:spTree>
    <p:extLst>
      <p:ext uri="{BB962C8B-B14F-4D97-AF65-F5344CB8AC3E}">
        <p14:creationId xmlns:p14="http://schemas.microsoft.com/office/powerpoint/2010/main" val="25910468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latin typeface="Huawei Sans" panose="020C0503030203020204" pitchFamily="34" charset="0"/>
              </a:rPr>
              <a:t>Solution </a:t>
            </a:r>
            <a:r>
              <a:rPr lang="en-US" dirty="0">
                <a:latin typeface="Huawei Sans" panose="020C0503030203020204" pitchFamily="34" charset="0"/>
              </a:rPr>
              <a:t>Comparison (3)</a:t>
            </a:r>
          </a:p>
        </p:txBody>
      </p:sp>
      <p:graphicFrame>
        <p:nvGraphicFramePr>
          <p:cNvPr id="5" name="表格 4"/>
          <p:cNvGraphicFramePr>
            <a:graphicFrameLocks noGrp="1"/>
          </p:cNvGraphicFramePr>
          <p:nvPr>
            <p:extLst>
              <p:ext uri="{D42A27DB-BD31-4B8C-83A1-F6EECF244321}">
                <p14:modId xmlns:p14="http://schemas.microsoft.com/office/powerpoint/2010/main" val="43458683"/>
              </p:ext>
            </p:extLst>
          </p:nvPr>
        </p:nvGraphicFramePr>
        <p:xfrm>
          <a:off x="715770" y="1641158"/>
          <a:ext cx="10627503" cy="4150360"/>
        </p:xfrm>
        <a:graphic>
          <a:graphicData uri="http://schemas.openxmlformats.org/drawingml/2006/table">
            <a:tbl>
              <a:tblPr firstRow="1" bandRow="1">
                <a:tableStyleId>{72833802-FEF1-4C79-8D5D-14CF1EAF98D9}</a:tableStyleId>
              </a:tblPr>
              <a:tblGrid>
                <a:gridCol w="2228508"/>
                <a:gridCol w="4856494"/>
                <a:gridCol w="3542501"/>
              </a:tblGrid>
              <a:tr h="370840">
                <a:tc>
                  <a:txBody>
                    <a:bodyPr/>
                    <a:lstStyle/>
                    <a:p>
                      <a:r>
                        <a:rPr lang="en-US" sz="1600" dirty="0">
                          <a:solidFill>
                            <a:schemeClr val="tx1"/>
                          </a:solidFill>
                          <a:latin typeface="Huawei Sans" panose="020C0503030203020204" pitchFamily="34" charset="0"/>
                        </a:rPr>
                        <a:t>Configuration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600">
                          <a:solidFill>
                            <a:schemeClr val="tx1"/>
                          </a:solidFill>
                          <a:latin typeface="Huawei Sans" panose="020C0503030203020204" pitchFamily="34" charset="0"/>
                        </a:rPr>
                        <a:t>Used in the Past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600">
                          <a:solidFill>
                            <a:schemeClr val="tx1"/>
                          </a:solidFill>
                          <a:latin typeface="Huawei Sans" panose="020C0503030203020204" pitchFamily="34" charset="0"/>
                        </a:rPr>
                        <a:t>Reason for Use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0840">
                <a:tc>
                  <a:txBody>
                    <a:bodyPr/>
                    <a:lstStyle/>
                    <a:p>
                      <a:r>
                        <a:rPr lang="en-US" sz="1600">
                          <a:latin typeface="Huawei Sans" panose="020C0503030203020204" pitchFamily="34" charset="0"/>
                        </a:rPr>
                        <a:t>No redundancy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latin typeface="Huawei Sans" panose="020C0503030203020204" pitchFamily="34" charset="0"/>
                        </a:rPr>
                        <a:t>Small companies</a:t>
                      </a:r>
                    </a:p>
                    <a:p>
                      <a:r>
                        <a:rPr lang="en-US" sz="1600" dirty="0">
                          <a:latin typeface="Huawei Sans" panose="020C0503030203020204" pitchFamily="34" charset="0"/>
                        </a:rPr>
                        <a:t>Companies with multiple local offices</a:t>
                      </a:r>
                    </a:p>
                    <a:p>
                      <a:r>
                        <a:rPr lang="en-US" sz="1600" dirty="0">
                          <a:latin typeface="Huawei Sans" panose="020C0503030203020204" pitchFamily="34" charset="0"/>
                        </a:rPr>
                        <a:t>Companies with geographically redundant data centers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latin typeface="Huawei Sans" panose="020C0503030203020204" pitchFamily="34" charset="0"/>
                        </a:rPr>
                        <a:t>Reduced investment and energy costs</a:t>
                      </a:r>
                    </a:p>
                    <a:p>
                      <a:r>
                        <a:rPr lang="en-US" sz="1600">
                          <a:latin typeface="Huawei Sans" panose="020C0503030203020204" pitchFamily="34" charset="0"/>
                        </a:rPr>
                        <a:t>Support for less critical applications</a:t>
                      </a:r>
                    </a:p>
                    <a:p>
                      <a:r>
                        <a:rPr lang="en-US" sz="1600">
                          <a:latin typeface="Huawei Sans" panose="020C0503030203020204" pitchFamily="34" charset="0"/>
                        </a:rPr>
                        <a:t>Simple configuration and installation</a:t>
                      </a:r>
                    </a:p>
                    <a:p>
                      <a:r>
                        <a:rPr lang="en-US" sz="1600">
                          <a:latin typeface="Huawei Sans" panose="020C0503030203020204" pitchFamily="34" charset="0"/>
                        </a:rPr>
                        <a:t>Power-off maintenance is allowed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dirty="0">
                          <a:latin typeface="Huawei Sans" panose="020C0503030203020204" pitchFamily="34" charset="0"/>
                        </a:rPr>
                        <a:t>Parallel redundancy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latin typeface="Huawei Sans" panose="020C0503030203020204" pitchFamily="34" charset="0"/>
                        </a:rPr>
                        <a:t>Small and medium companies with data centers whose IT capacity is usually less than 500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latin typeface="Huawei Sans" panose="020C0503030203020204" pitchFamily="34" charset="0"/>
                        </a:rPr>
                        <a:t>Better fault tolerance than "N"</a:t>
                      </a:r>
                    </a:p>
                    <a:p>
                      <a:r>
                        <a:rPr lang="en-US" sz="1600">
                          <a:latin typeface="Huawei Sans" panose="020C0503030203020204" pitchFamily="34" charset="0"/>
                        </a:rPr>
                        <a:t>Loads can be added in the future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a:latin typeface="Huawei Sans" panose="020C0503030203020204" pitchFamily="34" charset="0"/>
                        </a:rPr>
                        <a:t>Distributed redundancy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latin typeface="Huawei Sans" panose="020C0503030203020204" pitchFamily="34" charset="0"/>
                        </a:rPr>
                        <a:t>Large companies with data centers whose IT capacity is usually greater than 1 M</a:t>
                      </a:r>
                      <a:r>
                        <a:rPr lang="en-US" sz="1600" dirty="0" smtClean="0">
                          <a:latin typeface="Huawei Sans" panose="020C0503030203020204" pitchFamily="34" charset="0"/>
                        </a:rPr>
                        <a:t>W</a:t>
                      </a:r>
                      <a:endParaRPr lang="en-US" sz="16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latin typeface="Huawei Sans" panose="020C0503030203020204" pitchFamily="34" charset="0"/>
                        </a:rPr>
                        <a:t>Online maintenance is supported</a:t>
                      </a:r>
                    </a:p>
                    <a:p>
                      <a:r>
                        <a:rPr lang="en-US" sz="1600">
                          <a:latin typeface="Huawei Sans" panose="020C0503030203020204" pitchFamily="34" charset="0"/>
                        </a:rPr>
                        <a:t>More economical than "2N"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600">
                          <a:latin typeface="Huawei Sans" panose="020C0503030203020204" pitchFamily="34" charset="0"/>
                        </a:rPr>
                        <a:t>Dual-bus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600" dirty="0">
                          <a:latin typeface="Huawei Sans" panose="020C0503030203020204" pitchFamily="34" charset="0"/>
                        </a:rPr>
                        <a:t>Large MW-level data center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600" dirty="0">
                          <a:latin typeface="Huawei Sans" panose="020C0503030203020204" pitchFamily="34" charset="0"/>
                        </a:rPr>
                        <a:t>Full redundancy between path A and path B</a:t>
                      </a:r>
                    </a:p>
                    <a:p>
                      <a:r>
                        <a:rPr lang="en-US" sz="1600" dirty="0">
                          <a:latin typeface="Huawei Sans" panose="020C0503030203020204" pitchFamily="34" charset="0"/>
                        </a:rPr>
                        <a:t>Easier to balance loads of the UPS system</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6" name="文本框 5"/>
          <p:cNvSpPr txBox="1"/>
          <p:nvPr/>
        </p:nvSpPr>
        <p:spPr>
          <a:xfrm>
            <a:off x="3619894" y="1172246"/>
            <a:ext cx="4671472" cy="369332"/>
          </a:xfrm>
          <a:prstGeom prst="rect">
            <a:avLst/>
          </a:prstGeom>
          <a:noFill/>
        </p:spPr>
        <p:txBody>
          <a:bodyPr wrap="none" rtlCol="0">
            <a:spAutoFit/>
          </a:bodyPr>
          <a:lstStyle/>
          <a:p>
            <a:r>
              <a:rPr lang="en-US" dirty="0">
                <a:latin typeface="Huawei Sans" panose="020C0503030203020204" pitchFamily="34" charset="0"/>
              </a:rPr>
              <a:t>Application scenarios of different solutions</a:t>
            </a:r>
          </a:p>
        </p:txBody>
      </p:sp>
    </p:spTree>
    <p:extLst>
      <p:ext uri="{BB962C8B-B14F-4D97-AF65-F5344CB8AC3E}">
        <p14:creationId xmlns:p14="http://schemas.microsoft.com/office/powerpoint/2010/main" val="235451784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492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r>
              <a:rPr lang="en-US" dirty="0">
                <a:solidFill>
                  <a:schemeClr val="bg1">
                    <a:lumMod val="50000"/>
                  </a:schemeClr>
                </a:solidFill>
                <a:latin typeface="Huawei Sans" panose="020C0503030203020204" pitchFamily="34" charset="0"/>
              </a:rPr>
              <a:t>Planning Method Overview</a:t>
            </a:r>
          </a:p>
          <a:p>
            <a:pPr lvl="1"/>
            <a:r>
              <a:rPr lang="en-US" dirty="0">
                <a:solidFill>
                  <a:schemeClr val="bg1">
                    <a:lumMod val="50000"/>
                  </a:schemeClr>
                </a:solidFill>
                <a:latin typeface="Huawei Sans" panose="020C0503030203020204" pitchFamily="34" charset="0"/>
              </a:rPr>
              <a:t>UPS C</a:t>
            </a:r>
            <a:r>
              <a:rPr lang="en-US" dirty="0" smtClean="0">
                <a:solidFill>
                  <a:schemeClr val="bg1">
                    <a:lumMod val="50000"/>
                  </a:schemeClr>
                </a:solidFill>
                <a:latin typeface="Huawei Sans" panose="020C0503030203020204" pitchFamily="34" charset="0"/>
              </a:rPr>
              <a:t>onfiguration Solution</a:t>
            </a:r>
            <a:endParaRPr lang="en-US" dirty="0">
              <a:solidFill>
                <a:schemeClr val="bg1">
                  <a:lumMod val="50000"/>
                </a:schemeClr>
              </a:solidFill>
              <a:latin typeface="Huawei Sans" panose="020C0503030203020204" pitchFamily="34" charset="0"/>
            </a:endParaRPr>
          </a:p>
          <a:p>
            <a:pPr lvl="1">
              <a:buSzPct val="60000"/>
              <a:buFont typeface="Wingdings" panose="05000000000000000000" pitchFamily="2" charset="2"/>
              <a:buChar char="n"/>
            </a:pPr>
            <a:r>
              <a:rPr lang="en-US" dirty="0" smtClean="0">
                <a:latin typeface="Huawei Sans" panose="020C0503030203020204" pitchFamily="34" charset="0"/>
              </a:rPr>
              <a:t>UPS </a:t>
            </a:r>
            <a:r>
              <a:rPr lang="en-US" dirty="0">
                <a:latin typeface="Huawei Sans" panose="020C0503030203020204" pitchFamily="34" charset="0"/>
              </a:rPr>
              <a:t>Capacity </a:t>
            </a:r>
            <a:r>
              <a:rPr lang="en-US" dirty="0" smtClean="0">
                <a:latin typeface="Huawei Sans" panose="020C0503030203020204" pitchFamily="34" charset="0"/>
              </a:rPr>
              <a:t>Calculation</a:t>
            </a:r>
            <a:endParaRPr lang="en-US" dirty="0">
              <a:latin typeface="Huawei Sans" panose="020C0503030203020204" pitchFamily="34" charset="0"/>
            </a:endParaRPr>
          </a:p>
          <a:p>
            <a:pPr lvl="1"/>
            <a:r>
              <a:rPr lang="en-US" dirty="0">
                <a:solidFill>
                  <a:schemeClr val="bg1">
                    <a:lumMod val="50000"/>
                  </a:schemeClr>
                </a:solidFill>
                <a:latin typeface="Huawei Sans" panose="020C0503030203020204" pitchFamily="34" charset="0"/>
              </a:rPr>
              <a:t>UPS Equipment Selection</a:t>
            </a:r>
          </a:p>
          <a:p>
            <a:pPr lvl="1"/>
            <a:r>
              <a:rPr lang="en-US" dirty="0">
                <a:solidFill>
                  <a:schemeClr val="bg1">
                    <a:lumMod val="50000"/>
                  </a:schemeClr>
                </a:solidFill>
                <a:latin typeface="Huawei Sans" panose="020C0503030203020204" pitchFamily="34" charset="0"/>
              </a:rPr>
              <a:t>Battery Configuration</a:t>
            </a:r>
          </a:p>
        </p:txBody>
      </p:sp>
    </p:spTree>
    <p:extLst>
      <p:ext uri="{BB962C8B-B14F-4D97-AF65-F5344CB8AC3E}">
        <p14:creationId xmlns:p14="http://schemas.microsoft.com/office/powerpoint/2010/main" val="46657360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UPS Capacity Calculation (1)</a:t>
            </a:r>
            <a:endParaRPr lang="en-US" dirty="0"/>
          </a:p>
        </p:txBody>
      </p:sp>
      <p:sp>
        <p:nvSpPr>
          <p:cNvPr id="4" name="文本占位符 3"/>
          <p:cNvSpPr>
            <a:spLocks noGrp="1"/>
          </p:cNvSpPr>
          <p:nvPr>
            <p:ph type="body" sz="quarter" idx="10"/>
          </p:nvPr>
        </p:nvSpPr>
        <p:spPr/>
        <p:txBody>
          <a:bodyPr/>
          <a:lstStyle/>
          <a:p>
            <a:r>
              <a:rPr lang="en-US" dirty="0" smtClean="0"/>
              <a:t>The N+1 and 2N configurations are widely used in the industry. Therefore, it is crucial to calculate and obtain the N value of the UPS system.</a:t>
            </a:r>
          </a:p>
          <a:p>
            <a:r>
              <a:rPr lang="en-US" dirty="0" smtClean="0"/>
              <a:t>N is the basic requirement, that is, the UPS system capacity in a non-redundancy solution. In actual applications, N has gradually become the number of UPS (or modules) that meet the basic load power requirements without redundancy.</a:t>
            </a:r>
          </a:p>
        </p:txBody>
      </p:sp>
    </p:spTree>
    <p:extLst>
      <p:ext uri="{BB962C8B-B14F-4D97-AF65-F5344CB8AC3E}">
        <p14:creationId xmlns:p14="http://schemas.microsoft.com/office/powerpoint/2010/main" val="331925005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UPS Capacity Calculation (2)</a:t>
            </a:r>
            <a:endParaRPr lang="en-US" dirty="0"/>
          </a:p>
        </p:txBody>
      </p:sp>
      <p:sp>
        <p:nvSpPr>
          <p:cNvPr id="4" name="文本占位符 3"/>
          <p:cNvSpPr>
            <a:spLocks noGrp="1"/>
          </p:cNvSpPr>
          <p:nvPr>
            <p:ph type="body" sz="quarter" idx="10"/>
          </p:nvPr>
        </p:nvSpPr>
        <p:spPr/>
        <p:txBody>
          <a:bodyPr/>
          <a:lstStyle/>
          <a:p>
            <a:r>
              <a:rPr lang="en-US" dirty="0" smtClean="0"/>
              <a:t>To calculate N, you must know the following values:</a:t>
            </a:r>
          </a:p>
          <a:p>
            <a:pPr lvl="1"/>
            <a:r>
              <a:rPr lang="en-US" dirty="0" smtClean="0"/>
              <a:t>Active power for actual loads (P), measured in W or kW.</a:t>
            </a:r>
          </a:p>
          <a:p>
            <a:pPr lvl="1"/>
            <a:r>
              <a:rPr lang="en-US" dirty="0" smtClean="0"/>
              <a:t>Expected power of a single UPS (</a:t>
            </a:r>
            <a:r>
              <a:rPr lang="en-US" dirty="0" err="1" smtClean="0"/>
              <a:t>Pn</a:t>
            </a:r>
            <a:r>
              <a:rPr lang="en-US" dirty="0" smtClean="0"/>
              <a:t>), measured in W or kW.</a:t>
            </a:r>
          </a:p>
          <a:p>
            <a:pPr lvl="1"/>
            <a:r>
              <a:rPr lang="en-US" dirty="0" smtClean="0"/>
              <a:t>Expected UPS output power factor (cos φ). For details about the power factor, see the figure on the right.</a:t>
            </a:r>
          </a:p>
          <a:p>
            <a:pPr lvl="1"/>
            <a:r>
              <a:rPr lang="en-US" dirty="0" smtClean="0"/>
              <a:t>N = Round up (P/cos φ x 1.2)/</a:t>
            </a:r>
            <a:r>
              <a:rPr lang="en-US" dirty="0" err="1" smtClean="0"/>
              <a:t>Pn</a:t>
            </a:r>
            <a:endParaRPr lang="en-US" dirty="0"/>
          </a:p>
        </p:txBody>
      </p:sp>
      <p:pic>
        <p:nvPicPr>
          <p:cNvPr id="5122" name="Picture 2" descr="C:\Users\cwx377854\AppData\Roaming\eSpace_Desktop\UserData\cwx377854\imagefiles\50BED0A3-E47A-48A8-857D-084AAAFEDD5A.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0138" y="4794837"/>
            <a:ext cx="6641432" cy="150378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4314102" y="4329879"/>
            <a:ext cx="2893741" cy="338554"/>
          </a:xfrm>
          <a:prstGeom prst="rect">
            <a:avLst/>
          </a:prstGeom>
          <a:noFill/>
        </p:spPr>
        <p:txBody>
          <a:bodyPr wrap="none" rtlCol="0">
            <a:spAutoFit/>
          </a:bodyPr>
          <a:lstStyle/>
          <a:p>
            <a:r>
              <a:rPr lang="en-US" sz="1600" dirty="0">
                <a:latin typeface="Huawei Sans" panose="020C0503030203020204" pitchFamily="34" charset="0"/>
              </a:rPr>
              <a:t>UPS power factor illustration</a:t>
            </a:r>
          </a:p>
        </p:txBody>
      </p:sp>
      <p:sp>
        <p:nvSpPr>
          <p:cNvPr id="5" name="矩形 4"/>
          <p:cNvSpPr/>
          <p:nvPr/>
        </p:nvSpPr>
        <p:spPr>
          <a:xfrm>
            <a:off x="2901282" y="5182293"/>
            <a:ext cx="1120140" cy="702015"/>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8" name="矩形 7"/>
          <p:cNvSpPr/>
          <p:nvPr/>
        </p:nvSpPr>
        <p:spPr>
          <a:xfrm>
            <a:off x="8818422" y="5232937"/>
            <a:ext cx="411480" cy="702015"/>
          </a:xfrm>
          <a:prstGeom prst="rect">
            <a:avLst/>
          </a:prstGeom>
          <a:solidFill>
            <a:srgbClr val="FBE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6" name="矩形 5"/>
          <p:cNvSpPr/>
          <p:nvPr/>
        </p:nvSpPr>
        <p:spPr>
          <a:xfrm>
            <a:off x="4250022" y="4794837"/>
            <a:ext cx="1127760" cy="438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0" name="矩形 9"/>
          <p:cNvSpPr/>
          <p:nvPr/>
        </p:nvSpPr>
        <p:spPr>
          <a:xfrm>
            <a:off x="6343722" y="5694436"/>
            <a:ext cx="1127760" cy="438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 name="矩形 10"/>
          <p:cNvSpPr/>
          <p:nvPr/>
        </p:nvSpPr>
        <p:spPr>
          <a:xfrm>
            <a:off x="7454141" y="4942968"/>
            <a:ext cx="1127760" cy="438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9" name="文本框 8"/>
          <p:cNvSpPr txBox="1"/>
          <p:nvPr/>
        </p:nvSpPr>
        <p:spPr>
          <a:xfrm>
            <a:off x="2832702" y="5178000"/>
            <a:ext cx="1343536" cy="830997"/>
          </a:xfrm>
          <a:prstGeom prst="rect">
            <a:avLst/>
          </a:prstGeom>
          <a:noFill/>
        </p:spPr>
        <p:txBody>
          <a:bodyPr wrap="square" rtlCol="0">
            <a:spAutoFit/>
          </a:bodyPr>
          <a:lstStyle/>
          <a:p>
            <a:pPr algn="ctr"/>
            <a:r>
              <a:rPr lang="en-US" altLang="zh-CN" sz="1600" dirty="0"/>
              <a:t>Transformer/Diesel generator</a:t>
            </a:r>
            <a:endParaRPr lang="zh-CN" altLang="en-US" sz="1600" dirty="0"/>
          </a:p>
        </p:txBody>
      </p:sp>
      <p:sp>
        <p:nvSpPr>
          <p:cNvPr id="13" name="文本框 12"/>
          <p:cNvSpPr txBox="1"/>
          <p:nvPr/>
        </p:nvSpPr>
        <p:spPr>
          <a:xfrm>
            <a:off x="8465436" y="5385824"/>
            <a:ext cx="1147931" cy="338554"/>
          </a:xfrm>
          <a:prstGeom prst="rect">
            <a:avLst/>
          </a:prstGeom>
          <a:noFill/>
        </p:spPr>
        <p:txBody>
          <a:bodyPr wrap="square" rtlCol="0">
            <a:spAutoFit/>
          </a:bodyPr>
          <a:lstStyle/>
          <a:p>
            <a:pPr algn="ctr"/>
            <a:r>
              <a:rPr lang="en-US" altLang="zh-CN" sz="1600" dirty="0"/>
              <a:t>Load</a:t>
            </a:r>
            <a:endParaRPr lang="zh-CN" altLang="en-US" sz="1600" dirty="0"/>
          </a:p>
        </p:txBody>
      </p:sp>
      <p:sp>
        <p:nvSpPr>
          <p:cNvPr id="12" name="文本框 11"/>
          <p:cNvSpPr txBox="1"/>
          <p:nvPr/>
        </p:nvSpPr>
        <p:spPr>
          <a:xfrm>
            <a:off x="4193831" y="4794837"/>
            <a:ext cx="1648830" cy="523220"/>
          </a:xfrm>
          <a:prstGeom prst="rect">
            <a:avLst/>
          </a:prstGeom>
          <a:noFill/>
        </p:spPr>
        <p:txBody>
          <a:bodyPr wrap="square" rtlCol="0">
            <a:spAutoFit/>
          </a:bodyPr>
          <a:lstStyle/>
          <a:p>
            <a:r>
              <a:rPr lang="en-US" altLang="zh-CN" sz="1400" dirty="0"/>
              <a:t>Input power factor cos φ1</a:t>
            </a:r>
            <a:endParaRPr lang="zh-CN" altLang="en-US" sz="1400" dirty="0"/>
          </a:p>
        </p:txBody>
      </p:sp>
      <p:sp>
        <p:nvSpPr>
          <p:cNvPr id="15" name="文本框 14"/>
          <p:cNvSpPr txBox="1"/>
          <p:nvPr/>
        </p:nvSpPr>
        <p:spPr>
          <a:xfrm>
            <a:off x="6980159" y="4786077"/>
            <a:ext cx="1744952" cy="523220"/>
          </a:xfrm>
          <a:prstGeom prst="rect">
            <a:avLst/>
          </a:prstGeom>
          <a:noFill/>
        </p:spPr>
        <p:txBody>
          <a:bodyPr wrap="square" rtlCol="0">
            <a:spAutoFit/>
          </a:bodyPr>
          <a:lstStyle/>
          <a:p>
            <a:r>
              <a:rPr lang="en-US" altLang="zh-CN" sz="1400" dirty="0" smtClean="0"/>
              <a:t>Load </a:t>
            </a:r>
            <a:r>
              <a:rPr lang="en-US" altLang="zh-CN" sz="1400" dirty="0"/>
              <a:t>power factor cos </a:t>
            </a:r>
            <a:r>
              <a:rPr lang="en-US" altLang="zh-CN" sz="1400" dirty="0" smtClean="0"/>
              <a:t>φ3</a:t>
            </a:r>
            <a:endParaRPr lang="zh-CN" altLang="en-US" sz="1400" dirty="0"/>
          </a:p>
        </p:txBody>
      </p:sp>
      <p:sp>
        <p:nvSpPr>
          <p:cNvPr id="16" name="文本框 15"/>
          <p:cNvSpPr txBox="1"/>
          <p:nvPr/>
        </p:nvSpPr>
        <p:spPr>
          <a:xfrm>
            <a:off x="6298083" y="5598584"/>
            <a:ext cx="2658127" cy="307777"/>
          </a:xfrm>
          <a:prstGeom prst="rect">
            <a:avLst/>
          </a:prstGeom>
          <a:noFill/>
        </p:spPr>
        <p:txBody>
          <a:bodyPr wrap="square" rtlCol="0">
            <a:spAutoFit/>
          </a:bodyPr>
          <a:lstStyle/>
          <a:p>
            <a:r>
              <a:rPr lang="en-US" altLang="zh-CN" sz="1400" dirty="0" smtClean="0"/>
              <a:t>Output </a:t>
            </a:r>
            <a:r>
              <a:rPr lang="en-US" altLang="zh-CN" sz="1400" dirty="0"/>
              <a:t>power factor cos </a:t>
            </a:r>
            <a:r>
              <a:rPr lang="en-US" altLang="zh-CN" sz="1400" dirty="0" smtClean="0"/>
              <a:t>φ2</a:t>
            </a:r>
            <a:endParaRPr lang="zh-CN" altLang="en-US" sz="1400" dirty="0"/>
          </a:p>
        </p:txBody>
      </p:sp>
    </p:spTree>
    <p:extLst>
      <p:ext uri="{BB962C8B-B14F-4D97-AF65-F5344CB8AC3E}">
        <p14:creationId xmlns:p14="http://schemas.microsoft.com/office/powerpoint/2010/main" val="828603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smtClean="0"/>
              <a:t>UPS Capacity Calculation (3)</a:t>
            </a:r>
            <a:endParaRPr lang="en-US" dirty="0"/>
          </a:p>
        </p:txBody>
      </p:sp>
      <p:sp>
        <p:nvSpPr>
          <p:cNvPr id="4" name="文本占位符 3"/>
          <p:cNvSpPr>
            <a:spLocks noGrp="1"/>
          </p:cNvSpPr>
          <p:nvPr>
            <p:ph type="body" sz="quarter" idx="10"/>
          </p:nvPr>
        </p:nvSpPr>
        <p:spPr/>
        <p:txBody>
          <a:bodyPr/>
          <a:lstStyle/>
          <a:p>
            <a:r>
              <a:rPr lang="en-US" smtClean="0"/>
              <a:t>Example: The actual active power of loads is 1000 kW. Huawei UPS5000-E series are used to meet the N+1 backup requirement. The UPS system configuration is provided </a:t>
            </a:r>
            <a:r>
              <a:rPr lang="en-US" altLang="zh-CN" smtClean="0"/>
              <a:t>as follows</a:t>
            </a:r>
            <a:r>
              <a:rPr lang="en-US" smtClean="0"/>
              <a:t>.</a:t>
            </a:r>
          </a:p>
          <a:p>
            <a:r>
              <a:rPr lang="en-US" smtClean="0"/>
              <a:t>The calculation process is as follows:</a:t>
            </a:r>
          </a:p>
          <a:p>
            <a:pPr lvl="1"/>
            <a:r>
              <a:rPr lang="en-US" smtClean="0"/>
              <a:t>For the UPS500-E series, the output power factor is 1, the load power factor is 0.9, and the capacity of a single UPS is 125 kVA, 200 kVA, 300 kVA, 400 kVA, 500 kVA, 600 kVA, or 800 kVA. The N value of different capacities are calculated as follows:</a:t>
            </a:r>
          </a:p>
          <a:p>
            <a:pPr lvl="1"/>
            <a:r>
              <a:rPr lang="en-US" smtClean="0"/>
              <a:t>When the capacity of a single UPS is 300 kVA: N = (1000/0.9 x 1.2)/300 ≈ 5.</a:t>
            </a:r>
          </a:p>
          <a:p>
            <a:pPr lvl="1"/>
            <a:r>
              <a:rPr lang="en-US" smtClean="0"/>
              <a:t>When the capacity of a single UPS is 500 kVA: N = (1000/0.9 x 1.2)/500 ≈ 3.</a:t>
            </a:r>
            <a:endParaRPr lang="en-US" dirty="0"/>
          </a:p>
        </p:txBody>
      </p:sp>
    </p:spTree>
    <p:extLst>
      <p:ext uri="{BB962C8B-B14F-4D97-AF65-F5344CB8AC3E}">
        <p14:creationId xmlns:p14="http://schemas.microsoft.com/office/powerpoint/2010/main" val="22256920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smtClean="0"/>
              <a:t>UPS Capacity Calculation (4)</a:t>
            </a:r>
            <a:endParaRPr lang="en-US" dirty="0"/>
          </a:p>
        </p:txBody>
      </p:sp>
      <p:sp>
        <p:nvSpPr>
          <p:cNvPr id="4" name="文本占位符 3"/>
          <p:cNvSpPr>
            <a:spLocks noGrp="1"/>
          </p:cNvSpPr>
          <p:nvPr>
            <p:ph type="body" sz="quarter" idx="10"/>
          </p:nvPr>
        </p:nvSpPr>
        <p:spPr/>
        <p:txBody>
          <a:bodyPr/>
          <a:lstStyle/>
          <a:p>
            <a:r>
              <a:rPr lang="en-US" dirty="0" smtClean="0"/>
              <a:t>The calculation process is as follows:</a:t>
            </a:r>
          </a:p>
          <a:p>
            <a:pPr lvl="1"/>
            <a:r>
              <a:rPr lang="en-US" dirty="0" smtClean="0"/>
              <a:t>Considering that four UPS can be configured at most in an N+1 parallel system, you can select four 500 kVA UPS to form an N+1 system.</a:t>
            </a:r>
          </a:p>
          <a:p>
            <a:pPr lvl="1"/>
            <a:r>
              <a:rPr lang="en-US" dirty="0" smtClean="0"/>
              <a:t>If the system is expanded to the 2N architecture, you can configure two groups with three 500 kVA UPS in each group. Thus, a total of six UPS are configured. </a:t>
            </a:r>
          </a:p>
          <a:p>
            <a:pPr lvl="1"/>
            <a:r>
              <a:rPr lang="en-US" dirty="0" smtClean="0"/>
              <a:t>In the 2(N+1) architecture, you can configure two groups with four 500 kVA UPSs in each group. Thus, a total of eight UPS are configured.</a:t>
            </a:r>
          </a:p>
          <a:p>
            <a:pPr lvl="1"/>
            <a:endParaRPr lang="en-US" altLang="zh-CN" dirty="0"/>
          </a:p>
        </p:txBody>
      </p:sp>
    </p:spTree>
    <p:extLst>
      <p:ext uri="{BB962C8B-B14F-4D97-AF65-F5344CB8AC3E}">
        <p14:creationId xmlns:p14="http://schemas.microsoft.com/office/powerpoint/2010/main" val="36743806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r>
              <a:rPr lang="en-US" dirty="0">
                <a:solidFill>
                  <a:schemeClr val="bg1">
                    <a:lumMod val="50000"/>
                  </a:schemeClr>
                </a:solidFill>
                <a:latin typeface="Huawei Sans" panose="020C0503030203020204" pitchFamily="34" charset="0"/>
              </a:rPr>
              <a:t>Planning Method Overview</a:t>
            </a:r>
          </a:p>
          <a:p>
            <a:pPr lvl="1"/>
            <a:r>
              <a:rPr lang="en-US" dirty="0">
                <a:solidFill>
                  <a:schemeClr val="bg1">
                    <a:lumMod val="50000"/>
                  </a:schemeClr>
                </a:solidFill>
                <a:latin typeface="Huawei Sans" panose="020C0503030203020204" pitchFamily="34" charset="0"/>
              </a:rPr>
              <a:t>UPS </a:t>
            </a:r>
            <a:r>
              <a:rPr lang="en-US" dirty="0" smtClean="0">
                <a:solidFill>
                  <a:schemeClr val="bg1">
                    <a:lumMod val="50000"/>
                  </a:schemeClr>
                </a:solidFill>
                <a:latin typeface="Huawei Sans" panose="020C0503030203020204" pitchFamily="34" charset="0"/>
              </a:rPr>
              <a:t>Configuration Solution</a:t>
            </a:r>
            <a:endParaRPr lang="en-US" dirty="0">
              <a:solidFill>
                <a:schemeClr val="bg1">
                  <a:lumMod val="50000"/>
                </a:schemeClr>
              </a:solidFill>
              <a:latin typeface="Huawei Sans" panose="020C0503030203020204" pitchFamily="34" charset="0"/>
            </a:endParaRPr>
          </a:p>
          <a:p>
            <a:pPr lvl="1"/>
            <a:r>
              <a:rPr lang="en-US" dirty="0" smtClean="0">
                <a:solidFill>
                  <a:schemeClr val="bg1">
                    <a:lumMod val="50000"/>
                  </a:schemeClr>
                </a:solidFill>
                <a:latin typeface="Huawei Sans" panose="020C0503030203020204" pitchFamily="34" charset="0"/>
              </a:rPr>
              <a:t>UPS </a:t>
            </a:r>
            <a:r>
              <a:rPr lang="en-US" dirty="0">
                <a:solidFill>
                  <a:schemeClr val="bg1">
                    <a:lumMod val="50000"/>
                  </a:schemeClr>
                </a:solidFill>
                <a:latin typeface="Huawei Sans" panose="020C0503030203020204" pitchFamily="34" charset="0"/>
              </a:rPr>
              <a:t>Capacity </a:t>
            </a:r>
            <a:r>
              <a:rPr lang="en-US" dirty="0" smtClean="0">
                <a:solidFill>
                  <a:schemeClr val="bg1">
                    <a:lumMod val="50000"/>
                  </a:schemeClr>
                </a:solidFill>
                <a:latin typeface="Huawei Sans" panose="020C0503030203020204" pitchFamily="34" charset="0"/>
              </a:rPr>
              <a:t>Calculation</a:t>
            </a:r>
            <a:endParaRPr lang="en-US" dirty="0">
              <a:solidFill>
                <a:schemeClr val="bg1">
                  <a:lumMod val="50000"/>
                </a:schemeClr>
              </a:solidFill>
              <a:latin typeface="Huawei Sans" panose="020C0503030203020204" pitchFamily="34" charset="0"/>
            </a:endParaRPr>
          </a:p>
          <a:p>
            <a:pPr lvl="1">
              <a:buSzPct val="60000"/>
              <a:buFont typeface="Wingdings" panose="05000000000000000000" pitchFamily="2" charset="2"/>
              <a:buChar char="n"/>
            </a:pPr>
            <a:r>
              <a:rPr lang="en-US" dirty="0">
                <a:latin typeface="Huawei Sans" panose="020C0503030203020204" pitchFamily="34" charset="0"/>
              </a:rPr>
              <a:t>UPS Equipment Selection</a:t>
            </a:r>
          </a:p>
          <a:p>
            <a:pPr lvl="1"/>
            <a:r>
              <a:rPr lang="en-US" dirty="0">
                <a:solidFill>
                  <a:schemeClr val="bg1">
                    <a:lumMod val="50000"/>
                  </a:schemeClr>
                </a:solidFill>
                <a:latin typeface="Huawei Sans" panose="020C0503030203020204" pitchFamily="34" charset="0"/>
              </a:rPr>
              <a:t>Battery Configuration</a:t>
            </a:r>
          </a:p>
        </p:txBody>
      </p:sp>
    </p:spTree>
    <p:extLst>
      <p:ext uri="{BB962C8B-B14F-4D97-AF65-F5344CB8AC3E}">
        <p14:creationId xmlns:p14="http://schemas.microsoft.com/office/powerpoint/2010/main" val="4229897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dirty="0" smtClean="0"/>
              <a:t>Comparison Between Modular UPS and Traditional UPS (1)</a:t>
            </a:r>
            <a:endParaRPr lang="en-US" dirty="0"/>
          </a:p>
        </p:txBody>
      </p:sp>
      <p:grpSp>
        <p:nvGrpSpPr>
          <p:cNvPr id="8" name="组合 24"/>
          <p:cNvGrpSpPr>
            <a:grpSpLocks/>
          </p:cNvGrpSpPr>
          <p:nvPr/>
        </p:nvGrpSpPr>
        <p:grpSpPr bwMode="auto">
          <a:xfrm>
            <a:off x="1205763" y="1452779"/>
            <a:ext cx="9537299" cy="5031058"/>
            <a:chOff x="714348" y="532820"/>
            <a:chExt cx="8018557" cy="5610824"/>
          </a:xfrm>
        </p:grpSpPr>
        <p:pic>
          <p:nvPicPr>
            <p:cNvPr id="9" name="Picture 20" descr="D:\2012\美化PPT\新增\分层\美化38\阴影.PNG"/>
            <p:cNvPicPr>
              <a:picLocks noChangeAspect="1" noChangeArrowheads="1"/>
            </p:cNvPicPr>
            <p:nvPr/>
          </p:nvPicPr>
          <p:blipFill>
            <a:blip r:embed="rId3" cstate="print"/>
            <a:srcRect/>
            <a:stretch>
              <a:fillRect/>
            </a:stretch>
          </p:blipFill>
          <p:spPr bwMode="auto">
            <a:xfrm>
              <a:off x="5357818" y="5111770"/>
              <a:ext cx="3375087" cy="1031874"/>
            </a:xfrm>
            <a:prstGeom prst="rect">
              <a:avLst/>
            </a:prstGeom>
            <a:noFill/>
            <a:ln w="9525">
              <a:noFill/>
              <a:miter lim="800000"/>
              <a:headEnd/>
              <a:tailEnd/>
            </a:ln>
          </p:spPr>
        </p:pic>
        <p:grpSp>
          <p:nvGrpSpPr>
            <p:cNvPr id="10" name="组合 22"/>
            <p:cNvGrpSpPr>
              <a:grpSpLocks/>
            </p:cNvGrpSpPr>
            <p:nvPr/>
          </p:nvGrpSpPr>
          <p:grpSpPr bwMode="auto">
            <a:xfrm>
              <a:off x="928662" y="532820"/>
              <a:ext cx="7572428" cy="5277301"/>
              <a:chOff x="-519976" y="2100708"/>
              <a:chExt cx="8306686" cy="5789014"/>
            </a:xfrm>
          </p:grpSpPr>
          <p:pic>
            <p:nvPicPr>
              <p:cNvPr id="17" name="Picture 17" descr="D:\2012\美化PPT\新增\分层\美化38\3.PNG"/>
              <p:cNvPicPr>
                <a:picLocks noChangeAspect="1" noChangeArrowheads="1"/>
              </p:cNvPicPr>
              <p:nvPr/>
            </p:nvPicPr>
            <p:blipFill>
              <a:blip r:embed="rId4" cstate="print"/>
              <a:srcRect/>
              <a:stretch>
                <a:fillRect/>
              </a:stretch>
            </p:blipFill>
            <p:spPr bwMode="auto">
              <a:xfrm>
                <a:off x="2590011" y="3929066"/>
                <a:ext cx="5196699" cy="3960656"/>
              </a:xfrm>
              <a:prstGeom prst="rect">
                <a:avLst/>
              </a:prstGeom>
              <a:noFill/>
              <a:ln w="9525">
                <a:noFill/>
                <a:miter lim="800000"/>
                <a:headEnd/>
                <a:tailEnd/>
              </a:ln>
            </p:spPr>
          </p:pic>
          <p:pic>
            <p:nvPicPr>
              <p:cNvPr id="18" name="Picture 18" descr="D:\2012\美化PPT\新增\分层\美化38\4.PNG"/>
              <p:cNvPicPr>
                <a:picLocks noChangeAspect="1" noChangeArrowheads="1"/>
              </p:cNvPicPr>
              <p:nvPr/>
            </p:nvPicPr>
            <p:blipFill>
              <a:blip r:embed="rId5" cstate="print"/>
              <a:srcRect/>
              <a:stretch>
                <a:fillRect/>
              </a:stretch>
            </p:blipFill>
            <p:spPr bwMode="auto">
              <a:xfrm>
                <a:off x="-428660" y="2100708"/>
                <a:ext cx="5010627" cy="3960656"/>
              </a:xfrm>
              <a:prstGeom prst="rect">
                <a:avLst/>
              </a:prstGeom>
              <a:noFill/>
              <a:ln w="9525">
                <a:noFill/>
                <a:miter lim="800000"/>
                <a:headEnd/>
                <a:tailEnd/>
              </a:ln>
            </p:spPr>
          </p:pic>
          <p:pic>
            <p:nvPicPr>
              <p:cNvPr id="19" name="Picture 15" descr="D:\2012\美化PPT\新增\分层\美化38\1.PNG"/>
              <p:cNvPicPr>
                <a:picLocks noChangeAspect="1" noChangeArrowheads="1"/>
              </p:cNvPicPr>
              <p:nvPr/>
            </p:nvPicPr>
            <p:blipFill>
              <a:blip r:embed="rId6" cstate="print"/>
              <a:srcRect/>
              <a:stretch>
                <a:fillRect/>
              </a:stretch>
            </p:blipFill>
            <p:spPr bwMode="auto">
              <a:xfrm>
                <a:off x="-519976" y="3824401"/>
                <a:ext cx="5143536" cy="4033755"/>
              </a:xfrm>
              <a:prstGeom prst="rect">
                <a:avLst/>
              </a:prstGeom>
              <a:noFill/>
              <a:ln w="9525">
                <a:noFill/>
                <a:miter lim="800000"/>
                <a:headEnd/>
                <a:tailEnd/>
              </a:ln>
            </p:spPr>
          </p:pic>
          <p:pic>
            <p:nvPicPr>
              <p:cNvPr id="20" name="Picture 16" descr="D:\2012\美化PPT\新增\分层\美化38\2.PNG"/>
              <p:cNvPicPr>
                <a:picLocks noChangeAspect="1" noChangeArrowheads="1"/>
              </p:cNvPicPr>
              <p:nvPr/>
            </p:nvPicPr>
            <p:blipFill>
              <a:blip r:embed="rId7" cstate="print"/>
              <a:srcRect/>
              <a:stretch>
                <a:fillRect/>
              </a:stretch>
            </p:blipFill>
            <p:spPr bwMode="auto">
              <a:xfrm>
                <a:off x="2453780" y="2143116"/>
                <a:ext cx="5190054" cy="3980591"/>
              </a:xfrm>
              <a:prstGeom prst="rect">
                <a:avLst/>
              </a:prstGeom>
              <a:noFill/>
              <a:ln w="9525">
                <a:noFill/>
                <a:miter lim="800000"/>
                <a:headEnd/>
                <a:tailEnd/>
              </a:ln>
            </p:spPr>
          </p:pic>
          <p:pic>
            <p:nvPicPr>
              <p:cNvPr id="21" name="Picture 19" descr="D:\2012\美化PPT\新增\分层\美化38\红色.PNG"/>
              <p:cNvPicPr>
                <a:picLocks noChangeAspect="1" noChangeArrowheads="1"/>
              </p:cNvPicPr>
              <p:nvPr/>
            </p:nvPicPr>
            <p:blipFill>
              <a:blip r:embed="rId8" cstate="print"/>
              <a:srcRect/>
              <a:stretch>
                <a:fillRect/>
              </a:stretch>
            </p:blipFill>
            <p:spPr bwMode="auto">
              <a:xfrm>
                <a:off x="1865049" y="3951929"/>
                <a:ext cx="3724539" cy="2151843"/>
              </a:xfrm>
              <a:prstGeom prst="rect">
                <a:avLst/>
              </a:prstGeom>
              <a:noFill/>
              <a:ln w="9525">
                <a:noFill/>
                <a:miter lim="800000"/>
                <a:headEnd/>
                <a:tailEnd/>
              </a:ln>
            </p:spPr>
          </p:pic>
        </p:grpSp>
        <p:sp>
          <p:nvSpPr>
            <p:cNvPr id="11" name="Text Box 9"/>
            <p:cNvSpPr txBox="1">
              <a:spLocks noChangeArrowheads="1"/>
            </p:cNvSpPr>
            <p:nvPr/>
          </p:nvSpPr>
          <p:spPr bwMode="auto">
            <a:xfrm>
              <a:off x="3857782" y="2679196"/>
              <a:ext cx="1914056" cy="961083"/>
            </a:xfrm>
            <a:prstGeom prst="rect">
              <a:avLst/>
            </a:prstGeom>
            <a:noFill/>
            <a:ln w="9525">
              <a:noFill/>
              <a:miter lim="800000"/>
              <a:headEnd/>
              <a:tailEnd/>
            </a:ln>
          </p:spPr>
          <p:txBody>
            <a:bodyPr wrap="none">
              <a:spAutoFit/>
            </a:bodyPr>
            <a:lstStyle/>
            <a:p>
              <a:pPr algn="ctr">
                <a:spcBef>
                  <a:spcPct val="50000"/>
                </a:spcBef>
              </a:pPr>
              <a:r>
                <a:rPr lang="en-US" sz="2000" b="1" dirty="0">
                  <a:latin typeface="Huawei Sans" panose="020C0503030203020204" pitchFamily="34" charset="0"/>
                </a:rPr>
                <a:t>Modular UPS VS </a:t>
              </a:r>
              <a:endParaRPr lang="en-US" sz="2000" b="1" dirty="0" smtClean="0">
                <a:latin typeface="Huawei Sans" panose="020C0503030203020204" pitchFamily="34" charset="0"/>
              </a:endParaRPr>
            </a:p>
            <a:p>
              <a:pPr algn="ctr">
                <a:spcBef>
                  <a:spcPct val="50000"/>
                </a:spcBef>
              </a:pPr>
              <a:r>
                <a:rPr lang="en-US" sz="2000" b="1" dirty="0" smtClean="0">
                  <a:latin typeface="Huawei Sans" panose="020C0503030203020204" pitchFamily="34" charset="0"/>
                </a:rPr>
                <a:t>Traditional UPS</a:t>
              </a:r>
              <a:endParaRPr lang="en-US" sz="2000" b="1" dirty="0">
                <a:latin typeface="Huawei Sans" panose="020C0503030203020204" pitchFamily="34" charset="0"/>
              </a:endParaRPr>
            </a:p>
          </p:txBody>
        </p:sp>
        <p:sp>
          <p:nvSpPr>
            <p:cNvPr id="12" name="Text Box 10"/>
            <p:cNvSpPr txBox="1">
              <a:spLocks noChangeArrowheads="1"/>
            </p:cNvSpPr>
            <p:nvPr/>
          </p:nvSpPr>
          <p:spPr bwMode="auto">
            <a:xfrm>
              <a:off x="1373087" y="1331644"/>
              <a:ext cx="3333223" cy="720812"/>
            </a:xfrm>
            <a:prstGeom prst="rect">
              <a:avLst/>
            </a:prstGeom>
            <a:noFill/>
            <a:ln w="9525">
              <a:noFill/>
              <a:miter lim="800000"/>
              <a:headEnd/>
              <a:tailEnd/>
            </a:ln>
          </p:spPr>
          <p:txBody>
            <a:bodyPr wrap="none">
              <a:spAutoFit/>
            </a:bodyPr>
            <a:lstStyle/>
            <a:p>
              <a:pPr>
                <a:buSzPct val="80000"/>
              </a:pPr>
              <a:r>
                <a:rPr lang="en-US" dirty="0">
                  <a:latin typeface="Huawei Sans" panose="020C0503030203020204" pitchFamily="34" charset="0"/>
                </a:rPr>
                <a:t>Capacity expansion: </a:t>
              </a:r>
              <a:endParaRPr lang="en-US" dirty="0" smtClean="0">
                <a:latin typeface="Huawei Sans" panose="020C0503030203020204" pitchFamily="34" charset="0"/>
              </a:endParaRPr>
            </a:p>
            <a:p>
              <a:pPr>
                <a:buSzPct val="80000"/>
              </a:pPr>
              <a:r>
                <a:rPr lang="en-US" dirty="0" smtClean="0">
                  <a:latin typeface="Huawei Sans" panose="020C0503030203020204" pitchFamily="34" charset="0"/>
                </a:rPr>
                <a:t>The </a:t>
              </a:r>
              <a:r>
                <a:rPr lang="en-US" dirty="0">
                  <a:latin typeface="Huawei Sans" panose="020C0503030203020204" pitchFamily="34" charset="0"/>
                </a:rPr>
                <a:t>modular UPS is easy to expand.</a:t>
              </a:r>
            </a:p>
          </p:txBody>
        </p:sp>
        <p:sp>
          <p:nvSpPr>
            <p:cNvPr id="14" name="Text Box 12"/>
            <p:cNvSpPr txBox="1">
              <a:spLocks noChangeArrowheads="1"/>
            </p:cNvSpPr>
            <p:nvPr/>
          </p:nvSpPr>
          <p:spPr bwMode="auto">
            <a:xfrm>
              <a:off x="1622425" y="4155641"/>
              <a:ext cx="2951163" cy="712231"/>
            </a:xfrm>
            <a:prstGeom prst="rect">
              <a:avLst/>
            </a:prstGeom>
            <a:noFill/>
            <a:ln w="9525">
              <a:noFill/>
              <a:miter lim="800000"/>
              <a:headEnd/>
              <a:tailEnd/>
            </a:ln>
          </p:spPr>
          <p:txBody>
            <a:bodyPr lIns="0" tIns="0" rIns="0" bIns="0" anchor="ctr">
              <a:spAutoFit/>
            </a:bodyPr>
            <a:lstStyle/>
            <a:p>
              <a:pPr>
                <a:lnSpc>
                  <a:spcPct val="120000"/>
                </a:lnSpc>
                <a:buSzPct val="80000"/>
              </a:pPr>
              <a:r>
                <a:rPr lang="en-US" dirty="0">
                  <a:latin typeface="Huawei Sans" panose="020C0503030203020204" pitchFamily="34" charset="0"/>
                </a:rPr>
                <a:t>Maintenance: The modular UPS is easy to maintain.</a:t>
              </a:r>
            </a:p>
          </p:txBody>
        </p:sp>
        <p:sp>
          <p:nvSpPr>
            <p:cNvPr id="15" name="Text Box 13"/>
            <p:cNvSpPr txBox="1">
              <a:spLocks noChangeArrowheads="1"/>
            </p:cNvSpPr>
            <p:nvPr/>
          </p:nvSpPr>
          <p:spPr bwMode="auto">
            <a:xfrm>
              <a:off x="5240604" y="4092861"/>
              <a:ext cx="3195363" cy="1029732"/>
            </a:xfrm>
            <a:prstGeom prst="rect">
              <a:avLst/>
            </a:prstGeom>
            <a:noFill/>
            <a:ln w="9525">
              <a:noFill/>
              <a:miter lim="800000"/>
              <a:headEnd/>
              <a:tailEnd/>
            </a:ln>
          </p:spPr>
          <p:txBody>
            <a:bodyPr wrap="square">
              <a:spAutoFit/>
            </a:bodyPr>
            <a:lstStyle/>
            <a:p>
              <a:pPr>
                <a:spcBef>
                  <a:spcPct val="20000"/>
                </a:spcBef>
                <a:buSzPct val="80000"/>
              </a:pPr>
              <a:r>
                <a:rPr lang="en-US" dirty="0">
                  <a:latin typeface="Huawei Sans" panose="020C0503030203020204" pitchFamily="34" charset="0"/>
                </a:rPr>
                <a:t>Redundancy: The modular UPS is easier to implement N+1 redundancy.</a:t>
              </a:r>
            </a:p>
          </p:txBody>
        </p:sp>
        <p:pic>
          <p:nvPicPr>
            <p:cNvPr id="16" name="Picture 20" descr="D:\2012\美化PPT\新增\分层\美化38\阴影.PNG"/>
            <p:cNvPicPr>
              <a:picLocks noChangeAspect="1" noChangeArrowheads="1"/>
            </p:cNvPicPr>
            <p:nvPr/>
          </p:nvPicPr>
          <p:blipFill>
            <a:blip r:embed="rId3" cstate="print"/>
            <a:srcRect/>
            <a:stretch>
              <a:fillRect/>
            </a:stretch>
          </p:blipFill>
          <p:spPr bwMode="auto">
            <a:xfrm>
              <a:off x="714348" y="5072074"/>
              <a:ext cx="3375087" cy="1031874"/>
            </a:xfrm>
            <a:prstGeom prst="rect">
              <a:avLst/>
            </a:prstGeom>
            <a:noFill/>
            <a:ln w="9525">
              <a:noFill/>
              <a:miter lim="800000"/>
              <a:headEnd/>
              <a:tailEnd/>
            </a:ln>
          </p:spPr>
        </p:pic>
      </p:grpSp>
      <p:sp>
        <p:nvSpPr>
          <p:cNvPr id="26" name="文本框 25"/>
          <p:cNvSpPr txBox="1"/>
          <p:nvPr/>
        </p:nvSpPr>
        <p:spPr>
          <a:xfrm>
            <a:off x="7045460" y="2173945"/>
            <a:ext cx="2714205" cy="646331"/>
          </a:xfrm>
          <a:prstGeom prst="rect">
            <a:avLst/>
          </a:prstGeom>
          <a:noFill/>
        </p:spPr>
        <p:txBody>
          <a:bodyPr wrap="none" rtlCol="0">
            <a:spAutoFit/>
          </a:bodyPr>
          <a:lstStyle/>
          <a:p>
            <a:r>
              <a:rPr lang="en-US" dirty="0">
                <a:latin typeface="Huawei Sans" panose="020C0503030203020204" pitchFamily="34" charset="0"/>
              </a:rPr>
              <a:t>Efficiency: The modular </a:t>
            </a:r>
            <a:endParaRPr lang="en-US" dirty="0" smtClean="0">
              <a:latin typeface="Huawei Sans" panose="020C0503030203020204" pitchFamily="34" charset="0"/>
            </a:endParaRPr>
          </a:p>
          <a:p>
            <a:r>
              <a:rPr lang="en-US" dirty="0" smtClean="0">
                <a:latin typeface="Huawei Sans" panose="020C0503030203020204" pitchFamily="34" charset="0"/>
              </a:rPr>
              <a:t>UPS </a:t>
            </a:r>
            <a:r>
              <a:rPr lang="en-US" dirty="0">
                <a:latin typeface="Huawei Sans" panose="020C0503030203020204" pitchFamily="34" charset="0"/>
              </a:rPr>
              <a:t>has high efficiency.</a:t>
            </a:r>
          </a:p>
        </p:txBody>
      </p:sp>
      <p:sp>
        <p:nvSpPr>
          <p:cNvPr id="29" name="文本框 28"/>
          <p:cNvSpPr txBox="1"/>
          <p:nvPr/>
        </p:nvSpPr>
        <p:spPr>
          <a:xfrm>
            <a:off x="4656033" y="1311562"/>
            <a:ext cx="2738250" cy="369332"/>
          </a:xfrm>
          <a:prstGeom prst="rect">
            <a:avLst/>
          </a:prstGeom>
          <a:noFill/>
        </p:spPr>
        <p:txBody>
          <a:bodyPr wrap="none" rtlCol="0">
            <a:spAutoFit/>
          </a:bodyPr>
          <a:lstStyle/>
          <a:p>
            <a:r>
              <a:rPr lang="en-US" dirty="0">
                <a:latin typeface="Huawei Sans" panose="020C0503030203020204" pitchFamily="34" charset="0"/>
              </a:rPr>
              <a:t>Performance </a:t>
            </a:r>
            <a:r>
              <a:rPr lang="en-US" dirty="0" smtClean="0">
                <a:latin typeface="Huawei Sans" panose="020C0503030203020204" pitchFamily="34" charset="0"/>
              </a:rPr>
              <a:t>differences</a:t>
            </a:r>
            <a:endParaRPr lang="en-US" dirty="0">
              <a:latin typeface="Huawei Sans" panose="020C0503030203020204" pitchFamily="34" charset="0"/>
            </a:endParaRPr>
          </a:p>
        </p:txBody>
      </p:sp>
    </p:spTree>
    <p:extLst>
      <p:ext uri="{BB962C8B-B14F-4D97-AF65-F5344CB8AC3E}">
        <p14:creationId xmlns:p14="http://schemas.microsoft.com/office/powerpoint/2010/main" val="117673975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en-US" dirty="0" smtClean="0"/>
              <a:t>Comparison Between Modular UPS and Traditional UPS (2)</a:t>
            </a:r>
            <a:endParaRPr lang="en-US" dirty="0"/>
          </a:p>
        </p:txBody>
      </p:sp>
      <p:sp>
        <p:nvSpPr>
          <p:cNvPr id="4" name="文本占位符 3"/>
          <p:cNvSpPr>
            <a:spLocks noGrp="1"/>
          </p:cNvSpPr>
          <p:nvPr>
            <p:ph type="body" sz="quarter" idx="10"/>
          </p:nvPr>
        </p:nvSpPr>
        <p:spPr/>
        <p:txBody>
          <a:bodyPr/>
          <a:lstStyle/>
          <a:p>
            <a:r>
              <a:rPr lang="en-US" smtClean="0"/>
              <a:t>Cost comparison</a:t>
            </a:r>
            <a:endParaRPr lang="en-US" dirty="0"/>
          </a:p>
        </p:txBody>
      </p:sp>
      <p:pic>
        <p:nvPicPr>
          <p:cNvPr id="41" name="图片 40"/>
          <p:cNvPicPr>
            <a:picLocks noChangeAspect="1"/>
          </p:cNvPicPr>
          <p:nvPr/>
        </p:nvPicPr>
        <p:blipFill>
          <a:blip r:embed="rId3"/>
          <a:stretch>
            <a:fillRect/>
          </a:stretch>
        </p:blipFill>
        <p:spPr>
          <a:xfrm>
            <a:off x="5601996" y="3841221"/>
            <a:ext cx="1374498" cy="1838325"/>
          </a:xfrm>
          <a:prstGeom prst="rect">
            <a:avLst/>
          </a:prstGeom>
        </p:spPr>
      </p:pic>
      <p:pic>
        <p:nvPicPr>
          <p:cNvPr id="39" name="图片 38"/>
          <p:cNvPicPr>
            <a:picLocks noChangeAspect="1"/>
          </p:cNvPicPr>
          <p:nvPr/>
        </p:nvPicPr>
        <p:blipFill>
          <a:blip r:embed="rId4"/>
          <a:stretch>
            <a:fillRect/>
          </a:stretch>
        </p:blipFill>
        <p:spPr>
          <a:xfrm>
            <a:off x="5923771" y="1575680"/>
            <a:ext cx="2073201" cy="1666875"/>
          </a:xfrm>
          <a:prstGeom prst="rect">
            <a:avLst/>
          </a:prstGeom>
        </p:spPr>
      </p:pic>
      <p:pic>
        <p:nvPicPr>
          <p:cNvPr id="5" name="Picture 9" descr="C:\Users\dh\Desktop\分成\美化32\圆1.PNG"/>
          <p:cNvPicPr>
            <a:picLocks noChangeAspect="1" noChangeArrowheads="1"/>
          </p:cNvPicPr>
          <p:nvPr/>
        </p:nvPicPr>
        <p:blipFill>
          <a:blip r:embed="rId5" cstate="print"/>
          <a:srcRect/>
          <a:stretch>
            <a:fillRect/>
          </a:stretch>
        </p:blipFill>
        <p:spPr bwMode="auto">
          <a:xfrm>
            <a:off x="151812" y="2409117"/>
            <a:ext cx="3220883" cy="1828800"/>
          </a:xfrm>
          <a:prstGeom prst="rect">
            <a:avLst/>
          </a:prstGeom>
          <a:noFill/>
          <a:ln w="9525">
            <a:noFill/>
            <a:miter lim="800000"/>
            <a:headEnd/>
            <a:tailEnd/>
          </a:ln>
        </p:spPr>
      </p:pic>
      <p:grpSp>
        <p:nvGrpSpPr>
          <p:cNvPr id="6" name="组合 15"/>
          <p:cNvGrpSpPr>
            <a:grpSpLocks/>
          </p:cNvGrpSpPr>
          <p:nvPr/>
        </p:nvGrpSpPr>
        <p:grpSpPr bwMode="auto">
          <a:xfrm>
            <a:off x="2487124" y="1112956"/>
            <a:ext cx="6712061" cy="5206763"/>
            <a:chOff x="-1504722" y="-780702"/>
            <a:chExt cx="6570037" cy="8732893"/>
          </a:xfrm>
        </p:grpSpPr>
        <p:pic>
          <p:nvPicPr>
            <p:cNvPr id="7" name="Picture 2" descr="C:\Users\dh\Desktop\分成\美化27\8.png"/>
            <p:cNvPicPr>
              <a:picLocks noChangeAspect="1" noChangeArrowheads="1"/>
            </p:cNvPicPr>
            <p:nvPr/>
          </p:nvPicPr>
          <p:blipFill>
            <a:blip r:embed="rId6" cstate="print"/>
            <a:srcRect/>
            <a:stretch>
              <a:fillRect/>
            </a:stretch>
          </p:blipFill>
          <p:spPr bwMode="auto">
            <a:xfrm>
              <a:off x="-1504722" y="1812928"/>
              <a:ext cx="2286000" cy="2844800"/>
            </a:xfrm>
            <a:prstGeom prst="rect">
              <a:avLst/>
            </a:prstGeom>
            <a:noFill/>
            <a:ln w="9525">
              <a:noFill/>
              <a:miter lim="800000"/>
              <a:headEnd/>
              <a:tailEnd/>
            </a:ln>
          </p:spPr>
        </p:pic>
        <p:pic>
          <p:nvPicPr>
            <p:cNvPr id="9" name="Picture 3" descr="C:\Users\dh\Desktop\分成\美化27\2.png"/>
            <p:cNvPicPr>
              <a:picLocks noChangeAspect="1" noChangeArrowheads="1"/>
            </p:cNvPicPr>
            <p:nvPr/>
          </p:nvPicPr>
          <p:blipFill>
            <a:blip r:embed="rId7" cstate="print"/>
            <a:srcRect/>
            <a:stretch>
              <a:fillRect/>
            </a:stretch>
          </p:blipFill>
          <p:spPr bwMode="auto">
            <a:xfrm>
              <a:off x="2499915" y="-780702"/>
              <a:ext cx="2565400" cy="1828800"/>
            </a:xfrm>
            <a:prstGeom prst="rect">
              <a:avLst/>
            </a:prstGeom>
            <a:noFill/>
            <a:ln w="9525">
              <a:noFill/>
              <a:miter lim="800000"/>
              <a:headEnd/>
              <a:tailEnd/>
            </a:ln>
          </p:spPr>
        </p:pic>
        <p:pic>
          <p:nvPicPr>
            <p:cNvPr id="10" name="Picture 4" descr="C:\Users\dh\Desktop\分成\美化27\3.png"/>
            <p:cNvPicPr>
              <a:picLocks noChangeAspect="1" noChangeArrowheads="1"/>
            </p:cNvPicPr>
            <p:nvPr/>
          </p:nvPicPr>
          <p:blipFill>
            <a:blip r:embed="rId8" cstate="print"/>
            <a:srcRect/>
            <a:stretch>
              <a:fillRect/>
            </a:stretch>
          </p:blipFill>
          <p:spPr bwMode="auto">
            <a:xfrm>
              <a:off x="-620486" y="822741"/>
              <a:ext cx="2768600" cy="2278327"/>
            </a:xfrm>
            <a:prstGeom prst="rect">
              <a:avLst/>
            </a:prstGeom>
            <a:noFill/>
            <a:ln w="9525">
              <a:noFill/>
              <a:miter lim="800000"/>
              <a:headEnd/>
              <a:tailEnd/>
            </a:ln>
          </p:spPr>
        </p:pic>
        <p:pic>
          <p:nvPicPr>
            <p:cNvPr id="11" name="Picture 5" descr="C:\Users\dh\Desktop\分成\美化27\4.png"/>
            <p:cNvPicPr>
              <a:picLocks noChangeAspect="1" noChangeArrowheads="1"/>
            </p:cNvPicPr>
            <p:nvPr/>
          </p:nvPicPr>
          <p:blipFill>
            <a:blip r:embed="rId9" cstate="print"/>
            <a:srcRect/>
            <a:stretch>
              <a:fillRect/>
            </a:stretch>
          </p:blipFill>
          <p:spPr bwMode="auto">
            <a:xfrm>
              <a:off x="2281753" y="1319160"/>
              <a:ext cx="2725865" cy="1865066"/>
            </a:xfrm>
            <a:prstGeom prst="rect">
              <a:avLst/>
            </a:prstGeom>
            <a:noFill/>
            <a:ln w="9525">
              <a:noFill/>
              <a:miter lim="800000"/>
              <a:headEnd/>
              <a:tailEnd/>
            </a:ln>
          </p:spPr>
        </p:pic>
        <p:pic>
          <p:nvPicPr>
            <p:cNvPr id="12" name="Picture 6" descr="C:\Users\dh\Desktop\分成\美化27\5.png"/>
            <p:cNvPicPr>
              <a:picLocks noChangeAspect="1" noChangeArrowheads="1"/>
            </p:cNvPicPr>
            <p:nvPr/>
          </p:nvPicPr>
          <p:blipFill>
            <a:blip r:embed="rId10" cstate="print"/>
            <a:srcRect/>
            <a:stretch>
              <a:fillRect/>
            </a:stretch>
          </p:blipFill>
          <p:spPr bwMode="auto">
            <a:xfrm>
              <a:off x="-685299" y="3241861"/>
              <a:ext cx="3082333" cy="2105536"/>
            </a:xfrm>
            <a:prstGeom prst="rect">
              <a:avLst/>
            </a:prstGeom>
            <a:noFill/>
            <a:ln w="9525">
              <a:noFill/>
              <a:miter lim="800000"/>
              <a:headEnd/>
              <a:tailEnd/>
            </a:ln>
          </p:spPr>
        </p:pic>
        <p:pic>
          <p:nvPicPr>
            <p:cNvPr id="13" name="Picture 7" descr="C:\Users\dh\Desktop\分成\美化27\6.png"/>
            <p:cNvPicPr>
              <a:picLocks noChangeAspect="1" noChangeArrowheads="1"/>
            </p:cNvPicPr>
            <p:nvPr/>
          </p:nvPicPr>
          <p:blipFill>
            <a:blip r:embed="rId11" cstate="print"/>
            <a:srcRect/>
            <a:stretch>
              <a:fillRect/>
            </a:stretch>
          </p:blipFill>
          <p:spPr bwMode="auto">
            <a:xfrm>
              <a:off x="2491036" y="5469112"/>
              <a:ext cx="2516582" cy="2483079"/>
            </a:xfrm>
            <a:prstGeom prst="rect">
              <a:avLst/>
            </a:prstGeom>
            <a:noFill/>
            <a:ln w="9525">
              <a:noFill/>
              <a:miter lim="800000"/>
              <a:headEnd/>
              <a:tailEnd/>
            </a:ln>
          </p:spPr>
        </p:pic>
      </p:grpSp>
      <p:sp>
        <p:nvSpPr>
          <p:cNvPr id="32" name="Text Box 14"/>
          <p:cNvSpPr>
            <a:spLocks noChangeArrowheads="1"/>
          </p:cNvSpPr>
          <p:nvPr/>
        </p:nvSpPr>
        <p:spPr bwMode="auto">
          <a:xfrm>
            <a:off x="847562" y="3030881"/>
            <a:ext cx="1705529" cy="523220"/>
          </a:xfrm>
          <a:prstGeom prst="rect">
            <a:avLst/>
          </a:prstGeom>
          <a:noFill/>
          <a:ln w="9525">
            <a:noFill/>
            <a:miter lim="800000"/>
            <a:headEnd/>
            <a:tailEnd/>
          </a:ln>
        </p:spPr>
        <p:txBody>
          <a:bodyPr wrap="square">
            <a:spAutoFit/>
          </a:bodyPr>
          <a:lstStyle/>
          <a:p>
            <a:pPr algn="ctr"/>
            <a:r>
              <a:rPr lang="en-US" sz="2800" b="1">
                <a:solidFill>
                  <a:schemeClr val="bg1"/>
                </a:solidFill>
                <a:latin typeface="Huawei Sans" panose="020C0503030203020204" pitchFamily="34" charset="0"/>
                <a:sym typeface="Arial" pitchFamily="34" charset="0"/>
              </a:rPr>
              <a:t>TCO</a:t>
            </a:r>
          </a:p>
        </p:txBody>
      </p:sp>
      <p:sp>
        <p:nvSpPr>
          <p:cNvPr id="33" name="Text Box 14"/>
          <p:cNvSpPr>
            <a:spLocks noChangeArrowheads="1"/>
          </p:cNvSpPr>
          <p:nvPr/>
        </p:nvSpPr>
        <p:spPr bwMode="auto">
          <a:xfrm>
            <a:off x="4432449" y="3765460"/>
            <a:ext cx="920444" cy="430887"/>
          </a:xfrm>
          <a:prstGeom prst="rect">
            <a:avLst/>
          </a:prstGeom>
          <a:noFill/>
          <a:ln w="9525">
            <a:noFill/>
            <a:miter lim="800000"/>
            <a:headEnd/>
            <a:tailEnd/>
          </a:ln>
        </p:spPr>
        <p:txBody>
          <a:bodyPr wrap="none">
            <a:spAutoFit/>
          </a:bodyPr>
          <a:lstStyle/>
          <a:p>
            <a:pPr algn="ctr">
              <a:defRPr/>
            </a:pPr>
            <a:r>
              <a:rPr lang="en-US" sz="2200" b="1">
                <a:solidFill>
                  <a:schemeClr val="bg1"/>
                </a:solidFill>
                <a:effectLst>
                  <a:innerShdw blurRad="63500" dist="50800" dir="18900000">
                    <a:prstClr val="black">
                      <a:alpha val="50000"/>
                    </a:prstClr>
                  </a:innerShdw>
                </a:effectLst>
                <a:latin typeface="Huawei Sans" panose="020C0503030203020204" pitchFamily="34" charset="0"/>
                <a:sym typeface="Arial" pitchFamily="34" charset="0"/>
              </a:rPr>
              <a:t>OPEX</a:t>
            </a:r>
          </a:p>
        </p:txBody>
      </p:sp>
      <p:sp>
        <p:nvSpPr>
          <p:cNvPr id="34" name="Text Box 14"/>
          <p:cNvSpPr>
            <a:spLocks noChangeArrowheads="1"/>
          </p:cNvSpPr>
          <p:nvPr/>
        </p:nvSpPr>
        <p:spPr bwMode="auto">
          <a:xfrm>
            <a:off x="7106087" y="5191408"/>
            <a:ext cx="1534394" cy="584775"/>
          </a:xfrm>
          <a:prstGeom prst="rect">
            <a:avLst/>
          </a:prstGeom>
          <a:noFill/>
          <a:ln w="9525">
            <a:noFill/>
            <a:miter lim="800000"/>
            <a:headEnd/>
            <a:tailEnd/>
          </a:ln>
        </p:spPr>
        <p:txBody>
          <a:bodyPr wrap="none">
            <a:spAutoFit/>
          </a:bodyPr>
          <a:lstStyle/>
          <a:p>
            <a:pPr algn="ctr">
              <a:defRPr/>
            </a:pPr>
            <a:r>
              <a:rPr lang="en-US" sz="1600" b="1" dirty="0">
                <a:effectLst>
                  <a:innerShdw blurRad="63500" dist="50800" dir="18900000">
                    <a:prstClr val="black">
                      <a:alpha val="50000"/>
                    </a:prstClr>
                  </a:innerShdw>
                </a:effectLst>
                <a:latin typeface="Huawei Sans" panose="020C0503030203020204" pitchFamily="34" charset="0"/>
                <a:sym typeface="Arial" pitchFamily="34" charset="0"/>
              </a:rPr>
              <a:t>Maintenance </a:t>
            </a:r>
            <a:endParaRPr lang="en-US" sz="1600" b="1" dirty="0" smtClean="0">
              <a:effectLst>
                <a:innerShdw blurRad="63500" dist="50800" dir="18900000">
                  <a:prstClr val="black">
                    <a:alpha val="50000"/>
                  </a:prstClr>
                </a:innerShdw>
              </a:effectLst>
              <a:latin typeface="Huawei Sans" panose="020C0503030203020204" pitchFamily="34" charset="0"/>
              <a:sym typeface="Arial" pitchFamily="34" charset="0"/>
            </a:endParaRPr>
          </a:p>
          <a:p>
            <a:pPr algn="ctr">
              <a:defRPr/>
            </a:pPr>
            <a:r>
              <a:rPr lang="en-US" sz="1600" b="1" dirty="0" smtClean="0">
                <a:effectLst>
                  <a:innerShdw blurRad="63500" dist="50800" dir="18900000">
                    <a:prstClr val="black">
                      <a:alpha val="50000"/>
                    </a:prstClr>
                  </a:innerShdw>
                </a:effectLst>
                <a:latin typeface="Huawei Sans" panose="020C0503030203020204" pitchFamily="34" charset="0"/>
                <a:sym typeface="Arial" pitchFamily="34" charset="0"/>
              </a:rPr>
              <a:t>cost</a:t>
            </a:r>
            <a:endParaRPr lang="en-US" sz="1600" b="1" dirty="0">
              <a:effectLst>
                <a:innerShdw blurRad="63500" dist="50800" dir="18900000">
                  <a:prstClr val="black">
                    <a:alpha val="50000"/>
                  </a:prstClr>
                </a:innerShdw>
              </a:effectLst>
              <a:latin typeface="Huawei Sans" panose="020C0503030203020204" pitchFamily="34" charset="0"/>
              <a:sym typeface="Arial" pitchFamily="34" charset="0"/>
            </a:endParaRPr>
          </a:p>
        </p:txBody>
      </p:sp>
      <p:sp>
        <p:nvSpPr>
          <p:cNvPr id="35" name="Text Box 14"/>
          <p:cNvSpPr>
            <a:spLocks noChangeArrowheads="1"/>
          </p:cNvSpPr>
          <p:nvPr/>
        </p:nvSpPr>
        <p:spPr bwMode="auto">
          <a:xfrm>
            <a:off x="7109235" y="2545427"/>
            <a:ext cx="1457450" cy="584775"/>
          </a:xfrm>
          <a:prstGeom prst="rect">
            <a:avLst/>
          </a:prstGeom>
          <a:noFill/>
          <a:ln w="9525">
            <a:noFill/>
            <a:miter lim="800000"/>
            <a:headEnd/>
            <a:tailEnd/>
          </a:ln>
        </p:spPr>
        <p:txBody>
          <a:bodyPr wrap="none">
            <a:spAutoFit/>
          </a:bodyPr>
          <a:lstStyle/>
          <a:p>
            <a:pPr algn="ctr">
              <a:defRPr/>
            </a:pPr>
            <a:r>
              <a:rPr lang="en-US" sz="1600" b="1" dirty="0">
                <a:effectLst>
                  <a:innerShdw blurRad="63500" dist="50800" dir="18900000">
                    <a:prstClr val="black">
                      <a:alpha val="50000"/>
                    </a:prstClr>
                  </a:innerShdw>
                </a:effectLst>
                <a:latin typeface="Huawei Sans" panose="020C0503030203020204" pitchFamily="34" charset="0"/>
              </a:rPr>
              <a:t>Deployment </a:t>
            </a:r>
            <a:endParaRPr lang="en-US" sz="1600" b="1" dirty="0" smtClean="0">
              <a:effectLst>
                <a:innerShdw blurRad="63500" dist="50800" dir="18900000">
                  <a:prstClr val="black">
                    <a:alpha val="50000"/>
                  </a:prstClr>
                </a:innerShdw>
              </a:effectLst>
              <a:latin typeface="Huawei Sans" panose="020C0503030203020204" pitchFamily="34" charset="0"/>
            </a:endParaRPr>
          </a:p>
          <a:p>
            <a:pPr algn="ctr">
              <a:defRPr/>
            </a:pPr>
            <a:r>
              <a:rPr lang="en-US" sz="1600" b="1" dirty="0" smtClean="0">
                <a:effectLst>
                  <a:innerShdw blurRad="63500" dist="50800" dir="18900000">
                    <a:prstClr val="black">
                      <a:alpha val="50000"/>
                    </a:prstClr>
                  </a:innerShdw>
                </a:effectLst>
                <a:latin typeface="Huawei Sans" panose="020C0503030203020204" pitchFamily="34" charset="0"/>
              </a:rPr>
              <a:t>cost</a:t>
            </a:r>
            <a:endParaRPr lang="en-US" sz="1600" b="1" dirty="0">
              <a:effectLst>
                <a:innerShdw blurRad="63500" dist="50800" dir="18900000">
                  <a:prstClr val="black">
                    <a:alpha val="50000"/>
                  </a:prstClr>
                </a:innerShdw>
              </a:effectLst>
              <a:latin typeface="Huawei Sans" panose="020C0503030203020204" pitchFamily="34" charset="0"/>
            </a:endParaRPr>
          </a:p>
        </p:txBody>
      </p:sp>
      <p:sp>
        <p:nvSpPr>
          <p:cNvPr id="36" name="Text Box 14"/>
          <p:cNvSpPr>
            <a:spLocks noChangeArrowheads="1"/>
          </p:cNvSpPr>
          <p:nvPr/>
        </p:nvSpPr>
        <p:spPr bwMode="auto">
          <a:xfrm>
            <a:off x="4389384" y="2463719"/>
            <a:ext cx="1066318" cy="430887"/>
          </a:xfrm>
          <a:prstGeom prst="rect">
            <a:avLst/>
          </a:prstGeom>
          <a:noFill/>
          <a:ln w="9525">
            <a:noFill/>
            <a:miter lim="800000"/>
            <a:headEnd/>
            <a:tailEnd/>
          </a:ln>
        </p:spPr>
        <p:txBody>
          <a:bodyPr wrap="none">
            <a:spAutoFit/>
          </a:bodyPr>
          <a:lstStyle/>
          <a:p>
            <a:pPr algn="ctr">
              <a:defRPr/>
            </a:pPr>
            <a:r>
              <a:rPr lang="en-US" sz="2200" b="1">
                <a:solidFill>
                  <a:schemeClr val="bg1"/>
                </a:solidFill>
                <a:effectLst>
                  <a:innerShdw blurRad="63500" dist="50800" dir="18900000">
                    <a:prstClr val="black">
                      <a:alpha val="50000"/>
                    </a:prstClr>
                  </a:innerShdw>
                </a:effectLst>
                <a:latin typeface="Huawei Sans" panose="020C0503030203020204" pitchFamily="34" charset="0"/>
                <a:sym typeface="Arial" pitchFamily="34" charset="0"/>
              </a:rPr>
              <a:t>CAPEX</a:t>
            </a:r>
          </a:p>
        </p:txBody>
      </p:sp>
      <p:sp>
        <p:nvSpPr>
          <p:cNvPr id="37" name="Text Box 14"/>
          <p:cNvSpPr>
            <a:spLocks noChangeArrowheads="1"/>
          </p:cNvSpPr>
          <p:nvPr/>
        </p:nvSpPr>
        <p:spPr bwMode="auto">
          <a:xfrm>
            <a:off x="7321660" y="1289679"/>
            <a:ext cx="1321197" cy="584775"/>
          </a:xfrm>
          <a:prstGeom prst="rect">
            <a:avLst/>
          </a:prstGeom>
          <a:noFill/>
          <a:ln w="9525">
            <a:noFill/>
            <a:miter lim="800000"/>
            <a:headEnd/>
            <a:tailEnd/>
          </a:ln>
        </p:spPr>
        <p:txBody>
          <a:bodyPr wrap="none">
            <a:spAutoFit/>
          </a:bodyPr>
          <a:lstStyle/>
          <a:p>
            <a:pPr algn="ctr">
              <a:defRPr/>
            </a:pPr>
            <a:r>
              <a:rPr lang="en-US" sz="1600" b="1" dirty="0">
                <a:effectLst>
                  <a:innerShdw blurRad="63500" dist="50800" dir="18900000">
                    <a:prstClr val="black">
                      <a:alpha val="50000"/>
                    </a:prstClr>
                  </a:innerShdw>
                </a:effectLst>
                <a:latin typeface="Huawei Sans" panose="020C0503030203020204" pitchFamily="34" charset="0"/>
              </a:rPr>
              <a:t>Equipment </a:t>
            </a:r>
            <a:endParaRPr lang="en-US" sz="1600" b="1" dirty="0" smtClean="0">
              <a:effectLst>
                <a:innerShdw blurRad="63500" dist="50800" dir="18900000">
                  <a:prstClr val="black">
                    <a:alpha val="50000"/>
                  </a:prstClr>
                </a:innerShdw>
              </a:effectLst>
              <a:latin typeface="Huawei Sans" panose="020C0503030203020204" pitchFamily="34" charset="0"/>
            </a:endParaRPr>
          </a:p>
          <a:p>
            <a:pPr algn="ctr">
              <a:defRPr/>
            </a:pPr>
            <a:r>
              <a:rPr lang="en-US" sz="1600" b="1" dirty="0" smtClean="0">
                <a:effectLst>
                  <a:innerShdw blurRad="63500" dist="50800" dir="18900000">
                    <a:prstClr val="black">
                      <a:alpha val="50000"/>
                    </a:prstClr>
                  </a:innerShdw>
                </a:effectLst>
                <a:latin typeface="Huawei Sans" panose="020C0503030203020204" pitchFamily="34" charset="0"/>
              </a:rPr>
              <a:t>cost</a:t>
            </a:r>
            <a:endParaRPr lang="en-US" sz="1600" b="1" dirty="0">
              <a:effectLst>
                <a:innerShdw blurRad="63500" dist="50800" dir="18900000">
                  <a:prstClr val="black">
                    <a:alpha val="50000"/>
                  </a:prstClr>
                </a:innerShdw>
              </a:effectLst>
              <a:latin typeface="Huawei Sans" panose="020C0503030203020204" pitchFamily="34" charset="0"/>
            </a:endParaRPr>
          </a:p>
        </p:txBody>
      </p:sp>
      <p:pic>
        <p:nvPicPr>
          <p:cNvPr id="38" name="Picture 5" descr="C:\Users\dh\Desktop\分成\美化27\4.png"/>
          <p:cNvPicPr>
            <a:picLocks noChangeAspect="1" noChangeArrowheads="1"/>
          </p:cNvPicPr>
          <p:nvPr/>
        </p:nvPicPr>
        <p:blipFill>
          <a:blip r:embed="rId9" cstate="print"/>
          <a:srcRect/>
          <a:stretch>
            <a:fillRect/>
          </a:stretch>
        </p:blipFill>
        <p:spPr bwMode="auto">
          <a:xfrm>
            <a:off x="6430422" y="3407369"/>
            <a:ext cx="2643501" cy="1332061"/>
          </a:xfrm>
          <a:prstGeom prst="rect">
            <a:avLst/>
          </a:prstGeom>
          <a:noFill/>
          <a:ln w="9525">
            <a:noFill/>
            <a:miter lim="800000"/>
            <a:headEnd/>
            <a:tailEnd/>
          </a:ln>
        </p:spPr>
      </p:pic>
      <p:sp>
        <p:nvSpPr>
          <p:cNvPr id="43" name="Text Box 14"/>
          <p:cNvSpPr>
            <a:spLocks noChangeArrowheads="1"/>
          </p:cNvSpPr>
          <p:nvPr/>
        </p:nvSpPr>
        <p:spPr bwMode="auto">
          <a:xfrm>
            <a:off x="7049983" y="3780849"/>
            <a:ext cx="1646605" cy="338554"/>
          </a:xfrm>
          <a:prstGeom prst="rect">
            <a:avLst/>
          </a:prstGeom>
          <a:noFill/>
          <a:ln w="9525">
            <a:noFill/>
            <a:miter lim="800000"/>
            <a:headEnd/>
            <a:tailEnd/>
          </a:ln>
        </p:spPr>
        <p:txBody>
          <a:bodyPr wrap="none">
            <a:spAutoFit/>
          </a:bodyPr>
          <a:lstStyle/>
          <a:p>
            <a:pPr algn="ctr">
              <a:defRPr/>
            </a:pPr>
            <a:r>
              <a:rPr lang="en-US" sz="1600" b="1" dirty="0">
                <a:effectLst>
                  <a:innerShdw blurRad="63500" dist="50800" dir="18900000">
                    <a:prstClr val="black">
                      <a:alpha val="50000"/>
                    </a:prstClr>
                  </a:innerShdw>
                </a:effectLst>
                <a:latin typeface="Huawei Sans" panose="020C0503030203020204" pitchFamily="34" charset="0"/>
              </a:rPr>
              <a:t>Operation cost</a:t>
            </a:r>
          </a:p>
        </p:txBody>
      </p:sp>
      <p:sp>
        <p:nvSpPr>
          <p:cNvPr id="44" name="文本框 43"/>
          <p:cNvSpPr txBox="1"/>
          <p:nvPr/>
        </p:nvSpPr>
        <p:spPr>
          <a:xfrm>
            <a:off x="9149868" y="1278683"/>
            <a:ext cx="2282997" cy="738664"/>
          </a:xfrm>
          <a:prstGeom prst="rect">
            <a:avLst/>
          </a:prstGeom>
          <a:noFill/>
        </p:spPr>
        <p:txBody>
          <a:bodyPr wrap="none" rtlCol="0">
            <a:spAutoFit/>
          </a:bodyPr>
          <a:lstStyle/>
          <a:p>
            <a:r>
              <a:rPr lang="en-US" sz="1400" dirty="0">
                <a:latin typeface="Huawei Sans" panose="020C0503030203020204" pitchFamily="34" charset="0"/>
              </a:rPr>
              <a:t>Equipment hardware cost</a:t>
            </a:r>
          </a:p>
          <a:p>
            <a:r>
              <a:rPr lang="en-US" sz="1400" dirty="0">
                <a:latin typeface="Huawei Sans" panose="020C0503030203020204" pitchFamily="34" charset="0"/>
              </a:rPr>
              <a:t>Equipment software cost</a:t>
            </a:r>
          </a:p>
          <a:p>
            <a:r>
              <a:rPr lang="en-US" sz="1400" dirty="0">
                <a:latin typeface="Huawei Sans" panose="020C0503030203020204" pitchFamily="34" charset="0"/>
              </a:rPr>
              <a:t>Auxiliary equipment cost</a:t>
            </a:r>
          </a:p>
        </p:txBody>
      </p:sp>
      <p:sp>
        <p:nvSpPr>
          <p:cNvPr id="45" name="文本框 44"/>
          <p:cNvSpPr txBox="1"/>
          <p:nvPr/>
        </p:nvSpPr>
        <p:spPr>
          <a:xfrm>
            <a:off x="9149868" y="2588957"/>
            <a:ext cx="2689546" cy="738664"/>
          </a:xfrm>
          <a:prstGeom prst="rect">
            <a:avLst/>
          </a:prstGeom>
          <a:noFill/>
        </p:spPr>
        <p:txBody>
          <a:bodyPr wrap="square" rtlCol="0">
            <a:spAutoFit/>
          </a:bodyPr>
          <a:lstStyle/>
          <a:p>
            <a:r>
              <a:rPr lang="en-US" sz="1400" dirty="0">
                <a:latin typeface="Huawei Sans" panose="020C0503030203020204" pitchFamily="34" charset="0"/>
              </a:rPr>
              <a:t>Equipment installation cost</a:t>
            </a:r>
          </a:p>
          <a:p>
            <a:r>
              <a:rPr lang="en-US" sz="1400" dirty="0">
                <a:latin typeface="Huawei Sans" panose="020C0503030203020204" pitchFamily="34" charset="0"/>
              </a:rPr>
              <a:t>Civil work cost</a:t>
            </a:r>
          </a:p>
          <a:p>
            <a:r>
              <a:rPr lang="en-US" sz="1400" dirty="0">
                <a:latin typeface="Huawei Sans" panose="020C0503030203020204" pitchFamily="34" charset="0"/>
              </a:rPr>
              <a:t>Equipment transportation cost</a:t>
            </a:r>
          </a:p>
        </p:txBody>
      </p:sp>
      <p:sp>
        <p:nvSpPr>
          <p:cNvPr id="46" name="文本框 45"/>
          <p:cNvSpPr txBox="1"/>
          <p:nvPr/>
        </p:nvSpPr>
        <p:spPr>
          <a:xfrm>
            <a:off x="9149868" y="3804239"/>
            <a:ext cx="2623391" cy="738664"/>
          </a:xfrm>
          <a:prstGeom prst="rect">
            <a:avLst/>
          </a:prstGeom>
          <a:noFill/>
        </p:spPr>
        <p:txBody>
          <a:bodyPr wrap="square" rtlCol="0">
            <a:spAutoFit/>
          </a:bodyPr>
          <a:lstStyle/>
          <a:p>
            <a:r>
              <a:rPr lang="en-US" sz="1400" dirty="0">
                <a:latin typeface="Huawei Sans" panose="020C0503030203020204" pitchFamily="34" charset="0"/>
              </a:rPr>
              <a:t>Site renting</a:t>
            </a:r>
          </a:p>
          <a:p>
            <a:r>
              <a:rPr lang="en-US" sz="1400" dirty="0">
                <a:latin typeface="Huawei Sans" panose="020C0503030203020204" pitchFamily="34" charset="0"/>
              </a:rPr>
              <a:t>Equipment </a:t>
            </a:r>
            <a:r>
              <a:rPr lang="en-US" sz="1400" dirty="0" smtClean="0">
                <a:latin typeface="Huawei Sans" panose="020C0503030203020204" pitchFamily="34" charset="0"/>
              </a:rPr>
              <a:t>power consumption</a:t>
            </a:r>
            <a:endParaRPr lang="en-US" sz="1400" dirty="0">
              <a:latin typeface="Huawei Sans" panose="020C0503030203020204" pitchFamily="34" charset="0"/>
            </a:endParaRPr>
          </a:p>
        </p:txBody>
      </p:sp>
      <p:sp>
        <p:nvSpPr>
          <p:cNvPr id="47" name="文本框 46"/>
          <p:cNvSpPr txBox="1"/>
          <p:nvPr/>
        </p:nvSpPr>
        <p:spPr>
          <a:xfrm>
            <a:off x="9149868" y="5198503"/>
            <a:ext cx="1628972" cy="738664"/>
          </a:xfrm>
          <a:prstGeom prst="rect">
            <a:avLst/>
          </a:prstGeom>
          <a:noFill/>
        </p:spPr>
        <p:txBody>
          <a:bodyPr wrap="none" rtlCol="0">
            <a:spAutoFit/>
          </a:bodyPr>
          <a:lstStyle/>
          <a:p>
            <a:r>
              <a:rPr lang="en-US" sz="1400" dirty="0">
                <a:latin typeface="Huawei Sans" panose="020C0503030203020204" pitchFamily="34" charset="0"/>
              </a:rPr>
              <a:t>Maintenance cost</a:t>
            </a:r>
          </a:p>
          <a:p>
            <a:r>
              <a:rPr lang="en-US" sz="1400" dirty="0">
                <a:latin typeface="Huawei Sans" panose="020C0503030203020204" pitchFamily="34" charset="0"/>
              </a:rPr>
              <a:t>Service cost</a:t>
            </a:r>
          </a:p>
          <a:p>
            <a:r>
              <a:rPr lang="en-US" sz="1400" dirty="0">
                <a:latin typeface="Huawei Sans" panose="020C0503030203020204" pitchFamily="34" charset="0"/>
              </a:rPr>
              <a:t>Labor cost</a:t>
            </a:r>
          </a:p>
        </p:txBody>
      </p:sp>
    </p:spTree>
    <p:extLst>
      <p:ext uri="{BB962C8B-B14F-4D97-AF65-F5344CB8AC3E}">
        <p14:creationId xmlns:p14="http://schemas.microsoft.com/office/powerpoint/2010/main" val="20199111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latin typeface="Huawei Sans" panose="020C0503030203020204" pitchFamily="34" charset="0"/>
              </a:rPr>
              <a:t>On completion of this course, you will be able to:</a:t>
            </a:r>
          </a:p>
          <a:p>
            <a:pPr lvl="1"/>
            <a:r>
              <a:rPr lang="en-US" dirty="0">
                <a:latin typeface="Huawei Sans" panose="020C0503030203020204" pitchFamily="34" charset="0"/>
              </a:rPr>
              <a:t>Master UPS system requirement analysis.</a:t>
            </a:r>
          </a:p>
          <a:p>
            <a:pPr lvl="1"/>
            <a:r>
              <a:rPr lang="en-US" dirty="0">
                <a:latin typeface="Huawei Sans" panose="020C0503030203020204" pitchFamily="34" charset="0"/>
              </a:rPr>
              <a:t>Be familiar with common UPS </a:t>
            </a:r>
            <a:r>
              <a:rPr lang="en-US" dirty="0" smtClean="0"/>
              <a:t>configuration</a:t>
            </a:r>
            <a:r>
              <a:rPr lang="en-US" dirty="0" smtClean="0">
                <a:latin typeface="Huawei Sans" panose="020C0503030203020204" pitchFamily="34" charset="0"/>
              </a:rPr>
              <a:t> </a:t>
            </a:r>
            <a:r>
              <a:rPr lang="en-US" dirty="0">
                <a:latin typeface="Huawei Sans" panose="020C0503030203020204" pitchFamily="34" charset="0"/>
              </a:rPr>
              <a:t>solutions.</a:t>
            </a:r>
          </a:p>
          <a:p>
            <a:pPr lvl="1"/>
            <a:r>
              <a:rPr lang="en-US" dirty="0">
                <a:latin typeface="Huawei Sans" panose="020C0503030203020204" pitchFamily="34" charset="0"/>
              </a:rPr>
              <a:t>Master the way to calculate the UPS system capacity.</a:t>
            </a:r>
          </a:p>
          <a:p>
            <a:pPr lvl="1"/>
            <a:r>
              <a:rPr lang="en-US" dirty="0">
                <a:latin typeface="Huawei Sans" panose="020C0503030203020204" pitchFamily="34" charset="0"/>
              </a:rPr>
              <a:t>Understand the UPS system battery configuration.</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2597136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Comparison Between Modular UPS and Traditional UPS (3)</a:t>
            </a:r>
            <a:endParaRPr lang="en-US" dirty="0"/>
          </a:p>
        </p:txBody>
      </p:sp>
      <p:sp>
        <p:nvSpPr>
          <p:cNvPr id="3" name="文本占位符 2"/>
          <p:cNvSpPr>
            <a:spLocks noGrp="1"/>
          </p:cNvSpPr>
          <p:nvPr>
            <p:ph type="body" sz="quarter" idx="10"/>
          </p:nvPr>
        </p:nvSpPr>
        <p:spPr/>
        <p:txBody>
          <a:bodyPr/>
          <a:lstStyle/>
          <a:p>
            <a:pPr lvl="0"/>
            <a:r>
              <a:rPr lang="en-US" sz="1800" dirty="0" smtClean="0"/>
              <a:t>Equipment cost: The cost of a modular UPS is about 30% higher than that of a traditional tower-mounted UPS.</a:t>
            </a:r>
          </a:p>
          <a:p>
            <a:pPr lvl="0"/>
            <a:r>
              <a:rPr lang="en-US" sz="1800" dirty="0" smtClean="0"/>
              <a:t>Deployment cost: Traditional tower-mounted UPS are integral, and modular UPS are small. Therefore, the </a:t>
            </a:r>
            <a:r>
              <a:rPr lang="en-US" altLang="zh-CN" sz="1800" dirty="0" smtClean="0"/>
              <a:t>deployment cost </a:t>
            </a:r>
            <a:r>
              <a:rPr lang="en-US" sz="1800" dirty="0" smtClean="0"/>
              <a:t>of modular UPS is small.</a:t>
            </a:r>
          </a:p>
          <a:p>
            <a:pPr lvl="0"/>
            <a:r>
              <a:rPr lang="en-US" sz="1800" dirty="0" smtClean="0"/>
              <a:t>Operation cost: The modular UPS is easy to expand. As modules are gradually deployed along with the project progress, the efficiency is high. Therefore, a large amount of electricity fees can be saved.</a:t>
            </a:r>
          </a:p>
          <a:p>
            <a:pPr lvl="0"/>
            <a:r>
              <a:rPr lang="en-US" sz="1800" dirty="0" smtClean="0"/>
              <a:t>Maintenance cost:</a:t>
            </a:r>
          </a:p>
          <a:p>
            <a:pPr lvl="1"/>
            <a:r>
              <a:rPr lang="en-US" sz="1600" dirty="0" smtClean="0"/>
              <a:t>Tower-mounted UPS are difficult to maintain. Once a fault occurs, only professional personnel from the manufacturer can maintain the UPS. Thus, the maintenance cost is high.</a:t>
            </a:r>
          </a:p>
          <a:p>
            <a:pPr lvl="1"/>
            <a:r>
              <a:rPr lang="en-US" sz="1600" dirty="0" smtClean="0"/>
              <a:t>The modular UPS adopts the modular design. If a module is faulty, it can be directly replaced. The faulty module can be sent to the manufacturer for repair, which greatly reduces the labor cost and the round-trip cost of professional personnel from the manufacturer.</a:t>
            </a:r>
          </a:p>
          <a:p>
            <a:endParaRPr lang="zh-CN" altLang="en-US" sz="1800" dirty="0"/>
          </a:p>
        </p:txBody>
      </p:sp>
    </p:spTree>
    <p:extLst>
      <p:ext uri="{BB962C8B-B14F-4D97-AF65-F5344CB8AC3E}">
        <p14:creationId xmlns:p14="http://schemas.microsoft.com/office/powerpoint/2010/main" val="6360718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Comparison Between Modular UPS and Traditional UPS (4)</a:t>
            </a:r>
            <a:endParaRPr lang="en-US" dirty="0"/>
          </a:p>
        </p:txBody>
      </p:sp>
      <p:sp>
        <p:nvSpPr>
          <p:cNvPr id="3" name="文本占位符 2"/>
          <p:cNvSpPr>
            <a:spLocks noGrp="1"/>
          </p:cNvSpPr>
          <p:nvPr>
            <p:ph type="body" sz="quarter" idx="10"/>
          </p:nvPr>
        </p:nvSpPr>
        <p:spPr/>
        <p:txBody>
          <a:bodyPr/>
          <a:lstStyle/>
          <a:p>
            <a:pPr lvl="0"/>
            <a:r>
              <a:rPr lang="en-US" dirty="0" smtClean="0"/>
              <a:t>Summary</a:t>
            </a:r>
          </a:p>
          <a:p>
            <a:pPr lvl="1"/>
            <a:r>
              <a:rPr lang="en-US" dirty="0" smtClean="0"/>
              <a:t>The traditional UPS features low CAPEX, while the modular UPS features low OPEX. These advantages can be converted based on different scenarios. If the customer requires N+1 redundancy, the modular UPS can greatly reduce the CAPEX. </a:t>
            </a:r>
          </a:p>
          <a:p>
            <a:pPr lvl="1"/>
            <a:r>
              <a:rPr lang="en-US" dirty="0" smtClean="0"/>
              <a:t>In the first three years, the TCO of tower-mounted UPS is low. In the fourth year, modular UPS have obvious cost advantage. Take the mainstream data center UPS with the lifetime of 8 to 10 years as an example. The advantages of modular UPSs are obvious.</a:t>
            </a:r>
          </a:p>
          <a:p>
            <a:endParaRPr lang="zh-CN" altLang="en-US" dirty="0"/>
          </a:p>
        </p:txBody>
      </p:sp>
    </p:spTree>
    <p:extLst>
      <p:ext uri="{BB962C8B-B14F-4D97-AF65-F5344CB8AC3E}">
        <p14:creationId xmlns:p14="http://schemas.microsoft.com/office/powerpoint/2010/main" val="292722322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dirty="0">
                <a:solidFill>
                  <a:schemeClr val="bg1">
                    <a:lumMod val="50000"/>
                  </a:schemeClr>
                </a:solidFill>
                <a:latin typeface="Huawei Sans" panose="020C0503030203020204" pitchFamily="34" charset="0"/>
              </a:rPr>
              <a:t>Planning Preparation</a:t>
            </a:r>
          </a:p>
          <a:p>
            <a:r>
              <a:rPr lang="en-US" b="1" dirty="0">
                <a:latin typeface="Huawei Sans" panose="020C0503030203020204" pitchFamily="34" charset="0"/>
              </a:rPr>
              <a:t>Planning Method</a:t>
            </a:r>
          </a:p>
          <a:p>
            <a:pPr lvl="1"/>
            <a:r>
              <a:rPr lang="en-US" dirty="0">
                <a:solidFill>
                  <a:schemeClr val="bg1">
                    <a:lumMod val="50000"/>
                  </a:schemeClr>
                </a:solidFill>
                <a:latin typeface="Huawei Sans" panose="020C0503030203020204" pitchFamily="34" charset="0"/>
              </a:rPr>
              <a:t>Planning Method Overview</a:t>
            </a:r>
          </a:p>
          <a:p>
            <a:pPr lvl="1"/>
            <a:r>
              <a:rPr lang="en-US" altLang="zh-CN" dirty="0">
                <a:solidFill>
                  <a:schemeClr val="bg1">
                    <a:lumMod val="50000"/>
                  </a:schemeClr>
                </a:solidFill>
                <a:latin typeface="Huawei Sans" panose="020C0503030203020204" pitchFamily="34" charset="0"/>
              </a:rPr>
              <a:t>UPS Configuration Solution</a:t>
            </a:r>
          </a:p>
          <a:p>
            <a:pPr lvl="1"/>
            <a:r>
              <a:rPr lang="en-US" altLang="zh-CN" dirty="0">
                <a:solidFill>
                  <a:schemeClr val="bg1">
                    <a:lumMod val="50000"/>
                  </a:schemeClr>
                </a:solidFill>
                <a:latin typeface="Huawei Sans" panose="020C0503030203020204" pitchFamily="34" charset="0"/>
              </a:rPr>
              <a:t>UPS Capacity Calculation</a:t>
            </a:r>
          </a:p>
          <a:p>
            <a:pPr lvl="1"/>
            <a:r>
              <a:rPr lang="en-US" dirty="0" smtClean="0">
                <a:solidFill>
                  <a:schemeClr val="bg1">
                    <a:lumMod val="50000"/>
                  </a:schemeClr>
                </a:solidFill>
                <a:latin typeface="Huawei Sans" panose="020C0503030203020204" pitchFamily="34" charset="0"/>
              </a:rPr>
              <a:t>UPS </a:t>
            </a:r>
            <a:r>
              <a:rPr lang="en-US" dirty="0">
                <a:solidFill>
                  <a:schemeClr val="bg1">
                    <a:lumMod val="50000"/>
                  </a:schemeClr>
                </a:solidFill>
                <a:latin typeface="Huawei Sans" panose="020C0503030203020204" pitchFamily="34" charset="0"/>
              </a:rPr>
              <a:t>Equipment Selection</a:t>
            </a:r>
          </a:p>
          <a:p>
            <a:pPr lvl="1">
              <a:buSzPct val="60000"/>
              <a:buFont typeface="Wingdings" panose="05000000000000000000" pitchFamily="2" charset="2"/>
              <a:buChar char="n"/>
            </a:pPr>
            <a:r>
              <a:rPr lang="en-US" dirty="0">
                <a:latin typeface="Huawei Sans" panose="020C0503030203020204" pitchFamily="34" charset="0"/>
              </a:rPr>
              <a:t>Battery Configuration</a:t>
            </a:r>
          </a:p>
        </p:txBody>
      </p:sp>
    </p:spTree>
    <p:extLst>
      <p:ext uri="{BB962C8B-B14F-4D97-AF65-F5344CB8AC3E}">
        <p14:creationId xmlns:p14="http://schemas.microsoft.com/office/powerpoint/2010/main" val="363572446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atin typeface="Huawei Sans" panose="020C0503030203020204" pitchFamily="34" charset="0"/>
              </a:rPr>
              <a:t>Single UPS Configuration (1)</a:t>
            </a:r>
          </a:p>
        </p:txBody>
      </p:sp>
      <p:sp>
        <p:nvSpPr>
          <p:cNvPr id="4" name="文本占位符 3"/>
          <p:cNvSpPr>
            <a:spLocks noGrp="1"/>
          </p:cNvSpPr>
          <p:nvPr>
            <p:ph type="body" sz="quarter" idx="10"/>
          </p:nvPr>
        </p:nvSpPr>
        <p:spPr/>
        <p:txBody>
          <a:bodyPr/>
          <a:lstStyle/>
          <a:p>
            <a:r>
              <a:rPr lang="en-US">
                <a:latin typeface="Huawei Sans" panose="020C0503030203020204" pitchFamily="34" charset="0"/>
              </a:rPr>
              <a:t>There are two methods for configuring the battery capacity: constant current method and constant power method. The constant power method is widely used in the industry because it is more accurate. Here, the constant power method is introduced.</a:t>
            </a:r>
          </a:p>
          <a:p>
            <a:r>
              <a:rPr lang="en-US">
                <a:latin typeface="Huawei Sans" panose="020C0503030203020204" pitchFamily="34" charset="0"/>
              </a:rPr>
              <a:t>Parameters required for configuring the battery capacity of a single UPS</a:t>
            </a:r>
          </a:p>
          <a:p>
            <a:pPr lvl="1"/>
            <a:r>
              <a:rPr lang="en-US">
                <a:latin typeface="Huawei Sans" panose="020C0503030203020204" pitchFamily="34" charset="0"/>
              </a:rPr>
              <a:t>Active power for loads (P), measured in W or kW</a:t>
            </a:r>
          </a:p>
          <a:p>
            <a:pPr lvl="1"/>
            <a:r>
              <a:rPr lang="en-US">
                <a:latin typeface="Huawei Sans" panose="020C0503030203020204" pitchFamily="34" charset="0"/>
              </a:rPr>
              <a:t>Battery inversion efficiency (η)</a:t>
            </a:r>
          </a:p>
          <a:p>
            <a:pPr lvl="1"/>
            <a:r>
              <a:rPr lang="en-US">
                <a:latin typeface="Huawei Sans" panose="020C0503030203020204" pitchFamily="34" charset="0"/>
              </a:rPr>
              <a:t>Number of 12 V batteries (n)</a:t>
            </a:r>
          </a:p>
          <a:p>
            <a:pPr lvl="1"/>
            <a:r>
              <a:rPr lang="en-US">
                <a:latin typeface="Huawei Sans" panose="020C0503030203020204" pitchFamily="34" charset="0"/>
              </a:rPr>
              <a:t>Expected battery constant power discharge table</a:t>
            </a:r>
          </a:p>
        </p:txBody>
      </p:sp>
    </p:spTree>
    <p:extLst>
      <p:ext uri="{BB962C8B-B14F-4D97-AF65-F5344CB8AC3E}">
        <p14:creationId xmlns:p14="http://schemas.microsoft.com/office/powerpoint/2010/main" val="9592188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atin typeface="Huawei Sans" panose="020C0503030203020204" pitchFamily="34" charset="0"/>
              </a:rPr>
              <a:t>Single UPS Configuration (2)</a:t>
            </a:r>
          </a:p>
        </p:txBody>
      </p:sp>
      <p:sp>
        <p:nvSpPr>
          <p:cNvPr id="4" name="文本占位符 3"/>
          <p:cNvSpPr>
            <a:spLocks noGrp="1"/>
          </p:cNvSpPr>
          <p:nvPr>
            <p:ph type="body" sz="quarter" idx="10"/>
          </p:nvPr>
        </p:nvSpPr>
        <p:spPr/>
        <p:txBody>
          <a:bodyPr/>
          <a:lstStyle/>
          <a:p>
            <a:r>
              <a:rPr lang="en-US" dirty="0">
                <a:latin typeface="Huawei Sans" panose="020C0503030203020204" pitchFamily="34" charset="0"/>
              </a:rPr>
              <a:t>The calculation is performed using the following method:</a:t>
            </a:r>
          </a:p>
          <a:p>
            <a:pPr lvl="1"/>
            <a:r>
              <a:rPr lang="en-US" dirty="0">
                <a:latin typeface="Huawei Sans" panose="020C0503030203020204" pitchFamily="34" charset="0"/>
              </a:rPr>
              <a:t>Calculate the required discharge power of each battery cell: W = P/η/(n x 6).</a:t>
            </a:r>
          </a:p>
          <a:p>
            <a:pPr lvl="1"/>
            <a:r>
              <a:rPr lang="en-US" dirty="0">
                <a:latin typeface="Huawei Sans" panose="020C0503030203020204" pitchFamily="34" charset="0"/>
              </a:rPr>
              <a:t>Compare the battery constant power discharge table to obtain the configuration of four or fewer battery strings with the power deviation ranging from –5% to +10%.</a:t>
            </a:r>
          </a:p>
          <a:p>
            <a:pPr lvl="1"/>
            <a:r>
              <a:rPr lang="en-US" dirty="0">
                <a:latin typeface="Huawei Sans" panose="020C0503030203020204" pitchFamily="34" charset="0"/>
              </a:rPr>
              <a:t>Use the UPS </a:t>
            </a:r>
            <a:r>
              <a:rPr lang="en-US" dirty="0" smtClean="0">
                <a:latin typeface="Huawei Sans" panose="020C0503030203020204" pitchFamily="34" charset="0"/>
              </a:rPr>
              <a:t>charg</a:t>
            </a:r>
            <a:r>
              <a:rPr lang="en-US" altLang="zh-CN" dirty="0" smtClean="0">
                <a:latin typeface="Huawei Sans" panose="020C0503030203020204" pitchFamily="34" charset="0"/>
              </a:rPr>
              <a:t>ing</a:t>
            </a:r>
            <a:r>
              <a:rPr lang="en-US" dirty="0" smtClean="0">
                <a:latin typeface="Huawei Sans" panose="020C0503030203020204" pitchFamily="34" charset="0"/>
              </a:rPr>
              <a:t> </a:t>
            </a:r>
            <a:r>
              <a:rPr lang="en-US" dirty="0">
                <a:latin typeface="Huawei Sans" panose="020C0503030203020204" pitchFamily="34" charset="0"/>
              </a:rPr>
              <a:t>current to check whether the UPS meets the charging requirements.</a:t>
            </a:r>
          </a:p>
          <a:p>
            <a:pPr lvl="1"/>
            <a:r>
              <a:rPr lang="en-US" dirty="0">
                <a:latin typeface="Huawei Sans" panose="020C0503030203020204" pitchFamily="34" charset="0"/>
              </a:rPr>
              <a:t>Select the most economical solution.</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33937644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Huawei Sans" panose="020C0503030203020204" pitchFamily="34" charset="0"/>
              </a:rPr>
              <a:t>Single UPS System Configuration Example (1)</a:t>
            </a:r>
          </a:p>
        </p:txBody>
      </p:sp>
      <p:sp>
        <p:nvSpPr>
          <p:cNvPr id="4" name="文本占位符 3"/>
          <p:cNvSpPr>
            <a:spLocks noGrp="1"/>
          </p:cNvSpPr>
          <p:nvPr>
            <p:ph type="body" sz="quarter" idx="10"/>
          </p:nvPr>
        </p:nvSpPr>
        <p:spPr/>
        <p:txBody>
          <a:bodyPr/>
          <a:lstStyle/>
          <a:p>
            <a:r>
              <a:rPr lang="en-US" dirty="0">
                <a:latin typeface="Huawei Sans" panose="020C0503030203020204" pitchFamily="34" charset="0"/>
              </a:rPr>
              <a:t>Example: A single UPS5000-E-80K is configured, η is 0.97, the actual load is 32 kW, a single battery string contains 32 batteries (12 V), and the backup time is 15 minutes.</a:t>
            </a:r>
          </a:p>
          <a:p>
            <a:r>
              <a:rPr lang="en-US" dirty="0">
                <a:latin typeface="Huawei Sans" panose="020C0503030203020204" pitchFamily="34" charset="0"/>
              </a:rPr>
              <a:t>Calculation process:</a:t>
            </a:r>
          </a:p>
          <a:p>
            <a:pPr lvl="1"/>
            <a:r>
              <a:rPr lang="en-US" dirty="0">
                <a:latin typeface="Huawei Sans" panose="020C0503030203020204" pitchFamily="34" charset="0"/>
              </a:rPr>
              <a:t>W = 32000/0.97/32/6 = 172W/cell</a:t>
            </a:r>
          </a:p>
          <a:p>
            <a:pPr lvl="1"/>
            <a:r>
              <a:rPr lang="en-US" dirty="0">
                <a:latin typeface="Huawei Sans" panose="020C0503030203020204" pitchFamily="34" charset="0"/>
              </a:rPr>
              <a:t>Look up the table for 1.67 V–15 min.</a:t>
            </a:r>
          </a:p>
          <a:p>
            <a:pPr lvl="1"/>
            <a:r>
              <a:rPr lang="en-US" dirty="0">
                <a:latin typeface="Huawei Sans" panose="020C0503030203020204" pitchFamily="34" charset="0"/>
              </a:rPr>
              <a:t>Select two 26 Ah battery strings.</a:t>
            </a:r>
          </a:p>
          <a:p>
            <a:endParaRPr lang="zh-CN" altLang="en-US" dirty="0">
              <a:latin typeface="Huawei Sans" panose="020C0503030203020204" pitchFamily="34" charset="0"/>
            </a:endParaRPr>
          </a:p>
        </p:txBody>
      </p:sp>
      <p:pic>
        <p:nvPicPr>
          <p:cNvPr id="6146" name="Picture 2" descr="C:\Users\cwx377854\AppData\Roaming\eSpace_Desktop\UserData\cwx377854\imagefiles\48DE26DD-E88B-44E7-89B1-F193C32D48D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72138" y="4165430"/>
            <a:ext cx="5972175" cy="1762126"/>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p:cNvSpPr txBox="1"/>
          <p:nvPr/>
        </p:nvSpPr>
        <p:spPr>
          <a:xfrm>
            <a:off x="6508057" y="3547061"/>
            <a:ext cx="4788490" cy="338554"/>
          </a:xfrm>
          <a:prstGeom prst="rect">
            <a:avLst/>
          </a:prstGeom>
          <a:noFill/>
        </p:spPr>
        <p:txBody>
          <a:bodyPr wrap="none" rtlCol="0">
            <a:spAutoFit/>
          </a:bodyPr>
          <a:lstStyle/>
          <a:p>
            <a:r>
              <a:rPr lang="en-US" sz="1600" dirty="0">
                <a:latin typeface="Huawei Sans" panose="020C0503030203020204" pitchFamily="34" charset="0"/>
              </a:rPr>
              <a:t>26 Ah constant power discharge table of a brand</a:t>
            </a:r>
          </a:p>
        </p:txBody>
      </p:sp>
    </p:spTree>
    <p:extLst>
      <p:ext uri="{BB962C8B-B14F-4D97-AF65-F5344CB8AC3E}">
        <p14:creationId xmlns:p14="http://schemas.microsoft.com/office/powerpoint/2010/main" val="421236106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Single UPS System Configuration Example (2)</a:t>
            </a:r>
            <a:endParaRPr lang="en-US" dirty="0"/>
          </a:p>
        </p:txBody>
      </p:sp>
      <p:sp>
        <p:nvSpPr>
          <p:cNvPr id="4" name="文本占位符 3"/>
          <p:cNvSpPr>
            <a:spLocks noGrp="1"/>
          </p:cNvSpPr>
          <p:nvPr>
            <p:ph type="body" sz="quarter" idx="10"/>
          </p:nvPr>
        </p:nvSpPr>
        <p:spPr/>
        <p:txBody>
          <a:bodyPr/>
          <a:lstStyle/>
          <a:p>
            <a:r>
              <a:rPr lang="en-US" dirty="0" smtClean="0"/>
              <a:t>Calculation process</a:t>
            </a:r>
          </a:p>
          <a:p>
            <a:pPr lvl="1"/>
            <a:r>
              <a:rPr lang="en-US" dirty="0" smtClean="0"/>
              <a:t>Check whether the UPS charg</a:t>
            </a:r>
            <a:r>
              <a:rPr lang="en-US" altLang="zh-CN" dirty="0" smtClean="0"/>
              <a:t>ing</a:t>
            </a:r>
            <a:r>
              <a:rPr lang="en-US" dirty="0" smtClean="0"/>
              <a:t> power meets requirements:</a:t>
            </a:r>
          </a:p>
          <a:p>
            <a:pPr lvl="2"/>
            <a:r>
              <a:rPr lang="en-US" dirty="0" smtClean="0"/>
              <a:t>Calculate the UPS battery charg</a:t>
            </a:r>
            <a:r>
              <a:rPr lang="en-US" altLang="zh-CN" dirty="0" smtClean="0"/>
              <a:t>ing</a:t>
            </a:r>
            <a:r>
              <a:rPr lang="en-US" dirty="0" smtClean="0"/>
              <a:t> power as follows: when the charg</a:t>
            </a:r>
            <a:r>
              <a:rPr lang="en-US" altLang="zh-CN" dirty="0" smtClean="0"/>
              <a:t>ing</a:t>
            </a:r>
            <a:r>
              <a:rPr lang="en-US" dirty="0" smtClean="0"/>
              <a:t> power is: </a:t>
            </a:r>
            <a:r>
              <a:rPr lang="en-US" dirty="0" err="1" smtClean="0"/>
              <a:t>N_group</a:t>
            </a:r>
            <a:r>
              <a:rPr lang="en-US" dirty="0" smtClean="0"/>
              <a:t> x </a:t>
            </a:r>
            <a:r>
              <a:rPr lang="en-US" dirty="0" err="1" smtClean="0"/>
              <a:t>N_bat</a:t>
            </a:r>
            <a:r>
              <a:rPr lang="en-US" dirty="0" smtClean="0"/>
              <a:t> x 2.35 x 0.1 x </a:t>
            </a:r>
            <a:r>
              <a:rPr lang="en-US" dirty="0" err="1" smtClean="0"/>
              <a:t>C_ah</a:t>
            </a:r>
            <a:r>
              <a:rPr lang="en-US" dirty="0" smtClean="0"/>
              <a:t> (W), the charge power is: 2 x 32 x 6 x 2.35 x 0.1 x 26 = 2346.24 W.</a:t>
            </a:r>
          </a:p>
          <a:p>
            <a:pPr lvl="3"/>
            <a:r>
              <a:rPr lang="en-US" dirty="0" err="1" smtClean="0"/>
              <a:t>N_group</a:t>
            </a:r>
            <a:r>
              <a:rPr lang="en-US" dirty="0" smtClean="0"/>
              <a:t>: number of battery strings for a single UPS</a:t>
            </a:r>
          </a:p>
          <a:p>
            <a:pPr lvl="3"/>
            <a:r>
              <a:rPr lang="en-US" dirty="0" err="1" smtClean="0"/>
              <a:t>N_bat</a:t>
            </a:r>
            <a:r>
              <a:rPr lang="en-US" dirty="0" smtClean="0"/>
              <a:t>: number of cells in a battery string. </a:t>
            </a:r>
            <a:r>
              <a:rPr lang="en-US" altLang="zh-CN" dirty="0"/>
              <a:t>A</a:t>
            </a:r>
            <a:r>
              <a:rPr lang="en-US" dirty="0" smtClean="0"/>
              <a:t> 12 V battery contains six cells.</a:t>
            </a:r>
          </a:p>
          <a:p>
            <a:pPr lvl="3"/>
            <a:r>
              <a:rPr lang="en-US" dirty="0" err="1" smtClean="0"/>
              <a:t>C_ah</a:t>
            </a:r>
            <a:r>
              <a:rPr lang="en-US" dirty="0" smtClean="0"/>
              <a:t>: capacity of a single battery, measured in Ah</a:t>
            </a:r>
          </a:p>
          <a:p>
            <a:pPr lvl="3"/>
            <a:r>
              <a:rPr lang="en-US" dirty="0" smtClean="0"/>
              <a:t>2.35 V: equalized charging voltage of a single battery</a:t>
            </a:r>
          </a:p>
          <a:p>
            <a:pPr lvl="3"/>
            <a:r>
              <a:rPr lang="en-US" dirty="0" smtClean="0"/>
              <a:t>2.35 x 0.1 x </a:t>
            </a:r>
            <a:r>
              <a:rPr lang="en-US" dirty="0" err="1" smtClean="0"/>
              <a:t>C_ah</a:t>
            </a:r>
            <a:r>
              <a:rPr lang="en-US" dirty="0" smtClean="0"/>
              <a:t>: charge power of each cell</a:t>
            </a:r>
            <a:endParaRPr lang="en-US" altLang="zh-CN" dirty="0" smtClean="0"/>
          </a:p>
          <a:p>
            <a:pPr lvl="2"/>
            <a:endParaRPr lang="en-US" altLang="zh-CN" dirty="0" smtClean="0"/>
          </a:p>
          <a:p>
            <a:pPr lvl="2"/>
            <a:endParaRPr lang="zh-CN" altLang="en-US" dirty="0"/>
          </a:p>
        </p:txBody>
      </p:sp>
    </p:spTree>
    <p:extLst>
      <p:ext uri="{BB962C8B-B14F-4D97-AF65-F5344CB8AC3E}">
        <p14:creationId xmlns:p14="http://schemas.microsoft.com/office/powerpoint/2010/main" val="316356226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Single UPS System Configuration Example (3)</a:t>
            </a:r>
            <a:endParaRPr lang="en-US" dirty="0"/>
          </a:p>
        </p:txBody>
      </p:sp>
      <p:sp>
        <p:nvSpPr>
          <p:cNvPr id="4" name="文本占位符 3"/>
          <p:cNvSpPr>
            <a:spLocks noGrp="1"/>
          </p:cNvSpPr>
          <p:nvPr>
            <p:ph type="body" sz="quarter" idx="10"/>
          </p:nvPr>
        </p:nvSpPr>
        <p:spPr/>
        <p:txBody>
          <a:bodyPr/>
          <a:lstStyle/>
          <a:p>
            <a:r>
              <a:rPr lang="en-US" smtClean="0"/>
              <a:t>Calculation process</a:t>
            </a:r>
          </a:p>
          <a:p>
            <a:pPr lvl="1"/>
            <a:r>
              <a:rPr lang="en-US" smtClean="0"/>
              <a:t>Check whether the UPS charg</a:t>
            </a:r>
            <a:r>
              <a:rPr lang="en-US" altLang="zh-CN" smtClean="0"/>
              <a:t>ing</a:t>
            </a:r>
            <a:r>
              <a:rPr lang="en-US" smtClean="0"/>
              <a:t> power meets requirements:</a:t>
            </a:r>
          </a:p>
          <a:p>
            <a:pPr lvl="2"/>
            <a:r>
              <a:rPr lang="en-US" smtClean="0"/>
              <a:t>The charge power of a single UPS5000-E module is 10% of the module capacity. The charge power of the UPS5000-E-80K is 8 kW (the capacity of each power module is 40 kVA). Therefore, the charge power meets the requirements.</a:t>
            </a:r>
          </a:p>
          <a:p>
            <a:pPr lvl="2"/>
            <a:endParaRPr lang="en-US" altLang="zh-CN" smtClean="0"/>
          </a:p>
          <a:p>
            <a:pPr lvl="2"/>
            <a:endParaRPr lang="en-US" altLang="zh-CN" smtClean="0"/>
          </a:p>
          <a:p>
            <a:pPr lvl="2"/>
            <a:endParaRPr lang="zh-CN" altLang="en-US" dirty="0"/>
          </a:p>
        </p:txBody>
      </p:sp>
    </p:spTree>
    <p:extLst>
      <p:ext uri="{BB962C8B-B14F-4D97-AF65-F5344CB8AC3E}">
        <p14:creationId xmlns:p14="http://schemas.microsoft.com/office/powerpoint/2010/main" val="14244263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Huawei Sans" panose="020C0503030203020204" pitchFamily="34" charset="0"/>
              </a:rPr>
              <a:t>Single UPS System Configuration Analysis (1)</a:t>
            </a:r>
          </a:p>
        </p:txBody>
      </p:sp>
      <p:pic>
        <p:nvPicPr>
          <p:cNvPr id="6" name="Picture 2" descr="C:\Users\dh\Desktop\0507png\11\未标题-73.png"/>
          <p:cNvPicPr>
            <a:picLocks noChangeAspect="1" noChangeArrowheads="1"/>
          </p:cNvPicPr>
          <p:nvPr/>
        </p:nvPicPr>
        <p:blipFill>
          <a:blip r:embed="rId3" cstate="print"/>
          <a:srcRect/>
          <a:stretch>
            <a:fillRect/>
          </a:stretch>
        </p:blipFill>
        <p:spPr bwMode="auto">
          <a:xfrm>
            <a:off x="904878" y="2902505"/>
            <a:ext cx="3536454" cy="3142489"/>
          </a:xfrm>
          <a:prstGeom prst="rect">
            <a:avLst/>
          </a:prstGeom>
          <a:noFill/>
          <a:ln w="9525">
            <a:noFill/>
            <a:miter lim="800000"/>
            <a:headEnd/>
            <a:tailEnd/>
          </a:ln>
        </p:spPr>
      </p:pic>
      <p:pic>
        <p:nvPicPr>
          <p:cNvPr id="7" name="Picture 3" descr="C:\Users\dh\Desktop\0507png\11\未标题-74.png"/>
          <p:cNvPicPr>
            <a:picLocks noChangeAspect="1" noChangeArrowheads="1"/>
          </p:cNvPicPr>
          <p:nvPr/>
        </p:nvPicPr>
        <p:blipFill>
          <a:blip r:embed="rId4" cstate="print"/>
          <a:srcRect/>
          <a:stretch>
            <a:fillRect/>
          </a:stretch>
        </p:blipFill>
        <p:spPr bwMode="auto">
          <a:xfrm>
            <a:off x="2560836" y="4516755"/>
            <a:ext cx="1137170" cy="860114"/>
          </a:xfrm>
          <a:prstGeom prst="rect">
            <a:avLst/>
          </a:prstGeom>
          <a:noFill/>
          <a:ln w="9525">
            <a:noFill/>
            <a:miter lim="800000"/>
            <a:headEnd/>
            <a:tailEnd/>
          </a:ln>
        </p:spPr>
      </p:pic>
      <p:pic>
        <p:nvPicPr>
          <p:cNvPr id="8" name="Picture 4" descr="C:\Users\dh\Desktop\0507png\11\未标题-75.png"/>
          <p:cNvPicPr>
            <a:picLocks noChangeAspect="1" noChangeArrowheads="1"/>
          </p:cNvPicPr>
          <p:nvPr/>
        </p:nvPicPr>
        <p:blipFill>
          <a:blip r:embed="rId5" cstate="print"/>
          <a:srcRect/>
          <a:stretch>
            <a:fillRect/>
          </a:stretch>
        </p:blipFill>
        <p:spPr bwMode="auto">
          <a:xfrm>
            <a:off x="2654997" y="4111273"/>
            <a:ext cx="1166143" cy="909264"/>
          </a:xfrm>
          <a:prstGeom prst="rect">
            <a:avLst/>
          </a:prstGeom>
          <a:noFill/>
          <a:ln w="9525">
            <a:noFill/>
            <a:miter lim="800000"/>
            <a:headEnd/>
            <a:tailEnd/>
          </a:ln>
        </p:spPr>
      </p:pic>
      <p:pic>
        <p:nvPicPr>
          <p:cNvPr id="9" name="Picture 5" descr="C:\Users\dh\Desktop\0507png\11\未标题-76.png"/>
          <p:cNvPicPr>
            <a:picLocks noChangeAspect="1" noChangeArrowheads="1"/>
          </p:cNvPicPr>
          <p:nvPr/>
        </p:nvPicPr>
        <p:blipFill>
          <a:blip r:embed="rId6" cstate="print"/>
          <a:srcRect/>
          <a:stretch>
            <a:fillRect/>
          </a:stretch>
        </p:blipFill>
        <p:spPr bwMode="auto">
          <a:xfrm>
            <a:off x="2604295" y="3687359"/>
            <a:ext cx="1006794" cy="1056712"/>
          </a:xfrm>
          <a:prstGeom prst="rect">
            <a:avLst/>
          </a:prstGeom>
          <a:noFill/>
          <a:ln w="9525">
            <a:noFill/>
            <a:miter lim="800000"/>
            <a:headEnd/>
            <a:tailEnd/>
          </a:ln>
        </p:spPr>
      </p:pic>
      <p:pic>
        <p:nvPicPr>
          <p:cNvPr id="10" name="Picture 6" descr="C:\Users\dh\Desktop\0507png\11\未标题-77.png"/>
          <p:cNvPicPr>
            <a:picLocks noChangeAspect="1" noChangeArrowheads="1"/>
          </p:cNvPicPr>
          <p:nvPr/>
        </p:nvPicPr>
        <p:blipFill>
          <a:blip r:embed="rId7" cstate="print"/>
          <a:srcRect/>
          <a:stretch>
            <a:fillRect/>
          </a:stretch>
        </p:blipFill>
        <p:spPr bwMode="auto">
          <a:xfrm>
            <a:off x="6096000" y="1752710"/>
            <a:ext cx="5653088" cy="1280956"/>
          </a:xfrm>
          <a:prstGeom prst="rect">
            <a:avLst/>
          </a:prstGeom>
          <a:noFill/>
          <a:ln w="9525">
            <a:noFill/>
            <a:miter lim="800000"/>
            <a:headEnd/>
            <a:tailEnd/>
          </a:ln>
        </p:spPr>
      </p:pic>
      <p:pic>
        <p:nvPicPr>
          <p:cNvPr id="11" name="Picture 7" descr="C:\Users\dh\Desktop\0507png\11\未标题-78.png"/>
          <p:cNvPicPr>
            <a:picLocks noChangeAspect="1" noChangeArrowheads="1"/>
          </p:cNvPicPr>
          <p:nvPr/>
        </p:nvPicPr>
        <p:blipFill>
          <a:blip r:embed="rId8" cstate="print"/>
          <a:srcRect/>
          <a:stretch>
            <a:fillRect/>
          </a:stretch>
        </p:blipFill>
        <p:spPr bwMode="auto">
          <a:xfrm>
            <a:off x="6140749" y="3309140"/>
            <a:ext cx="5608339" cy="1276348"/>
          </a:xfrm>
          <a:prstGeom prst="rect">
            <a:avLst/>
          </a:prstGeom>
          <a:noFill/>
          <a:ln w="9525">
            <a:noFill/>
            <a:miter lim="800000"/>
            <a:headEnd/>
            <a:tailEnd/>
          </a:ln>
        </p:spPr>
      </p:pic>
      <p:pic>
        <p:nvPicPr>
          <p:cNvPr id="12" name="Picture 8" descr="C:\Users\dh\Desktop\0507png\11\未标题-79.png"/>
          <p:cNvPicPr>
            <a:picLocks noChangeAspect="1" noChangeArrowheads="1"/>
          </p:cNvPicPr>
          <p:nvPr/>
        </p:nvPicPr>
        <p:blipFill>
          <a:blip r:embed="rId9" cstate="print"/>
          <a:srcRect/>
          <a:stretch>
            <a:fillRect/>
          </a:stretch>
        </p:blipFill>
        <p:spPr bwMode="auto">
          <a:xfrm>
            <a:off x="6221944" y="4992122"/>
            <a:ext cx="5527144" cy="1285564"/>
          </a:xfrm>
          <a:prstGeom prst="rect">
            <a:avLst/>
          </a:prstGeom>
          <a:noFill/>
          <a:ln w="9525">
            <a:noFill/>
            <a:miter lim="800000"/>
            <a:headEnd/>
            <a:tailEnd/>
          </a:ln>
        </p:spPr>
      </p:pic>
      <p:pic>
        <p:nvPicPr>
          <p:cNvPr id="13" name="Picture 12" descr="C:\Users\dh\Desktop\0507png\11\未标题-83.png"/>
          <p:cNvPicPr>
            <a:picLocks noChangeAspect="1" noChangeArrowheads="1"/>
          </p:cNvPicPr>
          <p:nvPr/>
        </p:nvPicPr>
        <p:blipFill>
          <a:blip r:embed="rId10" cstate="print"/>
          <a:srcRect/>
          <a:stretch>
            <a:fillRect/>
          </a:stretch>
        </p:blipFill>
        <p:spPr bwMode="auto">
          <a:xfrm>
            <a:off x="3607467" y="2299854"/>
            <a:ext cx="2614477" cy="1452013"/>
          </a:xfrm>
          <a:prstGeom prst="rect">
            <a:avLst/>
          </a:prstGeom>
          <a:noFill/>
          <a:ln w="9525">
            <a:noFill/>
            <a:miter lim="800000"/>
            <a:headEnd/>
            <a:tailEnd/>
          </a:ln>
        </p:spPr>
      </p:pic>
      <p:pic>
        <p:nvPicPr>
          <p:cNvPr id="14" name="Picture 13" descr="C:\Users\dh\Desktop\0507png\11\未标题-84.png"/>
          <p:cNvPicPr>
            <a:picLocks noChangeAspect="1" noChangeArrowheads="1"/>
          </p:cNvPicPr>
          <p:nvPr/>
        </p:nvPicPr>
        <p:blipFill>
          <a:blip r:embed="rId11" cstate="print"/>
          <a:srcRect/>
          <a:stretch>
            <a:fillRect/>
          </a:stretch>
        </p:blipFill>
        <p:spPr bwMode="auto">
          <a:xfrm>
            <a:off x="3741465" y="3593668"/>
            <a:ext cx="2572213" cy="643550"/>
          </a:xfrm>
          <a:prstGeom prst="rect">
            <a:avLst/>
          </a:prstGeom>
          <a:noFill/>
          <a:ln w="9525">
            <a:noFill/>
            <a:miter lim="800000"/>
            <a:headEnd/>
            <a:tailEnd/>
          </a:ln>
        </p:spPr>
      </p:pic>
      <p:pic>
        <p:nvPicPr>
          <p:cNvPr id="15" name="Picture 14" descr="C:\Users\dh\Desktop\0507png\11\未标题-85.png"/>
          <p:cNvPicPr>
            <a:picLocks noChangeAspect="1" noChangeArrowheads="1"/>
          </p:cNvPicPr>
          <p:nvPr/>
        </p:nvPicPr>
        <p:blipFill>
          <a:blip r:embed="rId12" cstate="print"/>
          <a:srcRect/>
          <a:stretch>
            <a:fillRect/>
          </a:stretch>
        </p:blipFill>
        <p:spPr bwMode="auto">
          <a:xfrm>
            <a:off x="3585739" y="4802437"/>
            <a:ext cx="2636206" cy="756232"/>
          </a:xfrm>
          <a:prstGeom prst="rect">
            <a:avLst/>
          </a:prstGeom>
          <a:noFill/>
          <a:ln w="9525">
            <a:noFill/>
            <a:miter lim="800000"/>
            <a:headEnd/>
            <a:tailEnd/>
          </a:ln>
        </p:spPr>
      </p:pic>
      <p:sp>
        <p:nvSpPr>
          <p:cNvPr id="19" name="矩形 43"/>
          <p:cNvSpPr>
            <a:spLocks noChangeArrowheads="1"/>
          </p:cNvSpPr>
          <p:nvPr/>
        </p:nvSpPr>
        <p:spPr bwMode="auto">
          <a:xfrm>
            <a:off x="6239617" y="1826593"/>
            <a:ext cx="5081840" cy="338554"/>
          </a:xfrm>
          <a:prstGeom prst="rect">
            <a:avLst/>
          </a:prstGeom>
          <a:noFill/>
          <a:ln w="9525">
            <a:noFill/>
            <a:miter lim="800000"/>
            <a:headEnd/>
            <a:tailEnd/>
          </a:ln>
        </p:spPr>
        <p:txBody>
          <a:bodyPr wrap="none">
            <a:spAutoFit/>
          </a:bodyPr>
          <a:lstStyle/>
          <a:p>
            <a:pPr algn="ctr">
              <a:defRPr/>
            </a:pPr>
            <a:r>
              <a:rPr lang="en-US" sz="1600" b="1" dirty="0">
                <a:solidFill>
                  <a:schemeClr val="bg1"/>
                </a:solidFill>
                <a:latin typeface="Huawei Sans" panose="020C0503030203020204" pitchFamily="34" charset="0"/>
                <a:ea typeface="华文细黑" pitchFamily="2" charset="-122"/>
              </a:rPr>
              <a:t>Load power, power factor, and inverter efficiency</a:t>
            </a:r>
          </a:p>
        </p:txBody>
      </p:sp>
      <p:sp>
        <p:nvSpPr>
          <p:cNvPr id="23" name="矩形 43"/>
          <p:cNvSpPr>
            <a:spLocks noChangeArrowheads="1"/>
          </p:cNvSpPr>
          <p:nvPr/>
        </p:nvSpPr>
        <p:spPr bwMode="auto">
          <a:xfrm>
            <a:off x="6313678" y="3393072"/>
            <a:ext cx="5288509" cy="338554"/>
          </a:xfrm>
          <a:prstGeom prst="rect">
            <a:avLst/>
          </a:prstGeom>
          <a:noFill/>
          <a:ln w="9525">
            <a:noFill/>
            <a:miter lim="800000"/>
            <a:headEnd/>
            <a:tailEnd/>
          </a:ln>
        </p:spPr>
        <p:txBody>
          <a:bodyPr wrap="square">
            <a:spAutoFit/>
          </a:bodyPr>
          <a:lstStyle/>
          <a:p>
            <a:pPr algn="ctr">
              <a:defRPr/>
            </a:pPr>
            <a:r>
              <a:rPr lang="en-US" sz="1600" b="1" dirty="0">
                <a:latin typeface="Huawei Sans" panose="020C0503030203020204" pitchFamily="34" charset="0"/>
              </a:rPr>
              <a:t>End-of-discharge (EOD) </a:t>
            </a:r>
            <a:r>
              <a:rPr lang="en-US" sz="1600" b="1" dirty="0" smtClean="0">
                <a:latin typeface="Huawei Sans" panose="020C0503030203020204" pitchFamily="34" charset="0"/>
              </a:rPr>
              <a:t>voltage </a:t>
            </a:r>
            <a:r>
              <a:rPr lang="en-US" sz="1600" b="1" dirty="0">
                <a:latin typeface="Huawei Sans" panose="020C0503030203020204" pitchFamily="34" charset="0"/>
              </a:rPr>
              <a:t>and discharge time</a:t>
            </a:r>
          </a:p>
        </p:txBody>
      </p:sp>
      <p:sp>
        <p:nvSpPr>
          <p:cNvPr id="27" name="矩形 43"/>
          <p:cNvSpPr>
            <a:spLocks noChangeArrowheads="1"/>
          </p:cNvSpPr>
          <p:nvPr/>
        </p:nvSpPr>
        <p:spPr bwMode="auto">
          <a:xfrm>
            <a:off x="6577690" y="5094087"/>
            <a:ext cx="2202847" cy="338554"/>
          </a:xfrm>
          <a:prstGeom prst="rect">
            <a:avLst/>
          </a:prstGeom>
          <a:noFill/>
          <a:ln w="9525">
            <a:noFill/>
            <a:miter lim="800000"/>
            <a:headEnd/>
            <a:tailEnd/>
          </a:ln>
        </p:spPr>
        <p:txBody>
          <a:bodyPr wrap="none">
            <a:spAutoFit/>
          </a:bodyPr>
          <a:lstStyle/>
          <a:p>
            <a:pPr algn="ctr">
              <a:defRPr/>
            </a:pPr>
            <a:r>
              <a:rPr lang="en-US" sz="1600" b="1" dirty="0">
                <a:latin typeface="Huawei Sans" panose="020C0503030203020204" pitchFamily="34" charset="0"/>
              </a:rPr>
              <a:t>Number of batteries</a:t>
            </a:r>
          </a:p>
        </p:txBody>
      </p:sp>
      <p:sp>
        <p:nvSpPr>
          <p:cNvPr id="2" name="文本框 1"/>
          <p:cNvSpPr txBox="1"/>
          <p:nvPr/>
        </p:nvSpPr>
        <p:spPr>
          <a:xfrm>
            <a:off x="1407013" y="3229981"/>
            <a:ext cx="2430474" cy="461665"/>
          </a:xfrm>
          <a:prstGeom prst="rect">
            <a:avLst/>
          </a:prstGeom>
          <a:noFill/>
        </p:spPr>
        <p:txBody>
          <a:bodyPr wrap="none" rtlCol="0">
            <a:spAutoFit/>
          </a:bodyPr>
          <a:lstStyle/>
          <a:p>
            <a:r>
              <a:rPr lang="en-US" sz="2400" dirty="0">
                <a:latin typeface="Huawei Sans" panose="020C0503030203020204" pitchFamily="34" charset="0"/>
              </a:rPr>
              <a:t>Battery capacity</a:t>
            </a:r>
          </a:p>
        </p:txBody>
      </p:sp>
    </p:spTree>
    <p:extLst>
      <p:ext uri="{BB962C8B-B14F-4D97-AF65-F5344CB8AC3E}">
        <p14:creationId xmlns:p14="http://schemas.microsoft.com/office/powerpoint/2010/main" val="288818474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Single UPS System Configuration Analysis (2)</a:t>
            </a:r>
            <a:endParaRPr lang="en-US" dirty="0"/>
          </a:p>
        </p:txBody>
      </p:sp>
      <p:sp>
        <p:nvSpPr>
          <p:cNvPr id="4" name="文本占位符 3"/>
          <p:cNvSpPr>
            <a:spLocks noGrp="1"/>
          </p:cNvSpPr>
          <p:nvPr>
            <p:ph type="body" sz="quarter" idx="10"/>
          </p:nvPr>
        </p:nvSpPr>
        <p:spPr/>
        <p:txBody>
          <a:bodyPr/>
          <a:lstStyle/>
          <a:p>
            <a:r>
              <a:rPr lang="en-US" sz="1800" dirty="0" smtClean="0"/>
              <a:t>Load power, power factor, and inverter efficiency</a:t>
            </a:r>
          </a:p>
          <a:p>
            <a:pPr lvl="1"/>
            <a:r>
              <a:rPr lang="en-US" sz="1600" dirty="0" smtClean="0"/>
              <a:t>The rated output power of the UPS is expressed in the form of apparent power kVA. The actual maximum output power of the UPS is the kVA multiplied by the UPS output power factor. From the perspective of load usage, the output power factor of the UPS is the input power factor of the load, which varies with the load power. For example, if the nominal power of a load is 1000 VA and the input power factor is 0.7, the actual maximum power is 700 W. Currently, some AC devices use the power factor correction (PFC) circuit to ensure that the power factor is greater than 0.9. The power factor for common loads is 0.9.</a:t>
            </a:r>
          </a:p>
          <a:p>
            <a:pPr lvl="1"/>
            <a:r>
              <a:rPr lang="en-US" sz="1600" dirty="0" smtClean="0"/>
              <a:t>The UPS efficiency refers to the system efficiency, that is, the overall conversion efficiency of the current after rectification and inversion when the UPS works properly. The battery inversion efficiency refers to the conversion efficiency of the current passing through the battery, inverter circuit, and load when the battery is discharging. Generally, the efficiency is higher than the UPS system efficiency. The battery inversion efficiency of Huawei UPS5000 series is usually calculated based on 95%.</a:t>
            </a:r>
          </a:p>
          <a:p>
            <a:endParaRPr lang="zh-CN" altLang="en-US" sz="1800" dirty="0"/>
          </a:p>
        </p:txBody>
      </p:sp>
    </p:spTree>
    <p:extLst>
      <p:ext uri="{BB962C8B-B14F-4D97-AF65-F5344CB8AC3E}">
        <p14:creationId xmlns:p14="http://schemas.microsoft.com/office/powerpoint/2010/main" val="19409067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b="1">
                <a:latin typeface="Huawei Sans" panose="020C0503030203020204" pitchFamily="34" charset="0"/>
              </a:rPr>
              <a:t>System Composition</a:t>
            </a:r>
          </a:p>
          <a:p>
            <a:r>
              <a:rPr lang="en-US">
                <a:solidFill>
                  <a:schemeClr val="bg1">
                    <a:lumMod val="50000"/>
                  </a:schemeClr>
                </a:solidFill>
                <a:latin typeface="Huawei Sans" panose="020C0503030203020204" pitchFamily="34" charset="0"/>
              </a:rPr>
              <a:t>Planning Preparation</a:t>
            </a:r>
          </a:p>
          <a:p>
            <a:r>
              <a:rPr lang="en-US">
                <a:solidFill>
                  <a:schemeClr val="bg1">
                    <a:lumMod val="50000"/>
                  </a:schemeClr>
                </a:solidFill>
                <a:latin typeface="Huawei Sans" panose="020C0503030203020204" pitchFamily="34" charset="0"/>
              </a:rPr>
              <a:t>Planning Method</a:t>
            </a:r>
          </a:p>
        </p:txBody>
      </p:sp>
    </p:spTree>
    <p:extLst>
      <p:ext uri="{BB962C8B-B14F-4D97-AF65-F5344CB8AC3E}">
        <p14:creationId xmlns:p14="http://schemas.microsoft.com/office/powerpoint/2010/main" val="27042508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Single UPS System Configuration Analysis (3)</a:t>
            </a:r>
            <a:endParaRPr lang="en-US" dirty="0"/>
          </a:p>
        </p:txBody>
      </p:sp>
      <p:sp>
        <p:nvSpPr>
          <p:cNvPr id="3" name="文本占位符 2"/>
          <p:cNvSpPr>
            <a:spLocks noGrp="1"/>
          </p:cNvSpPr>
          <p:nvPr>
            <p:ph type="body" sz="quarter" idx="10"/>
          </p:nvPr>
        </p:nvSpPr>
        <p:spPr/>
        <p:txBody>
          <a:bodyPr/>
          <a:lstStyle/>
          <a:p>
            <a:pPr lvl="0"/>
            <a:r>
              <a:rPr lang="en-US" smtClean="0"/>
              <a:t>EOD voltage and discharge time</a:t>
            </a:r>
          </a:p>
          <a:p>
            <a:pPr lvl="1"/>
            <a:r>
              <a:rPr lang="en-US" smtClean="0"/>
              <a:t>Why is the battery EOD voltage 1.67 V/cell in the example?</a:t>
            </a:r>
          </a:p>
          <a:p>
            <a:pPr lvl="2"/>
            <a:r>
              <a:rPr lang="en-US" smtClean="0"/>
              <a:t>Generally, if the battery backup time is less than 1 hour, the EOD voltage is 1.67 V/cell. If the battery backup time is 1 to 3 hours, the EOD voltage is 1.75 V/cell. If the battery backup time is greater than 3 hours, the EOD voltage is 1.80 V/cell.</a:t>
            </a:r>
            <a:endParaRPr lang="en-US" dirty="0" smtClean="0"/>
          </a:p>
        </p:txBody>
      </p:sp>
    </p:spTree>
    <p:extLst>
      <p:ext uri="{BB962C8B-B14F-4D97-AF65-F5344CB8AC3E}">
        <p14:creationId xmlns:p14="http://schemas.microsoft.com/office/powerpoint/2010/main" val="20322039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dirty="0" smtClean="0"/>
              <a:t>Single UPS System Configuration Analysis (4)</a:t>
            </a:r>
            <a:endParaRPr lang="en-US" dirty="0"/>
          </a:p>
        </p:txBody>
      </p:sp>
      <p:sp>
        <p:nvSpPr>
          <p:cNvPr id="3" name="文本占位符 2"/>
          <p:cNvSpPr>
            <a:spLocks noGrp="1"/>
          </p:cNvSpPr>
          <p:nvPr>
            <p:ph type="body" sz="quarter" idx="10"/>
          </p:nvPr>
        </p:nvSpPr>
        <p:spPr/>
        <p:txBody>
          <a:bodyPr/>
          <a:lstStyle/>
          <a:p>
            <a:pPr lvl="0"/>
            <a:r>
              <a:rPr lang="en-US" dirty="0" smtClean="0"/>
              <a:t>EOD voltage and discharge time</a:t>
            </a:r>
          </a:p>
          <a:p>
            <a:pPr lvl="1"/>
            <a:r>
              <a:rPr lang="en-US" dirty="0" smtClean="0"/>
              <a:t>Why does the EOD voltage vary with the discharge time?</a:t>
            </a:r>
          </a:p>
          <a:p>
            <a:pPr lvl="2"/>
            <a:r>
              <a:rPr lang="en-US" dirty="0" smtClean="0"/>
              <a:t>The battery capacity is expressed in Ah, that is, the current multiplied by time. Battery manufacturers usually use a constant current to discharge batteries for 10 or 20 hours, that is, the discharge rate of C10 or C20. That is, a normally fully charged battery discharges for 10 hours or 20 hours at the rated current, and the discharged capacity is just equal to the nominal capacity of the battery. In this case, the terminal voltage of the battery is 1.8 V (2 V cell).</a:t>
            </a:r>
          </a:p>
          <a:p>
            <a:pPr lvl="2"/>
            <a:r>
              <a:rPr lang="en-US" dirty="0" smtClean="0"/>
              <a:t>When the EOD voltage is the same, the larger the discharge current (shorter time), the smaller the total discharge capacity. Therefore, when the discharge time is short, the EOD voltage needs to be reduced to ensure sufficient discharge capacity. (After the battery discharge reaches the EOD voltage, it is difficult to discharge more capacity and the battery may be damaged.)</a:t>
            </a:r>
            <a:endParaRPr lang="en-US" dirty="0"/>
          </a:p>
        </p:txBody>
      </p:sp>
    </p:spTree>
    <p:extLst>
      <p:ext uri="{BB962C8B-B14F-4D97-AF65-F5344CB8AC3E}">
        <p14:creationId xmlns:p14="http://schemas.microsoft.com/office/powerpoint/2010/main" val="36451158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dirty="0" smtClean="0"/>
              <a:t>Single UPS System Configuration Analysis (5)</a:t>
            </a:r>
            <a:endParaRPr lang="en-US" dirty="0"/>
          </a:p>
        </p:txBody>
      </p:sp>
      <p:sp>
        <p:nvSpPr>
          <p:cNvPr id="3" name="文本占位符 2"/>
          <p:cNvSpPr>
            <a:spLocks noGrp="1"/>
          </p:cNvSpPr>
          <p:nvPr>
            <p:ph type="body" sz="quarter" idx="10"/>
          </p:nvPr>
        </p:nvSpPr>
        <p:spPr/>
        <p:txBody>
          <a:bodyPr/>
          <a:lstStyle/>
          <a:p>
            <a:r>
              <a:rPr lang="en-US" dirty="0" smtClean="0"/>
              <a:t>Number of batteries</a:t>
            </a:r>
          </a:p>
          <a:p>
            <a:pPr lvl="1"/>
            <a:r>
              <a:rPr lang="en-US" dirty="0" smtClean="0"/>
              <a:t>According to the calculation formula, the battery configuration varies with the number of batteries. In some special cases, batteries are over-configured to ensure that the battery capacity meets the customer‘s requirements (if the number of batteries supported by the UPS is variable). In this case, if you configure an appropriate number of batteries, the overall cost can be reduced on the premise that the customer’s requirements are met</a:t>
            </a:r>
            <a:r>
              <a:rPr lang="en-US" dirty="0"/>
              <a:t>.</a:t>
            </a:r>
            <a:endParaRPr lang="zh-CN" altLang="en-US" dirty="0"/>
          </a:p>
        </p:txBody>
      </p:sp>
    </p:spTree>
    <p:extLst>
      <p:ext uri="{BB962C8B-B14F-4D97-AF65-F5344CB8AC3E}">
        <p14:creationId xmlns:p14="http://schemas.microsoft.com/office/powerpoint/2010/main" val="365956794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mtClean="0"/>
              <a:t>Parallel System Configuration (1)</a:t>
            </a:r>
            <a:endParaRPr lang="en-US"/>
          </a:p>
        </p:txBody>
      </p:sp>
      <p:sp>
        <p:nvSpPr>
          <p:cNvPr id="4" name="文本占位符 3"/>
          <p:cNvSpPr>
            <a:spLocks noGrp="1"/>
          </p:cNvSpPr>
          <p:nvPr>
            <p:ph type="body" sz="quarter" idx="10"/>
          </p:nvPr>
        </p:nvSpPr>
        <p:spPr/>
        <p:txBody>
          <a:bodyPr/>
          <a:lstStyle/>
          <a:p>
            <a:r>
              <a:rPr lang="en-US" sz="2000" dirty="0" smtClean="0"/>
              <a:t>The battery calculation in a parallel UPS system is the same as that in a single UPS system. However, considering factors such as costs and space, the battery calculation in a parallel UPS system can be optimized. The solutions in descending order of cost are as follows: single UPS power backup (highest reliability) &gt; system power backup &gt; battery string sharing (lowest reliability).</a:t>
            </a:r>
          </a:p>
          <a:p>
            <a:r>
              <a:rPr lang="en-US" sz="2000" dirty="0" smtClean="0"/>
              <a:t>Single UPS power backup solution</a:t>
            </a:r>
          </a:p>
          <a:p>
            <a:pPr lvl="1"/>
            <a:r>
              <a:rPr lang="en-US" sz="1800" dirty="0" smtClean="0">
                <a:solidFill>
                  <a:srgbClr val="C7000B"/>
                </a:solidFill>
              </a:rPr>
              <a:t>Each UPS is equipped with one or more battery strings. When a UPS is faulty, the UPS and the battery strings connected to it exit the parallel system, and the remaining battery strings can supply sufficient power to the UPS.</a:t>
            </a:r>
          </a:p>
          <a:p>
            <a:pPr lvl="1"/>
            <a:r>
              <a:rPr lang="en-US" sz="1800" dirty="0" smtClean="0"/>
              <a:t>Example: The load is 300 kVA, three 200 kVA UPSs are used to form a 2+1 system, and the backup time is 10 minutes.</a:t>
            </a:r>
          </a:p>
          <a:p>
            <a:pPr lvl="1"/>
            <a:endParaRPr lang="zh-CN" altLang="zh-CN" dirty="0" smtClean="0"/>
          </a:p>
          <a:p>
            <a:endParaRPr lang="zh-CN" altLang="zh-CN" dirty="0" smtClean="0"/>
          </a:p>
          <a:p>
            <a:endParaRPr lang="zh-CN" altLang="en-US" dirty="0"/>
          </a:p>
        </p:txBody>
      </p:sp>
    </p:spTree>
    <p:extLst>
      <p:ext uri="{BB962C8B-B14F-4D97-AF65-F5344CB8AC3E}">
        <p14:creationId xmlns:p14="http://schemas.microsoft.com/office/powerpoint/2010/main" val="169745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Huawei Sans" panose="020C0503030203020204" pitchFamily="34" charset="0"/>
              </a:rPr>
              <a:t>Parallel System Configuration </a:t>
            </a:r>
            <a:r>
              <a:rPr lang="en-US" dirty="0" smtClean="0">
                <a:latin typeface="Huawei Sans" panose="020C0503030203020204" pitchFamily="34" charset="0"/>
              </a:rPr>
              <a:t>(2)</a:t>
            </a:r>
            <a:endParaRPr lang="en-US" dirty="0">
              <a:latin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2000" dirty="0" smtClean="0">
                <a:latin typeface="Huawei Sans" panose="020C0503030203020204" pitchFamily="34" charset="0"/>
              </a:rPr>
              <a:t>Single </a:t>
            </a:r>
            <a:r>
              <a:rPr lang="en-US" sz="2000" dirty="0">
                <a:latin typeface="Huawei Sans" panose="020C0503030203020204" pitchFamily="34" charset="0"/>
              </a:rPr>
              <a:t>UPS power backup solution</a:t>
            </a:r>
          </a:p>
          <a:p>
            <a:pPr lvl="1" algn="just"/>
            <a:r>
              <a:rPr lang="en-US" sz="1800" dirty="0" smtClean="0"/>
              <a:t>When single UPS</a:t>
            </a:r>
            <a:r>
              <a:rPr lang="en-US" altLang="zh-CN" sz="1800" dirty="0"/>
              <a:t> power backup</a:t>
            </a:r>
            <a:r>
              <a:rPr lang="en-US" sz="1800" dirty="0" smtClean="0"/>
              <a:t> </a:t>
            </a:r>
            <a:r>
              <a:rPr lang="en-US" sz="1800" dirty="0"/>
              <a:t>is </a:t>
            </a:r>
            <a:r>
              <a:rPr lang="en-US" sz="1800" dirty="0" smtClean="0"/>
              <a:t>used, </a:t>
            </a:r>
            <a:r>
              <a:rPr lang="en-US" sz="1800" dirty="0"/>
              <a:t>batteries can be configured based on the single UPS load power of 150 kVA </a:t>
            </a:r>
            <a:r>
              <a:rPr lang="en-US" sz="1800" dirty="0">
                <a:solidFill>
                  <a:srgbClr val="C00000"/>
                </a:solidFill>
              </a:rPr>
              <a:t>(300/2=150 kVA) </a:t>
            </a:r>
            <a:r>
              <a:rPr lang="en-US" sz="1800" dirty="0"/>
              <a:t>for 10 minutes. Each UPS is configured with the same battery string.</a:t>
            </a:r>
          </a:p>
          <a:p>
            <a:pPr lvl="1" algn="just"/>
            <a:r>
              <a:rPr lang="en-US" sz="1800" dirty="0">
                <a:solidFill>
                  <a:srgbClr val="C7000B"/>
                </a:solidFill>
              </a:rPr>
              <a:t>Note: In this solution, the backup time is longer than the time required by the customer when the UPS system works properly. When the redundant UPS is faulty and exits the system, the backup time of the entire UPS system can still meet the requirements.</a:t>
            </a:r>
          </a:p>
          <a:p>
            <a:pPr lvl="1" algn="just"/>
            <a:endParaRPr lang="zh-CN" altLang="zh-CN" sz="1600" dirty="0" smtClean="0">
              <a:latin typeface="Huawei Sans" panose="020C0503030203020204" pitchFamily="34" charset="0"/>
            </a:endParaRPr>
          </a:p>
          <a:p>
            <a:endParaRPr lang="zh-CN" altLang="zh-CN" sz="1800" dirty="0" smtClean="0">
              <a:latin typeface="Huawei Sans" panose="020C0503030203020204" pitchFamily="34" charset="0"/>
            </a:endParaRPr>
          </a:p>
          <a:p>
            <a:endParaRPr lang="zh-CN" altLang="en-US" sz="1800" dirty="0">
              <a:latin typeface="Huawei Sans" panose="020C0503030203020204" pitchFamily="34" charset="0"/>
            </a:endParaRPr>
          </a:p>
        </p:txBody>
      </p:sp>
    </p:spTree>
    <p:extLst>
      <p:ext uri="{BB962C8B-B14F-4D97-AF65-F5344CB8AC3E}">
        <p14:creationId xmlns:p14="http://schemas.microsoft.com/office/powerpoint/2010/main" val="106052200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Huawei Sans" panose="020C0503030203020204" pitchFamily="34" charset="0"/>
              </a:rPr>
              <a:t>Parallel System Configuration </a:t>
            </a:r>
            <a:r>
              <a:rPr lang="en-US" dirty="0" smtClean="0">
                <a:latin typeface="Huawei Sans" panose="020C0503030203020204" pitchFamily="34" charset="0"/>
              </a:rPr>
              <a:t>(3)</a:t>
            </a:r>
            <a:endParaRPr lang="en-US" dirty="0">
              <a:latin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2000" dirty="0">
                <a:latin typeface="Huawei Sans" panose="020C0503030203020204" pitchFamily="34" charset="0"/>
              </a:rPr>
              <a:t>System power backup solution</a:t>
            </a:r>
          </a:p>
          <a:p>
            <a:pPr lvl="1"/>
            <a:r>
              <a:rPr lang="en-US" sz="1800" dirty="0">
                <a:solidFill>
                  <a:srgbClr val="C7000B"/>
                </a:solidFill>
                <a:latin typeface="Huawei Sans" panose="020C0503030203020204" pitchFamily="34" charset="0"/>
              </a:rPr>
              <a:t>If the customer does not specify the backup time of a single UPS, batteries can be configured in load balancing mode. In this case, when all UPSs are working, the system backup time can be ensured. However, if one UPS is faulty (the battery string is unavailable), the remaining battery strings cannot reach the required backup time.</a:t>
            </a:r>
          </a:p>
          <a:p>
            <a:pPr lvl="1"/>
            <a:r>
              <a:rPr lang="en-US" sz="1800" dirty="0">
                <a:latin typeface="Huawei Sans" panose="020C0503030203020204" pitchFamily="34" charset="0"/>
              </a:rPr>
              <a:t>Example: If the load is 300 kVA, 200 kVA UPSs are connected to form a 2+1 system, and the backup time is 10 minutes, batteries can be configured based on the single UPS load power of 100 kVA (</a:t>
            </a:r>
            <a:r>
              <a:rPr lang="en-US" sz="1800" dirty="0">
                <a:solidFill>
                  <a:srgbClr val="C7000B"/>
                </a:solidFill>
                <a:latin typeface="Huawei Sans" panose="020C0503030203020204" pitchFamily="34" charset="0"/>
              </a:rPr>
              <a:t>300/3 = 100 kVA</a:t>
            </a:r>
            <a:r>
              <a:rPr lang="en-US" sz="1800" dirty="0">
                <a:latin typeface="Huawei Sans" panose="020C0503030203020204" pitchFamily="34" charset="0"/>
              </a:rPr>
              <a:t>) for power backup of 10 minutes</a:t>
            </a:r>
            <a:r>
              <a:rPr lang="en-US" sz="1800" dirty="0" smtClean="0">
                <a:latin typeface="Huawei Sans" panose="020C0503030203020204" pitchFamily="34" charset="0"/>
              </a:rPr>
              <a:t>.</a:t>
            </a:r>
            <a:endParaRPr lang="en-US" sz="1800" dirty="0">
              <a:latin typeface="Huawei Sans" panose="020C0503030203020204" pitchFamily="34" charset="0"/>
            </a:endParaRPr>
          </a:p>
        </p:txBody>
      </p:sp>
    </p:spTree>
    <p:extLst>
      <p:ext uri="{BB962C8B-B14F-4D97-AF65-F5344CB8AC3E}">
        <p14:creationId xmlns:p14="http://schemas.microsoft.com/office/powerpoint/2010/main" val="70076513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Huawei Sans" panose="020C0503030203020204" pitchFamily="34" charset="0"/>
              </a:rPr>
              <a:t>Parallel System Configuration </a:t>
            </a:r>
            <a:r>
              <a:rPr lang="en-US" dirty="0" smtClean="0">
                <a:latin typeface="Huawei Sans" panose="020C0503030203020204" pitchFamily="34" charset="0"/>
              </a:rPr>
              <a:t>(4)</a:t>
            </a:r>
            <a:endParaRPr lang="en-US" dirty="0">
              <a:latin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2000" dirty="0">
                <a:latin typeface="Huawei Sans" panose="020C0503030203020204" pitchFamily="34" charset="0"/>
              </a:rPr>
              <a:t>System power backup solution</a:t>
            </a:r>
          </a:p>
          <a:p>
            <a:pPr lvl="1"/>
            <a:r>
              <a:rPr lang="en-US" sz="1800" dirty="0" smtClean="0">
                <a:latin typeface="Huawei Sans" panose="020C0503030203020204" pitchFamily="34" charset="0"/>
              </a:rPr>
              <a:t>If </a:t>
            </a:r>
            <a:r>
              <a:rPr lang="en-US" sz="1800" dirty="0">
                <a:latin typeface="Huawei Sans" panose="020C0503030203020204" pitchFamily="34" charset="0"/>
              </a:rPr>
              <a:t>the load power is 500 kVA, 200 kVA UPSs are connected to form a 3+1 system, and the backup time is 10 minutes, batteries can be configured based on the single UPS load power of 125 kVA (</a:t>
            </a:r>
            <a:r>
              <a:rPr lang="en-US" sz="1800" dirty="0">
                <a:solidFill>
                  <a:srgbClr val="C7000B"/>
                </a:solidFill>
                <a:latin typeface="Huawei Sans" panose="020C0503030203020204" pitchFamily="34" charset="0"/>
              </a:rPr>
              <a:t>500/4 = 125 kVA</a:t>
            </a:r>
            <a:r>
              <a:rPr lang="en-US" sz="1800" dirty="0">
                <a:latin typeface="Huawei Sans" panose="020C0503030203020204" pitchFamily="34" charset="0"/>
              </a:rPr>
              <a:t>) for power backup of 10 minutes.</a:t>
            </a:r>
          </a:p>
          <a:p>
            <a:pPr lvl="1"/>
            <a:r>
              <a:rPr lang="en-US" sz="1800" dirty="0">
                <a:solidFill>
                  <a:srgbClr val="C7000B"/>
                </a:solidFill>
                <a:latin typeface="Huawei Sans" panose="020C0503030203020204" pitchFamily="34" charset="0"/>
              </a:rPr>
              <a:t>Note: The backup time of the entire system meets the requirements only when the UPSs work properly. If the redundant UPS is faulty and exits the system, the backup time cannot meet the requirements.</a:t>
            </a:r>
          </a:p>
          <a:p>
            <a:endParaRPr lang="zh-CN" altLang="en-US" sz="1800" dirty="0">
              <a:latin typeface="Huawei Sans" panose="020C0503030203020204" pitchFamily="34" charset="0"/>
            </a:endParaRPr>
          </a:p>
        </p:txBody>
      </p:sp>
    </p:spTree>
    <p:extLst>
      <p:ext uri="{BB962C8B-B14F-4D97-AF65-F5344CB8AC3E}">
        <p14:creationId xmlns:p14="http://schemas.microsoft.com/office/powerpoint/2010/main" val="387168922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Huawei Sans" panose="020C0503030203020204" pitchFamily="34" charset="0"/>
              </a:rPr>
              <a:t>Parallel System Configuration </a:t>
            </a:r>
            <a:r>
              <a:rPr lang="en-US" dirty="0" smtClean="0">
                <a:latin typeface="Huawei Sans" panose="020C0503030203020204" pitchFamily="34" charset="0"/>
              </a:rPr>
              <a:t>(5)</a:t>
            </a:r>
            <a:endParaRPr lang="en-US" dirty="0">
              <a:latin typeface="Huawei Sans" panose="020C0503030203020204" pitchFamily="34" charset="0"/>
            </a:endParaRPr>
          </a:p>
        </p:txBody>
      </p:sp>
      <p:sp>
        <p:nvSpPr>
          <p:cNvPr id="4" name="文本占位符 3"/>
          <p:cNvSpPr>
            <a:spLocks noGrp="1"/>
          </p:cNvSpPr>
          <p:nvPr>
            <p:ph type="body" sz="quarter" idx="10"/>
          </p:nvPr>
        </p:nvSpPr>
        <p:spPr>
          <a:prstGeom prst="rect">
            <a:avLst/>
          </a:prstGeom>
        </p:spPr>
        <p:txBody>
          <a:bodyPr/>
          <a:lstStyle/>
          <a:p>
            <a:r>
              <a:rPr lang="en-US" sz="2000" dirty="0">
                <a:latin typeface="Huawei Sans" panose="020C0503030203020204" pitchFamily="34" charset="0"/>
              </a:rPr>
              <a:t>Battery string sharing solution</a:t>
            </a:r>
          </a:p>
          <a:p>
            <a:pPr lvl="1"/>
            <a:r>
              <a:rPr lang="en-US" sz="1800" dirty="0">
                <a:solidFill>
                  <a:srgbClr val="C7000B"/>
                </a:solidFill>
                <a:latin typeface="Huawei Sans" panose="020C0503030203020204" pitchFamily="34" charset="0"/>
              </a:rPr>
              <a:t>To reduce the overall cost, the battery string sharing solution can be used. When battery strings are shared, all battery strings and UPSs are connected to the same </a:t>
            </a:r>
            <a:r>
              <a:rPr lang="en-US" sz="1800" dirty="0" err="1">
                <a:solidFill>
                  <a:srgbClr val="C7000B"/>
                </a:solidFill>
                <a:latin typeface="Huawei Sans" panose="020C0503030203020204" pitchFamily="34" charset="0"/>
              </a:rPr>
              <a:t>busbar</a:t>
            </a:r>
            <a:r>
              <a:rPr lang="en-US" sz="1800" dirty="0">
                <a:solidFill>
                  <a:srgbClr val="C7000B"/>
                </a:solidFill>
                <a:latin typeface="Huawei Sans" panose="020C0503030203020204" pitchFamily="34" charset="0"/>
              </a:rPr>
              <a:t>.</a:t>
            </a:r>
          </a:p>
          <a:p>
            <a:pPr lvl="1"/>
            <a:r>
              <a:rPr lang="en-US" sz="1800" dirty="0">
                <a:latin typeface="Huawei Sans" panose="020C0503030203020204" pitchFamily="34" charset="0"/>
              </a:rPr>
              <a:t>Advantages: Because battery strings are directly connected in parallel, they can be configured for one UPS. Battery strings do not need to be evenly distributed to each UPS. In some scenarios, costs can be reduced. (If the total capacity is the same, the cost of a small number of battery strings is low. For example, three 400 Ah battery strings are cheaper than four 300 Ah battery strings. In addition, related accessories such as battery racks and switch boxes are fewer.)</a:t>
            </a:r>
          </a:p>
          <a:p>
            <a:pPr lvl="1"/>
            <a:r>
              <a:rPr lang="en-US" sz="1800" dirty="0">
                <a:latin typeface="Huawei Sans" panose="020C0503030203020204" pitchFamily="34" charset="0"/>
              </a:rPr>
              <a:t>Disadvantage: SPOF may occur. If one battery string is faulty, all batteries may be unavailable. In actual applications, each battery string should be configured with an independent switch.</a:t>
            </a:r>
          </a:p>
          <a:p>
            <a:endParaRPr lang="zh-CN" altLang="en-US" sz="2000" dirty="0">
              <a:latin typeface="Huawei Sans" panose="020C0503030203020204" pitchFamily="34" charset="0"/>
            </a:endParaRPr>
          </a:p>
        </p:txBody>
      </p:sp>
    </p:spTree>
    <p:extLst>
      <p:ext uri="{BB962C8B-B14F-4D97-AF65-F5344CB8AC3E}">
        <p14:creationId xmlns:p14="http://schemas.microsoft.com/office/powerpoint/2010/main" val="289237645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Huawei Sans" panose="020C0503030203020204" pitchFamily="34" charset="0"/>
              </a:rPr>
              <a:t>Parallel System Configuration </a:t>
            </a:r>
            <a:r>
              <a:rPr lang="en-US" dirty="0" smtClean="0">
                <a:latin typeface="Huawei Sans" panose="020C0503030203020204" pitchFamily="34" charset="0"/>
              </a:rPr>
              <a:t>(6)</a:t>
            </a:r>
            <a:endParaRPr lang="en-US" dirty="0">
              <a:latin typeface="Huawei Sans" panose="020C0503030203020204" pitchFamily="34" charset="0"/>
            </a:endParaRPr>
          </a:p>
        </p:txBody>
      </p:sp>
      <p:sp>
        <p:nvSpPr>
          <p:cNvPr id="4" name="文本占位符 3"/>
          <p:cNvSpPr>
            <a:spLocks noGrp="1"/>
          </p:cNvSpPr>
          <p:nvPr>
            <p:ph type="body" sz="quarter" idx="10"/>
          </p:nvPr>
        </p:nvSpPr>
        <p:spPr/>
        <p:txBody>
          <a:bodyPr/>
          <a:lstStyle/>
          <a:p>
            <a:r>
              <a:rPr lang="en-US" sz="2000" dirty="0">
                <a:latin typeface="Huawei Sans" panose="020C0503030203020204" pitchFamily="34" charset="0"/>
              </a:rPr>
              <a:t>Comprehensive comparison of configuration solutions:</a:t>
            </a:r>
          </a:p>
          <a:p>
            <a:pPr lvl="1"/>
            <a:r>
              <a:rPr lang="en-US" sz="1800" dirty="0">
                <a:latin typeface="Huawei Sans" panose="020C0503030203020204" pitchFamily="34" charset="0"/>
              </a:rPr>
              <a:t>A 2+1 parallel system consisting of 200 kVA UPSs for 300 kVA loads is used as an example. The backup time is 15 minutes.</a:t>
            </a:r>
          </a:p>
          <a:p>
            <a:pPr lvl="1"/>
            <a:endParaRPr lang="en-US" altLang="zh-CN" sz="1600" dirty="0">
              <a:latin typeface="Huawei Sans" panose="020C0503030203020204" pitchFamily="34" charset="0"/>
            </a:endParaRPr>
          </a:p>
          <a:p>
            <a:pPr lvl="1"/>
            <a:endParaRPr lang="en-US" altLang="zh-CN" sz="1600" dirty="0" smtClean="0">
              <a:latin typeface="Huawei Sans" panose="020C0503030203020204" pitchFamily="34" charset="0"/>
            </a:endParaRPr>
          </a:p>
          <a:p>
            <a:pPr lvl="1"/>
            <a:endParaRPr lang="en-US" altLang="zh-CN" sz="1600" dirty="0">
              <a:latin typeface="Huawei Sans" panose="020C0503030203020204" pitchFamily="34" charset="0"/>
            </a:endParaRPr>
          </a:p>
          <a:p>
            <a:pPr lvl="1"/>
            <a:endParaRPr lang="en-US" altLang="zh-CN" sz="1600" dirty="0" smtClean="0">
              <a:latin typeface="Huawei Sans" panose="020C0503030203020204" pitchFamily="34" charset="0"/>
            </a:endParaRPr>
          </a:p>
          <a:p>
            <a:pPr lvl="1"/>
            <a:endParaRPr lang="en-US" altLang="zh-CN" sz="1600" dirty="0" smtClean="0">
              <a:latin typeface="Huawei Sans" panose="020C0503030203020204" pitchFamily="34" charset="0"/>
            </a:endParaRPr>
          </a:p>
          <a:p>
            <a:pPr lvl="1"/>
            <a:endParaRPr lang="en-US" altLang="zh-CN" sz="1600" dirty="0">
              <a:latin typeface="Huawei Sans" panose="020C0503030203020204" pitchFamily="34" charset="0"/>
            </a:endParaRPr>
          </a:p>
          <a:p>
            <a:pPr lvl="1"/>
            <a:endParaRPr lang="en-US" altLang="zh-CN" sz="1600" dirty="0" smtClean="0">
              <a:latin typeface="Huawei Sans" panose="020C0503030203020204" pitchFamily="34" charset="0"/>
            </a:endParaRPr>
          </a:p>
          <a:p>
            <a:pPr lvl="1"/>
            <a:r>
              <a:rPr lang="en-US" sz="1600" dirty="0">
                <a:latin typeface="Huawei Sans" panose="020C0503030203020204" pitchFamily="34" charset="0"/>
              </a:rPr>
              <a:t>Note: The price in the table includes the prices of the battery rack and battery switch and is the price of the entire battery system.</a:t>
            </a: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a:p>
            <a:endParaRPr lang="en-US" altLang="zh-CN" sz="1800" dirty="0" smtClean="0">
              <a:latin typeface="Huawei Sans" panose="020C0503030203020204" pitchFamily="34" charset="0"/>
            </a:endParaRPr>
          </a:p>
        </p:txBody>
      </p:sp>
      <p:graphicFrame>
        <p:nvGraphicFramePr>
          <p:cNvPr id="2" name="表格 1"/>
          <p:cNvGraphicFramePr>
            <a:graphicFrameLocks noGrp="1"/>
          </p:cNvGraphicFramePr>
          <p:nvPr>
            <p:extLst>
              <p:ext uri="{D42A27DB-BD31-4B8C-83A1-F6EECF244321}">
                <p14:modId xmlns:p14="http://schemas.microsoft.com/office/powerpoint/2010/main" val="3771405342"/>
              </p:ext>
            </p:extLst>
          </p:nvPr>
        </p:nvGraphicFramePr>
        <p:xfrm>
          <a:off x="1416603" y="2920108"/>
          <a:ext cx="8953971" cy="2516829"/>
        </p:xfrm>
        <a:graphic>
          <a:graphicData uri="http://schemas.openxmlformats.org/drawingml/2006/table">
            <a:tbl>
              <a:tblPr firstRow="1" bandRow="1">
                <a:tableStyleId>{72833802-FEF1-4C79-8D5D-14CF1EAF98D9}</a:tableStyleId>
              </a:tblPr>
              <a:tblGrid>
                <a:gridCol w="3404072"/>
                <a:gridCol w="3467100"/>
                <a:gridCol w="952500"/>
                <a:gridCol w="1130299"/>
              </a:tblGrid>
              <a:tr h="460201">
                <a:tc>
                  <a:txBody>
                    <a:bodyPr/>
                    <a:lstStyle/>
                    <a:p>
                      <a:r>
                        <a:rPr lang="en-US" altLang="zh-CN" sz="1400" dirty="0" smtClean="0">
                          <a:solidFill>
                            <a:schemeClr val="tx1"/>
                          </a:solidFill>
                          <a:latin typeface="Huawei Sans" panose="020C0503030203020204" pitchFamily="34" charset="0"/>
                        </a:rPr>
                        <a:t>Battery backup solution</a:t>
                      </a:r>
                      <a:endParaRPr lang="zh-CN" altLang="en-US" sz="1400" dirty="0">
                        <a:solidFill>
                          <a:schemeClr val="tx1"/>
                        </a:solidFill>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dirty="0">
                          <a:solidFill>
                            <a:schemeClr val="tx1"/>
                          </a:solidFill>
                          <a:latin typeface="Huawei Sans" panose="020C0503030203020204" pitchFamily="34" charset="0"/>
                        </a:rPr>
                        <a:t>Battery</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a:solidFill>
                            <a:schemeClr val="tx1"/>
                          </a:solidFill>
                          <a:latin typeface="Huawei Sans" panose="020C0503030203020204" pitchFamily="34" charset="0"/>
                        </a:rPr>
                        <a:t>Price (¥)</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a:solidFill>
                            <a:schemeClr val="tx1"/>
                          </a:solidFill>
                          <a:latin typeface="Huawei Sans" panose="020C0503030203020204" pitchFamily="34" charset="0"/>
                        </a:rPr>
                        <a:t>Reliability</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r>
              <a:tr h="380857">
                <a:tc>
                  <a:txBody>
                    <a:bodyPr/>
                    <a:lstStyle/>
                    <a:p>
                      <a:r>
                        <a:rPr lang="en-US" sz="1400" dirty="0">
                          <a:solidFill>
                            <a:schemeClr val="tx1"/>
                          </a:solidFill>
                          <a:latin typeface="Huawei Sans" panose="020C0503030203020204" pitchFamily="34" charset="0"/>
                          <a:ea typeface="+mn-ea"/>
                          <a:cs typeface="+mn-cs"/>
                        </a:rPr>
                        <a:t>Single UPS power backup</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3 x (100 Ah, three strings, 32 batteries)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solidFill>
                            <a:schemeClr val="tx1"/>
                          </a:solidFill>
                          <a:latin typeface="Huawei Sans" panose="020C0503030203020204" pitchFamily="34" charset="0"/>
                          <a:ea typeface="+mn-ea"/>
                          <a:cs typeface="+mn-cs"/>
                        </a:rPr>
                        <a:t>475,137</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High</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647457">
                <a:tc>
                  <a:txBody>
                    <a:bodyPr/>
                    <a:lstStyle/>
                    <a:p>
                      <a:r>
                        <a:rPr lang="en-US" sz="1400" dirty="0">
                          <a:latin typeface="Huawei Sans" panose="020C0503030203020204" pitchFamily="34" charset="0"/>
                        </a:rPr>
                        <a:t>System power backup</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Huawei Sans" panose="020C0503030203020204" pitchFamily="34" charset="0"/>
                          <a:ea typeface="+mn-ea"/>
                          <a:cs typeface="+mn-cs"/>
                        </a:rPr>
                        <a:t>3 x (100 Ah, two strings, 32 batteries)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solidFill>
                            <a:schemeClr val="tx1"/>
                          </a:solidFill>
                          <a:latin typeface="Huawei Sans" panose="020C0503030203020204" pitchFamily="34" charset="0"/>
                          <a:ea typeface="+mn-ea"/>
                          <a:cs typeface="+mn-cs"/>
                        </a:rPr>
                        <a:t>308,628</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Relatively high</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380857">
                <a:tc>
                  <a:txBody>
                    <a:bodyPr/>
                    <a:lstStyle/>
                    <a:p>
                      <a:r>
                        <a:rPr lang="en-US" sz="1400">
                          <a:latin typeface="Huawei Sans" panose="020C0503030203020204" pitchFamily="34" charset="0"/>
                        </a:rPr>
                        <a:t>Battery string sharing</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ea typeface="+mn-ea"/>
                          <a:cs typeface="+mn-cs"/>
                        </a:rPr>
                        <a:t>150 Ah, four strings, 32 batteries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solidFill>
                            <a:schemeClr val="tx1"/>
                          </a:solidFill>
                          <a:latin typeface="Huawei Sans" panose="020C0503030203020204" pitchFamily="34" charset="0"/>
                          <a:ea typeface="+mn-ea"/>
                          <a:cs typeface="+mn-cs"/>
                        </a:rPr>
                        <a:t>293,329</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Medium</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647457">
                <a:tc>
                  <a:txBody>
                    <a:bodyPr/>
                    <a:lstStyle/>
                    <a:p>
                      <a:r>
                        <a:rPr lang="en-US" sz="1400" dirty="0">
                          <a:solidFill>
                            <a:schemeClr val="tx1"/>
                          </a:solidFill>
                          <a:latin typeface="Huawei Sans" panose="020C0503030203020204" pitchFamily="34" charset="0"/>
                          <a:ea typeface="+mn-ea"/>
                          <a:cs typeface="+mn-cs"/>
                        </a:rPr>
                        <a:t>Battery string sharing + Battery quantity adjustment and optimization</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00000"/>
                        </a:lnSpc>
                        <a:spcBef>
                          <a:spcPts val="0"/>
                        </a:spcBef>
                        <a:spcAft>
                          <a:spcPts val="0"/>
                        </a:spcAft>
                        <a:buClrTx/>
                        <a:buSzTx/>
                        <a:buFontTx/>
                        <a:buNone/>
                        <a:tabLst/>
                        <a:defRPr/>
                      </a:pPr>
                      <a:r>
                        <a:rPr lang="en-US" sz="1400">
                          <a:solidFill>
                            <a:schemeClr val="tx1"/>
                          </a:solidFill>
                          <a:latin typeface="Huawei Sans" panose="020C0503030203020204" pitchFamily="34" charset="0"/>
                          <a:ea typeface="+mn-ea"/>
                          <a:cs typeface="+mn-cs"/>
                        </a:rPr>
                        <a:t>100 Ah, four strings, 40 batteries</a:t>
                      </a:r>
                    </a:p>
                    <a:p>
                      <a:endParaRPr lang="zh-CN" alt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solidFill>
                            <a:schemeClr val="tx1"/>
                          </a:solidFill>
                          <a:latin typeface="Huawei Sans" panose="020C0503030203020204" pitchFamily="34" charset="0"/>
                          <a:ea typeface="+mn-ea"/>
                          <a:cs typeface="+mn-cs"/>
                        </a:rPr>
                        <a:t>244,985</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Medium</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8" name="文本框 7"/>
          <p:cNvSpPr txBox="1"/>
          <p:nvPr/>
        </p:nvSpPr>
        <p:spPr>
          <a:xfrm>
            <a:off x="4673000" y="2496801"/>
            <a:ext cx="2832827" cy="369332"/>
          </a:xfrm>
          <a:prstGeom prst="rect">
            <a:avLst/>
          </a:prstGeom>
          <a:noFill/>
        </p:spPr>
        <p:txBody>
          <a:bodyPr wrap="none" rtlCol="0">
            <a:spAutoFit/>
          </a:bodyPr>
          <a:lstStyle/>
          <a:p>
            <a:r>
              <a:rPr lang="en-US" dirty="0">
                <a:latin typeface="Huawei Sans" panose="020C0503030203020204" pitchFamily="34" charset="0"/>
              </a:rPr>
              <a:t>Solution cost comparison</a:t>
            </a:r>
          </a:p>
        </p:txBody>
      </p:sp>
    </p:spTree>
    <p:extLst>
      <p:ext uri="{BB962C8B-B14F-4D97-AF65-F5344CB8AC3E}">
        <p14:creationId xmlns:p14="http://schemas.microsoft.com/office/powerpoint/2010/main" val="416576085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latin typeface="Huawei Sans" panose="020C0503030203020204" pitchFamily="34" charset="0"/>
              </a:rPr>
              <a:t>Parallel System Configuration </a:t>
            </a:r>
            <a:r>
              <a:rPr lang="en-US" dirty="0" smtClean="0">
                <a:latin typeface="Huawei Sans" panose="020C0503030203020204" pitchFamily="34" charset="0"/>
              </a:rPr>
              <a:t>(7)</a:t>
            </a:r>
            <a:endParaRPr lang="en-US" dirty="0">
              <a:latin typeface="Huawei Sans" panose="020C0503030203020204" pitchFamily="34" charset="0"/>
            </a:endParaRPr>
          </a:p>
        </p:txBody>
      </p:sp>
      <p:sp>
        <p:nvSpPr>
          <p:cNvPr id="5" name="文本占位符 4"/>
          <p:cNvSpPr>
            <a:spLocks noGrp="1"/>
          </p:cNvSpPr>
          <p:nvPr>
            <p:ph type="body" sz="quarter" idx="10"/>
          </p:nvPr>
        </p:nvSpPr>
        <p:spPr/>
        <p:txBody>
          <a:bodyPr/>
          <a:lstStyle/>
          <a:p>
            <a:r>
              <a:rPr lang="en-US" dirty="0">
                <a:latin typeface="Huawei Sans" panose="020C0503030203020204" pitchFamily="34" charset="0"/>
              </a:rPr>
              <a:t>Dual-bus system</a:t>
            </a:r>
          </a:p>
          <a:p>
            <a:pPr lvl="1"/>
            <a:r>
              <a:rPr lang="en-US" dirty="0">
                <a:latin typeface="Huawei Sans" panose="020C0503030203020204" pitchFamily="34" charset="0"/>
              </a:rPr>
              <a:t>System power backup solution</a:t>
            </a:r>
          </a:p>
          <a:p>
            <a:pPr lvl="2"/>
            <a:r>
              <a:rPr lang="en-US" dirty="0">
                <a:latin typeface="Huawei Sans" panose="020C0503030203020204" pitchFamily="34" charset="0"/>
              </a:rPr>
              <a:t>The loads of the dual-bus system are balanced. </a:t>
            </a:r>
            <a:r>
              <a:rPr lang="en-US" altLang="zh-CN" dirty="0"/>
              <a:t>Path</a:t>
            </a:r>
            <a:r>
              <a:rPr lang="en-US" dirty="0" smtClean="0">
                <a:latin typeface="Huawei Sans" panose="020C0503030203020204" pitchFamily="34" charset="0"/>
              </a:rPr>
              <a:t> </a:t>
            </a:r>
            <a:r>
              <a:rPr lang="en-US" dirty="0">
                <a:latin typeface="Huawei Sans" panose="020C0503030203020204" pitchFamily="34" charset="0"/>
              </a:rPr>
              <a:t>A carries half of loads while </a:t>
            </a:r>
            <a:r>
              <a:rPr lang="en-US" altLang="zh-CN" dirty="0"/>
              <a:t>path</a:t>
            </a:r>
            <a:r>
              <a:rPr lang="en-US" dirty="0" smtClean="0">
                <a:latin typeface="Huawei Sans" panose="020C0503030203020204" pitchFamily="34" charset="0"/>
              </a:rPr>
              <a:t> </a:t>
            </a:r>
            <a:r>
              <a:rPr lang="en-US" dirty="0">
                <a:latin typeface="Huawei Sans" panose="020C0503030203020204" pitchFamily="34" charset="0"/>
              </a:rPr>
              <a:t>B carries the other half. The battery configuration can be reduced, and the entire system can still meet the customer's requirements. However, this solution reduces the system availability.</a:t>
            </a:r>
          </a:p>
          <a:p>
            <a:pPr lvl="1"/>
            <a:r>
              <a:rPr lang="en-US" dirty="0">
                <a:latin typeface="Huawei Sans" panose="020C0503030203020204" pitchFamily="34" charset="0"/>
              </a:rPr>
              <a:t>Single UPS power backup solution</a:t>
            </a:r>
          </a:p>
          <a:p>
            <a:pPr lvl="2"/>
            <a:r>
              <a:rPr lang="en-US" altLang="zh-CN" dirty="0" smtClean="0">
                <a:latin typeface="Huawei Sans" panose="020C0503030203020204" pitchFamily="34" charset="0"/>
              </a:rPr>
              <a:t>Both </a:t>
            </a:r>
            <a:r>
              <a:rPr lang="en-US" altLang="zh-CN" dirty="0"/>
              <a:t>path</a:t>
            </a:r>
            <a:r>
              <a:rPr lang="en-US" dirty="0" smtClean="0">
                <a:latin typeface="Huawei Sans" panose="020C0503030203020204" pitchFamily="34" charset="0"/>
              </a:rPr>
              <a:t> </a:t>
            </a:r>
            <a:r>
              <a:rPr lang="en-US" dirty="0">
                <a:latin typeface="Huawei Sans" panose="020C0503030203020204" pitchFamily="34" charset="0"/>
              </a:rPr>
              <a:t>A and </a:t>
            </a:r>
            <a:r>
              <a:rPr lang="en-US" altLang="zh-CN" dirty="0"/>
              <a:t>path</a:t>
            </a:r>
            <a:r>
              <a:rPr lang="en-US" dirty="0" smtClean="0">
                <a:latin typeface="Huawei Sans" panose="020C0503030203020204" pitchFamily="34" charset="0"/>
              </a:rPr>
              <a:t> </a:t>
            </a:r>
            <a:r>
              <a:rPr lang="en-US" dirty="0">
                <a:latin typeface="Huawei Sans" panose="020C0503030203020204" pitchFamily="34" charset="0"/>
              </a:rPr>
              <a:t>B can meet the basic capacity and designed backup time. </a:t>
            </a:r>
            <a:r>
              <a:rPr lang="en-US" altLang="zh-CN" dirty="0"/>
              <a:t>Path</a:t>
            </a:r>
            <a:r>
              <a:rPr lang="en-US" dirty="0" smtClean="0">
                <a:latin typeface="Huawei Sans" panose="020C0503030203020204" pitchFamily="34" charset="0"/>
              </a:rPr>
              <a:t> </a:t>
            </a:r>
            <a:r>
              <a:rPr lang="en-US" dirty="0">
                <a:latin typeface="Huawei Sans" panose="020C0503030203020204" pitchFamily="34" charset="0"/>
              </a:rPr>
              <a:t>A can fully back up </a:t>
            </a:r>
            <a:r>
              <a:rPr lang="en-US" altLang="zh-CN" dirty="0"/>
              <a:t>path</a:t>
            </a:r>
            <a:r>
              <a:rPr lang="en-US" dirty="0" smtClean="0">
                <a:latin typeface="Huawei Sans" panose="020C0503030203020204" pitchFamily="34" charset="0"/>
              </a:rPr>
              <a:t> </a:t>
            </a:r>
            <a:r>
              <a:rPr lang="en-US" dirty="0">
                <a:latin typeface="Huawei Sans" panose="020C0503030203020204" pitchFamily="34" charset="0"/>
              </a:rPr>
              <a:t>B. For the UPS system, this solution is a dual-bus system in the strict sense.</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3347920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System Composition (1)</a:t>
            </a:r>
            <a:endParaRPr lang="en-US"/>
          </a:p>
        </p:txBody>
      </p:sp>
      <p:sp>
        <p:nvSpPr>
          <p:cNvPr id="3" name="文本占位符 2"/>
          <p:cNvSpPr>
            <a:spLocks noGrp="1"/>
          </p:cNvSpPr>
          <p:nvPr>
            <p:ph type="body" sz="quarter" idx="10"/>
          </p:nvPr>
        </p:nvSpPr>
        <p:spPr/>
        <p:txBody>
          <a:bodyPr/>
          <a:lstStyle/>
          <a:p>
            <a:r>
              <a:rPr lang="en-US" sz="1800" dirty="0" smtClean="0"/>
              <a:t>The static uninterruptible power system (UPS) consists of UPS, battery strings, battery racks, battery switches, battery switch boxes, parallel components, communication components, and connecting cables.</a:t>
            </a:r>
          </a:p>
          <a:p>
            <a:r>
              <a:rPr lang="en-US" sz="1800" dirty="0" smtClean="0"/>
              <a:t>UPS</a:t>
            </a:r>
          </a:p>
          <a:p>
            <a:pPr lvl="1"/>
            <a:r>
              <a:rPr lang="en-US" sz="1600" dirty="0" smtClean="0"/>
              <a:t>By the technology, UPS are classified into transformer-based UPSs and </a:t>
            </a:r>
            <a:r>
              <a:rPr lang="en-US" sz="1600" dirty="0" err="1" smtClean="0"/>
              <a:t>transformerless</a:t>
            </a:r>
            <a:r>
              <a:rPr lang="en-US" sz="1600" dirty="0" smtClean="0"/>
              <a:t> UPS (modular UPS are </a:t>
            </a:r>
            <a:r>
              <a:rPr lang="en-US" sz="1600" dirty="0" err="1" smtClean="0"/>
              <a:t>transformerless</a:t>
            </a:r>
            <a:r>
              <a:rPr lang="en-US" sz="1600" dirty="0" smtClean="0"/>
              <a:t> UPS).</a:t>
            </a:r>
          </a:p>
          <a:p>
            <a:pPr lvl="1"/>
            <a:r>
              <a:rPr lang="en-US" sz="1600" dirty="0" smtClean="0"/>
              <a:t>By the architecture, UPS are classified into offline UPS, online interactive UPS, and double-conversion UPS. Only double-conversion UPS can meet all the core requirements of data center customers. Double-conversion UPS are most widely used in data centers.</a:t>
            </a:r>
          </a:p>
          <a:p>
            <a:pPr lvl="1"/>
            <a:r>
              <a:rPr lang="en-US" sz="1600" dirty="0" smtClean="0"/>
              <a:t>By the capacity, UPS are classified into small-capacity UPS (&lt; 20 kVA), medium-capacity UPS (20 kVA–200 kVA), and large-capacity UPS (&gt; 200 kVA). The UPS used in data centers are mainly medium-capacity and large-capacity UPS.</a:t>
            </a:r>
            <a:endParaRPr lang="en-US" sz="1600" dirty="0"/>
          </a:p>
        </p:txBody>
      </p:sp>
    </p:spTree>
    <p:extLst>
      <p:ext uri="{BB962C8B-B14F-4D97-AF65-F5344CB8AC3E}">
        <p14:creationId xmlns:p14="http://schemas.microsoft.com/office/powerpoint/2010/main" val="221633208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mtClean="0"/>
              <a:t>System Composition</a:t>
            </a:r>
          </a:p>
          <a:p>
            <a:r>
              <a:rPr lang="en-US" smtClean="0"/>
              <a:t>Planning Preparation</a:t>
            </a:r>
          </a:p>
          <a:p>
            <a:r>
              <a:rPr lang="en-US" smtClean="0"/>
              <a:t>Planning Method</a:t>
            </a:r>
          </a:p>
          <a:p>
            <a:pPr lvl="1"/>
            <a:r>
              <a:rPr lang="en-US" smtClean="0"/>
              <a:t>Planning Method Overview</a:t>
            </a:r>
          </a:p>
          <a:p>
            <a:pPr lvl="1"/>
            <a:r>
              <a:rPr lang="en-US" smtClean="0"/>
              <a:t>UPS Configuration Solution</a:t>
            </a:r>
          </a:p>
          <a:p>
            <a:pPr lvl="1"/>
            <a:r>
              <a:rPr lang="en-US" smtClean="0"/>
              <a:t>UPS Capacity Calculation</a:t>
            </a:r>
          </a:p>
          <a:p>
            <a:pPr lvl="1"/>
            <a:r>
              <a:rPr lang="en-US" smtClean="0"/>
              <a:t>UPS Equipment Selection</a:t>
            </a:r>
          </a:p>
          <a:p>
            <a:pPr lvl="1"/>
            <a:r>
              <a:rPr lang="en-US" smtClean="0"/>
              <a:t>Battery Configuration</a:t>
            </a:r>
            <a:endParaRPr lang="en-US" dirty="0"/>
          </a:p>
        </p:txBody>
      </p:sp>
    </p:spTree>
    <p:extLst>
      <p:ext uri="{BB962C8B-B14F-4D97-AF65-F5344CB8AC3E}">
        <p14:creationId xmlns:p14="http://schemas.microsoft.com/office/powerpoint/2010/main" val="224101785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altLang="zh-CN" dirty="0"/>
              <a:t>(short-answer question) </a:t>
            </a:r>
            <a:r>
              <a:rPr lang="en-US" dirty="0" smtClean="0"/>
              <a:t>What are the advantages and disadvantages of a distributed redundant system compared with a dual-bus system?</a:t>
            </a:r>
          </a:p>
          <a:p>
            <a:r>
              <a:rPr lang="en-US" altLang="zh-CN" dirty="0"/>
              <a:t>(short-answer question) </a:t>
            </a:r>
            <a:r>
              <a:rPr lang="en-US" dirty="0" smtClean="0"/>
              <a:t>What are the battery configuration solutions for a parallel UPS system?</a:t>
            </a:r>
            <a:endParaRPr lang="en-US" dirty="0"/>
          </a:p>
        </p:txBody>
      </p:sp>
    </p:spTree>
    <p:extLst>
      <p:ext uri="{BB962C8B-B14F-4D97-AF65-F5344CB8AC3E}">
        <p14:creationId xmlns:p14="http://schemas.microsoft.com/office/powerpoint/2010/main" val="20707899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6333701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文本占位符 7"/>
          <p:cNvSpPr>
            <a:spLocks noGrp="1"/>
          </p:cNvSpPr>
          <p:nvPr>
            <p:ph type="body" sz="quarter" idx="17"/>
          </p:nvPr>
        </p:nvSpPr>
        <p:spPr/>
        <p:txBody>
          <a:bodyPr/>
          <a:lstStyle/>
          <a:p>
            <a:r>
              <a:rPr lang="en-US" altLang="zh-CN" dirty="0" smtClean="0"/>
              <a:t>V5R2</a:t>
            </a:r>
            <a:endParaRPr lang="zh-CN" altLang="en-US" dirty="0"/>
          </a:p>
        </p:txBody>
      </p:sp>
      <p:sp>
        <p:nvSpPr>
          <p:cNvPr id="9" name="文本占位符 8"/>
          <p:cNvSpPr>
            <a:spLocks noGrp="1"/>
          </p:cNvSpPr>
          <p:nvPr>
            <p:ph type="body" sz="quarter" idx="18"/>
          </p:nvPr>
        </p:nvSpPr>
        <p:spPr/>
        <p:txBody>
          <a:bodyPr/>
          <a:lstStyle/>
          <a:p>
            <a:pPr lvl="0"/>
            <a:r>
              <a:rPr lang="en-US" altLang="zh-CN" dirty="0"/>
              <a:t>V1R1</a:t>
            </a:r>
            <a:endParaRPr lang="zh-CN" altLang="en-US" dirty="0"/>
          </a:p>
        </p:txBody>
      </p:sp>
      <p:sp>
        <p:nvSpPr>
          <p:cNvPr id="11" name="文本占位符 10"/>
          <p:cNvSpPr>
            <a:spLocks noGrp="1"/>
          </p:cNvSpPr>
          <p:nvPr>
            <p:ph type="body" sz="quarter" idx="19"/>
          </p:nvPr>
        </p:nvSpPr>
        <p:spPr/>
        <p:txBody>
          <a:bodyPr/>
          <a:lstStyle/>
          <a:p>
            <a:r>
              <a:rPr lang="en-US" altLang="zh-CN" dirty="0" smtClean="0"/>
              <a:t>2019.01.25</a:t>
            </a:r>
            <a:endParaRPr lang="zh-CN" altLang="en-US" dirty="0"/>
          </a:p>
        </p:txBody>
      </p:sp>
      <p:sp>
        <p:nvSpPr>
          <p:cNvPr id="13" name="文本占位符 12"/>
          <p:cNvSpPr>
            <a:spLocks noGrp="1"/>
          </p:cNvSpPr>
          <p:nvPr>
            <p:ph type="body" sz="quarter" idx="20"/>
          </p:nvPr>
        </p:nvSpPr>
        <p:spPr/>
        <p:txBody>
          <a:bodyPr/>
          <a:lstStyle/>
          <a:p>
            <a:r>
              <a:rPr lang="en-US" altLang="zh-CN" dirty="0" smtClean="0"/>
              <a:t>Update</a:t>
            </a:r>
            <a:endParaRPr lang="zh-CN" altLang="en-US" dirty="0"/>
          </a:p>
        </p:txBody>
      </p:sp>
      <p:sp>
        <p:nvSpPr>
          <p:cNvPr id="3" name="文本占位符 2"/>
          <p:cNvSpPr>
            <a:spLocks noGrp="1"/>
          </p:cNvSpPr>
          <p:nvPr>
            <p:ph type="body" sz="quarter" idx="13"/>
          </p:nvPr>
        </p:nvSpPr>
        <p:spPr/>
        <p:txBody>
          <a:bodyPr/>
          <a:lstStyle/>
          <a:p>
            <a:r>
              <a:rPr lang="en-US" altLang="zh-CN" dirty="0" smtClean="0">
                <a:latin typeface="Huawei Sans" panose="020C0503030203020204" pitchFamily="34" charset="0"/>
              </a:rPr>
              <a:t>Chen Kaifeng/cwx377854</a:t>
            </a:r>
            <a:endParaRPr lang="zh-CN" altLang="en-US" dirty="0">
              <a:latin typeface="Huawei Sans" panose="020C0503030203020204" pitchFamily="34" charset="0"/>
            </a:endParaRPr>
          </a:p>
        </p:txBody>
      </p:sp>
      <p:sp>
        <p:nvSpPr>
          <p:cNvPr id="4" name="文本占位符 3"/>
          <p:cNvSpPr>
            <a:spLocks noGrp="1"/>
          </p:cNvSpPr>
          <p:nvPr>
            <p:ph type="body" sz="quarter" idx="14"/>
          </p:nvPr>
        </p:nvSpPr>
        <p:spPr/>
        <p:txBody>
          <a:bodyPr/>
          <a:lstStyle/>
          <a:p>
            <a:r>
              <a:rPr lang="en-US" altLang="zh-CN" dirty="0" smtClean="0">
                <a:latin typeface="Huawei Sans" panose="020C0503030203020204" pitchFamily="34" charset="0"/>
              </a:rPr>
              <a:t>2020.4.11</a:t>
            </a:r>
            <a:endParaRPr lang="zh-CN" altLang="en-US" dirty="0">
              <a:latin typeface="Huawei Sans" panose="020C0503030203020204" pitchFamily="34" charset="0"/>
            </a:endParaRPr>
          </a:p>
        </p:txBody>
      </p:sp>
      <p:sp>
        <p:nvSpPr>
          <p:cNvPr id="5" name="文本占位符 4"/>
          <p:cNvSpPr>
            <a:spLocks noGrp="1"/>
          </p:cNvSpPr>
          <p:nvPr>
            <p:ph type="body" sz="quarter" idx="15"/>
          </p:nvPr>
        </p:nvSpPr>
        <p:spPr/>
        <p:txBody>
          <a:bodyPr/>
          <a:lstStyle/>
          <a:p>
            <a:r>
              <a:rPr lang="en-US" altLang="zh-CN" dirty="0" smtClean="0">
                <a:latin typeface="Huawei Sans" panose="020C0503030203020204" pitchFamily="34" charset="0"/>
              </a:rPr>
              <a:t>Li </a:t>
            </a:r>
            <a:r>
              <a:rPr lang="en-US" altLang="zh-CN" dirty="0" err="1" smtClean="0">
                <a:latin typeface="Huawei Sans" panose="020C0503030203020204" pitchFamily="34" charset="0"/>
              </a:rPr>
              <a:t>Shaofeng</a:t>
            </a:r>
            <a:r>
              <a:rPr lang="en-US" altLang="zh-CN" dirty="0" smtClean="0">
                <a:latin typeface="Huawei Sans" panose="020C0503030203020204" pitchFamily="34" charset="0"/>
              </a:rPr>
              <a:t>/ l0486775</a:t>
            </a:r>
            <a:endParaRPr lang="zh-CN" altLang="en-US" dirty="0">
              <a:latin typeface="Huawei Sans" panose="020C0503030203020204" pitchFamily="34" charset="0"/>
            </a:endParaRPr>
          </a:p>
        </p:txBody>
      </p:sp>
      <p:sp>
        <p:nvSpPr>
          <p:cNvPr id="6" name="文本占位符 5"/>
          <p:cNvSpPr>
            <a:spLocks noGrp="1"/>
          </p:cNvSpPr>
          <p:nvPr>
            <p:ph type="body" sz="quarter" idx="16"/>
          </p:nvPr>
        </p:nvSpPr>
        <p:spPr/>
        <p:txBody>
          <a:bodyPr/>
          <a:lstStyle/>
          <a:p>
            <a:r>
              <a:rPr lang="en-US" altLang="zh-CN" dirty="0" smtClean="0">
                <a:latin typeface="Huawei Sans" panose="020C0503030203020204" pitchFamily="34" charset="0"/>
              </a:rPr>
              <a:t>New</a:t>
            </a:r>
            <a:endParaRPr lang="zh-CN" altLang="en-US" dirty="0">
              <a:latin typeface="Huawei Sans" panose="020C0503030203020204" pitchFamily="34" charset="0"/>
            </a:endParaRPr>
          </a:p>
        </p:txBody>
      </p:sp>
      <p:sp>
        <p:nvSpPr>
          <p:cNvPr id="15" name="文本占位符 14"/>
          <p:cNvSpPr>
            <a:spLocks noGrp="1"/>
          </p:cNvSpPr>
          <p:nvPr>
            <p:ph type="body" sz="quarter" idx="21"/>
          </p:nvPr>
        </p:nvSpPr>
        <p:spPr/>
        <p:txBody>
          <a:bodyPr/>
          <a:lstStyle/>
          <a:p>
            <a:r>
              <a:rPr lang="en-US" altLang="zh-CN" dirty="0" smtClean="0"/>
              <a:t>2019.01.25</a:t>
            </a:r>
            <a:endParaRPr lang="zh-CN" altLang="en-US" dirty="0"/>
          </a:p>
        </p:txBody>
      </p:sp>
      <p:sp>
        <p:nvSpPr>
          <p:cNvPr id="17" name="文本占位符 16"/>
          <p:cNvSpPr>
            <a:spLocks noGrp="1"/>
          </p:cNvSpPr>
          <p:nvPr>
            <p:ph type="body" sz="quarter" idx="22"/>
          </p:nvPr>
        </p:nvSpPr>
        <p:spPr/>
        <p:txBody>
          <a:bodyPr/>
          <a:lstStyle/>
          <a:p>
            <a:r>
              <a:rPr lang="en-US" altLang="zh-CN" dirty="0" smtClean="0"/>
              <a:t>Update</a:t>
            </a:r>
            <a:endParaRPr lang="zh-CN" altLang="en-US" dirty="0"/>
          </a:p>
        </p:txBody>
      </p:sp>
      <p:sp>
        <p:nvSpPr>
          <p:cNvPr id="19" name="文本占位符 18"/>
          <p:cNvSpPr>
            <a:spLocks noGrp="1"/>
          </p:cNvSpPr>
          <p:nvPr>
            <p:ph type="body" sz="quarter" idx="23"/>
          </p:nvPr>
        </p:nvSpPr>
        <p:spPr/>
        <p:txBody>
          <a:bodyPr/>
          <a:lstStyle/>
          <a:p>
            <a:r>
              <a:rPr lang="en-US" altLang="zh-CN" dirty="0" smtClean="0"/>
              <a:t>2019.01.25</a:t>
            </a:r>
            <a:endParaRPr lang="zh-CN" altLang="en-US" dirty="0"/>
          </a:p>
        </p:txBody>
      </p:sp>
      <p:sp>
        <p:nvSpPr>
          <p:cNvPr id="21" name="文本占位符 20"/>
          <p:cNvSpPr>
            <a:spLocks noGrp="1"/>
          </p:cNvSpPr>
          <p:nvPr>
            <p:ph type="body" sz="quarter" idx="24"/>
          </p:nvPr>
        </p:nvSpPr>
        <p:spPr/>
        <p:txBody>
          <a:bodyPr/>
          <a:lstStyle/>
          <a:p>
            <a:r>
              <a:rPr lang="en-US" altLang="zh-CN" dirty="0" smtClean="0"/>
              <a:t>Update</a:t>
            </a:r>
            <a:endParaRPr lang="zh-CN" altLang="en-US" dirty="0"/>
          </a:p>
        </p:txBody>
      </p:sp>
      <p:sp>
        <p:nvSpPr>
          <p:cNvPr id="23" name="文本占位符 22"/>
          <p:cNvSpPr>
            <a:spLocks noGrp="1"/>
          </p:cNvSpPr>
          <p:nvPr>
            <p:ph type="body" sz="quarter" idx="25"/>
          </p:nvPr>
        </p:nvSpPr>
        <p:spPr/>
        <p:txBody>
          <a:bodyPr/>
          <a:lstStyle/>
          <a:p>
            <a:r>
              <a:rPr lang="en-US" altLang="zh-CN" dirty="0" smtClean="0"/>
              <a:t>2019.01.25</a:t>
            </a:r>
            <a:endParaRPr lang="zh-CN" altLang="en-US" dirty="0"/>
          </a:p>
        </p:txBody>
      </p:sp>
      <p:sp>
        <p:nvSpPr>
          <p:cNvPr id="25" name="文本占位符 24"/>
          <p:cNvSpPr>
            <a:spLocks noGrp="1"/>
          </p:cNvSpPr>
          <p:nvPr>
            <p:ph type="body" sz="quarter" idx="26"/>
          </p:nvPr>
        </p:nvSpPr>
        <p:spPr/>
        <p:txBody>
          <a:bodyPr/>
          <a:lstStyle/>
          <a:p>
            <a:r>
              <a:rPr lang="en-US" altLang="zh-CN" dirty="0" smtClean="0"/>
              <a:t>Update</a:t>
            </a:r>
            <a:endParaRPr lang="zh-CN" altLang="en-US" dirty="0"/>
          </a:p>
        </p:txBody>
      </p:sp>
      <p:sp>
        <p:nvSpPr>
          <p:cNvPr id="27" name="文本占位符 26"/>
          <p:cNvSpPr>
            <a:spLocks noGrp="1"/>
          </p:cNvSpPr>
          <p:nvPr>
            <p:ph type="body" sz="quarter" idx="27"/>
          </p:nvPr>
        </p:nvSpPr>
        <p:spPr/>
        <p:txBody>
          <a:bodyPr/>
          <a:lstStyle/>
          <a:p>
            <a:r>
              <a:rPr lang="en-US" altLang="zh-CN" dirty="0" smtClean="0"/>
              <a:t>2019.01.25</a:t>
            </a:r>
            <a:endParaRPr lang="zh-CN" altLang="en-US" dirty="0"/>
          </a:p>
        </p:txBody>
      </p:sp>
      <p:sp>
        <p:nvSpPr>
          <p:cNvPr id="29" name="文本占位符 28"/>
          <p:cNvSpPr>
            <a:spLocks noGrp="1"/>
          </p:cNvSpPr>
          <p:nvPr>
            <p:ph type="body" sz="quarter" idx="28"/>
          </p:nvPr>
        </p:nvSpPr>
        <p:spPr/>
        <p:txBody>
          <a:bodyPr/>
          <a:lstStyle/>
          <a:p>
            <a:r>
              <a:rPr lang="en-US" altLang="zh-CN" dirty="0" smtClean="0"/>
              <a:t>Update</a:t>
            </a:r>
            <a:endParaRPr lang="zh-CN" altLang="en-US" dirty="0"/>
          </a:p>
        </p:txBody>
      </p:sp>
      <p:sp>
        <p:nvSpPr>
          <p:cNvPr id="42" name="文本占位符 41"/>
          <p:cNvSpPr>
            <a:spLocks noGrp="1"/>
          </p:cNvSpPr>
          <p:nvPr>
            <p:ph type="body" sz="quarter" idx="29"/>
          </p:nvPr>
        </p:nvSpPr>
        <p:spPr/>
        <p:txBody>
          <a:bodyPr/>
          <a:lstStyle/>
          <a:p>
            <a:endParaRPr lang="zh-CN" altLang="en-US"/>
          </a:p>
        </p:txBody>
      </p:sp>
      <p:sp>
        <p:nvSpPr>
          <p:cNvPr id="43" name="文本占位符 42"/>
          <p:cNvSpPr>
            <a:spLocks noGrp="1"/>
          </p:cNvSpPr>
          <p:nvPr>
            <p:ph type="body" sz="quarter" idx="30"/>
          </p:nvPr>
        </p:nvSpPr>
        <p:spPr/>
        <p:txBody>
          <a:bodyPr/>
          <a:lstStyle/>
          <a:p>
            <a:endParaRPr lang="zh-CN" altLang="en-US"/>
          </a:p>
        </p:txBody>
      </p:sp>
      <p:sp>
        <p:nvSpPr>
          <p:cNvPr id="44" name="文本占位符 43"/>
          <p:cNvSpPr>
            <a:spLocks noGrp="1"/>
          </p:cNvSpPr>
          <p:nvPr>
            <p:ph type="body" sz="quarter" idx="31"/>
          </p:nvPr>
        </p:nvSpPr>
        <p:spPr/>
        <p:txBody>
          <a:bodyPr/>
          <a:lstStyle/>
          <a:p>
            <a:endParaRPr lang="zh-CN" altLang="en-US"/>
          </a:p>
        </p:txBody>
      </p:sp>
      <p:sp>
        <p:nvSpPr>
          <p:cNvPr id="45" name="文本占位符 44"/>
          <p:cNvSpPr>
            <a:spLocks noGrp="1"/>
          </p:cNvSpPr>
          <p:nvPr>
            <p:ph type="body" sz="quarter" idx="32"/>
          </p:nvPr>
        </p:nvSpPr>
        <p:spPr/>
        <p:txBody>
          <a:bodyPr/>
          <a:lstStyle/>
          <a:p>
            <a:endParaRPr lang="zh-CN" altLang="en-US"/>
          </a:p>
        </p:txBody>
      </p:sp>
      <p:sp>
        <p:nvSpPr>
          <p:cNvPr id="46" name="文本占位符 45"/>
          <p:cNvSpPr>
            <a:spLocks noGrp="1"/>
          </p:cNvSpPr>
          <p:nvPr>
            <p:ph type="body" sz="quarter" idx="33"/>
          </p:nvPr>
        </p:nvSpPr>
        <p:spPr/>
        <p:txBody>
          <a:bodyPr/>
          <a:lstStyle/>
          <a:p>
            <a:endParaRPr lang="zh-CN" altLang="en-US"/>
          </a:p>
        </p:txBody>
      </p:sp>
      <p:sp>
        <p:nvSpPr>
          <p:cNvPr id="47" name="文本占位符 46"/>
          <p:cNvSpPr>
            <a:spLocks noGrp="1"/>
          </p:cNvSpPr>
          <p:nvPr>
            <p:ph type="body" sz="quarter" idx="34"/>
          </p:nvPr>
        </p:nvSpPr>
        <p:spPr/>
        <p:txBody>
          <a:bodyPr/>
          <a:lstStyle/>
          <a:p>
            <a:endParaRPr lang="zh-CN" altLang="en-US"/>
          </a:p>
        </p:txBody>
      </p:sp>
      <p:sp>
        <p:nvSpPr>
          <p:cNvPr id="48" name="文本占位符 47"/>
          <p:cNvSpPr>
            <a:spLocks noGrp="1"/>
          </p:cNvSpPr>
          <p:nvPr>
            <p:ph type="body" sz="quarter" idx="35"/>
          </p:nvPr>
        </p:nvSpPr>
        <p:spPr/>
        <p:txBody>
          <a:bodyPr/>
          <a:lstStyle/>
          <a:p>
            <a:endParaRPr lang="zh-CN" altLang="en-US"/>
          </a:p>
        </p:txBody>
      </p:sp>
      <p:sp>
        <p:nvSpPr>
          <p:cNvPr id="49" name="文本占位符 48"/>
          <p:cNvSpPr>
            <a:spLocks noGrp="1"/>
          </p:cNvSpPr>
          <p:nvPr>
            <p:ph type="body" sz="quarter" idx="36"/>
          </p:nvPr>
        </p:nvSpPr>
        <p:spPr/>
        <p:txBody>
          <a:bodyPr/>
          <a:lstStyle/>
          <a:p>
            <a:endParaRPr lang="zh-CN" altLang="en-US"/>
          </a:p>
        </p:txBody>
      </p:sp>
      <p:sp>
        <p:nvSpPr>
          <p:cNvPr id="50" name="文本占位符 49"/>
          <p:cNvSpPr>
            <a:spLocks noGrp="1"/>
          </p:cNvSpPr>
          <p:nvPr>
            <p:ph type="body" sz="quarter" idx="37"/>
          </p:nvPr>
        </p:nvSpPr>
        <p:spPr/>
        <p:txBody>
          <a:bodyPr/>
          <a:lstStyle/>
          <a:p>
            <a:endParaRPr lang="zh-CN" altLang="en-US"/>
          </a:p>
        </p:txBody>
      </p:sp>
      <p:sp>
        <p:nvSpPr>
          <p:cNvPr id="51" name="文本占位符 50"/>
          <p:cNvSpPr>
            <a:spLocks noGrp="1"/>
          </p:cNvSpPr>
          <p:nvPr>
            <p:ph type="body" sz="quarter" idx="38"/>
          </p:nvPr>
        </p:nvSpPr>
        <p:spPr/>
        <p:txBody>
          <a:bodyPr/>
          <a:lstStyle/>
          <a:p>
            <a:endParaRPr lang="zh-CN" altLang="en-US"/>
          </a:p>
        </p:txBody>
      </p:sp>
      <p:sp>
        <p:nvSpPr>
          <p:cNvPr id="52" name="文本占位符 51"/>
          <p:cNvSpPr>
            <a:spLocks noGrp="1"/>
          </p:cNvSpPr>
          <p:nvPr>
            <p:ph type="body" sz="quarter" idx="39"/>
          </p:nvPr>
        </p:nvSpPr>
        <p:spPr/>
        <p:txBody>
          <a:bodyPr/>
          <a:lstStyle/>
          <a:p>
            <a:endParaRPr lang="zh-CN" altLang="en-US"/>
          </a:p>
        </p:txBody>
      </p:sp>
      <p:sp>
        <p:nvSpPr>
          <p:cNvPr id="53" name="文本占位符 5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153924610"/>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System Composition (2)</a:t>
            </a:r>
            <a:endParaRPr lang="en-US"/>
          </a:p>
        </p:txBody>
      </p:sp>
      <p:sp>
        <p:nvSpPr>
          <p:cNvPr id="3" name="文本占位符 2"/>
          <p:cNvSpPr>
            <a:spLocks noGrp="1"/>
          </p:cNvSpPr>
          <p:nvPr>
            <p:ph type="body" sz="quarter" idx="10"/>
          </p:nvPr>
        </p:nvSpPr>
        <p:spPr/>
        <p:txBody>
          <a:bodyPr/>
          <a:lstStyle/>
          <a:p>
            <a:r>
              <a:rPr lang="en-US" smtClean="0"/>
              <a:t>Battery string</a:t>
            </a:r>
          </a:p>
          <a:p>
            <a:pPr lvl="1"/>
            <a:r>
              <a:rPr lang="en-US" smtClean="0"/>
              <a:t>The battery string serves as the backup power supply. When the mains supply is faulty, the battery string supplies power to the load.</a:t>
            </a:r>
          </a:p>
          <a:p>
            <a:r>
              <a:rPr lang="en-US" smtClean="0"/>
              <a:t>Parallel components</a:t>
            </a:r>
          </a:p>
          <a:p>
            <a:pPr lvl="1"/>
            <a:r>
              <a:rPr lang="en-US" smtClean="0"/>
              <a:t>Parallel components include parallel cards and parallel cables. When multiple UPS are connected in parallel, a parallel card is required for each UPS to implement parallel control. Parallel UPS communicate with each other over the parallel cards.</a:t>
            </a:r>
            <a:endParaRPr lang="en-US" dirty="0" smtClean="0"/>
          </a:p>
        </p:txBody>
      </p:sp>
    </p:spTree>
    <p:extLst>
      <p:ext uri="{BB962C8B-B14F-4D97-AF65-F5344CB8AC3E}">
        <p14:creationId xmlns:p14="http://schemas.microsoft.com/office/powerpoint/2010/main" val="27338182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System Composition (2)</a:t>
            </a:r>
            <a:endParaRPr lang="en-US"/>
          </a:p>
        </p:txBody>
      </p:sp>
      <p:sp>
        <p:nvSpPr>
          <p:cNvPr id="3" name="文本占位符 2"/>
          <p:cNvSpPr>
            <a:spLocks noGrp="1"/>
          </p:cNvSpPr>
          <p:nvPr>
            <p:ph type="body" sz="quarter" idx="10"/>
          </p:nvPr>
        </p:nvSpPr>
        <p:spPr/>
        <p:txBody>
          <a:bodyPr/>
          <a:lstStyle/>
          <a:p>
            <a:r>
              <a:rPr lang="en-US" dirty="0" smtClean="0"/>
              <a:t>Communication components</a:t>
            </a:r>
          </a:p>
          <a:p>
            <a:pPr lvl="1"/>
            <a:r>
              <a:rPr lang="en-US" dirty="0" smtClean="0"/>
              <a:t>Communication components are used to monitor the UPS and implement the communication of monitoring data with remote platforms. Huawei UPS communication components include Simple Network Management Protocol (SNMP) cards, Modbus cards, and dry contact cards. Configure them based on the actual situation.</a:t>
            </a:r>
          </a:p>
          <a:p>
            <a:r>
              <a:rPr lang="en-US" dirty="0" smtClean="0"/>
              <a:t>Load bus synchronization controller</a:t>
            </a:r>
          </a:p>
          <a:p>
            <a:pPr lvl="1"/>
            <a:r>
              <a:rPr lang="en-US" dirty="0" smtClean="0"/>
              <a:t>The load bus synchronization controller is used in a dual-bus UPS system to ensure the synchronization of two UPS output systems.</a:t>
            </a:r>
            <a:endParaRPr lang="en-US" dirty="0"/>
          </a:p>
        </p:txBody>
      </p:sp>
    </p:spTree>
    <p:extLst>
      <p:ext uri="{BB962C8B-B14F-4D97-AF65-F5344CB8AC3E}">
        <p14:creationId xmlns:p14="http://schemas.microsoft.com/office/powerpoint/2010/main" val="9308416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dirty="0">
                <a:solidFill>
                  <a:schemeClr val="bg1">
                    <a:lumMod val="50000"/>
                  </a:schemeClr>
                </a:solidFill>
                <a:latin typeface="Huawei Sans" panose="020C0503030203020204" pitchFamily="34" charset="0"/>
              </a:rPr>
              <a:t>System Composition</a:t>
            </a:r>
          </a:p>
          <a:p>
            <a:r>
              <a:rPr lang="en-US" b="1" dirty="0">
                <a:latin typeface="Huawei Sans" panose="020C0503030203020204" pitchFamily="34" charset="0"/>
              </a:rPr>
              <a:t>Planning Preparation</a:t>
            </a:r>
          </a:p>
          <a:p>
            <a:r>
              <a:rPr lang="en-US" dirty="0">
                <a:solidFill>
                  <a:schemeClr val="bg1">
                    <a:lumMod val="50000"/>
                  </a:schemeClr>
                </a:solidFill>
                <a:latin typeface="Huawei Sans" panose="020C0503030203020204" pitchFamily="34" charset="0"/>
              </a:rPr>
              <a:t>Planning Method</a:t>
            </a:r>
          </a:p>
        </p:txBody>
      </p:sp>
    </p:spTree>
    <p:extLst>
      <p:ext uri="{BB962C8B-B14F-4D97-AF65-F5344CB8AC3E}">
        <p14:creationId xmlns:p14="http://schemas.microsoft.com/office/powerpoint/2010/main" val="31732091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latin typeface="Huawei Sans" panose="020C0503030203020204" pitchFamily="34" charset="0"/>
              </a:rPr>
              <a:t>Planning Preparation </a:t>
            </a:r>
            <a:r>
              <a:rPr lang="en-US" dirty="0" smtClean="0">
                <a:latin typeface="Huawei Sans" panose="020C0503030203020204" pitchFamily="34" charset="0"/>
              </a:rPr>
              <a:t>- </a:t>
            </a:r>
            <a:r>
              <a:rPr lang="en-US" dirty="0">
                <a:latin typeface="Huawei Sans" panose="020C0503030203020204" pitchFamily="34" charset="0"/>
              </a:rPr>
              <a:t>Requirement Input</a:t>
            </a:r>
          </a:p>
        </p:txBody>
      </p:sp>
      <p:grpSp>
        <p:nvGrpSpPr>
          <p:cNvPr id="5" name="组合 4"/>
          <p:cNvGrpSpPr/>
          <p:nvPr/>
        </p:nvGrpSpPr>
        <p:grpSpPr>
          <a:xfrm>
            <a:off x="1223328" y="1118961"/>
            <a:ext cx="9468881" cy="5001754"/>
            <a:chOff x="1345488" y="1404711"/>
            <a:chExt cx="9468881" cy="5001754"/>
          </a:xfrm>
        </p:grpSpPr>
        <p:grpSp>
          <p:nvGrpSpPr>
            <p:cNvPr id="6" name="组合 5"/>
            <p:cNvGrpSpPr/>
            <p:nvPr/>
          </p:nvGrpSpPr>
          <p:grpSpPr>
            <a:xfrm>
              <a:off x="1345488" y="1404711"/>
              <a:ext cx="9468881" cy="5001754"/>
              <a:chOff x="-1" y="1000125"/>
              <a:chExt cx="9184263" cy="5240834"/>
            </a:xfrm>
          </p:grpSpPr>
          <p:grpSp>
            <p:nvGrpSpPr>
              <p:cNvPr id="11" name="组合 31"/>
              <p:cNvGrpSpPr>
                <a:grpSpLocks/>
              </p:cNvGrpSpPr>
              <p:nvPr/>
            </p:nvGrpSpPr>
            <p:grpSpPr bwMode="auto">
              <a:xfrm>
                <a:off x="-1" y="1000125"/>
                <a:ext cx="9184263" cy="5240834"/>
                <a:chOff x="10219809" y="-10501410"/>
                <a:chExt cx="17827540" cy="10172964"/>
              </a:xfrm>
            </p:grpSpPr>
            <p:pic>
              <p:nvPicPr>
                <p:cNvPr id="23" name="Picture 28" descr="D:\My Documents\原系统桌面上的文件\png\39\未标题-89.png"/>
                <p:cNvPicPr>
                  <a:picLocks noChangeAspect="1" noChangeArrowheads="1"/>
                </p:cNvPicPr>
                <p:nvPr/>
              </p:nvPicPr>
              <p:blipFill>
                <a:blip r:embed="rId3" cstate="print"/>
                <a:srcRect/>
                <a:stretch>
                  <a:fillRect/>
                </a:stretch>
              </p:blipFill>
              <p:spPr bwMode="auto">
                <a:xfrm>
                  <a:off x="19169216" y="-10501410"/>
                  <a:ext cx="7334250" cy="6772275"/>
                </a:xfrm>
                <a:prstGeom prst="rect">
                  <a:avLst/>
                </a:prstGeom>
                <a:noFill/>
                <a:ln w="9525">
                  <a:noFill/>
                  <a:miter lim="800000"/>
                  <a:headEnd/>
                  <a:tailEnd/>
                </a:ln>
              </p:spPr>
            </p:pic>
            <p:pic>
              <p:nvPicPr>
                <p:cNvPr id="24" name="Picture 29" descr="D:\My Documents\原系统桌面上的文件\png\39\未标题-90.png"/>
                <p:cNvPicPr>
                  <a:picLocks noChangeAspect="1" noChangeArrowheads="1"/>
                </p:cNvPicPr>
                <p:nvPr/>
              </p:nvPicPr>
              <p:blipFill>
                <a:blip r:embed="rId4" cstate="print"/>
                <a:srcRect/>
                <a:stretch>
                  <a:fillRect/>
                </a:stretch>
              </p:blipFill>
              <p:spPr bwMode="auto">
                <a:xfrm>
                  <a:off x="21532247" y="-6348248"/>
                  <a:ext cx="6515102" cy="6019802"/>
                </a:xfrm>
                <a:prstGeom prst="rect">
                  <a:avLst/>
                </a:prstGeom>
                <a:noFill/>
                <a:ln w="9525">
                  <a:noFill/>
                  <a:miter lim="800000"/>
                  <a:headEnd/>
                  <a:tailEnd/>
                </a:ln>
              </p:spPr>
            </p:pic>
            <p:pic>
              <p:nvPicPr>
                <p:cNvPr id="25" name="Picture 30" descr="D:\My Documents\原系统桌面上的文件\png\39\未标题-91.png"/>
                <p:cNvPicPr>
                  <a:picLocks noChangeAspect="1" noChangeArrowheads="1"/>
                </p:cNvPicPr>
                <p:nvPr/>
              </p:nvPicPr>
              <p:blipFill>
                <a:blip r:embed="rId5" cstate="print"/>
                <a:srcRect/>
                <a:stretch>
                  <a:fillRect/>
                </a:stretch>
              </p:blipFill>
              <p:spPr bwMode="auto">
                <a:xfrm>
                  <a:off x="11787238" y="-10487075"/>
                  <a:ext cx="7439025" cy="6772275"/>
                </a:xfrm>
                <a:prstGeom prst="rect">
                  <a:avLst/>
                </a:prstGeom>
                <a:noFill/>
                <a:ln w="9525">
                  <a:noFill/>
                  <a:miter lim="800000"/>
                  <a:headEnd/>
                  <a:tailEnd/>
                </a:ln>
              </p:spPr>
            </p:pic>
            <p:pic>
              <p:nvPicPr>
                <p:cNvPr id="26" name="Picture 31" descr="D:\My Documents\原系统桌面上的文件\png\39\未标题-92.png"/>
                <p:cNvPicPr>
                  <a:picLocks noChangeAspect="1" noChangeArrowheads="1"/>
                </p:cNvPicPr>
                <p:nvPr/>
              </p:nvPicPr>
              <p:blipFill>
                <a:blip r:embed="rId6" cstate="print"/>
                <a:srcRect/>
                <a:stretch>
                  <a:fillRect/>
                </a:stretch>
              </p:blipFill>
              <p:spPr bwMode="auto">
                <a:xfrm>
                  <a:off x="10219809" y="-6465188"/>
                  <a:ext cx="6562726" cy="6086476"/>
                </a:xfrm>
                <a:prstGeom prst="rect">
                  <a:avLst/>
                </a:prstGeom>
                <a:noFill/>
                <a:ln w="9525">
                  <a:noFill/>
                  <a:miter lim="800000"/>
                  <a:headEnd/>
                  <a:tailEnd/>
                </a:ln>
              </p:spPr>
            </p:pic>
          </p:grpSp>
          <p:pic>
            <p:nvPicPr>
              <p:cNvPr id="12" name="Picture 2" descr="F:\2012项目\美化图标\平面\0412\38\未标题-12.png"/>
              <p:cNvPicPr>
                <a:picLocks noChangeAspect="1" noChangeArrowheads="1"/>
              </p:cNvPicPr>
              <p:nvPr/>
            </p:nvPicPr>
            <p:blipFill>
              <a:blip r:embed="rId7" cstate="print"/>
              <a:srcRect/>
              <a:stretch>
                <a:fillRect/>
              </a:stretch>
            </p:blipFill>
            <p:spPr bwMode="auto">
              <a:xfrm>
                <a:off x="3367088" y="3929062"/>
                <a:ext cx="2562225" cy="1431925"/>
              </a:xfrm>
              <a:prstGeom prst="rect">
                <a:avLst/>
              </a:prstGeom>
              <a:noFill/>
              <a:ln w="9525">
                <a:noFill/>
                <a:miter lim="800000"/>
                <a:headEnd/>
                <a:tailEnd/>
              </a:ln>
            </p:spPr>
          </p:pic>
          <p:pic>
            <p:nvPicPr>
              <p:cNvPr id="13" name="Picture 4" descr="未标题-51"/>
              <p:cNvPicPr>
                <a:picLocks noChangeAspect="1" noChangeArrowheads="1"/>
              </p:cNvPicPr>
              <p:nvPr/>
            </p:nvPicPr>
            <p:blipFill>
              <a:blip r:embed="rId8" cstate="print"/>
              <a:srcRect/>
              <a:stretch>
                <a:fillRect/>
              </a:stretch>
            </p:blipFill>
            <p:spPr bwMode="auto">
              <a:xfrm>
                <a:off x="2239963" y="5281613"/>
                <a:ext cx="4572000" cy="762000"/>
              </a:xfrm>
              <a:prstGeom prst="rect">
                <a:avLst/>
              </a:prstGeom>
              <a:noFill/>
              <a:ln w="9525">
                <a:noFill/>
                <a:miter lim="800000"/>
                <a:headEnd/>
                <a:tailEnd/>
              </a:ln>
            </p:spPr>
          </p:pic>
          <p:sp>
            <p:nvSpPr>
              <p:cNvPr id="15" name="AutoShape 21"/>
              <p:cNvSpPr>
                <a:spLocks noChangeArrowheads="1"/>
              </p:cNvSpPr>
              <p:nvPr/>
            </p:nvSpPr>
            <p:spPr bwMode="auto">
              <a:xfrm>
                <a:off x="3603959" y="4303718"/>
                <a:ext cx="2044700" cy="779462"/>
              </a:xfrm>
              <a:prstGeom prst="roundRect">
                <a:avLst>
                  <a:gd name="adj" fmla="val 16667"/>
                </a:avLst>
              </a:prstGeom>
              <a:noFill/>
              <a:ln w="9525">
                <a:noFill/>
                <a:round/>
                <a:headEnd/>
                <a:tailEnd/>
              </a:ln>
            </p:spPr>
            <p:txBody>
              <a:bodyPr/>
              <a:lstStyle/>
              <a:p>
                <a:pPr algn="ctr"/>
                <a:r>
                  <a:rPr lang="en-US" sz="2000" b="1" dirty="0">
                    <a:solidFill>
                      <a:schemeClr val="bg1"/>
                    </a:solidFill>
                    <a:latin typeface="Huawei Sans" panose="020C0503030203020204" pitchFamily="34" charset="0"/>
                    <a:ea typeface="方正兰亭黑简体" panose="02000000000000000000" pitchFamily="2" charset="-122"/>
                    <a:cs typeface="Huawei Sans" panose="020C0503030203020204" pitchFamily="34" charset="0"/>
                  </a:rPr>
                  <a:t>Requirement input</a:t>
                </a:r>
              </a:p>
            </p:txBody>
          </p:sp>
          <p:pic>
            <p:nvPicPr>
              <p:cNvPr id="19" name="Picture 2" descr="F:\2012项目\美化图标\平面\0421png\39\未标题-57.png"/>
              <p:cNvPicPr>
                <a:picLocks noChangeAspect="1" noChangeArrowheads="1"/>
              </p:cNvPicPr>
              <p:nvPr/>
            </p:nvPicPr>
            <p:blipFill>
              <a:blip r:embed="rId9" cstate="print"/>
              <a:srcRect/>
              <a:stretch>
                <a:fillRect/>
              </a:stretch>
            </p:blipFill>
            <p:spPr bwMode="auto">
              <a:xfrm>
                <a:off x="5786438" y="4214813"/>
                <a:ext cx="549275" cy="1122362"/>
              </a:xfrm>
              <a:prstGeom prst="rect">
                <a:avLst/>
              </a:prstGeom>
              <a:noFill/>
              <a:ln w="9525">
                <a:noFill/>
                <a:miter lim="800000"/>
                <a:headEnd/>
                <a:tailEnd/>
              </a:ln>
            </p:spPr>
          </p:pic>
          <p:pic>
            <p:nvPicPr>
              <p:cNvPr id="20" name="Picture 3" descr="F:\2012项目\美化图标\平面\0421png\39\未标题-58.png"/>
              <p:cNvPicPr>
                <a:picLocks noChangeAspect="1" noChangeArrowheads="1"/>
              </p:cNvPicPr>
              <p:nvPr/>
            </p:nvPicPr>
            <p:blipFill>
              <a:blip r:embed="rId10" cstate="print"/>
              <a:srcRect/>
              <a:stretch>
                <a:fillRect/>
              </a:stretch>
            </p:blipFill>
            <p:spPr bwMode="auto">
              <a:xfrm>
                <a:off x="4846638" y="3441700"/>
                <a:ext cx="1011237" cy="630238"/>
              </a:xfrm>
              <a:prstGeom prst="rect">
                <a:avLst/>
              </a:prstGeom>
              <a:noFill/>
              <a:ln w="9525">
                <a:noFill/>
                <a:miter lim="800000"/>
                <a:headEnd/>
                <a:tailEnd/>
              </a:ln>
            </p:spPr>
          </p:pic>
          <p:pic>
            <p:nvPicPr>
              <p:cNvPr id="21" name="Picture 4" descr="F:\2012项目\美化图标\平面\0421png\39\未标题-59.png"/>
              <p:cNvPicPr>
                <a:picLocks noChangeAspect="1" noChangeArrowheads="1"/>
              </p:cNvPicPr>
              <p:nvPr/>
            </p:nvPicPr>
            <p:blipFill>
              <a:blip r:embed="rId11" cstate="print"/>
              <a:srcRect/>
              <a:stretch>
                <a:fillRect/>
              </a:stretch>
            </p:blipFill>
            <p:spPr bwMode="auto">
              <a:xfrm>
                <a:off x="3286125" y="3429000"/>
                <a:ext cx="935038" cy="701675"/>
              </a:xfrm>
              <a:prstGeom prst="rect">
                <a:avLst/>
              </a:prstGeom>
              <a:noFill/>
              <a:ln w="9525">
                <a:noFill/>
                <a:miter lim="800000"/>
                <a:headEnd/>
                <a:tailEnd/>
              </a:ln>
            </p:spPr>
          </p:pic>
          <p:pic>
            <p:nvPicPr>
              <p:cNvPr id="22" name="Picture 5" descr="F:\2012项目\美化图标\平面\0421png\39\未标题-60.png"/>
              <p:cNvPicPr>
                <a:picLocks noChangeAspect="1" noChangeArrowheads="1"/>
              </p:cNvPicPr>
              <p:nvPr/>
            </p:nvPicPr>
            <p:blipFill>
              <a:blip r:embed="rId12" cstate="print"/>
              <a:srcRect/>
              <a:stretch>
                <a:fillRect/>
              </a:stretch>
            </p:blipFill>
            <p:spPr bwMode="auto">
              <a:xfrm>
                <a:off x="2857500" y="4130675"/>
                <a:ext cx="579438" cy="1076325"/>
              </a:xfrm>
              <a:prstGeom prst="rect">
                <a:avLst/>
              </a:prstGeom>
              <a:noFill/>
              <a:ln w="9525">
                <a:noFill/>
                <a:miter lim="800000"/>
                <a:headEnd/>
                <a:tailEnd/>
              </a:ln>
            </p:spPr>
          </p:pic>
        </p:grpSp>
        <p:sp>
          <p:nvSpPr>
            <p:cNvPr id="7" name="文本框 6"/>
            <p:cNvSpPr txBox="1"/>
            <p:nvPr/>
          </p:nvSpPr>
          <p:spPr bwMode="auto">
            <a:xfrm>
              <a:off x="3654868" y="2641897"/>
              <a:ext cx="2302901"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atin typeface="Huawei Sans" panose="020C0503030203020204" pitchFamily="34" charset="0"/>
                  <a:ea typeface="方正兰亭黑简体" panose="02000000000000000000" pitchFamily="2" charset="-122"/>
                </a:rPr>
                <a:t>IT equipment power</a:t>
              </a:r>
            </a:p>
          </p:txBody>
        </p:sp>
        <p:sp>
          <p:nvSpPr>
            <p:cNvPr id="8" name="文本框 7"/>
            <p:cNvSpPr txBox="1"/>
            <p:nvPr/>
          </p:nvSpPr>
          <p:spPr bwMode="auto">
            <a:xfrm>
              <a:off x="6737456" y="2538067"/>
              <a:ext cx="1485369"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atin typeface="Huawei Sans" panose="020C0503030203020204" pitchFamily="34" charset="0"/>
                  <a:ea typeface="方正兰亭黑简体" panose="02000000000000000000" pitchFamily="2" charset="-122"/>
                </a:rPr>
                <a:t>Backup time</a:t>
              </a:r>
            </a:p>
          </p:txBody>
        </p:sp>
        <p:sp>
          <p:nvSpPr>
            <p:cNvPr id="9" name="文本框 8"/>
            <p:cNvSpPr txBox="1"/>
            <p:nvPr/>
          </p:nvSpPr>
          <p:spPr bwMode="auto">
            <a:xfrm>
              <a:off x="8599501" y="4737674"/>
              <a:ext cx="1602389"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atin typeface="Huawei Sans" panose="020C0503030203020204" pitchFamily="34" charset="0"/>
                  <a:ea typeface="方正兰亭黑简体" panose="02000000000000000000" pitchFamily="2" charset="-122"/>
                  <a:cs typeface="Huawei Sans" panose="020C0503030203020204" pitchFamily="34" charset="0"/>
                  <a:sym typeface="Arial" pitchFamily="34" charset="0"/>
                </a:rPr>
                <a:t>Local altitude</a:t>
              </a:r>
            </a:p>
          </p:txBody>
        </p:sp>
        <p:sp>
          <p:nvSpPr>
            <p:cNvPr id="10" name="文本框 9"/>
            <p:cNvSpPr txBox="1"/>
            <p:nvPr/>
          </p:nvSpPr>
          <p:spPr bwMode="auto">
            <a:xfrm>
              <a:off x="2233659" y="4647359"/>
              <a:ext cx="1964668"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spAutoFit/>
            </a:bodyPr>
            <a:lstStyle/>
            <a:p>
              <a:r>
                <a:rPr lang="en-US">
                  <a:latin typeface="Huawei Sans" panose="020C0503030203020204" pitchFamily="34" charset="0"/>
                  <a:ea typeface="方正兰亭黑简体" panose="02000000000000000000" pitchFamily="2" charset="-122"/>
                </a:rPr>
                <a:t>Data center level</a:t>
              </a:r>
            </a:p>
          </p:txBody>
        </p:sp>
      </p:grpSp>
    </p:spTree>
    <p:extLst>
      <p:ext uri="{BB962C8B-B14F-4D97-AF65-F5344CB8AC3E}">
        <p14:creationId xmlns:p14="http://schemas.microsoft.com/office/powerpoint/2010/main" val="350082479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3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210592A-4912-4BB5-B2FB-154F617B7D4D}">
  <ds:schemaRefs>
    <ds:schemaRef ds:uri="http://schemas.microsoft.com/sharepoint/v3/contenttype/forms"/>
  </ds:schemaRefs>
</ds:datastoreItem>
</file>

<file path=customXml/itemProps2.xml><?xml version="1.0" encoding="utf-8"?>
<ds:datastoreItem xmlns:ds="http://schemas.openxmlformats.org/officeDocument/2006/customXml" ds:itemID="{8AD3522F-9EF5-4BC7-A6BB-353F70BE63C0}">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D203724-3BB8-43DB-A650-22945420CC9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1b0ac3-395e-4210-a063-8791720efb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750</TotalTime>
  <Words>7263</Words>
  <Application>Microsoft Office PowerPoint</Application>
  <PresentationFormat>宽屏</PresentationFormat>
  <Paragraphs>540</Paragraphs>
  <Slides>53</Slides>
  <Notes>53</Notes>
  <HiddenSlides>2</HiddenSlides>
  <MMClips>0</MMClips>
  <ScaleCrop>false</ScaleCrop>
  <HeadingPairs>
    <vt:vector size="6" baseType="variant">
      <vt:variant>
        <vt:lpstr>已用的字体</vt:lpstr>
      </vt:variant>
      <vt:variant>
        <vt:i4>8</vt:i4>
      </vt:variant>
      <vt:variant>
        <vt:lpstr>主题</vt:lpstr>
      </vt:variant>
      <vt:variant>
        <vt:i4>5</vt:i4>
      </vt:variant>
      <vt:variant>
        <vt:lpstr>幻灯片标题</vt:lpstr>
      </vt:variant>
      <vt:variant>
        <vt:i4>53</vt:i4>
      </vt:variant>
    </vt:vector>
  </HeadingPairs>
  <TitlesOfParts>
    <vt:vector size="66" baseType="lpstr">
      <vt:lpstr>方正兰亭黑简体</vt:lpstr>
      <vt:lpstr>华文细黑</vt:lpstr>
      <vt:lpstr>宋体</vt:lpstr>
      <vt:lpstr>微软雅黑</vt:lpstr>
      <vt:lpstr>微软雅黑</vt:lpstr>
      <vt:lpstr>Arial</vt:lpstr>
      <vt:lpstr>Huawei Sans</vt:lpstr>
      <vt:lpstr>Wingdings</vt:lpstr>
      <vt:lpstr>1_标题页模板</vt:lpstr>
      <vt:lpstr>2_自功能页模板</vt:lpstr>
      <vt:lpstr>3_内容页模板</vt:lpstr>
      <vt:lpstr>4_感谢页模板</vt:lpstr>
      <vt:lpstr>3_自功能页模板</vt:lpstr>
      <vt:lpstr>Data Center UPS System Planning</vt:lpstr>
      <vt:lpstr>PowerPoint 演示文稿</vt:lpstr>
      <vt:lpstr>PowerPoint 演示文稿</vt:lpstr>
      <vt:lpstr>PowerPoint 演示文稿</vt:lpstr>
      <vt:lpstr>System Composition (1)</vt:lpstr>
      <vt:lpstr>System Composition (2)</vt:lpstr>
      <vt:lpstr>System Composition (2)</vt:lpstr>
      <vt:lpstr>PowerPoint 演示文稿</vt:lpstr>
      <vt:lpstr>Planning Preparation - Requirement Input</vt:lpstr>
      <vt:lpstr>PowerPoint 演示文稿</vt:lpstr>
      <vt:lpstr>Planning Method Overview</vt:lpstr>
      <vt:lpstr>PowerPoint 演示文稿</vt:lpstr>
      <vt:lpstr>Typical UPS Configuration Solution (1)</vt:lpstr>
      <vt:lpstr>Typical UPS Configuration Solution (2)</vt:lpstr>
      <vt:lpstr>Typical UPS Configuration Solution (3)</vt:lpstr>
      <vt:lpstr>Typical UPS Configuration Solution (4)</vt:lpstr>
      <vt:lpstr>Typical UPS Configuration Solution (5)</vt:lpstr>
      <vt:lpstr>Solution Comparison (1)</vt:lpstr>
      <vt:lpstr>Solution Comparison (2)</vt:lpstr>
      <vt:lpstr>Solution Comparison (3)</vt:lpstr>
      <vt:lpstr>PowerPoint 演示文稿</vt:lpstr>
      <vt:lpstr>PowerPoint 演示文稿</vt:lpstr>
      <vt:lpstr>UPS Capacity Calculation (1)</vt:lpstr>
      <vt:lpstr>UPS Capacity Calculation (2)</vt:lpstr>
      <vt:lpstr>UPS Capacity Calculation (3)</vt:lpstr>
      <vt:lpstr>UPS Capacity Calculation (4)</vt:lpstr>
      <vt:lpstr>PowerPoint 演示文稿</vt:lpstr>
      <vt:lpstr>Comparison Between Modular UPS and Traditional UPS (1)</vt:lpstr>
      <vt:lpstr>Comparison Between Modular UPS and Traditional UPS (2)</vt:lpstr>
      <vt:lpstr>Comparison Between Modular UPS and Traditional UPS (3)</vt:lpstr>
      <vt:lpstr>Comparison Between Modular UPS and Traditional UPS (4)</vt:lpstr>
      <vt:lpstr>PowerPoint 演示文稿</vt:lpstr>
      <vt:lpstr>Single UPS Configuration (1)</vt:lpstr>
      <vt:lpstr>Single UPS Configuration (2)</vt:lpstr>
      <vt:lpstr>Single UPS System Configuration Example (1)</vt:lpstr>
      <vt:lpstr>Single UPS System Configuration Example (2)</vt:lpstr>
      <vt:lpstr>Single UPS System Configuration Example (3)</vt:lpstr>
      <vt:lpstr>Single UPS System Configuration Analysis (1)</vt:lpstr>
      <vt:lpstr>Single UPS System Configuration Analysis (2)</vt:lpstr>
      <vt:lpstr>Single UPS System Configuration Analysis (3)</vt:lpstr>
      <vt:lpstr>Single UPS System Configuration Analysis (4)</vt:lpstr>
      <vt:lpstr>Single UPS System Configuration Analysis (5)</vt:lpstr>
      <vt:lpstr>Parallel System Configuration (1)</vt:lpstr>
      <vt:lpstr>Parallel System Configuration (2)</vt:lpstr>
      <vt:lpstr>Parallel System Configuration (3)</vt:lpstr>
      <vt:lpstr>Parallel System Configuration (4)</vt:lpstr>
      <vt:lpstr>Parallel System Configuration (5)</vt:lpstr>
      <vt:lpstr>Parallel System Configuration (6)</vt:lpstr>
      <vt:lpstr>Parallel System Configuration (7)</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chenkaifeng (C)</cp:lastModifiedBy>
  <cp:revision>134</cp:revision>
  <dcterms:created xsi:type="dcterms:W3CDTF">2018-11-29T10:16:29Z</dcterms:created>
  <dcterms:modified xsi:type="dcterms:W3CDTF">2020-12-21T12:03:36Z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(3)YbRoswlpDVK6n0mMMeSbcZOqaiLqbc8DokG1ghCa+0u51nha57wNBsQiwzqRpaZNBYf/DnAK
iVZhTB4b4a2U84wb8yE05pQEpqtEPunzkdoRU1NxbqrogawHLbVEinH2TZdXvbgSsbv7q+Ld
PG3asJ/zAhh2Lr2vL7rTS5jUvP+0U2iCVZCX9KjuPUu5Zx+JtXtimxK82A/FulPcKBwwGfNZ
B1yAQ39K9vGVt/H9zn</vt:lpwstr>
  </property>
  <property fmtid="{D5CDD505-2E9C-101B-9397-08002B2CF9AE}" pid="3" name="_2015_ms_pID_7253431">
    <vt:lpwstr>tBLnpueTG9c2FptWBKZ4acjGrBa+PqAc1DV+zx63JqPjBraIINbe9c
cJDpPFaEDv+8EVJKlPvWZG3SGust6xugoMnURMad7Pn+Fg2i97Hfjhpn7HFb1YTDk1Txa77x
faP1Hh8ilBtPHPSAm3JZyedzHj9oAJkt8khDbpxNDI3WfN9E3sFyqzct8FqxOBk2lPIq60Jz
WaCNMDnVnLn6Sk3zGWxEvSWhMR+RaFkU9f1f</vt:lpwstr>
  </property>
  <property fmtid="{D5CDD505-2E9C-101B-9397-08002B2CF9AE}" pid="4" name="_2015_ms_pID_7253432">
    <vt:lpwstr>sWXB1ISgncSWvlYUbjaEEFA=</vt:lpwstr>
  </property>
  <property fmtid="{D5CDD505-2E9C-101B-9397-08002B2CF9AE}" pid="5" name="ContentTypeId">
    <vt:lpwstr>0x010100AD93DE70F6445D429FB5DD775D88EADA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1607388670</vt:lpwstr>
  </property>
</Properties>
</file>