
<file path=[Content_Types].xml><?xml version="1.0" encoding="utf-8"?>
<Types xmlns="http://schemas.openxmlformats.org/package/2006/content-types">
  <Default Extension="png" ContentType="image/png"/>
  <Default Extension="vsd" ContentType="application/vnd.visio"/>
  <Default Extension="bin" ContentType="application/vnd.openxmlformats-officedocument.oleObject"/>
  <Default Extension="tmp"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63"/>
  </p:notesMasterIdLst>
  <p:handoutMasterIdLst>
    <p:handoutMasterId r:id="rId64"/>
  </p:handoutMasterIdLst>
  <p:sldIdLst>
    <p:sldId id="286" r:id="rId8"/>
    <p:sldId id="287" r:id="rId9"/>
    <p:sldId id="288" r:id="rId10"/>
    <p:sldId id="289" r:id="rId11"/>
    <p:sldId id="290" r:id="rId12"/>
    <p:sldId id="291" r:id="rId13"/>
    <p:sldId id="292" r:id="rId14"/>
    <p:sldId id="293" r:id="rId15"/>
    <p:sldId id="294" r:id="rId16"/>
    <p:sldId id="295" r:id="rId17"/>
    <p:sldId id="334" r:id="rId18"/>
    <p:sldId id="296" r:id="rId19"/>
    <p:sldId id="297" r:id="rId20"/>
    <p:sldId id="298" r:id="rId21"/>
    <p:sldId id="299" r:id="rId22"/>
    <p:sldId id="300" r:id="rId23"/>
    <p:sldId id="301" r:id="rId24"/>
    <p:sldId id="302" r:id="rId25"/>
    <p:sldId id="303" r:id="rId26"/>
    <p:sldId id="304" r:id="rId27"/>
    <p:sldId id="305" r:id="rId28"/>
    <p:sldId id="306" r:id="rId29"/>
    <p:sldId id="336" r:id="rId30"/>
    <p:sldId id="332" r:id="rId31"/>
    <p:sldId id="307" r:id="rId32"/>
    <p:sldId id="308" r:id="rId33"/>
    <p:sldId id="309" r:id="rId34"/>
    <p:sldId id="333" r:id="rId35"/>
    <p:sldId id="310" r:id="rId36"/>
    <p:sldId id="311" r:id="rId37"/>
    <p:sldId id="312" r:id="rId38"/>
    <p:sldId id="313" r:id="rId39"/>
    <p:sldId id="314" r:id="rId40"/>
    <p:sldId id="315" r:id="rId41"/>
    <p:sldId id="316" r:id="rId42"/>
    <p:sldId id="339" r:id="rId43"/>
    <p:sldId id="317" r:id="rId44"/>
    <p:sldId id="338" r:id="rId45"/>
    <p:sldId id="318" r:id="rId46"/>
    <p:sldId id="319" r:id="rId47"/>
    <p:sldId id="320" r:id="rId48"/>
    <p:sldId id="337" r:id="rId49"/>
    <p:sldId id="321" r:id="rId50"/>
    <p:sldId id="322" r:id="rId51"/>
    <p:sldId id="323" r:id="rId52"/>
    <p:sldId id="324" r:id="rId53"/>
    <p:sldId id="325" r:id="rId54"/>
    <p:sldId id="326" r:id="rId55"/>
    <p:sldId id="327" r:id="rId56"/>
    <p:sldId id="328" r:id="rId57"/>
    <p:sldId id="329" r:id="rId58"/>
    <p:sldId id="331" r:id="rId59"/>
    <p:sldId id="330" r:id="rId60"/>
    <p:sldId id="285" r:id="rId61"/>
    <p:sldId id="335" r:id="rId62"/>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enjutao" initials="s" lastIdx="2" clrIdx="0">
    <p:extLst>
      <p:ext uri="{19B8F6BF-5375-455C-9EA6-DF929625EA0E}">
        <p15:presenceInfo xmlns:p15="http://schemas.microsoft.com/office/powerpoint/2012/main" userId="S-1-5-21-147214757-305610072-1517763936-3843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942" autoAdjust="0"/>
  </p:normalViewPr>
  <p:slideViewPr>
    <p:cSldViewPr snapToGrid="0" snapToObjects="1">
      <p:cViewPr varScale="1">
        <p:scale>
          <a:sx n="56" d="100"/>
          <a:sy n="56" d="100"/>
        </p:scale>
        <p:origin x="1000"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50" d="100"/>
          <a:sy n="50" d="100"/>
        </p:scale>
        <p:origin x="2648" y="24"/>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slide" Target="slides/slide51.xml"/><Relationship Id="rId66" Type="http://schemas.openxmlformats.org/officeDocument/2006/relationships/presProps" Target="presProps.xml"/><Relationship Id="rId5" Type="http://schemas.openxmlformats.org/officeDocument/2006/relationships/slideMaster" Target="slideMasters/slideMaster2.xml"/><Relationship Id="rId61" Type="http://schemas.openxmlformats.org/officeDocument/2006/relationships/slide" Target="slides/slide54.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viewProps" Target="view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 xmlns:a16="http://schemas.microsoft.com/office/drawing/2014/main"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12/22/2020</a:t>
            </a:fld>
            <a:endParaRPr lang="en-US" dirty="0">
              <a:latin typeface="Huawei Sans" panose="020C0503030203020204" pitchFamily="34" charset="0"/>
            </a:endParaRPr>
          </a:p>
        </p:txBody>
      </p:sp>
      <p:sp>
        <p:nvSpPr>
          <p:cNvPr id="4" name="Footer Placeholder 3">
            <a:extLst>
              <a:ext uri="{FF2B5EF4-FFF2-40B4-BE49-F238E27FC236}">
                <a16:creationId xmlns="" xmlns:a16="http://schemas.microsoft.com/office/drawing/2014/main"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 xmlns:a16="http://schemas.microsoft.com/office/drawing/2014/main"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84433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altLang="zh-CN" smtClean="0"/>
              <a:t>The yellow parts are the key parts described in this slide. Other parts are described in other sections.</a:t>
            </a:r>
          </a:p>
          <a:p>
            <a:pPr lvl="0"/>
            <a:r>
              <a:rPr lang="en-US" altLang="zh-CN" smtClean="0"/>
              <a:t>Requirement specifications input: cabinet power density, cabinet quantity, data center area, and data center environment specifications (dry-bulb temperature, relative humidity, pParticulate matter concentration, and harmful gas concentration)</a:t>
            </a:r>
          </a:p>
          <a:p>
            <a:r>
              <a:rPr lang="en-US" altLang="zh-CN" smtClean="0"/>
              <a:t>Supply and return air status design: Determine the supply and return air status (supply and return air temperature and humidity) of the data center. If the preset supply and return air temperatures are higher, the free cooling time using the outdoor air is longer, and the time for starting the compressor is shorter, which reduces the power load of the compressor.</a:t>
            </a:r>
          </a:p>
          <a:p>
            <a:r>
              <a:rPr lang="en-US" altLang="zh-CN" smtClean="0"/>
              <a:t>Cooling load calculation: Calculate the cooling load of the data center.</a:t>
            </a:r>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937604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altLang="zh-CN" smtClean="0"/>
              <a:t>Mechanical cooling design and selection: Select a cooling solution, design and select the chiller based on the load, and calculate the air volume of the unit. The design of mechanical cooling is to determine the auxiliary cooling mode. A high-efficiency mechanical cooling mode can reduce the cooling loss and the cooling power load.</a:t>
            </a:r>
          </a:p>
          <a:p>
            <a:r>
              <a:rPr lang="en-US" altLang="zh-CN" smtClean="0"/>
              <a:t>Fan design and selection: exhaust fan design (air volume and motor power)</a:t>
            </a:r>
          </a:p>
          <a:p>
            <a:r>
              <a:rPr lang="en-US" altLang="zh-CN" smtClean="0"/>
              <a:t>Selection of the functional section of the direct ventilation device: Select a functional section (cooling, humidification, filtering, or preheating). Design air blender dimensions.</a:t>
            </a:r>
          </a:p>
          <a:p>
            <a:r>
              <a:rPr lang="en-US" altLang="zh-CN" smtClean="0"/>
              <a:t>Cleanliness design and selection: Determine the filtering mode, level, and cross-sectional area.</a:t>
            </a:r>
          </a:p>
          <a:p>
            <a:r>
              <a:rPr lang="en-US" altLang="zh-CN" smtClean="0"/>
              <a:t>Humidity design and selection: Output the humidification mode and humidification capacity. If the preset humidity range is wider, the time required for humidifying a data center is shorter, and the humidification capacity is less, which reduces the energy consumption caused by humidification.</a:t>
            </a:r>
          </a:p>
          <a:p>
            <a:r>
              <a:rPr lang="en-US" altLang="zh-CN" smtClean="0"/>
              <a:t>Air vent design and selection: 1. Determine the types of required air vents (anti-freezing air vent, return air vent, exhaust air vent, and </a:t>
            </a:r>
          </a:p>
          <a:p>
            <a:r>
              <a:rPr lang="en-US" altLang="zh-CN" smtClean="0"/>
              <a:t>Control system design: Complete the control logic design.</a:t>
            </a:r>
          </a:p>
          <a:p>
            <a:r>
              <a:rPr lang="en-US" altLang="zh-CN" smtClean="0"/>
              <a:t>Material list output: Output the general material list based on the preceding material selection solution.</a:t>
            </a:r>
          </a:p>
          <a:p>
            <a:endParaRPr lang="en-US" smtClean="0"/>
          </a:p>
          <a:p>
            <a:endParaRPr lang="zh-CN" altLang="en-US" smtClean="0"/>
          </a:p>
          <a:p>
            <a:endParaRPr lang="zh-CN" altLang="en-US" dirty="0"/>
          </a:p>
        </p:txBody>
      </p:sp>
    </p:spTree>
    <p:extLst>
      <p:ext uri="{BB962C8B-B14F-4D97-AF65-F5344CB8AC3E}">
        <p14:creationId xmlns:p14="http://schemas.microsoft.com/office/powerpoint/2010/main" val="433664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Anti-freezing temperature: If the outdoor temperature is below 3°C, open the anti-freezing air damper to preheat the outdoor air.</a:t>
            </a:r>
          </a:p>
          <a:p>
            <a:r>
              <a:rPr lang="en-US" smtClean="0"/>
              <a:t>If the preset supply and return air temperatures are higher, the free cooling time using the outdoor air is longer, and the time for starting the compressor is shorter, which reduces the power load of the compressor.</a:t>
            </a:r>
          </a:p>
          <a:p>
            <a:r>
              <a:rPr lang="en-US" smtClean="0"/>
              <a:t>If the preset humidity range is wider, the time required for humidifying a data center is shorter, and the humidification capacity is less, which reduces the energy consumption caused by humidification.</a:t>
            </a:r>
          </a:p>
          <a:p>
            <a:r>
              <a:rPr lang="en-US" smtClean="0"/>
              <a:t>Particulate matter concentration involves filter selection. Generally, the information about the concentration of outdoor particulate matter and the filtering level that the data center needs to meet are submitted to the filter vendor.</a:t>
            </a:r>
          </a:p>
          <a:p>
            <a:r>
              <a:rPr lang="en-US" smtClean="0"/>
              <a:t>The harmful gas concentration determines whether a chemical filter should be configured. Chemical filters do not meet the requirements for low PUE due to large air resistance, heavy maintenance workload, and high cost.</a:t>
            </a:r>
          </a:p>
          <a:p>
            <a:r>
              <a:rPr lang="en-US" smtClean="0"/>
              <a:t>Data center air supply and return status design is based on the ambient temperature requirements of the data center equipment and the customer's requirements. In principle, if the preset supply and return air temperatures are higher, the free cooling time using the outdoor air is longer, and the time of auxiliary mechanical cooling is shorter, which reduces the cooling load of the data center.</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57139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According to TIA 942 requirements, it is recommended that different redundancy modes be used for components in mechanical cooling for data centers of different tiers, as shown by the following:</a:t>
            </a:r>
          </a:p>
          <a:p>
            <a:pPr lvl="1"/>
            <a:r>
              <a:rPr lang="en-US" smtClean="0"/>
              <a:t>(1) Tier 1 data centers: Components are not redundant.</a:t>
            </a:r>
          </a:p>
          <a:p>
            <a:pPr lvl="1"/>
            <a:r>
              <a:rPr lang="en-US" smtClean="0"/>
              <a:t>(2) Tier 2 and Tier 3 data centers: Components (such as indoor air conditioners, outdoor cooling water pumps, chilled water pumps, and chillers) work in N+1 redundancy mode.</a:t>
            </a:r>
          </a:p>
          <a:p>
            <a:pPr lvl="1"/>
            <a:r>
              <a:rPr lang="en-US" smtClean="0"/>
              <a:t>(3) Tier 4 data centers: Components (such as indoor air conditioners, outdoor cooling water pumps, chilled water pumps, and chillers) work in N+X redundancy mode.</a:t>
            </a:r>
          </a:p>
          <a:p>
            <a:endParaRPr lang="zh-CN" alt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690012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0862566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total pressure of the fan is mainly used to overcome the resistance encountered in the air supply process. Take the air supply fan as an example. The resistance of the fan includes the friction drag, local resistance, and resistance of functional sections (filtering and humidification sections).</a:t>
            </a:r>
          </a:p>
          <a:p>
            <a:r>
              <a:rPr lang="en-US" smtClean="0"/>
              <a:t>The friction drag (ΔPm) is related to the pipe material and pipe length: ΔPm = Δpm x l.</a:t>
            </a:r>
          </a:p>
          <a:p>
            <a:r>
              <a:rPr lang="en-US" smtClean="0"/>
              <a:t>Local resistance is mainly caused by the change of air flow direction. When a vortex occurs in the air that flows through a cross section, local resistance is generated. Formula for calculating the local resistance: ΔPj = ζ x ρ x v²/2. In the formula, ζ indicates the local resistance coefficient, and V indicates the air flow rate at the place where the local pressure loss occurs in the air duct.</a:t>
            </a:r>
          </a:p>
          <a:p>
            <a:endParaRPr lang="en-US" altLang="zh-CN" smtClean="0"/>
          </a:p>
          <a:p>
            <a:endParaRPr lang="zh-CN" alt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0812796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5250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lang="en-US" smtClean="0"/>
              <a:t>Tf ≤ t &lt; Ts – Δt°C: Direct ventilation is used for cooling. To ensure the supply air temperature, the return air damper is open to increase the air temperature by mixing air. In this mode, the fresh air damper, return air damper, and exhaust air damper are open, the anti-freezing air damper is completely closed, and the compressor stops running.</a:t>
            </a:r>
          </a:p>
          <a:p>
            <a:pPr>
              <a:lnSpc>
                <a:spcPct val="110000"/>
              </a:lnSpc>
            </a:pPr>
            <a:r>
              <a:rPr lang="en-US" smtClean="0"/>
              <a:t>t &lt; Tf°C: Direct ventilation is used for cooling. To prevent the introduced outdoor air from being too cold, open the anti-freezing air damper to preheat the outdoor air and increase the supply air temperature. In this mode, the anti-freezing air damper is 100% open, the opening angles of the supply air damper, exhaust air damper, and return air damper are controlled, and the compressor stops running.</a:t>
            </a:r>
          </a:p>
          <a:p>
            <a:pPr>
              <a:lnSpc>
                <a:spcPct val="110000"/>
              </a:lnSpc>
            </a:pPr>
            <a:r>
              <a:rPr lang="en-US" smtClean="0"/>
              <a:t>Ts – Δt &lt; t ≤ Ts + Δt: Direct ventilation is used for cooling, and the compressor stops running. In this mode, the fresh air damper and exhaust air damper are open, and the anti-freezing air damper and return air damper are completely closed.</a:t>
            </a:r>
          </a:p>
          <a:p>
            <a:pPr>
              <a:lnSpc>
                <a:spcPct val="110000"/>
              </a:lnSpc>
            </a:pPr>
            <a:r>
              <a:rPr lang="en-US" smtClean="0"/>
              <a:t>Ts + Δt ≤ t &lt; Tr: Direct ventilation and mechanical cooling are used for hybrid cooling. In this case, the outdoor air temperature is lower than the return air temperature of the equipment room. If the compressor is used for hybrid cooling, the energy consumption is lower than that when only the compressor is used for cooling. In this mode, the supply air damper and exhaust air damper are open, and the return air damper and anti-freezing air damper are completely closed.</a:t>
            </a:r>
          </a:p>
          <a:p>
            <a:pPr>
              <a:lnSpc>
                <a:spcPct val="110000"/>
              </a:lnSpc>
            </a:pPr>
            <a:r>
              <a:rPr lang="en-US" smtClean="0"/>
              <a:t>t ≥ Tr: The compressor is used for cooling. In this case, energy consumption of the compressor is the highest. In this mode, the supply air damper, return air damper, and anti-freezing air damper are completely closed, and the exhaust air damper is open.</a:t>
            </a:r>
          </a:p>
          <a:p>
            <a:pPr>
              <a:lnSpc>
                <a:spcPct val="110000"/>
              </a:lnSpc>
            </a:pP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718833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5400091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899762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106218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water-cooled chilled water free cooling system consists of the chiller, plate heat exchanger, cooling tower, water pump, thermal storage tank, and other auxiliary components (water pipes and meters).</a:t>
            </a:r>
          </a:p>
          <a:p>
            <a:pPr lvl="1"/>
            <a:r>
              <a:rPr lang="en-US" smtClean="0"/>
              <a:t>The chiller is mainly used for mechanical cooling.</a:t>
            </a:r>
          </a:p>
          <a:p>
            <a:pPr lvl="1"/>
            <a:r>
              <a:rPr lang="en-US" smtClean="0"/>
              <a:t>The plate heat exchanger is used to directly exchange heat between the cooling water and chilled water.</a:t>
            </a:r>
          </a:p>
          <a:p>
            <a:pPr lvl="1"/>
            <a:r>
              <a:rPr lang="en-US" smtClean="0"/>
              <a:t>The cooling tower is used to cool the cooling water.</a:t>
            </a:r>
          </a:p>
          <a:p>
            <a:pPr lvl="1"/>
            <a:r>
              <a:rPr lang="en-US" smtClean="0"/>
              <a:t>The water pump is used to provide power for the whole water-cooled liquid.</a:t>
            </a:r>
          </a:p>
          <a:p>
            <a:pPr lvl="1"/>
            <a:r>
              <a:rPr lang="en-US" smtClean="0"/>
              <a:t>The thermal storage tank is used to cool the data center when the power supply is disconnected.</a:t>
            </a:r>
          </a:p>
          <a:p>
            <a:r>
              <a:rPr lang="en-US" smtClean="0"/>
              <a:t>The air-cooled chilled water free cooling system consists of the air-cooled chiller, water pump, thermal storage tank, and other auxiliary components (water pipes and meters). The coil pipe for free cooling is integrated with the outdoor unit. The functions of other components are the same as those of the water-cooled chilled water system.</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468779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yellow parts indicate the key points described in this slide for water-based free cooling system configuration and selection.</a:t>
            </a:r>
          </a:p>
          <a:p>
            <a:r>
              <a:rPr lang="en-US" smtClean="0"/>
              <a:t>Requirement specifications input: cabinet power density, cabinet quantity, data center area, whether free cooling is required, and reliability level</a:t>
            </a:r>
          </a:p>
          <a:p>
            <a:r>
              <a:rPr lang="en-US" smtClean="0"/>
              <a:t>System mode selection: 1. Output the chilled water system mode: air-cooled free cooling or water-cooled free cooling. 2. Output the subsystem mode. 3. Output the system diagram.</a:t>
            </a:r>
          </a:p>
          <a:p>
            <a:r>
              <a:rPr lang="en-US" smtClean="0"/>
              <a:t>Main device selection: 1. Cooling source device selection 2. Indoor unit selection</a:t>
            </a:r>
          </a:p>
          <a:p>
            <a:r>
              <a:rPr lang="en-US" smtClean="0"/>
              <a:t>Pipe layout of the water system: Output the air conditioner connection diagram.</a:t>
            </a:r>
          </a:p>
          <a:p>
            <a:r>
              <a:rPr lang="en-US" smtClean="0"/>
              <a:t>Water system calculation: Calculate the flow rate and pipe diameter of the chilled water system, cooling water system, and condensate water system.</a:t>
            </a:r>
          </a:p>
          <a:p>
            <a:r>
              <a:rPr lang="en-US" smtClean="0"/>
              <a:t>Other device selection: thermal storage tanks and auxiliary devices</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2765176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summer, the cooling tower is selected for water supply and return. The cooling tower is selected under the most unfavorable working conditions. The supply and return water temperatures in winter are determined when the control logic is designed, which are usually lower than the temperatures of the supply and return cooling water in summer.</a:t>
            </a:r>
          </a:p>
          <a:p>
            <a:r>
              <a:rPr lang="en-US" smtClean="0"/>
              <a:t>The operating mechanism of the air-cooled free cooling system is as follows: When the temperature of the cooling system is within the independent operating temperature range (the ambient temperature is higher than the return water temperature), the fan speed is adjusted based on the condensing pressure to ensure system reliability. When the cooling system and free cooling system are running at the same time (the ambient temperature is lower than the return water temperature but the outlet water temperature is higher than the preset value), the fan runs at full speed. The proportional three-way valve is fully opened to maximize the cooling capacity of the free cooling system. The compressor is started or shut down based on the outlet water temperature. In the temperature range where the free cooling system runs independently (the ambient temperature is lower than the return water temperature and the outlet water temperature is lower than the preset value), the fan speed is adjusted based on the outlet water temperature. The proportional three-way valve performs stepless adjustment based on the outlet water temperature to ensure that the free cooling system is fully utilized and the precision requirements of water temperature control are met.</a:t>
            </a:r>
          </a:p>
          <a:p>
            <a:endParaRPr lang="zh-CN" altLang="en-US" smtClean="0"/>
          </a:p>
          <a:p>
            <a:endParaRPr lang="zh-CN" alt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806914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In summer, the cooling tower is selected for water supply and return. The cooling tower is selected under the most unfavorable working conditions. The supply and return water temperatures in winter are determined when the control logic is designed, which are usually lower than the temperatures of the supply and return cooling water in summer.</a:t>
            </a:r>
          </a:p>
          <a:p>
            <a:r>
              <a:rPr lang="en-US" smtClean="0"/>
              <a:t>The operating mechanism of the air-cooled free cooling system is as follows: When the temperature of the cooling system is within the independent operating temperature range (the ambient temperature is higher than the return water temperature), the fan speed is adjusted based on the condensing pressure to ensure system reliability. When the cooling system and free cooling system are running at the same time (the ambient temperature is lower than the return water temperature but the outlet water temperature is higher than the preset value), the fan runs at full speed. The proportional three-way valve is fully opened to maximize the cooling capacity of the free cooling system. The compressor is started or shut down based on the outlet water temperature. In the temperature range where the free cooling system runs independently (the ambient temperature is lower than the return water temperature and the outlet water temperature is lower than the preset value), the fan speed is adjusted based on the outlet water temperature. The proportional three-way valve performs stepless adjustment based on the outlet water temperature to ensure that the free cooling system is fully utilized and the precision requirements of water temperature control are met.</a:t>
            </a:r>
          </a:p>
          <a:p>
            <a:endParaRPr lang="zh-CN" altLang="en-US" smtClean="0"/>
          </a:p>
          <a:p>
            <a:endParaRPr lang="zh-CN" alt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06205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smtClean="0"/>
              <a:t>The water-cooled chilled water air conditioning system has the following three operating modes: </a:t>
            </a:r>
          </a:p>
          <a:p>
            <a:pPr lvl="0"/>
            <a:r>
              <a:rPr lang="en-US" altLang="zh-CN" smtClean="0"/>
              <a:t>(1) In summer, the cooling is completely performed by the chiller, and the plate heat exchanger does not work due to valve regulation. </a:t>
            </a:r>
          </a:p>
          <a:p>
            <a:pPr lvl="0"/>
            <a:r>
              <a:rPr lang="en-US" altLang="zh-CN" smtClean="0"/>
              <a:t>(2) In winter, only free cooling is adopted. The chiller is shut down and the chilled water and cooling water only pass through the plate heat exchanger by valve regulation. </a:t>
            </a:r>
          </a:p>
          <a:p>
            <a:pPr lvl="0"/>
            <a:r>
              <a:rPr lang="en-US" altLang="zh-CN" smtClean="0"/>
              <a:t>(3) Free cooling is partially adopted in spring and autumn. In this case, the cooling water and chilled water first pass through the plate heat exchanger and then the chiller. The resistance is higher, and the lift of the water pump should be larger during design (here the cooling water is glycol). Generally, the lift is 1.2 times of the original designed lift. (If water is used as the medium of cooling water, the lift remains unchanged.)</a:t>
            </a:r>
          </a:p>
          <a:p>
            <a:endParaRPr lang="en-US" smtClean="0"/>
          </a:p>
          <a:p>
            <a:endParaRPr lang="zh-CN" altLang="en-US" smtClean="0"/>
          </a:p>
          <a:p>
            <a:endParaRPr lang="zh-CN" altLang="en-US" dirty="0" smtClean="0"/>
          </a:p>
        </p:txBody>
      </p:sp>
    </p:spTree>
    <p:extLst>
      <p:ext uri="{BB962C8B-B14F-4D97-AF65-F5344CB8AC3E}">
        <p14:creationId xmlns:p14="http://schemas.microsoft.com/office/powerpoint/2010/main" val="19732320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For details about how to select other devices, see Data Center Chilled Water Air Conditioning System Configuration.</a:t>
            </a:r>
          </a:p>
          <a:p>
            <a:r>
              <a:rPr lang="en-US" smtClean="0"/>
              <a:t>In a water-cooled chilled water system, although the water quality on the chilled water side is good, the water quality on the cooling water side is usually poor because the cooling water side is connected to the cooling tower. If a brazed plate heat exchanger is used, dirt in water will be accumulated on the heat exchanger after a period of time. In addition, a brazed plate heat exchanger is not easy to maintain, resulting in a significant decrease in the overall heat exchange efficiency. Therefore, it is recommended that detachable plate heat exchangers be used in water-cooled chilled water systems.</a:t>
            </a:r>
          </a:p>
          <a:p>
            <a:r>
              <a:rPr lang="en-US" smtClean="0"/>
              <a:t>On the contrary, in an air-cooled chilled water system, one side of the system is chilled water, and the other side is air. Therefore, the medium in this case has relatively high cleanliness, and using a brazed plate heat exchanger can effectively improve overall heat exchange efficiency.</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7283632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9863236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Heat dissipation modes of cooling water in the cooling tower include contact heat dissipation and evaporative heat dissipation.</a:t>
            </a:r>
          </a:p>
          <a:p>
            <a:r>
              <a:rPr lang="en-US" smtClean="0"/>
              <a:t>Contact heat dissipation</a:t>
            </a:r>
          </a:p>
          <a:p>
            <a:pPr lvl="1"/>
            <a:r>
              <a:rPr lang="en-US" smtClean="0"/>
              <a:t>When the cooling water meets the air, there are three types of heat transfer depending on the difference between the inlet water temperature Tw1 and the air temperature Tq1 of the cooling tower:</a:t>
            </a:r>
          </a:p>
          <a:p>
            <a:pPr lvl="2"/>
            <a:r>
              <a:rPr lang="en-US" smtClean="0"/>
              <a:t>When Tw1 is greater than Tq1, the cooling water transfers heat to the air and gets cooled.</a:t>
            </a:r>
          </a:p>
          <a:p>
            <a:pPr lvl="2"/>
            <a:r>
              <a:rPr lang="en-US" smtClean="0"/>
              <a:t>When Tw1 is equal to Tq1, there is no heat transfer between the cooling water and the air, and the cooling water temperature remains unchanged.</a:t>
            </a:r>
          </a:p>
          <a:p>
            <a:pPr lvl="2"/>
            <a:r>
              <a:rPr lang="en-US" smtClean="0"/>
              <a:t>When Tw1 is less than Tq1, the air transfers heat to the cooling water, and the cooling water temperature increases.</a:t>
            </a:r>
          </a:p>
          <a:p>
            <a:pPr lvl="1"/>
            <a:r>
              <a:rPr lang="en-US" smtClean="0"/>
              <a:t>Therefore, when the ambient temperature is equal to or higher than the cooling water temperature, the contact heat dissipation of the cooling tower fails. At this time, its cooling effect will depend entirely on the evaporative heat dissipation of the cooling water. Therefore, the cooling effect will be significantly reduced. </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916918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smtClean="0"/>
              <a:t>Evaporative heat dissipation</a:t>
            </a:r>
          </a:p>
          <a:p>
            <a:pPr lvl="1"/>
            <a:r>
              <a:rPr lang="en-US" altLang="zh-CN" smtClean="0"/>
              <a:t>Influence of meteorological factors on evaporative heat dissipation of cooling water: Influence of air temperature: The higher the air temperature (dry-bulb temperature), the stronger the evaporative heat dissipation. Influence of air humidity: The lower the relative humidity, the faster the evaporative heat dissipation. On the contrary, high ambient humidity results in poor evaporative heat dissipation. When water vapor in the air saturates, evaporation cannot be performed, and the evaporative heat dissipation capacity is equal to zero. </a:t>
            </a:r>
          </a:p>
          <a:p>
            <a:pPr lvl="1"/>
            <a:r>
              <a:rPr lang="en-US" altLang="zh-CN" smtClean="0"/>
              <a:t>Influence of air pressure: The lower the air pressure, the easier the water evaporates. Increasing the ventilation of the cooling tower can effectively reduce the static pressure on the surface of the cooling water and facilitate the evaporative heat dissipation of the cooling water. </a:t>
            </a:r>
          </a:p>
          <a:p>
            <a:pPr lvl="1"/>
            <a:r>
              <a:rPr lang="en-US" altLang="zh-CN" smtClean="0"/>
              <a:t>Influence of wind speed: The greater the wind speed, the greater the convection heat transfer coefficient. In addition to closed cooling towers, various open cooling towers require natural or mechanical ventilation.  </a:t>
            </a:r>
          </a:p>
          <a:p>
            <a:pPr lvl="1"/>
            <a:r>
              <a:rPr lang="en-US" altLang="zh-CN" smtClean="0"/>
              <a:t>To sum up, the cooling process of cooling water in a cooling tower is a process of exchanging heat with the air, and its cooling effect is greatly affected by atmospheric weather conditions. </a:t>
            </a:r>
          </a:p>
          <a:p>
            <a:pPr lvl="1"/>
            <a:endParaRPr lang="zh-CN" altLang="en-US" dirty="0"/>
          </a:p>
        </p:txBody>
      </p:sp>
    </p:spTree>
    <p:extLst>
      <p:ext uri="{BB962C8B-B14F-4D97-AF65-F5344CB8AC3E}">
        <p14:creationId xmlns:p14="http://schemas.microsoft.com/office/powerpoint/2010/main" val="9155766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water-cooled chiller must use a cooling tower. The air-cooled chiller does not require a cooling tower.</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74037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290072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Dry mode: When the dry-bulb temperature of the outdoor air is lower than a critical value, only the outdoor low-temperature air can be used to cool the thermal circulation air in the data center through an air-to-air heat exchanger.</a:t>
            </a:r>
          </a:p>
          <a:p>
            <a:r>
              <a:rPr lang="en-US" smtClean="0"/>
              <a:t>Wet mode: When the dry-bulb temperature of the outdoor air is higher than the critical value of the dry mode but the wet-bulb temperature is lower than a certain critical value, the evaporative cooling principle can be used to perform isenthalpic humidification and cooling on the outdoor air and then the thermal circulation air in the data center can be cooled through an air-to-air heat exchanger.</a:t>
            </a:r>
          </a:p>
          <a:p>
            <a:r>
              <a:rPr lang="en-US" smtClean="0"/>
              <a:t>Hybrid mode: When the wet-bulb temperature of the outdoor air is higher than the critical value of the wet mode, the evaporative cooling principle can be used to perform isenthalpic humidification and cooling on the outdoor air and then the thermal circulation air in the data center can be cooled through an air-to-air heat exchanger. At the same time, parts with insufficient cooling capacity are supplemented by the backup DX or chilled water mechanical cooling system.</a:t>
            </a:r>
          </a:p>
          <a:p>
            <a:r>
              <a:rPr lang="en-US" smtClean="0"/>
              <a:t>The critical temperature value generally depends on the structure, material, adiabatic evaporation mode, and heat exchange efficiency of a heat exchanger.</a:t>
            </a:r>
          </a:p>
          <a:p>
            <a:endParaRPr lang="zh-CN" alt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6100393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an indirect evaporative cooling air conditioner consists of an air-to-air indirect heat exchanger, an adiabatic evaporative cooling device, fans on the primary and secondary sides, air filters, an air damper, and a backup mechanical cooling cycle.</a:t>
            </a:r>
          </a:p>
          <a:p>
            <a:r>
              <a:rPr lang="en-US" smtClean="0"/>
              <a:t>Main structures of air conditioners can be different, depending on the vendors' design.</a:t>
            </a:r>
          </a:p>
          <a:p>
            <a:r>
              <a:rPr lang="en-US" smtClean="0"/>
              <a:t>Air-to-air heat exchangers may have different structures and materials, but they are generally cross-air flow heat exchangers. The heat exchange efficiency of different heat exchanger types is different.</a:t>
            </a:r>
          </a:p>
          <a:p>
            <a:r>
              <a:rPr lang="en-US" smtClean="0"/>
              <a:t>The air inlet and outlet directions on the secondary side can be parallel and reverse to those on the primary side, as shown in the figure. They can also be vertical and cross-connected, depending on the design structure of the air conditioner.</a:t>
            </a:r>
          </a:p>
          <a:p>
            <a:r>
              <a:rPr lang="en-US" smtClean="0"/>
              <a:t>The evaporative cooling and humidification can use the adiabatic spray (or micro-mist) mode or a mode similar to the cooling tower operating principle. Water is directly sprayed on an air-to-air heat exchanger, which leads to higher heat transfer efficiency in wet working conditions than dry working conditions.</a:t>
            </a:r>
          </a:p>
          <a:p>
            <a:r>
              <a:rPr lang="en-US" smtClean="0"/>
              <a:t>A water treatment system and water circulation pump system are usually used together with an evaporative cooling system.</a:t>
            </a:r>
          </a:p>
          <a:p>
            <a:r>
              <a:rPr lang="en-US" smtClean="0"/>
              <a:t>The backup mechanical cooling cycle can be a DX compressor cooling cycle or a chilled water surface cooler coil type, depending on the design and actual application conditions of the air conditioner.</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3037053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61461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yellow parts indicate the key points described in this slide for indirect evaporative cooling system configuration and selection.</a:t>
            </a:r>
          </a:p>
          <a:p>
            <a:r>
              <a:rPr lang="en-US" smtClean="0"/>
              <a:t>Requirement specifications input: cabinet power density, cabinet quantity, data center area, and data center environment specifications (dry-bulb temperature, relative humidity, particle concentration, and harmful gas concentration)</a:t>
            </a:r>
          </a:p>
          <a:p>
            <a:r>
              <a:rPr lang="en-US" smtClean="0"/>
              <a:t>Air inlet and outlet specifications design: After the air inlet and outlet specifications are determined, the air volume can be calculated to determine the supply air volume and exhaust air volume. Device selection information can be provided to the device vendor to configure the rotary wheel.</a:t>
            </a:r>
          </a:p>
          <a:p>
            <a:r>
              <a:rPr lang="en-US" smtClean="0"/>
              <a:t>Control logic determination: Determine the control logic of the full rotary wheel, hybrid, and full compressor working conditions.</a:t>
            </a:r>
          </a:p>
          <a:p>
            <a:r>
              <a:rPr lang="en-US" smtClean="0"/>
              <a:t>Main device selection: The integrated solution of the rotary wheel free cooling consists of many functional sections. Identify mandatory and optional sections, and determine the selection basis.</a:t>
            </a:r>
          </a:p>
          <a:p>
            <a:r>
              <a:rPr lang="en-US" smtClean="0"/>
              <a:t>Device selection and calculation: The selection specifications of the rotary wheel free cooling air conditioner include the air volume, air pressure, environment specifications, air inlet and outlet specifications, cooling capacity, humidification capacity, cleanliness, and noise requirements.</a:t>
            </a:r>
          </a:p>
          <a:p>
            <a:r>
              <a:rPr lang="en-US" smtClean="0"/>
              <a:t>Device configuration list output: Output the list based on the preceding selection solution.</a:t>
            </a:r>
          </a:p>
          <a:p>
            <a:endParaRPr lang="zh-CN" altLang="en-US" smtClean="0"/>
          </a:p>
          <a:p>
            <a:endParaRPr lang="zh-CN" alt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0146827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5829995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Air filter: Because of indirect heat exchange, the indoor air and outdoor air are completely isolated, and no cross pollution occurs. Generally, air filters of only one class need to be configured on both sides. The filtering level is usually G4.</a:t>
            </a:r>
          </a:p>
          <a:p>
            <a:r>
              <a:rPr lang="en-US" smtClean="0"/>
              <a:t>Air-to-air heat exchanger: Generally, metal plate heat exchangers and non-metal tube heat exchangers are used. Heat pipe heat exchangers are seldom used due to their high costs. During the selection of heat exchangers, the heat exchange efficiency requirements under dry and wet working conditions are mainly considered to select proper air-to-air heat exchangers</a:t>
            </a:r>
            <a:r>
              <a:rPr lang="en-US" smtClean="0"/>
              <a:t>.</a:t>
            </a:r>
            <a:endParaRPr lang="en-US"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5035944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smtClean="0"/>
              <a:t>Evaporative </a:t>
            </a:r>
            <a:r>
              <a:rPr lang="en-US" smtClean="0"/>
              <a:t>cooling device: There are two types of evaporative cooling methods. One is similar to the principle of a cooling tower. Water is directly sprayed on an air-to-air heat exchanger and contacts with the outdoor air on the secondary side to absorb heat and lower the temperature. The other is adiabatic spray, in which water does not directly contact with the air-to-air heat exchanger. Water is sprayed on the outdoor air on the secondary side for adiabatic humidification and cooling, and then the heat of the cooled air is exchanged with that of the indoor air on the primary side through an air-air heat exchanger.</a:t>
            </a:r>
          </a:p>
          <a:p>
            <a:r>
              <a:rPr lang="en-US" smtClean="0"/>
              <a:t>Fan: includes fans on the primary and secondary sides. Motors are configured for the fans.</a:t>
            </a:r>
          </a:p>
          <a:p>
            <a:r>
              <a:rPr lang="en-US" altLang="zh-CN" smtClean="0"/>
              <a:t>Backup mechanical cooling cycle: includes DX evaporator and chilled water coil types.</a:t>
            </a:r>
          </a:p>
          <a:p>
            <a:r>
              <a:rPr lang="en-US" altLang="zh-CN" smtClean="0"/>
              <a:t>Air conditioner shell: The panel material, thickness, thermal insulation material, structure strength, anti-air leakage, anti-cold bridge, and anti-condensing function are mainly considered for the shell. The maximum air leakage rate of the air conditioner should not be greater than 1%. The cold bridge factor should reach TB2 or higher of the EN 1886 standard. There should be no cold bridge.</a:t>
            </a:r>
          </a:p>
          <a:p>
            <a:r>
              <a:rPr lang="en-US" altLang="zh-CN" smtClean="0"/>
              <a:t>Control system: usually delivered with the air conditioner. The PLC controller can be integrated with the air conditioner or remotely installed indoors. The control system has a color touchscreen whose size is not less than 7 inches, provides anti-freezing and anti-condensing control functions, and provides RS232 and RS485 ports (Modbus protocol) that support remote control and centralized management.</a:t>
            </a:r>
          </a:p>
          <a:p>
            <a:endParaRPr lang="en-US" dirty="0" smtClean="0"/>
          </a:p>
        </p:txBody>
      </p:sp>
    </p:spTree>
    <p:extLst>
      <p:ext uri="{BB962C8B-B14F-4D97-AF65-F5344CB8AC3E}">
        <p14:creationId xmlns:p14="http://schemas.microsoft.com/office/powerpoint/2010/main" val="18180598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93824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386948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712416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9691157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5625" y="766763"/>
            <a:ext cx="5932488" cy="3338512"/>
          </a:xfrm>
        </p:spPr>
      </p:sp>
      <p:sp>
        <p:nvSpPr>
          <p:cNvPr id="3" name="Notes Placeholder 2"/>
          <p:cNvSpPr>
            <a:spLocks noGrp="1"/>
          </p:cNvSpPr>
          <p:nvPr>
            <p:ph type="body" idx="1"/>
          </p:nvPr>
        </p:nvSpPr>
        <p:spPr/>
        <p:txBody>
          <a:bodyPr>
            <a:normAutofit/>
          </a:bodyPr>
          <a:lstStyle/>
          <a:p>
            <a:r>
              <a:rPr lang="en-US" smtClean="0">
                <a:latin typeface="Huawei Sans" panose="020C0503030203020204" pitchFamily="34" charset="0"/>
              </a:rPr>
              <a:t>When the air conditioner stops running, the time for server breakdown is calculated as follows:</a:t>
            </a:r>
          </a:p>
          <a:p>
            <a:pPr lvl="1"/>
            <a:r>
              <a:rPr lang="en-US" smtClean="0">
                <a:latin typeface="Huawei Sans" panose="020C0503030203020204" pitchFamily="34" charset="0"/>
              </a:rPr>
              <a:t>&lt; 2 kW/cabinet (&lt; 500 W/m</a:t>
            </a:r>
            <a:r>
              <a:rPr lang="en-US" baseline="30000" smtClean="0">
                <a:latin typeface="Huawei Sans" panose="020C0503030203020204" pitchFamily="34" charset="0"/>
              </a:rPr>
              <a:t>2</a:t>
            </a:r>
            <a:r>
              <a:rPr lang="en-US" smtClean="0">
                <a:latin typeface="Huawei Sans" panose="020C0503030203020204" pitchFamily="34" charset="0"/>
              </a:rPr>
              <a:t>): The server breaks down 12 minutes after the air conditioner stops running.</a:t>
            </a:r>
          </a:p>
          <a:p>
            <a:pPr lvl="1"/>
            <a:r>
              <a:rPr lang="en-US" smtClean="0">
                <a:latin typeface="Huawei Sans" panose="020C0503030203020204" pitchFamily="34" charset="0"/>
              </a:rPr>
              <a:t>3 kW/cabinet: The server breaks down 8 minutes after the air conditioner stops running.</a:t>
            </a:r>
          </a:p>
          <a:p>
            <a:pPr lvl="1"/>
            <a:r>
              <a:rPr lang="en-US" smtClean="0">
                <a:latin typeface="Huawei Sans" panose="020C0503030203020204" pitchFamily="34" charset="0"/>
              </a:rPr>
              <a:t>6 kW/cabinet: The server breaks down 3 minutes after the air conditioner stops running.</a:t>
            </a:r>
          </a:p>
          <a:p>
            <a:pPr lvl="1"/>
            <a:r>
              <a:rPr lang="en-US" smtClean="0">
                <a:latin typeface="Huawei Sans" panose="020C0503030203020204" pitchFamily="34" charset="0"/>
              </a:rPr>
              <a:t>9 kW/cabinet: The server breaks down 2 minutes after the air conditioner stops running.</a:t>
            </a:r>
          </a:p>
          <a:p>
            <a:pPr lvl="1"/>
            <a:r>
              <a:rPr lang="en-US" smtClean="0">
                <a:latin typeface="Huawei Sans" panose="020C0503030203020204" pitchFamily="34" charset="0"/>
              </a:rPr>
              <a:t>15 kW/cabinet: The server breaks down 1 minute after the air conditioner stops running.</a:t>
            </a:r>
          </a:p>
          <a:p>
            <a:pPr lvl="0"/>
            <a:r>
              <a:rPr lang="en-US" smtClean="0">
                <a:latin typeface="Huawei Sans" panose="020C0503030203020204" pitchFamily="34" charset="0"/>
              </a:rPr>
              <a:t>It takes at least 2 minutes for the chiller to resume cooling after shutdown.</a:t>
            </a:r>
          </a:p>
          <a:p>
            <a:pPr lvl="0"/>
            <a:endParaRPr lang="zh-CN" altLang="en-US" smtClean="0">
              <a:latin typeface="Huawei Sans" panose="020C0503030203020204" pitchFamily="34" charset="0"/>
            </a:endParaRPr>
          </a:p>
        </p:txBody>
      </p:sp>
    </p:spTree>
    <p:extLst>
      <p:ext uri="{BB962C8B-B14F-4D97-AF65-F5344CB8AC3E}">
        <p14:creationId xmlns:p14="http://schemas.microsoft.com/office/powerpoint/2010/main" val="29935057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5625" y="766763"/>
            <a:ext cx="5932488" cy="3338512"/>
          </a:xfrm>
        </p:spPr>
      </p:sp>
      <p:sp>
        <p:nvSpPr>
          <p:cNvPr id="3" name="Notes Placeholder 2"/>
          <p:cNvSpPr>
            <a:spLocks noGrp="1"/>
          </p:cNvSpPr>
          <p:nvPr>
            <p:ph type="body" idx="1"/>
          </p:nvPr>
        </p:nvSpPr>
        <p:spPr/>
        <p:txBody>
          <a:bodyPr>
            <a:normAutofit/>
          </a:bodyPr>
          <a:lstStyle/>
          <a:p>
            <a:r>
              <a:rPr lang="en-US" smtClean="0">
                <a:latin typeface="Huawei Sans" panose="020C0503030203020204" pitchFamily="34" charset="0"/>
              </a:rPr>
              <a:t>According to the white paper on the continuous cooling system for high-density data centers discussed by the Uptime Institute, cooling systems are classified into classes A, B, and C. Class A is the uninterruptible cooling system, which requires UPSs to be configured for fans and secondary pumps of precision air conditioners, and also requires a thermal storage tank. Class B is the continuous cooling system, which requires UPSs to be configured for fans and secondary pumps of precision air conditioners, but does not require a thermal storage tank. Class C is the interruptible cooling system, which requires no UPS and is stopped when the power supply is faulty.</a:t>
            </a:r>
          </a:p>
          <a:p>
            <a:r>
              <a:rPr lang="en-US" smtClean="0">
                <a:latin typeface="Huawei Sans" panose="020C0503030203020204" pitchFamily="34" charset="0"/>
              </a:rPr>
              <a:t>Suggestions of Uptime:</a:t>
            </a:r>
          </a:p>
          <a:p>
            <a:pPr lvl="1"/>
            <a:r>
              <a:rPr lang="en-US" smtClean="0">
                <a:latin typeface="Huawei Sans" panose="020C0503030203020204" pitchFamily="34" charset="0"/>
              </a:rPr>
              <a:t>When the power consumption exceeds 4 kW/cabinet, continuous cooling (cooling storage) can be considered.</a:t>
            </a:r>
          </a:p>
          <a:p>
            <a:pPr lvl="1"/>
            <a:r>
              <a:rPr lang="en-US" smtClean="0">
                <a:latin typeface="Huawei Sans" panose="020C0503030203020204" pitchFamily="34" charset="0"/>
              </a:rPr>
              <a:t>When the power consumption exceeds 6 kW/cabinet, continuous cooling is recommended.</a:t>
            </a:r>
            <a:endParaRPr lang="en-US" dirty="0">
              <a:latin typeface="Huawei Sans" panose="020C0503030203020204" pitchFamily="34" charset="0"/>
            </a:endParaRPr>
          </a:p>
        </p:txBody>
      </p:sp>
    </p:spTree>
    <p:extLst>
      <p:ext uri="{BB962C8B-B14F-4D97-AF65-F5344CB8AC3E}">
        <p14:creationId xmlns:p14="http://schemas.microsoft.com/office/powerpoint/2010/main" val="242788061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55625" y="766763"/>
            <a:ext cx="5932488" cy="3338512"/>
          </a:xfrm>
        </p:spPr>
      </p:sp>
      <p:sp>
        <p:nvSpPr>
          <p:cNvPr id="3" name="Notes Placeholder 2"/>
          <p:cNvSpPr>
            <a:spLocks noGrp="1"/>
          </p:cNvSpPr>
          <p:nvPr>
            <p:ph type="body" idx="1"/>
          </p:nvPr>
        </p:nvSpPr>
        <p:spPr/>
        <p:txBody>
          <a:bodyPr>
            <a:normAutofit/>
          </a:bodyPr>
          <a:lstStyle/>
          <a:p>
            <a:r>
              <a:rPr lang="en-US" smtClean="0">
                <a:latin typeface="Huawei Sans" panose="020C0503030203020204" pitchFamily="34" charset="0"/>
              </a:rPr>
              <a:t>According to the white paper on the continuous cooling system for high-density data centers discussed by the Uptime Institute, cooling systems are classified into classes A, B, and C. Class A is the uninterruptible cooling system, which requires UPSs to be configured for fans and secondary pumps of precision air conditioners, and also requires a thermal storage tank. Class B is the continuous cooling system, which requires UPSs to be configured for fans and secondary pumps of precision air conditioners, but does not require a thermal storage tank. Class C is the interruptible cooling system, which requires no UPS and is stopped when the power supply is faulty.</a:t>
            </a:r>
          </a:p>
          <a:p>
            <a:r>
              <a:rPr lang="en-US" smtClean="0">
                <a:latin typeface="Huawei Sans" panose="020C0503030203020204" pitchFamily="34" charset="0"/>
              </a:rPr>
              <a:t>Suggestions of Uptime:</a:t>
            </a:r>
          </a:p>
          <a:p>
            <a:pPr lvl="1"/>
            <a:r>
              <a:rPr lang="en-US" smtClean="0">
                <a:latin typeface="Huawei Sans" panose="020C0503030203020204" pitchFamily="34" charset="0"/>
              </a:rPr>
              <a:t>When the power consumption exceeds 4 kW/cabinet, continuous cooling (cooling storage) can be considered.</a:t>
            </a:r>
          </a:p>
          <a:p>
            <a:pPr lvl="1"/>
            <a:r>
              <a:rPr lang="en-US" smtClean="0">
                <a:latin typeface="Huawei Sans" panose="020C0503030203020204" pitchFamily="34" charset="0"/>
              </a:rPr>
              <a:t>When the power consumption exceeds 6 kW/cabinet, continuous cooling is recommended.</a:t>
            </a:r>
            <a:endParaRPr lang="en-US" dirty="0">
              <a:latin typeface="Huawei Sans" panose="020C0503030203020204" pitchFamily="34" charset="0"/>
            </a:endParaRPr>
          </a:p>
        </p:txBody>
      </p:sp>
    </p:spTree>
    <p:extLst>
      <p:ext uri="{BB962C8B-B14F-4D97-AF65-F5344CB8AC3E}">
        <p14:creationId xmlns:p14="http://schemas.microsoft.com/office/powerpoint/2010/main" val="4306870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376559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6106643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7890771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42126996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7" y="766763"/>
            <a:ext cx="5580063" cy="3338512"/>
          </a:xfrm>
        </p:spPr>
      </p:sp>
      <p:sp>
        <p:nvSpPr>
          <p:cNvPr id="3" name="Notes Placeholder 2"/>
          <p:cNvSpPr>
            <a:spLocks noGrp="1"/>
          </p:cNvSpPr>
          <p:nvPr>
            <p:ph type="body" idx="1"/>
          </p:nvPr>
        </p:nvSpPr>
        <p:spPr/>
        <p:txBody>
          <a:bodyPr>
            <a:normAutofit/>
          </a:bodyPr>
          <a:lstStyle/>
          <a:p>
            <a:endParaRPr lang="en-US">
              <a:latin typeface="Huawei Sans" panose="020C0503030203020204" pitchFamily="34" charset="0"/>
            </a:endParaRPr>
          </a:p>
        </p:txBody>
      </p:sp>
      <p:sp>
        <p:nvSpPr>
          <p:cNvPr id="4" name="Slide Number Placeholder 3"/>
          <p:cNvSpPr>
            <a:spLocks noGrp="1"/>
          </p:cNvSpPr>
          <p:nvPr>
            <p:ph type="sldNum" sz="quarter" idx="10"/>
          </p:nvPr>
        </p:nvSpPr>
        <p:spPr>
          <a:xfrm>
            <a:off x="4021294" y="9721106"/>
            <a:ext cx="3076363" cy="511731"/>
          </a:xfrm>
          <a:prstGeom prst="rect">
            <a:avLst/>
          </a:prstGeom>
        </p:spPr>
        <p:txBody>
          <a:bodyPr/>
          <a:lstStyle/>
          <a:p>
            <a:fld id="{ADB3F7CE-6E49-49A3-873F-E2E23ADF843D}" type="slidenum">
              <a:rPr lang="zh-CN" altLang="en-US" smtClean="0">
                <a:solidFill>
                  <a:prstClr val="black"/>
                </a:solidFill>
                <a:latin typeface="Huawei Sans" panose="020C0503030203020204" pitchFamily="34" charset="0"/>
              </a:rPr>
              <a:pPr/>
              <a:t>46</a:t>
            </a:fld>
            <a:endParaRPr lang="zh-CN" altLang="en-US" smtClean="0">
              <a:solidFill>
                <a:prstClr val="black"/>
              </a:solidFill>
              <a:latin typeface="Huawei Sans" panose="020C0503030203020204" pitchFamily="34" charset="0"/>
            </a:endParaRPr>
          </a:p>
        </p:txBody>
      </p:sp>
    </p:spTree>
    <p:extLst>
      <p:ext uri="{BB962C8B-B14F-4D97-AF65-F5344CB8AC3E}">
        <p14:creationId xmlns:p14="http://schemas.microsoft.com/office/powerpoint/2010/main" val="1324885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7" y="766763"/>
            <a:ext cx="5580063" cy="3338512"/>
          </a:xfrm>
        </p:spPr>
      </p:sp>
      <p:sp>
        <p:nvSpPr>
          <p:cNvPr id="3" name="Notes Placeholder 2"/>
          <p:cNvSpPr>
            <a:spLocks noGrp="1"/>
          </p:cNvSpPr>
          <p:nvPr>
            <p:ph type="body" idx="1"/>
          </p:nvPr>
        </p:nvSpPr>
        <p:spPr/>
        <p:txBody>
          <a:bodyPr>
            <a:normAutofit/>
          </a:bodyPr>
          <a:lstStyle/>
          <a:p>
            <a:r>
              <a:rPr lang="en-US" smtClean="0">
                <a:latin typeface="Huawei Sans" panose="020C0503030203020204" pitchFamily="34" charset="0"/>
              </a:rPr>
              <a:t>The centrifugal chiller generates surge at a load rate below 30%.</a:t>
            </a:r>
            <a:endParaRPr lang="en-US">
              <a:latin typeface="Huawei Sans" panose="020C0503030203020204" pitchFamily="34" charset="0"/>
            </a:endParaRPr>
          </a:p>
        </p:txBody>
      </p:sp>
      <p:sp>
        <p:nvSpPr>
          <p:cNvPr id="4" name="Slide Number Placeholder 3"/>
          <p:cNvSpPr>
            <a:spLocks noGrp="1"/>
          </p:cNvSpPr>
          <p:nvPr>
            <p:ph type="sldNum" sz="quarter" idx="10"/>
          </p:nvPr>
        </p:nvSpPr>
        <p:spPr>
          <a:xfrm>
            <a:off x="4021294" y="9721106"/>
            <a:ext cx="3076363" cy="511731"/>
          </a:xfrm>
          <a:prstGeom prst="rect">
            <a:avLst/>
          </a:prstGeom>
        </p:spPr>
        <p:txBody>
          <a:bodyPr/>
          <a:lstStyle/>
          <a:p>
            <a:fld id="{ADB3F7CE-6E49-49A3-873F-E2E23ADF843D}" type="slidenum">
              <a:rPr lang="zh-CN" altLang="en-US" smtClean="0">
                <a:solidFill>
                  <a:prstClr val="black"/>
                </a:solidFill>
                <a:latin typeface="Huawei Sans" panose="020C0503030203020204" pitchFamily="34" charset="0"/>
              </a:rPr>
              <a:pPr/>
              <a:t>47</a:t>
            </a:fld>
            <a:endParaRPr lang="zh-CN" altLang="en-US" smtClean="0">
              <a:solidFill>
                <a:prstClr val="black"/>
              </a:solidFill>
              <a:latin typeface="Huawei Sans" panose="020C0503030203020204" pitchFamily="34" charset="0"/>
            </a:endParaRPr>
          </a:p>
        </p:txBody>
      </p:sp>
    </p:spTree>
    <p:extLst>
      <p:ext uri="{BB962C8B-B14F-4D97-AF65-F5344CB8AC3E}">
        <p14:creationId xmlns:p14="http://schemas.microsoft.com/office/powerpoint/2010/main" val="40389163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7" y="766763"/>
            <a:ext cx="5580063" cy="3338512"/>
          </a:xfrm>
        </p:spPr>
      </p:sp>
      <p:sp>
        <p:nvSpPr>
          <p:cNvPr id="3" name="Notes Placeholder 2"/>
          <p:cNvSpPr>
            <a:spLocks noGrp="1"/>
          </p:cNvSpPr>
          <p:nvPr>
            <p:ph type="body" idx="1"/>
          </p:nvPr>
        </p:nvSpPr>
        <p:spPr/>
        <p:txBody>
          <a:bodyPr>
            <a:normAutofit/>
          </a:bodyPr>
          <a:lstStyle/>
          <a:p>
            <a:endParaRPr lang="en-US">
              <a:latin typeface="Huawei Sans" panose="020C0503030203020204" pitchFamily="34" charset="0"/>
            </a:endParaRPr>
          </a:p>
        </p:txBody>
      </p:sp>
      <p:sp>
        <p:nvSpPr>
          <p:cNvPr id="4" name="Slide Number Placeholder 3"/>
          <p:cNvSpPr>
            <a:spLocks noGrp="1"/>
          </p:cNvSpPr>
          <p:nvPr>
            <p:ph type="sldNum" sz="quarter" idx="10"/>
          </p:nvPr>
        </p:nvSpPr>
        <p:spPr>
          <a:xfrm>
            <a:off x="4021294" y="9721106"/>
            <a:ext cx="3076363" cy="511731"/>
          </a:xfrm>
          <a:prstGeom prst="rect">
            <a:avLst/>
          </a:prstGeom>
        </p:spPr>
        <p:txBody>
          <a:bodyPr/>
          <a:lstStyle/>
          <a:p>
            <a:fld id="{ADB3F7CE-6E49-49A3-873F-E2E23ADF843D}" type="slidenum">
              <a:rPr lang="zh-CN" altLang="en-US" smtClean="0">
                <a:solidFill>
                  <a:prstClr val="black"/>
                </a:solidFill>
                <a:latin typeface="Huawei Sans" panose="020C0503030203020204" pitchFamily="34" charset="0"/>
              </a:rPr>
              <a:pPr/>
              <a:t>48</a:t>
            </a:fld>
            <a:endParaRPr lang="zh-CN" altLang="en-US" smtClean="0">
              <a:solidFill>
                <a:prstClr val="black"/>
              </a:solidFill>
              <a:latin typeface="Huawei Sans" panose="020C0503030203020204" pitchFamily="34" charset="0"/>
            </a:endParaRPr>
          </a:p>
        </p:txBody>
      </p:sp>
    </p:spTree>
    <p:extLst>
      <p:ext uri="{BB962C8B-B14F-4D97-AF65-F5344CB8AC3E}">
        <p14:creationId xmlns:p14="http://schemas.microsoft.com/office/powerpoint/2010/main" val="2275088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60641817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31838" y="766763"/>
            <a:ext cx="5580062" cy="3338512"/>
          </a:xfrm>
        </p:spPr>
      </p:sp>
      <p:sp>
        <p:nvSpPr>
          <p:cNvPr id="3" name="Notes Placeholder 2"/>
          <p:cNvSpPr>
            <a:spLocks noGrp="1"/>
          </p:cNvSpPr>
          <p:nvPr>
            <p:ph type="body" idx="1"/>
          </p:nvPr>
        </p:nvSpPr>
        <p:spPr/>
        <p:txBody>
          <a:bodyPr>
            <a:normAutofit/>
          </a:bodyPr>
          <a:lstStyle/>
          <a:p>
            <a:endParaRPr lang="en-US">
              <a:latin typeface="Huawei Sans" panose="020C0503030203020204" pitchFamily="34" charset="0"/>
            </a:endParaRPr>
          </a:p>
        </p:txBody>
      </p:sp>
      <p:sp>
        <p:nvSpPr>
          <p:cNvPr id="4" name="Slide Number Placeholder 3"/>
          <p:cNvSpPr>
            <a:spLocks noGrp="1"/>
          </p:cNvSpPr>
          <p:nvPr>
            <p:ph type="sldNum" sz="quarter" idx="10"/>
          </p:nvPr>
        </p:nvSpPr>
        <p:spPr>
          <a:xfrm>
            <a:off x="4021294" y="9721106"/>
            <a:ext cx="3076363" cy="511731"/>
          </a:xfrm>
          <a:prstGeom prst="rect">
            <a:avLst/>
          </a:prstGeom>
        </p:spPr>
        <p:txBody>
          <a:bodyPr/>
          <a:lstStyle/>
          <a:p>
            <a:fld id="{ADB3F7CE-6E49-49A3-873F-E2E23ADF843D}" type="slidenum">
              <a:rPr lang="zh-CN" altLang="en-US" smtClean="0">
                <a:solidFill>
                  <a:prstClr val="black"/>
                </a:solidFill>
                <a:latin typeface="Huawei Sans" panose="020C0503030203020204" pitchFamily="34" charset="0"/>
              </a:rPr>
              <a:pPr/>
              <a:t>49</a:t>
            </a:fld>
            <a:endParaRPr lang="zh-CN" altLang="en-US" smtClean="0">
              <a:solidFill>
                <a:prstClr val="black"/>
              </a:solidFill>
              <a:latin typeface="Huawei Sans" panose="020C0503030203020204" pitchFamily="34" charset="0"/>
            </a:endParaRPr>
          </a:p>
        </p:txBody>
      </p:sp>
    </p:spTree>
    <p:extLst>
      <p:ext uri="{BB962C8B-B14F-4D97-AF65-F5344CB8AC3E}">
        <p14:creationId xmlns:p14="http://schemas.microsoft.com/office/powerpoint/2010/main" val="59319408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9460690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7600219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Answer:</a:t>
            </a:r>
            <a:r>
              <a:rPr lang="zh-CN" altLang="en-US" smtClean="0"/>
              <a:t> </a:t>
            </a:r>
            <a:r>
              <a:rPr lang="en-US" altLang="zh-CN" smtClean="0"/>
              <a:t>D</a:t>
            </a:r>
            <a:endParaRPr 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2806029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463317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the outdoor air condition is within the specified range (generally lower than 20°C), outdoor cool air is filtered by the filter using fans and louvers, and then is directly sent to a data center. In direct ventilation mode, the compressor of the air conditioner stops working. The fans exchange the outdoor cold air with the indoor hot air. Therefore, the energy consumption of the air conditioner is extremely low. In theory, the energy efficiency ratio (EER) of the air conditioner can reach 25, and the dynamic power usage effectiveness (PUE) can be as low as 1.10.</a:t>
            </a:r>
          </a:p>
          <a:p>
            <a:r>
              <a:rPr lang="en-US" smtClean="0"/>
              <a:t>When the outdoor temperature is higher than the air intake temperature of the device, the direct ventilation device automatically shuts down and the air conditioner starts for cooling. In electric cooling mode (non-direct ventilation), the EER of the air conditioner depends on the efficiency of the air conditioner. Generally, the EER ranges from 3 to 6, and the dynamic PUE is 1.39. The annual average PUE depends on the energy efficiency in electric cooling mode and the running time in direct ventilation mode (that is, the local climate).</a:t>
            </a:r>
          </a:p>
          <a:p>
            <a:endParaRPr lang="zh-CN" alt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407625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 filter is to filter the outdoor fresh air to meet the cleanliness requirements of the indoor environment. Filters can be classified into roughing filters and medium efficiency filters.</a:t>
            </a:r>
          </a:p>
          <a:p>
            <a:r>
              <a:rPr lang="en-US" smtClean="0"/>
              <a:t>Humidifiers used in data centers include dry steam humidifiers, infrared humidifiers, spray humidifiers, high-pressure atomizing humidifiers, air water mixed humidifiers, ultrasonic humidifiers, and wet film humidifiers. The most common humidifiers used in data centers are electrode humidifiers, infrared humidifiers, wet film humidifiers, and ultrasonic humidifiers. Electrode humidifiers and infrared humidifiers are widely used in the humidification systems of precision air conditioners. Wet film humidifiers are the most widely used independent humidifiers in data centers and are referred to as "data center humidifiers".</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790310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890240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Take STULZ as an example. In the design process, the direct ventilation solution is determined by querying the annual ambient temperature of the place where the data center is located and calculating the number of days/hours when the annual ambient temperature is lower than the preset supply air temperature. Set the supply air temperature to 24°C for 8760 hours in a year. If the ambient temperature is lower than 24°C for more than half of the time, direct ventilation can be used for cooling.</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568548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 xmlns:a16="http://schemas.microsoft.com/office/drawing/2014/main"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 xmlns:a16="http://schemas.microsoft.com/office/drawing/2014/main"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 xmlns:a16="http://schemas.microsoft.com/office/drawing/2014/main"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 xmlns:a16="http://schemas.microsoft.com/office/drawing/2014/main"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xmlns=""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31378872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a16="http://schemas.microsoft.com/office/drawing/2014/main" xmlns="" val="20000"/>
                    </a:ext>
                  </a:extLst>
                </a:gridCol>
                <a:gridCol w="2155444">
                  <a:extLst>
                    <a:ext uri="{9D8B030D-6E8A-4147-A177-3AD203B41FA5}">
                      <a16:colId xmlns:a16="http://schemas.microsoft.com/office/drawing/2014/main" xmlns="" val="20001"/>
                    </a:ext>
                  </a:extLst>
                </a:gridCol>
                <a:gridCol w="2873927">
                  <a:extLst>
                    <a:ext uri="{9D8B030D-6E8A-4147-A177-3AD203B41FA5}">
                      <a16:colId xmlns:a16="http://schemas.microsoft.com/office/drawing/2014/main" xmlns="" val="20002"/>
                    </a:ext>
                  </a:extLst>
                </a:gridCol>
                <a:gridCol w="2077613">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a16="http://schemas.microsoft.com/office/drawing/2014/main" xmlns="" val="20000"/>
                    </a:ext>
                  </a:extLst>
                </a:gridCol>
                <a:gridCol w="2155920">
                  <a:extLst>
                    <a:ext uri="{9D8B030D-6E8A-4147-A177-3AD203B41FA5}">
                      <a16:colId xmlns:a16="http://schemas.microsoft.com/office/drawing/2014/main" xmlns="" val="20001"/>
                    </a:ext>
                  </a:extLst>
                </a:gridCol>
                <a:gridCol w="2912127">
                  <a:extLst>
                    <a:ext uri="{9D8B030D-6E8A-4147-A177-3AD203B41FA5}">
                      <a16:colId xmlns:a16="http://schemas.microsoft.com/office/drawing/2014/main" xmlns="" val="20002"/>
                    </a:ext>
                  </a:extLst>
                </a:gridCol>
                <a:gridCol w="2023284">
                  <a:extLst>
                    <a:ext uri="{9D8B030D-6E8A-4147-A177-3AD203B41FA5}">
                      <a16:colId xmlns:a16="http://schemas.microsoft.com/office/drawing/2014/main" xmlns=""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a16="http://schemas.microsoft.com/office/drawing/2014/main" xmlns=""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a16="http://schemas.microsoft.com/office/drawing/2014/main" xmlns=""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a16="http://schemas.microsoft.com/office/drawing/2014/main" xmlns=""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a16="http://schemas.microsoft.com/office/drawing/2014/main" xmlns=""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a16="http://schemas.microsoft.com/office/drawing/2014/main" xmlns=""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a16="http://schemas.microsoft.com/office/drawing/2014/main" xmlns=""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a16="http://schemas.microsoft.com/office/drawing/2014/main" xmlns=""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a16="http://schemas.microsoft.com/office/drawing/2014/main" xmlns=""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a16="http://schemas.microsoft.com/office/drawing/2014/main" xmlns=""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a16="http://schemas.microsoft.com/office/drawing/2014/main" xmlns=""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a16="http://schemas.microsoft.com/office/drawing/2014/main" xmlns=""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a16="http://schemas.microsoft.com/office/drawing/2014/main" xmlns=""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a16="http://schemas.microsoft.com/office/drawing/2014/main" xmlns=""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a16="http://schemas.microsoft.com/office/drawing/2014/main" xmlns=""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a16="http://schemas.microsoft.com/office/drawing/2014/main" xmlns=""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a16="http://schemas.microsoft.com/office/drawing/2014/main" xmlns=""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a16="http://schemas.microsoft.com/office/drawing/2014/main" xmlns=""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a16="http://schemas.microsoft.com/office/drawing/2014/main" xmlns=""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a16="http://schemas.microsoft.com/office/drawing/2014/main" xmlns=""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a16="http://schemas.microsoft.com/office/drawing/2014/main" xmlns=""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 xmlns:a16="http://schemas.microsoft.com/office/drawing/2014/main"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 xmlns:a16="http://schemas.microsoft.com/office/drawing/2014/main"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 xmlns:a16="http://schemas.microsoft.com/office/drawing/2014/main"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 xmlns:a16="http://schemas.microsoft.com/office/drawing/2014/main"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 xmlns:a16="http://schemas.microsoft.com/office/drawing/2014/main"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 xmlns:a16="http://schemas.microsoft.com/office/drawing/2014/main"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 xmlns:a16="http://schemas.microsoft.com/office/drawing/2014/main"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 xmlns:a16="http://schemas.microsoft.com/office/drawing/2014/main"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 xmlns:a16="http://schemas.microsoft.com/office/drawing/2014/main"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 xmlns:a16="http://schemas.microsoft.com/office/drawing/2014/main"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 xmlns:a16="http://schemas.microsoft.com/office/drawing/2014/main"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 xmlns:a16="http://schemas.microsoft.com/office/drawing/2014/main"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 xmlns:a16="http://schemas.microsoft.com/office/drawing/2014/main"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 xmlns:a16="http://schemas.microsoft.com/office/drawing/2014/main"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 xmlns:a16="http://schemas.microsoft.com/office/drawing/2014/main"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 xmlns:a16="http://schemas.microsoft.com/office/drawing/2014/main"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 xmlns:a16="http://schemas.microsoft.com/office/drawing/2014/main"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 xmlns:a16="http://schemas.microsoft.com/office/drawing/2014/main"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 xmlns:a16="http://schemas.microsoft.com/office/drawing/2014/main"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 xmlns:a16="http://schemas.microsoft.com/office/drawing/2014/main"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 xmlns:a16="http://schemas.microsoft.com/office/drawing/2014/main"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a16="http://schemas.microsoft.com/office/drawing/2014/main" xmlns=""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a16="http://schemas.microsoft.com/office/drawing/2014/main" xmlns=""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a16="http://schemas.microsoft.com/office/drawing/2014/main" xmlns=""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 id="2147483879" r:id="rId2"/>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14.png"/><Relationship Id="rId5" Type="http://schemas.openxmlformats.org/officeDocument/2006/relationships/image" Target="../media/image13.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16.xml"/><Relationship Id="rId7" Type="http://schemas.openxmlformats.org/officeDocument/2006/relationships/image" Target="../media/image5.jpeg"/><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4.png"/><Relationship Id="rId5" Type="http://schemas.openxmlformats.org/officeDocument/2006/relationships/image" Target="../media/image15.wmf"/><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3.xml"/><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2.xml"/><Relationship Id="rId1" Type="http://schemas.openxmlformats.org/officeDocument/2006/relationships/vmlDrawing" Target="../drawings/vmlDrawing4.v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oleObject" Target="../embeddings/oleObject3.bin"/></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image" Target="../media/image30.png"/><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13.xml"/><Relationship Id="rId4" Type="http://schemas.openxmlformats.org/officeDocument/2006/relationships/image" Target="../media/image34.tmp"/></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3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6.jpeg"/><Relationship Id="rId4" Type="http://schemas.openxmlformats.org/officeDocument/2006/relationships/image" Target="../media/image5.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5.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oleObject" Target="../embeddings/Microsoft_Visio_2003-2010___1111111.vsd"/></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noAutofit/>
          </a:bodyPr>
          <a:lstStyle/>
          <a:p>
            <a:endParaRPr lang="zh-CN" altLang="en-US">
              <a:latin typeface="Huawei Sans" panose="020C0503030203020204" pitchFamily="34" charset="0"/>
              <a:ea typeface="+mn-ea"/>
              <a:cs typeface="+mn-ea"/>
              <a:sym typeface="+mn-lt"/>
            </a:endParaRPr>
          </a:p>
        </p:txBody>
      </p:sp>
      <p:sp>
        <p:nvSpPr>
          <p:cNvPr id="14" name="标题 13"/>
          <p:cNvSpPr>
            <a:spLocks noGrp="1"/>
          </p:cNvSpPr>
          <p:nvPr>
            <p:ph type="ctrTitle"/>
          </p:nvPr>
        </p:nvSpPr>
        <p:spPr/>
        <p:txBody>
          <a:bodyPr>
            <a:noAutofit/>
          </a:bodyPr>
          <a:lstStyle/>
          <a:p>
            <a:r>
              <a:rPr lang="en-US" dirty="0">
                <a:latin typeface="Huawei Sans" panose="020C0503030203020204" pitchFamily="34" charset="0"/>
              </a:rPr>
              <a:t>Energy-Saving Solution Configuration for Data Center Cooling Systems</a:t>
            </a: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17317959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Flowchart for Configuring a Direct Ventilation Free Cooling System</a:t>
            </a:r>
          </a:p>
        </p:txBody>
      </p:sp>
      <p:sp>
        <p:nvSpPr>
          <p:cNvPr id="5" name="圆角矩形 4"/>
          <p:cNvSpPr/>
          <p:nvPr/>
        </p:nvSpPr>
        <p:spPr>
          <a:xfrm>
            <a:off x="1319428" y="1464455"/>
            <a:ext cx="2286016" cy="642942"/>
          </a:xfrm>
          <a:prstGeom prst="roundRect">
            <a:avLst/>
          </a:prstGeom>
          <a:solidFill>
            <a:srgbClr val="9CDAFF"/>
          </a:solidFill>
          <a:ln>
            <a:solidFill>
              <a:srgbClr val="9CDAFF"/>
            </a:solidFill>
          </a:ln>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Requirement specifications input</a:t>
            </a:r>
          </a:p>
        </p:txBody>
      </p:sp>
      <p:sp>
        <p:nvSpPr>
          <p:cNvPr id="7" name="圆角矩形 6"/>
          <p:cNvSpPr/>
          <p:nvPr/>
        </p:nvSpPr>
        <p:spPr>
          <a:xfrm>
            <a:off x="1319428" y="2678901"/>
            <a:ext cx="2286016" cy="642942"/>
          </a:xfrm>
          <a:prstGeom prst="roundRect">
            <a:avLst/>
          </a:prstGeom>
          <a:solidFill>
            <a:srgbClr val="9CDAFF"/>
          </a:solidFill>
          <a:ln>
            <a:solidFill>
              <a:srgbClr val="9CDAFF"/>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algn="ctr"/>
            <a:r>
              <a:rPr lang="en-US" sz="1400">
                <a:solidFill>
                  <a:schemeClr val="tx1"/>
                </a:solidFill>
                <a:latin typeface="Huawei Sans" panose="020C0503030203020204" pitchFamily="34" charset="0"/>
              </a:rPr>
              <a:t>Supply and return air status design</a:t>
            </a:r>
          </a:p>
        </p:txBody>
      </p:sp>
      <p:sp>
        <p:nvSpPr>
          <p:cNvPr id="8" name="虚尾箭头 7"/>
          <p:cNvSpPr/>
          <p:nvPr/>
        </p:nvSpPr>
        <p:spPr>
          <a:xfrm rot="5400000">
            <a:off x="2248122" y="221455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sp>
        <p:nvSpPr>
          <p:cNvPr id="9" name="圆角矩形 8"/>
          <p:cNvSpPr/>
          <p:nvPr/>
        </p:nvSpPr>
        <p:spPr>
          <a:xfrm>
            <a:off x="1319428" y="3893347"/>
            <a:ext cx="2286016" cy="642942"/>
          </a:xfrm>
          <a:prstGeom prst="roundRect">
            <a:avLst/>
          </a:prstGeom>
          <a:solidFill>
            <a:srgbClr val="9CDAFF"/>
          </a:solidFill>
          <a:ln>
            <a:solidFill>
              <a:srgbClr val="9CDAFF"/>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Cooling load calculation</a:t>
            </a:r>
          </a:p>
        </p:txBody>
      </p:sp>
      <p:sp>
        <p:nvSpPr>
          <p:cNvPr id="10" name="虚尾箭头 9"/>
          <p:cNvSpPr/>
          <p:nvPr/>
        </p:nvSpPr>
        <p:spPr>
          <a:xfrm rot="5400000">
            <a:off x="2248122" y="344063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sp>
        <p:nvSpPr>
          <p:cNvPr id="11" name="圆角矩形 10"/>
          <p:cNvSpPr/>
          <p:nvPr/>
        </p:nvSpPr>
        <p:spPr>
          <a:xfrm>
            <a:off x="1319428" y="5179231"/>
            <a:ext cx="2286016" cy="642942"/>
          </a:xfrm>
          <a:prstGeom prst="roundRect">
            <a:avLst/>
          </a:prstGeom>
          <a:solidFill>
            <a:srgbClr val="9CDAFF"/>
          </a:solidFill>
          <a:ln>
            <a:solidFill>
              <a:srgbClr val="9CDAFF"/>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Mechanical cooling design and selection</a:t>
            </a:r>
          </a:p>
        </p:txBody>
      </p:sp>
      <p:sp>
        <p:nvSpPr>
          <p:cNvPr id="12" name="虚尾箭头 11"/>
          <p:cNvSpPr/>
          <p:nvPr/>
        </p:nvSpPr>
        <p:spPr>
          <a:xfrm rot="5400000">
            <a:off x="2248122" y="4679165"/>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sp>
        <p:nvSpPr>
          <p:cNvPr id="13" name="圆角矩形 12"/>
          <p:cNvSpPr/>
          <p:nvPr/>
        </p:nvSpPr>
        <p:spPr>
          <a:xfrm>
            <a:off x="4863613" y="1464455"/>
            <a:ext cx="2451586" cy="642942"/>
          </a:xfrm>
          <a:prstGeom prst="roundRect">
            <a:avLst/>
          </a:prstGeom>
          <a:solidFill>
            <a:srgbClr val="FFC000"/>
          </a:solidFill>
          <a:ln>
            <a:solidFill>
              <a:srgbClr val="FFC00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400" b="1" dirty="0">
                <a:solidFill>
                  <a:srgbClr val="151515"/>
                </a:solidFill>
                <a:latin typeface="Huawei Sans" panose="020C0503030203020204" pitchFamily="34" charset="0"/>
              </a:rPr>
              <a:t>Selection of the functional section of the direct ventilation device</a:t>
            </a:r>
          </a:p>
        </p:txBody>
      </p:sp>
      <p:sp>
        <p:nvSpPr>
          <p:cNvPr id="14" name="圆角矩形 13"/>
          <p:cNvSpPr/>
          <p:nvPr/>
        </p:nvSpPr>
        <p:spPr>
          <a:xfrm>
            <a:off x="4863613" y="2678901"/>
            <a:ext cx="2451586" cy="642942"/>
          </a:xfrm>
          <a:prstGeom prst="roundRect">
            <a:avLst/>
          </a:prstGeom>
          <a:solidFill>
            <a:srgbClr val="FFC000"/>
          </a:solidFill>
          <a:ln>
            <a:solidFill>
              <a:srgbClr val="FFC000"/>
            </a:solidFill>
          </a:ln>
          <a:effectLst/>
        </p:spPr>
        <p:style>
          <a:lnRef idx="0">
            <a:schemeClr val="accent4"/>
          </a:lnRef>
          <a:fillRef idx="3">
            <a:schemeClr val="accent4"/>
          </a:fillRef>
          <a:effectRef idx="3">
            <a:schemeClr val="accent4"/>
          </a:effectRef>
          <a:fontRef idx="minor">
            <a:schemeClr val="lt1"/>
          </a:fontRef>
        </p:style>
        <p:txBody>
          <a:bodyPr rtlCol="0" anchor="ctr">
            <a:noAutofit/>
          </a:bodyPr>
          <a:lstStyle/>
          <a:p>
            <a:pPr algn="ctr"/>
            <a:r>
              <a:rPr lang="en-US" sz="1400" b="1">
                <a:solidFill>
                  <a:srgbClr val="151515"/>
                </a:solidFill>
                <a:latin typeface="Huawei Sans" panose="020C0503030203020204" pitchFamily="34" charset="0"/>
              </a:rPr>
              <a:t>Fan design and selection</a:t>
            </a:r>
          </a:p>
        </p:txBody>
      </p:sp>
      <p:sp>
        <p:nvSpPr>
          <p:cNvPr id="15" name="虚尾箭头 14"/>
          <p:cNvSpPr/>
          <p:nvPr/>
        </p:nvSpPr>
        <p:spPr>
          <a:xfrm rot="5400000">
            <a:off x="5891460" y="221455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sp>
        <p:nvSpPr>
          <p:cNvPr id="16" name="圆角矩形 15"/>
          <p:cNvSpPr/>
          <p:nvPr/>
        </p:nvSpPr>
        <p:spPr>
          <a:xfrm>
            <a:off x="4863613" y="3893347"/>
            <a:ext cx="2451586" cy="642942"/>
          </a:xfrm>
          <a:prstGeom prst="roundRect">
            <a:avLst/>
          </a:prstGeom>
          <a:solidFill>
            <a:srgbClr val="FFC000"/>
          </a:solidFill>
          <a:ln>
            <a:solidFill>
              <a:srgbClr val="FFC000"/>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altLang="zh-CN" sz="1400" b="1" dirty="0">
                <a:solidFill>
                  <a:srgbClr val="151515"/>
                </a:solidFill>
                <a:latin typeface="Huawei Sans" panose="020C0503030203020204" pitchFamily="34" charset="0"/>
              </a:rPr>
              <a:t>Cleanliness</a:t>
            </a:r>
            <a:r>
              <a:rPr lang="en-US" sz="1400" b="1" dirty="0" smtClean="0">
                <a:solidFill>
                  <a:srgbClr val="151515"/>
                </a:solidFill>
                <a:latin typeface="Huawei Sans" panose="020C0503030203020204" pitchFamily="34" charset="0"/>
              </a:rPr>
              <a:t> </a:t>
            </a:r>
            <a:r>
              <a:rPr lang="en-US" sz="1400" b="1" dirty="0">
                <a:solidFill>
                  <a:srgbClr val="151515"/>
                </a:solidFill>
                <a:latin typeface="Huawei Sans" panose="020C0503030203020204" pitchFamily="34" charset="0"/>
              </a:rPr>
              <a:t>design and selection</a:t>
            </a:r>
          </a:p>
        </p:txBody>
      </p:sp>
      <p:sp>
        <p:nvSpPr>
          <p:cNvPr id="17" name="虚尾箭头 16"/>
          <p:cNvSpPr/>
          <p:nvPr/>
        </p:nvSpPr>
        <p:spPr>
          <a:xfrm rot="5400000">
            <a:off x="5891460" y="343789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sp>
        <p:nvSpPr>
          <p:cNvPr id="18" name="圆角矩形 17"/>
          <p:cNvSpPr/>
          <p:nvPr/>
        </p:nvSpPr>
        <p:spPr>
          <a:xfrm>
            <a:off x="4863613" y="5179231"/>
            <a:ext cx="2451586" cy="642942"/>
          </a:xfrm>
          <a:prstGeom prst="roundRect">
            <a:avLst/>
          </a:prstGeom>
          <a:solidFill>
            <a:srgbClr val="FFC000"/>
          </a:solidFill>
          <a:ln>
            <a:solidFill>
              <a:srgbClr val="FFC000"/>
            </a:solidFill>
          </a:ln>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en-US" sz="1400" b="1">
                <a:solidFill>
                  <a:srgbClr val="151515"/>
                </a:solidFill>
                <a:latin typeface="Huawei Sans" panose="020C0503030203020204" pitchFamily="34" charset="0"/>
              </a:rPr>
              <a:t>Humidity design and selection</a:t>
            </a:r>
          </a:p>
        </p:txBody>
      </p:sp>
      <p:sp>
        <p:nvSpPr>
          <p:cNvPr id="19" name="虚尾箭头 18"/>
          <p:cNvSpPr/>
          <p:nvPr/>
        </p:nvSpPr>
        <p:spPr>
          <a:xfrm rot="5400000">
            <a:off x="5891460" y="4679165"/>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cxnSp>
        <p:nvCxnSpPr>
          <p:cNvPr id="20" name="形状 472"/>
          <p:cNvCxnSpPr>
            <a:stCxn id="11" idx="3"/>
            <a:endCxn id="13" idx="1"/>
          </p:cNvCxnSpPr>
          <p:nvPr/>
        </p:nvCxnSpPr>
        <p:spPr>
          <a:xfrm flipV="1">
            <a:off x="3605444" y="1785926"/>
            <a:ext cx="1258169" cy="3714776"/>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3" name="形状 472"/>
          <p:cNvCxnSpPr/>
          <p:nvPr/>
        </p:nvCxnSpPr>
        <p:spPr>
          <a:xfrm flipV="1">
            <a:off x="7248782" y="1785926"/>
            <a:ext cx="1357322" cy="3714776"/>
          </a:xfrm>
          <a:prstGeom prst="bentConnector3">
            <a:avLst>
              <a:gd name="adj1" fmla="val 50000"/>
            </a:avLst>
          </a:prstGeom>
          <a:ln>
            <a:tailEnd type="arrow"/>
          </a:ln>
          <a:effectLst/>
        </p:spPr>
        <p:style>
          <a:lnRef idx="3">
            <a:schemeClr val="accent2"/>
          </a:lnRef>
          <a:fillRef idx="0">
            <a:schemeClr val="accent2"/>
          </a:fillRef>
          <a:effectRef idx="2">
            <a:schemeClr val="accent2"/>
          </a:effectRef>
          <a:fontRef idx="minor">
            <a:schemeClr val="tx1"/>
          </a:fontRef>
        </p:style>
      </p:cxnSp>
      <p:sp>
        <p:nvSpPr>
          <p:cNvPr id="24" name="圆角矩形 23"/>
          <p:cNvSpPr/>
          <p:nvPr/>
        </p:nvSpPr>
        <p:spPr>
          <a:xfrm>
            <a:off x="8606390" y="1464455"/>
            <a:ext cx="2286016" cy="642942"/>
          </a:xfrm>
          <a:prstGeom prst="roundRect">
            <a:avLst/>
          </a:prstGeom>
          <a:solidFill>
            <a:srgbClr val="9CDAFF"/>
          </a:solidFill>
          <a:ln>
            <a:solidFill>
              <a:srgbClr val="9CDAFF"/>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Air vent design and selection</a:t>
            </a:r>
          </a:p>
        </p:txBody>
      </p:sp>
      <p:sp>
        <p:nvSpPr>
          <p:cNvPr id="25" name="圆角矩形 24"/>
          <p:cNvSpPr/>
          <p:nvPr/>
        </p:nvSpPr>
        <p:spPr>
          <a:xfrm>
            <a:off x="8606390" y="2678901"/>
            <a:ext cx="2286016" cy="642942"/>
          </a:xfrm>
          <a:prstGeom prst="roundRect">
            <a:avLst/>
          </a:prstGeom>
          <a:solidFill>
            <a:srgbClr val="FFC000"/>
          </a:solidFill>
          <a:ln>
            <a:solidFill>
              <a:srgbClr val="FFC000"/>
            </a:solidFill>
          </a:ln>
          <a:effectLst/>
        </p:spPr>
        <p:style>
          <a:lnRef idx="0">
            <a:schemeClr val="accent4"/>
          </a:lnRef>
          <a:fillRef idx="3">
            <a:schemeClr val="accent4"/>
          </a:fillRef>
          <a:effectRef idx="3">
            <a:schemeClr val="accent4"/>
          </a:effectRef>
          <a:fontRef idx="minor">
            <a:schemeClr val="lt1"/>
          </a:fontRef>
        </p:style>
        <p:txBody>
          <a:bodyPr rtlCol="0" anchor="ctr">
            <a:noAutofit/>
          </a:bodyPr>
          <a:lstStyle/>
          <a:p>
            <a:pPr algn="ctr"/>
            <a:r>
              <a:rPr lang="en-US" sz="1400" b="1" dirty="0">
                <a:solidFill>
                  <a:schemeClr val="tx1"/>
                </a:solidFill>
                <a:latin typeface="Huawei Sans" panose="020C0503030203020204" pitchFamily="34" charset="0"/>
              </a:rPr>
              <a:t>Control system design</a:t>
            </a:r>
          </a:p>
        </p:txBody>
      </p:sp>
      <p:sp>
        <p:nvSpPr>
          <p:cNvPr id="26" name="虚尾箭头 25"/>
          <p:cNvSpPr/>
          <p:nvPr/>
        </p:nvSpPr>
        <p:spPr>
          <a:xfrm rot="5400000">
            <a:off x="9535084" y="221455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sp>
        <p:nvSpPr>
          <p:cNvPr id="27" name="圆角矩形 26"/>
          <p:cNvSpPr/>
          <p:nvPr/>
        </p:nvSpPr>
        <p:spPr>
          <a:xfrm>
            <a:off x="8606104" y="3893347"/>
            <a:ext cx="2286016" cy="642942"/>
          </a:xfrm>
          <a:prstGeom prst="roundRect">
            <a:avLst/>
          </a:prstGeom>
          <a:solidFill>
            <a:srgbClr val="9CDAFF"/>
          </a:solidFill>
          <a:ln>
            <a:solidFill>
              <a:srgbClr val="9CDAFF"/>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Material list output</a:t>
            </a:r>
          </a:p>
        </p:txBody>
      </p:sp>
      <p:sp>
        <p:nvSpPr>
          <p:cNvPr id="28" name="虚尾箭头 27"/>
          <p:cNvSpPr/>
          <p:nvPr/>
        </p:nvSpPr>
        <p:spPr>
          <a:xfrm rot="5400000">
            <a:off x="9535084" y="343789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400">
              <a:solidFill>
                <a:schemeClr val="tx1"/>
              </a:solidFill>
              <a:latin typeface="Huawei Sans" panose="020C0503030203020204" pitchFamily="34" charset="0"/>
            </a:endParaRPr>
          </a:p>
        </p:txBody>
      </p:sp>
      <p:sp>
        <p:nvSpPr>
          <p:cNvPr id="2" name="文本框 1"/>
          <p:cNvSpPr txBox="1"/>
          <p:nvPr/>
        </p:nvSpPr>
        <p:spPr>
          <a:xfrm>
            <a:off x="8378765" y="4751330"/>
            <a:ext cx="3252868" cy="1449445"/>
          </a:xfrm>
          <a:prstGeom prst="rect">
            <a:avLst/>
          </a:prstGeom>
          <a:noFill/>
        </p:spPr>
        <p:txBody>
          <a:bodyPr wrap="square" rtlCol="0">
            <a:noAutofit/>
          </a:bodyPr>
          <a:lstStyle/>
          <a:p>
            <a:r>
              <a:rPr lang="en-US" sz="1400" dirty="0">
                <a:solidFill>
                  <a:srgbClr val="C00000"/>
                </a:solidFill>
                <a:latin typeface="Huawei Sans" panose="020C0503030203020204" pitchFamily="34" charset="0"/>
              </a:rPr>
              <a:t>Note: The design of air supply fans, cleanliness, and humidity is integrated in the direct ventilation device. When selecting a direct ventilation device, you need to determine the three specifications.</a:t>
            </a:r>
          </a:p>
        </p:txBody>
      </p:sp>
    </p:spTree>
    <p:extLst>
      <p:ext uri="{BB962C8B-B14F-4D97-AF65-F5344CB8AC3E}">
        <p14:creationId xmlns:p14="http://schemas.microsoft.com/office/powerpoint/2010/main" val="1206255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checkerboard(across)">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0-#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1"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ppt_x"/>
                                          </p:val>
                                        </p:tav>
                                        <p:tav tm="100000">
                                          <p:val>
                                            <p:strVal val="#ppt_x"/>
                                          </p:val>
                                        </p:tav>
                                      </p:tavLst>
                                    </p:anim>
                                    <p:anim calcmode="lin" valueType="num">
                                      <p:cBhvr additive="base">
                                        <p:cTn id="7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checkerboard(across)">
                                      <p:cBhvr>
                                        <p:cTn id="84" dur="500"/>
                                        <p:tgtEl>
                                          <p:spTgt spid="23"/>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1" fill="hold" grpId="0" nodeType="clickEffect">
                                  <p:stCondLst>
                                    <p:cond delay="0"/>
                                  </p:stCondLst>
                                  <p:childTnLst>
                                    <p:set>
                                      <p:cBhvr>
                                        <p:cTn id="88" dur="1" fill="hold">
                                          <p:stCondLst>
                                            <p:cond delay="0"/>
                                          </p:stCondLst>
                                        </p:cTn>
                                        <p:tgtEl>
                                          <p:spTgt spid="24"/>
                                        </p:tgtEl>
                                        <p:attrNameLst>
                                          <p:attrName>style.visibility</p:attrName>
                                        </p:attrNameLst>
                                      </p:cBhvr>
                                      <p:to>
                                        <p:strVal val="visible"/>
                                      </p:to>
                                    </p:set>
                                    <p:anim calcmode="lin" valueType="num">
                                      <p:cBhvr additive="base">
                                        <p:cTn id="89" dur="500" fill="hold"/>
                                        <p:tgtEl>
                                          <p:spTgt spid="24"/>
                                        </p:tgtEl>
                                        <p:attrNameLst>
                                          <p:attrName>ppt_x</p:attrName>
                                        </p:attrNameLst>
                                      </p:cBhvr>
                                      <p:tavLst>
                                        <p:tav tm="0">
                                          <p:val>
                                            <p:strVal val="#ppt_x"/>
                                          </p:val>
                                        </p:tav>
                                        <p:tav tm="100000">
                                          <p:val>
                                            <p:strVal val="#ppt_x"/>
                                          </p:val>
                                        </p:tav>
                                      </p:tavLst>
                                    </p:anim>
                                    <p:anim calcmode="lin" valueType="num">
                                      <p:cBhvr additive="base">
                                        <p:cTn id="90" dur="500" fill="hold"/>
                                        <p:tgtEl>
                                          <p:spTgt spid="24"/>
                                        </p:tgtEl>
                                        <p:attrNameLst>
                                          <p:attrName>ppt_y</p:attrName>
                                        </p:attrNameLst>
                                      </p:cBhvr>
                                      <p:tavLst>
                                        <p:tav tm="0">
                                          <p:val>
                                            <p:strVal val="0-#ppt_h/2"/>
                                          </p:val>
                                        </p:tav>
                                        <p:tav tm="100000">
                                          <p:val>
                                            <p:strVal val="#ppt_y"/>
                                          </p:val>
                                        </p:tav>
                                      </p:tavLst>
                                    </p:anim>
                                  </p:childTnLst>
                                </p:cTn>
                              </p:par>
                              <p:par>
                                <p:cTn id="91" presetID="2" presetClass="entr" presetSubtype="1"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 calcmode="lin" valueType="num">
                                      <p:cBhvr additive="base">
                                        <p:cTn id="93" dur="500" fill="hold"/>
                                        <p:tgtEl>
                                          <p:spTgt spid="26"/>
                                        </p:tgtEl>
                                        <p:attrNameLst>
                                          <p:attrName>ppt_x</p:attrName>
                                        </p:attrNameLst>
                                      </p:cBhvr>
                                      <p:tavLst>
                                        <p:tav tm="0">
                                          <p:val>
                                            <p:strVal val="#ppt_x"/>
                                          </p:val>
                                        </p:tav>
                                        <p:tav tm="100000">
                                          <p:val>
                                            <p:strVal val="#ppt_x"/>
                                          </p:val>
                                        </p:tav>
                                      </p:tavLst>
                                    </p:anim>
                                    <p:anim calcmode="lin" valueType="num">
                                      <p:cBhvr additive="base">
                                        <p:cTn id="9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5"/>
                                        </p:tgtEl>
                                        <p:attrNameLst>
                                          <p:attrName>style.visibility</p:attrName>
                                        </p:attrNameLst>
                                      </p:cBhvr>
                                      <p:to>
                                        <p:strVal val="visible"/>
                                      </p:to>
                                    </p:set>
                                    <p:anim calcmode="lin" valueType="num">
                                      <p:cBhvr additive="base">
                                        <p:cTn id="99" dur="500" fill="hold"/>
                                        <p:tgtEl>
                                          <p:spTgt spid="25"/>
                                        </p:tgtEl>
                                        <p:attrNameLst>
                                          <p:attrName>ppt_x</p:attrName>
                                        </p:attrNameLst>
                                      </p:cBhvr>
                                      <p:tavLst>
                                        <p:tav tm="0">
                                          <p:val>
                                            <p:strVal val="#ppt_x"/>
                                          </p:val>
                                        </p:tav>
                                        <p:tav tm="100000">
                                          <p:val>
                                            <p:strVal val="#ppt_x"/>
                                          </p:val>
                                        </p:tav>
                                      </p:tavLst>
                                    </p:anim>
                                    <p:anim calcmode="lin" valueType="num">
                                      <p:cBhvr additive="base">
                                        <p:cTn id="100" dur="500" fill="hold"/>
                                        <p:tgtEl>
                                          <p:spTgt spid="25"/>
                                        </p:tgtEl>
                                        <p:attrNameLst>
                                          <p:attrName>ppt_y</p:attrName>
                                        </p:attrNameLst>
                                      </p:cBhvr>
                                      <p:tavLst>
                                        <p:tav tm="0">
                                          <p:val>
                                            <p:strVal val="1+#ppt_h/2"/>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28"/>
                                        </p:tgtEl>
                                        <p:attrNameLst>
                                          <p:attrName>style.visibility</p:attrName>
                                        </p:attrNameLst>
                                      </p:cBhvr>
                                      <p:to>
                                        <p:strVal val="visible"/>
                                      </p:to>
                                    </p:set>
                                    <p:anim calcmode="lin" valueType="num">
                                      <p:cBhvr additive="base">
                                        <p:cTn id="103" dur="500" fill="hold"/>
                                        <p:tgtEl>
                                          <p:spTgt spid="28"/>
                                        </p:tgtEl>
                                        <p:attrNameLst>
                                          <p:attrName>ppt_x</p:attrName>
                                        </p:attrNameLst>
                                      </p:cBhvr>
                                      <p:tavLst>
                                        <p:tav tm="0">
                                          <p:val>
                                            <p:strVal val="#ppt_x"/>
                                          </p:val>
                                        </p:tav>
                                        <p:tav tm="100000">
                                          <p:val>
                                            <p:strVal val="#ppt_x"/>
                                          </p:val>
                                        </p:tav>
                                      </p:tavLst>
                                    </p:anim>
                                    <p:anim calcmode="lin" valueType="num">
                                      <p:cBhvr additive="base">
                                        <p:cTn id="104"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1" fill="hold" grpId="0" nodeType="clickEffect">
                                  <p:stCondLst>
                                    <p:cond delay="0"/>
                                  </p:stCondLst>
                                  <p:childTnLst>
                                    <p:set>
                                      <p:cBhvr>
                                        <p:cTn id="108" dur="1" fill="hold">
                                          <p:stCondLst>
                                            <p:cond delay="0"/>
                                          </p:stCondLst>
                                        </p:cTn>
                                        <p:tgtEl>
                                          <p:spTgt spid="27"/>
                                        </p:tgtEl>
                                        <p:attrNameLst>
                                          <p:attrName>style.visibility</p:attrName>
                                        </p:attrNameLst>
                                      </p:cBhvr>
                                      <p:to>
                                        <p:strVal val="visible"/>
                                      </p:to>
                                    </p:set>
                                    <p:anim calcmode="lin" valueType="num">
                                      <p:cBhvr additive="base">
                                        <p:cTn id="109" dur="500" fill="hold"/>
                                        <p:tgtEl>
                                          <p:spTgt spid="27"/>
                                        </p:tgtEl>
                                        <p:attrNameLst>
                                          <p:attrName>ppt_x</p:attrName>
                                        </p:attrNameLst>
                                      </p:cBhvr>
                                      <p:tavLst>
                                        <p:tav tm="0">
                                          <p:val>
                                            <p:strVal val="#ppt_x"/>
                                          </p:val>
                                        </p:tav>
                                        <p:tav tm="100000">
                                          <p:val>
                                            <p:strVal val="#ppt_x"/>
                                          </p:val>
                                        </p:tav>
                                      </p:tavLst>
                                    </p:anim>
                                    <p:anim calcmode="lin" valueType="num">
                                      <p:cBhvr additive="base">
                                        <p:cTn id="110"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4" grpId="0" animBg="1"/>
      <p:bldP spid="25" grpId="0" animBg="1"/>
      <p:bldP spid="26" grpId="0" animBg="1"/>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615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Specifications Input and Supply and Return Air Status Design</a:t>
            </a:r>
          </a:p>
        </p:txBody>
      </p:sp>
      <p:sp>
        <p:nvSpPr>
          <p:cNvPr id="12" name="文本占位符 11"/>
          <p:cNvSpPr>
            <a:spLocks noGrp="1"/>
          </p:cNvSpPr>
          <p:nvPr>
            <p:ph type="body" sz="quarter" idx="10"/>
          </p:nvPr>
        </p:nvSpPr>
        <p:spPr>
          <a:prstGeom prst="rect">
            <a:avLst/>
          </a:prstGeom>
        </p:spPr>
        <p:txBody>
          <a:bodyPr>
            <a:noAutofit/>
          </a:bodyPr>
          <a:lstStyle/>
          <a:p>
            <a:r>
              <a:rPr lang="en-US" sz="1200" dirty="0">
                <a:latin typeface="+mn-lt"/>
                <a:ea typeface="Arial Unicode MS" panose="020B0604020202020204" pitchFamily="34" charset="-122"/>
                <a:cs typeface="Arial Unicode MS" panose="020B0604020202020204" pitchFamily="34" charset="-122"/>
              </a:rPr>
              <a:t>Specifications input</a:t>
            </a:r>
          </a:p>
          <a:p>
            <a:endParaRPr lang="en-US" altLang="zh-CN" sz="1200" dirty="0" smtClean="0">
              <a:latin typeface="+mn-lt"/>
              <a:ea typeface="Arial Unicode MS" panose="020B0604020202020204" pitchFamily="34" charset="-122"/>
              <a:cs typeface="Arial Unicode MS" panose="020B0604020202020204" pitchFamily="34" charset="-122"/>
            </a:endParaRPr>
          </a:p>
          <a:p>
            <a:endParaRPr lang="en-US" altLang="zh-CN" sz="1200" dirty="0" smtClean="0">
              <a:latin typeface="+mn-lt"/>
              <a:ea typeface="Arial Unicode MS" panose="020B0604020202020204" pitchFamily="34" charset="-122"/>
              <a:cs typeface="Arial Unicode MS" panose="020B0604020202020204" pitchFamily="34" charset="-122"/>
            </a:endParaRPr>
          </a:p>
          <a:p>
            <a:endParaRPr lang="en-US" altLang="zh-CN" sz="1200" dirty="0" smtClean="0">
              <a:latin typeface="+mn-lt"/>
              <a:ea typeface="Arial Unicode MS" panose="020B0604020202020204" pitchFamily="34" charset="-122"/>
              <a:cs typeface="Arial Unicode MS" panose="020B0604020202020204" pitchFamily="34" charset="-122"/>
            </a:endParaRPr>
          </a:p>
          <a:p>
            <a:endParaRPr lang="en-US" altLang="zh-CN" sz="1200" dirty="0" smtClean="0">
              <a:latin typeface="+mn-lt"/>
              <a:ea typeface="Arial Unicode MS" panose="020B0604020202020204" pitchFamily="34" charset="-122"/>
              <a:cs typeface="Arial Unicode MS" panose="020B0604020202020204" pitchFamily="34" charset="-122"/>
            </a:endParaRPr>
          </a:p>
          <a:p>
            <a:endParaRPr lang="en-US" altLang="zh-CN" sz="1200" dirty="0" smtClean="0">
              <a:latin typeface="+mn-lt"/>
              <a:ea typeface="Arial Unicode MS" panose="020B0604020202020204" pitchFamily="34" charset="-122"/>
              <a:cs typeface="Arial Unicode MS" panose="020B0604020202020204" pitchFamily="34" charset="-122"/>
            </a:endParaRPr>
          </a:p>
          <a:p>
            <a:endParaRPr lang="en-US" altLang="zh-CN" sz="1200" dirty="0" smtClean="0">
              <a:latin typeface="+mn-lt"/>
              <a:ea typeface="Arial Unicode MS" panose="020B0604020202020204" pitchFamily="34" charset="-122"/>
              <a:cs typeface="Arial Unicode MS" panose="020B0604020202020204" pitchFamily="34" charset="-122"/>
            </a:endParaRPr>
          </a:p>
          <a:p>
            <a:endParaRPr lang="en-US" altLang="zh-CN" sz="1200" dirty="0" smtClean="0">
              <a:latin typeface="+mn-lt"/>
              <a:ea typeface="Arial Unicode MS" panose="020B0604020202020204" pitchFamily="34" charset="-122"/>
              <a:cs typeface="Arial Unicode MS" panose="020B0604020202020204" pitchFamily="34" charset="-122"/>
            </a:endParaRPr>
          </a:p>
          <a:p>
            <a:r>
              <a:rPr lang="en-US" sz="1200" dirty="0">
                <a:latin typeface="+mn-lt"/>
                <a:ea typeface="Arial Unicode MS" panose="020B0604020202020204" pitchFamily="34" charset="-122"/>
                <a:cs typeface="Arial Unicode MS" panose="020B0604020202020204" pitchFamily="34" charset="-122"/>
              </a:rPr>
              <a:t>Supply and return air status design</a:t>
            </a:r>
          </a:p>
          <a:p>
            <a:pPr lvl="1">
              <a:lnSpc>
                <a:spcPct val="130000"/>
              </a:lnSpc>
            </a:pPr>
            <a:r>
              <a:rPr lang="en-US" sz="1100" dirty="0">
                <a:latin typeface="+mn-lt"/>
                <a:ea typeface="Arial Unicode MS" panose="020B0604020202020204" pitchFamily="34" charset="-122"/>
                <a:cs typeface="Arial Unicode MS" panose="020B0604020202020204" pitchFamily="34" charset="-122"/>
              </a:rPr>
              <a:t>Preset anti-freezing temperature (</a:t>
            </a:r>
            <a:r>
              <a:rPr lang="en-US" sz="1100" dirty="0" err="1">
                <a:latin typeface="+mn-lt"/>
                <a:ea typeface="Arial Unicode MS" panose="020B0604020202020204" pitchFamily="34" charset="-122"/>
                <a:cs typeface="Arial Unicode MS" panose="020B0604020202020204" pitchFamily="34" charset="-122"/>
              </a:rPr>
              <a:t>T</a:t>
            </a:r>
            <a:r>
              <a:rPr lang="en-US" sz="1100" baseline="-25000" dirty="0" err="1">
                <a:latin typeface="+mn-lt"/>
                <a:ea typeface="Arial Unicode MS" panose="020B0604020202020204" pitchFamily="34" charset="-122"/>
                <a:cs typeface="Arial Unicode MS" panose="020B0604020202020204" pitchFamily="34" charset="-122"/>
              </a:rPr>
              <a:t>f</a:t>
            </a:r>
            <a:r>
              <a:rPr lang="en-US" sz="1100" dirty="0">
                <a:latin typeface="+mn-lt"/>
                <a:ea typeface="Arial Unicode MS" panose="020B0604020202020204" pitchFamily="34" charset="-122"/>
                <a:cs typeface="Arial Unicode MS" panose="020B0604020202020204" pitchFamily="34" charset="-122"/>
              </a:rPr>
              <a:t>)</a:t>
            </a:r>
          </a:p>
          <a:p>
            <a:pPr lvl="1">
              <a:lnSpc>
                <a:spcPct val="130000"/>
              </a:lnSpc>
            </a:pPr>
            <a:r>
              <a:rPr lang="en-US" sz="1100" dirty="0">
                <a:latin typeface="+mn-lt"/>
                <a:ea typeface="Arial Unicode MS" panose="020B0604020202020204" pitchFamily="34" charset="-122"/>
                <a:cs typeface="Arial Unicode MS" panose="020B0604020202020204" pitchFamily="34" charset="-122"/>
              </a:rPr>
              <a:t>Supply air temperature (</a:t>
            </a:r>
            <a:r>
              <a:rPr lang="en-US" sz="1100" dirty="0" err="1">
                <a:latin typeface="+mn-lt"/>
                <a:ea typeface="Arial Unicode MS" panose="020B0604020202020204" pitchFamily="34" charset="-122"/>
                <a:cs typeface="Arial Unicode MS" panose="020B0604020202020204" pitchFamily="34" charset="-122"/>
              </a:rPr>
              <a:t>T</a:t>
            </a:r>
            <a:r>
              <a:rPr lang="en-US" sz="1100" baseline="-25000" dirty="0" err="1">
                <a:latin typeface="+mn-lt"/>
                <a:ea typeface="Arial Unicode MS" panose="020B0604020202020204" pitchFamily="34" charset="-122"/>
                <a:cs typeface="Arial Unicode MS" panose="020B0604020202020204" pitchFamily="34" charset="-122"/>
              </a:rPr>
              <a:t>s</a:t>
            </a:r>
            <a:r>
              <a:rPr lang="en-US" sz="1100" dirty="0" err="1">
                <a:latin typeface="+mn-lt"/>
                <a:ea typeface="Arial Unicode MS" panose="020B0604020202020204" pitchFamily="34" charset="-122"/>
                <a:cs typeface="Arial Unicode MS" panose="020B0604020202020204" pitchFamily="34" charset="-122"/>
              </a:rPr>
              <a:t>±Δt</a:t>
            </a:r>
            <a:r>
              <a:rPr lang="en-US" sz="1100" dirty="0">
                <a:latin typeface="+mn-lt"/>
                <a:ea typeface="Arial Unicode MS" panose="020B0604020202020204" pitchFamily="34" charset="-122"/>
                <a:cs typeface="Arial Unicode MS" panose="020B0604020202020204" pitchFamily="34" charset="-122"/>
              </a:rPr>
              <a:t>) (considering </a:t>
            </a:r>
            <a:endParaRPr lang="en-US" sz="1100" dirty="0" smtClean="0">
              <a:latin typeface="+mn-lt"/>
              <a:ea typeface="Arial Unicode MS" panose="020B0604020202020204" pitchFamily="34" charset="-122"/>
              <a:cs typeface="Arial Unicode MS" panose="020B0604020202020204" pitchFamily="34" charset="-122"/>
            </a:endParaRPr>
          </a:p>
          <a:p>
            <a:pPr marL="660400" lvl="1" indent="0">
              <a:lnSpc>
                <a:spcPct val="130000"/>
              </a:lnSpc>
              <a:buNone/>
            </a:pPr>
            <a:r>
              <a:rPr lang="en-US" sz="1100" dirty="0" smtClean="0">
                <a:latin typeface="+mn-lt"/>
                <a:ea typeface="Arial Unicode MS" panose="020B0604020202020204" pitchFamily="34" charset="-122"/>
                <a:cs typeface="Arial Unicode MS" panose="020B0604020202020204" pitchFamily="34" charset="-122"/>
              </a:rPr>
              <a:t>the </a:t>
            </a:r>
            <a:r>
              <a:rPr lang="en-US" sz="1100" dirty="0">
                <a:latin typeface="+mn-lt"/>
                <a:ea typeface="Arial Unicode MS" panose="020B0604020202020204" pitchFamily="34" charset="-122"/>
                <a:cs typeface="Arial Unicode MS" panose="020B0604020202020204" pitchFamily="34" charset="-122"/>
              </a:rPr>
              <a:t>air conditioner control precision)</a:t>
            </a:r>
          </a:p>
          <a:p>
            <a:pPr lvl="1">
              <a:lnSpc>
                <a:spcPct val="130000"/>
              </a:lnSpc>
            </a:pPr>
            <a:r>
              <a:rPr lang="en-US" sz="1100" dirty="0">
                <a:latin typeface="+mn-lt"/>
                <a:ea typeface="Arial Unicode MS" panose="020B0604020202020204" pitchFamily="34" charset="-122"/>
                <a:cs typeface="Arial Unicode MS" panose="020B0604020202020204" pitchFamily="34" charset="-122"/>
              </a:rPr>
              <a:t>Designed return air temperature (</a:t>
            </a:r>
            <a:r>
              <a:rPr lang="en-US" sz="1100" dirty="0" err="1">
                <a:latin typeface="+mn-lt"/>
                <a:ea typeface="Arial Unicode MS" panose="020B0604020202020204" pitchFamily="34" charset="-122"/>
                <a:cs typeface="Arial Unicode MS" panose="020B0604020202020204" pitchFamily="34" charset="-122"/>
              </a:rPr>
              <a:t>T</a:t>
            </a:r>
            <a:r>
              <a:rPr lang="en-US" sz="1100" baseline="-25000" dirty="0" err="1">
                <a:latin typeface="+mn-lt"/>
                <a:ea typeface="Arial Unicode MS" panose="020B0604020202020204" pitchFamily="34" charset="-122"/>
                <a:cs typeface="Arial Unicode MS" panose="020B0604020202020204" pitchFamily="34" charset="-122"/>
              </a:rPr>
              <a:t>r</a:t>
            </a:r>
            <a:r>
              <a:rPr lang="en-US" sz="1100" dirty="0">
                <a:latin typeface="+mn-lt"/>
                <a:ea typeface="Arial Unicode MS" panose="020B0604020202020204" pitchFamily="34" charset="-122"/>
                <a:cs typeface="Arial Unicode MS" panose="020B0604020202020204" pitchFamily="34" charset="-122"/>
              </a:rPr>
              <a:t>)</a:t>
            </a:r>
          </a:p>
          <a:p>
            <a:pPr lvl="1">
              <a:lnSpc>
                <a:spcPct val="130000"/>
              </a:lnSpc>
            </a:pPr>
            <a:r>
              <a:rPr lang="en-US" sz="1100" dirty="0">
                <a:latin typeface="+mn-lt"/>
                <a:ea typeface="Arial Unicode MS" panose="020B0604020202020204" pitchFamily="34" charset="-122"/>
                <a:cs typeface="Arial Unicode MS" panose="020B0604020202020204" pitchFamily="34" charset="-122"/>
              </a:rPr>
              <a:t>Supply air humidity range (</a:t>
            </a:r>
            <a:r>
              <a:rPr lang="en-US" sz="1100" dirty="0" err="1">
                <a:latin typeface="+mn-lt"/>
                <a:ea typeface="Arial Unicode MS" panose="020B0604020202020204" pitchFamily="34" charset="-122"/>
                <a:cs typeface="Arial Unicode MS" panose="020B0604020202020204" pitchFamily="34" charset="-122"/>
              </a:rPr>
              <a:t>RHl</a:t>
            </a:r>
            <a:r>
              <a:rPr lang="en-US" sz="1100" dirty="0">
                <a:latin typeface="+mn-lt"/>
                <a:ea typeface="Arial Unicode MS" panose="020B0604020202020204" pitchFamily="34" charset="-122"/>
                <a:cs typeface="Arial Unicode MS" panose="020B0604020202020204" pitchFamily="34" charset="-122"/>
              </a:rPr>
              <a:t>, </a:t>
            </a:r>
            <a:r>
              <a:rPr lang="en-US" sz="1100" dirty="0" err="1">
                <a:latin typeface="+mn-lt"/>
                <a:ea typeface="Arial Unicode MS" panose="020B0604020202020204" pitchFamily="34" charset="-122"/>
                <a:cs typeface="Arial Unicode MS" panose="020B0604020202020204" pitchFamily="34" charset="-122"/>
              </a:rPr>
              <a:t>RHh</a:t>
            </a:r>
            <a:r>
              <a:rPr lang="en-US" sz="1100" dirty="0">
                <a:latin typeface="+mn-lt"/>
                <a:ea typeface="Arial Unicode MS" panose="020B0604020202020204" pitchFamily="34" charset="-122"/>
                <a:cs typeface="Arial Unicode MS" panose="020B0604020202020204" pitchFamily="34" charset="-122"/>
              </a:rPr>
              <a:t>)</a:t>
            </a:r>
          </a:p>
        </p:txBody>
      </p:sp>
      <p:graphicFrame>
        <p:nvGraphicFramePr>
          <p:cNvPr id="11" name="表格 10"/>
          <p:cNvGraphicFramePr>
            <a:graphicFrameLocks noGrp="1"/>
          </p:cNvGraphicFramePr>
          <p:nvPr>
            <p:extLst>
              <p:ext uri="{D42A27DB-BD31-4B8C-83A1-F6EECF244321}">
                <p14:modId xmlns:p14="http://schemas.microsoft.com/office/powerpoint/2010/main" val="282667388"/>
              </p:ext>
            </p:extLst>
          </p:nvPr>
        </p:nvGraphicFramePr>
        <p:xfrm>
          <a:off x="757820" y="1848286"/>
          <a:ext cx="5238910" cy="2445431"/>
        </p:xfrm>
        <a:graphic>
          <a:graphicData uri="http://schemas.openxmlformats.org/drawingml/2006/table">
            <a:tbl>
              <a:tblPr firstRow="1" firstCol="1" bandRow="1">
                <a:tableStyleId>{72833802-FEF1-4C79-8D5D-14CF1EAF98D9}</a:tableStyleId>
              </a:tblPr>
              <a:tblGrid>
                <a:gridCol w="2403903"/>
                <a:gridCol w="2835007"/>
              </a:tblGrid>
              <a:tr h="222312">
                <a:tc gridSpan="2">
                  <a:txBody>
                    <a:bodyPr/>
                    <a:lstStyle/>
                    <a:p>
                      <a:pPr algn="ctr">
                        <a:lnSpc>
                          <a:spcPct val="100000"/>
                        </a:lnSpc>
                        <a:spcAft>
                          <a:spcPts val="0"/>
                        </a:spcAft>
                      </a:pPr>
                      <a:r>
                        <a:rPr lang="en-US" sz="1100" b="1" dirty="0">
                          <a:solidFill>
                            <a:schemeClr val="tx1"/>
                          </a:solidFill>
                          <a:latin typeface="Huawei Sans" panose="020C0503030203020204" pitchFamily="34" charset="0"/>
                        </a:rPr>
                        <a:t>Input specifications 1: customer requirement specifications</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r>
              <a:tr h="222312">
                <a:tc gridSpan="2">
                  <a:txBody>
                    <a:bodyPr/>
                    <a:lstStyle/>
                    <a:p>
                      <a:pPr>
                        <a:lnSpc>
                          <a:spcPct val="100000"/>
                        </a:lnSpc>
                        <a:spcAft>
                          <a:spcPts val="0"/>
                        </a:spcAft>
                      </a:pPr>
                      <a:r>
                        <a:rPr lang="en-US" sz="1100" b="0" dirty="0">
                          <a:solidFill>
                            <a:schemeClr val="tx1"/>
                          </a:solidFill>
                          <a:latin typeface="Huawei Sans" panose="020C0503030203020204" pitchFamily="34" charset="0"/>
                        </a:rPr>
                        <a:t>Cabinet power density</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r>
              <a:tr h="222312">
                <a:tc gridSpan="2">
                  <a:txBody>
                    <a:bodyPr/>
                    <a:lstStyle/>
                    <a:p>
                      <a:pPr>
                        <a:lnSpc>
                          <a:spcPct val="100000"/>
                        </a:lnSpc>
                        <a:spcAft>
                          <a:spcPts val="0"/>
                        </a:spcAft>
                      </a:pPr>
                      <a:r>
                        <a:rPr lang="en-US" sz="1100" b="0">
                          <a:solidFill>
                            <a:schemeClr val="tx1"/>
                          </a:solidFill>
                          <a:latin typeface="Huawei Sans" panose="020C0503030203020204" pitchFamily="34" charset="0"/>
                        </a:rPr>
                        <a:t>Number of cabinets</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r>
              <a:tr h="222312">
                <a:tc gridSpan="2">
                  <a:txBody>
                    <a:bodyPr/>
                    <a:lstStyle/>
                    <a:p>
                      <a:pPr>
                        <a:lnSpc>
                          <a:spcPct val="100000"/>
                        </a:lnSpc>
                        <a:spcAft>
                          <a:spcPts val="0"/>
                        </a:spcAft>
                      </a:pPr>
                      <a:r>
                        <a:rPr lang="en-US" sz="1100" b="0">
                          <a:solidFill>
                            <a:schemeClr val="tx1"/>
                          </a:solidFill>
                          <a:latin typeface="Huawei Sans" panose="020C0503030203020204" pitchFamily="34" charset="0"/>
                        </a:rPr>
                        <a:t>Data center area</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r>
              <a:tr h="222312">
                <a:tc gridSpan="2">
                  <a:txBody>
                    <a:bodyPr/>
                    <a:lstStyle/>
                    <a:p>
                      <a:pPr algn="ctr">
                        <a:lnSpc>
                          <a:spcPct val="100000"/>
                        </a:lnSpc>
                        <a:spcAft>
                          <a:spcPts val="0"/>
                        </a:spcAft>
                      </a:pPr>
                      <a:r>
                        <a:rPr lang="en-US" sz="1100" b="1">
                          <a:solidFill>
                            <a:schemeClr val="tx1"/>
                          </a:solidFill>
                          <a:latin typeface="Huawei Sans" panose="020C0503030203020204" pitchFamily="34" charset="0"/>
                        </a:rPr>
                        <a:t>Input specifications 2: outdoor specifications</a:t>
                      </a:r>
                    </a:p>
                  </a:txBody>
                  <a:tcPr marL="68580" marR="6858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r>
              <a:tr h="222312">
                <a:tc rowSpan="5">
                  <a:txBody>
                    <a:bodyPr/>
                    <a:lstStyle/>
                    <a:p>
                      <a:pPr>
                        <a:lnSpc>
                          <a:spcPct val="100000"/>
                        </a:lnSpc>
                        <a:spcAft>
                          <a:spcPts val="0"/>
                        </a:spcAft>
                      </a:pPr>
                      <a:r>
                        <a:rPr lang="en-US" sz="1100" b="0">
                          <a:solidFill>
                            <a:schemeClr val="tx1"/>
                          </a:solidFill>
                          <a:latin typeface="Huawei Sans" panose="020C0503030203020204" pitchFamily="34" charset="0"/>
                        </a:rPr>
                        <a:t>Annual environmental specifications of the data center</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b="0">
                          <a:solidFill>
                            <a:schemeClr val="tx1"/>
                          </a:solidFill>
                          <a:latin typeface="Huawei Sans" panose="020C0503030203020204" pitchFamily="34" charset="0"/>
                        </a:rPr>
                        <a:t>Temperature (dry-bulb temperature)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4623">
                <a:tc vMerge="1">
                  <a:txBody>
                    <a:bodyPr/>
                    <a:lstStyle/>
                    <a:p>
                      <a:endParaRPr lang="zh-CN" altLang="en-US"/>
                    </a:p>
                  </a:txBody>
                  <a:tcPr/>
                </a:tc>
                <a:tc>
                  <a:txBody>
                    <a:bodyPr/>
                    <a:lstStyle/>
                    <a:p>
                      <a:pPr>
                        <a:lnSpc>
                          <a:spcPct val="100000"/>
                        </a:lnSpc>
                        <a:spcAft>
                          <a:spcPts val="0"/>
                        </a:spcAft>
                      </a:pPr>
                      <a:r>
                        <a:rPr lang="en-US" sz="1100" b="0" dirty="0">
                          <a:solidFill>
                            <a:schemeClr val="tx1"/>
                          </a:solidFill>
                          <a:latin typeface="Huawei Sans" panose="020C0503030203020204" pitchFamily="34" charset="0"/>
                        </a:rPr>
                        <a:t>Humidity (relative humidity or humidity ratio)</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312">
                <a:tc vMerge="1">
                  <a:txBody>
                    <a:bodyPr/>
                    <a:lstStyle/>
                    <a:p>
                      <a:endParaRPr lang="zh-CN" altLang="en-US"/>
                    </a:p>
                  </a:txBody>
                  <a:tcPr/>
                </a:tc>
                <a:tc>
                  <a:txBody>
                    <a:bodyPr/>
                    <a:lstStyle/>
                    <a:p>
                      <a:pPr>
                        <a:lnSpc>
                          <a:spcPct val="100000"/>
                        </a:lnSpc>
                        <a:spcAft>
                          <a:spcPts val="0"/>
                        </a:spcAft>
                      </a:pPr>
                      <a:r>
                        <a:rPr lang="en-US" sz="1100" b="0" dirty="0">
                          <a:solidFill>
                            <a:schemeClr val="tx1"/>
                          </a:solidFill>
                          <a:latin typeface="Huawei Sans" panose="020C0503030203020204" pitchFamily="34" charset="0"/>
                        </a:rPr>
                        <a:t>Particulate matter concentration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312">
                <a:tc vMerge="1">
                  <a:txBody>
                    <a:bodyPr/>
                    <a:lstStyle/>
                    <a:p>
                      <a:endParaRPr lang="zh-CN" altLang="en-US"/>
                    </a:p>
                  </a:txBody>
                  <a:tcPr/>
                </a:tc>
                <a:tc>
                  <a:txBody>
                    <a:bodyPr/>
                    <a:lstStyle/>
                    <a:p>
                      <a:pPr>
                        <a:lnSpc>
                          <a:spcPct val="100000"/>
                        </a:lnSpc>
                        <a:spcAft>
                          <a:spcPts val="0"/>
                        </a:spcAft>
                      </a:pPr>
                      <a:r>
                        <a:rPr lang="en-US" sz="1100" b="0">
                          <a:solidFill>
                            <a:schemeClr val="tx1"/>
                          </a:solidFill>
                          <a:latin typeface="Huawei Sans" panose="020C0503030203020204" pitchFamily="34" charset="0"/>
                        </a:rPr>
                        <a:t>Harmful gas concentration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2312">
                <a:tc vMerge="1">
                  <a:txBody>
                    <a:bodyPr/>
                    <a:lstStyle/>
                    <a:p>
                      <a:endParaRPr lang="zh-CN" altLang="en-US"/>
                    </a:p>
                  </a:txBody>
                  <a:tcPr/>
                </a:tc>
                <a:tc>
                  <a:txBody>
                    <a:bodyPr/>
                    <a:lstStyle/>
                    <a:p>
                      <a:pPr>
                        <a:lnSpc>
                          <a:spcPct val="100000"/>
                        </a:lnSpc>
                        <a:spcAft>
                          <a:spcPts val="0"/>
                        </a:spcAft>
                      </a:pPr>
                      <a:r>
                        <a:rPr lang="en-US" sz="1100" b="0" dirty="0">
                          <a:solidFill>
                            <a:schemeClr val="tx1"/>
                          </a:solidFill>
                          <a:latin typeface="Huawei Sans" panose="020C0503030203020204" pitchFamily="34" charset="0"/>
                        </a:rPr>
                        <a:t>Local wind direction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14" name="图片 13" descr="ashrae 9"/>
          <p:cNvPicPr/>
          <p:nvPr/>
        </p:nvPicPr>
        <p:blipFill>
          <a:blip r:embed="rId3" cstate="print"/>
          <a:srcRect/>
          <a:stretch>
            <a:fillRect/>
          </a:stretch>
        </p:blipFill>
        <p:spPr bwMode="auto">
          <a:xfrm>
            <a:off x="6120248" y="1909842"/>
            <a:ext cx="5680340" cy="4100434"/>
          </a:xfrm>
          <a:prstGeom prst="rect">
            <a:avLst/>
          </a:prstGeom>
          <a:noFill/>
          <a:ln w="9525">
            <a:noFill/>
            <a:miter lim="800000"/>
            <a:headEnd/>
            <a:tailEnd/>
          </a:ln>
        </p:spPr>
      </p:pic>
      <p:sp>
        <p:nvSpPr>
          <p:cNvPr id="16" name="矩形 15"/>
          <p:cNvSpPr/>
          <p:nvPr/>
        </p:nvSpPr>
        <p:spPr>
          <a:xfrm>
            <a:off x="6295266" y="1540509"/>
            <a:ext cx="5330305" cy="307777"/>
          </a:xfrm>
          <a:prstGeom prst="rect">
            <a:avLst/>
          </a:prstGeom>
        </p:spPr>
        <p:txBody>
          <a:bodyPr wrap="none">
            <a:spAutoFit/>
          </a:bodyPr>
          <a:lstStyle/>
          <a:p>
            <a:pPr algn="ctr"/>
            <a:r>
              <a:rPr lang="en-US" sz="1400" b="1" dirty="0">
                <a:ea typeface="Arial Unicode MS" panose="020B0604020202020204" pitchFamily="34" charset="-122"/>
                <a:cs typeface="Arial Unicode MS" panose="020B0604020202020204" pitchFamily="34" charset="-122"/>
              </a:rPr>
              <a:t>Ambient temperature requirements for data center devices</a:t>
            </a:r>
          </a:p>
        </p:txBody>
      </p:sp>
      <p:sp>
        <p:nvSpPr>
          <p:cNvPr id="3" name="右箭头 2"/>
          <p:cNvSpPr/>
          <p:nvPr/>
        </p:nvSpPr>
        <p:spPr>
          <a:xfrm rot="20553612">
            <a:off x="4300138" y="5385489"/>
            <a:ext cx="1676137" cy="57966"/>
          </a:xfrm>
          <a:prstGeom prst="rightArrow">
            <a:avLst/>
          </a:prstGeom>
          <a:solidFill>
            <a:schemeClr val="accent2">
              <a:lumMod val="60000"/>
              <a:lumOff val="40000"/>
            </a:schemeClr>
          </a:solidFill>
          <a:ln>
            <a:solidFill>
              <a:srgbClr val="C00000"/>
            </a:solidFill>
          </a:ln>
        </p:spPr>
        <p:style>
          <a:lnRef idx="2">
            <a:schemeClr val="accent4">
              <a:shade val="50000"/>
            </a:schemeClr>
          </a:lnRef>
          <a:fillRef idx="1">
            <a:schemeClr val="accent4"/>
          </a:fillRef>
          <a:effectRef idx="0">
            <a:schemeClr val="accent4"/>
          </a:effectRef>
          <a:fontRef idx="minor">
            <a:schemeClr val="lt1"/>
          </a:fontRef>
        </p:style>
        <p:txBody>
          <a:bodyPr rtlCol="0" anchor="ctr">
            <a:noAutofit/>
          </a:bodyPr>
          <a:lstStyle/>
          <a:p>
            <a:pPr algn="ctr"/>
            <a:endParaRPr lang="zh-CN" altLang="en-US">
              <a:ea typeface="Arial Unicode MS" panose="020B0604020202020204" pitchFamily="34" charset="-122"/>
              <a:cs typeface="Arial Unicode MS" panose="020B0604020202020204" pitchFamily="34" charset="-122"/>
            </a:endParaRPr>
          </a:p>
        </p:txBody>
      </p:sp>
      <p:sp>
        <p:nvSpPr>
          <p:cNvPr id="4" name="文本框 3"/>
          <p:cNvSpPr txBox="1"/>
          <p:nvPr/>
        </p:nvSpPr>
        <p:spPr>
          <a:xfrm rot="20618386">
            <a:off x="4309845" y="4729763"/>
            <a:ext cx="1638300" cy="646331"/>
          </a:xfrm>
          <a:prstGeom prst="rect">
            <a:avLst/>
          </a:prstGeom>
          <a:noFill/>
        </p:spPr>
        <p:txBody>
          <a:bodyPr wrap="square" rtlCol="0">
            <a:noAutofit/>
          </a:bodyPr>
          <a:lstStyle/>
          <a:p>
            <a:pPr algn="ctr"/>
            <a:r>
              <a:rPr lang="en-US" sz="1200" dirty="0">
                <a:ea typeface="Arial Unicode MS" panose="020B0604020202020204" pitchFamily="34" charset="-122"/>
                <a:cs typeface="Arial Unicode MS" panose="020B0604020202020204" pitchFamily="34" charset="-122"/>
              </a:rPr>
              <a:t>Based on indoor specifications requirements</a:t>
            </a:r>
          </a:p>
        </p:txBody>
      </p:sp>
    </p:spTree>
    <p:extLst>
      <p:ext uri="{BB962C8B-B14F-4D97-AF65-F5344CB8AC3E}">
        <p14:creationId xmlns:p14="http://schemas.microsoft.com/office/powerpoint/2010/main" val="3932393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Mechanical Cooling Design and Selection</a:t>
            </a:r>
          </a:p>
        </p:txBody>
      </p:sp>
      <p:sp>
        <p:nvSpPr>
          <p:cNvPr id="12" name="文本占位符 11"/>
          <p:cNvSpPr>
            <a:spLocks noGrp="1"/>
          </p:cNvSpPr>
          <p:nvPr>
            <p:ph type="body" sz="quarter" idx="10"/>
          </p:nvPr>
        </p:nvSpPr>
        <p:spPr>
          <a:xfrm>
            <a:off x="455612" y="1052514"/>
            <a:ext cx="6838541" cy="4875042"/>
          </a:xfrm>
          <a:prstGeom prst="rect">
            <a:avLst/>
          </a:prstGeom>
        </p:spPr>
        <p:txBody>
          <a:bodyPr>
            <a:noAutofit/>
          </a:bodyPr>
          <a:lstStyle/>
          <a:p>
            <a:pPr>
              <a:lnSpc>
                <a:spcPct val="120000"/>
              </a:lnSpc>
            </a:pPr>
            <a:r>
              <a:rPr lang="en-US" sz="1400" dirty="0">
                <a:latin typeface="+mn-lt"/>
                <a:ea typeface="Arial Unicode MS" panose="020B0604020202020204" pitchFamily="34" charset="-122"/>
                <a:cs typeface="Arial Unicode MS" panose="020B0604020202020204" pitchFamily="34" charset="-122"/>
              </a:rPr>
              <a:t>Key points for mechanical cooling selection</a:t>
            </a:r>
          </a:p>
          <a:p>
            <a:pPr lvl="1">
              <a:lnSpc>
                <a:spcPct val="120000"/>
              </a:lnSpc>
            </a:pPr>
            <a:r>
              <a:rPr lang="en-US" sz="1200" dirty="0">
                <a:latin typeface="+mn-lt"/>
                <a:ea typeface="Arial Unicode MS" panose="020B0604020202020204" pitchFamily="34" charset="-122"/>
                <a:cs typeface="Arial Unicode MS" panose="020B0604020202020204" pitchFamily="34" charset="-122"/>
              </a:rPr>
              <a:t>When selecting the direct expansion (DX) or chilled water cooling solution, consider whether the customer allows water to enter the equipment room, whether the outdoor unit is installed more than 30 m away from the indoor unit, and whether the building has an existing chilled water system.</a:t>
            </a:r>
          </a:p>
          <a:p>
            <a:pPr lvl="1">
              <a:lnSpc>
                <a:spcPct val="120000"/>
              </a:lnSpc>
            </a:pPr>
            <a:r>
              <a:rPr lang="en-US" sz="1200" dirty="0">
                <a:latin typeface="+mn-lt"/>
                <a:ea typeface="Arial Unicode MS" panose="020B0604020202020204" pitchFamily="34" charset="-122"/>
                <a:cs typeface="Arial Unicode MS" panose="020B0604020202020204" pitchFamily="34" charset="-122"/>
              </a:rPr>
              <a:t>If the building </a:t>
            </a:r>
            <a:r>
              <a:rPr lang="en-US" sz="1200" dirty="0" smtClean="0">
                <a:latin typeface="+mn-lt"/>
                <a:ea typeface="Arial Unicode MS" panose="020B0604020202020204" pitchFamily="34" charset="-122"/>
                <a:cs typeface="Arial Unicode MS" panose="020B0604020202020204" pitchFamily="34" charset="-122"/>
              </a:rPr>
              <a:t>already has a chilled </a:t>
            </a:r>
            <a:r>
              <a:rPr lang="en-US" sz="1200" dirty="0">
                <a:latin typeface="+mn-lt"/>
                <a:ea typeface="Arial Unicode MS" panose="020B0604020202020204" pitchFamily="34" charset="-122"/>
                <a:cs typeface="Arial Unicode MS" panose="020B0604020202020204" pitchFamily="34" charset="-122"/>
              </a:rPr>
              <a:t>water system and the customer allows water to enter the equipment room, the chilled water system is recommended because it has high energy efficiency and </a:t>
            </a:r>
            <a:r>
              <a:rPr lang="en-US" sz="1200" dirty="0" smtClean="0">
                <a:latin typeface="+mn-lt"/>
                <a:ea typeface="Arial Unicode MS" panose="020B0604020202020204" pitchFamily="34" charset="-122"/>
                <a:cs typeface="Arial Unicode MS" panose="020B0604020202020204" pitchFamily="34" charset="-122"/>
              </a:rPr>
              <a:t>the power </a:t>
            </a:r>
            <a:r>
              <a:rPr lang="en-US" sz="1200" dirty="0">
                <a:latin typeface="+mn-lt"/>
                <a:ea typeface="Arial Unicode MS" panose="020B0604020202020204" pitchFamily="34" charset="-122"/>
                <a:cs typeface="Arial Unicode MS" panose="020B0604020202020204" pitchFamily="34" charset="-122"/>
              </a:rPr>
              <a:t>load is less than that of the DX system.</a:t>
            </a:r>
          </a:p>
          <a:p>
            <a:pPr lvl="1">
              <a:lnSpc>
                <a:spcPct val="120000"/>
              </a:lnSpc>
            </a:pPr>
            <a:r>
              <a:rPr lang="en-US" sz="1200" dirty="0">
                <a:latin typeface="+mn-lt"/>
                <a:ea typeface="Arial Unicode MS" panose="020B0604020202020204" pitchFamily="34" charset="-122"/>
                <a:cs typeface="Arial Unicode MS" panose="020B0604020202020204" pitchFamily="34" charset="-122"/>
              </a:rPr>
              <a:t>After determining the auxiliary cooling solution, you need to optimize the selection of components involved in the cooling solution.</a:t>
            </a:r>
          </a:p>
          <a:p>
            <a:pPr lvl="1">
              <a:lnSpc>
                <a:spcPct val="120000"/>
              </a:lnSpc>
            </a:pPr>
            <a:r>
              <a:rPr lang="en-US" sz="1200" dirty="0">
                <a:latin typeface="+mn-lt"/>
                <a:ea typeface="Arial Unicode MS" panose="020B0604020202020204" pitchFamily="34" charset="-122"/>
                <a:cs typeface="Arial Unicode MS" panose="020B0604020202020204" pitchFamily="34" charset="-122"/>
              </a:rPr>
              <a:t>The water-cooled chilled water solution is used in the preceding scenarios.</a:t>
            </a:r>
          </a:p>
        </p:txBody>
      </p:sp>
      <p:pic>
        <p:nvPicPr>
          <p:cNvPr id="19" name="图片 18"/>
          <p:cNvPicPr/>
          <p:nvPr/>
        </p:nvPicPr>
        <p:blipFill>
          <a:blip r:embed="rId3" cstate="print"/>
          <a:srcRect/>
          <a:stretch>
            <a:fillRect/>
          </a:stretch>
        </p:blipFill>
        <p:spPr bwMode="auto">
          <a:xfrm>
            <a:off x="858863" y="3895377"/>
            <a:ext cx="7088158" cy="2193089"/>
          </a:xfrm>
          <a:prstGeom prst="rect">
            <a:avLst/>
          </a:prstGeom>
          <a:noFill/>
          <a:ln w="9525">
            <a:noFill/>
            <a:miter lim="800000"/>
            <a:headEnd/>
            <a:tailEnd/>
          </a:ln>
        </p:spPr>
      </p:pic>
      <p:sp>
        <p:nvSpPr>
          <p:cNvPr id="17" name="矩形 16"/>
          <p:cNvSpPr/>
          <p:nvPr/>
        </p:nvSpPr>
        <p:spPr>
          <a:xfrm>
            <a:off x="2836094" y="5913312"/>
            <a:ext cx="2799164" cy="307777"/>
          </a:xfrm>
          <a:prstGeom prst="rect">
            <a:avLst/>
          </a:prstGeom>
        </p:spPr>
        <p:txBody>
          <a:bodyPr wrap="none">
            <a:noAutofit/>
          </a:bodyPr>
          <a:lstStyle/>
          <a:p>
            <a:r>
              <a:rPr lang="en-US" sz="1000" b="1" dirty="0">
                <a:solidFill>
                  <a:srgbClr val="C00000"/>
                </a:solidFill>
                <a:ea typeface="Arial Unicode MS" panose="020B0604020202020204" pitchFamily="34" charset="-122"/>
                <a:cs typeface="Arial Unicode MS" panose="020B0604020202020204" pitchFamily="34" charset="-122"/>
              </a:rPr>
              <a:t>Chilled water cooling solution</a:t>
            </a:r>
          </a:p>
        </p:txBody>
      </p:sp>
      <p:sp>
        <p:nvSpPr>
          <p:cNvPr id="121" name="矩形 120"/>
          <p:cNvSpPr/>
          <p:nvPr/>
        </p:nvSpPr>
        <p:spPr>
          <a:xfrm>
            <a:off x="8917448" y="3465233"/>
            <a:ext cx="1880643" cy="307777"/>
          </a:xfrm>
          <a:prstGeom prst="rect">
            <a:avLst/>
          </a:prstGeom>
        </p:spPr>
        <p:txBody>
          <a:bodyPr wrap="none">
            <a:noAutofit/>
          </a:bodyPr>
          <a:lstStyle/>
          <a:p>
            <a:r>
              <a:rPr lang="en-US" sz="1400" b="1" dirty="0">
                <a:ea typeface="Arial Unicode MS" panose="020B0604020202020204" pitchFamily="34" charset="-122"/>
                <a:cs typeface="Arial Unicode MS" panose="020B0604020202020204" pitchFamily="34" charset="-122"/>
              </a:rPr>
              <a:t>DX cooling solution</a:t>
            </a:r>
          </a:p>
        </p:txBody>
      </p:sp>
      <p:sp>
        <p:nvSpPr>
          <p:cNvPr id="122" name="文本占位符 61"/>
          <p:cNvSpPr txBox="1">
            <a:spLocks/>
          </p:cNvSpPr>
          <p:nvPr/>
        </p:nvSpPr>
        <p:spPr bwMode="auto">
          <a:xfrm>
            <a:off x="8178731" y="3818849"/>
            <a:ext cx="3211632" cy="2213557"/>
          </a:xfrm>
          <a:prstGeom prst="rect">
            <a:avLst/>
          </a:prstGeom>
          <a:solidFill>
            <a:srgbClr val="9CDAFF"/>
          </a:solidFill>
          <a:ln w="19050">
            <a:solidFill>
              <a:srgbClr val="9CDAFF"/>
            </a:solid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marL="0" indent="0" algn="l">
              <a:buNone/>
            </a:pPr>
            <a:r>
              <a:rPr lang="en-US" sz="1400" dirty="0">
                <a:solidFill>
                  <a:srgbClr val="C00000"/>
                </a:solidFill>
                <a:latin typeface="+mn-lt"/>
                <a:ea typeface="Arial Unicode MS" panose="020B0604020202020204" pitchFamily="34" charset="-122"/>
                <a:cs typeface="Arial Unicode MS" panose="020B0604020202020204" pitchFamily="34" charset="-122"/>
              </a:rPr>
              <a:t>Note: For details about mechanical cooling selection, see </a:t>
            </a:r>
            <a:r>
              <a:rPr lang="en-US" sz="1400" dirty="0" smtClean="0">
                <a:solidFill>
                  <a:srgbClr val="C00000"/>
                </a:solidFill>
                <a:latin typeface="+mn-lt"/>
                <a:ea typeface="Arial Unicode MS" panose="020B0604020202020204" pitchFamily="34" charset="-122"/>
                <a:cs typeface="Arial Unicode MS" panose="020B0604020202020204" pitchFamily="34" charset="-122"/>
              </a:rPr>
              <a:t>Load </a:t>
            </a:r>
            <a:r>
              <a:rPr lang="en-US" sz="1400" dirty="0">
                <a:solidFill>
                  <a:srgbClr val="C00000"/>
                </a:solidFill>
                <a:latin typeface="+mn-lt"/>
                <a:ea typeface="Arial Unicode MS" panose="020B0604020202020204" pitchFamily="34" charset="-122"/>
                <a:cs typeface="Arial Unicode MS" panose="020B0604020202020204" pitchFamily="34" charset="-122"/>
              </a:rPr>
              <a:t>Calculation and Air Conditioner Configuration for Data Center Cooling System and Data Center Chilled Water Air Conditioning System Configuration.</a:t>
            </a:r>
          </a:p>
        </p:txBody>
      </p:sp>
      <p:sp>
        <p:nvSpPr>
          <p:cNvPr id="3" name="矩形 2"/>
          <p:cNvSpPr/>
          <p:nvPr/>
        </p:nvSpPr>
        <p:spPr>
          <a:xfrm>
            <a:off x="6197826" y="4492654"/>
            <a:ext cx="548640" cy="160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0" name="矩形 119"/>
          <p:cNvSpPr/>
          <p:nvPr/>
        </p:nvSpPr>
        <p:spPr>
          <a:xfrm>
            <a:off x="6197826" y="4117174"/>
            <a:ext cx="548640" cy="160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3" name="矩形 122"/>
          <p:cNvSpPr/>
          <p:nvPr/>
        </p:nvSpPr>
        <p:spPr>
          <a:xfrm>
            <a:off x="6102576" y="5094232"/>
            <a:ext cx="605790" cy="160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4" name="矩形 123"/>
          <p:cNvSpPr/>
          <p:nvPr/>
        </p:nvSpPr>
        <p:spPr>
          <a:xfrm>
            <a:off x="6197826" y="5670085"/>
            <a:ext cx="605790" cy="160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5" name="矩形 124"/>
          <p:cNvSpPr/>
          <p:nvPr/>
        </p:nvSpPr>
        <p:spPr>
          <a:xfrm>
            <a:off x="4235676" y="4203992"/>
            <a:ext cx="605790" cy="1600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6" name="矩形 125"/>
          <p:cNvSpPr/>
          <p:nvPr/>
        </p:nvSpPr>
        <p:spPr>
          <a:xfrm>
            <a:off x="4402942" y="4887889"/>
            <a:ext cx="256597" cy="550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7" name="矩形 126"/>
          <p:cNvSpPr/>
          <p:nvPr/>
        </p:nvSpPr>
        <p:spPr>
          <a:xfrm>
            <a:off x="5220424" y="4886467"/>
            <a:ext cx="256597" cy="550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8" name="矩形 127"/>
          <p:cNvSpPr/>
          <p:nvPr/>
        </p:nvSpPr>
        <p:spPr>
          <a:xfrm>
            <a:off x="7473018" y="4898943"/>
            <a:ext cx="256597" cy="5505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29" name="矩形 128"/>
          <p:cNvSpPr/>
          <p:nvPr/>
        </p:nvSpPr>
        <p:spPr>
          <a:xfrm>
            <a:off x="2737555" y="4971762"/>
            <a:ext cx="402746" cy="3286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30" name="矩形 129"/>
          <p:cNvSpPr/>
          <p:nvPr/>
        </p:nvSpPr>
        <p:spPr>
          <a:xfrm>
            <a:off x="1394529" y="4492654"/>
            <a:ext cx="659921" cy="2076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4" name="文本框 3"/>
          <p:cNvSpPr txBox="1"/>
          <p:nvPr/>
        </p:nvSpPr>
        <p:spPr>
          <a:xfrm>
            <a:off x="1275580" y="4492654"/>
            <a:ext cx="1104625"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Server room</a:t>
            </a:r>
            <a:endParaRPr lang="zh-CN" altLang="en-US" sz="1000" dirty="0">
              <a:ea typeface="Arial Unicode MS" panose="020B0604020202020204" pitchFamily="34" charset="-122"/>
              <a:cs typeface="Arial Unicode MS" panose="020B0604020202020204" pitchFamily="34" charset="-122"/>
            </a:endParaRPr>
          </a:p>
        </p:txBody>
      </p:sp>
      <p:sp>
        <p:nvSpPr>
          <p:cNvPr id="131" name="文本框 130"/>
          <p:cNvSpPr txBox="1"/>
          <p:nvPr/>
        </p:nvSpPr>
        <p:spPr>
          <a:xfrm>
            <a:off x="2647999" y="4870724"/>
            <a:ext cx="1093361" cy="553998"/>
          </a:xfrm>
          <a:prstGeom prst="rect">
            <a:avLst/>
          </a:prstGeom>
          <a:noFill/>
        </p:spPr>
        <p:txBody>
          <a:bodyPr wrap="square" rtlCol="0">
            <a:spAutoFit/>
          </a:bodyPr>
          <a:lstStyle/>
          <a:p>
            <a:r>
              <a:rPr lang="en-US" altLang="zh-CN" sz="1000" dirty="0">
                <a:ea typeface="Arial Unicode MS" panose="020B0604020202020204" pitchFamily="34" charset="-122"/>
                <a:cs typeface="Arial Unicode MS" panose="020B0604020202020204" pitchFamily="34" charset="-122"/>
              </a:rPr>
              <a:t>Direct ventilation air conditioner</a:t>
            </a:r>
            <a:endParaRPr lang="zh-CN" altLang="en-US" sz="1000" dirty="0">
              <a:ea typeface="Arial Unicode MS" panose="020B0604020202020204" pitchFamily="34" charset="-122"/>
              <a:cs typeface="Arial Unicode MS" panose="020B0604020202020204" pitchFamily="34" charset="-122"/>
            </a:endParaRPr>
          </a:p>
        </p:txBody>
      </p:sp>
      <p:sp>
        <p:nvSpPr>
          <p:cNvPr id="132" name="文本框 131"/>
          <p:cNvSpPr txBox="1"/>
          <p:nvPr/>
        </p:nvSpPr>
        <p:spPr>
          <a:xfrm>
            <a:off x="3986258" y="4284002"/>
            <a:ext cx="1104625"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Chilled water</a:t>
            </a:r>
            <a:endParaRPr lang="zh-CN" altLang="en-US" sz="1000" dirty="0">
              <a:ea typeface="Arial Unicode MS" panose="020B0604020202020204" pitchFamily="34" charset="-122"/>
              <a:cs typeface="Arial Unicode MS" panose="020B0604020202020204" pitchFamily="34" charset="-122"/>
            </a:endParaRPr>
          </a:p>
        </p:txBody>
      </p:sp>
      <p:sp>
        <p:nvSpPr>
          <p:cNvPr id="133" name="文本框 132"/>
          <p:cNvSpPr txBox="1"/>
          <p:nvPr/>
        </p:nvSpPr>
        <p:spPr>
          <a:xfrm>
            <a:off x="5901093" y="4069294"/>
            <a:ext cx="1104625"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Refrigerant</a:t>
            </a:r>
            <a:endParaRPr lang="zh-CN" altLang="en-US" sz="1000" dirty="0">
              <a:ea typeface="Arial Unicode MS" panose="020B0604020202020204" pitchFamily="34" charset="-122"/>
              <a:cs typeface="Arial Unicode MS" panose="020B0604020202020204" pitchFamily="34" charset="-122"/>
            </a:endParaRPr>
          </a:p>
        </p:txBody>
      </p:sp>
      <p:sp>
        <p:nvSpPr>
          <p:cNvPr id="134" name="文本框 133"/>
          <p:cNvSpPr txBox="1"/>
          <p:nvPr/>
        </p:nvSpPr>
        <p:spPr>
          <a:xfrm>
            <a:off x="5901093" y="5053657"/>
            <a:ext cx="1104625"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Chiller</a:t>
            </a:r>
            <a:endParaRPr lang="zh-CN" altLang="en-US" sz="1000" dirty="0">
              <a:ea typeface="Arial Unicode MS" panose="020B0604020202020204" pitchFamily="34" charset="-122"/>
              <a:cs typeface="Arial Unicode MS" panose="020B0604020202020204" pitchFamily="34" charset="-122"/>
            </a:endParaRPr>
          </a:p>
        </p:txBody>
      </p:sp>
      <p:sp>
        <p:nvSpPr>
          <p:cNvPr id="135" name="文本框 134"/>
          <p:cNvSpPr txBox="1"/>
          <p:nvPr/>
        </p:nvSpPr>
        <p:spPr>
          <a:xfrm>
            <a:off x="5901093" y="4437229"/>
            <a:ext cx="1104625"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Expansion valve</a:t>
            </a:r>
            <a:endParaRPr lang="zh-CN" altLang="en-US" sz="1000" dirty="0">
              <a:ea typeface="Arial Unicode MS" panose="020B0604020202020204" pitchFamily="34" charset="-122"/>
              <a:cs typeface="Arial Unicode MS" panose="020B0604020202020204" pitchFamily="34" charset="-122"/>
            </a:endParaRPr>
          </a:p>
        </p:txBody>
      </p:sp>
      <p:sp>
        <p:nvSpPr>
          <p:cNvPr id="136" name="文本框 135"/>
          <p:cNvSpPr txBox="1"/>
          <p:nvPr/>
        </p:nvSpPr>
        <p:spPr>
          <a:xfrm>
            <a:off x="5901093" y="5641362"/>
            <a:ext cx="1104625"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Compressor</a:t>
            </a:r>
            <a:endParaRPr lang="zh-CN" altLang="en-US" sz="1000" dirty="0">
              <a:ea typeface="Arial Unicode MS" panose="020B0604020202020204" pitchFamily="34" charset="-122"/>
              <a:cs typeface="Arial Unicode MS" panose="020B0604020202020204" pitchFamily="34" charset="-122"/>
            </a:endParaRPr>
          </a:p>
        </p:txBody>
      </p:sp>
      <p:sp>
        <p:nvSpPr>
          <p:cNvPr id="137" name="文本框 136"/>
          <p:cNvSpPr txBox="1"/>
          <p:nvPr/>
        </p:nvSpPr>
        <p:spPr>
          <a:xfrm>
            <a:off x="5155070" y="4758570"/>
            <a:ext cx="338554" cy="806392"/>
          </a:xfrm>
          <a:prstGeom prst="rect">
            <a:avLst/>
          </a:prstGeom>
          <a:noFill/>
        </p:spPr>
        <p:txBody>
          <a:bodyPr vert="vert270" wrap="square" rtlCol="0">
            <a:spAutoFit/>
          </a:bodyPr>
          <a:lstStyle/>
          <a:p>
            <a:pPr algn="ctr"/>
            <a:r>
              <a:rPr lang="en-US" altLang="zh-CN" sz="1000" dirty="0">
                <a:ea typeface="Arial Unicode MS" panose="020B0604020202020204" pitchFamily="34" charset="-122"/>
                <a:cs typeface="Arial Unicode MS" panose="020B0604020202020204" pitchFamily="34" charset="-122"/>
              </a:rPr>
              <a:t>Evaporator</a:t>
            </a:r>
            <a:endParaRPr lang="zh-CN" altLang="en-US" sz="1000" dirty="0">
              <a:ea typeface="Arial Unicode MS" panose="020B0604020202020204" pitchFamily="34" charset="-122"/>
              <a:cs typeface="Arial Unicode MS" panose="020B0604020202020204" pitchFamily="34" charset="-122"/>
            </a:endParaRPr>
          </a:p>
        </p:txBody>
      </p:sp>
      <p:sp>
        <p:nvSpPr>
          <p:cNvPr id="139" name="文本框 138"/>
          <p:cNvSpPr txBox="1"/>
          <p:nvPr/>
        </p:nvSpPr>
        <p:spPr>
          <a:xfrm>
            <a:off x="4284118" y="4642700"/>
            <a:ext cx="492443" cy="1021837"/>
          </a:xfrm>
          <a:prstGeom prst="rect">
            <a:avLst/>
          </a:prstGeom>
          <a:noFill/>
        </p:spPr>
        <p:txBody>
          <a:bodyPr vert="vert270" wrap="square" rtlCol="0">
            <a:spAutoFit/>
          </a:bodyPr>
          <a:lstStyle/>
          <a:p>
            <a:pPr algn="ctr"/>
            <a:r>
              <a:rPr lang="en-US" altLang="zh-CN" sz="1000" dirty="0">
                <a:ea typeface="Arial Unicode MS" panose="020B0604020202020204" pitchFamily="34" charset="-122"/>
                <a:cs typeface="Arial Unicode MS" panose="020B0604020202020204" pitchFamily="34" charset="-122"/>
              </a:rPr>
              <a:t>Other indoor </a:t>
            </a:r>
            <a:endParaRPr lang="en-US" altLang="zh-CN" sz="1000" dirty="0" smtClean="0">
              <a:ea typeface="Arial Unicode MS" panose="020B0604020202020204" pitchFamily="34" charset="-122"/>
              <a:cs typeface="Arial Unicode MS" panose="020B0604020202020204" pitchFamily="34" charset="-122"/>
            </a:endParaRPr>
          </a:p>
          <a:p>
            <a:pPr algn="ctr"/>
            <a:r>
              <a:rPr lang="en-US" altLang="zh-CN" sz="1000" dirty="0" smtClean="0">
                <a:ea typeface="Arial Unicode MS" panose="020B0604020202020204" pitchFamily="34" charset="-122"/>
                <a:cs typeface="Arial Unicode MS" panose="020B0604020202020204" pitchFamily="34" charset="-122"/>
              </a:rPr>
              <a:t>units</a:t>
            </a:r>
            <a:endParaRPr lang="zh-CN" altLang="en-US" sz="1000" dirty="0">
              <a:ea typeface="Arial Unicode MS" panose="020B0604020202020204" pitchFamily="34" charset="-122"/>
              <a:cs typeface="Arial Unicode MS" panose="020B0604020202020204" pitchFamily="34" charset="-122"/>
            </a:endParaRPr>
          </a:p>
        </p:txBody>
      </p:sp>
      <p:sp>
        <p:nvSpPr>
          <p:cNvPr id="140" name="文本框 139"/>
          <p:cNvSpPr txBox="1"/>
          <p:nvPr/>
        </p:nvSpPr>
        <p:spPr>
          <a:xfrm>
            <a:off x="7417299" y="4758570"/>
            <a:ext cx="338554" cy="753908"/>
          </a:xfrm>
          <a:prstGeom prst="rect">
            <a:avLst/>
          </a:prstGeom>
          <a:noFill/>
        </p:spPr>
        <p:txBody>
          <a:bodyPr vert="vert270" wrap="square" rtlCol="0">
            <a:spAutoFit/>
          </a:bodyPr>
          <a:lstStyle/>
          <a:p>
            <a:pPr algn="ctr"/>
            <a:r>
              <a:rPr lang="en-US" altLang="zh-CN" sz="1000" dirty="0">
                <a:ea typeface="Arial Unicode MS" panose="020B0604020202020204" pitchFamily="34" charset="-122"/>
                <a:cs typeface="Arial Unicode MS" panose="020B0604020202020204" pitchFamily="34" charset="-122"/>
              </a:rPr>
              <a:t>Condenser</a:t>
            </a:r>
            <a:endParaRPr lang="zh-CN" altLang="en-US" sz="1000" dirty="0">
              <a:ea typeface="Arial Unicode MS" panose="020B0604020202020204" pitchFamily="34" charset="-122"/>
              <a:cs typeface="Arial Unicode MS" panose="020B0604020202020204" pitchFamily="34" charset="-122"/>
            </a:endParaRPr>
          </a:p>
        </p:txBody>
      </p:sp>
      <p:grpSp>
        <p:nvGrpSpPr>
          <p:cNvPr id="240" name="Group 274"/>
          <p:cNvGrpSpPr/>
          <p:nvPr/>
        </p:nvGrpSpPr>
        <p:grpSpPr>
          <a:xfrm>
            <a:off x="7177927" y="1421595"/>
            <a:ext cx="4248472" cy="2016224"/>
            <a:chOff x="6904405" y="2852936"/>
            <a:chExt cx="3560370" cy="1447086"/>
          </a:xfrm>
        </p:grpSpPr>
        <p:pic>
          <p:nvPicPr>
            <p:cNvPr id="241" name="Picture 2"/>
            <p:cNvPicPr>
              <a:picLocks noChangeAspect="1" noChangeArrowheads="1"/>
            </p:cNvPicPr>
            <p:nvPr/>
          </p:nvPicPr>
          <p:blipFill>
            <a:blip r:embed="rId4" cstate="print"/>
            <a:srcRect/>
            <a:stretch>
              <a:fillRect/>
            </a:stretch>
          </p:blipFill>
          <p:spPr bwMode="auto">
            <a:xfrm>
              <a:off x="6904405" y="3625972"/>
              <a:ext cx="709190" cy="674050"/>
            </a:xfrm>
            <a:prstGeom prst="rect">
              <a:avLst/>
            </a:prstGeom>
            <a:noFill/>
            <a:ln w="9525">
              <a:noFill/>
              <a:miter lim="800000"/>
              <a:headEnd/>
              <a:tailEnd/>
            </a:ln>
          </p:spPr>
        </p:pic>
        <p:sp>
          <p:nvSpPr>
            <p:cNvPr id="242" name="Rectangle 128" descr="横向砖形"/>
            <p:cNvSpPr>
              <a:spLocks noChangeArrowheads="1"/>
            </p:cNvSpPr>
            <p:nvPr/>
          </p:nvSpPr>
          <p:spPr bwMode="auto">
            <a:xfrm>
              <a:off x="7888702" y="2852936"/>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rmAutofit/>
            </a:bodyPr>
            <a:lstStyle/>
            <a:p>
              <a:endParaRPr lang="en-US"/>
            </a:p>
          </p:txBody>
        </p:sp>
        <p:sp>
          <p:nvSpPr>
            <p:cNvPr id="243" name="AutoShape 130"/>
            <p:cNvSpPr>
              <a:spLocks noChangeArrowheads="1"/>
            </p:cNvSpPr>
            <p:nvPr/>
          </p:nvSpPr>
          <p:spPr bwMode="auto">
            <a:xfrm rot="10800000" flipH="1">
              <a:off x="8236666" y="4006757"/>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44" name="Rectangle 51" descr="花岗岩"/>
            <p:cNvSpPr>
              <a:spLocks noChangeArrowheads="1"/>
            </p:cNvSpPr>
            <p:nvPr/>
          </p:nvSpPr>
          <p:spPr bwMode="auto">
            <a:xfrm>
              <a:off x="8945977" y="4011467"/>
              <a:ext cx="394934" cy="25443"/>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245" name="Rectangle 59" descr="花岗岩"/>
            <p:cNvSpPr>
              <a:spLocks noChangeArrowheads="1"/>
            </p:cNvSpPr>
            <p:nvPr/>
          </p:nvSpPr>
          <p:spPr bwMode="auto">
            <a:xfrm>
              <a:off x="9838428" y="4010525"/>
              <a:ext cx="280864" cy="23558"/>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246" name="AutoShape 67"/>
            <p:cNvSpPr>
              <a:spLocks noChangeArrowheads="1"/>
            </p:cNvSpPr>
            <p:nvPr/>
          </p:nvSpPr>
          <p:spPr bwMode="auto">
            <a:xfrm rot="5400000" flipH="1">
              <a:off x="9375892" y="4001956"/>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47" name="AutoShape 68"/>
            <p:cNvSpPr>
              <a:spLocks noChangeArrowheads="1"/>
            </p:cNvSpPr>
            <p:nvPr/>
          </p:nvSpPr>
          <p:spPr bwMode="auto">
            <a:xfrm>
              <a:off x="9530712" y="3980370"/>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48" name="AutoShape 77"/>
            <p:cNvSpPr>
              <a:spLocks noChangeArrowheads="1"/>
            </p:cNvSpPr>
            <p:nvPr/>
          </p:nvSpPr>
          <p:spPr bwMode="auto">
            <a:xfrm rot="5400000">
              <a:off x="9266877" y="4041201"/>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49" name="AutoShape 82"/>
            <p:cNvSpPr>
              <a:spLocks noChangeArrowheads="1"/>
            </p:cNvSpPr>
            <p:nvPr/>
          </p:nvSpPr>
          <p:spPr bwMode="auto">
            <a:xfrm rot="5400000" flipH="1">
              <a:off x="10160287" y="3173544"/>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50" name="Rectangle 48"/>
            <p:cNvSpPr>
              <a:spLocks noChangeArrowheads="1"/>
            </p:cNvSpPr>
            <p:nvPr/>
          </p:nvSpPr>
          <p:spPr bwMode="auto">
            <a:xfrm>
              <a:off x="9856677" y="3265129"/>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251" name="Rectangle 49"/>
            <p:cNvSpPr>
              <a:spLocks noChangeArrowheads="1"/>
            </p:cNvSpPr>
            <p:nvPr/>
          </p:nvSpPr>
          <p:spPr bwMode="auto">
            <a:xfrm>
              <a:off x="9838464" y="3265129"/>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52" name="Rectangle 50"/>
            <p:cNvSpPr>
              <a:spLocks noChangeArrowheads="1"/>
            </p:cNvSpPr>
            <p:nvPr/>
          </p:nvSpPr>
          <p:spPr bwMode="auto">
            <a:xfrm>
              <a:off x="10169173" y="3267014"/>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53" name="Rectangle 60"/>
            <p:cNvSpPr>
              <a:spLocks noChangeArrowheads="1"/>
            </p:cNvSpPr>
            <p:nvPr/>
          </p:nvSpPr>
          <p:spPr bwMode="auto">
            <a:xfrm>
              <a:off x="9933363" y="3758919"/>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54" name="Rectangle 61"/>
            <p:cNvSpPr>
              <a:spLocks noChangeArrowheads="1"/>
            </p:cNvSpPr>
            <p:nvPr/>
          </p:nvSpPr>
          <p:spPr bwMode="auto">
            <a:xfrm>
              <a:off x="9933363" y="3491292"/>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55" name="Rectangle 62"/>
            <p:cNvSpPr>
              <a:spLocks noChangeArrowheads="1"/>
            </p:cNvSpPr>
            <p:nvPr/>
          </p:nvSpPr>
          <p:spPr bwMode="auto">
            <a:xfrm>
              <a:off x="9933363" y="3351825"/>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56" name="Rectangle 63"/>
            <p:cNvSpPr>
              <a:spLocks noChangeArrowheads="1"/>
            </p:cNvSpPr>
            <p:nvPr/>
          </p:nvSpPr>
          <p:spPr bwMode="auto">
            <a:xfrm>
              <a:off x="9936239" y="3272668"/>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57" name="Rectangle 64"/>
            <p:cNvSpPr>
              <a:spLocks noChangeArrowheads="1"/>
            </p:cNvSpPr>
            <p:nvPr/>
          </p:nvSpPr>
          <p:spPr bwMode="auto">
            <a:xfrm>
              <a:off x="9838464" y="3245341"/>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58" name="Line 65"/>
            <p:cNvSpPr>
              <a:spLocks noChangeShapeType="1"/>
            </p:cNvSpPr>
            <p:nvPr/>
          </p:nvSpPr>
          <p:spPr bwMode="auto">
            <a:xfrm>
              <a:off x="9855710" y="3272669"/>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59" name="Line 66"/>
            <p:cNvSpPr>
              <a:spLocks noChangeShapeType="1"/>
            </p:cNvSpPr>
            <p:nvPr/>
          </p:nvSpPr>
          <p:spPr bwMode="auto">
            <a:xfrm>
              <a:off x="9936239" y="3866347"/>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60" name="AutoShape 75"/>
            <p:cNvSpPr>
              <a:spLocks noChangeArrowheads="1"/>
            </p:cNvSpPr>
            <p:nvPr/>
          </p:nvSpPr>
          <p:spPr bwMode="auto">
            <a:xfrm>
              <a:off x="9779981" y="3264187"/>
              <a:ext cx="107361" cy="99889"/>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200" tIns="39600" rIns="79200" bIns="39600" anchor="ctr">
              <a:spAutoFit/>
            </a:bodyPr>
            <a:lstStyle/>
            <a:p>
              <a:endParaRPr lang="en-US"/>
            </a:p>
          </p:txBody>
        </p:sp>
        <p:sp>
          <p:nvSpPr>
            <p:cNvPr id="261" name="AutoShape 78"/>
            <p:cNvSpPr>
              <a:spLocks noChangeArrowheads="1"/>
            </p:cNvSpPr>
            <p:nvPr/>
          </p:nvSpPr>
          <p:spPr bwMode="auto">
            <a:xfrm rot="5400000">
              <a:off x="9973388" y="3739708"/>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62" name="AutoShape 79"/>
            <p:cNvSpPr>
              <a:spLocks noChangeArrowheads="1"/>
            </p:cNvSpPr>
            <p:nvPr/>
          </p:nvSpPr>
          <p:spPr bwMode="auto">
            <a:xfrm rot="5400000">
              <a:off x="9937692" y="3518142"/>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63" name="AutoShape 80"/>
            <p:cNvSpPr>
              <a:spLocks noChangeArrowheads="1"/>
            </p:cNvSpPr>
            <p:nvPr/>
          </p:nvSpPr>
          <p:spPr bwMode="auto">
            <a:xfrm rot="5400000">
              <a:off x="9979992" y="3322248"/>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64" name="AutoShape 81"/>
            <p:cNvSpPr>
              <a:spLocks noChangeArrowheads="1"/>
            </p:cNvSpPr>
            <p:nvPr/>
          </p:nvSpPr>
          <p:spPr bwMode="auto">
            <a:xfrm rot="5400000">
              <a:off x="10040115" y="3222506"/>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65" name="AutoShape 83"/>
            <p:cNvSpPr>
              <a:spLocks noChangeArrowheads="1"/>
            </p:cNvSpPr>
            <p:nvPr/>
          </p:nvSpPr>
          <p:spPr bwMode="auto">
            <a:xfrm rot="5400000">
              <a:off x="10164047" y="3305985"/>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66" name="AutoShape 84"/>
            <p:cNvSpPr>
              <a:spLocks noChangeArrowheads="1"/>
            </p:cNvSpPr>
            <p:nvPr/>
          </p:nvSpPr>
          <p:spPr bwMode="auto">
            <a:xfrm rot="5400000">
              <a:off x="10113112" y="3519085"/>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67" name="AutoShape 85"/>
            <p:cNvSpPr>
              <a:spLocks noChangeArrowheads="1"/>
            </p:cNvSpPr>
            <p:nvPr/>
          </p:nvSpPr>
          <p:spPr bwMode="auto">
            <a:xfrm rot="5400000">
              <a:off x="10152641" y="3728286"/>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68" name="Rectangle 98" descr="花岗岩"/>
            <p:cNvSpPr>
              <a:spLocks noChangeArrowheads="1"/>
            </p:cNvSpPr>
            <p:nvPr/>
          </p:nvSpPr>
          <p:spPr bwMode="auto">
            <a:xfrm flipH="1">
              <a:off x="8472476" y="4009583"/>
              <a:ext cx="473537" cy="27328"/>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269" name="Rectangle 87"/>
            <p:cNvSpPr>
              <a:spLocks noChangeArrowheads="1"/>
            </p:cNvSpPr>
            <p:nvPr/>
          </p:nvSpPr>
          <p:spPr bwMode="auto">
            <a:xfrm flipH="1">
              <a:off x="9012160" y="3265129"/>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270" name="Rectangle 88"/>
            <p:cNvSpPr>
              <a:spLocks noChangeArrowheads="1"/>
            </p:cNvSpPr>
            <p:nvPr/>
          </p:nvSpPr>
          <p:spPr bwMode="auto">
            <a:xfrm flipH="1">
              <a:off x="9324656" y="3265129"/>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71" name="Rectangle 89"/>
            <p:cNvSpPr>
              <a:spLocks noChangeArrowheads="1"/>
            </p:cNvSpPr>
            <p:nvPr/>
          </p:nvSpPr>
          <p:spPr bwMode="auto">
            <a:xfrm flipH="1">
              <a:off x="8993947" y="3267014"/>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grpSp>
          <p:nvGrpSpPr>
            <p:cNvPr id="272" name="Group 214"/>
            <p:cNvGrpSpPr/>
            <p:nvPr/>
          </p:nvGrpSpPr>
          <p:grpSpPr>
            <a:xfrm>
              <a:off x="9345780" y="4007694"/>
              <a:ext cx="256899" cy="32364"/>
              <a:chOff x="9931898" y="4450794"/>
              <a:chExt cx="425450" cy="71446"/>
            </a:xfrm>
          </p:grpSpPr>
          <p:sp>
            <p:nvSpPr>
              <p:cNvPr id="333" name="Rectangle 91"/>
              <p:cNvSpPr>
                <a:spLocks noChangeArrowheads="1"/>
              </p:cNvSpPr>
              <p:nvPr/>
            </p:nvSpPr>
            <p:spPr bwMode="auto">
              <a:xfrm flipH="1">
                <a:off x="9931898" y="4450794"/>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334"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5"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6"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7"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8"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9"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273" name="Rectangle 99"/>
            <p:cNvSpPr>
              <a:spLocks noChangeArrowheads="1"/>
            </p:cNvSpPr>
            <p:nvPr/>
          </p:nvSpPr>
          <p:spPr bwMode="auto">
            <a:xfrm flipH="1">
              <a:off x="9031331" y="3758919"/>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74" name="Rectangle 100"/>
            <p:cNvSpPr>
              <a:spLocks noChangeArrowheads="1"/>
            </p:cNvSpPr>
            <p:nvPr/>
          </p:nvSpPr>
          <p:spPr bwMode="auto">
            <a:xfrm flipH="1">
              <a:off x="9031331" y="3491292"/>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75" name="Rectangle 101"/>
            <p:cNvSpPr>
              <a:spLocks noChangeArrowheads="1"/>
            </p:cNvSpPr>
            <p:nvPr/>
          </p:nvSpPr>
          <p:spPr bwMode="auto">
            <a:xfrm flipH="1">
              <a:off x="9031331" y="3351825"/>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76" name="Rectangle 102"/>
            <p:cNvSpPr>
              <a:spLocks noChangeArrowheads="1"/>
            </p:cNvSpPr>
            <p:nvPr/>
          </p:nvSpPr>
          <p:spPr bwMode="auto">
            <a:xfrm flipH="1">
              <a:off x="9028456" y="3272668"/>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77" name="Rectangle 103"/>
            <p:cNvSpPr>
              <a:spLocks noChangeArrowheads="1"/>
            </p:cNvSpPr>
            <p:nvPr/>
          </p:nvSpPr>
          <p:spPr bwMode="auto">
            <a:xfrm flipH="1">
              <a:off x="8993947" y="3245341"/>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78" name="Line 104"/>
            <p:cNvSpPr>
              <a:spLocks noChangeShapeType="1"/>
            </p:cNvSpPr>
            <p:nvPr/>
          </p:nvSpPr>
          <p:spPr bwMode="auto">
            <a:xfrm flipH="1">
              <a:off x="9247970" y="3272669"/>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79" name="Line 105"/>
            <p:cNvSpPr>
              <a:spLocks noChangeShapeType="1"/>
            </p:cNvSpPr>
            <p:nvPr/>
          </p:nvSpPr>
          <p:spPr bwMode="auto">
            <a:xfrm flipH="1">
              <a:off x="9012160" y="3866347"/>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80" name="AutoShape 117"/>
            <p:cNvSpPr>
              <a:spLocks noChangeArrowheads="1"/>
            </p:cNvSpPr>
            <p:nvPr/>
          </p:nvSpPr>
          <p:spPr bwMode="auto">
            <a:xfrm rot="16200000" flipH="1">
              <a:off x="9124077" y="3739708"/>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81" name="AutoShape 118"/>
            <p:cNvSpPr>
              <a:spLocks noChangeArrowheads="1"/>
            </p:cNvSpPr>
            <p:nvPr/>
          </p:nvSpPr>
          <p:spPr bwMode="auto">
            <a:xfrm rot="16200000" flipH="1">
              <a:off x="9074961" y="3518142"/>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82" name="AutoShape 119"/>
            <p:cNvSpPr>
              <a:spLocks noChangeArrowheads="1"/>
            </p:cNvSpPr>
            <p:nvPr/>
          </p:nvSpPr>
          <p:spPr bwMode="auto">
            <a:xfrm rot="16200000" flipH="1">
              <a:off x="9130682" y="3322248"/>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83" name="AutoShape 120"/>
            <p:cNvSpPr>
              <a:spLocks noChangeArrowheads="1"/>
            </p:cNvSpPr>
            <p:nvPr/>
          </p:nvSpPr>
          <p:spPr bwMode="auto">
            <a:xfrm rot="16200000" flipH="1">
              <a:off x="9100698" y="3222506"/>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84" name="AutoShape 121"/>
            <p:cNvSpPr>
              <a:spLocks noChangeArrowheads="1"/>
            </p:cNvSpPr>
            <p:nvPr/>
          </p:nvSpPr>
          <p:spPr bwMode="auto">
            <a:xfrm rot="16200000">
              <a:off x="8848721" y="3173544"/>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85" name="AutoShape 122"/>
            <p:cNvSpPr>
              <a:spLocks noChangeArrowheads="1"/>
            </p:cNvSpPr>
            <p:nvPr/>
          </p:nvSpPr>
          <p:spPr bwMode="auto">
            <a:xfrm rot="16200000" flipH="1">
              <a:off x="8944726" y="3305985"/>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86" name="AutoShape 123"/>
            <p:cNvSpPr>
              <a:spLocks noChangeArrowheads="1"/>
            </p:cNvSpPr>
            <p:nvPr/>
          </p:nvSpPr>
          <p:spPr bwMode="auto">
            <a:xfrm rot="16200000" flipH="1">
              <a:off x="8899542" y="3519085"/>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87" name="AutoShape 124"/>
            <p:cNvSpPr>
              <a:spLocks noChangeArrowheads="1"/>
            </p:cNvSpPr>
            <p:nvPr/>
          </p:nvSpPr>
          <p:spPr bwMode="auto">
            <a:xfrm rot="16200000" flipH="1">
              <a:off x="8944823" y="3728286"/>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88" name="Rectangle 125"/>
            <p:cNvSpPr>
              <a:spLocks noChangeArrowheads="1"/>
            </p:cNvSpPr>
            <p:nvPr/>
          </p:nvSpPr>
          <p:spPr bwMode="auto">
            <a:xfrm>
              <a:off x="8149435" y="3155817"/>
              <a:ext cx="323041" cy="713355"/>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289" name="Rectangle 126"/>
            <p:cNvSpPr>
              <a:spLocks noChangeArrowheads="1"/>
            </p:cNvSpPr>
            <p:nvPr/>
          </p:nvSpPr>
          <p:spPr bwMode="auto">
            <a:xfrm>
              <a:off x="8149435" y="3869173"/>
              <a:ext cx="323041" cy="14135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290" name="Rectangle 127" descr="花岗岩"/>
            <p:cNvSpPr>
              <a:spLocks noChangeArrowheads="1"/>
            </p:cNvSpPr>
            <p:nvPr/>
          </p:nvSpPr>
          <p:spPr bwMode="auto">
            <a:xfrm flipH="1">
              <a:off x="8019069" y="4011467"/>
              <a:ext cx="127491" cy="25443"/>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291" name="Rectangle 129" descr="白色大理石"/>
            <p:cNvSpPr>
              <a:spLocks noChangeArrowheads="1"/>
            </p:cNvSpPr>
            <p:nvPr/>
          </p:nvSpPr>
          <p:spPr bwMode="auto">
            <a:xfrm>
              <a:off x="7888702" y="4207474"/>
              <a:ext cx="2434787" cy="43348"/>
            </a:xfrm>
            <a:prstGeom prst="rect">
              <a:avLst/>
            </a:prstGeom>
            <a:blipFill dpi="0" rotWithShape="1">
              <a:blip r:embed="rId6" cstate="print"/>
              <a:srcRect/>
              <a:tile tx="0" ty="0" sx="100000" sy="100000" flip="none" algn="tl"/>
            </a:blipFill>
            <a:ln w="9525" algn="ctr">
              <a:solidFill>
                <a:schemeClr val="tx1"/>
              </a:solidFill>
              <a:miter lim="800000"/>
              <a:headEnd/>
              <a:tailEnd/>
            </a:ln>
          </p:spPr>
          <p:txBody>
            <a:bodyPr wrap="none" lIns="79200" tIns="39600" rIns="79200" bIns="39600" anchor="ctr">
              <a:spAutoFit/>
            </a:bodyPr>
            <a:lstStyle/>
            <a:p>
              <a:endParaRPr lang="en-US"/>
            </a:p>
          </p:txBody>
        </p:sp>
        <p:sp>
          <p:nvSpPr>
            <p:cNvPr id="292" name="AutoShape 131"/>
            <p:cNvSpPr>
              <a:spLocks noChangeArrowheads="1"/>
            </p:cNvSpPr>
            <p:nvPr/>
          </p:nvSpPr>
          <p:spPr bwMode="auto">
            <a:xfrm rot="5400000">
              <a:off x="8688293" y="3993143"/>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93" name="AutoShape 132"/>
            <p:cNvSpPr>
              <a:spLocks noChangeArrowheads="1"/>
            </p:cNvSpPr>
            <p:nvPr/>
          </p:nvSpPr>
          <p:spPr bwMode="auto">
            <a:xfrm rot="5400000">
              <a:off x="9072286" y="4041201"/>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94" name="AutoShape 134"/>
            <p:cNvSpPr>
              <a:spLocks noChangeArrowheads="1"/>
            </p:cNvSpPr>
            <p:nvPr/>
          </p:nvSpPr>
          <p:spPr bwMode="auto">
            <a:xfrm rot="16200000" flipH="1">
              <a:off x="8865987" y="2861061"/>
              <a:ext cx="168680" cy="310579"/>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95" name="AutoShape 135"/>
            <p:cNvSpPr>
              <a:spLocks noChangeArrowheads="1"/>
            </p:cNvSpPr>
            <p:nvPr/>
          </p:nvSpPr>
          <p:spPr bwMode="auto">
            <a:xfrm rot="16200000" flipH="1">
              <a:off x="9281272" y="2862914"/>
              <a:ext cx="121562" cy="314413"/>
            </a:xfrm>
            <a:prstGeom prst="upArrow">
              <a:avLst>
                <a:gd name="adj1" fmla="val 50000"/>
                <a:gd name="adj2" fmla="val 63566"/>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96" name="Text Box 138"/>
            <p:cNvSpPr txBox="1">
              <a:spLocks noChangeArrowheads="1"/>
            </p:cNvSpPr>
            <p:nvPr/>
          </p:nvSpPr>
          <p:spPr bwMode="auto">
            <a:xfrm>
              <a:off x="8101521" y="3689181"/>
              <a:ext cx="504243" cy="151396"/>
            </a:xfrm>
            <a:prstGeom prst="rect">
              <a:avLst/>
            </a:prstGeom>
            <a:noFill/>
            <a:ln w="9525" algn="ctr">
              <a:noFill/>
              <a:miter lim="800000"/>
              <a:headEnd/>
              <a:tailEnd/>
            </a:ln>
          </p:spPr>
          <p:txBody>
            <a:bodyPr wrap="square" lIns="79200" tIns="39600" rIns="79200" bIns="39600">
              <a:spAutoFit/>
            </a:bodyPr>
            <a:lstStyle/>
            <a:p>
              <a:pPr defTabSz="801688">
                <a:spcBef>
                  <a:spcPct val="50000"/>
                </a:spcBef>
              </a:pPr>
              <a:r>
                <a:rPr lang="en-US" altLang="zh-CN" sz="900" b="1" dirty="0" smtClean="0">
                  <a:solidFill>
                    <a:srgbClr val="0000FF"/>
                  </a:solidFill>
                  <a:latin typeface="Arial" charset="0"/>
                </a:rPr>
                <a:t>CRAC</a:t>
              </a:r>
              <a:endParaRPr lang="en-US" altLang="zh-CN" sz="900" b="1" dirty="0">
                <a:solidFill>
                  <a:srgbClr val="0000FF"/>
                </a:solidFill>
                <a:latin typeface="Arial" charset="0"/>
              </a:endParaRPr>
            </a:p>
          </p:txBody>
        </p:sp>
        <p:sp>
          <p:nvSpPr>
            <p:cNvPr id="297" name="AutoShape 140"/>
            <p:cNvSpPr>
              <a:spLocks noChangeArrowheads="1"/>
            </p:cNvSpPr>
            <p:nvPr/>
          </p:nvSpPr>
          <p:spPr bwMode="auto">
            <a:xfrm flipH="1">
              <a:off x="9616894" y="2968291"/>
              <a:ext cx="316331" cy="187526"/>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98" name="Rectangle 59" descr="花岗岩"/>
            <p:cNvSpPr>
              <a:spLocks noChangeArrowheads="1"/>
            </p:cNvSpPr>
            <p:nvPr/>
          </p:nvSpPr>
          <p:spPr bwMode="auto">
            <a:xfrm>
              <a:off x="10033968" y="4010526"/>
              <a:ext cx="280864" cy="23558"/>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grpSp>
          <p:nvGrpSpPr>
            <p:cNvPr id="299" name="Group 215"/>
            <p:cNvGrpSpPr/>
            <p:nvPr/>
          </p:nvGrpSpPr>
          <p:grpSpPr>
            <a:xfrm>
              <a:off x="9604595" y="4007730"/>
              <a:ext cx="256899" cy="32365"/>
              <a:chOff x="9931898" y="4450793"/>
              <a:chExt cx="425450" cy="71447"/>
            </a:xfrm>
          </p:grpSpPr>
          <p:sp>
            <p:nvSpPr>
              <p:cNvPr id="326" name="Rectangle 91"/>
              <p:cNvSpPr>
                <a:spLocks noChangeArrowheads="1"/>
              </p:cNvSpPr>
              <p:nvPr/>
            </p:nvSpPr>
            <p:spPr bwMode="auto">
              <a:xfrm flipH="1">
                <a:off x="9931898" y="4450793"/>
                <a:ext cx="425450" cy="68261"/>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327"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28"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29"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0"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1"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332"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300" name="AutoShape 67"/>
            <p:cNvSpPr>
              <a:spLocks noChangeArrowheads="1"/>
            </p:cNvSpPr>
            <p:nvPr/>
          </p:nvSpPr>
          <p:spPr bwMode="auto">
            <a:xfrm rot="5400000" flipH="1">
              <a:off x="9588697" y="4001957"/>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301" name="AutoShape 68"/>
            <p:cNvSpPr>
              <a:spLocks noChangeArrowheads="1"/>
            </p:cNvSpPr>
            <p:nvPr/>
          </p:nvSpPr>
          <p:spPr bwMode="auto">
            <a:xfrm>
              <a:off x="9743516" y="3980370"/>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302" name="AutoShape 132"/>
            <p:cNvSpPr>
              <a:spLocks noChangeArrowheads="1"/>
            </p:cNvSpPr>
            <p:nvPr/>
          </p:nvSpPr>
          <p:spPr bwMode="auto">
            <a:xfrm rot="16200000">
              <a:off x="9319599" y="3323135"/>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303" name="AutoShape 132"/>
            <p:cNvSpPr>
              <a:spLocks noChangeArrowheads="1"/>
            </p:cNvSpPr>
            <p:nvPr/>
          </p:nvSpPr>
          <p:spPr bwMode="auto">
            <a:xfrm rot="16200000">
              <a:off x="9337033" y="3490652"/>
              <a:ext cx="124713" cy="244735"/>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304" name="AutoShape 132"/>
            <p:cNvSpPr>
              <a:spLocks noChangeArrowheads="1"/>
            </p:cNvSpPr>
            <p:nvPr/>
          </p:nvSpPr>
          <p:spPr bwMode="auto">
            <a:xfrm rot="16200000">
              <a:off x="9322475" y="3738710"/>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305" name="AutoShape 77"/>
            <p:cNvSpPr>
              <a:spLocks noChangeArrowheads="1"/>
            </p:cNvSpPr>
            <p:nvPr/>
          </p:nvSpPr>
          <p:spPr bwMode="auto">
            <a:xfrm rot="5400000">
              <a:off x="9764380" y="3738710"/>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306" name="AutoShape 77"/>
            <p:cNvSpPr>
              <a:spLocks noChangeArrowheads="1"/>
            </p:cNvSpPr>
            <p:nvPr/>
          </p:nvSpPr>
          <p:spPr bwMode="auto">
            <a:xfrm rot="5400000">
              <a:off x="9711283" y="3493109"/>
              <a:ext cx="116234" cy="242650"/>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307" name="AutoShape 77"/>
            <p:cNvSpPr>
              <a:spLocks noChangeArrowheads="1"/>
            </p:cNvSpPr>
            <p:nvPr/>
          </p:nvSpPr>
          <p:spPr bwMode="auto">
            <a:xfrm rot="5400000">
              <a:off x="9761503" y="3328791"/>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308" name="AutoShape 75"/>
            <p:cNvSpPr>
              <a:spLocks noChangeArrowheads="1"/>
            </p:cNvSpPr>
            <p:nvPr/>
          </p:nvSpPr>
          <p:spPr bwMode="auto">
            <a:xfrm flipH="1">
              <a:off x="9278374" y="3259801"/>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309" name="AutoShape 68"/>
            <p:cNvSpPr>
              <a:spLocks noChangeArrowheads="1"/>
            </p:cNvSpPr>
            <p:nvPr/>
          </p:nvSpPr>
          <p:spPr bwMode="auto">
            <a:xfrm>
              <a:off x="9556593" y="3728764"/>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310" name="AutoShape 68"/>
            <p:cNvSpPr>
              <a:spLocks noChangeArrowheads="1"/>
            </p:cNvSpPr>
            <p:nvPr/>
          </p:nvSpPr>
          <p:spPr bwMode="auto">
            <a:xfrm>
              <a:off x="9553717" y="3443234"/>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grpSp>
          <p:nvGrpSpPr>
            <p:cNvPr id="311" name="Group 293"/>
            <p:cNvGrpSpPr/>
            <p:nvPr/>
          </p:nvGrpSpPr>
          <p:grpSpPr>
            <a:xfrm>
              <a:off x="8203577" y="3888390"/>
              <a:ext cx="206264" cy="115338"/>
              <a:chOff x="8473984" y="4822395"/>
              <a:chExt cx="680760" cy="167426"/>
            </a:xfrm>
          </p:grpSpPr>
          <p:sp>
            <p:nvSpPr>
              <p:cNvPr id="323" name="Freeform 541"/>
              <p:cNvSpPr>
                <a:spLocks/>
              </p:cNvSpPr>
              <p:nvPr/>
            </p:nvSpPr>
            <p:spPr bwMode="auto">
              <a:xfrm>
                <a:off x="8473984" y="4822395"/>
                <a:ext cx="3133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4" name="Freeform 542"/>
              <p:cNvSpPr>
                <a:spLocks/>
              </p:cNvSpPr>
              <p:nvPr/>
            </p:nvSpPr>
            <p:spPr bwMode="auto">
              <a:xfrm rot="10800000">
                <a:off x="8840178" y="4836364"/>
                <a:ext cx="314566" cy="10838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5" name="AutoShape 544"/>
              <p:cNvSpPr>
                <a:spLocks noChangeArrowheads="1"/>
              </p:cNvSpPr>
              <p:nvPr/>
            </p:nvSpPr>
            <p:spPr bwMode="auto">
              <a:xfrm rot="10800000">
                <a:off x="8781348" y="4827776"/>
                <a:ext cx="96051" cy="16204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312" name="Rounded Rectangle 236"/>
            <p:cNvSpPr/>
            <p:nvPr/>
          </p:nvSpPr>
          <p:spPr bwMode="auto">
            <a:xfrm rot="19446825">
              <a:off x="8145758" y="3473377"/>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cxnSp>
          <p:nvCxnSpPr>
            <p:cNvPr id="313" name="Shape 96"/>
            <p:cNvCxnSpPr/>
            <p:nvPr/>
          </p:nvCxnSpPr>
          <p:spPr>
            <a:xfrm rot="10800000" flipV="1">
              <a:off x="7456654" y="3645022"/>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314" name="Shape 292"/>
            <p:cNvCxnSpPr>
              <a:stCxn id="312" idx="1"/>
            </p:cNvCxnSpPr>
            <p:nvPr/>
          </p:nvCxnSpPr>
          <p:spPr>
            <a:xfrm rot="10800000" flipV="1">
              <a:off x="7456657" y="3611473"/>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315" name="Rectangle 239"/>
            <p:cNvSpPr/>
            <p:nvPr/>
          </p:nvSpPr>
          <p:spPr bwMode="auto">
            <a:xfrm>
              <a:off x="7896200" y="2852936"/>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sp>
          <p:nvSpPr>
            <p:cNvPr id="316" name="AutoShape 133"/>
            <p:cNvSpPr>
              <a:spLocks noChangeArrowheads="1"/>
            </p:cNvSpPr>
            <p:nvPr/>
          </p:nvSpPr>
          <p:spPr bwMode="auto">
            <a:xfrm rot="16200000" flipH="1">
              <a:off x="8261408" y="2970366"/>
              <a:ext cx="248779" cy="301952"/>
            </a:xfrm>
            <a:custGeom>
              <a:avLst/>
              <a:gdLst>
                <a:gd name="T0" fmla="*/ 152 w 21600"/>
                <a:gd name="T1" fmla="*/ 0 h 21600"/>
                <a:gd name="T2" fmla="*/ 152 w 21600"/>
                <a:gd name="T3" fmla="*/ 177 h 21600"/>
                <a:gd name="T4" fmla="*/ 42 w 21600"/>
                <a:gd name="T5" fmla="*/ 315 h 21600"/>
                <a:gd name="T6" fmla="*/ 264 w 21600"/>
                <a:gd name="T7" fmla="*/ 89 h 21600"/>
                <a:gd name="T8" fmla="*/ 17694720 60000 65536"/>
                <a:gd name="T9" fmla="*/ 5898240 60000 65536"/>
                <a:gd name="T10" fmla="*/ 5898240 60000 65536"/>
                <a:gd name="T11" fmla="*/ 0 60000 65536"/>
                <a:gd name="T12" fmla="*/ 12436 w 21600"/>
                <a:gd name="T13" fmla="*/ 2743 h 21600"/>
                <a:gd name="T14" fmla="*/ 16527 w 21600"/>
                <a:gd name="T15" fmla="*/ 9394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742"/>
                  </a:lnTo>
                  <a:cubicBezTo>
                    <a:pt x="5564" y="2742"/>
                    <a:pt x="0" y="6958"/>
                    <a:pt x="0" y="12158"/>
                  </a:cubicBezTo>
                  <a:lnTo>
                    <a:pt x="0" y="21600"/>
                  </a:lnTo>
                  <a:lnTo>
                    <a:pt x="6822" y="21600"/>
                  </a:lnTo>
                  <a:lnTo>
                    <a:pt x="6822" y="12158"/>
                  </a:lnTo>
                  <a:cubicBezTo>
                    <a:pt x="6822" y="10644"/>
                    <a:pt x="9331" y="9416"/>
                    <a:pt x="12427" y="9416"/>
                  </a:cubicBezTo>
                  <a:lnTo>
                    <a:pt x="12427"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317" name="Text Box 138"/>
            <p:cNvSpPr txBox="1">
              <a:spLocks noChangeArrowheads="1"/>
            </p:cNvSpPr>
            <p:nvPr/>
          </p:nvSpPr>
          <p:spPr bwMode="auto">
            <a:xfrm>
              <a:off x="7536161" y="2924944"/>
              <a:ext cx="216023" cy="140731"/>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square" lIns="0" tIns="39600" rIns="0" bIns="39600">
              <a:spAutoFit/>
            </a:bodyPr>
            <a:lstStyle/>
            <a:p>
              <a:pPr algn="ctr" defTabSz="801688">
                <a:spcBef>
                  <a:spcPct val="50000"/>
                </a:spcBef>
              </a:pPr>
              <a:r>
                <a:rPr lang="en-US" altLang="zh-CN" sz="800" b="1" smtClean="0">
                  <a:solidFill>
                    <a:schemeClr val="tx1"/>
                  </a:solidFill>
                  <a:latin typeface="Arial" charset="0"/>
                </a:rPr>
                <a:t>40</a:t>
              </a:r>
              <a:r>
                <a:rPr lang="zh-CN" altLang="en-US" sz="800" b="1" smtClean="0">
                  <a:solidFill>
                    <a:schemeClr val="tx1"/>
                  </a:solidFill>
                  <a:latin typeface="Arial" charset="0"/>
                </a:rPr>
                <a:t>℃</a:t>
              </a:r>
              <a:endParaRPr lang="en-US" altLang="zh-CN" sz="800" b="1">
                <a:solidFill>
                  <a:schemeClr val="tx1"/>
                </a:solidFill>
                <a:latin typeface="Arial" charset="0"/>
              </a:endParaRPr>
            </a:p>
          </p:txBody>
        </p:sp>
        <p:sp>
          <p:nvSpPr>
            <p:cNvPr id="318" name="Text Box 138"/>
            <p:cNvSpPr txBox="1">
              <a:spLocks noChangeArrowheads="1"/>
            </p:cNvSpPr>
            <p:nvPr/>
          </p:nvSpPr>
          <p:spPr bwMode="auto">
            <a:xfrm>
              <a:off x="8047837" y="2917324"/>
              <a:ext cx="216024" cy="140731"/>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800" b="1" smtClean="0">
                  <a:solidFill>
                    <a:schemeClr val="tx1"/>
                  </a:solidFill>
                  <a:latin typeface="Arial" charset="0"/>
                </a:rPr>
                <a:t>30</a:t>
              </a:r>
              <a:r>
                <a:rPr lang="zh-CN" altLang="en-US" sz="800" b="1" smtClean="0">
                  <a:solidFill>
                    <a:schemeClr val="tx1"/>
                  </a:solidFill>
                  <a:latin typeface="Arial" charset="0"/>
                </a:rPr>
                <a:t>℃</a:t>
              </a:r>
              <a:endParaRPr lang="en-US" altLang="zh-CN" sz="800" b="1">
                <a:solidFill>
                  <a:schemeClr val="tx1"/>
                </a:solidFill>
                <a:latin typeface="Arial" charset="0"/>
              </a:endParaRPr>
            </a:p>
          </p:txBody>
        </p:sp>
        <p:sp>
          <p:nvSpPr>
            <p:cNvPr id="319" name="Text Box 138"/>
            <p:cNvSpPr txBox="1">
              <a:spLocks noChangeArrowheads="1"/>
            </p:cNvSpPr>
            <p:nvPr/>
          </p:nvSpPr>
          <p:spPr bwMode="auto">
            <a:xfrm>
              <a:off x="8047836" y="4084692"/>
              <a:ext cx="216023" cy="8531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algn="ctr" defTabSz="801688">
                <a:spcBef>
                  <a:spcPct val="50000"/>
                </a:spcBef>
              </a:pPr>
              <a:r>
                <a:rPr lang="en-US" altLang="zh-CN" sz="800" b="1" smtClean="0">
                  <a:solidFill>
                    <a:schemeClr val="tx1"/>
                  </a:solidFill>
                  <a:latin typeface="Arial" charset="0"/>
                </a:rPr>
                <a:t>20</a:t>
              </a:r>
              <a:r>
                <a:rPr lang="zh-CN" altLang="en-US" sz="800" b="1" smtClean="0">
                  <a:solidFill>
                    <a:schemeClr val="tx1"/>
                  </a:solidFill>
                  <a:latin typeface="Arial" charset="0"/>
                </a:rPr>
                <a:t>℃</a:t>
              </a:r>
              <a:endParaRPr lang="en-US" altLang="zh-CN" sz="800" b="1">
                <a:solidFill>
                  <a:schemeClr val="tx1"/>
                </a:solidFill>
                <a:latin typeface="Arial" charset="0"/>
              </a:endParaRPr>
            </a:p>
          </p:txBody>
        </p:sp>
        <p:sp>
          <p:nvSpPr>
            <p:cNvPr id="320" name="Text Box 138"/>
            <p:cNvSpPr txBox="1">
              <a:spLocks noChangeArrowheads="1"/>
            </p:cNvSpPr>
            <p:nvPr/>
          </p:nvSpPr>
          <p:spPr bwMode="auto">
            <a:xfrm>
              <a:off x="7536160" y="3212976"/>
              <a:ext cx="216023" cy="140731"/>
            </a:xfrm>
            <a:prstGeom prst="rect">
              <a:avLst/>
            </a:prstGeom>
            <a:solidFill>
              <a:schemeClr val="accent2">
                <a:lumMod val="60000"/>
                <a:lumOff val="40000"/>
              </a:schemeClr>
            </a:solidFill>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800" b="1" dirty="0" smtClean="0">
                  <a:solidFill>
                    <a:schemeClr val="tx1"/>
                  </a:solidFill>
                  <a:latin typeface="Arial" charset="0"/>
                </a:rPr>
                <a:t>35</a:t>
              </a:r>
              <a:r>
                <a:rPr lang="zh-CN" altLang="en-US" sz="800" b="1" dirty="0" smtClean="0">
                  <a:solidFill>
                    <a:schemeClr val="tx1"/>
                  </a:solidFill>
                  <a:latin typeface="Arial" charset="0"/>
                </a:rPr>
                <a:t>℃</a:t>
              </a:r>
              <a:endParaRPr lang="en-US" altLang="zh-CN" sz="800" b="1" dirty="0">
                <a:solidFill>
                  <a:schemeClr val="tx1"/>
                </a:solidFill>
                <a:latin typeface="Arial" charset="0"/>
              </a:endParaRPr>
            </a:p>
          </p:txBody>
        </p:sp>
        <p:sp>
          <p:nvSpPr>
            <p:cNvPr id="321" name="Text Box 138"/>
            <p:cNvSpPr txBox="1">
              <a:spLocks noChangeArrowheads="1"/>
            </p:cNvSpPr>
            <p:nvPr/>
          </p:nvSpPr>
          <p:spPr bwMode="auto">
            <a:xfrm>
              <a:off x="7536160" y="3501008"/>
              <a:ext cx="216023" cy="145758"/>
            </a:xfrm>
            <a:prstGeom prst="rect">
              <a:avLst/>
            </a:prstGeom>
            <a:solidFill>
              <a:schemeClr val="accent2">
                <a:lumMod val="20000"/>
                <a:lumOff val="80000"/>
              </a:schemeClr>
            </a:solidFill>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800" b="1" dirty="0" smtClean="0">
                  <a:solidFill>
                    <a:schemeClr val="tx1"/>
                  </a:solidFill>
                </a:rPr>
                <a:t>20</a:t>
              </a:r>
              <a:r>
                <a:rPr lang="zh-CN" altLang="en-US" sz="800" b="1" dirty="0" smtClean="0">
                  <a:solidFill>
                    <a:schemeClr val="tx1"/>
                  </a:solidFill>
                </a:rPr>
                <a:t>℃</a:t>
              </a:r>
              <a:endParaRPr lang="en-US" altLang="zh-CN" sz="800" b="1" dirty="0">
                <a:solidFill>
                  <a:schemeClr val="tx1"/>
                </a:solidFill>
              </a:endParaRPr>
            </a:p>
          </p:txBody>
        </p:sp>
        <p:sp>
          <p:nvSpPr>
            <p:cNvPr id="322" name="Text Box 138"/>
            <p:cNvSpPr txBox="1">
              <a:spLocks noChangeArrowheads="1"/>
            </p:cNvSpPr>
            <p:nvPr/>
          </p:nvSpPr>
          <p:spPr bwMode="auto">
            <a:xfrm>
              <a:off x="7536160" y="3789040"/>
              <a:ext cx="216023" cy="140731"/>
            </a:xfrm>
            <a:prstGeom prst="rect">
              <a:avLst/>
            </a:prstGeom>
            <a:solidFill>
              <a:srgbClr val="00B05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lIns="0" tIns="39600" rIns="0" bIns="39600">
              <a:spAutoFit/>
            </a:bodyPr>
            <a:lstStyle/>
            <a:p>
              <a:pPr algn="ctr" defTabSz="801688">
                <a:spcBef>
                  <a:spcPct val="50000"/>
                </a:spcBef>
              </a:pPr>
              <a:r>
                <a:rPr lang="en-US" altLang="zh-CN" sz="800" b="1" smtClean="0">
                  <a:solidFill>
                    <a:schemeClr val="tx1"/>
                  </a:solidFill>
                  <a:latin typeface="Arial" charset="0"/>
                </a:rPr>
                <a:t>5</a:t>
              </a:r>
              <a:r>
                <a:rPr lang="zh-CN" altLang="en-US" sz="800" b="1" smtClean="0">
                  <a:solidFill>
                    <a:schemeClr val="tx1"/>
                  </a:solidFill>
                  <a:latin typeface="Arial" charset="0"/>
                </a:rPr>
                <a:t>℃</a:t>
              </a:r>
              <a:endParaRPr lang="en-US" altLang="zh-CN" sz="800" b="1">
                <a:solidFill>
                  <a:schemeClr val="tx1"/>
                </a:solidFill>
                <a:latin typeface="Arial" charset="0"/>
              </a:endParaRPr>
            </a:p>
          </p:txBody>
        </p:sp>
      </p:grpSp>
    </p:spTree>
    <p:extLst>
      <p:ext uri="{BB962C8B-B14F-4D97-AF65-F5344CB8AC3E}">
        <p14:creationId xmlns:p14="http://schemas.microsoft.com/office/powerpoint/2010/main" val="14911043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Humidity Control of Direct Ventilation Equipment and Selection of Air Blenders</a:t>
            </a:r>
          </a:p>
        </p:txBody>
      </p:sp>
      <p:sp>
        <p:nvSpPr>
          <p:cNvPr id="7" name="文本占位符 6"/>
          <p:cNvSpPr>
            <a:spLocks noGrp="1"/>
          </p:cNvSpPr>
          <p:nvPr>
            <p:ph type="body" sz="quarter" idx="10"/>
          </p:nvPr>
        </p:nvSpPr>
        <p:spPr>
          <a:xfrm>
            <a:off x="455613" y="1484312"/>
            <a:ext cx="6063879" cy="4443243"/>
          </a:xfrm>
        </p:spPr>
        <p:txBody>
          <a:bodyPr>
            <a:noAutofit/>
          </a:bodyPr>
          <a:lstStyle/>
          <a:p>
            <a:r>
              <a:rPr lang="en-US" sz="1100" dirty="0">
                <a:latin typeface="Huawei Sans" panose="020C0503030203020204" pitchFamily="34" charset="0"/>
              </a:rPr>
              <a:t>Humidity control</a:t>
            </a:r>
          </a:p>
          <a:p>
            <a:pPr lvl="1"/>
            <a:r>
              <a:rPr lang="en-US" sz="1050" dirty="0">
                <a:latin typeface="Huawei Sans" panose="020C0503030203020204" pitchFamily="34" charset="0"/>
              </a:rPr>
              <a:t>In the direct ventilation solution, electrode humidifiers and high-pressure micro-mist humidifiers are recommended.</a:t>
            </a:r>
          </a:p>
          <a:p>
            <a:r>
              <a:rPr lang="en-US" sz="1100" dirty="0">
                <a:latin typeface="Huawei Sans" panose="020C0503030203020204" pitchFamily="34" charset="0"/>
              </a:rPr>
              <a:t>Selection of air blenders</a:t>
            </a:r>
          </a:p>
          <a:p>
            <a:pPr lvl="1"/>
            <a:r>
              <a:rPr lang="en-US" sz="1050" b="1" dirty="0">
                <a:solidFill>
                  <a:srgbClr val="C7000B"/>
                </a:solidFill>
                <a:latin typeface="Huawei Sans" panose="020C0503030203020204" pitchFamily="34" charset="0"/>
              </a:rPr>
              <a:t>Selection of functional sections</a:t>
            </a:r>
          </a:p>
          <a:p>
            <a:pPr marL="403039" lvl="1" indent="0">
              <a:buSzPct val="100000"/>
              <a:buNone/>
            </a:pPr>
            <a:r>
              <a:rPr lang="en-US" sz="1050" dirty="0">
                <a:latin typeface="Huawei Sans" panose="020C0503030203020204" pitchFamily="34" charset="0"/>
              </a:rPr>
              <a:t>Cold air processing involves filtering, humidification, preheating</a:t>
            </a:r>
            <a:r>
              <a:rPr lang="en-US" sz="1050" dirty="0" smtClean="0">
                <a:latin typeface="Huawei Sans" panose="020C0503030203020204" pitchFamily="34" charset="0"/>
              </a:rPr>
              <a:t>, </a:t>
            </a:r>
            <a:r>
              <a:rPr lang="en-US" sz="1050" dirty="0">
                <a:latin typeface="Huawei Sans" panose="020C0503030203020204" pitchFamily="34" charset="0"/>
              </a:rPr>
              <a:t>cooling, and dehumidification. Corresponding functional sections need to be designed for these processes.</a:t>
            </a:r>
          </a:p>
          <a:p>
            <a:pPr lvl="1"/>
            <a:r>
              <a:rPr lang="en-US" sz="1050" b="1" dirty="0">
                <a:solidFill>
                  <a:srgbClr val="C7000B"/>
                </a:solidFill>
                <a:latin typeface="Huawei Sans" panose="020C0503030203020204" pitchFamily="34" charset="0"/>
              </a:rPr>
              <a:t>Dimensions design</a:t>
            </a:r>
          </a:p>
          <a:p>
            <a:pPr marL="403039" lvl="1" indent="0">
              <a:buSzPct val="100000"/>
              <a:buNone/>
            </a:pPr>
            <a:r>
              <a:rPr lang="en-US" sz="1050" dirty="0">
                <a:latin typeface="Huawei Sans" panose="020C0503030203020204" pitchFamily="34" charset="0"/>
              </a:rPr>
              <a:t>An air blender is used to filter and humidify the introduced outdoor fresh air. When designing air blender dimensions, consider the following two situations:</a:t>
            </a:r>
          </a:p>
          <a:p>
            <a:pPr marL="745939" lvl="1" indent="-342900">
              <a:buSzPct val="100000"/>
              <a:buFont typeface="+mj-lt"/>
              <a:buAutoNum type="arabicPeriod"/>
            </a:pPr>
            <a:r>
              <a:rPr lang="en-US" sz="1050" dirty="0">
                <a:latin typeface="Huawei Sans" panose="020C0503030203020204" pitchFamily="34" charset="0"/>
              </a:rPr>
              <a:t>Only the intake air damper and return air damper are available. The anti-freezing air damper is not considered.</a:t>
            </a:r>
          </a:p>
          <a:p>
            <a:pPr marL="745939" lvl="1" indent="-342900">
              <a:buSzPct val="100000"/>
              <a:buFont typeface="+mj-lt"/>
              <a:buAutoNum type="arabicPeriod"/>
            </a:pPr>
            <a:r>
              <a:rPr lang="en-US" sz="1050" dirty="0">
                <a:latin typeface="Huawei Sans" panose="020C0503030203020204" pitchFamily="34" charset="0"/>
              </a:rPr>
              <a:t>The intake air damper, return air damper, and anti-freezing air damper are available.</a:t>
            </a:r>
          </a:p>
          <a:p>
            <a:pPr marL="403039" lvl="1" indent="0">
              <a:buSzPct val="100000"/>
              <a:buNone/>
            </a:pPr>
            <a:r>
              <a:rPr lang="en-US" sz="1050" dirty="0">
                <a:latin typeface="Huawei Sans" panose="020C0503030203020204" pitchFamily="34" charset="0"/>
              </a:rPr>
              <a:t>In addition to different types of air dampers, the specifications of the filtering section and humidification section need to be considered based on the actual project requirements.</a:t>
            </a:r>
          </a:p>
        </p:txBody>
      </p:sp>
      <p:grpSp>
        <p:nvGrpSpPr>
          <p:cNvPr id="29" name="Group 18"/>
          <p:cNvGrpSpPr/>
          <p:nvPr/>
        </p:nvGrpSpPr>
        <p:grpSpPr>
          <a:xfrm>
            <a:off x="6084102" y="1864566"/>
            <a:ext cx="5664986" cy="2554461"/>
            <a:chOff x="0" y="970406"/>
            <a:chExt cx="8472264" cy="3955925"/>
          </a:xfrm>
        </p:grpSpPr>
        <p:pic>
          <p:nvPicPr>
            <p:cNvPr id="30" name="Picture 1"/>
            <p:cNvPicPr>
              <a:picLocks noChangeAspect="1" noChangeArrowheads="1"/>
            </p:cNvPicPr>
            <p:nvPr/>
          </p:nvPicPr>
          <p:blipFill>
            <a:blip r:embed="rId3" cstate="print"/>
            <a:srcRect r="2513"/>
            <a:stretch>
              <a:fillRect/>
            </a:stretch>
          </p:blipFill>
          <p:spPr bwMode="auto">
            <a:xfrm>
              <a:off x="0" y="1422054"/>
              <a:ext cx="8472264" cy="3267321"/>
            </a:xfrm>
            <a:prstGeom prst="rect">
              <a:avLst/>
            </a:prstGeom>
            <a:ln>
              <a:noFill/>
            </a:ln>
            <a:effectLst>
              <a:softEdge rad="112500"/>
            </a:effectLst>
          </p:spPr>
        </p:pic>
        <p:sp>
          <p:nvSpPr>
            <p:cNvPr id="31" name="Rectangular Callout 9"/>
            <p:cNvSpPr/>
            <p:nvPr/>
          </p:nvSpPr>
          <p:spPr bwMode="auto">
            <a:xfrm>
              <a:off x="263351" y="4267754"/>
              <a:ext cx="792086" cy="475705"/>
            </a:xfrm>
            <a:prstGeom prst="wedgeRectCallout">
              <a:avLst>
                <a:gd name="adj1" fmla="val 44727"/>
                <a:gd name="adj2" fmla="val -205099"/>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lang="en-US" sz="1200">
                  <a:solidFill>
                    <a:schemeClr val="tx1"/>
                  </a:solidFill>
                  <a:latin typeface="Huawei Sans" panose="020C0503030203020204" pitchFamily="34" charset="0"/>
                  <a:ea typeface="微软雅黑" pitchFamily="34" charset="-122"/>
                </a:rPr>
                <a:t>Fresh air vent</a:t>
              </a:r>
            </a:p>
          </p:txBody>
        </p:sp>
        <p:sp>
          <p:nvSpPr>
            <p:cNvPr id="33" name="Rectangular Callout 10"/>
            <p:cNvSpPr/>
            <p:nvPr/>
          </p:nvSpPr>
          <p:spPr bwMode="auto">
            <a:xfrm>
              <a:off x="1199456" y="4267755"/>
              <a:ext cx="1008112" cy="569156"/>
            </a:xfrm>
            <a:prstGeom prst="wedgeRectCallout">
              <a:avLst>
                <a:gd name="adj1" fmla="val -34708"/>
                <a:gd name="adj2" fmla="val -206972"/>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lang="en-US" sz="1200" dirty="0">
                  <a:solidFill>
                    <a:schemeClr val="tx1"/>
                  </a:solidFill>
                  <a:latin typeface="Huawei Sans" panose="020C0503030203020204" pitchFamily="34" charset="0"/>
                  <a:ea typeface="微软雅黑" pitchFamily="34" charset="-122"/>
                </a:rPr>
                <a:t>Primary filter</a:t>
              </a:r>
            </a:p>
          </p:txBody>
        </p:sp>
        <p:sp>
          <p:nvSpPr>
            <p:cNvPr id="34" name="Rectangular Callout 11"/>
            <p:cNvSpPr/>
            <p:nvPr/>
          </p:nvSpPr>
          <p:spPr bwMode="auto">
            <a:xfrm>
              <a:off x="2344484" y="4267755"/>
              <a:ext cx="829242" cy="600461"/>
            </a:xfrm>
            <a:prstGeom prst="wedgeRectCallout">
              <a:avLst>
                <a:gd name="adj1" fmla="val -50752"/>
                <a:gd name="adj2" fmla="val -208665"/>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lang="en-US" sz="1200" dirty="0">
                  <a:solidFill>
                    <a:schemeClr val="tx1"/>
                  </a:solidFill>
                  <a:latin typeface="Huawei Sans" panose="020C0503030203020204" pitchFamily="34" charset="0"/>
                  <a:ea typeface="微软雅黑" pitchFamily="34" charset="-122"/>
                </a:rPr>
                <a:t>Chemical filter</a:t>
              </a:r>
            </a:p>
          </p:txBody>
        </p:sp>
        <p:sp>
          <p:nvSpPr>
            <p:cNvPr id="35" name="Rectangular Callout 12"/>
            <p:cNvSpPr/>
            <p:nvPr/>
          </p:nvSpPr>
          <p:spPr bwMode="auto">
            <a:xfrm>
              <a:off x="3310641" y="4267755"/>
              <a:ext cx="1164031" cy="600461"/>
            </a:xfrm>
            <a:prstGeom prst="wedgeRectCallout">
              <a:avLst>
                <a:gd name="adj1" fmla="val -44435"/>
                <a:gd name="adj2" fmla="val -200296"/>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1200" b="0" i="0" u="none" strike="noStrike" cap="none" normalizeH="0" baseline="0" dirty="0">
                  <a:ln>
                    <a:noFill/>
                  </a:ln>
                  <a:solidFill>
                    <a:schemeClr val="tx1"/>
                  </a:solidFill>
                  <a:latin typeface="Huawei Sans" panose="020C0503030203020204" pitchFamily="34" charset="0"/>
                  <a:ea typeface="微软雅黑" pitchFamily="34" charset="-122"/>
                </a:rPr>
                <a:t>Compressor</a:t>
              </a:r>
            </a:p>
          </p:txBody>
        </p:sp>
        <p:sp>
          <p:nvSpPr>
            <p:cNvPr id="36" name="Rectangular Callout 13"/>
            <p:cNvSpPr/>
            <p:nvPr/>
          </p:nvSpPr>
          <p:spPr bwMode="auto">
            <a:xfrm>
              <a:off x="4552348" y="4267755"/>
              <a:ext cx="983590" cy="600461"/>
            </a:xfrm>
            <a:prstGeom prst="wedgeRectCallout">
              <a:avLst>
                <a:gd name="adj1" fmla="val -78491"/>
                <a:gd name="adj2" fmla="val -225341"/>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1200" b="0" i="0" u="none" strike="noStrike" cap="none" normalizeH="0" baseline="0" dirty="0">
                  <a:ln>
                    <a:noFill/>
                  </a:ln>
                  <a:solidFill>
                    <a:schemeClr val="tx1"/>
                  </a:solidFill>
                  <a:latin typeface="Huawei Sans" panose="020C0503030203020204" pitchFamily="34" charset="0"/>
                  <a:ea typeface="微软雅黑" pitchFamily="34" charset="-122"/>
                </a:rPr>
                <a:t>Evaporator</a:t>
              </a:r>
            </a:p>
          </p:txBody>
        </p:sp>
        <p:sp>
          <p:nvSpPr>
            <p:cNvPr id="37" name="Rectangular Callout 14"/>
            <p:cNvSpPr/>
            <p:nvPr/>
          </p:nvSpPr>
          <p:spPr bwMode="auto">
            <a:xfrm>
              <a:off x="5624520" y="4267754"/>
              <a:ext cx="1354595" cy="569155"/>
            </a:xfrm>
            <a:prstGeom prst="wedgeRectCallout">
              <a:avLst>
                <a:gd name="adj1" fmla="val -89404"/>
                <a:gd name="adj2" fmla="val -232072"/>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1200" b="0" i="0" u="none" strike="noStrike" cap="none" normalizeH="0" baseline="0" dirty="0">
                  <a:ln>
                    <a:noFill/>
                  </a:ln>
                  <a:solidFill>
                    <a:schemeClr val="tx1"/>
                  </a:solidFill>
                  <a:latin typeface="Huawei Sans" panose="020C0503030203020204" pitchFamily="34" charset="0"/>
                  <a:ea typeface="微软雅黑" pitchFamily="34" charset="-122"/>
                </a:rPr>
                <a:t>Micro-mist humidifier</a:t>
              </a:r>
            </a:p>
          </p:txBody>
        </p:sp>
        <p:sp>
          <p:nvSpPr>
            <p:cNvPr id="38" name="Rectangular Callout 15"/>
            <p:cNvSpPr/>
            <p:nvPr/>
          </p:nvSpPr>
          <p:spPr bwMode="auto">
            <a:xfrm>
              <a:off x="7207686" y="4325870"/>
              <a:ext cx="1036009" cy="600461"/>
            </a:xfrm>
            <a:prstGeom prst="wedgeRectCallout">
              <a:avLst>
                <a:gd name="adj1" fmla="val -132365"/>
                <a:gd name="adj2" fmla="val -151936"/>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1200" b="0" i="0" u="none" strike="noStrike" cap="none" normalizeH="0" baseline="0" dirty="0">
                  <a:ln>
                    <a:noFill/>
                  </a:ln>
                  <a:solidFill>
                    <a:schemeClr val="tx1"/>
                  </a:solidFill>
                  <a:latin typeface="Huawei Sans" panose="020C0503030203020204" pitchFamily="34" charset="0"/>
                  <a:ea typeface="微软雅黑" pitchFamily="34" charset="-122"/>
                </a:rPr>
                <a:t>Air supply fan</a:t>
              </a:r>
            </a:p>
          </p:txBody>
        </p:sp>
        <p:sp>
          <p:nvSpPr>
            <p:cNvPr id="39" name="Rectangular Callout 16"/>
            <p:cNvSpPr/>
            <p:nvPr/>
          </p:nvSpPr>
          <p:spPr bwMode="auto">
            <a:xfrm>
              <a:off x="2602943" y="970406"/>
              <a:ext cx="1871729" cy="874419"/>
            </a:xfrm>
            <a:prstGeom prst="wedgeRectCallout">
              <a:avLst>
                <a:gd name="adj1" fmla="val -31696"/>
                <a:gd name="adj2" fmla="val 223669"/>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1200" b="0" i="0" u="none" strike="noStrike" cap="none" normalizeH="0" baseline="0" dirty="0" smtClean="0">
                  <a:ln>
                    <a:noFill/>
                  </a:ln>
                  <a:solidFill>
                    <a:schemeClr val="tx1"/>
                  </a:solidFill>
                  <a:latin typeface="Huawei Sans" panose="020C0503030203020204" pitchFamily="34" charset="0"/>
                  <a:ea typeface="微软雅黑" pitchFamily="34" charset="-122"/>
                </a:rPr>
                <a:t>Medium</a:t>
              </a:r>
              <a:r>
                <a:rPr kumimoji="0" lang="en-US" sz="1200" b="0" i="0" u="none" strike="noStrike" cap="none" normalizeH="0" dirty="0" smtClean="0">
                  <a:ln>
                    <a:noFill/>
                  </a:ln>
                  <a:solidFill>
                    <a:schemeClr val="tx1"/>
                  </a:solidFill>
                  <a:latin typeface="Huawei Sans" panose="020C0503030203020204" pitchFamily="34" charset="0"/>
                  <a:ea typeface="微软雅黑" pitchFamily="34" charset="-122"/>
                </a:rPr>
                <a:t> </a:t>
              </a:r>
              <a:r>
                <a:rPr kumimoji="0" lang="en-US" sz="1200" b="0" i="0" u="none" strike="noStrike" cap="none" normalizeH="0" baseline="0" dirty="0" smtClean="0">
                  <a:ln>
                    <a:noFill/>
                  </a:ln>
                  <a:solidFill>
                    <a:schemeClr val="tx1"/>
                  </a:solidFill>
                  <a:latin typeface="Huawei Sans" panose="020C0503030203020204" pitchFamily="34" charset="0"/>
                  <a:ea typeface="微软雅黑" pitchFamily="34" charset="-122"/>
                </a:rPr>
                <a:t>efficiency </a:t>
              </a:r>
              <a:r>
                <a:rPr kumimoji="0" lang="en-US" sz="1200" b="0" i="0" u="none" strike="noStrike" cap="none" normalizeH="0" baseline="0" dirty="0">
                  <a:ln>
                    <a:noFill/>
                  </a:ln>
                  <a:solidFill>
                    <a:schemeClr val="tx1"/>
                  </a:solidFill>
                  <a:latin typeface="Huawei Sans" panose="020C0503030203020204" pitchFamily="34" charset="0"/>
                  <a:ea typeface="微软雅黑" pitchFamily="34" charset="-122"/>
                </a:rPr>
                <a:t>filter</a:t>
              </a:r>
            </a:p>
          </p:txBody>
        </p:sp>
        <p:sp>
          <p:nvSpPr>
            <p:cNvPr id="40" name="Rectangular Callout 19"/>
            <p:cNvSpPr/>
            <p:nvPr/>
          </p:nvSpPr>
          <p:spPr bwMode="auto">
            <a:xfrm>
              <a:off x="1199456" y="970406"/>
              <a:ext cx="1145028" cy="573636"/>
            </a:xfrm>
            <a:prstGeom prst="wedgeRectCallout">
              <a:avLst>
                <a:gd name="adj1" fmla="val -56889"/>
                <a:gd name="adj2" fmla="val 141556"/>
              </a:avLst>
            </a:prstGeom>
            <a:ln w="9525"/>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Lst>
          </p:spPr>
          <p:style>
            <a:lnRef idx="2">
              <a:schemeClr val="dk1"/>
            </a:lnRef>
            <a:fillRef idx="1">
              <a:schemeClr val="lt1"/>
            </a:fillRef>
            <a:effectRef idx="0">
              <a:schemeClr val="dk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kumimoji="0" lang="en-US" sz="1200" b="0" i="0" u="none" strike="noStrike" cap="none" normalizeH="0" baseline="0" dirty="0">
                  <a:ln>
                    <a:noFill/>
                  </a:ln>
                  <a:solidFill>
                    <a:schemeClr val="tx1"/>
                  </a:solidFill>
                  <a:latin typeface="Huawei Sans" panose="020C0503030203020204" pitchFamily="34" charset="0"/>
                  <a:ea typeface="微软雅黑" pitchFamily="34" charset="-122"/>
                </a:rPr>
                <a:t>Air return vent</a:t>
              </a:r>
            </a:p>
          </p:txBody>
        </p:sp>
        <p:sp>
          <p:nvSpPr>
            <p:cNvPr id="41" name="Rectangular Callout 20"/>
            <p:cNvSpPr/>
            <p:nvPr/>
          </p:nvSpPr>
          <p:spPr bwMode="auto">
            <a:xfrm>
              <a:off x="6168009" y="1422054"/>
              <a:ext cx="1267599" cy="494778"/>
            </a:xfrm>
            <a:prstGeom prst="wedgeRectCallout">
              <a:avLst>
                <a:gd name="adj1" fmla="val 70374"/>
                <a:gd name="adj2" fmla="val 218618"/>
              </a:avLst>
            </a:prstGeom>
            <a:ln w="9525">
              <a:solidFill>
                <a:schemeClr val="tx1"/>
              </a:solidFill>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2">
              <a:schemeClr val="accent1"/>
            </a:lnRef>
            <a:fillRef idx="1">
              <a:schemeClr val="lt1"/>
            </a:fillRef>
            <a:effectRef idx="0">
              <a:schemeClr val="accent1"/>
            </a:effectRef>
            <a:fontRef idx="minor">
              <a:schemeClr val="dk1"/>
            </a:fontRef>
          </p:style>
          <p:txBody>
            <a:bodyPr vert="horz" wrap="square" lIns="0" tIns="0" rIns="0" bIns="0" numCol="1" rtlCol="0" anchor="ctr" anchorCtr="0" compatLnSpc="1">
              <a:prstTxWarp prst="textNoShape">
                <a:avLst/>
              </a:prstTxWarp>
              <a:noAutofit/>
            </a:bodyPr>
            <a:lstStyle/>
            <a:p>
              <a:pPr marL="0" marR="0" indent="0" algn="ctr" defTabSz="914400" rtl="0" eaLnBrk="1" fontAlgn="base" latinLnBrk="0" hangingPunct="1">
                <a:lnSpc>
                  <a:spcPct val="100000"/>
                </a:lnSpc>
                <a:spcBef>
                  <a:spcPct val="0"/>
                </a:spcBef>
                <a:spcAft>
                  <a:spcPct val="0"/>
                </a:spcAft>
                <a:buClr>
                  <a:srgbClr val="CC9900"/>
                </a:buClr>
                <a:buSzTx/>
                <a:tabLst/>
              </a:pPr>
              <a:r>
                <a:rPr lang="en-US" sz="1200">
                  <a:solidFill>
                    <a:schemeClr val="tx1"/>
                  </a:solidFill>
                  <a:latin typeface="Huawei Sans" panose="020C0503030203020204" pitchFamily="34" charset="0"/>
                  <a:ea typeface="微软雅黑" pitchFamily="34" charset="-122"/>
                </a:rPr>
                <a:t>Air supply vent</a:t>
              </a:r>
            </a:p>
          </p:txBody>
        </p:sp>
      </p:grpSp>
      <p:sp>
        <p:nvSpPr>
          <p:cNvPr id="24" name="矩形 23"/>
          <p:cNvSpPr/>
          <p:nvPr/>
        </p:nvSpPr>
        <p:spPr>
          <a:xfrm>
            <a:off x="6595128" y="4526552"/>
            <a:ext cx="5065810" cy="276999"/>
          </a:xfrm>
          <a:prstGeom prst="rect">
            <a:avLst/>
          </a:prstGeom>
        </p:spPr>
        <p:txBody>
          <a:bodyPr wrap="none">
            <a:spAutoFit/>
          </a:bodyPr>
          <a:lstStyle/>
          <a:p>
            <a:r>
              <a:rPr lang="en-US" sz="1200" b="1" dirty="0">
                <a:solidFill>
                  <a:srgbClr val="C00000"/>
                </a:solidFill>
                <a:latin typeface="Huawei Sans" panose="020C0503030203020204" pitchFamily="34" charset="0"/>
              </a:rPr>
              <a:t>Functional sections of a direct ventilation air conditioning system</a:t>
            </a:r>
          </a:p>
        </p:txBody>
      </p:sp>
    </p:spTree>
    <p:extLst>
      <p:ext uri="{BB962C8B-B14F-4D97-AF65-F5344CB8AC3E}">
        <p14:creationId xmlns:p14="http://schemas.microsoft.com/office/powerpoint/2010/main" val="25459426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Selection of Direct Ventilation Air Supply Fans and Exhaust Fans</a:t>
            </a:r>
          </a:p>
        </p:txBody>
      </p:sp>
      <p:sp>
        <p:nvSpPr>
          <p:cNvPr id="12" name="文本占位符 11"/>
          <p:cNvSpPr>
            <a:spLocks noGrp="1"/>
          </p:cNvSpPr>
          <p:nvPr>
            <p:ph type="body" sz="quarter" idx="10"/>
          </p:nvPr>
        </p:nvSpPr>
        <p:spPr>
          <a:xfrm>
            <a:off x="455614" y="1484312"/>
            <a:ext cx="5636470" cy="4443243"/>
          </a:xfrm>
        </p:spPr>
        <p:txBody>
          <a:bodyPr>
            <a:noAutofit/>
          </a:bodyPr>
          <a:lstStyle/>
          <a:p>
            <a:pPr>
              <a:lnSpc>
                <a:spcPct val="120000"/>
              </a:lnSpc>
            </a:pPr>
            <a:r>
              <a:rPr lang="en-US" sz="1200" dirty="0">
                <a:latin typeface="+mn-lt"/>
                <a:ea typeface="Arial Unicode MS" panose="020B0604020202020204" pitchFamily="34" charset="-122"/>
                <a:cs typeface="Arial Unicode MS" panose="020B0604020202020204" pitchFamily="34" charset="-122"/>
              </a:rPr>
              <a:t>The air supply fan is inside the direct ventilation device, and the exhaust fan is outside the direct ventilation device.</a:t>
            </a:r>
          </a:p>
          <a:p>
            <a:pPr>
              <a:lnSpc>
                <a:spcPct val="120000"/>
              </a:lnSpc>
            </a:pPr>
            <a:r>
              <a:rPr lang="en-US" sz="1200" dirty="0">
                <a:latin typeface="+mn-lt"/>
                <a:ea typeface="Arial Unicode MS" panose="020B0604020202020204" pitchFamily="34" charset="-122"/>
                <a:cs typeface="Arial Unicode MS" panose="020B0604020202020204" pitchFamily="34" charset="-122"/>
              </a:rPr>
              <a:t>Selection of air supply fans</a:t>
            </a:r>
          </a:p>
          <a:p>
            <a:pPr lvl="1">
              <a:lnSpc>
                <a:spcPct val="120000"/>
              </a:lnSpc>
            </a:pPr>
            <a:r>
              <a:rPr lang="en-US" sz="1100" dirty="0">
                <a:latin typeface="+mn-lt"/>
                <a:ea typeface="Arial Unicode MS" panose="020B0604020202020204" pitchFamily="34" charset="-122"/>
                <a:cs typeface="Arial Unicode MS" panose="020B0604020202020204" pitchFamily="34" charset="-122"/>
              </a:rPr>
              <a:t>Air supply volume calculation</a:t>
            </a:r>
          </a:p>
          <a:p>
            <a:pPr>
              <a:lnSpc>
                <a:spcPct val="120000"/>
              </a:lnSpc>
            </a:pPr>
            <a:endParaRPr lang="zh-CN" altLang="en-US" sz="1200" dirty="0">
              <a:latin typeface="+mn-lt"/>
              <a:ea typeface="Arial Unicode MS" panose="020B0604020202020204" pitchFamily="34" charset="-122"/>
              <a:cs typeface="Arial Unicode MS" panose="020B0604020202020204" pitchFamily="34" charset="-122"/>
            </a:endParaRPr>
          </a:p>
          <a:p>
            <a:pPr>
              <a:lnSpc>
                <a:spcPct val="120000"/>
              </a:lnSpc>
            </a:pPr>
            <a:endParaRPr lang="en-US" altLang="zh-CN" sz="1200" dirty="0" smtClean="0">
              <a:latin typeface="+mn-lt"/>
              <a:ea typeface="Arial Unicode MS" panose="020B0604020202020204" pitchFamily="34" charset="-122"/>
              <a:cs typeface="Arial Unicode MS" panose="020B0604020202020204" pitchFamily="34" charset="-122"/>
            </a:endParaRPr>
          </a:p>
          <a:p>
            <a:pPr lvl="1">
              <a:lnSpc>
                <a:spcPct val="120000"/>
              </a:lnSpc>
            </a:pPr>
            <a:r>
              <a:rPr lang="en-US" sz="1100" dirty="0">
                <a:latin typeface="+mn-lt"/>
                <a:ea typeface="Arial Unicode MS" panose="020B0604020202020204" pitchFamily="34" charset="-122"/>
                <a:cs typeface="Arial Unicode MS" panose="020B0604020202020204" pitchFamily="34" charset="-122"/>
              </a:rPr>
              <a:t>Q: heat load (kW) of the data center</a:t>
            </a:r>
          </a:p>
          <a:p>
            <a:pPr lvl="1">
              <a:lnSpc>
                <a:spcPct val="120000"/>
              </a:lnSpc>
            </a:pPr>
            <a:r>
              <a:rPr lang="en-US" sz="1100" dirty="0">
                <a:latin typeface="+mn-lt"/>
                <a:ea typeface="Arial Unicode MS" panose="020B0604020202020204" pitchFamily="34" charset="-122"/>
                <a:cs typeface="Arial Unicode MS" panose="020B0604020202020204" pitchFamily="34" charset="-122"/>
              </a:rPr>
              <a:t>ρ: air density. The recommended value is 1.2 kg/m</a:t>
            </a:r>
            <a:r>
              <a:rPr lang="en-US" sz="1100" baseline="30000" dirty="0">
                <a:latin typeface="+mn-lt"/>
                <a:ea typeface="Arial Unicode MS" panose="020B0604020202020204" pitchFamily="34" charset="-122"/>
                <a:cs typeface="Arial Unicode MS" panose="020B0604020202020204" pitchFamily="34" charset="-122"/>
              </a:rPr>
              <a:t>3</a:t>
            </a:r>
            <a:r>
              <a:rPr lang="en-US" sz="1100" dirty="0">
                <a:latin typeface="+mn-lt"/>
                <a:ea typeface="Arial Unicode MS" panose="020B0604020202020204" pitchFamily="34" charset="-122"/>
                <a:cs typeface="Arial Unicode MS" panose="020B0604020202020204" pitchFamily="34" charset="-122"/>
              </a:rPr>
              <a:t>.</a:t>
            </a:r>
          </a:p>
          <a:p>
            <a:pPr lvl="1">
              <a:lnSpc>
                <a:spcPct val="120000"/>
              </a:lnSpc>
            </a:pPr>
            <a:r>
              <a:rPr lang="en-US" sz="1100" dirty="0" err="1">
                <a:latin typeface="+mn-lt"/>
                <a:ea typeface="Arial Unicode MS" panose="020B0604020202020204" pitchFamily="34" charset="-122"/>
                <a:cs typeface="Arial Unicode MS" panose="020B0604020202020204" pitchFamily="34" charset="-122"/>
              </a:rPr>
              <a:t>c</a:t>
            </a:r>
            <a:r>
              <a:rPr lang="en-US" sz="1100" baseline="-10000" dirty="0" err="1">
                <a:latin typeface="+mn-lt"/>
                <a:ea typeface="Arial Unicode MS" panose="020B0604020202020204" pitchFamily="34" charset="-122"/>
                <a:cs typeface="Arial Unicode MS" panose="020B0604020202020204" pitchFamily="34" charset="-122"/>
              </a:rPr>
              <a:t>p</a:t>
            </a:r>
            <a:r>
              <a:rPr lang="en-US" sz="1100" dirty="0">
                <a:latin typeface="+mn-lt"/>
                <a:ea typeface="Arial Unicode MS" panose="020B0604020202020204" pitchFamily="34" charset="-122"/>
                <a:cs typeface="Arial Unicode MS" panose="020B0604020202020204" pitchFamily="34" charset="-122"/>
              </a:rPr>
              <a:t>: specific heat of the air at constant pressure. The recommended value is 1.01 kJ/kg·°C.</a:t>
            </a:r>
          </a:p>
          <a:p>
            <a:pPr lvl="1">
              <a:lnSpc>
                <a:spcPct val="120000"/>
              </a:lnSpc>
            </a:pPr>
            <a:r>
              <a:rPr lang="en-US" sz="1100" dirty="0">
                <a:latin typeface="+mn-lt"/>
                <a:ea typeface="Arial Unicode MS" panose="020B0604020202020204" pitchFamily="34" charset="-122"/>
                <a:cs typeface="Arial Unicode MS" panose="020B0604020202020204" pitchFamily="34" charset="-122"/>
              </a:rPr>
              <a:t>t1 and t2: preset room temperature and outdoor supply air temperature (°C)</a:t>
            </a:r>
          </a:p>
          <a:p>
            <a:pPr lvl="1">
              <a:lnSpc>
                <a:spcPct val="120000"/>
              </a:lnSpc>
            </a:pPr>
            <a:r>
              <a:rPr lang="en-US" sz="1100" dirty="0">
                <a:latin typeface="+mn-lt"/>
                <a:ea typeface="Arial Unicode MS" panose="020B0604020202020204" pitchFamily="34" charset="-122"/>
                <a:cs typeface="Arial Unicode MS" panose="020B0604020202020204" pitchFamily="34" charset="-122"/>
              </a:rPr>
              <a:t>K1: margin coefficient for calculating the supply air volume. Generally, the value ranges from 1.1 to 1.2.</a:t>
            </a:r>
          </a:p>
          <a:p>
            <a:pPr>
              <a:lnSpc>
                <a:spcPct val="120000"/>
              </a:lnSpc>
            </a:pPr>
            <a:r>
              <a:rPr lang="en-US" sz="1200" dirty="0">
                <a:latin typeface="+mn-lt"/>
                <a:ea typeface="Arial Unicode MS" panose="020B0604020202020204" pitchFamily="34" charset="-122"/>
                <a:cs typeface="Arial Unicode MS" panose="020B0604020202020204" pitchFamily="34" charset="-122"/>
              </a:rPr>
              <a:t>Calculation of supply air pressure</a:t>
            </a:r>
          </a:p>
          <a:p>
            <a:pPr lvl="1">
              <a:lnSpc>
                <a:spcPct val="120000"/>
              </a:lnSpc>
            </a:pPr>
            <a:r>
              <a:rPr lang="en-US" sz="1100" dirty="0" err="1">
                <a:latin typeface="+mn-lt"/>
                <a:ea typeface="Arial Unicode MS" panose="020B0604020202020204" pitchFamily="34" charset="-122"/>
                <a:cs typeface="Arial Unicode MS" panose="020B0604020202020204" pitchFamily="34" charset="-122"/>
              </a:rPr>
              <a:t>P</a:t>
            </a:r>
            <a:r>
              <a:rPr lang="en-US" sz="1100" baseline="-25000" dirty="0" err="1">
                <a:latin typeface="+mn-lt"/>
                <a:ea typeface="Arial Unicode MS" panose="020B0604020202020204" pitchFamily="34" charset="-122"/>
                <a:cs typeface="Arial Unicode MS" panose="020B0604020202020204" pitchFamily="34" charset="-122"/>
              </a:rPr>
              <a:t>fan</a:t>
            </a:r>
            <a:r>
              <a:rPr lang="en-US" sz="1100" dirty="0">
                <a:latin typeface="+mn-lt"/>
                <a:ea typeface="Arial Unicode MS" panose="020B0604020202020204" pitchFamily="34" charset="-122"/>
                <a:cs typeface="Arial Unicode MS" panose="020B0604020202020204" pitchFamily="34" charset="-122"/>
              </a:rPr>
              <a:t> &gt; </a:t>
            </a:r>
            <a:r>
              <a:rPr lang="en-US" sz="1100" dirty="0" err="1">
                <a:latin typeface="+mn-lt"/>
                <a:ea typeface="Arial Unicode MS" panose="020B0604020202020204" pitchFamily="34" charset="-122"/>
                <a:cs typeface="Arial Unicode MS" panose="020B0604020202020204" pitchFamily="34" charset="-122"/>
              </a:rPr>
              <a:t>ΔP</a:t>
            </a:r>
            <a:r>
              <a:rPr lang="en-US" sz="1100" baseline="-25000" dirty="0" err="1">
                <a:latin typeface="+mn-lt"/>
                <a:ea typeface="Arial Unicode MS" panose="020B0604020202020204" pitchFamily="34" charset="-122"/>
                <a:cs typeface="Arial Unicode MS" panose="020B0604020202020204" pitchFamily="34" charset="-122"/>
              </a:rPr>
              <a:t>m</a:t>
            </a:r>
            <a:r>
              <a:rPr lang="en-US" sz="1100" dirty="0">
                <a:latin typeface="+mn-lt"/>
                <a:ea typeface="Arial Unicode MS" panose="020B0604020202020204" pitchFamily="34" charset="-122"/>
                <a:cs typeface="Arial Unicode MS" panose="020B0604020202020204" pitchFamily="34" charset="-122"/>
              </a:rPr>
              <a:t> + </a:t>
            </a:r>
            <a:r>
              <a:rPr lang="en-US" sz="1100" dirty="0" err="1">
                <a:latin typeface="+mn-lt"/>
                <a:ea typeface="Arial Unicode MS" panose="020B0604020202020204" pitchFamily="34" charset="-122"/>
                <a:cs typeface="Arial Unicode MS" panose="020B0604020202020204" pitchFamily="34" charset="-122"/>
              </a:rPr>
              <a:t>ΔP</a:t>
            </a:r>
            <a:r>
              <a:rPr lang="en-US" sz="1100" baseline="-25000" dirty="0" err="1">
                <a:latin typeface="+mn-lt"/>
                <a:ea typeface="Arial Unicode MS" panose="020B0604020202020204" pitchFamily="34" charset="-122"/>
                <a:cs typeface="Arial Unicode MS" panose="020B0604020202020204" pitchFamily="34" charset="-122"/>
              </a:rPr>
              <a:t>j</a:t>
            </a:r>
            <a:r>
              <a:rPr lang="en-US" sz="1100" dirty="0">
                <a:latin typeface="+mn-lt"/>
                <a:ea typeface="Arial Unicode MS" panose="020B0604020202020204" pitchFamily="34" charset="-122"/>
                <a:cs typeface="Arial Unicode MS" panose="020B0604020202020204" pitchFamily="34" charset="-122"/>
              </a:rPr>
              <a:t> + </a:t>
            </a:r>
            <a:r>
              <a:rPr lang="en-US" sz="1100" dirty="0" err="1">
                <a:latin typeface="+mn-lt"/>
                <a:ea typeface="Arial Unicode MS" panose="020B0604020202020204" pitchFamily="34" charset="-122"/>
                <a:cs typeface="Arial Unicode MS" panose="020B0604020202020204" pitchFamily="34" charset="-122"/>
              </a:rPr>
              <a:t>P</a:t>
            </a:r>
            <a:r>
              <a:rPr lang="en-US" sz="1100" baseline="-25000" dirty="0" err="1">
                <a:latin typeface="+mn-lt"/>
                <a:ea typeface="Arial Unicode MS" panose="020B0604020202020204" pitchFamily="34" charset="-122"/>
                <a:cs typeface="Arial Unicode MS" panose="020B0604020202020204" pitchFamily="34" charset="-122"/>
              </a:rPr>
              <a:t>filtering</a:t>
            </a:r>
            <a:r>
              <a:rPr lang="en-US" sz="1100" baseline="-10000" dirty="0">
                <a:latin typeface="+mn-lt"/>
                <a:ea typeface="Arial Unicode MS" panose="020B0604020202020204" pitchFamily="34" charset="-122"/>
                <a:cs typeface="Arial Unicode MS" panose="020B0604020202020204" pitchFamily="34" charset="-122"/>
              </a:rPr>
              <a:t> </a:t>
            </a:r>
            <a:r>
              <a:rPr lang="en-US" sz="1100" dirty="0">
                <a:latin typeface="+mn-lt"/>
                <a:ea typeface="Arial Unicode MS" panose="020B0604020202020204" pitchFamily="34" charset="-122"/>
                <a:cs typeface="Arial Unicode MS" panose="020B0604020202020204" pitchFamily="34" charset="-122"/>
              </a:rPr>
              <a:t>+ </a:t>
            </a:r>
            <a:r>
              <a:rPr lang="en-US" sz="1100" dirty="0" err="1">
                <a:latin typeface="+mn-lt"/>
                <a:ea typeface="Arial Unicode MS" panose="020B0604020202020204" pitchFamily="34" charset="-122"/>
                <a:cs typeface="Arial Unicode MS" panose="020B0604020202020204" pitchFamily="34" charset="-122"/>
              </a:rPr>
              <a:t>P</a:t>
            </a:r>
            <a:r>
              <a:rPr lang="en-US" sz="1100" baseline="-25000" dirty="0" err="1">
                <a:latin typeface="+mn-lt"/>
                <a:ea typeface="Arial Unicode MS" panose="020B0604020202020204" pitchFamily="34" charset="-122"/>
                <a:cs typeface="Arial Unicode MS" panose="020B0604020202020204" pitchFamily="34" charset="-122"/>
              </a:rPr>
              <a:t>humidification</a:t>
            </a:r>
            <a:endParaRPr lang="en-US" sz="1100" baseline="-25000" dirty="0">
              <a:latin typeface="+mn-lt"/>
              <a:ea typeface="Arial Unicode MS" panose="020B0604020202020204" pitchFamily="34" charset="-122"/>
              <a:cs typeface="Arial Unicode MS" panose="020B0604020202020204" pitchFamily="34"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24590430"/>
              </p:ext>
            </p:extLst>
          </p:nvPr>
        </p:nvGraphicFramePr>
        <p:xfrm>
          <a:off x="1146325" y="2715092"/>
          <a:ext cx="1711175" cy="627132"/>
        </p:xfrm>
        <a:graphic>
          <a:graphicData uri="http://schemas.openxmlformats.org/presentationml/2006/ole">
            <mc:AlternateContent xmlns:mc="http://schemas.openxmlformats.org/markup-compatibility/2006">
              <mc:Choice xmlns:v="urn:schemas-microsoft-com:vml" Requires="v">
                <p:oleObj spid="_x0000_s2066" name="公式" r:id="rId4" imgW="1205977" imgH="444307" progId="Equation.3">
                  <p:embed/>
                </p:oleObj>
              </mc:Choice>
              <mc:Fallback>
                <p:oleObj name="公式" r:id="rId4" imgW="1205977" imgH="444307"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6325" y="2715092"/>
                        <a:ext cx="1711175" cy="627132"/>
                      </a:xfrm>
                      <a:prstGeom prst="rect">
                        <a:avLst/>
                      </a:prstGeom>
                      <a:noFill/>
                    </p:spPr>
                  </p:pic>
                </p:oleObj>
              </mc:Fallback>
            </mc:AlternateContent>
          </a:graphicData>
        </a:graphic>
      </p:graphicFrame>
      <p:pic>
        <p:nvPicPr>
          <p:cNvPr id="12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239250" y="2914358"/>
            <a:ext cx="1882980" cy="1157265"/>
          </a:xfrm>
          <a:prstGeom prst="rect">
            <a:avLst/>
          </a:prstGeom>
          <a:noFill/>
          <a:ln w="9525">
            <a:noFill/>
            <a:miter lim="800000"/>
            <a:headEnd/>
            <a:tailEnd/>
          </a:ln>
        </p:spPr>
      </p:pic>
      <p:sp>
        <p:nvSpPr>
          <p:cNvPr id="123" name="文本占位符 11"/>
          <p:cNvSpPr txBox="1">
            <a:spLocks/>
          </p:cNvSpPr>
          <p:nvPr/>
        </p:nvSpPr>
        <p:spPr bwMode="auto">
          <a:xfrm>
            <a:off x="6102350" y="1484313"/>
            <a:ext cx="5650655" cy="1635344"/>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r>
              <a:rPr lang="en-US" sz="1400" dirty="0">
                <a:latin typeface="+mn-lt"/>
                <a:ea typeface="Arial Unicode MS" panose="020B0604020202020204" pitchFamily="34" charset="-122"/>
                <a:cs typeface="Arial Unicode MS" panose="020B0604020202020204" pitchFamily="34" charset="-122"/>
              </a:rPr>
              <a:t>Design and selection of exhaust fans</a:t>
            </a:r>
          </a:p>
          <a:p>
            <a:pPr lvl="1"/>
            <a:r>
              <a:rPr lang="en-US" sz="1200" dirty="0">
                <a:latin typeface="+mn-lt"/>
                <a:ea typeface="Arial Unicode MS" panose="020B0604020202020204" pitchFamily="34" charset="-122"/>
                <a:cs typeface="Arial Unicode MS" panose="020B0604020202020204" pitchFamily="34" charset="-122"/>
              </a:rPr>
              <a:t>The number of exhaust fans is equal to the number of precision air conditioners determined during the mechanical cooling design.</a:t>
            </a:r>
          </a:p>
          <a:p>
            <a:pPr lvl="1"/>
            <a:r>
              <a:rPr lang="en-US" sz="1200" dirty="0">
                <a:latin typeface="+mn-lt"/>
                <a:ea typeface="Arial Unicode MS" panose="020B0604020202020204" pitchFamily="34" charset="-122"/>
                <a:cs typeface="Arial Unicode MS" panose="020B0604020202020204" pitchFamily="34" charset="-122"/>
              </a:rPr>
              <a:t>The air volume of the exhaust fan is approximately the same as that of the selected air supply fan.</a:t>
            </a:r>
          </a:p>
        </p:txBody>
      </p:sp>
      <p:graphicFrame>
        <p:nvGraphicFramePr>
          <p:cNvPr id="7" name="表格 6"/>
          <p:cNvGraphicFramePr>
            <a:graphicFrameLocks noGrp="1"/>
          </p:cNvGraphicFramePr>
          <p:nvPr>
            <p:extLst>
              <p:ext uri="{D42A27DB-BD31-4B8C-83A1-F6EECF244321}">
                <p14:modId xmlns:p14="http://schemas.microsoft.com/office/powerpoint/2010/main" val="3910859569"/>
              </p:ext>
            </p:extLst>
          </p:nvPr>
        </p:nvGraphicFramePr>
        <p:xfrm>
          <a:off x="6592796" y="4174953"/>
          <a:ext cx="4669762" cy="1698474"/>
        </p:xfrm>
        <a:graphic>
          <a:graphicData uri="http://schemas.openxmlformats.org/drawingml/2006/table">
            <a:tbl>
              <a:tblPr firstRow="1" firstCol="1" bandRow="1">
                <a:tableStyleId>{72833802-FEF1-4C79-8D5D-14CF1EAF98D9}</a:tableStyleId>
              </a:tblPr>
              <a:tblGrid>
                <a:gridCol w="1241008"/>
                <a:gridCol w="3428754"/>
              </a:tblGrid>
              <a:tr h="237359">
                <a:tc>
                  <a:txBody>
                    <a:bodyPr/>
                    <a:lstStyle/>
                    <a:p>
                      <a:pPr algn="l">
                        <a:lnSpc>
                          <a:spcPct val="150000"/>
                        </a:lnSpc>
                        <a:spcAft>
                          <a:spcPts val="0"/>
                        </a:spcAft>
                      </a:pPr>
                      <a:r>
                        <a:rPr lang="en-US" sz="1200" dirty="0">
                          <a:solidFill>
                            <a:schemeClr val="tx1"/>
                          </a:solidFill>
                          <a:latin typeface="Huawei Sans" panose="020C0503030203020204" pitchFamily="34" charset="0"/>
                        </a:rPr>
                        <a:t>Name</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l">
                        <a:lnSpc>
                          <a:spcPct val="150000"/>
                        </a:lnSpc>
                        <a:spcAft>
                          <a:spcPts val="0"/>
                        </a:spcAft>
                      </a:pPr>
                      <a:r>
                        <a:rPr lang="en-US" sz="1200" dirty="0">
                          <a:solidFill>
                            <a:schemeClr val="tx1"/>
                          </a:solidFill>
                          <a:latin typeface="Huawei Sans" panose="020C0503030203020204" pitchFamily="34" charset="0"/>
                        </a:rPr>
                        <a:t>Specifications</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424154">
                <a:tc>
                  <a:txBody>
                    <a:bodyPr/>
                    <a:lstStyle/>
                    <a:p>
                      <a:pPr algn="l">
                        <a:lnSpc>
                          <a:spcPct val="150000"/>
                        </a:lnSpc>
                        <a:spcAft>
                          <a:spcPts val="0"/>
                        </a:spcAft>
                      </a:pPr>
                      <a:r>
                        <a:rPr lang="en-US" sz="1200" dirty="0">
                          <a:solidFill>
                            <a:schemeClr val="tx1"/>
                          </a:solidFill>
                          <a:latin typeface="Huawei Sans" panose="020C0503030203020204" pitchFamily="34" charset="0"/>
                        </a:rPr>
                        <a:t>Axial fan (exhaust fan)</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l">
                        <a:lnSpc>
                          <a:spcPct val="100000"/>
                        </a:lnSpc>
                        <a:spcAft>
                          <a:spcPts val="0"/>
                        </a:spcAft>
                      </a:pPr>
                      <a:r>
                        <a:rPr lang="en-US" sz="1200" dirty="0">
                          <a:solidFill>
                            <a:schemeClr val="tx1"/>
                          </a:solidFill>
                          <a:latin typeface="Huawei Sans" panose="020C0503030203020204" pitchFamily="34" charset="0"/>
                        </a:rPr>
                        <a:t>Dimensions (R x W): 720 mm x 460 mm; </a:t>
                      </a:r>
                      <a:endParaRPr lang="en-US" sz="1200" dirty="0" smtClean="0">
                        <a:solidFill>
                          <a:schemeClr val="tx1"/>
                        </a:solidFill>
                        <a:latin typeface="Huawei Sans" panose="020C0503030203020204" pitchFamily="34" charset="0"/>
                      </a:endParaRPr>
                    </a:p>
                    <a:p>
                      <a:pPr algn="l">
                        <a:lnSpc>
                          <a:spcPct val="100000"/>
                        </a:lnSpc>
                        <a:spcAft>
                          <a:spcPts val="0"/>
                        </a:spcAft>
                      </a:pPr>
                      <a:r>
                        <a:rPr lang="en-US" sz="1200" dirty="0" smtClean="0">
                          <a:solidFill>
                            <a:schemeClr val="tx1"/>
                          </a:solidFill>
                          <a:latin typeface="Huawei Sans" panose="020C0503030203020204" pitchFamily="34" charset="0"/>
                        </a:rPr>
                        <a:t>rotation </a:t>
                      </a:r>
                      <a:r>
                        <a:rPr lang="en-US" sz="1200" dirty="0">
                          <a:solidFill>
                            <a:schemeClr val="tx1"/>
                          </a:solidFill>
                          <a:latin typeface="Huawei Sans" panose="020C0503030203020204" pitchFamily="34" charset="0"/>
                        </a:rPr>
                        <a:t>speed: 1450 rpm; </a:t>
                      </a:r>
                      <a:endParaRPr lang="en-US" sz="1200" dirty="0" smtClean="0">
                        <a:solidFill>
                          <a:schemeClr val="tx1"/>
                        </a:solidFill>
                        <a:latin typeface="Huawei Sans" panose="020C0503030203020204" pitchFamily="34" charset="0"/>
                      </a:endParaRPr>
                    </a:p>
                    <a:p>
                      <a:pPr algn="l">
                        <a:lnSpc>
                          <a:spcPct val="100000"/>
                        </a:lnSpc>
                        <a:spcAft>
                          <a:spcPts val="0"/>
                        </a:spcAft>
                      </a:pPr>
                      <a:r>
                        <a:rPr lang="en-US" sz="1200" dirty="0" smtClean="0">
                          <a:solidFill>
                            <a:schemeClr val="tx1"/>
                          </a:solidFill>
                          <a:latin typeface="Huawei Sans" panose="020C0503030203020204" pitchFamily="34" charset="0"/>
                        </a:rPr>
                        <a:t>blade </a:t>
                      </a:r>
                      <a:r>
                        <a:rPr lang="en-US" sz="1200" dirty="0">
                          <a:solidFill>
                            <a:schemeClr val="tx1"/>
                          </a:solidFill>
                          <a:latin typeface="Huawei Sans" panose="020C0503030203020204" pitchFamily="34" charset="0"/>
                        </a:rPr>
                        <a:t>angle: 25 </a:t>
                      </a:r>
                      <a:r>
                        <a:rPr lang="en-US" sz="1200" dirty="0" err="1">
                          <a:solidFill>
                            <a:schemeClr val="tx1"/>
                          </a:solidFill>
                          <a:latin typeface="Huawei Sans" panose="020C0503030203020204" pitchFamily="34" charset="0"/>
                        </a:rPr>
                        <a:t>deg</a:t>
                      </a:r>
                      <a:r>
                        <a:rPr lang="en-US" sz="1200" dirty="0">
                          <a:solidFill>
                            <a:schemeClr val="tx1"/>
                          </a:solidFill>
                          <a:latin typeface="Huawei Sans" panose="020C0503030203020204" pitchFamily="34" charset="0"/>
                        </a:rPr>
                        <a:t>; </a:t>
                      </a:r>
                      <a:endParaRPr lang="en-US" sz="1200" dirty="0" smtClean="0">
                        <a:solidFill>
                          <a:schemeClr val="tx1"/>
                        </a:solidFill>
                        <a:latin typeface="Huawei Sans" panose="020C0503030203020204" pitchFamily="34" charset="0"/>
                      </a:endParaRPr>
                    </a:p>
                    <a:p>
                      <a:pPr algn="l">
                        <a:lnSpc>
                          <a:spcPct val="100000"/>
                        </a:lnSpc>
                        <a:spcAft>
                          <a:spcPts val="0"/>
                        </a:spcAft>
                      </a:pPr>
                      <a:r>
                        <a:rPr lang="en-US" sz="1200" dirty="0" smtClean="0">
                          <a:solidFill>
                            <a:schemeClr val="tx1"/>
                          </a:solidFill>
                          <a:latin typeface="Huawei Sans" panose="020C0503030203020204" pitchFamily="34" charset="0"/>
                        </a:rPr>
                        <a:t>air </a:t>
                      </a:r>
                      <a:r>
                        <a:rPr lang="en-US" sz="1200" dirty="0">
                          <a:solidFill>
                            <a:schemeClr val="tx1"/>
                          </a:solidFill>
                          <a:latin typeface="Huawei Sans" panose="020C0503030203020204" pitchFamily="34" charset="0"/>
                        </a:rPr>
                        <a:t>volume: 15,297 m</a:t>
                      </a:r>
                      <a:r>
                        <a:rPr lang="en-US" sz="1200" baseline="30000" dirty="0">
                          <a:solidFill>
                            <a:schemeClr val="tx1"/>
                          </a:solidFill>
                          <a:latin typeface="Huawei Sans" panose="020C0503030203020204" pitchFamily="34" charset="0"/>
                        </a:rPr>
                        <a:t>3</a:t>
                      </a:r>
                      <a:r>
                        <a:rPr lang="en-US" sz="1200" dirty="0">
                          <a:solidFill>
                            <a:schemeClr val="tx1"/>
                          </a:solidFill>
                          <a:latin typeface="Huawei Sans" panose="020C0503030203020204" pitchFamily="34" charset="0"/>
                        </a:rPr>
                        <a:t>/h; </a:t>
                      </a:r>
                      <a:endParaRPr lang="en-US" sz="1200" dirty="0" smtClean="0">
                        <a:solidFill>
                          <a:schemeClr val="tx1"/>
                        </a:solidFill>
                        <a:latin typeface="Huawei Sans" panose="020C0503030203020204" pitchFamily="34" charset="0"/>
                      </a:endParaRPr>
                    </a:p>
                    <a:p>
                      <a:pPr algn="l">
                        <a:lnSpc>
                          <a:spcPct val="100000"/>
                        </a:lnSpc>
                        <a:spcAft>
                          <a:spcPts val="0"/>
                        </a:spcAft>
                      </a:pPr>
                      <a:r>
                        <a:rPr lang="en-US" sz="1200" dirty="0" smtClean="0">
                          <a:solidFill>
                            <a:schemeClr val="tx1"/>
                          </a:solidFill>
                          <a:latin typeface="Huawei Sans" panose="020C0503030203020204" pitchFamily="34" charset="0"/>
                        </a:rPr>
                        <a:t>air </a:t>
                      </a:r>
                      <a:r>
                        <a:rPr lang="en-US" sz="1200" dirty="0">
                          <a:solidFill>
                            <a:schemeClr val="tx1"/>
                          </a:solidFill>
                          <a:latin typeface="Huawei Sans" panose="020C0503030203020204" pitchFamily="34" charset="0"/>
                        </a:rPr>
                        <a:t>pressure: 224 Pa; </a:t>
                      </a:r>
                      <a:endParaRPr lang="en-US" sz="1200" dirty="0" smtClean="0">
                        <a:solidFill>
                          <a:schemeClr val="tx1"/>
                        </a:solidFill>
                        <a:latin typeface="Huawei Sans" panose="020C0503030203020204" pitchFamily="34" charset="0"/>
                      </a:endParaRPr>
                    </a:p>
                    <a:p>
                      <a:pPr algn="l">
                        <a:lnSpc>
                          <a:spcPct val="100000"/>
                        </a:lnSpc>
                        <a:spcAft>
                          <a:spcPts val="0"/>
                        </a:spcAft>
                      </a:pPr>
                      <a:r>
                        <a:rPr lang="en-US" sz="1200" dirty="0" smtClean="0">
                          <a:solidFill>
                            <a:schemeClr val="tx1"/>
                          </a:solidFill>
                          <a:latin typeface="Huawei Sans" panose="020C0503030203020204" pitchFamily="34" charset="0"/>
                        </a:rPr>
                        <a:t>power </a:t>
                      </a:r>
                      <a:r>
                        <a:rPr lang="en-US" sz="1200" dirty="0">
                          <a:solidFill>
                            <a:schemeClr val="tx1"/>
                          </a:solidFill>
                          <a:latin typeface="Huawei Sans" panose="020C0503030203020204" pitchFamily="34" charset="0"/>
                        </a:rPr>
                        <a:t>= 1.5 kW</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337219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latin typeface="+mn-lt"/>
                <a:ea typeface="Arial Unicode MS" panose="020B0604020202020204" pitchFamily="34" charset="-122"/>
                <a:cs typeface="Arial Unicode MS" panose="020B0604020202020204" pitchFamily="34" charset="-122"/>
              </a:rPr>
              <a:t>Filter Selection for Direct Ventilation Devices</a:t>
            </a:r>
          </a:p>
        </p:txBody>
      </p:sp>
      <p:sp>
        <p:nvSpPr>
          <p:cNvPr id="7" name="文本占位符 6"/>
          <p:cNvSpPr>
            <a:spLocks noGrp="1"/>
          </p:cNvSpPr>
          <p:nvPr>
            <p:ph type="body" sz="quarter" idx="10"/>
          </p:nvPr>
        </p:nvSpPr>
        <p:spPr>
          <a:xfrm>
            <a:off x="455612" y="1052514"/>
            <a:ext cx="5251825" cy="4875042"/>
          </a:xfrm>
        </p:spPr>
        <p:txBody>
          <a:bodyPr>
            <a:noAutofit/>
          </a:bodyPr>
          <a:lstStyle/>
          <a:p>
            <a:r>
              <a:rPr lang="en-US" sz="1400" dirty="0">
                <a:latin typeface="+mn-lt"/>
                <a:ea typeface="Arial Unicode MS" panose="020B0604020202020204" pitchFamily="34" charset="-122"/>
                <a:cs typeface="Arial Unicode MS" panose="020B0604020202020204" pitchFamily="34" charset="-122"/>
              </a:rPr>
              <a:t>Filter selection</a:t>
            </a:r>
          </a:p>
          <a:p>
            <a:r>
              <a:rPr lang="en-US" sz="1400" dirty="0">
                <a:latin typeface="+mn-lt"/>
                <a:ea typeface="Arial Unicode MS" panose="020B0604020202020204" pitchFamily="34" charset="-122"/>
                <a:cs typeface="Arial Unicode MS" panose="020B0604020202020204" pitchFamily="34" charset="-122"/>
              </a:rPr>
              <a:t>Filter class</a:t>
            </a:r>
          </a:p>
          <a:p>
            <a:pPr lvl="1"/>
            <a:r>
              <a:rPr lang="en-US" sz="1200" dirty="0">
                <a:latin typeface="+mn-lt"/>
                <a:ea typeface="Arial Unicode MS" panose="020B0604020202020204" pitchFamily="34" charset="-122"/>
                <a:cs typeface="Arial Unicode MS" panose="020B0604020202020204" pitchFamily="34" charset="-122"/>
              </a:rPr>
              <a:t>In the actual engineering design, according to the data center air cleanliness requirements specified in the ASHRAE, primary filters and medium efficiency filters are </a:t>
            </a:r>
            <a:r>
              <a:rPr lang="en-US" sz="1200" dirty="0" smtClean="0">
                <a:latin typeface="+mn-lt"/>
                <a:ea typeface="Arial Unicode MS" panose="020B0604020202020204" pitchFamily="34" charset="-122"/>
                <a:cs typeface="Arial Unicode MS" panose="020B0604020202020204" pitchFamily="34" charset="-122"/>
              </a:rPr>
              <a:t>generally used </a:t>
            </a:r>
            <a:r>
              <a:rPr lang="en-US" sz="1200" dirty="0">
                <a:latin typeface="+mn-lt"/>
                <a:ea typeface="Arial Unicode MS" panose="020B0604020202020204" pitchFamily="34" charset="-122"/>
                <a:cs typeface="Arial Unicode MS" panose="020B0604020202020204" pitchFamily="34" charset="-122"/>
              </a:rPr>
              <a:t>for air </a:t>
            </a:r>
            <a:r>
              <a:rPr lang="en-US" sz="1200" dirty="0" smtClean="0">
                <a:latin typeface="+mn-lt"/>
                <a:ea typeface="Arial Unicode MS" panose="020B0604020202020204" pitchFamily="34" charset="-122"/>
                <a:cs typeface="Arial Unicode MS" panose="020B0604020202020204" pitchFamily="34" charset="-122"/>
              </a:rPr>
              <a:t>ducts. </a:t>
            </a:r>
            <a:r>
              <a:rPr lang="en-US" sz="1200" dirty="0">
                <a:latin typeface="+mn-lt"/>
                <a:ea typeface="Arial Unicode MS" panose="020B0604020202020204" pitchFamily="34" charset="-122"/>
                <a:cs typeface="Arial Unicode MS" panose="020B0604020202020204" pitchFamily="34" charset="-122"/>
              </a:rPr>
              <a:t>G4 primary filters and F7 medium efficiency filters are usually selected in the industry to ensure good filtering effects. G4 primary filters are recommended for the return air section.</a:t>
            </a:r>
          </a:p>
          <a:p>
            <a:r>
              <a:rPr lang="en-US" sz="1400" dirty="0">
                <a:latin typeface="+mn-lt"/>
                <a:ea typeface="Arial Unicode MS" panose="020B0604020202020204" pitchFamily="34" charset="-122"/>
                <a:cs typeface="Arial Unicode MS" panose="020B0604020202020204" pitchFamily="34" charset="-122"/>
              </a:rPr>
              <a:t>Calculation of filter cross-sectional area</a:t>
            </a:r>
          </a:p>
          <a:p>
            <a:pPr marL="403039" lvl="1" indent="0">
              <a:buNone/>
            </a:pPr>
            <a:endParaRPr lang="en-US" altLang="zh-CN" sz="1200" dirty="0" smtClean="0">
              <a:latin typeface="+mn-lt"/>
              <a:ea typeface="Arial Unicode MS" panose="020B0604020202020204" pitchFamily="34" charset="-122"/>
              <a:cs typeface="Arial Unicode MS" panose="020B0604020202020204" pitchFamily="34" charset="-122"/>
            </a:endParaRPr>
          </a:p>
          <a:p>
            <a:pPr lvl="1"/>
            <a:r>
              <a:rPr lang="en-US" sz="1200" dirty="0">
                <a:latin typeface="+mn-lt"/>
                <a:ea typeface="Arial Unicode MS" panose="020B0604020202020204" pitchFamily="34" charset="-122"/>
                <a:cs typeface="Arial Unicode MS" panose="020B0604020202020204" pitchFamily="34" charset="-122"/>
              </a:rPr>
              <a:t>Q: air supply volume (m</a:t>
            </a:r>
            <a:r>
              <a:rPr lang="en-US" sz="1200" baseline="30000" dirty="0">
                <a:latin typeface="+mn-lt"/>
                <a:ea typeface="Arial Unicode MS" panose="020B0604020202020204" pitchFamily="34" charset="-122"/>
                <a:cs typeface="Arial Unicode MS" panose="020B0604020202020204" pitchFamily="34" charset="-122"/>
              </a:rPr>
              <a:t>3</a:t>
            </a:r>
            <a:r>
              <a:rPr lang="en-US" sz="1200" dirty="0">
                <a:latin typeface="+mn-lt"/>
                <a:ea typeface="Arial Unicode MS" panose="020B0604020202020204" pitchFamily="34" charset="-122"/>
                <a:cs typeface="Arial Unicode MS" panose="020B0604020202020204" pitchFamily="34" charset="-122"/>
              </a:rPr>
              <a:t>/h) through the filter</a:t>
            </a:r>
          </a:p>
          <a:p>
            <a:pPr lvl="1"/>
            <a:r>
              <a:rPr lang="en-US" sz="1200" dirty="0">
                <a:latin typeface="+mn-lt"/>
                <a:ea typeface="Arial Unicode MS" panose="020B0604020202020204" pitchFamily="34" charset="-122"/>
                <a:cs typeface="Arial Unicode MS" panose="020B0604020202020204" pitchFamily="34" charset="-122"/>
              </a:rPr>
              <a:t>U: windward speed (m/s) of the cross section of the filter. In the industry, the value </a:t>
            </a:r>
            <a:r>
              <a:rPr lang="en-US" altLang="zh-CN" sz="1200" dirty="0" smtClean="0">
                <a:latin typeface="+mn-lt"/>
                <a:ea typeface="Arial Unicode MS" panose="020B0604020202020204" pitchFamily="34" charset="-122"/>
                <a:cs typeface="Arial Unicode MS" panose="020B0604020202020204" pitchFamily="34" charset="-122"/>
              </a:rPr>
              <a:t>of </a:t>
            </a:r>
            <a:r>
              <a:rPr lang="en-US" sz="1200" dirty="0" smtClean="0">
                <a:latin typeface="+mn-lt"/>
                <a:ea typeface="Arial Unicode MS" panose="020B0604020202020204" pitchFamily="34" charset="-122"/>
                <a:cs typeface="Arial Unicode MS" panose="020B0604020202020204" pitchFamily="34" charset="-122"/>
              </a:rPr>
              <a:t>1.87 </a:t>
            </a:r>
            <a:r>
              <a:rPr lang="en-US" sz="1200" dirty="0">
                <a:latin typeface="+mn-lt"/>
                <a:ea typeface="Arial Unicode MS" panose="020B0604020202020204" pitchFamily="34" charset="-122"/>
                <a:cs typeface="Arial Unicode MS" panose="020B0604020202020204" pitchFamily="34" charset="-122"/>
              </a:rPr>
              <a:t>m/s to 3.73 </a:t>
            </a:r>
            <a:r>
              <a:rPr lang="en-US" sz="1200" dirty="0" smtClean="0">
                <a:latin typeface="+mn-lt"/>
                <a:ea typeface="Arial Unicode MS" panose="020B0604020202020204" pitchFamily="34" charset="-122"/>
                <a:cs typeface="Arial Unicode MS" panose="020B0604020202020204" pitchFamily="34" charset="-122"/>
              </a:rPr>
              <a:t>m/s is usually used.</a:t>
            </a:r>
            <a:endParaRPr lang="en-US" sz="1200" dirty="0">
              <a:latin typeface="+mn-lt"/>
              <a:ea typeface="Arial Unicode MS" panose="020B0604020202020204" pitchFamily="34" charset="-122"/>
              <a:cs typeface="Arial Unicode MS" panose="020B0604020202020204" pitchFamily="34" charset="-122"/>
            </a:endParaRPr>
          </a:p>
          <a:p>
            <a:pPr lvl="1"/>
            <a:r>
              <a:rPr lang="en-US" sz="1200" dirty="0">
                <a:latin typeface="+mn-lt"/>
                <a:ea typeface="Arial Unicode MS" panose="020B0604020202020204" pitchFamily="34" charset="-122"/>
                <a:cs typeface="Arial Unicode MS" panose="020B0604020202020204" pitchFamily="34" charset="-122"/>
              </a:rPr>
              <a:t>F: cross-sectional area (m</a:t>
            </a:r>
            <a:r>
              <a:rPr lang="en-US" sz="1200" baseline="30000" dirty="0">
                <a:latin typeface="+mn-lt"/>
                <a:ea typeface="Arial Unicode MS" panose="020B0604020202020204" pitchFamily="34" charset="-122"/>
                <a:cs typeface="Arial Unicode MS" panose="020B0604020202020204" pitchFamily="34" charset="-122"/>
              </a:rPr>
              <a:t>2</a:t>
            </a:r>
            <a:r>
              <a:rPr lang="en-US" sz="1200" dirty="0">
                <a:latin typeface="+mn-lt"/>
                <a:ea typeface="Arial Unicode MS" panose="020B0604020202020204" pitchFamily="34" charset="-122"/>
                <a:cs typeface="Arial Unicode MS" panose="020B0604020202020204" pitchFamily="34" charset="-122"/>
              </a:rPr>
              <a:t>) of the filter</a:t>
            </a:r>
          </a:p>
          <a:p>
            <a:endParaRPr lang="zh-CN" altLang="en-US" sz="1400" dirty="0">
              <a:latin typeface="+mn-lt"/>
              <a:ea typeface="Arial Unicode MS" panose="020B0604020202020204" pitchFamily="34" charset="-122"/>
              <a:cs typeface="Arial Unicode MS" panose="020B0604020202020204" pitchFamily="34" charset="-122"/>
            </a:endParaRPr>
          </a:p>
        </p:txBody>
      </p:sp>
      <p:graphicFrame>
        <p:nvGraphicFramePr>
          <p:cNvPr id="4" name="表格 3"/>
          <p:cNvGraphicFramePr>
            <a:graphicFrameLocks noGrp="1"/>
          </p:cNvGraphicFramePr>
          <p:nvPr>
            <p:extLst>
              <p:ext uri="{D42A27DB-BD31-4B8C-83A1-F6EECF244321}">
                <p14:modId xmlns:p14="http://schemas.microsoft.com/office/powerpoint/2010/main" val="197345594"/>
              </p:ext>
            </p:extLst>
          </p:nvPr>
        </p:nvGraphicFramePr>
        <p:xfrm>
          <a:off x="6131828" y="1388963"/>
          <a:ext cx="5588442" cy="1597524"/>
        </p:xfrm>
        <a:graphic>
          <a:graphicData uri="http://schemas.openxmlformats.org/drawingml/2006/table">
            <a:tbl>
              <a:tblPr firstRow="1" firstCol="1" bandRow="1">
                <a:tableStyleId>{72833802-FEF1-4C79-8D5D-14CF1EAF98D9}</a:tableStyleId>
              </a:tblPr>
              <a:tblGrid>
                <a:gridCol w="1358119"/>
                <a:gridCol w="4230323"/>
              </a:tblGrid>
              <a:tr h="831076">
                <a:tc>
                  <a:txBody>
                    <a:bodyPr/>
                    <a:lstStyle/>
                    <a:p>
                      <a:pPr algn="ctr">
                        <a:lnSpc>
                          <a:spcPct val="150000"/>
                        </a:lnSpc>
                        <a:spcAft>
                          <a:spcPts val="0"/>
                        </a:spcAft>
                      </a:pPr>
                      <a:r>
                        <a:rPr lang="en-US" sz="1100" b="1" dirty="0">
                          <a:solidFill>
                            <a:schemeClr val="tx1"/>
                          </a:solidFill>
                          <a:latin typeface="Huawei Sans" panose="020C0503030203020204" pitchFamily="34" charset="0"/>
                        </a:rPr>
                        <a:t>Particulate </a:t>
                      </a:r>
                      <a:r>
                        <a:rPr lang="en-US" sz="1100" b="1" dirty="0" smtClean="0">
                          <a:solidFill>
                            <a:schemeClr val="tx1"/>
                          </a:solidFill>
                          <a:latin typeface="Huawei Sans" panose="020C0503030203020204" pitchFamily="34" charset="0"/>
                        </a:rPr>
                        <a:t>matter contamination</a:t>
                      </a:r>
                      <a:endParaRPr lang="en-US" sz="1100" b="1" dirty="0">
                        <a:solidFill>
                          <a:schemeClr val="tx1"/>
                        </a:solidFill>
                        <a:latin typeface="Huawei Sans" panose="020C0503030203020204" pitchFamily="34" charset="0"/>
                      </a:endParaRP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a:lnSpc>
                          <a:spcPct val="130000"/>
                        </a:lnSpc>
                        <a:spcAft>
                          <a:spcPts val="0"/>
                        </a:spcAft>
                      </a:pPr>
                      <a:r>
                        <a:rPr lang="en-US" sz="1100" b="0" dirty="0">
                          <a:solidFill>
                            <a:schemeClr val="tx1"/>
                          </a:solidFill>
                          <a:latin typeface="Huawei Sans" panose="020C0503030203020204" pitchFamily="34" charset="0"/>
                        </a:rPr>
                        <a:t>The cleanliness of a data center must meet the ISO 14644-1 (ISO 1999) class 8 requirements. A proper filter is required to meet the cleanliness requirements of this class.</a:t>
                      </a:r>
                    </a:p>
                    <a:p>
                      <a:pPr>
                        <a:lnSpc>
                          <a:spcPct val="130000"/>
                        </a:lnSpc>
                        <a:spcAft>
                          <a:spcPts val="0"/>
                        </a:spcAft>
                      </a:pPr>
                      <a:r>
                        <a:rPr lang="en-US" sz="1100" b="0" dirty="0">
                          <a:solidFill>
                            <a:schemeClr val="tx1"/>
                          </a:solidFill>
                          <a:latin typeface="Huawei Sans" panose="020C0503030203020204" pitchFamily="34" charset="0"/>
                        </a:rPr>
                        <a:t>1. MERV 8 filters recommended by ASHRAE Standard 127 (2007a) should be used to filter room air.</a:t>
                      </a:r>
                    </a:p>
                    <a:p>
                      <a:pPr>
                        <a:lnSpc>
                          <a:spcPct val="130000"/>
                        </a:lnSpc>
                        <a:spcAft>
                          <a:spcPts val="0"/>
                        </a:spcAft>
                      </a:pPr>
                      <a:r>
                        <a:rPr lang="en-US" sz="1100" b="0" dirty="0">
                          <a:solidFill>
                            <a:schemeClr val="tx1"/>
                          </a:solidFill>
                          <a:latin typeface="Huawei Sans" panose="020C0503030203020204" pitchFamily="34" charset="0"/>
                        </a:rPr>
                        <a:t>2. MERV 11 or MERV 13 filters recommended by ASHRAE 2009b should be used to filter the outdoor air entering a data center.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5" name="Rectangle 1"/>
          <p:cNvSpPr>
            <a:spLocks noChangeArrowheads="1"/>
          </p:cNvSpPr>
          <p:nvPr/>
        </p:nvSpPr>
        <p:spPr bwMode="auto">
          <a:xfrm>
            <a:off x="6483693" y="1079459"/>
            <a:ext cx="5033249" cy="234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200" b="0" i="0" u="none" strike="noStrike" cap="none" normalizeH="0" baseline="0" dirty="0">
                <a:ln>
                  <a:noFill/>
                </a:ln>
                <a:solidFill>
                  <a:schemeClr val="tx1"/>
                </a:solidFill>
                <a:ea typeface="Arial Unicode MS" panose="020B0604020202020204" pitchFamily="34" charset="-122"/>
                <a:cs typeface="Arial Unicode MS" panose="020B0604020202020204" pitchFamily="34" charset="-122"/>
              </a:rPr>
              <a:t>Requirements </a:t>
            </a:r>
            <a:r>
              <a:rPr kumimoji="0" lang="en-US" sz="1200" b="0" i="0" u="none" strike="noStrike" cap="none" normalizeH="0" baseline="0" dirty="0" smtClean="0">
                <a:ln>
                  <a:noFill/>
                </a:ln>
                <a:solidFill>
                  <a:schemeClr val="tx1"/>
                </a:solidFill>
                <a:ea typeface="Arial Unicode MS" panose="020B0604020202020204" pitchFamily="34" charset="-122"/>
                <a:cs typeface="Arial Unicode MS" panose="020B0604020202020204" pitchFamily="34" charset="-122"/>
              </a:rPr>
              <a:t>for </a:t>
            </a:r>
            <a:r>
              <a:rPr kumimoji="0" lang="en-US" sz="1200" b="0" i="0" u="none" strike="noStrike" cap="none" normalizeH="0" baseline="0" dirty="0">
                <a:ln>
                  <a:noFill/>
                </a:ln>
                <a:solidFill>
                  <a:schemeClr val="tx1"/>
                </a:solidFill>
                <a:ea typeface="Arial Unicode MS" panose="020B0604020202020204" pitchFamily="34" charset="-122"/>
                <a:cs typeface="Arial Unicode MS" panose="020B0604020202020204" pitchFamily="34" charset="-122"/>
              </a:rPr>
              <a:t>particulate matter </a:t>
            </a:r>
            <a:r>
              <a:rPr kumimoji="0" lang="en-US" sz="1200" b="0" i="0" u="none" strike="noStrike" cap="none" normalizeH="0" baseline="0" dirty="0" smtClean="0">
                <a:ln>
                  <a:noFill/>
                </a:ln>
                <a:solidFill>
                  <a:schemeClr val="tx1"/>
                </a:solidFill>
                <a:ea typeface="Arial Unicode MS" panose="020B0604020202020204" pitchFamily="34" charset="-122"/>
                <a:cs typeface="Arial Unicode MS" panose="020B0604020202020204" pitchFamily="34" charset="-122"/>
              </a:rPr>
              <a:t>concentration in data centers</a:t>
            </a:r>
            <a:endParaRPr kumimoji="0" lang="en-US" sz="1200" b="0" i="0" u="none" strike="noStrike" cap="none" normalizeH="0" baseline="0" dirty="0">
              <a:ln>
                <a:noFill/>
              </a:ln>
              <a:solidFill>
                <a:schemeClr val="tx1"/>
              </a:solidFill>
              <a:ea typeface="Arial Unicode MS" panose="020B0604020202020204" pitchFamily="34" charset="-122"/>
              <a:cs typeface="Arial Unicode MS" panose="020B0604020202020204" pitchFamily="34" charset="-122"/>
            </a:endParaRPr>
          </a:p>
        </p:txBody>
      </p:sp>
      <p:sp>
        <p:nvSpPr>
          <p:cNvPr id="32" name="矩形 31"/>
          <p:cNvSpPr/>
          <p:nvPr/>
        </p:nvSpPr>
        <p:spPr>
          <a:xfrm>
            <a:off x="7171561" y="5721386"/>
            <a:ext cx="4345550" cy="294119"/>
          </a:xfrm>
          <a:prstGeom prst="rect">
            <a:avLst/>
          </a:prstGeom>
          <a:ln w="19050"/>
        </p:spPr>
        <p:style>
          <a:lnRef idx="2">
            <a:schemeClr val="accent5"/>
          </a:lnRef>
          <a:fillRef idx="1">
            <a:schemeClr val="lt1"/>
          </a:fillRef>
          <a:effectRef idx="0">
            <a:schemeClr val="accent5"/>
          </a:effectRef>
          <a:fontRef idx="minor">
            <a:schemeClr val="dk1"/>
          </a:fontRef>
        </p:style>
        <p:txBody>
          <a:bodyPr wrap="square" lIns="90000" tIns="39600" bIns="39600" rtlCol="0" anchor="ctr" anchorCtr="0">
            <a:noAutofit/>
          </a:bodyPr>
          <a:lstStyle/>
          <a:p>
            <a:pPr marL="271463" indent="-271463" algn="ctr" fontAlgn="auto">
              <a:lnSpc>
                <a:spcPct val="120000"/>
              </a:lnSpc>
              <a:spcBef>
                <a:spcPts val="0"/>
              </a:spcBef>
              <a:spcAft>
                <a:spcPts val="0"/>
              </a:spcAft>
              <a:buClr>
                <a:srgbClr val="CC9900"/>
              </a:buClr>
              <a:buSzPct val="100000"/>
              <a:tabLst>
                <a:tab pos="271463" algn="l"/>
              </a:tabLst>
              <a:defRPr/>
            </a:pPr>
            <a:r>
              <a:rPr lang="en-US" sz="1200" dirty="0">
                <a:solidFill>
                  <a:prstClr val="black"/>
                </a:solidFill>
                <a:ea typeface="Arial Unicode MS" panose="020B0604020202020204" pitchFamily="34" charset="-122"/>
                <a:cs typeface="Arial Unicode MS" panose="020B0604020202020204" pitchFamily="34" charset="-122"/>
              </a:rPr>
              <a:t>Filter standards for data centers recommended by ASHRAE</a:t>
            </a:r>
          </a:p>
        </p:txBody>
      </p:sp>
      <p:sp>
        <p:nvSpPr>
          <p:cNvPr id="8" name="Rectangle 3"/>
          <p:cNvSpPr>
            <a:spLocks noChangeArrowheads="1"/>
          </p:cNvSpPr>
          <p:nvPr/>
        </p:nvSpPr>
        <p:spPr bwMode="auto">
          <a:xfrm>
            <a:off x="914400" y="3430072"/>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noAutofit/>
          </a:bodyPr>
          <a:lstStyle/>
          <a:p>
            <a:endParaRPr lang="zh-CN" altLang="en-US">
              <a:ea typeface="Arial Unicode MS" panose="020B0604020202020204" pitchFamily="34" charset="-122"/>
              <a:cs typeface="Arial Unicode MS" panose="020B0604020202020204" pitchFamily="34" charset="-122"/>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530694211"/>
              </p:ext>
            </p:extLst>
          </p:nvPr>
        </p:nvGraphicFramePr>
        <p:xfrm>
          <a:off x="1194381" y="3885536"/>
          <a:ext cx="1676120" cy="372471"/>
        </p:xfrm>
        <a:graphic>
          <a:graphicData uri="http://schemas.openxmlformats.org/presentationml/2006/ole">
            <mc:AlternateContent xmlns:mc="http://schemas.openxmlformats.org/markup-compatibility/2006">
              <mc:Choice xmlns:v="urn:schemas-microsoft-com:vml" Requires="v">
                <p:oleObj spid="_x0000_s3090" name="公式" r:id="rId4" imgW="914400" imgH="203200" progId="Equation.3">
                  <p:embed/>
                </p:oleObj>
              </mc:Choice>
              <mc:Fallback>
                <p:oleObj name="公式" r:id="rId4" imgW="914400" imgH="20320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94381" y="3885536"/>
                        <a:ext cx="1676120" cy="372471"/>
                      </a:xfrm>
                      <a:prstGeom prst="rect">
                        <a:avLst/>
                      </a:prstGeom>
                      <a:noFill/>
                    </p:spPr>
                  </p:pic>
                </p:oleObj>
              </mc:Fallback>
            </mc:AlternateContent>
          </a:graphicData>
        </a:graphic>
      </p:graphicFrame>
      <p:sp>
        <p:nvSpPr>
          <p:cNvPr id="33" name="矩形 26"/>
          <p:cNvSpPr/>
          <p:nvPr/>
        </p:nvSpPr>
        <p:spPr>
          <a:xfrm>
            <a:off x="6246417" y="3256744"/>
            <a:ext cx="1440160" cy="577081"/>
          </a:xfrm>
          <a:prstGeom prst="rect">
            <a:avLst/>
          </a:prstGeom>
        </p:spPr>
        <p:style>
          <a:lnRef idx="2">
            <a:schemeClr val="accent3"/>
          </a:lnRef>
          <a:fillRef idx="1">
            <a:schemeClr val="lt1"/>
          </a:fillRef>
          <a:effectRef idx="0">
            <a:schemeClr val="accent3"/>
          </a:effectRef>
          <a:fontRef idx="minor">
            <a:schemeClr val="dk1"/>
          </a:fontRef>
        </p:style>
        <p:txBody>
          <a:bodyPr wrap="square">
            <a:noAutofit/>
          </a:bodyPr>
          <a:lstStyle/>
          <a:p>
            <a:r>
              <a:rPr lang="en-US" sz="1050" dirty="0">
                <a:solidFill>
                  <a:schemeClr val="tx1"/>
                </a:solidFill>
                <a:ea typeface="Arial Unicode MS" panose="020B0604020202020204" pitchFamily="34" charset="-122"/>
                <a:cs typeface="Arial Unicode MS" panose="020B0604020202020204" pitchFamily="34" charset="-122"/>
              </a:rPr>
              <a:t>Recommended fresh air filter:</a:t>
            </a:r>
          </a:p>
          <a:p>
            <a:r>
              <a:rPr lang="en-US" sz="1050" dirty="0">
                <a:solidFill>
                  <a:schemeClr val="tx1"/>
                </a:solidFill>
                <a:ea typeface="Arial Unicode MS" panose="020B0604020202020204" pitchFamily="34" charset="-122"/>
                <a:cs typeface="Arial Unicode MS" panose="020B0604020202020204" pitchFamily="34" charset="-122"/>
              </a:rPr>
              <a:t>MERV 11–13 filter</a:t>
            </a:r>
          </a:p>
        </p:txBody>
      </p:sp>
      <p:sp>
        <p:nvSpPr>
          <p:cNvPr id="34" name="矩形 41"/>
          <p:cNvSpPr/>
          <p:nvPr/>
        </p:nvSpPr>
        <p:spPr>
          <a:xfrm>
            <a:off x="5657429" y="4212280"/>
            <a:ext cx="2111912" cy="422007"/>
          </a:xfrm>
          <a:prstGeom prst="rect">
            <a:avLst/>
          </a:prstGeom>
        </p:spPr>
        <p:style>
          <a:lnRef idx="2">
            <a:schemeClr val="accent3"/>
          </a:lnRef>
          <a:fillRef idx="1">
            <a:schemeClr val="lt1"/>
          </a:fillRef>
          <a:effectRef idx="0">
            <a:schemeClr val="accent3"/>
          </a:effectRef>
          <a:fontRef idx="minor">
            <a:schemeClr val="dk1"/>
          </a:fontRef>
        </p:style>
        <p:txBody>
          <a:bodyPr wrap="square">
            <a:noAutofit/>
          </a:bodyPr>
          <a:lstStyle/>
          <a:p>
            <a:r>
              <a:rPr lang="en-US" sz="1050">
                <a:solidFill>
                  <a:schemeClr val="tx1"/>
                </a:solidFill>
                <a:ea typeface="Arial Unicode MS" panose="020B0604020202020204" pitchFamily="34" charset="-122"/>
                <a:cs typeface="Arial Unicode MS" panose="020B0604020202020204" pitchFamily="34" charset="-122"/>
              </a:rPr>
              <a:t>Recommended return air filter:</a:t>
            </a:r>
          </a:p>
          <a:p>
            <a:r>
              <a:rPr lang="en-US" sz="1050">
                <a:solidFill>
                  <a:schemeClr val="tx1"/>
                </a:solidFill>
                <a:ea typeface="Arial Unicode MS" panose="020B0604020202020204" pitchFamily="34" charset="-122"/>
                <a:cs typeface="Arial Unicode MS" panose="020B0604020202020204" pitchFamily="34" charset="-122"/>
              </a:rPr>
              <a:t>MERV 8 filter</a:t>
            </a:r>
          </a:p>
        </p:txBody>
      </p:sp>
      <p:cxnSp>
        <p:nvCxnSpPr>
          <p:cNvPr id="35" name="Straight Arrow Connector 64"/>
          <p:cNvCxnSpPr>
            <a:stCxn id="33" idx="3"/>
          </p:cNvCxnSpPr>
          <p:nvPr/>
        </p:nvCxnSpPr>
        <p:spPr bwMode="auto">
          <a:xfrm>
            <a:off x="7686577" y="3545285"/>
            <a:ext cx="244002" cy="380768"/>
          </a:xfrm>
          <a:prstGeom prst="straightConnector1">
            <a:avLst/>
          </a:prstGeom>
          <a:noFill/>
          <a:ln>
            <a:solidFill>
              <a:srgbClr val="C00000"/>
            </a:solidFill>
            <a:tailEnd type="triangl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0" name="Straight Arrow Connector 69"/>
          <p:cNvCxnSpPr>
            <a:stCxn id="34" idx="3"/>
          </p:cNvCxnSpPr>
          <p:nvPr/>
        </p:nvCxnSpPr>
        <p:spPr bwMode="auto">
          <a:xfrm flipV="1">
            <a:off x="7769341" y="4422251"/>
            <a:ext cx="660713" cy="1033"/>
          </a:xfrm>
          <a:prstGeom prst="straightConnector1">
            <a:avLst/>
          </a:prstGeom>
          <a:noFill/>
          <a:ln>
            <a:solidFill>
              <a:srgbClr val="C00000"/>
            </a:solidFill>
            <a:tailEnd type="triangle" w="sm"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2" name="Group 35"/>
          <p:cNvGrpSpPr/>
          <p:nvPr/>
        </p:nvGrpSpPr>
        <p:grpSpPr>
          <a:xfrm>
            <a:off x="6678465" y="3780232"/>
            <a:ext cx="4752528" cy="1800200"/>
            <a:chOff x="8375657" y="3751148"/>
            <a:chExt cx="3816343" cy="1447086"/>
          </a:xfrm>
        </p:grpSpPr>
        <p:pic>
          <p:nvPicPr>
            <p:cNvPr id="163" name="Picture 2"/>
            <p:cNvPicPr>
              <a:picLocks noChangeAspect="1" noChangeArrowheads="1"/>
            </p:cNvPicPr>
            <p:nvPr/>
          </p:nvPicPr>
          <p:blipFill>
            <a:blip r:embed="rId6" cstate="print"/>
            <a:srcRect t="-7857"/>
            <a:stretch>
              <a:fillRect/>
            </a:stretch>
          </p:blipFill>
          <p:spPr bwMode="auto">
            <a:xfrm>
              <a:off x="8375657" y="4471228"/>
              <a:ext cx="709190" cy="727006"/>
            </a:xfrm>
            <a:prstGeom prst="rect">
              <a:avLst/>
            </a:prstGeom>
            <a:noFill/>
            <a:ln w="9525">
              <a:noFill/>
              <a:miter lim="800000"/>
              <a:headEnd/>
              <a:tailEnd/>
            </a:ln>
          </p:spPr>
        </p:pic>
        <p:sp>
          <p:nvSpPr>
            <p:cNvPr id="164" name="Rectangle 128" descr="横向砖形"/>
            <p:cNvSpPr>
              <a:spLocks noChangeArrowheads="1"/>
            </p:cNvSpPr>
            <p:nvPr/>
          </p:nvSpPr>
          <p:spPr bwMode="auto">
            <a:xfrm>
              <a:off x="9359954" y="3751148"/>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rmAutofit/>
            </a:bodyPr>
            <a:lstStyle/>
            <a:p>
              <a:endParaRPr lang="en-US"/>
            </a:p>
          </p:txBody>
        </p:sp>
        <p:sp>
          <p:nvSpPr>
            <p:cNvPr id="165" name="AutoShape 130"/>
            <p:cNvSpPr>
              <a:spLocks noChangeArrowheads="1"/>
            </p:cNvSpPr>
            <p:nvPr/>
          </p:nvSpPr>
          <p:spPr bwMode="auto">
            <a:xfrm rot="10800000" flipH="1">
              <a:off x="9707918" y="4904969"/>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166" name="Rectangle 51" descr="花岗岩"/>
            <p:cNvSpPr>
              <a:spLocks noChangeArrowheads="1"/>
            </p:cNvSpPr>
            <p:nvPr/>
          </p:nvSpPr>
          <p:spPr bwMode="auto">
            <a:xfrm>
              <a:off x="10417229" y="4909680"/>
              <a:ext cx="394934" cy="25443"/>
            </a:xfrm>
            <a:prstGeom prst="rect">
              <a:avLst/>
            </a:prstGeom>
            <a:blipFill dpi="0" rotWithShape="1">
              <a:blip r:embed="rId7"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167" name="Rectangle 59" descr="花岗岩"/>
            <p:cNvSpPr>
              <a:spLocks noChangeArrowheads="1"/>
            </p:cNvSpPr>
            <p:nvPr/>
          </p:nvSpPr>
          <p:spPr bwMode="auto">
            <a:xfrm>
              <a:off x="11309680" y="4908738"/>
              <a:ext cx="280864" cy="23558"/>
            </a:xfrm>
            <a:prstGeom prst="rect">
              <a:avLst/>
            </a:prstGeom>
            <a:blipFill dpi="0" rotWithShape="1">
              <a:blip r:embed="rId7"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168" name="AutoShape 67"/>
            <p:cNvSpPr>
              <a:spLocks noChangeArrowheads="1"/>
            </p:cNvSpPr>
            <p:nvPr/>
          </p:nvSpPr>
          <p:spPr bwMode="auto">
            <a:xfrm rot="5400000" flipH="1">
              <a:off x="10847144" y="4900169"/>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169" name="AutoShape 68"/>
            <p:cNvSpPr>
              <a:spLocks noChangeArrowheads="1"/>
            </p:cNvSpPr>
            <p:nvPr/>
          </p:nvSpPr>
          <p:spPr bwMode="auto">
            <a:xfrm>
              <a:off x="11001964" y="4878583"/>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170" name="AutoShape 77"/>
            <p:cNvSpPr>
              <a:spLocks noChangeArrowheads="1"/>
            </p:cNvSpPr>
            <p:nvPr/>
          </p:nvSpPr>
          <p:spPr bwMode="auto">
            <a:xfrm rot="5400000">
              <a:off x="10738129" y="4939414"/>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171" name="AutoShape 82"/>
            <p:cNvSpPr>
              <a:spLocks noChangeArrowheads="1"/>
            </p:cNvSpPr>
            <p:nvPr/>
          </p:nvSpPr>
          <p:spPr bwMode="auto">
            <a:xfrm rot="5400000" flipH="1">
              <a:off x="11631538" y="4071757"/>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172" name="Rectangle 48"/>
            <p:cNvSpPr>
              <a:spLocks noChangeArrowheads="1"/>
            </p:cNvSpPr>
            <p:nvPr/>
          </p:nvSpPr>
          <p:spPr bwMode="auto">
            <a:xfrm>
              <a:off x="11327929" y="4163342"/>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173" name="Rectangle 49"/>
            <p:cNvSpPr>
              <a:spLocks noChangeArrowheads="1"/>
            </p:cNvSpPr>
            <p:nvPr/>
          </p:nvSpPr>
          <p:spPr bwMode="auto">
            <a:xfrm>
              <a:off x="11309716" y="4163342"/>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74" name="Rectangle 50"/>
            <p:cNvSpPr>
              <a:spLocks noChangeArrowheads="1"/>
            </p:cNvSpPr>
            <p:nvPr/>
          </p:nvSpPr>
          <p:spPr bwMode="auto">
            <a:xfrm>
              <a:off x="11640425" y="4165227"/>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75" name="Rectangle 60"/>
            <p:cNvSpPr>
              <a:spLocks noChangeArrowheads="1"/>
            </p:cNvSpPr>
            <p:nvPr/>
          </p:nvSpPr>
          <p:spPr bwMode="auto">
            <a:xfrm>
              <a:off x="11404615" y="4657132"/>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76" name="Rectangle 61"/>
            <p:cNvSpPr>
              <a:spLocks noChangeArrowheads="1"/>
            </p:cNvSpPr>
            <p:nvPr/>
          </p:nvSpPr>
          <p:spPr bwMode="auto">
            <a:xfrm>
              <a:off x="11404615" y="4389505"/>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77" name="Rectangle 62"/>
            <p:cNvSpPr>
              <a:spLocks noChangeArrowheads="1"/>
            </p:cNvSpPr>
            <p:nvPr/>
          </p:nvSpPr>
          <p:spPr bwMode="auto">
            <a:xfrm>
              <a:off x="11404615" y="4250038"/>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78" name="Rectangle 63"/>
            <p:cNvSpPr>
              <a:spLocks noChangeArrowheads="1"/>
            </p:cNvSpPr>
            <p:nvPr/>
          </p:nvSpPr>
          <p:spPr bwMode="auto">
            <a:xfrm>
              <a:off x="11407491" y="4170881"/>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79" name="Rectangle 64"/>
            <p:cNvSpPr>
              <a:spLocks noChangeArrowheads="1"/>
            </p:cNvSpPr>
            <p:nvPr/>
          </p:nvSpPr>
          <p:spPr bwMode="auto">
            <a:xfrm>
              <a:off x="11309716" y="4143554"/>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80" name="Line 65"/>
            <p:cNvSpPr>
              <a:spLocks noChangeShapeType="1"/>
            </p:cNvSpPr>
            <p:nvPr/>
          </p:nvSpPr>
          <p:spPr bwMode="auto">
            <a:xfrm>
              <a:off x="11326962" y="4170881"/>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181" name="Line 66"/>
            <p:cNvSpPr>
              <a:spLocks noChangeShapeType="1"/>
            </p:cNvSpPr>
            <p:nvPr/>
          </p:nvSpPr>
          <p:spPr bwMode="auto">
            <a:xfrm>
              <a:off x="11407491" y="4764559"/>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182" name="AutoShape 75"/>
            <p:cNvSpPr>
              <a:spLocks noChangeArrowheads="1"/>
            </p:cNvSpPr>
            <p:nvPr/>
          </p:nvSpPr>
          <p:spPr bwMode="auto">
            <a:xfrm>
              <a:off x="11251233" y="4162400"/>
              <a:ext cx="107361" cy="99889"/>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200" tIns="39600" rIns="79200" bIns="39600" anchor="ctr">
              <a:spAutoFit/>
            </a:bodyPr>
            <a:lstStyle/>
            <a:p>
              <a:endParaRPr lang="en-US"/>
            </a:p>
          </p:txBody>
        </p:sp>
        <p:sp>
          <p:nvSpPr>
            <p:cNvPr id="183" name="AutoShape 78"/>
            <p:cNvSpPr>
              <a:spLocks noChangeArrowheads="1"/>
            </p:cNvSpPr>
            <p:nvPr/>
          </p:nvSpPr>
          <p:spPr bwMode="auto">
            <a:xfrm rot="5400000">
              <a:off x="11444640" y="4637921"/>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184" name="AutoShape 79"/>
            <p:cNvSpPr>
              <a:spLocks noChangeArrowheads="1"/>
            </p:cNvSpPr>
            <p:nvPr/>
          </p:nvSpPr>
          <p:spPr bwMode="auto">
            <a:xfrm rot="5400000">
              <a:off x="11408944" y="4416355"/>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185" name="AutoShape 80"/>
            <p:cNvSpPr>
              <a:spLocks noChangeArrowheads="1"/>
            </p:cNvSpPr>
            <p:nvPr/>
          </p:nvSpPr>
          <p:spPr bwMode="auto">
            <a:xfrm rot="5400000">
              <a:off x="11451244" y="4220461"/>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186" name="AutoShape 81"/>
            <p:cNvSpPr>
              <a:spLocks noChangeArrowheads="1"/>
            </p:cNvSpPr>
            <p:nvPr/>
          </p:nvSpPr>
          <p:spPr bwMode="auto">
            <a:xfrm rot="5400000">
              <a:off x="11511367" y="4120719"/>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187" name="AutoShape 83"/>
            <p:cNvSpPr>
              <a:spLocks noChangeArrowheads="1"/>
            </p:cNvSpPr>
            <p:nvPr/>
          </p:nvSpPr>
          <p:spPr bwMode="auto">
            <a:xfrm rot="5400000">
              <a:off x="11635299" y="4204198"/>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188" name="AutoShape 84"/>
            <p:cNvSpPr>
              <a:spLocks noChangeArrowheads="1"/>
            </p:cNvSpPr>
            <p:nvPr/>
          </p:nvSpPr>
          <p:spPr bwMode="auto">
            <a:xfrm rot="5400000">
              <a:off x="11584364" y="4417298"/>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189" name="AutoShape 85"/>
            <p:cNvSpPr>
              <a:spLocks noChangeArrowheads="1"/>
            </p:cNvSpPr>
            <p:nvPr/>
          </p:nvSpPr>
          <p:spPr bwMode="auto">
            <a:xfrm rot="5400000">
              <a:off x="11623893" y="4626499"/>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190" name="Rectangle 98" descr="花岗岩"/>
            <p:cNvSpPr>
              <a:spLocks noChangeArrowheads="1"/>
            </p:cNvSpPr>
            <p:nvPr/>
          </p:nvSpPr>
          <p:spPr bwMode="auto">
            <a:xfrm flipH="1">
              <a:off x="9943728" y="4907796"/>
              <a:ext cx="473537" cy="27328"/>
            </a:xfrm>
            <a:prstGeom prst="rect">
              <a:avLst/>
            </a:prstGeom>
            <a:blipFill dpi="0" rotWithShape="1">
              <a:blip r:embed="rId7"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191" name="Rectangle 87"/>
            <p:cNvSpPr>
              <a:spLocks noChangeArrowheads="1"/>
            </p:cNvSpPr>
            <p:nvPr/>
          </p:nvSpPr>
          <p:spPr bwMode="auto">
            <a:xfrm flipH="1">
              <a:off x="10483412" y="4163342"/>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192" name="Rectangle 88"/>
            <p:cNvSpPr>
              <a:spLocks noChangeArrowheads="1"/>
            </p:cNvSpPr>
            <p:nvPr/>
          </p:nvSpPr>
          <p:spPr bwMode="auto">
            <a:xfrm flipH="1">
              <a:off x="10795908" y="4163342"/>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93" name="Rectangle 89"/>
            <p:cNvSpPr>
              <a:spLocks noChangeArrowheads="1"/>
            </p:cNvSpPr>
            <p:nvPr/>
          </p:nvSpPr>
          <p:spPr bwMode="auto">
            <a:xfrm flipH="1">
              <a:off x="10465199" y="4165227"/>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grpSp>
          <p:nvGrpSpPr>
            <p:cNvPr id="194" name="Group 214"/>
            <p:cNvGrpSpPr/>
            <p:nvPr/>
          </p:nvGrpSpPr>
          <p:grpSpPr>
            <a:xfrm>
              <a:off x="10817032" y="4905915"/>
              <a:ext cx="256899" cy="32360"/>
              <a:chOff x="9931898" y="4450803"/>
              <a:chExt cx="425450" cy="71437"/>
            </a:xfrm>
          </p:grpSpPr>
          <p:sp>
            <p:nvSpPr>
              <p:cNvPr id="279"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280"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81"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82"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83"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84"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85"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195" name="Rectangle 99"/>
            <p:cNvSpPr>
              <a:spLocks noChangeArrowheads="1"/>
            </p:cNvSpPr>
            <p:nvPr/>
          </p:nvSpPr>
          <p:spPr bwMode="auto">
            <a:xfrm flipH="1">
              <a:off x="10502583" y="4657132"/>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96" name="Rectangle 100"/>
            <p:cNvSpPr>
              <a:spLocks noChangeArrowheads="1"/>
            </p:cNvSpPr>
            <p:nvPr/>
          </p:nvSpPr>
          <p:spPr bwMode="auto">
            <a:xfrm flipH="1">
              <a:off x="10502583" y="4389505"/>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97" name="Rectangle 101"/>
            <p:cNvSpPr>
              <a:spLocks noChangeArrowheads="1"/>
            </p:cNvSpPr>
            <p:nvPr/>
          </p:nvSpPr>
          <p:spPr bwMode="auto">
            <a:xfrm flipH="1">
              <a:off x="10502583" y="4250038"/>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98" name="Rectangle 102"/>
            <p:cNvSpPr>
              <a:spLocks noChangeArrowheads="1"/>
            </p:cNvSpPr>
            <p:nvPr/>
          </p:nvSpPr>
          <p:spPr bwMode="auto">
            <a:xfrm flipH="1">
              <a:off x="10499708" y="4170881"/>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199" name="Rectangle 103"/>
            <p:cNvSpPr>
              <a:spLocks noChangeArrowheads="1"/>
            </p:cNvSpPr>
            <p:nvPr/>
          </p:nvSpPr>
          <p:spPr bwMode="auto">
            <a:xfrm flipH="1">
              <a:off x="10465199" y="4143554"/>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200" name="Line 104"/>
            <p:cNvSpPr>
              <a:spLocks noChangeShapeType="1"/>
            </p:cNvSpPr>
            <p:nvPr/>
          </p:nvSpPr>
          <p:spPr bwMode="auto">
            <a:xfrm flipH="1">
              <a:off x="10719222" y="4170881"/>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01" name="Line 105"/>
            <p:cNvSpPr>
              <a:spLocks noChangeShapeType="1"/>
            </p:cNvSpPr>
            <p:nvPr/>
          </p:nvSpPr>
          <p:spPr bwMode="auto">
            <a:xfrm flipH="1">
              <a:off x="10483412" y="4764559"/>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02" name="AutoShape 117"/>
            <p:cNvSpPr>
              <a:spLocks noChangeArrowheads="1"/>
            </p:cNvSpPr>
            <p:nvPr/>
          </p:nvSpPr>
          <p:spPr bwMode="auto">
            <a:xfrm rot="16200000" flipH="1">
              <a:off x="10595329" y="4637921"/>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03" name="AutoShape 118"/>
            <p:cNvSpPr>
              <a:spLocks noChangeArrowheads="1"/>
            </p:cNvSpPr>
            <p:nvPr/>
          </p:nvSpPr>
          <p:spPr bwMode="auto">
            <a:xfrm rot="16200000" flipH="1">
              <a:off x="10546213" y="4416355"/>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04" name="AutoShape 119"/>
            <p:cNvSpPr>
              <a:spLocks noChangeArrowheads="1"/>
            </p:cNvSpPr>
            <p:nvPr/>
          </p:nvSpPr>
          <p:spPr bwMode="auto">
            <a:xfrm rot="16200000" flipH="1">
              <a:off x="10601934" y="4220461"/>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05" name="AutoShape 120"/>
            <p:cNvSpPr>
              <a:spLocks noChangeArrowheads="1"/>
            </p:cNvSpPr>
            <p:nvPr/>
          </p:nvSpPr>
          <p:spPr bwMode="auto">
            <a:xfrm rot="16200000" flipH="1">
              <a:off x="10571950" y="4120719"/>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206" name="AutoShape 121"/>
            <p:cNvSpPr>
              <a:spLocks noChangeArrowheads="1"/>
            </p:cNvSpPr>
            <p:nvPr/>
          </p:nvSpPr>
          <p:spPr bwMode="auto">
            <a:xfrm rot="16200000">
              <a:off x="10319973" y="4071757"/>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07" name="AutoShape 122"/>
            <p:cNvSpPr>
              <a:spLocks noChangeArrowheads="1"/>
            </p:cNvSpPr>
            <p:nvPr/>
          </p:nvSpPr>
          <p:spPr bwMode="auto">
            <a:xfrm rot="16200000" flipH="1">
              <a:off x="10415978" y="4204198"/>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08" name="AutoShape 123"/>
            <p:cNvSpPr>
              <a:spLocks noChangeArrowheads="1"/>
            </p:cNvSpPr>
            <p:nvPr/>
          </p:nvSpPr>
          <p:spPr bwMode="auto">
            <a:xfrm rot="16200000" flipH="1">
              <a:off x="10370794" y="4417298"/>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09" name="AutoShape 124"/>
            <p:cNvSpPr>
              <a:spLocks noChangeArrowheads="1"/>
            </p:cNvSpPr>
            <p:nvPr/>
          </p:nvSpPr>
          <p:spPr bwMode="auto">
            <a:xfrm rot="16200000" flipH="1">
              <a:off x="10416075" y="4626499"/>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10" name="Rectangle 125"/>
            <p:cNvSpPr>
              <a:spLocks noChangeArrowheads="1"/>
            </p:cNvSpPr>
            <p:nvPr/>
          </p:nvSpPr>
          <p:spPr bwMode="auto">
            <a:xfrm>
              <a:off x="9620687" y="4054030"/>
              <a:ext cx="323041" cy="713355"/>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211" name="Rectangle 126"/>
            <p:cNvSpPr>
              <a:spLocks noChangeArrowheads="1"/>
            </p:cNvSpPr>
            <p:nvPr/>
          </p:nvSpPr>
          <p:spPr bwMode="auto">
            <a:xfrm>
              <a:off x="9620687" y="4767386"/>
              <a:ext cx="323041" cy="14135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212" name="Rectangle 127" descr="花岗岩"/>
            <p:cNvSpPr>
              <a:spLocks noChangeArrowheads="1"/>
            </p:cNvSpPr>
            <p:nvPr/>
          </p:nvSpPr>
          <p:spPr bwMode="auto">
            <a:xfrm flipH="1">
              <a:off x="9490321" y="4909680"/>
              <a:ext cx="127491" cy="25443"/>
            </a:xfrm>
            <a:prstGeom prst="rect">
              <a:avLst/>
            </a:prstGeom>
            <a:blipFill dpi="0" rotWithShape="1">
              <a:blip r:embed="rId7"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213" name="Rectangle 129" descr="白色大理石"/>
            <p:cNvSpPr>
              <a:spLocks noChangeArrowheads="1"/>
            </p:cNvSpPr>
            <p:nvPr/>
          </p:nvSpPr>
          <p:spPr bwMode="auto">
            <a:xfrm>
              <a:off x="9359954" y="5105688"/>
              <a:ext cx="2434787" cy="43348"/>
            </a:xfrm>
            <a:prstGeom prst="rect">
              <a:avLst/>
            </a:prstGeom>
            <a:blipFill dpi="0" rotWithShape="1">
              <a:blip r:embed="rId8" cstate="print"/>
              <a:srcRect/>
              <a:tile tx="0" ty="0" sx="100000" sy="100000" flip="none" algn="tl"/>
            </a:blipFill>
            <a:ln w="9525" algn="ctr">
              <a:solidFill>
                <a:schemeClr val="tx1"/>
              </a:solidFill>
              <a:miter lim="800000"/>
              <a:headEnd/>
              <a:tailEnd/>
            </a:ln>
          </p:spPr>
          <p:txBody>
            <a:bodyPr wrap="none" lIns="79200" tIns="39600" rIns="79200" bIns="39600" anchor="ctr">
              <a:spAutoFit/>
            </a:bodyPr>
            <a:lstStyle/>
            <a:p>
              <a:endParaRPr lang="en-US"/>
            </a:p>
          </p:txBody>
        </p:sp>
        <p:sp>
          <p:nvSpPr>
            <p:cNvPr id="214" name="AutoShape 131"/>
            <p:cNvSpPr>
              <a:spLocks noChangeArrowheads="1"/>
            </p:cNvSpPr>
            <p:nvPr/>
          </p:nvSpPr>
          <p:spPr bwMode="auto">
            <a:xfrm rot="5400000">
              <a:off x="10159545" y="4891356"/>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15" name="AutoShape 132"/>
            <p:cNvSpPr>
              <a:spLocks noChangeArrowheads="1"/>
            </p:cNvSpPr>
            <p:nvPr/>
          </p:nvSpPr>
          <p:spPr bwMode="auto">
            <a:xfrm rot="5400000">
              <a:off x="10543538" y="4939414"/>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16" name="AutoShape 134"/>
            <p:cNvSpPr>
              <a:spLocks noChangeArrowheads="1"/>
            </p:cNvSpPr>
            <p:nvPr/>
          </p:nvSpPr>
          <p:spPr bwMode="auto">
            <a:xfrm rot="16200000" flipH="1">
              <a:off x="10337239" y="3759274"/>
              <a:ext cx="168680" cy="310579"/>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17" name="AutoShape 135"/>
            <p:cNvSpPr>
              <a:spLocks noChangeArrowheads="1"/>
            </p:cNvSpPr>
            <p:nvPr/>
          </p:nvSpPr>
          <p:spPr bwMode="auto">
            <a:xfrm rot="16200000" flipH="1">
              <a:off x="10752524" y="3761126"/>
              <a:ext cx="121562" cy="314413"/>
            </a:xfrm>
            <a:prstGeom prst="upArrow">
              <a:avLst>
                <a:gd name="adj1" fmla="val 50000"/>
                <a:gd name="adj2" fmla="val 63566"/>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18" name="Text Box 138"/>
            <p:cNvSpPr txBox="1">
              <a:spLocks noChangeArrowheads="1"/>
            </p:cNvSpPr>
            <p:nvPr/>
          </p:nvSpPr>
          <p:spPr bwMode="auto">
            <a:xfrm>
              <a:off x="9552185" y="4587394"/>
              <a:ext cx="504243" cy="203084"/>
            </a:xfrm>
            <a:prstGeom prst="rect">
              <a:avLst/>
            </a:prstGeom>
            <a:noFill/>
            <a:ln w="9525" algn="ctr">
              <a:noFill/>
              <a:miter lim="800000"/>
              <a:headEnd/>
              <a:tailEnd/>
            </a:ln>
          </p:spPr>
          <p:txBody>
            <a:bodyPr wrap="square" lIns="79200" tIns="39600" rIns="79200" bIns="39600">
              <a:spAutoFit/>
            </a:bodyPr>
            <a:lstStyle/>
            <a:p>
              <a:pPr defTabSz="801688">
                <a:spcBef>
                  <a:spcPct val="50000"/>
                </a:spcBef>
              </a:pPr>
              <a:r>
                <a:rPr lang="en-US" altLang="zh-CN" sz="800" b="1" smtClean="0">
                  <a:solidFill>
                    <a:srgbClr val="0000FF"/>
                  </a:solidFill>
                  <a:latin typeface="Arial" charset="0"/>
                </a:rPr>
                <a:t>CRAC</a:t>
              </a:r>
              <a:endParaRPr lang="en-US" altLang="zh-CN" sz="800" b="1">
                <a:solidFill>
                  <a:srgbClr val="0000FF"/>
                </a:solidFill>
                <a:latin typeface="Arial" charset="0"/>
              </a:endParaRPr>
            </a:p>
          </p:txBody>
        </p:sp>
        <p:sp>
          <p:nvSpPr>
            <p:cNvPr id="219" name="AutoShape 140"/>
            <p:cNvSpPr>
              <a:spLocks noChangeArrowheads="1"/>
            </p:cNvSpPr>
            <p:nvPr/>
          </p:nvSpPr>
          <p:spPr bwMode="auto">
            <a:xfrm flipH="1">
              <a:off x="11088146" y="3866504"/>
              <a:ext cx="316331" cy="187526"/>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20" name="Rectangle 59" descr="花岗岩"/>
            <p:cNvSpPr>
              <a:spLocks noChangeArrowheads="1"/>
            </p:cNvSpPr>
            <p:nvPr/>
          </p:nvSpPr>
          <p:spPr bwMode="auto">
            <a:xfrm>
              <a:off x="11505220" y="4908739"/>
              <a:ext cx="280864" cy="23558"/>
            </a:xfrm>
            <a:prstGeom prst="rect">
              <a:avLst/>
            </a:prstGeom>
            <a:blipFill dpi="0" rotWithShape="1">
              <a:blip r:embed="rId7"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grpSp>
          <p:nvGrpSpPr>
            <p:cNvPr id="221" name="Group 215"/>
            <p:cNvGrpSpPr/>
            <p:nvPr/>
          </p:nvGrpSpPr>
          <p:grpSpPr>
            <a:xfrm>
              <a:off x="11075847" y="4905916"/>
              <a:ext cx="256899" cy="32360"/>
              <a:chOff x="9931898" y="4450803"/>
              <a:chExt cx="425450" cy="71437"/>
            </a:xfrm>
          </p:grpSpPr>
          <p:sp>
            <p:nvSpPr>
              <p:cNvPr id="272"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273"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74"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75"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76"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77"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278"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222" name="AutoShape 67"/>
            <p:cNvSpPr>
              <a:spLocks noChangeArrowheads="1"/>
            </p:cNvSpPr>
            <p:nvPr/>
          </p:nvSpPr>
          <p:spPr bwMode="auto">
            <a:xfrm rot="5400000" flipH="1">
              <a:off x="11059949" y="4900169"/>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23" name="AutoShape 68"/>
            <p:cNvSpPr>
              <a:spLocks noChangeArrowheads="1"/>
            </p:cNvSpPr>
            <p:nvPr/>
          </p:nvSpPr>
          <p:spPr bwMode="auto">
            <a:xfrm>
              <a:off x="11214768" y="4878583"/>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24" name="AutoShape 132"/>
            <p:cNvSpPr>
              <a:spLocks noChangeArrowheads="1"/>
            </p:cNvSpPr>
            <p:nvPr/>
          </p:nvSpPr>
          <p:spPr bwMode="auto">
            <a:xfrm rot="16200000">
              <a:off x="10790851" y="4221348"/>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25" name="AutoShape 132"/>
            <p:cNvSpPr>
              <a:spLocks noChangeArrowheads="1"/>
            </p:cNvSpPr>
            <p:nvPr/>
          </p:nvSpPr>
          <p:spPr bwMode="auto">
            <a:xfrm rot="16200000">
              <a:off x="10808285" y="4388864"/>
              <a:ext cx="124713" cy="244735"/>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226" name="AutoShape 132"/>
            <p:cNvSpPr>
              <a:spLocks noChangeArrowheads="1"/>
            </p:cNvSpPr>
            <p:nvPr/>
          </p:nvSpPr>
          <p:spPr bwMode="auto">
            <a:xfrm rot="16200000">
              <a:off x="10793727" y="46369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27" name="AutoShape 77"/>
            <p:cNvSpPr>
              <a:spLocks noChangeArrowheads="1"/>
            </p:cNvSpPr>
            <p:nvPr/>
          </p:nvSpPr>
          <p:spPr bwMode="auto">
            <a:xfrm rot="5400000">
              <a:off x="11235632" y="46369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28" name="AutoShape 77"/>
            <p:cNvSpPr>
              <a:spLocks noChangeArrowheads="1"/>
            </p:cNvSpPr>
            <p:nvPr/>
          </p:nvSpPr>
          <p:spPr bwMode="auto">
            <a:xfrm rot="5400000">
              <a:off x="11182535" y="4391321"/>
              <a:ext cx="116234" cy="242650"/>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229" name="AutoShape 77"/>
            <p:cNvSpPr>
              <a:spLocks noChangeArrowheads="1"/>
            </p:cNvSpPr>
            <p:nvPr/>
          </p:nvSpPr>
          <p:spPr bwMode="auto">
            <a:xfrm rot="5400000">
              <a:off x="11232755" y="4227003"/>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30" name="AutoShape 75"/>
            <p:cNvSpPr>
              <a:spLocks noChangeArrowheads="1"/>
            </p:cNvSpPr>
            <p:nvPr/>
          </p:nvSpPr>
          <p:spPr bwMode="auto">
            <a:xfrm flipH="1">
              <a:off x="10749626" y="4158013"/>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231" name="AutoShape 68"/>
            <p:cNvSpPr>
              <a:spLocks noChangeArrowheads="1"/>
            </p:cNvSpPr>
            <p:nvPr/>
          </p:nvSpPr>
          <p:spPr bwMode="auto">
            <a:xfrm>
              <a:off x="11027845" y="4626977"/>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32" name="AutoShape 68"/>
            <p:cNvSpPr>
              <a:spLocks noChangeArrowheads="1"/>
            </p:cNvSpPr>
            <p:nvPr/>
          </p:nvSpPr>
          <p:spPr bwMode="auto">
            <a:xfrm>
              <a:off x="11024969" y="4341446"/>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grpSp>
          <p:nvGrpSpPr>
            <p:cNvPr id="233" name="Group 293"/>
            <p:cNvGrpSpPr/>
            <p:nvPr/>
          </p:nvGrpSpPr>
          <p:grpSpPr>
            <a:xfrm>
              <a:off x="9674829" y="4786612"/>
              <a:ext cx="206264" cy="115328"/>
              <a:chOff x="8473984" y="4822423"/>
              <a:chExt cx="680760" cy="167412"/>
            </a:xfrm>
          </p:grpSpPr>
          <p:sp>
            <p:nvSpPr>
              <p:cNvPr id="269" name="Freeform 541"/>
              <p:cNvSpPr>
                <a:spLocks/>
              </p:cNvSpPr>
              <p:nvPr/>
            </p:nvSpPr>
            <p:spPr bwMode="auto">
              <a:xfrm>
                <a:off x="8473984" y="4822423"/>
                <a:ext cx="3133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0" name="Freeform 542"/>
              <p:cNvSpPr>
                <a:spLocks/>
              </p:cNvSpPr>
              <p:nvPr/>
            </p:nvSpPr>
            <p:spPr bwMode="auto">
              <a:xfrm rot="10800000">
                <a:off x="8840178" y="4836374"/>
                <a:ext cx="3145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71" name="AutoShape 544"/>
              <p:cNvSpPr>
                <a:spLocks noChangeArrowheads="1"/>
              </p:cNvSpPr>
              <p:nvPr/>
            </p:nvSpPr>
            <p:spPr bwMode="auto">
              <a:xfrm rot="10800000">
                <a:off x="8781347" y="4827789"/>
                <a:ext cx="96051" cy="16204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234" name="Rounded Rectangle 124"/>
            <p:cNvSpPr/>
            <p:nvPr/>
          </p:nvSpPr>
          <p:spPr bwMode="auto">
            <a:xfrm rot="19446825">
              <a:off x="9617010" y="4371589"/>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cxnSp>
          <p:nvCxnSpPr>
            <p:cNvPr id="235" name="Shape 96"/>
            <p:cNvCxnSpPr/>
            <p:nvPr/>
          </p:nvCxnSpPr>
          <p:spPr>
            <a:xfrm rot="10800000" flipV="1">
              <a:off x="8927906" y="4543234"/>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236" name="Shape 292"/>
            <p:cNvCxnSpPr>
              <a:stCxn id="234" idx="1"/>
            </p:cNvCxnSpPr>
            <p:nvPr/>
          </p:nvCxnSpPr>
          <p:spPr>
            <a:xfrm rot="10800000" flipV="1">
              <a:off x="8927909" y="4509685"/>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237" name="Rectangle 127"/>
            <p:cNvSpPr/>
            <p:nvPr/>
          </p:nvSpPr>
          <p:spPr bwMode="auto">
            <a:xfrm>
              <a:off x="9367452" y="3751148"/>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sp>
          <p:nvSpPr>
            <p:cNvPr id="238" name="Rectangle 125"/>
            <p:cNvSpPr>
              <a:spLocks noChangeArrowheads="1"/>
            </p:cNvSpPr>
            <p:nvPr/>
          </p:nvSpPr>
          <p:spPr bwMode="auto">
            <a:xfrm>
              <a:off x="11780668" y="3800931"/>
              <a:ext cx="144016"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239" name="Group 131"/>
            <p:cNvGrpSpPr/>
            <p:nvPr/>
          </p:nvGrpSpPr>
          <p:grpSpPr>
            <a:xfrm rot="16200000">
              <a:off x="11732253" y="3873690"/>
              <a:ext cx="193181" cy="47662"/>
              <a:chOff x="3266568" y="2921247"/>
              <a:chExt cx="206264" cy="115328"/>
            </a:xfrm>
          </p:grpSpPr>
          <p:sp>
            <p:nvSpPr>
              <p:cNvPr id="266" name="Freeform 541"/>
              <p:cNvSpPr>
                <a:spLocks/>
              </p:cNvSpPr>
              <p:nvPr/>
            </p:nvSpPr>
            <p:spPr bwMode="auto">
              <a:xfrm>
                <a:off x="3266568" y="2921247"/>
                <a:ext cx="94947"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7" name="Freeform 542"/>
              <p:cNvSpPr>
                <a:spLocks/>
              </p:cNvSpPr>
              <p:nvPr/>
            </p:nvSpPr>
            <p:spPr bwMode="auto">
              <a:xfrm rot="10800000">
                <a:off x="3377521" y="2930858"/>
                <a:ext cx="95311"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8" name="AutoShape 544"/>
              <p:cNvSpPr>
                <a:spLocks noChangeArrowheads="1"/>
              </p:cNvSpPr>
              <p:nvPr/>
            </p:nvSpPr>
            <p:spPr bwMode="auto">
              <a:xfrm rot="10800000">
                <a:off x="3359696" y="2924944"/>
                <a:ext cx="29103" cy="11163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40" name="Group 135"/>
            <p:cNvGrpSpPr/>
            <p:nvPr/>
          </p:nvGrpSpPr>
          <p:grpSpPr>
            <a:xfrm flipH="1">
              <a:off x="11878964" y="3797756"/>
              <a:ext cx="45719" cy="206060"/>
              <a:chOff x="3143672" y="2945778"/>
              <a:chExt cx="72008" cy="206060"/>
            </a:xfrm>
          </p:grpSpPr>
          <p:sp>
            <p:nvSpPr>
              <p:cNvPr id="261"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262" name="Straight Connector 152"/>
              <p:cNvCxnSpPr>
                <a:endCxn id="261"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3" name="Straight Connector 153"/>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4" name="Straight Connector 154"/>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5" name="Straight Connector 155"/>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1" name="Rectangle 125"/>
            <p:cNvSpPr>
              <a:spLocks noChangeArrowheads="1"/>
            </p:cNvSpPr>
            <p:nvPr/>
          </p:nvSpPr>
          <p:spPr bwMode="auto">
            <a:xfrm>
              <a:off x="9404096" y="3848796"/>
              <a:ext cx="539065"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242" name="Group 115"/>
            <p:cNvGrpSpPr/>
            <p:nvPr/>
          </p:nvGrpSpPr>
          <p:grpSpPr>
            <a:xfrm rot="16200000">
              <a:off x="9368462" y="3926694"/>
              <a:ext cx="193181" cy="47671"/>
              <a:chOff x="3261116" y="2952130"/>
              <a:chExt cx="206266" cy="115349"/>
            </a:xfrm>
          </p:grpSpPr>
          <p:sp>
            <p:nvSpPr>
              <p:cNvPr id="258" name="Freeform 541"/>
              <p:cNvSpPr>
                <a:spLocks/>
              </p:cNvSpPr>
              <p:nvPr/>
            </p:nvSpPr>
            <p:spPr bwMode="auto">
              <a:xfrm>
                <a:off x="3261116" y="2952130"/>
                <a:ext cx="94948" cy="74666"/>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59" name="Freeform 542"/>
              <p:cNvSpPr>
                <a:spLocks/>
              </p:cNvSpPr>
              <p:nvPr/>
            </p:nvSpPr>
            <p:spPr bwMode="auto">
              <a:xfrm rot="10800000">
                <a:off x="3372070" y="2961764"/>
                <a:ext cx="95312"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60" name="AutoShape 544"/>
              <p:cNvSpPr>
                <a:spLocks noChangeArrowheads="1"/>
              </p:cNvSpPr>
              <p:nvPr/>
            </p:nvSpPr>
            <p:spPr bwMode="auto">
              <a:xfrm rot="10800000">
                <a:off x="3354244" y="2955849"/>
                <a:ext cx="29103" cy="11163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243" name="Group 129"/>
            <p:cNvGrpSpPr/>
            <p:nvPr/>
          </p:nvGrpSpPr>
          <p:grpSpPr>
            <a:xfrm flipH="1">
              <a:off x="9358279" y="3845470"/>
              <a:ext cx="45719" cy="206060"/>
              <a:chOff x="3143672" y="2945778"/>
              <a:chExt cx="72008" cy="206060"/>
            </a:xfrm>
          </p:grpSpPr>
          <p:sp>
            <p:nvSpPr>
              <p:cNvPr id="253"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254" name="Straight Connector 144"/>
              <p:cNvCxnSpPr>
                <a:endCxn id="253"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5" name="Straight Connector 145"/>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Straight Connector 146"/>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7" name="Straight Connector 147"/>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44" name="AutoShape 133"/>
            <p:cNvSpPr>
              <a:spLocks noChangeArrowheads="1"/>
            </p:cNvSpPr>
            <p:nvPr/>
          </p:nvSpPr>
          <p:spPr bwMode="auto">
            <a:xfrm rot="16200000" flipH="1">
              <a:off x="9732660" y="3868578"/>
              <a:ext cx="248779" cy="301952"/>
            </a:xfrm>
            <a:custGeom>
              <a:avLst/>
              <a:gdLst>
                <a:gd name="T0" fmla="*/ 152 w 21600"/>
                <a:gd name="T1" fmla="*/ 0 h 21600"/>
                <a:gd name="T2" fmla="*/ 152 w 21600"/>
                <a:gd name="T3" fmla="*/ 177 h 21600"/>
                <a:gd name="T4" fmla="*/ 42 w 21600"/>
                <a:gd name="T5" fmla="*/ 315 h 21600"/>
                <a:gd name="T6" fmla="*/ 264 w 21600"/>
                <a:gd name="T7" fmla="*/ 89 h 21600"/>
                <a:gd name="T8" fmla="*/ 17694720 60000 65536"/>
                <a:gd name="T9" fmla="*/ 5898240 60000 65536"/>
                <a:gd name="T10" fmla="*/ 5898240 60000 65536"/>
                <a:gd name="T11" fmla="*/ 0 60000 65536"/>
                <a:gd name="T12" fmla="*/ 12436 w 21600"/>
                <a:gd name="T13" fmla="*/ 2743 h 21600"/>
                <a:gd name="T14" fmla="*/ 16527 w 21600"/>
                <a:gd name="T15" fmla="*/ 9394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742"/>
                  </a:lnTo>
                  <a:cubicBezTo>
                    <a:pt x="5564" y="2742"/>
                    <a:pt x="0" y="6958"/>
                    <a:pt x="0" y="12158"/>
                  </a:cubicBezTo>
                  <a:lnTo>
                    <a:pt x="0" y="21600"/>
                  </a:lnTo>
                  <a:lnTo>
                    <a:pt x="6822" y="21600"/>
                  </a:lnTo>
                  <a:lnTo>
                    <a:pt x="6822" y="12158"/>
                  </a:lnTo>
                  <a:cubicBezTo>
                    <a:pt x="6822" y="10644"/>
                    <a:pt x="9331" y="9416"/>
                    <a:pt x="12427" y="9416"/>
                  </a:cubicBezTo>
                  <a:lnTo>
                    <a:pt x="12427"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45" name="AutoShape 140"/>
            <p:cNvSpPr>
              <a:spLocks noChangeArrowheads="1"/>
            </p:cNvSpPr>
            <p:nvPr/>
          </p:nvSpPr>
          <p:spPr bwMode="auto">
            <a:xfrm>
              <a:off x="11620501" y="3825562"/>
              <a:ext cx="331741"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246" name="AutoShape 84"/>
            <p:cNvSpPr>
              <a:spLocks noChangeArrowheads="1"/>
            </p:cNvSpPr>
            <p:nvPr/>
          </p:nvSpPr>
          <p:spPr bwMode="auto">
            <a:xfrm rot="5400000">
              <a:off x="12023785" y="3823621"/>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247" name="AutoShape 131"/>
            <p:cNvSpPr>
              <a:spLocks noChangeArrowheads="1"/>
            </p:cNvSpPr>
            <p:nvPr/>
          </p:nvSpPr>
          <p:spPr bwMode="auto">
            <a:xfrm rot="5400000">
              <a:off x="9016212" y="3822654"/>
              <a:ext cx="127216" cy="272236"/>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48" name="AutoShape 131"/>
            <p:cNvSpPr>
              <a:spLocks noChangeArrowheads="1"/>
            </p:cNvSpPr>
            <p:nvPr/>
          </p:nvSpPr>
          <p:spPr bwMode="auto">
            <a:xfrm rot="5400000">
              <a:off x="9592276" y="3822654"/>
              <a:ext cx="127216" cy="272236"/>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249" name="AutoShape 68"/>
            <p:cNvSpPr>
              <a:spLocks noChangeArrowheads="1"/>
            </p:cNvSpPr>
            <p:nvPr/>
          </p:nvSpPr>
          <p:spPr bwMode="auto">
            <a:xfrm flipV="1">
              <a:off x="9719994" y="4183196"/>
              <a:ext cx="144016" cy="401853"/>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250" name="Text Box 138"/>
            <p:cNvSpPr txBox="1">
              <a:spLocks noChangeArrowheads="1"/>
            </p:cNvSpPr>
            <p:nvPr/>
          </p:nvSpPr>
          <p:spPr bwMode="auto">
            <a:xfrm>
              <a:off x="10027076" y="3823156"/>
              <a:ext cx="216024" cy="175619"/>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900" b="1" smtClean="0">
                  <a:solidFill>
                    <a:schemeClr val="tx1"/>
                  </a:solidFill>
                  <a:latin typeface="Arial" charset="0"/>
                </a:rPr>
                <a:t>30</a:t>
              </a:r>
              <a:r>
                <a:rPr lang="zh-CN" altLang="en-US" sz="900" b="1" smtClean="0">
                  <a:solidFill>
                    <a:schemeClr val="tx1"/>
                  </a:solidFill>
                  <a:latin typeface="Arial" charset="0"/>
                </a:rPr>
                <a:t>℃</a:t>
              </a:r>
              <a:endParaRPr lang="en-US" altLang="zh-CN" sz="900" b="1">
                <a:solidFill>
                  <a:schemeClr val="tx1"/>
                </a:solidFill>
                <a:latin typeface="Arial" charset="0"/>
              </a:endParaRPr>
            </a:p>
          </p:txBody>
        </p:sp>
        <p:sp>
          <p:nvSpPr>
            <p:cNvPr id="251" name="Text Box 138"/>
            <p:cNvSpPr txBox="1">
              <a:spLocks noChangeArrowheads="1"/>
            </p:cNvSpPr>
            <p:nvPr/>
          </p:nvSpPr>
          <p:spPr bwMode="auto">
            <a:xfrm>
              <a:off x="9537877" y="4975284"/>
              <a:ext cx="216023" cy="11133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algn="ctr" defTabSz="801688">
                <a:spcBef>
                  <a:spcPct val="50000"/>
                </a:spcBef>
              </a:pPr>
              <a:r>
                <a:rPr lang="en-US" altLang="zh-CN" sz="900" b="1" smtClean="0">
                  <a:solidFill>
                    <a:schemeClr val="tx1"/>
                  </a:solidFill>
                  <a:latin typeface="Arial" charset="0"/>
                </a:rPr>
                <a:t>20</a:t>
              </a:r>
              <a:r>
                <a:rPr lang="zh-CN" altLang="en-US" sz="900" b="1" smtClean="0">
                  <a:solidFill>
                    <a:schemeClr val="tx1"/>
                  </a:solidFill>
                  <a:latin typeface="Arial" charset="0"/>
                </a:rPr>
                <a:t>℃</a:t>
              </a:r>
              <a:endParaRPr lang="en-US" altLang="zh-CN" sz="900" b="1">
                <a:solidFill>
                  <a:schemeClr val="tx1"/>
                </a:solidFill>
                <a:latin typeface="Arial" charset="0"/>
              </a:endParaRPr>
            </a:p>
          </p:txBody>
        </p:sp>
        <p:sp>
          <p:nvSpPr>
            <p:cNvPr id="252" name="Text Box 138"/>
            <p:cNvSpPr txBox="1">
              <a:spLocks noChangeArrowheads="1"/>
            </p:cNvSpPr>
            <p:nvPr/>
          </p:nvSpPr>
          <p:spPr bwMode="auto">
            <a:xfrm>
              <a:off x="8663609" y="3870646"/>
              <a:ext cx="216023" cy="175619"/>
            </a:xfrm>
            <a:prstGeom prst="rect">
              <a:avLst/>
            </a:prstGeom>
            <a:solidFill>
              <a:srgbClr val="00B05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lIns="0" tIns="39600" rIns="0" bIns="39600">
              <a:spAutoFit/>
            </a:bodyPr>
            <a:lstStyle/>
            <a:p>
              <a:pPr algn="ctr" defTabSz="801688">
                <a:spcBef>
                  <a:spcPct val="50000"/>
                </a:spcBef>
              </a:pPr>
              <a:r>
                <a:rPr lang="en-US" altLang="zh-CN" sz="900" b="1" smtClean="0">
                  <a:solidFill>
                    <a:schemeClr val="tx1"/>
                  </a:solidFill>
                  <a:latin typeface="Arial" charset="0"/>
                </a:rPr>
                <a:t>5</a:t>
              </a:r>
              <a:r>
                <a:rPr lang="zh-CN" altLang="en-US" sz="900" b="1" smtClean="0">
                  <a:solidFill>
                    <a:schemeClr val="tx1"/>
                  </a:solidFill>
                  <a:latin typeface="Arial" charset="0"/>
                </a:rPr>
                <a:t>℃</a:t>
              </a:r>
              <a:endParaRPr lang="en-US" altLang="zh-CN" sz="900" b="1">
                <a:solidFill>
                  <a:schemeClr val="tx1"/>
                </a:solidFill>
                <a:latin typeface="Arial" charset="0"/>
              </a:endParaRPr>
            </a:p>
          </p:txBody>
        </p:sp>
      </p:grpSp>
      <p:sp>
        <p:nvSpPr>
          <p:cNvPr id="161" name="矩形 18"/>
          <p:cNvSpPr/>
          <p:nvPr/>
        </p:nvSpPr>
        <p:spPr>
          <a:xfrm>
            <a:off x="9337726" y="3799185"/>
            <a:ext cx="1386656" cy="553998"/>
          </a:xfrm>
          <a:prstGeom prst="rect">
            <a:avLst/>
          </a:prstGeom>
          <a:solidFill>
            <a:schemeClr val="bg1">
              <a:lumMod val="75000"/>
            </a:schemeClr>
          </a:solidFill>
          <a:ln>
            <a:solidFill>
              <a:schemeClr val="bg1">
                <a:lumMod val="75000"/>
              </a:schemeClr>
            </a:solidFill>
          </a:ln>
        </p:spPr>
        <p:style>
          <a:lnRef idx="2">
            <a:schemeClr val="accent3">
              <a:shade val="50000"/>
            </a:schemeClr>
          </a:lnRef>
          <a:fillRef idx="1">
            <a:schemeClr val="accent3"/>
          </a:fillRef>
          <a:effectRef idx="0">
            <a:schemeClr val="accent3"/>
          </a:effectRef>
          <a:fontRef idx="minor">
            <a:schemeClr val="lt1"/>
          </a:fontRef>
        </p:style>
        <p:txBody>
          <a:bodyPr wrap="square">
            <a:noAutofit/>
          </a:bodyPr>
          <a:lstStyle/>
          <a:p>
            <a:r>
              <a:rPr lang="en-US" sz="1000" dirty="0">
                <a:solidFill>
                  <a:schemeClr val="tx1"/>
                </a:solidFill>
                <a:ea typeface="Arial Unicode MS" panose="020B0604020202020204" pitchFamily="34" charset="-122"/>
                <a:cs typeface="Arial Unicode MS" panose="020B0604020202020204" pitchFamily="34" charset="-122"/>
              </a:rPr>
              <a:t>Indoor dust requirements:</a:t>
            </a:r>
          </a:p>
          <a:p>
            <a:r>
              <a:rPr lang="en-US" sz="1000" dirty="0">
                <a:solidFill>
                  <a:schemeClr val="tx1"/>
                </a:solidFill>
                <a:ea typeface="Arial Unicode MS" panose="020B0604020202020204" pitchFamily="34" charset="-122"/>
                <a:cs typeface="Arial Unicode MS" panose="020B0604020202020204" pitchFamily="34" charset="-122"/>
              </a:rPr>
              <a:t>ISO 14644-1 Class 8</a:t>
            </a:r>
          </a:p>
        </p:txBody>
      </p:sp>
    </p:spTree>
    <p:extLst>
      <p:ext uri="{BB962C8B-B14F-4D97-AF65-F5344CB8AC3E}">
        <p14:creationId xmlns:p14="http://schemas.microsoft.com/office/powerpoint/2010/main" val="345449501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Direct Ventilation Control Logic Design</a:t>
            </a:r>
          </a:p>
        </p:txBody>
      </p:sp>
      <p:sp>
        <p:nvSpPr>
          <p:cNvPr id="7" name="文本占位符 6"/>
          <p:cNvSpPr>
            <a:spLocks noGrp="1"/>
          </p:cNvSpPr>
          <p:nvPr>
            <p:ph type="body" sz="quarter" idx="10"/>
          </p:nvPr>
        </p:nvSpPr>
        <p:spPr>
          <a:prstGeom prst="rect">
            <a:avLst/>
          </a:prstGeom>
        </p:spPr>
        <p:txBody>
          <a:bodyPr>
            <a:noAutofit/>
          </a:bodyPr>
          <a:lstStyle/>
          <a:p>
            <a:r>
              <a:rPr lang="en-US" sz="1400" dirty="0">
                <a:latin typeface="+mn-lt"/>
                <a:ea typeface="Arial Unicode MS" panose="020B0604020202020204" pitchFamily="34" charset="-122"/>
                <a:cs typeface="Arial Unicode MS" panose="020B0604020202020204" pitchFamily="34" charset="-122"/>
              </a:rPr>
              <a:t>Control logic design</a:t>
            </a:r>
          </a:p>
          <a:p>
            <a:pPr lvl="1"/>
            <a:r>
              <a:rPr lang="en-US" sz="1200" dirty="0">
                <a:latin typeface="+mn-lt"/>
                <a:ea typeface="Arial Unicode MS" panose="020B0604020202020204" pitchFamily="34" charset="-122"/>
                <a:cs typeface="Arial Unicode MS" panose="020B0604020202020204" pitchFamily="34" charset="-122"/>
              </a:rPr>
              <a:t>Cooling mode design principle: The cooling mode is automatically selected by the air conditioner controller based on the outdoor ambient temperature and the actual load of the indoor equipment room. The </a:t>
            </a:r>
            <a:r>
              <a:rPr lang="en-US" sz="1200" dirty="0" smtClean="0">
                <a:latin typeface="+mn-lt"/>
                <a:ea typeface="Arial Unicode MS" panose="020B0604020202020204" pitchFamily="34" charset="-122"/>
                <a:cs typeface="Arial Unicode MS" panose="020B0604020202020204" pitchFamily="34" charset="-122"/>
              </a:rPr>
              <a:t>switching </a:t>
            </a:r>
            <a:r>
              <a:rPr lang="en-US" sz="1200" dirty="0">
                <a:latin typeface="+mn-lt"/>
                <a:ea typeface="Arial Unicode MS" panose="020B0604020202020204" pitchFamily="34" charset="-122"/>
                <a:cs typeface="Arial Unicode MS" panose="020B0604020202020204" pitchFamily="34" charset="-122"/>
              </a:rPr>
              <a:t>logic of the cooling mode is controlled by three key temperatures: preset anti-freezing temperature (</a:t>
            </a:r>
            <a:r>
              <a:rPr lang="en-US" sz="1200" dirty="0" err="1">
                <a:latin typeface="+mn-lt"/>
                <a:ea typeface="Arial Unicode MS" panose="020B0604020202020204" pitchFamily="34" charset="-122"/>
                <a:cs typeface="Arial Unicode MS" panose="020B0604020202020204" pitchFamily="34" charset="-122"/>
              </a:rPr>
              <a:t>T</a:t>
            </a:r>
            <a:r>
              <a:rPr lang="en-US" sz="1200" baseline="-25000" dirty="0" err="1">
                <a:latin typeface="+mn-lt"/>
                <a:ea typeface="Arial Unicode MS" panose="020B0604020202020204" pitchFamily="34" charset="-122"/>
                <a:cs typeface="Arial Unicode MS" panose="020B0604020202020204" pitchFamily="34" charset="-122"/>
              </a:rPr>
              <a:t>f</a:t>
            </a:r>
            <a:r>
              <a:rPr lang="en-US" sz="1200" dirty="0">
                <a:latin typeface="+mn-lt"/>
                <a:ea typeface="Arial Unicode MS" panose="020B0604020202020204" pitchFamily="34" charset="-122"/>
                <a:cs typeface="Arial Unicode MS" panose="020B0604020202020204" pitchFamily="34" charset="-122"/>
              </a:rPr>
              <a:t>), supply air temperature (</a:t>
            </a:r>
            <a:r>
              <a:rPr lang="en-US" sz="1200" dirty="0" err="1">
                <a:latin typeface="+mn-lt"/>
                <a:ea typeface="Arial Unicode MS" panose="020B0604020202020204" pitchFamily="34" charset="-122"/>
                <a:cs typeface="Arial Unicode MS" panose="020B0604020202020204" pitchFamily="34" charset="-122"/>
              </a:rPr>
              <a:t>T</a:t>
            </a:r>
            <a:r>
              <a:rPr lang="en-US" sz="1200" baseline="-25000" dirty="0" err="1">
                <a:latin typeface="+mn-lt"/>
                <a:ea typeface="Arial Unicode MS" panose="020B0604020202020204" pitchFamily="34" charset="-122"/>
                <a:cs typeface="Arial Unicode MS" panose="020B0604020202020204" pitchFamily="34" charset="-122"/>
              </a:rPr>
              <a:t>s</a:t>
            </a:r>
            <a:r>
              <a:rPr lang="en-US" sz="1200" dirty="0">
                <a:latin typeface="+mn-lt"/>
                <a:ea typeface="Arial Unicode MS" panose="020B0604020202020204" pitchFamily="34" charset="-122"/>
                <a:cs typeface="Arial Unicode MS" panose="020B0604020202020204" pitchFamily="34" charset="-122"/>
              </a:rPr>
              <a:t>), and designed return air temperature (</a:t>
            </a:r>
            <a:r>
              <a:rPr lang="en-US" sz="1200" dirty="0" err="1">
                <a:latin typeface="+mn-lt"/>
                <a:ea typeface="Arial Unicode MS" panose="020B0604020202020204" pitchFamily="34" charset="-122"/>
                <a:cs typeface="Arial Unicode MS" panose="020B0604020202020204" pitchFamily="34" charset="-122"/>
              </a:rPr>
              <a:t>T</a:t>
            </a:r>
            <a:r>
              <a:rPr lang="en-US" sz="1200" baseline="-25000" dirty="0" err="1">
                <a:latin typeface="+mn-lt"/>
                <a:ea typeface="Arial Unicode MS" panose="020B0604020202020204" pitchFamily="34" charset="-122"/>
                <a:cs typeface="Arial Unicode MS" panose="020B0604020202020204" pitchFamily="34" charset="-122"/>
              </a:rPr>
              <a:t>r</a:t>
            </a:r>
            <a:r>
              <a:rPr lang="en-US" sz="1200" dirty="0">
                <a:latin typeface="+mn-lt"/>
                <a:ea typeface="Arial Unicode MS" panose="020B0604020202020204" pitchFamily="34" charset="-122"/>
                <a:cs typeface="Arial Unicode MS" panose="020B0604020202020204" pitchFamily="34" charset="-122"/>
              </a:rPr>
              <a:t>).</a:t>
            </a:r>
          </a:p>
          <a:p>
            <a:pPr lvl="1"/>
            <a:r>
              <a:rPr lang="en-US" sz="1200" dirty="0">
                <a:latin typeface="+mn-lt"/>
                <a:ea typeface="Arial Unicode MS" panose="020B0604020202020204" pitchFamily="34" charset="-122"/>
                <a:cs typeface="Arial Unicode MS" panose="020B0604020202020204" pitchFamily="34" charset="-122"/>
              </a:rPr>
              <a:t>Considering the control precision of the air conditioner, the supply air temperature range of the air conditioner is set to </a:t>
            </a:r>
            <a:r>
              <a:rPr lang="en-US" sz="1200" dirty="0" err="1">
                <a:latin typeface="+mn-lt"/>
                <a:ea typeface="Arial Unicode MS" panose="020B0604020202020204" pitchFamily="34" charset="-122"/>
                <a:cs typeface="Arial Unicode MS" panose="020B0604020202020204" pitchFamily="34" charset="-122"/>
              </a:rPr>
              <a:t>T</a:t>
            </a:r>
            <a:r>
              <a:rPr lang="en-US" sz="1200" baseline="-25000" dirty="0" err="1">
                <a:latin typeface="+mn-lt"/>
                <a:ea typeface="Arial Unicode MS" panose="020B0604020202020204" pitchFamily="34" charset="-122"/>
                <a:cs typeface="Arial Unicode MS" panose="020B0604020202020204" pitchFamily="34" charset="-122"/>
              </a:rPr>
              <a:t>s</a:t>
            </a:r>
            <a:r>
              <a:rPr lang="en-US" sz="1200" dirty="0" err="1">
                <a:latin typeface="+mn-lt"/>
                <a:ea typeface="Arial Unicode MS" panose="020B0604020202020204" pitchFamily="34" charset="-122"/>
                <a:cs typeface="Arial Unicode MS" panose="020B0604020202020204" pitchFamily="34" charset="-122"/>
              </a:rPr>
              <a:t>±Δt</a:t>
            </a:r>
            <a:r>
              <a:rPr lang="en-US" sz="1200" dirty="0">
                <a:latin typeface="+mn-lt"/>
                <a:ea typeface="Arial Unicode MS" panose="020B0604020202020204" pitchFamily="34" charset="-122"/>
                <a:cs typeface="Arial Unicode MS" panose="020B0604020202020204" pitchFamily="34" charset="-122"/>
              </a:rPr>
              <a:t>. The following table describes cooling mode </a:t>
            </a:r>
            <a:r>
              <a:rPr lang="en-US" sz="1200" dirty="0" smtClean="0">
                <a:latin typeface="+mn-lt"/>
                <a:ea typeface="Arial Unicode MS" panose="020B0604020202020204" pitchFamily="34" charset="-122"/>
                <a:cs typeface="Arial Unicode MS" panose="020B0604020202020204" pitchFamily="34" charset="-122"/>
              </a:rPr>
              <a:t>switching </a:t>
            </a:r>
            <a:r>
              <a:rPr lang="en-US" sz="1200" dirty="0">
                <a:latin typeface="+mn-lt"/>
                <a:ea typeface="Arial Unicode MS" panose="020B0604020202020204" pitchFamily="34" charset="-122"/>
                <a:cs typeface="Arial Unicode MS" panose="020B0604020202020204" pitchFamily="34" charset="-122"/>
              </a:rPr>
              <a:t>based on the outdoor ambient temperature.</a:t>
            </a:r>
          </a:p>
        </p:txBody>
      </p:sp>
      <p:graphicFrame>
        <p:nvGraphicFramePr>
          <p:cNvPr id="9" name="表格 8"/>
          <p:cNvGraphicFramePr>
            <a:graphicFrameLocks noGrp="1"/>
          </p:cNvGraphicFramePr>
          <p:nvPr>
            <p:extLst>
              <p:ext uri="{D42A27DB-BD31-4B8C-83A1-F6EECF244321}">
                <p14:modId xmlns:p14="http://schemas.microsoft.com/office/powerpoint/2010/main" val="116283185"/>
              </p:ext>
            </p:extLst>
          </p:nvPr>
        </p:nvGraphicFramePr>
        <p:xfrm>
          <a:off x="753382" y="3369137"/>
          <a:ext cx="5171168" cy="2381266"/>
        </p:xfrm>
        <a:graphic>
          <a:graphicData uri="http://schemas.openxmlformats.org/drawingml/2006/table">
            <a:tbl>
              <a:tblPr firstRow="1" firstCol="1" bandRow="1">
                <a:tableStyleId>{72833802-FEF1-4C79-8D5D-14CF1EAF98D9}</a:tableStyleId>
              </a:tblPr>
              <a:tblGrid>
                <a:gridCol w="485327"/>
                <a:gridCol w="1784733"/>
                <a:gridCol w="2901108"/>
              </a:tblGrid>
              <a:tr h="397501">
                <a:tc>
                  <a:txBody>
                    <a:bodyPr/>
                    <a:lstStyle/>
                    <a:p>
                      <a:pPr algn="ctr">
                        <a:lnSpc>
                          <a:spcPct val="100000"/>
                        </a:lnSpc>
                        <a:spcAft>
                          <a:spcPts val="0"/>
                        </a:spcAft>
                      </a:pPr>
                      <a:r>
                        <a:rPr lang="en-US" sz="1100" dirty="0">
                          <a:solidFill>
                            <a:schemeClr val="tx1"/>
                          </a:solidFill>
                          <a:latin typeface="Huawei Sans" panose="020C0503030203020204" pitchFamily="34" charset="0"/>
                          <a:ea typeface="+mn-ea"/>
                        </a:rPr>
                        <a:t>No.</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100">
                          <a:solidFill>
                            <a:schemeClr val="tx1"/>
                          </a:solidFill>
                          <a:latin typeface="Huawei Sans" panose="020C0503030203020204" pitchFamily="34" charset="0"/>
                          <a:ea typeface="+mn-ea"/>
                        </a:rPr>
                        <a:t>Environment Requirement</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100">
                          <a:solidFill>
                            <a:schemeClr val="tx1"/>
                          </a:solidFill>
                          <a:latin typeface="Huawei Sans" panose="020C0503030203020204" pitchFamily="34" charset="0"/>
                          <a:ea typeface="+mn-ea"/>
                        </a:rPr>
                        <a:t>Cooling Mode</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96566">
                <a:tc>
                  <a:txBody>
                    <a:bodyPr/>
                    <a:lstStyle/>
                    <a:p>
                      <a:pPr algn="ct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1</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dirty="0" err="1">
                          <a:solidFill>
                            <a:schemeClr val="tx1"/>
                          </a:solidFill>
                          <a:latin typeface="+mn-lt"/>
                          <a:ea typeface="Arial Unicode MS" panose="020B0604020202020204" pitchFamily="34" charset="-122"/>
                          <a:cs typeface="Arial Unicode MS" panose="020B0604020202020204" pitchFamily="34" charset="-122"/>
                        </a:rPr>
                        <a:t>T</a:t>
                      </a:r>
                      <a:r>
                        <a:rPr lang="en-US" sz="1100" baseline="-25000" dirty="0" err="1">
                          <a:solidFill>
                            <a:schemeClr val="tx1"/>
                          </a:solidFill>
                          <a:latin typeface="+mn-lt"/>
                          <a:ea typeface="Arial Unicode MS" panose="020B0604020202020204" pitchFamily="34" charset="-122"/>
                          <a:cs typeface="Arial Unicode MS" panose="020B0604020202020204" pitchFamily="34" charset="-122"/>
                        </a:rPr>
                        <a:t>f</a:t>
                      </a:r>
                      <a:r>
                        <a:rPr lang="en-US" sz="1100" dirty="0">
                          <a:solidFill>
                            <a:schemeClr val="tx1"/>
                          </a:solidFill>
                          <a:latin typeface="+mn-lt"/>
                          <a:ea typeface="Arial Unicode MS" panose="020B0604020202020204" pitchFamily="34" charset="-122"/>
                          <a:cs typeface="Arial Unicode MS" panose="020B0604020202020204" pitchFamily="34" charset="-122"/>
                        </a:rPr>
                        <a:t> ≤ t &lt; </a:t>
                      </a:r>
                      <a:r>
                        <a:rPr lang="en-US" sz="1100" dirty="0" err="1">
                          <a:solidFill>
                            <a:schemeClr val="tx1"/>
                          </a:solidFill>
                          <a:latin typeface="+mn-lt"/>
                          <a:ea typeface="Arial Unicode MS" panose="020B0604020202020204" pitchFamily="34" charset="-122"/>
                          <a:cs typeface="Arial Unicode MS" panose="020B0604020202020204" pitchFamily="34" charset="-122"/>
                        </a:rPr>
                        <a:t>T</a:t>
                      </a:r>
                      <a:r>
                        <a:rPr lang="en-US" sz="1100" baseline="-25000" dirty="0" err="1">
                          <a:solidFill>
                            <a:schemeClr val="tx1"/>
                          </a:solidFill>
                          <a:latin typeface="+mn-lt"/>
                          <a:ea typeface="Arial Unicode MS" panose="020B0604020202020204" pitchFamily="34" charset="-122"/>
                          <a:cs typeface="Arial Unicode MS" panose="020B0604020202020204" pitchFamily="34" charset="-122"/>
                        </a:rPr>
                        <a:t>s</a:t>
                      </a:r>
                      <a:r>
                        <a:rPr lang="en-US" sz="1100" dirty="0">
                          <a:solidFill>
                            <a:schemeClr val="tx1"/>
                          </a:solidFill>
                          <a:latin typeface="+mn-lt"/>
                          <a:ea typeface="Arial Unicode MS" panose="020B0604020202020204" pitchFamily="34" charset="-122"/>
                          <a:cs typeface="Arial Unicode MS" panose="020B0604020202020204" pitchFamily="34" charset="-122"/>
                        </a:rPr>
                        <a:t> – </a:t>
                      </a:r>
                      <a:r>
                        <a:rPr lang="en-US" sz="1100" dirty="0" err="1">
                          <a:solidFill>
                            <a:schemeClr val="tx1"/>
                          </a:solidFill>
                          <a:latin typeface="+mn-lt"/>
                          <a:ea typeface="Arial Unicode MS" panose="020B0604020202020204" pitchFamily="34" charset="-122"/>
                          <a:cs typeface="Arial Unicode MS" panose="020B0604020202020204" pitchFamily="34" charset="-122"/>
                        </a:rPr>
                        <a:t>Δt°C</a:t>
                      </a:r>
                      <a:endParaRPr lang="en-US" sz="1100" dirty="0">
                        <a:solidFill>
                          <a:schemeClr val="tx1"/>
                        </a:solidFill>
                        <a:latin typeface="+mn-lt"/>
                        <a:ea typeface="Arial Unicode MS" panose="020B0604020202020204" pitchFamily="34" charset="-122"/>
                        <a:cs typeface="Arial Unicode MS" panose="020B0604020202020204" pitchFamily="34" charset="-122"/>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a:solidFill>
                            <a:schemeClr val="tx1"/>
                          </a:solidFill>
                          <a:latin typeface="Huawei Sans" panose="020C0503030203020204" pitchFamily="34" charset="0"/>
                          <a:ea typeface="+mn-ea"/>
                        </a:rPr>
                        <a:t>Direct ventilation cooling (fresh air + return air mixture)</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566">
                <a:tc>
                  <a:txBody>
                    <a:bodyPr/>
                    <a:lstStyle/>
                    <a:p>
                      <a:pPr algn="ct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2</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t &lt; T</a:t>
                      </a:r>
                      <a:r>
                        <a:rPr lang="en-US" sz="1100" baseline="-25000">
                          <a:solidFill>
                            <a:schemeClr val="tx1"/>
                          </a:solidFill>
                          <a:latin typeface="+mn-lt"/>
                          <a:ea typeface="Arial Unicode MS" panose="020B0604020202020204" pitchFamily="34" charset="-122"/>
                          <a:cs typeface="Arial Unicode MS" panose="020B0604020202020204" pitchFamily="34" charset="-122"/>
                        </a:rPr>
                        <a:t>f</a:t>
                      </a:r>
                      <a:r>
                        <a:rPr lang="en-US" sz="1100">
                          <a:solidFill>
                            <a:schemeClr val="tx1"/>
                          </a:solidFill>
                          <a:latin typeface="+mn-lt"/>
                          <a:ea typeface="Arial Unicode MS" panose="020B0604020202020204" pitchFamily="34" charset="-122"/>
                          <a:cs typeface="Arial Unicode MS" panose="020B0604020202020204" pitchFamily="34" charset="-122"/>
                        </a:rPr>
                        <a:t>°C</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dirty="0">
                          <a:solidFill>
                            <a:schemeClr val="tx1"/>
                          </a:solidFill>
                          <a:latin typeface="Huawei Sans" panose="020C0503030203020204" pitchFamily="34" charset="0"/>
                          <a:ea typeface="+mn-ea"/>
                        </a:rPr>
                        <a:t>Direct ventilation cooling (fresh air + anti-freezing air mixture)</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7501">
                <a:tc>
                  <a:txBody>
                    <a:bodyPr/>
                    <a:lstStyle/>
                    <a:p>
                      <a:pPr algn="ct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3</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T</a:t>
                      </a:r>
                      <a:r>
                        <a:rPr lang="en-US" sz="1100" baseline="-25000">
                          <a:solidFill>
                            <a:schemeClr val="tx1"/>
                          </a:solidFill>
                          <a:latin typeface="+mn-lt"/>
                          <a:ea typeface="Arial Unicode MS" panose="020B0604020202020204" pitchFamily="34" charset="-122"/>
                          <a:cs typeface="Arial Unicode MS" panose="020B0604020202020204" pitchFamily="34" charset="-122"/>
                        </a:rPr>
                        <a:t>s</a:t>
                      </a:r>
                      <a:r>
                        <a:rPr lang="en-US" sz="1100">
                          <a:solidFill>
                            <a:schemeClr val="tx1"/>
                          </a:solidFill>
                          <a:latin typeface="+mn-lt"/>
                          <a:ea typeface="Arial Unicode MS" panose="020B0604020202020204" pitchFamily="34" charset="-122"/>
                          <a:cs typeface="Arial Unicode MS" panose="020B0604020202020204" pitchFamily="34" charset="-122"/>
                        </a:rPr>
                        <a:t> – Δt &lt; t ≤ T</a:t>
                      </a:r>
                      <a:r>
                        <a:rPr lang="en-US" sz="1100" baseline="-25000">
                          <a:solidFill>
                            <a:schemeClr val="tx1"/>
                          </a:solidFill>
                          <a:latin typeface="+mn-lt"/>
                          <a:ea typeface="Arial Unicode MS" panose="020B0604020202020204" pitchFamily="34" charset="-122"/>
                          <a:cs typeface="Arial Unicode MS" panose="020B0604020202020204" pitchFamily="34" charset="-122"/>
                        </a:rPr>
                        <a:t>s</a:t>
                      </a:r>
                      <a:r>
                        <a:rPr lang="en-US" sz="1100">
                          <a:solidFill>
                            <a:schemeClr val="tx1"/>
                          </a:solidFill>
                          <a:latin typeface="+mn-lt"/>
                          <a:ea typeface="Arial Unicode MS" panose="020B0604020202020204" pitchFamily="34" charset="-122"/>
                          <a:cs typeface="Arial Unicode MS" panose="020B0604020202020204" pitchFamily="34" charset="-122"/>
                        </a:rPr>
                        <a:t> + Δt°C</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a:solidFill>
                            <a:schemeClr val="tx1"/>
                          </a:solidFill>
                          <a:latin typeface="Huawei Sans" panose="020C0503030203020204" pitchFamily="34" charset="0"/>
                          <a:ea typeface="+mn-ea"/>
                        </a:rPr>
                        <a:t>Direct ventilation cooling (all fresh air)</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566">
                <a:tc>
                  <a:txBody>
                    <a:bodyPr/>
                    <a:lstStyle/>
                    <a:p>
                      <a:pPr algn="ct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4</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T</a:t>
                      </a:r>
                      <a:r>
                        <a:rPr lang="en-US" sz="1100" baseline="-25000">
                          <a:solidFill>
                            <a:schemeClr val="tx1"/>
                          </a:solidFill>
                          <a:latin typeface="+mn-lt"/>
                          <a:ea typeface="Arial Unicode MS" panose="020B0604020202020204" pitchFamily="34" charset="-122"/>
                          <a:cs typeface="Arial Unicode MS" panose="020B0604020202020204" pitchFamily="34" charset="-122"/>
                        </a:rPr>
                        <a:t>s</a:t>
                      </a:r>
                      <a:r>
                        <a:rPr lang="en-US" sz="1100">
                          <a:solidFill>
                            <a:schemeClr val="tx1"/>
                          </a:solidFill>
                          <a:latin typeface="+mn-lt"/>
                          <a:ea typeface="Arial Unicode MS" panose="020B0604020202020204" pitchFamily="34" charset="-122"/>
                          <a:cs typeface="Arial Unicode MS" panose="020B0604020202020204" pitchFamily="34" charset="-122"/>
                        </a:rPr>
                        <a:t> + Δt ≤ t &lt; T</a:t>
                      </a:r>
                      <a:r>
                        <a:rPr lang="en-US" sz="1100" baseline="-25000">
                          <a:solidFill>
                            <a:schemeClr val="tx1"/>
                          </a:solidFill>
                          <a:latin typeface="+mn-lt"/>
                          <a:ea typeface="Arial Unicode MS" panose="020B0604020202020204" pitchFamily="34" charset="-122"/>
                          <a:cs typeface="Arial Unicode MS" panose="020B0604020202020204" pitchFamily="34" charset="-122"/>
                        </a:rPr>
                        <a:t>r</a:t>
                      </a:r>
                      <a:r>
                        <a:rPr lang="en-US" sz="1100">
                          <a:solidFill>
                            <a:schemeClr val="tx1"/>
                          </a:solidFill>
                          <a:latin typeface="+mn-lt"/>
                          <a:ea typeface="Arial Unicode MS" panose="020B0604020202020204" pitchFamily="34" charset="-122"/>
                          <a:cs typeface="Arial Unicode MS" panose="020B0604020202020204" pitchFamily="34" charset="-122"/>
                        </a:rPr>
                        <a:t>°C</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a:solidFill>
                            <a:schemeClr val="tx1"/>
                          </a:solidFill>
                          <a:latin typeface="Huawei Sans" panose="020C0503030203020204" pitchFamily="34" charset="0"/>
                          <a:ea typeface="+mn-ea"/>
                        </a:rPr>
                        <a:t>Direct ventilation + mechanical cooling (hybrid operating mode)</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96566">
                <a:tc>
                  <a:txBody>
                    <a:bodyPr/>
                    <a:lstStyle/>
                    <a:p>
                      <a:pPr algn="ctr">
                        <a:lnSpc>
                          <a:spcPct val="100000"/>
                        </a:lnSpc>
                        <a:spcAft>
                          <a:spcPts val="0"/>
                        </a:spcAft>
                      </a:pPr>
                      <a:r>
                        <a:rPr lang="en-US" sz="1100">
                          <a:solidFill>
                            <a:schemeClr val="tx1"/>
                          </a:solidFill>
                          <a:latin typeface="+mn-lt"/>
                          <a:ea typeface="Arial Unicode MS" panose="020B0604020202020204" pitchFamily="34" charset="-122"/>
                          <a:cs typeface="Arial Unicode MS" panose="020B0604020202020204" pitchFamily="34" charset="-122"/>
                        </a:rPr>
                        <a:t>5</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dirty="0">
                          <a:solidFill>
                            <a:schemeClr val="tx1"/>
                          </a:solidFill>
                          <a:latin typeface="+mn-lt"/>
                          <a:ea typeface="Arial Unicode MS" panose="020B0604020202020204" pitchFamily="34" charset="-122"/>
                          <a:cs typeface="Arial Unicode MS" panose="020B0604020202020204" pitchFamily="34" charset="-122"/>
                        </a:rPr>
                        <a:t>t ≥ </a:t>
                      </a:r>
                      <a:r>
                        <a:rPr lang="en-US" sz="1100" dirty="0" err="1">
                          <a:solidFill>
                            <a:schemeClr val="tx1"/>
                          </a:solidFill>
                          <a:latin typeface="+mn-lt"/>
                          <a:ea typeface="Arial Unicode MS" panose="020B0604020202020204" pitchFamily="34" charset="-122"/>
                          <a:cs typeface="Arial Unicode MS" panose="020B0604020202020204" pitchFamily="34" charset="-122"/>
                        </a:rPr>
                        <a:t>T</a:t>
                      </a:r>
                      <a:r>
                        <a:rPr lang="en-US" sz="1100" baseline="-25000" dirty="0" err="1">
                          <a:solidFill>
                            <a:schemeClr val="tx1"/>
                          </a:solidFill>
                          <a:latin typeface="+mn-lt"/>
                          <a:ea typeface="Arial Unicode MS" panose="020B0604020202020204" pitchFamily="34" charset="-122"/>
                          <a:cs typeface="Arial Unicode MS" panose="020B0604020202020204" pitchFamily="34" charset="-122"/>
                        </a:rPr>
                        <a:t>r</a:t>
                      </a:r>
                      <a:r>
                        <a:rPr lang="en-US" sz="1100" dirty="0" err="1">
                          <a:solidFill>
                            <a:schemeClr val="tx1"/>
                          </a:solidFill>
                          <a:latin typeface="+mn-lt"/>
                          <a:ea typeface="Arial Unicode MS" panose="020B0604020202020204" pitchFamily="34" charset="-122"/>
                          <a:cs typeface="Arial Unicode MS" panose="020B0604020202020204" pitchFamily="34" charset="-122"/>
                        </a:rPr>
                        <a:t>°C</a:t>
                      </a:r>
                      <a:endParaRPr lang="en-US" sz="1100" dirty="0">
                        <a:solidFill>
                          <a:schemeClr val="tx1"/>
                        </a:solidFill>
                        <a:latin typeface="+mn-lt"/>
                        <a:ea typeface="Arial Unicode MS" panose="020B0604020202020204" pitchFamily="34" charset="-122"/>
                        <a:cs typeface="Arial Unicode MS" panose="020B0604020202020204" pitchFamily="34" charset="-122"/>
                      </a:endParaRP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100" dirty="0">
                          <a:solidFill>
                            <a:schemeClr val="tx1"/>
                          </a:solidFill>
                          <a:latin typeface="Huawei Sans" panose="020C0503030203020204" pitchFamily="34" charset="0"/>
                          <a:ea typeface="+mn-ea"/>
                        </a:rPr>
                        <a:t>Complete mechanical cooling (chilled water or DX cooling)</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extLst>
              <p:ext uri="{D42A27DB-BD31-4B8C-83A1-F6EECF244321}">
                <p14:modId xmlns:p14="http://schemas.microsoft.com/office/powerpoint/2010/main" val="443140049"/>
              </p:ext>
            </p:extLst>
          </p:nvPr>
        </p:nvGraphicFramePr>
        <p:xfrm>
          <a:off x="6125088" y="3374224"/>
          <a:ext cx="5370499" cy="2371092"/>
        </p:xfrm>
        <a:graphic>
          <a:graphicData uri="http://schemas.openxmlformats.org/drawingml/2006/table">
            <a:tbl>
              <a:tblPr firstRow="1" firstCol="1" bandRow="1">
                <a:tableStyleId>{72833802-FEF1-4C79-8D5D-14CF1EAF98D9}</a:tableStyleId>
              </a:tblPr>
              <a:tblGrid>
                <a:gridCol w="1472124"/>
                <a:gridCol w="957515"/>
                <a:gridCol w="957219"/>
                <a:gridCol w="1048386"/>
                <a:gridCol w="935255"/>
              </a:tblGrid>
              <a:tr h="485827">
                <a:tc>
                  <a:txBody>
                    <a:bodyPr/>
                    <a:lstStyle/>
                    <a:p>
                      <a:pPr algn="ctr">
                        <a:lnSpc>
                          <a:spcPct val="100000"/>
                        </a:lnSpc>
                        <a:spcAft>
                          <a:spcPts val="0"/>
                        </a:spcAft>
                      </a:pPr>
                      <a:r>
                        <a:rPr lang="en-US" sz="1100" b="1" dirty="0">
                          <a:solidFill>
                            <a:schemeClr val="tx1"/>
                          </a:solidFill>
                          <a:latin typeface="Huawei Sans" panose="020C0503030203020204" pitchFamily="34" charset="0"/>
                        </a:rPr>
                        <a:t>Operating Mode</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100" b="1">
                          <a:solidFill>
                            <a:schemeClr val="tx1"/>
                          </a:solidFill>
                          <a:latin typeface="Huawei Sans" panose="020C0503030203020204" pitchFamily="34" charset="0"/>
                        </a:rPr>
                        <a:t>Intake Air Damper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100" b="1">
                          <a:solidFill>
                            <a:schemeClr val="tx1"/>
                          </a:solidFill>
                          <a:latin typeface="Huawei Sans" panose="020C0503030203020204" pitchFamily="34" charset="0"/>
                        </a:rPr>
                        <a:t>Return Air Damper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100" b="1">
                          <a:solidFill>
                            <a:schemeClr val="tx1"/>
                          </a:solidFill>
                          <a:latin typeface="Huawei Sans" panose="020C0503030203020204" pitchFamily="34" charset="0"/>
                        </a:rPr>
                        <a:t>Anti-freezing Air Damper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0"/>
                        </a:spcAft>
                      </a:pPr>
                      <a:r>
                        <a:rPr lang="en-US" sz="1100" b="1">
                          <a:solidFill>
                            <a:schemeClr val="tx1"/>
                          </a:solidFill>
                          <a:latin typeface="Huawei Sans" panose="020C0503030203020204" pitchFamily="34" charset="0"/>
                        </a:rPr>
                        <a:t>Exhaust Air Damper</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77053">
                <a:tc>
                  <a:txBody>
                    <a:bodyPr/>
                    <a:lstStyle/>
                    <a:p>
                      <a:pPr algn="ctr">
                        <a:lnSpc>
                          <a:spcPct val="100000"/>
                        </a:lnSpc>
                        <a:spcAft>
                          <a:spcPts val="0"/>
                        </a:spcAft>
                      </a:pPr>
                      <a:r>
                        <a:rPr lang="en-US" sz="1100" b="0" dirty="0">
                          <a:solidFill>
                            <a:schemeClr val="tx1"/>
                          </a:solidFill>
                          <a:latin typeface="Huawei Sans" panose="020C0503030203020204" pitchFamily="34" charset="0"/>
                        </a:rPr>
                        <a:t>Chilled water/DX mechanical cooling</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7053">
                <a:tc>
                  <a:txBody>
                    <a:bodyPr/>
                    <a:lstStyle/>
                    <a:p>
                      <a:pPr algn="ctr">
                        <a:lnSpc>
                          <a:spcPct val="100000"/>
                        </a:lnSpc>
                        <a:spcAft>
                          <a:spcPts val="0"/>
                        </a:spcAft>
                      </a:pPr>
                      <a:r>
                        <a:rPr lang="en-US" sz="1100" b="0">
                          <a:solidFill>
                            <a:schemeClr val="tx1"/>
                          </a:solidFill>
                          <a:latin typeface="Huawei Sans" panose="020C0503030203020204" pitchFamily="34" charset="0"/>
                        </a:rPr>
                        <a:t>Hybrid cooling</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100%</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7053">
                <a:tc>
                  <a:txBody>
                    <a:bodyPr/>
                    <a:lstStyle/>
                    <a:p>
                      <a:pPr algn="ctr">
                        <a:lnSpc>
                          <a:spcPct val="100000"/>
                        </a:lnSpc>
                        <a:spcAft>
                          <a:spcPts val="0"/>
                        </a:spcAft>
                      </a:pPr>
                      <a:r>
                        <a:rPr lang="en-US" sz="1100" b="0">
                          <a:solidFill>
                            <a:schemeClr val="tx1"/>
                          </a:solidFill>
                          <a:latin typeface="Huawei Sans" panose="020C0503030203020204" pitchFamily="34" charset="0"/>
                        </a:rPr>
                        <a:t>Direct ventilation cooling</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100%</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7053">
                <a:tc>
                  <a:txBody>
                    <a:bodyPr/>
                    <a:lstStyle/>
                    <a:p>
                      <a:pPr algn="ctr">
                        <a:lnSpc>
                          <a:spcPct val="100000"/>
                        </a:lnSpc>
                        <a:spcAft>
                          <a:spcPts val="0"/>
                        </a:spcAft>
                      </a:pPr>
                      <a:r>
                        <a:rPr lang="en-US" sz="1100" b="0">
                          <a:solidFill>
                            <a:schemeClr val="tx1"/>
                          </a:solidFill>
                          <a:latin typeface="Huawei Sans" panose="020C0503030203020204" pitchFamily="34" charset="0"/>
                        </a:rPr>
                        <a:t>Direct ventilation cooling</a:t>
                      </a:r>
                      <a:r>
                        <a:rPr lang="en-US" sz="1100" b="0" baseline="30000">
                          <a:solidFill>
                            <a:schemeClr val="tx1"/>
                          </a:solidFill>
                          <a:latin typeface="Huawei Sans" panose="020C0503030203020204" pitchFamily="34" charset="0"/>
                        </a:rPr>
                        <a:t>①</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dirty="0">
                          <a:solidFill>
                            <a:schemeClr val="tx1"/>
                          </a:solidFill>
                          <a:latin typeface="Huawei Sans" panose="020C0503030203020204" pitchFamily="34" charset="0"/>
                        </a:rPr>
                        <a:t>0–100%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0–100%</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77053">
                <a:tc>
                  <a:txBody>
                    <a:bodyPr/>
                    <a:lstStyle/>
                    <a:p>
                      <a:pPr algn="ctr">
                        <a:lnSpc>
                          <a:spcPct val="100000"/>
                        </a:lnSpc>
                        <a:spcAft>
                          <a:spcPts val="0"/>
                        </a:spcAft>
                      </a:pPr>
                      <a:r>
                        <a:rPr lang="en-US" sz="1100" b="0">
                          <a:solidFill>
                            <a:schemeClr val="tx1"/>
                          </a:solidFill>
                          <a:latin typeface="Huawei Sans" panose="020C0503030203020204" pitchFamily="34" charset="0"/>
                        </a:rPr>
                        <a:t>Direct ventilation cooling</a:t>
                      </a:r>
                      <a:r>
                        <a:rPr lang="en-US" sz="1100" b="0" baseline="30000">
                          <a:solidFill>
                            <a:schemeClr val="tx1"/>
                          </a:solidFill>
                          <a:latin typeface="Huawei Sans" panose="020C0503030203020204" pitchFamily="34" charset="0"/>
                        </a:rPr>
                        <a:t>②</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0–100%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a:solidFill>
                            <a:schemeClr val="tx1"/>
                          </a:solidFill>
                          <a:latin typeface="Huawei Sans" panose="020C0503030203020204" pitchFamily="34" charset="0"/>
                        </a:rPr>
                        <a:t>100%</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0"/>
                        </a:spcAft>
                      </a:pPr>
                      <a:r>
                        <a:rPr lang="en-US" sz="1100" b="0" dirty="0">
                          <a:solidFill>
                            <a:schemeClr val="tx1"/>
                          </a:solidFill>
                          <a:latin typeface="Huawei Sans" panose="020C0503030203020204" pitchFamily="34" charset="0"/>
                        </a:rPr>
                        <a:t>0–100%</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11" name="矩形 10"/>
          <p:cNvSpPr/>
          <p:nvPr/>
        </p:nvSpPr>
        <p:spPr>
          <a:xfrm>
            <a:off x="6025761" y="3017375"/>
            <a:ext cx="5569153" cy="307777"/>
          </a:xfrm>
          <a:prstGeom prst="rect">
            <a:avLst/>
          </a:prstGeom>
        </p:spPr>
        <p:txBody>
          <a:bodyPr wrap="none">
            <a:noAutofit/>
          </a:bodyPr>
          <a:lstStyle/>
          <a:p>
            <a:r>
              <a:rPr lang="en-US" sz="1400" b="1" dirty="0">
                <a:ea typeface="Arial Unicode MS" panose="020B0604020202020204" pitchFamily="34" charset="-122"/>
                <a:cs typeface="Arial Unicode MS" panose="020B0604020202020204" pitchFamily="34" charset="-122"/>
              </a:rPr>
              <a:t>Operating mode and indoor air damper linkage control status</a:t>
            </a:r>
          </a:p>
        </p:txBody>
      </p:sp>
      <p:sp>
        <p:nvSpPr>
          <p:cNvPr id="12" name="矩形 11"/>
          <p:cNvSpPr/>
          <p:nvPr/>
        </p:nvSpPr>
        <p:spPr>
          <a:xfrm>
            <a:off x="2646308" y="3017375"/>
            <a:ext cx="1385316" cy="307777"/>
          </a:xfrm>
          <a:prstGeom prst="rect">
            <a:avLst/>
          </a:prstGeom>
        </p:spPr>
        <p:txBody>
          <a:bodyPr wrap="none">
            <a:noAutofit/>
          </a:bodyPr>
          <a:lstStyle/>
          <a:p>
            <a:r>
              <a:rPr lang="en-US" sz="1400" b="1" dirty="0">
                <a:ea typeface="Arial Unicode MS" panose="020B0604020202020204" pitchFamily="34" charset="-122"/>
                <a:cs typeface="Arial Unicode MS" panose="020B0604020202020204" pitchFamily="34" charset="-122"/>
              </a:rPr>
              <a:t>Cooling mode</a:t>
            </a:r>
          </a:p>
        </p:txBody>
      </p:sp>
    </p:spTree>
    <p:extLst>
      <p:ext uri="{BB962C8B-B14F-4D97-AF65-F5344CB8AC3E}">
        <p14:creationId xmlns:p14="http://schemas.microsoft.com/office/powerpoint/2010/main" val="19892597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b="1">
                <a:latin typeface="Huawei Sans" panose="020C0503030203020204" pitchFamily="34" charset="0"/>
              </a:rPr>
              <a:t>Free Cooling Solution Configuration for Data Center Air Conditioners</a:t>
            </a:r>
          </a:p>
          <a:p>
            <a:pPr lvl="1"/>
            <a:r>
              <a:rPr lang="en-US">
                <a:solidFill>
                  <a:schemeClr val="bg1">
                    <a:lumMod val="50000"/>
                  </a:schemeClr>
                </a:solidFill>
                <a:latin typeface="Huawei Sans" panose="020C0503030203020204" pitchFamily="34" charset="0"/>
              </a:rPr>
              <a:t>Direct Ventilation Free Cooling Solution Configuration</a:t>
            </a:r>
          </a:p>
          <a:p>
            <a:pPr lvl="1">
              <a:buSzPct val="60000"/>
              <a:buFont typeface="Wingdings" panose="05000000000000000000" pitchFamily="2" charset="2"/>
              <a:buChar char="n"/>
            </a:pPr>
            <a:r>
              <a:rPr lang="en-US">
                <a:latin typeface="Huawei Sans" panose="020C0503030203020204" pitchFamily="34" charset="0"/>
              </a:rPr>
              <a:t>Water-based Free Cooling Solution Configuration</a:t>
            </a:r>
          </a:p>
          <a:p>
            <a:pPr lvl="1"/>
            <a:r>
              <a:rPr lang="en-US">
                <a:solidFill>
                  <a:schemeClr val="bg1">
                    <a:lumMod val="50000"/>
                  </a:schemeClr>
                </a:solidFill>
                <a:latin typeface="Huawei Sans" panose="020C0503030203020204" pitchFamily="34" charset="0"/>
              </a:rPr>
              <a:t>Indirect Evaporative Cooling Solution Configuration</a:t>
            </a:r>
          </a:p>
          <a:p>
            <a:r>
              <a:rPr lang="en-US">
                <a:solidFill>
                  <a:schemeClr val="bg1">
                    <a:lumMod val="50000"/>
                  </a:schemeClr>
                </a:solidFill>
                <a:latin typeface="Huawei Sans" panose="020C0503030203020204" pitchFamily="34" charset="0"/>
              </a:rPr>
              <a:t>Continuous Cooling Solution Configuration for Data Center Air Conditioners</a:t>
            </a:r>
          </a:p>
          <a:p>
            <a:r>
              <a:rPr lang="en-US">
                <a:solidFill>
                  <a:schemeClr val="bg1">
                    <a:lumMod val="50000"/>
                  </a:schemeClr>
                </a:solidFill>
                <a:latin typeface="Huawei Sans" panose="020C0503030203020204" pitchFamily="34" charset="0"/>
              </a:rPr>
              <a:t>Configuration Cases for Data Center Air Conditioning Systems</a:t>
            </a:r>
          </a:p>
        </p:txBody>
      </p:sp>
    </p:spTree>
    <p:extLst>
      <p:ext uri="{BB962C8B-B14F-4D97-AF65-F5344CB8AC3E}">
        <p14:creationId xmlns:p14="http://schemas.microsoft.com/office/powerpoint/2010/main" val="24954425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标题 7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Water-based Free Cooling Solution Overview</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The heat exchanger acts as the bypass mode of the water chiller. When the outdoor air condition is within the configured range, the chilled water in the data center is cooled by using the cooling water. The pump sends the cooling water through the plate heat exchanger to cool the </a:t>
            </a:r>
            <a:r>
              <a:rPr lang="en-US" sz="1600" dirty="0" smtClean="0">
                <a:latin typeface="Huawei Sans" panose="020C0503030203020204" pitchFamily="34" charset="0"/>
              </a:rPr>
              <a:t>chilled </a:t>
            </a:r>
            <a:r>
              <a:rPr lang="en-US" sz="1600" dirty="0">
                <a:latin typeface="Huawei Sans" panose="020C0503030203020204" pitchFamily="34" charset="0"/>
              </a:rPr>
              <a:t>water in the CRAH without mixing the cooling water and chilled water. The bypass valve of the chiller can be closed based on the condensate water temperature. This type of energy-saving cooling mode supports free cooling for some loads when the heat exchanger and the chiller are connected in series.</a:t>
            </a:r>
          </a:p>
        </p:txBody>
      </p:sp>
      <p:pic>
        <p:nvPicPr>
          <p:cNvPr id="5" name="图片 4"/>
          <p:cNvPicPr/>
          <p:nvPr/>
        </p:nvPicPr>
        <p:blipFill>
          <a:blip r:embed="rId3" cstate="print">
            <a:extLst>
              <a:ext uri="{28A0092B-C50C-407E-A947-70E740481C1C}">
                <a14:useLocalDpi xmlns:a14="http://schemas.microsoft.com/office/drawing/2010/main" val="0"/>
              </a:ext>
            </a:extLst>
          </a:blip>
          <a:stretch>
            <a:fillRect/>
          </a:stretch>
        </p:blipFill>
        <p:spPr bwMode="auto">
          <a:xfrm>
            <a:off x="1925591" y="3282756"/>
            <a:ext cx="8068732" cy="2340000"/>
          </a:xfrm>
          <a:prstGeom prst="rect">
            <a:avLst/>
          </a:prstGeom>
          <a:noFill/>
          <a:ln w="9525">
            <a:noFill/>
            <a:miter lim="800000"/>
            <a:headEnd/>
            <a:tailEnd/>
          </a:ln>
        </p:spPr>
      </p:pic>
    </p:spTree>
    <p:extLst>
      <p:ext uri="{BB962C8B-B14F-4D97-AF65-F5344CB8AC3E}">
        <p14:creationId xmlns:p14="http://schemas.microsoft.com/office/powerpoint/2010/main" val="36026937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noAutofit/>
          </a:bodyPr>
          <a:lstStyle/>
          <a:p>
            <a:r>
              <a:rPr lang="en-US">
                <a:latin typeface="Huawei Sans" panose="020C0503030203020204" pitchFamily="34" charset="0"/>
              </a:rPr>
              <a:t>This course describes how to configure energy-saving solutions for air conditioning systems in data centers and how to improve the reliability of air conditioning systems in data centers by means of continuous cooling.</a:t>
            </a:r>
          </a:p>
        </p:txBody>
      </p:sp>
    </p:spTree>
    <p:extLst>
      <p:ext uri="{BB962C8B-B14F-4D97-AF65-F5344CB8AC3E}">
        <p14:creationId xmlns:p14="http://schemas.microsoft.com/office/powerpoint/2010/main" val="28524205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标题 7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Composition of a Water-based Free Cooling System</a:t>
            </a:r>
          </a:p>
        </p:txBody>
      </p:sp>
      <p:sp>
        <p:nvSpPr>
          <p:cNvPr id="4" name="文本占位符 3"/>
          <p:cNvSpPr>
            <a:spLocks noGrp="1"/>
          </p:cNvSpPr>
          <p:nvPr>
            <p:ph type="body" sz="quarter" idx="10"/>
          </p:nvPr>
        </p:nvSpPr>
        <p:spPr>
          <a:xfrm>
            <a:off x="8077134" y="1052514"/>
            <a:ext cx="3571942" cy="4875042"/>
          </a:xfrm>
          <a:prstGeom prst="rect">
            <a:avLst/>
          </a:prstGeom>
        </p:spPr>
        <p:txBody>
          <a:bodyPr>
            <a:noAutofit/>
          </a:bodyPr>
          <a:lstStyle/>
          <a:p>
            <a:r>
              <a:rPr lang="en-US" sz="1600" dirty="0">
                <a:latin typeface="Huawei Sans" panose="020C0503030203020204" pitchFamily="34" charset="0"/>
              </a:rPr>
              <a:t>In mode 1, the main components include the cooling tower, chiller, water-to-water heat exchanger, water pump, and indoor unit of the in-room or in-row chilled water air conditioner.</a:t>
            </a:r>
          </a:p>
          <a:p>
            <a:r>
              <a:rPr lang="en-US" sz="1600" dirty="0">
                <a:latin typeface="Huawei Sans" panose="020C0503030203020204" pitchFamily="34" charset="0"/>
              </a:rPr>
              <a:t>In mode 2, the main components include the integrated air-cooled chiller with the free cooling function, water pump, and indoor unit of the in-room or in-row chilled water air conditioner.</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38802" y="4217429"/>
            <a:ext cx="6556847" cy="1694157"/>
          </a:xfrm>
          <a:prstGeom prst="rect">
            <a:avLst/>
          </a:prstGeom>
          <a:noFill/>
          <a:ln w="9525">
            <a:noFill/>
            <a:miter lim="800000"/>
            <a:headEnd/>
            <a:tailEnd/>
          </a:ln>
        </p:spPr>
      </p:pic>
      <p:sp>
        <p:nvSpPr>
          <p:cNvPr id="9" name="矩形 8"/>
          <p:cNvSpPr/>
          <p:nvPr/>
        </p:nvSpPr>
        <p:spPr>
          <a:xfrm>
            <a:off x="1238803" y="1304764"/>
            <a:ext cx="5588952" cy="360040"/>
          </a:xfrm>
          <a:prstGeom prst="rect">
            <a:avLst/>
          </a:prstGeom>
          <a:solidFill>
            <a:srgbClr val="4F81BD">
              <a:lumMod val="20000"/>
              <a:lumOff val="80000"/>
            </a:srgbClr>
          </a:solidFill>
          <a:ln w="28575">
            <a:solidFill>
              <a:srgbClr val="0070C0"/>
            </a:solidFill>
          </a:ln>
          <a:effectLst>
            <a:outerShdw blurRad="63500" sx="102000" sy="102000" algn="ctr" rotWithShape="0">
              <a:prstClr val="black">
                <a:alpha val="40000"/>
              </a:prstClr>
            </a:outerShdw>
          </a:effectLst>
        </p:spPr>
        <p:txBody>
          <a:bodyPr wrap="square" lIns="90000" tIns="39600" bIns="39600" rtlCol="0" anchor="ctr" anchorCtr="0">
            <a:noAutofit/>
          </a:bodyPr>
          <a:lstStyle/>
          <a:p>
            <a:pPr marL="271463" indent="-271463" fontAlgn="auto">
              <a:lnSpc>
                <a:spcPct val="120000"/>
              </a:lnSpc>
              <a:spcBef>
                <a:spcPts val="0"/>
              </a:spcBef>
              <a:spcAft>
                <a:spcPts val="0"/>
              </a:spcAft>
              <a:buClr>
                <a:srgbClr val="CC9900"/>
              </a:buClr>
              <a:buSzPct val="100000"/>
              <a:tabLst>
                <a:tab pos="271463" algn="l"/>
              </a:tabLst>
              <a:defRPr/>
            </a:pPr>
            <a:r>
              <a:rPr lang="en-US" sz="1600" dirty="0">
                <a:solidFill>
                  <a:prstClr val="black"/>
                </a:solidFill>
                <a:latin typeface="Huawei Sans" panose="020C0503030203020204" pitchFamily="34" charset="0"/>
                <a:ea typeface="华文细黑"/>
              </a:rPr>
              <a:t>Mode 1: water-cooled chilled water + indirect free cooling</a:t>
            </a:r>
          </a:p>
        </p:txBody>
      </p:sp>
      <p:sp>
        <p:nvSpPr>
          <p:cNvPr id="10" name="矩形 9"/>
          <p:cNvSpPr/>
          <p:nvPr/>
        </p:nvSpPr>
        <p:spPr>
          <a:xfrm>
            <a:off x="1238803" y="3753036"/>
            <a:ext cx="5313530" cy="360040"/>
          </a:xfrm>
          <a:prstGeom prst="rect">
            <a:avLst/>
          </a:prstGeom>
          <a:solidFill>
            <a:srgbClr val="4F81BD">
              <a:lumMod val="20000"/>
              <a:lumOff val="80000"/>
            </a:srgbClr>
          </a:solidFill>
          <a:ln w="28575">
            <a:solidFill>
              <a:srgbClr val="0070C0"/>
            </a:solidFill>
          </a:ln>
          <a:effectLst>
            <a:outerShdw blurRad="63500" sx="102000" sy="102000" algn="ctr" rotWithShape="0">
              <a:prstClr val="black">
                <a:alpha val="40000"/>
              </a:prstClr>
            </a:outerShdw>
          </a:effectLst>
        </p:spPr>
        <p:txBody>
          <a:bodyPr wrap="square" lIns="90000" tIns="39600" bIns="39600" rtlCol="0" anchor="ctr" anchorCtr="0">
            <a:noAutofit/>
          </a:bodyPr>
          <a:lstStyle/>
          <a:p>
            <a:pPr marL="271463" indent="-271463" fontAlgn="auto">
              <a:lnSpc>
                <a:spcPct val="120000"/>
              </a:lnSpc>
              <a:spcBef>
                <a:spcPts val="0"/>
              </a:spcBef>
              <a:spcAft>
                <a:spcPts val="0"/>
              </a:spcAft>
              <a:buClr>
                <a:srgbClr val="CC9900"/>
              </a:buClr>
              <a:buSzPct val="100000"/>
              <a:tabLst>
                <a:tab pos="271463" algn="l"/>
              </a:tabLst>
              <a:defRPr/>
            </a:pPr>
            <a:r>
              <a:rPr lang="en-US" sz="1600" dirty="0">
                <a:solidFill>
                  <a:prstClr val="black"/>
                </a:solidFill>
                <a:latin typeface="Huawei Sans" panose="020C0503030203020204" pitchFamily="34" charset="0"/>
                <a:ea typeface="华文细黑"/>
              </a:rPr>
              <a:t>Mode 2: air-cooled chilled water + indirect free cooling</a:t>
            </a:r>
          </a:p>
        </p:txBody>
      </p:sp>
      <p:pic>
        <p:nvPicPr>
          <p:cNvPr id="11" name="图片 10"/>
          <p:cNvPicPr/>
          <p:nvPr/>
        </p:nvPicPr>
        <p:blipFill>
          <a:blip r:embed="rId4" cstate="print">
            <a:extLst>
              <a:ext uri="{28A0092B-C50C-407E-A947-70E740481C1C}">
                <a14:useLocalDpi xmlns:a14="http://schemas.microsoft.com/office/drawing/2010/main" val="0"/>
              </a:ext>
            </a:extLst>
          </a:blip>
          <a:stretch>
            <a:fillRect/>
          </a:stretch>
        </p:blipFill>
        <p:spPr bwMode="auto">
          <a:xfrm>
            <a:off x="1081864" y="1870777"/>
            <a:ext cx="6713785" cy="1619004"/>
          </a:xfrm>
          <a:prstGeom prst="rect">
            <a:avLst/>
          </a:prstGeom>
          <a:noFill/>
          <a:ln w="9525">
            <a:noFill/>
            <a:miter lim="800000"/>
            <a:headEnd/>
            <a:tailEnd/>
          </a:ln>
        </p:spPr>
      </p:pic>
      <p:sp>
        <p:nvSpPr>
          <p:cNvPr id="2" name="文本框 1"/>
          <p:cNvSpPr txBox="1"/>
          <p:nvPr/>
        </p:nvSpPr>
        <p:spPr>
          <a:xfrm>
            <a:off x="2488180" y="4726846"/>
            <a:ext cx="1152181" cy="400110"/>
          </a:xfrm>
          <a:prstGeom prst="rect">
            <a:avLst/>
          </a:prstGeom>
          <a:noFill/>
        </p:spPr>
        <p:txBody>
          <a:bodyPr wrap="square" rtlCol="0">
            <a:spAutoFit/>
          </a:bodyPr>
          <a:lstStyle/>
          <a:p>
            <a:r>
              <a:rPr lang="en-US" altLang="zh-CN" sz="1000" dirty="0"/>
              <a:t>Integrated dry cooler</a:t>
            </a:r>
            <a:endParaRPr lang="zh-CN" altLang="en-US" sz="1000" dirty="0"/>
          </a:p>
        </p:txBody>
      </p:sp>
      <p:sp>
        <p:nvSpPr>
          <p:cNvPr id="14" name="文本框 13"/>
          <p:cNvSpPr txBox="1"/>
          <p:nvPr/>
        </p:nvSpPr>
        <p:spPr>
          <a:xfrm>
            <a:off x="1329940" y="5299475"/>
            <a:ext cx="1980221" cy="338554"/>
          </a:xfrm>
          <a:prstGeom prst="rect">
            <a:avLst/>
          </a:prstGeom>
          <a:noFill/>
        </p:spPr>
        <p:txBody>
          <a:bodyPr wrap="square" rtlCol="0">
            <a:spAutoFit/>
          </a:bodyPr>
          <a:lstStyle/>
          <a:p>
            <a:r>
              <a:rPr lang="en-US" altLang="zh-CN" sz="1600" dirty="0">
                <a:solidFill>
                  <a:schemeClr val="bg1"/>
                </a:solidFill>
              </a:rPr>
              <a:t>Air-cooled chiller</a:t>
            </a:r>
            <a:endParaRPr lang="zh-CN" altLang="en-US" sz="1600" dirty="0">
              <a:solidFill>
                <a:schemeClr val="bg1"/>
              </a:solidFill>
            </a:endParaRPr>
          </a:p>
        </p:txBody>
      </p:sp>
      <p:sp>
        <p:nvSpPr>
          <p:cNvPr id="15" name="文本框 14"/>
          <p:cNvSpPr txBox="1"/>
          <p:nvPr/>
        </p:nvSpPr>
        <p:spPr>
          <a:xfrm>
            <a:off x="5284720" y="4297241"/>
            <a:ext cx="1309661" cy="338554"/>
          </a:xfrm>
          <a:prstGeom prst="rect">
            <a:avLst/>
          </a:prstGeom>
          <a:noFill/>
        </p:spPr>
        <p:txBody>
          <a:bodyPr wrap="square" rtlCol="0">
            <a:spAutoFit/>
          </a:bodyPr>
          <a:lstStyle/>
          <a:p>
            <a:pPr algn="ctr"/>
            <a:r>
              <a:rPr lang="en-US" altLang="zh-CN" sz="1600" dirty="0"/>
              <a:t>Data </a:t>
            </a:r>
            <a:r>
              <a:rPr lang="en-US" altLang="zh-CN" sz="1600" dirty="0" smtClean="0"/>
              <a:t>Center</a:t>
            </a:r>
            <a:endParaRPr lang="zh-CN" altLang="en-US" sz="1600" dirty="0"/>
          </a:p>
        </p:txBody>
      </p:sp>
      <p:sp>
        <p:nvSpPr>
          <p:cNvPr id="16" name="文本框 15"/>
          <p:cNvSpPr txBox="1"/>
          <p:nvPr/>
        </p:nvSpPr>
        <p:spPr>
          <a:xfrm>
            <a:off x="3420924" y="5694571"/>
            <a:ext cx="1309661" cy="276999"/>
          </a:xfrm>
          <a:prstGeom prst="rect">
            <a:avLst/>
          </a:prstGeom>
          <a:noFill/>
        </p:spPr>
        <p:txBody>
          <a:bodyPr wrap="square" rtlCol="0">
            <a:spAutoFit/>
          </a:bodyPr>
          <a:lstStyle/>
          <a:p>
            <a:pPr algn="ctr"/>
            <a:r>
              <a:rPr lang="en-US" altLang="zh-CN" sz="1200" dirty="0"/>
              <a:t>Pump</a:t>
            </a:r>
            <a:endParaRPr lang="zh-CN" altLang="en-US" sz="1200" dirty="0"/>
          </a:p>
        </p:txBody>
      </p:sp>
    </p:spTree>
    <p:extLst>
      <p:ext uri="{BB962C8B-B14F-4D97-AF65-F5344CB8AC3E}">
        <p14:creationId xmlns:p14="http://schemas.microsoft.com/office/powerpoint/2010/main" val="9878146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标题 7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Water-based Free Cooling System Configuration Process</a:t>
            </a:r>
          </a:p>
        </p:txBody>
      </p:sp>
      <p:sp>
        <p:nvSpPr>
          <p:cNvPr id="6" name="圆角矩形 5"/>
          <p:cNvSpPr/>
          <p:nvPr/>
        </p:nvSpPr>
        <p:spPr>
          <a:xfrm>
            <a:off x="1230528" y="1464455"/>
            <a:ext cx="2427072" cy="642942"/>
          </a:xfrm>
          <a:prstGeom prst="roundRect">
            <a:avLst/>
          </a:prstGeom>
          <a:solidFill>
            <a:srgbClr val="9CDAFF"/>
          </a:solidFill>
          <a:ln>
            <a:solidFill>
              <a:srgbClr val="9CDAFF"/>
            </a:solidFill>
          </a:ln>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en-US" sz="1200" dirty="0">
                <a:solidFill>
                  <a:schemeClr val="tx1"/>
                </a:solidFill>
                <a:latin typeface="Huawei Sans" panose="020C0503030203020204" pitchFamily="34" charset="0"/>
              </a:rPr>
              <a:t>Requirement specifications input</a:t>
            </a:r>
          </a:p>
        </p:txBody>
      </p:sp>
      <p:sp>
        <p:nvSpPr>
          <p:cNvPr id="7" name="圆角矩形 6"/>
          <p:cNvSpPr/>
          <p:nvPr/>
        </p:nvSpPr>
        <p:spPr>
          <a:xfrm>
            <a:off x="1230528" y="2607463"/>
            <a:ext cx="2427072" cy="714380"/>
          </a:xfrm>
          <a:prstGeom prst="roundRect">
            <a:avLst/>
          </a:prstGeom>
          <a:solidFill>
            <a:srgbClr val="9CDAFF"/>
          </a:solidFill>
          <a:ln>
            <a:solidFill>
              <a:srgbClr val="9CDAFF"/>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algn="ctr"/>
            <a:r>
              <a:rPr lang="en-US" sz="1200" dirty="0" smtClean="0">
                <a:solidFill>
                  <a:schemeClr val="tx1"/>
                </a:solidFill>
                <a:latin typeface="Huawei Sans" panose="020C0503030203020204" pitchFamily="34" charset="0"/>
              </a:rPr>
              <a:t>Determination of </a:t>
            </a:r>
            <a:r>
              <a:rPr lang="en-US" sz="1200" dirty="0">
                <a:solidFill>
                  <a:schemeClr val="tx1"/>
                </a:solidFill>
                <a:latin typeface="Huawei Sans" panose="020C0503030203020204" pitchFamily="34" charset="0"/>
              </a:rPr>
              <a:t>the specifications of air supply and return as well as water supply and </a:t>
            </a:r>
            <a:r>
              <a:rPr lang="en-US" sz="1200" dirty="0" smtClean="0">
                <a:solidFill>
                  <a:schemeClr val="tx1"/>
                </a:solidFill>
                <a:latin typeface="Huawei Sans" panose="020C0503030203020204" pitchFamily="34" charset="0"/>
              </a:rPr>
              <a:t>return</a:t>
            </a:r>
            <a:endParaRPr lang="en-US" sz="1200" dirty="0">
              <a:solidFill>
                <a:schemeClr val="tx1"/>
              </a:solidFill>
              <a:latin typeface="Huawei Sans" panose="020C0503030203020204" pitchFamily="34" charset="0"/>
            </a:endParaRPr>
          </a:p>
        </p:txBody>
      </p:sp>
      <p:sp>
        <p:nvSpPr>
          <p:cNvPr id="8" name="虚尾箭头 7"/>
          <p:cNvSpPr/>
          <p:nvPr/>
        </p:nvSpPr>
        <p:spPr>
          <a:xfrm rot="5400000">
            <a:off x="2248122" y="221455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9" name="圆角矩形 8"/>
          <p:cNvSpPr/>
          <p:nvPr/>
        </p:nvSpPr>
        <p:spPr>
          <a:xfrm>
            <a:off x="1230528" y="3893347"/>
            <a:ext cx="2427072" cy="642942"/>
          </a:xfrm>
          <a:prstGeom prst="roundRect">
            <a:avLst/>
          </a:prstGeom>
          <a:solidFill>
            <a:srgbClr val="9CDAFF"/>
          </a:solidFill>
          <a:ln>
            <a:solidFill>
              <a:srgbClr val="9CDAFF"/>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200">
                <a:solidFill>
                  <a:schemeClr val="tx1"/>
                </a:solidFill>
                <a:latin typeface="Huawei Sans" panose="020C0503030203020204" pitchFamily="34" charset="0"/>
              </a:rPr>
              <a:t>Cooling load calculation</a:t>
            </a:r>
          </a:p>
        </p:txBody>
      </p:sp>
      <p:sp>
        <p:nvSpPr>
          <p:cNvPr id="10" name="虚尾箭头 9"/>
          <p:cNvSpPr/>
          <p:nvPr/>
        </p:nvSpPr>
        <p:spPr>
          <a:xfrm rot="5400000">
            <a:off x="2248122" y="344063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1" name="圆角矩形 10"/>
          <p:cNvSpPr/>
          <p:nvPr/>
        </p:nvSpPr>
        <p:spPr>
          <a:xfrm>
            <a:off x="1230528" y="5179231"/>
            <a:ext cx="2427072" cy="642942"/>
          </a:xfrm>
          <a:prstGeom prst="roundRect">
            <a:avLst/>
          </a:prstGeom>
          <a:solidFill>
            <a:srgbClr val="FFC000"/>
          </a:solidFill>
          <a:ln>
            <a:solidFill>
              <a:srgbClr val="FFC00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200" b="1">
                <a:solidFill>
                  <a:schemeClr val="tx1"/>
                </a:solidFill>
                <a:latin typeface="Huawei Sans" panose="020C0503030203020204" pitchFamily="34" charset="0"/>
              </a:rPr>
              <a:t>System mode selection</a:t>
            </a:r>
          </a:p>
        </p:txBody>
      </p:sp>
      <p:sp>
        <p:nvSpPr>
          <p:cNvPr id="12" name="虚尾箭头 11"/>
          <p:cNvSpPr/>
          <p:nvPr/>
        </p:nvSpPr>
        <p:spPr>
          <a:xfrm rot="5400000">
            <a:off x="2248122" y="4679165"/>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3" name="圆角矩形 12"/>
          <p:cNvSpPr/>
          <p:nvPr/>
        </p:nvSpPr>
        <p:spPr>
          <a:xfrm>
            <a:off x="4962766" y="1464455"/>
            <a:ext cx="2286016" cy="642942"/>
          </a:xfrm>
          <a:prstGeom prst="roundRect">
            <a:avLst/>
          </a:prstGeom>
          <a:solidFill>
            <a:srgbClr val="FFC000"/>
          </a:solidFill>
          <a:ln>
            <a:solidFill>
              <a:srgbClr val="FFC00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200" b="1" dirty="0">
                <a:solidFill>
                  <a:schemeClr val="tx1"/>
                </a:solidFill>
                <a:latin typeface="Huawei Sans" panose="020C0503030203020204" pitchFamily="34" charset="0"/>
              </a:rPr>
              <a:t>Main device selection</a:t>
            </a:r>
          </a:p>
        </p:txBody>
      </p:sp>
      <p:sp>
        <p:nvSpPr>
          <p:cNvPr id="14" name="圆角矩形 13"/>
          <p:cNvSpPr/>
          <p:nvPr/>
        </p:nvSpPr>
        <p:spPr>
          <a:xfrm>
            <a:off x="4962766" y="2678901"/>
            <a:ext cx="2286016" cy="642942"/>
          </a:xfrm>
          <a:prstGeom prst="roundRect">
            <a:avLst/>
          </a:prstGeom>
          <a:solidFill>
            <a:srgbClr val="9CDAFF"/>
          </a:solidFill>
          <a:ln>
            <a:solidFill>
              <a:srgbClr val="9CDAFF"/>
            </a:solidFill>
          </a:ln>
          <a:effectLst/>
        </p:spPr>
        <p:style>
          <a:lnRef idx="0">
            <a:schemeClr val="accent4"/>
          </a:lnRef>
          <a:fillRef idx="3">
            <a:schemeClr val="accent4"/>
          </a:fillRef>
          <a:effectRef idx="3">
            <a:schemeClr val="accent4"/>
          </a:effectRef>
          <a:fontRef idx="minor">
            <a:schemeClr val="lt1"/>
          </a:fontRef>
        </p:style>
        <p:txBody>
          <a:bodyPr rtlCol="0" anchor="ctr">
            <a:noAutofit/>
          </a:bodyPr>
          <a:lstStyle/>
          <a:p>
            <a:pPr algn="ctr"/>
            <a:r>
              <a:rPr lang="en-US" sz="1200">
                <a:solidFill>
                  <a:schemeClr val="tx1"/>
                </a:solidFill>
                <a:latin typeface="Huawei Sans" panose="020C0503030203020204" pitchFamily="34" charset="0"/>
              </a:rPr>
              <a:t>Main device and indoor unit layout</a:t>
            </a:r>
          </a:p>
        </p:txBody>
      </p:sp>
      <p:sp>
        <p:nvSpPr>
          <p:cNvPr id="15" name="虚尾箭头 14"/>
          <p:cNvSpPr/>
          <p:nvPr/>
        </p:nvSpPr>
        <p:spPr>
          <a:xfrm rot="5400000">
            <a:off x="5891460" y="221455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6" name="圆角矩形 15"/>
          <p:cNvSpPr/>
          <p:nvPr/>
        </p:nvSpPr>
        <p:spPr>
          <a:xfrm>
            <a:off x="4962766" y="3893347"/>
            <a:ext cx="2286016" cy="642942"/>
          </a:xfrm>
          <a:prstGeom prst="roundRect">
            <a:avLst/>
          </a:prstGeom>
          <a:solidFill>
            <a:srgbClr val="9CDAFF"/>
          </a:solidFill>
          <a:ln>
            <a:solidFill>
              <a:srgbClr val="9CDAFF"/>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200">
                <a:solidFill>
                  <a:schemeClr val="tx1"/>
                </a:solidFill>
                <a:latin typeface="Huawei Sans" panose="020C0503030203020204" pitchFamily="34" charset="0"/>
              </a:rPr>
              <a:t>Pipe layout of the water system</a:t>
            </a:r>
          </a:p>
        </p:txBody>
      </p:sp>
      <p:sp>
        <p:nvSpPr>
          <p:cNvPr id="17" name="虚尾箭头 16"/>
          <p:cNvSpPr/>
          <p:nvPr/>
        </p:nvSpPr>
        <p:spPr>
          <a:xfrm rot="5400000">
            <a:off x="5891460" y="343789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8" name="圆角矩形 17"/>
          <p:cNvSpPr/>
          <p:nvPr/>
        </p:nvSpPr>
        <p:spPr>
          <a:xfrm>
            <a:off x="4962766" y="5179231"/>
            <a:ext cx="2286016" cy="642942"/>
          </a:xfrm>
          <a:prstGeom prst="roundRect">
            <a:avLst/>
          </a:prstGeom>
          <a:solidFill>
            <a:srgbClr val="9CDAFF"/>
          </a:solidFill>
          <a:ln>
            <a:solidFill>
              <a:srgbClr val="9CDAFF"/>
            </a:solidFill>
          </a:ln>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en-US" sz="1200">
                <a:solidFill>
                  <a:schemeClr val="tx1"/>
                </a:solidFill>
                <a:latin typeface="Huawei Sans" panose="020C0503030203020204" pitchFamily="34" charset="0"/>
              </a:rPr>
              <a:t>Water system calculation</a:t>
            </a:r>
          </a:p>
        </p:txBody>
      </p:sp>
      <p:sp>
        <p:nvSpPr>
          <p:cNvPr id="19" name="虚尾箭头 18"/>
          <p:cNvSpPr/>
          <p:nvPr/>
        </p:nvSpPr>
        <p:spPr>
          <a:xfrm rot="5400000">
            <a:off x="5891460" y="4679165"/>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cxnSp>
        <p:nvCxnSpPr>
          <p:cNvPr id="20" name="形状 472"/>
          <p:cNvCxnSpPr>
            <a:stCxn id="11" idx="3"/>
            <a:endCxn id="13" idx="1"/>
          </p:cNvCxnSpPr>
          <p:nvPr/>
        </p:nvCxnSpPr>
        <p:spPr>
          <a:xfrm flipV="1">
            <a:off x="3657600" y="1785926"/>
            <a:ext cx="1305166" cy="3714776"/>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形状 472"/>
          <p:cNvCxnSpPr/>
          <p:nvPr/>
        </p:nvCxnSpPr>
        <p:spPr>
          <a:xfrm flipV="1">
            <a:off x="7248782" y="1785926"/>
            <a:ext cx="1357322" cy="3714776"/>
          </a:xfrm>
          <a:prstGeom prst="bentConnector3">
            <a:avLst>
              <a:gd name="adj1" fmla="val 50000"/>
            </a:avLst>
          </a:prstGeom>
          <a:ln>
            <a:tailEnd type="arrow"/>
          </a:ln>
          <a:effectLst/>
        </p:spPr>
        <p:style>
          <a:lnRef idx="3">
            <a:schemeClr val="accent2"/>
          </a:lnRef>
          <a:fillRef idx="0">
            <a:schemeClr val="accent2"/>
          </a:fillRef>
          <a:effectRef idx="2">
            <a:schemeClr val="accent2"/>
          </a:effectRef>
          <a:fontRef idx="minor">
            <a:schemeClr val="tx1"/>
          </a:fontRef>
        </p:style>
      </p:cxnSp>
      <p:sp>
        <p:nvSpPr>
          <p:cNvPr id="22" name="圆角矩形 21"/>
          <p:cNvSpPr/>
          <p:nvPr/>
        </p:nvSpPr>
        <p:spPr>
          <a:xfrm>
            <a:off x="8606390" y="1464455"/>
            <a:ext cx="2286016" cy="642942"/>
          </a:xfrm>
          <a:prstGeom prst="roundRect">
            <a:avLst/>
          </a:prstGeom>
          <a:solidFill>
            <a:srgbClr val="9CDAFF"/>
          </a:solidFill>
          <a:ln>
            <a:solidFill>
              <a:srgbClr val="9CDAFF"/>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200">
                <a:solidFill>
                  <a:schemeClr val="tx1"/>
                </a:solidFill>
                <a:latin typeface="Huawei Sans" panose="020C0503030203020204" pitchFamily="34" charset="0"/>
              </a:rPr>
              <a:t>Other device selection</a:t>
            </a:r>
          </a:p>
        </p:txBody>
      </p:sp>
      <p:sp>
        <p:nvSpPr>
          <p:cNvPr id="23" name="圆角矩形 22"/>
          <p:cNvSpPr/>
          <p:nvPr/>
        </p:nvSpPr>
        <p:spPr>
          <a:xfrm>
            <a:off x="8606390" y="2678901"/>
            <a:ext cx="2286016" cy="642942"/>
          </a:xfrm>
          <a:prstGeom prst="roundRect">
            <a:avLst/>
          </a:prstGeom>
          <a:solidFill>
            <a:srgbClr val="9CDAFF"/>
          </a:solidFill>
          <a:ln>
            <a:solidFill>
              <a:srgbClr val="9CDAFF"/>
            </a:solidFill>
          </a:ln>
          <a:effectLst/>
        </p:spPr>
        <p:style>
          <a:lnRef idx="0">
            <a:schemeClr val="accent4"/>
          </a:lnRef>
          <a:fillRef idx="3">
            <a:schemeClr val="accent4"/>
          </a:fillRef>
          <a:effectRef idx="3">
            <a:schemeClr val="accent4"/>
          </a:effectRef>
          <a:fontRef idx="minor">
            <a:schemeClr val="lt1"/>
          </a:fontRef>
        </p:style>
        <p:txBody>
          <a:bodyPr rtlCol="0" anchor="ctr">
            <a:noAutofit/>
          </a:bodyPr>
          <a:lstStyle/>
          <a:p>
            <a:pPr algn="ctr"/>
            <a:r>
              <a:rPr lang="en-US" sz="1200">
                <a:solidFill>
                  <a:schemeClr val="tx1"/>
                </a:solidFill>
                <a:latin typeface="Huawei Sans" panose="020C0503030203020204" pitchFamily="34" charset="0"/>
              </a:rPr>
              <a:t>Output of HVAC system solution drawings and material lists</a:t>
            </a:r>
          </a:p>
        </p:txBody>
      </p:sp>
      <p:sp>
        <p:nvSpPr>
          <p:cNvPr id="24" name="虚尾箭头 23"/>
          <p:cNvSpPr/>
          <p:nvPr/>
        </p:nvSpPr>
        <p:spPr>
          <a:xfrm rot="5400000">
            <a:off x="9535084" y="221455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Tree>
    <p:extLst>
      <p:ext uri="{BB962C8B-B14F-4D97-AF65-F5344CB8AC3E}">
        <p14:creationId xmlns:p14="http://schemas.microsoft.com/office/powerpoint/2010/main" val="8903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checkerboard(across)">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0-#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1"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ppt_x"/>
                                          </p:val>
                                        </p:tav>
                                        <p:tav tm="100000">
                                          <p:val>
                                            <p:strVal val="#ppt_x"/>
                                          </p:val>
                                        </p:tav>
                                      </p:tavLst>
                                    </p:anim>
                                    <p:anim calcmode="lin" valueType="num">
                                      <p:cBhvr additive="base">
                                        <p:cTn id="7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checkerboard(across)">
                                      <p:cBhvr>
                                        <p:cTn id="84" dur="500"/>
                                        <p:tgtEl>
                                          <p:spTgt spid="21"/>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1" fill="hold" grpId="0" nodeType="click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fill="hold"/>
                                        <p:tgtEl>
                                          <p:spTgt spid="22"/>
                                        </p:tgtEl>
                                        <p:attrNameLst>
                                          <p:attrName>ppt_x</p:attrName>
                                        </p:attrNameLst>
                                      </p:cBhvr>
                                      <p:tavLst>
                                        <p:tav tm="0">
                                          <p:val>
                                            <p:strVal val="#ppt_x"/>
                                          </p:val>
                                        </p:tav>
                                        <p:tav tm="100000">
                                          <p:val>
                                            <p:strVal val="#ppt_x"/>
                                          </p:val>
                                        </p:tav>
                                      </p:tavLst>
                                    </p:anim>
                                    <p:anim calcmode="lin" valueType="num">
                                      <p:cBhvr additive="base">
                                        <p:cTn id="90" dur="500" fill="hold"/>
                                        <p:tgtEl>
                                          <p:spTgt spid="22"/>
                                        </p:tgtEl>
                                        <p:attrNameLst>
                                          <p:attrName>ppt_y</p:attrName>
                                        </p:attrNameLst>
                                      </p:cBhvr>
                                      <p:tavLst>
                                        <p:tav tm="0">
                                          <p:val>
                                            <p:strVal val="0-#ppt_h/2"/>
                                          </p:val>
                                        </p:tav>
                                        <p:tav tm="100000">
                                          <p:val>
                                            <p:strVal val="#ppt_y"/>
                                          </p:val>
                                        </p:tav>
                                      </p:tavLst>
                                    </p:anim>
                                  </p:childTnLst>
                                </p:cTn>
                              </p:par>
                              <p:par>
                                <p:cTn id="91" presetID="2" presetClass="entr" presetSubtype="1"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fill="hold"/>
                                        <p:tgtEl>
                                          <p:spTgt spid="24"/>
                                        </p:tgtEl>
                                        <p:attrNameLst>
                                          <p:attrName>ppt_x</p:attrName>
                                        </p:attrNameLst>
                                      </p:cBhvr>
                                      <p:tavLst>
                                        <p:tav tm="0">
                                          <p:val>
                                            <p:strVal val="#ppt_x"/>
                                          </p:val>
                                        </p:tav>
                                        <p:tav tm="100000">
                                          <p:val>
                                            <p:strVal val="#ppt_x"/>
                                          </p:val>
                                        </p:tav>
                                      </p:tavLst>
                                    </p:anim>
                                    <p:anim calcmode="lin" valueType="num">
                                      <p:cBhvr additive="base">
                                        <p:cTn id="94"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500" fill="hold"/>
                                        <p:tgtEl>
                                          <p:spTgt spid="23"/>
                                        </p:tgtEl>
                                        <p:attrNameLst>
                                          <p:attrName>ppt_x</p:attrName>
                                        </p:attrNameLst>
                                      </p:cBhvr>
                                      <p:tavLst>
                                        <p:tav tm="0">
                                          <p:val>
                                            <p:strVal val="#ppt_x"/>
                                          </p:val>
                                        </p:tav>
                                        <p:tav tm="100000">
                                          <p:val>
                                            <p:strVal val="#ppt_x"/>
                                          </p:val>
                                        </p:tav>
                                      </p:tavLst>
                                    </p:anim>
                                    <p:anim calcmode="lin" valueType="num">
                                      <p:cBhvr additive="base">
                                        <p:cTn id="10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2" grpId="0" animBg="1"/>
      <p:bldP spid="23" grpId="0" animBg="1"/>
      <p:bldP spid="2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Key Points of Water-based Free Cooling System Configuration (1)</a:t>
            </a:r>
            <a:endParaRPr lang="en-US" dirty="0"/>
          </a:p>
        </p:txBody>
      </p:sp>
      <p:sp>
        <p:nvSpPr>
          <p:cNvPr id="12" name="文本占位符 11"/>
          <p:cNvSpPr>
            <a:spLocks noGrp="1"/>
          </p:cNvSpPr>
          <p:nvPr>
            <p:ph type="body" sz="quarter" idx="10"/>
          </p:nvPr>
        </p:nvSpPr>
        <p:spPr/>
        <p:txBody>
          <a:bodyPr/>
          <a:lstStyle/>
          <a:p>
            <a:pPr>
              <a:lnSpc>
                <a:spcPct val="120000"/>
              </a:lnSpc>
            </a:pPr>
            <a:r>
              <a:rPr lang="en-US" sz="1400" smtClean="0"/>
              <a:t>Design points</a:t>
            </a:r>
          </a:p>
          <a:p>
            <a:pPr>
              <a:lnSpc>
                <a:spcPct val="120000"/>
              </a:lnSpc>
            </a:pPr>
            <a:endParaRPr lang="en-US" sz="1400" smtClean="0"/>
          </a:p>
          <a:p>
            <a:pPr>
              <a:lnSpc>
                <a:spcPct val="120000"/>
              </a:lnSpc>
            </a:pPr>
            <a:endParaRPr lang="en-US" sz="1400" smtClean="0"/>
          </a:p>
          <a:p>
            <a:pPr>
              <a:lnSpc>
                <a:spcPct val="120000"/>
              </a:lnSpc>
            </a:pPr>
            <a:endParaRPr lang="en-US" sz="1400" smtClean="0"/>
          </a:p>
          <a:p>
            <a:pPr>
              <a:lnSpc>
                <a:spcPct val="120000"/>
              </a:lnSpc>
            </a:pPr>
            <a:endParaRPr lang="en-US" sz="1400" smtClean="0"/>
          </a:p>
          <a:p>
            <a:pPr>
              <a:lnSpc>
                <a:spcPct val="120000"/>
              </a:lnSpc>
            </a:pPr>
            <a:endParaRPr lang="en-US" altLang="zh-CN" sz="1400" smtClean="0"/>
          </a:p>
          <a:p>
            <a:pPr>
              <a:lnSpc>
                <a:spcPct val="120000"/>
              </a:lnSpc>
            </a:pPr>
            <a:endParaRPr lang="en-US" altLang="zh-CN" sz="1400" smtClean="0"/>
          </a:p>
          <a:p>
            <a:pPr>
              <a:lnSpc>
                <a:spcPct val="120000"/>
              </a:lnSpc>
            </a:pPr>
            <a:endParaRPr lang="en-US" altLang="zh-CN" sz="1400" smtClean="0"/>
          </a:p>
          <a:p>
            <a:pPr marL="0" indent="0">
              <a:lnSpc>
                <a:spcPct val="120000"/>
              </a:lnSpc>
              <a:buNone/>
            </a:pPr>
            <a:endParaRPr lang="en-US" sz="1400" smtClean="0"/>
          </a:p>
          <a:p>
            <a:pPr>
              <a:lnSpc>
                <a:spcPct val="110000"/>
              </a:lnSpc>
            </a:pPr>
            <a:r>
              <a:rPr lang="en-US" sz="1400" smtClean="0"/>
              <a:t>Design of air supply and return as well as water supply and return</a:t>
            </a:r>
          </a:p>
          <a:p>
            <a:pPr lvl="1">
              <a:lnSpc>
                <a:spcPct val="110000"/>
              </a:lnSpc>
            </a:pPr>
            <a:r>
              <a:rPr lang="en-US" sz="1200" smtClean="0"/>
              <a:t>Determine the air supply and return specifications of the indoor unit</a:t>
            </a:r>
          </a:p>
          <a:p>
            <a:pPr lvl="1">
              <a:lnSpc>
                <a:spcPct val="110000"/>
              </a:lnSpc>
            </a:pPr>
            <a:r>
              <a:rPr lang="en-US" sz="1200" smtClean="0"/>
              <a:t>Determine the supply and return chilled water temperatures on the cooling source side.</a:t>
            </a:r>
          </a:p>
          <a:p>
            <a:pPr lvl="1">
              <a:lnSpc>
                <a:spcPct val="110000"/>
              </a:lnSpc>
            </a:pPr>
            <a:r>
              <a:rPr lang="en-US" sz="1200" smtClean="0"/>
              <a:t>Supply and return water temperatures of cooling towers: supply and return water in summer and winter</a:t>
            </a:r>
          </a:p>
          <a:p>
            <a:pPr lvl="1">
              <a:lnSpc>
                <a:spcPct val="110000"/>
              </a:lnSpc>
            </a:pPr>
            <a:r>
              <a:rPr lang="en-US" sz="1200" smtClean="0"/>
              <a:t>Supply and return water temperatures on the primary and secondary sides of the plate heat exchanger</a:t>
            </a:r>
            <a:endParaRPr lang="en-US" sz="1200" dirty="0"/>
          </a:p>
        </p:txBody>
      </p:sp>
      <p:graphicFrame>
        <p:nvGraphicFramePr>
          <p:cNvPr id="6" name="表格 5"/>
          <p:cNvGraphicFramePr>
            <a:graphicFrameLocks noGrp="1"/>
          </p:cNvGraphicFramePr>
          <p:nvPr>
            <p:extLst>
              <p:ext uri="{D42A27DB-BD31-4B8C-83A1-F6EECF244321}">
                <p14:modId xmlns:p14="http://schemas.microsoft.com/office/powerpoint/2010/main" val="2422789791"/>
              </p:ext>
            </p:extLst>
          </p:nvPr>
        </p:nvGraphicFramePr>
        <p:xfrm>
          <a:off x="772907" y="1862854"/>
          <a:ext cx="10451353" cy="2770560"/>
        </p:xfrm>
        <a:graphic>
          <a:graphicData uri="http://schemas.openxmlformats.org/drawingml/2006/table">
            <a:tbl>
              <a:tblPr firstRow="1" firstCol="1" bandRow="1">
                <a:tableStyleId>{72833802-FEF1-4C79-8D5D-14CF1EAF98D9}</a:tableStyleId>
              </a:tblPr>
              <a:tblGrid>
                <a:gridCol w="1250605"/>
                <a:gridCol w="3051408"/>
                <a:gridCol w="6149340"/>
              </a:tblGrid>
              <a:tr h="189294">
                <a:tc gridSpan="2">
                  <a:txBody>
                    <a:bodyPr/>
                    <a:lstStyle/>
                    <a:p>
                      <a:pPr algn="ctr">
                        <a:lnSpc>
                          <a:spcPct val="100000"/>
                        </a:lnSpc>
                        <a:spcAft>
                          <a:spcPts val="0"/>
                        </a:spcAft>
                      </a:pPr>
                      <a:endParaRPr lang="en-US" sz="1200" dirty="0">
                        <a:solidFill>
                          <a:schemeClr val="tx1"/>
                        </a:solidFill>
                        <a:latin typeface="Huawei Sans" panose="020C0503030203020204" pitchFamily="34" charset="0"/>
                      </a:endParaRP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a:txBody>
                    <a:bodyPr/>
                    <a:lstStyle/>
                    <a:p>
                      <a:pPr indent="266700" algn="ctr">
                        <a:lnSpc>
                          <a:spcPct val="100000"/>
                        </a:lnSpc>
                        <a:spcAft>
                          <a:spcPts val="0"/>
                        </a:spcAft>
                      </a:pPr>
                      <a:r>
                        <a:rPr lang="en-US" sz="1200">
                          <a:solidFill>
                            <a:schemeClr val="tx1"/>
                          </a:solidFill>
                          <a:latin typeface="Huawei Sans" panose="020C0503030203020204" pitchFamily="34" charset="0"/>
                        </a:rPr>
                        <a:t>Description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189294">
                <a:tc gridSpan="2">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Determine the free cooling type.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nSpc>
                          <a:spcPct val="100000"/>
                        </a:lnSpc>
                        <a:spcAft>
                          <a:spcPts val="0"/>
                        </a:spcAft>
                      </a:pPr>
                      <a:r>
                        <a:rPr lang="en-US" sz="1200" dirty="0">
                          <a:solidFill>
                            <a:schemeClr val="tx1"/>
                          </a:solidFill>
                          <a:latin typeface="+mn-lt"/>
                          <a:ea typeface="Arial Unicode MS" panose="020B0604020202020204" pitchFamily="34" charset="-122"/>
                          <a:cs typeface="Arial Unicode MS" panose="020B0604020202020204" pitchFamily="34" charset="-122"/>
                        </a:rPr>
                        <a:t>Direct free cooling/Indirect free cooling</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25115">
                <a:tc gridSpan="2">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Determine the plate heat exchanger based on the outdoor unit.</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nSpc>
                          <a:spcPct val="100000"/>
                        </a:lnSpc>
                        <a:spcAft>
                          <a:spcPts val="0"/>
                        </a:spcAft>
                      </a:pPr>
                      <a:r>
                        <a:rPr lang="en-US" sz="1200" dirty="0">
                          <a:solidFill>
                            <a:schemeClr val="tx1"/>
                          </a:solidFill>
                          <a:latin typeface="+mn-lt"/>
                          <a:ea typeface="Arial Unicode MS" panose="020B0604020202020204" pitchFamily="34" charset="-122"/>
                          <a:cs typeface="Arial Unicode MS" panose="020B0604020202020204" pitchFamily="34" charset="-122"/>
                        </a:rPr>
                        <a:t>Water-to-water plate heat exchanger/Air-cooled chiller with the free cooling function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9294">
                <a:tc gridSpan="2">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Determine the medium.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zh-CN" altLang="en-US"/>
                    </a:p>
                  </a:txBody>
                  <a:tcPr/>
                </a:tc>
                <a:tc>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Water/Glycol</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96757">
                <a:tc rowSpan="4">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Heat exchanger configuration</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200" dirty="0" smtClean="0">
                          <a:solidFill>
                            <a:schemeClr val="tx1"/>
                          </a:solidFill>
                          <a:latin typeface="+mn-lt"/>
                          <a:ea typeface="Arial Unicode MS" panose="020B0604020202020204" pitchFamily="34" charset="-122"/>
                          <a:cs typeface="Arial Unicode MS" panose="020B0604020202020204" pitchFamily="34" charset="-122"/>
                        </a:rPr>
                        <a:t>Inlet </a:t>
                      </a:r>
                      <a:r>
                        <a:rPr lang="en-US" sz="1200" dirty="0">
                          <a:solidFill>
                            <a:schemeClr val="tx1"/>
                          </a:solidFill>
                          <a:latin typeface="+mn-lt"/>
                          <a:ea typeface="Arial Unicode MS" panose="020B0604020202020204" pitchFamily="34" charset="-122"/>
                          <a:cs typeface="Arial Unicode MS" panose="020B0604020202020204" pitchFamily="34" charset="-122"/>
                        </a:rPr>
                        <a:t>and outlet water temperatures on the primary and secondary sides</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200" dirty="0">
                          <a:solidFill>
                            <a:schemeClr val="tx1"/>
                          </a:solidFill>
                          <a:latin typeface="+mn-lt"/>
                          <a:ea typeface="Arial Unicode MS" panose="020B0604020202020204" pitchFamily="34" charset="-122"/>
                          <a:cs typeface="Arial Unicode MS" panose="020B0604020202020204" pitchFamily="34" charset="-122"/>
                        </a:rPr>
                        <a:t>Inlet and outlet water temperatures on the primary side: 7°C for inlet water and 12°C for outlet water</a:t>
                      </a:r>
                    </a:p>
                    <a:p>
                      <a:pPr>
                        <a:lnSpc>
                          <a:spcPct val="100000"/>
                        </a:lnSpc>
                        <a:spcAft>
                          <a:spcPts val="0"/>
                        </a:spcAft>
                      </a:pPr>
                      <a:r>
                        <a:rPr lang="en-US" sz="1200" dirty="0">
                          <a:solidFill>
                            <a:schemeClr val="tx1"/>
                          </a:solidFill>
                          <a:latin typeface="+mn-lt"/>
                          <a:ea typeface="Arial Unicode MS" panose="020B0604020202020204" pitchFamily="34" charset="-122"/>
                          <a:cs typeface="Arial Unicode MS" panose="020B0604020202020204" pitchFamily="34" charset="-122"/>
                        </a:rPr>
                        <a:t>Inlet and outlet water temperatures on the secondary side: 10°C for inlet water and 5°C for outlet water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9294">
                <a:tc vMerge="1">
                  <a:txBody>
                    <a:bodyPr/>
                    <a:lstStyle/>
                    <a:p>
                      <a:endParaRPr lang="zh-CN" altLang="en-US"/>
                    </a:p>
                  </a:txBody>
                  <a:tcPr/>
                </a:tc>
                <a:tc>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Material</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Alloy 304/Alloy 316</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9294">
                <a:tc vMerge="1">
                  <a:txBody>
                    <a:bodyPr/>
                    <a:lstStyle/>
                    <a:p>
                      <a:endParaRPr lang="zh-CN" altLang="en-US"/>
                    </a:p>
                  </a:txBody>
                  <a:tcPr/>
                </a:tc>
                <a:tc>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Total heat transfer capacity</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900 kW</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89294">
                <a:tc vMerge="1">
                  <a:txBody>
                    <a:bodyPr/>
                    <a:lstStyle/>
                    <a:p>
                      <a:endParaRPr lang="zh-CN" altLang="en-US"/>
                    </a:p>
                  </a:txBody>
                  <a:tcPr/>
                </a:tc>
                <a:tc>
                  <a:txBody>
                    <a:bodyPr/>
                    <a:lstStyle/>
                    <a:p>
                      <a:pPr>
                        <a:lnSpc>
                          <a:spcPct val="100000"/>
                        </a:lnSpc>
                        <a:spcAft>
                          <a:spcPts val="0"/>
                        </a:spcAft>
                      </a:pPr>
                      <a:r>
                        <a:rPr lang="en-US" sz="1200">
                          <a:solidFill>
                            <a:schemeClr val="tx1"/>
                          </a:solidFill>
                          <a:latin typeface="+mn-lt"/>
                          <a:ea typeface="Arial Unicode MS" panose="020B0604020202020204" pitchFamily="34" charset="-122"/>
                          <a:cs typeface="Arial Unicode MS" panose="020B0604020202020204" pitchFamily="34" charset="-122"/>
                        </a:rPr>
                        <a:t>Pressure drop</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nSpc>
                          <a:spcPct val="100000"/>
                        </a:lnSpc>
                        <a:spcAft>
                          <a:spcPts val="0"/>
                        </a:spcAft>
                      </a:pPr>
                      <a:r>
                        <a:rPr lang="en-US" sz="1200" dirty="0">
                          <a:solidFill>
                            <a:schemeClr val="tx1"/>
                          </a:solidFill>
                          <a:latin typeface="+mn-lt"/>
                          <a:ea typeface="Arial Unicode MS" panose="020B0604020202020204" pitchFamily="34" charset="-122"/>
                          <a:cs typeface="Arial Unicode MS" panose="020B0604020202020204" pitchFamily="34" charset="-122"/>
                        </a:rPr>
                        <a:t>10 m</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20738954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smtClean="0"/>
              <a:t>Key Points of Water-based Free Cooling System Configuration (2)</a:t>
            </a:r>
            <a:endParaRPr lang="en-US" dirty="0"/>
          </a:p>
        </p:txBody>
      </p:sp>
      <p:sp>
        <p:nvSpPr>
          <p:cNvPr id="11" name="文本占位符 10"/>
          <p:cNvSpPr>
            <a:spLocks noGrp="1"/>
          </p:cNvSpPr>
          <p:nvPr>
            <p:ph type="body" sz="quarter" idx="10"/>
          </p:nvPr>
        </p:nvSpPr>
        <p:spPr>
          <a:xfrm>
            <a:off x="455613" y="1484312"/>
            <a:ext cx="5255462" cy="4443243"/>
          </a:xfrm>
        </p:spPr>
        <p:txBody>
          <a:bodyPr/>
          <a:lstStyle/>
          <a:p>
            <a:r>
              <a:rPr lang="en-US" altLang="zh-CN" smtClean="0"/>
              <a:t>System mode selection</a:t>
            </a:r>
          </a:p>
          <a:p>
            <a:pPr lvl="1"/>
            <a:r>
              <a:rPr lang="en-US" altLang="zh-CN" smtClean="0"/>
              <a:t>Determine whether to choose the air or water-cooled mode based on the following: 1. Whether the water source is sufficient 2. Whether the installation space meets the water cooling requirements 3. Cooling load</a:t>
            </a:r>
          </a:p>
          <a:p>
            <a:endParaRPr lang="zh-CN" altLang="en-US"/>
          </a:p>
        </p:txBody>
      </p:sp>
      <p:sp>
        <p:nvSpPr>
          <p:cNvPr id="13" name="文本占位符 11"/>
          <p:cNvSpPr txBox="1">
            <a:spLocks/>
          </p:cNvSpPr>
          <p:nvPr/>
        </p:nvSpPr>
        <p:spPr bwMode="auto">
          <a:xfrm>
            <a:off x="5972232" y="940907"/>
            <a:ext cx="5646032" cy="4247995"/>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00000"/>
              </a:lnSpc>
            </a:pPr>
            <a:endParaRPr lang="zh-CN" altLang="en-US" sz="1200" dirty="0" smtClean="0">
              <a:latin typeface="+mn-lt"/>
              <a:ea typeface="Arial Unicode MS" panose="020B0604020202020204" pitchFamily="34" charset="-122"/>
              <a:cs typeface="Arial Unicode MS" panose="020B0604020202020204" pitchFamily="34" charset="-122"/>
            </a:endParaRPr>
          </a:p>
        </p:txBody>
      </p:sp>
      <p:graphicFrame>
        <p:nvGraphicFramePr>
          <p:cNvPr id="7" name="Object 7"/>
          <p:cNvGraphicFramePr>
            <a:graphicFrameLocks noChangeAspect="1"/>
          </p:cNvGraphicFramePr>
          <p:nvPr>
            <p:extLst>
              <p:ext uri="{D42A27DB-BD31-4B8C-83A1-F6EECF244321}">
                <p14:modId xmlns:p14="http://schemas.microsoft.com/office/powerpoint/2010/main" val="2966535804"/>
              </p:ext>
            </p:extLst>
          </p:nvPr>
        </p:nvGraphicFramePr>
        <p:xfrm>
          <a:off x="8758694" y="1848421"/>
          <a:ext cx="2379203" cy="2621932"/>
        </p:xfrm>
        <a:graphic>
          <a:graphicData uri="http://schemas.openxmlformats.org/presentationml/2006/ole">
            <mc:AlternateContent xmlns:mc="http://schemas.openxmlformats.org/markup-compatibility/2006">
              <mc:Choice xmlns:v="urn:schemas-microsoft-com:vml" Requires="v">
                <p:oleObj spid="_x0000_s5125" name="Drawing" r:id="rId4" imgW="11591640" imgH="6910200" progId="">
                  <p:embed/>
                </p:oleObj>
              </mc:Choice>
              <mc:Fallback>
                <p:oleObj name="Drawing" r:id="rId4" imgW="11591640" imgH="691020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l="30380" r="30560"/>
                      <a:stretch>
                        <a:fillRect/>
                      </a:stretch>
                    </p:blipFill>
                    <p:spPr bwMode="auto">
                      <a:xfrm>
                        <a:off x="8758694" y="1848421"/>
                        <a:ext cx="2379203" cy="2621932"/>
                      </a:xfrm>
                      <a:prstGeom prst="rect">
                        <a:avLst/>
                      </a:prstGeom>
                      <a:noFill/>
                      <a:extLst/>
                    </p:spPr>
                  </p:pic>
                </p:oleObj>
              </mc:Fallback>
            </mc:AlternateContent>
          </a:graphicData>
        </a:graphic>
      </p:graphicFrame>
      <p:pic>
        <p:nvPicPr>
          <p:cNvPr id="8" name="图片 7"/>
          <p:cNvPicPr/>
          <p:nvPr/>
        </p:nvPicPr>
        <p:blipFill>
          <a:blip r:embed="rId6" cstate="print">
            <a:extLst>
              <a:ext uri="{28A0092B-C50C-407E-A947-70E740481C1C}">
                <a14:useLocalDpi xmlns:a14="http://schemas.microsoft.com/office/drawing/2010/main" val="0"/>
              </a:ext>
            </a:extLst>
          </a:blip>
          <a:srcRect l="26944" r="28391"/>
          <a:stretch>
            <a:fillRect/>
          </a:stretch>
        </p:blipFill>
        <p:spPr bwMode="auto">
          <a:xfrm>
            <a:off x="6142184" y="1848421"/>
            <a:ext cx="2440946" cy="2621932"/>
          </a:xfrm>
          <a:prstGeom prst="rect">
            <a:avLst/>
          </a:prstGeom>
          <a:noFill/>
          <a:ln w="9525">
            <a:noFill/>
            <a:miter lim="800000"/>
            <a:headEnd/>
            <a:tailEnd/>
          </a:ln>
        </p:spPr>
      </p:pic>
      <p:sp>
        <p:nvSpPr>
          <p:cNvPr id="3" name="矩形 2"/>
          <p:cNvSpPr/>
          <p:nvPr/>
        </p:nvSpPr>
        <p:spPr>
          <a:xfrm>
            <a:off x="6749477" y="4458669"/>
            <a:ext cx="1470925" cy="430887"/>
          </a:xfrm>
          <a:prstGeom prst="rect">
            <a:avLst/>
          </a:prstGeom>
        </p:spPr>
        <p:txBody>
          <a:bodyPr wrap="square">
            <a:spAutoFit/>
          </a:bodyPr>
          <a:lstStyle/>
          <a:p>
            <a:r>
              <a:rPr lang="en-US" sz="1100" b="1" dirty="0">
                <a:ea typeface="Arial Unicode MS" panose="020B0604020202020204" pitchFamily="34" charset="-122"/>
                <a:cs typeface="Arial Unicode MS" panose="020B0604020202020204" pitchFamily="34" charset="-122"/>
              </a:rPr>
              <a:t>Air-cooled chilled </a:t>
            </a:r>
            <a:endParaRPr lang="en-US" sz="1100" b="1" dirty="0" smtClean="0">
              <a:ea typeface="Arial Unicode MS" panose="020B0604020202020204" pitchFamily="34" charset="-122"/>
              <a:cs typeface="Arial Unicode MS" panose="020B0604020202020204" pitchFamily="34" charset="-122"/>
            </a:endParaRPr>
          </a:p>
          <a:p>
            <a:r>
              <a:rPr lang="en-US" sz="1100" b="1" dirty="0" smtClean="0">
                <a:ea typeface="Arial Unicode MS" panose="020B0604020202020204" pitchFamily="34" charset="-122"/>
                <a:cs typeface="Arial Unicode MS" panose="020B0604020202020204" pitchFamily="34" charset="-122"/>
              </a:rPr>
              <a:t>water </a:t>
            </a:r>
            <a:r>
              <a:rPr lang="en-US" sz="1100" b="1" dirty="0">
                <a:ea typeface="Arial Unicode MS" panose="020B0604020202020204" pitchFamily="34" charset="-122"/>
                <a:cs typeface="Arial Unicode MS" panose="020B0604020202020204" pitchFamily="34" charset="-122"/>
              </a:rPr>
              <a:t>free cooling</a:t>
            </a:r>
          </a:p>
        </p:txBody>
      </p:sp>
      <p:sp>
        <p:nvSpPr>
          <p:cNvPr id="10" name="矩形 9"/>
          <p:cNvSpPr/>
          <p:nvPr/>
        </p:nvSpPr>
        <p:spPr>
          <a:xfrm>
            <a:off x="9334284" y="4440301"/>
            <a:ext cx="1603094" cy="430887"/>
          </a:xfrm>
          <a:prstGeom prst="rect">
            <a:avLst/>
          </a:prstGeom>
        </p:spPr>
        <p:txBody>
          <a:bodyPr wrap="square">
            <a:spAutoFit/>
          </a:bodyPr>
          <a:lstStyle/>
          <a:p>
            <a:r>
              <a:rPr lang="en-US" sz="1100" b="1" dirty="0">
                <a:ea typeface="Arial Unicode MS" panose="020B0604020202020204" pitchFamily="34" charset="-122"/>
                <a:cs typeface="Arial Unicode MS" panose="020B0604020202020204" pitchFamily="34" charset="-122"/>
              </a:rPr>
              <a:t>Water-cooled chilled </a:t>
            </a:r>
            <a:endParaRPr lang="en-US" sz="1100" b="1" dirty="0" smtClean="0">
              <a:ea typeface="Arial Unicode MS" panose="020B0604020202020204" pitchFamily="34" charset="-122"/>
              <a:cs typeface="Arial Unicode MS" panose="020B0604020202020204" pitchFamily="34" charset="-122"/>
            </a:endParaRPr>
          </a:p>
          <a:p>
            <a:r>
              <a:rPr lang="en-US" sz="1100" b="1" dirty="0" smtClean="0">
                <a:ea typeface="Arial Unicode MS" panose="020B0604020202020204" pitchFamily="34" charset="-122"/>
                <a:cs typeface="Arial Unicode MS" panose="020B0604020202020204" pitchFamily="34" charset="-122"/>
              </a:rPr>
              <a:t>water </a:t>
            </a:r>
            <a:r>
              <a:rPr lang="en-US" sz="1100" b="1" dirty="0">
                <a:ea typeface="Arial Unicode MS" panose="020B0604020202020204" pitchFamily="34" charset="-122"/>
                <a:cs typeface="Arial Unicode MS" panose="020B0604020202020204" pitchFamily="34" charset="-122"/>
              </a:rPr>
              <a:t>free cooling</a:t>
            </a:r>
          </a:p>
        </p:txBody>
      </p:sp>
      <p:sp>
        <p:nvSpPr>
          <p:cNvPr id="4" name="文本框 3"/>
          <p:cNvSpPr txBox="1"/>
          <p:nvPr/>
        </p:nvSpPr>
        <p:spPr>
          <a:xfrm>
            <a:off x="6285850" y="5105896"/>
            <a:ext cx="5029849" cy="821659"/>
          </a:xfrm>
          <a:prstGeom prst="rect">
            <a:avLst/>
          </a:prstGeom>
          <a:solidFill>
            <a:srgbClr val="9CDAFF"/>
          </a:solidFill>
          <a:ln>
            <a:solidFill>
              <a:srgbClr val="9CDAFF"/>
            </a:solidFill>
          </a:ln>
        </p:spPr>
        <p:txBody>
          <a:bodyPr wrap="square" rtlCol="0">
            <a:noAutofit/>
          </a:bodyPr>
          <a:lstStyle/>
          <a:p>
            <a:r>
              <a:rPr lang="en-US" sz="1400" dirty="0">
                <a:solidFill>
                  <a:srgbClr val="C00000"/>
                </a:solidFill>
                <a:ea typeface="Arial Unicode MS" panose="020B0604020202020204" pitchFamily="34" charset="-122"/>
                <a:cs typeface="Arial Unicode MS" panose="020B0604020202020204" pitchFamily="34" charset="-122"/>
              </a:rPr>
              <a:t>Note: For details about how to select a chilled water air conditioner system, see Data Center Chilled Water Air Conditioning System Configuration.</a:t>
            </a:r>
          </a:p>
        </p:txBody>
      </p:sp>
      <p:sp>
        <p:nvSpPr>
          <p:cNvPr id="5" name="矩形 4"/>
          <p:cNvSpPr/>
          <p:nvPr/>
        </p:nvSpPr>
        <p:spPr>
          <a:xfrm>
            <a:off x="6370155" y="1848421"/>
            <a:ext cx="463550"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4" name="矩形 13"/>
          <p:cNvSpPr/>
          <p:nvPr/>
        </p:nvSpPr>
        <p:spPr>
          <a:xfrm>
            <a:off x="6853778" y="2438971"/>
            <a:ext cx="548252"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5" name="矩形 14"/>
          <p:cNvSpPr/>
          <p:nvPr/>
        </p:nvSpPr>
        <p:spPr>
          <a:xfrm>
            <a:off x="7182955" y="2711527"/>
            <a:ext cx="37553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6" name="矩形 15"/>
          <p:cNvSpPr/>
          <p:nvPr/>
        </p:nvSpPr>
        <p:spPr>
          <a:xfrm>
            <a:off x="6517577" y="2755126"/>
            <a:ext cx="37553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7" name="矩形 16"/>
          <p:cNvSpPr/>
          <p:nvPr/>
        </p:nvSpPr>
        <p:spPr>
          <a:xfrm>
            <a:off x="6919011" y="3070847"/>
            <a:ext cx="37553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8" name="矩形 17"/>
          <p:cNvSpPr/>
          <p:nvPr/>
        </p:nvSpPr>
        <p:spPr>
          <a:xfrm>
            <a:off x="6902640" y="3590940"/>
            <a:ext cx="37553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19" name="矩形 18"/>
          <p:cNvSpPr/>
          <p:nvPr/>
        </p:nvSpPr>
        <p:spPr>
          <a:xfrm>
            <a:off x="7182955" y="1942511"/>
            <a:ext cx="571500" cy="1287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0" name="矩形 19"/>
          <p:cNvSpPr/>
          <p:nvPr/>
        </p:nvSpPr>
        <p:spPr>
          <a:xfrm>
            <a:off x="6903528" y="4222816"/>
            <a:ext cx="571500" cy="15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1" name="矩形 20"/>
          <p:cNvSpPr/>
          <p:nvPr/>
        </p:nvSpPr>
        <p:spPr>
          <a:xfrm>
            <a:off x="9538383" y="3796793"/>
            <a:ext cx="349672" cy="15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2" name="矩形 21"/>
          <p:cNvSpPr/>
          <p:nvPr/>
        </p:nvSpPr>
        <p:spPr>
          <a:xfrm>
            <a:off x="9538383" y="3323673"/>
            <a:ext cx="349672" cy="15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3" name="矩形 22"/>
          <p:cNvSpPr/>
          <p:nvPr/>
        </p:nvSpPr>
        <p:spPr>
          <a:xfrm>
            <a:off x="9111745" y="3170498"/>
            <a:ext cx="349672" cy="15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4" name="矩形 23"/>
          <p:cNvSpPr/>
          <p:nvPr/>
        </p:nvSpPr>
        <p:spPr>
          <a:xfrm>
            <a:off x="9790185" y="3177159"/>
            <a:ext cx="349672" cy="15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5" name="矩形 24"/>
          <p:cNvSpPr/>
          <p:nvPr/>
        </p:nvSpPr>
        <p:spPr>
          <a:xfrm>
            <a:off x="9363547" y="3044564"/>
            <a:ext cx="575308" cy="15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6" name="矩形 25"/>
          <p:cNvSpPr/>
          <p:nvPr/>
        </p:nvSpPr>
        <p:spPr>
          <a:xfrm>
            <a:off x="9514333" y="2666298"/>
            <a:ext cx="349672" cy="153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27" name="矩形 26"/>
          <p:cNvSpPr/>
          <p:nvPr/>
        </p:nvSpPr>
        <p:spPr>
          <a:xfrm>
            <a:off x="9286581" y="2162811"/>
            <a:ext cx="749112" cy="963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ea typeface="Arial Unicode MS" panose="020B0604020202020204" pitchFamily="34" charset="-122"/>
              <a:cs typeface="Arial Unicode MS" panose="020B0604020202020204" pitchFamily="34" charset="-122"/>
            </a:endParaRPr>
          </a:p>
        </p:txBody>
      </p:sp>
      <p:sp>
        <p:nvSpPr>
          <p:cNvPr id="9" name="文本框 8"/>
          <p:cNvSpPr txBox="1"/>
          <p:nvPr/>
        </p:nvSpPr>
        <p:spPr>
          <a:xfrm>
            <a:off x="6028767" y="1720146"/>
            <a:ext cx="1058178" cy="246221"/>
          </a:xfrm>
          <a:prstGeom prst="rect">
            <a:avLst/>
          </a:prstGeom>
          <a:noFill/>
        </p:spPr>
        <p:txBody>
          <a:bodyPr wrap="square" rtlCol="0">
            <a:spAutoFit/>
          </a:bodyPr>
          <a:lstStyle/>
          <a:p>
            <a:r>
              <a:rPr lang="en-US" altLang="zh-CN" sz="1000" dirty="0">
                <a:ea typeface="Arial Unicode MS" panose="020B0604020202020204" pitchFamily="34" charset="-122"/>
                <a:cs typeface="Arial Unicode MS" panose="020B0604020202020204" pitchFamily="34" charset="-122"/>
              </a:rPr>
              <a:t>Condenser fan</a:t>
            </a:r>
            <a:endParaRPr lang="zh-CN" altLang="en-US" sz="1000" dirty="0">
              <a:ea typeface="Arial Unicode MS" panose="020B0604020202020204" pitchFamily="34" charset="-122"/>
              <a:cs typeface="Arial Unicode MS" panose="020B0604020202020204" pitchFamily="34" charset="-122"/>
            </a:endParaRPr>
          </a:p>
        </p:txBody>
      </p:sp>
      <p:sp>
        <p:nvSpPr>
          <p:cNvPr id="28" name="文本框 27"/>
          <p:cNvSpPr txBox="1"/>
          <p:nvPr/>
        </p:nvSpPr>
        <p:spPr>
          <a:xfrm>
            <a:off x="7436195" y="1699801"/>
            <a:ext cx="999464" cy="400110"/>
          </a:xfrm>
          <a:prstGeom prst="rect">
            <a:avLst/>
          </a:prstGeom>
          <a:noFill/>
        </p:spPr>
        <p:txBody>
          <a:bodyPr wrap="square" rtlCol="0">
            <a:spAutoFit/>
          </a:bodyPr>
          <a:lstStyle/>
          <a:p>
            <a:r>
              <a:rPr lang="en-US" altLang="zh-CN" sz="1000" dirty="0">
                <a:ea typeface="Arial Unicode MS" panose="020B0604020202020204" pitchFamily="34" charset="-122"/>
                <a:cs typeface="Arial Unicode MS" panose="020B0604020202020204" pitchFamily="34" charset="-122"/>
              </a:rPr>
              <a:t>Free cooling coil pipe</a:t>
            </a:r>
            <a:endParaRPr lang="zh-CN" altLang="en-US" sz="1000" dirty="0">
              <a:ea typeface="Arial Unicode MS" panose="020B0604020202020204" pitchFamily="34" charset="-122"/>
              <a:cs typeface="Arial Unicode MS" panose="020B0604020202020204" pitchFamily="34" charset="-122"/>
            </a:endParaRPr>
          </a:p>
        </p:txBody>
      </p:sp>
      <p:sp>
        <p:nvSpPr>
          <p:cNvPr id="29" name="文本框 28"/>
          <p:cNvSpPr txBox="1"/>
          <p:nvPr/>
        </p:nvSpPr>
        <p:spPr>
          <a:xfrm>
            <a:off x="6370877" y="2370873"/>
            <a:ext cx="1565050"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Air-cooled condenser</a:t>
            </a:r>
            <a:endParaRPr lang="zh-CN" altLang="en-US" sz="1000" dirty="0">
              <a:ea typeface="Arial Unicode MS" panose="020B0604020202020204" pitchFamily="34" charset="-122"/>
              <a:cs typeface="Arial Unicode MS" panose="020B0604020202020204" pitchFamily="34" charset="-122"/>
            </a:endParaRPr>
          </a:p>
        </p:txBody>
      </p:sp>
      <p:sp>
        <p:nvSpPr>
          <p:cNvPr id="30" name="文本框 29"/>
          <p:cNvSpPr txBox="1"/>
          <p:nvPr/>
        </p:nvSpPr>
        <p:spPr>
          <a:xfrm>
            <a:off x="5864841" y="2930224"/>
            <a:ext cx="804336" cy="400110"/>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Expansion valve</a:t>
            </a:r>
            <a:endParaRPr lang="zh-CN" altLang="en-US" sz="1000" dirty="0">
              <a:ea typeface="Arial Unicode MS" panose="020B0604020202020204" pitchFamily="34" charset="-122"/>
              <a:cs typeface="Arial Unicode MS" panose="020B0604020202020204" pitchFamily="34" charset="-122"/>
            </a:endParaRPr>
          </a:p>
        </p:txBody>
      </p:sp>
      <p:sp>
        <p:nvSpPr>
          <p:cNvPr id="31" name="文本框 30"/>
          <p:cNvSpPr txBox="1"/>
          <p:nvPr/>
        </p:nvSpPr>
        <p:spPr>
          <a:xfrm>
            <a:off x="6910596" y="2653074"/>
            <a:ext cx="890561"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Compressor</a:t>
            </a:r>
            <a:endParaRPr lang="zh-CN" altLang="en-US" sz="1000" dirty="0">
              <a:ea typeface="Arial Unicode MS" panose="020B0604020202020204" pitchFamily="34" charset="-122"/>
              <a:cs typeface="Arial Unicode MS" panose="020B0604020202020204" pitchFamily="34" charset="-122"/>
            </a:endParaRPr>
          </a:p>
        </p:txBody>
      </p:sp>
      <p:sp>
        <p:nvSpPr>
          <p:cNvPr id="32" name="文本框 31"/>
          <p:cNvSpPr txBox="1"/>
          <p:nvPr/>
        </p:nvSpPr>
        <p:spPr>
          <a:xfrm>
            <a:off x="6764675" y="3021833"/>
            <a:ext cx="989780"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Evaporator</a:t>
            </a:r>
            <a:endParaRPr lang="zh-CN" altLang="en-US" sz="1000" dirty="0">
              <a:ea typeface="Arial Unicode MS" panose="020B0604020202020204" pitchFamily="34" charset="-122"/>
              <a:cs typeface="Arial Unicode MS" panose="020B0604020202020204" pitchFamily="34" charset="-122"/>
            </a:endParaRPr>
          </a:p>
        </p:txBody>
      </p:sp>
      <p:sp>
        <p:nvSpPr>
          <p:cNvPr id="33" name="文本框 32"/>
          <p:cNvSpPr txBox="1"/>
          <p:nvPr/>
        </p:nvSpPr>
        <p:spPr>
          <a:xfrm>
            <a:off x="6702343" y="3371569"/>
            <a:ext cx="808874" cy="400110"/>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Three-way valve</a:t>
            </a:r>
            <a:endParaRPr lang="zh-CN" altLang="en-US" sz="1000" dirty="0">
              <a:ea typeface="Arial Unicode MS" panose="020B0604020202020204" pitchFamily="34" charset="-122"/>
              <a:cs typeface="Arial Unicode MS" panose="020B0604020202020204" pitchFamily="34" charset="-122"/>
            </a:endParaRPr>
          </a:p>
        </p:txBody>
      </p:sp>
      <p:sp>
        <p:nvSpPr>
          <p:cNvPr id="35" name="文本框 34"/>
          <p:cNvSpPr txBox="1"/>
          <p:nvPr/>
        </p:nvSpPr>
        <p:spPr>
          <a:xfrm>
            <a:off x="6913019" y="4125134"/>
            <a:ext cx="966636"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Data center</a:t>
            </a:r>
            <a:endParaRPr lang="zh-CN" altLang="en-US" sz="1000" dirty="0">
              <a:ea typeface="Arial Unicode MS" panose="020B0604020202020204" pitchFamily="34" charset="-122"/>
              <a:cs typeface="Arial Unicode MS" panose="020B0604020202020204" pitchFamily="34" charset="-122"/>
            </a:endParaRPr>
          </a:p>
        </p:txBody>
      </p:sp>
      <p:sp>
        <p:nvSpPr>
          <p:cNvPr id="36" name="文本框 35"/>
          <p:cNvSpPr txBox="1"/>
          <p:nvPr/>
        </p:nvSpPr>
        <p:spPr>
          <a:xfrm>
            <a:off x="8601875" y="2099911"/>
            <a:ext cx="1979600" cy="246221"/>
          </a:xfrm>
          <a:prstGeom prst="rect">
            <a:avLst/>
          </a:prstGeom>
          <a:noFill/>
        </p:spPr>
        <p:txBody>
          <a:bodyPr wrap="square" rtlCol="0">
            <a:spAutoFit/>
          </a:bodyPr>
          <a:lstStyle/>
          <a:p>
            <a:r>
              <a:rPr lang="en-US" altLang="zh-CN" sz="1000" dirty="0">
                <a:ea typeface="Arial Unicode MS" panose="020B0604020202020204" pitchFamily="34" charset="-122"/>
                <a:cs typeface="Arial Unicode MS" panose="020B0604020202020204" pitchFamily="34" charset="-122"/>
              </a:rPr>
              <a:t>Free cooling heat exchanger</a:t>
            </a:r>
            <a:endParaRPr lang="zh-CN" altLang="en-US" sz="1000" dirty="0">
              <a:ea typeface="Arial Unicode MS" panose="020B0604020202020204" pitchFamily="34" charset="-122"/>
              <a:cs typeface="Arial Unicode MS" panose="020B0604020202020204" pitchFamily="34" charset="-122"/>
            </a:endParaRPr>
          </a:p>
        </p:txBody>
      </p:sp>
      <p:sp>
        <p:nvSpPr>
          <p:cNvPr id="37" name="文本框 36"/>
          <p:cNvSpPr txBox="1"/>
          <p:nvPr/>
        </p:nvSpPr>
        <p:spPr>
          <a:xfrm>
            <a:off x="9143190" y="2640464"/>
            <a:ext cx="1185572"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Cooling tower</a:t>
            </a:r>
            <a:endParaRPr lang="zh-CN" altLang="en-US" sz="1000" dirty="0">
              <a:ea typeface="Arial Unicode MS" panose="020B0604020202020204" pitchFamily="34" charset="-122"/>
              <a:cs typeface="Arial Unicode MS" panose="020B0604020202020204" pitchFamily="34" charset="-122"/>
            </a:endParaRPr>
          </a:p>
        </p:txBody>
      </p:sp>
      <p:sp>
        <p:nvSpPr>
          <p:cNvPr id="38" name="文本框 37"/>
          <p:cNvSpPr txBox="1"/>
          <p:nvPr/>
        </p:nvSpPr>
        <p:spPr>
          <a:xfrm>
            <a:off x="8939989" y="2990429"/>
            <a:ext cx="1506865" cy="400110"/>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Water-cooled condenser</a:t>
            </a:r>
            <a:endParaRPr lang="zh-CN" altLang="en-US" sz="1000" dirty="0">
              <a:ea typeface="Arial Unicode MS" panose="020B0604020202020204" pitchFamily="34" charset="-122"/>
              <a:cs typeface="Arial Unicode MS" panose="020B0604020202020204" pitchFamily="34" charset="-122"/>
            </a:endParaRPr>
          </a:p>
        </p:txBody>
      </p:sp>
      <p:sp>
        <p:nvSpPr>
          <p:cNvPr id="39" name="文本框 38"/>
          <p:cNvSpPr txBox="1"/>
          <p:nvPr/>
        </p:nvSpPr>
        <p:spPr>
          <a:xfrm>
            <a:off x="8433757" y="3378709"/>
            <a:ext cx="864839" cy="400110"/>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Expansion valve</a:t>
            </a:r>
            <a:endParaRPr lang="zh-CN" altLang="en-US" sz="1000" dirty="0">
              <a:ea typeface="Arial Unicode MS" panose="020B0604020202020204" pitchFamily="34" charset="-122"/>
              <a:cs typeface="Arial Unicode MS" panose="020B0604020202020204" pitchFamily="34" charset="-122"/>
            </a:endParaRPr>
          </a:p>
        </p:txBody>
      </p:sp>
      <p:sp>
        <p:nvSpPr>
          <p:cNvPr id="40" name="文本框 39"/>
          <p:cNvSpPr txBox="1"/>
          <p:nvPr/>
        </p:nvSpPr>
        <p:spPr>
          <a:xfrm>
            <a:off x="9795196" y="2907526"/>
            <a:ext cx="1142181"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Compressor</a:t>
            </a:r>
            <a:endParaRPr lang="zh-CN" altLang="en-US" sz="1000" dirty="0">
              <a:ea typeface="Arial Unicode MS" panose="020B0604020202020204" pitchFamily="34" charset="-122"/>
              <a:cs typeface="Arial Unicode MS" panose="020B0604020202020204" pitchFamily="34" charset="-122"/>
            </a:endParaRPr>
          </a:p>
        </p:txBody>
      </p:sp>
      <p:sp>
        <p:nvSpPr>
          <p:cNvPr id="41" name="文本框 40"/>
          <p:cNvSpPr txBox="1"/>
          <p:nvPr/>
        </p:nvSpPr>
        <p:spPr>
          <a:xfrm>
            <a:off x="9177894" y="3287216"/>
            <a:ext cx="1022549" cy="246221"/>
          </a:xfrm>
          <a:prstGeom prst="rect">
            <a:avLst/>
          </a:prstGeom>
          <a:no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Evaporator</a:t>
            </a:r>
            <a:endParaRPr lang="zh-CN" altLang="en-US" sz="1000" dirty="0">
              <a:ea typeface="Arial Unicode MS" panose="020B0604020202020204" pitchFamily="34" charset="-122"/>
              <a:cs typeface="Arial Unicode MS" panose="020B0604020202020204" pitchFamily="34" charset="-122"/>
            </a:endParaRPr>
          </a:p>
        </p:txBody>
      </p:sp>
      <p:sp>
        <p:nvSpPr>
          <p:cNvPr id="42" name="文本框 41"/>
          <p:cNvSpPr txBox="1"/>
          <p:nvPr/>
        </p:nvSpPr>
        <p:spPr>
          <a:xfrm>
            <a:off x="9201849" y="3695306"/>
            <a:ext cx="762876" cy="400110"/>
          </a:xfrm>
          <a:prstGeom prst="rect">
            <a:avLst/>
          </a:prstGeom>
          <a:solidFill>
            <a:schemeClr val="bg1"/>
          </a:solidFill>
        </p:spPr>
        <p:txBody>
          <a:bodyPr wrap="square" rtlCol="0">
            <a:spAutoFit/>
          </a:bodyPr>
          <a:lstStyle/>
          <a:p>
            <a:pPr algn="ctr"/>
            <a:r>
              <a:rPr lang="en-US" altLang="zh-CN" sz="1000" dirty="0">
                <a:ea typeface="Arial Unicode MS" panose="020B0604020202020204" pitchFamily="34" charset="-122"/>
                <a:cs typeface="Arial Unicode MS" panose="020B0604020202020204" pitchFamily="34" charset="-122"/>
              </a:rPr>
              <a:t>Three-way valve</a:t>
            </a:r>
            <a:endParaRPr lang="zh-CN" altLang="en-US" sz="1000"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098296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27342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Key Points of Water-based Free Cooling System Configuration </a:t>
            </a:r>
            <a:r>
              <a:rPr lang="en-US" smtClean="0">
                <a:latin typeface="+mn-lt"/>
                <a:ea typeface="Arial Unicode MS" panose="020B0604020202020204" pitchFamily="34" charset="-122"/>
                <a:cs typeface="Arial Unicode MS" panose="020B0604020202020204" pitchFamily="34" charset="-122"/>
              </a:rPr>
              <a:t>(3)</a:t>
            </a:r>
            <a:endParaRPr lang="en-US">
              <a:latin typeface="+mn-lt"/>
              <a:ea typeface="Arial Unicode MS" panose="020B0604020202020204" pitchFamily="34" charset="-122"/>
              <a:cs typeface="Arial Unicode MS" panose="020B0604020202020204" pitchFamily="34" charset="-122"/>
            </a:endParaRPr>
          </a:p>
        </p:txBody>
      </p:sp>
      <p:sp>
        <p:nvSpPr>
          <p:cNvPr id="3" name="文本占位符 2"/>
          <p:cNvSpPr>
            <a:spLocks noGrp="1"/>
          </p:cNvSpPr>
          <p:nvPr>
            <p:ph type="body" sz="quarter" idx="10"/>
          </p:nvPr>
        </p:nvSpPr>
        <p:spPr/>
        <p:txBody>
          <a:bodyPr>
            <a:noAutofit/>
          </a:bodyPr>
          <a:lstStyle/>
          <a:p>
            <a:r>
              <a:rPr lang="en-US" sz="1400" dirty="0">
                <a:latin typeface="+mn-lt"/>
                <a:ea typeface="Arial Unicode MS" panose="020B0604020202020204" pitchFamily="34" charset="-122"/>
                <a:cs typeface="Arial Unicode MS" panose="020B0604020202020204" pitchFamily="34" charset="-122"/>
              </a:rPr>
              <a:t>Main device selection</a:t>
            </a:r>
          </a:p>
          <a:p>
            <a:pPr lvl="1"/>
            <a:r>
              <a:rPr lang="en-US" sz="1200" dirty="0">
                <a:latin typeface="+mn-lt"/>
                <a:ea typeface="Arial Unicode MS" panose="020B0604020202020204" pitchFamily="34" charset="-122"/>
                <a:cs typeface="Arial Unicode MS" panose="020B0604020202020204" pitchFamily="34" charset="-122"/>
              </a:rPr>
              <a:t>The water-to-water plate heat exchanger is a device used for free cooling in the chilled water system. The number of plate heat exchangers is the same as the number of outdoor chillers of the chilled water system that require indirect free cooling. At present, more than 90% of the heat exchangers in the market are plate heat exchangers, because the plate heat exchanger has the highest heat exchange efficiency among all types of heat exchangers.</a:t>
            </a:r>
          </a:p>
        </p:txBody>
      </p:sp>
      <p:pic>
        <p:nvPicPr>
          <p:cNvPr id="13" name="图片 12" descr="constrction.gif (59354 bytes)"/>
          <p:cNvPicPr/>
          <p:nvPr/>
        </p:nvPicPr>
        <p:blipFill>
          <a:blip r:embed="rId3" cstate="print"/>
          <a:srcRect/>
          <a:stretch>
            <a:fillRect/>
          </a:stretch>
        </p:blipFill>
        <p:spPr bwMode="auto">
          <a:xfrm>
            <a:off x="1000125" y="3009900"/>
            <a:ext cx="2724150" cy="2590800"/>
          </a:xfrm>
          <a:prstGeom prst="rect">
            <a:avLst/>
          </a:prstGeom>
          <a:noFill/>
          <a:ln w="9525">
            <a:noFill/>
            <a:miter lim="800000"/>
            <a:headEnd/>
            <a:tailEnd/>
          </a:ln>
        </p:spPr>
      </p:pic>
      <p:sp>
        <p:nvSpPr>
          <p:cNvPr id="9" name="文本框 8"/>
          <p:cNvSpPr txBox="1"/>
          <p:nvPr/>
        </p:nvSpPr>
        <p:spPr>
          <a:xfrm>
            <a:off x="4114591" y="3024285"/>
            <a:ext cx="2133810" cy="2862322"/>
          </a:xfrm>
          <a:prstGeom prst="rect">
            <a:avLst/>
          </a:prstGeom>
          <a:noFill/>
        </p:spPr>
        <p:txBody>
          <a:bodyPr wrap="square" rtlCol="0">
            <a:spAutoFit/>
          </a:bodyPr>
          <a:lstStyle/>
          <a:p>
            <a:pPr>
              <a:lnSpc>
                <a:spcPct val="150000"/>
              </a:lnSpc>
            </a:pPr>
            <a:r>
              <a:rPr lang="en-US" sz="1200" dirty="0">
                <a:ea typeface="Arial Unicode MS" panose="020B0604020202020204" pitchFamily="34" charset="-122"/>
                <a:cs typeface="Arial Unicode MS" panose="020B0604020202020204" pitchFamily="34" charset="-122"/>
              </a:rPr>
              <a:t>1. Fixed clamping plate</a:t>
            </a:r>
          </a:p>
          <a:p>
            <a:pPr>
              <a:lnSpc>
                <a:spcPct val="150000"/>
              </a:lnSpc>
            </a:pPr>
            <a:r>
              <a:rPr lang="en-US" sz="1200" dirty="0">
                <a:ea typeface="Arial Unicode MS" panose="020B0604020202020204" pitchFamily="34" charset="-122"/>
                <a:cs typeface="Arial Unicode MS" panose="020B0604020202020204" pitchFamily="34" charset="-122"/>
              </a:rPr>
              <a:t>2. Connection port</a:t>
            </a:r>
          </a:p>
          <a:p>
            <a:pPr>
              <a:lnSpc>
                <a:spcPct val="150000"/>
              </a:lnSpc>
            </a:pPr>
            <a:r>
              <a:rPr lang="en-US" sz="1200" dirty="0">
                <a:ea typeface="Arial Unicode MS" panose="020B0604020202020204" pitchFamily="34" charset="-122"/>
                <a:cs typeface="Arial Unicode MS" panose="020B0604020202020204" pitchFamily="34" charset="-122"/>
              </a:rPr>
              <a:t>3. Gasket</a:t>
            </a:r>
          </a:p>
          <a:p>
            <a:pPr>
              <a:lnSpc>
                <a:spcPct val="150000"/>
              </a:lnSpc>
            </a:pPr>
            <a:r>
              <a:rPr lang="en-US" sz="1200" dirty="0">
                <a:ea typeface="Arial Unicode MS" panose="020B0604020202020204" pitchFamily="34" charset="-122"/>
                <a:cs typeface="Arial Unicode MS" panose="020B0604020202020204" pitchFamily="34" charset="-122"/>
              </a:rPr>
              <a:t>4. Plate</a:t>
            </a:r>
          </a:p>
          <a:p>
            <a:pPr>
              <a:lnSpc>
                <a:spcPct val="150000"/>
              </a:lnSpc>
            </a:pPr>
            <a:r>
              <a:rPr lang="en-US" sz="1200" dirty="0">
                <a:ea typeface="Arial Unicode MS" panose="020B0604020202020204" pitchFamily="34" charset="-122"/>
                <a:cs typeface="Arial Unicode MS" panose="020B0604020202020204" pitchFamily="34" charset="-122"/>
              </a:rPr>
              <a:t>5. Adjustable clamping plate</a:t>
            </a:r>
          </a:p>
          <a:p>
            <a:pPr>
              <a:lnSpc>
                <a:spcPct val="150000"/>
              </a:lnSpc>
            </a:pPr>
            <a:r>
              <a:rPr lang="en-US" sz="1200" dirty="0">
                <a:ea typeface="Arial Unicode MS" panose="020B0604020202020204" pitchFamily="34" charset="-122"/>
                <a:cs typeface="Arial Unicode MS" panose="020B0604020202020204" pitchFamily="34" charset="-122"/>
              </a:rPr>
              <a:t>6. Lower guide rod</a:t>
            </a:r>
          </a:p>
          <a:p>
            <a:pPr>
              <a:lnSpc>
                <a:spcPct val="150000"/>
              </a:lnSpc>
            </a:pPr>
            <a:r>
              <a:rPr lang="en-US" sz="1200" dirty="0">
                <a:ea typeface="Arial Unicode MS" panose="020B0604020202020204" pitchFamily="34" charset="-122"/>
                <a:cs typeface="Arial Unicode MS" panose="020B0604020202020204" pitchFamily="34" charset="-122"/>
              </a:rPr>
              <a:t>7. Upper guide rod</a:t>
            </a:r>
          </a:p>
          <a:p>
            <a:pPr>
              <a:lnSpc>
                <a:spcPct val="150000"/>
              </a:lnSpc>
            </a:pPr>
            <a:r>
              <a:rPr lang="en-US" sz="1200" dirty="0">
                <a:ea typeface="Arial Unicode MS" panose="020B0604020202020204" pitchFamily="34" charset="-122"/>
                <a:cs typeface="Arial Unicode MS" panose="020B0604020202020204" pitchFamily="34" charset="-122"/>
              </a:rPr>
              <a:t>8. Compression bolt</a:t>
            </a:r>
          </a:p>
          <a:p>
            <a:pPr>
              <a:lnSpc>
                <a:spcPct val="150000"/>
              </a:lnSpc>
            </a:pPr>
            <a:r>
              <a:rPr lang="en-US" sz="1200" dirty="0">
                <a:ea typeface="Arial Unicode MS" panose="020B0604020202020204" pitchFamily="34" charset="-122"/>
                <a:cs typeface="Arial Unicode MS" panose="020B0604020202020204" pitchFamily="34" charset="-122"/>
              </a:rPr>
              <a:t>9. Pillar</a:t>
            </a:r>
          </a:p>
        </p:txBody>
      </p:sp>
      <p:sp>
        <p:nvSpPr>
          <p:cNvPr id="14" name="矩形 13"/>
          <p:cNvSpPr/>
          <p:nvPr/>
        </p:nvSpPr>
        <p:spPr>
          <a:xfrm>
            <a:off x="6102350" y="2838279"/>
            <a:ext cx="5410199" cy="3139321"/>
          </a:xfrm>
          <a:prstGeom prst="rect">
            <a:avLst/>
          </a:prstGeom>
          <a:solidFill>
            <a:schemeClr val="accent5">
              <a:lumMod val="20000"/>
              <a:lumOff val="80000"/>
            </a:schemeClr>
          </a:solidFill>
          <a:ln w="19050">
            <a:solidFill>
              <a:schemeClr val="accent1">
                <a:lumMod val="50000"/>
              </a:schemeClr>
            </a:solidFill>
          </a:ln>
        </p:spPr>
        <p:txBody>
          <a:bodyPr wrap="square">
            <a:spAutoFit/>
          </a:bodyPr>
          <a:lstStyle/>
          <a:p>
            <a:pPr>
              <a:lnSpc>
                <a:spcPct val="150000"/>
              </a:lnSpc>
            </a:pPr>
            <a:r>
              <a:rPr lang="en-US" sz="1200" dirty="0">
                <a:ea typeface="Arial Unicode MS" panose="020B0604020202020204" pitchFamily="34" charset="-122"/>
                <a:cs typeface="Arial Unicode MS" panose="020B0604020202020204" pitchFamily="34" charset="-122"/>
              </a:rPr>
              <a:t>Five specifications are determined for selecting plate heat exchangers:</a:t>
            </a:r>
          </a:p>
          <a:p>
            <a:pPr>
              <a:lnSpc>
                <a:spcPct val="150000"/>
              </a:lnSpc>
            </a:pPr>
            <a:r>
              <a:rPr lang="en-US" sz="1200" dirty="0">
                <a:ea typeface="Arial Unicode MS" panose="020B0604020202020204" pitchFamily="34" charset="-122"/>
                <a:cs typeface="Arial Unicode MS" panose="020B0604020202020204" pitchFamily="34" charset="-122"/>
              </a:rPr>
              <a:t>(1) Inlet and outlet water temperatures on the chilled water side: for example, 7–12°C.</a:t>
            </a:r>
          </a:p>
          <a:p>
            <a:pPr>
              <a:lnSpc>
                <a:spcPct val="150000"/>
              </a:lnSpc>
            </a:pPr>
            <a:r>
              <a:rPr lang="en-US" sz="1200" dirty="0">
                <a:ea typeface="Arial Unicode MS" panose="020B0604020202020204" pitchFamily="34" charset="-122"/>
                <a:cs typeface="Arial Unicode MS" panose="020B0604020202020204" pitchFamily="34" charset="-122"/>
              </a:rPr>
              <a:t>(2) Inlet and outlet water temperatures on the cooling water side: for example, 5–10°C.</a:t>
            </a:r>
          </a:p>
          <a:p>
            <a:pPr>
              <a:lnSpc>
                <a:spcPct val="150000"/>
              </a:lnSpc>
            </a:pPr>
            <a:r>
              <a:rPr lang="en-US" sz="1200" dirty="0">
                <a:ea typeface="Arial Unicode MS" panose="020B0604020202020204" pitchFamily="34" charset="-122"/>
                <a:cs typeface="Arial Unicode MS" panose="020B0604020202020204" pitchFamily="34" charset="-122"/>
              </a:rPr>
              <a:t>(3) Total heat transfer capacity: approximately equal to the cooling capacity of the chiller; usually multiplied by 1.1</a:t>
            </a:r>
          </a:p>
          <a:p>
            <a:pPr>
              <a:lnSpc>
                <a:spcPct val="150000"/>
              </a:lnSpc>
            </a:pPr>
            <a:r>
              <a:rPr lang="en-US" sz="1200" dirty="0">
                <a:ea typeface="Arial Unicode MS" panose="020B0604020202020204" pitchFamily="34" charset="-122"/>
                <a:cs typeface="Arial Unicode MS" panose="020B0604020202020204" pitchFamily="34" charset="-122"/>
              </a:rPr>
              <a:t>(4) Medium: water/glycol (concentration). The concentration can be obtained by querying the table.</a:t>
            </a:r>
          </a:p>
          <a:p>
            <a:pPr>
              <a:lnSpc>
                <a:spcPct val="150000"/>
              </a:lnSpc>
            </a:pPr>
            <a:r>
              <a:rPr lang="en-US" sz="1200" dirty="0">
                <a:ea typeface="Arial Unicode MS" panose="020B0604020202020204" pitchFamily="34" charset="-122"/>
                <a:cs typeface="Arial Unicode MS" panose="020B0604020202020204" pitchFamily="34" charset="-122"/>
              </a:rPr>
              <a:t>(5) Pressure drop: The lift of a data center ranges from 8 m to 10 m. A larger lift indicates the lower cost of a plate heat exchanger.</a:t>
            </a:r>
          </a:p>
        </p:txBody>
      </p:sp>
    </p:spTree>
    <p:extLst>
      <p:ext uri="{BB962C8B-B14F-4D97-AF65-F5344CB8AC3E}">
        <p14:creationId xmlns:p14="http://schemas.microsoft.com/office/powerpoint/2010/main" val="6717692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b="1">
                <a:latin typeface="Huawei Sans" panose="020C0503030203020204" pitchFamily="34" charset="0"/>
              </a:rPr>
              <a:t>Free Cooling Solution Configuration for Data Center Air Conditioners</a:t>
            </a:r>
          </a:p>
          <a:p>
            <a:pPr lvl="1"/>
            <a:r>
              <a:rPr lang="en-US">
                <a:solidFill>
                  <a:schemeClr val="bg1">
                    <a:lumMod val="50000"/>
                  </a:schemeClr>
                </a:solidFill>
                <a:latin typeface="Huawei Sans" panose="020C0503030203020204" pitchFamily="34" charset="0"/>
              </a:rPr>
              <a:t>Direct Ventilation Free Cooling Solution Configuration</a:t>
            </a:r>
          </a:p>
          <a:p>
            <a:pPr lvl="1"/>
            <a:r>
              <a:rPr lang="en-US">
                <a:solidFill>
                  <a:schemeClr val="bg1">
                    <a:lumMod val="50000"/>
                  </a:schemeClr>
                </a:solidFill>
                <a:latin typeface="Huawei Sans" panose="020C0503030203020204" pitchFamily="34" charset="0"/>
              </a:rPr>
              <a:t>Water-based Free Cooling Solution Configuration</a:t>
            </a:r>
          </a:p>
          <a:p>
            <a:pPr lvl="1">
              <a:buSzPct val="60000"/>
              <a:buFont typeface="Wingdings" panose="05000000000000000000" pitchFamily="2" charset="2"/>
              <a:buChar char="n"/>
            </a:pPr>
            <a:r>
              <a:rPr lang="en-US">
                <a:latin typeface="Huawei Sans" panose="020C0503030203020204" pitchFamily="34" charset="0"/>
              </a:rPr>
              <a:t>Indirect Evaporative Cooling Solution Configuration</a:t>
            </a:r>
          </a:p>
          <a:p>
            <a:r>
              <a:rPr lang="en-US">
                <a:solidFill>
                  <a:schemeClr val="bg1">
                    <a:lumMod val="50000"/>
                  </a:schemeClr>
                </a:solidFill>
                <a:latin typeface="Huawei Sans" panose="020C0503030203020204" pitchFamily="34" charset="0"/>
              </a:rPr>
              <a:t>Continuous Cooling Solution Configuration for Data Center Air Conditioners</a:t>
            </a:r>
          </a:p>
          <a:p>
            <a:r>
              <a:rPr lang="en-US">
                <a:solidFill>
                  <a:schemeClr val="bg1">
                    <a:lumMod val="50000"/>
                  </a:schemeClr>
                </a:solidFill>
                <a:latin typeface="Huawei Sans" panose="020C0503030203020204" pitchFamily="34" charset="0"/>
              </a:rPr>
              <a:t>Configuration Cases for Data Center Air Conditioning Systems</a:t>
            </a:r>
          </a:p>
        </p:txBody>
      </p:sp>
    </p:spTree>
    <p:extLst>
      <p:ext uri="{BB962C8B-B14F-4D97-AF65-F5344CB8AC3E}">
        <p14:creationId xmlns:p14="http://schemas.microsoft.com/office/powerpoint/2010/main" val="129470596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Operating Principle of Indirect Evaporative Cooling (1)</a:t>
            </a:r>
          </a:p>
        </p:txBody>
      </p:sp>
      <p:sp>
        <p:nvSpPr>
          <p:cNvPr id="3" name="文本占位符 2"/>
          <p:cNvSpPr>
            <a:spLocks noGrp="1"/>
          </p:cNvSpPr>
          <p:nvPr>
            <p:ph type="body" sz="quarter" idx="10"/>
          </p:nvPr>
        </p:nvSpPr>
        <p:spPr/>
        <p:txBody>
          <a:bodyPr>
            <a:noAutofit/>
          </a:bodyPr>
          <a:lstStyle/>
          <a:p>
            <a:r>
              <a:rPr lang="en-US" sz="1200" dirty="0">
                <a:latin typeface="+mn-lt"/>
                <a:ea typeface="Arial Unicode MS" panose="020B0604020202020204" pitchFamily="34" charset="-122"/>
                <a:cs typeface="Arial Unicode MS" panose="020B0604020202020204" pitchFamily="34" charset="-122"/>
              </a:rPr>
              <a:t>The air to be processed is cooled by a non-contact air-to-air heat exchanger to obtain air with a reduced temperature and unchanged moisture content. </a:t>
            </a:r>
            <a:r>
              <a:rPr lang="en-US" sz="1200" dirty="0" smtClean="0">
                <a:latin typeface="+mn-lt"/>
                <a:ea typeface="Arial Unicode MS" panose="020B0604020202020204" pitchFamily="34" charset="-122"/>
                <a:cs typeface="Arial Unicode MS" panose="020B0604020202020204" pitchFamily="34" charset="-122"/>
              </a:rPr>
              <a:t>This </a:t>
            </a:r>
            <a:r>
              <a:rPr lang="en-US" sz="1200" dirty="0">
                <a:latin typeface="+mn-lt"/>
                <a:ea typeface="Arial Unicode MS" panose="020B0604020202020204" pitchFamily="34" charset="-122"/>
                <a:cs typeface="Arial Unicode MS" panose="020B0604020202020204" pitchFamily="34" charset="-122"/>
              </a:rPr>
              <a:t>is a process of cooling air without changing the humidity.</a:t>
            </a:r>
            <a:endParaRPr lang="en-US" sz="1200" dirty="0" smtClean="0">
              <a:latin typeface="+mn-lt"/>
              <a:ea typeface="Arial Unicode MS" panose="020B0604020202020204" pitchFamily="34" charset="-122"/>
              <a:cs typeface="Arial Unicode MS" panose="020B0604020202020204" pitchFamily="34" charset="-122"/>
            </a:endParaRPr>
          </a:p>
          <a:p>
            <a:r>
              <a:rPr lang="en-US" sz="1200" dirty="0" smtClean="0">
                <a:latin typeface="+mn-lt"/>
                <a:ea typeface="Arial Unicode MS" panose="020B0604020202020204" pitchFamily="34" charset="-122"/>
                <a:cs typeface="Arial Unicode MS" panose="020B0604020202020204" pitchFamily="34" charset="-122"/>
              </a:rPr>
              <a:t>During evaporation, water absorbs heat from the air, which lowers the air temperature. Evaporative cooling is an isenthalpic process of humidifying and cooling air.</a:t>
            </a:r>
            <a:endParaRPr lang="en-US" sz="1200" dirty="0">
              <a:latin typeface="+mn-lt"/>
              <a:ea typeface="Arial Unicode MS" panose="020B0604020202020204" pitchFamily="34" charset="-122"/>
              <a:cs typeface="Arial Unicode MS" panose="020B0604020202020204" pitchFamily="34" charset="-122"/>
            </a:endParaRPr>
          </a:p>
        </p:txBody>
      </p:sp>
      <p:grpSp>
        <p:nvGrpSpPr>
          <p:cNvPr id="11" name="组合 10"/>
          <p:cNvGrpSpPr/>
          <p:nvPr/>
        </p:nvGrpSpPr>
        <p:grpSpPr>
          <a:xfrm>
            <a:off x="649930" y="2351351"/>
            <a:ext cx="3131237" cy="3618581"/>
            <a:chOff x="1127448" y="2106890"/>
            <a:chExt cx="3131237" cy="3618581"/>
          </a:xfrm>
        </p:grpSpPr>
        <p:pic>
          <p:nvPicPr>
            <p:cNvPr id="12" name="Picture 1"/>
            <p:cNvPicPr>
              <a:picLocks noChangeAspect="1" noChangeArrowheads="1"/>
            </p:cNvPicPr>
            <p:nvPr/>
          </p:nvPicPr>
          <p:blipFill>
            <a:blip r:embed="rId3" cstate="print"/>
            <a:srcRect/>
            <a:stretch>
              <a:fillRect/>
            </a:stretch>
          </p:blipFill>
          <p:spPr bwMode="auto">
            <a:xfrm>
              <a:off x="1127448" y="2132856"/>
              <a:ext cx="3131237" cy="3240000"/>
            </a:xfrm>
            <a:prstGeom prst="rect">
              <a:avLst/>
            </a:prstGeom>
            <a:noFill/>
            <a:ln w="9525">
              <a:noFill/>
              <a:miter lim="800000"/>
              <a:headEnd/>
              <a:tailEnd/>
            </a:ln>
          </p:spPr>
        </p:pic>
        <p:sp>
          <p:nvSpPr>
            <p:cNvPr id="13" name="TextBox 42"/>
            <p:cNvSpPr txBox="1"/>
            <p:nvPr/>
          </p:nvSpPr>
          <p:spPr>
            <a:xfrm>
              <a:off x="1773249" y="5364599"/>
              <a:ext cx="2280457" cy="360872"/>
            </a:xfrm>
            <a:prstGeom prst="rect">
              <a:avLst/>
            </a:prstGeom>
            <a:noFill/>
          </p:spPr>
          <p:txBody>
            <a:bodyPr wrap="square" rtlCol="0">
              <a:noAutofit/>
            </a:bodyPr>
            <a:lstStyle/>
            <a:p>
              <a:pPr defTabSz="914400" fontAlgn="base">
                <a:spcBef>
                  <a:spcPct val="0"/>
                </a:spcBef>
                <a:spcAft>
                  <a:spcPct val="0"/>
                </a:spcAft>
              </a:pPr>
              <a:r>
                <a:rPr lang="en-US" sz="1100" dirty="0">
                  <a:solidFill>
                    <a:prstClr val="black"/>
                  </a:solidFill>
                  <a:ea typeface="Arial Unicode MS" panose="020B0604020202020204" pitchFamily="34" charset="-122"/>
                  <a:cs typeface="Arial Unicode MS" panose="020B0604020202020204" pitchFamily="34" charset="-122"/>
                </a:rPr>
                <a:t>③ </a:t>
              </a:r>
              <a:r>
                <a:rPr lang="en-US" sz="1100" dirty="0" smtClean="0">
                  <a:solidFill>
                    <a:prstClr val="black"/>
                  </a:solidFill>
                  <a:ea typeface="Arial Unicode MS" panose="020B0604020202020204" pitchFamily="34" charset="-122"/>
                  <a:cs typeface="Arial Unicode MS" panose="020B0604020202020204" pitchFamily="34" charset="-122"/>
                </a:rPr>
                <a:t>Secondary air </a:t>
              </a:r>
              <a:r>
                <a:rPr lang="en-US" altLang="zh-CN" sz="1100" dirty="0" smtClean="0">
                  <a:solidFill>
                    <a:prstClr val="black"/>
                  </a:solidFill>
                  <a:ea typeface="Arial Unicode MS" panose="020B0604020202020204" pitchFamily="34" charset="-122"/>
                  <a:cs typeface="Arial Unicode MS" panose="020B0604020202020204" pitchFamily="34" charset="-122"/>
                </a:rPr>
                <a:t>inlet</a:t>
              </a:r>
              <a:endParaRPr lang="en-US" sz="1100" dirty="0">
                <a:solidFill>
                  <a:prstClr val="black"/>
                </a:solidFill>
                <a:ea typeface="Arial Unicode MS" panose="020B0604020202020204" pitchFamily="34" charset="-122"/>
                <a:cs typeface="Arial Unicode MS" panose="020B0604020202020204" pitchFamily="34" charset="-122"/>
              </a:endParaRPr>
            </a:p>
          </p:txBody>
        </p:sp>
        <p:sp>
          <p:nvSpPr>
            <p:cNvPr id="14" name="TextBox 43"/>
            <p:cNvSpPr txBox="1"/>
            <p:nvPr/>
          </p:nvSpPr>
          <p:spPr>
            <a:xfrm>
              <a:off x="2855640" y="5013176"/>
              <a:ext cx="432048" cy="369332"/>
            </a:xfrm>
            <a:prstGeom prst="rect">
              <a:avLst/>
            </a:prstGeom>
            <a:noFill/>
          </p:spPr>
          <p:txBody>
            <a:bodyPr wrap="square" rtlCol="0">
              <a:noAutofit/>
            </a:bodyPr>
            <a:lstStyle/>
            <a:p>
              <a:pPr defTabSz="914400" fontAlgn="base">
                <a:spcBef>
                  <a:spcPct val="0"/>
                </a:spcBef>
                <a:spcAft>
                  <a:spcPct val="0"/>
                </a:spcAft>
              </a:pPr>
              <a:r>
                <a:rPr lang="en-US" sz="1100" b="1" i="1">
                  <a:solidFill>
                    <a:prstClr val="black"/>
                  </a:solidFill>
                  <a:ea typeface="Arial Unicode MS" panose="020B0604020202020204" pitchFamily="34" charset="-122"/>
                  <a:cs typeface="Arial Unicode MS" panose="020B0604020202020204" pitchFamily="34" charset="-122"/>
                </a:rPr>
                <a:t>T3</a:t>
              </a:r>
            </a:p>
          </p:txBody>
        </p:sp>
        <p:sp>
          <p:nvSpPr>
            <p:cNvPr id="15" name="TextBox 44"/>
            <p:cNvSpPr txBox="1"/>
            <p:nvPr/>
          </p:nvSpPr>
          <p:spPr>
            <a:xfrm>
              <a:off x="2783632" y="2106890"/>
              <a:ext cx="432048" cy="369332"/>
            </a:xfrm>
            <a:prstGeom prst="rect">
              <a:avLst/>
            </a:prstGeom>
            <a:noFill/>
          </p:spPr>
          <p:txBody>
            <a:bodyPr wrap="square" rtlCol="0">
              <a:noAutofit/>
            </a:bodyPr>
            <a:lstStyle/>
            <a:p>
              <a:pPr defTabSz="914400" fontAlgn="base">
                <a:spcBef>
                  <a:spcPct val="0"/>
                </a:spcBef>
                <a:spcAft>
                  <a:spcPct val="0"/>
                </a:spcAft>
              </a:pPr>
              <a:r>
                <a:rPr lang="en-US" sz="1100" b="1" i="1">
                  <a:solidFill>
                    <a:prstClr val="black"/>
                  </a:solidFill>
                  <a:ea typeface="Arial Unicode MS" panose="020B0604020202020204" pitchFamily="34" charset="-122"/>
                  <a:cs typeface="Arial Unicode MS" panose="020B0604020202020204" pitchFamily="34" charset="-122"/>
                </a:rPr>
                <a:t>T4</a:t>
              </a:r>
            </a:p>
          </p:txBody>
        </p:sp>
      </p:grpSp>
      <p:grpSp>
        <p:nvGrpSpPr>
          <p:cNvPr id="16" name="组合 15"/>
          <p:cNvGrpSpPr/>
          <p:nvPr/>
        </p:nvGrpSpPr>
        <p:grpSpPr>
          <a:xfrm>
            <a:off x="4134096" y="2154914"/>
            <a:ext cx="3909804" cy="1580423"/>
            <a:chOff x="3611154" y="2219295"/>
            <a:chExt cx="5084413" cy="1600438"/>
          </a:xfrm>
        </p:grpSpPr>
        <p:sp>
          <p:nvSpPr>
            <p:cNvPr id="17" name="TextBox 66"/>
            <p:cNvSpPr txBox="1"/>
            <p:nvPr/>
          </p:nvSpPr>
          <p:spPr>
            <a:xfrm>
              <a:off x="3611154" y="2219295"/>
              <a:ext cx="5084413" cy="1600438"/>
            </a:xfrm>
            <a:prstGeom prst="rect">
              <a:avLst/>
            </a:prstGeom>
            <a:noFill/>
          </p:spPr>
          <p:txBody>
            <a:bodyPr wrap="square" rtlCol="0">
              <a:noAutofit/>
            </a:bodyPr>
            <a:lstStyle/>
            <a:p>
              <a:pPr defTabSz="914400" fontAlgn="base">
                <a:spcBef>
                  <a:spcPct val="0"/>
                </a:spcBef>
                <a:spcAft>
                  <a:spcPct val="0"/>
                </a:spcAft>
              </a:pPr>
              <a:r>
                <a:rPr lang="en-US" sz="1400" dirty="0">
                  <a:solidFill>
                    <a:prstClr val="black"/>
                  </a:solidFill>
                  <a:ea typeface="Arial Unicode MS" panose="020B0604020202020204" pitchFamily="34" charset="-122"/>
                  <a:cs typeface="Arial Unicode MS" panose="020B0604020202020204" pitchFamily="34" charset="-122"/>
                </a:rPr>
                <a:t>Primary air is air that is indirectly cooled.</a:t>
              </a:r>
            </a:p>
            <a:p>
              <a:pPr defTabSz="914400" fontAlgn="base">
                <a:spcBef>
                  <a:spcPct val="0"/>
                </a:spcBef>
                <a:spcAft>
                  <a:spcPct val="0"/>
                </a:spcAft>
              </a:pPr>
              <a:r>
                <a:rPr lang="en-US" sz="1400" dirty="0">
                  <a:solidFill>
                    <a:prstClr val="black"/>
                  </a:solidFill>
                  <a:ea typeface="Arial Unicode MS" panose="020B0604020202020204" pitchFamily="34" charset="-122"/>
                  <a:cs typeface="Arial Unicode MS" panose="020B0604020202020204" pitchFamily="34" charset="-122"/>
                </a:rPr>
                <a:t>Secondary air is air cooled by direct evaporation.</a:t>
              </a:r>
            </a:p>
            <a:p>
              <a:pPr marL="342900" indent="-342900" defTabSz="914400" fontAlgn="base">
                <a:spcBef>
                  <a:spcPct val="0"/>
                </a:spcBef>
                <a:spcAft>
                  <a:spcPct val="0"/>
                </a:spcAft>
                <a:buFontTx/>
                <a:buAutoNum type="circleNumDbPlain"/>
              </a:pPr>
              <a:r>
                <a:rPr lang="en-US" sz="1400" dirty="0">
                  <a:solidFill>
                    <a:prstClr val="black"/>
                  </a:solidFill>
                  <a:ea typeface="Arial Unicode MS" panose="020B0604020202020204" pitchFamily="34" charset="-122"/>
                  <a:cs typeface="Arial Unicode MS" panose="020B0604020202020204" pitchFamily="34" charset="-122"/>
                </a:rPr>
                <a:t>   ②: indirect cooling without changing the humidity</a:t>
              </a:r>
            </a:p>
            <a:p>
              <a:pPr marL="342900" indent="-342900" defTabSz="914400" fontAlgn="base">
                <a:spcBef>
                  <a:spcPct val="0"/>
                </a:spcBef>
                <a:spcAft>
                  <a:spcPct val="0"/>
                </a:spcAft>
              </a:pPr>
              <a:r>
                <a:rPr lang="en-US" sz="1400" dirty="0">
                  <a:solidFill>
                    <a:prstClr val="black"/>
                  </a:solidFill>
                  <a:ea typeface="Arial Unicode MS" panose="020B0604020202020204" pitchFamily="34" charset="-122"/>
                  <a:cs typeface="Arial Unicode MS" panose="020B0604020202020204" pitchFamily="34" charset="-122"/>
                </a:rPr>
                <a:t>③ </a:t>
              </a:r>
              <a:r>
                <a:rPr lang="en-US" sz="1400" dirty="0" smtClean="0">
                  <a:solidFill>
                    <a:prstClr val="black"/>
                  </a:solidFill>
                  <a:ea typeface="Arial Unicode MS" panose="020B0604020202020204" pitchFamily="34" charset="-122"/>
                  <a:cs typeface="Arial Unicode MS" panose="020B0604020202020204" pitchFamily="34" charset="-122"/>
                </a:rPr>
                <a:t>     ④</a:t>
              </a:r>
              <a:r>
                <a:rPr lang="en-US" sz="1400" dirty="0">
                  <a:solidFill>
                    <a:prstClr val="black"/>
                  </a:solidFill>
                  <a:ea typeface="Arial Unicode MS" panose="020B0604020202020204" pitchFamily="34" charset="-122"/>
                  <a:cs typeface="Arial Unicode MS" panose="020B0604020202020204" pitchFamily="34" charset="-122"/>
                </a:rPr>
                <a:t>: isenthalpic humidification, </a:t>
              </a:r>
              <a:r>
                <a:rPr lang="en-US" sz="1400" dirty="0" smtClean="0">
                  <a:solidFill>
                    <a:prstClr val="black"/>
                  </a:solidFill>
                  <a:ea typeface="Arial Unicode MS" panose="020B0604020202020204" pitchFamily="34" charset="-122"/>
                  <a:cs typeface="Arial Unicode MS" panose="020B0604020202020204" pitchFamily="34" charset="-122"/>
                </a:rPr>
                <a:t>direct evaporative </a:t>
              </a:r>
              <a:r>
                <a:rPr lang="en-US" sz="1400" dirty="0">
                  <a:solidFill>
                    <a:prstClr val="black"/>
                  </a:solidFill>
                  <a:ea typeface="Arial Unicode MS" panose="020B0604020202020204" pitchFamily="34" charset="-122"/>
                  <a:cs typeface="Arial Unicode MS" panose="020B0604020202020204" pitchFamily="34" charset="-122"/>
                </a:rPr>
                <a:t>cooling process</a:t>
              </a:r>
            </a:p>
          </p:txBody>
        </p:sp>
        <p:cxnSp>
          <p:nvCxnSpPr>
            <p:cNvPr id="18" name="直接箭头连接符 17"/>
            <p:cNvCxnSpPr/>
            <p:nvPr/>
          </p:nvCxnSpPr>
          <p:spPr bwMode="auto">
            <a:xfrm flipV="1">
              <a:off x="4041989" y="3007198"/>
              <a:ext cx="259568" cy="0"/>
            </a:xfrm>
            <a:prstGeom prst="straightConnector1">
              <a:avLst/>
            </a:prstGeom>
            <a:noFill/>
            <a:ln>
              <a:solidFill>
                <a:sysClr val="windowText" lastClr="000000"/>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箭头连接符 18"/>
            <p:cNvCxnSpPr/>
            <p:nvPr/>
          </p:nvCxnSpPr>
          <p:spPr bwMode="auto">
            <a:xfrm flipV="1">
              <a:off x="4041989" y="3449899"/>
              <a:ext cx="259568" cy="0"/>
            </a:xfrm>
            <a:prstGeom prst="straightConnector1">
              <a:avLst/>
            </a:prstGeom>
            <a:noFill/>
            <a:ln>
              <a:solidFill>
                <a:sysClr val="windowText" lastClr="000000"/>
              </a:solidFill>
              <a:tailEnd type="arrow"/>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20" name="Picture 2" descr="C:\Users\d00348505\AppData\Roaming\eSpace_Desktop\UserData\d00348505\imagefiles\208BCDB9-0078-429A-8CF7-0C3AD33CBEF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90240" y="3780029"/>
            <a:ext cx="2273892" cy="1499338"/>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接箭头连接符 20"/>
          <p:cNvCxnSpPr>
            <a:endCxn id="20" idx="1"/>
          </p:cNvCxnSpPr>
          <p:nvPr/>
        </p:nvCxnSpPr>
        <p:spPr>
          <a:xfrm flipV="1">
            <a:off x="3093141" y="4529698"/>
            <a:ext cx="1597099" cy="21516"/>
          </a:xfrm>
          <a:prstGeom prst="straightConnector1">
            <a:avLst/>
          </a:prstGeom>
          <a:ln>
            <a:solidFill>
              <a:srgbClr val="66CCFF"/>
            </a:solidFill>
            <a:tailEnd type="triangle"/>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471541" y="5353586"/>
            <a:ext cx="3229592" cy="738664"/>
          </a:xfrm>
          <a:prstGeom prst="rect">
            <a:avLst/>
          </a:prstGeom>
        </p:spPr>
        <p:txBody>
          <a:bodyPr wrap="square">
            <a:spAutoFit/>
          </a:bodyPr>
          <a:lstStyle/>
          <a:p>
            <a:r>
              <a:rPr lang="en-US" sz="1400" dirty="0">
                <a:solidFill>
                  <a:srgbClr val="000000"/>
                </a:solidFill>
                <a:ea typeface="Arial Unicode MS" panose="020B0604020202020204" pitchFamily="34" charset="-122"/>
                <a:cs typeface="Arial Unicode MS" panose="020B0604020202020204" pitchFamily="34" charset="-122"/>
              </a:rPr>
              <a:t>If 1 g water is added to each kg of air, the air temperature decreases by 2.5°C after the water evaporates.</a:t>
            </a:r>
          </a:p>
        </p:txBody>
      </p:sp>
      <p:grpSp>
        <p:nvGrpSpPr>
          <p:cNvPr id="28" name="组合 27"/>
          <p:cNvGrpSpPr/>
          <p:nvPr/>
        </p:nvGrpSpPr>
        <p:grpSpPr>
          <a:xfrm>
            <a:off x="7985301" y="2076451"/>
            <a:ext cx="3724852" cy="3049176"/>
            <a:chOff x="6546734" y="2056650"/>
            <a:chExt cx="4576154" cy="3244197"/>
          </a:xfrm>
        </p:grpSpPr>
        <p:pic>
          <p:nvPicPr>
            <p:cNvPr id="29" name="Picture 4"/>
            <p:cNvPicPr>
              <a:picLocks noChangeAspect="1" noChangeArrowheads="1"/>
            </p:cNvPicPr>
            <p:nvPr/>
          </p:nvPicPr>
          <p:blipFill>
            <a:blip r:embed="rId5" cstate="print"/>
            <a:srcRect/>
            <a:stretch>
              <a:fillRect/>
            </a:stretch>
          </p:blipFill>
          <p:spPr bwMode="auto">
            <a:xfrm>
              <a:off x="6672063" y="2060848"/>
              <a:ext cx="4450825" cy="3239999"/>
            </a:xfrm>
            <a:prstGeom prst="rect">
              <a:avLst/>
            </a:prstGeom>
            <a:noFill/>
            <a:ln w="9525">
              <a:noFill/>
              <a:miter lim="800000"/>
              <a:headEnd/>
              <a:tailEnd/>
            </a:ln>
          </p:spPr>
        </p:pic>
        <p:cxnSp>
          <p:nvCxnSpPr>
            <p:cNvPr id="30" name="直接连接符 29"/>
            <p:cNvCxnSpPr/>
            <p:nvPr/>
          </p:nvCxnSpPr>
          <p:spPr bwMode="auto">
            <a:xfrm>
              <a:off x="8238662" y="2331302"/>
              <a:ext cx="0" cy="1512168"/>
            </a:xfrm>
            <a:prstGeom prst="line">
              <a:avLst/>
            </a:prstGeom>
            <a:noFill/>
            <a:ln w="444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矩形 36"/>
            <p:cNvSpPr/>
            <p:nvPr/>
          </p:nvSpPr>
          <p:spPr bwMode="auto">
            <a:xfrm>
              <a:off x="7968208" y="2492896"/>
              <a:ext cx="237796" cy="288032"/>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38" name="矩形 37"/>
            <p:cNvSpPr/>
            <p:nvPr/>
          </p:nvSpPr>
          <p:spPr bwMode="auto">
            <a:xfrm>
              <a:off x="8686680" y="3679466"/>
              <a:ext cx="237796" cy="288032"/>
            </a:xfrm>
            <a:prstGeom prst="rect">
              <a:avLst/>
            </a:prstGeom>
            <a:solidFill>
              <a:schemeClr val="bg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39" name="矩形 38"/>
            <p:cNvSpPr/>
            <p:nvPr/>
          </p:nvSpPr>
          <p:spPr>
            <a:xfrm>
              <a:off x="7402786" y="2596262"/>
              <a:ext cx="462122" cy="402527"/>
            </a:xfrm>
            <a:prstGeom prst="rect">
              <a:avLst/>
            </a:prstGeom>
          </p:spPr>
          <p:txBody>
            <a:bodyPr wrap="none">
              <a:noAutofit/>
            </a:bodyPr>
            <a:lstStyle/>
            <a:p>
              <a:r>
                <a:rPr lang="en-US" b="1">
                  <a:ea typeface="Arial Unicode MS" panose="020B0604020202020204" pitchFamily="34" charset="-122"/>
                  <a:cs typeface="Arial Unicode MS" panose="020B0604020202020204" pitchFamily="34" charset="-122"/>
                </a:rPr>
                <a:t>③</a:t>
              </a:r>
            </a:p>
          </p:txBody>
        </p:sp>
        <p:sp>
          <p:nvSpPr>
            <p:cNvPr id="40" name="矩形 39"/>
            <p:cNvSpPr/>
            <p:nvPr/>
          </p:nvSpPr>
          <p:spPr>
            <a:xfrm>
              <a:off x="8478128" y="3658803"/>
              <a:ext cx="462122" cy="402527"/>
            </a:xfrm>
            <a:prstGeom prst="rect">
              <a:avLst/>
            </a:prstGeom>
          </p:spPr>
          <p:txBody>
            <a:bodyPr wrap="none">
              <a:noAutofit/>
            </a:bodyPr>
            <a:lstStyle/>
            <a:p>
              <a:r>
                <a:rPr lang="en-US" b="1">
                  <a:ea typeface="Arial Unicode MS" panose="020B0604020202020204" pitchFamily="34" charset="-122"/>
                  <a:cs typeface="Arial Unicode MS" panose="020B0604020202020204" pitchFamily="34" charset="-122"/>
                </a:rPr>
                <a:t>④</a:t>
              </a:r>
            </a:p>
          </p:txBody>
        </p:sp>
        <p:sp>
          <p:nvSpPr>
            <p:cNvPr id="41" name="矩形 40"/>
            <p:cNvSpPr/>
            <p:nvPr/>
          </p:nvSpPr>
          <p:spPr>
            <a:xfrm>
              <a:off x="8178430" y="2056650"/>
              <a:ext cx="462122" cy="402527"/>
            </a:xfrm>
            <a:prstGeom prst="rect">
              <a:avLst/>
            </a:prstGeom>
          </p:spPr>
          <p:txBody>
            <a:bodyPr wrap="none">
              <a:noAutofit/>
            </a:bodyPr>
            <a:lstStyle/>
            <a:p>
              <a:r>
                <a:rPr lang="en-US" b="1">
                  <a:ea typeface="Arial Unicode MS" panose="020B0604020202020204" pitchFamily="34" charset="-122"/>
                  <a:cs typeface="Arial Unicode MS" panose="020B0604020202020204" pitchFamily="34" charset="-122"/>
                </a:rPr>
                <a:t>①</a:t>
              </a:r>
            </a:p>
          </p:txBody>
        </p:sp>
        <p:sp>
          <p:nvSpPr>
            <p:cNvPr id="42" name="矩形 41"/>
            <p:cNvSpPr/>
            <p:nvPr/>
          </p:nvSpPr>
          <p:spPr>
            <a:xfrm>
              <a:off x="7788902" y="3460040"/>
              <a:ext cx="462122" cy="402527"/>
            </a:xfrm>
            <a:prstGeom prst="rect">
              <a:avLst/>
            </a:prstGeom>
          </p:spPr>
          <p:txBody>
            <a:bodyPr wrap="none">
              <a:noAutofit/>
            </a:bodyPr>
            <a:lstStyle/>
            <a:p>
              <a:r>
                <a:rPr lang="en-US" b="1">
                  <a:ea typeface="Arial Unicode MS" panose="020B0604020202020204" pitchFamily="34" charset="-122"/>
                  <a:cs typeface="Arial Unicode MS" panose="020B0604020202020204" pitchFamily="34" charset="-122"/>
                </a:rPr>
                <a:t>②</a:t>
              </a:r>
            </a:p>
          </p:txBody>
        </p:sp>
        <p:sp>
          <p:nvSpPr>
            <p:cNvPr id="43" name="TextBox 54"/>
            <p:cNvSpPr txBox="1"/>
            <p:nvPr/>
          </p:nvSpPr>
          <p:spPr>
            <a:xfrm>
              <a:off x="6546734" y="2492896"/>
              <a:ext cx="492281" cy="402527"/>
            </a:xfrm>
            <a:prstGeom prst="rect">
              <a:avLst/>
            </a:prstGeom>
            <a:solidFill>
              <a:schemeClr val="bg1"/>
            </a:solidFill>
          </p:spPr>
          <p:txBody>
            <a:bodyPr wrap="square" rtlCol="0">
              <a:noAutofit/>
            </a:bodyPr>
            <a:lstStyle/>
            <a:p>
              <a:r>
                <a:rPr lang="en-US" b="1" i="1">
                  <a:ea typeface="Arial Unicode MS" panose="020B0604020202020204" pitchFamily="34" charset="-122"/>
                  <a:cs typeface="Arial Unicode MS" panose="020B0604020202020204" pitchFamily="34" charset="-122"/>
                </a:rPr>
                <a:t>T</a:t>
              </a:r>
              <a:r>
                <a:rPr lang="en-US" sz="1050" b="1" i="1">
                  <a:ea typeface="Arial Unicode MS" panose="020B0604020202020204" pitchFamily="34" charset="-122"/>
                  <a:cs typeface="Arial Unicode MS" panose="020B0604020202020204" pitchFamily="34" charset="-122"/>
                </a:rPr>
                <a:t>3</a:t>
              </a:r>
            </a:p>
          </p:txBody>
        </p:sp>
        <p:sp>
          <p:nvSpPr>
            <p:cNvPr id="44" name="TextBox 55"/>
            <p:cNvSpPr txBox="1"/>
            <p:nvPr/>
          </p:nvSpPr>
          <p:spPr>
            <a:xfrm>
              <a:off x="6557395" y="3778501"/>
              <a:ext cx="542516" cy="439805"/>
            </a:xfrm>
            <a:prstGeom prst="rect">
              <a:avLst/>
            </a:prstGeom>
            <a:solidFill>
              <a:schemeClr val="bg1"/>
            </a:solidFill>
          </p:spPr>
          <p:txBody>
            <a:bodyPr wrap="square" rtlCol="0">
              <a:noAutofit/>
            </a:bodyPr>
            <a:lstStyle/>
            <a:p>
              <a:r>
                <a:rPr lang="en-US" b="1" i="1">
                  <a:ea typeface="Arial Unicode MS" panose="020B0604020202020204" pitchFamily="34" charset="-122"/>
                  <a:cs typeface="Arial Unicode MS" panose="020B0604020202020204" pitchFamily="34" charset="-122"/>
                </a:rPr>
                <a:t>T</a:t>
              </a:r>
              <a:r>
                <a:rPr lang="en-US" sz="1050" b="1" i="1">
                  <a:ea typeface="Arial Unicode MS" panose="020B0604020202020204" pitchFamily="34" charset="-122"/>
                  <a:cs typeface="Arial Unicode MS" panose="020B0604020202020204" pitchFamily="34" charset="-122"/>
                </a:rPr>
                <a:t>4</a:t>
              </a:r>
            </a:p>
          </p:txBody>
        </p:sp>
        <p:cxnSp>
          <p:nvCxnSpPr>
            <p:cNvPr id="45" name="直接连接符 44"/>
            <p:cNvCxnSpPr/>
            <p:nvPr/>
          </p:nvCxnSpPr>
          <p:spPr bwMode="auto">
            <a:xfrm>
              <a:off x="7104112" y="2337994"/>
              <a:ext cx="1152128"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6" name="直接连接符 45"/>
            <p:cNvCxnSpPr/>
            <p:nvPr/>
          </p:nvCxnSpPr>
          <p:spPr bwMode="auto">
            <a:xfrm>
              <a:off x="7071450" y="3829372"/>
              <a:ext cx="1152128" cy="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Box 62"/>
            <p:cNvSpPr txBox="1"/>
            <p:nvPr/>
          </p:nvSpPr>
          <p:spPr>
            <a:xfrm>
              <a:off x="6546736" y="2204863"/>
              <a:ext cx="492280" cy="402527"/>
            </a:xfrm>
            <a:prstGeom prst="rect">
              <a:avLst/>
            </a:prstGeom>
            <a:noFill/>
          </p:spPr>
          <p:txBody>
            <a:bodyPr wrap="square" rtlCol="0">
              <a:noAutofit/>
            </a:bodyPr>
            <a:lstStyle/>
            <a:p>
              <a:r>
                <a:rPr lang="en-US" b="1" i="1">
                  <a:ea typeface="Arial Unicode MS" panose="020B0604020202020204" pitchFamily="34" charset="-122"/>
                  <a:cs typeface="Arial Unicode MS" panose="020B0604020202020204" pitchFamily="34" charset="-122"/>
                </a:rPr>
                <a:t>T</a:t>
              </a:r>
              <a:r>
                <a:rPr lang="en-US" sz="1050" b="1" i="1">
                  <a:ea typeface="Arial Unicode MS" panose="020B0604020202020204" pitchFamily="34" charset="-122"/>
                  <a:cs typeface="Arial Unicode MS" panose="020B0604020202020204" pitchFamily="34" charset="-122"/>
                </a:rPr>
                <a:t>1</a:t>
              </a:r>
            </a:p>
          </p:txBody>
        </p:sp>
        <p:sp>
          <p:nvSpPr>
            <p:cNvPr id="48" name="TextBox 63"/>
            <p:cNvSpPr txBox="1"/>
            <p:nvPr/>
          </p:nvSpPr>
          <p:spPr>
            <a:xfrm>
              <a:off x="6557395" y="3522066"/>
              <a:ext cx="504061" cy="402527"/>
            </a:xfrm>
            <a:prstGeom prst="rect">
              <a:avLst/>
            </a:prstGeom>
            <a:noFill/>
          </p:spPr>
          <p:txBody>
            <a:bodyPr wrap="square" rtlCol="0">
              <a:noAutofit/>
            </a:bodyPr>
            <a:lstStyle/>
            <a:p>
              <a:r>
                <a:rPr lang="en-US" b="1" i="1">
                  <a:ea typeface="Arial Unicode MS" panose="020B0604020202020204" pitchFamily="34" charset="-122"/>
                  <a:cs typeface="Arial Unicode MS" panose="020B0604020202020204" pitchFamily="34" charset="-122"/>
                </a:rPr>
                <a:t>T</a:t>
              </a:r>
              <a:r>
                <a:rPr lang="en-US" sz="1050" b="1" i="1">
                  <a:ea typeface="Arial Unicode MS" panose="020B0604020202020204" pitchFamily="34" charset="-122"/>
                  <a:cs typeface="Arial Unicode MS" panose="020B0604020202020204" pitchFamily="34" charset="-122"/>
                </a:rPr>
                <a:t>2</a:t>
              </a:r>
            </a:p>
          </p:txBody>
        </p:sp>
      </p:grpSp>
      <p:sp>
        <p:nvSpPr>
          <p:cNvPr id="49" name="TextBox 65"/>
          <p:cNvSpPr txBox="1"/>
          <p:nvPr/>
        </p:nvSpPr>
        <p:spPr>
          <a:xfrm>
            <a:off x="8036024" y="5619779"/>
            <a:ext cx="3240360" cy="738664"/>
          </a:xfrm>
          <a:prstGeom prst="rect">
            <a:avLst/>
          </a:prstGeom>
          <a:noFill/>
        </p:spPr>
        <p:txBody>
          <a:bodyPr wrap="square" rtlCol="0">
            <a:noAutofit/>
          </a:bodyPr>
          <a:lstStyle/>
          <a:p>
            <a:pPr algn="ctr"/>
            <a:r>
              <a:rPr lang="en-US" sz="1400" b="1" dirty="0">
                <a:ea typeface="Arial Unicode MS" panose="020B0604020202020204" pitchFamily="34" charset="-122"/>
                <a:cs typeface="Arial Unicode MS" panose="020B0604020202020204" pitchFamily="34" charset="-122"/>
              </a:rPr>
              <a:t>Representation of </a:t>
            </a:r>
            <a:r>
              <a:rPr lang="en-US" sz="1400" b="1" dirty="0" smtClean="0">
                <a:ea typeface="Arial Unicode MS" panose="020B0604020202020204" pitchFamily="34" charset="-122"/>
                <a:cs typeface="Arial Unicode MS" panose="020B0604020202020204" pitchFamily="34" charset="-122"/>
              </a:rPr>
              <a:t>the indirect </a:t>
            </a:r>
            <a:r>
              <a:rPr lang="en-US" sz="1400" b="1" dirty="0">
                <a:ea typeface="Arial Unicode MS" panose="020B0604020202020204" pitchFamily="34" charset="-122"/>
                <a:cs typeface="Arial Unicode MS" panose="020B0604020202020204" pitchFamily="34" charset="-122"/>
              </a:rPr>
              <a:t>evaporative cooling process on a psychrometric chart</a:t>
            </a:r>
          </a:p>
        </p:txBody>
      </p:sp>
      <p:sp>
        <p:nvSpPr>
          <p:cNvPr id="4" name="矩形 3"/>
          <p:cNvSpPr/>
          <p:nvPr/>
        </p:nvSpPr>
        <p:spPr>
          <a:xfrm>
            <a:off x="1038225" y="2730208"/>
            <a:ext cx="981075" cy="165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a typeface="Arial Unicode MS" panose="020B0604020202020204" pitchFamily="34" charset="-122"/>
              <a:cs typeface="Arial Unicode MS" panose="020B0604020202020204" pitchFamily="34" charset="-122"/>
            </a:endParaRPr>
          </a:p>
        </p:txBody>
      </p:sp>
      <p:sp>
        <p:nvSpPr>
          <p:cNvPr id="33" name="矩形 32"/>
          <p:cNvSpPr/>
          <p:nvPr/>
        </p:nvSpPr>
        <p:spPr>
          <a:xfrm>
            <a:off x="3168888" y="2731748"/>
            <a:ext cx="407300" cy="165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a typeface="Arial Unicode MS" panose="020B0604020202020204" pitchFamily="34" charset="-122"/>
              <a:cs typeface="Arial Unicode MS" panose="020B0604020202020204" pitchFamily="34" charset="-122"/>
            </a:endParaRPr>
          </a:p>
        </p:txBody>
      </p:sp>
      <p:sp>
        <p:nvSpPr>
          <p:cNvPr id="34" name="矩形 33"/>
          <p:cNvSpPr/>
          <p:nvPr/>
        </p:nvSpPr>
        <p:spPr>
          <a:xfrm>
            <a:off x="2906435" y="3849346"/>
            <a:ext cx="858867" cy="165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a typeface="Arial Unicode MS" panose="020B0604020202020204" pitchFamily="34" charset="-122"/>
              <a:cs typeface="Arial Unicode MS" panose="020B0604020202020204" pitchFamily="34" charset="-122"/>
            </a:endParaRPr>
          </a:p>
        </p:txBody>
      </p:sp>
      <p:sp>
        <p:nvSpPr>
          <p:cNvPr id="35" name="矩形 34"/>
          <p:cNvSpPr/>
          <p:nvPr/>
        </p:nvSpPr>
        <p:spPr>
          <a:xfrm>
            <a:off x="749300" y="3843573"/>
            <a:ext cx="937789" cy="1653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ea typeface="Arial Unicode MS" panose="020B0604020202020204" pitchFamily="34" charset="-122"/>
              <a:cs typeface="Arial Unicode MS" panose="020B0604020202020204" pitchFamily="34" charset="-122"/>
            </a:endParaRPr>
          </a:p>
        </p:txBody>
      </p:sp>
      <p:sp>
        <p:nvSpPr>
          <p:cNvPr id="5" name="文本框 4"/>
          <p:cNvSpPr txBox="1"/>
          <p:nvPr/>
        </p:nvSpPr>
        <p:spPr>
          <a:xfrm>
            <a:off x="990599" y="2646023"/>
            <a:ext cx="1153511" cy="430887"/>
          </a:xfrm>
          <a:prstGeom prst="rect">
            <a:avLst/>
          </a:prstGeom>
          <a:noFill/>
        </p:spPr>
        <p:txBody>
          <a:bodyPr wrap="square" rtlCol="0">
            <a:spAutoFit/>
          </a:bodyPr>
          <a:lstStyle/>
          <a:p>
            <a:r>
              <a:rPr lang="en-US" altLang="zh-CN" sz="1100" dirty="0">
                <a:ea typeface="Arial Unicode MS" panose="020B0604020202020204" pitchFamily="34" charset="-122"/>
                <a:cs typeface="Arial Unicode MS" panose="020B0604020202020204" pitchFamily="34" charset="-122"/>
              </a:rPr>
              <a:t>Secondary air outlet</a:t>
            </a:r>
            <a:endParaRPr lang="zh-CN" altLang="en-US" sz="1100" dirty="0">
              <a:ea typeface="Arial Unicode MS" panose="020B0604020202020204" pitchFamily="34" charset="-122"/>
              <a:cs typeface="Arial Unicode MS" panose="020B0604020202020204" pitchFamily="34" charset="-122"/>
            </a:endParaRPr>
          </a:p>
        </p:txBody>
      </p:sp>
      <p:sp>
        <p:nvSpPr>
          <p:cNvPr id="50" name="文本框 49"/>
          <p:cNvSpPr txBox="1"/>
          <p:nvPr/>
        </p:nvSpPr>
        <p:spPr>
          <a:xfrm>
            <a:off x="2456676" y="2637941"/>
            <a:ext cx="1153511" cy="261610"/>
          </a:xfrm>
          <a:prstGeom prst="rect">
            <a:avLst/>
          </a:prstGeom>
          <a:noFill/>
        </p:spPr>
        <p:txBody>
          <a:bodyPr wrap="square" rtlCol="0">
            <a:spAutoFit/>
          </a:bodyPr>
          <a:lstStyle/>
          <a:p>
            <a:r>
              <a:rPr lang="en-US" altLang="zh-CN" sz="1100" dirty="0">
                <a:ea typeface="Arial Unicode MS" panose="020B0604020202020204" pitchFamily="34" charset="-122"/>
                <a:cs typeface="Arial Unicode MS" panose="020B0604020202020204" pitchFamily="34" charset="-122"/>
              </a:rPr>
              <a:t>Water spraying</a:t>
            </a:r>
            <a:endParaRPr lang="zh-CN" altLang="en-US" sz="1100" dirty="0">
              <a:ea typeface="Arial Unicode MS" panose="020B0604020202020204" pitchFamily="34" charset="-122"/>
              <a:cs typeface="Arial Unicode MS" panose="020B0604020202020204" pitchFamily="34" charset="-122"/>
            </a:endParaRPr>
          </a:p>
        </p:txBody>
      </p:sp>
      <p:sp>
        <p:nvSpPr>
          <p:cNvPr id="51" name="文本框 50"/>
          <p:cNvSpPr txBox="1"/>
          <p:nvPr/>
        </p:nvSpPr>
        <p:spPr>
          <a:xfrm>
            <a:off x="2740773" y="3774635"/>
            <a:ext cx="1348871" cy="261610"/>
          </a:xfrm>
          <a:prstGeom prst="rect">
            <a:avLst/>
          </a:prstGeom>
          <a:noFill/>
        </p:spPr>
        <p:txBody>
          <a:bodyPr wrap="square" rtlCol="0">
            <a:spAutoFit/>
          </a:bodyPr>
          <a:lstStyle/>
          <a:p>
            <a:r>
              <a:rPr lang="en-US" altLang="zh-CN" sz="1100" dirty="0">
                <a:ea typeface="Arial Unicode MS" panose="020B0604020202020204" pitchFamily="34" charset="-122"/>
                <a:cs typeface="Arial Unicode MS" panose="020B0604020202020204" pitchFamily="34" charset="-122"/>
              </a:rPr>
              <a:t>Primary air outlet</a:t>
            </a:r>
            <a:endParaRPr lang="zh-CN" altLang="en-US" sz="1100" dirty="0">
              <a:ea typeface="Arial Unicode MS" panose="020B0604020202020204" pitchFamily="34" charset="-122"/>
              <a:cs typeface="Arial Unicode MS" panose="020B0604020202020204" pitchFamily="34" charset="-122"/>
            </a:endParaRPr>
          </a:p>
        </p:txBody>
      </p:sp>
      <p:sp>
        <p:nvSpPr>
          <p:cNvPr id="52" name="文本框 51"/>
          <p:cNvSpPr txBox="1"/>
          <p:nvPr/>
        </p:nvSpPr>
        <p:spPr>
          <a:xfrm>
            <a:off x="474264" y="3804402"/>
            <a:ext cx="1324528" cy="261610"/>
          </a:xfrm>
          <a:prstGeom prst="rect">
            <a:avLst/>
          </a:prstGeom>
          <a:noFill/>
        </p:spPr>
        <p:txBody>
          <a:bodyPr wrap="square" rtlCol="0">
            <a:spAutoFit/>
          </a:bodyPr>
          <a:lstStyle/>
          <a:p>
            <a:r>
              <a:rPr lang="en-US" altLang="zh-CN" sz="1100" dirty="0">
                <a:ea typeface="Arial Unicode MS" panose="020B0604020202020204" pitchFamily="34" charset="-122"/>
                <a:cs typeface="Arial Unicode MS" panose="020B0604020202020204" pitchFamily="34" charset="-122"/>
              </a:rPr>
              <a:t>Primary air inlet</a:t>
            </a:r>
            <a:endParaRPr lang="zh-CN" altLang="en-US" sz="1100"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40459762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29223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3" descr="C:\Users\c00292908.CHINA\Desktop\捕获1.jpg"/>
          <p:cNvPicPr>
            <a:picLocks noChangeAspect="1" noChangeArrowheads="1"/>
          </p:cNvPicPr>
          <p:nvPr/>
        </p:nvPicPr>
        <p:blipFill>
          <a:blip r:embed="rId3" cstate="print"/>
          <a:srcRect/>
          <a:stretch>
            <a:fillRect/>
          </a:stretch>
        </p:blipFill>
        <p:spPr bwMode="auto">
          <a:xfrm>
            <a:off x="7968693" y="2061069"/>
            <a:ext cx="3014886" cy="1160240"/>
          </a:xfrm>
          <a:prstGeom prst="rect">
            <a:avLst/>
          </a:prstGeom>
          <a:noFill/>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Operating Principle of Indirect Evaporative Cooling (2)</a:t>
            </a:r>
          </a:p>
        </p:txBody>
      </p:sp>
      <p:sp>
        <p:nvSpPr>
          <p:cNvPr id="4" name="文本占位符 3"/>
          <p:cNvSpPr>
            <a:spLocks noGrp="1"/>
          </p:cNvSpPr>
          <p:nvPr>
            <p:ph type="body" sz="quarter" idx="10"/>
          </p:nvPr>
        </p:nvSpPr>
        <p:spPr>
          <a:xfrm>
            <a:off x="442913" y="1027122"/>
            <a:ext cx="11293476" cy="4875042"/>
          </a:xfrm>
        </p:spPr>
        <p:txBody>
          <a:bodyPr>
            <a:noAutofit/>
          </a:bodyPr>
          <a:lstStyle/>
          <a:p>
            <a:r>
              <a:rPr lang="en-US" sz="1200" dirty="0">
                <a:latin typeface="Huawei Sans" panose="020C0503030203020204" pitchFamily="34" charset="0"/>
              </a:rPr>
              <a:t>Uses an air-to-air heat exchanger to lower the indoor temperature through the outdoor low-temperature cooling source.</a:t>
            </a:r>
          </a:p>
          <a:p>
            <a:r>
              <a:rPr lang="en-US" sz="1200" dirty="0">
                <a:latin typeface="Huawei Sans" panose="020C0503030203020204" pitchFamily="34" charset="0"/>
              </a:rPr>
              <a:t>Fully utilizes the difference between </a:t>
            </a:r>
            <a:r>
              <a:rPr lang="en-US" sz="1200" dirty="0" smtClean="0">
                <a:latin typeface="Huawei Sans" panose="020C0503030203020204" pitchFamily="34" charset="0"/>
              </a:rPr>
              <a:t>dry- </a:t>
            </a:r>
            <a:r>
              <a:rPr lang="en-US" sz="1200" dirty="0">
                <a:latin typeface="Huawei Sans" panose="020C0503030203020204" pitchFamily="34" charset="0"/>
              </a:rPr>
              <a:t>and </a:t>
            </a:r>
            <a:r>
              <a:rPr lang="en-US" sz="1200" dirty="0" smtClean="0">
                <a:latin typeface="Huawei Sans" panose="020C0503030203020204" pitchFamily="34" charset="0"/>
              </a:rPr>
              <a:t>wet-bulb </a:t>
            </a:r>
            <a:r>
              <a:rPr lang="en-US" sz="1200" dirty="0">
                <a:latin typeface="Huawei Sans" panose="020C0503030203020204" pitchFamily="34" charset="0"/>
              </a:rPr>
              <a:t>temperatures to prolong the free cooling time by using a spray system.</a:t>
            </a:r>
          </a:p>
          <a:p>
            <a:r>
              <a:rPr lang="en-US" sz="1200" dirty="0">
                <a:latin typeface="Huawei Sans" panose="020C0503030203020204" pitchFamily="34" charset="0"/>
              </a:rPr>
              <a:t>Starts mechanical cooling for </a:t>
            </a:r>
            <a:r>
              <a:rPr lang="en-US" sz="1200" dirty="0" smtClean="0">
                <a:latin typeface="Huawei Sans" panose="020C0503030203020204" pitchFamily="34" charset="0"/>
              </a:rPr>
              <a:t>auxiliary </a:t>
            </a:r>
            <a:r>
              <a:rPr lang="en-US" sz="1200" dirty="0">
                <a:latin typeface="Huawei Sans" panose="020C0503030203020204" pitchFamily="34" charset="0"/>
              </a:rPr>
              <a:t>cooling when the cooling capacity provided by free cooling is insufficient.</a:t>
            </a:r>
          </a:p>
        </p:txBody>
      </p:sp>
      <p:grpSp>
        <p:nvGrpSpPr>
          <p:cNvPr id="9" name="组合 2"/>
          <p:cNvGrpSpPr>
            <a:grpSpLocks/>
          </p:cNvGrpSpPr>
          <p:nvPr/>
        </p:nvGrpSpPr>
        <p:grpSpPr bwMode="auto">
          <a:xfrm>
            <a:off x="6372202" y="3503375"/>
            <a:ext cx="2592160" cy="2559477"/>
            <a:chOff x="4505212" y="1483813"/>
            <a:chExt cx="4784120" cy="4469089"/>
          </a:xfrm>
        </p:grpSpPr>
        <p:pic>
          <p:nvPicPr>
            <p:cNvPr id="10" name="Picture 2"/>
            <p:cNvPicPr>
              <a:picLocks noChangeAspect="1" noChangeArrowheads="1"/>
            </p:cNvPicPr>
            <p:nvPr/>
          </p:nvPicPr>
          <p:blipFill>
            <a:blip r:embed="rId4">
              <a:extLst>
                <a:ext uri="{28A0092B-C50C-407E-A947-70E740481C1C}">
                  <a14:useLocalDpi xmlns:a14="http://schemas.microsoft.com/office/drawing/2010/main" val="0"/>
                </a:ext>
              </a:extLst>
            </a:blip>
            <a:srcRect l="41582" t="25000" r="27379" b="17708"/>
            <a:stretch>
              <a:fillRect/>
            </a:stretch>
          </p:blipFill>
          <p:spPr bwMode="auto">
            <a:xfrm>
              <a:off x="5063070" y="1914920"/>
              <a:ext cx="3256739" cy="3379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6"/>
            <p:cNvSpPr txBox="1"/>
            <p:nvPr/>
          </p:nvSpPr>
          <p:spPr>
            <a:xfrm>
              <a:off x="5936358" y="5146791"/>
              <a:ext cx="1515356" cy="806111"/>
            </a:xfrm>
            <a:prstGeom prst="rect">
              <a:avLst/>
            </a:prstGeom>
            <a:noFill/>
          </p:spPr>
          <p:txBody>
            <a:bodyPr wrap="none">
              <a:spAutoFit/>
            </a:bodyPr>
            <a:lstStyle/>
            <a:p>
              <a:pPr eaLnBrk="1" hangingPunct="1">
                <a:defRPr/>
              </a:pPr>
              <a:r>
                <a:rPr lang="en-US" sz="1200" dirty="0">
                  <a:latin typeface="Huawei Sans" panose="020C0503030203020204" pitchFamily="34" charset="0"/>
                </a:rPr>
                <a:t>Outdoor </a:t>
              </a:r>
              <a:endParaRPr lang="en-US" sz="1200" dirty="0" smtClean="0">
                <a:latin typeface="Huawei Sans" panose="020C0503030203020204" pitchFamily="34" charset="0"/>
              </a:endParaRPr>
            </a:p>
            <a:p>
              <a:pPr eaLnBrk="1" hangingPunct="1">
                <a:defRPr/>
              </a:pPr>
              <a:r>
                <a:rPr lang="en-US" sz="1200" dirty="0" smtClean="0">
                  <a:latin typeface="Huawei Sans" panose="020C0503030203020204" pitchFamily="34" charset="0"/>
                </a:rPr>
                <a:t>fresh </a:t>
              </a:r>
              <a:r>
                <a:rPr lang="en-US" sz="1200" dirty="0">
                  <a:latin typeface="Huawei Sans" panose="020C0503030203020204" pitchFamily="34" charset="0"/>
                </a:rPr>
                <a:t>air</a:t>
              </a:r>
            </a:p>
          </p:txBody>
        </p:sp>
        <p:sp>
          <p:nvSpPr>
            <p:cNvPr id="12" name="TextBox 7"/>
            <p:cNvSpPr txBox="1"/>
            <p:nvPr/>
          </p:nvSpPr>
          <p:spPr>
            <a:xfrm>
              <a:off x="4505212" y="1822522"/>
              <a:ext cx="1692867" cy="806111"/>
            </a:xfrm>
            <a:prstGeom prst="rect">
              <a:avLst/>
            </a:prstGeom>
            <a:noFill/>
          </p:spPr>
          <p:txBody>
            <a:bodyPr wrap="none">
              <a:spAutoFit/>
            </a:bodyPr>
            <a:lstStyle/>
            <a:p>
              <a:pPr algn="ctr" eaLnBrk="1" hangingPunct="1">
                <a:defRPr/>
              </a:pPr>
              <a:r>
                <a:rPr lang="en-US" sz="1200" dirty="0">
                  <a:latin typeface="Huawei Sans" panose="020C0503030203020204" pitchFamily="34" charset="0"/>
                </a:rPr>
                <a:t>Indoor air </a:t>
              </a:r>
              <a:endParaRPr lang="en-US" sz="1200" dirty="0" smtClean="0">
                <a:latin typeface="Huawei Sans" panose="020C0503030203020204" pitchFamily="34" charset="0"/>
              </a:endParaRPr>
            </a:p>
            <a:p>
              <a:pPr algn="ctr" eaLnBrk="1" hangingPunct="1">
                <a:defRPr/>
              </a:pPr>
              <a:r>
                <a:rPr lang="en-US" sz="1200" dirty="0" smtClean="0">
                  <a:latin typeface="Huawei Sans" panose="020C0503030203020204" pitchFamily="34" charset="0"/>
                </a:rPr>
                <a:t>return</a:t>
              </a:r>
              <a:endParaRPr lang="en-US" sz="1200" dirty="0">
                <a:latin typeface="Huawei Sans" panose="020C0503030203020204" pitchFamily="34" charset="0"/>
              </a:endParaRPr>
            </a:p>
          </p:txBody>
        </p:sp>
        <p:sp>
          <p:nvSpPr>
            <p:cNvPr id="13" name="TextBox 8"/>
            <p:cNvSpPr txBox="1"/>
            <p:nvPr/>
          </p:nvSpPr>
          <p:spPr>
            <a:xfrm>
              <a:off x="7596465" y="4437033"/>
              <a:ext cx="1692867" cy="806111"/>
            </a:xfrm>
            <a:prstGeom prst="rect">
              <a:avLst/>
            </a:prstGeom>
            <a:noFill/>
          </p:spPr>
          <p:txBody>
            <a:bodyPr wrap="none">
              <a:spAutoFit/>
            </a:bodyPr>
            <a:lstStyle/>
            <a:p>
              <a:pPr algn="ctr" eaLnBrk="1" hangingPunct="1">
                <a:defRPr/>
              </a:pPr>
              <a:r>
                <a:rPr lang="en-US" sz="1200" dirty="0">
                  <a:latin typeface="Huawei Sans" panose="020C0503030203020204" pitchFamily="34" charset="0"/>
                </a:rPr>
                <a:t>Indoor air </a:t>
              </a:r>
              <a:endParaRPr lang="en-US" sz="1200" dirty="0" smtClean="0">
                <a:latin typeface="Huawei Sans" panose="020C0503030203020204" pitchFamily="34" charset="0"/>
              </a:endParaRPr>
            </a:p>
            <a:p>
              <a:pPr algn="ctr" eaLnBrk="1" hangingPunct="1">
                <a:defRPr/>
              </a:pPr>
              <a:r>
                <a:rPr lang="en-US" sz="1200" dirty="0" smtClean="0">
                  <a:latin typeface="Huawei Sans" panose="020C0503030203020204" pitchFamily="34" charset="0"/>
                </a:rPr>
                <a:t>supply</a:t>
              </a:r>
              <a:endParaRPr lang="en-US" sz="1200" dirty="0">
                <a:latin typeface="Huawei Sans" panose="020C0503030203020204" pitchFamily="34" charset="0"/>
              </a:endParaRPr>
            </a:p>
          </p:txBody>
        </p:sp>
        <p:sp>
          <p:nvSpPr>
            <p:cNvPr id="14" name="TextBox 9"/>
            <p:cNvSpPr txBox="1"/>
            <p:nvPr/>
          </p:nvSpPr>
          <p:spPr>
            <a:xfrm>
              <a:off x="6430552" y="1483813"/>
              <a:ext cx="1938423" cy="806111"/>
            </a:xfrm>
            <a:prstGeom prst="rect">
              <a:avLst/>
            </a:prstGeom>
            <a:noFill/>
          </p:spPr>
          <p:txBody>
            <a:bodyPr wrap="none">
              <a:spAutoFit/>
            </a:bodyPr>
            <a:lstStyle/>
            <a:p>
              <a:pPr algn="ctr" eaLnBrk="1" hangingPunct="1">
                <a:defRPr/>
              </a:pPr>
              <a:r>
                <a:rPr lang="en-US" sz="1200" dirty="0">
                  <a:latin typeface="Huawei Sans" panose="020C0503030203020204" pitchFamily="34" charset="0"/>
                </a:rPr>
                <a:t>Outdoor air </a:t>
              </a:r>
              <a:endParaRPr lang="en-US" sz="1200" dirty="0" smtClean="0">
                <a:latin typeface="Huawei Sans" panose="020C0503030203020204" pitchFamily="34" charset="0"/>
              </a:endParaRPr>
            </a:p>
            <a:p>
              <a:pPr algn="ctr" eaLnBrk="1" hangingPunct="1">
                <a:defRPr/>
              </a:pPr>
              <a:r>
                <a:rPr lang="en-US" sz="1200" dirty="0" smtClean="0">
                  <a:latin typeface="Huawei Sans" panose="020C0503030203020204" pitchFamily="34" charset="0"/>
                </a:rPr>
                <a:t>exhaust</a:t>
              </a:r>
              <a:endParaRPr lang="en-US" sz="1200" dirty="0">
                <a:latin typeface="Huawei Sans" panose="020C0503030203020204" pitchFamily="34" charset="0"/>
              </a:endParaRPr>
            </a:p>
          </p:txBody>
        </p:sp>
      </p:grpSp>
      <p:pic>
        <p:nvPicPr>
          <p:cNvPr id="15" name="图片 14"/>
          <p:cNvPicPr/>
          <p:nvPr/>
        </p:nvPicPr>
        <p:blipFill>
          <a:blip r:embed="rId5"/>
          <a:stretch>
            <a:fillRect/>
          </a:stretch>
        </p:blipFill>
        <p:spPr>
          <a:xfrm>
            <a:off x="1003154" y="2448563"/>
            <a:ext cx="4477029" cy="3417169"/>
          </a:xfrm>
          <a:prstGeom prst="rect">
            <a:avLst/>
          </a:prstGeom>
        </p:spPr>
      </p:pic>
      <p:pic>
        <p:nvPicPr>
          <p:cNvPr id="25" name="Picture 1"/>
          <p:cNvPicPr>
            <a:picLocks noChangeAspect="1" noChangeArrowheads="1"/>
          </p:cNvPicPr>
          <p:nvPr/>
        </p:nvPicPr>
        <p:blipFill>
          <a:blip r:embed="rId6" cstate="print"/>
          <a:srcRect/>
          <a:stretch>
            <a:fillRect/>
          </a:stretch>
        </p:blipFill>
        <p:spPr bwMode="auto">
          <a:xfrm>
            <a:off x="9362326" y="3637043"/>
            <a:ext cx="1758687" cy="1824638"/>
          </a:xfrm>
          <a:prstGeom prst="rect">
            <a:avLst/>
          </a:prstGeom>
          <a:noFill/>
          <a:ln w="9525">
            <a:noFill/>
            <a:miter lim="800000"/>
            <a:headEnd/>
            <a:tailEnd/>
          </a:ln>
        </p:spPr>
      </p:pic>
      <p:sp>
        <p:nvSpPr>
          <p:cNvPr id="29" name="TextBox 22"/>
          <p:cNvSpPr txBox="1"/>
          <p:nvPr/>
        </p:nvSpPr>
        <p:spPr>
          <a:xfrm>
            <a:off x="9370240" y="5473599"/>
            <a:ext cx="1682416" cy="461665"/>
          </a:xfrm>
          <a:prstGeom prst="rect">
            <a:avLst/>
          </a:prstGeom>
          <a:noFill/>
        </p:spPr>
        <p:txBody>
          <a:bodyPr wrap="square" rtlCol="0">
            <a:spAutoFit/>
          </a:bodyPr>
          <a:lstStyle/>
          <a:p>
            <a:pPr algn="ctr"/>
            <a:r>
              <a:rPr lang="en-US" sz="1200" b="1" dirty="0">
                <a:latin typeface="Huawei Sans" panose="020C0503030203020204" pitchFamily="34" charset="0"/>
              </a:rPr>
              <a:t>Metal plate heat exchanger</a:t>
            </a:r>
          </a:p>
        </p:txBody>
      </p:sp>
      <p:sp>
        <p:nvSpPr>
          <p:cNvPr id="31" name="TextBox 22"/>
          <p:cNvSpPr txBox="1"/>
          <p:nvPr/>
        </p:nvSpPr>
        <p:spPr>
          <a:xfrm>
            <a:off x="9216991" y="3167741"/>
            <a:ext cx="1810411" cy="523220"/>
          </a:xfrm>
          <a:prstGeom prst="rect">
            <a:avLst/>
          </a:prstGeom>
          <a:noFill/>
        </p:spPr>
        <p:txBody>
          <a:bodyPr wrap="square" rtlCol="0">
            <a:noAutofit/>
          </a:bodyPr>
          <a:lstStyle/>
          <a:p>
            <a:pPr algn="ctr"/>
            <a:r>
              <a:rPr lang="en-US" sz="1200" b="1" dirty="0">
                <a:latin typeface="Huawei Sans" panose="020C0503030203020204" pitchFamily="34" charset="0"/>
              </a:rPr>
              <a:t>Polymer tube heat exchanger</a:t>
            </a:r>
          </a:p>
        </p:txBody>
      </p:sp>
      <p:sp>
        <p:nvSpPr>
          <p:cNvPr id="3" name="矩形 2"/>
          <p:cNvSpPr/>
          <p:nvPr/>
        </p:nvSpPr>
        <p:spPr>
          <a:xfrm>
            <a:off x="5081196" y="4300214"/>
            <a:ext cx="611871" cy="16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6" name="矩形 15"/>
          <p:cNvSpPr/>
          <p:nvPr/>
        </p:nvSpPr>
        <p:spPr>
          <a:xfrm>
            <a:off x="5058775" y="3910248"/>
            <a:ext cx="611871" cy="16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7" name="矩形 16"/>
          <p:cNvSpPr/>
          <p:nvPr/>
        </p:nvSpPr>
        <p:spPr>
          <a:xfrm>
            <a:off x="5067733" y="4760443"/>
            <a:ext cx="611871" cy="16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4963543" y="5506518"/>
            <a:ext cx="611871" cy="16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9" name="矩形 18"/>
          <p:cNvSpPr/>
          <p:nvPr/>
        </p:nvSpPr>
        <p:spPr>
          <a:xfrm rot="295538">
            <a:off x="1668277" y="5026365"/>
            <a:ext cx="404307" cy="16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0" name="矩形 19"/>
          <p:cNvSpPr/>
          <p:nvPr/>
        </p:nvSpPr>
        <p:spPr>
          <a:xfrm>
            <a:off x="1004626" y="3098254"/>
            <a:ext cx="404307" cy="1626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 name="文本框 4"/>
          <p:cNvSpPr txBox="1"/>
          <p:nvPr/>
        </p:nvSpPr>
        <p:spPr>
          <a:xfrm>
            <a:off x="455612" y="3069987"/>
            <a:ext cx="1050288" cy="461665"/>
          </a:xfrm>
          <a:prstGeom prst="rect">
            <a:avLst/>
          </a:prstGeom>
          <a:noFill/>
        </p:spPr>
        <p:txBody>
          <a:bodyPr wrap="none" rtlCol="0">
            <a:spAutoFit/>
          </a:bodyPr>
          <a:lstStyle/>
          <a:p>
            <a:pPr algn="ctr"/>
            <a:r>
              <a:rPr lang="en-US" altLang="zh-CN" sz="1200" dirty="0"/>
              <a:t>Outdoor air </a:t>
            </a:r>
            <a:endParaRPr lang="en-US" altLang="zh-CN" sz="1200" dirty="0" smtClean="0"/>
          </a:p>
          <a:p>
            <a:pPr algn="ctr"/>
            <a:r>
              <a:rPr lang="en-US" altLang="zh-CN" sz="1200" dirty="0" smtClean="0"/>
              <a:t>exhaust</a:t>
            </a:r>
            <a:endParaRPr lang="zh-CN" altLang="en-US" sz="1200" dirty="0"/>
          </a:p>
        </p:txBody>
      </p:sp>
      <p:sp>
        <p:nvSpPr>
          <p:cNvPr id="22" name="文本框 21"/>
          <p:cNvSpPr txBox="1"/>
          <p:nvPr/>
        </p:nvSpPr>
        <p:spPr>
          <a:xfrm rot="893897">
            <a:off x="1441438" y="5048164"/>
            <a:ext cx="1366080" cy="276999"/>
          </a:xfrm>
          <a:prstGeom prst="rect">
            <a:avLst/>
          </a:prstGeom>
          <a:noFill/>
        </p:spPr>
        <p:txBody>
          <a:bodyPr wrap="none" rtlCol="0">
            <a:spAutoFit/>
          </a:bodyPr>
          <a:lstStyle/>
          <a:p>
            <a:pPr algn="ctr"/>
            <a:r>
              <a:rPr lang="en-US" altLang="zh-CN" sz="1200" dirty="0"/>
              <a:t>Indoor air supply</a:t>
            </a:r>
            <a:endParaRPr lang="zh-CN" altLang="en-US" sz="1200" dirty="0"/>
          </a:p>
        </p:txBody>
      </p:sp>
      <p:sp>
        <p:nvSpPr>
          <p:cNvPr id="23" name="文本框 22"/>
          <p:cNvSpPr txBox="1"/>
          <p:nvPr/>
        </p:nvSpPr>
        <p:spPr>
          <a:xfrm>
            <a:off x="5011930" y="5677956"/>
            <a:ext cx="1366080" cy="276999"/>
          </a:xfrm>
          <a:prstGeom prst="rect">
            <a:avLst/>
          </a:prstGeom>
          <a:noFill/>
        </p:spPr>
        <p:txBody>
          <a:bodyPr wrap="none" rtlCol="0">
            <a:spAutoFit/>
          </a:bodyPr>
          <a:lstStyle/>
          <a:p>
            <a:pPr algn="ctr"/>
            <a:r>
              <a:rPr lang="en-US" altLang="zh-CN" sz="1200" dirty="0"/>
              <a:t>Indoor air supply</a:t>
            </a:r>
            <a:endParaRPr lang="zh-CN" altLang="en-US" sz="1200" dirty="0"/>
          </a:p>
        </p:txBody>
      </p:sp>
      <p:sp>
        <p:nvSpPr>
          <p:cNvPr id="24" name="文本框 23"/>
          <p:cNvSpPr txBox="1"/>
          <p:nvPr/>
        </p:nvSpPr>
        <p:spPr>
          <a:xfrm>
            <a:off x="5293317" y="4397690"/>
            <a:ext cx="809032" cy="461665"/>
          </a:xfrm>
          <a:prstGeom prst="rect">
            <a:avLst/>
          </a:prstGeom>
          <a:noFill/>
        </p:spPr>
        <p:txBody>
          <a:bodyPr wrap="square" rtlCol="0">
            <a:spAutoFit/>
          </a:bodyPr>
          <a:lstStyle/>
          <a:p>
            <a:pPr algn="ctr"/>
            <a:r>
              <a:rPr lang="en-US" altLang="zh-CN" sz="1200" dirty="0"/>
              <a:t>Outdoor </a:t>
            </a:r>
            <a:endParaRPr lang="en-US" altLang="zh-CN" sz="1200" dirty="0" smtClean="0"/>
          </a:p>
          <a:p>
            <a:pPr algn="ctr"/>
            <a:r>
              <a:rPr lang="en-US" altLang="zh-CN" sz="1200" dirty="0" smtClean="0"/>
              <a:t>fresh </a:t>
            </a:r>
            <a:r>
              <a:rPr lang="en-US" altLang="zh-CN" sz="1200" dirty="0"/>
              <a:t>air</a:t>
            </a:r>
            <a:endParaRPr lang="zh-CN" altLang="en-US" sz="1200" dirty="0"/>
          </a:p>
        </p:txBody>
      </p:sp>
      <p:sp>
        <p:nvSpPr>
          <p:cNvPr id="26" name="文本框 25"/>
          <p:cNvSpPr txBox="1"/>
          <p:nvPr/>
        </p:nvSpPr>
        <p:spPr>
          <a:xfrm>
            <a:off x="5299620" y="3749560"/>
            <a:ext cx="917239" cy="461665"/>
          </a:xfrm>
          <a:prstGeom prst="rect">
            <a:avLst/>
          </a:prstGeom>
          <a:noFill/>
        </p:spPr>
        <p:txBody>
          <a:bodyPr wrap="none" rtlCol="0">
            <a:spAutoFit/>
          </a:bodyPr>
          <a:lstStyle/>
          <a:p>
            <a:pPr algn="ctr"/>
            <a:r>
              <a:rPr lang="en-US" altLang="zh-CN" sz="1200" dirty="0"/>
              <a:t>Indoor air </a:t>
            </a:r>
            <a:endParaRPr lang="en-US" altLang="zh-CN" sz="1200" dirty="0" smtClean="0"/>
          </a:p>
          <a:p>
            <a:pPr algn="ctr"/>
            <a:r>
              <a:rPr lang="en-US" altLang="zh-CN" sz="1200" dirty="0" smtClean="0"/>
              <a:t>return</a:t>
            </a:r>
            <a:endParaRPr lang="zh-CN" altLang="en-US" sz="1200" dirty="0"/>
          </a:p>
        </p:txBody>
      </p:sp>
      <p:sp>
        <p:nvSpPr>
          <p:cNvPr id="27" name="文本框 26"/>
          <p:cNvSpPr txBox="1"/>
          <p:nvPr/>
        </p:nvSpPr>
        <p:spPr>
          <a:xfrm>
            <a:off x="4945181" y="4827761"/>
            <a:ext cx="821059" cy="461665"/>
          </a:xfrm>
          <a:prstGeom prst="rect">
            <a:avLst/>
          </a:prstGeom>
          <a:noFill/>
        </p:spPr>
        <p:txBody>
          <a:bodyPr wrap="none" rtlCol="0">
            <a:spAutoFit/>
          </a:bodyPr>
          <a:lstStyle/>
          <a:p>
            <a:pPr algn="ctr"/>
            <a:r>
              <a:rPr lang="en-US" altLang="zh-CN" sz="1200" dirty="0"/>
              <a:t>Outdoor </a:t>
            </a:r>
            <a:endParaRPr lang="en-US" altLang="zh-CN" sz="1200" dirty="0" smtClean="0"/>
          </a:p>
          <a:p>
            <a:pPr algn="ctr"/>
            <a:r>
              <a:rPr lang="en-US" altLang="zh-CN" sz="1200" dirty="0" smtClean="0"/>
              <a:t>fresh </a:t>
            </a:r>
            <a:r>
              <a:rPr lang="en-US" altLang="zh-CN" sz="1200" dirty="0"/>
              <a:t>air</a:t>
            </a:r>
            <a:endParaRPr lang="zh-CN" altLang="en-US" sz="1200" dirty="0"/>
          </a:p>
        </p:txBody>
      </p:sp>
    </p:spTree>
    <p:extLst>
      <p:ext uri="{BB962C8B-B14F-4D97-AF65-F5344CB8AC3E}">
        <p14:creationId xmlns:p14="http://schemas.microsoft.com/office/powerpoint/2010/main" val="37730154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p:txBody>
          <a:bodyPr>
            <a:noAutofit/>
          </a:bodyPr>
          <a:lstStyle/>
          <a:p>
            <a:r>
              <a:rPr lang="en-US">
                <a:latin typeface="Huawei Sans" panose="020C0503030203020204" pitchFamily="34" charset="0"/>
              </a:rPr>
              <a:t>On completion of this course, you will be able to:</a:t>
            </a:r>
          </a:p>
          <a:p>
            <a:pPr lvl="1"/>
            <a:r>
              <a:rPr lang="en-US">
                <a:latin typeface="Huawei Sans" panose="020C0503030203020204" pitchFamily="34" charset="0"/>
              </a:rPr>
              <a:t>Master the method of configuring air conditioning systems for free cooling in data centers.</a:t>
            </a:r>
          </a:p>
          <a:p>
            <a:pPr lvl="1"/>
            <a:r>
              <a:rPr lang="en-US">
                <a:latin typeface="Huawei Sans" panose="020C0503030203020204" pitchFamily="34" charset="0"/>
              </a:rPr>
              <a:t>Master the method of configuring continuous cooling for air conditioning systems in data centers.</a:t>
            </a:r>
          </a:p>
        </p:txBody>
      </p:sp>
    </p:spTree>
    <p:extLst>
      <p:ext uri="{BB962C8B-B14F-4D97-AF65-F5344CB8AC3E}">
        <p14:creationId xmlns:p14="http://schemas.microsoft.com/office/powerpoint/2010/main" val="34258675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Operating Mode of Huawei Indirect Evaporative Cooling Devices</a:t>
            </a:r>
          </a:p>
        </p:txBody>
      </p:sp>
      <p:sp>
        <p:nvSpPr>
          <p:cNvPr id="23" name="文本框 22"/>
          <p:cNvSpPr txBox="1"/>
          <p:nvPr/>
        </p:nvSpPr>
        <p:spPr>
          <a:xfrm>
            <a:off x="1508706" y="3635052"/>
            <a:ext cx="3494112" cy="307777"/>
          </a:xfrm>
          <a:prstGeom prst="rect">
            <a:avLst/>
          </a:prstGeom>
          <a:noFill/>
        </p:spPr>
        <p:txBody>
          <a:bodyPr wrap="square" rtlCol="0">
            <a:spAutoFit/>
          </a:bodyPr>
          <a:lstStyle/>
          <a:p>
            <a:pPr algn="ctr" defTabSz="1219200"/>
            <a:r>
              <a:rPr lang="en-US" sz="1400" dirty="0">
                <a:solidFill>
                  <a:prstClr val="black"/>
                </a:solidFill>
                <a:ea typeface="Arial Unicode MS" panose="020B0604020202020204" pitchFamily="34" charset="-122"/>
                <a:cs typeface="Arial Unicode MS" panose="020B0604020202020204" pitchFamily="34" charset="-122"/>
              </a:rPr>
              <a:t>Dry mode (only the fan started)</a:t>
            </a:r>
          </a:p>
        </p:txBody>
      </p:sp>
      <p:sp>
        <p:nvSpPr>
          <p:cNvPr id="24" name="文本框 23"/>
          <p:cNvSpPr txBox="1"/>
          <p:nvPr/>
        </p:nvSpPr>
        <p:spPr>
          <a:xfrm>
            <a:off x="6668663" y="1243860"/>
            <a:ext cx="4249387" cy="307777"/>
          </a:xfrm>
          <a:prstGeom prst="rect">
            <a:avLst/>
          </a:prstGeom>
          <a:noFill/>
        </p:spPr>
        <p:txBody>
          <a:bodyPr wrap="square" rtlCol="0">
            <a:spAutoFit/>
          </a:bodyPr>
          <a:lstStyle/>
          <a:p>
            <a:pPr algn="ctr" defTabSz="1219200"/>
            <a:r>
              <a:rPr lang="en-US" sz="1400" dirty="0">
                <a:solidFill>
                  <a:prstClr val="black"/>
                </a:solidFill>
                <a:ea typeface="Arial Unicode MS" panose="020B0604020202020204" pitchFamily="34" charset="-122"/>
                <a:cs typeface="Arial Unicode MS" panose="020B0604020202020204" pitchFamily="34" charset="-122"/>
              </a:rPr>
              <a:t>Wet mode (fan and water pump started)</a:t>
            </a:r>
          </a:p>
        </p:txBody>
      </p:sp>
      <p:sp>
        <p:nvSpPr>
          <p:cNvPr id="25" name="文本框 24"/>
          <p:cNvSpPr txBox="1"/>
          <p:nvPr/>
        </p:nvSpPr>
        <p:spPr>
          <a:xfrm>
            <a:off x="6376563" y="3656453"/>
            <a:ext cx="4996288" cy="307777"/>
          </a:xfrm>
          <a:prstGeom prst="rect">
            <a:avLst/>
          </a:prstGeom>
          <a:noFill/>
        </p:spPr>
        <p:txBody>
          <a:bodyPr wrap="square" rtlCol="0">
            <a:spAutoFit/>
          </a:bodyPr>
          <a:lstStyle/>
          <a:p>
            <a:pPr algn="ctr" defTabSz="1219200"/>
            <a:r>
              <a:rPr lang="en-US" sz="1400" dirty="0">
                <a:solidFill>
                  <a:prstClr val="black"/>
                </a:solidFill>
                <a:ea typeface="Arial Unicode MS" panose="020B0604020202020204" pitchFamily="34" charset="-122"/>
                <a:cs typeface="Arial Unicode MS" panose="020B0604020202020204" pitchFamily="34" charset="-122"/>
              </a:rPr>
              <a:t>Hybrid mode (fan, water pump</a:t>
            </a:r>
            <a:r>
              <a:rPr lang="en-US" sz="1400">
                <a:solidFill>
                  <a:prstClr val="black"/>
                </a:solidFill>
                <a:ea typeface="Arial Unicode MS" panose="020B0604020202020204" pitchFamily="34" charset="-122"/>
                <a:cs typeface="Arial Unicode MS" panose="020B0604020202020204" pitchFamily="34" charset="-122"/>
              </a:rPr>
              <a:t>, </a:t>
            </a:r>
            <a:r>
              <a:rPr lang="en-US" sz="1400" smtClean="0">
                <a:solidFill>
                  <a:prstClr val="black"/>
                </a:solidFill>
                <a:ea typeface="Arial Unicode MS" panose="020B0604020202020204" pitchFamily="34" charset="-122"/>
                <a:cs typeface="Arial Unicode MS" panose="020B0604020202020204" pitchFamily="34" charset="-122"/>
              </a:rPr>
              <a:t>and </a:t>
            </a:r>
            <a:r>
              <a:rPr lang="en-US" sz="1400" dirty="0">
                <a:solidFill>
                  <a:prstClr val="black"/>
                </a:solidFill>
                <a:ea typeface="Arial Unicode MS" panose="020B0604020202020204" pitchFamily="34" charset="-122"/>
                <a:cs typeface="Arial Unicode MS" panose="020B0604020202020204" pitchFamily="34" charset="-122"/>
              </a:rPr>
              <a:t>compressor started)</a:t>
            </a:r>
          </a:p>
        </p:txBody>
      </p:sp>
      <p:sp>
        <p:nvSpPr>
          <p:cNvPr id="26" name="文本框 25"/>
          <p:cNvSpPr txBox="1"/>
          <p:nvPr/>
        </p:nvSpPr>
        <p:spPr>
          <a:xfrm>
            <a:off x="652005" y="1435042"/>
            <a:ext cx="5340559" cy="296570"/>
          </a:xfrm>
          <a:prstGeom prst="rect">
            <a:avLst/>
          </a:prstGeom>
          <a:noFill/>
        </p:spPr>
        <p:txBody>
          <a:bodyPr wrap="square" rtlCol="0">
            <a:noAutofit/>
          </a:bodyPr>
          <a:lstStyle>
            <a:defPPr>
              <a:defRPr lang="zh-CN"/>
            </a:defPPr>
            <a:lvl1pPr>
              <a:defRPr sz="1800"/>
            </a:lvl1pPr>
          </a:lstStyle>
          <a:p>
            <a:pPr algn="ctr" defTabSz="1219200"/>
            <a:r>
              <a:rPr lang="en-US" sz="1200" dirty="0">
                <a:solidFill>
                  <a:prstClr val="black"/>
                </a:solidFill>
                <a:ea typeface="Arial Unicode MS" panose="020B0604020202020204" pitchFamily="34" charset="-122"/>
                <a:cs typeface="Arial Unicode MS" panose="020B0604020202020204" pitchFamily="34" charset="-122"/>
              </a:rPr>
              <a:t>Different cooling components are started based on the outdoor fresh air.</a:t>
            </a:r>
          </a:p>
        </p:txBody>
      </p:sp>
      <p:grpSp>
        <p:nvGrpSpPr>
          <p:cNvPr id="27" name="组合 26"/>
          <p:cNvGrpSpPr/>
          <p:nvPr/>
        </p:nvGrpSpPr>
        <p:grpSpPr>
          <a:xfrm>
            <a:off x="6619058" y="4770170"/>
            <a:ext cx="5229683" cy="1101955"/>
            <a:chOff x="841003" y="4733572"/>
            <a:chExt cx="5230894" cy="1102210"/>
          </a:xfrm>
        </p:grpSpPr>
        <p:sp>
          <p:nvSpPr>
            <p:cNvPr id="28" name="文本框 27"/>
            <p:cNvSpPr txBox="1"/>
            <p:nvPr/>
          </p:nvSpPr>
          <p:spPr>
            <a:xfrm>
              <a:off x="4559729" y="4733572"/>
              <a:ext cx="1512168" cy="276999"/>
            </a:xfrm>
            <a:prstGeom prst="rect">
              <a:avLst/>
            </a:prstGeom>
            <a:noFill/>
          </p:spPr>
          <p:txBody>
            <a:bodyPr wrap="square" rtlCol="0">
              <a:noAutofit/>
            </a:bodyPr>
            <a:lstStyle/>
            <a:p>
              <a:pPr defTabSz="1219200"/>
              <a:r>
                <a:rPr lang="en-US" sz="1200">
                  <a:solidFill>
                    <a:prstClr val="white"/>
                  </a:solidFill>
                  <a:ea typeface="Arial Unicode MS" panose="020B0604020202020204" pitchFamily="34" charset="-122"/>
                  <a:cs typeface="Arial Unicode MS" panose="020B0604020202020204" pitchFamily="34" charset="-122"/>
                </a:rPr>
                <a:t>Indoor return air</a:t>
              </a:r>
            </a:p>
          </p:txBody>
        </p:sp>
        <p:sp>
          <p:nvSpPr>
            <p:cNvPr id="29" name="文本框 28"/>
            <p:cNvSpPr txBox="1"/>
            <p:nvPr/>
          </p:nvSpPr>
          <p:spPr>
            <a:xfrm>
              <a:off x="4559729" y="5374010"/>
              <a:ext cx="1512168" cy="276999"/>
            </a:xfrm>
            <a:prstGeom prst="rect">
              <a:avLst/>
            </a:prstGeom>
            <a:noFill/>
          </p:spPr>
          <p:txBody>
            <a:bodyPr wrap="square" rtlCol="0">
              <a:noAutofit/>
            </a:bodyPr>
            <a:lstStyle/>
            <a:p>
              <a:pPr defTabSz="1219200"/>
              <a:r>
                <a:rPr lang="en-US" sz="1200">
                  <a:solidFill>
                    <a:prstClr val="white"/>
                  </a:solidFill>
                  <a:ea typeface="Arial Unicode MS" panose="020B0604020202020204" pitchFamily="34" charset="-122"/>
                  <a:cs typeface="Arial Unicode MS" panose="020B0604020202020204" pitchFamily="34" charset="-122"/>
                </a:rPr>
                <a:t>Outdoor fresh air</a:t>
              </a:r>
            </a:p>
          </p:txBody>
        </p:sp>
        <p:sp>
          <p:nvSpPr>
            <p:cNvPr id="30" name="文本框 29"/>
            <p:cNvSpPr txBox="1"/>
            <p:nvPr/>
          </p:nvSpPr>
          <p:spPr>
            <a:xfrm>
              <a:off x="841003" y="4733572"/>
              <a:ext cx="1512168" cy="461772"/>
            </a:xfrm>
            <a:prstGeom prst="rect">
              <a:avLst/>
            </a:prstGeom>
            <a:noFill/>
          </p:spPr>
          <p:txBody>
            <a:bodyPr wrap="square" rtlCol="0">
              <a:noAutofit/>
            </a:bodyPr>
            <a:lstStyle/>
            <a:p>
              <a:pPr defTabSz="1219200"/>
              <a:r>
                <a:rPr lang="en-US" sz="1200">
                  <a:solidFill>
                    <a:prstClr val="white"/>
                  </a:solidFill>
                  <a:ea typeface="Arial Unicode MS" panose="020B0604020202020204" pitchFamily="34" charset="-122"/>
                  <a:cs typeface="Arial Unicode MS" panose="020B0604020202020204" pitchFamily="34" charset="-122"/>
                </a:rPr>
                <a:t>Outdoor air exhaust</a:t>
              </a:r>
            </a:p>
          </p:txBody>
        </p:sp>
        <p:sp>
          <p:nvSpPr>
            <p:cNvPr id="31" name="文本框 30"/>
            <p:cNvSpPr txBox="1"/>
            <p:nvPr/>
          </p:nvSpPr>
          <p:spPr>
            <a:xfrm>
              <a:off x="841003" y="5374010"/>
              <a:ext cx="1512168" cy="461772"/>
            </a:xfrm>
            <a:prstGeom prst="rect">
              <a:avLst/>
            </a:prstGeom>
            <a:noFill/>
          </p:spPr>
          <p:txBody>
            <a:bodyPr wrap="square" rtlCol="0">
              <a:noAutofit/>
            </a:bodyPr>
            <a:lstStyle/>
            <a:p>
              <a:pPr defTabSz="1219200"/>
              <a:r>
                <a:rPr lang="en-US" sz="1200">
                  <a:solidFill>
                    <a:prstClr val="white"/>
                  </a:solidFill>
                  <a:ea typeface="Arial Unicode MS" panose="020B0604020202020204" pitchFamily="34" charset="-122"/>
                  <a:cs typeface="Arial Unicode MS" panose="020B0604020202020204" pitchFamily="34" charset="-122"/>
                </a:rPr>
                <a:t>Supply air to the data center</a:t>
              </a:r>
            </a:p>
          </p:txBody>
        </p:sp>
      </p:grpSp>
      <p:graphicFrame>
        <p:nvGraphicFramePr>
          <p:cNvPr id="32" name="表格 31"/>
          <p:cNvGraphicFramePr>
            <a:graphicFrameLocks noGrp="1"/>
          </p:cNvGraphicFramePr>
          <p:nvPr>
            <p:extLst>
              <p:ext uri="{D42A27DB-BD31-4B8C-83A1-F6EECF244321}">
                <p14:modId xmlns:p14="http://schemas.microsoft.com/office/powerpoint/2010/main" val="3945183929"/>
              </p:ext>
            </p:extLst>
          </p:nvPr>
        </p:nvGraphicFramePr>
        <p:xfrm>
          <a:off x="865066" y="1780988"/>
          <a:ext cx="4924423" cy="1804688"/>
        </p:xfrm>
        <a:graphic>
          <a:graphicData uri="http://schemas.openxmlformats.org/drawingml/2006/table">
            <a:tbl>
              <a:tblPr/>
              <a:tblGrid>
                <a:gridCol w="1011623"/>
                <a:gridCol w="1807397"/>
                <a:gridCol w="518025"/>
                <a:gridCol w="607010"/>
                <a:gridCol w="980368"/>
              </a:tblGrid>
              <a:tr h="440224">
                <a:tc>
                  <a:txBody>
                    <a:bodyPr/>
                    <a:lstStyle/>
                    <a:p>
                      <a:pPr algn="ctr" fontAlgn="ctr"/>
                      <a:r>
                        <a:rPr lang="en-US" sz="1100" b="1" i="0" u="none" strike="noStrike" dirty="0">
                          <a:solidFill>
                            <a:schemeClr val="tx1"/>
                          </a:solidFill>
                          <a:latin typeface="Huawei Sans" panose="020C0503030203020204" pitchFamily="34" charset="0"/>
                          <a:ea typeface="+mn-ea"/>
                        </a:rPr>
                        <a:t>Operating Mode</a:t>
                      </a:r>
                    </a:p>
                  </a:txBody>
                  <a:tcPr marL="9523" marR="9523" marT="9523"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i="0" u="none" strike="noStrike" dirty="0">
                          <a:solidFill>
                            <a:schemeClr val="tx1"/>
                          </a:solidFill>
                          <a:latin typeface="Huawei Sans" panose="020C0503030203020204" pitchFamily="34" charset="0"/>
                          <a:ea typeface="+mn-ea"/>
                        </a:rPr>
                        <a:t>Outdoor Ambient Temperature (100% Load)</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i="0" u="none" strike="noStrike">
                          <a:solidFill>
                            <a:schemeClr val="tx1"/>
                          </a:solidFill>
                          <a:latin typeface="Huawei Sans" panose="020C0503030203020204" pitchFamily="34" charset="0"/>
                          <a:ea typeface="+mn-ea"/>
                        </a:rPr>
                        <a:t>Fan</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i="0" u="none" strike="noStrike">
                          <a:solidFill>
                            <a:schemeClr val="tx1"/>
                          </a:solidFill>
                          <a:latin typeface="Huawei Sans" panose="020C0503030203020204" pitchFamily="34" charset="0"/>
                          <a:ea typeface="+mn-ea"/>
                        </a:rPr>
                        <a:t>Water Pump</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fontAlgn="ctr"/>
                      <a:r>
                        <a:rPr lang="en-US" sz="1100" b="1" i="0" u="none" strike="noStrike">
                          <a:solidFill>
                            <a:schemeClr val="tx1"/>
                          </a:solidFill>
                          <a:latin typeface="Huawei Sans" panose="020C0503030203020204" pitchFamily="34" charset="0"/>
                          <a:ea typeface="+mn-ea"/>
                        </a:rPr>
                        <a:t>Compressor</a:t>
                      </a:r>
                    </a:p>
                  </a:txBody>
                  <a:tcPr marL="9523" marR="9523" marT="9523"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358703">
                <a:tc>
                  <a:txBody>
                    <a:bodyPr/>
                    <a:lstStyle/>
                    <a:p>
                      <a:pPr algn="ctr" fontAlgn="ctr"/>
                      <a:r>
                        <a:rPr lang="en-US" sz="1100" b="0" i="0" u="none" strike="noStrike">
                          <a:solidFill>
                            <a:schemeClr val="tx1"/>
                          </a:solidFill>
                          <a:latin typeface="Huawei Sans" panose="020C0503030203020204" pitchFamily="34" charset="0"/>
                          <a:ea typeface="+mn-ea"/>
                        </a:rPr>
                        <a:t>Dry mode</a:t>
                      </a:r>
                    </a:p>
                  </a:txBody>
                  <a:tcPr marL="9523" marR="9523" marT="9523"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chemeClr val="tx1"/>
                          </a:solidFill>
                          <a:latin typeface="+mn-lt"/>
                          <a:ea typeface="Arial Unicode MS" panose="020B0604020202020204" pitchFamily="34" charset="-122"/>
                          <a:cs typeface="Arial Unicode MS" panose="020B0604020202020204" pitchFamily="34" charset="-122"/>
                        </a:rPr>
                        <a:t>Dry-bulb temperature ≤ 16°C</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ON</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OFF</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OFF</a:t>
                      </a:r>
                    </a:p>
                  </a:txBody>
                  <a:tcPr marL="9523" marR="9523" marT="9523"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5537">
                <a:tc>
                  <a:txBody>
                    <a:bodyPr/>
                    <a:lstStyle/>
                    <a:p>
                      <a:pPr algn="ctr" fontAlgn="ctr"/>
                      <a:r>
                        <a:rPr lang="en-US" sz="1100" b="0" i="0" u="none" strike="noStrike">
                          <a:solidFill>
                            <a:schemeClr val="tx1"/>
                          </a:solidFill>
                          <a:latin typeface="Huawei Sans" panose="020C0503030203020204" pitchFamily="34" charset="0"/>
                          <a:ea typeface="+mn-ea"/>
                        </a:rPr>
                        <a:t>Wet mode</a:t>
                      </a:r>
                    </a:p>
                  </a:txBody>
                  <a:tcPr marL="9523" marR="9523" marT="9523"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b="0" i="0" u="none" strike="noStrike" dirty="0">
                          <a:solidFill>
                            <a:schemeClr val="tx1"/>
                          </a:solidFill>
                          <a:latin typeface="+mn-lt"/>
                          <a:ea typeface="Arial Unicode MS" panose="020B0604020202020204" pitchFamily="34" charset="-122"/>
                          <a:cs typeface="Arial Unicode MS" panose="020B0604020202020204" pitchFamily="34" charset="-122"/>
                        </a:rPr>
                        <a:t>Dry-bulb temperature &gt; 16°C, wet-bulb temperature ≤ 19°C</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ON</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ON</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OFF</a:t>
                      </a:r>
                    </a:p>
                  </a:txBody>
                  <a:tcPr marL="9523" marR="9523" marT="9523"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0224">
                <a:tc>
                  <a:txBody>
                    <a:bodyPr/>
                    <a:lstStyle/>
                    <a:p>
                      <a:pPr algn="ctr" fontAlgn="ctr"/>
                      <a:r>
                        <a:rPr lang="en-US" sz="1100" b="0" i="0" u="none" strike="noStrike">
                          <a:solidFill>
                            <a:schemeClr val="tx1"/>
                          </a:solidFill>
                          <a:latin typeface="Huawei Sans" panose="020C0503030203020204" pitchFamily="34" charset="0"/>
                          <a:ea typeface="+mn-ea"/>
                        </a:rPr>
                        <a:t>Hybrid mode</a:t>
                      </a:r>
                    </a:p>
                  </a:txBody>
                  <a:tcPr marL="9523" marR="9523" marT="9523"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sz="1100" b="0" i="0" u="none" strike="noStrike" dirty="0">
                          <a:solidFill>
                            <a:schemeClr val="tx1"/>
                          </a:solidFill>
                          <a:latin typeface="+mn-lt"/>
                          <a:ea typeface="Arial Unicode MS" panose="020B0604020202020204" pitchFamily="34" charset="-122"/>
                          <a:cs typeface="Arial Unicode MS" panose="020B0604020202020204" pitchFamily="34" charset="-122"/>
                        </a:rPr>
                        <a:t>19°C &lt; Wet-bulb temperature ≤ 34°C</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ON</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a:solidFill>
                            <a:schemeClr val="tx1"/>
                          </a:solidFill>
                          <a:latin typeface="Huawei Sans" panose="020C0503030203020204" pitchFamily="34" charset="0"/>
                          <a:ea typeface="+mn-ea"/>
                        </a:rPr>
                        <a:t>ON</a:t>
                      </a:r>
                    </a:p>
                  </a:txBody>
                  <a:tcPr marL="9523" marR="9523" marT="952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fontAlgn="ctr"/>
                      <a:r>
                        <a:rPr lang="en-US" sz="1100" b="0" i="0" u="none" strike="noStrike" dirty="0">
                          <a:solidFill>
                            <a:schemeClr val="tx1"/>
                          </a:solidFill>
                          <a:latin typeface="Huawei Sans" panose="020C0503030203020204" pitchFamily="34" charset="0"/>
                          <a:ea typeface="+mn-ea"/>
                        </a:rPr>
                        <a:t>ON</a:t>
                      </a:r>
                    </a:p>
                  </a:txBody>
                  <a:tcPr marL="9523" marR="9523" marT="9523"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33"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37694" y="3939860"/>
            <a:ext cx="3970232" cy="204430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682398" y="4012603"/>
            <a:ext cx="4249387" cy="2030194"/>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669737" y="1645941"/>
            <a:ext cx="4247238" cy="1962139"/>
          </a:xfrm>
          <a:prstGeom prst="rect">
            <a:avLst/>
          </a:prstGeom>
          <a:noFill/>
          <a:extLst>
            <a:ext uri="{909E8E84-426E-40DD-AFC4-6F175D3DCCD1}">
              <a14:hiddenFill xmlns:a14="http://schemas.microsoft.com/office/drawing/2010/main">
                <a:solidFill>
                  <a:srgbClr val="FFFFFF"/>
                </a:solidFill>
              </a14:hiddenFill>
            </a:ext>
          </a:extLst>
        </p:spPr>
      </p:pic>
      <p:sp>
        <p:nvSpPr>
          <p:cNvPr id="3" name="文本框 2"/>
          <p:cNvSpPr txBox="1"/>
          <p:nvPr/>
        </p:nvSpPr>
        <p:spPr>
          <a:xfrm>
            <a:off x="1184700" y="3992205"/>
            <a:ext cx="977586" cy="338554"/>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Outdoor air exhaust</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18" name="文本框 17"/>
          <p:cNvSpPr txBox="1"/>
          <p:nvPr/>
        </p:nvSpPr>
        <p:spPr>
          <a:xfrm>
            <a:off x="1237694" y="5396014"/>
            <a:ext cx="871598" cy="584775"/>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Data center supply air temperature: 24°C</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19" name="文本框 18"/>
          <p:cNvSpPr txBox="1"/>
          <p:nvPr/>
        </p:nvSpPr>
        <p:spPr>
          <a:xfrm>
            <a:off x="1816786" y="5598076"/>
            <a:ext cx="2529899" cy="400110"/>
          </a:xfrm>
          <a:prstGeom prst="rect">
            <a:avLst/>
          </a:prstGeom>
          <a:noFill/>
        </p:spPr>
        <p:txBody>
          <a:bodyPr wrap="square" rtlCol="0">
            <a:spAutoFit/>
          </a:bodyPr>
          <a:lstStyle/>
          <a:p>
            <a:pPr algn="ctr"/>
            <a:r>
              <a:rPr lang="en-US" altLang="zh-CN" sz="1000" dirty="0">
                <a:solidFill>
                  <a:schemeClr val="bg1"/>
                </a:solidFill>
                <a:ea typeface="Arial Unicode MS" panose="020B0604020202020204" pitchFamily="34" charset="-122"/>
                <a:cs typeface="Arial Unicode MS" panose="020B0604020202020204" pitchFamily="34" charset="-122"/>
              </a:rPr>
              <a:t>Outdoor dry-bulb temperature </a:t>
            </a:r>
            <a:r>
              <a:rPr lang="en-US" altLang="zh-CN" sz="1000" dirty="0">
                <a:solidFill>
                  <a:srgbClr val="FFC000"/>
                </a:solidFill>
                <a:ea typeface="Arial Unicode MS" panose="020B0604020202020204" pitchFamily="34" charset="-122"/>
                <a:cs typeface="Arial Unicode MS" panose="020B0604020202020204" pitchFamily="34" charset="-122"/>
              </a:rPr>
              <a:t>≤ 16°C </a:t>
            </a:r>
            <a:r>
              <a:rPr lang="en-US" altLang="zh-CN" sz="1000" dirty="0">
                <a:solidFill>
                  <a:schemeClr val="bg1"/>
                </a:solidFill>
                <a:ea typeface="Arial Unicode MS" panose="020B0604020202020204" pitchFamily="34" charset="-122"/>
                <a:cs typeface="Arial Unicode MS" panose="020B0604020202020204" pitchFamily="34" charset="-122"/>
              </a:rPr>
              <a:t>(only the fan started)</a:t>
            </a:r>
            <a:endParaRPr lang="zh-CN" altLang="en-US" sz="1000" dirty="0">
              <a:solidFill>
                <a:schemeClr val="bg1"/>
              </a:solidFill>
              <a:ea typeface="Arial Unicode MS" panose="020B0604020202020204" pitchFamily="34" charset="-122"/>
              <a:cs typeface="Arial Unicode MS" panose="020B0604020202020204" pitchFamily="34" charset="-122"/>
            </a:endParaRPr>
          </a:p>
        </p:txBody>
      </p:sp>
      <p:sp>
        <p:nvSpPr>
          <p:cNvPr id="20" name="文本框 19"/>
          <p:cNvSpPr txBox="1"/>
          <p:nvPr/>
        </p:nvSpPr>
        <p:spPr>
          <a:xfrm>
            <a:off x="3917314" y="3915121"/>
            <a:ext cx="1204482" cy="338554"/>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Data center return air temperature: 36°C</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21" name="文本框 20"/>
          <p:cNvSpPr txBox="1"/>
          <p:nvPr/>
        </p:nvSpPr>
        <p:spPr>
          <a:xfrm>
            <a:off x="4439097" y="5435377"/>
            <a:ext cx="775916" cy="338554"/>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Outdoor fresh air</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22" name="文本框 21"/>
          <p:cNvSpPr txBox="1"/>
          <p:nvPr/>
        </p:nvSpPr>
        <p:spPr>
          <a:xfrm>
            <a:off x="6682398" y="1722451"/>
            <a:ext cx="977586" cy="338554"/>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Outdoor air exhaust</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37" name="文本框 36"/>
          <p:cNvSpPr txBox="1"/>
          <p:nvPr/>
        </p:nvSpPr>
        <p:spPr>
          <a:xfrm>
            <a:off x="6702918" y="2567973"/>
            <a:ext cx="871598" cy="584775"/>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Data center supply air temperature: 24°C</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39" name="文本框 38"/>
          <p:cNvSpPr txBox="1"/>
          <p:nvPr/>
        </p:nvSpPr>
        <p:spPr>
          <a:xfrm>
            <a:off x="10104240" y="2063827"/>
            <a:ext cx="775916" cy="584775"/>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Data center return air temperature: 36°C</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40" name="文本框 39"/>
          <p:cNvSpPr txBox="1"/>
          <p:nvPr/>
        </p:nvSpPr>
        <p:spPr>
          <a:xfrm>
            <a:off x="10066952" y="3135888"/>
            <a:ext cx="775916" cy="338554"/>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Outdoor fresh air</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41" name="文本框 40"/>
          <p:cNvSpPr txBox="1"/>
          <p:nvPr/>
        </p:nvSpPr>
        <p:spPr>
          <a:xfrm>
            <a:off x="6841545" y="4032897"/>
            <a:ext cx="977586" cy="338554"/>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Outdoor air exhaust</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42" name="文本框 41"/>
          <p:cNvSpPr txBox="1"/>
          <p:nvPr/>
        </p:nvSpPr>
        <p:spPr>
          <a:xfrm>
            <a:off x="6682399" y="5468487"/>
            <a:ext cx="871598" cy="584775"/>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Data center supply air temperature: 24°C</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43" name="文本框 42"/>
          <p:cNvSpPr txBox="1"/>
          <p:nvPr/>
        </p:nvSpPr>
        <p:spPr>
          <a:xfrm>
            <a:off x="7242178" y="5671953"/>
            <a:ext cx="3083247" cy="400110"/>
          </a:xfrm>
          <a:prstGeom prst="rect">
            <a:avLst/>
          </a:prstGeom>
          <a:noFill/>
        </p:spPr>
        <p:txBody>
          <a:bodyPr wrap="square" rtlCol="0">
            <a:spAutoFit/>
          </a:bodyPr>
          <a:lstStyle/>
          <a:p>
            <a:pPr algn="ctr"/>
            <a:r>
              <a:rPr lang="en-US" altLang="zh-CN" sz="1000" dirty="0">
                <a:solidFill>
                  <a:srgbClr val="FFC000"/>
                </a:solidFill>
                <a:ea typeface="Arial Unicode MS" panose="020B0604020202020204" pitchFamily="34" charset="-122"/>
                <a:cs typeface="Arial Unicode MS" panose="020B0604020202020204" pitchFamily="34" charset="-122"/>
              </a:rPr>
              <a:t>20°C</a:t>
            </a:r>
            <a:r>
              <a:rPr lang="en-US" altLang="zh-CN" sz="1000" dirty="0">
                <a:solidFill>
                  <a:schemeClr val="bg1"/>
                </a:solidFill>
                <a:ea typeface="Arial Unicode MS" panose="020B0604020202020204" pitchFamily="34" charset="-122"/>
                <a:cs typeface="Arial Unicode MS" panose="020B0604020202020204" pitchFamily="34" charset="-122"/>
              </a:rPr>
              <a:t> ≤ Outdoor </a:t>
            </a:r>
            <a:r>
              <a:rPr lang="en-US" altLang="zh-CN" sz="1000" dirty="0" smtClean="0">
                <a:solidFill>
                  <a:schemeClr val="bg1"/>
                </a:solidFill>
                <a:ea typeface="Arial Unicode MS" panose="020B0604020202020204" pitchFamily="34" charset="-122"/>
                <a:cs typeface="Arial Unicode MS" panose="020B0604020202020204" pitchFamily="34" charset="-122"/>
              </a:rPr>
              <a:t>wet-bulb </a:t>
            </a:r>
            <a:r>
              <a:rPr lang="en-US" altLang="zh-CN" sz="1000" dirty="0">
                <a:solidFill>
                  <a:schemeClr val="bg1"/>
                </a:solidFill>
                <a:ea typeface="Arial Unicode MS" panose="020B0604020202020204" pitchFamily="34" charset="-122"/>
                <a:cs typeface="Arial Unicode MS" panose="020B0604020202020204" pitchFamily="34" charset="-122"/>
              </a:rPr>
              <a:t>temperature </a:t>
            </a:r>
            <a:r>
              <a:rPr lang="en-US" altLang="zh-CN" sz="1000" dirty="0">
                <a:solidFill>
                  <a:srgbClr val="FFC000"/>
                </a:solidFill>
                <a:ea typeface="Arial Unicode MS" panose="020B0604020202020204" pitchFamily="34" charset="-122"/>
                <a:cs typeface="Arial Unicode MS" panose="020B0604020202020204" pitchFamily="34" charset="-122"/>
              </a:rPr>
              <a:t>≤ 32°C </a:t>
            </a:r>
            <a:r>
              <a:rPr lang="en-US" altLang="zh-CN" sz="1000" dirty="0">
                <a:solidFill>
                  <a:schemeClr val="bg1"/>
                </a:solidFill>
                <a:ea typeface="Arial Unicode MS" panose="020B0604020202020204" pitchFamily="34" charset="-122"/>
                <a:cs typeface="Arial Unicode MS" panose="020B0604020202020204" pitchFamily="34" charset="-122"/>
              </a:rPr>
              <a:t>(fan, water pump, and compressor started)</a:t>
            </a:r>
            <a:endParaRPr lang="zh-CN" altLang="en-US" sz="1000" dirty="0">
              <a:solidFill>
                <a:schemeClr val="bg1"/>
              </a:solidFill>
              <a:ea typeface="Arial Unicode MS" panose="020B0604020202020204" pitchFamily="34" charset="-122"/>
              <a:cs typeface="Arial Unicode MS" panose="020B0604020202020204" pitchFamily="34" charset="-122"/>
            </a:endParaRPr>
          </a:p>
        </p:txBody>
      </p:sp>
      <p:sp>
        <p:nvSpPr>
          <p:cNvPr id="44" name="文本框 43"/>
          <p:cNvSpPr txBox="1"/>
          <p:nvPr/>
        </p:nvSpPr>
        <p:spPr>
          <a:xfrm>
            <a:off x="9986839" y="4428425"/>
            <a:ext cx="913833" cy="584775"/>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Data center return air temperature: 36°C</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45" name="文本框 44"/>
          <p:cNvSpPr txBox="1"/>
          <p:nvPr/>
        </p:nvSpPr>
        <p:spPr>
          <a:xfrm>
            <a:off x="10163756" y="5422321"/>
            <a:ext cx="775916" cy="338554"/>
          </a:xfrm>
          <a:prstGeom prst="rect">
            <a:avLst/>
          </a:prstGeom>
          <a:noFill/>
        </p:spPr>
        <p:txBody>
          <a:bodyPr wrap="square" rtlCol="0">
            <a:spAutoFit/>
          </a:bodyPr>
          <a:lstStyle/>
          <a:p>
            <a:r>
              <a:rPr lang="en-US" altLang="zh-CN" sz="800" dirty="0">
                <a:solidFill>
                  <a:schemeClr val="bg1"/>
                </a:solidFill>
                <a:ea typeface="Arial Unicode MS" panose="020B0604020202020204" pitchFamily="34" charset="-122"/>
                <a:cs typeface="Arial Unicode MS" panose="020B0604020202020204" pitchFamily="34" charset="-122"/>
              </a:rPr>
              <a:t>Outdoor fresh air</a:t>
            </a:r>
            <a:endParaRPr lang="zh-CN" altLang="en-US" sz="800" dirty="0">
              <a:solidFill>
                <a:schemeClr val="bg1"/>
              </a:solidFill>
              <a:ea typeface="Arial Unicode MS" panose="020B0604020202020204" pitchFamily="34" charset="-122"/>
              <a:cs typeface="Arial Unicode MS" panose="020B0604020202020204" pitchFamily="34" charset="-122"/>
            </a:endParaRPr>
          </a:p>
        </p:txBody>
      </p:sp>
      <p:sp>
        <p:nvSpPr>
          <p:cNvPr id="4" name="文本框 3"/>
          <p:cNvSpPr txBox="1"/>
          <p:nvPr/>
        </p:nvSpPr>
        <p:spPr>
          <a:xfrm>
            <a:off x="9892396" y="4907144"/>
            <a:ext cx="276999" cy="442372"/>
          </a:xfrm>
          <a:prstGeom prst="rect">
            <a:avLst/>
          </a:prstGeom>
          <a:noFill/>
        </p:spPr>
        <p:txBody>
          <a:bodyPr vert="vert270" wrap="square" rtlCol="0">
            <a:spAutoFit/>
          </a:bodyPr>
          <a:lstStyle/>
          <a:p>
            <a:r>
              <a:rPr lang="en-US" altLang="zh-CN" sz="600" dirty="0">
                <a:solidFill>
                  <a:schemeClr val="bg1"/>
                </a:solidFill>
                <a:ea typeface="Arial Unicode MS" panose="020B0604020202020204" pitchFamily="34" charset="-122"/>
                <a:cs typeface="Arial Unicode MS" panose="020B0604020202020204" pitchFamily="34" charset="-122"/>
              </a:rPr>
              <a:t>Wet bulb</a:t>
            </a:r>
            <a:endParaRPr lang="zh-CN" altLang="en-US" sz="600" dirty="0">
              <a:solidFill>
                <a:schemeClr val="bg1"/>
              </a:solidFill>
              <a:ea typeface="Arial Unicode MS" panose="020B0604020202020204" pitchFamily="34" charset="-122"/>
              <a:cs typeface="Arial Unicode MS" panose="020B0604020202020204" pitchFamily="34" charset="-122"/>
            </a:endParaRPr>
          </a:p>
        </p:txBody>
      </p:sp>
      <p:sp>
        <p:nvSpPr>
          <p:cNvPr id="35" name="文本框 34"/>
          <p:cNvSpPr txBox="1"/>
          <p:nvPr/>
        </p:nvSpPr>
        <p:spPr>
          <a:xfrm>
            <a:off x="10066952" y="2696198"/>
            <a:ext cx="276999" cy="442372"/>
          </a:xfrm>
          <a:prstGeom prst="rect">
            <a:avLst/>
          </a:prstGeom>
          <a:noFill/>
        </p:spPr>
        <p:txBody>
          <a:bodyPr vert="vert270" wrap="square" rtlCol="0">
            <a:spAutoFit/>
          </a:bodyPr>
          <a:lstStyle/>
          <a:p>
            <a:r>
              <a:rPr lang="en-US" altLang="zh-CN" sz="600" dirty="0">
                <a:solidFill>
                  <a:schemeClr val="bg1"/>
                </a:solidFill>
                <a:ea typeface="Arial Unicode MS" panose="020B0604020202020204" pitchFamily="34" charset="-122"/>
                <a:cs typeface="Arial Unicode MS" panose="020B0604020202020204" pitchFamily="34" charset="-122"/>
              </a:rPr>
              <a:t>Wet bulb</a:t>
            </a:r>
            <a:endParaRPr lang="zh-CN" altLang="en-US" sz="600" dirty="0">
              <a:solidFill>
                <a:schemeClr val="bg1"/>
              </a:solidFill>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91948615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Indirect Evaporative Cooling System Composition</a:t>
            </a:r>
          </a:p>
        </p:txBody>
      </p:sp>
      <p:sp>
        <p:nvSpPr>
          <p:cNvPr id="5" name="文本占位符 4"/>
          <p:cNvSpPr>
            <a:spLocks noGrp="1"/>
          </p:cNvSpPr>
          <p:nvPr>
            <p:ph type="body" sz="quarter" idx="10"/>
          </p:nvPr>
        </p:nvSpPr>
        <p:spPr>
          <a:prstGeom prst="rect">
            <a:avLst/>
          </a:prstGeom>
        </p:spPr>
        <p:txBody>
          <a:bodyPr>
            <a:noAutofit/>
          </a:bodyPr>
          <a:lstStyle/>
          <a:p>
            <a:r>
              <a:rPr lang="en-US" sz="1800">
                <a:latin typeface="Huawei Sans" panose="020C0503030203020204" pitchFamily="34" charset="0"/>
              </a:rPr>
              <a:t>The typical structure of an indirect evaporative cooling air conditioner is used as an example.</a:t>
            </a:r>
          </a:p>
        </p:txBody>
      </p:sp>
      <p:grpSp>
        <p:nvGrpSpPr>
          <p:cNvPr id="13" name="组合 12"/>
          <p:cNvGrpSpPr/>
          <p:nvPr/>
        </p:nvGrpSpPr>
        <p:grpSpPr>
          <a:xfrm>
            <a:off x="577666" y="1731687"/>
            <a:ext cx="9827243" cy="4340232"/>
            <a:chOff x="1437252" y="1208578"/>
            <a:chExt cx="8746520" cy="3788961"/>
          </a:xfrm>
        </p:grpSpPr>
        <p:pic>
          <p:nvPicPr>
            <p:cNvPr id="14" name="Picture 2"/>
            <p:cNvPicPr>
              <a:picLocks noChangeAspect="1" noChangeArrowheads="1"/>
            </p:cNvPicPr>
            <p:nvPr/>
          </p:nvPicPr>
          <p:blipFill>
            <a:blip r:embed="rId3" cstate="print"/>
            <a:srcRect/>
            <a:stretch>
              <a:fillRect/>
            </a:stretch>
          </p:blipFill>
          <p:spPr bwMode="auto">
            <a:xfrm>
              <a:off x="1437252" y="1591948"/>
              <a:ext cx="8582025" cy="3143250"/>
            </a:xfrm>
            <a:prstGeom prst="rect">
              <a:avLst/>
            </a:prstGeom>
            <a:noFill/>
            <a:ln w="9525">
              <a:noFill/>
              <a:miter lim="800000"/>
              <a:headEnd/>
              <a:tailEnd/>
            </a:ln>
          </p:spPr>
        </p:pic>
        <p:cxnSp>
          <p:nvCxnSpPr>
            <p:cNvPr id="15" name="直接连接符 14"/>
            <p:cNvCxnSpPr/>
            <p:nvPr/>
          </p:nvCxnSpPr>
          <p:spPr bwMode="auto">
            <a:xfrm flipV="1">
              <a:off x="8500728" y="1700808"/>
              <a:ext cx="547600" cy="37092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TextBox 28"/>
            <p:cNvSpPr txBox="1"/>
            <p:nvPr/>
          </p:nvSpPr>
          <p:spPr>
            <a:xfrm>
              <a:off x="9096868" y="1303985"/>
              <a:ext cx="864096" cy="564238"/>
            </a:xfrm>
            <a:prstGeom prst="rect">
              <a:avLst/>
            </a:prstGeom>
            <a:noFill/>
          </p:spPr>
          <p:txBody>
            <a:bodyPr wrap="square" rtlCol="0">
              <a:noAutofit/>
            </a:bodyPr>
            <a:lstStyle/>
            <a:p>
              <a:r>
                <a:rPr lang="en-US" sz="1200" dirty="0">
                  <a:latin typeface="Huawei Sans" panose="020C0503030203020204" pitchFamily="34" charset="0"/>
                </a:rPr>
                <a:t>Air conditioner shell</a:t>
              </a:r>
            </a:p>
          </p:txBody>
        </p:sp>
        <p:cxnSp>
          <p:nvCxnSpPr>
            <p:cNvPr id="17" name="直接连接符 16"/>
            <p:cNvCxnSpPr>
              <a:endCxn id="18" idx="2"/>
            </p:cNvCxnSpPr>
            <p:nvPr/>
          </p:nvCxnSpPr>
          <p:spPr bwMode="auto">
            <a:xfrm flipV="1">
              <a:off x="7896200" y="1887811"/>
              <a:ext cx="324036" cy="461073"/>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31"/>
            <p:cNvSpPr txBox="1"/>
            <p:nvPr/>
          </p:nvSpPr>
          <p:spPr>
            <a:xfrm>
              <a:off x="7680176" y="1484784"/>
              <a:ext cx="1080120" cy="403027"/>
            </a:xfrm>
            <a:prstGeom prst="rect">
              <a:avLst/>
            </a:prstGeom>
            <a:noFill/>
          </p:spPr>
          <p:txBody>
            <a:bodyPr wrap="square" rtlCol="0">
              <a:noAutofit/>
            </a:bodyPr>
            <a:lstStyle/>
            <a:p>
              <a:r>
                <a:rPr lang="en-US" sz="1200">
                  <a:latin typeface="Huawei Sans" panose="020C0503030203020204" pitchFamily="34" charset="0"/>
                </a:rPr>
                <a:t>Fan on the secondary side</a:t>
              </a:r>
            </a:p>
          </p:txBody>
        </p:sp>
        <p:sp>
          <p:nvSpPr>
            <p:cNvPr id="19" name="TextBox 34"/>
            <p:cNvSpPr txBox="1"/>
            <p:nvPr/>
          </p:nvSpPr>
          <p:spPr>
            <a:xfrm>
              <a:off x="9031644" y="2813586"/>
              <a:ext cx="1152128" cy="403027"/>
            </a:xfrm>
            <a:prstGeom prst="rect">
              <a:avLst/>
            </a:prstGeom>
            <a:noFill/>
          </p:spPr>
          <p:txBody>
            <a:bodyPr wrap="square" rtlCol="0">
              <a:noAutofit/>
            </a:bodyPr>
            <a:lstStyle/>
            <a:p>
              <a:r>
                <a:rPr lang="en-US" sz="1200">
                  <a:latin typeface="Huawei Sans" panose="020C0503030203020204" pitchFamily="34" charset="0"/>
                </a:rPr>
                <a:t>Air flow on the secondary side</a:t>
              </a:r>
            </a:p>
          </p:txBody>
        </p:sp>
        <p:sp>
          <p:nvSpPr>
            <p:cNvPr id="20" name="TextBox 35"/>
            <p:cNvSpPr txBox="1"/>
            <p:nvPr/>
          </p:nvSpPr>
          <p:spPr>
            <a:xfrm>
              <a:off x="9031644" y="4397762"/>
              <a:ext cx="1152128" cy="403027"/>
            </a:xfrm>
            <a:prstGeom prst="rect">
              <a:avLst/>
            </a:prstGeom>
            <a:noFill/>
          </p:spPr>
          <p:txBody>
            <a:bodyPr wrap="square" rtlCol="0">
              <a:noAutofit/>
            </a:bodyPr>
            <a:lstStyle/>
            <a:p>
              <a:r>
                <a:rPr lang="en-US" sz="1200">
                  <a:latin typeface="Huawei Sans" panose="020C0503030203020204" pitchFamily="34" charset="0"/>
                </a:rPr>
                <a:t>Air flow on the primary side</a:t>
              </a:r>
            </a:p>
          </p:txBody>
        </p:sp>
        <p:cxnSp>
          <p:nvCxnSpPr>
            <p:cNvPr id="21" name="直接连接符 20"/>
            <p:cNvCxnSpPr/>
            <p:nvPr/>
          </p:nvCxnSpPr>
          <p:spPr bwMode="auto">
            <a:xfrm>
              <a:off x="6528048" y="4221088"/>
              <a:ext cx="0" cy="36004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38"/>
            <p:cNvSpPr txBox="1"/>
            <p:nvPr/>
          </p:nvSpPr>
          <p:spPr>
            <a:xfrm>
              <a:off x="6023992" y="4548470"/>
              <a:ext cx="1152128" cy="403027"/>
            </a:xfrm>
            <a:prstGeom prst="rect">
              <a:avLst/>
            </a:prstGeom>
            <a:noFill/>
          </p:spPr>
          <p:txBody>
            <a:bodyPr wrap="square" rtlCol="0">
              <a:noAutofit/>
            </a:bodyPr>
            <a:lstStyle/>
            <a:p>
              <a:r>
                <a:rPr lang="en-US" sz="1200">
                  <a:latin typeface="Huawei Sans" panose="020C0503030203020204" pitchFamily="34" charset="0"/>
                </a:rPr>
                <a:t>Air-to-air heat exchanger</a:t>
              </a:r>
            </a:p>
          </p:txBody>
        </p:sp>
        <p:cxnSp>
          <p:nvCxnSpPr>
            <p:cNvPr id="23" name="直接连接符 22"/>
            <p:cNvCxnSpPr/>
            <p:nvPr/>
          </p:nvCxnSpPr>
          <p:spPr bwMode="auto">
            <a:xfrm>
              <a:off x="3935760" y="4221088"/>
              <a:ext cx="0" cy="432048"/>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4" name="TextBox 43"/>
            <p:cNvSpPr txBox="1"/>
            <p:nvPr/>
          </p:nvSpPr>
          <p:spPr>
            <a:xfrm>
              <a:off x="3510404" y="4594512"/>
              <a:ext cx="864096" cy="403027"/>
            </a:xfrm>
            <a:prstGeom prst="rect">
              <a:avLst/>
            </a:prstGeom>
            <a:noFill/>
          </p:spPr>
          <p:txBody>
            <a:bodyPr wrap="square" rtlCol="0">
              <a:noAutofit/>
            </a:bodyPr>
            <a:lstStyle/>
            <a:p>
              <a:r>
                <a:rPr lang="en-US" sz="1200">
                  <a:latin typeface="Huawei Sans" panose="020C0503030203020204" pitchFamily="34" charset="0"/>
                </a:rPr>
                <a:t>Surface cooler coil</a:t>
              </a:r>
            </a:p>
          </p:txBody>
        </p:sp>
        <p:cxnSp>
          <p:nvCxnSpPr>
            <p:cNvPr id="25" name="直接连接符 24"/>
            <p:cNvCxnSpPr/>
            <p:nvPr/>
          </p:nvCxnSpPr>
          <p:spPr bwMode="auto">
            <a:xfrm>
              <a:off x="4943872" y="4077072"/>
              <a:ext cx="0" cy="504056"/>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48"/>
            <p:cNvSpPr txBox="1"/>
            <p:nvPr/>
          </p:nvSpPr>
          <p:spPr>
            <a:xfrm>
              <a:off x="4439816" y="4581128"/>
              <a:ext cx="1080120" cy="403027"/>
            </a:xfrm>
            <a:prstGeom prst="rect">
              <a:avLst/>
            </a:prstGeom>
            <a:noFill/>
          </p:spPr>
          <p:txBody>
            <a:bodyPr wrap="square" rtlCol="0">
              <a:noAutofit/>
            </a:bodyPr>
            <a:lstStyle/>
            <a:p>
              <a:r>
                <a:rPr lang="en-US" sz="1200">
                  <a:latin typeface="Huawei Sans" panose="020C0503030203020204" pitchFamily="34" charset="0"/>
                </a:rPr>
                <a:t>Fan on the primary side</a:t>
              </a:r>
            </a:p>
          </p:txBody>
        </p:sp>
        <p:cxnSp>
          <p:nvCxnSpPr>
            <p:cNvPr id="28" name="直接连接符 27"/>
            <p:cNvCxnSpPr/>
            <p:nvPr/>
          </p:nvCxnSpPr>
          <p:spPr bwMode="auto">
            <a:xfrm>
              <a:off x="8040216" y="4149080"/>
              <a:ext cx="0" cy="360040"/>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Box 51"/>
            <p:cNvSpPr txBox="1"/>
            <p:nvPr/>
          </p:nvSpPr>
          <p:spPr>
            <a:xfrm>
              <a:off x="7333520" y="4541778"/>
              <a:ext cx="1429274" cy="403027"/>
            </a:xfrm>
            <a:prstGeom prst="rect">
              <a:avLst/>
            </a:prstGeom>
            <a:noFill/>
          </p:spPr>
          <p:txBody>
            <a:bodyPr wrap="square" rtlCol="0">
              <a:noAutofit/>
            </a:bodyPr>
            <a:lstStyle/>
            <a:p>
              <a:r>
                <a:rPr lang="en-US" sz="1200">
                  <a:latin typeface="Huawei Sans" panose="020C0503030203020204" pitchFamily="34" charset="0"/>
                </a:rPr>
                <a:t>Air filter on the primary side</a:t>
              </a:r>
            </a:p>
          </p:txBody>
        </p:sp>
        <p:cxnSp>
          <p:nvCxnSpPr>
            <p:cNvPr id="31" name="直接连接符 30"/>
            <p:cNvCxnSpPr/>
            <p:nvPr/>
          </p:nvCxnSpPr>
          <p:spPr bwMode="auto">
            <a:xfrm flipV="1">
              <a:off x="4799856" y="1772816"/>
              <a:ext cx="0" cy="648072"/>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TextBox 54"/>
            <p:cNvSpPr txBox="1"/>
            <p:nvPr/>
          </p:nvSpPr>
          <p:spPr>
            <a:xfrm>
              <a:off x="4151784" y="1384591"/>
              <a:ext cx="1429274" cy="403027"/>
            </a:xfrm>
            <a:prstGeom prst="rect">
              <a:avLst/>
            </a:prstGeom>
            <a:noFill/>
          </p:spPr>
          <p:txBody>
            <a:bodyPr wrap="square" rtlCol="0">
              <a:noAutofit/>
            </a:bodyPr>
            <a:lstStyle/>
            <a:p>
              <a:r>
                <a:rPr lang="en-US" sz="1200" dirty="0">
                  <a:latin typeface="Huawei Sans" panose="020C0503030203020204" pitchFamily="34" charset="0"/>
                </a:rPr>
                <a:t>Air filter on the secondary side</a:t>
              </a:r>
            </a:p>
          </p:txBody>
        </p:sp>
        <p:cxnSp>
          <p:nvCxnSpPr>
            <p:cNvPr id="33" name="直接连接符 32"/>
            <p:cNvCxnSpPr/>
            <p:nvPr/>
          </p:nvCxnSpPr>
          <p:spPr bwMode="auto">
            <a:xfrm flipH="1" flipV="1">
              <a:off x="3575720" y="1772816"/>
              <a:ext cx="792088" cy="648072"/>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TextBox 57"/>
            <p:cNvSpPr txBox="1"/>
            <p:nvPr/>
          </p:nvSpPr>
          <p:spPr>
            <a:xfrm>
              <a:off x="2555353" y="1484784"/>
              <a:ext cx="1563697" cy="564238"/>
            </a:xfrm>
            <a:prstGeom prst="rect">
              <a:avLst/>
            </a:prstGeom>
            <a:noFill/>
          </p:spPr>
          <p:txBody>
            <a:bodyPr wrap="square" rtlCol="0">
              <a:noAutofit/>
            </a:bodyPr>
            <a:lstStyle/>
            <a:p>
              <a:r>
                <a:rPr lang="en-US" sz="1200" dirty="0" smtClean="0">
                  <a:latin typeface="Huawei Sans" panose="020C0503030203020204" pitchFamily="34" charset="0"/>
                </a:rPr>
                <a:t>Automatic </a:t>
              </a:r>
              <a:r>
                <a:rPr lang="en-US" sz="1200" dirty="0">
                  <a:latin typeface="Huawei Sans" panose="020C0503030203020204" pitchFamily="34" charset="0"/>
                </a:rPr>
                <a:t>shutdown air damper</a:t>
              </a:r>
            </a:p>
          </p:txBody>
        </p:sp>
        <p:cxnSp>
          <p:nvCxnSpPr>
            <p:cNvPr id="35" name="直接连接符 34"/>
            <p:cNvCxnSpPr/>
            <p:nvPr/>
          </p:nvCxnSpPr>
          <p:spPr bwMode="auto">
            <a:xfrm flipV="1">
              <a:off x="5447928" y="1772816"/>
              <a:ext cx="360040" cy="648072"/>
            </a:xfrm>
            <a:prstGeom prst="line">
              <a:avLst/>
            </a:prstGeom>
            <a:noFill/>
            <a:ln w="19050">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6" name="TextBox 60"/>
            <p:cNvSpPr txBox="1"/>
            <p:nvPr/>
          </p:nvSpPr>
          <p:spPr>
            <a:xfrm>
              <a:off x="5699489" y="1208578"/>
              <a:ext cx="1800200" cy="564238"/>
            </a:xfrm>
            <a:prstGeom prst="rect">
              <a:avLst/>
            </a:prstGeom>
            <a:noFill/>
          </p:spPr>
          <p:txBody>
            <a:bodyPr wrap="square" rtlCol="0">
              <a:noAutofit/>
            </a:bodyPr>
            <a:lstStyle/>
            <a:p>
              <a:r>
                <a:rPr lang="en-US" sz="1200" dirty="0">
                  <a:latin typeface="Huawei Sans" panose="020C0503030203020204" pitchFamily="34" charset="0"/>
                </a:rPr>
                <a:t>Adiabatic evaporative cooling and humidification device</a:t>
              </a:r>
            </a:p>
          </p:txBody>
        </p:sp>
      </p:grpSp>
    </p:spTree>
    <p:extLst>
      <p:ext uri="{BB962C8B-B14F-4D97-AF65-F5344CB8AC3E}">
        <p14:creationId xmlns:p14="http://schemas.microsoft.com/office/powerpoint/2010/main" val="21197095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Application Scenarios of Indirect Evaporative Cooling</a:t>
            </a:r>
          </a:p>
        </p:txBody>
      </p:sp>
      <p:sp>
        <p:nvSpPr>
          <p:cNvPr id="5" name="文本占位符 4"/>
          <p:cNvSpPr>
            <a:spLocks noGrp="1"/>
          </p:cNvSpPr>
          <p:nvPr>
            <p:ph type="body" sz="quarter" idx="10"/>
          </p:nvPr>
        </p:nvSpPr>
        <p:spPr>
          <a:xfrm>
            <a:off x="455612" y="1052514"/>
            <a:ext cx="6783407" cy="4875042"/>
          </a:xfrm>
        </p:spPr>
        <p:txBody>
          <a:bodyPr>
            <a:noAutofit/>
          </a:bodyPr>
          <a:lstStyle/>
          <a:p>
            <a:r>
              <a:rPr lang="en-US" sz="1400" dirty="0">
                <a:latin typeface="+mn-lt"/>
                <a:ea typeface="Arial Unicode MS" panose="020B0604020202020204" pitchFamily="34" charset="-122"/>
                <a:cs typeface="Arial Unicode MS" panose="020B0604020202020204" pitchFamily="34" charset="-122"/>
              </a:rPr>
              <a:t>The indirect evaporative cooling solution applies to the following scenarios:</a:t>
            </a:r>
          </a:p>
          <a:p>
            <a:pPr lvl="1"/>
            <a:r>
              <a:rPr lang="en-US" sz="1200" dirty="0">
                <a:latin typeface="+mn-lt"/>
                <a:ea typeface="Arial Unicode MS" panose="020B0604020202020204" pitchFamily="34" charset="-122"/>
                <a:cs typeface="Arial Unicode MS" panose="020B0604020202020204" pitchFamily="34" charset="-122"/>
              </a:rPr>
              <a:t>Climatic environment: applicable to areas where the ambient temperature is low or the temperature is high and the humidity is low. The optimal average temperature is below 20°C. </a:t>
            </a:r>
          </a:p>
          <a:p>
            <a:pPr lvl="1"/>
            <a:r>
              <a:rPr lang="en-US" sz="1200" dirty="0">
                <a:latin typeface="+mn-lt"/>
                <a:ea typeface="Arial Unicode MS" panose="020B0604020202020204" pitchFamily="34" charset="-122"/>
                <a:cs typeface="Arial Unicode MS" panose="020B0604020202020204" pitchFamily="34" charset="-122"/>
              </a:rPr>
              <a:t>Altitude: ≤ 1000 m (&gt; 1000 m: requires </a:t>
            </a:r>
            <a:r>
              <a:rPr lang="en-US" sz="1200" dirty="0" err="1">
                <a:latin typeface="+mn-lt"/>
                <a:ea typeface="Arial Unicode MS" panose="020B0604020202020204" pitchFamily="34" charset="-122"/>
                <a:cs typeface="Arial Unicode MS" panose="020B0604020202020204" pitchFamily="34" charset="-122"/>
              </a:rPr>
              <a:t>derating</a:t>
            </a:r>
            <a:r>
              <a:rPr lang="en-US" sz="1200" dirty="0">
                <a:latin typeface="+mn-lt"/>
                <a:ea typeface="Arial Unicode MS" panose="020B0604020202020204" pitchFamily="34" charset="-122"/>
                <a:cs typeface="Arial Unicode MS" panose="020B0604020202020204" pitchFamily="34" charset="-122"/>
              </a:rPr>
              <a:t> design)</a:t>
            </a:r>
          </a:p>
          <a:p>
            <a:pPr lvl="1"/>
            <a:r>
              <a:rPr lang="en-US" sz="1200" dirty="0">
                <a:latin typeface="+mn-lt"/>
                <a:ea typeface="Arial Unicode MS" panose="020B0604020202020204" pitchFamily="34" charset="-122"/>
                <a:cs typeface="Arial Unicode MS" panose="020B0604020202020204" pitchFamily="34" charset="-122"/>
              </a:rPr>
              <a:t>Geographical environment: abundant water resources and cheap water price</a:t>
            </a:r>
          </a:p>
          <a:p>
            <a:pPr lvl="1"/>
            <a:r>
              <a:rPr lang="en-US" sz="1200" dirty="0">
                <a:latin typeface="+mn-lt"/>
                <a:ea typeface="Arial Unicode MS" panose="020B0604020202020204" pitchFamily="34" charset="-122"/>
                <a:cs typeface="Arial Unicode MS" panose="020B0604020202020204" pitchFamily="34" charset="-122"/>
              </a:rPr>
              <a:t>Typical regions: Europe, Central Asia, Russia, North China, and Northwest China</a:t>
            </a:r>
          </a:p>
          <a:p>
            <a:pPr lvl="1"/>
            <a:r>
              <a:rPr lang="en-US" sz="1200" dirty="0">
                <a:latin typeface="+mn-lt"/>
                <a:ea typeface="Arial Unicode MS" panose="020B0604020202020204" pitchFamily="34" charset="-122"/>
                <a:cs typeface="Arial Unicode MS" panose="020B0604020202020204" pitchFamily="34" charset="-122"/>
              </a:rPr>
              <a:t>Outdoor installation design, large installation space needed for the large equipment, and suitable for newly-built buildings (equipment and building planned together)</a:t>
            </a:r>
          </a:p>
          <a:p>
            <a:pPr lvl="1"/>
            <a:r>
              <a:rPr lang="en-US" sz="1200" dirty="0">
                <a:latin typeface="+mn-lt"/>
                <a:ea typeface="Arial Unicode MS" panose="020B0604020202020204" pitchFamily="34" charset="-122"/>
                <a:cs typeface="Arial Unicode MS" panose="020B0604020202020204" pitchFamily="34" charset="-122"/>
              </a:rPr>
              <a:t>Various air supply and return modes</a:t>
            </a:r>
          </a:p>
          <a:p>
            <a:pPr lvl="1"/>
            <a:r>
              <a:rPr lang="en-US" sz="1200" dirty="0">
                <a:latin typeface="+mn-lt"/>
                <a:ea typeface="Arial Unicode MS" panose="020B0604020202020204" pitchFamily="34" charset="-122"/>
                <a:cs typeface="Arial Unicode MS" panose="020B0604020202020204" pitchFamily="34" charset="-122"/>
              </a:rPr>
              <a:t>Special designs, such as anti-corrosion, anti-explosion, and </a:t>
            </a:r>
            <a:r>
              <a:rPr lang="en-US" sz="1200" dirty="0" err="1">
                <a:latin typeface="+mn-lt"/>
                <a:ea typeface="Arial Unicode MS" panose="020B0604020202020204" pitchFamily="34" charset="-122"/>
                <a:cs typeface="Arial Unicode MS" panose="020B0604020202020204" pitchFamily="34" charset="-122"/>
              </a:rPr>
              <a:t>antiseismic</a:t>
            </a:r>
            <a:r>
              <a:rPr lang="en-US" sz="1200" dirty="0">
                <a:latin typeface="+mn-lt"/>
                <a:ea typeface="Arial Unicode MS" panose="020B0604020202020204" pitchFamily="34" charset="-122"/>
                <a:cs typeface="Arial Unicode MS" panose="020B0604020202020204" pitchFamily="34" charset="-122"/>
              </a:rPr>
              <a:t> designs</a:t>
            </a:r>
          </a:p>
          <a:p>
            <a:pPr lvl="1"/>
            <a:r>
              <a:rPr lang="en-US" sz="1200" dirty="0">
                <a:latin typeface="+mn-lt"/>
                <a:ea typeface="Arial Unicode MS" panose="020B0604020202020204" pitchFamily="34" charset="-122"/>
                <a:cs typeface="Arial Unicode MS" panose="020B0604020202020204" pitchFamily="34" charset="-122"/>
              </a:rPr>
              <a:t>Suitable for the design and planning of projects with innovative requirements</a:t>
            </a:r>
          </a:p>
          <a:p>
            <a:pPr lvl="1"/>
            <a:r>
              <a:rPr lang="en-US" sz="1200" dirty="0">
                <a:latin typeface="+mn-lt"/>
                <a:ea typeface="Arial Unicode MS" panose="020B0604020202020204" pitchFamily="34" charset="-122"/>
                <a:cs typeface="Arial Unicode MS" panose="020B0604020202020204" pitchFamily="34" charset="-122"/>
              </a:rPr>
              <a:t>Suitable for projects using government or international organization funds and with special demands on PUE</a:t>
            </a:r>
          </a:p>
        </p:txBody>
      </p:sp>
      <p:pic>
        <p:nvPicPr>
          <p:cNvPr id="26" name="Picture 2"/>
          <p:cNvPicPr>
            <a:picLocks noChangeAspect="1" noChangeArrowheads="1"/>
          </p:cNvPicPr>
          <p:nvPr/>
        </p:nvPicPr>
        <p:blipFill>
          <a:blip r:embed="rId3" cstate="print"/>
          <a:srcRect/>
          <a:stretch>
            <a:fillRect/>
          </a:stretch>
        </p:blipFill>
        <p:spPr bwMode="auto">
          <a:xfrm>
            <a:off x="7391419" y="2207337"/>
            <a:ext cx="3733800" cy="2362200"/>
          </a:xfrm>
          <a:prstGeom prst="rect">
            <a:avLst/>
          </a:prstGeom>
          <a:noFill/>
          <a:ln w="9525">
            <a:noFill/>
            <a:miter lim="800000"/>
            <a:headEnd/>
            <a:tailEnd/>
          </a:ln>
        </p:spPr>
      </p:pic>
      <p:sp>
        <p:nvSpPr>
          <p:cNvPr id="30" name="矩形 29"/>
          <p:cNvSpPr/>
          <p:nvPr/>
        </p:nvSpPr>
        <p:spPr>
          <a:xfrm>
            <a:off x="7778854" y="4328748"/>
            <a:ext cx="3599099" cy="600164"/>
          </a:xfrm>
          <a:prstGeom prst="rect">
            <a:avLst/>
          </a:prstGeom>
        </p:spPr>
        <p:txBody>
          <a:bodyPr wrap="square">
            <a:noAutofit/>
          </a:bodyPr>
          <a:lstStyle/>
          <a:p>
            <a:r>
              <a:rPr lang="en-US" sz="1100" dirty="0">
                <a:solidFill>
                  <a:schemeClr val="bg1"/>
                </a:solidFill>
                <a:ea typeface="Arial Unicode MS" panose="020B0604020202020204" pitchFamily="34" charset="-122"/>
                <a:cs typeface="Arial Unicode MS" panose="020B0604020202020204" pitchFamily="34" charset="-122"/>
              </a:rPr>
              <a:t>Global average wet-bulb temperature distribution</a:t>
            </a:r>
          </a:p>
        </p:txBody>
      </p:sp>
      <p:sp>
        <p:nvSpPr>
          <p:cNvPr id="37" name="椭圆 36"/>
          <p:cNvSpPr/>
          <p:nvPr/>
        </p:nvSpPr>
        <p:spPr bwMode="auto">
          <a:xfrm>
            <a:off x="9220219" y="3173692"/>
            <a:ext cx="76200" cy="8053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38" name="椭圆 37"/>
          <p:cNvSpPr/>
          <p:nvPr/>
        </p:nvSpPr>
        <p:spPr bwMode="auto">
          <a:xfrm>
            <a:off x="10591819" y="3576340"/>
            <a:ext cx="76200" cy="8053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39" name="椭圆 38"/>
          <p:cNvSpPr/>
          <p:nvPr/>
        </p:nvSpPr>
        <p:spPr bwMode="auto">
          <a:xfrm>
            <a:off x="10058419" y="3093162"/>
            <a:ext cx="76200" cy="8053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0" name="椭圆 39"/>
          <p:cNvSpPr/>
          <p:nvPr/>
        </p:nvSpPr>
        <p:spPr bwMode="auto">
          <a:xfrm>
            <a:off x="10439419" y="3012633"/>
            <a:ext cx="76200" cy="8053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1" name="椭圆 40"/>
          <p:cNvSpPr/>
          <p:nvPr/>
        </p:nvSpPr>
        <p:spPr bwMode="auto">
          <a:xfrm>
            <a:off x="8305819" y="2851574"/>
            <a:ext cx="76200" cy="8053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2" name="椭圆 41"/>
          <p:cNvSpPr/>
          <p:nvPr/>
        </p:nvSpPr>
        <p:spPr bwMode="auto">
          <a:xfrm>
            <a:off x="8610619" y="3495810"/>
            <a:ext cx="76200" cy="8053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3" name="等腰三角形 42"/>
          <p:cNvSpPr/>
          <p:nvPr/>
        </p:nvSpPr>
        <p:spPr bwMode="auto">
          <a:xfrm>
            <a:off x="10134619" y="2851574"/>
            <a:ext cx="76200" cy="80530"/>
          </a:xfrm>
          <a:prstGeom prst="triangl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4" name="等腰三角形 43"/>
          <p:cNvSpPr/>
          <p:nvPr/>
        </p:nvSpPr>
        <p:spPr bwMode="auto">
          <a:xfrm>
            <a:off x="8001019" y="2643539"/>
            <a:ext cx="76200" cy="80530"/>
          </a:xfrm>
          <a:prstGeom prst="triangl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5" name="等腰三角形 44"/>
          <p:cNvSpPr/>
          <p:nvPr/>
        </p:nvSpPr>
        <p:spPr bwMode="auto">
          <a:xfrm>
            <a:off x="9372619" y="2529455"/>
            <a:ext cx="76200" cy="80530"/>
          </a:xfrm>
          <a:prstGeom prst="triangl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6" name="等腰三角形 45"/>
          <p:cNvSpPr/>
          <p:nvPr/>
        </p:nvSpPr>
        <p:spPr bwMode="auto">
          <a:xfrm>
            <a:off x="9201169" y="2677093"/>
            <a:ext cx="76200" cy="80530"/>
          </a:xfrm>
          <a:prstGeom prst="triangl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7" name="椭圆 46"/>
          <p:cNvSpPr/>
          <p:nvPr/>
        </p:nvSpPr>
        <p:spPr bwMode="auto">
          <a:xfrm>
            <a:off x="9753619" y="3107882"/>
            <a:ext cx="76200" cy="8053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48" name="等腰三角形 47"/>
          <p:cNvSpPr/>
          <p:nvPr/>
        </p:nvSpPr>
        <p:spPr bwMode="auto">
          <a:xfrm>
            <a:off x="9982219" y="2740737"/>
            <a:ext cx="76200" cy="80530"/>
          </a:xfrm>
          <a:prstGeom prst="triangl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grpSp>
        <p:nvGrpSpPr>
          <p:cNvPr id="49" name="组合 48"/>
          <p:cNvGrpSpPr/>
          <p:nvPr/>
        </p:nvGrpSpPr>
        <p:grpSpPr>
          <a:xfrm>
            <a:off x="7924819" y="2448926"/>
            <a:ext cx="2514600" cy="681470"/>
            <a:chOff x="1447800" y="1841789"/>
            <a:chExt cx="2514600" cy="681470"/>
          </a:xfrm>
        </p:grpSpPr>
        <p:sp>
          <p:nvSpPr>
            <p:cNvPr id="50" name="五角星 49"/>
            <p:cNvSpPr/>
            <p:nvPr/>
          </p:nvSpPr>
          <p:spPr bwMode="auto">
            <a:xfrm>
              <a:off x="3810000" y="2002848"/>
              <a:ext cx="152400" cy="161059"/>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51" name="五角星 50"/>
            <p:cNvSpPr/>
            <p:nvPr/>
          </p:nvSpPr>
          <p:spPr bwMode="auto">
            <a:xfrm>
              <a:off x="3041650" y="1955872"/>
              <a:ext cx="152400" cy="161059"/>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52" name="五角星 51"/>
            <p:cNvSpPr/>
            <p:nvPr/>
          </p:nvSpPr>
          <p:spPr bwMode="auto">
            <a:xfrm>
              <a:off x="1600200" y="1922318"/>
              <a:ext cx="152400" cy="161059"/>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53" name="五角星 52"/>
            <p:cNvSpPr/>
            <p:nvPr/>
          </p:nvSpPr>
          <p:spPr bwMode="auto">
            <a:xfrm>
              <a:off x="3657600" y="1841789"/>
              <a:ext cx="152400" cy="161059"/>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54" name="五角星 53"/>
            <p:cNvSpPr/>
            <p:nvPr/>
          </p:nvSpPr>
          <p:spPr bwMode="auto">
            <a:xfrm>
              <a:off x="1447800" y="2163907"/>
              <a:ext cx="152400" cy="161059"/>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55" name="五角星 54"/>
            <p:cNvSpPr/>
            <p:nvPr/>
          </p:nvSpPr>
          <p:spPr bwMode="auto">
            <a:xfrm>
              <a:off x="2895600" y="2362200"/>
              <a:ext cx="152400" cy="161059"/>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grpSp>
      <p:sp>
        <p:nvSpPr>
          <p:cNvPr id="56" name="矩形 55"/>
          <p:cNvSpPr/>
          <p:nvPr/>
        </p:nvSpPr>
        <p:spPr>
          <a:xfrm>
            <a:off x="7459464" y="4726313"/>
            <a:ext cx="1255915" cy="646331"/>
          </a:xfrm>
          <a:prstGeom prst="rect">
            <a:avLst/>
          </a:prstGeom>
        </p:spPr>
        <p:txBody>
          <a:bodyPr wrap="square">
            <a:spAutoFit/>
          </a:bodyPr>
          <a:lstStyle/>
          <a:p>
            <a:r>
              <a:rPr lang="en-US" sz="1200" dirty="0">
                <a:ea typeface="Arial Unicode MS" panose="020B0604020202020204" pitchFamily="34" charset="-122"/>
                <a:cs typeface="Arial Unicode MS" panose="020B0604020202020204" pitchFamily="34" charset="-122"/>
              </a:rPr>
              <a:t>Chilled water + </a:t>
            </a:r>
            <a:endParaRPr lang="en-US" sz="1200" dirty="0" smtClean="0">
              <a:ea typeface="Arial Unicode MS" panose="020B0604020202020204" pitchFamily="34" charset="-122"/>
              <a:cs typeface="Arial Unicode MS" panose="020B0604020202020204" pitchFamily="34" charset="-122"/>
            </a:endParaRPr>
          </a:p>
          <a:p>
            <a:r>
              <a:rPr lang="en-US" sz="1200" dirty="0" smtClean="0">
                <a:ea typeface="Arial Unicode MS" panose="020B0604020202020204" pitchFamily="34" charset="-122"/>
                <a:cs typeface="Arial Unicode MS" panose="020B0604020202020204" pitchFamily="34" charset="-122"/>
              </a:rPr>
              <a:t>plate </a:t>
            </a:r>
            <a:r>
              <a:rPr lang="en-US" sz="1200" dirty="0">
                <a:ea typeface="Arial Unicode MS" panose="020B0604020202020204" pitchFamily="34" charset="-122"/>
                <a:cs typeface="Arial Unicode MS" panose="020B0604020202020204" pitchFamily="34" charset="-122"/>
              </a:rPr>
              <a:t>heat exchanger</a:t>
            </a:r>
          </a:p>
        </p:txBody>
      </p:sp>
      <p:sp>
        <p:nvSpPr>
          <p:cNvPr id="57" name="等腰三角形 56"/>
          <p:cNvSpPr/>
          <p:nvPr/>
        </p:nvSpPr>
        <p:spPr bwMode="auto">
          <a:xfrm>
            <a:off x="8964847" y="4817787"/>
            <a:ext cx="76200" cy="76200"/>
          </a:xfrm>
          <a:prstGeom prst="triangle">
            <a:avLst/>
          </a:prstGeom>
          <a:solidFill>
            <a:srgbClr val="FFFF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58" name="椭圆 57"/>
          <p:cNvSpPr/>
          <p:nvPr/>
        </p:nvSpPr>
        <p:spPr bwMode="auto">
          <a:xfrm>
            <a:off x="7392429" y="4833569"/>
            <a:ext cx="76200" cy="76200"/>
          </a:xfrm>
          <a:prstGeom prst="ellipse">
            <a:avLst/>
          </a:prstGeom>
          <a:solidFill>
            <a:srgbClr val="00B05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59" name="五角星 58"/>
          <p:cNvSpPr/>
          <p:nvPr/>
        </p:nvSpPr>
        <p:spPr bwMode="auto">
          <a:xfrm>
            <a:off x="10201833" y="4801819"/>
            <a:ext cx="152400" cy="127093"/>
          </a:xfrm>
          <a:prstGeom prst="star5">
            <a:avLst/>
          </a:prstGeom>
          <a:solidFill>
            <a:srgbClr val="FF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200" b="1" i="0" u="none" strike="noStrike" cap="none" normalizeH="0" baseline="0" smtClean="0">
              <a:ln>
                <a:noFill/>
              </a:ln>
              <a:solidFill>
                <a:schemeClr val="tx1"/>
              </a:solidFill>
              <a:effectLst/>
              <a:ea typeface="Arial Unicode MS" panose="020B0604020202020204" pitchFamily="34" charset="-122"/>
              <a:cs typeface="Arial Unicode MS" panose="020B0604020202020204" pitchFamily="34" charset="-122"/>
            </a:endParaRPr>
          </a:p>
        </p:txBody>
      </p:sp>
      <p:sp>
        <p:nvSpPr>
          <p:cNvPr id="60" name="矩形 59"/>
          <p:cNvSpPr/>
          <p:nvPr/>
        </p:nvSpPr>
        <p:spPr>
          <a:xfrm>
            <a:off x="9023067" y="4733169"/>
            <a:ext cx="941991" cy="646331"/>
          </a:xfrm>
          <a:prstGeom prst="rect">
            <a:avLst/>
          </a:prstGeom>
        </p:spPr>
        <p:txBody>
          <a:bodyPr wrap="square">
            <a:spAutoFit/>
          </a:bodyPr>
          <a:lstStyle/>
          <a:p>
            <a:r>
              <a:rPr lang="en-US" sz="1200" dirty="0">
                <a:ea typeface="Arial Unicode MS" panose="020B0604020202020204" pitchFamily="34" charset="-122"/>
                <a:cs typeface="Arial Unicode MS" panose="020B0604020202020204" pitchFamily="34" charset="-122"/>
              </a:rPr>
              <a:t>Direct </a:t>
            </a:r>
            <a:endParaRPr lang="en-US" sz="1200" dirty="0" smtClean="0">
              <a:ea typeface="Arial Unicode MS" panose="020B0604020202020204" pitchFamily="34" charset="-122"/>
              <a:cs typeface="Arial Unicode MS" panose="020B0604020202020204" pitchFamily="34" charset="-122"/>
            </a:endParaRPr>
          </a:p>
          <a:p>
            <a:r>
              <a:rPr lang="en-US" sz="1200" dirty="0" smtClean="0">
                <a:ea typeface="Arial Unicode MS" panose="020B0604020202020204" pitchFamily="34" charset="-122"/>
                <a:cs typeface="Arial Unicode MS" panose="020B0604020202020204" pitchFamily="34" charset="-122"/>
              </a:rPr>
              <a:t>ventilation </a:t>
            </a:r>
            <a:r>
              <a:rPr lang="en-US" sz="1200" dirty="0">
                <a:ea typeface="Arial Unicode MS" panose="020B0604020202020204" pitchFamily="34" charset="-122"/>
                <a:cs typeface="Arial Unicode MS" panose="020B0604020202020204" pitchFamily="34" charset="-122"/>
              </a:rPr>
              <a:t>cooling</a:t>
            </a:r>
          </a:p>
        </p:txBody>
      </p:sp>
      <p:sp>
        <p:nvSpPr>
          <p:cNvPr id="61" name="矩形 60"/>
          <p:cNvSpPr/>
          <p:nvPr/>
        </p:nvSpPr>
        <p:spPr>
          <a:xfrm>
            <a:off x="10306175" y="4722299"/>
            <a:ext cx="1033337" cy="646331"/>
          </a:xfrm>
          <a:prstGeom prst="rect">
            <a:avLst/>
          </a:prstGeom>
        </p:spPr>
        <p:txBody>
          <a:bodyPr wrap="square">
            <a:spAutoFit/>
          </a:bodyPr>
          <a:lstStyle/>
          <a:p>
            <a:r>
              <a:rPr lang="en-US" sz="1200" dirty="0">
                <a:ea typeface="Arial Unicode MS" panose="020B0604020202020204" pitchFamily="34" charset="-122"/>
                <a:cs typeface="Arial Unicode MS" panose="020B0604020202020204" pitchFamily="34" charset="-122"/>
              </a:rPr>
              <a:t>Indirect </a:t>
            </a:r>
            <a:endParaRPr lang="en-US" sz="1200" dirty="0" smtClean="0">
              <a:ea typeface="Arial Unicode MS" panose="020B0604020202020204" pitchFamily="34" charset="-122"/>
              <a:cs typeface="Arial Unicode MS" panose="020B0604020202020204" pitchFamily="34" charset="-122"/>
            </a:endParaRPr>
          </a:p>
          <a:p>
            <a:r>
              <a:rPr lang="en-US" sz="1200" dirty="0" smtClean="0">
                <a:ea typeface="Arial Unicode MS" panose="020B0604020202020204" pitchFamily="34" charset="-122"/>
                <a:cs typeface="Arial Unicode MS" panose="020B0604020202020204" pitchFamily="34" charset="-122"/>
              </a:rPr>
              <a:t>evaporative </a:t>
            </a:r>
            <a:r>
              <a:rPr lang="en-US" sz="1200" dirty="0">
                <a:ea typeface="Arial Unicode MS" panose="020B0604020202020204" pitchFamily="34" charset="-122"/>
                <a:cs typeface="Arial Unicode MS" panose="020B0604020202020204" pitchFamily="34" charset="-122"/>
              </a:rPr>
              <a:t>cooling</a:t>
            </a:r>
          </a:p>
        </p:txBody>
      </p:sp>
    </p:spTree>
    <p:extLst>
      <p:ext uri="{BB962C8B-B14F-4D97-AF65-F5344CB8AC3E}">
        <p14:creationId xmlns:p14="http://schemas.microsoft.com/office/powerpoint/2010/main" val="110536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box(in)">
                                      <p:cBhvr>
                                        <p:cTn id="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Indirect Evaporative Cooling System Configuration Process</a:t>
            </a:r>
          </a:p>
        </p:txBody>
      </p:sp>
      <p:sp>
        <p:nvSpPr>
          <p:cNvPr id="5" name="圆角矩形 4"/>
          <p:cNvSpPr/>
          <p:nvPr/>
        </p:nvSpPr>
        <p:spPr>
          <a:xfrm>
            <a:off x="728878" y="1152268"/>
            <a:ext cx="2286016" cy="642942"/>
          </a:xfrm>
          <a:prstGeom prst="roundRect">
            <a:avLst/>
          </a:prstGeom>
          <a:solidFill>
            <a:srgbClr val="9CDAFF"/>
          </a:solidFill>
          <a:ln>
            <a:solidFill>
              <a:srgbClr val="9CDAFF"/>
            </a:solidFill>
          </a:ln>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en-US" sz="1600" dirty="0">
                <a:solidFill>
                  <a:schemeClr val="tx1"/>
                </a:solidFill>
                <a:latin typeface="Huawei Sans" panose="020C0503030203020204" pitchFamily="34" charset="0"/>
              </a:rPr>
              <a:t>Requirement specifications input</a:t>
            </a:r>
          </a:p>
        </p:txBody>
      </p:sp>
      <p:sp>
        <p:nvSpPr>
          <p:cNvPr id="7" name="圆角矩形 6"/>
          <p:cNvSpPr/>
          <p:nvPr/>
        </p:nvSpPr>
        <p:spPr>
          <a:xfrm>
            <a:off x="728878" y="2366714"/>
            <a:ext cx="2286016" cy="642942"/>
          </a:xfrm>
          <a:prstGeom prst="roundRect">
            <a:avLst/>
          </a:prstGeom>
          <a:solidFill>
            <a:srgbClr val="FFC000"/>
          </a:solidFill>
          <a:ln>
            <a:solidFill>
              <a:srgbClr val="FFC000"/>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algn="ctr"/>
            <a:r>
              <a:rPr lang="en-US" sz="1600" b="1">
                <a:solidFill>
                  <a:schemeClr val="tx1"/>
                </a:solidFill>
                <a:latin typeface="Huawei Sans" panose="020C0503030203020204" pitchFamily="34" charset="0"/>
              </a:rPr>
              <a:t>Air inlet and outlet specifications design</a:t>
            </a:r>
          </a:p>
        </p:txBody>
      </p:sp>
      <p:sp>
        <p:nvSpPr>
          <p:cNvPr id="8" name="虚尾箭头 7"/>
          <p:cNvSpPr/>
          <p:nvPr/>
        </p:nvSpPr>
        <p:spPr>
          <a:xfrm rot="5400000">
            <a:off x="1657572" y="1902367"/>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9" name="圆角矩形 8"/>
          <p:cNvSpPr/>
          <p:nvPr/>
        </p:nvSpPr>
        <p:spPr>
          <a:xfrm>
            <a:off x="728878" y="3581160"/>
            <a:ext cx="2286016" cy="642942"/>
          </a:xfrm>
          <a:prstGeom prst="roundRect">
            <a:avLst/>
          </a:prstGeom>
          <a:solidFill>
            <a:srgbClr val="9CDAFF"/>
          </a:solidFill>
          <a:ln>
            <a:solidFill>
              <a:srgbClr val="9CDAFF"/>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600">
                <a:solidFill>
                  <a:schemeClr val="tx1"/>
                </a:solidFill>
                <a:latin typeface="Huawei Sans" panose="020C0503030203020204" pitchFamily="34" charset="0"/>
              </a:rPr>
              <a:t>Cooling load calculation</a:t>
            </a:r>
          </a:p>
        </p:txBody>
      </p:sp>
      <p:sp>
        <p:nvSpPr>
          <p:cNvPr id="10" name="虚尾箭头 9"/>
          <p:cNvSpPr/>
          <p:nvPr/>
        </p:nvSpPr>
        <p:spPr>
          <a:xfrm rot="5400000">
            <a:off x="1657572" y="3128452"/>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1" name="圆角矩形 10"/>
          <p:cNvSpPr/>
          <p:nvPr/>
        </p:nvSpPr>
        <p:spPr>
          <a:xfrm>
            <a:off x="728878" y="4867044"/>
            <a:ext cx="2286016" cy="642942"/>
          </a:xfrm>
          <a:prstGeom prst="roundRect">
            <a:avLst/>
          </a:prstGeom>
          <a:solidFill>
            <a:srgbClr val="FFC000"/>
          </a:solidFill>
          <a:ln>
            <a:solidFill>
              <a:srgbClr val="FFC00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600" b="1">
                <a:solidFill>
                  <a:schemeClr val="tx1"/>
                </a:solidFill>
                <a:latin typeface="Huawei Sans" panose="020C0503030203020204" pitchFamily="34" charset="0"/>
              </a:rPr>
              <a:t>Control logic determination</a:t>
            </a:r>
          </a:p>
        </p:txBody>
      </p:sp>
      <p:sp>
        <p:nvSpPr>
          <p:cNvPr id="12" name="虚尾箭头 11"/>
          <p:cNvSpPr/>
          <p:nvPr/>
        </p:nvSpPr>
        <p:spPr>
          <a:xfrm rot="5400000">
            <a:off x="1657572" y="4366978"/>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3" name="圆角矩形 12"/>
          <p:cNvSpPr/>
          <p:nvPr/>
        </p:nvSpPr>
        <p:spPr>
          <a:xfrm>
            <a:off x="4183375" y="1152268"/>
            <a:ext cx="2286016" cy="642942"/>
          </a:xfrm>
          <a:prstGeom prst="roundRect">
            <a:avLst/>
          </a:prstGeom>
          <a:solidFill>
            <a:srgbClr val="FFC000"/>
          </a:solidFill>
          <a:ln>
            <a:solidFill>
              <a:srgbClr val="FFC00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600" b="1">
                <a:solidFill>
                  <a:schemeClr val="tx1"/>
                </a:solidFill>
                <a:latin typeface="Huawei Sans" panose="020C0503030203020204" pitchFamily="34" charset="0"/>
              </a:rPr>
              <a:t>Main device selection</a:t>
            </a:r>
          </a:p>
        </p:txBody>
      </p:sp>
      <p:sp>
        <p:nvSpPr>
          <p:cNvPr id="14" name="圆角矩形 13"/>
          <p:cNvSpPr/>
          <p:nvPr/>
        </p:nvSpPr>
        <p:spPr>
          <a:xfrm>
            <a:off x="4183375" y="2366714"/>
            <a:ext cx="2286016" cy="642942"/>
          </a:xfrm>
          <a:prstGeom prst="roundRect">
            <a:avLst/>
          </a:prstGeom>
          <a:solidFill>
            <a:srgbClr val="FFC000"/>
          </a:solidFill>
          <a:ln>
            <a:solidFill>
              <a:srgbClr val="FFC000"/>
            </a:solidFill>
          </a:ln>
          <a:effectLst/>
        </p:spPr>
        <p:style>
          <a:lnRef idx="0">
            <a:schemeClr val="accent4"/>
          </a:lnRef>
          <a:fillRef idx="3">
            <a:schemeClr val="accent4"/>
          </a:fillRef>
          <a:effectRef idx="3">
            <a:schemeClr val="accent4"/>
          </a:effectRef>
          <a:fontRef idx="minor">
            <a:schemeClr val="lt1"/>
          </a:fontRef>
        </p:style>
        <p:txBody>
          <a:bodyPr rtlCol="0" anchor="ctr">
            <a:noAutofit/>
          </a:bodyPr>
          <a:lstStyle/>
          <a:p>
            <a:pPr algn="ctr"/>
            <a:r>
              <a:rPr lang="en-US" sz="1600" b="1">
                <a:solidFill>
                  <a:schemeClr val="tx1"/>
                </a:solidFill>
                <a:latin typeface="Huawei Sans" panose="020C0503030203020204" pitchFamily="34" charset="0"/>
              </a:rPr>
              <a:t>Device selection and calculation</a:t>
            </a:r>
          </a:p>
        </p:txBody>
      </p:sp>
      <p:sp>
        <p:nvSpPr>
          <p:cNvPr id="15" name="虚尾箭头 14"/>
          <p:cNvSpPr/>
          <p:nvPr/>
        </p:nvSpPr>
        <p:spPr>
          <a:xfrm rot="5400000">
            <a:off x="5112069" y="1902367"/>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sz="1600">
              <a:solidFill>
                <a:schemeClr val="tx1"/>
              </a:solidFill>
              <a:latin typeface="Huawei Sans" panose="020C0503030203020204" pitchFamily="34" charset="0"/>
            </a:endParaRPr>
          </a:p>
        </p:txBody>
      </p:sp>
      <p:sp>
        <p:nvSpPr>
          <p:cNvPr id="16" name="圆角矩形 15"/>
          <p:cNvSpPr/>
          <p:nvPr/>
        </p:nvSpPr>
        <p:spPr>
          <a:xfrm>
            <a:off x="4183375" y="3581160"/>
            <a:ext cx="2286016" cy="642942"/>
          </a:xfrm>
          <a:prstGeom prst="roundRect">
            <a:avLst/>
          </a:prstGeom>
          <a:solidFill>
            <a:srgbClr val="9CDAFF"/>
          </a:solidFill>
          <a:ln>
            <a:solidFill>
              <a:srgbClr val="9CDAFF"/>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600">
                <a:solidFill>
                  <a:schemeClr val="tx1"/>
                </a:solidFill>
                <a:latin typeface="Huawei Sans" panose="020C0503030203020204" pitchFamily="34" charset="0"/>
              </a:rPr>
              <a:t>Device configuration list output</a:t>
            </a:r>
          </a:p>
        </p:txBody>
      </p:sp>
      <p:sp>
        <p:nvSpPr>
          <p:cNvPr id="17" name="虚尾箭头 16"/>
          <p:cNvSpPr/>
          <p:nvPr/>
        </p:nvSpPr>
        <p:spPr>
          <a:xfrm rot="5400000">
            <a:off x="5112069" y="3125712"/>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cxnSp>
        <p:nvCxnSpPr>
          <p:cNvPr id="20" name="形状 472"/>
          <p:cNvCxnSpPr>
            <a:stCxn id="11" idx="3"/>
            <a:endCxn id="13" idx="1"/>
          </p:cNvCxnSpPr>
          <p:nvPr/>
        </p:nvCxnSpPr>
        <p:spPr>
          <a:xfrm flipV="1">
            <a:off x="3014894" y="1473739"/>
            <a:ext cx="1168481" cy="3714776"/>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graphicFrame>
        <p:nvGraphicFramePr>
          <p:cNvPr id="2" name="表格 1"/>
          <p:cNvGraphicFramePr>
            <a:graphicFrameLocks noGrp="1"/>
          </p:cNvGraphicFramePr>
          <p:nvPr>
            <p:extLst>
              <p:ext uri="{D42A27DB-BD31-4B8C-83A1-F6EECF244321}">
                <p14:modId xmlns:p14="http://schemas.microsoft.com/office/powerpoint/2010/main" val="2342545173"/>
              </p:ext>
            </p:extLst>
          </p:nvPr>
        </p:nvGraphicFramePr>
        <p:xfrm>
          <a:off x="6715012" y="1054903"/>
          <a:ext cx="4783253" cy="4932915"/>
        </p:xfrm>
        <a:graphic>
          <a:graphicData uri="http://schemas.openxmlformats.org/drawingml/2006/table">
            <a:tbl>
              <a:tblPr firstRow="1" firstCol="1" bandRow="1">
                <a:tableStyleId>{72833802-FEF1-4C79-8D5D-14CF1EAF98D9}</a:tableStyleId>
              </a:tblPr>
              <a:tblGrid>
                <a:gridCol w="980499"/>
                <a:gridCol w="1435752"/>
                <a:gridCol w="2367002"/>
              </a:tblGrid>
              <a:tr h="326825">
                <a:tc gridSpan="3">
                  <a:txBody>
                    <a:bodyPr/>
                    <a:lstStyle/>
                    <a:p>
                      <a:pPr algn="ctr">
                        <a:lnSpc>
                          <a:spcPct val="100000"/>
                        </a:lnSpc>
                        <a:spcAft>
                          <a:spcPts val="0"/>
                        </a:spcAft>
                      </a:pPr>
                      <a:r>
                        <a:rPr lang="en-US" sz="1100" dirty="0">
                          <a:solidFill>
                            <a:schemeClr val="tx1"/>
                          </a:solidFill>
                          <a:latin typeface="Huawei Sans" panose="020C0503030203020204" pitchFamily="34" charset="0"/>
                        </a:rPr>
                        <a:t>Design Point</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hMerge="1">
                  <a:txBody>
                    <a:bodyPr/>
                    <a:lstStyle/>
                    <a:p>
                      <a:endParaRPr lang="zh-CN" altLang="en-US"/>
                    </a:p>
                  </a:txBody>
                  <a:tcPr/>
                </a:tc>
                <a:tc hMerge="1">
                  <a:txBody>
                    <a:bodyPr/>
                    <a:lstStyle/>
                    <a:p>
                      <a:pPr algn="l" rtl="0">
                        <a:lnSpc>
                          <a:spcPct val="100000"/>
                        </a:lnSpc>
                        <a:spcAft>
                          <a:spcPts val="0"/>
                        </a:spcAft>
                      </a:pPr>
                      <a:endParaRPr lang="zh-CN" sz="1200" dirty="0">
                        <a:solidFill>
                          <a:schemeClr val="tx1"/>
                        </a:solidFill>
                        <a:effectLst/>
                        <a:latin typeface="Calibri" panose="020F0502020204030204" pitchFamily="34" charset="0"/>
                        <a:ea typeface="宋体" panose="02010600030101010101" pitchFamily="2" charset="-122"/>
                        <a:cs typeface="Times New Roman" panose="02020603050405020304" pitchFamily="18"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6825">
                <a:tc gridSpan="2">
                  <a:txBody>
                    <a:bodyPr/>
                    <a:lstStyle/>
                    <a:p>
                      <a:pPr>
                        <a:lnSpc>
                          <a:spcPct val="100000"/>
                        </a:lnSpc>
                        <a:spcAft>
                          <a:spcPts val="0"/>
                        </a:spcAft>
                      </a:pPr>
                      <a:r>
                        <a:rPr lang="en-US" sz="1100">
                          <a:solidFill>
                            <a:schemeClr val="tx1"/>
                          </a:solidFill>
                          <a:latin typeface="Huawei Sans" panose="020C0503030203020204" pitchFamily="34" charset="0"/>
                        </a:rPr>
                        <a:t>Redundancy mode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endParaRPr lang="zh-CN" altLang="en-US"/>
                    </a:p>
                  </a:txBody>
                  <a:tcPr/>
                </a:tc>
                <a:tc>
                  <a:txBody>
                    <a:bodyPr/>
                    <a:lstStyle/>
                    <a:p>
                      <a:pPr>
                        <a:lnSpc>
                          <a:spcPct val="100000"/>
                        </a:lnSpc>
                        <a:spcAft>
                          <a:spcPts val="0"/>
                        </a:spcAft>
                      </a:pPr>
                      <a:r>
                        <a:rPr lang="en-US" sz="1100">
                          <a:solidFill>
                            <a:schemeClr val="tx1"/>
                          </a:solidFill>
                          <a:latin typeface="Huawei Sans" panose="020C0503030203020204" pitchFamily="34" charset="0"/>
                        </a:rPr>
                        <a:t>N, (N+1), (N+X)</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1327">
                <a:tc rowSpan="4">
                  <a:txBody>
                    <a:bodyPr/>
                    <a:lstStyle/>
                    <a:p>
                      <a:pPr>
                        <a:lnSpc>
                          <a:spcPct val="100000"/>
                        </a:lnSpc>
                        <a:spcAft>
                          <a:spcPts val="0"/>
                        </a:spcAft>
                      </a:pPr>
                      <a:r>
                        <a:rPr lang="en-US" sz="1100">
                          <a:solidFill>
                            <a:schemeClr val="tx1"/>
                          </a:solidFill>
                          <a:latin typeface="Huawei Sans" panose="020C0503030203020204" pitchFamily="34" charset="0"/>
                        </a:rPr>
                        <a:t>Main device type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a:solidFill>
                            <a:schemeClr val="tx1"/>
                          </a:solidFill>
                          <a:latin typeface="Huawei Sans" panose="020C0503030203020204" pitchFamily="34" charset="0"/>
                        </a:rPr>
                        <a:t>Cooling source and refrigerant</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a:solidFill>
                            <a:schemeClr val="tx1"/>
                          </a:solidFill>
                          <a:latin typeface="Huawei Sans" panose="020C0503030203020204" pitchFamily="34" charset="0"/>
                        </a:rPr>
                        <a:t>Indirect evaporative cooling system + DX stepless load adjustment (R407C/R410A)</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1327">
                <a:tc vMerge="1">
                  <a:txBody>
                    <a:bodyPr/>
                    <a:lstStyle/>
                    <a:p>
                      <a:endParaRPr lang="zh-CN" altLang="en-US"/>
                    </a:p>
                  </a:txBody>
                  <a:tcPr/>
                </a:tc>
                <a:tc>
                  <a:txBody>
                    <a:bodyPr/>
                    <a:lstStyle/>
                    <a:p>
                      <a:pPr>
                        <a:lnSpc>
                          <a:spcPct val="100000"/>
                        </a:lnSpc>
                        <a:spcAft>
                          <a:spcPts val="0"/>
                        </a:spcAft>
                      </a:pPr>
                      <a:r>
                        <a:rPr lang="en-US" sz="1100" dirty="0">
                          <a:solidFill>
                            <a:schemeClr val="tx1"/>
                          </a:solidFill>
                          <a:latin typeface="Huawei Sans" panose="020C0503030203020204" pitchFamily="34" charset="0"/>
                        </a:rPr>
                        <a:t>Fan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a:solidFill>
                            <a:schemeClr val="tx1"/>
                          </a:solidFill>
                          <a:latin typeface="Huawei Sans" panose="020C0503030203020204" pitchFamily="34" charset="0"/>
                        </a:rPr>
                        <a:t>Variable-frequency or constant-frequency fans on the primary and secondary sides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6825">
                <a:tc vMerge="1">
                  <a:txBody>
                    <a:bodyPr/>
                    <a:lstStyle/>
                    <a:p>
                      <a:endParaRPr lang="zh-CN" altLang="en-US"/>
                    </a:p>
                  </a:txBody>
                  <a:tcPr/>
                </a:tc>
                <a:tc>
                  <a:txBody>
                    <a:bodyPr/>
                    <a:lstStyle/>
                    <a:p>
                      <a:pPr>
                        <a:lnSpc>
                          <a:spcPct val="100000"/>
                        </a:lnSpc>
                        <a:spcAft>
                          <a:spcPts val="0"/>
                        </a:spcAft>
                      </a:pPr>
                      <a:r>
                        <a:rPr lang="en-US" sz="1100">
                          <a:solidFill>
                            <a:schemeClr val="tx1"/>
                          </a:solidFill>
                          <a:latin typeface="Huawei Sans" panose="020C0503030203020204" pitchFamily="34" charset="0"/>
                        </a:rPr>
                        <a:t>Air-to-air heat exchanger</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a:solidFill>
                            <a:schemeClr val="tx1"/>
                          </a:solidFill>
                          <a:latin typeface="Huawei Sans" panose="020C0503030203020204" pitchFamily="34" charset="0"/>
                        </a:rPr>
                        <a:t>Metal plate or non-metal tube type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26825">
                <a:tc vMerge="1">
                  <a:txBody>
                    <a:bodyPr/>
                    <a:lstStyle/>
                    <a:p>
                      <a:endParaRPr lang="zh-CN" altLang="en-US"/>
                    </a:p>
                  </a:txBody>
                  <a:tcPr/>
                </a:tc>
                <a:tc>
                  <a:txBody>
                    <a:bodyPr/>
                    <a:lstStyle/>
                    <a:p>
                      <a:pPr>
                        <a:lnSpc>
                          <a:spcPct val="100000"/>
                        </a:lnSpc>
                        <a:spcAft>
                          <a:spcPts val="0"/>
                        </a:spcAft>
                      </a:pPr>
                      <a:r>
                        <a:rPr lang="en-US" sz="1100">
                          <a:solidFill>
                            <a:schemeClr val="tx1"/>
                          </a:solidFill>
                          <a:latin typeface="Huawei Sans" panose="020C0503030203020204" pitchFamily="34" charset="0"/>
                        </a:rPr>
                        <a:t>Evaporative cooling</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dirty="0">
                          <a:solidFill>
                            <a:schemeClr val="tx1"/>
                          </a:solidFill>
                          <a:latin typeface="Huawei Sans" panose="020C0503030203020204" pitchFamily="34" charset="0"/>
                        </a:rPr>
                        <a:t>Water </a:t>
                      </a:r>
                      <a:r>
                        <a:rPr lang="en-US" sz="1100" dirty="0" smtClean="0">
                          <a:solidFill>
                            <a:schemeClr val="tx1"/>
                          </a:solidFill>
                          <a:latin typeface="Huawei Sans" panose="020C0503030203020204" pitchFamily="34" charset="0"/>
                        </a:rPr>
                        <a:t>sprinkling/spraying</a:t>
                      </a:r>
                      <a:endParaRPr lang="en-US" sz="1100" dirty="0">
                        <a:solidFill>
                          <a:schemeClr val="tx1"/>
                        </a:solidFill>
                        <a:latin typeface="Huawei Sans" panose="020C0503030203020204" pitchFamily="34" charset="0"/>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1327">
                <a:tc rowSpan="3">
                  <a:txBody>
                    <a:bodyPr/>
                    <a:lstStyle/>
                    <a:p>
                      <a:pPr>
                        <a:lnSpc>
                          <a:spcPct val="100000"/>
                        </a:lnSpc>
                        <a:spcAft>
                          <a:spcPts val="0"/>
                        </a:spcAft>
                      </a:pPr>
                      <a:r>
                        <a:rPr lang="en-US" sz="1100">
                          <a:solidFill>
                            <a:schemeClr val="tx1"/>
                          </a:solidFill>
                          <a:latin typeface="Huawei Sans" panose="020C0503030203020204" pitchFamily="34" charset="0"/>
                        </a:rPr>
                        <a:t>Control logic</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a:solidFill>
                            <a:schemeClr val="tx1"/>
                          </a:solidFill>
                          <a:latin typeface="Huawei Sans" panose="020C0503030203020204" pitchFamily="34" charset="0"/>
                        </a:rPr>
                        <a:t>Dry working condition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100">
                          <a:solidFill>
                            <a:schemeClr val="tx1"/>
                          </a:solidFill>
                          <a:latin typeface="Huawei Sans" panose="020C0503030203020204" pitchFamily="34" charset="0"/>
                        </a:rPr>
                        <a:t>Outdoor air dry-bulb temperature ≤ Critical dry-bulb temperature under dry working conditions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95828">
                <a:tc vMerge="1">
                  <a:txBody>
                    <a:bodyPr/>
                    <a:lstStyle/>
                    <a:p>
                      <a:endParaRPr lang="zh-CN" altLang="en-US"/>
                    </a:p>
                  </a:txBody>
                  <a:tcPr/>
                </a:tc>
                <a:tc>
                  <a:txBody>
                    <a:bodyPr/>
                    <a:lstStyle/>
                    <a:p>
                      <a:pPr>
                        <a:lnSpc>
                          <a:spcPct val="100000"/>
                        </a:lnSpc>
                        <a:spcAft>
                          <a:spcPts val="0"/>
                        </a:spcAft>
                      </a:pPr>
                      <a:r>
                        <a:rPr lang="en-US" sz="1100">
                          <a:solidFill>
                            <a:schemeClr val="tx1"/>
                          </a:solidFill>
                          <a:latin typeface="Huawei Sans" panose="020C0503030203020204" pitchFamily="34" charset="0"/>
                        </a:rPr>
                        <a:t>Wet working condition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100">
                          <a:solidFill>
                            <a:schemeClr val="tx1"/>
                          </a:solidFill>
                          <a:latin typeface="Huawei Sans" panose="020C0503030203020204" pitchFamily="34" charset="0"/>
                        </a:rPr>
                        <a:t>Critical dry-bulb temperature under dry working conditions &lt; Temperature after adiabatic evaporation of the outdoor air ≤ Critical wet-bulb temperature under wet working conditions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61327">
                <a:tc vMerge="1">
                  <a:txBody>
                    <a:bodyPr/>
                    <a:lstStyle/>
                    <a:p>
                      <a:endParaRPr lang="zh-CN" altLang="en-US"/>
                    </a:p>
                  </a:txBody>
                  <a:tcPr/>
                </a:tc>
                <a:tc>
                  <a:txBody>
                    <a:bodyPr/>
                    <a:lstStyle/>
                    <a:p>
                      <a:pPr>
                        <a:lnSpc>
                          <a:spcPct val="100000"/>
                        </a:lnSpc>
                        <a:spcAft>
                          <a:spcPts val="0"/>
                        </a:spcAft>
                      </a:pPr>
                      <a:r>
                        <a:rPr lang="en-US" sz="1100">
                          <a:solidFill>
                            <a:schemeClr val="tx1"/>
                          </a:solidFill>
                          <a:latin typeface="Huawei Sans" panose="020C0503030203020204" pitchFamily="34" charset="0"/>
                        </a:rPr>
                        <a:t>Wet working condition + compressor hybrid working condition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0"/>
                        </a:spcAft>
                      </a:pPr>
                      <a:r>
                        <a:rPr lang="en-US" sz="1100" dirty="0">
                          <a:solidFill>
                            <a:schemeClr val="tx1"/>
                          </a:solidFill>
                          <a:latin typeface="Huawei Sans" panose="020C0503030203020204" pitchFamily="34" charset="0"/>
                        </a:rPr>
                        <a:t>Temperature after adiabatic evaporation of the outdoor air &gt; Critical wet-bulb temperature under wet working conditions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131017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checkerboard(across)">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Key points for Indirect Evaporative Cooling System Configuration (1)</a:t>
            </a:r>
          </a:p>
        </p:txBody>
      </p:sp>
      <p:sp>
        <p:nvSpPr>
          <p:cNvPr id="12" name="文本占位符 11"/>
          <p:cNvSpPr>
            <a:spLocks noGrp="1"/>
          </p:cNvSpPr>
          <p:nvPr>
            <p:ph type="body" sz="quarter" idx="10"/>
          </p:nvPr>
        </p:nvSpPr>
        <p:spPr>
          <a:xfrm>
            <a:off x="455613" y="1484312"/>
            <a:ext cx="3897312" cy="4443243"/>
          </a:xfrm>
        </p:spPr>
        <p:txBody>
          <a:bodyPr>
            <a:noAutofit/>
          </a:bodyPr>
          <a:lstStyle/>
          <a:p>
            <a:r>
              <a:rPr lang="en-US" sz="1400" dirty="0">
                <a:latin typeface="+mn-lt"/>
                <a:ea typeface="Arial Unicode MS" panose="020B0604020202020204" pitchFamily="34" charset="-122"/>
                <a:cs typeface="Arial Unicode MS" panose="020B0604020202020204" pitchFamily="34" charset="-122"/>
              </a:rPr>
              <a:t>Specifications input</a:t>
            </a:r>
          </a:p>
          <a:p>
            <a:endParaRPr lang="en-US" altLang="zh-CN" sz="1400" dirty="0" smtClean="0">
              <a:latin typeface="+mn-lt"/>
              <a:ea typeface="Arial Unicode MS" panose="020B0604020202020204" pitchFamily="34" charset="-122"/>
              <a:cs typeface="Arial Unicode MS" panose="020B0604020202020204" pitchFamily="34" charset="-122"/>
            </a:endParaRPr>
          </a:p>
          <a:p>
            <a:endParaRPr lang="en-US" altLang="zh-CN" sz="1400" dirty="0" smtClean="0">
              <a:latin typeface="+mn-lt"/>
              <a:ea typeface="Arial Unicode MS" panose="020B0604020202020204" pitchFamily="34" charset="-122"/>
              <a:cs typeface="Arial Unicode MS" panose="020B0604020202020204" pitchFamily="34" charset="-122"/>
            </a:endParaRPr>
          </a:p>
          <a:p>
            <a:endParaRPr lang="en-US" altLang="zh-CN" sz="1400" dirty="0" smtClean="0">
              <a:latin typeface="+mn-lt"/>
              <a:ea typeface="Arial Unicode MS" panose="020B0604020202020204" pitchFamily="34" charset="-122"/>
              <a:cs typeface="Arial Unicode MS" panose="020B0604020202020204" pitchFamily="34" charset="-122"/>
            </a:endParaRPr>
          </a:p>
          <a:p>
            <a:endParaRPr lang="en-US" altLang="zh-CN" sz="1400" dirty="0" smtClean="0">
              <a:latin typeface="+mn-lt"/>
              <a:ea typeface="Arial Unicode MS" panose="020B0604020202020204" pitchFamily="34" charset="-122"/>
              <a:cs typeface="Arial Unicode MS" panose="020B0604020202020204" pitchFamily="34" charset="-122"/>
            </a:endParaRPr>
          </a:p>
          <a:p>
            <a:endParaRPr lang="en-US" altLang="zh-CN" sz="1400" dirty="0" smtClean="0">
              <a:latin typeface="+mn-lt"/>
              <a:ea typeface="Arial Unicode MS" panose="020B0604020202020204" pitchFamily="34" charset="-122"/>
              <a:cs typeface="Arial Unicode MS" panose="020B0604020202020204" pitchFamily="34" charset="-122"/>
            </a:endParaRPr>
          </a:p>
          <a:p>
            <a:endParaRPr lang="en-US" altLang="zh-CN" sz="1400" dirty="0" smtClean="0">
              <a:latin typeface="+mn-lt"/>
              <a:ea typeface="Arial Unicode MS" panose="020B0604020202020204" pitchFamily="34" charset="-122"/>
              <a:cs typeface="Arial Unicode MS" panose="020B0604020202020204" pitchFamily="34" charset="-122"/>
            </a:endParaRPr>
          </a:p>
          <a:p>
            <a:endParaRPr lang="en-US" altLang="zh-CN" sz="1400" dirty="0" smtClean="0">
              <a:latin typeface="+mn-lt"/>
              <a:ea typeface="Arial Unicode MS" panose="020B0604020202020204" pitchFamily="34" charset="-122"/>
              <a:cs typeface="Arial Unicode MS" panose="020B0604020202020204" pitchFamily="34" charset="-122"/>
            </a:endParaRPr>
          </a:p>
          <a:p>
            <a:endParaRPr lang="en-US" altLang="zh-CN" sz="1400" dirty="0" smtClean="0">
              <a:latin typeface="+mn-lt"/>
              <a:ea typeface="Arial Unicode MS" panose="020B0604020202020204" pitchFamily="34" charset="-122"/>
              <a:cs typeface="Arial Unicode MS" panose="020B0604020202020204" pitchFamily="34" charset="-122"/>
            </a:endParaRPr>
          </a:p>
          <a:p>
            <a:r>
              <a:rPr lang="en-US" sz="1400" dirty="0">
                <a:latin typeface="+mn-lt"/>
                <a:ea typeface="Arial Unicode MS" panose="020B0604020202020204" pitchFamily="34" charset="-122"/>
                <a:cs typeface="Arial Unicode MS" panose="020B0604020202020204" pitchFamily="34" charset="-122"/>
              </a:rPr>
              <a:t>Air inlet and outlet specifications design</a:t>
            </a:r>
          </a:p>
          <a:p>
            <a:pPr lvl="1"/>
            <a:r>
              <a:rPr lang="en-US" sz="1200" dirty="0">
                <a:latin typeface="+mn-lt"/>
                <a:ea typeface="Arial Unicode MS" panose="020B0604020202020204" pitchFamily="34" charset="-122"/>
                <a:cs typeface="Arial Unicode MS" panose="020B0604020202020204" pitchFamily="34" charset="-122"/>
              </a:rPr>
              <a:t>Supply and return air specifications for indirect evaporative cooling</a:t>
            </a:r>
          </a:p>
        </p:txBody>
      </p:sp>
      <p:graphicFrame>
        <p:nvGraphicFramePr>
          <p:cNvPr id="5" name="表格 4"/>
          <p:cNvGraphicFramePr>
            <a:graphicFrameLocks noGrp="1"/>
          </p:cNvGraphicFramePr>
          <p:nvPr>
            <p:extLst>
              <p:ext uri="{D42A27DB-BD31-4B8C-83A1-F6EECF244321}">
                <p14:modId xmlns:p14="http://schemas.microsoft.com/office/powerpoint/2010/main" val="4076617380"/>
              </p:ext>
            </p:extLst>
          </p:nvPr>
        </p:nvGraphicFramePr>
        <p:xfrm>
          <a:off x="754379" y="2038350"/>
          <a:ext cx="3331845" cy="2938864"/>
        </p:xfrm>
        <a:graphic>
          <a:graphicData uri="http://schemas.openxmlformats.org/drawingml/2006/table">
            <a:tbl>
              <a:tblPr firstRow="1" firstCol="1" bandRow="1">
                <a:tableStyleId>{72833802-FEF1-4C79-8D5D-14CF1EAF98D9}</a:tableStyleId>
              </a:tblPr>
              <a:tblGrid>
                <a:gridCol w="3331845"/>
              </a:tblGrid>
              <a:tr h="356849">
                <a:tc>
                  <a:txBody>
                    <a:bodyPr/>
                    <a:lstStyle/>
                    <a:p>
                      <a:pPr algn="ctr">
                        <a:lnSpc>
                          <a:spcPct val="100000"/>
                        </a:lnSpc>
                        <a:spcAft>
                          <a:spcPts val="0"/>
                        </a:spcAft>
                      </a:pPr>
                      <a:r>
                        <a:rPr lang="en-US" sz="1200" b="1" dirty="0">
                          <a:solidFill>
                            <a:schemeClr val="tx1"/>
                          </a:solidFill>
                          <a:latin typeface="Huawei Sans" panose="020C0503030203020204" pitchFamily="34" charset="0"/>
                          <a:ea typeface="+mn-ea"/>
                        </a:rPr>
                        <a:t>Specifications Input</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61601">
                <a:tc>
                  <a:txBody>
                    <a:bodyPr/>
                    <a:lstStyle/>
                    <a:p>
                      <a:pPr>
                        <a:lnSpc>
                          <a:spcPct val="100000"/>
                        </a:lnSpc>
                        <a:spcAft>
                          <a:spcPts val="0"/>
                        </a:spcAft>
                      </a:pPr>
                      <a:r>
                        <a:rPr lang="en-US" sz="1200" b="0" dirty="0">
                          <a:solidFill>
                            <a:schemeClr val="tx1"/>
                          </a:solidFill>
                          <a:latin typeface="Huawei Sans" panose="020C0503030203020204" pitchFamily="34" charset="0"/>
                          <a:ea typeface="+mn-ea"/>
                        </a:rPr>
                        <a:t>Tier requirements</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9303">
                <a:tc>
                  <a:txBody>
                    <a:bodyPr/>
                    <a:lstStyle/>
                    <a:p>
                      <a:pPr>
                        <a:lnSpc>
                          <a:spcPct val="100000"/>
                        </a:lnSpc>
                        <a:spcAft>
                          <a:spcPts val="0"/>
                        </a:spcAft>
                      </a:pPr>
                      <a:r>
                        <a:rPr lang="en-US" sz="1200" b="0">
                          <a:solidFill>
                            <a:schemeClr val="tx1"/>
                          </a:solidFill>
                          <a:latin typeface="Huawei Sans" panose="020C0503030203020204" pitchFamily="34" charset="0"/>
                          <a:ea typeface="+mn-ea"/>
                        </a:rPr>
                        <a:t>Total power consumption of computers (kW)</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49303">
                <a:tc>
                  <a:txBody>
                    <a:bodyPr/>
                    <a:lstStyle/>
                    <a:p>
                      <a:pPr>
                        <a:lnSpc>
                          <a:spcPct val="100000"/>
                        </a:lnSpc>
                        <a:spcAft>
                          <a:spcPts val="0"/>
                        </a:spcAft>
                      </a:pPr>
                      <a:r>
                        <a:rPr lang="en-US" sz="1200" b="0">
                          <a:solidFill>
                            <a:schemeClr val="tx1"/>
                          </a:solidFill>
                          <a:latin typeface="Huawei Sans" panose="020C0503030203020204" pitchFamily="34" charset="0"/>
                          <a:ea typeface="+mn-ea"/>
                        </a:rPr>
                        <a:t>Common number of personnel in the data center</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1601">
                <a:tc>
                  <a:txBody>
                    <a:bodyPr/>
                    <a:lstStyle/>
                    <a:p>
                      <a:pPr>
                        <a:lnSpc>
                          <a:spcPct val="100000"/>
                        </a:lnSpc>
                        <a:spcAft>
                          <a:spcPts val="0"/>
                        </a:spcAft>
                      </a:pPr>
                      <a:r>
                        <a:rPr lang="en-US" sz="1200" b="0">
                          <a:solidFill>
                            <a:schemeClr val="tx1"/>
                          </a:solidFill>
                          <a:latin typeface="Huawei Sans" panose="020C0503030203020204" pitchFamily="34" charset="0"/>
                          <a:ea typeface="+mn-ea"/>
                        </a:rPr>
                        <a:t>Cabinet power density (kW/rack)</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1601">
                <a:tc>
                  <a:txBody>
                    <a:bodyPr/>
                    <a:lstStyle/>
                    <a:p>
                      <a:pPr>
                        <a:lnSpc>
                          <a:spcPct val="100000"/>
                        </a:lnSpc>
                        <a:spcAft>
                          <a:spcPts val="0"/>
                        </a:spcAft>
                      </a:pPr>
                      <a:r>
                        <a:rPr lang="en-US" sz="1200" b="0" dirty="0">
                          <a:solidFill>
                            <a:schemeClr val="tx1"/>
                          </a:solidFill>
                          <a:latin typeface="Huawei Sans" panose="020C0503030203020204" pitchFamily="34" charset="0"/>
                          <a:ea typeface="+mn-ea"/>
                        </a:rPr>
                        <a:t>Climate level </a:t>
                      </a:r>
                      <a:r>
                        <a:rPr lang="en-US" sz="1200" b="0" dirty="0" smtClean="0">
                          <a:solidFill>
                            <a:schemeClr val="tx1"/>
                          </a:solidFill>
                          <a:latin typeface="Huawei Sans" panose="020C0503030203020204" pitchFamily="34" charset="0"/>
                          <a:ea typeface="+mn-ea"/>
                        </a:rPr>
                        <a:t>and type</a:t>
                      </a:r>
                      <a:endParaRPr lang="en-US" sz="1200" b="0" dirty="0">
                        <a:solidFill>
                          <a:schemeClr val="tx1"/>
                        </a:solidFill>
                        <a:latin typeface="Huawei Sans" panose="020C0503030203020204" pitchFamily="34" charset="0"/>
                        <a:ea typeface="+mn-ea"/>
                      </a:endParaRP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37005">
                <a:tc>
                  <a:txBody>
                    <a:bodyPr/>
                    <a:lstStyle/>
                    <a:p>
                      <a:pPr>
                        <a:lnSpc>
                          <a:spcPct val="100000"/>
                        </a:lnSpc>
                        <a:spcAft>
                          <a:spcPts val="0"/>
                        </a:spcAft>
                      </a:pPr>
                      <a:r>
                        <a:rPr lang="en-US" sz="1200" b="0" dirty="0">
                          <a:solidFill>
                            <a:schemeClr val="tx1"/>
                          </a:solidFill>
                          <a:latin typeface="Huawei Sans" panose="020C0503030203020204" pitchFamily="34" charset="0"/>
                          <a:ea typeface="+mn-ea"/>
                        </a:rPr>
                        <a:t>Area of each room in the data center </a:t>
                      </a:r>
                      <a:r>
                        <a:rPr lang="en-US" sz="1200" b="0" dirty="0" smtClean="0">
                          <a:solidFill>
                            <a:schemeClr val="tx1"/>
                          </a:solidFill>
                          <a:latin typeface="Huawei Sans" panose="020C0503030203020204" pitchFamily="34" charset="0"/>
                          <a:ea typeface="+mn-ea"/>
                        </a:rPr>
                        <a:t>(computer </a:t>
                      </a:r>
                      <a:r>
                        <a:rPr lang="en-US" sz="1200" b="0" dirty="0">
                          <a:solidFill>
                            <a:schemeClr val="tx1"/>
                          </a:solidFill>
                          <a:latin typeface="Huawei Sans" panose="020C0503030203020204" pitchFamily="34" charset="0"/>
                          <a:ea typeface="+mn-ea"/>
                        </a:rPr>
                        <a:t>room, power room, and auxiliary area)</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1601">
                <a:tc>
                  <a:txBody>
                    <a:bodyPr/>
                    <a:lstStyle/>
                    <a:p>
                      <a:pPr>
                        <a:lnSpc>
                          <a:spcPct val="100000"/>
                        </a:lnSpc>
                        <a:spcAft>
                          <a:spcPts val="0"/>
                        </a:spcAft>
                      </a:pPr>
                      <a:r>
                        <a:rPr lang="en-US" sz="1200" b="0" dirty="0">
                          <a:solidFill>
                            <a:schemeClr val="tx1"/>
                          </a:solidFill>
                          <a:latin typeface="Huawei Sans" panose="020C0503030203020204" pitchFamily="34" charset="0"/>
                          <a:ea typeface="+mn-ea"/>
                          <a:cs typeface="Times New Roman" panose="02020603050405020304" pitchFamily="18" charset="0"/>
                        </a:rPr>
                        <a:t>Outdoor temperature and humidity</a:t>
                      </a:r>
                    </a:p>
                  </a:txBody>
                  <a:tcPr marL="72000" marR="72000" marT="36000" marB="3600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13" name="文本占位符 11"/>
          <p:cNvSpPr txBox="1">
            <a:spLocks/>
          </p:cNvSpPr>
          <p:nvPr/>
        </p:nvSpPr>
        <p:spPr bwMode="auto">
          <a:xfrm>
            <a:off x="4457700" y="1484313"/>
            <a:ext cx="7291388" cy="468000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30000"/>
              </a:lnSpc>
            </a:pPr>
            <a:r>
              <a:rPr lang="en-US" sz="1400" dirty="0">
                <a:latin typeface="+mn-lt"/>
                <a:ea typeface="Arial Unicode MS" panose="020B0604020202020204" pitchFamily="34" charset="-122"/>
                <a:cs typeface="Arial Unicode MS" panose="020B0604020202020204" pitchFamily="34" charset="-122"/>
              </a:rPr>
              <a:t>Control logic determination (The following is an example. The temperature for mode </a:t>
            </a:r>
            <a:r>
              <a:rPr lang="en-US" sz="1400" dirty="0" smtClean="0">
                <a:latin typeface="+mn-lt"/>
                <a:ea typeface="Arial Unicode MS" panose="020B0604020202020204" pitchFamily="34" charset="-122"/>
                <a:cs typeface="Arial Unicode MS" panose="020B0604020202020204" pitchFamily="34" charset="-122"/>
              </a:rPr>
              <a:t>switching </a:t>
            </a:r>
            <a:r>
              <a:rPr lang="en-US" sz="1400" dirty="0">
                <a:latin typeface="+mn-lt"/>
                <a:ea typeface="Arial Unicode MS" panose="020B0604020202020204" pitchFamily="34" charset="-122"/>
                <a:cs typeface="Arial Unicode MS" panose="020B0604020202020204" pitchFamily="34" charset="-122"/>
              </a:rPr>
              <a:t>can be adjusted based on the actual situation.)</a:t>
            </a:r>
          </a:p>
          <a:p>
            <a:pPr lvl="1">
              <a:lnSpc>
                <a:spcPct val="130000"/>
              </a:lnSpc>
            </a:pPr>
            <a:r>
              <a:rPr lang="en-US" sz="1200" dirty="0">
                <a:solidFill>
                  <a:srgbClr val="C00000"/>
                </a:solidFill>
                <a:latin typeface="+mn-lt"/>
                <a:ea typeface="Arial Unicode MS" panose="020B0604020202020204" pitchFamily="34" charset="-122"/>
                <a:cs typeface="Arial Unicode MS" panose="020B0604020202020204" pitchFamily="34" charset="-122"/>
              </a:rPr>
              <a:t>Outdoor air dry-bulb temperature ≤ 20°C</a:t>
            </a:r>
          </a:p>
          <a:p>
            <a:pPr marL="403039" lvl="1" indent="0">
              <a:lnSpc>
                <a:spcPct val="130000"/>
              </a:lnSpc>
              <a:buSzPct val="100000"/>
              <a:buNone/>
            </a:pPr>
            <a:r>
              <a:rPr lang="en-US" sz="1200" dirty="0">
                <a:latin typeface="+mn-lt"/>
                <a:ea typeface="Arial Unicode MS" panose="020B0604020202020204" pitchFamily="34" charset="-122"/>
                <a:cs typeface="Arial Unicode MS" panose="020B0604020202020204" pitchFamily="34" charset="-122"/>
              </a:rPr>
              <a:t>The fan on the primary side runs at full speed, the compressor stops, and the evaporative cooling system does not run. The drive motor frequency of the fan on the secondary side is adjusted </a:t>
            </a:r>
            <a:r>
              <a:rPr lang="en-US" sz="1200" dirty="0" err="1">
                <a:latin typeface="+mn-lt"/>
                <a:ea typeface="Arial Unicode MS" panose="020B0604020202020204" pitchFamily="34" charset="-122"/>
                <a:cs typeface="Arial Unicode MS" panose="020B0604020202020204" pitchFamily="34" charset="-122"/>
              </a:rPr>
              <a:t>steplessly</a:t>
            </a:r>
            <a:r>
              <a:rPr lang="en-US" sz="1200" dirty="0">
                <a:latin typeface="+mn-lt"/>
                <a:ea typeface="Arial Unicode MS" panose="020B0604020202020204" pitchFamily="34" charset="-122"/>
                <a:cs typeface="Arial Unicode MS" panose="020B0604020202020204" pitchFamily="34" charset="-122"/>
              </a:rPr>
              <a:t> within the range of 5 Hz to 50 Hz based on the outlet air temperature of the fan on the primary side.</a:t>
            </a:r>
          </a:p>
          <a:p>
            <a:pPr lvl="1">
              <a:lnSpc>
                <a:spcPct val="130000"/>
              </a:lnSpc>
            </a:pPr>
            <a:r>
              <a:rPr lang="en-US" sz="1200" dirty="0">
                <a:solidFill>
                  <a:srgbClr val="C00000"/>
                </a:solidFill>
                <a:latin typeface="+mn-lt"/>
                <a:ea typeface="Arial Unicode MS" panose="020B0604020202020204" pitchFamily="34" charset="-122"/>
                <a:cs typeface="Arial Unicode MS" panose="020B0604020202020204" pitchFamily="34" charset="-122"/>
              </a:rPr>
              <a:t>20°C &lt; Outdoor air wet-bulb temperature ≤ 22°C</a:t>
            </a:r>
          </a:p>
          <a:p>
            <a:pPr marL="403039" lvl="1" indent="0">
              <a:lnSpc>
                <a:spcPct val="130000"/>
              </a:lnSpc>
              <a:buSzPct val="100000"/>
              <a:buNone/>
            </a:pPr>
            <a:r>
              <a:rPr lang="en-US" sz="1200" dirty="0">
                <a:latin typeface="+mn-lt"/>
                <a:ea typeface="Arial Unicode MS" panose="020B0604020202020204" pitchFamily="34" charset="-122"/>
                <a:cs typeface="Arial Unicode MS" panose="020B0604020202020204" pitchFamily="34" charset="-122"/>
              </a:rPr>
              <a:t>The fan on the primary side runs at full speed, the compressor stops, and the evaporative cooling system starts. The drive motor frequency of the fan on the secondary side is adjusted </a:t>
            </a:r>
            <a:r>
              <a:rPr lang="en-US" sz="1200" dirty="0" err="1">
                <a:latin typeface="+mn-lt"/>
                <a:ea typeface="Arial Unicode MS" panose="020B0604020202020204" pitchFamily="34" charset="-122"/>
                <a:cs typeface="Arial Unicode MS" panose="020B0604020202020204" pitchFamily="34" charset="-122"/>
              </a:rPr>
              <a:t>steplessly</a:t>
            </a:r>
            <a:r>
              <a:rPr lang="en-US" sz="1200" dirty="0">
                <a:latin typeface="+mn-lt"/>
                <a:ea typeface="Arial Unicode MS" panose="020B0604020202020204" pitchFamily="34" charset="-122"/>
                <a:cs typeface="Arial Unicode MS" panose="020B0604020202020204" pitchFamily="34" charset="-122"/>
              </a:rPr>
              <a:t> within the range of 5 Hz to 50 Hz based on the outlet air temperature of the fan on the primary side.</a:t>
            </a:r>
          </a:p>
          <a:p>
            <a:pPr lvl="1">
              <a:lnSpc>
                <a:spcPct val="130000"/>
              </a:lnSpc>
            </a:pPr>
            <a:r>
              <a:rPr lang="en-US" sz="1200" dirty="0">
                <a:solidFill>
                  <a:srgbClr val="C00000"/>
                </a:solidFill>
                <a:latin typeface="+mn-lt"/>
                <a:ea typeface="Arial Unicode MS" panose="020B0604020202020204" pitchFamily="34" charset="-122"/>
                <a:cs typeface="Arial Unicode MS" panose="020B0604020202020204" pitchFamily="34" charset="-122"/>
              </a:rPr>
              <a:t>Outdoor air wet-bulb temperature &gt; 22°C</a:t>
            </a:r>
          </a:p>
          <a:p>
            <a:pPr marL="403039" lvl="1" indent="0">
              <a:lnSpc>
                <a:spcPct val="130000"/>
              </a:lnSpc>
              <a:buSzPct val="100000"/>
              <a:buNone/>
            </a:pPr>
            <a:r>
              <a:rPr lang="en-US" sz="1200" dirty="0">
                <a:latin typeface="+mn-lt"/>
                <a:ea typeface="Arial Unicode MS" panose="020B0604020202020204" pitchFamily="34" charset="-122"/>
                <a:cs typeface="Arial Unicode MS" panose="020B0604020202020204" pitchFamily="34" charset="-122"/>
              </a:rPr>
              <a:t>The fans on the primary and secondary sides run at full speed. The evaporative cooling system starts. The compressor starts and performs </a:t>
            </a:r>
            <a:r>
              <a:rPr lang="en-US" sz="1200" dirty="0" err="1">
                <a:latin typeface="+mn-lt"/>
                <a:ea typeface="Arial Unicode MS" panose="020B0604020202020204" pitchFamily="34" charset="-122"/>
                <a:cs typeface="Arial Unicode MS" panose="020B0604020202020204" pitchFamily="34" charset="-122"/>
              </a:rPr>
              <a:t>stepless</a:t>
            </a:r>
            <a:r>
              <a:rPr lang="en-US" sz="1200" dirty="0">
                <a:latin typeface="+mn-lt"/>
                <a:ea typeface="Arial Unicode MS" panose="020B0604020202020204" pitchFamily="34" charset="-122"/>
                <a:cs typeface="Arial Unicode MS" panose="020B0604020202020204" pitchFamily="34" charset="-122"/>
              </a:rPr>
              <a:t> load adjustment based on the outlet air temperature of the fan on the primary side.</a:t>
            </a:r>
          </a:p>
        </p:txBody>
      </p:sp>
    </p:spTree>
    <p:extLst>
      <p:ext uri="{BB962C8B-B14F-4D97-AF65-F5344CB8AC3E}">
        <p14:creationId xmlns:p14="http://schemas.microsoft.com/office/powerpoint/2010/main" val="180891641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Key points for Indirect Evaporative Cooling System Configuration (2)</a:t>
            </a:r>
          </a:p>
        </p:txBody>
      </p:sp>
      <p:sp>
        <p:nvSpPr>
          <p:cNvPr id="3" name="文本占位符 2"/>
          <p:cNvSpPr>
            <a:spLocks noGrp="1"/>
          </p:cNvSpPr>
          <p:nvPr>
            <p:ph type="body" sz="quarter" idx="10"/>
          </p:nvPr>
        </p:nvSpPr>
        <p:spPr/>
        <p:txBody>
          <a:bodyPr>
            <a:noAutofit/>
          </a:bodyPr>
          <a:lstStyle/>
          <a:p>
            <a:r>
              <a:rPr lang="en-US" sz="1400">
                <a:latin typeface="Huawei Sans" panose="020C0503030203020204" pitchFamily="34" charset="0"/>
              </a:rPr>
              <a:t>Main device selection</a:t>
            </a:r>
          </a:p>
        </p:txBody>
      </p:sp>
      <p:graphicFrame>
        <p:nvGraphicFramePr>
          <p:cNvPr id="6" name="表格 5"/>
          <p:cNvGraphicFramePr>
            <a:graphicFrameLocks noGrp="1"/>
          </p:cNvGraphicFramePr>
          <p:nvPr>
            <p:extLst>
              <p:ext uri="{D42A27DB-BD31-4B8C-83A1-F6EECF244321}">
                <p14:modId xmlns:p14="http://schemas.microsoft.com/office/powerpoint/2010/main" val="4093581191"/>
              </p:ext>
            </p:extLst>
          </p:nvPr>
        </p:nvGraphicFramePr>
        <p:xfrm>
          <a:off x="673919" y="1908018"/>
          <a:ext cx="10752481" cy="3616640"/>
        </p:xfrm>
        <a:graphic>
          <a:graphicData uri="http://schemas.openxmlformats.org/drawingml/2006/table">
            <a:tbl>
              <a:tblPr firstRow="1" firstCol="1" bandRow="1">
                <a:tableStyleId>{72833802-FEF1-4C79-8D5D-14CF1EAF98D9}</a:tableStyleId>
              </a:tblPr>
              <a:tblGrid>
                <a:gridCol w="537936"/>
                <a:gridCol w="2280492"/>
                <a:gridCol w="7934053"/>
              </a:tblGrid>
              <a:tr h="452080">
                <a:tc>
                  <a:txBody>
                    <a:bodyPr/>
                    <a:lstStyle/>
                    <a:p>
                      <a:pPr algn="ctr">
                        <a:lnSpc>
                          <a:spcPct val="100000"/>
                        </a:lnSpc>
                        <a:spcAft>
                          <a:spcPts val="1000"/>
                        </a:spcAft>
                      </a:pPr>
                      <a:r>
                        <a:rPr lang="en-US" sz="1200" dirty="0">
                          <a:solidFill>
                            <a:schemeClr val="tx1"/>
                          </a:solidFill>
                          <a:latin typeface="Huawei Sans" panose="020C0503030203020204" pitchFamily="34" charset="0"/>
                        </a:rPr>
                        <a:t>No.</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Functional Section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rPr>
                        <a:t>Technical Description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1</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Air filter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a:solidFill>
                            <a:schemeClr val="tx1"/>
                          </a:solidFill>
                          <a:latin typeface="Huawei Sans" panose="020C0503030203020204" pitchFamily="34" charset="0"/>
                        </a:rPr>
                        <a:t>Filters and purifies the primary side return air and secondary side fresh air. The primary filter is of class G4.</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2</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Air-to-air heat exchanger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Performs indirect heat exchange between the primary air side and the secondary air side.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3</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Evaporative cooling device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Performs evaporative cooling on the outdoor air on the secondary side.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4</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Fan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Supplies circulating power to the circulating air on the primary side and the outdoor fresh air on the secondary side. DC inverter EC fans are adopted to minimize energy consumption and noise.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5</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Backup mechanical cooling cycle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Includes DX and chilled water types; supplements the cooling capacity when indirect evaporative cooling provides insufficient cooling capacity in extreme outdoor temperatures.</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6</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Air conditioner shell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High-quality flame-retardant polyurethane thermal insulation materials are used in the middle of the double-layer panel, and cold bridges and condensation are prevented.</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7</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Control system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Controls the operation of the air conditioner and reserves ports for connecting to the teamwork control system.</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5815604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Key points for Indirect Evaporative Cooling System Configuration (2)</a:t>
            </a:r>
          </a:p>
        </p:txBody>
      </p:sp>
      <p:sp>
        <p:nvSpPr>
          <p:cNvPr id="3" name="文本占位符 2"/>
          <p:cNvSpPr>
            <a:spLocks noGrp="1"/>
          </p:cNvSpPr>
          <p:nvPr>
            <p:ph type="body" sz="quarter" idx="10"/>
          </p:nvPr>
        </p:nvSpPr>
        <p:spPr/>
        <p:txBody>
          <a:bodyPr>
            <a:noAutofit/>
          </a:bodyPr>
          <a:lstStyle/>
          <a:p>
            <a:r>
              <a:rPr lang="en-US" sz="1400">
                <a:latin typeface="Huawei Sans" panose="020C0503030203020204" pitchFamily="34" charset="0"/>
              </a:rPr>
              <a:t>Main device selection</a:t>
            </a:r>
          </a:p>
        </p:txBody>
      </p:sp>
      <p:graphicFrame>
        <p:nvGraphicFramePr>
          <p:cNvPr id="6" name="表格 5"/>
          <p:cNvGraphicFramePr>
            <a:graphicFrameLocks noGrp="1"/>
          </p:cNvGraphicFramePr>
          <p:nvPr>
            <p:extLst/>
          </p:nvPr>
        </p:nvGraphicFramePr>
        <p:xfrm>
          <a:off x="673919" y="1908018"/>
          <a:ext cx="10752481" cy="3616640"/>
        </p:xfrm>
        <a:graphic>
          <a:graphicData uri="http://schemas.openxmlformats.org/drawingml/2006/table">
            <a:tbl>
              <a:tblPr firstRow="1" firstCol="1" bandRow="1">
                <a:tableStyleId>{72833802-FEF1-4C79-8D5D-14CF1EAF98D9}</a:tableStyleId>
              </a:tblPr>
              <a:tblGrid>
                <a:gridCol w="537936"/>
                <a:gridCol w="2280492"/>
                <a:gridCol w="7934053"/>
              </a:tblGrid>
              <a:tr h="452080">
                <a:tc>
                  <a:txBody>
                    <a:bodyPr/>
                    <a:lstStyle/>
                    <a:p>
                      <a:pPr algn="ctr">
                        <a:lnSpc>
                          <a:spcPct val="100000"/>
                        </a:lnSpc>
                        <a:spcAft>
                          <a:spcPts val="1000"/>
                        </a:spcAft>
                      </a:pPr>
                      <a:r>
                        <a:rPr lang="en-US" sz="1200" dirty="0">
                          <a:solidFill>
                            <a:schemeClr val="tx1"/>
                          </a:solidFill>
                          <a:latin typeface="Huawei Sans" panose="020C0503030203020204" pitchFamily="34" charset="0"/>
                        </a:rPr>
                        <a:t>No.</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Functional Section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rPr>
                        <a:t>Technical Description</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1</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Air filter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a:solidFill>
                            <a:schemeClr val="tx1"/>
                          </a:solidFill>
                          <a:latin typeface="Huawei Sans" panose="020C0503030203020204" pitchFamily="34" charset="0"/>
                        </a:rPr>
                        <a:t>Filters and purifies the primary side return air and secondary side fresh air. The primary filter is of class G4.</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2</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Air-to-air heat exchanger</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Performs indirect heat exchange between the primary air side and the secondary air side.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3</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Evaporative cooling device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Performs evaporative cooling on the outdoor air on the secondary side.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4</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Fan</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Supplies circulating power to the circulating air on the primary side and the outdoor fresh air on the secondary side. DC inverter EC fans are adopted to minimize energy consumption and noise.</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5</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Backup mechanical cooling cycle</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Includes DX and chilled water types; supplements the cooling capacity when indirect evaporative cooling provides insufficient cooling capacity in extreme outdoor temperatures.</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6</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Air conditioner shell</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High-quality flame-retardant polyurethane thermal insulation materials are used in the middle of the double-layer panel, and cold bridges and condensation are prevented.</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2080">
                <a:tc>
                  <a:txBody>
                    <a:bodyPr/>
                    <a:lstStyle/>
                    <a:p>
                      <a:pPr algn="ctr">
                        <a:lnSpc>
                          <a:spcPct val="100000"/>
                        </a:lnSpc>
                        <a:spcAft>
                          <a:spcPts val="1000"/>
                        </a:spcAft>
                      </a:pPr>
                      <a:r>
                        <a:rPr lang="en-US" sz="1200">
                          <a:solidFill>
                            <a:schemeClr val="tx1"/>
                          </a:solidFill>
                          <a:latin typeface="Huawei Sans" panose="020C0503030203020204" pitchFamily="34" charset="0"/>
                        </a:rPr>
                        <a:t>7</a:t>
                      </a:r>
                    </a:p>
                  </a:txBody>
                  <a:tcPr marL="68580" marR="6858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rPr>
                        <a:t>Control system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nSpc>
                          <a:spcPct val="100000"/>
                        </a:lnSpc>
                        <a:spcAft>
                          <a:spcPts val="1000"/>
                        </a:spcAft>
                      </a:pPr>
                      <a:r>
                        <a:rPr lang="en-US" sz="1200" dirty="0">
                          <a:solidFill>
                            <a:schemeClr val="tx1"/>
                          </a:solidFill>
                          <a:latin typeface="Huawei Sans" panose="020C0503030203020204" pitchFamily="34" charset="0"/>
                        </a:rPr>
                        <a:t>Controls the operation of the air conditioner and reserves ports for connecting to the teamwork control system.</a:t>
                      </a:r>
                    </a:p>
                  </a:txBody>
                  <a:tcPr marL="68580" marR="6858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72086379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Key points for Indirect Evaporative Cooling System Configuration (3)</a:t>
            </a:r>
          </a:p>
        </p:txBody>
      </p:sp>
      <p:sp>
        <p:nvSpPr>
          <p:cNvPr id="3" name="文本占位符 2"/>
          <p:cNvSpPr>
            <a:spLocks noGrp="1"/>
          </p:cNvSpPr>
          <p:nvPr>
            <p:ph type="body" sz="quarter" idx="10"/>
          </p:nvPr>
        </p:nvSpPr>
        <p:spPr/>
        <p:txBody>
          <a:bodyPr>
            <a:noAutofit/>
          </a:bodyPr>
          <a:lstStyle/>
          <a:p>
            <a:r>
              <a:rPr lang="en-US" sz="1200" dirty="0">
                <a:latin typeface="Huawei Sans" panose="020C0503030203020204" pitchFamily="34" charset="0"/>
              </a:rPr>
              <a:t>Main device selection: The main design specifications of the indirect evaporative cooling air conditioner </a:t>
            </a:r>
            <a:r>
              <a:rPr lang="en-US" sz="1200">
                <a:latin typeface="Huawei Sans" panose="020C0503030203020204" pitchFamily="34" charset="0"/>
              </a:rPr>
              <a:t>include </a:t>
            </a:r>
            <a:r>
              <a:rPr lang="en-US" sz="1200" smtClean="0">
                <a:latin typeface="Huawei Sans" panose="020C0503030203020204" pitchFamily="34" charset="0"/>
              </a:rPr>
              <a:t>air </a:t>
            </a:r>
            <a:r>
              <a:rPr lang="en-US" sz="1200" dirty="0">
                <a:latin typeface="Huawei Sans" panose="020C0503030203020204" pitchFamily="34" charset="0"/>
              </a:rPr>
              <a:t>volume, </a:t>
            </a:r>
            <a:r>
              <a:rPr lang="en-US" sz="1200" dirty="0" smtClean="0">
                <a:latin typeface="Huawei Sans" panose="020C0503030203020204" pitchFamily="34" charset="0"/>
              </a:rPr>
              <a:t>air </a:t>
            </a:r>
            <a:r>
              <a:rPr lang="en-US" sz="1200" dirty="0">
                <a:latin typeface="Huawei Sans" panose="020C0503030203020204" pitchFamily="34" charset="0"/>
              </a:rPr>
              <a:t>pressure, environment specifications, air inlet and outlet specifications, cooling capacity, adiabatic humidification capacity, cleanliness, and noise requirements, as shown in the following </a:t>
            </a:r>
            <a:r>
              <a:rPr lang="en-US" sz="1200" dirty="0" smtClean="0">
                <a:latin typeface="Huawei Sans" panose="020C0503030203020204" pitchFamily="34" charset="0"/>
              </a:rPr>
              <a:t>tables.</a:t>
            </a:r>
            <a:endParaRPr lang="en-US" sz="12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3908307437"/>
              </p:ext>
            </p:extLst>
          </p:nvPr>
        </p:nvGraphicFramePr>
        <p:xfrm>
          <a:off x="624360" y="2464353"/>
          <a:ext cx="10955979" cy="3627836"/>
        </p:xfrm>
        <a:graphic>
          <a:graphicData uri="http://schemas.openxmlformats.org/drawingml/2006/table">
            <a:tbl>
              <a:tblPr firstRow="1" firstCol="1" bandRow="1">
                <a:tableStyleId>{72833802-FEF1-4C79-8D5D-14CF1EAF98D9}</a:tableStyleId>
              </a:tblPr>
              <a:tblGrid>
                <a:gridCol w="2127734"/>
                <a:gridCol w="3044306"/>
                <a:gridCol w="5783939"/>
              </a:tblGrid>
              <a:tr h="266997">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Type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Item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Design Specifications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66997">
                <a:tc rowSpan="6">
                  <a:txBody>
                    <a:bodyPr/>
                    <a:lstStyle/>
                    <a:p>
                      <a:pPr algn="ctr">
                        <a:lnSpc>
                          <a:spcPct val="100000"/>
                        </a:lnSpc>
                        <a:spcAft>
                          <a:spcPts val="1000"/>
                        </a:spcAft>
                      </a:pPr>
                      <a:r>
                        <a:rPr lang="en-US" sz="1200">
                          <a:solidFill>
                            <a:schemeClr val="tx1"/>
                          </a:solidFill>
                          <a:latin typeface="Huawei Sans" panose="020C0503030203020204" pitchFamily="34" charset="0"/>
                          <a:ea typeface="+mn-ea"/>
                        </a:rPr>
                        <a:t>Ventilation system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Air volume on the primary side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Calculated based on the cooling load and supply and return air specifications</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8570">
                <a:tc vMerge="1">
                  <a:txBody>
                    <a:bodyPr/>
                    <a:lstStyle/>
                    <a:p>
                      <a:endParaRPr lang="zh-CN" altLang="en-US"/>
                    </a:p>
                  </a:txBody>
                  <a:tcPr/>
                </a:tc>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External static pressure of the fan on the primary side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Calculated based on the resistance of the air duct system</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6997">
                <a:tc vMerge="1">
                  <a:txBody>
                    <a:bodyPr/>
                    <a:lstStyle/>
                    <a:p>
                      <a:endParaRPr lang="zh-CN" altLang="en-US"/>
                    </a:p>
                  </a:txBody>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Motor power consumption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Determined based on the air volume, total fan pressure, and efficiency</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6997">
                <a:tc vMerge="1">
                  <a:txBody>
                    <a:bodyPr/>
                    <a:lstStyle/>
                    <a:p>
                      <a:endParaRPr lang="zh-CN" altLang="en-US"/>
                    </a:p>
                  </a:txBody>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Air volume on the secondary side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Generally, the maximum air volume is the same as that on the primary side.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8570">
                <a:tc vMerge="1">
                  <a:txBody>
                    <a:bodyPr/>
                    <a:lstStyle/>
                    <a:p>
                      <a:endParaRPr lang="zh-CN" altLang="en-US"/>
                    </a:p>
                  </a:txBody>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External static pressure of the fan on the secondary side</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It is used to overcome the resistance of the components in the system.</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6997">
                <a:tc vMerge="1">
                  <a:txBody>
                    <a:bodyPr/>
                    <a:lstStyle/>
                    <a:p>
                      <a:endParaRPr lang="zh-CN" altLang="en-US"/>
                    </a:p>
                  </a:txBody>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Motor power consumption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Determined based on the air volume, total fan pressure, and efficiency</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58570">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Indirect evaporative cooling system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Cooling capacity supply</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Determined based on load calculation</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650144">
                <a:tc rowSpan="2">
                  <a:txBody>
                    <a:bodyPr/>
                    <a:lstStyle/>
                    <a:p>
                      <a:pPr algn="ctr">
                        <a:lnSpc>
                          <a:spcPct val="100000"/>
                        </a:lnSpc>
                        <a:spcAft>
                          <a:spcPts val="1000"/>
                        </a:spcAft>
                      </a:pPr>
                      <a:r>
                        <a:rPr lang="en-US" sz="1200">
                          <a:solidFill>
                            <a:schemeClr val="tx1"/>
                          </a:solidFill>
                          <a:latin typeface="Huawei Sans" panose="020C0503030203020204" pitchFamily="34" charset="0"/>
                          <a:ea typeface="+mn-ea"/>
                        </a:rPr>
                        <a:t>Compressor cooling system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Cooling capacity</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If 100% backup is required, the cooling capacity is the indirect heat exchange cooling capacity. If only partial load backup is required, the cooling capacity is determined based on the actual proportion</a:t>
                      </a:r>
                      <a:r>
                        <a:rPr lang="en-US" sz="1200" dirty="0" smtClean="0">
                          <a:solidFill>
                            <a:schemeClr val="tx1"/>
                          </a:solidFill>
                          <a:latin typeface="Huawei Sans" panose="020C0503030203020204" pitchFamily="34" charset="0"/>
                          <a:ea typeface="+mn-ea"/>
                        </a:rPr>
                        <a:t>.</a:t>
                      </a:r>
                      <a:endParaRPr lang="en-US" sz="1200" dirty="0">
                        <a:solidFill>
                          <a:schemeClr val="tx1"/>
                        </a:solidFill>
                        <a:latin typeface="Huawei Sans" panose="020C0503030203020204" pitchFamily="34" charset="0"/>
                        <a:ea typeface="+mn-ea"/>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6997">
                <a:tc vMerge="1">
                  <a:txBody>
                    <a:bodyPr/>
                    <a:lstStyle/>
                    <a:p>
                      <a:endParaRPr lang="zh-CN" altLang="en-US"/>
                    </a:p>
                  </a:txBody>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Compressor power consumption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dirty="0" smtClean="0">
                          <a:solidFill>
                            <a:schemeClr val="tx1"/>
                          </a:solidFill>
                          <a:latin typeface="Huawei Sans" panose="020C0503030203020204" pitchFamily="34" charset="0"/>
                          <a:ea typeface="+mn-ea"/>
                        </a:rPr>
                        <a:t>Configured</a:t>
                      </a:r>
                      <a:r>
                        <a:rPr lang="en-US" sz="1200" baseline="0" dirty="0" smtClean="0">
                          <a:solidFill>
                            <a:schemeClr val="tx1"/>
                          </a:solidFill>
                          <a:latin typeface="Huawei Sans" panose="020C0503030203020204" pitchFamily="34" charset="0"/>
                          <a:ea typeface="+mn-ea"/>
                        </a:rPr>
                        <a:t> b</a:t>
                      </a:r>
                      <a:r>
                        <a:rPr lang="en-US" sz="1200" dirty="0" smtClean="0">
                          <a:solidFill>
                            <a:schemeClr val="tx1"/>
                          </a:solidFill>
                          <a:latin typeface="Huawei Sans" panose="020C0503030203020204" pitchFamily="34" charset="0"/>
                          <a:ea typeface="+mn-ea"/>
                        </a:rPr>
                        <a:t>ased </a:t>
                      </a:r>
                      <a:r>
                        <a:rPr lang="en-US" sz="1200" dirty="0">
                          <a:solidFill>
                            <a:schemeClr val="tx1"/>
                          </a:solidFill>
                          <a:latin typeface="Huawei Sans" panose="020C0503030203020204" pitchFamily="34" charset="0"/>
                          <a:ea typeface="+mn-ea"/>
                        </a:rPr>
                        <a:t>on the </a:t>
                      </a:r>
                      <a:r>
                        <a:rPr lang="en-US" sz="1200" dirty="0" smtClean="0">
                          <a:solidFill>
                            <a:schemeClr val="tx1"/>
                          </a:solidFill>
                          <a:latin typeface="Huawei Sans" panose="020C0503030203020204" pitchFamily="34" charset="0"/>
                          <a:ea typeface="+mn-ea"/>
                        </a:rPr>
                        <a:t>system</a:t>
                      </a:r>
                      <a:endParaRPr lang="en-US" sz="1200" dirty="0">
                        <a:solidFill>
                          <a:schemeClr val="tx1"/>
                        </a:solidFill>
                        <a:latin typeface="Huawei Sans" panose="020C0503030203020204" pitchFamily="34" charset="0"/>
                        <a:ea typeface="+mn-ea"/>
                      </a:endParaRP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10570993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Key points for Indirect Evaporative Cooling System Configuration (3)</a:t>
            </a:r>
          </a:p>
        </p:txBody>
      </p:sp>
      <p:sp>
        <p:nvSpPr>
          <p:cNvPr id="3" name="文本占位符 2"/>
          <p:cNvSpPr>
            <a:spLocks noGrp="1"/>
          </p:cNvSpPr>
          <p:nvPr>
            <p:ph type="body" sz="quarter" idx="10"/>
          </p:nvPr>
        </p:nvSpPr>
        <p:spPr/>
        <p:txBody>
          <a:bodyPr>
            <a:noAutofit/>
          </a:bodyPr>
          <a:lstStyle/>
          <a:p>
            <a:r>
              <a:rPr lang="en-US" sz="1200" dirty="0">
                <a:latin typeface="Huawei Sans" panose="020C0503030203020204" pitchFamily="34" charset="0"/>
              </a:rPr>
              <a:t>Main device selection: The main design specifications of the indirect evaporative cooling air conditioner </a:t>
            </a:r>
            <a:r>
              <a:rPr lang="en-US" sz="1200">
                <a:latin typeface="Huawei Sans" panose="020C0503030203020204" pitchFamily="34" charset="0"/>
              </a:rPr>
              <a:t>include </a:t>
            </a:r>
            <a:r>
              <a:rPr lang="en-US" sz="1200" smtClean="0">
                <a:latin typeface="Huawei Sans" panose="020C0503030203020204" pitchFamily="34" charset="0"/>
              </a:rPr>
              <a:t>air </a:t>
            </a:r>
            <a:r>
              <a:rPr lang="en-US" sz="1200" dirty="0">
                <a:latin typeface="Huawei Sans" panose="020C0503030203020204" pitchFamily="34" charset="0"/>
              </a:rPr>
              <a:t>volume, </a:t>
            </a:r>
            <a:r>
              <a:rPr lang="en-US" sz="1200" dirty="0" smtClean="0">
                <a:latin typeface="Huawei Sans" panose="020C0503030203020204" pitchFamily="34" charset="0"/>
              </a:rPr>
              <a:t>air </a:t>
            </a:r>
            <a:r>
              <a:rPr lang="en-US" sz="1200" dirty="0">
                <a:latin typeface="Huawei Sans" panose="020C0503030203020204" pitchFamily="34" charset="0"/>
              </a:rPr>
              <a:t>pressure, environment specifications, air inlet and outlet specifications, cooling capacity, adiabatic humidification capacity, cleanliness, and noise requirements, as shown in the following </a:t>
            </a:r>
            <a:r>
              <a:rPr lang="en-US" sz="1200" dirty="0" smtClean="0">
                <a:latin typeface="Huawei Sans" panose="020C0503030203020204" pitchFamily="34" charset="0"/>
              </a:rPr>
              <a:t>tables.</a:t>
            </a:r>
            <a:endParaRPr lang="en-US" sz="1200" dirty="0">
              <a:latin typeface="Huawei Sans" panose="020C0503030203020204" pitchFamily="34" charset="0"/>
            </a:endParaRPr>
          </a:p>
        </p:txBody>
      </p:sp>
      <p:graphicFrame>
        <p:nvGraphicFramePr>
          <p:cNvPr id="4" name="表格 3"/>
          <p:cNvGraphicFramePr>
            <a:graphicFrameLocks noGrp="1"/>
          </p:cNvGraphicFramePr>
          <p:nvPr>
            <p:extLst>
              <p:ext uri="{D42A27DB-BD31-4B8C-83A1-F6EECF244321}">
                <p14:modId xmlns:p14="http://schemas.microsoft.com/office/powerpoint/2010/main" val="2194617815"/>
              </p:ext>
            </p:extLst>
          </p:nvPr>
        </p:nvGraphicFramePr>
        <p:xfrm>
          <a:off x="764933" y="2558360"/>
          <a:ext cx="3824610" cy="2812814"/>
        </p:xfrm>
        <a:graphic>
          <a:graphicData uri="http://schemas.openxmlformats.org/drawingml/2006/table">
            <a:tbl>
              <a:tblPr firstRow="1" firstCol="1" bandRow="1">
                <a:tableStyleId>{72833802-FEF1-4C79-8D5D-14CF1EAF98D9}</a:tableStyleId>
              </a:tblPr>
              <a:tblGrid>
                <a:gridCol w="742768"/>
                <a:gridCol w="1062734"/>
                <a:gridCol w="2019108"/>
              </a:tblGrid>
              <a:tr h="1406407">
                <a:tc rowSpan="2">
                  <a:txBody>
                    <a:bodyPr/>
                    <a:lstStyle/>
                    <a:p>
                      <a:pPr algn="ctr">
                        <a:lnSpc>
                          <a:spcPct val="100000"/>
                        </a:lnSpc>
                        <a:spcAft>
                          <a:spcPts val="1000"/>
                        </a:spcAft>
                      </a:pPr>
                      <a:r>
                        <a:rPr lang="en-US" sz="1200">
                          <a:solidFill>
                            <a:schemeClr val="tx1"/>
                          </a:solidFill>
                          <a:latin typeface="Huawei Sans" panose="020C0503030203020204" pitchFamily="34" charset="0"/>
                          <a:ea typeface="+mn-ea"/>
                        </a:rPr>
                        <a:t>Evaporative cooling and humidification system</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Humidification capacity</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Calculated based on the maximum air volume and maximum humidity difference on the secondary side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406407">
                <a:tc vMerge="1">
                  <a:txBody>
                    <a:bodyPr/>
                    <a:lstStyle/>
                    <a:p>
                      <a:endParaRPr lang="zh-CN" altLang="en-US"/>
                    </a:p>
                  </a:txBody>
                  <a:tcPr/>
                </a:tc>
                <a:tc>
                  <a:txBody>
                    <a:bodyPr/>
                    <a:lstStyle/>
                    <a:p>
                      <a:pPr algn="ctr">
                        <a:lnSpc>
                          <a:spcPct val="100000"/>
                        </a:lnSpc>
                        <a:spcAft>
                          <a:spcPts val="1000"/>
                        </a:spcAft>
                      </a:pPr>
                      <a:r>
                        <a:rPr lang="en-US" sz="1200">
                          <a:solidFill>
                            <a:schemeClr val="tx1"/>
                          </a:solidFill>
                          <a:latin typeface="Huawei Sans" panose="020C0503030203020204" pitchFamily="34" charset="0"/>
                          <a:ea typeface="+mn-ea"/>
                        </a:rPr>
                        <a:t>Water consumption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00000"/>
                        </a:lnSpc>
                        <a:spcAft>
                          <a:spcPts val="1000"/>
                        </a:spcAft>
                      </a:pPr>
                      <a:r>
                        <a:rPr lang="en-US" sz="1200" dirty="0">
                          <a:solidFill>
                            <a:schemeClr val="tx1"/>
                          </a:solidFill>
                          <a:latin typeface="Huawei Sans" panose="020C0503030203020204" pitchFamily="34" charset="0"/>
                          <a:ea typeface="+mn-ea"/>
                        </a:rPr>
                        <a:t>Determined based on the humidification capacity, humidification efficiency, and water circulation logic</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graphicFrame>
        <p:nvGraphicFramePr>
          <p:cNvPr id="5" name="表格 4"/>
          <p:cNvGraphicFramePr>
            <a:graphicFrameLocks noGrp="1"/>
          </p:cNvGraphicFramePr>
          <p:nvPr>
            <p:extLst>
              <p:ext uri="{D42A27DB-BD31-4B8C-83A1-F6EECF244321}">
                <p14:modId xmlns:p14="http://schemas.microsoft.com/office/powerpoint/2010/main" val="3363290531"/>
              </p:ext>
            </p:extLst>
          </p:nvPr>
        </p:nvGraphicFramePr>
        <p:xfrm>
          <a:off x="5566410" y="2291233"/>
          <a:ext cx="6088518" cy="3636136"/>
        </p:xfrm>
        <a:graphic>
          <a:graphicData uri="http://schemas.openxmlformats.org/drawingml/2006/table">
            <a:tbl>
              <a:tblPr firstRow="1" firstCol="1" bandRow="1">
                <a:tableStyleId>{72833802-FEF1-4C79-8D5D-14CF1EAF98D9}</a:tableStyleId>
              </a:tblPr>
              <a:tblGrid>
                <a:gridCol w="2108551"/>
                <a:gridCol w="1719247"/>
                <a:gridCol w="2260720"/>
              </a:tblGrid>
              <a:tr h="266182">
                <a:tc>
                  <a:txBody>
                    <a:bodyPr/>
                    <a:lstStyle/>
                    <a:p>
                      <a:pPr marL="0" marR="139700" indent="0" algn="ctr">
                        <a:lnSpc>
                          <a:spcPct val="100000"/>
                        </a:lnSpc>
                        <a:spcAft>
                          <a:spcPts val="1200"/>
                        </a:spcAft>
                      </a:pPr>
                      <a:r>
                        <a:rPr lang="en-US" sz="1200" dirty="0">
                          <a:solidFill>
                            <a:schemeClr val="tx1"/>
                          </a:solidFill>
                          <a:latin typeface="Huawei Sans" panose="020C0503030203020204" pitchFamily="34" charset="0"/>
                        </a:rPr>
                        <a:t>Provided Specifications</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Customization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Key Device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27847">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Air volume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0" marR="139700" indent="0" algn="ctr">
                        <a:lnSpc>
                          <a:spcPct val="100000"/>
                        </a:lnSpc>
                        <a:spcAft>
                          <a:spcPts val="1200"/>
                        </a:spcAft>
                      </a:pPr>
                      <a:r>
                        <a:rPr lang="en-US" sz="1200" dirty="0">
                          <a:solidFill>
                            <a:schemeClr val="tx1"/>
                          </a:solidFill>
                          <a:latin typeface="Huawei Sans" panose="020C0503030203020204" pitchFamily="34" charset="0"/>
                        </a:rPr>
                        <a:t>Fan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Fan on the primary side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66182">
                <a:tc>
                  <a:txBody>
                    <a:bodyPr/>
                    <a:lstStyle/>
                    <a:p>
                      <a:pPr marL="0" marR="139700" indent="0" algn="ctr">
                        <a:lnSpc>
                          <a:spcPct val="100000"/>
                        </a:lnSpc>
                        <a:spcAft>
                          <a:spcPts val="1200"/>
                        </a:spcAft>
                      </a:pPr>
                      <a:r>
                        <a:rPr lang="en-US" sz="1200" dirty="0" smtClean="0">
                          <a:solidFill>
                            <a:schemeClr val="tx1"/>
                          </a:solidFill>
                          <a:latin typeface="Huawei Sans" panose="020C0503030203020204" pitchFamily="34" charset="0"/>
                        </a:rPr>
                        <a:t>Air </a:t>
                      </a:r>
                      <a:r>
                        <a:rPr lang="en-US" sz="1200" dirty="0">
                          <a:solidFill>
                            <a:schemeClr val="tx1"/>
                          </a:solidFill>
                          <a:latin typeface="Huawei Sans" panose="020C0503030203020204" pitchFamily="34" charset="0"/>
                        </a:rPr>
                        <a:t>pressure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Fan on the secondary side</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4046">
                <a:tc>
                  <a:txBody>
                    <a:bodyPr/>
                    <a:lstStyle/>
                    <a:p>
                      <a:pPr marL="0" marR="139700" indent="0" algn="ctr">
                        <a:lnSpc>
                          <a:spcPct val="100000"/>
                        </a:lnSpc>
                        <a:spcAft>
                          <a:spcPts val="1200"/>
                        </a:spcAft>
                      </a:pPr>
                      <a:r>
                        <a:rPr lang="en-US" sz="1200" dirty="0">
                          <a:solidFill>
                            <a:schemeClr val="tx1"/>
                          </a:solidFill>
                          <a:latin typeface="Huawei Sans" panose="020C0503030203020204" pitchFamily="34" charset="0"/>
                        </a:rPr>
                        <a:t>Noise</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Muffler (optional)</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9643">
                <a:tc>
                  <a:txBody>
                    <a:bodyPr/>
                    <a:lstStyle/>
                    <a:p>
                      <a:pPr marL="0" marR="139700" indent="0" algn="ctr">
                        <a:lnSpc>
                          <a:spcPct val="100000"/>
                        </a:lnSpc>
                        <a:spcAft>
                          <a:spcPts val="1200"/>
                        </a:spcAft>
                      </a:pPr>
                      <a:r>
                        <a:rPr lang="en-US" sz="1200" dirty="0">
                          <a:solidFill>
                            <a:schemeClr val="tx1"/>
                          </a:solidFill>
                          <a:latin typeface="Huawei Sans" panose="020C0503030203020204" pitchFamily="34" charset="0"/>
                        </a:rPr>
                        <a:t>Environmental specifications</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Air-to-air heat exchanger</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Air-to-air heat exchanger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89643">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Air intake and exhaust specifications</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a:p>
                  </a:txBody>
                  <a:tcPr/>
                </a:tc>
                <a:tc vMerge="1">
                  <a:txBody>
                    <a:bodyPr/>
                    <a:lstStyle/>
                    <a:p>
                      <a:endParaRPr lang="zh-CN" altLang="en-US"/>
                    </a:p>
                  </a:txBody>
                  <a:tcPr/>
                </a:tc>
              </a:tr>
              <a:tr h="226865">
                <a:tc rowSpan="3">
                  <a:txBody>
                    <a:bodyPr/>
                    <a:lstStyle/>
                    <a:p>
                      <a:pPr marL="0" marR="139700" indent="0" algn="ctr">
                        <a:lnSpc>
                          <a:spcPct val="100000"/>
                        </a:lnSpc>
                        <a:spcAft>
                          <a:spcPts val="1200"/>
                        </a:spcAft>
                      </a:pPr>
                      <a:r>
                        <a:rPr lang="en-US" sz="1200" b="1">
                          <a:solidFill>
                            <a:schemeClr val="tx1"/>
                          </a:solidFill>
                          <a:latin typeface="Huawei Sans" panose="020C0503030203020204" pitchFamily="34" charset="0"/>
                          <a:ea typeface="+mn-ea"/>
                          <a:cs typeface="+mn-cs"/>
                        </a:rPr>
                        <a:t>Cooling capacity</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3">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Cooling system</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Compressor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6865">
                <a:tc vMerge="1">
                  <a:txBody>
                    <a:bodyPr/>
                    <a:lstStyle/>
                    <a:p>
                      <a:endParaRPr lang="zh-CN" altLang="en-US"/>
                    </a:p>
                  </a:txBody>
                  <a:tcPr/>
                </a:tc>
                <a:tc vMerge="1">
                  <a:txBody>
                    <a:bodyPr/>
                    <a:lstStyle/>
                    <a:p>
                      <a:endParaRPr lang="zh-CN" altLang="en-US"/>
                    </a:p>
                  </a:txBody>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Evaporator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26865">
                <a:tc vMerge="1">
                  <a:txBody>
                    <a:bodyPr/>
                    <a:lstStyle/>
                    <a:p>
                      <a:endParaRPr lang="zh-CN" altLang="en-US"/>
                    </a:p>
                  </a:txBody>
                  <a:tcPr/>
                </a:tc>
                <a:tc vMerge="1">
                  <a:txBody>
                    <a:bodyPr/>
                    <a:lstStyle/>
                    <a:p>
                      <a:endParaRPr lang="zh-CN" altLang="en-US"/>
                    </a:p>
                  </a:txBody>
                  <a:tcPr/>
                </a:tc>
                <a:tc>
                  <a:txBody>
                    <a:bodyPr/>
                    <a:lstStyle/>
                    <a:p>
                      <a:pPr marL="0" marR="139700" indent="0" algn="ctr">
                        <a:lnSpc>
                          <a:spcPct val="100000"/>
                        </a:lnSpc>
                        <a:spcAft>
                          <a:spcPts val="1200"/>
                        </a:spcAft>
                      </a:pPr>
                      <a:r>
                        <a:rPr lang="en-US" sz="1200" dirty="0">
                          <a:solidFill>
                            <a:schemeClr val="tx1"/>
                          </a:solidFill>
                          <a:latin typeface="Huawei Sans" panose="020C0503030203020204" pitchFamily="34" charset="0"/>
                        </a:rPr>
                        <a:t>Condenser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52422">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Humidification capacity</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Adiabatic evaporative humidifier</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Adiabatic evaporative humidifier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94046">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Cleanliness</a:t>
                      </a:r>
                    </a:p>
                  </a:txBody>
                  <a:tcPr marL="72000" marR="72000" marT="36000" marB="3600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139700" indent="0" algn="ctr">
                        <a:lnSpc>
                          <a:spcPct val="100000"/>
                        </a:lnSpc>
                        <a:spcAft>
                          <a:spcPts val="1200"/>
                        </a:spcAft>
                      </a:pPr>
                      <a:r>
                        <a:rPr lang="en-US" sz="1200">
                          <a:solidFill>
                            <a:schemeClr val="tx1"/>
                          </a:solidFill>
                          <a:latin typeface="Huawei Sans" panose="020C0503030203020204" pitchFamily="34" charset="0"/>
                        </a:rPr>
                        <a:t>Filtering section</a:t>
                      </a:r>
                    </a:p>
                  </a:txBody>
                  <a:tcPr marL="72000" marR="72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139700" indent="0" algn="ctr">
                        <a:lnSpc>
                          <a:spcPct val="100000"/>
                        </a:lnSpc>
                        <a:spcAft>
                          <a:spcPts val="1200"/>
                        </a:spcAft>
                      </a:pPr>
                      <a:r>
                        <a:rPr lang="en-US" sz="1200" dirty="0">
                          <a:solidFill>
                            <a:schemeClr val="tx1"/>
                          </a:solidFill>
                          <a:latin typeface="Huawei Sans" panose="020C0503030203020204" pitchFamily="34" charset="0"/>
                        </a:rPr>
                        <a:t>G4 bag filter</a:t>
                      </a:r>
                    </a:p>
                  </a:txBody>
                  <a:tcPr marL="72000" marR="72000" marT="36000" marB="3600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8" name="右箭头 7"/>
          <p:cNvSpPr/>
          <p:nvPr/>
        </p:nvSpPr>
        <p:spPr>
          <a:xfrm>
            <a:off x="4683704" y="3768229"/>
            <a:ext cx="543030" cy="393076"/>
          </a:xfrm>
          <a:prstGeom prst="rightArrow">
            <a:avLst/>
          </a:prstGeom>
          <a:solidFill>
            <a:srgbClr val="FFC000"/>
          </a:solidFill>
          <a:ln>
            <a:solidFill>
              <a:srgbClr val="9CDAFF"/>
            </a:solidFill>
          </a:ln>
        </p:spPr>
        <p:style>
          <a:lnRef idx="2">
            <a:schemeClr val="accent4">
              <a:shade val="50000"/>
            </a:schemeClr>
          </a:lnRef>
          <a:fillRef idx="1">
            <a:schemeClr val="accent4"/>
          </a:fillRef>
          <a:effectRef idx="0">
            <a:schemeClr val="accent4"/>
          </a:effectRef>
          <a:fontRef idx="minor">
            <a:schemeClr val="lt1"/>
          </a:fontRef>
        </p:style>
        <p:txBody>
          <a:bodyPr rtlCol="0" anchor="ctr">
            <a:noAutofit/>
          </a:bodyPr>
          <a:lstStyle/>
          <a:p>
            <a:pPr algn="ctr"/>
            <a:endParaRPr lang="zh-CN" altLang="en-US">
              <a:latin typeface="Huawei Sans" panose="020C0503030203020204" pitchFamily="34" charset="0"/>
            </a:endParaRPr>
          </a:p>
        </p:txBody>
      </p:sp>
    </p:spTree>
    <p:extLst>
      <p:ext uri="{BB962C8B-B14F-4D97-AF65-F5344CB8AC3E}">
        <p14:creationId xmlns:p14="http://schemas.microsoft.com/office/powerpoint/2010/main" val="260139567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Free Cooling Solution Configuration for Data Center Air Conditioners</a:t>
            </a:r>
          </a:p>
          <a:p>
            <a:r>
              <a:rPr lang="en-US" b="1">
                <a:latin typeface="Huawei Sans" panose="020C0503030203020204" pitchFamily="34" charset="0"/>
              </a:rPr>
              <a:t>Continuous Cooling Solution Configuration for Data Center Air Conditioners</a:t>
            </a:r>
          </a:p>
          <a:p>
            <a:r>
              <a:rPr lang="en-US">
                <a:solidFill>
                  <a:schemeClr val="bg1">
                    <a:lumMod val="50000"/>
                  </a:schemeClr>
                </a:solidFill>
                <a:latin typeface="Huawei Sans" panose="020C0503030203020204" pitchFamily="34" charset="0"/>
              </a:rPr>
              <a:t>Configuration Cases for Data Center Air Conditioning Systems</a:t>
            </a:r>
          </a:p>
        </p:txBody>
      </p:sp>
    </p:spTree>
    <p:extLst>
      <p:ext uri="{BB962C8B-B14F-4D97-AF65-F5344CB8AC3E}">
        <p14:creationId xmlns:p14="http://schemas.microsoft.com/office/powerpoint/2010/main" val="8370196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b="1" smtClean="0">
                <a:latin typeface="Huawei Sans" panose="020C0503030203020204" pitchFamily="34" charset="0"/>
              </a:rPr>
              <a:t>Free Cooling Solution Configuration for Data Center Air Conditioners</a:t>
            </a:r>
          </a:p>
          <a:p>
            <a:pPr lvl="1">
              <a:buSzPct val="60000"/>
              <a:buFont typeface="Wingdings" panose="05000000000000000000" pitchFamily="2" charset="2"/>
              <a:buChar char="n"/>
            </a:pPr>
            <a:r>
              <a:rPr lang="en-US" smtClean="0">
                <a:latin typeface="Huawei Sans" panose="020C0503030203020204" pitchFamily="34" charset="0"/>
              </a:rPr>
              <a:t>Direct Ventilation Free Cooling Solution Configuration</a:t>
            </a:r>
          </a:p>
          <a:p>
            <a:pPr lvl="1"/>
            <a:r>
              <a:rPr lang="en-US" smtClean="0">
                <a:solidFill>
                  <a:schemeClr val="bg1">
                    <a:lumMod val="50000"/>
                  </a:schemeClr>
                </a:solidFill>
                <a:latin typeface="Huawei Sans" panose="020C0503030203020204" pitchFamily="34" charset="0"/>
              </a:rPr>
              <a:t>Water-based Free Cooling Solution Configuration</a:t>
            </a:r>
          </a:p>
          <a:p>
            <a:pPr lvl="1"/>
            <a:r>
              <a:rPr lang="en-US" smtClean="0">
                <a:solidFill>
                  <a:schemeClr val="bg1">
                    <a:lumMod val="50000"/>
                  </a:schemeClr>
                </a:solidFill>
                <a:latin typeface="Huawei Sans" panose="020C0503030203020204" pitchFamily="34" charset="0"/>
              </a:rPr>
              <a:t>Indirect Evaporative Cooling Solution Configuration</a:t>
            </a:r>
          </a:p>
          <a:p>
            <a:r>
              <a:rPr lang="en-US" smtClean="0">
                <a:solidFill>
                  <a:schemeClr val="bg1">
                    <a:lumMod val="50000"/>
                  </a:schemeClr>
                </a:solidFill>
                <a:latin typeface="Huawei Sans" panose="020C0503030203020204" pitchFamily="34" charset="0"/>
              </a:rPr>
              <a:t>Continuous Cooling Solution Configuration for Data Center Air Conditioners</a:t>
            </a:r>
          </a:p>
          <a:p>
            <a:r>
              <a:rPr lang="en-US" smtClean="0">
                <a:solidFill>
                  <a:schemeClr val="bg1">
                    <a:lumMod val="50000"/>
                  </a:schemeClr>
                </a:solidFill>
                <a:latin typeface="Huawei Sans" panose="020C0503030203020204" pitchFamily="34" charset="0"/>
              </a:rPr>
              <a:t>Configuration Cases for Data Center Air Conditioning Systems</a:t>
            </a:r>
            <a:endParaRPr lang="en-US">
              <a:solidFill>
                <a:schemeClr val="bg1">
                  <a:lumMod val="50000"/>
                </a:schemeClr>
              </a:solidFill>
              <a:latin typeface="Huawei Sans" panose="020C0503030203020204" pitchFamily="34" charset="0"/>
            </a:endParaRPr>
          </a:p>
        </p:txBody>
      </p:sp>
    </p:spTree>
    <p:extLst>
      <p:ext uri="{BB962C8B-B14F-4D97-AF65-F5344CB8AC3E}">
        <p14:creationId xmlns:p14="http://schemas.microsoft.com/office/powerpoint/2010/main" val="305631620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Continuous Cooling Concept</a:t>
            </a:r>
            <a:endParaRPr lang="en-US"/>
          </a:p>
        </p:txBody>
      </p:sp>
      <p:sp>
        <p:nvSpPr>
          <p:cNvPr id="6" name="文本占位符 5"/>
          <p:cNvSpPr>
            <a:spLocks noGrp="1"/>
          </p:cNvSpPr>
          <p:nvPr>
            <p:ph type="body" sz="quarter" idx="10"/>
          </p:nvPr>
        </p:nvSpPr>
        <p:spPr>
          <a:xfrm>
            <a:off x="455612" y="1052514"/>
            <a:ext cx="6808021" cy="4875042"/>
          </a:xfrm>
        </p:spPr>
        <p:txBody>
          <a:bodyPr/>
          <a:lstStyle/>
          <a:p>
            <a:r>
              <a:rPr lang="en-US" sz="1400" smtClean="0"/>
              <a:t>A data center that requires high reliability or high density must have the continuous cooling function.</a:t>
            </a:r>
          </a:p>
          <a:p>
            <a:pPr lvl="1"/>
            <a:r>
              <a:rPr lang="en-US" sz="1200" smtClean="0"/>
              <a:t>Short-time cooling interruption may be tolerated in low-density data centers, but may cause faults or even service interruption in medium- and high-density data centers.</a:t>
            </a:r>
          </a:p>
          <a:p>
            <a:r>
              <a:rPr lang="en-US" sz="1400" smtClean="0"/>
              <a:t>A diesel generator (DG) alone cannot guarantee continuous cooling.</a:t>
            </a:r>
          </a:p>
          <a:p>
            <a:pPr lvl="1"/>
            <a:r>
              <a:rPr lang="en-US" sz="1200" smtClean="0"/>
              <a:t>When the mains supply is cut off, cooling is also interrupted. It takes 5 to 15 minutes for the DG to start, the compressor to restart, and the cooling to recover.</a:t>
            </a:r>
            <a:endParaRPr lang="en-US" sz="1200" dirty="0"/>
          </a:p>
        </p:txBody>
      </p:sp>
      <p:pic>
        <p:nvPicPr>
          <p:cNvPr id="7" name="图片 6"/>
          <p:cNvPicPr>
            <a:picLocks noChangeAspect="1"/>
          </p:cNvPicPr>
          <p:nvPr/>
        </p:nvPicPr>
        <p:blipFill rotWithShape="1">
          <a:blip r:embed="rId3"/>
          <a:srcRect b="55996"/>
          <a:stretch/>
        </p:blipFill>
        <p:spPr>
          <a:xfrm>
            <a:off x="7586087" y="1102967"/>
            <a:ext cx="3950719" cy="2135533"/>
          </a:xfrm>
          <a:prstGeom prst="rect">
            <a:avLst/>
          </a:prstGeom>
        </p:spPr>
      </p:pic>
      <p:pic>
        <p:nvPicPr>
          <p:cNvPr id="10" name="图片 9"/>
          <p:cNvPicPr>
            <a:picLocks noChangeAspect="1"/>
          </p:cNvPicPr>
          <p:nvPr/>
        </p:nvPicPr>
        <p:blipFill rotWithShape="1">
          <a:blip r:embed="rId3"/>
          <a:srcRect t="49392"/>
          <a:stretch/>
        </p:blipFill>
        <p:spPr>
          <a:xfrm>
            <a:off x="7510013" y="3732952"/>
            <a:ext cx="3759777" cy="2456069"/>
          </a:xfrm>
          <a:prstGeom prst="rect">
            <a:avLst/>
          </a:prstGeom>
        </p:spPr>
      </p:pic>
      <p:sp>
        <p:nvSpPr>
          <p:cNvPr id="8" name="文本框 7"/>
          <p:cNvSpPr txBox="1"/>
          <p:nvPr/>
        </p:nvSpPr>
        <p:spPr>
          <a:xfrm>
            <a:off x="7615323" y="3192984"/>
            <a:ext cx="3921483" cy="307777"/>
          </a:xfrm>
          <a:prstGeom prst="rect">
            <a:avLst/>
          </a:prstGeom>
          <a:noFill/>
        </p:spPr>
        <p:txBody>
          <a:bodyPr wrap="square" rtlCol="0">
            <a:spAutoFit/>
          </a:bodyPr>
          <a:lstStyle/>
          <a:p>
            <a:r>
              <a:rPr lang="en-US" sz="1400" b="1" dirty="0">
                <a:latin typeface="Huawei Sans" panose="020C0503030203020204" pitchFamily="34" charset="0"/>
              </a:rPr>
              <a:t>Cooling duration without air conditioners</a:t>
            </a:r>
          </a:p>
        </p:txBody>
      </p:sp>
      <p:sp>
        <p:nvSpPr>
          <p:cNvPr id="9" name="文本框 8"/>
          <p:cNvSpPr txBox="1"/>
          <p:nvPr/>
        </p:nvSpPr>
        <p:spPr>
          <a:xfrm>
            <a:off x="935487" y="3572267"/>
            <a:ext cx="5378557" cy="1569660"/>
          </a:xfrm>
          <a:prstGeom prst="rect">
            <a:avLst/>
          </a:prstGeom>
          <a:solidFill>
            <a:srgbClr val="FFC000"/>
          </a:solidFill>
          <a:ln>
            <a:solidFill>
              <a:srgbClr val="FFC000"/>
            </a:solid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a:lnSpc>
                <a:spcPct val="150000"/>
              </a:lnSpc>
              <a:spcAft>
                <a:spcPts val="600"/>
              </a:spcAft>
            </a:pPr>
            <a:r>
              <a:rPr lang="en-US" sz="1600" b="1" dirty="0">
                <a:solidFill>
                  <a:schemeClr val="tx1"/>
                </a:solidFill>
                <a:latin typeface="Huawei Sans" panose="020C0503030203020204" pitchFamily="34" charset="0"/>
              </a:rPr>
              <a:t>Once the air conditioning system in a data center is interrupted, the temperature of the data center rises rapidly, which may cause server faults or even breakdown.</a:t>
            </a:r>
          </a:p>
        </p:txBody>
      </p:sp>
      <p:sp>
        <p:nvSpPr>
          <p:cNvPr id="3" name="矩形 2"/>
          <p:cNvSpPr/>
          <p:nvPr/>
        </p:nvSpPr>
        <p:spPr>
          <a:xfrm>
            <a:off x="7471913" y="1268830"/>
            <a:ext cx="300613" cy="1743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867776" y="3699086"/>
            <a:ext cx="2063750" cy="1764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185526" y="3951081"/>
            <a:ext cx="628650" cy="2800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9391776" y="5224952"/>
            <a:ext cx="406400" cy="32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646444" y="5324098"/>
            <a:ext cx="280999" cy="2443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7408413" y="1472612"/>
            <a:ext cx="400110" cy="1372187"/>
          </a:xfrm>
          <a:prstGeom prst="rect">
            <a:avLst/>
          </a:prstGeom>
          <a:noFill/>
        </p:spPr>
        <p:txBody>
          <a:bodyPr vert="vert270" wrap="square" rtlCol="0">
            <a:spAutoFit/>
          </a:bodyPr>
          <a:lstStyle/>
          <a:p>
            <a:pPr algn="ctr"/>
            <a:r>
              <a:rPr lang="en-US" altLang="zh-CN" sz="700" dirty="0"/>
              <a:t>Average intake air temperature </a:t>
            </a:r>
            <a:endParaRPr lang="en-US" altLang="zh-CN" sz="700" dirty="0" smtClean="0"/>
          </a:p>
          <a:p>
            <a:pPr algn="ctr"/>
            <a:r>
              <a:rPr lang="en-US" altLang="zh-CN" sz="700" dirty="0" smtClean="0"/>
              <a:t>of </a:t>
            </a:r>
            <a:r>
              <a:rPr lang="en-US" altLang="zh-CN" sz="700" dirty="0"/>
              <a:t>the cabinet</a:t>
            </a:r>
            <a:endParaRPr lang="zh-CN" altLang="en-US" sz="700" dirty="0"/>
          </a:p>
        </p:txBody>
      </p:sp>
      <p:sp>
        <p:nvSpPr>
          <p:cNvPr id="5" name="文本框 4"/>
          <p:cNvSpPr txBox="1"/>
          <p:nvPr/>
        </p:nvSpPr>
        <p:spPr>
          <a:xfrm>
            <a:off x="7629365" y="3510392"/>
            <a:ext cx="2444456" cy="338554"/>
          </a:xfrm>
          <a:prstGeom prst="rect">
            <a:avLst/>
          </a:prstGeom>
          <a:noFill/>
        </p:spPr>
        <p:txBody>
          <a:bodyPr wrap="square" rtlCol="0">
            <a:spAutoFit/>
          </a:bodyPr>
          <a:lstStyle/>
          <a:p>
            <a:r>
              <a:rPr lang="en-US" altLang="zh-CN" sz="800" b="1" dirty="0"/>
              <a:t>Time required for the 500 TR unit to return to the preset chilled water temperature</a:t>
            </a:r>
            <a:endParaRPr lang="zh-CN" altLang="en-US" sz="800" b="1" dirty="0"/>
          </a:p>
        </p:txBody>
      </p:sp>
      <p:sp>
        <p:nvSpPr>
          <p:cNvPr id="15" name="文本框 14"/>
          <p:cNvSpPr txBox="1"/>
          <p:nvPr/>
        </p:nvSpPr>
        <p:spPr>
          <a:xfrm>
            <a:off x="10084708" y="3572267"/>
            <a:ext cx="728980" cy="200055"/>
          </a:xfrm>
          <a:prstGeom prst="rect">
            <a:avLst/>
          </a:prstGeom>
          <a:noFill/>
        </p:spPr>
        <p:txBody>
          <a:bodyPr wrap="square" rtlCol="0">
            <a:spAutoFit/>
          </a:bodyPr>
          <a:lstStyle/>
          <a:p>
            <a:r>
              <a:rPr lang="en-US" altLang="zh-CN" sz="700" b="1" dirty="0" smtClean="0"/>
              <a:t>High </a:t>
            </a:r>
            <a:r>
              <a:rPr lang="en-US" altLang="zh-CN" sz="700" b="1" dirty="0"/>
              <a:t>load</a:t>
            </a:r>
            <a:endParaRPr lang="zh-CN" altLang="en-US" sz="700" b="1" dirty="0"/>
          </a:p>
        </p:txBody>
      </p:sp>
      <p:sp>
        <p:nvSpPr>
          <p:cNvPr id="16" name="文本框 15"/>
          <p:cNvSpPr txBox="1"/>
          <p:nvPr/>
        </p:nvSpPr>
        <p:spPr>
          <a:xfrm>
            <a:off x="10094868" y="3908668"/>
            <a:ext cx="908538" cy="200055"/>
          </a:xfrm>
          <a:prstGeom prst="rect">
            <a:avLst/>
          </a:prstGeom>
          <a:noFill/>
        </p:spPr>
        <p:txBody>
          <a:bodyPr wrap="square" rtlCol="0">
            <a:spAutoFit/>
          </a:bodyPr>
          <a:lstStyle/>
          <a:p>
            <a:r>
              <a:rPr lang="en-US" altLang="zh-CN" sz="700" b="1" dirty="0"/>
              <a:t>Standard unit</a:t>
            </a:r>
            <a:endParaRPr lang="zh-CN" altLang="en-US" sz="700" b="1" dirty="0"/>
          </a:p>
        </p:txBody>
      </p:sp>
      <p:sp>
        <p:nvSpPr>
          <p:cNvPr id="17" name="文本框 16"/>
          <p:cNvSpPr txBox="1"/>
          <p:nvPr/>
        </p:nvSpPr>
        <p:spPr>
          <a:xfrm>
            <a:off x="10762571" y="3908668"/>
            <a:ext cx="908538" cy="200055"/>
          </a:xfrm>
          <a:prstGeom prst="rect">
            <a:avLst/>
          </a:prstGeom>
          <a:noFill/>
        </p:spPr>
        <p:txBody>
          <a:bodyPr wrap="square" rtlCol="0">
            <a:spAutoFit/>
          </a:bodyPr>
          <a:lstStyle/>
          <a:p>
            <a:r>
              <a:rPr lang="en-US" altLang="zh-CN" sz="700" b="1" dirty="0" smtClean="0"/>
              <a:t>-Low </a:t>
            </a:r>
            <a:r>
              <a:rPr lang="en-US" altLang="zh-CN" sz="700" b="1" dirty="0"/>
              <a:t>load</a:t>
            </a:r>
            <a:endParaRPr lang="zh-CN" altLang="en-US" sz="700" b="1" dirty="0"/>
          </a:p>
        </p:txBody>
      </p:sp>
      <p:sp>
        <p:nvSpPr>
          <p:cNvPr id="18" name="文本框 17"/>
          <p:cNvSpPr txBox="1"/>
          <p:nvPr/>
        </p:nvSpPr>
        <p:spPr>
          <a:xfrm>
            <a:off x="10094868" y="4035227"/>
            <a:ext cx="999978" cy="200055"/>
          </a:xfrm>
          <a:prstGeom prst="rect">
            <a:avLst/>
          </a:prstGeom>
          <a:noFill/>
        </p:spPr>
        <p:txBody>
          <a:bodyPr wrap="square" rtlCol="0">
            <a:spAutoFit/>
          </a:bodyPr>
          <a:lstStyle/>
          <a:p>
            <a:r>
              <a:rPr lang="en-US" altLang="zh-CN" sz="700" b="1" dirty="0"/>
              <a:t>UPS quick startup</a:t>
            </a:r>
            <a:endParaRPr lang="zh-CN" altLang="en-US" sz="700" b="1" dirty="0"/>
          </a:p>
        </p:txBody>
      </p:sp>
      <p:sp>
        <p:nvSpPr>
          <p:cNvPr id="19" name="文本框 18"/>
          <p:cNvSpPr txBox="1"/>
          <p:nvPr/>
        </p:nvSpPr>
        <p:spPr>
          <a:xfrm>
            <a:off x="10907351" y="4035227"/>
            <a:ext cx="908538" cy="200055"/>
          </a:xfrm>
          <a:prstGeom prst="rect">
            <a:avLst/>
          </a:prstGeom>
          <a:noFill/>
        </p:spPr>
        <p:txBody>
          <a:bodyPr wrap="square" rtlCol="0">
            <a:spAutoFit/>
          </a:bodyPr>
          <a:lstStyle/>
          <a:p>
            <a:r>
              <a:rPr lang="en-US" altLang="zh-CN" sz="700" b="1" dirty="0"/>
              <a:t>-High load</a:t>
            </a:r>
            <a:endParaRPr lang="zh-CN" altLang="en-US" sz="700" b="1" dirty="0"/>
          </a:p>
        </p:txBody>
      </p:sp>
      <p:sp>
        <p:nvSpPr>
          <p:cNvPr id="20" name="文本框 19"/>
          <p:cNvSpPr txBox="1"/>
          <p:nvPr/>
        </p:nvSpPr>
        <p:spPr>
          <a:xfrm>
            <a:off x="10094868" y="4151136"/>
            <a:ext cx="999978" cy="200055"/>
          </a:xfrm>
          <a:prstGeom prst="rect">
            <a:avLst/>
          </a:prstGeom>
          <a:noFill/>
        </p:spPr>
        <p:txBody>
          <a:bodyPr wrap="square" rtlCol="0">
            <a:spAutoFit/>
          </a:bodyPr>
          <a:lstStyle/>
          <a:p>
            <a:r>
              <a:rPr lang="en-US" altLang="zh-CN" sz="700" b="1" dirty="0"/>
              <a:t>UPS quick startup</a:t>
            </a:r>
            <a:endParaRPr lang="zh-CN" altLang="en-US" sz="700" b="1" dirty="0"/>
          </a:p>
        </p:txBody>
      </p:sp>
      <p:sp>
        <p:nvSpPr>
          <p:cNvPr id="21" name="文本框 20"/>
          <p:cNvSpPr txBox="1"/>
          <p:nvPr/>
        </p:nvSpPr>
        <p:spPr>
          <a:xfrm>
            <a:off x="10907351" y="4151136"/>
            <a:ext cx="908538" cy="200055"/>
          </a:xfrm>
          <a:prstGeom prst="rect">
            <a:avLst/>
          </a:prstGeom>
          <a:noFill/>
        </p:spPr>
        <p:txBody>
          <a:bodyPr wrap="square" rtlCol="0">
            <a:spAutoFit/>
          </a:bodyPr>
          <a:lstStyle/>
          <a:p>
            <a:r>
              <a:rPr lang="en-US" altLang="zh-CN" sz="700" b="1" dirty="0"/>
              <a:t>-Low load</a:t>
            </a:r>
            <a:endParaRPr lang="zh-CN" altLang="en-US" sz="700" b="1" dirty="0"/>
          </a:p>
        </p:txBody>
      </p:sp>
      <p:sp>
        <p:nvSpPr>
          <p:cNvPr id="22" name="文本框 21"/>
          <p:cNvSpPr txBox="1"/>
          <p:nvPr/>
        </p:nvSpPr>
        <p:spPr>
          <a:xfrm>
            <a:off x="8382419" y="5238516"/>
            <a:ext cx="809047" cy="415498"/>
          </a:xfrm>
          <a:prstGeom prst="rect">
            <a:avLst/>
          </a:prstGeom>
          <a:noFill/>
        </p:spPr>
        <p:txBody>
          <a:bodyPr wrap="square" rtlCol="0">
            <a:spAutoFit/>
          </a:bodyPr>
          <a:lstStyle/>
          <a:p>
            <a:r>
              <a:rPr lang="en-US" altLang="zh-CN" sz="700" dirty="0"/>
              <a:t>Low load: 3 minutes and 2 seconds</a:t>
            </a:r>
            <a:endParaRPr lang="zh-CN" altLang="en-US" sz="700" dirty="0"/>
          </a:p>
        </p:txBody>
      </p:sp>
      <p:sp>
        <p:nvSpPr>
          <p:cNvPr id="23" name="文本框 22"/>
          <p:cNvSpPr txBox="1"/>
          <p:nvPr/>
        </p:nvSpPr>
        <p:spPr>
          <a:xfrm>
            <a:off x="9314088" y="5229465"/>
            <a:ext cx="759308" cy="369332"/>
          </a:xfrm>
          <a:prstGeom prst="rect">
            <a:avLst/>
          </a:prstGeom>
          <a:noFill/>
        </p:spPr>
        <p:txBody>
          <a:bodyPr wrap="square" rtlCol="0">
            <a:spAutoFit/>
          </a:bodyPr>
          <a:lstStyle/>
          <a:p>
            <a:r>
              <a:rPr lang="en-US" altLang="zh-CN" sz="600" dirty="0"/>
              <a:t>High load: 5 minutes and 30 seconds</a:t>
            </a:r>
            <a:endParaRPr lang="zh-CN" altLang="en-US" sz="600" dirty="0"/>
          </a:p>
        </p:txBody>
      </p:sp>
      <p:pic>
        <p:nvPicPr>
          <p:cNvPr id="24" name="图片 23"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98971" y="3625634"/>
            <a:ext cx="171474" cy="123842"/>
          </a:xfrm>
          <a:prstGeom prst="rect">
            <a:avLst/>
          </a:prstGeom>
        </p:spPr>
      </p:pic>
    </p:spTree>
    <p:extLst>
      <p:ext uri="{BB962C8B-B14F-4D97-AF65-F5344CB8AC3E}">
        <p14:creationId xmlns:p14="http://schemas.microsoft.com/office/powerpoint/2010/main" val="41910335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Uptime White Paper – Continuous </a:t>
            </a:r>
            <a:r>
              <a:rPr lang="en-US" smtClean="0"/>
              <a:t>Cooling </a:t>
            </a:r>
            <a:r>
              <a:rPr lang="en-US" smtClean="0"/>
              <a:t>(1)</a:t>
            </a:r>
            <a:endParaRPr lang="en-US"/>
          </a:p>
        </p:txBody>
      </p:sp>
      <p:sp>
        <p:nvSpPr>
          <p:cNvPr id="6" name="文本占位符 5"/>
          <p:cNvSpPr>
            <a:spLocks noGrp="1"/>
          </p:cNvSpPr>
          <p:nvPr>
            <p:ph type="body" sz="quarter" idx="10"/>
          </p:nvPr>
        </p:nvSpPr>
        <p:spPr>
          <a:prstGeom prst="rect">
            <a:avLst/>
          </a:prstGeom>
        </p:spPr>
        <p:txBody>
          <a:bodyPr>
            <a:noAutofit/>
          </a:bodyPr>
          <a:lstStyle/>
          <a:p>
            <a:r>
              <a:rPr lang="en-US" sz="1200" dirty="0">
                <a:latin typeface="Huawei Sans" panose="020C0503030203020204" pitchFamily="34" charset="0"/>
              </a:rPr>
              <a:t>The main function of continuous cooling is to eliminate the short-time cooling capability loss during the transfer between the mains and the DG.</a:t>
            </a:r>
          </a:p>
        </p:txBody>
      </p:sp>
      <p:graphicFrame>
        <p:nvGraphicFramePr>
          <p:cNvPr id="4" name="表格 3"/>
          <p:cNvGraphicFramePr>
            <a:graphicFrameLocks noGrp="1"/>
          </p:cNvGraphicFramePr>
          <p:nvPr>
            <p:extLst>
              <p:ext uri="{D42A27DB-BD31-4B8C-83A1-F6EECF244321}">
                <p14:modId xmlns:p14="http://schemas.microsoft.com/office/powerpoint/2010/main" val="634544789"/>
              </p:ext>
            </p:extLst>
          </p:nvPr>
        </p:nvGraphicFramePr>
        <p:xfrm>
          <a:off x="548548" y="1466287"/>
          <a:ext cx="10984322" cy="4260143"/>
        </p:xfrm>
        <a:graphic>
          <a:graphicData uri="http://schemas.openxmlformats.org/drawingml/2006/table">
            <a:tbl>
              <a:tblPr firstRow="1" firstCol="1" bandRow="1">
                <a:tableStyleId>{5C22544A-7EE6-4342-B048-85BDC9FD1C3A}</a:tableStyleId>
              </a:tblPr>
              <a:tblGrid>
                <a:gridCol w="1037963"/>
                <a:gridCol w="9946359"/>
              </a:tblGrid>
              <a:tr h="781775">
                <a:tc>
                  <a:txBody>
                    <a:bodyPr/>
                    <a:lstStyle/>
                    <a:p>
                      <a:pPr indent="0" algn="ctr">
                        <a:lnSpc>
                          <a:spcPct val="150000"/>
                        </a:lnSpc>
                        <a:spcAft>
                          <a:spcPts val="0"/>
                        </a:spcAft>
                        <a:tabLst>
                          <a:tab pos="269875" algn="l"/>
                        </a:tabLst>
                      </a:pPr>
                      <a:r>
                        <a:rPr lang="en-US" sz="1200" dirty="0">
                          <a:solidFill>
                            <a:schemeClr val="tx1"/>
                          </a:solidFill>
                          <a:latin typeface="Huawei Sans" panose="020C0503030203020204" pitchFamily="34" charset="0"/>
                          <a:ea typeface="+mn-ea"/>
                        </a:rPr>
                        <a:t>Basic </a:t>
                      </a:r>
                      <a:r>
                        <a:rPr lang="en-US" sz="1200" dirty="0" smtClean="0">
                          <a:solidFill>
                            <a:schemeClr val="tx1"/>
                          </a:solidFill>
                          <a:latin typeface="Huawei Sans" panose="020C0503030203020204" pitchFamily="34" charset="0"/>
                          <a:ea typeface="+mn-ea"/>
                        </a:rPr>
                        <a:t>requirement</a:t>
                      </a:r>
                      <a:endParaRPr lang="en-US" sz="1200" dirty="0">
                        <a:solidFill>
                          <a:schemeClr val="tx1"/>
                        </a:solidFill>
                        <a:latin typeface="Huawei Sans" panose="020C0503030203020204" pitchFamily="34" charset="0"/>
                        <a:ea typeface="+mn-ea"/>
                      </a:endParaRPr>
                    </a:p>
                  </a:txBody>
                  <a:tcPr marL="58237" marR="58237" marT="29118" marB="29118"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lvl="0" indent="0" algn="l">
                        <a:lnSpc>
                          <a:spcPct val="150000"/>
                        </a:lnSpc>
                        <a:spcAft>
                          <a:spcPts val="0"/>
                        </a:spcAft>
                        <a:buFont typeface="Arial" panose="020B0604020202020204" pitchFamily="34" charset="0"/>
                        <a:buNone/>
                        <a:tabLst>
                          <a:tab pos="269875" algn="l"/>
                          <a:tab pos="-133350" algn="l"/>
                          <a:tab pos="209550" algn="l"/>
                        </a:tabLst>
                      </a:pPr>
                      <a:r>
                        <a:rPr lang="en-US" sz="1200" dirty="0">
                          <a:solidFill>
                            <a:schemeClr val="tx1"/>
                          </a:solidFill>
                          <a:latin typeface="Huawei Sans" panose="020C0503030203020204" pitchFamily="34" charset="0"/>
                          <a:ea typeface="+mn-ea"/>
                        </a:rPr>
                        <a:t>Only Tier IV</a:t>
                      </a:r>
                      <a:r>
                        <a:rPr lang="en-US" sz="1200" dirty="0">
                          <a:latin typeface="Huawei Sans" panose="020C0503030203020204" pitchFamily="34" charset="0"/>
                          <a:ea typeface="+mn-ea"/>
                        </a:rPr>
                        <a:t> </a:t>
                      </a:r>
                      <a:r>
                        <a:rPr lang="en-US" sz="1200" dirty="0" smtClean="0">
                          <a:solidFill>
                            <a:schemeClr val="tx1"/>
                          </a:solidFill>
                          <a:latin typeface="Huawei Sans" panose="020C0503030203020204" pitchFamily="34" charset="0"/>
                          <a:ea typeface="+mn-ea"/>
                        </a:rPr>
                        <a:t>data centers require continuous cooling. </a:t>
                      </a:r>
                      <a:r>
                        <a:rPr lang="en-US" sz="1200" dirty="0" smtClean="0">
                          <a:solidFill>
                            <a:srgbClr val="C00000"/>
                          </a:solidFill>
                          <a:latin typeface="Huawei Sans" panose="020C0503030203020204" pitchFamily="34" charset="0"/>
                          <a:ea typeface="+mn-ea"/>
                        </a:rPr>
                        <a:t>It </a:t>
                      </a:r>
                      <a:r>
                        <a:rPr lang="en-US" sz="1200" dirty="0">
                          <a:solidFill>
                            <a:srgbClr val="C00000"/>
                          </a:solidFill>
                          <a:latin typeface="Huawei Sans" panose="020C0503030203020204" pitchFamily="34" charset="0"/>
                          <a:ea typeface="+mn-ea"/>
                        </a:rPr>
                        <a:t>is recommended that continuous cooling be configured if the rated power density exceeds 4 kW/rack regardless of the data center tier. </a:t>
                      </a:r>
                    </a:p>
                  </a:txBody>
                  <a:tcPr marL="58237" marR="58237" marT="29118" marB="29118"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78368">
                <a:tc>
                  <a:txBody>
                    <a:bodyPr/>
                    <a:lstStyle/>
                    <a:p>
                      <a:pPr indent="0" algn="ctr">
                        <a:lnSpc>
                          <a:spcPct val="150000"/>
                        </a:lnSpc>
                        <a:spcAft>
                          <a:spcPts val="0"/>
                        </a:spcAft>
                        <a:tabLst>
                          <a:tab pos="269875" algn="l"/>
                        </a:tabLst>
                      </a:pPr>
                      <a:r>
                        <a:rPr lang="en-US" sz="1200">
                          <a:solidFill>
                            <a:schemeClr val="tx1"/>
                          </a:solidFill>
                          <a:latin typeface="Huawei Sans" panose="020C0503030203020204" pitchFamily="34" charset="0"/>
                          <a:ea typeface="+mn-ea"/>
                        </a:rPr>
                        <a:t>Continuous cooling time</a:t>
                      </a:r>
                    </a:p>
                  </a:txBody>
                  <a:tcPr marL="58237" marR="58237" marT="29118" marB="29118"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200" dirty="0">
                          <a:latin typeface="Huawei Sans" panose="020C0503030203020204" pitchFamily="34" charset="0"/>
                          <a:ea typeface="+mn-ea"/>
                        </a:rPr>
                        <a:t>Regardless of technical factors, continuous cooling is defined as </a:t>
                      </a:r>
                      <a:r>
                        <a:rPr lang="en-US" sz="1200" b="1" dirty="0">
                          <a:solidFill>
                            <a:srgbClr val="C00000"/>
                          </a:solidFill>
                          <a:latin typeface="Huawei Sans" panose="020C0503030203020204" pitchFamily="34" charset="0"/>
                          <a:ea typeface="+mn-ea"/>
                        </a:rPr>
                        <a:t>the capability of providing stable and uninterrupted cooling for IT devices and UPSs. </a:t>
                      </a:r>
                    </a:p>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200" dirty="0">
                          <a:solidFill>
                            <a:schemeClr val="tx1"/>
                          </a:solidFill>
                          <a:latin typeface="Huawei Sans" panose="020C0503030203020204" pitchFamily="34" charset="0"/>
                          <a:ea typeface="+mn-ea"/>
                        </a:rPr>
                        <a:t>During the UPS backup time, the continuous cooling system provides stable cooling capability. </a:t>
                      </a:r>
                    </a:p>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200" dirty="0">
                          <a:solidFill>
                            <a:schemeClr val="tx1"/>
                          </a:solidFill>
                          <a:latin typeface="Huawei Sans" panose="020C0503030203020204" pitchFamily="34" charset="0"/>
                          <a:ea typeface="+mn-ea"/>
                        </a:rPr>
                        <a:t>For example, the static UPS system provides 15-minute backup power. The continuous cooling system should provide stable cooling during the 15 minutes. If there are redundant modules and batteries, the backup time of 15 minutes may be extended to 30 minutes or longer. </a:t>
                      </a:r>
                    </a:p>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200" dirty="0">
                          <a:solidFill>
                            <a:schemeClr val="tx1"/>
                          </a:solidFill>
                          <a:latin typeface="Huawei Sans" panose="020C0503030203020204" pitchFamily="34" charset="0"/>
                          <a:ea typeface="+mn-ea"/>
                        </a:rPr>
                        <a:t>Customers must exercise caution when determining whether to configure continuous cooling based on the specified backup time or available backup time. </a:t>
                      </a:r>
                    </a:p>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200" dirty="0">
                          <a:solidFill>
                            <a:schemeClr val="tx1"/>
                          </a:solidFill>
                          <a:latin typeface="Huawei Sans" panose="020C0503030203020204" pitchFamily="34" charset="0"/>
                          <a:ea typeface="+mn-ea"/>
                        </a:rPr>
                        <a:t>The cooling system recovery time must be set no matter what types of cooling and UPS technologies are used. For example, in a chilled water system, although the power supply of the DG can be recovered within several seconds, it takes 15 minutes or even longer for the chiller to recover after a power failure. Therefore, the cooling storage time must be considered based on the backup time and the time required for the cooling system to restore stable cooling. </a:t>
                      </a:r>
                    </a:p>
                  </a:txBody>
                  <a:tcPr marL="58237" marR="58237" marT="29118" marB="29118"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3981034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Uptime White Paper – Continuous </a:t>
            </a:r>
            <a:r>
              <a:rPr lang="en-US" smtClean="0"/>
              <a:t>Cooling (2)</a:t>
            </a:r>
            <a:endParaRPr lang="en-US"/>
          </a:p>
        </p:txBody>
      </p:sp>
      <p:sp>
        <p:nvSpPr>
          <p:cNvPr id="6" name="文本占位符 5"/>
          <p:cNvSpPr>
            <a:spLocks noGrp="1"/>
          </p:cNvSpPr>
          <p:nvPr>
            <p:ph type="body" sz="quarter" idx="10"/>
          </p:nvPr>
        </p:nvSpPr>
        <p:spPr>
          <a:prstGeom prst="rect">
            <a:avLst/>
          </a:prstGeom>
        </p:spPr>
        <p:txBody>
          <a:bodyPr>
            <a:noAutofit/>
          </a:bodyPr>
          <a:lstStyle/>
          <a:p>
            <a:r>
              <a:rPr lang="en-US" sz="1200" dirty="0">
                <a:latin typeface="Huawei Sans" panose="020C0503030203020204" pitchFamily="34" charset="0"/>
              </a:rPr>
              <a:t>The main function of continuous cooling is to eliminate the short-time cooling capability loss during the transfer between the mains and the DG.</a:t>
            </a:r>
          </a:p>
        </p:txBody>
      </p:sp>
      <p:graphicFrame>
        <p:nvGraphicFramePr>
          <p:cNvPr id="4" name="表格 3"/>
          <p:cNvGraphicFramePr>
            <a:graphicFrameLocks noGrp="1"/>
          </p:cNvGraphicFramePr>
          <p:nvPr>
            <p:extLst>
              <p:ext uri="{D42A27DB-BD31-4B8C-83A1-F6EECF244321}">
                <p14:modId xmlns:p14="http://schemas.microsoft.com/office/powerpoint/2010/main" val="1659925430"/>
              </p:ext>
            </p:extLst>
          </p:nvPr>
        </p:nvGraphicFramePr>
        <p:xfrm>
          <a:off x="548548" y="1466285"/>
          <a:ext cx="10984322" cy="3825804"/>
        </p:xfrm>
        <a:graphic>
          <a:graphicData uri="http://schemas.openxmlformats.org/drawingml/2006/table">
            <a:tbl>
              <a:tblPr firstRow="1" firstCol="1" bandRow="1">
                <a:tableStyleId>{5C22544A-7EE6-4342-B048-85BDC9FD1C3A}</a:tableStyleId>
              </a:tblPr>
              <a:tblGrid>
                <a:gridCol w="1037963"/>
                <a:gridCol w="9946359"/>
              </a:tblGrid>
              <a:tr h="1609244">
                <a:tc>
                  <a:txBody>
                    <a:bodyPr/>
                    <a:lstStyle/>
                    <a:p>
                      <a:pPr indent="0" algn="ctr">
                        <a:lnSpc>
                          <a:spcPct val="150000"/>
                        </a:lnSpc>
                        <a:spcAft>
                          <a:spcPts val="0"/>
                        </a:spcAft>
                        <a:tabLst>
                          <a:tab pos="269875" algn="l"/>
                        </a:tabLst>
                      </a:pPr>
                      <a:r>
                        <a:rPr lang="en-US" sz="1400" dirty="0">
                          <a:solidFill>
                            <a:schemeClr val="tx1"/>
                          </a:solidFill>
                          <a:latin typeface="Huawei Sans" panose="020C0503030203020204" pitchFamily="34" charset="0"/>
                          <a:ea typeface="+mn-ea"/>
                        </a:rPr>
                        <a:t>Chilled water </a:t>
                      </a:r>
                      <a:r>
                        <a:rPr lang="en-US" sz="1400" dirty="0" smtClean="0">
                          <a:solidFill>
                            <a:schemeClr val="tx1"/>
                          </a:solidFill>
                          <a:latin typeface="Huawei Sans" panose="020C0503030203020204" pitchFamily="34" charset="0"/>
                          <a:ea typeface="+mn-ea"/>
                        </a:rPr>
                        <a:t>system</a:t>
                      </a:r>
                      <a:endParaRPr lang="en-US" sz="1400" dirty="0">
                        <a:solidFill>
                          <a:schemeClr val="tx1"/>
                        </a:solidFill>
                        <a:latin typeface="Huawei Sans" panose="020C0503030203020204" pitchFamily="34" charset="0"/>
                        <a:ea typeface="+mn-ea"/>
                      </a:endParaRPr>
                    </a:p>
                  </a:txBody>
                  <a:tcPr marL="58237" marR="58237" marT="29118" marB="29118"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400" dirty="0">
                          <a:solidFill>
                            <a:schemeClr val="tx1"/>
                          </a:solidFill>
                          <a:latin typeface="Huawei Sans" panose="020C0503030203020204" pitchFamily="34" charset="0"/>
                          <a:ea typeface="+mn-ea"/>
                        </a:rPr>
                        <a:t>It has the cooling storage capability. The secondary pump and indoor unit are powered by the UPS. It uses the same UPS with the IT device or a separate UPS that supports online maintenance and fault tolerance. </a:t>
                      </a:r>
                    </a:p>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400" dirty="0">
                          <a:solidFill>
                            <a:schemeClr val="tx1"/>
                          </a:solidFill>
                          <a:latin typeface="Huawei Sans" panose="020C0503030203020204" pitchFamily="34" charset="0"/>
                          <a:ea typeface="+mn-ea"/>
                        </a:rPr>
                        <a:t>If a primary pump is used, it must be powered by the UPS. </a:t>
                      </a:r>
                    </a:p>
                  </a:txBody>
                  <a:tcPr marL="58237" marR="58237" marT="29118" marB="29118"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08280">
                <a:tc>
                  <a:txBody>
                    <a:bodyPr/>
                    <a:lstStyle/>
                    <a:p>
                      <a:pPr indent="0" algn="ctr">
                        <a:lnSpc>
                          <a:spcPct val="150000"/>
                        </a:lnSpc>
                        <a:spcAft>
                          <a:spcPts val="0"/>
                        </a:spcAft>
                        <a:tabLst>
                          <a:tab pos="269875" algn="l"/>
                        </a:tabLst>
                      </a:pPr>
                      <a:r>
                        <a:rPr lang="en-US" sz="1400">
                          <a:solidFill>
                            <a:schemeClr val="tx1"/>
                          </a:solidFill>
                          <a:latin typeface="Huawei Sans" panose="020C0503030203020204" pitchFamily="34" charset="0"/>
                          <a:ea typeface="+mn-ea"/>
                        </a:rPr>
                        <a:t>DX system </a:t>
                      </a:r>
                    </a:p>
                  </a:txBody>
                  <a:tcPr marL="58237" marR="58237" marT="29118" marB="29118"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400">
                          <a:solidFill>
                            <a:schemeClr val="tx1"/>
                          </a:solidFill>
                          <a:latin typeface="Huawei Sans" panose="020C0503030203020204" pitchFamily="34" charset="0"/>
                          <a:ea typeface="+mn-ea"/>
                        </a:rPr>
                        <a:t>Both indoor and outdoor units are powered by the UPS that is maintained online and is fault-tolerant. The same requirement applies to split-type air conditioning systems. </a:t>
                      </a:r>
                    </a:p>
                  </a:txBody>
                  <a:tcPr marL="58237" marR="58237" marT="29118" marB="29118"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108280">
                <a:tc>
                  <a:txBody>
                    <a:bodyPr/>
                    <a:lstStyle/>
                    <a:p>
                      <a:pPr indent="0" algn="ctr">
                        <a:lnSpc>
                          <a:spcPct val="100000"/>
                        </a:lnSpc>
                        <a:spcAft>
                          <a:spcPts val="0"/>
                        </a:spcAft>
                        <a:tabLst>
                          <a:tab pos="269875" algn="l"/>
                        </a:tabLst>
                      </a:pPr>
                      <a:r>
                        <a:rPr lang="en-US" sz="1400" dirty="0">
                          <a:solidFill>
                            <a:schemeClr val="tx1"/>
                          </a:solidFill>
                          <a:latin typeface="Huawei Sans" panose="020C0503030203020204" pitchFamily="34" charset="0"/>
                          <a:ea typeface="+mn-ea"/>
                        </a:rPr>
                        <a:t>100% free cooling </a:t>
                      </a:r>
                      <a:r>
                        <a:rPr lang="en-US" sz="1400" dirty="0" smtClean="0">
                          <a:solidFill>
                            <a:schemeClr val="tx1"/>
                          </a:solidFill>
                          <a:latin typeface="Huawei Sans" panose="020C0503030203020204" pitchFamily="34" charset="0"/>
                          <a:ea typeface="+mn-ea"/>
                        </a:rPr>
                        <a:t>system</a:t>
                      </a:r>
                      <a:endParaRPr lang="en-US" sz="1400" dirty="0">
                        <a:solidFill>
                          <a:schemeClr val="tx1"/>
                        </a:solidFill>
                        <a:latin typeface="Huawei Sans" panose="020C0503030203020204" pitchFamily="34" charset="0"/>
                        <a:ea typeface="+mn-ea"/>
                      </a:endParaRPr>
                    </a:p>
                  </a:txBody>
                  <a:tcPr marL="58237" marR="58237" marT="29118" marB="29118"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lumMod val="85000"/>
                      </a:schemeClr>
                    </a:solidFill>
                  </a:tcPr>
                </a:tc>
                <a:tc>
                  <a:txBody>
                    <a:bodyPr/>
                    <a:lstStyle/>
                    <a:p>
                      <a:pPr marL="171450" lvl="0" indent="-171450" algn="l">
                        <a:lnSpc>
                          <a:spcPct val="150000"/>
                        </a:lnSpc>
                        <a:spcAft>
                          <a:spcPts val="0"/>
                        </a:spcAft>
                        <a:buFont typeface="Arial" panose="020B0604020202020204" pitchFamily="34" charset="0"/>
                        <a:buChar char="•"/>
                        <a:tabLst>
                          <a:tab pos="269875" algn="l"/>
                          <a:tab pos="-133350" algn="l"/>
                          <a:tab pos="209550" algn="l"/>
                          <a:tab pos="381000" algn="l"/>
                        </a:tabLst>
                      </a:pPr>
                      <a:r>
                        <a:rPr lang="en-US" sz="1400" dirty="0">
                          <a:solidFill>
                            <a:schemeClr val="tx1"/>
                          </a:solidFill>
                          <a:latin typeface="Huawei Sans" panose="020C0503030203020204" pitchFamily="34" charset="0"/>
                          <a:ea typeface="+mn-ea"/>
                        </a:rPr>
                        <a:t>Fans or other systems that transfer outdoor cold air indoors must be powered by the UPS. </a:t>
                      </a:r>
                    </a:p>
                  </a:txBody>
                  <a:tcPr marL="58237" marR="58237" marT="29118" marB="29118"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97780392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Solutions for Continuous Cooling in High-Density Data Centers</a:t>
            </a:r>
          </a:p>
        </p:txBody>
      </p:sp>
      <p:sp>
        <p:nvSpPr>
          <p:cNvPr id="5" name="文本占位符 4"/>
          <p:cNvSpPr>
            <a:spLocks noGrp="1"/>
          </p:cNvSpPr>
          <p:nvPr>
            <p:ph type="body" sz="quarter" idx="10"/>
          </p:nvPr>
        </p:nvSpPr>
        <p:spPr>
          <a:xfrm>
            <a:off x="455613" y="1484312"/>
            <a:ext cx="6590180" cy="4443243"/>
          </a:xfrm>
        </p:spPr>
        <p:txBody>
          <a:bodyPr>
            <a:noAutofit/>
          </a:bodyPr>
          <a:lstStyle/>
          <a:p>
            <a:pPr algn="l"/>
            <a:r>
              <a:rPr lang="en-US" sz="1400" dirty="0">
                <a:latin typeface="Huawei Sans" panose="020C0503030203020204" pitchFamily="34" charset="0"/>
              </a:rPr>
              <a:t>For a data center that uses the chilled water system, the continuous cooling measures are as follows: Install a </a:t>
            </a:r>
            <a:r>
              <a:rPr lang="en-US" sz="1400" dirty="0" smtClean="0">
                <a:latin typeface="Huawei Sans" panose="020C0503030203020204" pitchFamily="34" charset="0"/>
              </a:rPr>
              <a:t>thermal </a:t>
            </a:r>
            <a:r>
              <a:rPr lang="en-US" sz="1400" dirty="0">
                <a:latin typeface="Huawei Sans" panose="020C0503030203020204" pitchFamily="34" charset="0"/>
              </a:rPr>
              <a:t>storage device for the cooling source system (the cooling storage time should be at least 15 minutes). Use UPSs to supply power to the control system, indoor unit chilled water circulating pump, and air conditioner fan.</a:t>
            </a:r>
          </a:p>
          <a:p>
            <a:pPr algn="l"/>
            <a:r>
              <a:rPr lang="en-US" sz="1400" dirty="0">
                <a:latin typeface="Huawei Sans" panose="020C0503030203020204" pitchFamily="34" charset="0"/>
              </a:rPr>
              <a:t>For a data center that uses the air-cooled DX air conditioning system, the continuous cooling measure is as follows: Use UPSs to supply power to the indoor and outdoor units.</a:t>
            </a:r>
          </a:p>
          <a:p>
            <a:pPr algn="l"/>
            <a:r>
              <a:rPr lang="en-US" sz="1400" dirty="0">
                <a:latin typeface="Huawei Sans" panose="020C0503030203020204" pitchFamily="34" charset="0"/>
              </a:rPr>
              <a:t>For a data center that uses a direct or indirect evaporative cooling system, the continuous cooling measure is as follows: Use UPSs to supply power to the indoor unit cooling water pump and distributed fan.</a:t>
            </a:r>
          </a:p>
          <a:p>
            <a:pPr algn="l"/>
            <a:r>
              <a:rPr lang="en-US" sz="1400" dirty="0">
                <a:latin typeface="Huawei Sans" panose="020C0503030203020204" pitchFamily="34" charset="0"/>
              </a:rPr>
              <a:t>For a data center that uses the direct fresh air cooling system, the continuous cooling measure is as follows: Use UPSs to supply power to the inlet and outlet fans that support cooling.</a:t>
            </a:r>
          </a:p>
        </p:txBody>
      </p:sp>
      <p:pic>
        <p:nvPicPr>
          <p:cNvPr id="6" name="图片 5"/>
          <p:cNvPicPr>
            <a:picLocks noChangeAspect="1"/>
          </p:cNvPicPr>
          <p:nvPr/>
        </p:nvPicPr>
        <p:blipFill>
          <a:blip r:embed="rId3"/>
          <a:stretch>
            <a:fillRect/>
          </a:stretch>
        </p:blipFill>
        <p:spPr>
          <a:xfrm>
            <a:off x="7045793" y="1449388"/>
            <a:ext cx="4446771" cy="4766869"/>
          </a:xfrm>
          <a:prstGeom prst="rect">
            <a:avLst/>
          </a:prstGeom>
        </p:spPr>
      </p:pic>
    </p:spTree>
    <p:extLst>
      <p:ext uri="{BB962C8B-B14F-4D97-AF65-F5344CB8AC3E}">
        <p14:creationId xmlns:p14="http://schemas.microsoft.com/office/powerpoint/2010/main" val="17263965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p:cNvSpPr>
            <a:spLocks noGrp="1"/>
          </p:cNvSpPr>
          <p:nvPr/>
        </p:nvSpPr>
        <p:spPr bwMode="auto">
          <a:xfrm>
            <a:off x="6096001" y="3540934"/>
            <a:ext cx="5590570" cy="2612213"/>
          </a:xfrm>
          <a:prstGeom prst="rect">
            <a:avLst/>
          </a:prstGeom>
          <a:ln>
            <a:solidFill>
              <a:srgbClr val="002060"/>
            </a:solidFill>
            <a:prstDash val="dash"/>
            <a:headEnd/>
            <a:tailEnd/>
          </a:ln>
        </p:spPr>
        <p:style>
          <a:lnRef idx="2">
            <a:schemeClr val="accent6"/>
          </a:lnRef>
          <a:fillRef idx="1">
            <a:schemeClr val="lt1"/>
          </a:fillRef>
          <a:effectRef idx="0">
            <a:schemeClr val="accent6"/>
          </a:effectRef>
          <a:fontRef idx="minor">
            <a:schemeClr val="dk1"/>
          </a:fontRef>
        </p:style>
        <p:txBody>
          <a:bodyPr vert="horz" wrap="square" lIns="80131" tIns="40066" rIns="80131" bIns="40066" numCol="1" anchor="t" anchorCtr="0" compatLnSpc="1">
            <a:prstTxWarp prst="textNoShape">
              <a:avLst/>
            </a:prstTxWarp>
            <a:noAutofit/>
          </a:bodyPr>
          <a:lstStyle>
            <a:lvl1pPr marL="300038" indent="-300038" algn="l" defTabSz="801688" rtl="0" eaLnBrk="1" fontAlgn="base" hangingPunct="1">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1" fontAlgn="base" hangingPunct="1">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a:lstStyle>
          <a:p>
            <a:pPr>
              <a:lnSpc>
                <a:spcPct val="150000"/>
              </a:lnSpc>
              <a:buClr>
                <a:srgbClr val="C00000"/>
              </a:buClr>
            </a:pPr>
            <a:r>
              <a:rPr lang="en-US" sz="1000" b="0" dirty="0">
                <a:solidFill>
                  <a:srgbClr val="000000"/>
                </a:solidFill>
                <a:latin typeface="Huawei Sans" panose="020C0503030203020204" pitchFamily="34" charset="0"/>
              </a:rPr>
              <a:t>Parallel running:</a:t>
            </a:r>
          </a:p>
          <a:p>
            <a:pPr>
              <a:lnSpc>
                <a:spcPct val="150000"/>
              </a:lnSpc>
              <a:buClr>
                <a:srgbClr val="C00000"/>
              </a:buClr>
            </a:pPr>
            <a:r>
              <a:rPr lang="en-US" sz="1000" b="0" dirty="0">
                <a:solidFill>
                  <a:srgbClr val="000000"/>
                </a:solidFill>
                <a:latin typeface="Huawei Sans" panose="020C0503030203020204" pitchFamily="34" charset="0"/>
              </a:rPr>
              <a:t>In cooling storage mode, chilled water flows in from the bottom and out from the top.</a:t>
            </a:r>
          </a:p>
          <a:p>
            <a:pPr>
              <a:lnSpc>
                <a:spcPct val="150000"/>
              </a:lnSpc>
              <a:buClr>
                <a:srgbClr val="C00000"/>
              </a:buClr>
            </a:pPr>
            <a:r>
              <a:rPr lang="en-US" sz="1000" b="0" dirty="0">
                <a:solidFill>
                  <a:srgbClr val="000000"/>
                </a:solidFill>
                <a:latin typeface="Huawei Sans" panose="020C0503030203020204" pitchFamily="34" charset="0"/>
              </a:rPr>
              <a:t>In cooling release mode, chilled water is supplied from the bottom and returned from the top.</a:t>
            </a:r>
          </a:p>
          <a:p>
            <a:pPr>
              <a:lnSpc>
                <a:spcPct val="150000"/>
              </a:lnSpc>
              <a:buClr>
                <a:srgbClr val="C00000"/>
              </a:buClr>
            </a:pPr>
            <a:r>
              <a:rPr lang="en-US" sz="1000" b="0" dirty="0">
                <a:solidFill>
                  <a:srgbClr val="C00000"/>
                </a:solidFill>
                <a:latin typeface="Huawei Sans" panose="020C0503030203020204" pitchFamily="34" charset="0"/>
              </a:rPr>
              <a:t>Set the temperature sensor along the vertical direction of the thermal storage tank.</a:t>
            </a:r>
          </a:p>
          <a:p>
            <a:pPr>
              <a:lnSpc>
                <a:spcPct val="150000"/>
              </a:lnSpc>
              <a:buClr>
                <a:srgbClr val="C00000"/>
              </a:buClr>
            </a:pPr>
            <a:r>
              <a:rPr lang="en-US" sz="1000" b="0" dirty="0">
                <a:solidFill>
                  <a:srgbClr val="000000"/>
                </a:solidFill>
                <a:latin typeface="Huawei Sans" panose="020C0503030203020204" pitchFamily="34" charset="0"/>
              </a:rPr>
              <a:t>In the Tier 3 architecture, the thermal storage tank does not require redundancy. You can perform online maintenance as planned by disconnecting the motorized valve.</a:t>
            </a:r>
          </a:p>
          <a:p>
            <a:pPr>
              <a:lnSpc>
                <a:spcPct val="150000"/>
              </a:lnSpc>
              <a:buClr>
                <a:srgbClr val="C00000"/>
              </a:buClr>
            </a:pPr>
            <a:r>
              <a:rPr lang="en-US" sz="1000" b="0" dirty="0">
                <a:latin typeface="Huawei Sans" panose="020C0503030203020204" pitchFamily="34" charset="0"/>
              </a:rPr>
              <a:t>In the Tier 4 architecture, the thermal storage tank does not require redundancy and meets the 2N architecture requirements.</a:t>
            </a:r>
          </a:p>
          <a:p>
            <a:pPr>
              <a:lnSpc>
                <a:spcPct val="150000"/>
              </a:lnSpc>
              <a:buClr>
                <a:srgbClr val="C00000"/>
              </a:buClr>
            </a:pPr>
            <a:r>
              <a:rPr lang="en-US" sz="1000" b="0" dirty="0">
                <a:solidFill>
                  <a:srgbClr val="C00000"/>
                </a:solidFill>
                <a:latin typeface="Huawei Sans" panose="020C0503030203020204" pitchFamily="34" charset="0"/>
              </a:rPr>
              <a:t>Automatic cut-off valves are configured for the water inlet and outlet pipes of the thermal storage tank.</a:t>
            </a:r>
          </a:p>
        </p:txBody>
      </p:sp>
      <p:sp>
        <p:nvSpPr>
          <p:cNvPr id="7" name="Content Placeholder 2"/>
          <p:cNvSpPr>
            <a:spLocks noGrp="1"/>
          </p:cNvSpPr>
          <p:nvPr/>
        </p:nvSpPr>
        <p:spPr bwMode="auto">
          <a:xfrm>
            <a:off x="6096001" y="1920241"/>
            <a:ext cx="5590572" cy="1508760"/>
          </a:xfrm>
          <a:prstGeom prst="rect">
            <a:avLst/>
          </a:prstGeom>
          <a:ln>
            <a:solidFill>
              <a:srgbClr val="002060"/>
            </a:solidFill>
            <a:prstDash val="dash"/>
            <a:headEnd/>
            <a:tailEnd/>
          </a:ln>
        </p:spPr>
        <p:style>
          <a:lnRef idx="2">
            <a:schemeClr val="accent6"/>
          </a:lnRef>
          <a:fillRef idx="1">
            <a:schemeClr val="lt1"/>
          </a:fillRef>
          <a:effectRef idx="0">
            <a:schemeClr val="accent6"/>
          </a:effectRef>
          <a:fontRef idx="minor">
            <a:schemeClr val="dk1"/>
          </a:fontRef>
        </p:style>
        <p:txBody>
          <a:bodyPr vert="horz" wrap="square" lIns="80131" tIns="40066" rIns="80131" bIns="40066" numCol="1" anchor="t" anchorCtr="0" compatLnSpc="1">
            <a:prstTxWarp prst="textNoShape">
              <a:avLst/>
            </a:prstTxWarp>
            <a:noAutofit/>
          </a:bodyPr>
          <a:lstStyle>
            <a:lvl1pPr marL="300038" indent="-300038" algn="l" defTabSz="801688" rtl="0" eaLnBrk="1" fontAlgn="base" hangingPunct="1">
              <a:lnSpc>
                <a:spcPct val="140000"/>
              </a:lnSpc>
              <a:spcBef>
                <a:spcPct val="0"/>
              </a:spcBef>
              <a:spcAft>
                <a:spcPct val="0"/>
              </a:spcAft>
              <a:buClr>
                <a:schemeClr val="bg2"/>
              </a:buClr>
              <a:buSzPct val="60000"/>
              <a:buFont typeface="Wingdings" pitchFamily="2" charset="2"/>
              <a:buChar char="l"/>
              <a:defRPr sz="2000" b="1">
                <a:solidFill>
                  <a:schemeClr val="tx1"/>
                </a:solidFill>
                <a:latin typeface="+mn-lt"/>
                <a:ea typeface="+mn-ea"/>
                <a:cs typeface="+mn-cs"/>
              </a:defRPr>
            </a:lvl1pPr>
            <a:lvl2pPr marL="652463" indent="-250825" algn="l" defTabSz="801688" rtl="0" eaLnBrk="1" fontAlgn="base" hangingPunct="1">
              <a:lnSpc>
                <a:spcPct val="140000"/>
              </a:lnSpc>
              <a:spcBef>
                <a:spcPct val="0"/>
              </a:spcBef>
              <a:spcAft>
                <a:spcPct val="0"/>
              </a:spcAft>
              <a:buClr>
                <a:schemeClr val="tx1"/>
              </a:buClr>
              <a:buSzPct val="50000"/>
              <a:buFont typeface="Wingdings" pitchFamily="2" charset="2"/>
              <a:buChar char="p"/>
              <a:defRPr>
                <a:solidFill>
                  <a:schemeClr val="tx1"/>
                </a:solidFill>
                <a:latin typeface="+mn-lt"/>
                <a:ea typeface="+mn-ea"/>
              </a:defRPr>
            </a:lvl2pPr>
            <a:lvl3pPr marL="1003300" indent="-201613" algn="l" defTabSz="801688" rtl="0" eaLnBrk="1" fontAlgn="base" hangingPunct="1">
              <a:lnSpc>
                <a:spcPct val="140000"/>
              </a:lnSpc>
              <a:spcBef>
                <a:spcPct val="0"/>
              </a:spcBef>
              <a:spcAft>
                <a:spcPct val="0"/>
              </a:spcAft>
              <a:buSzPct val="50000"/>
              <a:buFont typeface="Wingdings" pitchFamily="2" charset="2"/>
              <a:buChar char="n"/>
              <a:defRPr sz="1600">
                <a:solidFill>
                  <a:schemeClr val="tx1"/>
                </a:solidFill>
                <a:latin typeface="FrutigerNext LT Light" pitchFamily="34" charset="0"/>
                <a:ea typeface="+mn-ea"/>
              </a:defRPr>
            </a:lvl3pPr>
            <a:lvl4pPr marL="1401763" indent="-200025" algn="l" defTabSz="801688" rtl="0" eaLnBrk="1" fontAlgn="base" hangingPunct="1">
              <a:lnSpc>
                <a:spcPct val="140000"/>
              </a:lnSpc>
              <a:spcBef>
                <a:spcPct val="0"/>
              </a:spcBef>
              <a:spcAft>
                <a:spcPct val="0"/>
              </a:spcAft>
              <a:buChar char="–"/>
              <a:defRPr sz="1400">
                <a:solidFill>
                  <a:schemeClr val="tx1"/>
                </a:solidFill>
                <a:latin typeface="+mj-lt"/>
                <a:ea typeface="+mn-ea"/>
              </a:defRPr>
            </a:lvl4pPr>
            <a:lvl5pPr marL="18034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5pPr>
            <a:lvl6pPr marL="22606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6pPr>
            <a:lvl7pPr marL="27178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7pPr>
            <a:lvl8pPr marL="31750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8pPr>
            <a:lvl9pPr marL="3632200" indent="-201613" algn="l" defTabSz="801688" rtl="0" eaLnBrk="1" fontAlgn="base" hangingPunct="1">
              <a:lnSpc>
                <a:spcPct val="140000"/>
              </a:lnSpc>
              <a:spcBef>
                <a:spcPct val="0"/>
              </a:spcBef>
              <a:spcAft>
                <a:spcPct val="0"/>
              </a:spcAft>
              <a:buFont typeface="FrutigerNext LT Medium" pitchFamily="34" charset="0"/>
              <a:buChar char="~"/>
              <a:defRPr sz="1200">
                <a:solidFill>
                  <a:schemeClr val="tx1"/>
                </a:solidFill>
                <a:latin typeface="+mj-lt"/>
                <a:ea typeface="+mn-ea"/>
              </a:defRPr>
            </a:lvl9pPr>
          </a:lstStyle>
          <a:p>
            <a:pPr>
              <a:lnSpc>
                <a:spcPct val="150000"/>
              </a:lnSpc>
              <a:buClr>
                <a:srgbClr val="C00000"/>
              </a:buClr>
            </a:pPr>
            <a:r>
              <a:rPr lang="en-US" sz="1000" b="0" dirty="0">
                <a:latin typeface="Huawei Sans" panose="020C0503030203020204" pitchFamily="34" charset="0"/>
              </a:rPr>
              <a:t>A thermal storage tank is a chilled water storage device. It uses the water distribution system to layer water of different temperatures based on the different densities of water at different temperatures. This prevents cooling loss caused by mixing of cold water and warm water. Generally, the thermal storage tank includes the water tank body, water distributor, liquid level meter, temperature measuring components, thermal insulation layer, ladder, railings, and surge protection devices.</a:t>
            </a:r>
          </a:p>
        </p:txBody>
      </p:sp>
      <p:sp>
        <p:nvSpPr>
          <p:cNvPr id="3" name="标题 2"/>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Continuous Cooling Configuration for the Chilled Water Air Conditioning System (1)</a:t>
            </a:r>
          </a:p>
        </p:txBody>
      </p:sp>
      <p:sp>
        <p:nvSpPr>
          <p:cNvPr id="4" name="文本占位符 3"/>
          <p:cNvSpPr>
            <a:spLocks noGrp="1"/>
          </p:cNvSpPr>
          <p:nvPr>
            <p:ph type="body" sz="quarter" idx="10"/>
          </p:nvPr>
        </p:nvSpPr>
        <p:spPr/>
        <p:txBody>
          <a:bodyPr>
            <a:noAutofit/>
          </a:bodyPr>
          <a:lstStyle/>
          <a:p>
            <a:r>
              <a:rPr lang="en-US" sz="1200" dirty="0">
                <a:latin typeface="Huawei Sans" panose="020C0503030203020204" pitchFamily="34" charset="0"/>
              </a:rPr>
              <a:t>Cooling architecture of a Tier 3 data center with a thermal storage tank</a:t>
            </a:r>
          </a:p>
        </p:txBody>
      </p:sp>
      <p:pic>
        <p:nvPicPr>
          <p:cNvPr id="6" name="图片 5"/>
          <p:cNvPicPr>
            <a:picLocks noChangeAspect="1"/>
          </p:cNvPicPr>
          <p:nvPr/>
        </p:nvPicPr>
        <p:blipFill>
          <a:blip r:embed="rId3"/>
          <a:stretch>
            <a:fillRect/>
          </a:stretch>
        </p:blipFill>
        <p:spPr>
          <a:xfrm>
            <a:off x="582613" y="2077834"/>
            <a:ext cx="5513387" cy="3277007"/>
          </a:xfrm>
          <a:prstGeom prst="rect">
            <a:avLst/>
          </a:prstGeom>
        </p:spPr>
      </p:pic>
    </p:spTree>
    <p:extLst>
      <p:ext uri="{BB962C8B-B14F-4D97-AF65-F5344CB8AC3E}">
        <p14:creationId xmlns:p14="http://schemas.microsoft.com/office/powerpoint/2010/main" val="33093439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3"/>
          <a:srcRect l="35261" t="8800" r="33319" b="71369"/>
          <a:stretch/>
        </p:blipFill>
        <p:spPr>
          <a:xfrm>
            <a:off x="1300479" y="2194559"/>
            <a:ext cx="2194561" cy="883921"/>
          </a:xfrm>
          <a:prstGeom prst="rect">
            <a:avLst/>
          </a:prstGeom>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Continuous Cooling Configuration for the Chilled Water Air Conditioning System (2)</a:t>
            </a:r>
          </a:p>
        </p:txBody>
      </p:sp>
      <p:sp>
        <p:nvSpPr>
          <p:cNvPr id="4" name="文本占位符 3"/>
          <p:cNvSpPr>
            <a:spLocks noGrp="1"/>
          </p:cNvSpPr>
          <p:nvPr>
            <p:ph type="body" sz="quarter" idx="10"/>
          </p:nvPr>
        </p:nvSpPr>
        <p:spPr>
          <a:xfrm>
            <a:off x="455612" y="1484312"/>
            <a:ext cx="6414655" cy="4443243"/>
          </a:xfrm>
          <a:prstGeom prst="rect">
            <a:avLst/>
          </a:prstGeom>
        </p:spPr>
        <p:txBody>
          <a:bodyPr>
            <a:noAutofit/>
          </a:bodyPr>
          <a:lstStyle/>
          <a:p>
            <a:r>
              <a:rPr lang="en-US" sz="1400" dirty="0">
                <a:latin typeface="Huawei Sans" panose="020C0503030203020204" pitchFamily="34" charset="0"/>
              </a:rPr>
              <a:t>Calculation of the volume of the water storage tank</a:t>
            </a:r>
          </a:p>
          <a:p>
            <a:pPr lvl="1"/>
            <a:r>
              <a:rPr lang="en-US" sz="1200" dirty="0">
                <a:latin typeface="Huawei Sans" panose="020C0503030203020204" pitchFamily="34" charset="0"/>
              </a:rPr>
              <a:t>The volume of the water storage tank can be calculated as follows:</a:t>
            </a:r>
          </a:p>
          <a:p>
            <a:pPr lvl="1"/>
            <a:endParaRPr lang="en-US" altLang="zh-CN" sz="1200" dirty="0" smtClean="0">
              <a:latin typeface="Huawei Sans" panose="020C0503030203020204" pitchFamily="34" charset="0"/>
            </a:endParaRPr>
          </a:p>
          <a:p>
            <a:pPr lvl="1"/>
            <a:endParaRPr lang="en-US" altLang="zh-CN" sz="1200" dirty="0">
              <a:latin typeface="Huawei Sans" panose="020C0503030203020204" pitchFamily="34" charset="0"/>
            </a:endParaRPr>
          </a:p>
          <a:p>
            <a:pPr lvl="1"/>
            <a:r>
              <a:rPr lang="en-US" sz="1200" dirty="0">
                <a:latin typeface="Huawei Sans" panose="020C0503030203020204" pitchFamily="34" charset="0"/>
              </a:rPr>
              <a:t>L: designed volume (m</a:t>
            </a:r>
            <a:r>
              <a:rPr lang="en-US" sz="1200" baseline="30000" dirty="0">
                <a:latin typeface="Huawei Sans" panose="020C0503030203020204" pitchFamily="34" charset="0"/>
              </a:rPr>
              <a:t>3</a:t>
            </a:r>
            <a:r>
              <a:rPr lang="en-US" sz="1200" dirty="0">
                <a:latin typeface="Huawei Sans" panose="020C0503030203020204" pitchFamily="34" charset="0"/>
              </a:rPr>
              <a:t>) of the water storage tank</a:t>
            </a:r>
          </a:p>
          <a:p>
            <a:pPr lvl="1"/>
            <a:r>
              <a:rPr lang="en-US" sz="1200" dirty="0">
                <a:latin typeface="Huawei Sans" panose="020C0503030203020204" pitchFamily="34" charset="0"/>
              </a:rPr>
              <a:t>Q: designed cooling storage capacity (kWh) of the water storage tank</a:t>
            </a:r>
          </a:p>
          <a:p>
            <a:pPr lvl="1"/>
            <a:r>
              <a:rPr lang="en-US" sz="1200" dirty="0">
                <a:latin typeface="Huawei Sans" panose="020C0503030203020204" pitchFamily="34" charset="0"/>
              </a:rPr>
              <a:t>K: performance index of the water storage tank. It refers to the ratio of the output energy to the input energy of the water storage tank in a cooling storage and release period. The value ranges from 0.85 to 0.9.</a:t>
            </a:r>
          </a:p>
          <a:p>
            <a:pPr lvl="1"/>
            <a:r>
              <a:rPr lang="en-US" sz="1200" dirty="0">
                <a:latin typeface="Huawei Sans" panose="020C0503030203020204" pitchFamily="34" charset="0"/>
              </a:rPr>
              <a:t>ρ: water density (kg/m</a:t>
            </a:r>
            <a:r>
              <a:rPr lang="en-US" sz="1200" baseline="30000" dirty="0">
                <a:latin typeface="Huawei Sans" panose="020C0503030203020204" pitchFamily="34" charset="0"/>
              </a:rPr>
              <a:t>3</a:t>
            </a:r>
            <a:r>
              <a:rPr lang="en-US" sz="1200" dirty="0">
                <a:latin typeface="Huawei Sans" panose="020C0503030203020204" pitchFamily="34" charset="0"/>
              </a:rPr>
              <a:t>)</a:t>
            </a:r>
          </a:p>
          <a:p>
            <a:pPr lvl="1"/>
            <a:r>
              <a:rPr lang="en-US" sz="1200" dirty="0">
                <a:latin typeface="Huawei Sans" panose="020C0503030203020204" pitchFamily="34" charset="0"/>
              </a:rPr>
              <a:t>c: specific heat capacity of water [kJ/(</a:t>
            </a:r>
            <a:r>
              <a:rPr lang="en-US" sz="1200" dirty="0" err="1" smtClean="0">
                <a:latin typeface="Huawei Sans" panose="020C0503030203020204" pitchFamily="34" charset="0"/>
              </a:rPr>
              <a:t>kg</a:t>
            </a:r>
            <a:r>
              <a:rPr lang="en-US" altLang="zh-CN" sz="1200" dirty="0" err="1" smtClean="0">
                <a:latin typeface="Huawei Sans" panose="020C0503030203020204" pitchFamily="34" charset="0"/>
              </a:rPr>
              <a:t>·</a:t>
            </a:r>
            <a:r>
              <a:rPr lang="en-US" sz="1200" dirty="0" err="1" smtClean="0">
                <a:latin typeface="Huawei Sans" panose="020C0503030203020204" pitchFamily="34" charset="0"/>
              </a:rPr>
              <a:t>K</a:t>
            </a:r>
            <a:r>
              <a:rPr lang="en-US" sz="1200" dirty="0">
                <a:latin typeface="Huawei Sans" panose="020C0503030203020204" pitchFamily="34" charset="0"/>
              </a:rPr>
              <a:t>)]</a:t>
            </a:r>
          </a:p>
          <a:p>
            <a:pPr lvl="1"/>
            <a:r>
              <a:rPr lang="el-GR" altLang="zh-CN" sz="1200" dirty="0" smtClean="0"/>
              <a:t>Δ</a:t>
            </a:r>
            <a:r>
              <a:rPr lang="en-US" sz="1200" dirty="0" smtClean="0">
                <a:latin typeface="Huawei Sans" panose="020C0503030203020204" pitchFamily="34" charset="0"/>
              </a:rPr>
              <a:t>t</a:t>
            </a:r>
            <a:r>
              <a:rPr lang="en-US" sz="1200" dirty="0">
                <a:latin typeface="Huawei Sans" panose="020C0503030203020204" pitchFamily="34" charset="0"/>
              </a:rPr>
              <a:t>: temperature difference (K) between the supply and return water of the water storage tank</a:t>
            </a:r>
          </a:p>
        </p:txBody>
      </p:sp>
      <p:pic>
        <p:nvPicPr>
          <p:cNvPr id="5" name="图片 4"/>
          <p:cNvPicPr>
            <a:picLocks noChangeAspect="1"/>
          </p:cNvPicPr>
          <p:nvPr/>
        </p:nvPicPr>
        <p:blipFill>
          <a:blip r:embed="rId4"/>
          <a:stretch>
            <a:fillRect/>
          </a:stretch>
        </p:blipFill>
        <p:spPr>
          <a:xfrm>
            <a:off x="6870268" y="1955799"/>
            <a:ext cx="4651171" cy="2909907"/>
          </a:xfrm>
          <a:prstGeom prst="rect">
            <a:avLst/>
          </a:prstGeom>
        </p:spPr>
      </p:pic>
    </p:spTree>
    <p:extLst>
      <p:ext uri="{BB962C8B-B14F-4D97-AF65-F5344CB8AC3E}">
        <p14:creationId xmlns:p14="http://schemas.microsoft.com/office/powerpoint/2010/main" val="91938076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Free Cooling Solution Configuration for Data Center Air Conditioners</a:t>
            </a:r>
          </a:p>
          <a:p>
            <a:r>
              <a:rPr lang="en-US">
                <a:solidFill>
                  <a:schemeClr val="bg1">
                    <a:lumMod val="50000"/>
                  </a:schemeClr>
                </a:solidFill>
                <a:latin typeface="Huawei Sans" panose="020C0503030203020204" pitchFamily="34" charset="0"/>
              </a:rPr>
              <a:t>Continuous Cooling Solution Configuration for Data Center Air Conditioners</a:t>
            </a:r>
          </a:p>
          <a:p>
            <a:r>
              <a:rPr lang="en-US" b="1">
                <a:latin typeface="Huawei Sans" panose="020C0503030203020204" pitchFamily="34" charset="0"/>
              </a:rPr>
              <a:t>Configuration Cases for Data Center Air Conditioning Systems</a:t>
            </a:r>
          </a:p>
        </p:txBody>
      </p:sp>
    </p:spTree>
    <p:extLst>
      <p:ext uri="{BB962C8B-B14F-4D97-AF65-F5344CB8AC3E}">
        <p14:creationId xmlns:p14="http://schemas.microsoft.com/office/powerpoint/2010/main" val="226848841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latin typeface="+mn-lt"/>
                <a:ea typeface="Arial Unicode MS" panose="020B0604020202020204" pitchFamily="34" charset="-122"/>
                <a:cs typeface="Arial Unicode MS" panose="020B0604020202020204" pitchFamily="34" charset="-122"/>
              </a:rPr>
              <a:t>Overview of the Air Conditioning System in a Data </a:t>
            </a:r>
            <a:r>
              <a:rPr lang="en-US">
                <a:latin typeface="+mn-lt"/>
                <a:ea typeface="Arial Unicode MS" panose="020B0604020202020204" pitchFamily="34" charset="-122"/>
                <a:cs typeface="Arial Unicode MS" panose="020B0604020202020204" pitchFamily="34" charset="-122"/>
              </a:rPr>
              <a:t>Center </a:t>
            </a:r>
            <a:r>
              <a:rPr lang="en-US" altLang="zh-CN" smtClean="0">
                <a:latin typeface="+mn-lt"/>
                <a:ea typeface="Arial Unicode MS" panose="020B0604020202020204" pitchFamily="34" charset="-122"/>
                <a:cs typeface="Arial Unicode MS" panose="020B0604020202020204" pitchFamily="34" charset="-122"/>
              </a:rPr>
              <a:t>-</a:t>
            </a:r>
            <a:r>
              <a:rPr lang="en-US" smtClean="0">
                <a:latin typeface="+mn-lt"/>
                <a:ea typeface="Arial Unicode MS" panose="020B0604020202020204" pitchFamily="34" charset="-122"/>
                <a:cs typeface="Arial Unicode MS" panose="020B0604020202020204" pitchFamily="34" charset="-122"/>
              </a:rPr>
              <a:t> </a:t>
            </a:r>
            <a:r>
              <a:rPr lang="en-US" dirty="0">
                <a:latin typeface="+mn-lt"/>
                <a:ea typeface="Arial Unicode MS" panose="020B0604020202020204" pitchFamily="34" charset="-122"/>
                <a:cs typeface="Arial Unicode MS" panose="020B0604020202020204" pitchFamily="34" charset="-122"/>
              </a:rPr>
              <a:t>Outdoor Environment</a:t>
            </a:r>
          </a:p>
        </p:txBody>
      </p:sp>
      <p:sp>
        <p:nvSpPr>
          <p:cNvPr id="6" name="文本占位符 5"/>
          <p:cNvSpPr>
            <a:spLocks noGrp="1"/>
          </p:cNvSpPr>
          <p:nvPr>
            <p:ph type="body" sz="quarter" idx="10"/>
          </p:nvPr>
        </p:nvSpPr>
        <p:spPr/>
        <p:txBody>
          <a:bodyPr>
            <a:noAutofit/>
          </a:bodyPr>
          <a:lstStyle/>
          <a:p>
            <a:r>
              <a:rPr lang="en-US" sz="1400">
                <a:latin typeface="+mn-lt"/>
                <a:ea typeface="Arial Unicode MS" panose="020B0604020202020204" pitchFamily="34" charset="-122"/>
                <a:cs typeface="Arial Unicode MS" panose="020B0604020202020204" pitchFamily="34" charset="-122"/>
              </a:rPr>
              <a:t>Outdoor air calculation specifications</a:t>
            </a:r>
          </a:p>
        </p:txBody>
      </p:sp>
      <p:graphicFrame>
        <p:nvGraphicFramePr>
          <p:cNvPr id="5" name="表格 4"/>
          <p:cNvGraphicFramePr>
            <a:graphicFrameLocks noGrp="1"/>
          </p:cNvGraphicFramePr>
          <p:nvPr>
            <p:extLst>
              <p:ext uri="{D42A27DB-BD31-4B8C-83A1-F6EECF244321}">
                <p14:modId xmlns:p14="http://schemas.microsoft.com/office/powerpoint/2010/main" val="3461550506"/>
              </p:ext>
            </p:extLst>
          </p:nvPr>
        </p:nvGraphicFramePr>
        <p:xfrm>
          <a:off x="843415" y="1930478"/>
          <a:ext cx="10759295" cy="1249680"/>
        </p:xfrm>
        <a:graphic>
          <a:graphicData uri="http://schemas.openxmlformats.org/drawingml/2006/table">
            <a:tbl>
              <a:tblPr firstRow="1" bandRow="1">
                <a:tableStyleId>{72833802-FEF1-4C79-8D5D-14CF1EAF98D9}</a:tableStyleId>
              </a:tblPr>
              <a:tblGrid>
                <a:gridCol w="1052486"/>
                <a:gridCol w="630080"/>
                <a:gridCol w="785110"/>
                <a:gridCol w="914400"/>
                <a:gridCol w="875898"/>
                <a:gridCol w="1501542"/>
                <a:gridCol w="1183907"/>
                <a:gridCol w="1386038"/>
                <a:gridCol w="1386038"/>
                <a:gridCol w="1043796"/>
              </a:tblGrid>
              <a:tr h="841598">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Construction Site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Calculated Dry-Bulb Temperature of the Air Conditioner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sz="14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gridSpan="2">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Calculated Dry-Bulb Temperature for Ventilation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hMerge="1">
                  <a:txBody>
                    <a:bodyPr/>
                    <a:lstStyle/>
                    <a:p>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Calculated Outdoor Wet-Bulb Temperature of the Air Conditioner in Summer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Calculated Relative Humidity of the Air Conditioner in Winter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Calculated Outdoor Relative Humidity for Ventilation in Summer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Calculated Average Daily Temperature of the Air Conditioner in Summer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Outdoor Average Wind Speed in Winter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r>
              <a:tr h="228842">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Guiyang</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Winter</a:t>
                      </a:r>
                      <a:r>
                        <a:rPr lang="en-US" sz="1000" dirty="0" smtClean="0">
                          <a:solidFill>
                            <a:schemeClr val="tx1"/>
                          </a:solidFill>
                          <a:latin typeface="+mn-lt"/>
                          <a:ea typeface="Arial Unicode MS" panose="020B0604020202020204" pitchFamily="34" charset="-122"/>
                          <a:cs typeface="Arial Unicode MS" panose="020B0604020202020204" pitchFamily="34" charset="-122"/>
                        </a:rPr>
                        <a:t>:</a:t>
                      </a:r>
                    </a:p>
                    <a:p>
                      <a:pPr algn="ctr"/>
                      <a:r>
                        <a:rPr lang="en-US" sz="1000" dirty="0" smtClean="0">
                          <a:solidFill>
                            <a:schemeClr val="tx1"/>
                          </a:solidFill>
                          <a:latin typeface="+mn-lt"/>
                          <a:ea typeface="Arial Unicode MS" panose="020B0604020202020204" pitchFamily="34" charset="-122"/>
                          <a:cs typeface="Arial Unicode MS" panose="020B0604020202020204" pitchFamily="34" charset="-122"/>
                        </a:rPr>
                        <a:t>–</a:t>
                      </a:r>
                      <a:r>
                        <a:rPr lang="en-US" sz="1000" dirty="0">
                          <a:solidFill>
                            <a:schemeClr val="tx1"/>
                          </a:solidFill>
                          <a:latin typeface="+mn-lt"/>
                          <a:ea typeface="Arial Unicode MS" panose="020B0604020202020204" pitchFamily="34" charset="-122"/>
                          <a:cs typeface="Arial Unicode MS" panose="020B0604020202020204" pitchFamily="34" charset="-122"/>
                        </a:rPr>
                        <a:t>2.5°C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Summer: </a:t>
                      </a:r>
                      <a:r>
                        <a:rPr lang="en-US" altLang="zh-CN" sz="1000" dirty="0" smtClean="0">
                          <a:solidFill>
                            <a:schemeClr val="tx1"/>
                          </a:solidFill>
                          <a:latin typeface="+mn-lt"/>
                          <a:ea typeface="Arial Unicode MS" panose="020B0604020202020204" pitchFamily="34" charset="-122"/>
                          <a:cs typeface="Arial Unicode MS" panose="020B0604020202020204" pitchFamily="34" charset="-122"/>
                        </a:rPr>
                        <a:t>+</a:t>
                      </a:r>
                      <a:r>
                        <a:rPr lang="en-US" sz="1000" dirty="0" smtClean="0">
                          <a:solidFill>
                            <a:schemeClr val="tx1"/>
                          </a:solidFill>
                          <a:latin typeface="+mn-lt"/>
                          <a:ea typeface="Arial Unicode MS" panose="020B0604020202020204" pitchFamily="34" charset="-122"/>
                          <a:cs typeface="Arial Unicode MS" panose="020B0604020202020204" pitchFamily="34" charset="-122"/>
                        </a:rPr>
                        <a:t>27.1°C</a:t>
                      </a:r>
                      <a:endParaRPr lang="en-US" sz="1000" dirty="0">
                        <a:solidFill>
                          <a:schemeClr val="tx1"/>
                        </a:solidFill>
                        <a:latin typeface="+mn-lt"/>
                        <a:ea typeface="Arial Unicode MS" panose="020B0604020202020204" pitchFamily="34" charset="-122"/>
                        <a:cs typeface="Arial Unicode MS" panose="020B0604020202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Winter</a:t>
                      </a:r>
                      <a:r>
                        <a:rPr lang="en-US" sz="1000" dirty="0" smtClean="0">
                          <a:solidFill>
                            <a:schemeClr val="tx1"/>
                          </a:solidFill>
                          <a:latin typeface="+mn-lt"/>
                          <a:ea typeface="Arial Unicode MS" panose="020B0604020202020204" pitchFamily="34" charset="-122"/>
                          <a:cs typeface="Arial Unicode MS" panose="020B0604020202020204" pitchFamily="34" charset="-122"/>
                        </a:rPr>
                        <a:t>:</a:t>
                      </a:r>
                    </a:p>
                    <a:p>
                      <a:pPr algn="ctr"/>
                      <a:r>
                        <a:rPr lang="en-US" sz="1000" dirty="0" smtClean="0">
                          <a:solidFill>
                            <a:schemeClr val="tx1"/>
                          </a:solidFill>
                          <a:latin typeface="+mn-lt"/>
                          <a:ea typeface="Arial Unicode MS" panose="020B0604020202020204" pitchFamily="34" charset="-122"/>
                          <a:cs typeface="Arial Unicode MS" panose="020B0604020202020204" pitchFamily="34" charset="-122"/>
                        </a:rPr>
                        <a:t>–</a:t>
                      </a:r>
                      <a:r>
                        <a:rPr lang="en-US" sz="1000" dirty="0">
                          <a:solidFill>
                            <a:schemeClr val="tx1"/>
                          </a:solidFill>
                          <a:latin typeface="+mn-lt"/>
                          <a:ea typeface="Arial Unicode MS" panose="020B0604020202020204" pitchFamily="34" charset="-122"/>
                          <a:cs typeface="Arial Unicode MS" panose="020B0604020202020204" pitchFamily="34" charset="-122"/>
                        </a:rPr>
                        <a:t>2.5°C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Summer: </a:t>
                      </a:r>
                      <a:r>
                        <a:rPr lang="en-US" altLang="zh-CN" sz="1000" dirty="0" smtClean="0">
                          <a:solidFill>
                            <a:schemeClr val="tx1"/>
                          </a:solidFill>
                          <a:latin typeface="+mn-lt"/>
                          <a:ea typeface="Arial Unicode MS" panose="020B0604020202020204" pitchFamily="34" charset="-122"/>
                          <a:cs typeface="Arial Unicode MS" panose="020B0604020202020204" pitchFamily="34" charset="-122"/>
                        </a:rPr>
                        <a:t>+</a:t>
                      </a:r>
                      <a:r>
                        <a:rPr lang="en-US" sz="1000" dirty="0" smtClean="0">
                          <a:solidFill>
                            <a:schemeClr val="tx1"/>
                          </a:solidFill>
                          <a:latin typeface="+mn-lt"/>
                          <a:ea typeface="Arial Unicode MS" panose="020B0604020202020204" pitchFamily="34" charset="-122"/>
                          <a:cs typeface="Arial Unicode MS" panose="020B0604020202020204" pitchFamily="34" charset="-122"/>
                        </a:rPr>
                        <a:t>27.1°C</a:t>
                      </a:r>
                      <a:endParaRPr lang="en-US" sz="1000" dirty="0">
                        <a:solidFill>
                          <a:schemeClr val="tx1"/>
                        </a:solidFill>
                        <a:latin typeface="+mn-lt"/>
                        <a:ea typeface="Arial Unicode MS" panose="020B0604020202020204" pitchFamily="34" charset="-122"/>
                        <a:cs typeface="Arial Unicode MS" panose="020B0604020202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000" dirty="0" smtClean="0">
                          <a:solidFill>
                            <a:schemeClr val="tx1"/>
                          </a:solidFill>
                          <a:latin typeface="+mn-lt"/>
                          <a:ea typeface="Arial Unicode MS" panose="020B0604020202020204" pitchFamily="34" charset="-122"/>
                          <a:cs typeface="Arial Unicode MS" panose="020B0604020202020204" pitchFamily="34" charset="-122"/>
                        </a:rPr>
                        <a:t>+</a:t>
                      </a:r>
                      <a:r>
                        <a:rPr lang="en-US" sz="1000" dirty="0" smtClean="0">
                          <a:solidFill>
                            <a:schemeClr val="tx1"/>
                          </a:solidFill>
                          <a:latin typeface="+mn-lt"/>
                          <a:ea typeface="Arial Unicode MS" panose="020B0604020202020204" pitchFamily="34" charset="-122"/>
                          <a:cs typeface="Arial Unicode MS" panose="020B0604020202020204" pitchFamily="34" charset="-122"/>
                        </a:rPr>
                        <a:t>23°C</a:t>
                      </a:r>
                      <a:endParaRPr lang="en-US" sz="1000" dirty="0">
                        <a:solidFill>
                          <a:schemeClr val="tx1"/>
                        </a:solidFill>
                        <a:latin typeface="+mn-lt"/>
                        <a:ea typeface="Arial Unicode MS" panose="020B0604020202020204" pitchFamily="34" charset="-122"/>
                        <a:cs typeface="Arial Unicode MS" panose="020B0604020202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80%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64%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altLang="zh-CN" sz="1000" dirty="0" smtClean="0">
                          <a:solidFill>
                            <a:schemeClr val="tx1"/>
                          </a:solidFill>
                          <a:latin typeface="+mn-lt"/>
                          <a:ea typeface="Arial Unicode MS" panose="020B0604020202020204" pitchFamily="34" charset="-122"/>
                          <a:cs typeface="Arial Unicode MS" panose="020B0604020202020204" pitchFamily="34" charset="-122"/>
                        </a:rPr>
                        <a:t>+</a:t>
                      </a:r>
                      <a:r>
                        <a:rPr lang="en-US" sz="1000" dirty="0" smtClean="0">
                          <a:solidFill>
                            <a:schemeClr val="tx1"/>
                          </a:solidFill>
                          <a:latin typeface="+mn-lt"/>
                          <a:ea typeface="Arial Unicode MS" panose="020B0604020202020204" pitchFamily="34" charset="-122"/>
                          <a:cs typeface="Arial Unicode MS" panose="020B0604020202020204" pitchFamily="34" charset="-122"/>
                        </a:rPr>
                        <a:t>26.5°C</a:t>
                      </a:r>
                      <a:endParaRPr lang="en-US" sz="1000" dirty="0">
                        <a:solidFill>
                          <a:schemeClr val="tx1"/>
                        </a:solidFill>
                        <a:latin typeface="+mn-lt"/>
                        <a:ea typeface="Arial Unicode MS" panose="020B0604020202020204" pitchFamily="34" charset="-122"/>
                        <a:cs typeface="Arial Unicode MS" panose="020B0604020202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2.1 m/s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4" name="矩形 3"/>
          <p:cNvSpPr/>
          <p:nvPr/>
        </p:nvSpPr>
        <p:spPr>
          <a:xfrm>
            <a:off x="6358397" y="3784025"/>
            <a:ext cx="5037915" cy="1938992"/>
          </a:xfrm>
          <a:prstGeom prst="rect">
            <a:avLst/>
          </a:prstGeom>
        </p:spPr>
        <p:txBody>
          <a:bodyPr wrap="square">
            <a:spAutoFit/>
          </a:bodyPr>
          <a:lstStyle/>
          <a:p>
            <a:pPr marL="285750" indent="-285750">
              <a:lnSpc>
                <a:spcPct val="150000"/>
              </a:lnSpc>
              <a:buFont typeface="Arial" panose="020B0604020202020204" pitchFamily="34" charset="0"/>
              <a:buChar char="•"/>
            </a:pPr>
            <a:r>
              <a:rPr lang="en-US" sz="1600" dirty="0">
                <a:solidFill>
                  <a:srgbClr val="C00000"/>
                </a:solidFill>
                <a:ea typeface="Arial Unicode MS" panose="020B0604020202020204" pitchFamily="34" charset="-122"/>
                <a:cs typeface="Arial Unicode MS" panose="020B0604020202020204" pitchFamily="34" charset="-122"/>
              </a:rPr>
              <a:t>The annual outdoor wet-bulb temperature in Guiyang is less than or equal to 7°C for about 2251 hours, accounting for 25.7% of the year. The free cooling source can be fully used for about 93 days.</a:t>
            </a:r>
          </a:p>
        </p:txBody>
      </p:sp>
      <p:pic>
        <p:nvPicPr>
          <p:cNvPr id="7" name="图片 6"/>
          <p:cNvPicPr>
            <a:picLocks noChangeAspect="1"/>
          </p:cNvPicPr>
          <p:nvPr/>
        </p:nvPicPr>
        <p:blipFill>
          <a:blip r:embed="rId3"/>
          <a:stretch>
            <a:fillRect/>
          </a:stretch>
        </p:blipFill>
        <p:spPr>
          <a:xfrm>
            <a:off x="708081" y="3372671"/>
            <a:ext cx="5514981" cy="2761700"/>
          </a:xfrm>
          <a:prstGeom prst="rect">
            <a:avLst/>
          </a:prstGeom>
        </p:spPr>
      </p:pic>
    </p:spTree>
    <p:extLst>
      <p:ext uri="{BB962C8B-B14F-4D97-AF65-F5344CB8AC3E}">
        <p14:creationId xmlns:p14="http://schemas.microsoft.com/office/powerpoint/2010/main" val="877045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Overview of the Air Conditioning System in a Data Center </a:t>
            </a:r>
            <a:r>
              <a:rPr lang="en-US" altLang="zh-CN" smtClean="0">
                <a:latin typeface="+mn-lt"/>
                <a:ea typeface="Arial Unicode MS" panose="020B0604020202020204" pitchFamily="34" charset="-122"/>
                <a:cs typeface="Arial Unicode MS" panose="020B0604020202020204" pitchFamily="34" charset="-122"/>
              </a:rPr>
              <a:t>-</a:t>
            </a:r>
            <a:r>
              <a:rPr lang="en-US" smtClean="0">
                <a:latin typeface="+mn-lt"/>
                <a:ea typeface="Arial Unicode MS" panose="020B0604020202020204" pitchFamily="34" charset="-122"/>
                <a:cs typeface="Arial Unicode MS" panose="020B0604020202020204" pitchFamily="34" charset="-122"/>
              </a:rPr>
              <a:t> </a:t>
            </a:r>
            <a:r>
              <a:rPr lang="en-US">
                <a:latin typeface="+mn-lt"/>
                <a:ea typeface="Arial Unicode MS" panose="020B0604020202020204" pitchFamily="34" charset="-122"/>
                <a:cs typeface="Arial Unicode MS" panose="020B0604020202020204" pitchFamily="34" charset="-122"/>
              </a:rPr>
              <a:t>Data Center Overview</a:t>
            </a:r>
          </a:p>
        </p:txBody>
      </p:sp>
      <p:sp>
        <p:nvSpPr>
          <p:cNvPr id="6" name="文本占位符 5"/>
          <p:cNvSpPr>
            <a:spLocks noGrp="1"/>
          </p:cNvSpPr>
          <p:nvPr>
            <p:ph type="body" sz="quarter" idx="10"/>
          </p:nvPr>
        </p:nvSpPr>
        <p:spPr/>
        <p:txBody>
          <a:bodyPr>
            <a:noAutofit/>
          </a:bodyPr>
          <a:lstStyle/>
          <a:p>
            <a:pPr>
              <a:lnSpc>
                <a:spcPct val="130000"/>
              </a:lnSpc>
            </a:pPr>
            <a:r>
              <a:rPr lang="en-US" sz="1400" dirty="0">
                <a:latin typeface="+mn-lt"/>
                <a:ea typeface="Arial Unicode MS" panose="020B0604020202020204" pitchFamily="34" charset="-122"/>
                <a:cs typeface="Arial Unicode MS" panose="020B0604020202020204" pitchFamily="34" charset="-122"/>
              </a:rPr>
              <a:t>Indoor calculation specifications</a:t>
            </a:r>
          </a:p>
          <a:p>
            <a:pPr>
              <a:lnSpc>
                <a:spcPct val="130000"/>
              </a:lnSpc>
            </a:pPr>
            <a:endParaRPr lang="en-US" altLang="zh-CN" sz="1400" dirty="0">
              <a:latin typeface="+mn-lt"/>
              <a:ea typeface="Arial Unicode MS" panose="020B0604020202020204" pitchFamily="34" charset="-122"/>
              <a:cs typeface="Arial Unicode MS" panose="020B0604020202020204" pitchFamily="34" charset="-122"/>
            </a:endParaRPr>
          </a:p>
          <a:p>
            <a:pPr>
              <a:lnSpc>
                <a:spcPct val="130000"/>
              </a:lnSpc>
            </a:pPr>
            <a:endParaRPr lang="en-US" altLang="zh-CN" sz="1400" dirty="0" smtClean="0">
              <a:latin typeface="+mn-lt"/>
              <a:ea typeface="Arial Unicode MS" panose="020B0604020202020204" pitchFamily="34" charset="-122"/>
              <a:cs typeface="Arial Unicode MS" panose="020B0604020202020204" pitchFamily="34" charset="-122"/>
            </a:endParaRPr>
          </a:p>
          <a:p>
            <a:pPr>
              <a:lnSpc>
                <a:spcPct val="130000"/>
              </a:lnSpc>
            </a:pPr>
            <a:endParaRPr lang="en-US" altLang="zh-CN" sz="1400" dirty="0">
              <a:latin typeface="+mn-lt"/>
              <a:ea typeface="Arial Unicode MS" panose="020B0604020202020204" pitchFamily="34" charset="-122"/>
              <a:cs typeface="Arial Unicode MS" panose="020B0604020202020204" pitchFamily="34" charset="-122"/>
            </a:endParaRPr>
          </a:p>
          <a:p>
            <a:pPr>
              <a:lnSpc>
                <a:spcPct val="130000"/>
              </a:lnSpc>
            </a:pPr>
            <a:endParaRPr lang="en-US" altLang="zh-CN" sz="1400" dirty="0" smtClean="0">
              <a:latin typeface="+mn-lt"/>
              <a:ea typeface="Arial Unicode MS" panose="020B0604020202020204" pitchFamily="34" charset="-122"/>
              <a:cs typeface="Arial Unicode MS" panose="020B0604020202020204" pitchFamily="34" charset="-122"/>
            </a:endParaRPr>
          </a:p>
          <a:p>
            <a:pPr>
              <a:lnSpc>
                <a:spcPct val="130000"/>
              </a:lnSpc>
            </a:pPr>
            <a:r>
              <a:rPr lang="en-US" sz="1400" dirty="0">
                <a:latin typeface="+mn-lt"/>
                <a:ea typeface="Arial Unicode MS" panose="020B0604020202020204" pitchFamily="34" charset="-122"/>
                <a:cs typeface="Arial Unicode MS" panose="020B0604020202020204" pitchFamily="34" charset="-122"/>
              </a:rPr>
              <a:t>Data center scale</a:t>
            </a:r>
          </a:p>
          <a:p>
            <a:pPr lvl="1">
              <a:lnSpc>
                <a:spcPct val="130000"/>
              </a:lnSpc>
            </a:pPr>
            <a:r>
              <a:rPr lang="en-US" sz="1200" dirty="0">
                <a:latin typeface="+mn-lt"/>
                <a:ea typeface="Arial Unicode MS" panose="020B0604020202020204" pitchFamily="34" charset="-122"/>
                <a:cs typeface="Arial Unicode MS" panose="020B0604020202020204" pitchFamily="34" charset="-122"/>
              </a:rPr>
              <a:t>The data center is planned to house 2202 IDC cabinets. If the power of each cabinet is 7 kW, the total IT power consumption is 12,331 kW, and the total cooling load of air conditioners in summer is about 15,400 kW.</a:t>
            </a:r>
          </a:p>
          <a:p>
            <a:pPr>
              <a:lnSpc>
                <a:spcPct val="130000"/>
              </a:lnSpc>
            </a:pPr>
            <a:r>
              <a:rPr lang="en-US" sz="1400" dirty="0">
                <a:latin typeface="+mn-lt"/>
                <a:ea typeface="Arial Unicode MS" panose="020B0604020202020204" pitchFamily="34" charset="-122"/>
                <a:cs typeface="Arial Unicode MS" panose="020B0604020202020204" pitchFamily="34" charset="-122"/>
              </a:rPr>
              <a:t>Air conditioning system planning analysis</a:t>
            </a:r>
          </a:p>
          <a:p>
            <a:pPr lvl="1">
              <a:lnSpc>
                <a:spcPct val="130000"/>
              </a:lnSpc>
            </a:pPr>
            <a:r>
              <a:rPr lang="en-US" sz="1200" dirty="0">
                <a:latin typeface="+mn-lt"/>
                <a:ea typeface="Arial Unicode MS" panose="020B0604020202020204" pitchFamily="34" charset="-122"/>
                <a:cs typeface="Arial Unicode MS" panose="020B0604020202020204" pitchFamily="34" charset="-122"/>
              </a:rPr>
              <a:t>A cooling source system with large- and small-capacity air conditioner chillers is adopted. In the early stage of the building, the small-capacity chiller is used when the installed capacity is small. This prevents the large-capacity chiller from running at low load, which improves the cooling efficiency of the air conditioner, reduces energy consumption of the air conditioner, and lowers the PUE value at the initial phase of data center construction. When the installed capacity reaches a certain value, the large-capacity chiller is used to ensure that the air conditioner works in a high-efficiency range. This prevents the centrifuge chiller from generating surges when the load is low. The chillers are started based on the load. </a:t>
            </a:r>
            <a:r>
              <a:rPr lang="en-US" sz="1200" dirty="0" smtClean="0">
                <a:latin typeface="+mn-lt"/>
                <a:ea typeface="Arial Unicode MS" panose="020B0604020202020204" pitchFamily="34" charset="-122"/>
                <a:cs typeface="Arial Unicode MS" panose="020B0604020202020204" pitchFamily="34" charset="-122"/>
              </a:rPr>
              <a:t>The large-capacity chiller runs </a:t>
            </a:r>
            <a:r>
              <a:rPr lang="en-US" sz="1200" dirty="0">
                <a:latin typeface="+mn-lt"/>
                <a:ea typeface="Arial Unicode MS" panose="020B0604020202020204" pitchFamily="34" charset="-122"/>
                <a:cs typeface="Arial Unicode MS" panose="020B0604020202020204" pitchFamily="34" charset="-122"/>
              </a:rPr>
              <a:t>at full load.</a:t>
            </a:r>
          </a:p>
        </p:txBody>
      </p:sp>
      <p:graphicFrame>
        <p:nvGraphicFramePr>
          <p:cNvPr id="13" name="表格 12"/>
          <p:cNvGraphicFramePr>
            <a:graphicFrameLocks noGrp="1"/>
          </p:cNvGraphicFramePr>
          <p:nvPr>
            <p:extLst>
              <p:ext uri="{D42A27DB-BD31-4B8C-83A1-F6EECF244321}">
                <p14:modId xmlns:p14="http://schemas.microsoft.com/office/powerpoint/2010/main" val="3319458067"/>
              </p:ext>
            </p:extLst>
          </p:nvPr>
        </p:nvGraphicFramePr>
        <p:xfrm>
          <a:off x="771091" y="1849434"/>
          <a:ext cx="10444080" cy="1630680"/>
        </p:xfrm>
        <a:graphic>
          <a:graphicData uri="http://schemas.openxmlformats.org/drawingml/2006/table">
            <a:tbl>
              <a:tblPr firstRow="1" bandRow="1">
                <a:tableStyleId>{72833802-FEF1-4C79-8D5D-14CF1EAF98D9}</a:tableStyleId>
              </a:tblPr>
              <a:tblGrid>
                <a:gridCol w="5581583"/>
                <a:gridCol w="3888606"/>
                <a:gridCol w="973891"/>
              </a:tblGrid>
              <a:tr h="218572">
                <a:tc>
                  <a:txBody>
                    <a:bodyPr/>
                    <a:lstStyle/>
                    <a:p>
                      <a:pPr algn="ctr"/>
                      <a:r>
                        <a:rPr lang="en-US" sz="1100" dirty="0">
                          <a:solidFill>
                            <a:schemeClr val="tx1"/>
                          </a:solidFill>
                          <a:latin typeface="+mn-lt"/>
                          <a:ea typeface="Arial Unicode MS" panose="020B0604020202020204" pitchFamily="34" charset="-122"/>
                          <a:cs typeface="Arial Unicode MS" panose="020B0604020202020204" pitchFamily="34" charset="-122"/>
                        </a:rPr>
                        <a:t>Item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dirty="0">
                          <a:solidFill>
                            <a:schemeClr val="tx1"/>
                          </a:solidFill>
                          <a:latin typeface="+mn-lt"/>
                          <a:ea typeface="Arial Unicode MS" panose="020B0604020202020204" pitchFamily="34" charset="-122"/>
                          <a:cs typeface="Arial Unicode MS" panose="020B0604020202020204" pitchFamily="34" charset="-122"/>
                        </a:rPr>
                        <a:t>Description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100">
                          <a:solidFill>
                            <a:schemeClr val="tx1"/>
                          </a:solidFill>
                          <a:latin typeface="Huawei Sans" panose="020C0503030203020204" pitchFamily="34" charset="0"/>
                        </a:rPr>
                        <a:t>Remarks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8572">
                <a:tc>
                  <a:txBody>
                    <a:bodyPr/>
                    <a:lstStyle/>
                    <a:p>
                      <a:pPr algn="ctr"/>
                      <a:r>
                        <a:rPr lang="en-US" sz="1100" dirty="0">
                          <a:solidFill>
                            <a:schemeClr val="tx1"/>
                          </a:solidFill>
                          <a:latin typeface="+mn-lt"/>
                          <a:ea typeface="Arial Unicode MS" panose="020B0604020202020204" pitchFamily="34" charset="-122"/>
                          <a:cs typeface="Arial Unicode MS" panose="020B0604020202020204" pitchFamily="34" charset="-122"/>
                        </a:rPr>
                        <a:t>Temperature in the cold aisle or the air intake area of the cabinet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a:solidFill>
                            <a:schemeClr val="tx1"/>
                          </a:solidFill>
                          <a:latin typeface="+mn-lt"/>
                          <a:ea typeface="Arial Unicode MS" panose="020B0604020202020204" pitchFamily="34" charset="-122"/>
                          <a:cs typeface="Arial Unicode MS" panose="020B0604020202020204" pitchFamily="34" charset="-122"/>
                        </a:rPr>
                        <a:t>18–27°C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a:txBody>
                    <a:bodyPr/>
                    <a:lstStyle/>
                    <a:p>
                      <a:pPr algn="ctr"/>
                      <a:r>
                        <a:rPr lang="en-US" sz="1100">
                          <a:solidFill>
                            <a:schemeClr val="tx1"/>
                          </a:solidFill>
                          <a:latin typeface="Huawei Sans" panose="020C0503030203020204" pitchFamily="34" charset="0"/>
                        </a:rPr>
                        <a:t>Dew formation is not allowed.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360002">
                <a:tc>
                  <a:txBody>
                    <a:bodyPr/>
                    <a:lstStyle/>
                    <a:p>
                      <a:pPr algn="ctr"/>
                      <a:r>
                        <a:rPr lang="en-US" sz="1100">
                          <a:solidFill>
                            <a:schemeClr val="tx1"/>
                          </a:solidFill>
                          <a:latin typeface="+mn-lt"/>
                          <a:ea typeface="Arial Unicode MS" panose="020B0604020202020204" pitchFamily="34" charset="-122"/>
                          <a:cs typeface="Arial Unicode MS" panose="020B0604020202020204" pitchFamily="34" charset="-122"/>
                        </a:rPr>
                        <a:t>Relative humidity and dew point temperature in the cold aisle or the air intake area of the cabinet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a:solidFill>
                            <a:schemeClr val="tx1"/>
                          </a:solidFill>
                          <a:latin typeface="+mn-lt"/>
                          <a:ea typeface="Arial Unicode MS" panose="020B0604020202020204" pitchFamily="34" charset="-122"/>
                          <a:cs typeface="Arial Unicode MS" panose="020B0604020202020204" pitchFamily="34" charset="-122"/>
                        </a:rPr>
                        <a:t>The dew point temperature ranges from 5.5°C to 15°C, and the relative humidity is less than or equal to 60%.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60002">
                <a:tc>
                  <a:txBody>
                    <a:bodyPr/>
                    <a:lstStyle/>
                    <a:p>
                      <a:pPr algn="ctr"/>
                      <a:r>
                        <a:rPr lang="en-US" sz="1100">
                          <a:solidFill>
                            <a:schemeClr val="tx1"/>
                          </a:solidFill>
                          <a:latin typeface="+mn-lt"/>
                          <a:ea typeface="Arial Unicode MS" panose="020B0604020202020204" pitchFamily="34" charset="-122"/>
                          <a:cs typeface="Arial Unicode MS" panose="020B0604020202020204" pitchFamily="34" charset="-122"/>
                        </a:rPr>
                        <a:t>Temperature and relative humidity of the auxiliary area (when equipment is powered 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a:solidFill>
                            <a:schemeClr val="tx1"/>
                          </a:solidFill>
                          <a:latin typeface="+mn-lt"/>
                          <a:ea typeface="Arial Unicode MS" panose="020B0604020202020204" pitchFamily="34" charset="-122"/>
                          <a:cs typeface="Arial Unicode MS" panose="020B0604020202020204" pitchFamily="34" charset="-122"/>
                        </a:rPr>
                        <a:t>Temperature: 18–28°C; relative humidity: 35%–75%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8572">
                <a:tc>
                  <a:txBody>
                    <a:bodyPr/>
                    <a:lstStyle/>
                    <a:p>
                      <a:pPr algn="ctr"/>
                      <a:r>
                        <a:rPr lang="en-US" sz="1100">
                          <a:solidFill>
                            <a:schemeClr val="tx1"/>
                          </a:solidFill>
                          <a:latin typeface="+mn-lt"/>
                          <a:ea typeface="Arial Unicode MS" panose="020B0604020202020204" pitchFamily="34" charset="-122"/>
                          <a:cs typeface="Arial Unicode MS" panose="020B0604020202020204" pitchFamily="34" charset="-122"/>
                        </a:rPr>
                        <a:t>Temperature of the UPS and battery room</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100" dirty="0">
                          <a:solidFill>
                            <a:schemeClr val="tx1"/>
                          </a:solidFill>
                          <a:latin typeface="+mn-lt"/>
                          <a:ea typeface="Arial Unicode MS" panose="020B0604020202020204" pitchFamily="34" charset="-122"/>
                          <a:cs typeface="Arial Unicode MS" panose="020B0604020202020204" pitchFamily="34" charset="-122"/>
                        </a:rPr>
                        <a:t>20°C–30°C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771416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Overview of the Air Conditioning System in a Data Center </a:t>
            </a:r>
            <a:r>
              <a:rPr lang="en-US" altLang="zh-CN" smtClean="0"/>
              <a:t>-</a:t>
            </a:r>
            <a:r>
              <a:rPr lang="en-US" smtClean="0"/>
              <a:t> </a:t>
            </a:r>
            <a:r>
              <a:rPr lang="en-US"/>
              <a:t>Solution Configuration (1)</a:t>
            </a:r>
          </a:p>
        </p:txBody>
      </p:sp>
      <p:sp>
        <p:nvSpPr>
          <p:cNvPr id="5" name="文本框 4"/>
          <p:cNvSpPr txBox="1"/>
          <p:nvPr/>
        </p:nvSpPr>
        <p:spPr>
          <a:xfrm>
            <a:off x="7806088" y="1417554"/>
            <a:ext cx="4066347" cy="1061829"/>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400" dirty="0">
                <a:latin typeface="Huawei Sans" panose="020C0503030203020204" pitchFamily="34" charset="0"/>
              </a:rPr>
              <a:t>The figure on the left shows the flowchart of the chilled water air conditioning system in a data center of a project in Guiyang.</a:t>
            </a:r>
          </a:p>
        </p:txBody>
      </p:sp>
      <p:sp>
        <p:nvSpPr>
          <p:cNvPr id="33" name="文本框 32"/>
          <p:cNvSpPr txBox="1"/>
          <p:nvPr/>
        </p:nvSpPr>
        <p:spPr>
          <a:xfrm>
            <a:off x="8031398" y="2479383"/>
            <a:ext cx="3719932" cy="3416320"/>
          </a:xfrm>
          <a:prstGeom prst="rect">
            <a:avLst/>
          </a:prstGeom>
          <a:noFill/>
        </p:spPr>
        <p:txBody>
          <a:bodyPr wrap="square" rtlCol="0">
            <a:spAutoFit/>
          </a:bodyPr>
          <a:lstStyle/>
          <a:p>
            <a:pPr>
              <a:lnSpc>
                <a:spcPct val="150000"/>
              </a:lnSpc>
            </a:pPr>
            <a:r>
              <a:rPr lang="en-US" sz="1200" dirty="0">
                <a:solidFill>
                  <a:srgbClr val="C00000"/>
                </a:solidFill>
                <a:latin typeface="Huawei Sans" panose="020C0503030203020204" pitchFamily="34" charset="0"/>
              </a:rPr>
              <a:t>1. Centrifugal chiller: 700 USRT</a:t>
            </a:r>
          </a:p>
          <a:p>
            <a:pPr>
              <a:lnSpc>
                <a:spcPct val="150000"/>
              </a:lnSpc>
            </a:pPr>
            <a:r>
              <a:rPr lang="en-US" sz="1200" dirty="0">
                <a:solidFill>
                  <a:srgbClr val="C00000"/>
                </a:solidFill>
                <a:latin typeface="Huawei Sans" panose="020C0503030203020204" pitchFamily="34" charset="0"/>
              </a:rPr>
              <a:t>2. Centrifugal chiller: 1400 USRT</a:t>
            </a:r>
          </a:p>
          <a:p>
            <a:pPr>
              <a:lnSpc>
                <a:spcPct val="150000"/>
              </a:lnSpc>
            </a:pPr>
            <a:r>
              <a:rPr lang="en-US" sz="1200" dirty="0">
                <a:solidFill>
                  <a:srgbClr val="C00000"/>
                </a:solidFill>
                <a:latin typeface="Huawei Sans" panose="020C0503030203020204" pitchFamily="34" charset="0"/>
              </a:rPr>
              <a:t>3. Plate heat exchanger: 2800 kW</a:t>
            </a:r>
          </a:p>
          <a:p>
            <a:pPr>
              <a:lnSpc>
                <a:spcPct val="150000"/>
              </a:lnSpc>
            </a:pPr>
            <a:r>
              <a:rPr lang="en-US" sz="1200" dirty="0">
                <a:solidFill>
                  <a:srgbClr val="C00000"/>
                </a:solidFill>
                <a:latin typeface="Huawei Sans" panose="020C0503030203020204" pitchFamily="34" charset="0"/>
              </a:rPr>
              <a:t>4. Plate heat exchanger: 5600 kW</a:t>
            </a:r>
          </a:p>
          <a:p>
            <a:pPr>
              <a:lnSpc>
                <a:spcPct val="150000"/>
              </a:lnSpc>
            </a:pPr>
            <a:r>
              <a:rPr lang="en-US" sz="1200" dirty="0">
                <a:solidFill>
                  <a:srgbClr val="C00000"/>
                </a:solidFill>
                <a:latin typeface="Huawei Sans" panose="020C0503030203020204" pitchFamily="34" charset="0"/>
              </a:rPr>
              <a:t>5. Primary chilled water pump: 390 m</a:t>
            </a:r>
            <a:r>
              <a:rPr lang="en-US" sz="1200" baseline="30000" dirty="0">
                <a:solidFill>
                  <a:srgbClr val="C00000"/>
                </a:solidFill>
                <a:latin typeface="Huawei Sans" panose="020C0503030203020204" pitchFamily="34" charset="0"/>
              </a:rPr>
              <a:t>3</a:t>
            </a:r>
            <a:r>
              <a:rPr lang="en-US" sz="1200" dirty="0">
                <a:solidFill>
                  <a:srgbClr val="C00000"/>
                </a:solidFill>
                <a:latin typeface="Huawei Sans" panose="020C0503030203020204" pitchFamily="34" charset="0"/>
              </a:rPr>
              <a:t>/h</a:t>
            </a:r>
          </a:p>
          <a:p>
            <a:pPr>
              <a:lnSpc>
                <a:spcPct val="150000"/>
              </a:lnSpc>
            </a:pPr>
            <a:r>
              <a:rPr lang="en-US" sz="1200" dirty="0">
                <a:solidFill>
                  <a:srgbClr val="C00000"/>
                </a:solidFill>
                <a:latin typeface="Huawei Sans" panose="020C0503030203020204" pitchFamily="34" charset="0"/>
              </a:rPr>
              <a:t>6. Primary chilled water pump: 780 m</a:t>
            </a:r>
            <a:r>
              <a:rPr lang="en-US" sz="1200" baseline="30000" dirty="0">
                <a:solidFill>
                  <a:srgbClr val="C00000"/>
                </a:solidFill>
                <a:latin typeface="Huawei Sans" panose="020C0503030203020204" pitchFamily="34" charset="0"/>
              </a:rPr>
              <a:t>3</a:t>
            </a:r>
            <a:r>
              <a:rPr lang="en-US" sz="1200" dirty="0">
                <a:solidFill>
                  <a:srgbClr val="C00000"/>
                </a:solidFill>
                <a:latin typeface="Huawei Sans" panose="020C0503030203020204" pitchFamily="34" charset="0"/>
              </a:rPr>
              <a:t>/h</a:t>
            </a:r>
          </a:p>
          <a:p>
            <a:pPr>
              <a:lnSpc>
                <a:spcPct val="150000"/>
              </a:lnSpc>
            </a:pPr>
            <a:r>
              <a:rPr lang="en-US" sz="1200" dirty="0">
                <a:solidFill>
                  <a:srgbClr val="C00000"/>
                </a:solidFill>
                <a:latin typeface="Huawei Sans" panose="020C0503030203020204" pitchFamily="34" charset="0"/>
              </a:rPr>
              <a:t>7. Secondary chilled water pump: 390 m</a:t>
            </a:r>
            <a:r>
              <a:rPr lang="en-US" sz="1200" baseline="30000" dirty="0">
                <a:solidFill>
                  <a:srgbClr val="C00000"/>
                </a:solidFill>
                <a:latin typeface="Huawei Sans" panose="020C0503030203020204" pitchFamily="34" charset="0"/>
              </a:rPr>
              <a:t>3</a:t>
            </a:r>
            <a:r>
              <a:rPr lang="en-US" sz="1200" dirty="0">
                <a:solidFill>
                  <a:srgbClr val="C00000"/>
                </a:solidFill>
                <a:latin typeface="Huawei Sans" panose="020C0503030203020204" pitchFamily="34" charset="0"/>
              </a:rPr>
              <a:t>/h</a:t>
            </a:r>
          </a:p>
          <a:p>
            <a:pPr>
              <a:lnSpc>
                <a:spcPct val="150000"/>
              </a:lnSpc>
            </a:pPr>
            <a:r>
              <a:rPr lang="en-US" sz="1200" dirty="0">
                <a:solidFill>
                  <a:srgbClr val="C00000"/>
                </a:solidFill>
                <a:latin typeface="Huawei Sans" panose="020C0503030203020204" pitchFamily="34" charset="0"/>
              </a:rPr>
              <a:t>8. Secondary chilled water pump: 780 m</a:t>
            </a:r>
            <a:r>
              <a:rPr lang="en-US" sz="1200" baseline="30000" dirty="0">
                <a:solidFill>
                  <a:srgbClr val="C00000"/>
                </a:solidFill>
                <a:latin typeface="Huawei Sans" panose="020C0503030203020204" pitchFamily="34" charset="0"/>
              </a:rPr>
              <a:t>3</a:t>
            </a:r>
            <a:r>
              <a:rPr lang="en-US" sz="1200" dirty="0">
                <a:solidFill>
                  <a:srgbClr val="C00000"/>
                </a:solidFill>
                <a:latin typeface="Huawei Sans" panose="020C0503030203020204" pitchFamily="34" charset="0"/>
              </a:rPr>
              <a:t>/h</a:t>
            </a:r>
          </a:p>
          <a:p>
            <a:pPr>
              <a:lnSpc>
                <a:spcPct val="150000"/>
              </a:lnSpc>
            </a:pPr>
            <a:r>
              <a:rPr lang="en-US" sz="1200" dirty="0">
                <a:solidFill>
                  <a:srgbClr val="C00000"/>
                </a:solidFill>
                <a:latin typeface="Huawei Sans" panose="020C0503030203020204" pitchFamily="34" charset="0"/>
              </a:rPr>
              <a:t>9. Cooling water pump: 540 m</a:t>
            </a:r>
            <a:r>
              <a:rPr lang="en-US" sz="1200" baseline="30000" dirty="0">
                <a:solidFill>
                  <a:srgbClr val="C00000"/>
                </a:solidFill>
                <a:latin typeface="Huawei Sans" panose="020C0503030203020204" pitchFamily="34" charset="0"/>
              </a:rPr>
              <a:t>3</a:t>
            </a:r>
            <a:r>
              <a:rPr lang="en-US" sz="1200" dirty="0">
                <a:solidFill>
                  <a:srgbClr val="C00000"/>
                </a:solidFill>
                <a:latin typeface="Huawei Sans" panose="020C0503030203020204" pitchFamily="34" charset="0"/>
              </a:rPr>
              <a:t>/h</a:t>
            </a:r>
          </a:p>
          <a:p>
            <a:pPr>
              <a:lnSpc>
                <a:spcPct val="150000"/>
              </a:lnSpc>
            </a:pPr>
            <a:r>
              <a:rPr lang="en-US" sz="1200" dirty="0">
                <a:solidFill>
                  <a:srgbClr val="C00000"/>
                </a:solidFill>
                <a:latin typeface="Huawei Sans" panose="020C0503030203020204" pitchFamily="34" charset="0"/>
              </a:rPr>
              <a:t>10. Cooling water pump: 1080 m</a:t>
            </a:r>
            <a:r>
              <a:rPr lang="en-US" sz="1200" baseline="30000" dirty="0">
                <a:solidFill>
                  <a:srgbClr val="C00000"/>
                </a:solidFill>
                <a:latin typeface="Huawei Sans" panose="020C0503030203020204" pitchFamily="34" charset="0"/>
              </a:rPr>
              <a:t>3</a:t>
            </a:r>
            <a:r>
              <a:rPr lang="en-US" sz="1200" dirty="0">
                <a:solidFill>
                  <a:srgbClr val="C00000"/>
                </a:solidFill>
                <a:latin typeface="Huawei Sans" panose="020C0503030203020204" pitchFamily="34" charset="0"/>
              </a:rPr>
              <a:t>/h</a:t>
            </a:r>
          </a:p>
          <a:p>
            <a:pPr>
              <a:lnSpc>
                <a:spcPct val="150000"/>
              </a:lnSpc>
            </a:pPr>
            <a:r>
              <a:rPr lang="en-US" sz="1200" dirty="0">
                <a:solidFill>
                  <a:srgbClr val="C00000"/>
                </a:solidFill>
                <a:latin typeface="Huawei Sans" panose="020C0503030203020204" pitchFamily="34" charset="0"/>
              </a:rPr>
              <a:t>11. Cooling tower: 2500 kW in summer</a:t>
            </a:r>
          </a:p>
          <a:p>
            <a:pPr>
              <a:lnSpc>
                <a:spcPct val="150000"/>
              </a:lnSpc>
            </a:pPr>
            <a:r>
              <a:rPr lang="en-US" sz="1200" dirty="0">
                <a:solidFill>
                  <a:srgbClr val="C00000"/>
                </a:solidFill>
                <a:latin typeface="Huawei Sans" panose="020C0503030203020204" pitchFamily="34" charset="0"/>
              </a:rPr>
              <a:t>12. Cooling tower: 5900 kW in summer</a:t>
            </a:r>
          </a:p>
        </p:txBody>
      </p:sp>
      <p:pic>
        <p:nvPicPr>
          <p:cNvPr id="7" name="图片 6"/>
          <p:cNvPicPr>
            <a:picLocks noChangeAspect="1"/>
          </p:cNvPicPr>
          <p:nvPr/>
        </p:nvPicPr>
        <p:blipFill rotWithShape="1">
          <a:blip r:embed="rId3"/>
          <a:srcRect r="400"/>
          <a:stretch/>
        </p:blipFill>
        <p:spPr>
          <a:xfrm>
            <a:off x="598188" y="1417555"/>
            <a:ext cx="7179026" cy="4653428"/>
          </a:xfrm>
          <a:prstGeom prst="rect">
            <a:avLst/>
          </a:prstGeom>
        </p:spPr>
      </p:pic>
    </p:spTree>
    <p:extLst>
      <p:ext uri="{BB962C8B-B14F-4D97-AF65-F5344CB8AC3E}">
        <p14:creationId xmlns:p14="http://schemas.microsoft.com/office/powerpoint/2010/main" val="389379389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en-US">
                <a:latin typeface="+mn-lt"/>
                <a:ea typeface="Arial Unicode MS" panose="020B0604020202020204" pitchFamily="34" charset="-122"/>
                <a:cs typeface="Arial Unicode MS" panose="020B0604020202020204" pitchFamily="34" charset="-122"/>
              </a:rPr>
              <a:t>Concept of Direct Ventilation Free Cooling</a:t>
            </a:r>
          </a:p>
        </p:txBody>
      </p:sp>
      <p:sp>
        <p:nvSpPr>
          <p:cNvPr id="3" name="文本占位符 2"/>
          <p:cNvSpPr>
            <a:spLocks noGrp="1"/>
          </p:cNvSpPr>
          <p:nvPr>
            <p:ph type="body" sz="quarter" idx="10"/>
          </p:nvPr>
        </p:nvSpPr>
        <p:spPr/>
        <p:txBody>
          <a:bodyPr>
            <a:noAutofit/>
          </a:bodyPr>
          <a:lstStyle/>
          <a:p>
            <a:r>
              <a:rPr lang="en-US" sz="1200" dirty="0">
                <a:latin typeface="+mn-lt"/>
                <a:ea typeface="Arial Unicode MS" panose="020B0604020202020204" pitchFamily="34" charset="-122"/>
                <a:cs typeface="Arial Unicode MS" panose="020B0604020202020204" pitchFamily="34" charset="-122"/>
              </a:rPr>
              <a:t>In the season when the ambient temperature is low, outdoor air is directly introduced to a data center as a cooling source after being filtered and humidified, which saves a large amount of energy. This cooling mode is called air-cooled free cooling or direct ventilation free cooling. This solution features simple working principles and low costs, and can reduce energy consumption of data centers.</a:t>
            </a:r>
          </a:p>
        </p:txBody>
      </p:sp>
      <p:grpSp>
        <p:nvGrpSpPr>
          <p:cNvPr id="512" name="Group 274"/>
          <p:cNvGrpSpPr/>
          <p:nvPr/>
        </p:nvGrpSpPr>
        <p:grpSpPr>
          <a:xfrm>
            <a:off x="1784178" y="2201483"/>
            <a:ext cx="8193345" cy="3595082"/>
            <a:chOff x="6904405" y="2852936"/>
            <a:chExt cx="3675381" cy="1447086"/>
          </a:xfrm>
        </p:grpSpPr>
        <p:pic>
          <p:nvPicPr>
            <p:cNvPr id="513" name="Picture 2"/>
            <p:cNvPicPr>
              <a:picLocks noChangeAspect="1" noChangeArrowheads="1"/>
            </p:cNvPicPr>
            <p:nvPr/>
          </p:nvPicPr>
          <p:blipFill>
            <a:blip r:embed="rId3" cstate="print"/>
            <a:srcRect/>
            <a:stretch>
              <a:fillRect/>
            </a:stretch>
          </p:blipFill>
          <p:spPr bwMode="auto">
            <a:xfrm>
              <a:off x="6904405" y="3625972"/>
              <a:ext cx="709190" cy="674050"/>
            </a:xfrm>
            <a:prstGeom prst="rect">
              <a:avLst/>
            </a:prstGeom>
            <a:noFill/>
            <a:ln w="9525">
              <a:noFill/>
              <a:miter lim="800000"/>
              <a:headEnd/>
              <a:tailEnd/>
            </a:ln>
          </p:spPr>
        </p:pic>
        <p:sp>
          <p:nvSpPr>
            <p:cNvPr id="514" name="Rectangle 128" descr="横向砖形"/>
            <p:cNvSpPr>
              <a:spLocks noChangeArrowheads="1"/>
            </p:cNvSpPr>
            <p:nvPr/>
          </p:nvSpPr>
          <p:spPr bwMode="auto">
            <a:xfrm>
              <a:off x="7888702" y="2852936"/>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15" name="AutoShape 130"/>
            <p:cNvSpPr>
              <a:spLocks noChangeArrowheads="1"/>
            </p:cNvSpPr>
            <p:nvPr/>
          </p:nvSpPr>
          <p:spPr bwMode="auto">
            <a:xfrm rot="10800000" flipH="1">
              <a:off x="8236666" y="4006757"/>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16" name="Rectangle 51" descr="花岗岩"/>
            <p:cNvSpPr>
              <a:spLocks noChangeArrowheads="1"/>
            </p:cNvSpPr>
            <p:nvPr/>
          </p:nvSpPr>
          <p:spPr bwMode="auto">
            <a:xfrm>
              <a:off x="8945977" y="3970927"/>
              <a:ext cx="394934" cy="10652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17" name="Rectangle 59" descr="花岗岩"/>
            <p:cNvSpPr>
              <a:spLocks noChangeArrowheads="1"/>
            </p:cNvSpPr>
            <p:nvPr/>
          </p:nvSpPr>
          <p:spPr bwMode="auto">
            <a:xfrm>
              <a:off x="9838428" y="3969042"/>
              <a:ext cx="280864" cy="10652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18" name="AutoShape 67"/>
            <p:cNvSpPr>
              <a:spLocks noChangeArrowheads="1"/>
            </p:cNvSpPr>
            <p:nvPr/>
          </p:nvSpPr>
          <p:spPr bwMode="auto">
            <a:xfrm rot="5400000" flipH="1">
              <a:off x="9377441" y="3888685"/>
              <a:ext cx="162719" cy="404586"/>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19" name="AutoShape 68"/>
            <p:cNvSpPr>
              <a:spLocks noChangeArrowheads="1"/>
            </p:cNvSpPr>
            <p:nvPr/>
          </p:nvSpPr>
          <p:spPr bwMode="auto">
            <a:xfrm>
              <a:off x="9530712" y="4009157"/>
              <a:ext cx="74769" cy="127126"/>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20" name="AutoShape 77"/>
            <p:cNvSpPr>
              <a:spLocks noChangeArrowheads="1"/>
            </p:cNvSpPr>
            <p:nvPr/>
          </p:nvSpPr>
          <p:spPr bwMode="auto">
            <a:xfrm rot="5400000">
              <a:off x="9266877" y="4072734"/>
              <a:ext cx="84811" cy="140526"/>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21" name="AutoShape 82"/>
            <p:cNvSpPr>
              <a:spLocks noChangeArrowheads="1"/>
            </p:cNvSpPr>
            <p:nvPr/>
          </p:nvSpPr>
          <p:spPr bwMode="auto">
            <a:xfrm rot="5400000" flipH="1">
              <a:off x="10199468" y="2900151"/>
              <a:ext cx="180394" cy="580243"/>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22" name="Rectangle 48"/>
            <p:cNvSpPr>
              <a:spLocks noChangeArrowheads="1"/>
            </p:cNvSpPr>
            <p:nvPr/>
          </p:nvSpPr>
          <p:spPr bwMode="auto">
            <a:xfrm>
              <a:off x="9856677" y="3583622"/>
              <a:ext cx="312496" cy="106522"/>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23" name="Rectangle 49"/>
            <p:cNvSpPr>
              <a:spLocks noChangeArrowheads="1"/>
            </p:cNvSpPr>
            <p:nvPr/>
          </p:nvSpPr>
          <p:spPr bwMode="auto">
            <a:xfrm>
              <a:off x="9838464" y="3583622"/>
              <a:ext cx="18213"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24" name="Rectangle 50"/>
            <p:cNvSpPr>
              <a:spLocks noChangeArrowheads="1"/>
            </p:cNvSpPr>
            <p:nvPr/>
          </p:nvSpPr>
          <p:spPr bwMode="auto">
            <a:xfrm>
              <a:off x="10169173" y="3585507"/>
              <a:ext cx="18213"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25" name="Rectangle 60"/>
            <p:cNvSpPr>
              <a:spLocks noChangeArrowheads="1"/>
            </p:cNvSpPr>
            <p:nvPr/>
          </p:nvSpPr>
          <p:spPr bwMode="auto">
            <a:xfrm>
              <a:off x="9933363" y="3759371"/>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26" name="Rectangle 61"/>
            <p:cNvSpPr>
              <a:spLocks noChangeArrowheads="1"/>
            </p:cNvSpPr>
            <p:nvPr/>
          </p:nvSpPr>
          <p:spPr bwMode="auto">
            <a:xfrm>
              <a:off x="9933363" y="3549698"/>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27" name="Rectangle 62"/>
            <p:cNvSpPr>
              <a:spLocks noChangeArrowheads="1"/>
            </p:cNvSpPr>
            <p:nvPr/>
          </p:nvSpPr>
          <p:spPr bwMode="auto">
            <a:xfrm>
              <a:off x="9933363" y="3346623"/>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28" name="Rectangle 63"/>
            <p:cNvSpPr>
              <a:spLocks noChangeArrowheads="1"/>
            </p:cNvSpPr>
            <p:nvPr/>
          </p:nvSpPr>
          <p:spPr bwMode="auto">
            <a:xfrm>
              <a:off x="9936239" y="3240138"/>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29" name="Rectangle 64"/>
            <p:cNvSpPr>
              <a:spLocks noChangeArrowheads="1"/>
            </p:cNvSpPr>
            <p:nvPr/>
          </p:nvSpPr>
          <p:spPr bwMode="auto">
            <a:xfrm>
              <a:off x="9838464" y="3202917"/>
              <a:ext cx="348922"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30" name="Line 65"/>
            <p:cNvSpPr>
              <a:spLocks noChangeShapeType="1"/>
            </p:cNvSpPr>
            <p:nvPr/>
          </p:nvSpPr>
          <p:spPr bwMode="auto">
            <a:xfrm>
              <a:off x="9855710" y="3272669"/>
              <a:ext cx="0" cy="593678"/>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531" name="Line 66"/>
            <p:cNvSpPr>
              <a:spLocks noChangeShapeType="1"/>
            </p:cNvSpPr>
            <p:nvPr/>
          </p:nvSpPr>
          <p:spPr bwMode="auto">
            <a:xfrm>
              <a:off x="9936239" y="3866347"/>
              <a:ext cx="232935" cy="0"/>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532" name="AutoShape 75"/>
            <p:cNvSpPr>
              <a:spLocks noChangeArrowheads="1"/>
            </p:cNvSpPr>
            <p:nvPr/>
          </p:nvSpPr>
          <p:spPr bwMode="auto">
            <a:xfrm>
              <a:off x="9748643" y="3096670"/>
              <a:ext cx="128951" cy="360980"/>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33" name="AutoShape 78"/>
            <p:cNvSpPr>
              <a:spLocks noChangeArrowheads="1"/>
            </p:cNvSpPr>
            <p:nvPr/>
          </p:nvSpPr>
          <p:spPr bwMode="auto">
            <a:xfrm rot="5400000">
              <a:off x="9973388" y="3747184"/>
              <a:ext cx="83868" cy="139378"/>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34" name="AutoShape 79"/>
            <p:cNvSpPr>
              <a:spLocks noChangeArrowheads="1"/>
            </p:cNvSpPr>
            <p:nvPr/>
          </p:nvSpPr>
          <p:spPr bwMode="auto">
            <a:xfrm rot="5400000">
              <a:off x="9937692" y="3534624"/>
              <a:ext cx="168680" cy="134786"/>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35" name="AutoShape 80"/>
            <p:cNvSpPr>
              <a:spLocks noChangeArrowheads="1"/>
            </p:cNvSpPr>
            <p:nvPr/>
          </p:nvSpPr>
          <p:spPr bwMode="auto">
            <a:xfrm rot="5400000">
              <a:off x="9979992" y="3329725"/>
              <a:ext cx="71618" cy="139378"/>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36" name="AutoShape 81"/>
            <p:cNvSpPr>
              <a:spLocks noChangeArrowheads="1"/>
            </p:cNvSpPr>
            <p:nvPr/>
          </p:nvSpPr>
          <p:spPr bwMode="auto">
            <a:xfrm rot="5400000">
              <a:off x="10040115" y="3188464"/>
              <a:ext cx="40521" cy="137081"/>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37" name="AutoShape 83"/>
            <p:cNvSpPr>
              <a:spLocks noChangeArrowheads="1"/>
            </p:cNvSpPr>
            <p:nvPr/>
          </p:nvSpPr>
          <p:spPr bwMode="auto">
            <a:xfrm rot="5400000">
              <a:off x="10164047" y="3326118"/>
              <a:ext cx="72560" cy="142822"/>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38" name="AutoShape 84"/>
            <p:cNvSpPr>
              <a:spLocks noChangeArrowheads="1"/>
            </p:cNvSpPr>
            <p:nvPr/>
          </p:nvSpPr>
          <p:spPr bwMode="auto">
            <a:xfrm rot="5400000">
              <a:off x="10113112" y="3535567"/>
              <a:ext cx="168680" cy="134786"/>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39" name="AutoShape 85"/>
            <p:cNvSpPr>
              <a:spLocks noChangeArrowheads="1"/>
            </p:cNvSpPr>
            <p:nvPr/>
          </p:nvSpPr>
          <p:spPr bwMode="auto">
            <a:xfrm rot="5400000">
              <a:off x="10152641" y="3741324"/>
              <a:ext cx="83868" cy="141674"/>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40" name="Rectangle 98" descr="花岗岩"/>
            <p:cNvSpPr>
              <a:spLocks noChangeArrowheads="1"/>
            </p:cNvSpPr>
            <p:nvPr/>
          </p:nvSpPr>
          <p:spPr bwMode="auto">
            <a:xfrm flipH="1">
              <a:off x="8472476" y="3969985"/>
              <a:ext cx="473537" cy="10652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41" name="Rectangle 87"/>
            <p:cNvSpPr>
              <a:spLocks noChangeArrowheads="1"/>
            </p:cNvSpPr>
            <p:nvPr/>
          </p:nvSpPr>
          <p:spPr bwMode="auto">
            <a:xfrm flipH="1">
              <a:off x="9012160" y="3583622"/>
              <a:ext cx="312496" cy="106522"/>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42" name="Rectangle 88"/>
            <p:cNvSpPr>
              <a:spLocks noChangeArrowheads="1"/>
            </p:cNvSpPr>
            <p:nvPr/>
          </p:nvSpPr>
          <p:spPr bwMode="auto">
            <a:xfrm flipH="1">
              <a:off x="9324656" y="3583622"/>
              <a:ext cx="18213"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43" name="Rectangle 89"/>
            <p:cNvSpPr>
              <a:spLocks noChangeArrowheads="1"/>
            </p:cNvSpPr>
            <p:nvPr/>
          </p:nvSpPr>
          <p:spPr bwMode="auto">
            <a:xfrm flipH="1">
              <a:off x="8993947" y="3585507"/>
              <a:ext cx="18213"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grpSp>
          <p:nvGrpSpPr>
            <p:cNvPr id="544" name="Group 214"/>
            <p:cNvGrpSpPr/>
            <p:nvPr/>
          </p:nvGrpSpPr>
          <p:grpSpPr>
            <a:xfrm>
              <a:off x="9345780" y="3969897"/>
              <a:ext cx="256899" cy="106522"/>
              <a:chOff x="9931898" y="4367347"/>
              <a:chExt cx="425450" cy="235155"/>
            </a:xfrm>
          </p:grpSpPr>
          <p:sp>
            <p:nvSpPr>
              <p:cNvPr id="605" name="Rectangle 91"/>
              <p:cNvSpPr>
                <a:spLocks noChangeArrowheads="1"/>
              </p:cNvSpPr>
              <p:nvPr/>
            </p:nvSpPr>
            <p:spPr bwMode="auto">
              <a:xfrm flipH="1">
                <a:off x="9931898" y="4367347"/>
                <a:ext cx="425450" cy="235155"/>
              </a:xfrm>
              <a:prstGeom prst="rect">
                <a:avLst/>
              </a:prstGeom>
              <a:no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606"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7"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8"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9"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10"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11"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grpSp>
        <p:sp>
          <p:nvSpPr>
            <p:cNvPr id="545" name="Rectangle 99"/>
            <p:cNvSpPr>
              <a:spLocks noChangeArrowheads="1"/>
            </p:cNvSpPr>
            <p:nvPr/>
          </p:nvSpPr>
          <p:spPr bwMode="auto">
            <a:xfrm flipH="1">
              <a:off x="9031331" y="3759371"/>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46" name="Rectangle 100"/>
            <p:cNvSpPr>
              <a:spLocks noChangeArrowheads="1"/>
            </p:cNvSpPr>
            <p:nvPr/>
          </p:nvSpPr>
          <p:spPr bwMode="auto">
            <a:xfrm flipH="1">
              <a:off x="9031331" y="3549698"/>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47" name="Rectangle 101"/>
            <p:cNvSpPr>
              <a:spLocks noChangeArrowheads="1"/>
            </p:cNvSpPr>
            <p:nvPr/>
          </p:nvSpPr>
          <p:spPr bwMode="auto">
            <a:xfrm flipH="1">
              <a:off x="9031331" y="3346623"/>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48" name="Rectangle 102"/>
            <p:cNvSpPr>
              <a:spLocks noChangeArrowheads="1"/>
            </p:cNvSpPr>
            <p:nvPr/>
          </p:nvSpPr>
          <p:spPr bwMode="auto">
            <a:xfrm flipH="1">
              <a:off x="9028456" y="3240138"/>
              <a:ext cx="216639"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49" name="Rectangle 103"/>
            <p:cNvSpPr>
              <a:spLocks noChangeArrowheads="1"/>
            </p:cNvSpPr>
            <p:nvPr/>
          </p:nvSpPr>
          <p:spPr bwMode="auto">
            <a:xfrm flipH="1">
              <a:off x="8993947" y="3202917"/>
              <a:ext cx="348922" cy="106522"/>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noAutofit/>
            </a:bodyPr>
            <a:lstStyle/>
            <a:p>
              <a:pPr>
                <a:defRPr/>
              </a:pPr>
              <a:endParaRPr lang="en-US" sz="1200">
                <a:ea typeface="Arial Unicode MS" panose="020B0604020202020204" pitchFamily="34" charset="-122"/>
                <a:cs typeface="Arial Unicode MS" panose="020B0604020202020204" pitchFamily="34" charset="-122"/>
              </a:endParaRPr>
            </a:p>
          </p:txBody>
        </p:sp>
        <p:sp>
          <p:nvSpPr>
            <p:cNvPr id="550" name="Line 104"/>
            <p:cNvSpPr>
              <a:spLocks noChangeShapeType="1"/>
            </p:cNvSpPr>
            <p:nvPr/>
          </p:nvSpPr>
          <p:spPr bwMode="auto">
            <a:xfrm flipH="1">
              <a:off x="9247970" y="3272669"/>
              <a:ext cx="0" cy="593678"/>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551" name="Line 105"/>
            <p:cNvSpPr>
              <a:spLocks noChangeShapeType="1"/>
            </p:cNvSpPr>
            <p:nvPr/>
          </p:nvSpPr>
          <p:spPr bwMode="auto">
            <a:xfrm flipH="1">
              <a:off x="9012160" y="3866347"/>
              <a:ext cx="232935" cy="0"/>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552" name="AutoShape 117"/>
            <p:cNvSpPr>
              <a:spLocks noChangeArrowheads="1"/>
            </p:cNvSpPr>
            <p:nvPr/>
          </p:nvSpPr>
          <p:spPr bwMode="auto">
            <a:xfrm rot="16200000" flipH="1">
              <a:off x="9124077" y="3747184"/>
              <a:ext cx="83868" cy="139378"/>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53" name="AutoShape 118"/>
            <p:cNvSpPr>
              <a:spLocks noChangeArrowheads="1"/>
            </p:cNvSpPr>
            <p:nvPr/>
          </p:nvSpPr>
          <p:spPr bwMode="auto">
            <a:xfrm rot="16200000" flipH="1">
              <a:off x="9074961" y="3534624"/>
              <a:ext cx="168680" cy="134786"/>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54" name="AutoShape 119"/>
            <p:cNvSpPr>
              <a:spLocks noChangeArrowheads="1"/>
            </p:cNvSpPr>
            <p:nvPr/>
          </p:nvSpPr>
          <p:spPr bwMode="auto">
            <a:xfrm rot="16200000" flipH="1">
              <a:off x="9130682" y="3329725"/>
              <a:ext cx="71618" cy="139378"/>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55" name="AutoShape 120"/>
            <p:cNvSpPr>
              <a:spLocks noChangeArrowheads="1"/>
            </p:cNvSpPr>
            <p:nvPr/>
          </p:nvSpPr>
          <p:spPr bwMode="auto">
            <a:xfrm rot="16200000" flipH="1">
              <a:off x="9100698" y="3188464"/>
              <a:ext cx="40521" cy="137081"/>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56" name="AutoShape 121"/>
            <p:cNvSpPr>
              <a:spLocks noChangeArrowheads="1"/>
            </p:cNvSpPr>
            <p:nvPr/>
          </p:nvSpPr>
          <p:spPr bwMode="auto">
            <a:xfrm rot="16200000">
              <a:off x="8785659" y="2930926"/>
              <a:ext cx="154254" cy="580243"/>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57" name="AutoShape 122"/>
            <p:cNvSpPr>
              <a:spLocks noChangeArrowheads="1"/>
            </p:cNvSpPr>
            <p:nvPr/>
          </p:nvSpPr>
          <p:spPr bwMode="auto">
            <a:xfrm rot="16200000" flipH="1">
              <a:off x="8944726" y="3326118"/>
              <a:ext cx="72560" cy="142822"/>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58" name="AutoShape 123"/>
            <p:cNvSpPr>
              <a:spLocks noChangeArrowheads="1"/>
            </p:cNvSpPr>
            <p:nvPr/>
          </p:nvSpPr>
          <p:spPr bwMode="auto">
            <a:xfrm rot="16200000" flipH="1">
              <a:off x="8899542" y="3535567"/>
              <a:ext cx="168680" cy="134786"/>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59" name="AutoShape 124"/>
            <p:cNvSpPr>
              <a:spLocks noChangeArrowheads="1"/>
            </p:cNvSpPr>
            <p:nvPr/>
          </p:nvSpPr>
          <p:spPr bwMode="auto">
            <a:xfrm rot="16200000" flipH="1">
              <a:off x="8944823" y="3741324"/>
              <a:ext cx="83868" cy="141674"/>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0" name="Rectangle 125"/>
            <p:cNvSpPr>
              <a:spLocks noChangeArrowheads="1"/>
            </p:cNvSpPr>
            <p:nvPr/>
          </p:nvSpPr>
          <p:spPr bwMode="auto">
            <a:xfrm>
              <a:off x="8149435" y="3459233"/>
              <a:ext cx="323041" cy="10652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1" name="Rectangle 126"/>
            <p:cNvSpPr>
              <a:spLocks noChangeArrowheads="1"/>
            </p:cNvSpPr>
            <p:nvPr/>
          </p:nvSpPr>
          <p:spPr bwMode="auto">
            <a:xfrm>
              <a:off x="8149435" y="3886587"/>
              <a:ext cx="323041" cy="10652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2" name="Rectangle 127" descr="花岗岩"/>
            <p:cNvSpPr>
              <a:spLocks noChangeArrowheads="1"/>
            </p:cNvSpPr>
            <p:nvPr/>
          </p:nvSpPr>
          <p:spPr bwMode="auto">
            <a:xfrm flipH="1">
              <a:off x="8019069" y="3970927"/>
              <a:ext cx="127491" cy="10652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3" name="Rectangle 129" descr="白色大理石"/>
            <p:cNvSpPr>
              <a:spLocks noChangeArrowheads="1"/>
            </p:cNvSpPr>
            <p:nvPr/>
          </p:nvSpPr>
          <p:spPr bwMode="auto">
            <a:xfrm>
              <a:off x="7888702" y="4175888"/>
              <a:ext cx="71778" cy="106522"/>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wrap="non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4" name="AutoShape 131"/>
            <p:cNvSpPr>
              <a:spLocks noChangeArrowheads="1"/>
            </p:cNvSpPr>
            <p:nvPr/>
          </p:nvSpPr>
          <p:spPr bwMode="auto">
            <a:xfrm rot="5400000">
              <a:off x="8688293" y="4072811"/>
              <a:ext cx="127216" cy="155451"/>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5" name="AutoShape 132"/>
            <p:cNvSpPr>
              <a:spLocks noChangeArrowheads="1"/>
            </p:cNvSpPr>
            <p:nvPr/>
          </p:nvSpPr>
          <p:spPr bwMode="auto">
            <a:xfrm rot="5400000">
              <a:off x="9072286" y="4072734"/>
              <a:ext cx="84811" cy="140526"/>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6" name="AutoShape 134"/>
            <p:cNvSpPr>
              <a:spLocks noChangeArrowheads="1"/>
            </p:cNvSpPr>
            <p:nvPr/>
          </p:nvSpPr>
          <p:spPr bwMode="auto">
            <a:xfrm rot="16200000" flipH="1">
              <a:off x="8800767" y="2946440"/>
              <a:ext cx="180867" cy="152007"/>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7" name="AutoShape 135"/>
            <p:cNvSpPr>
              <a:spLocks noChangeArrowheads="1"/>
            </p:cNvSpPr>
            <p:nvPr/>
          </p:nvSpPr>
          <p:spPr bwMode="auto">
            <a:xfrm rot="16200000" flipH="1">
              <a:off x="9205626" y="2938786"/>
              <a:ext cx="120084" cy="161191"/>
            </a:xfrm>
            <a:prstGeom prst="upArrow">
              <a:avLst>
                <a:gd name="adj1" fmla="val 50000"/>
                <a:gd name="adj2" fmla="val 63566"/>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68" name="Text Box 138"/>
            <p:cNvSpPr txBox="1">
              <a:spLocks noChangeArrowheads="1"/>
            </p:cNvSpPr>
            <p:nvPr/>
          </p:nvSpPr>
          <p:spPr bwMode="auto">
            <a:xfrm>
              <a:off x="8101521" y="3689181"/>
              <a:ext cx="504243" cy="106522"/>
            </a:xfrm>
            <a:prstGeom prst="rect">
              <a:avLst/>
            </a:prstGeom>
            <a:noFill/>
            <a:ln w="9525" algn="ctr">
              <a:noFill/>
              <a:miter lim="800000"/>
              <a:headEnd/>
              <a:tailEnd/>
            </a:ln>
          </p:spPr>
          <p:txBody>
            <a:bodyPr wrap="square" lIns="79200" tIns="39600" rIns="79200" bIns="39600">
              <a:noAutofit/>
            </a:bodyPr>
            <a:lstStyle/>
            <a:p>
              <a:pPr defTabSz="801688">
                <a:spcBef>
                  <a:spcPct val="50000"/>
                </a:spcBef>
              </a:pPr>
              <a:r>
                <a:rPr lang="en-US" sz="1200" b="1">
                  <a:solidFill>
                    <a:srgbClr val="0000FF"/>
                  </a:solidFill>
                  <a:ea typeface="Arial Unicode MS" panose="020B0604020202020204" pitchFamily="34" charset="-122"/>
                  <a:cs typeface="Arial Unicode MS" panose="020B0604020202020204" pitchFamily="34" charset="-122"/>
                </a:rPr>
                <a:t>CRAC</a:t>
              </a:r>
            </a:p>
          </p:txBody>
        </p:sp>
        <p:sp>
          <p:nvSpPr>
            <p:cNvPr id="569" name="AutoShape 140"/>
            <p:cNvSpPr>
              <a:spLocks noChangeArrowheads="1"/>
            </p:cNvSpPr>
            <p:nvPr/>
          </p:nvSpPr>
          <p:spPr bwMode="auto">
            <a:xfrm flipH="1">
              <a:off x="9544628" y="2917324"/>
              <a:ext cx="388597" cy="399454"/>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0" name="Rectangle 59" descr="花岗岩"/>
            <p:cNvSpPr>
              <a:spLocks noChangeArrowheads="1"/>
            </p:cNvSpPr>
            <p:nvPr/>
          </p:nvSpPr>
          <p:spPr bwMode="auto">
            <a:xfrm>
              <a:off x="10033968" y="3969044"/>
              <a:ext cx="280864" cy="106522"/>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grpSp>
          <p:nvGrpSpPr>
            <p:cNvPr id="571" name="Group 215"/>
            <p:cNvGrpSpPr/>
            <p:nvPr/>
          </p:nvGrpSpPr>
          <p:grpSpPr>
            <a:xfrm>
              <a:off x="9604595" y="3969925"/>
              <a:ext cx="256899" cy="106522"/>
              <a:chOff x="9931898" y="4367347"/>
              <a:chExt cx="425450" cy="235152"/>
            </a:xfrm>
          </p:grpSpPr>
          <p:sp>
            <p:nvSpPr>
              <p:cNvPr id="598" name="Rectangle 91"/>
              <p:cNvSpPr>
                <a:spLocks noChangeArrowheads="1"/>
              </p:cNvSpPr>
              <p:nvPr/>
            </p:nvSpPr>
            <p:spPr bwMode="auto">
              <a:xfrm flipH="1">
                <a:off x="9931898" y="4367347"/>
                <a:ext cx="425450" cy="235152"/>
              </a:xfrm>
              <a:prstGeom prst="rect">
                <a:avLst/>
              </a:prstGeom>
              <a:noFill/>
              <a:ln w="9525" algn="ctr">
                <a:solidFill>
                  <a:schemeClr val="tx1"/>
                </a:solid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99"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0"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1"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2"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3"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sp>
            <p:nvSpPr>
              <p:cNvPr id="604"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noAutofit/>
              </a:bodyPr>
              <a:lstStyle/>
              <a:p>
                <a:endParaRPr lang="en-US" sz="1200">
                  <a:ea typeface="Arial Unicode MS" panose="020B0604020202020204" pitchFamily="34" charset="-122"/>
                  <a:cs typeface="Arial Unicode MS" panose="020B0604020202020204" pitchFamily="34" charset="-122"/>
                </a:endParaRPr>
              </a:p>
            </p:txBody>
          </p:sp>
        </p:grpSp>
        <p:sp>
          <p:nvSpPr>
            <p:cNvPr id="572" name="AutoShape 67"/>
            <p:cNvSpPr>
              <a:spLocks noChangeArrowheads="1"/>
            </p:cNvSpPr>
            <p:nvPr/>
          </p:nvSpPr>
          <p:spPr bwMode="auto">
            <a:xfrm rot="5400000" flipH="1">
              <a:off x="9597997" y="3888302"/>
              <a:ext cx="148952" cy="404586"/>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3" name="AutoShape 68"/>
            <p:cNvSpPr>
              <a:spLocks noChangeArrowheads="1"/>
            </p:cNvSpPr>
            <p:nvPr/>
          </p:nvSpPr>
          <p:spPr bwMode="auto">
            <a:xfrm>
              <a:off x="9743516" y="4009157"/>
              <a:ext cx="74769" cy="127126"/>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4" name="AutoShape 132"/>
            <p:cNvSpPr>
              <a:spLocks noChangeArrowheads="1"/>
            </p:cNvSpPr>
            <p:nvPr/>
          </p:nvSpPr>
          <p:spPr bwMode="auto">
            <a:xfrm rot="16200000">
              <a:off x="9319599" y="3333393"/>
              <a:ext cx="84811" cy="140526"/>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5" name="AutoShape 132"/>
            <p:cNvSpPr>
              <a:spLocks noChangeArrowheads="1"/>
            </p:cNvSpPr>
            <p:nvPr/>
          </p:nvSpPr>
          <p:spPr bwMode="auto">
            <a:xfrm rot="16200000">
              <a:off x="9337033" y="3537589"/>
              <a:ext cx="124713" cy="150859"/>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6" name="AutoShape 132"/>
            <p:cNvSpPr>
              <a:spLocks noChangeArrowheads="1"/>
            </p:cNvSpPr>
            <p:nvPr/>
          </p:nvSpPr>
          <p:spPr bwMode="auto">
            <a:xfrm rot="16200000">
              <a:off x="9322475" y="3748968"/>
              <a:ext cx="84811" cy="140526"/>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7" name="AutoShape 77"/>
            <p:cNvSpPr>
              <a:spLocks noChangeArrowheads="1"/>
            </p:cNvSpPr>
            <p:nvPr/>
          </p:nvSpPr>
          <p:spPr bwMode="auto">
            <a:xfrm rot="5400000">
              <a:off x="9764380" y="3748968"/>
              <a:ext cx="84811" cy="140526"/>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8" name="AutoShape 77"/>
            <p:cNvSpPr>
              <a:spLocks noChangeArrowheads="1"/>
            </p:cNvSpPr>
            <p:nvPr/>
          </p:nvSpPr>
          <p:spPr bwMode="auto">
            <a:xfrm rot="5400000">
              <a:off x="9711283" y="3540153"/>
              <a:ext cx="116234" cy="148562"/>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79" name="AutoShape 77"/>
            <p:cNvSpPr>
              <a:spLocks noChangeArrowheads="1"/>
            </p:cNvSpPr>
            <p:nvPr/>
          </p:nvSpPr>
          <p:spPr bwMode="auto">
            <a:xfrm rot="5400000">
              <a:off x="9761503" y="3339049"/>
              <a:ext cx="84811" cy="140526"/>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80" name="AutoShape 75"/>
            <p:cNvSpPr>
              <a:spLocks noChangeArrowheads="1"/>
            </p:cNvSpPr>
            <p:nvPr/>
          </p:nvSpPr>
          <p:spPr bwMode="auto">
            <a:xfrm flipH="1">
              <a:off x="9278374" y="3225761"/>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81" name="AutoShape 68"/>
            <p:cNvSpPr>
              <a:spLocks noChangeArrowheads="1"/>
            </p:cNvSpPr>
            <p:nvPr/>
          </p:nvSpPr>
          <p:spPr bwMode="auto">
            <a:xfrm>
              <a:off x="9556593" y="3757551"/>
              <a:ext cx="74769" cy="127126"/>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82" name="AutoShape 68"/>
            <p:cNvSpPr>
              <a:spLocks noChangeArrowheads="1"/>
            </p:cNvSpPr>
            <p:nvPr/>
          </p:nvSpPr>
          <p:spPr bwMode="auto">
            <a:xfrm>
              <a:off x="9553717" y="3472021"/>
              <a:ext cx="74769" cy="127126"/>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grpSp>
          <p:nvGrpSpPr>
            <p:cNvPr id="583" name="Group 293"/>
            <p:cNvGrpSpPr/>
            <p:nvPr/>
          </p:nvGrpSpPr>
          <p:grpSpPr>
            <a:xfrm>
              <a:off x="8203577" y="3857038"/>
              <a:ext cx="206264" cy="181727"/>
              <a:chOff x="8473984" y="4776902"/>
              <a:chExt cx="680760" cy="263798"/>
            </a:xfrm>
          </p:grpSpPr>
          <p:sp>
            <p:nvSpPr>
              <p:cNvPr id="595" name="Freeform 541"/>
              <p:cNvSpPr>
                <a:spLocks/>
              </p:cNvSpPr>
              <p:nvPr/>
            </p:nvSpPr>
            <p:spPr bwMode="auto">
              <a:xfrm>
                <a:off x="8473984" y="4822401"/>
                <a:ext cx="313367" cy="154629"/>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ea typeface="Arial Unicode MS" panose="020B0604020202020204" pitchFamily="34" charset="-122"/>
                  <a:cs typeface="Arial Unicode MS" panose="020B0604020202020204" pitchFamily="34" charset="-122"/>
                </a:endParaRPr>
              </a:p>
            </p:txBody>
          </p:sp>
          <p:sp>
            <p:nvSpPr>
              <p:cNvPr id="596" name="Freeform 542"/>
              <p:cNvSpPr>
                <a:spLocks/>
              </p:cNvSpPr>
              <p:nvPr/>
            </p:nvSpPr>
            <p:spPr bwMode="auto">
              <a:xfrm rot="10800000">
                <a:off x="8840180" y="4813236"/>
                <a:ext cx="314564" cy="154629"/>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ea typeface="Arial Unicode MS" panose="020B0604020202020204" pitchFamily="34" charset="-122"/>
                  <a:cs typeface="Arial Unicode MS" panose="020B0604020202020204" pitchFamily="34" charset="-122"/>
                </a:endParaRPr>
              </a:p>
            </p:txBody>
          </p:sp>
          <p:sp>
            <p:nvSpPr>
              <p:cNvPr id="597" name="AutoShape 544"/>
              <p:cNvSpPr>
                <a:spLocks noChangeArrowheads="1"/>
              </p:cNvSpPr>
              <p:nvPr/>
            </p:nvSpPr>
            <p:spPr bwMode="auto">
              <a:xfrm rot="10800000">
                <a:off x="8781349" y="4776902"/>
                <a:ext cx="96053" cy="26379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ea typeface="Arial Unicode MS" panose="020B0604020202020204" pitchFamily="34" charset="-122"/>
                  <a:cs typeface="Arial Unicode MS" panose="020B0604020202020204" pitchFamily="34" charset="-122"/>
                </a:endParaRPr>
              </a:p>
            </p:txBody>
          </p:sp>
        </p:grpSp>
        <p:sp>
          <p:nvSpPr>
            <p:cNvPr id="584" name="Rounded Rectangle 236"/>
            <p:cNvSpPr/>
            <p:nvPr/>
          </p:nvSpPr>
          <p:spPr bwMode="auto">
            <a:xfrm rot="19446825">
              <a:off x="8145758" y="3473377"/>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noAutofit/>
            </a:bodyPr>
            <a:lstStyle/>
            <a:p>
              <a:pPr algn="ctr"/>
              <a:endParaRPr lang="en-US" sz="1200" b="1" smtClean="0">
                <a:ea typeface="Arial Unicode MS" panose="020B0604020202020204" pitchFamily="34" charset="-122"/>
                <a:cs typeface="Arial Unicode MS" panose="020B0604020202020204" pitchFamily="34" charset="-122"/>
              </a:endParaRPr>
            </a:p>
          </p:txBody>
        </p:sp>
        <p:cxnSp>
          <p:nvCxnSpPr>
            <p:cNvPr id="585" name="Shape 96"/>
            <p:cNvCxnSpPr/>
            <p:nvPr/>
          </p:nvCxnSpPr>
          <p:spPr>
            <a:xfrm rot="10800000" flipV="1">
              <a:off x="7456654" y="3645022"/>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586" name="Shape 292"/>
            <p:cNvCxnSpPr>
              <a:stCxn id="584" idx="1"/>
            </p:cNvCxnSpPr>
            <p:nvPr/>
          </p:nvCxnSpPr>
          <p:spPr>
            <a:xfrm rot="10800000" flipV="1">
              <a:off x="7456657" y="3611473"/>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587" name="Rectangle 239"/>
            <p:cNvSpPr/>
            <p:nvPr/>
          </p:nvSpPr>
          <p:spPr bwMode="auto">
            <a:xfrm>
              <a:off x="7896200" y="2852936"/>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noAutofit/>
            </a:bodyPr>
            <a:lstStyle/>
            <a:p>
              <a:pPr algn="ctr"/>
              <a:endParaRPr lang="en-US" sz="1200" b="1" smtClean="0">
                <a:ea typeface="Arial Unicode MS" panose="020B0604020202020204" pitchFamily="34" charset="-122"/>
                <a:cs typeface="Arial Unicode MS" panose="020B0604020202020204" pitchFamily="34" charset="-122"/>
              </a:endParaRPr>
            </a:p>
          </p:txBody>
        </p:sp>
        <p:sp>
          <p:nvSpPr>
            <p:cNvPr id="588" name="AutoShape 133"/>
            <p:cNvSpPr>
              <a:spLocks noChangeArrowheads="1"/>
            </p:cNvSpPr>
            <p:nvPr/>
          </p:nvSpPr>
          <p:spPr bwMode="auto">
            <a:xfrm rot="16200000" flipH="1">
              <a:off x="8261408" y="2929955"/>
              <a:ext cx="248779" cy="382773"/>
            </a:xfrm>
            <a:custGeom>
              <a:avLst/>
              <a:gdLst>
                <a:gd name="T0" fmla="*/ 152 w 21600"/>
                <a:gd name="T1" fmla="*/ 0 h 21600"/>
                <a:gd name="T2" fmla="*/ 152 w 21600"/>
                <a:gd name="T3" fmla="*/ 177 h 21600"/>
                <a:gd name="T4" fmla="*/ 42 w 21600"/>
                <a:gd name="T5" fmla="*/ 315 h 21600"/>
                <a:gd name="T6" fmla="*/ 264 w 21600"/>
                <a:gd name="T7" fmla="*/ 89 h 21600"/>
                <a:gd name="T8" fmla="*/ 17694720 60000 65536"/>
                <a:gd name="T9" fmla="*/ 5898240 60000 65536"/>
                <a:gd name="T10" fmla="*/ 5898240 60000 65536"/>
                <a:gd name="T11" fmla="*/ 0 60000 65536"/>
                <a:gd name="T12" fmla="*/ 12436 w 21600"/>
                <a:gd name="T13" fmla="*/ 2743 h 21600"/>
                <a:gd name="T14" fmla="*/ 16527 w 21600"/>
                <a:gd name="T15" fmla="*/ 9394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742"/>
                  </a:lnTo>
                  <a:cubicBezTo>
                    <a:pt x="5564" y="2742"/>
                    <a:pt x="0" y="6958"/>
                    <a:pt x="0" y="12158"/>
                  </a:cubicBezTo>
                  <a:lnTo>
                    <a:pt x="0" y="21600"/>
                  </a:lnTo>
                  <a:lnTo>
                    <a:pt x="6822" y="21600"/>
                  </a:lnTo>
                  <a:lnTo>
                    <a:pt x="6822" y="12158"/>
                  </a:lnTo>
                  <a:cubicBezTo>
                    <a:pt x="6822" y="10644"/>
                    <a:pt x="9331" y="9416"/>
                    <a:pt x="12427" y="9416"/>
                  </a:cubicBezTo>
                  <a:lnTo>
                    <a:pt x="12427"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noAutofit/>
            </a:bodyPr>
            <a:lstStyle/>
            <a:p>
              <a:endParaRPr lang="en-US" sz="1200">
                <a:ea typeface="Arial Unicode MS" panose="020B0604020202020204" pitchFamily="34" charset="-122"/>
                <a:cs typeface="Arial Unicode MS" panose="020B0604020202020204" pitchFamily="34" charset="-122"/>
              </a:endParaRPr>
            </a:p>
          </p:txBody>
        </p:sp>
        <p:sp>
          <p:nvSpPr>
            <p:cNvPr id="589" name="Text Box 138"/>
            <p:cNvSpPr txBox="1">
              <a:spLocks noChangeArrowheads="1"/>
            </p:cNvSpPr>
            <p:nvPr/>
          </p:nvSpPr>
          <p:spPr bwMode="auto">
            <a:xfrm>
              <a:off x="7536161" y="2924944"/>
              <a:ext cx="216023" cy="106522"/>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square" lIns="0" tIns="39600" rIns="0" bIns="39600">
              <a:noAutofit/>
            </a:bodyPr>
            <a:lstStyle/>
            <a:p>
              <a:pPr algn="ctr" defTabSz="801688">
                <a:spcBef>
                  <a:spcPct val="50000"/>
                </a:spcBef>
              </a:pPr>
              <a:r>
                <a:rPr lang="en-US" sz="1200" b="1" dirty="0">
                  <a:solidFill>
                    <a:schemeClr val="tx1"/>
                  </a:solidFill>
                  <a:ea typeface="Arial Unicode MS" panose="020B0604020202020204" pitchFamily="34" charset="-122"/>
                  <a:cs typeface="Arial Unicode MS" panose="020B0604020202020204" pitchFamily="34" charset="-122"/>
                </a:rPr>
                <a:t>40°C</a:t>
              </a:r>
            </a:p>
          </p:txBody>
        </p:sp>
        <p:sp>
          <p:nvSpPr>
            <p:cNvPr id="590" name="Text Box 138"/>
            <p:cNvSpPr txBox="1">
              <a:spLocks noChangeArrowheads="1"/>
            </p:cNvSpPr>
            <p:nvPr/>
          </p:nvSpPr>
          <p:spPr bwMode="auto">
            <a:xfrm>
              <a:off x="8047837" y="2917324"/>
              <a:ext cx="216024" cy="106522"/>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noAutofit/>
            </a:bodyPr>
            <a:lstStyle/>
            <a:p>
              <a:pPr algn="ctr" defTabSz="801688">
                <a:spcBef>
                  <a:spcPct val="50000"/>
                </a:spcBef>
              </a:pPr>
              <a:r>
                <a:rPr lang="en-US" sz="1200" b="1">
                  <a:solidFill>
                    <a:schemeClr val="tx1"/>
                  </a:solidFill>
                  <a:ea typeface="Arial Unicode MS" panose="020B0604020202020204" pitchFamily="34" charset="-122"/>
                  <a:cs typeface="Arial Unicode MS" panose="020B0604020202020204" pitchFamily="34" charset="-122"/>
                </a:rPr>
                <a:t>30°C</a:t>
              </a:r>
            </a:p>
          </p:txBody>
        </p:sp>
        <p:sp>
          <p:nvSpPr>
            <p:cNvPr id="591" name="Text Box 138"/>
            <p:cNvSpPr txBox="1">
              <a:spLocks noChangeArrowheads="1"/>
            </p:cNvSpPr>
            <p:nvPr/>
          </p:nvSpPr>
          <p:spPr bwMode="auto">
            <a:xfrm>
              <a:off x="8047836" y="4084692"/>
              <a:ext cx="216023" cy="74331"/>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oAutofit/>
            </a:bodyPr>
            <a:lstStyle/>
            <a:p>
              <a:pPr algn="ctr" defTabSz="801688">
                <a:spcBef>
                  <a:spcPct val="50000"/>
                </a:spcBef>
              </a:pPr>
              <a:r>
                <a:rPr lang="en-US" sz="1200" b="1">
                  <a:solidFill>
                    <a:schemeClr val="tx1"/>
                  </a:solidFill>
                  <a:ea typeface="Arial Unicode MS" panose="020B0604020202020204" pitchFamily="34" charset="-122"/>
                  <a:cs typeface="Arial Unicode MS" panose="020B0604020202020204" pitchFamily="34" charset="-122"/>
                </a:rPr>
                <a:t>20°C</a:t>
              </a:r>
            </a:p>
          </p:txBody>
        </p:sp>
        <p:sp>
          <p:nvSpPr>
            <p:cNvPr id="592" name="Text Box 138"/>
            <p:cNvSpPr txBox="1">
              <a:spLocks noChangeArrowheads="1"/>
            </p:cNvSpPr>
            <p:nvPr/>
          </p:nvSpPr>
          <p:spPr bwMode="auto">
            <a:xfrm>
              <a:off x="7536160" y="3212976"/>
              <a:ext cx="216023" cy="106522"/>
            </a:xfrm>
            <a:prstGeom prst="rect">
              <a:avLst/>
            </a:prstGeom>
            <a:solidFill>
              <a:schemeClr val="accent2">
                <a:lumMod val="60000"/>
                <a:lumOff val="40000"/>
              </a:schemeClr>
            </a:solidFill>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noAutofit/>
            </a:bodyPr>
            <a:lstStyle/>
            <a:p>
              <a:pPr algn="ctr" defTabSz="801688">
                <a:spcBef>
                  <a:spcPct val="50000"/>
                </a:spcBef>
              </a:pPr>
              <a:r>
                <a:rPr lang="en-US" sz="1200" b="1" dirty="0">
                  <a:solidFill>
                    <a:schemeClr val="tx1"/>
                  </a:solidFill>
                  <a:ea typeface="Arial Unicode MS" panose="020B0604020202020204" pitchFamily="34" charset="-122"/>
                  <a:cs typeface="Arial Unicode MS" panose="020B0604020202020204" pitchFamily="34" charset="-122"/>
                </a:rPr>
                <a:t>35°C</a:t>
              </a:r>
            </a:p>
          </p:txBody>
        </p:sp>
        <p:sp>
          <p:nvSpPr>
            <p:cNvPr id="593" name="Text Box 138"/>
            <p:cNvSpPr txBox="1">
              <a:spLocks noChangeArrowheads="1"/>
            </p:cNvSpPr>
            <p:nvPr/>
          </p:nvSpPr>
          <p:spPr bwMode="auto">
            <a:xfrm>
              <a:off x="7536160" y="3501008"/>
              <a:ext cx="216023" cy="106522"/>
            </a:xfrm>
            <a:prstGeom prst="rect">
              <a:avLst/>
            </a:prstGeom>
            <a:solidFill>
              <a:schemeClr val="accent2">
                <a:lumMod val="20000"/>
                <a:lumOff val="80000"/>
              </a:schemeClr>
            </a:solidFill>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noAutofit/>
            </a:bodyPr>
            <a:lstStyle/>
            <a:p>
              <a:pPr algn="ctr" defTabSz="801688">
                <a:spcBef>
                  <a:spcPct val="50000"/>
                </a:spcBef>
              </a:pPr>
              <a:r>
                <a:rPr lang="en-US" sz="1200" b="1">
                  <a:solidFill>
                    <a:schemeClr val="tx1"/>
                  </a:solidFill>
                  <a:ea typeface="Arial Unicode MS" panose="020B0604020202020204" pitchFamily="34" charset="-122"/>
                  <a:cs typeface="Arial Unicode MS" panose="020B0604020202020204" pitchFamily="34" charset="-122"/>
                </a:rPr>
                <a:t>20°C</a:t>
              </a:r>
            </a:p>
          </p:txBody>
        </p:sp>
        <p:sp>
          <p:nvSpPr>
            <p:cNvPr id="594" name="Text Box 138"/>
            <p:cNvSpPr txBox="1">
              <a:spLocks noChangeArrowheads="1"/>
            </p:cNvSpPr>
            <p:nvPr/>
          </p:nvSpPr>
          <p:spPr bwMode="auto">
            <a:xfrm>
              <a:off x="7536160" y="3789040"/>
              <a:ext cx="216023" cy="106522"/>
            </a:xfrm>
            <a:prstGeom prst="rect">
              <a:avLst/>
            </a:prstGeom>
            <a:solidFill>
              <a:srgbClr val="00B05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lIns="0" tIns="39600" rIns="0" bIns="39600">
              <a:noAutofit/>
            </a:bodyPr>
            <a:lstStyle/>
            <a:p>
              <a:pPr algn="ctr" defTabSz="801688">
                <a:spcBef>
                  <a:spcPct val="50000"/>
                </a:spcBef>
              </a:pPr>
              <a:r>
                <a:rPr lang="en-US" sz="1200" b="1">
                  <a:solidFill>
                    <a:schemeClr val="tx1"/>
                  </a:solidFill>
                  <a:ea typeface="Arial Unicode MS" panose="020B0604020202020204" pitchFamily="34" charset="-122"/>
                  <a:cs typeface="Arial Unicode MS" panose="020B0604020202020204" pitchFamily="34" charset="-122"/>
                </a:rPr>
                <a:t>5°C</a:t>
              </a:r>
            </a:p>
          </p:txBody>
        </p:sp>
      </p:grpSp>
    </p:spTree>
    <p:extLst>
      <p:ext uri="{BB962C8B-B14F-4D97-AF65-F5344CB8AC3E}">
        <p14:creationId xmlns:p14="http://schemas.microsoft.com/office/powerpoint/2010/main" val="142477132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Overview of the Air Conditioning System in a Data Center </a:t>
            </a:r>
            <a:r>
              <a:rPr lang="en-US" altLang="zh-CN" smtClean="0">
                <a:latin typeface="+mn-lt"/>
                <a:ea typeface="Arial Unicode MS" panose="020B0604020202020204" pitchFamily="34" charset="-122"/>
                <a:cs typeface="Arial Unicode MS" panose="020B0604020202020204" pitchFamily="34" charset="-122"/>
              </a:rPr>
              <a:t>-</a:t>
            </a:r>
            <a:r>
              <a:rPr lang="en-US" smtClean="0">
                <a:latin typeface="+mn-lt"/>
                <a:ea typeface="Arial Unicode MS" panose="020B0604020202020204" pitchFamily="34" charset="-122"/>
                <a:cs typeface="Arial Unicode MS" panose="020B0604020202020204" pitchFamily="34" charset="-122"/>
              </a:rPr>
              <a:t> </a:t>
            </a:r>
            <a:r>
              <a:rPr lang="en-US">
                <a:latin typeface="+mn-lt"/>
                <a:ea typeface="Arial Unicode MS" panose="020B0604020202020204" pitchFamily="34" charset="-122"/>
                <a:cs typeface="Arial Unicode MS" panose="020B0604020202020204" pitchFamily="34" charset="-122"/>
              </a:rPr>
              <a:t>Solution Configuration (2)</a:t>
            </a:r>
          </a:p>
        </p:txBody>
      </p:sp>
      <p:sp>
        <p:nvSpPr>
          <p:cNvPr id="6" name="文本占位符 5"/>
          <p:cNvSpPr>
            <a:spLocks noGrp="1"/>
          </p:cNvSpPr>
          <p:nvPr>
            <p:ph type="body" sz="quarter" idx="10"/>
          </p:nvPr>
        </p:nvSpPr>
        <p:spPr>
          <a:xfrm>
            <a:off x="442913" y="1548903"/>
            <a:ext cx="11293476" cy="4443243"/>
          </a:xfrm>
        </p:spPr>
        <p:txBody>
          <a:bodyPr>
            <a:noAutofit/>
          </a:bodyPr>
          <a:lstStyle/>
          <a:p>
            <a:pPr>
              <a:lnSpc>
                <a:spcPct val="130000"/>
              </a:lnSpc>
            </a:pPr>
            <a:r>
              <a:rPr lang="en-US" sz="1100" dirty="0">
                <a:latin typeface="+mn-lt"/>
                <a:ea typeface="Arial Unicode MS" panose="020B0604020202020204" pitchFamily="34" charset="-122"/>
                <a:cs typeface="Arial Unicode MS" panose="020B0604020202020204" pitchFamily="34" charset="-122"/>
              </a:rPr>
              <a:t>In this project, a single data center is planned to house three high-voltage variable-frequency 1400 RT chillers, one low-voltage variable-frequency 700 RT chiller, and related auxiliary devices. Air conditioner devices, such as chillers, are placed in the bottom-layer chiller plant, and the open </a:t>
            </a:r>
            <a:r>
              <a:rPr lang="en-US" sz="1100" dirty="0" err="1">
                <a:latin typeface="+mn-lt"/>
                <a:ea typeface="Arial Unicode MS" panose="020B0604020202020204" pitchFamily="34" charset="-122"/>
                <a:cs typeface="Arial Unicode MS" panose="020B0604020202020204" pitchFamily="34" charset="-122"/>
              </a:rPr>
              <a:t>crossflow</a:t>
            </a:r>
            <a:r>
              <a:rPr lang="en-US" sz="1100" dirty="0">
                <a:latin typeface="+mn-lt"/>
                <a:ea typeface="Arial Unicode MS" panose="020B0604020202020204" pitchFamily="34" charset="-122"/>
                <a:cs typeface="Arial Unicode MS" panose="020B0604020202020204" pitchFamily="34" charset="-122"/>
              </a:rPr>
              <a:t> cooling tower is placed on the roof. The supply and return chilled water temperatures are 10°C and 16°C, respectively. The supply and return cooling water temperatures are 30°C and 35°C, respectively. When the data center is running with full load, start the 4200 RT </a:t>
            </a:r>
            <a:r>
              <a:rPr lang="en-US" sz="1100" dirty="0" smtClean="0">
                <a:latin typeface="+mn-lt"/>
                <a:ea typeface="Arial Unicode MS" panose="020B0604020202020204" pitchFamily="34" charset="-122"/>
                <a:cs typeface="Arial Unicode MS" panose="020B0604020202020204" pitchFamily="34" charset="-122"/>
              </a:rPr>
              <a:t>chillers. </a:t>
            </a:r>
            <a:r>
              <a:rPr lang="en-US" sz="1100" dirty="0">
                <a:latin typeface="+mn-lt"/>
                <a:ea typeface="Arial Unicode MS" panose="020B0604020202020204" pitchFamily="34" charset="-122"/>
                <a:cs typeface="Arial Unicode MS" panose="020B0604020202020204" pitchFamily="34" charset="-122"/>
              </a:rPr>
              <a:t>The following table </a:t>
            </a:r>
            <a:r>
              <a:rPr lang="en-US" sz="1100" dirty="0" smtClean="0">
                <a:latin typeface="+mn-lt"/>
                <a:ea typeface="Arial Unicode MS" panose="020B0604020202020204" pitchFamily="34" charset="-122"/>
                <a:cs typeface="Arial Unicode MS" panose="020B0604020202020204" pitchFamily="34" charset="-122"/>
              </a:rPr>
              <a:t>lists </a:t>
            </a:r>
            <a:r>
              <a:rPr lang="en-US" sz="1100" dirty="0">
                <a:latin typeface="+mn-lt"/>
                <a:ea typeface="Arial Unicode MS" panose="020B0604020202020204" pitchFamily="34" charset="-122"/>
                <a:cs typeface="Arial Unicode MS" panose="020B0604020202020204" pitchFamily="34" charset="-122"/>
              </a:rPr>
              <a:t>the solution configuration.</a:t>
            </a:r>
          </a:p>
        </p:txBody>
      </p:sp>
      <p:graphicFrame>
        <p:nvGraphicFramePr>
          <p:cNvPr id="3" name="表格 2"/>
          <p:cNvGraphicFramePr>
            <a:graphicFrameLocks noGrp="1"/>
          </p:cNvGraphicFramePr>
          <p:nvPr>
            <p:extLst>
              <p:ext uri="{D42A27DB-BD31-4B8C-83A1-F6EECF244321}">
                <p14:modId xmlns:p14="http://schemas.microsoft.com/office/powerpoint/2010/main" val="2933938951"/>
              </p:ext>
            </p:extLst>
          </p:nvPr>
        </p:nvGraphicFramePr>
        <p:xfrm>
          <a:off x="752011" y="2562813"/>
          <a:ext cx="5475533" cy="3542901"/>
        </p:xfrm>
        <a:graphic>
          <a:graphicData uri="http://schemas.openxmlformats.org/drawingml/2006/table">
            <a:tbl>
              <a:tblPr firstRow="1" bandRow="1">
                <a:tableStyleId>{72833802-FEF1-4C79-8D5D-14CF1EAF98D9}</a:tableStyleId>
              </a:tblPr>
              <a:tblGrid>
                <a:gridCol w="393107"/>
                <a:gridCol w="1118500"/>
                <a:gridCol w="2180301"/>
                <a:gridCol w="773508"/>
                <a:gridCol w="1010117"/>
              </a:tblGrid>
              <a:tr h="608799">
                <a:tc rowSpan="2">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No.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000" b="1">
                          <a:solidFill>
                            <a:schemeClr val="tx1"/>
                          </a:solidFill>
                          <a:latin typeface="+mn-lt"/>
                          <a:ea typeface="Arial Unicode MS" panose="020B0604020202020204" pitchFamily="34" charset="-122"/>
                          <a:cs typeface="Arial Unicode MS" panose="020B0604020202020204" pitchFamily="34" charset="-122"/>
                        </a:rPr>
                        <a:t>Device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Device Model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Device Quantity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Rated Capacity of a Single Device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9269">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(PCS)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6451">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1</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Centrifugal chiller (10 kV)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Rated cooling capacity: 1400 USRT</a:t>
                      </a:r>
                    </a:p>
                    <a:p>
                      <a:pPr algn="ctr"/>
                      <a:r>
                        <a:rPr lang="en-US" sz="1000" dirty="0" smtClean="0">
                          <a:solidFill>
                            <a:schemeClr val="tx1"/>
                          </a:solidFill>
                          <a:latin typeface="+mn-lt"/>
                          <a:ea typeface="Arial Unicode MS" panose="020B0604020202020204" pitchFamily="34" charset="-122"/>
                          <a:cs typeface="Arial Unicode MS" panose="020B0604020202020204" pitchFamily="34" charset="-122"/>
                        </a:rPr>
                        <a:t>10°C/16°C</a:t>
                      </a:r>
                      <a:endParaRPr lang="en-US" sz="1000" dirty="0">
                        <a:solidFill>
                          <a:schemeClr val="tx1"/>
                        </a:solidFill>
                        <a:latin typeface="+mn-lt"/>
                        <a:ea typeface="Arial Unicode MS" panose="020B0604020202020204" pitchFamily="34" charset="-122"/>
                        <a:cs typeface="Arial Unicode MS" panose="020B0604020202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815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4566">
                <a:tc vMerge="1">
                  <a:txBody>
                    <a:bodyPr/>
                    <a:lstStyle/>
                    <a:p>
                      <a:pPr algn="l" rtl="0"/>
                      <a:endParaRPr lang="zh-CN" altLang="en-US" sz="120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Centrifugal chiller (380 V)</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Rated cooling capacity: 700 USRT</a:t>
                      </a:r>
                    </a:p>
                    <a:p>
                      <a:pPr algn="ctr"/>
                      <a:r>
                        <a:rPr lang="en-US" sz="1000">
                          <a:solidFill>
                            <a:schemeClr val="tx1"/>
                          </a:solidFill>
                          <a:latin typeface="+mn-lt"/>
                          <a:ea typeface="Arial Unicode MS" panose="020B0604020202020204" pitchFamily="34" charset="-122"/>
                          <a:cs typeface="Arial Unicode MS" panose="020B0604020202020204" pitchFamily="34" charset="-122"/>
                        </a:rPr>
                        <a:t>10°C/16°C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381</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6451">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2</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Plate heat exchanger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Heat exchange capacity: 5600 kW</a:t>
                      </a:r>
                    </a:p>
                    <a:p>
                      <a:pPr algn="ctr"/>
                      <a:r>
                        <a:rPr lang="en-US" sz="1000">
                          <a:solidFill>
                            <a:schemeClr val="tx1"/>
                          </a:solidFill>
                          <a:latin typeface="+mn-lt"/>
                          <a:ea typeface="Arial Unicode MS" panose="020B0604020202020204" pitchFamily="34" charset="-122"/>
                          <a:cs typeface="Arial Unicode MS" panose="020B0604020202020204" pitchFamily="34" charset="-122"/>
                        </a:rPr>
                        <a:t>10°C/16°C and 8.5°C/13.5°C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N/A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6451">
                <a:tc vMerge="1">
                  <a:txBody>
                    <a:bodyPr/>
                    <a:lstStyle/>
                    <a:p>
                      <a:pPr algn="l" rtl="0"/>
                      <a:endParaRPr lang="zh-CN" altLang="en-US" sz="120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Heat exchange capacity: 2800 kW</a:t>
                      </a:r>
                    </a:p>
                    <a:p>
                      <a:pPr algn="ctr"/>
                      <a:r>
                        <a:rPr lang="en-US" sz="1000" dirty="0">
                          <a:solidFill>
                            <a:schemeClr val="tx1"/>
                          </a:solidFill>
                          <a:latin typeface="+mn-lt"/>
                          <a:ea typeface="Arial Unicode MS" panose="020B0604020202020204" pitchFamily="34" charset="-122"/>
                          <a:cs typeface="Arial Unicode MS" panose="020B0604020202020204" pitchFamily="34" charset="-122"/>
                        </a:rPr>
                        <a:t>10°C/16°C and 8.5°C/13.5°C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N/A</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4566">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3</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Primary chilled water circulating pump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Flow rate: 780 m</a:t>
                      </a:r>
                      <a:r>
                        <a:rPr lang="en-US" sz="1000" baseline="30000">
                          <a:solidFill>
                            <a:schemeClr val="tx1"/>
                          </a:solidFill>
                          <a:latin typeface="+mn-lt"/>
                          <a:ea typeface="Arial Unicode MS" panose="020B0604020202020204" pitchFamily="34" charset="-122"/>
                          <a:cs typeface="Arial Unicode MS" panose="020B0604020202020204" pitchFamily="34" charset="-122"/>
                        </a:rPr>
                        <a:t>3</a:t>
                      </a:r>
                      <a:r>
                        <a:rPr lang="en-US" sz="1000">
                          <a:solidFill>
                            <a:schemeClr val="tx1"/>
                          </a:solidFill>
                          <a:latin typeface="+mn-lt"/>
                          <a:ea typeface="Arial Unicode MS" panose="020B0604020202020204" pitchFamily="34" charset="-122"/>
                          <a:cs typeface="Arial Unicode MS" panose="020B0604020202020204" pitchFamily="34" charset="-122"/>
                        </a:rPr>
                        <a:t>/h</a:t>
                      </a:r>
                    </a:p>
                    <a:p>
                      <a:pPr algn="ctr"/>
                      <a:r>
                        <a:rPr lang="en-US" sz="1000">
                          <a:solidFill>
                            <a:schemeClr val="tx1"/>
                          </a:solidFill>
                          <a:latin typeface="+mn-lt"/>
                          <a:ea typeface="Arial Unicode MS" panose="020B0604020202020204" pitchFamily="34" charset="-122"/>
                          <a:cs typeface="Arial Unicode MS" panose="020B0604020202020204" pitchFamily="34" charset="-122"/>
                        </a:rPr>
                        <a:t>Lift: 18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55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4566">
                <a:tc vMerge="1">
                  <a:txBody>
                    <a:bodyPr/>
                    <a:lstStyle/>
                    <a:p>
                      <a:pPr algn="l" rtl="0"/>
                      <a:endParaRPr lang="zh-CN" altLang="en-US" sz="120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Flow rate: 390 m</a:t>
                      </a:r>
                      <a:r>
                        <a:rPr lang="en-US" sz="1000" baseline="30000">
                          <a:solidFill>
                            <a:schemeClr val="tx1"/>
                          </a:solidFill>
                          <a:latin typeface="+mn-lt"/>
                          <a:ea typeface="Arial Unicode MS" panose="020B0604020202020204" pitchFamily="34" charset="-122"/>
                          <a:cs typeface="Arial Unicode MS" panose="020B0604020202020204" pitchFamily="34" charset="-122"/>
                        </a:rPr>
                        <a:t>3</a:t>
                      </a:r>
                      <a:r>
                        <a:rPr lang="en-US" sz="1000">
                          <a:solidFill>
                            <a:schemeClr val="tx1"/>
                          </a:solidFill>
                          <a:latin typeface="+mn-lt"/>
                          <a:ea typeface="Arial Unicode MS" panose="020B0604020202020204" pitchFamily="34" charset="-122"/>
                          <a:cs typeface="Arial Unicode MS" panose="020B0604020202020204" pitchFamily="34" charset="-122"/>
                        </a:rPr>
                        <a:t>/h</a:t>
                      </a:r>
                    </a:p>
                    <a:p>
                      <a:pPr algn="ctr"/>
                      <a:r>
                        <a:rPr lang="en-US" sz="1000">
                          <a:solidFill>
                            <a:schemeClr val="tx1"/>
                          </a:solidFill>
                          <a:latin typeface="+mn-lt"/>
                          <a:ea typeface="Arial Unicode MS" panose="020B0604020202020204" pitchFamily="34" charset="-122"/>
                          <a:cs typeface="Arial Unicode MS" panose="020B0604020202020204" pitchFamily="34" charset="-122"/>
                        </a:rPr>
                        <a:t>Lift: 18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37</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4" name="文本框 3"/>
          <p:cNvSpPr txBox="1"/>
          <p:nvPr/>
        </p:nvSpPr>
        <p:spPr>
          <a:xfrm>
            <a:off x="6227543" y="2464025"/>
            <a:ext cx="5530509" cy="348557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000" dirty="0">
                <a:solidFill>
                  <a:srgbClr val="C00000"/>
                </a:solidFill>
                <a:ea typeface="Arial Unicode MS" panose="020B0604020202020204" pitchFamily="34" charset="-122"/>
                <a:cs typeface="Arial Unicode MS" panose="020B0604020202020204" pitchFamily="34" charset="-122"/>
              </a:rPr>
              <a:t>Chiller configuration</a:t>
            </a:r>
          </a:p>
          <a:p>
            <a:pPr marL="742990" lvl="1" indent="-285750">
              <a:lnSpc>
                <a:spcPct val="150000"/>
              </a:lnSpc>
              <a:buSzPct val="60000"/>
              <a:buFont typeface="Wingdings" panose="05000000000000000000" pitchFamily="2" charset="2"/>
              <a:buChar char="p"/>
            </a:pPr>
            <a:r>
              <a:rPr lang="en-US" sz="900" dirty="0">
                <a:ea typeface="Arial Unicode MS" panose="020B0604020202020204" pitchFamily="34" charset="-122"/>
                <a:cs typeface="Arial Unicode MS" panose="020B0604020202020204" pitchFamily="34" charset="-122"/>
              </a:rPr>
              <a:t>The total cooling load is 15,400 kW. Generally, two to four chillers are recommended. For a small-or medium-sized data center, two chillers are recommended. For a large-sized data center, three chillers are recommended. For a </a:t>
            </a:r>
            <a:r>
              <a:rPr lang="en-US" sz="900" dirty="0" err="1">
                <a:ea typeface="Arial Unicode MS" panose="020B0604020202020204" pitchFamily="34" charset="-122"/>
                <a:cs typeface="Arial Unicode MS" panose="020B0604020202020204" pitchFamily="34" charset="-122"/>
              </a:rPr>
              <a:t>hyperscale</a:t>
            </a:r>
            <a:r>
              <a:rPr lang="en-US" sz="900" dirty="0">
                <a:ea typeface="Arial Unicode MS" panose="020B0604020202020204" pitchFamily="34" charset="-122"/>
                <a:cs typeface="Arial Unicode MS" panose="020B0604020202020204" pitchFamily="34" charset="-122"/>
              </a:rPr>
              <a:t> data center, four chillers are recommended. In this example, three 1400 RT (4923 kW) chillers are selected. Besides, one 700 RT unit (2461 kW) is configured to meet the cooling requirements for low-load operation in the early stage.</a:t>
            </a:r>
          </a:p>
          <a:p>
            <a:pPr marL="285750" indent="-285750">
              <a:lnSpc>
                <a:spcPct val="150000"/>
              </a:lnSpc>
              <a:buSzPct val="60000"/>
              <a:buFont typeface="Arial" panose="020B0604020202020204" pitchFamily="34" charset="0"/>
              <a:buChar char="•"/>
            </a:pPr>
            <a:r>
              <a:rPr lang="en-US" sz="1000" dirty="0">
                <a:solidFill>
                  <a:srgbClr val="C00000"/>
                </a:solidFill>
                <a:ea typeface="Arial Unicode MS" panose="020B0604020202020204" pitchFamily="34" charset="-122"/>
                <a:cs typeface="Arial Unicode MS" panose="020B0604020202020204" pitchFamily="34" charset="-122"/>
              </a:rPr>
              <a:t>Plate heat exchanger configuration</a:t>
            </a:r>
          </a:p>
          <a:p>
            <a:pPr marL="742990" lvl="1" indent="-285750">
              <a:lnSpc>
                <a:spcPct val="150000"/>
              </a:lnSpc>
              <a:buSzPct val="60000"/>
              <a:buFont typeface="Wingdings" panose="05000000000000000000" pitchFamily="2" charset="2"/>
              <a:buChar char="p"/>
            </a:pPr>
            <a:r>
              <a:rPr lang="en-US" sz="900" dirty="0">
                <a:ea typeface="Arial Unicode MS" panose="020B0604020202020204" pitchFamily="34" charset="-122"/>
                <a:cs typeface="Arial Unicode MS" panose="020B0604020202020204" pitchFamily="34" charset="-122"/>
              </a:rPr>
              <a:t>Determine the heat exchange capacity: Q1 = 4923 x 1.1 ≈ 5600 kW; Q2 = 2461 x 1.1 ≈ 2800 kW.</a:t>
            </a:r>
          </a:p>
          <a:p>
            <a:pPr marL="742990" lvl="1" indent="-285750">
              <a:lnSpc>
                <a:spcPct val="150000"/>
              </a:lnSpc>
              <a:buSzPct val="60000"/>
              <a:buFont typeface="Wingdings" panose="05000000000000000000" pitchFamily="2" charset="2"/>
              <a:buChar char="p"/>
            </a:pPr>
            <a:r>
              <a:rPr lang="en-US" sz="900" dirty="0">
                <a:ea typeface="Arial Unicode MS" panose="020B0604020202020204" pitchFamily="34" charset="-122"/>
                <a:cs typeface="Arial Unicode MS" panose="020B0604020202020204" pitchFamily="34" charset="-122"/>
              </a:rPr>
              <a:t>Determine the supply and return water temperatures on the primary side: 10°C/16°C.</a:t>
            </a:r>
          </a:p>
          <a:p>
            <a:pPr marL="742990" lvl="1" indent="-285750">
              <a:lnSpc>
                <a:spcPct val="150000"/>
              </a:lnSpc>
              <a:buSzPct val="60000"/>
              <a:buFont typeface="Wingdings" panose="05000000000000000000" pitchFamily="2" charset="2"/>
              <a:buChar char="p"/>
            </a:pPr>
            <a:r>
              <a:rPr lang="en-US" sz="900" dirty="0">
                <a:ea typeface="Arial Unicode MS" panose="020B0604020202020204" pitchFamily="34" charset="-122"/>
                <a:cs typeface="Arial Unicode MS" panose="020B0604020202020204" pitchFamily="34" charset="-122"/>
              </a:rPr>
              <a:t>Determine the supply and return water temperatures on the secondary side: </a:t>
            </a:r>
            <a:r>
              <a:rPr lang="en-US" sz="900" dirty="0" smtClean="0">
                <a:ea typeface="Arial Unicode MS" panose="020B0604020202020204" pitchFamily="34" charset="-122"/>
                <a:cs typeface="Arial Unicode MS" panose="020B0604020202020204" pitchFamily="34" charset="-122"/>
              </a:rPr>
              <a:t>8.5°C/13.5°C</a:t>
            </a:r>
            <a:r>
              <a:rPr lang="en-US" sz="900" dirty="0">
                <a:ea typeface="Arial Unicode MS" panose="020B0604020202020204" pitchFamily="34" charset="-122"/>
                <a:cs typeface="Arial Unicode MS" panose="020B0604020202020204" pitchFamily="34" charset="-122"/>
              </a:rPr>
              <a:t>.</a:t>
            </a:r>
          </a:p>
          <a:p>
            <a:pPr marL="171450" indent="-171450">
              <a:lnSpc>
                <a:spcPct val="150000"/>
              </a:lnSpc>
              <a:buSzPct val="60000"/>
              <a:buFont typeface="Arial" panose="020B0604020202020204" pitchFamily="34" charset="0"/>
              <a:buChar char="•"/>
            </a:pPr>
            <a:r>
              <a:rPr lang="en-US" sz="1000" dirty="0" smtClean="0">
                <a:solidFill>
                  <a:srgbClr val="C00000"/>
                </a:solidFill>
                <a:ea typeface="Arial Unicode MS" panose="020B0604020202020204" pitchFamily="34" charset="-122"/>
                <a:cs typeface="Arial Unicode MS" panose="020B0604020202020204" pitchFamily="34" charset="-122"/>
              </a:rPr>
              <a:t>    Primary </a:t>
            </a:r>
            <a:r>
              <a:rPr lang="en-US" sz="1000" dirty="0">
                <a:solidFill>
                  <a:srgbClr val="C00000"/>
                </a:solidFill>
                <a:ea typeface="Arial Unicode MS" panose="020B0604020202020204" pitchFamily="34" charset="-122"/>
                <a:cs typeface="Arial Unicode MS" panose="020B0604020202020204" pitchFamily="34" charset="-122"/>
              </a:rPr>
              <a:t>chilled water circulating pump</a:t>
            </a:r>
          </a:p>
          <a:p>
            <a:pPr marL="628690" lvl="1" indent="-171450">
              <a:lnSpc>
                <a:spcPct val="150000"/>
              </a:lnSpc>
              <a:buSzPct val="60000"/>
              <a:buFont typeface="Wingdings" panose="05000000000000000000" pitchFamily="2" charset="2"/>
              <a:buChar char="p"/>
            </a:pPr>
            <a:r>
              <a:rPr lang="en-US" sz="900" dirty="0">
                <a:ea typeface="Arial Unicode MS" panose="020B0604020202020204" pitchFamily="34" charset="-122"/>
                <a:cs typeface="Arial Unicode MS" panose="020B0604020202020204" pitchFamily="34" charset="-122"/>
              </a:rPr>
              <a:t>Determine the flow rate: 0.86 x 4923 x 1.1/6 = 776 m³/h; 0.86 x 2461 x 1.1/6 = 388 m³/h.</a:t>
            </a:r>
          </a:p>
          <a:p>
            <a:pPr marL="628690" lvl="1" indent="-171450">
              <a:lnSpc>
                <a:spcPct val="150000"/>
              </a:lnSpc>
              <a:buSzPct val="60000"/>
              <a:buFont typeface="Wingdings" panose="05000000000000000000" pitchFamily="2" charset="2"/>
              <a:buChar char="p"/>
            </a:pPr>
            <a:r>
              <a:rPr lang="en-US" sz="900" dirty="0" smtClean="0">
                <a:ea typeface="Arial Unicode MS" panose="020B0604020202020204" pitchFamily="34" charset="-122"/>
                <a:cs typeface="Arial Unicode MS" panose="020B0604020202020204" pitchFamily="34" charset="-122"/>
              </a:rPr>
              <a:t>Determine the lift</a:t>
            </a:r>
            <a:r>
              <a:rPr lang="en-US" sz="900" dirty="0">
                <a:ea typeface="Arial Unicode MS" panose="020B0604020202020204" pitchFamily="34" charset="-122"/>
                <a:cs typeface="Arial Unicode MS" panose="020B0604020202020204" pitchFamily="34" charset="-122"/>
              </a:rPr>
              <a:t>: 18 </a:t>
            </a:r>
            <a:r>
              <a:rPr lang="en-US" sz="900" dirty="0" smtClean="0">
                <a:ea typeface="Arial Unicode MS" panose="020B0604020202020204" pitchFamily="34" charset="-122"/>
                <a:cs typeface="Arial Unicode MS" panose="020B0604020202020204" pitchFamily="34" charset="-122"/>
              </a:rPr>
              <a:t>m (e</a:t>
            </a:r>
            <a:r>
              <a:rPr lang="en-US" altLang="zh-CN" sz="900" dirty="0" smtClean="0">
                <a:ea typeface="Arial Unicode MS" panose="020B0604020202020204" pitchFamily="34" charset="-122"/>
                <a:cs typeface="Arial Unicode MS" panose="020B0604020202020204" pitchFamily="34" charset="-122"/>
              </a:rPr>
              <a:t>stimated). </a:t>
            </a:r>
            <a:endParaRPr lang="en-US" sz="900"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4065034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latin typeface="+mn-lt"/>
                <a:ea typeface="Arial Unicode MS" panose="020B0604020202020204" pitchFamily="34" charset="-122"/>
                <a:cs typeface="Arial Unicode MS" panose="020B0604020202020204" pitchFamily="34" charset="-122"/>
              </a:rPr>
              <a:t>Overview of the Air Conditioning System in a Data </a:t>
            </a:r>
            <a:r>
              <a:rPr lang="en-US">
                <a:latin typeface="+mn-lt"/>
                <a:ea typeface="Arial Unicode MS" panose="020B0604020202020204" pitchFamily="34" charset="-122"/>
                <a:cs typeface="Arial Unicode MS" panose="020B0604020202020204" pitchFamily="34" charset="-122"/>
              </a:rPr>
              <a:t>Center </a:t>
            </a:r>
            <a:r>
              <a:rPr lang="en-US" altLang="zh-CN" smtClean="0">
                <a:latin typeface="+mn-lt"/>
                <a:ea typeface="Arial Unicode MS" panose="020B0604020202020204" pitchFamily="34" charset="-122"/>
                <a:cs typeface="Arial Unicode MS" panose="020B0604020202020204" pitchFamily="34" charset="-122"/>
              </a:rPr>
              <a:t>-</a:t>
            </a:r>
            <a:r>
              <a:rPr lang="en-US" smtClean="0">
                <a:latin typeface="+mn-lt"/>
                <a:ea typeface="Arial Unicode MS" panose="020B0604020202020204" pitchFamily="34" charset="-122"/>
                <a:cs typeface="Arial Unicode MS" panose="020B0604020202020204" pitchFamily="34" charset="-122"/>
              </a:rPr>
              <a:t> </a:t>
            </a:r>
            <a:r>
              <a:rPr lang="en-US" dirty="0">
                <a:latin typeface="+mn-lt"/>
                <a:ea typeface="Arial Unicode MS" panose="020B0604020202020204" pitchFamily="34" charset="-122"/>
                <a:cs typeface="Arial Unicode MS" panose="020B0604020202020204" pitchFamily="34" charset="-122"/>
              </a:rPr>
              <a:t>Solution Configuration (3)</a:t>
            </a:r>
          </a:p>
        </p:txBody>
      </p:sp>
      <p:sp>
        <p:nvSpPr>
          <p:cNvPr id="6" name="文本占位符 5"/>
          <p:cNvSpPr>
            <a:spLocks noGrp="1"/>
          </p:cNvSpPr>
          <p:nvPr>
            <p:ph type="body" sz="quarter" idx="10"/>
          </p:nvPr>
        </p:nvSpPr>
        <p:spPr/>
        <p:txBody>
          <a:bodyPr>
            <a:noAutofit/>
          </a:bodyPr>
          <a:lstStyle/>
          <a:p>
            <a:pPr>
              <a:lnSpc>
                <a:spcPct val="130000"/>
              </a:lnSpc>
            </a:pPr>
            <a:r>
              <a:rPr lang="en-US" sz="1050" dirty="0">
                <a:latin typeface="+mn-lt"/>
                <a:ea typeface="Arial Unicode MS" panose="020B0604020202020204" pitchFamily="34" charset="-122"/>
                <a:cs typeface="Arial Unicode MS" panose="020B0604020202020204" pitchFamily="34" charset="-122"/>
              </a:rPr>
              <a:t>In this project, a single data center is planned to house three high-voltage variable-frequency 1400 RT chillers, one low-voltage variable-frequency 700 RT chiller, and related auxiliary devices. Air conditioner devices, such as chillers, are placed in the bottom-layer chiller plant, and the open </a:t>
            </a:r>
            <a:r>
              <a:rPr lang="en-US" sz="1050" dirty="0" err="1">
                <a:latin typeface="+mn-lt"/>
                <a:ea typeface="Arial Unicode MS" panose="020B0604020202020204" pitchFamily="34" charset="-122"/>
                <a:cs typeface="Arial Unicode MS" panose="020B0604020202020204" pitchFamily="34" charset="-122"/>
              </a:rPr>
              <a:t>crossflow</a:t>
            </a:r>
            <a:r>
              <a:rPr lang="en-US" sz="1050" dirty="0">
                <a:latin typeface="+mn-lt"/>
                <a:ea typeface="Arial Unicode MS" panose="020B0604020202020204" pitchFamily="34" charset="-122"/>
                <a:cs typeface="Arial Unicode MS" panose="020B0604020202020204" pitchFamily="34" charset="-122"/>
              </a:rPr>
              <a:t> cooling tower is placed on the roof. The supply and return chilled water temperatures are </a:t>
            </a:r>
            <a:r>
              <a:rPr lang="en-US" sz="1050" dirty="0" smtClean="0">
                <a:latin typeface="+mn-lt"/>
                <a:ea typeface="Arial Unicode MS" panose="020B0604020202020204" pitchFamily="34" charset="-122"/>
                <a:cs typeface="Arial Unicode MS" panose="020B0604020202020204" pitchFamily="34" charset="-122"/>
              </a:rPr>
              <a:t>10</a:t>
            </a:r>
            <a:r>
              <a:rPr lang="en-US" sz="1050" dirty="0" smtClean="0">
                <a:latin typeface="Arial Unicode MS" panose="020B0604020202020204" pitchFamily="34" charset="-122"/>
                <a:ea typeface="Arial Unicode MS" panose="020B0604020202020204" pitchFamily="34" charset="-122"/>
                <a:cs typeface="Arial Unicode MS" panose="020B0604020202020204" pitchFamily="34" charset="-122"/>
              </a:rPr>
              <a:t>°</a:t>
            </a:r>
            <a:r>
              <a:rPr lang="en-US" sz="1050" dirty="0" smtClean="0">
                <a:latin typeface="+mn-lt"/>
                <a:ea typeface="Arial Unicode MS" panose="020B0604020202020204" pitchFamily="34" charset="-122"/>
                <a:cs typeface="Arial Unicode MS" panose="020B0604020202020204" pitchFamily="34" charset="-122"/>
              </a:rPr>
              <a:t>C </a:t>
            </a:r>
            <a:r>
              <a:rPr lang="en-US" sz="1050" dirty="0">
                <a:latin typeface="+mn-lt"/>
                <a:ea typeface="Arial Unicode MS" panose="020B0604020202020204" pitchFamily="34" charset="-122"/>
                <a:cs typeface="Arial Unicode MS" panose="020B0604020202020204" pitchFamily="34" charset="-122"/>
              </a:rPr>
              <a:t>and 16°C, respectively. The supply and return cooling water temperatures are 30°C and 35°C, respectively. When the data center is running with full load, start the 4200 RT </a:t>
            </a:r>
            <a:r>
              <a:rPr lang="en-US" sz="1050" dirty="0" smtClean="0">
                <a:latin typeface="+mn-lt"/>
                <a:ea typeface="Arial Unicode MS" panose="020B0604020202020204" pitchFamily="34" charset="-122"/>
                <a:cs typeface="Arial Unicode MS" panose="020B0604020202020204" pitchFamily="34" charset="-122"/>
              </a:rPr>
              <a:t>chillers. </a:t>
            </a:r>
            <a:r>
              <a:rPr lang="en-US" sz="1050" dirty="0">
                <a:latin typeface="+mn-lt"/>
                <a:ea typeface="Arial Unicode MS" panose="020B0604020202020204" pitchFamily="34" charset="-122"/>
                <a:cs typeface="Arial Unicode MS" panose="020B0604020202020204" pitchFamily="34" charset="-122"/>
              </a:rPr>
              <a:t>The following table </a:t>
            </a:r>
            <a:r>
              <a:rPr lang="en-US" sz="1050" dirty="0" smtClean="0">
                <a:latin typeface="+mn-lt"/>
                <a:ea typeface="Arial Unicode MS" panose="020B0604020202020204" pitchFamily="34" charset="-122"/>
                <a:cs typeface="Arial Unicode MS" panose="020B0604020202020204" pitchFamily="34" charset="-122"/>
              </a:rPr>
              <a:t>lists </a:t>
            </a:r>
            <a:r>
              <a:rPr lang="en-US" sz="1050" dirty="0">
                <a:latin typeface="+mn-lt"/>
                <a:ea typeface="Arial Unicode MS" panose="020B0604020202020204" pitchFamily="34" charset="-122"/>
                <a:cs typeface="Arial Unicode MS" panose="020B0604020202020204" pitchFamily="34" charset="-122"/>
              </a:rPr>
              <a:t>the solution configuration.</a:t>
            </a:r>
          </a:p>
        </p:txBody>
      </p:sp>
      <p:graphicFrame>
        <p:nvGraphicFramePr>
          <p:cNvPr id="7" name="表格 6"/>
          <p:cNvGraphicFramePr>
            <a:graphicFrameLocks noGrp="1"/>
          </p:cNvGraphicFramePr>
          <p:nvPr>
            <p:extLst>
              <p:ext uri="{D42A27DB-BD31-4B8C-83A1-F6EECF244321}">
                <p14:modId xmlns:p14="http://schemas.microsoft.com/office/powerpoint/2010/main" val="182935403"/>
              </p:ext>
            </p:extLst>
          </p:nvPr>
        </p:nvGraphicFramePr>
        <p:xfrm>
          <a:off x="580206" y="2440127"/>
          <a:ext cx="5938373" cy="3722148"/>
        </p:xfrm>
        <a:graphic>
          <a:graphicData uri="http://schemas.openxmlformats.org/drawingml/2006/table">
            <a:tbl>
              <a:tblPr firstRow="1" bandRow="1">
                <a:tableStyleId>{72833802-FEF1-4C79-8D5D-14CF1EAF98D9}</a:tableStyleId>
              </a:tblPr>
              <a:tblGrid>
                <a:gridCol w="413239"/>
                <a:gridCol w="976100"/>
                <a:gridCol w="2539238"/>
                <a:gridCol w="835963"/>
                <a:gridCol w="1173833"/>
              </a:tblGrid>
              <a:tr h="481213">
                <a:tc rowSpan="2">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No.</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000" b="1">
                          <a:solidFill>
                            <a:schemeClr val="tx1"/>
                          </a:solidFill>
                          <a:latin typeface="+mn-lt"/>
                          <a:ea typeface="Arial Unicode MS" panose="020B0604020202020204" pitchFamily="34" charset="-122"/>
                          <a:cs typeface="Arial Unicode MS" panose="020B0604020202020204" pitchFamily="34" charset="-122"/>
                        </a:rPr>
                        <a:t>Device Name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rowSpan="2">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Device Model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Device Quantity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Rated Capacity of a Single Device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3872">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(PCS)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(kW)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7543">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4</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Secondary chilled water circulating pump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Flow rate: 780 m</a:t>
                      </a:r>
                      <a:r>
                        <a:rPr lang="en-US" sz="1000" baseline="30000">
                          <a:solidFill>
                            <a:schemeClr val="tx1"/>
                          </a:solidFill>
                          <a:latin typeface="+mn-lt"/>
                          <a:ea typeface="Arial Unicode MS" panose="020B0604020202020204" pitchFamily="34" charset="-122"/>
                          <a:cs typeface="Arial Unicode MS" panose="020B0604020202020204" pitchFamily="34" charset="-122"/>
                        </a:rPr>
                        <a:t>3</a:t>
                      </a:r>
                      <a:r>
                        <a:rPr lang="en-US" sz="1000">
                          <a:solidFill>
                            <a:schemeClr val="tx1"/>
                          </a:solidFill>
                          <a:latin typeface="+mn-lt"/>
                          <a:ea typeface="Arial Unicode MS" panose="020B0604020202020204" pitchFamily="34" charset="-122"/>
                          <a:cs typeface="Arial Unicode MS" panose="020B0604020202020204" pitchFamily="34" charset="-122"/>
                        </a:rPr>
                        <a:t>/h</a:t>
                      </a:r>
                    </a:p>
                    <a:p>
                      <a:pPr algn="ctr"/>
                      <a:r>
                        <a:rPr lang="en-US" sz="1000">
                          <a:solidFill>
                            <a:schemeClr val="tx1"/>
                          </a:solidFill>
                          <a:latin typeface="+mn-lt"/>
                          <a:ea typeface="Arial Unicode MS" panose="020B0604020202020204" pitchFamily="34" charset="-122"/>
                          <a:cs typeface="Arial Unicode MS" panose="020B0604020202020204" pitchFamily="34" charset="-122"/>
                        </a:rPr>
                        <a:t>Lift: 25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75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7543">
                <a:tc vMerge="1">
                  <a:txBody>
                    <a:bodyPr/>
                    <a:lstStyle/>
                    <a:p>
                      <a:pPr algn="l" rtl="0"/>
                      <a:endParaRPr lang="zh-CN" altLang="en-US" sz="120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Flow rate: 390 m</a:t>
                      </a:r>
                      <a:r>
                        <a:rPr lang="en-US" sz="1000" baseline="30000">
                          <a:solidFill>
                            <a:schemeClr val="tx1"/>
                          </a:solidFill>
                          <a:latin typeface="+mn-lt"/>
                          <a:ea typeface="Arial Unicode MS" panose="020B0604020202020204" pitchFamily="34" charset="-122"/>
                          <a:cs typeface="Arial Unicode MS" panose="020B0604020202020204" pitchFamily="34" charset="-122"/>
                        </a:rPr>
                        <a:t>3</a:t>
                      </a:r>
                      <a:r>
                        <a:rPr lang="en-US" sz="1000">
                          <a:solidFill>
                            <a:schemeClr val="tx1"/>
                          </a:solidFill>
                          <a:latin typeface="+mn-lt"/>
                          <a:ea typeface="Arial Unicode MS" panose="020B0604020202020204" pitchFamily="34" charset="-122"/>
                          <a:cs typeface="Arial Unicode MS" panose="020B0604020202020204" pitchFamily="34" charset="-122"/>
                        </a:rPr>
                        <a:t>/h</a:t>
                      </a:r>
                    </a:p>
                    <a:p>
                      <a:pPr algn="ctr"/>
                      <a:r>
                        <a:rPr lang="en-US" sz="1000">
                          <a:solidFill>
                            <a:schemeClr val="tx1"/>
                          </a:solidFill>
                          <a:latin typeface="+mn-lt"/>
                          <a:ea typeface="Arial Unicode MS" panose="020B0604020202020204" pitchFamily="34" charset="-122"/>
                          <a:cs typeface="Arial Unicode MS" panose="020B0604020202020204" pitchFamily="34" charset="-122"/>
                        </a:rPr>
                        <a:t>Lift: 26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55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3872">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5</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Cooling water pump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Flow rate: 1080 m</a:t>
                      </a:r>
                      <a:r>
                        <a:rPr lang="en-US" sz="1000" baseline="30000">
                          <a:solidFill>
                            <a:schemeClr val="tx1"/>
                          </a:solidFill>
                          <a:latin typeface="+mn-lt"/>
                          <a:ea typeface="Arial Unicode MS" panose="020B0604020202020204" pitchFamily="34" charset="-122"/>
                          <a:cs typeface="Arial Unicode MS" panose="020B0604020202020204" pitchFamily="34" charset="-122"/>
                        </a:rPr>
                        <a:t>3</a:t>
                      </a:r>
                      <a:r>
                        <a:rPr lang="en-US" sz="1000">
                          <a:solidFill>
                            <a:schemeClr val="tx1"/>
                          </a:solidFill>
                          <a:latin typeface="+mn-lt"/>
                          <a:ea typeface="Arial Unicode MS" panose="020B0604020202020204" pitchFamily="34" charset="-122"/>
                          <a:cs typeface="Arial Unicode MS" panose="020B0604020202020204" pitchFamily="34" charset="-122"/>
                        </a:rPr>
                        <a:t>/h; lift: 30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110</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347543">
                <a:tc vMerge="1">
                  <a:txBody>
                    <a:bodyPr/>
                    <a:lstStyle/>
                    <a:p>
                      <a:pPr algn="l" rtl="0"/>
                      <a:endParaRPr lang="zh-CN" altLang="en-US" sz="120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Flow rate: 540 m</a:t>
                      </a:r>
                      <a:r>
                        <a:rPr lang="en-US" sz="1000" baseline="30000">
                          <a:solidFill>
                            <a:schemeClr val="tx1"/>
                          </a:solidFill>
                          <a:latin typeface="+mn-lt"/>
                          <a:ea typeface="Arial Unicode MS" panose="020B0604020202020204" pitchFamily="34" charset="-122"/>
                          <a:cs typeface="Arial Unicode MS" panose="020B0604020202020204" pitchFamily="34" charset="-122"/>
                        </a:rPr>
                        <a:t>3</a:t>
                      </a:r>
                      <a:r>
                        <a:rPr lang="en-US" sz="1000">
                          <a:solidFill>
                            <a:schemeClr val="tx1"/>
                          </a:solidFill>
                          <a:latin typeface="+mn-lt"/>
                          <a:ea typeface="Arial Unicode MS" panose="020B0604020202020204" pitchFamily="34" charset="-122"/>
                          <a:cs typeface="Arial Unicode MS" panose="020B0604020202020204" pitchFamily="34" charset="-122"/>
                        </a:rPr>
                        <a:t>/h</a:t>
                      </a:r>
                    </a:p>
                    <a:p>
                      <a:pPr algn="ctr"/>
                      <a:r>
                        <a:rPr lang="en-US" sz="1000">
                          <a:solidFill>
                            <a:schemeClr val="tx1"/>
                          </a:solidFill>
                          <a:latin typeface="+mn-lt"/>
                          <a:ea typeface="Arial Unicode MS" panose="020B0604020202020204" pitchFamily="34" charset="-122"/>
                          <a:cs typeface="Arial Unicode MS" panose="020B0604020202020204" pitchFamily="34" charset="-122"/>
                        </a:rPr>
                        <a:t>Lift: 30 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75</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48554">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6</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rowSpan="2">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Cooling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Heat dissipation capacity: 5900 kW in summer</a:t>
                      </a:r>
                    </a:p>
                    <a:p>
                      <a:pPr algn="ctr"/>
                      <a:r>
                        <a:rPr lang="en-US" sz="1000" dirty="0">
                          <a:solidFill>
                            <a:schemeClr val="tx1"/>
                          </a:solidFill>
                          <a:latin typeface="+mn-lt"/>
                          <a:ea typeface="Arial Unicode MS" panose="020B0604020202020204" pitchFamily="34" charset="-122"/>
                          <a:cs typeface="Arial Unicode MS" panose="020B0604020202020204" pitchFamily="34" charset="-122"/>
                        </a:rPr>
                        <a:t>(30°C/35°C; </a:t>
                      </a:r>
                      <a:r>
                        <a:rPr lang="en-US" sz="1000" dirty="0" err="1" smtClean="0">
                          <a:solidFill>
                            <a:schemeClr val="tx1"/>
                          </a:solidFill>
                          <a:latin typeface="+mn-lt"/>
                          <a:ea typeface="Arial Unicode MS" panose="020B0604020202020204" pitchFamily="34" charset="-122"/>
                          <a:cs typeface="Arial Unicode MS" panose="020B0604020202020204" pitchFamily="34" charset="-122"/>
                        </a:rPr>
                        <a:t>T</a:t>
                      </a:r>
                      <a:r>
                        <a:rPr lang="en-US" sz="1000" baseline="-25000" dirty="0" err="1" smtClean="0">
                          <a:solidFill>
                            <a:schemeClr val="tx1"/>
                          </a:solidFill>
                          <a:latin typeface="+mn-lt"/>
                          <a:ea typeface="Arial Unicode MS" panose="020B0604020202020204" pitchFamily="34" charset="-122"/>
                          <a:cs typeface="Arial Unicode MS" panose="020B0604020202020204" pitchFamily="34" charset="-122"/>
                        </a:rPr>
                        <a:t>s</a:t>
                      </a:r>
                      <a:r>
                        <a:rPr lang="en-US" sz="1000" baseline="-25000" dirty="0" smtClean="0">
                          <a:solidFill>
                            <a:schemeClr val="tx1"/>
                          </a:solidFill>
                          <a:latin typeface="+mn-lt"/>
                          <a:ea typeface="Arial Unicode MS" panose="020B0604020202020204" pitchFamily="34" charset="-122"/>
                          <a:cs typeface="Arial Unicode MS" panose="020B0604020202020204" pitchFamily="34" charset="-122"/>
                        </a:rPr>
                        <a:t> </a:t>
                      </a:r>
                      <a:r>
                        <a:rPr lang="en-US" sz="1000" dirty="0" smtClean="0">
                          <a:solidFill>
                            <a:schemeClr val="tx1"/>
                          </a:solidFill>
                          <a:latin typeface="+mn-lt"/>
                          <a:ea typeface="Arial Unicode MS" panose="020B0604020202020204" pitchFamily="34" charset="-122"/>
                          <a:cs typeface="Arial Unicode MS" panose="020B0604020202020204" pitchFamily="34" charset="-122"/>
                        </a:rPr>
                        <a:t>= 25</a:t>
                      </a:r>
                      <a:r>
                        <a:rPr lang="en-US" sz="1000" dirty="0">
                          <a:solidFill>
                            <a:schemeClr val="tx1"/>
                          </a:solidFill>
                          <a:latin typeface="+mn-lt"/>
                          <a:ea typeface="Arial Unicode MS" panose="020B0604020202020204" pitchFamily="34" charset="-122"/>
                          <a:cs typeface="Arial Unicode MS" panose="020B0604020202020204" pitchFamily="34" charset="-122"/>
                        </a:rPr>
                        <a:t>);</a:t>
                      </a:r>
                    </a:p>
                    <a:p>
                      <a:pPr algn="ctr"/>
                      <a:r>
                        <a:rPr lang="en-US" sz="1000" dirty="0">
                          <a:solidFill>
                            <a:schemeClr val="tx1"/>
                          </a:solidFill>
                          <a:latin typeface="+mn-lt"/>
                          <a:ea typeface="Arial Unicode MS" panose="020B0604020202020204" pitchFamily="34" charset="-122"/>
                          <a:cs typeface="Arial Unicode MS" panose="020B0604020202020204" pitchFamily="34" charset="-122"/>
                        </a:rPr>
                        <a:t>5100 kW in winter (8.5°C/13.5°C; </a:t>
                      </a:r>
                      <a:r>
                        <a:rPr lang="en-US" sz="1000" dirty="0" err="1" smtClean="0">
                          <a:solidFill>
                            <a:schemeClr val="tx1"/>
                          </a:solidFill>
                          <a:latin typeface="+mn-lt"/>
                          <a:ea typeface="Arial Unicode MS" panose="020B0604020202020204" pitchFamily="34" charset="-122"/>
                          <a:cs typeface="Arial Unicode MS" panose="020B0604020202020204" pitchFamily="34" charset="-122"/>
                        </a:rPr>
                        <a:t>T</a:t>
                      </a:r>
                      <a:r>
                        <a:rPr lang="en-US" sz="1000" baseline="-25000" dirty="0" err="1" smtClean="0">
                          <a:solidFill>
                            <a:schemeClr val="tx1"/>
                          </a:solidFill>
                          <a:latin typeface="+mn-lt"/>
                          <a:ea typeface="Arial Unicode MS" panose="020B0604020202020204" pitchFamily="34" charset="-122"/>
                          <a:cs typeface="Arial Unicode MS" panose="020B0604020202020204" pitchFamily="34" charset="-122"/>
                        </a:rPr>
                        <a:t>s</a:t>
                      </a:r>
                      <a:r>
                        <a:rPr lang="en-US" sz="1000" baseline="-25000" dirty="0" smtClean="0">
                          <a:solidFill>
                            <a:schemeClr val="tx1"/>
                          </a:solidFill>
                          <a:latin typeface="+mn-lt"/>
                          <a:ea typeface="Arial Unicode MS" panose="020B0604020202020204" pitchFamily="34" charset="-122"/>
                          <a:cs typeface="Arial Unicode MS" panose="020B0604020202020204" pitchFamily="34" charset="-122"/>
                        </a:rPr>
                        <a:t> </a:t>
                      </a:r>
                      <a:r>
                        <a:rPr lang="en-US" sz="1000" dirty="0" smtClean="0">
                          <a:solidFill>
                            <a:schemeClr val="tx1"/>
                          </a:solidFill>
                          <a:latin typeface="+mn-lt"/>
                          <a:ea typeface="Arial Unicode MS" panose="020B0604020202020204" pitchFamily="34" charset="-122"/>
                          <a:cs typeface="Arial Unicode MS" panose="020B0604020202020204" pitchFamily="34" charset="-122"/>
                        </a:rPr>
                        <a:t>= 4</a:t>
                      </a:r>
                      <a:r>
                        <a:rPr lang="en-US" sz="1000" dirty="0">
                          <a:solidFill>
                            <a:schemeClr val="tx1"/>
                          </a:solidFill>
                          <a:latin typeface="+mn-lt"/>
                          <a:ea typeface="Arial Unicode MS" panose="020B0604020202020204" pitchFamily="34" charset="-122"/>
                          <a:cs typeface="Arial Unicode MS" panose="020B0604020202020204" pitchFamily="34" charset="-122"/>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74</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48554">
                <a:tc vMerge="1">
                  <a:txBody>
                    <a:bodyPr/>
                    <a:lstStyle/>
                    <a:p>
                      <a:pPr algn="l" rtl="0"/>
                      <a:endParaRPr lang="zh-CN" altLang="en-US" sz="1200"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pPr algn="l" rtl="0"/>
                      <a:endParaRPr lang="zh-CN" altLang="en-US" sz="1200"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Heat dissipation capacity: 2500 kW in summer</a:t>
                      </a:r>
                    </a:p>
                    <a:p>
                      <a:pPr algn="ctr"/>
                      <a:r>
                        <a:rPr lang="en-US" sz="1000" dirty="0">
                          <a:solidFill>
                            <a:schemeClr val="tx1"/>
                          </a:solidFill>
                          <a:latin typeface="+mn-lt"/>
                          <a:ea typeface="Arial Unicode MS" panose="020B0604020202020204" pitchFamily="34" charset="-122"/>
                          <a:cs typeface="Arial Unicode MS" panose="020B0604020202020204" pitchFamily="34" charset="-122"/>
                        </a:rPr>
                        <a:t>(30°C/35°C; </a:t>
                      </a:r>
                      <a:r>
                        <a:rPr lang="en-US" sz="1000" dirty="0" err="1" smtClean="0">
                          <a:solidFill>
                            <a:schemeClr val="tx1"/>
                          </a:solidFill>
                          <a:latin typeface="+mn-lt"/>
                          <a:ea typeface="Arial Unicode MS" panose="020B0604020202020204" pitchFamily="34" charset="-122"/>
                          <a:cs typeface="Arial Unicode MS" panose="020B0604020202020204" pitchFamily="34" charset="-122"/>
                        </a:rPr>
                        <a:t>T</a:t>
                      </a:r>
                      <a:r>
                        <a:rPr lang="en-US" sz="1000" baseline="-25000" dirty="0" err="1" smtClean="0">
                          <a:solidFill>
                            <a:schemeClr val="tx1"/>
                          </a:solidFill>
                          <a:latin typeface="+mn-lt"/>
                          <a:ea typeface="Arial Unicode MS" panose="020B0604020202020204" pitchFamily="34" charset="-122"/>
                          <a:cs typeface="Arial Unicode MS" panose="020B0604020202020204" pitchFamily="34" charset="-122"/>
                        </a:rPr>
                        <a:t>s</a:t>
                      </a:r>
                      <a:r>
                        <a:rPr lang="en-US" sz="1000" baseline="-25000" dirty="0" smtClean="0">
                          <a:solidFill>
                            <a:schemeClr val="tx1"/>
                          </a:solidFill>
                          <a:latin typeface="+mn-lt"/>
                          <a:ea typeface="Arial Unicode MS" panose="020B0604020202020204" pitchFamily="34" charset="-122"/>
                          <a:cs typeface="Arial Unicode MS" panose="020B0604020202020204" pitchFamily="34" charset="-122"/>
                        </a:rPr>
                        <a:t> </a:t>
                      </a:r>
                      <a:r>
                        <a:rPr lang="en-US" sz="1000" dirty="0" smtClean="0">
                          <a:solidFill>
                            <a:schemeClr val="tx1"/>
                          </a:solidFill>
                          <a:latin typeface="+mn-lt"/>
                          <a:ea typeface="Arial Unicode MS" panose="020B0604020202020204" pitchFamily="34" charset="-122"/>
                          <a:cs typeface="Arial Unicode MS" panose="020B0604020202020204" pitchFamily="34" charset="-122"/>
                        </a:rPr>
                        <a:t>= 25</a:t>
                      </a:r>
                      <a:r>
                        <a:rPr lang="en-US" sz="1000" dirty="0">
                          <a:solidFill>
                            <a:schemeClr val="tx1"/>
                          </a:solidFill>
                          <a:latin typeface="+mn-lt"/>
                          <a:ea typeface="Arial Unicode MS" panose="020B0604020202020204" pitchFamily="34" charset="-122"/>
                          <a:cs typeface="Arial Unicode MS" panose="020B0604020202020204" pitchFamily="34" charset="-122"/>
                        </a:rPr>
                        <a:t>);</a:t>
                      </a:r>
                    </a:p>
                    <a:p>
                      <a:pPr algn="ctr"/>
                      <a:r>
                        <a:rPr lang="en-US" sz="1000" dirty="0">
                          <a:solidFill>
                            <a:schemeClr val="tx1"/>
                          </a:solidFill>
                          <a:latin typeface="+mn-lt"/>
                          <a:ea typeface="Arial Unicode MS" panose="020B0604020202020204" pitchFamily="34" charset="-122"/>
                          <a:cs typeface="Arial Unicode MS" panose="020B0604020202020204" pitchFamily="34" charset="-122"/>
                        </a:rPr>
                        <a:t>2600 kW in winter (8.5°C/13.5°C; </a:t>
                      </a:r>
                      <a:r>
                        <a:rPr lang="en-US" sz="1000" dirty="0" err="1" smtClean="0">
                          <a:solidFill>
                            <a:schemeClr val="tx1"/>
                          </a:solidFill>
                          <a:latin typeface="+mn-lt"/>
                          <a:ea typeface="Arial Unicode MS" panose="020B0604020202020204" pitchFamily="34" charset="-122"/>
                          <a:cs typeface="Arial Unicode MS" panose="020B0604020202020204" pitchFamily="34" charset="-122"/>
                        </a:rPr>
                        <a:t>T</a:t>
                      </a:r>
                      <a:r>
                        <a:rPr lang="en-US" sz="1000" baseline="-25000" dirty="0" err="1" smtClean="0">
                          <a:solidFill>
                            <a:schemeClr val="tx1"/>
                          </a:solidFill>
                          <a:latin typeface="+mn-lt"/>
                          <a:ea typeface="Arial Unicode MS" panose="020B0604020202020204" pitchFamily="34" charset="-122"/>
                          <a:cs typeface="Arial Unicode MS" panose="020B0604020202020204" pitchFamily="34" charset="-122"/>
                        </a:rPr>
                        <a:t>s</a:t>
                      </a:r>
                      <a:r>
                        <a:rPr lang="en-US" sz="1000" baseline="-25000" dirty="0" smtClean="0">
                          <a:solidFill>
                            <a:schemeClr val="tx1"/>
                          </a:solidFill>
                          <a:latin typeface="+mn-lt"/>
                          <a:ea typeface="Arial Unicode MS" panose="020B0604020202020204" pitchFamily="34" charset="-122"/>
                          <a:cs typeface="Arial Unicode MS" panose="020B0604020202020204" pitchFamily="34" charset="-122"/>
                        </a:rPr>
                        <a:t> </a:t>
                      </a:r>
                      <a:r>
                        <a:rPr lang="en-US" sz="1000" dirty="0" smtClean="0">
                          <a:solidFill>
                            <a:schemeClr val="tx1"/>
                          </a:solidFill>
                          <a:latin typeface="+mn-lt"/>
                          <a:ea typeface="Arial Unicode MS" panose="020B0604020202020204" pitchFamily="34" charset="-122"/>
                          <a:cs typeface="Arial Unicode MS" panose="020B0604020202020204" pitchFamily="34" charset="-122"/>
                        </a:rPr>
                        <a:t>= 4</a:t>
                      </a:r>
                      <a:r>
                        <a:rPr lang="en-US" sz="1000" dirty="0">
                          <a:solidFill>
                            <a:schemeClr val="tx1"/>
                          </a:solidFill>
                          <a:latin typeface="+mn-lt"/>
                          <a:ea typeface="Arial Unicode MS" panose="020B0604020202020204" pitchFamily="34" charset="-122"/>
                          <a:cs typeface="Arial Unicode MS" panose="020B0604020202020204" pitchFamily="34" charset="-122"/>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a:solidFill>
                            <a:schemeClr val="tx1"/>
                          </a:solidFill>
                          <a:latin typeface="+mn-lt"/>
                          <a:ea typeface="Arial Unicode MS" panose="020B0604020202020204" pitchFamily="34" charset="-122"/>
                          <a:cs typeface="Arial Unicode MS" panose="020B0604020202020204" pitchFamily="34" charset="-122"/>
                        </a:rPr>
                        <a:t>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000" dirty="0">
                          <a:solidFill>
                            <a:schemeClr val="tx1"/>
                          </a:solidFill>
                          <a:latin typeface="+mn-lt"/>
                          <a:ea typeface="Arial Unicode MS" panose="020B0604020202020204" pitchFamily="34" charset="-122"/>
                          <a:cs typeface="Arial Unicode MS" panose="020B0604020202020204" pitchFamily="34" charset="-122"/>
                        </a:rPr>
                        <a:t>37</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8" name="文本框 7"/>
          <p:cNvSpPr txBox="1"/>
          <p:nvPr/>
        </p:nvSpPr>
        <p:spPr>
          <a:xfrm>
            <a:off x="6582463" y="2368778"/>
            <a:ext cx="5102741" cy="3695387"/>
          </a:xfrm>
          <a:prstGeom prst="rect">
            <a:avLst/>
          </a:prstGeom>
          <a:noFill/>
        </p:spPr>
        <p:txBody>
          <a:bodyPr wrap="square" rtlCol="0">
            <a:noAutofit/>
          </a:bodyPr>
          <a:lstStyle/>
          <a:p>
            <a:pPr marL="171450" indent="-171450">
              <a:lnSpc>
                <a:spcPct val="150000"/>
              </a:lnSpc>
              <a:buSzPct val="60000"/>
              <a:buFont typeface="Arial" panose="020B0604020202020204" pitchFamily="34" charset="0"/>
              <a:buChar char="•"/>
            </a:pPr>
            <a:r>
              <a:rPr lang="en-US" sz="1200" dirty="0">
                <a:solidFill>
                  <a:srgbClr val="C00000"/>
                </a:solidFill>
                <a:ea typeface="Arial Unicode MS" panose="020B0604020202020204" pitchFamily="34" charset="-122"/>
                <a:cs typeface="Arial Unicode MS" panose="020B0604020202020204" pitchFamily="34" charset="-122"/>
              </a:rPr>
              <a:t>Secondary chilled water circulating pump</a:t>
            </a:r>
          </a:p>
          <a:p>
            <a:pPr marL="628690" lvl="1" indent="-171450">
              <a:lnSpc>
                <a:spcPct val="150000"/>
              </a:lnSpc>
              <a:buSzPct val="60000"/>
              <a:buFont typeface="Wingdings" panose="05000000000000000000" pitchFamily="2" charset="2"/>
              <a:buChar char="p"/>
            </a:pPr>
            <a:r>
              <a:rPr lang="en-US" sz="1100" dirty="0">
                <a:ea typeface="Arial Unicode MS" panose="020B0604020202020204" pitchFamily="34" charset="-122"/>
                <a:cs typeface="Arial Unicode MS" panose="020B0604020202020204" pitchFamily="34" charset="-122"/>
              </a:rPr>
              <a:t>Determine the flow rate: The calculation method is the same as that of the primary pump. (You can also calculate the flow rate based on the heat exchange capacity of the plate heat exchanger and the temperature difference between the supply and return water on the secondary side.)</a:t>
            </a:r>
          </a:p>
          <a:p>
            <a:pPr marL="628690" lvl="1" indent="-171450">
              <a:lnSpc>
                <a:spcPct val="150000"/>
              </a:lnSpc>
              <a:buSzPct val="60000"/>
              <a:buFont typeface="Wingdings" panose="05000000000000000000" pitchFamily="2" charset="2"/>
              <a:buChar char="p"/>
            </a:pPr>
            <a:r>
              <a:rPr lang="en-US" sz="1100" dirty="0" smtClean="0">
                <a:ea typeface="Arial Unicode MS" panose="020B0604020202020204" pitchFamily="34" charset="-122"/>
                <a:cs typeface="Arial Unicode MS" panose="020B0604020202020204" pitchFamily="34" charset="-122"/>
              </a:rPr>
              <a:t>Determine the lift</a:t>
            </a:r>
            <a:r>
              <a:rPr lang="en-US" sz="1100" dirty="0">
                <a:ea typeface="Arial Unicode MS" panose="020B0604020202020204" pitchFamily="34" charset="-122"/>
                <a:cs typeface="Arial Unicode MS" panose="020B0604020202020204" pitchFamily="34" charset="-122"/>
              </a:rPr>
              <a:t>: 25 m and 26 </a:t>
            </a:r>
            <a:r>
              <a:rPr lang="en-US" sz="1100" dirty="0" smtClean="0">
                <a:ea typeface="Arial Unicode MS" panose="020B0604020202020204" pitchFamily="34" charset="-122"/>
                <a:cs typeface="Arial Unicode MS" panose="020B0604020202020204" pitchFamily="34" charset="-122"/>
              </a:rPr>
              <a:t>m (estimated).</a:t>
            </a:r>
            <a:endParaRPr lang="en-US" sz="1100" dirty="0">
              <a:ea typeface="Arial Unicode MS" panose="020B0604020202020204" pitchFamily="34" charset="-122"/>
              <a:cs typeface="Arial Unicode MS" panose="020B0604020202020204" pitchFamily="34" charset="-122"/>
            </a:endParaRPr>
          </a:p>
          <a:p>
            <a:pPr marL="171450" indent="-171450">
              <a:lnSpc>
                <a:spcPct val="150000"/>
              </a:lnSpc>
              <a:buSzPct val="60000"/>
              <a:buFont typeface="Arial" panose="020B0604020202020204" pitchFamily="34" charset="0"/>
              <a:buChar char="•"/>
            </a:pPr>
            <a:r>
              <a:rPr lang="en-US" sz="1200" dirty="0">
                <a:solidFill>
                  <a:srgbClr val="C00000"/>
                </a:solidFill>
                <a:ea typeface="Arial Unicode MS" panose="020B0604020202020204" pitchFamily="34" charset="-122"/>
                <a:cs typeface="Arial Unicode MS" panose="020B0604020202020204" pitchFamily="34" charset="-122"/>
              </a:rPr>
              <a:t>Cooling water pump</a:t>
            </a:r>
          </a:p>
          <a:p>
            <a:pPr marL="628690" lvl="1" indent="-171450">
              <a:lnSpc>
                <a:spcPct val="150000"/>
              </a:lnSpc>
              <a:buSzPct val="60000"/>
              <a:buFont typeface="Wingdings" panose="05000000000000000000" pitchFamily="2" charset="2"/>
              <a:buChar char="p"/>
            </a:pPr>
            <a:r>
              <a:rPr lang="en-US" sz="1100" dirty="0">
                <a:ea typeface="Arial Unicode MS" panose="020B0604020202020204" pitchFamily="34" charset="-122"/>
                <a:cs typeface="Arial Unicode MS" panose="020B0604020202020204" pitchFamily="34" charset="-122"/>
              </a:rPr>
              <a:t>Determine the flow rate: 0.86 x (4923 + 815) x 1.1/5 ≈ 1080 m³/h.</a:t>
            </a:r>
          </a:p>
          <a:p>
            <a:pPr marL="628690" lvl="1" indent="-171450">
              <a:lnSpc>
                <a:spcPct val="150000"/>
              </a:lnSpc>
              <a:buSzPct val="60000"/>
              <a:buFont typeface="Wingdings" panose="05000000000000000000" pitchFamily="2" charset="2"/>
              <a:buChar char="p"/>
            </a:pPr>
            <a:r>
              <a:rPr lang="en-US" sz="1100" dirty="0">
                <a:ea typeface="Arial Unicode MS" panose="020B0604020202020204" pitchFamily="34" charset="-122"/>
                <a:cs typeface="Arial Unicode MS" panose="020B0604020202020204" pitchFamily="34" charset="-122"/>
              </a:rPr>
              <a:t>0.86 x (2461 + 381) x 1.1/5 = 540 m</a:t>
            </a:r>
            <a:r>
              <a:rPr lang="en-US" sz="1100" baseline="30000" dirty="0">
                <a:ea typeface="Arial Unicode MS" panose="020B0604020202020204" pitchFamily="34" charset="-122"/>
                <a:cs typeface="Arial Unicode MS" panose="020B0604020202020204" pitchFamily="34" charset="-122"/>
              </a:rPr>
              <a:t>3</a:t>
            </a:r>
            <a:r>
              <a:rPr lang="en-US" sz="1100" dirty="0">
                <a:ea typeface="Arial Unicode MS" panose="020B0604020202020204" pitchFamily="34" charset="-122"/>
                <a:cs typeface="Arial Unicode MS" panose="020B0604020202020204" pitchFamily="34" charset="-122"/>
              </a:rPr>
              <a:t>/h</a:t>
            </a:r>
          </a:p>
          <a:p>
            <a:pPr marL="628690" lvl="1" indent="-171450">
              <a:lnSpc>
                <a:spcPct val="150000"/>
              </a:lnSpc>
              <a:buSzPct val="60000"/>
              <a:buFont typeface="Wingdings" panose="05000000000000000000" pitchFamily="2" charset="2"/>
              <a:buChar char="p"/>
            </a:pPr>
            <a:r>
              <a:rPr lang="en-US" altLang="zh-CN" sz="1100" dirty="0">
                <a:ea typeface="Arial Unicode MS" panose="020B0604020202020204" pitchFamily="34" charset="-122"/>
                <a:cs typeface="Arial Unicode MS" panose="020B0604020202020204" pitchFamily="34" charset="-122"/>
              </a:rPr>
              <a:t>Determine the lift: 25 m and 26 m (estimated).</a:t>
            </a:r>
          </a:p>
          <a:p>
            <a:pPr marL="171450" indent="-171450">
              <a:lnSpc>
                <a:spcPct val="150000"/>
              </a:lnSpc>
              <a:buSzPct val="60000"/>
              <a:buFont typeface="Arial" panose="020B0604020202020204" pitchFamily="34" charset="0"/>
              <a:buChar char="•"/>
            </a:pPr>
            <a:r>
              <a:rPr lang="en-US" sz="1200" dirty="0" smtClean="0">
                <a:solidFill>
                  <a:srgbClr val="C00000"/>
                </a:solidFill>
                <a:ea typeface="Arial Unicode MS" panose="020B0604020202020204" pitchFamily="34" charset="-122"/>
                <a:cs typeface="Arial Unicode MS" panose="020B0604020202020204" pitchFamily="34" charset="-122"/>
              </a:rPr>
              <a:t>Cooling </a:t>
            </a:r>
            <a:r>
              <a:rPr lang="en-US" sz="1200" dirty="0">
                <a:solidFill>
                  <a:srgbClr val="C00000"/>
                </a:solidFill>
                <a:ea typeface="Arial Unicode MS" panose="020B0604020202020204" pitchFamily="34" charset="-122"/>
                <a:cs typeface="Arial Unicode MS" panose="020B0604020202020204" pitchFamily="34" charset="-122"/>
              </a:rPr>
              <a:t>tower</a:t>
            </a:r>
          </a:p>
          <a:p>
            <a:pPr marL="628690" lvl="1" indent="-171450">
              <a:lnSpc>
                <a:spcPct val="150000"/>
              </a:lnSpc>
              <a:buSzPct val="60000"/>
              <a:buFont typeface="Wingdings" panose="05000000000000000000" pitchFamily="2" charset="2"/>
              <a:buChar char="p"/>
            </a:pPr>
            <a:r>
              <a:rPr lang="en-US" sz="1100" dirty="0">
                <a:ea typeface="Arial Unicode MS" panose="020B0604020202020204" pitchFamily="34" charset="-122"/>
                <a:cs typeface="Arial Unicode MS" panose="020B0604020202020204" pitchFamily="34" charset="-122"/>
              </a:rPr>
              <a:t>Heat dissipation capacity: 5900 kW in summer; 5100 kW in winter</a:t>
            </a:r>
          </a:p>
          <a:p>
            <a:pPr marL="628690" lvl="1" indent="-171450">
              <a:lnSpc>
                <a:spcPct val="150000"/>
              </a:lnSpc>
              <a:buSzPct val="60000"/>
              <a:buFont typeface="Wingdings" panose="05000000000000000000" pitchFamily="2" charset="2"/>
              <a:buChar char="p"/>
            </a:pPr>
            <a:r>
              <a:rPr lang="en-US" sz="1100" dirty="0">
                <a:ea typeface="Arial Unicode MS" panose="020B0604020202020204" pitchFamily="34" charset="-122"/>
                <a:cs typeface="Arial Unicode MS" panose="020B0604020202020204" pitchFamily="34" charset="-122"/>
              </a:rPr>
              <a:t>Heat dissipation capacity: 2500 kW in summer; 2600 kW in winter</a:t>
            </a:r>
          </a:p>
        </p:txBody>
      </p:sp>
    </p:spTree>
    <p:extLst>
      <p:ext uri="{BB962C8B-B14F-4D97-AF65-F5344CB8AC3E}">
        <p14:creationId xmlns:p14="http://schemas.microsoft.com/office/powerpoint/2010/main" val="39658209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0"/>
          </p:nvPr>
        </p:nvSpPr>
        <p:spPr/>
        <p:txBody>
          <a:bodyPr>
            <a:noAutofit/>
          </a:bodyPr>
          <a:lstStyle/>
          <a:p>
            <a:r>
              <a:rPr lang="en-US">
                <a:latin typeface="Huawei Sans" panose="020C0503030203020204" pitchFamily="34" charset="0"/>
              </a:rPr>
              <a:t>Data Center Air Conditioning System Performance Optimization Method</a:t>
            </a:r>
          </a:p>
          <a:p>
            <a:r>
              <a:rPr lang="en-US">
                <a:latin typeface="Huawei Sans" panose="020C0503030203020204" pitchFamily="34" charset="0"/>
              </a:rPr>
              <a:t>Free Cooling Solution Configuration for Data Center Air Conditioners</a:t>
            </a:r>
          </a:p>
          <a:p>
            <a:r>
              <a:rPr lang="en-US">
                <a:latin typeface="Huawei Sans" panose="020C0503030203020204" pitchFamily="34" charset="0"/>
              </a:rPr>
              <a:t>Continuous Cooling Solution Configuration for Data Center Air Conditioners</a:t>
            </a:r>
          </a:p>
          <a:p>
            <a:r>
              <a:rPr lang="en-US">
                <a:latin typeface="Huawei Sans" panose="020C0503030203020204" pitchFamily="34" charset="0"/>
              </a:rPr>
              <a:t>Configuration Cases for Data Center Air Conditioning Systems</a:t>
            </a:r>
          </a:p>
        </p:txBody>
      </p:sp>
    </p:spTree>
    <p:extLst>
      <p:ext uri="{BB962C8B-B14F-4D97-AF65-F5344CB8AC3E}">
        <p14:creationId xmlns:p14="http://schemas.microsoft.com/office/powerpoint/2010/main" val="254751047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smtClean="0"/>
              <a:t>(Single) In the water-cooled chilled water + indirect free cooling solution, which equipment can implement heat exchange between cooling water and chilled water without consuming power?</a:t>
            </a:r>
          </a:p>
          <a:p>
            <a:pPr lvl="1"/>
            <a:r>
              <a:rPr lang="en-US" altLang="zh-CN" smtClean="0"/>
              <a:t>Cooling tower  </a:t>
            </a:r>
          </a:p>
          <a:p>
            <a:pPr lvl="1"/>
            <a:r>
              <a:rPr lang="en-US" altLang="zh-CN" smtClean="0"/>
              <a:t>Chiller   </a:t>
            </a:r>
          </a:p>
          <a:p>
            <a:pPr lvl="1"/>
            <a:r>
              <a:rPr lang="en-US" altLang="zh-CN" smtClean="0"/>
              <a:t>Chilled water tank    </a:t>
            </a:r>
          </a:p>
          <a:p>
            <a:pPr lvl="1"/>
            <a:r>
              <a:rPr lang="en-US" altLang="zh-CN" smtClean="0"/>
              <a:t>Plate heat exchanger</a:t>
            </a:r>
            <a:endParaRPr lang="en-US" dirty="0"/>
          </a:p>
        </p:txBody>
      </p:sp>
    </p:spTree>
    <p:extLst>
      <p:ext uri="{BB962C8B-B14F-4D97-AF65-F5344CB8AC3E}">
        <p14:creationId xmlns:p14="http://schemas.microsoft.com/office/powerpoint/2010/main" val="15813953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p>
        </p:txBody>
      </p:sp>
      <p:sp>
        <p:nvSpPr>
          <p:cNvPr id="35" name="文本占位符 34"/>
          <p:cNvSpPr>
            <a:spLocks noGrp="1"/>
          </p:cNvSpPr>
          <p:nvPr>
            <p:ph type="body" sz="quarter" idx="18"/>
          </p:nvPr>
        </p:nvSpPr>
        <p:spPr/>
        <p:txBody>
          <a:bodyPr/>
          <a:lstStyle/>
          <a:p>
            <a:endParaRPr lang="zh-CN" altLang="en-US"/>
          </a:p>
        </p:txBody>
      </p:sp>
      <p:sp>
        <p:nvSpPr>
          <p:cNvPr id="36" name="文本占位符 35"/>
          <p:cNvSpPr>
            <a:spLocks noGrp="1"/>
          </p:cNvSpPr>
          <p:nvPr>
            <p:ph type="body" sz="quarter" idx="19"/>
          </p:nvPr>
        </p:nvSpPr>
        <p:spPr/>
        <p:txBody>
          <a:bodyPr/>
          <a:lstStyle/>
          <a:p>
            <a:endParaRPr lang="zh-CN" altLang="en-US"/>
          </a:p>
        </p:txBody>
      </p:sp>
      <p:sp>
        <p:nvSpPr>
          <p:cNvPr id="37" name="文本占位符 36"/>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smtClean="0"/>
              <a:t>Shenjutao/WX352174</a:t>
            </a:r>
            <a:endParaRPr lang="zh-CN" altLang="en-US"/>
          </a:p>
        </p:txBody>
      </p:sp>
      <p:sp>
        <p:nvSpPr>
          <p:cNvPr id="31" name="文本占位符 30"/>
          <p:cNvSpPr>
            <a:spLocks noGrp="1"/>
          </p:cNvSpPr>
          <p:nvPr>
            <p:ph type="body" sz="quarter" idx="14"/>
          </p:nvPr>
        </p:nvSpPr>
        <p:spPr/>
        <p:txBody>
          <a:bodyPr/>
          <a:lstStyle/>
          <a:p>
            <a:r>
              <a:rPr lang="en-US" altLang="zh-CN" smtClean="0"/>
              <a:t>2020.10.01</a:t>
            </a:r>
            <a:endParaRPr lang="zh-CN" altLang="en-US"/>
          </a:p>
        </p:txBody>
      </p:sp>
      <p:sp>
        <p:nvSpPr>
          <p:cNvPr id="32" name="文本占位符 31"/>
          <p:cNvSpPr>
            <a:spLocks noGrp="1"/>
          </p:cNvSpPr>
          <p:nvPr>
            <p:ph type="body" sz="quarter" idx="15"/>
          </p:nvPr>
        </p:nvSpPr>
        <p:spPr/>
        <p:txBody>
          <a:bodyPr/>
          <a:lstStyle/>
          <a:p>
            <a:r>
              <a:rPr lang="en-US" altLang="zh-CN" smtClean="0"/>
              <a:t>Lishaofeng/00486775</a:t>
            </a:r>
            <a:endParaRPr lang="zh-CN" altLang="en-US"/>
          </a:p>
        </p:txBody>
      </p:sp>
      <p:sp>
        <p:nvSpPr>
          <p:cNvPr id="33" name="文本占位符 32"/>
          <p:cNvSpPr>
            <a:spLocks noGrp="1"/>
          </p:cNvSpPr>
          <p:nvPr>
            <p:ph type="body" sz="quarter" idx="16"/>
          </p:nvPr>
        </p:nvSpPr>
        <p:spPr/>
        <p:txBody>
          <a:bodyPr/>
          <a:lstStyle/>
          <a:p>
            <a:endParaRPr lang="zh-CN" altLang="en-US"/>
          </a:p>
        </p:txBody>
      </p:sp>
      <p:sp>
        <p:nvSpPr>
          <p:cNvPr id="38" name="文本占位符 37"/>
          <p:cNvSpPr>
            <a:spLocks noGrp="1"/>
          </p:cNvSpPr>
          <p:nvPr>
            <p:ph type="body" sz="quarter" idx="21"/>
          </p:nvPr>
        </p:nvSpPr>
        <p:spPr/>
        <p:txBody>
          <a:bodyPr/>
          <a:lstStyle/>
          <a:p>
            <a:endParaRPr lang="zh-CN" altLang="en-US"/>
          </a:p>
        </p:txBody>
      </p:sp>
      <p:sp>
        <p:nvSpPr>
          <p:cNvPr id="39" name="文本占位符 38"/>
          <p:cNvSpPr>
            <a:spLocks noGrp="1"/>
          </p:cNvSpPr>
          <p:nvPr>
            <p:ph type="body" sz="quarter" idx="22"/>
          </p:nvPr>
        </p:nvSpPr>
        <p:spPr/>
        <p:txBody>
          <a:bodyPr/>
          <a:lstStyle/>
          <a:p>
            <a:endParaRPr lang="zh-CN" altLang="en-US"/>
          </a:p>
        </p:txBody>
      </p:sp>
      <p:sp>
        <p:nvSpPr>
          <p:cNvPr id="40" name="文本占位符 39"/>
          <p:cNvSpPr>
            <a:spLocks noGrp="1"/>
          </p:cNvSpPr>
          <p:nvPr>
            <p:ph type="body" sz="quarter" idx="23"/>
          </p:nvPr>
        </p:nvSpPr>
        <p:spPr/>
        <p:txBody>
          <a:bodyPr/>
          <a:lstStyle/>
          <a:p>
            <a:endParaRPr lang="zh-CN" altLang="en-US"/>
          </a:p>
        </p:txBody>
      </p:sp>
      <p:sp>
        <p:nvSpPr>
          <p:cNvPr id="41" name="文本占位符 40"/>
          <p:cNvSpPr>
            <a:spLocks noGrp="1"/>
          </p:cNvSpPr>
          <p:nvPr>
            <p:ph type="body" sz="quarter" idx="24"/>
          </p:nvPr>
        </p:nvSpPr>
        <p:spPr/>
        <p:txBody>
          <a:bodyPr/>
          <a:lstStyle/>
          <a:p>
            <a:endParaRPr lang="zh-CN" altLang="en-US"/>
          </a:p>
        </p:txBody>
      </p:sp>
      <p:sp>
        <p:nvSpPr>
          <p:cNvPr id="42" name="文本占位符 41"/>
          <p:cNvSpPr>
            <a:spLocks noGrp="1"/>
          </p:cNvSpPr>
          <p:nvPr>
            <p:ph type="body" sz="quarter" idx="25"/>
          </p:nvPr>
        </p:nvSpPr>
        <p:spPr/>
        <p:txBody>
          <a:bodyPr/>
          <a:lstStyle/>
          <a:p>
            <a:endParaRPr lang="zh-CN" altLang="en-US"/>
          </a:p>
        </p:txBody>
      </p:sp>
      <p:sp>
        <p:nvSpPr>
          <p:cNvPr id="43" name="文本占位符 42"/>
          <p:cNvSpPr>
            <a:spLocks noGrp="1"/>
          </p:cNvSpPr>
          <p:nvPr>
            <p:ph type="body" sz="quarter" idx="26"/>
          </p:nvPr>
        </p:nvSpPr>
        <p:spPr/>
        <p:txBody>
          <a:bodyPr/>
          <a:lstStyle/>
          <a:p>
            <a:endParaRPr lang="zh-CN" altLang="en-US"/>
          </a:p>
        </p:txBody>
      </p:sp>
      <p:sp>
        <p:nvSpPr>
          <p:cNvPr id="44" name="文本占位符 43"/>
          <p:cNvSpPr>
            <a:spLocks noGrp="1"/>
          </p:cNvSpPr>
          <p:nvPr>
            <p:ph type="body" sz="quarter" idx="27"/>
          </p:nvPr>
        </p:nvSpPr>
        <p:spPr/>
        <p:txBody>
          <a:bodyPr/>
          <a:lstStyle/>
          <a:p>
            <a:endParaRPr lang="zh-CN" altLang="en-US"/>
          </a:p>
        </p:txBody>
      </p:sp>
      <p:sp>
        <p:nvSpPr>
          <p:cNvPr id="45" name="文本占位符 44"/>
          <p:cNvSpPr>
            <a:spLocks noGrp="1"/>
          </p:cNvSpPr>
          <p:nvPr>
            <p:ph type="body" sz="quarter" idx="28"/>
          </p:nvPr>
        </p:nvSpPr>
        <p:spPr/>
        <p:txBody>
          <a:bodyPr/>
          <a:lstStyle/>
          <a:p>
            <a:endParaRPr lang="zh-CN" altLang="en-US"/>
          </a:p>
        </p:txBody>
      </p:sp>
      <p:sp>
        <p:nvSpPr>
          <p:cNvPr id="46" name="文本占位符 45"/>
          <p:cNvSpPr>
            <a:spLocks noGrp="1"/>
          </p:cNvSpPr>
          <p:nvPr>
            <p:ph type="body" sz="quarter" idx="29"/>
          </p:nvPr>
        </p:nvSpPr>
        <p:spPr/>
        <p:txBody>
          <a:bodyPr/>
          <a:lstStyle/>
          <a:p>
            <a:endParaRPr lang="zh-CN" altLang="en-US"/>
          </a:p>
        </p:txBody>
      </p:sp>
      <p:sp>
        <p:nvSpPr>
          <p:cNvPr id="47" name="文本占位符 46"/>
          <p:cNvSpPr>
            <a:spLocks noGrp="1"/>
          </p:cNvSpPr>
          <p:nvPr>
            <p:ph type="body" sz="quarter" idx="30"/>
          </p:nvPr>
        </p:nvSpPr>
        <p:spPr/>
        <p:txBody>
          <a:bodyPr/>
          <a:lstStyle/>
          <a:p>
            <a:endParaRPr lang="zh-CN" altLang="en-US"/>
          </a:p>
        </p:txBody>
      </p:sp>
      <p:sp>
        <p:nvSpPr>
          <p:cNvPr id="48" name="文本占位符 47"/>
          <p:cNvSpPr>
            <a:spLocks noGrp="1"/>
          </p:cNvSpPr>
          <p:nvPr>
            <p:ph type="body" sz="quarter" idx="31"/>
          </p:nvPr>
        </p:nvSpPr>
        <p:spPr/>
        <p:txBody>
          <a:bodyPr/>
          <a:lstStyle/>
          <a:p>
            <a:endParaRPr lang="zh-CN" altLang="en-US"/>
          </a:p>
        </p:txBody>
      </p:sp>
      <p:sp>
        <p:nvSpPr>
          <p:cNvPr id="49" name="文本占位符 48"/>
          <p:cNvSpPr>
            <a:spLocks noGrp="1"/>
          </p:cNvSpPr>
          <p:nvPr>
            <p:ph type="body" sz="quarter" idx="32"/>
          </p:nvPr>
        </p:nvSpPr>
        <p:spPr/>
        <p:txBody>
          <a:bodyPr/>
          <a:lstStyle/>
          <a:p>
            <a:endParaRPr lang="zh-CN" altLang="en-US"/>
          </a:p>
        </p:txBody>
      </p:sp>
      <p:sp>
        <p:nvSpPr>
          <p:cNvPr id="50" name="文本占位符 49"/>
          <p:cNvSpPr>
            <a:spLocks noGrp="1"/>
          </p:cNvSpPr>
          <p:nvPr>
            <p:ph type="body" sz="quarter" idx="33"/>
          </p:nvPr>
        </p:nvSpPr>
        <p:spPr/>
        <p:txBody>
          <a:bodyPr/>
          <a:lstStyle/>
          <a:p>
            <a:endParaRPr lang="zh-CN" altLang="en-US"/>
          </a:p>
        </p:txBody>
      </p:sp>
      <p:sp>
        <p:nvSpPr>
          <p:cNvPr id="51" name="文本占位符 50"/>
          <p:cNvSpPr>
            <a:spLocks noGrp="1"/>
          </p:cNvSpPr>
          <p:nvPr>
            <p:ph type="body" sz="quarter" idx="34"/>
          </p:nvPr>
        </p:nvSpPr>
        <p:spPr/>
        <p:txBody>
          <a:bodyPr/>
          <a:lstStyle/>
          <a:p>
            <a:endParaRPr lang="zh-CN" altLang="en-US"/>
          </a:p>
        </p:txBody>
      </p:sp>
      <p:sp>
        <p:nvSpPr>
          <p:cNvPr id="52" name="文本占位符 51"/>
          <p:cNvSpPr>
            <a:spLocks noGrp="1"/>
          </p:cNvSpPr>
          <p:nvPr>
            <p:ph type="body" sz="quarter" idx="35"/>
          </p:nvPr>
        </p:nvSpPr>
        <p:spPr/>
        <p:txBody>
          <a:bodyPr/>
          <a:lstStyle/>
          <a:p>
            <a:endParaRPr lang="zh-CN" altLang="en-US"/>
          </a:p>
        </p:txBody>
      </p:sp>
      <p:sp>
        <p:nvSpPr>
          <p:cNvPr id="53" name="文本占位符 52"/>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2567227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noAutofit/>
          </a:bodyPr>
          <a:lstStyle/>
          <a:p>
            <a:r>
              <a:rPr lang="en-US" dirty="0">
                <a:latin typeface="+mn-lt"/>
                <a:ea typeface="Arial Unicode MS" panose="020B0604020202020204" pitchFamily="34" charset="-122"/>
                <a:cs typeface="Arial Unicode MS" panose="020B0604020202020204" pitchFamily="34" charset="-122"/>
              </a:rPr>
              <a:t>Working Principle of Direct Ventilation Free Cooling</a:t>
            </a:r>
          </a:p>
        </p:txBody>
      </p:sp>
      <p:sp>
        <p:nvSpPr>
          <p:cNvPr id="4" name="文本框 3"/>
          <p:cNvSpPr txBox="1"/>
          <p:nvPr/>
        </p:nvSpPr>
        <p:spPr>
          <a:xfrm>
            <a:off x="2786487" y="3208515"/>
            <a:ext cx="2207047" cy="276999"/>
          </a:xfrm>
          <a:prstGeom prst="rect">
            <a:avLst/>
          </a:prstGeom>
          <a:ln w="19050"/>
        </p:spPr>
        <p:style>
          <a:lnRef idx="2">
            <a:schemeClr val="accent5"/>
          </a:lnRef>
          <a:fillRef idx="1">
            <a:schemeClr val="lt1"/>
          </a:fillRef>
          <a:effectRef idx="0">
            <a:schemeClr val="accent5"/>
          </a:effectRef>
          <a:fontRef idx="minor">
            <a:schemeClr val="dk1"/>
          </a:fontRef>
        </p:style>
        <p:txBody>
          <a:bodyPr wrap="square" rtlCol="0" anchor="ctr" anchorCtr="0">
            <a:spAutoFit/>
          </a:bodyPr>
          <a:lstStyle/>
          <a:p>
            <a:pPr algn="ctr"/>
            <a:r>
              <a:rPr lang="en-US" sz="1200" dirty="0">
                <a:ea typeface="Arial Unicode MS" panose="020B0604020202020204" pitchFamily="34" charset="-122"/>
                <a:cs typeface="Arial Unicode MS" panose="020B0604020202020204" pitchFamily="34" charset="-122"/>
              </a:rPr>
              <a:t>Outdoor temperature ≤ 5°C</a:t>
            </a:r>
          </a:p>
        </p:txBody>
      </p:sp>
      <p:sp>
        <p:nvSpPr>
          <p:cNvPr id="509" name="文本框 508"/>
          <p:cNvSpPr txBox="1"/>
          <p:nvPr/>
        </p:nvSpPr>
        <p:spPr>
          <a:xfrm>
            <a:off x="2370135" y="5792624"/>
            <a:ext cx="2960845" cy="276999"/>
          </a:xfrm>
          <a:prstGeom prst="rect">
            <a:avLst/>
          </a:prstGeom>
          <a:ln w="19050"/>
        </p:spPr>
        <p:style>
          <a:lnRef idx="2">
            <a:schemeClr val="accent5"/>
          </a:lnRef>
          <a:fillRef idx="1">
            <a:schemeClr val="lt1"/>
          </a:fillRef>
          <a:effectRef idx="0">
            <a:schemeClr val="accent5"/>
          </a:effectRef>
          <a:fontRef idx="minor">
            <a:schemeClr val="dk1"/>
          </a:fontRef>
        </p:style>
        <p:txBody>
          <a:bodyPr wrap="square" rtlCol="0" anchor="ctr" anchorCtr="0">
            <a:spAutoFit/>
          </a:bodyPr>
          <a:lstStyle/>
          <a:p>
            <a:pPr algn="ctr"/>
            <a:r>
              <a:rPr lang="en-US" sz="1200">
                <a:ea typeface="Arial Unicode MS" panose="020B0604020202020204" pitchFamily="34" charset="-122"/>
                <a:cs typeface="Arial Unicode MS" panose="020B0604020202020204" pitchFamily="34" charset="-122"/>
              </a:rPr>
              <a:t>20°C &lt; Outdoor temperature ≤ 25°C</a:t>
            </a:r>
          </a:p>
        </p:txBody>
      </p:sp>
      <p:sp>
        <p:nvSpPr>
          <p:cNvPr id="510" name="文本框 509"/>
          <p:cNvSpPr txBox="1"/>
          <p:nvPr/>
        </p:nvSpPr>
        <p:spPr>
          <a:xfrm>
            <a:off x="8052382" y="3208515"/>
            <a:ext cx="2796203" cy="276999"/>
          </a:xfrm>
          <a:prstGeom prst="rect">
            <a:avLst/>
          </a:prstGeom>
          <a:ln w="19050"/>
        </p:spPr>
        <p:style>
          <a:lnRef idx="2">
            <a:schemeClr val="accent5"/>
          </a:lnRef>
          <a:fillRef idx="1">
            <a:schemeClr val="lt1"/>
          </a:fillRef>
          <a:effectRef idx="0">
            <a:schemeClr val="accent5"/>
          </a:effectRef>
          <a:fontRef idx="minor">
            <a:schemeClr val="dk1"/>
          </a:fontRef>
        </p:style>
        <p:txBody>
          <a:bodyPr wrap="square" rtlCol="0" anchor="ctr" anchorCtr="0">
            <a:spAutoFit/>
          </a:bodyPr>
          <a:lstStyle/>
          <a:p>
            <a:pPr algn="ctr"/>
            <a:r>
              <a:rPr lang="en-US" sz="1200" dirty="0">
                <a:ea typeface="Arial Unicode MS" panose="020B0604020202020204" pitchFamily="34" charset="-122"/>
                <a:cs typeface="Arial Unicode MS" panose="020B0604020202020204" pitchFamily="34" charset="-122"/>
              </a:rPr>
              <a:t>5°C &lt; Outdoor temperature ≤ 20°C</a:t>
            </a:r>
          </a:p>
        </p:txBody>
      </p:sp>
      <p:sp>
        <p:nvSpPr>
          <p:cNvPr id="511" name="文本框 510"/>
          <p:cNvSpPr txBox="1"/>
          <p:nvPr/>
        </p:nvSpPr>
        <p:spPr>
          <a:xfrm>
            <a:off x="8388110" y="5792624"/>
            <a:ext cx="2325093" cy="276999"/>
          </a:xfrm>
          <a:prstGeom prst="rect">
            <a:avLst/>
          </a:prstGeom>
          <a:ln w="19050"/>
        </p:spPr>
        <p:style>
          <a:lnRef idx="2">
            <a:schemeClr val="accent5"/>
          </a:lnRef>
          <a:fillRef idx="1">
            <a:schemeClr val="lt1"/>
          </a:fillRef>
          <a:effectRef idx="0">
            <a:schemeClr val="accent5"/>
          </a:effectRef>
          <a:fontRef idx="minor">
            <a:schemeClr val="dk1"/>
          </a:fontRef>
        </p:style>
        <p:txBody>
          <a:bodyPr wrap="square" rtlCol="0" anchor="ctr" anchorCtr="0">
            <a:spAutoFit/>
          </a:bodyPr>
          <a:lstStyle/>
          <a:p>
            <a:pPr algn="ctr"/>
            <a:r>
              <a:rPr lang="en-US" sz="1200">
                <a:ea typeface="Arial Unicode MS" panose="020B0604020202020204" pitchFamily="34" charset="-122"/>
                <a:cs typeface="Arial Unicode MS" panose="020B0604020202020204" pitchFamily="34" charset="-122"/>
              </a:rPr>
              <a:t>Outdoor temperature &gt; 25°C</a:t>
            </a:r>
          </a:p>
        </p:txBody>
      </p:sp>
      <p:grpSp>
        <p:nvGrpSpPr>
          <p:cNvPr id="512" name="Group 658"/>
          <p:cNvGrpSpPr/>
          <p:nvPr/>
        </p:nvGrpSpPr>
        <p:grpSpPr>
          <a:xfrm>
            <a:off x="918597" y="1138080"/>
            <a:ext cx="4812522" cy="1978125"/>
            <a:chOff x="8375657" y="3751148"/>
            <a:chExt cx="3816343" cy="1447086"/>
          </a:xfrm>
        </p:grpSpPr>
        <p:pic>
          <p:nvPicPr>
            <p:cNvPr id="513" name="Picture 2"/>
            <p:cNvPicPr>
              <a:picLocks noChangeAspect="1" noChangeArrowheads="1"/>
            </p:cNvPicPr>
            <p:nvPr/>
          </p:nvPicPr>
          <p:blipFill>
            <a:blip r:embed="rId3" cstate="print"/>
            <a:srcRect t="24192"/>
            <a:stretch>
              <a:fillRect/>
            </a:stretch>
          </p:blipFill>
          <p:spPr bwMode="auto">
            <a:xfrm>
              <a:off x="8375657" y="4687252"/>
              <a:ext cx="709190" cy="510982"/>
            </a:xfrm>
            <a:prstGeom prst="rect">
              <a:avLst/>
            </a:prstGeom>
            <a:noFill/>
            <a:ln w="9525">
              <a:noFill/>
              <a:miter lim="800000"/>
              <a:headEnd/>
              <a:tailEnd/>
            </a:ln>
          </p:spPr>
        </p:pic>
        <p:sp>
          <p:nvSpPr>
            <p:cNvPr id="514" name="Rectangle 128" descr="横向砖形"/>
            <p:cNvSpPr>
              <a:spLocks noChangeArrowheads="1"/>
            </p:cNvSpPr>
            <p:nvPr/>
          </p:nvSpPr>
          <p:spPr bwMode="auto">
            <a:xfrm>
              <a:off x="9359954" y="3751148"/>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rmAutofit/>
            </a:bodyPr>
            <a:lstStyle/>
            <a:p>
              <a:endParaRPr lang="en-US"/>
            </a:p>
          </p:txBody>
        </p:sp>
        <p:sp>
          <p:nvSpPr>
            <p:cNvPr id="515" name="AutoShape 130"/>
            <p:cNvSpPr>
              <a:spLocks noChangeArrowheads="1"/>
            </p:cNvSpPr>
            <p:nvPr/>
          </p:nvSpPr>
          <p:spPr bwMode="auto">
            <a:xfrm rot="10800000" flipH="1">
              <a:off x="9707918" y="4904969"/>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16" name="Rectangle 51" descr="花岗岩"/>
            <p:cNvSpPr>
              <a:spLocks noChangeArrowheads="1"/>
            </p:cNvSpPr>
            <p:nvPr/>
          </p:nvSpPr>
          <p:spPr bwMode="auto">
            <a:xfrm>
              <a:off x="10417229" y="4909680"/>
              <a:ext cx="394934"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517" name="Rectangle 59" descr="花岗岩"/>
            <p:cNvSpPr>
              <a:spLocks noChangeArrowheads="1"/>
            </p:cNvSpPr>
            <p:nvPr/>
          </p:nvSpPr>
          <p:spPr bwMode="auto">
            <a:xfrm>
              <a:off x="11309680" y="4908738"/>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518" name="AutoShape 67"/>
            <p:cNvSpPr>
              <a:spLocks noChangeArrowheads="1"/>
            </p:cNvSpPr>
            <p:nvPr/>
          </p:nvSpPr>
          <p:spPr bwMode="auto">
            <a:xfrm rot="5400000" flipH="1">
              <a:off x="10847144" y="4900169"/>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19" name="AutoShape 68"/>
            <p:cNvSpPr>
              <a:spLocks noChangeArrowheads="1"/>
            </p:cNvSpPr>
            <p:nvPr/>
          </p:nvSpPr>
          <p:spPr bwMode="auto">
            <a:xfrm>
              <a:off x="11001964" y="4878583"/>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20" name="AutoShape 77"/>
            <p:cNvSpPr>
              <a:spLocks noChangeArrowheads="1"/>
            </p:cNvSpPr>
            <p:nvPr/>
          </p:nvSpPr>
          <p:spPr bwMode="auto">
            <a:xfrm rot="5400000">
              <a:off x="10738129" y="4939414"/>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21" name="AutoShape 82"/>
            <p:cNvSpPr>
              <a:spLocks noChangeArrowheads="1"/>
            </p:cNvSpPr>
            <p:nvPr/>
          </p:nvSpPr>
          <p:spPr bwMode="auto">
            <a:xfrm rot="5400000" flipH="1">
              <a:off x="11631538" y="4071757"/>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22" name="Rectangle 48"/>
            <p:cNvSpPr>
              <a:spLocks noChangeArrowheads="1"/>
            </p:cNvSpPr>
            <p:nvPr/>
          </p:nvSpPr>
          <p:spPr bwMode="auto">
            <a:xfrm>
              <a:off x="11327929" y="4163342"/>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523" name="Rectangle 49"/>
            <p:cNvSpPr>
              <a:spLocks noChangeArrowheads="1"/>
            </p:cNvSpPr>
            <p:nvPr/>
          </p:nvSpPr>
          <p:spPr bwMode="auto">
            <a:xfrm>
              <a:off x="11309716" y="4163342"/>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24" name="Rectangle 50"/>
            <p:cNvSpPr>
              <a:spLocks noChangeArrowheads="1"/>
            </p:cNvSpPr>
            <p:nvPr/>
          </p:nvSpPr>
          <p:spPr bwMode="auto">
            <a:xfrm>
              <a:off x="11640425" y="4165227"/>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25" name="Rectangle 60"/>
            <p:cNvSpPr>
              <a:spLocks noChangeArrowheads="1"/>
            </p:cNvSpPr>
            <p:nvPr/>
          </p:nvSpPr>
          <p:spPr bwMode="auto">
            <a:xfrm>
              <a:off x="11404615" y="4657132"/>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26" name="Rectangle 61"/>
            <p:cNvSpPr>
              <a:spLocks noChangeArrowheads="1"/>
            </p:cNvSpPr>
            <p:nvPr/>
          </p:nvSpPr>
          <p:spPr bwMode="auto">
            <a:xfrm>
              <a:off x="11404615" y="4389505"/>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27" name="Rectangle 62"/>
            <p:cNvSpPr>
              <a:spLocks noChangeArrowheads="1"/>
            </p:cNvSpPr>
            <p:nvPr/>
          </p:nvSpPr>
          <p:spPr bwMode="auto">
            <a:xfrm>
              <a:off x="11404615" y="4250038"/>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28" name="Rectangle 63"/>
            <p:cNvSpPr>
              <a:spLocks noChangeArrowheads="1"/>
            </p:cNvSpPr>
            <p:nvPr/>
          </p:nvSpPr>
          <p:spPr bwMode="auto">
            <a:xfrm>
              <a:off x="11407491" y="4170881"/>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29" name="Rectangle 64"/>
            <p:cNvSpPr>
              <a:spLocks noChangeArrowheads="1"/>
            </p:cNvSpPr>
            <p:nvPr/>
          </p:nvSpPr>
          <p:spPr bwMode="auto">
            <a:xfrm>
              <a:off x="11309716" y="4143554"/>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30" name="Line 65"/>
            <p:cNvSpPr>
              <a:spLocks noChangeShapeType="1"/>
            </p:cNvSpPr>
            <p:nvPr/>
          </p:nvSpPr>
          <p:spPr bwMode="auto">
            <a:xfrm>
              <a:off x="11326962" y="4170881"/>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531" name="Line 66"/>
            <p:cNvSpPr>
              <a:spLocks noChangeShapeType="1"/>
            </p:cNvSpPr>
            <p:nvPr/>
          </p:nvSpPr>
          <p:spPr bwMode="auto">
            <a:xfrm>
              <a:off x="11407491" y="4764559"/>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532" name="AutoShape 75"/>
            <p:cNvSpPr>
              <a:spLocks noChangeArrowheads="1"/>
            </p:cNvSpPr>
            <p:nvPr/>
          </p:nvSpPr>
          <p:spPr bwMode="auto">
            <a:xfrm>
              <a:off x="11251233" y="4162400"/>
              <a:ext cx="107361" cy="99889"/>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200" tIns="39600" rIns="79200" bIns="39600" anchor="ctr">
              <a:spAutoFit/>
            </a:bodyPr>
            <a:lstStyle/>
            <a:p>
              <a:endParaRPr lang="en-US"/>
            </a:p>
          </p:txBody>
        </p:sp>
        <p:sp>
          <p:nvSpPr>
            <p:cNvPr id="533" name="AutoShape 78"/>
            <p:cNvSpPr>
              <a:spLocks noChangeArrowheads="1"/>
            </p:cNvSpPr>
            <p:nvPr/>
          </p:nvSpPr>
          <p:spPr bwMode="auto">
            <a:xfrm rot="5400000">
              <a:off x="11444640" y="4637921"/>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34" name="AutoShape 79"/>
            <p:cNvSpPr>
              <a:spLocks noChangeArrowheads="1"/>
            </p:cNvSpPr>
            <p:nvPr/>
          </p:nvSpPr>
          <p:spPr bwMode="auto">
            <a:xfrm rot="5400000">
              <a:off x="11408944" y="4416355"/>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35" name="AutoShape 80"/>
            <p:cNvSpPr>
              <a:spLocks noChangeArrowheads="1"/>
            </p:cNvSpPr>
            <p:nvPr/>
          </p:nvSpPr>
          <p:spPr bwMode="auto">
            <a:xfrm rot="5400000">
              <a:off x="11451244" y="4220461"/>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36" name="AutoShape 81"/>
            <p:cNvSpPr>
              <a:spLocks noChangeArrowheads="1"/>
            </p:cNvSpPr>
            <p:nvPr/>
          </p:nvSpPr>
          <p:spPr bwMode="auto">
            <a:xfrm rot="5400000">
              <a:off x="11511367" y="4120719"/>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37" name="AutoShape 83"/>
            <p:cNvSpPr>
              <a:spLocks noChangeArrowheads="1"/>
            </p:cNvSpPr>
            <p:nvPr/>
          </p:nvSpPr>
          <p:spPr bwMode="auto">
            <a:xfrm rot="5400000">
              <a:off x="11635299" y="4204198"/>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38" name="AutoShape 84"/>
            <p:cNvSpPr>
              <a:spLocks noChangeArrowheads="1"/>
            </p:cNvSpPr>
            <p:nvPr/>
          </p:nvSpPr>
          <p:spPr bwMode="auto">
            <a:xfrm rot="5400000">
              <a:off x="11584364" y="4417298"/>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39" name="AutoShape 85"/>
            <p:cNvSpPr>
              <a:spLocks noChangeArrowheads="1"/>
            </p:cNvSpPr>
            <p:nvPr/>
          </p:nvSpPr>
          <p:spPr bwMode="auto">
            <a:xfrm rot="5400000">
              <a:off x="11623893" y="4626499"/>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40" name="Rectangle 98" descr="花岗岩"/>
            <p:cNvSpPr>
              <a:spLocks noChangeArrowheads="1"/>
            </p:cNvSpPr>
            <p:nvPr/>
          </p:nvSpPr>
          <p:spPr bwMode="auto">
            <a:xfrm flipH="1">
              <a:off x="9943728" y="4907796"/>
              <a:ext cx="473537" cy="2732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541" name="Rectangle 87"/>
            <p:cNvSpPr>
              <a:spLocks noChangeArrowheads="1"/>
            </p:cNvSpPr>
            <p:nvPr/>
          </p:nvSpPr>
          <p:spPr bwMode="auto">
            <a:xfrm flipH="1">
              <a:off x="10483412" y="4163342"/>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542" name="Rectangle 88"/>
            <p:cNvSpPr>
              <a:spLocks noChangeArrowheads="1"/>
            </p:cNvSpPr>
            <p:nvPr/>
          </p:nvSpPr>
          <p:spPr bwMode="auto">
            <a:xfrm flipH="1">
              <a:off x="10795908" y="4163342"/>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43" name="Rectangle 89"/>
            <p:cNvSpPr>
              <a:spLocks noChangeArrowheads="1"/>
            </p:cNvSpPr>
            <p:nvPr/>
          </p:nvSpPr>
          <p:spPr bwMode="auto">
            <a:xfrm flipH="1">
              <a:off x="10465199" y="4165227"/>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grpSp>
          <p:nvGrpSpPr>
            <p:cNvPr id="544" name="Group 214"/>
            <p:cNvGrpSpPr/>
            <p:nvPr/>
          </p:nvGrpSpPr>
          <p:grpSpPr>
            <a:xfrm>
              <a:off x="10817032" y="4905915"/>
              <a:ext cx="256899" cy="32360"/>
              <a:chOff x="9931898" y="4450803"/>
              <a:chExt cx="425450" cy="71437"/>
            </a:xfrm>
          </p:grpSpPr>
          <p:sp>
            <p:nvSpPr>
              <p:cNvPr id="629"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630"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31"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32"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33"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34"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35"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545" name="Rectangle 99"/>
            <p:cNvSpPr>
              <a:spLocks noChangeArrowheads="1"/>
            </p:cNvSpPr>
            <p:nvPr/>
          </p:nvSpPr>
          <p:spPr bwMode="auto">
            <a:xfrm flipH="1">
              <a:off x="10502583" y="4657132"/>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46" name="Rectangle 100"/>
            <p:cNvSpPr>
              <a:spLocks noChangeArrowheads="1"/>
            </p:cNvSpPr>
            <p:nvPr/>
          </p:nvSpPr>
          <p:spPr bwMode="auto">
            <a:xfrm flipH="1">
              <a:off x="10502583" y="4389505"/>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47" name="Rectangle 101"/>
            <p:cNvSpPr>
              <a:spLocks noChangeArrowheads="1"/>
            </p:cNvSpPr>
            <p:nvPr/>
          </p:nvSpPr>
          <p:spPr bwMode="auto">
            <a:xfrm flipH="1">
              <a:off x="10502583" y="4250038"/>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48" name="Rectangle 102"/>
            <p:cNvSpPr>
              <a:spLocks noChangeArrowheads="1"/>
            </p:cNvSpPr>
            <p:nvPr/>
          </p:nvSpPr>
          <p:spPr bwMode="auto">
            <a:xfrm flipH="1">
              <a:off x="10499708" y="4170881"/>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49" name="Rectangle 103"/>
            <p:cNvSpPr>
              <a:spLocks noChangeArrowheads="1"/>
            </p:cNvSpPr>
            <p:nvPr/>
          </p:nvSpPr>
          <p:spPr bwMode="auto">
            <a:xfrm flipH="1">
              <a:off x="10465199" y="4143554"/>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550" name="Line 104"/>
            <p:cNvSpPr>
              <a:spLocks noChangeShapeType="1"/>
            </p:cNvSpPr>
            <p:nvPr/>
          </p:nvSpPr>
          <p:spPr bwMode="auto">
            <a:xfrm flipH="1">
              <a:off x="10719222" y="4170881"/>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551" name="Line 105"/>
            <p:cNvSpPr>
              <a:spLocks noChangeShapeType="1"/>
            </p:cNvSpPr>
            <p:nvPr/>
          </p:nvSpPr>
          <p:spPr bwMode="auto">
            <a:xfrm flipH="1">
              <a:off x="10483412" y="4764559"/>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552" name="AutoShape 117"/>
            <p:cNvSpPr>
              <a:spLocks noChangeArrowheads="1"/>
            </p:cNvSpPr>
            <p:nvPr/>
          </p:nvSpPr>
          <p:spPr bwMode="auto">
            <a:xfrm rot="16200000" flipH="1">
              <a:off x="10595329" y="4637921"/>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53" name="AutoShape 118"/>
            <p:cNvSpPr>
              <a:spLocks noChangeArrowheads="1"/>
            </p:cNvSpPr>
            <p:nvPr/>
          </p:nvSpPr>
          <p:spPr bwMode="auto">
            <a:xfrm rot="16200000" flipH="1">
              <a:off x="10546213" y="4416355"/>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54" name="AutoShape 119"/>
            <p:cNvSpPr>
              <a:spLocks noChangeArrowheads="1"/>
            </p:cNvSpPr>
            <p:nvPr/>
          </p:nvSpPr>
          <p:spPr bwMode="auto">
            <a:xfrm rot="16200000" flipH="1">
              <a:off x="10601934" y="4220461"/>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55" name="AutoShape 120"/>
            <p:cNvSpPr>
              <a:spLocks noChangeArrowheads="1"/>
            </p:cNvSpPr>
            <p:nvPr/>
          </p:nvSpPr>
          <p:spPr bwMode="auto">
            <a:xfrm rot="16200000" flipH="1">
              <a:off x="10571950" y="4120719"/>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556" name="AutoShape 121"/>
            <p:cNvSpPr>
              <a:spLocks noChangeArrowheads="1"/>
            </p:cNvSpPr>
            <p:nvPr/>
          </p:nvSpPr>
          <p:spPr bwMode="auto">
            <a:xfrm rot="16200000">
              <a:off x="10319973" y="4071757"/>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57" name="AutoShape 122"/>
            <p:cNvSpPr>
              <a:spLocks noChangeArrowheads="1"/>
            </p:cNvSpPr>
            <p:nvPr/>
          </p:nvSpPr>
          <p:spPr bwMode="auto">
            <a:xfrm rot="16200000" flipH="1">
              <a:off x="10415978" y="4204198"/>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58" name="AutoShape 123"/>
            <p:cNvSpPr>
              <a:spLocks noChangeArrowheads="1"/>
            </p:cNvSpPr>
            <p:nvPr/>
          </p:nvSpPr>
          <p:spPr bwMode="auto">
            <a:xfrm rot="16200000" flipH="1">
              <a:off x="10370794" y="4417298"/>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59" name="AutoShape 124"/>
            <p:cNvSpPr>
              <a:spLocks noChangeArrowheads="1"/>
            </p:cNvSpPr>
            <p:nvPr/>
          </p:nvSpPr>
          <p:spPr bwMode="auto">
            <a:xfrm rot="16200000" flipH="1">
              <a:off x="10416075" y="4626499"/>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60" name="Rectangle 125"/>
            <p:cNvSpPr>
              <a:spLocks noChangeArrowheads="1"/>
            </p:cNvSpPr>
            <p:nvPr/>
          </p:nvSpPr>
          <p:spPr bwMode="auto">
            <a:xfrm>
              <a:off x="9620687" y="4054030"/>
              <a:ext cx="323041" cy="713355"/>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561" name="Rectangle 126"/>
            <p:cNvSpPr>
              <a:spLocks noChangeArrowheads="1"/>
            </p:cNvSpPr>
            <p:nvPr/>
          </p:nvSpPr>
          <p:spPr bwMode="auto">
            <a:xfrm>
              <a:off x="9620687" y="4767386"/>
              <a:ext cx="323041" cy="14135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562" name="Rectangle 127" descr="花岗岩"/>
            <p:cNvSpPr>
              <a:spLocks noChangeArrowheads="1"/>
            </p:cNvSpPr>
            <p:nvPr/>
          </p:nvSpPr>
          <p:spPr bwMode="auto">
            <a:xfrm flipH="1">
              <a:off x="9490321" y="4909680"/>
              <a:ext cx="127491"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563" name="Rectangle 129" descr="白色大理石"/>
            <p:cNvSpPr>
              <a:spLocks noChangeArrowheads="1"/>
            </p:cNvSpPr>
            <p:nvPr/>
          </p:nvSpPr>
          <p:spPr bwMode="auto">
            <a:xfrm>
              <a:off x="9359954" y="5105688"/>
              <a:ext cx="2434787" cy="43348"/>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wrap="none" lIns="79200" tIns="39600" rIns="79200" bIns="39600" anchor="ctr">
              <a:spAutoFit/>
            </a:bodyPr>
            <a:lstStyle/>
            <a:p>
              <a:endParaRPr lang="en-US"/>
            </a:p>
          </p:txBody>
        </p:sp>
        <p:sp>
          <p:nvSpPr>
            <p:cNvPr id="564" name="AutoShape 131"/>
            <p:cNvSpPr>
              <a:spLocks noChangeArrowheads="1"/>
            </p:cNvSpPr>
            <p:nvPr/>
          </p:nvSpPr>
          <p:spPr bwMode="auto">
            <a:xfrm rot="5400000">
              <a:off x="10159545" y="4891356"/>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65" name="AutoShape 132"/>
            <p:cNvSpPr>
              <a:spLocks noChangeArrowheads="1"/>
            </p:cNvSpPr>
            <p:nvPr/>
          </p:nvSpPr>
          <p:spPr bwMode="auto">
            <a:xfrm rot="5400000">
              <a:off x="10543538" y="4939414"/>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66" name="AutoShape 134"/>
            <p:cNvSpPr>
              <a:spLocks noChangeArrowheads="1"/>
            </p:cNvSpPr>
            <p:nvPr/>
          </p:nvSpPr>
          <p:spPr bwMode="auto">
            <a:xfrm rot="16200000" flipH="1">
              <a:off x="10337239" y="3759274"/>
              <a:ext cx="168680" cy="310579"/>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67" name="AutoShape 135"/>
            <p:cNvSpPr>
              <a:spLocks noChangeArrowheads="1"/>
            </p:cNvSpPr>
            <p:nvPr/>
          </p:nvSpPr>
          <p:spPr bwMode="auto">
            <a:xfrm rot="16200000" flipH="1">
              <a:off x="10752524" y="3761126"/>
              <a:ext cx="121562" cy="314413"/>
            </a:xfrm>
            <a:prstGeom prst="upArrow">
              <a:avLst>
                <a:gd name="adj1" fmla="val 50000"/>
                <a:gd name="adj2" fmla="val 63566"/>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68" name="Text Box 138"/>
            <p:cNvSpPr txBox="1">
              <a:spLocks noChangeArrowheads="1"/>
            </p:cNvSpPr>
            <p:nvPr/>
          </p:nvSpPr>
          <p:spPr bwMode="auto">
            <a:xfrm>
              <a:off x="9608371" y="4587394"/>
              <a:ext cx="504243" cy="131199"/>
            </a:xfrm>
            <a:prstGeom prst="rect">
              <a:avLst/>
            </a:prstGeom>
            <a:noFill/>
            <a:ln w="9525" algn="ctr">
              <a:noFill/>
              <a:miter lim="800000"/>
              <a:headEnd/>
              <a:tailEnd/>
            </a:ln>
          </p:spPr>
          <p:txBody>
            <a:bodyPr wrap="square" lIns="79200" tIns="39600" rIns="79200" bIns="39600">
              <a:spAutoFit/>
            </a:bodyPr>
            <a:lstStyle/>
            <a:p>
              <a:pPr defTabSz="801688">
                <a:spcBef>
                  <a:spcPct val="50000"/>
                </a:spcBef>
              </a:pPr>
              <a:r>
                <a:rPr lang="en-US" altLang="zh-CN" sz="1050" b="1" smtClean="0">
                  <a:solidFill>
                    <a:srgbClr val="0000FF"/>
                  </a:solidFill>
                  <a:latin typeface="Arial" charset="0"/>
                </a:rPr>
                <a:t>CRAC</a:t>
              </a:r>
              <a:endParaRPr lang="en-US" altLang="zh-CN" sz="1050" b="1">
                <a:solidFill>
                  <a:srgbClr val="0000FF"/>
                </a:solidFill>
                <a:latin typeface="Arial" charset="0"/>
              </a:endParaRPr>
            </a:p>
          </p:txBody>
        </p:sp>
        <p:sp>
          <p:nvSpPr>
            <p:cNvPr id="569" name="AutoShape 140"/>
            <p:cNvSpPr>
              <a:spLocks noChangeArrowheads="1"/>
            </p:cNvSpPr>
            <p:nvPr/>
          </p:nvSpPr>
          <p:spPr bwMode="auto">
            <a:xfrm flipH="1">
              <a:off x="11088146" y="3866504"/>
              <a:ext cx="316331" cy="187526"/>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70" name="Rectangle 59" descr="花岗岩"/>
            <p:cNvSpPr>
              <a:spLocks noChangeArrowheads="1"/>
            </p:cNvSpPr>
            <p:nvPr/>
          </p:nvSpPr>
          <p:spPr bwMode="auto">
            <a:xfrm>
              <a:off x="11505220" y="4908739"/>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grpSp>
          <p:nvGrpSpPr>
            <p:cNvPr id="571" name="Group 215"/>
            <p:cNvGrpSpPr/>
            <p:nvPr/>
          </p:nvGrpSpPr>
          <p:grpSpPr>
            <a:xfrm>
              <a:off x="11075847" y="4905916"/>
              <a:ext cx="256899" cy="32360"/>
              <a:chOff x="9931898" y="4450803"/>
              <a:chExt cx="425450" cy="71437"/>
            </a:xfrm>
          </p:grpSpPr>
          <p:sp>
            <p:nvSpPr>
              <p:cNvPr id="622"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623"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24"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25"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26"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27"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28"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572" name="AutoShape 67"/>
            <p:cNvSpPr>
              <a:spLocks noChangeArrowheads="1"/>
            </p:cNvSpPr>
            <p:nvPr/>
          </p:nvSpPr>
          <p:spPr bwMode="auto">
            <a:xfrm rot="5400000" flipH="1">
              <a:off x="11059949" y="4900169"/>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73" name="AutoShape 68"/>
            <p:cNvSpPr>
              <a:spLocks noChangeArrowheads="1"/>
            </p:cNvSpPr>
            <p:nvPr/>
          </p:nvSpPr>
          <p:spPr bwMode="auto">
            <a:xfrm>
              <a:off x="11214768" y="4878583"/>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74" name="AutoShape 132"/>
            <p:cNvSpPr>
              <a:spLocks noChangeArrowheads="1"/>
            </p:cNvSpPr>
            <p:nvPr/>
          </p:nvSpPr>
          <p:spPr bwMode="auto">
            <a:xfrm rot="16200000">
              <a:off x="10790851" y="4221348"/>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75" name="AutoShape 132"/>
            <p:cNvSpPr>
              <a:spLocks noChangeArrowheads="1"/>
            </p:cNvSpPr>
            <p:nvPr/>
          </p:nvSpPr>
          <p:spPr bwMode="auto">
            <a:xfrm rot="16200000">
              <a:off x="10808285" y="4388864"/>
              <a:ext cx="124713" cy="244735"/>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576" name="AutoShape 132"/>
            <p:cNvSpPr>
              <a:spLocks noChangeArrowheads="1"/>
            </p:cNvSpPr>
            <p:nvPr/>
          </p:nvSpPr>
          <p:spPr bwMode="auto">
            <a:xfrm rot="16200000">
              <a:off x="10793727" y="46369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77" name="AutoShape 77"/>
            <p:cNvSpPr>
              <a:spLocks noChangeArrowheads="1"/>
            </p:cNvSpPr>
            <p:nvPr/>
          </p:nvSpPr>
          <p:spPr bwMode="auto">
            <a:xfrm rot="5400000">
              <a:off x="11235632" y="46369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78" name="AutoShape 77"/>
            <p:cNvSpPr>
              <a:spLocks noChangeArrowheads="1"/>
            </p:cNvSpPr>
            <p:nvPr/>
          </p:nvSpPr>
          <p:spPr bwMode="auto">
            <a:xfrm rot="5400000">
              <a:off x="11182535" y="4391321"/>
              <a:ext cx="116234" cy="242650"/>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579" name="AutoShape 77"/>
            <p:cNvSpPr>
              <a:spLocks noChangeArrowheads="1"/>
            </p:cNvSpPr>
            <p:nvPr/>
          </p:nvSpPr>
          <p:spPr bwMode="auto">
            <a:xfrm rot="5400000">
              <a:off x="11232755" y="4227003"/>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80" name="AutoShape 75"/>
            <p:cNvSpPr>
              <a:spLocks noChangeArrowheads="1"/>
            </p:cNvSpPr>
            <p:nvPr/>
          </p:nvSpPr>
          <p:spPr bwMode="auto">
            <a:xfrm flipH="1">
              <a:off x="10749626" y="4158013"/>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581" name="AutoShape 68"/>
            <p:cNvSpPr>
              <a:spLocks noChangeArrowheads="1"/>
            </p:cNvSpPr>
            <p:nvPr/>
          </p:nvSpPr>
          <p:spPr bwMode="auto">
            <a:xfrm>
              <a:off x="11027845" y="4626977"/>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82" name="AutoShape 68"/>
            <p:cNvSpPr>
              <a:spLocks noChangeArrowheads="1"/>
            </p:cNvSpPr>
            <p:nvPr/>
          </p:nvSpPr>
          <p:spPr bwMode="auto">
            <a:xfrm>
              <a:off x="11024969" y="4341446"/>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grpSp>
          <p:nvGrpSpPr>
            <p:cNvPr id="583" name="Group 293"/>
            <p:cNvGrpSpPr/>
            <p:nvPr/>
          </p:nvGrpSpPr>
          <p:grpSpPr>
            <a:xfrm>
              <a:off x="9674829" y="4786612"/>
              <a:ext cx="206264" cy="115328"/>
              <a:chOff x="8473984" y="4822423"/>
              <a:chExt cx="680760" cy="167412"/>
            </a:xfrm>
          </p:grpSpPr>
          <p:sp>
            <p:nvSpPr>
              <p:cNvPr id="619" name="Freeform 541"/>
              <p:cNvSpPr>
                <a:spLocks/>
              </p:cNvSpPr>
              <p:nvPr/>
            </p:nvSpPr>
            <p:spPr bwMode="auto">
              <a:xfrm>
                <a:off x="8473984" y="4822423"/>
                <a:ext cx="3133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0" name="Freeform 542"/>
              <p:cNvSpPr>
                <a:spLocks/>
              </p:cNvSpPr>
              <p:nvPr/>
            </p:nvSpPr>
            <p:spPr bwMode="auto">
              <a:xfrm rot="10800000">
                <a:off x="8840178" y="4836374"/>
                <a:ext cx="3145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21" name="AutoShape 544"/>
              <p:cNvSpPr>
                <a:spLocks noChangeArrowheads="1"/>
              </p:cNvSpPr>
              <p:nvPr/>
            </p:nvSpPr>
            <p:spPr bwMode="auto">
              <a:xfrm rot="10800000">
                <a:off x="8781347" y="4827789"/>
                <a:ext cx="96051" cy="16204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584" name="Rounded Rectangle 6"/>
            <p:cNvSpPr/>
            <p:nvPr/>
          </p:nvSpPr>
          <p:spPr bwMode="auto">
            <a:xfrm rot="19446825">
              <a:off x="9617010" y="4371589"/>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cxnSp>
          <p:nvCxnSpPr>
            <p:cNvPr id="585" name="Shape 96"/>
            <p:cNvCxnSpPr/>
            <p:nvPr/>
          </p:nvCxnSpPr>
          <p:spPr>
            <a:xfrm rot="10800000" flipV="1">
              <a:off x="8927906" y="4543234"/>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586" name="Shape 292"/>
            <p:cNvCxnSpPr>
              <a:stCxn id="584" idx="1"/>
            </p:cNvCxnSpPr>
            <p:nvPr/>
          </p:nvCxnSpPr>
          <p:spPr>
            <a:xfrm rot="10800000" flipV="1">
              <a:off x="8927909" y="4509685"/>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587" name="Rectangle 99"/>
            <p:cNvSpPr/>
            <p:nvPr/>
          </p:nvSpPr>
          <p:spPr bwMode="auto">
            <a:xfrm>
              <a:off x="9367452" y="3751148"/>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sp>
          <p:nvSpPr>
            <p:cNvPr id="588" name="Rectangle 125"/>
            <p:cNvSpPr>
              <a:spLocks noChangeArrowheads="1"/>
            </p:cNvSpPr>
            <p:nvPr/>
          </p:nvSpPr>
          <p:spPr bwMode="auto">
            <a:xfrm>
              <a:off x="11780668" y="3800931"/>
              <a:ext cx="144016"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589" name="Group 131"/>
            <p:cNvGrpSpPr/>
            <p:nvPr/>
          </p:nvGrpSpPr>
          <p:grpSpPr>
            <a:xfrm rot="16200000">
              <a:off x="11732253" y="3873690"/>
              <a:ext cx="193181" cy="47662"/>
              <a:chOff x="3266568" y="2921247"/>
              <a:chExt cx="206264" cy="115328"/>
            </a:xfrm>
          </p:grpSpPr>
          <p:sp>
            <p:nvSpPr>
              <p:cNvPr id="616" name="Freeform 541"/>
              <p:cNvSpPr>
                <a:spLocks/>
              </p:cNvSpPr>
              <p:nvPr/>
            </p:nvSpPr>
            <p:spPr bwMode="auto">
              <a:xfrm>
                <a:off x="3266568" y="2921247"/>
                <a:ext cx="94947"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7" name="Freeform 542"/>
              <p:cNvSpPr>
                <a:spLocks/>
              </p:cNvSpPr>
              <p:nvPr/>
            </p:nvSpPr>
            <p:spPr bwMode="auto">
              <a:xfrm rot="10800000">
                <a:off x="3377521" y="2930858"/>
                <a:ext cx="95311"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8" name="AutoShape 544"/>
              <p:cNvSpPr>
                <a:spLocks noChangeArrowheads="1"/>
              </p:cNvSpPr>
              <p:nvPr/>
            </p:nvSpPr>
            <p:spPr bwMode="auto">
              <a:xfrm rot="10800000">
                <a:off x="3359696" y="2924944"/>
                <a:ext cx="29103" cy="11163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90" name="Group 135"/>
            <p:cNvGrpSpPr/>
            <p:nvPr/>
          </p:nvGrpSpPr>
          <p:grpSpPr>
            <a:xfrm flipH="1">
              <a:off x="11878964" y="3797756"/>
              <a:ext cx="45719" cy="206060"/>
              <a:chOff x="3143672" y="2945778"/>
              <a:chExt cx="72008" cy="206060"/>
            </a:xfrm>
          </p:grpSpPr>
          <p:sp>
            <p:nvSpPr>
              <p:cNvPr id="611"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612" name="Straight Connector 137"/>
              <p:cNvCxnSpPr>
                <a:endCxn id="611"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3" name="Straight Connector 138"/>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 name="Straight Connector 139"/>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5" name="Straight Connector 140"/>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91" name="Rectangle 125"/>
            <p:cNvSpPr>
              <a:spLocks noChangeArrowheads="1"/>
            </p:cNvSpPr>
            <p:nvPr/>
          </p:nvSpPr>
          <p:spPr bwMode="auto">
            <a:xfrm>
              <a:off x="9404096" y="3848796"/>
              <a:ext cx="539065"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592" name="Group 115"/>
            <p:cNvGrpSpPr/>
            <p:nvPr/>
          </p:nvGrpSpPr>
          <p:grpSpPr>
            <a:xfrm rot="16200000">
              <a:off x="9368462" y="3926694"/>
              <a:ext cx="193181" cy="47671"/>
              <a:chOff x="3261116" y="2952130"/>
              <a:chExt cx="206266" cy="115349"/>
            </a:xfrm>
          </p:grpSpPr>
          <p:sp>
            <p:nvSpPr>
              <p:cNvPr id="608" name="Freeform 541"/>
              <p:cNvSpPr>
                <a:spLocks/>
              </p:cNvSpPr>
              <p:nvPr/>
            </p:nvSpPr>
            <p:spPr bwMode="auto">
              <a:xfrm>
                <a:off x="3261116" y="2952130"/>
                <a:ext cx="94948" cy="74666"/>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09" name="Freeform 542"/>
              <p:cNvSpPr>
                <a:spLocks/>
              </p:cNvSpPr>
              <p:nvPr/>
            </p:nvSpPr>
            <p:spPr bwMode="auto">
              <a:xfrm rot="10800000">
                <a:off x="3372070" y="2961764"/>
                <a:ext cx="95312"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10" name="AutoShape 544"/>
              <p:cNvSpPr>
                <a:spLocks noChangeArrowheads="1"/>
              </p:cNvSpPr>
              <p:nvPr/>
            </p:nvSpPr>
            <p:spPr bwMode="auto">
              <a:xfrm rot="10800000">
                <a:off x="3354244" y="2955849"/>
                <a:ext cx="29103" cy="11163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593" name="Group 129"/>
            <p:cNvGrpSpPr/>
            <p:nvPr/>
          </p:nvGrpSpPr>
          <p:grpSpPr>
            <a:xfrm flipH="1">
              <a:off x="9358279" y="3845470"/>
              <a:ext cx="45719" cy="206060"/>
              <a:chOff x="3143672" y="2945778"/>
              <a:chExt cx="72008" cy="206060"/>
            </a:xfrm>
          </p:grpSpPr>
          <p:sp>
            <p:nvSpPr>
              <p:cNvPr id="603"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604" name="Straight Connector 121"/>
              <p:cNvCxnSpPr>
                <a:endCxn id="603"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5" name="Straight Connector 125"/>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6" name="Straight Connector 127"/>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7" name="Straight Connector 128"/>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594" name="AutoShape 133"/>
            <p:cNvSpPr>
              <a:spLocks noChangeArrowheads="1"/>
            </p:cNvSpPr>
            <p:nvPr/>
          </p:nvSpPr>
          <p:spPr bwMode="auto">
            <a:xfrm rot="16200000" flipH="1">
              <a:off x="9732660" y="3868578"/>
              <a:ext cx="248779" cy="301952"/>
            </a:xfrm>
            <a:custGeom>
              <a:avLst/>
              <a:gdLst>
                <a:gd name="T0" fmla="*/ 152 w 21600"/>
                <a:gd name="T1" fmla="*/ 0 h 21600"/>
                <a:gd name="T2" fmla="*/ 152 w 21600"/>
                <a:gd name="T3" fmla="*/ 177 h 21600"/>
                <a:gd name="T4" fmla="*/ 42 w 21600"/>
                <a:gd name="T5" fmla="*/ 315 h 21600"/>
                <a:gd name="T6" fmla="*/ 264 w 21600"/>
                <a:gd name="T7" fmla="*/ 89 h 21600"/>
                <a:gd name="T8" fmla="*/ 17694720 60000 65536"/>
                <a:gd name="T9" fmla="*/ 5898240 60000 65536"/>
                <a:gd name="T10" fmla="*/ 5898240 60000 65536"/>
                <a:gd name="T11" fmla="*/ 0 60000 65536"/>
                <a:gd name="T12" fmla="*/ 12436 w 21600"/>
                <a:gd name="T13" fmla="*/ 2743 h 21600"/>
                <a:gd name="T14" fmla="*/ 16527 w 21600"/>
                <a:gd name="T15" fmla="*/ 9394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742"/>
                  </a:lnTo>
                  <a:cubicBezTo>
                    <a:pt x="5564" y="2742"/>
                    <a:pt x="0" y="6958"/>
                    <a:pt x="0" y="12158"/>
                  </a:cubicBezTo>
                  <a:lnTo>
                    <a:pt x="0" y="21600"/>
                  </a:lnTo>
                  <a:lnTo>
                    <a:pt x="6822" y="21600"/>
                  </a:lnTo>
                  <a:lnTo>
                    <a:pt x="6822" y="12158"/>
                  </a:lnTo>
                  <a:cubicBezTo>
                    <a:pt x="6822" y="10644"/>
                    <a:pt x="9331" y="9416"/>
                    <a:pt x="12427" y="9416"/>
                  </a:cubicBezTo>
                  <a:lnTo>
                    <a:pt x="12427"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95" name="AutoShape 140"/>
            <p:cNvSpPr>
              <a:spLocks noChangeArrowheads="1"/>
            </p:cNvSpPr>
            <p:nvPr/>
          </p:nvSpPr>
          <p:spPr bwMode="auto">
            <a:xfrm>
              <a:off x="11620501" y="3825562"/>
              <a:ext cx="331741"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596" name="AutoShape 84"/>
            <p:cNvSpPr>
              <a:spLocks noChangeArrowheads="1"/>
            </p:cNvSpPr>
            <p:nvPr/>
          </p:nvSpPr>
          <p:spPr bwMode="auto">
            <a:xfrm rot="5400000">
              <a:off x="12023785" y="3823621"/>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597" name="AutoShape 131"/>
            <p:cNvSpPr>
              <a:spLocks noChangeArrowheads="1"/>
            </p:cNvSpPr>
            <p:nvPr/>
          </p:nvSpPr>
          <p:spPr bwMode="auto">
            <a:xfrm rot="5400000">
              <a:off x="9016212" y="3822654"/>
              <a:ext cx="127216" cy="272236"/>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98" name="AutoShape 131"/>
            <p:cNvSpPr>
              <a:spLocks noChangeArrowheads="1"/>
            </p:cNvSpPr>
            <p:nvPr/>
          </p:nvSpPr>
          <p:spPr bwMode="auto">
            <a:xfrm rot="5400000">
              <a:off x="9592276" y="3822654"/>
              <a:ext cx="127216" cy="272236"/>
            </a:xfrm>
            <a:prstGeom prst="upArrow">
              <a:avLst>
                <a:gd name="adj1" fmla="val 50000"/>
                <a:gd name="adj2" fmla="val 52593"/>
              </a:avLst>
            </a:prstGeom>
            <a:gradFill rotWithShape="1">
              <a:gsLst>
                <a:gs pos="0">
                  <a:srgbClr val="00B050"/>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599" name="AutoShape 68"/>
            <p:cNvSpPr>
              <a:spLocks noChangeArrowheads="1"/>
            </p:cNvSpPr>
            <p:nvPr/>
          </p:nvSpPr>
          <p:spPr bwMode="auto">
            <a:xfrm flipV="1">
              <a:off x="9719994" y="4183196"/>
              <a:ext cx="144016" cy="401853"/>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600" name="Text Box 138"/>
            <p:cNvSpPr txBox="1">
              <a:spLocks noChangeArrowheads="1"/>
            </p:cNvSpPr>
            <p:nvPr/>
          </p:nvSpPr>
          <p:spPr bwMode="auto">
            <a:xfrm>
              <a:off x="9983243" y="3837011"/>
              <a:ext cx="283046" cy="183035"/>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30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601" name="Text Box 138"/>
            <p:cNvSpPr txBox="1">
              <a:spLocks noChangeArrowheads="1"/>
            </p:cNvSpPr>
            <p:nvPr/>
          </p:nvSpPr>
          <p:spPr bwMode="auto">
            <a:xfrm>
              <a:off x="9486732" y="4962459"/>
              <a:ext cx="283044" cy="12772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algn="ctr" defTabSz="801688">
                <a:spcBef>
                  <a:spcPct val="50000"/>
                </a:spcBef>
              </a:pPr>
              <a:r>
                <a:rPr lang="en-US" altLang="zh-CN" sz="1200" b="1" smtClean="0">
                  <a:solidFill>
                    <a:schemeClr val="tx1"/>
                  </a:solidFill>
                  <a:latin typeface="Arial" charset="0"/>
                </a:rPr>
                <a:t>20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602" name="Text Box 138"/>
            <p:cNvSpPr txBox="1">
              <a:spLocks noChangeArrowheads="1"/>
            </p:cNvSpPr>
            <p:nvPr/>
          </p:nvSpPr>
          <p:spPr bwMode="auto">
            <a:xfrm>
              <a:off x="8612020" y="3849308"/>
              <a:ext cx="283044" cy="183035"/>
            </a:xfrm>
            <a:prstGeom prst="rect">
              <a:avLst/>
            </a:prstGeom>
            <a:solidFill>
              <a:srgbClr val="00B05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5</a:t>
              </a:r>
              <a:r>
                <a:rPr lang="zh-CN" altLang="en-US" sz="1200" b="1" smtClean="0">
                  <a:solidFill>
                    <a:schemeClr val="tx1"/>
                  </a:solidFill>
                  <a:latin typeface="Arial" charset="0"/>
                </a:rPr>
                <a:t>℃</a:t>
              </a:r>
              <a:endParaRPr lang="en-US" altLang="zh-CN" sz="1200" b="1">
                <a:solidFill>
                  <a:schemeClr val="tx1"/>
                </a:solidFill>
                <a:latin typeface="Arial" charset="0"/>
              </a:endParaRPr>
            </a:p>
          </p:txBody>
        </p:sp>
      </p:grpSp>
      <p:grpSp>
        <p:nvGrpSpPr>
          <p:cNvPr id="636" name="Group 657"/>
          <p:cNvGrpSpPr/>
          <p:nvPr/>
        </p:nvGrpSpPr>
        <p:grpSpPr>
          <a:xfrm>
            <a:off x="6496668" y="1062736"/>
            <a:ext cx="4812522" cy="2030605"/>
            <a:chOff x="8296151" y="2132856"/>
            <a:chExt cx="3816343" cy="1447086"/>
          </a:xfrm>
        </p:grpSpPr>
        <p:pic>
          <p:nvPicPr>
            <p:cNvPr id="637" name="Picture 2"/>
            <p:cNvPicPr>
              <a:picLocks noChangeAspect="1" noChangeArrowheads="1"/>
            </p:cNvPicPr>
            <p:nvPr/>
          </p:nvPicPr>
          <p:blipFill>
            <a:blip r:embed="rId3" cstate="print"/>
            <a:srcRect t="24192"/>
            <a:stretch>
              <a:fillRect/>
            </a:stretch>
          </p:blipFill>
          <p:spPr bwMode="auto">
            <a:xfrm>
              <a:off x="8296151" y="3068960"/>
              <a:ext cx="709190" cy="510982"/>
            </a:xfrm>
            <a:prstGeom prst="rect">
              <a:avLst/>
            </a:prstGeom>
            <a:noFill/>
            <a:ln w="9525">
              <a:noFill/>
              <a:miter lim="800000"/>
              <a:headEnd/>
              <a:tailEnd/>
            </a:ln>
          </p:spPr>
        </p:pic>
        <p:sp>
          <p:nvSpPr>
            <p:cNvPr id="638" name="Rectangle 128" descr="横向砖形"/>
            <p:cNvSpPr>
              <a:spLocks noChangeArrowheads="1"/>
            </p:cNvSpPr>
            <p:nvPr/>
          </p:nvSpPr>
          <p:spPr bwMode="auto">
            <a:xfrm>
              <a:off x="9280448" y="2132856"/>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rmAutofit/>
            </a:bodyPr>
            <a:lstStyle/>
            <a:p>
              <a:endParaRPr lang="en-US"/>
            </a:p>
          </p:txBody>
        </p:sp>
        <p:sp>
          <p:nvSpPr>
            <p:cNvPr id="639" name="AutoShape 130"/>
            <p:cNvSpPr>
              <a:spLocks noChangeArrowheads="1"/>
            </p:cNvSpPr>
            <p:nvPr/>
          </p:nvSpPr>
          <p:spPr bwMode="auto">
            <a:xfrm rot="10800000" flipH="1">
              <a:off x="9628412" y="3286677"/>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40" name="Rectangle 51" descr="花岗岩"/>
            <p:cNvSpPr>
              <a:spLocks noChangeArrowheads="1"/>
            </p:cNvSpPr>
            <p:nvPr/>
          </p:nvSpPr>
          <p:spPr bwMode="auto">
            <a:xfrm>
              <a:off x="10337723" y="3291388"/>
              <a:ext cx="394934"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641" name="Rectangle 59" descr="花岗岩"/>
            <p:cNvSpPr>
              <a:spLocks noChangeArrowheads="1"/>
            </p:cNvSpPr>
            <p:nvPr/>
          </p:nvSpPr>
          <p:spPr bwMode="auto">
            <a:xfrm>
              <a:off x="11230174" y="3290446"/>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642" name="AutoShape 67"/>
            <p:cNvSpPr>
              <a:spLocks noChangeArrowheads="1"/>
            </p:cNvSpPr>
            <p:nvPr/>
          </p:nvSpPr>
          <p:spPr bwMode="auto">
            <a:xfrm rot="5400000" flipH="1">
              <a:off x="10767638" y="3281877"/>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43" name="AutoShape 68"/>
            <p:cNvSpPr>
              <a:spLocks noChangeArrowheads="1"/>
            </p:cNvSpPr>
            <p:nvPr/>
          </p:nvSpPr>
          <p:spPr bwMode="auto">
            <a:xfrm>
              <a:off x="10922458" y="3260291"/>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44" name="AutoShape 77"/>
            <p:cNvSpPr>
              <a:spLocks noChangeArrowheads="1"/>
            </p:cNvSpPr>
            <p:nvPr/>
          </p:nvSpPr>
          <p:spPr bwMode="auto">
            <a:xfrm rot="5400000">
              <a:off x="10658623" y="33211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45" name="AutoShape 82"/>
            <p:cNvSpPr>
              <a:spLocks noChangeArrowheads="1"/>
            </p:cNvSpPr>
            <p:nvPr/>
          </p:nvSpPr>
          <p:spPr bwMode="auto">
            <a:xfrm rot="5400000" flipH="1">
              <a:off x="11552032" y="2453465"/>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46" name="Rectangle 48"/>
            <p:cNvSpPr>
              <a:spLocks noChangeArrowheads="1"/>
            </p:cNvSpPr>
            <p:nvPr/>
          </p:nvSpPr>
          <p:spPr bwMode="auto">
            <a:xfrm>
              <a:off x="11248423" y="2545050"/>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647" name="Rectangle 49"/>
            <p:cNvSpPr>
              <a:spLocks noChangeArrowheads="1"/>
            </p:cNvSpPr>
            <p:nvPr/>
          </p:nvSpPr>
          <p:spPr bwMode="auto">
            <a:xfrm>
              <a:off x="11230210" y="2545050"/>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48" name="Rectangle 50"/>
            <p:cNvSpPr>
              <a:spLocks noChangeArrowheads="1"/>
            </p:cNvSpPr>
            <p:nvPr/>
          </p:nvSpPr>
          <p:spPr bwMode="auto">
            <a:xfrm>
              <a:off x="11560919" y="2546935"/>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49" name="Rectangle 60"/>
            <p:cNvSpPr>
              <a:spLocks noChangeArrowheads="1"/>
            </p:cNvSpPr>
            <p:nvPr/>
          </p:nvSpPr>
          <p:spPr bwMode="auto">
            <a:xfrm>
              <a:off x="11325109" y="3038840"/>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50" name="Rectangle 61"/>
            <p:cNvSpPr>
              <a:spLocks noChangeArrowheads="1"/>
            </p:cNvSpPr>
            <p:nvPr/>
          </p:nvSpPr>
          <p:spPr bwMode="auto">
            <a:xfrm>
              <a:off x="11325109" y="2771213"/>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51" name="Rectangle 62"/>
            <p:cNvSpPr>
              <a:spLocks noChangeArrowheads="1"/>
            </p:cNvSpPr>
            <p:nvPr/>
          </p:nvSpPr>
          <p:spPr bwMode="auto">
            <a:xfrm>
              <a:off x="11325109" y="2631746"/>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52" name="Rectangle 63"/>
            <p:cNvSpPr>
              <a:spLocks noChangeArrowheads="1"/>
            </p:cNvSpPr>
            <p:nvPr/>
          </p:nvSpPr>
          <p:spPr bwMode="auto">
            <a:xfrm>
              <a:off x="11327985" y="2552589"/>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53" name="Rectangle 64"/>
            <p:cNvSpPr>
              <a:spLocks noChangeArrowheads="1"/>
            </p:cNvSpPr>
            <p:nvPr/>
          </p:nvSpPr>
          <p:spPr bwMode="auto">
            <a:xfrm>
              <a:off x="11230210" y="2525262"/>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54" name="Line 65"/>
            <p:cNvSpPr>
              <a:spLocks noChangeShapeType="1"/>
            </p:cNvSpPr>
            <p:nvPr/>
          </p:nvSpPr>
          <p:spPr bwMode="auto">
            <a:xfrm>
              <a:off x="11247456" y="2552589"/>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55" name="Line 66"/>
            <p:cNvSpPr>
              <a:spLocks noChangeShapeType="1"/>
            </p:cNvSpPr>
            <p:nvPr/>
          </p:nvSpPr>
          <p:spPr bwMode="auto">
            <a:xfrm>
              <a:off x="11327985" y="3146267"/>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56" name="AutoShape 75"/>
            <p:cNvSpPr>
              <a:spLocks noChangeArrowheads="1"/>
            </p:cNvSpPr>
            <p:nvPr/>
          </p:nvSpPr>
          <p:spPr bwMode="auto">
            <a:xfrm>
              <a:off x="11171727" y="2544108"/>
              <a:ext cx="107361" cy="99889"/>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200" tIns="39600" rIns="79200" bIns="39600" anchor="ctr">
              <a:spAutoFit/>
            </a:bodyPr>
            <a:lstStyle/>
            <a:p>
              <a:endParaRPr lang="en-US"/>
            </a:p>
          </p:txBody>
        </p:sp>
        <p:sp>
          <p:nvSpPr>
            <p:cNvPr id="657" name="AutoShape 78"/>
            <p:cNvSpPr>
              <a:spLocks noChangeArrowheads="1"/>
            </p:cNvSpPr>
            <p:nvPr/>
          </p:nvSpPr>
          <p:spPr bwMode="auto">
            <a:xfrm rot="5400000">
              <a:off x="11365134" y="3019629"/>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58" name="AutoShape 79"/>
            <p:cNvSpPr>
              <a:spLocks noChangeArrowheads="1"/>
            </p:cNvSpPr>
            <p:nvPr/>
          </p:nvSpPr>
          <p:spPr bwMode="auto">
            <a:xfrm rot="5400000">
              <a:off x="11329438" y="2798063"/>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59" name="AutoShape 80"/>
            <p:cNvSpPr>
              <a:spLocks noChangeArrowheads="1"/>
            </p:cNvSpPr>
            <p:nvPr/>
          </p:nvSpPr>
          <p:spPr bwMode="auto">
            <a:xfrm rot="5400000">
              <a:off x="11371738" y="2602169"/>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60" name="AutoShape 81"/>
            <p:cNvSpPr>
              <a:spLocks noChangeArrowheads="1"/>
            </p:cNvSpPr>
            <p:nvPr/>
          </p:nvSpPr>
          <p:spPr bwMode="auto">
            <a:xfrm rot="5400000">
              <a:off x="11431861" y="2502427"/>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61" name="AutoShape 83"/>
            <p:cNvSpPr>
              <a:spLocks noChangeArrowheads="1"/>
            </p:cNvSpPr>
            <p:nvPr/>
          </p:nvSpPr>
          <p:spPr bwMode="auto">
            <a:xfrm rot="5400000">
              <a:off x="11555793" y="2585906"/>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62" name="AutoShape 84"/>
            <p:cNvSpPr>
              <a:spLocks noChangeArrowheads="1"/>
            </p:cNvSpPr>
            <p:nvPr/>
          </p:nvSpPr>
          <p:spPr bwMode="auto">
            <a:xfrm rot="5400000">
              <a:off x="11504858" y="2799006"/>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63" name="AutoShape 85"/>
            <p:cNvSpPr>
              <a:spLocks noChangeArrowheads="1"/>
            </p:cNvSpPr>
            <p:nvPr/>
          </p:nvSpPr>
          <p:spPr bwMode="auto">
            <a:xfrm rot="5400000">
              <a:off x="11544387" y="3008207"/>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64" name="Rectangle 98" descr="花岗岩"/>
            <p:cNvSpPr>
              <a:spLocks noChangeArrowheads="1"/>
            </p:cNvSpPr>
            <p:nvPr/>
          </p:nvSpPr>
          <p:spPr bwMode="auto">
            <a:xfrm flipH="1">
              <a:off x="9864222" y="3289504"/>
              <a:ext cx="473537" cy="2732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665" name="Rectangle 87"/>
            <p:cNvSpPr>
              <a:spLocks noChangeArrowheads="1"/>
            </p:cNvSpPr>
            <p:nvPr/>
          </p:nvSpPr>
          <p:spPr bwMode="auto">
            <a:xfrm flipH="1">
              <a:off x="10403906" y="2545050"/>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666" name="Rectangle 88"/>
            <p:cNvSpPr>
              <a:spLocks noChangeArrowheads="1"/>
            </p:cNvSpPr>
            <p:nvPr/>
          </p:nvSpPr>
          <p:spPr bwMode="auto">
            <a:xfrm flipH="1">
              <a:off x="10716402" y="2545050"/>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67" name="Rectangle 89"/>
            <p:cNvSpPr>
              <a:spLocks noChangeArrowheads="1"/>
            </p:cNvSpPr>
            <p:nvPr/>
          </p:nvSpPr>
          <p:spPr bwMode="auto">
            <a:xfrm flipH="1">
              <a:off x="10385693" y="2546935"/>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grpSp>
          <p:nvGrpSpPr>
            <p:cNvPr id="668" name="Group 214"/>
            <p:cNvGrpSpPr/>
            <p:nvPr/>
          </p:nvGrpSpPr>
          <p:grpSpPr>
            <a:xfrm>
              <a:off x="10737526" y="3287623"/>
              <a:ext cx="256899" cy="32360"/>
              <a:chOff x="9931898" y="4450803"/>
              <a:chExt cx="425450" cy="71437"/>
            </a:xfrm>
          </p:grpSpPr>
          <p:sp>
            <p:nvSpPr>
              <p:cNvPr id="752"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753"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54"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55"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56"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57"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58"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669" name="Rectangle 99"/>
            <p:cNvSpPr>
              <a:spLocks noChangeArrowheads="1"/>
            </p:cNvSpPr>
            <p:nvPr/>
          </p:nvSpPr>
          <p:spPr bwMode="auto">
            <a:xfrm flipH="1">
              <a:off x="10423077" y="3038840"/>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70" name="Rectangle 100"/>
            <p:cNvSpPr>
              <a:spLocks noChangeArrowheads="1"/>
            </p:cNvSpPr>
            <p:nvPr/>
          </p:nvSpPr>
          <p:spPr bwMode="auto">
            <a:xfrm flipH="1">
              <a:off x="10423077" y="2771213"/>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71" name="Rectangle 101"/>
            <p:cNvSpPr>
              <a:spLocks noChangeArrowheads="1"/>
            </p:cNvSpPr>
            <p:nvPr/>
          </p:nvSpPr>
          <p:spPr bwMode="auto">
            <a:xfrm flipH="1">
              <a:off x="10423077" y="2631746"/>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72" name="Rectangle 102"/>
            <p:cNvSpPr>
              <a:spLocks noChangeArrowheads="1"/>
            </p:cNvSpPr>
            <p:nvPr/>
          </p:nvSpPr>
          <p:spPr bwMode="auto">
            <a:xfrm flipH="1">
              <a:off x="10420202" y="2552589"/>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73" name="Rectangle 103"/>
            <p:cNvSpPr>
              <a:spLocks noChangeArrowheads="1"/>
            </p:cNvSpPr>
            <p:nvPr/>
          </p:nvSpPr>
          <p:spPr bwMode="auto">
            <a:xfrm flipH="1">
              <a:off x="10385693" y="2525262"/>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674" name="Line 104"/>
            <p:cNvSpPr>
              <a:spLocks noChangeShapeType="1"/>
            </p:cNvSpPr>
            <p:nvPr/>
          </p:nvSpPr>
          <p:spPr bwMode="auto">
            <a:xfrm flipH="1">
              <a:off x="10639716" y="2552589"/>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75" name="Line 105"/>
            <p:cNvSpPr>
              <a:spLocks noChangeShapeType="1"/>
            </p:cNvSpPr>
            <p:nvPr/>
          </p:nvSpPr>
          <p:spPr bwMode="auto">
            <a:xfrm flipH="1">
              <a:off x="10403906" y="3146267"/>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676" name="AutoShape 117"/>
            <p:cNvSpPr>
              <a:spLocks noChangeArrowheads="1"/>
            </p:cNvSpPr>
            <p:nvPr/>
          </p:nvSpPr>
          <p:spPr bwMode="auto">
            <a:xfrm rot="16200000" flipH="1">
              <a:off x="10515823" y="3019629"/>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77" name="AutoShape 118"/>
            <p:cNvSpPr>
              <a:spLocks noChangeArrowheads="1"/>
            </p:cNvSpPr>
            <p:nvPr/>
          </p:nvSpPr>
          <p:spPr bwMode="auto">
            <a:xfrm rot="16200000" flipH="1">
              <a:off x="10466707" y="2798063"/>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78" name="AutoShape 119"/>
            <p:cNvSpPr>
              <a:spLocks noChangeArrowheads="1"/>
            </p:cNvSpPr>
            <p:nvPr/>
          </p:nvSpPr>
          <p:spPr bwMode="auto">
            <a:xfrm rot="16200000" flipH="1">
              <a:off x="10522428" y="2602169"/>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79" name="AutoShape 120"/>
            <p:cNvSpPr>
              <a:spLocks noChangeArrowheads="1"/>
            </p:cNvSpPr>
            <p:nvPr/>
          </p:nvSpPr>
          <p:spPr bwMode="auto">
            <a:xfrm rot="16200000" flipH="1">
              <a:off x="10492444" y="2502427"/>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680" name="AutoShape 121"/>
            <p:cNvSpPr>
              <a:spLocks noChangeArrowheads="1"/>
            </p:cNvSpPr>
            <p:nvPr/>
          </p:nvSpPr>
          <p:spPr bwMode="auto">
            <a:xfrm rot="16200000">
              <a:off x="10240467" y="2453465"/>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81" name="AutoShape 122"/>
            <p:cNvSpPr>
              <a:spLocks noChangeArrowheads="1"/>
            </p:cNvSpPr>
            <p:nvPr/>
          </p:nvSpPr>
          <p:spPr bwMode="auto">
            <a:xfrm rot="16200000" flipH="1">
              <a:off x="10336472" y="2585906"/>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82" name="AutoShape 123"/>
            <p:cNvSpPr>
              <a:spLocks noChangeArrowheads="1"/>
            </p:cNvSpPr>
            <p:nvPr/>
          </p:nvSpPr>
          <p:spPr bwMode="auto">
            <a:xfrm rot="16200000" flipH="1">
              <a:off x="10291288" y="2799006"/>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83" name="AutoShape 124"/>
            <p:cNvSpPr>
              <a:spLocks noChangeArrowheads="1"/>
            </p:cNvSpPr>
            <p:nvPr/>
          </p:nvSpPr>
          <p:spPr bwMode="auto">
            <a:xfrm rot="16200000" flipH="1">
              <a:off x="10336569" y="3008207"/>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684" name="Rectangle 125"/>
            <p:cNvSpPr>
              <a:spLocks noChangeArrowheads="1"/>
            </p:cNvSpPr>
            <p:nvPr/>
          </p:nvSpPr>
          <p:spPr bwMode="auto">
            <a:xfrm>
              <a:off x="9541181" y="2435738"/>
              <a:ext cx="323041" cy="713355"/>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685" name="Rectangle 126"/>
            <p:cNvSpPr>
              <a:spLocks noChangeArrowheads="1"/>
            </p:cNvSpPr>
            <p:nvPr/>
          </p:nvSpPr>
          <p:spPr bwMode="auto">
            <a:xfrm>
              <a:off x="9541181" y="3149094"/>
              <a:ext cx="323041" cy="14135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686" name="Rectangle 127" descr="花岗岩"/>
            <p:cNvSpPr>
              <a:spLocks noChangeArrowheads="1"/>
            </p:cNvSpPr>
            <p:nvPr/>
          </p:nvSpPr>
          <p:spPr bwMode="auto">
            <a:xfrm flipH="1">
              <a:off x="9410815" y="3291388"/>
              <a:ext cx="127491"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687" name="Rectangle 129" descr="白色大理石"/>
            <p:cNvSpPr>
              <a:spLocks noChangeArrowheads="1"/>
            </p:cNvSpPr>
            <p:nvPr/>
          </p:nvSpPr>
          <p:spPr bwMode="auto">
            <a:xfrm>
              <a:off x="9280448" y="3487396"/>
              <a:ext cx="2434787" cy="43348"/>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wrap="none" lIns="79200" tIns="39600" rIns="79200" bIns="39600" anchor="ctr">
              <a:spAutoFit/>
            </a:bodyPr>
            <a:lstStyle/>
            <a:p>
              <a:endParaRPr lang="en-US"/>
            </a:p>
          </p:txBody>
        </p:sp>
        <p:sp>
          <p:nvSpPr>
            <p:cNvPr id="688" name="AutoShape 131"/>
            <p:cNvSpPr>
              <a:spLocks noChangeArrowheads="1"/>
            </p:cNvSpPr>
            <p:nvPr/>
          </p:nvSpPr>
          <p:spPr bwMode="auto">
            <a:xfrm rot="5400000">
              <a:off x="10080039" y="3273064"/>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89" name="AutoShape 132"/>
            <p:cNvSpPr>
              <a:spLocks noChangeArrowheads="1"/>
            </p:cNvSpPr>
            <p:nvPr/>
          </p:nvSpPr>
          <p:spPr bwMode="auto">
            <a:xfrm rot="5400000">
              <a:off x="10464032" y="33211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90" name="AutoShape 134"/>
            <p:cNvSpPr>
              <a:spLocks noChangeArrowheads="1"/>
            </p:cNvSpPr>
            <p:nvPr/>
          </p:nvSpPr>
          <p:spPr bwMode="auto">
            <a:xfrm rot="16200000" flipH="1" flipV="1">
              <a:off x="10770795" y="2103538"/>
              <a:ext cx="144015" cy="346669"/>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a:bodyPr>
            <a:lstStyle/>
            <a:p>
              <a:endParaRPr lang="en-US"/>
            </a:p>
          </p:txBody>
        </p:sp>
        <p:sp>
          <p:nvSpPr>
            <p:cNvPr id="691" name="Text Box 138"/>
            <p:cNvSpPr txBox="1">
              <a:spLocks noChangeArrowheads="1"/>
            </p:cNvSpPr>
            <p:nvPr/>
          </p:nvSpPr>
          <p:spPr bwMode="auto">
            <a:xfrm>
              <a:off x="9472679" y="2969102"/>
              <a:ext cx="504243" cy="203084"/>
            </a:xfrm>
            <a:prstGeom prst="rect">
              <a:avLst/>
            </a:prstGeom>
            <a:noFill/>
            <a:ln w="9525" algn="ctr">
              <a:noFill/>
              <a:miter lim="800000"/>
              <a:headEnd/>
              <a:tailEnd/>
            </a:ln>
          </p:spPr>
          <p:txBody>
            <a:bodyPr wrap="square" lIns="79200" tIns="39600" rIns="79200" bIns="39600">
              <a:spAutoFit/>
            </a:bodyPr>
            <a:lstStyle/>
            <a:p>
              <a:pPr defTabSz="801688">
                <a:spcBef>
                  <a:spcPct val="50000"/>
                </a:spcBef>
              </a:pPr>
              <a:r>
                <a:rPr lang="en-US" altLang="zh-CN" sz="800" b="1" smtClean="0">
                  <a:solidFill>
                    <a:srgbClr val="0000FF"/>
                  </a:solidFill>
                  <a:latin typeface="Arial" charset="0"/>
                </a:rPr>
                <a:t>CRAC</a:t>
              </a:r>
              <a:endParaRPr lang="en-US" altLang="zh-CN" sz="800" b="1">
                <a:solidFill>
                  <a:srgbClr val="0000FF"/>
                </a:solidFill>
                <a:latin typeface="Arial" charset="0"/>
              </a:endParaRPr>
            </a:p>
          </p:txBody>
        </p:sp>
        <p:sp>
          <p:nvSpPr>
            <p:cNvPr id="692" name="Rectangle 59" descr="花岗岩"/>
            <p:cNvSpPr>
              <a:spLocks noChangeArrowheads="1"/>
            </p:cNvSpPr>
            <p:nvPr/>
          </p:nvSpPr>
          <p:spPr bwMode="auto">
            <a:xfrm>
              <a:off x="11425714" y="3290447"/>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grpSp>
          <p:nvGrpSpPr>
            <p:cNvPr id="693" name="Group 215"/>
            <p:cNvGrpSpPr/>
            <p:nvPr/>
          </p:nvGrpSpPr>
          <p:grpSpPr>
            <a:xfrm>
              <a:off x="10996341" y="3287624"/>
              <a:ext cx="256899" cy="32360"/>
              <a:chOff x="9931898" y="4450803"/>
              <a:chExt cx="425450" cy="71437"/>
            </a:xfrm>
          </p:grpSpPr>
          <p:sp>
            <p:nvSpPr>
              <p:cNvPr id="745"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746"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47"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48"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49"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50"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51"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694" name="AutoShape 67"/>
            <p:cNvSpPr>
              <a:spLocks noChangeArrowheads="1"/>
            </p:cNvSpPr>
            <p:nvPr/>
          </p:nvSpPr>
          <p:spPr bwMode="auto">
            <a:xfrm rot="5400000" flipH="1">
              <a:off x="10980443" y="3281877"/>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95" name="AutoShape 68"/>
            <p:cNvSpPr>
              <a:spLocks noChangeArrowheads="1"/>
            </p:cNvSpPr>
            <p:nvPr/>
          </p:nvSpPr>
          <p:spPr bwMode="auto">
            <a:xfrm>
              <a:off x="11135262" y="3260291"/>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96" name="AutoShape 132"/>
            <p:cNvSpPr>
              <a:spLocks noChangeArrowheads="1"/>
            </p:cNvSpPr>
            <p:nvPr/>
          </p:nvSpPr>
          <p:spPr bwMode="auto">
            <a:xfrm rot="16200000">
              <a:off x="10711345" y="2603056"/>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97" name="AutoShape 132"/>
            <p:cNvSpPr>
              <a:spLocks noChangeArrowheads="1"/>
            </p:cNvSpPr>
            <p:nvPr/>
          </p:nvSpPr>
          <p:spPr bwMode="auto">
            <a:xfrm rot="16200000">
              <a:off x="10728779" y="2770572"/>
              <a:ext cx="124713" cy="244735"/>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698" name="AutoShape 132"/>
            <p:cNvSpPr>
              <a:spLocks noChangeArrowheads="1"/>
            </p:cNvSpPr>
            <p:nvPr/>
          </p:nvSpPr>
          <p:spPr bwMode="auto">
            <a:xfrm rot="16200000">
              <a:off x="10714221" y="3018630"/>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699" name="AutoShape 77"/>
            <p:cNvSpPr>
              <a:spLocks noChangeArrowheads="1"/>
            </p:cNvSpPr>
            <p:nvPr/>
          </p:nvSpPr>
          <p:spPr bwMode="auto">
            <a:xfrm rot="5400000">
              <a:off x="11156126" y="3018630"/>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00" name="AutoShape 77"/>
            <p:cNvSpPr>
              <a:spLocks noChangeArrowheads="1"/>
            </p:cNvSpPr>
            <p:nvPr/>
          </p:nvSpPr>
          <p:spPr bwMode="auto">
            <a:xfrm rot="5400000">
              <a:off x="11103029" y="2773029"/>
              <a:ext cx="116234" cy="242650"/>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701" name="AutoShape 77"/>
            <p:cNvSpPr>
              <a:spLocks noChangeArrowheads="1"/>
            </p:cNvSpPr>
            <p:nvPr/>
          </p:nvSpPr>
          <p:spPr bwMode="auto">
            <a:xfrm rot="5400000">
              <a:off x="11153249" y="2608711"/>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02" name="AutoShape 75"/>
            <p:cNvSpPr>
              <a:spLocks noChangeArrowheads="1"/>
            </p:cNvSpPr>
            <p:nvPr/>
          </p:nvSpPr>
          <p:spPr bwMode="auto">
            <a:xfrm flipH="1">
              <a:off x="10670120" y="2539721"/>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703" name="AutoShape 68"/>
            <p:cNvSpPr>
              <a:spLocks noChangeArrowheads="1"/>
            </p:cNvSpPr>
            <p:nvPr/>
          </p:nvSpPr>
          <p:spPr bwMode="auto">
            <a:xfrm>
              <a:off x="10948339" y="3008685"/>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04" name="AutoShape 68"/>
            <p:cNvSpPr>
              <a:spLocks noChangeArrowheads="1"/>
            </p:cNvSpPr>
            <p:nvPr/>
          </p:nvSpPr>
          <p:spPr bwMode="auto">
            <a:xfrm>
              <a:off x="10945463" y="2723154"/>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grpSp>
          <p:nvGrpSpPr>
            <p:cNvPr id="705" name="Group 293"/>
            <p:cNvGrpSpPr/>
            <p:nvPr/>
          </p:nvGrpSpPr>
          <p:grpSpPr>
            <a:xfrm>
              <a:off x="9595323" y="3168320"/>
              <a:ext cx="206264" cy="115328"/>
              <a:chOff x="8473984" y="4822423"/>
              <a:chExt cx="680760" cy="167412"/>
            </a:xfrm>
          </p:grpSpPr>
          <p:sp>
            <p:nvSpPr>
              <p:cNvPr id="742" name="Freeform 541"/>
              <p:cNvSpPr>
                <a:spLocks/>
              </p:cNvSpPr>
              <p:nvPr/>
            </p:nvSpPr>
            <p:spPr bwMode="auto">
              <a:xfrm>
                <a:off x="8473984" y="4822423"/>
                <a:ext cx="3133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3" name="Freeform 542"/>
              <p:cNvSpPr>
                <a:spLocks/>
              </p:cNvSpPr>
              <p:nvPr/>
            </p:nvSpPr>
            <p:spPr bwMode="auto">
              <a:xfrm rot="10800000">
                <a:off x="8840178" y="4836374"/>
                <a:ext cx="3145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4" name="AutoShape 544"/>
              <p:cNvSpPr>
                <a:spLocks noChangeArrowheads="1"/>
              </p:cNvSpPr>
              <p:nvPr/>
            </p:nvSpPr>
            <p:spPr bwMode="auto">
              <a:xfrm rot="10800000">
                <a:off x="8781347" y="4827789"/>
                <a:ext cx="96051" cy="16204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706" name="Rounded Rectangle 366"/>
            <p:cNvSpPr/>
            <p:nvPr/>
          </p:nvSpPr>
          <p:spPr bwMode="auto">
            <a:xfrm rot="19446825">
              <a:off x="9537504" y="2753297"/>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cxnSp>
          <p:nvCxnSpPr>
            <p:cNvPr id="707" name="Shape 96"/>
            <p:cNvCxnSpPr/>
            <p:nvPr/>
          </p:nvCxnSpPr>
          <p:spPr>
            <a:xfrm rot="10800000" flipV="1">
              <a:off x="8848400" y="2924942"/>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708" name="Shape 292"/>
            <p:cNvCxnSpPr>
              <a:stCxn id="706" idx="1"/>
            </p:cNvCxnSpPr>
            <p:nvPr/>
          </p:nvCxnSpPr>
          <p:spPr>
            <a:xfrm rot="10800000" flipV="1">
              <a:off x="8848403" y="2891393"/>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709" name="Rectangle 369"/>
            <p:cNvSpPr/>
            <p:nvPr/>
          </p:nvSpPr>
          <p:spPr bwMode="auto">
            <a:xfrm>
              <a:off x="9287946" y="2132856"/>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sp>
          <p:nvSpPr>
            <p:cNvPr id="710" name="Rectangle 125"/>
            <p:cNvSpPr>
              <a:spLocks noChangeArrowheads="1"/>
            </p:cNvSpPr>
            <p:nvPr/>
          </p:nvSpPr>
          <p:spPr bwMode="auto">
            <a:xfrm>
              <a:off x="11701162" y="2182639"/>
              <a:ext cx="144016"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711" name="Group 371"/>
            <p:cNvGrpSpPr/>
            <p:nvPr/>
          </p:nvGrpSpPr>
          <p:grpSpPr>
            <a:xfrm rot="16200000">
              <a:off x="11652747" y="2255398"/>
              <a:ext cx="193181" cy="47662"/>
              <a:chOff x="3266568" y="2921247"/>
              <a:chExt cx="206264" cy="115328"/>
            </a:xfrm>
          </p:grpSpPr>
          <p:sp>
            <p:nvSpPr>
              <p:cNvPr id="739" name="Freeform 541"/>
              <p:cNvSpPr>
                <a:spLocks/>
              </p:cNvSpPr>
              <p:nvPr/>
            </p:nvSpPr>
            <p:spPr bwMode="auto">
              <a:xfrm>
                <a:off x="3266568" y="2921247"/>
                <a:ext cx="94947"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0" name="Freeform 542"/>
              <p:cNvSpPr>
                <a:spLocks/>
              </p:cNvSpPr>
              <p:nvPr/>
            </p:nvSpPr>
            <p:spPr bwMode="auto">
              <a:xfrm rot="10800000">
                <a:off x="3377521" y="2930858"/>
                <a:ext cx="95311"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1" name="AutoShape 544"/>
              <p:cNvSpPr>
                <a:spLocks noChangeArrowheads="1"/>
              </p:cNvSpPr>
              <p:nvPr/>
            </p:nvSpPr>
            <p:spPr bwMode="auto">
              <a:xfrm rot="10800000">
                <a:off x="3359696" y="2924944"/>
                <a:ext cx="29103" cy="11163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12" name="Group 375"/>
            <p:cNvGrpSpPr/>
            <p:nvPr/>
          </p:nvGrpSpPr>
          <p:grpSpPr>
            <a:xfrm flipH="1">
              <a:off x="11799458" y="2179464"/>
              <a:ext cx="45719" cy="206060"/>
              <a:chOff x="3143672" y="2945778"/>
              <a:chExt cx="72008" cy="206060"/>
            </a:xfrm>
          </p:grpSpPr>
          <p:sp>
            <p:nvSpPr>
              <p:cNvPr id="734"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735" name="Straight Connector 377"/>
              <p:cNvCxnSpPr>
                <a:endCxn id="734"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6" name="Straight Connector 378"/>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7" name="Straight Connector 379"/>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8" name="Straight Connector 380"/>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13" name="Rectangle 125"/>
            <p:cNvSpPr>
              <a:spLocks noChangeArrowheads="1"/>
            </p:cNvSpPr>
            <p:nvPr/>
          </p:nvSpPr>
          <p:spPr bwMode="auto">
            <a:xfrm>
              <a:off x="9324590" y="2230504"/>
              <a:ext cx="539065"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714" name="Group 382"/>
            <p:cNvGrpSpPr/>
            <p:nvPr/>
          </p:nvGrpSpPr>
          <p:grpSpPr>
            <a:xfrm rot="16200000">
              <a:off x="9288956" y="2308402"/>
              <a:ext cx="193181" cy="47671"/>
              <a:chOff x="3261116" y="2952130"/>
              <a:chExt cx="206266" cy="115349"/>
            </a:xfrm>
          </p:grpSpPr>
          <p:sp>
            <p:nvSpPr>
              <p:cNvPr id="731" name="Freeform 541"/>
              <p:cNvSpPr>
                <a:spLocks/>
              </p:cNvSpPr>
              <p:nvPr/>
            </p:nvSpPr>
            <p:spPr bwMode="auto">
              <a:xfrm>
                <a:off x="3261116" y="2952130"/>
                <a:ext cx="94948" cy="74666"/>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2" name="Freeform 542"/>
              <p:cNvSpPr>
                <a:spLocks/>
              </p:cNvSpPr>
              <p:nvPr/>
            </p:nvSpPr>
            <p:spPr bwMode="auto">
              <a:xfrm rot="10800000">
                <a:off x="3372070" y="2961764"/>
                <a:ext cx="95312"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3" name="AutoShape 544"/>
              <p:cNvSpPr>
                <a:spLocks noChangeArrowheads="1"/>
              </p:cNvSpPr>
              <p:nvPr/>
            </p:nvSpPr>
            <p:spPr bwMode="auto">
              <a:xfrm rot="10800000">
                <a:off x="3354244" y="2955849"/>
                <a:ext cx="29103" cy="11163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715" name="Group 386"/>
            <p:cNvGrpSpPr/>
            <p:nvPr/>
          </p:nvGrpSpPr>
          <p:grpSpPr>
            <a:xfrm flipH="1">
              <a:off x="9278773" y="2227178"/>
              <a:ext cx="45719" cy="206060"/>
              <a:chOff x="3143672" y="2945778"/>
              <a:chExt cx="72008" cy="206060"/>
            </a:xfrm>
          </p:grpSpPr>
          <p:sp>
            <p:nvSpPr>
              <p:cNvPr id="726"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727" name="Straight Connector 388"/>
              <p:cNvCxnSpPr>
                <a:endCxn id="726"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8" name="Straight Connector 389"/>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9" name="Straight Connector 390"/>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0" name="Straight Connector 391"/>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16" name="AutoShape 140"/>
            <p:cNvSpPr>
              <a:spLocks noChangeArrowheads="1"/>
            </p:cNvSpPr>
            <p:nvPr/>
          </p:nvSpPr>
          <p:spPr bwMode="auto">
            <a:xfrm>
              <a:off x="11540995" y="2207270"/>
              <a:ext cx="331741"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717" name="AutoShape 84"/>
            <p:cNvSpPr>
              <a:spLocks noChangeArrowheads="1"/>
            </p:cNvSpPr>
            <p:nvPr/>
          </p:nvSpPr>
          <p:spPr bwMode="auto">
            <a:xfrm rot="5400000">
              <a:off x="11944279" y="2205329"/>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718" name="AutoShape 68"/>
            <p:cNvSpPr>
              <a:spLocks noChangeArrowheads="1"/>
            </p:cNvSpPr>
            <p:nvPr/>
          </p:nvSpPr>
          <p:spPr bwMode="auto">
            <a:xfrm flipV="1">
              <a:off x="9640488" y="2564904"/>
              <a:ext cx="144016" cy="401853"/>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719" name="Text Box 138"/>
            <p:cNvSpPr txBox="1">
              <a:spLocks noChangeArrowheads="1"/>
            </p:cNvSpPr>
            <p:nvPr/>
          </p:nvSpPr>
          <p:spPr bwMode="auto">
            <a:xfrm>
              <a:off x="9947570" y="2204864"/>
              <a:ext cx="295220" cy="188592"/>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30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720" name="Text Box 138"/>
            <p:cNvSpPr txBox="1">
              <a:spLocks noChangeArrowheads="1"/>
            </p:cNvSpPr>
            <p:nvPr/>
          </p:nvSpPr>
          <p:spPr bwMode="auto">
            <a:xfrm>
              <a:off x="9442613" y="3356992"/>
              <a:ext cx="295217" cy="1316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algn="ctr" defTabSz="801688">
                <a:spcBef>
                  <a:spcPct val="50000"/>
                </a:spcBef>
              </a:pPr>
              <a:r>
                <a:rPr lang="en-US" altLang="zh-CN" sz="1200" b="1" smtClean="0">
                  <a:solidFill>
                    <a:schemeClr val="tx1"/>
                  </a:solidFill>
                  <a:latin typeface="Arial" charset="0"/>
                </a:rPr>
                <a:t>20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721" name="Text Box 138"/>
            <p:cNvSpPr txBox="1">
              <a:spLocks noChangeArrowheads="1"/>
            </p:cNvSpPr>
            <p:nvPr/>
          </p:nvSpPr>
          <p:spPr bwMode="auto">
            <a:xfrm>
              <a:off x="8541059" y="2247100"/>
              <a:ext cx="295217" cy="188592"/>
            </a:xfrm>
            <a:prstGeom prst="rect">
              <a:avLst/>
            </a:prstGeom>
            <a:solidFill>
              <a:srgbClr val="00B050"/>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20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722" name="AutoShape 140"/>
            <p:cNvSpPr>
              <a:spLocks noChangeArrowheads="1"/>
            </p:cNvSpPr>
            <p:nvPr/>
          </p:nvSpPr>
          <p:spPr bwMode="auto">
            <a:xfrm>
              <a:off x="10296058" y="2204864"/>
              <a:ext cx="331741"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723" name="AutoShape 134"/>
            <p:cNvSpPr>
              <a:spLocks noChangeArrowheads="1"/>
            </p:cNvSpPr>
            <p:nvPr/>
          </p:nvSpPr>
          <p:spPr bwMode="auto">
            <a:xfrm rot="16200000" flipH="1" flipV="1">
              <a:off x="11189473" y="2103537"/>
              <a:ext cx="144015" cy="346669"/>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a:bodyPr>
            <a:lstStyle/>
            <a:p>
              <a:endParaRPr lang="en-US"/>
            </a:p>
          </p:txBody>
        </p:sp>
        <p:sp>
          <p:nvSpPr>
            <p:cNvPr id="724" name="AutoShape 131"/>
            <p:cNvSpPr>
              <a:spLocks noChangeArrowheads="1"/>
            </p:cNvSpPr>
            <p:nvPr/>
          </p:nvSpPr>
          <p:spPr bwMode="auto">
            <a:xfrm rot="5400000">
              <a:off x="9007914" y="2215618"/>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25" name="AutoShape 131"/>
            <p:cNvSpPr>
              <a:spLocks noChangeArrowheads="1"/>
            </p:cNvSpPr>
            <p:nvPr/>
          </p:nvSpPr>
          <p:spPr bwMode="auto">
            <a:xfrm rot="5400000">
              <a:off x="9508542" y="2215618"/>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grpSp>
      <p:grpSp>
        <p:nvGrpSpPr>
          <p:cNvPr id="759" name="Group 656"/>
          <p:cNvGrpSpPr/>
          <p:nvPr/>
        </p:nvGrpSpPr>
        <p:grpSpPr>
          <a:xfrm>
            <a:off x="1056067" y="3649061"/>
            <a:ext cx="4514144" cy="1918811"/>
            <a:chOff x="4599078" y="3751148"/>
            <a:chExt cx="3639980" cy="1429112"/>
          </a:xfrm>
        </p:grpSpPr>
        <p:pic>
          <p:nvPicPr>
            <p:cNvPr id="760" name="Picture 2"/>
            <p:cNvPicPr>
              <a:picLocks noChangeAspect="1" noChangeArrowheads="1"/>
            </p:cNvPicPr>
            <p:nvPr/>
          </p:nvPicPr>
          <p:blipFill>
            <a:blip r:embed="rId6" cstate="print"/>
            <a:srcRect/>
            <a:stretch>
              <a:fillRect/>
            </a:stretch>
          </p:blipFill>
          <p:spPr bwMode="auto">
            <a:xfrm>
              <a:off x="4599078" y="4534232"/>
              <a:ext cx="561430" cy="646028"/>
            </a:xfrm>
            <a:prstGeom prst="rect">
              <a:avLst/>
            </a:prstGeom>
            <a:noFill/>
            <a:ln w="9525">
              <a:noFill/>
              <a:miter lim="800000"/>
              <a:headEnd/>
              <a:tailEnd/>
            </a:ln>
          </p:spPr>
        </p:pic>
        <p:sp>
          <p:nvSpPr>
            <p:cNvPr id="761" name="Rectangle 128" descr="横向砖形"/>
            <p:cNvSpPr>
              <a:spLocks noChangeArrowheads="1"/>
            </p:cNvSpPr>
            <p:nvPr/>
          </p:nvSpPr>
          <p:spPr bwMode="auto">
            <a:xfrm>
              <a:off x="5543530" y="3751148"/>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rmAutofit/>
            </a:bodyPr>
            <a:lstStyle/>
            <a:p>
              <a:endParaRPr lang="en-US"/>
            </a:p>
          </p:txBody>
        </p:sp>
        <p:sp>
          <p:nvSpPr>
            <p:cNvPr id="762" name="AutoShape 130"/>
            <p:cNvSpPr>
              <a:spLocks noChangeArrowheads="1"/>
            </p:cNvSpPr>
            <p:nvPr/>
          </p:nvSpPr>
          <p:spPr bwMode="auto">
            <a:xfrm rot="10800000" flipH="1">
              <a:off x="5891494" y="4904969"/>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63" name="Rectangle 51" descr="花岗岩"/>
            <p:cNvSpPr>
              <a:spLocks noChangeArrowheads="1"/>
            </p:cNvSpPr>
            <p:nvPr/>
          </p:nvSpPr>
          <p:spPr bwMode="auto">
            <a:xfrm>
              <a:off x="6600805" y="4909680"/>
              <a:ext cx="394934"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764" name="Rectangle 59" descr="花岗岩"/>
            <p:cNvSpPr>
              <a:spLocks noChangeArrowheads="1"/>
            </p:cNvSpPr>
            <p:nvPr/>
          </p:nvSpPr>
          <p:spPr bwMode="auto">
            <a:xfrm>
              <a:off x="7493256" y="4908738"/>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765" name="AutoShape 67"/>
            <p:cNvSpPr>
              <a:spLocks noChangeArrowheads="1"/>
            </p:cNvSpPr>
            <p:nvPr/>
          </p:nvSpPr>
          <p:spPr bwMode="auto">
            <a:xfrm rot="5400000" flipH="1">
              <a:off x="7030720" y="4900169"/>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66" name="AutoShape 68"/>
            <p:cNvSpPr>
              <a:spLocks noChangeArrowheads="1"/>
            </p:cNvSpPr>
            <p:nvPr/>
          </p:nvSpPr>
          <p:spPr bwMode="auto">
            <a:xfrm>
              <a:off x="7185540" y="4878583"/>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67" name="AutoShape 77"/>
            <p:cNvSpPr>
              <a:spLocks noChangeArrowheads="1"/>
            </p:cNvSpPr>
            <p:nvPr/>
          </p:nvSpPr>
          <p:spPr bwMode="auto">
            <a:xfrm rot="5400000">
              <a:off x="6921705" y="4939414"/>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768" name="AutoShape 82"/>
            <p:cNvSpPr>
              <a:spLocks noChangeArrowheads="1"/>
            </p:cNvSpPr>
            <p:nvPr/>
          </p:nvSpPr>
          <p:spPr bwMode="auto">
            <a:xfrm rot="5400000" flipH="1">
              <a:off x="7815114" y="4071757"/>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769" name="Rectangle 48"/>
            <p:cNvSpPr>
              <a:spLocks noChangeArrowheads="1"/>
            </p:cNvSpPr>
            <p:nvPr/>
          </p:nvSpPr>
          <p:spPr bwMode="auto">
            <a:xfrm>
              <a:off x="7511505" y="4163342"/>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770" name="Rectangle 49"/>
            <p:cNvSpPr>
              <a:spLocks noChangeArrowheads="1"/>
            </p:cNvSpPr>
            <p:nvPr/>
          </p:nvSpPr>
          <p:spPr bwMode="auto">
            <a:xfrm>
              <a:off x="7493292" y="4163342"/>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71" name="Rectangle 50"/>
            <p:cNvSpPr>
              <a:spLocks noChangeArrowheads="1"/>
            </p:cNvSpPr>
            <p:nvPr/>
          </p:nvSpPr>
          <p:spPr bwMode="auto">
            <a:xfrm>
              <a:off x="7824001" y="4165227"/>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72" name="Rectangle 60"/>
            <p:cNvSpPr>
              <a:spLocks noChangeArrowheads="1"/>
            </p:cNvSpPr>
            <p:nvPr/>
          </p:nvSpPr>
          <p:spPr bwMode="auto">
            <a:xfrm>
              <a:off x="7588191" y="4657132"/>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73" name="Rectangle 61"/>
            <p:cNvSpPr>
              <a:spLocks noChangeArrowheads="1"/>
            </p:cNvSpPr>
            <p:nvPr/>
          </p:nvSpPr>
          <p:spPr bwMode="auto">
            <a:xfrm>
              <a:off x="7588191" y="4389505"/>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74" name="Rectangle 62"/>
            <p:cNvSpPr>
              <a:spLocks noChangeArrowheads="1"/>
            </p:cNvSpPr>
            <p:nvPr/>
          </p:nvSpPr>
          <p:spPr bwMode="auto">
            <a:xfrm>
              <a:off x="7588191" y="4250038"/>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75" name="Rectangle 63"/>
            <p:cNvSpPr>
              <a:spLocks noChangeArrowheads="1"/>
            </p:cNvSpPr>
            <p:nvPr/>
          </p:nvSpPr>
          <p:spPr bwMode="auto">
            <a:xfrm>
              <a:off x="7591067" y="4170881"/>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76" name="Rectangle 64"/>
            <p:cNvSpPr>
              <a:spLocks noChangeArrowheads="1"/>
            </p:cNvSpPr>
            <p:nvPr/>
          </p:nvSpPr>
          <p:spPr bwMode="auto">
            <a:xfrm>
              <a:off x="7493292" y="4143554"/>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77" name="Line 65"/>
            <p:cNvSpPr>
              <a:spLocks noChangeShapeType="1"/>
            </p:cNvSpPr>
            <p:nvPr/>
          </p:nvSpPr>
          <p:spPr bwMode="auto">
            <a:xfrm>
              <a:off x="7510538" y="4170881"/>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78" name="Line 66"/>
            <p:cNvSpPr>
              <a:spLocks noChangeShapeType="1"/>
            </p:cNvSpPr>
            <p:nvPr/>
          </p:nvSpPr>
          <p:spPr bwMode="auto">
            <a:xfrm>
              <a:off x="7591067" y="4764559"/>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79" name="AutoShape 75"/>
            <p:cNvSpPr>
              <a:spLocks noChangeArrowheads="1"/>
            </p:cNvSpPr>
            <p:nvPr/>
          </p:nvSpPr>
          <p:spPr bwMode="auto">
            <a:xfrm>
              <a:off x="7434809" y="4162400"/>
              <a:ext cx="107361" cy="99889"/>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200" tIns="39600" rIns="79200" bIns="39600" anchor="ctr">
              <a:spAutoFit/>
            </a:bodyPr>
            <a:lstStyle/>
            <a:p>
              <a:endParaRPr lang="en-US"/>
            </a:p>
          </p:txBody>
        </p:sp>
        <p:sp>
          <p:nvSpPr>
            <p:cNvPr id="780" name="AutoShape 78"/>
            <p:cNvSpPr>
              <a:spLocks noChangeArrowheads="1"/>
            </p:cNvSpPr>
            <p:nvPr/>
          </p:nvSpPr>
          <p:spPr bwMode="auto">
            <a:xfrm rot="5400000">
              <a:off x="7628216" y="4637921"/>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781" name="AutoShape 79"/>
            <p:cNvSpPr>
              <a:spLocks noChangeArrowheads="1"/>
            </p:cNvSpPr>
            <p:nvPr/>
          </p:nvSpPr>
          <p:spPr bwMode="auto">
            <a:xfrm rot="5400000">
              <a:off x="7592520" y="4416355"/>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782" name="AutoShape 80"/>
            <p:cNvSpPr>
              <a:spLocks noChangeArrowheads="1"/>
            </p:cNvSpPr>
            <p:nvPr/>
          </p:nvSpPr>
          <p:spPr bwMode="auto">
            <a:xfrm rot="5400000">
              <a:off x="7634820" y="4220461"/>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783" name="AutoShape 81"/>
            <p:cNvSpPr>
              <a:spLocks noChangeArrowheads="1"/>
            </p:cNvSpPr>
            <p:nvPr/>
          </p:nvSpPr>
          <p:spPr bwMode="auto">
            <a:xfrm rot="5400000">
              <a:off x="7694943" y="4120719"/>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784" name="AutoShape 83"/>
            <p:cNvSpPr>
              <a:spLocks noChangeArrowheads="1"/>
            </p:cNvSpPr>
            <p:nvPr/>
          </p:nvSpPr>
          <p:spPr bwMode="auto">
            <a:xfrm rot="5400000">
              <a:off x="7818875" y="4204198"/>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785" name="AutoShape 84"/>
            <p:cNvSpPr>
              <a:spLocks noChangeArrowheads="1"/>
            </p:cNvSpPr>
            <p:nvPr/>
          </p:nvSpPr>
          <p:spPr bwMode="auto">
            <a:xfrm rot="5400000">
              <a:off x="7767940" y="4417298"/>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786" name="AutoShape 85"/>
            <p:cNvSpPr>
              <a:spLocks noChangeArrowheads="1"/>
            </p:cNvSpPr>
            <p:nvPr/>
          </p:nvSpPr>
          <p:spPr bwMode="auto">
            <a:xfrm rot="5400000">
              <a:off x="7807469" y="4626499"/>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787" name="Rectangle 98" descr="花岗岩"/>
            <p:cNvSpPr>
              <a:spLocks noChangeArrowheads="1"/>
            </p:cNvSpPr>
            <p:nvPr/>
          </p:nvSpPr>
          <p:spPr bwMode="auto">
            <a:xfrm flipH="1">
              <a:off x="6127304" y="4907796"/>
              <a:ext cx="473537" cy="2732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788" name="Rectangle 87"/>
            <p:cNvSpPr>
              <a:spLocks noChangeArrowheads="1"/>
            </p:cNvSpPr>
            <p:nvPr/>
          </p:nvSpPr>
          <p:spPr bwMode="auto">
            <a:xfrm flipH="1">
              <a:off x="6666988" y="4163342"/>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789" name="Rectangle 88"/>
            <p:cNvSpPr>
              <a:spLocks noChangeArrowheads="1"/>
            </p:cNvSpPr>
            <p:nvPr/>
          </p:nvSpPr>
          <p:spPr bwMode="auto">
            <a:xfrm flipH="1">
              <a:off x="6979484" y="4163342"/>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90" name="Rectangle 89"/>
            <p:cNvSpPr>
              <a:spLocks noChangeArrowheads="1"/>
            </p:cNvSpPr>
            <p:nvPr/>
          </p:nvSpPr>
          <p:spPr bwMode="auto">
            <a:xfrm flipH="1">
              <a:off x="6648775" y="4165227"/>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grpSp>
          <p:nvGrpSpPr>
            <p:cNvPr id="791" name="Group 214"/>
            <p:cNvGrpSpPr/>
            <p:nvPr/>
          </p:nvGrpSpPr>
          <p:grpSpPr>
            <a:xfrm>
              <a:off x="7000608" y="4905915"/>
              <a:ext cx="256899" cy="32360"/>
              <a:chOff x="9931898" y="4450803"/>
              <a:chExt cx="425450" cy="71437"/>
            </a:xfrm>
          </p:grpSpPr>
          <p:sp>
            <p:nvSpPr>
              <p:cNvPr id="874"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875"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6"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7"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8"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9"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80"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792" name="Rectangle 99"/>
            <p:cNvSpPr>
              <a:spLocks noChangeArrowheads="1"/>
            </p:cNvSpPr>
            <p:nvPr/>
          </p:nvSpPr>
          <p:spPr bwMode="auto">
            <a:xfrm flipH="1">
              <a:off x="6686159" y="4657132"/>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93" name="Rectangle 100"/>
            <p:cNvSpPr>
              <a:spLocks noChangeArrowheads="1"/>
            </p:cNvSpPr>
            <p:nvPr/>
          </p:nvSpPr>
          <p:spPr bwMode="auto">
            <a:xfrm flipH="1">
              <a:off x="6686159" y="4389505"/>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94" name="Rectangle 101"/>
            <p:cNvSpPr>
              <a:spLocks noChangeArrowheads="1"/>
            </p:cNvSpPr>
            <p:nvPr/>
          </p:nvSpPr>
          <p:spPr bwMode="auto">
            <a:xfrm flipH="1">
              <a:off x="6686159" y="4250038"/>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95" name="Rectangle 102"/>
            <p:cNvSpPr>
              <a:spLocks noChangeArrowheads="1"/>
            </p:cNvSpPr>
            <p:nvPr/>
          </p:nvSpPr>
          <p:spPr bwMode="auto">
            <a:xfrm flipH="1">
              <a:off x="6683284" y="4170881"/>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96" name="Rectangle 103"/>
            <p:cNvSpPr>
              <a:spLocks noChangeArrowheads="1"/>
            </p:cNvSpPr>
            <p:nvPr/>
          </p:nvSpPr>
          <p:spPr bwMode="auto">
            <a:xfrm flipH="1">
              <a:off x="6648775" y="4143554"/>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797" name="Line 104"/>
            <p:cNvSpPr>
              <a:spLocks noChangeShapeType="1"/>
            </p:cNvSpPr>
            <p:nvPr/>
          </p:nvSpPr>
          <p:spPr bwMode="auto">
            <a:xfrm flipH="1">
              <a:off x="6902798" y="4170881"/>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98" name="Line 105"/>
            <p:cNvSpPr>
              <a:spLocks noChangeShapeType="1"/>
            </p:cNvSpPr>
            <p:nvPr/>
          </p:nvSpPr>
          <p:spPr bwMode="auto">
            <a:xfrm flipH="1">
              <a:off x="6666988" y="4764559"/>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799" name="AutoShape 117"/>
            <p:cNvSpPr>
              <a:spLocks noChangeArrowheads="1"/>
            </p:cNvSpPr>
            <p:nvPr/>
          </p:nvSpPr>
          <p:spPr bwMode="auto">
            <a:xfrm rot="16200000" flipH="1">
              <a:off x="6778905" y="4637921"/>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800" name="AutoShape 118"/>
            <p:cNvSpPr>
              <a:spLocks noChangeArrowheads="1"/>
            </p:cNvSpPr>
            <p:nvPr/>
          </p:nvSpPr>
          <p:spPr bwMode="auto">
            <a:xfrm rot="16200000" flipH="1">
              <a:off x="6729789" y="4416355"/>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801" name="AutoShape 119"/>
            <p:cNvSpPr>
              <a:spLocks noChangeArrowheads="1"/>
            </p:cNvSpPr>
            <p:nvPr/>
          </p:nvSpPr>
          <p:spPr bwMode="auto">
            <a:xfrm rot="16200000" flipH="1">
              <a:off x="6785510" y="4220461"/>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802" name="AutoShape 120"/>
            <p:cNvSpPr>
              <a:spLocks noChangeArrowheads="1"/>
            </p:cNvSpPr>
            <p:nvPr/>
          </p:nvSpPr>
          <p:spPr bwMode="auto">
            <a:xfrm rot="16200000" flipH="1">
              <a:off x="6755526" y="4120719"/>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803" name="AutoShape 121"/>
            <p:cNvSpPr>
              <a:spLocks noChangeArrowheads="1"/>
            </p:cNvSpPr>
            <p:nvPr/>
          </p:nvSpPr>
          <p:spPr bwMode="auto">
            <a:xfrm rot="16200000">
              <a:off x="6503549" y="4071757"/>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804" name="AutoShape 122"/>
            <p:cNvSpPr>
              <a:spLocks noChangeArrowheads="1"/>
            </p:cNvSpPr>
            <p:nvPr/>
          </p:nvSpPr>
          <p:spPr bwMode="auto">
            <a:xfrm rot="16200000" flipH="1">
              <a:off x="6599554" y="4204198"/>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805" name="AutoShape 123"/>
            <p:cNvSpPr>
              <a:spLocks noChangeArrowheads="1"/>
            </p:cNvSpPr>
            <p:nvPr/>
          </p:nvSpPr>
          <p:spPr bwMode="auto">
            <a:xfrm rot="16200000" flipH="1">
              <a:off x="6554370" y="4417298"/>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806" name="AutoShape 124"/>
            <p:cNvSpPr>
              <a:spLocks noChangeArrowheads="1"/>
            </p:cNvSpPr>
            <p:nvPr/>
          </p:nvSpPr>
          <p:spPr bwMode="auto">
            <a:xfrm rot="16200000" flipH="1">
              <a:off x="6599651" y="4626499"/>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807" name="Rectangle 125"/>
            <p:cNvSpPr>
              <a:spLocks noChangeArrowheads="1"/>
            </p:cNvSpPr>
            <p:nvPr/>
          </p:nvSpPr>
          <p:spPr bwMode="auto">
            <a:xfrm>
              <a:off x="5804263" y="4054030"/>
              <a:ext cx="323041" cy="713355"/>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808" name="Rectangle 126"/>
            <p:cNvSpPr>
              <a:spLocks noChangeArrowheads="1"/>
            </p:cNvSpPr>
            <p:nvPr/>
          </p:nvSpPr>
          <p:spPr bwMode="auto">
            <a:xfrm>
              <a:off x="5804263" y="4767386"/>
              <a:ext cx="323041" cy="14135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809" name="Rectangle 127" descr="花岗岩"/>
            <p:cNvSpPr>
              <a:spLocks noChangeArrowheads="1"/>
            </p:cNvSpPr>
            <p:nvPr/>
          </p:nvSpPr>
          <p:spPr bwMode="auto">
            <a:xfrm flipH="1">
              <a:off x="5673897" y="4909680"/>
              <a:ext cx="127491"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810" name="Rectangle 129" descr="白色大理石"/>
            <p:cNvSpPr>
              <a:spLocks noChangeArrowheads="1"/>
            </p:cNvSpPr>
            <p:nvPr/>
          </p:nvSpPr>
          <p:spPr bwMode="auto">
            <a:xfrm>
              <a:off x="5543530" y="5105688"/>
              <a:ext cx="2434787" cy="43348"/>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wrap="none" lIns="79200" tIns="39600" rIns="79200" bIns="39600" anchor="ctr">
              <a:spAutoFit/>
            </a:bodyPr>
            <a:lstStyle/>
            <a:p>
              <a:endParaRPr lang="en-US"/>
            </a:p>
          </p:txBody>
        </p:sp>
        <p:sp>
          <p:nvSpPr>
            <p:cNvPr id="811" name="AutoShape 131"/>
            <p:cNvSpPr>
              <a:spLocks noChangeArrowheads="1"/>
            </p:cNvSpPr>
            <p:nvPr/>
          </p:nvSpPr>
          <p:spPr bwMode="auto">
            <a:xfrm rot="5400000">
              <a:off x="6343121" y="4891356"/>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12" name="AutoShape 132"/>
            <p:cNvSpPr>
              <a:spLocks noChangeArrowheads="1"/>
            </p:cNvSpPr>
            <p:nvPr/>
          </p:nvSpPr>
          <p:spPr bwMode="auto">
            <a:xfrm rot="5400000">
              <a:off x="6727114" y="4939414"/>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13" name="Text Box 138"/>
            <p:cNvSpPr txBox="1">
              <a:spLocks noChangeArrowheads="1"/>
            </p:cNvSpPr>
            <p:nvPr/>
          </p:nvSpPr>
          <p:spPr bwMode="auto">
            <a:xfrm>
              <a:off x="5780143" y="4587394"/>
              <a:ext cx="504243" cy="116762"/>
            </a:xfrm>
            <a:prstGeom prst="rect">
              <a:avLst/>
            </a:prstGeom>
            <a:noFill/>
            <a:ln w="9525" algn="ctr">
              <a:noFill/>
              <a:miter lim="800000"/>
              <a:headEnd/>
              <a:tailEnd/>
            </a:ln>
          </p:spPr>
          <p:txBody>
            <a:bodyPr wrap="square" lIns="79200" tIns="39600" rIns="79200" bIns="39600">
              <a:spAutoFit/>
            </a:bodyPr>
            <a:lstStyle/>
            <a:p>
              <a:pPr defTabSz="801688">
                <a:spcBef>
                  <a:spcPct val="50000"/>
                </a:spcBef>
              </a:pPr>
              <a:r>
                <a:rPr lang="en-US" altLang="zh-CN" sz="1050" b="1" smtClean="0">
                  <a:solidFill>
                    <a:srgbClr val="0000FF"/>
                  </a:solidFill>
                  <a:latin typeface="Arial" charset="0"/>
                </a:rPr>
                <a:t>CRAC</a:t>
              </a:r>
              <a:endParaRPr lang="en-US" altLang="zh-CN" sz="1050" b="1">
                <a:solidFill>
                  <a:srgbClr val="0000FF"/>
                </a:solidFill>
                <a:latin typeface="Arial" charset="0"/>
              </a:endParaRPr>
            </a:p>
          </p:txBody>
        </p:sp>
        <p:sp>
          <p:nvSpPr>
            <p:cNvPr id="814" name="Rectangle 59" descr="花岗岩"/>
            <p:cNvSpPr>
              <a:spLocks noChangeArrowheads="1"/>
            </p:cNvSpPr>
            <p:nvPr/>
          </p:nvSpPr>
          <p:spPr bwMode="auto">
            <a:xfrm>
              <a:off x="7688796" y="4908739"/>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grpSp>
          <p:nvGrpSpPr>
            <p:cNvPr id="815" name="Group 215"/>
            <p:cNvGrpSpPr/>
            <p:nvPr/>
          </p:nvGrpSpPr>
          <p:grpSpPr>
            <a:xfrm>
              <a:off x="7259423" y="4905916"/>
              <a:ext cx="256899" cy="32360"/>
              <a:chOff x="9931898" y="4450803"/>
              <a:chExt cx="425450" cy="71437"/>
            </a:xfrm>
          </p:grpSpPr>
          <p:sp>
            <p:nvSpPr>
              <p:cNvPr id="867" name="Rectangle 91"/>
              <p:cNvSpPr>
                <a:spLocks noChangeArrowheads="1"/>
              </p:cNvSpPr>
              <p:nvPr/>
            </p:nvSpPr>
            <p:spPr bwMode="auto">
              <a:xfrm flipH="1">
                <a:off x="9931898" y="4450803"/>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868"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69"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0"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1"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2"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873"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816" name="AutoShape 67"/>
            <p:cNvSpPr>
              <a:spLocks noChangeArrowheads="1"/>
            </p:cNvSpPr>
            <p:nvPr/>
          </p:nvSpPr>
          <p:spPr bwMode="auto">
            <a:xfrm rot="5400000" flipH="1">
              <a:off x="7243525" y="4900169"/>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17" name="AutoShape 68"/>
            <p:cNvSpPr>
              <a:spLocks noChangeArrowheads="1"/>
            </p:cNvSpPr>
            <p:nvPr/>
          </p:nvSpPr>
          <p:spPr bwMode="auto">
            <a:xfrm>
              <a:off x="7398344" y="4878583"/>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18" name="AutoShape 132"/>
            <p:cNvSpPr>
              <a:spLocks noChangeArrowheads="1"/>
            </p:cNvSpPr>
            <p:nvPr/>
          </p:nvSpPr>
          <p:spPr bwMode="auto">
            <a:xfrm rot="16200000">
              <a:off x="6974427" y="4221348"/>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19" name="AutoShape 132"/>
            <p:cNvSpPr>
              <a:spLocks noChangeArrowheads="1"/>
            </p:cNvSpPr>
            <p:nvPr/>
          </p:nvSpPr>
          <p:spPr bwMode="auto">
            <a:xfrm rot="16200000">
              <a:off x="6991861" y="4388864"/>
              <a:ext cx="124713" cy="244735"/>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820" name="AutoShape 132"/>
            <p:cNvSpPr>
              <a:spLocks noChangeArrowheads="1"/>
            </p:cNvSpPr>
            <p:nvPr/>
          </p:nvSpPr>
          <p:spPr bwMode="auto">
            <a:xfrm rot="16200000">
              <a:off x="6977303" y="46369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21" name="AutoShape 77"/>
            <p:cNvSpPr>
              <a:spLocks noChangeArrowheads="1"/>
            </p:cNvSpPr>
            <p:nvPr/>
          </p:nvSpPr>
          <p:spPr bwMode="auto">
            <a:xfrm rot="5400000">
              <a:off x="7419208" y="463692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22" name="AutoShape 77"/>
            <p:cNvSpPr>
              <a:spLocks noChangeArrowheads="1"/>
            </p:cNvSpPr>
            <p:nvPr/>
          </p:nvSpPr>
          <p:spPr bwMode="auto">
            <a:xfrm rot="5400000">
              <a:off x="7366111" y="4391321"/>
              <a:ext cx="116234" cy="242650"/>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823" name="AutoShape 77"/>
            <p:cNvSpPr>
              <a:spLocks noChangeArrowheads="1"/>
            </p:cNvSpPr>
            <p:nvPr/>
          </p:nvSpPr>
          <p:spPr bwMode="auto">
            <a:xfrm rot="5400000">
              <a:off x="7416331" y="4227003"/>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24" name="AutoShape 75"/>
            <p:cNvSpPr>
              <a:spLocks noChangeArrowheads="1"/>
            </p:cNvSpPr>
            <p:nvPr/>
          </p:nvSpPr>
          <p:spPr bwMode="auto">
            <a:xfrm flipH="1">
              <a:off x="6933202" y="4158013"/>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825" name="AutoShape 68"/>
            <p:cNvSpPr>
              <a:spLocks noChangeArrowheads="1"/>
            </p:cNvSpPr>
            <p:nvPr/>
          </p:nvSpPr>
          <p:spPr bwMode="auto">
            <a:xfrm>
              <a:off x="7211421" y="4626977"/>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26" name="AutoShape 68"/>
            <p:cNvSpPr>
              <a:spLocks noChangeArrowheads="1"/>
            </p:cNvSpPr>
            <p:nvPr/>
          </p:nvSpPr>
          <p:spPr bwMode="auto">
            <a:xfrm>
              <a:off x="7208545" y="4341446"/>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grpSp>
          <p:nvGrpSpPr>
            <p:cNvPr id="827" name="Group 293"/>
            <p:cNvGrpSpPr/>
            <p:nvPr/>
          </p:nvGrpSpPr>
          <p:grpSpPr>
            <a:xfrm>
              <a:off x="5858405" y="4786612"/>
              <a:ext cx="206264" cy="115328"/>
              <a:chOff x="8473984" y="4822423"/>
              <a:chExt cx="680760" cy="167412"/>
            </a:xfrm>
          </p:grpSpPr>
          <p:sp>
            <p:nvSpPr>
              <p:cNvPr id="864" name="Freeform 541"/>
              <p:cNvSpPr>
                <a:spLocks/>
              </p:cNvSpPr>
              <p:nvPr/>
            </p:nvSpPr>
            <p:spPr bwMode="auto">
              <a:xfrm>
                <a:off x="8473984" y="4822423"/>
                <a:ext cx="3133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5" name="Freeform 542"/>
              <p:cNvSpPr>
                <a:spLocks/>
              </p:cNvSpPr>
              <p:nvPr/>
            </p:nvSpPr>
            <p:spPr bwMode="auto">
              <a:xfrm rot="10800000">
                <a:off x="8840178" y="4836374"/>
                <a:ext cx="314566"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6" name="AutoShape 544"/>
              <p:cNvSpPr>
                <a:spLocks noChangeArrowheads="1"/>
              </p:cNvSpPr>
              <p:nvPr/>
            </p:nvSpPr>
            <p:spPr bwMode="auto">
              <a:xfrm rot="10800000">
                <a:off x="8781347" y="4827789"/>
                <a:ext cx="96051" cy="16204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828" name="Rounded Rectangle 613"/>
            <p:cNvSpPr/>
            <p:nvPr/>
          </p:nvSpPr>
          <p:spPr bwMode="auto">
            <a:xfrm rot="19446825">
              <a:off x="5800586" y="4371589"/>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cxnSp>
          <p:nvCxnSpPr>
            <p:cNvPr id="829" name="Shape 96"/>
            <p:cNvCxnSpPr/>
            <p:nvPr/>
          </p:nvCxnSpPr>
          <p:spPr>
            <a:xfrm rot="10800000" flipV="1">
              <a:off x="5111482" y="4543234"/>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830" name="Shape 292"/>
            <p:cNvCxnSpPr>
              <a:stCxn id="828" idx="1"/>
            </p:cNvCxnSpPr>
            <p:nvPr/>
          </p:nvCxnSpPr>
          <p:spPr>
            <a:xfrm rot="10800000" flipV="1">
              <a:off x="5111485" y="4509685"/>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831" name="Rectangle 616"/>
            <p:cNvSpPr/>
            <p:nvPr/>
          </p:nvSpPr>
          <p:spPr bwMode="auto">
            <a:xfrm>
              <a:off x="5551028" y="3751148"/>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sp>
          <p:nvSpPr>
            <p:cNvPr id="832" name="Rectangle 125"/>
            <p:cNvSpPr>
              <a:spLocks noChangeArrowheads="1"/>
            </p:cNvSpPr>
            <p:nvPr/>
          </p:nvSpPr>
          <p:spPr bwMode="auto">
            <a:xfrm>
              <a:off x="7964244" y="3800931"/>
              <a:ext cx="144016"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833" name="Group 618"/>
            <p:cNvGrpSpPr/>
            <p:nvPr/>
          </p:nvGrpSpPr>
          <p:grpSpPr>
            <a:xfrm rot="16200000">
              <a:off x="7915829" y="3873690"/>
              <a:ext cx="193181" cy="47662"/>
              <a:chOff x="3266568" y="2921247"/>
              <a:chExt cx="206264" cy="115328"/>
            </a:xfrm>
          </p:grpSpPr>
          <p:sp>
            <p:nvSpPr>
              <p:cNvPr id="861" name="Freeform 541"/>
              <p:cNvSpPr>
                <a:spLocks/>
              </p:cNvSpPr>
              <p:nvPr/>
            </p:nvSpPr>
            <p:spPr bwMode="auto">
              <a:xfrm>
                <a:off x="3266568" y="2921247"/>
                <a:ext cx="94947"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2" name="Freeform 542"/>
              <p:cNvSpPr>
                <a:spLocks/>
              </p:cNvSpPr>
              <p:nvPr/>
            </p:nvSpPr>
            <p:spPr bwMode="auto">
              <a:xfrm rot="10800000">
                <a:off x="3377521" y="2930858"/>
                <a:ext cx="95311"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63" name="AutoShape 544"/>
              <p:cNvSpPr>
                <a:spLocks noChangeArrowheads="1"/>
              </p:cNvSpPr>
              <p:nvPr/>
            </p:nvSpPr>
            <p:spPr bwMode="auto">
              <a:xfrm rot="10800000">
                <a:off x="3359696" y="2924944"/>
                <a:ext cx="29103" cy="11163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34" name="Group 622"/>
            <p:cNvGrpSpPr/>
            <p:nvPr/>
          </p:nvGrpSpPr>
          <p:grpSpPr>
            <a:xfrm flipH="1">
              <a:off x="8062540" y="3797756"/>
              <a:ext cx="45719" cy="206060"/>
              <a:chOff x="3143672" y="2945778"/>
              <a:chExt cx="72008" cy="206060"/>
            </a:xfrm>
          </p:grpSpPr>
          <p:sp>
            <p:nvSpPr>
              <p:cNvPr id="856"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857" name="Straight Connector 624"/>
              <p:cNvCxnSpPr>
                <a:endCxn id="856"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8" name="Straight Connector 625"/>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9" name="Straight Connector 626"/>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60" name="Straight Connector 627"/>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35" name="Rectangle 125"/>
            <p:cNvSpPr>
              <a:spLocks noChangeArrowheads="1"/>
            </p:cNvSpPr>
            <p:nvPr/>
          </p:nvSpPr>
          <p:spPr bwMode="auto">
            <a:xfrm>
              <a:off x="5587672" y="3848796"/>
              <a:ext cx="539065"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836" name="Group 629"/>
            <p:cNvGrpSpPr/>
            <p:nvPr/>
          </p:nvGrpSpPr>
          <p:grpSpPr>
            <a:xfrm rot="16200000">
              <a:off x="5552038" y="3926694"/>
              <a:ext cx="193181" cy="47671"/>
              <a:chOff x="3261116" y="2952130"/>
              <a:chExt cx="206266" cy="115349"/>
            </a:xfrm>
          </p:grpSpPr>
          <p:sp>
            <p:nvSpPr>
              <p:cNvPr id="853" name="Freeform 541"/>
              <p:cNvSpPr>
                <a:spLocks/>
              </p:cNvSpPr>
              <p:nvPr/>
            </p:nvSpPr>
            <p:spPr bwMode="auto">
              <a:xfrm>
                <a:off x="3261116" y="2952130"/>
                <a:ext cx="94948" cy="74666"/>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54" name="Freeform 542"/>
              <p:cNvSpPr>
                <a:spLocks/>
              </p:cNvSpPr>
              <p:nvPr/>
            </p:nvSpPr>
            <p:spPr bwMode="auto">
              <a:xfrm rot="10800000">
                <a:off x="3372070" y="2961764"/>
                <a:ext cx="95312"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855" name="AutoShape 544"/>
              <p:cNvSpPr>
                <a:spLocks noChangeArrowheads="1"/>
              </p:cNvSpPr>
              <p:nvPr/>
            </p:nvSpPr>
            <p:spPr bwMode="auto">
              <a:xfrm rot="10800000">
                <a:off x="3354244" y="2955849"/>
                <a:ext cx="29103" cy="11163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837" name="Group 633"/>
            <p:cNvGrpSpPr/>
            <p:nvPr/>
          </p:nvGrpSpPr>
          <p:grpSpPr>
            <a:xfrm flipH="1">
              <a:off x="5541855" y="3845470"/>
              <a:ext cx="45719" cy="206060"/>
              <a:chOff x="3143672" y="2945778"/>
              <a:chExt cx="72008" cy="206060"/>
            </a:xfrm>
          </p:grpSpPr>
          <p:sp>
            <p:nvSpPr>
              <p:cNvPr id="848"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849" name="Straight Connector 635"/>
              <p:cNvCxnSpPr>
                <a:endCxn id="848"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0" name="Straight Connector 636"/>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1" name="Straight Connector 637"/>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52" name="Straight Connector 638"/>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38" name="AutoShape 140"/>
            <p:cNvSpPr>
              <a:spLocks noChangeArrowheads="1"/>
            </p:cNvSpPr>
            <p:nvPr/>
          </p:nvSpPr>
          <p:spPr bwMode="auto">
            <a:xfrm>
              <a:off x="7613784" y="3825562"/>
              <a:ext cx="306852"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839" name="Text Box 138"/>
            <p:cNvSpPr txBox="1">
              <a:spLocks noChangeArrowheads="1"/>
            </p:cNvSpPr>
            <p:nvPr/>
          </p:nvSpPr>
          <p:spPr bwMode="auto">
            <a:xfrm>
              <a:off x="5700400" y="4961926"/>
              <a:ext cx="287737" cy="130954"/>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algn="ctr" defTabSz="801688">
                <a:spcBef>
                  <a:spcPct val="50000"/>
                </a:spcBef>
              </a:pPr>
              <a:r>
                <a:rPr lang="en-US" altLang="zh-CN" sz="1200" b="1" smtClean="0">
                  <a:solidFill>
                    <a:schemeClr val="tx1"/>
                  </a:solidFill>
                  <a:latin typeface="Arial" charset="0"/>
                </a:rPr>
                <a:t>20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840" name="AutoShape 134"/>
            <p:cNvSpPr>
              <a:spLocks noChangeArrowheads="1"/>
            </p:cNvSpPr>
            <p:nvPr/>
          </p:nvSpPr>
          <p:spPr bwMode="auto">
            <a:xfrm rot="16200000" flipH="1" flipV="1">
              <a:off x="7212655" y="3764498"/>
              <a:ext cx="136834" cy="262556"/>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85000" lnSpcReduction="20000"/>
            </a:bodyPr>
            <a:lstStyle/>
            <a:p>
              <a:endParaRPr lang="en-US"/>
            </a:p>
          </p:txBody>
        </p:sp>
        <p:sp>
          <p:nvSpPr>
            <p:cNvPr id="841" name="Text Box 138"/>
            <p:cNvSpPr txBox="1">
              <a:spLocks noChangeArrowheads="1"/>
            </p:cNvSpPr>
            <p:nvPr/>
          </p:nvSpPr>
          <p:spPr bwMode="auto">
            <a:xfrm>
              <a:off x="4781109" y="3853553"/>
              <a:ext cx="366633" cy="197101"/>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25</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842" name="Text Box 138"/>
            <p:cNvSpPr txBox="1">
              <a:spLocks noChangeArrowheads="1"/>
            </p:cNvSpPr>
            <p:nvPr/>
          </p:nvSpPr>
          <p:spPr bwMode="auto">
            <a:xfrm>
              <a:off x="6171921" y="3836754"/>
              <a:ext cx="287737" cy="187666"/>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30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843" name="AutoShape 131"/>
            <p:cNvSpPr>
              <a:spLocks noChangeArrowheads="1"/>
            </p:cNvSpPr>
            <p:nvPr/>
          </p:nvSpPr>
          <p:spPr bwMode="auto">
            <a:xfrm rot="5400000">
              <a:off x="5263498" y="3822654"/>
              <a:ext cx="127216" cy="272236"/>
            </a:xfrm>
            <a:prstGeom prst="upArrow">
              <a:avLst>
                <a:gd name="adj1" fmla="val 50000"/>
                <a:gd name="adj2" fmla="val 52593"/>
              </a:avLst>
            </a:prstGeom>
            <a:gradFill rotWithShape="1">
              <a:gsLst>
                <a:gs pos="0">
                  <a:schemeClr val="accent1">
                    <a:lumMod val="50000"/>
                  </a:schemeClr>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44" name="AutoShape 131"/>
            <p:cNvSpPr>
              <a:spLocks noChangeArrowheads="1"/>
            </p:cNvSpPr>
            <p:nvPr/>
          </p:nvSpPr>
          <p:spPr bwMode="auto">
            <a:xfrm rot="5400000">
              <a:off x="5695546" y="3822654"/>
              <a:ext cx="127216" cy="272236"/>
            </a:xfrm>
            <a:prstGeom prst="upArrow">
              <a:avLst>
                <a:gd name="adj1" fmla="val 50000"/>
                <a:gd name="adj2" fmla="val 52593"/>
              </a:avLst>
            </a:prstGeom>
            <a:gradFill rotWithShape="1">
              <a:gsLst>
                <a:gs pos="0">
                  <a:schemeClr val="accent1">
                    <a:lumMod val="50000"/>
                  </a:schemeClr>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45" name="AutoShape 131"/>
            <p:cNvSpPr>
              <a:spLocks noChangeArrowheads="1"/>
            </p:cNvSpPr>
            <p:nvPr/>
          </p:nvSpPr>
          <p:spPr bwMode="auto">
            <a:xfrm rot="10800000">
              <a:off x="5854300" y="4133904"/>
              <a:ext cx="180020" cy="401853"/>
            </a:xfrm>
            <a:prstGeom prst="upArrow">
              <a:avLst>
                <a:gd name="adj1" fmla="val 50000"/>
                <a:gd name="adj2" fmla="val 52593"/>
              </a:avLst>
            </a:prstGeom>
            <a:gradFill rotWithShape="1">
              <a:gsLst>
                <a:gs pos="0">
                  <a:schemeClr val="accent1">
                    <a:lumMod val="75000"/>
                  </a:schemeClr>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846" name="AutoShape 84"/>
            <p:cNvSpPr>
              <a:spLocks noChangeArrowheads="1"/>
            </p:cNvSpPr>
            <p:nvPr/>
          </p:nvSpPr>
          <p:spPr bwMode="auto">
            <a:xfrm rot="5400000">
              <a:off x="8070843" y="3823621"/>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847" name="AutoShape 134"/>
            <p:cNvSpPr>
              <a:spLocks noChangeArrowheads="1"/>
            </p:cNvSpPr>
            <p:nvPr/>
          </p:nvSpPr>
          <p:spPr bwMode="auto">
            <a:xfrm rot="16200000" flipH="1" flipV="1">
              <a:off x="6746420" y="3760146"/>
              <a:ext cx="174035" cy="295266"/>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92500" lnSpcReduction="10000"/>
            </a:bodyPr>
            <a:lstStyle/>
            <a:p>
              <a:endParaRPr lang="en-US"/>
            </a:p>
          </p:txBody>
        </p:sp>
      </p:grpSp>
      <p:grpSp>
        <p:nvGrpSpPr>
          <p:cNvPr id="881" name="Group 655"/>
          <p:cNvGrpSpPr/>
          <p:nvPr/>
        </p:nvGrpSpPr>
        <p:grpSpPr>
          <a:xfrm>
            <a:off x="6666112" y="3651401"/>
            <a:ext cx="4413015" cy="1971718"/>
            <a:chOff x="4631241" y="2166972"/>
            <a:chExt cx="3560370" cy="1447086"/>
          </a:xfrm>
        </p:grpSpPr>
        <p:pic>
          <p:nvPicPr>
            <p:cNvPr id="882" name="Picture 2"/>
            <p:cNvPicPr>
              <a:picLocks noChangeAspect="1" noChangeArrowheads="1"/>
            </p:cNvPicPr>
            <p:nvPr/>
          </p:nvPicPr>
          <p:blipFill>
            <a:blip r:embed="rId3" cstate="print"/>
            <a:srcRect t="-7857"/>
            <a:stretch>
              <a:fillRect/>
            </a:stretch>
          </p:blipFill>
          <p:spPr bwMode="auto">
            <a:xfrm>
              <a:off x="4631241" y="2887052"/>
              <a:ext cx="709190" cy="727006"/>
            </a:xfrm>
            <a:prstGeom prst="rect">
              <a:avLst/>
            </a:prstGeom>
            <a:noFill/>
            <a:ln w="9525">
              <a:noFill/>
              <a:miter lim="800000"/>
              <a:headEnd/>
              <a:tailEnd/>
            </a:ln>
          </p:spPr>
        </p:pic>
        <p:sp>
          <p:nvSpPr>
            <p:cNvPr id="883" name="Rectangle 128" descr="横向砖形"/>
            <p:cNvSpPr>
              <a:spLocks noChangeArrowheads="1"/>
            </p:cNvSpPr>
            <p:nvPr/>
          </p:nvSpPr>
          <p:spPr bwMode="auto">
            <a:xfrm>
              <a:off x="5615538" y="2166972"/>
              <a:ext cx="130367" cy="1368152"/>
            </a:xfrm>
            <a:prstGeom prst="rect">
              <a:avLst/>
            </a:prstGeom>
            <a:pattFill prst="horzBrick">
              <a:fgClr>
                <a:schemeClr val="tx2"/>
              </a:fgClr>
              <a:bgClr>
                <a:schemeClr val="bg1"/>
              </a:bgClr>
            </a:pattFill>
            <a:ln w="9525" algn="ctr">
              <a:solidFill>
                <a:schemeClr val="tx1"/>
              </a:solidFill>
              <a:miter lim="800000"/>
              <a:headEnd/>
              <a:tailEnd/>
            </a:ln>
          </p:spPr>
          <p:txBody>
            <a:bodyPr wrap="square" lIns="79200" tIns="39600" rIns="79200" bIns="39600" anchor="ctr">
              <a:normAutofit/>
            </a:bodyPr>
            <a:lstStyle/>
            <a:p>
              <a:endParaRPr lang="en-US"/>
            </a:p>
          </p:txBody>
        </p:sp>
        <p:sp>
          <p:nvSpPr>
            <p:cNvPr id="884" name="AutoShape 130"/>
            <p:cNvSpPr>
              <a:spLocks noChangeArrowheads="1"/>
            </p:cNvSpPr>
            <p:nvPr/>
          </p:nvSpPr>
          <p:spPr bwMode="auto">
            <a:xfrm rot="10800000" flipH="1">
              <a:off x="5963502" y="3320793"/>
              <a:ext cx="347964" cy="158314"/>
            </a:xfrm>
            <a:custGeom>
              <a:avLst/>
              <a:gdLst>
                <a:gd name="T0" fmla="*/ 209 w 21600"/>
                <a:gd name="T1" fmla="*/ 0 h 21600"/>
                <a:gd name="T2" fmla="*/ 209 w 21600"/>
                <a:gd name="T3" fmla="*/ 95 h 21600"/>
                <a:gd name="T4" fmla="*/ 67 w 21600"/>
                <a:gd name="T5" fmla="*/ 168 h 21600"/>
                <a:gd name="T6" fmla="*/ 363 w 21600"/>
                <a:gd name="T7" fmla="*/ 47 h 21600"/>
                <a:gd name="T8" fmla="*/ 17694720 60000 65536"/>
                <a:gd name="T9" fmla="*/ 5898240 60000 65536"/>
                <a:gd name="T10" fmla="*/ 5898240 60000 65536"/>
                <a:gd name="T11" fmla="*/ 0 60000 65536"/>
                <a:gd name="T12" fmla="*/ 12436 w 21600"/>
                <a:gd name="T13" fmla="*/ 2186 h 21600"/>
                <a:gd name="T14" fmla="*/ 15709 w 21600"/>
                <a:gd name="T15" fmla="*/ 10029 h 21600"/>
              </a:gdLst>
              <a:ahLst/>
              <a:cxnLst>
                <a:cxn ang="T8">
                  <a:pos x="T0" y="T1"/>
                </a:cxn>
                <a:cxn ang="T9">
                  <a:pos x="T2" y="T3"/>
                </a:cxn>
                <a:cxn ang="T10">
                  <a:pos x="T4" y="T5"/>
                </a:cxn>
                <a:cxn ang="T11">
                  <a:pos x="T6" y="T7"/>
                </a:cxn>
              </a:cxnLst>
              <a:rect l="T12" t="T13" r="T14" b="T15"/>
              <a:pathLst>
                <a:path w="21600" h="21600">
                  <a:moveTo>
                    <a:pt x="21600" y="6079"/>
                  </a:moveTo>
                  <a:lnTo>
                    <a:pt x="12427" y="0"/>
                  </a:lnTo>
                  <a:lnTo>
                    <a:pt x="12427" y="2185"/>
                  </a:lnTo>
                  <a:cubicBezTo>
                    <a:pt x="5564" y="2185"/>
                    <a:pt x="0" y="6650"/>
                    <a:pt x="0" y="12158"/>
                  </a:cubicBezTo>
                  <a:lnTo>
                    <a:pt x="0" y="21600"/>
                  </a:lnTo>
                  <a:lnTo>
                    <a:pt x="7960" y="21600"/>
                  </a:lnTo>
                  <a:lnTo>
                    <a:pt x="7960" y="12158"/>
                  </a:lnTo>
                  <a:cubicBezTo>
                    <a:pt x="7960" y="10951"/>
                    <a:pt x="9960" y="9973"/>
                    <a:pt x="12427" y="9973"/>
                  </a:cubicBezTo>
                  <a:lnTo>
                    <a:pt x="12427"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85" name="Rectangle 51" descr="花岗岩"/>
            <p:cNvSpPr>
              <a:spLocks noChangeArrowheads="1"/>
            </p:cNvSpPr>
            <p:nvPr/>
          </p:nvSpPr>
          <p:spPr bwMode="auto">
            <a:xfrm>
              <a:off x="6672813" y="3325504"/>
              <a:ext cx="394934"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886" name="Rectangle 59" descr="花岗岩"/>
            <p:cNvSpPr>
              <a:spLocks noChangeArrowheads="1"/>
            </p:cNvSpPr>
            <p:nvPr/>
          </p:nvSpPr>
          <p:spPr bwMode="auto">
            <a:xfrm>
              <a:off x="7565264" y="3324562"/>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887" name="AutoShape 67"/>
            <p:cNvSpPr>
              <a:spLocks noChangeArrowheads="1"/>
            </p:cNvSpPr>
            <p:nvPr/>
          </p:nvSpPr>
          <p:spPr bwMode="auto">
            <a:xfrm rot="5400000" flipH="1">
              <a:off x="7102728" y="3315993"/>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88" name="AutoShape 68"/>
            <p:cNvSpPr>
              <a:spLocks noChangeArrowheads="1"/>
            </p:cNvSpPr>
            <p:nvPr/>
          </p:nvSpPr>
          <p:spPr bwMode="auto">
            <a:xfrm>
              <a:off x="7257548" y="3294407"/>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89" name="AutoShape 77"/>
            <p:cNvSpPr>
              <a:spLocks noChangeArrowheads="1"/>
            </p:cNvSpPr>
            <p:nvPr/>
          </p:nvSpPr>
          <p:spPr bwMode="auto">
            <a:xfrm rot="5400000">
              <a:off x="6993713" y="3355238"/>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890" name="AutoShape 82"/>
            <p:cNvSpPr>
              <a:spLocks noChangeArrowheads="1"/>
            </p:cNvSpPr>
            <p:nvPr/>
          </p:nvSpPr>
          <p:spPr bwMode="auto">
            <a:xfrm rot="5400000" flipH="1">
              <a:off x="7887122" y="2487581"/>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891" name="Rectangle 48"/>
            <p:cNvSpPr>
              <a:spLocks noChangeArrowheads="1"/>
            </p:cNvSpPr>
            <p:nvPr/>
          </p:nvSpPr>
          <p:spPr bwMode="auto">
            <a:xfrm>
              <a:off x="7583513" y="2579166"/>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892" name="Rectangle 49"/>
            <p:cNvSpPr>
              <a:spLocks noChangeArrowheads="1"/>
            </p:cNvSpPr>
            <p:nvPr/>
          </p:nvSpPr>
          <p:spPr bwMode="auto">
            <a:xfrm>
              <a:off x="7565300" y="2579166"/>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893" name="Rectangle 50"/>
            <p:cNvSpPr>
              <a:spLocks noChangeArrowheads="1"/>
            </p:cNvSpPr>
            <p:nvPr/>
          </p:nvSpPr>
          <p:spPr bwMode="auto">
            <a:xfrm>
              <a:off x="7896009" y="2581051"/>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894" name="Rectangle 60"/>
            <p:cNvSpPr>
              <a:spLocks noChangeArrowheads="1"/>
            </p:cNvSpPr>
            <p:nvPr/>
          </p:nvSpPr>
          <p:spPr bwMode="auto">
            <a:xfrm>
              <a:off x="7660199" y="3072956"/>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895" name="Rectangle 61"/>
            <p:cNvSpPr>
              <a:spLocks noChangeArrowheads="1"/>
            </p:cNvSpPr>
            <p:nvPr/>
          </p:nvSpPr>
          <p:spPr bwMode="auto">
            <a:xfrm>
              <a:off x="7660199" y="2805329"/>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896" name="Rectangle 62"/>
            <p:cNvSpPr>
              <a:spLocks noChangeArrowheads="1"/>
            </p:cNvSpPr>
            <p:nvPr/>
          </p:nvSpPr>
          <p:spPr bwMode="auto">
            <a:xfrm>
              <a:off x="7660199" y="2665862"/>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897" name="Rectangle 63"/>
            <p:cNvSpPr>
              <a:spLocks noChangeArrowheads="1"/>
            </p:cNvSpPr>
            <p:nvPr/>
          </p:nvSpPr>
          <p:spPr bwMode="auto">
            <a:xfrm>
              <a:off x="7663075" y="2586705"/>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898" name="Rectangle 64"/>
            <p:cNvSpPr>
              <a:spLocks noChangeArrowheads="1"/>
            </p:cNvSpPr>
            <p:nvPr/>
          </p:nvSpPr>
          <p:spPr bwMode="auto">
            <a:xfrm>
              <a:off x="7565300" y="2559378"/>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899" name="Line 65"/>
            <p:cNvSpPr>
              <a:spLocks noChangeShapeType="1"/>
            </p:cNvSpPr>
            <p:nvPr/>
          </p:nvSpPr>
          <p:spPr bwMode="auto">
            <a:xfrm>
              <a:off x="7582546" y="2586705"/>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00" name="Line 66"/>
            <p:cNvSpPr>
              <a:spLocks noChangeShapeType="1"/>
            </p:cNvSpPr>
            <p:nvPr/>
          </p:nvSpPr>
          <p:spPr bwMode="auto">
            <a:xfrm>
              <a:off x="7663075" y="3180383"/>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01" name="AutoShape 75"/>
            <p:cNvSpPr>
              <a:spLocks noChangeArrowheads="1"/>
            </p:cNvSpPr>
            <p:nvPr/>
          </p:nvSpPr>
          <p:spPr bwMode="auto">
            <a:xfrm>
              <a:off x="7506817" y="2578224"/>
              <a:ext cx="107361" cy="99889"/>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lIns="79200" tIns="39600" rIns="79200" bIns="39600" anchor="ctr">
              <a:spAutoFit/>
            </a:bodyPr>
            <a:lstStyle/>
            <a:p>
              <a:endParaRPr lang="en-US"/>
            </a:p>
          </p:txBody>
        </p:sp>
        <p:sp>
          <p:nvSpPr>
            <p:cNvPr id="902" name="AutoShape 78"/>
            <p:cNvSpPr>
              <a:spLocks noChangeArrowheads="1"/>
            </p:cNvSpPr>
            <p:nvPr/>
          </p:nvSpPr>
          <p:spPr bwMode="auto">
            <a:xfrm rot="5400000">
              <a:off x="7700224" y="3053745"/>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03" name="AutoShape 79"/>
            <p:cNvSpPr>
              <a:spLocks noChangeArrowheads="1"/>
            </p:cNvSpPr>
            <p:nvPr/>
          </p:nvSpPr>
          <p:spPr bwMode="auto">
            <a:xfrm rot="5400000">
              <a:off x="7664528" y="2832179"/>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04" name="AutoShape 80"/>
            <p:cNvSpPr>
              <a:spLocks noChangeArrowheads="1"/>
            </p:cNvSpPr>
            <p:nvPr/>
          </p:nvSpPr>
          <p:spPr bwMode="auto">
            <a:xfrm rot="5400000">
              <a:off x="7706828" y="2636285"/>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05" name="AutoShape 81"/>
            <p:cNvSpPr>
              <a:spLocks noChangeArrowheads="1"/>
            </p:cNvSpPr>
            <p:nvPr/>
          </p:nvSpPr>
          <p:spPr bwMode="auto">
            <a:xfrm rot="5400000">
              <a:off x="7766951" y="2536543"/>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06" name="AutoShape 83"/>
            <p:cNvSpPr>
              <a:spLocks noChangeArrowheads="1"/>
            </p:cNvSpPr>
            <p:nvPr/>
          </p:nvSpPr>
          <p:spPr bwMode="auto">
            <a:xfrm rot="5400000">
              <a:off x="7890883" y="2620022"/>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907" name="AutoShape 84"/>
            <p:cNvSpPr>
              <a:spLocks noChangeArrowheads="1"/>
            </p:cNvSpPr>
            <p:nvPr/>
          </p:nvSpPr>
          <p:spPr bwMode="auto">
            <a:xfrm rot="5400000">
              <a:off x="7839948" y="2833122"/>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908" name="AutoShape 85"/>
            <p:cNvSpPr>
              <a:spLocks noChangeArrowheads="1"/>
            </p:cNvSpPr>
            <p:nvPr/>
          </p:nvSpPr>
          <p:spPr bwMode="auto">
            <a:xfrm rot="5400000">
              <a:off x="7879477" y="3042323"/>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909" name="Rectangle 98" descr="花岗岩"/>
            <p:cNvSpPr>
              <a:spLocks noChangeArrowheads="1"/>
            </p:cNvSpPr>
            <p:nvPr/>
          </p:nvSpPr>
          <p:spPr bwMode="auto">
            <a:xfrm flipH="1">
              <a:off x="6199312" y="3323620"/>
              <a:ext cx="473537" cy="2732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910" name="Rectangle 87"/>
            <p:cNvSpPr>
              <a:spLocks noChangeArrowheads="1"/>
            </p:cNvSpPr>
            <p:nvPr/>
          </p:nvSpPr>
          <p:spPr bwMode="auto">
            <a:xfrm flipH="1">
              <a:off x="6738996" y="2579166"/>
              <a:ext cx="312496" cy="743510"/>
            </a:xfrm>
            <a:prstGeom prst="rect">
              <a:avLst/>
            </a:prstGeom>
            <a:gradFill rotWithShape="1">
              <a:gsLst>
                <a:gs pos="0">
                  <a:srgbClr val="969696"/>
                </a:gs>
                <a:gs pos="100000">
                  <a:srgbClr val="E4E4E4"/>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911" name="Rectangle 88"/>
            <p:cNvSpPr>
              <a:spLocks noChangeArrowheads="1"/>
            </p:cNvSpPr>
            <p:nvPr/>
          </p:nvSpPr>
          <p:spPr bwMode="auto">
            <a:xfrm flipH="1">
              <a:off x="7051492" y="2579166"/>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912" name="Rectangle 89"/>
            <p:cNvSpPr>
              <a:spLocks noChangeArrowheads="1"/>
            </p:cNvSpPr>
            <p:nvPr/>
          </p:nvSpPr>
          <p:spPr bwMode="auto">
            <a:xfrm flipH="1">
              <a:off x="6720783" y="2581051"/>
              <a:ext cx="18213" cy="743510"/>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grpSp>
          <p:nvGrpSpPr>
            <p:cNvPr id="913" name="Group 214"/>
            <p:cNvGrpSpPr/>
            <p:nvPr/>
          </p:nvGrpSpPr>
          <p:grpSpPr>
            <a:xfrm>
              <a:off x="7072616" y="3321739"/>
              <a:ext cx="256899" cy="32360"/>
              <a:chOff x="9931898" y="4450803"/>
              <a:chExt cx="425450" cy="71437"/>
            </a:xfrm>
          </p:grpSpPr>
          <p:sp>
            <p:nvSpPr>
              <p:cNvPr id="993" name="Rectangle 91"/>
              <p:cNvSpPr>
                <a:spLocks noChangeArrowheads="1"/>
              </p:cNvSpPr>
              <p:nvPr/>
            </p:nvSpPr>
            <p:spPr bwMode="auto">
              <a:xfrm flipH="1">
                <a:off x="9931898" y="4450808"/>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994"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5"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6"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7"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8"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9"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914" name="Rectangle 99"/>
            <p:cNvSpPr>
              <a:spLocks noChangeArrowheads="1"/>
            </p:cNvSpPr>
            <p:nvPr/>
          </p:nvSpPr>
          <p:spPr bwMode="auto">
            <a:xfrm flipH="1">
              <a:off x="6758167" y="3072956"/>
              <a:ext cx="216639" cy="107427"/>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915" name="Rectangle 100"/>
            <p:cNvSpPr>
              <a:spLocks noChangeArrowheads="1"/>
            </p:cNvSpPr>
            <p:nvPr/>
          </p:nvSpPr>
          <p:spPr bwMode="auto">
            <a:xfrm flipH="1">
              <a:off x="6758167" y="2805329"/>
              <a:ext cx="216639" cy="223336"/>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916" name="Rectangle 101"/>
            <p:cNvSpPr>
              <a:spLocks noChangeArrowheads="1"/>
            </p:cNvSpPr>
            <p:nvPr/>
          </p:nvSpPr>
          <p:spPr bwMode="auto">
            <a:xfrm flipH="1">
              <a:off x="6758167" y="2665862"/>
              <a:ext cx="216639" cy="96119"/>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917" name="Rectangle 102"/>
            <p:cNvSpPr>
              <a:spLocks noChangeArrowheads="1"/>
            </p:cNvSpPr>
            <p:nvPr/>
          </p:nvSpPr>
          <p:spPr bwMode="auto">
            <a:xfrm flipH="1">
              <a:off x="6755292" y="2586705"/>
              <a:ext cx="216639" cy="41463"/>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918" name="Rectangle 103"/>
            <p:cNvSpPr>
              <a:spLocks noChangeArrowheads="1"/>
            </p:cNvSpPr>
            <p:nvPr/>
          </p:nvSpPr>
          <p:spPr bwMode="auto">
            <a:xfrm flipH="1">
              <a:off x="6720783" y="2559378"/>
              <a:ext cx="348922" cy="21674"/>
            </a:xfrm>
            <a:prstGeom prst="rect">
              <a:avLst/>
            </a:prstGeom>
            <a:gradFill rotWithShape="0">
              <a:gsLst>
                <a:gs pos="0">
                  <a:schemeClr val="bg2">
                    <a:gamma/>
                    <a:shade val="0"/>
                    <a:invGamma/>
                  </a:schemeClr>
                </a:gs>
                <a:gs pos="50000">
                  <a:schemeClr val="bg2"/>
                </a:gs>
                <a:gs pos="100000">
                  <a:schemeClr val="bg2">
                    <a:gamma/>
                    <a:shade val="0"/>
                    <a:invGamma/>
                  </a:schemeClr>
                </a:gs>
              </a:gsLst>
              <a:lin ang="5400000" scaled="1"/>
            </a:gradFill>
            <a:ln w="9525" algn="ctr">
              <a:solidFill>
                <a:schemeClr val="tx1"/>
              </a:solidFill>
              <a:miter lim="800000"/>
              <a:headEnd/>
              <a:tailEnd/>
            </a:ln>
            <a:effectLst/>
          </p:spPr>
          <p:txBody>
            <a:bodyPr lIns="79200" tIns="39600" rIns="79200" bIns="39600" anchor="ctr">
              <a:spAutoFit/>
            </a:bodyPr>
            <a:lstStyle/>
            <a:p>
              <a:pPr>
                <a:defRPr/>
              </a:pPr>
              <a:endParaRPr lang="en-US"/>
            </a:p>
          </p:txBody>
        </p:sp>
        <p:sp>
          <p:nvSpPr>
            <p:cNvPr id="919" name="Line 104"/>
            <p:cNvSpPr>
              <a:spLocks noChangeShapeType="1"/>
            </p:cNvSpPr>
            <p:nvPr/>
          </p:nvSpPr>
          <p:spPr bwMode="auto">
            <a:xfrm flipH="1">
              <a:off x="6974806" y="2586705"/>
              <a:ext cx="0" cy="593678"/>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20" name="Line 105"/>
            <p:cNvSpPr>
              <a:spLocks noChangeShapeType="1"/>
            </p:cNvSpPr>
            <p:nvPr/>
          </p:nvSpPr>
          <p:spPr bwMode="auto">
            <a:xfrm flipH="1">
              <a:off x="6738996" y="3180383"/>
              <a:ext cx="232935" cy="0"/>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21" name="AutoShape 117"/>
            <p:cNvSpPr>
              <a:spLocks noChangeArrowheads="1"/>
            </p:cNvSpPr>
            <p:nvPr/>
          </p:nvSpPr>
          <p:spPr bwMode="auto">
            <a:xfrm rot="16200000" flipH="1">
              <a:off x="6850913" y="3053745"/>
              <a:ext cx="83868" cy="154331"/>
            </a:xfrm>
            <a:prstGeom prst="upArrow">
              <a:avLst>
                <a:gd name="adj1" fmla="val 50000"/>
                <a:gd name="adj2" fmla="val 45225"/>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22" name="AutoShape 118"/>
            <p:cNvSpPr>
              <a:spLocks noChangeArrowheads="1"/>
            </p:cNvSpPr>
            <p:nvPr/>
          </p:nvSpPr>
          <p:spPr bwMode="auto">
            <a:xfrm rot="16200000" flipH="1">
              <a:off x="6801797" y="2832179"/>
              <a:ext cx="168680" cy="167751"/>
            </a:xfrm>
            <a:prstGeom prst="upArrow">
              <a:avLst>
                <a:gd name="adj1" fmla="val 50000"/>
                <a:gd name="adj2" fmla="val 2500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23" name="AutoShape 119"/>
            <p:cNvSpPr>
              <a:spLocks noChangeArrowheads="1"/>
            </p:cNvSpPr>
            <p:nvPr/>
          </p:nvSpPr>
          <p:spPr bwMode="auto">
            <a:xfrm rot="16200000" flipH="1">
              <a:off x="6857518" y="2636285"/>
              <a:ext cx="71618" cy="154331"/>
            </a:xfrm>
            <a:prstGeom prst="upArrow">
              <a:avLst>
                <a:gd name="adj1" fmla="val 50000"/>
                <a:gd name="adj2" fmla="val 52961"/>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24" name="AutoShape 120"/>
            <p:cNvSpPr>
              <a:spLocks noChangeArrowheads="1"/>
            </p:cNvSpPr>
            <p:nvPr/>
          </p:nvSpPr>
          <p:spPr bwMode="auto">
            <a:xfrm rot="16200000" flipH="1">
              <a:off x="6827534" y="2536543"/>
              <a:ext cx="40521" cy="137077"/>
            </a:xfrm>
            <a:prstGeom prst="upArrow">
              <a:avLst>
                <a:gd name="adj1" fmla="val 50000"/>
                <a:gd name="adj2" fmla="val 83140"/>
              </a:avLst>
            </a:prstGeom>
            <a:gradFill rotWithShape="1">
              <a:gsLst>
                <a:gs pos="0">
                  <a:srgbClr val="FF0000"/>
                </a:gs>
                <a:gs pos="100000">
                  <a:srgbClr val="0066FF"/>
                </a:gs>
              </a:gsLst>
              <a:lin ang="5400000" scaled="1"/>
            </a:gradFill>
            <a:ln w="9525" algn="ctr">
              <a:noFill/>
              <a:miter lim="800000"/>
              <a:headEnd/>
              <a:tailEnd/>
            </a:ln>
          </p:spPr>
          <p:txBody>
            <a:bodyPr lIns="79200" tIns="39600" rIns="79200" bIns="39600" anchor="ctr">
              <a:spAutoFit/>
            </a:bodyPr>
            <a:lstStyle/>
            <a:p>
              <a:endParaRPr lang="en-US"/>
            </a:p>
          </p:txBody>
        </p:sp>
        <p:sp>
          <p:nvSpPr>
            <p:cNvPr id="925" name="AutoShape 121"/>
            <p:cNvSpPr>
              <a:spLocks noChangeArrowheads="1"/>
            </p:cNvSpPr>
            <p:nvPr/>
          </p:nvSpPr>
          <p:spPr bwMode="auto">
            <a:xfrm rot="16200000">
              <a:off x="6575557" y="2487581"/>
              <a:ext cx="166795" cy="132284"/>
            </a:xfrm>
            <a:custGeom>
              <a:avLst/>
              <a:gdLst>
                <a:gd name="T0" fmla="*/ 118 w 21600"/>
                <a:gd name="T1" fmla="*/ 0 h 21600"/>
                <a:gd name="T2" fmla="*/ 118 w 21600"/>
                <a:gd name="T3" fmla="*/ 78 h 21600"/>
                <a:gd name="T4" fmla="*/ 18 w 21600"/>
                <a:gd name="T5" fmla="*/ 138 h 21600"/>
                <a:gd name="T6" fmla="*/ 177 w 21600"/>
                <a:gd name="T7" fmla="*/ 39 h 21600"/>
                <a:gd name="T8" fmla="*/ 17694720 60000 65536"/>
                <a:gd name="T9" fmla="*/ 5898240 60000 65536"/>
                <a:gd name="T10" fmla="*/ 5898240 60000 65536"/>
                <a:gd name="T11" fmla="*/ 0 60000 65536"/>
                <a:gd name="T12" fmla="*/ 12447 w 21600"/>
                <a:gd name="T13" fmla="*/ 3913 h 21600"/>
                <a:gd name="T14" fmla="*/ 19037 w 21600"/>
                <a:gd name="T15" fmla="*/ 8296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926" name="AutoShape 122"/>
            <p:cNvSpPr>
              <a:spLocks noChangeArrowheads="1"/>
            </p:cNvSpPr>
            <p:nvPr/>
          </p:nvSpPr>
          <p:spPr bwMode="auto">
            <a:xfrm rot="16200000" flipH="1">
              <a:off x="6671562" y="2620022"/>
              <a:ext cx="72560" cy="183089"/>
            </a:xfrm>
            <a:prstGeom prst="upArrow">
              <a:avLst>
                <a:gd name="adj1" fmla="val 50000"/>
                <a:gd name="adj2" fmla="val 62013"/>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927" name="AutoShape 123"/>
            <p:cNvSpPr>
              <a:spLocks noChangeArrowheads="1"/>
            </p:cNvSpPr>
            <p:nvPr/>
          </p:nvSpPr>
          <p:spPr bwMode="auto">
            <a:xfrm rot="16200000" flipH="1">
              <a:off x="6626378" y="2833122"/>
              <a:ext cx="168680" cy="167751"/>
            </a:xfrm>
            <a:prstGeom prst="upArrow">
              <a:avLst>
                <a:gd name="adj1" fmla="val 50000"/>
                <a:gd name="adj2" fmla="val 25000"/>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928" name="AutoShape 124"/>
            <p:cNvSpPr>
              <a:spLocks noChangeArrowheads="1"/>
            </p:cNvSpPr>
            <p:nvPr/>
          </p:nvSpPr>
          <p:spPr bwMode="auto">
            <a:xfrm rot="16200000" flipH="1">
              <a:off x="6671659" y="3042323"/>
              <a:ext cx="83868" cy="167751"/>
            </a:xfrm>
            <a:prstGeom prst="upArrow">
              <a:avLst>
                <a:gd name="adj1" fmla="val 50000"/>
                <a:gd name="adj2" fmla="val 49157"/>
              </a:avLst>
            </a:prstGeom>
            <a:gradFill rotWithShape="1">
              <a:gsLst>
                <a:gs pos="0">
                  <a:srgbClr val="FF0000"/>
                </a:gs>
                <a:gs pos="100000">
                  <a:srgbClr val="FF9999"/>
                </a:gs>
              </a:gsLst>
              <a:lin ang="5400000" scaled="1"/>
            </a:gradFill>
            <a:ln w="9525" algn="ctr">
              <a:noFill/>
              <a:miter lim="800000"/>
              <a:headEnd/>
              <a:tailEnd/>
            </a:ln>
          </p:spPr>
          <p:txBody>
            <a:bodyPr lIns="79200" tIns="39600" rIns="79200" bIns="39600" anchor="ctr">
              <a:spAutoFit/>
            </a:bodyPr>
            <a:lstStyle/>
            <a:p>
              <a:endParaRPr lang="en-US"/>
            </a:p>
          </p:txBody>
        </p:sp>
        <p:sp>
          <p:nvSpPr>
            <p:cNvPr id="929" name="Rectangle 125"/>
            <p:cNvSpPr>
              <a:spLocks noChangeArrowheads="1"/>
            </p:cNvSpPr>
            <p:nvPr/>
          </p:nvSpPr>
          <p:spPr bwMode="auto">
            <a:xfrm>
              <a:off x="5876271" y="2469854"/>
              <a:ext cx="323041" cy="713355"/>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930" name="Rectangle 126"/>
            <p:cNvSpPr>
              <a:spLocks noChangeArrowheads="1"/>
            </p:cNvSpPr>
            <p:nvPr/>
          </p:nvSpPr>
          <p:spPr bwMode="auto">
            <a:xfrm>
              <a:off x="5876271" y="3183210"/>
              <a:ext cx="323041" cy="141352"/>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lIns="79200" tIns="39600" rIns="79200" bIns="39600" anchor="ctr">
              <a:spAutoFit/>
            </a:bodyPr>
            <a:lstStyle/>
            <a:p>
              <a:endParaRPr lang="en-US"/>
            </a:p>
          </p:txBody>
        </p:sp>
        <p:sp>
          <p:nvSpPr>
            <p:cNvPr id="931" name="Rectangle 127" descr="花岗岩"/>
            <p:cNvSpPr>
              <a:spLocks noChangeArrowheads="1"/>
            </p:cNvSpPr>
            <p:nvPr/>
          </p:nvSpPr>
          <p:spPr bwMode="auto">
            <a:xfrm flipH="1">
              <a:off x="5745905" y="3325504"/>
              <a:ext cx="127491" cy="25443"/>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sp>
          <p:nvSpPr>
            <p:cNvPr id="932" name="Rectangle 129" descr="白色大理石"/>
            <p:cNvSpPr>
              <a:spLocks noChangeArrowheads="1"/>
            </p:cNvSpPr>
            <p:nvPr/>
          </p:nvSpPr>
          <p:spPr bwMode="auto">
            <a:xfrm>
              <a:off x="5615538" y="3521512"/>
              <a:ext cx="2434787" cy="43348"/>
            </a:xfrm>
            <a:prstGeom prst="rect">
              <a:avLst/>
            </a:prstGeom>
            <a:blipFill dpi="0" rotWithShape="1">
              <a:blip r:embed="rId5" cstate="print"/>
              <a:srcRect/>
              <a:tile tx="0" ty="0" sx="100000" sy="100000" flip="none" algn="tl"/>
            </a:blipFill>
            <a:ln w="9525" algn="ctr">
              <a:solidFill>
                <a:schemeClr val="tx1"/>
              </a:solidFill>
              <a:miter lim="800000"/>
              <a:headEnd/>
              <a:tailEnd/>
            </a:ln>
          </p:spPr>
          <p:txBody>
            <a:bodyPr wrap="none" lIns="79200" tIns="39600" rIns="79200" bIns="39600" anchor="ctr">
              <a:spAutoFit/>
            </a:bodyPr>
            <a:lstStyle/>
            <a:p>
              <a:endParaRPr lang="en-US"/>
            </a:p>
          </p:txBody>
        </p:sp>
        <p:sp>
          <p:nvSpPr>
            <p:cNvPr id="933" name="AutoShape 131"/>
            <p:cNvSpPr>
              <a:spLocks noChangeArrowheads="1"/>
            </p:cNvSpPr>
            <p:nvPr/>
          </p:nvSpPr>
          <p:spPr bwMode="auto">
            <a:xfrm rot="5400000">
              <a:off x="6415129" y="3307180"/>
              <a:ext cx="127216" cy="272236"/>
            </a:xfrm>
            <a:prstGeom prst="upArrow">
              <a:avLst>
                <a:gd name="adj1" fmla="val 50000"/>
                <a:gd name="adj2" fmla="val 52593"/>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34" name="AutoShape 132"/>
            <p:cNvSpPr>
              <a:spLocks noChangeArrowheads="1"/>
            </p:cNvSpPr>
            <p:nvPr/>
          </p:nvSpPr>
          <p:spPr bwMode="auto">
            <a:xfrm rot="5400000">
              <a:off x="6799122" y="3355238"/>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35" name="AutoShape 134"/>
            <p:cNvSpPr>
              <a:spLocks noChangeArrowheads="1"/>
            </p:cNvSpPr>
            <p:nvPr/>
          </p:nvSpPr>
          <p:spPr bwMode="auto">
            <a:xfrm rot="16200000" flipH="1">
              <a:off x="6745845" y="2124284"/>
              <a:ext cx="144015" cy="373410"/>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a:bodyPr>
            <a:lstStyle/>
            <a:p>
              <a:endParaRPr lang="en-US"/>
            </a:p>
          </p:txBody>
        </p:sp>
        <p:sp>
          <p:nvSpPr>
            <p:cNvPr id="936" name="Text Box 138"/>
            <p:cNvSpPr txBox="1">
              <a:spLocks noChangeArrowheads="1"/>
            </p:cNvSpPr>
            <p:nvPr/>
          </p:nvSpPr>
          <p:spPr bwMode="auto">
            <a:xfrm>
              <a:off x="5863764" y="3003218"/>
              <a:ext cx="504243" cy="127746"/>
            </a:xfrm>
            <a:prstGeom prst="rect">
              <a:avLst/>
            </a:prstGeom>
            <a:noFill/>
            <a:ln w="9525" algn="ctr">
              <a:noFill/>
              <a:miter lim="800000"/>
              <a:headEnd/>
              <a:tailEnd/>
            </a:ln>
          </p:spPr>
          <p:txBody>
            <a:bodyPr wrap="square" lIns="79200" tIns="39600" rIns="79200" bIns="39600">
              <a:spAutoFit/>
            </a:bodyPr>
            <a:lstStyle/>
            <a:p>
              <a:pPr defTabSz="801688">
                <a:spcBef>
                  <a:spcPct val="50000"/>
                </a:spcBef>
              </a:pPr>
              <a:r>
                <a:rPr lang="en-US" altLang="zh-CN" sz="1050" b="1" smtClean="0">
                  <a:solidFill>
                    <a:srgbClr val="0000FF"/>
                  </a:solidFill>
                  <a:latin typeface="Arial" charset="0"/>
                </a:rPr>
                <a:t>CRAC</a:t>
              </a:r>
              <a:endParaRPr lang="en-US" altLang="zh-CN" sz="1050" b="1">
                <a:solidFill>
                  <a:srgbClr val="0000FF"/>
                </a:solidFill>
                <a:latin typeface="Arial" charset="0"/>
              </a:endParaRPr>
            </a:p>
          </p:txBody>
        </p:sp>
        <p:sp>
          <p:nvSpPr>
            <p:cNvPr id="937" name="Rectangle 59" descr="花岗岩"/>
            <p:cNvSpPr>
              <a:spLocks noChangeArrowheads="1"/>
            </p:cNvSpPr>
            <p:nvPr/>
          </p:nvSpPr>
          <p:spPr bwMode="auto">
            <a:xfrm>
              <a:off x="7760804" y="3324563"/>
              <a:ext cx="280864" cy="23558"/>
            </a:xfrm>
            <a:prstGeom prst="rect">
              <a:avLst/>
            </a:prstGeom>
            <a:blipFill dpi="0" rotWithShape="1">
              <a:blip r:embed="rId4" cstate="print"/>
              <a:srcRect/>
              <a:tile tx="0" ty="0" sx="100000" sy="100000" flip="none" algn="tl"/>
            </a:blipFill>
            <a:ln w="9525" algn="ctr">
              <a:solidFill>
                <a:schemeClr val="tx1"/>
              </a:solidFill>
              <a:miter lim="800000"/>
              <a:headEnd/>
              <a:tailEnd/>
            </a:ln>
          </p:spPr>
          <p:txBody>
            <a:bodyPr lIns="79200" tIns="39600" rIns="79200" bIns="39600" anchor="ctr">
              <a:spAutoFit/>
            </a:bodyPr>
            <a:lstStyle/>
            <a:p>
              <a:endParaRPr lang="en-US"/>
            </a:p>
          </p:txBody>
        </p:sp>
        <p:grpSp>
          <p:nvGrpSpPr>
            <p:cNvPr id="938" name="Group 215"/>
            <p:cNvGrpSpPr/>
            <p:nvPr/>
          </p:nvGrpSpPr>
          <p:grpSpPr>
            <a:xfrm>
              <a:off x="7331431" y="3321740"/>
              <a:ext cx="256899" cy="32360"/>
              <a:chOff x="9931898" y="4450803"/>
              <a:chExt cx="425450" cy="71437"/>
            </a:xfrm>
          </p:grpSpPr>
          <p:sp>
            <p:nvSpPr>
              <p:cNvPr id="986" name="Rectangle 91"/>
              <p:cNvSpPr>
                <a:spLocks noChangeArrowheads="1"/>
              </p:cNvSpPr>
              <p:nvPr/>
            </p:nvSpPr>
            <p:spPr bwMode="auto">
              <a:xfrm flipH="1">
                <a:off x="9931898" y="4450806"/>
                <a:ext cx="425450" cy="68262"/>
              </a:xfrm>
              <a:prstGeom prst="rect">
                <a:avLst/>
              </a:prstGeom>
              <a:noFill/>
              <a:ln w="9525" algn="ctr">
                <a:solidFill>
                  <a:schemeClr val="tx1"/>
                </a:solidFill>
                <a:miter lim="800000"/>
                <a:headEnd/>
                <a:tailEnd/>
              </a:ln>
            </p:spPr>
            <p:txBody>
              <a:bodyPr lIns="79200" tIns="39600" rIns="79200" bIns="39600" anchor="ctr">
                <a:spAutoFit/>
              </a:bodyPr>
              <a:lstStyle/>
              <a:p>
                <a:endParaRPr lang="en-US"/>
              </a:p>
            </p:txBody>
          </p:sp>
          <p:sp>
            <p:nvSpPr>
              <p:cNvPr id="987" name="Line 92"/>
              <p:cNvSpPr>
                <a:spLocks noChangeShapeType="1"/>
              </p:cNvSpPr>
              <p:nvPr/>
            </p:nvSpPr>
            <p:spPr bwMode="auto">
              <a:xfrm flipH="1">
                <a:off x="10268448"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88" name="Line 93"/>
              <p:cNvSpPr>
                <a:spLocks noChangeShapeType="1"/>
              </p:cNvSpPr>
              <p:nvPr/>
            </p:nvSpPr>
            <p:spPr bwMode="auto">
              <a:xfrm flipH="1" flipV="1">
                <a:off x="10220823"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89" name="Line 94"/>
              <p:cNvSpPr>
                <a:spLocks noChangeShapeType="1"/>
              </p:cNvSpPr>
              <p:nvPr/>
            </p:nvSpPr>
            <p:spPr bwMode="auto">
              <a:xfrm flipH="1">
                <a:off x="10160498" y="4450803"/>
                <a:ext cx="12700"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0" name="Line 95"/>
              <p:cNvSpPr>
                <a:spLocks noChangeShapeType="1"/>
              </p:cNvSpPr>
              <p:nvPr/>
            </p:nvSpPr>
            <p:spPr bwMode="auto">
              <a:xfrm flipH="1" flipV="1">
                <a:off x="10112873" y="4450803"/>
                <a:ext cx="12700" cy="71437"/>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1" name="Line 96"/>
              <p:cNvSpPr>
                <a:spLocks noChangeShapeType="1"/>
              </p:cNvSpPr>
              <p:nvPr/>
            </p:nvSpPr>
            <p:spPr bwMode="auto">
              <a:xfrm flipH="1">
                <a:off x="10047786" y="4450803"/>
                <a:ext cx="11113" cy="68262"/>
              </a:xfrm>
              <a:prstGeom prst="line">
                <a:avLst/>
              </a:prstGeom>
              <a:noFill/>
              <a:ln w="9525">
                <a:solidFill>
                  <a:schemeClr val="tx1"/>
                </a:solidFill>
                <a:round/>
                <a:headEnd/>
                <a:tailEnd/>
              </a:ln>
            </p:spPr>
            <p:txBody>
              <a:bodyPr lIns="79200" tIns="39600" rIns="79200" bIns="39600">
                <a:spAutoFit/>
              </a:bodyPr>
              <a:lstStyle/>
              <a:p>
                <a:endParaRPr lang="en-US"/>
              </a:p>
            </p:txBody>
          </p:sp>
          <p:sp>
            <p:nvSpPr>
              <p:cNvPr id="992" name="Line 97"/>
              <p:cNvSpPr>
                <a:spLocks noChangeShapeType="1"/>
              </p:cNvSpPr>
              <p:nvPr/>
            </p:nvSpPr>
            <p:spPr bwMode="auto">
              <a:xfrm flipH="1" flipV="1">
                <a:off x="10000161" y="4450803"/>
                <a:ext cx="11113" cy="71437"/>
              </a:xfrm>
              <a:prstGeom prst="line">
                <a:avLst/>
              </a:prstGeom>
              <a:noFill/>
              <a:ln w="9525">
                <a:solidFill>
                  <a:schemeClr val="tx1"/>
                </a:solidFill>
                <a:round/>
                <a:headEnd/>
                <a:tailEnd/>
              </a:ln>
            </p:spPr>
            <p:txBody>
              <a:bodyPr lIns="79200" tIns="39600" rIns="79200" bIns="39600">
                <a:spAutoFit/>
              </a:bodyPr>
              <a:lstStyle/>
              <a:p>
                <a:endParaRPr lang="en-US"/>
              </a:p>
            </p:txBody>
          </p:sp>
        </p:grpSp>
        <p:sp>
          <p:nvSpPr>
            <p:cNvPr id="939" name="AutoShape 67"/>
            <p:cNvSpPr>
              <a:spLocks noChangeArrowheads="1"/>
            </p:cNvSpPr>
            <p:nvPr/>
          </p:nvSpPr>
          <p:spPr bwMode="auto">
            <a:xfrm rot="5400000" flipH="1">
              <a:off x="7315533" y="3315993"/>
              <a:ext cx="165853" cy="121740"/>
            </a:xfrm>
            <a:custGeom>
              <a:avLst/>
              <a:gdLst>
                <a:gd name="T0" fmla="*/ 123 w 21600"/>
                <a:gd name="T1" fmla="*/ 0 h 21600"/>
                <a:gd name="T2" fmla="*/ 123 w 21600"/>
                <a:gd name="T3" fmla="*/ 71 h 21600"/>
                <a:gd name="T4" fmla="*/ 26 w 21600"/>
                <a:gd name="T5" fmla="*/ 127 h 21600"/>
                <a:gd name="T6" fmla="*/ 176 w 21600"/>
                <a:gd name="T7" fmla="*/ 36 h 21600"/>
                <a:gd name="T8" fmla="*/ 17694720 60000 65536"/>
                <a:gd name="T9" fmla="*/ 5898240 60000 65536"/>
                <a:gd name="T10" fmla="*/ 5898240 60000 65536"/>
                <a:gd name="T11" fmla="*/ 0 60000 65536"/>
                <a:gd name="T12" fmla="*/ 12395 w 21600"/>
                <a:gd name="T13" fmla="*/ 2891 h 21600"/>
                <a:gd name="T14" fmla="*/ 18286 w 21600"/>
                <a:gd name="T15" fmla="*/ 9184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40" name="AutoShape 68"/>
            <p:cNvSpPr>
              <a:spLocks noChangeArrowheads="1"/>
            </p:cNvSpPr>
            <p:nvPr/>
          </p:nvSpPr>
          <p:spPr bwMode="auto">
            <a:xfrm>
              <a:off x="7470352" y="3294407"/>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41" name="AutoShape 132"/>
            <p:cNvSpPr>
              <a:spLocks noChangeArrowheads="1"/>
            </p:cNvSpPr>
            <p:nvPr/>
          </p:nvSpPr>
          <p:spPr bwMode="auto">
            <a:xfrm rot="16200000">
              <a:off x="7046435" y="2637172"/>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42" name="AutoShape 132"/>
            <p:cNvSpPr>
              <a:spLocks noChangeArrowheads="1"/>
            </p:cNvSpPr>
            <p:nvPr/>
          </p:nvSpPr>
          <p:spPr bwMode="auto">
            <a:xfrm rot="16200000">
              <a:off x="7063869" y="2804688"/>
              <a:ext cx="124713" cy="244735"/>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943" name="AutoShape 132"/>
            <p:cNvSpPr>
              <a:spLocks noChangeArrowheads="1"/>
            </p:cNvSpPr>
            <p:nvPr/>
          </p:nvSpPr>
          <p:spPr bwMode="auto">
            <a:xfrm rot="16200000">
              <a:off x="7049311" y="3052746"/>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44" name="AutoShape 77"/>
            <p:cNvSpPr>
              <a:spLocks noChangeArrowheads="1"/>
            </p:cNvSpPr>
            <p:nvPr/>
          </p:nvSpPr>
          <p:spPr bwMode="auto">
            <a:xfrm rot="5400000">
              <a:off x="7491216" y="3052746"/>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45" name="AutoShape 77"/>
            <p:cNvSpPr>
              <a:spLocks noChangeArrowheads="1"/>
            </p:cNvSpPr>
            <p:nvPr/>
          </p:nvSpPr>
          <p:spPr bwMode="auto">
            <a:xfrm rot="5400000">
              <a:off x="7438119" y="2807145"/>
              <a:ext cx="116234" cy="242650"/>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wrap="square" lIns="79200" tIns="39600" rIns="79200" bIns="39600" anchor="ctr">
              <a:spAutoFit/>
            </a:bodyPr>
            <a:lstStyle/>
            <a:p>
              <a:endParaRPr lang="en-US"/>
            </a:p>
          </p:txBody>
        </p:sp>
        <p:sp>
          <p:nvSpPr>
            <p:cNvPr id="946" name="AutoShape 77"/>
            <p:cNvSpPr>
              <a:spLocks noChangeArrowheads="1"/>
            </p:cNvSpPr>
            <p:nvPr/>
          </p:nvSpPr>
          <p:spPr bwMode="auto">
            <a:xfrm rot="5400000">
              <a:off x="7488339" y="2642827"/>
              <a:ext cx="84811" cy="161041"/>
            </a:xfrm>
            <a:prstGeom prst="upArrow">
              <a:avLst>
                <a:gd name="adj1" fmla="val 50000"/>
                <a:gd name="adj2" fmla="val 46667"/>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47" name="AutoShape 75"/>
            <p:cNvSpPr>
              <a:spLocks noChangeArrowheads="1"/>
            </p:cNvSpPr>
            <p:nvPr/>
          </p:nvSpPr>
          <p:spPr bwMode="auto">
            <a:xfrm flipH="1">
              <a:off x="7005210" y="2573837"/>
              <a:ext cx="149539" cy="101773"/>
            </a:xfrm>
            <a:custGeom>
              <a:avLst/>
              <a:gdLst>
                <a:gd name="T0" fmla="*/ 78 w 21600"/>
                <a:gd name="T1" fmla="*/ 0 h 21600"/>
                <a:gd name="T2" fmla="*/ 78 w 21600"/>
                <a:gd name="T3" fmla="*/ 60 h 21600"/>
                <a:gd name="T4" fmla="*/ 17 w 21600"/>
                <a:gd name="T5" fmla="*/ 106 h 21600"/>
                <a:gd name="T6" fmla="*/ 112 w 21600"/>
                <a:gd name="T7" fmla="*/ 30 h 21600"/>
                <a:gd name="T8" fmla="*/ 17694720 60000 65536"/>
                <a:gd name="T9" fmla="*/ 5898240 60000 65536"/>
                <a:gd name="T10" fmla="*/ 5898240 60000 65536"/>
                <a:gd name="T11" fmla="*/ 0 60000 65536"/>
                <a:gd name="T12" fmla="*/ 12343 w 21600"/>
                <a:gd name="T13" fmla="*/ 2853 h 21600"/>
                <a:gd name="T14" fmla="*/ 18321 w 21600"/>
                <a:gd name="T15" fmla="*/ 9170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0000FF"/>
                </a:gs>
                <a:gs pos="100000">
                  <a:srgbClr val="CCECFF"/>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948" name="AutoShape 68"/>
            <p:cNvSpPr>
              <a:spLocks noChangeArrowheads="1"/>
            </p:cNvSpPr>
            <p:nvPr/>
          </p:nvSpPr>
          <p:spPr bwMode="auto">
            <a:xfrm>
              <a:off x="7283429" y="3042801"/>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sp>
          <p:nvSpPr>
            <p:cNvPr id="949" name="AutoShape 68"/>
            <p:cNvSpPr>
              <a:spLocks noChangeArrowheads="1"/>
            </p:cNvSpPr>
            <p:nvPr/>
          </p:nvSpPr>
          <p:spPr bwMode="auto">
            <a:xfrm>
              <a:off x="7280553" y="2757270"/>
              <a:ext cx="74769" cy="184700"/>
            </a:xfrm>
            <a:prstGeom prst="upArrow">
              <a:avLst>
                <a:gd name="adj1" fmla="val 50000"/>
                <a:gd name="adj2" fmla="val 62821"/>
              </a:avLst>
            </a:prstGeom>
            <a:gradFill rotWithShape="1">
              <a:gsLst>
                <a:gs pos="0">
                  <a:srgbClr val="0000FF"/>
                </a:gs>
                <a:gs pos="100000">
                  <a:schemeClr val="bg1"/>
                </a:gs>
              </a:gsLst>
              <a:lin ang="5400000" scaled="1"/>
            </a:gradFill>
            <a:ln w="9525" algn="ctr">
              <a:noFill/>
              <a:miter lim="800000"/>
              <a:headEnd/>
              <a:tailEnd/>
            </a:ln>
          </p:spPr>
          <p:txBody>
            <a:bodyPr lIns="79200" tIns="39600" rIns="79200" bIns="39600" anchor="ctr">
              <a:spAutoFit/>
            </a:bodyPr>
            <a:lstStyle/>
            <a:p>
              <a:endParaRPr lang="en-US"/>
            </a:p>
          </p:txBody>
        </p:sp>
        <p:grpSp>
          <p:nvGrpSpPr>
            <p:cNvPr id="950" name="Group 293"/>
            <p:cNvGrpSpPr/>
            <p:nvPr/>
          </p:nvGrpSpPr>
          <p:grpSpPr>
            <a:xfrm>
              <a:off x="5930413" y="3202443"/>
              <a:ext cx="206264" cy="115324"/>
              <a:chOff x="8473984" y="4822428"/>
              <a:chExt cx="680760" cy="167406"/>
            </a:xfrm>
          </p:grpSpPr>
          <p:sp>
            <p:nvSpPr>
              <p:cNvPr id="983" name="Freeform 541"/>
              <p:cNvSpPr>
                <a:spLocks/>
              </p:cNvSpPr>
              <p:nvPr/>
            </p:nvSpPr>
            <p:spPr bwMode="auto">
              <a:xfrm>
                <a:off x="8473984" y="4822428"/>
                <a:ext cx="313365"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4" name="Freeform 542"/>
              <p:cNvSpPr>
                <a:spLocks/>
              </p:cNvSpPr>
              <p:nvPr/>
            </p:nvSpPr>
            <p:spPr bwMode="auto">
              <a:xfrm rot="10800000">
                <a:off x="8840177" y="4836384"/>
                <a:ext cx="314567" cy="10838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5" name="AutoShape 544"/>
              <p:cNvSpPr>
                <a:spLocks noChangeArrowheads="1"/>
              </p:cNvSpPr>
              <p:nvPr/>
            </p:nvSpPr>
            <p:spPr bwMode="auto">
              <a:xfrm rot="10800000">
                <a:off x="8781346" y="4827787"/>
                <a:ext cx="96052" cy="162047"/>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sp>
          <p:nvSpPr>
            <p:cNvPr id="951" name="Rounded Rectangle 490"/>
            <p:cNvSpPr/>
            <p:nvPr/>
          </p:nvSpPr>
          <p:spPr bwMode="auto">
            <a:xfrm rot="19446825">
              <a:off x="5872594" y="2787413"/>
              <a:ext cx="327234" cy="84374"/>
            </a:xfrm>
            <a:prstGeom prst="roundRect">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cxnSp>
          <p:nvCxnSpPr>
            <p:cNvPr id="952" name="Shape 96"/>
            <p:cNvCxnSpPr/>
            <p:nvPr/>
          </p:nvCxnSpPr>
          <p:spPr>
            <a:xfrm rot="10800000" flipV="1">
              <a:off x="5183490" y="2959058"/>
              <a:ext cx="720080" cy="392771"/>
            </a:xfrm>
            <a:prstGeom prst="bentConnector3">
              <a:avLst>
                <a:gd name="adj1" fmla="val 899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cxnSp>
          <p:nvCxnSpPr>
            <p:cNvPr id="953" name="Shape 292"/>
            <p:cNvCxnSpPr>
              <a:stCxn id="951" idx="1"/>
            </p:cNvCxnSpPr>
            <p:nvPr/>
          </p:nvCxnSpPr>
          <p:spPr>
            <a:xfrm rot="10800000" flipV="1">
              <a:off x="5183493" y="2925509"/>
              <a:ext cx="720159" cy="393590"/>
            </a:xfrm>
            <a:prstGeom prst="bentConnector3">
              <a:avLst>
                <a:gd name="adj1" fmla="val 16934"/>
              </a:avLst>
            </a:prstGeom>
            <a:noFill/>
            <a:ln w="19050">
              <a:solidFill>
                <a:schemeClr val="tx1"/>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cxnSp>
        <p:sp>
          <p:nvSpPr>
            <p:cNvPr id="954" name="Rectangle 493"/>
            <p:cNvSpPr/>
            <p:nvPr/>
          </p:nvSpPr>
          <p:spPr bwMode="auto">
            <a:xfrm>
              <a:off x="5623036" y="2166972"/>
              <a:ext cx="2568575" cy="1393443"/>
            </a:xfrm>
            <a:prstGeom prst="rect">
              <a:avLst/>
            </a:prstGeom>
            <a:noFill/>
            <a:ln w="19050">
              <a:solidFill>
                <a:schemeClr val="tx1">
                  <a:lumMod val="50000"/>
                  <a:lumOff val="50000"/>
                </a:schemeClr>
              </a:solidFill>
            </a:ln>
            <a:effectLst>
              <a:outerShdw blurRad="63500" sx="101000" sy="101000" algn="ctr" rotWithShape="0">
                <a:prstClr val="black">
                  <a:alpha val="30000"/>
                </a:prstClr>
              </a:outerShdw>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b="1" smtClean="0"/>
            </a:p>
          </p:txBody>
        </p:sp>
        <p:sp>
          <p:nvSpPr>
            <p:cNvPr id="955" name="Rectangle 125"/>
            <p:cNvSpPr>
              <a:spLocks noChangeArrowheads="1"/>
            </p:cNvSpPr>
            <p:nvPr/>
          </p:nvSpPr>
          <p:spPr bwMode="auto">
            <a:xfrm>
              <a:off x="8036252" y="2216755"/>
              <a:ext cx="144016"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956" name="Group 495"/>
            <p:cNvGrpSpPr/>
            <p:nvPr/>
          </p:nvGrpSpPr>
          <p:grpSpPr>
            <a:xfrm rot="16200000">
              <a:off x="7987846" y="2289514"/>
              <a:ext cx="193181" cy="47664"/>
              <a:chOff x="3266569" y="2921246"/>
              <a:chExt cx="206264" cy="115332"/>
            </a:xfrm>
          </p:grpSpPr>
          <p:sp>
            <p:nvSpPr>
              <p:cNvPr id="980" name="Freeform 541"/>
              <p:cNvSpPr>
                <a:spLocks/>
              </p:cNvSpPr>
              <p:nvPr/>
            </p:nvSpPr>
            <p:spPr bwMode="auto">
              <a:xfrm>
                <a:off x="3266569" y="2921246"/>
                <a:ext cx="94947" cy="74666"/>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1" name="Freeform 542"/>
              <p:cNvSpPr>
                <a:spLocks/>
              </p:cNvSpPr>
              <p:nvPr/>
            </p:nvSpPr>
            <p:spPr bwMode="auto">
              <a:xfrm rot="10800000">
                <a:off x="3377522" y="2930853"/>
                <a:ext cx="95311" cy="74668"/>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82" name="AutoShape 544"/>
              <p:cNvSpPr>
                <a:spLocks noChangeArrowheads="1"/>
              </p:cNvSpPr>
              <p:nvPr/>
            </p:nvSpPr>
            <p:spPr bwMode="auto">
              <a:xfrm rot="10800000">
                <a:off x="3359697" y="2924947"/>
                <a:ext cx="29103" cy="111631"/>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57" name="Group 499"/>
            <p:cNvGrpSpPr/>
            <p:nvPr/>
          </p:nvGrpSpPr>
          <p:grpSpPr>
            <a:xfrm flipH="1">
              <a:off x="8134548" y="2213580"/>
              <a:ext cx="45719" cy="206060"/>
              <a:chOff x="3143672" y="2945778"/>
              <a:chExt cx="72008" cy="206060"/>
            </a:xfrm>
          </p:grpSpPr>
          <p:sp>
            <p:nvSpPr>
              <p:cNvPr id="975" name="Rectangle 125"/>
              <p:cNvSpPr>
                <a:spLocks noChangeArrowheads="1"/>
              </p:cNvSpPr>
              <p:nvPr/>
            </p:nvSpPr>
            <p:spPr bwMode="auto">
              <a:xfrm>
                <a:off x="3143672" y="2948754"/>
                <a:ext cx="72008"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976" name="Straight Connector 501"/>
              <p:cNvCxnSpPr>
                <a:endCxn id="975"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7" name="Straight Connector 502"/>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8" name="Straight Connector 503"/>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9" name="Straight Connector 504"/>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58" name="Rectangle 125"/>
            <p:cNvSpPr>
              <a:spLocks noChangeArrowheads="1"/>
            </p:cNvSpPr>
            <p:nvPr/>
          </p:nvSpPr>
          <p:spPr bwMode="auto">
            <a:xfrm>
              <a:off x="5659680" y="2264620"/>
              <a:ext cx="539065"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grpSp>
          <p:nvGrpSpPr>
            <p:cNvPr id="959" name="Group 506"/>
            <p:cNvGrpSpPr/>
            <p:nvPr/>
          </p:nvGrpSpPr>
          <p:grpSpPr>
            <a:xfrm rot="16200000">
              <a:off x="5624034" y="2342520"/>
              <a:ext cx="193181" cy="47668"/>
              <a:chOff x="3261117" y="2952138"/>
              <a:chExt cx="206266" cy="115343"/>
            </a:xfrm>
          </p:grpSpPr>
          <p:sp>
            <p:nvSpPr>
              <p:cNvPr id="972" name="Freeform 541"/>
              <p:cNvSpPr>
                <a:spLocks/>
              </p:cNvSpPr>
              <p:nvPr/>
            </p:nvSpPr>
            <p:spPr bwMode="auto">
              <a:xfrm>
                <a:off x="3261117" y="2952138"/>
                <a:ext cx="94948" cy="74666"/>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3" name="Freeform 542"/>
              <p:cNvSpPr>
                <a:spLocks/>
              </p:cNvSpPr>
              <p:nvPr/>
            </p:nvSpPr>
            <p:spPr bwMode="auto">
              <a:xfrm rot="10800000">
                <a:off x="3372071" y="2961764"/>
                <a:ext cx="95312" cy="74667"/>
              </a:xfrm>
              <a:custGeom>
                <a:avLst/>
                <a:gdLst/>
                <a:ahLst/>
                <a:cxnLst>
                  <a:cxn ang="0">
                    <a:pos x="180" y="58"/>
                  </a:cxn>
                  <a:cxn ang="0">
                    <a:pos x="114" y="43"/>
                  </a:cxn>
                  <a:cxn ang="0">
                    <a:pos x="52" y="5"/>
                  </a:cxn>
                  <a:cxn ang="0">
                    <a:pos x="11" y="12"/>
                  </a:cxn>
                  <a:cxn ang="0">
                    <a:pos x="11" y="58"/>
                  </a:cxn>
                  <a:cxn ang="0">
                    <a:pos x="76" y="83"/>
                  </a:cxn>
                  <a:cxn ang="0">
                    <a:pos x="180" y="58"/>
                  </a:cxn>
                </a:cxnLst>
                <a:rect l="0" t="0" r="r" b="b"/>
                <a:pathLst>
                  <a:path w="186" h="83">
                    <a:moveTo>
                      <a:pt x="180" y="58"/>
                    </a:moveTo>
                    <a:cubicBezTo>
                      <a:pt x="186" y="51"/>
                      <a:pt x="135" y="52"/>
                      <a:pt x="114" y="43"/>
                    </a:cubicBezTo>
                    <a:cubicBezTo>
                      <a:pt x="93" y="34"/>
                      <a:pt x="69" y="10"/>
                      <a:pt x="52" y="5"/>
                    </a:cubicBezTo>
                    <a:cubicBezTo>
                      <a:pt x="35" y="0"/>
                      <a:pt x="18" y="3"/>
                      <a:pt x="11" y="12"/>
                    </a:cubicBezTo>
                    <a:cubicBezTo>
                      <a:pt x="4" y="21"/>
                      <a:pt x="0" y="46"/>
                      <a:pt x="11" y="58"/>
                    </a:cubicBezTo>
                    <a:cubicBezTo>
                      <a:pt x="22" y="70"/>
                      <a:pt x="48" y="83"/>
                      <a:pt x="76" y="83"/>
                    </a:cubicBezTo>
                    <a:cubicBezTo>
                      <a:pt x="104" y="83"/>
                      <a:pt x="158" y="63"/>
                      <a:pt x="180" y="58"/>
                    </a:cubicBezTo>
                    <a:close/>
                  </a:path>
                </a:pathLst>
              </a:custGeom>
              <a:gradFill rotWithShape="1">
                <a:gsLst>
                  <a:gs pos="0">
                    <a:srgbClr val="777777">
                      <a:gamma/>
                      <a:tint val="22353"/>
                      <a:invGamma/>
                    </a:srgbClr>
                  </a:gs>
                  <a:gs pos="100000">
                    <a:srgbClr val="777777"/>
                  </a:gs>
                </a:gsLst>
                <a:lin ang="0" scaled="1"/>
              </a:gradFill>
              <a:ln w="9525" cap="flat" cmpd="sng">
                <a:solidFill>
                  <a:srgbClr val="333333"/>
                </a:solidFill>
                <a:prstDash val="solid"/>
                <a:round/>
                <a:headEnd type="none" w="med" len="med"/>
                <a:tailEnd type="none" w="med" len="med"/>
              </a:ln>
              <a:effectLst/>
            </p:spPr>
            <p:txBody>
              <a:bodyPr lIns="79200" tIns="39600" rIns="79200" bIns="3960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974" name="AutoShape 544"/>
              <p:cNvSpPr>
                <a:spLocks noChangeArrowheads="1"/>
              </p:cNvSpPr>
              <p:nvPr/>
            </p:nvSpPr>
            <p:spPr bwMode="auto">
              <a:xfrm rot="10800000">
                <a:off x="3354244" y="2955852"/>
                <a:ext cx="29103" cy="111629"/>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4D4D4D"/>
                  </a:gs>
                  <a:gs pos="50000">
                    <a:srgbClr val="4D4D4D">
                      <a:gamma/>
                      <a:tint val="19216"/>
                      <a:invGamma/>
                    </a:srgbClr>
                  </a:gs>
                  <a:gs pos="100000">
                    <a:srgbClr val="4D4D4D"/>
                  </a:gs>
                </a:gsLst>
                <a:lin ang="0" scaled="1"/>
              </a:gradFill>
              <a:ln w="9525" algn="ctr">
                <a:solidFill>
                  <a:srgbClr val="333333"/>
                </a:solidFill>
                <a:miter lim="800000"/>
                <a:headEnd/>
                <a:tailEnd/>
              </a:ln>
              <a:effectLst/>
            </p:spPr>
            <p:txBody>
              <a:bodyPr lIns="79200" tIns="39600" rIns="79200" bIns="3960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grpSp>
        <p:grpSp>
          <p:nvGrpSpPr>
            <p:cNvPr id="960" name="Group 510"/>
            <p:cNvGrpSpPr/>
            <p:nvPr/>
          </p:nvGrpSpPr>
          <p:grpSpPr>
            <a:xfrm flipH="1">
              <a:off x="5613885" y="2261294"/>
              <a:ext cx="45718" cy="206060"/>
              <a:chOff x="3143620" y="2945778"/>
              <a:chExt cx="72006" cy="206060"/>
            </a:xfrm>
          </p:grpSpPr>
          <p:sp>
            <p:nvSpPr>
              <p:cNvPr id="967" name="Rectangle 125"/>
              <p:cNvSpPr>
                <a:spLocks noChangeArrowheads="1"/>
              </p:cNvSpPr>
              <p:nvPr/>
            </p:nvSpPr>
            <p:spPr bwMode="auto">
              <a:xfrm>
                <a:off x="3143620" y="2948754"/>
                <a:ext cx="72006" cy="203084"/>
              </a:xfrm>
              <a:prstGeom prst="rect">
                <a:avLst/>
              </a:prstGeom>
              <a:gradFill rotWithShape="1">
                <a:gsLst>
                  <a:gs pos="0">
                    <a:srgbClr val="969696"/>
                  </a:gs>
                  <a:gs pos="50000">
                    <a:srgbClr val="C9C9C9"/>
                  </a:gs>
                  <a:gs pos="100000">
                    <a:srgbClr val="969696"/>
                  </a:gs>
                </a:gsLst>
                <a:lin ang="5400000" scaled="1"/>
              </a:gradFill>
              <a:ln w="9525" algn="ctr">
                <a:solidFill>
                  <a:schemeClr val="tx1"/>
                </a:solidFill>
                <a:miter lim="800000"/>
                <a:headEnd/>
                <a:tailEnd/>
              </a:ln>
            </p:spPr>
            <p:txBody>
              <a:bodyPr wrap="square" lIns="79200" tIns="39600" rIns="79200" bIns="39600" anchor="ctr">
                <a:spAutoFit/>
              </a:bodyPr>
              <a:lstStyle/>
              <a:p>
                <a:endParaRPr lang="en-US" sz="800"/>
              </a:p>
            </p:txBody>
          </p:sp>
          <p:cxnSp>
            <p:nvCxnSpPr>
              <p:cNvPr id="968" name="Straight Connector 512"/>
              <p:cNvCxnSpPr>
                <a:endCxn id="967" idx="0"/>
              </p:cNvCxnSpPr>
              <p:nvPr/>
            </p:nvCxnSpPr>
            <p:spPr bwMode="auto">
              <a:xfrm flipV="1">
                <a:off x="3143672" y="2948754"/>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69" name="Straight Connector 513"/>
              <p:cNvCxnSpPr/>
              <p:nvPr/>
            </p:nvCxnSpPr>
            <p:spPr bwMode="auto">
              <a:xfrm flipV="1">
                <a:off x="3153485" y="2945778"/>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0" name="Straight Connector 514"/>
              <p:cNvCxnSpPr/>
              <p:nvPr/>
            </p:nvCxnSpPr>
            <p:spPr bwMode="auto">
              <a:xfrm flipV="1">
                <a:off x="3153485" y="3004095"/>
                <a:ext cx="59814" cy="128556"/>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71" name="Straight Connector 515"/>
              <p:cNvCxnSpPr/>
              <p:nvPr/>
            </p:nvCxnSpPr>
            <p:spPr bwMode="auto">
              <a:xfrm flipV="1">
                <a:off x="3177006" y="3068960"/>
                <a:ext cx="36004" cy="77382"/>
              </a:xfrm>
              <a:prstGeom prst="line">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961" name="AutoShape 140"/>
            <p:cNvSpPr>
              <a:spLocks noChangeArrowheads="1"/>
            </p:cNvSpPr>
            <p:nvPr/>
          </p:nvSpPr>
          <p:spPr bwMode="auto">
            <a:xfrm flipH="1">
              <a:off x="7567251" y="2241386"/>
              <a:ext cx="360040" cy="213618"/>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962" name="Text Box 138"/>
            <p:cNvSpPr txBox="1">
              <a:spLocks noChangeArrowheads="1"/>
            </p:cNvSpPr>
            <p:nvPr/>
          </p:nvSpPr>
          <p:spPr bwMode="auto">
            <a:xfrm>
              <a:off x="5755748" y="3364736"/>
              <a:ext cx="321055" cy="13263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spAutoFit/>
            </a:bodyPr>
            <a:lstStyle/>
            <a:p>
              <a:pPr algn="ctr" defTabSz="801688">
                <a:spcBef>
                  <a:spcPct val="50000"/>
                </a:spcBef>
              </a:pPr>
              <a:r>
                <a:rPr lang="en-US" altLang="zh-CN" sz="1200" b="1" smtClean="0">
                  <a:solidFill>
                    <a:schemeClr val="tx1"/>
                  </a:solidFill>
                  <a:latin typeface="Arial" charset="0"/>
                </a:rPr>
                <a:t>20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963" name="AutoShape 140"/>
            <p:cNvSpPr>
              <a:spLocks noChangeArrowheads="1"/>
            </p:cNvSpPr>
            <p:nvPr/>
          </p:nvSpPr>
          <p:spPr bwMode="auto">
            <a:xfrm rot="16576408" flipH="1">
              <a:off x="5965882" y="2361652"/>
              <a:ext cx="360040" cy="288032"/>
            </a:xfrm>
            <a:custGeom>
              <a:avLst/>
              <a:gdLst>
                <a:gd name="T0" fmla="*/ 220 w 21600"/>
                <a:gd name="T1" fmla="*/ 0 h 21600"/>
                <a:gd name="T2" fmla="*/ 220 w 21600"/>
                <a:gd name="T3" fmla="*/ 112 h 21600"/>
                <a:gd name="T4" fmla="*/ 34 w 21600"/>
                <a:gd name="T5" fmla="*/ 199 h 21600"/>
                <a:gd name="T6" fmla="*/ 330 w 21600"/>
                <a:gd name="T7" fmla="*/ 56 h 21600"/>
                <a:gd name="T8" fmla="*/ 17694720 60000 65536"/>
                <a:gd name="T9" fmla="*/ 5898240 60000 65536"/>
                <a:gd name="T10" fmla="*/ 5898240 60000 65536"/>
                <a:gd name="T11" fmla="*/ 0 60000 65536"/>
                <a:gd name="T12" fmla="*/ 12436 w 21600"/>
                <a:gd name="T13" fmla="*/ 3908 h 21600"/>
                <a:gd name="T14" fmla="*/ 18982 w 21600"/>
                <a:gd name="T15" fmla="*/ 8249 h 21600"/>
              </a:gdLst>
              <a:ahLst/>
              <a:cxnLst>
                <a:cxn ang="T8">
                  <a:pos x="T0" y="T1"/>
                </a:cxn>
                <a:cxn ang="T9">
                  <a:pos x="T2" y="T3"/>
                </a:cxn>
                <a:cxn ang="T10">
                  <a:pos x="T4" y="T5"/>
                </a:cxn>
                <a:cxn ang="T11">
                  <a:pos x="T6" y="T7"/>
                </a:cxn>
              </a:cxnLst>
              <a:rect l="T12" t="T13" r="T14" b="T15"/>
              <a:pathLst>
                <a:path w="21600" h="21600">
                  <a:moveTo>
                    <a:pt x="21600" y="6079"/>
                  </a:moveTo>
                  <a:lnTo>
                    <a:pt x="14400" y="0"/>
                  </a:lnTo>
                  <a:lnTo>
                    <a:pt x="14400" y="3876"/>
                  </a:lnTo>
                  <a:lnTo>
                    <a:pt x="12427" y="3876"/>
                  </a:lnTo>
                  <a:cubicBezTo>
                    <a:pt x="5564" y="3876"/>
                    <a:pt x="0" y="7584"/>
                    <a:pt x="0" y="12158"/>
                  </a:cubicBezTo>
                  <a:lnTo>
                    <a:pt x="0" y="21600"/>
                  </a:lnTo>
                  <a:lnTo>
                    <a:pt x="4503" y="21600"/>
                  </a:lnTo>
                  <a:lnTo>
                    <a:pt x="4503" y="12158"/>
                  </a:lnTo>
                  <a:cubicBezTo>
                    <a:pt x="4503" y="10017"/>
                    <a:pt x="8051" y="8282"/>
                    <a:pt x="12427" y="8282"/>
                  </a:cubicBezTo>
                  <a:lnTo>
                    <a:pt x="14400" y="8282"/>
                  </a:lnTo>
                  <a:lnTo>
                    <a:pt x="14400" y="12158"/>
                  </a:lnTo>
                  <a:close/>
                </a:path>
              </a:pathLst>
            </a:cu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25000" lnSpcReduction="20000"/>
            </a:bodyPr>
            <a:lstStyle/>
            <a:p>
              <a:endParaRPr lang="en-US"/>
            </a:p>
          </p:txBody>
        </p:sp>
        <p:sp>
          <p:nvSpPr>
            <p:cNvPr id="964" name="AutoShape 134"/>
            <p:cNvSpPr>
              <a:spLocks noChangeArrowheads="1"/>
            </p:cNvSpPr>
            <p:nvPr/>
          </p:nvSpPr>
          <p:spPr bwMode="auto">
            <a:xfrm rot="16200000" flipH="1">
              <a:off x="7207212" y="2166972"/>
              <a:ext cx="144016" cy="288032"/>
            </a:xfrm>
            <a:prstGeom prst="upArrow">
              <a:avLst>
                <a:gd name="adj1" fmla="val 50000"/>
                <a:gd name="adj2" fmla="val 45251"/>
              </a:avLst>
            </a:prstGeom>
            <a:gradFill rotWithShape="1">
              <a:gsLst>
                <a:gs pos="0">
                  <a:srgbClr val="FF0000"/>
                </a:gs>
                <a:gs pos="100000">
                  <a:srgbClr val="FF9999"/>
                </a:gs>
              </a:gsLst>
              <a:lin ang="5400000" scaled="1"/>
            </a:gradFill>
            <a:ln w="9525" algn="ctr">
              <a:noFill/>
              <a:miter lim="800000"/>
              <a:headEnd/>
              <a:tailEnd/>
            </a:ln>
          </p:spPr>
          <p:txBody>
            <a:bodyPr wrap="square" lIns="79200" tIns="39600" rIns="79200" bIns="39600" anchor="ctr">
              <a:normAutofit fontScale="92500" lnSpcReduction="10000"/>
            </a:bodyPr>
            <a:lstStyle/>
            <a:p>
              <a:endParaRPr lang="en-US"/>
            </a:p>
          </p:txBody>
        </p:sp>
        <p:sp>
          <p:nvSpPr>
            <p:cNvPr id="965" name="Text Box 138"/>
            <p:cNvSpPr txBox="1">
              <a:spLocks noChangeArrowheads="1"/>
            </p:cNvSpPr>
            <p:nvPr/>
          </p:nvSpPr>
          <p:spPr bwMode="auto">
            <a:xfrm>
              <a:off x="4871864" y="2282698"/>
              <a:ext cx="394521" cy="19007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40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sp>
          <p:nvSpPr>
            <p:cNvPr id="966" name="Text Box 138"/>
            <p:cNvSpPr txBox="1">
              <a:spLocks noChangeArrowheads="1"/>
            </p:cNvSpPr>
            <p:nvPr/>
          </p:nvSpPr>
          <p:spPr bwMode="auto">
            <a:xfrm>
              <a:off x="6271108" y="2238980"/>
              <a:ext cx="353808" cy="190070"/>
            </a:xfrm>
            <a:prstGeom prst="rect">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square" lIns="0" tIns="39600" rIns="0" bIns="39600">
              <a:spAutoFit/>
            </a:bodyPr>
            <a:lstStyle/>
            <a:p>
              <a:pPr algn="ctr" defTabSz="801688">
                <a:spcBef>
                  <a:spcPct val="50000"/>
                </a:spcBef>
              </a:pPr>
              <a:r>
                <a:rPr lang="en-US" altLang="zh-CN" sz="1200" b="1" smtClean="0">
                  <a:solidFill>
                    <a:schemeClr val="tx1"/>
                  </a:solidFill>
                  <a:latin typeface="Arial" charset="0"/>
                </a:rPr>
                <a:t>30</a:t>
              </a:r>
              <a:r>
                <a:rPr lang="zh-CN" altLang="en-US" sz="1200" b="1" smtClean="0">
                  <a:solidFill>
                    <a:schemeClr val="tx1"/>
                  </a:solidFill>
                  <a:latin typeface="Arial" charset="0"/>
                </a:rPr>
                <a:t>℃</a:t>
              </a:r>
              <a:endParaRPr lang="en-US" altLang="zh-CN" sz="1200" b="1">
                <a:solidFill>
                  <a:schemeClr val="tx1"/>
                </a:solidFill>
                <a:latin typeface="Arial" charset="0"/>
              </a:endParaRPr>
            </a:p>
          </p:txBody>
        </p:sp>
      </p:grpSp>
    </p:spTree>
    <p:extLst>
      <p:ext uri="{BB962C8B-B14F-4D97-AF65-F5344CB8AC3E}">
        <p14:creationId xmlns:p14="http://schemas.microsoft.com/office/powerpoint/2010/main" val="31428028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12"/>
                                        </p:tgtEl>
                                        <p:attrNameLst>
                                          <p:attrName>style.visibility</p:attrName>
                                        </p:attrNameLst>
                                      </p:cBhvr>
                                      <p:to>
                                        <p:strVal val="visible"/>
                                      </p:to>
                                    </p:set>
                                    <p:animEffect transition="in" filter="checkerboard(across)">
                                      <p:cBhvr>
                                        <p:cTn id="7" dur="500"/>
                                        <p:tgtEl>
                                          <p:spTgt spid="51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36"/>
                                        </p:tgtEl>
                                        <p:attrNameLst>
                                          <p:attrName>style.visibility</p:attrName>
                                        </p:attrNameLst>
                                      </p:cBhvr>
                                      <p:to>
                                        <p:strVal val="visible"/>
                                      </p:to>
                                    </p:set>
                                    <p:animEffect transition="in" filter="checkerboard(across)">
                                      <p:cBhvr>
                                        <p:cTn id="12" dur="500"/>
                                        <p:tgtEl>
                                          <p:spTgt spid="63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nodeType="clickEffect">
                                  <p:stCondLst>
                                    <p:cond delay="0"/>
                                  </p:stCondLst>
                                  <p:childTnLst>
                                    <p:animEffect transition="out" filter="checkerboard(across)">
                                      <p:cBhvr>
                                        <p:cTn id="16" dur="500"/>
                                        <p:tgtEl>
                                          <p:spTgt spid="636"/>
                                        </p:tgtEl>
                                      </p:cBhvr>
                                    </p:animEffect>
                                    <p:set>
                                      <p:cBhvr>
                                        <p:cTn id="17" dur="1" fill="hold">
                                          <p:stCondLst>
                                            <p:cond delay="499"/>
                                          </p:stCondLst>
                                        </p:cTn>
                                        <p:tgtEl>
                                          <p:spTgt spid="63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759"/>
                                        </p:tgtEl>
                                        <p:attrNameLst>
                                          <p:attrName>style.visibility</p:attrName>
                                        </p:attrNameLst>
                                      </p:cBhvr>
                                      <p:to>
                                        <p:strVal val="visible"/>
                                      </p:to>
                                    </p:set>
                                    <p:animEffect transition="in" filter="checkerboard(across)">
                                      <p:cBhvr>
                                        <p:cTn id="22" dur="500"/>
                                        <p:tgtEl>
                                          <p:spTgt spid="759"/>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xit" presetSubtype="16" fill="hold" nodeType="clickEffect">
                                  <p:stCondLst>
                                    <p:cond delay="0"/>
                                  </p:stCondLst>
                                  <p:childTnLst>
                                    <p:animEffect transition="out" filter="diamond(in)">
                                      <p:cBhvr>
                                        <p:cTn id="26" dur="2000"/>
                                        <p:tgtEl>
                                          <p:spTgt spid="759"/>
                                        </p:tgtEl>
                                      </p:cBhvr>
                                    </p:animEffect>
                                    <p:set>
                                      <p:cBhvr>
                                        <p:cTn id="27" dur="1" fill="hold">
                                          <p:stCondLst>
                                            <p:cond delay="1999"/>
                                          </p:stCondLst>
                                        </p:cTn>
                                        <p:tgtEl>
                                          <p:spTgt spid="75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81"/>
                                        </p:tgtEl>
                                        <p:attrNameLst>
                                          <p:attrName>style.visibility</p:attrName>
                                        </p:attrNameLst>
                                      </p:cBhvr>
                                      <p:to>
                                        <p:strVal val="visible"/>
                                      </p:to>
                                    </p:set>
                                    <p:animEffect transition="in" filter="blinds(horizontal)">
                                      <p:cBhvr>
                                        <p:cTn id="32" dur="500"/>
                                        <p:tgtEl>
                                          <p:spTgt spid="881"/>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xit" presetSubtype="10" fill="hold" nodeType="clickEffect">
                                  <p:stCondLst>
                                    <p:cond delay="0"/>
                                  </p:stCondLst>
                                  <p:childTnLst>
                                    <p:animEffect transition="out" filter="checkerboard(across)">
                                      <p:cBhvr>
                                        <p:cTn id="36" dur="500"/>
                                        <p:tgtEl>
                                          <p:spTgt spid="881"/>
                                        </p:tgtEl>
                                      </p:cBhvr>
                                    </p:animEffect>
                                    <p:set>
                                      <p:cBhvr>
                                        <p:cTn id="37" dur="1" fill="hold">
                                          <p:stCondLst>
                                            <p:cond delay="499"/>
                                          </p:stCondLst>
                                        </p:cTn>
                                        <p:tgtEl>
                                          <p:spTgt spid="88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Composition of a Direct Ventilation Free Cooling System</a:t>
            </a:r>
          </a:p>
        </p:txBody>
      </p:sp>
      <p:sp>
        <p:nvSpPr>
          <p:cNvPr id="3" name="Rectangle 2"/>
          <p:cNvSpPr>
            <a:spLocks noChangeArrowheads="1"/>
          </p:cNvSpPr>
          <p:nvPr/>
        </p:nvSpPr>
        <p:spPr bwMode="auto">
          <a:xfrm>
            <a:off x="614362" y="13440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noAutofit/>
          </a:bodyPr>
          <a:lstStyle/>
          <a:p>
            <a:endParaRPr lang="zh-CN" altLang="en-US">
              <a:latin typeface="Huawei Sans" panose="020C0503030203020204" pitchFamily="34" charset="0"/>
            </a:endParaRPr>
          </a:p>
        </p:txBody>
      </p:sp>
      <p:graphicFrame>
        <p:nvGraphicFramePr>
          <p:cNvPr id="5" name="对象 4"/>
          <p:cNvGraphicFramePr>
            <a:graphicFrameLocks noChangeAspect="1"/>
          </p:cNvGraphicFramePr>
          <p:nvPr>
            <p:extLst/>
          </p:nvPr>
        </p:nvGraphicFramePr>
        <p:xfrm>
          <a:off x="619125" y="1381125"/>
          <a:ext cx="9944100" cy="4248150"/>
        </p:xfrm>
        <a:graphic>
          <a:graphicData uri="http://schemas.openxmlformats.org/presentationml/2006/ole">
            <mc:AlternateContent xmlns:mc="http://schemas.openxmlformats.org/markup-compatibility/2006">
              <mc:Choice xmlns:v="urn:schemas-microsoft-com:vml" Requires="v">
                <p:oleObj spid="_x0000_s1041" name="Visio" r:id="rId4" imgW="7572342" imgH="3533948" progId="Visio.Drawing.11">
                  <p:embed/>
                </p:oleObj>
              </mc:Choice>
              <mc:Fallback>
                <p:oleObj name="Visio" r:id="rId4" imgW="7572342" imgH="3533948" progId="Visio.Drawing.11">
                  <p:embed/>
                  <p:pic>
                    <p:nvPicPr>
                      <p:cNvPr id="0" name=""/>
                      <p:cNvPicPr>
                        <a:picLocks noChangeAspect="1" noChangeArrowheads="1"/>
                      </p:cNvPicPr>
                      <p:nvPr/>
                    </p:nvPicPr>
                    <p:blipFill>
                      <a:blip r:embed="rId5"/>
                      <a:srcRect/>
                      <a:stretch>
                        <a:fillRect/>
                      </a:stretch>
                    </p:blipFill>
                    <p:spPr bwMode="auto">
                      <a:xfrm>
                        <a:off x="619125" y="1381125"/>
                        <a:ext cx="9944100" cy="4248150"/>
                      </a:xfrm>
                      <a:prstGeom prst="rect">
                        <a:avLst/>
                      </a:prstGeom>
                      <a:noFill/>
                    </p:spPr>
                  </p:pic>
                </p:oleObj>
              </mc:Fallback>
            </mc:AlternateContent>
          </a:graphicData>
        </a:graphic>
      </p:graphicFrame>
      <p:sp>
        <p:nvSpPr>
          <p:cNvPr id="6" name="线形标注 2 5"/>
          <p:cNvSpPr/>
          <p:nvPr/>
        </p:nvSpPr>
        <p:spPr>
          <a:xfrm>
            <a:off x="9551706" y="3886200"/>
            <a:ext cx="1983069" cy="840036"/>
          </a:xfrm>
          <a:prstGeom prst="borderCallout2">
            <a:avLst>
              <a:gd name="adj1" fmla="val 18750"/>
              <a:gd name="adj2" fmla="val -8333"/>
              <a:gd name="adj3" fmla="val 18750"/>
              <a:gd name="adj4" fmla="val -16667"/>
              <a:gd name="adj5" fmla="val -40042"/>
              <a:gd name="adj6" fmla="val -28415"/>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400" dirty="0">
                <a:latin typeface="Huawei Sans" panose="020C0503030203020204" pitchFamily="34" charset="0"/>
              </a:rPr>
              <a:t>Direct ventilation free cooling system diagram</a:t>
            </a:r>
          </a:p>
        </p:txBody>
      </p:sp>
    </p:spTree>
    <p:extLst>
      <p:ext uri="{BB962C8B-B14F-4D97-AF65-F5344CB8AC3E}">
        <p14:creationId xmlns:p14="http://schemas.microsoft.com/office/powerpoint/2010/main" val="3212210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Three Configuration Solutions for Direct Ventilation Free Cooling</a:t>
            </a:r>
          </a:p>
        </p:txBody>
      </p:sp>
      <p:sp>
        <p:nvSpPr>
          <p:cNvPr id="62" name="文本占位符 61"/>
          <p:cNvSpPr>
            <a:spLocks noGrp="1"/>
          </p:cNvSpPr>
          <p:nvPr>
            <p:ph type="body" sz="quarter" idx="4294967295"/>
          </p:nvPr>
        </p:nvSpPr>
        <p:spPr>
          <a:xfrm>
            <a:off x="8428454" y="2824286"/>
            <a:ext cx="3009899" cy="3109045"/>
          </a:xfrm>
          <a:prstGeom prst="rect">
            <a:avLst/>
          </a:prstGeom>
          <a:solidFill>
            <a:schemeClr val="accent4">
              <a:lumMod val="20000"/>
              <a:lumOff val="80000"/>
            </a:schemeClr>
          </a:solidFill>
          <a:ln w="19050">
            <a:solidFill>
              <a:srgbClr val="C00000"/>
            </a:solidFill>
          </a:ln>
        </p:spPr>
        <p:txBody>
          <a:bodyPr>
            <a:noAutofit/>
          </a:bodyPr>
          <a:lstStyle/>
          <a:p>
            <a:pPr>
              <a:lnSpc>
                <a:spcPct val="130000"/>
              </a:lnSpc>
            </a:pPr>
            <a:r>
              <a:rPr lang="en-US" sz="1200" dirty="0">
                <a:latin typeface="Huawei Sans" panose="020C0503030203020204" pitchFamily="34" charset="0"/>
              </a:rPr>
              <a:t>The cooling system of the direct ventilation free cooling solution supports direct ventilation cooling and mechanical cooling. Mechanical cooling is enabled only when the outdoor temperature cannot reach the preset temperature.</a:t>
            </a:r>
          </a:p>
          <a:p>
            <a:pPr>
              <a:lnSpc>
                <a:spcPct val="130000"/>
              </a:lnSpc>
            </a:pPr>
            <a:r>
              <a:rPr lang="en-US" sz="1200" dirty="0">
                <a:latin typeface="Huawei Sans" panose="020C0503030203020204" pitchFamily="34" charset="0"/>
              </a:rPr>
              <a:t>There are three mechanical cooling modes that can work with free cooling: water-cooled chilled water, air-cooled chilled water, and air cooling.</a:t>
            </a:r>
          </a:p>
          <a:p>
            <a:endParaRPr lang="zh-CN" altLang="en-US" sz="1200" dirty="0">
              <a:latin typeface="Huawei Sans" panose="020C0503030203020204" pitchFamily="34" charset="0"/>
            </a:endParaRPr>
          </a:p>
        </p:txBody>
      </p:sp>
      <p:sp>
        <p:nvSpPr>
          <p:cNvPr id="22" name="圆角矩形 21"/>
          <p:cNvSpPr/>
          <p:nvPr/>
        </p:nvSpPr>
        <p:spPr bwMode="auto">
          <a:xfrm>
            <a:off x="1193671" y="2877319"/>
            <a:ext cx="4057124" cy="3204356"/>
          </a:xfrm>
          <a:prstGeom prst="roundRect">
            <a:avLst>
              <a:gd name="adj" fmla="val 7849"/>
            </a:avLst>
          </a:prstGeom>
          <a:noFill/>
          <a:ln w="28575">
            <a:solidFill>
              <a:schemeClr val="tx1">
                <a:lumMod val="65000"/>
                <a:lumOff val="35000"/>
              </a:schemeClr>
            </a:solidFill>
            <a:prstDash val="dash"/>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600" b="0" i="0" u="none" strike="noStrike" cap="none" normalizeH="0" baseline="0" smtClean="0">
              <a:ln>
                <a:noFill/>
              </a:ln>
              <a:solidFill>
                <a:schemeClr val="tx1"/>
              </a:solidFill>
              <a:effectLst/>
              <a:latin typeface="Huawei Sans" panose="020C0503030203020204" pitchFamily="34" charset="0"/>
              <a:ea typeface="宋体" charset="-122"/>
            </a:endParaRPr>
          </a:p>
        </p:txBody>
      </p:sp>
      <p:sp>
        <p:nvSpPr>
          <p:cNvPr id="23" name="右箭头 22"/>
          <p:cNvSpPr/>
          <p:nvPr/>
        </p:nvSpPr>
        <p:spPr bwMode="auto">
          <a:xfrm>
            <a:off x="833011" y="2081039"/>
            <a:ext cx="432048" cy="360040"/>
          </a:xfrm>
          <a:prstGeom prst="rightArrow">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Huawei Sans" panose="020C0503030203020204" pitchFamily="34" charset="0"/>
              <a:ea typeface="宋体" charset="-122"/>
            </a:endParaRPr>
          </a:p>
        </p:txBody>
      </p:sp>
      <p:sp>
        <p:nvSpPr>
          <p:cNvPr id="24" name="TextBox 38"/>
          <p:cNvSpPr txBox="1"/>
          <p:nvPr/>
        </p:nvSpPr>
        <p:spPr>
          <a:xfrm>
            <a:off x="2331660" y="5060812"/>
            <a:ext cx="2304256" cy="523220"/>
          </a:xfrm>
          <a:prstGeom prst="rect">
            <a:avLst/>
          </a:prstGeom>
          <a:noFill/>
        </p:spPr>
        <p:txBody>
          <a:bodyPr wrap="square" rtlCol="0">
            <a:noAutofit/>
          </a:bodyPr>
          <a:lstStyle/>
          <a:p>
            <a:r>
              <a:rPr lang="en-US" sz="1100" dirty="0">
                <a:latin typeface="Huawei Sans" panose="020C0503030203020204" pitchFamily="34" charset="0"/>
              </a:rPr>
              <a:t>Mode 3: air-cooled air conditioner</a:t>
            </a:r>
          </a:p>
        </p:txBody>
      </p:sp>
      <p:sp>
        <p:nvSpPr>
          <p:cNvPr id="25" name="TextBox 39"/>
          <p:cNvSpPr txBox="1"/>
          <p:nvPr/>
        </p:nvSpPr>
        <p:spPr>
          <a:xfrm>
            <a:off x="2305077" y="4022600"/>
            <a:ext cx="2122344" cy="523220"/>
          </a:xfrm>
          <a:prstGeom prst="rect">
            <a:avLst/>
          </a:prstGeom>
          <a:noFill/>
        </p:spPr>
        <p:txBody>
          <a:bodyPr wrap="square" rtlCol="0">
            <a:noAutofit/>
          </a:bodyPr>
          <a:lstStyle/>
          <a:p>
            <a:r>
              <a:rPr lang="en-US" sz="1100" dirty="0">
                <a:latin typeface="Huawei Sans" panose="020C0503030203020204" pitchFamily="34" charset="0"/>
              </a:rPr>
              <a:t>Mode 2: air-cooled chilled water air conditioner</a:t>
            </a:r>
          </a:p>
        </p:txBody>
      </p:sp>
      <p:sp>
        <p:nvSpPr>
          <p:cNvPr id="26" name="TextBox 40"/>
          <p:cNvSpPr txBox="1"/>
          <p:nvPr/>
        </p:nvSpPr>
        <p:spPr>
          <a:xfrm>
            <a:off x="2286129" y="2873127"/>
            <a:ext cx="2304256" cy="738664"/>
          </a:xfrm>
          <a:prstGeom prst="rect">
            <a:avLst/>
          </a:prstGeom>
          <a:noFill/>
        </p:spPr>
        <p:txBody>
          <a:bodyPr wrap="square" rtlCol="0">
            <a:noAutofit/>
          </a:bodyPr>
          <a:lstStyle/>
          <a:p>
            <a:r>
              <a:rPr lang="en-US" sz="1100" dirty="0">
                <a:latin typeface="Huawei Sans" panose="020C0503030203020204" pitchFamily="34" charset="0"/>
              </a:rPr>
              <a:t>Mode 1: water-cooled chilled water air conditioner</a:t>
            </a:r>
          </a:p>
        </p:txBody>
      </p:sp>
      <p:sp>
        <p:nvSpPr>
          <p:cNvPr id="27" name="圆角矩形 33"/>
          <p:cNvSpPr>
            <a:spLocks noChangeArrowheads="1"/>
          </p:cNvSpPr>
          <p:nvPr/>
        </p:nvSpPr>
        <p:spPr bwMode="auto">
          <a:xfrm>
            <a:off x="1313255" y="2004839"/>
            <a:ext cx="1026497"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dirty="0">
                <a:solidFill>
                  <a:schemeClr val="tx1"/>
                </a:solidFill>
                <a:latin typeface="Huawei Sans" panose="020C0503030203020204" pitchFamily="34" charset="0"/>
                <a:ea typeface="微软雅黑" pitchFamily="34" charset="-122"/>
              </a:rPr>
              <a:t>Free cooling </a:t>
            </a:r>
            <a:endParaRPr lang="en-US" sz="1050" b="1" dirty="0" smtClean="0">
              <a:solidFill>
                <a:schemeClr val="tx1"/>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50" b="1" dirty="0" smtClean="0">
                <a:solidFill>
                  <a:schemeClr val="tx1"/>
                </a:solidFill>
                <a:latin typeface="Huawei Sans" panose="020C0503030203020204" pitchFamily="34" charset="0"/>
                <a:ea typeface="微软雅黑" pitchFamily="34" charset="-122"/>
              </a:rPr>
              <a:t>source</a:t>
            </a:r>
            <a:endParaRPr lang="en-US" sz="1050" b="1" dirty="0">
              <a:solidFill>
                <a:schemeClr val="tx1"/>
              </a:solidFill>
              <a:latin typeface="Huawei Sans" panose="020C0503030203020204" pitchFamily="34" charset="0"/>
              <a:ea typeface="微软雅黑" pitchFamily="34" charset="-122"/>
            </a:endParaRPr>
          </a:p>
        </p:txBody>
      </p:sp>
      <p:sp>
        <p:nvSpPr>
          <p:cNvPr id="28" name="圆角矩形 33"/>
          <p:cNvSpPr>
            <a:spLocks noChangeArrowheads="1"/>
          </p:cNvSpPr>
          <p:nvPr/>
        </p:nvSpPr>
        <p:spPr bwMode="auto">
          <a:xfrm>
            <a:off x="1313255" y="5249391"/>
            <a:ext cx="1026497" cy="504056"/>
          </a:xfrm>
          <a:prstGeom prst="roundRect">
            <a:avLst>
              <a:gd name="adj" fmla="val 16667"/>
            </a:avLst>
          </a:prstGeom>
          <a:solidFill>
            <a:srgbClr val="4F81B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none" lIns="0" tIns="36000" rIns="0" bIns="36000" anchor="ctr" anchorCtr="0">
            <a:noAutofit/>
          </a:bodyPr>
          <a:lstStyle/>
          <a:p>
            <a:pPr algn="ctr" defTabSz="801688" fontAlgn="auto">
              <a:spcBef>
                <a:spcPts val="0"/>
              </a:spcBef>
              <a:spcAft>
                <a:spcPts val="0"/>
              </a:spcAft>
              <a:defRPr/>
            </a:pPr>
            <a:r>
              <a:rPr lang="en-US" sz="1000" b="1" dirty="0">
                <a:solidFill>
                  <a:sysClr val="window" lastClr="FFFFFF"/>
                </a:solidFill>
                <a:latin typeface="Huawei Sans" panose="020C0503030203020204" pitchFamily="34" charset="0"/>
                <a:ea typeface="微软雅黑" pitchFamily="34" charset="-122"/>
              </a:rPr>
              <a:t>Air </a:t>
            </a:r>
            <a:endParaRPr lang="en-US" sz="1000" b="1" dirty="0" smtClean="0">
              <a:solidFill>
                <a:sysClr val="window" lastClr="FFFFFF"/>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conditioner </a:t>
            </a: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outdoor </a:t>
            </a:r>
            <a:r>
              <a:rPr lang="en-US" sz="1000" b="1" dirty="0">
                <a:solidFill>
                  <a:sysClr val="window" lastClr="FFFFFF"/>
                </a:solidFill>
                <a:latin typeface="Huawei Sans" panose="020C0503030203020204" pitchFamily="34" charset="0"/>
                <a:ea typeface="微软雅黑" pitchFamily="34" charset="-122"/>
              </a:rPr>
              <a:t>unit</a:t>
            </a:r>
          </a:p>
        </p:txBody>
      </p:sp>
      <p:sp>
        <p:nvSpPr>
          <p:cNvPr id="29" name="圆角矩形 33"/>
          <p:cNvSpPr>
            <a:spLocks noChangeArrowheads="1"/>
          </p:cNvSpPr>
          <p:nvPr/>
        </p:nvSpPr>
        <p:spPr bwMode="auto">
          <a:xfrm>
            <a:off x="6003976" y="2009031"/>
            <a:ext cx="1026497"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a:solidFill>
                  <a:schemeClr val="tx1"/>
                </a:solidFill>
                <a:latin typeface="Huawei Sans" panose="020C0503030203020204" pitchFamily="34" charset="0"/>
                <a:ea typeface="微软雅黑" pitchFamily="34" charset="-122"/>
              </a:rPr>
              <a:t>Air blender</a:t>
            </a:r>
          </a:p>
        </p:txBody>
      </p:sp>
      <p:sp>
        <p:nvSpPr>
          <p:cNvPr id="31" name="圆角矩形 33"/>
          <p:cNvSpPr>
            <a:spLocks noChangeArrowheads="1"/>
          </p:cNvSpPr>
          <p:nvPr/>
        </p:nvSpPr>
        <p:spPr bwMode="auto">
          <a:xfrm>
            <a:off x="4067944" y="5249391"/>
            <a:ext cx="1026497" cy="504056"/>
          </a:xfrm>
          <a:prstGeom prst="roundRect">
            <a:avLst>
              <a:gd name="adj" fmla="val 16667"/>
            </a:avLst>
          </a:prstGeom>
          <a:solidFill>
            <a:srgbClr val="4F81B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none" lIns="0" tIns="36000" rIns="0" bIns="36000" anchor="ctr" anchorCtr="0">
            <a:noAutofit/>
          </a:bodyPr>
          <a:lstStyle/>
          <a:p>
            <a:pPr algn="ctr" defTabSz="801688" fontAlgn="auto">
              <a:spcBef>
                <a:spcPts val="0"/>
              </a:spcBef>
              <a:spcAft>
                <a:spcPts val="0"/>
              </a:spcAft>
              <a:defRPr/>
            </a:pPr>
            <a:r>
              <a:rPr lang="en-US" sz="1000" b="1" dirty="0">
                <a:solidFill>
                  <a:sysClr val="window" lastClr="FFFFFF"/>
                </a:solidFill>
                <a:latin typeface="Huawei Sans" panose="020C0503030203020204" pitchFamily="34" charset="0"/>
                <a:ea typeface="微软雅黑" pitchFamily="34" charset="-122"/>
              </a:rPr>
              <a:t>Air </a:t>
            </a:r>
            <a:endParaRPr lang="en-US" sz="1000" b="1" dirty="0" smtClean="0">
              <a:solidFill>
                <a:sysClr val="window" lastClr="FFFFFF"/>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conditioner </a:t>
            </a: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indoor </a:t>
            </a:r>
            <a:r>
              <a:rPr lang="en-US" sz="1000" b="1" dirty="0">
                <a:solidFill>
                  <a:sysClr val="window" lastClr="FFFFFF"/>
                </a:solidFill>
                <a:latin typeface="Huawei Sans" panose="020C0503030203020204" pitchFamily="34" charset="0"/>
                <a:ea typeface="微软雅黑" pitchFamily="34" charset="-122"/>
              </a:rPr>
              <a:t>unit</a:t>
            </a:r>
          </a:p>
        </p:txBody>
      </p:sp>
      <p:sp>
        <p:nvSpPr>
          <p:cNvPr id="32" name="圆角矩形 33"/>
          <p:cNvSpPr>
            <a:spLocks noChangeArrowheads="1"/>
          </p:cNvSpPr>
          <p:nvPr/>
        </p:nvSpPr>
        <p:spPr bwMode="auto">
          <a:xfrm>
            <a:off x="3618922" y="1276251"/>
            <a:ext cx="1475519"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dirty="0">
                <a:solidFill>
                  <a:schemeClr val="tx1"/>
                </a:solidFill>
                <a:latin typeface="Huawei Sans" panose="020C0503030203020204" pitchFamily="34" charset="0"/>
                <a:ea typeface="微软雅黑" pitchFamily="34" charset="-122"/>
              </a:rPr>
              <a:t>Auxiliary evaporator</a:t>
            </a:r>
          </a:p>
          <a:p>
            <a:pPr algn="ctr" defTabSz="801688" fontAlgn="auto">
              <a:spcBef>
                <a:spcPts val="0"/>
              </a:spcBef>
              <a:spcAft>
                <a:spcPts val="0"/>
              </a:spcAft>
              <a:defRPr/>
            </a:pPr>
            <a:r>
              <a:rPr lang="en-US" sz="900" b="1" dirty="0">
                <a:solidFill>
                  <a:schemeClr val="tx1"/>
                </a:solidFill>
                <a:latin typeface="Huawei Sans" panose="020C0503030203020204" pitchFamily="34" charset="0"/>
                <a:ea typeface="微软雅黑" pitchFamily="34" charset="-122"/>
              </a:rPr>
              <a:t>(optional)</a:t>
            </a:r>
          </a:p>
        </p:txBody>
      </p:sp>
      <p:sp>
        <p:nvSpPr>
          <p:cNvPr id="33" name="圆角矩形 33"/>
          <p:cNvSpPr>
            <a:spLocks noChangeArrowheads="1"/>
          </p:cNvSpPr>
          <p:nvPr/>
        </p:nvSpPr>
        <p:spPr bwMode="auto">
          <a:xfrm>
            <a:off x="4408473" y="2009031"/>
            <a:ext cx="1026497"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a:solidFill>
                  <a:schemeClr val="tx1"/>
                </a:solidFill>
                <a:latin typeface="Huawei Sans" panose="020C0503030203020204" pitchFamily="34" charset="0"/>
                <a:ea typeface="微软雅黑" pitchFamily="34" charset="-122"/>
              </a:rPr>
              <a:t>Air filter</a:t>
            </a:r>
          </a:p>
        </p:txBody>
      </p:sp>
      <p:sp>
        <p:nvSpPr>
          <p:cNvPr id="34" name="圆角矩形 33"/>
          <p:cNvSpPr>
            <a:spLocks noChangeArrowheads="1"/>
          </p:cNvSpPr>
          <p:nvPr/>
        </p:nvSpPr>
        <p:spPr bwMode="auto">
          <a:xfrm>
            <a:off x="2853792" y="2021731"/>
            <a:ext cx="1026497"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dirty="0">
                <a:solidFill>
                  <a:schemeClr val="tx1"/>
                </a:solidFill>
                <a:latin typeface="Huawei Sans" panose="020C0503030203020204" pitchFamily="34" charset="0"/>
                <a:ea typeface="微软雅黑" pitchFamily="34" charset="-122"/>
              </a:rPr>
              <a:t>Air intake </a:t>
            </a:r>
            <a:endParaRPr lang="en-US" sz="1050" b="1" dirty="0" smtClean="0">
              <a:solidFill>
                <a:schemeClr val="tx1"/>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50" b="1" dirty="0" smtClean="0">
                <a:solidFill>
                  <a:schemeClr val="tx1"/>
                </a:solidFill>
                <a:latin typeface="Huawei Sans" panose="020C0503030203020204" pitchFamily="34" charset="0"/>
                <a:ea typeface="微软雅黑" pitchFamily="34" charset="-122"/>
              </a:rPr>
              <a:t>vent/Fan</a:t>
            </a:r>
            <a:endParaRPr lang="en-US" sz="1050" b="1" dirty="0">
              <a:solidFill>
                <a:schemeClr val="tx1"/>
              </a:solidFill>
              <a:latin typeface="Huawei Sans" panose="020C0503030203020204" pitchFamily="34" charset="0"/>
              <a:ea typeface="微软雅黑" pitchFamily="34" charset="-122"/>
            </a:endParaRPr>
          </a:p>
        </p:txBody>
      </p:sp>
      <p:sp>
        <p:nvSpPr>
          <p:cNvPr id="35" name="圆角矩形 34"/>
          <p:cNvSpPr>
            <a:spLocks noChangeArrowheads="1"/>
          </p:cNvSpPr>
          <p:nvPr/>
        </p:nvSpPr>
        <p:spPr bwMode="auto">
          <a:xfrm>
            <a:off x="9192656" y="1996331"/>
            <a:ext cx="1026497"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dirty="0">
                <a:solidFill>
                  <a:schemeClr val="tx1"/>
                </a:solidFill>
                <a:latin typeface="Huawei Sans" panose="020C0503030203020204" pitchFamily="34" charset="0"/>
                <a:ea typeface="微软雅黑" pitchFamily="34" charset="-122"/>
              </a:rPr>
              <a:t>Air exhaust </a:t>
            </a:r>
            <a:endParaRPr lang="en-US" sz="1050" b="1" dirty="0" smtClean="0">
              <a:solidFill>
                <a:schemeClr val="tx1"/>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50" b="1" dirty="0" smtClean="0">
                <a:solidFill>
                  <a:schemeClr val="tx1"/>
                </a:solidFill>
                <a:latin typeface="Huawei Sans" panose="020C0503030203020204" pitchFamily="34" charset="0"/>
                <a:ea typeface="微软雅黑" pitchFamily="34" charset="-122"/>
              </a:rPr>
              <a:t>vent</a:t>
            </a:r>
            <a:endParaRPr lang="en-US" sz="1050" b="1" dirty="0">
              <a:solidFill>
                <a:schemeClr val="tx1"/>
              </a:solidFill>
              <a:latin typeface="Huawei Sans" panose="020C0503030203020204" pitchFamily="34" charset="0"/>
              <a:ea typeface="微软雅黑" pitchFamily="34" charset="-122"/>
            </a:endParaRPr>
          </a:p>
        </p:txBody>
      </p:sp>
      <p:sp>
        <p:nvSpPr>
          <p:cNvPr id="36" name="圆角矩形 33"/>
          <p:cNvSpPr>
            <a:spLocks noChangeArrowheads="1"/>
          </p:cNvSpPr>
          <p:nvPr/>
        </p:nvSpPr>
        <p:spPr bwMode="auto">
          <a:xfrm>
            <a:off x="1313255" y="4241279"/>
            <a:ext cx="1026497" cy="504056"/>
          </a:xfrm>
          <a:prstGeom prst="roundRect">
            <a:avLst>
              <a:gd name="adj" fmla="val 16667"/>
            </a:avLst>
          </a:prstGeom>
          <a:solidFill>
            <a:srgbClr val="4F81B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square" lIns="0" tIns="36000" rIns="0" bIns="36000" anchor="ctr" anchorCtr="0">
            <a:noAutofit/>
          </a:bodyPr>
          <a:lstStyle/>
          <a:p>
            <a:pPr algn="ctr" defTabSz="801688" fontAlgn="auto">
              <a:spcBef>
                <a:spcPts val="0"/>
              </a:spcBef>
              <a:spcAft>
                <a:spcPts val="0"/>
              </a:spcAft>
              <a:defRPr/>
            </a:pPr>
            <a:r>
              <a:rPr lang="en-US" sz="1000" b="1" dirty="0">
                <a:solidFill>
                  <a:sysClr val="window" lastClr="FFFFFF"/>
                </a:solidFill>
                <a:latin typeface="Huawei Sans" panose="020C0503030203020204" pitchFamily="34" charset="0"/>
                <a:ea typeface="微软雅黑" pitchFamily="34" charset="-122"/>
              </a:rPr>
              <a:t>Dry </a:t>
            </a:r>
            <a:r>
              <a:rPr lang="en-US" sz="1000" b="1" dirty="0" smtClean="0">
                <a:solidFill>
                  <a:sysClr val="window" lastClr="FFFFFF"/>
                </a:solidFill>
                <a:latin typeface="Huawei Sans" panose="020C0503030203020204" pitchFamily="34" charset="0"/>
                <a:ea typeface="微软雅黑" pitchFamily="34" charset="-122"/>
              </a:rPr>
              <a:t>cooler +</a:t>
            </a:r>
            <a:endParaRPr lang="en-US" sz="1000" b="1" dirty="0">
              <a:solidFill>
                <a:sysClr val="window" lastClr="FFFFFF"/>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00" b="1" dirty="0">
                <a:solidFill>
                  <a:sysClr val="window" lastClr="FFFFFF"/>
                </a:solidFill>
                <a:latin typeface="Huawei Sans" panose="020C0503030203020204" pitchFamily="34" charset="0"/>
                <a:ea typeface="微软雅黑" pitchFamily="34" charset="-122"/>
              </a:rPr>
              <a:t>Chiller</a:t>
            </a:r>
          </a:p>
        </p:txBody>
      </p:sp>
      <p:sp>
        <p:nvSpPr>
          <p:cNvPr id="37" name="圆角矩形 33"/>
          <p:cNvSpPr>
            <a:spLocks noChangeArrowheads="1"/>
          </p:cNvSpPr>
          <p:nvPr/>
        </p:nvSpPr>
        <p:spPr bwMode="auto">
          <a:xfrm>
            <a:off x="1313255" y="3326414"/>
            <a:ext cx="1026497" cy="504056"/>
          </a:xfrm>
          <a:prstGeom prst="roundRect">
            <a:avLst>
              <a:gd name="adj" fmla="val 16667"/>
            </a:avLst>
          </a:prstGeom>
          <a:solidFill>
            <a:srgbClr val="4F81B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none" lIns="0" tIns="36000" rIns="0" bIns="36000" anchor="ctr" anchorCtr="0">
            <a:noAutofit/>
          </a:bodyPr>
          <a:lstStyle/>
          <a:p>
            <a:pPr algn="ctr" defTabSz="801688" fontAlgn="auto">
              <a:spcBef>
                <a:spcPts val="0"/>
              </a:spcBef>
              <a:spcAft>
                <a:spcPts val="0"/>
              </a:spcAft>
              <a:defRPr/>
            </a:pPr>
            <a:r>
              <a:rPr lang="en-US" sz="1000" b="1" dirty="0">
                <a:solidFill>
                  <a:sysClr val="window" lastClr="FFFFFF"/>
                </a:solidFill>
                <a:latin typeface="Huawei Sans" panose="020C0503030203020204" pitchFamily="34" charset="0"/>
                <a:ea typeface="微软雅黑" pitchFamily="34" charset="-122"/>
              </a:rPr>
              <a:t>Cooling tower</a:t>
            </a:r>
          </a:p>
        </p:txBody>
      </p:sp>
      <p:sp>
        <p:nvSpPr>
          <p:cNvPr id="38" name="圆角矩形 33"/>
          <p:cNvSpPr>
            <a:spLocks noChangeArrowheads="1"/>
          </p:cNvSpPr>
          <p:nvPr/>
        </p:nvSpPr>
        <p:spPr bwMode="auto">
          <a:xfrm>
            <a:off x="4067944" y="4241279"/>
            <a:ext cx="1026497" cy="504056"/>
          </a:xfrm>
          <a:prstGeom prst="roundRect">
            <a:avLst>
              <a:gd name="adj" fmla="val 16667"/>
            </a:avLst>
          </a:prstGeom>
          <a:solidFill>
            <a:srgbClr val="4F81B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none" lIns="0" tIns="36000" rIns="0" bIns="36000" anchor="ctr" anchorCtr="0">
            <a:noAutofit/>
          </a:bodyPr>
          <a:lstStyle/>
          <a:p>
            <a:pPr algn="ctr" defTabSz="801688" fontAlgn="auto">
              <a:spcBef>
                <a:spcPts val="0"/>
              </a:spcBef>
              <a:spcAft>
                <a:spcPts val="0"/>
              </a:spcAft>
              <a:defRPr/>
            </a:pPr>
            <a:r>
              <a:rPr lang="en-US" sz="1000" b="1" dirty="0">
                <a:solidFill>
                  <a:sysClr val="window" lastClr="FFFFFF"/>
                </a:solidFill>
                <a:latin typeface="Huawei Sans" panose="020C0503030203020204" pitchFamily="34" charset="0"/>
                <a:ea typeface="微软雅黑" pitchFamily="34" charset="-122"/>
              </a:rPr>
              <a:t>Air </a:t>
            </a:r>
            <a:endParaRPr lang="en-US" sz="1000" b="1" dirty="0" smtClean="0">
              <a:solidFill>
                <a:sysClr val="window" lastClr="FFFFFF"/>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conditioner </a:t>
            </a: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indoor </a:t>
            </a:r>
            <a:r>
              <a:rPr lang="en-US" sz="1000" b="1" dirty="0">
                <a:solidFill>
                  <a:sysClr val="window" lastClr="FFFFFF"/>
                </a:solidFill>
                <a:latin typeface="Huawei Sans" panose="020C0503030203020204" pitchFamily="34" charset="0"/>
                <a:ea typeface="微软雅黑" pitchFamily="34" charset="-122"/>
              </a:rPr>
              <a:t>unit</a:t>
            </a:r>
          </a:p>
        </p:txBody>
      </p:sp>
      <p:sp>
        <p:nvSpPr>
          <p:cNvPr id="39" name="圆角矩形 33"/>
          <p:cNvSpPr>
            <a:spLocks noChangeArrowheads="1"/>
          </p:cNvSpPr>
          <p:nvPr/>
        </p:nvSpPr>
        <p:spPr bwMode="auto">
          <a:xfrm>
            <a:off x="2699792" y="3326414"/>
            <a:ext cx="1026497" cy="504056"/>
          </a:xfrm>
          <a:prstGeom prst="roundRect">
            <a:avLst>
              <a:gd name="adj" fmla="val 16667"/>
            </a:avLst>
          </a:prstGeom>
          <a:solidFill>
            <a:srgbClr val="4F81B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none" lIns="0" tIns="36000" rIns="0" bIns="36000" anchor="ctr" anchorCtr="0">
            <a:noAutofit/>
          </a:bodyPr>
          <a:lstStyle/>
          <a:p>
            <a:pPr algn="ctr" defTabSz="801688" fontAlgn="auto">
              <a:spcBef>
                <a:spcPts val="0"/>
              </a:spcBef>
              <a:spcAft>
                <a:spcPts val="0"/>
              </a:spcAft>
              <a:defRPr/>
            </a:pPr>
            <a:r>
              <a:rPr lang="en-US" sz="1000" b="1">
                <a:solidFill>
                  <a:sysClr val="window" lastClr="FFFFFF"/>
                </a:solidFill>
                <a:latin typeface="Huawei Sans" panose="020C0503030203020204" pitchFamily="34" charset="0"/>
                <a:ea typeface="微软雅黑" pitchFamily="34" charset="-122"/>
              </a:rPr>
              <a:t>Chiller</a:t>
            </a:r>
          </a:p>
        </p:txBody>
      </p:sp>
      <p:sp>
        <p:nvSpPr>
          <p:cNvPr id="40" name="圆角矩形 33"/>
          <p:cNvSpPr>
            <a:spLocks noChangeArrowheads="1"/>
          </p:cNvSpPr>
          <p:nvPr/>
        </p:nvSpPr>
        <p:spPr bwMode="auto">
          <a:xfrm>
            <a:off x="4067944" y="3339114"/>
            <a:ext cx="1026497" cy="504056"/>
          </a:xfrm>
          <a:prstGeom prst="roundRect">
            <a:avLst>
              <a:gd name="adj" fmla="val 16667"/>
            </a:avLst>
          </a:prstGeom>
          <a:solidFill>
            <a:srgbClr val="4F81BD"/>
          </a:solidFill>
          <a:ln w="38100" cap="flat" cmpd="sng" algn="ctr">
            <a:solidFill>
              <a:sysClr val="window" lastClr="FFFFFF"/>
            </a:solidFill>
            <a:prstDash val="solid"/>
            <a:headEnd/>
            <a:tailEnd/>
          </a:ln>
          <a:effectLst>
            <a:outerShdw blurRad="40000" dist="20000" dir="5400000" rotWithShape="0">
              <a:srgbClr val="000000">
                <a:alpha val="38000"/>
              </a:srgbClr>
            </a:outerShdw>
          </a:effectLst>
        </p:spPr>
        <p:txBody>
          <a:bodyPr wrap="none" lIns="0" tIns="36000" rIns="0" bIns="36000" anchor="ctr" anchorCtr="0">
            <a:noAutofit/>
          </a:bodyPr>
          <a:lstStyle/>
          <a:p>
            <a:pPr algn="ctr" defTabSz="801688" fontAlgn="auto">
              <a:spcBef>
                <a:spcPts val="0"/>
              </a:spcBef>
              <a:spcAft>
                <a:spcPts val="0"/>
              </a:spcAft>
              <a:defRPr/>
            </a:pPr>
            <a:r>
              <a:rPr lang="en-US" sz="1000" b="1" dirty="0">
                <a:solidFill>
                  <a:sysClr val="window" lastClr="FFFFFF"/>
                </a:solidFill>
                <a:latin typeface="Huawei Sans" panose="020C0503030203020204" pitchFamily="34" charset="0"/>
                <a:ea typeface="微软雅黑" pitchFamily="34" charset="-122"/>
              </a:rPr>
              <a:t>Air </a:t>
            </a:r>
            <a:endParaRPr lang="en-US" sz="1000" b="1" dirty="0" smtClean="0">
              <a:solidFill>
                <a:sysClr val="window" lastClr="FFFFFF"/>
              </a:solidFill>
              <a:latin typeface="Huawei Sans" panose="020C0503030203020204" pitchFamily="34" charset="0"/>
              <a:ea typeface="微软雅黑" pitchFamily="34" charset="-122"/>
            </a:endParaRP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conditioner </a:t>
            </a:r>
          </a:p>
          <a:p>
            <a:pPr algn="ctr" defTabSz="801688" fontAlgn="auto">
              <a:spcBef>
                <a:spcPts val="0"/>
              </a:spcBef>
              <a:spcAft>
                <a:spcPts val="0"/>
              </a:spcAft>
              <a:defRPr/>
            </a:pPr>
            <a:r>
              <a:rPr lang="en-US" sz="1000" b="1" dirty="0" smtClean="0">
                <a:solidFill>
                  <a:sysClr val="window" lastClr="FFFFFF"/>
                </a:solidFill>
                <a:latin typeface="Huawei Sans" panose="020C0503030203020204" pitchFamily="34" charset="0"/>
                <a:ea typeface="微软雅黑" pitchFamily="34" charset="-122"/>
              </a:rPr>
              <a:t>indoor </a:t>
            </a:r>
            <a:r>
              <a:rPr lang="en-US" sz="1000" b="1" dirty="0">
                <a:solidFill>
                  <a:sysClr val="window" lastClr="FFFFFF"/>
                </a:solidFill>
                <a:latin typeface="Huawei Sans" panose="020C0503030203020204" pitchFamily="34" charset="0"/>
                <a:ea typeface="微软雅黑" pitchFamily="34" charset="-122"/>
              </a:rPr>
              <a:t>unit</a:t>
            </a:r>
          </a:p>
        </p:txBody>
      </p:sp>
      <p:sp>
        <p:nvSpPr>
          <p:cNvPr id="41" name="右箭头 40"/>
          <p:cNvSpPr/>
          <p:nvPr/>
        </p:nvSpPr>
        <p:spPr bwMode="auto">
          <a:xfrm>
            <a:off x="10291160" y="2081039"/>
            <a:ext cx="539983" cy="360040"/>
          </a:xfrm>
          <a:prstGeom prst="rightArrow">
            <a:avLst/>
          </a:prstGeom>
          <a:ln>
            <a:solidFill>
              <a:srgbClr val="FF000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pPr>
            <a:endParaRPr kumimoji="0" lang="zh-CN" altLang="en-US" sz="1800" b="0" i="0" u="none" strike="noStrike" cap="none" normalizeH="0" baseline="0" smtClean="0">
              <a:ln>
                <a:noFill/>
              </a:ln>
              <a:solidFill>
                <a:schemeClr val="tx1"/>
              </a:solidFill>
              <a:effectLst/>
              <a:latin typeface="Huawei Sans" panose="020C0503030203020204" pitchFamily="34" charset="0"/>
              <a:ea typeface="宋体" charset="-122"/>
            </a:endParaRPr>
          </a:p>
        </p:txBody>
      </p:sp>
      <p:cxnSp>
        <p:nvCxnSpPr>
          <p:cNvPr id="42" name="直接箭头连接符 41"/>
          <p:cNvCxnSpPr/>
          <p:nvPr/>
        </p:nvCxnSpPr>
        <p:spPr bwMode="auto">
          <a:xfrm>
            <a:off x="2358137" y="2297063"/>
            <a:ext cx="495655"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43" name="直接箭头连接符 42"/>
          <p:cNvCxnSpPr/>
          <p:nvPr/>
        </p:nvCxnSpPr>
        <p:spPr bwMode="auto">
          <a:xfrm>
            <a:off x="3938039" y="2297063"/>
            <a:ext cx="470434"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44" name="直接箭头连接符 43"/>
          <p:cNvCxnSpPr/>
          <p:nvPr/>
        </p:nvCxnSpPr>
        <p:spPr bwMode="auto">
          <a:xfrm>
            <a:off x="5434970" y="2297063"/>
            <a:ext cx="569006"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45" name="直接箭头连接符 44"/>
          <p:cNvCxnSpPr/>
          <p:nvPr/>
        </p:nvCxnSpPr>
        <p:spPr bwMode="auto">
          <a:xfrm>
            <a:off x="7030473" y="2297063"/>
            <a:ext cx="601532"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46" name="直接箭头连接符 45"/>
          <p:cNvCxnSpPr/>
          <p:nvPr/>
        </p:nvCxnSpPr>
        <p:spPr bwMode="auto">
          <a:xfrm>
            <a:off x="8658502" y="2297063"/>
            <a:ext cx="514907" cy="0"/>
          </a:xfrm>
          <a:prstGeom prst="straightConnector1">
            <a:avLst/>
          </a:prstGeom>
          <a:ln>
            <a:solidFill>
              <a:srgbClr val="FF000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47" name="直接箭头连接符 46"/>
          <p:cNvCxnSpPr/>
          <p:nvPr/>
        </p:nvCxnSpPr>
        <p:spPr bwMode="auto">
          <a:xfrm>
            <a:off x="2358137" y="3614446"/>
            <a:ext cx="360040"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48" name="直接箭头连接符 47"/>
          <p:cNvCxnSpPr/>
          <p:nvPr/>
        </p:nvCxnSpPr>
        <p:spPr bwMode="auto">
          <a:xfrm>
            <a:off x="3726289" y="3614446"/>
            <a:ext cx="360040"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49" name="直接箭头连接符 48"/>
          <p:cNvCxnSpPr/>
          <p:nvPr/>
        </p:nvCxnSpPr>
        <p:spPr bwMode="auto">
          <a:xfrm>
            <a:off x="2358137" y="4503911"/>
            <a:ext cx="1728192"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50" name="直接箭头连接符 49"/>
          <p:cNvCxnSpPr/>
          <p:nvPr/>
        </p:nvCxnSpPr>
        <p:spPr bwMode="auto">
          <a:xfrm>
            <a:off x="2358137" y="5537423"/>
            <a:ext cx="1728192" cy="0"/>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sp>
        <p:nvSpPr>
          <p:cNvPr id="51" name="圆角矩形 33"/>
          <p:cNvSpPr>
            <a:spLocks noChangeArrowheads="1"/>
          </p:cNvSpPr>
          <p:nvPr/>
        </p:nvSpPr>
        <p:spPr bwMode="auto">
          <a:xfrm>
            <a:off x="6672980" y="1288951"/>
            <a:ext cx="1628102"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dirty="0">
                <a:solidFill>
                  <a:schemeClr val="tx1"/>
                </a:solidFill>
                <a:latin typeface="Huawei Sans" panose="020C0503030203020204" pitchFamily="34" charset="0"/>
                <a:ea typeface="微软雅黑" pitchFamily="34" charset="-122"/>
              </a:rPr>
              <a:t>Independent humidifier</a:t>
            </a:r>
          </a:p>
          <a:p>
            <a:pPr algn="ctr" defTabSz="801688" fontAlgn="auto">
              <a:spcBef>
                <a:spcPts val="0"/>
              </a:spcBef>
              <a:spcAft>
                <a:spcPts val="0"/>
              </a:spcAft>
              <a:defRPr/>
            </a:pPr>
            <a:r>
              <a:rPr lang="en-US" sz="900" b="1" dirty="0">
                <a:solidFill>
                  <a:schemeClr val="tx1"/>
                </a:solidFill>
                <a:latin typeface="Huawei Sans" panose="020C0503030203020204" pitchFamily="34" charset="0"/>
                <a:ea typeface="微软雅黑" pitchFamily="34" charset="-122"/>
              </a:rPr>
              <a:t>(optional)</a:t>
            </a:r>
          </a:p>
        </p:txBody>
      </p:sp>
      <p:cxnSp>
        <p:nvCxnSpPr>
          <p:cNvPr id="52" name="形状 77"/>
          <p:cNvCxnSpPr>
            <a:stCxn id="40" idx="3"/>
          </p:cNvCxnSpPr>
          <p:nvPr/>
        </p:nvCxnSpPr>
        <p:spPr bwMode="auto">
          <a:xfrm flipV="1">
            <a:off x="5094441" y="2678342"/>
            <a:ext cx="3050813" cy="912800"/>
          </a:xfrm>
          <a:prstGeom prst="bentConnector2">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53" name="形状 81"/>
          <p:cNvCxnSpPr/>
          <p:nvPr/>
        </p:nvCxnSpPr>
        <p:spPr bwMode="auto">
          <a:xfrm rot="10800000">
            <a:off x="6536471" y="2009031"/>
            <a:ext cx="2025416" cy="288032"/>
          </a:xfrm>
          <a:prstGeom prst="bentConnector4">
            <a:avLst>
              <a:gd name="adj1" fmla="val -15671"/>
              <a:gd name="adj2" fmla="val 379638"/>
            </a:avLst>
          </a:prstGeom>
          <a:ln>
            <a:solidFill>
              <a:srgbClr val="FF000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54" name="直接箭头连接符 53"/>
          <p:cNvCxnSpPr/>
          <p:nvPr/>
        </p:nvCxnSpPr>
        <p:spPr bwMode="auto">
          <a:xfrm>
            <a:off x="7252974" y="1827106"/>
            <a:ext cx="0" cy="504056"/>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55" name="直接箭头连接符 54"/>
          <p:cNvCxnSpPr/>
          <p:nvPr/>
        </p:nvCxnSpPr>
        <p:spPr bwMode="auto">
          <a:xfrm flipH="1">
            <a:off x="4120155" y="1793007"/>
            <a:ext cx="9193" cy="504056"/>
          </a:xfrm>
          <a:prstGeom prst="straightConnector1">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56" name="形状 88"/>
          <p:cNvCxnSpPr>
            <a:stCxn id="38" idx="3"/>
          </p:cNvCxnSpPr>
          <p:nvPr/>
        </p:nvCxnSpPr>
        <p:spPr bwMode="auto">
          <a:xfrm flipV="1">
            <a:off x="5094441" y="2513087"/>
            <a:ext cx="3050813" cy="1980220"/>
          </a:xfrm>
          <a:prstGeom prst="bentConnector2">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cxnSp>
        <p:nvCxnSpPr>
          <p:cNvPr id="57" name="形状 90"/>
          <p:cNvCxnSpPr>
            <a:stCxn id="31" idx="3"/>
          </p:cNvCxnSpPr>
          <p:nvPr/>
        </p:nvCxnSpPr>
        <p:spPr bwMode="auto">
          <a:xfrm flipV="1">
            <a:off x="5094441" y="2513087"/>
            <a:ext cx="3050813" cy="2988332"/>
          </a:xfrm>
          <a:prstGeom prst="bentConnector2">
            <a:avLst/>
          </a:prstGeom>
          <a:ln>
            <a:solidFill>
              <a:srgbClr val="00B0F0"/>
            </a:solidFill>
            <a:tailEnd type="arrow"/>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accent1"/>
          </a:lnRef>
          <a:fillRef idx="0">
            <a:schemeClr val="accent1"/>
          </a:fillRef>
          <a:effectRef idx="2">
            <a:schemeClr val="accent1"/>
          </a:effectRef>
          <a:fontRef idx="minor">
            <a:schemeClr val="tx1"/>
          </a:fontRef>
        </p:style>
      </p:cxnSp>
      <p:sp>
        <p:nvSpPr>
          <p:cNvPr id="58" name="TextBox 92"/>
          <p:cNvSpPr txBox="1"/>
          <p:nvPr/>
        </p:nvSpPr>
        <p:spPr>
          <a:xfrm>
            <a:off x="1998097" y="5825455"/>
            <a:ext cx="2232248" cy="307777"/>
          </a:xfrm>
          <a:prstGeom prst="rect">
            <a:avLst/>
          </a:prstGeom>
          <a:noFill/>
        </p:spPr>
        <p:txBody>
          <a:bodyPr wrap="square" rtlCol="0">
            <a:noAutofit/>
          </a:bodyPr>
          <a:lstStyle/>
          <a:p>
            <a:pPr algn="ctr"/>
            <a:r>
              <a:rPr lang="en-US" sz="1100">
                <a:latin typeface="Huawei Sans" panose="020C0503030203020204" pitchFamily="34" charset="0"/>
              </a:rPr>
              <a:t>Mechanical cooling</a:t>
            </a:r>
          </a:p>
        </p:txBody>
      </p:sp>
      <p:sp>
        <p:nvSpPr>
          <p:cNvPr id="84" name="圆角矩形 33"/>
          <p:cNvSpPr>
            <a:spLocks noChangeArrowheads="1"/>
          </p:cNvSpPr>
          <p:nvPr/>
        </p:nvSpPr>
        <p:spPr bwMode="auto">
          <a:xfrm>
            <a:off x="7622381" y="2009031"/>
            <a:ext cx="1026497" cy="504056"/>
          </a:xfrm>
          <a:prstGeom prst="roundRect">
            <a:avLst>
              <a:gd name="adj" fmla="val 16667"/>
            </a:avLst>
          </a:prstGeom>
          <a:ln>
            <a:headEnd/>
            <a:tailEnd/>
          </a:ln>
        </p:spPr>
        <p:style>
          <a:lnRef idx="2">
            <a:schemeClr val="accent4">
              <a:shade val="50000"/>
            </a:schemeClr>
          </a:lnRef>
          <a:fillRef idx="1">
            <a:schemeClr val="accent4"/>
          </a:fillRef>
          <a:effectRef idx="0">
            <a:schemeClr val="accent4"/>
          </a:effectRef>
          <a:fontRef idx="minor">
            <a:schemeClr val="lt1"/>
          </a:fontRef>
        </p:style>
        <p:txBody>
          <a:bodyPr wrap="none" lIns="0" tIns="36000" rIns="0" bIns="36000" anchor="ctr" anchorCtr="0">
            <a:noAutofit/>
          </a:bodyPr>
          <a:lstStyle/>
          <a:p>
            <a:pPr algn="ctr" defTabSz="801688" fontAlgn="auto">
              <a:spcBef>
                <a:spcPts val="0"/>
              </a:spcBef>
              <a:spcAft>
                <a:spcPts val="0"/>
              </a:spcAft>
              <a:defRPr/>
            </a:pPr>
            <a:r>
              <a:rPr lang="en-US" sz="1050" b="1">
                <a:solidFill>
                  <a:schemeClr val="tx1"/>
                </a:solidFill>
                <a:latin typeface="Huawei Sans" panose="020C0503030203020204" pitchFamily="34" charset="0"/>
                <a:ea typeface="微软雅黑" pitchFamily="34" charset="-122"/>
              </a:rPr>
              <a:t>IT device</a:t>
            </a:r>
          </a:p>
        </p:txBody>
      </p:sp>
    </p:spTree>
    <p:extLst>
      <p:ext uri="{BB962C8B-B14F-4D97-AF65-F5344CB8AC3E}">
        <p14:creationId xmlns:p14="http://schemas.microsoft.com/office/powerpoint/2010/main" val="384079620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 name="Picture 2"/>
          <p:cNvPicPr>
            <a:picLocks noChangeAspect="1" noChangeArrowheads="1"/>
          </p:cNvPicPr>
          <p:nvPr/>
        </p:nvPicPr>
        <p:blipFill>
          <a:blip r:embed="rId3" cstate="screen"/>
          <a:srcRect/>
          <a:stretch>
            <a:fillRect/>
          </a:stretch>
        </p:blipFill>
        <p:spPr bwMode="auto">
          <a:xfrm>
            <a:off x="943767" y="2284199"/>
            <a:ext cx="4440591" cy="3017329"/>
          </a:xfrm>
          <a:prstGeom prst="rect">
            <a:avLst/>
          </a:prstGeom>
          <a:noFill/>
          <a:ln w="9525">
            <a:noFill/>
            <a:miter lim="800000"/>
            <a:headEnd/>
            <a:tailEnd/>
          </a:ln>
          <a:effectLst/>
        </p:spPr>
      </p:pic>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latin typeface="+mn-lt"/>
                <a:ea typeface="Arial Unicode MS" panose="020B0604020202020204" pitchFamily="34" charset="-122"/>
                <a:cs typeface="Arial Unicode MS" panose="020B0604020202020204" pitchFamily="34" charset="-122"/>
              </a:rPr>
              <a:t>Application Scenarios of Direct Ventilation Free Cooling</a:t>
            </a:r>
          </a:p>
        </p:txBody>
      </p:sp>
      <p:sp>
        <p:nvSpPr>
          <p:cNvPr id="5" name="文本占位符 4"/>
          <p:cNvSpPr>
            <a:spLocks noGrp="1"/>
          </p:cNvSpPr>
          <p:nvPr>
            <p:ph type="body" sz="quarter" idx="10"/>
          </p:nvPr>
        </p:nvSpPr>
        <p:spPr>
          <a:prstGeom prst="rect">
            <a:avLst/>
          </a:prstGeom>
        </p:spPr>
        <p:txBody>
          <a:bodyPr>
            <a:noAutofit/>
          </a:bodyPr>
          <a:lstStyle/>
          <a:p>
            <a:pPr>
              <a:lnSpc>
                <a:spcPct val="120000"/>
              </a:lnSpc>
            </a:pPr>
            <a:r>
              <a:rPr lang="en-US" sz="1200" dirty="0">
                <a:latin typeface="+mn-lt"/>
                <a:ea typeface="Arial Unicode MS" panose="020B0604020202020204" pitchFamily="34" charset="-122"/>
                <a:cs typeface="Arial Unicode MS" panose="020B0604020202020204" pitchFamily="34" charset="-122"/>
              </a:rPr>
              <a:t>Direct ventilation is susceptible to the external environment. Therefore, site selection is critical to a data center using direct ventilation. A site must be selected from the following two aspects:</a:t>
            </a:r>
          </a:p>
          <a:p>
            <a:pPr lvl="1">
              <a:lnSpc>
                <a:spcPct val="120000"/>
              </a:lnSpc>
            </a:pPr>
            <a:r>
              <a:rPr lang="en-US" sz="1050" dirty="0">
                <a:latin typeface="+mn-lt"/>
                <a:ea typeface="Arial Unicode MS" panose="020B0604020202020204" pitchFamily="34" charset="-122"/>
                <a:cs typeface="Arial Unicode MS" panose="020B0604020202020204" pitchFamily="34" charset="-122"/>
              </a:rPr>
              <a:t>Climate. More energy is saved in a region with a higher latitude or lower temperature.</a:t>
            </a:r>
          </a:p>
          <a:p>
            <a:pPr lvl="1">
              <a:lnSpc>
                <a:spcPct val="120000"/>
              </a:lnSpc>
            </a:pPr>
            <a:r>
              <a:rPr lang="en-US" sz="1050" dirty="0">
                <a:latin typeface="+mn-lt"/>
                <a:ea typeface="Arial Unicode MS" panose="020B0604020202020204" pitchFamily="34" charset="-122"/>
                <a:cs typeface="Arial Unicode MS" panose="020B0604020202020204" pitchFamily="34" charset="-122"/>
              </a:rPr>
              <a:t>Air quality. The solution feasibility depends on the air pollution degree. A site should be located in a region with low pollution to prevent the indoor equipment from being corroded.</a:t>
            </a:r>
          </a:p>
          <a:p>
            <a:pPr>
              <a:lnSpc>
                <a:spcPct val="120000"/>
              </a:lnSpc>
            </a:pPr>
            <a:endParaRPr lang="zh-CN" altLang="en-US" sz="1400" dirty="0">
              <a:latin typeface="+mn-lt"/>
              <a:ea typeface="Arial Unicode MS" panose="020B0604020202020204" pitchFamily="34" charset="-122"/>
              <a:cs typeface="Arial Unicode MS" panose="020B0604020202020204" pitchFamily="34" charset="-122"/>
            </a:endParaRPr>
          </a:p>
        </p:txBody>
      </p:sp>
      <p:sp>
        <p:nvSpPr>
          <p:cNvPr id="513" name="TextBox 12"/>
          <p:cNvSpPr txBox="1"/>
          <p:nvPr/>
        </p:nvSpPr>
        <p:spPr>
          <a:xfrm>
            <a:off x="863776" y="5334663"/>
            <a:ext cx="4916841" cy="699055"/>
          </a:xfrm>
          <a:prstGeom prst="rect">
            <a:avLst/>
          </a:prstGeom>
          <a:solidFill>
            <a:srgbClr val="4F81BD">
              <a:lumMod val="20000"/>
              <a:lumOff val="80000"/>
            </a:srgbClr>
          </a:solidFill>
          <a:effectLst>
            <a:outerShdw blurRad="63500" sx="102000" sy="102000" algn="ctr" rotWithShape="0">
              <a:prstClr val="black">
                <a:alpha val="40000"/>
              </a:prstClr>
            </a:outerShdw>
          </a:effectLst>
        </p:spPr>
        <p:txBody>
          <a:bodyPr wrap="square" lIns="90000" tIns="39600" bIns="39600" rtlCol="0" anchor="t" anchorCtr="0">
            <a:noAutofit/>
          </a:bodyPr>
          <a:lstStyle/>
          <a:p>
            <a:pPr marR="0" lvl="0" defTabSz="914400" eaLnBrk="1" fontAlgn="auto" latinLnBrk="0" hangingPunct="1">
              <a:lnSpc>
                <a:spcPct val="120000"/>
              </a:lnSpc>
              <a:spcBef>
                <a:spcPts val="0"/>
              </a:spcBef>
              <a:spcAft>
                <a:spcPts val="0"/>
              </a:spcAft>
              <a:buClrTx/>
              <a:buSzPct val="100000"/>
              <a:tabLst>
                <a:tab pos="271463" algn="l"/>
              </a:tabLst>
              <a:defRPr/>
            </a:pPr>
            <a:r>
              <a:rPr lang="en-US" sz="1100" dirty="0">
                <a:ea typeface="Arial Unicode MS" panose="020B0604020202020204" pitchFamily="34" charset="-122"/>
                <a:cs typeface="Arial Unicode MS" panose="020B0604020202020204" pitchFamily="34" charset="-122"/>
              </a:rPr>
              <a:t>According to the preceding analysis and suggestions of direct ventilation vendors, the direct ventilation solution is not recommended if the annual average temperature outside a data center is above </a:t>
            </a:r>
            <a:r>
              <a:rPr lang="en-US" sz="1100" b="1" dirty="0">
                <a:solidFill>
                  <a:srgbClr val="FF0000"/>
                </a:solidFill>
                <a:ea typeface="Arial Unicode MS" panose="020B0604020202020204" pitchFamily="34" charset="-122"/>
                <a:cs typeface="Arial Unicode MS" panose="020B0604020202020204" pitchFamily="34" charset="-122"/>
              </a:rPr>
              <a:t>20°C</a:t>
            </a:r>
            <a:r>
              <a:rPr lang="en-US" sz="1100" dirty="0">
                <a:ea typeface="Arial Unicode MS" panose="020B0604020202020204" pitchFamily="34" charset="-122"/>
                <a:cs typeface="Arial Unicode MS" panose="020B0604020202020204" pitchFamily="34" charset="-122"/>
              </a:rPr>
              <a:t>.</a:t>
            </a:r>
          </a:p>
        </p:txBody>
      </p:sp>
      <p:sp>
        <p:nvSpPr>
          <p:cNvPr id="6" name="矩形 5"/>
          <p:cNvSpPr/>
          <p:nvPr/>
        </p:nvSpPr>
        <p:spPr>
          <a:xfrm>
            <a:off x="6096000" y="2178371"/>
            <a:ext cx="5581650" cy="2031325"/>
          </a:xfrm>
          <a:prstGeom prst="rect">
            <a:avLst/>
          </a:prstGeom>
        </p:spPr>
        <p:txBody>
          <a:bodyPr wrap="square">
            <a:noAutofit/>
          </a:bodyPr>
          <a:lstStyle/>
          <a:p>
            <a:pPr marL="171450" indent="-171450">
              <a:lnSpc>
                <a:spcPct val="150000"/>
              </a:lnSpc>
              <a:spcAft>
                <a:spcPts val="0"/>
              </a:spcAft>
              <a:buFont typeface="Arial" panose="020B0604020202020204" pitchFamily="34" charset="0"/>
              <a:buChar char="•"/>
            </a:pPr>
            <a:r>
              <a:rPr lang="en-US" sz="1050" dirty="0">
                <a:ea typeface="Arial Unicode MS" panose="020B0604020202020204" pitchFamily="34" charset="-122"/>
                <a:cs typeface="Arial Unicode MS" panose="020B0604020202020204" pitchFamily="34" charset="-122"/>
              </a:rPr>
              <a:t>If the outdoor air quality is poor, the direct ventilation solution is not recommended. Chemical filters are not recommended for data centers due to their large </a:t>
            </a:r>
            <a:r>
              <a:rPr lang="en-US" sz="1050" dirty="0" smtClean="0">
                <a:ea typeface="Arial Unicode MS" panose="020B0604020202020204" pitchFamily="34" charset="-122"/>
                <a:cs typeface="Arial Unicode MS" panose="020B0604020202020204" pitchFamily="34" charset="-122"/>
              </a:rPr>
              <a:t>air </a:t>
            </a:r>
            <a:r>
              <a:rPr lang="en-US" sz="1050" dirty="0">
                <a:ea typeface="Arial Unicode MS" panose="020B0604020202020204" pitchFamily="34" charset="-122"/>
                <a:cs typeface="Arial Unicode MS" panose="020B0604020202020204" pitchFamily="34" charset="-122"/>
              </a:rPr>
              <a:t>resistance, heavy maintenance workload, and high cost. Therefore, during outdoor environment evaluation, the direct ventilation solution is not recommended for areas with poor air quality. For details about the standards for outdoor harmful gas concentration, see ASHRAE 66.1. The following table lists the requirements.</a:t>
            </a:r>
          </a:p>
        </p:txBody>
      </p:sp>
      <p:graphicFrame>
        <p:nvGraphicFramePr>
          <p:cNvPr id="7" name="表格 6"/>
          <p:cNvGraphicFramePr>
            <a:graphicFrameLocks noGrp="1"/>
          </p:cNvGraphicFramePr>
          <p:nvPr>
            <p:extLst>
              <p:ext uri="{D42A27DB-BD31-4B8C-83A1-F6EECF244321}">
                <p14:modId xmlns:p14="http://schemas.microsoft.com/office/powerpoint/2010/main" val="2356966664"/>
              </p:ext>
            </p:extLst>
          </p:nvPr>
        </p:nvGraphicFramePr>
        <p:xfrm>
          <a:off x="6268772" y="3870156"/>
          <a:ext cx="5261551" cy="2057400"/>
        </p:xfrm>
        <a:graphic>
          <a:graphicData uri="http://schemas.openxmlformats.org/drawingml/2006/table">
            <a:tbl>
              <a:tblPr firstRow="1" firstCol="1" bandRow="1">
                <a:tableStyleId>{72833802-FEF1-4C79-8D5D-14CF1EAF98D9}</a:tableStyleId>
              </a:tblPr>
              <a:tblGrid>
                <a:gridCol w="1753301"/>
                <a:gridCol w="1754125"/>
                <a:gridCol w="1754125"/>
              </a:tblGrid>
              <a:tr h="217847">
                <a:tc>
                  <a:txBody>
                    <a:bodyPr/>
                    <a:lstStyle/>
                    <a:p>
                      <a:pPr algn="ctr">
                        <a:lnSpc>
                          <a:spcPct val="150000"/>
                        </a:lnSpc>
                        <a:spcAft>
                          <a:spcPts val="0"/>
                        </a:spcAft>
                      </a:pPr>
                      <a:r>
                        <a:rPr lang="en-US" sz="1000" dirty="0">
                          <a:solidFill>
                            <a:schemeClr val="tx1"/>
                          </a:solidFill>
                          <a:latin typeface="Huawei Sans" panose="020C0503030203020204" pitchFamily="34" charset="0"/>
                        </a:rPr>
                        <a:t>Contaminant</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1000" dirty="0">
                          <a:solidFill>
                            <a:schemeClr val="tx1"/>
                          </a:solidFill>
                          <a:latin typeface="Huawei Sans" panose="020C0503030203020204" pitchFamily="34" charset="0"/>
                        </a:rPr>
                        <a:t>Major Standards</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lnSpc>
                          <a:spcPct val="150000"/>
                        </a:lnSpc>
                        <a:spcAft>
                          <a:spcPts val="0"/>
                        </a:spcAft>
                      </a:pPr>
                      <a:r>
                        <a:rPr lang="en-US" sz="1000" dirty="0">
                          <a:solidFill>
                            <a:schemeClr val="tx1"/>
                          </a:solidFill>
                          <a:latin typeface="Huawei Sans" panose="020C0503030203020204" pitchFamily="34" charset="0"/>
                        </a:rPr>
                        <a:t>Average </a:t>
                      </a:r>
                      <a:r>
                        <a:rPr lang="en-US" sz="1000" dirty="0" smtClean="0">
                          <a:solidFill>
                            <a:schemeClr val="tx1"/>
                          </a:solidFill>
                          <a:latin typeface="Huawei Sans" panose="020C0503030203020204" pitchFamily="34" charset="0"/>
                        </a:rPr>
                        <a:t>Time</a:t>
                      </a:r>
                      <a:endParaRPr lang="en-US" sz="1000" dirty="0">
                        <a:solidFill>
                          <a:schemeClr val="tx1"/>
                        </a:solidFill>
                        <a:latin typeface="Huawei Sans" panose="020C0503030203020204" pitchFamily="34" charset="0"/>
                      </a:endParaRP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217847">
                <a:tc rowSpan="2">
                  <a:txBody>
                    <a:bodyPr/>
                    <a:lstStyle/>
                    <a:p>
                      <a:pPr algn="ctr">
                        <a:lnSpc>
                          <a:spcPct val="150000"/>
                        </a:lnSpc>
                        <a:spcAft>
                          <a:spcPts val="0"/>
                        </a:spcAft>
                      </a:pPr>
                      <a:r>
                        <a:rPr lang="en-US" sz="1000">
                          <a:solidFill>
                            <a:schemeClr val="tx1"/>
                          </a:solidFill>
                          <a:latin typeface="Huawei Sans" panose="020C0503030203020204" pitchFamily="34" charset="0"/>
                        </a:rPr>
                        <a:t>Carbon monoxide</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9 ppm (10 mg/m</a:t>
                      </a:r>
                      <a:r>
                        <a:rPr lang="en-US" sz="1000" baseline="30000">
                          <a:solidFill>
                            <a:schemeClr val="tx1"/>
                          </a:solidFill>
                          <a:latin typeface="Huawei Sans" panose="020C0503030203020204" pitchFamily="34" charset="0"/>
                        </a:rPr>
                        <a:t>3</a:t>
                      </a:r>
                      <a:r>
                        <a:rPr lang="en-US" sz="1000">
                          <a:solidFill>
                            <a:schemeClr val="tx1"/>
                          </a:solidFill>
                          <a:latin typeface="Huawei Sans" panose="020C0503030203020204" pitchFamily="34" charset="0"/>
                        </a:rPr>
                        <a:t>)</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8-hour</a:t>
                      </a:r>
                      <a:r>
                        <a:rPr lang="en-US" sz="1000" baseline="30000">
                          <a:solidFill>
                            <a:schemeClr val="tx1"/>
                          </a:solidFill>
                          <a:latin typeface="Huawei Sans" panose="020C0503030203020204" pitchFamily="34" charset="0"/>
                        </a:rPr>
                        <a:t> </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847">
                <a:tc vMerge="1">
                  <a:txBody>
                    <a:bodyPr/>
                    <a:lstStyle/>
                    <a:p>
                      <a:endParaRPr lang="zh-CN" altLang="en-US"/>
                    </a:p>
                  </a:txBody>
                  <a:tcPr/>
                </a:tc>
                <a:tc>
                  <a:txBody>
                    <a:bodyPr/>
                    <a:lstStyle/>
                    <a:p>
                      <a:pPr algn="ctr">
                        <a:lnSpc>
                          <a:spcPct val="150000"/>
                        </a:lnSpc>
                        <a:spcAft>
                          <a:spcPts val="0"/>
                        </a:spcAft>
                      </a:pPr>
                      <a:r>
                        <a:rPr lang="en-US" sz="1000">
                          <a:solidFill>
                            <a:schemeClr val="tx1"/>
                          </a:solidFill>
                          <a:latin typeface="Huawei Sans" panose="020C0503030203020204" pitchFamily="34" charset="0"/>
                        </a:rPr>
                        <a:t>35 ppm (40 mg/m</a:t>
                      </a:r>
                      <a:r>
                        <a:rPr lang="en-US" sz="1000" baseline="30000">
                          <a:solidFill>
                            <a:schemeClr val="tx1"/>
                          </a:solidFill>
                          <a:latin typeface="Huawei Sans" panose="020C0503030203020204" pitchFamily="34" charset="0"/>
                        </a:rPr>
                        <a:t>3</a:t>
                      </a:r>
                      <a:r>
                        <a:rPr lang="en-US" sz="1000">
                          <a:solidFill>
                            <a:schemeClr val="tx1"/>
                          </a:solidFill>
                          <a:latin typeface="Huawei Sans" panose="020C0503030203020204" pitchFamily="34" charset="0"/>
                        </a:rPr>
                        <a:t>)</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1-hour</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847">
                <a:tc>
                  <a:txBody>
                    <a:bodyPr/>
                    <a:lstStyle/>
                    <a:p>
                      <a:pPr algn="ctr">
                        <a:lnSpc>
                          <a:spcPct val="150000"/>
                        </a:lnSpc>
                        <a:spcAft>
                          <a:spcPts val="0"/>
                        </a:spcAft>
                      </a:pPr>
                      <a:r>
                        <a:rPr lang="en-US" sz="1000">
                          <a:solidFill>
                            <a:schemeClr val="tx1"/>
                          </a:solidFill>
                          <a:latin typeface="Huawei Sans" panose="020C0503030203020204" pitchFamily="34" charset="0"/>
                        </a:rPr>
                        <a:t>Lead</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1.5 μg/m</a:t>
                      </a:r>
                      <a:r>
                        <a:rPr lang="en-US" sz="1000" baseline="30000">
                          <a:solidFill>
                            <a:schemeClr val="tx1"/>
                          </a:solidFill>
                          <a:latin typeface="Huawei Sans" panose="020C0503030203020204" pitchFamily="34" charset="0"/>
                        </a:rPr>
                        <a:t>3</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Quarterly average</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847">
                <a:tc>
                  <a:txBody>
                    <a:bodyPr/>
                    <a:lstStyle/>
                    <a:p>
                      <a:pPr algn="ctr">
                        <a:lnSpc>
                          <a:spcPct val="150000"/>
                        </a:lnSpc>
                        <a:spcAft>
                          <a:spcPts val="0"/>
                        </a:spcAft>
                      </a:pPr>
                      <a:r>
                        <a:rPr lang="en-US" sz="1000">
                          <a:solidFill>
                            <a:schemeClr val="tx1"/>
                          </a:solidFill>
                          <a:latin typeface="Huawei Sans" panose="020C0503030203020204" pitchFamily="34" charset="0"/>
                        </a:rPr>
                        <a:t>Nitrogen dioxide</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dirty="0">
                          <a:solidFill>
                            <a:schemeClr val="tx1"/>
                          </a:solidFill>
                          <a:latin typeface="Huawei Sans" panose="020C0503030203020204" pitchFamily="34" charset="0"/>
                        </a:rPr>
                        <a:t>100 </a:t>
                      </a:r>
                      <a:r>
                        <a:rPr lang="en-US" sz="1000" dirty="0" err="1">
                          <a:solidFill>
                            <a:schemeClr val="tx1"/>
                          </a:solidFill>
                          <a:latin typeface="Huawei Sans" panose="020C0503030203020204" pitchFamily="34" charset="0"/>
                        </a:rPr>
                        <a:t>μg</a:t>
                      </a:r>
                      <a:r>
                        <a:rPr lang="en-US" sz="1000" dirty="0">
                          <a:solidFill>
                            <a:schemeClr val="tx1"/>
                          </a:solidFill>
                          <a:latin typeface="Huawei Sans" panose="020C0503030203020204" pitchFamily="34" charset="0"/>
                        </a:rPr>
                        <a:t>/m</a:t>
                      </a:r>
                      <a:r>
                        <a:rPr lang="en-US" sz="1000" baseline="30000" dirty="0">
                          <a:solidFill>
                            <a:schemeClr val="tx1"/>
                          </a:solidFill>
                          <a:latin typeface="Huawei Sans" panose="020C0503030203020204" pitchFamily="34" charset="0"/>
                        </a:rPr>
                        <a:t>3</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Annual arithmetic average</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847">
                <a:tc>
                  <a:txBody>
                    <a:bodyPr/>
                    <a:lstStyle/>
                    <a:p>
                      <a:pPr algn="ctr">
                        <a:lnSpc>
                          <a:spcPct val="150000"/>
                        </a:lnSpc>
                        <a:spcAft>
                          <a:spcPts val="0"/>
                        </a:spcAft>
                      </a:pPr>
                      <a:r>
                        <a:rPr lang="en-US" sz="1000">
                          <a:solidFill>
                            <a:schemeClr val="tx1"/>
                          </a:solidFill>
                          <a:latin typeface="Huawei Sans" panose="020C0503030203020204" pitchFamily="34" charset="0"/>
                        </a:rPr>
                        <a:t>PM10</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dirty="0">
                          <a:solidFill>
                            <a:schemeClr val="tx1"/>
                          </a:solidFill>
                          <a:latin typeface="Huawei Sans" panose="020C0503030203020204" pitchFamily="34" charset="0"/>
                        </a:rPr>
                        <a:t>150 </a:t>
                      </a:r>
                      <a:r>
                        <a:rPr lang="en-US" sz="1000" dirty="0" err="1">
                          <a:solidFill>
                            <a:schemeClr val="tx1"/>
                          </a:solidFill>
                          <a:latin typeface="Huawei Sans" panose="020C0503030203020204" pitchFamily="34" charset="0"/>
                        </a:rPr>
                        <a:t>μg</a:t>
                      </a:r>
                      <a:r>
                        <a:rPr lang="en-US" sz="1000" dirty="0">
                          <a:solidFill>
                            <a:schemeClr val="tx1"/>
                          </a:solidFill>
                          <a:latin typeface="Huawei Sans" panose="020C0503030203020204" pitchFamily="34" charset="0"/>
                        </a:rPr>
                        <a:t>/m</a:t>
                      </a:r>
                      <a:r>
                        <a:rPr lang="en-US" sz="1000" baseline="30000" dirty="0">
                          <a:solidFill>
                            <a:schemeClr val="tx1"/>
                          </a:solidFill>
                          <a:latin typeface="Huawei Sans" panose="020C0503030203020204" pitchFamily="34" charset="0"/>
                        </a:rPr>
                        <a:t>3</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24-hour</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847">
                <a:tc>
                  <a:txBody>
                    <a:bodyPr/>
                    <a:lstStyle/>
                    <a:p>
                      <a:pPr algn="ctr">
                        <a:lnSpc>
                          <a:spcPct val="150000"/>
                        </a:lnSpc>
                        <a:spcAft>
                          <a:spcPts val="0"/>
                        </a:spcAft>
                      </a:pPr>
                      <a:r>
                        <a:rPr lang="en-US" sz="1000">
                          <a:solidFill>
                            <a:schemeClr val="tx1"/>
                          </a:solidFill>
                          <a:latin typeface="Huawei Sans" panose="020C0503030203020204" pitchFamily="34" charset="0"/>
                        </a:rPr>
                        <a:t>PM2.5</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35 μg/m</a:t>
                      </a:r>
                      <a:r>
                        <a:rPr lang="en-US" sz="1000" baseline="30000">
                          <a:solidFill>
                            <a:schemeClr val="tx1"/>
                          </a:solidFill>
                          <a:latin typeface="Huawei Sans" panose="020C0503030203020204" pitchFamily="34" charset="0"/>
                        </a:rPr>
                        <a:t>3</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24-hour</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847">
                <a:tc>
                  <a:txBody>
                    <a:bodyPr/>
                    <a:lstStyle/>
                    <a:p>
                      <a:pPr algn="ctr">
                        <a:lnSpc>
                          <a:spcPct val="150000"/>
                        </a:lnSpc>
                        <a:spcAft>
                          <a:spcPts val="0"/>
                        </a:spcAft>
                      </a:pPr>
                      <a:r>
                        <a:rPr lang="en-US" sz="1000">
                          <a:solidFill>
                            <a:schemeClr val="tx1"/>
                          </a:solidFill>
                          <a:latin typeface="Huawei Sans" panose="020C0503030203020204" pitchFamily="34" charset="0"/>
                        </a:rPr>
                        <a:t>Ozone</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0.08 ppm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8-hour</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17847">
                <a:tc>
                  <a:txBody>
                    <a:bodyPr/>
                    <a:lstStyle/>
                    <a:p>
                      <a:pPr algn="ctr">
                        <a:lnSpc>
                          <a:spcPct val="150000"/>
                        </a:lnSpc>
                        <a:spcAft>
                          <a:spcPts val="0"/>
                        </a:spcAft>
                      </a:pPr>
                      <a:r>
                        <a:rPr lang="en-US" sz="1000">
                          <a:solidFill>
                            <a:schemeClr val="tx1"/>
                          </a:solidFill>
                          <a:latin typeface="Huawei Sans" panose="020C0503030203020204" pitchFamily="34" charset="0"/>
                        </a:rPr>
                        <a:t>Sulfur oxides</a:t>
                      </a:r>
                    </a:p>
                  </a:txBody>
                  <a:tcPr marL="72000" marR="7200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a:solidFill>
                            <a:schemeClr val="tx1"/>
                          </a:solidFill>
                          <a:latin typeface="Huawei Sans" panose="020C0503030203020204" pitchFamily="34" charset="0"/>
                        </a:rPr>
                        <a:t>0.14 ppm</a:t>
                      </a:r>
                    </a:p>
                  </a:txBody>
                  <a:tcPr marL="72000" marR="720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lnSpc>
                          <a:spcPct val="150000"/>
                        </a:lnSpc>
                        <a:spcAft>
                          <a:spcPts val="0"/>
                        </a:spcAft>
                      </a:pPr>
                      <a:r>
                        <a:rPr lang="en-US" sz="1000" dirty="0">
                          <a:solidFill>
                            <a:schemeClr val="tx1"/>
                          </a:solidFill>
                          <a:latin typeface="Huawei Sans" panose="020C0503030203020204" pitchFamily="34" charset="0"/>
                        </a:rPr>
                        <a:t>24-hour</a:t>
                      </a:r>
                    </a:p>
                  </a:txBody>
                  <a:tcPr marL="72000" marR="7200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
        <p:nvSpPr>
          <p:cNvPr id="3" name="矩形 2"/>
          <p:cNvSpPr/>
          <p:nvPr/>
        </p:nvSpPr>
        <p:spPr>
          <a:xfrm>
            <a:off x="2672908" y="5010138"/>
            <a:ext cx="1079500"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9" name="矩形 8"/>
          <p:cNvSpPr/>
          <p:nvPr/>
        </p:nvSpPr>
        <p:spPr>
          <a:xfrm>
            <a:off x="2129982" y="5118088"/>
            <a:ext cx="208979" cy="107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0" name="矩形 9"/>
          <p:cNvSpPr/>
          <p:nvPr/>
        </p:nvSpPr>
        <p:spPr>
          <a:xfrm>
            <a:off x="1025082" y="3684913"/>
            <a:ext cx="208979" cy="107950"/>
          </a:xfrm>
          <a:prstGeom prst="rect">
            <a:avLst/>
          </a:prstGeom>
          <a:solidFill>
            <a:srgbClr val="BBD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1" name="矩形 10"/>
          <p:cNvSpPr/>
          <p:nvPr/>
        </p:nvSpPr>
        <p:spPr>
          <a:xfrm rot="20737763">
            <a:off x="1166394" y="4155861"/>
            <a:ext cx="283825" cy="107950"/>
          </a:xfrm>
          <a:prstGeom prst="rect">
            <a:avLst/>
          </a:prstGeom>
          <a:solidFill>
            <a:srgbClr val="BBD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2" name="矩形 11"/>
          <p:cNvSpPr/>
          <p:nvPr/>
        </p:nvSpPr>
        <p:spPr>
          <a:xfrm>
            <a:off x="3150747" y="3352298"/>
            <a:ext cx="342900" cy="107950"/>
          </a:xfrm>
          <a:prstGeom prst="rect">
            <a:avLst/>
          </a:prstGeom>
          <a:solidFill>
            <a:srgbClr val="BBD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13" name="矩形 12"/>
          <p:cNvSpPr/>
          <p:nvPr/>
        </p:nvSpPr>
        <p:spPr>
          <a:xfrm rot="20737763">
            <a:off x="1659853" y="4731488"/>
            <a:ext cx="283825" cy="84405"/>
          </a:xfrm>
          <a:prstGeom prst="rect">
            <a:avLst/>
          </a:prstGeom>
          <a:solidFill>
            <a:srgbClr val="BBD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4" name="文本框 3"/>
          <p:cNvSpPr txBox="1"/>
          <p:nvPr/>
        </p:nvSpPr>
        <p:spPr>
          <a:xfrm>
            <a:off x="978402" y="3635596"/>
            <a:ext cx="659808" cy="184666"/>
          </a:xfrm>
          <a:prstGeom prst="rect">
            <a:avLst/>
          </a:prstGeom>
          <a:noFill/>
        </p:spPr>
        <p:txBody>
          <a:bodyPr wrap="square" rtlCol="0">
            <a:spAutoFit/>
          </a:bodyPr>
          <a:lstStyle/>
          <a:p>
            <a:r>
              <a:rPr lang="en-US" altLang="zh-CN" sz="600" dirty="0">
                <a:ea typeface="Arial Unicode MS" panose="020B0604020202020204" pitchFamily="34" charset="-122"/>
                <a:cs typeface="Arial Unicode MS" panose="020B0604020202020204" pitchFamily="34" charset="-122"/>
              </a:rPr>
              <a:t>Equator</a:t>
            </a:r>
            <a:endParaRPr lang="zh-CN" altLang="en-US" sz="600" dirty="0">
              <a:ea typeface="Arial Unicode MS" panose="020B0604020202020204" pitchFamily="34" charset="-122"/>
              <a:cs typeface="Arial Unicode MS" panose="020B0604020202020204" pitchFamily="34" charset="-122"/>
            </a:endParaRPr>
          </a:p>
        </p:txBody>
      </p:sp>
      <p:sp>
        <p:nvSpPr>
          <p:cNvPr id="15" name="矩形 14"/>
          <p:cNvSpPr/>
          <p:nvPr/>
        </p:nvSpPr>
        <p:spPr>
          <a:xfrm rot="494084">
            <a:off x="1764039" y="2393344"/>
            <a:ext cx="283825" cy="84405"/>
          </a:xfrm>
          <a:prstGeom prst="rect">
            <a:avLst/>
          </a:prstGeom>
          <a:solidFill>
            <a:srgbClr val="BBD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Arial Unicode MS" panose="020B0604020202020204" pitchFamily="34" charset="-122"/>
              <a:cs typeface="Arial Unicode MS" panose="020B0604020202020204" pitchFamily="34" charset="-122"/>
            </a:endParaRPr>
          </a:p>
        </p:txBody>
      </p:sp>
      <p:sp>
        <p:nvSpPr>
          <p:cNvPr id="8" name="文本框 7"/>
          <p:cNvSpPr txBox="1"/>
          <p:nvPr/>
        </p:nvSpPr>
        <p:spPr>
          <a:xfrm>
            <a:off x="1603575" y="2373453"/>
            <a:ext cx="735386" cy="169277"/>
          </a:xfrm>
          <a:prstGeom prst="rect">
            <a:avLst/>
          </a:prstGeom>
          <a:noFill/>
        </p:spPr>
        <p:txBody>
          <a:bodyPr wrap="square" rtlCol="0">
            <a:spAutoFit/>
          </a:bodyPr>
          <a:lstStyle/>
          <a:p>
            <a:r>
              <a:rPr lang="en-US" altLang="zh-CN" sz="500" dirty="0">
                <a:ea typeface="Arial Unicode MS" panose="020B0604020202020204" pitchFamily="34" charset="-122"/>
                <a:cs typeface="Arial Unicode MS" panose="020B0604020202020204" pitchFamily="34" charset="-122"/>
              </a:rPr>
              <a:t>Arctic Circle</a:t>
            </a:r>
            <a:endParaRPr lang="zh-CN" altLang="en-US" sz="500" dirty="0">
              <a:ea typeface="Arial Unicode MS" panose="020B0604020202020204" pitchFamily="34" charset="-122"/>
              <a:cs typeface="Arial Unicode MS" panose="020B0604020202020204" pitchFamily="34" charset="-122"/>
            </a:endParaRPr>
          </a:p>
        </p:txBody>
      </p:sp>
      <p:sp>
        <p:nvSpPr>
          <p:cNvPr id="17" name="文本框 16"/>
          <p:cNvSpPr txBox="1"/>
          <p:nvPr/>
        </p:nvSpPr>
        <p:spPr>
          <a:xfrm>
            <a:off x="1944494" y="4960424"/>
            <a:ext cx="2588964" cy="200055"/>
          </a:xfrm>
          <a:prstGeom prst="rect">
            <a:avLst/>
          </a:prstGeom>
          <a:noFill/>
        </p:spPr>
        <p:txBody>
          <a:bodyPr wrap="square" rtlCol="0">
            <a:spAutoFit/>
          </a:bodyPr>
          <a:lstStyle/>
          <a:p>
            <a:r>
              <a:rPr lang="en-US" altLang="zh-CN" sz="700" dirty="0">
                <a:ea typeface="Arial Unicode MS" panose="020B0604020202020204" pitchFamily="34" charset="-122"/>
                <a:cs typeface="Arial Unicode MS" panose="020B0604020202020204" pitchFamily="34" charset="-122"/>
              </a:rPr>
              <a:t>Distribution of annual mean temperature around the globe</a:t>
            </a:r>
            <a:endParaRPr lang="zh-CN" altLang="en-US" sz="700" dirty="0">
              <a:ea typeface="Arial Unicode MS" panose="020B0604020202020204" pitchFamily="34" charset="-122"/>
              <a:cs typeface="Arial Unicode MS" panose="020B0604020202020204" pitchFamily="34" charset="-122"/>
            </a:endParaRPr>
          </a:p>
        </p:txBody>
      </p:sp>
      <p:sp>
        <p:nvSpPr>
          <p:cNvPr id="18" name="文本框 17"/>
          <p:cNvSpPr txBox="1"/>
          <p:nvPr/>
        </p:nvSpPr>
        <p:spPr>
          <a:xfrm rot="20149309">
            <a:off x="1538257" y="4639799"/>
            <a:ext cx="735386" cy="169277"/>
          </a:xfrm>
          <a:prstGeom prst="rect">
            <a:avLst/>
          </a:prstGeom>
          <a:noFill/>
        </p:spPr>
        <p:txBody>
          <a:bodyPr wrap="square" rtlCol="0">
            <a:spAutoFit/>
          </a:bodyPr>
          <a:lstStyle/>
          <a:p>
            <a:r>
              <a:rPr lang="en-US" altLang="zh-CN" sz="500" dirty="0">
                <a:ea typeface="Arial Unicode MS" panose="020B0604020202020204" pitchFamily="34" charset="-122"/>
                <a:cs typeface="Arial Unicode MS" panose="020B0604020202020204" pitchFamily="34" charset="-122"/>
              </a:rPr>
              <a:t>Antarctic Circle</a:t>
            </a:r>
            <a:endParaRPr lang="zh-CN" altLang="en-US" sz="500" dirty="0">
              <a:ea typeface="Arial Unicode MS" panose="020B0604020202020204" pitchFamily="34" charset="-122"/>
              <a:cs typeface="Arial Unicode MS" panose="020B0604020202020204" pitchFamily="34" charset="-122"/>
            </a:endParaRPr>
          </a:p>
        </p:txBody>
      </p:sp>
      <p:sp>
        <p:nvSpPr>
          <p:cNvPr id="19" name="文本框 18"/>
          <p:cNvSpPr txBox="1"/>
          <p:nvPr/>
        </p:nvSpPr>
        <p:spPr>
          <a:xfrm>
            <a:off x="3034494" y="3352298"/>
            <a:ext cx="735386" cy="169277"/>
          </a:xfrm>
          <a:prstGeom prst="rect">
            <a:avLst/>
          </a:prstGeom>
          <a:noFill/>
        </p:spPr>
        <p:txBody>
          <a:bodyPr wrap="square" rtlCol="0">
            <a:spAutoFit/>
          </a:bodyPr>
          <a:lstStyle/>
          <a:p>
            <a:r>
              <a:rPr lang="en-US" altLang="zh-CN" sz="500" dirty="0">
                <a:ea typeface="Arial Unicode MS" panose="020B0604020202020204" pitchFamily="34" charset="-122"/>
                <a:cs typeface="Arial Unicode MS" panose="020B0604020202020204" pitchFamily="34" charset="-122"/>
              </a:rPr>
              <a:t>Tropic of Cancer</a:t>
            </a:r>
            <a:endParaRPr lang="zh-CN" altLang="en-US" sz="500" dirty="0">
              <a:ea typeface="Arial Unicode MS" panose="020B0604020202020204" pitchFamily="34" charset="-122"/>
              <a:cs typeface="Arial Unicode MS" panose="020B0604020202020204" pitchFamily="34" charset="-122"/>
            </a:endParaRPr>
          </a:p>
        </p:txBody>
      </p:sp>
      <p:sp>
        <p:nvSpPr>
          <p:cNvPr id="20" name="文本框 19"/>
          <p:cNvSpPr txBox="1"/>
          <p:nvPr/>
        </p:nvSpPr>
        <p:spPr>
          <a:xfrm>
            <a:off x="1091482" y="4086586"/>
            <a:ext cx="735386" cy="246221"/>
          </a:xfrm>
          <a:prstGeom prst="rect">
            <a:avLst/>
          </a:prstGeom>
          <a:noFill/>
        </p:spPr>
        <p:txBody>
          <a:bodyPr wrap="square" rtlCol="0">
            <a:spAutoFit/>
          </a:bodyPr>
          <a:lstStyle/>
          <a:p>
            <a:r>
              <a:rPr lang="en-US" altLang="zh-CN" sz="500" dirty="0">
                <a:ea typeface="Arial Unicode MS" panose="020B0604020202020204" pitchFamily="34" charset="-122"/>
                <a:cs typeface="Arial Unicode MS" panose="020B0604020202020204" pitchFamily="34" charset="-122"/>
              </a:rPr>
              <a:t>Tropic of </a:t>
            </a:r>
            <a:endParaRPr lang="en-US" altLang="zh-CN" sz="500" dirty="0" smtClean="0">
              <a:ea typeface="Arial Unicode MS" panose="020B0604020202020204" pitchFamily="34" charset="-122"/>
              <a:cs typeface="Arial Unicode MS" panose="020B0604020202020204" pitchFamily="34" charset="-122"/>
            </a:endParaRPr>
          </a:p>
          <a:p>
            <a:r>
              <a:rPr lang="en-US" altLang="zh-CN" sz="500" dirty="0" smtClean="0">
                <a:ea typeface="Arial Unicode MS" panose="020B0604020202020204" pitchFamily="34" charset="-122"/>
                <a:cs typeface="Arial Unicode MS" panose="020B0604020202020204" pitchFamily="34" charset="-122"/>
              </a:rPr>
              <a:t>Capricorn</a:t>
            </a:r>
            <a:endParaRPr lang="zh-CN" altLang="en-US" sz="500" dirty="0">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148022246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0EFEAE-CE38-4782-874C-F0C04452BAF1}">
  <ds:schemaRefs>
    <ds:schemaRef ds:uri="http://schemas.microsoft.com/sharepoint/v3/contenttype/forms"/>
  </ds:schemaRefs>
</ds:datastoreItem>
</file>

<file path=customXml/itemProps2.xml><?xml version="1.0" encoding="utf-8"?>
<ds:datastoreItem xmlns:ds="http://schemas.openxmlformats.org/officeDocument/2006/customXml" ds:itemID="{12296AD3-5121-4DF6-8150-62C25C031437}">
  <ds:schemaRefs>
    <ds:schemaRef ds:uri="http://schemas.microsoft.com/office/2006/documentManagement/types"/>
    <ds:schemaRef ds:uri="http://schemas.microsoft.com/office/2006/metadata/properties"/>
    <ds:schemaRef ds:uri="http://purl.org/dc/dcmitype/"/>
    <ds:schemaRef ds:uri="http://purl.org/dc/terms/"/>
    <ds:schemaRef ds:uri="b21b0ac3-395e-4210-a063-8791720efb8c"/>
    <ds:schemaRef ds:uri="http://purl.org/dc/elements/1.1/"/>
    <ds:schemaRef ds:uri="http://schemas.openxmlformats.org/package/2006/metadata/core-properties"/>
    <ds:schemaRef ds:uri="http://www.w3.org/XML/1998/namespace"/>
    <ds:schemaRef ds:uri="http://schemas.microsoft.com/office/infopath/2007/PartnerControls"/>
  </ds:schemaRefs>
</ds:datastoreItem>
</file>

<file path=customXml/itemProps3.xml><?xml version="1.0" encoding="utf-8"?>
<ds:datastoreItem xmlns:ds="http://schemas.openxmlformats.org/officeDocument/2006/customXml" ds:itemID="{C15C9D4A-15B0-42AD-957C-2B8B9D3BEF4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794</TotalTime>
  <Words>12400</Words>
  <Application>Microsoft Office PowerPoint</Application>
  <PresentationFormat>宽屏</PresentationFormat>
  <Paragraphs>1068</Paragraphs>
  <Slides>55</Slides>
  <Notes>55</Notes>
  <HiddenSlides>3</HiddenSlides>
  <MMClips>0</MMClips>
  <ScaleCrop>false</ScaleCrop>
  <HeadingPairs>
    <vt:vector size="8" baseType="variant">
      <vt:variant>
        <vt:lpstr>已用的字体</vt:lpstr>
      </vt:variant>
      <vt:variant>
        <vt:i4>10</vt:i4>
      </vt:variant>
      <vt:variant>
        <vt:lpstr>主题</vt:lpstr>
      </vt:variant>
      <vt:variant>
        <vt:i4>4</vt:i4>
      </vt:variant>
      <vt:variant>
        <vt:lpstr>嵌入 OLE 服务器</vt:lpstr>
      </vt:variant>
      <vt:variant>
        <vt:i4>3</vt:i4>
      </vt:variant>
      <vt:variant>
        <vt:lpstr>幻灯片标题</vt:lpstr>
      </vt:variant>
      <vt:variant>
        <vt:i4>55</vt:i4>
      </vt:variant>
    </vt:vector>
  </HeadingPairs>
  <TitlesOfParts>
    <vt:vector size="72" baseType="lpstr">
      <vt:lpstr>Arial Unicode MS</vt:lpstr>
      <vt:lpstr>华文细黑</vt:lpstr>
      <vt:lpstr>宋体</vt:lpstr>
      <vt:lpstr>Microsoft YaHei</vt:lpstr>
      <vt:lpstr>Microsoft YaHei</vt:lpstr>
      <vt:lpstr>方正兰亭黑简体</vt:lpstr>
      <vt:lpstr>Arial</vt:lpstr>
      <vt:lpstr>Huawei Sans</vt:lpstr>
      <vt:lpstr>Times New Roman</vt:lpstr>
      <vt:lpstr>Wingdings</vt:lpstr>
      <vt:lpstr>1_标题页模板</vt:lpstr>
      <vt:lpstr>2_自功能页模板</vt:lpstr>
      <vt:lpstr>3_内容页模板</vt:lpstr>
      <vt:lpstr>4_感谢页模板</vt:lpstr>
      <vt:lpstr>Visio</vt:lpstr>
      <vt:lpstr>公式</vt:lpstr>
      <vt:lpstr>Drawing</vt:lpstr>
      <vt:lpstr>Energy-Saving Solution Configuration for Data Center Cooling Systems</vt:lpstr>
      <vt:lpstr>PowerPoint 演示文稿</vt:lpstr>
      <vt:lpstr>PowerPoint 演示文稿</vt:lpstr>
      <vt:lpstr>PowerPoint 演示文稿</vt:lpstr>
      <vt:lpstr>Concept of Direct Ventilation Free Cooling</vt:lpstr>
      <vt:lpstr>Working Principle of Direct Ventilation Free Cooling</vt:lpstr>
      <vt:lpstr>Composition of a Direct Ventilation Free Cooling System</vt:lpstr>
      <vt:lpstr>Three Configuration Solutions for Direct Ventilation Free Cooling</vt:lpstr>
      <vt:lpstr>Application Scenarios of Direct Ventilation Free Cooling</vt:lpstr>
      <vt:lpstr>Flowchart for Configuring a Direct Ventilation Free Cooling System</vt:lpstr>
      <vt:lpstr>PowerPoint 演示文稿</vt:lpstr>
      <vt:lpstr>Specifications Input and Supply and Return Air Status Design</vt:lpstr>
      <vt:lpstr>Mechanical Cooling Design and Selection</vt:lpstr>
      <vt:lpstr>Humidity Control of Direct Ventilation Equipment and Selection of Air Blenders</vt:lpstr>
      <vt:lpstr>Selection of Direct Ventilation Air Supply Fans and Exhaust Fans</vt:lpstr>
      <vt:lpstr>Filter Selection for Direct Ventilation Devices</vt:lpstr>
      <vt:lpstr>Direct Ventilation Control Logic Design</vt:lpstr>
      <vt:lpstr>PowerPoint 演示文稿</vt:lpstr>
      <vt:lpstr>Water-based Free Cooling Solution Overview</vt:lpstr>
      <vt:lpstr>Composition of a Water-based Free Cooling System</vt:lpstr>
      <vt:lpstr>Water-based Free Cooling System Configuration Process</vt:lpstr>
      <vt:lpstr>Key Points of Water-based Free Cooling System Configuration (1)</vt:lpstr>
      <vt:lpstr>Key Points of Water-based Free Cooling System Configuration (2)</vt:lpstr>
      <vt:lpstr>PowerPoint 演示文稿</vt:lpstr>
      <vt:lpstr>Key Points of Water-based Free Cooling System Configuration (3)</vt:lpstr>
      <vt:lpstr>PowerPoint 演示文稿</vt:lpstr>
      <vt:lpstr>Operating Principle of Indirect Evaporative Cooling (1)</vt:lpstr>
      <vt:lpstr>PowerPoint 演示文稿</vt:lpstr>
      <vt:lpstr>Operating Principle of Indirect Evaporative Cooling (2)</vt:lpstr>
      <vt:lpstr>Operating Mode of Huawei Indirect Evaporative Cooling Devices</vt:lpstr>
      <vt:lpstr>Indirect Evaporative Cooling System Composition</vt:lpstr>
      <vt:lpstr>Application Scenarios of Indirect Evaporative Cooling</vt:lpstr>
      <vt:lpstr>Indirect Evaporative Cooling System Configuration Process</vt:lpstr>
      <vt:lpstr>Key points for Indirect Evaporative Cooling System Configuration (1)</vt:lpstr>
      <vt:lpstr>Key points for Indirect Evaporative Cooling System Configuration (2)</vt:lpstr>
      <vt:lpstr>Key points for Indirect Evaporative Cooling System Configuration (2)</vt:lpstr>
      <vt:lpstr>Key points for Indirect Evaporative Cooling System Configuration (3)</vt:lpstr>
      <vt:lpstr>Key points for Indirect Evaporative Cooling System Configuration (3)</vt:lpstr>
      <vt:lpstr>PowerPoint 演示文稿</vt:lpstr>
      <vt:lpstr>Continuous Cooling Concept</vt:lpstr>
      <vt:lpstr>Uptime White Paper – Continuous Cooling (1)</vt:lpstr>
      <vt:lpstr>Uptime White Paper – Continuous Cooling (2)</vt:lpstr>
      <vt:lpstr>Solutions for Continuous Cooling in High-Density Data Centers</vt:lpstr>
      <vt:lpstr>Continuous Cooling Configuration for the Chilled Water Air Conditioning System (1)</vt:lpstr>
      <vt:lpstr>Continuous Cooling Configuration for the Chilled Water Air Conditioning System (2)</vt:lpstr>
      <vt:lpstr>PowerPoint 演示文稿</vt:lpstr>
      <vt:lpstr>Overview of the Air Conditioning System in a Data Center - Outdoor Environment</vt:lpstr>
      <vt:lpstr>Overview of the Air Conditioning System in a Data Center - Data Center Overview</vt:lpstr>
      <vt:lpstr>Overview of the Air Conditioning System in a Data Center - Solution Configuration (1)</vt:lpstr>
      <vt:lpstr>Overview of the Air Conditioning System in a Data Center - Solution Configuration (2)</vt:lpstr>
      <vt:lpstr>Overview of the Air Conditioning System in a Data Center - Solution Configuration (3)</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shenjutao</cp:lastModifiedBy>
  <cp:revision>146</cp:revision>
  <dcterms:created xsi:type="dcterms:W3CDTF">2018-11-29T10:16:29Z</dcterms:created>
  <dcterms:modified xsi:type="dcterms:W3CDTF">2020-12-22T06:30:41Z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(3)5UcZPQNf0RFFXVMDA9VRmFu411dG6mxY8Qx6uz8r+KyNhpbdXrAwcYtjqQiqxU7Y5js8tuFg
kU5lU799j5VxvAFBDMeH32anaFo5xda5TuQ9rVvIR3XUn9f6BMPcg7PCn7ihOrvLrNE+ki2w
3kL2TZR0fp/tw5K4ueCqUXRD/nX0+L+27VOAIioYQQZJBMWdy/A9qWo+q2tLp7MU8sXyRPfz
GoYWFi9lJv5kWMz8ce</vt:lpwstr>
  </property>
  <property fmtid="{D5CDD505-2E9C-101B-9397-08002B2CF9AE}" pid="3" name="_2015_ms_pID_7253431">
    <vt:lpwstr>r4RX6ewCXTlWGZ6AxgzWAZLYG7eiKyKoIYw/xk7CCQMek7rB3YukqG
dGlCa3NnuZtjPico3an7zurDq0s/XTc/wDyjvE6dryQgzVu42oPvc+m8vjglKOrhP6uDEs4C
MPDDqmEopIcINYLESlI8NZUV0XtvF4Ow+8UDXLfCYwLedakTHcs4XJjZwd37FZ+CE3st0Nbs
1f+jPO/IzryQXXNTbe5vHUd5apDe73b1T+9R</vt:lpwstr>
  </property>
  <property fmtid="{D5CDD505-2E9C-101B-9397-08002B2CF9AE}" pid="4" name="_2015_ms_pID_7253432">
    <vt:lpwstr>yg==</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