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 id="2147483843" r:id="rId2"/>
    <p:sldMasterId id="2147483854" r:id="rId3"/>
    <p:sldMasterId id="2147483858" r:id="rId4"/>
  </p:sldMasterIdLst>
  <p:notesMasterIdLst>
    <p:notesMasterId r:id="rId53"/>
  </p:notesMasterIdLst>
  <p:handoutMasterIdLst>
    <p:handoutMasterId r:id="rId54"/>
  </p:handoutMasterIdLst>
  <p:sldIdLst>
    <p:sldId id="288" r:id="rId5"/>
    <p:sldId id="289" r:id="rId6"/>
    <p:sldId id="290" r:id="rId7"/>
    <p:sldId id="291" r:id="rId8"/>
    <p:sldId id="292" r:id="rId9"/>
    <p:sldId id="293" r:id="rId10"/>
    <p:sldId id="294" r:id="rId11"/>
    <p:sldId id="295" r:id="rId12"/>
    <p:sldId id="296" r:id="rId13"/>
    <p:sldId id="297" r:id="rId14"/>
    <p:sldId id="298" r:id="rId15"/>
    <p:sldId id="299" r:id="rId16"/>
    <p:sldId id="300" r:id="rId17"/>
    <p:sldId id="301" r:id="rId18"/>
    <p:sldId id="302" r:id="rId19"/>
    <p:sldId id="333" r:id="rId20"/>
    <p:sldId id="303" r:id="rId21"/>
    <p:sldId id="304" r:id="rId22"/>
    <p:sldId id="305" r:id="rId23"/>
    <p:sldId id="306" r:id="rId24"/>
    <p:sldId id="307" r:id="rId25"/>
    <p:sldId id="308" r:id="rId26"/>
    <p:sldId id="309" r:id="rId27"/>
    <p:sldId id="310" r:id="rId28"/>
    <p:sldId id="311" r:id="rId29"/>
    <p:sldId id="312" r:id="rId30"/>
    <p:sldId id="313" r:id="rId31"/>
    <p:sldId id="314" r:id="rId32"/>
    <p:sldId id="315" r:id="rId33"/>
    <p:sldId id="316" r:id="rId34"/>
    <p:sldId id="317" r:id="rId35"/>
    <p:sldId id="318" r:id="rId36"/>
    <p:sldId id="319" r:id="rId37"/>
    <p:sldId id="320" r:id="rId38"/>
    <p:sldId id="321" r:id="rId39"/>
    <p:sldId id="322" r:id="rId40"/>
    <p:sldId id="323" r:id="rId41"/>
    <p:sldId id="324" r:id="rId42"/>
    <p:sldId id="325" r:id="rId43"/>
    <p:sldId id="326" r:id="rId44"/>
    <p:sldId id="327" r:id="rId45"/>
    <p:sldId id="328" r:id="rId46"/>
    <p:sldId id="329" r:id="rId47"/>
    <p:sldId id="330" r:id="rId48"/>
    <p:sldId id="331" r:id="rId49"/>
    <p:sldId id="332" r:id="rId50"/>
    <p:sldId id="285" r:id="rId51"/>
    <p:sldId id="334" r:id="rId5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7000B"/>
    <a:srgbClr val="404040"/>
    <a:srgbClr val="151515"/>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23" autoAdjust="0"/>
    <p:restoredTop sz="74427" autoAdjust="0"/>
  </p:normalViewPr>
  <p:slideViewPr>
    <p:cSldViewPr snapToGrid="0" snapToObjects="1">
      <p:cViewPr varScale="1">
        <p:scale>
          <a:sx n="66" d="100"/>
          <a:sy n="66" d="100"/>
        </p:scale>
        <p:origin x="1234"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3" d="100"/>
          <a:sy n="63" d="100"/>
        </p:scale>
        <p:origin x="2952" y="8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12/22/2020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9889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simultaneous coefficient at full load (determined based on customer requirements) is generally not specified. The recommended value is 1.</a:t>
            </a:r>
          </a:p>
          <a:p>
            <a:r>
              <a:rPr lang="en-US" smtClean="0"/>
              <a:t>Comprehensive coefficient: 1.2 (for cold aisle containment)</a:t>
            </a:r>
          </a:p>
          <a:p>
            <a:r>
              <a:rPr lang="en-US" smtClean="0"/>
              <a:t>Whether UPSs are deployed outside or inside the aisle containment depends on the actual requirements.</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15516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simultaneous coefficient at full load (determined based on customer requirements) is generally not specified. The recommended value is 1.</a:t>
            </a:r>
          </a:p>
          <a:p>
            <a:r>
              <a:rPr lang="en-US" smtClean="0"/>
              <a:t>Comprehensive coefficient: 1.15 (for cold aisle containment)</a:t>
            </a:r>
          </a:p>
          <a:p>
            <a:r>
              <a:rPr lang="en-US" smtClean="0"/>
              <a:t>Whether UPSs are deployed outside or inside the aisle containment depends on the actual requirements.</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28558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simultaneous coefficient at full load (determined based on customer requirements) is generally not specified. The recommended value is 1.</a:t>
            </a:r>
          </a:p>
          <a:p>
            <a:r>
              <a:rPr lang="en-US" smtClean="0"/>
              <a:t>Comprehensive coefficient: 1.2 (for cold aisle containment)</a:t>
            </a:r>
          </a:p>
          <a:p>
            <a:r>
              <a:rPr lang="en-US" smtClean="0"/>
              <a:t>The maximum number of cabinets supported by the FM series is 25.</a:t>
            </a:r>
            <a:endParaRPr lang="en-US"/>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68161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many projects, the devices deployed on the customer side are not planned. In this case, we can infer the cooling requirements based on the IT cabinet and planned power density. In the actual implementation phase, we can then perform forward verification. The main advantage of the bidirectional calculation is that the whole process is self-proper. The biggest challenge of this project is that the equipment room area on the customer side is fixed and the overall layout is not planned based on the IT power density requirements. It is to find the best solution in limited space. The contradiction in this case is that the power density needs to be maximized on the customer side, but the space is limited. One more equipment cabinet means one less cooling cabinet. The number of cooling cabinets is in direct proportion to the IT power density and in inverse proportion to the number of IT cabinets. We should find a balance point between the two factors.</a:t>
            </a:r>
          </a:p>
          <a:p>
            <a:r>
              <a:rPr lang="en-US" smtClean="0"/>
              <a:t>Exhaustion and iteration is one of the ways to solve this problem and find the optimal solution.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157069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Enthalpy difference: energy change occurs from when hot air blows through the evaporator of the indoor unit to it becomes cold air inside the air conditioner. The enthalpy difference depends on the heat exchanger area of the evaporator blown by the hot air and the number of refrigerant pipe layers. Larger heat exchanger area (for example, by using V-shaped heat exchangers) and more refrigerant pipe layers (for example, by using three or four rows of refrigerant pipes for in-room air conditioners) lead to larger enthalpy difference. You can search for enthalpy difference by referring to the air thermodynamic property table or software.</a:t>
            </a:r>
          </a:p>
          <a:p>
            <a:r>
              <a:rPr lang="en-US" smtClean="0"/>
              <a:t>Specific heat: It is also called specific heat capacity, which refers to the heat capacity of a unit mass material. Specific heat is related to the nature and state of materials. The specific heat of water vapor is different from that of water. Water and stone have different specific heat. The air density and specific heat decrease at a high altitude. When you add glycol (assumed to be alcohol and not freeze in winter) to the chilled water in the chilled water air conditioner, the specific heat decreases.</a:t>
            </a:r>
          </a:p>
          <a:p>
            <a:pPr lvl="0"/>
            <a:r>
              <a:rPr lang="en-US" smtClean="0"/>
              <a:t>Air resistance: resistance generated when the evaporator pipes, power distribution system, copper pipes, and compressors inside the air conditioner block the air flow. It is internal air resistance, also called internal pressure drop. The resistance under the floor in the equipment room is the air supply resistance. Sufficient static pressure needs to be applied to the fan to overcome the air supply resistance. The unit of air resistance is Pa. For a normal air conditioner, the air volume decreases by 3% to 4% as the resistance increases by 50 Pa.</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91346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z="1050" dirty="0" smtClean="0"/>
              <a:t>Other considerations for air conditioner configuration:</a:t>
            </a:r>
          </a:p>
          <a:p>
            <a:r>
              <a:rPr lang="en-US" sz="1050" dirty="0" smtClean="0"/>
              <a:t>Air outlet static pressure: It refers to the pressure exerted by the air on the surface of an object parallel to the air flow. Generally speaking, static pressure refers to the pressure when air overcomes the resistance of the pipe. Air outlet static pressure refers to the air supply capability to overcome the resistance of the air supply path. For the same unit, larger static pressure causes smaller air volume and smaller cooling capacity. Generally, air outlet static pressure does not need to be considered for in-row air conditioners. For in-room air conditioners, 20–100 Pa air outlet static pressure needs to be reserved to ensure that the air supply path is not blocked.</a:t>
            </a:r>
          </a:p>
          <a:p>
            <a:r>
              <a:rPr lang="en-US" sz="1050" dirty="0" smtClean="0"/>
              <a:t>Pressure difference between supply and return air: pressure difference between two points in the system. The expression is △P = P1 – P2. The supply and return air pressure difference refers to the difference between the pressure at the air intake vent and that at the air exhaust vent of the IT equipment. It is to ensure that the cool air has enough kinetic energy to blow through the IT equipment and then returns to the air return vent of the air conditioner to complete the cooling cycle (optional).</a:t>
            </a:r>
          </a:p>
          <a:p>
            <a:r>
              <a:rPr lang="en-US" sz="1050" dirty="0" smtClean="0"/>
              <a:t>Inlet and outlet water temperatures: The cooling capacity of chillers increases by 2% to 3% as the water temperature increases by 1°C, saving energy for the entire system. The cooling capacity of the air conditioners decreases, which increases the number of indoor units. Therefore, the TCOs of different solutions need to be calculated. The solution with higher water temperature is preferred, which saves energy and prolongs the free cooling time.</a:t>
            </a:r>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7176333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5418958"/>
          </a:xfrm>
        </p:spPr>
        <p:txBody>
          <a:bodyPr/>
          <a:lstStyle/>
          <a:p>
            <a:r>
              <a:rPr lang="en-US" altLang="zh-CN" dirty="0" smtClean="0"/>
              <a:t>When the temperature difference between inlet and outlet water increases by 1°C, the water flow decreases by about 15%, and the water pump investment decreases. However, the cooling capacity of the air conditioners also decreases, and the number of indoor units increases. Therefore, the TCOs of different solutions needs to be calculated. Generally, the water temperature difference is less than or equal to 8°C, because the chillers have flow limits with large temperature difference and small cooling capacity. There is an exception in Europe to use dry coolers for greater water temperature difference and customize dedicated chillers that can withstand large water temperature difference.</a:t>
            </a:r>
          </a:p>
          <a:p>
            <a:r>
              <a:rPr lang="en-US" altLang="zh-CN" dirty="0" smtClean="0"/>
              <a:t>If the LCU solution is used, air conditioner selection needs to be performed under the working condition of all sensible heat. Otherwise, condensate water will be continuously drained, which may cause water leakage.</a:t>
            </a:r>
          </a:p>
          <a:p>
            <a:r>
              <a:rPr lang="en-US" altLang="zh-CN" dirty="0" smtClean="0"/>
              <a:t>Pay attention to the pipe routing in the solution design phase.</a:t>
            </a:r>
          </a:p>
          <a:p>
            <a:endParaRPr lang="en-US" altLang="zh-CN" dirty="0" smtClean="0"/>
          </a:p>
          <a:p>
            <a:endParaRPr lang="zh-CN" altLang="en-US" dirty="0"/>
          </a:p>
        </p:txBody>
      </p:sp>
    </p:spTree>
    <p:extLst>
      <p:ext uri="{BB962C8B-B14F-4D97-AF65-F5344CB8AC3E}">
        <p14:creationId xmlns:p14="http://schemas.microsoft.com/office/powerpoint/2010/main" val="17066642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01008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UPS is not deployed inside the aisle containment.</a:t>
            </a:r>
          </a:p>
          <a:p>
            <a:r>
              <a:rPr lang="en-US" smtClean="0"/>
              <a:t>25 kW half-sized air conditioners are configured in the high-density area, and 42 kW full-sized air conditioners are configured in other areas.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00588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Note:</a:t>
            </a:r>
          </a:p>
          <a:p>
            <a:r>
              <a:rPr lang="en-US" smtClean="0"/>
              <a:t>The vertical data in the table header is the power density of a single cabinet, and the horizontal data is the number of cabinets. The simultaneous coefficient is 1.0 and comprehensive coefficient is 1.15. The data in the table indicates the number of air conditioners required based on the power density and the number of cabinets.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75728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40796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25 kW half-sized air conditioners are configured in the high-density area, and 42 kW full-sized air conditioners are configured in other areas.</a:t>
            </a:r>
          </a:p>
          <a:p>
            <a:r>
              <a:rPr lang="en-US" smtClean="0"/>
              <a:t>The vertical data in the table header is the power density of a single cabinet, and the horizontal data is the number of cabinets. The simultaneous coefficient is 1.0 and comprehensive coefficient is 1.2. The data in the table indicates the number of air conditioners required based on the power density and the number of cabinets.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427750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25 kW half-sized air conditioners are configured </a:t>
            </a:r>
            <a:r>
              <a:rPr lang="en-US" altLang="zh-CN" smtClean="0"/>
              <a:t>in the high-density area</a:t>
            </a:r>
            <a:r>
              <a:rPr lang="en-US" smtClean="0"/>
              <a:t>, and 42 kW full-sized air conditioners are configured in other areas.</a:t>
            </a:r>
          </a:p>
          <a:p>
            <a:r>
              <a:rPr lang="en-US" smtClean="0"/>
              <a:t>The vertical data in the table header is the power density of a single cabinet, and the horizontal data is the number of cabinets. The simultaneous coefficient is 0.8 and comprehensive coefficient is 1.2. The data in the table indicates the number of air conditioners required based on the power density and the number of cabinets.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468314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25 kW half-sized air conditioners are configured </a:t>
            </a:r>
            <a:r>
              <a:rPr lang="en-US" altLang="zh-CN" smtClean="0"/>
              <a:t>in the high-density area</a:t>
            </a:r>
            <a:r>
              <a:rPr lang="en-US" smtClean="0"/>
              <a:t>, and 42 kW full-sized air conditioners are configured in other areas.</a:t>
            </a:r>
          </a:p>
          <a:p>
            <a:pPr lvl="0"/>
            <a:r>
              <a:rPr lang="en-US" smtClean="0"/>
              <a:t>The vertical data in the table header is the power density of a single cabinet, and the horizontal data is the number of cabinets. The simultaneous coefficient is 0.8 and comprehensive coefficient is 1.15. The data in the table indicates the number of air conditioners required based on the power density and the number of cabinets.</a:t>
            </a:r>
          </a:p>
          <a:p>
            <a:endParaRPr lang="en-US" altLang="zh-CN"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697767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Use the table in task 2 to perform exhaustion and iteration to determine the optimal solution. For different air conditioners, use a table to list all possibilities and find the optimal solution on the premise that the maximum number of cabinets is met. The answer is usually in the table.</a:t>
            </a:r>
          </a:p>
          <a:p>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78121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669584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Software link: http://3ms.huawei.com/hi/index.php?app=Group&amp;mod=Core&amp;act=showSectionData&amp;id=1469723&amp;gid=2031921</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849569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0073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97029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07855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9124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37730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preceding layout solutions, the areas occupied by the in-row solutions are almost the same. The 30 kW half-sized water-cooled solution has certain advantages and provides the maximum air volume and optimal energy consumption. Therefore, the 30 kW half-sized water-cooled solution is preferred.</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14139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the preceding solutions, the areas occupied by the in-row solutions are almost the same. The 30 kW half-sized water-cooled solution has certain advantages and can provide the maximum air volume and optimal TCO. Therefore, the 30 kW half-sized water-cooled solution is preferred.</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46127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435940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幻灯片图像占位符 4"/>
          <p:cNvSpPr>
            <a:spLocks noGrp="1" noRot="1" noChangeAspect="1"/>
          </p:cNvSpPr>
          <p:nvPr>
            <p:ph type="sldImg"/>
          </p:nvPr>
        </p:nvSpPr>
        <p:spPr>
          <a:xfrm>
            <a:off x="750888" y="742950"/>
            <a:ext cx="5541962" cy="3117850"/>
          </a:xfrm>
        </p:spPr>
      </p:sp>
      <p:sp>
        <p:nvSpPr>
          <p:cNvPr id="6" name="备注占位符 5"/>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644145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5050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838659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43291350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728081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871363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Pay attention to the use of the indirect evaporation technology and direct ventilation free cooling technology.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39030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64912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Q: cooling load (kW) of the equipment room.</a:t>
            </a:r>
          </a:p>
          <a:p>
            <a:r>
              <a:rPr lang="en-US" smtClean="0"/>
              <a:t>ρ: air density. The recommended value is 1.2 kg/m3.</a:t>
            </a:r>
          </a:p>
          <a:p>
            <a:r>
              <a:rPr lang="en-US" smtClean="0"/>
              <a:t>Cp: specific heat of the air at constant pressure. The recommended value is 1.01 kJ/kg·°C.</a:t>
            </a:r>
          </a:p>
          <a:p>
            <a:r>
              <a:rPr lang="en-US" smtClean="0"/>
              <a:t>t1 and t2: set room temperature and outdoor supply air temperature (unit: °C)</a:t>
            </a:r>
          </a:p>
          <a:p>
            <a:r>
              <a:rPr lang="en-US" smtClean="0"/>
              <a:t>K1: margin coefficient for calculating the supply air volume. Generally, the value ranges from 1.1 to 1.2.</a:t>
            </a:r>
          </a:p>
          <a:p>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860741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25922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3478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069118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340116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t>1. UPS heat dissipation needs to be considered and calculated.</a:t>
            </a:r>
          </a:p>
          <a:p>
            <a:r>
              <a:rPr lang="en-US" altLang="zh-CN" dirty="0" smtClean="0"/>
              <a:t>2.Different calculation coefficients and calculation methods are used. The supported power density is different.</a:t>
            </a:r>
            <a:endParaRPr lang="zh-CN" altLang="en-US" dirty="0"/>
          </a:p>
        </p:txBody>
      </p:sp>
    </p:spTree>
    <p:extLst>
      <p:ext uri="{BB962C8B-B14F-4D97-AF65-F5344CB8AC3E}">
        <p14:creationId xmlns:p14="http://schemas.microsoft.com/office/powerpoint/2010/main" val="18950286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188532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8157257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floor plan is from the planning cases of [HCIE-DCF-Design] Data Center Cooling System Planning Part 3.</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1926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preceding figure, the customer equipment room consists of the transmission equipment room, network equipment room, and phase 1 equipment room of the data center. Most equipment cabinets in the equipment room are 800 mm and 900 mm deep cabinets, and the aisle between devices is narrow. Due to the lack of an unified deployment plan, installation personnel often deploy server cabinets, storage devices, and communication devices in the nearby idle cabinets. As a result, the layout is not neat, and the direction of hot and cold supply airflow is inconsistent with that of exhaust airflow. After re-planning, the customer's equipment room is divided into R1, R2, and R3 areas. Different services are deployed in different areas.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0477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cabinet power density varies depending on the area. Trainees can flexibly select the cabinet power density in the table. The UPS and battery cabinet can be deployed inside the aisle containment or not.</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52659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0773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3810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99597690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 id="2147483879" r:id="rId2"/>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8.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9.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20.wmf"/><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package" Target="../embeddings/Microsoft_Excel____1.xlsx"/><Relationship Id="rId5" Type="http://schemas.openxmlformats.org/officeDocument/2006/relationships/image" Target="../media/image19.wmf"/><Relationship Id="rId4" Type="http://schemas.openxmlformats.org/officeDocument/2006/relationships/oleObject" Target="../embeddings/oleObject1.bin"/></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21.wmf"/><Relationship Id="rId4" Type="http://schemas.openxmlformats.org/officeDocument/2006/relationships/oleObject" Target="../embeddings/oleObject2.bin"/></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ctrTitle"/>
          </p:nvPr>
        </p:nvSpPr>
        <p:spPr/>
        <p:txBody>
          <a:bodyPr>
            <a:noAutofit/>
          </a:bodyPr>
          <a:lstStyle/>
          <a:p>
            <a:r>
              <a:rPr lang="en-US" altLang="zh-CN" sz="2800" b="0" dirty="0"/>
              <a:t>Cooling System Load Calculation and Configuration Solution Scenario-based Training</a:t>
            </a:r>
            <a:endParaRPr lang="en-US" sz="2800" dirty="0"/>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226140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chor="ctr" anchorCtr="0"/>
          <a:lstStyle/>
          <a:p>
            <a:r>
              <a:rPr lang="en-US" dirty="0"/>
              <a:t>Reference Answer to the Load Statistics Table</a:t>
            </a:r>
          </a:p>
        </p:txBody>
      </p:sp>
      <p:graphicFrame>
        <p:nvGraphicFramePr>
          <p:cNvPr id="5" name="表格 4"/>
          <p:cNvGraphicFramePr>
            <a:graphicFrameLocks noGrp="1"/>
          </p:cNvGraphicFramePr>
          <p:nvPr>
            <p:extLst>
              <p:ext uri="{D42A27DB-BD31-4B8C-83A1-F6EECF244321}">
                <p14:modId xmlns:p14="http://schemas.microsoft.com/office/powerpoint/2010/main" val="1084051315"/>
              </p:ext>
            </p:extLst>
          </p:nvPr>
        </p:nvGraphicFramePr>
        <p:xfrm>
          <a:off x="689015" y="1110342"/>
          <a:ext cx="10737385" cy="2321141"/>
        </p:xfrm>
        <a:graphic>
          <a:graphicData uri="http://schemas.openxmlformats.org/drawingml/2006/table">
            <a:tbl>
              <a:tblPr>
                <a:tableStyleId>{5C22544A-7EE6-4342-B048-85BDC9FD1C3A}</a:tableStyleId>
              </a:tblPr>
              <a:tblGrid>
                <a:gridCol w="2299948"/>
                <a:gridCol w="1397000"/>
                <a:gridCol w="1270000"/>
                <a:gridCol w="1445063"/>
                <a:gridCol w="1501337"/>
                <a:gridCol w="1485900"/>
                <a:gridCol w="1338137"/>
              </a:tblGrid>
              <a:tr h="352309">
                <a:tc>
                  <a:txBody>
                    <a:bodyPr/>
                    <a:lstStyle/>
                    <a:p>
                      <a:pPr algn="ctr" fontAlgn="ctr"/>
                      <a:r>
                        <a:rPr lang="en-US" sz="1100" u="none" strike="noStrike" dirty="0">
                          <a:latin typeface="+mn-lt"/>
                        </a:rPr>
                        <a:t>Room Name</a:t>
                      </a:r>
                    </a:p>
                  </a:txBody>
                  <a:tcPr marL="9525" marR="9525" marT="9525" marB="0" anchor="ctr">
                    <a:solidFill>
                      <a:schemeClr val="bg2"/>
                    </a:solidFill>
                  </a:tcPr>
                </a:tc>
                <a:tc>
                  <a:txBody>
                    <a:bodyPr/>
                    <a:lstStyle/>
                    <a:p>
                      <a:pPr algn="ctr" fontAlgn="ctr"/>
                      <a:r>
                        <a:rPr lang="en-US" sz="1100" u="none" strike="noStrike" dirty="0">
                          <a:latin typeface="+mn-lt"/>
                        </a:rPr>
                        <a:t>Number of Racks</a:t>
                      </a:r>
                    </a:p>
                  </a:txBody>
                  <a:tcPr marL="9525" marR="9525" marT="9525" marB="0" anchor="ctr">
                    <a:solidFill>
                      <a:schemeClr val="bg2"/>
                    </a:solidFill>
                  </a:tcPr>
                </a:tc>
                <a:tc>
                  <a:txBody>
                    <a:bodyPr/>
                    <a:lstStyle/>
                    <a:p>
                      <a:pPr algn="ctr" fontAlgn="ctr"/>
                      <a:r>
                        <a:rPr lang="en-US" sz="1100" u="none" strike="noStrike" dirty="0">
                          <a:latin typeface="+mn-lt"/>
                        </a:rPr>
                        <a:t>Power Density of a Single Rack</a:t>
                      </a:r>
                    </a:p>
                    <a:p>
                      <a:pPr algn="ctr" fontAlgn="ctr"/>
                      <a:r>
                        <a:rPr lang="en-US" sz="1100" u="none" strike="noStrike" dirty="0">
                          <a:latin typeface="+mn-lt"/>
                        </a:rPr>
                        <a:t>    (kW)</a:t>
                      </a:r>
                    </a:p>
                  </a:txBody>
                  <a:tcPr marL="9525" marR="9525" marT="9525" marB="0" anchor="ctr">
                    <a:solidFill>
                      <a:schemeClr val="bg2"/>
                    </a:solidFill>
                  </a:tcPr>
                </a:tc>
                <a:tc>
                  <a:txBody>
                    <a:bodyPr/>
                    <a:lstStyle/>
                    <a:p>
                      <a:pPr algn="ctr" fontAlgn="ctr"/>
                      <a:r>
                        <a:rPr lang="en-US" sz="1100" u="none" strike="noStrike">
                          <a:latin typeface="+mn-lt"/>
                        </a:rPr>
                        <a:t>(Optional) UPS Power (kW)</a:t>
                      </a:r>
                    </a:p>
                  </a:txBody>
                  <a:tcPr marL="9525" marR="9525" marT="9525" marB="0" anchor="ctr">
                    <a:solidFill>
                      <a:schemeClr val="bg2"/>
                    </a:solidFill>
                  </a:tcPr>
                </a:tc>
                <a:tc>
                  <a:txBody>
                    <a:bodyPr/>
                    <a:lstStyle/>
                    <a:p>
                      <a:pPr algn="ctr" fontAlgn="ctr"/>
                      <a:r>
                        <a:rPr lang="en-US" sz="1100" u="none" strike="noStrike">
                          <a:latin typeface="+mn-lt"/>
                        </a:rPr>
                        <a:t>Simultaneous Coefficient (Recommended Value)</a:t>
                      </a:r>
                    </a:p>
                  </a:txBody>
                  <a:tcPr marL="9525" marR="9525" marT="9525" marB="0" anchor="ctr">
                    <a:solidFill>
                      <a:schemeClr val="bg2"/>
                    </a:solidFill>
                  </a:tcPr>
                </a:tc>
                <a:tc>
                  <a:txBody>
                    <a:bodyPr/>
                    <a:lstStyle/>
                    <a:p>
                      <a:pPr algn="ctr" fontAlgn="ctr"/>
                      <a:r>
                        <a:rPr lang="en-US" sz="1100" u="none" strike="noStrike">
                          <a:latin typeface="+mn-lt"/>
                        </a:rPr>
                        <a:t>Comprehensive Coefficient (Aisle Containment or Open)</a:t>
                      </a:r>
                    </a:p>
                  </a:txBody>
                  <a:tcPr marL="9525" marR="9525" marT="9525" marB="0" anchor="ctr">
                    <a:solidFill>
                      <a:schemeClr val="bg2"/>
                    </a:solidFill>
                  </a:tcPr>
                </a:tc>
                <a:tc>
                  <a:txBody>
                    <a:bodyPr/>
                    <a:lstStyle/>
                    <a:p>
                      <a:pPr algn="ctr" fontAlgn="ctr"/>
                      <a:r>
                        <a:rPr lang="en-US" sz="1100" u="none" strike="noStrike">
                          <a:latin typeface="+mn-lt"/>
                        </a:rPr>
                        <a:t>Total Cooling Capacity (kW)</a:t>
                      </a:r>
                    </a:p>
                  </a:txBody>
                  <a:tcPr marL="9525" marR="9525" marT="9525" marB="0" anchor="ctr">
                    <a:solidFill>
                      <a:schemeClr val="bg2"/>
                    </a:solidFill>
                  </a:tcPr>
                </a:tc>
              </a:tr>
              <a:tr h="448774">
                <a:tc>
                  <a:txBody>
                    <a:bodyPr/>
                    <a:lstStyle/>
                    <a:p>
                      <a:pPr algn="ctr" fontAlgn="ctr"/>
                      <a:r>
                        <a:rPr lang="en-US" sz="1100" u="none" strike="noStrike" dirty="0">
                          <a:latin typeface="+mn-lt"/>
                        </a:rPr>
                        <a:t>High-density equipment room (R1)</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a:latin typeface="+mn-lt"/>
                        </a:rPr>
                        <a:t>15 kW　</a:t>
                      </a:r>
                    </a:p>
                  </a:txBody>
                  <a:tcPr marL="9525" marR="9525" marT="9525" marB="0" anchor="ctr">
                    <a:solidFill>
                      <a:schemeClr val="bg2"/>
                    </a:solidFill>
                  </a:tcPr>
                </a:tc>
                <a:tc>
                  <a:txBody>
                    <a:bodyPr/>
                    <a:lstStyle/>
                    <a:p>
                      <a:pPr algn="ctr" fontAlgn="ctr"/>
                      <a:r>
                        <a:rPr lang="en-US" sz="1100" u="none" strike="noStrike">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1</a:t>
                      </a:r>
                    </a:p>
                  </a:txBody>
                  <a:tcPr marL="9525" marR="9525" marT="9525" marB="0" anchor="ctr">
                    <a:solidFill>
                      <a:schemeClr val="bg2"/>
                    </a:solidFill>
                  </a:tcPr>
                </a:tc>
                <a:tc>
                  <a:txBody>
                    <a:bodyPr/>
                    <a:lstStyle/>
                    <a:p>
                      <a:pPr algn="ctr" fontAlgn="ctr"/>
                      <a:r>
                        <a:rPr lang="en-US" sz="1100" u="none" strike="noStrike">
                          <a:latin typeface="+mn-lt"/>
                        </a:rPr>
                        <a:t>1.2　</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972</a:t>
                      </a:r>
                      <a:endParaRPr lang="en-US" sz="1000" u="none" strike="noStrike" dirty="0">
                        <a:solidFill>
                          <a:srgbClr val="C00000"/>
                        </a:solidFill>
                        <a:latin typeface="+mn-lt"/>
                      </a:endParaRPr>
                    </a:p>
                  </a:txBody>
                  <a:tcPr marL="9525" marR="9525" marT="9525" marB="0" anchor="ctr">
                    <a:solidFill>
                      <a:schemeClr val="bg2"/>
                    </a:solidFill>
                  </a:tcPr>
                </a:tc>
              </a:tr>
              <a:tr h="448774">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Medium-density equipment room (R2)</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a:latin typeface="+mn-lt"/>
                        </a:rPr>
                        <a:t>7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1　</a:t>
                      </a:r>
                    </a:p>
                  </a:txBody>
                  <a:tcPr marL="9525" marR="9525" marT="9525" marB="0" anchor="ctr">
                    <a:solidFill>
                      <a:schemeClr val="bg2"/>
                    </a:solidFill>
                  </a:tcPr>
                </a:tc>
                <a:tc>
                  <a:txBody>
                    <a:bodyPr/>
                    <a:lstStyle/>
                    <a:p>
                      <a:pPr algn="ctr" fontAlgn="ctr"/>
                      <a:r>
                        <a:rPr lang="en-US" sz="1100" u="none" strike="noStrike">
                          <a:latin typeface="+mn-lt"/>
                        </a:rPr>
                        <a:t>1.2</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453.6　</a:t>
                      </a:r>
                    </a:p>
                  </a:txBody>
                  <a:tcPr marL="9525" marR="9525" marT="9525" marB="0" anchor="ctr">
                    <a:solidFill>
                      <a:schemeClr val="bg2"/>
                    </a:solidFill>
                  </a:tcPr>
                </a:tc>
              </a:tr>
              <a:tr h="448774">
                <a:tc>
                  <a:txBody>
                    <a:bodyPr/>
                    <a:lstStyle/>
                    <a:p>
                      <a:pPr marL="0" algn="ctr" defTabSz="914034" rtl="0" eaLnBrk="1" fontAlgn="ctr" latinLnBrk="0" hangingPunct="1"/>
                      <a:r>
                        <a:rPr lang="en-US" sz="1100" u="none" strike="noStrike" dirty="0">
                          <a:solidFill>
                            <a:schemeClr val="dk1"/>
                          </a:solidFill>
                          <a:latin typeface="+mn-lt"/>
                          <a:ea typeface="+mn-ea"/>
                          <a:cs typeface="+mn-cs"/>
                        </a:rPr>
                        <a:t>Low-density equipment room (R3)</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dirty="0">
                          <a:latin typeface="+mn-lt"/>
                          <a:ea typeface="+mn-ea"/>
                          <a:cs typeface="+mn-cs"/>
                        </a:rPr>
                        <a:t>5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Deployed outside the aisle containment　</a:t>
                      </a:r>
                    </a:p>
                  </a:txBody>
                  <a:tcPr marL="9525" marR="9525" marT="9525" marB="0" anchor="ctr">
                    <a:solidFill>
                      <a:schemeClr val="bg2"/>
                    </a:solidFill>
                  </a:tcPr>
                </a:tc>
                <a:tc>
                  <a:txBody>
                    <a:bodyPr/>
                    <a:lstStyle/>
                    <a:p>
                      <a:pPr algn="ctr" fontAlgn="ctr"/>
                      <a:r>
                        <a:rPr lang="en-US" sz="1100" u="none" strike="noStrike">
                          <a:latin typeface="+mn-lt"/>
                        </a:rPr>
                        <a:t>1</a:t>
                      </a:r>
                    </a:p>
                  </a:txBody>
                  <a:tcPr marL="9525" marR="9525" marT="9525" marB="0" anchor="ctr">
                    <a:solidFill>
                      <a:schemeClr val="bg2"/>
                    </a:solidFill>
                  </a:tcPr>
                </a:tc>
                <a:tc>
                  <a:txBody>
                    <a:bodyPr/>
                    <a:lstStyle/>
                    <a:p>
                      <a:pPr algn="ctr" fontAlgn="ctr"/>
                      <a:r>
                        <a:rPr lang="en-US" sz="1100" u="none" strike="noStrike">
                          <a:latin typeface="+mn-lt"/>
                        </a:rPr>
                        <a:t>1.2</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324</a:t>
                      </a:r>
                      <a:endParaRPr lang="en-US" sz="1000" u="none" strike="noStrike" dirty="0">
                        <a:solidFill>
                          <a:srgbClr val="C00000"/>
                        </a:solidFill>
                        <a:latin typeface="+mn-lt"/>
                      </a:endParaRPr>
                    </a:p>
                  </a:txBody>
                  <a:tcPr marL="9525" marR="9525" marT="9525" marB="0" anchor="ctr">
                    <a:solidFill>
                      <a:schemeClr val="bg2"/>
                    </a:solidFill>
                  </a:tcPr>
                </a:tc>
              </a:tr>
              <a:tr h="231187">
                <a:tc>
                  <a:txBody>
                    <a:bodyPr/>
                    <a:lstStyle/>
                    <a:p>
                      <a:pPr algn="ctr" fontAlgn="ctr"/>
                      <a:r>
                        <a:rPr lang="en-US" sz="1100" u="none" strike="noStrike" dirty="0">
                          <a:latin typeface="+mn-lt"/>
                        </a:rPr>
                        <a:t>Total </a:t>
                      </a:r>
                      <a:r>
                        <a:rPr lang="en-US" sz="1100" u="none" strike="noStrike" dirty="0" smtClean="0">
                          <a:latin typeface="+mn-lt"/>
                        </a:rPr>
                        <a:t>cooling load (</a:t>
                      </a:r>
                      <a:r>
                        <a:rPr lang="en-US" sz="1100" u="none" strike="noStrike" dirty="0">
                          <a:latin typeface="+mn-lt"/>
                        </a:rPr>
                        <a:t>kW)</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1749.6　</a:t>
                      </a:r>
                    </a:p>
                  </a:txBody>
                  <a:tcPr marL="9525" marR="9525" marT="9525" marB="0" anchor="ctr">
                    <a:solidFill>
                      <a:schemeClr val="bg2"/>
                    </a:solidFill>
                  </a:tcPr>
                </a:tc>
              </a:tr>
              <a:tr h="231187">
                <a:tc gridSpan="7">
                  <a:txBody>
                    <a:bodyPr/>
                    <a:lstStyle/>
                    <a:p>
                      <a:pPr algn="ctr" fontAlgn="ctr"/>
                      <a:r>
                        <a:rPr lang="en-US" sz="1100" u="none" strike="noStrike" kern="1200" dirty="0">
                          <a:solidFill>
                            <a:schemeClr val="dk1"/>
                          </a:solidFill>
                          <a:latin typeface="+mn-lt"/>
                          <a:ea typeface="+mn-ea"/>
                          <a:cs typeface="+mn-cs"/>
                        </a:rPr>
                        <a:t>The simultaneous coefficient is 1, and the comprehensive coefficient is 1.2.</a:t>
                      </a:r>
                    </a:p>
                  </a:txBody>
                  <a:tcPr marL="9525" marR="9525" marT="9525" marB="0" anchor="ctr">
                    <a:solidFill>
                      <a:schemeClr val="bg2"/>
                    </a:solidFill>
                  </a:tcPr>
                </a:tc>
                <a:tc hMerge="1">
                  <a:txBody>
                    <a:bodyPr/>
                    <a:lstStyle/>
                    <a:p>
                      <a:pPr algn="l" rtl="0" fontAlgn="ctr"/>
                      <a:endParaRPr lang="zh-CN" altLang="en-US" sz="1400" b="0" i="0" u="none" strike="noStrike" dirty="0">
                        <a:solidFill>
                          <a:srgbClr val="000000"/>
                        </a:solidFill>
                        <a:effectLst/>
                        <a:latin typeface="+mn-lt"/>
                        <a:ea typeface="宋体" panose="02010600030101010101" pitchFamily="2" charset="-122"/>
                      </a:endParaRP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790953253"/>
              </p:ext>
            </p:extLst>
          </p:nvPr>
        </p:nvGraphicFramePr>
        <p:xfrm>
          <a:off x="689014" y="3528227"/>
          <a:ext cx="10737385" cy="2435711"/>
        </p:xfrm>
        <a:graphic>
          <a:graphicData uri="http://schemas.openxmlformats.org/drawingml/2006/table">
            <a:tbl>
              <a:tblPr>
                <a:tableStyleId>{5C22544A-7EE6-4342-B048-85BDC9FD1C3A}</a:tableStyleId>
              </a:tblPr>
              <a:tblGrid>
                <a:gridCol w="2388848"/>
                <a:gridCol w="1244600"/>
                <a:gridCol w="1231900"/>
                <a:gridCol w="1546663"/>
                <a:gridCol w="1475937"/>
                <a:gridCol w="1498600"/>
                <a:gridCol w="1350837"/>
              </a:tblGrid>
              <a:tr h="397022">
                <a:tc>
                  <a:txBody>
                    <a:bodyPr/>
                    <a:lstStyle/>
                    <a:p>
                      <a:pPr algn="ctr" fontAlgn="ctr"/>
                      <a:r>
                        <a:rPr lang="en-US" sz="1100" u="none" strike="noStrike" dirty="0">
                          <a:latin typeface="+mn-lt"/>
                        </a:rPr>
                        <a:t>Room Name</a:t>
                      </a:r>
                    </a:p>
                  </a:txBody>
                  <a:tcPr marL="9525" marR="9525" marT="9525" marB="0" anchor="ctr">
                    <a:solidFill>
                      <a:schemeClr val="bg2"/>
                    </a:solidFill>
                  </a:tcPr>
                </a:tc>
                <a:tc>
                  <a:txBody>
                    <a:bodyPr/>
                    <a:lstStyle/>
                    <a:p>
                      <a:pPr algn="ctr" fontAlgn="ctr"/>
                      <a:r>
                        <a:rPr lang="en-US" sz="1100" u="none" strike="noStrike" dirty="0">
                          <a:latin typeface="+mn-lt"/>
                        </a:rPr>
                        <a:t>Number of Racks</a:t>
                      </a:r>
                    </a:p>
                  </a:txBody>
                  <a:tcPr marL="9525" marR="9525" marT="9525" marB="0" anchor="ctr">
                    <a:solidFill>
                      <a:schemeClr val="bg2"/>
                    </a:solidFill>
                  </a:tcPr>
                </a:tc>
                <a:tc>
                  <a:txBody>
                    <a:bodyPr/>
                    <a:lstStyle/>
                    <a:p>
                      <a:pPr algn="ctr" fontAlgn="ctr"/>
                      <a:r>
                        <a:rPr lang="en-US" sz="1100" u="none" strike="noStrike" dirty="0">
                          <a:latin typeface="+mn-lt"/>
                        </a:rPr>
                        <a:t>Power Density of a Single Rack</a:t>
                      </a:r>
                    </a:p>
                    <a:p>
                      <a:pPr algn="ctr" fontAlgn="ctr"/>
                      <a:r>
                        <a:rPr lang="en-US" sz="1100" u="none" strike="noStrike" dirty="0">
                          <a:latin typeface="+mn-lt"/>
                        </a:rPr>
                        <a:t>    (kW)</a:t>
                      </a:r>
                    </a:p>
                  </a:txBody>
                  <a:tcPr marL="9525" marR="9525" marT="9525" marB="0" anchor="ctr">
                    <a:solidFill>
                      <a:schemeClr val="bg2"/>
                    </a:solidFill>
                  </a:tcPr>
                </a:tc>
                <a:tc>
                  <a:txBody>
                    <a:bodyPr/>
                    <a:lstStyle/>
                    <a:p>
                      <a:pPr algn="ctr" fontAlgn="ctr"/>
                      <a:r>
                        <a:rPr lang="en-US" sz="1100" u="none" strike="noStrike">
                          <a:latin typeface="+mn-lt"/>
                        </a:rPr>
                        <a:t>(Optional) UPS Power (kW)</a:t>
                      </a:r>
                    </a:p>
                  </a:txBody>
                  <a:tcPr marL="9525" marR="9525" marT="9525" marB="0" anchor="ctr">
                    <a:solidFill>
                      <a:schemeClr val="bg2"/>
                    </a:solidFill>
                  </a:tcPr>
                </a:tc>
                <a:tc>
                  <a:txBody>
                    <a:bodyPr/>
                    <a:lstStyle/>
                    <a:p>
                      <a:pPr algn="ctr" fontAlgn="ctr"/>
                      <a:r>
                        <a:rPr lang="en-US" sz="1100" u="none" strike="noStrike">
                          <a:latin typeface="+mn-lt"/>
                        </a:rPr>
                        <a:t>Simultaneous Coefficient (Recommended Value)</a:t>
                      </a:r>
                    </a:p>
                  </a:txBody>
                  <a:tcPr marL="9525" marR="9525" marT="9525" marB="0" anchor="ctr">
                    <a:solidFill>
                      <a:schemeClr val="bg2"/>
                    </a:solidFill>
                  </a:tcPr>
                </a:tc>
                <a:tc>
                  <a:txBody>
                    <a:bodyPr/>
                    <a:lstStyle/>
                    <a:p>
                      <a:pPr algn="ctr" fontAlgn="ctr"/>
                      <a:r>
                        <a:rPr lang="en-US" sz="1100" u="none" strike="noStrike">
                          <a:latin typeface="+mn-lt"/>
                        </a:rPr>
                        <a:t>Comprehensive Coefficient (Aisle Containment or Open)</a:t>
                      </a:r>
                    </a:p>
                  </a:txBody>
                  <a:tcPr marL="9525" marR="9525" marT="9525" marB="0" anchor="ctr">
                    <a:solidFill>
                      <a:schemeClr val="bg2"/>
                    </a:solidFill>
                  </a:tcPr>
                </a:tc>
                <a:tc>
                  <a:txBody>
                    <a:bodyPr/>
                    <a:lstStyle/>
                    <a:p>
                      <a:pPr algn="ctr" fontAlgn="ctr"/>
                      <a:r>
                        <a:rPr lang="en-US" sz="1100" u="none" strike="noStrike">
                          <a:latin typeface="+mn-lt"/>
                        </a:rPr>
                        <a:t>Total Cooling Capacity (kW)</a:t>
                      </a:r>
                    </a:p>
                  </a:txBody>
                  <a:tcPr marL="9525" marR="9525" marT="9525" marB="0" anchor="ctr">
                    <a:solidFill>
                      <a:schemeClr val="bg2"/>
                    </a:solidFill>
                  </a:tcPr>
                </a:tc>
              </a:tr>
              <a:tr h="443462">
                <a:tc>
                  <a:txBody>
                    <a:bodyPr/>
                    <a:lstStyle/>
                    <a:p>
                      <a:pPr algn="ctr" fontAlgn="ctr"/>
                      <a:r>
                        <a:rPr lang="en-US" sz="1100" u="none" strike="noStrike">
                          <a:latin typeface="+mn-lt"/>
                        </a:rPr>
                        <a:t>High-density equipment room (R1)</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dirty="0">
                          <a:latin typeface="+mn-lt"/>
                        </a:rPr>
                        <a:t>15 kW　</a:t>
                      </a:r>
                    </a:p>
                  </a:txBody>
                  <a:tcPr marL="9525" marR="9525" marT="9525" marB="0" anchor="ctr">
                    <a:solidFill>
                      <a:schemeClr val="bg2"/>
                    </a:solidFill>
                  </a:tcPr>
                </a:tc>
                <a:tc>
                  <a:txBody>
                    <a:bodyPr/>
                    <a:lstStyle/>
                    <a:p>
                      <a:pPr algn="ctr" fontAlgn="ctr"/>
                      <a:r>
                        <a:rPr lang="en-US" sz="1100" u="none" strike="noStrike" dirty="0">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0.8</a:t>
                      </a:r>
                    </a:p>
                  </a:txBody>
                  <a:tcPr marL="9525" marR="9525" marT="9525" marB="0" anchor="ctr">
                    <a:solidFill>
                      <a:schemeClr val="bg2"/>
                    </a:solidFill>
                  </a:tcPr>
                </a:tc>
                <a:tc>
                  <a:txBody>
                    <a:bodyPr/>
                    <a:lstStyle/>
                    <a:p>
                      <a:pPr algn="ctr" fontAlgn="ctr"/>
                      <a:r>
                        <a:rPr lang="en-US" sz="1100" u="none" strike="noStrike">
                          <a:latin typeface="+mn-lt"/>
                        </a:rPr>
                        <a:t>1.2　</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777.6</a:t>
                      </a:r>
                      <a:endParaRPr lang="en-US" sz="1000" u="none" strike="noStrike" dirty="0">
                        <a:solidFill>
                          <a:srgbClr val="C00000"/>
                        </a:solidFill>
                        <a:latin typeface="+mn-lt"/>
                      </a:endParaRPr>
                    </a:p>
                  </a:txBody>
                  <a:tcPr marL="9525" marR="9525" marT="9525" marB="0" anchor="ctr">
                    <a:solidFill>
                      <a:schemeClr val="bg2"/>
                    </a:solidFill>
                  </a:tcPr>
                </a:tc>
              </a:tr>
              <a:tr h="443462">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Medium-density equipment room (R2)</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a:latin typeface="+mn-lt"/>
                        </a:rPr>
                        <a:t>7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dirty="0">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dirty="0">
                          <a:latin typeface="+mn-lt"/>
                        </a:rPr>
                        <a:t>0.8　</a:t>
                      </a:r>
                    </a:p>
                  </a:txBody>
                  <a:tcPr marL="9525" marR="9525" marT="9525" marB="0" anchor="ctr">
                    <a:solidFill>
                      <a:schemeClr val="bg2"/>
                    </a:solidFill>
                  </a:tcPr>
                </a:tc>
                <a:tc>
                  <a:txBody>
                    <a:bodyPr/>
                    <a:lstStyle/>
                    <a:p>
                      <a:pPr algn="ctr" fontAlgn="ctr"/>
                      <a:r>
                        <a:rPr lang="en-US" sz="1100" u="none" strike="noStrike">
                          <a:latin typeface="+mn-lt"/>
                        </a:rPr>
                        <a:t>1.2</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362.4</a:t>
                      </a:r>
                      <a:endParaRPr lang="en-US" sz="1000" u="none" strike="noStrike" dirty="0">
                        <a:solidFill>
                          <a:srgbClr val="C00000"/>
                        </a:solidFill>
                        <a:latin typeface="+mn-lt"/>
                      </a:endParaRPr>
                    </a:p>
                  </a:txBody>
                  <a:tcPr marL="9525" marR="9525" marT="9525" marB="0" anchor="ctr">
                    <a:solidFill>
                      <a:schemeClr val="bg2"/>
                    </a:solidFill>
                  </a:tcPr>
                </a:tc>
              </a:tr>
              <a:tr h="443462">
                <a:tc>
                  <a:txBody>
                    <a:bodyPr/>
                    <a:lstStyle/>
                    <a:p>
                      <a:pPr marL="0" algn="ctr" defTabSz="914034" rtl="0" eaLnBrk="1" fontAlgn="ctr" latinLnBrk="0" hangingPunct="1"/>
                      <a:r>
                        <a:rPr lang="en-US" sz="1100" u="none" strike="noStrike">
                          <a:solidFill>
                            <a:schemeClr val="dk1"/>
                          </a:solidFill>
                          <a:latin typeface="+mn-lt"/>
                          <a:ea typeface="+mn-ea"/>
                          <a:cs typeface="+mn-cs"/>
                        </a:rPr>
                        <a:t>Low-density equipment room (R3)</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a:latin typeface="+mn-lt"/>
                          <a:ea typeface="+mn-ea"/>
                          <a:cs typeface="+mn-cs"/>
                        </a:rPr>
                        <a:t>5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Deployed outside the aisle containment　</a:t>
                      </a:r>
                    </a:p>
                  </a:txBody>
                  <a:tcPr marL="9525" marR="9525" marT="9525" marB="0" anchor="ctr">
                    <a:solidFill>
                      <a:schemeClr val="bg2"/>
                    </a:solidFill>
                  </a:tcPr>
                </a:tc>
                <a:tc>
                  <a:txBody>
                    <a:bodyPr/>
                    <a:lstStyle/>
                    <a:p>
                      <a:pPr algn="ctr" fontAlgn="ctr"/>
                      <a:r>
                        <a:rPr lang="en-US" sz="1100" u="none" strike="noStrike" dirty="0">
                          <a:latin typeface="+mn-lt"/>
                        </a:rPr>
                        <a:t>0.8</a:t>
                      </a:r>
                    </a:p>
                  </a:txBody>
                  <a:tcPr marL="9525" marR="9525" marT="9525" marB="0" anchor="ctr">
                    <a:solidFill>
                      <a:schemeClr val="bg2"/>
                    </a:solidFill>
                  </a:tcPr>
                </a:tc>
                <a:tc>
                  <a:txBody>
                    <a:bodyPr/>
                    <a:lstStyle/>
                    <a:p>
                      <a:pPr algn="ctr" fontAlgn="ctr"/>
                      <a:r>
                        <a:rPr lang="en-US" sz="1100" u="none" strike="noStrike" dirty="0">
                          <a:latin typeface="+mn-lt"/>
                        </a:rPr>
                        <a:t>1.2</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259.2</a:t>
                      </a:r>
                      <a:endParaRPr lang="en-US" sz="1000" u="none" strike="noStrike" dirty="0">
                        <a:solidFill>
                          <a:srgbClr val="C00000"/>
                        </a:solidFill>
                        <a:latin typeface="+mn-lt"/>
                      </a:endParaRPr>
                    </a:p>
                  </a:txBody>
                  <a:tcPr marL="9525" marR="9525" marT="9525" marB="0" anchor="ctr">
                    <a:solidFill>
                      <a:schemeClr val="bg2"/>
                    </a:solidFill>
                  </a:tcPr>
                </a:tc>
              </a:tr>
              <a:tr h="212620">
                <a:tc>
                  <a:txBody>
                    <a:bodyPr/>
                    <a:lstStyle/>
                    <a:p>
                      <a:pPr algn="ctr" fontAlgn="ctr"/>
                      <a:r>
                        <a:rPr lang="en-US" sz="1100" u="none" strike="noStrike" dirty="0">
                          <a:latin typeface="+mn-lt"/>
                        </a:rPr>
                        <a:t>Total </a:t>
                      </a:r>
                      <a:r>
                        <a:rPr lang="en-US" sz="1100" u="none" strike="noStrike" dirty="0" smtClean="0">
                          <a:latin typeface="+mn-lt"/>
                        </a:rPr>
                        <a:t>cooling load </a:t>
                      </a:r>
                      <a:r>
                        <a:rPr lang="en-US" sz="1100" u="none" strike="noStrike" dirty="0">
                          <a:latin typeface="+mn-lt"/>
                        </a:rPr>
                        <a:t>(kW)</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1399.2　</a:t>
                      </a:r>
                    </a:p>
                  </a:txBody>
                  <a:tcPr marL="9525" marR="9525" marT="9525" marB="0" anchor="ctr">
                    <a:solidFill>
                      <a:schemeClr val="bg2"/>
                    </a:solidFill>
                  </a:tcPr>
                </a:tc>
              </a:tr>
              <a:tr h="212620">
                <a:tc gridSpan="7">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kern="1200" dirty="0">
                          <a:solidFill>
                            <a:schemeClr val="dk1"/>
                          </a:solidFill>
                          <a:latin typeface="+mn-lt"/>
                          <a:ea typeface="+mn-ea"/>
                          <a:cs typeface="+mn-cs"/>
                        </a:rPr>
                        <a:t>The simultaneous coefficient is 0.8, and the comprehensive coefficient is </a:t>
                      </a:r>
                      <a:r>
                        <a:rPr lang="en-US" sz="1100" u="none" strike="noStrike" kern="1200" dirty="0" smtClean="0">
                          <a:solidFill>
                            <a:schemeClr val="dk1"/>
                          </a:solidFill>
                          <a:latin typeface="+mn-lt"/>
                          <a:ea typeface="+mn-ea"/>
                          <a:cs typeface="+mn-cs"/>
                        </a:rPr>
                        <a:t>1.2</a:t>
                      </a:r>
                      <a:endParaRPr lang="en-US" sz="1100" u="none" strike="noStrike" kern="1200" dirty="0">
                        <a:solidFill>
                          <a:schemeClr val="dk1"/>
                        </a:solidFill>
                        <a:latin typeface="+mn-lt"/>
                        <a:ea typeface="+mn-ea"/>
                        <a:cs typeface="+mn-cs"/>
                      </a:endParaRPr>
                    </a:p>
                  </a:txBody>
                  <a:tcPr marL="9525" marR="9525" marT="9525" marB="0" anchor="ctr">
                    <a:solidFill>
                      <a:schemeClr val="bg2"/>
                    </a:solidFill>
                  </a:tcPr>
                </a:tc>
                <a:tc hMerge="1">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endParaRPr lang="zh-CN" altLang="en-US" sz="1400" b="0" i="0" u="none" strike="noStrike" dirty="0" smtClean="0">
                        <a:solidFill>
                          <a:srgbClr val="000000"/>
                        </a:solidFill>
                        <a:effectLst/>
                        <a:latin typeface="+mn-lt"/>
                        <a:ea typeface="宋体" panose="02010600030101010101" pitchFamily="2" charset="-122"/>
                      </a:endParaRP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9034480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chor="ctr" anchorCtr="0"/>
          <a:lstStyle/>
          <a:p>
            <a:r>
              <a:rPr lang="en-US" dirty="0"/>
              <a:t>Reference Answer to the Load Statistics Table</a:t>
            </a:r>
          </a:p>
        </p:txBody>
      </p:sp>
      <p:graphicFrame>
        <p:nvGraphicFramePr>
          <p:cNvPr id="5" name="表格 4"/>
          <p:cNvGraphicFramePr>
            <a:graphicFrameLocks noGrp="1"/>
          </p:cNvGraphicFramePr>
          <p:nvPr>
            <p:extLst>
              <p:ext uri="{D42A27DB-BD31-4B8C-83A1-F6EECF244321}">
                <p14:modId xmlns:p14="http://schemas.microsoft.com/office/powerpoint/2010/main" val="850530085"/>
              </p:ext>
            </p:extLst>
          </p:nvPr>
        </p:nvGraphicFramePr>
        <p:xfrm>
          <a:off x="689015" y="1239715"/>
          <a:ext cx="10737385" cy="2293299"/>
        </p:xfrm>
        <a:graphic>
          <a:graphicData uri="http://schemas.openxmlformats.org/drawingml/2006/table">
            <a:tbl>
              <a:tblPr>
                <a:tableStyleId>{5C22544A-7EE6-4342-B048-85BDC9FD1C3A}</a:tableStyleId>
              </a:tblPr>
              <a:tblGrid>
                <a:gridCol w="2617448"/>
                <a:gridCol w="1146365"/>
                <a:gridCol w="1292035"/>
                <a:gridCol w="1600200"/>
                <a:gridCol w="1498600"/>
                <a:gridCol w="1524000"/>
                <a:gridCol w="1058737"/>
              </a:tblGrid>
              <a:tr h="459230">
                <a:tc>
                  <a:txBody>
                    <a:bodyPr/>
                    <a:lstStyle/>
                    <a:p>
                      <a:pPr algn="ctr" fontAlgn="ctr"/>
                      <a:r>
                        <a:rPr lang="en-US" sz="1100" u="none" strike="noStrike" dirty="0">
                          <a:latin typeface="+mn-lt"/>
                        </a:rPr>
                        <a:t>Room Name</a:t>
                      </a:r>
                    </a:p>
                  </a:txBody>
                  <a:tcPr marL="9525" marR="9525" marT="9525" marB="0" anchor="ctr">
                    <a:solidFill>
                      <a:schemeClr val="bg2"/>
                    </a:solidFill>
                  </a:tcPr>
                </a:tc>
                <a:tc>
                  <a:txBody>
                    <a:bodyPr/>
                    <a:lstStyle/>
                    <a:p>
                      <a:pPr algn="ctr" fontAlgn="ctr"/>
                      <a:r>
                        <a:rPr lang="en-US" sz="1100" u="none" strike="noStrike">
                          <a:latin typeface="+mn-lt"/>
                        </a:rPr>
                        <a:t>Number of Racks</a:t>
                      </a:r>
                    </a:p>
                  </a:txBody>
                  <a:tcPr marL="9525" marR="9525" marT="9525" marB="0" anchor="ctr">
                    <a:solidFill>
                      <a:schemeClr val="bg2"/>
                    </a:solidFill>
                  </a:tcPr>
                </a:tc>
                <a:tc>
                  <a:txBody>
                    <a:bodyPr/>
                    <a:lstStyle/>
                    <a:p>
                      <a:pPr algn="ctr" fontAlgn="ctr"/>
                      <a:r>
                        <a:rPr lang="en-US" sz="1100" u="none" strike="noStrike">
                          <a:latin typeface="+mn-lt"/>
                        </a:rPr>
                        <a:t>Power Density of a Single Rack</a:t>
                      </a:r>
                    </a:p>
                    <a:p>
                      <a:pPr algn="ctr" fontAlgn="ctr"/>
                      <a:r>
                        <a:rPr lang="en-US" sz="1100" u="none" strike="noStrike">
                          <a:latin typeface="+mn-lt"/>
                        </a:rPr>
                        <a:t>    (kW)</a:t>
                      </a:r>
                    </a:p>
                  </a:txBody>
                  <a:tcPr marL="9525" marR="9525" marT="9525" marB="0" anchor="ctr">
                    <a:solidFill>
                      <a:schemeClr val="bg2"/>
                    </a:solidFill>
                  </a:tcPr>
                </a:tc>
                <a:tc>
                  <a:txBody>
                    <a:bodyPr/>
                    <a:lstStyle/>
                    <a:p>
                      <a:pPr algn="ctr" fontAlgn="ctr"/>
                      <a:r>
                        <a:rPr lang="en-US" sz="1100" u="none" strike="noStrike">
                          <a:latin typeface="+mn-lt"/>
                        </a:rPr>
                        <a:t>(Optional) UPS Power (kW)</a:t>
                      </a:r>
                    </a:p>
                  </a:txBody>
                  <a:tcPr marL="9525" marR="9525" marT="9525" marB="0" anchor="ctr">
                    <a:solidFill>
                      <a:schemeClr val="bg2"/>
                    </a:solidFill>
                  </a:tcPr>
                </a:tc>
                <a:tc>
                  <a:txBody>
                    <a:bodyPr/>
                    <a:lstStyle/>
                    <a:p>
                      <a:pPr algn="ctr" fontAlgn="ctr"/>
                      <a:r>
                        <a:rPr lang="en-US" sz="1100" u="none" strike="noStrike">
                          <a:latin typeface="+mn-lt"/>
                        </a:rPr>
                        <a:t>Simultaneous Coefficient (Recommended Value)</a:t>
                      </a:r>
                    </a:p>
                  </a:txBody>
                  <a:tcPr marL="9525" marR="9525" marT="9525" marB="0" anchor="ctr">
                    <a:solidFill>
                      <a:schemeClr val="bg2"/>
                    </a:solidFill>
                  </a:tcPr>
                </a:tc>
                <a:tc>
                  <a:txBody>
                    <a:bodyPr/>
                    <a:lstStyle/>
                    <a:p>
                      <a:pPr algn="ctr" fontAlgn="ctr"/>
                      <a:r>
                        <a:rPr lang="en-US" sz="1100" u="none" strike="noStrike">
                          <a:latin typeface="+mn-lt"/>
                        </a:rPr>
                        <a:t>Comprehensive Coefficient (Aisle Containment or Open)</a:t>
                      </a:r>
                    </a:p>
                  </a:txBody>
                  <a:tcPr marL="9525" marR="9525" marT="9525" marB="0" anchor="ctr">
                    <a:solidFill>
                      <a:schemeClr val="bg2"/>
                    </a:solidFill>
                  </a:tcPr>
                </a:tc>
                <a:tc>
                  <a:txBody>
                    <a:bodyPr/>
                    <a:lstStyle/>
                    <a:p>
                      <a:pPr algn="ctr" fontAlgn="ctr"/>
                      <a:r>
                        <a:rPr lang="en-US" sz="1100" u="none" strike="noStrike">
                          <a:latin typeface="+mn-lt"/>
                        </a:rPr>
                        <a:t>Total Cooling Capacity (kW)</a:t>
                      </a:r>
                    </a:p>
                  </a:txBody>
                  <a:tcPr marL="9525" marR="9525" marT="9525" marB="0" anchor="ctr">
                    <a:solidFill>
                      <a:schemeClr val="bg2"/>
                    </a:solidFill>
                  </a:tcPr>
                </a:tc>
              </a:tr>
              <a:tr h="441866">
                <a:tc>
                  <a:txBody>
                    <a:bodyPr/>
                    <a:lstStyle/>
                    <a:p>
                      <a:pPr algn="ctr" fontAlgn="ctr"/>
                      <a:r>
                        <a:rPr lang="en-US" sz="1100" u="none" strike="noStrike" dirty="0">
                          <a:latin typeface="+mn-lt"/>
                        </a:rPr>
                        <a:t>High-density equipment room (R1)</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a:latin typeface="+mn-lt"/>
                        </a:rPr>
                        <a:t>15 kW　</a:t>
                      </a:r>
                    </a:p>
                  </a:txBody>
                  <a:tcPr marL="9525" marR="9525" marT="9525" marB="0" anchor="ctr">
                    <a:solidFill>
                      <a:schemeClr val="bg2"/>
                    </a:solidFill>
                  </a:tcPr>
                </a:tc>
                <a:tc>
                  <a:txBody>
                    <a:bodyPr/>
                    <a:lstStyle/>
                    <a:p>
                      <a:pPr algn="ctr" fontAlgn="ctr"/>
                      <a:r>
                        <a:rPr lang="en-US" sz="1100" u="none" strike="noStrike">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1</a:t>
                      </a:r>
                    </a:p>
                  </a:txBody>
                  <a:tcPr marL="9525" marR="9525" marT="9525" marB="0" anchor="ctr">
                    <a:solidFill>
                      <a:schemeClr val="bg2"/>
                    </a:solidFill>
                  </a:tcPr>
                </a:tc>
                <a:tc>
                  <a:txBody>
                    <a:bodyPr/>
                    <a:lstStyle/>
                    <a:p>
                      <a:pPr algn="ctr" fontAlgn="ctr"/>
                      <a:r>
                        <a:rPr lang="en-US" sz="1100" u="none" strike="noStrike">
                          <a:latin typeface="+mn-lt"/>
                        </a:rPr>
                        <a:t>1.15　</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931.5</a:t>
                      </a:r>
                      <a:endParaRPr lang="en-US" sz="1000" u="none" strike="noStrike" dirty="0">
                        <a:solidFill>
                          <a:srgbClr val="C00000"/>
                        </a:solidFill>
                        <a:latin typeface="+mn-lt"/>
                      </a:endParaRPr>
                    </a:p>
                  </a:txBody>
                  <a:tcPr marL="9525" marR="9525" marT="9525" marB="0" anchor="ctr">
                    <a:solidFill>
                      <a:schemeClr val="bg2"/>
                    </a:solidFill>
                  </a:tcPr>
                </a:tc>
              </a:tr>
              <a:tr h="441866">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Medium-density equipment room (R2)</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dirty="0">
                          <a:latin typeface="+mn-lt"/>
                        </a:rPr>
                        <a:t>7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1　</a:t>
                      </a:r>
                    </a:p>
                  </a:txBody>
                  <a:tcPr marL="9525" marR="9525" marT="9525" marB="0" anchor="ctr">
                    <a:solidFill>
                      <a:schemeClr val="bg2"/>
                    </a:solidFill>
                  </a:tcPr>
                </a:tc>
                <a:tc>
                  <a:txBody>
                    <a:bodyPr/>
                    <a:lstStyle/>
                    <a:p>
                      <a:pPr algn="ctr" fontAlgn="ctr"/>
                      <a:r>
                        <a:rPr lang="en-US" sz="1100" u="none" strike="noStrike">
                          <a:latin typeface="+mn-lt"/>
                        </a:rPr>
                        <a:t>1.15</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434.7</a:t>
                      </a:r>
                    </a:p>
                  </a:txBody>
                  <a:tcPr marL="9525" marR="9525" marT="9525" marB="0" anchor="ctr">
                    <a:solidFill>
                      <a:schemeClr val="bg2"/>
                    </a:solidFill>
                  </a:tcPr>
                </a:tc>
              </a:tr>
              <a:tr h="441866">
                <a:tc>
                  <a:txBody>
                    <a:bodyPr/>
                    <a:lstStyle/>
                    <a:p>
                      <a:pPr marL="0" algn="ctr" defTabSz="914034" rtl="0" eaLnBrk="1" fontAlgn="ctr" latinLnBrk="0" hangingPunct="1"/>
                      <a:r>
                        <a:rPr lang="en-US" sz="1100" u="none" strike="noStrike" dirty="0">
                          <a:solidFill>
                            <a:schemeClr val="dk1"/>
                          </a:solidFill>
                          <a:latin typeface="+mn-lt"/>
                          <a:ea typeface="+mn-ea"/>
                          <a:cs typeface="+mn-cs"/>
                        </a:rPr>
                        <a:t>Low-density equipment room (R3)</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dirty="0">
                          <a:latin typeface="+mn-lt"/>
                          <a:ea typeface="+mn-ea"/>
                          <a:cs typeface="+mn-cs"/>
                        </a:rPr>
                        <a:t>5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dirty="0">
                          <a:latin typeface="+mn-lt"/>
                        </a:rPr>
                        <a:t>Deployed outside the aisle containment　</a:t>
                      </a:r>
                    </a:p>
                  </a:txBody>
                  <a:tcPr marL="9525" marR="9525" marT="9525" marB="0" anchor="ctr">
                    <a:solidFill>
                      <a:schemeClr val="bg2"/>
                    </a:solidFill>
                  </a:tcPr>
                </a:tc>
                <a:tc>
                  <a:txBody>
                    <a:bodyPr/>
                    <a:lstStyle/>
                    <a:p>
                      <a:pPr algn="ctr" fontAlgn="ctr"/>
                      <a:r>
                        <a:rPr lang="en-US" sz="1100" u="none" strike="noStrike">
                          <a:latin typeface="+mn-lt"/>
                        </a:rPr>
                        <a:t>1</a:t>
                      </a:r>
                    </a:p>
                  </a:txBody>
                  <a:tcPr marL="9525" marR="9525" marT="9525" marB="0" anchor="ctr">
                    <a:solidFill>
                      <a:schemeClr val="bg2"/>
                    </a:solidFill>
                  </a:tcPr>
                </a:tc>
                <a:tc>
                  <a:txBody>
                    <a:bodyPr/>
                    <a:lstStyle/>
                    <a:p>
                      <a:pPr algn="ctr" fontAlgn="ctr"/>
                      <a:r>
                        <a:rPr lang="en-US" sz="1100" u="none" strike="noStrike" dirty="0">
                          <a:latin typeface="+mn-lt"/>
                        </a:rPr>
                        <a:t>1.15</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310.5</a:t>
                      </a:r>
                      <a:endParaRPr lang="en-US" sz="1000" u="none" strike="noStrike" dirty="0">
                        <a:solidFill>
                          <a:srgbClr val="C00000"/>
                        </a:solidFill>
                        <a:latin typeface="+mn-lt"/>
                      </a:endParaRPr>
                    </a:p>
                  </a:txBody>
                  <a:tcPr marL="9525" marR="9525" marT="9525" marB="0" anchor="ctr">
                    <a:solidFill>
                      <a:schemeClr val="bg2"/>
                    </a:solidFill>
                  </a:tcPr>
                </a:tc>
              </a:tr>
              <a:tr h="227628">
                <a:tc>
                  <a:txBody>
                    <a:bodyPr/>
                    <a:lstStyle/>
                    <a:p>
                      <a:pPr algn="ctr" fontAlgn="ctr"/>
                      <a:r>
                        <a:rPr lang="en-US" sz="1100" u="none" strike="noStrike" dirty="0">
                          <a:latin typeface="+mn-lt"/>
                        </a:rPr>
                        <a:t>Total </a:t>
                      </a:r>
                      <a:r>
                        <a:rPr lang="en-US" sz="1100" u="none" strike="noStrike" dirty="0" smtClean="0">
                          <a:latin typeface="+mn-lt"/>
                        </a:rPr>
                        <a:t>cooling load (</a:t>
                      </a:r>
                      <a:r>
                        <a:rPr lang="en-US" sz="1100" u="none" strike="noStrike" dirty="0">
                          <a:latin typeface="+mn-lt"/>
                        </a:rPr>
                        <a:t>kW)</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1676.7</a:t>
                      </a:r>
                    </a:p>
                  </a:txBody>
                  <a:tcPr marL="9525" marR="9525" marT="9525" marB="0" anchor="ctr">
                    <a:solidFill>
                      <a:schemeClr val="bg2"/>
                    </a:solidFill>
                  </a:tcPr>
                </a:tc>
              </a:tr>
              <a:tr h="227628">
                <a:tc gridSpan="7">
                  <a:txBody>
                    <a:bodyPr/>
                    <a:lstStyle/>
                    <a:p>
                      <a:pPr algn="ctr" fontAlgn="ctr"/>
                      <a:r>
                        <a:rPr lang="en-US" sz="1100" u="none" strike="noStrike" kern="1200" dirty="0">
                          <a:solidFill>
                            <a:schemeClr val="dk1"/>
                          </a:solidFill>
                          <a:latin typeface="+mn-lt"/>
                          <a:ea typeface="+mn-ea"/>
                          <a:cs typeface="+mn-cs"/>
                        </a:rPr>
                        <a:t>The simultaneous coefficient is 1, and the comprehensive coefficient is 1.2.</a:t>
                      </a:r>
                    </a:p>
                  </a:txBody>
                  <a:tcPr marL="9525" marR="9525" marT="9525" marB="0" anchor="ctr">
                    <a:solidFill>
                      <a:schemeClr val="bg2"/>
                    </a:solidFill>
                  </a:tcPr>
                </a:tc>
                <a:tc hMerge="1">
                  <a:txBody>
                    <a:bodyPr/>
                    <a:lstStyle/>
                    <a:p>
                      <a:pPr algn="l" rtl="0" fontAlgn="ctr"/>
                      <a:endParaRPr lang="zh-CN" altLang="en-US" sz="1400" b="0" i="0" u="none" strike="noStrike" dirty="0">
                        <a:solidFill>
                          <a:srgbClr val="000000"/>
                        </a:solidFill>
                        <a:effectLst/>
                        <a:latin typeface="+mn-lt"/>
                        <a:ea typeface="宋体" panose="02010600030101010101" pitchFamily="2" charset="-122"/>
                      </a:endParaRP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3103244345"/>
              </p:ext>
            </p:extLst>
          </p:nvPr>
        </p:nvGraphicFramePr>
        <p:xfrm>
          <a:off x="689015" y="3675809"/>
          <a:ext cx="10737385" cy="2410894"/>
        </p:xfrm>
        <a:graphic>
          <a:graphicData uri="http://schemas.openxmlformats.org/drawingml/2006/table">
            <a:tbl>
              <a:tblPr>
                <a:tableStyleId>{5C22544A-7EE6-4342-B048-85BDC9FD1C3A}</a:tableStyleId>
              </a:tblPr>
              <a:tblGrid>
                <a:gridCol w="2718807"/>
                <a:gridCol w="1045006"/>
                <a:gridCol w="1355535"/>
                <a:gridCol w="1587500"/>
                <a:gridCol w="1422400"/>
                <a:gridCol w="1638300"/>
                <a:gridCol w="969837"/>
              </a:tblGrid>
              <a:tr h="413048">
                <a:tc>
                  <a:txBody>
                    <a:bodyPr/>
                    <a:lstStyle/>
                    <a:p>
                      <a:pPr algn="ctr" fontAlgn="ctr"/>
                      <a:r>
                        <a:rPr lang="en-US" sz="1100" u="none" strike="noStrike" dirty="0">
                          <a:latin typeface="+mn-lt"/>
                        </a:rPr>
                        <a:t>Room Name</a:t>
                      </a:r>
                    </a:p>
                  </a:txBody>
                  <a:tcPr marL="9525" marR="9525" marT="9525" marB="0" anchor="ctr">
                    <a:solidFill>
                      <a:schemeClr val="bg2"/>
                    </a:solidFill>
                  </a:tcPr>
                </a:tc>
                <a:tc>
                  <a:txBody>
                    <a:bodyPr/>
                    <a:lstStyle/>
                    <a:p>
                      <a:pPr algn="ctr" fontAlgn="ctr"/>
                      <a:r>
                        <a:rPr lang="en-US" sz="1100" u="none" strike="noStrike">
                          <a:latin typeface="+mn-lt"/>
                        </a:rPr>
                        <a:t>Number of racks</a:t>
                      </a:r>
                    </a:p>
                  </a:txBody>
                  <a:tcPr marL="9525" marR="9525" marT="9525" marB="0" anchor="ctr">
                    <a:solidFill>
                      <a:schemeClr val="bg2"/>
                    </a:solidFill>
                  </a:tcPr>
                </a:tc>
                <a:tc>
                  <a:txBody>
                    <a:bodyPr/>
                    <a:lstStyle/>
                    <a:p>
                      <a:pPr algn="ctr" fontAlgn="ctr"/>
                      <a:r>
                        <a:rPr lang="en-US" sz="1100" u="none" strike="noStrike">
                          <a:latin typeface="+mn-lt"/>
                        </a:rPr>
                        <a:t>Power Density of a Single Rack</a:t>
                      </a:r>
                    </a:p>
                    <a:p>
                      <a:pPr algn="ctr" fontAlgn="ctr"/>
                      <a:r>
                        <a:rPr lang="en-US" sz="1100" u="none" strike="noStrike">
                          <a:latin typeface="+mn-lt"/>
                        </a:rPr>
                        <a:t>    (kW)</a:t>
                      </a:r>
                    </a:p>
                  </a:txBody>
                  <a:tcPr marL="9525" marR="9525" marT="9525" marB="0" anchor="ctr">
                    <a:solidFill>
                      <a:schemeClr val="bg2"/>
                    </a:solidFill>
                  </a:tcPr>
                </a:tc>
                <a:tc>
                  <a:txBody>
                    <a:bodyPr/>
                    <a:lstStyle/>
                    <a:p>
                      <a:pPr algn="ctr" fontAlgn="ctr"/>
                      <a:r>
                        <a:rPr lang="en-US" sz="1100" u="none" strike="noStrike">
                          <a:latin typeface="+mn-lt"/>
                        </a:rPr>
                        <a:t>(Optional) UPS Power (kW)</a:t>
                      </a:r>
                    </a:p>
                  </a:txBody>
                  <a:tcPr marL="9525" marR="9525" marT="9525" marB="0" anchor="ctr">
                    <a:solidFill>
                      <a:schemeClr val="bg2"/>
                    </a:solidFill>
                  </a:tcPr>
                </a:tc>
                <a:tc>
                  <a:txBody>
                    <a:bodyPr/>
                    <a:lstStyle/>
                    <a:p>
                      <a:pPr algn="ctr" fontAlgn="ctr"/>
                      <a:r>
                        <a:rPr lang="en-US" sz="1100" u="none" strike="noStrike">
                          <a:latin typeface="+mn-lt"/>
                        </a:rPr>
                        <a:t>Simultaneous Coefficient (Recommended Value)</a:t>
                      </a:r>
                    </a:p>
                  </a:txBody>
                  <a:tcPr marL="9525" marR="9525" marT="9525" marB="0" anchor="ctr">
                    <a:solidFill>
                      <a:schemeClr val="bg2"/>
                    </a:solidFill>
                  </a:tcPr>
                </a:tc>
                <a:tc>
                  <a:txBody>
                    <a:bodyPr/>
                    <a:lstStyle/>
                    <a:p>
                      <a:pPr algn="ctr" fontAlgn="ctr"/>
                      <a:r>
                        <a:rPr lang="en-US" sz="1100" u="none" strike="noStrike">
                          <a:latin typeface="+mn-lt"/>
                        </a:rPr>
                        <a:t>Comprehensive Coefficient (Aisle Containment or Open)</a:t>
                      </a:r>
                    </a:p>
                  </a:txBody>
                  <a:tcPr marL="9525" marR="9525" marT="9525" marB="0" anchor="ctr">
                    <a:solidFill>
                      <a:schemeClr val="bg2"/>
                    </a:solidFill>
                  </a:tcPr>
                </a:tc>
                <a:tc>
                  <a:txBody>
                    <a:bodyPr/>
                    <a:lstStyle/>
                    <a:p>
                      <a:pPr algn="ctr" fontAlgn="ctr"/>
                      <a:r>
                        <a:rPr lang="en-US" sz="1100" u="none" strike="noStrike">
                          <a:latin typeface="+mn-lt"/>
                        </a:rPr>
                        <a:t>Total Cooling Capacity (kW)</a:t>
                      </a:r>
                    </a:p>
                  </a:txBody>
                  <a:tcPr marL="9525" marR="9525" marT="9525" marB="0" anchor="ctr">
                    <a:solidFill>
                      <a:schemeClr val="bg2"/>
                    </a:solidFill>
                  </a:tcPr>
                </a:tc>
              </a:tr>
              <a:tr h="429449">
                <a:tc>
                  <a:txBody>
                    <a:bodyPr/>
                    <a:lstStyle/>
                    <a:p>
                      <a:pPr algn="ctr" fontAlgn="ctr"/>
                      <a:r>
                        <a:rPr lang="en-US" sz="1100" u="none" strike="noStrike" dirty="0">
                          <a:latin typeface="+mn-lt"/>
                        </a:rPr>
                        <a:t>High-density equipment room (R1)</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dirty="0">
                          <a:latin typeface="+mn-lt"/>
                        </a:rPr>
                        <a:t>15 kW　</a:t>
                      </a:r>
                    </a:p>
                  </a:txBody>
                  <a:tcPr marL="9525" marR="9525" marT="9525" marB="0" anchor="ctr">
                    <a:solidFill>
                      <a:schemeClr val="bg2"/>
                    </a:solidFill>
                  </a:tcPr>
                </a:tc>
                <a:tc>
                  <a:txBody>
                    <a:bodyPr/>
                    <a:lstStyle/>
                    <a:p>
                      <a:pPr algn="ctr" fontAlgn="ctr"/>
                      <a:r>
                        <a:rPr lang="en-US" sz="1100" u="none" strike="noStrike" dirty="0">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0.8</a:t>
                      </a:r>
                    </a:p>
                  </a:txBody>
                  <a:tcPr marL="9525" marR="9525" marT="9525" marB="0" anchor="ctr">
                    <a:solidFill>
                      <a:schemeClr val="bg2"/>
                    </a:solidFill>
                  </a:tcPr>
                </a:tc>
                <a:tc>
                  <a:txBody>
                    <a:bodyPr/>
                    <a:lstStyle/>
                    <a:p>
                      <a:pPr algn="ctr" fontAlgn="ctr"/>
                      <a:r>
                        <a:rPr lang="en-US" sz="1100" u="none" strike="noStrike">
                          <a:latin typeface="+mn-lt"/>
                        </a:rPr>
                        <a:t>1.15　</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745.2</a:t>
                      </a:r>
                      <a:endParaRPr lang="en-US" sz="1000" u="none" strike="noStrike" dirty="0">
                        <a:solidFill>
                          <a:srgbClr val="C00000"/>
                        </a:solidFill>
                        <a:latin typeface="+mn-lt"/>
                      </a:endParaRPr>
                    </a:p>
                  </a:txBody>
                  <a:tcPr marL="9525" marR="9525" marT="9525" marB="0" anchor="ctr">
                    <a:solidFill>
                      <a:schemeClr val="bg2"/>
                    </a:solidFill>
                  </a:tcPr>
                </a:tc>
              </a:tr>
              <a:tr h="429449">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Medium-density equipment room (R2)</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dirty="0">
                          <a:latin typeface="+mn-lt"/>
                        </a:rPr>
                        <a:t>7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0.8　</a:t>
                      </a:r>
                    </a:p>
                  </a:txBody>
                  <a:tcPr marL="9525" marR="9525" marT="9525" marB="0" anchor="ctr">
                    <a:solidFill>
                      <a:schemeClr val="bg2"/>
                    </a:solidFill>
                  </a:tcPr>
                </a:tc>
                <a:tc>
                  <a:txBody>
                    <a:bodyPr/>
                    <a:lstStyle/>
                    <a:p>
                      <a:pPr algn="ctr" fontAlgn="ctr"/>
                      <a:r>
                        <a:rPr lang="en-US" sz="1100" u="none" strike="noStrike">
                          <a:latin typeface="+mn-lt"/>
                        </a:rPr>
                        <a:t>1.15</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347.76</a:t>
                      </a:r>
                    </a:p>
                  </a:txBody>
                  <a:tcPr marL="9525" marR="9525" marT="9525" marB="0" anchor="ctr">
                    <a:solidFill>
                      <a:schemeClr val="bg2"/>
                    </a:solidFill>
                  </a:tcPr>
                </a:tc>
              </a:tr>
              <a:tr h="429449">
                <a:tc>
                  <a:txBody>
                    <a:bodyPr/>
                    <a:lstStyle/>
                    <a:p>
                      <a:pPr marL="0" algn="ctr" defTabSz="914034" rtl="0" eaLnBrk="1" fontAlgn="ctr" latinLnBrk="0" hangingPunct="1"/>
                      <a:r>
                        <a:rPr lang="en-US" sz="1100" u="none" strike="noStrike">
                          <a:solidFill>
                            <a:schemeClr val="dk1"/>
                          </a:solidFill>
                          <a:latin typeface="+mn-lt"/>
                          <a:ea typeface="+mn-ea"/>
                          <a:cs typeface="+mn-cs"/>
                        </a:rPr>
                        <a:t>Low-density equipment room (R3)</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54</a:t>
                      </a:r>
                    </a:p>
                  </a:txBody>
                  <a:tcPr marL="9525" marR="9525" marT="9525" marB="0" anchor="ctr">
                    <a:solidFill>
                      <a:schemeClr val="bg2"/>
                    </a:solidFill>
                  </a:tcPr>
                </a:tc>
                <a:tc>
                  <a:txBody>
                    <a:bodyPr/>
                    <a:lstStyle/>
                    <a:p>
                      <a:pPr algn="ctr" fontAlgn="ctr"/>
                      <a:r>
                        <a:rPr lang="en-US" sz="1100" u="none" strike="noStrike" dirty="0">
                          <a:latin typeface="+mn-lt"/>
                          <a:ea typeface="+mn-ea"/>
                          <a:cs typeface="+mn-cs"/>
                        </a:rPr>
                        <a:t>5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dirty="0">
                          <a:latin typeface="+mn-lt"/>
                        </a:rPr>
                        <a:t>Deployed outside the aisle containment　</a:t>
                      </a:r>
                    </a:p>
                  </a:txBody>
                  <a:tcPr marL="9525" marR="9525" marT="9525" marB="0" anchor="ctr">
                    <a:solidFill>
                      <a:schemeClr val="bg2"/>
                    </a:solidFill>
                  </a:tcPr>
                </a:tc>
                <a:tc>
                  <a:txBody>
                    <a:bodyPr/>
                    <a:lstStyle/>
                    <a:p>
                      <a:pPr algn="ctr" fontAlgn="ctr"/>
                      <a:r>
                        <a:rPr lang="en-US" sz="1100" u="none" strike="noStrike">
                          <a:latin typeface="+mn-lt"/>
                        </a:rPr>
                        <a:t>0.8</a:t>
                      </a:r>
                    </a:p>
                  </a:txBody>
                  <a:tcPr marL="9525" marR="9525" marT="9525" marB="0" anchor="ctr">
                    <a:solidFill>
                      <a:schemeClr val="bg2"/>
                    </a:solidFill>
                  </a:tcPr>
                </a:tc>
                <a:tc>
                  <a:txBody>
                    <a:bodyPr/>
                    <a:lstStyle/>
                    <a:p>
                      <a:pPr algn="ctr" fontAlgn="ctr"/>
                      <a:r>
                        <a:rPr lang="en-US" sz="1100" u="none" strike="noStrike">
                          <a:latin typeface="+mn-lt"/>
                        </a:rPr>
                        <a:t>1.15</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248.4</a:t>
                      </a:r>
                      <a:endParaRPr lang="en-US" sz="1000" u="none" strike="noStrike" dirty="0">
                        <a:solidFill>
                          <a:srgbClr val="C00000"/>
                        </a:solidFill>
                        <a:latin typeface="+mn-lt"/>
                      </a:endParaRPr>
                    </a:p>
                  </a:txBody>
                  <a:tcPr marL="9525" marR="9525" marT="9525" marB="0" anchor="ctr">
                    <a:solidFill>
                      <a:schemeClr val="bg2"/>
                    </a:solidFill>
                  </a:tcPr>
                </a:tc>
              </a:tr>
              <a:tr h="221231">
                <a:tc>
                  <a:txBody>
                    <a:bodyPr/>
                    <a:lstStyle/>
                    <a:p>
                      <a:pPr algn="ctr" fontAlgn="ctr"/>
                      <a:r>
                        <a:rPr lang="en-US" sz="1100" u="none" strike="noStrike" dirty="0">
                          <a:latin typeface="+mn-lt"/>
                        </a:rPr>
                        <a:t>Total </a:t>
                      </a:r>
                      <a:r>
                        <a:rPr lang="en-US" sz="1100" u="none" strike="noStrike" dirty="0" smtClean="0">
                          <a:latin typeface="+mn-lt"/>
                        </a:rPr>
                        <a:t>cooling load (</a:t>
                      </a:r>
                      <a:r>
                        <a:rPr lang="en-US" sz="1100" u="none" strike="noStrike" dirty="0">
                          <a:latin typeface="+mn-lt"/>
                        </a:rPr>
                        <a:t>kW)</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1341.36</a:t>
                      </a:r>
                    </a:p>
                  </a:txBody>
                  <a:tcPr marL="9525" marR="9525" marT="9525" marB="0" anchor="ctr">
                    <a:solidFill>
                      <a:schemeClr val="bg2"/>
                    </a:solidFill>
                  </a:tcPr>
                </a:tc>
              </a:tr>
              <a:tr h="221231">
                <a:tc gridSpan="7">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kern="1200" dirty="0">
                          <a:solidFill>
                            <a:schemeClr val="dk1"/>
                          </a:solidFill>
                          <a:latin typeface="+mn-lt"/>
                          <a:ea typeface="+mn-ea"/>
                          <a:cs typeface="+mn-cs"/>
                        </a:rPr>
                        <a:t>The simultaneous coefficient is 0.8, and the comprehensive coefficient is 1.2.</a:t>
                      </a:r>
                    </a:p>
                  </a:txBody>
                  <a:tcPr marL="9525" marR="9525" marT="9525" marB="0" anchor="ctr">
                    <a:solidFill>
                      <a:schemeClr val="bg2"/>
                    </a:solidFill>
                  </a:tcPr>
                </a:tc>
                <a:tc hMerge="1">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endParaRPr lang="zh-CN" altLang="en-US" sz="1400" b="0" i="0" u="none" strike="noStrike" dirty="0" smtClean="0">
                        <a:solidFill>
                          <a:srgbClr val="000000"/>
                        </a:solidFill>
                        <a:effectLst/>
                        <a:latin typeface="+mn-lt"/>
                        <a:ea typeface="宋体" panose="02010600030101010101" pitchFamily="2" charset="-122"/>
                      </a:endParaRP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27515257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chor="ctr" anchorCtr="0"/>
          <a:lstStyle/>
          <a:p>
            <a:r>
              <a:rPr lang="en-US" dirty="0"/>
              <a:t>Reference Answer to the Load Statistics Table</a:t>
            </a:r>
          </a:p>
        </p:txBody>
      </p:sp>
      <p:graphicFrame>
        <p:nvGraphicFramePr>
          <p:cNvPr id="5" name="表格 4"/>
          <p:cNvGraphicFramePr>
            <a:graphicFrameLocks noGrp="1"/>
          </p:cNvGraphicFramePr>
          <p:nvPr>
            <p:extLst>
              <p:ext uri="{D42A27DB-BD31-4B8C-83A1-F6EECF244321}">
                <p14:modId xmlns:p14="http://schemas.microsoft.com/office/powerpoint/2010/main" val="321631452"/>
              </p:ext>
            </p:extLst>
          </p:nvPr>
        </p:nvGraphicFramePr>
        <p:xfrm>
          <a:off x="727307" y="1206974"/>
          <a:ext cx="10737385" cy="2245588"/>
        </p:xfrm>
        <a:graphic>
          <a:graphicData uri="http://schemas.openxmlformats.org/drawingml/2006/table">
            <a:tbl>
              <a:tblPr>
                <a:tableStyleId>{5C22544A-7EE6-4342-B048-85BDC9FD1C3A}</a:tableStyleId>
              </a:tblPr>
              <a:tblGrid>
                <a:gridCol w="2477748"/>
                <a:gridCol w="1092200"/>
                <a:gridCol w="1270000"/>
                <a:gridCol w="2032000"/>
                <a:gridCol w="1473200"/>
                <a:gridCol w="1498600"/>
                <a:gridCol w="893637"/>
              </a:tblGrid>
              <a:tr h="453918">
                <a:tc>
                  <a:txBody>
                    <a:bodyPr/>
                    <a:lstStyle/>
                    <a:p>
                      <a:pPr algn="ctr" fontAlgn="ctr"/>
                      <a:r>
                        <a:rPr lang="en-US" sz="1100" u="none" strike="noStrike" dirty="0">
                          <a:latin typeface="+mn-lt"/>
                        </a:rPr>
                        <a:t>Room Name</a:t>
                      </a:r>
                    </a:p>
                  </a:txBody>
                  <a:tcPr marL="9525" marR="9525" marT="9525" marB="0" anchor="ctr">
                    <a:solidFill>
                      <a:schemeClr val="bg2"/>
                    </a:solidFill>
                  </a:tcPr>
                </a:tc>
                <a:tc>
                  <a:txBody>
                    <a:bodyPr/>
                    <a:lstStyle/>
                    <a:p>
                      <a:pPr algn="ctr" fontAlgn="ctr"/>
                      <a:r>
                        <a:rPr lang="en-US" sz="1100" u="none" strike="noStrike" dirty="0">
                          <a:latin typeface="+mn-lt"/>
                        </a:rPr>
                        <a:t>Number of Racks</a:t>
                      </a:r>
                    </a:p>
                  </a:txBody>
                  <a:tcPr marL="9525" marR="9525" marT="9525" marB="0" anchor="ctr">
                    <a:solidFill>
                      <a:schemeClr val="bg2"/>
                    </a:solidFill>
                  </a:tcPr>
                </a:tc>
                <a:tc>
                  <a:txBody>
                    <a:bodyPr/>
                    <a:lstStyle/>
                    <a:p>
                      <a:pPr algn="ctr" fontAlgn="ctr"/>
                      <a:r>
                        <a:rPr lang="en-US" sz="1100" u="none" strike="noStrike" dirty="0">
                          <a:latin typeface="+mn-lt"/>
                        </a:rPr>
                        <a:t>Power Density of a Single Rack</a:t>
                      </a:r>
                    </a:p>
                    <a:p>
                      <a:pPr algn="ctr" fontAlgn="ctr"/>
                      <a:r>
                        <a:rPr lang="en-US" sz="1100" u="none" strike="noStrike" dirty="0">
                          <a:latin typeface="+mn-lt"/>
                        </a:rPr>
                        <a:t>    (kW)</a:t>
                      </a:r>
                    </a:p>
                  </a:txBody>
                  <a:tcPr marL="9525" marR="9525" marT="9525" marB="0" anchor="ctr">
                    <a:solidFill>
                      <a:schemeClr val="bg2"/>
                    </a:solidFill>
                  </a:tcPr>
                </a:tc>
                <a:tc>
                  <a:txBody>
                    <a:bodyPr/>
                    <a:lstStyle/>
                    <a:p>
                      <a:pPr algn="ctr" fontAlgn="ctr"/>
                      <a:r>
                        <a:rPr lang="en-US" sz="1100" u="none" strike="noStrike">
                          <a:latin typeface="+mn-lt"/>
                        </a:rPr>
                        <a:t>(Optional) UPS Power (kW)</a:t>
                      </a:r>
                    </a:p>
                  </a:txBody>
                  <a:tcPr marL="9525" marR="9525" marT="9525" marB="0" anchor="ctr">
                    <a:solidFill>
                      <a:schemeClr val="bg2"/>
                    </a:solidFill>
                  </a:tcPr>
                </a:tc>
                <a:tc>
                  <a:txBody>
                    <a:bodyPr/>
                    <a:lstStyle/>
                    <a:p>
                      <a:pPr algn="ctr" fontAlgn="ctr"/>
                      <a:r>
                        <a:rPr lang="en-US" sz="1100" u="none" strike="noStrike">
                          <a:latin typeface="+mn-lt"/>
                        </a:rPr>
                        <a:t>Simultaneous Coefficient (Recommended Value)</a:t>
                      </a:r>
                    </a:p>
                  </a:txBody>
                  <a:tcPr marL="9525" marR="9525" marT="9525" marB="0" anchor="ctr">
                    <a:solidFill>
                      <a:schemeClr val="bg2"/>
                    </a:solidFill>
                  </a:tcPr>
                </a:tc>
                <a:tc>
                  <a:txBody>
                    <a:bodyPr/>
                    <a:lstStyle/>
                    <a:p>
                      <a:pPr algn="ctr" fontAlgn="ctr"/>
                      <a:r>
                        <a:rPr lang="en-US" sz="1100" u="none" strike="noStrike" dirty="0">
                          <a:latin typeface="+mn-lt"/>
                        </a:rPr>
                        <a:t>Comprehensive Coefficient (Aisle Containment or Open)</a:t>
                      </a:r>
                    </a:p>
                  </a:txBody>
                  <a:tcPr marL="9525" marR="9525" marT="9525" marB="0" anchor="ctr">
                    <a:solidFill>
                      <a:schemeClr val="bg2"/>
                    </a:solidFill>
                  </a:tcPr>
                </a:tc>
                <a:tc>
                  <a:txBody>
                    <a:bodyPr/>
                    <a:lstStyle/>
                    <a:p>
                      <a:pPr algn="ctr" fontAlgn="ctr"/>
                      <a:r>
                        <a:rPr lang="en-US" sz="1100" u="none" strike="noStrike">
                          <a:latin typeface="+mn-lt"/>
                        </a:rPr>
                        <a:t>Total Cooling Capacity (kW)</a:t>
                      </a:r>
                    </a:p>
                  </a:txBody>
                  <a:tcPr marL="9525" marR="9525" marT="9525" marB="0" anchor="ctr">
                    <a:solidFill>
                      <a:schemeClr val="bg2"/>
                    </a:solidFill>
                  </a:tcPr>
                </a:tc>
              </a:tr>
              <a:tr h="388433">
                <a:tc>
                  <a:txBody>
                    <a:bodyPr/>
                    <a:lstStyle/>
                    <a:p>
                      <a:pPr algn="ctr" fontAlgn="ctr"/>
                      <a:r>
                        <a:rPr lang="en-US" sz="1100" u="none" strike="noStrike">
                          <a:latin typeface="+mn-lt"/>
                        </a:rPr>
                        <a:t>High-density equipment room (R1)</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50</a:t>
                      </a:r>
                    </a:p>
                  </a:txBody>
                  <a:tcPr marL="9525" marR="9525" marT="9525" marB="0" anchor="ctr">
                    <a:solidFill>
                      <a:schemeClr val="bg2"/>
                    </a:solidFill>
                  </a:tcPr>
                </a:tc>
                <a:tc>
                  <a:txBody>
                    <a:bodyPr/>
                    <a:lstStyle/>
                    <a:p>
                      <a:pPr algn="ctr" fontAlgn="ctr"/>
                      <a:r>
                        <a:rPr lang="en-US" sz="1100" u="none" strike="noStrike" dirty="0">
                          <a:latin typeface="+mn-lt"/>
                        </a:rPr>
                        <a:t>15 kW　</a:t>
                      </a:r>
                    </a:p>
                  </a:txBody>
                  <a:tcPr marL="9525" marR="9525" marT="9525" marB="0" anchor="ctr">
                    <a:solidFill>
                      <a:schemeClr val="bg2"/>
                    </a:solidFill>
                  </a:tcPr>
                </a:tc>
                <a:tc>
                  <a:txBody>
                    <a:bodyPr/>
                    <a:lstStyle/>
                    <a:p>
                      <a:pPr algn="ctr" fontAlgn="ctr"/>
                      <a:r>
                        <a:rPr lang="en-US" sz="1100" u="none" strike="noStrike" dirty="0">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1</a:t>
                      </a:r>
                    </a:p>
                  </a:txBody>
                  <a:tcPr marL="9525" marR="9525" marT="9525" marB="0" anchor="ctr">
                    <a:solidFill>
                      <a:schemeClr val="bg2"/>
                    </a:solidFill>
                  </a:tcPr>
                </a:tc>
                <a:tc>
                  <a:txBody>
                    <a:bodyPr/>
                    <a:lstStyle/>
                    <a:p>
                      <a:pPr algn="ctr" fontAlgn="ctr"/>
                      <a:r>
                        <a:rPr lang="en-US" sz="1100" u="none" strike="noStrike">
                          <a:latin typeface="+mn-lt"/>
                        </a:rPr>
                        <a:t>1.2　</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900　</a:t>
                      </a:r>
                    </a:p>
                  </a:txBody>
                  <a:tcPr marL="9525" marR="9525" marT="9525" marB="0" anchor="ctr">
                    <a:solidFill>
                      <a:schemeClr val="bg2"/>
                    </a:solidFill>
                  </a:tcPr>
                </a:tc>
              </a:tr>
              <a:tr h="388433">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Medium-density equipment room (R2)</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50</a:t>
                      </a:r>
                    </a:p>
                  </a:txBody>
                  <a:tcPr marL="9525" marR="9525" marT="9525" marB="0" anchor="ctr">
                    <a:solidFill>
                      <a:schemeClr val="bg2"/>
                    </a:solidFill>
                  </a:tcPr>
                </a:tc>
                <a:tc>
                  <a:txBody>
                    <a:bodyPr/>
                    <a:lstStyle/>
                    <a:p>
                      <a:pPr algn="ctr" fontAlgn="ctr"/>
                      <a:r>
                        <a:rPr lang="en-US" sz="1100" u="none" strike="noStrike">
                          <a:latin typeface="+mn-lt"/>
                        </a:rPr>
                        <a:t>7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dirty="0">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1　</a:t>
                      </a:r>
                    </a:p>
                  </a:txBody>
                  <a:tcPr marL="9525" marR="9525" marT="9525" marB="0" anchor="ctr">
                    <a:solidFill>
                      <a:schemeClr val="bg2"/>
                    </a:solidFill>
                  </a:tcPr>
                </a:tc>
                <a:tc>
                  <a:txBody>
                    <a:bodyPr/>
                    <a:lstStyle/>
                    <a:p>
                      <a:pPr algn="ctr" fontAlgn="ctr"/>
                      <a:r>
                        <a:rPr lang="en-US" sz="1100" u="none" strike="noStrike">
                          <a:latin typeface="+mn-lt"/>
                        </a:rPr>
                        <a:t>1.2</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420</a:t>
                      </a:r>
                    </a:p>
                  </a:txBody>
                  <a:tcPr marL="9525" marR="9525" marT="9525" marB="0" anchor="ctr">
                    <a:solidFill>
                      <a:schemeClr val="bg2"/>
                    </a:solidFill>
                  </a:tcPr>
                </a:tc>
              </a:tr>
              <a:tr h="388433">
                <a:tc>
                  <a:txBody>
                    <a:bodyPr/>
                    <a:lstStyle/>
                    <a:p>
                      <a:pPr marL="0" algn="ctr" defTabSz="914034" rtl="0" eaLnBrk="1" fontAlgn="ctr" latinLnBrk="0" hangingPunct="1"/>
                      <a:r>
                        <a:rPr lang="en-US" sz="1100" u="none" strike="noStrike">
                          <a:solidFill>
                            <a:schemeClr val="dk1"/>
                          </a:solidFill>
                          <a:latin typeface="+mn-lt"/>
                          <a:ea typeface="+mn-ea"/>
                          <a:cs typeface="+mn-cs"/>
                        </a:rPr>
                        <a:t>Low-density equipment room (R3)</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50</a:t>
                      </a:r>
                    </a:p>
                  </a:txBody>
                  <a:tcPr marL="9525" marR="9525" marT="9525" marB="0" anchor="ctr">
                    <a:solidFill>
                      <a:schemeClr val="bg2"/>
                    </a:solidFill>
                  </a:tcPr>
                </a:tc>
                <a:tc>
                  <a:txBody>
                    <a:bodyPr/>
                    <a:lstStyle/>
                    <a:p>
                      <a:pPr algn="ctr" fontAlgn="ctr"/>
                      <a:r>
                        <a:rPr lang="en-US" sz="1100" u="none" strike="noStrike">
                          <a:latin typeface="+mn-lt"/>
                          <a:ea typeface="+mn-ea"/>
                          <a:cs typeface="+mn-cs"/>
                        </a:rPr>
                        <a:t>5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dirty="0">
                          <a:latin typeface="+mn-lt"/>
                        </a:rPr>
                        <a:t>Deployed outside the aisle containment　</a:t>
                      </a:r>
                    </a:p>
                  </a:txBody>
                  <a:tcPr marL="9525" marR="9525" marT="9525" marB="0" anchor="ctr">
                    <a:solidFill>
                      <a:schemeClr val="bg2"/>
                    </a:solidFill>
                  </a:tcPr>
                </a:tc>
                <a:tc>
                  <a:txBody>
                    <a:bodyPr/>
                    <a:lstStyle/>
                    <a:p>
                      <a:pPr algn="ctr" fontAlgn="ctr"/>
                      <a:r>
                        <a:rPr lang="en-US" sz="1100" u="none" strike="noStrike" dirty="0">
                          <a:latin typeface="+mn-lt"/>
                        </a:rPr>
                        <a:t>1</a:t>
                      </a:r>
                    </a:p>
                  </a:txBody>
                  <a:tcPr marL="9525" marR="9525" marT="9525" marB="0" anchor="ctr">
                    <a:solidFill>
                      <a:schemeClr val="bg2"/>
                    </a:solidFill>
                  </a:tcPr>
                </a:tc>
                <a:tc>
                  <a:txBody>
                    <a:bodyPr/>
                    <a:lstStyle/>
                    <a:p>
                      <a:pPr algn="ctr" fontAlgn="ctr"/>
                      <a:r>
                        <a:rPr lang="en-US" sz="1100" u="none" strike="noStrike">
                          <a:latin typeface="+mn-lt"/>
                        </a:rPr>
                        <a:t>1.2</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300</a:t>
                      </a:r>
                    </a:p>
                  </a:txBody>
                  <a:tcPr marL="9525" marR="9525" marT="9525" marB="0" anchor="ctr">
                    <a:solidFill>
                      <a:schemeClr val="bg2"/>
                    </a:solidFill>
                  </a:tcPr>
                </a:tc>
              </a:tr>
              <a:tr h="200102">
                <a:tc>
                  <a:txBody>
                    <a:bodyPr/>
                    <a:lstStyle/>
                    <a:p>
                      <a:pPr algn="ctr" fontAlgn="ctr"/>
                      <a:r>
                        <a:rPr lang="en-US" sz="1100" u="none" strike="noStrike" dirty="0">
                          <a:latin typeface="+mn-lt"/>
                        </a:rPr>
                        <a:t>Total </a:t>
                      </a:r>
                      <a:r>
                        <a:rPr lang="en-US" altLang="zh-CN" sz="1100" u="none" strike="noStrike" dirty="0" smtClean="0">
                          <a:latin typeface="+mn-lt"/>
                        </a:rPr>
                        <a:t>c</a:t>
                      </a:r>
                      <a:r>
                        <a:rPr lang="en-US" sz="1100" u="none" strike="noStrike" dirty="0" smtClean="0">
                          <a:latin typeface="+mn-lt"/>
                        </a:rPr>
                        <a:t>ooling load </a:t>
                      </a:r>
                      <a:r>
                        <a:rPr lang="en-US" sz="1100" u="none" strike="noStrike" dirty="0">
                          <a:latin typeface="+mn-lt"/>
                        </a:rPr>
                        <a:t>(kW)</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1620</a:t>
                      </a:r>
                      <a:endParaRPr lang="en-US" sz="1000" u="none" strike="noStrike" dirty="0">
                        <a:solidFill>
                          <a:srgbClr val="C00000"/>
                        </a:solidFill>
                        <a:latin typeface="+mn-lt"/>
                      </a:endParaRPr>
                    </a:p>
                  </a:txBody>
                  <a:tcPr marL="9525" marR="9525" marT="9525" marB="0" anchor="ctr">
                    <a:solidFill>
                      <a:schemeClr val="bg2"/>
                    </a:solidFill>
                  </a:tcPr>
                </a:tc>
              </a:tr>
              <a:tr h="200102">
                <a:tc gridSpan="7">
                  <a:txBody>
                    <a:bodyPr/>
                    <a:lstStyle/>
                    <a:p>
                      <a:pPr marL="0" algn="ctr" defTabSz="914034" rtl="0" eaLnBrk="1" fontAlgn="ctr" latinLnBrk="0" hangingPunct="1"/>
                      <a:r>
                        <a:rPr lang="en-US" sz="1100" u="none" strike="noStrike" kern="1200" dirty="0">
                          <a:solidFill>
                            <a:schemeClr val="dk1"/>
                          </a:solidFill>
                          <a:latin typeface="+mn-lt"/>
                          <a:ea typeface="+mn-ea"/>
                          <a:cs typeface="+mn-cs"/>
                        </a:rPr>
                        <a:t>The simultaneous coefficient is 1, and the comprehensive coefficient is 1.2.</a:t>
                      </a:r>
                    </a:p>
                  </a:txBody>
                  <a:tcPr marL="9525" marR="9525" marT="9525" marB="0" anchor="ctr">
                    <a:solidFill>
                      <a:schemeClr val="bg2"/>
                    </a:solidFill>
                  </a:tcPr>
                </a:tc>
                <a:tc hMerge="1">
                  <a:txBody>
                    <a:bodyPr/>
                    <a:lstStyle/>
                    <a:p>
                      <a:pPr algn="l" rtl="0" fontAlgn="ctr"/>
                      <a:endParaRPr lang="zh-CN" altLang="en-US" sz="1400" b="0" i="0" u="none" strike="noStrike" dirty="0">
                        <a:solidFill>
                          <a:srgbClr val="000000"/>
                        </a:solidFill>
                        <a:effectLst/>
                        <a:latin typeface="+mn-lt"/>
                        <a:ea typeface="宋体" panose="02010600030101010101" pitchFamily="2" charset="-122"/>
                      </a:endParaRP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12114807"/>
              </p:ext>
            </p:extLst>
          </p:nvPr>
        </p:nvGraphicFramePr>
        <p:xfrm>
          <a:off x="731770" y="3712781"/>
          <a:ext cx="10737385" cy="2268062"/>
        </p:xfrm>
        <a:graphic>
          <a:graphicData uri="http://schemas.openxmlformats.org/drawingml/2006/table">
            <a:tbl>
              <a:tblPr>
                <a:tableStyleId>{5C22544A-7EE6-4342-B048-85BDC9FD1C3A}</a:tableStyleId>
              </a:tblPr>
              <a:tblGrid>
                <a:gridCol w="2490448"/>
                <a:gridCol w="1079500"/>
                <a:gridCol w="1282700"/>
                <a:gridCol w="2070100"/>
                <a:gridCol w="1511300"/>
                <a:gridCol w="1371600"/>
                <a:gridCol w="931737"/>
              </a:tblGrid>
              <a:tr h="563668">
                <a:tc>
                  <a:txBody>
                    <a:bodyPr/>
                    <a:lstStyle/>
                    <a:p>
                      <a:pPr algn="ctr" fontAlgn="ctr"/>
                      <a:r>
                        <a:rPr lang="en-US" sz="1100" u="none" strike="noStrike" dirty="0">
                          <a:latin typeface="+mn-lt"/>
                        </a:rPr>
                        <a:t>Room Name</a:t>
                      </a:r>
                    </a:p>
                  </a:txBody>
                  <a:tcPr marL="9525" marR="9525" marT="9525" marB="0" anchor="ctr">
                    <a:solidFill>
                      <a:schemeClr val="bg2"/>
                    </a:solidFill>
                  </a:tcPr>
                </a:tc>
                <a:tc>
                  <a:txBody>
                    <a:bodyPr/>
                    <a:lstStyle/>
                    <a:p>
                      <a:pPr algn="ctr" fontAlgn="ctr"/>
                      <a:r>
                        <a:rPr lang="en-US" sz="1100" u="none" strike="noStrike" dirty="0">
                          <a:latin typeface="+mn-lt"/>
                        </a:rPr>
                        <a:t>Number of Racks</a:t>
                      </a:r>
                    </a:p>
                  </a:txBody>
                  <a:tcPr marL="9525" marR="9525" marT="9525" marB="0" anchor="ctr">
                    <a:solidFill>
                      <a:schemeClr val="bg2"/>
                    </a:solidFill>
                  </a:tcPr>
                </a:tc>
                <a:tc>
                  <a:txBody>
                    <a:bodyPr/>
                    <a:lstStyle/>
                    <a:p>
                      <a:pPr algn="ctr" fontAlgn="ctr"/>
                      <a:r>
                        <a:rPr lang="en-US" sz="1100" u="none" strike="noStrike">
                          <a:latin typeface="+mn-lt"/>
                        </a:rPr>
                        <a:t>Power Density of a Single Rack</a:t>
                      </a:r>
                    </a:p>
                    <a:p>
                      <a:pPr algn="ctr" fontAlgn="ctr"/>
                      <a:r>
                        <a:rPr lang="en-US" sz="1100" u="none" strike="noStrike">
                          <a:latin typeface="+mn-lt"/>
                        </a:rPr>
                        <a:t>    (kW)</a:t>
                      </a:r>
                    </a:p>
                  </a:txBody>
                  <a:tcPr marL="9525" marR="9525" marT="9525" marB="0" anchor="ctr">
                    <a:solidFill>
                      <a:schemeClr val="bg2"/>
                    </a:solidFill>
                  </a:tcPr>
                </a:tc>
                <a:tc>
                  <a:txBody>
                    <a:bodyPr/>
                    <a:lstStyle/>
                    <a:p>
                      <a:pPr algn="ctr" fontAlgn="ctr"/>
                      <a:r>
                        <a:rPr lang="en-US" sz="1100" u="none" strike="noStrike">
                          <a:latin typeface="+mn-lt"/>
                        </a:rPr>
                        <a:t>(Optional) UPS Power (kW)</a:t>
                      </a:r>
                    </a:p>
                  </a:txBody>
                  <a:tcPr marL="9525" marR="9525" marT="9525" marB="0" anchor="ctr">
                    <a:solidFill>
                      <a:schemeClr val="bg2"/>
                    </a:solidFill>
                  </a:tcPr>
                </a:tc>
                <a:tc>
                  <a:txBody>
                    <a:bodyPr/>
                    <a:lstStyle/>
                    <a:p>
                      <a:pPr algn="ctr" fontAlgn="ctr"/>
                      <a:r>
                        <a:rPr lang="en-US" sz="1100" u="none" strike="noStrike">
                          <a:latin typeface="+mn-lt"/>
                        </a:rPr>
                        <a:t>Simultaneous Coefficient (Recommended Value)</a:t>
                      </a:r>
                    </a:p>
                  </a:txBody>
                  <a:tcPr marL="9525" marR="9525" marT="9525" marB="0" anchor="ctr">
                    <a:solidFill>
                      <a:schemeClr val="bg2"/>
                    </a:solidFill>
                  </a:tcPr>
                </a:tc>
                <a:tc>
                  <a:txBody>
                    <a:bodyPr/>
                    <a:lstStyle/>
                    <a:p>
                      <a:pPr algn="ctr" fontAlgn="ctr"/>
                      <a:r>
                        <a:rPr lang="en-US" sz="1100" u="none" strike="noStrike">
                          <a:latin typeface="+mn-lt"/>
                        </a:rPr>
                        <a:t>Comprehensive Coefficient (Aisle Containment or Open)</a:t>
                      </a:r>
                    </a:p>
                  </a:txBody>
                  <a:tcPr marL="9525" marR="9525" marT="9525" marB="0" anchor="ctr">
                    <a:solidFill>
                      <a:schemeClr val="bg2"/>
                    </a:solidFill>
                  </a:tcPr>
                </a:tc>
                <a:tc>
                  <a:txBody>
                    <a:bodyPr/>
                    <a:lstStyle/>
                    <a:p>
                      <a:pPr algn="ctr" fontAlgn="ctr"/>
                      <a:r>
                        <a:rPr lang="en-US" sz="1100" u="none" strike="noStrike">
                          <a:latin typeface="+mn-lt"/>
                        </a:rPr>
                        <a:t>Total Cooling Capacity (kW)</a:t>
                      </a:r>
                    </a:p>
                  </a:txBody>
                  <a:tcPr marL="9525" marR="9525" marT="9525" marB="0" anchor="ctr">
                    <a:solidFill>
                      <a:schemeClr val="bg2"/>
                    </a:solidFill>
                  </a:tcPr>
                </a:tc>
              </a:tr>
              <a:tr h="276781">
                <a:tc>
                  <a:txBody>
                    <a:bodyPr/>
                    <a:lstStyle/>
                    <a:p>
                      <a:pPr algn="ctr" fontAlgn="ctr"/>
                      <a:r>
                        <a:rPr lang="en-US" sz="1100" u="none" strike="noStrike">
                          <a:latin typeface="+mn-lt"/>
                        </a:rPr>
                        <a:t>High-density equipment room (R1)</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50</a:t>
                      </a:r>
                    </a:p>
                  </a:txBody>
                  <a:tcPr marL="9525" marR="9525" marT="9525" marB="0" anchor="ctr">
                    <a:solidFill>
                      <a:schemeClr val="bg2"/>
                    </a:solidFill>
                  </a:tcPr>
                </a:tc>
                <a:tc>
                  <a:txBody>
                    <a:bodyPr/>
                    <a:lstStyle/>
                    <a:p>
                      <a:pPr algn="ctr" fontAlgn="ctr"/>
                      <a:r>
                        <a:rPr lang="en-US" sz="1100" u="none" strike="noStrike" dirty="0">
                          <a:latin typeface="+mn-lt"/>
                        </a:rPr>
                        <a:t>15 kW　</a:t>
                      </a:r>
                    </a:p>
                  </a:txBody>
                  <a:tcPr marL="9525" marR="9525" marT="9525" marB="0" anchor="ctr">
                    <a:solidFill>
                      <a:schemeClr val="bg2"/>
                    </a:solidFill>
                  </a:tcPr>
                </a:tc>
                <a:tc>
                  <a:txBody>
                    <a:bodyPr/>
                    <a:lstStyle/>
                    <a:p>
                      <a:pPr algn="ctr" fontAlgn="ctr"/>
                      <a:r>
                        <a:rPr lang="en-US" sz="1100" u="none" strike="noStrike">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0.8</a:t>
                      </a:r>
                    </a:p>
                  </a:txBody>
                  <a:tcPr marL="9525" marR="9525" marT="9525" marB="0" anchor="ctr">
                    <a:solidFill>
                      <a:schemeClr val="bg2"/>
                    </a:solidFill>
                  </a:tcPr>
                </a:tc>
                <a:tc>
                  <a:txBody>
                    <a:bodyPr/>
                    <a:lstStyle/>
                    <a:p>
                      <a:pPr algn="ctr" fontAlgn="ctr"/>
                      <a:r>
                        <a:rPr lang="en-US" sz="1100" u="none" strike="noStrike">
                          <a:latin typeface="+mn-lt"/>
                        </a:rPr>
                        <a:t>1.2　</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720</a:t>
                      </a:r>
                      <a:endParaRPr lang="en-US" sz="1000" u="none" strike="noStrike" dirty="0">
                        <a:solidFill>
                          <a:srgbClr val="C00000"/>
                        </a:solidFill>
                        <a:latin typeface="+mn-lt"/>
                      </a:endParaRPr>
                    </a:p>
                  </a:txBody>
                  <a:tcPr marL="9525" marR="9525" marT="9525" marB="0" anchor="ctr">
                    <a:solidFill>
                      <a:schemeClr val="bg2"/>
                    </a:solidFill>
                  </a:tcPr>
                </a:tc>
              </a:tr>
              <a:tr h="2767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a:latin typeface="+mn-lt"/>
                        </a:rPr>
                        <a:t>Medium-density equipment room (R2)</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50</a:t>
                      </a:r>
                    </a:p>
                  </a:txBody>
                  <a:tcPr marL="9525" marR="9525" marT="9525" marB="0" anchor="ctr">
                    <a:solidFill>
                      <a:schemeClr val="bg2"/>
                    </a:solidFill>
                  </a:tcPr>
                </a:tc>
                <a:tc>
                  <a:txBody>
                    <a:bodyPr/>
                    <a:lstStyle/>
                    <a:p>
                      <a:pPr algn="ctr" fontAlgn="ctr"/>
                      <a:r>
                        <a:rPr lang="en-US" sz="1100" u="none" strike="noStrike" dirty="0">
                          <a:latin typeface="+mn-lt"/>
                        </a:rPr>
                        <a:t>7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dirty="0">
                          <a:latin typeface="+mn-lt"/>
                        </a:rPr>
                        <a:t>Deployed outside the aisle containment</a:t>
                      </a:r>
                    </a:p>
                  </a:txBody>
                  <a:tcPr marL="9525" marR="9525" marT="9525" marB="0" anchor="ctr">
                    <a:solidFill>
                      <a:schemeClr val="bg2"/>
                    </a:solidFill>
                  </a:tcPr>
                </a:tc>
                <a:tc>
                  <a:txBody>
                    <a:bodyPr/>
                    <a:lstStyle/>
                    <a:p>
                      <a:pPr algn="ctr" fontAlgn="ctr"/>
                      <a:r>
                        <a:rPr lang="en-US" sz="1100" u="none" strike="noStrike">
                          <a:latin typeface="+mn-lt"/>
                        </a:rPr>
                        <a:t>0.8</a:t>
                      </a:r>
                    </a:p>
                  </a:txBody>
                  <a:tcPr marL="9525" marR="9525" marT="9525" marB="0" anchor="ctr">
                    <a:solidFill>
                      <a:schemeClr val="bg2"/>
                    </a:solidFill>
                  </a:tcPr>
                </a:tc>
                <a:tc>
                  <a:txBody>
                    <a:bodyPr/>
                    <a:lstStyle/>
                    <a:p>
                      <a:pPr algn="ctr" fontAlgn="ctr"/>
                      <a:r>
                        <a:rPr lang="en-US" sz="1100" u="none" strike="noStrike">
                          <a:latin typeface="+mn-lt"/>
                        </a:rPr>
                        <a:t>1.2</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336</a:t>
                      </a:r>
                      <a:endParaRPr lang="en-US" sz="1000" u="none" strike="noStrike" dirty="0">
                        <a:solidFill>
                          <a:srgbClr val="C00000"/>
                        </a:solidFill>
                        <a:latin typeface="+mn-lt"/>
                      </a:endParaRPr>
                    </a:p>
                  </a:txBody>
                  <a:tcPr marL="9525" marR="9525" marT="9525" marB="0" anchor="ctr">
                    <a:solidFill>
                      <a:schemeClr val="bg2"/>
                    </a:solidFill>
                  </a:tcPr>
                </a:tc>
              </a:tr>
              <a:tr h="276781">
                <a:tc>
                  <a:txBody>
                    <a:bodyPr/>
                    <a:lstStyle/>
                    <a:p>
                      <a:pPr marL="0" algn="ctr" defTabSz="914034" rtl="0" eaLnBrk="1" fontAlgn="ctr" latinLnBrk="0" hangingPunct="1"/>
                      <a:r>
                        <a:rPr lang="en-US" sz="1100" u="none" strike="noStrike">
                          <a:solidFill>
                            <a:schemeClr val="dk1"/>
                          </a:solidFill>
                          <a:latin typeface="+mn-lt"/>
                          <a:ea typeface="+mn-ea"/>
                          <a:cs typeface="+mn-cs"/>
                        </a:rPr>
                        <a:t>Low-density equipment room (R3)</a:t>
                      </a:r>
                    </a:p>
                  </a:txBody>
                  <a:tcPr marL="9525" marR="9525" marT="9525" marB="0" anchor="ctr">
                    <a:solidFill>
                      <a:schemeClr val="bg2"/>
                    </a:solidFill>
                  </a:tcPr>
                </a:tc>
                <a:tc>
                  <a:txBody>
                    <a:bodyPr/>
                    <a:lstStyle/>
                    <a:p>
                      <a:pPr algn="ctr" fontAlgn="ctr"/>
                      <a:r>
                        <a:rPr lang="en-US" sz="1100" u="none" strike="noStrike" dirty="0">
                          <a:solidFill>
                            <a:srgbClr val="C00000"/>
                          </a:solidFill>
                          <a:latin typeface="+mn-lt"/>
                        </a:rPr>
                        <a:t>　50</a:t>
                      </a:r>
                    </a:p>
                  </a:txBody>
                  <a:tcPr marL="9525" marR="9525" marT="9525" marB="0" anchor="ctr">
                    <a:solidFill>
                      <a:schemeClr val="bg2"/>
                    </a:solidFill>
                  </a:tcPr>
                </a:tc>
                <a:tc>
                  <a:txBody>
                    <a:bodyPr/>
                    <a:lstStyle/>
                    <a:p>
                      <a:pPr algn="ctr" fontAlgn="ctr"/>
                      <a:r>
                        <a:rPr lang="en-US" sz="1100" u="none" strike="noStrike">
                          <a:latin typeface="+mn-lt"/>
                          <a:ea typeface="+mn-ea"/>
                          <a:cs typeface="+mn-cs"/>
                        </a:rPr>
                        <a:t>5 kW　</a:t>
                      </a:r>
                    </a:p>
                  </a:txBody>
                  <a:tcPr marL="9525" marR="9525" marT="9525" marB="0" anchor="ctr">
                    <a:solidFill>
                      <a:schemeClr val="bg2"/>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100" u="none" strike="noStrike" dirty="0">
                          <a:latin typeface="+mn-lt"/>
                        </a:rPr>
                        <a:t>Deployed outside the aisle containment　</a:t>
                      </a:r>
                    </a:p>
                  </a:txBody>
                  <a:tcPr marL="9525" marR="9525" marT="9525" marB="0" anchor="ctr">
                    <a:solidFill>
                      <a:schemeClr val="bg2"/>
                    </a:solidFill>
                  </a:tcPr>
                </a:tc>
                <a:tc>
                  <a:txBody>
                    <a:bodyPr/>
                    <a:lstStyle/>
                    <a:p>
                      <a:pPr algn="ctr" fontAlgn="ctr"/>
                      <a:r>
                        <a:rPr lang="en-US" sz="1100" u="none" strike="noStrike">
                          <a:latin typeface="+mn-lt"/>
                        </a:rPr>
                        <a:t>0.8</a:t>
                      </a:r>
                    </a:p>
                  </a:txBody>
                  <a:tcPr marL="9525" marR="9525" marT="9525" marB="0" anchor="ctr">
                    <a:solidFill>
                      <a:schemeClr val="bg2"/>
                    </a:solidFill>
                  </a:tcPr>
                </a:tc>
                <a:tc>
                  <a:txBody>
                    <a:bodyPr/>
                    <a:lstStyle/>
                    <a:p>
                      <a:pPr algn="ctr" fontAlgn="ctr"/>
                      <a:r>
                        <a:rPr lang="en-US" sz="1100" u="none" strike="noStrike">
                          <a:latin typeface="+mn-lt"/>
                        </a:rPr>
                        <a:t>1.2</a:t>
                      </a:r>
                    </a:p>
                  </a:txBody>
                  <a:tcPr marL="9525" marR="9525" marT="9525" marB="0" anchor="ctr">
                    <a:solidFill>
                      <a:schemeClr val="bg2"/>
                    </a:solidFill>
                  </a:tcPr>
                </a:tc>
                <a:tc>
                  <a:txBody>
                    <a:bodyPr/>
                    <a:lstStyle/>
                    <a:p>
                      <a:pPr algn="ctr" fontAlgn="ctr"/>
                      <a:r>
                        <a:rPr lang="en-US" sz="1000" u="none" strike="noStrike" dirty="0" smtClean="0">
                          <a:solidFill>
                            <a:srgbClr val="C00000"/>
                          </a:solidFill>
                          <a:latin typeface="+mn-lt"/>
                        </a:rPr>
                        <a:t>240</a:t>
                      </a:r>
                      <a:endParaRPr lang="en-US" sz="1000" u="none" strike="noStrike" dirty="0">
                        <a:solidFill>
                          <a:srgbClr val="C00000"/>
                        </a:solidFill>
                        <a:latin typeface="+mn-lt"/>
                      </a:endParaRPr>
                    </a:p>
                  </a:txBody>
                  <a:tcPr marL="9525" marR="9525" marT="9525" marB="0" anchor="ctr">
                    <a:solidFill>
                      <a:schemeClr val="bg2"/>
                    </a:solidFill>
                  </a:tcPr>
                </a:tc>
              </a:tr>
              <a:tr h="276781">
                <a:tc>
                  <a:txBody>
                    <a:bodyPr/>
                    <a:lstStyle/>
                    <a:p>
                      <a:pPr algn="ctr" fontAlgn="ctr"/>
                      <a:r>
                        <a:rPr lang="en-US" sz="1100" u="none" strike="noStrike" dirty="0">
                          <a:latin typeface="+mn-lt"/>
                        </a:rPr>
                        <a:t>Total </a:t>
                      </a:r>
                      <a:r>
                        <a:rPr lang="en-US" sz="1100" u="none" strike="noStrike" dirty="0" smtClean="0">
                          <a:latin typeface="+mn-lt"/>
                        </a:rPr>
                        <a:t>cooling load </a:t>
                      </a:r>
                      <a:r>
                        <a:rPr lang="en-US" sz="1100" u="none" strike="noStrike" dirty="0">
                          <a:latin typeface="+mn-lt"/>
                        </a:rPr>
                        <a:t>(kW)</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100" u="none" strike="noStrike" dirty="0">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c>
                  <a:txBody>
                    <a:bodyPr/>
                    <a:lstStyle/>
                    <a:p>
                      <a:pPr algn="ctr" fontAlgn="ctr"/>
                      <a:r>
                        <a:rPr lang="en-US" sz="1000" u="none" strike="noStrike" dirty="0">
                          <a:solidFill>
                            <a:srgbClr val="C00000"/>
                          </a:solidFill>
                          <a:latin typeface="+mn-lt"/>
                        </a:rPr>
                        <a:t>1296　</a:t>
                      </a:r>
                    </a:p>
                  </a:txBody>
                  <a:tcPr marL="9525" marR="9525" marT="9525" marB="0" anchor="ctr">
                    <a:solidFill>
                      <a:schemeClr val="bg2"/>
                    </a:solidFill>
                  </a:tcPr>
                </a:tc>
              </a:tr>
              <a:tr h="276781">
                <a:tc gridSpan="7">
                  <a:txBody>
                    <a:bodyPr/>
                    <a:lstStyle/>
                    <a:p>
                      <a:pPr algn="ctr" fontAlgn="ctr"/>
                      <a:r>
                        <a:rPr lang="en-US" sz="1100" u="none" strike="noStrike" kern="1200" dirty="0">
                          <a:solidFill>
                            <a:schemeClr val="dk1"/>
                          </a:solidFill>
                          <a:latin typeface="+mn-lt"/>
                          <a:ea typeface="+mn-ea"/>
                          <a:cs typeface="+mn-cs"/>
                        </a:rPr>
                        <a:t>The simultaneous coefficient is 0.8, and the comprehensive coefficient is 1.2.</a:t>
                      </a:r>
                    </a:p>
                  </a:txBody>
                  <a:tcPr marL="9525" marR="9525" marT="9525" marB="0" anchor="ctr">
                    <a:solidFill>
                      <a:schemeClr val="bg2"/>
                    </a:solidFill>
                  </a:tcPr>
                </a:tc>
                <a:tc hMerge="1">
                  <a:txBody>
                    <a:bodyPr/>
                    <a:lstStyle/>
                    <a:p>
                      <a:pPr algn="l" rtl="0" fontAlgn="ctr"/>
                      <a:endParaRPr lang="zh-CN" altLang="en-US" sz="1400" b="0" i="0" u="none" strike="noStrike" dirty="0">
                        <a:solidFill>
                          <a:srgbClr val="000000"/>
                        </a:solidFill>
                        <a:effectLst/>
                        <a:latin typeface="+mn-lt"/>
                        <a:ea typeface="宋体" panose="02010600030101010101" pitchFamily="2" charset="-122"/>
                      </a:endParaRP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347868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Autofit/>
          </a:bodyPr>
          <a:lstStyle/>
          <a:p>
            <a:r>
              <a:rPr lang="en-US" sz="2400" dirty="0"/>
              <a:t>Task 2: Completing the Air Conditioner Configuration Reference Table</a:t>
            </a:r>
          </a:p>
        </p:txBody>
      </p:sp>
      <p:sp>
        <p:nvSpPr>
          <p:cNvPr id="3" name="文本占位符 2"/>
          <p:cNvSpPr>
            <a:spLocks noGrp="1"/>
          </p:cNvSpPr>
          <p:nvPr>
            <p:ph type="body" sz="quarter" idx="10"/>
          </p:nvPr>
        </p:nvSpPr>
        <p:spPr/>
        <p:txBody>
          <a:bodyPr/>
          <a:lstStyle/>
          <a:p>
            <a:r>
              <a:rPr lang="en-US" sz="1800" dirty="0"/>
              <a:t>Task description</a:t>
            </a:r>
          </a:p>
          <a:p>
            <a:pPr lvl="1"/>
            <a:r>
              <a:rPr lang="en-US" sz="1600" dirty="0"/>
              <a:t>Subtask 1: Discuss in group and determine the </a:t>
            </a:r>
            <a:r>
              <a:rPr lang="en-US" sz="1600" dirty="0">
                <a:solidFill>
                  <a:srgbClr val="C00000"/>
                </a:solidFill>
              </a:rPr>
              <a:t>technical parameters and factors</a:t>
            </a:r>
            <a:r>
              <a:rPr lang="en-US" sz="1600" dirty="0"/>
              <a:t> that affect the configuration of air conditioners when the total cooling load is determined.</a:t>
            </a:r>
          </a:p>
          <a:p>
            <a:pPr lvl="1"/>
            <a:r>
              <a:rPr lang="en-US" sz="1600" dirty="0"/>
              <a:t>Subtask 2: Read the recommendation table and use Huawei NetCol5000-A025/NetCol5000-A042 as an example to complete the table (</a:t>
            </a:r>
            <a:r>
              <a:rPr lang="en-US" sz="1600" dirty="0" err="1"/>
              <a:t>derating</a:t>
            </a:r>
            <a:r>
              <a:rPr lang="en-US" sz="1600" dirty="0"/>
              <a:t> is not considered).</a:t>
            </a:r>
          </a:p>
          <a:p>
            <a:r>
              <a:rPr lang="en-US" sz="1800" dirty="0"/>
              <a:t>Task rules </a:t>
            </a:r>
          </a:p>
          <a:p>
            <a:pPr lvl="1"/>
            <a:r>
              <a:rPr lang="en-US" sz="1600" dirty="0"/>
              <a:t>Group members discuss the question for </a:t>
            </a:r>
            <a:r>
              <a:rPr lang="en-US" sz="1600" dirty="0">
                <a:solidFill>
                  <a:srgbClr val="C00000"/>
                </a:solidFill>
              </a:rPr>
              <a:t>20</a:t>
            </a:r>
            <a:r>
              <a:rPr lang="en-US" sz="1600" dirty="0"/>
              <a:t> minutes</a:t>
            </a:r>
          </a:p>
          <a:p>
            <a:pPr lvl="1"/>
            <a:r>
              <a:rPr lang="en-US" sz="1600" dirty="0" smtClean="0"/>
              <a:t>Write </a:t>
            </a:r>
            <a:r>
              <a:rPr lang="en-US" sz="1600" dirty="0"/>
              <a:t>the discussion </a:t>
            </a:r>
            <a:r>
              <a:rPr lang="en-US" sz="1600" dirty="0" smtClean="0"/>
              <a:t>results </a:t>
            </a:r>
            <a:r>
              <a:rPr lang="en-US" sz="1600" dirty="0"/>
              <a:t>on the electronic whiteboard after discussion. Give 2 points for each correct factor or parameter.</a:t>
            </a:r>
          </a:p>
          <a:p>
            <a:pPr lvl="1"/>
            <a:r>
              <a:rPr lang="en-US" sz="1600" dirty="0"/>
              <a:t>Give 4 points for completing the table and 2 points for drawing a conclusion. </a:t>
            </a:r>
            <a:r>
              <a:rPr lang="en-US" sz="1600" dirty="0">
                <a:solidFill>
                  <a:srgbClr val="C00000"/>
                </a:solidFill>
              </a:rPr>
              <a:t>Additional points can be given if the analysis of other models is completed</a:t>
            </a:r>
            <a:r>
              <a:rPr lang="en-US" sz="1600" dirty="0"/>
              <a:t>.</a:t>
            </a:r>
          </a:p>
        </p:txBody>
      </p:sp>
    </p:spTree>
    <p:extLst>
      <p:ext uri="{BB962C8B-B14F-4D97-AF65-F5344CB8AC3E}">
        <p14:creationId xmlns:p14="http://schemas.microsoft.com/office/powerpoint/2010/main" val="383902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2</a:t>
            </a:r>
          </a:p>
        </p:txBody>
      </p:sp>
      <p:sp>
        <p:nvSpPr>
          <p:cNvPr id="3" name="文本占位符 2"/>
          <p:cNvSpPr>
            <a:spLocks noGrp="1"/>
          </p:cNvSpPr>
          <p:nvPr>
            <p:ph type="body" sz="quarter" idx="10"/>
          </p:nvPr>
        </p:nvSpPr>
        <p:spPr/>
        <p:txBody>
          <a:bodyPr/>
          <a:lstStyle/>
          <a:p>
            <a:r>
              <a:rPr lang="en-US" sz="1600" dirty="0"/>
              <a:t>Consider the following factors when configuring air conditioners:</a:t>
            </a:r>
          </a:p>
          <a:p>
            <a:pPr lvl="1"/>
            <a:r>
              <a:rPr lang="en-US" sz="1400" dirty="0"/>
              <a:t>Actual cooling capacity: Cooling capacity = Air volume x Enthalpy difference between supply and return air x Specific heat of air (The cooling capacity varies depending on the enthalpy difference between supply and return air and whether humidification is considered. The cooling capacity of air conditioners may change due to various factors, such as the altitude, power supply modes, outdoor ambient temperature, humidity change, and different supply and return water temperatures. These factors need to be considered during actual selection.) You need to obtain the clarification letter from the manufacturer to know the net sensible cooling capacity under the target working condition.</a:t>
            </a:r>
          </a:p>
          <a:p>
            <a:pPr lvl="1"/>
            <a:r>
              <a:rPr lang="en-US" sz="1400" dirty="0"/>
              <a:t>Air volume: specifies the air flow volume per unit time, which indicates the fan performance. The commonly used unit is m</a:t>
            </a:r>
            <a:r>
              <a:rPr lang="en-US" sz="1400" baseline="30000" dirty="0"/>
              <a:t>3</a:t>
            </a:r>
            <a:r>
              <a:rPr lang="en-US" sz="1400" dirty="0"/>
              <a:t>/h. Air volume depends on the fan speed, fan diameter, and air resistance.</a:t>
            </a:r>
          </a:p>
          <a:p>
            <a:pPr lvl="1"/>
            <a:r>
              <a:rPr lang="en-US" sz="1400" dirty="0"/>
              <a:t>Whether the actual temperature and humidity control requirements are met.</a:t>
            </a:r>
          </a:p>
          <a:p>
            <a:pPr lvl="2"/>
            <a:r>
              <a:rPr lang="en-US" sz="1200" dirty="0"/>
              <a:t>During the operation of an equipment room, performance parameters change as the set value of the return air temperature decreases within the normal operation range of air conditioners.</a:t>
            </a:r>
          </a:p>
          <a:p>
            <a:pPr lvl="2"/>
            <a:r>
              <a:rPr lang="en-US" sz="1200" dirty="0"/>
              <a:t>When the altitude increases, the cooling capacity is </a:t>
            </a:r>
            <a:r>
              <a:rPr lang="en-US" sz="1200" dirty="0" err="1"/>
              <a:t>derated</a:t>
            </a:r>
            <a:r>
              <a:rPr lang="en-US" sz="1200" dirty="0"/>
              <a:t>. For the </a:t>
            </a:r>
            <a:r>
              <a:rPr lang="en-US" sz="1200" dirty="0" err="1"/>
              <a:t>derating</a:t>
            </a:r>
            <a:r>
              <a:rPr lang="en-US" sz="1200" dirty="0"/>
              <a:t> coefficient, consult the related supplier.</a:t>
            </a:r>
          </a:p>
          <a:p>
            <a:pPr lvl="2"/>
            <a:r>
              <a:rPr lang="en-US" sz="1200" dirty="0"/>
              <a:t>Temperature rise requirements in the equipment room</a:t>
            </a:r>
          </a:p>
        </p:txBody>
      </p:sp>
    </p:spTree>
    <p:extLst>
      <p:ext uri="{BB962C8B-B14F-4D97-AF65-F5344CB8AC3E}">
        <p14:creationId xmlns:p14="http://schemas.microsoft.com/office/powerpoint/2010/main" val="13167589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2</a:t>
            </a:r>
          </a:p>
        </p:txBody>
      </p:sp>
      <p:sp>
        <p:nvSpPr>
          <p:cNvPr id="3" name="文本占位符 2"/>
          <p:cNvSpPr>
            <a:spLocks noGrp="1"/>
          </p:cNvSpPr>
          <p:nvPr>
            <p:ph type="body" sz="quarter" idx="10"/>
          </p:nvPr>
        </p:nvSpPr>
        <p:spPr/>
        <p:txBody>
          <a:bodyPr/>
          <a:lstStyle/>
          <a:p>
            <a:r>
              <a:rPr lang="en-US" sz="2000" dirty="0"/>
              <a:t>Consider the following factors when configuring air conditioners:</a:t>
            </a:r>
          </a:p>
          <a:p>
            <a:pPr lvl="1"/>
            <a:r>
              <a:rPr lang="en-US" sz="1800" dirty="0">
                <a:solidFill>
                  <a:prstClr val="black"/>
                </a:solidFill>
              </a:rPr>
              <a:t>Energy consumption data: For the maximum power load of the indoor and outdoor units, see the data in the user manual. Specify whether there is a heater or low-temperature working scenario.</a:t>
            </a:r>
          </a:p>
          <a:p>
            <a:pPr lvl="1"/>
            <a:r>
              <a:rPr lang="en-US" sz="1800" dirty="0">
                <a:solidFill>
                  <a:prstClr val="black"/>
                </a:solidFill>
              </a:rPr>
              <a:t>For different cooling solutions, the cabinet space occupied by devices and maintenance distance requirements must be considered. For the in-room solution, the air supply distance requirements of devices must be considered, and the air supply and return modes must be preliminarily considered.</a:t>
            </a:r>
          </a:p>
          <a:p>
            <a:pPr lvl="1"/>
            <a:r>
              <a:rPr lang="en-US" sz="1800" dirty="0"/>
              <a:t>Device and pipe layout: During initial planning, the equipment room level, air conditioner layout in different cabinet rows, pipe layout requirements, and bearing capacity must be considered.</a:t>
            </a:r>
          </a:p>
          <a:p>
            <a:pPr lvl="1"/>
            <a:r>
              <a:rPr lang="en-US" sz="1800" dirty="0"/>
              <a:t>Other requirements: Special requirements, such as heater (dehumidifier), humidifier, operation policy, fire extinguishing linkage, water leakage interruption, and DCIM remote monitoring and control need to be inquired.</a:t>
            </a:r>
          </a:p>
          <a:p>
            <a:pPr lvl="1"/>
            <a:endParaRPr lang="zh-CN" altLang="en-US" sz="1800" dirty="0"/>
          </a:p>
          <a:p>
            <a:endParaRPr lang="zh-CN" altLang="en-US" sz="2000" dirty="0"/>
          </a:p>
        </p:txBody>
      </p:sp>
    </p:spTree>
    <p:extLst>
      <p:ext uri="{BB962C8B-B14F-4D97-AF65-F5344CB8AC3E}">
        <p14:creationId xmlns:p14="http://schemas.microsoft.com/office/powerpoint/2010/main" val="16407582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91543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t>Recommended Selection Table</a:t>
            </a:r>
          </a:p>
        </p:txBody>
      </p:sp>
      <p:sp>
        <p:nvSpPr>
          <p:cNvPr id="2" name="文本占位符 1"/>
          <p:cNvSpPr>
            <a:spLocks noGrp="1"/>
          </p:cNvSpPr>
          <p:nvPr>
            <p:ph type="body" sz="quarter" idx="10"/>
          </p:nvPr>
        </p:nvSpPr>
        <p:spPr/>
        <p:txBody>
          <a:bodyPr/>
          <a:lstStyle/>
          <a:p>
            <a:r>
              <a:rPr lang="en-US" sz="1800" dirty="0"/>
              <a:t>The cooling source of air conditioners is selected based on the cooling capacity, cooling range, customer requirements, and TCO.</a:t>
            </a:r>
          </a:p>
        </p:txBody>
      </p:sp>
      <p:graphicFrame>
        <p:nvGraphicFramePr>
          <p:cNvPr id="5" name="表格 4"/>
          <p:cNvGraphicFramePr>
            <a:graphicFrameLocks noGrp="1"/>
          </p:cNvGraphicFramePr>
          <p:nvPr>
            <p:extLst>
              <p:ext uri="{D42A27DB-BD31-4B8C-83A1-F6EECF244321}">
                <p14:modId xmlns:p14="http://schemas.microsoft.com/office/powerpoint/2010/main" val="1671204035"/>
              </p:ext>
            </p:extLst>
          </p:nvPr>
        </p:nvGraphicFramePr>
        <p:xfrm>
          <a:off x="680018" y="1917645"/>
          <a:ext cx="10746382" cy="4280375"/>
        </p:xfrm>
        <a:graphic>
          <a:graphicData uri="http://schemas.openxmlformats.org/drawingml/2006/table">
            <a:tbl>
              <a:tblPr firstRow="1" bandRow="1">
                <a:tableStyleId>{2D5ABB26-0587-4C30-8999-92F81FD0307C}</a:tableStyleId>
              </a:tblPr>
              <a:tblGrid>
                <a:gridCol w="917387"/>
                <a:gridCol w="1016000"/>
                <a:gridCol w="1028700"/>
                <a:gridCol w="1854200"/>
                <a:gridCol w="1644629"/>
                <a:gridCol w="2292371"/>
                <a:gridCol w="1993095"/>
              </a:tblGrid>
              <a:tr h="482282">
                <a:tc>
                  <a:txBody>
                    <a:bodyPr/>
                    <a:lstStyle/>
                    <a:p>
                      <a:pPr algn="ctr"/>
                      <a:r>
                        <a:rPr lang="en-US" sz="1100" b="1" dirty="0"/>
                        <a:t>Scenario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9444" rtl="0" eaLnBrk="1" fontAlgn="auto" latinLnBrk="0" hangingPunct="1">
                        <a:lnSpc>
                          <a:spcPct val="100000"/>
                        </a:lnSpc>
                        <a:spcBef>
                          <a:spcPts val="0"/>
                        </a:spcBef>
                        <a:spcAft>
                          <a:spcPts val="0"/>
                        </a:spcAft>
                        <a:buClrTx/>
                        <a:buSzTx/>
                        <a:buFontTx/>
                        <a:buNone/>
                        <a:tabLst/>
                        <a:defRPr/>
                      </a:pPr>
                      <a:r>
                        <a:rPr lang="en-US" sz="1100" b="1" dirty="0"/>
                        <a:t>Floor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9444" rtl="0" eaLnBrk="1" fontAlgn="auto" latinLnBrk="0" hangingPunct="1">
                        <a:lnSpc>
                          <a:spcPct val="100000"/>
                        </a:lnSpc>
                        <a:spcBef>
                          <a:spcPts val="0"/>
                        </a:spcBef>
                        <a:spcAft>
                          <a:spcPts val="0"/>
                        </a:spcAft>
                        <a:buClrTx/>
                        <a:buSzTx/>
                        <a:buFontTx/>
                        <a:buNone/>
                        <a:tabLst/>
                        <a:defRPr/>
                      </a:pPr>
                      <a:r>
                        <a:rPr lang="en-US" sz="1100" b="1" dirty="0"/>
                        <a:t>Power Density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9444" rtl="0" eaLnBrk="1" fontAlgn="auto" latinLnBrk="0" hangingPunct="1">
                        <a:lnSpc>
                          <a:spcPct val="100000"/>
                        </a:lnSpc>
                        <a:spcBef>
                          <a:spcPts val="0"/>
                        </a:spcBef>
                        <a:spcAft>
                          <a:spcPts val="0"/>
                        </a:spcAft>
                        <a:buClrTx/>
                        <a:buSzTx/>
                        <a:buFontTx/>
                        <a:buNone/>
                        <a:tabLst/>
                        <a:defRPr/>
                      </a:pPr>
                      <a:r>
                        <a:rPr lang="en-US" sz="1100" b="1" dirty="0"/>
                        <a:t>Outdoor Unit Space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9444" rtl="0" eaLnBrk="1" fontAlgn="auto" latinLnBrk="0" hangingPunct="1">
                        <a:lnSpc>
                          <a:spcPct val="100000"/>
                        </a:lnSpc>
                        <a:spcBef>
                          <a:spcPts val="0"/>
                        </a:spcBef>
                        <a:spcAft>
                          <a:spcPts val="0"/>
                        </a:spcAft>
                        <a:buClrTx/>
                        <a:buSzTx/>
                        <a:buFontTx/>
                        <a:buNone/>
                        <a:tabLst/>
                        <a:defRPr/>
                      </a:pPr>
                      <a:r>
                        <a:rPr lang="en-US" sz="1100" b="1" dirty="0"/>
                        <a:t>Outdoor Unit Height Difference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b="1" dirty="0"/>
                        <a:t>Recommended Cooling Solution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b="1" dirty="0"/>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7834">
                <a:tc>
                  <a:txBody>
                    <a:bodyPr/>
                    <a:lstStyle/>
                    <a:p>
                      <a:pPr algn="ctr"/>
                      <a:r>
                        <a:rPr lang="en-US" sz="1100" dirty="0"/>
                        <a:t>Micro data center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 50 m</a:t>
                      </a:r>
                      <a:r>
                        <a:rPr lang="en-US" sz="1100" baseline="30000" dirty="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 7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+20 m to –5 </a:t>
                      </a:r>
                      <a:r>
                        <a:rPr lang="en-US" sz="1100" dirty="0" smtClean="0"/>
                        <a:t>m</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FusionModule800 + Rack-mounted air conditioner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0077">
                <a:tc rowSpan="4">
                  <a:txBody>
                    <a:bodyPr/>
                    <a:lstStyle/>
                    <a:p>
                      <a:pPr algn="ctr"/>
                      <a:r>
                        <a:rPr lang="en-US" sz="1100" dirty="0">
                          <a:solidFill>
                            <a:srgbClr val="C00000"/>
                          </a:solidFill>
                        </a:rPr>
                        <a:t>Small and medium-sized DC</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50–500 m</a:t>
                      </a:r>
                      <a:r>
                        <a:rPr lang="en-US" sz="1100" baseline="30000" dirty="0">
                          <a:solidFill>
                            <a:srgbClr val="C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Enough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+20 m to –5 m (+30 m to –8 m)</a:t>
                      </a:r>
                    </a:p>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NetCol5000-A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0077">
                <a:tc vMerge="1">
                  <a:txBody>
                    <a:bodyPr/>
                    <a:lstStyle/>
                    <a:p>
                      <a:endParaRPr lang="en-US" sz="1800" dirty="0"/>
                    </a:p>
                  </a:txBody>
                  <a:tcPr/>
                </a:tc>
                <a:tc>
                  <a:txBody>
                    <a:bodyPr/>
                    <a:lstStyle/>
                    <a:p>
                      <a:r>
                        <a:rPr lang="en-US" sz="1100">
                          <a:solidFill>
                            <a:srgbClr val="C00000"/>
                          </a:solidFill>
                        </a:rPr>
                        <a:t>50–500 m</a:t>
                      </a:r>
                      <a:r>
                        <a:rPr lang="en-US" sz="1100" baseline="30000">
                          <a:solidFill>
                            <a:srgbClr val="C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Insufficient or water chillers are available in the building.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NetCol5000-C + Purchased air-cooled chiller</a:t>
                      </a:r>
                    </a:p>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0077">
                <a:tc vMerge="1">
                  <a:txBody>
                    <a:bodyPr/>
                    <a:lstStyle/>
                    <a:p>
                      <a:endParaRPr lang="en-US" sz="1800" dirty="0"/>
                    </a:p>
                  </a:txBody>
                  <a:tcPr/>
                </a:tc>
                <a:tc>
                  <a:txBody>
                    <a:bodyPr/>
                    <a:lstStyle/>
                    <a:p>
                      <a:r>
                        <a:rPr lang="en-US" sz="1100">
                          <a:solidFill>
                            <a:srgbClr val="C00000"/>
                          </a:solidFill>
                        </a:rPr>
                        <a:t>50–500 m</a:t>
                      </a:r>
                      <a:r>
                        <a:rPr lang="en-US" sz="1100" baseline="30000">
                          <a:solidFill>
                            <a:srgbClr val="C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9444" rtl="0" eaLnBrk="1" fontAlgn="auto" latinLnBrk="0" hangingPunct="1">
                        <a:lnSpc>
                          <a:spcPct val="100000"/>
                        </a:lnSpc>
                        <a:spcBef>
                          <a:spcPts val="0"/>
                        </a:spcBef>
                        <a:spcAft>
                          <a:spcPts val="0"/>
                        </a:spcAft>
                        <a:buClrTx/>
                        <a:buSzTx/>
                        <a:buFontTx/>
                        <a:buNone/>
                        <a:tabLst/>
                        <a:defRPr/>
                      </a:pPr>
                      <a:r>
                        <a:rPr lang="en-US" sz="1100">
                          <a:solidFill>
                            <a:srgbClr val="C00000"/>
                          </a:solidFill>
                        </a:rPr>
                        <a:t>Enough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+20 m to –5 m (+30 m to –8 m)</a:t>
                      </a:r>
                    </a:p>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NetCol5000-A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9444" rtl="0" eaLnBrk="1" fontAlgn="auto" latinLnBrk="0" hangingPunct="1">
                        <a:lnSpc>
                          <a:spcPct val="100000"/>
                        </a:lnSpc>
                        <a:spcBef>
                          <a:spcPts val="0"/>
                        </a:spcBef>
                        <a:spcAft>
                          <a:spcPts val="0"/>
                        </a:spcAft>
                        <a:buClrTx/>
                        <a:buSzTx/>
                        <a:buFontTx/>
                        <a:buNone/>
                        <a:tabLst/>
                        <a:defRPr/>
                      </a:pPr>
                      <a:r>
                        <a:rPr lang="en-US" sz="1100" dirty="0">
                          <a:solidFill>
                            <a:srgbClr val="C00000"/>
                          </a:solidFill>
                        </a:rPr>
                        <a:t>Smart module preferred, in-room air-cooled solution with </a:t>
                      </a:r>
                      <a:r>
                        <a:rPr lang="en-US" sz="1100" dirty="0" err="1">
                          <a:solidFill>
                            <a:srgbClr val="C00000"/>
                          </a:solidFill>
                        </a:rPr>
                        <a:t>downflow</a:t>
                      </a:r>
                      <a:r>
                        <a:rPr lang="en-US" sz="1100" dirty="0">
                          <a:solidFill>
                            <a:srgbClr val="C00000"/>
                          </a:solidFill>
                        </a:rPr>
                        <a:t> air supply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834">
                <a:tc vMerge="1">
                  <a:txBody>
                    <a:bodyPr/>
                    <a:lstStyle/>
                    <a:p>
                      <a:endParaRPr lang="en-US" sz="1800" dirty="0"/>
                    </a:p>
                  </a:txBody>
                  <a:tcPr/>
                </a:tc>
                <a:tc>
                  <a:txBody>
                    <a:bodyPr/>
                    <a:lstStyle/>
                    <a:p>
                      <a:r>
                        <a:rPr lang="en-US" sz="1100">
                          <a:solidFill>
                            <a:srgbClr val="C00000"/>
                          </a:solidFill>
                        </a:rPr>
                        <a:t>50–500 m</a:t>
                      </a:r>
                      <a:r>
                        <a:rPr lang="en-US" sz="1100" baseline="30000">
                          <a:solidFill>
                            <a:srgbClr val="C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Insufficient or water chillers are available in the building.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NetCol8000-C+</a:t>
                      </a:r>
                    </a:p>
                    <a:p>
                      <a:r>
                        <a:rPr lang="en-US" sz="1100" dirty="0">
                          <a:solidFill>
                            <a:srgbClr val="C00000"/>
                          </a:solidFill>
                        </a:rPr>
                        <a:t>Purchased air-cooled chiller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834">
                <a:tc rowSpan="2">
                  <a:txBody>
                    <a:bodyPr/>
                    <a:lstStyle/>
                    <a:p>
                      <a:pPr algn="ctr"/>
                      <a:r>
                        <a:rPr lang="en-US" sz="1100"/>
                        <a:t>Large data center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a:t>≥ 500 m</a:t>
                      </a:r>
                      <a:r>
                        <a:rPr lang="en-US" sz="1100" baseline="3000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NetCol5000-C + Purchased air-cooled/water-cooled </a:t>
                      </a:r>
                      <a:r>
                        <a:rPr lang="en-US" sz="1100" dirty="0" smtClean="0"/>
                        <a:t>chiller</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7834">
                <a:tc vMerge="1">
                  <a:txBody>
                    <a:bodyPr/>
                    <a:lstStyle/>
                    <a:p>
                      <a:endParaRPr lang="en-US" sz="1800" dirty="0"/>
                    </a:p>
                  </a:txBody>
                  <a:tcPr/>
                </a:tc>
                <a:tc>
                  <a:txBody>
                    <a:bodyPr/>
                    <a:lstStyle/>
                    <a:p>
                      <a:r>
                        <a:rPr lang="en-US" sz="1100" dirty="0"/>
                        <a:t>≥ 500 m</a:t>
                      </a:r>
                      <a:r>
                        <a:rPr lang="en-US" sz="1100" baseline="30000" dirty="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dirty="0"/>
                        <a:t>NetCol8000-C + Purchased air-cooled/water-cooled </a:t>
                      </a:r>
                      <a:r>
                        <a:rPr lang="en-US" sz="1100" dirty="0" smtClean="0"/>
                        <a:t>chiller</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28479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NetCol5000-A25 Configuration Table</a:t>
            </a:r>
          </a:p>
        </p:txBody>
      </p:sp>
      <p:sp>
        <p:nvSpPr>
          <p:cNvPr id="3" name="文本占位符 2"/>
          <p:cNvSpPr>
            <a:spLocks noGrp="1"/>
          </p:cNvSpPr>
          <p:nvPr>
            <p:ph type="body" sz="quarter" idx="10"/>
          </p:nvPr>
        </p:nvSpPr>
        <p:spPr/>
        <p:txBody>
          <a:bodyPr/>
          <a:lstStyle/>
          <a:p>
            <a:r>
              <a:rPr lang="en-US" sz="1600" dirty="0"/>
              <a:t>Table description:</a:t>
            </a:r>
          </a:p>
          <a:p>
            <a:pPr lvl="1"/>
            <a:r>
              <a:rPr lang="en-US" sz="1400" dirty="0"/>
              <a:t>The vertical data in the table header is the power density of a single cabinet, and the horizontal data is the number of cabinets. The simultaneous coefficient is 1.0 and comprehensive coefficient is 1.15. The data in the table indicates the number of air conditioners required based on the power density and the number of cabinets.</a:t>
            </a:r>
          </a:p>
          <a:p>
            <a:r>
              <a:rPr lang="en-US" sz="1600" dirty="0"/>
              <a:t>NetCol5000-A25 (N+1 redundancy):</a:t>
            </a:r>
          </a:p>
          <a:p>
            <a:endParaRPr lang="en-US" altLang="zh-CN" sz="1600" dirty="0"/>
          </a:p>
          <a:p>
            <a:endParaRPr lang="en-US" altLang="zh-CN" sz="1600" dirty="0" smtClean="0"/>
          </a:p>
          <a:p>
            <a:endParaRPr lang="en-US" altLang="zh-CN" sz="1600" dirty="0"/>
          </a:p>
          <a:p>
            <a:endParaRPr lang="en-US" altLang="zh-CN" sz="1600" dirty="0" smtClean="0"/>
          </a:p>
          <a:p>
            <a:endParaRPr lang="en-US" altLang="zh-CN" sz="1600" dirty="0"/>
          </a:p>
          <a:p>
            <a:endParaRPr lang="en-US" altLang="zh-CN" sz="1600" dirty="0" smtClean="0"/>
          </a:p>
          <a:p>
            <a:r>
              <a:rPr lang="en-US" sz="1600" dirty="0"/>
              <a:t>N/A indicates that NetCol5000-A25 is not recommended.</a:t>
            </a:r>
          </a:p>
          <a:p>
            <a:endParaRPr lang="zh-CN" altLang="en-US" sz="1600" dirty="0"/>
          </a:p>
        </p:txBody>
      </p:sp>
      <p:graphicFrame>
        <p:nvGraphicFramePr>
          <p:cNvPr id="4" name="表格 3"/>
          <p:cNvGraphicFramePr>
            <a:graphicFrameLocks noGrp="1"/>
          </p:cNvGraphicFramePr>
          <p:nvPr>
            <p:extLst>
              <p:ext uri="{D42A27DB-BD31-4B8C-83A1-F6EECF244321}">
                <p14:modId xmlns:p14="http://schemas.microsoft.com/office/powerpoint/2010/main" val="2028048574"/>
              </p:ext>
            </p:extLst>
          </p:nvPr>
        </p:nvGraphicFramePr>
        <p:xfrm>
          <a:off x="795768" y="3021085"/>
          <a:ext cx="10843884" cy="2355363"/>
        </p:xfrm>
        <a:graphic>
          <a:graphicData uri="http://schemas.openxmlformats.org/drawingml/2006/table">
            <a:tbl>
              <a:tblPr>
                <a:tableStyleId>{2D5ABB26-0587-4C30-8999-92F81FD0307C}</a:tableStyleId>
              </a:tblPr>
              <a:tblGrid>
                <a:gridCol w="1908522"/>
                <a:gridCol w="1310906"/>
                <a:gridCol w="1089208"/>
                <a:gridCol w="1089208"/>
                <a:gridCol w="1089208"/>
                <a:gridCol w="1089208"/>
                <a:gridCol w="1089208"/>
                <a:gridCol w="1089208"/>
                <a:gridCol w="1089208"/>
              </a:tblGrid>
              <a:tr h="534915">
                <a:tc>
                  <a:txBody>
                    <a:bodyPr/>
                    <a:lstStyle/>
                    <a:p>
                      <a:pPr algn="ctr" rtl="0" fontAlgn="ctr"/>
                      <a:r>
                        <a:rPr lang="en-US" sz="1600" b="1" u="none" strike="noStrike" dirty="0" smtClean="0"/>
                        <a:t>Item</a:t>
                      </a:r>
                      <a:endParaRPr lang="en-US" sz="1600" b="1" u="none" strike="noStrike" dirty="0"/>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40</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55112">
                <a:tc>
                  <a:txBody>
                    <a:bodyPr/>
                    <a:lstStyle/>
                    <a:p>
                      <a:pPr algn="ctr" rtl="0" fontAlgn="ctr"/>
                      <a:r>
                        <a:rPr lang="en-US" sz="1600"/>
                        <a:t>3 kW</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5112">
                <a:tc>
                  <a:txBody>
                    <a:bodyPr/>
                    <a:lstStyle/>
                    <a:p>
                      <a:pPr algn="ctr" rtl="0" fontAlgn="ctr"/>
                      <a:r>
                        <a:rPr lang="en-US" sz="1600" dirty="0"/>
                        <a:t>4 kW</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5112">
                <a:tc>
                  <a:txBody>
                    <a:bodyPr/>
                    <a:lstStyle/>
                    <a:p>
                      <a:pPr algn="ctr" rtl="0" fontAlgn="ctr"/>
                      <a:r>
                        <a:rPr lang="en-US" sz="1600"/>
                        <a:t>5 kW</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dirty="0">
                          <a:solidFill>
                            <a:srgbClr val="C00000"/>
                          </a:solidFill>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5112">
                <a:tc>
                  <a:txBody>
                    <a:bodyPr/>
                    <a:lstStyle/>
                    <a:p>
                      <a:pPr algn="ctr" rtl="0" fontAlgn="ctr"/>
                      <a:r>
                        <a:rPr lang="en-US" sz="1600"/>
                        <a:t>6 kW</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fontAlgn="ctr"/>
                      <a:r>
                        <a:rPr lang="en-US" sz="1600" b="0" i="0" u="none" strike="noStrike">
                          <a:solidFill>
                            <a:srgbClr val="000000"/>
                          </a:solidFill>
                          <a:latin typeface="Arial"/>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N/A</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7166292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NetCol5000-A42 Configuration Table</a:t>
            </a:r>
          </a:p>
        </p:txBody>
      </p:sp>
      <p:sp>
        <p:nvSpPr>
          <p:cNvPr id="3" name="文本占位符 2"/>
          <p:cNvSpPr>
            <a:spLocks noGrp="1"/>
          </p:cNvSpPr>
          <p:nvPr>
            <p:ph type="body" sz="quarter" idx="10"/>
          </p:nvPr>
        </p:nvSpPr>
        <p:spPr/>
        <p:txBody>
          <a:bodyPr/>
          <a:lstStyle/>
          <a:p>
            <a:r>
              <a:rPr lang="en-US" sz="1600" dirty="0"/>
              <a:t>NetCol5000-A42 (N+1 redundancy):</a:t>
            </a:r>
          </a:p>
          <a:p>
            <a:endParaRPr lang="zh-CN" altLang="en-US" sz="1600" dirty="0"/>
          </a:p>
        </p:txBody>
      </p:sp>
      <p:graphicFrame>
        <p:nvGraphicFramePr>
          <p:cNvPr id="4" name="表格 3"/>
          <p:cNvGraphicFramePr>
            <a:graphicFrameLocks noGrp="1"/>
          </p:cNvGraphicFramePr>
          <p:nvPr>
            <p:extLst>
              <p:ext uri="{D42A27DB-BD31-4B8C-83A1-F6EECF244321}">
                <p14:modId xmlns:p14="http://schemas.microsoft.com/office/powerpoint/2010/main" val="3081931476"/>
              </p:ext>
            </p:extLst>
          </p:nvPr>
        </p:nvGraphicFramePr>
        <p:xfrm>
          <a:off x="975391" y="1815332"/>
          <a:ext cx="10253916" cy="3766653"/>
        </p:xfrm>
        <a:graphic>
          <a:graphicData uri="http://schemas.openxmlformats.org/drawingml/2006/table">
            <a:tbl>
              <a:tblPr>
                <a:tableStyleId>{2D5ABB26-0587-4C30-8999-92F81FD0307C}</a:tableStyleId>
              </a:tblPr>
              <a:tblGrid>
                <a:gridCol w="2230505"/>
                <a:gridCol w="813768"/>
                <a:gridCol w="1029949"/>
                <a:gridCol w="1029949"/>
                <a:gridCol w="1029949"/>
                <a:gridCol w="1029949"/>
                <a:gridCol w="1029949"/>
                <a:gridCol w="1029949"/>
                <a:gridCol w="1029949"/>
              </a:tblGrid>
              <a:tr h="607724">
                <a:tc>
                  <a:txBody>
                    <a:bodyPr/>
                    <a:lstStyle/>
                    <a:p>
                      <a:pPr algn="ctr" rtl="0" fontAlgn="ctr"/>
                      <a:r>
                        <a:rPr lang="en-US" sz="1600" b="1" u="none" strike="noStrike" dirty="0" smtClean="0"/>
                        <a:t>Item</a:t>
                      </a:r>
                      <a:endParaRPr lang="en-US" sz="1600" b="1" u="none" strike="noStrike" dirty="0"/>
                    </a:p>
                  </a:txBody>
                  <a:tcPr marL="72000"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40</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01424">
                <a:tc>
                  <a:txBody>
                    <a:bodyPr/>
                    <a:lstStyle/>
                    <a:p>
                      <a:pPr algn="ctr" rtl="0" fontAlgn="ctr"/>
                      <a:r>
                        <a:rPr lang="en-US" sz="1600" u="none" strike="noStrike" dirty="0"/>
                        <a:t>3</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3075">
                <a:tc>
                  <a:txBody>
                    <a:bodyPr/>
                    <a:lstStyle/>
                    <a:p>
                      <a:pPr algn="ctr" rtl="0" fontAlgn="ctr"/>
                      <a:r>
                        <a:rPr lang="en-US" sz="1600" u="none" strike="noStrike"/>
                        <a:t>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3075">
                <a:tc>
                  <a:txBody>
                    <a:bodyPr/>
                    <a:lstStyle/>
                    <a:p>
                      <a:pPr algn="ctr" rtl="0" fontAlgn="ctr"/>
                      <a:r>
                        <a:rPr lang="en-US" sz="1600" u="none" strike="noStrike" dirty="0"/>
                        <a:t>5</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3075">
                <a:tc>
                  <a:txBody>
                    <a:bodyPr/>
                    <a:lstStyle/>
                    <a:p>
                      <a:pPr algn="ctr" rtl="0" fontAlgn="ctr"/>
                      <a:r>
                        <a:rPr lang="en-US" sz="1600" u="none" strike="noStrike"/>
                        <a:t>6</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b="0" i="0" u="none" strike="noStrike" dirty="0">
                          <a:solidFill>
                            <a:srgbClr val="C00000"/>
                          </a:solidFill>
                          <a:latin typeface="微软雅黑"/>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8</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7656">
                <a:tc>
                  <a:txBody>
                    <a:bodyPr/>
                    <a:lstStyle/>
                    <a:p>
                      <a:pPr algn="ctr" rtl="0" fontAlgn="ctr"/>
                      <a:r>
                        <a:rPr lang="en-US" sz="1600" u="none" strike="noStrike"/>
                        <a:t>7</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7656">
                <a:tc>
                  <a:txBody>
                    <a:bodyPr/>
                    <a:lstStyle/>
                    <a:p>
                      <a:pPr algn="ctr" rtl="0" fontAlgn="ctr"/>
                      <a:r>
                        <a:rPr lang="en-US" sz="1600" u="none" strike="noStrike"/>
                        <a:t>8</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7656">
                <a:tc>
                  <a:txBody>
                    <a:bodyPr/>
                    <a:lstStyle/>
                    <a:p>
                      <a:pPr algn="ctr" rtl="0" fontAlgn="ctr"/>
                      <a:r>
                        <a:rPr lang="en-US" sz="1600" u="none" strike="noStrike"/>
                        <a:t>10</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7656">
                <a:tc>
                  <a:txBody>
                    <a:bodyPr/>
                    <a:lstStyle/>
                    <a:p>
                      <a:pPr algn="ctr" rtl="0" fontAlgn="ctr"/>
                      <a:r>
                        <a:rPr lang="en-US" sz="1600" b="0" i="0" u="none" strike="noStrike">
                          <a:solidFill>
                            <a:srgbClr val="000000"/>
                          </a:solidFill>
                          <a:latin typeface="Arial"/>
                        </a:rPr>
                        <a:t>12</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7656">
                <a:tc>
                  <a:txBody>
                    <a:bodyPr/>
                    <a:lstStyle/>
                    <a:p>
                      <a:pPr algn="ctr" rtl="0" fontAlgn="ctr"/>
                      <a:r>
                        <a:rPr lang="en-US" sz="1600" b="0" i="0" u="none" strike="noStrike">
                          <a:solidFill>
                            <a:srgbClr val="000000"/>
                          </a:solidFill>
                          <a:latin typeface="Arial"/>
                        </a:rPr>
                        <a:t>14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260781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t>In the preparation phase of data center construction, a feasibility study report on the cooling system is provided to help select a proper cooling system. In this phase, we need to develop a basic configuration solution of the cooling system. This training will guide you to develop a configuration solution for a data center cooling system.</a:t>
            </a:r>
          </a:p>
        </p:txBody>
      </p:sp>
    </p:spTree>
    <p:extLst>
      <p:ext uri="{BB962C8B-B14F-4D97-AF65-F5344CB8AC3E}">
        <p14:creationId xmlns:p14="http://schemas.microsoft.com/office/powerpoint/2010/main" val="15259020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NetCol5000-A Configuration Table</a:t>
            </a:r>
          </a:p>
        </p:txBody>
      </p:sp>
      <p:sp>
        <p:nvSpPr>
          <p:cNvPr id="3" name="文本占位符 2"/>
          <p:cNvSpPr>
            <a:spLocks noGrp="1"/>
          </p:cNvSpPr>
          <p:nvPr>
            <p:ph type="body" sz="quarter" idx="10"/>
          </p:nvPr>
        </p:nvSpPr>
        <p:spPr/>
        <p:txBody>
          <a:bodyPr/>
          <a:lstStyle/>
          <a:p>
            <a:r>
              <a:rPr lang="en-US" sz="1600" dirty="0"/>
              <a:t>Based on the overall situation and footprint, the recommended configurations (N+1 redundancy) are as follows:</a:t>
            </a:r>
          </a:p>
          <a:p>
            <a:endParaRPr lang="zh-CN" altLang="en-US" sz="1600" dirty="0"/>
          </a:p>
        </p:txBody>
      </p:sp>
      <p:graphicFrame>
        <p:nvGraphicFramePr>
          <p:cNvPr id="4" name="表格 3"/>
          <p:cNvGraphicFramePr>
            <a:graphicFrameLocks noGrp="1"/>
          </p:cNvGraphicFramePr>
          <p:nvPr>
            <p:extLst>
              <p:ext uri="{D42A27DB-BD31-4B8C-83A1-F6EECF244321}">
                <p14:modId xmlns:p14="http://schemas.microsoft.com/office/powerpoint/2010/main" val="2012988760"/>
              </p:ext>
            </p:extLst>
          </p:nvPr>
        </p:nvGraphicFramePr>
        <p:xfrm>
          <a:off x="680408" y="1685182"/>
          <a:ext cx="10843882" cy="4267326"/>
        </p:xfrm>
        <a:graphic>
          <a:graphicData uri="http://schemas.openxmlformats.org/drawingml/2006/table">
            <a:tbl>
              <a:tblPr>
                <a:tableStyleId>{2D5ABB26-0587-4C30-8999-92F81FD0307C}</a:tableStyleId>
              </a:tblPr>
              <a:tblGrid>
                <a:gridCol w="2437442"/>
                <a:gridCol w="1050805"/>
                <a:gridCol w="1050805"/>
                <a:gridCol w="1050805"/>
                <a:gridCol w="1050805"/>
                <a:gridCol w="1050805"/>
                <a:gridCol w="1050805"/>
                <a:gridCol w="1050805"/>
                <a:gridCol w="1050805"/>
              </a:tblGrid>
              <a:tr h="600818">
                <a:tc>
                  <a:txBody>
                    <a:bodyPr/>
                    <a:lstStyle/>
                    <a:p>
                      <a:pPr algn="ctr" rtl="0" fontAlgn="ctr"/>
                      <a:r>
                        <a:rPr lang="en-US" sz="1600" b="1" u="none" strike="noStrike" dirty="0" smtClean="0"/>
                        <a:t>Item</a:t>
                      </a:r>
                      <a:endParaRPr lang="en-US" sz="1600" b="1" u="none" strike="noStrike" dirty="0"/>
                    </a:p>
                  </a:txBody>
                  <a:tcPr marL="72000"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40</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36942">
                <a:tc>
                  <a:txBody>
                    <a:bodyPr/>
                    <a:lstStyle/>
                    <a:p>
                      <a:pPr algn="ctr" rtl="0" fontAlgn="ctr"/>
                      <a:r>
                        <a:rPr lang="en-US" sz="1600" u="none" strike="noStrike"/>
                        <a:t>3</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6942">
                <a:tc>
                  <a:txBody>
                    <a:bodyPr/>
                    <a:lstStyle/>
                    <a:p>
                      <a:pPr algn="ctr" rtl="0" fontAlgn="ctr"/>
                      <a:r>
                        <a:rPr lang="en-US" sz="1600" u="none" strike="noStrike" dirty="0"/>
                        <a:t>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6942">
                <a:tc>
                  <a:txBody>
                    <a:bodyPr/>
                    <a:lstStyle/>
                    <a:p>
                      <a:pPr algn="ctr" rtl="0" fontAlgn="ctr"/>
                      <a:r>
                        <a:rPr lang="en-US" sz="1600" u="none" strike="noStrike"/>
                        <a:t>5</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6942">
                <a:tc>
                  <a:txBody>
                    <a:bodyPr/>
                    <a:lstStyle/>
                    <a:p>
                      <a:pPr algn="ctr" rtl="0" fontAlgn="ctr"/>
                      <a:r>
                        <a:rPr lang="en-US" sz="1600" u="none" strike="noStrike"/>
                        <a:t>6</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rgbClr val="C00000"/>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034" rtl="0" eaLnBrk="1" fontAlgn="ctr" latinLnBrk="0" hangingPunct="1"/>
                      <a:r>
                        <a:rPr lang="en-US" sz="1600" u="none" strike="noStrike">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8</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3748">
                <a:tc>
                  <a:txBody>
                    <a:bodyPr/>
                    <a:lstStyle/>
                    <a:p>
                      <a:pPr algn="ctr" rtl="0" fontAlgn="ctr"/>
                      <a:r>
                        <a:rPr lang="en-US" sz="1600" u="none" strike="noStrike"/>
                        <a:t>7</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034" rtl="0" eaLnBrk="1" fontAlgn="ctr" latinLnBrk="0" hangingPunct="1"/>
                      <a:r>
                        <a:rPr lang="en-US" sz="1600" u="none" strike="noStrike">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3748">
                <a:tc>
                  <a:txBody>
                    <a:bodyPr/>
                    <a:lstStyle/>
                    <a:p>
                      <a:pPr algn="ctr" rtl="0" fontAlgn="ctr"/>
                      <a:r>
                        <a:rPr lang="en-US" sz="1600" u="none" strike="noStrike"/>
                        <a:t>8</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034" rtl="0" eaLnBrk="1" fontAlgn="ctr" latinLnBrk="0" hangingPunct="1"/>
                      <a:r>
                        <a:rPr lang="en-US" sz="1600" u="none" strike="noStrike">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3748">
                <a:tc>
                  <a:txBody>
                    <a:bodyPr/>
                    <a:lstStyle/>
                    <a:p>
                      <a:pPr algn="ctr" rtl="0" fontAlgn="ctr"/>
                      <a:r>
                        <a:rPr lang="en-US" sz="1600" u="none" strike="noStrike"/>
                        <a:t>10</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ctr" defTabSz="914034" rtl="0" eaLnBrk="1" fontAlgn="ctr" latinLnBrk="0" hangingPunct="1"/>
                      <a:r>
                        <a:rPr lang="en-US" sz="1600" u="none" strike="noStrike">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a:solidFill>
                            <a:schemeClr val="tx1"/>
                          </a:solidFill>
                          <a:latin typeface="+mn-lt"/>
                          <a:ea typeface="+mn-ea"/>
                          <a:cs typeface="+mn-cs"/>
                        </a:rPr>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3748">
                <a:tc>
                  <a:txBody>
                    <a:bodyPr/>
                    <a:lstStyle/>
                    <a:p>
                      <a:pPr algn="ctr" rtl="0" fontAlgn="ctr"/>
                      <a:r>
                        <a:rPr lang="en-US" sz="1600" b="0" i="0" u="none" strike="noStrike">
                          <a:solidFill>
                            <a:srgbClr val="000000"/>
                          </a:solidFill>
                          <a:latin typeface="Arial"/>
                        </a:rPr>
                        <a:t>12</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algn="l" defTabSz="914034" rtl="0" eaLnBrk="1" fontAlgn="ctr" latinLnBrk="0" hangingPunct="1"/>
                      <a:endParaRPr lang="en-US" altLang="zh-CN"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en-US" altLang="zh-CN" sz="1600" u="none" strike="noStrike" kern="120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en-US" altLang="zh-CN"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zh-CN" altLang="en-US"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zh-CN" altLang="en-US"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zh-CN" altLang="en-US"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zh-CN" altLang="en-US"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3748">
                <a:tc>
                  <a:txBody>
                    <a:bodyPr/>
                    <a:lstStyle/>
                    <a:p>
                      <a:pPr algn="ctr" rtl="0" fontAlgn="ctr"/>
                      <a:r>
                        <a:rPr lang="en-US" sz="1600" b="0" i="0" u="none" strike="noStrike">
                          <a:solidFill>
                            <a:srgbClr val="000000"/>
                          </a:solidFill>
                          <a:latin typeface="Arial"/>
                        </a:rPr>
                        <a:t>14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ctr" defTabSz="914034" rtl="0" eaLnBrk="1" fontAlgn="ctr" latinLnBrk="0" hangingPunct="1"/>
                      <a:r>
                        <a:rPr lang="en-US" sz="1600" u="none" strike="noStrike" dirty="0">
                          <a:solidFill>
                            <a:schemeClr val="tx1"/>
                          </a:solidFill>
                          <a:latin typeface="+mn-lt"/>
                          <a:ea typeface="+mn-ea"/>
                          <a:cs typeface="+mn-cs"/>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algn="l" defTabSz="914034" rtl="0" eaLnBrk="1" fontAlgn="ctr" latinLnBrk="0" hangingPunct="1"/>
                      <a:endParaRPr lang="en-US" altLang="zh-CN"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en-US" altLang="zh-CN" sz="1600" u="none" strike="noStrike" kern="120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en-US" altLang="zh-CN"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zh-CN" altLang="en-US"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zh-CN" altLang="en-US"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zh-CN" altLang="en-US"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algn="l" defTabSz="914034" rtl="0" eaLnBrk="1" fontAlgn="ctr" latinLnBrk="0" hangingPunct="1"/>
                      <a:endParaRPr lang="zh-CN" altLang="en-US" sz="1600" u="none" strike="noStrike" kern="1200" dirty="0">
                        <a:solidFill>
                          <a:schemeClr val="tx1"/>
                        </a:solidFill>
                        <a:latin typeface="+mn-lt"/>
                        <a:ea typeface="+mn-ea"/>
                        <a:cs typeface="+mn-cs"/>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37101178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NetCol5000-A Configuration Table</a:t>
            </a:r>
          </a:p>
        </p:txBody>
      </p:sp>
      <p:sp>
        <p:nvSpPr>
          <p:cNvPr id="3" name="文本占位符 2"/>
          <p:cNvSpPr>
            <a:spLocks noGrp="1"/>
          </p:cNvSpPr>
          <p:nvPr>
            <p:ph type="body" sz="quarter" idx="10"/>
          </p:nvPr>
        </p:nvSpPr>
        <p:spPr/>
        <p:txBody>
          <a:bodyPr/>
          <a:lstStyle/>
          <a:p>
            <a:r>
              <a:rPr lang="en-US" sz="1600" dirty="0"/>
              <a:t>Based on the overall situation and footprint, the recommended configurations (N+1 redundancy) are as follows:</a:t>
            </a:r>
          </a:p>
          <a:p>
            <a:endParaRPr lang="zh-CN" altLang="en-US" sz="1600" dirty="0"/>
          </a:p>
        </p:txBody>
      </p:sp>
      <p:graphicFrame>
        <p:nvGraphicFramePr>
          <p:cNvPr id="4" name="表格 3"/>
          <p:cNvGraphicFramePr>
            <a:graphicFrameLocks noGrp="1"/>
          </p:cNvGraphicFramePr>
          <p:nvPr>
            <p:extLst>
              <p:ext uri="{D42A27DB-BD31-4B8C-83A1-F6EECF244321}">
                <p14:modId xmlns:p14="http://schemas.microsoft.com/office/powerpoint/2010/main" val="3534782577"/>
              </p:ext>
            </p:extLst>
          </p:nvPr>
        </p:nvGraphicFramePr>
        <p:xfrm>
          <a:off x="755338" y="1631837"/>
          <a:ext cx="10843886" cy="4403670"/>
        </p:xfrm>
        <a:graphic>
          <a:graphicData uri="http://schemas.openxmlformats.org/drawingml/2006/table">
            <a:tbl>
              <a:tblPr>
                <a:tableStyleId>{2D5ABB26-0587-4C30-8999-92F81FD0307C}</a:tableStyleId>
              </a:tblPr>
              <a:tblGrid>
                <a:gridCol w="2526342"/>
                <a:gridCol w="1039693"/>
                <a:gridCol w="1039693"/>
                <a:gridCol w="1039693"/>
                <a:gridCol w="1039693"/>
                <a:gridCol w="1039693"/>
                <a:gridCol w="1039693"/>
                <a:gridCol w="1039693"/>
                <a:gridCol w="1039693"/>
              </a:tblGrid>
              <a:tr h="715891">
                <a:tc>
                  <a:txBody>
                    <a:bodyPr/>
                    <a:lstStyle/>
                    <a:p>
                      <a:pPr algn="ctr" rtl="0" fontAlgn="ctr"/>
                      <a:r>
                        <a:rPr lang="en-US" sz="1600" b="1" u="none" strike="noStrike" dirty="0" smtClean="0"/>
                        <a:t>Item</a:t>
                      </a:r>
                      <a:endParaRPr lang="en-US" sz="1600" b="1" u="none" strike="noStrike" dirty="0"/>
                    </a:p>
                  </a:txBody>
                  <a:tcPr marL="72000"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40</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39476">
                <a:tc>
                  <a:txBody>
                    <a:bodyPr/>
                    <a:lstStyle/>
                    <a:p>
                      <a:pPr algn="ctr" rtl="0" fontAlgn="ctr"/>
                      <a:r>
                        <a:rPr lang="en-US" sz="1600" u="none" strike="noStrike"/>
                        <a:t>3</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dirty="0">
                          <a:solidFill>
                            <a:srgbClr val="C00000"/>
                          </a:solidFill>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9476">
                <a:tc>
                  <a:txBody>
                    <a:bodyPr/>
                    <a:lstStyle/>
                    <a:p>
                      <a:pPr algn="ctr" rtl="0" fontAlgn="ctr"/>
                      <a:r>
                        <a:rPr lang="en-US" sz="1600" u="none" strike="noStrike"/>
                        <a:t>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9476">
                <a:tc>
                  <a:txBody>
                    <a:bodyPr/>
                    <a:lstStyle/>
                    <a:p>
                      <a:pPr algn="ctr" rtl="0" fontAlgn="ctr"/>
                      <a:r>
                        <a:rPr lang="en-US" sz="1600" u="none" strike="noStrike"/>
                        <a:t>5</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dirty="0">
                          <a:solidFill>
                            <a:srgbClr val="C00000"/>
                          </a:solidFill>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9476">
                <a:tc>
                  <a:txBody>
                    <a:bodyPr/>
                    <a:lstStyle/>
                    <a:p>
                      <a:pPr algn="ctr" rtl="0" fontAlgn="ctr"/>
                      <a:r>
                        <a:rPr lang="en-US" sz="1600" u="none" strike="noStrike"/>
                        <a:t>6</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7</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975">
                <a:tc>
                  <a:txBody>
                    <a:bodyPr/>
                    <a:lstStyle/>
                    <a:p>
                      <a:pPr algn="ctr" rtl="0" fontAlgn="ctr"/>
                      <a:r>
                        <a:rPr lang="en-US" sz="1600" u="none" strike="noStrike"/>
                        <a:t>7</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975">
                <a:tc>
                  <a:txBody>
                    <a:bodyPr/>
                    <a:lstStyle/>
                    <a:p>
                      <a:pPr algn="ctr" rtl="0" fontAlgn="ctr"/>
                      <a:r>
                        <a:rPr lang="en-US" sz="1600" u="none" strike="noStrike"/>
                        <a:t>8</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975">
                <a:tc>
                  <a:txBody>
                    <a:bodyPr/>
                    <a:lstStyle/>
                    <a:p>
                      <a:pPr algn="ctr" rtl="0" fontAlgn="ctr"/>
                      <a:r>
                        <a:rPr lang="en-US" sz="1600" u="none" strike="noStrike"/>
                        <a:t>10</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975">
                <a:tc>
                  <a:txBody>
                    <a:bodyPr/>
                    <a:lstStyle/>
                    <a:p>
                      <a:pPr algn="ctr" rtl="0" fontAlgn="ctr"/>
                      <a:r>
                        <a:rPr lang="en-US" sz="1600" b="0" i="0" u="none" strike="noStrike">
                          <a:solidFill>
                            <a:srgbClr val="000000"/>
                          </a:solidFill>
                          <a:latin typeface="Arial"/>
                        </a:rPr>
                        <a:t>12</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5975">
                <a:tc>
                  <a:txBody>
                    <a:bodyPr/>
                    <a:lstStyle/>
                    <a:p>
                      <a:pPr algn="ctr" rtl="0" fontAlgn="ctr"/>
                      <a:r>
                        <a:rPr lang="en-US" sz="1600" b="0" i="0" u="none" strike="noStrike">
                          <a:solidFill>
                            <a:srgbClr val="000000"/>
                          </a:solidFill>
                          <a:latin typeface="Arial"/>
                        </a:rPr>
                        <a:t>14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423214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NetCol5000-A Configuration Table</a:t>
            </a:r>
          </a:p>
        </p:txBody>
      </p:sp>
      <p:sp>
        <p:nvSpPr>
          <p:cNvPr id="3" name="文本占位符 2"/>
          <p:cNvSpPr>
            <a:spLocks noGrp="1"/>
          </p:cNvSpPr>
          <p:nvPr>
            <p:ph type="body" sz="quarter" idx="10"/>
          </p:nvPr>
        </p:nvSpPr>
        <p:spPr/>
        <p:txBody>
          <a:bodyPr/>
          <a:lstStyle/>
          <a:p>
            <a:r>
              <a:rPr lang="en-US" sz="1600" dirty="0"/>
              <a:t>Based on the overall situation and footprint, the recommended configurations (N+1 redundancy) are as follows:</a:t>
            </a:r>
          </a:p>
          <a:p>
            <a:endParaRPr lang="zh-CN" altLang="en-US" sz="1600" dirty="0"/>
          </a:p>
        </p:txBody>
      </p:sp>
      <p:graphicFrame>
        <p:nvGraphicFramePr>
          <p:cNvPr id="4" name="表格 3"/>
          <p:cNvGraphicFramePr>
            <a:graphicFrameLocks noGrp="1"/>
          </p:cNvGraphicFramePr>
          <p:nvPr>
            <p:extLst>
              <p:ext uri="{D42A27DB-BD31-4B8C-83A1-F6EECF244321}">
                <p14:modId xmlns:p14="http://schemas.microsoft.com/office/powerpoint/2010/main" val="3976303556"/>
              </p:ext>
            </p:extLst>
          </p:nvPr>
        </p:nvGraphicFramePr>
        <p:xfrm>
          <a:off x="680406" y="1669936"/>
          <a:ext cx="10843886" cy="4365571"/>
        </p:xfrm>
        <a:graphic>
          <a:graphicData uri="http://schemas.openxmlformats.org/drawingml/2006/table">
            <a:tbl>
              <a:tblPr>
                <a:tableStyleId>{2D5ABB26-0587-4C30-8999-92F81FD0307C}</a:tableStyleId>
              </a:tblPr>
              <a:tblGrid>
                <a:gridCol w="2475542"/>
                <a:gridCol w="1046043"/>
                <a:gridCol w="1046043"/>
                <a:gridCol w="1046043"/>
                <a:gridCol w="1046043"/>
                <a:gridCol w="1046043"/>
                <a:gridCol w="1046043"/>
                <a:gridCol w="1046043"/>
                <a:gridCol w="1046043"/>
              </a:tblGrid>
              <a:tr h="709696">
                <a:tc>
                  <a:txBody>
                    <a:bodyPr/>
                    <a:lstStyle/>
                    <a:p>
                      <a:pPr algn="ctr" rtl="0" fontAlgn="ctr"/>
                      <a:r>
                        <a:rPr lang="en-US" sz="1600" b="1" u="none" strike="noStrike" dirty="0" smtClean="0"/>
                        <a:t>Item</a:t>
                      </a:r>
                      <a:endParaRPr lang="en-US" sz="1600" b="1" u="none" strike="noStrike" dirty="0"/>
                    </a:p>
                  </a:txBody>
                  <a:tcPr marL="72000"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rtl="0" fontAlgn="ctr"/>
                      <a:r>
                        <a:rPr lang="en-US" sz="1600" b="1" u="none" strike="noStrike" dirty="0"/>
                        <a:t>40</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35675">
                <a:tc>
                  <a:txBody>
                    <a:bodyPr/>
                    <a:lstStyle/>
                    <a:p>
                      <a:pPr algn="ctr" rtl="0" fontAlgn="ctr"/>
                      <a:r>
                        <a:rPr lang="en-US" sz="1600" u="none" strike="noStrike" dirty="0"/>
                        <a:t>3</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dirty="0">
                          <a:solidFill>
                            <a:srgbClr val="C00000"/>
                          </a:solidFill>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5675">
                <a:tc>
                  <a:txBody>
                    <a:bodyPr/>
                    <a:lstStyle/>
                    <a:p>
                      <a:pPr algn="ctr" rtl="0" fontAlgn="ctr"/>
                      <a:r>
                        <a:rPr lang="en-US" sz="1600" u="none" strike="noStrike"/>
                        <a:t>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5675">
                <a:tc>
                  <a:txBody>
                    <a:bodyPr/>
                    <a:lstStyle/>
                    <a:p>
                      <a:pPr algn="ctr" rtl="0" fontAlgn="ctr"/>
                      <a:r>
                        <a:rPr lang="en-US" sz="1600" u="none" strike="noStrike"/>
                        <a:t>5</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35675">
                <a:tc>
                  <a:txBody>
                    <a:bodyPr/>
                    <a:lstStyle/>
                    <a:p>
                      <a:pPr algn="ctr" rtl="0" fontAlgn="ctr"/>
                      <a:r>
                        <a:rPr lang="en-US" sz="1600" u="none" strike="noStrike"/>
                        <a:t>6</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sz="1600" u="none" strike="noStrike" dirty="0">
                          <a:solidFill>
                            <a:srgbClr val="C00000"/>
                          </a:solidFill>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dirty="0"/>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2635">
                <a:tc>
                  <a:txBody>
                    <a:bodyPr/>
                    <a:lstStyle/>
                    <a:p>
                      <a:pPr algn="ctr" rtl="0" fontAlgn="ctr"/>
                      <a:r>
                        <a:rPr lang="en-US" sz="1600" u="none" strike="noStrike"/>
                        <a:t>7</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2635">
                <a:tc>
                  <a:txBody>
                    <a:bodyPr/>
                    <a:lstStyle/>
                    <a:p>
                      <a:pPr algn="ctr" rtl="0" fontAlgn="ctr"/>
                      <a:r>
                        <a:rPr lang="en-US" sz="1600" u="none" strike="noStrike"/>
                        <a:t>8</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2635">
                <a:tc>
                  <a:txBody>
                    <a:bodyPr/>
                    <a:lstStyle/>
                    <a:p>
                      <a:pPr algn="ctr" rtl="0" fontAlgn="ctr"/>
                      <a:r>
                        <a:rPr lang="en-US" sz="1600" u="none" strike="noStrike"/>
                        <a:t>10</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ctr"/>
                      <a:r>
                        <a:rPr lang="en-US" sz="1600" u="none" strike="noStrike"/>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dirty="0"/>
                        <a:t>　</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u="none" strike="noStrike"/>
                        <a:t>　</a:t>
                      </a: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2635">
                <a:tc>
                  <a:txBody>
                    <a:bodyPr/>
                    <a:lstStyle/>
                    <a:p>
                      <a:pPr algn="ctr" rtl="0" fontAlgn="ctr"/>
                      <a:r>
                        <a:rPr lang="en-US" sz="1600" b="0" i="0" u="none" strike="noStrike">
                          <a:solidFill>
                            <a:srgbClr val="000000"/>
                          </a:solidFill>
                          <a:latin typeface="Arial"/>
                        </a:rPr>
                        <a:t>12</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2635">
                <a:tc>
                  <a:txBody>
                    <a:bodyPr/>
                    <a:lstStyle/>
                    <a:p>
                      <a:pPr algn="ctr" rtl="0" fontAlgn="ctr"/>
                      <a:r>
                        <a:rPr lang="en-US" sz="1600" b="0" i="0" u="none" strike="noStrike">
                          <a:solidFill>
                            <a:srgbClr val="000000"/>
                          </a:solidFill>
                          <a:latin typeface="Arial"/>
                        </a:rPr>
                        <a:t>14</a:t>
                      </a:r>
                    </a:p>
                  </a:txBody>
                  <a:tcPr marL="9525" marR="9525" marT="9525"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600" b="0" i="0" u="none" strike="noStrike" dirty="0">
                          <a:solidFill>
                            <a:srgbClr val="000000"/>
                          </a:solidFill>
                          <a:latin typeface="Arial"/>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l" rtl="0" fontAlgn="ctr"/>
                      <a:endParaRPr lang="en-US" altLang="zh-CN" sz="1600" b="0" i="0" u="none" strike="noStrike">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altLang="zh-CN"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zh-CN" altLang="en-US" sz="1600" b="0" i="0" u="none" strike="noStrike" dirty="0">
                        <a:solidFill>
                          <a:srgbClr val="000000"/>
                        </a:solidFill>
                        <a:latin typeface="Arial"/>
                      </a:endParaRPr>
                    </a:p>
                  </a:txBody>
                  <a:tcPr marL="9525" marR="9525" marT="9525"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1923952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Task 3: Determining the Configuration Solution</a:t>
            </a:r>
          </a:p>
        </p:txBody>
      </p:sp>
      <p:sp>
        <p:nvSpPr>
          <p:cNvPr id="4" name="文本占位符 3"/>
          <p:cNvSpPr>
            <a:spLocks noGrp="1"/>
          </p:cNvSpPr>
          <p:nvPr>
            <p:ph type="body" sz="quarter" idx="10"/>
          </p:nvPr>
        </p:nvSpPr>
        <p:spPr/>
        <p:txBody>
          <a:bodyPr/>
          <a:lstStyle/>
          <a:p>
            <a:r>
              <a:rPr lang="en-US" sz="1400" dirty="0"/>
              <a:t>Task 3: Based on the cooling load estimation result, equipment room level requirements, and the configuration table obtained in </a:t>
            </a:r>
            <a:r>
              <a:rPr lang="en-US" sz="1400" dirty="0">
                <a:solidFill>
                  <a:srgbClr val="00B0F0"/>
                </a:solidFill>
              </a:rPr>
              <a:t>task 2</a:t>
            </a:r>
            <a:r>
              <a:rPr lang="en-US" sz="1400" dirty="0"/>
              <a:t>, each group develops a suitable air conditioner configuration solution and layout solution, fills in the following table (humidification and power distribution are not considered), and demonstrates the table on the stage.</a:t>
            </a:r>
          </a:p>
          <a:p>
            <a:endParaRPr lang="en-US" altLang="zh-CN" sz="1600" dirty="0" smtClean="0"/>
          </a:p>
          <a:p>
            <a:endParaRPr lang="en-US" altLang="zh-CN" sz="1600" dirty="0" smtClean="0"/>
          </a:p>
          <a:p>
            <a:endParaRPr lang="en-US" altLang="zh-CN" sz="1400" dirty="0" smtClean="0"/>
          </a:p>
          <a:p>
            <a:r>
              <a:rPr lang="en-US" sz="1400" dirty="0"/>
              <a:t>Discussion rules </a:t>
            </a:r>
          </a:p>
          <a:p>
            <a:pPr lvl="1"/>
            <a:r>
              <a:rPr lang="en-US" sz="1200" dirty="0"/>
              <a:t>Group members discuss and draw a simple </a:t>
            </a:r>
            <a:r>
              <a:rPr lang="en-US" sz="1200" dirty="0">
                <a:solidFill>
                  <a:srgbClr val="00B0F0"/>
                </a:solidFill>
              </a:rPr>
              <a:t>layout diagram</a:t>
            </a:r>
            <a:r>
              <a:rPr lang="en-US" sz="1200" dirty="0"/>
              <a:t>, read the configuration principles, and output the recommended </a:t>
            </a:r>
            <a:r>
              <a:rPr lang="en-US" sz="1200" dirty="0">
                <a:solidFill>
                  <a:srgbClr val="00B0F0"/>
                </a:solidFill>
              </a:rPr>
              <a:t>configuration solution</a:t>
            </a:r>
            <a:r>
              <a:rPr lang="en-US" sz="1200" dirty="0"/>
              <a:t>.</a:t>
            </a:r>
          </a:p>
          <a:p>
            <a:pPr lvl="1"/>
            <a:r>
              <a:rPr lang="en-US" sz="1200" dirty="0"/>
              <a:t>Each group assigns a representative to present the configuration solution, and explain the basis for selection. The trainer gives 10 points if the configuration is reasonable and makes a summary.</a:t>
            </a:r>
          </a:p>
          <a:p>
            <a:pPr lvl="1"/>
            <a:r>
              <a:rPr lang="en-US" sz="1200" dirty="0"/>
              <a:t>Output at least two different solutions and compare them in terms of layout and advantages.</a:t>
            </a:r>
          </a:p>
          <a:p>
            <a:pPr lvl="1"/>
            <a:r>
              <a:rPr lang="en-US" sz="1200" dirty="0"/>
              <a:t>Discussion time: 30 minutes</a:t>
            </a:r>
          </a:p>
          <a:p>
            <a:endParaRPr lang="zh-CN" altLang="en-US" sz="1600" dirty="0"/>
          </a:p>
        </p:txBody>
      </p:sp>
      <p:graphicFrame>
        <p:nvGraphicFramePr>
          <p:cNvPr id="5" name="表格 4"/>
          <p:cNvGraphicFramePr>
            <a:graphicFrameLocks noGrp="1"/>
          </p:cNvGraphicFramePr>
          <p:nvPr>
            <p:extLst>
              <p:ext uri="{D42A27DB-BD31-4B8C-83A1-F6EECF244321}">
                <p14:modId xmlns:p14="http://schemas.microsoft.com/office/powerpoint/2010/main" val="3669664887"/>
              </p:ext>
            </p:extLst>
          </p:nvPr>
        </p:nvGraphicFramePr>
        <p:xfrm>
          <a:off x="892630" y="2209470"/>
          <a:ext cx="10689769" cy="1164376"/>
        </p:xfrm>
        <a:graphic>
          <a:graphicData uri="http://schemas.openxmlformats.org/drawingml/2006/table">
            <a:tbl>
              <a:tblPr>
                <a:tableStyleId>{2D5ABB26-0587-4C30-8999-92F81FD0307C}</a:tableStyleId>
              </a:tblPr>
              <a:tblGrid>
                <a:gridCol w="2966845"/>
                <a:gridCol w="2574308"/>
                <a:gridCol w="2574308"/>
                <a:gridCol w="2574308"/>
              </a:tblGrid>
              <a:tr h="582188">
                <a:tc>
                  <a:txBody>
                    <a:bodyPr/>
                    <a:lstStyle/>
                    <a:p>
                      <a:pPr algn="ctr" fontAlgn="ctr"/>
                      <a:r>
                        <a:rPr lang="en-US" sz="1200" b="1" dirty="0"/>
                        <a:t>Configuration Description</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t>Number of Air Conditioners (Recommended: N+1)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a:t>Redundancy Description</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a:t>Cabinet Usage Description</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82188">
                <a:tc>
                  <a:txBody>
                    <a:bodyPr/>
                    <a:lstStyle/>
                    <a:p>
                      <a:pPr algn="ctr" fontAlgn="ctr"/>
                      <a:r>
                        <a:rPr lang="en-US" sz="1200" dirty="0">
                          <a:solidFill>
                            <a:srgbClr val="C00000"/>
                          </a:solidFill>
                        </a:rPr>
                        <a:t>For example, NetCol5000A-42 kW full-sized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solidFill>
                            <a:srgbClr val="C00000"/>
                          </a:solidFill>
                        </a:rPr>
                        <a:t>4+1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rgbClr val="C00000"/>
                          </a:solidFill>
                        </a:rPr>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rgbClr val="C00000"/>
                          </a:solidFill>
                        </a:rPr>
                        <a:t>13 + 5 (13 IT cabinets and 5 air conditioner cabinets)</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2487886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Configuration Principles for Air Conditioners</a:t>
            </a:r>
          </a:p>
        </p:txBody>
      </p:sp>
      <p:sp>
        <p:nvSpPr>
          <p:cNvPr id="3" name="文本占位符 2"/>
          <p:cNvSpPr>
            <a:spLocks noGrp="1"/>
          </p:cNvSpPr>
          <p:nvPr>
            <p:ph type="body" sz="quarter" idx="10"/>
          </p:nvPr>
        </p:nvSpPr>
        <p:spPr/>
        <p:txBody>
          <a:bodyPr/>
          <a:lstStyle/>
          <a:p>
            <a:r>
              <a:rPr lang="en-US" sz="2000" dirty="0"/>
              <a:t>Principles for selecting air conditioners</a:t>
            </a:r>
          </a:p>
          <a:p>
            <a:pPr lvl="1"/>
            <a:r>
              <a:rPr lang="en-US" sz="1800" dirty="0"/>
              <a:t>Determine whether to use in-row or in-room air conditioners based on the cost, space, and service requirements (power density of a single cabinet).</a:t>
            </a:r>
          </a:p>
          <a:p>
            <a:pPr lvl="1"/>
            <a:r>
              <a:rPr lang="en-US" sz="1800" dirty="0"/>
              <a:t>In-row air conditioners are recommended when the power density of a single cabinet is high (higher than </a:t>
            </a:r>
            <a:r>
              <a:rPr lang="en-US" sz="1800" dirty="0">
                <a:solidFill>
                  <a:srgbClr val="C00000"/>
                </a:solidFill>
              </a:rPr>
              <a:t>5 kW</a:t>
            </a:r>
            <a:r>
              <a:rPr lang="en-US" sz="1800" dirty="0"/>
              <a:t>).</a:t>
            </a:r>
          </a:p>
          <a:p>
            <a:pPr lvl="1"/>
            <a:r>
              <a:rPr lang="en-US" sz="1800" dirty="0"/>
              <a:t>When air is supplied under floors or inside walls, select in-room air conditioners.</a:t>
            </a:r>
          </a:p>
          <a:p>
            <a:pPr lvl="1"/>
            <a:r>
              <a:rPr lang="en-US" sz="1800" dirty="0"/>
              <a:t>Generally, select air conditioners of the same type in the same area.</a:t>
            </a:r>
          </a:p>
          <a:p>
            <a:r>
              <a:rPr lang="en-US" sz="2000" dirty="0"/>
              <a:t>Principles for selecting full-sized and half-sized air conditioners</a:t>
            </a:r>
          </a:p>
          <a:p>
            <a:pPr lvl="1"/>
            <a:r>
              <a:rPr lang="en-US" sz="1800" dirty="0"/>
              <a:t>A half-sized indoor unit's footprint is only 1/2 that of a full-sized indoor unit. When the floor area is determined, the full-sized indoor unit is preferred</a:t>
            </a:r>
            <a:r>
              <a:rPr lang="en-US" sz="1800" dirty="0" smtClean="0"/>
              <a:t>.</a:t>
            </a:r>
            <a:endParaRPr lang="en-US" sz="1800" dirty="0"/>
          </a:p>
        </p:txBody>
      </p:sp>
    </p:spTree>
    <p:extLst>
      <p:ext uri="{BB962C8B-B14F-4D97-AF65-F5344CB8AC3E}">
        <p14:creationId xmlns:p14="http://schemas.microsoft.com/office/powerpoint/2010/main" val="21447063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Configuration Principles for Air Conditioners</a:t>
            </a:r>
          </a:p>
        </p:txBody>
      </p:sp>
      <p:sp>
        <p:nvSpPr>
          <p:cNvPr id="3" name="文本占位符 2"/>
          <p:cNvSpPr>
            <a:spLocks noGrp="1"/>
          </p:cNvSpPr>
          <p:nvPr>
            <p:ph type="body" sz="quarter" idx="10"/>
          </p:nvPr>
        </p:nvSpPr>
        <p:spPr/>
        <p:txBody>
          <a:bodyPr/>
          <a:lstStyle/>
          <a:p>
            <a:r>
              <a:rPr lang="en-US" sz="1800" dirty="0"/>
              <a:t>Principles for determining the number of air conditioners</a:t>
            </a:r>
          </a:p>
          <a:p>
            <a:pPr lvl="1"/>
            <a:r>
              <a:rPr lang="en-US" sz="1400" dirty="0"/>
              <a:t>The number of air conditioners is generally calculated by dividing the total cooling load by the cooling capacity of a single air conditioner. The number is rounded up using the RoundUp function.</a:t>
            </a:r>
          </a:p>
          <a:p>
            <a:pPr lvl="1"/>
            <a:r>
              <a:rPr lang="en-US" sz="1400" dirty="0"/>
              <a:t>In the DX solution, the cooling capacity of a single air conditioner needs to be calculated using software or referring to charts based on the temperature and humidity of the indoor unit (23/35°C is the recommended working condition), outdoor unit temperature and humidity, and extreme ambient temperature and humidity.</a:t>
            </a:r>
          </a:p>
          <a:p>
            <a:pPr lvl="1"/>
            <a:r>
              <a:rPr lang="en-US" sz="1400" dirty="0"/>
              <a:t>In the CW solution, the cooling capacity of a single air conditioner needs to be calculated using software or referring to charts based on the temperature and humidity of the air conditioner (23/35°C is the recommended working condition) and chilled water supply and return (such as high-temperature chilled water) working condition.</a:t>
            </a:r>
          </a:p>
          <a:p>
            <a:pPr lvl="1"/>
            <a:r>
              <a:rPr lang="en-US" sz="1400" dirty="0"/>
              <a:t>For example, assume that the total load is 125 kW, and the cooling capacity of a single air conditioner is 39 kW (calculated based on the software model).</a:t>
            </a:r>
          </a:p>
          <a:p>
            <a:pPr marL="403039" lvl="1" indent="0">
              <a:buNone/>
            </a:pPr>
            <a:r>
              <a:rPr lang="en-US" sz="1200" dirty="0">
                <a:solidFill>
                  <a:srgbClr val="00B0F0"/>
                </a:solidFill>
              </a:rPr>
              <a:t>               </a:t>
            </a:r>
            <a:r>
              <a:rPr lang="en-US" sz="1200" dirty="0">
                <a:solidFill>
                  <a:srgbClr val="C00000"/>
                </a:solidFill>
              </a:rPr>
              <a:t>RoundUp (125/39,0) = RoundUp (3.206,0) = 4</a:t>
            </a:r>
          </a:p>
          <a:p>
            <a:pPr lvl="1"/>
            <a:r>
              <a:rPr lang="en-US" sz="1400" dirty="0"/>
              <a:t>When determining the number of air conditioners, backup air conditioners need to be considered. You can comply with the backup requirement of customers. If there is no requirement, configure one backup air conditioner (N+1) </a:t>
            </a:r>
            <a:r>
              <a:rPr lang="en-US" sz="1400" dirty="0" smtClean="0"/>
              <a:t>when </a:t>
            </a:r>
            <a:r>
              <a:rPr lang="en-US" sz="1400" dirty="0"/>
              <a:t>there are less than or equal to seven air conditioners, and two air conditioners (N+2) </a:t>
            </a:r>
            <a:r>
              <a:rPr lang="en-US" sz="1400" dirty="0" smtClean="0"/>
              <a:t>when </a:t>
            </a:r>
            <a:r>
              <a:rPr lang="en-US" sz="1400" dirty="0"/>
              <a:t>there are more than eight air conditioners.</a:t>
            </a:r>
          </a:p>
          <a:p>
            <a:endParaRPr lang="zh-CN" altLang="en-US" sz="1800" dirty="0"/>
          </a:p>
        </p:txBody>
      </p:sp>
    </p:spTree>
    <p:extLst>
      <p:ext uri="{BB962C8B-B14F-4D97-AF65-F5344CB8AC3E}">
        <p14:creationId xmlns:p14="http://schemas.microsoft.com/office/powerpoint/2010/main" val="41842017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Configuration Principles for Air Conditioners</a:t>
            </a:r>
          </a:p>
        </p:txBody>
      </p:sp>
      <p:sp>
        <p:nvSpPr>
          <p:cNvPr id="3" name="文本占位符 2"/>
          <p:cNvSpPr>
            <a:spLocks noGrp="1"/>
          </p:cNvSpPr>
          <p:nvPr>
            <p:ph type="body" sz="quarter" idx="10"/>
          </p:nvPr>
        </p:nvSpPr>
        <p:spPr/>
        <p:txBody>
          <a:bodyPr/>
          <a:lstStyle/>
          <a:p>
            <a:r>
              <a:rPr lang="en-US" sz="1600" dirty="0"/>
              <a:t>Principles of configuring the power supply</a:t>
            </a:r>
          </a:p>
          <a:p>
            <a:pPr lvl="1"/>
            <a:r>
              <a:rPr lang="en-US" sz="1400" dirty="0"/>
              <a:t>Air conditioners with dual power supplies (one serves as the primary supply and the other serves as the standby supply) are preferred. During power distribution, half of air conditioners use route A as the active route and route B as the standby route. The other half of air conditioners use route B as the active route and route A as the standby route. This works for both in-room air conditioners and in-row air conditioners.</a:t>
            </a:r>
          </a:p>
          <a:p>
            <a:pPr lvl="1"/>
            <a:r>
              <a:rPr lang="en-US" sz="1400" dirty="0"/>
              <a:t>If continuous cooling is required, a UPS can be deployed in addition to the preceding two routes of power supply.</a:t>
            </a:r>
          </a:p>
          <a:p>
            <a:endParaRPr lang="zh-CN" altLang="en-US" sz="1600" dirty="0"/>
          </a:p>
        </p:txBody>
      </p:sp>
      <p:sp>
        <p:nvSpPr>
          <p:cNvPr id="5" name="矩形 4"/>
          <p:cNvSpPr/>
          <p:nvPr/>
        </p:nvSpPr>
        <p:spPr>
          <a:xfrm>
            <a:off x="7157156" y="5820954"/>
            <a:ext cx="2427268" cy="307777"/>
          </a:xfrm>
          <a:prstGeom prst="rect">
            <a:avLst/>
          </a:prstGeom>
        </p:spPr>
        <p:txBody>
          <a:bodyPr wrap="none">
            <a:spAutoFit/>
          </a:bodyPr>
          <a:lstStyle/>
          <a:p>
            <a:pPr algn="ctr"/>
            <a:r>
              <a:rPr lang="en-US" sz="1400"/>
              <a:t>Dual power supply solution</a:t>
            </a:r>
          </a:p>
        </p:txBody>
      </p:sp>
      <p:pic>
        <p:nvPicPr>
          <p:cNvPr id="6" name="图片 5"/>
          <p:cNvPicPr>
            <a:picLocks noChangeAspect="1"/>
          </p:cNvPicPr>
          <p:nvPr/>
        </p:nvPicPr>
        <p:blipFill>
          <a:blip r:embed="rId3"/>
          <a:stretch>
            <a:fillRect/>
          </a:stretch>
        </p:blipFill>
        <p:spPr>
          <a:xfrm>
            <a:off x="6941209" y="3166852"/>
            <a:ext cx="2859163" cy="2542401"/>
          </a:xfrm>
          <a:prstGeom prst="rect">
            <a:avLst/>
          </a:prstGeom>
        </p:spPr>
      </p:pic>
      <p:sp>
        <p:nvSpPr>
          <p:cNvPr id="7" name="矩形 6"/>
          <p:cNvSpPr/>
          <p:nvPr/>
        </p:nvSpPr>
        <p:spPr>
          <a:xfrm>
            <a:off x="2239615" y="5820954"/>
            <a:ext cx="2698175" cy="307777"/>
          </a:xfrm>
          <a:prstGeom prst="rect">
            <a:avLst/>
          </a:prstGeom>
        </p:spPr>
        <p:txBody>
          <a:bodyPr wrap="none">
            <a:spAutoFit/>
          </a:bodyPr>
          <a:lstStyle/>
          <a:p>
            <a:r>
              <a:rPr lang="en-US" sz="1400"/>
              <a:t>Power supply solution</a:t>
            </a:r>
          </a:p>
        </p:txBody>
      </p:sp>
      <p:sp>
        <p:nvSpPr>
          <p:cNvPr id="10" name="文本框 9"/>
          <p:cNvSpPr txBox="1"/>
          <p:nvPr/>
        </p:nvSpPr>
        <p:spPr>
          <a:xfrm>
            <a:off x="7220504" y="3123851"/>
            <a:ext cx="665643" cy="246221"/>
          </a:xfrm>
          <a:prstGeom prst="rect">
            <a:avLst/>
          </a:prstGeom>
          <a:solidFill>
            <a:schemeClr val="bg1"/>
          </a:solidFill>
        </p:spPr>
        <p:txBody>
          <a:bodyPr wrap="square" rtlCol="0">
            <a:spAutoFit/>
          </a:bodyPr>
          <a:lstStyle/>
          <a:p>
            <a:r>
              <a:rPr lang="en-US" altLang="zh-CN" sz="1000" dirty="0" smtClean="0">
                <a:solidFill>
                  <a:srgbClr val="FF0000"/>
                </a:solidFill>
              </a:rPr>
              <a:t>Route A</a:t>
            </a:r>
            <a:endParaRPr lang="zh-CN" altLang="en-US" sz="1000" dirty="0">
              <a:solidFill>
                <a:srgbClr val="FF0000"/>
              </a:solidFill>
            </a:endParaRPr>
          </a:p>
        </p:txBody>
      </p:sp>
      <p:sp>
        <p:nvSpPr>
          <p:cNvPr id="25" name="文本框 24"/>
          <p:cNvSpPr txBox="1"/>
          <p:nvPr/>
        </p:nvSpPr>
        <p:spPr>
          <a:xfrm>
            <a:off x="8918781" y="3123526"/>
            <a:ext cx="665643" cy="246221"/>
          </a:xfrm>
          <a:prstGeom prst="rect">
            <a:avLst/>
          </a:prstGeom>
          <a:solidFill>
            <a:schemeClr val="bg1"/>
          </a:solidFill>
        </p:spPr>
        <p:txBody>
          <a:bodyPr wrap="square" rtlCol="0">
            <a:spAutoFit/>
          </a:bodyPr>
          <a:lstStyle/>
          <a:p>
            <a:r>
              <a:rPr lang="en-US" altLang="zh-CN" sz="1000" dirty="0" smtClean="0">
                <a:solidFill>
                  <a:srgbClr val="4040FF"/>
                </a:solidFill>
              </a:rPr>
              <a:t>Route B</a:t>
            </a:r>
            <a:endParaRPr lang="zh-CN" altLang="en-US" sz="1000" dirty="0">
              <a:solidFill>
                <a:srgbClr val="4040FF"/>
              </a:solidFill>
            </a:endParaRPr>
          </a:p>
        </p:txBody>
      </p:sp>
      <p:pic>
        <p:nvPicPr>
          <p:cNvPr id="26" name="图片 25"/>
          <p:cNvPicPr>
            <a:picLocks noChangeAspect="1"/>
          </p:cNvPicPr>
          <p:nvPr/>
        </p:nvPicPr>
        <p:blipFill>
          <a:blip r:embed="rId4"/>
          <a:stretch>
            <a:fillRect/>
          </a:stretch>
        </p:blipFill>
        <p:spPr>
          <a:xfrm>
            <a:off x="924148" y="3133384"/>
            <a:ext cx="5906393" cy="2653053"/>
          </a:xfrm>
          <a:prstGeom prst="rect">
            <a:avLst/>
          </a:prstGeom>
        </p:spPr>
      </p:pic>
    </p:spTree>
    <p:extLst>
      <p:ext uri="{BB962C8B-B14F-4D97-AF65-F5344CB8AC3E}">
        <p14:creationId xmlns:p14="http://schemas.microsoft.com/office/powerpoint/2010/main" val="63785346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Configuration Principles for Air Conditioners</a:t>
            </a:r>
          </a:p>
        </p:txBody>
      </p:sp>
      <p:sp>
        <p:nvSpPr>
          <p:cNvPr id="3" name="文本占位符 2"/>
          <p:cNvSpPr>
            <a:spLocks noGrp="1"/>
          </p:cNvSpPr>
          <p:nvPr>
            <p:ph type="body" sz="quarter" idx="10"/>
          </p:nvPr>
        </p:nvSpPr>
        <p:spPr/>
        <p:txBody>
          <a:bodyPr/>
          <a:lstStyle/>
          <a:p>
            <a:r>
              <a:rPr lang="en-US" sz="1800" dirty="0"/>
              <a:t>Humidification solution selection principles</a:t>
            </a:r>
          </a:p>
          <a:p>
            <a:pPr lvl="1"/>
            <a:r>
              <a:rPr lang="en-US" sz="1600" dirty="0"/>
              <a:t>In most cases, deploy two humidification (heating) air conditioners in the same area. If one air conditioner is faulty, the other air conditioner keeps working. Air conditioners are interlaced and kept a certain distance in between.</a:t>
            </a:r>
          </a:p>
          <a:p>
            <a:pPr lvl="1"/>
            <a:r>
              <a:rPr lang="en-US" sz="1600" dirty="0"/>
              <a:t>Humidification capacity calculation formula: </a:t>
            </a:r>
            <a:r>
              <a:rPr lang="en-US" sz="1600" dirty="0">
                <a:solidFill>
                  <a:srgbClr val="C00000"/>
                </a:solidFill>
              </a:rPr>
              <a:t>W = ρ x V x (d1 – d2) x 1.2</a:t>
            </a:r>
          </a:p>
          <a:p>
            <a:pPr marL="403039" lvl="1" indent="0">
              <a:buNone/>
            </a:pPr>
            <a:r>
              <a:rPr lang="en-US" sz="1600" dirty="0"/>
              <a:t>   where ρ indicates the air density 1.2 kg/m</a:t>
            </a:r>
            <a:r>
              <a:rPr lang="en-US" sz="1600" baseline="30000" dirty="0"/>
              <a:t>3</a:t>
            </a:r>
            <a:r>
              <a:rPr lang="en-US" sz="1600" dirty="0"/>
              <a:t>, V indicates the dehumidification space volume (m</a:t>
            </a:r>
            <a:r>
              <a:rPr lang="en-US" sz="1600" baseline="30000" dirty="0"/>
              <a:t>3</a:t>
            </a:r>
            <a:r>
              <a:rPr lang="en-US" sz="1600" dirty="0"/>
              <a:t>), d1 indicates the air moisture content after humidification, d2 indicates the air moisture content before humidification, and 1.2 is the insurance coefficient.</a:t>
            </a:r>
          </a:p>
          <a:p>
            <a:pPr lvl="1"/>
            <a:r>
              <a:rPr lang="en-US" sz="1600" dirty="0"/>
              <a:t>For example, assume that the volume of a room is 700 m</a:t>
            </a:r>
            <a:r>
              <a:rPr lang="en-US" sz="1600" baseline="30000" dirty="0"/>
              <a:t>3</a:t>
            </a:r>
            <a:r>
              <a:rPr lang="en-US" sz="1600" dirty="0"/>
              <a:t>. Before humidification is performed, the temperature is 25°C, and the relative humidity is 30% (the absolute humidity d2 is 5.983 g/kg as specified in the </a:t>
            </a:r>
            <a:r>
              <a:rPr lang="en-US" sz="1600" dirty="0" err="1"/>
              <a:t>psychrometric</a:t>
            </a:r>
            <a:r>
              <a:rPr lang="en-US" sz="1600" dirty="0"/>
              <a:t> chart). After humidification is performed, the temperature is 25°C, and the relative humidity is 50% (the absolute humidity d1 is 10.037 g/kg as specified in the </a:t>
            </a:r>
            <a:r>
              <a:rPr lang="en-US" sz="1600" dirty="0" err="1"/>
              <a:t>psychrometric</a:t>
            </a:r>
            <a:r>
              <a:rPr lang="en-US" sz="1600" dirty="0"/>
              <a:t> chart).</a:t>
            </a:r>
          </a:p>
          <a:p>
            <a:pPr marL="403039" lvl="1" indent="0">
              <a:buNone/>
            </a:pPr>
            <a:r>
              <a:rPr lang="en-US" sz="1600" dirty="0"/>
              <a:t>   </a:t>
            </a:r>
            <a:r>
              <a:rPr lang="en-US" sz="1600" dirty="0">
                <a:solidFill>
                  <a:srgbClr val="C00000"/>
                </a:solidFill>
              </a:rPr>
              <a:t>Humidification capacity W = ρ x V x (d1 – d2) x 1.2 = 1.2 x 700 x (10.037 – 5.983) x 1.2 = 4.086 kg</a:t>
            </a:r>
          </a:p>
          <a:p>
            <a:pPr marL="403039" lvl="1" indent="0">
              <a:buNone/>
            </a:pPr>
            <a:endParaRPr lang="zh-CN" altLang="en-US" sz="1600" dirty="0"/>
          </a:p>
        </p:txBody>
      </p:sp>
    </p:spTree>
    <p:extLst>
      <p:ext uri="{BB962C8B-B14F-4D97-AF65-F5344CB8AC3E}">
        <p14:creationId xmlns:p14="http://schemas.microsoft.com/office/powerpoint/2010/main" val="10770319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Task 3: Reference Layout</a:t>
            </a:r>
          </a:p>
        </p:txBody>
      </p:sp>
      <p:sp>
        <p:nvSpPr>
          <p:cNvPr id="3" name="文本占位符 2"/>
          <p:cNvSpPr>
            <a:spLocks noGrp="1"/>
          </p:cNvSpPr>
          <p:nvPr>
            <p:ph type="body" sz="quarter" idx="10"/>
          </p:nvPr>
        </p:nvSpPr>
        <p:spPr/>
        <p:txBody>
          <a:bodyPr/>
          <a:lstStyle/>
          <a:p>
            <a:r>
              <a:rPr lang="en-US" dirty="0"/>
              <a:t>Solution layout (Illustration)</a:t>
            </a:r>
          </a:p>
        </p:txBody>
      </p:sp>
      <p:pic>
        <p:nvPicPr>
          <p:cNvPr id="4" name="图片 3"/>
          <p:cNvPicPr>
            <a:picLocks noChangeAspect="1"/>
          </p:cNvPicPr>
          <p:nvPr/>
        </p:nvPicPr>
        <p:blipFill>
          <a:blip r:embed="rId3"/>
          <a:stretch>
            <a:fillRect/>
          </a:stretch>
        </p:blipFill>
        <p:spPr>
          <a:xfrm>
            <a:off x="796278" y="1848125"/>
            <a:ext cx="3244646" cy="3106331"/>
          </a:xfrm>
          <a:prstGeom prst="rect">
            <a:avLst/>
          </a:prstGeom>
        </p:spPr>
      </p:pic>
      <p:pic>
        <p:nvPicPr>
          <p:cNvPr id="5" name="图片 4"/>
          <p:cNvPicPr>
            <a:picLocks noChangeAspect="1"/>
          </p:cNvPicPr>
          <p:nvPr/>
        </p:nvPicPr>
        <p:blipFill>
          <a:blip r:embed="rId3"/>
          <a:stretch>
            <a:fillRect/>
          </a:stretch>
        </p:blipFill>
        <p:spPr>
          <a:xfrm>
            <a:off x="4653287" y="1869845"/>
            <a:ext cx="3233303" cy="3095471"/>
          </a:xfrm>
          <a:prstGeom prst="rect">
            <a:avLst/>
          </a:prstGeom>
        </p:spPr>
      </p:pic>
      <p:pic>
        <p:nvPicPr>
          <p:cNvPr id="6" name="图片 5"/>
          <p:cNvPicPr>
            <a:picLocks noChangeAspect="1"/>
          </p:cNvPicPr>
          <p:nvPr/>
        </p:nvPicPr>
        <p:blipFill>
          <a:blip r:embed="rId3"/>
          <a:stretch>
            <a:fillRect/>
          </a:stretch>
        </p:blipFill>
        <p:spPr>
          <a:xfrm>
            <a:off x="8410464" y="1858985"/>
            <a:ext cx="3233303" cy="3095471"/>
          </a:xfrm>
          <a:prstGeom prst="rect">
            <a:avLst/>
          </a:prstGeom>
        </p:spPr>
      </p:pic>
      <p:pic>
        <p:nvPicPr>
          <p:cNvPr id="9" name="图片 8"/>
          <p:cNvPicPr>
            <a:picLocks noChangeAspect="1"/>
          </p:cNvPicPr>
          <p:nvPr/>
        </p:nvPicPr>
        <p:blipFill>
          <a:blip r:embed="rId4"/>
          <a:stretch>
            <a:fillRect/>
          </a:stretch>
        </p:blipFill>
        <p:spPr>
          <a:xfrm>
            <a:off x="3048493" y="2077567"/>
            <a:ext cx="349192" cy="468098"/>
          </a:xfrm>
          <a:prstGeom prst="rect">
            <a:avLst/>
          </a:prstGeom>
        </p:spPr>
      </p:pic>
      <p:pic>
        <p:nvPicPr>
          <p:cNvPr id="10" name="图片 9"/>
          <p:cNvPicPr>
            <a:picLocks noChangeAspect="1"/>
          </p:cNvPicPr>
          <p:nvPr/>
        </p:nvPicPr>
        <p:blipFill>
          <a:blip r:embed="rId4"/>
          <a:stretch>
            <a:fillRect/>
          </a:stretch>
        </p:blipFill>
        <p:spPr>
          <a:xfrm>
            <a:off x="2443888" y="2077567"/>
            <a:ext cx="349192" cy="468098"/>
          </a:xfrm>
          <a:prstGeom prst="rect">
            <a:avLst/>
          </a:prstGeom>
        </p:spPr>
      </p:pic>
      <p:pic>
        <p:nvPicPr>
          <p:cNvPr id="11" name="图片 10"/>
          <p:cNvPicPr>
            <a:picLocks noChangeAspect="1"/>
          </p:cNvPicPr>
          <p:nvPr/>
        </p:nvPicPr>
        <p:blipFill>
          <a:blip r:embed="rId4"/>
          <a:stretch>
            <a:fillRect/>
          </a:stretch>
        </p:blipFill>
        <p:spPr>
          <a:xfrm>
            <a:off x="1823990" y="2077567"/>
            <a:ext cx="349192" cy="468098"/>
          </a:xfrm>
          <a:prstGeom prst="rect">
            <a:avLst/>
          </a:prstGeom>
        </p:spPr>
      </p:pic>
      <p:pic>
        <p:nvPicPr>
          <p:cNvPr id="12" name="图片 11"/>
          <p:cNvPicPr>
            <a:picLocks noChangeAspect="1"/>
          </p:cNvPicPr>
          <p:nvPr/>
        </p:nvPicPr>
        <p:blipFill>
          <a:blip r:embed="rId4"/>
          <a:stretch>
            <a:fillRect/>
          </a:stretch>
        </p:blipFill>
        <p:spPr>
          <a:xfrm>
            <a:off x="1823990" y="2698065"/>
            <a:ext cx="349192" cy="468098"/>
          </a:xfrm>
          <a:prstGeom prst="rect">
            <a:avLst/>
          </a:prstGeom>
        </p:spPr>
      </p:pic>
      <p:pic>
        <p:nvPicPr>
          <p:cNvPr id="13" name="图片 12"/>
          <p:cNvPicPr>
            <a:picLocks noChangeAspect="1"/>
          </p:cNvPicPr>
          <p:nvPr/>
        </p:nvPicPr>
        <p:blipFill>
          <a:blip r:embed="rId4"/>
          <a:stretch>
            <a:fillRect/>
          </a:stretch>
        </p:blipFill>
        <p:spPr>
          <a:xfrm>
            <a:off x="2443888" y="2698065"/>
            <a:ext cx="349192" cy="468098"/>
          </a:xfrm>
          <a:prstGeom prst="rect">
            <a:avLst/>
          </a:prstGeom>
        </p:spPr>
      </p:pic>
      <p:pic>
        <p:nvPicPr>
          <p:cNvPr id="14" name="图片 13"/>
          <p:cNvPicPr>
            <a:picLocks noChangeAspect="1"/>
          </p:cNvPicPr>
          <p:nvPr/>
        </p:nvPicPr>
        <p:blipFill>
          <a:blip r:embed="rId4"/>
          <a:stretch>
            <a:fillRect/>
          </a:stretch>
        </p:blipFill>
        <p:spPr>
          <a:xfrm>
            <a:off x="3063493" y="2698065"/>
            <a:ext cx="349192" cy="468098"/>
          </a:xfrm>
          <a:prstGeom prst="rect">
            <a:avLst/>
          </a:prstGeom>
        </p:spPr>
      </p:pic>
      <p:pic>
        <p:nvPicPr>
          <p:cNvPr id="15" name="图片 14"/>
          <p:cNvPicPr>
            <a:picLocks noChangeAspect="1"/>
          </p:cNvPicPr>
          <p:nvPr/>
        </p:nvPicPr>
        <p:blipFill>
          <a:blip r:embed="rId4"/>
          <a:stretch>
            <a:fillRect/>
          </a:stretch>
        </p:blipFill>
        <p:spPr>
          <a:xfrm>
            <a:off x="1823990" y="3294000"/>
            <a:ext cx="349192" cy="468098"/>
          </a:xfrm>
          <a:prstGeom prst="rect">
            <a:avLst/>
          </a:prstGeom>
        </p:spPr>
      </p:pic>
      <p:pic>
        <p:nvPicPr>
          <p:cNvPr id="16" name="图片 15"/>
          <p:cNvPicPr>
            <a:picLocks noChangeAspect="1"/>
          </p:cNvPicPr>
          <p:nvPr/>
        </p:nvPicPr>
        <p:blipFill>
          <a:blip r:embed="rId4"/>
          <a:stretch>
            <a:fillRect/>
          </a:stretch>
        </p:blipFill>
        <p:spPr>
          <a:xfrm>
            <a:off x="2443888" y="3313395"/>
            <a:ext cx="349192" cy="468098"/>
          </a:xfrm>
          <a:prstGeom prst="rect">
            <a:avLst/>
          </a:prstGeom>
        </p:spPr>
      </p:pic>
      <p:pic>
        <p:nvPicPr>
          <p:cNvPr id="17" name="图片 16"/>
          <p:cNvPicPr>
            <a:picLocks noChangeAspect="1"/>
          </p:cNvPicPr>
          <p:nvPr/>
        </p:nvPicPr>
        <p:blipFill>
          <a:blip r:embed="rId4"/>
          <a:stretch>
            <a:fillRect/>
          </a:stretch>
        </p:blipFill>
        <p:spPr>
          <a:xfrm>
            <a:off x="3063493" y="3316269"/>
            <a:ext cx="349192" cy="468098"/>
          </a:xfrm>
          <a:prstGeom prst="rect">
            <a:avLst/>
          </a:prstGeom>
        </p:spPr>
      </p:pic>
      <p:pic>
        <p:nvPicPr>
          <p:cNvPr id="18" name="图片 17"/>
          <p:cNvPicPr>
            <a:picLocks noChangeAspect="1"/>
          </p:cNvPicPr>
          <p:nvPr/>
        </p:nvPicPr>
        <p:blipFill>
          <a:blip r:embed="rId4"/>
          <a:stretch>
            <a:fillRect/>
          </a:stretch>
        </p:blipFill>
        <p:spPr>
          <a:xfrm>
            <a:off x="5721491" y="2094132"/>
            <a:ext cx="349192" cy="468098"/>
          </a:xfrm>
          <a:prstGeom prst="rect">
            <a:avLst/>
          </a:prstGeom>
        </p:spPr>
      </p:pic>
      <p:pic>
        <p:nvPicPr>
          <p:cNvPr id="19" name="图片 18"/>
          <p:cNvPicPr>
            <a:picLocks noChangeAspect="1"/>
          </p:cNvPicPr>
          <p:nvPr/>
        </p:nvPicPr>
        <p:blipFill>
          <a:blip r:embed="rId4"/>
          <a:stretch>
            <a:fillRect/>
          </a:stretch>
        </p:blipFill>
        <p:spPr>
          <a:xfrm>
            <a:off x="6368126" y="2094132"/>
            <a:ext cx="349192" cy="468098"/>
          </a:xfrm>
          <a:prstGeom prst="rect">
            <a:avLst/>
          </a:prstGeom>
        </p:spPr>
      </p:pic>
      <p:pic>
        <p:nvPicPr>
          <p:cNvPr id="20" name="图片 19"/>
          <p:cNvPicPr>
            <a:picLocks noChangeAspect="1"/>
          </p:cNvPicPr>
          <p:nvPr/>
        </p:nvPicPr>
        <p:blipFill>
          <a:blip r:embed="rId4"/>
          <a:stretch>
            <a:fillRect/>
          </a:stretch>
        </p:blipFill>
        <p:spPr>
          <a:xfrm>
            <a:off x="7018411" y="2094132"/>
            <a:ext cx="349192" cy="468098"/>
          </a:xfrm>
          <a:prstGeom prst="rect">
            <a:avLst/>
          </a:prstGeom>
        </p:spPr>
      </p:pic>
      <p:pic>
        <p:nvPicPr>
          <p:cNvPr id="21" name="图片 20"/>
          <p:cNvPicPr>
            <a:picLocks noChangeAspect="1"/>
          </p:cNvPicPr>
          <p:nvPr/>
        </p:nvPicPr>
        <p:blipFill>
          <a:blip r:embed="rId4"/>
          <a:stretch>
            <a:fillRect/>
          </a:stretch>
        </p:blipFill>
        <p:spPr>
          <a:xfrm>
            <a:off x="5721491" y="2698065"/>
            <a:ext cx="349192" cy="468098"/>
          </a:xfrm>
          <a:prstGeom prst="rect">
            <a:avLst/>
          </a:prstGeom>
        </p:spPr>
      </p:pic>
      <p:pic>
        <p:nvPicPr>
          <p:cNvPr id="22" name="图片 21"/>
          <p:cNvPicPr>
            <a:picLocks noChangeAspect="1"/>
          </p:cNvPicPr>
          <p:nvPr/>
        </p:nvPicPr>
        <p:blipFill>
          <a:blip r:embed="rId4"/>
          <a:stretch>
            <a:fillRect/>
          </a:stretch>
        </p:blipFill>
        <p:spPr>
          <a:xfrm>
            <a:off x="6368126" y="2698065"/>
            <a:ext cx="349192" cy="468098"/>
          </a:xfrm>
          <a:prstGeom prst="rect">
            <a:avLst/>
          </a:prstGeom>
        </p:spPr>
      </p:pic>
      <p:pic>
        <p:nvPicPr>
          <p:cNvPr id="23" name="图片 22"/>
          <p:cNvPicPr>
            <a:picLocks noChangeAspect="1"/>
          </p:cNvPicPr>
          <p:nvPr/>
        </p:nvPicPr>
        <p:blipFill>
          <a:blip r:embed="rId4"/>
          <a:stretch>
            <a:fillRect/>
          </a:stretch>
        </p:blipFill>
        <p:spPr>
          <a:xfrm>
            <a:off x="7014761" y="2710885"/>
            <a:ext cx="349192" cy="468098"/>
          </a:xfrm>
          <a:prstGeom prst="rect">
            <a:avLst/>
          </a:prstGeom>
        </p:spPr>
      </p:pic>
      <p:pic>
        <p:nvPicPr>
          <p:cNvPr id="25" name="图片 24"/>
          <p:cNvPicPr>
            <a:picLocks noChangeAspect="1"/>
          </p:cNvPicPr>
          <p:nvPr/>
        </p:nvPicPr>
        <p:blipFill>
          <a:blip r:embed="rId5"/>
          <a:stretch>
            <a:fillRect/>
          </a:stretch>
        </p:blipFill>
        <p:spPr>
          <a:xfrm>
            <a:off x="9422105" y="2094132"/>
            <a:ext cx="2036236" cy="362549"/>
          </a:xfrm>
          <a:prstGeom prst="rect">
            <a:avLst/>
          </a:prstGeom>
        </p:spPr>
      </p:pic>
      <p:pic>
        <p:nvPicPr>
          <p:cNvPr id="26" name="图片 25"/>
          <p:cNvPicPr>
            <a:picLocks noChangeAspect="1"/>
          </p:cNvPicPr>
          <p:nvPr/>
        </p:nvPicPr>
        <p:blipFill>
          <a:blip r:embed="rId5"/>
          <a:stretch>
            <a:fillRect/>
          </a:stretch>
        </p:blipFill>
        <p:spPr>
          <a:xfrm>
            <a:off x="9422105" y="2710885"/>
            <a:ext cx="2036236" cy="362549"/>
          </a:xfrm>
          <a:prstGeom prst="rect">
            <a:avLst/>
          </a:prstGeom>
        </p:spPr>
      </p:pic>
      <p:sp>
        <p:nvSpPr>
          <p:cNvPr id="28" name="矩形 27"/>
          <p:cNvSpPr/>
          <p:nvPr/>
        </p:nvSpPr>
        <p:spPr>
          <a:xfrm>
            <a:off x="1493833" y="5027817"/>
            <a:ext cx="1569660" cy="369332"/>
          </a:xfrm>
          <a:prstGeom prst="rect">
            <a:avLst/>
          </a:prstGeom>
        </p:spPr>
        <p:txBody>
          <a:bodyPr wrap="none">
            <a:spAutoFit/>
          </a:bodyPr>
          <a:lstStyle/>
          <a:p>
            <a:pPr lvl="1" algn="ctr"/>
            <a:r>
              <a:rPr lang="en-US" dirty="0"/>
              <a:t>Layout 1</a:t>
            </a:r>
          </a:p>
        </p:txBody>
      </p:sp>
      <p:sp>
        <p:nvSpPr>
          <p:cNvPr id="29" name="矩形 28"/>
          <p:cNvSpPr/>
          <p:nvPr/>
        </p:nvSpPr>
        <p:spPr>
          <a:xfrm>
            <a:off x="5485108" y="5014521"/>
            <a:ext cx="1569852" cy="369332"/>
          </a:xfrm>
          <a:prstGeom prst="rect">
            <a:avLst/>
          </a:prstGeom>
        </p:spPr>
        <p:txBody>
          <a:bodyPr wrap="square">
            <a:spAutoFit/>
          </a:bodyPr>
          <a:lstStyle/>
          <a:p>
            <a:pPr lvl="1" algn="ctr"/>
            <a:r>
              <a:rPr lang="en-US" dirty="0"/>
              <a:t>Layout 2</a:t>
            </a:r>
          </a:p>
        </p:txBody>
      </p:sp>
      <p:sp>
        <p:nvSpPr>
          <p:cNvPr id="30" name="矩形 29"/>
          <p:cNvSpPr/>
          <p:nvPr/>
        </p:nvSpPr>
        <p:spPr>
          <a:xfrm>
            <a:off x="8995542" y="5014521"/>
            <a:ext cx="1569660" cy="369332"/>
          </a:xfrm>
          <a:prstGeom prst="rect">
            <a:avLst/>
          </a:prstGeom>
        </p:spPr>
        <p:txBody>
          <a:bodyPr wrap="none">
            <a:spAutoFit/>
          </a:bodyPr>
          <a:lstStyle/>
          <a:p>
            <a:pPr lvl="1" algn="ctr"/>
            <a:r>
              <a:rPr lang="en-US" dirty="0"/>
              <a:t>Layout 3</a:t>
            </a:r>
          </a:p>
        </p:txBody>
      </p:sp>
      <p:pic>
        <p:nvPicPr>
          <p:cNvPr id="31" name="图片 30"/>
          <p:cNvPicPr>
            <a:picLocks noChangeAspect="1"/>
          </p:cNvPicPr>
          <p:nvPr/>
        </p:nvPicPr>
        <p:blipFill>
          <a:blip r:embed="rId6"/>
          <a:stretch>
            <a:fillRect/>
          </a:stretch>
        </p:blipFill>
        <p:spPr>
          <a:xfrm flipV="1">
            <a:off x="5688534" y="3316267"/>
            <a:ext cx="1922330" cy="406781"/>
          </a:xfrm>
          <a:prstGeom prst="rect">
            <a:avLst/>
          </a:prstGeom>
        </p:spPr>
      </p:pic>
      <p:pic>
        <p:nvPicPr>
          <p:cNvPr id="32" name="图片 31"/>
          <p:cNvPicPr>
            <a:picLocks noChangeAspect="1"/>
          </p:cNvPicPr>
          <p:nvPr/>
        </p:nvPicPr>
        <p:blipFill>
          <a:blip r:embed="rId6"/>
          <a:stretch>
            <a:fillRect/>
          </a:stretch>
        </p:blipFill>
        <p:spPr>
          <a:xfrm>
            <a:off x="9438809" y="3348079"/>
            <a:ext cx="2019532" cy="384313"/>
          </a:xfrm>
          <a:prstGeom prst="rect">
            <a:avLst/>
          </a:prstGeom>
        </p:spPr>
      </p:pic>
      <p:pic>
        <p:nvPicPr>
          <p:cNvPr id="34" name="图片 33"/>
          <p:cNvPicPr>
            <a:picLocks noChangeAspect="1"/>
          </p:cNvPicPr>
          <p:nvPr/>
        </p:nvPicPr>
        <p:blipFill>
          <a:blip r:embed="rId7"/>
          <a:stretch>
            <a:fillRect/>
          </a:stretch>
        </p:blipFill>
        <p:spPr>
          <a:xfrm flipH="1">
            <a:off x="9262988" y="3316269"/>
            <a:ext cx="89523" cy="547988"/>
          </a:xfrm>
          <a:prstGeom prst="rect">
            <a:avLst/>
          </a:prstGeom>
        </p:spPr>
      </p:pic>
      <p:pic>
        <p:nvPicPr>
          <p:cNvPr id="33" name="图片 32"/>
          <p:cNvPicPr>
            <a:picLocks noChangeAspect="1"/>
          </p:cNvPicPr>
          <p:nvPr/>
        </p:nvPicPr>
        <p:blipFill>
          <a:blip r:embed="rId7"/>
          <a:stretch>
            <a:fillRect/>
          </a:stretch>
        </p:blipFill>
        <p:spPr>
          <a:xfrm flipH="1">
            <a:off x="5485108" y="3236379"/>
            <a:ext cx="89523" cy="547988"/>
          </a:xfrm>
          <a:prstGeom prst="rect">
            <a:avLst/>
          </a:prstGeom>
        </p:spPr>
      </p:pic>
      <p:sp>
        <p:nvSpPr>
          <p:cNvPr id="7" name="矩形 6"/>
          <p:cNvSpPr/>
          <p:nvPr/>
        </p:nvSpPr>
        <p:spPr>
          <a:xfrm>
            <a:off x="827785" y="5417564"/>
            <a:ext cx="3435557" cy="369332"/>
          </a:xfrm>
          <a:prstGeom prst="rect">
            <a:avLst/>
          </a:prstGeom>
        </p:spPr>
        <p:txBody>
          <a:bodyPr wrap="none">
            <a:spAutoFit/>
          </a:bodyPr>
          <a:lstStyle/>
          <a:p>
            <a:pPr algn="ctr"/>
            <a:r>
              <a:rPr lang="en-US" dirty="0">
                <a:solidFill>
                  <a:srgbClr val="C00000"/>
                </a:solidFill>
              </a:rPr>
              <a:t>Maximum number of cabinets </a:t>
            </a:r>
          </a:p>
        </p:txBody>
      </p:sp>
      <p:sp>
        <p:nvSpPr>
          <p:cNvPr id="8" name="矩形 7"/>
          <p:cNvSpPr/>
          <p:nvPr/>
        </p:nvSpPr>
        <p:spPr>
          <a:xfrm>
            <a:off x="8615511" y="5400012"/>
            <a:ext cx="2823209" cy="369332"/>
          </a:xfrm>
          <a:prstGeom prst="rect">
            <a:avLst/>
          </a:prstGeom>
        </p:spPr>
        <p:txBody>
          <a:bodyPr wrap="none">
            <a:spAutoFit/>
          </a:bodyPr>
          <a:lstStyle/>
          <a:p>
            <a:pPr algn="ctr"/>
            <a:r>
              <a:rPr lang="en-US" dirty="0"/>
              <a:t>Best airflow organization</a:t>
            </a:r>
          </a:p>
        </p:txBody>
      </p:sp>
      <p:pic>
        <p:nvPicPr>
          <p:cNvPr id="24" name="图片 23"/>
          <p:cNvPicPr>
            <a:picLocks noChangeAspect="1"/>
          </p:cNvPicPr>
          <p:nvPr/>
        </p:nvPicPr>
        <p:blipFill>
          <a:blip r:embed="rId8"/>
          <a:stretch>
            <a:fillRect/>
          </a:stretch>
        </p:blipFill>
        <p:spPr>
          <a:xfrm flipV="1">
            <a:off x="1743549" y="3843919"/>
            <a:ext cx="573102" cy="92031"/>
          </a:xfrm>
          <a:prstGeom prst="rect">
            <a:avLst/>
          </a:prstGeom>
        </p:spPr>
      </p:pic>
      <p:pic>
        <p:nvPicPr>
          <p:cNvPr id="36" name="图片 35"/>
          <p:cNvPicPr>
            <a:picLocks noChangeAspect="1"/>
          </p:cNvPicPr>
          <p:nvPr/>
        </p:nvPicPr>
        <p:blipFill>
          <a:blip r:embed="rId8"/>
          <a:stretch>
            <a:fillRect/>
          </a:stretch>
        </p:blipFill>
        <p:spPr>
          <a:xfrm flipV="1">
            <a:off x="3024192" y="3853408"/>
            <a:ext cx="573102" cy="92031"/>
          </a:xfrm>
          <a:prstGeom prst="rect">
            <a:avLst/>
          </a:prstGeom>
        </p:spPr>
      </p:pic>
      <p:sp>
        <p:nvSpPr>
          <p:cNvPr id="37" name="矩形 36"/>
          <p:cNvSpPr/>
          <p:nvPr/>
        </p:nvSpPr>
        <p:spPr>
          <a:xfrm>
            <a:off x="5980627" y="5420995"/>
            <a:ext cx="1040670" cy="369332"/>
          </a:xfrm>
          <a:prstGeom prst="rect">
            <a:avLst/>
          </a:prstGeom>
        </p:spPr>
        <p:txBody>
          <a:bodyPr wrap="none">
            <a:spAutoFit/>
          </a:bodyPr>
          <a:lstStyle/>
          <a:p>
            <a:pPr algn="ctr"/>
            <a:r>
              <a:rPr lang="en-US" dirty="0"/>
              <a:t>Average</a:t>
            </a:r>
          </a:p>
        </p:txBody>
      </p:sp>
      <p:sp>
        <p:nvSpPr>
          <p:cNvPr id="38" name="圆角矩形 37"/>
          <p:cNvSpPr/>
          <p:nvPr/>
        </p:nvSpPr>
        <p:spPr bwMode="auto">
          <a:xfrm>
            <a:off x="663289" y="1607093"/>
            <a:ext cx="3714272" cy="4371713"/>
          </a:xfrm>
          <a:prstGeom prst="roundRect">
            <a:avLst/>
          </a:prstGeom>
          <a:noFill/>
          <a:ln w="19050" cap="flat" cmpd="sng" algn="ctr">
            <a:solidFill>
              <a:srgbClr val="C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ln>
                <a:solidFill>
                  <a:srgbClr val="FF0909"/>
                </a:solidFill>
              </a:ln>
              <a:noFill/>
              <a:latin typeface="FrutigerNext LT Regular" pitchFamily="34" charset="0"/>
              <a:ea typeface="宋体" pitchFamily="2" charset="-122"/>
            </a:endParaRPr>
          </a:p>
        </p:txBody>
      </p:sp>
    </p:spTree>
    <p:extLst>
      <p:ext uri="{BB962C8B-B14F-4D97-AF65-F5344CB8AC3E}">
        <p14:creationId xmlns:p14="http://schemas.microsoft.com/office/powerpoint/2010/main" val="300163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7" grpId="0"/>
      <p:bldP spid="8" grpId="0"/>
      <p:bldP spid="37" grpId="0"/>
      <p:bldP spid="3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t>Task 3: Reference Layout</a:t>
            </a:r>
          </a:p>
        </p:txBody>
      </p:sp>
      <p:sp>
        <p:nvSpPr>
          <p:cNvPr id="6" name="矩形 5"/>
          <p:cNvSpPr/>
          <p:nvPr/>
        </p:nvSpPr>
        <p:spPr>
          <a:xfrm>
            <a:off x="2119663" y="5555777"/>
            <a:ext cx="2286202" cy="338554"/>
          </a:xfrm>
          <a:prstGeom prst="rect">
            <a:avLst/>
          </a:prstGeom>
        </p:spPr>
        <p:txBody>
          <a:bodyPr wrap="none">
            <a:spAutoFit/>
          </a:bodyPr>
          <a:lstStyle/>
          <a:p>
            <a:pPr lvl="1" algn="ctr"/>
            <a:r>
              <a:rPr lang="en-US" sz="1600" dirty="0" smtClean="0"/>
              <a:t>Symmetric layout</a:t>
            </a:r>
            <a:endParaRPr lang="en-US" sz="1600" dirty="0"/>
          </a:p>
        </p:txBody>
      </p:sp>
      <p:sp>
        <p:nvSpPr>
          <p:cNvPr id="7" name="矩形 6"/>
          <p:cNvSpPr/>
          <p:nvPr/>
        </p:nvSpPr>
        <p:spPr>
          <a:xfrm>
            <a:off x="7339353" y="5555775"/>
            <a:ext cx="2582758" cy="338554"/>
          </a:xfrm>
          <a:prstGeom prst="rect">
            <a:avLst/>
          </a:prstGeom>
        </p:spPr>
        <p:txBody>
          <a:bodyPr wrap="none">
            <a:spAutoFit/>
          </a:bodyPr>
          <a:lstStyle/>
          <a:p>
            <a:pPr lvl="1" algn="ctr"/>
            <a:r>
              <a:rPr lang="en-US" sz="1600" dirty="0" err="1" smtClean="0"/>
              <a:t>Unsymmetric</a:t>
            </a:r>
            <a:r>
              <a:rPr lang="en-US" sz="1600" dirty="0" smtClean="0"/>
              <a:t> layout</a:t>
            </a:r>
            <a:endParaRPr lang="en-US" sz="1600" dirty="0"/>
          </a:p>
        </p:txBody>
      </p:sp>
      <p:pic>
        <p:nvPicPr>
          <p:cNvPr id="9" name="图片 8"/>
          <p:cNvPicPr>
            <a:picLocks noChangeAspect="1"/>
          </p:cNvPicPr>
          <p:nvPr/>
        </p:nvPicPr>
        <p:blipFill>
          <a:blip r:embed="rId3"/>
          <a:stretch>
            <a:fillRect/>
          </a:stretch>
        </p:blipFill>
        <p:spPr>
          <a:xfrm>
            <a:off x="6096000" y="2199190"/>
            <a:ext cx="5653088" cy="2511705"/>
          </a:xfrm>
          <a:prstGeom prst="rect">
            <a:avLst/>
          </a:prstGeom>
        </p:spPr>
      </p:pic>
      <p:pic>
        <p:nvPicPr>
          <p:cNvPr id="10" name="图片 9"/>
          <p:cNvPicPr>
            <a:picLocks noChangeAspect="1"/>
          </p:cNvPicPr>
          <p:nvPr/>
        </p:nvPicPr>
        <p:blipFill>
          <a:blip r:embed="rId4"/>
          <a:stretch>
            <a:fillRect/>
          </a:stretch>
        </p:blipFill>
        <p:spPr>
          <a:xfrm>
            <a:off x="455613" y="2405610"/>
            <a:ext cx="5640387" cy="2091214"/>
          </a:xfrm>
          <a:prstGeom prst="rect">
            <a:avLst/>
          </a:prstGeom>
        </p:spPr>
      </p:pic>
    </p:spTree>
    <p:extLst>
      <p:ext uri="{BB962C8B-B14F-4D97-AF65-F5344CB8AC3E}">
        <p14:creationId xmlns:p14="http://schemas.microsoft.com/office/powerpoint/2010/main" val="3038378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t>On completion of this course, you will be able to:</a:t>
            </a:r>
          </a:p>
          <a:p>
            <a:pPr lvl="1"/>
            <a:r>
              <a:rPr lang="en-US"/>
              <a:t>Calculate data center cooling system loads.</a:t>
            </a:r>
          </a:p>
          <a:p>
            <a:pPr lvl="1"/>
            <a:r>
              <a:rPr lang="en-US"/>
              <a:t>Select data center air conditioner configurations and optimize the configuration solution.</a:t>
            </a:r>
          </a:p>
          <a:p>
            <a:pPr lvl="1"/>
            <a:r>
              <a:rPr lang="en-US"/>
              <a:t>Understand the configuration and selection principles of a chilled water system and chillers.</a:t>
            </a:r>
          </a:p>
          <a:p>
            <a:pPr lvl="1"/>
            <a:r>
              <a:rPr lang="en-US"/>
              <a:t>Optimize a cooling system and understand its simple configurations.</a:t>
            </a:r>
          </a:p>
          <a:p>
            <a:pPr lvl="1"/>
            <a:endParaRPr lang="en-US" altLang="zh-CN" dirty="0"/>
          </a:p>
          <a:p>
            <a:pPr lvl="1"/>
            <a:endParaRPr lang="en-US" altLang="zh-CN" dirty="0" smtClean="0"/>
          </a:p>
          <a:p>
            <a:pPr lvl="1"/>
            <a:endParaRPr lang="zh-CN" altLang="en-US" dirty="0"/>
          </a:p>
        </p:txBody>
      </p:sp>
    </p:spTree>
    <p:extLst>
      <p:ext uri="{BB962C8B-B14F-4D97-AF65-F5344CB8AC3E}">
        <p14:creationId xmlns:p14="http://schemas.microsoft.com/office/powerpoint/2010/main" val="395821348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3</a:t>
            </a:r>
          </a:p>
        </p:txBody>
      </p:sp>
      <p:sp>
        <p:nvSpPr>
          <p:cNvPr id="3" name="文本占位符 2"/>
          <p:cNvSpPr>
            <a:spLocks noGrp="1"/>
          </p:cNvSpPr>
          <p:nvPr>
            <p:ph type="body" sz="quarter" idx="10"/>
          </p:nvPr>
        </p:nvSpPr>
        <p:spPr/>
        <p:txBody>
          <a:bodyPr/>
          <a:lstStyle/>
          <a:p>
            <a:r>
              <a:rPr lang="en-US" dirty="0"/>
              <a:t>High-density area (simultaneous coefficient: 1.0, comprehensive coefficient: 1.2, layout 1 adopted)</a:t>
            </a:r>
          </a:p>
        </p:txBody>
      </p:sp>
      <p:graphicFrame>
        <p:nvGraphicFramePr>
          <p:cNvPr id="5" name="表格 4"/>
          <p:cNvGraphicFramePr>
            <a:graphicFrameLocks noGrp="1"/>
          </p:cNvGraphicFramePr>
          <p:nvPr>
            <p:extLst>
              <p:ext uri="{D42A27DB-BD31-4B8C-83A1-F6EECF244321}">
                <p14:modId xmlns:p14="http://schemas.microsoft.com/office/powerpoint/2010/main" val="951811311"/>
              </p:ext>
            </p:extLst>
          </p:nvPr>
        </p:nvGraphicFramePr>
        <p:xfrm>
          <a:off x="841830" y="2547457"/>
          <a:ext cx="10130970" cy="3098602"/>
        </p:xfrm>
        <a:graphic>
          <a:graphicData uri="http://schemas.openxmlformats.org/drawingml/2006/table">
            <a:tbl>
              <a:tblPr>
                <a:tableStyleId>{2D5ABB26-0587-4C30-8999-92F81FD0307C}</a:tableStyleId>
              </a:tblPr>
              <a:tblGrid>
                <a:gridCol w="2275569"/>
                <a:gridCol w="1974494"/>
                <a:gridCol w="2499078"/>
                <a:gridCol w="2177143"/>
                <a:gridCol w="1204686"/>
              </a:tblGrid>
              <a:tr h="700042">
                <a:tc>
                  <a:txBody>
                    <a:bodyPr/>
                    <a:lstStyle/>
                    <a:p>
                      <a:pPr algn="ctr" fontAlgn="ctr"/>
                      <a:r>
                        <a:rPr lang="en-US" sz="1400" b="1" dirty="0"/>
                        <a:t>Configuration Description</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1" dirty="0"/>
                        <a:t>Number of Air Conditioners in a Smart Module (N+1)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a:p>
                  </a:txBody>
                  <a:tcPr/>
                </a:tc>
                <a:tc>
                  <a:txBody>
                    <a:bodyPr/>
                    <a:lstStyle/>
                    <a:p>
                      <a:pPr algn="ctr" fontAlgn="ctr"/>
                      <a:r>
                        <a:rPr lang="en-US" sz="1400" b="1" dirty="0"/>
                        <a:t>Total Number of Cabinets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1" dirty="0">
                          <a:solidFill>
                            <a:srgbClr val="C00000"/>
                          </a:solidFill>
                        </a:rPr>
                        <a:t>Remarks</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683901">
                <a:tc>
                  <a:txBody>
                    <a:bodyPr/>
                    <a:lstStyle/>
                    <a:p>
                      <a:pPr algn="ctr" fontAlgn="ctr"/>
                      <a:r>
                        <a:rPr lang="en-US" sz="1200"/>
                        <a:t>42 kW full-sized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a:t>5+1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12+6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endParaRPr lang="en-US" altLang="zh-CN" sz="1200" dirty="0" smtClean="0">
                        <a:solidFill>
                          <a:srgbClr val="0070C0"/>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1553">
                <a:tc>
                  <a:txBody>
                    <a:bodyPr/>
                    <a:lstStyle/>
                    <a:p>
                      <a:pPr algn="ctr" fontAlgn="ctr"/>
                      <a:r>
                        <a:rPr lang="en-US" sz="1200" dirty="0"/>
                        <a:t>30 kW half-sized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rgbClr val="C00000"/>
                          </a:solidFill>
                        </a:rPr>
                        <a:t>10+1/2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12+6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sz="1200" dirty="0">
                        <a:solidFill>
                          <a:srgbClr val="0070C0"/>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1553">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65 kW full-sized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dirty="0">
                          <a:solidFill>
                            <a:srgbClr val="C00000"/>
                          </a:solidFill>
                        </a:rPr>
                        <a:t>5+1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a:t>12+6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1219444" rtl="0" eaLnBrk="1" fontAlgn="ctr" latinLnBrk="0" hangingPunct="1">
                        <a:lnSpc>
                          <a:spcPct val="100000"/>
                        </a:lnSpc>
                        <a:spcBef>
                          <a:spcPts val="0"/>
                        </a:spcBef>
                        <a:spcAft>
                          <a:spcPts val="0"/>
                        </a:spcAft>
                        <a:buClrTx/>
                        <a:buSzTx/>
                        <a:buFontTx/>
                        <a:buNone/>
                        <a:tabLst/>
                        <a:defRPr/>
                      </a:pPr>
                      <a:endParaRPr lang="en-US" sz="1200" dirty="0" smtClean="0">
                        <a:solidFill>
                          <a:srgbClr val="0070C0"/>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1553">
                <a:tc>
                  <a:txBody>
                    <a:bodyPr/>
                    <a:lstStyle/>
                    <a:p>
                      <a:pPr algn="ctr" fontAlgn="ctr"/>
                      <a:r>
                        <a:rPr lang="en-US" sz="1200"/>
                        <a:t>...</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rgbClr val="0070C0"/>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5339157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3</a:t>
            </a:r>
          </a:p>
        </p:txBody>
      </p:sp>
      <p:sp>
        <p:nvSpPr>
          <p:cNvPr id="3" name="文本占位符 2"/>
          <p:cNvSpPr>
            <a:spLocks noGrp="1"/>
          </p:cNvSpPr>
          <p:nvPr>
            <p:ph type="body" sz="quarter" idx="10"/>
          </p:nvPr>
        </p:nvSpPr>
        <p:spPr/>
        <p:txBody>
          <a:bodyPr/>
          <a:lstStyle/>
          <a:p>
            <a:r>
              <a:rPr lang="en-US"/>
              <a:t>Medium-density area (simultaneous coefficient: 1.0, comprehensive coefficient: 1.2, layout 1 adopted)</a:t>
            </a:r>
          </a:p>
        </p:txBody>
      </p:sp>
      <p:graphicFrame>
        <p:nvGraphicFramePr>
          <p:cNvPr id="5" name="表格 4"/>
          <p:cNvGraphicFramePr>
            <a:graphicFrameLocks noGrp="1"/>
          </p:cNvGraphicFramePr>
          <p:nvPr>
            <p:extLst>
              <p:ext uri="{D42A27DB-BD31-4B8C-83A1-F6EECF244321}">
                <p14:modId xmlns:p14="http://schemas.microsoft.com/office/powerpoint/2010/main" val="2324588574"/>
              </p:ext>
            </p:extLst>
          </p:nvPr>
        </p:nvGraphicFramePr>
        <p:xfrm>
          <a:off x="914400" y="2547457"/>
          <a:ext cx="10392231" cy="3084086"/>
        </p:xfrm>
        <a:graphic>
          <a:graphicData uri="http://schemas.openxmlformats.org/drawingml/2006/table">
            <a:tbl>
              <a:tblPr>
                <a:tableStyleId>{2D5ABB26-0587-4C30-8999-92F81FD0307C}</a:tableStyleId>
              </a:tblPr>
              <a:tblGrid>
                <a:gridCol w="2324483"/>
                <a:gridCol w="2016937"/>
                <a:gridCol w="2364180"/>
                <a:gridCol w="2525486"/>
                <a:gridCol w="1161145"/>
              </a:tblGrid>
              <a:tr h="570783">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1" dirty="0"/>
                        <a:t>Configuration Description</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fontAlgn="ctr"/>
                      <a:r>
                        <a:rPr lang="en-US" sz="1400" b="1" dirty="0"/>
                        <a:t>Number of Air Conditioners in a Smart Module (N+1)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a:p>
                  </a:txBody>
                  <a:tcPr/>
                </a:tc>
                <a:tc>
                  <a:txBody>
                    <a:bodyPr/>
                    <a:lstStyle/>
                    <a:p>
                      <a:pPr algn="ctr" fontAlgn="ctr"/>
                      <a:r>
                        <a:rPr lang="en-US" sz="1400" b="1" dirty="0"/>
                        <a:t>Total Number of Cabinets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1" dirty="0"/>
                        <a:t>Remarks</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57623">
                <a:tc>
                  <a:txBody>
                    <a:bodyPr/>
                    <a:lstStyle/>
                    <a:p>
                      <a:pPr algn="ctr" fontAlgn="ctr"/>
                      <a:r>
                        <a:rPr lang="en-US" sz="1200"/>
                        <a:t>25 kW half-sized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a:t>5+1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15+3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endParaRPr lang="en-US" altLang="zh-CN" sz="1200" dirty="0" smtClean="0"/>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7623">
                <a:tc>
                  <a:txBody>
                    <a:bodyPr/>
                    <a:lstStyle/>
                    <a:p>
                      <a:pPr algn="ctr" fontAlgn="ctr"/>
                      <a:r>
                        <a:rPr lang="en-US" sz="1200"/>
                        <a:t>42 kW full-sized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t>3+1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14+4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endParaRPr lang="en-US" altLang="zh-CN" sz="1200" dirty="0" smtClean="0"/>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6019">
                <a:tc>
                  <a:txBody>
                    <a:bodyPr/>
                    <a:lstStyle/>
                    <a:p>
                      <a:pPr algn="ctr" fontAlgn="ctr"/>
                      <a:r>
                        <a:rPr lang="en-US" sz="1200"/>
                        <a:t>30 kW half-sized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rgbClr val="C00000"/>
                          </a:solidFill>
                        </a:rPr>
                        <a:t>5+1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15+3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sz="1200" dirty="0">
                        <a:solidFill>
                          <a:srgbClr val="FF0000"/>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6019">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65 kW full-sized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dirty="0">
                          <a:solidFill>
                            <a:srgbClr val="C00000"/>
                          </a:solidFill>
                        </a:rPr>
                        <a:t>2+1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a:t>15+3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1219444" rtl="0" eaLnBrk="1" fontAlgn="ctr" latinLnBrk="0" hangingPunct="1">
                        <a:lnSpc>
                          <a:spcPct val="100000"/>
                        </a:lnSpc>
                        <a:spcBef>
                          <a:spcPts val="0"/>
                        </a:spcBef>
                        <a:spcAft>
                          <a:spcPts val="0"/>
                        </a:spcAft>
                        <a:buClrTx/>
                        <a:buSzTx/>
                        <a:buFontTx/>
                        <a:buNone/>
                        <a:tabLst/>
                        <a:defRPr/>
                      </a:pPr>
                      <a:endParaRPr lang="en-US" sz="1200" dirty="0" smtClean="0">
                        <a:solidFill>
                          <a:srgbClr val="FF0000"/>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6019">
                <a:tc>
                  <a:txBody>
                    <a:bodyPr/>
                    <a:lstStyle/>
                    <a:p>
                      <a:pPr algn="ctr" fontAlgn="ctr"/>
                      <a:r>
                        <a:rPr lang="en-US" sz="1200"/>
                        <a:t>...</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87163535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3</a:t>
            </a:r>
          </a:p>
        </p:txBody>
      </p:sp>
      <p:sp>
        <p:nvSpPr>
          <p:cNvPr id="3" name="文本占位符 2"/>
          <p:cNvSpPr>
            <a:spLocks noGrp="1"/>
          </p:cNvSpPr>
          <p:nvPr>
            <p:ph type="body" sz="quarter" idx="10"/>
          </p:nvPr>
        </p:nvSpPr>
        <p:spPr/>
        <p:txBody>
          <a:bodyPr/>
          <a:lstStyle/>
          <a:p>
            <a:r>
              <a:rPr lang="en-US"/>
              <a:t>Low-density area (simultaneous coefficient: 1.0, comprehensive coefficient: 1.2, layout 1 adopted)</a:t>
            </a:r>
          </a:p>
        </p:txBody>
      </p:sp>
      <p:graphicFrame>
        <p:nvGraphicFramePr>
          <p:cNvPr id="5" name="表格 4"/>
          <p:cNvGraphicFramePr>
            <a:graphicFrameLocks noGrp="1"/>
          </p:cNvGraphicFramePr>
          <p:nvPr>
            <p:extLst>
              <p:ext uri="{D42A27DB-BD31-4B8C-83A1-F6EECF244321}">
                <p14:modId xmlns:p14="http://schemas.microsoft.com/office/powerpoint/2010/main" val="4139853025"/>
              </p:ext>
            </p:extLst>
          </p:nvPr>
        </p:nvGraphicFramePr>
        <p:xfrm>
          <a:off x="870858" y="2547457"/>
          <a:ext cx="10406741" cy="3113115"/>
        </p:xfrm>
        <a:graphic>
          <a:graphicData uri="http://schemas.openxmlformats.org/drawingml/2006/table">
            <a:tbl>
              <a:tblPr>
                <a:tableStyleId>{2D5ABB26-0587-4C30-8999-92F81FD0307C}</a:tableStyleId>
              </a:tblPr>
              <a:tblGrid>
                <a:gridCol w="2327729"/>
                <a:gridCol w="2019753"/>
                <a:gridCol w="2430689"/>
                <a:gridCol w="2496457"/>
                <a:gridCol w="1132113"/>
              </a:tblGrid>
              <a:tr h="70332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1" dirty="0"/>
                        <a:t>Configuration Description</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fontAlgn="ctr"/>
                      <a:r>
                        <a:rPr lang="en-US" sz="1400" b="1" dirty="0"/>
                        <a:t>Number of Air Conditioners in a Smart Module (N+1)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a:p>
                  </a:txBody>
                  <a:tcPr/>
                </a:tc>
                <a:tc>
                  <a:txBody>
                    <a:bodyPr/>
                    <a:lstStyle/>
                    <a:p>
                      <a:pPr algn="ctr" fontAlgn="ctr"/>
                      <a:r>
                        <a:rPr lang="en-US" sz="1400" b="1" dirty="0"/>
                        <a:t>Total Number of Cabinets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b="1" dirty="0"/>
                        <a:t>Remarks</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687104">
                <a:tc>
                  <a:txBody>
                    <a:bodyPr/>
                    <a:lstStyle/>
                    <a:p>
                      <a:pPr algn="ctr" fontAlgn="ctr"/>
                      <a:r>
                        <a:rPr lang="en-US" sz="1200"/>
                        <a:t>100 kW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ctr" latinLnBrk="0" hangingPunct="1">
                        <a:lnSpc>
                          <a:spcPct val="100000"/>
                        </a:lnSpc>
                        <a:spcBef>
                          <a:spcPts val="0"/>
                        </a:spcBef>
                        <a:spcAft>
                          <a:spcPts val="0"/>
                        </a:spcAft>
                        <a:buClrTx/>
                        <a:buSzTx/>
                        <a:buFontTx/>
                        <a:buNone/>
                        <a:tabLst/>
                        <a:defRPr/>
                      </a:pPr>
                      <a:endParaRPr lang="en-US" altLang="zh-CN" sz="1200" dirty="0" smtClean="0"/>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4230">
                <a:tc>
                  <a:txBody>
                    <a:bodyPr/>
                    <a:lstStyle/>
                    <a:p>
                      <a:pPr algn="ctr" fontAlgn="ctr"/>
                      <a:r>
                        <a:rPr lang="en-US" sz="1200"/>
                        <a:t>110 kW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a:solidFill>
                            <a:srgbClr val="FF0000"/>
                          </a:solidFill>
                        </a:rPr>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fontAlgn="ctr"/>
                      <a:endParaRPr lang="en-US" sz="1200" dirty="0">
                        <a:solidFill>
                          <a:srgbClr val="FF0000"/>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4230">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130 kW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a:solidFill>
                            <a:srgbClr val="FF0000"/>
                          </a:solidFill>
                        </a:rPr>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1219444" rtl="0" eaLnBrk="1" fontAlgn="ctr" latinLnBrk="0" hangingPunct="1">
                        <a:lnSpc>
                          <a:spcPct val="100000"/>
                        </a:lnSpc>
                        <a:spcBef>
                          <a:spcPts val="0"/>
                        </a:spcBef>
                        <a:spcAft>
                          <a:spcPts val="0"/>
                        </a:spcAft>
                        <a:buClrTx/>
                        <a:buSzTx/>
                        <a:buFontTx/>
                        <a:buNone/>
                        <a:tabLst/>
                        <a:defRPr/>
                      </a:pPr>
                      <a:r>
                        <a:rPr lang="en-US" sz="1200"/>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1219444" rtl="0" eaLnBrk="1" fontAlgn="ctr" latinLnBrk="0" hangingPunct="1">
                        <a:lnSpc>
                          <a:spcPct val="100000"/>
                        </a:lnSpc>
                        <a:spcBef>
                          <a:spcPts val="0"/>
                        </a:spcBef>
                        <a:spcAft>
                          <a:spcPts val="0"/>
                        </a:spcAft>
                        <a:buClrTx/>
                        <a:buSzTx/>
                        <a:buFontTx/>
                        <a:buNone/>
                        <a:tabLst/>
                        <a:defRPr/>
                      </a:pPr>
                      <a:endParaRPr lang="en-US" sz="1200" dirty="0" smtClean="0">
                        <a:solidFill>
                          <a:srgbClr val="FF0000"/>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4230">
                <a:tc>
                  <a:txBody>
                    <a:bodyPr/>
                    <a:lstStyle/>
                    <a:p>
                      <a:pPr algn="ctr" fontAlgn="ctr"/>
                      <a:r>
                        <a:rPr lang="en-US" sz="1200"/>
                        <a:t>...</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fontAlgn="ctr"/>
                      <a:endParaRPr lang="en-US" sz="1200" dirty="0">
                        <a:solidFill>
                          <a:schemeClr val="tx1"/>
                        </a:solidFill>
                      </a:endParaRP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0738018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3</a:t>
            </a:r>
          </a:p>
        </p:txBody>
      </p:sp>
      <p:sp>
        <p:nvSpPr>
          <p:cNvPr id="3" name="文本占位符 2"/>
          <p:cNvSpPr>
            <a:spLocks noGrp="1"/>
          </p:cNvSpPr>
          <p:nvPr>
            <p:ph type="body" sz="quarter" idx="10"/>
          </p:nvPr>
        </p:nvSpPr>
        <p:spPr/>
        <p:txBody>
          <a:bodyPr/>
          <a:lstStyle/>
          <a:p>
            <a:r>
              <a:rPr lang="en-US" dirty="0"/>
              <a:t>Reference solution</a:t>
            </a:r>
          </a:p>
        </p:txBody>
      </p:sp>
      <p:graphicFrame>
        <p:nvGraphicFramePr>
          <p:cNvPr id="4" name="表格 3"/>
          <p:cNvGraphicFramePr>
            <a:graphicFrameLocks noGrp="1"/>
          </p:cNvGraphicFramePr>
          <p:nvPr>
            <p:extLst>
              <p:ext uri="{D42A27DB-BD31-4B8C-83A1-F6EECF244321}">
                <p14:modId xmlns:p14="http://schemas.microsoft.com/office/powerpoint/2010/main" val="3046810209"/>
              </p:ext>
            </p:extLst>
          </p:nvPr>
        </p:nvGraphicFramePr>
        <p:xfrm>
          <a:off x="1594802" y="2095266"/>
          <a:ext cx="9087711" cy="1677113"/>
        </p:xfrm>
        <a:graphic>
          <a:graphicData uri="http://schemas.openxmlformats.org/drawingml/2006/table">
            <a:tbl>
              <a:tblPr>
                <a:tableStyleId>{2D5ABB26-0587-4C30-8999-92F81FD0307C}</a:tableStyleId>
              </a:tblPr>
              <a:tblGrid>
                <a:gridCol w="2178912"/>
                <a:gridCol w="1617537"/>
                <a:gridCol w="1444978"/>
                <a:gridCol w="1611085"/>
                <a:gridCol w="2235199"/>
              </a:tblGrid>
              <a:tr h="374093">
                <a:tc>
                  <a:txBody>
                    <a:bodyPr/>
                    <a:lstStyle/>
                    <a:p>
                      <a:pPr algn="l" rtl="0" fontAlgn="ctr"/>
                      <a:endParaRPr lang="en-US" sz="1200" b="1" dirty="0"/>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fontAlgn="ctr"/>
                      <a:r>
                        <a:rPr lang="en-US" sz="1200" b="1" dirty="0"/>
                        <a:t>Number of Air Conditioners in a Smart Module (N+1)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a:p>
                  </a:txBody>
                  <a:tcPr/>
                </a:tc>
                <a:tc>
                  <a:txBody>
                    <a:bodyPr/>
                    <a:lstStyle/>
                    <a:p>
                      <a:pPr algn="ctr" fontAlgn="ctr"/>
                      <a:r>
                        <a:rPr lang="en-US" sz="1200" b="1" dirty="0"/>
                        <a:t>Total Number of Cabinets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a:solidFill>
                            <a:schemeClr val="tx1"/>
                          </a:solidFill>
                        </a:rPr>
                        <a:t>Remarks</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32044">
                <a:tc>
                  <a:txBody>
                    <a:bodyPr/>
                    <a:lstStyle/>
                    <a:p>
                      <a:pPr algn="ctr" fontAlgn="ctr"/>
                      <a:r>
                        <a:rPr lang="en-US" sz="1200" dirty="0"/>
                        <a:t>R1 30 kW half-sized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rgbClr val="C7000B"/>
                          </a:solidFill>
                        </a:rPr>
                        <a:t>10+1/2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12+6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t>Supports the highest power density and two redundant air conditioners.</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7467">
                <a:tc>
                  <a:txBody>
                    <a:bodyPr/>
                    <a:lstStyle/>
                    <a:p>
                      <a:pPr algn="ctr" fontAlgn="ctr"/>
                      <a:r>
                        <a:rPr lang="en-US" sz="1200" dirty="0"/>
                        <a:t>R2 30 kW half-sized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rgbClr val="C7000B"/>
                          </a:solidFill>
                        </a:rPr>
                        <a:t>5+1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15+3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tx1"/>
                          </a:solidFill>
                        </a:rPr>
                        <a:t>N/A</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57467">
                <a:tc>
                  <a:txBody>
                    <a:bodyPr/>
                    <a:lstStyle/>
                    <a:p>
                      <a:pPr algn="ctr" fontAlgn="ctr"/>
                      <a:r>
                        <a:rPr lang="en-US" sz="1200" dirty="0"/>
                        <a:t>R3 110 kW water-cooled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solidFill>
                            <a:srgbClr val="C7000B"/>
                          </a:solidFill>
                        </a:rPr>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solidFill>
                            <a:schemeClr val="tx1"/>
                          </a:solidFill>
                        </a:rPr>
                        <a:t>N/A</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1042315287"/>
              </p:ext>
            </p:extLst>
          </p:nvPr>
        </p:nvGraphicFramePr>
        <p:xfrm>
          <a:off x="1594799" y="4289923"/>
          <a:ext cx="9087716" cy="1621071"/>
        </p:xfrm>
        <a:graphic>
          <a:graphicData uri="http://schemas.openxmlformats.org/drawingml/2006/table">
            <a:tbl>
              <a:tblPr>
                <a:tableStyleId>{2D5ABB26-0587-4C30-8999-92F81FD0307C}</a:tableStyleId>
              </a:tblPr>
              <a:tblGrid>
                <a:gridCol w="2164401"/>
                <a:gridCol w="1632050"/>
                <a:gridCol w="1401436"/>
                <a:gridCol w="1698171"/>
                <a:gridCol w="2191658"/>
              </a:tblGrid>
              <a:tr h="469962">
                <a:tc>
                  <a:txBody>
                    <a:bodyPr/>
                    <a:lstStyle/>
                    <a:p>
                      <a:pPr algn="l" rtl="0" fontAlgn="ctr"/>
                      <a:endParaRPr lang="en-US" sz="1200" b="1" dirty="0"/>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gridSpan="2">
                  <a:txBody>
                    <a:bodyPr/>
                    <a:lstStyle/>
                    <a:p>
                      <a:pPr algn="ctr" fontAlgn="ctr"/>
                      <a:r>
                        <a:rPr lang="en-US" sz="1200" b="1" dirty="0"/>
                        <a:t>Number of Air Conditioners in a Smart Module (N+1)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en-US"/>
                    </a:p>
                  </a:txBody>
                  <a:tcPr/>
                </a:tc>
                <a:tc>
                  <a:txBody>
                    <a:bodyPr/>
                    <a:lstStyle/>
                    <a:p>
                      <a:pPr algn="ctr" fontAlgn="ctr"/>
                      <a:r>
                        <a:rPr lang="en-US" sz="1200" b="1" dirty="0"/>
                        <a:t>Total Number of Cabinets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a:solidFill>
                            <a:schemeClr val="tx1"/>
                          </a:solidFill>
                        </a:rPr>
                        <a:t>Remarks</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83703">
                <a:tc>
                  <a:txBody>
                    <a:bodyPr/>
                    <a:lstStyle/>
                    <a:p>
                      <a:pPr algn="ctr" fontAlgn="ctr"/>
                      <a:r>
                        <a:rPr lang="en-US" sz="1200" dirty="0"/>
                        <a:t>R1 42 kW full-sized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t>5+1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12+6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solidFill>
                            <a:schemeClr val="tx1"/>
                          </a:solidFill>
                        </a:rPr>
                        <a:t>N/A</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3703">
                <a:tc>
                  <a:txBody>
                    <a:bodyPr/>
                    <a:lstStyle/>
                    <a:p>
                      <a:pPr algn="ctr" fontAlgn="ctr"/>
                      <a:r>
                        <a:rPr lang="en-US" sz="1200"/>
                        <a:t>R2 25 kW half-sized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200" dirty="0"/>
                        <a:t>5+1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15+3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rPr>
                        <a:t>N/A</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3703">
                <a:tc>
                  <a:txBody>
                    <a:bodyPr/>
                    <a:lstStyle/>
                    <a:p>
                      <a:pPr algn="ctr" fontAlgn="ctr"/>
                      <a:r>
                        <a:rPr lang="en-US" sz="1200"/>
                        <a:t>R3 100 kW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t>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chemeClr val="tx1"/>
                          </a:solidFill>
                        </a:rPr>
                        <a:t>N/A</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6" name="矩形 5"/>
          <p:cNvSpPr/>
          <p:nvPr/>
        </p:nvSpPr>
        <p:spPr>
          <a:xfrm>
            <a:off x="4938397" y="1748839"/>
            <a:ext cx="1473480" cy="369332"/>
          </a:xfrm>
          <a:prstGeom prst="rect">
            <a:avLst/>
          </a:prstGeom>
        </p:spPr>
        <p:txBody>
          <a:bodyPr wrap="none">
            <a:spAutoFit/>
          </a:bodyPr>
          <a:lstStyle/>
          <a:p>
            <a:pPr lvl="1"/>
            <a:r>
              <a:rPr lang="en-US" dirty="0"/>
              <a:t>CW solution</a:t>
            </a:r>
          </a:p>
        </p:txBody>
      </p:sp>
      <p:sp>
        <p:nvSpPr>
          <p:cNvPr id="7" name="矩形 6"/>
          <p:cNvSpPr/>
          <p:nvPr/>
        </p:nvSpPr>
        <p:spPr>
          <a:xfrm>
            <a:off x="4938397" y="3946601"/>
            <a:ext cx="1407758" cy="369332"/>
          </a:xfrm>
          <a:prstGeom prst="rect">
            <a:avLst/>
          </a:prstGeom>
        </p:spPr>
        <p:txBody>
          <a:bodyPr wrap="none">
            <a:spAutoFit/>
          </a:bodyPr>
          <a:lstStyle/>
          <a:p>
            <a:pPr lvl="1"/>
            <a:r>
              <a:rPr lang="en-US" dirty="0"/>
              <a:t>DX solution</a:t>
            </a:r>
          </a:p>
        </p:txBody>
      </p:sp>
      <p:sp>
        <p:nvSpPr>
          <p:cNvPr id="8" name="圆角矩形 7"/>
          <p:cNvSpPr/>
          <p:nvPr/>
        </p:nvSpPr>
        <p:spPr bwMode="auto">
          <a:xfrm>
            <a:off x="1349829" y="1728043"/>
            <a:ext cx="9503227" cy="2109695"/>
          </a:xfrm>
          <a:prstGeom prst="roundRect">
            <a:avLst/>
          </a:prstGeom>
          <a:noFill/>
          <a:ln w="19050" cap="flat" cmpd="sng" algn="ctr">
            <a:solidFill>
              <a:schemeClr val="accent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ln>
                <a:solidFill>
                  <a:srgbClr val="FF0909"/>
                </a:solidFill>
              </a:ln>
              <a:noFill/>
              <a:latin typeface="FrutigerNext LT Regular" pitchFamily="34" charset="0"/>
              <a:ea typeface="宋体" pitchFamily="2" charset="-122"/>
            </a:endParaRPr>
          </a:p>
        </p:txBody>
      </p:sp>
    </p:spTree>
    <p:extLst>
      <p:ext uri="{BB962C8B-B14F-4D97-AF65-F5344CB8AC3E}">
        <p14:creationId xmlns:p14="http://schemas.microsoft.com/office/powerpoint/2010/main" val="1742425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Task 4: Discussing and Determining a Chilled Water System</a:t>
            </a:r>
          </a:p>
        </p:txBody>
      </p:sp>
      <p:sp>
        <p:nvSpPr>
          <p:cNvPr id="3" name="文本占位符 2"/>
          <p:cNvSpPr>
            <a:spLocks noGrp="1"/>
          </p:cNvSpPr>
          <p:nvPr>
            <p:ph type="body" sz="quarter" idx="10"/>
          </p:nvPr>
        </p:nvSpPr>
        <p:spPr>
          <a:xfrm>
            <a:off x="455612" y="1052514"/>
            <a:ext cx="6067223" cy="4875042"/>
          </a:xfrm>
        </p:spPr>
        <p:txBody>
          <a:bodyPr/>
          <a:lstStyle/>
          <a:p>
            <a:r>
              <a:rPr lang="en-US" sz="1600" dirty="0"/>
              <a:t>Task description</a:t>
            </a:r>
          </a:p>
          <a:p>
            <a:pPr lvl="1"/>
            <a:r>
              <a:rPr lang="en-US" sz="1400" dirty="0"/>
              <a:t>Discuss in groups about the following questions: According to the five classification methods of chilled water system of air conditioners </a:t>
            </a:r>
            <a:r>
              <a:rPr lang="en-US" sz="1400" dirty="0" smtClean="0"/>
              <a:t>in </a:t>
            </a:r>
            <a:r>
              <a:rPr lang="en-US" sz="1400" dirty="0"/>
              <a:t>intensive lectures, what factors need and need not to be considered in the feasibility study phase when a chilled water system is selected in this project? If the chilled water system shown in the figure on the right is configured, can the system meet the fault tolerance requirement and why?</a:t>
            </a:r>
          </a:p>
          <a:p>
            <a:r>
              <a:rPr lang="en-US" sz="1600" dirty="0"/>
              <a:t>Task rules </a:t>
            </a:r>
          </a:p>
          <a:p>
            <a:pPr lvl="1"/>
            <a:r>
              <a:rPr lang="en-US" sz="1400" dirty="0"/>
              <a:t>Each group discusses the two questions for </a:t>
            </a:r>
            <a:r>
              <a:rPr lang="en-US" sz="1400" dirty="0">
                <a:solidFill>
                  <a:srgbClr val="0070C0"/>
                </a:solidFill>
              </a:rPr>
              <a:t>15</a:t>
            </a:r>
            <a:r>
              <a:rPr lang="en-US" sz="1400" dirty="0"/>
              <a:t> minutes and writes the discussion results on the electronic whiteboard.</a:t>
            </a:r>
          </a:p>
          <a:p>
            <a:pPr lvl="1"/>
            <a:r>
              <a:rPr lang="en-US" sz="1400" dirty="0"/>
              <a:t>Each group </a:t>
            </a:r>
            <a:r>
              <a:rPr lang="en-US" sz="1400" dirty="0" smtClean="0"/>
              <a:t>presents its </a:t>
            </a:r>
            <a:r>
              <a:rPr lang="en-US" sz="1400" dirty="0"/>
              <a:t>answers and reasons. Give 1 point for each correct factor.</a:t>
            </a:r>
          </a:p>
          <a:p>
            <a:endParaRPr lang="zh-CN" altLang="en-US" sz="1800" dirty="0"/>
          </a:p>
        </p:txBody>
      </p:sp>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3345" y="1894585"/>
            <a:ext cx="4949055" cy="4042496"/>
          </a:xfrm>
          <a:prstGeom prst="rect">
            <a:avLst/>
          </a:prstGeom>
        </p:spPr>
      </p:pic>
      <p:sp>
        <p:nvSpPr>
          <p:cNvPr id="5" name="矩形 4"/>
          <p:cNvSpPr/>
          <p:nvPr/>
        </p:nvSpPr>
        <p:spPr>
          <a:xfrm>
            <a:off x="8086725" y="1916810"/>
            <a:ext cx="876300"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86725" y="2855890"/>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737850" y="2474890"/>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47050" y="4401248"/>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555037" y="5639498"/>
            <a:ext cx="715963"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737850" y="5380988"/>
            <a:ext cx="715963"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737849" y="4792416"/>
            <a:ext cx="815976"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737848" y="3716338"/>
            <a:ext cx="715963"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53201"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729877"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806553"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97300" y="4756574"/>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220200"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772440"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860169" y="2362365"/>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403262"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940653"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086725" y="1916810"/>
            <a:ext cx="876300"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086725" y="2855890"/>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737850" y="2474890"/>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123484" y="4431009"/>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555037" y="5639498"/>
            <a:ext cx="715963"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0737850" y="5380988"/>
            <a:ext cx="715963"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737849" y="4792416"/>
            <a:ext cx="815976"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737848" y="3716338"/>
            <a:ext cx="715963"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653201"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29877"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806553"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897300" y="4756574"/>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9220200"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772440"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860169" y="2362365"/>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403262"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940653"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7967877" y="1780654"/>
            <a:ext cx="1373257" cy="215444"/>
          </a:xfrm>
          <a:prstGeom prst="rect">
            <a:avLst/>
          </a:prstGeom>
          <a:noFill/>
        </p:spPr>
        <p:txBody>
          <a:bodyPr wrap="square" rtlCol="0">
            <a:spAutoFit/>
          </a:bodyPr>
          <a:lstStyle/>
          <a:p>
            <a:pPr algn="ctr"/>
            <a:r>
              <a:rPr lang="en-US" altLang="zh-CN" sz="800" dirty="0"/>
              <a:t>Chilled water </a:t>
            </a:r>
            <a:r>
              <a:rPr lang="en-US" altLang="zh-CN" sz="800" dirty="0" smtClean="0"/>
              <a:t>return</a:t>
            </a:r>
            <a:endParaRPr lang="zh-CN" altLang="en-US" sz="800" dirty="0"/>
          </a:p>
        </p:txBody>
      </p:sp>
      <p:sp>
        <p:nvSpPr>
          <p:cNvPr id="40" name="文本框 39"/>
          <p:cNvSpPr txBox="1"/>
          <p:nvPr/>
        </p:nvSpPr>
        <p:spPr>
          <a:xfrm>
            <a:off x="8291518" y="5525047"/>
            <a:ext cx="1027259" cy="338554"/>
          </a:xfrm>
          <a:prstGeom prst="rect">
            <a:avLst/>
          </a:prstGeom>
          <a:noFill/>
        </p:spPr>
        <p:txBody>
          <a:bodyPr wrap="square" rtlCol="0">
            <a:spAutoFit/>
          </a:bodyPr>
          <a:lstStyle/>
          <a:p>
            <a:pPr algn="ctr"/>
            <a:r>
              <a:rPr lang="en-US" altLang="zh-CN" sz="800" dirty="0"/>
              <a:t>Chilled water </a:t>
            </a:r>
            <a:endParaRPr lang="en-US" altLang="zh-CN" sz="800" dirty="0" smtClean="0"/>
          </a:p>
          <a:p>
            <a:pPr algn="ctr"/>
            <a:r>
              <a:rPr lang="en-US" altLang="zh-CN" sz="800" dirty="0" smtClean="0"/>
              <a:t>return</a:t>
            </a:r>
            <a:endParaRPr lang="zh-CN" altLang="en-US" sz="800" dirty="0"/>
          </a:p>
        </p:txBody>
      </p:sp>
      <p:sp>
        <p:nvSpPr>
          <p:cNvPr id="41" name="文本框 40"/>
          <p:cNvSpPr txBox="1"/>
          <p:nvPr/>
        </p:nvSpPr>
        <p:spPr>
          <a:xfrm>
            <a:off x="7967877" y="4581432"/>
            <a:ext cx="1027259" cy="338554"/>
          </a:xfrm>
          <a:prstGeom prst="rect">
            <a:avLst/>
          </a:prstGeom>
          <a:noFill/>
        </p:spPr>
        <p:txBody>
          <a:bodyPr wrap="square" rtlCol="0">
            <a:spAutoFit/>
          </a:bodyPr>
          <a:lstStyle/>
          <a:p>
            <a:pPr algn="ctr"/>
            <a:r>
              <a:rPr lang="en-US" altLang="zh-CN" sz="800" dirty="0"/>
              <a:t>Chilled water </a:t>
            </a:r>
            <a:r>
              <a:rPr lang="en-US" altLang="zh-CN" sz="800" dirty="0" smtClean="0"/>
              <a:t>supply</a:t>
            </a:r>
            <a:endParaRPr lang="en-US" altLang="zh-CN" sz="800" dirty="0"/>
          </a:p>
        </p:txBody>
      </p:sp>
      <p:sp>
        <p:nvSpPr>
          <p:cNvPr id="42" name="文本框 41"/>
          <p:cNvSpPr txBox="1"/>
          <p:nvPr/>
        </p:nvSpPr>
        <p:spPr>
          <a:xfrm>
            <a:off x="8015840" y="2735060"/>
            <a:ext cx="1027259" cy="338554"/>
          </a:xfrm>
          <a:prstGeom prst="rect">
            <a:avLst/>
          </a:prstGeom>
          <a:noFill/>
        </p:spPr>
        <p:txBody>
          <a:bodyPr wrap="square" rtlCol="0">
            <a:spAutoFit/>
          </a:bodyPr>
          <a:lstStyle/>
          <a:p>
            <a:pPr algn="ctr"/>
            <a:r>
              <a:rPr lang="en-US" altLang="zh-CN" sz="800" dirty="0"/>
              <a:t>Chilled water </a:t>
            </a:r>
            <a:r>
              <a:rPr lang="en-US" altLang="zh-CN" sz="800" dirty="0" smtClean="0"/>
              <a:t>supply</a:t>
            </a:r>
            <a:endParaRPr lang="en-US" altLang="zh-CN" sz="800" dirty="0"/>
          </a:p>
        </p:txBody>
      </p:sp>
      <p:sp>
        <p:nvSpPr>
          <p:cNvPr id="43" name="文本框 42"/>
          <p:cNvSpPr txBox="1"/>
          <p:nvPr/>
        </p:nvSpPr>
        <p:spPr>
          <a:xfrm>
            <a:off x="10643691" y="2423685"/>
            <a:ext cx="1027259" cy="253916"/>
          </a:xfrm>
          <a:prstGeom prst="rect">
            <a:avLst/>
          </a:prstGeom>
          <a:noFill/>
        </p:spPr>
        <p:txBody>
          <a:bodyPr wrap="square" rtlCol="0">
            <a:spAutoFit/>
          </a:bodyPr>
          <a:lstStyle/>
          <a:p>
            <a:pPr algn="ctr"/>
            <a:r>
              <a:rPr lang="en-US" altLang="zh-CN" sz="1050" dirty="0"/>
              <a:t>A/C: </a:t>
            </a:r>
            <a:r>
              <a:rPr lang="en-US" altLang="zh-CN" sz="1050" dirty="0" smtClean="0"/>
              <a:t>N+1</a:t>
            </a:r>
            <a:endParaRPr lang="en-US" altLang="zh-CN" sz="1050" dirty="0"/>
          </a:p>
        </p:txBody>
      </p:sp>
      <p:sp>
        <p:nvSpPr>
          <p:cNvPr id="44" name="文本框 43"/>
          <p:cNvSpPr txBox="1"/>
          <p:nvPr/>
        </p:nvSpPr>
        <p:spPr>
          <a:xfrm>
            <a:off x="6904735" y="4792416"/>
            <a:ext cx="307777" cy="523954"/>
          </a:xfrm>
          <a:prstGeom prst="rect">
            <a:avLst/>
          </a:prstGeom>
          <a:noFill/>
        </p:spPr>
        <p:txBody>
          <a:bodyPr vert="vert270" wrap="square" rtlCol="0">
            <a:spAutoFit/>
          </a:bodyPr>
          <a:lstStyle/>
          <a:p>
            <a:pPr algn="ctr"/>
            <a:r>
              <a:rPr lang="en-US" altLang="zh-CN" sz="800" dirty="0"/>
              <a:t>Chiller</a:t>
            </a:r>
          </a:p>
        </p:txBody>
      </p:sp>
      <p:sp>
        <p:nvSpPr>
          <p:cNvPr id="45" name="文本框 44"/>
          <p:cNvSpPr txBox="1"/>
          <p:nvPr/>
        </p:nvSpPr>
        <p:spPr>
          <a:xfrm>
            <a:off x="7808543" y="4756574"/>
            <a:ext cx="307777" cy="523954"/>
          </a:xfrm>
          <a:prstGeom prst="rect">
            <a:avLst/>
          </a:prstGeom>
          <a:noFill/>
        </p:spPr>
        <p:txBody>
          <a:bodyPr vert="vert270" wrap="square" rtlCol="0">
            <a:spAutoFit/>
          </a:bodyPr>
          <a:lstStyle/>
          <a:p>
            <a:pPr algn="ctr"/>
            <a:r>
              <a:rPr lang="en-US" altLang="zh-CN" sz="800" dirty="0"/>
              <a:t>Chiller</a:t>
            </a:r>
          </a:p>
        </p:txBody>
      </p:sp>
      <p:sp>
        <p:nvSpPr>
          <p:cNvPr id="46" name="文本框 45"/>
          <p:cNvSpPr txBox="1"/>
          <p:nvPr/>
        </p:nvSpPr>
        <p:spPr>
          <a:xfrm>
            <a:off x="8728289" y="4747966"/>
            <a:ext cx="307777" cy="523954"/>
          </a:xfrm>
          <a:prstGeom prst="rect">
            <a:avLst/>
          </a:prstGeom>
          <a:noFill/>
        </p:spPr>
        <p:txBody>
          <a:bodyPr vert="vert270" wrap="square" rtlCol="0">
            <a:spAutoFit/>
          </a:bodyPr>
          <a:lstStyle/>
          <a:p>
            <a:pPr algn="ctr"/>
            <a:r>
              <a:rPr lang="en-US" altLang="zh-CN" sz="800" dirty="0"/>
              <a:t>Chiller</a:t>
            </a:r>
          </a:p>
        </p:txBody>
      </p:sp>
      <p:sp>
        <p:nvSpPr>
          <p:cNvPr id="47" name="文本框 46"/>
          <p:cNvSpPr txBox="1"/>
          <p:nvPr/>
        </p:nvSpPr>
        <p:spPr>
          <a:xfrm>
            <a:off x="9660636" y="4765596"/>
            <a:ext cx="307777" cy="523954"/>
          </a:xfrm>
          <a:prstGeom prst="rect">
            <a:avLst/>
          </a:prstGeom>
          <a:noFill/>
        </p:spPr>
        <p:txBody>
          <a:bodyPr vert="vert270" wrap="square" rtlCol="0">
            <a:spAutoFit/>
          </a:bodyPr>
          <a:lstStyle/>
          <a:p>
            <a:pPr algn="ctr"/>
            <a:r>
              <a:rPr lang="en-US" altLang="zh-CN" sz="800" dirty="0"/>
              <a:t>Chiller</a:t>
            </a:r>
          </a:p>
        </p:txBody>
      </p:sp>
      <p:sp>
        <p:nvSpPr>
          <p:cNvPr id="48" name="文本框 47"/>
          <p:cNvSpPr txBox="1"/>
          <p:nvPr/>
        </p:nvSpPr>
        <p:spPr>
          <a:xfrm>
            <a:off x="10694017" y="3639990"/>
            <a:ext cx="1150653" cy="577081"/>
          </a:xfrm>
          <a:prstGeom prst="rect">
            <a:avLst/>
          </a:prstGeom>
          <a:noFill/>
        </p:spPr>
        <p:txBody>
          <a:bodyPr wrap="square" rtlCol="0">
            <a:spAutoFit/>
          </a:bodyPr>
          <a:lstStyle/>
          <a:p>
            <a:r>
              <a:rPr lang="en-US" altLang="zh-CN" sz="1050" dirty="0"/>
              <a:t>Secondary pump: N+1, N=3</a:t>
            </a:r>
          </a:p>
        </p:txBody>
      </p:sp>
      <p:sp>
        <p:nvSpPr>
          <p:cNvPr id="49" name="文本框 48"/>
          <p:cNvSpPr txBox="1"/>
          <p:nvPr/>
        </p:nvSpPr>
        <p:spPr>
          <a:xfrm>
            <a:off x="10675409" y="4721402"/>
            <a:ext cx="1027259" cy="415498"/>
          </a:xfrm>
          <a:prstGeom prst="rect">
            <a:avLst/>
          </a:prstGeom>
          <a:noFill/>
        </p:spPr>
        <p:txBody>
          <a:bodyPr wrap="square" rtlCol="0">
            <a:spAutoFit/>
          </a:bodyPr>
          <a:lstStyle/>
          <a:p>
            <a:r>
              <a:rPr lang="en-US" altLang="zh-CN" sz="1050" dirty="0"/>
              <a:t>Chiller: N+1, N=3</a:t>
            </a:r>
          </a:p>
        </p:txBody>
      </p:sp>
      <p:sp>
        <p:nvSpPr>
          <p:cNvPr id="50" name="文本框 49"/>
          <p:cNvSpPr txBox="1"/>
          <p:nvPr/>
        </p:nvSpPr>
        <p:spPr>
          <a:xfrm>
            <a:off x="10694017" y="5276606"/>
            <a:ext cx="1027259" cy="577081"/>
          </a:xfrm>
          <a:prstGeom prst="rect">
            <a:avLst/>
          </a:prstGeom>
          <a:noFill/>
        </p:spPr>
        <p:txBody>
          <a:bodyPr wrap="square" rtlCol="0">
            <a:spAutoFit/>
          </a:bodyPr>
          <a:lstStyle/>
          <a:p>
            <a:r>
              <a:rPr lang="en-US" altLang="zh-CN" sz="1050" dirty="0"/>
              <a:t>Primary pump: N+1, N=3</a:t>
            </a:r>
          </a:p>
        </p:txBody>
      </p:sp>
      <p:sp>
        <p:nvSpPr>
          <p:cNvPr id="51" name="文本框 50"/>
          <p:cNvSpPr txBox="1"/>
          <p:nvPr/>
        </p:nvSpPr>
        <p:spPr>
          <a:xfrm>
            <a:off x="6960207" y="2444336"/>
            <a:ext cx="352089" cy="215444"/>
          </a:xfrm>
          <a:prstGeom prst="rect">
            <a:avLst/>
          </a:prstGeom>
          <a:noFill/>
        </p:spPr>
        <p:txBody>
          <a:bodyPr wrap="square" rtlCol="0">
            <a:spAutoFit/>
          </a:bodyPr>
          <a:lstStyle/>
          <a:p>
            <a:pPr algn="ctr"/>
            <a:r>
              <a:rPr lang="en-US" altLang="zh-CN" sz="800" dirty="0"/>
              <a:t>A/C</a:t>
            </a:r>
          </a:p>
        </p:txBody>
      </p:sp>
      <p:sp>
        <p:nvSpPr>
          <p:cNvPr id="52" name="文本框 51"/>
          <p:cNvSpPr txBox="1"/>
          <p:nvPr/>
        </p:nvSpPr>
        <p:spPr>
          <a:xfrm>
            <a:off x="7414951" y="2444336"/>
            <a:ext cx="352089" cy="215444"/>
          </a:xfrm>
          <a:prstGeom prst="rect">
            <a:avLst/>
          </a:prstGeom>
          <a:noFill/>
        </p:spPr>
        <p:txBody>
          <a:bodyPr wrap="square" rtlCol="0">
            <a:spAutoFit/>
          </a:bodyPr>
          <a:lstStyle/>
          <a:p>
            <a:pPr algn="ctr"/>
            <a:r>
              <a:rPr lang="en-US" altLang="zh-CN" sz="800" dirty="0"/>
              <a:t>A/C</a:t>
            </a:r>
          </a:p>
        </p:txBody>
      </p:sp>
      <p:sp>
        <p:nvSpPr>
          <p:cNvPr id="53" name="文本框 52"/>
          <p:cNvSpPr txBox="1"/>
          <p:nvPr/>
        </p:nvSpPr>
        <p:spPr>
          <a:xfrm>
            <a:off x="7878012" y="2444336"/>
            <a:ext cx="352089" cy="215444"/>
          </a:xfrm>
          <a:prstGeom prst="rect">
            <a:avLst/>
          </a:prstGeom>
          <a:noFill/>
        </p:spPr>
        <p:txBody>
          <a:bodyPr wrap="square" rtlCol="0">
            <a:spAutoFit/>
          </a:bodyPr>
          <a:lstStyle/>
          <a:p>
            <a:pPr algn="ctr"/>
            <a:r>
              <a:rPr lang="en-US" altLang="zh-CN" sz="800" dirty="0"/>
              <a:t>A/C</a:t>
            </a:r>
          </a:p>
        </p:txBody>
      </p:sp>
      <p:sp>
        <p:nvSpPr>
          <p:cNvPr id="54" name="文本框 53"/>
          <p:cNvSpPr txBox="1"/>
          <p:nvPr/>
        </p:nvSpPr>
        <p:spPr>
          <a:xfrm>
            <a:off x="9245240" y="2444336"/>
            <a:ext cx="352089" cy="215444"/>
          </a:xfrm>
          <a:prstGeom prst="rect">
            <a:avLst/>
          </a:prstGeom>
          <a:noFill/>
        </p:spPr>
        <p:txBody>
          <a:bodyPr wrap="square" rtlCol="0">
            <a:spAutoFit/>
          </a:bodyPr>
          <a:lstStyle/>
          <a:p>
            <a:pPr algn="ctr"/>
            <a:r>
              <a:rPr lang="en-US" altLang="zh-CN" sz="800" dirty="0"/>
              <a:t>A/C</a:t>
            </a:r>
          </a:p>
        </p:txBody>
      </p:sp>
      <p:sp>
        <p:nvSpPr>
          <p:cNvPr id="55" name="文本框 54"/>
          <p:cNvSpPr txBox="1"/>
          <p:nvPr/>
        </p:nvSpPr>
        <p:spPr>
          <a:xfrm>
            <a:off x="8786980" y="2444336"/>
            <a:ext cx="352089" cy="215444"/>
          </a:xfrm>
          <a:prstGeom prst="rect">
            <a:avLst/>
          </a:prstGeom>
          <a:noFill/>
        </p:spPr>
        <p:txBody>
          <a:bodyPr wrap="square" rtlCol="0">
            <a:spAutoFit/>
          </a:bodyPr>
          <a:lstStyle/>
          <a:p>
            <a:pPr algn="ctr"/>
            <a:r>
              <a:rPr lang="en-US" altLang="zh-CN" sz="800" dirty="0"/>
              <a:t>A/C</a:t>
            </a:r>
          </a:p>
        </p:txBody>
      </p:sp>
    </p:spTree>
    <p:extLst>
      <p:ext uri="{BB962C8B-B14F-4D97-AF65-F5344CB8AC3E}">
        <p14:creationId xmlns:p14="http://schemas.microsoft.com/office/powerpoint/2010/main" val="34755520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4</a:t>
            </a:r>
          </a:p>
        </p:txBody>
      </p:sp>
      <p:sp>
        <p:nvSpPr>
          <p:cNvPr id="3" name="文本占位符 2"/>
          <p:cNvSpPr>
            <a:spLocks noGrp="1"/>
          </p:cNvSpPr>
          <p:nvPr>
            <p:ph type="body" sz="quarter" idx="10"/>
          </p:nvPr>
        </p:nvSpPr>
        <p:spPr/>
        <p:txBody>
          <a:bodyPr/>
          <a:lstStyle/>
          <a:p>
            <a:r>
              <a:rPr lang="en-US" sz="1600" dirty="0"/>
              <a:t>Reference answer to question 1</a:t>
            </a:r>
          </a:p>
          <a:p>
            <a:pPr lvl="1"/>
            <a:r>
              <a:rPr lang="en-US" sz="1400" dirty="0"/>
              <a:t>Closed or open chilled water system: The open chilled water system has a high lift and consumes a large amount of energy. Water in the cooling system is in direct contact with the air, which easily causes pipe corrosion.</a:t>
            </a:r>
          </a:p>
          <a:p>
            <a:pPr lvl="1"/>
            <a:r>
              <a:rPr lang="en-US" sz="1400" dirty="0"/>
              <a:t>Supply or return water mode: Only cooling is considered for air conditioners in data centers. Therefore, two pipe systems are used.</a:t>
            </a:r>
          </a:p>
          <a:p>
            <a:pPr lvl="1"/>
            <a:r>
              <a:rPr lang="en-US" sz="1400" dirty="0"/>
              <a:t>Direct return system or reverse return system: This item needs to be considered in the drawing design phase and is not considered in the feasibility study phase.</a:t>
            </a:r>
          </a:p>
          <a:p>
            <a:pPr lvl="1"/>
            <a:r>
              <a:rPr lang="en-US" sz="1400" dirty="0"/>
              <a:t>Constant flow system or variable flow system: The water flow is determined according to the maximum load. The water supply volume of air conditioners is greater than that the water volume required by the actual load in most of the time. The energy consumption of the water pump is always in designed maximum value, which does not meet the energy saving requirements of the data center and needs to be considered.</a:t>
            </a:r>
          </a:p>
          <a:p>
            <a:pPr lvl="1"/>
            <a:r>
              <a:rPr lang="en-US" sz="1400" dirty="0"/>
              <a:t>Primary pump system or secondary pump system: The secondary pump system can adapt to the situation with high differences in the lift capacity and water supply radius of each area. It can save the transmission energy, but the initial investment is large. The primary pump system is simple, but it cannot adapt to the situation with high differences in the lift capacity and water supply radius. It is applicable to small- and medium-sized cooling systems.</a:t>
            </a:r>
          </a:p>
          <a:p>
            <a:endParaRPr lang="zh-CN" altLang="en-US" sz="1800" dirty="0"/>
          </a:p>
        </p:txBody>
      </p:sp>
    </p:spTree>
    <p:extLst>
      <p:ext uri="{BB962C8B-B14F-4D97-AF65-F5344CB8AC3E}">
        <p14:creationId xmlns:p14="http://schemas.microsoft.com/office/powerpoint/2010/main" val="372900409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4</a:t>
            </a:r>
          </a:p>
        </p:txBody>
      </p:sp>
      <p:sp>
        <p:nvSpPr>
          <p:cNvPr id="3" name="文本占位符 2"/>
          <p:cNvSpPr>
            <a:spLocks noGrp="1"/>
          </p:cNvSpPr>
          <p:nvPr>
            <p:ph type="body" sz="quarter" idx="10"/>
          </p:nvPr>
        </p:nvSpPr>
        <p:spPr/>
        <p:txBody>
          <a:bodyPr/>
          <a:lstStyle/>
          <a:p>
            <a:pPr lvl="1"/>
            <a:r>
              <a:rPr lang="en-US" sz="1800" dirty="0" smtClean="0"/>
              <a:t>Key </a:t>
            </a:r>
            <a:r>
              <a:rPr lang="en-US" sz="1800" dirty="0"/>
              <a:t>point 1: system redundancy mode. Single pipeline design is adopted, and the N+1 mode is used to support online maintenance.</a:t>
            </a:r>
          </a:p>
          <a:p>
            <a:pPr lvl="1"/>
            <a:r>
              <a:rPr lang="en-US" sz="1800" dirty="0"/>
              <a:t>Key point 2: number of chillers, N+1 configuration</a:t>
            </a:r>
          </a:p>
          <a:p>
            <a:pPr lvl="1"/>
            <a:r>
              <a:rPr lang="en-US" sz="1800" dirty="0"/>
              <a:t>Key point 3: The number of water pumps and primary pumps should be the same as that of the chillers. The configuration is N+1.</a:t>
            </a:r>
            <a:br>
              <a:rPr lang="en-US" sz="1800" dirty="0"/>
            </a:br>
            <a:r>
              <a:rPr lang="en-US" sz="1800" dirty="0"/>
              <a:t>Key point 4: number of air conditioners, N+1 configuration</a:t>
            </a:r>
            <a:br>
              <a:rPr lang="en-US" sz="1800" dirty="0"/>
            </a:br>
            <a:r>
              <a:rPr lang="en-US" sz="1800" dirty="0"/>
              <a:t>Key point 5: Whether continuous cooling is needed.</a:t>
            </a:r>
            <a:br>
              <a:rPr lang="en-US" sz="1800" dirty="0"/>
            </a:br>
            <a:r>
              <a:rPr lang="en-US" sz="1800" dirty="0"/>
              <a:t>In conclusion, the system does not meet the fault tolerance requirement.</a:t>
            </a:r>
          </a:p>
          <a:p>
            <a:endParaRPr lang="zh-CN" altLang="en-US" dirty="0"/>
          </a:p>
        </p:txBody>
      </p:sp>
    </p:spTree>
    <p:extLst>
      <p:ext uri="{BB962C8B-B14F-4D97-AF65-F5344CB8AC3E}">
        <p14:creationId xmlns:p14="http://schemas.microsoft.com/office/powerpoint/2010/main" val="31000096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fontScale="90000"/>
          </a:bodyPr>
          <a:lstStyle/>
          <a:p>
            <a:r>
              <a:rPr lang="en-US" dirty="0"/>
              <a:t>Task 5: Selecting Devices and Optimizing the Chilled Water System</a:t>
            </a:r>
          </a:p>
        </p:txBody>
      </p:sp>
      <p:sp>
        <p:nvSpPr>
          <p:cNvPr id="3" name="文本占位符 2"/>
          <p:cNvSpPr>
            <a:spLocks noGrp="1"/>
          </p:cNvSpPr>
          <p:nvPr>
            <p:ph type="body" sz="quarter" idx="10"/>
          </p:nvPr>
        </p:nvSpPr>
        <p:spPr/>
        <p:txBody>
          <a:bodyPr/>
          <a:lstStyle/>
          <a:p>
            <a:r>
              <a:rPr lang="en-US" sz="1600" dirty="0"/>
              <a:t>Task description</a:t>
            </a:r>
          </a:p>
          <a:p>
            <a:pPr lvl="1"/>
            <a:r>
              <a:rPr lang="en-US" sz="1400" dirty="0"/>
              <a:t>Subtask 1: Assume that the chilled water in-row solution is selected and two chillers listed in the table are selected. Discuss in groups whether the chillers can meet the requirements.</a:t>
            </a:r>
          </a:p>
          <a:p>
            <a:pPr lvl="1"/>
            <a:r>
              <a:rPr lang="en-US" sz="1400" dirty="0"/>
              <a:t>Subtask 2: If the data center is built in a </a:t>
            </a:r>
            <a:r>
              <a:rPr lang="en-US" sz="1400" dirty="0" err="1"/>
              <a:t>subfrigid</a:t>
            </a:r>
            <a:r>
              <a:rPr lang="en-US" sz="1400" dirty="0"/>
              <a:t> zone and the time when the temperature is lower than 20°C accounts for more than half of a year, what methods can be used to save energy and reduce the PUE?</a:t>
            </a:r>
          </a:p>
          <a:p>
            <a:pPr lvl="1"/>
            <a:r>
              <a:rPr lang="en-US" sz="1400" dirty="0"/>
              <a:t>Subtask 3: If the customer uses the direct ventilation solution, calculate the required cooling capacity</a:t>
            </a:r>
            <a:r>
              <a:rPr lang="en-US" sz="1400" dirty="0" smtClean="0"/>
              <a:t>.</a:t>
            </a:r>
          </a:p>
          <a:p>
            <a:pPr lvl="1"/>
            <a:endParaRPr lang="en-US" sz="1400" dirty="0"/>
          </a:p>
          <a:p>
            <a:r>
              <a:rPr lang="en-US" sz="1600" dirty="0"/>
              <a:t>Task rules </a:t>
            </a:r>
          </a:p>
          <a:p>
            <a:pPr lvl="1"/>
            <a:r>
              <a:rPr lang="en-US" sz="1400" dirty="0"/>
              <a:t>Group members discuss whether the chillers can meet the cooling requirements in the high-, medium-, and low-density areas, and whether the redundancy and device selection are reasonable. What are the supply and return water temperatures?</a:t>
            </a:r>
          </a:p>
          <a:p>
            <a:pPr lvl="1"/>
            <a:r>
              <a:rPr lang="en-US" sz="1400" dirty="0"/>
              <a:t>Each group discusses and proposes some feasible energy-saving solutions from the perspective of the system.</a:t>
            </a:r>
          </a:p>
          <a:p>
            <a:pPr lvl="1"/>
            <a:r>
              <a:rPr lang="en-US" sz="1400" dirty="0"/>
              <a:t>Discussion time: 20 </a:t>
            </a:r>
            <a:r>
              <a:rPr lang="en-US" sz="1400" dirty="0" smtClean="0"/>
              <a:t>minutes</a:t>
            </a:r>
            <a:endParaRPr lang="en-US" sz="1400" dirty="0"/>
          </a:p>
        </p:txBody>
      </p:sp>
      <p:graphicFrame>
        <p:nvGraphicFramePr>
          <p:cNvPr id="5" name="对象 4"/>
          <p:cNvGraphicFramePr>
            <a:graphicFrameLocks noChangeAspect="1"/>
          </p:cNvGraphicFramePr>
          <p:nvPr>
            <p:extLst/>
          </p:nvPr>
        </p:nvGraphicFramePr>
        <p:xfrm>
          <a:off x="7053943" y="3582453"/>
          <a:ext cx="1785256" cy="602729"/>
        </p:xfrm>
        <a:graphic>
          <a:graphicData uri="http://schemas.openxmlformats.org/presentationml/2006/ole">
            <mc:AlternateContent xmlns:mc="http://schemas.openxmlformats.org/markup-compatibility/2006">
              <mc:Choice xmlns:v="urn:schemas-microsoft-com:vml" Requires="v">
                <p:oleObj spid="_x0000_s1154" name="公式" r:id="rId4" imgW="1346040" imgH="457200" progId="Equation.3">
                  <p:embed/>
                </p:oleObj>
              </mc:Choice>
              <mc:Fallback>
                <p:oleObj name="公式" r:id="rId4" imgW="1346040" imgH="457200" progId="Equation.3">
                  <p:embed/>
                  <p:pic>
                    <p:nvPicPr>
                      <p:cNvPr id="0" name=""/>
                      <p:cNvPicPr>
                        <a:picLocks noChangeAspect="1" noChangeArrowheads="1"/>
                      </p:cNvPicPr>
                      <p:nvPr/>
                    </p:nvPicPr>
                    <p:blipFill>
                      <a:blip r:embed="rId5"/>
                      <a:srcRect/>
                      <a:stretch>
                        <a:fillRect/>
                      </a:stretch>
                    </p:blipFill>
                    <p:spPr bwMode="auto">
                      <a:xfrm>
                        <a:off x="7053943" y="3582453"/>
                        <a:ext cx="1785256" cy="602729"/>
                      </a:xfrm>
                      <a:prstGeom prst="rect">
                        <a:avLst/>
                      </a:prstGeom>
                      <a:solidFill>
                        <a:schemeClr val="bg1"/>
                      </a:solidFill>
                      <a:ln>
                        <a:solidFill>
                          <a:schemeClr val="bg1"/>
                        </a:solidFill>
                      </a:ln>
                    </p:spPr>
                  </p:pic>
                </p:oleObj>
              </mc:Fallback>
            </mc:AlternateContent>
          </a:graphicData>
        </a:graphic>
      </p:graphicFrame>
      <p:graphicFrame>
        <p:nvGraphicFramePr>
          <p:cNvPr id="4" name="对象 3"/>
          <p:cNvGraphicFramePr>
            <a:graphicFrameLocks noChangeAspect="1"/>
          </p:cNvGraphicFramePr>
          <p:nvPr>
            <p:extLst/>
          </p:nvPr>
        </p:nvGraphicFramePr>
        <p:xfrm>
          <a:off x="9626010" y="3427412"/>
          <a:ext cx="914400" cy="828675"/>
        </p:xfrm>
        <a:graphic>
          <a:graphicData uri="http://schemas.openxmlformats.org/presentationml/2006/ole">
            <mc:AlternateContent xmlns:mc="http://schemas.openxmlformats.org/markup-compatibility/2006">
              <mc:Choice xmlns:v="urn:schemas-microsoft-com:vml" Requires="v">
                <p:oleObj spid="_x0000_s1155" name="工作表" showAsIcon="1" r:id="rId6" imgW="914400" imgH="828720" progId="Excel.Sheet.12">
                  <p:embed/>
                </p:oleObj>
              </mc:Choice>
              <mc:Fallback>
                <p:oleObj name="工作表" showAsIcon="1" r:id="rId6" imgW="914400" imgH="828720" progId="Excel.Sheet.12">
                  <p:embed/>
                  <p:pic>
                    <p:nvPicPr>
                      <p:cNvPr id="0" name=""/>
                      <p:cNvPicPr/>
                      <p:nvPr/>
                    </p:nvPicPr>
                    <p:blipFill>
                      <a:blip r:embed="rId7"/>
                      <a:stretch>
                        <a:fillRect/>
                      </a:stretch>
                    </p:blipFill>
                    <p:spPr>
                      <a:xfrm>
                        <a:off x="9626010" y="3427412"/>
                        <a:ext cx="914400" cy="828675"/>
                      </a:xfrm>
                      <a:prstGeom prst="rect">
                        <a:avLst/>
                      </a:prstGeom>
                    </p:spPr>
                  </p:pic>
                </p:oleObj>
              </mc:Fallback>
            </mc:AlternateContent>
          </a:graphicData>
        </a:graphic>
      </p:graphicFrame>
    </p:spTree>
    <p:extLst>
      <p:ext uri="{BB962C8B-B14F-4D97-AF65-F5344CB8AC3E}">
        <p14:creationId xmlns:p14="http://schemas.microsoft.com/office/powerpoint/2010/main" val="26645871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t>Reference Answers to Task 5</a:t>
            </a:r>
          </a:p>
        </p:txBody>
      </p:sp>
      <p:sp>
        <p:nvSpPr>
          <p:cNvPr id="4" name="文本占位符 3"/>
          <p:cNvSpPr>
            <a:spLocks noGrp="1"/>
          </p:cNvSpPr>
          <p:nvPr>
            <p:ph type="body" sz="quarter" idx="10"/>
          </p:nvPr>
        </p:nvSpPr>
        <p:spPr/>
        <p:txBody>
          <a:bodyPr/>
          <a:lstStyle/>
          <a:p>
            <a:r>
              <a:rPr lang="en-US" sz="2000" dirty="0"/>
              <a:t>The specifications of the selected chillers are as follows:</a:t>
            </a:r>
          </a:p>
          <a:p>
            <a:endParaRPr lang="en-US" altLang="zh-CN" sz="2000" dirty="0"/>
          </a:p>
          <a:p>
            <a:endParaRPr lang="en-US" altLang="zh-CN" sz="2000" dirty="0" smtClean="0"/>
          </a:p>
          <a:p>
            <a:pPr lvl="1"/>
            <a:r>
              <a:rPr lang="en-US" sz="1800" dirty="0"/>
              <a:t>Based on the preceding information, the estimated maximum cooling capacity is </a:t>
            </a:r>
            <a:r>
              <a:rPr lang="en-US" sz="1800" b="1" dirty="0">
                <a:solidFill>
                  <a:srgbClr val="C00000"/>
                </a:solidFill>
              </a:rPr>
              <a:t>1055 kW, (300 RT) </a:t>
            </a:r>
            <a:r>
              <a:rPr lang="en-US" sz="1800" dirty="0"/>
              <a:t>and the N+1 redundancy mode is required. The supply and return water temperatures are within the normal range, and no </a:t>
            </a:r>
            <a:r>
              <a:rPr lang="en-US" sz="1800" dirty="0" err="1"/>
              <a:t>derating</a:t>
            </a:r>
            <a:r>
              <a:rPr lang="en-US" sz="1800" dirty="0"/>
              <a:t> occurs.</a:t>
            </a:r>
          </a:p>
          <a:p>
            <a:r>
              <a:rPr lang="en-US" sz="2000" dirty="0"/>
              <a:t>Use the data in the table for calculation:</a:t>
            </a:r>
          </a:p>
          <a:p>
            <a:pPr lvl="1"/>
            <a:r>
              <a:rPr lang="en-US" sz="1800" dirty="0">
                <a:solidFill>
                  <a:srgbClr val="C00000"/>
                </a:solidFill>
              </a:rPr>
              <a:t>∑(Air conditioner cooling capacity) = ∑(Maximum cooling capacity that can be provided by the air conditioners in different areas) = [(12 x 30) + (6 x 30) + (110 x 2)] x 3 kW = 2280 kW</a:t>
            </a:r>
          </a:p>
          <a:p>
            <a:pPr lvl="1"/>
            <a:r>
              <a:rPr lang="en-US" sz="1800" dirty="0"/>
              <a:t>Obviously, the cooling capacity does not meet the requirements.</a:t>
            </a:r>
          </a:p>
        </p:txBody>
      </p:sp>
      <p:graphicFrame>
        <p:nvGraphicFramePr>
          <p:cNvPr id="10" name="表格 9"/>
          <p:cNvGraphicFramePr>
            <a:graphicFrameLocks noGrp="1"/>
          </p:cNvGraphicFramePr>
          <p:nvPr>
            <p:extLst>
              <p:ext uri="{D42A27DB-BD31-4B8C-83A1-F6EECF244321}">
                <p14:modId xmlns:p14="http://schemas.microsoft.com/office/powerpoint/2010/main" val="879826588"/>
              </p:ext>
            </p:extLst>
          </p:nvPr>
        </p:nvGraphicFramePr>
        <p:xfrm>
          <a:off x="1489035" y="1765965"/>
          <a:ext cx="9090360" cy="888369"/>
        </p:xfrm>
        <a:graphic>
          <a:graphicData uri="http://schemas.openxmlformats.org/drawingml/2006/table">
            <a:tbl>
              <a:tblPr firstRow="1" bandRow="1">
                <a:tableStyleId>{5C22544A-7EE6-4342-B048-85BDC9FD1C3A}</a:tableStyleId>
              </a:tblPr>
              <a:tblGrid>
                <a:gridCol w="2200745"/>
                <a:gridCol w="4135766"/>
                <a:gridCol w="1190863"/>
                <a:gridCol w="1562986"/>
              </a:tblGrid>
              <a:tr h="415438">
                <a:tc>
                  <a:txBody>
                    <a:bodyPr/>
                    <a:lstStyle/>
                    <a:p>
                      <a:pPr algn="ctr"/>
                      <a:r>
                        <a:rPr lang="en-US" sz="1600" dirty="0">
                          <a:solidFill>
                            <a:schemeClr val="tx1"/>
                          </a:solidFill>
                        </a:rPr>
                        <a:t>Device Name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a:solidFill>
                            <a:schemeClr val="tx1"/>
                          </a:solidFill>
                        </a:rPr>
                        <a:t>Specifications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a:solidFill>
                            <a:schemeClr val="tx1"/>
                          </a:solidFill>
                        </a:rPr>
                        <a:t>Quantity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a:solidFill>
                            <a:schemeClr val="tx1"/>
                          </a:solidFill>
                        </a:rPr>
                        <a:t>Input Power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72931">
                <a:tc>
                  <a:txBody>
                    <a:bodyPr/>
                    <a:lstStyle/>
                    <a:p>
                      <a:pPr algn="ctr"/>
                      <a:r>
                        <a:rPr lang="en-US" sz="1600">
                          <a:solidFill>
                            <a:schemeClr val="tx1"/>
                          </a:solidFill>
                        </a:rPr>
                        <a:t>Centrifugal chiller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600">
                          <a:solidFill>
                            <a:schemeClr val="tx1"/>
                          </a:solidFill>
                        </a:rPr>
                        <a:t>300 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600">
                          <a:solidFill>
                            <a:schemeClr val="tx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600" dirty="0">
                          <a:solidFill>
                            <a:schemeClr val="tx1"/>
                          </a:solidFill>
                        </a:rPr>
                        <a:t>196.1 x 2 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225531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5</a:t>
            </a:r>
          </a:p>
        </p:txBody>
      </p:sp>
      <p:sp>
        <p:nvSpPr>
          <p:cNvPr id="3" name="文本占位符 2"/>
          <p:cNvSpPr>
            <a:spLocks noGrp="1"/>
          </p:cNvSpPr>
          <p:nvPr>
            <p:ph type="body" sz="quarter" idx="10"/>
          </p:nvPr>
        </p:nvSpPr>
        <p:spPr/>
        <p:txBody>
          <a:bodyPr/>
          <a:lstStyle/>
          <a:p>
            <a:r>
              <a:rPr lang="en-US" sz="1400" dirty="0"/>
              <a:t>In winter, the outdoor low-temperature air can be used for cooling (known as free cooling technology).</a:t>
            </a:r>
          </a:p>
          <a:p>
            <a:pPr lvl="1"/>
            <a:r>
              <a:rPr lang="en-US" sz="1200" dirty="0"/>
              <a:t>Add an energy-saving heat exchanger to the system. The heat exchanger is not used in summer. When the outdoor temperature is 2°C lower than the outlet temperature of the chillers, the central cooling system dissipates heat in the equipment room through the chilled water pipes, energy-saving coil pipes, and cooling tower to outdoors and reduces the equipment room temperature. In this way, the runtime of chillers can be reduced and the operating costs of the cooling system can be saved.</a:t>
            </a:r>
          </a:p>
          <a:p>
            <a:r>
              <a:rPr lang="en-US" sz="1400" dirty="0"/>
              <a:t>Variable-frequency water pump technology</a:t>
            </a:r>
          </a:p>
          <a:p>
            <a:pPr lvl="1"/>
            <a:r>
              <a:rPr lang="en-US" sz="1200" dirty="0"/>
              <a:t>Variable-frequency pumps are commonly used in China. Compared with constant-frequency pumps, variable-frequency pumps feature less power consumption, regulated pressure function, less impact on the power system, less noise, and low temperature rise of pump motors. However, its investment is twice that of common constant-frequency pumps.</a:t>
            </a:r>
          </a:p>
          <a:p>
            <a:r>
              <a:rPr lang="en-US" sz="1400" dirty="0"/>
              <a:t>Optimized airflow organization in the equipment room</a:t>
            </a:r>
          </a:p>
          <a:p>
            <a:pPr lvl="1"/>
            <a:r>
              <a:rPr lang="en-US" sz="1200" dirty="0"/>
              <a:t>Based on the rack layout and heat dissipation requirements, the low-density </a:t>
            </a:r>
            <a:r>
              <a:rPr lang="en-US" sz="1200" dirty="0" err="1"/>
              <a:t>downflow</a:t>
            </a:r>
            <a:r>
              <a:rPr lang="en-US" sz="1200" dirty="0"/>
              <a:t> air supply and </a:t>
            </a:r>
            <a:r>
              <a:rPr lang="en-US" sz="1200" dirty="0" err="1"/>
              <a:t>upflow</a:t>
            </a:r>
            <a:r>
              <a:rPr lang="en-US" sz="1200" dirty="0"/>
              <a:t> air return is used. In the high-density area, the cold aisle containment and in-row solution are adopted, and isolated aisles are configured. In the medium-density area, a proper airflow organization mode is used according to the heat dissipation capacity.</a:t>
            </a:r>
          </a:p>
          <a:p>
            <a:r>
              <a:rPr lang="en-US" sz="1400" dirty="0"/>
              <a:t>Optimized control policy: Improve the efficiency of the chillers and reduce the energy consumption of the water pump. Set the supply and return water temperatures to </a:t>
            </a:r>
            <a:r>
              <a:rPr lang="en-US" sz="1400" dirty="0">
                <a:solidFill>
                  <a:srgbClr val="C00000"/>
                </a:solidFill>
              </a:rPr>
              <a:t>10°C/16°C.</a:t>
            </a:r>
          </a:p>
          <a:p>
            <a:endParaRPr lang="zh-CN" altLang="en-US" sz="1400" dirty="0"/>
          </a:p>
        </p:txBody>
      </p:sp>
    </p:spTree>
    <p:extLst>
      <p:ext uri="{BB962C8B-B14F-4D97-AF65-F5344CB8AC3E}">
        <p14:creationId xmlns:p14="http://schemas.microsoft.com/office/powerpoint/2010/main" val="32916152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Trainee Grouping</a:t>
            </a:r>
          </a:p>
        </p:txBody>
      </p:sp>
      <p:sp>
        <p:nvSpPr>
          <p:cNvPr id="6" name="文本占位符 5"/>
          <p:cNvSpPr>
            <a:spLocks noGrp="1"/>
          </p:cNvSpPr>
          <p:nvPr>
            <p:ph type="body" sz="quarter" idx="10"/>
          </p:nvPr>
        </p:nvSpPr>
        <p:spPr/>
        <p:txBody>
          <a:bodyPr/>
          <a:lstStyle/>
          <a:p>
            <a:r>
              <a:rPr lang="en-US"/>
              <a:t>Steps for grouping trainees</a:t>
            </a:r>
          </a:p>
          <a:p>
            <a:pPr lvl="1"/>
            <a:r>
              <a:rPr lang="en-US"/>
              <a:t>Before the training, the trainer prepares the same number of cards as the trainees. Each three cards have the same number.</a:t>
            </a:r>
          </a:p>
          <a:p>
            <a:pPr lvl="1"/>
            <a:r>
              <a:rPr lang="en-US"/>
              <a:t>Trainees draw lots and those who draw cards with the same number form a group.</a:t>
            </a:r>
          </a:p>
          <a:p>
            <a:pPr lvl="1"/>
            <a:r>
              <a:rPr lang="en-US"/>
              <a:t>Extra trainees are assigned to a group by the trainer.</a:t>
            </a:r>
          </a:p>
          <a:p>
            <a:pPr lvl="1"/>
            <a:r>
              <a:rPr lang="en-US"/>
              <a:t>Group members determine a group name.</a:t>
            </a:r>
          </a:p>
        </p:txBody>
      </p:sp>
    </p:spTree>
    <p:extLst>
      <p:ext uri="{BB962C8B-B14F-4D97-AF65-F5344CB8AC3E}">
        <p14:creationId xmlns:p14="http://schemas.microsoft.com/office/powerpoint/2010/main" val="4901282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5</a:t>
            </a:r>
          </a:p>
        </p:txBody>
      </p:sp>
      <p:sp>
        <p:nvSpPr>
          <p:cNvPr id="3" name="文本占位符 2"/>
          <p:cNvSpPr>
            <a:spLocks noGrp="1"/>
          </p:cNvSpPr>
          <p:nvPr>
            <p:ph type="body" sz="quarter" idx="10"/>
          </p:nvPr>
        </p:nvSpPr>
        <p:spPr/>
        <p:txBody>
          <a:bodyPr/>
          <a:lstStyle/>
          <a:p>
            <a:r>
              <a:rPr lang="en-US" sz="1600" dirty="0"/>
              <a:t>The supply fan is inside the direct ventilation device, and the exhaust fan is outside the direct ventilation device.</a:t>
            </a:r>
          </a:p>
          <a:p>
            <a:pPr lvl="1"/>
            <a:r>
              <a:rPr lang="en-US" sz="1400" dirty="0"/>
              <a:t>Air supply volume </a:t>
            </a:r>
            <a:r>
              <a:rPr lang="en-US" sz="1400" dirty="0" smtClean="0"/>
              <a:t>calculation</a:t>
            </a:r>
          </a:p>
          <a:p>
            <a:pPr lvl="1"/>
            <a:endParaRPr lang="en-US" sz="1400" dirty="0"/>
          </a:p>
          <a:p>
            <a:r>
              <a:rPr lang="en-US" sz="1600" dirty="0"/>
              <a:t>Coefficient: The value of K</a:t>
            </a:r>
            <a:r>
              <a:rPr lang="en-US" sz="1600" baseline="-25000" dirty="0"/>
              <a:t>1</a:t>
            </a:r>
            <a:r>
              <a:rPr lang="en-US" sz="1600" dirty="0"/>
              <a:t> is 1.2. The recommended default value of ρ is 1.2 kg/m</a:t>
            </a:r>
            <a:r>
              <a:rPr lang="en-US" sz="1600" baseline="30000" dirty="0"/>
              <a:t>3</a:t>
            </a:r>
            <a:r>
              <a:rPr lang="en-US" sz="1600" dirty="0"/>
              <a:t>. t</a:t>
            </a:r>
            <a:r>
              <a:rPr lang="en-US" sz="1600" baseline="-25000" dirty="0"/>
              <a:t>1</a:t>
            </a:r>
            <a:r>
              <a:rPr lang="en-US" sz="1600" dirty="0"/>
              <a:t>–t</a:t>
            </a:r>
            <a:r>
              <a:rPr lang="en-US" sz="1600" baseline="-25000" dirty="0"/>
              <a:t>2</a:t>
            </a:r>
            <a:r>
              <a:rPr lang="en-US" sz="1600" dirty="0"/>
              <a:t> is the difference between the room temperature and the outdoor supply air temperature, which is usually 8°C. The default value of </a:t>
            </a:r>
            <a:r>
              <a:rPr lang="en-US" sz="1600" dirty="0" err="1"/>
              <a:t>c</a:t>
            </a:r>
            <a:r>
              <a:rPr lang="en-US" sz="1600" baseline="-25000" dirty="0" err="1"/>
              <a:t>p</a:t>
            </a:r>
            <a:r>
              <a:rPr lang="en-US" sz="1600" dirty="0"/>
              <a:t> is 1.01 kJ/kg·°C.</a:t>
            </a:r>
          </a:p>
          <a:p>
            <a:r>
              <a:rPr lang="en-US" sz="1600" dirty="0"/>
              <a:t>The cooling load of the equipment room depends on the power of the cabinets in the room. Generally, the cooling load is related to the devices installed in the cabinets, but does not exceed the maximum cooling capacity. You can estimate the cooling load using the following formulas during model selection:</a:t>
            </a:r>
          </a:p>
          <a:p>
            <a:endParaRPr lang="en-US" altLang="zh-CN" sz="1600" dirty="0"/>
          </a:p>
          <a:p>
            <a:endParaRPr lang="zh-CN" altLang="en-US" sz="1600" dirty="0" smtClean="0"/>
          </a:p>
          <a:p>
            <a:endParaRPr lang="en-US" altLang="zh-CN" sz="1600" dirty="0"/>
          </a:p>
        </p:txBody>
      </p:sp>
      <p:graphicFrame>
        <p:nvGraphicFramePr>
          <p:cNvPr id="4" name="对象 3"/>
          <p:cNvGraphicFramePr>
            <a:graphicFrameLocks noChangeAspect="1"/>
          </p:cNvGraphicFramePr>
          <p:nvPr>
            <p:extLst/>
          </p:nvPr>
        </p:nvGraphicFramePr>
        <p:xfrm>
          <a:off x="8609408" y="1692119"/>
          <a:ext cx="2092439" cy="706438"/>
        </p:xfrm>
        <a:graphic>
          <a:graphicData uri="http://schemas.openxmlformats.org/presentationml/2006/ole">
            <mc:AlternateContent xmlns:mc="http://schemas.openxmlformats.org/markup-compatibility/2006">
              <mc:Choice xmlns:v="urn:schemas-microsoft-com:vml" Requires="v">
                <p:oleObj spid="_x0000_s2114" name="公式" r:id="rId4" imgW="1346040" imgH="457200" progId="Equation.3">
                  <p:embed/>
                </p:oleObj>
              </mc:Choice>
              <mc:Fallback>
                <p:oleObj name="公式" r:id="rId4" imgW="1346040" imgH="457200" progId="Equation.3">
                  <p:embed/>
                  <p:pic>
                    <p:nvPicPr>
                      <p:cNvPr id="0" name=""/>
                      <p:cNvPicPr>
                        <a:picLocks noChangeAspect="1" noChangeArrowheads="1"/>
                      </p:cNvPicPr>
                      <p:nvPr/>
                    </p:nvPicPr>
                    <p:blipFill>
                      <a:blip r:embed="rId5"/>
                      <a:srcRect/>
                      <a:stretch>
                        <a:fillRect/>
                      </a:stretch>
                    </p:blipFill>
                    <p:spPr bwMode="auto">
                      <a:xfrm>
                        <a:off x="8609408" y="1692119"/>
                        <a:ext cx="2092439" cy="706438"/>
                      </a:xfrm>
                      <a:prstGeom prst="rect">
                        <a:avLst/>
                      </a:prstGeom>
                      <a:solidFill>
                        <a:srgbClr val="00B0F0"/>
                      </a:solidFill>
                      <a:ln>
                        <a:solidFill>
                          <a:srgbClr val="0070C0"/>
                        </a:solidFill>
                      </a:ln>
                    </p:spPr>
                  </p:pic>
                </p:oleObj>
              </mc:Fallback>
            </mc:AlternateContent>
          </a:graphicData>
        </a:graphic>
      </p:graphicFrame>
      <p:sp>
        <p:nvSpPr>
          <p:cNvPr id="7" name="矩形 6"/>
          <p:cNvSpPr/>
          <p:nvPr/>
        </p:nvSpPr>
        <p:spPr>
          <a:xfrm>
            <a:off x="1498963" y="4774310"/>
            <a:ext cx="9031515" cy="923330"/>
          </a:xfrm>
          <a:prstGeom prst="rect">
            <a:avLst/>
          </a:prstGeom>
        </p:spPr>
        <p:txBody>
          <a:bodyPr wrap="square">
            <a:spAutoFit/>
          </a:bodyPr>
          <a:lstStyle/>
          <a:p>
            <a:pPr algn="ctr">
              <a:lnSpc>
                <a:spcPct val="150000"/>
              </a:lnSpc>
            </a:pPr>
            <a:r>
              <a:rPr lang="en-US" dirty="0">
                <a:solidFill>
                  <a:srgbClr val="C00000"/>
                </a:solidFill>
              </a:rPr>
              <a:t>Q = [(12 x 30) + (6 x 30) + (110 x 2)] x 3 kW = 2280 kW</a:t>
            </a:r>
          </a:p>
          <a:p>
            <a:pPr algn="ctr">
              <a:lnSpc>
                <a:spcPct val="150000"/>
              </a:lnSpc>
            </a:pPr>
            <a:r>
              <a:rPr lang="en-US" dirty="0" err="1">
                <a:solidFill>
                  <a:srgbClr val="C00000"/>
                </a:solidFill>
              </a:rPr>
              <a:t>Ls</a:t>
            </a:r>
            <a:r>
              <a:rPr lang="en-US" dirty="0">
                <a:solidFill>
                  <a:srgbClr val="C00000"/>
                </a:solidFill>
              </a:rPr>
              <a:t> = 3600 x 1.2 x 2280/1.2 x 8 x 1.01 = 1015841 m</a:t>
            </a:r>
            <a:r>
              <a:rPr lang="en-US" baseline="30000" dirty="0">
                <a:solidFill>
                  <a:srgbClr val="C00000"/>
                </a:solidFill>
              </a:rPr>
              <a:t>3</a:t>
            </a:r>
            <a:r>
              <a:rPr lang="en-US" dirty="0">
                <a:solidFill>
                  <a:srgbClr val="C00000"/>
                </a:solidFill>
              </a:rPr>
              <a:t>/h</a:t>
            </a:r>
          </a:p>
        </p:txBody>
      </p:sp>
    </p:spTree>
    <p:extLst>
      <p:ext uri="{BB962C8B-B14F-4D97-AF65-F5344CB8AC3E}">
        <p14:creationId xmlns:p14="http://schemas.microsoft.com/office/powerpoint/2010/main" val="166791940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Task 6: Providing Cooling System Configuration Suggestions</a:t>
            </a:r>
          </a:p>
        </p:txBody>
      </p:sp>
      <p:sp>
        <p:nvSpPr>
          <p:cNvPr id="3" name="文本占位符 2"/>
          <p:cNvSpPr>
            <a:spLocks noGrp="1"/>
          </p:cNvSpPr>
          <p:nvPr>
            <p:ph type="body" sz="quarter" idx="10"/>
          </p:nvPr>
        </p:nvSpPr>
        <p:spPr/>
        <p:txBody>
          <a:bodyPr/>
          <a:lstStyle/>
          <a:p>
            <a:r>
              <a:rPr lang="en-US" sz="1600" dirty="0"/>
              <a:t>Task description</a:t>
            </a:r>
          </a:p>
          <a:p>
            <a:pPr lvl="1"/>
            <a:r>
              <a:rPr lang="en-US" sz="1400" dirty="0"/>
              <a:t>According to the answers of tasks 1 to 5, determine the configuration of the cooling system and provide suggestions about the following aspects.</a:t>
            </a:r>
          </a:p>
          <a:p>
            <a:pPr lvl="2"/>
            <a:r>
              <a:rPr lang="en-US" sz="1200" dirty="0"/>
              <a:t>Cooling source type: water-cooled cooling system or air-cooled DX system</a:t>
            </a:r>
          </a:p>
          <a:p>
            <a:pPr lvl="2"/>
            <a:r>
              <a:rPr lang="en-US" sz="1200" dirty="0"/>
              <a:t>Energy-saving technical specifications: indirect free cooling technology or variable-frequency water pump technology</a:t>
            </a:r>
          </a:p>
          <a:p>
            <a:pPr lvl="2"/>
            <a:r>
              <a:rPr lang="en-US" sz="1200" dirty="0"/>
              <a:t>Power density planning for a single cabinet</a:t>
            </a:r>
          </a:p>
          <a:p>
            <a:pPr lvl="2"/>
            <a:r>
              <a:rPr lang="en-US" sz="1200" dirty="0"/>
              <a:t>Technology adopted to improve the utilization of cold air: Cabinets are deployed in face-to-face and back-to-back mode. In addition, the cold or hot aisle containment technology is used.</a:t>
            </a:r>
          </a:p>
          <a:p>
            <a:pPr lvl="2"/>
            <a:r>
              <a:rPr lang="en-US" sz="1200" dirty="0"/>
              <a:t>The indoor units are configured in N+X mode by room or module.</a:t>
            </a:r>
          </a:p>
          <a:p>
            <a:pPr lvl="2"/>
            <a:r>
              <a:rPr lang="en-US" sz="1200" dirty="0"/>
              <a:t>The pipes of the cooling system are deployed in redundant (or backup) mode.</a:t>
            </a:r>
          </a:p>
          <a:p>
            <a:pPr lvl="2"/>
            <a:r>
              <a:rPr lang="en-US" sz="1200" dirty="0"/>
              <a:t>The cooling sources are also configured in N+X mode.</a:t>
            </a:r>
          </a:p>
          <a:p>
            <a:pPr lvl="2"/>
            <a:r>
              <a:rPr lang="en-US" sz="1200" dirty="0"/>
              <a:t>Comprehensively consider system reliability and other requirements.</a:t>
            </a:r>
          </a:p>
          <a:p>
            <a:pPr lvl="1"/>
            <a:r>
              <a:rPr lang="en-US" sz="1400" dirty="0"/>
              <a:t>Group members discuss and complete the table from the perspective of the system. Give 2 points to the group that completes the table.</a:t>
            </a:r>
          </a:p>
          <a:p>
            <a:pPr lvl="2"/>
            <a:endParaRPr lang="zh-CN" altLang="en-US" sz="1400" dirty="0"/>
          </a:p>
        </p:txBody>
      </p:sp>
    </p:spTree>
    <p:extLst>
      <p:ext uri="{BB962C8B-B14F-4D97-AF65-F5344CB8AC3E}">
        <p14:creationId xmlns:p14="http://schemas.microsoft.com/office/powerpoint/2010/main" val="24551506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t>Task 6: Reference Table</a:t>
            </a:r>
          </a:p>
        </p:txBody>
      </p:sp>
      <p:graphicFrame>
        <p:nvGraphicFramePr>
          <p:cNvPr id="5" name="表格 4"/>
          <p:cNvGraphicFramePr>
            <a:graphicFrameLocks noGrp="1"/>
          </p:cNvGraphicFramePr>
          <p:nvPr>
            <p:extLst/>
          </p:nvPr>
        </p:nvGraphicFramePr>
        <p:xfrm>
          <a:off x="640080" y="1603253"/>
          <a:ext cx="10952480" cy="4289324"/>
        </p:xfrm>
        <a:graphic>
          <a:graphicData uri="http://schemas.openxmlformats.org/drawingml/2006/table">
            <a:tbl>
              <a:tblPr firstRow="1" bandRow="1"/>
              <a:tblGrid>
                <a:gridCol w="5659120"/>
                <a:gridCol w="2757714"/>
                <a:gridCol w="2535646"/>
              </a:tblGrid>
              <a:tr h="329948">
                <a:tc>
                  <a:txBody>
                    <a:bodyPr/>
                    <a:lstStyle/>
                    <a:p>
                      <a:pPr algn="ctr"/>
                      <a:r>
                        <a:rPr lang="en-US" sz="1400" b="1" dirty="0">
                          <a:latin typeface="+mn-lt"/>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1">
                          <a:solidFill>
                            <a:schemeClr val="tx1"/>
                          </a:solidFill>
                          <a:latin typeface="+mn-lt"/>
                          <a:ea typeface="微软雅黑" panose="020B0503020204020204" pitchFamily="34" charset="-122"/>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1">
                          <a:latin typeface="+mn-lt"/>
                        </a:rPr>
                        <a:t>Others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29948">
                <a:tc>
                  <a:txBody>
                    <a:bodyPr/>
                    <a:lstStyle/>
                    <a:p>
                      <a:pPr algn="ctr"/>
                      <a:r>
                        <a:rPr lang="en-US" sz="1400" b="1" dirty="0">
                          <a:latin typeface="+mn-lt"/>
                        </a:rPr>
                        <a:t>Configuration </a:t>
                      </a:r>
                      <a:r>
                        <a:rPr lang="en-US" sz="1400" b="1" dirty="0" smtClean="0">
                          <a:latin typeface="+mn-lt"/>
                        </a:rPr>
                        <a:t>description</a:t>
                      </a:r>
                      <a:endParaRPr lang="en-US" sz="1400" b="1" dirty="0">
                        <a:latin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dirty="0">
                          <a:latin typeface="+mn-lt"/>
                          <a:ea typeface="微软雅黑" panose="020B0503020204020204" pitchFamily="34" charset="-122"/>
                        </a:rPr>
                        <a:t>Power density planning for a single cabinet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en-US" altLang="zh-CN" sz="1400" dirty="0" smtClean="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latin typeface="+mn-lt"/>
                          <a:ea typeface="微软雅黑" panose="020B0503020204020204" pitchFamily="34" charset="-122"/>
                        </a:rPr>
                        <a:t>Cooling source type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latin typeface="+mn-lt"/>
                        </a:rPr>
                        <a:t>Cooling source of the air conditioner: configured in N+1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latin typeface="+mn-lt"/>
                          <a:ea typeface="微软雅黑" panose="020B0503020204020204" pitchFamily="34" charset="-122"/>
                        </a:rPr>
                        <a:t>Energy-saving technology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b="0" dirty="0">
                          <a:latin typeface="+mn-lt"/>
                          <a:ea typeface="微软雅黑" panose="020B0503020204020204" pitchFamily="34" charset="-122"/>
                        </a:rPr>
                        <a:t>Airflow organization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rPr>
                        <a:t>The indoor units are configured by room or module.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ea typeface="微软雅黑" panose="020B0503020204020204" pitchFamily="34" charset="-122"/>
                        </a:rPr>
                        <a:t>Pipe deployment for the cooling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b="0">
                          <a:latin typeface="+mn-lt"/>
                          <a:ea typeface="微软雅黑" panose="020B0503020204020204" pitchFamily="34" charset="-122"/>
                        </a:rPr>
                        <a:t>Continuous cooling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ea typeface="微软雅黑" panose="020B0503020204020204" pitchFamily="34" charset="-122"/>
                        </a:rPr>
                        <a:t>Restrictions on the onsite environment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ea typeface="微软雅黑" panose="020B0503020204020204" pitchFamily="34" charset="-122"/>
                        </a:rPr>
                        <a:t>Fresh air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ea typeface="微软雅黑" panose="020B0503020204020204" pitchFamily="34" charset="-122"/>
                        </a:rPr>
                        <a:t>Exhaust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88232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a:t>Reference Table of Task 6</a:t>
            </a:r>
          </a:p>
        </p:txBody>
      </p:sp>
      <p:graphicFrame>
        <p:nvGraphicFramePr>
          <p:cNvPr id="5" name="表格 4"/>
          <p:cNvGraphicFramePr>
            <a:graphicFrameLocks noGrp="1"/>
          </p:cNvGraphicFramePr>
          <p:nvPr>
            <p:extLst>
              <p:ext uri="{D42A27DB-BD31-4B8C-83A1-F6EECF244321}">
                <p14:modId xmlns:p14="http://schemas.microsoft.com/office/powerpoint/2010/main" val="435315247"/>
              </p:ext>
            </p:extLst>
          </p:nvPr>
        </p:nvGraphicFramePr>
        <p:xfrm>
          <a:off x="640080" y="1005353"/>
          <a:ext cx="10952480" cy="5195422"/>
        </p:xfrm>
        <a:graphic>
          <a:graphicData uri="http://schemas.openxmlformats.org/drawingml/2006/table">
            <a:tbl>
              <a:tblPr firstRow="1" bandRow="1"/>
              <a:tblGrid>
                <a:gridCol w="3046549"/>
                <a:gridCol w="6531428"/>
                <a:gridCol w="1374503"/>
              </a:tblGrid>
              <a:tr h="282405">
                <a:tc>
                  <a:txBody>
                    <a:bodyPr/>
                    <a:lstStyle/>
                    <a:p>
                      <a:pPr algn="ctr"/>
                      <a:r>
                        <a:rPr lang="en-US" sz="1000" b="1" dirty="0">
                          <a:latin typeface="Huawei Sans" panose="020C0503030203020204" pitchFamily="34" charset="0"/>
                          <a:cs typeface="Huawei Sans" panose="020C0503030203020204" pitchFamily="34" charset="0"/>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000" b="1">
                          <a:solidFill>
                            <a:schemeClr val="tx1"/>
                          </a:solidFill>
                          <a:latin typeface="Huawei Sans" panose="020C0503030203020204" pitchFamily="34" charset="0"/>
                          <a:ea typeface="微软雅黑" panose="020B0503020204020204" pitchFamily="34" charset="-122"/>
                          <a:cs typeface="Huawei Sans" panose="020C0503030203020204" pitchFamily="34" charset="0"/>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000" b="1">
                          <a:latin typeface="Huawei Sans" panose="020C0503030203020204" pitchFamily="34" charset="0"/>
                          <a:cs typeface="Huawei Sans" panose="020C0503030203020204" pitchFamily="34" charset="0"/>
                        </a:rPr>
                        <a:t>Others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82405">
                <a:tc>
                  <a:txBody>
                    <a:bodyPr/>
                    <a:lstStyle/>
                    <a:p>
                      <a:pPr algn="ctr"/>
                      <a:r>
                        <a:rPr lang="en-US" sz="1000" b="1" dirty="0">
                          <a:latin typeface="Huawei Sans" panose="020C0503030203020204" pitchFamily="34" charset="0"/>
                          <a:cs typeface="Huawei Sans" panose="020C0503030203020204" pitchFamily="34" charset="0"/>
                        </a:rPr>
                        <a:t>Configuration Description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0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0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8909">
                <a:tc>
                  <a:txBody>
                    <a:bodyPr/>
                    <a:lstStyle/>
                    <a:p>
                      <a:pPr algn="ctr"/>
                      <a:r>
                        <a:rPr lang="en-US" sz="1100" dirty="0">
                          <a:latin typeface="Huawei Sans" panose="020C0503030203020204" pitchFamily="34" charset="0"/>
                          <a:ea typeface="微软雅黑" panose="020B0503020204020204" pitchFamily="34" charset="-122"/>
                          <a:cs typeface="Huawei Sans" panose="020C0503030203020204" pitchFamily="34" charset="0"/>
                        </a:rPr>
                        <a:t>Power density planning for a single cabinet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22 kW in the high-density area, 10 kW in the medium-density area, and 5 kW in the low-density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8909">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100" dirty="0">
                          <a:latin typeface="Huawei Sans" panose="020C0503030203020204" pitchFamily="34" charset="0"/>
                          <a:ea typeface="微软雅黑" panose="020B0503020204020204" pitchFamily="34" charset="-122"/>
                          <a:cs typeface="Huawei Sans" panose="020C0503030203020204" pitchFamily="34" charset="0"/>
                        </a:rPr>
                        <a:t>Cooling source type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Chilled water is preferred, and the DX solution is used as the backup solution.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a:latin typeface="Huawei Sans" panose="020C0503030203020204" pitchFamily="34" charset="0"/>
                          <a:ea typeface="微软雅黑" panose="020B0503020204020204" pitchFamily="34" charset="-122"/>
                          <a:cs typeface="Huawei Sans" panose="020C0503030203020204" pitchFamily="34" charset="0"/>
                        </a:rPr>
                        <a:t>Reliable municipal water supply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8909">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100">
                          <a:latin typeface="Huawei Sans" panose="020C0503030203020204" pitchFamily="34" charset="0"/>
                          <a:cs typeface="Huawei Sans" panose="020C0503030203020204" pitchFamily="34" charset="0"/>
                        </a:rPr>
                        <a:t>Cooling source of the air conditioner: configured in N+1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For a class B equipment room, consider whether the layout space is sufficient. Many factors need to be considered for chillers.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2405">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100">
                          <a:latin typeface="Huawei Sans" panose="020C0503030203020204" pitchFamily="34" charset="0"/>
                          <a:ea typeface="微软雅黑" panose="020B0503020204020204" pitchFamily="34" charset="-122"/>
                          <a:cs typeface="Huawei Sans" panose="020C0503030203020204" pitchFamily="34" charset="0"/>
                        </a:rPr>
                        <a:t>Energy-saving technology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Water-based free cooling for chillers and direct ventilation technologies are recommended.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463">
                <a:tc>
                  <a:txBody>
                    <a:bodyPr/>
                    <a:lstStyle/>
                    <a:p>
                      <a:pPr algn="ctr"/>
                      <a:r>
                        <a:rPr lang="en-US" sz="1100" b="0">
                          <a:latin typeface="Huawei Sans" panose="020C0503030203020204" pitchFamily="34" charset="0"/>
                          <a:ea typeface="微软雅黑" panose="020B0503020204020204" pitchFamily="34" charset="-122"/>
                          <a:cs typeface="Huawei Sans" panose="020C0503030203020204" pitchFamily="34" charset="0"/>
                        </a:rPr>
                        <a:t>Airflow organization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cs typeface="Huawei Sans" panose="020C0503030203020204" pitchFamily="34" charset="0"/>
                        </a:rPr>
                        <a:t>Cabinets are deployed in face-to-face and back-to-back mode. In addition, the contained cold aisle (or hot aisle) technology is used.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2405">
                <a:tc>
                  <a:txBody>
                    <a:bodyPr/>
                    <a:lstStyle/>
                    <a:p>
                      <a:pPr algn="ctr"/>
                      <a:r>
                        <a:rPr lang="en-US" sz="1100" dirty="0">
                          <a:latin typeface="Huawei Sans" panose="020C0503030203020204" pitchFamily="34" charset="0"/>
                          <a:cs typeface="Huawei Sans" panose="020C0503030203020204" pitchFamily="34" charset="0"/>
                        </a:rPr>
                        <a:t>The indoor units are configured by room or module.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In-row solution in the high- and medium-density areas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2405">
                <a:tc>
                  <a:txBody>
                    <a:bodyPr/>
                    <a:lstStyle/>
                    <a:p>
                      <a:pPr algn="ctr"/>
                      <a:r>
                        <a:rPr lang="en-US" sz="1100" dirty="0">
                          <a:latin typeface="Huawei Sans" panose="020C0503030203020204" pitchFamily="34" charset="0"/>
                          <a:ea typeface="微软雅黑" panose="020B0503020204020204" pitchFamily="34" charset="-122"/>
                          <a:cs typeface="Huawei Sans" panose="020C0503030203020204" pitchFamily="34" charset="0"/>
                        </a:rPr>
                        <a:t>Pipe deployment for the cooling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The pipes of the cooling system are deployed in redundant (or backup) mode.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8909">
                <a:tc>
                  <a:txBody>
                    <a:bodyPr/>
                    <a:lstStyle/>
                    <a:p>
                      <a:pPr algn="ctr"/>
                      <a:r>
                        <a:rPr lang="en-US" sz="1100" b="0">
                          <a:latin typeface="Huawei Sans" panose="020C0503030203020204" pitchFamily="34" charset="0"/>
                          <a:ea typeface="微软雅黑" panose="020B0503020204020204" pitchFamily="34" charset="-122"/>
                          <a:cs typeface="Huawei Sans" panose="020C0503030203020204" pitchFamily="34" charset="0"/>
                        </a:rPr>
                        <a:t>Continuous cooling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Based on the service continuity requirements of the IT system, consider adopting the continuous cooling mode for some or all services.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2405">
                <a:tc>
                  <a:txBody>
                    <a:bodyPr/>
                    <a:lstStyle/>
                    <a:p>
                      <a:pPr algn="ctr"/>
                      <a:r>
                        <a:rPr lang="en-US" sz="1100">
                          <a:latin typeface="Huawei Sans" panose="020C0503030203020204" pitchFamily="34" charset="0"/>
                          <a:ea typeface="微软雅黑" panose="020B0503020204020204" pitchFamily="34" charset="-122"/>
                          <a:cs typeface="Huawei Sans" panose="020C0503030203020204" pitchFamily="34" charset="0"/>
                        </a:rPr>
                        <a:t>Restrictions on the onsite environment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Onsite surveying and mapping are required.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8909">
                <a:tc>
                  <a:txBody>
                    <a:bodyPr/>
                    <a:lstStyle/>
                    <a:p>
                      <a:pPr algn="ctr"/>
                      <a:r>
                        <a:rPr lang="en-US" sz="1100">
                          <a:latin typeface="Huawei Sans" panose="020C0503030203020204" pitchFamily="34" charset="0"/>
                          <a:ea typeface="微软雅黑" panose="020B0503020204020204" pitchFamily="34" charset="-122"/>
                          <a:cs typeface="Huawei Sans" panose="020C0503030203020204" pitchFamily="34" charset="0"/>
                        </a:rPr>
                        <a:t>Fresh air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To ensure the micro positive pressure of the equipment room, a fresh air system is configured. The fresh air system consists of the fresh air unit, pipes, and air supply vents.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35412">
                <a:tc>
                  <a:txBody>
                    <a:bodyPr/>
                    <a:lstStyle/>
                    <a:p>
                      <a:pPr algn="ctr"/>
                      <a:r>
                        <a:rPr lang="en-US" sz="1100">
                          <a:latin typeface="Huawei Sans" panose="020C0503030203020204" pitchFamily="34" charset="0"/>
                          <a:ea typeface="微软雅黑" panose="020B0503020204020204" pitchFamily="34" charset="-122"/>
                          <a:cs typeface="Huawei Sans" panose="020C0503030203020204" pitchFamily="34" charset="0"/>
                        </a:rPr>
                        <a:t>Exhaust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a:r>
                        <a:rPr lang="en-US" sz="1100" dirty="0">
                          <a:latin typeface="Huawei Sans" panose="020C0503030203020204" pitchFamily="34" charset="0"/>
                          <a:ea typeface="微软雅黑" panose="020B0503020204020204" pitchFamily="34" charset="-122"/>
                          <a:cs typeface="Huawei Sans" panose="020C0503030203020204" pitchFamily="34" charset="0"/>
                        </a:rPr>
                        <a:t>The equipment room uses the gas fire extinguishing system. After the fire is put out, the residual extinguishant needs to be removed. The extinguishant exhaust system is planned for the equipment room. The estimated exhaust frequency is five times per hour.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a:endParaRPr lang="zh-CN" altLang="en-US" sz="1100" dirty="0">
                        <a:latin typeface="Huawei Sans" panose="020C0503030203020204" pitchFamily="34" charset="0"/>
                        <a:ea typeface="微软雅黑" panose="020B0503020204020204" pitchFamily="34" charset="-122"/>
                        <a:cs typeface="Huawei Sans" panose="020C0503030203020204" pitchFamily="34"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0433067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Table of Task 6</a:t>
            </a:r>
          </a:p>
        </p:txBody>
      </p:sp>
      <p:sp>
        <p:nvSpPr>
          <p:cNvPr id="3" name="文本占位符 2"/>
          <p:cNvSpPr>
            <a:spLocks noGrp="1"/>
          </p:cNvSpPr>
          <p:nvPr>
            <p:ph type="body" sz="quarter" idx="10"/>
          </p:nvPr>
        </p:nvSpPr>
        <p:spPr/>
        <p:txBody>
          <a:bodyPr/>
          <a:lstStyle/>
          <a:p>
            <a:r>
              <a:rPr lang="en-US" dirty="0"/>
              <a:t>The following uses the high-density area as an example. The cooling load and cooling source configuration are as follows.</a:t>
            </a:r>
          </a:p>
        </p:txBody>
      </p:sp>
      <p:graphicFrame>
        <p:nvGraphicFramePr>
          <p:cNvPr id="4" name="表格 3"/>
          <p:cNvGraphicFramePr>
            <a:graphicFrameLocks noGrp="1"/>
          </p:cNvGraphicFramePr>
          <p:nvPr>
            <p:extLst>
              <p:ext uri="{D42A27DB-BD31-4B8C-83A1-F6EECF244321}">
                <p14:modId xmlns:p14="http://schemas.microsoft.com/office/powerpoint/2010/main" val="2298215682"/>
              </p:ext>
            </p:extLst>
          </p:nvPr>
        </p:nvGraphicFramePr>
        <p:xfrm>
          <a:off x="1248229" y="2710971"/>
          <a:ext cx="9434285" cy="2010733"/>
        </p:xfrm>
        <a:graphic>
          <a:graphicData uri="http://schemas.openxmlformats.org/drawingml/2006/table">
            <a:tbl>
              <a:tblPr firstRow="1" firstCol="1" bandRow="1">
                <a:tableStyleId>{2D5ABB26-0587-4C30-8999-92F81FD0307C}</a:tableStyleId>
              </a:tblPr>
              <a:tblGrid>
                <a:gridCol w="782590"/>
                <a:gridCol w="3923724"/>
                <a:gridCol w="4727971"/>
              </a:tblGrid>
              <a:tr h="402371">
                <a:tc>
                  <a:txBody>
                    <a:bodyPr/>
                    <a:lstStyle/>
                    <a:p>
                      <a:pPr>
                        <a:lnSpc>
                          <a:spcPct val="115000"/>
                        </a:lnSpc>
                        <a:spcAft>
                          <a:spcPts val="1000"/>
                        </a:spcAft>
                      </a:pPr>
                      <a:r>
                        <a:rPr lang="en-US" sz="1600" b="1" dirty="0"/>
                        <a:t>No.</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15000"/>
                        </a:lnSpc>
                        <a:spcAft>
                          <a:spcPts val="1000"/>
                        </a:spcAft>
                      </a:pPr>
                      <a:r>
                        <a:rPr lang="en-US" sz="1600" b="1" dirty="0"/>
                        <a:t>Item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15000"/>
                        </a:lnSpc>
                        <a:spcAft>
                          <a:spcPts val="1000"/>
                        </a:spcAft>
                      </a:pPr>
                      <a:r>
                        <a:rPr lang="en-US" sz="1600" b="1" dirty="0"/>
                        <a:t>Configuration</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01249">
                <a:tc>
                  <a:txBody>
                    <a:bodyPr/>
                    <a:lstStyle/>
                    <a:p>
                      <a:pPr>
                        <a:lnSpc>
                          <a:spcPct val="115000"/>
                        </a:lnSpc>
                        <a:spcAft>
                          <a:spcPts val="1000"/>
                        </a:spcAft>
                      </a:pPr>
                      <a:r>
                        <a:rPr lang="en-US" sz="1600"/>
                        <a:t>1</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US" sz="1600" dirty="0"/>
                        <a:t>Air conditioner load</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US" sz="1600"/>
                        <a:t>792 kW</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2371">
                <a:tc>
                  <a:txBody>
                    <a:bodyPr/>
                    <a:lstStyle/>
                    <a:p>
                      <a:pPr>
                        <a:lnSpc>
                          <a:spcPct val="115000"/>
                        </a:lnSpc>
                        <a:spcAft>
                          <a:spcPts val="1000"/>
                        </a:spcAft>
                      </a:pPr>
                      <a:r>
                        <a:rPr lang="en-US" sz="1600"/>
                        <a:t>2</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US" sz="1600"/>
                        <a:t>Air conditioner configuration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US" sz="1600" dirty="0"/>
                        <a:t>Eighteen 65 kW chilled water air conditioners</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2371">
                <a:tc>
                  <a:txBody>
                    <a:bodyPr/>
                    <a:lstStyle/>
                    <a:p>
                      <a:pPr>
                        <a:lnSpc>
                          <a:spcPct val="115000"/>
                        </a:lnSpc>
                        <a:spcAft>
                          <a:spcPts val="1000"/>
                        </a:spcAft>
                      </a:pPr>
                      <a:r>
                        <a:rPr lang="en-US" sz="1600">
                          <a:latin typeface="Calibri" panose="020F0502020204030204" pitchFamily="34" charset="0"/>
                          <a:ea typeface="宋体" panose="02010600030101010101" pitchFamily="2" charset="-122"/>
                          <a:cs typeface="Times New Roman" panose="02020603050405020304" pitchFamily="18" charset="0"/>
                        </a:rPr>
                        <a:t>3</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15000"/>
                        </a:lnSpc>
                        <a:spcBef>
                          <a:spcPts val="0"/>
                        </a:spcBef>
                        <a:spcAft>
                          <a:spcPts val="1000"/>
                        </a:spcAft>
                        <a:buClrTx/>
                        <a:buSzTx/>
                        <a:buFontTx/>
                        <a:buNone/>
                        <a:tabLst/>
                        <a:defRPr/>
                      </a:pPr>
                      <a:r>
                        <a:rPr lang="en-US" sz="1600">
                          <a:solidFill>
                            <a:schemeClr val="tx1"/>
                          </a:solidFill>
                          <a:latin typeface="+mn-lt"/>
                          <a:ea typeface="+mn-ea"/>
                          <a:cs typeface="+mn-cs"/>
                        </a:rPr>
                        <a:t>Chiller configuration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034" rtl="0" eaLnBrk="1" fontAlgn="auto" latinLnBrk="0" hangingPunct="1">
                        <a:lnSpc>
                          <a:spcPct val="115000"/>
                        </a:lnSpc>
                        <a:spcBef>
                          <a:spcPts val="0"/>
                        </a:spcBef>
                        <a:spcAft>
                          <a:spcPts val="1000"/>
                        </a:spcAft>
                        <a:buClrTx/>
                        <a:buSzTx/>
                        <a:buFontTx/>
                        <a:buNone/>
                        <a:tabLst/>
                        <a:defRPr/>
                      </a:pPr>
                      <a:r>
                        <a:rPr lang="en-US" sz="1600" dirty="0">
                          <a:solidFill>
                            <a:schemeClr val="tx1"/>
                          </a:solidFill>
                          <a:latin typeface="+mn-lt"/>
                          <a:ea typeface="+mn-ea"/>
                          <a:cs typeface="+mn-cs"/>
                        </a:rPr>
                        <a:t>Common centrifugal chiller</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2371">
                <a:tc>
                  <a:txBody>
                    <a:bodyPr/>
                    <a:lstStyle/>
                    <a:p>
                      <a:pPr>
                        <a:lnSpc>
                          <a:spcPct val="115000"/>
                        </a:lnSpc>
                        <a:spcAft>
                          <a:spcPts val="1000"/>
                        </a:spcAft>
                      </a:pPr>
                      <a:r>
                        <a:rPr lang="en-US" sz="1600"/>
                        <a:t>Others</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15000"/>
                        </a:lnSpc>
                        <a:spcAft>
                          <a:spcPts val="1000"/>
                        </a:spcAft>
                      </a:pPr>
                      <a:r>
                        <a:rPr lang="en-US" sz="1600" dirty="0"/>
                        <a:t> </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a:lnSpc>
                          <a:spcPct val="115000"/>
                        </a:lnSpc>
                        <a:spcAft>
                          <a:spcPts val="1000"/>
                        </a:spcAft>
                      </a:pPr>
                      <a:endParaRPr lang="zh-CN" sz="16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470059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pPr marL="0" indent="0">
              <a:buNone/>
            </a:pPr>
            <a:r>
              <a:rPr lang="en-US" dirty="0"/>
              <a:t>Answer the following questions:</a:t>
            </a:r>
          </a:p>
          <a:p>
            <a:r>
              <a:rPr lang="en-US" dirty="0" smtClean="0"/>
              <a:t>If </a:t>
            </a:r>
            <a:r>
              <a:rPr lang="en-US" dirty="0"/>
              <a:t>UPSs are deployed in the data center in this project, how to configure the air conditioners?</a:t>
            </a:r>
          </a:p>
          <a:p>
            <a:r>
              <a:rPr lang="en-US" dirty="0"/>
              <a:t>What are the causes for the difference between the load calculated in task 1 and the final load?</a:t>
            </a:r>
          </a:p>
          <a:p>
            <a:endParaRPr lang="zh-CN" altLang="en-US" dirty="0"/>
          </a:p>
        </p:txBody>
      </p:sp>
    </p:spTree>
    <p:extLst>
      <p:ext uri="{BB962C8B-B14F-4D97-AF65-F5344CB8AC3E}">
        <p14:creationId xmlns:p14="http://schemas.microsoft.com/office/powerpoint/2010/main" val="357775024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0"/>
          </p:nvPr>
        </p:nvSpPr>
        <p:spPr/>
        <p:txBody>
          <a:bodyPr/>
          <a:lstStyle/>
          <a:p>
            <a:r>
              <a:rPr lang="en-US" dirty="0"/>
              <a:t>Calculate data center cooling system loads.</a:t>
            </a:r>
          </a:p>
          <a:p>
            <a:r>
              <a:rPr lang="en-US" dirty="0"/>
              <a:t>Select data center air conditioner configurations and optimize the configuration solution.</a:t>
            </a:r>
          </a:p>
          <a:p>
            <a:r>
              <a:rPr lang="en-US" dirty="0"/>
              <a:t>Understand the configuration and selection principles of a chilled water system and chillers.</a:t>
            </a:r>
          </a:p>
          <a:p>
            <a:r>
              <a:rPr lang="en-US" dirty="0"/>
              <a:t>Optimize a cooling system and understand its simple configurations.</a:t>
            </a:r>
          </a:p>
          <a:p>
            <a:endParaRPr lang="zh-CN" altLang="en-US" dirty="0"/>
          </a:p>
        </p:txBody>
      </p:sp>
    </p:spTree>
    <p:extLst>
      <p:ext uri="{BB962C8B-B14F-4D97-AF65-F5344CB8AC3E}">
        <p14:creationId xmlns:p14="http://schemas.microsoft.com/office/powerpoint/2010/main" val="312833226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r>
              <a:rPr lang="en-US" altLang="zh-CN" dirty="0" smtClean="0"/>
              <a:t>HCIE-DCF-Design</a:t>
            </a:r>
            <a:endParaRPr lang="en-US" altLang="zh-CN" dirty="0"/>
          </a:p>
        </p:txBody>
      </p:sp>
      <p:sp>
        <p:nvSpPr>
          <p:cNvPr id="36" name="文本占位符 35"/>
          <p:cNvSpPr>
            <a:spLocks noGrp="1"/>
          </p:cNvSpPr>
          <p:nvPr>
            <p:ph type="body" sz="quarter" idx="18"/>
          </p:nvPr>
        </p:nvSpPr>
        <p:spPr/>
        <p:txBody>
          <a:bodyPr/>
          <a:lstStyle/>
          <a:p>
            <a:r>
              <a:rPr lang="en-US" altLang="zh-CN" dirty="0" smtClean="0"/>
              <a:t>V1.0</a:t>
            </a:r>
            <a:endParaRPr lang="zh-CN" altLang="en-US" dirty="0"/>
          </a:p>
        </p:txBody>
      </p:sp>
      <p:sp>
        <p:nvSpPr>
          <p:cNvPr id="2" name="文本占位符 1"/>
          <p:cNvSpPr>
            <a:spLocks noGrp="1"/>
          </p:cNvSpPr>
          <p:nvPr>
            <p:ph type="body" sz="quarter" idx="19"/>
          </p:nvPr>
        </p:nvSpPr>
        <p:spPr/>
        <p:txBody>
          <a:bodyPr/>
          <a:lstStyle/>
          <a:p>
            <a:endParaRPr lang="zh-CN" altLang="en-US"/>
          </a:p>
        </p:txBody>
      </p:sp>
      <p:sp>
        <p:nvSpPr>
          <p:cNvPr id="3" name="文本占位符 2"/>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r>
              <a:rPr lang="en-US" altLang="zh-CN" dirty="0" err="1" smtClean="0"/>
              <a:t>Yuewenjun</a:t>
            </a:r>
            <a:r>
              <a:rPr lang="en-US" altLang="zh-CN" dirty="0" smtClean="0"/>
              <a:t>/wx507858</a:t>
            </a:r>
            <a:endParaRPr lang="en-US" altLang="zh-CN" dirty="0"/>
          </a:p>
        </p:txBody>
      </p:sp>
      <p:sp>
        <p:nvSpPr>
          <p:cNvPr id="31" name="文本占位符 30"/>
          <p:cNvSpPr>
            <a:spLocks noGrp="1"/>
          </p:cNvSpPr>
          <p:nvPr>
            <p:ph type="body" sz="quarter" idx="14"/>
          </p:nvPr>
        </p:nvSpPr>
        <p:spPr/>
        <p:txBody>
          <a:bodyPr/>
          <a:lstStyle/>
          <a:p>
            <a:r>
              <a:rPr lang="en-US" altLang="zh-CN" dirty="0" smtClean="0"/>
              <a:t>2020/10/7</a:t>
            </a:r>
            <a:endParaRPr lang="en-US" altLang="zh-CN" dirty="0"/>
          </a:p>
        </p:txBody>
      </p:sp>
      <p:sp>
        <p:nvSpPr>
          <p:cNvPr id="32" name="文本占位符 31"/>
          <p:cNvSpPr>
            <a:spLocks noGrp="1"/>
          </p:cNvSpPr>
          <p:nvPr>
            <p:ph type="body" sz="quarter" idx="15"/>
          </p:nvPr>
        </p:nvSpPr>
        <p:spPr/>
        <p:txBody>
          <a:bodyPr/>
          <a:lstStyle/>
          <a:p>
            <a:r>
              <a:rPr lang="en-US" altLang="zh-CN" dirty="0" smtClean="0"/>
              <a:t>Lishaofeng/00486775</a:t>
            </a:r>
            <a:endParaRPr lang="en-US" altLang="zh-CN" dirty="0"/>
          </a:p>
        </p:txBody>
      </p:sp>
      <p:sp>
        <p:nvSpPr>
          <p:cNvPr id="33" name="文本占位符 32"/>
          <p:cNvSpPr>
            <a:spLocks noGrp="1"/>
          </p:cNvSpPr>
          <p:nvPr>
            <p:ph type="body" sz="quarter" idx="16"/>
          </p:nvPr>
        </p:nvSpPr>
        <p:spPr/>
        <p:txBody>
          <a:bodyPr/>
          <a:lstStyle/>
          <a:p>
            <a:r>
              <a:rPr lang="en-US" altLang="zh-CN" dirty="0" smtClean="0"/>
              <a:t>2020/12/7</a:t>
            </a:r>
            <a:endParaRPr lang="en-US" altLang="zh-CN" dirty="0"/>
          </a:p>
        </p:txBody>
      </p:sp>
      <p:sp>
        <p:nvSpPr>
          <p:cNvPr id="4" name="文本占位符 3"/>
          <p:cNvSpPr>
            <a:spLocks noGrp="1"/>
          </p:cNvSpPr>
          <p:nvPr>
            <p:ph type="body" sz="quarter" idx="21"/>
          </p:nvPr>
        </p:nvSpPr>
        <p:spPr/>
        <p:txBody>
          <a:bodyPr/>
          <a:lstStyle/>
          <a:p>
            <a:endParaRPr lang="zh-CN" altLang="en-US"/>
          </a:p>
        </p:txBody>
      </p:sp>
      <p:sp>
        <p:nvSpPr>
          <p:cNvPr id="5" name="文本占位符 4"/>
          <p:cNvSpPr>
            <a:spLocks noGrp="1"/>
          </p:cNvSpPr>
          <p:nvPr>
            <p:ph type="body" sz="quarter" idx="22"/>
          </p:nvPr>
        </p:nvSpPr>
        <p:spPr/>
        <p:txBody>
          <a:bodyPr/>
          <a:lstStyle/>
          <a:p>
            <a:endParaRPr lang="zh-CN" altLang="en-US"/>
          </a:p>
        </p:txBody>
      </p:sp>
      <p:sp>
        <p:nvSpPr>
          <p:cNvPr id="6" name="文本占位符 5"/>
          <p:cNvSpPr>
            <a:spLocks noGrp="1"/>
          </p:cNvSpPr>
          <p:nvPr>
            <p:ph type="body" sz="quarter" idx="23"/>
          </p:nvPr>
        </p:nvSpPr>
        <p:spPr/>
        <p:txBody>
          <a:bodyPr/>
          <a:lstStyle/>
          <a:p>
            <a:endParaRPr lang="zh-CN" altLang="en-US"/>
          </a:p>
        </p:txBody>
      </p:sp>
      <p:sp>
        <p:nvSpPr>
          <p:cNvPr id="7" name="文本占位符 6"/>
          <p:cNvSpPr>
            <a:spLocks noGrp="1"/>
          </p:cNvSpPr>
          <p:nvPr>
            <p:ph type="body" sz="quarter" idx="24"/>
          </p:nvPr>
        </p:nvSpPr>
        <p:spPr/>
        <p:txBody>
          <a:bodyPr/>
          <a:lstStyle/>
          <a:p>
            <a:endParaRPr lang="zh-CN" altLang="en-US"/>
          </a:p>
        </p:txBody>
      </p:sp>
      <p:sp>
        <p:nvSpPr>
          <p:cNvPr id="8" name="文本占位符 7"/>
          <p:cNvSpPr>
            <a:spLocks noGrp="1"/>
          </p:cNvSpPr>
          <p:nvPr>
            <p:ph type="body" sz="quarter" idx="25"/>
          </p:nvPr>
        </p:nvSpPr>
        <p:spPr/>
        <p:txBody>
          <a:bodyPr/>
          <a:lstStyle/>
          <a:p>
            <a:endParaRPr lang="zh-CN" altLang="en-US"/>
          </a:p>
        </p:txBody>
      </p:sp>
      <p:sp>
        <p:nvSpPr>
          <p:cNvPr id="9" name="文本占位符 8"/>
          <p:cNvSpPr>
            <a:spLocks noGrp="1"/>
          </p:cNvSpPr>
          <p:nvPr>
            <p:ph type="body" sz="quarter" idx="26"/>
          </p:nvPr>
        </p:nvSpPr>
        <p:spPr/>
        <p:txBody>
          <a:bodyPr/>
          <a:lstStyle/>
          <a:p>
            <a:endParaRPr lang="zh-CN" altLang="en-US"/>
          </a:p>
        </p:txBody>
      </p:sp>
      <p:sp>
        <p:nvSpPr>
          <p:cNvPr id="10" name="文本占位符 9"/>
          <p:cNvSpPr>
            <a:spLocks noGrp="1"/>
          </p:cNvSpPr>
          <p:nvPr>
            <p:ph type="body" sz="quarter" idx="27"/>
          </p:nvPr>
        </p:nvSpPr>
        <p:spPr/>
        <p:txBody>
          <a:bodyPr/>
          <a:lstStyle/>
          <a:p>
            <a:endParaRPr lang="zh-CN" altLang="en-US"/>
          </a:p>
        </p:txBody>
      </p:sp>
      <p:sp>
        <p:nvSpPr>
          <p:cNvPr id="11" name="文本占位符 10"/>
          <p:cNvSpPr>
            <a:spLocks noGrp="1"/>
          </p:cNvSpPr>
          <p:nvPr>
            <p:ph type="body" sz="quarter" idx="28"/>
          </p:nvPr>
        </p:nvSpPr>
        <p:spPr/>
        <p:txBody>
          <a:bodyPr/>
          <a:lstStyle/>
          <a:p>
            <a:endParaRPr lang="zh-CN" altLang="en-US"/>
          </a:p>
        </p:txBody>
      </p:sp>
      <p:sp>
        <p:nvSpPr>
          <p:cNvPr id="12" name="文本占位符 11"/>
          <p:cNvSpPr>
            <a:spLocks noGrp="1"/>
          </p:cNvSpPr>
          <p:nvPr>
            <p:ph type="body" sz="quarter" idx="29"/>
          </p:nvPr>
        </p:nvSpPr>
        <p:spPr/>
        <p:txBody>
          <a:bodyPr/>
          <a:lstStyle/>
          <a:p>
            <a:endParaRPr lang="zh-CN" altLang="en-US"/>
          </a:p>
        </p:txBody>
      </p:sp>
      <p:sp>
        <p:nvSpPr>
          <p:cNvPr id="13" name="文本占位符 12"/>
          <p:cNvSpPr>
            <a:spLocks noGrp="1"/>
          </p:cNvSpPr>
          <p:nvPr>
            <p:ph type="body" sz="quarter" idx="30"/>
          </p:nvPr>
        </p:nvSpPr>
        <p:spPr/>
        <p:txBody>
          <a:bodyPr/>
          <a:lstStyle/>
          <a:p>
            <a:endParaRPr lang="zh-CN" altLang="en-US"/>
          </a:p>
        </p:txBody>
      </p:sp>
      <p:sp>
        <p:nvSpPr>
          <p:cNvPr id="14" name="文本占位符 13"/>
          <p:cNvSpPr>
            <a:spLocks noGrp="1"/>
          </p:cNvSpPr>
          <p:nvPr>
            <p:ph type="body" sz="quarter" idx="31"/>
          </p:nvPr>
        </p:nvSpPr>
        <p:spPr/>
        <p:txBody>
          <a:bodyPr/>
          <a:lstStyle/>
          <a:p>
            <a:endParaRPr lang="zh-CN" altLang="en-US"/>
          </a:p>
        </p:txBody>
      </p:sp>
      <p:sp>
        <p:nvSpPr>
          <p:cNvPr id="15" name="文本占位符 14"/>
          <p:cNvSpPr>
            <a:spLocks noGrp="1"/>
          </p:cNvSpPr>
          <p:nvPr>
            <p:ph type="body" sz="quarter" idx="32"/>
          </p:nvPr>
        </p:nvSpPr>
        <p:spPr/>
        <p:txBody>
          <a:bodyPr/>
          <a:lstStyle/>
          <a:p>
            <a:endParaRPr lang="zh-CN" altLang="en-US"/>
          </a:p>
        </p:txBody>
      </p:sp>
      <p:sp>
        <p:nvSpPr>
          <p:cNvPr id="16" name="文本占位符 15"/>
          <p:cNvSpPr>
            <a:spLocks noGrp="1"/>
          </p:cNvSpPr>
          <p:nvPr>
            <p:ph type="body" sz="quarter" idx="33"/>
          </p:nvPr>
        </p:nvSpPr>
        <p:spPr/>
        <p:txBody>
          <a:bodyPr/>
          <a:lstStyle/>
          <a:p>
            <a:endParaRPr lang="zh-CN" altLang="en-US"/>
          </a:p>
        </p:txBody>
      </p:sp>
      <p:sp>
        <p:nvSpPr>
          <p:cNvPr id="17" name="文本占位符 16"/>
          <p:cNvSpPr>
            <a:spLocks noGrp="1"/>
          </p:cNvSpPr>
          <p:nvPr>
            <p:ph type="body" sz="quarter" idx="34"/>
          </p:nvPr>
        </p:nvSpPr>
        <p:spPr/>
        <p:txBody>
          <a:bodyPr/>
          <a:lstStyle/>
          <a:p>
            <a:endParaRPr lang="zh-CN" altLang="en-US"/>
          </a:p>
        </p:txBody>
      </p:sp>
      <p:sp>
        <p:nvSpPr>
          <p:cNvPr id="18" name="文本占位符 17"/>
          <p:cNvSpPr>
            <a:spLocks noGrp="1"/>
          </p:cNvSpPr>
          <p:nvPr>
            <p:ph type="body" sz="quarter" idx="35"/>
          </p:nvPr>
        </p:nvSpPr>
        <p:spPr/>
        <p:txBody>
          <a:bodyPr/>
          <a:lstStyle/>
          <a:p>
            <a:endParaRPr lang="zh-CN" altLang="en-US"/>
          </a:p>
        </p:txBody>
      </p:sp>
      <p:sp>
        <p:nvSpPr>
          <p:cNvPr id="19" name="文本占位符 18"/>
          <p:cNvSpPr>
            <a:spLocks noGrp="1"/>
          </p:cNvSpPr>
          <p:nvPr>
            <p:ph type="body" sz="quarter" idx="36"/>
          </p:nvPr>
        </p:nvSpPr>
        <p:spPr/>
        <p:txBody>
          <a:bodyPr/>
          <a:lstStyle/>
          <a:p>
            <a:endParaRPr lang="zh-CN" altLang="en-US"/>
          </a:p>
        </p:txBody>
      </p:sp>
      <p:sp>
        <p:nvSpPr>
          <p:cNvPr id="20" name="文本占位符 19"/>
          <p:cNvSpPr>
            <a:spLocks noGrp="1"/>
          </p:cNvSpPr>
          <p:nvPr>
            <p:ph type="body" sz="quarter" idx="37"/>
          </p:nvPr>
        </p:nvSpPr>
        <p:spPr/>
        <p:txBody>
          <a:bodyPr/>
          <a:lstStyle/>
          <a:p>
            <a:endParaRPr lang="zh-CN" altLang="en-US"/>
          </a:p>
        </p:txBody>
      </p:sp>
      <p:sp>
        <p:nvSpPr>
          <p:cNvPr id="21" name="文本占位符 20"/>
          <p:cNvSpPr>
            <a:spLocks noGrp="1"/>
          </p:cNvSpPr>
          <p:nvPr>
            <p:ph type="body" sz="quarter" idx="38"/>
          </p:nvPr>
        </p:nvSpPr>
        <p:spPr/>
        <p:txBody>
          <a:bodyPr/>
          <a:lstStyle/>
          <a:p>
            <a:endParaRPr lang="zh-CN" altLang="en-US"/>
          </a:p>
        </p:txBody>
      </p:sp>
      <p:sp>
        <p:nvSpPr>
          <p:cNvPr id="22" name="文本占位符 21"/>
          <p:cNvSpPr>
            <a:spLocks noGrp="1"/>
          </p:cNvSpPr>
          <p:nvPr>
            <p:ph type="body" sz="quarter" idx="39"/>
          </p:nvPr>
        </p:nvSpPr>
        <p:spPr/>
        <p:txBody>
          <a:bodyPr/>
          <a:lstStyle/>
          <a:p>
            <a:endParaRPr lang="zh-CN" altLang="en-US"/>
          </a:p>
        </p:txBody>
      </p:sp>
      <p:sp>
        <p:nvSpPr>
          <p:cNvPr id="23" name="文本占位符 2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531683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z="3600"/>
              <a:t>Floor Plan of a Data Center</a:t>
            </a:r>
          </a:p>
        </p:txBody>
      </p:sp>
      <p:pic>
        <p:nvPicPr>
          <p:cNvPr id="4" name="Picture 4" descr="中石化机房深化方案B-1"/>
          <p:cNvPicPr>
            <a:picLocks noChangeAspect="1" noChangeArrowheads="1"/>
          </p:cNvPicPr>
          <p:nvPr/>
        </p:nvPicPr>
        <p:blipFill>
          <a:blip r:embed="rId3">
            <a:extLst>
              <a:ext uri="{28A0092B-C50C-407E-A947-70E740481C1C}">
                <a14:useLocalDpi xmlns:a14="http://schemas.microsoft.com/office/drawing/2010/main" val="0"/>
              </a:ext>
            </a:extLst>
          </a:blip>
          <a:srcRect t="7828" r="11249" b="12547"/>
          <a:stretch>
            <a:fillRect/>
          </a:stretch>
        </p:blipFill>
        <p:spPr bwMode="auto">
          <a:xfrm>
            <a:off x="455612" y="944564"/>
            <a:ext cx="11130645" cy="525621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圆角矩形 4"/>
          <p:cNvSpPr/>
          <p:nvPr/>
        </p:nvSpPr>
        <p:spPr bwMode="auto">
          <a:xfrm>
            <a:off x="8252749" y="2065100"/>
            <a:ext cx="2650448" cy="2066070"/>
          </a:xfrm>
          <a:prstGeom prst="roundRect">
            <a:avLst/>
          </a:prstGeom>
          <a:noFill/>
          <a:ln w="19050" cap="flat" cmpd="sng" algn="ctr">
            <a:solidFill>
              <a:srgbClr val="C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ln>
                <a:solidFill>
                  <a:srgbClr val="FF0909"/>
                </a:solidFill>
              </a:ln>
              <a:noFill/>
              <a:latin typeface="FrutigerNext LT Regular" pitchFamily="34" charset="0"/>
              <a:ea typeface="宋体" pitchFamily="2" charset="-122"/>
            </a:endParaRPr>
          </a:p>
        </p:txBody>
      </p:sp>
    </p:spTree>
    <p:extLst>
      <p:ext uri="{BB962C8B-B14F-4D97-AF65-F5344CB8AC3E}">
        <p14:creationId xmlns:p14="http://schemas.microsoft.com/office/powerpoint/2010/main" val="3966161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t>Background</a:t>
            </a:r>
          </a:p>
        </p:txBody>
      </p:sp>
      <p:sp>
        <p:nvSpPr>
          <p:cNvPr id="5" name="文本占位符 4"/>
          <p:cNvSpPr>
            <a:spLocks noGrp="1"/>
          </p:cNvSpPr>
          <p:nvPr>
            <p:ph type="body" sz="quarter" idx="10"/>
          </p:nvPr>
        </p:nvSpPr>
        <p:spPr>
          <a:xfrm>
            <a:off x="455613" y="1052514"/>
            <a:ext cx="6349233" cy="4875042"/>
          </a:xfrm>
        </p:spPr>
        <p:txBody>
          <a:bodyPr/>
          <a:lstStyle/>
          <a:p>
            <a:r>
              <a:rPr lang="en-US" sz="1200" dirty="0"/>
              <a:t>The figure on the right shows the layout of the second floor in a data center project. Most equipment cabinets in the equipment room are </a:t>
            </a:r>
            <a:r>
              <a:rPr lang="en-US" sz="1200" dirty="0">
                <a:solidFill>
                  <a:srgbClr val="C00000"/>
                </a:solidFill>
              </a:rPr>
              <a:t>800 mm </a:t>
            </a:r>
            <a:r>
              <a:rPr lang="en-US" sz="1200" dirty="0"/>
              <a:t>and </a:t>
            </a:r>
            <a:r>
              <a:rPr lang="en-US" sz="1200" dirty="0">
                <a:solidFill>
                  <a:srgbClr val="C00000"/>
                </a:solidFill>
              </a:rPr>
              <a:t>900 mm </a:t>
            </a:r>
            <a:r>
              <a:rPr lang="en-US" sz="1200" dirty="0"/>
              <a:t>deep cabinets. The aisle between devices is narrow and uneven, and onsite devices are placed in disorder.</a:t>
            </a:r>
          </a:p>
          <a:p>
            <a:r>
              <a:rPr lang="en-US" sz="1200" dirty="0"/>
              <a:t>Now the original space needs to be re-planned for leasing. Based on different service requirements, three areas with high, medium, and low density are divided for </a:t>
            </a:r>
            <a:r>
              <a:rPr lang="en-US" sz="1200" dirty="0" smtClean="0"/>
              <a:t>deployment of </a:t>
            </a:r>
            <a:r>
              <a:rPr lang="en-US" sz="1200" dirty="0"/>
              <a:t>different devices (blade servers, storage devices, and communication devices).</a:t>
            </a:r>
          </a:p>
          <a:p>
            <a:r>
              <a:rPr lang="en-US" sz="1200" dirty="0"/>
              <a:t>All the existing cabinets must be replaced. The replaced cabinets will be stored in the warehouse and scrapped. The reconstruction follows the principle of </a:t>
            </a:r>
            <a:r>
              <a:rPr lang="en-US" sz="1200" b="1" dirty="0">
                <a:solidFill>
                  <a:srgbClr val="C00000"/>
                </a:solidFill>
              </a:rPr>
              <a:t>standardized and modular</a:t>
            </a:r>
            <a:r>
              <a:rPr lang="en-US" sz="1200" dirty="0"/>
              <a:t>. In addition, </a:t>
            </a:r>
            <a:r>
              <a:rPr lang="en-US" sz="1200" b="1" dirty="0">
                <a:solidFill>
                  <a:srgbClr val="C00000"/>
                </a:solidFill>
              </a:rPr>
              <a:t>more cabinets need to be deployed </a:t>
            </a:r>
            <a:r>
              <a:rPr lang="en-US" sz="1200" dirty="0"/>
              <a:t>and the </a:t>
            </a:r>
            <a:r>
              <a:rPr lang="en-US" sz="1200" b="1" dirty="0">
                <a:solidFill>
                  <a:srgbClr val="C00000"/>
                </a:solidFill>
              </a:rPr>
              <a:t>cooling airflow organization</a:t>
            </a:r>
            <a:r>
              <a:rPr lang="en-US" sz="1200" b="1" dirty="0"/>
              <a:t> </a:t>
            </a:r>
            <a:r>
              <a:rPr lang="en-US" sz="1200" dirty="0"/>
              <a:t>needs to be optimized. The limited area of the equipment room must be properly used and </a:t>
            </a:r>
            <a:r>
              <a:rPr lang="en-US" sz="1200" b="1" dirty="0">
                <a:solidFill>
                  <a:srgbClr val="C00000"/>
                </a:solidFill>
              </a:rPr>
              <a:t>aisle containment</a:t>
            </a:r>
            <a:r>
              <a:rPr lang="en-US" sz="1200" dirty="0"/>
              <a:t> is adopted to reduce energy consumption. In the high-density area, </a:t>
            </a:r>
            <a:r>
              <a:rPr lang="en-US" sz="1200" b="1" dirty="0">
                <a:solidFill>
                  <a:srgbClr val="C00000"/>
                </a:solidFill>
              </a:rPr>
              <a:t>in-row cooling </a:t>
            </a:r>
            <a:r>
              <a:rPr lang="en-US" sz="1200" dirty="0"/>
              <a:t>is recommended. In the low-density area, </a:t>
            </a:r>
            <a:r>
              <a:rPr lang="en-US" sz="1200" b="1" dirty="0">
                <a:solidFill>
                  <a:srgbClr val="C00000"/>
                </a:solidFill>
              </a:rPr>
              <a:t>in-room cooling</a:t>
            </a:r>
            <a:r>
              <a:rPr lang="en-US" sz="1200" b="1" dirty="0"/>
              <a:t> </a:t>
            </a:r>
            <a:r>
              <a:rPr lang="en-US" sz="1200" dirty="0"/>
              <a:t>is recommended. The air conditioner configuration is designed in N+1 redundancy mode.</a:t>
            </a:r>
          </a:p>
          <a:p>
            <a:r>
              <a:rPr lang="en-US" sz="1200" dirty="0"/>
              <a:t>As the technical support of the project, Tom needs to make a feasibility study report on the cooling system to facilitate the company's decision-making.</a:t>
            </a:r>
          </a:p>
        </p:txBody>
      </p:sp>
      <p:sp>
        <p:nvSpPr>
          <p:cNvPr id="8" name="矩形 7"/>
          <p:cNvSpPr/>
          <p:nvPr/>
        </p:nvSpPr>
        <p:spPr>
          <a:xfrm>
            <a:off x="7464062" y="5613010"/>
            <a:ext cx="3866764" cy="523220"/>
          </a:xfrm>
          <a:prstGeom prst="rect">
            <a:avLst/>
          </a:prstGeom>
        </p:spPr>
        <p:txBody>
          <a:bodyPr wrap="none">
            <a:spAutoFit/>
          </a:bodyPr>
          <a:lstStyle/>
          <a:p>
            <a:pPr algn="ctr"/>
            <a:r>
              <a:rPr lang="en-US" sz="1400" dirty="0">
                <a:solidFill>
                  <a:srgbClr val="C7000B"/>
                </a:solidFill>
              </a:rPr>
              <a:t>Layout of the second floor in the equipment </a:t>
            </a:r>
            <a:endParaRPr lang="en-US" sz="1400" dirty="0" smtClean="0">
              <a:solidFill>
                <a:srgbClr val="C7000B"/>
              </a:solidFill>
            </a:endParaRPr>
          </a:p>
          <a:p>
            <a:pPr algn="ctr"/>
            <a:r>
              <a:rPr lang="en-US" sz="1400" dirty="0" smtClean="0">
                <a:solidFill>
                  <a:srgbClr val="C7000B"/>
                </a:solidFill>
              </a:rPr>
              <a:t>room </a:t>
            </a:r>
            <a:r>
              <a:rPr lang="en-US" sz="1400" dirty="0">
                <a:solidFill>
                  <a:srgbClr val="C7000B"/>
                </a:solidFill>
              </a:rPr>
              <a:t>of the xx project</a:t>
            </a:r>
          </a:p>
        </p:txBody>
      </p:sp>
      <p:pic>
        <p:nvPicPr>
          <p:cNvPr id="16" name="图片 15"/>
          <p:cNvPicPr>
            <a:picLocks noChangeAspect="1"/>
          </p:cNvPicPr>
          <p:nvPr/>
        </p:nvPicPr>
        <p:blipFill>
          <a:blip r:embed="rId3"/>
          <a:stretch>
            <a:fillRect/>
          </a:stretch>
        </p:blipFill>
        <p:spPr>
          <a:xfrm>
            <a:off x="6973950" y="1371140"/>
            <a:ext cx="4637025" cy="4268626"/>
          </a:xfrm>
          <a:prstGeom prst="rect">
            <a:avLst/>
          </a:prstGeom>
        </p:spPr>
      </p:pic>
      <p:sp>
        <p:nvSpPr>
          <p:cNvPr id="17" name="矩形 16"/>
          <p:cNvSpPr/>
          <p:nvPr/>
        </p:nvSpPr>
        <p:spPr>
          <a:xfrm>
            <a:off x="8478073" y="2718070"/>
            <a:ext cx="2901756" cy="461665"/>
          </a:xfrm>
          <a:prstGeom prst="rect">
            <a:avLst/>
          </a:prstGeom>
        </p:spPr>
        <p:txBody>
          <a:bodyPr wrap="none">
            <a:spAutoFit/>
          </a:bodyPr>
          <a:lstStyle/>
          <a:p>
            <a:r>
              <a:rPr lang="en-US" sz="1200" dirty="0">
                <a:solidFill>
                  <a:srgbClr val="00B0F0"/>
                </a:solidFill>
              </a:rPr>
              <a:t>Medium-density equipment room (R2)</a:t>
            </a:r>
          </a:p>
          <a:p>
            <a:endParaRPr lang="zh-CN" altLang="en-US" sz="1200" dirty="0">
              <a:solidFill>
                <a:srgbClr val="00B0F0"/>
              </a:solidFill>
            </a:endParaRPr>
          </a:p>
        </p:txBody>
      </p:sp>
      <p:sp>
        <p:nvSpPr>
          <p:cNvPr id="18" name="矩形 17"/>
          <p:cNvSpPr/>
          <p:nvPr/>
        </p:nvSpPr>
        <p:spPr>
          <a:xfrm>
            <a:off x="8675932" y="1797892"/>
            <a:ext cx="2654894" cy="461665"/>
          </a:xfrm>
          <a:prstGeom prst="rect">
            <a:avLst/>
          </a:prstGeom>
        </p:spPr>
        <p:txBody>
          <a:bodyPr wrap="none">
            <a:spAutoFit/>
          </a:bodyPr>
          <a:lstStyle/>
          <a:p>
            <a:r>
              <a:rPr lang="en-US" sz="1200" dirty="0">
                <a:solidFill>
                  <a:srgbClr val="C7000B"/>
                </a:solidFill>
              </a:rPr>
              <a:t>High-density equipment room (R1)</a:t>
            </a:r>
          </a:p>
          <a:p>
            <a:endParaRPr lang="zh-CN" altLang="en-US" sz="1200" dirty="0">
              <a:solidFill>
                <a:srgbClr val="FF0000"/>
              </a:solidFill>
            </a:endParaRPr>
          </a:p>
        </p:txBody>
      </p:sp>
      <p:sp>
        <p:nvSpPr>
          <p:cNvPr id="19" name="矩形 18"/>
          <p:cNvSpPr/>
          <p:nvPr/>
        </p:nvSpPr>
        <p:spPr>
          <a:xfrm>
            <a:off x="8729562" y="3609491"/>
            <a:ext cx="2608406" cy="276999"/>
          </a:xfrm>
          <a:prstGeom prst="rect">
            <a:avLst/>
          </a:prstGeom>
        </p:spPr>
        <p:txBody>
          <a:bodyPr wrap="none">
            <a:spAutoFit/>
          </a:bodyPr>
          <a:lstStyle/>
          <a:p>
            <a:r>
              <a:rPr lang="en-US" sz="1200" dirty="0">
                <a:solidFill>
                  <a:srgbClr val="00B050"/>
                </a:solidFill>
              </a:rPr>
              <a:t>Low-density equipment room (R3)</a:t>
            </a:r>
          </a:p>
        </p:txBody>
      </p:sp>
      <p:sp>
        <p:nvSpPr>
          <p:cNvPr id="20" name="矩形 19"/>
          <p:cNvSpPr/>
          <p:nvPr/>
        </p:nvSpPr>
        <p:spPr>
          <a:xfrm>
            <a:off x="8968740" y="2413733"/>
            <a:ext cx="1333500" cy="9906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8968740" y="1559411"/>
            <a:ext cx="1333500" cy="9906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423031" y="4284338"/>
            <a:ext cx="1644895" cy="233685"/>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solidFill>
                  <a:schemeClr val="tx1"/>
                </a:solidFill>
              </a:rPr>
              <a:t>Data center phase 1 equipment room</a:t>
            </a:r>
            <a:endParaRPr lang="zh-CN" altLang="en-US" sz="1000" b="1" dirty="0">
              <a:solidFill>
                <a:schemeClr val="tx1"/>
              </a:solidFill>
            </a:endParaRPr>
          </a:p>
        </p:txBody>
      </p:sp>
      <p:sp>
        <p:nvSpPr>
          <p:cNvPr id="23" name="文本框 22"/>
          <p:cNvSpPr txBox="1"/>
          <p:nvPr/>
        </p:nvSpPr>
        <p:spPr>
          <a:xfrm>
            <a:off x="8906143" y="2359566"/>
            <a:ext cx="2045616" cy="246221"/>
          </a:xfrm>
          <a:prstGeom prst="rect">
            <a:avLst/>
          </a:prstGeom>
          <a:noFill/>
        </p:spPr>
        <p:txBody>
          <a:bodyPr wrap="square" rtlCol="0">
            <a:spAutoFit/>
          </a:bodyPr>
          <a:lstStyle/>
          <a:p>
            <a:pPr algn="ctr"/>
            <a:r>
              <a:rPr lang="en-US" altLang="zh-CN" sz="1000" b="1" dirty="0"/>
              <a:t>Network equipment room</a:t>
            </a:r>
            <a:endParaRPr lang="zh-CN" altLang="en-US" sz="1000" b="1" dirty="0"/>
          </a:p>
        </p:txBody>
      </p:sp>
      <p:sp>
        <p:nvSpPr>
          <p:cNvPr id="24" name="文本框 23"/>
          <p:cNvSpPr txBox="1"/>
          <p:nvPr/>
        </p:nvSpPr>
        <p:spPr>
          <a:xfrm>
            <a:off x="8906143" y="1488984"/>
            <a:ext cx="2045616" cy="246221"/>
          </a:xfrm>
          <a:prstGeom prst="rect">
            <a:avLst/>
          </a:prstGeom>
          <a:noFill/>
        </p:spPr>
        <p:txBody>
          <a:bodyPr wrap="square" rtlCol="0">
            <a:spAutoFit/>
          </a:bodyPr>
          <a:lstStyle/>
          <a:p>
            <a:pPr algn="ctr"/>
            <a:r>
              <a:rPr lang="en-US" altLang="zh-CN" sz="1000" b="1" dirty="0"/>
              <a:t>Transmission equipment room</a:t>
            </a:r>
            <a:endParaRPr lang="zh-CN" altLang="en-US" sz="1000" b="1" dirty="0"/>
          </a:p>
        </p:txBody>
      </p:sp>
      <p:sp>
        <p:nvSpPr>
          <p:cNvPr id="25" name="文本框 24"/>
          <p:cNvSpPr txBox="1"/>
          <p:nvPr/>
        </p:nvSpPr>
        <p:spPr>
          <a:xfrm>
            <a:off x="8729562" y="3257811"/>
            <a:ext cx="2398778" cy="246221"/>
          </a:xfrm>
          <a:prstGeom prst="rect">
            <a:avLst/>
          </a:prstGeom>
          <a:noFill/>
        </p:spPr>
        <p:txBody>
          <a:bodyPr wrap="square" rtlCol="0">
            <a:spAutoFit/>
          </a:bodyPr>
          <a:lstStyle/>
          <a:p>
            <a:pPr algn="ctr"/>
            <a:r>
              <a:rPr lang="en-US" altLang="zh-CN" sz="1000" b="1" dirty="0" smtClean="0"/>
              <a:t>Data center phase 1 equipment room</a:t>
            </a:r>
            <a:endParaRPr lang="zh-CN" altLang="en-US" sz="1000" b="1" dirty="0"/>
          </a:p>
        </p:txBody>
      </p:sp>
    </p:spTree>
    <p:extLst>
      <p:ext uri="{BB962C8B-B14F-4D97-AF65-F5344CB8AC3E}">
        <p14:creationId xmlns:p14="http://schemas.microsoft.com/office/powerpoint/2010/main" val="3743807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Task 1: Estimating Cooling Load of the Cooling System</a:t>
            </a:r>
          </a:p>
        </p:txBody>
      </p:sp>
      <p:sp>
        <p:nvSpPr>
          <p:cNvPr id="3" name="文本占位符 2"/>
          <p:cNvSpPr>
            <a:spLocks noGrp="1"/>
          </p:cNvSpPr>
          <p:nvPr>
            <p:ph type="body" sz="quarter" idx="10"/>
          </p:nvPr>
        </p:nvSpPr>
        <p:spPr/>
        <p:txBody>
          <a:bodyPr/>
          <a:lstStyle/>
          <a:p>
            <a:r>
              <a:rPr lang="en-US" sz="1800" dirty="0"/>
              <a:t>Task description</a:t>
            </a:r>
          </a:p>
          <a:p>
            <a:pPr lvl="1"/>
            <a:r>
              <a:rPr lang="en-US" sz="1600" dirty="0"/>
              <a:t>Subtask 1: Based on the obtained materials, estimate the possible layout solutions in the R1, R2, and R3 areas and the number of cabinets for each solution.</a:t>
            </a:r>
          </a:p>
          <a:p>
            <a:pPr lvl="1"/>
            <a:r>
              <a:rPr lang="en-US" sz="1600" dirty="0"/>
              <a:t>Subtask 2: Calculate the cooling load of the cooling system in the areas with different power densities based on the load calculation principle. (Do not need to consider the moisture load.)</a:t>
            </a:r>
          </a:p>
          <a:p>
            <a:r>
              <a:rPr lang="en-US" sz="1800" dirty="0"/>
              <a:t>Task rules </a:t>
            </a:r>
          </a:p>
          <a:p>
            <a:pPr lvl="1"/>
            <a:r>
              <a:rPr lang="en-US" sz="1600" dirty="0"/>
              <a:t>Trainees of each group obtain the project plane information description and load statistics table from the trainer and read the </a:t>
            </a:r>
            <a:r>
              <a:rPr lang="en-US" sz="1600" dirty="0">
                <a:solidFill>
                  <a:srgbClr val="C00000"/>
                </a:solidFill>
              </a:rPr>
              <a:t>related information</a:t>
            </a:r>
            <a:r>
              <a:rPr lang="en-US" sz="1600" dirty="0"/>
              <a:t>.</a:t>
            </a:r>
          </a:p>
          <a:p>
            <a:pPr lvl="1"/>
            <a:r>
              <a:rPr lang="en-US" sz="1600" dirty="0"/>
              <a:t>Group members discuss and calculate for </a:t>
            </a:r>
            <a:r>
              <a:rPr lang="en-US" sz="1600" dirty="0">
                <a:solidFill>
                  <a:srgbClr val="C00000"/>
                </a:solidFill>
              </a:rPr>
              <a:t>20 </a:t>
            </a:r>
            <a:r>
              <a:rPr lang="en-US" sz="1600" dirty="0"/>
              <a:t>minutes, and write the calculation process and results on the electronic whiteboard. Give 1 point if the calculation task is completed, 2 points if the total load calculation range is correct, and 1 point if the cooling load indicator value is reasonable.</a:t>
            </a:r>
          </a:p>
          <a:p>
            <a:pPr lvl="1"/>
            <a:r>
              <a:rPr lang="en-US" sz="1600" dirty="0"/>
              <a:t>Each group explains the calculation process and how to select parameters.</a:t>
            </a:r>
          </a:p>
          <a:p>
            <a:pPr lvl="1"/>
            <a:endParaRPr lang="en-US" altLang="zh-CN" sz="1600" dirty="0"/>
          </a:p>
          <a:p>
            <a:endParaRPr lang="zh-CN" altLang="en-US" sz="2000" dirty="0"/>
          </a:p>
        </p:txBody>
      </p:sp>
    </p:spTree>
    <p:extLst>
      <p:ext uri="{BB962C8B-B14F-4D97-AF65-F5344CB8AC3E}">
        <p14:creationId xmlns:p14="http://schemas.microsoft.com/office/powerpoint/2010/main" val="22086792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Layout Requirements for the Modular Data Center</a:t>
            </a:r>
          </a:p>
        </p:txBody>
      </p:sp>
      <p:sp>
        <p:nvSpPr>
          <p:cNvPr id="3" name="文本占位符 2"/>
          <p:cNvSpPr>
            <a:spLocks noGrp="1"/>
          </p:cNvSpPr>
          <p:nvPr>
            <p:ph type="body" sz="quarter" idx="10"/>
          </p:nvPr>
        </p:nvSpPr>
        <p:spPr/>
        <p:txBody>
          <a:bodyPr/>
          <a:lstStyle/>
          <a:p>
            <a:r>
              <a:rPr lang="en-US" sz="2000" dirty="0"/>
              <a:t>Based on the smart module layout, the following solutions are available:</a:t>
            </a:r>
          </a:p>
        </p:txBody>
      </p:sp>
      <p:sp>
        <p:nvSpPr>
          <p:cNvPr id="29" name="矩形 28"/>
          <p:cNvSpPr/>
          <p:nvPr/>
        </p:nvSpPr>
        <p:spPr>
          <a:xfrm>
            <a:off x="2561692" y="5645937"/>
            <a:ext cx="1794081" cy="307777"/>
          </a:xfrm>
          <a:prstGeom prst="rect">
            <a:avLst/>
          </a:prstGeom>
        </p:spPr>
        <p:txBody>
          <a:bodyPr wrap="none">
            <a:spAutoFit/>
          </a:bodyPr>
          <a:lstStyle/>
          <a:p>
            <a:pPr algn="ctr" defTabSz="914217" fontAlgn="base">
              <a:spcBef>
                <a:spcPct val="0"/>
              </a:spcBef>
              <a:spcAft>
                <a:spcPct val="0"/>
              </a:spcAft>
              <a:defRPr sz="1800">
                <a:solidFill>
                  <a:srgbClr val="000000"/>
                </a:solidFill>
              </a:defRPr>
            </a:pPr>
            <a:r>
              <a:rPr lang="en-US" sz="1400" b="1" dirty="0">
                <a:solidFill>
                  <a:srgbClr val="C00000"/>
                </a:solidFill>
                <a:cs typeface="+mn-ea"/>
                <a:sym typeface="+mn-lt"/>
              </a:rPr>
              <a:t>Single-row scenario</a:t>
            </a:r>
          </a:p>
        </p:txBody>
      </p:sp>
      <p:sp>
        <p:nvSpPr>
          <p:cNvPr id="30" name="矩形 29"/>
          <p:cNvSpPr/>
          <p:nvPr/>
        </p:nvSpPr>
        <p:spPr>
          <a:xfrm>
            <a:off x="8214190" y="5651190"/>
            <a:ext cx="1683474" cy="307777"/>
          </a:xfrm>
          <a:prstGeom prst="rect">
            <a:avLst/>
          </a:prstGeom>
        </p:spPr>
        <p:txBody>
          <a:bodyPr wrap="none">
            <a:spAutoFit/>
          </a:bodyPr>
          <a:lstStyle/>
          <a:p>
            <a:pPr algn="ctr" defTabSz="914217" fontAlgn="base">
              <a:spcBef>
                <a:spcPct val="0"/>
              </a:spcBef>
              <a:spcAft>
                <a:spcPct val="0"/>
              </a:spcAft>
              <a:defRPr sz="1800">
                <a:solidFill>
                  <a:srgbClr val="000000"/>
                </a:solidFill>
              </a:defRPr>
            </a:pPr>
            <a:r>
              <a:rPr lang="en-US" sz="1400" b="1" dirty="0">
                <a:solidFill>
                  <a:srgbClr val="C00000"/>
                </a:solidFill>
                <a:cs typeface="+mn-ea"/>
                <a:sym typeface="+mn-lt"/>
              </a:rPr>
              <a:t>Dual-row scenario</a:t>
            </a:r>
          </a:p>
        </p:txBody>
      </p:sp>
      <p:pic>
        <p:nvPicPr>
          <p:cNvPr id="4" name="图片 3"/>
          <p:cNvPicPr>
            <a:picLocks noChangeAspect="1"/>
          </p:cNvPicPr>
          <p:nvPr/>
        </p:nvPicPr>
        <p:blipFill>
          <a:blip r:embed="rId3"/>
          <a:stretch>
            <a:fillRect/>
          </a:stretch>
        </p:blipFill>
        <p:spPr>
          <a:xfrm>
            <a:off x="1139858" y="2107674"/>
            <a:ext cx="4637749" cy="3341907"/>
          </a:xfrm>
          <a:prstGeom prst="rect">
            <a:avLst/>
          </a:prstGeom>
        </p:spPr>
      </p:pic>
      <p:pic>
        <p:nvPicPr>
          <p:cNvPr id="5" name="图片 4"/>
          <p:cNvPicPr>
            <a:picLocks noChangeAspect="1"/>
          </p:cNvPicPr>
          <p:nvPr/>
        </p:nvPicPr>
        <p:blipFill>
          <a:blip r:embed="rId4"/>
          <a:stretch>
            <a:fillRect/>
          </a:stretch>
        </p:blipFill>
        <p:spPr>
          <a:xfrm>
            <a:off x="7122352" y="1734831"/>
            <a:ext cx="3867150" cy="3714750"/>
          </a:xfrm>
          <a:prstGeom prst="rect">
            <a:avLst/>
          </a:prstGeom>
        </p:spPr>
      </p:pic>
      <p:sp>
        <p:nvSpPr>
          <p:cNvPr id="6" name="矩形 5"/>
          <p:cNvSpPr/>
          <p:nvPr/>
        </p:nvSpPr>
        <p:spPr>
          <a:xfrm>
            <a:off x="2934584" y="3345409"/>
            <a:ext cx="1095153" cy="404037"/>
          </a:xfrm>
          <a:prstGeom prst="rect">
            <a:avLst/>
          </a:prstGeom>
          <a:solidFill>
            <a:srgbClr val="E6E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Cabinet</a:t>
            </a:r>
          </a:p>
        </p:txBody>
      </p:sp>
      <p:sp>
        <p:nvSpPr>
          <p:cNvPr id="9" name="矩形 8"/>
          <p:cNvSpPr/>
          <p:nvPr/>
        </p:nvSpPr>
        <p:spPr>
          <a:xfrm>
            <a:off x="2753833" y="4081783"/>
            <a:ext cx="1313399" cy="404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Aisle containment</a:t>
            </a:r>
            <a:endParaRPr lang="zh-CN" altLang="en-US" sz="1200" dirty="0">
              <a:solidFill>
                <a:schemeClr val="tx1"/>
              </a:solidFill>
            </a:endParaRPr>
          </a:p>
        </p:txBody>
      </p:sp>
      <p:sp>
        <p:nvSpPr>
          <p:cNvPr id="10" name="矩形 9"/>
          <p:cNvSpPr/>
          <p:nvPr/>
        </p:nvSpPr>
        <p:spPr>
          <a:xfrm>
            <a:off x="8540699" y="2598402"/>
            <a:ext cx="1095153" cy="404037"/>
          </a:xfrm>
          <a:prstGeom prst="rect">
            <a:avLst/>
          </a:prstGeom>
          <a:solidFill>
            <a:srgbClr val="E6E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Cabinet</a:t>
            </a:r>
          </a:p>
        </p:txBody>
      </p:sp>
      <p:sp>
        <p:nvSpPr>
          <p:cNvPr id="11" name="矩形 10"/>
          <p:cNvSpPr/>
          <p:nvPr/>
        </p:nvSpPr>
        <p:spPr>
          <a:xfrm>
            <a:off x="8388523" y="3334776"/>
            <a:ext cx="1313399" cy="404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Aisle containment</a:t>
            </a:r>
            <a:endParaRPr lang="zh-CN" altLang="en-US" sz="1200" dirty="0">
              <a:solidFill>
                <a:schemeClr val="tx1"/>
              </a:solidFill>
            </a:endParaRPr>
          </a:p>
        </p:txBody>
      </p:sp>
      <p:sp>
        <p:nvSpPr>
          <p:cNvPr id="12" name="矩形 11"/>
          <p:cNvSpPr/>
          <p:nvPr/>
        </p:nvSpPr>
        <p:spPr>
          <a:xfrm>
            <a:off x="8540249" y="4107865"/>
            <a:ext cx="1095153" cy="404037"/>
          </a:xfrm>
          <a:prstGeom prst="rect">
            <a:avLst/>
          </a:prstGeom>
          <a:solidFill>
            <a:srgbClr val="E6E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Cabinet</a:t>
            </a:r>
          </a:p>
        </p:txBody>
      </p:sp>
    </p:spTree>
    <p:extLst>
      <p:ext uri="{BB962C8B-B14F-4D97-AF65-F5344CB8AC3E}">
        <p14:creationId xmlns:p14="http://schemas.microsoft.com/office/powerpoint/2010/main" val="42018284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chor="ctr" anchorCtr="0"/>
          <a:lstStyle/>
          <a:p>
            <a:r>
              <a:rPr lang="en-US" dirty="0"/>
              <a:t>Load Statistics Table of the Modular Data Center</a:t>
            </a:r>
          </a:p>
        </p:txBody>
      </p:sp>
      <p:graphicFrame>
        <p:nvGraphicFramePr>
          <p:cNvPr id="5" name="表格 4"/>
          <p:cNvGraphicFramePr>
            <a:graphicFrameLocks noGrp="1"/>
          </p:cNvGraphicFramePr>
          <p:nvPr>
            <p:extLst>
              <p:ext uri="{D42A27DB-BD31-4B8C-83A1-F6EECF244321}">
                <p14:modId xmlns:p14="http://schemas.microsoft.com/office/powerpoint/2010/main" val="1657193804"/>
              </p:ext>
            </p:extLst>
          </p:nvPr>
        </p:nvGraphicFramePr>
        <p:xfrm>
          <a:off x="684553" y="1081668"/>
          <a:ext cx="10843417" cy="4939510"/>
        </p:xfrm>
        <a:graphic>
          <a:graphicData uri="http://schemas.openxmlformats.org/drawingml/2006/table">
            <a:tbl>
              <a:tblPr>
                <a:tableStyleId>{5C22544A-7EE6-4342-B048-85BDC9FD1C3A}</a:tableStyleId>
              </a:tblPr>
              <a:tblGrid>
                <a:gridCol w="2745656"/>
                <a:gridCol w="1055325"/>
                <a:gridCol w="1579927"/>
                <a:gridCol w="1094421"/>
                <a:gridCol w="1431668"/>
                <a:gridCol w="1485900"/>
                <a:gridCol w="1450520"/>
              </a:tblGrid>
              <a:tr h="830341">
                <a:tc>
                  <a:txBody>
                    <a:bodyPr/>
                    <a:lstStyle/>
                    <a:p>
                      <a:pPr algn="ctr" fontAlgn="ctr"/>
                      <a:r>
                        <a:rPr lang="en-US" sz="1400" u="none" strike="noStrike" dirty="0">
                          <a:latin typeface="+mn-lt"/>
                        </a:rPr>
                        <a:t>Room Name</a:t>
                      </a:r>
                    </a:p>
                  </a:txBody>
                  <a:tcPr marL="9525" marR="9525" marT="9525" marB="0" anchor="ctr">
                    <a:solidFill>
                      <a:schemeClr val="bg2"/>
                    </a:solidFill>
                  </a:tcPr>
                </a:tc>
                <a:tc>
                  <a:txBody>
                    <a:bodyPr/>
                    <a:lstStyle/>
                    <a:p>
                      <a:pPr algn="ctr" fontAlgn="ctr"/>
                      <a:r>
                        <a:rPr lang="en-US" sz="1400" u="none" strike="noStrike" dirty="0">
                          <a:latin typeface="+mn-lt"/>
                        </a:rPr>
                        <a:t>Number of </a:t>
                      </a:r>
                      <a:r>
                        <a:rPr lang="en-US" sz="1400" u="none" strike="noStrike" dirty="0" smtClean="0">
                          <a:latin typeface="+mn-lt"/>
                        </a:rPr>
                        <a:t>Racks</a:t>
                      </a:r>
                      <a:endParaRPr lang="en-US" sz="1400" u="none" strike="noStrike" dirty="0">
                        <a:latin typeface="+mn-lt"/>
                      </a:endParaRPr>
                    </a:p>
                  </a:txBody>
                  <a:tcPr marL="9525" marR="9525" marT="9525" marB="0" anchor="ctr">
                    <a:solidFill>
                      <a:schemeClr val="bg2"/>
                    </a:solidFill>
                  </a:tcPr>
                </a:tc>
                <a:tc>
                  <a:txBody>
                    <a:bodyPr/>
                    <a:lstStyle/>
                    <a:p>
                      <a:pPr algn="ctr" fontAlgn="ctr"/>
                      <a:r>
                        <a:rPr lang="en-US" sz="1400" u="none" strike="noStrike" dirty="0">
                          <a:latin typeface="+mn-lt"/>
                        </a:rPr>
                        <a:t>Power Density of a Single </a:t>
                      </a:r>
                      <a:r>
                        <a:rPr lang="en-US" sz="1400" u="none" strike="noStrike" dirty="0" smtClean="0">
                          <a:latin typeface="+mn-lt"/>
                        </a:rPr>
                        <a:t>Rack</a:t>
                      </a:r>
                      <a:endParaRPr lang="en-US" sz="1400" u="none" strike="noStrike" dirty="0">
                        <a:latin typeface="+mn-lt"/>
                      </a:endParaRPr>
                    </a:p>
                    <a:p>
                      <a:pPr algn="ctr" fontAlgn="ctr"/>
                      <a:r>
                        <a:rPr lang="en-US" sz="1400" u="none" strike="noStrike" dirty="0">
                          <a:latin typeface="+mn-lt"/>
                        </a:rPr>
                        <a:t>    (kW)</a:t>
                      </a:r>
                    </a:p>
                  </a:txBody>
                  <a:tcPr marL="9525" marR="9525" marT="9525" marB="0" anchor="ctr">
                    <a:solidFill>
                      <a:schemeClr val="bg2"/>
                    </a:solidFill>
                  </a:tcPr>
                </a:tc>
                <a:tc>
                  <a:txBody>
                    <a:bodyPr/>
                    <a:lstStyle/>
                    <a:p>
                      <a:pPr algn="ctr" fontAlgn="ctr"/>
                      <a:r>
                        <a:rPr lang="en-US" sz="1400" u="none" strike="noStrike" dirty="0">
                          <a:latin typeface="+mn-lt"/>
                        </a:rPr>
                        <a:t>(Optional) UPS Power (kW)</a:t>
                      </a:r>
                    </a:p>
                  </a:txBody>
                  <a:tcPr marL="9525" marR="9525" marT="9525" marB="0" anchor="ctr">
                    <a:solidFill>
                      <a:schemeClr val="bg2"/>
                    </a:solidFill>
                  </a:tcPr>
                </a:tc>
                <a:tc>
                  <a:txBody>
                    <a:bodyPr/>
                    <a:lstStyle/>
                    <a:p>
                      <a:pPr algn="ctr" fontAlgn="ctr"/>
                      <a:r>
                        <a:rPr lang="en-US" sz="1400" u="none" strike="noStrike">
                          <a:latin typeface="+mn-lt"/>
                        </a:rPr>
                        <a:t>Simultaneous Coefficient (Recommended Value)</a:t>
                      </a:r>
                    </a:p>
                  </a:txBody>
                  <a:tcPr marL="9525" marR="9525" marT="9525" marB="0" anchor="ctr">
                    <a:solidFill>
                      <a:schemeClr val="bg2"/>
                    </a:solidFill>
                  </a:tcPr>
                </a:tc>
                <a:tc>
                  <a:txBody>
                    <a:bodyPr/>
                    <a:lstStyle/>
                    <a:p>
                      <a:pPr algn="ctr" fontAlgn="ctr"/>
                      <a:r>
                        <a:rPr lang="en-US" sz="1400" u="none" strike="noStrike">
                          <a:latin typeface="+mn-lt"/>
                        </a:rPr>
                        <a:t>Comprehensive Coefficient (Aisle Containment or Open)</a:t>
                      </a:r>
                    </a:p>
                  </a:txBody>
                  <a:tcPr marL="9525" marR="9525" marT="9525" marB="0" anchor="ctr">
                    <a:solidFill>
                      <a:schemeClr val="bg2"/>
                    </a:solidFill>
                  </a:tcPr>
                </a:tc>
                <a:tc>
                  <a:txBody>
                    <a:bodyPr/>
                    <a:lstStyle/>
                    <a:p>
                      <a:pPr algn="ctr" fontAlgn="ctr"/>
                      <a:r>
                        <a:rPr lang="en-US" sz="1400" u="none" strike="noStrike">
                          <a:latin typeface="+mn-lt"/>
                        </a:rPr>
                        <a:t>Total Cooling Capacity (kW)</a:t>
                      </a:r>
                    </a:p>
                  </a:txBody>
                  <a:tcPr marL="9525" marR="9525" marT="9525" marB="0" anchor="ctr">
                    <a:solidFill>
                      <a:schemeClr val="bg2"/>
                    </a:solidFill>
                  </a:tcPr>
                </a:tc>
              </a:tr>
              <a:tr h="276781">
                <a:tc>
                  <a:txBody>
                    <a:bodyPr/>
                    <a:lstStyle/>
                    <a:p>
                      <a:pPr algn="ctr" fontAlgn="ctr"/>
                      <a:r>
                        <a:rPr lang="en-US" sz="1400" u="none" strike="noStrike">
                          <a:latin typeface="+mn-lt"/>
                        </a:rPr>
                        <a:t>High-density equipment room (R1)</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dirty="0">
                          <a:solidFill>
                            <a:srgbClr val="C00000"/>
                          </a:solidFill>
                          <a:latin typeface="+mn-lt"/>
                        </a:rPr>
                        <a:t>10 kW–20 kW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u="none" strike="noStrike">
                          <a:latin typeface="+mn-lt"/>
                        </a:rPr>
                        <a:t>Medium-density equipment room (R2)</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dirty="0">
                          <a:solidFill>
                            <a:srgbClr val="C00000"/>
                          </a:solidFill>
                          <a:latin typeface="+mn-lt"/>
                        </a:rPr>
                        <a:t>6 kW–10 kW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ctr" defTabSz="914034" rtl="0" eaLnBrk="1" fontAlgn="ctr" latinLnBrk="0" hangingPunct="1"/>
                      <a:r>
                        <a:rPr lang="en-US" sz="1400" u="none" strike="noStrike">
                          <a:solidFill>
                            <a:schemeClr val="dk1"/>
                          </a:solidFill>
                          <a:latin typeface="+mn-lt"/>
                          <a:ea typeface="+mn-ea"/>
                          <a:cs typeface="+mn-cs"/>
                        </a:rPr>
                        <a:t>Low-density equipment room (R3)</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dirty="0">
                          <a:solidFill>
                            <a:srgbClr val="C00000"/>
                          </a:solidFill>
                          <a:latin typeface="+mn-lt"/>
                          <a:ea typeface="+mn-ea"/>
                          <a:cs typeface="+mn-cs"/>
                        </a:rPr>
                        <a:t>3 kW–5 kW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dirty="0">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ctr" fontAlgn="ctr"/>
                      <a:r>
                        <a:rPr lang="en-US" sz="1400" b="0" i="0" u="none" strike="noStrike">
                          <a:solidFill>
                            <a:srgbClr val="000000"/>
                          </a:solidFill>
                          <a:latin typeface="+mn-lt"/>
                          <a:ea typeface="宋体" panose="02010600030101010101" pitchFamily="2" charset="-122"/>
                        </a:rPr>
                        <a:t>...</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ctr" defTabSz="914034" rtl="0" eaLnBrk="1" fontAlgn="ctr" latinLnBrk="0" hangingPunct="1"/>
                      <a:r>
                        <a:rPr lang="en-US" sz="1400" u="none" strike="noStrike">
                          <a:solidFill>
                            <a:schemeClr val="dk1"/>
                          </a:solidFill>
                          <a:latin typeface="+mn-lt"/>
                          <a:ea typeface="+mn-ea"/>
                          <a:cs typeface="+mn-cs"/>
                        </a:rPr>
                        <a:t>...</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l" defTabSz="914034" rtl="0" eaLnBrk="1" fontAlgn="ctr" latinLnBrk="0" hangingPunct="1"/>
                      <a:endParaRPr lang="en-US" altLang="zh-CN" sz="1400" u="none" strike="noStrike" kern="1200" dirty="0">
                        <a:solidFill>
                          <a:schemeClr val="dk1"/>
                        </a:solidFill>
                        <a:effectLst/>
                        <a:latin typeface="+mn-lt"/>
                        <a:ea typeface="+mn-ea"/>
                        <a:cs typeface="+mn-cs"/>
                      </a:endParaRP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l" defTabSz="914034" rtl="0" eaLnBrk="1" fontAlgn="ctr" latinLnBrk="0" hangingPunct="1"/>
                      <a:endParaRPr lang="en-US" altLang="zh-CN" sz="1400" u="none" strike="noStrike" kern="1200" dirty="0">
                        <a:solidFill>
                          <a:schemeClr val="dk1"/>
                        </a:solidFill>
                        <a:effectLst/>
                        <a:latin typeface="+mn-lt"/>
                        <a:ea typeface="+mn-ea"/>
                        <a:cs typeface="+mn-cs"/>
                      </a:endParaRP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l" defTabSz="914034"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l" rtl="0" fontAlgn="ctr"/>
                      <a:endParaRPr lang="en-US" altLang="zh-CN" sz="1400" b="0" i="0" u="none" strike="noStrike" dirty="0">
                        <a:solidFill>
                          <a:srgbClr val="000000"/>
                        </a:solidFill>
                        <a:effectLst/>
                        <a:latin typeface="+mn-lt"/>
                        <a:ea typeface="宋体" panose="02010600030101010101" pitchFamily="2" charset="-122"/>
                      </a:endParaRP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ctr" fontAlgn="ctr"/>
                      <a:r>
                        <a:rPr lang="en-US" sz="1400" u="none" strike="noStrike" dirty="0">
                          <a:latin typeface="+mn-lt"/>
                        </a:rPr>
                        <a:t>Total </a:t>
                      </a:r>
                      <a:r>
                        <a:rPr lang="en-US" sz="1400" u="none" strike="noStrike" dirty="0" smtClean="0">
                          <a:latin typeface="+mn-lt"/>
                        </a:rPr>
                        <a:t>cooling load (</a:t>
                      </a:r>
                      <a:r>
                        <a:rPr lang="en-US" sz="1400" u="none" strike="noStrike" dirty="0">
                          <a:latin typeface="+mn-lt"/>
                        </a:rPr>
                        <a:t>kW)</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l" rtl="0" fontAlgn="ctr"/>
                      <a:endParaRPr lang="zh-CN" altLang="en-US" sz="1400" b="0" i="0" u="none" strike="noStrike" dirty="0">
                        <a:solidFill>
                          <a:srgbClr val="000000"/>
                        </a:solidFill>
                        <a:effectLst/>
                        <a:latin typeface="+mn-lt"/>
                        <a:ea typeface="宋体" panose="02010600030101010101" pitchFamily="2" charset="-122"/>
                      </a:endParaRPr>
                    </a:p>
                  </a:txBody>
                  <a:tcPr marL="9525" marR="9525" marT="9525" marB="0" anchor="ctr">
                    <a:solidFill>
                      <a:schemeClr val="bg2"/>
                    </a:solidFill>
                  </a:tcPr>
                </a:tc>
                <a:tc gridSpan="6">
                  <a:txBody>
                    <a:bodyPr/>
                    <a:lstStyle/>
                    <a:p>
                      <a:pPr algn="ctr" fontAlgn="ctr"/>
                      <a:r>
                        <a:rPr lang="en-US" sz="1400" u="none" strike="noStrike" dirty="0">
                          <a:latin typeface="+mn-lt"/>
                        </a:rPr>
                        <a:t>　</a:t>
                      </a: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5857815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1970</TotalTime>
  <Words>7912</Words>
  <Application>Microsoft Office PowerPoint</Application>
  <PresentationFormat>宽屏</PresentationFormat>
  <Paragraphs>1182</Paragraphs>
  <Slides>48</Slides>
  <Notes>48</Notes>
  <HiddenSlides>2</HiddenSlides>
  <MMClips>0</MMClips>
  <ScaleCrop>false</ScaleCrop>
  <HeadingPairs>
    <vt:vector size="8" baseType="variant">
      <vt:variant>
        <vt:lpstr>已用的字体</vt:lpstr>
      </vt:variant>
      <vt:variant>
        <vt:i4>10</vt:i4>
      </vt:variant>
      <vt:variant>
        <vt:lpstr>主题</vt:lpstr>
      </vt:variant>
      <vt:variant>
        <vt:i4>4</vt:i4>
      </vt:variant>
      <vt:variant>
        <vt:lpstr>嵌入 OLE 服务器</vt:lpstr>
      </vt:variant>
      <vt:variant>
        <vt:i4>2</vt:i4>
      </vt:variant>
      <vt:variant>
        <vt:lpstr>幻灯片标题</vt:lpstr>
      </vt:variant>
      <vt:variant>
        <vt:i4>48</vt:i4>
      </vt:variant>
    </vt:vector>
  </HeadingPairs>
  <TitlesOfParts>
    <vt:vector size="64" baseType="lpstr">
      <vt:lpstr>FrutigerNext LT Regular</vt:lpstr>
      <vt:lpstr>方正兰亭黑简体</vt:lpstr>
      <vt:lpstr>宋体</vt:lpstr>
      <vt:lpstr>Microsoft YaHei</vt:lpstr>
      <vt:lpstr>Microsoft YaHei</vt:lpstr>
      <vt:lpstr>Arial</vt:lpstr>
      <vt:lpstr>Calibri</vt:lpstr>
      <vt:lpstr>Huawei Sans</vt:lpstr>
      <vt:lpstr>Times New Roman</vt:lpstr>
      <vt:lpstr>Wingdings</vt:lpstr>
      <vt:lpstr>1_标题页模板</vt:lpstr>
      <vt:lpstr>2_自功能页模板</vt:lpstr>
      <vt:lpstr>3_内容页模板</vt:lpstr>
      <vt:lpstr>4_感谢页模板</vt:lpstr>
      <vt:lpstr>公式</vt:lpstr>
      <vt:lpstr>工作表</vt:lpstr>
      <vt:lpstr>Cooling System Load Calculation and Configuration Solution Scenario-based Training</vt:lpstr>
      <vt:lpstr>PowerPoint 演示文稿</vt:lpstr>
      <vt:lpstr>PowerPoint 演示文稿</vt:lpstr>
      <vt:lpstr>Trainee Grouping</vt:lpstr>
      <vt:lpstr>Floor Plan of a Data Center</vt:lpstr>
      <vt:lpstr>Background</vt:lpstr>
      <vt:lpstr>Task 1: Estimating Cooling Load of the Cooling System</vt:lpstr>
      <vt:lpstr>Layout Requirements for the Modular Data Center</vt:lpstr>
      <vt:lpstr>Load Statistics Table of the Modular Data Center</vt:lpstr>
      <vt:lpstr>Reference Answer to the Load Statistics Table</vt:lpstr>
      <vt:lpstr>Reference Answer to the Load Statistics Table</vt:lpstr>
      <vt:lpstr>Reference Answer to the Load Statistics Table</vt:lpstr>
      <vt:lpstr>Task 2: Completing the Air Conditioner Configuration Reference Table</vt:lpstr>
      <vt:lpstr>Reference Answers to Task 2</vt:lpstr>
      <vt:lpstr>Reference Answers to Task 2</vt:lpstr>
      <vt:lpstr>PowerPoint 演示文稿</vt:lpstr>
      <vt:lpstr>Recommended Selection Table</vt:lpstr>
      <vt:lpstr>NetCol5000-A25 Configuration Table</vt:lpstr>
      <vt:lpstr>NetCol5000-A42 Configuration Table</vt:lpstr>
      <vt:lpstr>NetCol5000-A Configuration Table</vt:lpstr>
      <vt:lpstr>NetCol5000-A Configuration Table</vt:lpstr>
      <vt:lpstr>NetCol5000-A Configuration Table</vt:lpstr>
      <vt:lpstr>Task 3: Determining the Configuration Solution</vt:lpstr>
      <vt:lpstr>Configuration Principles for Air Conditioners</vt:lpstr>
      <vt:lpstr>Configuration Principles for Air Conditioners</vt:lpstr>
      <vt:lpstr>Configuration Principles for Air Conditioners</vt:lpstr>
      <vt:lpstr>Configuration Principles for Air Conditioners</vt:lpstr>
      <vt:lpstr>Task 3: Reference Layout</vt:lpstr>
      <vt:lpstr>Task 3: Reference Layout</vt:lpstr>
      <vt:lpstr>Reference Answers to Task 3</vt:lpstr>
      <vt:lpstr>Reference Answers to Task 3</vt:lpstr>
      <vt:lpstr>Reference Answers to Task 3</vt:lpstr>
      <vt:lpstr>Reference Answers to Task 3</vt:lpstr>
      <vt:lpstr>Task 4: Discussing and Determining a Chilled Water System</vt:lpstr>
      <vt:lpstr>Reference Answers to Task 4</vt:lpstr>
      <vt:lpstr>Reference Answers to Task 4</vt:lpstr>
      <vt:lpstr>Task 5: Selecting Devices and Optimizing the Chilled Water System</vt:lpstr>
      <vt:lpstr>Reference Answers to Task 5</vt:lpstr>
      <vt:lpstr>Reference Answers to Task 5</vt:lpstr>
      <vt:lpstr>Reference Answers to Task 5</vt:lpstr>
      <vt:lpstr>Task 6: Providing Cooling System Configuration Suggestions</vt:lpstr>
      <vt:lpstr>Task 6: Reference Table</vt:lpstr>
      <vt:lpstr>Reference Table of Task 6</vt:lpstr>
      <vt:lpstr>Reference Table of Task 6</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yuewenjunzjhw</cp:lastModifiedBy>
  <cp:revision>170</cp:revision>
  <dcterms:created xsi:type="dcterms:W3CDTF">2018-11-29T10:16:29Z</dcterms:created>
  <dcterms:modified xsi:type="dcterms:W3CDTF">2020-12-22T06:44:31Z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(3)8pxmyudWunt2CEIc5H5LufXmRgmM/GM8DxkLlmLKw2R2HBWIb6bFI1N93QY0ArPqJSR2+2zO
EZjF0+FfxKqJEvgFJgUH1yR6q32deBEc/qHdY7bsTvHCOY/3lek4Poyfql1r2K15tMUbSFFv
Err+ERq55lwSND84imzMJbpJKzLth6B9ItBhWKY7cFi2APrA+qpICMnl4SNo1DD6wGrgKoIp
BDrWLNLKJIeL9t2iar</vt:lpwstr>
  </property>
  <property fmtid="{D5CDD505-2E9C-101B-9397-08002B2CF9AE}" pid="3" name="_2015_ms_pID_7253431">
    <vt:lpwstr>GvkTvMDvCOFzZT0ndUDWg8oZMKYsKFN8+IrSMWskSEG8tE9EinvxKY
7jr31TktxI5KODwtAy76BrDT28FG3fG9+2perfILtMBTCt780FJNWjw+/Oh0SHm1HojHkBXR
Y0kl79iUB2DlLsICjFG4Q09I6d4p228grpGgEIaqUKR4NDeVXps5nXVqvZ69EANyW6eMDzI1
w0mVVzFtewqnSeBShOKeZ/G7O/CYtBY3Ad5M</vt:lpwstr>
  </property>
  <property fmtid="{D5CDD505-2E9C-101B-9397-08002B2CF9AE}" pid="4" name="_2015_ms_pID_7253432">
    <vt:lpwstr>lQ==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ies>
</file>