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theme/theme4.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 id="2147483879" r:id="rId8"/>
  </p:sldMasterIdLst>
  <p:notesMasterIdLst>
    <p:notesMasterId r:id="rId68"/>
  </p:notesMasterIdLst>
  <p:handoutMasterIdLst>
    <p:handoutMasterId r:id="rId69"/>
  </p:handoutMasterIdLst>
  <p:sldIdLst>
    <p:sldId id="289" r:id="rId9"/>
    <p:sldId id="290" r:id="rId10"/>
    <p:sldId id="291" r:id="rId11"/>
    <p:sldId id="292" r:id="rId12"/>
    <p:sldId id="293" r:id="rId13"/>
    <p:sldId id="294" r:id="rId14"/>
    <p:sldId id="295" r:id="rId15"/>
    <p:sldId id="296" r:id="rId16"/>
    <p:sldId id="297" r:id="rId17"/>
    <p:sldId id="299" r:id="rId18"/>
    <p:sldId id="300" r:id="rId19"/>
    <p:sldId id="301" r:id="rId20"/>
    <p:sldId id="302" r:id="rId21"/>
    <p:sldId id="303" r:id="rId22"/>
    <p:sldId id="304" r:id="rId23"/>
    <p:sldId id="306" r:id="rId24"/>
    <p:sldId id="307" r:id="rId25"/>
    <p:sldId id="308" r:id="rId26"/>
    <p:sldId id="309" r:id="rId27"/>
    <p:sldId id="310" r:id="rId28"/>
    <p:sldId id="311" r:id="rId29"/>
    <p:sldId id="312" r:id="rId30"/>
    <p:sldId id="313" r:id="rId31"/>
    <p:sldId id="314" r:id="rId32"/>
    <p:sldId id="315" r:id="rId33"/>
    <p:sldId id="316" r:id="rId34"/>
    <p:sldId id="349" r:id="rId35"/>
    <p:sldId id="317" r:id="rId36"/>
    <p:sldId id="318" r:id="rId37"/>
    <p:sldId id="319" r:id="rId38"/>
    <p:sldId id="320"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41" r:id="rId60"/>
    <p:sldId id="342" r:id="rId61"/>
    <p:sldId id="343" r:id="rId62"/>
    <p:sldId id="344" r:id="rId63"/>
    <p:sldId id="346" r:id="rId64"/>
    <p:sldId id="345" r:id="rId65"/>
    <p:sldId id="348" r:id="rId66"/>
    <p:sldId id="350" r:id="rId67"/>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14995" autoAdjust="0"/>
    <p:restoredTop sz="80095" autoAdjust="0"/>
  </p:normalViewPr>
  <p:slideViewPr>
    <p:cSldViewPr snapToGrid="0" snapToObjects="1">
      <p:cViewPr varScale="1">
        <p:scale>
          <a:sx n="73" d="100"/>
          <a:sy n="73" d="100"/>
        </p:scale>
        <p:origin x="496" y="3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4" d="100"/>
          <a:sy n="64" d="100"/>
        </p:scale>
        <p:origin x="2832" y="4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66" Type="http://schemas.openxmlformats.org/officeDocument/2006/relationships/slide" Target="slides/slide58.xml"/><Relationship Id="rId5" Type="http://schemas.openxmlformats.org/officeDocument/2006/relationships/slideMaster" Target="slideMasters/slideMaster2.xml"/><Relationship Id="rId61" Type="http://schemas.openxmlformats.org/officeDocument/2006/relationships/slide" Target="slides/slide53.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64" Type="http://schemas.openxmlformats.org/officeDocument/2006/relationships/slide" Target="slides/slide56.xml"/><Relationship Id="rId69" Type="http://schemas.openxmlformats.org/officeDocument/2006/relationships/handoutMaster" Target="handoutMasters/handoutMaster1.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slide" Target="slides/slide51.xml"/><Relationship Id="rId67" Type="http://schemas.openxmlformats.org/officeDocument/2006/relationships/slide" Target="slides/slide59.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slide" Target="slides/slide54.xml"/><Relationship Id="rId7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1.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 Type="http://schemas.openxmlformats.org/officeDocument/2006/relationships/slideMaster" Target="slideMasters/slideMaster4.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12/21/2020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4694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Uptime Tier </a:t>
            </a:r>
            <a:r>
              <a:rPr lang="en-US" altLang="zh-CN" smtClean="0"/>
              <a:t>Ⅳ</a:t>
            </a:r>
            <a:r>
              <a:rPr lang="en-US" smtClean="0"/>
              <a:t> data center: In terms of fault tolerance, only one fault can be tolerated. In terms of fault isolation, physical fault isolation is required. For example, two routes cannot be routed together, but must be physically isolated. In addition, the distance between the two routes must meet certain requirements, and threats such as fire must be considered.</a:t>
            </a:r>
          </a:p>
          <a:p>
            <a:r>
              <a:rPr lang="en-US" smtClean="0"/>
              <a:t>Uptime Tier </a:t>
            </a:r>
            <a:r>
              <a:rPr lang="en-US" altLang="zh-CN" smtClean="0"/>
              <a:t>Ⅲ</a:t>
            </a:r>
            <a:r>
              <a:rPr lang="en-US" smtClean="0"/>
              <a:t> data center: Requirement for planned online maintenance must be met. At least active-standby power supply and distribution routes are required. In most cases, both routes are active.</a:t>
            </a:r>
          </a:p>
          <a:p>
            <a:r>
              <a:rPr lang="en-US" smtClean="0"/>
              <a:t>Uptime Tier </a:t>
            </a:r>
            <a:r>
              <a:rPr lang="en-US" altLang="zh-CN" smtClean="0"/>
              <a:t>Ⅱ </a:t>
            </a:r>
            <a:r>
              <a:rPr lang="en-US" smtClean="0"/>
              <a:t>data center: Requirements for redundancy backup must be met. For example, for the UPS, diesel generators (DG) are redundant, but one single point of failure still occurs on the power supply route.</a:t>
            </a:r>
          </a:p>
          <a:p>
            <a:r>
              <a:rPr lang="en-US" smtClean="0"/>
              <a:t>Uptime Tier </a:t>
            </a:r>
            <a:r>
              <a:rPr lang="en-US" altLang="zh-CN" smtClean="0"/>
              <a:t>Ⅰ</a:t>
            </a:r>
            <a:r>
              <a:rPr lang="en-US" smtClean="0"/>
              <a:t> data center: There is no redundancy.</a:t>
            </a:r>
          </a:p>
          <a:p>
            <a:r>
              <a:rPr lang="en-US" smtClean="0"/>
              <a:t>The redundancy mentioned here is device redundancy, rather than module redundancy in a modular UPS.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46065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Operation effects:</a:t>
            </a:r>
          </a:p>
          <a:p>
            <a:pPr lvl="1"/>
            <a:r>
              <a:rPr lang="en-US" smtClean="0"/>
              <a:t>A data center is prone to interruption during planned and unplanned activities. Misoperations (man-made) on the infrastructure may cause interruption of a data center.</a:t>
            </a:r>
          </a:p>
          <a:p>
            <a:pPr lvl="1"/>
            <a:r>
              <a:rPr lang="en-US" smtClean="0"/>
              <a:t>Unexpected interruptions or failures of any capacity systems, capacity components, or distribution components will affect the critical environment.</a:t>
            </a:r>
          </a:p>
          <a:p>
            <a:pPr lvl="1"/>
            <a:r>
              <a:rPr lang="en-US" smtClean="0"/>
              <a:t>The data center infrastructure must be completely shut down every year to ensure that necessary preventive maintenance and repair work can be performed safely. If an emergency occurs, the infrastructure may need to be shut down more frequently. If maintenance is not performed on a regular basis, the risk of unexpected interruption is greatly increased.</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26768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Operation effects:</a:t>
            </a:r>
          </a:p>
          <a:p>
            <a:pPr lvl="1"/>
            <a:r>
              <a:rPr lang="en-US" smtClean="0"/>
              <a:t>A data center is prone to interruption during planned and unplanned activities. Misoperations (man-made) on the infrastructure may cause interruption of a data center.</a:t>
            </a:r>
          </a:p>
          <a:p>
            <a:pPr lvl="1"/>
            <a:r>
              <a:rPr lang="en-US" smtClean="0"/>
              <a:t>Unexpected capacity component failures may affect the critical environment. Unexpected interruptions or failures of any capacity systems or distribution components will affect the critical environment.</a:t>
            </a:r>
          </a:p>
          <a:p>
            <a:pPr lvl="1"/>
            <a:r>
              <a:rPr lang="en-US" smtClean="0"/>
              <a:t>The data center infrastructure must be completely shut down every year to ensure that necessary preventive maintenance and repair work can be performed safely. If an emergency occurs, the infrastructure may need to be shut down more frequently. If maintenance is not performed on a regular basis, the risk of unexpected interruption is greatly increased.</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580637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Operation effects:</a:t>
            </a:r>
          </a:p>
          <a:p>
            <a:pPr lvl="1"/>
            <a:r>
              <a:rPr lang="en-US" smtClean="0"/>
              <a:t>A data center is prone to interruption during planned and unplanned activities. Misoperations (man-made) on the infrastructure components may cause interruption of a data center.</a:t>
            </a:r>
          </a:p>
          <a:p>
            <a:pPr lvl="1"/>
            <a:r>
              <a:rPr lang="en-US" smtClean="0"/>
              <a:t>Unexpected interruptions or failures of any capacity systems will affect the critical environment. </a:t>
            </a:r>
          </a:p>
          <a:p>
            <a:pPr lvl="1"/>
            <a:r>
              <a:rPr lang="en-US" smtClean="0"/>
              <a:t>Unexpected interruptions or failures of any capacity components or power distribution route components may affect the critical environment.</a:t>
            </a:r>
          </a:p>
          <a:p>
            <a:pPr lvl="1"/>
            <a:r>
              <a:rPr lang="en-US" smtClean="0"/>
              <a:t>Planned infrastructure maintenance can be accomplished by using redundant capacity components and power distribution routes to continue safe operation on other devices.</a:t>
            </a:r>
          </a:p>
          <a:p>
            <a:pPr lvl="1"/>
            <a:r>
              <a:rPr lang="en-US" smtClean="0"/>
              <a:t>During maintenance activities, the risk of interruption may increase.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057612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Operation effects:</a:t>
            </a:r>
          </a:p>
          <a:p>
            <a:pPr lvl="1"/>
            <a:r>
              <a:rPr lang="en-US" smtClean="0"/>
              <a:t>The data center is not easily interrupted during unplanned activities beyond a single plan.</a:t>
            </a:r>
          </a:p>
          <a:p>
            <a:pPr lvl="1"/>
            <a:r>
              <a:rPr lang="en-US" smtClean="0"/>
              <a:t>The data center is not easily interrupted during planned activities.</a:t>
            </a:r>
          </a:p>
          <a:p>
            <a:pPr lvl="1"/>
            <a:r>
              <a:rPr lang="en-US" smtClean="0"/>
              <a:t>The data center infrastructure can be maintained by using redundant capacity components and power distribution routes to continue safe operation on other devices.</a:t>
            </a:r>
          </a:p>
          <a:p>
            <a:pPr lvl="1"/>
            <a:r>
              <a:rPr lang="en-US" smtClean="0"/>
              <a:t>During maintenance activities where redundant capacity components or power distribution routes are disabled, if the remaining routes are faulty, the risk of interruption in the critical environment increases.</a:t>
            </a:r>
          </a:p>
          <a:p>
            <a:pPr lvl="1"/>
            <a:r>
              <a:rPr lang="en-US" smtClean="0"/>
              <a:t>Using the fire alarm, fire extinguishing, or emergency power-off (EPO) function may interrupt a data center.</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22577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72107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98077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99055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1799485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Old method: Over-construction leads to waste.</a:t>
            </a:r>
          </a:p>
          <a:p>
            <a:pPr lvl="0"/>
            <a:r>
              <a:rPr lang="en-US" smtClean="0"/>
              <a:t>Such waste includes capital costs for idle equipment and operating costs for idle capacity. During the life cycle of a data center, the cost of supplying power to unnecessary capacity components and the cost of maintaining and repairing them may be huge.</a:t>
            </a:r>
          </a:p>
          <a:p>
            <a:pPr lvl="0"/>
            <a:r>
              <a:rPr lang="en-US" smtClean="0"/>
              <a:t>The idle capacity can be generated in either of the following ways:</a:t>
            </a:r>
          </a:p>
          <a:p>
            <a:pPr lvl="1"/>
            <a:r>
              <a:rPr lang="en-US" smtClean="0"/>
              <a:t>If the IT load is small at the beginning and increases with time, the system will be over-constructed during the transition period.</a:t>
            </a:r>
          </a:p>
          <a:p>
            <a:pPr lvl="1"/>
            <a:r>
              <a:rPr lang="en-US" smtClean="0"/>
              <a:t>If the IT load never reaches the predicted level, the system is over-constructed in the entire life cycle. Most data centers will never reach their predicted full capacity. In practice, data centers typically operate with less than half of the capacity.</a:t>
            </a:r>
          </a:p>
          <a:p>
            <a:pPr lvl="0"/>
            <a:endParaRPr lang="en-US" altLang="zh-CN"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138604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136717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93573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Most data center plans are vague because they do not incorporate the evolving technology feature of IT devices. In addition, the business requirements that drive data center design and/or service requirements are difficult to be understood in advance. The reliability of the prediction decreases as the IT load in a farther future is predicted. Any model with forward-looking capacity requirements needs to take into account information about the quality (certainty) of the predictive activity itself. One way to solve the uncertainty problem is to set reasonable maximum and minimum values that can be expected in the life cycle of a data center to provide support for the prediction. The preceding figure shows the concepts of the minimum and maximum values of the final load. Generally, the life cycle of a data center is 10 years. Once the maximum and minimum estimated values of the final load are determined, you only need to add the initial load and transition time to predict the IT load growth.</a:t>
            </a:r>
          </a:p>
          <a:p>
            <a:r>
              <a:rPr lang="en-US" smtClean="0"/>
              <a:t>The model shows the predicted maximum and minimum values of the final load, but does not explicitly predict the actual value of the final load. Any description of the actual value of the final load is just a guess in most cases. The actual value of the final load of a particular device generally depends on multiple variables, some of which may not be predicted by the planner or even may be unknown.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594736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During planning, users tend to adopt the predicted maximum load, because the possible maximum load was always the "safe" value used during the initial deployment of the design system, and planners have got used to that way of thinking. The predicted minimum load may seem superfluous, but it is the key to achieving the considerable cost-effectiveness of the growth model.</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827179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Capacity expansion scale is an attribute of system capacity planning, not an attribute of the IT load curve. It is decided at the later stage of the planning process, taking into account the scalability of the selected system architecture.</a:t>
            </a:r>
          </a:p>
          <a:p>
            <a:r>
              <a:rPr lang="en-US" smtClean="0"/>
              <a:t>Security tolerance refers to the "extra" infrastructure capacity required to cope with unexpected changes, which may be an increase in the power demand for IT loads (for example, adding servers without authorization) or a decrease in the capacity provided by the power supply and cooling infrastructure (for example, cooling capacity decrease caused by cooling pipe blockage).</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842031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752334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0243764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Although these concepts are not new to many applications in daily life, the legacy power supply and cooling architecture that cannot be expanded in a data center has dominated the initial capacity expansion of the entire facility for decades. However, recent developments in scalable modular system architecture have enabled designers to take advantage of the important benefits brought by phased deployment.</a:t>
            </a:r>
          </a:p>
          <a:p>
            <a:r>
              <a:rPr lang="en-US" dirty="0" smtClean="0"/>
              <a:t>There are three factors that make phased capacity expansion particularly attractive:</a:t>
            </a:r>
          </a:p>
          <a:p>
            <a:pPr lvl="1"/>
            <a:r>
              <a:rPr lang="en-US" dirty="0" smtClean="0"/>
              <a:t>Energy has become a major expense. Electricity bills provide a powerful incentive to avoid overcapacity. Incentives for "green buildings" and "demand-side management" programs that reward efficient operations provide more incentives for running streamlined data centers. A data center with "reasonable planning" (power supply and cooling capacity keeping pace with the IT load growth) is more efficient than a data center with too much idle capacity.</a:t>
            </a:r>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93146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pPr lvl="1"/>
            <a:r>
              <a:rPr lang="en-US" altLang="zh-CN" dirty="0"/>
              <a:t>Most data centers never expand to their predicted largest scales. Research shows that the final load of most data centers is far lower than the maximum load predicted during planning. Phased capacity expansion reduces the risks caused by waste of installation resources. This is the biggest advantage of phased capacity expansion for most data centers.</a:t>
            </a:r>
          </a:p>
          <a:p>
            <a:pPr lvl="1"/>
            <a:r>
              <a:rPr lang="en-US" altLang="zh-CN" dirty="0"/>
              <a:t>Idle capacity causes unnecessary maintenance costs. Even if the capacity is idle, the installed equipment must be maintained and repaired. By installing only the capacity equipment required to support the current load, you can save a large number of maintenance costs, because no maintenance costs will be incurred for unavailable equipment.</a:t>
            </a:r>
          </a:p>
          <a:p>
            <a:endParaRPr lang="zh-CN" altLang="en-US" dirty="0"/>
          </a:p>
        </p:txBody>
      </p:sp>
    </p:spTree>
    <p:extLst>
      <p:ext uri="{BB962C8B-B14F-4D97-AF65-F5344CB8AC3E}">
        <p14:creationId xmlns:p14="http://schemas.microsoft.com/office/powerpoint/2010/main" val="42898081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Non-scalable components are installed at the beginning to accommodate the predicted maximum load (the maximum final load value) in the data center life cycle. Non-scalable components include the physical equipment room size, electrical cable inlet capacity, and pre-existing in-room air conditioners. These "rigid" capacity limits can seriously impact time, availability, and cost.</a:t>
            </a:r>
          </a:p>
          <a:p>
            <a:r>
              <a:rPr lang="en-US" smtClean="0"/>
              <a:t>Scalable components are installed at the beginning to support loads lower than the maximum value (enough to support the initial load for a period of time), and then are gradually increased as time goes by according to the phased capacity expansion planning. Scalable components include racks, rack-level power protection and distribution equipment, and rack-level cooling equipment.</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070275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The left part of the figure lists the subsystems of the data center. Gray blocks indicate devices. If all device blocks exist, the data center uses the maximum configuration. However, the device blocks are deployed from left to right to gradually expand the data center to meet the increasing IT load requirements. The capacity of all subsystems listed on the left must match the given IT capacity (kW). The gray modules of the subsystem must be added in a way that meets the capacity expansion requirements of the data center. The figure also provides the association between different subsystem modules. As shown in the figure, in-row air conditioners are deployed by area. Every three in-row air conditioners have one backup device to form N+1 redundancy. One humidifier is deployed for every twelve in-row air conditioners, and one humidifier is associated with one equipment room.</a:t>
            </a:r>
          </a:p>
          <a:p>
            <a:r>
              <a:rPr lang="en-US" dirty="0" smtClean="0"/>
              <a:t>As shown in the preceding figure, the preceding subsystems are associated with each other in the unit of 60 kW. These associated subsystems form an area with a certain IT capacity as the core deployment module of the architecture. In this architecture, the area includes the cabinet, rack-mounted PDU, terminal PDF, UPS, in-row air conditioner, and hot aisle airflow containment system.</a:t>
            </a:r>
          </a:p>
          <a:p>
            <a:r>
              <a:rPr lang="en-US" altLang="zh-CN" dirty="0" smtClean="0"/>
              <a:t>As discussed earlier, IT area-based deployment is not effective for some subsystems. In the architecture shown in the figure, the humidifier, liquid distribution unit (LDU), chilled water pump, and lighting are associated and matched to support three IT areas at the same time. In this architecture, these subsystems and three IT areas form an equipment room module. The boundary of an equipment room can be a physical wall or a virtual wall, which usually refers to a partition in a large equipment room.</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888821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731698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8" y="728663"/>
            <a:ext cx="5580063" cy="5418958"/>
          </a:xfrm>
        </p:spPr>
        <p:txBody>
          <a:bodyPr/>
          <a:lstStyle/>
          <a:p>
            <a:r>
              <a:rPr lang="en-US" altLang="zh-CN" dirty="0"/>
              <a:t>In a data center, there are also some centralized subsystems that are optimally deployed in units of facilities. As shown in the figure, these subsystems include the chillers, free cooling heat exchangers, cooling towers, generators, and switches. Some subsystems, such as generators, are not modular, while others, such as chillers, are modular</a:t>
            </a:r>
            <a:r>
              <a:rPr lang="en-US" altLang="zh-CN" dirty="0" smtClean="0"/>
              <a:t>.</a:t>
            </a:r>
            <a:endParaRPr lang="en-US" dirty="0" smtClean="0"/>
          </a:p>
          <a:p>
            <a:r>
              <a:rPr lang="en-US" dirty="0" smtClean="0"/>
              <a:t>In this example, the chillers work in N+1 redundancy mode, and each module supports 4.5 areas. In this example, modular chillers deployed in a centralized manner do not need to correspond to areas or equipment rooms. In this architecture, the two chillers on the left must be installed at the initial stage to provide N+1 redundancy. Install the third chiller after the fifth area is added. The blue line between two chillers in the upper row indicates that the two chillers are connected to the same main pipe. Therefore, the N+1 chillers in the lower row are redundant devices for the two chillers. At the beginning, it seems that small chillers can provide high scalability, which is consistent with area deployment. However, if the chillers are divided into small modules, the cost is high and the complexity increases. In this architecture, a chiller can supply cooling to a large area. To save energy, you need to select a model with an inverter compressor.</a:t>
            </a:r>
            <a:endParaRPr lang="en-US" dirty="0"/>
          </a:p>
        </p:txBody>
      </p:sp>
    </p:spTree>
    <p:extLst>
      <p:ext uri="{BB962C8B-B14F-4D97-AF65-F5344CB8AC3E}">
        <p14:creationId xmlns:p14="http://schemas.microsoft.com/office/powerpoint/2010/main" val="1107550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19507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PUE value is greater than 1. Currently, the PUE value of a modular data center ranges from 1.1 to 1.8 (using cold and hot aisle containment, in-row air conditioners, and modular UPSs). The PUE value of a traditional data center ranges from 1.8 to 3.5 (using in-room air conditioners, without cold and hot aisle containment).</a:t>
            </a:r>
          </a:p>
          <a:p>
            <a:r>
              <a:rPr lang="en-US" smtClean="0"/>
              <a:t>PUE determination is important for device selection and data center architecture. It is mainly reflected in the cooling solution, for example, whether to use air-cooled direct expansion air conditioners, chilled water air conditioners, or cooling devices with the indirect evaporation function. For example, the PUE of a data center using common air-cooled in-row air conditioners ranges from 1.5 to 1.7; the PUE of a data center using chilled water in-row air conditioners can be about 1.3; the PUE of a data center using indirect evaporative cooling devices can be less than 1.2.</a:t>
            </a:r>
          </a:p>
          <a:p>
            <a:r>
              <a:rPr lang="en-US" smtClean="0"/>
              <a:t>Modular UPSs and PDUs are used to reduce power distribution loss.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94027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5587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2096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005237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432635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Although the power requirements of these elements may differ greatly from each other, if the power requirements of the planned IT loads are determined, the power requirements of these elements may be accurately estimated using a simple method. In addition to estimating the capacity of the power lines, these elements can also be used to estimate the power output capacity of the standby generator system if the load of a data center requires a standby generator system. </a:t>
            </a:r>
          </a:p>
          <a:p>
            <a:pPr lvl="0"/>
            <a:r>
              <a:rPr lang="en-US" smtClean="0"/>
              <a:t>Why does the future load need to be considered? Because IT devices in data centers are constantly updated, we must fully estimate the capacity of power lines that supply power to DCPI components so that the known initial load and future load can be supported. After the future load is estimated, add it to the calculated basic load to obtain the key load of the power supply in the unit of kW.</a:t>
            </a:r>
          </a:p>
          <a:p>
            <a:pPr lvl="0"/>
            <a:r>
              <a:rPr lang="en-US" smtClean="0"/>
              <a:t>The UPS efficiency varies with the load rate. Generally, the UPS efficiency of 0.9 is considered. Battery charging does not continuously consume power. When a battery is fully charged, its charge load can be ignored. However, after the battery is partially or completely discharged, the charge power can reach 15% to 20% of the rated power of the UPS. Although such loads are rare, they must be included in the estimation of generator and line inlet capacity.</a:t>
            </a:r>
          </a:p>
          <a:p>
            <a:pPr lvl="0"/>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567162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53900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630516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9545732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industry, the IT power factor of 0.9 is usually used for estimation.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452745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table cannot answer the preceding questions. A more detailed table is required to convince customers that the current plan can meet the actual requirements.</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886824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power density varies with IT cabinets, IT areas, and equipment rooms. This difference exists between cabinets or between equipment rooms, and the power density also varies with time. Because some IT devices are added or removed from time to time and the workloads of these IT devices are different, the power consumed by these IT devices is also different. The operating power of each cabinet is different, and the power of the same cabinet varies in different periods. From this point of view, trying to define power density also seems to be futile. However, considering that the objective of defining the power density is to determine a data center design that can support an IT device cluster, we can determine many important statistical parameters of the device cluster, and these statistical parameters are sufficient to form power density specifications that do not vary with the power density difference.</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654328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number of units and the designed target average power of each unit are necessary information for determining the power density specifications. The peak power and the uncertainty of unit power are new concepts introduced here. These are necessary because the designed target average power does not provide the necessary information to determine the power distribution system, and does not provide sufficient information to determine the energy efficiency calculation point.</a:t>
            </a:r>
          </a:p>
          <a:p>
            <a:r>
              <a:rPr lang="en-US" smtClean="0"/>
              <a:t>The relationship between the designed target average power of each unit and the peak power of each unit is as follows: As long as the average power of a unit does not exceed the target average power, the peak power of the unit can be reached. For example, in an IT area where the average power is 5 kW/rack and the peak power is 10 kW/rack, if the average power of the area is 5 kW/rack or lower, the power of one or more cabinets can reach 10 kW. In this case, the actual power of other cabinets must be lower than 5 kW, for example, 3 kW or 3.5 kW.</a:t>
            </a:r>
          </a:p>
          <a:p>
            <a:r>
              <a:rPr lang="en-US" smtClean="0"/>
              <a:t>Uncertainty of unit power: If the actual power of installed equipment is lower than the target power but the actual installation space is all occupied, the power distribution and cooling capacity will be wasted. In this case, if certain space is reserved during planning, more IT loads can be installed. This ensures that the utilization of the infrastructure capacity is maximized during low-density installation.</a:t>
            </a:r>
            <a:endParaRPr lang="en-US"/>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09210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power density in the specifications can be determined by the following procedure:</a:t>
            </a:r>
          </a:p>
          <a:p>
            <a:pPr lvl="1"/>
            <a:r>
              <a:rPr lang="en-US" smtClean="0"/>
              <a:t>Determine the number of cabinets based on IT requirements.</a:t>
            </a:r>
          </a:p>
          <a:p>
            <a:pPr lvl="1"/>
            <a:r>
              <a:rPr lang="en-US" smtClean="0"/>
              <a:t>The target average power of each cabinet is determined by the specifications of the IT cabinet supplier or by the typical designed average value of the application. In this example, the typical value of an enterprise server room (4 kW/cabinet) is selected.</a:t>
            </a:r>
          </a:p>
          <a:p>
            <a:pPr lvl="1"/>
            <a:r>
              <a:rPr lang="en-US" smtClean="0"/>
              <a:t>Select the peak power by setting the maximum expected or allowed cabinet power. In this example, the maximum capacity is 8 kW. This value is mainly determined by the rPDU provided by the cabinet supplier to support the cooling capacity and power supply capacity.</a:t>
            </a:r>
          </a:p>
          <a:p>
            <a:pPr lvl="1"/>
            <a:r>
              <a:rPr lang="en-US" smtClean="0"/>
              <a:t>Estimate the uncertainty of the cabinet power by considering different IT deployment solutions or selecting the typical designed value of the application. In this example, the expected deployment power density is set to 15% of the designed target average power (4 kW).</a:t>
            </a:r>
          </a:p>
          <a:p>
            <a:pPr lvl="1"/>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33960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traditional method is used to describe the IT load of the equipment room, these issues cannot be explained.</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8832066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0555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Note: In this case, only the IT cabinet unit involves uncertainty. Three cabinet positions are reserved. In actual applications, one or two IT area positions can be reserved (if necessary) to plan the new IT area without interrupting the existing IT areas and to fully utilize the power supply and cooling of the equipment room when the average power of deployed cabinets is lower than 5 kW.</a:t>
            </a:r>
          </a:p>
          <a:p>
            <a:r>
              <a:rPr lang="en-US" smtClean="0"/>
              <a:t>This table is more complex than the previous example of a single equipment room because it clearly records the space reserved for dealing with the uncertainty of power density. Users do not need to enter the IT area or equipment room because the uncertainty at the IT layer of a single cabinet has been predicted and considered. These layers are formed by accumulating lower layers. However, during design, users may reserve space to deal with uncertainty at different layers. Users can reserve extra cabinet positions in the IT area, reserve more IT area positions in the equipment room, reserve extra equipment room space in the facilities, or combine the three methods to reserve space for dealing with the uncertainty of power density. Which method of reserving space is most preferred depends on the geometric shape of the equipment room or other factors. This table records the overall space requirements so that users can reserve space using any combination of additional cabinets, IT areas, or equipment rooms.</a:t>
            </a:r>
          </a:p>
          <a:p>
            <a:pPr lvl="1"/>
            <a:endParaRPr lang="zh-CN" altLang="en-US" smtClean="0"/>
          </a:p>
          <a:p>
            <a:pPr lvl="0"/>
            <a:endParaRPr lang="zh-CN" altLang="en-US" smtClean="0"/>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529591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66496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0.3 = 0.2 + 0.1, including battery charge loss and UPS efficiency</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21485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In the planning phase, the customer's requirements are logically presented in documents using scientific methods and steps. The documents are transferred to the design company. Then the design company performs specific design according to the requirements.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978880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847201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0037977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868629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92764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power supply and distribution system of a data center provides stable and reliable power for all devices in the equipment room, including subsystems of HV power distribution, LV power distribution, DG set, UPS, HVDC, battery, grounding, and server power supply.</a:t>
            </a:r>
          </a:p>
          <a:p>
            <a:pPr lvl="1"/>
            <a:r>
              <a:rPr lang="en-US" smtClean="0"/>
              <a:t>HV power distribution system: introduces the HV mains power supply (such as 6 kV/10 kV/35 kV) into the transformer, which is then converted into LV mains to supply power to the LV power distribution equipment.</a:t>
            </a:r>
          </a:p>
          <a:p>
            <a:pPr lvl="1"/>
            <a:r>
              <a:rPr lang="en-US" smtClean="0"/>
              <a:t>DG set system: quickly starts to provide backup power for the downstream LV equipment in case of mains failures.</a:t>
            </a:r>
          </a:p>
          <a:p>
            <a:pPr lvl="1"/>
            <a:r>
              <a:rPr lang="en-US" smtClean="0"/>
              <a:t>LV power distribution system: introduces the LV mains power from the transformer and distributes the mains power to the UPS PDF, DC, and power PDFs. Then, the power is distributed to IT loads, cooling loads, and other auxiliary devices based on load requirements and standards.</a:t>
            </a:r>
          </a:p>
          <a:p>
            <a:pPr lvl="1"/>
            <a:r>
              <a:rPr lang="en-US" smtClean="0"/>
              <a:t>UPS and HVDC: purify and back up electric energy, and provide pure and reliable power protection for IT loads.</a:t>
            </a:r>
          </a:p>
          <a:p>
            <a:pPr lvl="1"/>
            <a:r>
              <a:rPr lang="en-US" smtClean="0"/>
              <a:t>Battery: stores energy based on chemical principles and ensures that the UPS and HVDC supply power to IT loads without interruption.</a:t>
            </a:r>
          </a:p>
          <a:p>
            <a:pPr lvl="1"/>
            <a:r>
              <a:rPr lang="en-US" smtClean="0"/>
              <a:t>Grounding system: provides reliable grounding for the system to ensure the safe operation of the equipment and personal safety.</a:t>
            </a:r>
          </a:p>
          <a:p>
            <a:pPr lvl="1"/>
            <a:r>
              <a:rPr lang="en-US" smtClean="0"/>
              <a:t>Server power supply: converts AC or DC power into 12 V power to provide stable power for internal components (such as CPUs, hard disks, and memory) of the server.</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1584198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HV power distribution system: In China, the voltage of HV power distribution systems is generally 35 kV or lower. If the voltage is higher than 35 kV, the power grid is greatly affected. Generally, a professional power supply company provides systems of more than 35 kV. The system includes: HV switches, HV power distribution facilities (if any), HV DG sets (if any), and transformers. The design includes load analysis, determination of the number of inlet circuits and voltage level, power supply topology design, and HV switchgear and transformer configuration.</a:t>
            </a:r>
          </a:p>
          <a:p>
            <a:r>
              <a:rPr lang="en-US" smtClean="0"/>
              <a:t>LV power distribution system: LV power supply topology design (single-route or dual-route power supply solution), and selection and design of various LV switches, conductors, and PDFs</a:t>
            </a:r>
          </a:p>
          <a:p>
            <a:r>
              <a:rPr lang="en-US" smtClean="0"/>
              <a:t>DG set: type (HV or LV), operating mode (single or parallel), operating condition (emergency or continuous), fuel tank capacity, controller, parallel cabinet, and ATS cabinet</a:t>
            </a:r>
          </a:p>
          <a:p>
            <a:r>
              <a:rPr lang="en-US" smtClean="0"/>
              <a:t>UPS: type (modular or tower-mounted), operating mode (parallel, single, or dual-bus), battery backup time, and battery switch selection</a:t>
            </a:r>
          </a:p>
          <a:p>
            <a:r>
              <a:rPr lang="en-US" smtClean="0"/>
              <a:t>Surge protection and grounding system: includes the surge protection system and grounding system, involving the power surge protection design, signal system surge protection design, grounding mode, equipotential bonding mode, and grounding device design.</a:t>
            </a:r>
          </a:p>
          <a:p>
            <a:r>
              <a:rPr lang="en-US" smtClean="0"/>
              <a:t>This course describes the design of the UPS, LV power distribution system, and DG system.</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188227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2571477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a:t>
            </a:r>
          </a:p>
          <a:p>
            <a:pPr lvl="1"/>
            <a:r>
              <a:rPr lang="en-US" smtClean="0"/>
              <a:t>1. If the actual power density of the installed equipment does not reach the designed value, the standby cabinet can be used to install IT devices to fully use the facility capacity.</a:t>
            </a:r>
          </a:p>
          <a:p>
            <a:pPr lvl="1"/>
            <a:endParaRPr lang="en-US" altLang="zh-CN" smtClean="0"/>
          </a:p>
          <a:p>
            <a:pPr lvl="1"/>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9466755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2620270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906608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Power distribution system requirement analysis:</a:t>
            </a:r>
          </a:p>
          <a:p>
            <a:pPr lvl="1"/>
            <a:r>
              <a:rPr lang="en-US" dirty="0" smtClean="0"/>
              <a:t>Data center tier: specified by the customer and determines the reliability level of a data center.</a:t>
            </a:r>
          </a:p>
          <a:p>
            <a:pPr lvl="1"/>
            <a:r>
              <a:rPr lang="en-US" dirty="0" smtClean="0"/>
              <a:t>Power density: specified by the customer and determines the power distribution system capacity.</a:t>
            </a:r>
          </a:p>
          <a:p>
            <a:pPr lvl="1"/>
            <a:r>
              <a:rPr lang="en-US" dirty="0" smtClean="0"/>
              <a:t>Capacity planning: The capacity planning of the power distribution system is output based on the customer's IT load capacity. You need to consider how to meet the customer's current and future requirements by reasonable planning.</a:t>
            </a:r>
          </a:p>
          <a:p>
            <a:pPr lvl="1"/>
            <a:r>
              <a:rPr lang="en-US" dirty="0" smtClean="0"/>
              <a:t>PUE: specified by the customer and determines the selection of core devices (mainly the UPS) in the power distribution system. The PUE mainly determines the cooling system.</a:t>
            </a:r>
          </a:p>
          <a:p>
            <a:pPr lvl="0"/>
            <a:r>
              <a:rPr lang="en-US" dirty="0" smtClean="0"/>
              <a:t>Power distribution system capacity statistics:</a:t>
            </a:r>
          </a:p>
          <a:p>
            <a:pPr lvl="1"/>
            <a:r>
              <a:rPr lang="en-US" dirty="0" smtClean="0"/>
              <a:t>Collect statistics on the current and future load requirements based on the power density input and power load (mainly the load of the cooling system) of the customer, and use the statistics as the input for the design phase.</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2374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This course describes the power distribution system solution design, focusing on the power distribution system architecture design, main equipment list, and power distribution solution description.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019737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smtClean="0"/>
              <a:t>Separating system concepts and detailed design: Determine system concepts before generating detailed technical specifications, performing detailed design, or discussing various user preferences or requirements. This can bring high efficiency. If performance or cost issues occur after the start of the detailed design, the basic system concept may change, resulting in a large amount of rework and project delay. In the early phase of the design process, pay special attention to the following: Ensure that there is consensus on the most important functions of a data center and their costs and do not invest time and efforts in handling detailed design and specifications. When the system concept is to be determined, high-level decision makers need to determine the macro objectives and properly plan the performance, cost, scale, location, and timing of a data center involved in the project. If stakeholders do not understand the features or costs of the basic design before the detailed design starts, problems may occur in the later phase of the process. This method aims to avoid such problems that are frequently encountered.</a:t>
            </a:r>
          </a:p>
          <a:p>
            <a:r>
              <a:rPr lang="en-US" dirty="0" smtClean="0"/>
              <a:t>Separating key project specifications and user preferences and restrictions: We found that some macro key project specifications are necessary and can support the selection of system concepts. We found that some key specifications, such as power density and expansion plan, were not clearly defined and the quantification method was unclear. During early planning, focus on reaching consensus on specifications and delay processing user preferences and most of the restrictions to efficiently decide system concepts. This ensures that high-level decision makers focus on making the most important decisions, rather than getting stuck in discussions about details.</a:t>
            </a:r>
            <a:endParaRPr 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59065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33275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defTabSz="1001624" eaLnBrk="0" fontAlgn="ctr" hangingPunct="0">
              <a:spcBef>
                <a:spcPct val="0"/>
              </a:spcBef>
              <a:spcAft>
                <a:spcPct val="0"/>
              </a:spcAft>
              <a:defRPr/>
            </a:pPr>
            <a:r>
              <a:rPr lang="en-US" altLang="zh-CN" sz="3500" dirty="0" smtClean="0">
                <a:solidFill>
                  <a:srgbClr val="404040"/>
                </a:solidFill>
              </a:rPr>
              <a:t>Revision Record</a:t>
            </a:r>
            <a:endParaRPr lang="zh-CN" altLang="en-US" sz="3500" dirty="0" smtClean="0">
              <a:solidFill>
                <a:srgbClr val="404040"/>
              </a:solidFill>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dirty="0" smtClean="0">
                <a:solidFill>
                  <a:srgbClr val="404040"/>
                </a:solidFill>
              </a:rPr>
              <a:t>Do Not Print this Page</a:t>
            </a:r>
            <a:endParaRPr lang="zh-CN" altLang="en-US" sz="2800" dirty="0">
              <a:solidFill>
                <a:srgbClr val="404040"/>
              </a:solidFill>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983368110"/>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a:defRPr/>
            </a:pPr>
            <a:r>
              <a:rPr lang="en-US" altLang="zh-CN" sz="4000" dirty="0" smtClean="0">
                <a:solidFill>
                  <a:srgbClr val="404040"/>
                </a:solidFill>
                <a:cs typeface="Huawei Sans" panose="020C0503030203020204" pitchFamily="34" charset="0"/>
              </a:rPr>
              <a:t>Foreword</a:t>
            </a:r>
            <a:endParaRPr lang="zh-CN" altLang="en-US" sz="4000" dirty="0" smtClean="0">
              <a:solidFill>
                <a:srgbClr val="404040"/>
              </a:solidFill>
              <a:cs typeface="Huawei Sans" panose="020C0503030203020204" pitchFamily="34" charset="0"/>
            </a:endParaRPr>
          </a:p>
        </p:txBody>
      </p:sp>
    </p:spTree>
    <p:extLst>
      <p:ext uri="{BB962C8B-B14F-4D97-AF65-F5344CB8AC3E}">
        <p14:creationId xmlns:p14="http://schemas.microsoft.com/office/powerpoint/2010/main" val="120092084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85509015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defTabSz="1001624"/>
            <a:r>
              <a:rPr lang="en-US" altLang="zh-CN" sz="4000" dirty="0" smtClean="0">
                <a:solidFill>
                  <a:srgbClr val="404040"/>
                </a:solidFill>
              </a:rPr>
              <a:t>Contents</a:t>
            </a:r>
            <a:endParaRPr lang="en-US" altLang="zh-CN" sz="4000" dirty="0">
              <a:solidFill>
                <a:srgbClr val="404040"/>
              </a:solidFill>
            </a:endParaRPr>
          </a:p>
        </p:txBody>
      </p:sp>
    </p:spTree>
    <p:extLst>
      <p:ext uri="{BB962C8B-B14F-4D97-AF65-F5344CB8AC3E}">
        <p14:creationId xmlns:p14="http://schemas.microsoft.com/office/powerpoint/2010/main" val="1056416210"/>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Overview and Objectives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208778382"/>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4294967295" pos="642">
          <p15:clr>
            <a:srgbClr val="FBAE40"/>
          </p15:clr>
        </p15:guide>
        <p15:guide id="4294967295" pos="7038">
          <p15:clr>
            <a:srgbClr val="FBAE40"/>
          </p15:clr>
        </p15:guide>
        <p15:guide id="4294967295" orient="horz" pos="1162">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Quiz</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3971363676"/>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fontAlgn="ctr"/>
            <a:r>
              <a:rPr lang="en-US" altLang="zh-CN" sz="4000" dirty="0" smtClean="0">
                <a:solidFill>
                  <a:srgbClr val="404040"/>
                </a:solidFill>
                <a:cs typeface="Huawei Sans" panose="020C0503030203020204" pitchFamily="34" charset="0"/>
              </a:rPr>
              <a:t>Section 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153733208"/>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Summary</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847814478"/>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More Information</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4062267007"/>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defTabSz="1001624" eaLnBrk="0" fontAlgn="ctr" hangingPunct="0">
              <a:spcBef>
                <a:spcPct val="0"/>
              </a:spcBef>
              <a:spcAft>
                <a:spcPct val="0"/>
              </a:spcAft>
            </a:pPr>
            <a:r>
              <a:rPr lang="en-US" altLang="zh-CN" sz="4000" dirty="0" smtClean="0">
                <a:solidFill>
                  <a:srgbClr val="404040"/>
                </a:solidFill>
                <a:cs typeface="Huawei Sans" panose="020C0503030203020204" pitchFamily="34" charset="0"/>
              </a:rPr>
              <a:t>Recommendations</a:t>
            </a:r>
            <a:endParaRPr lang="en-US" altLang="zh-CN" sz="4000" dirty="0">
              <a:solidFill>
                <a:srgbClr val="404040"/>
              </a:solidFill>
              <a:cs typeface="Huawei Sans" panose="020C0503030203020204" pitchFamily="34" charset="0"/>
            </a:endParaRPr>
          </a:p>
        </p:txBody>
      </p:sp>
    </p:spTree>
    <p:extLst>
      <p:ext uri="{BB962C8B-B14F-4D97-AF65-F5344CB8AC3E}">
        <p14:creationId xmlns:p14="http://schemas.microsoft.com/office/powerpoint/2010/main" val="66184599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image" Target="../media/image3.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theme" Target="../theme/theme5.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dirty="0">
                <a:solidFill>
                  <a:srgbClr val="1D1D1B"/>
                </a:solidFill>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defTabSz="890849">
              <a:defRPr/>
            </a:pPr>
            <a:fld id="{C3837181-38C6-AD4F-B8BA-B444770388BB}" type="slidenum">
              <a:rPr lang="en-US" sz="974" smtClean="0">
                <a:solidFill>
                  <a:srgbClr val="1D1D1B"/>
                </a:solidFill>
                <a:cs typeface="Huawei Sans" panose="020C0503030203020204" pitchFamily="34" charset="0"/>
              </a:rPr>
              <a:pPr defTabSz="890849">
                <a:defRPr/>
              </a:pPr>
              <a:t>‹#›</a:t>
            </a:fld>
            <a:endParaRPr lang="en-US" sz="974" dirty="0">
              <a:solidFill>
                <a:srgbClr val="1D1D1B"/>
              </a:solidFill>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185C</a:t>
              </a:r>
            </a:p>
            <a:p>
              <a:pPr algn="ctr">
                <a:lnSpc>
                  <a:spcPts val="620"/>
                </a:lnSpc>
              </a:pPr>
              <a:r>
                <a:rPr kumimoji="1" lang="en-US" altLang="zh-CN" sz="500" b="1" dirty="0">
                  <a:solidFill>
                    <a:srgbClr val="44546A"/>
                  </a:solidFill>
                  <a:latin typeface="Arial" charset="0"/>
                  <a:ea typeface="Arial" charset="0"/>
                  <a:cs typeface="Arial" charset="0"/>
                </a:rPr>
                <a:t>RGB </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r>
                <a:rPr kumimoji="1" lang="zh-CN" altLang="en-US" sz="800" dirty="0">
                  <a:solidFill>
                    <a:prstClr val="black"/>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44546A"/>
                  </a:solidFill>
                  <a:latin typeface="Arial" charset="0"/>
                  <a:ea typeface="Arial" charset="0"/>
                  <a:cs typeface="Arial" charset="0"/>
                </a:rPr>
                <a:t>PANTONE 186C</a:t>
              </a:r>
            </a:p>
            <a:p>
              <a:pPr algn="ctr">
                <a:lnSpc>
                  <a:spcPts val="620"/>
                </a:lnSpc>
              </a:pPr>
              <a:r>
                <a:rPr kumimoji="1" lang="en-US" altLang="zh-CN" sz="500" b="1" dirty="0">
                  <a:solidFill>
                    <a:srgbClr val="44546A"/>
                  </a:solidFill>
                  <a:latin typeface="Arial" charset="0"/>
                  <a:ea typeface="Arial" charset="0"/>
                  <a:cs typeface="Arial" charset="0"/>
                </a:rPr>
                <a:t>RGB</a:t>
              </a:r>
              <a:br>
                <a:rPr kumimoji="1" lang="en-US" altLang="zh-CN" sz="500" b="1" dirty="0">
                  <a:solidFill>
                    <a:srgbClr val="44546A"/>
                  </a:solidFill>
                  <a:latin typeface="Arial" charset="0"/>
                  <a:ea typeface="Arial" charset="0"/>
                  <a:cs typeface="Arial" charset="0"/>
                </a:rPr>
              </a:br>
              <a:r>
                <a:rPr kumimoji="1" lang="en-US" altLang="zh-CN" sz="500" b="1" dirty="0">
                  <a:solidFill>
                    <a:srgbClr val="44546A"/>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1619856030"/>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4294967295" pos="642">
          <p15:clr>
            <a:srgbClr val="F26B43"/>
          </p15:clr>
        </p15:guide>
        <p15:guide id="4294967295" pos="7038">
          <p15:clr>
            <a:srgbClr val="F26B43"/>
          </p15:clr>
        </p15:guide>
        <p15:guide id="4294967295" orient="horz" pos="2341">
          <p15:clr>
            <a:srgbClr val="F26B43"/>
          </p15:clr>
        </p15:guide>
        <p15:guide id="4294967295" orient="horz" pos="3906">
          <p15:clr>
            <a:srgbClr val="F26B43"/>
          </p15:clr>
        </p15:guide>
        <p15:guide id="4294967295" orient="horz" pos="1162">
          <p15:clr>
            <a:srgbClr val="F26B43"/>
          </p15:clr>
        </p15:guide>
        <p15:guide id="4294967295" pos="3840">
          <p15:clr>
            <a:srgbClr val="F26B43"/>
          </p15:clr>
        </p15:guide>
        <p15:guide id="4294967295" orient="horz" pos="731">
          <p15:clr>
            <a:srgbClr val="F26B43"/>
          </p15:clr>
        </p15:guide>
        <p15:guide id="4294967295" orient="horz" pos="86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5.xml"/><Relationship Id="rId1" Type="http://schemas.openxmlformats.org/officeDocument/2006/relationships/slideLayout" Target="../slideLayouts/slideLayout15.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9.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noAutofit/>
          </a:bodyPr>
          <a:lstStyle/>
          <a:p>
            <a:endParaRPr lang="zh-CN" altLang="en-US">
              <a:latin typeface="Huawei Sans" panose="020C0503030203020204" pitchFamily="34" charset="0"/>
            </a:endParaRPr>
          </a:p>
        </p:txBody>
      </p:sp>
      <p:sp>
        <p:nvSpPr>
          <p:cNvPr id="14" name="标题 13"/>
          <p:cNvSpPr>
            <a:spLocks noGrp="1"/>
          </p:cNvSpPr>
          <p:nvPr>
            <p:ph type="ctrTitle"/>
          </p:nvPr>
        </p:nvSpPr>
        <p:spPr/>
        <p:txBody>
          <a:bodyPr>
            <a:noAutofit/>
          </a:bodyPr>
          <a:lstStyle/>
          <a:p>
            <a:r>
              <a:rPr lang="en-US" dirty="0">
                <a:latin typeface="Huawei Sans" panose="020C0503030203020204" pitchFamily="34" charset="0"/>
              </a:rPr>
              <a:t>Overview of Data Center Power Distribution System Planning and Design</a:t>
            </a:r>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1885672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smtClean="0"/>
              <a:t>Overall Function Requirements for the Power Distribution System</a:t>
            </a:r>
            <a:endParaRPr lang="en-US" dirty="0"/>
          </a:p>
        </p:txBody>
      </p:sp>
      <p:sp>
        <p:nvSpPr>
          <p:cNvPr id="3" name="文本占位符 2"/>
          <p:cNvSpPr>
            <a:spLocks noGrp="1"/>
          </p:cNvSpPr>
          <p:nvPr>
            <p:ph type="body" sz="quarter" idx="10"/>
          </p:nvPr>
        </p:nvSpPr>
        <p:spPr/>
        <p:txBody>
          <a:bodyPr/>
          <a:lstStyle/>
          <a:p>
            <a:r>
              <a:rPr lang="en-US" smtClean="0"/>
              <a:t>Uptime Tier </a:t>
            </a:r>
            <a:r>
              <a:rPr lang="en-US" altLang="zh-CN" smtClean="0"/>
              <a:t>Ⅳ </a:t>
            </a:r>
            <a:r>
              <a:rPr lang="en-US" smtClean="0"/>
              <a:t>data center (corresponding to TIA Tier 4 data center): must meet the requirements for fault tolerance (one fault) and online maintenance. The power supply and distribution system must meet the requirements for active-active power supply and distribution routes. The two power supply and distribution routes must meet the fault isolation requirements.</a:t>
            </a:r>
          </a:p>
          <a:p>
            <a:r>
              <a:rPr lang="en-US" smtClean="0"/>
              <a:t>Uptime Tier </a:t>
            </a:r>
            <a:r>
              <a:rPr lang="en-US" altLang="zh-CN" smtClean="0"/>
              <a:t>Ⅲ </a:t>
            </a:r>
            <a:r>
              <a:rPr lang="en-US" smtClean="0"/>
              <a:t>data center (corresponding to TIA Tier 3 data center): must meet the requirements for planned online maintenance. The requirements for active-standby power supply and distribution routes must be met.</a:t>
            </a:r>
          </a:p>
          <a:p>
            <a:r>
              <a:rPr lang="en-US" smtClean="0"/>
              <a:t>Uptime Tier </a:t>
            </a:r>
            <a:r>
              <a:rPr lang="en-US" altLang="zh-CN" smtClean="0"/>
              <a:t>Ⅱ</a:t>
            </a:r>
            <a:r>
              <a:rPr lang="en-US" smtClean="0"/>
              <a:t> data center: must meet the requirements for redundancy backup.</a:t>
            </a:r>
          </a:p>
          <a:p>
            <a:r>
              <a:rPr lang="en-US" smtClean="0"/>
              <a:t>Uptime Tier </a:t>
            </a:r>
            <a:r>
              <a:rPr lang="en-US" altLang="zh-CN" smtClean="0"/>
              <a:t>Ⅰ </a:t>
            </a:r>
            <a:r>
              <a:rPr lang="en-US" smtClean="0"/>
              <a:t>data center: only needs to meet the requirements for device running.</a:t>
            </a:r>
            <a:endParaRPr lang="en-US" dirty="0" smtClean="0"/>
          </a:p>
        </p:txBody>
      </p:sp>
    </p:spTree>
    <p:extLst>
      <p:ext uri="{BB962C8B-B14F-4D97-AF65-F5344CB8AC3E}">
        <p14:creationId xmlns:p14="http://schemas.microsoft.com/office/powerpoint/2010/main" val="39787285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Specific Requirements for Uptime (1)</a:t>
            </a:r>
            <a:endParaRPr lang="en-US" dirty="0"/>
          </a:p>
        </p:txBody>
      </p:sp>
      <p:sp>
        <p:nvSpPr>
          <p:cNvPr id="5" name="文本占位符 4"/>
          <p:cNvSpPr>
            <a:spLocks noGrp="1"/>
          </p:cNvSpPr>
          <p:nvPr>
            <p:ph type="body" sz="quarter" idx="10"/>
          </p:nvPr>
        </p:nvSpPr>
        <p:spPr>
          <a:xfrm>
            <a:off x="455613" y="1052514"/>
            <a:ext cx="6881788" cy="4875042"/>
          </a:xfrm>
        </p:spPr>
        <p:txBody>
          <a:bodyPr/>
          <a:lstStyle/>
          <a:p>
            <a:r>
              <a:rPr lang="en-US" dirty="0" smtClean="0"/>
              <a:t>Tier </a:t>
            </a:r>
            <a:r>
              <a:rPr lang="en-US" altLang="zh-CN" dirty="0" smtClean="0"/>
              <a:t>Ⅰ</a:t>
            </a:r>
            <a:r>
              <a:rPr lang="en-US" dirty="0" smtClean="0"/>
              <a:t>: basic data center infrastructure</a:t>
            </a:r>
          </a:p>
          <a:p>
            <a:r>
              <a:rPr lang="en-US" dirty="0" smtClean="0"/>
              <a:t>Basic requirements:</a:t>
            </a:r>
          </a:p>
          <a:p>
            <a:pPr lvl="1"/>
            <a:r>
              <a:rPr lang="en-US" dirty="0" smtClean="0"/>
              <a:t>An Uptime Tier </a:t>
            </a:r>
            <a:r>
              <a:rPr lang="en-US" altLang="zh-CN" dirty="0"/>
              <a:t>Ⅰ</a:t>
            </a:r>
            <a:r>
              <a:rPr lang="en-US" dirty="0" smtClean="0"/>
              <a:t> basic data center has non-redundant capacity components and a single non-redundant power distribution route to serve the critical environment. The infrastructure of an Uptime Tier </a:t>
            </a:r>
            <a:r>
              <a:rPr lang="en-US" altLang="zh-CN" dirty="0"/>
              <a:t>Ⅰ</a:t>
            </a:r>
            <a:r>
              <a:rPr lang="en-US" dirty="0" smtClean="0"/>
              <a:t> data center includes dedicated space for IT systems, UPSs, cooling equipment, and engine generators.</a:t>
            </a:r>
          </a:p>
          <a:p>
            <a:pPr lvl="1"/>
            <a:r>
              <a:rPr lang="en-US" dirty="0" smtClean="0"/>
              <a:t>Onsite fuel reserve should support 12-hour operation of engine generators.</a:t>
            </a:r>
            <a:endParaRPr lang="en-US" dirty="0"/>
          </a:p>
        </p:txBody>
      </p:sp>
      <p:sp>
        <p:nvSpPr>
          <p:cNvPr id="3" name="文本框 2"/>
          <p:cNvSpPr txBox="1"/>
          <p:nvPr/>
        </p:nvSpPr>
        <p:spPr>
          <a:xfrm>
            <a:off x="7337400" y="1247556"/>
            <a:ext cx="4320208" cy="369332"/>
          </a:xfrm>
          <a:prstGeom prst="rect">
            <a:avLst/>
          </a:prstGeom>
          <a:noFill/>
        </p:spPr>
        <p:txBody>
          <a:bodyPr wrap="none" rtlCol="0">
            <a:noAutofit/>
          </a:bodyPr>
          <a:lstStyle/>
          <a:p>
            <a:pPr algn="ctr"/>
            <a:r>
              <a:rPr lang="en-US" sz="1600" dirty="0">
                <a:latin typeface="Huawei Sans" panose="020C0503030203020204" pitchFamily="34" charset="0"/>
              </a:rPr>
              <a:t>Example of the power distribution solution </a:t>
            </a:r>
            <a:endParaRPr lang="en-US" sz="1600" dirty="0" smtClean="0">
              <a:latin typeface="Huawei Sans" panose="020C0503030203020204" pitchFamily="34" charset="0"/>
            </a:endParaRPr>
          </a:p>
          <a:p>
            <a:pPr algn="ctr"/>
            <a:r>
              <a:rPr lang="en-US" sz="1600" dirty="0" smtClean="0">
                <a:latin typeface="Huawei Sans" panose="020C0503030203020204" pitchFamily="34" charset="0"/>
              </a:rPr>
              <a:t>for </a:t>
            </a:r>
            <a:r>
              <a:rPr lang="en-US" sz="1600" dirty="0">
                <a:latin typeface="Huawei Sans" panose="020C0503030203020204" pitchFamily="34" charset="0"/>
              </a:rPr>
              <a:t>an Uptime Tier I data center</a:t>
            </a:r>
          </a:p>
        </p:txBody>
      </p:sp>
      <p:sp>
        <p:nvSpPr>
          <p:cNvPr id="19" name="文本框 18"/>
          <p:cNvSpPr txBox="1"/>
          <p:nvPr/>
        </p:nvSpPr>
        <p:spPr>
          <a:xfrm>
            <a:off x="8075596" y="4947385"/>
            <a:ext cx="184731" cy="369332"/>
          </a:xfrm>
          <a:prstGeom prst="rect">
            <a:avLst/>
          </a:prstGeom>
          <a:noFill/>
        </p:spPr>
        <p:txBody>
          <a:bodyPr wrap="none" rtlCol="0">
            <a:spAutoFit/>
          </a:bodyPr>
          <a:lstStyle/>
          <a:p>
            <a:endParaRPr lang="zh-CN" altLang="en-US" dirty="0"/>
          </a:p>
        </p:txBody>
      </p:sp>
      <p:pic>
        <p:nvPicPr>
          <p:cNvPr id="22" name="图片 21"/>
          <p:cNvPicPr>
            <a:picLocks noChangeAspect="1"/>
          </p:cNvPicPr>
          <p:nvPr/>
        </p:nvPicPr>
        <p:blipFill>
          <a:blip r:embed="rId3"/>
          <a:stretch>
            <a:fillRect/>
          </a:stretch>
        </p:blipFill>
        <p:spPr>
          <a:xfrm>
            <a:off x="7559166" y="1919881"/>
            <a:ext cx="3876675" cy="4276725"/>
          </a:xfrm>
          <a:prstGeom prst="rect">
            <a:avLst/>
          </a:prstGeom>
        </p:spPr>
      </p:pic>
    </p:spTree>
    <p:extLst>
      <p:ext uri="{BB962C8B-B14F-4D97-AF65-F5344CB8AC3E}">
        <p14:creationId xmlns:p14="http://schemas.microsoft.com/office/powerpoint/2010/main" val="17506796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tLang="zh-CN" dirty="0"/>
              <a:t>Specific Requirements for Uptime </a:t>
            </a:r>
            <a:r>
              <a:rPr lang="en-US" altLang="zh-CN" dirty="0" smtClean="0"/>
              <a:t>(2)</a:t>
            </a:r>
            <a:endParaRPr lang="en-US" dirty="0"/>
          </a:p>
        </p:txBody>
      </p:sp>
      <p:sp>
        <p:nvSpPr>
          <p:cNvPr id="5" name="文本占位符 4"/>
          <p:cNvSpPr>
            <a:spLocks noGrp="1"/>
          </p:cNvSpPr>
          <p:nvPr>
            <p:ph type="body" sz="quarter" idx="10"/>
          </p:nvPr>
        </p:nvSpPr>
        <p:spPr>
          <a:xfrm>
            <a:off x="455612" y="1052514"/>
            <a:ext cx="6089567" cy="4875042"/>
          </a:xfrm>
          <a:prstGeom prst="rect">
            <a:avLst/>
          </a:prstGeom>
        </p:spPr>
        <p:txBody>
          <a:bodyPr>
            <a:noAutofit/>
          </a:bodyPr>
          <a:lstStyle/>
          <a:p>
            <a:r>
              <a:rPr lang="en-US" sz="2000" dirty="0">
                <a:latin typeface="Huawei Sans" panose="020C0503030203020204" pitchFamily="34" charset="0"/>
              </a:rPr>
              <a:t>Tier </a:t>
            </a:r>
            <a:r>
              <a:rPr lang="en-US" altLang="zh-CN" sz="2000" dirty="0" smtClean="0"/>
              <a:t>Ⅱ</a:t>
            </a:r>
            <a:r>
              <a:rPr lang="en-US" sz="2000" dirty="0" smtClean="0">
                <a:latin typeface="Huawei Sans" panose="020C0503030203020204" pitchFamily="34" charset="0"/>
              </a:rPr>
              <a:t>: </a:t>
            </a:r>
            <a:r>
              <a:rPr lang="en-US" sz="2000" dirty="0">
                <a:latin typeface="Huawei Sans" panose="020C0503030203020204" pitchFamily="34" charset="0"/>
              </a:rPr>
              <a:t>redundant capacity components for the data center infrastructure</a:t>
            </a:r>
          </a:p>
          <a:p>
            <a:r>
              <a:rPr lang="en-US" sz="2000" dirty="0">
                <a:latin typeface="Huawei Sans" panose="020C0503030203020204" pitchFamily="34" charset="0"/>
              </a:rPr>
              <a:t>Basic requirements:</a:t>
            </a:r>
          </a:p>
          <a:p>
            <a:pPr lvl="1"/>
            <a:r>
              <a:rPr lang="en-US" sz="1800" dirty="0">
                <a:latin typeface="Huawei Sans" panose="020C0503030203020204" pitchFamily="34" charset="0"/>
              </a:rPr>
              <a:t>An Uptime Tier </a:t>
            </a:r>
            <a:r>
              <a:rPr lang="en-US" altLang="zh-CN" sz="1800" dirty="0"/>
              <a:t>Ⅱ</a:t>
            </a:r>
            <a:r>
              <a:rPr lang="en-US" sz="1800" dirty="0" smtClean="0">
                <a:latin typeface="Huawei Sans" panose="020C0503030203020204" pitchFamily="34" charset="0"/>
              </a:rPr>
              <a:t> </a:t>
            </a:r>
            <a:r>
              <a:rPr lang="en-US" sz="1800" dirty="0">
                <a:latin typeface="Huawei Sans" panose="020C0503030203020204" pitchFamily="34" charset="0"/>
              </a:rPr>
              <a:t>data center has redundant capacity components and a single non-redundant power distribution route to serve the critical environment. Redundant components include additional UPSs, cooling equipment, and engine generators.</a:t>
            </a:r>
          </a:p>
          <a:p>
            <a:pPr lvl="1"/>
            <a:r>
              <a:rPr lang="en-US" sz="1800" dirty="0">
                <a:latin typeface="Huawei Sans" panose="020C0503030203020204" pitchFamily="34" charset="0"/>
              </a:rPr>
              <a:t>Onsite fuel reserve should support 12-hour operation of N engine generators.</a:t>
            </a:r>
          </a:p>
        </p:txBody>
      </p:sp>
      <p:sp>
        <p:nvSpPr>
          <p:cNvPr id="6" name="文本框 5"/>
          <p:cNvSpPr txBox="1"/>
          <p:nvPr/>
        </p:nvSpPr>
        <p:spPr>
          <a:xfrm>
            <a:off x="7079428" y="1064691"/>
            <a:ext cx="4140877" cy="584775"/>
          </a:xfrm>
          <a:prstGeom prst="rect">
            <a:avLst/>
          </a:prstGeom>
          <a:noFill/>
        </p:spPr>
        <p:txBody>
          <a:bodyPr wrap="none" rtlCol="0">
            <a:spAutoFit/>
          </a:bodyPr>
          <a:lstStyle/>
          <a:p>
            <a:r>
              <a:rPr lang="en-US" sz="1600" dirty="0">
                <a:latin typeface="Huawei Sans" panose="020C0503030203020204" pitchFamily="34" charset="0"/>
              </a:rPr>
              <a:t>Example of the power distribution </a:t>
            </a:r>
            <a:endParaRPr lang="en-US" sz="1600" dirty="0" smtClean="0">
              <a:latin typeface="Huawei Sans" panose="020C0503030203020204" pitchFamily="34" charset="0"/>
            </a:endParaRPr>
          </a:p>
          <a:p>
            <a:r>
              <a:rPr lang="en-US" sz="1600" dirty="0" smtClean="0">
                <a:latin typeface="Huawei Sans" panose="020C0503030203020204" pitchFamily="34" charset="0"/>
              </a:rPr>
              <a:t>solution </a:t>
            </a:r>
            <a:r>
              <a:rPr lang="en-US" sz="1600" dirty="0">
                <a:latin typeface="Huawei Sans" panose="020C0503030203020204" pitchFamily="34" charset="0"/>
              </a:rPr>
              <a:t>for an Uptime Tier </a:t>
            </a:r>
            <a:r>
              <a:rPr lang="en-US" altLang="zh-CN" sz="1600" dirty="0"/>
              <a:t>Ⅱ</a:t>
            </a:r>
            <a:r>
              <a:rPr lang="en-US" sz="1600" dirty="0" smtClean="0">
                <a:latin typeface="Huawei Sans" panose="020C0503030203020204" pitchFamily="34" charset="0"/>
              </a:rPr>
              <a:t> </a:t>
            </a:r>
            <a:r>
              <a:rPr lang="en-US" sz="1600" dirty="0">
                <a:latin typeface="Huawei Sans" panose="020C0503030203020204" pitchFamily="34" charset="0"/>
              </a:rPr>
              <a:t>data center</a:t>
            </a:r>
          </a:p>
        </p:txBody>
      </p:sp>
      <p:pic>
        <p:nvPicPr>
          <p:cNvPr id="4" name="图片 3"/>
          <p:cNvPicPr>
            <a:picLocks noChangeAspect="1"/>
          </p:cNvPicPr>
          <p:nvPr/>
        </p:nvPicPr>
        <p:blipFill>
          <a:blip r:embed="rId3"/>
          <a:stretch>
            <a:fillRect/>
          </a:stretch>
        </p:blipFill>
        <p:spPr>
          <a:xfrm>
            <a:off x="6948037" y="1693144"/>
            <a:ext cx="4610100" cy="4507631"/>
          </a:xfrm>
          <a:prstGeom prst="rect">
            <a:avLst/>
          </a:prstGeom>
        </p:spPr>
      </p:pic>
    </p:spTree>
    <p:extLst>
      <p:ext uri="{BB962C8B-B14F-4D97-AF65-F5344CB8AC3E}">
        <p14:creationId xmlns:p14="http://schemas.microsoft.com/office/powerpoint/2010/main" val="23929397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Specific Requirements for Uptime </a:t>
            </a:r>
            <a:r>
              <a:rPr lang="en-US" altLang="zh-CN" dirty="0" smtClean="0"/>
              <a:t>(3)</a:t>
            </a:r>
            <a:endParaRPr lang="en-US" dirty="0"/>
          </a:p>
        </p:txBody>
      </p:sp>
      <p:sp>
        <p:nvSpPr>
          <p:cNvPr id="5" name="文本占位符 4"/>
          <p:cNvSpPr>
            <a:spLocks noGrp="1"/>
          </p:cNvSpPr>
          <p:nvPr>
            <p:ph type="body" sz="quarter" idx="10"/>
          </p:nvPr>
        </p:nvSpPr>
        <p:spPr>
          <a:xfrm>
            <a:off x="455613" y="1052514"/>
            <a:ext cx="5632396" cy="4875042"/>
          </a:xfrm>
        </p:spPr>
        <p:txBody>
          <a:bodyPr/>
          <a:lstStyle/>
          <a:p>
            <a:r>
              <a:rPr lang="en-US" sz="1600" dirty="0" smtClean="0"/>
              <a:t>Tier </a:t>
            </a:r>
            <a:r>
              <a:rPr lang="en-US" altLang="zh-CN" sz="1600" dirty="0" smtClean="0"/>
              <a:t>Ⅲ</a:t>
            </a:r>
            <a:r>
              <a:rPr lang="en-US" sz="1600" dirty="0" smtClean="0"/>
              <a:t>: concurrently maintainable data center infrastructure</a:t>
            </a:r>
          </a:p>
          <a:p>
            <a:r>
              <a:rPr lang="en-US" sz="1600" dirty="0" smtClean="0"/>
              <a:t>Basic requirements:</a:t>
            </a:r>
          </a:p>
          <a:p>
            <a:pPr lvl="1"/>
            <a:r>
              <a:rPr lang="en-US" sz="1400" dirty="0" smtClean="0"/>
              <a:t>Data centers that can be concurrently maintained have redundant capacity components and multiple independent power distribution routes to serve critical systems. At any time, only one power distribution route is required to serve the critical environment.</a:t>
            </a:r>
          </a:p>
          <a:p>
            <a:pPr lvl="1"/>
            <a:r>
              <a:rPr lang="en-US" sz="1400" dirty="0" smtClean="0"/>
              <a:t>All IT devices use dual power supplies and are properly installed to be compatible with the data center architecture topology. If the critical environment does not meet this specification, a transmission device such as a switch must be used.</a:t>
            </a:r>
          </a:p>
          <a:p>
            <a:pPr lvl="1"/>
            <a:r>
              <a:rPr lang="en-US" sz="1400" dirty="0" smtClean="0"/>
              <a:t>Onsite fuel reserve should support 12-hour operation of N engine generators.</a:t>
            </a:r>
            <a:endParaRPr lang="en-US" sz="1400" dirty="0"/>
          </a:p>
        </p:txBody>
      </p:sp>
      <p:sp>
        <p:nvSpPr>
          <p:cNvPr id="6" name="文本框 5"/>
          <p:cNvSpPr txBox="1"/>
          <p:nvPr/>
        </p:nvSpPr>
        <p:spPr>
          <a:xfrm>
            <a:off x="7271997" y="1017302"/>
            <a:ext cx="3673905" cy="523220"/>
          </a:xfrm>
          <a:prstGeom prst="rect">
            <a:avLst/>
          </a:prstGeom>
          <a:noFill/>
        </p:spPr>
        <p:txBody>
          <a:bodyPr wrap="square" rtlCol="0">
            <a:spAutoFit/>
          </a:bodyPr>
          <a:lstStyle/>
          <a:p>
            <a:r>
              <a:rPr lang="en-US" sz="1400" dirty="0">
                <a:latin typeface="Huawei Sans" panose="020C0503030203020204" pitchFamily="34" charset="0"/>
              </a:rPr>
              <a:t>Example of the power distribution solution </a:t>
            </a:r>
            <a:r>
              <a:rPr lang="en-US" sz="1400" dirty="0" smtClean="0">
                <a:latin typeface="Huawei Sans" panose="020C0503030203020204" pitchFamily="34" charset="0"/>
              </a:rPr>
              <a:t>for </a:t>
            </a:r>
            <a:r>
              <a:rPr lang="en-US" sz="1400" dirty="0">
                <a:latin typeface="Huawei Sans" panose="020C0503030203020204" pitchFamily="34" charset="0"/>
              </a:rPr>
              <a:t>an Uptime Tier </a:t>
            </a:r>
            <a:r>
              <a:rPr lang="en-US" altLang="zh-CN" sz="1400" dirty="0"/>
              <a:t>Ⅲ</a:t>
            </a:r>
            <a:r>
              <a:rPr lang="en-US" sz="1400" dirty="0" smtClean="0">
                <a:latin typeface="Huawei Sans" panose="020C0503030203020204" pitchFamily="34" charset="0"/>
              </a:rPr>
              <a:t> </a:t>
            </a:r>
            <a:r>
              <a:rPr lang="en-US" sz="1400" dirty="0">
                <a:latin typeface="Huawei Sans" panose="020C0503030203020204" pitchFamily="34" charset="0"/>
              </a:rPr>
              <a:t>data center</a:t>
            </a:r>
          </a:p>
        </p:txBody>
      </p:sp>
      <p:pic>
        <p:nvPicPr>
          <p:cNvPr id="20" name="图片 19"/>
          <p:cNvPicPr>
            <a:picLocks noChangeAspect="1"/>
          </p:cNvPicPr>
          <p:nvPr/>
        </p:nvPicPr>
        <p:blipFill>
          <a:blip r:embed="rId3"/>
          <a:stretch>
            <a:fillRect/>
          </a:stretch>
        </p:blipFill>
        <p:spPr>
          <a:xfrm>
            <a:off x="6019459" y="1540522"/>
            <a:ext cx="5686425" cy="4660253"/>
          </a:xfrm>
          <a:prstGeom prst="rect">
            <a:avLst/>
          </a:prstGeom>
        </p:spPr>
      </p:pic>
    </p:spTree>
    <p:extLst>
      <p:ext uri="{BB962C8B-B14F-4D97-AF65-F5344CB8AC3E}">
        <p14:creationId xmlns:p14="http://schemas.microsoft.com/office/powerpoint/2010/main" val="22897903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mtClean="0"/>
              <a:t>Specific Requirements for Uptime (4)</a:t>
            </a:r>
            <a:endParaRPr lang="en-US" dirty="0"/>
          </a:p>
        </p:txBody>
      </p:sp>
      <p:sp>
        <p:nvSpPr>
          <p:cNvPr id="5" name="文本占位符 4"/>
          <p:cNvSpPr>
            <a:spLocks noGrp="1"/>
          </p:cNvSpPr>
          <p:nvPr>
            <p:ph type="body" sz="quarter" idx="10"/>
          </p:nvPr>
        </p:nvSpPr>
        <p:spPr/>
        <p:txBody>
          <a:bodyPr/>
          <a:lstStyle/>
          <a:p>
            <a:r>
              <a:rPr lang="en-US" sz="1800" dirty="0" smtClean="0"/>
              <a:t>Tier </a:t>
            </a:r>
            <a:r>
              <a:rPr lang="en-US" altLang="zh-CN" sz="1800" dirty="0" smtClean="0"/>
              <a:t>Ⅳ</a:t>
            </a:r>
            <a:r>
              <a:rPr lang="en-US" sz="1800" dirty="0" smtClean="0"/>
              <a:t>: fault tolerant data center infrastructure</a:t>
            </a:r>
          </a:p>
          <a:p>
            <a:r>
              <a:rPr lang="en-US" sz="1800" dirty="0" smtClean="0"/>
              <a:t>Basic requirements:</a:t>
            </a:r>
          </a:p>
          <a:p>
            <a:pPr lvl="1"/>
            <a:r>
              <a:rPr lang="en-US" sz="1600" dirty="0" smtClean="0"/>
              <a:t>A fault tolerant data center has multiple independent systems that are physically isolated to provide redundant capacity components and multiple independent, different, and activated power distribution routes to serve the critical environment at the same time. Redundant capacity components and different power distribution routes should be configured based on the following principle: If any facility is faulty, the "N" capacity provides power and cooling for the critical environment.</a:t>
            </a:r>
          </a:p>
          <a:p>
            <a:pPr lvl="1"/>
            <a:r>
              <a:rPr lang="en-US" sz="1600" dirty="0" smtClean="0"/>
              <a:t>All IT devices use dual power supplies and are properly installed to be compatible with the data center architecture topology. If the critical environment does not meet this specification, a transmission device such as a switch must be used.</a:t>
            </a:r>
          </a:p>
          <a:p>
            <a:pPr lvl="1"/>
            <a:r>
              <a:rPr lang="en-US" sz="1600" dirty="0" smtClean="0"/>
              <a:t>Power distribution routes must be physically isolated (partitioned) to prevent any single event from affecting two systems or power distribution routes at the same time.</a:t>
            </a:r>
          </a:p>
          <a:p>
            <a:pPr lvl="1"/>
            <a:r>
              <a:rPr lang="en-US" sz="1600" dirty="0" smtClean="0"/>
              <a:t>Continuous cooling is required; Onsite fuel reserve should support 12-hour operation of N engine generators.</a:t>
            </a:r>
            <a:endParaRPr lang="en-US" sz="1600" dirty="0"/>
          </a:p>
        </p:txBody>
      </p:sp>
    </p:spTree>
    <p:extLst>
      <p:ext uri="{BB962C8B-B14F-4D97-AF65-F5344CB8AC3E}">
        <p14:creationId xmlns:p14="http://schemas.microsoft.com/office/powerpoint/2010/main" val="17998898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smtClean="0"/>
              <a:t>Specific Requirements for Uptime (5)</a:t>
            </a:r>
            <a:endParaRPr lang="en-US" dirty="0"/>
          </a:p>
        </p:txBody>
      </p:sp>
      <p:sp>
        <p:nvSpPr>
          <p:cNvPr id="6" name="文本框 5"/>
          <p:cNvSpPr txBox="1"/>
          <p:nvPr/>
        </p:nvSpPr>
        <p:spPr>
          <a:xfrm>
            <a:off x="1965702" y="950567"/>
            <a:ext cx="8260595" cy="369332"/>
          </a:xfrm>
          <a:prstGeom prst="rect">
            <a:avLst/>
          </a:prstGeom>
          <a:noFill/>
        </p:spPr>
        <p:txBody>
          <a:bodyPr wrap="none" rtlCol="0">
            <a:noAutofit/>
          </a:bodyPr>
          <a:lstStyle/>
          <a:p>
            <a:pPr algn="ctr"/>
            <a:r>
              <a:rPr lang="en-US" sz="1600" dirty="0">
                <a:latin typeface="Huawei Sans" panose="020C0503030203020204" pitchFamily="34" charset="0"/>
              </a:rPr>
              <a:t>Example of the power distribution solution for an Uptime Tier </a:t>
            </a:r>
            <a:r>
              <a:rPr lang="en-US" altLang="zh-CN" sz="1600" dirty="0"/>
              <a:t>Ⅳ</a:t>
            </a:r>
            <a:r>
              <a:rPr lang="en-US" sz="1600" dirty="0" smtClean="0">
                <a:latin typeface="Huawei Sans" panose="020C0503030203020204" pitchFamily="34" charset="0"/>
              </a:rPr>
              <a:t> </a:t>
            </a:r>
            <a:r>
              <a:rPr lang="en-US" sz="1600" dirty="0">
                <a:latin typeface="Huawei Sans" panose="020C0503030203020204" pitchFamily="34" charset="0"/>
              </a:rPr>
              <a:t>data center</a:t>
            </a:r>
          </a:p>
        </p:txBody>
      </p:sp>
      <p:pic>
        <p:nvPicPr>
          <p:cNvPr id="24" name="图片 23"/>
          <p:cNvPicPr>
            <a:picLocks noChangeAspect="1"/>
          </p:cNvPicPr>
          <p:nvPr/>
        </p:nvPicPr>
        <p:blipFill>
          <a:blip r:embed="rId3"/>
          <a:stretch>
            <a:fillRect/>
          </a:stretch>
        </p:blipFill>
        <p:spPr>
          <a:xfrm>
            <a:off x="2643187" y="1428750"/>
            <a:ext cx="6905625" cy="4772025"/>
          </a:xfrm>
          <a:prstGeom prst="rect">
            <a:avLst/>
          </a:prstGeom>
        </p:spPr>
      </p:pic>
    </p:spTree>
    <p:extLst>
      <p:ext uri="{BB962C8B-B14F-4D97-AF65-F5344CB8AC3E}">
        <p14:creationId xmlns:p14="http://schemas.microsoft.com/office/powerpoint/2010/main" val="121046700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of Uptime</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1889807273"/>
              </p:ext>
            </p:extLst>
          </p:nvPr>
        </p:nvGraphicFramePr>
        <p:xfrm>
          <a:off x="584201" y="1078389"/>
          <a:ext cx="10839024" cy="5003192"/>
        </p:xfrm>
        <a:graphic>
          <a:graphicData uri="http://schemas.openxmlformats.org/drawingml/2006/table">
            <a:tbl>
              <a:tblPr firstRow="1" bandRow="1">
                <a:tableStyleId>{5C22544A-7EE6-4342-B048-85BDC9FD1C3A}</a:tableStyleId>
              </a:tblPr>
              <a:tblGrid>
                <a:gridCol w="1872429"/>
                <a:gridCol w="2712270"/>
                <a:gridCol w="2476500"/>
                <a:gridCol w="1778000"/>
                <a:gridCol w="1999825"/>
              </a:tblGrid>
              <a:tr h="343704">
                <a:tc>
                  <a:txBody>
                    <a:bodyPr/>
                    <a:lstStyle/>
                    <a:p>
                      <a:pPr algn="ctr"/>
                      <a:r>
                        <a:rPr lang="en-US" sz="1400" dirty="0">
                          <a:solidFill>
                            <a:schemeClr val="tx1"/>
                          </a:solidFill>
                          <a:latin typeface="Huawei Sans" panose="020C0503030203020204" pitchFamily="34" charset="0"/>
                        </a:rPr>
                        <a:t>Data Center Tier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a:t>
                      </a:r>
                      <a:r>
                        <a:rPr lang="en-US" altLang="zh-CN" sz="1400" dirty="0" smtClean="0">
                          <a:solidFill>
                            <a:schemeClr val="tx1"/>
                          </a:solidFill>
                          <a:latin typeface="Huawei Sans" panose="020C0503030203020204" pitchFamily="34" charset="0"/>
                        </a:rPr>
                        <a:t>Ⅳ</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a:t>
                      </a:r>
                      <a:r>
                        <a:rPr lang="en-US" altLang="zh-CN" sz="1400" dirty="0" smtClean="0">
                          <a:solidFill>
                            <a:schemeClr val="tx1"/>
                          </a:solidFill>
                          <a:latin typeface="Huawei Sans" panose="020C0503030203020204" pitchFamily="34" charset="0"/>
                        </a:rPr>
                        <a:t>Ⅲ</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a:t>
                      </a:r>
                      <a:r>
                        <a:rPr lang="en-US" altLang="zh-CN" sz="1400" dirty="0" smtClean="0">
                          <a:solidFill>
                            <a:schemeClr val="tx1"/>
                          </a:solidFill>
                          <a:latin typeface="Huawei Sans" panose="020C0503030203020204" pitchFamily="34" charset="0"/>
                        </a:rPr>
                        <a:t>Ⅱ</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a:t>
                      </a:r>
                      <a:r>
                        <a:rPr lang="en-US" altLang="zh-CN" sz="1400" dirty="0" smtClean="0">
                          <a:solidFill>
                            <a:schemeClr val="tx1"/>
                          </a:solidFill>
                          <a:latin typeface="Huawei Sans" panose="020C0503030203020204" pitchFamily="34" charset="0"/>
                        </a:rPr>
                        <a:t>Ⅰ</a:t>
                      </a:r>
                      <a:endParaRPr lang="en-US" sz="1400" dirty="0">
                        <a:solidFill>
                          <a:schemeClr val="tx1"/>
                        </a:solidFill>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721779">
                <a:tc>
                  <a:txBody>
                    <a:bodyPr/>
                    <a:lstStyle/>
                    <a:p>
                      <a:r>
                        <a:rPr lang="en-US" sz="1400" dirty="0">
                          <a:latin typeface="Huawei Sans" panose="020C0503030203020204" pitchFamily="34" charset="0"/>
                        </a:rPr>
                        <a:t>Overall function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Fault tolerance (one fault), active-active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Planned online maintenance, active-standby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One power supply and distribution route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One </a:t>
                      </a:r>
                      <a:r>
                        <a:rPr lang="en-US" sz="1200" dirty="0">
                          <a:latin typeface="Huawei Sans" panose="020C0503030203020204" pitchFamily="34" charset="0"/>
                        </a:rPr>
                        <a:t>power supply and distribution route</a:t>
                      </a:r>
                    </a:p>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400" dirty="0">
                          <a:latin typeface="Huawei Sans" panose="020C0503030203020204" pitchFamily="34" charset="0"/>
                        </a:rPr>
                        <a:t>Physical isolation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400" dirty="0">
                          <a:latin typeface="Huawei Sans" panose="020C0503030203020204" pitchFamily="34" charset="0"/>
                        </a:rPr>
                        <a:t>Mains input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15556">
                <a:tc>
                  <a:txBody>
                    <a:bodyPr/>
                    <a:lstStyle/>
                    <a:p>
                      <a:r>
                        <a:rPr lang="en-US" sz="1400">
                          <a:latin typeface="Huawei Sans" panose="020C0503030203020204" pitchFamily="34" charset="0"/>
                        </a:rPr>
                        <a:t>DG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2N is recommended, but N+1 can also be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400">
                          <a:latin typeface="Huawei Sans" panose="020C0503030203020204" pitchFamily="34" charset="0"/>
                        </a:rPr>
                        <a:t>Transformer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3704">
                <a:tc>
                  <a:txBody>
                    <a:bodyPr/>
                    <a:lstStyle/>
                    <a:p>
                      <a:r>
                        <a:rPr lang="en-US" sz="1400">
                          <a:latin typeface="Huawei Sans" panose="020C0503030203020204" pitchFamily="34" charset="0"/>
                        </a:rPr>
                        <a:t>UPS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2N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400" dirty="0">
                          <a:latin typeface="Huawei Sans" panose="020C0503030203020204" pitchFamily="34" charset="0"/>
                        </a:rPr>
                        <a:t>Backup time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Huawei Sans" panose="020C0503030203020204" pitchFamily="34" charset="0"/>
                        </a:rPr>
                        <a:t>Meeting DG startup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4297">
                <a:tc>
                  <a:txBody>
                    <a:bodyPr/>
                    <a:lstStyle/>
                    <a:p>
                      <a:r>
                        <a:rPr lang="en-US" sz="1400" dirty="0">
                          <a:latin typeface="Huawei Sans" panose="020C0503030203020204" pitchFamily="34" charset="0"/>
                        </a:rPr>
                        <a:t>DG fuel storage </a:t>
                      </a:r>
                      <a:r>
                        <a:rPr lang="en-US" sz="1400" dirty="0" smtClean="0">
                          <a:latin typeface="Huawei Sans" panose="020C0503030203020204" pitchFamily="34" charset="0"/>
                        </a:rPr>
                        <a:t>requirement</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12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12 </a:t>
                      </a:r>
                      <a:r>
                        <a:rPr lang="en-US" sz="1200" dirty="0">
                          <a:latin typeface="Huawei Sans" panose="020C0503030203020204" pitchFamily="34" charset="0"/>
                        </a:rPr>
                        <a:t>hours</a:t>
                      </a:r>
                    </a:p>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latin typeface="Huawei Sans" panose="020C0503030203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latin typeface="Huawei Sans" panose="020C0503030203020204" pitchFamily="34" charset="0"/>
                        </a:rPr>
                        <a:t>12 </a:t>
                      </a:r>
                      <a:r>
                        <a:rPr lang="en-US" sz="1200" dirty="0">
                          <a:latin typeface="Huawei Sans" panose="020C0503030203020204" pitchFamily="34" charset="0"/>
                        </a:rPr>
                        <a:t>hours</a:t>
                      </a:r>
                    </a:p>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200" dirty="0">
                          <a:latin typeface="Huawei Sans" panose="020C0503030203020204" pitchFamily="34" charset="0"/>
                        </a:rPr>
                        <a:t>No specific requirements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14917539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Comparison of TIA-942</a:t>
            </a:r>
            <a:endParaRPr lang="en-US" dirty="0"/>
          </a:p>
        </p:txBody>
      </p:sp>
      <p:graphicFrame>
        <p:nvGraphicFramePr>
          <p:cNvPr id="4" name="表格 3"/>
          <p:cNvGraphicFramePr>
            <a:graphicFrameLocks noGrp="1"/>
          </p:cNvGraphicFramePr>
          <p:nvPr>
            <p:extLst>
              <p:ext uri="{D42A27DB-BD31-4B8C-83A1-F6EECF244321}">
                <p14:modId xmlns:p14="http://schemas.microsoft.com/office/powerpoint/2010/main" val="501827326"/>
              </p:ext>
            </p:extLst>
          </p:nvPr>
        </p:nvGraphicFramePr>
        <p:xfrm>
          <a:off x="605161" y="1209441"/>
          <a:ext cx="10981678" cy="4786631"/>
        </p:xfrm>
        <a:graphic>
          <a:graphicData uri="http://schemas.openxmlformats.org/drawingml/2006/table">
            <a:tbl>
              <a:tblPr firstRow="1" bandRow="1">
                <a:tableStyleId>{5C22544A-7EE6-4342-B048-85BDC9FD1C3A}</a:tableStyleId>
              </a:tblPr>
              <a:tblGrid>
                <a:gridCol w="2376486"/>
                <a:gridCol w="2247900"/>
                <a:gridCol w="2794000"/>
                <a:gridCol w="1828800"/>
                <a:gridCol w="1734492"/>
              </a:tblGrid>
              <a:tr h="365881">
                <a:tc>
                  <a:txBody>
                    <a:bodyPr/>
                    <a:lstStyle/>
                    <a:p>
                      <a:pPr algn="ctr"/>
                      <a:r>
                        <a:rPr lang="en-US" sz="1400" dirty="0">
                          <a:solidFill>
                            <a:schemeClr val="tx1"/>
                          </a:solidFill>
                          <a:latin typeface="Huawei Sans" panose="020C0503030203020204" pitchFamily="34" charset="0"/>
                        </a:rPr>
                        <a:t>Data Center Tier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400" dirty="0">
                          <a:solidFill>
                            <a:schemeClr val="tx1"/>
                          </a:solidFill>
                          <a:latin typeface="Huawei Sans" panose="020C0503030203020204" pitchFamily="34" charset="0"/>
                        </a:rPr>
                        <a:t>Tier 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r>
              <a:tr h="768350">
                <a:tc>
                  <a:txBody>
                    <a:bodyPr/>
                    <a:lstStyle/>
                    <a:p>
                      <a:r>
                        <a:rPr lang="en-US" sz="1400" dirty="0">
                          <a:latin typeface="Huawei Sans" panose="020C0503030203020204" pitchFamily="34" charset="0"/>
                        </a:rPr>
                        <a:t>Overall function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Fault tolerance (one fault), active-active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Planned online maintenance, active-standby power supply and distribution routes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One power supply and distribution route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One power supply and distribution route</a:t>
                      </a:r>
                    </a:p>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21998">
                <a:tc>
                  <a:txBody>
                    <a:bodyPr/>
                    <a:lstStyle/>
                    <a:p>
                      <a:r>
                        <a:rPr lang="en-US" sz="1400" dirty="0">
                          <a:latin typeface="Huawei Sans" panose="020C0503030203020204" pitchFamily="34" charset="0"/>
                        </a:rPr>
                        <a:t>Physical isolation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68350">
                <a:tc>
                  <a:txBody>
                    <a:bodyPr/>
                    <a:lstStyle/>
                    <a:p>
                      <a:r>
                        <a:rPr lang="en-US" sz="1400">
                          <a:latin typeface="Huawei Sans" panose="020C0503030203020204" pitchFamily="34" charset="0"/>
                        </a:rPr>
                        <a:t>Mains input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At least two active-active routes between different substations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One active mains input and one standby mains input (can be from the same substation)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One mains input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One mains input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881">
                <a:tc>
                  <a:txBody>
                    <a:bodyPr/>
                    <a:lstStyle/>
                    <a:p>
                      <a:r>
                        <a:rPr lang="en-US" sz="1400">
                          <a:latin typeface="Huawei Sans" panose="020C0503030203020204" pitchFamily="34" charset="0"/>
                        </a:rPr>
                        <a:t>DG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2N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881">
                <a:tc>
                  <a:txBody>
                    <a:bodyPr/>
                    <a:lstStyle/>
                    <a:p>
                      <a:r>
                        <a:rPr lang="en-US" sz="1400">
                          <a:latin typeface="Huawei Sans" panose="020C0503030203020204" pitchFamily="34" charset="0"/>
                        </a:rPr>
                        <a:t>Transformer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2N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881">
                <a:tc>
                  <a:txBody>
                    <a:bodyPr/>
                    <a:lstStyle/>
                    <a:p>
                      <a:r>
                        <a:rPr lang="en-US" sz="1400">
                          <a:latin typeface="Huawei Sans" panose="020C0503030203020204" pitchFamily="34" charset="0"/>
                        </a:rPr>
                        <a:t>UPS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2N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N+1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5881">
                <a:tc>
                  <a:txBody>
                    <a:bodyPr/>
                    <a:lstStyle/>
                    <a:p>
                      <a:r>
                        <a:rPr lang="en-US" sz="1400">
                          <a:latin typeface="Huawei Sans" panose="020C0503030203020204" pitchFamily="34" charset="0"/>
                        </a:rPr>
                        <a:t>Backup time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10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10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10 minutes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10 minutes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21998">
                <a:tc>
                  <a:txBody>
                    <a:bodyPr/>
                    <a:lstStyle/>
                    <a:p>
                      <a:r>
                        <a:rPr lang="en-US" sz="1400" dirty="0">
                          <a:latin typeface="Huawei Sans" panose="020C0503030203020204" pitchFamily="34" charset="0"/>
                        </a:rPr>
                        <a:t>DG fuel storage </a:t>
                      </a:r>
                      <a:r>
                        <a:rPr lang="en-US" sz="1400" dirty="0" smtClean="0">
                          <a:latin typeface="Huawei Sans" panose="020C0503030203020204" pitchFamily="34" charset="0"/>
                        </a:rPr>
                        <a:t>requirement</a:t>
                      </a:r>
                      <a:endParaRPr 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96 hours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72 </a:t>
                      </a:r>
                      <a:r>
                        <a:rPr lang="en-US" sz="1400" dirty="0" smtClean="0">
                          <a:latin typeface="Huawei Sans" panose="020C0503030203020204" pitchFamily="34" charset="0"/>
                        </a:rPr>
                        <a:t>hours</a:t>
                      </a:r>
                      <a:endParaRPr 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24 </a:t>
                      </a:r>
                      <a:r>
                        <a:rPr lang="en-US" sz="1400" dirty="0" smtClean="0">
                          <a:latin typeface="Huawei Sans" panose="020C0503030203020204" pitchFamily="34" charset="0"/>
                        </a:rPr>
                        <a:t>hours</a:t>
                      </a:r>
                      <a:endParaRPr 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1483470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smtClean="0">
                <a:solidFill>
                  <a:schemeClr val="bg1">
                    <a:lumMod val="50000"/>
                  </a:schemeClr>
                </a:solidFill>
                <a:latin typeface="Huawei Sans" panose="020C0503030203020204" pitchFamily="34" charset="0"/>
              </a:rPr>
              <a:t>Planning and Design Introduction</a:t>
            </a:r>
          </a:p>
          <a:p>
            <a:r>
              <a:rPr lang="en-US" b="1" smtClean="0">
                <a:latin typeface="Huawei Sans" panose="020C0503030203020204" pitchFamily="34" charset="0"/>
              </a:rPr>
              <a:t>Planning Composition</a:t>
            </a:r>
          </a:p>
          <a:p>
            <a:pPr lvl="1">
              <a:buSzPct val="60000"/>
              <a:buFont typeface="Wingdings" panose="05000000000000000000" pitchFamily="2" charset="2"/>
              <a:buChar char="n"/>
            </a:pPr>
            <a:r>
              <a:rPr lang="en-US" smtClean="0">
                <a:latin typeface="Huawei Sans" panose="020C0503030203020204" pitchFamily="34" charset="0"/>
              </a:rPr>
              <a:t>Requirement Analysis</a:t>
            </a:r>
          </a:p>
          <a:p>
            <a:pPr lvl="2"/>
            <a:r>
              <a:rPr lang="en-US" smtClean="0">
                <a:latin typeface="Huawei Sans" panose="020C0503030203020204" pitchFamily="34" charset="0"/>
              </a:rPr>
              <a:t>Power Distribution System Capacity Planning</a:t>
            </a:r>
          </a:p>
          <a:p>
            <a:pPr lvl="1"/>
            <a:r>
              <a:rPr lang="en-US" smtClean="0">
                <a:solidFill>
                  <a:schemeClr val="bg1">
                    <a:lumMod val="50000"/>
                  </a:schemeClr>
                </a:solidFill>
                <a:latin typeface="Huawei Sans" panose="020C0503030203020204" pitchFamily="34" charset="0"/>
              </a:rPr>
              <a:t>Capacity Statistics</a:t>
            </a:r>
          </a:p>
          <a:p>
            <a:r>
              <a:rPr lang="en-US" smtClean="0">
                <a:solidFill>
                  <a:schemeClr val="bg1">
                    <a:lumMod val="50000"/>
                  </a:schemeClr>
                </a:solidFill>
                <a:latin typeface="Huawei Sans" panose="020C0503030203020204" pitchFamily="34" charset="0"/>
              </a:rPr>
              <a:t>Design Composition</a:t>
            </a:r>
            <a:endParaRPr lang="en-US">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28059817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en-US" smtClean="0"/>
              <a:t>Capacity Planning Overview (1)</a:t>
            </a:r>
            <a:endParaRPr lang="en-US"/>
          </a:p>
        </p:txBody>
      </p:sp>
      <p:sp>
        <p:nvSpPr>
          <p:cNvPr id="4" name="文本占位符 3"/>
          <p:cNvSpPr>
            <a:spLocks noGrp="1"/>
          </p:cNvSpPr>
          <p:nvPr>
            <p:ph type="body" sz="quarter" idx="10"/>
          </p:nvPr>
        </p:nvSpPr>
        <p:spPr/>
        <p:txBody>
          <a:bodyPr/>
          <a:lstStyle/>
          <a:p>
            <a:r>
              <a:rPr lang="en-US" sz="1800" dirty="0" smtClean="0"/>
              <a:t>Capacity planning focuses on the capacity of the infrastructure. The objective is to ensure that the power supply capacity is sufficient to support IT loads. To ensure that sufficient capacity is provided when necessary, the maximum predicted load at any point in the life cycle of a data center must be covered during design and planning.</a:t>
            </a:r>
          </a:p>
          <a:p>
            <a:pPr lvl="0"/>
            <a:r>
              <a:rPr lang="en-US" sz="1800" dirty="0" smtClean="0"/>
              <a:t>Old method:</a:t>
            </a:r>
          </a:p>
          <a:p>
            <a:pPr lvl="1"/>
            <a:r>
              <a:rPr lang="en-US" sz="1600" dirty="0" smtClean="0"/>
              <a:t>To ensure that there is always enough capacity, the easiest way is to build the infrastructure that can support the maximum predicted load at the beginning. This is a strategy that has been used in the past, but it can result in much waste because in most cases it can lead to over-construction and inefficient use of capacity.</a:t>
            </a:r>
          </a:p>
          <a:p>
            <a:r>
              <a:rPr lang="en-US" sz="1800" dirty="0" smtClean="0"/>
              <a:t>New method: The phased capacity expansion plan is used to reduce waste. Phased capacity expansion has important advantages:</a:t>
            </a:r>
          </a:p>
          <a:p>
            <a:pPr lvl="1"/>
            <a:r>
              <a:rPr lang="en-US" sz="1600" dirty="0" smtClean="0"/>
              <a:t>Less capacity is wasted during the transition period.</a:t>
            </a:r>
          </a:p>
          <a:p>
            <a:pPr lvl="1"/>
            <a:r>
              <a:rPr lang="en-US" sz="1600" dirty="0" smtClean="0"/>
              <a:t>Uncertainty of growth is reduced.</a:t>
            </a:r>
          </a:p>
        </p:txBody>
      </p:sp>
    </p:spTree>
    <p:extLst>
      <p:ext uri="{BB962C8B-B14F-4D97-AF65-F5344CB8AC3E}">
        <p14:creationId xmlns:p14="http://schemas.microsoft.com/office/powerpoint/2010/main" val="19701177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noAutofit/>
          </a:bodyPr>
          <a:lstStyle/>
          <a:p>
            <a:r>
              <a:rPr lang="en-US">
                <a:latin typeface="Huawei Sans" panose="020C0503030203020204" pitchFamily="34" charset="0"/>
              </a:rPr>
              <a:t>The slides describe the planning and design of the power distribution system in a data center. Some executable standard steps and key decisions made in these steps can simplify and shorten the planning process and improve the planning quality.</a:t>
            </a:r>
          </a:p>
        </p:txBody>
      </p:sp>
    </p:spTree>
    <p:extLst>
      <p:ext uri="{BB962C8B-B14F-4D97-AF65-F5344CB8AC3E}">
        <p14:creationId xmlns:p14="http://schemas.microsoft.com/office/powerpoint/2010/main" val="14028593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Capacity Planning Overview (2)</a:t>
            </a:r>
            <a:endParaRPr lang="en-US"/>
          </a:p>
        </p:txBody>
      </p:sp>
      <p:sp>
        <p:nvSpPr>
          <p:cNvPr id="7" name="文本占位符 6"/>
          <p:cNvSpPr>
            <a:spLocks noGrp="1"/>
          </p:cNvSpPr>
          <p:nvPr>
            <p:ph type="body" sz="quarter" idx="10"/>
          </p:nvPr>
        </p:nvSpPr>
        <p:spPr/>
        <p:txBody>
          <a:bodyPr/>
          <a:lstStyle/>
          <a:p>
            <a:r>
              <a:rPr lang="en-US" smtClean="0"/>
              <a:t>IT load capacity curve: It is provided by the customer's IT department and shows the IT capacity planning of the entire data center lifecycle.</a:t>
            </a:r>
          </a:p>
          <a:p>
            <a:r>
              <a:rPr lang="en-US" smtClean="0"/>
              <a:t>Power distribution system capacity curve: The IT load capacity curve is used as the input and capacity is expanded by phase to ensure that the power supply capacity is sufficient to support IT loads.</a:t>
            </a:r>
            <a:endParaRPr lang="en-US" dirty="0"/>
          </a:p>
        </p:txBody>
      </p:sp>
      <p:grpSp>
        <p:nvGrpSpPr>
          <p:cNvPr id="6" name="组合 5"/>
          <p:cNvGrpSpPr/>
          <p:nvPr/>
        </p:nvGrpSpPr>
        <p:grpSpPr>
          <a:xfrm>
            <a:off x="2365783" y="4296380"/>
            <a:ext cx="6629130" cy="755390"/>
            <a:chOff x="1594800" y="2983848"/>
            <a:chExt cx="4213168" cy="755390"/>
          </a:xfrm>
          <a:solidFill>
            <a:srgbClr val="FFC000"/>
          </a:solidFill>
        </p:grpSpPr>
        <p:sp>
          <p:nvSpPr>
            <p:cNvPr id="4" name="矩形 3"/>
            <p:cNvSpPr/>
            <p:nvPr/>
          </p:nvSpPr>
          <p:spPr bwMode="auto">
            <a:xfrm>
              <a:off x="1594800" y="2983848"/>
              <a:ext cx="1188132" cy="755390"/>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latin typeface="Huawei Sans" panose="020C0503030203020204" pitchFamily="34" charset="0"/>
                  <a:ea typeface="方正兰亭黑简体" panose="02000000000000000000" pitchFamily="2" charset="-122"/>
                </a:rPr>
                <a:t>IT load capacity curve</a:t>
              </a:r>
            </a:p>
          </p:txBody>
        </p:sp>
        <p:sp>
          <p:nvSpPr>
            <p:cNvPr id="23" name="矩形 22"/>
            <p:cNvSpPr/>
            <p:nvPr/>
          </p:nvSpPr>
          <p:spPr bwMode="auto">
            <a:xfrm>
              <a:off x="4619836" y="2983848"/>
              <a:ext cx="1188132" cy="755390"/>
            </a:xfrm>
            <a:prstGeom prst="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r>
                <a:rPr lang="en-US" sz="1400" dirty="0">
                  <a:latin typeface="Huawei Sans" panose="020C0503030203020204" pitchFamily="34" charset="0"/>
                  <a:ea typeface="方正兰亭黑简体" panose="02000000000000000000" pitchFamily="2" charset="-122"/>
                </a:rPr>
                <a:t>Power distribution system capacity curve</a:t>
              </a:r>
            </a:p>
          </p:txBody>
        </p:sp>
        <p:sp>
          <p:nvSpPr>
            <p:cNvPr id="5" name="右箭头 4"/>
            <p:cNvSpPr/>
            <p:nvPr/>
          </p:nvSpPr>
          <p:spPr bwMode="auto">
            <a:xfrm>
              <a:off x="3173927" y="3080410"/>
              <a:ext cx="1080120" cy="562266"/>
            </a:xfrm>
            <a:prstGeom prst="rightArrow">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400" b="0" i="0" u="none" strike="noStrike" cap="none" normalizeH="0" baseline="0" smtClean="0">
                <a:ln>
                  <a:noFill/>
                </a:ln>
                <a:solidFill>
                  <a:schemeClr val="tx1"/>
                </a:solidFill>
                <a:effectLst/>
                <a:latin typeface="Huawei Sans" panose="020C0503030203020204" pitchFamily="34" charset="0"/>
                <a:ea typeface="宋体" pitchFamily="2" charset="-122"/>
              </a:endParaRPr>
            </a:p>
          </p:txBody>
        </p:sp>
      </p:grpSp>
      <p:sp>
        <p:nvSpPr>
          <p:cNvPr id="8" name="文本框 7"/>
          <p:cNvSpPr txBox="1"/>
          <p:nvPr/>
        </p:nvSpPr>
        <p:spPr bwMode="auto">
          <a:xfrm>
            <a:off x="2803213" y="3832544"/>
            <a:ext cx="728752"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r>
              <a:rPr lang="en-US" dirty="0">
                <a:latin typeface="Huawei Sans" panose="020C0503030203020204" pitchFamily="34" charset="0"/>
                <a:ea typeface="方正兰亭黑简体" panose="02000000000000000000" pitchFamily="2" charset="-122"/>
              </a:rPr>
              <a:t>Input</a:t>
            </a:r>
          </a:p>
        </p:txBody>
      </p:sp>
      <p:sp>
        <p:nvSpPr>
          <p:cNvPr id="28" name="文本框 27"/>
          <p:cNvSpPr txBox="1"/>
          <p:nvPr/>
        </p:nvSpPr>
        <p:spPr bwMode="auto">
          <a:xfrm>
            <a:off x="7575599" y="3832544"/>
            <a:ext cx="927524" cy="365658"/>
          </a:xfrm>
          <a:prstGeom prst="rect">
            <a:avLst/>
          </a:prstGeom>
          <a:noFill/>
          <a:ln w="9525" algn="ctr">
            <a:noFill/>
            <a:miter lim="800000"/>
            <a:headEnd/>
            <a:tailEnd/>
          </a:ln>
        </p:spPr>
        <p:txBody>
          <a:bodyPr vert="horz" wrap="none" lIns="87802" tIns="43901" rIns="87802" bIns="43901" numCol="1" rtlCol="0" anchor="ctr" anchorCtr="0" compatLnSpc="1">
            <a:prstTxWarp prst="textNoShape">
              <a:avLst/>
            </a:prstTxWarp>
            <a:noAutofit/>
          </a:bodyPr>
          <a:lstStyle/>
          <a:p>
            <a:r>
              <a:rPr lang="en-US" dirty="0">
                <a:latin typeface="Huawei Sans" panose="020C0503030203020204" pitchFamily="34" charset="0"/>
                <a:ea typeface="方正兰亭黑简体" panose="02000000000000000000" pitchFamily="2" charset="-122"/>
              </a:rPr>
              <a:t>Output</a:t>
            </a:r>
          </a:p>
        </p:txBody>
      </p:sp>
    </p:spTree>
    <p:extLst>
      <p:ext uri="{BB962C8B-B14F-4D97-AF65-F5344CB8AC3E}">
        <p14:creationId xmlns:p14="http://schemas.microsoft.com/office/powerpoint/2010/main" val="40515692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IT Load Curve (1) </a:t>
            </a:r>
            <a:endParaRPr lang="en-US"/>
          </a:p>
        </p:txBody>
      </p:sp>
      <p:sp>
        <p:nvSpPr>
          <p:cNvPr id="4" name="文本占位符 3"/>
          <p:cNvSpPr>
            <a:spLocks noGrp="1"/>
          </p:cNvSpPr>
          <p:nvPr>
            <p:ph type="body" sz="quarter" idx="10"/>
          </p:nvPr>
        </p:nvSpPr>
        <p:spPr>
          <a:xfrm>
            <a:off x="455612" y="1052514"/>
            <a:ext cx="6830711" cy="4875042"/>
          </a:xfrm>
        </p:spPr>
        <p:txBody>
          <a:bodyPr/>
          <a:lstStyle/>
          <a:p>
            <a:r>
              <a:rPr lang="en-US" sz="1600" dirty="0" smtClean="0"/>
              <a:t>Most data center plans are vague because they do not incorporate the evolving technology feature of IT devices. One way to solve the uncertainty problem is to set reasonable maximum and minimum values that can be expected in the life cycle of a data center to provide support for the prediction. Once the maximum and minimum estimated values of the final load are determined, you only need to add the initial load and transition time to predict the IT load growth.</a:t>
            </a:r>
          </a:p>
          <a:p>
            <a:pPr lvl="1"/>
            <a:r>
              <a:rPr lang="en-US" sz="1400" dirty="0" smtClean="0"/>
              <a:t>Maximum final load: predicted maximum IT load</a:t>
            </a:r>
            <a:r>
              <a:rPr lang="en-US" sz="1400" dirty="0"/>
              <a:t>.</a:t>
            </a:r>
            <a:endParaRPr lang="en-US" sz="1400" dirty="0" smtClean="0"/>
          </a:p>
          <a:p>
            <a:pPr lvl="1"/>
            <a:r>
              <a:rPr lang="en-US" sz="1400" dirty="0" smtClean="0"/>
              <a:t>Minimum final load: predicted minimum IT load.</a:t>
            </a:r>
          </a:p>
          <a:p>
            <a:pPr lvl="1"/>
            <a:r>
              <a:rPr lang="en-US" sz="1400" dirty="0" smtClean="0"/>
              <a:t>Initial load: IT load that is initially installed.</a:t>
            </a:r>
          </a:p>
          <a:p>
            <a:pPr lvl="1"/>
            <a:r>
              <a:rPr lang="en-US" sz="1400" dirty="0" smtClean="0"/>
              <a:t>Transition time: time required from the initial load to the final load. Generally, the life cycle of a data center is 10 years.</a:t>
            </a:r>
            <a:endParaRPr lang="en-US" sz="1400" dirty="0"/>
          </a:p>
        </p:txBody>
      </p:sp>
      <p:pic>
        <p:nvPicPr>
          <p:cNvPr id="19" name="图片 18"/>
          <p:cNvPicPr>
            <a:picLocks noChangeAspect="1"/>
          </p:cNvPicPr>
          <p:nvPr/>
        </p:nvPicPr>
        <p:blipFill>
          <a:blip r:embed="rId3"/>
          <a:stretch>
            <a:fillRect/>
          </a:stretch>
        </p:blipFill>
        <p:spPr>
          <a:xfrm>
            <a:off x="7209322" y="1193532"/>
            <a:ext cx="4379495" cy="4552749"/>
          </a:xfrm>
          <a:prstGeom prst="rect">
            <a:avLst/>
          </a:prstGeom>
        </p:spPr>
      </p:pic>
    </p:spTree>
    <p:extLst>
      <p:ext uri="{BB962C8B-B14F-4D97-AF65-F5344CB8AC3E}">
        <p14:creationId xmlns:p14="http://schemas.microsoft.com/office/powerpoint/2010/main" val="25251248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IT Load Curve (2) </a:t>
            </a:r>
            <a:endParaRPr lang="en-US"/>
          </a:p>
        </p:txBody>
      </p:sp>
      <p:sp>
        <p:nvSpPr>
          <p:cNvPr id="3" name="文本占位符 2"/>
          <p:cNvSpPr>
            <a:spLocks noGrp="1"/>
          </p:cNvSpPr>
          <p:nvPr>
            <p:ph type="body" sz="quarter" idx="10"/>
          </p:nvPr>
        </p:nvSpPr>
        <p:spPr/>
        <p:txBody>
          <a:bodyPr/>
          <a:lstStyle/>
          <a:p>
            <a:r>
              <a:rPr lang="en-US" smtClean="0"/>
              <a:t>A more effective planning method of this growth model is to identify the upper and lower limits of the final load, which can be more reliable and consistent than a single predicted load level.</a:t>
            </a:r>
          </a:p>
          <a:p>
            <a:r>
              <a:rPr lang="en-US" smtClean="0"/>
              <a:t>When the predicted maximum and minimum values of the load are identified, the intelligence of the model is increased and the system capacity planning can cover the uncertainty of growth, which provides a simple strategy to minimize the risk of over-construction and reduce the total cost of ownership.</a:t>
            </a:r>
          </a:p>
          <a:p>
            <a:endParaRPr lang="zh-CN" altLang="en-US" dirty="0"/>
          </a:p>
        </p:txBody>
      </p:sp>
    </p:spTree>
    <p:extLst>
      <p:ext uri="{BB962C8B-B14F-4D97-AF65-F5344CB8AC3E}">
        <p14:creationId xmlns:p14="http://schemas.microsoft.com/office/powerpoint/2010/main" val="20433639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Power Distribution System Capacity Curve (1)</a:t>
            </a:r>
            <a:endParaRPr lang="en-US" dirty="0"/>
          </a:p>
        </p:txBody>
      </p:sp>
      <p:sp>
        <p:nvSpPr>
          <p:cNvPr id="5" name="文本占位符 4"/>
          <p:cNvSpPr>
            <a:spLocks noGrp="1"/>
          </p:cNvSpPr>
          <p:nvPr>
            <p:ph type="body" sz="quarter" idx="10"/>
          </p:nvPr>
        </p:nvSpPr>
        <p:spPr>
          <a:xfrm>
            <a:off x="455613" y="1052514"/>
            <a:ext cx="3664000" cy="4875042"/>
          </a:xfrm>
        </p:spPr>
        <p:txBody>
          <a:bodyPr/>
          <a:lstStyle/>
          <a:p>
            <a:r>
              <a:rPr lang="en-US" sz="1800" dirty="0" smtClean="0"/>
              <a:t>Capacity expansion scale: incremental scale of the physical infrastructure system (capacity expansion delay).</a:t>
            </a:r>
          </a:p>
          <a:p>
            <a:r>
              <a:rPr lang="en-US" sz="1800" dirty="0" smtClean="0"/>
              <a:t>Security tolerance: extra capacity to cope with unexpected situations (such as unexpected increase of IT loads or unexpected consumption of system capacity).</a:t>
            </a:r>
            <a:endParaRPr lang="en-US" sz="1800" dirty="0"/>
          </a:p>
        </p:txBody>
      </p:sp>
      <p:pic>
        <p:nvPicPr>
          <p:cNvPr id="18" name="图片 17"/>
          <p:cNvPicPr>
            <a:picLocks noChangeAspect="1"/>
          </p:cNvPicPr>
          <p:nvPr/>
        </p:nvPicPr>
        <p:blipFill>
          <a:blip r:embed="rId3"/>
          <a:stretch>
            <a:fillRect/>
          </a:stretch>
        </p:blipFill>
        <p:spPr>
          <a:xfrm>
            <a:off x="4331368" y="1141428"/>
            <a:ext cx="7417719" cy="4786128"/>
          </a:xfrm>
          <a:prstGeom prst="rect">
            <a:avLst/>
          </a:prstGeom>
        </p:spPr>
      </p:pic>
    </p:spTree>
    <p:extLst>
      <p:ext uri="{BB962C8B-B14F-4D97-AF65-F5344CB8AC3E}">
        <p14:creationId xmlns:p14="http://schemas.microsoft.com/office/powerpoint/2010/main" val="8626660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smtClean="0"/>
              <a:t>Power Distribution System Capacity Curve (2)</a:t>
            </a:r>
            <a:endParaRPr lang="en-US" dirty="0"/>
          </a:p>
        </p:txBody>
      </p:sp>
      <p:sp>
        <p:nvSpPr>
          <p:cNvPr id="3" name="文本占位符 2"/>
          <p:cNvSpPr>
            <a:spLocks noGrp="1"/>
          </p:cNvSpPr>
          <p:nvPr>
            <p:ph type="body" sz="quarter" idx="10"/>
          </p:nvPr>
        </p:nvSpPr>
        <p:spPr/>
        <p:txBody>
          <a:bodyPr/>
          <a:lstStyle/>
          <a:p>
            <a:r>
              <a:rPr lang="en-US" smtClean="0"/>
              <a:t>Differences between the IT load curve and system capacity planning</a:t>
            </a:r>
          </a:p>
          <a:p>
            <a:pPr lvl="1"/>
            <a:r>
              <a:rPr lang="en-US" smtClean="0"/>
              <a:t>The model provides a common language and framework to help users understand IT load requirements and help physical infrastructure designers plan a system with sufficient power and cooling capacity to meet the load requirements. They are interdependent.</a:t>
            </a:r>
          </a:p>
          <a:p>
            <a:pPr lvl="1"/>
            <a:r>
              <a:rPr lang="en-US" smtClean="0"/>
              <a:t>First part of the model: The IT load curve is provided by the user as an input to the planning process.</a:t>
            </a:r>
          </a:p>
          <a:p>
            <a:pPr lvl="1"/>
            <a:r>
              <a:rPr lang="en-US" smtClean="0"/>
              <a:t>Second part of the model: The system capacity planning is provided by the planning process as the output to the user to define the deployment of the power supply infrastructure (including the step-by-step capacity expansion phase) to support the IT load curve of the user.</a:t>
            </a:r>
            <a:endParaRPr lang="en-US" dirty="0"/>
          </a:p>
        </p:txBody>
      </p:sp>
    </p:spTree>
    <p:extLst>
      <p:ext uri="{BB962C8B-B14F-4D97-AF65-F5344CB8AC3E}">
        <p14:creationId xmlns:p14="http://schemas.microsoft.com/office/powerpoint/2010/main" val="22266336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Power Distribution System Capacity Curve (3)</a:t>
            </a:r>
            <a:endParaRPr lang="en-US" dirty="0"/>
          </a:p>
        </p:txBody>
      </p:sp>
      <p:sp>
        <p:nvSpPr>
          <p:cNvPr id="3" name="文本占位符 2"/>
          <p:cNvSpPr>
            <a:spLocks noGrp="1"/>
          </p:cNvSpPr>
          <p:nvPr>
            <p:ph type="body" sz="quarter" idx="10"/>
          </p:nvPr>
        </p:nvSpPr>
        <p:spPr/>
        <p:txBody>
          <a:bodyPr/>
          <a:lstStyle/>
          <a:p>
            <a:pPr lvl="0"/>
            <a:r>
              <a:rPr lang="en-US" smtClean="0"/>
              <a:t>Therefore, for a specific project, the model development is divided into two parts:</a:t>
            </a:r>
          </a:p>
          <a:p>
            <a:pPr lvl="1"/>
            <a:r>
              <a:rPr lang="en-US" smtClean="0"/>
              <a:t>First, establish an IT load curve. The IT load curve consists of parameters 1 to 4 of the model. It is created based on the understanding of enterprise service requirements at the early stage of the planning process. The key to this step is to get the participants in the planning process to agree on the predicted IT load.</a:t>
            </a:r>
          </a:p>
          <a:p>
            <a:pPr lvl="1"/>
            <a:r>
              <a:rPr lang="en-US" smtClean="0"/>
              <a:t>Second, the system capacity planning is established to support the IT load curve. The system capacity planning is represented by (capacity expansion scale and security tolerance) of the model. The system capacity planning is performed at the early stage of the planning process to roughly estimate the capacity expansion scale.</a:t>
            </a:r>
          </a:p>
          <a:p>
            <a:endParaRPr lang="zh-CN" altLang="en-US" smtClean="0"/>
          </a:p>
          <a:p>
            <a:endParaRPr lang="zh-CN" altLang="en-US" dirty="0"/>
          </a:p>
        </p:txBody>
      </p:sp>
    </p:spTree>
    <p:extLst>
      <p:ext uri="{BB962C8B-B14F-4D97-AF65-F5344CB8AC3E}">
        <p14:creationId xmlns:p14="http://schemas.microsoft.com/office/powerpoint/2010/main" val="9813490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Benefits of Phased Capacity Expansion</a:t>
            </a:r>
          </a:p>
        </p:txBody>
      </p:sp>
      <p:sp>
        <p:nvSpPr>
          <p:cNvPr id="5" name="文本占位符 4"/>
          <p:cNvSpPr>
            <a:spLocks noGrp="1"/>
          </p:cNvSpPr>
          <p:nvPr>
            <p:ph type="body" sz="quarter" idx="10"/>
          </p:nvPr>
        </p:nvSpPr>
        <p:spPr>
          <a:prstGeom prst="rect">
            <a:avLst/>
          </a:prstGeom>
        </p:spPr>
        <p:txBody>
          <a:bodyPr>
            <a:noAutofit/>
          </a:bodyPr>
          <a:lstStyle/>
          <a:p>
            <a:r>
              <a:rPr lang="en-US" sz="1600" dirty="0">
                <a:latin typeface="Huawei Sans" panose="020C0503030203020204" pitchFamily="34" charset="0"/>
              </a:rPr>
              <a:t>Phased capacity expansion refers to a phased capacity expansion policy for system capacity planning during the IT load transition period.</a:t>
            </a:r>
          </a:p>
          <a:p>
            <a:pPr lvl="1"/>
            <a:r>
              <a:rPr lang="en-US" sz="1400" dirty="0">
                <a:latin typeface="Huawei Sans" panose="020C0503030203020204" pitchFamily="34" charset="0"/>
              </a:rPr>
              <a:t>If phased capacity expansion is used, the power supply and cooling capacity increases with IT loads, avoiding unnecessary capital and operation costs (especially energy costs).</a:t>
            </a:r>
          </a:p>
          <a:p>
            <a:pPr lvl="1"/>
            <a:r>
              <a:rPr lang="en-US" sz="1400" dirty="0">
                <a:latin typeface="Huawei Sans" panose="020C0503030203020204" pitchFamily="34" charset="0"/>
              </a:rPr>
              <a:t>If the future load is uncertain, a re-evaluation point can be provided at each phase. At this point, a decision can be made to delay or reduce the process of the next phase or stop the capacity expansion completely.</a:t>
            </a:r>
          </a:p>
        </p:txBody>
      </p:sp>
      <p:grpSp>
        <p:nvGrpSpPr>
          <p:cNvPr id="3" name="组合 2"/>
          <p:cNvGrpSpPr/>
          <p:nvPr/>
        </p:nvGrpSpPr>
        <p:grpSpPr>
          <a:xfrm>
            <a:off x="259882" y="3122382"/>
            <a:ext cx="11857350" cy="3248836"/>
            <a:chOff x="1456073" y="3357747"/>
            <a:chExt cx="9827676" cy="3248836"/>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6073" y="3506485"/>
              <a:ext cx="9502213" cy="2875265"/>
            </a:xfrm>
            <a:prstGeom prst="rect">
              <a:avLst/>
            </a:prstGeom>
          </p:spPr>
        </p:pic>
        <p:sp>
          <p:nvSpPr>
            <p:cNvPr id="8" name="文本框 7"/>
            <p:cNvSpPr txBox="1"/>
            <p:nvPr/>
          </p:nvSpPr>
          <p:spPr>
            <a:xfrm>
              <a:off x="3558592" y="3580559"/>
              <a:ext cx="2904631" cy="646331"/>
            </a:xfrm>
            <a:prstGeom prst="rect">
              <a:avLst/>
            </a:prstGeom>
            <a:noFill/>
          </p:spPr>
          <p:txBody>
            <a:bodyPr wrap="square" rtlCol="0">
              <a:spAutoFit/>
            </a:bodyPr>
            <a:lstStyle/>
            <a:p>
              <a:r>
                <a:rPr lang="en-US" altLang="zh-CN" sz="1200" dirty="0"/>
                <a:t>Phased capacity expansion allows you to give up capacity planning in any phase when the future capacity is clear.</a:t>
              </a:r>
              <a:endParaRPr lang="zh-CN" altLang="en-US" sz="1200" dirty="0"/>
            </a:p>
          </p:txBody>
        </p:sp>
        <p:sp>
          <p:nvSpPr>
            <p:cNvPr id="11" name="文本框 10"/>
            <p:cNvSpPr txBox="1"/>
            <p:nvPr/>
          </p:nvSpPr>
          <p:spPr>
            <a:xfrm>
              <a:off x="2777218" y="4325643"/>
              <a:ext cx="1709057" cy="461665"/>
            </a:xfrm>
            <a:prstGeom prst="rect">
              <a:avLst/>
            </a:prstGeom>
            <a:noFill/>
          </p:spPr>
          <p:txBody>
            <a:bodyPr wrap="square" rtlCol="0">
              <a:spAutoFit/>
            </a:bodyPr>
            <a:lstStyle/>
            <a:p>
              <a:r>
                <a:rPr lang="en-US" altLang="zh-CN" sz="1200" dirty="0">
                  <a:solidFill>
                    <a:srgbClr val="C00000"/>
                  </a:solidFill>
                </a:rPr>
                <a:t>System capacity planning</a:t>
              </a:r>
              <a:endParaRPr lang="zh-CN" altLang="en-US" sz="1200" dirty="0">
                <a:solidFill>
                  <a:srgbClr val="C00000"/>
                </a:solidFill>
              </a:endParaRPr>
            </a:p>
          </p:txBody>
        </p:sp>
        <p:sp>
          <p:nvSpPr>
            <p:cNvPr id="12" name="文本框 11"/>
            <p:cNvSpPr txBox="1"/>
            <p:nvPr/>
          </p:nvSpPr>
          <p:spPr>
            <a:xfrm>
              <a:off x="5333599" y="4260143"/>
              <a:ext cx="1538873" cy="276999"/>
            </a:xfrm>
            <a:prstGeom prst="rect">
              <a:avLst/>
            </a:prstGeom>
            <a:noFill/>
          </p:spPr>
          <p:txBody>
            <a:bodyPr wrap="square" rtlCol="0">
              <a:spAutoFit/>
            </a:bodyPr>
            <a:lstStyle/>
            <a:p>
              <a:r>
                <a:rPr lang="en-US" altLang="zh-CN" sz="1200" dirty="0"/>
                <a:t>Original planning</a:t>
              </a:r>
              <a:endParaRPr lang="zh-CN" altLang="en-US" sz="1200" dirty="0"/>
            </a:p>
          </p:txBody>
        </p:sp>
        <p:sp>
          <p:nvSpPr>
            <p:cNvPr id="13" name="文本框 12"/>
            <p:cNvSpPr txBox="1"/>
            <p:nvPr/>
          </p:nvSpPr>
          <p:spPr>
            <a:xfrm>
              <a:off x="5346298" y="4717865"/>
              <a:ext cx="1348373" cy="276999"/>
            </a:xfrm>
            <a:prstGeom prst="rect">
              <a:avLst/>
            </a:prstGeom>
            <a:noFill/>
          </p:spPr>
          <p:txBody>
            <a:bodyPr wrap="square" rtlCol="0">
              <a:spAutoFit/>
            </a:bodyPr>
            <a:lstStyle/>
            <a:p>
              <a:r>
                <a:rPr lang="en-US" altLang="zh-CN" sz="1200" dirty="0"/>
                <a:t>Modified planning</a:t>
              </a:r>
              <a:endParaRPr lang="zh-CN" altLang="en-US" sz="1200" dirty="0"/>
            </a:p>
          </p:txBody>
        </p:sp>
        <p:sp>
          <p:nvSpPr>
            <p:cNvPr id="14" name="文本框 13"/>
            <p:cNvSpPr txBox="1"/>
            <p:nvPr/>
          </p:nvSpPr>
          <p:spPr>
            <a:xfrm>
              <a:off x="3332502" y="4867575"/>
              <a:ext cx="2455443" cy="276999"/>
            </a:xfrm>
            <a:prstGeom prst="rect">
              <a:avLst/>
            </a:prstGeom>
            <a:noFill/>
          </p:spPr>
          <p:txBody>
            <a:bodyPr wrap="square" rtlCol="0">
              <a:spAutoFit/>
            </a:bodyPr>
            <a:lstStyle/>
            <a:p>
              <a:r>
                <a:rPr lang="en-US" altLang="zh-CN" sz="1200" dirty="0">
                  <a:solidFill>
                    <a:srgbClr val="5D50A8"/>
                  </a:solidFill>
                </a:rPr>
                <a:t>Actual final load reached in advance</a:t>
              </a:r>
              <a:endParaRPr lang="zh-CN" altLang="en-US" sz="1200" dirty="0">
                <a:solidFill>
                  <a:srgbClr val="5D50A8"/>
                </a:solidFill>
              </a:endParaRPr>
            </a:p>
          </p:txBody>
        </p:sp>
        <p:sp>
          <p:nvSpPr>
            <p:cNvPr id="15" name="文本框 14"/>
            <p:cNvSpPr txBox="1"/>
            <p:nvPr/>
          </p:nvSpPr>
          <p:spPr>
            <a:xfrm>
              <a:off x="3927099" y="5119573"/>
              <a:ext cx="1901115" cy="276999"/>
            </a:xfrm>
            <a:prstGeom prst="rect">
              <a:avLst/>
            </a:prstGeom>
            <a:noFill/>
          </p:spPr>
          <p:txBody>
            <a:bodyPr wrap="square" rtlCol="0">
              <a:spAutoFit/>
            </a:bodyPr>
            <a:lstStyle/>
            <a:p>
              <a:r>
                <a:rPr lang="en-US" altLang="zh-CN" sz="1200" dirty="0">
                  <a:solidFill>
                    <a:srgbClr val="5D50A8"/>
                  </a:solidFill>
                </a:rPr>
                <a:t>Minimum</a:t>
              </a:r>
              <a:r>
                <a:rPr lang="en-US" altLang="zh-CN" sz="1200" dirty="0"/>
                <a:t> predicted load</a:t>
              </a:r>
              <a:endParaRPr lang="zh-CN" altLang="en-US" sz="1200" dirty="0"/>
            </a:p>
          </p:txBody>
        </p:sp>
        <p:sp>
          <p:nvSpPr>
            <p:cNvPr id="16" name="文本框 15"/>
            <p:cNvSpPr txBox="1"/>
            <p:nvPr/>
          </p:nvSpPr>
          <p:spPr>
            <a:xfrm>
              <a:off x="3854276" y="4532258"/>
              <a:ext cx="1709057" cy="461665"/>
            </a:xfrm>
            <a:prstGeom prst="rect">
              <a:avLst/>
            </a:prstGeom>
            <a:noFill/>
          </p:spPr>
          <p:txBody>
            <a:bodyPr wrap="square" rtlCol="0">
              <a:spAutoFit/>
            </a:bodyPr>
            <a:lstStyle/>
            <a:p>
              <a:r>
                <a:rPr lang="en-US" altLang="zh-CN" sz="1200" dirty="0">
                  <a:solidFill>
                    <a:srgbClr val="5D50A8"/>
                  </a:solidFill>
                </a:rPr>
                <a:t>Maximum</a:t>
              </a:r>
              <a:r>
                <a:rPr lang="en-US" altLang="zh-CN" sz="1200" dirty="0"/>
                <a:t> predicted load</a:t>
              </a:r>
              <a:endParaRPr lang="zh-CN" altLang="en-US" sz="1200" dirty="0"/>
            </a:p>
          </p:txBody>
        </p:sp>
        <p:sp>
          <p:nvSpPr>
            <p:cNvPr id="17" name="文本框 16"/>
            <p:cNvSpPr txBox="1"/>
            <p:nvPr/>
          </p:nvSpPr>
          <p:spPr>
            <a:xfrm>
              <a:off x="2935514" y="5454890"/>
              <a:ext cx="1767468" cy="461665"/>
            </a:xfrm>
            <a:prstGeom prst="rect">
              <a:avLst/>
            </a:prstGeom>
            <a:noFill/>
          </p:spPr>
          <p:txBody>
            <a:bodyPr wrap="square" rtlCol="0">
              <a:spAutoFit/>
            </a:bodyPr>
            <a:lstStyle/>
            <a:p>
              <a:r>
                <a:rPr lang="en-US" altLang="zh-CN" sz="1200" dirty="0"/>
                <a:t>Capacity expansion and growth have been stopped.</a:t>
              </a:r>
              <a:endParaRPr lang="zh-CN" altLang="en-US" sz="1200" dirty="0"/>
            </a:p>
          </p:txBody>
        </p:sp>
        <p:sp>
          <p:nvSpPr>
            <p:cNvPr id="18" name="文本框 17"/>
            <p:cNvSpPr txBox="1"/>
            <p:nvPr/>
          </p:nvSpPr>
          <p:spPr>
            <a:xfrm>
              <a:off x="3719171" y="6123912"/>
              <a:ext cx="445861" cy="461665"/>
            </a:xfrm>
            <a:prstGeom prst="rect">
              <a:avLst/>
            </a:prstGeom>
            <a:noFill/>
          </p:spPr>
          <p:txBody>
            <a:bodyPr wrap="square" rtlCol="0">
              <a:spAutoFit/>
            </a:bodyPr>
            <a:lstStyle/>
            <a:p>
              <a:r>
                <a:rPr lang="en-US" altLang="zh-CN" sz="1200" dirty="0"/>
                <a:t>Time</a:t>
              </a:r>
              <a:endParaRPr lang="zh-CN" altLang="en-US" sz="1200" dirty="0"/>
            </a:p>
          </p:txBody>
        </p:sp>
        <p:sp>
          <p:nvSpPr>
            <p:cNvPr id="19" name="文本框 18"/>
            <p:cNvSpPr txBox="1"/>
            <p:nvPr/>
          </p:nvSpPr>
          <p:spPr>
            <a:xfrm>
              <a:off x="2062388" y="6144690"/>
              <a:ext cx="1332683" cy="276999"/>
            </a:xfrm>
            <a:prstGeom prst="rect">
              <a:avLst/>
            </a:prstGeom>
            <a:noFill/>
          </p:spPr>
          <p:txBody>
            <a:bodyPr wrap="square" rtlCol="0">
              <a:spAutoFit/>
            </a:bodyPr>
            <a:lstStyle/>
            <a:p>
              <a:r>
                <a:rPr lang="en-US" altLang="zh-CN" sz="1200" dirty="0"/>
                <a:t>Transition time</a:t>
              </a:r>
              <a:endParaRPr lang="zh-CN" altLang="en-US" sz="1200" dirty="0"/>
            </a:p>
          </p:txBody>
        </p:sp>
        <p:sp>
          <p:nvSpPr>
            <p:cNvPr id="20" name="文本框 19"/>
            <p:cNvSpPr txBox="1"/>
            <p:nvPr/>
          </p:nvSpPr>
          <p:spPr>
            <a:xfrm>
              <a:off x="1590958" y="5609750"/>
              <a:ext cx="697139" cy="461665"/>
            </a:xfrm>
            <a:prstGeom prst="rect">
              <a:avLst/>
            </a:prstGeom>
            <a:noFill/>
          </p:spPr>
          <p:txBody>
            <a:bodyPr wrap="square" rtlCol="0">
              <a:spAutoFit/>
            </a:bodyPr>
            <a:lstStyle/>
            <a:p>
              <a:r>
                <a:rPr lang="en-US" altLang="zh-CN" sz="1200" dirty="0"/>
                <a:t>Initial load</a:t>
              </a:r>
              <a:endParaRPr lang="zh-CN" altLang="en-US" sz="1200" dirty="0"/>
            </a:p>
          </p:txBody>
        </p:sp>
        <p:sp>
          <p:nvSpPr>
            <p:cNvPr id="21" name="文本框 20"/>
            <p:cNvSpPr txBox="1"/>
            <p:nvPr/>
          </p:nvSpPr>
          <p:spPr>
            <a:xfrm>
              <a:off x="8355689" y="3388564"/>
              <a:ext cx="2928060" cy="646331"/>
            </a:xfrm>
            <a:prstGeom prst="rect">
              <a:avLst/>
            </a:prstGeom>
            <a:noFill/>
          </p:spPr>
          <p:txBody>
            <a:bodyPr wrap="square" rtlCol="0">
              <a:spAutoFit/>
            </a:bodyPr>
            <a:lstStyle/>
            <a:p>
              <a:r>
                <a:rPr lang="en-US" altLang="zh-CN" sz="1200" dirty="0"/>
                <a:t>The uncertain future requirements can be evaluated more frequently if the interval of phased capacity expansion is shorter.</a:t>
              </a:r>
              <a:endParaRPr lang="zh-CN" altLang="en-US" sz="1200" dirty="0"/>
            </a:p>
          </p:txBody>
        </p:sp>
        <p:sp>
          <p:nvSpPr>
            <p:cNvPr id="22" name="文本框 21"/>
            <p:cNvSpPr txBox="1"/>
            <p:nvPr/>
          </p:nvSpPr>
          <p:spPr>
            <a:xfrm>
              <a:off x="7857223" y="4267649"/>
              <a:ext cx="1709057" cy="461665"/>
            </a:xfrm>
            <a:prstGeom prst="rect">
              <a:avLst/>
            </a:prstGeom>
            <a:noFill/>
          </p:spPr>
          <p:txBody>
            <a:bodyPr wrap="square" rtlCol="0">
              <a:spAutoFit/>
            </a:bodyPr>
            <a:lstStyle/>
            <a:p>
              <a:r>
                <a:rPr lang="en-US" altLang="zh-CN" sz="1200" dirty="0">
                  <a:solidFill>
                    <a:srgbClr val="C00000"/>
                  </a:solidFill>
                </a:rPr>
                <a:t>System capacity planning</a:t>
              </a:r>
              <a:endParaRPr lang="zh-CN" altLang="en-US" sz="1200" dirty="0">
                <a:solidFill>
                  <a:srgbClr val="C00000"/>
                </a:solidFill>
              </a:endParaRPr>
            </a:p>
          </p:txBody>
        </p:sp>
        <p:sp>
          <p:nvSpPr>
            <p:cNvPr id="23" name="文本框 22"/>
            <p:cNvSpPr txBox="1"/>
            <p:nvPr/>
          </p:nvSpPr>
          <p:spPr>
            <a:xfrm>
              <a:off x="10044861" y="4078180"/>
              <a:ext cx="949636" cy="461665"/>
            </a:xfrm>
            <a:prstGeom prst="rect">
              <a:avLst/>
            </a:prstGeom>
            <a:noFill/>
          </p:spPr>
          <p:txBody>
            <a:bodyPr wrap="square" rtlCol="0">
              <a:spAutoFit/>
            </a:bodyPr>
            <a:lstStyle/>
            <a:p>
              <a:r>
                <a:rPr lang="en-US" altLang="zh-CN" sz="1200" dirty="0"/>
                <a:t>Original planning</a:t>
              </a:r>
              <a:endParaRPr lang="zh-CN" altLang="en-US" sz="1200" dirty="0"/>
            </a:p>
          </p:txBody>
        </p:sp>
        <p:sp>
          <p:nvSpPr>
            <p:cNvPr id="24" name="文本框 23"/>
            <p:cNvSpPr txBox="1"/>
            <p:nvPr/>
          </p:nvSpPr>
          <p:spPr>
            <a:xfrm>
              <a:off x="10023432" y="4569243"/>
              <a:ext cx="897715" cy="461665"/>
            </a:xfrm>
            <a:prstGeom prst="rect">
              <a:avLst/>
            </a:prstGeom>
            <a:noFill/>
          </p:spPr>
          <p:txBody>
            <a:bodyPr wrap="square" rtlCol="0">
              <a:spAutoFit/>
            </a:bodyPr>
            <a:lstStyle/>
            <a:p>
              <a:r>
                <a:rPr lang="en-US" altLang="zh-CN" sz="1200" dirty="0"/>
                <a:t>Modified planning</a:t>
              </a:r>
              <a:endParaRPr lang="zh-CN" altLang="en-US" sz="1200" dirty="0"/>
            </a:p>
          </p:txBody>
        </p:sp>
        <p:sp>
          <p:nvSpPr>
            <p:cNvPr id="25" name="文本框 24"/>
            <p:cNvSpPr txBox="1"/>
            <p:nvPr/>
          </p:nvSpPr>
          <p:spPr>
            <a:xfrm>
              <a:off x="7842677" y="4627847"/>
              <a:ext cx="2419644" cy="276999"/>
            </a:xfrm>
            <a:prstGeom prst="rect">
              <a:avLst/>
            </a:prstGeom>
            <a:noFill/>
          </p:spPr>
          <p:txBody>
            <a:bodyPr wrap="square" rtlCol="0">
              <a:spAutoFit/>
            </a:bodyPr>
            <a:lstStyle/>
            <a:p>
              <a:r>
                <a:rPr lang="en-US" altLang="zh-CN" sz="1200" dirty="0">
                  <a:solidFill>
                    <a:srgbClr val="5D50A8"/>
                  </a:solidFill>
                </a:rPr>
                <a:t>Maximum</a:t>
              </a:r>
              <a:r>
                <a:rPr lang="en-US" altLang="zh-CN" sz="1200" dirty="0"/>
                <a:t> predicted load</a:t>
              </a:r>
              <a:endParaRPr lang="zh-CN" altLang="en-US" sz="1200" dirty="0"/>
            </a:p>
          </p:txBody>
        </p:sp>
        <p:sp>
          <p:nvSpPr>
            <p:cNvPr id="26" name="文本框 25"/>
            <p:cNvSpPr txBox="1"/>
            <p:nvPr/>
          </p:nvSpPr>
          <p:spPr>
            <a:xfrm>
              <a:off x="8606681" y="4897645"/>
              <a:ext cx="2426076" cy="276999"/>
            </a:xfrm>
            <a:prstGeom prst="rect">
              <a:avLst/>
            </a:prstGeom>
            <a:noFill/>
          </p:spPr>
          <p:txBody>
            <a:bodyPr wrap="square" rtlCol="0">
              <a:spAutoFit/>
            </a:bodyPr>
            <a:lstStyle/>
            <a:p>
              <a:r>
                <a:rPr lang="en-US" altLang="zh-CN" sz="1200" dirty="0">
                  <a:solidFill>
                    <a:srgbClr val="5D50A8"/>
                  </a:solidFill>
                </a:rPr>
                <a:t>Actua</a:t>
              </a:r>
              <a:r>
                <a:rPr lang="en-US" altLang="zh-CN" sz="1200" dirty="0"/>
                <a:t>l final load reached in advance</a:t>
              </a:r>
              <a:endParaRPr lang="zh-CN" altLang="en-US" sz="1200" dirty="0"/>
            </a:p>
          </p:txBody>
        </p:sp>
        <p:sp>
          <p:nvSpPr>
            <p:cNvPr id="27" name="文本框 26"/>
            <p:cNvSpPr txBox="1"/>
            <p:nvPr/>
          </p:nvSpPr>
          <p:spPr>
            <a:xfrm>
              <a:off x="8974766" y="5201579"/>
              <a:ext cx="1946381" cy="276999"/>
            </a:xfrm>
            <a:prstGeom prst="rect">
              <a:avLst/>
            </a:prstGeom>
            <a:noFill/>
          </p:spPr>
          <p:txBody>
            <a:bodyPr wrap="square" rtlCol="0">
              <a:spAutoFit/>
            </a:bodyPr>
            <a:lstStyle/>
            <a:p>
              <a:r>
                <a:rPr lang="en-US" altLang="zh-CN" sz="1200" dirty="0">
                  <a:solidFill>
                    <a:srgbClr val="5D50A8"/>
                  </a:solidFill>
                </a:rPr>
                <a:t>Minimum</a:t>
              </a:r>
              <a:r>
                <a:rPr lang="en-US" altLang="zh-CN" sz="1200" dirty="0"/>
                <a:t> predicted load</a:t>
              </a:r>
              <a:endParaRPr lang="zh-CN" altLang="en-US" sz="1200" dirty="0"/>
            </a:p>
          </p:txBody>
        </p:sp>
        <p:sp>
          <p:nvSpPr>
            <p:cNvPr id="28" name="文本框 27"/>
            <p:cNvSpPr txBox="1"/>
            <p:nvPr/>
          </p:nvSpPr>
          <p:spPr>
            <a:xfrm>
              <a:off x="7573059" y="5445416"/>
              <a:ext cx="1993221" cy="461665"/>
            </a:xfrm>
            <a:prstGeom prst="rect">
              <a:avLst/>
            </a:prstGeom>
            <a:noFill/>
          </p:spPr>
          <p:txBody>
            <a:bodyPr wrap="square" rtlCol="0">
              <a:spAutoFit/>
            </a:bodyPr>
            <a:lstStyle/>
            <a:p>
              <a:r>
                <a:rPr lang="en-US" altLang="zh-CN" sz="1200" dirty="0"/>
                <a:t>Capacity expansion and growth have been stopped.</a:t>
              </a:r>
              <a:endParaRPr lang="zh-CN" altLang="en-US" sz="1200" dirty="0"/>
            </a:p>
          </p:txBody>
        </p:sp>
        <p:sp>
          <p:nvSpPr>
            <p:cNvPr id="29" name="文本框 28"/>
            <p:cNvSpPr txBox="1"/>
            <p:nvPr/>
          </p:nvSpPr>
          <p:spPr>
            <a:xfrm>
              <a:off x="8358800" y="6144918"/>
              <a:ext cx="445861" cy="461665"/>
            </a:xfrm>
            <a:prstGeom prst="rect">
              <a:avLst/>
            </a:prstGeom>
            <a:noFill/>
          </p:spPr>
          <p:txBody>
            <a:bodyPr wrap="square" rtlCol="0">
              <a:spAutoFit/>
            </a:bodyPr>
            <a:lstStyle/>
            <a:p>
              <a:r>
                <a:rPr lang="en-US" altLang="zh-CN" sz="1200" dirty="0"/>
                <a:t>Time</a:t>
              </a:r>
              <a:endParaRPr lang="zh-CN" altLang="en-US" sz="1200" dirty="0"/>
            </a:p>
          </p:txBody>
        </p:sp>
        <p:sp>
          <p:nvSpPr>
            <p:cNvPr id="30" name="文本框 29"/>
            <p:cNvSpPr txBox="1"/>
            <p:nvPr/>
          </p:nvSpPr>
          <p:spPr>
            <a:xfrm>
              <a:off x="6839177" y="6203796"/>
              <a:ext cx="1270267" cy="276999"/>
            </a:xfrm>
            <a:prstGeom prst="rect">
              <a:avLst/>
            </a:prstGeom>
            <a:noFill/>
          </p:spPr>
          <p:txBody>
            <a:bodyPr wrap="square" rtlCol="0">
              <a:spAutoFit/>
            </a:bodyPr>
            <a:lstStyle/>
            <a:p>
              <a:r>
                <a:rPr lang="en-US" altLang="zh-CN" sz="1200" dirty="0"/>
                <a:t>Transition time</a:t>
              </a:r>
              <a:endParaRPr lang="zh-CN" altLang="en-US" sz="1200" dirty="0"/>
            </a:p>
          </p:txBody>
        </p:sp>
        <p:sp>
          <p:nvSpPr>
            <p:cNvPr id="31" name="文本框 30"/>
            <p:cNvSpPr txBox="1"/>
            <p:nvPr/>
          </p:nvSpPr>
          <p:spPr>
            <a:xfrm>
              <a:off x="5888774" y="5399924"/>
              <a:ext cx="697139" cy="461665"/>
            </a:xfrm>
            <a:prstGeom prst="rect">
              <a:avLst/>
            </a:prstGeom>
            <a:noFill/>
          </p:spPr>
          <p:txBody>
            <a:bodyPr wrap="square" rtlCol="0">
              <a:spAutoFit/>
            </a:bodyPr>
            <a:lstStyle/>
            <a:p>
              <a:r>
                <a:rPr lang="en-US" altLang="zh-CN" sz="1200" dirty="0"/>
                <a:t>Initial load</a:t>
              </a:r>
              <a:endParaRPr lang="zh-CN" altLang="en-US" sz="1200" dirty="0"/>
            </a:p>
          </p:txBody>
        </p:sp>
        <p:sp>
          <p:nvSpPr>
            <p:cNvPr id="2" name="文本框 1"/>
            <p:cNvSpPr txBox="1"/>
            <p:nvPr/>
          </p:nvSpPr>
          <p:spPr>
            <a:xfrm>
              <a:off x="6103035" y="3357747"/>
              <a:ext cx="2103461" cy="369332"/>
            </a:xfrm>
            <a:prstGeom prst="rect">
              <a:avLst/>
            </a:prstGeom>
            <a:noFill/>
          </p:spPr>
          <p:txBody>
            <a:bodyPr wrap="none" rtlCol="0">
              <a:noAutofit/>
            </a:bodyPr>
            <a:lstStyle/>
            <a:p>
              <a:r>
                <a:rPr lang="en-US" sz="1600" dirty="0">
                  <a:latin typeface="Huawei Sans" panose="020C0503030203020204" pitchFamily="34" charset="0"/>
                </a:rPr>
                <a:t>Phased evaluation</a:t>
              </a:r>
            </a:p>
          </p:txBody>
        </p:sp>
      </p:grpSp>
    </p:spTree>
    <p:extLst>
      <p:ext uri="{BB962C8B-B14F-4D97-AF65-F5344CB8AC3E}">
        <p14:creationId xmlns:p14="http://schemas.microsoft.com/office/powerpoint/2010/main" val="5912166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8546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Technical Support for Phased Capacity Expansion</a:t>
            </a:r>
            <a:endParaRPr lang="en-US"/>
          </a:p>
        </p:txBody>
      </p:sp>
      <p:sp>
        <p:nvSpPr>
          <p:cNvPr id="5" name="文本占位符 4"/>
          <p:cNvSpPr>
            <a:spLocks noGrp="1"/>
          </p:cNvSpPr>
          <p:nvPr>
            <p:ph type="body" sz="quarter" idx="10"/>
          </p:nvPr>
        </p:nvSpPr>
        <p:spPr/>
        <p:txBody>
          <a:bodyPr/>
          <a:lstStyle/>
          <a:p>
            <a:r>
              <a:rPr lang="en-US" sz="1800" dirty="0" smtClean="0"/>
              <a:t>Developments in scalable modular system architecture have enabled designers to take advantage of the important benefits brought by phased deployment.</a:t>
            </a:r>
          </a:p>
          <a:p>
            <a:r>
              <a:rPr lang="en-US" sz="1800" dirty="0" smtClean="0"/>
              <a:t>The entire data center is divided into scalable (modular) and non-scalable components.</a:t>
            </a:r>
            <a:endParaRPr lang="en-US" sz="1800" dirty="0"/>
          </a:p>
        </p:txBody>
      </p:sp>
      <p:grpSp>
        <p:nvGrpSpPr>
          <p:cNvPr id="12" name="组合 11"/>
          <p:cNvGrpSpPr/>
          <p:nvPr/>
        </p:nvGrpSpPr>
        <p:grpSpPr>
          <a:xfrm>
            <a:off x="442914" y="2346087"/>
            <a:ext cx="11306174" cy="3987115"/>
            <a:chOff x="2061067" y="2596112"/>
            <a:chExt cx="8044033" cy="361045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61067" y="2596112"/>
              <a:ext cx="8044033" cy="3331444"/>
            </a:xfrm>
            <a:prstGeom prst="rect">
              <a:avLst/>
            </a:prstGeom>
          </p:spPr>
        </p:pic>
        <p:sp>
          <p:nvSpPr>
            <p:cNvPr id="6" name="文本框 5"/>
            <p:cNvSpPr txBox="1"/>
            <p:nvPr/>
          </p:nvSpPr>
          <p:spPr>
            <a:xfrm>
              <a:off x="4763700" y="2892024"/>
              <a:ext cx="2979380" cy="461665"/>
            </a:xfrm>
            <a:prstGeom prst="rect">
              <a:avLst/>
            </a:prstGeom>
            <a:noFill/>
          </p:spPr>
          <p:txBody>
            <a:bodyPr wrap="square" rtlCol="0">
              <a:spAutoFit/>
            </a:bodyPr>
            <a:lstStyle/>
            <a:p>
              <a:pPr algn="ctr"/>
              <a:r>
                <a:rPr lang="en-US" altLang="zh-CN" sz="1200" dirty="0"/>
                <a:t>Scalable components can be expanded by phase to reduce the risk of excessive construction.</a:t>
              </a:r>
              <a:endParaRPr lang="zh-CN" altLang="en-US" sz="1200" dirty="0"/>
            </a:p>
          </p:txBody>
        </p:sp>
        <p:sp>
          <p:nvSpPr>
            <p:cNvPr id="7" name="文本框 6"/>
            <p:cNvSpPr txBox="1"/>
            <p:nvPr/>
          </p:nvSpPr>
          <p:spPr>
            <a:xfrm>
              <a:off x="2877986" y="3508378"/>
              <a:ext cx="1107967" cy="276999"/>
            </a:xfrm>
            <a:prstGeom prst="rect">
              <a:avLst/>
            </a:prstGeom>
            <a:noFill/>
          </p:spPr>
          <p:txBody>
            <a:bodyPr wrap="square" rtlCol="0">
              <a:spAutoFit/>
            </a:bodyPr>
            <a:lstStyle/>
            <a:p>
              <a:pPr algn="ctr"/>
              <a:r>
                <a:rPr lang="en-US" altLang="zh-CN" sz="1200" dirty="0"/>
                <a:t>Initial load</a:t>
              </a:r>
              <a:endParaRPr lang="zh-CN" altLang="en-US" sz="1200" dirty="0"/>
            </a:p>
          </p:txBody>
        </p:sp>
        <p:sp>
          <p:nvSpPr>
            <p:cNvPr id="8" name="文本框 7"/>
            <p:cNvSpPr txBox="1"/>
            <p:nvPr/>
          </p:nvSpPr>
          <p:spPr>
            <a:xfrm>
              <a:off x="3883133" y="3439128"/>
              <a:ext cx="1419664" cy="461665"/>
            </a:xfrm>
            <a:prstGeom prst="rect">
              <a:avLst/>
            </a:prstGeom>
            <a:noFill/>
          </p:spPr>
          <p:txBody>
            <a:bodyPr wrap="square" rtlCol="0">
              <a:spAutoFit/>
            </a:bodyPr>
            <a:lstStyle/>
            <a:p>
              <a:pPr algn="ctr"/>
              <a:r>
                <a:rPr lang="en-US" altLang="zh-CN" sz="1200" dirty="0"/>
                <a:t>Capacity expansion in phase 1</a:t>
              </a:r>
              <a:endParaRPr lang="zh-CN" altLang="en-US" sz="1200" dirty="0"/>
            </a:p>
          </p:txBody>
        </p:sp>
        <p:sp>
          <p:nvSpPr>
            <p:cNvPr id="10" name="文本框 9"/>
            <p:cNvSpPr txBox="1"/>
            <p:nvPr/>
          </p:nvSpPr>
          <p:spPr>
            <a:xfrm>
              <a:off x="2324002" y="4238542"/>
              <a:ext cx="1107967" cy="276999"/>
            </a:xfrm>
            <a:prstGeom prst="rect">
              <a:avLst/>
            </a:prstGeom>
            <a:noFill/>
          </p:spPr>
          <p:txBody>
            <a:bodyPr wrap="square" rtlCol="0">
              <a:spAutoFit/>
            </a:bodyPr>
            <a:lstStyle/>
            <a:p>
              <a:pPr algn="ctr"/>
              <a:r>
                <a:rPr lang="en-US" altLang="zh-CN" sz="1200" dirty="0"/>
                <a:t>Row 1</a:t>
              </a:r>
              <a:endParaRPr lang="zh-CN" altLang="en-US" sz="1200" dirty="0"/>
            </a:p>
          </p:txBody>
        </p:sp>
        <p:sp>
          <p:nvSpPr>
            <p:cNvPr id="16" name="文本框 15"/>
            <p:cNvSpPr txBox="1"/>
            <p:nvPr/>
          </p:nvSpPr>
          <p:spPr>
            <a:xfrm>
              <a:off x="2462256" y="5071892"/>
              <a:ext cx="1107967" cy="276999"/>
            </a:xfrm>
            <a:prstGeom prst="rect">
              <a:avLst/>
            </a:prstGeom>
            <a:noFill/>
          </p:spPr>
          <p:txBody>
            <a:bodyPr wrap="square" rtlCol="0">
              <a:spAutoFit/>
            </a:bodyPr>
            <a:lstStyle/>
            <a:p>
              <a:pPr algn="ctr"/>
              <a:r>
                <a:rPr lang="en-US" altLang="zh-CN" sz="1200" dirty="0"/>
                <a:t>Initial load</a:t>
              </a:r>
              <a:endParaRPr lang="zh-CN" altLang="en-US" sz="1200" dirty="0"/>
            </a:p>
          </p:txBody>
        </p:sp>
        <p:sp>
          <p:nvSpPr>
            <p:cNvPr id="17" name="文本框 16"/>
            <p:cNvSpPr txBox="1"/>
            <p:nvPr/>
          </p:nvSpPr>
          <p:spPr>
            <a:xfrm>
              <a:off x="3865244" y="5169478"/>
              <a:ext cx="1562197" cy="461665"/>
            </a:xfrm>
            <a:prstGeom prst="rect">
              <a:avLst/>
            </a:prstGeom>
            <a:noFill/>
          </p:spPr>
          <p:txBody>
            <a:bodyPr wrap="square" rtlCol="0">
              <a:spAutoFit/>
            </a:bodyPr>
            <a:lstStyle/>
            <a:p>
              <a:pPr algn="ctr"/>
              <a:r>
                <a:rPr lang="en-US" altLang="zh-CN" sz="1200" dirty="0"/>
                <a:t>Maximum final </a:t>
              </a:r>
              <a:r>
                <a:rPr lang="en-US" altLang="zh-CN" sz="1200" dirty="0" smtClean="0"/>
                <a:t>load</a:t>
              </a:r>
              <a:endParaRPr lang="zh-CN" altLang="en-US" sz="1200" dirty="0"/>
            </a:p>
          </p:txBody>
        </p:sp>
        <p:sp>
          <p:nvSpPr>
            <p:cNvPr id="18" name="文本框 17"/>
            <p:cNvSpPr txBox="1"/>
            <p:nvPr/>
          </p:nvSpPr>
          <p:spPr>
            <a:xfrm>
              <a:off x="7335816" y="5347817"/>
              <a:ext cx="1846284" cy="461665"/>
            </a:xfrm>
            <a:prstGeom prst="rect">
              <a:avLst/>
            </a:prstGeom>
            <a:noFill/>
          </p:spPr>
          <p:txBody>
            <a:bodyPr wrap="square" rtlCol="0">
              <a:spAutoFit/>
            </a:bodyPr>
            <a:lstStyle/>
            <a:p>
              <a:pPr algn="ctr"/>
              <a:r>
                <a:rPr lang="en-US" altLang="zh-CN" sz="1200" b="1" dirty="0"/>
                <a:t>Non-scalable components</a:t>
              </a:r>
              <a:endParaRPr lang="zh-CN" altLang="en-US" sz="1200" b="1" dirty="0"/>
            </a:p>
          </p:txBody>
        </p:sp>
        <p:sp>
          <p:nvSpPr>
            <p:cNvPr id="19" name="文本框 18"/>
            <p:cNvSpPr txBox="1"/>
            <p:nvPr/>
          </p:nvSpPr>
          <p:spPr>
            <a:xfrm>
              <a:off x="7994203" y="5560231"/>
              <a:ext cx="1768762" cy="646331"/>
            </a:xfrm>
            <a:prstGeom prst="rect">
              <a:avLst/>
            </a:prstGeom>
            <a:noFill/>
          </p:spPr>
          <p:txBody>
            <a:bodyPr wrap="square" rtlCol="0">
              <a:spAutoFit/>
            </a:bodyPr>
            <a:lstStyle/>
            <a:p>
              <a:pPr algn="ctr"/>
              <a:r>
                <a:rPr lang="en-US" altLang="zh-CN" sz="1200" dirty="0"/>
                <a:t>The capacity in the early stage meets the maximum </a:t>
              </a:r>
              <a:r>
                <a:rPr lang="en-US" altLang="zh-CN" sz="1200" dirty="0" smtClean="0"/>
                <a:t>final load</a:t>
              </a:r>
              <a:r>
                <a:rPr lang="en-US" altLang="zh-CN" sz="1200" dirty="0"/>
                <a:t>.</a:t>
              </a:r>
              <a:endParaRPr lang="zh-CN" altLang="en-US" sz="1200" dirty="0"/>
            </a:p>
          </p:txBody>
        </p:sp>
        <p:sp>
          <p:nvSpPr>
            <p:cNvPr id="20" name="文本框 19"/>
            <p:cNvSpPr txBox="1"/>
            <p:nvPr/>
          </p:nvSpPr>
          <p:spPr>
            <a:xfrm>
              <a:off x="7441423" y="4304587"/>
              <a:ext cx="1476697" cy="276999"/>
            </a:xfrm>
            <a:prstGeom prst="rect">
              <a:avLst/>
            </a:prstGeom>
            <a:noFill/>
          </p:spPr>
          <p:txBody>
            <a:bodyPr wrap="square" rtlCol="0">
              <a:spAutoFit/>
            </a:bodyPr>
            <a:lstStyle/>
            <a:p>
              <a:pPr marL="84138" indent="-84138">
                <a:buFont typeface="Arial" panose="020B0604020202020204" pitchFamily="34" charset="0"/>
                <a:buChar char="•"/>
              </a:pPr>
              <a:r>
                <a:rPr lang="en-US" altLang="zh-CN" sz="1200" b="1" dirty="0"/>
                <a:t>Equipment room size</a:t>
              </a:r>
              <a:endParaRPr lang="zh-CN" altLang="en-US" sz="1200" b="1" dirty="0"/>
            </a:p>
          </p:txBody>
        </p:sp>
        <p:sp>
          <p:nvSpPr>
            <p:cNvPr id="22" name="文本框 21"/>
            <p:cNvSpPr txBox="1"/>
            <p:nvPr/>
          </p:nvSpPr>
          <p:spPr>
            <a:xfrm>
              <a:off x="5236519" y="3439128"/>
              <a:ext cx="1336567" cy="646331"/>
            </a:xfrm>
            <a:prstGeom prst="rect">
              <a:avLst/>
            </a:prstGeom>
            <a:noFill/>
          </p:spPr>
          <p:txBody>
            <a:bodyPr wrap="square" rtlCol="0">
              <a:spAutoFit/>
            </a:bodyPr>
            <a:lstStyle/>
            <a:p>
              <a:pPr algn="ctr"/>
              <a:r>
                <a:rPr lang="en-US" altLang="zh-CN" sz="1200" dirty="0"/>
                <a:t>Capacity expansion in phase </a:t>
              </a:r>
              <a:r>
                <a:rPr lang="en-US" altLang="zh-CN" sz="1200" dirty="0" smtClean="0"/>
                <a:t>2</a:t>
              </a:r>
              <a:endParaRPr lang="zh-CN" altLang="en-US" sz="1200" dirty="0"/>
            </a:p>
          </p:txBody>
        </p:sp>
        <p:sp>
          <p:nvSpPr>
            <p:cNvPr id="23" name="文本框 22"/>
            <p:cNvSpPr txBox="1"/>
            <p:nvPr/>
          </p:nvSpPr>
          <p:spPr>
            <a:xfrm>
              <a:off x="3552347" y="4243695"/>
              <a:ext cx="1107967" cy="276999"/>
            </a:xfrm>
            <a:prstGeom prst="rect">
              <a:avLst/>
            </a:prstGeom>
            <a:noFill/>
          </p:spPr>
          <p:txBody>
            <a:bodyPr wrap="square" rtlCol="0">
              <a:spAutoFit/>
            </a:bodyPr>
            <a:lstStyle/>
            <a:p>
              <a:pPr algn="ctr"/>
              <a:r>
                <a:rPr lang="en-US" altLang="zh-CN" sz="1200" dirty="0"/>
                <a:t>Row </a:t>
              </a:r>
              <a:r>
                <a:rPr lang="en-US" altLang="zh-CN" sz="1200" dirty="0" smtClean="0"/>
                <a:t>2</a:t>
              </a:r>
              <a:endParaRPr lang="zh-CN" altLang="en-US" sz="1200" dirty="0"/>
            </a:p>
          </p:txBody>
        </p:sp>
        <p:sp>
          <p:nvSpPr>
            <p:cNvPr id="24" name="文本框 23"/>
            <p:cNvSpPr txBox="1"/>
            <p:nvPr/>
          </p:nvSpPr>
          <p:spPr>
            <a:xfrm>
              <a:off x="4334296" y="4248848"/>
              <a:ext cx="1107967" cy="276999"/>
            </a:xfrm>
            <a:prstGeom prst="rect">
              <a:avLst/>
            </a:prstGeom>
            <a:noFill/>
          </p:spPr>
          <p:txBody>
            <a:bodyPr wrap="square" rtlCol="0">
              <a:spAutoFit/>
            </a:bodyPr>
            <a:lstStyle/>
            <a:p>
              <a:pPr algn="ctr"/>
              <a:r>
                <a:rPr lang="en-US" altLang="zh-CN" sz="1200" dirty="0"/>
                <a:t>Row </a:t>
              </a:r>
              <a:r>
                <a:rPr lang="en-US" altLang="zh-CN" sz="1200" dirty="0" smtClean="0"/>
                <a:t>3</a:t>
              </a:r>
              <a:endParaRPr lang="zh-CN" altLang="en-US" sz="1200" dirty="0"/>
            </a:p>
          </p:txBody>
        </p:sp>
        <p:sp>
          <p:nvSpPr>
            <p:cNvPr id="25" name="文本框 24"/>
            <p:cNvSpPr txBox="1"/>
            <p:nvPr/>
          </p:nvSpPr>
          <p:spPr>
            <a:xfrm>
              <a:off x="4988033" y="4248848"/>
              <a:ext cx="1107967" cy="276999"/>
            </a:xfrm>
            <a:prstGeom prst="rect">
              <a:avLst/>
            </a:prstGeom>
            <a:noFill/>
          </p:spPr>
          <p:txBody>
            <a:bodyPr wrap="square" rtlCol="0">
              <a:spAutoFit/>
            </a:bodyPr>
            <a:lstStyle/>
            <a:p>
              <a:pPr algn="ctr"/>
              <a:r>
                <a:rPr lang="en-US" altLang="zh-CN" sz="1200" dirty="0"/>
                <a:t>Row </a:t>
              </a:r>
              <a:r>
                <a:rPr lang="en-US" altLang="zh-CN" sz="1200" dirty="0" smtClean="0"/>
                <a:t>4</a:t>
              </a:r>
              <a:endParaRPr lang="zh-CN" altLang="en-US" sz="1200" dirty="0"/>
            </a:p>
          </p:txBody>
        </p:sp>
        <p:sp>
          <p:nvSpPr>
            <p:cNvPr id="26" name="文本框 25"/>
            <p:cNvSpPr txBox="1"/>
            <p:nvPr/>
          </p:nvSpPr>
          <p:spPr>
            <a:xfrm>
              <a:off x="5768141" y="4248848"/>
              <a:ext cx="1107967" cy="276999"/>
            </a:xfrm>
            <a:prstGeom prst="rect">
              <a:avLst/>
            </a:prstGeom>
            <a:noFill/>
          </p:spPr>
          <p:txBody>
            <a:bodyPr wrap="square" rtlCol="0">
              <a:spAutoFit/>
            </a:bodyPr>
            <a:lstStyle/>
            <a:p>
              <a:pPr algn="ctr"/>
              <a:r>
                <a:rPr lang="en-US" altLang="zh-CN" sz="1200" dirty="0"/>
                <a:t>Row </a:t>
              </a:r>
              <a:r>
                <a:rPr lang="en-US" altLang="zh-CN" sz="1200" dirty="0" smtClean="0"/>
                <a:t>5</a:t>
              </a:r>
              <a:endParaRPr lang="zh-CN" altLang="en-US" sz="1200" dirty="0"/>
            </a:p>
          </p:txBody>
        </p:sp>
        <p:sp>
          <p:nvSpPr>
            <p:cNvPr id="27" name="文本框 26"/>
            <p:cNvSpPr txBox="1"/>
            <p:nvPr/>
          </p:nvSpPr>
          <p:spPr>
            <a:xfrm>
              <a:off x="7441422" y="4443086"/>
              <a:ext cx="1359427" cy="276999"/>
            </a:xfrm>
            <a:prstGeom prst="rect">
              <a:avLst/>
            </a:prstGeom>
            <a:noFill/>
          </p:spPr>
          <p:txBody>
            <a:bodyPr wrap="square" rtlCol="0">
              <a:spAutoFit/>
            </a:bodyPr>
            <a:lstStyle/>
            <a:p>
              <a:pPr marL="84138" indent="-84138">
                <a:buFont typeface="Arial" panose="020B0604020202020204" pitchFamily="34" charset="0"/>
                <a:buChar char="•"/>
              </a:pPr>
              <a:r>
                <a:rPr lang="en-US" altLang="zh-CN" sz="1200" b="1" dirty="0"/>
                <a:t>Cable inlet</a:t>
              </a:r>
              <a:endParaRPr lang="zh-CN" altLang="en-US" sz="1200" b="1" dirty="0"/>
            </a:p>
          </p:txBody>
        </p:sp>
        <p:sp>
          <p:nvSpPr>
            <p:cNvPr id="28" name="文本框 27"/>
            <p:cNvSpPr txBox="1"/>
            <p:nvPr/>
          </p:nvSpPr>
          <p:spPr>
            <a:xfrm>
              <a:off x="7441423" y="4644467"/>
              <a:ext cx="1359427" cy="276999"/>
            </a:xfrm>
            <a:prstGeom prst="rect">
              <a:avLst/>
            </a:prstGeom>
            <a:noFill/>
          </p:spPr>
          <p:txBody>
            <a:bodyPr wrap="square" rtlCol="0">
              <a:spAutoFit/>
            </a:bodyPr>
            <a:lstStyle/>
            <a:p>
              <a:pPr marL="84138" indent="-84138">
                <a:buFont typeface="Arial" panose="020B0604020202020204" pitchFamily="34" charset="0"/>
                <a:buChar char="•"/>
              </a:pPr>
              <a:r>
                <a:rPr lang="en-US" altLang="zh-CN" sz="1200" b="1" dirty="0"/>
                <a:t>Switchgear</a:t>
              </a:r>
              <a:endParaRPr lang="zh-CN" altLang="en-US" sz="1200" b="1" dirty="0"/>
            </a:p>
          </p:txBody>
        </p:sp>
        <p:sp>
          <p:nvSpPr>
            <p:cNvPr id="29" name="文本框 28"/>
            <p:cNvSpPr txBox="1"/>
            <p:nvPr/>
          </p:nvSpPr>
          <p:spPr>
            <a:xfrm>
              <a:off x="7441423" y="4814406"/>
              <a:ext cx="2050243" cy="461665"/>
            </a:xfrm>
            <a:prstGeom prst="rect">
              <a:avLst/>
            </a:prstGeom>
            <a:noFill/>
          </p:spPr>
          <p:txBody>
            <a:bodyPr wrap="square" rtlCol="0">
              <a:spAutoFit/>
            </a:bodyPr>
            <a:lstStyle/>
            <a:p>
              <a:pPr marL="84138" indent="-84138">
                <a:buFont typeface="Arial" panose="020B0604020202020204" pitchFamily="34" charset="0"/>
                <a:buChar char="•"/>
              </a:pPr>
              <a:r>
                <a:rPr lang="en-US" altLang="zh-CN" sz="1200" b="1" dirty="0"/>
                <a:t>Heat dissipation devices (such as chillers)</a:t>
              </a:r>
              <a:endParaRPr lang="zh-CN" altLang="en-US" sz="1200" b="1" dirty="0"/>
            </a:p>
          </p:txBody>
        </p:sp>
      </p:grpSp>
      <p:sp>
        <p:nvSpPr>
          <p:cNvPr id="2" name="矩形 1"/>
          <p:cNvSpPr/>
          <p:nvPr/>
        </p:nvSpPr>
        <p:spPr>
          <a:xfrm>
            <a:off x="812478" y="5861591"/>
            <a:ext cx="7825389" cy="302694"/>
          </a:xfrm>
          <a:prstGeom prst="rect">
            <a:avLst/>
          </a:prstGeom>
        </p:spPr>
        <p:txBody>
          <a:bodyPr wrap="square">
            <a:noAutofit/>
          </a:bodyPr>
          <a:lstStyle/>
          <a:p>
            <a:r>
              <a:rPr lang="en-US" sz="1600" dirty="0">
                <a:latin typeface="Huawei Sans" panose="020C0503030203020204" pitchFamily="34" charset="0"/>
                <a:ea typeface="+mn-ea"/>
              </a:rPr>
              <a:t>Deployment of scalable and non-scalable components during capacity planning</a:t>
            </a:r>
          </a:p>
        </p:txBody>
      </p:sp>
    </p:spTree>
    <p:extLst>
      <p:ext uri="{BB962C8B-B14F-4D97-AF65-F5344CB8AC3E}">
        <p14:creationId xmlns:p14="http://schemas.microsoft.com/office/powerpoint/2010/main" val="7105677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fontScale="90000"/>
          </a:bodyPr>
          <a:lstStyle/>
          <a:p>
            <a:r>
              <a:rPr lang="en-US" smtClean="0"/>
              <a:t>Application of Phased Capacity Expansion – Modular Data Centers</a:t>
            </a:r>
            <a:endParaRPr lang="en-US" dirty="0"/>
          </a:p>
        </p:txBody>
      </p:sp>
      <p:pic>
        <p:nvPicPr>
          <p:cNvPr id="8" name="图片 7"/>
          <p:cNvPicPr>
            <a:picLocks noChangeAspect="1"/>
          </p:cNvPicPr>
          <p:nvPr/>
        </p:nvPicPr>
        <p:blipFill>
          <a:blip r:embed="rId3"/>
          <a:stretch>
            <a:fillRect/>
          </a:stretch>
        </p:blipFill>
        <p:spPr>
          <a:xfrm>
            <a:off x="425450" y="944563"/>
            <a:ext cx="11353800" cy="5162550"/>
          </a:xfrm>
          <a:prstGeom prst="rect">
            <a:avLst/>
          </a:prstGeom>
        </p:spPr>
      </p:pic>
    </p:spTree>
    <p:extLst>
      <p:ext uri="{BB962C8B-B14F-4D97-AF65-F5344CB8AC3E}">
        <p14:creationId xmlns:p14="http://schemas.microsoft.com/office/powerpoint/2010/main" val="9504191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noAutofit/>
          </a:bodyPr>
          <a:lstStyle/>
          <a:p>
            <a:r>
              <a:rPr lang="en-US" dirty="0">
                <a:latin typeface="Huawei Sans" panose="020C0503030203020204" pitchFamily="34" charset="0"/>
              </a:rPr>
              <a:t>On completion of this course, you will be able to:</a:t>
            </a:r>
          </a:p>
          <a:p>
            <a:pPr lvl="1"/>
            <a:r>
              <a:rPr lang="en-US" dirty="0">
                <a:latin typeface="Huawei Sans" panose="020C0503030203020204" pitchFamily="34" charset="0"/>
              </a:rPr>
              <a:t>Describe the planning and design process of the data center power distribution system.</a:t>
            </a:r>
          </a:p>
          <a:p>
            <a:pPr lvl="1"/>
            <a:r>
              <a:rPr lang="en-US" dirty="0">
                <a:latin typeface="Huawei Sans" panose="020C0503030203020204" pitchFamily="34" charset="0"/>
              </a:rPr>
              <a:t>Master the procedure for planning the data center power distribution system.</a:t>
            </a:r>
          </a:p>
          <a:p>
            <a:pPr lvl="1"/>
            <a:r>
              <a:rPr lang="en-US" dirty="0">
                <a:latin typeface="Huawei Sans" panose="020C0503030203020204" pitchFamily="34" charset="0"/>
              </a:rPr>
              <a:t>Describe the </a:t>
            </a:r>
            <a:r>
              <a:rPr lang="en-US" dirty="0" smtClean="0">
                <a:latin typeface="Huawei Sans" panose="020C0503030203020204" pitchFamily="34" charset="0"/>
              </a:rPr>
              <a:t>composition </a:t>
            </a:r>
            <a:r>
              <a:rPr lang="en-US" dirty="0">
                <a:latin typeface="Huawei Sans" panose="020C0503030203020204" pitchFamily="34" charset="0"/>
              </a:rPr>
              <a:t>of the data center power distribution system.</a:t>
            </a:r>
          </a:p>
        </p:txBody>
      </p:sp>
    </p:spTree>
    <p:extLst>
      <p:ext uri="{BB962C8B-B14F-4D97-AF65-F5344CB8AC3E}">
        <p14:creationId xmlns:p14="http://schemas.microsoft.com/office/powerpoint/2010/main" val="25254939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068030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Planning and Design Introduction</a:t>
            </a:r>
          </a:p>
          <a:p>
            <a:r>
              <a:rPr lang="en-US" b="1">
                <a:latin typeface="Huawei Sans" panose="020C0503030203020204" pitchFamily="34" charset="0"/>
              </a:rPr>
              <a:t>Planning Composition</a:t>
            </a:r>
          </a:p>
          <a:p>
            <a:pPr lvl="1">
              <a:buSzPct val="60000"/>
              <a:buFont typeface="Wingdings" panose="05000000000000000000" pitchFamily="2" charset="2"/>
              <a:buChar char="n"/>
            </a:pPr>
            <a:r>
              <a:rPr lang="en-US">
                <a:latin typeface="Huawei Sans" panose="020C0503030203020204" pitchFamily="34" charset="0"/>
              </a:rPr>
              <a:t>Requirement Analysis</a:t>
            </a:r>
          </a:p>
          <a:p>
            <a:pPr lvl="2"/>
            <a:r>
              <a:rPr lang="en-US">
                <a:latin typeface="Huawei Sans" panose="020C0503030203020204" pitchFamily="34" charset="0"/>
              </a:rPr>
              <a:t>Data Center PUE</a:t>
            </a:r>
          </a:p>
          <a:p>
            <a:pPr lvl="1"/>
            <a:r>
              <a:rPr lang="en-US">
                <a:solidFill>
                  <a:schemeClr val="bg1">
                    <a:lumMod val="50000"/>
                  </a:schemeClr>
                </a:solidFill>
                <a:latin typeface="Huawei Sans" panose="020C0503030203020204" pitchFamily="34" charset="0"/>
              </a:rPr>
              <a:t>Capacity Statistics</a:t>
            </a:r>
          </a:p>
          <a:p>
            <a:r>
              <a:rPr lang="en-US">
                <a:solidFill>
                  <a:schemeClr val="bg1">
                    <a:lumMod val="50000"/>
                  </a:schemeClr>
                </a:solidFill>
                <a:latin typeface="Huawei Sans" panose="020C0503030203020204" pitchFamily="34" charset="0"/>
              </a:rPr>
              <a:t>Design Composition</a:t>
            </a:r>
          </a:p>
        </p:txBody>
      </p:sp>
    </p:spTree>
    <p:extLst>
      <p:ext uri="{BB962C8B-B14F-4D97-AF65-F5344CB8AC3E}">
        <p14:creationId xmlns:p14="http://schemas.microsoft.com/office/powerpoint/2010/main" val="15602415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3249549" y="2527803"/>
            <a:ext cx="5315050" cy="646331"/>
          </a:xfrm>
          <a:prstGeom prst="rect">
            <a:avLst/>
          </a:prstGeom>
          <a:noFill/>
        </p:spPr>
        <p:txBody>
          <a:bodyPr wrap="square" rtlCol="0">
            <a:spAutoFit/>
          </a:bodyPr>
          <a:lstStyle/>
          <a:p>
            <a:r>
              <a:rPr lang="en-US" altLang="zh-CN" b="1" dirty="0" smtClean="0"/>
              <a:t>PUE =</a:t>
            </a:r>
            <a:endParaRPr lang="zh-CN" altLang="en-US" b="1" dirty="0"/>
          </a:p>
          <a:p>
            <a:r>
              <a:rPr lang="en-US" altLang="zh-CN" dirty="0" smtClean="0"/>
              <a:t> </a:t>
            </a:r>
            <a:endParaRPr lang="zh-CN" altLang="en-US" dirty="0"/>
          </a:p>
        </p:txBody>
      </p:sp>
      <p:sp>
        <p:nvSpPr>
          <p:cNvPr id="2" name="标题 1"/>
          <p:cNvSpPr>
            <a:spLocks noGrp="1"/>
          </p:cNvSpPr>
          <p:nvPr>
            <p:ph type="title"/>
          </p:nvPr>
        </p:nvSpPr>
        <p:spPr/>
        <p:txBody>
          <a:bodyPr/>
          <a:lstStyle/>
          <a:p>
            <a:r>
              <a:rPr lang="en-US" smtClean="0"/>
              <a:t>PUE</a:t>
            </a:r>
            <a:endParaRPr lang="en-US" dirty="0"/>
          </a:p>
        </p:txBody>
      </p:sp>
      <p:sp>
        <p:nvSpPr>
          <p:cNvPr id="3" name="文本占位符 2"/>
          <p:cNvSpPr>
            <a:spLocks noGrp="1"/>
          </p:cNvSpPr>
          <p:nvPr>
            <p:ph type="body" sz="quarter" idx="10"/>
          </p:nvPr>
        </p:nvSpPr>
        <p:spPr/>
        <p:txBody>
          <a:bodyPr/>
          <a:lstStyle/>
          <a:p>
            <a:r>
              <a:rPr lang="en-US" dirty="0" smtClean="0"/>
              <a:t>PUE is proposed by The Green Grid and has become a core indicator for evaluating the efficiency of the physical infrastructure layer (equipment room) of a data center.</a:t>
            </a:r>
          </a:p>
          <a:p>
            <a:endParaRPr lang="en-US" altLang="zh-CN" dirty="0" smtClean="0"/>
          </a:p>
          <a:p>
            <a:endParaRPr lang="en-US" altLang="zh-CN" dirty="0" smtClean="0"/>
          </a:p>
          <a:p>
            <a:endParaRPr lang="en-US" altLang="zh-CN" dirty="0" smtClean="0"/>
          </a:p>
          <a:p>
            <a:endParaRPr lang="zh-CN" altLang="en-US" dirty="0"/>
          </a:p>
        </p:txBody>
      </p:sp>
      <p:grpSp>
        <p:nvGrpSpPr>
          <p:cNvPr id="23" name="组合 22"/>
          <p:cNvGrpSpPr/>
          <p:nvPr/>
        </p:nvGrpSpPr>
        <p:grpSpPr>
          <a:xfrm>
            <a:off x="1004333" y="3076228"/>
            <a:ext cx="10889599" cy="3169842"/>
            <a:chOff x="1956930" y="3258134"/>
            <a:chExt cx="8615863" cy="3169842"/>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45356" y="3258134"/>
              <a:ext cx="5923437" cy="3134173"/>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p:cNvSpPr txBox="1"/>
            <p:nvPr/>
          </p:nvSpPr>
          <p:spPr>
            <a:xfrm>
              <a:off x="1956930" y="4594387"/>
              <a:ext cx="2200542" cy="1077218"/>
            </a:xfrm>
            <a:prstGeom prst="rect">
              <a:avLst/>
            </a:prstGeom>
            <a:noFill/>
            <a:effectLst/>
            <a:scene3d>
              <a:camera prst="orthographicFront"/>
              <a:lightRig rig="threePt" dir="t"/>
            </a:scene3d>
            <a:sp3d prstMaterial="dkEdge"/>
          </p:spPr>
          <p:txBody>
            <a:bodyPr wrap="square" rtlCol="0">
              <a:spAutoFit/>
            </a:bodyPr>
            <a:lstStyle/>
            <a:p>
              <a:r>
                <a:rPr lang="en-US" altLang="zh-CN" sz="3200" b="1" dirty="0">
                  <a:solidFill>
                    <a:srgbClr val="848484"/>
                  </a:solidFill>
                </a:rPr>
                <a:t>Power input</a:t>
              </a:r>
              <a:endParaRPr lang="zh-CN" altLang="en-US" sz="3200" b="1" dirty="0">
                <a:solidFill>
                  <a:srgbClr val="848484"/>
                </a:solidFill>
              </a:endParaRPr>
            </a:p>
          </p:txBody>
        </p:sp>
        <p:sp>
          <p:nvSpPr>
            <p:cNvPr id="8" name="文本框 7"/>
            <p:cNvSpPr txBox="1"/>
            <p:nvPr/>
          </p:nvSpPr>
          <p:spPr>
            <a:xfrm>
              <a:off x="8372251" y="4653042"/>
              <a:ext cx="2200542" cy="1077218"/>
            </a:xfrm>
            <a:prstGeom prst="rect">
              <a:avLst/>
            </a:prstGeom>
            <a:noFill/>
            <a:effectLst/>
            <a:scene3d>
              <a:camera prst="orthographicFront"/>
              <a:lightRig rig="threePt" dir="t"/>
            </a:scene3d>
            <a:sp3d prstMaterial="dkEdge"/>
          </p:spPr>
          <p:txBody>
            <a:bodyPr wrap="square" rtlCol="0">
              <a:spAutoFit/>
            </a:bodyPr>
            <a:lstStyle/>
            <a:p>
              <a:r>
                <a:rPr lang="en-US" altLang="zh-CN" sz="3200" b="1" dirty="0">
                  <a:solidFill>
                    <a:srgbClr val="848484"/>
                  </a:solidFill>
                </a:rPr>
                <a:t>Heat output</a:t>
              </a:r>
              <a:endParaRPr lang="zh-CN" altLang="en-US" sz="3200" b="1" dirty="0">
                <a:solidFill>
                  <a:srgbClr val="848484"/>
                </a:solidFill>
              </a:endParaRPr>
            </a:p>
          </p:txBody>
        </p:sp>
        <p:sp>
          <p:nvSpPr>
            <p:cNvPr id="5" name="文本框 4"/>
            <p:cNvSpPr txBox="1"/>
            <p:nvPr/>
          </p:nvSpPr>
          <p:spPr>
            <a:xfrm>
              <a:off x="5022769" y="3419617"/>
              <a:ext cx="1633614" cy="338554"/>
            </a:xfrm>
            <a:prstGeom prst="rect">
              <a:avLst/>
            </a:prstGeom>
            <a:noFill/>
          </p:spPr>
          <p:txBody>
            <a:bodyPr wrap="square" rtlCol="0">
              <a:spAutoFit/>
            </a:bodyPr>
            <a:lstStyle/>
            <a:p>
              <a:pPr algn="ctr"/>
              <a:r>
                <a:rPr lang="en-US" altLang="zh-CN" sz="1600" dirty="0" smtClean="0"/>
                <a:t>Chiller 23%</a:t>
              </a:r>
              <a:endParaRPr lang="zh-CN" altLang="en-US" sz="1600" dirty="0"/>
            </a:p>
          </p:txBody>
        </p:sp>
        <p:sp>
          <p:nvSpPr>
            <p:cNvPr id="10" name="文本框 9"/>
            <p:cNvSpPr txBox="1"/>
            <p:nvPr/>
          </p:nvSpPr>
          <p:spPr>
            <a:xfrm>
              <a:off x="5022769" y="3773266"/>
              <a:ext cx="1633614" cy="338554"/>
            </a:xfrm>
            <a:prstGeom prst="rect">
              <a:avLst/>
            </a:prstGeom>
            <a:noFill/>
          </p:spPr>
          <p:txBody>
            <a:bodyPr wrap="square" rtlCol="0">
              <a:spAutoFit/>
            </a:bodyPr>
            <a:lstStyle/>
            <a:p>
              <a:pPr algn="ctr"/>
              <a:r>
                <a:rPr lang="en-US" altLang="zh-CN" sz="1600" dirty="0"/>
                <a:t>Humidifier </a:t>
              </a:r>
              <a:r>
                <a:rPr lang="en-US" altLang="zh-CN" sz="1600" dirty="0" smtClean="0"/>
                <a:t>3%</a:t>
              </a:r>
              <a:endParaRPr lang="zh-CN" altLang="en-US" sz="1600" dirty="0"/>
            </a:p>
          </p:txBody>
        </p:sp>
        <p:sp>
          <p:nvSpPr>
            <p:cNvPr id="11" name="文本框 10"/>
            <p:cNvSpPr txBox="1"/>
            <p:nvPr/>
          </p:nvSpPr>
          <p:spPr>
            <a:xfrm>
              <a:off x="5010577" y="4090826"/>
              <a:ext cx="1633614" cy="338554"/>
            </a:xfrm>
            <a:prstGeom prst="rect">
              <a:avLst/>
            </a:prstGeom>
            <a:noFill/>
          </p:spPr>
          <p:txBody>
            <a:bodyPr wrap="square" rtlCol="0">
              <a:spAutoFit/>
            </a:bodyPr>
            <a:lstStyle/>
            <a:p>
              <a:pPr algn="ctr"/>
              <a:r>
                <a:rPr lang="en-US" altLang="zh-CN" sz="1600" b="1" dirty="0" smtClean="0"/>
                <a:t>CRAC/CRAH 15%</a:t>
              </a:r>
              <a:endParaRPr lang="zh-CN" altLang="en-US" sz="1600" b="1" dirty="0"/>
            </a:p>
          </p:txBody>
        </p:sp>
        <p:sp>
          <p:nvSpPr>
            <p:cNvPr id="12" name="文本框 11"/>
            <p:cNvSpPr txBox="1"/>
            <p:nvPr/>
          </p:nvSpPr>
          <p:spPr>
            <a:xfrm>
              <a:off x="5010577" y="4825516"/>
              <a:ext cx="1633614" cy="338554"/>
            </a:xfrm>
            <a:prstGeom prst="rect">
              <a:avLst/>
            </a:prstGeom>
            <a:noFill/>
          </p:spPr>
          <p:txBody>
            <a:bodyPr wrap="square" rtlCol="0">
              <a:spAutoFit/>
            </a:bodyPr>
            <a:lstStyle/>
            <a:p>
              <a:pPr algn="ctr"/>
              <a:r>
                <a:rPr lang="en-US" altLang="zh-CN" sz="1600" dirty="0"/>
                <a:t>IT device </a:t>
              </a:r>
              <a:r>
                <a:rPr lang="en-US" altLang="zh-CN" sz="1600" dirty="0" smtClean="0"/>
                <a:t>47%</a:t>
              </a:r>
              <a:endParaRPr lang="zh-CN" altLang="en-US" sz="1600" dirty="0"/>
            </a:p>
          </p:txBody>
        </p:sp>
        <p:sp>
          <p:nvSpPr>
            <p:cNvPr id="13" name="文本框 12"/>
            <p:cNvSpPr txBox="1"/>
            <p:nvPr/>
          </p:nvSpPr>
          <p:spPr>
            <a:xfrm>
              <a:off x="5010577" y="5100327"/>
              <a:ext cx="1633614" cy="338554"/>
            </a:xfrm>
            <a:prstGeom prst="rect">
              <a:avLst/>
            </a:prstGeom>
            <a:noFill/>
          </p:spPr>
          <p:txBody>
            <a:bodyPr wrap="square" rtlCol="0">
              <a:spAutoFit/>
            </a:bodyPr>
            <a:lstStyle/>
            <a:p>
              <a:pPr algn="ctr"/>
              <a:r>
                <a:rPr lang="en-US" altLang="zh-CN" sz="1600" b="1" dirty="0" smtClean="0">
                  <a:solidFill>
                    <a:srgbClr val="284A25"/>
                  </a:solidFill>
                </a:rPr>
                <a:t>PUE = 2.13</a:t>
              </a:r>
              <a:endParaRPr lang="zh-CN" altLang="en-US" sz="1600" b="1" dirty="0">
                <a:solidFill>
                  <a:srgbClr val="284A25"/>
                </a:solidFill>
              </a:endParaRPr>
            </a:p>
          </p:txBody>
        </p:sp>
        <p:sp>
          <p:nvSpPr>
            <p:cNvPr id="14" name="文本框 13"/>
            <p:cNvSpPr txBox="1"/>
            <p:nvPr/>
          </p:nvSpPr>
          <p:spPr>
            <a:xfrm>
              <a:off x="4961809" y="5619967"/>
              <a:ext cx="1633614" cy="338554"/>
            </a:xfrm>
            <a:prstGeom prst="rect">
              <a:avLst/>
            </a:prstGeom>
            <a:noFill/>
          </p:spPr>
          <p:txBody>
            <a:bodyPr wrap="square" rtlCol="0">
              <a:spAutoFit/>
            </a:bodyPr>
            <a:lstStyle/>
            <a:p>
              <a:pPr algn="ctr"/>
              <a:r>
                <a:rPr lang="en-US" altLang="zh-CN" sz="1600" b="1" dirty="0" smtClean="0"/>
                <a:t>PDU 3%</a:t>
              </a:r>
              <a:endParaRPr lang="zh-CN" altLang="en-US" sz="1600" b="1" dirty="0"/>
            </a:p>
          </p:txBody>
        </p:sp>
        <p:sp>
          <p:nvSpPr>
            <p:cNvPr id="15" name="文本框 14"/>
            <p:cNvSpPr txBox="1"/>
            <p:nvPr/>
          </p:nvSpPr>
          <p:spPr>
            <a:xfrm>
              <a:off x="4961809" y="5836707"/>
              <a:ext cx="1633614" cy="338554"/>
            </a:xfrm>
            <a:prstGeom prst="rect">
              <a:avLst/>
            </a:prstGeom>
            <a:noFill/>
          </p:spPr>
          <p:txBody>
            <a:bodyPr wrap="square" rtlCol="0">
              <a:spAutoFit/>
            </a:bodyPr>
            <a:lstStyle/>
            <a:p>
              <a:pPr algn="ctr"/>
              <a:r>
                <a:rPr lang="en-US" altLang="zh-CN" sz="1600" b="1" dirty="0" smtClean="0"/>
                <a:t>UPS 6%</a:t>
              </a:r>
              <a:endParaRPr lang="zh-CN" altLang="en-US" sz="1600" b="1" dirty="0"/>
            </a:p>
          </p:txBody>
        </p:sp>
        <p:sp>
          <p:nvSpPr>
            <p:cNvPr id="16" name="文本框 15"/>
            <p:cNvSpPr txBox="1"/>
            <p:nvPr/>
          </p:nvSpPr>
          <p:spPr>
            <a:xfrm>
              <a:off x="4443540" y="6015856"/>
              <a:ext cx="3408108" cy="261610"/>
            </a:xfrm>
            <a:prstGeom prst="rect">
              <a:avLst/>
            </a:prstGeom>
            <a:noFill/>
          </p:spPr>
          <p:txBody>
            <a:bodyPr wrap="square" rtlCol="0">
              <a:spAutoFit/>
            </a:bodyPr>
            <a:lstStyle/>
            <a:p>
              <a:pPr algn="ctr"/>
              <a:r>
                <a:rPr lang="en-US" altLang="zh-CN" sz="1100" dirty="0"/>
                <a:t>Lighting and auxiliary </a:t>
              </a:r>
              <a:r>
                <a:rPr lang="en-US" altLang="zh-CN" sz="1100" dirty="0" smtClean="0"/>
                <a:t>equipment 2% </a:t>
              </a:r>
              <a:endParaRPr lang="zh-CN" altLang="en-US" sz="1100" dirty="0"/>
            </a:p>
          </p:txBody>
        </p:sp>
        <p:sp>
          <p:nvSpPr>
            <p:cNvPr id="17" name="文本框 16"/>
            <p:cNvSpPr txBox="1"/>
            <p:nvPr/>
          </p:nvSpPr>
          <p:spPr>
            <a:xfrm>
              <a:off x="4760416" y="6166366"/>
              <a:ext cx="2158319" cy="261610"/>
            </a:xfrm>
            <a:prstGeom prst="rect">
              <a:avLst/>
            </a:prstGeom>
            <a:noFill/>
          </p:spPr>
          <p:txBody>
            <a:bodyPr wrap="square" rtlCol="0">
              <a:spAutoFit/>
            </a:bodyPr>
            <a:lstStyle/>
            <a:p>
              <a:pPr algn="ctr"/>
              <a:r>
                <a:rPr lang="en-US" altLang="zh-CN" sz="1100" dirty="0" smtClean="0"/>
                <a:t>Switchgear/Generator 1%</a:t>
              </a:r>
              <a:endParaRPr lang="zh-CN" altLang="en-US" sz="1100" dirty="0"/>
            </a:p>
          </p:txBody>
        </p:sp>
        <p:sp>
          <p:nvSpPr>
            <p:cNvPr id="18" name="文本框 17"/>
            <p:cNvSpPr txBox="1"/>
            <p:nvPr/>
          </p:nvSpPr>
          <p:spPr>
            <a:xfrm>
              <a:off x="6449134" y="4753491"/>
              <a:ext cx="1402514" cy="1015663"/>
            </a:xfrm>
            <a:prstGeom prst="rect">
              <a:avLst/>
            </a:prstGeom>
            <a:noFill/>
            <a:effectLst/>
            <a:scene3d>
              <a:camera prst="orthographicFront"/>
              <a:lightRig rig="threePt" dir="t"/>
            </a:scene3d>
            <a:sp3d prstMaterial="dkEdge"/>
          </p:spPr>
          <p:txBody>
            <a:bodyPr wrap="square" rtlCol="0">
              <a:spAutoFit/>
            </a:bodyPr>
            <a:lstStyle/>
            <a:p>
              <a:r>
                <a:rPr lang="en-US" altLang="zh-CN" sz="2000" b="1" dirty="0">
                  <a:solidFill>
                    <a:schemeClr val="bg1"/>
                  </a:solidFill>
                </a:rPr>
                <a:t>Indoor data center heat</a:t>
              </a:r>
              <a:endParaRPr lang="zh-CN" altLang="en-US" sz="2000" b="1" dirty="0">
                <a:solidFill>
                  <a:schemeClr val="bg1"/>
                </a:solidFill>
              </a:endParaRPr>
            </a:p>
          </p:txBody>
        </p:sp>
      </p:grpSp>
      <p:sp>
        <p:nvSpPr>
          <p:cNvPr id="19" name="文本框 18"/>
          <p:cNvSpPr txBox="1"/>
          <p:nvPr/>
        </p:nvSpPr>
        <p:spPr>
          <a:xfrm>
            <a:off x="4263283" y="2307234"/>
            <a:ext cx="3265842" cy="307777"/>
          </a:xfrm>
          <a:prstGeom prst="rect">
            <a:avLst/>
          </a:prstGeom>
          <a:noFill/>
          <a:ln>
            <a:noFill/>
          </a:ln>
        </p:spPr>
        <p:txBody>
          <a:bodyPr wrap="square" rtlCol="0">
            <a:spAutoFit/>
          </a:bodyPr>
          <a:lstStyle/>
          <a:p>
            <a:r>
              <a:rPr lang="en-US" altLang="zh-CN" sz="1400" b="1" dirty="0"/>
              <a:t>Total </a:t>
            </a:r>
            <a:r>
              <a:rPr lang="en-US" altLang="zh-CN" sz="1400" b="1" dirty="0" smtClean="0"/>
              <a:t>energy </a:t>
            </a:r>
            <a:r>
              <a:rPr lang="en-US" altLang="zh-CN" sz="1400" b="1" dirty="0"/>
              <a:t>input to a data center</a:t>
            </a:r>
            <a:endParaRPr lang="zh-CN" altLang="en-US" sz="1400" b="1" dirty="0"/>
          </a:p>
        </p:txBody>
      </p:sp>
      <p:sp>
        <p:nvSpPr>
          <p:cNvPr id="24" name="文本框 23"/>
          <p:cNvSpPr txBox="1"/>
          <p:nvPr/>
        </p:nvSpPr>
        <p:spPr>
          <a:xfrm>
            <a:off x="4486078" y="2752404"/>
            <a:ext cx="3629680" cy="307777"/>
          </a:xfrm>
          <a:prstGeom prst="rect">
            <a:avLst/>
          </a:prstGeom>
          <a:noFill/>
        </p:spPr>
        <p:txBody>
          <a:bodyPr wrap="square" rtlCol="0">
            <a:spAutoFit/>
          </a:bodyPr>
          <a:lstStyle/>
          <a:p>
            <a:r>
              <a:rPr lang="en-US" altLang="zh-CN" sz="1400" b="1" dirty="0" smtClean="0"/>
              <a:t>Energy consumed </a:t>
            </a:r>
            <a:r>
              <a:rPr lang="en-US" altLang="zh-CN" sz="1400" b="1" dirty="0"/>
              <a:t>by IT loads</a:t>
            </a:r>
            <a:endParaRPr lang="zh-CN" altLang="en-US" sz="1400" b="1" dirty="0"/>
          </a:p>
        </p:txBody>
      </p:sp>
      <p:cxnSp>
        <p:nvCxnSpPr>
          <p:cNvPr id="20" name="直接连接符 19"/>
          <p:cNvCxnSpPr/>
          <p:nvPr/>
        </p:nvCxnSpPr>
        <p:spPr>
          <a:xfrm>
            <a:off x="4192305" y="2702888"/>
            <a:ext cx="3324293"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9388905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Methods of Reducing the PUE of a Data Center (1)</a:t>
            </a:r>
            <a:endParaRPr lang="en-US"/>
          </a:p>
        </p:txBody>
      </p:sp>
      <p:sp>
        <p:nvSpPr>
          <p:cNvPr id="3" name="文本占位符 2"/>
          <p:cNvSpPr>
            <a:spLocks noGrp="1"/>
          </p:cNvSpPr>
          <p:nvPr>
            <p:ph type="body" sz="quarter" idx="10"/>
          </p:nvPr>
        </p:nvSpPr>
        <p:spPr>
          <a:xfrm>
            <a:off x="455612" y="1052514"/>
            <a:ext cx="5879621" cy="4875042"/>
          </a:xfrm>
        </p:spPr>
        <p:txBody>
          <a:bodyPr/>
          <a:lstStyle/>
          <a:p>
            <a:r>
              <a:rPr lang="en-US" sz="1800" dirty="0" smtClean="0"/>
              <a:t>There are three methods to improve the data center efficiency: </a:t>
            </a:r>
          </a:p>
          <a:p>
            <a:pPr lvl="1"/>
            <a:r>
              <a:rPr lang="en-US" sz="1600" dirty="0" smtClean="0"/>
              <a:t>Improve the internal design of the data center facility (DCF) equipment to reduce the energy consumption during operation.</a:t>
            </a:r>
          </a:p>
          <a:p>
            <a:pPr lvl="1"/>
            <a:r>
              <a:rPr lang="en-US" sz="1600" dirty="0" smtClean="0"/>
              <a:t>The planning of DCF components better matches the actual IT load (moderate planning) to improve the operating efficiency of components.</a:t>
            </a:r>
          </a:p>
          <a:p>
            <a:pPr lvl="1"/>
            <a:r>
              <a:rPr lang="en-US" sz="1600" dirty="0" smtClean="0"/>
              <a:t>Develop new technologies to reduce the power required to provide the data center physical infrastructure (DCPI) support functions, such as free cooling.</a:t>
            </a:r>
            <a:endParaRPr lang="en-US" sz="1600" dirty="0"/>
          </a:p>
        </p:txBody>
      </p:sp>
      <p:grpSp>
        <p:nvGrpSpPr>
          <p:cNvPr id="13" name="组合 12"/>
          <p:cNvGrpSpPr/>
          <p:nvPr/>
        </p:nvGrpSpPr>
        <p:grpSpPr>
          <a:xfrm>
            <a:off x="6144846" y="1126157"/>
            <a:ext cx="5490776" cy="5139891"/>
            <a:chOff x="5967626" y="1667819"/>
            <a:chExt cx="5490776" cy="4668253"/>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t="12082"/>
            <a:stretch/>
          </p:blipFill>
          <p:spPr>
            <a:xfrm>
              <a:off x="6332851" y="1667819"/>
              <a:ext cx="5125551" cy="4668253"/>
            </a:xfrm>
            <a:prstGeom prst="rect">
              <a:avLst/>
            </a:prstGeom>
          </p:spPr>
        </p:pic>
        <p:sp>
          <p:nvSpPr>
            <p:cNvPr id="4" name="文本框 3"/>
            <p:cNvSpPr txBox="1"/>
            <p:nvPr/>
          </p:nvSpPr>
          <p:spPr>
            <a:xfrm>
              <a:off x="6413500" y="3444722"/>
              <a:ext cx="1409700" cy="889066"/>
            </a:xfrm>
            <a:prstGeom prst="rect">
              <a:avLst/>
            </a:prstGeom>
            <a:noFill/>
          </p:spPr>
          <p:txBody>
            <a:bodyPr wrap="square" rtlCol="0">
              <a:spAutoFit/>
            </a:bodyPr>
            <a:lstStyle/>
            <a:p>
              <a:pPr algn="ctr"/>
              <a:r>
                <a:rPr lang="en-US" altLang="zh-CN" sz="1400" b="1" dirty="0"/>
                <a:t>Power input to the </a:t>
              </a:r>
              <a:endParaRPr lang="en-US" altLang="zh-CN" sz="1400" b="1" dirty="0" smtClean="0"/>
            </a:p>
            <a:p>
              <a:pPr algn="ctr"/>
              <a:r>
                <a:rPr lang="en-US" altLang="zh-CN" sz="1400" b="1" dirty="0" smtClean="0"/>
                <a:t>data </a:t>
              </a:r>
              <a:r>
                <a:rPr lang="en-US" altLang="zh-CN" sz="1400" b="1" dirty="0"/>
                <a:t>center</a:t>
              </a:r>
              <a:endParaRPr lang="zh-CN" altLang="en-US" sz="1400" b="1" dirty="0"/>
            </a:p>
          </p:txBody>
        </p:sp>
        <p:sp>
          <p:nvSpPr>
            <p:cNvPr id="8" name="文本框 7"/>
            <p:cNvSpPr txBox="1"/>
            <p:nvPr/>
          </p:nvSpPr>
          <p:spPr>
            <a:xfrm>
              <a:off x="5967626" y="4912881"/>
              <a:ext cx="1409700" cy="555666"/>
            </a:xfrm>
            <a:prstGeom prst="rect">
              <a:avLst/>
            </a:prstGeom>
            <a:noFill/>
          </p:spPr>
          <p:txBody>
            <a:bodyPr wrap="square" rtlCol="0">
              <a:spAutoFit/>
            </a:bodyPr>
            <a:lstStyle/>
            <a:p>
              <a:pPr algn="ctr"/>
              <a:r>
                <a:rPr lang="en-US" altLang="zh-CN" sz="1200" b="1" dirty="0">
                  <a:solidFill>
                    <a:srgbClr val="C00000"/>
                  </a:solidFill>
                </a:rPr>
                <a:t>Requiring less power</a:t>
              </a:r>
              <a:endParaRPr lang="zh-CN" altLang="en-US" sz="1200" b="1" dirty="0">
                <a:solidFill>
                  <a:srgbClr val="C00000"/>
                </a:solidFill>
              </a:endParaRPr>
            </a:p>
          </p:txBody>
        </p:sp>
        <p:sp>
          <p:nvSpPr>
            <p:cNvPr id="9" name="文本框 8"/>
            <p:cNvSpPr txBox="1"/>
            <p:nvPr/>
          </p:nvSpPr>
          <p:spPr>
            <a:xfrm>
              <a:off x="7508240" y="5230275"/>
              <a:ext cx="984061" cy="555666"/>
            </a:xfrm>
            <a:prstGeom prst="rect">
              <a:avLst/>
            </a:prstGeom>
            <a:noFill/>
          </p:spPr>
          <p:txBody>
            <a:bodyPr wrap="square" rtlCol="0">
              <a:spAutoFit/>
            </a:bodyPr>
            <a:lstStyle/>
            <a:p>
              <a:pPr algn="ctr"/>
              <a:r>
                <a:rPr lang="en-US" altLang="zh-CN" sz="1200" b="1" dirty="0">
                  <a:solidFill>
                    <a:srgbClr val="C00000"/>
                  </a:solidFill>
                </a:rPr>
                <a:t>Reducing loss here</a:t>
              </a:r>
              <a:endParaRPr lang="zh-CN" altLang="en-US" sz="1200" b="1" dirty="0">
                <a:solidFill>
                  <a:srgbClr val="C00000"/>
                </a:solidFill>
              </a:endParaRPr>
            </a:p>
          </p:txBody>
        </p:sp>
        <p:sp>
          <p:nvSpPr>
            <p:cNvPr id="10" name="文本框 9"/>
            <p:cNvSpPr txBox="1"/>
            <p:nvPr/>
          </p:nvSpPr>
          <p:spPr>
            <a:xfrm>
              <a:off x="7659708" y="2753937"/>
              <a:ext cx="1409700" cy="430887"/>
            </a:xfrm>
            <a:prstGeom prst="rect">
              <a:avLst/>
            </a:prstGeom>
            <a:noFill/>
          </p:spPr>
          <p:txBody>
            <a:bodyPr wrap="square" rtlCol="0">
              <a:spAutoFit/>
            </a:bodyPr>
            <a:lstStyle/>
            <a:p>
              <a:pPr algn="ctr"/>
              <a:r>
                <a:rPr lang="en-US" altLang="zh-CN" sz="1100" dirty="0"/>
                <a:t>IT power </a:t>
              </a:r>
              <a:endParaRPr lang="en-US" altLang="zh-CN" sz="1100" dirty="0" smtClean="0"/>
            </a:p>
            <a:p>
              <a:pPr algn="ctr"/>
              <a:r>
                <a:rPr lang="en-US" altLang="zh-CN" sz="1100" dirty="0" smtClean="0"/>
                <a:t>supply</a:t>
              </a:r>
              <a:endParaRPr lang="zh-CN" altLang="en-US" sz="1100" dirty="0"/>
            </a:p>
          </p:txBody>
        </p:sp>
        <p:sp>
          <p:nvSpPr>
            <p:cNvPr id="11" name="文本框 10"/>
            <p:cNvSpPr txBox="1"/>
            <p:nvPr/>
          </p:nvSpPr>
          <p:spPr>
            <a:xfrm>
              <a:off x="7985368" y="4409982"/>
              <a:ext cx="758379" cy="769442"/>
            </a:xfrm>
            <a:prstGeom prst="rect">
              <a:avLst/>
            </a:prstGeom>
            <a:noFill/>
          </p:spPr>
          <p:txBody>
            <a:bodyPr wrap="square" rtlCol="0">
              <a:spAutoFit/>
            </a:bodyPr>
            <a:lstStyle/>
            <a:p>
              <a:pPr algn="ctr"/>
              <a:r>
                <a:rPr lang="en-US" altLang="zh-CN" sz="1100" dirty="0"/>
                <a:t>Support area power supply</a:t>
              </a:r>
              <a:endParaRPr lang="zh-CN" altLang="en-US" sz="1100" dirty="0"/>
            </a:p>
          </p:txBody>
        </p:sp>
        <p:sp>
          <p:nvSpPr>
            <p:cNvPr id="12" name="文本框 11"/>
            <p:cNvSpPr txBox="1"/>
            <p:nvPr/>
          </p:nvSpPr>
          <p:spPr>
            <a:xfrm>
              <a:off x="8886000" y="2001881"/>
              <a:ext cx="1759139" cy="407488"/>
            </a:xfrm>
            <a:prstGeom prst="rect">
              <a:avLst/>
            </a:prstGeom>
            <a:noFill/>
          </p:spPr>
          <p:txBody>
            <a:bodyPr wrap="square" rtlCol="0">
              <a:spAutoFit/>
            </a:bodyPr>
            <a:lstStyle/>
            <a:p>
              <a:pPr algn="ctr"/>
              <a:r>
                <a:rPr lang="en-US" altLang="zh-CN" sz="1600" b="1" dirty="0"/>
                <a:t>Data center</a:t>
              </a:r>
              <a:endParaRPr lang="zh-CN" altLang="en-US" sz="1600" b="1" dirty="0"/>
            </a:p>
          </p:txBody>
        </p:sp>
        <p:sp>
          <p:nvSpPr>
            <p:cNvPr id="14" name="文本框 13"/>
            <p:cNvSpPr txBox="1"/>
            <p:nvPr/>
          </p:nvSpPr>
          <p:spPr>
            <a:xfrm>
              <a:off x="8492301" y="2845901"/>
              <a:ext cx="1409700" cy="253916"/>
            </a:xfrm>
            <a:prstGeom prst="rect">
              <a:avLst/>
            </a:prstGeom>
            <a:noFill/>
          </p:spPr>
          <p:txBody>
            <a:bodyPr wrap="square" rtlCol="0">
              <a:spAutoFit/>
            </a:bodyPr>
            <a:lstStyle/>
            <a:p>
              <a:pPr algn="ctr"/>
              <a:r>
                <a:rPr lang="en-US" altLang="zh-CN" sz="1050" dirty="0"/>
                <a:t>UPS</a:t>
              </a:r>
              <a:endParaRPr lang="zh-CN" altLang="en-US" sz="1050" dirty="0"/>
            </a:p>
          </p:txBody>
        </p:sp>
        <p:sp>
          <p:nvSpPr>
            <p:cNvPr id="15" name="文本框 14"/>
            <p:cNvSpPr txBox="1"/>
            <p:nvPr/>
          </p:nvSpPr>
          <p:spPr>
            <a:xfrm>
              <a:off x="8492301" y="3041556"/>
              <a:ext cx="1409700" cy="253916"/>
            </a:xfrm>
            <a:prstGeom prst="rect">
              <a:avLst/>
            </a:prstGeom>
            <a:noFill/>
          </p:spPr>
          <p:txBody>
            <a:bodyPr wrap="square" rtlCol="0">
              <a:spAutoFit/>
            </a:bodyPr>
            <a:lstStyle/>
            <a:p>
              <a:pPr algn="ctr"/>
              <a:r>
                <a:rPr lang="en-US" altLang="zh-CN" sz="1050" dirty="0"/>
                <a:t>PDU</a:t>
              </a:r>
              <a:endParaRPr lang="zh-CN" altLang="en-US" sz="1050" dirty="0"/>
            </a:p>
          </p:txBody>
        </p:sp>
        <p:sp>
          <p:nvSpPr>
            <p:cNvPr id="16" name="文本框 15"/>
            <p:cNvSpPr txBox="1"/>
            <p:nvPr/>
          </p:nvSpPr>
          <p:spPr>
            <a:xfrm>
              <a:off x="8492301" y="3233411"/>
              <a:ext cx="1409700" cy="253916"/>
            </a:xfrm>
            <a:prstGeom prst="rect">
              <a:avLst/>
            </a:prstGeom>
            <a:noFill/>
          </p:spPr>
          <p:txBody>
            <a:bodyPr wrap="square" rtlCol="0">
              <a:spAutoFit/>
            </a:bodyPr>
            <a:lstStyle/>
            <a:p>
              <a:pPr algn="ctr"/>
              <a:r>
                <a:rPr lang="en-US" altLang="zh-CN" sz="1050" dirty="0"/>
                <a:t>Cabling</a:t>
              </a:r>
              <a:endParaRPr lang="zh-CN" altLang="en-US" sz="1050" dirty="0"/>
            </a:p>
          </p:txBody>
        </p:sp>
        <p:sp>
          <p:nvSpPr>
            <p:cNvPr id="17" name="文本框 16"/>
            <p:cNvSpPr txBox="1"/>
            <p:nvPr/>
          </p:nvSpPr>
          <p:spPr>
            <a:xfrm>
              <a:off x="8492301" y="3444380"/>
              <a:ext cx="1409700" cy="253916"/>
            </a:xfrm>
            <a:prstGeom prst="rect">
              <a:avLst/>
            </a:prstGeom>
            <a:noFill/>
          </p:spPr>
          <p:txBody>
            <a:bodyPr wrap="square" rtlCol="0">
              <a:spAutoFit/>
            </a:bodyPr>
            <a:lstStyle/>
            <a:p>
              <a:pPr algn="ctr"/>
              <a:r>
                <a:rPr lang="en-US" altLang="zh-CN" sz="1050" dirty="0"/>
                <a:t>Switch</a:t>
              </a:r>
              <a:endParaRPr lang="zh-CN" altLang="en-US" sz="1050" dirty="0"/>
            </a:p>
          </p:txBody>
        </p:sp>
        <p:sp>
          <p:nvSpPr>
            <p:cNvPr id="18" name="文本框 17"/>
            <p:cNvSpPr txBox="1"/>
            <p:nvPr/>
          </p:nvSpPr>
          <p:spPr>
            <a:xfrm>
              <a:off x="8509788" y="4185135"/>
              <a:ext cx="1409700" cy="253916"/>
            </a:xfrm>
            <a:prstGeom prst="rect">
              <a:avLst/>
            </a:prstGeom>
            <a:noFill/>
          </p:spPr>
          <p:txBody>
            <a:bodyPr wrap="square" rtlCol="0">
              <a:spAutoFit/>
            </a:bodyPr>
            <a:lstStyle/>
            <a:p>
              <a:pPr algn="ctr"/>
              <a:r>
                <a:rPr lang="en-US" altLang="zh-CN" sz="1050" dirty="0"/>
                <a:t>Cooling</a:t>
              </a:r>
              <a:endParaRPr lang="zh-CN" altLang="en-US" sz="1050" dirty="0"/>
            </a:p>
          </p:txBody>
        </p:sp>
        <p:sp>
          <p:nvSpPr>
            <p:cNvPr id="19" name="文本框 18"/>
            <p:cNvSpPr txBox="1"/>
            <p:nvPr/>
          </p:nvSpPr>
          <p:spPr>
            <a:xfrm>
              <a:off x="8509788" y="4391823"/>
              <a:ext cx="1409700" cy="253916"/>
            </a:xfrm>
            <a:prstGeom prst="rect">
              <a:avLst/>
            </a:prstGeom>
            <a:noFill/>
          </p:spPr>
          <p:txBody>
            <a:bodyPr wrap="square" rtlCol="0">
              <a:spAutoFit/>
            </a:bodyPr>
            <a:lstStyle/>
            <a:p>
              <a:pPr algn="ctr"/>
              <a:r>
                <a:rPr lang="en-US" altLang="zh-CN" sz="1050" dirty="0"/>
                <a:t>Lighting</a:t>
              </a:r>
              <a:endParaRPr lang="zh-CN" altLang="en-US" sz="1050" dirty="0"/>
            </a:p>
          </p:txBody>
        </p:sp>
        <p:sp>
          <p:nvSpPr>
            <p:cNvPr id="20" name="文本框 19"/>
            <p:cNvSpPr txBox="1"/>
            <p:nvPr/>
          </p:nvSpPr>
          <p:spPr>
            <a:xfrm>
              <a:off x="8509788" y="4598511"/>
              <a:ext cx="1409700" cy="253916"/>
            </a:xfrm>
            <a:prstGeom prst="rect">
              <a:avLst/>
            </a:prstGeom>
            <a:noFill/>
          </p:spPr>
          <p:txBody>
            <a:bodyPr wrap="square" rtlCol="0">
              <a:spAutoFit/>
            </a:bodyPr>
            <a:lstStyle/>
            <a:p>
              <a:pPr algn="ctr"/>
              <a:r>
                <a:rPr lang="en-US" altLang="zh-CN" sz="1050" dirty="0"/>
                <a:t>Firefighting</a:t>
              </a:r>
              <a:endParaRPr lang="zh-CN" altLang="en-US" sz="1050" dirty="0"/>
            </a:p>
          </p:txBody>
        </p:sp>
        <p:sp>
          <p:nvSpPr>
            <p:cNvPr id="21" name="文本框 20"/>
            <p:cNvSpPr txBox="1"/>
            <p:nvPr/>
          </p:nvSpPr>
          <p:spPr>
            <a:xfrm>
              <a:off x="8509788" y="4805199"/>
              <a:ext cx="1409700" cy="253916"/>
            </a:xfrm>
            <a:prstGeom prst="rect">
              <a:avLst/>
            </a:prstGeom>
            <a:noFill/>
          </p:spPr>
          <p:txBody>
            <a:bodyPr wrap="square" rtlCol="0">
              <a:spAutoFit/>
            </a:bodyPr>
            <a:lstStyle/>
            <a:p>
              <a:pPr algn="ctr"/>
              <a:r>
                <a:rPr lang="en-US" altLang="zh-CN" sz="1050" dirty="0"/>
                <a:t>Security</a:t>
              </a:r>
              <a:endParaRPr lang="zh-CN" altLang="en-US" sz="1050" dirty="0"/>
            </a:p>
          </p:txBody>
        </p:sp>
        <p:sp>
          <p:nvSpPr>
            <p:cNvPr id="22" name="文本框 21"/>
            <p:cNvSpPr txBox="1"/>
            <p:nvPr/>
          </p:nvSpPr>
          <p:spPr>
            <a:xfrm>
              <a:off x="8509788" y="5011887"/>
              <a:ext cx="1409700" cy="253916"/>
            </a:xfrm>
            <a:prstGeom prst="rect">
              <a:avLst/>
            </a:prstGeom>
            <a:noFill/>
          </p:spPr>
          <p:txBody>
            <a:bodyPr wrap="square" rtlCol="0">
              <a:spAutoFit/>
            </a:bodyPr>
            <a:lstStyle/>
            <a:p>
              <a:pPr algn="ctr"/>
              <a:r>
                <a:rPr lang="en-US" altLang="zh-CN" sz="1050" dirty="0"/>
                <a:t>Generator</a:t>
              </a:r>
              <a:endParaRPr lang="zh-CN" altLang="en-US" sz="1050" dirty="0"/>
            </a:p>
          </p:txBody>
        </p:sp>
        <p:sp>
          <p:nvSpPr>
            <p:cNvPr id="23" name="文本框 22"/>
            <p:cNvSpPr txBox="1"/>
            <p:nvPr/>
          </p:nvSpPr>
          <p:spPr>
            <a:xfrm>
              <a:off x="8509788" y="5218573"/>
              <a:ext cx="1409700" cy="253916"/>
            </a:xfrm>
            <a:prstGeom prst="rect">
              <a:avLst/>
            </a:prstGeom>
            <a:noFill/>
          </p:spPr>
          <p:txBody>
            <a:bodyPr wrap="square" rtlCol="0">
              <a:spAutoFit/>
            </a:bodyPr>
            <a:lstStyle/>
            <a:p>
              <a:pPr algn="ctr"/>
              <a:r>
                <a:rPr lang="en-US" altLang="zh-CN" sz="1050" dirty="0"/>
                <a:t>Switchgear</a:t>
              </a:r>
              <a:endParaRPr lang="zh-CN" altLang="en-US" sz="1050" dirty="0"/>
            </a:p>
          </p:txBody>
        </p:sp>
        <p:sp>
          <p:nvSpPr>
            <p:cNvPr id="24" name="文本框 23"/>
            <p:cNvSpPr txBox="1"/>
            <p:nvPr/>
          </p:nvSpPr>
          <p:spPr>
            <a:xfrm>
              <a:off x="9447700" y="2889710"/>
              <a:ext cx="908602" cy="600164"/>
            </a:xfrm>
            <a:prstGeom prst="rect">
              <a:avLst/>
            </a:prstGeom>
            <a:noFill/>
          </p:spPr>
          <p:txBody>
            <a:bodyPr wrap="square" rtlCol="0">
              <a:spAutoFit/>
            </a:bodyPr>
            <a:lstStyle/>
            <a:p>
              <a:pPr algn="ctr"/>
              <a:r>
                <a:rPr lang="en-US" altLang="zh-CN" sz="1100" dirty="0"/>
                <a:t>Power input to IT devices</a:t>
              </a:r>
              <a:endParaRPr lang="zh-CN" altLang="en-US" sz="1100" dirty="0"/>
            </a:p>
          </p:txBody>
        </p:sp>
        <p:sp>
          <p:nvSpPr>
            <p:cNvPr id="25" name="文本框 24"/>
            <p:cNvSpPr txBox="1"/>
            <p:nvPr/>
          </p:nvSpPr>
          <p:spPr>
            <a:xfrm>
              <a:off x="10157487" y="3148025"/>
              <a:ext cx="1083894" cy="555666"/>
            </a:xfrm>
            <a:prstGeom prst="rect">
              <a:avLst/>
            </a:prstGeom>
            <a:noFill/>
          </p:spPr>
          <p:txBody>
            <a:bodyPr wrap="square" rtlCol="0">
              <a:spAutoFit/>
            </a:bodyPr>
            <a:lstStyle/>
            <a:p>
              <a:pPr algn="ctr"/>
              <a:r>
                <a:rPr lang="en-US" altLang="zh-CN" sz="1200" b="1" dirty="0">
                  <a:solidFill>
                    <a:srgbClr val="C00000"/>
                  </a:solidFill>
                </a:rPr>
                <a:t>Unchanged IT load</a:t>
              </a:r>
              <a:endParaRPr lang="zh-CN" altLang="en-US" sz="1200" b="1" dirty="0">
                <a:solidFill>
                  <a:srgbClr val="C00000"/>
                </a:solidFill>
              </a:endParaRPr>
            </a:p>
          </p:txBody>
        </p:sp>
        <p:sp>
          <p:nvSpPr>
            <p:cNvPr id="26" name="文本框 25"/>
            <p:cNvSpPr txBox="1"/>
            <p:nvPr/>
          </p:nvSpPr>
          <p:spPr>
            <a:xfrm>
              <a:off x="10185356" y="4406609"/>
              <a:ext cx="934805" cy="333400"/>
            </a:xfrm>
            <a:prstGeom prst="rect">
              <a:avLst/>
            </a:prstGeom>
            <a:noFill/>
          </p:spPr>
          <p:txBody>
            <a:bodyPr wrap="square" rtlCol="0">
              <a:spAutoFit/>
            </a:bodyPr>
            <a:lstStyle/>
            <a:p>
              <a:pPr algn="ctr"/>
              <a:r>
                <a:rPr lang="en-US" altLang="zh-CN" sz="1200" b="1" dirty="0"/>
                <a:t>IT devices</a:t>
              </a:r>
              <a:endParaRPr lang="zh-CN" altLang="en-US" sz="1200" b="1" dirty="0"/>
            </a:p>
          </p:txBody>
        </p:sp>
        <p:sp>
          <p:nvSpPr>
            <p:cNvPr id="27" name="文本框 26"/>
            <p:cNvSpPr txBox="1"/>
            <p:nvPr/>
          </p:nvSpPr>
          <p:spPr>
            <a:xfrm>
              <a:off x="7525727" y="2143207"/>
              <a:ext cx="984061" cy="555666"/>
            </a:xfrm>
            <a:prstGeom prst="rect">
              <a:avLst/>
            </a:prstGeom>
            <a:noFill/>
          </p:spPr>
          <p:txBody>
            <a:bodyPr wrap="square" rtlCol="0">
              <a:spAutoFit/>
            </a:bodyPr>
            <a:lstStyle/>
            <a:p>
              <a:pPr algn="ctr"/>
              <a:r>
                <a:rPr lang="en-US" altLang="zh-CN" sz="1200" b="1" dirty="0">
                  <a:solidFill>
                    <a:srgbClr val="C00000"/>
                  </a:solidFill>
                </a:rPr>
                <a:t>Reducing loss here</a:t>
              </a:r>
              <a:endParaRPr lang="zh-CN" altLang="en-US" sz="1200" b="1" dirty="0">
                <a:solidFill>
                  <a:srgbClr val="C00000"/>
                </a:solidFill>
              </a:endParaRPr>
            </a:p>
          </p:txBody>
        </p:sp>
        <p:sp>
          <p:nvSpPr>
            <p:cNvPr id="5" name="文本框 4"/>
            <p:cNvSpPr txBox="1"/>
            <p:nvPr/>
          </p:nvSpPr>
          <p:spPr>
            <a:xfrm>
              <a:off x="8761730" y="5667309"/>
              <a:ext cx="981075" cy="444533"/>
            </a:xfrm>
            <a:prstGeom prst="rect">
              <a:avLst/>
            </a:prstGeom>
            <a:noFill/>
          </p:spPr>
          <p:txBody>
            <a:bodyPr wrap="square" rtlCol="0">
              <a:spAutoFit/>
            </a:bodyPr>
            <a:lstStyle/>
            <a:p>
              <a:r>
                <a:rPr lang="en-US" altLang="zh-CN" b="1" dirty="0" smtClean="0">
                  <a:solidFill>
                    <a:schemeClr val="accent5">
                      <a:lumMod val="75000"/>
                    </a:schemeClr>
                  </a:solidFill>
                </a:rPr>
                <a:t>DCPI</a:t>
              </a:r>
              <a:endParaRPr lang="zh-CN" altLang="en-US" b="1" dirty="0">
                <a:solidFill>
                  <a:schemeClr val="accent5">
                    <a:lumMod val="75000"/>
                  </a:schemeClr>
                </a:solidFill>
              </a:endParaRPr>
            </a:p>
          </p:txBody>
        </p:sp>
        <p:sp>
          <p:nvSpPr>
            <p:cNvPr id="28" name="文本框 27"/>
            <p:cNvSpPr txBox="1"/>
            <p:nvPr/>
          </p:nvSpPr>
          <p:spPr>
            <a:xfrm>
              <a:off x="10467702" y="5667309"/>
              <a:ext cx="981075" cy="444533"/>
            </a:xfrm>
            <a:prstGeom prst="rect">
              <a:avLst/>
            </a:prstGeom>
            <a:noFill/>
          </p:spPr>
          <p:txBody>
            <a:bodyPr wrap="square" rtlCol="0">
              <a:spAutoFit/>
            </a:bodyPr>
            <a:lstStyle/>
            <a:p>
              <a:r>
                <a:rPr lang="en-US" altLang="zh-CN" b="1" dirty="0" smtClean="0">
                  <a:solidFill>
                    <a:schemeClr val="accent5">
                      <a:lumMod val="75000"/>
                    </a:schemeClr>
                  </a:solidFill>
                </a:rPr>
                <a:t>IT</a:t>
              </a:r>
              <a:endParaRPr lang="zh-CN" altLang="en-US" b="1" dirty="0">
                <a:solidFill>
                  <a:schemeClr val="accent5">
                    <a:lumMod val="75000"/>
                  </a:schemeClr>
                </a:solidFill>
              </a:endParaRPr>
            </a:p>
          </p:txBody>
        </p:sp>
      </p:grpSp>
    </p:spTree>
    <p:extLst>
      <p:ext uri="{BB962C8B-B14F-4D97-AF65-F5344CB8AC3E}">
        <p14:creationId xmlns:p14="http://schemas.microsoft.com/office/powerpoint/2010/main" val="162838714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Methods of Reducing the PUE of a Data Center (2)</a:t>
            </a:r>
            <a:endParaRPr lang="en-US"/>
          </a:p>
        </p:txBody>
      </p:sp>
      <p:sp>
        <p:nvSpPr>
          <p:cNvPr id="3" name="文本占位符 2"/>
          <p:cNvSpPr>
            <a:spLocks noGrp="1"/>
          </p:cNvSpPr>
          <p:nvPr>
            <p:ph type="body" sz="quarter" idx="10"/>
          </p:nvPr>
        </p:nvSpPr>
        <p:spPr/>
        <p:txBody>
          <a:bodyPr/>
          <a:lstStyle/>
          <a:p>
            <a:r>
              <a:rPr lang="en-US" smtClean="0"/>
              <a:t>The planning of DCF components better matches the actual IT load (moderate planning) to improve the operating efficiency of components. This provides the maximum and most direct opportunity for improving the efficiency of a data center, because the operating efficiency of a device is the highest when the load rate is reasonable.</a:t>
            </a:r>
          </a:p>
          <a:p>
            <a:r>
              <a:rPr lang="en-US" smtClean="0"/>
              <a:t>Therefore, you need to:</a:t>
            </a:r>
          </a:p>
          <a:p>
            <a:pPr lvl="1"/>
            <a:r>
              <a:rPr lang="en-US" smtClean="0"/>
              <a:t>Properly plan the system capacity.</a:t>
            </a:r>
          </a:p>
          <a:p>
            <a:pPr lvl="1"/>
            <a:r>
              <a:rPr lang="en-US" smtClean="0"/>
              <a:t>Select modular UPSs and rack-mounted PDUs.</a:t>
            </a:r>
          </a:p>
          <a:p>
            <a:endParaRPr lang="zh-CN" altLang="en-US" dirty="0"/>
          </a:p>
        </p:txBody>
      </p:sp>
    </p:spTree>
    <p:extLst>
      <p:ext uri="{BB962C8B-B14F-4D97-AF65-F5344CB8AC3E}">
        <p14:creationId xmlns:p14="http://schemas.microsoft.com/office/powerpoint/2010/main" val="293604786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sz="1600" dirty="0" smtClean="0"/>
              <a:t>Specify the requirements for the power distribution system based on the data center tier.</a:t>
            </a:r>
          </a:p>
          <a:p>
            <a:r>
              <a:rPr lang="en-US" sz="1600" dirty="0" smtClean="0"/>
              <a:t>The capacity needs to be expanded by phase. Different components need to be expanded in different modes. For example, a data center is constructed in three phases, and eight sets of high-voltage (HV) DG systems are required to work in 7+1 mode. In the initial construction, 2+1 DGs can be installed to meet the requirements of phase 1. However, all </a:t>
            </a:r>
            <a:r>
              <a:rPr lang="en-US" altLang="zh-CN" sz="1600" dirty="0" smtClean="0"/>
              <a:t>high</a:t>
            </a:r>
            <a:r>
              <a:rPr lang="en-US" sz="1600" dirty="0" smtClean="0"/>
              <a:t>-voltage (</a:t>
            </a:r>
            <a:r>
              <a:rPr lang="en-US" altLang="zh-CN" sz="1600" dirty="0" smtClean="0"/>
              <a:t>H</a:t>
            </a:r>
            <a:r>
              <a:rPr lang="en-US" sz="1600" dirty="0" smtClean="0"/>
              <a:t>V) cabinets corresponding to the DGs need to be installed, and ports need to be reserved for installing DGs in batches in the future. Other devices, such as modular UPSs and in-row air conditioners, should be expanded gradually based on load requirements.</a:t>
            </a:r>
          </a:p>
          <a:p>
            <a:r>
              <a:rPr lang="en-US" sz="1600" dirty="0" smtClean="0"/>
              <a:t>Proper planning of infrastructure capacity improves the operating efficiency of components and provides the maximum and most direct opportunity for reducing the PUE of a data center.</a:t>
            </a:r>
          </a:p>
        </p:txBody>
      </p:sp>
    </p:spTree>
    <p:extLst>
      <p:ext uri="{BB962C8B-B14F-4D97-AF65-F5344CB8AC3E}">
        <p14:creationId xmlns:p14="http://schemas.microsoft.com/office/powerpoint/2010/main" val="17505408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Planning and Design Introduction</a:t>
            </a:r>
          </a:p>
          <a:p>
            <a:r>
              <a:rPr lang="en-US" b="1">
                <a:latin typeface="Huawei Sans" panose="020C0503030203020204" pitchFamily="34" charset="0"/>
              </a:rPr>
              <a:t>Planning Composition</a:t>
            </a:r>
          </a:p>
          <a:p>
            <a:pPr lvl="1"/>
            <a:r>
              <a:rPr lang="en-US">
                <a:solidFill>
                  <a:schemeClr val="bg1">
                    <a:lumMod val="50000"/>
                  </a:schemeClr>
                </a:solidFill>
                <a:latin typeface="Huawei Sans" panose="020C0503030203020204" pitchFamily="34" charset="0"/>
              </a:rPr>
              <a:t>Requirement Analysis</a:t>
            </a:r>
          </a:p>
          <a:p>
            <a:pPr lvl="1">
              <a:buSzPct val="60000"/>
              <a:buFont typeface="Wingdings" panose="05000000000000000000" pitchFamily="2" charset="2"/>
              <a:buChar char="n"/>
            </a:pPr>
            <a:r>
              <a:rPr lang="en-US">
                <a:latin typeface="Huawei Sans" panose="020C0503030203020204" pitchFamily="34" charset="0"/>
              </a:rPr>
              <a:t>Capacity Statistics</a:t>
            </a:r>
          </a:p>
          <a:p>
            <a:r>
              <a:rPr lang="en-US">
                <a:solidFill>
                  <a:schemeClr val="bg1">
                    <a:lumMod val="50000"/>
                  </a:schemeClr>
                </a:solidFill>
                <a:latin typeface="Huawei Sans" panose="020C0503030203020204" pitchFamily="34" charset="0"/>
              </a:rPr>
              <a:t>Design Composition</a:t>
            </a:r>
          </a:p>
        </p:txBody>
      </p:sp>
    </p:spTree>
    <p:extLst>
      <p:ext uri="{BB962C8B-B14F-4D97-AF65-F5344CB8AC3E}">
        <p14:creationId xmlns:p14="http://schemas.microsoft.com/office/powerpoint/2010/main" val="36425362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Capacity Calculation Principles (1)</a:t>
            </a:r>
            <a:endParaRPr lang="en-US"/>
          </a:p>
        </p:txBody>
      </p:sp>
      <p:sp>
        <p:nvSpPr>
          <p:cNvPr id="5" name="文本占位符 4"/>
          <p:cNvSpPr>
            <a:spLocks noGrp="1"/>
          </p:cNvSpPr>
          <p:nvPr>
            <p:ph type="body" sz="quarter" idx="10"/>
          </p:nvPr>
        </p:nvSpPr>
        <p:spPr/>
        <p:txBody>
          <a:bodyPr/>
          <a:lstStyle/>
          <a:p>
            <a:r>
              <a:rPr lang="en-US" sz="1800" dirty="0" smtClean="0"/>
              <a:t>To estimate the power requirements of a data center, you need to understand the power required by the cooling system, UPS system, and key IT loads.</a:t>
            </a:r>
          </a:p>
          <a:p>
            <a:pPr lvl="1"/>
            <a:r>
              <a:rPr lang="en-US" sz="1600" dirty="0" smtClean="0">
                <a:solidFill>
                  <a:srgbClr val="C00000"/>
                </a:solidFill>
              </a:rPr>
              <a:t>Key load: refers to all IT hardware components that constitute the IT service architecture, including servers, routers, computers, storage devices, communications devices, security systems, fire extinguishing systems, and monitoring systems. The future load must be considered during estimation.</a:t>
            </a:r>
          </a:p>
          <a:p>
            <a:pPr lvl="1"/>
            <a:r>
              <a:rPr lang="en-US" sz="1600" dirty="0" smtClean="0"/>
              <a:t>UPS </a:t>
            </a:r>
            <a:r>
              <a:rPr lang="en-US" altLang="zh-CN" sz="1600" dirty="0"/>
              <a:t>system</a:t>
            </a:r>
            <a:r>
              <a:rPr lang="en-US" sz="1600" dirty="0" smtClean="0"/>
              <a:t>: The efficiency loss factor of the UPS system and the extra power required for battery charging need to be considered.</a:t>
            </a:r>
          </a:p>
          <a:p>
            <a:pPr lvl="1"/>
            <a:r>
              <a:rPr lang="en-US" sz="1600" dirty="0" smtClean="0"/>
              <a:t>Lighting facility load: includes all lighting facilities in data center buildings and is a function of the floor area of a data center. There is a good empirical formula for this type of load: about 21.5 W per square meter. </a:t>
            </a:r>
          </a:p>
          <a:p>
            <a:pPr lvl="1"/>
            <a:r>
              <a:rPr lang="en-US" sz="1600" dirty="0" smtClean="0"/>
              <a:t>Cooling system: The cooling system capacity needs to be calculated additionally, but can also be obtained by estimation. The efficiency of a chilled water system is usually higher, and the power consumption is usually 70% of the total peak load supported. A direct expansion system requires approximately 100% of the total peak load supported.</a:t>
            </a:r>
          </a:p>
        </p:txBody>
      </p:sp>
    </p:spTree>
    <p:extLst>
      <p:ext uri="{BB962C8B-B14F-4D97-AF65-F5344CB8AC3E}">
        <p14:creationId xmlns:p14="http://schemas.microsoft.com/office/powerpoint/2010/main" val="17146366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smtClean="0"/>
              <a:t>Capacity Calculation Principles (2)</a:t>
            </a:r>
            <a:endParaRPr lang="en-US"/>
          </a:p>
        </p:txBody>
      </p:sp>
      <p:sp>
        <p:nvSpPr>
          <p:cNvPr id="5" name="文本占位符 4"/>
          <p:cNvSpPr>
            <a:spLocks noGrp="1"/>
          </p:cNvSpPr>
          <p:nvPr>
            <p:ph type="body" sz="quarter" idx="10"/>
          </p:nvPr>
        </p:nvSpPr>
        <p:spPr/>
        <p:txBody>
          <a:bodyPr/>
          <a:lstStyle/>
          <a:p>
            <a:r>
              <a:rPr lang="en-US" sz="2000" dirty="0" smtClean="0"/>
              <a:t>After the total power capacity in the unit of kW is estimated, two key calculations can be performed: First, estimate the capacity of the power lines required for supplying power to a data center. Second, estimate the capacity of all standby generators required for achieving the expected availability.</a:t>
            </a:r>
          </a:p>
          <a:p>
            <a:pPr lvl="1"/>
            <a:r>
              <a:rPr lang="en-US" sz="1800" dirty="0" smtClean="0"/>
              <a:t>Determine the capacity of the power lines. </a:t>
            </a:r>
          </a:p>
          <a:p>
            <a:pPr lvl="2"/>
            <a:r>
              <a:rPr lang="en-US" sz="1600" dirty="0" smtClean="0"/>
              <a:t>Current (A) = (Power (kW) x 1000)/(Voltage (V) x 1.73). The voltage is the line voltage. The power needs to be multiplied by a coefficient ranging from 1.2 to 1.25 according to the corresponding specifications.</a:t>
            </a:r>
          </a:p>
          <a:p>
            <a:pPr lvl="1"/>
            <a:r>
              <a:rPr lang="en-US" sz="1800" dirty="0" smtClean="0"/>
              <a:t>Determine the generator capacity.</a:t>
            </a:r>
          </a:p>
          <a:p>
            <a:pPr lvl="2"/>
            <a:r>
              <a:rPr lang="en-US" sz="1600" dirty="0" smtClean="0"/>
              <a:t>The generator capacity is in the unit of kVA, but the preceding capacity is in the unit of kW. Therefore, the power factor needs to be considered. Generally, the power factor of 0.8 is used. In addition, the load characteristics and startup voltage of the chiller or UPS need to be considered.</a:t>
            </a:r>
          </a:p>
        </p:txBody>
      </p:sp>
    </p:spTree>
    <p:extLst>
      <p:ext uri="{BB962C8B-B14F-4D97-AF65-F5344CB8AC3E}">
        <p14:creationId xmlns:p14="http://schemas.microsoft.com/office/powerpoint/2010/main" val="33563651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Load Capacity Statistics (1)</a:t>
            </a:r>
            <a:endParaRPr lang="en-US"/>
          </a:p>
        </p:txBody>
      </p:sp>
      <p:sp>
        <p:nvSpPr>
          <p:cNvPr id="3" name="文本占位符 2"/>
          <p:cNvSpPr>
            <a:spLocks noGrp="1"/>
          </p:cNvSpPr>
          <p:nvPr>
            <p:ph type="body" sz="quarter" idx="10"/>
          </p:nvPr>
        </p:nvSpPr>
        <p:spPr/>
        <p:txBody>
          <a:bodyPr/>
          <a:lstStyle/>
          <a:p>
            <a:r>
              <a:rPr lang="en-US" smtClean="0"/>
              <a:t>Principle</a:t>
            </a:r>
          </a:p>
          <a:p>
            <a:pPr lvl="1"/>
            <a:r>
              <a:rPr lang="en-US" smtClean="0"/>
              <a:t>Statistics are collected based on the data center layout, that is, based on different functional areas, such as the IT room, access equipment room, operation room, and fire control room.</a:t>
            </a:r>
          </a:p>
          <a:p>
            <a:r>
              <a:rPr lang="en-US" smtClean="0"/>
              <a:t>Input</a:t>
            </a:r>
          </a:p>
          <a:p>
            <a:pPr lvl="1"/>
            <a:r>
              <a:rPr lang="en-US" smtClean="0"/>
              <a:t>Cabinet power density</a:t>
            </a:r>
          </a:p>
          <a:p>
            <a:pPr lvl="1"/>
            <a:r>
              <a:rPr lang="en-US" smtClean="0"/>
              <a:t>Number of cabinets</a:t>
            </a:r>
          </a:p>
          <a:p>
            <a:pPr lvl="1"/>
            <a:r>
              <a:rPr lang="en-US" smtClean="0"/>
              <a:t>Power requirements of fire extinguishing, access control, and monitoring devices</a:t>
            </a:r>
          </a:p>
          <a:p>
            <a:pPr lvl="1"/>
            <a:endParaRPr lang="en-US" altLang="zh-CN" smtClean="0"/>
          </a:p>
          <a:p>
            <a:pPr lvl="1"/>
            <a:endParaRPr lang="zh-CN" altLang="en-US" dirty="0"/>
          </a:p>
        </p:txBody>
      </p:sp>
    </p:spTree>
    <p:extLst>
      <p:ext uri="{BB962C8B-B14F-4D97-AF65-F5344CB8AC3E}">
        <p14:creationId xmlns:p14="http://schemas.microsoft.com/office/powerpoint/2010/main" val="41532556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b="1">
                <a:latin typeface="Huawei Sans" panose="020C0503030203020204" pitchFamily="34" charset="0"/>
              </a:rPr>
              <a:t>Planning and Design Introduction</a:t>
            </a:r>
          </a:p>
          <a:p>
            <a:r>
              <a:rPr lang="en-US">
                <a:solidFill>
                  <a:schemeClr val="bg1">
                    <a:lumMod val="50000"/>
                  </a:schemeClr>
                </a:solidFill>
                <a:latin typeface="Huawei Sans" panose="020C0503030203020204" pitchFamily="34" charset="0"/>
              </a:rPr>
              <a:t>Planning Composition</a:t>
            </a:r>
          </a:p>
          <a:p>
            <a:r>
              <a:rPr lang="en-US">
                <a:solidFill>
                  <a:schemeClr val="bg1">
                    <a:lumMod val="50000"/>
                  </a:schemeClr>
                </a:solidFill>
                <a:latin typeface="Huawei Sans" panose="020C0503030203020204" pitchFamily="34" charset="0"/>
              </a:rPr>
              <a:t>Design Composition</a:t>
            </a:r>
          </a:p>
        </p:txBody>
      </p:sp>
    </p:spTree>
    <p:extLst>
      <p:ext uri="{BB962C8B-B14F-4D97-AF65-F5344CB8AC3E}">
        <p14:creationId xmlns:p14="http://schemas.microsoft.com/office/powerpoint/2010/main" val="23549549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Example of Key Load Capacity Statistics</a:t>
            </a:r>
            <a:endParaRPr lang="en-US"/>
          </a:p>
        </p:txBody>
      </p:sp>
      <p:graphicFrame>
        <p:nvGraphicFramePr>
          <p:cNvPr id="3" name="表格 2"/>
          <p:cNvGraphicFramePr>
            <a:graphicFrameLocks noGrp="1"/>
          </p:cNvGraphicFramePr>
          <p:nvPr>
            <p:extLst>
              <p:ext uri="{D42A27DB-BD31-4B8C-83A1-F6EECF244321}">
                <p14:modId xmlns:p14="http://schemas.microsoft.com/office/powerpoint/2010/main" val="3698307862"/>
              </p:ext>
            </p:extLst>
          </p:nvPr>
        </p:nvGraphicFramePr>
        <p:xfrm>
          <a:off x="533467" y="1568020"/>
          <a:ext cx="11125065" cy="4450080"/>
        </p:xfrm>
        <a:graphic>
          <a:graphicData uri="http://schemas.openxmlformats.org/drawingml/2006/table">
            <a:tbl>
              <a:tblPr firstRow="1" bandRow="1">
                <a:tableStyleId>{72833802-FEF1-4C79-8D5D-14CF1EAF98D9}</a:tableStyleId>
              </a:tblPr>
              <a:tblGrid>
                <a:gridCol w="1105364"/>
                <a:gridCol w="2068843"/>
                <a:gridCol w="1297410"/>
                <a:gridCol w="1110396"/>
                <a:gridCol w="1309099"/>
                <a:gridCol w="1425982"/>
                <a:gridCol w="1542866"/>
                <a:gridCol w="1265105"/>
              </a:tblGrid>
              <a:tr h="0">
                <a:tc rowSpan="2">
                  <a:txBody>
                    <a:bodyPr/>
                    <a:lstStyle/>
                    <a:p>
                      <a:pPr algn="ctr"/>
                      <a:r>
                        <a:rPr lang="en-US" sz="1400" b="1" dirty="0">
                          <a:solidFill>
                            <a:schemeClr val="tx1"/>
                          </a:solidFill>
                          <a:latin typeface="Huawei Sans" panose="020C0503030203020204" pitchFamily="34" charset="0"/>
                        </a:rPr>
                        <a:t>Functional Room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400" b="1" dirty="0">
                          <a:solidFill>
                            <a:schemeClr val="tx1"/>
                          </a:solidFill>
                          <a:latin typeface="Huawei Sans" panose="020C0503030203020204" pitchFamily="34" charset="0"/>
                        </a:rPr>
                        <a:t>Device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400" b="1" dirty="0">
                          <a:solidFill>
                            <a:schemeClr val="tx1"/>
                          </a:solidFill>
                          <a:latin typeface="Huawei Sans" panose="020C0503030203020204" pitchFamily="34" charset="0"/>
                        </a:rPr>
                        <a:t>Rated Power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400" b="1" dirty="0">
                          <a:solidFill>
                            <a:schemeClr val="tx1"/>
                          </a:solidFill>
                          <a:latin typeface="Huawei Sans" panose="020C0503030203020204" pitchFamily="34" charset="0"/>
                        </a:rPr>
                        <a:t>Quantity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400" b="1" dirty="0">
                          <a:solidFill>
                            <a:schemeClr val="tx1"/>
                          </a:solidFill>
                          <a:latin typeface="Huawei Sans" panose="020C0503030203020204" pitchFamily="34" charset="0"/>
                        </a:rPr>
                        <a:t>Power 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lang="en-US" sz="1400" b="1">
                          <a:solidFill>
                            <a:schemeClr val="tx1"/>
                          </a:solidFill>
                          <a:latin typeface="Huawei Sans" panose="020C0503030203020204" pitchFamily="34" charset="0"/>
                        </a:rPr>
                        <a:t>Required Power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sz="1200" b="1" dirty="0">
                          <a:solidFill>
                            <a:schemeClr val="tx1"/>
                          </a:solidFill>
                          <a:latin typeface="Huawei Sans" panose="020C0503030203020204" pitchFamily="34" charset="0"/>
                        </a:rPr>
                        <a:t>Active Power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Huawei Sans" panose="020C0503030203020204" pitchFamily="34" charset="0"/>
                        </a:rPr>
                        <a:t>Reactive Power (</a:t>
                      </a:r>
                      <a:r>
                        <a:rPr lang="en-US" sz="1200" b="1" dirty="0" err="1">
                          <a:solidFill>
                            <a:schemeClr val="tx1"/>
                          </a:solidFill>
                          <a:latin typeface="Huawei Sans" panose="020C0503030203020204" pitchFamily="34" charset="0"/>
                        </a:rPr>
                        <a:t>kVAR</a:t>
                      </a:r>
                      <a:r>
                        <a:rPr lang="en-US" sz="1200" b="1" dirty="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b="1" dirty="0">
                          <a:solidFill>
                            <a:schemeClr val="tx1"/>
                          </a:solidFill>
                          <a:latin typeface="Huawei Sans" panose="020C0503030203020204" pitchFamily="34" charset="0"/>
                        </a:rPr>
                        <a:t>Apparent Power (kVA)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rowSpan="3">
                  <a:txBody>
                    <a:bodyPr/>
                    <a:lstStyle/>
                    <a:p>
                      <a:r>
                        <a:rPr lang="en-US" sz="1400" dirty="0" smtClean="0">
                          <a:latin typeface="Huawei Sans" panose="020C0503030203020204" pitchFamily="34" charset="0"/>
                        </a:rPr>
                        <a:t>IT room </a:t>
                      </a:r>
                      <a:r>
                        <a:rPr lang="en-US" sz="1400" dirty="0">
                          <a:latin typeface="Huawei Sans" panose="020C0503030203020204" pitchFamily="34" charset="0"/>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Server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Network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Test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a:lstStyle/>
                    <a:p>
                      <a:r>
                        <a:rPr lang="en-US" sz="1400" dirty="0" smtClean="0">
                          <a:latin typeface="Huawei Sans" panose="020C0503030203020204" pitchFamily="34" charset="0"/>
                        </a:rPr>
                        <a:t>IT room </a:t>
                      </a:r>
                      <a:r>
                        <a:rPr lang="en-US" sz="1400" dirty="0">
                          <a:latin typeface="Huawei Sans" panose="020C0503030203020204" pitchFamily="34" charset="0"/>
                        </a:rPr>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Server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150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2">
                  <a:txBody>
                    <a:bodyPr/>
                    <a:lstStyle/>
                    <a:p>
                      <a:endParaRPr lang="zh-CN" altLang="en-US" sz="1400" dirty="0">
                        <a:latin typeface="Huawei Sans" panose="020C0503030203020204" pitchFamily="34"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Network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Test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rowSpan="3">
                  <a:txBody>
                    <a:bodyPr/>
                    <a:lstStyle/>
                    <a:p>
                      <a:r>
                        <a:rPr lang="en-US" sz="1400">
                          <a:latin typeface="Huawei Sans" panose="020C0503030203020204" pitchFamily="34" charset="0"/>
                        </a:rPr>
                        <a:t>Operation room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PC in the operation room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16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61-inch screen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1.2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0.8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vMerge="1">
                  <a:txBody>
                    <a:bodyPr/>
                    <a:lstStyle/>
                    <a:p>
                      <a:endParaRPr lang="zh-CN" alt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Monitoring device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46657">
                <a:tc>
                  <a:txBody>
                    <a:bodyPr/>
                    <a:lstStyle/>
                    <a:p>
                      <a:r>
                        <a:rPr lang="en-US" sz="1400">
                          <a:latin typeface="Huawei Sans" panose="020C0503030203020204" pitchFamily="34" charset="0"/>
                        </a:rPr>
                        <a:t>Fire control room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Fire extinguishing device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2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2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4" name="文本框 3"/>
          <p:cNvSpPr txBox="1"/>
          <p:nvPr/>
        </p:nvSpPr>
        <p:spPr>
          <a:xfrm>
            <a:off x="3677478" y="1198688"/>
            <a:ext cx="3815468" cy="369332"/>
          </a:xfrm>
          <a:prstGeom prst="rect">
            <a:avLst/>
          </a:prstGeom>
          <a:noFill/>
        </p:spPr>
        <p:txBody>
          <a:bodyPr wrap="none" rtlCol="0">
            <a:noAutofit/>
          </a:bodyPr>
          <a:lstStyle/>
          <a:p>
            <a:r>
              <a:rPr lang="en-US" dirty="0">
                <a:latin typeface="Huawei Sans" panose="020C0503030203020204" pitchFamily="34" charset="0"/>
              </a:rPr>
              <a:t>Key load statistics of a data center</a:t>
            </a:r>
          </a:p>
        </p:txBody>
      </p:sp>
    </p:spTree>
    <p:extLst>
      <p:ext uri="{BB962C8B-B14F-4D97-AF65-F5344CB8AC3E}">
        <p14:creationId xmlns:p14="http://schemas.microsoft.com/office/powerpoint/2010/main" val="366807802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Questions</a:t>
            </a:r>
            <a:endParaRPr lang="en-US" dirty="0"/>
          </a:p>
        </p:txBody>
      </p:sp>
      <p:sp>
        <p:nvSpPr>
          <p:cNvPr id="4" name="文本占位符 3"/>
          <p:cNvSpPr>
            <a:spLocks noGrp="1"/>
          </p:cNvSpPr>
          <p:nvPr>
            <p:ph type="body" sz="quarter" idx="10"/>
          </p:nvPr>
        </p:nvSpPr>
        <p:spPr/>
        <p:txBody>
          <a:bodyPr/>
          <a:lstStyle/>
          <a:p>
            <a:r>
              <a:rPr lang="en-US" sz="2000" dirty="0" smtClean="0"/>
              <a:t>Based on the following table, customers may ask the following questions:</a:t>
            </a:r>
          </a:p>
          <a:p>
            <a:pPr lvl="1"/>
            <a:r>
              <a:rPr lang="en-US" sz="1800" dirty="0" smtClean="0"/>
              <a:t>Is the server cabinet power 7 kW the maximum power, minimum power, or average power?</a:t>
            </a:r>
          </a:p>
          <a:p>
            <a:pPr lvl="1"/>
            <a:r>
              <a:rPr lang="en-US" sz="1800" dirty="0" smtClean="0"/>
              <a:t>If the peak power of a cabinet exceeds 7 kW, can the cabinet work properly?</a:t>
            </a:r>
          </a:p>
          <a:p>
            <a:pPr lvl="1"/>
            <a:r>
              <a:rPr lang="en-US" sz="1800" dirty="0" smtClean="0"/>
              <a:t>If the power consumption of a cabinet is lower than 7 kW, can adjacent cabinets use the remaining power of the cabinet?</a:t>
            </a:r>
          </a:p>
          <a:p>
            <a:pPr lvl="1"/>
            <a:r>
              <a:rPr lang="en-US" sz="1800" dirty="0" smtClean="0"/>
              <a:t>How to meet the requirement of adding extra services in the future?</a:t>
            </a:r>
            <a:endParaRPr lang="en-US" sz="1800" dirty="0"/>
          </a:p>
        </p:txBody>
      </p:sp>
      <p:graphicFrame>
        <p:nvGraphicFramePr>
          <p:cNvPr id="3" name="表格 2"/>
          <p:cNvGraphicFramePr>
            <a:graphicFrameLocks noGrp="1"/>
          </p:cNvGraphicFramePr>
          <p:nvPr>
            <p:extLst>
              <p:ext uri="{D42A27DB-BD31-4B8C-83A1-F6EECF244321}">
                <p14:modId xmlns:p14="http://schemas.microsoft.com/office/powerpoint/2010/main" val="2994071543"/>
              </p:ext>
            </p:extLst>
          </p:nvPr>
        </p:nvGraphicFramePr>
        <p:xfrm>
          <a:off x="705727" y="4059389"/>
          <a:ext cx="11043360" cy="1981200"/>
        </p:xfrm>
        <a:graphic>
          <a:graphicData uri="http://schemas.openxmlformats.org/drawingml/2006/table">
            <a:tbl>
              <a:tblPr firstRow="1" bandRow="1">
                <a:tableStyleId>{72833802-FEF1-4C79-8D5D-14CF1EAF98D9}</a:tableStyleId>
              </a:tblPr>
              <a:tblGrid>
                <a:gridCol w="1380420"/>
                <a:gridCol w="1380420"/>
                <a:gridCol w="1380420"/>
                <a:gridCol w="1209522"/>
                <a:gridCol w="1044228"/>
                <a:gridCol w="1543137"/>
                <a:gridCol w="1512889"/>
                <a:gridCol w="1592324"/>
              </a:tblGrid>
              <a:tr h="208055">
                <a:tc rowSpan="2">
                  <a:txBody>
                    <a:bodyPr/>
                    <a:lstStyle/>
                    <a:p>
                      <a:pPr algn="ctr"/>
                      <a:r>
                        <a:rPr lang="en-US" sz="1600" b="1" dirty="0">
                          <a:solidFill>
                            <a:schemeClr val="tx1"/>
                          </a:solidFill>
                          <a:latin typeface="Huawei Sans" panose="020C0503030203020204" pitchFamily="34" charset="0"/>
                        </a:rPr>
                        <a:t>Functional Room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600" b="1" dirty="0">
                          <a:solidFill>
                            <a:schemeClr val="tx1"/>
                          </a:solidFill>
                          <a:latin typeface="Huawei Sans" panose="020C0503030203020204" pitchFamily="34" charset="0"/>
                        </a:rPr>
                        <a:t>Device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600" b="1" dirty="0">
                          <a:solidFill>
                            <a:schemeClr val="tx1"/>
                          </a:solidFill>
                          <a:latin typeface="Huawei Sans" panose="020C0503030203020204" pitchFamily="34" charset="0"/>
                        </a:rPr>
                        <a:t>Rated Power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600" b="1" dirty="0">
                          <a:solidFill>
                            <a:schemeClr val="tx1"/>
                          </a:solidFill>
                          <a:latin typeface="Huawei Sans" panose="020C0503030203020204" pitchFamily="34" charset="0"/>
                        </a:rPr>
                        <a:t>Quantity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600" b="1" dirty="0">
                          <a:solidFill>
                            <a:schemeClr val="tx1"/>
                          </a:solidFill>
                          <a:latin typeface="Huawei Sans" panose="020C0503030203020204" pitchFamily="34" charset="0"/>
                        </a:rPr>
                        <a:t>Power Factor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3">
                  <a:txBody>
                    <a:bodyPr/>
                    <a:lstStyle/>
                    <a:p>
                      <a:pPr algn="ctr"/>
                      <a:r>
                        <a:rPr lang="en-US" sz="1600" b="1">
                          <a:solidFill>
                            <a:schemeClr val="tx1"/>
                          </a:solidFill>
                          <a:latin typeface="Huawei Sans" panose="020C0503030203020204" pitchFamily="34" charset="0"/>
                        </a:rPr>
                        <a:t>Required Power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78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algn="ctr"/>
                      <a:r>
                        <a:rPr lang="en-US" sz="1400" b="1" dirty="0">
                          <a:solidFill>
                            <a:schemeClr val="tx1"/>
                          </a:solidFill>
                          <a:latin typeface="Huawei Sans" panose="020C0503030203020204" pitchFamily="34" charset="0"/>
                        </a:rPr>
                        <a:t>Active Power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dirty="0">
                          <a:solidFill>
                            <a:schemeClr val="tx1"/>
                          </a:solidFill>
                          <a:latin typeface="Huawei Sans" panose="020C0503030203020204" pitchFamily="34" charset="0"/>
                        </a:rPr>
                        <a:t>Reactive Power (</a:t>
                      </a:r>
                      <a:r>
                        <a:rPr lang="en-US" sz="1400" b="1" dirty="0" err="1">
                          <a:solidFill>
                            <a:schemeClr val="tx1"/>
                          </a:solidFill>
                          <a:latin typeface="Huawei Sans" panose="020C0503030203020204" pitchFamily="34" charset="0"/>
                        </a:rPr>
                        <a:t>kVAR</a:t>
                      </a:r>
                      <a:r>
                        <a:rPr lang="en-US" sz="1400" b="1" dirty="0">
                          <a:solidFill>
                            <a:schemeClr val="tx1"/>
                          </a:solidFill>
                          <a:latin typeface="Huawei Sans" panose="020C0503030203020204" pitchFamily="34"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dirty="0">
                          <a:solidFill>
                            <a:schemeClr val="tx1"/>
                          </a:solidFill>
                          <a:latin typeface="Huawei Sans" panose="020C0503030203020204" pitchFamily="34" charset="0"/>
                        </a:rPr>
                        <a:t>Apparent Power (kVA)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1018">
                <a:tc rowSpan="3">
                  <a:txBody>
                    <a:bodyPr/>
                    <a:lstStyle/>
                    <a:p>
                      <a:r>
                        <a:rPr lang="en-US" sz="1400" dirty="0" smtClean="0">
                          <a:latin typeface="Huawei Sans" panose="020C0503030203020204" pitchFamily="34" charset="0"/>
                        </a:rPr>
                        <a:t>IT room </a:t>
                      </a:r>
                      <a:r>
                        <a:rPr lang="en-US" sz="1400" dirty="0">
                          <a:latin typeface="Huawei Sans" panose="020C0503030203020204" pitchFamily="34" charset="0"/>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Server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1018">
                <a:tc vMerge="1">
                  <a:txBody>
                    <a:bodyPr/>
                    <a:lstStyle/>
                    <a:p>
                      <a:endParaRPr lang="zh-CN" altLang="en-US" sz="1600"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Network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20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4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0783">
                <a:tc vMerge="1">
                  <a:txBody>
                    <a:bodyPr/>
                    <a:lstStyle/>
                    <a:p>
                      <a:endParaRPr lang="zh-CN" altLang="en-US" sz="1600"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Test cabinet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491403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IT Load Capacity Statistics (1)</a:t>
            </a:r>
            <a:endParaRPr lang="en-US"/>
          </a:p>
        </p:txBody>
      </p:sp>
      <p:sp>
        <p:nvSpPr>
          <p:cNvPr id="3" name="文本占位符 2"/>
          <p:cNvSpPr>
            <a:spLocks noGrp="1"/>
          </p:cNvSpPr>
          <p:nvPr>
            <p:ph type="body" sz="quarter" idx="10"/>
          </p:nvPr>
        </p:nvSpPr>
        <p:spPr/>
        <p:txBody>
          <a:bodyPr/>
          <a:lstStyle/>
          <a:p>
            <a:r>
              <a:rPr lang="en-US" sz="1800" dirty="0" smtClean="0"/>
              <a:t>Layers of the entire data center:</a:t>
            </a:r>
          </a:p>
          <a:p>
            <a:pPr lvl="1"/>
            <a:r>
              <a:rPr lang="en-US" sz="1600" dirty="0" smtClean="0"/>
              <a:t>Data center facilities, consisting of one or more IT rooms</a:t>
            </a:r>
          </a:p>
          <a:p>
            <a:pPr lvl="1"/>
            <a:r>
              <a:rPr lang="en-US" sz="1600" dirty="0" smtClean="0"/>
              <a:t>IT room, consisting of one or more IT areas</a:t>
            </a:r>
          </a:p>
          <a:p>
            <a:pPr lvl="1"/>
            <a:r>
              <a:rPr lang="en-US" sz="1600" dirty="0" smtClean="0"/>
              <a:t>IT area, consisting of one or more IT cabinets</a:t>
            </a:r>
          </a:p>
          <a:p>
            <a:pPr lvl="1"/>
            <a:r>
              <a:rPr lang="en-US" sz="1600" dirty="0" smtClean="0"/>
              <a:t>IT cabinet</a:t>
            </a:r>
          </a:p>
          <a:p>
            <a:r>
              <a:rPr lang="en-US" sz="1800" dirty="0" smtClean="0"/>
              <a:t>Since some attributes of a data center are affected by the power density specifications of each layer, the power density specifications of the four layers must be specified to control the entire design and predict the performance of the data center.</a:t>
            </a:r>
          </a:p>
          <a:p>
            <a:r>
              <a:rPr lang="en-US" sz="1800" dirty="0" smtClean="0"/>
              <a:t>Although the power density specifications of each part can be "accumulated" into a single facility-level power density value, the single power density value obtained in this manner is not enough to control the entire design and obtain a predictable result.</a:t>
            </a:r>
            <a:endParaRPr lang="en-US" sz="1800" dirty="0"/>
          </a:p>
        </p:txBody>
      </p:sp>
    </p:spTree>
    <p:extLst>
      <p:ext uri="{BB962C8B-B14F-4D97-AF65-F5344CB8AC3E}">
        <p14:creationId xmlns:p14="http://schemas.microsoft.com/office/powerpoint/2010/main" val="18434810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IT Load Capacity Statistics (2)</a:t>
            </a:r>
            <a:endParaRPr lang="en-US"/>
          </a:p>
        </p:txBody>
      </p:sp>
      <p:sp>
        <p:nvSpPr>
          <p:cNvPr id="3" name="文本占位符 2"/>
          <p:cNvSpPr>
            <a:spLocks noGrp="1"/>
          </p:cNvSpPr>
          <p:nvPr>
            <p:ph type="body" sz="quarter" idx="10"/>
          </p:nvPr>
        </p:nvSpPr>
        <p:spPr/>
        <p:txBody>
          <a:bodyPr/>
          <a:lstStyle/>
          <a:p>
            <a:r>
              <a:rPr lang="en-US" smtClean="0"/>
              <a:t>Determining specifications</a:t>
            </a:r>
            <a:endParaRPr lang="en-US"/>
          </a:p>
        </p:txBody>
      </p:sp>
      <p:graphicFrame>
        <p:nvGraphicFramePr>
          <p:cNvPr id="4" name="表格 3"/>
          <p:cNvGraphicFramePr>
            <a:graphicFrameLocks noGrp="1"/>
          </p:cNvGraphicFramePr>
          <p:nvPr>
            <p:extLst>
              <p:ext uri="{D42A27DB-BD31-4B8C-83A1-F6EECF244321}">
                <p14:modId xmlns:p14="http://schemas.microsoft.com/office/powerpoint/2010/main" val="3829479850"/>
              </p:ext>
            </p:extLst>
          </p:nvPr>
        </p:nvGraphicFramePr>
        <p:xfrm>
          <a:off x="748592" y="2114169"/>
          <a:ext cx="10673346" cy="3723640"/>
        </p:xfrm>
        <a:graphic>
          <a:graphicData uri="http://schemas.openxmlformats.org/drawingml/2006/table">
            <a:tbl>
              <a:tblPr firstRow="1" bandRow="1">
                <a:tableStyleId>{72833802-FEF1-4C79-8D5D-14CF1EAF98D9}</a:tableStyleId>
              </a:tblPr>
              <a:tblGrid>
                <a:gridCol w="3557782"/>
                <a:gridCol w="3557782"/>
                <a:gridCol w="3557782"/>
              </a:tblGrid>
              <a:tr h="370840">
                <a:tc>
                  <a:txBody>
                    <a:bodyPr/>
                    <a:lstStyle/>
                    <a:p>
                      <a:pPr algn="ctr"/>
                      <a:r>
                        <a:rPr lang="en-US" sz="1400" dirty="0">
                          <a:solidFill>
                            <a:schemeClr val="tx1"/>
                          </a:solidFill>
                          <a:latin typeface="Huawei Sans" panose="020C0503030203020204" pitchFamily="34" charset="0"/>
                        </a:rPr>
                        <a:t>Specifications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latin typeface="Huawei Sans" panose="020C0503030203020204" pitchFamily="34" charset="0"/>
                        </a:rPr>
                        <a:t>Definition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solidFill>
                          <a:latin typeface="Huawei Sans" panose="020C0503030203020204" pitchFamily="34" charset="0"/>
                        </a:rPr>
                        <a:t>Usage Method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0840">
                <a:tc>
                  <a:txBody>
                    <a:bodyPr/>
                    <a:lstStyle/>
                    <a:p>
                      <a:r>
                        <a:rPr lang="en-US" sz="1400" dirty="0">
                          <a:latin typeface="Huawei Sans" panose="020C0503030203020204" pitchFamily="34" charset="0"/>
                        </a:rPr>
                        <a:t>Number of units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Number of cabinets in an IT area, number of IT areas in an equipment room, or number of equipment rooms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Convert the values of each unit requiring power supply to a total value (each cabinet, each IT area, and each equipment room).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en-US" sz="1400" dirty="0">
                          <a:latin typeface="Huawei Sans" panose="020C0503030203020204" pitchFamily="34" charset="0"/>
                        </a:rPr>
                        <a:t>Designed target average power of each unit (kW)</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Average expected load power (average power or rated power) of each unit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Determine the capacity of the power distribution system at each layer (IT area, equipment room, and facility).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5420">
                <a:tc>
                  <a:txBody>
                    <a:bodyPr/>
                    <a:lstStyle/>
                    <a:p>
                      <a:r>
                        <a:rPr lang="en-US" sz="1400">
                          <a:latin typeface="Huawei Sans" panose="020C0503030203020204" pitchFamily="34" charset="0"/>
                        </a:rPr>
                        <a:t>Peak power of each unit (kW)</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Maximum expected power of a unit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Determine the requirements for the power distribution system.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5420">
                <a:tc>
                  <a:txBody>
                    <a:bodyPr/>
                    <a:lstStyle/>
                    <a:p>
                      <a:r>
                        <a:rPr lang="en-US" sz="1400">
                          <a:latin typeface="Huawei Sans" panose="020C0503030203020204" pitchFamily="34" charset="0"/>
                        </a:rPr>
                        <a:t>Uncertainty of unit power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a:latin typeface="Huawei Sans" panose="020C0503030203020204" pitchFamily="34" charset="0"/>
                        </a:rPr>
                        <a:t>The expected uncertainty of the actual power is quantified compared to the designed target average power.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400" dirty="0">
                          <a:latin typeface="Huawei Sans" panose="020C0503030203020204" pitchFamily="34" charset="0"/>
                        </a:rPr>
                        <a:t>Determine the required reserved space to ensure that the low-density power deployment does not cause the power supply capacity to be wasted, which increases the cost.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23728029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Example 1 </a:t>
            </a:r>
            <a:r>
              <a:rPr lang="en-US" altLang="zh-CN" dirty="0" smtClean="0"/>
              <a:t>-</a:t>
            </a:r>
            <a:r>
              <a:rPr lang="en-US" dirty="0" smtClean="0"/>
              <a:t> Small-sized Data Center (1)</a:t>
            </a:r>
            <a:endParaRPr lang="en-US" dirty="0"/>
          </a:p>
        </p:txBody>
      </p:sp>
      <p:sp>
        <p:nvSpPr>
          <p:cNvPr id="3" name="文本占位符 2"/>
          <p:cNvSpPr>
            <a:spLocks noGrp="1"/>
          </p:cNvSpPr>
          <p:nvPr>
            <p:ph type="body" sz="quarter" idx="10"/>
          </p:nvPr>
        </p:nvSpPr>
        <p:spPr/>
        <p:txBody>
          <a:bodyPr/>
          <a:lstStyle/>
          <a:p>
            <a:r>
              <a:rPr lang="en-US" dirty="0" smtClean="0"/>
              <a:t>A small server room with only one IT room and one IT area is used as an example. In this case, the specification layer is the equipment room, which is also the IT area. The equipment room contains a group of IT cabinets.</a:t>
            </a:r>
            <a:endParaRPr lang="en-US" dirty="0"/>
          </a:p>
        </p:txBody>
      </p:sp>
      <p:grpSp>
        <p:nvGrpSpPr>
          <p:cNvPr id="34" name="组合 33"/>
          <p:cNvGrpSpPr/>
          <p:nvPr/>
        </p:nvGrpSpPr>
        <p:grpSpPr>
          <a:xfrm>
            <a:off x="2072073" y="2608050"/>
            <a:ext cx="7524313" cy="3515862"/>
            <a:chOff x="-240089" y="2865888"/>
            <a:chExt cx="6259580" cy="3515862"/>
          </a:xfrm>
        </p:grpSpPr>
        <p:grpSp>
          <p:nvGrpSpPr>
            <p:cNvPr id="24" name="组合 23"/>
            <p:cNvGrpSpPr/>
            <p:nvPr/>
          </p:nvGrpSpPr>
          <p:grpSpPr>
            <a:xfrm>
              <a:off x="-240089" y="2869477"/>
              <a:ext cx="6259580" cy="3512273"/>
              <a:chOff x="-599810" y="2912240"/>
              <a:chExt cx="6259580" cy="3512273"/>
            </a:xfrm>
          </p:grpSpPr>
          <p:grpSp>
            <p:nvGrpSpPr>
              <p:cNvPr id="10" name="组合 9"/>
              <p:cNvGrpSpPr/>
              <p:nvPr/>
            </p:nvGrpSpPr>
            <p:grpSpPr>
              <a:xfrm>
                <a:off x="1512480" y="2912240"/>
                <a:ext cx="4147290" cy="1514879"/>
                <a:chOff x="1433284" y="3094016"/>
                <a:chExt cx="4147290" cy="1514879"/>
              </a:xfrm>
            </p:grpSpPr>
            <p:sp>
              <p:nvSpPr>
                <p:cNvPr id="5" name="文本框 4"/>
                <p:cNvSpPr txBox="1"/>
                <p:nvPr/>
              </p:nvSpPr>
              <p:spPr>
                <a:xfrm>
                  <a:off x="1433285" y="3094016"/>
                  <a:ext cx="1803699" cy="307777"/>
                </a:xfrm>
                <a:prstGeom prst="rect">
                  <a:avLst/>
                </a:prstGeom>
                <a:noFill/>
              </p:spPr>
              <p:txBody>
                <a:bodyPr wrap="none" rtlCol="0">
                  <a:noAutofit/>
                </a:bodyPr>
                <a:lstStyle/>
                <a:p>
                  <a:r>
                    <a:rPr lang="en-US" sz="1400" dirty="0">
                      <a:latin typeface="Huawei Sans" panose="020C0503030203020204" pitchFamily="34" charset="0"/>
                    </a:rPr>
                    <a:t>Number of cabinets</a:t>
                  </a:r>
                </a:p>
              </p:txBody>
            </p:sp>
            <p:sp>
              <p:nvSpPr>
                <p:cNvPr id="6" name="文本框 5"/>
                <p:cNvSpPr txBox="1"/>
                <p:nvPr/>
              </p:nvSpPr>
              <p:spPr>
                <a:xfrm>
                  <a:off x="1433285" y="3437008"/>
                  <a:ext cx="4147289" cy="307777"/>
                </a:xfrm>
                <a:prstGeom prst="rect">
                  <a:avLst/>
                </a:prstGeom>
                <a:noFill/>
              </p:spPr>
              <p:txBody>
                <a:bodyPr wrap="none" rtlCol="0">
                  <a:noAutofit/>
                </a:bodyPr>
                <a:lstStyle/>
                <a:p>
                  <a:r>
                    <a:rPr lang="en-US" sz="1400" dirty="0">
                      <a:latin typeface="Huawei Sans" panose="020C0503030203020204" pitchFamily="34" charset="0"/>
                    </a:rPr>
                    <a:t>Designed average power density </a:t>
                  </a:r>
                  <a:endParaRPr lang="en-US" sz="1400" dirty="0" smtClean="0">
                    <a:latin typeface="Huawei Sans" panose="020C0503030203020204" pitchFamily="34" charset="0"/>
                  </a:endParaRPr>
                </a:p>
                <a:p>
                  <a:r>
                    <a:rPr lang="en-US" sz="1400" dirty="0" smtClean="0">
                      <a:latin typeface="Huawei Sans" panose="020C0503030203020204" pitchFamily="34" charset="0"/>
                    </a:rPr>
                    <a:t>of </a:t>
                  </a:r>
                  <a:r>
                    <a:rPr lang="en-US" sz="1400" dirty="0">
                      <a:latin typeface="Huawei Sans" panose="020C0503030203020204" pitchFamily="34" charset="0"/>
                    </a:rPr>
                    <a:t>each cabinet</a:t>
                  </a:r>
                </a:p>
              </p:txBody>
            </p:sp>
            <p:sp>
              <p:nvSpPr>
                <p:cNvPr id="8" name="文本框 7"/>
                <p:cNvSpPr txBox="1"/>
                <p:nvPr/>
              </p:nvSpPr>
              <p:spPr>
                <a:xfrm>
                  <a:off x="1433284" y="3910625"/>
                  <a:ext cx="2337499" cy="307777"/>
                </a:xfrm>
                <a:prstGeom prst="rect">
                  <a:avLst/>
                </a:prstGeom>
                <a:noFill/>
              </p:spPr>
              <p:txBody>
                <a:bodyPr wrap="none" rtlCol="0">
                  <a:noAutofit/>
                </a:bodyPr>
                <a:lstStyle/>
                <a:p>
                  <a:r>
                    <a:rPr lang="en-US" sz="1400" dirty="0">
                      <a:latin typeface="Huawei Sans" panose="020C0503030203020204" pitchFamily="34" charset="0"/>
                    </a:rPr>
                    <a:t>Peak power of the cabinet</a:t>
                  </a:r>
                </a:p>
              </p:txBody>
            </p:sp>
            <p:sp>
              <p:nvSpPr>
                <p:cNvPr id="9" name="文本框 8"/>
                <p:cNvSpPr txBox="1"/>
                <p:nvPr/>
              </p:nvSpPr>
              <p:spPr>
                <a:xfrm>
                  <a:off x="1433284" y="4301118"/>
                  <a:ext cx="2573140" cy="307777"/>
                </a:xfrm>
                <a:prstGeom prst="rect">
                  <a:avLst/>
                </a:prstGeom>
                <a:noFill/>
              </p:spPr>
              <p:txBody>
                <a:bodyPr wrap="none" rtlCol="0">
                  <a:noAutofit/>
                </a:bodyPr>
                <a:lstStyle/>
                <a:p>
                  <a:r>
                    <a:rPr lang="en-US" sz="1400">
                      <a:latin typeface="Huawei Sans" panose="020C0503030203020204" pitchFamily="34" charset="0"/>
                    </a:rPr>
                    <a:t>Uncertainty of cabinet power</a:t>
                  </a:r>
                </a:p>
              </p:txBody>
            </p:sp>
          </p:grpSp>
          <p:grpSp>
            <p:nvGrpSpPr>
              <p:cNvPr id="11" name="组合 10"/>
              <p:cNvGrpSpPr/>
              <p:nvPr/>
            </p:nvGrpSpPr>
            <p:grpSpPr>
              <a:xfrm>
                <a:off x="1512481" y="4932985"/>
                <a:ext cx="2980305" cy="1491528"/>
                <a:chOff x="1433283" y="3094016"/>
                <a:chExt cx="2980305" cy="1491528"/>
              </a:xfrm>
            </p:grpSpPr>
            <p:sp>
              <p:nvSpPr>
                <p:cNvPr id="12" name="文本框 11"/>
                <p:cNvSpPr txBox="1"/>
                <p:nvPr/>
              </p:nvSpPr>
              <p:spPr>
                <a:xfrm>
                  <a:off x="1433285" y="3094016"/>
                  <a:ext cx="1838965" cy="307777"/>
                </a:xfrm>
                <a:prstGeom prst="rect">
                  <a:avLst/>
                </a:prstGeom>
                <a:noFill/>
              </p:spPr>
              <p:txBody>
                <a:bodyPr wrap="none" rtlCol="0">
                  <a:noAutofit/>
                </a:bodyPr>
                <a:lstStyle/>
                <a:p>
                  <a:r>
                    <a:rPr lang="en-US" sz="1400">
                      <a:latin typeface="Huawei Sans" panose="020C0503030203020204" pitchFamily="34" charset="0"/>
                    </a:rPr>
                    <a:t>Rated system power</a:t>
                  </a:r>
                </a:p>
              </p:txBody>
            </p:sp>
            <p:sp>
              <p:nvSpPr>
                <p:cNvPr id="13" name="文本框 12"/>
                <p:cNvSpPr txBox="1"/>
                <p:nvPr/>
              </p:nvSpPr>
              <p:spPr>
                <a:xfrm>
                  <a:off x="1433285" y="3488600"/>
                  <a:ext cx="2533066" cy="307777"/>
                </a:xfrm>
                <a:prstGeom prst="rect">
                  <a:avLst/>
                </a:prstGeom>
                <a:noFill/>
              </p:spPr>
              <p:txBody>
                <a:bodyPr wrap="none" rtlCol="0">
                  <a:noAutofit/>
                </a:bodyPr>
                <a:lstStyle/>
                <a:p>
                  <a:r>
                    <a:rPr lang="en-US" sz="1400" dirty="0">
                      <a:latin typeface="Huawei Sans" panose="020C0503030203020204" pitchFamily="34" charset="0"/>
                    </a:rPr>
                    <a:t>Rated power of each cabinet</a:t>
                  </a:r>
                </a:p>
              </p:txBody>
            </p:sp>
            <p:sp>
              <p:nvSpPr>
                <p:cNvPr id="14" name="文本框 13"/>
                <p:cNvSpPr txBox="1"/>
                <p:nvPr/>
              </p:nvSpPr>
              <p:spPr>
                <a:xfrm>
                  <a:off x="1433285" y="3883184"/>
                  <a:ext cx="2980303" cy="307777"/>
                </a:xfrm>
                <a:prstGeom prst="rect">
                  <a:avLst/>
                </a:prstGeom>
                <a:noFill/>
              </p:spPr>
              <p:txBody>
                <a:bodyPr wrap="none" rtlCol="0">
                  <a:noAutofit/>
                </a:bodyPr>
                <a:lstStyle/>
                <a:p>
                  <a:r>
                    <a:rPr lang="en-US" sz="1400">
                      <a:latin typeface="Huawei Sans" panose="020C0503030203020204" pitchFamily="34" charset="0"/>
                    </a:rPr>
                    <a:t>Rated peak power of each cabinet</a:t>
                  </a:r>
                </a:p>
              </p:txBody>
            </p:sp>
            <p:sp>
              <p:nvSpPr>
                <p:cNvPr id="15" name="文本框 14"/>
                <p:cNvSpPr txBox="1"/>
                <p:nvPr/>
              </p:nvSpPr>
              <p:spPr>
                <a:xfrm>
                  <a:off x="1433283" y="4277767"/>
                  <a:ext cx="2064989" cy="307777"/>
                </a:xfrm>
                <a:prstGeom prst="rect">
                  <a:avLst/>
                </a:prstGeom>
                <a:noFill/>
              </p:spPr>
              <p:txBody>
                <a:bodyPr wrap="none" rtlCol="0">
                  <a:noAutofit/>
                </a:bodyPr>
                <a:lstStyle/>
                <a:p>
                  <a:r>
                    <a:rPr lang="en-US" sz="1400">
                      <a:latin typeface="Huawei Sans" panose="020C0503030203020204" pitchFamily="34" charset="0"/>
                    </a:rPr>
                    <a:t>Expected unused space</a:t>
                  </a:r>
                </a:p>
              </p:txBody>
            </p:sp>
          </p:grpSp>
          <p:sp>
            <p:nvSpPr>
              <p:cNvPr id="16" name="文本框 15"/>
              <p:cNvSpPr txBox="1"/>
              <p:nvPr/>
            </p:nvSpPr>
            <p:spPr>
              <a:xfrm>
                <a:off x="1489374" y="4536906"/>
                <a:ext cx="2544286" cy="307777"/>
              </a:xfrm>
              <a:prstGeom prst="rect">
                <a:avLst/>
              </a:prstGeom>
              <a:noFill/>
            </p:spPr>
            <p:txBody>
              <a:bodyPr wrap="none" rtlCol="0">
                <a:noAutofit/>
              </a:bodyPr>
              <a:lstStyle/>
              <a:p>
                <a:r>
                  <a:rPr lang="en-US" sz="1400" dirty="0">
                    <a:latin typeface="Huawei Sans" panose="020C0503030203020204" pitchFamily="34" charset="0"/>
                  </a:rPr>
                  <a:t>Number of reserved cabinets</a:t>
                </a:r>
              </a:p>
            </p:txBody>
          </p:sp>
          <p:sp>
            <p:nvSpPr>
              <p:cNvPr id="19" name="左大括号 18"/>
              <p:cNvSpPr/>
              <p:nvPr/>
            </p:nvSpPr>
            <p:spPr>
              <a:xfrm>
                <a:off x="1220260" y="3066128"/>
                <a:ext cx="292224" cy="12071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
            <p:nvSpPr>
              <p:cNvPr id="20" name="左大括号 19"/>
              <p:cNvSpPr/>
              <p:nvPr/>
            </p:nvSpPr>
            <p:spPr>
              <a:xfrm>
                <a:off x="1195794" y="5073204"/>
                <a:ext cx="292224" cy="12071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latin typeface="Huawei Sans" panose="020C0503030203020204" pitchFamily="34" charset="0"/>
                </a:endParaRPr>
              </a:p>
            </p:txBody>
          </p:sp>
          <p:sp>
            <p:nvSpPr>
              <p:cNvPr id="21" name="文本框 20"/>
              <p:cNvSpPr txBox="1"/>
              <p:nvPr/>
            </p:nvSpPr>
            <p:spPr>
              <a:xfrm>
                <a:off x="-599810" y="4528017"/>
                <a:ext cx="1802096" cy="307777"/>
              </a:xfrm>
              <a:prstGeom prst="rect">
                <a:avLst/>
              </a:prstGeom>
              <a:noFill/>
            </p:spPr>
            <p:txBody>
              <a:bodyPr wrap="none" rtlCol="0">
                <a:noAutofit/>
              </a:bodyPr>
              <a:lstStyle/>
              <a:p>
                <a:r>
                  <a:rPr lang="en-US" sz="1600" dirty="0">
                    <a:latin typeface="Huawei Sans" panose="020C0503030203020204" pitchFamily="34" charset="0"/>
                  </a:rPr>
                  <a:t>Space specifications</a:t>
                </a:r>
              </a:p>
            </p:txBody>
          </p:sp>
        </p:grpSp>
        <p:sp>
          <p:nvSpPr>
            <p:cNvPr id="25" name="文本框 24"/>
            <p:cNvSpPr txBox="1"/>
            <p:nvPr/>
          </p:nvSpPr>
          <p:spPr>
            <a:xfrm>
              <a:off x="4920756" y="2865888"/>
              <a:ext cx="386644" cy="307777"/>
            </a:xfrm>
            <a:prstGeom prst="rect">
              <a:avLst/>
            </a:prstGeom>
            <a:noFill/>
          </p:spPr>
          <p:txBody>
            <a:bodyPr wrap="none" rtlCol="0">
              <a:noAutofit/>
            </a:bodyPr>
            <a:lstStyle/>
            <a:p>
              <a:r>
                <a:rPr lang="en-US" sz="1400">
                  <a:latin typeface="Huawei Sans" panose="020C0503030203020204" pitchFamily="34" charset="0"/>
                </a:rPr>
                <a:t>12</a:t>
              </a:r>
            </a:p>
          </p:txBody>
        </p:sp>
        <p:sp>
          <p:nvSpPr>
            <p:cNvPr id="26" name="文本框 25"/>
            <p:cNvSpPr txBox="1"/>
            <p:nvPr/>
          </p:nvSpPr>
          <p:spPr>
            <a:xfrm>
              <a:off x="4920756" y="3269451"/>
              <a:ext cx="611065" cy="307777"/>
            </a:xfrm>
            <a:prstGeom prst="rect">
              <a:avLst/>
            </a:prstGeom>
            <a:noFill/>
          </p:spPr>
          <p:txBody>
            <a:bodyPr wrap="none" rtlCol="0">
              <a:noAutofit/>
            </a:bodyPr>
            <a:lstStyle/>
            <a:p>
              <a:r>
                <a:rPr lang="en-US" sz="1400" dirty="0">
                  <a:latin typeface="Huawei Sans" panose="020C0503030203020204" pitchFamily="34" charset="0"/>
                </a:rPr>
                <a:t>4 kW</a:t>
              </a:r>
            </a:p>
          </p:txBody>
        </p:sp>
        <p:sp>
          <p:nvSpPr>
            <p:cNvPr id="27" name="文本框 26"/>
            <p:cNvSpPr txBox="1"/>
            <p:nvPr/>
          </p:nvSpPr>
          <p:spPr>
            <a:xfrm>
              <a:off x="4920756" y="3673014"/>
              <a:ext cx="611065" cy="307777"/>
            </a:xfrm>
            <a:prstGeom prst="rect">
              <a:avLst/>
            </a:prstGeom>
            <a:noFill/>
          </p:spPr>
          <p:txBody>
            <a:bodyPr wrap="none" rtlCol="0">
              <a:noAutofit/>
            </a:bodyPr>
            <a:lstStyle/>
            <a:p>
              <a:r>
                <a:rPr lang="en-US" sz="1400">
                  <a:latin typeface="Huawei Sans" panose="020C0503030203020204" pitchFamily="34" charset="0"/>
                </a:rPr>
                <a:t>8 kW</a:t>
              </a:r>
            </a:p>
          </p:txBody>
        </p:sp>
        <p:sp>
          <p:nvSpPr>
            <p:cNvPr id="28" name="文本框 27"/>
            <p:cNvSpPr txBox="1"/>
            <p:nvPr/>
          </p:nvSpPr>
          <p:spPr>
            <a:xfrm>
              <a:off x="4920756" y="4076578"/>
              <a:ext cx="550151" cy="307777"/>
            </a:xfrm>
            <a:prstGeom prst="rect">
              <a:avLst/>
            </a:prstGeom>
            <a:noFill/>
          </p:spPr>
          <p:txBody>
            <a:bodyPr wrap="none" rtlCol="0">
              <a:noAutofit/>
            </a:bodyPr>
            <a:lstStyle/>
            <a:p>
              <a:r>
                <a:rPr lang="en-US" sz="1400">
                  <a:latin typeface="Huawei Sans" panose="020C0503030203020204" pitchFamily="34" charset="0"/>
                </a:rPr>
                <a:t>15%</a:t>
              </a:r>
            </a:p>
          </p:txBody>
        </p:sp>
        <p:sp>
          <p:nvSpPr>
            <p:cNvPr id="29" name="文本框 28"/>
            <p:cNvSpPr txBox="1"/>
            <p:nvPr/>
          </p:nvSpPr>
          <p:spPr>
            <a:xfrm>
              <a:off x="4910802" y="4876552"/>
              <a:ext cx="712054" cy="307777"/>
            </a:xfrm>
            <a:prstGeom prst="rect">
              <a:avLst/>
            </a:prstGeom>
            <a:noFill/>
          </p:spPr>
          <p:txBody>
            <a:bodyPr wrap="none" rtlCol="0">
              <a:noAutofit/>
            </a:bodyPr>
            <a:lstStyle/>
            <a:p>
              <a:r>
                <a:rPr lang="en-US" sz="1400" dirty="0">
                  <a:latin typeface="Huawei Sans" panose="020C0503030203020204" pitchFamily="34" charset="0"/>
                </a:rPr>
                <a:t>48 kW</a:t>
              </a:r>
            </a:p>
          </p:txBody>
        </p:sp>
        <p:sp>
          <p:nvSpPr>
            <p:cNvPr id="30" name="文本框 29"/>
            <p:cNvSpPr txBox="1"/>
            <p:nvPr/>
          </p:nvSpPr>
          <p:spPr>
            <a:xfrm>
              <a:off x="4920756" y="5206251"/>
              <a:ext cx="611065" cy="307777"/>
            </a:xfrm>
            <a:prstGeom prst="rect">
              <a:avLst/>
            </a:prstGeom>
            <a:noFill/>
          </p:spPr>
          <p:txBody>
            <a:bodyPr wrap="none" rtlCol="0">
              <a:noAutofit/>
            </a:bodyPr>
            <a:lstStyle/>
            <a:p>
              <a:r>
                <a:rPr lang="en-US" sz="1400">
                  <a:latin typeface="Huawei Sans" panose="020C0503030203020204" pitchFamily="34" charset="0"/>
                </a:rPr>
                <a:t>4 kW</a:t>
              </a:r>
            </a:p>
          </p:txBody>
        </p:sp>
        <p:sp>
          <p:nvSpPr>
            <p:cNvPr id="31" name="文本框 30"/>
            <p:cNvSpPr txBox="1"/>
            <p:nvPr/>
          </p:nvSpPr>
          <p:spPr>
            <a:xfrm>
              <a:off x="4920756" y="5609814"/>
              <a:ext cx="611065" cy="307777"/>
            </a:xfrm>
            <a:prstGeom prst="rect">
              <a:avLst/>
            </a:prstGeom>
            <a:noFill/>
          </p:spPr>
          <p:txBody>
            <a:bodyPr wrap="none" rtlCol="0">
              <a:noAutofit/>
            </a:bodyPr>
            <a:lstStyle/>
            <a:p>
              <a:r>
                <a:rPr lang="en-US" sz="1400">
                  <a:latin typeface="Huawei Sans" panose="020C0503030203020204" pitchFamily="34" charset="0"/>
                </a:rPr>
                <a:t>8 kW</a:t>
              </a:r>
            </a:p>
          </p:txBody>
        </p:sp>
        <p:sp>
          <p:nvSpPr>
            <p:cNvPr id="32" name="文本框 31"/>
            <p:cNvSpPr txBox="1"/>
            <p:nvPr/>
          </p:nvSpPr>
          <p:spPr>
            <a:xfrm>
              <a:off x="4920756" y="6013378"/>
              <a:ext cx="550151" cy="307777"/>
            </a:xfrm>
            <a:prstGeom prst="rect">
              <a:avLst/>
            </a:prstGeom>
            <a:noFill/>
          </p:spPr>
          <p:txBody>
            <a:bodyPr wrap="none" rtlCol="0">
              <a:noAutofit/>
            </a:bodyPr>
            <a:lstStyle/>
            <a:p>
              <a:r>
                <a:rPr lang="en-US" sz="1400">
                  <a:latin typeface="Huawei Sans" panose="020C0503030203020204" pitchFamily="34" charset="0"/>
                </a:rPr>
                <a:t>15%</a:t>
              </a:r>
            </a:p>
          </p:txBody>
        </p:sp>
        <p:sp>
          <p:nvSpPr>
            <p:cNvPr id="33" name="文本框 32"/>
            <p:cNvSpPr txBox="1"/>
            <p:nvPr/>
          </p:nvSpPr>
          <p:spPr>
            <a:xfrm>
              <a:off x="4910596" y="4497888"/>
              <a:ext cx="285656" cy="307777"/>
            </a:xfrm>
            <a:prstGeom prst="rect">
              <a:avLst/>
            </a:prstGeom>
            <a:noFill/>
          </p:spPr>
          <p:txBody>
            <a:bodyPr wrap="none" rtlCol="0">
              <a:noAutofit/>
            </a:bodyPr>
            <a:lstStyle/>
            <a:p>
              <a:r>
                <a:rPr lang="en-US" sz="1400">
                  <a:latin typeface="Huawei Sans" panose="020C0503030203020204" pitchFamily="34" charset="0"/>
                </a:rPr>
                <a:t>2</a:t>
              </a:r>
            </a:p>
          </p:txBody>
        </p:sp>
      </p:grpSp>
      <p:sp>
        <p:nvSpPr>
          <p:cNvPr id="22" name="文本框 21"/>
          <p:cNvSpPr txBox="1"/>
          <p:nvPr/>
        </p:nvSpPr>
        <p:spPr>
          <a:xfrm>
            <a:off x="2107183" y="2954631"/>
            <a:ext cx="1985988" cy="584775"/>
          </a:xfrm>
          <a:prstGeom prst="rect">
            <a:avLst/>
          </a:prstGeom>
          <a:noFill/>
        </p:spPr>
        <p:txBody>
          <a:bodyPr wrap="square" rtlCol="0">
            <a:spAutoFit/>
          </a:bodyPr>
          <a:lstStyle/>
          <a:p>
            <a:r>
              <a:rPr lang="en-US" altLang="zh-CN" sz="1600" dirty="0">
                <a:latin typeface="Huawei Sans" panose="020C0503030203020204" pitchFamily="34" charset="0"/>
              </a:rPr>
              <a:t>Power density </a:t>
            </a:r>
          </a:p>
          <a:p>
            <a:r>
              <a:rPr lang="en-US" altLang="zh-CN" sz="1600" dirty="0" smtClean="0">
                <a:latin typeface="Huawei Sans" panose="020C0503030203020204" pitchFamily="34" charset="0"/>
              </a:rPr>
              <a:t>specifications</a:t>
            </a:r>
            <a:endParaRPr lang="en-US" altLang="zh-CN" sz="1600" dirty="0">
              <a:latin typeface="Huawei Sans" panose="020C0503030203020204" pitchFamily="34" charset="0"/>
            </a:endParaRPr>
          </a:p>
        </p:txBody>
      </p:sp>
      <p:sp>
        <p:nvSpPr>
          <p:cNvPr id="23" name="文本框 22"/>
          <p:cNvSpPr txBox="1"/>
          <p:nvPr/>
        </p:nvSpPr>
        <p:spPr>
          <a:xfrm>
            <a:off x="1981674" y="4852257"/>
            <a:ext cx="2148612" cy="830997"/>
          </a:xfrm>
          <a:prstGeom prst="rect">
            <a:avLst/>
          </a:prstGeom>
          <a:noFill/>
        </p:spPr>
        <p:txBody>
          <a:bodyPr wrap="square" rtlCol="0">
            <a:spAutoFit/>
          </a:bodyPr>
          <a:lstStyle/>
          <a:p>
            <a:pPr algn="ctr"/>
            <a:r>
              <a:rPr lang="en-US" altLang="zh-CN" sz="1600" dirty="0">
                <a:latin typeface="Huawei Sans" panose="020C0503030203020204" pitchFamily="34" charset="0"/>
              </a:rPr>
              <a:t>Equipment room </a:t>
            </a:r>
          </a:p>
          <a:p>
            <a:pPr algn="ctr"/>
            <a:r>
              <a:rPr lang="en-US" altLang="zh-CN" sz="1600" dirty="0">
                <a:latin typeface="Huawei Sans" panose="020C0503030203020204" pitchFamily="34" charset="0"/>
              </a:rPr>
              <a:t>performance </a:t>
            </a:r>
          </a:p>
          <a:p>
            <a:pPr algn="ctr"/>
            <a:r>
              <a:rPr lang="en-US" altLang="zh-CN" sz="1600" dirty="0" smtClean="0">
                <a:latin typeface="Huawei Sans" panose="020C0503030203020204" pitchFamily="34" charset="0"/>
              </a:rPr>
              <a:t>specifications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94446950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smtClean="0"/>
              <a:t>Example 1 </a:t>
            </a:r>
            <a:r>
              <a:rPr lang="en-US" altLang="zh-CN" dirty="0" smtClean="0"/>
              <a:t>-</a:t>
            </a:r>
            <a:r>
              <a:rPr lang="en-US" dirty="0" smtClean="0"/>
              <a:t> Small-sized Data Center (2)</a:t>
            </a:r>
            <a:endParaRPr lang="en-US" dirty="0"/>
          </a:p>
        </p:txBody>
      </p:sp>
      <p:sp>
        <p:nvSpPr>
          <p:cNvPr id="3" name="文本占位符 2"/>
          <p:cNvSpPr>
            <a:spLocks noGrp="1"/>
          </p:cNvSpPr>
          <p:nvPr>
            <p:ph type="body" sz="quarter" idx="10"/>
          </p:nvPr>
        </p:nvSpPr>
        <p:spPr/>
        <p:txBody>
          <a:bodyPr/>
          <a:lstStyle/>
          <a:p>
            <a:r>
              <a:rPr lang="en-US" sz="1800" dirty="0" smtClean="0"/>
              <a:t>The key point here is not that the plan can accurately reflect the detailed IT plan of each cabinet (because the IT plan of each device cannot be obtained in advance), but that the plan can ensure that the performance of a data center is known and predictable.</a:t>
            </a:r>
          </a:p>
          <a:p>
            <a:r>
              <a:rPr lang="en-US" sz="1800" dirty="0" smtClean="0"/>
              <a:t>In this example,</a:t>
            </a:r>
          </a:p>
          <a:p>
            <a:pPr lvl="1"/>
            <a:r>
              <a:rPr lang="en-US" sz="1600" dirty="0" smtClean="0"/>
              <a:t>The specifications clearly define design that supports a cabinet group containing up to 12 cabinets.</a:t>
            </a:r>
          </a:p>
          <a:p>
            <a:pPr lvl="1"/>
            <a:r>
              <a:rPr lang="en-US" sz="1600" dirty="0" smtClean="0"/>
              <a:t>In the cabinet group, the designed average power is 4 kW, and the peak power of each cabinet is less than or equal to 8 kW.</a:t>
            </a:r>
          </a:p>
          <a:p>
            <a:pPr lvl="1"/>
            <a:r>
              <a:rPr lang="en-US" sz="1600" dirty="0" smtClean="0"/>
              <a:t>To ensure that the peak power is not exceeded, a pre-deployment IT policy can be formulated for the data center. According to the policy, the maximum power of each cabinet is 8 kW. When the load increases, the power must be allocated to each cabinet.</a:t>
            </a:r>
          </a:p>
          <a:p>
            <a:pPr lvl="1"/>
            <a:r>
              <a:rPr lang="en-US" sz="1600" dirty="0" smtClean="0"/>
              <a:t>If the actual IT power density is less than 15% of the designed average value (4 kW), the extra reserved space can ensure that all available power supply and cooling capacity can be used.</a:t>
            </a:r>
            <a:endParaRPr lang="en-US" sz="1600" dirty="0"/>
          </a:p>
        </p:txBody>
      </p:sp>
    </p:spTree>
    <p:extLst>
      <p:ext uri="{BB962C8B-B14F-4D97-AF65-F5344CB8AC3E}">
        <p14:creationId xmlns:p14="http://schemas.microsoft.com/office/powerpoint/2010/main" val="86649354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Example 2 </a:t>
            </a:r>
            <a:r>
              <a:rPr lang="en-US" altLang="zh-CN" dirty="0" smtClean="0"/>
              <a:t>-</a:t>
            </a:r>
            <a:r>
              <a:rPr lang="en-US" dirty="0" smtClean="0"/>
              <a:t> Large-sized Data Center (1)</a:t>
            </a:r>
            <a:endParaRPr lang="en-US" dirty="0"/>
          </a:p>
        </p:txBody>
      </p:sp>
      <p:sp>
        <p:nvSpPr>
          <p:cNvPr id="3" name="文本占位符 2"/>
          <p:cNvSpPr>
            <a:spLocks noGrp="1"/>
          </p:cNvSpPr>
          <p:nvPr>
            <p:ph type="body" sz="quarter" idx="10"/>
          </p:nvPr>
        </p:nvSpPr>
        <p:spPr/>
        <p:txBody>
          <a:bodyPr/>
          <a:lstStyle/>
          <a:p>
            <a:r>
              <a:rPr lang="en-US" sz="1800" dirty="0" smtClean="0"/>
              <a:t>In this data center example, the data center adopts the following layered structure:</a:t>
            </a:r>
          </a:p>
          <a:p>
            <a:pPr lvl="1"/>
            <a:r>
              <a:rPr lang="en-US" sz="1600" dirty="0" smtClean="0"/>
              <a:t>The data center facilities consist of</a:t>
            </a:r>
          </a:p>
          <a:p>
            <a:pPr lvl="1"/>
            <a:r>
              <a:rPr lang="en-US" sz="1600" dirty="0" smtClean="0"/>
              <a:t>Four IT rooms, each of which consists of</a:t>
            </a:r>
          </a:p>
          <a:p>
            <a:pPr lvl="1"/>
            <a:r>
              <a:rPr lang="en-US" sz="1600" dirty="0" smtClean="0"/>
              <a:t>Six IT areas, each of which consists of</a:t>
            </a:r>
          </a:p>
          <a:p>
            <a:pPr lvl="1"/>
            <a:r>
              <a:rPr lang="en-US" sz="1600" dirty="0" smtClean="0"/>
              <a:t>16 IT cabinets</a:t>
            </a:r>
          </a:p>
          <a:p>
            <a:r>
              <a:rPr lang="en-US" sz="1800" dirty="0" smtClean="0"/>
              <a:t>The procedure is as follows:</a:t>
            </a:r>
          </a:p>
          <a:p>
            <a:pPr lvl="1"/>
            <a:r>
              <a:rPr lang="en-US" sz="1600" dirty="0" smtClean="0"/>
              <a:t>Determine the number of cabinets in each IT area and set the cabinet power.</a:t>
            </a:r>
          </a:p>
          <a:p>
            <a:pPr lvl="1"/>
            <a:r>
              <a:rPr lang="en-US" sz="1600" dirty="0" smtClean="0"/>
              <a:t>Determine the number of IT areas in each equipment room and set the IT area power.</a:t>
            </a:r>
          </a:p>
          <a:p>
            <a:pPr lvl="1"/>
            <a:r>
              <a:rPr lang="en-US" sz="1600" dirty="0" smtClean="0"/>
              <a:t>Determine the number of equipment rooms and set the equipment room power.</a:t>
            </a:r>
          </a:p>
          <a:p>
            <a:pPr lvl="1"/>
            <a:r>
              <a:rPr lang="en-US" sz="1600" dirty="0" smtClean="0"/>
              <a:t>Set specifications for facilities, IT areas, and equipment room space.</a:t>
            </a:r>
          </a:p>
          <a:p>
            <a:pPr lvl="1"/>
            <a:r>
              <a:rPr lang="en-US" sz="1600" dirty="0" smtClean="0"/>
              <a:t>Integrate the overall specifications and verify the specifications based on the design constraints. Continuously adjust the design and repeat the procedure until the design meets the requirements.</a:t>
            </a:r>
            <a:endParaRPr lang="en-US" sz="1600" dirty="0"/>
          </a:p>
        </p:txBody>
      </p:sp>
    </p:spTree>
    <p:extLst>
      <p:ext uri="{BB962C8B-B14F-4D97-AF65-F5344CB8AC3E}">
        <p14:creationId xmlns:p14="http://schemas.microsoft.com/office/powerpoint/2010/main" val="20731885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dirty="0" smtClean="0"/>
              <a:t>Example 2 </a:t>
            </a:r>
            <a:r>
              <a:rPr lang="en-US" altLang="zh-CN" dirty="0" smtClean="0"/>
              <a:t>-</a:t>
            </a:r>
            <a:r>
              <a:rPr lang="en-US" dirty="0" smtClean="0"/>
              <a:t> Large-sized Data Center (2)</a:t>
            </a:r>
            <a:endParaRPr lang="en-US" dirty="0"/>
          </a:p>
        </p:txBody>
      </p:sp>
      <p:grpSp>
        <p:nvGrpSpPr>
          <p:cNvPr id="115" name="组合 114"/>
          <p:cNvGrpSpPr/>
          <p:nvPr/>
        </p:nvGrpSpPr>
        <p:grpSpPr>
          <a:xfrm>
            <a:off x="476930" y="1286571"/>
            <a:ext cx="11120286" cy="4213484"/>
            <a:chOff x="-563059" y="1634676"/>
            <a:chExt cx="11120286" cy="4213484"/>
          </a:xfrm>
        </p:grpSpPr>
        <p:grpSp>
          <p:nvGrpSpPr>
            <p:cNvPr id="33" name="组合 32"/>
            <p:cNvGrpSpPr/>
            <p:nvPr/>
          </p:nvGrpSpPr>
          <p:grpSpPr>
            <a:xfrm>
              <a:off x="-563059" y="2300273"/>
              <a:ext cx="7449097" cy="3547688"/>
              <a:chOff x="-563059" y="2300273"/>
              <a:chExt cx="7449097" cy="3547688"/>
            </a:xfrm>
          </p:grpSpPr>
          <p:grpSp>
            <p:nvGrpSpPr>
              <p:cNvPr id="7" name="组合 6"/>
              <p:cNvGrpSpPr/>
              <p:nvPr/>
            </p:nvGrpSpPr>
            <p:grpSpPr>
              <a:xfrm>
                <a:off x="-563059" y="2303862"/>
                <a:ext cx="5120630" cy="3543050"/>
                <a:chOff x="-526857" y="2912240"/>
                <a:chExt cx="5120630" cy="3543050"/>
              </a:xfrm>
            </p:grpSpPr>
            <p:grpSp>
              <p:nvGrpSpPr>
                <p:cNvPr id="17" name="组合 16"/>
                <p:cNvGrpSpPr/>
                <p:nvPr/>
              </p:nvGrpSpPr>
              <p:grpSpPr>
                <a:xfrm>
                  <a:off x="1512480" y="2912240"/>
                  <a:ext cx="3081293" cy="1545656"/>
                  <a:chOff x="1433284" y="3094016"/>
                  <a:chExt cx="3081293" cy="1545656"/>
                </a:xfrm>
              </p:grpSpPr>
              <p:sp>
                <p:nvSpPr>
                  <p:cNvPr id="29" name="文本框 28"/>
                  <p:cNvSpPr txBox="1"/>
                  <p:nvPr/>
                </p:nvSpPr>
                <p:spPr>
                  <a:xfrm>
                    <a:off x="1433285" y="3094016"/>
                    <a:ext cx="1726755" cy="338554"/>
                  </a:xfrm>
                  <a:prstGeom prst="rect">
                    <a:avLst/>
                  </a:prstGeom>
                  <a:noFill/>
                </p:spPr>
                <p:txBody>
                  <a:bodyPr wrap="none" rtlCol="0">
                    <a:noAutofit/>
                  </a:bodyPr>
                  <a:lstStyle/>
                  <a:p>
                    <a:r>
                      <a:rPr lang="en-US" sz="1400">
                        <a:latin typeface="Huawei Sans" panose="020C0503030203020204" pitchFamily="34" charset="0"/>
                      </a:rPr>
                      <a:t>Number of units</a:t>
                    </a:r>
                  </a:p>
                </p:txBody>
              </p:sp>
              <p:sp>
                <p:nvSpPr>
                  <p:cNvPr id="30" name="文本框 29"/>
                  <p:cNvSpPr txBox="1"/>
                  <p:nvPr/>
                </p:nvSpPr>
                <p:spPr>
                  <a:xfrm>
                    <a:off x="1433285" y="3413258"/>
                    <a:ext cx="2343911" cy="338554"/>
                  </a:xfrm>
                  <a:prstGeom prst="rect">
                    <a:avLst/>
                  </a:prstGeom>
                  <a:noFill/>
                </p:spPr>
                <p:txBody>
                  <a:bodyPr wrap="none" rtlCol="0">
                    <a:noAutofit/>
                  </a:bodyPr>
                  <a:lstStyle/>
                  <a:p>
                    <a:r>
                      <a:rPr lang="en-US" sz="1400" dirty="0">
                        <a:latin typeface="Huawei Sans" panose="020C0503030203020204" pitchFamily="34" charset="0"/>
                      </a:rPr>
                      <a:t>Designed average </a:t>
                    </a:r>
                    <a:endParaRPr lang="en-US" sz="1400" dirty="0" smtClean="0">
                      <a:latin typeface="Huawei Sans" panose="020C0503030203020204" pitchFamily="34" charset="0"/>
                    </a:endParaRPr>
                  </a:p>
                  <a:p>
                    <a:r>
                      <a:rPr lang="en-US" sz="1400" dirty="0" smtClean="0">
                        <a:latin typeface="Huawei Sans" panose="020C0503030203020204" pitchFamily="34" charset="0"/>
                      </a:rPr>
                      <a:t>power </a:t>
                    </a:r>
                    <a:r>
                      <a:rPr lang="en-US" sz="1400" dirty="0">
                        <a:latin typeface="Huawei Sans" panose="020C0503030203020204" pitchFamily="34" charset="0"/>
                      </a:rPr>
                      <a:t>density of each unit</a:t>
                    </a:r>
                  </a:p>
                </p:txBody>
              </p:sp>
              <p:sp>
                <p:nvSpPr>
                  <p:cNvPr id="31" name="文本框 30"/>
                  <p:cNvSpPr txBox="1"/>
                  <p:nvPr/>
                </p:nvSpPr>
                <p:spPr>
                  <a:xfrm>
                    <a:off x="1433284" y="3898750"/>
                    <a:ext cx="2470548" cy="338554"/>
                  </a:xfrm>
                  <a:prstGeom prst="rect">
                    <a:avLst/>
                  </a:prstGeom>
                  <a:noFill/>
                </p:spPr>
                <p:txBody>
                  <a:bodyPr wrap="none" rtlCol="0">
                    <a:noAutofit/>
                  </a:bodyPr>
                  <a:lstStyle/>
                  <a:p>
                    <a:r>
                      <a:rPr lang="en-US" sz="1400" dirty="0">
                        <a:latin typeface="Huawei Sans" panose="020C0503030203020204" pitchFamily="34" charset="0"/>
                      </a:rPr>
                      <a:t>Peak power of each unit</a:t>
                    </a:r>
                  </a:p>
                </p:txBody>
              </p:sp>
              <p:sp>
                <p:nvSpPr>
                  <p:cNvPr id="32" name="文本框 31"/>
                  <p:cNvSpPr txBox="1"/>
                  <p:nvPr/>
                </p:nvSpPr>
                <p:spPr>
                  <a:xfrm>
                    <a:off x="1433284" y="4301118"/>
                    <a:ext cx="3081293" cy="338554"/>
                  </a:xfrm>
                  <a:prstGeom prst="rect">
                    <a:avLst/>
                  </a:prstGeom>
                  <a:noFill/>
                </p:spPr>
                <p:txBody>
                  <a:bodyPr wrap="none" rtlCol="0">
                    <a:noAutofit/>
                  </a:bodyPr>
                  <a:lstStyle/>
                  <a:p>
                    <a:r>
                      <a:rPr lang="en-US" sz="1400">
                        <a:latin typeface="Huawei Sans" panose="020C0503030203020204" pitchFamily="34" charset="0"/>
                      </a:rPr>
                      <a:t>Power uncertainty of each unit</a:t>
                    </a:r>
                  </a:p>
                </p:txBody>
              </p:sp>
            </p:grpSp>
            <p:grpSp>
              <p:nvGrpSpPr>
                <p:cNvPr id="18" name="组合 17"/>
                <p:cNvGrpSpPr/>
                <p:nvPr/>
              </p:nvGrpSpPr>
              <p:grpSpPr>
                <a:xfrm>
                  <a:off x="1512481" y="4932985"/>
                  <a:ext cx="3076485" cy="1522305"/>
                  <a:chOff x="1433283" y="3094016"/>
                  <a:chExt cx="3076485" cy="1522305"/>
                </a:xfrm>
              </p:grpSpPr>
              <p:sp>
                <p:nvSpPr>
                  <p:cNvPr id="25" name="文本框 24"/>
                  <p:cNvSpPr txBox="1"/>
                  <p:nvPr/>
                </p:nvSpPr>
                <p:spPr>
                  <a:xfrm>
                    <a:off x="1433285" y="3094016"/>
                    <a:ext cx="2082621" cy="338554"/>
                  </a:xfrm>
                  <a:prstGeom prst="rect">
                    <a:avLst/>
                  </a:prstGeom>
                  <a:noFill/>
                </p:spPr>
                <p:txBody>
                  <a:bodyPr wrap="none" rtlCol="0">
                    <a:noAutofit/>
                  </a:bodyPr>
                  <a:lstStyle/>
                  <a:p>
                    <a:r>
                      <a:rPr lang="en-US" sz="1400">
                        <a:latin typeface="Huawei Sans" panose="020C0503030203020204" pitchFamily="34" charset="0"/>
                      </a:rPr>
                      <a:t>Rated system power</a:t>
                    </a:r>
                  </a:p>
                </p:txBody>
              </p:sp>
              <p:sp>
                <p:nvSpPr>
                  <p:cNvPr id="26" name="文本框 25"/>
                  <p:cNvSpPr txBox="1"/>
                  <p:nvPr/>
                </p:nvSpPr>
                <p:spPr>
                  <a:xfrm>
                    <a:off x="1433285" y="3488600"/>
                    <a:ext cx="2563522" cy="338554"/>
                  </a:xfrm>
                  <a:prstGeom prst="rect">
                    <a:avLst/>
                  </a:prstGeom>
                  <a:noFill/>
                </p:spPr>
                <p:txBody>
                  <a:bodyPr wrap="none" rtlCol="0">
                    <a:noAutofit/>
                  </a:bodyPr>
                  <a:lstStyle/>
                  <a:p>
                    <a:r>
                      <a:rPr lang="en-US" sz="1400">
                        <a:latin typeface="Huawei Sans" panose="020C0503030203020204" pitchFamily="34" charset="0"/>
                      </a:rPr>
                      <a:t>Rated power of each unit</a:t>
                    </a:r>
                  </a:p>
                </p:txBody>
              </p:sp>
              <p:sp>
                <p:nvSpPr>
                  <p:cNvPr id="27" name="文本框 26"/>
                  <p:cNvSpPr txBox="1"/>
                  <p:nvPr/>
                </p:nvSpPr>
                <p:spPr>
                  <a:xfrm>
                    <a:off x="1433285" y="3883184"/>
                    <a:ext cx="3076483" cy="338554"/>
                  </a:xfrm>
                  <a:prstGeom prst="rect">
                    <a:avLst/>
                  </a:prstGeom>
                  <a:noFill/>
                </p:spPr>
                <p:txBody>
                  <a:bodyPr wrap="none" rtlCol="0">
                    <a:noAutofit/>
                  </a:bodyPr>
                  <a:lstStyle/>
                  <a:p>
                    <a:r>
                      <a:rPr lang="en-US" sz="1400" dirty="0">
                        <a:latin typeface="Huawei Sans" panose="020C0503030203020204" pitchFamily="34" charset="0"/>
                      </a:rPr>
                      <a:t>Rated peak power of each unit</a:t>
                    </a:r>
                  </a:p>
                </p:txBody>
              </p:sp>
              <p:sp>
                <p:nvSpPr>
                  <p:cNvPr id="28" name="文本框 27"/>
                  <p:cNvSpPr txBox="1"/>
                  <p:nvPr/>
                </p:nvSpPr>
                <p:spPr>
                  <a:xfrm>
                    <a:off x="1433283" y="4277767"/>
                    <a:ext cx="2343911" cy="338554"/>
                  </a:xfrm>
                  <a:prstGeom prst="rect">
                    <a:avLst/>
                  </a:prstGeom>
                  <a:noFill/>
                </p:spPr>
                <p:txBody>
                  <a:bodyPr wrap="none" rtlCol="0">
                    <a:noAutofit/>
                  </a:bodyPr>
                  <a:lstStyle/>
                  <a:p>
                    <a:r>
                      <a:rPr lang="en-US" sz="1400">
                        <a:latin typeface="Huawei Sans" panose="020C0503030203020204" pitchFamily="34" charset="0"/>
                      </a:rPr>
                      <a:t>Expected unused space</a:t>
                    </a:r>
                  </a:p>
                </p:txBody>
              </p:sp>
            </p:grpSp>
            <p:sp>
              <p:nvSpPr>
                <p:cNvPr id="19" name="文本框 18"/>
                <p:cNvSpPr txBox="1"/>
                <p:nvPr/>
              </p:nvSpPr>
              <p:spPr>
                <a:xfrm>
                  <a:off x="1489374" y="4536906"/>
                  <a:ext cx="2794355" cy="338554"/>
                </a:xfrm>
                <a:prstGeom prst="rect">
                  <a:avLst/>
                </a:prstGeom>
                <a:noFill/>
              </p:spPr>
              <p:txBody>
                <a:bodyPr wrap="none" rtlCol="0">
                  <a:noAutofit/>
                </a:bodyPr>
                <a:lstStyle/>
                <a:p>
                  <a:r>
                    <a:rPr lang="en-US" sz="1400" dirty="0">
                      <a:latin typeface="Huawei Sans" panose="020C0503030203020204" pitchFamily="34" charset="0"/>
                    </a:rPr>
                    <a:t>Reserved space of each unit</a:t>
                  </a:r>
                </a:p>
              </p:txBody>
            </p:sp>
            <p:sp>
              <p:nvSpPr>
                <p:cNvPr id="22" name="左大括号 21"/>
                <p:cNvSpPr/>
                <p:nvPr/>
              </p:nvSpPr>
              <p:spPr>
                <a:xfrm>
                  <a:off x="1220260" y="3066128"/>
                  <a:ext cx="292224" cy="12071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sz="1400">
                    <a:latin typeface="Huawei Sans" panose="020C0503030203020204" pitchFamily="34" charset="0"/>
                  </a:endParaRPr>
                </a:p>
              </p:txBody>
            </p:sp>
            <p:sp>
              <p:nvSpPr>
                <p:cNvPr id="23" name="左大括号 22"/>
                <p:cNvSpPr/>
                <p:nvPr/>
              </p:nvSpPr>
              <p:spPr>
                <a:xfrm>
                  <a:off x="1195794" y="5073204"/>
                  <a:ext cx="292224" cy="1207102"/>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sz="1400">
                    <a:latin typeface="Huawei Sans" panose="020C0503030203020204" pitchFamily="34" charset="0"/>
                  </a:endParaRPr>
                </a:p>
              </p:txBody>
            </p:sp>
            <p:sp>
              <p:nvSpPr>
                <p:cNvPr id="24" name="文本框 23"/>
                <p:cNvSpPr txBox="1"/>
                <p:nvPr/>
              </p:nvSpPr>
              <p:spPr>
                <a:xfrm>
                  <a:off x="-526857" y="4509660"/>
                  <a:ext cx="2039341" cy="338554"/>
                </a:xfrm>
                <a:prstGeom prst="rect">
                  <a:avLst/>
                </a:prstGeom>
                <a:noFill/>
              </p:spPr>
              <p:txBody>
                <a:bodyPr wrap="none" rtlCol="0">
                  <a:noAutofit/>
                </a:bodyPr>
                <a:lstStyle/>
                <a:p>
                  <a:r>
                    <a:rPr lang="en-US" sz="1600" dirty="0">
                      <a:latin typeface="Huawei Sans" panose="020C0503030203020204" pitchFamily="34" charset="0"/>
                    </a:rPr>
                    <a:t>Space specifications</a:t>
                  </a:r>
                </a:p>
              </p:txBody>
            </p:sp>
          </p:grpSp>
          <p:sp>
            <p:nvSpPr>
              <p:cNvPr id="8" name="文本框 7"/>
              <p:cNvSpPr txBox="1"/>
              <p:nvPr/>
            </p:nvSpPr>
            <p:spPr>
              <a:xfrm>
                <a:off x="4312542" y="2300273"/>
                <a:ext cx="300082" cy="338554"/>
              </a:xfrm>
              <a:prstGeom prst="rect">
                <a:avLst/>
              </a:prstGeom>
              <a:noFill/>
            </p:spPr>
            <p:txBody>
              <a:bodyPr wrap="none" rtlCol="0">
                <a:noAutofit/>
              </a:bodyPr>
              <a:lstStyle/>
              <a:p>
                <a:r>
                  <a:rPr lang="en-US" sz="1400">
                    <a:latin typeface="Huawei Sans" panose="020C0503030203020204" pitchFamily="34" charset="0"/>
                  </a:rPr>
                  <a:t>4</a:t>
                </a:r>
              </a:p>
            </p:txBody>
          </p:sp>
          <p:sp>
            <p:nvSpPr>
              <p:cNvPr id="9" name="文本框 8"/>
              <p:cNvSpPr txBox="1"/>
              <p:nvPr/>
            </p:nvSpPr>
            <p:spPr>
              <a:xfrm>
                <a:off x="4312542" y="2703836"/>
                <a:ext cx="902811" cy="338554"/>
              </a:xfrm>
              <a:prstGeom prst="rect">
                <a:avLst/>
              </a:prstGeom>
              <a:noFill/>
            </p:spPr>
            <p:txBody>
              <a:bodyPr wrap="none" rtlCol="0">
                <a:noAutofit/>
              </a:bodyPr>
              <a:lstStyle/>
              <a:p>
                <a:r>
                  <a:rPr lang="en-US" sz="1400" dirty="0">
                    <a:latin typeface="Huawei Sans" panose="020C0503030203020204" pitchFamily="34" charset="0"/>
                  </a:rPr>
                  <a:t>480 kW</a:t>
                </a:r>
              </a:p>
            </p:txBody>
          </p:sp>
          <p:sp>
            <p:nvSpPr>
              <p:cNvPr id="10" name="文本框 9"/>
              <p:cNvSpPr txBox="1"/>
              <p:nvPr/>
            </p:nvSpPr>
            <p:spPr>
              <a:xfrm>
                <a:off x="4312542" y="3107399"/>
                <a:ext cx="902811" cy="338554"/>
              </a:xfrm>
              <a:prstGeom prst="rect">
                <a:avLst/>
              </a:prstGeom>
              <a:noFill/>
            </p:spPr>
            <p:txBody>
              <a:bodyPr wrap="none" rtlCol="0">
                <a:noAutofit/>
              </a:bodyPr>
              <a:lstStyle/>
              <a:p>
                <a:r>
                  <a:rPr lang="en-US" sz="1400">
                    <a:latin typeface="Huawei Sans" panose="020C0503030203020204" pitchFamily="34" charset="0"/>
                  </a:rPr>
                  <a:t>480 kW</a:t>
                </a:r>
              </a:p>
            </p:txBody>
          </p:sp>
          <p:sp>
            <p:nvSpPr>
              <p:cNvPr id="11" name="文本框 10"/>
              <p:cNvSpPr txBox="1"/>
              <p:nvPr/>
            </p:nvSpPr>
            <p:spPr>
              <a:xfrm>
                <a:off x="4312542" y="3510963"/>
                <a:ext cx="263214" cy="338554"/>
              </a:xfrm>
              <a:prstGeom prst="rect">
                <a:avLst/>
              </a:prstGeom>
              <a:noFill/>
            </p:spPr>
            <p:txBody>
              <a:bodyPr wrap="none" rtlCol="0">
                <a:noAutofit/>
              </a:bodyPr>
              <a:lstStyle/>
              <a:p>
                <a:r>
                  <a:rPr lang="en-US" sz="1400">
                    <a:latin typeface="Huawei Sans" panose="020C0503030203020204" pitchFamily="34" charset="0"/>
                  </a:rPr>
                  <a:t>/</a:t>
                </a:r>
              </a:p>
            </p:txBody>
          </p:sp>
          <p:sp>
            <p:nvSpPr>
              <p:cNvPr id="12" name="文本框 11"/>
              <p:cNvSpPr txBox="1"/>
              <p:nvPr/>
            </p:nvSpPr>
            <p:spPr>
              <a:xfrm>
                <a:off x="4312542" y="4312129"/>
                <a:ext cx="1715534" cy="338554"/>
              </a:xfrm>
              <a:prstGeom prst="rect">
                <a:avLst/>
              </a:prstGeom>
              <a:noFill/>
            </p:spPr>
            <p:txBody>
              <a:bodyPr wrap="none" rtlCol="0">
                <a:noAutofit/>
              </a:bodyPr>
              <a:lstStyle/>
              <a:p>
                <a:r>
                  <a:rPr lang="en-US" sz="1400" dirty="0">
                    <a:latin typeface="Huawei Sans" panose="020C0503030203020204" pitchFamily="34" charset="0"/>
                  </a:rPr>
                  <a:t>1920 kW/facility</a:t>
                </a:r>
              </a:p>
            </p:txBody>
          </p:sp>
          <p:sp>
            <p:nvSpPr>
              <p:cNvPr id="13" name="文本框 12"/>
              <p:cNvSpPr txBox="1"/>
              <p:nvPr/>
            </p:nvSpPr>
            <p:spPr>
              <a:xfrm>
                <a:off x="4332134" y="4728210"/>
                <a:ext cx="2553904" cy="338554"/>
              </a:xfrm>
              <a:prstGeom prst="rect">
                <a:avLst/>
              </a:prstGeom>
              <a:noFill/>
            </p:spPr>
            <p:txBody>
              <a:bodyPr wrap="none" rtlCol="0">
                <a:noAutofit/>
              </a:bodyPr>
              <a:lstStyle/>
              <a:p>
                <a:r>
                  <a:rPr lang="en-US" sz="1400" dirty="0">
                    <a:latin typeface="Huawei Sans" panose="020C0503030203020204" pitchFamily="34" charset="0"/>
                  </a:rPr>
                  <a:t>480 kW/equipment room</a:t>
                </a:r>
              </a:p>
            </p:txBody>
          </p:sp>
          <p:sp>
            <p:nvSpPr>
              <p:cNvPr id="14" name="文本框 13"/>
              <p:cNvSpPr txBox="1"/>
              <p:nvPr/>
            </p:nvSpPr>
            <p:spPr>
              <a:xfrm>
                <a:off x="4312542" y="5119385"/>
                <a:ext cx="2553904" cy="338554"/>
              </a:xfrm>
              <a:prstGeom prst="rect">
                <a:avLst/>
              </a:prstGeom>
              <a:noFill/>
            </p:spPr>
            <p:txBody>
              <a:bodyPr wrap="none" rtlCol="0">
                <a:noAutofit/>
              </a:bodyPr>
              <a:lstStyle/>
              <a:p>
                <a:r>
                  <a:rPr lang="en-US" sz="1400" dirty="0">
                    <a:latin typeface="Huawei Sans" panose="020C0503030203020204" pitchFamily="34" charset="0"/>
                  </a:rPr>
                  <a:t>480 kW/equipment room</a:t>
                </a:r>
              </a:p>
            </p:txBody>
          </p:sp>
          <p:sp>
            <p:nvSpPr>
              <p:cNvPr id="15" name="文本框 14"/>
              <p:cNvSpPr txBox="1"/>
              <p:nvPr/>
            </p:nvSpPr>
            <p:spPr>
              <a:xfrm>
                <a:off x="4312542" y="5509407"/>
                <a:ext cx="263214" cy="338554"/>
              </a:xfrm>
              <a:prstGeom prst="rect">
                <a:avLst/>
              </a:prstGeom>
              <a:noFill/>
            </p:spPr>
            <p:txBody>
              <a:bodyPr wrap="none" rtlCol="0">
                <a:noAutofit/>
              </a:bodyPr>
              <a:lstStyle/>
              <a:p>
                <a:r>
                  <a:rPr lang="en-US" sz="1400" dirty="0">
                    <a:latin typeface="Huawei Sans" panose="020C0503030203020204" pitchFamily="34" charset="0"/>
                  </a:rPr>
                  <a:t>/</a:t>
                </a:r>
              </a:p>
            </p:txBody>
          </p:sp>
          <p:sp>
            <p:nvSpPr>
              <p:cNvPr id="16" name="文本框 15"/>
              <p:cNvSpPr txBox="1"/>
              <p:nvPr/>
            </p:nvSpPr>
            <p:spPr>
              <a:xfrm>
                <a:off x="4302382" y="3932273"/>
                <a:ext cx="263214" cy="338554"/>
              </a:xfrm>
              <a:prstGeom prst="rect">
                <a:avLst/>
              </a:prstGeom>
              <a:noFill/>
            </p:spPr>
            <p:txBody>
              <a:bodyPr wrap="none" rtlCol="0">
                <a:noAutofit/>
              </a:bodyPr>
              <a:lstStyle/>
              <a:p>
                <a:r>
                  <a:rPr lang="en-US" sz="1400">
                    <a:latin typeface="Huawei Sans" panose="020C0503030203020204" pitchFamily="34" charset="0"/>
                  </a:rPr>
                  <a:t>/</a:t>
                </a:r>
              </a:p>
            </p:txBody>
          </p:sp>
        </p:grpSp>
        <p:grpSp>
          <p:nvGrpSpPr>
            <p:cNvPr id="111" name="组合 110"/>
            <p:cNvGrpSpPr/>
            <p:nvPr/>
          </p:nvGrpSpPr>
          <p:grpSpPr>
            <a:xfrm>
              <a:off x="6706979" y="2303862"/>
              <a:ext cx="2564064" cy="3537414"/>
              <a:chOff x="7794360" y="2324485"/>
              <a:chExt cx="2564064" cy="3537414"/>
            </a:xfrm>
          </p:grpSpPr>
          <p:sp>
            <p:nvSpPr>
              <p:cNvPr id="36" name="文本框 35"/>
              <p:cNvSpPr txBox="1"/>
              <p:nvPr/>
            </p:nvSpPr>
            <p:spPr>
              <a:xfrm>
                <a:off x="7804520" y="2324485"/>
                <a:ext cx="300082" cy="338554"/>
              </a:xfrm>
              <a:prstGeom prst="rect">
                <a:avLst/>
              </a:prstGeom>
              <a:noFill/>
            </p:spPr>
            <p:txBody>
              <a:bodyPr wrap="none" rtlCol="0">
                <a:noAutofit/>
              </a:bodyPr>
              <a:lstStyle/>
              <a:p>
                <a:r>
                  <a:rPr lang="en-US" sz="1400">
                    <a:latin typeface="Huawei Sans" panose="020C0503030203020204" pitchFamily="34" charset="0"/>
                  </a:rPr>
                  <a:t>6</a:t>
                </a:r>
              </a:p>
            </p:txBody>
          </p:sp>
          <p:sp>
            <p:nvSpPr>
              <p:cNvPr id="37" name="文本框 36"/>
              <p:cNvSpPr txBox="1"/>
              <p:nvPr/>
            </p:nvSpPr>
            <p:spPr>
              <a:xfrm>
                <a:off x="7804520" y="2728048"/>
                <a:ext cx="787395" cy="338554"/>
              </a:xfrm>
              <a:prstGeom prst="rect">
                <a:avLst/>
              </a:prstGeom>
              <a:noFill/>
            </p:spPr>
            <p:txBody>
              <a:bodyPr wrap="none" rtlCol="0">
                <a:noAutofit/>
              </a:bodyPr>
              <a:lstStyle/>
              <a:p>
                <a:r>
                  <a:rPr lang="en-US" sz="1400">
                    <a:latin typeface="Huawei Sans" panose="020C0503030203020204" pitchFamily="34" charset="0"/>
                  </a:rPr>
                  <a:t>80 kW</a:t>
                </a:r>
              </a:p>
            </p:txBody>
          </p:sp>
          <p:sp>
            <p:nvSpPr>
              <p:cNvPr id="38" name="文本框 37"/>
              <p:cNvSpPr txBox="1"/>
              <p:nvPr/>
            </p:nvSpPr>
            <p:spPr>
              <a:xfrm>
                <a:off x="7804520" y="3131611"/>
                <a:ext cx="787395" cy="338554"/>
              </a:xfrm>
              <a:prstGeom prst="rect">
                <a:avLst/>
              </a:prstGeom>
              <a:noFill/>
            </p:spPr>
            <p:txBody>
              <a:bodyPr wrap="none" rtlCol="0">
                <a:noAutofit/>
              </a:bodyPr>
              <a:lstStyle/>
              <a:p>
                <a:r>
                  <a:rPr lang="en-US" sz="1400">
                    <a:latin typeface="Huawei Sans" panose="020C0503030203020204" pitchFamily="34" charset="0"/>
                  </a:rPr>
                  <a:t>80 kW</a:t>
                </a:r>
              </a:p>
            </p:txBody>
          </p:sp>
          <p:sp>
            <p:nvSpPr>
              <p:cNvPr id="39" name="文本框 38"/>
              <p:cNvSpPr txBox="1"/>
              <p:nvPr/>
            </p:nvSpPr>
            <p:spPr>
              <a:xfrm>
                <a:off x="7804520" y="3535175"/>
                <a:ext cx="263214" cy="338554"/>
              </a:xfrm>
              <a:prstGeom prst="rect">
                <a:avLst/>
              </a:prstGeom>
              <a:noFill/>
            </p:spPr>
            <p:txBody>
              <a:bodyPr wrap="none" rtlCol="0">
                <a:noAutofit/>
              </a:bodyPr>
              <a:lstStyle/>
              <a:p>
                <a:r>
                  <a:rPr lang="en-US" sz="1400">
                    <a:latin typeface="Huawei Sans" panose="020C0503030203020204" pitchFamily="34" charset="0"/>
                  </a:rPr>
                  <a:t>/</a:t>
                </a:r>
              </a:p>
            </p:txBody>
          </p:sp>
          <p:sp>
            <p:nvSpPr>
              <p:cNvPr id="40" name="文本框 39"/>
              <p:cNvSpPr txBox="1"/>
              <p:nvPr/>
            </p:nvSpPr>
            <p:spPr>
              <a:xfrm>
                <a:off x="7804520" y="4328010"/>
                <a:ext cx="2553904" cy="338554"/>
              </a:xfrm>
              <a:prstGeom prst="rect">
                <a:avLst/>
              </a:prstGeom>
              <a:noFill/>
            </p:spPr>
            <p:txBody>
              <a:bodyPr wrap="none" rtlCol="0">
                <a:noAutofit/>
              </a:bodyPr>
              <a:lstStyle/>
              <a:p>
                <a:r>
                  <a:rPr lang="en-US" sz="1400" dirty="0">
                    <a:latin typeface="Huawei Sans" panose="020C0503030203020204" pitchFamily="34" charset="0"/>
                  </a:rPr>
                  <a:t>480 kW/equipment room</a:t>
                </a:r>
              </a:p>
            </p:txBody>
          </p:sp>
          <p:sp>
            <p:nvSpPr>
              <p:cNvPr id="41" name="文本框 40"/>
              <p:cNvSpPr txBox="1"/>
              <p:nvPr/>
            </p:nvSpPr>
            <p:spPr>
              <a:xfrm>
                <a:off x="7813092" y="4748833"/>
                <a:ext cx="787395" cy="338554"/>
              </a:xfrm>
              <a:prstGeom prst="rect">
                <a:avLst/>
              </a:prstGeom>
              <a:noFill/>
            </p:spPr>
            <p:txBody>
              <a:bodyPr wrap="none" rtlCol="0">
                <a:noAutofit/>
              </a:bodyPr>
              <a:lstStyle/>
              <a:p>
                <a:r>
                  <a:rPr lang="en-US" sz="1400">
                    <a:latin typeface="Huawei Sans" panose="020C0503030203020204" pitchFamily="34" charset="0"/>
                  </a:rPr>
                  <a:t>80 kW</a:t>
                </a:r>
              </a:p>
            </p:txBody>
          </p:sp>
          <p:sp>
            <p:nvSpPr>
              <p:cNvPr id="42" name="文本框 41"/>
              <p:cNvSpPr txBox="1"/>
              <p:nvPr/>
            </p:nvSpPr>
            <p:spPr>
              <a:xfrm>
                <a:off x="7804520" y="5143597"/>
                <a:ext cx="787395" cy="338554"/>
              </a:xfrm>
              <a:prstGeom prst="rect">
                <a:avLst/>
              </a:prstGeom>
              <a:noFill/>
            </p:spPr>
            <p:txBody>
              <a:bodyPr wrap="none" rtlCol="0">
                <a:noAutofit/>
              </a:bodyPr>
              <a:lstStyle/>
              <a:p>
                <a:r>
                  <a:rPr lang="en-US" sz="1400" dirty="0">
                    <a:latin typeface="Huawei Sans" panose="020C0503030203020204" pitchFamily="34" charset="0"/>
                  </a:rPr>
                  <a:t>80 kW</a:t>
                </a:r>
              </a:p>
            </p:txBody>
          </p:sp>
          <p:sp>
            <p:nvSpPr>
              <p:cNvPr id="43" name="文本框 42"/>
              <p:cNvSpPr txBox="1"/>
              <p:nvPr/>
            </p:nvSpPr>
            <p:spPr>
              <a:xfrm>
                <a:off x="7804520" y="5523345"/>
                <a:ext cx="263214" cy="338554"/>
              </a:xfrm>
              <a:prstGeom prst="rect">
                <a:avLst/>
              </a:prstGeom>
              <a:noFill/>
            </p:spPr>
            <p:txBody>
              <a:bodyPr wrap="none" rtlCol="0">
                <a:noAutofit/>
              </a:bodyPr>
              <a:lstStyle/>
              <a:p>
                <a:r>
                  <a:rPr lang="en-US" sz="1400" dirty="0">
                    <a:latin typeface="Huawei Sans" panose="020C0503030203020204" pitchFamily="34" charset="0"/>
                  </a:rPr>
                  <a:t>/</a:t>
                </a:r>
              </a:p>
            </p:txBody>
          </p:sp>
          <p:sp>
            <p:nvSpPr>
              <p:cNvPr id="44" name="文本框 43"/>
              <p:cNvSpPr txBox="1"/>
              <p:nvPr/>
            </p:nvSpPr>
            <p:spPr>
              <a:xfrm>
                <a:off x="7794360" y="3956485"/>
                <a:ext cx="263214" cy="338554"/>
              </a:xfrm>
              <a:prstGeom prst="rect">
                <a:avLst/>
              </a:prstGeom>
              <a:noFill/>
            </p:spPr>
            <p:txBody>
              <a:bodyPr wrap="none" rtlCol="0">
                <a:noAutofit/>
              </a:bodyPr>
              <a:lstStyle/>
              <a:p>
                <a:r>
                  <a:rPr lang="en-US" sz="1400">
                    <a:latin typeface="Huawei Sans" panose="020C0503030203020204" pitchFamily="34" charset="0"/>
                  </a:rPr>
                  <a:t>/</a:t>
                </a:r>
              </a:p>
            </p:txBody>
          </p:sp>
        </p:grpSp>
        <p:grpSp>
          <p:nvGrpSpPr>
            <p:cNvPr id="112" name="组合 111"/>
            <p:cNvGrpSpPr/>
            <p:nvPr/>
          </p:nvGrpSpPr>
          <p:grpSpPr>
            <a:xfrm>
              <a:off x="8990621" y="2295066"/>
              <a:ext cx="1566606" cy="3553094"/>
              <a:chOff x="11025627" y="2239857"/>
              <a:chExt cx="1566606" cy="3553094"/>
            </a:xfrm>
          </p:grpSpPr>
          <p:sp>
            <p:nvSpPr>
              <p:cNvPr id="93" name="文本框 92"/>
              <p:cNvSpPr txBox="1"/>
              <p:nvPr/>
            </p:nvSpPr>
            <p:spPr>
              <a:xfrm>
                <a:off x="11041809" y="2239857"/>
                <a:ext cx="415498" cy="338554"/>
              </a:xfrm>
              <a:prstGeom prst="rect">
                <a:avLst/>
              </a:prstGeom>
              <a:noFill/>
            </p:spPr>
            <p:txBody>
              <a:bodyPr wrap="none" rtlCol="0">
                <a:noAutofit/>
              </a:bodyPr>
              <a:lstStyle/>
              <a:p>
                <a:r>
                  <a:rPr lang="en-US" sz="1400" dirty="0">
                    <a:latin typeface="Huawei Sans" panose="020C0503030203020204" pitchFamily="34" charset="0"/>
                  </a:rPr>
                  <a:t>16</a:t>
                </a:r>
              </a:p>
            </p:txBody>
          </p:sp>
          <p:sp>
            <p:nvSpPr>
              <p:cNvPr id="94" name="文本框 93"/>
              <p:cNvSpPr txBox="1"/>
              <p:nvPr/>
            </p:nvSpPr>
            <p:spPr>
              <a:xfrm>
                <a:off x="11041809" y="2643420"/>
                <a:ext cx="671979" cy="338554"/>
              </a:xfrm>
              <a:prstGeom prst="rect">
                <a:avLst/>
              </a:prstGeom>
              <a:noFill/>
            </p:spPr>
            <p:txBody>
              <a:bodyPr wrap="none" rtlCol="0">
                <a:noAutofit/>
              </a:bodyPr>
              <a:lstStyle/>
              <a:p>
                <a:r>
                  <a:rPr lang="en-US" sz="1400" dirty="0">
                    <a:latin typeface="Huawei Sans" panose="020C0503030203020204" pitchFamily="34" charset="0"/>
                  </a:rPr>
                  <a:t>5 kW</a:t>
                </a:r>
              </a:p>
            </p:txBody>
          </p:sp>
          <p:sp>
            <p:nvSpPr>
              <p:cNvPr id="95" name="文本框 94"/>
              <p:cNvSpPr txBox="1"/>
              <p:nvPr/>
            </p:nvSpPr>
            <p:spPr>
              <a:xfrm>
                <a:off x="11029626" y="3017996"/>
                <a:ext cx="787395" cy="338554"/>
              </a:xfrm>
              <a:prstGeom prst="rect">
                <a:avLst/>
              </a:prstGeom>
              <a:noFill/>
            </p:spPr>
            <p:txBody>
              <a:bodyPr wrap="none" rtlCol="0">
                <a:noAutofit/>
              </a:bodyPr>
              <a:lstStyle/>
              <a:p>
                <a:r>
                  <a:rPr lang="en-US" sz="1400" dirty="0">
                    <a:latin typeface="Huawei Sans" panose="020C0503030203020204" pitchFamily="34" charset="0"/>
                  </a:rPr>
                  <a:t>10 kW</a:t>
                </a:r>
              </a:p>
            </p:txBody>
          </p:sp>
          <p:sp>
            <p:nvSpPr>
              <p:cNvPr id="96" name="文本框 95"/>
              <p:cNvSpPr txBox="1"/>
              <p:nvPr/>
            </p:nvSpPr>
            <p:spPr>
              <a:xfrm>
                <a:off x="11029626" y="3449324"/>
                <a:ext cx="603050" cy="338554"/>
              </a:xfrm>
              <a:prstGeom prst="rect">
                <a:avLst/>
              </a:prstGeom>
              <a:noFill/>
            </p:spPr>
            <p:txBody>
              <a:bodyPr wrap="none" rtlCol="0">
                <a:noAutofit/>
              </a:bodyPr>
              <a:lstStyle/>
              <a:p>
                <a:r>
                  <a:rPr lang="en-US" sz="1400" dirty="0">
                    <a:latin typeface="Huawei Sans" panose="020C0503030203020204" pitchFamily="34" charset="0"/>
                  </a:rPr>
                  <a:t>15%</a:t>
                </a:r>
              </a:p>
            </p:txBody>
          </p:sp>
          <p:sp>
            <p:nvSpPr>
              <p:cNvPr id="97" name="文本框 96"/>
              <p:cNvSpPr txBox="1"/>
              <p:nvPr/>
            </p:nvSpPr>
            <p:spPr>
              <a:xfrm>
                <a:off x="11025627" y="4233101"/>
                <a:ext cx="1516762" cy="338554"/>
              </a:xfrm>
              <a:prstGeom prst="rect">
                <a:avLst/>
              </a:prstGeom>
              <a:noFill/>
            </p:spPr>
            <p:txBody>
              <a:bodyPr wrap="none" rtlCol="0">
                <a:noAutofit/>
              </a:bodyPr>
              <a:lstStyle/>
              <a:p>
                <a:r>
                  <a:rPr lang="en-US" sz="1400" dirty="0">
                    <a:latin typeface="Huawei Sans" panose="020C0503030203020204" pitchFamily="34" charset="0"/>
                  </a:rPr>
                  <a:t>80 kW/IT area</a:t>
                </a:r>
              </a:p>
            </p:txBody>
          </p:sp>
          <p:sp>
            <p:nvSpPr>
              <p:cNvPr id="98" name="文本框 97"/>
              <p:cNvSpPr txBox="1"/>
              <p:nvPr/>
            </p:nvSpPr>
            <p:spPr>
              <a:xfrm>
                <a:off x="11041809" y="4647270"/>
                <a:ext cx="1435008" cy="338554"/>
              </a:xfrm>
              <a:prstGeom prst="rect">
                <a:avLst/>
              </a:prstGeom>
              <a:noFill/>
            </p:spPr>
            <p:txBody>
              <a:bodyPr wrap="none" rtlCol="0">
                <a:noAutofit/>
              </a:bodyPr>
              <a:lstStyle/>
              <a:p>
                <a:r>
                  <a:rPr lang="en-US" sz="1400" dirty="0">
                    <a:latin typeface="Huawei Sans" panose="020C0503030203020204" pitchFamily="34" charset="0"/>
                  </a:rPr>
                  <a:t>5 kW/cabinet</a:t>
                </a:r>
              </a:p>
            </p:txBody>
          </p:sp>
          <p:sp>
            <p:nvSpPr>
              <p:cNvPr id="99" name="文本框 98"/>
              <p:cNvSpPr txBox="1"/>
              <p:nvPr/>
            </p:nvSpPr>
            <p:spPr>
              <a:xfrm>
                <a:off x="11041809" y="5050833"/>
                <a:ext cx="1550424" cy="338554"/>
              </a:xfrm>
              <a:prstGeom prst="rect">
                <a:avLst/>
              </a:prstGeom>
              <a:noFill/>
            </p:spPr>
            <p:txBody>
              <a:bodyPr wrap="none" rtlCol="0">
                <a:noAutofit/>
              </a:bodyPr>
              <a:lstStyle/>
              <a:p>
                <a:r>
                  <a:rPr lang="en-US" sz="1400">
                    <a:latin typeface="Huawei Sans" panose="020C0503030203020204" pitchFamily="34" charset="0"/>
                  </a:rPr>
                  <a:t>10 kW/cabinet</a:t>
                </a:r>
              </a:p>
            </p:txBody>
          </p:sp>
          <p:sp>
            <p:nvSpPr>
              <p:cNvPr id="100" name="文本框 99"/>
              <p:cNvSpPr txBox="1"/>
              <p:nvPr/>
            </p:nvSpPr>
            <p:spPr>
              <a:xfrm>
                <a:off x="11041809" y="5454397"/>
                <a:ext cx="603050" cy="338554"/>
              </a:xfrm>
              <a:prstGeom prst="rect">
                <a:avLst/>
              </a:prstGeom>
              <a:noFill/>
            </p:spPr>
            <p:txBody>
              <a:bodyPr wrap="none" rtlCol="0">
                <a:noAutofit/>
              </a:bodyPr>
              <a:lstStyle/>
              <a:p>
                <a:r>
                  <a:rPr lang="en-US" sz="1400">
                    <a:latin typeface="Huawei Sans" panose="020C0503030203020204" pitchFamily="34" charset="0"/>
                  </a:rPr>
                  <a:t>15%</a:t>
                </a:r>
              </a:p>
            </p:txBody>
          </p:sp>
          <p:sp>
            <p:nvSpPr>
              <p:cNvPr id="101" name="文本框 100"/>
              <p:cNvSpPr txBox="1"/>
              <p:nvPr/>
            </p:nvSpPr>
            <p:spPr>
              <a:xfrm>
                <a:off x="11039452" y="3852887"/>
                <a:ext cx="1135247" cy="338554"/>
              </a:xfrm>
              <a:prstGeom prst="rect">
                <a:avLst/>
              </a:prstGeom>
              <a:noFill/>
            </p:spPr>
            <p:txBody>
              <a:bodyPr wrap="none" rtlCol="0">
                <a:noAutofit/>
              </a:bodyPr>
              <a:lstStyle/>
              <a:p>
                <a:r>
                  <a:rPr lang="en-US" sz="1400" dirty="0">
                    <a:latin typeface="Huawei Sans" panose="020C0503030203020204" pitchFamily="34" charset="0"/>
                  </a:rPr>
                  <a:t>3 cabinets</a:t>
                </a:r>
              </a:p>
            </p:txBody>
          </p:sp>
        </p:grpSp>
        <p:sp>
          <p:nvSpPr>
            <p:cNvPr id="110" name="文本框 109"/>
            <p:cNvSpPr txBox="1"/>
            <p:nvPr/>
          </p:nvSpPr>
          <p:spPr>
            <a:xfrm>
              <a:off x="4255508" y="1634676"/>
              <a:ext cx="1760418" cy="584775"/>
            </a:xfrm>
            <a:prstGeom prst="rect">
              <a:avLst/>
            </a:prstGeom>
            <a:noFill/>
          </p:spPr>
          <p:txBody>
            <a:bodyPr wrap="none" rtlCol="0">
              <a:noAutofit/>
            </a:bodyPr>
            <a:lstStyle/>
            <a:p>
              <a:r>
                <a:rPr lang="en-US" sz="1400" dirty="0">
                  <a:latin typeface="Huawei Sans" panose="020C0503030203020204" pitchFamily="34" charset="0"/>
                </a:rPr>
                <a:t>Facility</a:t>
              </a:r>
            </a:p>
            <a:p>
              <a:r>
                <a:rPr lang="en-US" sz="1400" dirty="0">
                  <a:latin typeface="Huawei Sans" panose="020C0503030203020204" pitchFamily="34" charset="0"/>
                </a:rPr>
                <a:t>Equipment room</a:t>
              </a:r>
            </a:p>
          </p:txBody>
        </p:sp>
        <p:sp>
          <p:nvSpPr>
            <p:cNvPr id="113" name="文本框 112"/>
            <p:cNvSpPr txBox="1"/>
            <p:nvPr/>
          </p:nvSpPr>
          <p:spPr>
            <a:xfrm>
              <a:off x="6601722" y="1634676"/>
              <a:ext cx="1760418" cy="584775"/>
            </a:xfrm>
            <a:prstGeom prst="rect">
              <a:avLst/>
            </a:prstGeom>
            <a:noFill/>
          </p:spPr>
          <p:txBody>
            <a:bodyPr wrap="none" rtlCol="0">
              <a:noAutofit/>
            </a:bodyPr>
            <a:lstStyle/>
            <a:p>
              <a:r>
                <a:rPr lang="en-US" sz="1400" dirty="0">
                  <a:latin typeface="Huawei Sans" panose="020C0503030203020204" pitchFamily="34" charset="0"/>
                </a:rPr>
                <a:t>Equipment room</a:t>
              </a:r>
            </a:p>
            <a:p>
              <a:r>
                <a:rPr lang="en-US" sz="1400" dirty="0">
                  <a:latin typeface="Huawei Sans" panose="020C0503030203020204" pitchFamily="34" charset="0"/>
                </a:rPr>
                <a:t>IT area</a:t>
              </a:r>
            </a:p>
          </p:txBody>
        </p:sp>
        <p:sp>
          <p:nvSpPr>
            <p:cNvPr id="114" name="文本框 113"/>
            <p:cNvSpPr txBox="1"/>
            <p:nvPr/>
          </p:nvSpPr>
          <p:spPr>
            <a:xfrm>
              <a:off x="8839543" y="1634676"/>
              <a:ext cx="899605" cy="584775"/>
            </a:xfrm>
            <a:prstGeom prst="rect">
              <a:avLst/>
            </a:prstGeom>
            <a:noFill/>
          </p:spPr>
          <p:txBody>
            <a:bodyPr wrap="none" rtlCol="0">
              <a:noAutofit/>
            </a:bodyPr>
            <a:lstStyle/>
            <a:p>
              <a:r>
                <a:rPr lang="en-US" sz="1400" dirty="0">
                  <a:latin typeface="Huawei Sans" panose="020C0503030203020204" pitchFamily="34" charset="0"/>
                </a:rPr>
                <a:t>IT area</a:t>
              </a:r>
            </a:p>
            <a:p>
              <a:r>
                <a:rPr lang="en-US" sz="1400" dirty="0" smtClean="0">
                  <a:latin typeface="Huawei Sans" panose="020C0503030203020204" pitchFamily="34" charset="0"/>
                </a:rPr>
                <a:t>cabinet</a:t>
              </a:r>
              <a:endParaRPr lang="en-US" sz="1400" dirty="0">
                <a:latin typeface="Huawei Sans" panose="020C0503030203020204" pitchFamily="34" charset="0"/>
              </a:endParaRPr>
            </a:p>
          </p:txBody>
        </p:sp>
      </p:grpSp>
      <p:sp>
        <p:nvSpPr>
          <p:cNvPr id="55" name="文本框 54"/>
          <p:cNvSpPr txBox="1"/>
          <p:nvPr/>
        </p:nvSpPr>
        <p:spPr>
          <a:xfrm>
            <a:off x="568087" y="2369266"/>
            <a:ext cx="1985988" cy="584775"/>
          </a:xfrm>
          <a:prstGeom prst="rect">
            <a:avLst/>
          </a:prstGeom>
          <a:noFill/>
        </p:spPr>
        <p:txBody>
          <a:bodyPr wrap="square" rtlCol="0">
            <a:spAutoFit/>
          </a:bodyPr>
          <a:lstStyle/>
          <a:p>
            <a:r>
              <a:rPr lang="en-US" altLang="zh-CN" sz="1600" dirty="0">
                <a:latin typeface="Huawei Sans" panose="020C0503030203020204" pitchFamily="34" charset="0"/>
              </a:rPr>
              <a:t>Power density </a:t>
            </a:r>
          </a:p>
          <a:p>
            <a:r>
              <a:rPr lang="en-US" altLang="zh-CN" sz="1600" dirty="0" smtClean="0">
                <a:latin typeface="Huawei Sans" panose="020C0503030203020204" pitchFamily="34" charset="0"/>
              </a:rPr>
              <a:t>specifications</a:t>
            </a:r>
            <a:endParaRPr lang="en-US" altLang="zh-CN" sz="1600" dirty="0">
              <a:latin typeface="Huawei Sans" panose="020C0503030203020204" pitchFamily="34" charset="0"/>
            </a:endParaRPr>
          </a:p>
        </p:txBody>
      </p:sp>
      <p:sp>
        <p:nvSpPr>
          <p:cNvPr id="56" name="文本框 55"/>
          <p:cNvSpPr txBox="1"/>
          <p:nvPr/>
        </p:nvSpPr>
        <p:spPr>
          <a:xfrm>
            <a:off x="337206" y="4238447"/>
            <a:ext cx="2148612" cy="830997"/>
          </a:xfrm>
          <a:prstGeom prst="rect">
            <a:avLst/>
          </a:prstGeom>
          <a:noFill/>
        </p:spPr>
        <p:txBody>
          <a:bodyPr wrap="square" rtlCol="0">
            <a:spAutoFit/>
          </a:bodyPr>
          <a:lstStyle/>
          <a:p>
            <a:pPr algn="ctr"/>
            <a:r>
              <a:rPr lang="en-US" altLang="zh-CN" sz="1600" dirty="0">
                <a:latin typeface="Huawei Sans" panose="020C0503030203020204" pitchFamily="34" charset="0"/>
              </a:rPr>
              <a:t>Equipment room </a:t>
            </a:r>
          </a:p>
          <a:p>
            <a:pPr algn="ctr"/>
            <a:r>
              <a:rPr lang="en-US" altLang="zh-CN" sz="1600" dirty="0">
                <a:latin typeface="Huawei Sans" panose="020C0503030203020204" pitchFamily="34" charset="0"/>
              </a:rPr>
              <a:t>performance </a:t>
            </a:r>
          </a:p>
          <a:p>
            <a:pPr algn="ctr"/>
            <a:r>
              <a:rPr lang="en-US" altLang="zh-CN" sz="1600" dirty="0" smtClean="0">
                <a:latin typeface="Huawei Sans" panose="020C0503030203020204" pitchFamily="34" charset="0"/>
              </a:rPr>
              <a:t>specifications</a:t>
            </a:r>
            <a:endParaRPr lang="en-US" altLang="zh-CN" sz="1600" dirty="0">
              <a:latin typeface="Huawei Sans" panose="020C0503030203020204" pitchFamily="34" charset="0"/>
            </a:endParaRPr>
          </a:p>
        </p:txBody>
      </p:sp>
    </p:spTree>
    <p:extLst>
      <p:ext uri="{BB962C8B-B14F-4D97-AF65-F5344CB8AC3E}">
        <p14:creationId xmlns:p14="http://schemas.microsoft.com/office/powerpoint/2010/main" val="11310541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smtClean="0"/>
              <a:t>Example 2 </a:t>
            </a:r>
            <a:r>
              <a:rPr lang="en-US" altLang="zh-CN" dirty="0" smtClean="0"/>
              <a:t>-</a:t>
            </a:r>
            <a:r>
              <a:rPr lang="en-US" dirty="0" smtClean="0"/>
              <a:t> Large-sized Data Center (3)</a:t>
            </a:r>
            <a:endParaRPr lang="en-US" dirty="0"/>
          </a:p>
        </p:txBody>
      </p:sp>
      <p:sp>
        <p:nvSpPr>
          <p:cNvPr id="4" name="文本占位符 3"/>
          <p:cNvSpPr>
            <a:spLocks noGrp="1"/>
          </p:cNvSpPr>
          <p:nvPr>
            <p:ph type="body" sz="quarter" idx="10"/>
          </p:nvPr>
        </p:nvSpPr>
        <p:spPr/>
        <p:txBody>
          <a:bodyPr/>
          <a:lstStyle/>
          <a:p>
            <a:pPr lvl="0"/>
            <a:r>
              <a:rPr lang="en-US" sz="1600" smtClean="0"/>
              <a:t>For simplicity, this example assumes that the specifications of the IT area in all equipment rooms are the same, and the changes only exist at the cabinet layer.</a:t>
            </a:r>
          </a:p>
          <a:p>
            <a:pPr lvl="0"/>
            <a:r>
              <a:rPr lang="en-US" sz="1600" smtClean="0"/>
              <a:t>The table is concise, but contains a large amount of design information. The table consists of three columns. The left column indicates the equipment room composition of the facility, the middle column indicates the IT area composition of the equipment room, and the right column indicates the cabinet composition of the IT area. The table defines the attributes of the 2 MW (IT load) data center example as follows:</a:t>
            </a:r>
          </a:p>
          <a:p>
            <a:pPr lvl="1"/>
            <a:r>
              <a:rPr lang="en-US" sz="1600" smtClean="0"/>
              <a:t>An IT area consists of 16 IT cabinets and three reserved cabinet positions.</a:t>
            </a:r>
          </a:p>
          <a:p>
            <a:pPr lvl="1"/>
            <a:r>
              <a:rPr lang="en-US" sz="1600" smtClean="0"/>
              <a:t>The designed average power of each cabinet is 5 kW.</a:t>
            </a:r>
          </a:p>
          <a:p>
            <a:pPr lvl="1"/>
            <a:r>
              <a:rPr lang="en-US" sz="1600" smtClean="0"/>
              <a:t>If the IT area power of all 16 cabinets does not exceed 80 kW, the allowable peak power of any cabinet is 10 kW.</a:t>
            </a:r>
          </a:p>
          <a:p>
            <a:pPr lvl="1"/>
            <a:r>
              <a:rPr lang="en-US" sz="1600" smtClean="0"/>
              <a:t>Three cabinet positions are reserved in each IT area. If the deployed average power is less than 5 kW per cabinet, the power supply and cooling in the IT areas can be fully utilized.</a:t>
            </a:r>
            <a:endParaRPr lang="en-US" sz="1600" dirty="0" smtClean="0"/>
          </a:p>
        </p:txBody>
      </p:sp>
    </p:spTree>
    <p:extLst>
      <p:ext uri="{BB962C8B-B14F-4D97-AF65-F5344CB8AC3E}">
        <p14:creationId xmlns:p14="http://schemas.microsoft.com/office/powerpoint/2010/main" val="49817092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Capacity Statistics Example (1)</a:t>
            </a:r>
            <a:endParaRPr lang="en-US"/>
          </a:p>
        </p:txBody>
      </p:sp>
      <p:graphicFrame>
        <p:nvGraphicFramePr>
          <p:cNvPr id="4" name="表格 3"/>
          <p:cNvGraphicFramePr>
            <a:graphicFrameLocks noGrp="1"/>
          </p:cNvGraphicFramePr>
          <p:nvPr>
            <p:extLst>
              <p:ext uri="{D42A27DB-BD31-4B8C-83A1-F6EECF244321}">
                <p14:modId xmlns:p14="http://schemas.microsoft.com/office/powerpoint/2010/main" val="3927859901"/>
              </p:ext>
            </p:extLst>
          </p:nvPr>
        </p:nvGraphicFramePr>
        <p:xfrm>
          <a:off x="928522" y="1916832"/>
          <a:ext cx="10334956" cy="3794760"/>
        </p:xfrm>
        <a:graphic>
          <a:graphicData uri="http://schemas.openxmlformats.org/drawingml/2006/table">
            <a:tbl>
              <a:tblPr firstRow="1" bandRow="1">
                <a:tableStyleId>{5C22544A-7EE6-4342-B048-85BDC9FD1C3A}</a:tableStyleId>
              </a:tblPr>
              <a:tblGrid>
                <a:gridCol w="2114894"/>
                <a:gridCol w="4215740"/>
                <a:gridCol w="2351314"/>
                <a:gridCol w="1653008"/>
              </a:tblGrid>
              <a:tr h="185420">
                <a:tc>
                  <a:txBody>
                    <a:bodyPr/>
                    <a:lstStyle/>
                    <a:p>
                      <a:r>
                        <a:rPr lang="en-US" sz="1400"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Required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Calculation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Total (kW)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85420">
                <a:tc gridSpan="4">
                  <a:txBody>
                    <a:bodyPr/>
                    <a:lstStyle/>
                    <a:p>
                      <a:r>
                        <a:rPr lang="en-US" sz="1400">
                          <a:solidFill>
                            <a:schemeClr val="tx1"/>
                          </a:solidFill>
                          <a:latin typeface="Huawei Sans" panose="020C0503030203020204" pitchFamily="34" charset="0"/>
                        </a:rPr>
                        <a:t>Power Requirement – Electricity</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rowSpan="3">
                  <a:txBody>
                    <a:bodyPr/>
                    <a:lstStyle/>
                    <a:p>
                      <a:r>
                        <a:rPr lang="en-US" sz="1400" dirty="0">
                          <a:latin typeface="Huawei Sans" panose="020C0503030203020204" pitchFamily="34" charset="0"/>
                        </a:rPr>
                        <a:t>Key load capacity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Rated power of each IT device (initial)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#1_________kW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vMerge="1">
                  <a:txBody>
                    <a:bodyPr/>
                    <a:lstStyle/>
                    <a:p>
                      <a:endParaRPr lang="zh-CN" altLang="en-US" sz="1600"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latin typeface="Huawei Sans" panose="020C0503030203020204" pitchFamily="34" charset="0"/>
                        </a:rPr>
                        <a:t>Other load capacity (including fire extinguishing, security, and monitoring devices)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#2_________kW</a:t>
                      </a:r>
                    </a:p>
                    <a:p>
                      <a:endParaRPr lang="zh-CN" altLang="en-US" sz="1400" dirty="0">
                        <a:latin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vMerge="1">
                  <a:txBody>
                    <a:bodyPr/>
                    <a:lstStyle/>
                    <a:p>
                      <a:endParaRPr lang="zh-CN" altLang="en-US" sz="1600"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latin typeface="Huawei Sans" panose="020C0503030203020204" pitchFamily="34" charset="0"/>
                        </a:rPr>
                        <a:t>Rated power of each future IT load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#3_________kW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96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Attenuation coefficient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Total power decrease of the key load in the stable state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(#1 + #2 + #3) x 1.05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#4_________kW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UPS power loss and battery charge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Actual load + Future load (kW)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(#1 + #2 + #3) x 0.3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#5_________kW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Lighting facilities </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Total floor area related to the data center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0.0215 x Floor area (m</a:t>
                      </a:r>
                      <a:r>
                        <a:rPr lang="en-US" sz="1400" b="0" i="0" u="none" strike="noStrike" baseline="30000">
                          <a:solidFill>
                            <a:schemeClr val="dk1"/>
                          </a:solidFill>
                          <a:latin typeface="Huawei Sans" panose="020C0503030203020204" pitchFamily="34" charset="0"/>
                          <a:ea typeface="+mn-ea"/>
                          <a:cs typeface="+mn-cs"/>
                        </a:rPr>
                        <a:t>2</a:t>
                      </a:r>
                      <a:r>
                        <a:rPr lang="en-US" sz="1400" b="0" i="0" u="none" strike="noStrike" baseline="0">
                          <a:solidFill>
                            <a:schemeClr val="dk1"/>
                          </a:solidFill>
                          <a:latin typeface="Huawei Sans" panose="020C0503030203020204" pitchFamily="34" charset="0"/>
                          <a:ea typeface="+mn-ea"/>
                          <a:cs typeface="+mn-cs"/>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#6_________kW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Total power required for power supply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i="0" u="none" strike="noStrike" baseline="0" dirty="0">
                          <a:solidFill>
                            <a:schemeClr val="dk1"/>
                          </a:solidFill>
                          <a:latin typeface="Huawei Sans" panose="020C0503030203020204" pitchFamily="34" charset="0"/>
                          <a:ea typeface="+mn-ea"/>
                          <a:cs typeface="+mn-cs"/>
                        </a:rPr>
                        <a:t>Sum of #4, #5, and #6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i="0" u="none" strike="noStrike" baseline="0">
                          <a:solidFill>
                            <a:schemeClr val="dk1"/>
                          </a:solidFill>
                          <a:latin typeface="Huawei Sans" panose="020C0503030203020204" pitchFamily="34" charset="0"/>
                          <a:ea typeface="+mn-ea"/>
                          <a:cs typeface="+mn-cs"/>
                        </a:rPr>
                        <a:t>#4 + #5 + #6 </a:t>
                      </a:r>
                      <a:r>
                        <a:rPr lang="en-US" sz="1400" b="0" i="0" u="none" strike="noStrike" baseline="0">
                          <a:solidFill>
                            <a:schemeClr val="dk1"/>
                          </a:solidFill>
                          <a:latin typeface="Huawei Sans" panose="020C0503030203020204" pitchFamily="34" charset="0"/>
                          <a:ea typeface="+mn-ea"/>
                          <a:cs typeface="+mn-cs"/>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#7_________kW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矩形 4"/>
          <p:cNvSpPr/>
          <p:nvPr/>
        </p:nvSpPr>
        <p:spPr>
          <a:xfrm>
            <a:off x="2574844" y="1305237"/>
            <a:ext cx="7042312" cy="369332"/>
          </a:xfrm>
          <a:prstGeom prst="rect">
            <a:avLst/>
          </a:prstGeom>
        </p:spPr>
        <p:txBody>
          <a:bodyPr wrap="none">
            <a:noAutofit/>
          </a:bodyPr>
          <a:lstStyle/>
          <a:p>
            <a:r>
              <a:rPr lang="en-US" sz="1800" dirty="0">
                <a:solidFill>
                  <a:srgbClr val="000000"/>
                </a:solidFill>
                <a:latin typeface="Huawei Sans" panose="020C0503030203020204" pitchFamily="34" charset="0"/>
                <a:ea typeface="+mn-ea"/>
              </a:rPr>
              <a:t>Data center power requirement estimation and calculation table </a:t>
            </a:r>
          </a:p>
        </p:txBody>
      </p:sp>
    </p:spTree>
    <p:extLst>
      <p:ext uri="{BB962C8B-B14F-4D97-AF65-F5344CB8AC3E}">
        <p14:creationId xmlns:p14="http://schemas.microsoft.com/office/powerpoint/2010/main" val="4487135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31"/>
          <p:cNvSpPr>
            <a:spLocks noGrp="1"/>
          </p:cNvSpPr>
          <p:nvPr>
            <p:ph type="title"/>
          </p:nvPr>
        </p:nvSpPr>
        <p:spPr/>
        <p:txBody>
          <a:bodyPr/>
          <a:lstStyle/>
          <a:p>
            <a:r>
              <a:rPr lang="en-US" smtClean="0"/>
              <a:t>Overview of Power Distribution System Planning and Design</a:t>
            </a:r>
            <a:endParaRPr lang="en-US" dirty="0"/>
          </a:p>
        </p:txBody>
      </p:sp>
      <p:sp>
        <p:nvSpPr>
          <p:cNvPr id="3" name="文本占位符 2"/>
          <p:cNvSpPr>
            <a:spLocks noGrp="1"/>
          </p:cNvSpPr>
          <p:nvPr>
            <p:ph type="body" sz="quarter" idx="10"/>
          </p:nvPr>
        </p:nvSpPr>
        <p:spPr/>
        <p:txBody>
          <a:bodyPr/>
          <a:lstStyle/>
          <a:p>
            <a:r>
              <a:rPr lang="en-US" sz="2000" smtClean="0"/>
              <a:t>Planning is at the initial phase of the entire data center project and lays a foundation for subsequent work.</a:t>
            </a:r>
          </a:p>
          <a:p>
            <a:r>
              <a:rPr lang="en-US" sz="2000" smtClean="0"/>
              <a:t>In the planning phase, the requirements of the customer (party A) for the new data center are clarified, such as the data center type, total capacity, power density of each cabinet, and data center tier.</a:t>
            </a:r>
          </a:p>
          <a:p>
            <a:r>
              <a:rPr lang="en-US" sz="2000" smtClean="0"/>
              <a:t>In the design phase, specific design is performed based on the input in the planning phase.</a:t>
            </a:r>
            <a:endParaRPr lang="en-US" sz="2000" dirty="0"/>
          </a:p>
        </p:txBody>
      </p:sp>
      <p:grpSp>
        <p:nvGrpSpPr>
          <p:cNvPr id="30" name="组合 29"/>
          <p:cNvGrpSpPr/>
          <p:nvPr/>
        </p:nvGrpSpPr>
        <p:grpSpPr>
          <a:xfrm>
            <a:off x="1004615" y="4056755"/>
            <a:ext cx="10182769" cy="2091410"/>
            <a:chOff x="1929471" y="1972622"/>
            <a:chExt cx="5595279" cy="3016250"/>
          </a:xfrm>
        </p:grpSpPr>
        <p:pic>
          <p:nvPicPr>
            <p:cNvPr id="22" name="Picture 17" descr="C:\Users\dh\Desktop\32222\6\未标题-22.png"/>
            <p:cNvPicPr>
              <a:picLocks noChangeAspect="1" noChangeArrowheads="1"/>
            </p:cNvPicPr>
            <p:nvPr/>
          </p:nvPicPr>
          <p:blipFill>
            <a:blip r:embed="rId3" cstate="print"/>
            <a:srcRect/>
            <a:stretch>
              <a:fillRect/>
            </a:stretch>
          </p:blipFill>
          <p:spPr bwMode="auto">
            <a:xfrm>
              <a:off x="1929471" y="1972622"/>
              <a:ext cx="3054350" cy="3016250"/>
            </a:xfrm>
            <a:prstGeom prst="rect">
              <a:avLst/>
            </a:prstGeom>
            <a:noFill/>
            <a:ln w="9525">
              <a:noFill/>
              <a:miter lim="800000"/>
              <a:headEnd/>
              <a:tailEnd/>
            </a:ln>
          </p:spPr>
        </p:pic>
        <p:pic>
          <p:nvPicPr>
            <p:cNvPr id="23" name="Picture 21" descr="C:\Users\dh\Desktop\32222\6\未标题-26.png"/>
            <p:cNvPicPr>
              <a:picLocks noChangeAspect="1" noChangeArrowheads="1"/>
            </p:cNvPicPr>
            <p:nvPr/>
          </p:nvPicPr>
          <p:blipFill>
            <a:blip r:embed="rId4" cstate="print"/>
            <a:srcRect/>
            <a:stretch>
              <a:fillRect/>
            </a:stretch>
          </p:blipFill>
          <p:spPr bwMode="auto">
            <a:xfrm>
              <a:off x="4572000" y="1972622"/>
              <a:ext cx="2952750" cy="2957513"/>
            </a:xfrm>
            <a:prstGeom prst="rect">
              <a:avLst/>
            </a:prstGeom>
            <a:noFill/>
            <a:ln w="9525">
              <a:noFill/>
              <a:miter lim="800000"/>
              <a:headEnd/>
              <a:tailEnd/>
            </a:ln>
          </p:spPr>
        </p:pic>
        <p:sp>
          <p:nvSpPr>
            <p:cNvPr id="24" name="矩形 13"/>
            <p:cNvSpPr>
              <a:spLocks noChangeArrowheads="1"/>
            </p:cNvSpPr>
            <p:nvPr/>
          </p:nvSpPr>
          <p:spPr bwMode="auto">
            <a:xfrm>
              <a:off x="2281200" y="2130425"/>
              <a:ext cx="908123" cy="616733"/>
            </a:xfrm>
            <a:prstGeom prst="rect">
              <a:avLst/>
            </a:prstGeom>
            <a:noFill/>
            <a:ln w="9525">
              <a:noFill/>
              <a:miter lim="800000"/>
              <a:headEnd/>
              <a:tailEnd/>
            </a:ln>
            <a:effectLst>
              <a:innerShdw blurRad="63500" dist="50800" dir="13500000">
                <a:prstClr val="black">
                  <a:alpha val="50000"/>
                </a:prstClr>
              </a:innerShdw>
            </a:effectLst>
            <a:scene3d>
              <a:camera prst="orthographicFront"/>
              <a:lightRig rig="threePt" dir="t"/>
            </a:scene3d>
            <a:sp3d prstMaterial="dkEdge">
              <a:bevelT/>
            </a:sp3d>
          </p:spPr>
          <p:txBody>
            <a:bodyPr wrap="none">
              <a:noAutofit/>
            </a:bodyPr>
            <a:lstStyle/>
            <a:p>
              <a:pPr algn="ctr" eaLnBrk="0" hangingPunct="0">
                <a:defRPr/>
              </a:pPr>
              <a:r>
                <a:rPr lang="en-US" dirty="0">
                  <a:solidFill>
                    <a:schemeClr val="bg1"/>
                  </a:solidFill>
                  <a:latin typeface="Huawei Sans" panose="020C0503030203020204" pitchFamily="34" charset="0"/>
                  <a:ea typeface="华文细黑" pitchFamily="2" charset="-122"/>
                </a:rPr>
                <a:t>Planning</a:t>
              </a:r>
            </a:p>
          </p:txBody>
        </p:sp>
        <p:sp>
          <p:nvSpPr>
            <p:cNvPr id="26" name="矩形 15"/>
            <p:cNvSpPr>
              <a:spLocks noChangeArrowheads="1"/>
            </p:cNvSpPr>
            <p:nvPr/>
          </p:nvSpPr>
          <p:spPr bwMode="auto">
            <a:xfrm>
              <a:off x="4995340" y="2104709"/>
              <a:ext cx="731296" cy="616733"/>
            </a:xfrm>
            <a:prstGeom prst="rect">
              <a:avLst/>
            </a:prstGeom>
            <a:noFill/>
            <a:ln w="9525">
              <a:noFill/>
              <a:miter lim="800000"/>
              <a:headEnd/>
              <a:tailEnd/>
            </a:ln>
          </p:spPr>
          <p:txBody>
            <a:bodyPr wrap="none">
              <a:noAutofit/>
            </a:bodyPr>
            <a:lstStyle/>
            <a:p>
              <a:pPr algn="ctr" eaLnBrk="0" hangingPunct="0"/>
              <a:r>
                <a:rPr lang="en-US">
                  <a:solidFill>
                    <a:schemeClr val="bg1"/>
                  </a:solidFill>
                  <a:latin typeface="Huawei Sans" panose="020C0503030203020204" pitchFamily="34" charset="0"/>
                  <a:ea typeface="华文细黑" pitchFamily="2" charset="-122"/>
                </a:rPr>
                <a:t>Design</a:t>
              </a:r>
            </a:p>
          </p:txBody>
        </p:sp>
        <p:sp>
          <p:nvSpPr>
            <p:cNvPr id="27" name="矩形 16"/>
            <p:cNvSpPr>
              <a:spLocks noChangeArrowheads="1"/>
            </p:cNvSpPr>
            <p:nvPr/>
          </p:nvSpPr>
          <p:spPr bwMode="auto">
            <a:xfrm>
              <a:off x="2333625" y="2844802"/>
              <a:ext cx="2000250" cy="1569446"/>
            </a:xfrm>
            <a:prstGeom prst="rect">
              <a:avLst/>
            </a:prstGeom>
            <a:noFill/>
            <a:ln w="9525">
              <a:noFill/>
              <a:miter lim="800000"/>
              <a:headEnd/>
              <a:tailEnd/>
            </a:ln>
          </p:spPr>
          <p:txBody>
            <a:bodyPr>
              <a:noAutofit/>
            </a:bodyPr>
            <a:lstStyle/>
            <a:p>
              <a:pPr>
                <a:lnSpc>
                  <a:spcPct val="130000"/>
                </a:lnSpc>
                <a:buFont typeface="Arial" pitchFamily="34" charset="0"/>
                <a:buChar char="-"/>
              </a:pPr>
              <a:r>
                <a:rPr lang="en-US" sz="1400" dirty="0">
                  <a:latin typeface="Huawei Sans" panose="020C0503030203020204" pitchFamily="34" charset="0"/>
                  <a:sym typeface="Arial" pitchFamily="34" charset="0"/>
                </a:rPr>
                <a:t> Power distribution system requirement analysis</a:t>
              </a:r>
            </a:p>
            <a:p>
              <a:pPr>
                <a:lnSpc>
                  <a:spcPct val="130000"/>
                </a:lnSpc>
                <a:buFont typeface="Arial" pitchFamily="34" charset="0"/>
                <a:buChar char="-"/>
              </a:pPr>
              <a:r>
                <a:rPr lang="en-US" sz="1400" dirty="0">
                  <a:latin typeface="Huawei Sans" panose="020C0503030203020204" pitchFamily="34" charset="0"/>
                  <a:sym typeface="Arial" pitchFamily="34" charset="0"/>
                </a:rPr>
                <a:t> Power distribution system capacity statistics</a:t>
              </a:r>
            </a:p>
          </p:txBody>
        </p:sp>
        <p:sp>
          <p:nvSpPr>
            <p:cNvPr id="28" name="矩形 18"/>
            <p:cNvSpPr>
              <a:spLocks noChangeArrowheads="1"/>
            </p:cNvSpPr>
            <p:nvPr/>
          </p:nvSpPr>
          <p:spPr bwMode="auto">
            <a:xfrm>
              <a:off x="5160482" y="2754351"/>
              <a:ext cx="2188179" cy="1825151"/>
            </a:xfrm>
            <a:prstGeom prst="rect">
              <a:avLst/>
            </a:prstGeom>
            <a:noFill/>
            <a:ln w="9525">
              <a:noFill/>
              <a:miter lim="800000"/>
              <a:headEnd/>
              <a:tailEnd/>
            </a:ln>
          </p:spPr>
          <p:txBody>
            <a:bodyPr>
              <a:noAutofit/>
            </a:bodyPr>
            <a:lstStyle/>
            <a:p>
              <a:pPr>
                <a:lnSpc>
                  <a:spcPct val="130000"/>
                </a:lnSpc>
                <a:buFont typeface="Arial" pitchFamily="34" charset="0"/>
                <a:buChar char="-"/>
              </a:pPr>
              <a:r>
                <a:rPr lang="en-US" sz="1400" dirty="0">
                  <a:latin typeface="Huawei Sans" panose="020C0503030203020204" pitchFamily="34" charset="0"/>
                  <a:sym typeface="Arial" pitchFamily="34" charset="0"/>
                </a:rPr>
                <a:t> Power distribution system solution design</a:t>
              </a:r>
            </a:p>
            <a:p>
              <a:pPr>
                <a:lnSpc>
                  <a:spcPct val="130000"/>
                </a:lnSpc>
                <a:buFont typeface="Arial" pitchFamily="34" charset="0"/>
                <a:buChar char="-"/>
              </a:pPr>
              <a:r>
                <a:rPr lang="en-US" sz="1400" dirty="0">
                  <a:latin typeface="Huawei Sans" panose="020C0503030203020204" pitchFamily="34" charset="0"/>
                  <a:sym typeface="Arial" pitchFamily="34" charset="0"/>
                </a:rPr>
                <a:t> Preliminary design of the power distribution system</a:t>
              </a:r>
            </a:p>
            <a:p>
              <a:pPr>
                <a:lnSpc>
                  <a:spcPct val="130000"/>
                </a:lnSpc>
                <a:buFont typeface="Arial" pitchFamily="34" charset="0"/>
                <a:buChar char="-"/>
              </a:pPr>
              <a:r>
                <a:rPr lang="en-US" sz="1400" dirty="0">
                  <a:latin typeface="Huawei Sans" panose="020C0503030203020204" pitchFamily="34" charset="0"/>
                  <a:sym typeface="Arial" pitchFamily="34" charset="0"/>
                </a:rPr>
                <a:t> Power distribution system construction drawing design</a:t>
              </a:r>
            </a:p>
          </p:txBody>
        </p:sp>
      </p:grpSp>
    </p:spTree>
    <p:extLst>
      <p:ext uri="{BB962C8B-B14F-4D97-AF65-F5344CB8AC3E}">
        <p14:creationId xmlns:p14="http://schemas.microsoft.com/office/powerpoint/2010/main" val="39406725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Capacity Statistics Example (2)</a:t>
            </a:r>
            <a:endParaRPr lang="en-US"/>
          </a:p>
        </p:txBody>
      </p:sp>
      <p:graphicFrame>
        <p:nvGraphicFramePr>
          <p:cNvPr id="3" name="表格 2"/>
          <p:cNvGraphicFramePr>
            <a:graphicFrameLocks noGrp="1"/>
          </p:cNvGraphicFramePr>
          <p:nvPr>
            <p:extLst>
              <p:ext uri="{D42A27DB-BD31-4B8C-83A1-F6EECF244321}">
                <p14:modId xmlns:p14="http://schemas.microsoft.com/office/powerpoint/2010/main" val="4206150396"/>
              </p:ext>
            </p:extLst>
          </p:nvPr>
        </p:nvGraphicFramePr>
        <p:xfrm>
          <a:off x="983432" y="1817424"/>
          <a:ext cx="10225136" cy="3987644"/>
        </p:xfrm>
        <a:graphic>
          <a:graphicData uri="http://schemas.openxmlformats.org/drawingml/2006/table">
            <a:tbl>
              <a:tblPr firstRow="1" bandRow="1">
                <a:tableStyleId>{5C22544A-7EE6-4342-B048-85BDC9FD1C3A}</a:tableStyleId>
              </a:tblPr>
              <a:tblGrid>
                <a:gridCol w="3421179"/>
                <a:gridCol w="2861954"/>
                <a:gridCol w="2458192"/>
                <a:gridCol w="1483811"/>
              </a:tblGrid>
              <a:tr h="185420">
                <a:tc>
                  <a:txBody>
                    <a:bodyPr/>
                    <a:lstStyle/>
                    <a:p>
                      <a:r>
                        <a:rPr lang="en-US" sz="1400"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Required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Calculation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400" dirty="0">
                          <a:solidFill>
                            <a:schemeClr val="tx1"/>
                          </a:solidFill>
                          <a:latin typeface="Huawei Sans" panose="020C0503030203020204" pitchFamily="34" charset="0"/>
                        </a:rPr>
                        <a:t>Total (kW)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85420">
                <a:tc gridSpan="4">
                  <a:txBody>
                    <a:bodyPr/>
                    <a:lstStyle/>
                    <a:p>
                      <a:r>
                        <a:rPr lang="en-US" sz="1400">
                          <a:solidFill>
                            <a:schemeClr val="tx1"/>
                          </a:solidFill>
                          <a:latin typeface="Huawei Sans" panose="020C0503030203020204" pitchFamily="34" charset="0"/>
                        </a:rPr>
                        <a:t>Power Requirement – Cooling</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996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Total power required for cooling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Sum of the values in #7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Chiller system: #7 x 0.7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DX system: #7 x 1.0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#8_________kW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0840">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Total Power Consumption</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Total power required for power supply and cooling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Sum of #7 and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#7 +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#9_________kW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16404">
                <a:tc gridSpan="4">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Estimating the Capacity of Power Lines</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167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Capacity meeting the requirements of various standards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Sum of the values in #9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#9 x 1.25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#10_________kW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Three-phase AC voltage provided at the entry of the lines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AC voltage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endParaRPr lang="zh-CN" altLang="en-US" sz="180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latin typeface="Huawei Sans" panose="020C0503030203020204" pitchFamily="34" charset="0"/>
                        </a:rPr>
                        <a:t>#11_________kW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676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Power capacity to be obtained from the power supply company (in amperes)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dirty="0">
                          <a:solidFill>
                            <a:schemeClr val="dk1"/>
                          </a:solidFill>
                          <a:latin typeface="Huawei Sans" panose="020C0503030203020204" pitchFamily="34" charset="0"/>
                          <a:ea typeface="+mn-ea"/>
                          <a:cs typeface="+mn-cs"/>
                        </a:rPr>
                        <a:t>Sum in #10 and AC voltage in #11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0" u="none" strike="noStrike" baseline="0">
                          <a:solidFill>
                            <a:schemeClr val="dk1"/>
                          </a:solidFill>
                          <a:latin typeface="Huawei Sans" panose="020C0503030203020204" pitchFamily="34" charset="0"/>
                          <a:ea typeface="+mn-ea"/>
                          <a:cs typeface="+mn-cs"/>
                        </a:rPr>
                        <a:t>(#10 x 1000)/(#11 x 1.73)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latin typeface="Huawei Sans" panose="020C0503030203020204" pitchFamily="34" charset="0"/>
                        </a:rPr>
                        <a:t>_________A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4" name="矩形 3"/>
          <p:cNvSpPr/>
          <p:nvPr/>
        </p:nvSpPr>
        <p:spPr>
          <a:xfrm>
            <a:off x="2574844" y="1305237"/>
            <a:ext cx="7042312" cy="369332"/>
          </a:xfrm>
          <a:prstGeom prst="rect">
            <a:avLst/>
          </a:prstGeom>
        </p:spPr>
        <p:txBody>
          <a:bodyPr wrap="none">
            <a:noAutofit/>
          </a:bodyPr>
          <a:lstStyle/>
          <a:p>
            <a:r>
              <a:rPr lang="en-US" sz="1800" dirty="0">
                <a:solidFill>
                  <a:srgbClr val="000000"/>
                </a:solidFill>
                <a:latin typeface="Huawei Sans" panose="020C0503030203020204" pitchFamily="34" charset="0"/>
                <a:ea typeface="+mn-ea"/>
              </a:rPr>
              <a:t>Data center power requirement estimation and calculation table </a:t>
            </a:r>
          </a:p>
        </p:txBody>
      </p:sp>
    </p:spTree>
    <p:extLst>
      <p:ext uri="{BB962C8B-B14F-4D97-AF65-F5344CB8AC3E}">
        <p14:creationId xmlns:p14="http://schemas.microsoft.com/office/powerpoint/2010/main" val="719588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Capacity Statistics Example (3)</a:t>
            </a:r>
            <a:endParaRPr lang="en-US"/>
          </a:p>
        </p:txBody>
      </p:sp>
      <p:graphicFrame>
        <p:nvGraphicFramePr>
          <p:cNvPr id="3" name="表格 2"/>
          <p:cNvGraphicFramePr>
            <a:graphicFrameLocks noGrp="1"/>
          </p:cNvGraphicFramePr>
          <p:nvPr>
            <p:extLst>
              <p:ext uri="{D42A27DB-BD31-4B8C-83A1-F6EECF244321}">
                <p14:modId xmlns:p14="http://schemas.microsoft.com/office/powerpoint/2010/main" val="977439238"/>
              </p:ext>
            </p:extLst>
          </p:nvPr>
        </p:nvGraphicFramePr>
        <p:xfrm>
          <a:off x="653143" y="1817424"/>
          <a:ext cx="10663437" cy="3193963"/>
        </p:xfrm>
        <a:graphic>
          <a:graphicData uri="http://schemas.openxmlformats.org/drawingml/2006/table">
            <a:tbl>
              <a:tblPr firstRow="1" bandRow="1">
                <a:tableStyleId>{5C22544A-7EE6-4342-B048-85BDC9FD1C3A}</a:tableStyleId>
              </a:tblPr>
              <a:tblGrid>
                <a:gridCol w="4607626"/>
                <a:gridCol w="2452592"/>
                <a:gridCol w="1785344"/>
                <a:gridCol w="1817875"/>
              </a:tblGrid>
              <a:tr h="557676">
                <a:tc>
                  <a:txBody>
                    <a:bodyPr/>
                    <a:lstStyle/>
                    <a:p>
                      <a:r>
                        <a:rPr lang="en-US" sz="1600" dirty="0">
                          <a:solidFill>
                            <a:schemeClr val="tx1"/>
                          </a:solidFill>
                          <a:latin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600" dirty="0">
                          <a:solidFill>
                            <a:schemeClr val="tx1"/>
                          </a:solidFill>
                          <a:latin typeface="Huawei Sans" panose="020C0503030203020204" pitchFamily="34" charset="0"/>
                        </a:rPr>
                        <a:t>Required Data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600" dirty="0">
                          <a:solidFill>
                            <a:schemeClr val="tx1"/>
                          </a:solidFill>
                          <a:latin typeface="Huawei Sans" panose="020C0503030203020204" pitchFamily="34" charset="0"/>
                        </a:rPr>
                        <a:t>Calculation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en-US" sz="1600" dirty="0">
                          <a:solidFill>
                            <a:schemeClr val="tx1"/>
                          </a:solidFill>
                          <a:latin typeface="Huawei Sans" panose="020C0503030203020204" pitchFamily="34" charset="0"/>
                        </a:rPr>
                        <a:t>Total (kW)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57676">
                <a:tc gridSpan="4">
                  <a:txBody>
                    <a:bodyPr/>
                    <a:lstStyle/>
                    <a:p>
                      <a:r>
                        <a:rPr lang="en-US" sz="1600">
                          <a:solidFill>
                            <a:schemeClr val="tx1"/>
                          </a:solidFill>
                          <a:latin typeface="Huawei Sans" panose="020C0503030203020204" pitchFamily="34" charset="0"/>
                        </a:rPr>
                        <a:t>Estimating the Capacity of the Standby Generator</a:t>
                      </a: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sz="1600" dirty="0">
                        <a:solidFill>
                          <a:schemeClr val="tx1"/>
                        </a:solidFill>
                      </a:endParaRPr>
                    </a:p>
                  </a:txBody>
                  <a:tcP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7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dirty="0">
                          <a:solidFill>
                            <a:schemeClr val="dk1"/>
                          </a:solidFill>
                          <a:latin typeface="Huawei Sans" panose="020C0503030203020204" pitchFamily="34" charset="0"/>
                          <a:ea typeface="+mn-ea"/>
                          <a:cs typeface="+mn-cs"/>
                        </a:rPr>
                        <a:t>Key load that requires a standby generator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dirty="0">
                          <a:solidFill>
                            <a:schemeClr val="dk1"/>
                          </a:solidFill>
                          <a:latin typeface="Huawei Sans" panose="020C0503030203020204" pitchFamily="34" charset="0"/>
                          <a:ea typeface="+mn-ea"/>
                          <a:cs typeface="+mn-cs"/>
                        </a:rPr>
                        <a:t>Sum of the values in #7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dirty="0">
                          <a:solidFill>
                            <a:schemeClr val="dk1"/>
                          </a:solidFill>
                          <a:latin typeface="Huawei Sans" panose="020C0503030203020204" pitchFamily="34" charset="0"/>
                          <a:ea typeface="+mn-ea"/>
                          <a:cs typeface="+mn-cs"/>
                        </a:rPr>
                        <a:t>#7 x 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Huawei Sans" panose="020C0503030203020204" pitchFamily="34" charset="0"/>
                        </a:rPr>
                        <a:t>#12_________kW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9632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a:solidFill>
                            <a:schemeClr val="dk1"/>
                          </a:solidFill>
                          <a:latin typeface="Huawei Sans" panose="020C0503030203020204" pitchFamily="34" charset="0"/>
                          <a:ea typeface="+mn-ea"/>
                          <a:cs typeface="+mn-cs"/>
                        </a:rPr>
                        <a:t>Cooling load that requires a standby generator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a:solidFill>
                            <a:schemeClr val="dk1"/>
                          </a:solidFill>
                          <a:latin typeface="Huawei Sans" panose="020C0503030203020204" pitchFamily="34" charset="0"/>
                          <a:ea typeface="+mn-ea"/>
                          <a:cs typeface="+mn-cs"/>
                        </a:rPr>
                        <a:t>Sum of the values in #8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a:solidFill>
                            <a:schemeClr val="dk1"/>
                          </a:solidFill>
                          <a:latin typeface="Huawei Sans" panose="020C0503030203020204" pitchFamily="34" charset="0"/>
                          <a:ea typeface="+mn-ea"/>
                          <a:cs typeface="+mn-cs"/>
                        </a:rPr>
                        <a:t>#8 x 1.5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a:latin typeface="Huawei Sans" panose="020C0503030203020204" pitchFamily="34" charset="0"/>
                        </a:rPr>
                        <a:t>#13_________kW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767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dirty="0">
                          <a:solidFill>
                            <a:schemeClr val="dk1"/>
                          </a:solidFill>
                          <a:latin typeface="Huawei Sans" panose="020C0503030203020204" pitchFamily="34" charset="0"/>
                          <a:ea typeface="+mn-ea"/>
                          <a:cs typeface="+mn-cs"/>
                        </a:rPr>
                        <a:t>Required generator capacity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a:solidFill>
                            <a:schemeClr val="dk1"/>
                          </a:solidFill>
                          <a:latin typeface="Huawei Sans" panose="020C0503030203020204" pitchFamily="34" charset="0"/>
                          <a:ea typeface="+mn-ea"/>
                          <a:cs typeface="+mn-cs"/>
                        </a:rPr>
                        <a:t>Sum of #12 and #13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i="0" u="none" strike="noStrike" baseline="0">
                          <a:solidFill>
                            <a:schemeClr val="dk1"/>
                          </a:solidFill>
                          <a:latin typeface="Huawei Sans" panose="020C0503030203020204" pitchFamily="34" charset="0"/>
                          <a:ea typeface="+mn-ea"/>
                          <a:cs typeface="+mn-cs"/>
                        </a:rPr>
                        <a:t>#12 + #13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rPr>
                        <a:t>_________kW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4" name="矩形 3"/>
          <p:cNvSpPr/>
          <p:nvPr/>
        </p:nvSpPr>
        <p:spPr>
          <a:xfrm>
            <a:off x="2989444" y="1305237"/>
            <a:ext cx="7042312" cy="369332"/>
          </a:xfrm>
          <a:prstGeom prst="rect">
            <a:avLst/>
          </a:prstGeom>
        </p:spPr>
        <p:txBody>
          <a:bodyPr wrap="none">
            <a:noAutofit/>
          </a:bodyPr>
          <a:lstStyle/>
          <a:p>
            <a:r>
              <a:rPr lang="en-US" sz="1800" dirty="0">
                <a:solidFill>
                  <a:srgbClr val="000000"/>
                </a:solidFill>
                <a:latin typeface="Huawei Sans" panose="020C0503030203020204" pitchFamily="34" charset="0"/>
                <a:ea typeface="+mn-ea"/>
              </a:rPr>
              <a:t>Data center power requirement estimation and calculation table </a:t>
            </a:r>
          </a:p>
        </p:txBody>
      </p:sp>
    </p:spTree>
    <p:extLst>
      <p:ext uri="{BB962C8B-B14F-4D97-AF65-F5344CB8AC3E}">
        <p14:creationId xmlns:p14="http://schemas.microsoft.com/office/powerpoint/2010/main" val="326110209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sz="quarter" idx="10"/>
          </p:nvPr>
        </p:nvSpPr>
        <p:spPr/>
        <p:txBody>
          <a:bodyPr/>
          <a:lstStyle/>
          <a:p>
            <a:r>
              <a:rPr lang="en-US" sz="2000" dirty="0" smtClean="0"/>
              <a:t>Capacity statistics are collected by area (room), such as IT load, cooling load, lighting load, and fire extinguishing load.</a:t>
            </a:r>
          </a:p>
          <a:p>
            <a:r>
              <a:rPr lang="en-US" sz="2000" dirty="0" smtClean="0"/>
              <a:t>When collecting statistics on key loads (IT loads), you need to collect statistics on the loads at four layers: cabinet, area, equipment room, and data center facility. The number of units, average power, maximum power, and space reserved for uncertainty must be specified.</a:t>
            </a:r>
          </a:p>
          <a:p>
            <a:r>
              <a:rPr lang="en-US" sz="2000" dirty="0" smtClean="0"/>
              <a:t>Finally, the active power, reactive power, and apparent power required by a data center are obtained by accumulating all loads and are used as the input for the selection of the DG and mains.</a:t>
            </a:r>
            <a:endParaRPr lang="en-US" sz="2000" dirty="0"/>
          </a:p>
        </p:txBody>
      </p:sp>
    </p:spTree>
    <p:extLst>
      <p:ext uri="{BB962C8B-B14F-4D97-AF65-F5344CB8AC3E}">
        <p14:creationId xmlns:p14="http://schemas.microsoft.com/office/powerpoint/2010/main" val="3186727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Planning and Design Introduction</a:t>
            </a:r>
          </a:p>
          <a:p>
            <a:r>
              <a:rPr lang="en-US">
                <a:solidFill>
                  <a:schemeClr val="bg1">
                    <a:lumMod val="50000"/>
                  </a:schemeClr>
                </a:solidFill>
                <a:latin typeface="Huawei Sans" panose="020C0503030203020204" pitchFamily="34" charset="0"/>
              </a:rPr>
              <a:t>Planning Composition</a:t>
            </a:r>
          </a:p>
          <a:p>
            <a:r>
              <a:rPr lang="en-US" b="1">
                <a:latin typeface="Huawei Sans" panose="020C0503030203020204" pitchFamily="34" charset="0"/>
              </a:rPr>
              <a:t>Design Composition</a:t>
            </a:r>
          </a:p>
        </p:txBody>
      </p:sp>
    </p:spTree>
    <p:extLst>
      <p:ext uri="{BB962C8B-B14F-4D97-AF65-F5344CB8AC3E}">
        <p14:creationId xmlns:p14="http://schemas.microsoft.com/office/powerpoint/2010/main" val="5043847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Design Overview</a:t>
            </a:r>
            <a:endParaRPr lang="en-US" dirty="0"/>
          </a:p>
        </p:txBody>
      </p:sp>
      <p:sp>
        <p:nvSpPr>
          <p:cNvPr id="4" name="文本占位符 3"/>
          <p:cNvSpPr>
            <a:spLocks noGrp="1"/>
          </p:cNvSpPr>
          <p:nvPr>
            <p:ph type="body" sz="quarter" idx="10"/>
          </p:nvPr>
        </p:nvSpPr>
        <p:spPr>
          <a:xfrm>
            <a:off x="455613" y="1052514"/>
            <a:ext cx="3426050" cy="4875042"/>
          </a:xfrm>
        </p:spPr>
        <p:txBody>
          <a:bodyPr/>
          <a:lstStyle/>
          <a:p>
            <a:r>
              <a:rPr lang="en-US" sz="1800" dirty="0" smtClean="0"/>
              <a:t>Design the power distribution system based on the plan input in the early stage.</a:t>
            </a:r>
          </a:p>
          <a:p>
            <a:r>
              <a:rPr lang="en-US" sz="1800" dirty="0" smtClean="0"/>
              <a:t>The design covers the 35 kV and lower power supply and distribution systems, including the 35 kV/10 kV/400 V transformer, 35 kV/10 kV/400 V DG, HV or low-voltage (LV) PDF, bus, UPS, and ATS.</a:t>
            </a:r>
          </a:p>
        </p:txBody>
      </p:sp>
      <p:sp>
        <p:nvSpPr>
          <p:cNvPr id="9" name="矩形 8"/>
          <p:cNvSpPr/>
          <p:nvPr/>
        </p:nvSpPr>
        <p:spPr>
          <a:xfrm>
            <a:off x="4499595" y="1046663"/>
            <a:ext cx="6253635" cy="338554"/>
          </a:xfrm>
          <a:prstGeom prst="rect">
            <a:avLst/>
          </a:prstGeom>
        </p:spPr>
        <p:txBody>
          <a:bodyPr wrap="none">
            <a:noAutofit/>
          </a:bodyPr>
          <a:lstStyle/>
          <a:p>
            <a:pPr algn="ctr"/>
            <a:r>
              <a:rPr lang="en-US" sz="1400" dirty="0">
                <a:latin typeface="Huawei Sans" panose="020C0503030203020204" pitchFamily="34" charset="0"/>
                <a:ea typeface="+mn-ea"/>
                <a:cs typeface="Times New Roman" panose="02020603050405020304" pitchFamily="18" charset="0"/>
              </a:rPr>
              <a:t>Power supply and distribution system </a:t>
            </a:r>
            <a:r>
              <a:rPr lang="en-US" sz="1400" dirty="0" smtClean="0">
                <a:latin typeface="Huawei Sans" panose="020C0503030203020204" pitchFamily="34" charset="0"/>
                <a:ea typeface="+mn-ea"/>
                <a:cs typeface="Times New Roman" panose="02020603050405020304" pitchFamily="18" charset="0"/>
              </a:rPr>
              <a:t>(HV DG)</a:t>
            </a:r>
            <a:endParaRPr lang="en-US" sz="1400" dirty="0">
              <a:latin typeface="Huawei Sans" panose="020C0503030203020204" pitchFamily="34" charset="0"/>
              <a:ea typeface="+mn-ea"/>
              <a:cs typeface="Times New Roman" panose="02020603050405020304" pitchFamily="18" charset="0"/>
            </a:endParaRPr>
          </a:p>
        </p:txBody>
      </p:sp>
      <p:pic>
        <p:nvPicPr>
          <p:cNvPr id="59" name="图片 58"/>
          <p:cNvPicPr>
            <a:picLocks noChangeAspect="1"/>
          </p:cNvPicPr>
          <p:nvPr/>
        </p:nvPicPr>
        <p:blipFill>
          <a:blip r:embed="rId3"/>
          <a:stretch>
            <a:fillRect/>
          </a:stretch>
        </p:blipFill>
        <p:spPr>
          <a:xfrm>
            <a:off x="3890056" y="1371600"/>
            <a:ext cx="7859032" cy="4829175"/>
          </a:xfrm>
          <a:prstGeom prst="rect">
            <a:avLst/>
          </a:prstGeom>
        </p:spPr>
      </p:pic>
    </p:spTree>
    <p:extLst>
      <p:ext uri="{BB962C8B-B14F-4D97-AF65-F5344CB8AC3E}">
        <p14:creationId xmlns:p14="http://schemas.microsoft.com/office/powerpoint/2010/main" val="56152099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stretch>
            <a:fillRect/>
          </a:stretch>
        </p:blipFill>
        <p:spPr>
          <a:xfrm>
            <a:off x="3729976" y="2201713"/>
            <a:ext cx="4752975" cy="2647950"/>
          </a:xfrm>
          <a:prstGeom prst="rect">
            <a:avLst/>
          </a:prstGeom>
        </p:spPr>
      </p:pic>
      <p:sp>
        <p:nvSpPr>
          <p:cNvPr id="2" name="标题 1"/>
          <p:cNvSpPr>
            <a:spLocks noGrp="1"/>
          </p:cNvSpPr>
          <p:nvPr>
            <p:ph type="title"/>
          </p:nvPr>
        </p:nvSpPr>
        <p:spPr/>
        <p:txBody>
          <a:bodyPr/>
          <a:lstStyle/>
          <a:p>
            <a:r>
              <a:rPr lang="en-US" smtClean="0"/>
              <a:t>Subsystem Design</a:t>
            </a:r>
            <a:endParaRPr lang="en-US"/>
          </a:p>
        </p:txBody>
      </p:sp>
      <p:pic>
        <p:nvPicPr>
          <p:cNvPr id="7" name="Picture 5" descr="D:\2012\美化PPT\新增\分层\美化32\6.png"/>
          <p:cNvPicPr>
            <a:picLocks noChangeAspect="1" noChangeArrowheads="1"/>
          </p:cNvPicPr>
          <p:nvPr/>
        </p:nvPicPr>
        <p:blipFill>
          <a:blip r:embed="rId4" cstate="print"/>
          <a:srcRect/>
          <a:stretch>
            <a:fillRect/>
          </a:stretch>
        </p:blipFill>
        <p:spPr bwMode="auto">
          <a:xfrm>
            <a:off x="8167340" y="2491833"/>
            <a:ext cx="2027585" cy="1471661"/>
          </a:xfrm>
          <a:prstGeom prst="rect">
            <a:avLst/>
          </a:prstGeom>
          <a:noFill/>
          <a:ln w="9525">
            <a:noFill/>
            <a:miter lim="800000"/>
            <a:headEnd/>
            <a:tailEnd/>
          </a:ln>
        </p:spPr>
      </p:pic>
      <p:pic>
        <p:nvPicPr>
          <p:cNvPr id="8" name="Picture 6" descr="D:\2012\美化PPT\新增\分层\美化32\大圆.png"/>
          <p:cNvPicPr>
            <a:picLocks noChangeAspect="1" noChangeArrowheads="1"/>
          </p:cNvPicPr>
          <p:nvPr/>
        </p:nvPicPr>
        <p:blipFill>
          <a:blip r:embed="rId5" cstate="print"/>
          <a:srcRect/>
          <a:stretch>
            <a:fillRect/>
          </a:stretch>
        </p:blipFill>
        <p:spPr bwMode="auto">
          <a:xfrm>
            <a:off x="4087993" y="2363577"/>
            <a:ext cx="3970817" cy="2384495"/>
          </a:xfrm>
          <a:prstGeom prst="rect">
            <a:avLst/>
          </a:prstGeom>
          <a:noFill/>
          <a:ln w="9525">
            <a:noFill/>
            <a:miter lim="800000"/>
            <a:headEnd/>
            <a:tailEnd/>
          </a:ln>
        </p:spPr>
      </p:pic>
      <p:pic>
        <p:nvPicPr>
          <p:cNvPr id="10" name="Picture 8" descr="D:\2012\美化PPT\新增\分层\美化32\1.png"/>
          <p:cNvPicPr>
            <a:picLocks noChangeAspect="1" noChangeArrowheads="1"/>
          </p:cNvPicPr>
          <p:nvPr/>
        </p:nvPicPr>
        <p:blipFill>
          <a:blip r:embed="rId6" cstate="print"/>
          <a:srcRect/>
          <a:stretch>
            <a:fillRect/>
          </a:stretch>
        </p:blipFill>
        <p:spPr bwMode="auto">
          <a:xfrm>
            <a:off x="6433077" y="4251586"/>
            <a:ext cx="2554927" cy="1838858"/>
          </a:xfrm>
          <a:prstGeom prst="rect">
            <a:avLst/>
          </a:prstGeom>
          <a:noFill/>
          <a:ln w="9525">
            <a:noFill/>
            <a:miter lim="800000"/>
            <a:headEnd/>
            <a:tailEnd/>
          </a:ln>
        </p:spPr>
      </p:pic>
      <p:pic>
        <p:nvPicPr>
          <p:cNvPr id="11" name="Picture 9" descr="D:\2012\美化PPT\新增\分层\美化32\2.png"/>
          <p:cNvPicPr>
            <a:picLocks noChangeAspect="1" noChangeArrowheads="1"/>
          </p:cNvPicPr>
          <p:nvPr/>
        </p:nvPicPr>
        <p:blipFill>
          <a:blip r:embed="rId7" cstate="print"/>
          <a:srcRect/>
          <a:stretch>
            <a:fillRect/>
          </a:stretch>
        </p:blipFill>
        <p:spPr bwMode="auto">
          <a:xfrm>
            <a:off x="3123413" y="4287694"/>
            <a:ext cx="2254792" cy="1763847"/>
          </a:xfrm>
          <a:prstGeom prst="rect">
            <a:avLst/>
          </a:prstGeom>
          <a:noFill/>
          <a:ln w="9525">
            <a:noFill/>
            <a:miter lim="800000"/>
            <a:headEnd/>
            <a:tailEnd/>
          </a:ln>
        </p:spPr>
      </p:pic>
      <p:pic>
        <p:nvPicPr>
          <p:cNvPr id="12" name="Picture 10" descr="D:\2012\美化PPT\新增\分层\美化32\3.png"/>
          <p:cNvPicPr>
            <a:picLocks noChangeAspect="1" noChangeArrowheads="1"/>
          </p:cNvPicPr>
          <p:nvPr/>
        </p:nvPicPr>
        <p:blipFill>
          <a:blip r:embed="rId8" cstate="print"/>
          <a:srcRect/>
          <a:stretch>
            <a:fillRect/>
          </a:stretch>
        </p:blipFill>
        <p:spPr bwMode="auto">
          <a:xfrm>
            <a:off x="1997075" y="2771877"/>
            <a:ext cx="2090916" cy="1507623"/>
          </a:xfrm>
          <a:prstGeom prst="rect">
            <a:avLst/>
          </a:prstGeom>
          <a:noFill/>
          <a:ln w="9525">
            <a:noFill/>
            <a:miter lim="800000"/>
            <a:headEnd/>
            <a:tailEnd/>
          </a:ln>
        </p:spPr>
      </p:pic>
      <p:pic>
        <p:nvPicPr>
          <p:cNvPr id="13" name="Picture 11" descr="D:\2012\美化PPT\新增\分层\美化32\4.png"/>
          <p:cNvPicPr>
            <a:picLocks noChangeAspect="1" noChangeArrowheads="1"/>
          </p:cNvPicPr>
          <p:nvPr/>
        </p:nvPicPr>
        <p:blipFill>
          <a:blip r:embed="rId9" cstate="print"/>
          <a:srcRect/>
          <a:stretch>
            <a:fillRect/>
          </a:stretch>
        </p:blipFill>
        <p:spPr bwMode="auto">
          <a:xfrm>
            <a:off x="5129742" y="1155032"/>
            <a:ext cx="2182777" cy="1434405"/>
          </a:xfrm>
          <a:prstGeom prst="rect">
            <a:avLst/>
          </a:prstGeom>
          <a:noFill/>
          <a:ln w="9525">
            <a:noFill/>
            <a:miter lim="800000"/>
            <a:headEnd/>
            <a:tailEnd/>
          </a:ln>
        </p:spPr>
      </p:pic>
      <p:sp>
        <p:nvSpPr>
          <p:cNvPr id="16" name="Text Box 33"/>
          <p:cNvSpPr txBox="1">
            <a:spLocks noChangeArrowheads="1"/>
          </p:cNvSpPr>
          <p:nvPr/>
        </p:nvSpPr>
        <p:spPr bwMode="auto">
          <a:xfrm>
            <a:off x="5523908" y="1356602"/>
            <a:ext cx="1359491" cy="646331"/>
          </a:xfrm>
          <a:prstGeom prst="rect">
            <a:avLst/>
          </a:prstGeom>
          <a:noFill/>
          <a:ln w="9525">
            <a:noFill/>
            <a:miter lim="800000"/>
            <a:headEnd/>
            <a:tailEnd/>
          </a:ln>
        </p:spPr>
        <p:txBody>
          <a:bodyPr wrap="square">
            <a:spAutoFit/>
          </a:bodyPr>
          <a:lstStyle/>
          <a:p>
            <a:pPr algn="ctr" eaLnBrk="0" hangingPunct="0">
              <a:spcBef>
                <a:spcPct val="50000"/>
              </a:spcBef>
            </a:pPr>
            <a:r>
              <a:rPr lang="en-US" sz="1200" dirty="0">
                <a:solidFill>
                  <a:schemeClr val="bg1"/>
                </a:solidFill>
                <a:latin typeface="Huawei Sans" panose="020C0503030203020204" pitchFamily="34" charset="0"/>
                <a:ea typeface="+mn-ea"/>
              </a:rPr>
              <a:t>HV power distribution system</a:t>
            </a:r>
          </a:p>
        </p:txBody>
      </p:sp>
      <p:sp>
        <p:nvSpPr>
          <p:cNvPr id="17" name="Text Box 34"/>
          <p:cNvSpPr txBox="1">
            <a:spLocks noChangeArrowheads="1"/>
          </p:cNvSpPr>
          <p:nvPr/>
        </p:nvSpPr>
        <p:spPr bwMode="auto">
          <a:xfrm>
            <a:off x="8544569" y="2660956"/>
            <a:ext cx="1297781" cy="738664"/>
          </a:xfrm>
          <a:prstGeom prst="rect">
            <a:avLst/>
          </a:prstGeom>
          <a:noFill/>
          <a:ln w="9525">
            <a:noFill/>
            <a:miter lim="800000"/>
            <a:headEnd/>
            <a:tailEnd/>
          </a:ln>
        </p:spPr>
        <p:txBody>
          <a:bodyPr wrap="square">
            <a:spAutoFit/>
          </a:bodyPr>
          <a:lstStyle/>
          <a:p>
            <a:pPr algn="ctr" eaLnBrk="0" hangingPunct="0">
              <a:spcBef>
                <a:spcPct val="50000"/>
              </a:spcBef>
            </a:pPr>
            <a:r>
              <a:rPr lang="en-US" sz="1400" b="1" dirty="0">
                <a:solidFill>
                  <a:srgbClr val="C00000"/>
                </a:solidFill>
                <a:latin typeface="Huawei Sans" panose="020C0503030203020204" pitchFamily="34" charset="0"/>
                <a:ea typeface="+mn-ea"/>
              </a:rPr>
              <a:t>LV power distribution system</a:t>
            </a:r>
          </a:p>
        </p:txBody>
      </p:sp>
      <p:sp>
        <p:nvSpPr>
          <p:cNvPr id="18" name="Text Box 35"/>
          <p:cNvSpPr txBox="1">
            <a:spLocks noChangeArrowheads="1"/>
          </p:cNvSpPr>
          <p:nvPr/>
        </p:nvSpPr>
        <p:spPr bwMode="auto">
          <a:xfrm>
            <a:off x="7000117" y="4728946"/>
            <a:ext cx="1396311" cy="707886"/>
          </a:xfrm>
          <a:prstGeom prst="rect">
            <a:avLst/>
          </a:prstGeom>
          <a:noFill/>
          <a:ln w="9525">
            <a:noFill/>
            <a:miter lim="800000"/>
            <a:headEnd/>
            <a:tailEnd/>
          </a:ln>
        </p:spPr>
        <p:txBody>
          <a:bodyPr wrap="square">
            <a:noAutofit/>
          </a:bodyPr>
          <a:lstStyle/>
          <a:p>
            <a:pPr algn="ctr" eaLnBrk="0" hangingPunct="0">
              <a:spcBef>
                <a:spcPct val="50000"/>
              </a:spcBef>
            </a:pPr>
            <a:r>
              <a:rPr lang="en-US" sz="1400" b="1" dirty="0">
                <a:solidFill>
                  <a:srgbClr val="C00000"/>
                </a:solidFill>
                <a:latin typeface="Huawei Sans" panose="020C0503030203020204" pitchFamily="34" charset="0"/>
                <a:ea typeface="+mn-ea"/>
              </a:rPr>
              <a:t>DG set system</a:t>
            </a:r>
          </a:p>
        </p:txBody>
      </p:sp>
      <p:sp>
        <p:nvSpPr>
          <p:cNvPr id="19" name="Text Box 36"/>
          <p:cNvSpPr txBox="1">
            <a:spLocks noChangeArrowheads="1"/>
          </p:cNvSpPr>
          <p:nvPr/>
        </p:nvSpPr>
        <p:spPr bwMode="auto">
          <a:xfrm>
            <a:off x="3378830" y="4824068"/>
            <a:ext cx="1513583" cy="400110"/>
          </a:xfrm>
          <a:prstGeom prst="rect">
            <a:avLst/>
          </a:prstGeom>
          <a:noFill/>
          <a:ln w="9525">
            <a:noFill/>
            <a:miter lim="800000"/>
            <a:headEnd/>
            <a:tailEnd/>
          </a:ln>
        </p:spPr>
        <p:txBody>
          <a:bodyPr wrap="square">
            <a:noAutofit/>
          </a:bodyPr>
          <a:lstStyle/>
          <a:p>
            <a:pPr algn="ctr" eaLnBrk="0" hangingPunct="0">
              <a:spcBef>
                <a:spcPct val="50000"/>
              </a:spcBef>
            </a:pPr>
            <a:r>
              <a:rPr lang="en-US" sz="1400" b="1" dirty="0">
                <a:solidFill>
                  <a:srgbClr val="C00000"/>
                </a:solidFill>
                <a:latin typeface="Huawei Sans" panose="020C0503030203020204" pitchFamily="34" charset="0"/>
                <a:ea typeface="+mn-ea"/>
              </a:rPr>
              <a:t>UPS</a:t>
            </a:r>
          </a:p>
        </p:txBody>
      </p:sp>
      <p:sp>
        <p:nvSpPr>
          <p:cNvPr id="20" name="Text Box 37"/>
          <p:cNvSpPr txBox="1">
            <a:spLocks noChangeArrowheads="1"/>
          </p:cNvSpPr>
          <p:nvPr/>
        </p:nvSpPr>
        <p:spPr bwMode="auto">
          <a:xfrm>
            <a:off x="2369691" y="2832028"/>
            <a:ext cx="1407610" cy="954107"/>
          </a:xfrm>
          <a:prstGeom prst="rect">
            <a:avLst/>
          </a:prstGeom>
          <a:noFill/>
          <a:ln w="9525">
            <a:noFill/>
            <a:miter lim="800000"/>
            <a:headEnd/>
            <a:tailEnd/>
          </a:ln>
        </p:spPr>
        <p:txBody>
          <a:bodyPr wrap="square">
            <a:spAutoFit/>
          </a:bodyPr>
          <a:lstStyle/>
          <a:p>
            <a:pPr algn="ctr" eaLnBrk="0" hangingPunct="0">
              <a:spcBef>
                <a:spcPct val="50000"/>
              </a:spcBef>
            </a:pPr>
            <a:r>
              <a:rPr lang="en-US" sz="1400" dirty="0">
                <a:solidFill>
                  <a:schemeClr val="bg1"/>
                </a:solidFill>
                <a:latin typeface="Huawei Sans" panose="020C0503030203020204" pitchFamily="34" charset="0"/>
                <a:ea typeface="+mn-ea"/>
              </a:rPr>
              <a:t>Surge protection and grounding system</a:t>
            </a:r>
          </a:p>
        </p:txBody>
      </p:sp>
      <p:sp>
        <p:nvSpPr>
          <p:cNvPr id="22" name="Text Box 33"/>
          <p:cNvSpPr txBox="1">
            <a:spLocks noChangeArrowheads="1"/>
          </p:cNvSpPr>
          <p:nvPr/>
        </p:nvSpPr>
        <p:spPr bwMode="auto">
          <a:xfrm>
            <a:off x="4901714" y="2886276"/>
            <a:ext cx="2311886" cy="923330"/>
          </a:xfrm>
          <a:prstGeom prst="rect">
            <a:avLst/>
          </a:prstGeom>
          <a:noFill/>
          <a:ln w="9525">
            <a:noFill/>
            <a:miter lim="800000"/>
            <a:headEnd/>
            <a:tailEnd/>
          </a:ln>
        </p:spPr>
        <p:txBody>
          <a:bodyPr wrap="square">
            <a:spAutoFit/>
          </a:bodyPr>
          <a:lstStyle/>
          <a:p>
            <a:pPr algn="ctr" eaLnBrk="0" hangingPunct="0">
              <a:spcBef>
                <a:spcPct val="50000"/>
              </a:spcBef>
            </a:pPr>
            <a:r>
              <a:rPr lang="en-US" b="1" dirty="0">
                <a:solidFill>
                  <a:schemeClr val="bg1"/>
                </a:solidFill>
                <a:latin typeface="Huawei Sans" panose="020C0503030203020204" pitchFamily="34" charset="0"/>
                <a:ea typeface="+mn-ea"/>
              </a:rPr>
              <a:t>Data center power supply and distribution system</a:t>
            </a:r>
          </a:p>
        </p:txBody>
      </p:sp>
    </p:spTree>
    <p:extLst>
      <p:ext uri="{BB962C8B-B14F-4D97-AF65-F5344CB8AC3E}">
        <p14:creationId xmlns:p14="http://schemas.microsoft.com/office/powerpoint/2010/main" val="188056115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sz="quarter" idx="10"/>
          </p:nvPr>
        </p:nvSpPr>
        <p:spPr/>
        <p:txBody>
          <a:bodyPr/>
          <a:lstStyle/>
          <a:p>
            <a:r>
              <a:rPr lang="en-US" smtClean="0"/>
              <a:t>Planning and Design Introduction</a:t>
            </a:r>
          </a:p>
          <a:p>
            <a:r>
              <a:rPr lang="en-US" smtClean="0"/>
              <a:t>Planning Composition</a:t>
            </a:r>
          </a:p>
          <a:p>
            <a:pPr lvl="1"/>
            <a:r>
              <a:rPr lang="en-US" smtClean="0"/>
              <a:t>Requirement Analysis</a:t>
            </a:r>
          </a:p>
          <a:p>
            <a:pPr lvl="2"/>
            <a:r>
              <a:rPr lang="en-US" smtClean="0"/>
              <a:t>Data Center Power Distribution System Requirements</a:t>
            </a:r>
          </a:p>
          <a:p>
            <a:pPr lvl="2"/>
            <a:r>
              <a:rPr lang="en-US" smtClean="0"/>
              <a:t>Power Distribution System Capacity Planning</a:t>
            </a:r>
          </a:p>
          <a:p>
            <a:pPr lvl="2"/>
            <a:r>
              <a:rPr lang="en-US" smtClean="0"/>
              <a:t>Data Center PUE</a:t>
            </a:r>
          </a:p>
          <a:p>
            <a:pPr lvl="1"/>
            <a:r>
              <a:rPr lang="en-US" smtClean="0"/>
              <a:t>Capacity Statistics</a:t>
            </a:r>
          </a:p>
          <a:p>
            <a:r>
              <a:rPr lang="en-US" smtClean="0"/>
              <a:t>Design Composition</a:t>
            </a:r>
          </a:p>
          <a:p>
            <a:endParaRPr lang="zh-CN" altLang="en-US" dirty="0"/>
          </a:p>
        </p:txBody>
      </p:sp>
    </p:spTree>
    <p:extLst>
      <p:ext uri="{BB962C8B-B14F-4D97-AF65-F5344CB8AC3E}">
        <p14:creationId xmlns:p14="http://schemas.microsoft.com/office/powerpoint/2010/main" val="104003806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dirty="0" smtClean="0"/>
              <a:t>(short-answer </a:t>
            </a:r>
            <a:r>
              <a:rPr lang="en-US" dirty="0"/>
              <a:t>question</a:t>
            </a:r>
            <a:r>
              <a:rPr lang="en-US" dirty="0" smtClean="0"/>
              <a:t>) What is the purpose of reserving 15% cabinet space for power uncertainty during planning?</a:t>
            </a:r>
          </a:p>
          <a:p>
            <a:endParaRPr lang="zh-CN" altLang="en-US" dirty="0"/>
          </a:p>
        </p:txBody>
      </p:sp>
    </p:spTree>
    <p:extLst>
      <p:ext uri="{BB962C8B-B14F-4D97-AF65-F5344CB8AC3E}">
        <p14:creationId xmlns:p14="http://schemas.microsoft.com/office/powerpoint/2010/main" val="72255242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76326724"/>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文本占位符 7"/>
          <p:cNvSpPr>
            <a:spLocks noGrp="1"/>
          </p:cNvSpPr>
          <p:nvPr>
            <p:ph type="body" sz="quarter" idx="17"/>
          </p:nvPr>
        </p:nvSpPr>
        <p:spPr/>
        <p:txBody>
          <a:bodyPr>
            <a:noAutofit/>
          </a:bodyPr>
          <a:lstStyle/>
          <a:p>
            <a:r>
              <a:rPr lang="en-US" altLang="zh-CN" dirty="0" smtClean="0"/>
              <a:t>V5R2</a:t>
            </a:r>
            <a:endParaRPr lang="zh-CN" altLang="en-US" dirty="0"/>
          </a:p>
        </p:txBody>
      </p:sp>
      <p:sp>
        <p:nvSpPr>
          <p:cNvPr id="9" name="文本占位符 8"/>
          <p:cNvSpPr>
            <a:spLocks noGrp="1"/>
          </p:cNvSpPr>
          <p:nvPr>
            <p:ph type="body" sz="quarter" idx="18"/>
          </p:nvPr>
        </p:nvSpPr>
        <p:spPr/>
        <p:txBody>
          <a:bodyPr>
            <a:noAutofit/>
          </a:bodyPr>
          <a:lstStyle/>
          <a:p>
            <a:r>
              <a:rPr lang="en-US" altLang="zh-CN" dirty="0" smtClean="0"/>
              <a:t>V1R1</a:t>
            </a:r>
            <a:endParaRPr lang="zh-CN" altLang="en-US" dirty="0"/>
          </a:p>
        </p:txBody>
      </p:sp>
      <p:sp>
        <p:nvSpPr>
          <p:cNvPr id="11" name="文本占位符 10"/>
          <p:cNvSpPr>
            <a:spLocks noGrp="1"/>
          </p:cNvSpPr>
          <p:nvPr>
            <p:ph type="body" sz="quarter" idx="19"/>
          </p:nvPr>
        </p:nvSpPr>
        <p:spPr/>
        <p:txBody>
          <a:bodyPr>
            <a:noAutofit/>
          </a:bodyPr>
          <a:lstStyle/>
          <a:p>
            <a:r>
              <a:rPr lang="en-US" altLang="zh-CN" dirty="0" smtClean="0"/>
              <a:t>2019.01.25</a:t>
            </a:r>
            <a:endParaRPr lang="zh-CN" altLang="en-US" dirty="0"/>
          </a:p>
        </p:txBody>
      </p:sp>
      <p:sp>
        <p:nvSpPr>
          <p:cNvPr id="13" name="文本占位符 12"/>
          <p:cNvSpPr>
            <a:spLocks noGrp="1"/>
          </p:cNvSpPr>
          <p:nvPr>
            <p:ph type="body" sz="quarter" idx="20"/>
          </p:nvPr>
        </p:nvSpPr>
        <p:spPr/>
        <p:txBody>
          <a:bodyPr>
            <a:noAutofit/>
          </a:bodyPr>
          <a:lstStyle/>
          <a:p>
            <a:r>
              <a:rPr lang="en-US" altLang="zh-CN" dirty="0" smtClean="0"/>
              <a:t>Update</a:t>
            </a:r>
            <a:endParaRPr lang="zh-CN" altLang="en-US" dirty="0"/>
          </a:p>
        </p:txBody>
      </p:sp>
      <p:sp>
        <p:nvSpPr>
          <p:cNvPr id="3" name="文本占位符 2"/>
          <p:cNvSpPr>
            <a:spLocks noGrp="1"/>
          </p:cNvSpPr>
          <p:nvPr>
            <p:ph type="body" sz="quarter" idx="13"/>
          </p:nvPr>
        </p:nvSpPr>
        <p:spPr/>
        <p:txBody>
          <a:bodyPr>
            <a:noAutofit/>
          </a:bodyPr>
          <a:lstStyle/>
          <a:p>
            <a:r>
              <a:rPr lang="en-US" altLang="zh-CN" dirty="0" smtClean="0"/>
              <a:t>Chenkaifeng/cwx377854</a:t>
            </a:r>
            <a:endParaRPr lang="zh-CN" altLang="en-US" dirty="0">
              <a:latin typeface="Huawei Sans" panose="020C0503030203020204" pitchFamily="34" charset="0"/>
            </a:endParaRPr>
          </a:p>
        </p:txBody>
      </p:sp>
      <p:sp>
        <p:nvSpPr>
          <p:cNvPr id="4" name="文本占位符 3"/>
          <p:cNvSpPr>
            <a:spLocks noGrp="1"/>
          </p:cNvSpPr>
          <p:nvPr>
            <p:ph type="body" sz="quarter" idx="14"/>
          </p:nvPr>
        </p:nvSpPr>
        <p:spPr/>
        <p:txBody>
          <a:bodyPr>
            <a:noAutofit/>
          </a:bodyPr>
          <a:lstStyle/>
          <a:p>
            <a:r>
              <a:rPr lang="en-US" altLang="zh-CN" dirty="0" smtClean="0">
                <a:latin typeface="Huawei Sans" panose="020C0503030203020204" pitchFamily="34" charset="0"/>
              </a:rPr>
              <a:t>2020.9.31</a:t>
            </a:r>
            <a:endParaRPr lang="zh-CN" altLang="en-US" dirty="0">
              <a:latin typeface="Huawei Sans" panose="020C0503030203020204" pitchFamily="34" charset="0"/>
            </a:endParaRPr>
          </a:p>
        </p:txBody>
      </p:sp>
      <p:sp>
        <p:nvSpPr>
          <p:cNvPr id="5" name="文本占位符 4"/>
          <p:cNvSpPr>
            <a:spLocks noGrp="1"/>
          </p:cNvSpPr>
          <p:nvPr>
            <p:ph type="body" sz="quarter" idx="15"/>
          </p:nvPr>
        </p:nvSpPr>
        <p:spPr/>
        <p:txBody>
          <a:bodyPr>
            <a:noAutofit/>
          </a:bodyPr>
          <a:lstStyle/>
          <a:p>
            <a:r>
              <a:rPr lang="en-US" altLang="zh-CN" dirty="0" err="1" smtClean="0">
                <a:latin typeface="Huawei Sans" panose="020C0503030203020204" pitchFamily="34" charset="0"/>
              </a:rPr>
              <a:t>Lishaofeng</a:t>
            </a:r>
            <a:r>
              <a:rPr lang="en-US" altLang="zh-CN" dirty="0" smtClean="0">
                <a:latin typeface="Huawei Sans" panose="020C0503030203020204" pitchFamily="34" charset="0"/>
              </a:rPr>
              <a:t>/486775</a:t>
            </a:r>
            <a:endParaRPr lang="zh-CN" altLang="en-US" dirty="0">
              <a:latin typeface="Huawei Sans" panose="020C0503030203020204" pitchFamily="34" charset="0"/>
            </a:endParaRPr>
          </a:p>
        </p:txBody>
      </p:sp>
      <p:sp>
        <p:nvSpPr>
          <p:cNvPr id="6" name="文本占位符 5"/>
          <p:cNvSpPr>
            <a:spLocks noGrp="1"/>
          </p:cNvSpPr>
          <p:nvPr>
            <p:ph type="body" sz="quarter" idx="16"/>
          </p:nvPr>
        </p:nvSpPr>
        <p:spPr/>
        <p:txBody>
          <a:bodyPr>
            <a:noAutofit/>
          </a:bodyPr>
          <a:lstStyle/>
          <a:p>
            <a:r>
              <a:rPr lang="en-US" altLang="zh-CN" dirty="0" smtClean="0">
                <a:latin typeface="Huawei Sans" panose="020C0503030203020204" pitchFamily="34" charset="0"/>
              </a:rPr>
              <a:t>New</a:t>
            </a:r>
            <a:endParaRPr lang="zh-CN" altLang="en-US" dirty="0">
              <a:latin typeface="Huawei Sans" panose="020C0503030203020204" pitchFamily="34" charset="0"/>
            </a:endParaRPr>
          </a:p>
        </p:txBody>
      </p:sp>
      <p:sp>
        <p:nvSpPr>
          <p:cNvPr id="15" name="文本占位符 14"/>
          <p:cNvSpPr>
            <a:spLocks noGrp="1"/>
          </p:cNvSpPr>
          <p:nvPr>
            <p:ph type="body" sz="quarter" idx="21"/>
          </p:nvPr>
        </p:nvSpPr>
        <p:spPr/>
        <p:txBody>
          <a:bodyPr>
            <a:noAutofit/>
          </a:bodyPr>
          <a:lstStyle/>
          <a:p>
            <a:r>
              <a:rPr lang="en-US" altLang="zh-CN" dirty="0" smtClean="0"/>
              <a:t>2019.01.25</a:t>
            </a:r>
            <a:endParaRPr lang="zh-CN" altLang="en-US" dirty="0"/>
          </a:p>
        </p:txBody>
      </p:sp>
      <p:sp>
        <p:nvSpPr>
          <p:cNvPr id="17" name="文本占位符 16"/>
          <p:cNvSpPr>
            <a:spLocks noGrp="1"/>
          </p:cNvSpPr>
          <p:nvPr>
            <p:ph type="body" sz="quarter" idx="22"/>
          </p:nvPr>
        </p:nvSpPr>
        <p:spPr/>
        <p:txBody>
          <a:bodyPr>
            <a:noAutofit/>
          </a:bodyPr>
          <a:lstStyle/>
          <a:p>
            <a:r>
              <a:rPr lang="en-US" altLang="zh-CN" dirty="0" smtClean="0"/>
              <a:t>Update</a:t>
            </a:r>
            <a:endParaRPr lang="zh-CN" altLang="en-US" dirty="0"/>
          </a:p>
        </p:txBody>
      </p:sp>
      <p:sp>
        <p:nvSpPr>
          <p:cNvPr id="19" name="文本占位符 18"/>
          <p:cNvSpPr>
            <a:spLocks noGrp="1"/>
          </p:cNvSpPr>
          <p:nvPr>
            <p:ph type="body" sz="quarter" idx="23"/>
          </p:nvPr>
        </p:nvSpPr>
        <p:spPr/>
        <p:txBody>
          <a:bodyPr>
            <a:noAutofit/>
          </a:bodyPr>
          <a:lstStyle/>
          <a:p>
            <a:r>
              <a:rPr lang="en-US" altLang="zh-CN" dirty="0"/>
              <a:t>2019.01.25</a:t>
            </a:r>
            <a:endParaRPr lang="zh-CN" altLang="en-US" dirty="0"/>
          </a:p>
        </p:txBody>
      </p:sp>
      <p:sp>
        <p:nvSpPr>
          <p:cNvPr id="21" name="文本占位符 20"/>
          <p:cNvSpPr>
            <a:spLocks noGrp="1"/>
          </p:cNvSpPr>
          <p:nvPr>
            <p:ph type="body" sz="quarter" idx="24"/>
          </p:nvPr>
        </p:nvSpPr>
        <p:spPr/>
        <p:txBody>
          <a:bodyPr>
            <a:noAutofit/>
          </a:bodyPr>
          <a:lstStyle/>
          <a:p>
            <a:r>
              <a:rPr lang="en-US" altLang="zh-CN" dirty="0" smtClean="0"/>
              <a:t>Update</a:t>
            </a:r>
            <a:endParaRPr lang="zh-CN" altLang="en-US" dirty="0"/>
          </a:p>
        </p:txBody>
      </p:sp>
      <p:sp>
        <p:nvSpPr>
          <p:cNvPr id="23" name="文本占位符 22"/>
          <p:cNvSpPr>
            <a:spLocks noGrp="1"/>
          </p:cNvSpPr>
          <p:nvPr>
            <p:ph type="body" sz="quarter" idx="25"/>
          </p:nvPr>
        </p:nvSpPr>
        <p:spPr/>
        <p:txBody>
          <a:bodyPr>
            <a:noAutofit/>
          </a:bodyPr>
          <a:lstStyle/>
          <a:p>
            <a:r>
              <a:rPr lang="en-US" altLang="zh-CN" dirty="0"/>
              <a:t>2019.01.25</a:t>
            </a:r>
            <a:endParaRPr lang="zh-CN" altLang="en-US" dirty="0"/>
          </a:p>
        </p:txBody>
      </p:sp>
      <p:sp>
        <p:nvSpPr>
          <p:cNvPr id="25" name="文本占位符 24"/>
          <p:cNvSpPr>
            <a:spLocks noGrp="1"/>
          </p:cNvSpPr>
          <p:nvPr>
            <p:ph type="body" sz="quarter" idx="26"/>
          </p:nvPr>
        </p:nvSpPr>
        <p:spPr/>
        <p:txBody>
          <a:bodyPr>
            <a:noAutofit/>
          </a:bodyPr>
          <a:lstStyle/>
          <a:p>
            <a:r>
              <a:rPr lang="en-US" altLang="zh-CN" dirty="0" smtClean="0"/>
              <a:t>Update</a:t>
            </a:r>
            <a:endParaRPr lang="zh-CN" altLang="en-US" dirty="0"/>
          </a:p>
        </p:txBody>
      </p:sp>
      <p:sp>
        <p:nvSpPr>
          <p:cNvPr id="27" name="文本占位符 26"/>
          <p:cNvSpPr>
            <a:spLocks noGrp="1"/>
          </p:cNvSpPr>
          <p:nvPr>
            <p:ph type="body" sz="quarter" idx="27"/>
          </p:nvPr>
        </p:nvSpPr>
        <p:spPr/>
        <p:txBody>
          <a:bodyPr>
            <a:noAutofit/>
          </a:bodyPr>
          <a:lstStyle/>
          <a:p>
            <a:r>
              <a:rPr lang="en-US" altLang="zh-CN" dirty="0"/>
              <a:t>2019.01.25</a:t>
            </a:r>
            <a:endParaRPr lang="zh-CN" altLang="en-US" dirty="0"/>
          </a:p>
        </p:txBody>
      </p:sp>
      <p:sp>
        <p:nvSpPr>
          <p:cNvPr id="29" name="文本占位符 28"/>
          <p:cNvSpPr>
            <a:spLocks noGrp="1"/>
          </p:cNvSpPr>
          <p:nvPr>
            <p:ph type="body" sz="quarter" idx="28"/>
          </p:nvPr>
        </p:nvSpPr>
        <p:spPr/>
        <p:txBody>
          <a:bodyPr>
            <a:noAutofit/>
          </a:bodyPr>
          <a:lstStyle/>
          <a:p>
            <a:r>
              <a:rPr lang="en-US" altLang="zh-CN" dirty="0" smtClean="0"/>
              <a:t>Update</a:t>
            </a:r>
            <a:endParaRPr lang="zh-CN" altLang="en-US" dirty="0"/>
          </a:p>
        </p:txBody>
      </p:sp>
      <p:sp>
        <p:nvSpPr>
          <p:cNvPr id="30" name="文本占位符 29"/>
          <p:cNvSpPr>
            <a:spLocks noGrp="1"/>
          </p:cNvSpPr>
          <p:nvPr>
            <p:ph type="body" sz="quarter" idx="29"/>
          </p:nvPr>
        </p:nvSpPr>
        <p:spPr/>
        <p:txBody>
          <a:bodyPr/>
          <a:lstStyle/>
          <a:p>
            <a:endParaRPr lang="zh-CN" altLang="en-US"/>
          </a:p>
        </p:txBody>
      </p:sp>
      <p:sp>
        <p:nvSpPr>
          <p:cNvPr id="31" name="文本占位符 30"/>
          <p:cNvSpPr>
            <a:spLocks noGrp="1"/>
          </p:cNvSpPr>
          <p:nvPr>
            <p:ph type="body" sz="quarter" idx="30"/>
          </p:nvPr>
        </p:nvSpPr>
        <p:spPr/>
        <p:txBody>
          <a:bodyPr/>
          <a:lstStyle/>
          <a:p>
            <a:endParaRPr lang="zh-CN" altLang="en-US"/>
          </a:p>
        </p:txBody>
      </p:sp>
      <p:sp>
        <p:nvSpPr>
          <p:cNvPr id="32" name="文本占位符 31"/>
          <p:cNvSpPr>
            <a:spLocks noGrp="1"/>
          </p:cNvSpPr>
          <p:nvPr>
            <p:ph type="body" sz="quarter" idx="31"/>
          </p:nvPr>
        </p:nvSpPr>
        <p:spPr/>
        <p:txBody>
          <a:bodyPr/>
          <a:lstStyle/>
          <a:p>
            <a:endParaRPr lang="zh-CN" altLang="en-US"/>
          </a:p>
        </p:txBody>
      </p:sp>
      <p:sp>
        <p:nvSpPr>
          <p:cNvPr id="33" name="文本占位符 32"/>
          <p:cNvSpPr>
            <a:spLocks noGrp="1"/>
          </p:cNvSpPr>
          <p:nvPr>
            <p:ph type="body" sz="quarter" idx="32"/>
          </p:nvPr>
        </p:nvSpPr>
        <p:spPr/>
        <p:txBody>
          <a:bodyPr/>
          <a:lstStyle/>
          <a:p>
            <a:endParaRPr lang="zh-CN" altLang="en-US"/>
          </a:p>
        </p:txBody>
      </p:sp>
      <p:sp>
        <p:nvSpPr>
          <p:cNvPr id="34" name="文本占位符 33"/>
          <p:cNvSpPr>
            <a:spLocks noGrp="1"/>
          </p:cNvSpPr>
          <p:nvPr>
            <p:ph type="body" sz="quarter" idx="33"/>
          </p:nvPr>
        </p:nvSpPr>
        <p:spPr/>
        <p:txBody>
          <a:bodyPr/>
          <a:lstStyle/>
          <a:p>
            <a:endParaRPr lang="zh-CN" altLang="en-US"/>
          </a:p>
        </p:txBody>
      </p:sp>
      <p:sp>
        <p:nvSpPr>
          <p:cNvPr id="35" name="文本占位符 34"/>
          <p:cNvSpPr>
            <a:spLocks noGrp="1"/>
          </p:cNvSpPr>
          <p:nvPr>
            <p:ph type="body" sz="quarter" idx="34"/>
          </p:nvPr>
        </p:nvSpPr>
        <p:spPr/>
        <p:txBody>
          <a:bodyPr/>
          <a:lstStyle/>
          <a:p>
            <a:endParaRPr lang="zh-CN" altLang="en-US"/>
          </a:p>
        </p:txBody>
      </p:sp>
      <p:sp>
        <p:nvSpPr>
          <p:cNvPr id="36" name="文本占位符 35"/>
          <p:cNvSpPr>
            <a:spLocks noGrp="1"/>
          </p:cNvSpPr>
          <p:nvPr>
            <p:ph type="body" sz="quarter" idx="35"/>
          </p:nvPr>
        </p:nvSpPr>
        <p:spPr/>
        <p:txBody>
          <a:bodyPr/>
          <a:lstStyle/>
          <a:p>
            <a:endParaRPr lang="zh-CN" altLang="en-US"/>
          </a:p>
        </p:txBody>
      </p:sp>
      <p:sp>
        <p:nvSpPr>
          <p:cNvPr id="37" name="文本占位符 36"/>
          <p:cNvSpPr>
            <a:spLocks noGrp="1"/>
          </p:cNvSpPr>
          <p:nvPr>
            <p:ph type="body" sz="quarter" idx="36"/>
          </p:nvPr>
        </p:nvSpPr>
        <p:spPr/>
        <p:txBody>
          <a:bodyPr/>
          <a:lstStyle/>
          <a:p>
            <a:endParaRPr lang="zh-CN" altLang="en-US"/>
          </a:p>
        </p:txBody>
      </p:sp>
      <p:sp>
        <p:nvSpPr>
          <p:cNvPr id="38" name="文本占位符 37"/>
          <p:cNvSpPr>
            <a:spLocks noGrp="1"/>
          </p:cNvSpPr>
          <p:nvPr>
            <p:ph type="body" sz="quarter" idx="37"/>
          </p:nvPr>
        </p:nvSpPr>
        <p:spPr/>
        <p:txBody>
          <a:bodyPr/>
          <a:lstStyle/>
          <a:p>
            <a:endParaRPr lang="zh-CN" altLang="en-US"/>
          </a:p>
        </p:txBody>
      </p:sp>
      <p:sp>
        <p:nvSpPr>
          <p:cNvPr id="39" name="文本占位符 38"/>
          <p:cNvSpPr>
            <a:spLocks noGrp="1"/>
          </p:cNvSpPr>
          <p:nvPr>
            <p:ph type="body" sz="quarter" idx="38"/>
          </p:nvPr>
        </p:nvSpPr>
        <p:spPr/>
        <p:txBody>
          <a:bodyPr/>
          <a:lstStyle/>
          <a:p>
            <a:endParaRPr lang="zh-CN" altLang="en-US"/>
          </a:p>
        </p:txBody>
      </p:sp>
      <p:sp>
        <p:nvSpPr>
          <p:cNvPr id="40" name="文本占位符 39"/>
          <p:cNvSpPr>
            <a:spLocks noGrp="1"/>
          </p:cNvSpPr>
          <p:nvPr>
            <p:ph type="body" sz="quarter" idx="39"/>
          </p:nvPr>
        </p:nvSpPr>
        <p:spPr/>
        <p:txBody>
          <a:bodyPr/>
          <a:lstStyle/>
          <a:p>
            <a:endParaRPr lang="zh-CN" altLang="en-US"/>
          </a:p>
        </p:txBody>
      </p:sp>
      <p:sp>
        <p:nvSpPr>
          <p:cNvPr id="41" name="文本占位符 40"/>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924538229"/>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Planning Procedure</a:t>
            </a:r>
            <a:endParaRPr lang="en-US" dirty="0"/>
          </a:p>
        </p:txBody>
      </p:sp>
      <p:sp>
        <p:nvSpPr>
          <p:cNvPr id="3" name="文本占位符 2"/>
          <p:cNvSpPr>
            <a:spLocks noGrp="1"/>
          </p:cNvSpPr>
          <p:nvPr>
            <p:ph type="body" sz="quarter" idx="10"/>
          </p:nvPr>
        </p:nvSpPr>
        <p:spPr/>
        <p:txBody>
          <a:bodyPr/>
          <a:lstStyle/>
          <a:p>
            <a:r>
              <a:rPr lang="en-US" smtClean="0"/>
              <a:t>Power distribution system requirement analysis</a:t>
            </a:r>
          </a:p>
          <a:p>
            <a:pPr lvl="1"/>
            <a:r>
              <a:rPr lang="en-US" smtClean="0"/>
              <a:t>Data center tier (requirements for the power distribution system)</a:t>
            </a:r>
          </a:p>
          <a:p>
            <a:pPr lvl="1"/>
            <a:r>
              <a:rPr lang="en-US" smtClean="0"/>
              <a:t>Power density</a:t>
            </a:r>
          </a:p>
          <a:p>
            <a:pPr lvl="1"/>
            <a:r>
              <a:rPr lang="en-US" smtClean="0"/>
              <a:t>Overall capacity planning</a:t>
            </a:r>
          </a:p>
          <a:p>
            <a:pPr lvl="1"/>
            <a:r>
              <a:rPr lang="en-US" smtClean="0"/>
              <a:t>Data center </a:t>
            </a:r>
            <a:r>
              <a:rPr lang="en-US" altLang="zh-CN" smtClean="0"/>
              <a:t>power usage effectiveness (PUE)</a:t>
            </a:r>
            <a:endParaRPr lang="en-US" smtClean="0"/>
          </a:p>
          <a:p>
            <a:r>
              <a:rPr lang="en-US" smtClean="0"/>
              <a:t>Power distribution system capacity statistics</a:t>
            </a:r>
          </a:p>
          <a:p>
            <a:pPr lvl="1"/>
            <a:r>
              <a:rPr lang="en-US" smtClean="0"/>
              <a:t>Based on the previous requirement analysis input, calculate current and future load requirements as the input of the design phase.</a:t>
            </a:r>
          </a:p>
          <a:p>
            <a:pPr lvl="1"/>
            <a:endParaRPr lang="en-US" altLang="zh-CN" smtClean="0"/>
          </a:p>
          <a:p>
            <a:pPr lvl="1"/>
            <a:endParaRPr lang="en-US" altLang="zh-CN" smtClean="0"/>
          </a:p>
          <a:p>
            <a:pPr lvl="1"/>
            <a:endParaRPr lang="zh-CN" altLang="en-US" dirty="0"/>
          </a:p>
        </p:txBody>
      </p:sp>
    </p:spTree>
    <p:extLst>
      <p:ext uri="{BB962C8B-B14F-4D97-AF65-F5344CB8AC3E}">
        <p14:creationId xmlns:p14="http://schemas.microsoft.com/office/powerpoint/2010/main" val="12845556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Design Procedure</a:t>
            </a:r>
            <a:endParaRPr lang="en-US"/>
          </a:p>
        </p:txBody>
      </p:sp>
      <p:sp>
        <p:nvSpPr>
          <p:cNvPr id="3" name="文本占位符 2"/>
          <p:cNvSpPr>
            <a:spLocks noGrp="1"/>
          </p:cNvSpPr>
          <p:nvPr>
            <p:ph type="body" sz="quarter" idx="10"/>
          </p:nvPr>
        </p:nvSpPr>
        <p:spPr/>
        <p:txBody>
          <a:bodyPr/>
          <a:lstStyle/>
          <a:p>
            <a:r>
              <a:rPr lang="en-US" sz="2000" dirty="0" smtClean="0">
                <a:solidFill>
                  <a:srgbClr val="C00000"/>
                </a:solidFill>
              </a:rPr>
              <a:t>Power distribution system solution design</a:t>
            </a:r>
          </a:p>
          <a:p>
            <a:pPr lvl="1"/>
            <a:r>
              <a:rPr lang="en-US" sz="1800" dirty="0" smtClean="0">
                <a:solidFill>
                  <a:srgbClr val="C00000"/>
                </a:solidFill>
              </a:rPr>
              <a:t>Based on the previous power distribution capacity statistics and requirement analysis, design the power distribution system architecture and the plane of the main equipment, and output the main equipment list and solution description of the power distribution system.</a:t>
            </a:r>
          </a:p>
          <a:p>
            <a:r>
              <a:rPr lang="en-US" sz="2000" dirty="0" smtClean="0"/>
              <a:t>Preliminary design of the power distribution system</a:t>
            </a:r>
          </a:p>
          <a:p>
            <a:pPr lvl="1"/>
            <a:r>
              <a:rPr lang="en-US" sz="1800" dirty="0" smtClean="0"/>
              <a:t>Use the previous power distribution system solution design as the input to design the overall layout of the power distribution system, and output the material list and technical proposal of the power distribution system.</a:t>
            </a:r>
          </a:p>
          <a:p>
            <a:r>
              <a:rPr lang="en-US" sz="2000" dirty="0" smtClean="0"/>
              <a:t>Power distribution system construction drawing design</a:t>
            </a:r>
          </a:p>
          <a:p>
            <a:pPr lvl="1"/>
            <a:r>
              <a:rPr lang="en-US" sz="1800" dirty="0" smtClean="0"/>
              <a:t>Use the preliminary design of the power distribution system as the input to output the bill of quantities (BOQ) and the detailed installation diagram of the power distribution system.</a:t>
            </a:r>
            <a:endParaRPr lang="en-US" sz="1800" dirty="0"/>
          </a:p>
        </p:txBody>
      </p:sp>
    </p:spTree>
    <p:extLst>
      <p:ext uri="{BB962C8B-B14F-4D97-AF65-F5344CB8AC3E}">
        <p14:creationId xmlns:p14="http://schemas.microsoft.com/office/powerpoint/2010/main" val="18844130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Precautions for Planning and Design</a:t>
            </a:r>
            <a:endParaRPr lang="en-US"/>
          </a:p>
        </p:txBody>
      </p:sp>
      <p:sp>
        <p:nvSpPr>
          <p:cNvPr id="3" name="文本占位符 2"/>
          <p:cNvSpPr>
            <a:spLocks noGrp="1"/>
          </p:cNvSpPr>
          <p:nvPr>
            <p:ph type="body" sz="quarter" idx="10"/>
          </p:nvPr>
        </p:nvSpPr>
        <p:spPr/>
        <p:txBody>
          <a:bodyPr/>
          <a:lstStyle/>
          <a:p>
            <a:r>
              <a:rPr lang="en-US" dirty="0" smtClean="0"/>
              <a:t>Pay attention to the following in the planning and design process:</a:t>
            </a:r>
          </a:p>
          <a:p>
            <a:pPr lvl="1"/>
            <a:r>
              <a:rPr lang="en-US" dirty="0" smtClean="0"/>
              <a:t>Separating solution design and detailed design</a:t>
            </a:r>
          </a:p>
          <a:p>
            <a:pPr lvl="2"/>
            <a:r>
              <a:rPr lang="en-US" dirty="0" smtClean="0"/>
              <a:t>In the early phase of the design process, pay special attention to the following: Ensure that there is consensus on the most important functions of a data center and their costs and do not invest time and efforts in handling detailed design and specifications</a:t>
            </a:r>
            <a:r>
              <a:rPr lang="en-US" dirty="0" smtClean="0">
                <a:solidFill>
                  <a:srgbClr val="C00000"/>
                </a:solidFill>
              </a:rPr>
              <a:t>. In the early phase, properly plan the performance, cost, scale, location, and timing of a data center involved in the project.</a:t>
            </a:r>
          </a:p>
          <a:p>
            <a:pPr lvl="1"/>
            <a:r>
              <a:rPr lang="en-US" dirty="0" smtClean="0"/>
              <a:t>Separating key project specifications and user preferences and restrictions</a:t>
            </a:r>
          </a:p>
          <a:p>
            <a:pPr lvl="2"/>
            <a:r>
              <a:rPr lang="en-US" dirty="0" smtClean="0"/>
              <a:t>During early planning, focus on reaching consensus on specifications such as data center tier and power density, and delay processing user preferences and most of the restrictions to efficiently decide system concepts.</a:t>
            </a:r>
            <a:endParaRPr lang="en-US" dirty="0"/>
          </a:p>
        </p:txBody>
      </p:sp>
    </p:spTree>
    <p:extLst>
      <p:ext uri="{BB962C8B-B14F-4D97-AF65-F5344CB8AC3E}">
        <p14:creationId xmlns:p14="http://schemas.microsoft.com/office/powerpoint/2010/main" val="32229236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noAutofit/>
          </a:bodyPr>
          <a:lstStyle/>
          <a:p>
            <a:r>
              <a:rPr lang="en-US" smtClean="0">
                <a:solidFill>
                  <a:schemeClr val="bg1">
                    <a:lumMod val="50000"/>
                  </a:schemeClr>
                </a:solidFill>
                <a:latin typeface="Huawei Sans" panose="020C0503030203020204" pitchFamily="34" charset="0"/>
              </a:rPr>
              <a:t>Planning and Design Introduction</a:t>
            </a:r>
          </a:p>
          <a:p>
            <a:r>
              <a:rPr lang="en-US" b="1" smtClean="0">
                <a:latin typeface="Huawei Sans" panose="020C0503030203020204" pitchFamily="34" charset="0"/>
              </a:rPr>
              <a:t>Planning Composition</a:t>
            </a:r>
          </a:p>
          <a:p>
            <a:pPr lvl="1">
              <a:buSzPct val="60000"/>
              <a:buFont typeface="Wingdings" panose="05000000000000000000" pitchFamily="2" charset="2"/>
              <a:buChar char="n"/>
            </a:pPr>
            <a:r>
              <a:rPr lang="en-US" smtClean="0">
                <a:latin typeface="Huawei Sans" panose="020C0503030203020204" pitchFamily="34" charset="0"/>
              </a:rPr>
              <a:t>Requirement Analysis</a:t>
            </a:r>
          </a:p>
          <a:p>
            <a:pPr lvl="2"/>
            <a:r>
              <a:rPr lang="en-US" smtClean="0">
                <a:latin typeface="Huawei Sans" panose="020C0503030203020204" pitchFamily="34" charset="0"/>
              </a:rPr>
              <a:t>Data Center Power Distribution System Requirements</a:t>
            </a:r>
          </a:p>
          <a:p>
            <a:pPr lvl="1"/>
            <a:r>
              <a:rPr lang="en-US" smtClean="0">
                <a:solidFill>
                  <a:schemeClr val="bg1">
                    <a:lumMod val="50000"/>
                  </a:schemeClr>
                </a:solidFill>
                <a:latin typeface="Huawei Sans" panose="020C0503030203020204" pitchFamily="34" charset="0"/>
              </a:rPr>
              <a:t>Capacity Statistics</a:t>
            </a:r>
          </a:p>
          <a:p>
            <a:r>
              <a:rPr lang="en-US" smtClean="0">
                <a:solidFill>
                  <a:schemeClr val="bg1">
                    <a:lumMod val="50000"/>
                  </a:schemeClr>
                </a:solidFill>
                <a:latin typeface="Huawei Sans" panose="020C0503030203020204" pitchFamily="34" charset="0"/>
              </a:rPr>
              <a:t>Design Composition</a:t>
            </a:r>
            <a:endParaRPr lang="en-US">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296731215"/>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3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7AAAA7D-01F3-451B-9E4B-FC7A71AB0AC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897BB24-57A0-456C-8F56-4580C8490B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60E547F-9BD3-4BDA-9549-560C3E1C515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859</TotalTime>
  <Words>10235</Words>
  <Application>Microsoft Office PowerPoint</Application>
  <PresentationFormat>宽屏</PresentationFormat>
  <Paragraphs>782</Paragraphs>
  <Slides>59</Slides>
  <Notes>59</Notes>
  <HiddenSlides>3</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59</vt:i4>
      </vt:variant>
    </vt:vector>
  </HeadingPairs>
  <TitlesOfParts>
    <vt:vector size="73" baseType="lpstr">
      <vt:lpstr>方正兰亭黑简体</vt:lpstr>
      <vt:lpstr>华文细黑</vt:lpstr>
      <vt:lpstr>宋体</vt:lpstr>
      <vt:lpstr>微软雅黑</vt:lpstr>
      <vt:lpstr>微软雅黑</vt:lpstr>
      <vt:lpstr>Arial</vt:lpstr>
      <vt:lpstr>Huawei Sans</vt:lpstr>
      <vt:lpstr>Times New Roman</vt:lpstr>
      <vt:lpstr>Wingdings</vt:lpstr>
      <vt:lpstr>1_标题页模板</vt:lpstr>
      <vt:lpstr>2_自功能页模板</vt:lpstr>
      <vt:lpstr>3_内容页模板</vt:lpstr>
      <vt:lpstr>4_感谢页模板</vt:lpstr>
      <vt:lpstr>3_自功能页模板</vt:lpstr>
      <vt:lpstr>Overview of Data Center Power Distribution System Planning and Design</vt:lpstr>
      <vt:lpstr>PowerPoint 演示文稿</vt:lpstr>
      <vt:lpstr>PowerPoint 演示文稿</vt:lpstr>
      <vt:lpstr>PowerPoint 演示文稿</vt:lpstr>
      <vt:lpstr>Overview of Power Distribution System Planning and Design</vt:lpstr>
      <vt:lpstr>Planning Procedure</vt:lpstr>
      <vt:lpstr>Design Procedure</vt:lpstr>
      <vt:lpstr>Precautions for Planning and Design</vt:lpstr>
      <vt:lpstr>PowerPoint 演示文稿</vt:lpstr>
      <vt:lpstr>Overall Function Requirements for the Power Distribution System</vt:lpstr>
      <vt:lpstr>Specific Requirements for Uptime (1)</vt:lpstr>
      <vt:lpstr>Specific Requirements for Uptime (2)</vt:lpstr>
      <vt:lpstr>Specific Requirements for Uptime (3)</vt:lpstr>
      <vt:lpstr>Specific Requirements for Uptime (4)</vt:lpstr>
      <vt:lpstr>Specific Requirements for Uptime (5)</vt:lpstr>
      <vt:lpstr>Comparison of Uptime</vt:lpstr>
      <vt:lpstr>Comparison of TIA-942</vt:lpstr>
      <vt:lpstr>PowerPoint 演示文稿</vt:lpstr>
      <vt:lpstr>Capacity Planning Overview (1)</vt:lpstr>
      <vt:lpstr>Capacity Planning Overview (2)</vt:lpstr>
      <vt:lpstr>IT Load Curve (1) </vt:lpstr>
      <vt:lpstr>IT Load Curve (2) </vt:lpstr>
      <vt:lpstr>Power Distribution System Capacity Curve (1)</vt:lpstr>
      <vt:lpstr>Power Distribution System Capacity Curve (2)</vt:lpstr>
      <vt:lpstr>Power Distribution System Capacity Curve (3)</vt:lpstr>
      <vt:lpstr>Benefits of Phased Capacity Expansion</vt:lpstr>
      <vt:lpstr>PowerPoint 演示文稿</vt:lpstr>
      <vt:lpstr>Technical Support for Phased Capacity Expansion</vt:lpstr>
      <vt:lpstr>Application of Phased Capacity Expansion – Modular Data Centers</vt:lpstr>
      <vt:lpstr>PowerPoint 演示文稿</vt:lpstr>
      <vt:lpstr>PowerPoint 演示文稿</vt:lpstr>
      <vt:lpstr>PUE</vt:lpstr>
      <vt:lpstr>Methods of Reducing the PUE of a Data Center (1)</vt:lpstr>
      <vt:lpstr>Methods of Reducing the PUE of a Data Center (2)</vt:lpstr>
      <vt:lpstr>PowerPoint 演示文稿</vt:lpstr>
      <vt:lpstr>PowerPoint 演示文稿</vt:lpstr>
      <vt:lpstr>Capacity Calculation Principles (1)</vt:lpstr>
      <vt:lpstr>Capacity Calculation Principles (2)</vt:lpstr>
      <vt:lpstr>Key Load Capacity Statistics (1)</vt:lpstr>
      <vt:lpstr>Example of Key Load Capacity Statistics</vt:lpstr>
      <vt:lpstr>Questions</vt:lpstr>
      <vt:lpstr>IT Load Capacity Statistics (1)</vt:lpstr>
      <vt:lpstr>IT Load Capacity Statistics (2)</vt:lpstr>
      <vt:lpstr>Example 1 - Small-sized Data Center (1)</vt:lpstr>
      <vt:lpstr>Example 1 - Small-sized Data Center (2)</vt:lpstr>
      <vt:lpstr>Example 2 - Large-sized Data Center (1)</vt:lpstr>
      <vt:lpstr>Example 2 - Large-sized Data Center (2)</vt:lpstr>
      <vt:lpstr>Example 2 - Large-sized Data Center (3)</vt:lpstr>
      <vt:lpstr>Capacity Statistics Example (1)</vt:lpstr>
      <vt:lpstr>Capacity Statistics Example (2)</vt:lpstr>
      <vt:lpstr>Capacity Statistics Example (3)</vt:lpstr>
      <vt:lpstr>PowerPoint 演示文稿</vt:lpstr>
      <vt:lpstr>PowerPoint 演示文稿</vt:lpstr>
      <vt:lpstr>Design Overview</vt:lpstr>
      <vt:lpstr>Subsystem Design</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chenkaifeng (C)</cp:lastModifiedBy>
  <cp:revision>155</cp:revision>
  <dcterms:created xsi:type="dcterms:W3CDTF">2018-11-29T10:16:29Z</dcterms:created>
  <dcterms:modified xsi:type="dcterms:W3CDTF">2020-12-21T12:00:51Z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(3)xXpC8bHCYF5xI3zoQRcc6bQAnnXqczgr8Zc23N1zGz39WjOi1SAZedQeKgkKk46LOY/G2rFb
J1zg0XbL05X6ZoZU0MKnOTg+3XC6xO7wz1gv4pJsABIgBHHgytvLBTRy8cPFBb5F8Tb7HGk8
bI/r6ZD4bemIEIrcpTHuDv0QaWaroSJf3wE73TTnsfuHRLF3R1k+0LE1lg+8Ofr4XmWNrbPc
HMYExmsnVn2WCLXC+e</vt:lpwstr>
  </property>
  <property fmtid="{D5CDD505-2E9C-101B-9397-08002B2CF9AE}" pid="3" name="_2015_ms_pID_7253431">
    <vt:lpwstr>VBtRPn5jnvgfzNG4MRyrcPSXA7h54VEB07lBbJPfabgycAnG00HD9g
7V7PWQFezzPHB0iWvdX3Sb56+KQAgnYe6qDecit9mEqE71blCn9HisCJ0InUrB1XX+DzoDoJ
Tj529T+b/4W483ZyznOQF7ZimRDxnOgyvD3i6PNANX72JIt6eDTPSVt4ZrDnJ59leusdUGIu
XbgyMwT3PcwiNzcxFkdJ+WNASgmPRdkmRUsX</vt:lpwstr>
  </property>
  <property fmtid="{D5CDD505-2E9C-101B-9397-08002B2CF9AE}" pid="4" name="_2015_ms_pID_7253432">
    <vt:lpwstr>romKvS8ulstKmPVG8bTLTDk=</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