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slides/slide68.xml" ContentType="application/vnd.openxmlformats-officedocument.presentationml.slide+xml"/>
  <Override PartName="/ppt/presentation.xml" ContentType="application/vnd.openxmlformats-officedocument.presentationml.presentation.main+xml"/>
  <Override PartName="/ppt/slides/slide60.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2.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61.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notesSlides/notesSlide55.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2.xml" ContentType="application/vnd.openxmlformats-officedocument.presentationml.notesSlide+xml"/>
  <Override PartName="/ppt/notesSlides/notesSlide57.xml" ContentType="application/vnd.openxmlformats-officedocument.presentationml.notesSlide+xml"/>
  <Override PartName="/ppt/notesSlides/notesSlide59.xml" ContentType="application/vnd.openxmlformats-officedocument.presentationml.notesSlide+xml"/>
  <Override PartName="/ppt/notesSlides/notesSlide58.xml" ContentType="application/vnd.openxmlformats-officedocument.presentationml.notesSlide+xml"/>
  <Override PartName="/ppt/notesSlides/notesSlide56.xml" ContentType="application/vnd.openxmlformats-officedocument.presentationml.notesSlide+xml"/>
  <Override PartName="/ppt/notesSlides/notesSlide60.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51.xml" ContentType="application/vnd.openxmlformats-officedocument.presentationml.notesSlide+xml"/>
  <Override PartName="/ppt/notesSlides/notesSlide50.xml" ContentType="application/vnd.openxmlformats-officedocument.presentationml.notesSlide+xml"/>
  <Override PartName="/ppt/notesSlides/notesSlide49.xml" ContentType="application/vnd.openxmlformats-officedocument.presentationml.notesSlide+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62.xml" ContentType="application/vnd.openxmlformats-officedocument.presentationml.notesSlide+xml"/>
  <Override PartName="/ppt/notesSlides/notesSlide61.xml" ContentType="application/vnd.openxmlformats-officedocument.presentationml.notesSlide+xml"/>
  <Override PartName="/ppt/notesSlides/notesSlide63.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4.xml" ContentType="application/vnd.openxmlformats-officedocument.presentationml.notesSlide+xml"/>
  <Override PartName="/ppt/notesSlides/notesSlide43.xml" ContentType="application/vnd.openxmlformats-officedocument.presentationml.notes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5.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8.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commentAuthors.xml" ContentType="application/vnd.openxmlformats-officedocument.presentationml.commentAuthors+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custom.xml" ContentType="application/vnd.openxmlformats-officedocument.custom-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43" r:id="rId2"/>
    <p:sldMasterId id="2147483854" r:id="rId3"/>
    <p:sldMasterId id="2147483858" r:id="rId4"/>
  </p:sldMasterIdLst>
  <p:notesMasterIdLst>
    <p:notesMasterId r:id="rId73"/>
  </p:notesMasterIdLst>
  <p:handoutMasterIdLst>
    <p:handoutMasterId r:id="rId74"/>
  </p:handoutMasterIdLst>
  <p:sldIdLst>
    <p:sldId id="288" r:id="rId5"/>
    <p:sldId id="289" r:id="rId6"/>
    <p:sldId id="290" r:id="rId7"/>
    <p:sldId id="291" r:id="rId8"/>
    <p:sldId id="292" r:id="rId9"/>
    <p:sldId id="293" r:id="rId10"/>
    <p:sldId id="294" r:id="rId11"/>
    <p:sldId id="295" r:id="rId12"/>
    <p:sldId id="353" r:id="rId13"/>
    <p:sldId id="296" r:id="rId14"/>
    <p:sldId id="297" r:id="rId15"/>
    <p:sldId id="298" r:id="rId16"/>
    <p:sldId id="299" r:id="rId17"/>
    <p:sldId id="300" r:id="rId18"/>
    <p:sldId id="301" r:id="rId19"/>
    <p:sldId id="302"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0" r:id="rId58"/>
    <p:sldId id="341" r:id="rId59"/>
    <p:sldId id="342" r:id="rId60"/>
    <p:sldId id="343" r:id="rId61"/>
    <p:sldId id="344" r:id="rId62"/>
    <p:sldId id="345" r:id="rId63"/>
    <p:sldId id="346" r:id="rId64"/>
    <p:sldId id="347" r:id="rId65"/>
    <p:sldId id="348" r:id="rId66"/>
    <p:sldId id="349" r:id="rId67"/>
    <p:sldId id="350" r:id="rId68"/>
    <p:sldId id="352" r:id="rId69"/>
    <p:sldId id="351" r:id="rId70"/>
    <p:sldId id="285" r:id="rId71"/>
    <p:sldId id="354" r:id="rId7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WX814045" initials="l" lastIdx="1" clrIdx="0">
    <p:extLst>
      <p:ext uri="{19B8F6BF-5375-455C-9EA6-DF929625EA0E}">
        <p15:presenceInfo xmlns:p15="http://schemas.microsoft.com/office/powerpoint/2012/main" userId="lWX814045"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978" autoAdjust="0"/>
    <p:restoredTop sz="83372" autoAdjust="0"/>
  </p:normalViewPr>
  <p:slideViewPr>
    <p:cSldViewPr snapToGrid="0" snapToObjects="1">
      <p:cViewPr varScale="1">
        <p:scale>
          <a:sx n="75" d="100"/>
          <a:sy n="75" d="100"/>
        </p:scale>
        <p:origin x="888" y="53"/>
      </p:cViewPr>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50" d="100"/>
          <a:sy n="50" d="100"/>
        </p:scale>
        <p:origin x="3221" y="47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handoutMaster" Target="handoutMasters/handout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customXml" Target="../customXml/item3.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70249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preceding lists the temperature control recommendations for Huawei modular data centers, which are based on the China's standards. The content about dew point temperature in the China's standards is for reference only.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18383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8084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large data centers with outdoor walls and roofs, outdoor heat enters the data center through walls and roofs in the form of heat conduction and radiation. The air conditioning system must take away the heat. The cooling load of the air conditioning system must include this part of heat.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4515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heat from IT equipment is generally a stable value.</a:t>
            </a:r>
          </a:p>
          <a:p>
            <a:pPr lvl="0"/>
            <a:r>
              <a:rPr lang="en-US" smtClean="0"/>
              <a:t>IT equipment includes communication equipment, servers, storage equipment, and switches.</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786194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85229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a large-capacity UPS is deployed in an independent room. It has certain requirements for the temperature, humidity, and cleanliness of the indoor environment.</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39209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762236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117277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If the load of the fresh air unit is carried by the chiller, the fresh air load should be included in the cooling capacity calculation of the chiller. Otherwise, it is not included.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70582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total net cooling capacity of the air conditioners (after the heat generated by the air conditioners is reduced) should be greater than the cooling load of the air conditioners. The redundancy coefficient is usually multiplied by 1.05 to 1.1.</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449778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5466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method is not used for modular data centers.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8240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10209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51961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It is common that the available computing capability is calculated based on the equipment quantity that can be satisfied by the planned construction area, or the required area is calculated based on the equipment quantity.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37949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z="1000" dirty="0" smtClean="0"/>
              <a:t>(1) Data center construction level: According to different definitions of data center levels in and outside China, data centers of different levels have strict requirements on availability and annual shutdown time. Details are not described herein. However, data centers of different levels have different requirements on power supply and distribution and heating, ventilation and air conditioning (HVAC). As a result, the auxiliary construction area varies greatly.</a:t>
            </a:r>
          </a:p>
          <a:p>
            <a:r>
              <a:rPr lang="en-US" sz="1000" dirty="0" smtClean="0"/>
              <a:t> For example, Class A data centers require 2N power supply systems, and air conditioners dedicated for the equipment room work in N+X redundancy mode. Class B data centers require N+1 power supply systems, and air conditioners dedicated for the equipment room work in N+1 redundancy mode.</a:t>
            </a:r>
          </a:p>
          <a:p>
            <a:r>
              <a:rPr lang="en-US" sz="1000" dirty="0" smtClean="0"/>
              <a:t>(2) Impact of different scenarios on data center composition: Some data centers are constructed using idle factories and warehouses. From the perspective of reasonable space utilization, these data centers are different from new data centers. In addition, the building structure and shape of the building may have some individual differences on the effective usage of the data center area.</a:t>
            </a:r>
          </a:p>
          <a:p>
            <a:r>
              <a:rPr lang="en-US" sz="1000" dirty="0" smtClean="0"/>
              <a:t>(3) Impact of different technologies on data center composition: From the perspective of air conditioning, the selection of air-cooled and water-cooled technologies affects not only the air supply mode and airflow organization design of the data center, but also the space of the auxiliary area. For example, the water-cooled condensation tower is generally deployed on the top of the data center building, while the air-cooled air conditioners are distributed by floor.</a:t>
            </a:r>
          </a:p>
          <a:p>
            <a:pPr lvl="0"/>
            <a:r>
              <a:rPr lang="en-US" altLang="zh-CN" sz="1000" dirty="0" smtClean="0"/>
              <a:t>(4) Other factors: The importance of services involved in some data centers or the wide application of professions will increase the number of maintenance personnel. Whether the space occupied by the maintenance personnel is included in the overall area and whether the data center display area is included in the overall planning affect the calculation process of the two factors.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172039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51229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Based on the modular design of the data center, assume that every 20 cabinets form one module, including 18 IT cabinets and two power supply and distribution cabinets. The number of IT cabinets accounts for about 90% of the total number of cabinets in the computer room.</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489347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With the development of IT technologies, density planning (and overall capacity planning) is undoubtedly a challenge for IT management personnel. The technology update period is usually two to four years, and it is difficult to determine the required type and power consumption of IT equipment in the future. Therefore, enterprises tend to overestimate future requirements and reserve safety margins. It is important to understand the following IT equipment attributes:</a:t>
            </a:r>
          </a:p>
          <a:p>
            <a:pPr lvl="1"/>
            <a:r>
              <a:rPr lang="en-US" smtClean="0"/>
              <a:t>The nameplate does not reflect the actual power consumption.</a:t>
            </a:r>
          </a:p>
          <a:p>
            <a:pPr lvl="1"/>
            <a:r>
              <a:rPr lang="en-US" smtClean="0"/>
              <a:t>The power consumption of IT equipment is not constant.</a:t>
            </a:r>
          </a:p>
          <a:p>
            <a:pPr lvl="1"/>
            <a:r>
              <a:rPr lang="en-US" smtClean="0"/>
              <a:t>The performance (computing) per watt is improving.</a:t>
            </a:r>
          </a:p>
          <a:p>
            <a:r>
              <a:rPr lang="en-US" smtClean="0"/>
              <a:t>The equipment cannot reach the rated power on the nameplate. Generally, the power of IT equipment does not exceed 50% of the rated value on the nameplate. The actual power depends on the equipment configuration.</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954556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77439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20198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85313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Tier I: small- and medium-sized users whose services can be interrupted</a:t>
            </a:r>
          </a:p>
          <a:p>
            <a:r>
              <a:rPr lang="en-US" smtClean="0"/>
              <a:t>Tier II: ultra-high-speed, ultra-large-capacity engineering and supercomputing centers</a:t>
            </a:r>
          </a:p>
          <a:p>
            <a:r>
              <a:rPr lang="en-US" smtClean="0"/>
              <a:t>Tier III: data centers or equipment rooms that: mainly performs distributed data processing and sharing operations for massive storage and high-speed information query; and can tolerate occasional or transient service interruption and maximize profits. Typical application industries include BAT, telecom, and hosting enterprises.</a:t>
            </a:r>
          </a:p>
          <a:p>
            <a:r>
              <a:rPr lang="en-US" smtClean="0"/>
              <a:t>Tier IV: data centers or equipment rooms that perform secure, precise, short-delay, and continuous data processing and sharing. The tolerance of service interruption is zero. Typical application industries include finance, civil aviation, petrochemical, and military.</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662754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96121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9511177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0430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6947188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0629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208581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7983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Describe three common </a:t>
            </a:r>
            <a:r>
              <a:rPr lang="en-US" altLang="zh-CN" smtClean="0"/>
              <a:t>data center </a:t>
            </a:r>
            <a:r>
              <a:rPr lang="en-US" smtClean="0"/>
              <a:t>layout solutions (in-room air conditioner + open aisle, in-room air conditioner + aisle containment, and in-row air conditioner + aisle containment), and compare them in terms of equipment room utilization, supported power density, energy saving, and safety.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16966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5312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31366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estimated cooling load of the equipment room is 206 kW. During configuration, a 200 kW load is configured. The error of this part has been considered in the comprehensive coefficient of 1.15.</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635086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number of racks varies according to the installation distance of the air conditioners and the air supply distance. The in-room solution and in-row solution have their own requirements on the number of racks.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682906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Due to different installation distance requirements, the air-cooled solution has multiple cabinets compared with the water-cooled solution.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740790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0592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07634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23163632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z="1000" dirty="0" smtClean="0"/>
              <a:t>The raised floor is not required: Generally, the cooling devices around the room need to rely on the raised floor space for the air distribution of IT equipment. However, if in-row cooling devices are used to provide cooling for the entire room, the costs for installing and maintaining the raised floor can be avoided.</a:t>
            </a:r>
          </a:p>
          <a:p>
            <a:r>
              <a:rPr lang="en-US" sz="1000" dirty="0" smtClean="0"/>
              <a:t>The in-row cooling devices do not conflict with those deployed around the room: When two cooling architectures are deployed in the same room, they may conflict with each other in terms of heating, cooling, humidification, and dehumidification. This will lead to lower operational efficiency and higher electricity bills. However, if only in-row cooling devices are used, and equipment can coordinate with each other, thereby avoiding such a conflict.</a:t>
            </a:r>
          </a:p>
          <a:p>
            <a:r>
              <a:rPr lang="en-US" sz="1000" dirty="0" smtClean="0"/>
              <a:t>The initial investment is reduced: The combination of in-row cooling and cooling deployed around the room is too conservative, resulting in a huge waste of money. Using only in-row cooling devices to cool loads in the data center can reduce the cost by 50%.</a:t>
            </a:r>
          </a:p>
          <a:p>
            <a:r>
              <a:rPr lang="en-US" sz="1000" dirty="0" smtClean="0"/>
              <a:t>The redundancy is simplified: If a data center needs to use the N+1, N+2, or 2N redundancy design, the cooling devices around the room do not require redundancy, saving more costs.</a:t>
            </a:r>
          </a:p>
          <a:p>
            <a:r>
              <a:rPr lang="en-US" sz="1000" dirty="0" smtClean="0"/>
              <a:t>Energy consumption costs are reduced: Excessive additions to cooling devices often lead to higher energy consumption costs, which are more pronounced if the excess cooling devices are powered by constant-speed fans (commonly used in ceiling-mounted cooling devices around rooms).</a:t>
            </a:r>
          </a:p>
          <a:p>
            <a:r>
              <a:rPr lang="en-US" altLang="zh-CN" sz="1000" dirty="0" smtClean="0"/>
              <a:t>Maintenance expenses are reduced: Using only in-row cooling devices eliminates the need of maintaining cooling devices around the room and reduces the OPEX of a data center.</a:t>
            </a:r>
          </a:p>
          <a:p>
            <a:r>
              <a:rPr lang="en-US" altLang="zh-CN" sz="1000" dirty="0" smtClean="0"/>
              <a:t>Incompatibility between equipment from different vendors is reduced: When the hybrid design is used, the systems used are usually from different vendors. The more devices from different vendors are used, the more complex the data center O&amp;M becomes.</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796128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95485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In-row air conditioners can be used if the power density is greater than 5 kW/rack.</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3353866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2827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cooling load consists of sensible heat and latent heat.</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1395950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213767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381173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78238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245156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the upflow mode is used, cabinets are installed in rows on the hard floor. Air supply ducts are deployed above the cold aisles, and cable trays are deployed above the cabinets.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0483371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indoor net height of the building where the data center is located meets the requirements, adopt the air return mode using space above the suspended ceiling. In this way, the ineffective mixing of cold air and hot air is reduced as much as possible, and the efficiency of the air conditioning system is improved.</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8687323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77389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347441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52430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6552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Instantaneous heat gain refers to the sum of all kinds of heat that enters the room through the enclosure and dissipates inside the room at a certain moment.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9748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276186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 proper scale, try to select a higher floor. </a:t>
            </a:r>
          </a:p>
          <a:p>
            <a:pPr lvl="0"/>
            <a:r>
              <a:rPr lang="en-US" smtClean="0"/>
              <a:t>In the preceding figure, the height of the raised floor is the only variable. Seven groups of raised floor heights (400 mm, 500 mm, 600 mm, 700 mm, 800 mm, 900 mm and 1000 mm) are selected for comparison and analysis. Five typical cross-sectional areas and the temperature of the entire equipment room are selected for comparison and analysis. </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455844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preceding figure shows the distribution of the air volume in floor grilles. The longer the red bar, the worse the evenness of air exhaust.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049488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the hot aisle is sealed, cold air can be transferred from any position in the equipment room to the cabinet server. Therefore, there is no requirement on the raised floor. For the airflow distribution mode of raised floor air supply, the cold aisle containment is more economical, efficient, simple, and easy to implement. The cold/hot aisle containment can prevent mixing of cold and hot air, reduce the intake air temperature of cold air, and reduce partial overheating. As the mixing of cold air and hot air is reduced, the temperature difference between the supply air and return air is increased, and the cooling efficiency of the air conditioning system is improved. For data centers with a power density of 4–8 kW/rack, aisle containments must be considered.</a:t>
            </a:r>
          </a:p>
          <a:p>
            <a:endParaRPr lang="zh-CN" altLang="en-US"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2097165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62255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r>
              <a:rPr lang="en-US" altLang="zh-CN" dirty="0" smtClean="0">
                <a:latin typeface="+mn-lt"/>
              </a:rPr>
              <a:t>1. The N+1 or N+X mode varies depending on customer requirements and data center levels.</a:t>
            </a:r>
          </a:p>
          <a:p>
            <a:r>
              <a:rPr lang="en-US" altLang="zh-CN" dirty="0" smtClean="0">
                <a:latin typeface="+mn-lt"/>
              </a:rPr>
              <a:t>2. </a:t>
            </a:r>
            <a:r>
              <a:rPr lang="en-US" altLang="zh-CN" smtClean="0">
                <a:latin typeface="+mn-lt"/>
              </a:rPr>
              <a:t>The cooling loss and other impacts are considered.</a:t>
            </a:r>
            <a:endParaRPr lang="zh-CN" altLang="en-US" dirty="0">
              <a:latin typeface="+mn-lt"/>
            </a:endParaRPr>
          </a:p>
        </p:txBody>
      </p:sp>
    </p:spTree>
    <p:extLst>
      <p:ext uri="{BB962C8B-B14F-4D97-AF65-F5344CB8AC3E}">
        <p14:creationId xmlns:p14="http://schemas.microsoft.com/office/powerpoint/2010/main" val="331924384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8390529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03366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data center design consists of 12 professions, that is, process, planning, building, structure, air conditioning, power, water supply and drainage, power supply and distribution, lighting, communication information, automatic control, and technical economy. The process profession is of utmost priority, and other professions are designed to meet process requirements.</a:t>
            </a:r>
          </a:p>
          <a:p>
            <a:r>
              <a:rPr lang="en-US" smtClean="0"/>
              <a:t>From 2004 to 2011, ASHRAE released three editions of Thermal Guidelines for Data Processing Environments, in which the ambient temperature (intake air temperature) of servers is changed from 20°C–25°C to 18°C–27°C. This initiative has been recognized and supported by electronic information equipment manufacturers in most countries, including China.</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01454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If the equipment is exposed to a high temperature for a long time (the temperature fluctuation frequency or amplitude is large), the equipment fault rate increases, the equipment service life decreases, the hardware/software fault rate increases, and the heat transfer performance decreases. If the temperature exceeds the allowable range for a short time, the equipment is not affected. However, if the equipment runs close to the temperature range for several months, the occurrence probability of the preceding issues increases. Designers and managers should work hard to make the equipment work within the allowable temperature range. ASHRAE (2008) and Telcordia (2001) recommend a temperature range of 18°C to 27°C.</a:t>
            </a:r>
          </a:p>
          <a:p>
            <a:pPr lvl="0"/>
            <a:r>
              <a:rPr lang="en-US" smtClean="0"/>
              <a:t>Network Equipment-Building System</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20267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Particle in GB 50174: number of suspended particles with a diameter greater than or equal to 0.5 µm in 1 m3 air</a:t>
            </a:r>
          </a:p>
          <a:p>
            <a:r>
              <a:rPr lang="en-US" smtClean="0"/>
              <a:t>The ASHRAE (2008) recommended maximum inlet temperature change is 5 K/h for Classes 1 and 2. The typical requirements for tapes are that the change rate is less than 2 K/h and the relative humidity change is less than 5%/h (ASHRAE, 2004).</a:t>
            </a:r>
          </a:p>
          <a:p>
            <a:r>
              <a:rPr lang="en-US" smtClean="0"/>
              <a:t>The dew point temperature is used instead of relative humidity to make the measurement more accurate. Both the dew point temperature and relative humidity can indicate the moisture content in air. When the moisture content in air remains unchanged, the dew point temperature is a fixed value, while the relative humidity varies with the temperature. Therefore, GB 50174-2017 uses dew point temperature to indicate the moisture content in air.</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851865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41262614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79"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20.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3.xml"/><Relationship Id="rId1" Type="http://schemas.openxmlformats.org/officeDocument/2006/relationships/slideLayout" Target="../slideLayouts/slideLayout13.xml"/><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13.xml"/><Relationship Id="rId5" Type="http://schemas.openxmlformats.org/officeDocument/2006/relationships/image" Target="../media/image59.png"/><Relationship Id="rId4" Type="http://schemas.openxmlformats.org/officeDocument/2006/relationships/image" Target="../media/image58.png"/></Relationships>
</file>

<file path=ppt/slides/_rels/slide6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0.xml"/><Relationship Id="rId1" Type="http://schemas.openxmlformats.org/officeDocument/2006/relationships/slideLayout" Target="../slideLayouts/slideLayout13.xml"/><Relationship Id="rId5" Type="http://schemas.openxmlformats.org/officeDocument/2006/relationships/image" Target="../media/image62.png"/><Relationship Id="rId4" Type="http://schemas.openxmlformats.org/officeDocument/2006/relationships/image" Target="../media/image61.png"/></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3.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9.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ctrTitle"/>
          </p:nvPr>
        </p:nvSpPr>
        <p:spPr/>
        <p:txBody>
          <a:bodyPr>
            <a:normAutofit fontScale="90000"/>
          </a:bodyPr>
          <a:lstStyle/>
          <a:p>
            <a:r>
              <a:rPr lang="en-US" dirty="0" smtClean="0"/>
              <a:t>Load Calculation and Air Conditioner Configuration for Data Center Cooling System</a:t>
            </a:r>
            <a:endParaRPr lang="en-US" dirty="0"/>
          </a:p>
        </p:txBody>
      </p:sp>
      <p:sp>
        <p:nvSpPr>
          <p:cNvPr id="4" name="文本占位符 3"/>
          <p:cNvSpPr>
            <a:spLocks noGrp="1"/>
          </p:cNvSpPr>
          <p:nvPr>
            <p:ph type="body" sz="quarter" idx="10"/>
          </p:nvPr>
        </p:nvSpPr>
        <p:spPr/>
        <p:txBody>
          <a:bodyPr/>
          <a:lstStyle/>
          <a:p>
            <a:endParaRPr lang="zh-CN" altLang="en-US" dirty="0"/>
          </a:p>
        </p:txBody>
      </p:sp>
    </p:spTree>
    <p:extLst>
      <p:ext uri="{BB962C8B-B14F-4D97-AF65-F5344CB8AC3E}">
        <p14:creationId xmlns:p14="http://schemas.microsoft.com/office/powerpoint/2010/main" val="3649954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Comparison of Environment Requirements Inside Data Centers</a:t>
            </a:r>
          </a:p>
        </p:txBody>
      </p:sp>
      <p:sp>
        <p:nvSpPr>
          <p:cNvPr id="2" name="文本占位符 1"/>
          <p:cNvSpPr>
            <a:spLocks noGrp="1"/>
          </p:cNvSpPr>
          <p:nvPr>
            <p:ph type="body" sz="quarter" idx="10"/>
          </p:nvPr>
        </p:nvSpPr>
        <p:spPr/>
        <p:txBody>
          <a:bodyPr>
            <a:noAutofit/>
          </a:bodyPr>
          <a:lstStyle/>
          <a:p>
            <a:pPr lvl="1"/>
            <a:endParaRPr lang="en-US" altLang="zh-CN" sz="1800" dirty="0" smtClean="0">
              <a:latin typeface="Huawei Sans" panose="020C0503030203020204" pitchFamily="34" charset="0"/>
            </a:endParaRPr>
          </a:p>
          <a:p>
            <a:pPr lvl="1"/>
            <a:endParaRPr lang="en-US" altLang="zh-CN" sz="1800" dirty="0">
              <a:latin typeface="Huawei Sans" panose="020C0503030203020204" pitchFamily="34" charset="0"/>
            </a:endParaRPr>
          </a:p>
          <a:p>
            <a:pPr lvl="1"/>
            <a:endParaRPr lang="en-US" altLang="zh-CN" sz="1800" dirty="0" smtClean="0">
              <a:latin typeface="Huawei Sans" panose="020C0503030203020204" pitchFamily="34" charset="0"/>
            </a:endParaRPr>
          </a:p>
          <a:p>
            <a:pPr lvl="1"/>
            <a:endParaRPr lang="en-US" altLang="zh-CN" sz="1800" dirty="0">
              <a:latin typeface="Huawei Sans" panose="020C0503030203020204" pitchFamily="34" charset="0"/>
            </a:endParaRPr>
          </a:p>
          <a:p>
            <a:pPr lvl="1"/>
            <a:endParaRPr lang="en-US" altLang="zh-CN" sz="1800" dirty="0" smtClean="0">
              <a:latin typeface="Huawei Sans" panose="020C0503030203020204" pitchFamily="34" charset="0"/>
            </a:endParaRPr>
          </a:p>
          <a:p>
            <a:pPr lvl="1"/>
            <a:endParaRPr lang="en-US" altLang="zh-CN" sz="1100" dirty="0" smtClean="0">
              <a:latin typeface="Huawei Sans" panose="020C0503030203020204" pitchFamily="34" charset="0"/>
            </a:endParaRPr>
          </a:p>
          <a:p>
            <a:pPr lvl="1"/>
            <a:endParaRPr lang="en-US" altLang="zh-CN" sz="1100" dirty="0">
              <a:latin typeface="Huawei Sans" panose="020C0503030203020204" pitchFamily="34" charset="0"/>
            </a:endParaRPr>
          </a:p>
          <a:p>
            <a:pPr marL="0" indent="0">
              <a:buNone/>
            </a:pPr>
            <a:endParaRPr lang="en-US" altLang="zh-CN" sz="1200" dirty="0" smtClean="0">
              <a:latin typeface="Huawei Sans" panose="020C0503030203020204" pitchFamily="34" charset="0"/>
            </a:endParaRPr>
          </a:p>
          <a:p>
            <a:r>
              <a:rPr lang="en-US" sz="1600" dirty="0">
                <a:latin typeface="Huawei Sans" panose="020C0503030203020204" pitchFamily="34" charset="0"/>
              </a:rPr>
              <a:t>The operating conditions of electronic information equipment manufactured by some manufacturers in and outside China are as follows:</a:t>
            </a:r>
          </a:p>
          <a:p>
            <a:pPr lvl="1"/>
            <a:r>
              <a:rPr lang="en-US" sz="1400" dirty="0">
                <a:latin typeface="Huawei Sans" panose="020C0503030203020204" pitchFamily="34" charset="0"/>
              </a:rPr>
              <a:t>Dell: </a:t>
            </a:r>
            <a:r>
              <a:rPr lang="en-US" sz="1400" dirty="0">
                <a:solidFill>
                  <a:srgbClr val="0070C0"/>
                </a:solidFill>
              </a:rPr>
              <a:t>10–35</a:t>
            </a:r>
            <a:r>
              <a:rPr lang="en-US" sz="1400" dirty="0">
                <a:solidFill>
                  <a:srgbClr val="0070C0"/>
                </a:solidFill>
                <a:latin typeface="微软雅黑" panose="020B0503020204020204" pitchFamily="34" charset="-122"/>
                <a:ea typeface="微软雅黑" panose="020B0503020204020204" pitchFamily="34" charset="-122"/>
              </a:rPr>
              <a:t>°</a:t>
            </a:r>
            <a:r>
              <a:rPr lang="en-US" sz="1400" dirty="0">
                <a:solidFill>
                  <a:srgbClr val="0070C0"/>
                </a:solidFill>
              </a:rPr>
              <a:t>C</a:t>
            </a:r>
            <a:r>
              <a:rPr lang="en-US" sz="1400" dirty="0">
                <a:solidFill>
                  <a:srgbClr val="0070C0"/>
                </a:solidFill>
                <a:latin typeface="Huawei Sans" panose="020C0503030203020204" pitchFamily="34" charset="0"/>
              </a:rPr>
              <a:t>, 20–80%</a:t>
            </a:r>
            <a:r>
              <a:rPr lang="en-US" sz="1400" dirty="0">
                <a:latin typeface="Huawei Sans" panose="020C0503030203020204" pitchFamily="34" charset="0"/>
              </a:rPr>
              <a:t>; </a:t>
            </a:r>
            <a:r>
              <a:rPr lang="en-US" sz="1400" dirty="0" smtClean="0">
                <a:latin typeface="Huawei Sans" panose="020C0503030203020204" pitchFamily="34" charset="0"/>
              </a:rPr>
              <a:t> HP</a:t>
            </a:r>
            <a:r>
              <a:rPr lang="en-US" sz="1400" dirty="0">
                <a:latin typeface="Huawei Sans" panose="020C0503030203020204" pitchFamily="34" charset="0"/>
              </a:rPr>
              <a:t>: </a:t>
            </a:r>
            <a:r>
              <a:rPr lang="en-US" sz="1400" dirty="0" smtClean="0">
                <a:solidFill>
                  <a:srgbClr val="0070C0"/>
                </a:solidFill>
                <a:latin typeface="Huawei Sans" panose="020C0503030203020204" pitchFamily="34" charset="0"/>
              </a:rPr>
              <a:t>10–35</a:t>
            </a:r>
            <a:r>
              <a:rPr lang="en-US" altLang="zh-CN" sz="1400" dirty="0">
                <a:solidFill>
                  <a:srgbClr val="0070C0"/>
                </a:solidFill>
                <a:latin typeface="微软雅黑" panose="020B0503020204020204" pitchFamily="34" charset="-122"/>
                <a:ea typeface="微软雅黑" panose="020B0503020204020204" pitchFamily="34" charset="-122"/>
              </a:rPr>
              <a:t>°</a:t>
            </a:r>
            <a:r>
              <a:rPr lang="en-US" sz="1400" dirty="0" smtClean="0">
                <a:solidFill>
                  <a:srgbClr val="0070C0"/>
                </a:solidFill>
                <a:latin typeface="Huawei Sans" panose="020C0503030203020204" pitchFamily="34" charset="0"/>
              </a:rPr>
              <a:t>C</a:t>
            </a:r>
            <a:r>
              <a:rPr lang="en-US" sz="1400" dirty="0">
                <a:solidFill>
                  <a:srgbClr val="0070C0"/>
                </a:solidFill>
                <a:latin typeface="Huawei Sans" panose="020C0503030203020204" pitchFamily="34" charset="0"/>
              </a:rPr>
              <a:t>, 20–80%</a:t>
            </a:r>
          </a:p>
          <a:p>
            <a:pPr lvl="1"/>
            <a:r>
              <a:rPr lang="en-US" sz="1400" dirty="0">
                <a:latin typeface="Huawei Sans" panose="020C0503030203020204" pitchFamily="34" charset="0"/>
              </a:rPr>
              <a:t>Huawei: </a:t>
            </a:r>
            <a:r>
              <a:rPr lang="en-US" sz="1400" dirty="0" smtClean="0">
                <a:solidFill>
                  <a:srgbClr val="0070C0"/>
                </a:solidFill>
                <a:latin typeface="Huawei Sans" panose="020C0503030203020204" pitchFamily="34" charset="0"/>
              </a:rPr>
              <a:t>10–35</a:t>
            </a:r>
            <a:r>
              <a:rPr lang="en-US" altLang="zh-CN" sz="1400" dirty="0">
                <a:solidFill>
                  <a:srgbClr val="0070C0"/>
                </a:solidFill>
                <a:latin typeface="微软雅黑" panose="020B0503020204020204" pitchFamily="34" charset="-122"/>
                <a:ea typeface="微软雅黑" panose="020B0503020204020204" pitchFamily="34" charset="-122"/>
              </a:rPr>
              <a:t>°</a:t>
            </a:r>
            <a:r>
              <a:rPr lang="en-US" sz="1400" dirty="0" smtClean="0">
                <a:solidFill>
                  <a:srgbClr val="0070C0"/>
                </a:solidFill>
                <a:latin typeface="Huawei Sans" panose="020C0503030203020204" pitchFamily="34" charset="0"/>
              </a:rPr>
              <a:t>C</a:t>
            </a:r>
            <a:r>
              <a:rPr lang="en-US" sz="1400" dirty="0">
                <a:solidFill>
                  <a:srgbClr val="0070C0"/>
                </a:solidFill>
                <a:latin typeface="Huawei Sans" panose="020C0503030203020204" pitchFamily="34" charset="0"/>
              </a:rPr>
              <a:t>, 8–85</a:t>
            </a:r>
            <a:r>
              <a:rPr lang="en-US" sz="1400" dirty="0" smtClean="0">
                <a:solidFill>
                  <a:srgbClr val="0070C0"/>
                </a:solidFill>
                <a:latin typeface="Huawei Sans" panose="020C0503030203020204" pitchFamily="34" charset="0"/>
              </a:rPr>
              <a:t>%</a:t>
            </a:r>
            <a:r>
              <a:rPr lang="en-US" sz="1400" dirty="0" smtClean="0">
                <a:latin typeface="Huawei Sans" panose="020C0503030203020204" pitchFamily="34" charset="0"/>
              </a:rPr>
              <a:t>;  </a:t>
            </a:r>
            <a:r>
              <a:rPr lang="en-US" sz="1400" dirty="0">
                <a:latin typeface="Huawei Sans" panose="020C0503030203020204" pitchFamily="34" charset="0"/>
              </a:rPr>
              <a:t>Lenovo: </a:t>
            </a:r>
            <a:r>
              <a:rPr lang="en-US" sz="1400" dirty="0" smtClean="0">
                <a:solidFill>
                  <a:srgbClr val="0070C0"/>
                </a:solidFill>
                <a:latin typeface="Huawei Sans" panose="020C0503030203020204" pitchFamily="34" charset="0"/>
              </a:rPr>
              <a:t>10–35</a:t>
            </a:r>
            <a:r>
              <a:rPr lang="en-US" altLang="zh-CN" sz="1400" dirty="0">
                <a:solidFill>
                  <a:srgbClr val="0070C0"/>
                </a:solidFill>
                <a:latin typeface="微软雅黑" panose="020B0503020204020204" pitchFamily="34" charset="-122"/>
                <a:ea typeface="微软雅黑" panose="020B0503020204020204" pitchFamily="34" charset="-122"/>
              </a:rPr>
              <a:t>°</a:t>
            </a:r>
            <a:r>
              <a:rPr lang="en-US" sz="1400" dirty="0" smtClean="0">
                <a:solidFill>
                  <a:srgbClr val="0070C0"/>
                </a:solidFill>
                <a:latin typeface="Huawei Sans" panose="020C0503030203020204" pitchFamily="34" charset="0"/>
              </a:rPr>
              <a:t>C</a:t>
            </a:r>
            <a:r>
              <a:rPr lang="en-US" sz="1400" dirty="0">
                <a:solidFill>
                  <a:srgbClr val="0070C0"/>
                </a:solidFill>
                <a:latin typeface="Huawei Sans" panose="020C0503030203020204" pitchFamily="34" charset="0"/>
              </a:rPr>
              <a:t>, 8–80%</a:t>
            </a:r>
          </a:p>
        </p:txBody>
      </p:sp>
      <p:graphicFrame>
        <p:nvGraphicFramePr>
          <p:cNvPr id="8" name="表格 7"/>
          <p:cNvGraphicFramePr>
            <a:graphicFrameLocks noGrp="1"/>
          </p:cNvGraphicFramePr>
          <p:nvPr>
            <p:extLst>
              <p:ext uri="{D42A27DB-BD31-4B8C-83A1-F6EECF244321}">
                <p14:modId xmlns:p14="http://schemas.microsoft.com/office/powerpoint/2010/main" val="1985098899"/>
              </p:ext>
            </p:extLst>
          </p:nvPr>
        </p:nvGraphicFramePr>
        <p:xfrm>
          <a:off x="874131" y="1052514"/>
          <a:ext cx="10443737" cy="3345632"/>
        </p:xfrm>
        <a:graphic>
          <a:graphicData uri="http://schemas.openxmlformats.org/drawingml/2006/table">
            <a:tbl>
              <a:tblPr/>
              <a:tblGrid>
                <a:gridCol w="2989101"/>
                <a:gridCol w="4140460"/>
                <a:gridCol w="3314176"/>
              </a:tblGrid>
              <a:tr h="35258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Times New Roman"/>
                        </a:rPr>
                        <a:t>Item</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gn="ctr">
                        <a:lnSpc>
                          <a:spcPct val="100000"/>
                        </a:lnSpc>
                        <a:spcAft>
                          <a:spcPts val="0"/>
                        </a:spcAft>
                      </a:pPr>
                      <a:r>
                        <a:rPr lang="en-US" sz="1600" b="1">
                          <a:solidFill>
                            <a:srgbClr val="000000"/>
                          </a:solidFill>
                          <a:latin typeface="Huawei Sans" panose="020C0503030203020204" pitchFamily="34" charset="0"/>
                          <a:ea typeface="幼圆" panose="02010509060101010101" pitchFamily="49" charset="-122"/>
                        </a:rPr>
                        <a:t>GB 50174</a:t>
                      </a: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gn="ctr">
                        <a:lnSpc>
                          <a:spcPct val="100000"/>
                        </a:lnSpc>
                        <a:spcAft>
                          <a:spcPts val="0"/>
                        </a:spcAft>
                      </a:pPr>
                      <a:r>
                        <a:rPr lang="en-US" sz="1600" b="1">
                          <a:solidFill>
                            <a:srgbClr val="000000"/>
                          </a:solidFill>
                          <a:latin typeface="Huawei Sans" panose="020C0503030203020204" pitchFamily="34" charset="0"/>
                          <a:ea typeface="幼圆" panose="02010509060101010101" pitchFamily="49" charset="-122"/>
                        </a:rPr>
                        <a:t>ASHRAE</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57181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Huawei Sans" panose="020C0503030203020204" pitchFamily="34" charset="0"/>
                          <a:ea typeface="+mn-ea"/>
                          <a:cs typeface="Huawei Sans" panose="020C0503030203020204" pitchFamily="34" charset="0"/>
                        </a:rPr>
                        <a:t>Temperature</a:t>
                      </a:r>
                      <a:r>
                        <a:rPr lang="en-US" sz="1400" b="1" dirty="0">
                          <a:latin typeface="Huawei Sans" panose="020C0503030203020204" pitchFamily="34" charset="0"/>
                          <a:ea typeface="+mn-ea"/>
                          <a:cs typeface="Times New Roman"/>
                        </a:rPr>
                        <a:t> </a:t>
                      </a:r>
                      <a:r>
                        <a:rPr lang="en-US" sz="1400" b="1" dirty="0" smtClean="0">
                          <a:latin typeface="Huawei Sans" panose="020C0503030203020204" pitchFamily="34" charset="0"/>
                          <a:ea typeface="+mn-ea"/>
                          <a:cs typeface="Times New Roman"/>
                        </a:rPr>
                        <a:t>(</a:t>
                      </a:r>
                      <a:r>
                        <a:rPr lang="en-US" altLang="zh-CN" sz="1400" b="1" dirty="0" smtClean="0">
                          <a:solidFill>
                            <a:schemeClr val="tx1"/>
                          </a:solidFill>
                          <a:latin typeface="微软雅黑" panose="020B0503020204020204" pitchFamily="34" charset="-122"/>
                          <a:ea typeface="微软雅黑" panose="020B0503020204020204" pitchFamily="34" charset="-122"/>
                          <a:cs typeface="Arial"/>
                        </a:rPr>
                        <a:t>°</a:t>
                      </a:r>
                      <a:r>
                        <a:rPr lang="en-US" sz="1400" b="1" dirty="0" smtClean="0">
                          <a:latin typeface="Huawei Sans" panose="020C0503030203020204" pitchFamily="34" charset="0"/>
                          <a:ea typeface="+mn-ea"/>
                          <a:cs typeface="Times New Roman"/>
                        </a:rPr>
                        <a:t>C</a:t>
                      </a:r>
                      <a:r>
                        <a:rPr lang="en-US" sz="1400" b="1" dirty="0">
                          <a:latin typeface="Huawei Sans" panose="020C0503030203020204" pitchFamily="34" charset="0"/>
                          <a:ea typeface="+mn-ea"/>
                          <a:cs typeface="Times New Roman"/>
                        </a:rPr>
                        <a:t>)</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dirty="0">
                          <a:solidFill>
                            <a:schemeClr val="tx1"/>
                          </a:solidFill>
                          <a:latin typeface="Huawei Sans" panose="020C0503030203020204" pitchFamily="34" charset="0"/>
                          <a:ea typeface="+mn-ea"/>
                          <a:cs typeface="Arial"/>
                        </a:rPr>
                        <a:t>18–27</a:t>
                      </a:r>
                      <a:r>
                        <a:rPr lang="en-US" sz="1400" dirty="0">
                          <a:solidFill>
                            <a:schemeClr val="tx1"/>
                          </a:solidFill>
                          <a:latin typeface="微软雅黑" panose="020B0503020204020204" pitchFamily="34" charset="-122"/>
                          <a:ea typeface="微软雅黑" panose="020B0503020204020204" pitchFamily="34" charset="-122"/>
                          <a:cs typeface="Arial"/>
                        </a:rPr>
                        <a:t>°</a:t>
                      </a:r>
                      <a:r>
                        <a:rPr lang="en-US" sz="1400" dirty="0">
                          <a:solidFill>
                            <a:schemeClr val="tx1"/>
                          </a:solidFill>
                          <a:latin typeface="Huawei Sans" panose="020C0503030203020204" pitchFamily="34" charset="0"/>
                          <a:ea typeface="+mn-ea"/>
                          <a:cs typeface="Arial"/>
                        </a:rPr>
                        <a:t>C</a:t>
                      </a: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solidFill>
                            <a:schemeClr val="tx1"/>
                          </a:solidFill>
                          <a:latin typeface="Huawei Sans" panose="020C0503030203020204" pitchFamily="34" charset="0"/>
                          <a:ea typeface="+mn-ea"/>
                          <a:cs typeface="Arial"/>
                        </a:rPr>
                        <a:t>18–27</a:t>
                      </a:r>
                      <a:r>
                        <a:rPr lang="en-US" altLang="zh-CN" sz="1400" dirty="0" smtClean="0">
                          <a:solidFill>
                            <a:schemeClr val="tx1"/>
                          </a:solidFill>
                          <a:latin typeface="微软雅黑" panose="020B0503020204020204" pitchFamily="34" charset="-122"/>
                          <a:ea typeface="微软雅黑" panose="020B0503020204020204" pitchFamily="34" charset="-122"/>
                          <a:cs typeface="Arial"/>
                        </a:rPr>
                        <a:t>°</a:t>
                      </a:r>
                      <a:r>
                        <a:rPr lang="en-US" sz="1400" dirty="0" smtClean="0">
                          <a:solidFill>
                            <a:schemeClr val="tx1"/>
                          </a:solidFill>
                          <a:latin typeface="Huawei Sans" panose="020C0503030203020204" pitchFamily="34" charset="0"/>
                          <a:ea typeface="+mn-ea"/>
                          <a:cs typeface="Arial"/>
                        </a:rPr>
                        <a:t>C</a:t>
                      </a:r>
                      <a:endParaRPr lang="en-US" sz="1400" dirty="0">
                        <a:solidFill>
                          <a:schemeClr val="tx1"/>
                        </a:solidFill>
                        <a:latin typeface="Huawei Sans" panose="020C0503030203020204" pitchFamily="34" charset="0"/>
                        <a:ea typeface="+mn-ea"/>
                        <a:cs typeface="Arial"/>
                      </a:endParaRP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68841">
                <a:tc>
                  <a:txBody>
                    <a:bodyPr/>
                    <a:lstStyle/>
                    <a:p>
                      <a:pPr marL="0" indent="0" algn="ctr">
                        <a:lnSpc>
                          <a:spcPct val="100000"/>
                        </a:lnSpc>
                        <a:spcAft>
                          <a:spcPts val="0"/>
                        </a:spcAft>
                      </a:pPr>
                      <a:r>
                        <a:rPr lang="en-US" sz="1400" b="1" dirty="0">
                          <a:solidFill>
                            <a:schemeClr val="tx1"/>
                          </a:solidFill>
                          <a:latin typeface="Huawei Sans" panose="020C0503030203020204" pitchFamily="34" charset="0"/>
                          <a:ea typeface="+mn-ea"/>
                          <a:cs typeface="Times New Roman"/>
                        </a:rPr>
                        <a:t>Humidity</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dirty="0">
                          <a:solidFill>
                            <a:schemeClr val="tx1"/>
                          </a:solidFill>
                          <a:latin typeface="Huawei Sans" panose="020C0503030203020204" pitchFamily="34" charset="0"/>
                          <a:ea typeface="+mn-ea"/>
                          <a:cs typeface="Arial"/>
                        </a:rPr>
                        <a:t>The relative humidity is less than or equal to 60%.</a:t>
                      </a: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0"/>
                        </a:spcBef>
                        <a:spcAft>
                          <a:spcPts val="0"/>
                        </a:spcAft>
                      </a:pPr>
                      <a:r>
                        <a:rPr lang="en-US" sz="1400" dirty="0">
                          <a:latin typeface="Huawei Sans" panose="020C0503030203020204" pitchFamily="34" charset="0"/>
                          <a:ea typeface="+mn-ea"/>
                          <a:cs typeface="Arial"/>
                        </a:rPr>
                        <a:t>20–80%</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38538">
                <a:tc>
                  <a:txBody>
                    <a:bodyPr/>
                    <a:lstStyle/>
                    <a:p>
                      <a:pPr marL="0" indent="0" algn="ctr">
                        <a:lnSpc>
                          <a:spcPct val="100000"/>
                        </a:lnSpc>
                        <a:spcAft>
                          <a:spcPts val="0"/>
                        </a:spcAft>
                      </a:pPr>
                      <a:r>
                        <a:rPr lang="en-US" sz="1400" b="1">
                          <a:latin typeface="Huawei Sans" panose="020C0503030203020204" pitchFamily="34" charset="0"/>
                          <a:ea typeface="+mn-ea"/>
                          <a:cs typeface="Times New Roman"/>
                        </a:rPr>
                        <a:t>Temperature change rate</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dirty="0">
                          <a:solidFill>
                            <a:schemeClr val="tx1"/>
                          </a:solidFill>
                          <a:latin typeface="Huawei Sans" panose="020C0503030203020204" pitchFamily="34" charset="0"/>
                          <a:ea typeface="+mn-ea"/>
                          <a:cs typeface="Arial"/>
                        </a:rPr>
                        <a:t>&lt; 5</a:t>
                      </a:r>
                      <a:r>
                        <a:rPr lang="en-US" sz="1400" dirty="0">
                          <a:solidFill>
                            <a:schemeClr val="tx1"/>
                          </a:solidFill>
                          <a:latin typeface="微软雅黑" panose="020B0503020204020204" pitchFamily="34" charset="-122"/>
                          <a:ea typeface="微软雅黑" panose="020B0503020204020204" pitchFamily="34" charset="-122"/>
                          <a:cs typeface="Arial"/>
                        </a:rPr>
                        <a:t>°</a:t>
                      </a:r>
                      <a:r>
                        <a:rPr lang="en-US" sz="1400" dirty="0">
                          <a:solidFill>
                            <a:schemeClr val="tx1"/>
                          </a:solidFill>
                          <a:latin typeface="Huawei Sans" panose="020C0503030203020204" pitchFamily="34" charset="0"/>
                          <a:ea typeface="+mn-ea"/>
                          <a:cs typeface="Arial"/>
                        </a:rPr>
                        <a:t>C/h if a magnetic tape drive is used</a:t>
                      </a:r>
                    </a:p>
                    <a:p>
                      <a:pPr algn="ctr">
                        <a:lnSpc>
                          <a:spcPct val="100000"/>
                        </a:lnSpc>
                        <a:spcBef>
                          <a:spcPts val="0"/>
                        </a:spcBef>
                        <a:spcAft>
                          <a:spcPts val="0"/>
                        </a:spcAft>
                      </a:pPr>
                      <a:r>
                        <a:rPr lang="en-US" sz="1400" dirty="0">
                          <a:solidFill>
                            <a:schemeClr val="tx1"/>
                          </a:solidFill>
                          <a:latin typeface="Huawei Sans" panose="020C0503030203020204" pitchFamily="34" charset="0"/>
                          <a:ea typeface="+mn-ea"/>
                          <a:cs typeface="Arial"/>
                        </a:rPr>
                        <a:t>&lt; </a:t>
                      </a:r>
                      <a:r>
                        <a:rPr lang="en-US" sz="1400" dirty="0" smtClean="0">
                          <a:solidFill>
                            <a:schemeClr val="tx1"/>
                          </a:solidFill>
                          <a:latin typeface="Huawei Sans" panose="020C0503030203020204" pitchFamily="34" charset="0"/>
                          <a:ea typeface="+mn-ea"/>
                          <a:cs typeface="Arial"/>
                        </a:rPr>
                        <a:t>20</a:t>
                      </a:r>
                      <a:r>
                        <a:rPr lang="en-US" altLang="zh-CN" sz="1400" dirty="0" smtClean="0">
                          <a:solidFill>
                            <a:schemeClr val="tx1"/>
                          </a:solidFill>
                          <a:latin typeface="微软雅黑" panose="020B0503020204020204" pitchFamily="34" charset="-122"/>
                          <a:ea typeface="微软雅黑" panose="020B0503020204020204" pitchFamily="34" charset="-122"/>
                          <a:cs typeface="Arial"/>
                        </a:rPr>
                        <a:t>°</a:t>
                      </a:r>
                      <a:r>
                        <a:rPr lang="en-US" sz="1400" dirty="0" smtClean="0">
                          <a:solidFill>
                            <a:schemeClr val="tx1"/>
                          </a:solidFill>
                          <a:latin typeface="Huawei Sans" panose="020C0503030203020204" pitchFamily="34" charset="0"/>
                          <a:ea typeface="+mn-ea"/>
                          <a:cs typeface="Arial"/>
                        </a:rPr>
                        <a:t>C/h </a:t>
                      </a:r>
                      <a:r>
                        <a:rPr lang="en-US" sz="1400" dirty="0">
                          <a:solidFill>
                            <a:schemeClr val="tx1"/>
                          </a:solidFill>
                          <a:latin typeface="Huawei Sans" panose="020C0503030203020204" pitchFamily="34" charset="0"/>
                          <a:ea typeface="+mn-ea"/>
                          <a:cs typeface="Arial"/>
                        </a:rPr>
                        <a:t>if a magnetic tape drive is used</a:t>
                      </a: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spcBef>
                          <a:spcPts val="0"/>
                        </a:spcBef>
                        <a:spcAft>
                          <a:spcPts val="0"/>
                        </a:spcAft>
                      </a:pPr>
                      <a:r>
                        <a:rPr lang="en-US" sz="1400" dirty="0">
                          <a:latin typeface="Huawei Sans" panose="020C0503030203020204" pitchFamily="34" charset="0"/>
                        </a:rPr>
                        <a:t>The recommended maximum inlet temperature change for Classes 1 and 2 is 5 K/h.</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63853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latin typeface="Huawei Sans" panose="020C0503030203020204" pitchFamily="34" charset="0"/>
                          <a:ea typeface="+mn-ea"/>
                          <a:cs typeface="Times New Roman"/>
                        </a:rPr>
                        <a:t>Dew point temperature </a:t>
                      </a:r>
                      <a:r>
                        <a:rPr lang="en-US" sz="1400" b="1" dirty="0" smtClean="0">
                          <a:latin typeface="Huawei Sans" panose="020C0503030203020204" pitchFamily="34" charset="0"/>
                          <a:ea typeface="+mn-ea"/>
                          <a:cs typeface="Times New Roman"/>
                        </a:rPr>
                        <a:t>(</a:t>
                      </a:r>
                      <a:r>
                        <a:rPr lang="en-US" altLang="zh-CN" sz="1400" b="1" dirty="0" smtClean="0">
                          <a:solidFill>
                            <a:schemeClr val="tx1"/>
                          </a:solidFill>
                          <a:latin typeface="微软雅黑" panose="020B0503020204020204" pitchFamily="34" charset="-122"/>
                          <a:ea typeface="微软雅黑" panose="020B0503020204020204" pitchFamily="34" charset="-122"/>
                          <a:cs typeface="Arial"/>
                        </a:rPr>
                        <a:t>°</a:t>
                      </a:r>
                      <a:r>
                        <a:rPr lang="en-US" sz="1400" b="1" dirty="0" smtClean="0">
                          <a:latin typeface="Huawei Sans" panose="020C0503030203020204" pitchFamily="34" charset="0"/>
                          <a:ea typeface="+mn-ea"/>
                          <a:cs typeface="Times New Roman"/>
                        </a:rPr>
                        <a:t>C</a:t>
                      </a:r>
                      <a:r>
                        <a:rPr lang="en-US" sz="1400" b="1" dirty="0">
                          <a:latin typeface="Huawei Sans" panose="020C0503030203020204" pitchFamily="34" charset="0"/>
                          <a:ea typeface="+mn-ea"/>
                          <a:cs typeface="Times New Roman"/>
                        </a:rPr>
                        <a:t>)</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00000"/>
                        </a:lnSpc>
                        <a:spcBef>
                          <a:spcPts val="0"/>
                        </a:spcBef>
                        <a:spcAft>
                          <a:spcPts val="0"/>
                        </a:spcAft>
                      </a:pPr>
                      <a:r>
                        <a:rPr lang="en-US" sz="1400" dirty="0" smtClean="0">
                          <a:solidFill>
                            <a:schemeClr val="tx1"/>
                          </a:solidFill>
                          <a:latin typeface="Huawei Sans" panose="020C0503030203020204" pitchFamily="34" charset="0"/>
                          <a:ea typeface="+mn-ea"/>
                          <a:cs typeface="Arial"/>
                        </a:rPr>
                        <a:t>5.5–15</a:t>
                      </a:r>
                      <a:r>
                        <a:rPr lang="en-US" altLang="zh-CN" sz="1400" dirty="0" smtClean="0">
                          <a:solidFill>
                            <a:schemeClr val="tx1"/>
                          </a:solidFill>
                          <a:latin typeface="微软雅黑" panose="020B0503020204020204" pitchFamily="34" charset="-122"/>
                          <a:ea typeface="微软雅黑" panose="020B0503020204020204" pitchFamily="34" charset="-122"/>
                          <a:cs typeface="Arial"/>
                        </a:rPr>
                        <a:t>°</a:t>
                      </a:r>
                      <a:r>
                        <a:rPr lang="en-US" sz="1400" dirty="0" smtClean="0">
                          <a:solidFill>
                            <a:schemeClr val="tx1"/>
                          </a:solidFill>
                          <a:latin typeface="Huawei Sans" panose="020C0503030203020204" pitchFamily="34" charset="0"/>
                          <a:ea typeface="+mn-ea"/>
                          <a:cs typeface="Arial"/>
                        </a:rPr>
                        <a:t>C</a:t>
                      </a:r>
                      <a:endParaRPr lang="en-US" sz="1400" dirty="0">
                        <a:solidFill>
                          <a:schemeClr val="tx1"/>
                        </a:solidFill>
                        <a:latin typeface="Huawei Sans" panose="020C0503030203020204" pitchFamily="34" charset="0"/>
                        <a:ea typeface="+mn-ea"/>
                        <a:cs typeface="Arial"/>
                      </a:endParaRP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smtClean="0">
                          <a:latin typeface="Huawei Sans" panose="020C0503030203020204" pitchFamily="34" charset="0"/>
                        </a:rPr>
                        <a:t>17–21</a:t>
                      </a:r>
                      <a:r>
                        <a:rPr lang="en-US" altLang="zh-CN" sz="1400" dirty="0" smtClean="0">
                          <a:solidFill>
                            <a:schemeClr val="tx1"/>
                          </a:solidFill>
                          <a:latin typeface="微软雅黑" panose="020B0503020204020204" pitchFamily="34" charset="-122"/>
                          <a:ea typeface="微软雅黑" panose="020B0503020204020204" pitchFamily="34" charset="-122"/>
                          <a:cs typeface="Arial"/>
                        </a:rPr>
                        <a:t>°</a:t>
                      </a:r>
                      <a:r>
                        <a:rPr lang="en-US" sz="1400" dirty="0" smtClean="0">
                          <a:latin typeface="Huawei Sans" panose="020C0503030203020204" pitchFamily="34" charset="0"/>
                        </a:rPr>
                        <a:t>C </a:t>
                      </a:r>
                      <a:r>
                        <a:rPr lang="en-US" sz="1400" dirty="0">
                          <a:latin typeface="Huawei Sans" panose="020C0503030203020204" pitchFamily="34" charset="0"/>
                        </a:rPr>
                        <a:t>recommended for Classes 1 and 2</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573770">
                <a:tc>
                  <a:txBody>
                    <a:bodyPr/>
                    <a:lstStyle/>
                    <a:p>
                      <a:pPr marL="0" indent="0" algn="ctr">
                        <a:lnSpc>
                          <a:spcPct val="100000"/>
                        </a:lnSpc>
                        <a:spcAft>
                          <a:spcPts val="0"/>
                        </a:spcAft>
                      </a:pPr>
                      <a:r>
                        <a:rPr lang="en-US" sz="1400" b="1">
                          <a:latin typeface="Huawei Sans" panose="020C0503030203020204" pitchFamily="34" charset="0"/>
                          <a:ea typeface="+mn-ea"/>
                          <a:cs typeface="Times New Roman"/>
                        </a:rPr>
                        <a:t>Cleanliness</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Times New Roman"/>
                        </a:rPr>
                        <a:t>&lt; 17,600,000 particles</a:t>
                      </a:r>
                    </a:p>
                  </a:txBody>
                  <a:tcPr marL="66812" marR="6681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indent="0" algn="ctr">
                        <a:lnSpc>
                          <a:spcPct val="100000"/>
                        </a:lnSpc>
                        <a:spcAft>
                          <a:spcPts val="0"/>
                        </a:spcAft>
                      </a:pPr>
                      <a:r>
                        <a:rPr lang="en-US" sz="1400" dirty="0">
                          <a:latin typeface="Huawei Sans" panose="020C0503030203020204" pitchFamily="34" charset="0"/>
                          <a:ea typeface="+mn-ea"/>
                          <a:cs typeface="Times New Roman"/>
                        </a:rPr>
                        <a:t>Calculation based on the filtering level</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10" name="圆角矩形 9"/>
          <p:cNvSpPr/>
          <p:nvPr/>
        </p:nvSpPr>
        <p:spPr bwMode="auto">
          <a:xfrm>
            <a:off x="4000352" y="1431629"/>
            <a:ext cx="7310620" cy="493935"/>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tabLst/>
            </a:pPr>
            <a:endParaRPr kumimoji="0" lang="zh-CN" altLang="en-US" sz="1800" b="0" i="0" u="none" strike="noStrike" cap="none" normalizeH="0" baseline="0" smtClean="0">
              <a:ln>
                <a:noFill/>
              </a:ln>
              <a:solidFill>
                <a:srgbClr val="FF0000"/>
              </a:solidFill>
              <a:effectLst/>
              <a:latin typeface="Huawei Sans" panose="020C0503030203020204" pitchFamily="34" charset="0"/>
              <a:ea typeface="+mn-ea"/>
            </a:endParaRPr>
          </a:p>
        </p:txBody>
      </p:sp>
      <p:sp>
        <p:nvSpPr>
          <p:cNvPr id="11" name="圆角矩形 10"/>
          <p:cNvSpPr/>
          <p:nvPr/>
        </p:nvSpPr>
        <p:spPr bwMode="auto">
          <a:xfrm>
            <a:off x="4000352" y="1958388"/>
            <a:ext cx="7310620" cy="539258"/>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tabLst/>
            </a:pPr>
            <a:endParaRPr kumimoji="0" lang="zh-CN" altLang="en-US" sz="1800" b="0" i="0" u="none" strike="noStrike" cap="none" normalizeH="0" baseline="0" smtClean="0">
              <a:ln>
                <a:noFill/>
              </a:ln>
              <a:solidFill>
                <a:srgbClr val="FF0000"/>
              </a:solidFill>
              <a:effectLst/>
              <a:latin typeface="Huawei Sans" panose="020C0503030203020204" pitchFamily="34" charset="0"/>
              <a:ea typeface="+mn-ea"/>
            </a:endParaRPr>
          </a:p>
        </p:txBody>
      </p:sp>
      <p:sp>
        <p:nvSpPr>
          <p:cNvPr id="12" name="圆角矩形 11"/>
          <p:cNvSpPr/>
          <p:nvPr/>
        </p:nvSpPr>
        <p:spPr bwMode="auto">
          <a:xfrm>
            <a:off x="4015943" y="2547932"/>
            <a:ext cx="7310620" cy="612000"/>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tabLst/>
            </a:pPr>
            <a:endParaRPr kumimoji="0" lang="zh-CN" altLang="en-US" sz="1800" b="0" i="0" u="none" strike="noStrike" cap="none" normalizeH="0" baseline="0" smtClean="0">
              <a:ln>
                <a:noFill/>
              </a:ln>
              <a:solidFill>
                <a:srgbClr val="FF0000"/>
              </a:solidFill>
              <a:effectLst/>
              <a:latin typeface="Huawei Sans" panose="020C0503030203020204" pitchFamily="34" charset="0"/>
              <a:ea typeface="+mn-ea"/>
            </a:endParaRPr>
          </a:p>
        </p:txBody>
      </p:sp>
      <p:sp>
        <p:nvSpPr>
          <p:cNvPr id="13" name="圆角矩形 12"/>
          <p:cNvSpPr/>
          <p:nvPr/>
        </p:nvSpPr>
        <p:spPr bwMode="auto">
          <a:xfrm>
            <a:off x="3992158" y="3221661"/>
            <a:ext cx="7310620" cy="587292"/>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tabLst/>
            </a:pPr>
            <a:endParaRPr kumimoji="0" lang="zh-CN" altLang="en-US" sz="1800" b="0" i="0" u="none" strike="noStrike" cap="none" normalizeH="0" baseline="0" smtClean="0">
              <a:ln>
                <a:noFill/>
              </a:ln>
              <a:solidFill>
                <a:srgbClr val="FF0000"/>
              </a:solidFill>
              <a:effectLst/>
              <a:latin typeface="Huawei Sans" panose="020C0503030203020204" pitchFamily="34" charset="0"/>
              <a:ea typeface="+mn-ea"/>
            </a:endParaRPr>
          </a:p>
        </p:txBody>
      </p:sp>
    </p:spTree>
    <p:extLst>
      <p:ext uri="{BB962C8B-B14F-4D97-AF65-F5344CB8AC3E}">
        <p14:creationId xmlns:p14="http://schemas.microsoft.com/office/powerpoint/2010/main" val="2409005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How to Determine the Temperature and Humidity of Data Centers</a:t>
            </a:r>
          </a:p>
        </p:txBody>
      </p:sp>
      <p:sp>
        <p:nvSpPr>
          <p:cNvPr id="3" name="文本占位符 2"/>
          <p:cNvSpPr>
            <a:spLocks noGrp="1"/>
          </p:cNvSpPr>
          <p:nvPr>
            <p:ph type="body" sz="quarter" idx="10"/>
          </p:nvPr>
        </p:nvSpPr>
        <p:spPr/>
        <p:txBody>
          <a:bodyPr>
            <a:noAutofit/>
          </a:bodyPr>
          <a:lstStyle/>
          <a:p>
            <a:r>
              <a:rPr lang="en-US" sz="2000" dirty="0">
                <a:latin typeface="Huawei Sans" panose="020C0503030203020204" pitchFamily="34" charset="0"/>
              </a:rPr>
              <a:t>The specific temperature and humidity range must comply with the customer's requirements. If there is no specific requirement, you are advised to select based on the following principles:</a:t>
            </a:r>
          </a:p>
          <a:p>
            <a:pPr lvl="1"/>
            <a:r>
              <a:rPr lang="en-US" sz="1800" dirty="0">
                <a:latin typeface="Huawei Sans" panose="020C0503030203020204" pitchFamily="34" charset="0"/>
              </a:rPr>
              <a:t>If there is an aisle containment, the recommended temperature for the cold aisle or server inlet is </a:t>
            </a:r>
            <a:r>
              <a:rPr lang="en-US" sz="1800" dirty="0" smtClean="0">
                <a:solidFill>
                  <a:srgbClr val="C00000"/>
                </a:solidFill>
                <a:latin typeface="Huawei Sans" panose="020C0503030203020204" pitchFamily="34" charset="0"/>
              </a:rPr>
              <a:t>23</a:t>
            </a:r>
            <a:r>
              <a:rPr lang="en-US" sz="1800" dirty="0" smtClean="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C±2</a:t>
            </a:r>
            <a:r>
              <a:rPr lang="en-US" altLang="zh-CN" sz="1800" dirty="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a:t>
            </a:r>
            <a:r>
              <a:rPr lang="en-US" sz="1800" dirty="0" smtClean="0">
                <a:latin typeface="Huawei Sans" panose="020C0503030203020204" pitchFamily="34" charset="0"/>
              </a:rPr>
              <a:t> </a:t>
            </a:r>
            <a:r>
              <a:rPr lang="en-US" sz="1800" dirty="0">
                <a:latin typeface="Huawei Sans" panose="020C0503030203020204" pitchFamily="34" charset="0"/>
              </a:rPr>
              <a:t>or </a:t>
            </a:r>
            <a:r>
              <a:rPr lang="en-US" sz="1800" dirty="0" smtClean="0">
                <a:solidFill>
                  <a:srgbClr val="C00000"/>
                </a:solidFill>
                <a:latin typeface="Huawei Sans" panose="020C0503030203020204" pitchFamily="34" charset="0"/>
              </a:rPr>
              <a:t>24</a:t>
            </a:r>
            <a:r>
              <a:rPr lang="en-US" altLang="zh-CN" sz="1800" dirty="0" smtClean="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C±2</a:t>
            </a:r>
            <a:r>
              <a:rPr lang="en-US" altLang="zh-CN" sz="1800" dirty="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a:t>
            </a:r>
            <a:r>
              <a:rPr lang="en-US" sz="1800" dirty="0">
                <a:latin typeface="Huawei Sans" panose="020C0503030203020204" pitchFamily="34" charset="0"/>
              </a:rPr>
              <a:t>.</a:t>
            </a:r>
          </a:p>
          <a:p>
            <a:pPr lvl="1"/>
            <a:endParaRPr lang="en-US" altLang="zh-CN" sz="1800" dirty="0" smtClean="0">
              <a:latin typeface="Huawei Sans" panose="020C0503030203020204" pitchFamily="34" charset="0"/>
            </a:endParaRPr>
          </a:p>
          <a:p>
            <a:pPr lvl="1"/>
            <a:endParaRPr lang="en-US" altLang="zh-CN" sz="1800" dirty="0">
              <a:latin typeface="Huawei Sans" panose="020C0503030203020204" pitchFamily="34" charset="0"/>
            </a:endParaRPr>
          </a:p>
          <a:p>
            <a:pPr lvl="1"/>
            <a:endParaRPr lang="en-US" altLang="zh-CN" sz="1800" dirty="0" smtClean="0">
              <a:latin typeface="Huawei Sans" panose="020C0503030203020204" pitchFamily="34" charset="0"/>
            </a:endParaRPr>
          </a:p>
          <a:p>
            <a:pPr lvl="1"/>
            <a:r>
              <a:rPr lang="en-US" sz="1800" dirty="0">
                <a:latin typeface="Huawei Sans" panose="020C0503030203020204" pitchFamily="34" charset="0"/>
              </a:rPr>
              <a:t>If there is no aisle containment, the recommended server inlet temperature is </a:t>
            </a:r>
            <a:r>
              <a:rPr lang="en-US" sz="1800" dirty="0" smtClean="0">
                <a:solidFill>
                  <a:srgbClr val="C00000"/>
                </a:solidFill>
                <a:latin typeface="Huawei Sans" panose="020C0503030203020204" pitchFamily="34" charset="0"/>
              </a:rPr>
              <a:t>23</a:t>
            </a:r>
            <a:r>
              <a:rPr lang="en-US" altLang="zh-CN" sz="1800" dirty="0" smtClean="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C±2</a:t>
            </a:r>
            <a:r>
              <a:rPr lang="en-US" altLang="zh-CN" sz="1800" dirty="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 </a:t>
            </a:r>
            <a:r>
              <a:rPr lang="en-US" sz="1800" dirty="0">
                <a:latin typeface="Huawei Sans" panose="020C0503030203020204" pitchFamily="34" charset="0"/>
              </a:rPr>
              <a:t>or </a:t>
            </a:r>
            <a:r>
              <a:rPr lang="en-US" sz="1800" dirty="0" smtClean="0">
                <a:solidFill>
                  <a:srgbClr val="C00000"/>
                </a:solidFill>
                <a:latin typeface="Huawei Sans" panose="020C0503030203020204" pitchFamily="34" charset="0"/>
              </a:rPr>
              <a:t>24</a:t>
            </a:r>
            <a:r>
              <a:rPr lang="en-US" altLang="zh-CN" sz="1800" dirty="0" smtClean="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C±2</a:t>
            </a:r>
            <a:r>
              <a:rPr lang="en-US" altLang="zh-CN" sz="1800" dirty="0">
                <a:solidFill>
                  <a:srgbClr val="C00000"/>
                </a:solidFill>
                <a:latin typeface="微软雅黑" panose="020B0503020204020204" pitchFamily="34" charset="-122"/>
                <a:ea typeface="微软雅黑" panose="020B0503020204020204" pitchFamily="34" charset="-122"/>
              </a:rPr>
              <a:t>°</a:t>
            </a:r>
            <a:r>
              <a:rPr lang="en-US" sz="1800" dirty="0" smtClean="0">
                <a:solidFill>
                  <a:srgbClr val="C00000"/>
                </a:solidFill>
                <a:latin typeface="Huawei Sans" panose="020C0503030203020204" pitchFamily="34" charset="0"/>
              </a:rPr>
              <a:t>C</a:t>
            </a:r>
            <a:r>
              <a:rPr lang="en-US" sz="1800" dirty="0" smtClean="0">
                <a:latin typeface="Huawei Sans" panose="020C0503030203020204" pitchFamily="34" charset="0"/>
              </a:rPr>
              <a:t>.</a:t>
            </a:r>
            <a:r>
              <a:rPr lang="en-US" altLang="zh-CN" sz="1800" dirty="0"/>
              <a:t> Relative humidity: </a:t>
            </a:r>
            <a:r>
              <a:rPr lang="en-US" altLang="zh-CN" sz="1800" dirty="0">
                <a:solidFill>
                  <a:srgbClr val="C00000"/>
                </a:solidFill>
              </a:rPr>
              <a:t>50%±5%</a:t>
            </a:r>
          </a:p>
          <a:p>
            <a:pPr marL="403039" lvl="1" indent="0">
              <a:buNone/>
            </a:pPr>
            <a:endParaRPr lang="en-US" sz="1800" dirty="0">
              <a:latin typeface="Huawei Sans" panose="020C0503030203020204" pitchFamily="34" charset="0"/>
            </a:endParaRPr>
          </a:p>
          <a:p>
            <a:endParaRPr lang="zh-CN" altLang="en-US" sz="2000" dirty="0">
              <a:latin typeface="Huawei Sans" panose="020C0503030203020204" pitchFamily="34" charset="0"/>
            </a:endParaRPr>
          </a:p>
        </p:txBody>
      </p:sp>
      <p:sp>
        <p:nvSpPr>
          <p:cNvPr id="4" name="object 5"/>
          <p:cNvSpPr/>
          <p:nvPr/>
        </p:nvSpPr>
        <p:spPr>
          <a:xfrm>
            <a:off x="3289685" y="3716338"/>
            <a:ext cx="1840233" cy="996456"/>
          </a:xfrm>
          <a:prstGeom prst="rect">
            <a:avLst/>
          </a:prstGeom>
          <a:blipFill>
            <a:blip r:embed="rId3" cstate="print"/>
            <a:stretch>
              <a:fillRect/>
            </a:stretch>
          </a:blipFill>
        </p:spPr>
        <p:txBody>
          <a:bodyPr wrap="square" lIns="0" tIns="0" rIns="0" bIns="0" rtlCol="0">
            <a:noAutofit/>
          </a:bodyPr>
          <a:lstStyle/>
          <a:p>
            <a:endParaRPr>
              <a:latin typeface="Huawei Sans" panose="020C0503030203020204" pitchFamily="34" charset="0"/>
              <a:ea typeface="+mn-ea"/>
            </a:endParaRPr>
          </a:p>
        </p:txBody>
      </p:sp>
      <p:sp>
        <p:nvSpPr>
          <p:cNvPr id="5" name="object 10"/>
          <p:cNvSpPr txBox="1"/>
          <p:nvPr/>
        </p:nvSpPr>
        <p:spPr>
          <a:xfrm>
            <a:off x="2777661" y="4711221"/>
            <a:ext cx="2603231" cy="276999"/>
          </a:xfrm>
          <a:prstGeom prst="rect">
            <a:avLst/>
          </a:prstGeom>
        </p:spPr>
        <p:txBody>
          <a:bodyPr vert="horz" wrap="square" lIns="0" tIns="0" rIns="0" bIns="0" rtlCol="0" anchor="ctr" anchorCtr="0">
            <a:spAutoFit/>
          </a:bodyPr>
          <a:lstStyle/>
          <a:p>
            <a:pPr marL="12703"/>
            <a:r>
              <a:rPr lang="en-US" sz="1800" b="1" dirty="0">
                <a:solidFill>
                  <a:srgbClr val="006FC0"/>
                </a:solidFill>
                <a:latin typeface="Huawei Sans" panose="020C0503030203020204" pitchFamily="34" charset="0"/>
                <a:ea typeface="+mn-ea"/>
                <a:cs typeface="微软雅黑"/>
              </a:rPr>
              <a:t>Cold</a:t>
            </a:r>
            <a:r>
              <a:rPr lang="en-US" sz="1800" dirty="0">
                <a:latin typeface="Huawei Sans" panose="020C0503030203020204" pitchFamily="34" charset="0"/>
                <a:ea typeface="+mn-ea"/>
                <a:cs typeface="微软雅黑"/>
              </a:rPr>
              <a:t> aisle containment</a:t>
            </a:r>
          </a:p>
        </p:txBody>
      </p:sp>
      <p:sp>
        <p:nvSpPr>
          <p:cNvPr id="6" name="object 11"/>
          <p:cNvSpPr txBox="1"/>
          <p:nvPr/>
        </p:nvSpPr>
        <p:spPr>
          <a:xfrm>
            <a:off x="7713950" y="4711221"/>
            <a:ext cx="2443507" cy="276999"/>
          </a:xfrm>
          <a:prstGeom prst="rect">
            <a:avLst/>
          </a:prstGeom>
        </p:spPr>
        <p:txBody>
          <a:bodyPr vert="horz" wrap="square" lIns="0" tIns="0" rIns="0" bIns="0" rtlCol="0" anchor="ctr" anchorCtr="0">
            <a:spAutoFit/>
          </a:bodyPr>
          <a:lstStyle/>
          <a:p>
            <a:pPr marL="12703"/>
            <a:r>
              <a:rPr lang="en-US" sz="1800" b="1" dirty="0">
                <a:solidFill>
                  <a:srgbClr val="C00000"/>
                </a:solidFill>
                <a:latin typeface="Huawei Sans" panose="020C0503030203020204" pitchFamily="34" charset="0"/>
                <a:ea typeface="+mn-ea"/>
                <a:cs typeface="微软雅黑"/>
              </a:rPr>
              <a:t>Hot</a:t>
            </a:r>
            <a:r>
              <a:rPr lang="en-US" sz="1800" dirty="0">
                <a:latin typeface="Huawei Sans" panose="020C0503030203020204" pitchFamily="34" charset="0"/>
                <a:ea typeface="+mn-ea"/>
                <a:cs typeface="微软雅黑"/>
              </a:rPr>
              <a:t> aisle containment</a:t>
            </a:r>
          </a:p>
        </p:txBody>
      </p:sp>
      <p:sp>
        <p:nvSpPr>
          <p:cNvPr id="7" name="object 4"/>
          <p:cNvSpPr/>
          <p:nvPr/>
        </p:nvSpPr>
        <p:spPr>
          <a:xfrm>
            <a:off x="7540301" y="3410792"/>
            <a:ext cx="2790803" cy="1523574"/>
          </a:xfrm>
          <a:prstGeom prst="rect">
            <a:avLst/>
          </a:prstGeom>
          <a:blipFill>
            <a:blip r:embed="rId4" cstate="print"/>
            <a:stretch>
              <a:fillRect/>
            </a:stretch>
          </a:blipFill>
        </p:spPr>
        <p:txBody>
          <a:bodyPr wrap="square" lIns="0" tIns="0" rIns="0" bIns="0" rtlCol="0">
            <a:noAutofit/>
          </a:bodyPr>
          <a:lstStyle/>
          <a:p>
            <a:endParaRPr>
              <a:latin typeface="Huawei Sans" panose="020C0503030203020204" pitchFamily="34" charset="0"/>
            </a:endParaRPr>
          </a:p>
        </p:txBody>
      </p:sp>
    </p:spTree>
    <p:extLst>
      <p:ext uri="{BB962C8B-B14F-4D97-AF65-F5344CB8AC3E}">
        <p14:creationId xmlns:p14="http://schemas.microsoft.com/office/powerpoint/2010/main" val="13058847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b="1">
                <a:latin typeface="Huawei Sans" panose="020C0503030203020204" pitchFamily="34" charset="0"/>
              </a:rPr>
              <a:t>Load Introduction and Calculation for Data Center Cooling System</a:t>
            </a:r>
          </a:p>
          <a:p>
            <a:pPr lvl="1"/>
            <a:r>
              <a:rPr lang="en-US">
                <a:solidFill>
                  <a:schemeClr val="bg1">
                    <a:lumMod val="50000"/>
                  </a:schemeClr>
                </a:solidFill>
                <a:latin typeface="Huawei Sans" panose="020C0503030203020204" pitchFamily="34" charset="0"/>
              </a:rPr>
              <a:t>Load Types and Control Requirements for Data Center Cooling System</a:t>
            </a:r>
          </a:p>
          <a:p>
            <a:pPr lvl="1">
              <a:buSzPct val="60000"/>
              <a:buFont typeface="Wingdings" panose="05000000000000000000" pitchFamily="2" charset="2"/>
              <a:buChar char="n"/>
            </a:pPr>
            <a:r>
              <a:rPr lang="en-US">
                <a:latin typeface="Huawei Sans" panose="020C0503030203020204" pitchFamily="34" charset="0"/>
              </a:rPr>
              <a:t>Cooling Load Calculation and Estimation for Data Centers</a:t>
            </a:r>
          </a:p>
          <a:p>
            <a:pPr lvl="1"/>
            <a:r>
              <a:rPr lang="en-US">
                <a:solidFill>
                  <a:schemeClr val="bg1">
                    <a:lumMod val="50000"/>
                  </a:schemeClr>
                </a:solidFill>
                <a:latin typeface="Huawei Sans" panose="020C0503030203020204" pitchFamily="34" charset="0"/>
              </a:rPr>
              <a:t>IT Load Calculation and Selection</a:t>
            </a:r>
          </a:p>
          <a:p>
            <a:r>
              <a:rPr lang="en-US">
                <a:solidFill>
                  <a:schemeClr val="bg1">
                    <a:lumMod val="50000"/>
                  </a:schemeClr>
                </a:solidFill>
                <a:latin typeface="Huawei Sans" panose="020C0503030203020204" pitchFamily="34" charset="0"/>
              </a:rPr>
              <a:t>Air Conditioner Planning and Configuration for Data Center Cooling System</a:t>
            </a:r>
          </a:p>
        </p:txBody>
      </p:sp>
    </p:spTree>
    <p:extLst>
      <p:ext uri="{BB962C8B-B14F-4D97-AF65-F5344CB8AC3E}">
        <p14:creationId xmlns:p14="http://schemas.microsoft.com/office/powerpoint/2010/main" val="19548266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9" name="对象 78"/>
          <p:cNvGraphicFramePr>
            <a:graphicFrameLocks noChangeAspect="1"/>
          </p:cNvGraphicFramePr>
          <p:nvPr>
            <p:extLst>
              <p:ext uri="{D42A27DB-BD31-4B8C-83A1-F6EECF244321}">
                <p14:modId xmlns:p14="http://schemas.microsoft.com/office/powerpoint/2010/main" val="194625614"/>
              </p:ext>
            </p:extLst>
          </p:nvPr>
        </p:nvGraphicFramePr>
        <p:xfrm>
          <a:off x="7321978" y="1896942"/>
          <a:ext cx="617672" cy="533846"/>
        </p:xfrm>
        <a:graphic>
          <a:graphicData uri="http://schemas.openxmlformats.org/presentationml/2006/ole">
            <mc:AlternateContent xmlns:mc="http://schemas.openxmlformats.org/markup-compatibility/2006">
              <mc:Choice xmlns:v="urn:schemas-microsoft-com:vml" Requires="v">
                <p:oleObj spid="_x0000_s1150" name="BMP 图像" r:id="rId4" imgW="2666880" imgH="2305080" progId="Paint.Picture">
                  <p:embed/>
                </p:oleObj>
              </mc:Choice>
              <mc:Fallback>
                <p:oleObj name="BMP 图像" r:id="rId4" imgW="2666880" imgH="2305080" progId="Paint.Picture">
                  <p:embed/>
                  <p:pic>
                    <p:nvPicPr>
                      <p:cNvPr id="0" name=""/>
                      <p:cNvPicPr/>
                      <p:nvPr/>
                    </p:nvPicPr>
                    <p:blipFill>
                      <a:blip r:embed="rId5"/>
                      <a:stretch>
                        <a:fillRect/>
                      </a:stretch>
                    </p:blipFill>
                    <p:spPr>
                      <a:xfrm>
                        <a:off x="7321978" y="1896942"/>
                        <a:ext cx="617672" cy="533846"/>
                      </a:xfrm>
                      <a:prstGeom prst="rect">
                        <a:avLst/>
                      </a:prstGeom>
                    </p:spPr>
                  </p:pic>
                </p:oleObj>
              </mc:Fallback>
            </mc:AlternateContent>
          </a:graphicData>
        </a:graphic>
      </p:graphicFrame>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3400" dirty="0">
                <a:ea typeface="+mn-ea"/>
              </a:rPr>
              <a:t>Cooling Load to be Calculated for Data Centers</a:t>
            </a:r>
          </a:p>
        </p:txBody>
      </p:sp>
      <p:sp>
        <p:nvSpPr>
          <p:cNvPr id="3" name="文本占位符 2"/>
          <p:cNvSpPr>
            <a:spLocks noGrp="1"/>
          </p:cNvSpPr>
          <p:nvPr>
            <p:ph type="body" sz="quarter" idx="10"/>
          </p:nvPr>
        </p:nvSpPr>
        <p:spPr/>
        <p:txBody>
          <a:bodyPr>
            <a:noAutofit/>
          </a:bodyPr>
          <a:lstStyle/>
          <a:p>
            <a:r>
              <a:rPr lang="en-US" sz="1400" dirty="0">
                <a:latin typeface="Huawei Sans" panose="020C0503030203020204" pitchFamily="34" charset="0"/>
              </a:rPr>
              <a:t>The cooling load of air conditioners consists of the total heat generated by all components in the data center and the heat sources from the surrounding environment.</a:t>
            </a:r>
          </a:p>
          <a:p>
            <a:pPr lvl="1"/>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endParaRPr lang="en-US" altLang="zh-CN" sz="1400" dirty="0" smtClean="0">
              <a:latin typeface="Huawei Sans" panose="020C0503030203020204" pitchFamily="34" charset="0"/>
            </a:endParaRPr>
          </a:p>
          <a:p>
            <a:pPr lvl="1"/>
            <a:endParaRPr lang="en-US" altLang="zh-CN" sz="1400" dirty="0">
              <a:latin typeface="Huawei Sans" panose="020C0503030203020204" pitchFamily="34" charset="0"/>
            </a:endParaRPr>
          </a:p>
        </p:txBody>
      </p:sp>
      <p:sp>
        <p:nvSpPr>
          <p:cNvPr id="40" name="Rectangle 42"/>
          <p:cNvSpPr/>
          <p:nvPr/>
        </p:nvSpPr>
        <p:spPr>
          <a:xfrm>
            <a:off x="3450167" y="2748746"/>
            <a:ext cx="2669274" cy="3100915"/>
          </a:xfrm>
          <a:prstGeom prst="rect">
            <a:avLst/>
          </a:prstGeom>
          <a:solidFill>
            <a:srgbClr val="4790BD">
              <a:alpha val="69804"/>
            </a:srgbClr>
          </a:solidFill>
          <a:ln w="25400" cap="flat" cmpd="sng" algn="ctr">
            <a:noFill/>
            <a:prstDash val="solid"/>
          </a:ln>
          <a:effectLst/>
        </p:spPr>
        <p:txBody>
          <a:bodyPr rtlCol="0" anchor="ctr">
            <a:noAutofit/>
          </a:bodyPr>
          <a:lstStyle/>
          <a:p>
            <a:pPr algn="ctr" defTabSz="1219170" fontAlgn="auto">
              <a:spcBef>
                <a:spcPts val="0"/>
              </a:spcBef>
              <a:spcAft>
                <a:spcPts val="0"/>
              </a:spcAft>
              <a:defRPr/>
            </a:pPr>
            <a:endParaRPr lang="en-US" sz="2400" b="0" i="0" kern="0">
              <a:solidFill>
                <a:prstClr val="white"/>
              </a:solidFill>
              <a:latin typeface="Huawei Sans" panose="020C0503030203020204" pitchFamily="34" charset="0"/>
              <a:ea typeface="+mn-ea"/>
            </a:endParaRPr>
          </a:p>
        </p:txBody>
      </p:sp>
      <p:sp>
        <p:nvSpPr>
          <p:cNvPr id="41" name="Rectangle 42"/>
          <p:cNvSpPr/>
          <p:nvPr/>
        </p:nvSpPr>
        <p:spPr>
          <a:xfrm>
            <a:off x="446087" y="2760044"/>
            <a:ext cx="2682165" cy="3100915"/>
          </a:xfrm>
          <a:prstGeom prst="rect">
            <a:avLst/>
          </a:prstGeom>
          <a:solidFill>
            <a:srgbClr val="D78B3D">
              <a:alpha val="50196"/>
            </a:srgbClr>
          </a:solidFill>
          <a:ln w="25400" cap="flat" cmpd="sng" algn="ctr">
            <a:noFill/>
            <a:prstDash val="solid"/>
          </a:ln>
          <a:effectLst/>
        </p:spPr>
        <p:txBody>
          <a:bodyPr rtlCol="0" anchor="ctr">
            <a:noAutofit/>
          </a:bodyPr>
          <a:lstStyle/>
          <a:p>
            <a:pPr algn="ctr" defTabSz="1219170" fontAlgn="auto">
              <a:spcBef>
                <a:spcPts val="0"/>
              </a:spcBef>
              <a:spcAft>
                <a:spcPts val="0"/>
              </a:spcAft>
              <a:defRPr/>
            </a:pPr>
            <a:endParaRPr lang="en-US" sz="2400" b="0" i="0" kern="0">
              <a:solidFill>
                <a:prstClr val="white"/>
              </a:solidFill>
              <a:latin typeface="Huawei Sans" panose="020C0503030203020204" pitchFamily="34" charset="0"/>
              <a:ea typeface="+mn-ea"/>
            </a:endParaRPr>
          </a:p>
        </p:txBody>
      </p:sp>
      <p:sp>
        <p:nvSpPr>
          <p:cNvPr id="43" name="Freeform 8"/>
          <p:cNvSpPr>
            <a:spLocks noEditPoints="1"/>
          </p:cNvSpPr>
          <p:nvPr/>
        </p:nvSpPr>
        <p:spPr bwMode="auto">
          <a:xfrm>
            <a:off x="1470787" y="1755894"/>
            <a:ext cx="1003300" cy="797984"/>
          </a:xfrm>
          <a:custGeom>
            <a:avLst/>
            <a:gdLst>
              <a:gd name="T0" fmla="*/ 89 w 99"/>
              <a:gd name="T1" fmla="*/ 79 h 79"/>
              <a:gd name="T2" fmla="*/ 10 w 99"/>
              <a:gd name="T3" fmla="*/ 79 h 79"/>
              <a:gd name="T4" fmla="*/ 0 w 99"/>
              <a:gd name="T5" fmla="*/ 69 h 79"/>
              <a:gd name="T6" fmla="*/ 0 w 99"/>
              <a:gd name="T7" fmla="*/ 9 h 79"/>
              <a:gd name="T8" fmla="*/ 10 w 99"/>
              <a:gd name="T9" fmla="*/ 0 h 79"/>
              <a:gd name="T10" fmla="*/ 89 w 99"/>
              <a:gd name="T11" fmla="*/ 0 h 79"/>
              <a:gd name="T12" fmla="*/ 99 w 99"/>
              <a:gd name="T13" fmla="*/ 9 h 79"/>
              <a:gd name="T14" fmla="*/ 99 w 99"/>
              <a:gd name="T15" fmla="*/ 69 h 79"/>
              <a:gd name="T16" fmla="*/ 89 w 99"/>
              <a:gd name="T17" fmla="*/ 79 h 79"/>
              <a:gd name="T18" fmla="*/ 10 w 99"/>
              <a:gd name="T19" fmla="*/ 5 h 79"/>
              <a:gd name="T20" fmla="*/ 5 w 99"/>
              <a:gd name="T21" fmla="*/ 9 h 79"/>
              <a:gd name="T22" fmla="*/ 5 w 99"/>
              <a:gd name="T23" fmla="*/ 69 h 79"/>
              <a:gd name="T24" fmla="*/ 10 w 99"/>
              <a:gd name="T25" fmla="*/ 74 h 79"/>
              <a:gd name="T26" fmla="*/ 89 w 99"/>
              <a:gd name="T27" fmla="*/ 74 h 79"/>
              <a:gd name="T28" fmla="*/ 94 w 99"/>
              <a:gd name="T29" fmla="*/ 69 h 79"/>
              <a:gd name="T30" fmla="*/ 94 w 99"/>
              <a:gd name="T31" fmla="*/ 9 h 79"/>
              <a:gd name="T32" fmla="*/ 89 w 99"/>
              <a:gd name="T33" fmla="*/ 5 h 79"/>
              <a:gd name="T34" fmla="*/ 10 w 99"/>
              <a:gd name="T35" fmla="*/ 5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79">
                <a:moveTo>
                  <a:pt x="89" y="79"/>
                </a:moveTo>
                <a:cubicBezTo>
                  <a:pt x="10" y="79"/>
                  <a:pt x="10" y="79"/>
                  <a:pt x="10" y="79"/>
                </a:cubicBezTo>
                <a:cubicBezTo>
                  <a:pt x="4" y="79"/>
                  <a:pt x="0" y="74"/>
                  <a:pt x="0" y="69"/>
                </a:cubicBezTo>
                <a:cubicBezTo>
                  <a:pt x="0" y="9"/>
                  <a:pt x="0" y="9"/>
                  <a:pt x="0" y="9"/>
                </a:cubicBezTo>
                <a:cubicBezTo>
                  <a:pt x="0" y="4"/>
                  <a:pt x="4" y="0"/>
                  <a:pt x="10" y="0"/>
                </a:cubicBezTo>
                <a:cubicBezTo>
                  <a:pt x="89" y="0"/>
                  <a:pt x="89" y="0"/>
                  <a:pt x="89" y="0"/>
                </a:cubicBezTo>
                <a:cubicBezTo>
                  <a:pt x="95" y="0"/>
                  <a:pt x="99" y="4"/>
                  <a:pt x="99" y="9"/>
                </a:cubicBezTo>
                <a:cubicBezTo>
                  <a:pt x="99" y="69"/>
                  <a:pt x="99" y="69"/>
                  <a:pt x="99" y="69"/>
                </a:cubicBezTo>
                <a:cubicBezTo>
                  <a:pt x="99" y="74"/>
                  <a:pt x="95" y="79"/>
                  <a:pt x="89" y="79"/>
                </a:cubicBezTo>
                <a:close/>
                <a:moveTo>
                  <a:pt x="10" y="5"/>
                </a:moveTo>
                <a:cubicBezTo>
                  <a:pt x="7" y="5"/>
                  <a:pt x="5" y="7"/>
                  <a:pt x="5" y="9"/>
                </a:cubicBezTo>
                <a:cubicBezTo>
                  <a:pt x="5" y="69"/>
                  <a:pt x="5" y="69"/>
                  <a:pt x="5" y="69"/>
                </a:cubicBezTo>
                <a:cubicBezTo>
                  <a:pt x="5" y="72"/>
                  <a:pt x="7" y="74"/>
                  <a:pt x="10" y="74"/>
                </a:cubicBezTo>
                <a:cubicBezTo>
                  <a:pt x="89" y="74"/>
                  <a:pt x="89" y="74"/>
                  <a:pt x="89" y="74"/>
                </a:cubicBezTo>
                <a:cubicBezTo>
                  <a:pt x="92" y="74"/>
                  <a:pt x="94" y="72"/>
                  <a:pt x="94" y="69"/>
                </a:cubicBezTo>
                <a:cubicBezTo>
                  <a:pt x="94" y="9"/>
                  <a:pt x="94" y="9"/>
                  <a:pt x="94" y="9"/>
                </a:cubicBezTo>
                <a:cubicBezTo>
                  <a:pt x="94" y="7"/>
                  <a:pt x="92" y="5"/>
                  <a:pt x="89" y="5"/>
                </a:cubicBezTo>
                <a:lnTo>
                  <a:pt x="10" y="5"/>
                </a:lnTo>
                <a:close/>
              </a:path>
            </a:pathLst>
          </a:custGeom>
          <a:solidFill>
            <a:srgbClr val="D78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44" name="Freeform 9"/>
          <p:cNvSpPr>
            <a:spLocks/>
          </p:cNvSpPr>
          <p:nvPr/>
        </p:nvSpPr>
        <p:spPr bwMode="auto">
          <a:xfrm>
            <a:off x="1591437" y="1876545"/>
            <a:ext cx="770466" cy="546100"/>
          </a:xfrm>
          <a:custGeom>
            <a:avLst/>
            <a:gdLst>
              <a:gd name="T0" fmla="*/ 76 w 76"/>
              <a:gd name="T1" fmla="*/ 49 h 54"/>
              <a:gd name="T2" fmla="*/ 70 w 76"/>
              <a:gd name="T3" fmla="*/ 54 h 54"/>
              <a:gd name="T4" fmla="*/ 6 w 76"/>
              <a:gd name="T5" fmla="*/ 54 h 54"/>
              <a:gd name="T6" fmla="*/ 0 w 76"/>
              <a:gd name="T7" fmla="*/ 49 h 54"/>
              <a:gd name="T8" fmla="*/ 0 w 76"/>
              <a:gd name="T9" fmla="*/ 6 h 54"/>
              <a:gd name="T10" fmla="*/ 6 w 76"/>
              <a:gd name="T11" fmla="*/ 0 h 54"/>
              <a:gd name="T12" fmla="*/ 70 w 76"/>
              <a:gd name="T13" fmla="*/ 0 h 54"/>
              <a:gd name="T14" fmla="*/ 76 w 76"/>
              <a:gd name="T15" fmla="*/ 6 h 54"/>
              <a:gd name="T16" fmla="*/ 76 w 76"/>
              <a:gd name="T17" fmla="*/ 4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54">
                <a:moveTo>
                  <a:pt x="76" y="49"/>
                </a:moveTo>
                <a:cubicBezTo>
                  <a:pt x="76" y="52"/>
                  <a:pt x="73" y="54"/>
                  <a:pt x="70" y="54"/>
                </a:cubicBezTo>
                <a:cubicBezTo>
                  <a:pt x="6" y="54"/>
                  <a:pt x="6" y="54"/>
                  <a:pt x="6" y="54"/>
                </a:cubicBezTo>
                <a:cubicBezTo>
                  <a:pt x="2" y="54"/>
                  <a:pt x="0" y="52"/>
                  <a:pt x="0" y="49"/>
                </a:cubicBezTo>
                <a:cubicBezTo>
                  <a:pt x="0" y="6"/>
                  <a:pt x="0" y="6"/>
                  <a:pt x="0" y="6"/>
                </a:cubicBezTo>
                <a:cubicBezTo>
                  <a:pt x="0" y="3"/>
                  <a:pt x="2" y="0"/>
                  <a:pt x="6" y="0"/>
                </a:cubicBezTo>
                <a:cubicBezTo>
                  <a:pt x="70" y="0"/>
                  <a:pt x="70" y="0"/>
                  <a:pt x="70" y="0"/>
                </a:cubicBezTo>
                <a:cubicBezTo>
                  <a:pt x="73" y="0"/>
                  <a:pt x="76" y="3"/>
                  <a:pt x="76" y="6"/>
                </a:cubicBezTo>
                <a:lnTo>
                  <a:pt x="76" y="49"/>
                </a:lnTo>
                <a:close/>
              </a:path>
            </a:pathLst>
          </a:custGeom>
          <a:solidFill>
            <a:srgbClr val="D78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45" name="Freeform 10"/>
          <p:cNvSpPr>
            <a:spLocks/>
          </p:cNvSpPr>
          <p:nvPr/>
        </p:nvSpPr>
        <p:spPr bwMode="auto">
          <a:xfrm>
            <a:off x="1805220" y="2585627"/>
            <a:ext cx="364067" cy="61384"/>
          </a:xfrm>
          <a:custGeom>
            <a:avLst/>
            <a:gdLst>
              <a:gd name="T0" fmla="*/ 36 w 36"/>
              <a:gd name="T1" fmla="*/ 3 h 6"/>
              <a:gd name="T2" fmla="*/ 33 w 36"/>
              <a:gd name="T3" fmla="*/ 6 h 6"/>
              <a:gd name="T4" fmla="*/ 3 w 36"/>
              <a:gd name="T5" fmla="*/ 6 h 6"/>
              <a:gd name="T6" fmla="*/ 0 w 36"/>
              <a:gd name="T7" fmla="*/ 3 h 6"/>
              <a:gd name="T8" fmla="*/ 0 w 36"/>
              <a:gd name="T9" fmla="*/ 3 h 6"/>
              <a:gd name="T10" fmla="*/ 3 w 36"/>
              <a:gd name="T11" fmla="*/ 0 h 6"/>
              <a:gd name="T12" fmla="*/ 33 w 36"/>
              <a:gd name="T13" fmla="*/ 0 h 6"/>
              <a:gd name="T14" fmla="*/ 36 w 36"/>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6">
                <a:moveTo>
                  <a:pt x="36" y="3"/>
                </a:moveTo>
                <a:cubicBezTo>
                  <a:pt x="36" y="4"/>
                  <a:pt x="35" y="6"/>
                  <a:pt x="33" y="6"/>
                </a:cubicBezTo>
                <a:cubicBezTo>
                  <a:pt x="3" y="6"/>
                  <a:pt x="3" y="6"/>
                  <a:pt x="3" y="6"/>
                </a:cubicBezTo>
                <a:cubicBezTo>
                  <a:pt x="1" y="6"/>
                  <a:pt x="0" y="4"/>
                  <a:pt x="0" y="3"/>
                </a:cubicBezTo>
                <a:cubicBezTo>
                  <a:pt x="0" y="3"/>
                  <a:pt x="0" y="3"/>
                  <a:pt x="0" y="3"/>
                </a:cubicBezTo>
                <a:cubicBezTo>
                  <a:pt x="0" y="1"/>
                  <a:pt x="1" y="0"/>
                  <a:pt x="3" y="0"/>
                </a:cubicBezTo>
                <a:cubicBezTo>
                  <a:pt x="33" y="0"/>
                  <a:pt x="33" y="0"/>
                  <a:pt x="33" y="0"/>
                </a:cubicBezTo>
                <a:cubicBezTo>
                  <a:pt x="35" y="0"/>
                  <a:pt x="36" y="1"/>
                  <a:pt x="36" y="3"/>
                </a:cubicBezTo>
                <a:close/>
              </a:path>
            </a:pathLst>
          </a:custGeom>
          <a:solidFill>
            <a:srgbClr val="D78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46" name="Freeform 11"/>
          <p:cNvSpPr>
            <a:spLocks noEditPoints="1"/>
          </p:cNvSpPr>
          <p:nvPr/>
        </p:nvSpPr>
        <p:spPr bwMode="auto">
          <a:xfrm>
            <a:off x="983954" y="2403594"/>
            <a:ext cx="414867" cy="251884"/>
          </a:xfrm>
          <a:custGeom>
            <a:avLst/>
            <a:gdLst>
              <a:gd name="T0" fmla="*/ 0 w 41"/>
              <a:gd name="T1" fmla="*/ 17 h 25"/>
              <a:gd name="T2" fmla="*/ 8 w 41"/>
              <a:gd name="T3" fmla="*/ 25 h 25"/>
              <a:gd name="T4" fmla="*/ 34 w 41"/>
              <a:gd name="T5" fmla="*/ 25 h 25"/>
              <a:gd name="T6" fmla="*/ 41 w 41"/>
              <a:gd name="T7" fmla="*/ 17 h 25"/>
              <a:gd name="T8" fmla="*/ 41 w 41"/>
              <a:gd name="T9" fmla="*/ 0 h 25"/>
              <a:gd name="T10" fmla="*/ 0 w 41"/>
              <a:gd name="T11" fmla="*/ 0 h 25"/>
              <a:gd name="T12" fmla="*/ 0 w 41"/>
              <a:gd name="T13" fmla="*/ 17 h 25"/>
              <a:gd name="T14" fmla="*/ 21 w 41"/>
              <a:gd name="T15" fmla="*/ 11 h 25"/>
              <a:gd name="T16" fmla="*/ 24 w 41"/>
              <a:gd name="T17" fmla="*/ 15 h 25"/>
              <a:gd name="T18" fmla="*/ 21 w 41"/>
              <a:gd name="T19" fmla="*/ 18 h 25"/>
              <a:gd name="T20" fmla="*/ 17 w 41"/>
              <a:gd name="T21" fmla="*/ 15 h 25"/>
              <a:gd name="T22" fmla="*/ 21 w 41"/>
              <a:gd name="T23" fmla="*/ 1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5">
                <a:moveTo>
                  <a:pt x="0" y="17"/>
                </a:moveTo>
                <a:cubicBezTo>
                  <a:pt x="0" y="22"/>
                  <a:pt x="3" y="25"/>
                  <a:pt x="8" y="25"/>
                </a:cubicBezTo>
                <a:cubicBezTo>
                  <a:pt x="34" y="25"/>
                  <a:pt x="34" y="25"/>
                  <a:pt x="34" y="25"/>
                </a:cubicBezTo>
                <a:cubicBezTo>
                  <a:pt x="38" y="25"/>
                  <a:pt x="41" y="22"/>
                  <a:pt x="41" y="17"/>
                </a:cubicBezTo>
                <a:cubicBezTo>
                  <a:pt x="41" y="0"/>
                  <a:pt x="41" y="0"/>
                  <a:pt x="41" y="0"/>
                </a:cubicBezTo>
                <a:cubicBezTo>
                  <a:pt x="0" y="0"/>
                  <a:pt x="0" y="0"/>
                  <a:pt x="0" y="0"/>
                </a:cubicBezTo>
                <a:lnTo>
                  <a:pt x="0" y="17"/>
                </a:lnTo>
                <a:close/>
                <a:moveTo>
                  <a:pt x="21" y="11"/>
                </a:moveTo>
                <a:cubicBezTo>
                  <a:pt x="22" y="11"/>
                  <a:pt x="24" y="13"/>
                  <a:pt x="24" y="15"/>
                </a:cubicBezTo>
                <a:cubicBezTo>
                  <a:pt x="24" y="17"/>
                  <a:pt x="22" y="18"/>
                  <a:pt x="21" y="18"/>
                </a:cubicBezTo>
                <a:cubicBezTo>
                  <a:pt x="19" y="18"/>
                  <a:pt x="17" y="17"/>
                  <a:pt x="17" y="15"/>
                </a:cubicBezTo>
                <a:cubicBezTo>
                  <a:pt x="17" y="13"/>
                  <a:pt x="19" y="11"/>
                  <a:pt x="21" y="11"/>
                </a:cubicBezTo>
                <a:close/>
              </a:path>
            </a:pathLst>
          </a:custGeom>
          <a:solidFill>
            <a:srgbClr val="D78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47" name="Freeform 12"/>
          <p:cNvSpPr>
            <a:spLocks noEditPoints="1"/>
          </p:cNvSpPr>
          <p:nvPr/>
        </p:nvSpPr>
        <p:spPr bwMode="auto">
          <a:xfrm>
            <a:off x="983954" y="1764361"/>
            <a:ext cx="414867" cy="618067"/>
          </a:xfrm>
          <a:custGeom>
            <a:avLst/>
            <a:gdLst>
              <a:gd name="T0" fmla="*/ 34 w 41"/>
              <a:gd name="T1" fmla="*/ 0 h 61"/>
              <a:gd name="T2" fmla="*/ 8 w 41"/>
              <a:gd name="T3" fmla="*/ 0 h 61"/>
              <a:gd name="T4" fmla="*/ 0 w 41"/>
              <a:gd name="T5" fmla="*/ 7 h 61"/>
              <a:gd name="T6" fmla="*/ 0 w 41"/>
              <a:gd name="T7" fmla="*/ 61 h 61"/>
              <a:gd name="T8" fmla="*/ 41 w 41"/>
              <a:gd name="T9" fmla="*/ 61 h 61"/>
              <a:gd name="T10" fmla="*/ 41 w 41"/>
              <a:gd name="T11" fmla="*/ 7 h 61"/>
              <a:gd name="T12" fmla="*/ 34 w 41"/>
              <a:gd name="T13" fmla="*/ 0 h 61"/>
              <a:gd name="T14" fmla="*/ 35 w 41"/>
              <a:gd name="T15" fmla="*/ 26 h 61"/>
              <a:gd name="T16" fmla="*/ 5 w 41"/>
              <a:gd name="T17" fmla="*/ 26 h 61"/>
              <a:gd name="T18" fmla="*/ 5 w 41"/>
              <a:gd name="T19" fmla="*/ 19 h 61"/>
              <a:gd name="T20" fmla="*/ 35 w 41"/>
              <a:gd name="T21" fmla="*/ 19 h 61"/>
              <a:gd name="T22" fmla="*/ 35 w 41"/>
              <a:gd name="T23" fmla="*/ 26 h 61"/>
              <a:gd name="T24" fmla="*/ 35 w 41"/>
              <a:gd name="T25" fmla="*/ 13 h 61"/>
              <a:gd name="T26" fmla="*/ 5 w 41"/>
              <a:gd name="T27" fmla="*/ 13 h 61"/>
              <a:gd name="T28" fmla="*/ 5 w 41"/>
              <a:gd name="T29" fmla="*/ 6 h 61"/>
              <a:gd name="T30" fmla="*/ 35 w 41"/>
              <a:gd name="T31" fmla="*/ 6 h 61"/>
              <a:gd name="T32" fmla="*/ 35 w 41"/>
              <a:gd name="T33" fmla="*/ 1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61">
                <a:moveTo>
                  <a:pt x="34" y="0"/>
                </a:moveTo>
                <a:cubicBezTo>
                  <a:pt x="8" y="0"/>
                  <a:pt x="8" y="0"/>
                  <a:pt x="8" y="0"/>
                </a:cubicBezTo>
                <a:cubicBezTo>
                  <a:pt x="3" y="0"/>
                  <a:pt x="0" y="3"/>
                  <a:pt x="0" y="7"/>
                </a:cubicBezTo>
                <a:cubicBezTo>
                  <a:pt x="0" y="61"/>
                  <a:pt x="0" y="61"/>
                  <a:pt x="0" y="61"/>
                </a:cubicBezTo>
                <a:cubicBezTo>
                  <a:pt x="41" y="61"/>
                  <a:pt x="41" y="61"/>
                  <a:pt x="41" y="61"/>
                </a:cubicBezTo>
                <a:cubicBezTo>
                  <a:pt x="41" y="7"/>
                  <a:pt x="41" y="7"/>
                  <a:pt x="41" y="7"/>
                </a:cubicBezTo>
                <a:cubicBezTo>
                  <a:pt x="41" y="3"/>
                  <a:pt x="38" y="0"/>
                  <a:pt x="34" y="0"/>
                </a:cubicBezTo>
                <a:close/>
                <a:moveTo>
                  <a:pt x="35" y="26"/>
                </a:moveTo>
                <a:cubicBezTo>
                  <a:pt x="5" y="26"/>
                  <a:pt x="5" y="26"/>
                  <a:pt x="5" y="26"/>
                </a:cubicBezTo>
                <a:cubicBezTo>
                  <a:pt x="5" y="19"/>
                  <a:pt x="5" y="19"/>
                  <a:pt x="5" y="19"/>
                </a:cubicBezTo>
                <a:cubicBezTo>
                  <a:pt x="35" y="19"/>
                  <a:pt x="35" y="19"/>
                  <a:pt x="35" y="19"/>
                </a:cubicBezTo>
                <a:lnTo>
                  <a:pt x="35" y="26"/>
                </a:lnTo>
                <a:close/>
                <a:moveTo>
                  <a:pt x="35" y="13"/>
                </a:moveTo>
                <a:cubicBezTo>
                  <a:pt x="5" y="13"/>
                  <a:pt x="5" y="13"/>
                  <a:pt x="5" y="13"/>
                </a:cubicBezTo>
                <a:cubicBezTo>
                  <a:pt x="5" y="6"/>
                  <a:pt x="5" y="6"/>
                  <a:pt x="5" y="6"/>
                </a:cubicBezTo>
                <a:cubicBezTo>
                  <a:pt x="35" y="6"/>
                  <a:pt x="35" y="6"/>
                  <a:pt x="35" y="6"/>
                </a:cubicBezTo>
                <a:lnTo>
                  <a:pt x="35" y="13"/>
                </a:lnTo>
                <a:close/>
              </a:path>
            </a:pathLst>
          </a:custGeom>
          <a:solidFill>
            <a:srgbClr val="D78B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49" name="TextBox 37"/>
          <p:cNvSpPr txBox="1"/>
          <p:nvPr/>
        </p:nvSpPr>
        <p:spPr>
          <a:xfrm>
            <a:off x="456387" y="2896472"/>
            <a:ext cx="2589132" cy="605293"/>
          </a:xfrm>
          <a:prstGeom prst="rect">
            <a:avLst/>
          </a:prstGeom>
          <a:noFill/>
        </p:spPr>
        <p:txBody>
          <a:bodyPr wrap="square" rtlCol="0">
            <a:spAutoFit/>
          </a:bodyPr>
          <a:lstStyle/>
          <a:p>
            <a:pPr algn="ctr" fontAlgn="auto">
              <a:lnSpc>
                <a:spcPts val="2000"/>
              </a:lnSpc>
              <a:spcBef>
                <a:spcPts val="1600"/>
              </a:spcBef>
              <a:spcAft>
                <a:spcPts val="0"/>
              </a:spcAft>
            </a:pPr>
            <a:r>
              <a:rPr lang="en-US" sz="1867" dirty="0">
                <a:latin typeface="Huawei Sans" panose="020C0503030203020204" pitchFamily="34" charset="0"/>
                <a:ea typeface="微软雅黑" panose="020B0503020204020204" pitchFamily="34" charset="-122"/>
              </a:rPr>
              <a:t>Heat from equipment in data centers</a:t>
            </a:r>
          </a:p>
        </p:txBody>
      </p:sp>
      <p:sp>
        <p:nvSpPr>
          <p:cNvPr id="50" name="TextBox 38"/>
          <p:cNvSpPr txBox="1"/>
          <p:nvPr/>
        </p:nvSpPr>
        <p:spPr>
          <a:xfrm>
            <a:off x="503279" y="3623325"/>
            <a:ext cx="2765649" cy="1477328"/>
          </a:xfrm>
          <a:prstGeom prst="rect">
            <a:avLst/>
          </a:prstGeom>
          <a:noFill/>
        </p:spPr>
        <p:txBody>
          <a:bodyPr wrap="square" rtlCol="0">
            <a:spAutoFit/>
          </a:bodyPr>
          <a:lstStyle/>
          <a:p>
            <a:pPr fontAlgn="auto">
              <a:lnSpc>
                <a:spcPct val="150000"/>
              </a:lnSpc>
              <a:spcBef>
                <a:spcPts val="1600"/>
              </a:spcBef>
              <a:spcAft>
                <a:spcPts val="0"/>
              </a:spcAft>
            </a:pPr>
            <a:r>
              <a:rPr lang="en-US" sz="1200" dirty="0">
                <a:latin typeface="Huawei Sans" panose="020C0503030203020204" pitchFamily="34" charset="0"/>
                <a:ea typeface="微软雅黑" panose="020B0503020204020204" pitchFamily="34" charset="-122"/>
              </a:rPr>
              <a:t>Heat from IT equipment, uninterruptible power supply (UPS), battery room, as well as power transformation and distribution equipment</a:t>
            </a:r>
          </a:p>
        </p:txBody>
      </p:sp>
      <p:sp>
        <p:nvSpPr>
          <p:cNvPr id="52" name="TextBox 39"/>
          <p:cNvSpPr txBox="1"/>
          <p:nvPr/>
        </p:nvSpPr>
        <p:spPr>
          <a:xfrm>
            <a:off x="3450167" y="2849138"/>
            <a:ext cx="2668938" cy="954300"/>
          </a:xfrm>
          <a:prstGeom prst="rect">
            <a:avLst/>
          </a:prstGeom>
          <a:noFill/>
        </p:spPr>
        <p:txBody>
          <a:bodyPr wrap="square" rtlCol="0">
            <a:noAutofit/>
          </a:bodyPr>
          <a:lstStyle/>
          <a:p>
            <a:pPr algn="ctr">
              <a:buClr>
                <a:schemeClr val="tx2"/>
              </a:buClr>
              <a:buSzPct val="75000"/>
            </a:pPr>
            <a:r>
              <a:rPr lang="en-US" sz="1867" dirty="0">
                <a:latin typeface="Huawei Sans" panose="020C0503030203020204" pitchFamily="34" charset="0"/>
                <a:ea typeface="微软雅黑" panose="020B0503020204020204" pitchFamily="34" charset="-122"/>
                <a:cs typeface="Calibri" pitchFamily="34" charset="0"/>
              </a:rPr>
              <a:t> Heat transferred through the </a:t>
            </a:r>
            <a:r>
              <a:rPr lang="en-US" sz="1867" dirty="0" smtClean="0">
                <a:latin typeface="Huawei Sans" panose="020C0503030203020204" pitchFamily="34" charset="0"/>
                <a:ea typeface="微软雅黑" panose="020B0503020204020204" pitchFamily="34" charset="-122"/>
                <a:cs typeface="Calibri" pitchFamily="34" charset="0"/>
              </a:rPr>
              <a:t>enclosure</a:t>
            </a:r>
            <a:endParaRPr lang="en-US" sz="1867" dirty="0">
              <a:latin typeface="Huawei Sans" panose="020C0503030203020204" pitchFamily="34" charset="0"/>
              <a:ea typeface="微软雅黑" panose="020B0503020204020204" pitchFamily="34" charset="-122"/>
              <a:cs typeface="Calibri" pitchFamily="34" charset="0"/>
            </a:endParaRPr>
          </a:p>
        </p:txBody>
      </p:sp>
      <p:sp>
        <p:nvSpPr>
          <p:cNvPr id="53" name="TextBox 40"/>
          <p:cNvSpPr txBox="1"/>
          <p:nvPr/>
        </p:nvSpPr>
        <p:spPr>
          <a:xfrm>
            <a:off x="3611229" y="3607883"/>
            <a:ext cx="2706488" cy="1467023"/>
          </a:xfrm>
          <a:prstGeom prst="rect">
            <a:avLst/>
          </a:prstGeom>
          <a:noFill/>
        </p:spPr>
        <p:txBody>
          <a:bodyPr wrap="square" rtlCol="0">
            <a:spAutoFit/>
          </a:bodyPr>
          <a:lstStyle/>
          <a:p>
            <a:pPr>
              <a:lnSpc>
                <a:spcPct val="150000"/>
              </a:lnSpc>
            </a:pPr>
            <a:r>
              <a:rPr lang="en-US" sz="1200" dirty="0">
                <a:latin typeface="Huawei Sans" panose="020C0503030203020204" pitchFamily="34" charset="0"/>
                <a:ea typeface="微软雅黑" panose="020B0503020204020204" pitchFamily="34" charset="-122"/>
              </a:rPr>
              <a:t>The enclosure refers to the walls, doors, and windows around the building space, which can effectively resist the impact of adverse environment.</a:t>
            </a:r>
          </a:p>
        </p:txBody>
      </p:sp>
      <p:sp>
        <p:nvSpPr>
          <p:cNvPr id="55" name="Oval 6"/>
          <p:cNvSpPr>
            <a:spLocks noChangeArrowheads="1"/>
          </p:cNvSpPr>
          <p:nvPr/>
        </p:nvSpPr>
        <p:spPr bwMode="auto">
          <a:xfrm>
            <a:off x="4442948" y="1764361"/>
            <a:ext cx="864000" cy="864000"/>
          </a:xfrm>
          <a:prstGeom prst="ellipse">
            <a:avLst/>
          </a:prstGeom>
          <a:solidFill>
            <a:srgbClr val="4790BD"/>
          </a:solidFill>
          <a:ln>
            <a:noFill/>
          </a:ln>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grpSp>
        <p:nvGrpSpPr>
          <p:cNvPr id="56" name="Group 9225"/>
          <p:cNvGrpSpPr/>
          <p:nvPr/>
        </p:nvGrpSpPr>
        <p:grpSpPr>
          <a:xfrm>
            <a:off x="4583734" y="1928437"/>
            <a:ext cx="520201" cy="448145"/>
            <a:chOff x="282108" y="1617048"/>
            <a:chExt cx="458788" cy="403224"/>
          </a:xfrm>
          <a:solidFill>
            <a:srgbClr val="4790BD"/>
          </a:solidFill>
        </p:grpSpPr>
        <p:sp>
          <p:nvSpPr>
            <p:cNvPr id="57" name="Freeform 14"/>
            <p:cNvSpPr>
              <a:spLocks/>
            </p:cNvSpPr>
            <p:nvPr/>
          </p:nvSpPr>
          <p:spPr bwMode="auto">
            <a:xfrm>
              <a:off x="339258" y="1698010"/>
              <a:ext cx="333375" cy="322262"/>
            </a:xfrm>
            <a:custGeom>
              <a:avLst/>
              <a:gdLst>
                <a:gd name="T0" fmla="*/ 109 w 210"/>
                <a:gd name="T1" fmla="*/ 0 h 203"/>
                <a:gd name="T2" fmla="*/ 51 w 210"/>
                <a:gd name="T3" fmla="*/ 43 h 203"/>
                <a:gd name="T4" fmla="*/ 0 w 210"/>
                <a:gd name="T5" fmla="*/ 80 h 203"/>
                <a:gd name="T6" fmla="*/ 0 w 210"/>
                <a:gd name="T7" fmla="*/ 203 h 203"/>
                <a:gd name="T8" fmla="*/ 73 w 210"/>
                <a:gd name="T9" fmla="*/ 203 h 203"/>
                <a:gd name="T10" fmla="*/ 73 w 210"/>
                <a:gd name="T11" fmla="*/ 101 h 203"/>
                <a:gd name="T12" fmla="*/ 138 w 210"/>
                <a:gd name="T13" fmla="*/ 101 h 203"/>
                <a:gd name="T14" fmla="*/ 138 w 210"/>
                <a:gd name="T15" fmla="*/ 203 h 203"/>
                <a:gd name="T16" fmla="*/ 210 w 210"/>
                <a:gd name="T17" fmla="*/ 203 h 203"/>
                <a:gd name="T18" fmla="*/ 210 w 210"/>
                <a:gd name="T19" fmla="*/ 80 h 203"/>
                <a:gd name="T20" fmla="*/ 159 w 210"/>
                <a:gd name="T21" fmla="*/ 43 h 203"/>
                <a:gd name="T22" fmla="*/ 109 w 210"/>
                <a:gd name="T2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0" h="203">
                  <a:moveTo>
                    <a:pt x="109" y="0"/>
                  </a:moveTo>
                  <a:lnTo>
                    <a:pt x="51" y="43"/>
                  </a:lnTo>
                  <a:lnTo>
                    <a:pt x="0" y="80"/>
                  </a:lnTo>
                  <a:lnTo>
                    <a:pt x="0" y="203"/>
                  </a:lnTo>
                  <a:lnTo>
                    <a:pt x="73" y="203"/>
                  </a:lnTo>
                  <a:lnTo>
                    <a:pt x="73" y="101"/>
                  </a:lnTo>
                  <a:lnTo>
                    <a:pt x="138" y="101"/>
                  </a:lnTo>
                  <a:lnTo>
                    <a:pt x="138" y="203"/>
                  </a:lnTo>
                  <a:lnTo>
                    <a:pt x="210" y="203"/>
                  </a:lnTo>
                  <a:lnTo>
                    <a:pt x="210" y="80"/>
                  </a:lnTo>
                  <a:lnTo>
                    <a:pt x="159" y="43"/>
                  </a:lnTo>
                  <a:lnTo>
                    <a:pt x="109" y="0"/>
                  </a:lnTo>
                  <a:close/>
                </a:path>
              </a:pathLst>
            </a:custGeom>
            <a:grpFill/>
            <a:ln w="9525">
              <a:solidFill>
                <a:sysClr val="window" lastClr="FFFFFF"/>
              </a:solidFill>
              <a:round/>
              <a:headEnd/>
              <a:tailEnd/>
            </a:ln>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58" name="Freeform 15"/>
            <p:cNvSpPr>
              <a:spLocks/>
            </p:cNvSpPr>
            <p:nvPr/>
          </p:nvSpPr>
          <p:spPr bwMode="auto">
            <a:xfrm>
              <a:off x="282108" y="1617048"/>
              <a:ext cx="458788" cy="219075"/>
            </a:xfrm>
            <a:custGeom>
              <a:avLst/>
              <a:gdLst>
                <a:gd name="T0" fmla="*/ 232 w 289"/>
                <a:gd name="T1" fmla="*/ 73 h 138"/>
                <a:gd name="T2" fmla="*/ 232 w 289"/>
                <a:gd name="T3" fmla="*/ 14 h 138"/>
                <a:gd name="T4" fmla="*/ 188 w 289"/>
                <a:gd name="T5" fmla="*/ 14 h 138"/>
                <a:gd name="T6" fmla="*/ 188 w 289"/>
                <a:gd name="T7" fmla="*/ 43 h 138"/>
                <a:gd name="T8" fmla="*/ 159 w 289"/>
                <a:gd name="T9" fmla="*/ 14 h 138"/>
                <a:gd name="T10" fmla="*/ 145 w 289"/>
                <a:gd name="T11" fmla="*/ 0 h 138"/>
                <a:gd name="T12" fmla="*/ 123 w 289"/>
                <a:gd name="T13" fmla="*/ 14 h 138"/>
                <a:gd name="T14" fmla="*/ 0 w 289"/>
                <a:gd name="T15" fmla="*/ 116 h 138"/>
                <a:gd name="T16" fmla="*/ 15 w 289"/>
                <a:gd name="T17" fmla="*/ 138 h 138"/>
                <a:gd name="T18" fmla="*/ 145 w 289"/>
                <a:gd name="T19" fmla="*/ 29 h 138"/>
                <a:gd name="T20" fmla="*/ 275 w 289"/>
                <a:gd name="T21" fmla="*/ 138 h 138"/>
                <a:gd name="T22" fmla="*/ 289 w 289"/>
                <a:gd name="T23" fmla="*/ 116 h 138"/>
                <a:gd name="T24" fmla="*/ 232 w 289"/>
                <a:gd name="T25" fmla="*/ 7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138">
                  <a:moveTo>
                    <a:pt x="232" y="73"/>
                  </a:moveTo>
                  <a:lnTo>
                    <a:pt x="232" y="14"/>
                  </a:lnTo>
                  <a:lnTo>
                    <a:pt x="188" y="14"/>
                  </a:lnTo>
                  <a:lnTo>
                    <a:pt x="188" y="43"/>
                  </a:lnTo>
                  <a:lnTo>
                    <a:pt x="159" y="14"/>
                  </a:lnTo>
                  <a:lnTo>
                    <a:pt x="145" y="0"/>
                  </a:lnTo>
                  <a:lnTo>
                    <a:pt x="123" y="14"/>
                  </a:lnTo>
                  <a:lnTo>
                    <a:pt x="0" y="116"/>
                  </a:lnTo>
                  <a:lnTo>
                    <a:pt x="15" y="138"/>
                  </a:lnTo>
                  <a:lnTo>
                    <a:pt x="145" y="29"/>
                  </a:lnTo>
                  <a:lnTo>
                    <a:pt x="275" y="138"/>
                  </a:lnTo>
                  <a:lnTo>
                    <a:pt x="289" y="116"/>
                  </a:lnTo>
                  <a:lnTo>
                    <a:pt x="232" y="73"/>
                  </a:lnTo>
                  <a:close/>
                </a:path>
              </a:pathLst>
            </a:custGeom>
            <a:grpFill/>
            <a:ln w="9525">
              <a:solidFill>
                <a:sysClr val="window" lastClr="FFFFFF"/>
              </a:solidFill>
              <a:round/>
              <a:headEnd/>
              <a:tailEnd/>
            </a:ln>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grpSp>
      <p:sp>
        <p:nvSpPr>
          <p:cNvPr id="61" name="Rectangle 42"/>
          <p:cNvSpPr/>
          <p:nvPr/>
        </p:nvSpPr>
        <p:spPr>
          <a:xfrm>
            <a:off x="6326239" y="2745876"/>
            <a:ext cx="2660361" cy="3100915"/>
          </a:xfrm>
          <a:prstGeom prst="rect">
            <a:avLst/>
          </a:prstGeom>
          <a:solidFill>
            <a:srgbClr val="7FB2D1"/>
          </a:solidFill>
          <a:ln w="25400" cap="flat" cmpd="sng" algn="ctr">
            <a:noFill/>
            <a:prstDash val="solid"/>
          </a:ln>
          <a:effectLst/>
        </p:spPr>
        <p:txBody>
          <a:bodyPr rtlCol="0" anchor="ctr">
            <a:noAutofit/>
          </a:bodyPr>
          <a:lstStyle/>
          <a:p>
            <a:pPr algn="ctr" defTabSz="1219170" fontAlgn="auto">
              <a:spcBef>
                <a:spcPts val="0"/>
              </a:spcBef>
              <a:spcAft>
                <a:spcPts val="0"/>
              </a:spcAft>
              <a:defRPr/>
            </a:pPr>
            <a:endParaRPr lang="en-US" sz="2400" b="0" i="0" kern="0">
              <a:solidFill>
                <a:prstClr val="white"/>
              </a:solidFill>
              <a:latin typeface="Huawei Sans" panose="020C0503030203020204" pitchFamily="34" charset="0"/>
              <a:ea typeface="+mn-ea"/>
            </a:endParaRPr>
          </a:p>
        </p:txBody>
      </p:sp>
      <p:sp>
        <p:nvSpPr>
          <p:cNvPr id="67" name="TextBox 33"/>
          <p:cNvSpPr txBox="1"/>
          <p:nvPr/>
        </p:nvSpPr>
        <p:spPr>
          <a:xfrm>
            <a:off x="6383719" y="2851417"/>
            <a:ext cx="2583583" cy="954300"/>
          </a:xfrm>
          <a:prstGeom prst="rect">
            <a:avLst/>
          </a:prstGeom>
          <a:solidFill>
            <a:srgbClr val="7FB2D1"/>
          </a:solidFill>
        </p:spPr>
        <p:txBody>
          <a:bodyPr wrap="square" rtlCol="0">
            <a:spAutoFit/>
          </a:bodyPr>
          <a:lstStyle/>
          <a:p>
            <a:pPr algn="ctr">
              <a:buClr>
                <a:schemeClr val="tx2"/>
              </a:buClr>
              <a:buSzPct val="75000"/>
            </a:pPr>
            <a:r>
              <a:rPr lang="en-US" sz="1867" dirty="0">
                <a:latin typeface="Huawei Sans" panose="020C0503030203020204" pitchFamily="34" charset="0"/>
                <a:ea typeface="微软雅黑" panose="020B0503020204020204" pitchFamily="34" charset="-122"/>
                <a:cs typeface="Calibri" pitchFamily="34" charset="0"/>
              </a:rPr>
              <a:t> Heat from human bodies and lighting</a:t>
            </a:r>
          </a:p>
          <a:p>
            <a:pPr algn="ctr">
              <a:buClr>
                <a:schemeClr val="tx2"/>
              </a:buClr>
              <a:buSzPct val="75000"/>
            </a:pPr>
            <a:r>
              <a:rPr lang="en-US" sz="1867" dirty="0">
                <a:latin typeface="Huawei Sans" panose="020C0503030203020204" pitchFamily="34" charset="0"/>
                <a:ea typeface="微软雅黑" panose="020B0503020204020204" pitchFamily="34" charset="-122"/>
                <a:cs typeface="Calibri" pitchFamily="34" charset="0"/>
              </a:rPr>
              <a:t> </a:t>
            </a:r>
          </a:p>
        </p:txBody>
      </p:sp>
      <p:sp>
        <p:nvSpPr>
          <p:cNvPr id="68" name="TextBox 34"/>
          <p:cNvSpPr txBox="1"/>
          <p:nvPr/>
        </p:nvSpPr>
        <p:spPr>
          <a:xfrm>
            <a:off x="6438268" y="3592771"/>
            <a:ext cx="2387270" cy="1107996"/>
          </a:xfrm>
          <a:prstGeom prst="rect">
            <a:avLst/>
          </a:prstGeom>
          <a:solidFill>
            <a:srgbClr val="7FB2D1"/>
          </a:solidFill>
        </p:spPr>
        <p:txBody>
          <a:bodyPr wrap="square" rtlCol="0">
            <a:spAutoFit/>
          </a:bodyPr>
          <a:lstStyle/>
          <a:p>
            <a:pPr>
              <a:lnSpc>
                <a:spcPct val="150000"/>
              </a:lnSpc>
              <a:spcBef>
                <a:spcPts val="1600"/>
              </a:spcBef>
            </a:pPr>
            <a:r>
              <a:rPr lang="en-US" sz="1200" dirty="0">
                <a:latin typeface="Huawei Sans" panose="020C0503030203020204" pitchFamily="34" charset="0"/>
                <a:ea typeface="微软雅黑" panose="020B0503020204020204" pitchFamily="34" charset="-122"/>
              </a:rPr>
              <a:t>Activity areas and lighting facilities that are always on</a:t>
            </a:r>
            <a:r>
              <a:rPr lang="en-US" sz="1200" b="0" i="0" dirty="0">
                <a:solidFill>
                  <a:schemeClr val="bg1">
                    <a:lumMod val="50000"/>
                  </a:schemeClr>
                </a:solidFill>
                <a:latin typeface="Huawei Sans" panose="020C0503030203020204" pitchFamily="34" charset="0"/>
                <a:ea typeface="微软雅黑" panose="020B0503020204020204" pitchFamily="34" charset="-122"/>
              </a:rPr>
              <a:t/>
            </a:r>
            <a:br>
              <a:rPr lang="en-US" sz="1200" b="0" i="0" dirty="0">
                <a:solidFill>
                  <a:schemeClr val="bg1">
                    <a:lumMod val="50000"/>
                  </a:schemeClr>
                </a:solidFill>
                <a:latin typeface="Huawei Sans" panose="020C0503030203020204" pitchFamily="34" charset="0"/>
                <a:ea typeface="微软雅黑" panose="020B0503020204020204" pitchFamily="34" charset="-122"/>
              </a:rPr>
            </a:br>
            <a:endParaRPr lang="en-US" sz="1200" b="0" i="0" dirty="0">
              <a:solidFill>
                <a:schemeClr val="bg1">
                  <a:lumMod val="50000"/>
                </a:schemeClr>
              </a:solidFill>
              <a:latin typeface="Huawei Sans" panose="020C0503030203020204" pitchFamily="34" charset="0"/>
              <a:ea typeface="微软雅黑" panose="020B0503020204020204" pitchFamily="34" charset="-122"/>
            </a:endParaRPr>
          </a:p>
          <a:p>
            <a:endParaRPr lang="zh-CN" altLang="en-US" sz="1200" dirty="0">
              <a:latin typeface="Huawei Sans" panose="020C0503030203020204" pitchFamily="34" charset="0"/>
              <a:ea typeface="微软雅黑" panose="020B0503020204020204" pitchFamily="34" charset="-122"/>
            </a:endParaRPr>
          </a:p>
        </p:txBody>
      </p:sp>
      <p:sp>
        <p:nvSpPr>
          <p:cNvPr id="64" name="矩形 63"/>
          <p:cNvSpPr/>
          <p:nvPr/>
        </p:nvSpPr>
        <p:spPr>
          <a:xfrm>
            <a:off x="6430882" y="4979577"/>
            <a:ext cx="2300996" cy="461665"/>
          </a:xfrm>
          <a:prstGeom prst="rect">
            <a:avLst/>
          </a:prstGeom>
          <a:solidFill>
            <a:srgbClr val="7FB2D1"/>
          </a:solidFill>
        </p:spPr>
        <p:txBody>
          <a:bodyPr wrap="square">
            <a:spAutoFit/>
          </a:bodyPr>
          <a:lstStyle/>
          <a:p>
            <a:pPr lvl="0"/>
            <a:r>
              <a:rPr lang="en-US" sz="1200" dirty="0">
                <a:solidFill>
                  <a:srgbClr val="C00000"/>
                </a:solidFill>
                <a:latin typeface="Huawei Sans" panose="020C0503030203020204" pitchFamily="34" charset="0"/>
                <a:ea typeface="微软雅黑" panose="020B0503020204020204" pitchFamily="34" charset="-122"/>
              </a:rPr>
              <a:t>Pipes deployed in places where people work, and so on</a:t>
            </a:r>
            <a:endParaRPr lang="en-US" sz="1200" b="0" i="0" dirty="0">
              <a:solidFill>
                <a:srgbClr val="C00000"/>
              </a:solidFill>
              <a:latin typeface="Huawei Sans" panose="020C0503030203020204" pitchFamily="34" charset="0"/>
              <a:ea typeface="微软雅黑" panose="020B0503020204020204" pitchFamily="34" charset="-122"/>
            </a:endParaRPr>
          </a:p>
        </p:txBody>
      </p:sp>
      <p:sp>
        <p:nvSpPr>
          <p:cNvPr id="70" name="Rectangle 42"/>
          <p:cNvSpPr/>
          <p:nvPr/>
        </p:nvSpPr>
        <p:spPr>
          <a:xfrm>
            <a:off x="9193027" y="2744979"/>
            <a:ext cx="2538683" cy="3100915"/>
          </a:xfrm>
          <a:prstGeom prst="rect">
            <a:avLst/>
          </a:prstGeom>
          <a:solidFill>
            <a:srgbClr val="EBC59E"/>
          </a:solidFill>
          <a:ln w="25400" cap="flat" cmpd="sng" algn="ctr">
            <a:noFill/>
            <a:prstDash val="solid"/>
          </a:ln>
          <a:effectLst/>
        </p:spPr>
        <p:txBody>
          <a:bodyPr rtlCol="0" anchor="ctr">
            <a:noAutofit/>
          </a:bodyPr>
          <a:lstStyle/>
          <a:p>
            <a:pPr algn="ctr" defTabSz="1219170" fontAlgn="auto">
              <a:spcBef>
                <a:spcPts val="0"/>
              </a:spcBef>
              <a:spcAft>
                <a:spcPts val="0"/>
              </a:spcAft>
              <a:defRPr/>
            </a:pPr>
            <a:endParaRPr lang="en-US" sz="2400" b="0" i="0" kern="0">
              <a:solidFill>
                <a:prstClr val="white"/>
              </a:solidFill>
              <a:latin typeface="Huawei Sans" panose="020C0503030203020204" pitchFamily="34" charset="0"/>
              <a:ea typeface="+mn-ea"/>
            </a:endParaRPr>
          </a:p>
        </p:txBody>
      </p:sp>
      <p:grpSp>
        <p:nvGrpSpPr>
          <p:cNvPr id="71" name="Group 2"/>
          <p:cNvGrpSpPr/>
          <p:nvPr/>
        </p:nvGrpSpPr>
        <p:grpSpPr>
          <a:xfrm>
            <a:off x="9266823" y="2927666"/>
            <a:ext cx="2456894" cy="2140117"/>
            <a:chOff x="2465298" y="2125001"/>
            <a:chExt cx="1988777" cy="1605086"/>
          </a:xfrm>
          <a:solidFill>
            <a:srgbClr val="EBC59E"/>
          </a:solidFill>
        </p:grpSpPr>
        <p:sp>
          <p:nvSpPr>
            <p:cNvPr id="74" name="TextBox 35"/>
            <p:cNvSpPr txBox="1"/>
            <p:nvPr/>
          </p:nvSpPr>
          <p:spPr>
            <a:xfrm>
              <a:off x="2510294" y="2125001"/>
              <a:ext cx="1943781" cy="500232"/>
            </a:xfrm>
            <a:prstGeom prst="rect">
              <a:avLst/>
            </a:prstGeom>
            <a:grpFill/>
            <a:ln>
              <a:noFill/>
            </a:ln>
          </p:spPr>
          <p:txBody>
            <a:bodyPr wrap="square" rtlCol="0">
              <a:spAutoFit/>
            </a:bodyPr>
            <a:lstStyle/>
            <a:p>
              <a:pPr algn="ctr">
                <a:buClr>
                  <a:schemeClr val="tx2"/>
                </a:buClr>
                <a:buSzPct val="75000"/>
              </a:pPr>
              <a:r>
                <a:rPr lang="en-US" sz="1867">
                  <a:latin typeface="Huawei Sans" panose="020C0503030203020204" pitchFamily="34" charset="0"/>
                  <a:ea typeface="微软雅黑" panose="020B0503020204020204" pitchFamily="34" charset="-122"/>
                  <a:cs typeface="Calibri" pitchFamily="34" charset="0"/>
                </a:rPr>
                <a:t> Heat generated by the fresh air system</a:t>
              </a:r>
            </a:p>
          </p:txBody>
        </p:sp>
        <p:sp>
          <p:nvSpPr>
            <p:cNvPr id="75" name="TextBox 36"/>
            <p:cNvSpPr txBox="1"/>
            <p:nvPr/>
          </p:nvSpPr>
          <p:spPr>
            <a:xfrm>
              <a:off x="2465298" y="2675953"/>
              <a:ext cx="1948294" cy="1054134"/>
            </a:xfrm>
            <a:prstGeom prst="rect">
              <a:avLst/>
            </a:prstGeom>
            <a:noFill/>
          </p:spPr>
          <p:txBody>
            <a:bodyPr wrap="square" rtlCol="0">
              <a:spAutoFit/>
            </a:bodyPr>
            <a:lstStyle>
              <a:defPPr>
                <a:defRPr lang="zh-CN"/>
              </a:defPPr>
              <a:lvl1pPr fontAlgn="auto">
                <a:lnSpc>
                  <a:spcPct val="150000"/>
                </a:lnSpc>
                <a:spcBef>
                  <a:spcPts val="1600"/>
                </a:spcBef>
                <a:spcAft>
                  <a:spcPts val="0"/>
                </a:spcAft>
                <a:defRPr sz="1467">
                  <a:latin typeface="微软雅黑" panose="020B0503020204020204" pitchFamily="34" charset="-122"/>
                  <a:ea typeface="微软雅黑" panose="020B0503020204020204" pitchFamily="34" charset="-122"/>
                </a:defRPr>
              </a:lvl1pPr>
            </a:lstStyle>
            <a:p>
              <a:r>
                <a:rPr lang="en-US" sz="1200" dirty="0">
                  <a:latin typeface="Huawei Sans" panose="020C0503030203020204" pitchFamily="34" charset="0"/>
                </a:rPr>
                <a:t>Heat generated due to the working of the fresh air system or heat leaked through </a:t>
              </a:r>
              <a:r>
                <a:rPr lang="en-US" sz="1200" dirty="0" smtClean="0">
                  <a:latin typeface="Huawei Sans" panose="020C0503030203020204" pitchFamily="34" charset="0"/>
                </a:rPr>
                <a:t>gaps</a:t>
              </a:r>
              <a:endParaRPr lang="en-US" sz="1200" dirty="0">
                <a:latin typeface="Huawei Sans" panose="020C0503030203020204" pitchFamily="34" charset="0"/>
              </a:endParaRPr>
            </a:p>
            <a:p>
              <a:endParaRPr lang="en-US" altLang="zh-CN" sz="1200" dirty="0">
                <a:latin typeface="Huawei Sans" panose="020C0503030203020204" pitchFamily="34" charset="0"/>
              </a:endParaRPr>
            </a:p>
          </p:txBody>
        </p:sp>
      </p:grpSp>
      <p:sp>
        <p:nvSpPr>
          <p:cNvPr id="72" name="Freeform 14"/>
          <p:cNvSpPr>
            <a:spLocks noEditPoints="1"/>
          </p:cNvSpPr>
          <p:nvPr/>
        </p:nvSpPr>
        <p:spPr bwMode="auto">
          <a:xfrm>
            <a:off x="9936937" y="1896401"/>
            <a:ext cx="836643" cy="656192"/>
          </a:xfrm>
          <a:custGeom>
            <a:avLst/>
            <a:gdLst>
              <a:gd name="T0" fmla="*/ 132 w 132"/>
              <a:gd name="T1" fmla="*/ 33 h 256"/>
              <a:gd name="T2" fmla="*/ 127 w 132"/>
              <a:gd name="T3" fmla="*/ 11 h 256"/>
              <a:gd name="T4" fmla="*/ 112 w 132"/>
              <a:gd name="T5" fmla="*/ 4 h 256"/>
              <a:gd name="T6" fmla="*/ 83 w 132"/>
              <a:gd name="T7" fmla="*/ 1 h 256"/>
              <a:gd name="T8" fmla="*/ 65 w 132"/>
              <a:gd name="T9" fmla="*/ 0 h 256"/>
              <a:gd name="T10" fmla="*/ 51 w 132"/>
              <a:gd name="T11" fmla="*/ 0 h 256"/>
              <a:gd name="T12" fmla="*/ 48 w 132"/>
              <a:gd name="T13" fmla="*/ 0 h 256"/>
              <a:gd name="T14" fmla="*/ 27 w 132"/>
              <a:gd name="T15" fmla="*/ 2 h 256"/>
              <a:gd name="T16" fmla="*/ 25 w 132"/>
              <a:gd name="T17" fmla="*/ 2 h 256"/>
              <a:gd name="T18" fmla="*/ 23 w 132"/>
              <a:gd name="T19" fmla="*/ 3 h 256"/>
              <a:gd name="T20" fmla="*/ 23 w 132"/>
              <a:gd name="T21" fmla="*/ 3 h 256"/>
              <a:gd name="T22" fmla="*/ 14 w 132"/>
              <a:gd name="T23" fmla="*/ 5 h 256"/>
              <a:gd name="T24" fmla="*/ 3 w 132"/>
              <a:gd name="T25" fmla="*/ 13 h 256"/>
              <a:gd name="T26" fmla="*/ 0 w 132"/>
              <a:gd name="T27" fmla="*/ 25 h 256"/>
              <a:gd name="T28" fmla="*/ 0 w 132"/>
              <a:gd name="T29" fmla="*/ 26 h 256"/>
              <a:gd name="T30" fmla="*/ 0 w 132"/>
              <a:gd name="T31" fmla="*/ 208 h 256"/>
              <a:gd name="T32" fmla="*/ 1 w 132"/>
              <a:gd name="T33" fmla="*/ 225 h 256"/>
              <a:gd name="T34" fmla="*/ 7 w 132"/>
              <a:gd name="T35" fmla="*/ 246 h 256"/>
              <a:gd name="T36" fmla="*/ 20 w 132"/>
              <a:gd name="T37" fmla="*/ 253 h 256"/>
              <a:gd name="T38" fmla="*/ 22 w 132"/>
              <a:gd name="T39" fmla="*/ 253 h 256"/>
              <a:gd name="T40" fmla="*/ 43 w 132"/>
              <a:gd name="T41" fmla="*/ 255 h 256"/>
              <a:gd name="T42" fmla="*/ 46 w 132"/>
              <a:gd name="T43" fmla="*/ 255 h 256"/>
              <a:gd name="T44" fmla="*/ 64 w 132"/>
              <a:gd name="T45" fmla="*/ 256 h 256"/>
              <a:gd name="T46" fmla="*/ 81 w 132"/>
              <a:gd name="T47" fmla="*/ 256 h 256"/>
              <a:gd name="T48" fmla="*/ 122 w 132"/>
              <a:gd name="T49" fmla="*/ 248 h 256"/>
              <a:gd name="T50" fmla="*/ 131 w 132"/>
              <a:gd name="T51" fmla="*/ 232 h 256"/>
              <a:gd name="T52" fmla="*/ 131 w 132"/>
              <a:gd name="T53" fmla="*/ 232 h 256"/>
              <a:gd name="T54" fmla="*/ 132 w 132"/>
              <a:gd name="T55" fmla="*/ 211 h 256"/>
              <a:gd name="T56" fmla="*/ 132 w 132"/>
              <a:gd name="T57" fmla="*/ 33 h 256"/>
              <a:gd name="T58" fmla="*/ 66 w 132"/>
              <a:gd name="T59" fmla="*/ 243 h 256"/>
              <a:gd name="T60" fmla="*/ 59 w 132"/>
              <a:gd name="T61" fmla="*/ 236 h 256"/>
              <a:gd name="T62" fmla="*/ 66 w 132"/>
              <a:gd name="T63" fmla="*/ 229 h 256"/>
              <a:gd name="T64" fmla="*/ 73 w 132"/>
              <a:gd name="T65" fmla="*/ 236 h 256"/>
              <a:gd name="T66" fmla="*/ 66 w 132"/>
              <a:gd name="T67" fmla="*/ 243 h 256"/>
              <a:gd name="T68" fmla="*/ 121 w 132"/>
              <a:gd name="T69" fmla="*/ 206 h 256"/>
              <a:gd name="T70" fmla="*/ 11 w 132"/>
              <a:gd name="T71" fmla="*/ 206 h 256"/>
              <a:gd name="T72" fmla="*/ 11 w 132"/>
              <a:gd name="T73" fmla="*/ 30 h 256"/>
              <a:gd name="T74" fmla="*/ 121 w 132"/>
              <a:gd name="T75" fmla="*/ 30 h 256"/>
              <a:gd name="T76" fmla="*/ 121 w 132"/>
              <a:gd name="T77" fmla="*/ 20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2" h="256">
                <a:moveTo>
                  <a:pt x="132" y="33"/>
                </a:moveTo>
                <a:cubicBezTo>
                  <a:pt x="132" y="33"/>
                  <a:pt x="131" y="16"/>
                  <a:pt x="127" y="11"/>
                </a:cubicBezTo>
                <a:cubicBezTo>
                  <a:pt x="122" y="6"/>
                  <a:pt x="116" y="5"/>
                  <a:pt x="112" y="4"/>
                </a:cubicBezTo>
                <a:cubicBezTo>
                  <a:pt x="107" y="3"/>
                  <a:pt x="98" y="1"/>
                  <a:pt x="83" y="1"/>
                </a:cubicBezTo>
                <a:cubicBezTo>
                  <a:pt x="76" y="0"/>
                  <a:pt x="71" y="0"/>
                  <a:pt x="65" y="0"/>
                </a:cubicBezTo>
                <a:cubicBezTo>
                  <a:pt x="61" y="0"/>
                  <a:pt x="56" y="0"/>
                  <a:pt x="51" y="0"/>
                </a:cubicBezTo>
                <a:cubicBezTo>
                  <a:pt x="48" y="0"/>
                  <a:pt x="48" y="0"/>
                  <a:pt x="48" y="0"/>
                </a:cubicBezTo>
                <a:cubicBezTo>
                  <a:pt x="38" y="1"/>
                  <a:pt x="30" y="1"/>
                  <a:pt x="27" y="2"/>
                </a:cubicBezTo>
                <a:cubicBezTo>
                  <a:pt x="26" y="2"/>
                  <a:pt x="25" y="2"/>
                  <a:pt x="25" y="2"/>
                </a:cubicBezTo>
                <a:cubicBezTo>
                  <a:pt x="25" y="2"/>
                  <a:pt x="24" y="2"/>
                  <a:pt x="23" y="3"/>
                </a:cubicBezTo>
                <a:cubicBezTo>
                  <a:pt x="23" y="3"/>
                  <a:pt x="23" y="3"/>
                  <a:pt x="23" y="3"/>
                </a:cubicBezTo>
                <a:cubicBezTo>
                  <a:pt x="22" y="3"/>
                  <a:pt x="17" y="4"/>
                  <a:pt x="14" y="5"/>
                </a:cubicBezTo>
                <a:cubicBezTo>
                  <a:pt x="9" y="7"/>
                  <a:pt x="6" y="9"/>
                  <a:pt x="3" y="13"/>
                </a:cubicBezTo>
                <a:cubicBezTo>
                  <a:pt x="1" y="17"/>
                  <a:pt x="1" y="23"/>
                  <a:pt x="0" y="25"/>
                </a:cubicBezTo>
                <a:cubicBezTo>
                  <a:pt x="0" y="26"/>
                  <a:pt x="0" y="26"/>
                  <a:pt x="0" y="26"/>
                </a:cubicBezTo>
                <a:cubicBezTo>
                  <a:pt x="0" y="208"/>
                  <a:pt x="0" y="208"/>
                  <a:pt x="0" y="208"/>
                </a:cubicBezTo>
                <a:cubicBezTo>
                  <a:pt x="1" y="225"/>
                  <a:pt x="1" y="225"/>
                  <a:pt x="1" y="225"/>
                </a:cubicBezTo>
                <a:cubicBezTo>
                  <a:pt x="1" y="225"/>
                  <a:pt x="4" y="242"/>
                  <a:pt x="7" y="246"/>
                </a:cubicBezTo>
                <a:cubicBezTo>
                  <a:pt x="10" y="249"/>
                  <a:pt x="14" y="251"/>
                  <a:pt x="20" y="253"/>
                </a:cubicBezTo>
                <a:cubicBezTo>
                  <a:pt x="21" y="253"/>
                  <a:pt x="22" y="253"/>
                  <a:pt x="22" y="253"/>
                </a:cubicBezTo>
                <a:cubicBezTo>
                  <a:pt x="27" y="254"/>
                  <a:pt x="30" y="255"/>
                  <a:pt x="43" y="255"/>
                </a:cubicBezTo>
                <a:cubicBezTo>
                  <a:pt x="44" y="255"/>
                  <a:pt x="45" y="255"/>
                  <a:pt x="46" y="255"/>
                </a:cubicBezTo>
                <a:cubicBezTo>
                  <a:pt x="52" y="256"/>
                  <a:pt x="57" y="256"/>
                  <a:pt x="64" y="256"/>
                </a:cubicBezTo>
                <a:cubicBezTo>
                  <a:pt x="69" y="256"/>
                  <a:pt x="75" y="256"/>
                  <a:pt x="81" y="256"/>
                </a:cubicBezTo>
                <a:cubicBezTo>
                  <a:pt x="104" y="254"/>
                  <a:pt x="115" y="253"/>
                  <a:pt x="122" y="248"/>
                </a:cubicBezTo>
                <a:cubicBezTo>
                  <a:pt x="128" y="244"/>
                  <a:pt x="130" y="237"/>
                  <a:pt x="131" y="232"/>
                </a:cubicBezTo>
                <a:cubicBezTo>
                  <a:pt x="131" y="232"/>
                  <a:pt x="131" y="232"/>
                  <a:pt x="131" y="232"/>
                </a:cubicBezTo>
                <a:cubicBezTo>
                  <a:pt x="132" y="226"/>
                  <a:pt x="132" y="211"/>
                  <a:pt x="132" y="211"/>
                </a:cubicBezTo>
                <a:lnTo>
                  <a:pt x="132" y="33"/>
                </a:lnTo>
                <a:close/>
                <a:moveTo>
                  <a:pt x="66" y="243"/>
                </a:moveTo>
                <a:cubicBezTo>
                  <a:pt x="62" y="243"/>
                  <a:pt x="59" y="240"/>
                  <a:pt x="59" y="236"/>
                </a:cubicBezTo>
                <a:cubicBezTo>
                  <a:pt x="59" y="232"/>
                  <a:pt x="62" y="229"/>
                  <a:pt x="66" y="229"/>
                </a:cubicBezTo>
                <a:cubicBezTo>
                  <a:pt x="70" y="229"/>
                  <a:pt x="73" y="232"/>
                  <a:pt x="73" y="236"/>
                </a:cubicBezTo>
                <a:cubicBezTo>
                  <a:pt x="73" y="240"/>
                  <a:pt x="70" y="243"/>
                  <a:pt x="66" y="243"/>
                </a:cubicBezTo>
                <a:close/>
                <a:moveTo>
                  <a:pt x="121" y="206"/>
                </a:moveTo>
                <a:cubicBezTo>
                  <a:pt x="11" y="206"/>
                  <a:pt x="11" y="206"/>
                  <a:pt x="11" y="206"/>
                </a:cubicBezTo>
                <a:cubicBezTo>
                  <a:pt x="11" y="30"/>
                  <a:pt x="11" y="30"/>
                  <a:pt x="11" y="30"/>
                </a:cubicBezTo>
                <a:cubicBezTo>
                  <a:pt x="121" y="30"/>
                  <a:pt x="121" y="30"/>
                  <a:pt x="121" y="30"/>
                </a:cubicBezTo>
                <a:lnTo>
                  <a:pt x="121" y="206"/>
                </a:lnTo>
                <a:close/>
              </a:path>
            </a:pathLst>
          </a:custGeom>
          <a:solidFill>
            <a:srgbClr val="EBC59E"/>
          </a:solidFill>
          <a:ln>
            <a:noFill/>
          </a:ln>
          <a:extLst/>
        </p:spPr>
        <p:txBody>
          <a:bodyPr vert="horz" wrap="square" lIns="121920" tIns="60960" rIns="121920" bIns="60960" numCol="1" anchor="t" anchorCtr="0" compatLnSpc="1">
            <a:prstTxWarp prst="textNoShape">
              <a:avLst/>
            </a:prstTxWarp>
            <a:noAutofit/>
          </a:bodyPr>
          <a:lstStyle/>
          <a:p>
            <a:pPr defTabSz="1219170" fontAlgn="auto">
              <a:spcBef>
                <a:spcPts val="0"/>
              </a:spcBef>
              <a:spcAft>
                <a:spcPts val="0"/>
              </a:spcAft>
              <a:defRPr/>
            </a:pPr>
            <a:endParaRPr lang="en-US" sz="2400" b="0" i="0" kern="0">
              <a:solidFill>
                <a:prstClr val="black"/>
              </a:solidFill>
              <a:latin typeface="Huawei Sans" panose="020C0503030203020204" pitchFamily="34" charset="0"/>
              <a:ea typeface="+mn-ea"/>
            </a:endParaRPr>
          </a:p>
        </p:txBody>
      </p:sp>
      <p:sp>
        <p:nvSpPr>
          <p:cNvPr id="73" name="矩形 72"/>
          <p:cNvSpPr/>
          <p:nvPr/>
        </p:nvSpPr>
        <p:spPr>
          <a:xfrm>
            <a:off x="9264035" y="4979577"/>
            <a:ext cx="2402407" cy="461665"/>
          </a:xfrm>
          <a:prstGeom prst="rect">
            <a:avLst/>
          </a:prstGeom>
          <a:solidFill>
            <a:srgbClr val="EBC59E"/>
          </a:solidFill>
          <a:ln>
            <a:noFill/>
          </a:ln>
        </p:spPr>
        <p:txBody>
          <a:bodyPr wrap="square">
            <a:spAutoFit/>
          </a:bodyPr>
          <a:lstStyle/>
          <a:p>
            <a:r>
              <a:rPr lang="en-US" sz="1200" dirty="0">
                <a:solidFill>
                  <a:srgbClr val="C00000"/>
                </a:solidFill>
                <a:latin typeface="Huawei Sans" panose="020C0503030203020204" pitchFamily="34" charset="0"/>
                <a:ea typeface="微软雅黑" panose="020B0503020204020204" pitchFamily="34" charset="-122"/>
              </a:rPr>
              <a:t>Fresh air unit, window, gap, and so on</a:t>
            </a:r>
          </a:p>
        </p:txBody>
      </p:sp>
      <p:sp>
        <p:nvSpPr>
          <p:cNvPr id="76" name="矩形 75"/>
          <p:cNvSpPr/>
          <p:nvPr/>
        </p:nvSpPr>
        <p:spPr>
          <a:xfrm>
            <a:off x="482831" y="5088437"/>
            <a:ext cx="2622440" cy="646331"/>
          </a:xfrm>
          <a:prstGeom prst="rect">
            <a:avLst/>
          </a:prstGeom>
        </p:spPr>
        <p:txBody>
          <a:bodyPr wrap="square">
            <a:spAutoFit/>
          </a:bodyPr>
          <a:lstStyle/>
          <a:p>
            <a:pPr lvl="0"/>
            <a:r>
              <a:rPr lang="en-US" sz="1200" b="0" i="0" dirty="0">
                <a:solidFill>
                  <a:srgbClr val="C00000"/>
                </a:solidFill>
                <a:latin typeface="Huawei Sans" panose="020C0503030203020204" pitchFamily="34" charset="0"/>
                <a:ea typeface="微软雅黑" panose="020B0503020204020204" pitchFamily="34" charset="-122"/>
              </a:rPr>
              <a:t>Communications equipment</a:t>
            </a:r>
          </a:p>
          <a:p>
            <a:pPr lvl="0"/>
            <a:r>
              <a:rPr lang="en-US" sz="1200" b="0" i="0" dirty="0">
                <a:solidFill>
                  <a:srgbClr val="C00000"/>
                </a:solidFill>
                <a:latin typeface="Huawei Sans" panose="020C0503030203020204" pitchFamily="34" charset="0"/>
                <a:ea typeface="微软雅黑" panose="020B0503020204020204" pitchFamily="34" charset="-122"/>
              </a:rPr>
              <a:t>UPS, power distribution unit (PDU), battery, and cable</a:t>
            </a:r>
          </a:p>
        </p:txBody>
      </p:sp>
      <p:sp>
        <p:nvSpPr>
          <p:cNvPr id="77" name="矩形 76"/>
          <p:cNvSpPr/>
          <p:nvPr/>
        </p:nvSpPr>
        <p:spPr>
          <a:xfrm>
            <a:off x="3537119" y="4979577"/>
            <a:ext cx="2589417" cy="923330"/>
          </a:xfrm>
          <a:prstGeom prst="rect">
            <a:avLst/>
          </a:prstGeom>
        </p:spPr>
        <p:txBody>
          <a:bodyPr wrap="square">
            <a:spAutoFit/>
          </a:bodyPr>
          <a:lstStyle/>
          <a:p>
            <a:pPr lvl="0">
              <a:lnSpc>
                <a:spcPct val="150000"/>
              </a:lnSpc>
            </a:pPr>
            <a:r>
              <a:rPr lang="en-US" sz="1200" b="0" i="0" dirty="0">
                <a:solidFill>
                  <a:srgbClr val="C00000"/>
                </a:solidFill>
                <a:latin typeface="Huawei Sans" panose="020C0503030203020204" pitchFamily="34" charset="0"/>
                <a:ea typeface="微软雅黑" panose="020B0503020204020204" pitchFamily="34" charset="-122"/>
              </a:rPr>
              <a:t>Focus on the heat that enters the room through heat conduction and partial heat storage.</a:t>
            </a:r>
          </a:p>
        </p:txBody>
      </p:sp>
      <p:pic>
        <p:nvPicPr>
          <p:cNvPr id="78" name="图片 77"/>
          <p:cNvPicPr>
            <a:picLocks noChangeAspect="1"/>
          </p:cNvPicPr>
          <p:nvPr/>
        </p:nvPicPr>
        <p:blipFill>
          <a:blip r:embed="rId6"/>
          <a:stretch>
            <a:fillRect/>
          </a:stretch>
        </p:blipFill>
        <p:spPr>
          <a:xfrm>
            <a:off x="6737591" y="1860273"/>
            <a:ext cx="649752" cy="761176"/>
          </a:xfrm>
          <a:prstGeom prst="rect">
            <a:avLst/>
          </a:prstGeom>
        </p:spPr>
      </p:pic>
      <p:sp>
        <p:nvSpPr>
          <p:cNvPr id="59" name="矩形 58"/>
          <p:cNvSpPr/>
          <p:nvPr/>
        </p:nvSpPr>
        <p:spPr>
          <a:xfrm>
            <a:off x="830007" y="5908388"/>
            <a:ext cx="1902607" cy="292388"/>
          </a:xfrm>
          <a:prstGeom prst="rect">
            <a:avLst/>
          </a:prstGeom>
        </p:spPr>
        <p:txBody>
          <a:bodyPr wrap="square">
            <a:noAutofit/>
          </a:bodyPr>
          <a:lstStyle/>
          <a:p>
            <a:pPr lvl="0" algn="ctr" defTabSz="914034"/>
            <a:r>
              <a:rPr lang="en-US" sz="1600" b="1" dirty="0">
                <a:solidFill>
                  <a:srgbClr val="C00000"/>
                </a:solidFill>
                <a:latin typeface="Huawei Sans" panose="020C0503030203020204" pitchFamily="34" charset="0"/>
                <a:ea typeface="微软雅黑"/>
                <a:cs typeface="Arial" pitchFamily="34" charset="0"/>
              </a:rPr>
              <a:t>Proportion: 80</a:t>
            </a:r>
            <a:r>
              <a:rPr lang="en-US" sz="1600" b="1" dirty="0" smtClean="0">
                <a:solidFill>
                  <a:srgbClr val="C00000"/>
                </a:solidFill>
                <a:latin typeface="Huawei Sans" panose="020C0503030203020204" pitchFamily="34" charset="0"/>
                <a:ea typeface="微软雅黑"/>
                <a:cs typeface="Arial" pitchFamily="34" charset="0"/>
              </a:rPr>
              <a:t>%</a:t>
            </a:r>
          </a:p>
        </p:txBody>
      </p:sp>
      <p:cxnSp>
        <p:nvCxnSpPr>
          <p:cNvPr id="63" name="直接连接符 62"/>
          <p:cNvCxnSpPr/>
          <p:nvPr/>
        </p:nvCxnSpPr>
        <p:spPr>
          <a:xfrm>
            <a:off x="3408638" y="5164459"/>
            <a:ext cx="0" cy="1028661"/>
          </a:xfrm>
          <a:prstGeom prst="line">
            <a:avLst/>
          </a:prstGeom>
          <a:noFill/>
          <a:ln w="28575" cap="flat" cmpd="sng" algn="ctr">
            <a:solidFill>
              <a:srgbClr val="FBFBFB">
                <a:lumMod val="75000"/>
              </a:srgbClr>
            </a:solidFill>
            <a:prstDash val="dash"/>
            <a:headEnd type="none" w="med" len="med"/>
            <a:tailEnd type="none" w="med" len="med"/>
          </a:ln>
          <a:effectLst/>
        </p:spPr>
      </p:cxnSp>
      <p:cxnSp>
        <p:nvCxnSpPr>
          <p:cNvPr id="65" name="直接连接符 64"/>
          <p:cNvCxnSpPr/>
          <p:nvPr/>
        </p:nvCxnSpPr>
        <p:spPr>
          <a:xfrm>
            <a:off x="11755378" y="5234241"/>
            <a:ext cx="0" cy="1028661"/>
          </a:xfrm>
          <a:prstGeom prst="line">
            <a:avLst/>
          </a:prstGeom>
          <a:noFill/>
          <a:ln w="28575" cap="flat" cmpd="sng" algn="ctr">
            <a:solidFill>
              <a:srgbClr val="FBFBFB">
                <a:lumMod val="75000"/>
              </a:srgbClr>
            </a:solidFill>
            <a:prstDash val="dash"/>
            <a:headEnd type="none" w="med" len="med"/>
            <a:tailEnd type="none" w="med" len="med"/>
          </a:ln>
          <a:effectLst/>
        </p:spPr>
      </p:cxnSp>
      <p:sp>
        <p:nvSpPr>
          <p:cNvPr id="66" name="TextBox 202"/>
          <p:cNvSpPr txBox="1"/>
          <p:nvPr/>
        </p:nvSpPr>
        <p:spPr>
          <a:xfrm>
            <a:off x="6382324" y="5860959"/>
            <a:ext cx="3518530" cy="338508"/>
          </a:xfrm>
          <a:prstGeom prst="rect">
            <a:avLst/>
          </a:prstGeom>
          <a:noFill/>
        </p:spPr>
        <p:txBody>
          <a:bodyPr wrap="square" lIns="91395" tIns="45697" rIns="91395" bIns="45697" rtlCol="0">
            <a:noAutofit/>
          </a:bodyPr>
          <a:lstStyle/>
          <a:p>
            <a:pPr algn="ctr" defTabSz="914034"/>
            <a:r>
              <a:rPr lang="en-US" sz="1600" dirty="0">
                <a:solidFill>
                  <a:srgbClr val="000000"/>
                </a:solidFill>
                <a:latin typeface="Huawei Sans" panose="020C0503030203020204" pitchFamily="34" charset="0"/>
                <a:ea typeface="微软雅黑"/>
                <a:cs typeface="Arial" pitchFamily="34" charset="0"/>
              </a:rPr>
              <a:t>Proportion: </a:t>
            </a:r>
            <a:r>
              <a:rPr lang="en-US" sz="1600" b="1" dirty="0">
                <a:solidFill>
                  <a:srgbClr val="000000"/>
                </a:solidFill>
                <a:latin typeface="Huawei Sans" panose="020C0503030203020204" pitchFamily="34" charset="0"/>
                <a:ea typeface="微软雅黑"/>
                <a:cs typeface="Arial" pitchFamily="34" charset="0"/>
              </a:rPr>
              <a:t>5%–20%</a:t>
            </a:r>
          </a:p>
        </p:txBody>
      </p:sp>
      <p:cxnSp>
        <p:nvCxnSpPr>
          <p:cNvPr id="80" name="直接连接符 79"/>
          <p:cNvCxnSpPr/>
          <p:nvPr/>
        </p:nvCxnSpPr>
        <p:spPr>
          <a:xfrm>
            <a:off x="3488625" y="6174432"/>
            <a:ext cx="8260463" cy="25035"/>
          </a:xfrm>
          <a:prstGeom prst="line">
            <a:avLst/>
          </a:prstGeom>
          <a:noFill/>
          <a:ln w="12700" cap="flat" cmpd="sng" algn="ctr">
            <a:solidFill>
              <a:srgbClr val="FBFBFB">
                <a:lumMod val="75000"/>
              </a:srgbClr>
            </a:solidFill>
            <a:prstDash val="solid"/>
            <a:headEnd type="triangle" w="med" len="med"/>
            <a:tailEnd type="triangle" w="med" len="med"/>
          </a:ln>
          <a:effectLst/>
        </p:spPr>
      </p:cxnSp>
    </p:spTree>
    <p:extLst>
      <p:ext uri="{BB962C8B-B14F-4D97-AF65-F5344CB8AC3E}">
        <p14:creationId xmlns:p14="http://schemas.microsoft.com/office/powerpoint/2010/main" val="38627150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Data Center Cooling Load </a:t>
            </a:r>
            <a:r>
              <a:rPr lang="en-US" sz="2800" dirty="0" smtClean="0">
                <a:ea typeface="+mn-ea"/>
              </a:rPr>
              <a:t>Calculation - IT </a:t>
            </a:r>
            <a:r>
              <a:rPr lang="en-US" sz="2800" dirty="0">
                <a:ea typeface="+mn-ea"/>
              </a:rPr>
              <a:t>Equipment and UPS</a:t>
            </a:r>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Heat from IT equipment</a:t>
            </a:r>
          </a:p>
        </p:txBody>
      </p:sp>
      <p:sp>
        <p:nvSpPr>
          <p:cNvPr id="8" name="Text Box 2"/>
          <p:cNvSpPr txBox="1">
            <a:spLocks noChangeArrowheads="1"/>
          </p:cNvSpPr>
          <p:nvPr/>
        </p:nvSpPr>
        <p:spPr bwMode="auto">
          <a:xfrm>
            <a:off x="466033" y="1659209"/>
            <a:ext cx="5390816" cy="4013364"/>
          </a:xfrm>
          <a:prstGeom prst="rect">
            <a:avLst/>
          </a:prstGeom>
          <a:noFill/>
          <a:ln w="19050">
            <a:solidFill>
              <a:srgbClr val="0096C4"/>
            </a:solidFill>
            <a:prstDash val="dash"/>
          </a:ln>
          <a:extLst>
            <a:ext uri="{909E8E84-426E-40DD-AFC4-6F175D3DCCD1}">
              <a14:hiddenFill xmlns:a14="http://schemas.microsoft.com/office/drawing/2010/main">
                <a:solidFill>
                  <a:srgbClr val="FFFFFF"/>
                </a:solidFill>
              </a14:hiddenFill>
            </a:ext>
          </a:extLst>
        </p:spPr>
        <p:txBody>
          <a:bodyPr wrap="square" lIns="91395" tIns="45699" rIns="91395" bIns="45699">
            <a:spAutoFit/>
          </a:bodyPr>
          <a:lstStyle>
            <a:lvl1pPr marL="177800" indent="-177800"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lnSpc>
                <a:spcPct val="140000"/>
              </a:lnSpc>
              <a:buClr>
                <a:srgbClr val="7889FB"/>
              </a:buClr>
              <a:buFont typeface="Wingdings" panose="05000000000000000000" pitchFamily="2" charset="2"/>
              <a:buNone/>
            </a:pPr>
            <a:r>
              <a:rPr lang="en-US" sz="1800" b="1" dirty="0">
                <a:latin typeface="Huawei Sans" panose="020C0503030203020204" pitchFamily="34" charset="0"/>
                <a:ea typeface="微软雅黑" panose="020B0503020204020204" pitchFamily="34" charset="-122"/>
                <a:cs typeface="Arial" panose="020B0604020202020204" pitchFamily="34" charset="0"/>
              </a:rPr>
              <a:t>Definition</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Heat from IT equipment</a:t>
            </a:r>
          </a:p>
          <a:p>
            <a:pPr>
              <a:lnSpc>
                <a:spcPct val="140000"/>
              </a:lnSpc>
            </a:pPr>
            <a:r>
              <a:rPr lang="en-US" sz="1800" b="1" dirty="0">
                <a:latin typeface="Huawei Sans" panose="020C0503030203020204" pitchFamily="34" charset="0"/>
                <a:ea typeface="微软雅黑" panose="020B0503020204020204" pitchFamily="34" charset="-122"/>
                <a:cs typeface="Arial" panose="020B0604020202020204" pitchFamily="34" charset="0"/>
              </a:rPr>
              <a:t>Calculation</a:t>
            </a:r>
          </a:p>
          <a:p>
            <a:pPr eaLnBrk="1" hangingPunct="1">
              <a:lnSpc>
                <a:spcPct val="140000"/>
              </a:lnSpc>
              <a:buClr>
                <a:srgbClr val="7889FB"/>
              </a:buClr>
              <a:buFont typeface="Wingdings" panose="05000000000000000000" pitchFamily="2" charset="2"/>
              <a:buChar char="§"/>
            </a:pPr>
            <a:r>
              <a:rPr lang="en-US" sz="16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Heat from IT equipment: Q</a:t>
            </a:r>
            <a:r>
              <a:rPr lang="en-US" sz="1600" baseline="-250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IT </a:t>
            </a:r>
            <a:r>
              <a:rPr lang="en-US" sz="16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 N x p x η1</a:t>
            </a:r>
          </a:p>
          <a:p>
            <a:pPr marL="0" indent="0" eaLnBrk="1" hangingPunct="1">
              <a:lnSpc>
                <a:spcPct val="140000"/>
              </a:lnSpc>
              <a:buClr>
                <a:srgbClr val="7889FB"/>
              </a:buClr>
            </a:pPr>
            <a:r>
              <a:rPr lang="en-US" sz="1800" b="1" dirty="0">
                <a:latin typeface="Huawei Sans" panose="020C0503030203020204" pitchFamily="34" charset="0"/>
                <a:ea typeface="微软雅黑" panose="020B0503020204020204" pitchFamily="34" charset="-122"/>
                <a:cs typeface="Arial" panose="020B0604020202020204" pitchFamily="34" charset="0"/>
              </a:rPr>
              <a:t>Description</a:t>
            </a:r>
          </a:p>
          <a:p>
            <a:pPr eaLnBrk="1" hangingPunct="1">
              <a:lnSpc>
                <a:spcPct val="140000"/>
              </a:lnSpc>
              <a:buClr>
                <a:srgbClr val="7889FB"/>
              </a:buClr>
              <a:buFont typeface="Wingdings" panose="05000000000000000000" pitchFamily="2" charset="2"/>
              <a:buChar char="§"/>
            </a:pPr>
            <a:r>
              <a:rPr lang="en-US" sz="1600" dirty="0">
                <a:latin typeface="Huawei Sans" panose="020C0503030203020204" pitchFamily="34" charset="0"/>
                <a:ea typeface="微软雅黑" panose="020B0503020204020204" pitchFamily="34" charset="-122"/>
                <a:cs typeface="Arial" panose="020B0604020202020204" pitchFamily="34" charset="0"/>
              </a:rPr>
              <a:t>N: planned </a:t>
            </a:r>
            <a:r>
              <a:rPr lang="en-US" altLang="zh-CN" sz="1600" dirty="0" smtClean="0">
                <a:latin typeface="Huawei Sans" panose="020C0503030203020204" pitchFamily="34" charset="0"/>
                <a:ea typeface="微软雅黑" panose="020B0503020204020204" pitchFamily="34" charset="-122"/>
                <a:cs typeface="Arial" panose="020B0604020202020204" pitchFamily="34" charset="0"/>
              </a:rPr>
              <a:t>rack</a:t>
            </a:r>
            <a:r>
              <a:rPr lang="en-US" sz="1600" dirty="0" smtClean="0">
                <a:latin typeface="Huawei Sans" panose="020C0503030203020204" pitchFamily="34" charset="0"/>
                <a:ea typeface="微软雅黑" panose="020B0503020204020204" pitchFamily="34" charset="-122"/>
                <a:cs typeface="Arial" panose="020B0604020202020204" pitchFamily="34" charset="0"/>
              </a:rPr>
              <a:t> quantity </a:t>
            </a:r>
            <a:endParaRPr lang="en-US" sz="1600" dirty="0">
              <a:latin typeface="Huawei Sans" panose="020C0503030203020204" pitchFamily="34" charset="0"/>
              <a:ea typeface="微软雅黑" panose="020B0503020204020204" pitchFamily="34" charset="-122"/>
              <a:cs typeface="Arial" panose="020B0604020202020204" pitchFamily="34" charset="0"/>
            </a:endParaRPr>
          </a:p>
          <a:p>
            <a:pPr eaLnBrk="1" hangingPunct="1">
              <a:lnSpc>
                <a:spcPct val="140000"/>
              </a:lnSpc>
              <a:buClr>
                <a:srgbClr val="7889FB"/>
              </a:buClr>
              <a:buFont typeface="Wingdings" panose="05000000000000000000" pitchFamily="2" charset="2"/>
              <a:buChar char="§"/>
            </a:pPr>
            <a:r>
              <a:rPr lang="en-US" sz="1600" dirty="0">
                <a:latin typeface="Huawei Sans" panose="020C0503030203020204" pitchFamily="34" charset="0"/>
                <a:ea typeface="微软雅黑" panose="020B0503020204020204" pitchFamily="34" charset="-122"/>
                <a:cs typeface="Arial" panose="020B0604020202020204" pitchFamily="34" charset="0"/>
              </a:rPr>
              <a:t>p: power density of a single rack</a:t>
            </a:r>
          </a:p>
          <a:p>
            <a:pPr eaLnBrk="1" hangingPunct="1">
              <a:lnSpc>
                <a:spcPct val="140000"/>
              </a:lnSpc>
              <a:buClr>
                <a:srgbClr val="7889FB"/>
              </a:buClr>
              <a:buFont typeface="Wingdings" panose="05000000000000000000" pitchFamily="2" charset="2"/>
              <a:buChar char="§"/>
            </a:pPr>
            <a:r>
              <a:rPr lang="en-US" sz="1600" dirty="0">
                <a:latin typeface="Huawei Sans" panose="020C0503030203020204" pitchFamily="34" charset="0"/>
                <a:ea typeface="微软雅黑" panose="020B0503020204020204" pitchFamily="34" charset="-122"/>
                <a:cs typeface="Arial" panose="020B0604020202020204" pitchFamily="34" charset="0"/>
              </a:rPr>
              <a:t>η1: simultaneous full-load coefficient (determined based on customer requirements)</a:t>
            </a:r>
          </a:p>
          <a:p>
            <a:pPr marL="0" indent="0" eaLnBrk="1" hangingPunct="1">
              <a:lnSpc>
                <a:spcPct val="140000"/>
              </a:lnSpc>
              <a:buClr>
                <a:srgbClr val="7889FB"/>
              </a:buClr>
            </a:pPr>
            <a:r>
              <a:rPr lang="en-US" sz="1600" dirty="0">
                <a:latin typeface="Huawei Sans" panose="020C0503030203020204" pitchFamily="34" charset="0"/>
                <a:ea typeface="微软雅黑" panose="020B0503020204020204" pitchFamily="34" charset="-122"/>
                <a:cs typeface="Arial" panose="020B0604020202020204" pitchFamily="34" charset="0"/>
              </a:rPr>
              <a:t>Generally, there is no special requirement and the default value is 1.</a:t>
            </a:r>
          </a:p>
        </p:txBody>
      </p:sp>
      <p:sp>
        <p:nvSpPr>
          <p:cNvPr id="6" name="Text Box 2"/>
          <p:cNvSpPr txBox="1">
            <a:spLocks noChangeArrowheads="1"/>
          </p:cNvSpPr>
          <p:nvPr/>
        </p:nvSpPr>
        <p:spPr bwMode="auto">
          <a:xfrm>
            <a:off x="6114424" y="1659209"/>
            <a:ext cx="5146808" cy="4013364"/>
          </a:xfrm>
          <a:prstGeom prst="rect">
            <a:avLst/>
          </a:prstGeom>
          <a:noFill/>
          <a:ln w="19050">
            <a:solidFill>
              <a:srgbClr val="0096C4"/>
            </a:solidFill>
            <a:prstDash val="dash"/>
          </a:ln>
          <a:extLst>
            <a:ext uri="{909E8E84-426E-40DD-AFC4-6F175D3DCCD1}">
              <a14:hiddenFill xmlns:a14="http://schemas.microsoft.com/office/drawing/2010/main">
                <a:solidFill>
                  <a:srgbClr val="FFFFFF"/>
                </a:solidFill>
              </a14:hiddenFill>
            </a:ext>
          </a:extLst>
        </p:spPr>
        <p:txBody>
          <a:bodyPr wrap="square" lIns="91395" tIns="45699" rIns="91395" bIns="45699">
            <a:spAutoFit/>
          </a:bodyPr>
          <a:lstStyle>
            <a:lvl1pPr marL="177800" indent="-177800"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lnSpc>
                <a:spcPct val="140000"/>
              </a:lnSpc>
              <a:buClr>
                <a:srgbClr val="7889FB"/>
              </a:buClr>
              <a:buFont typeface="Wingdings" panose="05000000000000000000" pitchFamily="2" charset="2"/>
              <a:buNone/>
            </a:pPr>
            <a:r>
              <a:rPr lang="en-US" sz="1800" b="1" dirty="0">
                <a:latin typeface="Huawei Sans" panose="020C0503030203020204" pitchFamily="34" charset="0"/>
                <a:ea typeface="微软雅黑" panose="020B0503020204020204" pitchFamily="34" charset="-122"/>
                <a:cs typeface="Arial" panose="020B0604020202020204" pitchFamily="34" charset="0"/>
              </a:rPr>
              <a:t>Definition</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The UPS also generates heat. Generally, the UPS has heat dissipation equipment such as fans. Its heat is related to its actual power and power factor.</a:t>
            </a:r>
          </a:p>
          <a:p>
            <a:pPr marL="0" indent="0" eaLnBrk="1" hangingPunct="1">
              <a:lnSpc>
                <a:spcPct val="140000"/>
              </a:lnSpc>
              <a:buClr>
                <a:srgbClr val="7889FB"/>
              </a:buClr>
            </a:pPr>
            <a:r>
              <a:rPr lang="en-US" sz="1800" b="1" dirty="0">
                <a:latin typeface="Huawei Sans" panose="020C0503030203020204" pitchFamily="34" charset="0"/>
                <a:ea typeface="微软雅黑" panose="020B0503020204020204" pitchFamily="34" charset="-122"/>
                <a:cs typeface="Arial" panose="020B0604020202020204" pitchFamily="34" charset="0"/>
              </a:rPr>
              <a:t>Calculation</a:t>
            </a:r>
          </a:p>
          <a:p>
            <a:pPr eaLnBrk="1" hangingPunct="1">
              <a:lnSpc>
                <a:spcPct val="140000"/>
              </a:lnSpc>
              <a:buClr>
                <a:srgbClr val="7889FB"/>
              </a:buClr>
              <a:buFont typeface="Wingdings" panose="05000000000000000000" pitchFamily="2" charset="2"/>
              <a:buChar char="§"/>
            </a:pPr>
            <a:r>
              <a:rPr lang="en-US" sz="1600" dirty="0">
                <a:solidFill>
                  <a:srgbClr val="C7000B"/>
                </a:solidFill>
                <a:latin typeface="Huawei Sans" panose="020C0503030203020204" pitchFamily="34" charset="0"/>
                <a:ea typeface="微软雅黑" panose="020B0503020204020204" pitchFamily="34" charset="-122"/>
                <a:cs typeface="Arial" panose="020B0604020202020204" pitchFamily="34" charset="0"/>
              </a:rPr>
              <a:t>It can be calculated as follows: Q</a:t>
            </a:r>
            <a:r>
              <a:rPr lang="en-US" sz="1600" baseline="-25000" dirty="0">
                <a:solidFill>
                  <a:srgbClr val="C7000B"/>
                </a:solidFill>
                <a:latin typeface="Huawei Sans" panose="020C0503030203020204" pitchFamily="34" charset="0"/>
                <a:ea typeface="微软雅黑" panose="020B0503020204020204" pitchFamily="34" charset="-122"/>
                <a:cs typeface="Arial" panose="020B0604020202020204" pitchFamily="34" charset="0"/>
              </a:rPr>
              <a:t>UPS</a:t>
            </a:r>
            <a:r>
              <a:rPr lang="en-US" sz="1600" dirty="0">
                <a:solidFill>
                  <a:srgbClr val="C7000B"/>
                </a:solidFill>
                <a:latin typeface="Huawei Sans" panose="020C0503030203020204" pitchFamily="34" charset="0"/>
                <a:ea typeface="微软雅黑" panose="020B0503020204020204" pitchFamily="34" charset="-122"/>
                <a:cs typeface="Arial" panose="020B0604020202020204" pitchFamily="34" charset="0"/>
              </a:rPr>
              <a:t> = N (1 – η)</a:t>
            </a:r>
          </a:p>
          <a:p>
            <a:pPr marL="0" indent="0" eaLnBrk="1" hangingPunct="1">
              <a:lnSpc>
                <a:spcPct val="140000"/>
              </a:lnSpc>
              <a:buClr>
                <a:srgbClr val="7889FB"/>
              </a:buClr>
            </a:pPr>
            <a:r>
              <a:rPr lang="en-US" sz="1800" b="1" dirty="0">
                <a:latin typeface="Huawei Sans" panose="020C0503030203020204" pitchFamily="34" charset="0"/>
                <a:ea typeface="微软雅黑" panose="020B0503020204020204" pitchFamily="34" charset="-122"/>
                <a:cs typeface="Arial" panose="020B0604020202020204" pitchFamily="34" charset="0"/>
              </a:rPr>
              <a:t>Description</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Q: heat dissipation capacity (kW)</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N: actual power consumption (kW)</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η: efficiency. The value ranges from 0.96 to 0.97.</a:t>
            </a:r>
          </a:p>
        </p:txBody>
      </p:sp>
      <p:sp>
        <p:nvSpPr>
          <p:cNvPr id="5" name="矩形 4"/>
          <p:cNvSpPr/>
          <p:nvPr/>
        </p:nvSpPr>
        <p:spPr>
          <a:xfrm>
            <a:off x="6034911" y="1140418"/>
            <a:ext cx="4639412" cy="430887"/>
          </a:xfrm>
          <a:prstGeom prst="rect">
            <a:avLst/>
          </a:prstGeom>
        </p:spPr>
        <p:txBody>
          <a:bodyPr wrap="none">
            <a:noAutofit/>
          </a:bodyPr>
          <a:lstStyle/>
          <a:p>
            <a:pPr marL="342900" indent="-342900">
              <a:buFont typeface="Arial" panose="020B0604020202020204" pitchFamily="34" charset="0"/>
              <a:buChar char="•"/>
            </a:pPr>
            <a:r>
              <a:rPr lang="en-US" sz="2200" dirty="0">
                <a:latin typeface="Huawei Sans" panose="020C0503030203020204" pitchFamily="34" charset="0"/>
              </a:rPr>
              <a:t>UPS heat dissipation calculation</a:t>
            </a:r>
          </a:p>
        </p:txBody>
      </p:sp>
    </p:spTree>
    <p:extLst>
      <p:ext uri="{BB962C8B-B14F-4D97-AF65-F5344CB8AC3E}">
        <p14:creationId xmlns:p14="http://schemas.microsoft.com/office/powerpoint/2010/main" val="3186847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Data Center Cooling Load Calculation - Heat from Power Transformation and Distribution Equipment</a:t>
            </a:r>
            <a:endParaRPr lang="en-US" dirty="0"/>
          </a:p>
        </p:txBody>
      </p:sp>
      <p:sp>
        <p:nvSpPr>
          <p:cNvPr id="3" name="文本占位符 2"/>
          <p:cNvSpPr>
            <a:spLocks noGrp="1"/>
          </p:cNvSpPr>
          <p:nvPr>
            <p:ph type="body" sz="quarter" idx="10"/>
          </p:nvPr>
        </p:nvSpPr>
        <p:spPr/>
        <p:txBody>
          <a:bodyPr/>
          <a:lstStyle/>
          <a:p>
            <a:r>
              <a:rPr lang="en-US" sz="2000" dirty="0" smtClean="0"/>
              <a:t>Heat generated by power distribution equipment, such as PDUs, in Internet data centers (IDCs):</a:t>
            </a:r>
            <a:endParaRPr lang="en-US" sz="2000" dirty="0"/>
          </a:p>
        </p:txBody>
      </p:sp>
      <p:sp>
        <p:nvSpPr>
          <p:cNvPr id="4" name="Text Box 2"/>
          <p:cNvSpPr txBox="1">
            <a:spLocks noChangeArrowheads="1"/>
          </p:cNvSpPr>
          <p:nvPr/>
        </p:nvSpPr>
        <p:spPr bwMode="auto">
          <a:xfrm>
            <a:off x="603352" y="2556225"/>
            <a:ext cx="10997994" cy="3562721"/>
          </a:xfrm>
          <a:prstGeom prst="rect">
            <a:avLst/>
          </a:prstGeom>
          <a:noFill/>
          <a:ln w="19050">
            <a:solidFill>
              <a:srgbClr val="0096C4"/>
            </a:solidFill>
            <a:prstDash val="dash"/>
          </a:ln>
          <a:extLst>
            <a:ext uri="{909E8E84-426E-40DD-AFC4-6F175D3DCCD1}">
              <a14:hiddenFill xmlns:a14="http://schemas.microsoft.com/office/drawing/2010/main">
                <a:solidFill>
                  <a:srgbClr val="FFFFFF"/>
                </a:solidFill>
              </a14:hiddenFill>
            </a:ext>
          </a:extLst>
        </p:spPr>
        <p:txBody>
          <a:bodyPr wrap="square" lIns="91395" tIns="45699" rIns="91395" bIns="45699">
            <a:noAutofit/>
          </a:bodyPr>
          <a:lstStyle>
            <a:lvl1pPr marL="177800" indent="-177800"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lnSpc>
                <a:spcPct val="140000"/>
              </a:lnSpc>
              <a:buClr>
                <a:srgbClr val="7889FB"/>
              </a:buClr>
              <a:buFont typeface="Wingdings" panose="05000000000000000000" pitchFamily="2" charset="2"/>
              <a:buNone/>
            </a:pPr>
            <a:r>
              <a:rPr lang="en-US" sz="1400" b="1" dirty="0">
                <a:latin typeface="Huawei Sans" panose="020C0503030203020204" pitchFamily="34" charset="0"/>
                <a:ea typeface="微软雅黑" panose="020B0503020204020204" pitchFamily="34" charset="-122"/>
                <a:cs typeface="Arial" panose="020B0604020202020204" pitchFamily="34" charset="0"/>
              </a:rPr>
              <a:t>Definition</a:t>
            </a:r>
          </a:p>
          <a:p>
            <a:pPr eaLnBrk="1" hangingPunct="1">
              <a:lnSpc>
                <a:spcPct val="140000"/>
              </a:lnSpc>
              <a:buClr>
                <a:srgbClr val="7889FB"/>
              </a:buClr>
              <a:buFont typeface="Wingdings" panose="05000000000000000000" pitchFamily="2" charset="2"/>
              <a:buChar char="§"/>
            </a:pPr>
            <a:r>
              <a:rPr lang="en-US" sz="12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Heat from PDUs and low-voltage (LV) power distribution equipment</a:t>
            </a:r>
          </a:p>
          <a:p>
            <a:pPr marL="0" indent="0" eaLnBrk="1" hangingPunct="1">
              <a:lnSpc>
                <a:spcPct val="140000"/>
              </a:lnSpc>
              <a:buClr>
                <a:srgbClr val="7889FB"/>
              </a:buClr>
            </a:pPr>
            <a:r>
              <a:rPr lang="en-US" sz="1400" b="1" dirty="0">
                <a:latin typeface="Huawei Sans" panose="020C0503030203020204" pitchFamily="34" charset="0"/>
                <a:ea typeface="微软雅黑" panose="020B0503020204020204" pitchFamily="34" charset="-122"/>
                <a:cs typeface="Arial" panose="020B0604020202020204" pitchFamily="34" charset="0"/>
              </a:rPr>
              <a:t>Calculation</a:t>
            </a:r>
          </a:p>
          <a:p>
            <a:pPr marL="0" indent="0" eaLnBrk="1" hangingPunct="1">
              <a:lnSpc>
                <a:spcPct val="140000"/>
              </a:lnSpc>
              <a:buClr>
                <a:srgbClr val="7889FB"/>
              </a:buClr>
            </a:pPr>
            <a:r>
              <a:rPr lang="en-US" sz="14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Heat from PDUs</a:t>
            </a:r>
          </a:p>
          <a:p>
            <a:pPr eaLnBrk="1" hangingPunct="1">
              <a:lnSpc>
                <a:spcPct val="140000"/>
              </a:lnSpc>
              <a:buClr>
                <a:srgbClr val="7889FB"/>
              </a:buClr>
              <a:buFont typeface="Wingdings" panose="05000000000000000000" pitchFamily="2" charset="2"/>
              <a:buChar char="§"/>
            </a:pPr>
            <a:r>
              <a:rPr lang="en-US" sz="12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When the PDU is not equipped with an isolation transformer, the amount of heat generated is 0.5% x IT power consumption (kW).</a:t>
            </a:r>
          </a:p>
          <a:p>
            <a:pPr eaLnBrk="1" hangingPunct="1">
              <a:lnSpc>
                <a:spcPct val="140000"/>
              </a:lnSpc>
              <a:buClr>
                <a:srgbClr val="7889FB"/>
              </a:buClr>
              <a:buFont typeface="Wingdings" panose="05000000000000000000" pitchFamily="2" charset="2"/>
              <a:buChar char="§"/>
            </a:pPr>
            <a:r>
              <a:rPr lang="en-US" sz="12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When the PDU is equipped with a built-in isolation transformer, the amount of heat generated is 2% x IT power consumption (kW).</a:t>
            </a:r>
          </a:p>
          <a:p>
            <a:pPr marL="0" indent="0" eaLnBrk="1" hangingPunct="1">
              <a:lnSpc>
                <a:spcPct val="140000"/>
              </a:lnSpc>
              <a:buClr>
                <a:srgbClr val="7889FB"/>
              </a:buClr>
            </a:pPr>
            <a:r>
              <a:rPr lang="en-US" sz="14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Heat from LV power distribution equipment</a:t>
            </a:r>
          </a:p>
          <a:p>
            <a:pPr eaLnBrk="1" hangingPunct="1">
              <a:lnSpc>
                <a:spcPct val="140000"/>
              </a:lnSpc>
              <a:buClr>
                <a:srgbClr val="7889FB"/>
              </a:buClr>
              <a:buFont typeface="Wingdings" panose="05000000000000000000" pitchFamily="2" charset="2"/>
              <a:buChar char="§"/>
            </a:pPr>
            <a:r>
              <a:rPr lang="en-US" sz="12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Heat from LV power distribution equipment = Total active power of the system (kW) x (1 – 99.5%)</a:t>
            </a:r>
          </a:p>
          <a:p>
            <a:pPr eaLnBrk="1" hangingPunct="1">
              <a:lnSpc>
                <a:spcPct val="140000"/>
              </a:lnSpc>
              <a:buClr>
                <a:srgbClr val="7889FB"/>
              </a:buClr>
              <a:buFont typeface="Wingdings" panose="05000000000000000000" pitchFamily="2" charset="2"/>
              <a:buChar char="§"/>
            </a:pPr>
            <a:r>
              <a:rPr lang="en-US" sz="12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Heat from LV power distribution equipment = Total apparent power of the system (kVA) x Power factor x Load rate x (1 – 99.5%)</a:t>
            </a:r>
          </a:p>
          <a:p>
            <a:pPr eaLnBrk="1" hangingPunct="1">
              <a:lnSpc>
                <a:spcPct val="140000"/>
              </a:lnSpc>
              <a:buClr>
                <a:srgbClr val="7889FB"/>
              </a:buClr>
              <a:buFont typeface="Wingdings" panose="05000000000000000000" pitchFamily="2" charset="2"/>
              <a:buChar char="§"/>
            </a:pPr>
            <a:endParaRPr lang="en-US" altLang="zh-CN" sz="1400" dirty="0">
              <a:solidFill>
                <a:srgbClr val="0070C0"/>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5" name="图片 4"/>
          <p:cNvPicPr>
            <a:picLocks noChangeAspect="1"/>
          </p:cNvPicPr>
          <p:nvPr/>
        </p:nvPicPr>
        <p:blipFill>
          <a:blip r:embed="rId3"/>
          <a:stretch>
            <a:fillRect/>
          </a:stretch>
        </p:blipFill>
        <p:spPr>
          <a:xfrm>
            <a:off x="10240650" y="2851882"/>
            <a:ext cx="1158125" cy="1278450"/>
          </a:xfrm>
          <a:prstGeom prst="rect">
            <a:avLst/>
          </a:prstGeom>
        </p:spPr>
      </p:pic>
      <p:pic>
        <p:nvPicPr>
          <p:cNvPr id="7" name="图片 6"/>
          <p:cNvPicPr>
            <a:picLocks noChangeAspect="1"/>
          </p:cNvPicPr>
          <p:nvPr/>
        </p:nvPicPr>
        <p:blipFill>
          <a:blip r:embed="rId4"/>
          <a:stretch>
            <a:fillRect/>
          </a:stretch>
        </p:blipFill>
        <p:spPr>
          <a:xfrm>
            <a:off x="10465833" y="4425508"/>
            <a:ext cx="932942" cy="1206870"/>
          </a:xfrm>
          <a:prstGeom prst="rect">
            <a:avLst/>
          </a:prstGeom>
        </p:spPr>
      </p:pic>
    </p:spTree>
    <p:extLst>
      <p:ext uri="{BB962C8B-B14F-4D97-AF65-F5344CB8AC3E}">
        <p14:creationId xmlns:p14="http://schemas.microsoft.com/office/powerpoint/2010/main" val="7715126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Data Center Cooling Load Calculation – Heat from Equipment in the Battery Room</a:t>
            </a:r>
          </a:p>
        </p:txBody>
      </p:sp>
      <p:sp>
        <p:nvSpPr>
          <p:cNvPr id="3" name="文本占位符 2"/>
          <p:cNvSpPr>
            <a:spLocks noGrp="1"/>
          </p:cNvSpPr>
          <p:nvPr>
            <p:ph type="body" sz="quarter" idx="10"/>
          </p:nvPr>
        </p:nvSpPr>
        <p:spPr/>
        <p:txBody>
          <a:bodyPr>
            <a:noAutofit/>
          </a:bodyPr>
          <a:lstStyle/>
          <a:p>
            <a:r>
              <a:rPr lang="en-US">
                <a:latin typeface="Huawei Sans" panose="020C0503030203020204" pitchFamily="34" charset="0"/>
              </a:rPr>
              <a:t>Heat from the battery room</a:t>
            </a:r>
          </a:p>
        </p:txBody>
      </p:sp>
      <p:sp>
        <p:nvSpPr>
          <p:cNvPr id="26" name="Text Box 2"/>
          <p:cNvSpPr txBox="1">
            <a:spLocks noChangeArrowheads="1"/>
          </p:cNvSpPr>
          <p:nvPr/>
        </p:nvSpPr>
        <p:spPr bwMode="auto">
          <a:xfrm>
            <a:off x="592954" y="2045900"/>
            <a:ext cx="10710783" cy="4042666"/>
          </a:xfrm>
          <a:prstGeom prst="rect">
            <a:avLst/>
          </a:prstGeom>
          <a:noFill/>
          <a:ln w="19050">
            <a:solidFill>
              <a:srgbClr val="0096C4"/>
            </a:solidFill>
            <a:prstDash val="dash"/>
          </a:ln>
          <a:extLst>
            <a:ext uri="{909E8E84-426E-40DD-AFC4-6F175D3DCCD1}">
              <a14:hiddenFill xmlns:a14="http://schemas.microsoft.com/office/drawing/2010/main">
                <a:solidFill>
                  <a:srgbClr val="FFFFFF"/>
                </a:solidFill>
              </a14:hiddenFill>
            </a:ext>
          </a:extLst>
        </p:spPr>
        <p:txBody>
          <a:bodyPr wrap="square" lIns="91395" tIns="45699" rIns="91395" bIns="45699">
            <a:noAutofit/>
          </a:bodyPr>
          <a:lstStyle>
            <a:lvl1pPr marL="177800" indent="-177800" eaLnBrk="0" hangingPunct="0">
              <a:defRPr sz="2400">
                <a:solidFill>
                  <a:schemeClr val="tx1"/>
                </a:solidFill>
                <a:latin typeface="Arial" panose="020B0604020202020204" pitchFamily="34" charset="0"/>
                <a:ea typeface="宋体" panose="02010600030101010101" pitchFamily="2" charset="-122"/>
              </a:defRPr>
            </a:lvl1pPr>
            <a:lvl2pPr marL="742950" indent="-285750" eaLnBrk="0" hangingPunct="0">
              <a:defRPr sz="2400">
                <a:solidFill>
                  <a:schemeClr val="tx1"/>
                </a:solidFill>
                <a:latin typeface="Arial" panose="020B0604020202020204" pitchFamily="34" charset="0"/>
                <a:ea typeface="宋体" panose="02010600030101010101" pitchFamily="2" charset="-122"/>
              </a:defRPr>
            </a:lvl2pPr>
            <a:lvl3pPr marL="1143000" indent="-228600" eaLnBrk="0" hangingPunct="0">
              <a:defRPr sz="2400">
                <a:solidFill>
                  <a:schemeClr val="tx1"/>
                </a:solidFill>
                <a:latin typeface="Arial" panose="020B0604020202020204" pitchFamily="34" charset="0"/>
                <a:ea typeface="宋体" panose="02010600030101010101" pitchFamily="2" charset="-122"/>
              </a:defRPr>
            </a:lvl3pPr>
            <a:lvl4pPr marL="1600200" indent="-228600" eaLnBrk="0" hangingPunct="0">
              <a:defRPr sz="2400">
                <a:solidFill>
                  <a:schemeClr val="tx1"/>
                </a:solidFill>
                <a:latin typeface="Arial" panose="020B0604020202020204" pitchFamily="34" charset="0"/>
                <a:ea typeface="宋体" panose="02010600030101010101" pitchFamily="2" charset="-122"/>
              </a:defRPr>
            </a:lvl4pPr>
            <a:lvl5pPr marL="2057400" indent="-228600" eaLnBrk="0" hangingPunct="0">
              <a:defRPr sz="2400">
                <a:solidFill>
                  <a:schemeClr val="tx1"/>
                </a:solidFill>
                <a:latin typeface="Arial" panose="020B0604020202020204" pitchFamily="34" charset="0"/>
                <a:ea typeface="宋体" panose="02010600030101010101" pitchFamily="2" charset="-122"/>
              </a:defRPr>
            </a:lvl5pPr>
            <a:lvl6pPr marL="25146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6pPr>
            <a:lvl7pPr marL="29718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7pPr>
            <a:lvl8pPr marL="34290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8pPr>
            <a:lvl9pPr marL="3886200" indent="-228600" defTabSz="1219200" eaLnBrk="0" fontAlgn="base" hangingPunct="0">
              <a:spcBef>
                <a:spcPct val="0"/>
              </a:spcBef>
              <a:spcAft>
                <a:spcPct val="0"/>
              </a:spcAft>
              <a:defRPr sz="2400">
                <a:solidFill>
                  <a:schemeClr val="tx1"/>
                </a:solidFill>
                <a:latin typeface="Arial" panose="020B0604020202020204" pitchFamily="34" charset="0"/>
                <a:ea typeface="宋体" panose="02010600030101010101" pitchFamily="2" charset="-122"/>
              </a:defRPr>
            </a:lvl9pPr>
          </a:lstStyle>
          <a:p>
            <a:pPr eaLnBrk="1" hangingPunct="1">
              <a:lnSpc>
                <a:spcPct val="140000"/>
              </a:lnSpc>
              <a:buClr>
                <a:srgbClr val="7889FB"/>
              </a:buClr>
              <a:buFont typeface="Wingdings" panose="05000000000000000000" pitchFamily="2" charset="2"/>
              <a:buNone/>
            </a:pPr>
            <a:r>
              <a:rPr lang="en-US" sz="1800" b="1" dirty="0">
                <a:latin typeface="Huawei Sans" panose="020C0503030203020204" pitchFamily="34" charset="0"/>
                <a:ea typeface="微软雅黑" panose="020B0503020204020204" pitchFamily="34" charset="-122"/>
                <a:cs typeface="Arial" panose="020B0604020202020204" pitchFamily="34" charset="0"/>
              </a:rPr>
              <a:t>Definition</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Heat generated by batteries during charging</a:t>
            </a:r>
          </a:p>
          <a:p>
            <a:pPr marL="0" indent="0" eaLnBrk="1" hangingPunct="1">
              <a:lnSpc>
                <a:spcPct val="140000"/>
              </a:lnSpc>
              <a:buClr>
                <a:srgbClr val="7889FB"/>
              </a:buClr>
            </a:pPr>
            <a:r>
              <a:rPr lang="en-US" sz="1800" b="1" dirty="0">
                <a:latin typeface="Huawei Sans" panose="020C0503030203020204" pitchFamily="34" charset="0"/>
                <a:ea typeface="微软雅黑" panose="020B0503020204020204" pitchFamily="34" charset="-122"/>
                <a:cs typeface="Arial" panose="020B0604020202020204" pitchFamily="34" charset="0"/>
              </a:rPr>
              <a:t>Calculation</a:t>
            </a:r>
          </a:p>
          <a:p>
            <a:pPr eaLnBrk="1" hangingPunct="1">
              <a:lnSpc>
                <a:spcPct val="140000"/>
              </a:lnSpc>
              <a:buClr>
                <a:srgbClr val="7889FB"/>
              </a:buClr>
              <a:buFont typeface="Wingdings" panose="05000000000000000000" pitchFamily="2" charset="2"/>
              <a:buChar char="§"/>
            </a:pPr>
            <a:r>
              <a:rPr lang="en-US" sz="16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If no value is provided, use the following formula to calculate: Q</a:t>
            </a:r>
            <a:r>
              <a:rPr lang="en-US" sz="1600" baseline="-250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BAT</a:t>
            </a:r>
            <a:r>
              <a:rPr lang="en-US" sz="1600" dirty="0">
                <a:solidFill>
                  <a:srgbClr val="C00000"/>
                </a:solidFill>
                <a:latin typeface="Huawei Sans" panose="020C0503030203020204" pitchFamily="34" charset="0"/>
                <a:ea typeface="微软雅黑" panose="020B0503020204020204" pitchFamily="34" charset="-122"/>
                <a:cs typeface="Arial" panose="020B0604020202020204" pitchFamily="34" charset="0"/>
              </a:rPr>
              <a:t> = q x U/2 x C x N</a:t>
            </a:r>
          </a:p>
          <a:p>
            <a:pPr marL="0" indent="0" eaLnBrk="1" hangingPunct="1">
              <a:lnSpc>
                <a:spcPct val="140000"/>
              </a:lnSpc>
              <a:buClr>
                <a:srgbClr val="7889FB"/>
              </a:buClr>
            </a:pPr>
            <a:r>
              <a:rPr lang="en-US" sz="1800" b="1" dirty="0">
                <a:latin typeface="Huawei Sans" panose="020C0503030203020204" pitchFamily="34" charset="0"/>
                <a:ea typeface="微软雅黑" panose="020B0503020204020204" pitchFamily="34" charset="-122"/>
                <a:cs typeface="Arial" panose="020B0604020202020204" pitchFamily="34" charset="0"/>
              </a:rPr>
              <a:t>Description</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q: heat dissipation (W) per Ah at the voltage of 2 V. When the battery charging current is 0.1C, 0.15C, 0.2C and 0.3C, the value is 0.01, 0.015, 0.02, and 0.03 respectively.</a:t>
            </a:r>
          </a:p>
          <a:p>
            <a:pPr eaLnBrk="1" hangingPunct="1">
              <a:lnSpc>
                <a:spcPct val="140000"/>
              </a:lnSpc>
              <a:buClr>
                <a:srgbClr val="7889FB"/>
              </a:buClr>
              <a:buFont typeface="Wingdings" panose="05000000000000000000" pitchFamily="2" charset="2"/>
              <a:buChar char="§"/>
            </a:pPr>
            <a:r>
              <a:rPr lang="en-US" sz="1600" dirty="0" smtClean="0">
                <a:solidFill>
                  <a:srgbClr val="000000"/>
                </a:solidFill>
                <a:latin typeface="Huawei Sans" panose="020C0503030203020204" pitchFamily="34" charset="0"/>
                <a:ea typeface="微软雅黑" panose="020B0503020204020204" pitchFamily="34" charset="-122"/>
                <a:cs typeface="Arial" panose="020B0604020202020204" pitchFamily="34" charset="0"/>
              </a:rPr>
              <a:t>U</a:t>
            </a: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 battery voltage (V)</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C: battery capacity (Ah) </a:t>
            </a:r>
          </a:p>
          <a:p>
            <a:pPr eaLnBrk="1" hangingPunct="1">
              <a:lnSpc>
                <a:spcPct val="140000"/>
              </a:lnSpc>
              <a:buClr>
                <a:srgbClr val="7889FB"/>
              </a:buClr>
              <a:buFont typeface="Wingdings" panose="05000000000000000000" pitchFamily="2" charset="2"/>
              <a:buChar char="§"/>
            </a:pPr>
            <a:r>
              <a:rPr lang="en-US" sz="1600" dirty="0">
                <a:solidFill>
                  <a:srgbClr val="000000"/>
                </a:solidFill>
                <a:latin typeface="Huawei Sans" panose="020C0503030203020204" pitchFamily="34" charset="0"/>
                <a:ea typeface="微软雅黑" panose="020B0503020204020204" pitchFamily="34" charset="-122"/>
                <a:cs typeface="Arial" panose="020B0604020202020204" pitchFamily="34" charset="0"/>
              </a:rPr>
              <a:t>N: total number of batteries</a:t>
            </a:r>
          </a:p>
          <a:p>
            <a:pPr eaLnBrk="1" hangingPunct="1">
              <a:lnSpc>
                <a:spcPct val="140000"/>
              </a:lnSpc>
              <a:buClr>
                <a:srgbClr val="7889FB"/>
              </a:buClr>
              <a:buFont typeface="Wingdings" panose="05000000000000000000" pitchFamily="2" charset="2"/>
              <a:buChar char="§"/>
            </a:pPr>
            <a:endParaRPr lang="en-US" altLang="zh-CN" sz="1800" dirty="0" smtClean="0">
              <a:solidFill>
                <a:srgbClr val="000000"/>
              </a:solidFill>
              <a:latin typeface="Huawei Sans" panose="020C0503030203020204" pitchFamily="34" charset="0"/>
              <a:ea typeface="微软雅黑" panose="020B0503020204020204" pitchFamily="34" charset="-122"/>
              <a:cs typeface="Arial" panose="020B0604020202020204" pitchFamily="34" charset="0"/>
            </a:endParaRPr>
          </a:p>
        </p:txBody>
      </p:sp>
      <p:pic>
        <p:nvPicPr>
          <p:cNvPr id="7" name="图片 6"/>
          <p:cNvPicPr>
            <a:picLocks noChangeAspect="1"/>
          </p:cNvPicPr>
          <p:nvPr/>
        </p:nvPicPr>
        <p:blipFill>
          <a:blip r:embed="rId3"/>
          <a:stretch>
            <a:fillRect/>
          </a:stretch>
        </p:blipFill>
        <p:spPr>
          <a:xfrm>
            <a:off x="9869229" y="2299773"/>
            <a:ext cx="899138" cy="1240583"/>
          </a:xfrm>
          <a:prstGeom prst="rect">
            <a:avLst/>
          </a:prstGeom>
        </p:spPr>
      </p:pic>
      <p:pic>
        <p:nvPicPr>
          <p:cNvPr id="8" name="图片 7"/>
          <p:cNvPicPr>
            <a:picLocks noChangeAspect="1"/>
          </p:cNvPicPr>
          <p:nvPr/>
        </p:nvPicPr>
        <p:blipFill>
          <a:blip r:embed="rId4"/>
          <a:stretch>
            <a:fillRect/>
          </a:stretch>
        </p:blipFill>
        <p:spPr>
          <a:xfrm>
            <a:off x="9171636" y="4601385"/>
            <a:ext cx="1569851" cy="1361094"/>
          </a:xfrm>
          <a:prstGeom prst="rect">
            <a:avLst/>
          </a:prstGeom>
        </p:spPr>
      </p:pic>
    </p:spTree>
    <p:extLst>
      <p:ext uri="{BB962C8B-B14F-4D97-AF65-F5344CB8AC3E}">
        <p14:creationId xmlns:p14="http://schemas.microsoft.com/office/powerpoint/2010/main" val="27739310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Data Center Cooling Load Calculation – Other Heat Sources</a:t>
            </a:r>
          </a:p>
        </p:txBody>
      </p:sp>
      <p:graphicFrame>
        <p:nvGraphicFramePr>
          <p:cNvPr id="5" name="表格 4"/>
          <p:cNvGraphicFramePr>
            <a:graphicFrameLocks noGrp="1"/>
          </p:cNvGraphicFramePr>
          <p:nvPr>
            <p:extLst>
              <p:ext uri="{D42A27DB-BD31-4B8C-83A1-F6EECF244321}">
                <p14:modId xmlns:p14="http://schemas.microsoft.com/office/powerpoint/2010/main" val="4037468845"/>
              </p:ext>
            </p:extLst>
          </p:nvPr>
        </p:nvGraphicFramePr>
        <p:xfrm>
          <a:off x="546651" y="1053541"/>
          <a:ext cx="11111948" cy="5029285"/>
        </p:xfrm>
        <a:graphic>
          <a:graphicData uri="http://schemas.openxmlformats.org/drawingml/2006/table">
            <a:tbl>
              <a:tblPr firstRow="1" bandRow="1">
                <a:tableStyleId>{073A0DAA-6AF3-43AB-8588-CEC1D06C72B9}</a:tableStyleId>
              </a:tblPr>
              <a:tblGrid>
                <a:gridCol w="1224092"/>
                <a:gridCol w="2061028"/>
                <a:gridCol w="2496458"/>
                <a:gridCol w="5330370"/>
              </a:tblGrid>
              <a:tr h="281706">
                <a:tc>
                  <a:txBody>
                    <a:bodyPr/>
                    <a:lstStyle/>
                    <a:p>
                      <a:pPr algn="ctr"/>
                      <a:r>
                        <a:rPr lang="en-US" sz="1100"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dirty="0">
                          <a:solidFill>
                            <a:schemeClr val="tx1"/>
                          </a:solidFill>
                          <a:latin typeface="Huawei Sans" panose="020C0503030203020204" pitchFamily="34" charset="0"/>
                        </a:rPr>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dirty="0">
                          <a:solidFill>
                            <a:schemeClr val="tx1"/>
                          </a:solidFill>
                          <a:latin typeface="Huawei Sans" panose="020C0503030203020204" pitchFamily="34" charset="0"/>
                        </a:rPr>
                        <a:t>Calculation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dirty="0">
                          <a:solidFill>
                            <a:schemeClr val="tx1"/>
                          </a:solidFill>
                          <a:latin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317391">
                <a:tc>
                  <a:txBody>
                    <a:bodyPr/>
                    <a:lstStyle/>
                    <a:p>
                      <a:pPr algn="l"/>
                      <a:r>
                        <a:rPr lang="en-US" sz="1100" dirty="0">
                          <a:solidFill>
                            <a:schemeClr val="tx1"/>
                          </a:solidFill>
                          <a:latin typeface="Huawei Sans" panose="020C0503030203020204" pitchFamily="34" charset="0"/>
                        </a:rPr>
                        <a:t>Heat from the enclosure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Heat transferred to the data center through walls, doors, and windows due to temperature </a:t>
                      </a:r>
                      <a:r>
                        <a:rPr lang="en-US" sz="1100" dirty="0" smtClean="0">
                          <a:solidFill>
                            <a:schemeClr val="tx1"/>
                          </a:solidFill>
                          <a:latin typeface="Huawei Sans" panose="020C0503030203020204" pitchFamily="34" charset="0"/>
                        </a:rPr>
                        <a:t>difference</a:t>
                      </a:r>
                      <a:endParaRPr lang="en-US" sz="11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Calculated based on stable heat transfer: </a:t>
                      </a:r>
                      <a:r>
                        <a:rPr lang="en-US" sz="1100" dirty="0" err="1">
                          <a:solidFill>
                            <a:schemeClr val="tx1"/>
                          </a:solidFill>
                          <a:latin typeface="Huawei Sans" panose="020C0503030203020204" pitchFamily="34" charset="0"/>
                        </a:rPr>
                        <a:t>Qw</a:t>
                      </a:r>
                      <a:r>
                        <a:rPr lang="en-US" sz="1100" dirty="0">
                          <a:solidFill>
                            <a:schemeClr val="tx1"/>
                          </a:solidFill>
                          <a:latin typeface="Huawei Sans" panose="020C0503030203020204" pitchFamily="34" charset="0"/>
                        </a:rPr>
                        <a:t> </a:t>
                      </a:r>
                      <a:r>
                        <a:rPr lang="en-US" sz="1100" dirty="0" smtClean="0">
                          <a:solidFill>
                            <a:schemeClr val="tx1"/>
                          </a:solidFill>
                          <a:latin typeface="Huawei Sans" panose="020C0503030203020204" pitchFamily="34" charset="0"/>
                        </a:rPr>
                        <a:t>=K </a:t>
                      </a:r>
                      <a:r>
                        <a:rPr lang="en-US" sz="1100" dirty="0">
                          <a:solidFill>
                            <a:schemeClr val="tx1"/>
                          </a:solidFill>
                          <a:latin typeface="Huawei Sans" panose="020C0503030203020204" pitchFamily="34" charset="0"/>
                        </a:rPr>
                        <a:t>x F x (t1 – t2)</a:t>
                      </a:r>
                    </a:p>
                    <a:p>
                      <a:pPr algn="l"/>
                      <a:r>
                        <a:rPr lang="en-US" sz="1100" dirty="0">
                          <a:solidFill>
                            <a:schemeClr val="tx1"/>
                          </a:solidFill>
                          <a:latin typeface="Huawei Sans" panose="020C0503030203020204" pitchFamily="34" charset="0"/>
                        </a:rPr>
                        <a:t>K: heat transfer coefficient, which is calculated based on the building or ranges from 1.4 to 1.6.</a:t>
                      </a:r>
                    </a:p>
                    <a:p>
                      <a:pPr algn="l"/>
                      <a:r>
                        <a:rPr lang="en-US" sz="1100" dirty="0">
                          <a:solidFill>
                            <a:schemeClr val="tx1"/>
                          </a:solidFill>
                          <a:latin typeface="Huawei Sans" panose="020C0503030203020204" pitchFamily="34" charset="0"/>
                        </a:rPr>
                        <a:t>A value of </a:t>
                      </a:r>
                      <a:r>
                        <a:rPr lang="en-US" sz="1100" b="1" dirty="0">
                          <a:solidFill>
                            <a:srgbClr val="C00000"/>
                          </a:solidFill>
                          <a:latin typeface="Huawei Sans" panose="020C0503030203020204" pitchFamily="34" charset="0"/>
                        </a:rPr>
                        <a:t>t1</a:t>
                      </a:r>
                      <a:r>
                        <a:rPr lang="en-US" sz="1100" dirty="0">
                          <a:solidFill>
                            <a:schemeClr val="tx1"/>
                          </a:solidFill>
                          <a:latin typeface="Huawei Sans" panose="020C0503030203020204" pitchFamily="34" charset="0"/>
                        </a:rPr>
                        <a:t> minus </a:t>
                      </a:r>
                      <a:r>
                        <a:rPr lang="en-US" sz="1100" b="1" dirty="0">
                          <a:solidFill>
                            <a:srgbClr val="C00000"/>
                          </a:solidFill>
                          <a:latin typeface="Huawei Sans" panose="020C0503030203020204" pitchFamily="34" charset="0"/>
                        </a:rPr>
                        <a:t>t2</a:t>
                      </a:r>
                      <a:r>
                        <a:rPr lang="en-US" sz="1100" dirty="0">
                          <a:solidFill>
                            <a:schemeClr val="tx1"/>
                          </a:solidFill>
                          <a:latin typeface="Huawei Sans" panose="020C0503030203020204" pitchFamily="34" charset="0"/>
                        </a:rPr>
                        <a:t> may be determined based on </a:t>
                      </a:r>
                      <a:r>
                        <a:rPr lang="en-US" sz="1100" dirty="0" smtClean="0">
                          <a:solidFill>
                            <a:schemeClr val="tx1"/>
                          </a:solidFill>
                          <a:latin typeface="Huawei Sans" panose="020C0503030203020204" pitchFamily="34" charset="0"/>
                        </a:rPr>
                        <a:t>8</a:t>
                      </a:r>
                      <a:r>
                        <a:rPr lang="en-US" altLang="zh-CN" sz="1100" dirty="0" smtClean="0">
                          <a:solidFill>
                            <a:schemeClr val="tx1"/>
                          </a:solidFill>
                          <a:latin typeface="微软雅黑" panose="020B0503020204020204" pitchFamily="34" charset="-122"/>
                          <a:ea typeface="微软雅黑" panose="020B0503020204020204" pitchFamily="34" charset="-122"/>
                        </a:rPr>
                        <a:t>°</a:t>
                      </a:r>
                      <a:r>
                        <a:rPr lang="en-US" sz="1100" dirty="0" smtClean="0">
                          <a:solidFill>
                            <a:schemeClr val="tx1"/>
                          </a:solidFill>
                          <a:latin typeface="Huawei Sans" panose="020C0503030203020204" pitchFamily="34" charset="0"/>
                        </a:rPr>
                        <a:t>C </a:t>
                      </a:r>
                      <a:r>
                        <a:rPr lang="en-US" sz="1100" dirty="0">
                          <a:solidFill>
                            <a:schemeClr val="tx1"/>
                          </a:solidFill>
                          <a:latin typeface="Huawei Sans" panose="020C0503030203020204" pitchFamily="34" charset="0"/>
                        </a:rPr>
                        <a:t>to </a:t>
                      </a:r>
                      <a:r>
                        <a:rPr lang="en-US" sz="1100" dirty="0" smtClean="0">
                          <a:solidFill>
                            <a:schemeClr val="tx1"/>
                          </a:solidFill>
                          <a:latin typeface="Huawei Sans" panose="020C0503030203020204" pitchFamily="34" charset="0"/>
                        </a:rPr>
                        <a:t>10</a:t>
                      </a:r>
                      <a:r>
                        <a:rPr lang="en-US" altLang="zh-CN" sz="1100" dirty="0" smtClean="0">
                          <a:solidFill>
                            <a:schemeClr val="tx1"/>
                          </a:solidFill>
                          <a:latin typeface="微软雅黑" panose="020B0503020204020204" pitchFamily="34" charset="-122"/>
                          <a:ea typeface="微软雅黑" panose="020B0503020204020204" pitchFamily="34" charset="-122"/>
                        </a:rPr>
                        <a:t>°</a:t>
                      </a:r>
                      <a:r>
                        <a:rPr lang="en-US" sz="1100" dirty="0" smtClean="0">
                          <a:solidFill>
                            <a:schemeClr val="tx1"/>
                          </a:solidFill>
                          <a:latin typeface="Huawei Sans" panose="020C0503030203020204" pitchFamily="34" charset="0"/>
                        </a:rPr>
                        <a:t>C</a:t>
                      </a:r>
                      <a:r>
                        <a:rPr lang="en-US" sz="1100" dirty="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If there is no detailed calculation condition, estimate the heat dissipation by each unit: Q = A x n x 0.02 (kW/m</a:t>
                      </a:r>
                      <a:r>
                        <a:rPr lang="en-US" sz="1100" baseline="30000" dirty="0">
                          <a:solidFill>
                            <a:schemeClr val="tx1"/>
                          </a:solidFill>
                          <a:latin typeface="Huawei Sans" panose="020C0503030203020204" pitchFamily="34" charset="0"/>
                        </a:rPr>
                        <a:t>2</a:t>
                      </a:r>
                      <a:r>
                        <a:rPr lang="en-US" sz="1100" dirty="0">
                          <a:solidFill>
                            <a:schemeClr val="tx1"/>
                          </a:solidFill>
                          <a:latin typeface="Huawei Sans" panose="020C0503030203020204" pitchFamily="34" charset="0"/>
                        </a:rPr>
                        <a:t>). In the formula, </a:t>
                      </a:r>
                      <a:r>
                        <a:rPr lang="en-US" sz="1100" b="1" dirty="0">
                          <a:solidFill>
                            <a:schemeClr val="tx1"/>
                          </a:solidFill>
                          <a:latin typeface="Huawei Sans" panose="020C0503030203020204" pitchFamily="34" charset="0"/>
                        </a:rPr>
                        <a:t>A</a:t>
                      </a:r>
                      <a:r>
                        <a:rPr lang="en-US" sz="1100" dirty="0">
                          <a:solidFill>
                            <a:schemeClr val="tx1"/>
                          </a:solidFill>
                          <a:latin typeface="Huawei Sans" panose="020C0503030203020204" pitchFamily="34" charset="0"/>
                        </a:rPr>
                        <a:t> indicates the area of the equipment room (m</a:t>
                      </a:r>
                      <a:r>
                        <a:rPr lang="en-US" sz="1100" baseline="30000" dirty="0">
                          <a:solidFill>
                            <a:schemeClr val="tx1"/>
                          </a:solidFill>
                          <a:latin typeface="Huawei Sans" panose="020C0503030203020204" pitchFamily="34" charset="0"/>
                        </a:rPr>
                        <a:t>2</a:t>
                      </a:r>
                      <a:r>
                        <a:rPr lang="en-US" sz="1100" dirty="0">
                          <a:solidFill>
                            <a:schemeClr val="tx1"/>
                          </a:solidFill>
                          <a:latin typeface="Huawei Sans" panose="020C0503030203020204" pitchFamily="34" charset="0"/>
                        </a:rPr>
                        <a:t>), and </a:t>
                      </a:r>
                      <a:r>
                        <a:rPr lang="en-US" sz="1100" b="1" dirty="0">
                          <a:solidFill>
                            <a:schemeClr val="tx1"/>
                          </a:solidFill>
                          <a:latin typeface="Huawei Sans" panose="020C0503030203020204" pitchFamily="34" charset="0"/>
                        </a:rPr>
                        <a:t>n</a:t>
                      </a:r>
                      <a:r>
                        <a:rPr lang="en-US" sz="1100" dirty="0">
                          <a:solidFill>
                            <a:schemeClr val="tx1"/>
                          </a:solidFill>
                          <a:latin typeface="Huawei Sans" panose="020C0503030203020204" pitchFamily="34" charset="0"/>
                        </a:rPr>
                        <a:t> indicates the number of external walls, floors, and roofs that are adjacent to a non-air-conditioning room. (If the four walls of the equipment room, floor, and roof are adjacent to the non-air-conditioning room, the value of </a:t>
                      </a:r>
                      <a:r>
                        <a:rPr lang="en-US" sz="1100" b="1" dirty="0">
                          <a:solidFill>
                            <a:schemeClr val="tx1"/>
                          </a:solidFill>
                          <a:latin typeface="Huawei Sans" panose="020C0503030203020204" pitchFamily="34" charset="0"/>
                        </a:rPr>
                        <a:t>n</a:t>
                      </a:r>
                      <a:r>
                        <a:rPr lang="en-US" sz="1100" dirty="0">
                          <a:solidFill>
                            <a:schemeClr val="tx1"/>
                          </a:solidFill>
                          <a:latin typeface="Huawei Sans" panose="020C0503030203020204" pitchFamily="34" charset="0"/>
                        </a:rPr>
                        <a:t> is 6. If none of them is adjacent to the non-air-conditioning room, the value of </a:t>
                      </a:r>
                      <a:r>
                        <a:rPr lang="en-US" sz="1100" b="1" dirty="0">
                          <a:solidFill>
                            <a:schemeClr val="tx1"/>
                          </a:solidFill>
                          <a:latin typeface="Huawei Sans" panose="020C0503030203020204" pitchFamily="34" charset="0"/>
                        </a:rPr>
                        <a:t>n</a:t>
                      </a:r>
                      <a:r>
                        <a:rPr lang="en-US" sz="1100" dirty="0">
                          <a:solidFill>
                            <a:schemeClr val="tx1"/>
                          </a:solidFill>
                          <a:latin typeface="Huawei Sans" panose="020C0503030203020204" pitchFamily="34" charset="0"/>
                        </a:rPr>
                        <a:t> is 0.)</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95406">
                <a:tc>
                  <a:txBody>
                    <a:bodyPr/>
                    <a:lstStyle/>
                    <a:p>
                      <a:pPr algn="l"/>
                      <a:r>
                        <a:rPr lang="en-US" sz="1100">
                          <a:solidFill>
                            <a:schemeClr val="tx1"/>
                          </a:solidFill>
                          <a:latin typeface="Huawei Sans" panose="020C0503030203020204" pitchFamily="34" charset="0"/>
                        </a:rPr>
                        <a:t>Heat from human bodies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a:solidFill>
                            <a:schemeClr val="tx1"/>
                          </a:solidFill>
                          <a:latin typeface="Huawei Sans" panose="020C0503030203020204" pitchFamily="34" charset="0"/>
                        </a:rPr>
                        <a:t>Cooling load caused by human body heat dissipation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Human body sensible heat cooling load: </a:t>
                      </a:r>
                      <a:r>
                        <a:rPr lang="en-US" sz="1100" dirty="0" err="1">
                          <a:solidFill>
                            <a:schemeClr val="tx1"/>
                          </a:solidFill>
                          <a:latin typeface="Huawei Sans" panose="020C0503030203020204" pitchFamily="34" charset="0"/>
                        </a:rPr>
                        <a:t>Qr</a:t>
                      </a:r>
                      <a:r>
                        <a:rPr lang="en-US" sz="1100" dirty="0">
                          <a:solidFill>
                            <a:schemeClr val="tx1"/>
                          </a:solidFill>
                          <a:latin typeface="Huawei Sans" panose="020C0503030203020204" pitchFamily="34" charset="0"/>
                        </a:rPr>
                        <a:t> = p x 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p = 0.18 kW (sensible heat and latent heat generated by human bodies in the equipment room at a temperature of 24</a:t>
                      </a:r>
                      <a:r>
                        <a:rPr lang="en-US" sz="1100" dirty="0">
                          <a:solidFill>
                            <a:schemeClr val="tx1"/>
                          </a:solidFill>
                          <a:latin typeface="微软雅黑" panose="020B0503020204020204" pitchFamily="34" charset="-122"/>
                          <a:ea typeface="微软雅黑" panose="020B0503020204020204" pitchFamily="34" charset="-122"/>
                        </a:rPr>
                        <a:t>°</a:t>
                      </a:r>
                      <a:r>
                        <a:rPr lang="en-US" sz="1100" dirty="0">
                          <a:solidFill>
                            <a:schemeClr val="tx1"/>
                          </a:solidFill>
                          <a:latin typeface="Huawei Sans" panose="020C0503030203020204" pitchFamily="34" charset="0"/>
                        </a:rPr>
                        <a:t>C)</a:t>
                      </a:r>
                    </a:p>
                    <a:p>
                      <a:pPr algn="l"/>
                      <a:r>
                        <a:rPr lang="en-US" sz="1100" dirty="0">
                          <a:solidFill>
                            <a:schemeClr val="tx1"/>
                          </a:solidFill>
                          <a:latin typeface="Huawei Sans" panose="020C0503030203020204" pitchFamily="34" charset="0"/>
                        </a:rPr>
                        <a:t>N: maximum number of persons that may appear in the equipment room at the same time in normal cases.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91386">
                <a:tc>
                  <a:txBody>
                    <a:bodyPr/>
                    <a:lstStyle/>
                    <a:p>
                      <a:pPr algn="l"/>
                      <a:r>
                        <a:rPr lang="en-US" sz="1100" dirty="0">
                          <a:solidFill>
                            <a:schemeClr val="tx1"/>
                          </a:solidFill>
                          <a:latin typeface="Huawei Sans" panose="020C0503030203020204" pitchFamily="34" charset="0"/>
                        </a:rPr>
                        <a:t>Heat from </a:t>
                      </a:r>
                      <a:r>
                        <a:rPr lang="en-US" sz="1100" dirty="0" smtClean="0">
                          <a:solidFill>
                            <a:schemeClr val="tx1"/>
                          </a:solidFill>
                          <a:latin typeface="Huawei Sans" panose="020C0503030203020204" pitchFamily="34" charset="0"/>
                        </a:rPr>
                        <a:t>lighting</a:t>
                      </a:r>
                      <a:endParaRPr lang="en-US" sz="11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Cooling load generated by the lighting system deployed in a </a:t>
                      </a:r>
                      <a:r>
                        <a:rPr lang="en-US" sz="1100" dirty="0" smtClean="0">
                          <a:solidFill>
                            <a:schemeClr val="tx1"/>
                          </a:solidFill>
                          <a:latin typeface="Huawei Sans" panose="020C0503030203020204" pitchFamily="34" charset="0"/>
                        </a:rPr>
                        <a:t>room</a:t>
                      </a:r>
                      <a:endParaRPr lang="en-US" sz="11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Heat generated by lighting: Q = 1.2 x P x η1 x (</a:t>
                      </a:r>
                      <a:r>
                        <a:rPr lang="en-US" sz="1100" dirty="0" err="1">
                          <a:solidFill>
                            <a:schemeClr val="tx1"/>
                          </a:solidFill>
                          <a:latin typeface="Huawei Sans" panose="020C0503030203020204" pitchFamily="34" charset="0"/>
                        </a:rPr>
                        <a:t>Xt</a:t>
                      </a:r>
                      <a:r>
                        <a:rPr lang="en-US" sz="1100" dirty="0">
                          <a:solidFill>
                            <a:schemeClr val="tx1"/>
                          </a:solidFill>
                          <a:latin typeface="Huawei Sans" panose="020C0503030203020204" pitchFamily="34" charset="0"/>
                        </a:rPr>
                        <a:t> – T</a:t>
                      </a:r>
                      <a:r>
                        <a:rPr lang="en-US" sz="1100" dirty="0" smtClean="0">
                          <a:solidFill>
                            <a:schemeClr val="tx1"/>
                          </a:solidFill>
                          <a:latin typeface="Huawei Sans" panose="020C0503030203020204" pitchFamily="34" charset="0"/>
                        </a:rPr>
                        <a:t>)</a:t>
                      </a:r>
                      <a:endParaRPr lang="en-US" sz="11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P: installation power of lighting equipment in the equipment room (kW)</a:t>
                      </a:r>
                    </a:p>
                    <a:p>
                      <a:pPr algn="l"/>
                      <a:r>
                        <a:rPr lang="en-US" sz="1100" dirty="0">
                          <a:solidFill>
                            <a:schemeClr val="tx1"/>
                          </a:solidFill>
                          <a:latin typeface="Huawei Sans" panose="020C0503030203020204" pitchFamily="34" charset="0"/>
                        </a:rPr>
                        <a:t>η1: simultaneous usage coefficient (provided by the electrical profession)</a:t>
                      </a:r>
                    </a:p>
                    <a:p>
                      <a:pPr algn="l"/>
                      <a:r>
                        <a:rPr lang="en-US" sz="1100" dirty="0" err="1">
                          <a:solidFill>
                            <a:schemeClr val="tx1"/>
                          </a:solidFill>
                          <a:latin typeface="Huawei Sans" panose="020C0503030203020204" pitchFamily="34" charset="0"/>
                        </a:rPr>
                        <a:t>Xt</a:t>
                      </a:r>
                      <a:r>
                        <a:rPr lang="en-US" sz="1100" dirty="0">
                          <a:solidFill>
                            <a:schemeClr val="tx1"/>
                          </a:solidFill>
                          <a:latin typeface="Huawei Sans" panose="020C0503030203020204" pitchFamily="34" charset="0"/>
                        </a:rPr>
                        <a:t> – T: cooling load coefficient of lights from the calculation time </a:t>
                      </a:r>
                      <a:r>
                        <a:rPr lang="en-US" sz="1100" b="1" dirty="0">
                          <a:solidFill>
                            <a:schemeClr val="tx1"/>
                          </a:solidFill>
                          <a:latin typeface="Huawei Sans" panose="020C0503030203020204" pitchFamily="34" charset="0"/>
                        </a:rPr>
                        <a:t>t</a:t>
                      </a:r>
                      <a:r>
                        <a:rPr lang="en-US" sz="1100" dirty="0">
                          <a:solidFill>
                            <a:schemeClr val="tx1"/>
                          </a:solidFill>
                          <a:latin typeface="Huawei Sans" panose="020C0503030203020204" pitchFamily="34" charset="0"/>
                        </a:rPr>
                        <a:t> to the light-on time </a:t>
                      </a:r>
                      <a:r>
                        <a:rPr lang="en-US" sz="1100" b="1" dirty="0">
                          <a:solidFill>
                            <a:schemeClr val="tx1"/>
                          </a:solidFill>
                          <a:latin typeface="Huawei Sans" panose="020C0503030203020204" pitchFamily="34" charset="0"/>
                        </a:rPr>
                        <a:t>T</a:t>
                      </a:r>
                      <a:r>
                        <a:rPr lang="en-US" sz="1100" dirty="0">
                          <a:solidFill>
                            <a:schemeClr val="tx1"/>
                          </a:solidFill>
                          <a:latin typeface="Huawei Sans" panose="020C0503030203020204" pitchFamily="34" charset="0"/>
                        </a:rPr>
                        <a:t> (obtained from the design manual). </a:t>
                      </a:r>
                      <a:r>
                        <a:rPr lang="en-US" sz="1100" b="1" dirty="0">
                          <a:solidFill>
                            <a:schemeClr val="tx1"/>
                          </a:solidFill>
                          <a:latin typeface="Huawei Sans" panose="020C0503030203020204" pitchFamily="34" charset="0"/>
                        </a:rPr>
                        <a:t>1.2</a:t>
                      </a:r>
                      <a:r>
                        <a:rPr lang="en-US" sz="1100" dirty="0">
                          <a:solidFill>
                            <a:schemeClr val="tx1"/>
                          </a:solidFill>
                          <a:latin typeface="Huawei Sans" panose="020C0503030203020204" pitchFamily="34" charset="0"/>
                        </a:rPr>
                        <a:t> is the heat dissipation coefficient additionally added for the fluorescent lamp rectifier.</a:t>
                      </a:r>
                    </a:p>
                    <a:p>
                      <a:pPr algn="l"/>
                      <a:r>
                        <a:rPr lang="en-US" sz="1100" dirty="0">
                          <a:solidFill>
                            <a:schemeClr val="tx1"/>
                          </a:solidFill>
                          <a:latin typeface="Huawei Sans" panose="020C0503030203020204" pitchFamily="34" charset="0"/>
                        </a:rPr>
                        <a:t>If there is no detailed calculation condition, estimate the heat dissipation by each unit: 15 W/m</a:t>
                      </a:r>
                      <a:r>
                        <a:rPr lang="en-US" sz="1100" baseline="30000" dirty="0">
                          <a:solidFill>
                            <a:schemeClr val="tx1"/>
                          </a:solidFill>
                          <a:latin typeface="Huawei Sans" panose="020C0503030203020204" pitchFamily="34" charset="0"/>
                        </a:rPr>
                        <a:t>2</a:t>
                      </a:r>
                      <a:r>
                        <a:rPr lang="en-US" sz="1100" dirty="0">
                          <a:solidFill>
                            <a:schemeClr val="tx1"/>
                          </a:solidFill>
                          <a:latin typeface="Huawei Sans" panose="020C0503030203020204" pitchFamily="34" charset="0"/>
                        </a:rPr>
                        <a:t> for the IDC and UPS equipment room, and 10 W/m</a:t>
                      </a:r>
                      <a:r>
                        <a:rPr lang="en-US" sz="1100" baseline="30000" dirty="0">
                          <a:solidFill>
                            <a:schemeClr val="tx1"/>
                          </a:solidFill>
                          <a:latin typeface="Huawei Sans" panose="020C0503030203020204" pitchFamily="34" charset="0"/>
                        </a:rPr>
                        <a:t>2</a:t>
                      </a:r>
                      <a:r>
                        <a:rPr lang="en-US" sz="1100" dirty="0">
                          <a:solidFill>
                            <a:schemeClr val="tx1"/>
                          </a:solidFill>
                          <a:latin typeface="Huawei Sans" panose="020C0503030203020204" pitchFamily="34" charset="0"/>
                        </a:rPr>
                        <a:t> for the battery room and LV power distribution room.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43396">
                <a:tc>
                  <a:txBody>
                    <a:bodyPr/>
                    <a:lstStyle/>
                    <a:p>
                      <a:pPr algn="l"/>
                      <a:r>
                        <a:rPr lang="en-US" sz="1100">
                          <a:solidFill>
                            <a:schemeClr val="tx1"/>
                          </a:solidFill>
                          <a:latin typeface="Huawei Sans" panose="020C0503030203020204" pitchFamily="34" charset="0"/>
                        </a:rPr>
                        <a:t>Heat from the fresh air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a:r>
                        <a:rPr lang="en-US" sz="1100">
                          <a:solidFill>
                            <a:schemeClr val="tx1"/>
                          </a:solidFill>
                          <a:latin typeface="Huawei Sans" panose="020C0503030203020204" pitchFamily="34" charset="0"/>
                        </a:rPr>
                        <a:t>Heat generated by the fresh air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a:r>
                        <a:rPr lang="en-US" sz="1100">
                          <a:solidFill>
                            <a:schemeClr val="tx1"/>
                          </a:solidFill>
                          <a:latin typeface="Huawei Sans" panose="020C0503030203020204" pitchFamily="34" charset="0"/>
                        </a:rPr>
                        <a:t>Qx = M x (h1 – 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a:r>
                        <a:rPr lang="en-US" sz="1100" dirty="0">
                          <a:solidFill>
                            <a:schemeClr val="tx1"/>
                          </a:solidFill>
                          <a:latin typeface="Huawei Sans" panose="020C0503030203020204" pitchFamily="34" charset="0"/>
                        </a:rPr>
                        <a:t>M: fresh air volume in the equipment room (kg/s); h1: outdoor air enthalpy (kJ/kg); h2: indoor air enthalpy (kJ/kg)</a:t>
                      </a:r>
                    </a:p>
                    <a:p>
                      <a:pPr algn="l"/>
                      <a:r>
                        <a:rPr lang="en-US" sz="1100" dirty="0">
                          <a:solidFill>
                            <a:schemeClr val="tx1"/>
                          </a:solidFill>
                          <a:latin typeface="Huawei Sans" panose="020C0503030203020204" pitchFamily="34" charset="0"/>
                        </a:rPr>
                        <a:t>If the fresh air load is carried by the chilled water system of the data center, it should be included in the total cooling load. If the fresh air load is carried by an independent direct expansion (DX) air conditioner, it is not included in the total cooling load. </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42943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Load Calculation by Region (1)</a:t>
            </a:r>
          </a:p>
        </p:txBody>
      </p:sp>
      <p:sp>
        <p:nvSpPr>
          <p:cNvPr id="10" name="文本占位符 9"/>
          <p:cNvSpPr>
            <a:spLocks noGrp="1"/>
          </p:cNvSpPr>
          <p:nvPr>
            <p:ph type="body" sz="quarter" idx="10"/>
          </p:nvPr>
        </p:nvSpPr>
        <p:spPr/>
        <p:txBody>
          <a:bodyPr>
            <a:noAutofit/>
          </a:bodyPr>
          <a:lstStyle/>
          <a:p>
            <a:r>
              <a:rPr lang="en-US">
                <a:latin typeface="Huawei Sans" panose="020C0503030203020204" pitchFamily="34" charset="0"/>
              </a:rPr>
              <a:t>Table for air conditioner cooling load calculation by region</a:t>
            </a:r>
          </a:p>
          <a:p>
            <a:endParaRPr lang="zh-CN" altLang="en-US"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396054769"/>
              </p:ext>
            </p:extLst>
          </p:nvPr>
        </p:nvGraphicFramePr>
        <p:xfrm>
          <a:off x="460359" y="1950112"/>
          <a:ext cx="2124641" cy="1718310"/>
        </p:xfrm>
        <a:graphic>
          <a:graphicData uri="http://schemas.openxmlformats.org/drawingml/2006/table">
            <a:tbl>
              <a:tblPr>
                <a:tableStyleId>{5C22544A-7EE6-4342-B048-85BDC9FD1C3A}</a:tableStyleId>
              </a:tblPr>
              <a:tblGrid>
                <a:gridCol w="667892"/>
                <a:gridCol w="394139"/>
                <a:gridCol w="364578"/>
                <a:gridCol w="698032"/>
              </a:tblGrid>
              <a:tr h="255270">
                <a:tc gridSpan="4">
                  <a:txBody>
                    <a:bodyPr/>
                    <a:lstStyle/>
                    <a:p>
                      <a:pPr algn="ctr" fontAlgn="ctr"/>
                      <a:r>
                        <a:rPr lang="en-US" sz="1200" u="none" strike="noStrike" dirty="0">
                          <a:latin typeface="Huawei Sans" panose="020C0503030203020204" pitchFamily="34" charset="0"/>
                        </a:rPr>
                        <a:t>Region</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07770">
                <a:tc>
                  <a:txBody>
                    <a:bodyPr/>
                    <a:lstStyle/>
                    <a:p>
                      <a:pPr algn="ctr" fontAlgn="ctr"/>
                      <a:r>
                        <a:rPr lang="en-US" sz="1200" u="none" strike="noStrike" dirty="0">
                          <a:latin typeface="Huawei Sans" panose="020C0503030203020204" pitchFamily="34" charset="0"/>
                        </a:rPr>
                        <a:t>Equipment Room</a:t>
                      </a:r>
                    </a:p>
                  </a:txBody>
                  <a:tcPr marL="9525" marR="9525" marT="9525" marB="0" anchor="ctr">
                    <a:solidFill>
                      <a:schemeClr val="bg2"/>
                    </a:solidFill>
                  </a:tcPr>
                </a:tc>
                <a:tc>
                  <a:txBody>
                    <a:bodyPr/>
                    <a:lstStyle/>
                    <a:p>
                      <a:pPr algn="ctr" fontAlgn="ctr"/>
                      <a:r>
                        <a:rPr lang="en-US" sz="1200" u="none" strike="noStrike" dirty="0">
                          <a:latin typeface="Huawei Sans" panose="020C0503030203020204" pitchFamily="34" charset="0"/>
                        </a:rPr>
                        <a:t>Floor</a:t>
                      </a:r>
                    </a:p>
                  </a:txBody>
                  <a:tcPr marL="9525" marR="9525" marT="9525" marB="0" anchor="ctr">
                    <a:solidFill>
                      <a:schemeClr val="bg2"/>
                    </a:solidFill>
                  </a:tcPr>
                </a:tc>
                <a:tc>
                  <a:txBody>
                    <a:bodyPr/>
                    <a:lstStyle/>
                    <a:p>
                      <a:pPr algn="ctr" fontAlgn="ctr"/>
                      <a:r>
                        <a:rPr lang="en-US" sz="1200" u="none" strike="noStrike" dirty="0">
                          <a:latin typeface="Huawei Sans" panose="020C0503030203020204" pitchFamily="34" charset="0"/>
                        </a:rPr>
                        <a:t>Area (m</a:t>
                      </a:r>
                      <a:r>
                        <a:rPr lang="en-US" sz="1200" u="none" strike="noStrike" baseline="30000" dirty="0">
                          <a:latin typeface="Huawei Sans" panose="020C0503030203020204" pitchFamily="34" charset="0"/>
                        </a:rPr>
                        <a:t>2</a:t>
                      </a:r>
                      <a:r>
                        <a:rPr lang="en-US" sz="1200" u="none" strike="noStrike" dirty="0">
                          <a:latin typeface="Huawei Sans" panose="020C0503030203020204" pitchFamily="34" charset="0"/>
                        </a:rPr>
                        <a:t>)</a:t>
                      </a:r>
                    </a:p>
                  </a:txBody>
                  <a:tcPr marL="9525" marR="9525" marT="9525" marB="0" anchor="ctr">
                    <a:solidFill>
                      <a:schemeClr val="bg2"/>
                    </a:solidFill>
                  </a:tcPr>
                </a:tc>
                <a:tc>
                  <a:txBody>
                    <a:bodyPr/>
                    <a:lstStyle/>
                    <a:p>
                      <a:pPr algn="ctr" fontAlgn="ctr"/>
                      <a:r>
                        <a:rPr lang="en-US" sz="1200" u="none" strike="noStrike" dirty="0">
                          <a:latin typeface="Huawei Sans" panose="020C0503030203020204" pitchFamily="34" charset="0"/>
                        </a:rPr>
                        <a:t>Net Height (m)</a:t>
                      </a:r>
                    </a:p>
                  </a:txBody>
                  <a:tcPr marL="9525" marR="9525" marT="9525" marB="0" anchor="ctr">
                    <a:solidFill>
                      <a:schemeClr val="bg2"/>
                    </a:solidFill>
                  </a:tcPr>
                </a:tc>
              </a:tr>
              <a:tr h="255270">
                <a:tc>
                  <a:txBody>
                    <a:bodyPr/>
                    <a:lstStyle/>
                    <a:p>
                      <a:pPr algn="ctr" fontAlgn="ctr"/>
                      <a:r>
                        <a:rPr lang="en-US" sz="1200" u="none" strike="noStrike">
                          <a:latin typeface="Huawei Sans" panose="020C0503030203020204" pitchFamily="34" charset="0"/>
                        </a:rPr>
                        <a:t>IDC 1</a:t>
                      </a:r>
                    </a:p>
                  </a:txBody>
                  <a:tcPr marL="9525" marR="9525" marT="9525" marB="0" anchor="ctr">
                    <a:solidFill>
                      <a:schemeClr val="bg2"/>
                    </a:solidFill>
                  </a:tcPr>
                </a:tc>
                <a:tc>
                  <a:txBody>
                    <a:bodyPr/>
                    <a:lstStyle/>
                    <a:p>
                      <a:pPr algn="l" rtl="0" fontAlgn="ct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algn="l" rtl="0" fontAlgn="ct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algn="l" rtl="0" fontAlgn="ctr"/>
                      <a:endParaRPr lang="en-US" altLang="zh-CN" sz="12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044008506"/>
              </p:ext>
            </p:extLst>
          </p:nvPr>
        </p:nvGraphicFramePr>
        <p:xfrm>
          <a:off x="2663409" y="1950113"/>
          <a:ext cx="6384947" cy="1718310"/>
        </p:xfrm>
        <a:graphic>
          <a:graphicData uri="http://schemas.openxmlformats.org/drawingml/2006/table">
            <a:tbl>
              <a:tblPr>
                <a:tableStyleId>{5C22544A-7EE6-4342-B048-85BDC9FD1C3A}</a:tableStyleId>
              </a:tblPr>
              <a:tblGrid>
                <a:gridCol w="762382"/>
                <a:gridCol w="660040"/>
                <a:gridCol w="495300"/>
                <a:gridCol w="919450"/>
                <a:gridCol w="922021"/>
                <a:gridCol w="952087"/>
                <a:gridCol w="911999"/>
                <a:gridCol w="761668"/>
              </a:tblGrid>
              <a:tr h="221185">
                <a:tc gridSpan="8">
                  <a:txBody>
                    <a:bodyPr/>
                    <a:lstStyle/>
                    <a:p>
                      <a:pPr marL="0" algn="ctr"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from Equipment in the Data Hall</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75940">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Number of Cabinets (N)</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Average Cabinet Power (kW/Rack)</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Load Coefficient η1</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Simultaneous Full-Load Coefficient η2</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from IT Equipment (kW)</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Dissipation Load Coefficient of the PDU</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Dissipation Load of the PDU (kW)</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Equipment Load (kW)</a:t>
                      </a:r>
                    </a:p>
                  </a:txBody>
                  <a:tcPr marL="9525" marR="9525" marT="9525" marB="0" anchor="ctr">
                    <a:solidFill>
                      <a:schemeClr val="bg2"/>
                    </a:solidFill>
                  </a:tcPr>
                </a:tc>
              </a:tr>
              <a:tr h="221185">
                <a:tc>
                  <a:txBody>
                    <a:bodyPr/>
                    <a:lstStyle/>
                    <a:p>
                      <a:pPr algn="l" rtl="0" fontAlgn="ctr"/>
                      <a:endParaRPr lang="en-US" altLang="zh-CN" sz="10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algn="l" rtl="0" fontAlgn="ctr"/>
                      <a:endParaRPr lang="en-US" altLang="zh-CN" sz="10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747710531"/>
              </p:ext>
            </p:extLst>
          </p:nvPr>
        </p:nvGraphicFramePr>
        <p:xfrm>
          <a:off x="9126764" y="1950112"/>
          <a:ext cx="2593521" cy="1718311"/>
        </p:xfrm>
        <a:graphic>
          <a:graphicData uri="http://schemas.openxmlformats.org/drawingml/2006/table">
            <a:tbl>
              <a:tblPr>
                <a:tableStyleId>{5C22544A-7EE6-4342-B048-85BDC9FD1C3A}</a:tableStyleId>
              </a:tblPr>
              <a:tblGrid>
                <a:gridCol w="1234153"/>
                <a:gridCol w="682980"/>
                <a:gridCol w="676388"/>
              </a:tblGrid>
              <a:tr h="262014">
                <a:tc gridSpan="3">
                  <a:txBody>
                    <a:bodyPr/>
                    <a:lstStyle/>
                    <a:p>
                      <a:pPr marL="0" algn="ctr"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Personnel Heat Dissipation</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r>
              <a:tr h="1194283">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Dissipation Per Unit (W/Person)</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Number of Personnel</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Personnel </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Heat Load </a:t>
                      </a:r>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(kW)</a:t>
                      </a:r>
                    </a:p>
                  </a:txBody>
                  <a:tcPr marL="9525" marR="9525" marT="9525" marB="0" anchor="ctr">
                    <a:solidFill>
                      <a:schemeClr val="bg2"/>
                    </a:solidFill>
                  </a:tcPr>
                </a:tc>
              </a:tr>
              <a:tr h="262014">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23328089"/>
              </p:ext>
            </p:extLst>
          </p:nvPr>
        </p:nvGraphicFramePr>
        <p:xfrm>
          <a:off x="403949" y="4203661"/>
          <a:ext cx="1678595" cy="1705418"/>
        </p:xfrm>
        <a:graphic>
          <a:graphicData uri="http://schemas.openxmlformats.org/drawingml/2006/table">
            <a:tbl>
              <a:tblPr>
                <a:tableStyleId>{5C22544A-7EE6-4342-B048-85BDC9FD1C3A}</a:tableStyleId>
              </a:tblPr>
              <a:tblGrid>
                <a:gridCol w="817065"/>
                <a:gridCol w="861530"/>
              </a:tblGrid>
              <a:tr h="253355">
                <a:tc gridSpan="2">
                  <a:txBody>
                    <a:bodyPr/>
                    <a:lstStyle/>
                    <a:p>
                      <a:pPr marL="0" algn="ctr"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from Lighting</a:t>
                      </a:r>
                    </a:p>
                  </a:txBody>
                  <a:tcPr marL="9525" marR="9525" marT="9525" marB="0" anchor="ctr">
                    <a:solidFill>
                      <a:schemeClr val="bg2"/>
                    </a:solidFill>
                  </a:tcPr>
                </a:tc>
                <a:tc hMerge="1">
                  <a:txBody>
                    <a:bodyPr/>
                    <a:lstStyle/>
                    <a:p>
                      <a:endParaRPr lang="zh-CN" altLang="en-US"/>
                    </a:p>
                  </a:txBody>
                  <a:tcPr/>
                </a:tc>
              </a:tr>
              <a:tr h="1198708">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Dissipation Per Unit (W/m2)</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Lighting Load (kW)</a:t>
                      </a:r>
                    </a:p>
                  </a:txBody>
                  <a:tcPr marL="9525" marR="9525" marT="9525" marB="0" anchor="ctr">
                    <a:solidFill>
                      <a:schemeClr val="bg2"/>
                    </a:solidFill>
                  </a:tcPr>
                </a:tc>
              </a:tr>
              <a:tr h="253355">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904393137"/>
              </p:ext>
            </p:extLst>
          </p:nvPr>
        </p:nvGraphicFramePr>
        <p:xfrm>
          <a:off x="2194705" y="4203661"/>
          <a:ext cx="7800974" cy="1718310"/>
        </p:xfrm>
        <a:graphic>
          <a:graphicData uri="http://schemas.openxmlformats.org/drawingml/2006/table">
            <a:tbl>
              <a:tblPr>
                <a:tableStyleId>{5C22544A-7EE6-4342-B048-85BDC9FD1C3A}</a:tableStyleId>
              </a:tblPr>
              <a:tblGrid>
                <a:gridCol w="1022528"/>
                <a:gridCol w="902513"/>
                <a:gridCol w="979322"/>
                <a:gridCol w="610359"/>
                <a:gridCol w="800100"/>
                <a:gridCol w="893829"/>
                <a:gridCol w="768096"/>
                <a:gridCol w="881250"/>
                <a:gridCol w="942977"/>
              </a:tblGrid>
              <a:tr h="255270">
                <a:tc gridSpan="9">
                  <a:txBody>
                    <a:bodyPr/>
                    <a:lstStyle/>
                    <a:p>
                      <a:pPr marL="0" algn="ctr"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from the Enclosure</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207770">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Transfer Coefficient of the External Wall K1 W/(m2</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altLang="zh-CN"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C</a:t>
                      </a:r>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External Wall Area (m2)</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Rooftop Heat Transfer Coefficient K2 W/(m2</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altLang="zh-CN"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C</a:t>
                      </a:r>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Rooftop Area (m2)</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Indoor Design Temperature </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altLang="zh-CN"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a:t>
                      </a:r>
                      <a:r>
                        <a:rPr lang="en-US" sz="1200" b="0" i="0" u="none" strike="noStrike" kern="1200" dirty="0" smtClean="0">
                          <a:solidFill>
                            <a:srgbClr val="000000"/>
                          </a:solidFill>
                          <a:effectLst/>
                          <a:latin typeface="Huawei Sans" panose="020C0503030203020204" pitchFamily="34" charset="0"/>
                          <a:ea typeface="宋体" panose="02010600030101010101" pitchFamily="2" charset="-122"/>
                          <a:cs typeface="+mn-cs"/>
                        </a:rPr>
                        <a:t>C</a:t>
                      </a:r>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Highest Outdoor Temperature</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Transfer Load of the External Wall (kW)</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Heat Transfer Load of the Rooftop (kW)</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Structure Load (kW)</a:t>
                      </a:r>
                    </a:p>
                  </a:txBody>
                  <a:tcPr marL="9525" marR="9525" marT="9525" marB="0" anchor="ctr">
                    <a:solidFill>
                      <a:schemeClr val="bg2"/>
                    </a:solidFill>
                  </a:tcPr>
                </a:tc>
              </a:tr>
              <a:tr h="255270">
                <a:tc>
                  <a:txBody>
                    <a:bodyPr/>
                    <a:lstStyle/>
                    <a:p>
                      <a:pPr algn="l" rtl="0" fontAlgn="ctr"/>
                      <a:endParaRPr lang="en-US" altLang="zh-CN" sz="10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algn="l" rtl="0" fontAlgn="ctr"/>
                      <a:endParaRPr lang="en-US" altLang="zh-CN" sz="10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c>
                  <a:txBody>
                    <a:bodyPr/>
                    <a:lstStyle/>
                    <a:p>
                      <a:pPr marL="0" algn="l" defTabSz="914034" rtl="0" eaLnBrk="1" fontAlgn="ctr" latinLnBrk="0" hangingPunct="1"/>
                      <a:endParaRPr lang="en-US" altLang="zh-CN" sz="1200" b="0" i="0" u="none" strike="noStrike" kern="1200" dirty="0">
                        <a:solidFill>
                          <a:srgbClr val="000000"/>
                        </a:solidFill>
                        <a:effectLst/>
                        <a:latin typeface="Huawei Sans" panose="020C0503030203020204" pitchFamily="34" charset="0"/>
                        <a:ea typeface="宋体" panose="02010600030101010101" pitchFamily="2" charset="-122"/>
                        <a:cs typeface="+mn-cs"/>
                      </a:endParaRPr>
                    </a:p>
                  </a:txBody>
                  <a:tcPr marL="9525" marR="9525" marT="9525" marB="0" anchor="ctr">
                    <a:solidFill>
                      <a:schemeClr val="bg2"/>
                    </a:solidFill>
                  </a:tcPr>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771308044"/>
              </p:ext>
            </p:extLst>
          </p:nvPr>
        </p:nvGraphicFramePr>
        <p:xfrm>
          <a:off x="10107839" y="4190769"/>
          <a:ext cx="1576160" cy="1718310"/>
        </p:xfrm>
        <a:graphic>
          <a:graphicData uri="http://schemas.openxmlformats.org/drawingml/2006/table">
            <a:tbl>
              <a:tblPr>
                <a:tableStyleId>{5C22544A-7EE6-4342-B048-85BDC9FD1C3A}</a:tableStyleId>
              </a:tblPr>
              <a:tblGrid>
                <a:gridCol w="914413"/>
                <a:gridCol w="661747"/>
              </a:tblGrid>
              <a:tr h="255270">
                <a:tc gridSpan="2">
                  <a:txBody>
                    <a:bodyPr/>
                    <a:lstStyle/>
                    <a:p>
                      <a:pPr marL="0" algn="l" defTabSz="914034" rtl="0" eaLnBrk="1" fontAlgn="ctr" latinLnBrk="0" hangingPunct="1"/>
                      <a:r>
                        <a:rPr lang="en-US" sz="1050" b="0" i="0" u="none" strike="noStrike" kern="1200" dirty="0">
                          <a:solidFill>
                            <a:srgbClr val="000000"/>
                          </a:solidFill>
                          <a:effectLst/>
                          <a:latin typeface="Huawei Sans" panose="020C0503030203020204" pitchFamily="34" charset="0"/>
                          <a:ea typeface="宋体" panose="02010600030101010101" pitchFamily="2" charset="-122"/>
                          <a:cs typeface="+mn-cs"/>
                        </a:rPr>
                        <a:t>Total Room Cooling Load</a:t>
                      </a:r>
                    </a:p>
                  </a:txBody>
                  <a:tcPr marL="9525" marR="9525" marT="9525" marB="0" anchor="ctr">
                    <a:solidFill>
                      <a:schemeClr val="bg2"/>
                    </a:solidFill>
                  </a:tcPr>
                </a:tc>
                <a:tc hMerge="1">
                  <a:txBody>
                    <a:bodyPr/>
                    <a:lstStyle/>
                    <a:p>
                      <a:endParaRPr lang="zh-CN" altLang="en-US"/>
                    </a:p>
                  </a:txBody>
                  <a:tcPr/>
                </a:tc>
              </a:tr>
              <a:tr h="1207770">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Total Cooling Load (kW)</a:t>
                      </a:r>
                    </a:p>
                  </a:txBody>
                  <a:tcPr marL="9525" marR="9525" marT="9525" marB="0" anchor="ctr">
                    <a:solidFill>
                      <a:schemeClr val="bg2"/>
                    </a:solidFill>
                  </a:tcPr>
                </a:tc>
                <a:tc>
                  <a:txBody>
                    <a:bodyPr/>
                    <a:lstStyle/>
                    <a:p>
                      <a:pPr marL="0" algn="l" defTabSz="914034" rtl="0" eaLnBrk="1" fontAlgn="ctr" latinLnBrk="0" hangingPunct="1"/>
                      <a:r>
                        <a:rPr lang="en-US" sz="1200" b="0" i="0" u="none" strike="noStrike" kern="1200" dirty="0">
                          <a:solidFill>
                            <a:srgbClr val="000000"/>
                          </a:solidFill>
                          <a:effectLst/>
                          <a:latin typeface="Huawei Sans" panose="020C0503030203020204" pitchFamily="34" charset="0"/>
                          <a:ea typeface="宋体" panose="02010600030101010101" pitchFamily="2" charset="-122"/>
                          <a:cs typeface="+mn-cs"/>
                        </a:rPr>
                        <a:t>Area Load (kW/m2)</a:t>
                      </a:r>
                    </a:p>
                  </a:txBody>
                  <a:tcPr marL="9525" marR="9525" marT="9525" marB="0" anchor="ctr">
                    <a:solidFill>
                      <a:schemeClr val="bg2"/>
                    </a:solidFill>
                  </a:tcPr>
                </a:tc>
              </a:tr>
              <a:tr h="255270">
                <a:tc>
                  <a:txBody>
                    <a:bodyPr/>
                    <a:lstStyle/>
                    <a:p>
                      <a:pPr algn="l" rtl="0" fontAlgn="ctr"/>
                      <a:endParaRPr lang="en-US" altLang="zh-CN" sz="1000" b="1"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c>
                  <a:txBody>
                    <a:bodyPr/>
                    <a:lstStyle/>
                    <a:p>
                      <a:pPr algn="l" rtl="0" fontAlgn="ctr"/>
                      <a:endParaRPr lang="en-US" altLang="zh-CN" sz="1000" b="0" i="0" u="none" strike="noStrike" dirty="0">
                        <a:solidFill>
                          <a:srgbClr val="000000"/>
                        </a:solidFill>
                        <a:effectLst/>
                        <a:latin typeface="Huawei Sans" panose="020C0503030203020204" pitchFamily="34" charset="0"/>
                        <a:ea typeface="宋体" panose="02010600030101010101" pitchFamily="2" charset="-122"/>
                      </a:endParaRPr>
                    </a:p>
                  </a:txBody>
                  <a:tcPr marL="9525" marR="9525" marT="9525" marB="0" anchor="ctr">
                    <a:solidFill>
                      <a:schemeClr val="bg2"/>
                    </a:solidFill>
                  </a:tcPr>
                </a:tc>
              </a:tr>
            </a:tbl>
          </a:graphicData>
        </a:graphic>
      </p:graphicFrame>
    </p:spTree>
    <p:extLst>
      <p:ext uri="{BB962C8B-B14F-4D97-AF65-F5344CB8AC3E}">
        <p14:creationId xmlns:p14="http://schemas.microsoft.com/office/powerpoint/2010/main" val="104114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Load Calculation by Region (2)</a:t>
            </a:r>
          </a:p>
        </p:txBody>
      </p:sp>
      <p:sp>
        <p:nvSpPr>
          <p:cNvPr id="4" name="文本占位符 3"/>
          <p:cNvSpPr>
            <a:spLocks noGrp="1"/>
          </p:cNvSpPr>
          <p:nvPr>
            <p:ph type="body" sz="quarter" idx="10"/>
          </p:nvPr>
        </p:nvSpPr>
        <p:spPr/>
        <p:txBody>
          <a:bodyPr>
            <a:noAutofit/>
          </a:bodyPr>
          <a:lstStyle/>
          <a:p>
            <a:r>
              <a:rPr lang="en-US">
                <a:latin typeface="Huawei Sans" panose="020C0503030203020204" pitchFamily="34" charset="0"/>
              </a:rPr>
              <a:t>Load summary table</a:t>
            </a:r>
          </a:p>
        </p:txBody>
      </p:sp>
      <p:graphicFrame>
        <p:nvGraphicFramePr>
          <p:cNvPr id="3" name="表格 2"/>
          <p:cNvGraphicFramePr>
            <a:graphicFrameLocks noGrp="1"/>
          </p:cNvGraphicFramePr>
          <p:nvPr>
            <p:extLst>
              <p:ext uri="{D42A27DB-BD31-4B8C-83A1-F6EECF244321}">
                <p14:modId xmlns:p14="http://schemas.microsoft.com/office/powerpoint/2010/main" val="199789782"/>
              </p:ext>
            </p:extLst>
          </p:nvPr>
        </p:nvGraphicFramePr>
        <p:xfrm>
          <a:off x="683536" y="1801474"/>
          <a:ext cx="10837625" cy="4398068"/>
        </p:xfrm>
        <a:graphic>
          <a:graphicData uri="http://schemas.openxmlformats.org/drawingml/2006/table">
            <a:tbl>
              <a:tblPr>
                <a:tableStyleId>{5C22544A-7EE6-4342-B048-85BDC9FD1C3A}</a:tableStyleId>
              </a:tblPr>
              <a:tblGrid>
                <a:gridCol w="2168741"/>
                <a:gridCol w="1262742"/>
                <a:gridCol w="957942"/>
                <a:gridCol w="1350644"/>
                <a:gridCol w="1225455"/>
                <a:gridCol w="1263752"/>
                <a:gridCol w="1059509"/>
                <a:gridCol w="1548840"/>
              </a:tblGrid>
              <a:tr h="1186353">
                <a:tc>
                  <a:txBody>
                    <a:bodyPr/>
                    <a:lstStyle/>
                    <a:p>
                      <a:pPr algn="l" fontAlgn="ctr"/>
                      <a:r>
                        <a:rPr lang="en-US" sz="1200" u="none" strike="noStrike" dirty="0">
                          <a:latin typeface="Huawei Sans" panose="020C0503030203020204" pitchFamily="34" charset="0"/>
                        </a:rPr>
                        <a:t>Equipment Room</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Heat Dissipation Load of Equipment (kW)</a:t>
                      </a:r>
                    </a:p>
                  </a:txBody>
                  <a:tcPr marL="72000" marR="9525" marT="9525" marB="0" anchor="ctr">
                    <a:solidFill>
                      <a:schemeClr val="bg2"/>
                    </a:solidFill>
                  </a:tcPr>
                </a:tc>
                <a:tc>
                  <a:txBody>
                    <a:bodyPr/>
                    <a:lstStyle/>
                    <a:p>
                      <a:pPr algn="l" fontAlgn="ctr"/>
                      <a:r>
                        <a:rPr lang="en-US" sz="1200" u="none" strike="noStrike" dirty="0">
                          <a:latin typeface="Huawei Sans" panose="020C0503030203020204" pitchFamily="34" charset="0"/>
                        </a:rPr>
                        <a:t>Heat Dissipation Load of Personnel (kW)</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Heat Dissipation Load of Lightings (kW)</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Heat Dissipation Load of the Enclosure (kW)</a:t>
                      </a:r>
                    </a:p>
                  </a:txBody>
                  <a:tcPr marL="72000" marR="9525" marT="9525" marB="0" anchor="ctr">
                    <a:solidFill>
                      <a:schemeClr val="bg2"/>
                    </a:solidFill>
                  </a:tcPr>
                </a:tc>
                <a:tc>
                  <a:txBody>
                    <a:bodyPr/>
                    <a:lstStyle/>
                    <a:p>
                      <a:pPr algn="l" fontAlgn="ctr"/>
                      <a:r>
                        <a:rPr lang="en-US" sz="1200" u="none" strike="noStrike" dirty="0">
                          <a:latin typeface="Huawei Sans" panose="020C0503030203020204" pitchFamily="34" charset="0"/>
                        </a:rPr>
                        <a:t>Total Room Cooling Load (kW)</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Redundancy Coefficient of Room Air Conditioners</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Total Cooling Capacity of Room Air Conditioners (kW)</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IDC 1</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IDC 2</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UPS room 1</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UPS room 2</a:t>
                      </a:r>
                    </a:p>
                  </a:txBody>
                  <a:tcPr marL="72000" marR="9525" marT="9525" marB="0" anchor="ctr">
                    <a:solidFill>
                      <a:schemeClr val="bg2"/>
                    </a:solidFill>
                  </a:tcPr>
                </a:tc>
                <a:tc>
                  <a:txBody>
                    <a:bodyPr/>
                    <a:lstStyle/>
                    <a:p>
                      <a:pPr algn="ctr" fontAlgn="ctr"/>
                      <a:r>
                        <a:rPr lang="en-US" sz="1200" u="none" strike="noStrike" dirty="0">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marL="0" algn="l" defTabSz="914034" rtl="0" eaLnBrk="1" fontAlgn="ctr" latinLnBrk="0" hangingPunct="1"/>
                      <a:r>
                        <a:rPr lang="en-US" sz="1200" u="none" strike="noStrike">
                          <a:solidFill>
                            <a:schemeClr val="dk1"/>
                          </a:solidFill>
                          <a:latin typeface="Huawei Sans" panose="020C0503030203020204" pitchFamily="34" charset="0"/>
                          <a:ea typeface="+mn-ea"/>
                          <a:cs typeface="+mn-cs"/>
                        </a:rPr>
                        <a:t>Battery room</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dirty="0">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marL="0" algn="l" defTabSz="914034" rtl="0" eaLnBrk="1" fontAlgn="ctr" latinLnBrk="0" hangingPunct="1"/>
                      <a:r>
                        <a:rPr lang="en-US" sz="1200" u="none" strike="noStrike">
                          <a:solidFill>
                            <a:schemeClr val="dk1"/>
                          </a:solidFill>
                          <a:latin typeface="Huawei Sans" panose="020C0503030203020204" pitchFamily="34" charset="0"/>
                          <a:ea typeface="+mn-ea"/>
                          <a:cs typeface="+mn-cs"/>
                        </a:rPr>
                        <a:t>LV power distribution room 1</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marL="0" algn="l" defTabSz="914034" rtl="0" eaLnBrk="1" fontAlgn="ctr" latinLnBrk="0" hangingPunct="1"/>
                      <a:r>
                        <a:rPr lang="en-US" sz="1200" u="none" strike="noStrike" dirty="0">
                          <a:solidFill>
                            <a:schemeClr val="dk1"/>
                          </a:solidFill>
                          <a:latin typeface="Huawei Sans" panose="020C0503030203020204" pitchFamily="34" charset="0"/>
                          <a:ea typeface="+mn-ea"/>
                          <a:cs typeface="+mn-cs"/>
                        </a:rPr>
                        <a:t>LV power distribution room 2</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marL="0" algn="l" defTabSz="914034" rtl="0" eaLnBrk="1" fontAlgn="ctr" latinLnBrk="0" hangingPunct="1"/>
                      <a:r>
                        <a:rPr lang="en-US" sz="1200" u="none" strike="noStrike">
                          <a:solidFill>
                            <a:schemeClr val="dk1"/>
                          </a:solidFill>
                          <a:latin typeface="Huawei Sans" panose="020C0503030203020204" pitchFamily="34" charset="0"/>
                          <a:ea typeface="+mn-ea"/>
                          <a:cs typeface="+mn-cs"/>
                        </a:rPr>
                        <a:t>Operation room</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fontAlgn="ctr"/>
                      <a:r>
                        <a:rPr lang="en-US" sz="1200" u="none" strike="noStrike">
                          <a:latin typeface="Huawei Sans" panose="020C0503030203020204" pitchFamily="34" charset="0"/>
                        </a:rPr>
                        <a:t>Total Cooling Load (kW)</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2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050" u="none" strike="noStrike">
                          <a:latin typeface="Huawei Sans" panose="020C0503030203020204" pitchFamily="34" charset="0"/>
                        </a:rPr>
                        <a:t>　</a:t>
                      </a:r>
                    </a:p>
                  </a:txBody>
                  <a:tcPr marL="72000" marR="9525" marT="9525" marB="0" anchor="ctr">
                    <a:solidFill>
                      <a:schemeClr val="bg2"/>
                    </a:solidFill>
                  </a:tcPr>
                </a:tc>
              </a:tr>
              <a:tr h="247055">
                <a:tc>
                  <a:txBody>
                    <a:bodyPr/>
                    <a:lstStyle/>
                    <a:p>
                      <a:pPr algn="l" rtl="0" fontAlgn="ctr"/>
                      <a:endParaRPr lang="zh-CN" altLang="en-US" sz="1200" b="0" i="0" u="none" strike="noStrike" dirty="0">
                        <a:solidFill>
                          <a:srgbClr val="000000"/>
                        </a:solidFill>
                        <a:effectLst/>
                        <a:latin typeface="Huawei Sans" panose="020C0503030203020204" pitchFamily="34" charset="0"/>
                        <a:ea typeface="宋体" panose="02010600030101010101" pitchFamily="2" charset="-122"/>
                      </a:endParaRPr>
                    </a:p>
                  </a:txBody>
                  <a:tcPr marL="72000" marR="9525" marT="9525" marB="0" anchor="ctr">
                    <a:solidFill>
                      <a:schemeClr val="bg2"/>
                    </a:solidFill>
                  </a:tcPr>
                </a:tc>
                <a:tc gridSpan="7">
                  <a:txBody>
                    <a:bodyPr/>
                    <a:lstStyle/>
                    <a:p>
                      <a:pPr algn="ctr" fontAlgn="ctr"/>
                      <a:r>
                        <a:rPr lang="en-US" sz="1200" u="none" strike="noStrike" dirty="0">
                          <a:latin typeface="Huawei Sans" panose="020C0503030203020204" pitchFamily="34" charset="0"/>
                        </a:rPr>
                        <a:t>　</a:t>
                      </a:r>
                    </a:p>
                  </a:txBody>
                  <a:tcPr marL="72000"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5562173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noAutofit/>
          </a:bodyPr>
          <a:lstStyle/>
          <a:p>
            <a:r>
              <a:rPr lang="en-US" dirty="0">
                <a:latin typeface="Huawei Sans" panose="020C0503030203020204" pitchFamily="34" charset="0"/>
              </a:rPr>
              <a:t>This course consists of two parts:</a:t>
            </a:r>
          </a:p>
          <a:p>
            <a:pPr lvl="1"/>
            <a:r>
              <a:rPr lang="en-US" dirty="0">
                <a:latin typeface="Huawei Sans" panose="020C0503030203020204" pitchFamily="34" charset="0"/>
              </a:rPr>
              <a:t>Part 1 describes the cooling load calculation principles, related standards, theoretical calculation, and load calculation examples of data center air conditioners.</a:t>
            </a:r>
          </a:p>
          <a:p>
            <a:pPr lvl="1"/>
            <a:r>
              <a:rPr lang="en-US" dirty="0">
                <a:latin typeface="Huawei Sans" panose="020C0503030203020204" pitchFamily="34" charset="0"/>
              </a:rPr>
              <a:t>Part 2 describes the air conditioners in a data center, in terms of configuration principles and features, recommended model selection, layout selection, and key planning points of the air supply mode.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3227191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Data Center Cooling Load Estimation Overview</a:t>
            </a:r>
          </a:p>
        </p:txBody>
      </p:sp>
      <p:sp>
        <p:nvSpPr>
          <p:cNvPr id="8" name="文本占位符 7"/>
          <p:cNvSpPr>
            <a:spLocks noGrp="1"/>
          </p:cNvSpPr>
          <p:nvPr>
            <p:ph type="body" sz="quarter" idx="10"/>
          </p:nvPr>
        </p:nvSpPr>
        <p:spPr/>
        <p:txBody>
          <a:bodyPr>
            <a:noAutofit/>
          </a:bodyPr>
          <a:lstStyle/>
          <a:p>
            <a:r>
              <a:rPr lang="en-US" sz="2000" dirty="0" smtClean="0">
                <a:latin typeface="Huawei Sans" panose="020C0503030203020204" pitchFamily="34" charset="0"/>
              </a:rPr>
              <a:t>Two </a:t>
            </a:r>
            <a:r>
              <a:rPr lang="en-US" sz="2000" dirty="0">
                <a:latin typeface="Huawei Sans" panose="020C0503030203020204" pitchFamily="34" charset="0"/>
              </a:rPr>
              <a:t>estimation methods:</a:t>
            </a:r>
          </a:p>
          <a:p>
            <a:pPr lvl="1"/>
            <a:r>
              <a:rPr lang="en-US" sz="1800" dirty="0">
                <a:latin typeface="Huawei Sans" panose="020C0503030203020204" pitchFamily="34" charset="0"/>
              </a:rPr>
              <a:t>Calculation by unit area</a:t>
            </a:r>
          </a:p>
          <a:p>
            <a:pPr lvl="2"/>
            <a:r>
              <a:rPr lang="en-US" sz="1600" dirty="0">
                <a:latin typeface="Huawei Sans" panose="020C0503030203020204" pitchFamily="34" charset="0"/>
              </a:rPr>
              <a:t>It is rough estimation based on the actual accumulated air conditioner load estimation counters. The air conditioner load counter refers to the cooling capacity required by the equipment in every 1 m</a:t>
            </a:r>
            <a:r>
              <a:rPr lang="en-US" sz="1600" baseline="30000" dirty="0">
                <a:latin typeface="Huawei Sans" panose="020C0503030203020204" pitchFamily="34" charset="0"/>
              </a:rPr>
              <a:t>2</a:t>
            </a:r>
            <a:r>
              <a:rPr lang="en-US" sz="1600" dirty="0">
                <a:latin typeface="Huawei Sans" panose="020C0503030203020204" pitchFamily="34" charset="0"/>
              </a:rPr>
              <a:t> air conditioning area of the building.</a:t>
            </a:r>
          </a:p>
          <a:p>
            <a:pPr lvl="1"/>
            <a:r>
              <a:rPr lang="en-US" sz="1800" dirty="0">
                <a:latin typeface="Huawei Sans" panose="020C0503030203020204" pitchFamily="34" charset="0"/>
              </a:rPr>
              <a:t>Load statistics method (modular solution)</a:t>
            </a:r>
          </a:p>
          <a:p>
            <a:pPr lvl="2"/>
            <a:r>
              <a:rPr lang="en-US" sz="1600" dirty="0">
                <a:latin typeface="Huawei Sans" panose="020C0503030203020204" pitchFamily="34" charset="0"/>
              </a:rPr>
              <a:t>Modular solution: it is estimation based on the number of cabinets and power density of a single cabinet.</a:t>
            </a:r>
            <a:br>
              <a:rPr lang="en-US" sz="1600" dirty="0">
                <a:latin typeface="Huawei Sans" panose="020C0503030203020204" pitchFamily="34" charset="0"/>
              </a:rPr>
            </a:br>
            <a:r>
              <a:rPr lang="en-US" sz="1600" dirty="0">
                <a:latin typeface="Huawei Sans" panose="020C0503030203020204" pitchFamily="34" charset="0"/>
              </a:rPr>
              <a:t>Number of cabinets x Power density x Simultaneous coefficient (0.6–0.8 or 1) x Comprehensive coefficient (1.3–1.5 for open aisles and 1.1–1.2 for aisle containment)</a:t>
            </a:r>
          </a:p>
          <a:p>
            <a:pPr marL="403039" lvl="1" indent="0">
              <a:buNone/>
            </a:pPr>
            <a:endParaRPr lang="zh-CN" altLang="en-US" sz="1600" dirty="0">
              <a:latin typeface="Huawei Sans" panose="020C0503030203020204" pitchFamily="34" charset="0"/>
            </a:endParaRPr>
          </a:p>
        </p:txBody>
      </p:sp>
      <p:pic>
        <p:nvPicPr>
          <p:cNvPr id="11" name="图片 10"/>
          <p:cNvPicPr>
            <a:picLocks noChangeAspect="1"/>
          </p:cNvPicPr>
          <p:nvPr/>
        </p:nvPicPr>
        <p:blipFill>
          <a:blip r:embed="rId3"/>
          <a:stretch>
            <a:fillRect/>
          </a:stretch>
        </p:blipFill>
        <p:spPr>
          <a:xfrm>
            <a:off x="10423541" y="4426797"/>
            <a:ext cx="1003098" cy="15007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162029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Data Center Cooling Load Estimation – Calculation by Unit Area</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In the actual engineering solution design, due to the complexity of the building structure, select the cooling capacity required by the equipment room unit area according to the following table, and then calculate the cooling capacity requirement according to the total area.</a:t>
            </a: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r>
              <a:rPr lang="en-US" sz="1800" dirty="0">
                <a:latin typeface="Huawei Sans" panose="020C0503030203020204" pitchFamily="34" charset="0"/>
              </a:rPr>
              <a:t>For example, the heat dissipation capacity of a 130 m</a:t>
            </a:r>
            <a:r>
              <a:rPr lang="en-US" sz="1800" baseline="30000" dirty="0">
                <a:latin typeface="Huawei Sans" panose="020C0503030203020204" pitchFamily="34" charset="0"/>
              </a:rPr>
              <a:t>2</a:t>
            </a:r>
            <a:r>
              <a:rPr lang="en-US" sz="1800" dirty="0">
                <a:latin typeface="Huawei Sans" panose="020C0503030203020204" pitchFamily="34" charset="0"/>
              </a:rPr>
              <a:t> computer room is calculated based on 350 W/m</a:t>
            </a:r>
            <a:r>
              <a:rPr lang="en-US" sz="1800" baseline="30000" dirty="0">
                <a:latin typeface="Huawei Sans" panose="020C0503030203020204" pitchFamily="34" charset="0"/>
              </a:rPr>
              <a:t>2</a:t>
            </a:r>
            <a:r>
              <a:rPr lang="en-US" sz="1800" dirty="0">
                <a:latin typeface="Huawei Sans" panose="020C0503030203020204" pitchFamily="34" charset="0"/>
              </a:rPr>
              <a:t>: 130 x 0.35 = 45.5 kW.</a:t>
            </a:r>
          </a:p>
          <a:p>
            <a:endParaRPr lang="zh-CN" altLang="en-US" sz="18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671681653"/>
              </p:ext>
            </p:extLst>
          </p:nvPr>
        </p:nvGraphicFramePr>
        <p:xfrm>
          <a:off x="1028897" y="2514116"/>
          <a:ext cx="6336704" cy="2524690"/>
        </p:xfrm>
        <a:graphic>
          <a:graphicData uri="http://schemas.openxmlformats.org/drawingml/2006/table">
            <a:tbl>
              <a:tblPr/>
              <a:tblGrid>
                <a:gridCol w="3903724"/>
                <a:gridCol w="2432980"/>
              </a:tblGrid>
              <a:tr h="28110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latin typeface="Huawei Sans" panose="020C0503030203020204" pitchFamily="34" charset="0"/>
                          <a:ea typeface="+mn-ea"/>
                          <a:cs typeface="Times New Roman"/>
                        </a:rPr>
                        <a:t>Equipment Room Type</a:t>
                      </a:r>
                    </a:p>
                  </a:txBody>
                  <a:tcPr marL="66812" marR="66812"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indent="0" algn="ctr">
                        <a:lnSpc>
                          <a:spcPct val="100000"/>
                        </a:lnSpc>
                        <a:spcAft>
                          <a:spcPts val="0"/>
                        </a:spcAft>
                      </a:pPr>
                      <a:r>
                        <a:rPr lang="en-US" sz="1400" b="1">
                          <a:solidFill>
                            <a:schemeClr val="tx1"/>
                          </a:solidFill>
                          <a:latin typeface="Huawei Sans" panose="020C0503030203020204" pitchFamily="34" charset="0"/>
                          <a:ea typeface="+mn-ea"/>
                          <a:cs typeface="Times New Roman"/>
                        </a:rPr>
                        <a:t>Power Density</a:t>
                      </a:r>
                    </a:p>
                  </a:txBody>
                  <a:tcPr marL="66812" marR="66812"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Telecom switch room and mobile base station</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dirty="0">
                          <a:latin typeface="Huawei Sans" panose="020C0503030203020204" pitchFamily="34" charset="0"/>
                          <a:ea typeface="+mn-ea"/>
                          <a:cs typeface="Times New Roman" panose="02020603050405020304" pitchFamily="18" charset="0"/>
                        </a:rPr>
                        <a:t>350–500 W/m</a:t>
                      </a:r>
                      <a:r>
                        <a:rPr lang="en-US" sz="1200" b="0" baseline="30000" dirty="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dirty="0">
                          <a:latin typeface="Huawei Sans" panose="020C0503030203020204" pitchFamily="34" charset="0"/>
                          <a:ea typeface="+mn-ea"/>
                          <a:cs typeface="Times New Roman" panose="02020603050405020304" pitchFamily="18" charset="0"/>
                        </a:rPr>
                        <a:t>Transmission equipment room</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250–350 W/m</a:t>
                      </a:r>
                      <a:r>
                        <a:rPr lang="en-US" sz="1200" b="0" baseline="3000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IDC </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dirty="0">
                          <a:latin typeface="Huawei Sans" panose="020C0503030203020204" pitchFamily="34" charset="0"/>
                          <a:ea typeface="+mn-ea"/>
                          <a:cs typeface="Times New Roman" panose="02020603050405020304" pitchFamily="18" charset="0"/>
                        </a:rPr>
                        <a:t>600–800 W/m</a:t>
                      </a:r>
                      <a:r>
                        <a:rPr lang="en-US" sz="1200" b="0" baseline="30000" dirty="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Computer room and control center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350–500 W/m</a:t>
                      </a:r>
                      <a:r>
                        <a:rPr lang="en-US" sz="1200" b="0" baseline="3000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Precision machining workshop</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dirty="0">
                          <a:latin typeface="Huawei Sans" panose="020C0503030203020204" pitchFamily="34" charset="0"/>
                          <a:ea typeface="+mn-ea"/>
                          <a:cs typeface="Times New Roman" panose="02020603050405020304" pitchFamily="18" charset="0"/>
                        </a:rPr>
                        <a:t>300–350 W/m</a:t>
                      </a:r>
                      <a:r>
                        <a:rPr lang="en-US" sz="1200" b="0" baseline="30000" dirty="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Standard test room and calibration center </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250–300 W/m</a:t>
                      </a:r>
                      <a:r>
                        <a:rPr lang="en-US" sz="1200" b="0" baseline="3000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320512">
                <a:tc>
                  <a:txBody>
                    <a:bodyPr/>
                    <a:lstStyle/>
                    <a:p>
                      <a:pPr algn="ctr">
                        <a:lnSpc>
                          <a:spcPct val="150000"/>
                        </a:lnSpc>
                        <a:spcAft>
                          <a:spcPts val="0"/>
                        </a:spcAft>
                      </a:pPr>
                      <a:r>
                        <a:rPr lang="en-US" sz="1200" b="0">
                          <a:latin typeface="Huawei Sans" panose="020C0503030203020204" pitchFamily="34" charset="0"/>
                          <a:ea typeface="+mn-ea"/>
                          <a:cs typeface="Times New Roman" panose="02020603050405020304" pitchFamily="18" charset="0"/>
                        </a:rPr>
                        <a:t>UPS, battery room, and power equipment room</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lnSpc>
                          <a:spcPct val="150000"/>
                        </a:lnSpc>
                        <a:spcAft>
                          <a:spcPts val="0"/>
                        </a:spcAft>
                      </a:pPr>
                      <a:r>
                        <a:rPr lang="en-US" sz="1200" b="0" dirty="0">
                          <a:latin typeface="Huawei Sans" panose="020C0503030203020204" pitchFamily="34" charset="0"/>
                          <a:ea typeface="+mn-ea"/>
                          <a:cs typeface="Times New Roman" panose="02020603050405020304" pitchFamily="18" charset="0"/>
                        </a:rPr>
                        <a:t>300–350 W/m</a:t>
                      </a:r>
                      <a:r>
                        <a:rPr lang="en-US" sz="1200" b="0" baseline="30000" dirty="0">
                          <a:latin typeface="Huawei Sans" panose="020C0503030203020204" pitchFamily="34" charset="0"/>
                          <a:ea typeface="+mn-ea"/>
                          <a:cs typeface="Times New Roman" panose="02020603050405020304" pitchFamily="18" charset="0"/>
                        </a:rPr>
                        <a:t>2</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AutoShape 14"/>
          <p:cNvSpPr>
            <a:spLocks noChangeArrowheads="1"/>
          </p:cNvSpPr>
          <p:nvPr/>
        </p:nvSpPr>
        <p:spPr bwMode="gray">
          <a:xfrm>
            <a:off x="8055161" y="2346463"/>
            <a:ext cx="3437695" cy="3148734"/>
          </a:xfrm>
          <a:prstGeom prst="flowChartDocument">
            <a:avLst/>
          </a:prstGeom>
          <a:solidFill>
            <a:srgbClr val="D5DFCB"/>
          </a:solidFill>
          <a:ln>
            <a:noFill/>
          </a:ln>
          <a:effectLst>
            <a:outerShdw dist="35921" dir="2700000" algn="ctr" rotWithShape="0">
              <a:srgbClr val="1C1C1C">
                <a:alpha val="50000"/>
              </a:srgbClr>
            </a:outerShdw>
          </a:effectLst>
          <a:extLst>
            <a:ext uri="{91240B29-F687-4F45-9708-019B960494DF}">
              <a14:hiddenLine xmlns:a14="http://schemas.microsoft.com/office/drawing/2010/main" w="19050" algn="ctr">
                <a:solidFill>
                  <a:srgbClr val="000000"/>
                </a:solidFill>
                <a:miter lim="800000"/>
                <a:headEnd/>
                <a:tailEnd/>
              </a14:hiddenLine>
            </a:ext>
          </a:extLst>
        </p:spPr>
        <p:txBody>
          <a:bodyPr wrap="none" lIns="92382" tIns="46191" rIns="92382" bIns="46191" anchor="ctr">
            <a:no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latin typeface="Huawei Sans" panose="020C0503030203020204" pitchFamily="34" charset="0"/>
            </a:endParaRPr>
          </a:p>
        </p:txBody>
      </p:sp>
      <p:sp>
        <p:nvSpPr>
          <p:cNvPr id="6" name="AutoShape 19"/>
          <p:cNvSpPr>
            <a:spLocks noChangeArrowheads="1"/>
          </p:cNvSpPr>
          <p:nvPr/>
        </p:nvSpPr>
        <p:spPr bwMode="gray">
          <a:xfrm>
            <a:off x="8048811" y="2296645"/>
            <a:ext cx="3477999" cy="404813"/>
          </a:xfrm>
          <a:prstGeom prst="bevel">
            <a:avLst>
              <a:gd name="adj" fmla="val 9569"/>
            </a:avLst>
          </a:prstGeom>
          <a:solidFill>
            <a:srgbClr val="A5BB8F"/>
          </a:solidFill>
          <a:ln>
            <a:noFill/>
          </a:ln>
          <a:extLst>
            <a:ext uri="{91240B29-F687-4F45-9708-019B960494DF}">
              <a14:hiddenLine xmlns:a14="http://schemas.microsoft.com/office/drawing/2010/main" w="19050" algn="ctr">
                <a:solidFill>
                  <a:srgbClr val="000000"/>
                </a:solidFill>
                <a:miter lim="800000"/>
                <a:headEnd/>
                <a:tailEnd/>
              </a14:hiddenLine>
            </a:ext>
          </a:extLst>
        </p:spPr>
        <p:txBody>
          <a:bodyPr wrap="none" lIns="92382" tIns="46191" rIns="92382" bIns="46191" anchor="ctr">
            <a:no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latin typeface="Huawei Sans" panose="020C0503030203020204" pitchFamily="34" charset="0"/>
            </a:endParaRPr>
          </a:p>
        </p:txBody>
      </p:sp>
      <p:sp>
        <p:nvSpPr>
          <p:cNvPr id="7" name="Text Box 23"/>
          <p:cNvSpPr txBox="1">
            <a:spLocks noChangeArrowheads="1"/>
          </p:cNvSpPr>
          <p:nvPr/>
        </p:nvSpPr>
        <p:spPr bwMode="auto">
          <a:xfrm>
            <a:off x="7997862" y="2316786"/>
            <a:ext cx="3552292" cy="339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2382" tIns="46191" rIns="92382" bIns="46191">
            <a:no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1600" b="1" dirty="0">
                <a:latin typeface="Huawei Sans" panose="020C0503030203020204" pitchFamily="34" charset="0"/>
                <a:ea typeface="微软雅黑" panose="020B0503020204020204" pitchFamily="34" charset="-122"/>
              </a:rPr>
              <a:t>Area Method</a:t>
            </a:r>
          </a:p>
        </p:txBody>
      </p:sp>
      <p:sp>
        <p:nvSpPr>
          <p:cNvPr id="8" name="Rectangle 27"/>
          <p:cNvSpPr>
            <a:spLocks noChangeArrowheads="1"/>
          </p:cNvSpPr>
          <p:nvPr/>
        </p:nvSpPr>
        <p:spPr bwMode="black">
          <a:xfrm>
            <a:off x="8126270" y="2705839"/>
            <a:ext cx="3400540" cy="2127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92382" tIns="46191" rIns="92382" bIns="46191">
            <a:noAutofit/>
          </a:bodyPr>
          <a:lstStyle>
            <a:lvl1pPr marL="114300" indent="-1143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50000"/>
              </a:lnSpc>
              <a:buFontTx/>
              <a:buChar char="•"/>
            </a:pPr>
            <a:r>
              <a:rPr lang="en-US" sz="1200" dirty="0">
                <a:solidFill>
                  <a:srgbClr val="1C1C1C"/>
                </a:solidFill>
                <a:latin typeface="Huawei Sans" panose="020C0503030203020204" pitchFamily="34" charset="0"/>
                <a:ea typeface="+mn-ea"/>
              </a:rPr>
              <a:t>The estimated load of an equipment room is determined based on the empirical statistics of equipment rooms of the same type. When this method is used, the actual power value and source must be specified. However, the load density changes greatly due to the development of the power trend. Therefore, the estimated value can only be used as a reference.</a:t>
            </a:r>
          </a:p>
        </p:txBody>
      </p:sp>
    </p:spTree>
    <p:extLst>
      <p:ext uri="{BB962C8B-B14F-4D97-AF65-F5344CB8AC3E}">
        <p14:creationId xmlns:p14="http://schemas.microsoft.com/office/powerpoint/2010/main" val="5854650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Data Center Cooling Load Estimation – Load Statistics Method (Modular Solution)</a:t>
            </a:r>
          </a:p>
        </p:txBody>
      </p:sp>
      <p:graphicFrame>
        <p:nvGraphicFramePr>
          <p:cNvPr id="5" name="表格 4"/>
          <p:cNvGraphicFramePr>
            <a:graphicFrameLocks noGrp="1"/>
          </p:cNvGraphicFramePr>
          <p:nvPr>
            <p:extLst>
              <p:ext uri="{D42A27DB-BD31-4B8C-83A1-F6EECF244321}">
                <p14:modId xmlns:p14="http://schemas.microsoft.com/office/powerpoint/2010/main" val="3242102267"/>
              </p:ext>
            </p:extLst>
          </p:nvPr>
        </p:nvGraphicFramePr>
        <p:xfrm>
          <a:off x="684553" y="1635906"/>
          <a:ext cx="11061361" cy="4428494"/>
        </p:xfrm>
        <a:graphic>
          <a:graphicData uri="http://schemas.openxmlformats.org/drawingml/2006/table">
            <a:tbl>
              <a:tblPr>
                <a:tableStyleId>{5C22544A-7EE6-4342-B048-85BDC9FD1C3A}</a:tableStyleId>
              </a:tblPr>
              <a:tblGrid>
                <a:gridCol w="2154202"/>
                <a:gridCol w="1063542"/>
                <a:gridCol w="1447598"/>
                <a:gridCol w="992848"/>
                <a:gridCol w="1074057"/>
                <a:gridCol w="1538514"/>
                <a:gridCol w="1538515"/>
                <a:gridCol w="1252085"/>
              </a:tblGrid>
              <a:tr h="830341">
                <a:tc>
                  <a:txBody>
                    <a:bodyPr/>
                    <a:lstStyle/>
                    <a:p>
                      <a:pPr algn="l" fontAlgn="ctr"/>
                      <a:r>
                        <a:rPr lang="en-US" sz="1200" b="1" u="none" strike="noStrike" dirty="0">
                          <a:latin typeface="Huawei Sans" panose="020C0503030203020204" pitchFamily="34" charset="0"/>
                        </a:rPr>
                        <a:t>Equipment Room</a:t>
                      </a:r>
                    </a:p>
                  </a:txBody>
                  <a:tcPr marL="72000" marR="9525" marT="9525" marB="0" anchor="ctr">
                    <a:solidFill>
                      <a:schemeClr val="bg2"/>
                    </a:solidFill>
                  </a:tcPr>
                </a:tc>
                <a:tc>
                  <a:txBody>
                    <a:bodyPr/>
                    <a:lstStyle/>
                    <a:p>
                      <a:pPr algn="l" fontAlgn="ctr"/>
                      <a:r>
                        <a:rPr lang="en-US" sz="1200" b="1" u="none" strike="noStrike">
                          <a:latin typeface="Huawei Sans" panose="020C0503030203020204" pitchFamily="34" charset="0"/>
                        </a:rPr>
                        <a:t>Number of Racks</a:t>
                      </a:r>
                    </a:p>
                  </a:txBody>
                  <a:tcPr marL="72000" marR="9525" marT="9525" marB="0" anchor="ctr">
                    <a:solidFill>
                      <a:schemeClr val="bg2"/>
                    </a:solidFill>
                  </a:tcPr>
                </a:tc>
                <a:tc>
                  <a:txBody>
                    <a:bodyPr/>
                    <a:lstStyle/>
                    <a:p>
                      <a:pPr algn="l" fontAlgn="ctr"/>
                      <a:r>
                        <a:rPr lang="en-US" sz="1200" b="1" u="none" strike="noStrike" dirty="0">
                          <a:latin typeface="Huawei Sans" panose="020C0503030203020204" pitchFamily="34" charset="0"/>
                        </a:rPr>
                        <a:t>Power Density of a Single Rack</a:t>
                      </a:r>
                    </a:p>
                    <a:p>
                      <a:pPr algn="l" fontAlgn="ctr"/>
                      <a:r>
                        <a:rPr lang="en-US" sz="1200" b="1" u="none" strike="noStrike" dirty="0" smtClean="0">
                          <a:latin typeface="Huawei Sans" panose="020C0503030203020204" pitchFamily="34" charset="0"/>
                        </a:rPr>
                        <a:t>(</a:t>
                      </a:r>
                      <a:r>
                        <a:rPr lang="en-US" sz="1200" b="1" u="none" strike="noStrike" dirty="0">
                          <a:latin typeface="Huawei Sans" panose="020C0503030203020204" pitchFamily="34" charset="0"/>
                        </a:rPr>
                        <a:t>kW)</a:t>
                      </a:r>
                    </a:p>
                  </a:txBody>
                  <a:tcPr marL="72000" marR="9525" marT="9525" marB="0" anchor="ctr">
                    <a:solidFill>
                      <a:schemeClr val="bg2"/>
                    </a:solidFill>
                  </a:tcPr>
                </a:tc>
                <a:tc>
                  <a:txBody>
                    <a:bodyPr/>
                    <a:lstStyle/>
                    <a:p>
                      <a:pPr algn="l" fontAlgn="ctr"/>
                      <a:r>
                        <a:rPr lang="en-US" sz="1200" b="1" u="none" strike="noStrike">
                          <a:latin typeface="Huawei Sans" panose="020C0503030203020204" pitchFamily="34" charset="0"/>
                        </a:rPr>
                        <a:t>UPS Power (kW)</a:t>
                      </a:r>
                    </a:p>
                  </a:txBody>
                  <a:tcPr marL="72000" marR="9525" marT="9525" marB="0" anchor="ctr">
                    <a:solidFill>
                      <a:schemeClr val="bg2"/>
                    </a:solidFill>
                  </a:tcPr>
                </a:tc>
                <a:tc>
                  <a:txBody>
                    <a:bodyPr/>
                    <a:lstStyle/>
                    <a:p>
                      <a:pPr algn="l" fontAlgn="ctr"/>
                      <a:r>
                        <a:rPr lang="en-US" sz="1200" b="1" i="0" u="none" strike="noStrike" dirty="0">
                          <a:solidFill>
                            <a:srgbClr val="000000"/>
                          </a:solidFill>
                          <a:latin typeface="Huawei Sans" panose="020C0503030203020204" pitchFamily="34" charset="0"/>
                          <a:ea typeface="宋体" panose="02010600030101010101" pitchFamily="2" charset="-122"/>
                        </a:rPr>
                        <a:t>Battery Cabinet Power</a:t>
                      </a:r>
                    </a:p>
                    <a:p>
                      <a:pPr marL="0" marR="0" lvl="0" indent="0" algn="l" defTabSz="914034" rtl="0" eaLnBrk="1" fontAlgn="ctr" latinLnBrk="0" hangingPunct="1">
                        <a:lnSpc>
                          <a:spcPct val="100000"/>
                        </a:lnSpc>
                        <a:spcBef>
                          <a:spcPts val="0"/>
                        </a:spcBef>
                        <a:spcAft>
                          <a:spcPts val="0"/>
                        </a:spcAft>
                        <a:buClrTx/>
                        <a:buSzTx/>
                        <a:buFontTx/>
                        <a:buNone/>
                        <a:tabLst/>
                        <a:defRPr/>
                      </a:pPr>
                      <a:r>
                        <a:rPr lang="en-US" sz="1200" b="1" i="0" u="none" strike="noStrike" dirty="0">
                          <a:solidFill>
                            <a:srgbClr val="000000"/>
                          </a:solidFill>
                          <a:latin typeface="Huawei Sans" panose="020C0503030203020204" pitchFamily="34" charset="0"/>
                          <a:ea typeface="宋体" panose="02010600030101010101" pitchFamily="2" charset="-122"/>
                        </a:rPr>
                        <a:t>(Optional)</a:t>
                      </a:r>
                    </a:p>
                  </a:txBody>
                  <a:tcPr marL="72000" marR="9525" marT="9525" marB="0" anchor="ctr">
                    <a:solidFill>
                      <a:schemeClr val="bg2"/>
                    </a:solidFill>
                  </a:tcPr>
                </a:tc>
                <a:tc>
                  <a:txBody>
                    <a:bodyPr/>
                    <a:lstStyle/>
                    <a:p>
                      <a:pPr algn="l" fontAlgn="ctr"/>
                      <a:r>
                        <a:rPr lang="en-US" sz="1200" b="1" u="none" strike="noStrike" dirty="0">
                          <a:latin typeface="Huawei Sans" panose="020C0503030203020204" pitchFamily="34" charset="0"/>
                        </a:rPr>
                        <a:t>Simultaneity Coefficient (Recommended)</a:t>
                      </a:r>
                    </a:p>
                  </a:txBody>
                  <a:tcPr marL="72000" marR="9525" marT="9525" marB="0" anchor="ctr">
                    <a:solidFill>
                      <a:schemeClr val="bg2"/>
                    </a:solidFill>
                  </a:tcPr>
                </a:tc>
                <a:tc>
                  <a:txBody>
                    <a:bodyPr/>
                    <a:lstStyle/>
                    <a:p>
                      <a:pPr algn="l" fontAlgn="ctr"/>
                      <a:r>
                        <a:rPr lang="en-US" sz="1200" b="1" u="none" strike="noStrike" dirty="0">
                          <a:latin typeface="Huawei Sans" panose="020C0503030203020204" pitchFamily="34" charset="0"/>
                        </a:rPr>
                        <a:t>Comprehensive Coefficient (Aisle Containment or Open Aisle)</a:t>
                      </a:r>
                    </a:p>
                  </a:txBody>
                  <a:tcPr marL="72000" marR="9525" marT="9525" marB="0" anchor="ctr">
                    <a:solidFill>
                      <a:schemeClr val="bg2"/>
                    </a:solidFill>
                  </a:tcPr>
                </a:tc>
                <a:tc>
                  <a:txBody>
                    <a:bodyPr/>
                    <a:lstStyle/>
                    <a:p>
                      <a:pPr algn="l" fontAlgn="ctr"/>
                      <a:r>
                        <a:rPr lang="en-US" sz="1200" b="1" u="none" strike="noStrike" dirty="0">
                          <a:latin typeface="Huawei Sans" panose="020C0503030203020204" pitchFamily="34" charset="0"/>
                        </a:rPr>
                        <a:t>Total Cooling Capacity (kW)</a:t>
                      </a:r>
                    </a:p>
                  </a:txBody>
                  <a:tcPr marL="72000" marR="9525" marT="9525" marB="0" anchor="ctr">
                    <a:solidFill>
                      <a:schemeClr val="bg2"/>
                    </a:solidFill>
                  </a:tcPr>
                </a:tc>
              </a:tr>
              <a:tr h="276781">
                <a:tc>
                  <a:txBody>
                    <a:bodyPr/>
                    <a:lstStyle/>
                    <a:p>
                      <a:pPr algn="l" fontAlgn="ctr"/>
                      <a:r>
                        <a:rPr lang="en-US" sz="1400" u="none" strike="noStrike">
                          <a:latin typeface="Huawei Sans" panose="020C0503030203020204" pitchFamily="34" charset="0"/>
                        </a:rPr>
                        <a:t>IDC 1</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dirty="0">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fontAlgn="ctr"/>
                      <a:r>
                        <a:rPr lang="en-US" sz="1400" u="none" strike="noStrike" dirty="0">
                          <a:latin typeface="Huawei Sans" panose="020C0503030203020204" pitchFamily="34" charset="0"/>
                        </a:rPr>
                        <a:t>IDC 2</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fontAlgn="ctr"/>
                      <a:r>
                        <a:rPr lang="en-US" sz="1400" b="0" i="0" u="none" strike="noStrike" dirty="0">
                          <a:solidFill>
                            <a:srgbClr val="000000"/>
                          </a:solidFill>
                          <a:latin typeface="Huawei Sans" panose="020C0503030203020204" pitchFamily="34" charset="0"/>
                          <a:ea typeface="宋体" panose="02010600030101010101" pitchFamily="2" charset="-122"/>
                        </a:rPr>
                        <a:t>...</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dirty="0">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rtl="0" fontAlgn="ctr"/>
                      <a:endParaRPr lang="en-US" altLang="zh-CN" sz="1400" b="0" i="0" u="none" strike="noStrike" dirty="0">
                        <a:solidFill>
                          <a:srgbClr val="000000"/>
                        </a:solidFill>
                        <a:effectLst/>
                        <a:latin typeface="Huawei Sans" panose="020C0503030203020204" pitchFamily="34" charset="0"/>
                        <a:ea typeface="宋体" panose="02010600030101010101" pitchFamily="2" charset="-122"/>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marL="0" algn="l" defTabSz="914034" rtl="0" eaLnBrk="1" fontAlgn="ctr" latinLnBrk="0" hangingPunct="1"/>
                      <a:endParaRPr lang="en-GB" sz="1400" u="none" strike="noStrike" kern="1200" dirty="0">
                        <a:solidFill>
                          <a:schemeClr val="dk1"/>
                        </a:solidFill>
                        <a:effectLst/>
                        <a:latin typeface="Huawei Sans" panose="020C0503030203020204" pitchFamily="34" charset="0"/>
                        <a:ea typeface="+mn-ea"/>
                        <a:cs typeface="+mn-cs"/>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Huawei Sans" panose="020C0503030203020204" pitchFamily="34" charset="0"/>
                        <a:ea typeface="+mn-ea"/>
                        <a:cs typeface="+mn-cs"/>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Huawei Sans" panose="020C0503030203020204" pitchFamily="34" charset="0"/>
                        <a:ea typeface="+mn-ea"/>
                        <a:cs typeface="+mn-cs"/>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marL="0" algn="l" defTabSz="914034" rtl="0" eaLnBrk="1" fontAlgn="ctr" latinLnBrk="0" hangingPunct="1"/>
                      <a:endParaRPr lang="zh-CN" altLang="en-US" sz="1400" u="none" strike="noStrike" kern="1200" dirty="0">
                        <a:solidFill>
                          <a:schemeClr val="dk1"/>
                        </a:solidFill>
                        <a:effectLst/>
                        <a:latin typeface="Huawei Sans" panose="020C0503030203020204" pitchFamily="34" charset="0"/>
                        <a:ea typeface="+mn-ea"/>
                        <a:cs typeface="+mn-cs"/>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rtl="0" fontAlgn="ctr"/>
                      <a:endParaRPr lang="en-US" altLang="zh-CN" sz="1400" b="0" i="0" u="none" strike="noStrike" dirty="0">
                        <a:solidFill>
                          <a:srgbClr val="000000"/>
                        </a:solidFill>
                        <a:effectLst/>
                        <a:latin typeface="Huawei Sans" panose="020C0503030203020204" pitchFamily="34" charset="0"/>
                        <a:ea typeface="宋体" panose="02010600030101010101" pitchFamily="2" charset="-122"/>
                      </a:endParaRP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fontAlgn="ctr"/>
                      <a:r>
                        <a:rPr lang="en-US" sz="1400" u="none" strike="noStrike" dirty="0">
                          <a:latin typeface="Huawei Sans" panose="020C0503030203020204" pitchFamily="34" charset="0"/>
                        </a:rPr>
                        <a:t>Total Cooling Load (kW)</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l"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400" u="none" strike="noStrike">
                          <a:latin typeface="Huawei Sans" panose="020C0503030203020204" pitchFamily="34" charset="0"/>
                        </a:rPr>
                        <a:t>　</a:t>
                      </a:r>
                    </a:p>
                  </a:txBody>
                  <a:tcPr marL="72000" marR="9525" marT="9525" marB="0" anchor="ctr">
                    <a:solidFill>
                      <a:schemeClr val="bg2"/>
                    </a:solidFill>
                  </a:tcPr>
                </a:tc>
                <a:tc>
                  <a:txBody>
                    <a:bodyPr/>
                    <a:lstStyle/>
                    <a:p>
                      <a:pPr algn="ctr" fontAlgn="ctr"/>
                      <a:r>
                        <a:rPr lang="en-US" sz="1100" u="none" strike="noStrike">
                          <a:latin typeface="Huawei Sans" panose="020C0503030203020204" pitchFamily="34" charset="0"/>
                        </a:rPr>
                        <a:t>　</a:t>
                      </a:r>
                    </a:p>
                  </a:txBody>
                  <a:tcPr marL="72000" marR="9525" marT="9525" marB="0" anchor="ctr">
                    <a:solidFill>
                      <a:schemeClr val="bg2"/>
                    </a:solidFill>
                  </a:tcPr>
                </a:tc>
              </a:tr>
              <a:tr h="276781">
                <a:tc>
                  <a:txBody>
                    <a:bodyPr/>
                    <a:lstStyle/>
                    <a:p>
                      <a:pPr algn="l" rtl="0" fontAlgn="ctr"/>
                      <a:endParaRPr lang="zh-CN" altLang="en-US" sz="1400" b="0" i="0" u="none" strike="noStrike" dirty="0">
                        <a:solidFill>
                          <a:srgbClr val="000000"/>
                        </a:solidFill>
                        <a:effectLst/>
                        <a:latin typeface="Huawei Sans" panose="020C0503030203020204" pitchFamily="34" charset="0"/>
                        <a:ea typeface="宋体" panose="02010600030101010101" pitchFamily="2" charset="-122"/>
                      </a:endParaRPr>
                    </a:p>
                  </a:txBody>
                  <a:tcPr marL="72000" marR="9525" marT="9525" marB="0" anchor="ctr">
                    <a:solidFill>
                      <a:schemeClr val="bg2"/>
                    </a:solidFill>
                  </a:tcPr>
                </a:tc>
                <a:tc gridSpan="7">
                  <a:txBody>
                    <a:bodyPr/>
                    <a:lstStyle/>
                    <a:p>
                      <a:pPr algn="ctr" fontAlgn="ctr"/>
                      <a:r>
                        <a:rPr lang="en-US" sz="1400" u="none" strike="noStrike" dirty="0">
                          <a:latin typeface="Huawei Sans" panose="020C0503030203020204" pitchFamily="34" charset="0"/>
                        </a:rPr>
                        <a:t>　</a:t>
                      </a:r>
                    </a:p>
                  </a:txBody>
                  <a:tcPr marL="72000"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78676071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b="1">
                <a:latin typeface="Huawei Sans" panose="020C0503030203020204" pitchFamily="34" charset="0"/>
              </a:rPr>
              <a:t>Load Introduction and Calculation for Data Center Cooling System</a:t>
            </a:r>
          </a:p>
          <a:p>
            <a:pPr lvl="1"/>
            <a:r>
              <a:rPr lang="en-US">
                <a:solidFill>
                  <a:schemeClr val="bg1">
                    <a:lumMod val="50000"/>
                  </a:schemeClr>
                </a:solidFill>
                <a:latin typeface="Huawei Sans" panose="020C0503030203020204" pitchFamily="34" charset="0"/>
              </a:rPr>
              <a:t>Load Types and Control Requirements for Data Center Cooling System</a:t>
            </a:r>
          </a:p>
          <a:p>
            <a:pPr lvl="1"/>
            <a:r>
              <a:rPr lang="en-US">
                <a:solidFill>
                  <a:schemeClr val="bg1">
                    <a:lumMod val="50000"/>
                  </a:schemeClr>
                </a:solidFill>
                <a:latin typeface="Huawei Sans" panose="020C0503030203020204" pitchFamily="34" charset="0"/>
              </a:rPr>
              <a:t>Cooling Load Calculation and Estimation for Data Centers</a:t>
            </a:r>
          </a:p>
          <a:p>
            <a:pPr lvl="1">
              <a:buSzPct val="60000"/>
              <a:buFont typeface="Wingdings" panose="05000000000000000000" pitchFamily="2" charset="2"/>
              <a:buChar char="n"/>
            </a:pPr>
            <a:r>
              <a:rPr lang="en-US">
                <a:latin typeface="Huawei Sans" panose="020C0503030203020204" pitchFamily="34" charset="0"/>
              </a:rPr>
              <a:t>IT Load Calculation and Selection</a:t>
            </a:r>
          </a:p>
          <a:p>
            <a:r>
              <a:rPr lang="en-US">
                <a:solidFill>
                  <a:schemeClr val="bg1">
                    <a:lumMod val="50000"/>
                  </a:schemeClr>
                </a:solidFill>
                <a:latin typeface="Huawei Sans" panose="020C0503030203020204" pitchFamily="34" charset="0"/>
              </a:rPr>
              <a:t>Air Conditioner Planning and Configuration for Data Center Cooling System</a:t>
            </a:r>
          </a:p>
        </p:txBody>
      </p:sp>
    </p:spTree>
    <p:extLst>
      <p:ext uri="{BB962C8B-B14F-4D97-AF65-F5344CB8AC3E}">
        <p14:creationId xmlns:p14="http://schemas.microsoft.com/office/powerpoint/2010/main" val="20514923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Discussion</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The key to cooling load calculation is to obtain the heat dissipation capacity of IT equipment. However, in some cases, the available computing capability is calculated based on the equipment quantity that can be satisfied by the planned construction area, or the required area is calculated based on the equipment quantity. So, what is the relationship between the data center area and the equipment quantity? How can we calculate the equipment quantity based on the data center area?</a:t>
            </a:r>
          </a:p>
        </p:txBody>
      </p:sp>
      <p:pic>
        <p:nvPicPr>
          <p:cNvPr id="4" name="图片 3"/>
          <p:cNvPicPr>
            <a:picLocks noChangeAspect="1"/>
          </p:cNvPicPr>
          <p:nvPr/>
        </p:nvPicPr>
        <p:blipFill>
          <a:blip r:embed="rId3"/>
          <a:stretch>
            <a:fillRect/>
          </a:stretch>
        </p:blipFill>
        <p:spPr>
          <a:xfrm>
            <a:off x="871580" y="2976716"/>
            <a:ext cx="3734432" cy="2454930"/>
          </a:xfrm>
          <a:prstGeom prst="rect">
            <a:avLst/>
          </a:prstGeom>
          <a:ln>
            <a:noFill/>
          </a:ln>
          <a:effectLst>
            <a:softEdge rad="112500"/>
          </a:effectLst>
        </p:spPr>
      </p:pic>
      <p:pic>
        <p:nvPicPr>
          <p:cNvPr id="5" name="图片 4"/>
          <p:cNvPicPr>
            <a:picLocks noChangeAspect="1"/>
          </p:cNvPicPr>
          <p:nvPr/>
        </p:nvPicPr>
        <p:blipFill>
          <a:blip r:embed="rId4"/>
          <a:stretch>
            <a:fillRect/>
          </a:stretch>
        </p:blipFill>
        <p:spPr>
          <a:xfrm>
            <a:off x="5926880" y="2947688"/>
            <a:ext cx="2717380" cy="2541552"/>
          </a:xfrm>
          <a:prstGeom prst="rect">
            <a:avLst/>
          </a:prstGeom>
          <a:ln>
            <a:noFill/>
          </a:ln>
          <a:effectLst>
            <a:softEdge rad="112500"/>
          </a:effectLst>
        </p:spPr>
      </p:pic>
      <p:sp>
        <p:nvSpPr>
          <p:cNvPr id="6" name="矩形 5"/>
          <p:cNvSpPr/>
          <p:nvPr/>
        </p:nvSpPr>
        <p:spPr>
          <a:xfrm>
            <a:off x="4664952" y="3291364"/>
            <a:ext cx="1031051" cy="1107996"/>
          </a:xfrm>
          <a:prstGeom prst="rect">
            <a:avLst/>
          </a:prstGeom>
        </p:spPr>
        <p:txBody>
          <a:bodyPr wrap="none">
            <a:noAutofit/>
          </a:bodyPr>
          <a:lstStyle/>
          <a:p>
            <a:r>
              <a:rPr lang="en-US" altLang="zh-CN" sz="6600" dirty="0">
                <a:solidFill>
                  <a:srgbClr val="0070C0"/>
                </a:solidFill>
                <a:latin typeface="Huawei Sans" panose="020C0503030203020204" pitchFamily="34" charset="0"/>
              </a:rPr>
              <a:t>&amp;</a:t>
            </a:r>
          </a:p>
        </p:txBody>
      </p:sp>
      <p:pic>
        <p:nvPicPr>
          <p:cNvPr id="7" name="图片 6"/>
          <p:cNvPicPr>
            <a:picLocks noChangeAspect="1"/>
          </p:cNvPicPr>
          <p:nvPr/>
        </p:nvPicPr>
        <p:blipFill>
          <a:blip r:embed="rId5"/>
          <a:stretch>
            <a:fillRect/>
          </a:stretch>
        </p:blipFill>
        <p:spPr>
          <a:xfrm>
            <a:off x="10093782" y="2947688"/>
            <a:ext cx="1264857" cy="2437032"/>
          </a:xfrm>
          <a:prstGeom prst="rect">
            <a:avLst/>
          </a:prstGeom>
          <a:ln>
            <a:noFill/>
          </a:ln>
          <a:effectLst>
            <a:softEdge rad="112500"/>
          </a:effectLst>
        </p:spPr>
      </p:pic>
      <p:sp>
        <p:nvSpPr>
          <p:cNvPr id="8" name="矩形 7"/>
          <p:cNvSpPr/>
          <p:nvPr/>
        </p:nvSpPr>
        <p:spPr>
          <a:xfrm>
            <a:off x="8860623" y="3275365"/>
            <a:ext cx="1031051" cy="1107996"/>
          </a:xfrm>
          <a:prstGeom prst="rect">
            <a:avLst/>
          </a:prstGeom>
        </p:spPr>
        <p:txBody>
          <a:bodyPr wrap="none">
            <a:noAutofit/>
          </a:bodyPr>
          <a:lstStyle/>
          <a:p>
            <a:r>
              <a:rPr lang="en-US" altLang="zh-CN" sz="6600" dirty="0">
                <a:solidFill>
                  <a:srgbClr val="0070C0"/>
                </a:solidFill>
                <a:latin typeface="Huawei Sans" panose="020C0503030203020204" pitchFamily="34" charset="0"/>
              </a:rPr>
              <a:t>&amp;</a:t>
            </a:r>
          </a:p>
        </p:txBody>
      </p:sp>
      <p:sp>
        <p:nvSpPr>
          <p:cNvPr id="9" name="矩形 8"/>
          <p:cNvSpPr/>
          <p:nvPr/>
        </p:nvSpPr>
        <p:spPr>
          <a:xfrm>
            <a:off x="1471462" y="5696953"/>
            <a:ext cx="2534668" cy="338554"/>
          </a:xfrm>
          <a:prstGeom prst="rect">
            <a:avLst/>
          </a:prstGeom>
        </p:spPr>
        <p:txBody>
          <a:bodyPr wrap="none">
            <a:noAutofit/>
          </a:bodyPr>
          <a:lstStyle/>
          <a:p>
            <a:r>
              <a:rPr lang="en-US" sz="1600" b="1">
                <a:latin typeface="Huawei Sans" panose="020C0503030203020204" pitchFamily="34" charset="0"/>
                <a:ea typeface="+mn-ea"/>
              </a:rPr>
              <a:t>Equipment room layout</a:t>
            </a:r>
          </a:p>
        </p:txBody>
      </p:sp>
      <p:sp>
        <p:nvSpPr>
          <p:cNvPr id="10" name="矩形 9"/>
          <p:cNvSpPr/>
          <p:nvPr/>
        </p:nvSpPr>
        <p:spPr>
          <a:xfrm>
            <a:off x="6214604" y="5649550"/>
            <a:ext cx="2141933" cy="338554"/>
          </a:xfrm>
          <a:prstGeom prst="rect">
            <a:avLst/>
          </a:prstGeom>
        </p:spPr>
        <p:txBody>
          <a:bodyPr wrap="none">
            <a:noAutofit/>
          </a:bodyPr>
          <a:lstStyle/>
          <a:p>
            <a:r>
              <a:rPr lang="en-US" sz="1600" b="1">
                <a:latin typeface="Huawei Sans" panose="020C0503030203020204" pitchFamily="34" charset="0"/>
                <a:ea typeface="+mn-ea"/>
              </a:rPr>
              <a:t>Number of cabinets</a:t>
            </a:r>
          </a:p>
        </p:txBody>
      </p:sp>
      <p:sp>
        <p:nvSpPr>
          <p:cNvPr id="11" name="矩形 10"/>
          <p:cNvSpPr/>
          <p:nvPr/>
        </p:nvSpPr>
        <p:spPr>
          <a:xfrm>
            <a:off x="9647229" y="5664874"/>
            <a:ext cx="2157963" cy="338554"/>
          </a:xfrm>
          <a:prstGeom prst="rect">
            <a:avLst/>
          </a:prstGeom>
        </p:spPr>
        <p:txBody>
          <a:bodyPr wrap="none">
            <a:noAutofit/>
          </a:bodyPr>
          <a:lstStyle/>
          <a:p>
            <a:r>
              <a:rPr lang="en-US" sz="1600" b="1" dirty="0">
                <a:latin typeface="Huawei Sans" panose="020C0503030203020204" pitchFamily="34" charset="0"/>
                <a:ea typeface="+mn-ea"/>
              </a:rPr>
              <a:t>Equipment quantity</a:t>
            </a:r>
          </a:p>
        </p:txBody>
      </p:sp>
    </p:spTree>
    <p:extLst>
      <p:ext uri="{BB962C8B-B14F-4D97-AF65-F5344CB8AC3E}">
        <p14:creationId xmlns:p14="http://schemas.microsoft.com/office/powerpoint/2010/main" val="39893295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Mapping Between the Data Center Area and the Equipment Quantity</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The composition of a data center should be determined based on system features and equipment requirements. It is recommended that the data center be composed of functional areas such as the computer room, auxiliary area, support area, and administrative area.</a:t>
            </a:r>
          </a:p>
          <a:p>
            <a:r>
              <a:rPr lang="en-US" sz="1800" dirty="0">
                <a:latin typeface="Huawei Sans" panose="020C0503030203020204" pitchFamily="34" charset="0"/>
              </a:rPr>
              <a:t>When the area is determined, due to the main technology development, as well as positioning and composition of the data center, the following factors affect the calculation of the number of cabinets:</a:t>
            </a:r>
          </a:p>
        </p:txBody>
      </p:sp>
      <p:pic>
        <p:nvPicPr>
          <p:cNvPr id="4" name="图片 3"/>
          <p:cNvPicPr>
            <a:picLocks noChangeAspect="1"/>
          </p:cNvPicPr>
          <p:nvPr/>
        </p:nvPicPr>
        <p:blipFill>
          <a:blip r:embed="rId3"/>
          <a:stretch>
            <a:fillRect/>
          </a:stretch>
        </p:blipFill>
        <p:spPr>
          <a:xfrm>
            <a:off x="1635917" y="3744298"/>
            <a:ext cx="1428398" cy="168729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图片 4"/>
          <p:cNvPicPr>
            <a:picLocks noChangeAspect="1"/>
          </p:cNvPicPr>
          <p:nvPr/>
        </p:nvPicPr>
        <p:blipFill>
          <a:blip r:embed="rId4"/>
          <a:stretch>
            <a:fillRect/>
          </a:stretch>
        </p:blipFill>
        <p:spPr>
          <a:xfrm>
            <a:off x="4137443" y="3767863"/>
            <a:ext cx="1537317" cy="17585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图片 5"/>
          <p:cNvPicPr>
            <a:picLocks noChangeAspect="1"/>
          </p:cNvPicPr>
          <p:nvPr/>
        </p:nvPicPr>
        <p:blipFill>
          <a:blip r:embed="rId5"/>
          <a:stretch>
            <a:fillRect/>
          </a:stretch>
        </p:blipFill>
        <p:spPr>
          <a:xfrm>
            <a:off x="6945566" y="3738478"/>
            <a:ext cx="1599826" cy="16931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图片 6"/>
          <p:cNvPicPr>
            <a:picLocks noChangeAspect="1"/>
          </p:cNvPicPr>
          <p:nvPr/>
        </p:nvPicPr>
        <p:blipFill>
          <a:blip r:embed="rId6"/>
          <a:stretch>
            <a:fillRect/>
          </a:stretch>
        </p:blipFill>
        <p:spPr>
          <a:xfrm>
            <a:off x="9327697" y="3716338"/>
            <a:ext cx="1614286" cy="15974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矩形 7"/>
          <p:cNvSpPr/>
          <p:nvPr/>
        </p:nvSpPr>
        <p:spPr>
          <a:xfrm>
            <a:off x="1298386" y="5882807"/>
            <a:ext cx="2103461" cy="261610"/>
          </a:xfrm>
          <a:prstGeom prst="rect">
            <a:avLst/>
          </a:prstGeom>
        </p:spPr>
        <p:txBody>
          <a:bodyPr wrap="none">
            <a:noAutofit/>
          </a:bodyPr>
          <a:lstStyle/>
          <a:p>
            <a:r>
              <a:rPr lang="en-US" sz="1200" dirty="0">
                <a:solidFill>
                  <a:srgbClr val="0070C0"/>
                </a:solidFill>
                <a:latin typeface="Huawei Sans" panose="020C0503030203020204" pitchFamily="34" charset="0"/>
                <a:ea typeface="微软雅黑" panose="020B0503020204020204" pitchFamily="34" charset="-122"/>
              </a:rPr>
              <a:t>Data center construction level</a:t>
            </a:r>
          </a:p>
        </p:txBody>
      </p:sp>
      <p:sp>
        <p:nvSpPr>
          <p:cNvPr id="9" name="矩形 8"/>
          <p:cNvSpPr/>
          <p:nvPr/>
        </p:nvSpPr>
        <p:spPr>
          <a:xfrm>
            <a:off x="4213443" y="5882807"/>
            <a:ext cx="1385316" cy="261610"/>
          </a:xfrm>
          <a:prstGeom prst="rect">
            <a:avLst/>
          </a:prstGeom>
        </p:spPr>
        <p:txBody>
          <a:bodyPr wrap="none">
            <a:noAutofit/>
          </a:bodyPr>
          <a:lstStyle/>
          <a:p>
            <a:r>
              <a:rPr lang="en-US" sz="1200" dirty="0">
                <a:solidFill>
                  <a:srgbClr val="0070C0"/>
                </a:solidFill>
                <a:latin typeface="Huawei Sans" panose="020C0503030203020204" pitchFamily="34" charset="0"/>
                <a:ea typeface="微软雅黑" panose="020B0503020204020204" pitchFamily="34" charset="-122"/>
              </a:rPr>
              <a:t>Different scenarios</a:t>
            </a:r>
          </a:p>
        </p:txBody>
      </p:sp>
      <p:sp>
        <p:nvSpPr>
          <p:cNvPr id="10" name="矩形 9"/>
          <p:cNvSpPr/>
          <p:nvPr/>
        </p:nvSpPr>
        <p:spPr>
          <a:xfrm>
            <a:off x="6943016" y="5882807"/>
            <a:ext cx="1604927" cy="261610"/>
          </a:xfrm>
          <a:prstGeom prst="rect">
            <a:avLst/>
          </a:prstGeom>
        </p:spPr>
        <p:txBody>
          <a:bodyPr wrap="none">
            <a:noAutofit/>
          </a:bodyPr>
          <a:lstStyle/>
          <a:p>
            <a:r>
              <a:rPr lang="en-US" sz="1200">
                <a:solidFill>
                  <a:srgbClr val="0070C0"/>
                </a:solidFill>
                <a:latin typeface="Huawei Sans" panose="020C0503030203020204" pitchFamily="34" charset="0"/>
                <a:ea typeface="微软雅黑" panose="020B0503020204020204" pitchFamily="34" charset="-122"/>
              </a:rPr>
              <a:t>Different technologies</a:t>
            </a:r>
          </a:p>
        </p:txBody>
      </p:sp>
      <p:sp>
        <p:nvSpPr>
          <p:cNvPr id="11" name="矩形 10"/>
          <p:cNvSpPr/>
          <p:nvPr/>
        </p:nvSpPr>
        <p:spPr>
          <a:xfrm>
            <a:off x="9619315" y="5882807"/>
            <a:ext cx="1031051" cy="261610"/>
          </a:xfrm>
          <a:prstGeom prst="rect">
            <a:avLst/>
          </a:prstGeom>
        </p:spPr>
        <p:txBody>
          <a:bodyPr wrap="none">
            <a:noAutofit/>
          </a:bodyPr>
          <a:lstStyle/>
          <a:p>
            <a:r>
              <a:rPr lang="en-US" sz="1200">
                <a:solidFill>
                  <a:srgbClr val="0070C0"/>
                </a:solidFill>
                <a:latin typeface="Huawei Sans" panose="020C0503030203020204" pitchFamily="34" charset="0"/>
                <a:ea typeface="微软雅黑" panose="020B0503020204020204" pitchFamily="34" charset="-122"/>
              </a:rPr>
              <a:t>Other factors</a:t>
            </a:r>
          </a:p>
        </p:txBody>
      </p:sp>
    </p:spTree>
    <p:extLst>
      <p:ext uri="{BB962C8B-B14F-4D97-AF65-F5344CB8AC3E}">
        <p14:creationId xmlns:p14="http://schemas.microsoft.com/office/powerpoint/2010/main" val="27957580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Mapping Between the Data Center Area and the Equipment Quantity</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Based on the preceding factors, assume that a new Class A data center covers an area of about 10,000 square meters and has about 100 maintenance personnel. In this scenario, the number of cabinets is calculated as follows:</a:t>
            </a:r>
          </a:p>
        </p:txBody>
      </p:sp>
      <p:pic>
        <p:nvPicPr>
          <p:cNvPr id="4" name="图片 3"/>
          <p:cNvPicPr>
            <a:picLocks noChangeAspect="1"/>
          </p:cNvPicPr>
          <p:nvPr/>
        </p:nvPicPr>
        <p:blipFill>
          <a:blip r:embed="rId3"/>
          <a:stretch>
            <a:fillRect/>
          </a:stretch>
        </p:blipFill>
        <p:spPr>
          <a:xfrm>
            <a:off x="1279290" y="3067639"/>
            <a:ext cx="3469107" cy="2263450"/>
          </a:xfrm>
          <a:prstGeom prst="ellipse">
            <a:avLst/>
          </a:prstGeom>
          <a:ln>
            <a:noFill/>
          </a:ln>
          <a:effectLst>
            <a:softEdge rad="112500"/>
          </a:effectLst>
        </p:spPr>
      </p:pic>
      <p:pic>
        <p:nvPicPr>
          <p:cNvPr id="5" name="图片 4"/>
          <p:cNvPicPr>
            <a:picLocks noChangeAspect="1"/>
          </p:cNvPicPr>
          <p:nvPr/>
        </p:nvPicPr>
        <p:blipFill>
          <a:blip r:embed="rId4"/>
          <a:stretch>
            <a:fillRect/>
          </a:stretch>
        </p:blipFill>
        <p:spPr>
          <a:xfrm>
            <a:off x="5440742" y="2442072"/>
            <a:ext cx="1548417" cy="1469800"/>
          </a:xfrm>
          <a:prstGeom prst="rect">
            <a:avLst/>
          </a:prstGeom>
          <a:ln>
            <a:noFill/>
          </a:ln>
          <a:effectLst>
            <a:softEdge rad="112500"/>
          </a:effectLst>
        </p:spPr>
      </p:pic>
      <p:pic>
        <p:nvPicPr>
          <p:cNvPr id="6" name="图片 5"/>
          <p:cNvPicPr>
            <a:picLocks noChangeAspect="1"/>
          </p:cNvPicPr>
          <p:nvPr/>
        </p:nvPicPr>
        <p:blipFill>
          <a:blip r:embed="rId5"/>
          <a:stretch>
            <a:fillRect/>
          </a:stretch>
        </p:blipFill>
        <p:spPr>
          <a:xfrm>
            <a:off x="5417905" y="4554744"/>
            <a:ext cx="1578049" cy="1422470"/>
          </a:xfrm>
          <a:prstGeom prst="rect">
            <a:avLst/>
          </a:prstGeom>
          <a:ln>
            <a:noFill/>
          </a:ln>
          <a:effectLst>
            <a:softEdge rad="112500"/>
          </a:effectLst>
        </p:spPr>
      </p:pic>
      <p:sp>
        <p:nvSpPr>
          <p:cNvPr id="8" name="矩形 7"/>
          <p:cNvSpPr/>
          <p:nvPr/>
        </p:nvSpPr>
        <p:spPr>
          <a:xfrm>
            <a:off x="1706679" y="5475433"/>
            <a:ext cx="1754006" cy="307777"/>
          </a:xfrm>
          <a:prstGeom prst="rect">
            <a:avLst/>
          </a:prstGeom>
        </p:spPr>
        <p:txBody>
          <a:bodyPr wrap="none">
            <a:noAutofit/>
          </a:bodyPr>
          <a:lstStyle/>
          <a:p>
            <a:r>
              <a:rPr lang="en-US" sz="1400" dirty="0">
                <a:solidFill>
                  <a:srgbClr val="0070C0"/>
                </a:solidFill>
                <a:latin typeface="Huawei Sans" panose="020C0503030203020204" pitchFamily="34" charset="0"/>
                <a:ea typeface="微软雅黑" panose="020B0503020204020204" pitchFamily="34" charset="-122"/>
              </a:rPr>
              <a:t>Class A data center</a:t>
            </a:r>
          </a:p>
        </p:txBody>
      </p:sp>
      <p:sp>
        <p:nvSpPr>
          <p:cNvPr id="9" name="矩形 8"/>
          <p:cNvSpPr/>
          <p:nvPr/>
        </p:nvSpPr>
        <p:spPr>
          <a:xfrm>
            <a:off x="5806825" y="3989738"/>
            <a:ext cx="974947" cy="307777"/>
          </a:xfrm>
          <a:prstGeom prst="rect">
            <a:avLst/>
          </a:prstGeom>
        </p:spPr>
        <p:txBody>
          <a:bodyPr wrap="none">
            <a:noAutofit/>
          </a:bodyPr>
          <a:lstStyle/>
          <a:p>
            <a:r>
              <a:rPr lang="en-US" sz="1400">
                <a:solidFill>
                  <a:srgbClr val="0070C0"/>
                </a:solidFill>
                <a:latin typeface="Huawei Sans" panose="020C0503030203020204" pitchFamily="34" charset="0"/>
                <a:ea typeface="微软雅黑" panose="020B0503020204020204" pitchFamily="34" charset="-122"/>
              </a:rPr>
              <a:t>10000 m</a:t>
            </a:r>
            <a:r>
              <a:rPr lang="en-US" sz="1400" baseline="30000">
                <a:solidFill>
                  <a:srgbClr val="0070C0"/>
                </a:solidFill>
                <a:latin typeface="Huawei Sans" panose="020C0503030203020204" pitchFamily="34" charset="0"/>
                <a:ea typeface="微软雅黑" panose="020B0503020204020204" pitchFamily="34" charset="-122"/>
              </a:rPr>
              <a:t>2</a:t>
            </a:r>
          </a:p>
        </p:txBody>
      </p:sp>
      <p:sp>
        <p:nvSpPr>
          <p:cNvPr id="10" name="矩形 9"/>
          <p:cNvSpPr/>
          <p:nvPr/>
        </p:nvSpPr>
        <p:spPr>
          <a:xfrm>
            <a:off x="5956188" y="5863433"/>
            <a:ext cx="651693" cy="307777"/>
          </a:xfrm>
          <a:prstGeom prst="rect">
            <a:avLst/>
          </a:prstGeom>
        </p:spPr>
        <p:txBody>
          <a:bodyPr wrap="square">
            <a:noAutofit/>
          </a:bodyPr>
          <a:lstStyle/>
          <a:p>
            <a:r>
              <a:rPr lang="en-US" sz="1400" dirty="0">
                <a:solidFill>
                  <a:srgbClr val="0070C0"/>
                </a:solidFill>
                <a:latin typeface="Huawei Sans" panose="020C0503030203020204" pitchFamily="34" charset="0"/>
                <a:ea typeface="微软雅黑" panose="020B0503020204020204" pitchFamily="34" charset="-122"/>
              </a:rPr>
              <a:t>100</a:t>
            </a:r>
          </a:p>
        </p:txBody>
      </p:sp>
      <p:sp>
        <p:nvSpPr>
          <p:cNvPr id="11" name="Line 197"/>
          <p:cNvSpPr>
            <a:spLocks noChangeShapeType="1"/>
          </p:cNvSpPr>
          <p:nvPr/>
        </p:nvSpPr>
        <p:spPr bwMode="auto">
          <a:xfrm flipV="1">
            <a:off x="4064028" y="3067639"/>
            <a:ext cx="1384540" cy="457057"/>
          </a:xfrm>
          <a:prstGeom prst="line">
            <a:avLst/>
          </a:prstGeom>
          <a:noFill/>
          <a:ln w="57150">
            <a:solidFill>
              <a:srgbClr val="0096C4"/>
            </a:solidFill>
            <a:round/>
            <a:headEnd/>
            <a:tailEnd type="triangle" w="med" len="med"/>
          </a:ln>
        </p:spPr>
        <p:txBody>
          <a:bodyPr wrap="square" lIns="59385" tIns="29692" rIns="59385" bIns="29692">
            <a:noAutofit/>
          </a:bodyPr>
          <a:lstStyle/>
          <a:p>
            <a:endParaRPr lang="zh-CN" altLang="en-US" dirty="0">
              <a:latin typeface="Huawei Sans" panose="020C0503030203020204" pitchFamily="34" charset="0"/>
              <a:ea typeface="微软雅黑" pitchFamily="34" charset="-122"/>
            </a:endParaRPr>
          </a:p>
        </p:txBody>
      </p:sp>
      <p:sp>
        <p:nvSpPr>
          <p:cNvPr id="12" name="Line 197"/>
          <p:cNvSpPr>
            <a:spLocks noChangeShapeType="1"/>
          </p:cNvSpPr>
          <p:nvPr/>
        </p:nvSpPr>
        <p:spPr bwMode="auto">
          <a:xfrm>
            <a:off x="3723432" y="5254807"/>
            <a:ext cx="1588305" cy="273412"/>
          </a:xfrm>
          <a:prstGeom prst="line">
            <a:avLst/>
          </a:prstGeom>
          <a:noFill/>
          <a:ln w="57150">
            <a:solidFill>
              <a:srgbClr val="0096C4"/>
            </a:solidFill>
            <a:round/>
            <a:headEnd/>
            <a:tailEnd type="triangle" w="med" len="med"/>
          </a:ln>
        </p:spPr>
        <p:txBody>
          <a:bodyPr wrap="square" lIns="59385" tIns="29692" rIns="59385" bIns="29692">
            <a:noAutofit/>
          </a:bodyPr>
          <a:lstStyle/>
          <a:p>
            <a:endParaRPr lang="zh-CN" altLang="en-US" dirty="0">
              <a:latin typeface="Huawei Sans" panose="020C0503030203020204" pitchFamily="34" charset="0"/>
              <a:ea typeface="微软雅黑" pitchFamily="34" charset="-122"/>
            </a:endParaRPr>
          </a:p>
        </p:txBody>
      </p:sp>
      <p:sp>
        <p:nvSpPr>
          <p:cNvPr id="13" name="Line 197"/>
          <p:cNvSpPr>
            <a:spLocks noChangeShapeType="1"/>
          </p:cNvSpPr>
          <p:nvPr/>
        </p:nvSpPr>
        <p:spPr bwMode="auto">
          <a:xfrm>
            <a:off x="7265277" y="4500617"/>
            <a:ext cx="498452" cy="1638"/>
          </a:xfrm>
          <a:prstGeom prst="line">
            <a:avLst/>
          </a:prstGeom>
          <a:noFill/>
          <a:ln w="57150">
            <a:solidFill>
              <a:srgbClr val="0096C4"/>
            </a:solidFill>
            <a:round/>
            <a:headEnd/>
            <a:tailEnd type="triangle" w="med" len="med"/>
          </a:ln>
        </p:spPr>
        <p:txBody>
          <a:bodyPr wrap="square" lIns="59385" tIns="29692" rIns="59385" bIns="29692">
            <a:noAutofit/>
          </a:bodyPr>
          <a:lstStyle/>
          <a:p>
            <a:endParaRPr lang="zh-CN" altLang="en-US" dirty="0">
              <a:latin typeface="Huawei Sans" panose="020C0503030203020204" pitchFamily="34" charset="0"/>
              <a:ea typeface="微软雅黑" pitchFamily="34" charset="-122"/>
            </a:endParaRPr>
          </a:p>
        </p:txBody>
      </p:sp>
      <p:pic>
        <p:nvPicPr>
          <p:cNvPr id="14" name="图片 13"/>
          <p:cNvPicPr>
            <a:picLocks noChangeAspect="1"/>
          </p:cNvPicPr>
          <p:nvPr/>
        </p:nvPicPr>
        <p:blipFill>
          <a:blip r:embed="rId6"/>
          <a:stretch>
            <a:fillRect/>
          </a:stretch>
        </p:blipFill>
        <p:spPr>
          <a:xfrm>
            <a:off x="8538299" y="3607005"/>
            <a:ext cx="1597975" cy="1412908"/>
          </a:xfrm>
          <a:prstGeom prst="rect">
            <a:avLst/>
          </a:prstGeom>
        </p:spPr>
      </p:pic>
      <p:sp>
        <p:nvSpPr>
          <p:cNvPr id="15" name="矩形 14"/>
          <p:cNvSpPr/>
          <p:nvPr/>
        </p:nvSpPr>
        <p:spPr>
          <a:xfrm>
            <a:off x="9268660" y="5265979"/>
            <a:ext cx="306494" cy="400110"/>
          </a:xfrm>
          <a:prstGeom prst="rect">
            <a:avLst/>
          </a:prstGeom>
        </p:spPr>
        <p:txBody>
          <a:bodyPr wrap="none">
            <a:noAutofit/>
          </a:bodyPr>
          <a:lstStyle/>
          <a:p>
            <a:r>
              <a:rPr lang="en-US" sz="2000" b="1">
                <a:solidFill>
                  <a:srgbClr val="0070C0"/>
                </a:solidFill>
                <a:latin typeface="Huawei Sans" panose="020C0503030203020204" pitchFamily="34" charset="0"/>
                <a:ea typeface="+mn-ea"/>
              </a:rPr>
              <a:t>?</a:t>
            </a:r>
          </a:p>
        </p:txBody>
      </p:sp>
    </p:spTree>
    <p:extLst>
      <p:ext uri="{BB962C8B-B14F-4D97-AF65-F5344CB8AC3E}">
        <p14:creationId xmlns:p14="http://schemas.microsoft.com/office/powerpoint/2010/main" val="269902405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Mapping Between the Data Center Area and the Equipment Quantity</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Calculation rule</a:t>
            </a:r>
          </a:p>
          <a:p>
            <a:pPr lvl="1"/>
            <a:r>
              <a:rPr lang="en-US" sz="1600" dirty="0">
                <a:latin typeface="Huawei Sans" panose="020C0503030203020204" pitchFamily="34" charset="0"/>
              </a:rPr>
              <a:t>A1 = S x N, where </a:t>
            </a:r>
            <a:r>
              <a:rPr lang="en-US" sz="1600" b="1" dirty="0">
                <a:latin typeface="Huawei Sans" panose="020C0503030203020204" pitchFamily="34" charset="0"/>
              </a:rPr>
              <a:t>A1</a:t>
            </a:r>
            <a:r>
              <a:rPr lang="en-US" sz="1600" dirty="0">
                <a:latin typeface="Huawei Sans" panose="020C0503030203020204" pitchFamily="34" charset="0"/>
              </a:rPr>
              <a:t> is the area of the computer room, </a:t>
            </a:r>
            <a:r>
              <a:rPr lang="en-US" sz="1600" b="1" dirty="0">
                <a:latin typeface="Huawei Sans" panose="020C0503030203020204" pitchFamily="34" charset="0"/>
              </a:rPr>
              <a:t>S</a:t>
            </a:r>
            <a:r>
              <a:rPr lang="en-US" sz="1600" dirty="0">
                <a:latin typeface="Huawei Sans" panose="020C0503030203020204" pitchFamily="34" charset="0"/>
              </a:rPr>
              <a:t> is the occupied area of a single cabinet (3 m</a:t>
            </a:r>
            <a:r>
              <a:rPr lang="en-US" sz="1600" baseline="30000" dirty="0">
                <a:latin typeface="Huawei Sans" panose="020C0503030203020204" pitchFamily="34" charset="0"/>
              </a:rPr>
              <a:t>2</a:t>
            </a:r>
            <a:r>
              <a:rPr lang="en-US" sz="1600" dirty="0">
                <a:latin typeface="Huawei Sans" panose="020C0503030203020204" pitchFamily="34" charset="0"/>
              </a:rPr>
              <a:t>/PCS based on the project positioning), and </a:t>
            </a:r>
            <a:r>
              <a:rPr lang="en-US" sz="1600" b="1" dirty="0">
                <a:latin typeface="Huawei Sans" panose="020C0503030203020204" pitchFamily="34" charset="0"/>
              </a:rPr>
              <a:t>N</a:t>
            </a:r>
            <a:r>
              <a:rPr lang="en-US" sz="1600" dirty="0">
                <a:latin typeface="Huawei Sans" panose="020C0503030203020204" pitchFamily="34" charset="0"/>
              </a:rPr>
              <a:t> is the number of all cabinets in the computer room.</a:t>
            </a:r>
          </a:p>
          <a:p>
            <a:pPr lvl="1"/>
            <a:r>
              <a:rPr lang="en-US" sz="1600" b="1" dirty="0">
                <a:latin typeface="Huawei Sans" panose="020C0503030203020204" pitchFamily="34" charset="0"/>
              </a:rPr>
              <a:t>A2</a:t>
            </a:r>
            <a:r>
              <a:rPr lang="en-US" sz="1600" dirty="0">
                <a:latin typeface="Huawei Sans" panose="020C0503030203020204" pitchFamily="34" charset="0"/>
              </a:rPr>
              <a:t> is the total area of the auxiliary area and support area. It is 2.5 times the area of the computer room </a:t>
            </a:r>
            <a:r>
              <a:rPr lang="en-US" sz="1600" b="1" dirty="0">
                <a:latin typeface="Huawei Sans" panose="020C0503030203020204" pitchFamily="34" charset="0"/>
              </a:rPr>
              <a:t>A1</a:t>
            </a:r>
            <a:r>
              <a:rPr lang="en-US" sz="1600" dirty="0">
                <a:latin typeface="Huawei Sans" panose="020C0503030203020204" pitchFamily="34" charset="0"/>
              </a:rPr>
              <a:t>.</a:t>
            </a:r>
          </a:p>
          <a:p>
            <a:pPr lvl="1"/>
            <a:r>
              <a:rPr lang="en-US" sz="1600" b="1" dirty="0">
                <a:latin typeface="Huawei Sans" panose="020C0503030203020204" pitchFamily="34" charset="0"/>
              </a:rPr>
              <a:t>A3</a:t>
            </a:r>
            <a:r>
              <a:rPr lang="en-US" sz="1600" dirty="0">
                <a:latin typeface="Huawei Sans" panose="020C0503030203020204" pitchFamily="34" charset="0"/>
              </a:rPr>
              <a:t> is the area of the administrative area, which is 5 m</a:t>
            </a:r>
            <a:r>
              <a:rPr lang="en-US" sz="1600" baseline="30000" dirty="0">
                <a:latin typeface="Huawei Sans" panose="020C0503030203020204" pitchFamily="34" charset="0"/>
              </a:rPr>
              <a:t>2</a:t>
            </a:r>
            <a:r>
              <a:rPr lang="en-US" sz="1600" dirty="0">
                <a:latin typeface="Huawei Sans" panose="020C0503030203020204" pitchFamily="34" charset="0"/>
              </a:rPr>
              <a:t>/person.</a:t>
            </a:r>
          </a:p>
          <a:p>
            <a:pPr marL="0" indent="0" algn="ctr">
              <a:buNone/>
            </a:pPr>
            <a:endParaRPr lang="en-US" sz="1800" dirty="0" smtClean="0">
              <a:latin typeface="Huawei Sans" panose="020C0503030203020204" pitchFamily="34" charset="0"/>
            </a:endParaRPr>
          </a:p>
          <a:p>
            <a:pPr marL="0" indent="0" algn="ctr">
              <a:buNone/>
            </a:pPr>
            <a:r>
              <a:rPr lang="en-US" sz="1800" dirty="0" smtClean="0">
                <a:latin typeface="Huawei Sans" panose="020C0503030203020204" pitchFamily="34" charset="0"/>
              </a:rPr>
              <a:t>A </a:t>
            </a:r>
            <a:r>
              <a:rPr lang="en-US" sz="1800" dirty="0">
                <a:latin typeface="Huawei Sans" panose="020C0503030203020204" pitchFamily="34" charset="0"/>
              </a:rPr>
              <a:t>= A1 + A2 + </a:t>
            </a:r>
            <a:r>
              <a:rPr lang="en-US" sz="1800" dirty="0" smtClean="0">
                <a:latin typeface="Huawei Sans" panose="020C0503030203020204" pitchFamily="34" charset="0"/>
              </a:rPr>
              <a:t>A3</a:t>
            </a:r>
            <a:endParaRPr lang="en-US" altLang="zh-CN" sz="1800" dirty="0" smtClean="0">
              <a:latin typeface="Huawei Sans" panose="020C0503030203020204" pitchFamily="34" charset="0"/>
            </a:endParaRPr>
          </a:p>
          <a:p>
            <a:pPr marL="0" indent="0" algn="ctr">
              <a:buNone/>
            </a:pPr>
            <a:endParaRPr lang="en-US" altLang="zh-CN" sz="1800" dirty="0">
              <a:latin typeface="Huawei Sans" panose="020C0503030203020204" pitchFamily="34" charset="0"/>
            </a:endParaRPr>
          </a:p>
          <a:p>
            <a:pPr marL="0" indent="0" algn="ctr">
              <a:buNone/>
            </a:pPr>
            <a:r>
              <a:rPr lang="en-US" sz="1800" dirty="0">
                <a:latin typeface="Huawei Sans" panose="020C0503030203020204" pitchFamily="34" charset="0"/>
              </a:rPr>
              <a:t>If A = 10000 = A1 + A2 + A3 = A1 + 2.5A1 + 500, A1 = 2714, N = 905</a:t>
            </a:r>
          </a:p>
          <a:p>
            <a:pPr marL="0" indent="0" algn="ctr">
              <a:buNone/>
            </a:pPr>
            <a:r>
              <a:rPr lang="en-US" sz="1800" dirty="0">
                <a:latin typeface="Huawei Sans" panose="020C0503030203020204" pitchFamily="34" charset="0"/>
              </a:rPr>
              <a:t>The number of IT cabinets is about </a:t>
            </a:r>
            <a:r>
              <a:rPr lang="en-US" sz="1800" dirty="0">
                <a:solidFill>
                  <a:srgbClr val="C00000"/>
                </a:solidFill>
                <a:latin typeface="Huawei Sans" panose="020C0503030203020204" pitchFamily="34" charset="0"/>
              </a:rPr>
              <a:t>815</a:t>
            </a:r>
            <a:r>
              <a:rPr lang="en-US" sz="1800" dirty="0">
                <a:latin typeface="Huawei Sans" panose="020C0503030203020204" pitchFamily="34" charset="0"/>
              </a:rPr>
              <a:t>.</a:t>
            </a:r>
          </a:p>
        </p:txBody>
      </p:sp>
      <p:sp>
        <p:nvSpPr>
          <p:cNvPr id="4" name="圆角矩形 3"/>
          <p:cNvSpPr/>
          <p:nvPr/>
        </p:nvSpPr>
        <p:spPr bwMode="auto">
          <a:xfrm>
            <a:off x="1710711" y="4999163"/>
            <a:ext cx="8496944" cy="1115586"/>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tabLst/>
            </a:pPr>
            <a:endParaRPr kumimoji="0" lang="zh-CN" altLang="en-US" sz="1800" b="0" i="0" u="none" strike="noStrike" cap="none" normalizeH="0" baseline="0" smtClean="0">
              <a:ln>
                <a:noFill/>
              </a:ln>
              <a:solidFill>
                <a:srgbClr val="C00000"/>
              </a:solidFill>
              <a:effectLst/>
              <a:latin typeface="Huawei Sans" panose="020C0503030203020204" pitchFamily="34" charset="0"/>
              <a:ea typeface="+mn-ea"/>
            </a:endParaRPr>
          </a:p>
        </p:txBody>
      </p:sp>
      <p:grpSp>
        <p:nvGrpSpPr>
          <p:cNvPr id="11" name="组合 10"/>
          <p:cNvGrpSpPr/>
          <p:nvPr/>
        </p:nvGrpSpPr>
        <p:grpSpPr>
          <a:xfrm>
            <a:off x="9563139" y="3325155"/>
            <a:ext cx="1692681" cy="1279115"/>
            <a:chOff x="9084332" y="3289553"/>
            <a:chExt cx="2099969" cy="1586892"/>
          </a:xfrm>
        </p:grpSpPr>
        <p:pic>
          <p:nvPicPr>
            <p:cNvPr id="5" name="图片 4"/>
            <p:cNvPicPr>
              <a:picLocks noChangeAspect="1"/>
            </p:cNvPicPr>
            <p:nvPr/>
          </p:nvPicPr>
          <p:blipFill>
            <a:blip r:embed="rId3"/>
            <a:stretch>
              <a:fillRect/>
            </a:stretch>
          </p:blipFill>
          <p:spPr>
            <a:xfrm>
              <a:off x="9084332" y="3289553"/>
              <a:ext cx="2099969" cy="1522855"/>
            </a:xfrm>
            <a:prstGeom prst="rect">
              <a:avLst/>
            </a:prstGeom>
          </p:spPr>
        </p:pic>
        <p:sp>
          <p:nvSpPr>
            <p:cNvPr id="6" name="矩形 5"/>
            <p:cNvSpPr/>
            <p:nvPr/>
          </p:nvSpPr>
          <p:spPr>
            <a:xfrm>
              <a:off x="10353972" y="3598961"/>
              <a:ext cx="417102" cy="307777"/>
            </a:xfrm>
            <a:prstGeom prst="rect">
              <a:avLst/>
            </a:prstGeom>
          </p:spPr>
          <p:txBody>
            <a:bodyPr wrap="none">
              <a:noAutofit/>
            </a:bodyPr>
            <a:lstStyle/>
            <a:p>
              <a:r>
                <a:rPr lang="en-US" sz="1400">
                  <a:solidFill>
                    <a:srgbClr val="009530"/>
                  </a:solidFill>
                  <a:latin typeface="Huawei Sans" panose="020C0503030203020204" pitchFamily="34" charset="0"/>
                  <a:ea typeface="微软雅黑" panose="020B0503020204020204" pitchFamily="34" charset="-122"/>
                </a:rPr>
                <a:t>A1</a:t>
              </a:r>
            </a:p>
          </p:txBody>
        </p:sp>
        <p:sp>
          <p:nvSpPr>
            <p:cNvPr id="7" name="矩形 6"/>
            <p:cNvSpPr/>
            <p:nvPr/>
          </p:nvSpPr>
          <p:spPr>
            <a:xfrm>
              <a:off x="10264609" y="4303389"/>
              <a:ext cx="417102" cy="307777"/>
            </a:xfrm>
            <a:prstGeom prst="rect">
              <a:avLst/>
            </a:prstGeom>
          </p:spPr>
          <p:txBody>
            <a:bodyPr wrap="none">
              <a:noAutofit/>
            </a:bodyPr>
            <a:lstStyle/>
            <a:p>
              <a:r>
                <a:rPr lang="en-US" sz="1400">
                  <a:solidFill>
                    <a:srgbClr val="009530"/>
                  </a:solidFill>
                  <a:latin typeface="Huawei Sans" panose="020C0503030203020204" pitchFamily="34" charset="0"/>
                  <a:ea typeface="微软雅黑" panose="020B0503020204020204" pitchFamily="34" charset="-122"/>
                </a:rPr>
                <a:t>A1</a:t>
              </a:r>
            </a:p>
          </p:txBody>
        </p:sp>
        <p:sp>
          <p:nvSpPr>
            <p:cNvPr id="8" name="矩形 7"/>
            <p:cNvSpPr/>
            <p:nvPr/>
          </p:nvSpPr>
          <p:spPr>
            <a:xfrm>
              <a:off x="9257369" y="4028655"/>
              <a:ext cx="417102" cy="307777"/>
            </a:xfrm>
            <a:prstGeom prst="rect">
              <a:avLst/>
            </a:prstGeom>
          </p:spPr>
          <p:txBody>
            <a:bodyPr wrap="none">
              <a:noAutofit/>
            </a:bodyPr>
            <a:lstStyle/>
            <a:p>
              <a:r>
                <a:rPr lang="en-US" sz="1400">
                  <a:solidFill>
                    <a:srgbClr val="009530"/>
                  </a:solidFill>
                  <a:latin typeface="Huawei Sans" panose="020C0503030203020204" pitchFamily="34" charset="0"/>
                  <a:ea typeface="微软雅黑" panose="020B0503020204020204" pitchFamily="34" charset="-122"/>
                </a:rPr>
                <a:t>A2</a:t>
              </a:r>
            </a:p>
          </p:txBody>
        </p:sp>
        <p:sp>
          <p:nvSpPr>
            <p:cNvPr id="9" name="矩形 8"/>
            <p:cNvSpPr/>
            <p:nvPr/>
          </p:nvSpPr>
          <p:spPr>
            <a:xfrm>
              <a:off x="9552438" y="4568668"/>
              <a:ext cx="417102" cy="307777"/>
            </a:xfrm>
            <a:prstGeom prst="rect">
              <a:avLst/>
            </a:prstGeom>
          </p:spPr>
          <p:txBody>
            <a:bodyPr wrap="none">
              <a:noAutofit/>
            </a:bodyPr>
            <a:lstStyle/>
            <a:p>
              <a:r>
                <a:rPr lang="en-US" sz="1400">
                  <a:solidFill>
                    <a:srgbClr val="009530"/>
                  </a:solidFill>
                  <a:latin typeface="Huawei Sans" panose="020C0503030203020204" pitchFamily="34" charset="0"/>
                  <a:ea typeface="微软雅黑" panose="020B0503020204020204" pitchFamily="34" charset="-122"/>
                </a:rPr>
                <a:t>A2</a:t>
              </a:r>
            </a:p>
          </p:txBody>
        </p:sp>
        <p:sp>
          <p:nvSpPr>
            <p:cNvPr id="10" name="矩形 9"/>
            <p:cNvSpPr/>
            <p:nvPr/>
          </p:nvSpPr>
          <p:spPr>
            <a:xfrm>
              <a:off x="9302050" y="3408561"/>
              <a:ext cx="417102" cy="307777"/>
            </a:xfrm>
            <a:prstGeom prst="rect">
              <a:avLst/>
            </a:prstGeom>
          </p:spPr>
          <p:txBody>
            <a:bodyPr wrap="none">
              <a:noAutofit/>
            </a:bodyPr>
            <a:lstStyle/>
            <a:p>
              <a:r>
                <a:rPr lang="en-US" sz="1400">
                  <a:solidFill>
                    <a:srgbClr val="009530"/>
                  </a:solidFill>
                  <a:latin typeface="Huawei Sans" panose="020C0503030203020204" pitchFamily="34" charset="0"/>
                  <a:ea typeface="微软雅黑" panose="020B0503020204020204" pitchFamily="34" charset="-122"/>
                </a:rPr>
                <a:t>A3</a:t>
              </a:r>
            </a:p>
          </p:txBody>
        </p:sp>
      </p:grpSp>
    </p:spTree>
    <p:extLst>
      <p:ext uri="{BB962C8B-B14F-4D97-AF65-F5344CB8AC3E}">
        <p14:creationId xmlns:p14="http://schemas.microsoft.com/office/powerpoint/2010/main" val="2044276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 calcmode="lin" valueType="num">
                                      <p:cBhvr additive="base">
                                        <p:cTn id="1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7" end="7"/>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3">
                                            <p:txEl>
                                              <p:pRg st="8" end="8"/>
                                            </p:txEl>
                                          </p:spTgt>
                                        </p:tgtEl>
                                        <p:attrNameLst>
                                          <p:attrName>style.visibility</p:attrName>
                                        </p:attrNameLst>
                                      </p:cBhvr>
                                      <p:to>
                                        <p:strVal val="visible"/>
                                      </p:to>
                                    </p:set>
                                    <p:anim calcmode="lin" valueType="num">
                                      <p:cBhvr additive="base">
                                        <p:cTn id="1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3400" dirty="0">
                <a:ea typeface="+mn-ea"/>
              </a:rPr>
              <a:t>Selection of the Optimal Power Density for Data Centers from the Perspective of Equipment</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With the development of IT technologies, density planning (and overall capacity planning) is undoubtedly a challenge for IT management personnel. The technology update period is usually two to four years, and it is difficult to determine the required type and power consumption of IT equipment in the future. Therefore, enterprises tend to overestimate future requirements and reserve safety margins.</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1904" y="3282802"/>
            <a:ext cx="2914650" cy="2181224"/>
          </a:xfrm>
          <a:prstGeom prst="rect">
            <a:avLst/>
          </a:prstGeom>
        </p:spPr>
      </p:pic>
      <p:sp>
        <p:nvSpPr>
          <p:cNvPr id="6" name="矩形 5"/>
          <p:cNvSpPr/>
          <p:nvPr/>
        </p:nvSpPr>
        <p:spPr>
          <a:xfrm>
            <a:off x="741563" y="5685480"/>
            <a:ext cx="4015843" cy="276999"/>
          </a:xfrm>
          <a:prstGeom prst="rect">
            <a:avLst/>
          </a:prstGeom>
        </p:spPr>
        <p:txBody>
          <a:bodyPr wrap="none">
            <a:spAutoFit/>
          </a:bodyPr>
          <a:lstStyle/>
          <a:p>
            <a:pPr algn="ctr"/>
            <a:r>
              <a:rPr lang="en-US" sz="1200" b="1" dirty="0">
                <a:latin typeface="Huawei Sans" panose="020C0503030203020204" pitchFamily="34" charset="0"/>
                <a:ea typeface="+mn-ea"/>
              </a:rPr>
              <a:t>Typical power density of different types of cabinets</a:t>
            </a:r>
          </a:p>
        </p:txBody>
      </p:sp>
      <p:sp>
        <p:nvSpPr>
          <p:cNvPr id="7" name="矩形 6"/>
          <p:cNvSpPr/>
          <p:nvPr/>
        </p:nvSpPr>
        <p:spPr>
          <a:xfrm>
            <a:off x="5362584" y="5674368"/>
            <a:ext cx="2653290" cy="276999"/>
          </a:xfrm>
          <a:prstGeom prst="rect">
            <a:avLst/>
          </a:prstGeom>
        </p:spPr>
        <p:txBody>
          <a:bodyPr wrap="none">
            <a:spAutoFit/>
          </a:bodyPr>
          <a:lstStyle/>
          <a:p>
            <a:r>
              <a:rPr lang="en-US" sz="1200" b="1" dirty="0">
                <a:latin typeface="Huawei Sans" panose="020C0503030203020204" pitchFamily="34" charset="0"/>
                <a:ea typeface="+mn-ea"/>
              </a:rPr>
              <a:t>Typical data center cabinet types</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292" y="3238319"/>
            <a:ext cx="4070384" cy="2270192"/>
          </a:xfrm>
          <a:prstGeom prst="rect">
            <a:avLst/>
          </a:prstGeom>
        </p:spPr>
      </p:pic>
      <p:pic>
        <p:nvPicPr>
          <p:cNvPr id="9" name="Picture 2" descr="Phase1_Inrow_Fail_180cm"/>
          <p:cNvPicPr>
            <a:picLocks noChangeAspect="1" noChangeArrowheads="1"/>
          </p:cNvPicPr>
          <p:nvPr/>
        </p:nvPicPr>
        <p:blipFill>
          <a:blip r:embed="rId5" cstate="print"/>
          <a:srcRect/>
          <a:stretch>
            <a:fillRect/>
          </a:stretch>
        </p:blipFill>
        <p:spPr bwMode="auto">
          <a:xfrm>
            <a:off x="9019745" y="3286923"/>
            <a:ext cx="2486084" cy="1668678"/>
          </a:xfrm>
          <a:prstGeom prst="rect">
            <a:avLst/>
          </a:prstGeom>
          <a:noFill/>
        </p:spPr>
      </p:pic>
      <p:sp>
        <p:nvSpPr>
          <p:cNvPr id="10" name="矩形 9"/>
          <p:cNvSpPr/>
          <p:nvPr/>
        </p:nvSpPr>
        <p:spPr>
          <a:xfrm>
            <a:off x="8823932" y="5634495"/>
            <a:ext cx="2877711" cy="276999"/>
          </a:xfrm>
          <a:prstGeom prst="rect">
            <a:avLst/>
          </a:prstGeom>
        </p:spPr>
        <p:txBody>
          <a:bodyPr wrap="none">
            <a:spAutoFit/>
          </a:bodyPr>
          <a:lstStyle/>
          <a:p>
            <a:r>
              <a:rPr lang="en-US" sz="1200" b="1">
                <a:latin typeface="Huawei Sans" panose="020C0503030203020204" pitchFamily="34" charset="0"/>
                <a:ea typeface="+mn-ea"/>
              </a:rPr>
              <a:t>Hot spot due to uneven deployment</a:t>
            </a:r>
          </a:p>
        </p:txBody>
      </p:sp>
    </p:spTree>
    <p:extLst>
      <p:ext uri="{BB962C8B-B14F-4D97-AF65-F5344CB8AC3E}">
        <p14:creationId xmlns:p14="http://schemas.microsoft.com/office/powerpoint/2010/main" val="16035382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Quantity and Power of Equipment in a Single Cabinet</a:t>
            </a:r>
          </a:p>
        </p:txBody>
      </p:sp>
      <p:sp>
        <p:nvSpPr>
          <p:cNvPr id="4" name="文本框 89"/>
          <p:cNvSpPr txBox="1"/>
          <p:nvPr/>
        </p:nvSpPr>
        <p:spPr>
          <a:xfrm>
            <a:off x="1503542" y="5796480"/>
            <a:ext cx="3466784" cy="369332"/>
          </a:xfrm>
          <a:prstGeom prst="rect">
            <a:avLst/>
          </a:prstGeom>
          <a:noFill/>
        </p:spPr>
        <p:txBody>
          <a:bodyPr wrap="square" lIns="91440" tIns="45720" rIns="91440" bIns="45720" rtlCol="0">
            <a:noAutofit/>
          </a:bodyPr>
          <a:lstStyle/>
          <a:p>
            <a:pPr algn="ctr"/>
            <a:r>
              <a:rPr lang="en-US" sz="1800" b="1" dirty="0">
                <a:solidFill>
                  <a:srgbClr val="C00000"/>
                </a:solidFill>
                <a:latin typeface="Huawei Sans" panose="020C0503030203020204" pitchFamily="34" charset="0"/>
                <a:ea typeface="+mn-ea"/>
              </a:rPr>
              <a:t>U space of a cabinet</a:t>
            </a:r>
          </a:p>
        </p:txBody>
      </p:sp>
      <p:grpSp>
        <p:nvGrpSpPr>
          <p:cNvPr id="5" name="组合 137"/>
          <p:cNvGrpSpPr/>
          <p:nvPr/>
        </p:nvGrpSpPr>
        <p:grpSpPr>
          <a:xfrm>
            <a:off x="3926817" y="1701202"/>
            <a:ext cx="1125067" cy="1116257"/>
            <a:chOff x="2778764" y="2056008"/>
            <a:chExt cx="972200" cy="972200"/>
          </a:xfrm>
        </p:grpSpPr>
        <p:pic>
          <p:nvPicPr>
            <p:cNvPr id="6" name="图片 5" descr="p12.png"/>
            <p:cNvPicPr>
              <a:picLocks noChangeAspect="1"/>
            </p:cNvPicPr>
            <p:nvPr/>
          </p:nvPicPr>
          <p:blipFill>
            <a:blip r:embed="rId3" cstate="print"/>
            <a:stretch>
              <a:fillRect/>
            </a:stretch>
          </p:blipFill>
          <p:spPr>
            <a:xfrm>
              <a:off x="2778764" y="2056008"/>
              <a:ext cx="972200" cy="972200"/>
            </a:xfrm>
            <a:prstGeom prst="rect">
              <a:avLst/>
            </a:prstGeom>
          </p:spPr>
        </p:pic>
        <p:sp>
          <p:nvSpPr>
            <p:cNvPr id="7" name="椭圆 6"/>
            <p:cNvSpPr/>
            <p:nvPr/>
          </p:nvSpPr>
          <p:spPr>
            <a:xfrm>
              <a:off x="2866030" y="2165372"/>
              <a:ext cx="800300" cy="755958"/>
            </a:xfrm>
            <a:prstGeom prst="ellipse">
              <a:avLst/>
            </a:prstGeom>
            <a:blipFill>
              <a:blip r:embed="rId4" cstate="print"/>
              <a:stretch>
                <a:fillRect/>
              </a:stretch>
            </a:blipFill>
            <a:ln w="19050" cap="flat" cmpd="sng" algn="ctr">
              <a:noFill/>
              <a:prstDash val="solid"/>
            </a:ln>
            <a:effectLst/>
          </p:spPr>
          <p:txBody>
            <a:bodyPr rtlCol="0" anchor="ctr">
              <a:noAutofit/>
            </a:bodyPr>
            <a:lstStyle/>
            <a:p>
              <a:pPr algn="ctr" defTabSz="914400">
                <a:defRPr/>
              </a:pPr>
              <a:endParaRPr lang="zh-CN" altLang="en-US" sz="1800" kern="0" smtClean="0">
                <a:solidFill>
                  <a:prstClr val="white"/>
                </a:solidFill>
                <a:latin typeface="Huawei Sans" panose="020C0503030203020204" pitchFamily="34" charset="0"/>
                <a:ea typeface="+mn-ea"/>
              </a:endParaRPr>
            </a:p>
          </p:txBody>
        </p:sp>
      </p:grpSp>
      <p:pic>
        <p:nvPicPr>
          <p:cNvPr id="8" name="图片 7" descr="p12.png"/>
          <p:cNvPicPr>
            <a:picLocks noChangeAspect="1"/>
          </p:cNvPicPr>
          <p:nvPr/>
        </p:nvPicPr>
        <p:blipFill>
          <a:blip r:embed="rId3" cstate="print"/>
          <a:stretch>
            <a:fillRect/>
          </a:stretch>
        </p:blipFill>
        <p:spPr>
          <a:xfrm>
            <a:off x="2667811" y="1701202"/>
            <a:ext cx="1125067" cy="1116257"/>
          </a:xfrm>
          <a:prstGeom prst="rect">
            <a:avLst/>
          </a:prstGeom>
        </p:spPr>
      </p:pic>
      <p:pic>
        <p:nvPicPr>
          <p:cNvPr id="10" name="图片 9" descr="p12.png"/>
          <p:cNvPicPr>
            <a:picLocks noChangeAspect="1"/>
          </p:cNvPicPr>
          <p:nvPr/>
        </p:nvPicPr>
        <p:blipFill>
          <a:blip r:embed="rId3" cstate="print"/>
          <a:stretch>
            <a:fillRect/>
          </a:stretch>
        </p:blipFill>
        <p:spPr>
          <a:xfrm>
            <a:off x="1412553" y="1701202"/>
            <a:ext cx="1125067" cy="1116257"/>
          </a:xfrm>
          <a:prstGeom prst="rect">
            <a:avLst/>
          </a:prstGeom>
        </p:spPr>
      </p:pic>
      <p:grpSp>
        <p:nvGrpSpPr>
          <p:cNvPr id="12" name="组合 11"/>
          <p:cNvGrpSpPr/>
          <p:nvPr/>
        </p:nvGrpSpPr>
        <p:grpSpPr>
          <a:xfrm>
            <a:off x="1267182" y="4217544"/>
            <a:ext cx="3690702" cy="1355770"/>
            <a:chOff x="696987" y="3962351"/>
            <a:chExt cx="3316412" cy="1218276"/>
          </a:xfrm>
        </p:grpSpPr>
        <p:sp>
          <p:nvSpPr>
            <p:cNvPr id="13" name="Oval 273"/>
            <p:cNvSpPr>
              <a:spLocks noChangeArrowheads="1"/>
            </p:cNvSpPr>
            <p:nvPr/>
          </p:nvSpPr>
          <p:spPr bwMode="auto">
            <a:xfrm>
              <a:off x="891385" y="3983745"/>
              <a:ext cx="2927617" cy="1052619"/>
            </a:xfrm>
            <a:prstGeom prst="ellipse">
              <a:avLst/>
            </a:prstGeom>
            <a:gradFill rotWithShape="1">
              <a:gsLst>
                <a:gs pos="0">
                  <a:srgbClr val="00B0F0"/>
                </a:gs>
                <a:gs pos="100000">
                  <a:schemeClr val="tx1">
                    <a:alpha val="0"/>
                  </a:schemeClr>
                </a:gs>
              </a:gsLst>
              <a:path path="shape">
                <a:fillToRect l="50000" t="50000" r="50000" b="50000"/>
              </a:path>
            </a:gradFill>
            <a:ln w="12700" algn="ctr">
              <a:noFill/>
              <a:round/>
              <a:headEnd/>
              <a:tailEnd/>
            </a:ln>
            <a:effectLst>
              <a:innerShdw blurRad="114300">
                <a:srgbClr val="0070C0"/>
              </a:innerShdw>
            </a:effectLst>
          </p:spPr>
          <p:txBody>
            <a:bodyPr wrap="none" lIns="116433" tIns="59275" rIns="116433" bIns="59275" anchor="ctr">
              <a:noAutofit/>
            </a:bodyPr>
            <a:lstStyle/>
            <a:p>
              <a:endParaRPr lang="zh-CN" altLang="en-US">
                <a:solidFill>
                  <a:prstClr val="black"/>
                </a:solidFill>
                <a:latin typeface="Huawei Sans" panose="020C0503030203020204" pitchFamily="34" charset="0"/>
                <a:ea typeface="+mn-ea"/>
              </a:endParaRPr>
            </a:p>
          </p:txBody>
        </p:sp>
        <p:sp>
          <p:nvSpPr>
            <p:cNvPr id="14" name="椭圆 13"/>
            <p:cNvSpPr/>
            <p:nvPr/>
          </p:nvSpPr>
          <p:spPr>
            <a:xfrm>
              <a:off x="1686453" y="4182524"/>
              <a:ext cx="1337480" cy="491320"/>
            </a:xfrm>
            <a:prstGeom prst="ellipse">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5" name="椭圆 14"/>
            <p:cNvSpPr/>
            <p:nvPr/>
          </p:nvSpPr>
          <p:spPr>
            <a:xfrm>
              <a:off x="1469735" y="4146132"/>
              <a:ext cx="1770916" cy="650542"/>
            </a:xfrm>
            <a:prstGeom prst="ellipse">
              <a:avLst/>
            </a:prstGeom>
            <a:noFill/>
            <a:ln w="9525">
              <a:solidFill>
                <a:srgbClr val="00B0F0">
                  <a:alpha val="4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6" name="椭圆 15"/>
            <p:cNvSpPr/>
            <p:nvPr/>
          </p:nvSpPr>
          <p:spPr>
            <a:xfrm>
              <a:off x="1104408" y="4055149"/>
              <a:ext cx="2501570" cy="918946"/>
            </a:xfrm>
            <a:prstGeom prst="ellipse">
              <a:avLst/>
            </a:prstGeom>
            <a:noFill/>
            <a:ln w="9525">
              <a:solidFill>
                <a:srgbClr val="00B0F0">
                  <a:alpha val="3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
          <p:nvSpPr>
            <p:cNvPr id="17" name="椭圆 16"/>
            <p:cNvSpPr/>
            <p:nvPr/>
          </p:nvSpPr>
          <p:spPr>
            <a:xfrm>
              <a:off x="696987" y="3962351"/>
              <a:ext cx="3316412" cy="1218276"/>
            </a:xfrm>
            <a:prstGeom prst="ellipse">
              <a:avLst/>
            </a:prstGeom>
            <a:noFill/>
            <a:ln w="9525">
              <a:solidFill>
                <a:srgbClr val="00B0F0">
                  <a:alpha val="1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grpSp>
      <p:sp>
        <p:nvSpPr>
          <p:cNvPr id="36" name="文本框 89"/>
          <p:cNvSpPr txBox="1"/>
          <p:nvPr/>
        </p:nvSpPr>
        <p:spPr>
          <a:xfrm>
            <a:off x="1339661" y="4951233"/>
            <a:ext cx="3646940" cy="523220"/>
          </a:xfrm>
          <a:prstGeom prst="rect">
            <a:avLst/>
          </a:prstGeom>
          <a:noFill/>
        </p:spPr>
        <p:txBody>
          <a:bodyPr wrap="square" lIns="91440" tIns="45720" rIns="91440" bIns="45720" rtlCol="0">
            <a:noAutofit/>
          </a:bodyPr>
          <a:lstStyle/>
          <a:p>
            <a:pPr algn="ctr"/>
            <a:r>
              <a:rPr lang="en-US" sz="1400" b="1" dirty="0" smtClean="0">
                <a:solidFill>
                  <a:schemeClr val="tx1">
                    <a:lumMod val="95000"/>
                    <a:lumOff val="5000"/>
                  </a:schemeClr>
                </a:solidFill>
                <a:latin typeface="Huawei Sans" panose="020C0503030203020204" pitchFamily="34" charset="0"/>
                <a:ea typeface="+mn-ea"/>
              </a:rPr>
              <a:t>Switch | PDU| Heat </a:t>
            </a:r>
            <a:r>
              <a:rPr lang="en-US" sz="1400" b="1" dirty="0">
                <a:solidFill>
                  <a:schemeClr val="tx1">
                    <a:lumMod val="95000"/>
                    <a:lumOff val="5000"/>
                  </a:schemeClr>
                </a:solidFill>
                <a:latin typeface="Huawei Sans" panose="020C0503030203020204" pitchFamily="34" charset="0"/>
                <a:ea typeface="+mn-ea"/>
              </a:rPr>
              <a:t>dissipation and others</a:t>
            </a:r>
          </a:p>
        </p:txBody>
      </p:sp>
      <p:sp>
        <p:nvSpPr>
          <p:cNvPr id="37" name="等腰三角形 36"/>
          <p:cNvSpPr/>
          <p:nvPr/>
        </p:nvSpPr>
        <p:spPr>
          <a:xfrm rot="5400000">
            <a:off x="3397142" y="3532825"/>
            <a:ext cx="4814100" cy="771050"/>
          </a:xfrm>
          <a:prstGeom prst="triangle">
            <a:avLst/>
          </a:prstGeom>
          <a:gradFill flip="none" rotWithShape="1">
            <a:gsLst>
              <a:gs pos="0">
                <a:srgbClr val="00B6F6"/>
              </a:gs>
              <a:gs pos="100000">
                <a:srgbClr val="00B6F6">
                  <a:alpha val="0"/>
                </a:srgbClr>
              </a:gs>
            </a:gsLst>
            <a:lin ang="5400000" scaled="0"/>
          </a:gradFill>
          <a:ln w="12700" cap="flat">
            <a:noFill/>
            <a:prstDash val="solid"/>
            <a:bevel/>
          </a:ln>
          <a:effectLst/>
        </p:spPr>
        <p:txBody>
          <a:bodyPr wrap="none" lIns="0" tIns="0" rIns="0" bIns="0" numCol="1" anchor="ctr">
            <a:noAutofit/>
          </a:bodyPr>
          <a:lstStyle/>
          <a:p>
            <a:pPr algn="ctr" fontAlgn="ctr">
              <a:buClr>
                <a:srgbClr val="CC9900"/>
              </a:buClr>
              <a:defRPr/>
            </a:pPr>
            <a:endParaRPr lang="zh-CN" altLang="en-US" sz="1600" dirty="0" smtClean="0">
              <a:latin typeface="Huawei Sans" panose="020C0503030203020204" pitchFamily="34" charset="0"/>
              <a:ea typeface="+mn-ea"/>
              <a:sym typeface="Arial" pitchFamily="34" charset="0"/>
            </a:endParaRPr>
          </a:p>
        </p:txBody>
      </p:sp>
      <p:sp>
        <p:nvSpPr>
          <p:cNvPr id="38" name="矩形 37"/>
          <p:cNvSpPr/>
          <p:nvPr/>
        </p:nvSpPr>
        <p:spPr>
          <a:xfrm>
            <a:off x="6291415" y="1073900"/>
            <a:ext cx="5067264" cy="5091912"/>
          </a:xfrm>
          <a:prstGeom prst="rect">
            <a:avLst/>
          </a:prstGeom>
          <a:gradFill flip="none" rotWithShape="1">
            <a:gsLst>
              <a:gs pos="100000">
                <a:srgbClr val="002D86">
                  <a:alpha val="4000"/>
                </a:srgbClr>
              </a:gs>
              <a:gs pos="0">
                <a:srgbClr val="0070C0">
                  <a:alpha val="52000"/>
                </a:srgbClr>
              </a:gs>
            </a:gsLst>
            <a:lin ang="5400000" scaled="1"/>
            <a:tileRect/>
          </a:gradFill>
          <a:ln w="3175">
            <a:gradFill>
              <a:gsLst>
                <a:gs pos="0">
                  <a:srgbClr val="00EAF6">
                    <a:alpha val="0"/>
                  </a:srgbClr>
                </a:gs>
                <a:gs pos="100000">
                  <a:schemeClr val="tx2">
                    <a:lumMod val="60000"/>
                    <a:lumOff val="40000"/>
                    <a:alpha val="53000"/>
                  </a:schemeClr>
                </a:gs>
              </a:gsLst>
              <a:lin ang="5400000" scaled="0"/>
            </a:gradFill>
            <a:prstDash val="solid"/>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noAutofit/>
          </a:bodyPr>
          <a:lstStyle/>
          <a:p>
            <a:pPr>
              <a:lnSpc>
                <a:spcPct val="140000"/>
              </a:lnSpc>
              <a:spcBef>
                <a:spcPts val="800"/>
              </a:spcBef>
            </a:pPr>
            <a:r>
              <a:rPr lang="en-US" sz="1400" b="1" dirty="0">
                <a:solidFill>
                  <a:schemeClr val="tx1"/>
                </a:solidFill>
                <a:latin typeface="Huawei Sans" panose="020C0503030203020204" pitchFamily="34" charset="0"/>
              </a:rPr>
              <a:t>U space arrangement</a:t>
            </a:r>
          </a:p>
          <a:p>
            <a:pPr marL="465750" lvl="1" indent="-285750" fontAlgn="base">
              <a:lnSpc>
                <a:spcPct val="140000"/>
              </a:lnSpc>
              <a:spcBef>
                <a:spcPts val="500"/>
              </a:spcBef>
              <a:buClr>
                <a:schemeClr val="bg1">
                  <a:lumMod val="50000"/>
                </a:schemeClr>
              </a:buClr>
              <a:buSzPct val="60000"/>
              <a:buFont typeface="Wingdings" panose="05000000000000000000" pitchFamily="2" charset="2"/>
              <a:buChar char="l"/>
            </a:pPr>
            <a:r>
              <a:rPr lang="en-US" sz="1100" dirty="0">
                <a:solidFill>
                  <a:schemeClr val="tx1"/>
                </a:solidFill>
                <a:latin typeface="Huawei Sans" panose="020C0503030203020204" pitchFamily="34" charset="0"/>
                <a:cs typeface="Arial" panose="020B0604020202020204" pitchFamily="34" charset="0"/>
              </a:rPr>
              <a:t>In a data center, a 42 U cabinet, excluding the space occupied by switches and PDUs, provides a total of 36 U space. Considering that 1 U space is reserved between adjacent equipment in a cabinet for heat dissipation, each cabinet can house a maximum of eighteen PCS of 1 U equipment or twelve PCS of 2 U equipment.</a:t>
            </a:r>
          </a:p>
          <a:p>
            <a:pPr fontAlgn="auto">
              <a:lnSpc>
                <a:spcPct val="140000"/>
              </a:lnSpc>
              <a:spcBef>
                <a:spcPts val="2000"/>
              </a:spcBef>
            </a:pPr>
            <a:r>
              <a:rPr lang="en-US" sz="1400" b="1" dirty="0">
                <a:solidFill>
                  <a:schemeClr val="tx1"/>
                </a:solidFill>
                <a:latin typeface="Huawei Sans" panose="020C0503030203020204" pitchFamily="34" charset="0"/>
              </a:rPr>
              <a:t>Power adaptation analysis</a:t>
            </a:r>
          </a:p>
          <a:p>
            <a:pPr marL="465750" lvl="1" indent="-285750" fontAlgn="base">
              <a:lnSpc>
                <a:spcPct val="140000"/>
              </a:lnSpc>
              <a:spcBef>
                <a:spcPts val="500"/>
              </a:spcBef>
              <a:buClr>
                <a:schemeClr val="bg1">
                  <a:lumMod val="50000"/>
                </a:schemeClr>
              </a:buClr>
              <a:buSzPct val="60000"/>
              <a:buFont typeface="Wingdings" panose="05000000000000000000" pitchFamily="2" charset="2"/>
              <a:buChar char="l"/>
            </a:pPr>
            <a:r>
              <a:rPr lang="en-US" sz="1100" b="1" dirty="0">
                <a:solidFill>
                  <a:srgbClr val="C00000"/>
                </a:solidFill>
                <a:latin typeface="Huawei Sans" panose="020C0503030203020204" pitchFamily="34" charset="0"/>
                <a:cs typeface="Arial" panose="020B0604020202020204" pitchFamily="34" charset="0"/>
                <a:sym typeface="Lucida Grande"/>
              </a:rPr>
              <a:t>5 kW+</a:t>
            </a:r>
            <a:r>
              <a:rPr lang="en-US" sz="1100" dirty="0">
                <a:solidFill>
                  <a:schemeClr val="tx1"/>
                </a:solidFill>
                <a:latin typeface="Huawei Sans" panose="020C0503030203020204" pitchFamily="34" charset="0"/>
                <a:cs typeface="Arial" panose="020B0604020202020204" pitchFamily="34" charset="0"/>
                <a:sym typeface="Lucida Grande"/>
              </a:rPr>
              <a:t>:</a:t>
            </a:r>
            <a:r>
              <a:rPr lang="en-US" sz="1100" dirty="0">
                <a:latin typeface="Huawei Sans" panose="020C0503030203020204" pitchFamily="34" charset="0"/>
                <a:cs typeface="Arial" panose="020B0604020202020204" pitchFamily="34" charset="0"/>
                <a:sym typeface="Lucida Grande"/>
              </a:rPr>
              <a:t> </a:t>
            </a:r>
            <a:r>
              <a:rPr lang="en-US" sz="1100" dirty="0">
                <a:solidFill>
                  <a:schemeClr val="tx1"/>
                </a:solidFill>
                <a:latin typeface="Huawei Sans" panose="020C0503030203020204" pitchFamily="34" charset="0"/>
                <a:cs typeface="Arial" panose="020B0604020202020204" pitchFamily="34" charset="0"/>
                <a:sym typeface="Lucida Grande"/>
              </a:rPr>
              <a:t>The power density of most single cabinets in a data center is lower than 5 kW. However, with the popularity of supercomputing and other services in recent years, high-density or ultra-high-density cabinets are gradually available in the market.</a:t>
            </a:r>
          </a:p>
          <a:p>
            <a:pPr marL="465750" lvl="1" indent="-285750" fontAlgn="base">
              <a:lnSpc>
                <a:spcPct val="140000"/>
              </a:lnSpc>
              <a:spcBef>
                <a:spcPts val="500"/>
              </a:spcBef>
              <a:buClr>
                <a:schemeClr val="bg1">
                  <a:lumMod val="50000"/>
                </a:schemeClr>
              </a:buClr>
              <a:buSzPct val="60000"/>
              <a:buFont typeface="Wingdings" panose="05000000000000000000" pitchFamily="2" charset="2"/>
              <a:buChar char="l"/>
            </a:pPr>
            <a:r>
              <a:rPr lang="en-US" sz="1100" dirty="0">
                <a:solidFill>
                  <a:schemeClr val="tx1"/>
                </a:solidFill>
                <a:latin typeface="Huawei Sans" panose="020C0503030203020204" pitchFamily="34" charset="0"/>
                <a:cs typeface="Arial" panose="020B0604020202020204" pitchFamily="34" charset="0"/>
              </a:rPr>
              <a:t>According to the </a:t>
            </a:r>
            <a:r>
              <a:rPr lang="en-US" sz="1100" b="1" dirty="0">
                <a:solidFill>
                  <a:schemeClr val="tx1"/>
                </a:solidFill>
                <a:latin typeface="Huawei Sans" panose="020C0503030203020204" pitchFamily="34" charset="0"/>
                <a:cs typeface="Arial" panose="020B0604020202020204" pitchFamily="34" charset="0"/>
              </a:rPr>
              <a:t>statistics in 2019</a:t>
            </a:r>
            <a:r>
              <a:rPr lang="en-US" sz="1100" dirty="0">
                <a:solidFill>
                  <a:schemeClr val="tx1"/>
                </a:solidFill>
                <a:latin typeface="Huawei Sans" panose="020C0503030203020204" pitchFamily="34" charset="0"/>
                <a:cs typeface="Arial" panose="020B0604020202020204" pitchFamily="34" charset="0"/>
              </a:rPr>
              <a:t>, the average power consumption of a single cabinet is 5 kW, 8 kW, and 10 kW, and the service proportion is 50%, 30%, and 20%, respectively.</a:t>
            </a:r>
          </a:p>
          <a:p>
            <a:pPr marL="465750" lvl="1" indent="-285750" fontAlgn="base">
              <a:lnSpc>
                <a:spcPct val="140000"/>
              </a:lnSpc>
              <a:spcBef>
                <a:spcPts val="500"/>
              </a:spcBef>
              <a:buClr>
                <a:schemeClr val="bg1">
                  <a:lumMod val="50000"/>
                </a:schemeClr>
              </a:buClr>
              <a:buSzPct val="60000"/>
              <a:buFont typeface="Wingdings" panose="05000000000000000000" pitchFamily="2" charset="2"/>
              <a:buChar char="l"/>
            </a:pPr>
            <a:r>
              <a:rPr lang="en-US" sz="1100" b="1" dirty="0">
                <a:solidFill>
                  <a:srgbClr val="C00000"/>
                </a:solidFill>
                <a:latin typeface="Huawei Sans" panose="020C0503030203020204" pitchFamily="34" charset="0"/>
              </a:rPr>
              <a:t>It is recommended that the average power consumption of a single cabinet be about 7 kW.</a:t>
            </a:r>
          </a:p>
          <a:p>
            <a:pPr marL="465750" lvl="1" indent="-285750" fontAlgn="base">
              <a:lnSpc>
                <a:spcPct val="140000"/>
              </a:lnSpc>
              <a:spcBef>
                <a:spcPts val="500"/>
              </a:spcBef>
              <a:buClr>
                <a:schemeClr val="bg1">
                  <a:lumMod val="50000"/>
                </a:schemeClr>
              </a:buClr>
              <a:buSzPct val="60000"/>
              <a:buFont typeface="Wingdings" panose="05000000000000000000" pitchFamily="2" charset="2"/>
              <a:buChar char="l"/>
            </a:pPr>
            <a:r>
              <a:rPr lang="en-US" sz="1100" b="1" dirty="0">
                <a:solidFill>
                  <a:srgbClr val="C00000"/>
                </a:solidFill>
                <a:latin typeface="Huawei Sans" panose="020C0503030203020204" pitchFamily="34" charset="0"/>
              </a:rPr>
              <a:t>5 kW cabinets are also widely used in data centers.</a:t>
            </a:r>
          </a:p>
        </p:txBody>
      </p:sp>
      <p:pic>
        <p:nvPicPr>
          <p:cNvPr id="19" name="图片 18"/>
          <p:cNvPicPr>
            <a:picLocks noChangeAspect="1"/>
          </p:cNvPicPr>
          <p:nvPr/>
        </p:nvPicPr>
        <p:blipFill>
          <a:blip r:embed="rId5"/>
          <a:stretch>
            <a:fillRect/>
          </a:stretch>
        </p:blipFill>
        <p:spPr>
          <a:xfrm>
            <a:off x="1399006" y="1733592"/>
            <a:ext cx="1139449" cy="1026408"/>
          </a:xfrm>
          <a:prstGeom prst="ellipse">
            <a:avLst/>
          </a:prstGeom>
          <a:ln>
            <a:noFill/>
          </a:ln>
          <a:effectLst>
            <a:softEdge rad="112500"/>
          </a:effectLst>
        </p:spPr>
      </p:pic>
      <p:pic>
        <p:nvPicPr>
          <p:cNvPr id="20" name="图片 19"/>
          <p:cNvPicPr>
            <a:picLocks noChangeAspect="1"/>
          </p:cNvPicPr>
          <p:nvPr/>
        </p:nvPicPr>
        <p:blipFill>
          <a:blip r:embed="rId6"/>
          <a:stretch>
            <a:fillRect/>
          </a:stretch>
        </p:blipFill>
        <p:spPr>
          <a:xfrm>
            <a:off x="2762545" y="1742694"/>
            <a:ext cx="989917" cy="1033271"/>
          </a:xfrm>
          <a:prstGeom prst="ellipse">
            <a:avLst/>
          </a:prstGeom>
          <a:ln>
            <a:noFill/>
          </a:ln>
          <a:effectLst>
            <a:softEdge rad="112500"/>
          </a:effectLst>
        </p:spPr>
      </p:pic>
      <p:pic>
        <p:nvPicPr>
          <p:cNvPr id="22" name="图片 21"/>
          <p:cNvPicPr>
            <a:picLocks noChangeAspect="1"/>
          </p:cNvPicPr>
          <p:nvPr/>
        </p:nvPicPr>
        <p:blipFill>
          <a:blip r:embed="rId7"/>
          <a:stretch>
            <a:fillRect/>
          </a:stretch>
        </p:blipFill>
        <p:spPr>
          <a:xfrm>
            <a:off x="2662293" y="3040624"/>
            <a:ext cx="896520" cy="17889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391991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type="body" sz="quarter" idx="10"/>
          </p:nvPr>
        </p:nvSpPr>
        <p:spPr/>
        <p:txBody>
          <a:bodyPr>
            <a:noAutofit/>
          </a:bodyPr>
          <a:lstStyle/>
          <a:p>
            <a:pPr marL="0" indent="0">
              <a:buNone/>
            </a:pPr>
            <a:r>
              <a:rPr lang="en-US" altLang="zh-CN" sz="2400" dirty="0" smtClean="0"/>
              <a:t>On completion of this course, you will be able to:</a:t>
            </a:r>
            <a:endParaRPr lang="en-US" sz="2400" b="1" dirty="0" smtClean="0"/>
          </a:p>
          <a:p>
            <a:pPr lvl="1"/>
            <a:r>
              <a:rPr lang="en-US" sz="1799" dirty="0" smtClean="0">
                <a:latin typeface="Huawei Sans" panose="020C0503030203020204" pitchFamily="34" charset="0"/>
              </a:rPr>
              <a:t>Master the load types of data centers.</a:t>
            </a:r>
          </a:p>
          <a:p>
            <a:pPr lvl="1"/>
            <a:r>
              <a:rPr lang="en-US" sz="1799" dirty="0" smtClean="0">
                <a:latin typeface="Huawei Sans" panose="020C0503030203020204" pitchFamily="34" charset="0"/>
              </a:rPr>
              <a:t>Master how to calculate the cooling load of data centers.</a:t>
            </a:r>
          </a:p>
          <a:p>
            <a:pPr lvl="1"/>
            <a:r>
              <a:rPr lang="en-US" sz="1799" dirty="0" smtClean="0">
                <a:latin typeface="Huawei Sans" panose="020C0503030203020204" pitchFamily="34" charset="0"/>
              </a:rPr>
              <a:t>Understand the methods for estimating the cooling load.</a:t>
            </a:r>
          </a:p>
          <a:p>
            <a:pPr lvl="1"/>
            <a:r>
              <a:rPr lang="en-US" sz="1799" dirty="0" smtClean="0">
                <a:latin typeface="Huawei Sans" panose="020C0503030203020204" pitchFamily="34" charset="0"/>
              </a:rPr>
              <a:t>Be able to output simple configuration solutions.</a:t>
            </a:r>
          </a:p>
          <a:p>
            <a:pPr lvl="1"/>
            <a:r>
              <a:rPr lang="en-US" sz="1799" dirty="0" smtClean="0"/>
              <a:t>Get familiar with the types of data center air conditioners.</a:t>
            </a:r>
          </a:p>
          <a:p>
            <a:pPr lvl="1"/>
            <a:r>
              <a:rPr lang="en-US" sz="1799" dirty="0" smtClean="0"/>
              <a:t>Master the type selection of data center air conditioners.</a:t>
            </a:r>
          </a:p>
          <a:p>
            <a:pPr lvl="1"/>
            <a:r>
              <a:rPr lang="en-US" sz="1799" dirty="0" smtClean="0"/>
              <a:t>Master the air conditioner layout and selection in an equipment room. </a:t>
            </a:r>
          </a:p>
          <a:p>
            <a:pPr lvl="1"/>
            <a:r>
              <a:rPr lang="en-US" sz="1799" dirty="0" smtClean="0"/>
              <a:t>Understand the basic air supply modes and selection of data center air conditioners.</a:t>
            </a: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8079192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dirty="0">
                <a:solidFill>
                  <a:schemeClr val="bg1">
                    <a:lumMod val="50000"/>
                  </a:schemeClr>
                </a:solidFill>
                <a:latin typeface="Huawei Sans" panose="020C0503030203020204" pitchFamily="34" charset="0"/>
              </a:rPr>
              <a:t>Load Introduction and Calculation for Data Center Cooling System</a:t>
            </a:r>
          </a:p>
          <a:p>
            <a:r>
              <a:rPr lang="en-US" b="1" dirty="0">
                <a:latin typeface="Huawei Sans" panose="020C0503030203020204" pitchFamily="34" charset="0"/>
              </a:rPr>
              <a:t>Air Conditioner Planning and Configuration for Data Center Cooling System</a:t>
            </a:r>
          </a:p>
          <a:p>
            <a:pPr lvl="1">
              <a:buSzPct val="60000"/>
              <a:buFont typeface="Wingdings" panose="05000000000000000000" pitchFamily="2" charset="2"/>
              <a:buChar char="n"/>
            </a:pPr>
            <a:r>
              <a:rPr lang="en-US" dirty="0">
                <a:latin typeface="Huawei Sans" panose="020C0503030203020204" pitchFamily="34" charset="0"/>
              </a:rPr>
              <a:t>Air Conditioner Configuration Principles and Selection of Data Center Cooling System</a:t>
            </a:r>
          </a:p>
          <a:p>
            <a:pPr lvl="1"/>
            <a:r>
              <a:rPr lang="en-US" dirty="0">
                <a:solidFill>
                  <a:schemeClr val="bg1">
                    <a:lumMod val="50000"/>
                  </a:schemeClr>
                </a:solidFill>
                <a:latin typeface="Huawei Sans" panose="020C0503030203020204" pitchFamily="34" charset="0"/>
              </a:rPr>
              <a:t>Air Conditioner Planning and Configuration for </a:t>
            </a:r>
            <a:r>
              <a:rPr lang="en-US" dirty="0" smtClean="0">
                <a:solidFill>
                  <a:schemeClr val="bg1">
                    <a:lumMod val="50000"/>
                  </a:schemeClr>
                </a:solidFill>
                <a:latin typeface="Huawei Sans" panose="020C0503030203020204" pitchFamily="34" charset="0"/>
              </a:rPr>
              <a:t>Data </a:t>
            </a:r>
            <a:r>
              <a:rPr lang="en-US" dirty="0">
                <a:solidFill>
                  <a:schemeClr val="bg1">
                    <a:lumMod val="50000"/>
                  </a:schemeClr>
                </a:solidFill>
                <a:latin typeface="Huawei Sans" panose="020C0503030203020204" pitchFamily="34" charset="0"/>
              </a:rPr>
              <a:t>Center Cooling System</a:t>
            </a:r>
          </a:p>
          <a:p>
            <a:pPr lvl="1"/>
            <a:r>
              <a:rPr lang="en-US" dirty="0">
                <a:solidFill>
                  <a:schemeClr val="bg1">
                    <a:lumMod val="50000"/>
                  </a:schemeClr>
                </a:solidFill>
                <a:latin typeface="Huawei Sans" panose="020C0503030203020204" pitchFamily="34" charset="0"/>
              </a:rPr>
              <a:t>Air Supply Mode and Selection of </a:t>
            </a:r>
            <a:r>
              <a:rPr lang="en-US" dirty="0" smtClean="0">
                <a:solidFill>
                  <a:schemeClr val="bg1">
                    <a:lumMod val="50000"/>
                  </a:schemeClr>
                </a:solidFill>
                <a:latin typeface="Huawei Sans" panose="020C0503030203020204" pitchFamily="34" charset="0"/>
              </a:rPr>
              <a:t>Data </a:t>
            </a:r>
            <a:r>
              <a:rPr lang="en-US" dirty="0">
                <a:solidFill>
                  <a:schemeClr val="bg1">
                    <a:lumMod val="50000"/>
                  </a:schemeClr>
                </a:solidFill>
                <a:latin typeface="Huawei Sans" panose="020C0503030203020204" pitchFamily="34" charset="0"/>
              </a:rPr>
              <a:t>Center Cooling System</a:t>
            </a:r>
          </a:p>
          <a:p>
            <a:endParaRPr lang="en-US" altLang="zh-CN"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1606251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of Air Conditioner Configuration Principles for Data Center Cooling System</a:t>
            </a:r>
          </a:p>
        </p:txBody>
      </p:sp>
      <p:sp>
        <p:nvSpPr>
          <p:cNvPr id="4" name="文本占位符 3"/>
          <p:cNvSpPr>
            <a:spLocks noGrp="1"/>
          </p:cNvSpPr>
          <p:nvPr>
            <p:ph type="body" sz="quarter" idx="10"/>
          </p:nvPr>
        </p:nvSpPr>
        <p:spPr/>
        <p:txBody>
          <a:bodyPr>
            <a:noAutofit/>
          </a:bodyPr>
          <a:lstStyle/>
          <a:p>
            <a:r>
              <a:rPr lang="en-US" dirty="0">
                <a:latin typeface="Huawei Sans" panose="020C0503030203020204" pitchFamily="34" charset="0"/>
              </a:rPr>
              <a:t>Comparison of Uptime, GB 50174, and TIA-942</a:t>
            </a:r>
          </a:p>
        </p:txBody>
      </p:sp>
      <p:graphicFrame>
        <p:nvGraphicFramePr>
          <p:cNvPr id="3" name="表格 2"/>
          <p:cNvGraphicFramePr>
            <a:graphicFrameLocks noGrp="1"/>
          </p:cNvGraphicFramePr>
          <p:nvPr>
            <p:extLst>
              <p:ext uri="{D42A27DB-BD31-4B8C-83A1-F6EECF244321}">
                <p14:modId xmlns:p14="http://schemas.microsoft.com/office/powerpoint/2010/main" val="2432753177"/>
              </p:ext>
            </p:extLst>
          </p:nvPr>
        </p:nvGraphicFramePr>
        <p:xfrm>
          <a:off x="1163453" y="2067649"/>
          <a:ext cx="10117124" cy="4133126"/>
        </p:xfrm>
        <a:graphic>
          <a:graphicData uri="http://schemas.openxmlformats.org/drawingml/2006/table">
            <a:tbl>
              <a:tblPr firstRow="1" firstCol="1" bandRow="1">
                <a:tableStyleId>{5C22544A-7EE6-4342-B048-85BDC9FD1C3A}</a:tableStyleId>
              </a:tblPr>
              <a:tblGrid>
                <a:gridCol w="876362"/>
                <a:gridCol w="973016"/>
                <a:gridCol w="867507"/>
                <a:gridCol w="2063262"/>
                <a:gridCol w="1383323"/>
                <a:gridCol w="3953654"/>
              </a:tblGrid>
              <a:tr h="481915">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Uptime</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GB 50174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TIA-942</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Functional Requirements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Equipment Configuration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System Configuration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95254">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Tier I</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Class C</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Basic requirement, no redundancy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50000"/>
                        </a:lnSpc>
                        <a:spcBef>
                          <a:spcPts val="800"/>
                        </a:spcBef>
                        <a:spcAft>
                          <a:spcPts val="0"/>
                        </a:spcAft>
                      </a:pPr>
                      <a:r>
                        <a:rPr lang="en-US" sz="1200">
                          <a:solidFill>
                            <a:schemeClr val="tx1"/>
                          </a:solidFill>
                          <a:latin typeface="Huawei Sans" panose="020C0503030203020204" pitchFamily="34" charset="0"/>
                        </a:rPr>
                        <a:t>The system meets basic requirements and has no redundancy.</a:t>
                      </a:r>
                    </a:p>
                  </a:txBody>
                  <a:tcPr marL="7200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084829">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Tier II</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Class B</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II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Redundant component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N+X</a:t>
                      </a:r>
                    </a:p>
                    <a:p>
                      <a:pPr algn="ctr">
                        <a:lnSpc>
                          <a:spcPts val="1200"/>
                        </a:lnSpc>
                        <a:spcBef>
                          <a:spcPts val="800"/>
                        </a:spcBef>
                        <a:spcAft>
                          <a:spcPts val="0"/>
                        </a:spcAft>
                      </a:pPr>
                      <a:r>
                        <a:rPr lang="en-US" sz="1200">
                          <a:solidFill>
                            <a:schemeClr val="tx1"/>
                          </a:solidFill>
                          <a:latin typeface="Huawei Sans" panose="020C0503030203020204" pitchFamily="34" charset="0"/>
                        </a:rPr>
                        <a:t>(X = 1 to 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20000"/>
                        </a:lnSpc>
                        <a:spcBef>
                          <a:spcPts val="0"/>
                        </a:spcBef>
                        <a:spcAft>
                          <a:spcPts val="0"/>
                        </a:spcAft>
                      </a:pPr>
                      <a:r>
                        <a:rPr lang="en-US" sz="1200">
                          <a:solidFill>
                            <a:schemeClr val="tx1"/>
                          </a:solidFill>
                          <a:latin typeface="Huawei Sans" panose="020C0503030203020204" pitchFamily="34" charset="0"/>
                        </a:rPr>
                        <a:t>N+1 redundancy provides an additional device, module, path, or system beyond the basic requirements. Failure or maintenance of any individual device, module, or path will not affect normal operation.</a:t>
                      </a:r>
                    </a:p>
                  </a:txBody>
                  <a:tcPr marL="7200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21289">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Tier III</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Class A</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III</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Two systems are maintained concurrently.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dirty="0">
                          <a:solidFill>
                            <a:schemeClr val="tx1"/>
                          </a:solidFill>
                          <a:latin typeface="Huawei Sans" panose="020C0503030203020204" pitchFamily="34" charset="0"/>
                        </a:rPr>
                        <a:t>2N or 2 (N+1)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20000"/>
                        </a:lnSpc>
                        <a:spcBef>
                          <a:spcPts val="0"/>
                        </a:spcBef>
                        <a:spcAft>
                          <a:spcPts val="0"/>
                        </a:spcAft>
                      </a:pPr>
                      <a:r>
                        <a:rPr lang="en-US" sz="1200" dirty="0">
                          <a:solidFill>
                            <a:schemeClr val="tx1"/>
                          </a:solidFill>
                          <a:latin typeface="Huawei Sans" panose="020C0503030203020204" pitchFamily="34" charset="0"/>
                        </a:rPr>
                        <a:t>Two systems are deployed in active/standby mode. </a:t>
                      </a:r>
                      <a:br>
                        <a:rPr lang="en-US" sz="1200" dirty="0">
                          <a:solidFill>
                            <a:schemeClr val="tx1"/>
                          </a:solidFill>
                          <a:latin typeface="Huawei Sans" panose="020C0503030203020204" pitchFamily="34" charset="0"/>
                        </a:rPr>
                      </a:br>
                      <a:r>
                        <a:rPr lang="en-US" sz="1200" dirty="0">
                          <a:solidFill>
                            <a:schemeClr val="tx1"/>
                          </a:solidFill>
                          <a:latin typeface="Huawei Sans" panose="020C0503030203020204" pitchFamily="34" charset="0"/>
                        </a:rPr>
                        <a:t>2N redundancy provides each of the basic systems with two completely same devices, modules, paths, or systems. Entire failure or maintenance of a system, including device, module, path, and system, will not affect normal operation.</a:t>
                      </a:r>
                    </a:p>
                  </a:txBody>
                  <a:tcPr marL="7200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4002">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Tier IV</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en-US"/>
                    </a:p>
                  </a:txBody>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IV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Fault tolerance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ts val="1200"/>
                        </a:lnSpc>
                        <a:spcBef>
                          <a:spcPts val="800"/>
                        </a:spcBef>
                        <a:spcAft>
                          <a:spcPts val="0"/>
                        </a:spcAft>
                      </a:pPr>
                      <a:r>
                        <a:rPr lang="en-US" sz="1200">
                          <a:solidFill>
                            <a:schemeClr val="tx1"/>
                          </a:solidFill>
                          <a:latin typeface="Huawei Sans" panose="020C0503030203020204" pitchFamily="34" charset="0"/>
                        </a:rPr>
                        <a:t>2N or 2 (N+1)</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50000"/>
                        </a:lnSpc>
                        <a:spcBef>
                          <a:spcPts val="800"/>
                        </a:spcBef>
                        <a:spcAft>
                          <a:spcPts val="0"/>
                        </a:spcAft>
                      </a:pPr>
                      <a:r>
                        <a:rPr lang="en-US" sz="1200" dirty="0">
                          <a:solidFill>
                            <a:schemeClr val="tx1"/>
                          </a:solidFill>
                          <a:latin typeface="Huawei Sans" panose="020C0503030203020204" pitchFamily="34" charset="0"/>
                        </a:rPr>
                        <a:t>Two systems run concurrently.</a:t>
                      </a:r>
                    </a:p>
                  </a:txBody>
                  <a:tcPr marL="7200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1371329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Air Conditioner Forms of In-Room, In-Row, and In-Cabinet Cooling</a:t>
            </a:r>
          </a:p>
        </p:txBody>
      </p:sp>
      <p:sp>
        <p:nvSpPr>
          <p:cNvPr id="17" name="文本占位符 16"/>
          <p:cNvSpPr>
            <a:spLocks noGrp="1"/>
          </p:cNvSpPr>
          <p:nvPr>
            <p:ph type="body" sz="quarter" idx="10"/>
          </p:nvPr>
        </p:nvSpPr>
        <p:spPr/>
        <p:txBody>
          <a:bodyPr>
            <a:noAutofit/>
          </a:bodyPr>
          <a:lstStyle/>
          <a:p>
            <a:r>
              <a:rPr lang="en-US" sz="1800" dirty="0">
                <a:latin typeface="Huawei Sans" panose="020C0503030203020204" pitchFamily="34" charset="0"/>
              </a:rPr>
              <a:t>The air conditioning system in a data center has two important functions: providing the total cooling capacity and distributing cold air to IT loads.</a:t>
            </a:r>
          </a:p>
          <a:p>
            <a:r>
              <a:rPr lang="en-US" sz="1800" dirty="0">
                <a:latin typeface="Huawei Sans" panose="020C0503030203020204" pitchFamily="34" charset="0"/>
              </a:rPr>
              <a:t>For in-room, in-row, and in-cabinet cooling air conditioners, how to distribute cold air to loads is the key. The airflow organization is limited by the equipment room structure and layout. The actual airflow is invisible during the implementation and varies greatly with the deployment location.</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5386" y="3411890"/>
            <a:ext cx="4996858" cy="2147904"/>
          </a:xfrm>
          <a:prstGeom prst="rect">
            <a:avLst/>
          </a:prstGeom>
          <a:ln w="12700">
            <a:solidFill>
              <a:schemeClr val="bg1">
                <a:lumMod val="85000"/>
              </a:schemeClr>
            </a:solidFill>
          </a:ln>
        </p:spPr>
      </p:pic>
      <p:sp>
        <p:nvSpPr>
          <p:cNvPr id="5" name="矩形 4"/>
          <p:cNvSpPr/>
          <p:nvPr/>
        </p:nvSpPr>
        <p:spPr>
          <a:xfrm>
            <a:off x="2781664" y="5657262"/>
            <a:ext cx="7226632" cy="367762"/>
          </a:xfrm>
          <a:prstGeom prst="rect">
            <a:avLst/>
          </a:prstGeom>
        </p:spPr>
        <p:txBody>
          <a:bodyPr wrap="square">
            <a:noAutofit/>
          </a:bodyPr>
          <a:lstStyle/>
          <a:p>
            <a:pPr algn="ctr"/>
            <a:r>
              <a:rPr lang="en-US" sz="1600" dirty="0">
                <a:latin typeface="Huawei Sans" panose="020C0503030203020204" pitchFamily="34" charset="0"/>
              </a:rPr>
              <a:t>Air conditioner forms of in-room, in-row, and in-cabinet cooling</a:t>
            </a:r>
          </a:p>
        </p:txBody>
      </p:sp>
    </p:spTree>
    <p:extLst>
      <p:ext uri="{BB962C8B-B14F-4D97-AF65-F5344CB8AC3E}">
        <p14:creationId xmlns:p14="http://schemas.microsoft.com/office/powerpoint/2010/main" val="12222747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613471923"/>
              </p:ext>
            </p:extLst>
          </p:nvPr>
        </p:nvGraphicFramePr>
        <p:xfrm>
          <a:off x="716381" y="2051522"/>
          <a:ext cx="10771936" cy="2551803"/>
        </p:xfrm>
        <a:graphic>
          <a:graphicData uri="http://schemas.openxmlformats.org/drawingml/2006/table">
            <a:tbl>
              <a:tblPr firstRow="1" firstCol="1" bandRow="1">
                <a:tableStyleId>{5C22544A-7EE6-4342-B048-85BDC9FD1C3A}</a:tableStyleId>
              </a:tblPr>
              <a:tblGrid>
                <a:gridCol w="960596"/>
                <a:gridCol w="1250851"/>
                <a:gridCol w="2505477"/>
                <a:gridCol w="2795664"/>
                <a:gridCol w="3259348"/>
              </a:tblGrid>
              <a:tr h="503649">
                <a:tc gridSpan="2">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lnSpc>
                          <a:spcPct val="150000"/>
                        </a:lnSpc>
                      </a:pPr>
                      <a:r>
                        <a:rPr lang="en-US" sz="1600" dirty="0">
                          <a:solidFill>
                            <a:schemeClr val="tx1"/>
                          </a:solidFill>
                          <a:latin typeface="Huawei Sans" panose="020C0503030203020204" pitchFamily="34" charset="0"/>
                          <a:ea typeface="+mn-ea"/>
                        </a:rPr>
                        <a:t>Type</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endParaRPr lang="zh-CN" altLang="en-US" sz="2000" dirty="0">
                        <a:latin typeface="+mn-ea"/>
                        <a:ea typeface="+mn-ea"/>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mn-ea"/>
                        </a:rPr>
                        <a:t>In-Room</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In-Row</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In-Cabinet</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15343">
                <a:tc rowSpan="2">
                  <a:txBody>
                    <a:bodyPr/>
                    <a:lstStyle/>
                    <a:p>
                      <a:pPr algn="ctr">
                        <a:lnSpc>
                          <a:spcPct val="150000"/>
                        </a:lnSpc>
                      </a:pPr>
                      <a:r>
                        <a:rPr lang="en-US" sz="1200" b="1" dirty="0">
                          <a:solidFill>
                            <a:schemeClr val="tx1"/>
                          </a:solidFill>
                          <a:latin typeface="Huawei Sans" panose="020C0503030203020204" pitchFamily="34" charset="0"/>
                          <a:ea typeface="+mn-ea"/>
                        </a:rPr>
                        <a:t>Flexibility</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When the power density is less than 4 kW/rack, the cooling mode can be quickly changed</a:t>
                      </a:r>
                      <a:r>
                        <a:rPr lang="en-US" sz="1200" b="1" dirty="0" smtClean="0">
                          <a:solidFill>
                            <a:schemeClr val="dk1"/>
                          </a:solidFill>
                          <a:latin typeface="Huawei Sans" panose="020C0503030203020204" pitchFamily="34" charset="0"/>
                          <a:ea typeface="+mn-ea"/>
                          <a:cs typeface="+mn-cs"/>
                        </a:rPr>
                        <a:t>.</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Easy to plan for any power density Easy to share cooling capacity</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Easy to regulate any power density; separated from the existing cooling </a:t>
                      </a:r>
                      <a:r>
                        <a:rPr lang="en-US" sz="1200" b="1" dirty="0" smtClean="0">
                          <a:solidFill>
                            <a:schemeClr val="dk1"/>
                          </a:solidFill>
                          <a:latin typeface="Huawei Sans" panose="020C0503030203020204" pitchFamily="34" charset="0"/>
                          <a:ea typeface="+mn-ea"/>
                          <a:cs typeface="+mn-cs"/>
                        </a:rPr>
                        <a:t>system</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33754">
                <a:tc vMerge="1">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l" rtl="0">
                        <a:lnSpc>
                          <a:spcPct val="150000"/>
                        </a:lnSpc>
                      </a:pPr>
                      <a:endParaRPr lang="zh-CN" altLang="en-US" sz="1600" b="1" dirty="0">
                        <a:latin typeface="+mn-ea"/>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Disadvantages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The efficiency is low when the airflow is not contained in the entire environment</a:t>
                      </a:r>
                      <a:r>
                        <a:rPr lang="en-US" sz="1200" b="1" dirty="0" smtClean="0">
                          <a:solidFill>
                            <a:schemeClr val="dk1"/>
                          </a:solidFill>
                          <a:latin typeface="Huawei Sans" panose="020C0503030203020204" pitchFamily="34" charset="0"/>
                          <a:ea typeface="+mn-ea"/>
                          <a:cs typeface="+mn-cs"/>
                        </a:rPr>
                        <a:t>.</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The cold and hot aisle layout is required.</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The cooling capacity cannot be shared with other cabinets.</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Among In-Room, In-Row, and In-Cabinet Solutions in Flexibility</a:t>
            </a:r>
          </a:p>
        </p:txBody>
      </p:sp>
      <p:sp>
        <p:nvSpPr>
          <p:cNvPr id="4" name="文本占位符 3"/>
          <p:cNvSpPr>
            <a:spLocks noGrp="1"/>
          </p:cNvSpPr>
          <p:nvPr>
            <p:ph type="body" sz="quarter" idx="10"/>
          </p:nvPr>
        </p:nvSpPr>
        <p:spPr/>
        <p:txBody>
          <a:bodyPr>
            <a:noAutofit/>
          </a:bodyPr>
          <a:lstStyle/>
          <a:p>
            <a:r>
              <a:rPr lang="en-US" dirty="0">
                <a:latin typeface="Huawei Sans" panose="020C0503030203020204" pitchFamily="34" charset="0"/>
              </a:rPr>
              <a:t>Flexibility</a:t>
            </a:r>
          </a:p>
          <a:p>
            <a:endParaRPr lang="zh-CN" altLang="en-US" dirty="0">
              <a:latin typeface="Huawei Sans" panose="020C0503030203020204" pitchFamily="34" charset="0"/>
            </a:endParaRPr>
          </a:p>
        </p:txBody>
      </p:sp>
      <p:sp>
        <p:nvSpPr>
          <p:cNvPr id="7" name="object 3"/>
          <p:cNvSpPr/>
          <p:nvPr/>
        </p:nvSpPr>
        <p:spPr>
          <a:xfrm>
            <a:off x="716381" y="4803540"/>
            <a:ext cx="8506256" cy="923799"/>
          </a:xfrm>
          <a:custGeom>
            <a:avLst/>
            <a:gdLst/>
            <a:ahLst/>
            <a:cxnLst/>
            <a:rect l="l" t="t" r="r" b="b"/>
            <a:pathLst>
              <a:path w="10975340" h="760729">
                <a:moveTo>
                  <a:pt x="10848555" y="0"/>
                </a:moveTo>
                <a:lnTo>
                  <a:pt x="126720" y="0"/>
                </a:lnTo>
                <a:lnTo>
                  <a:pt x="77393" y="9957"/>
                </a:lnTo>
                <a:lnTo>
                  <a:pt x="37114" y="37114"/>
                </a:lnTo>
                <a:lnTo>
                  <a:pt x="9957" y="77393"/>
                </a:lnTo>
                <a:lnTo>
                  <a:pt x="0" y="126720"/>
                </a:lnTo>
                <a:lnTo>
                  <a:pt x="0" y="633603"/>
                </a:lnTo>
                <a:lnTo>
                  <a:pt x="9957" y="682929"/>
                </a:lnTo>
                <a:lnTo>
                  <a:pt x="37114" y="723209"/>
                </a:lnTo>
                <a:lnTo>
                  <a:pt x="77393" y="750365"/>
                </a:lnTo>
                <a:lnTo>
                  <a:pt x="126720" y="760323"/>
                </a:lnTo>
                <a:lnTo>
                  <a:pt x="10848555" y="760323"/>
                </a:lnTo>
                <a:lnTo>
                  <a:pt x="10897881" y="750365"/>
                </a:lnTo>
                <a:lnTo>
                  <a:pt x="10938170" y="723209"/>
                </a:lnTo>
                <a:lnTo>
                  <a:pt x="10965338" y="682929"/>
                </a:lnTo>
                <a:lnTo>
                  <a:pt x="10975301" y="633603"/>
                </a:lnTo>
                <a:lnTo>
                  <a:pt x="10975301" y="126720"/>
                </a:lnTo>
                <a:lnTo>
                  <a:pt x="10965338" y="77393"/>
                </a:lnTo>
                <a:lnTo>
                  <a:pt x="10938170" y="37114"/>
                </a:lnTo>
                <a:lnTo>
                  <a:pt x="10897881" y="9957"/>
                </a:lnTo>
                <a:lnTo>
                  <a:pt x="10848555" y="0"/>
                </a:lnTo>
                <a:close/>
              </a:path>
            </a:pathLst>
          </a:custGeom>
          <a:solidFill>
            <a:schemeClr val="bg1">
              <a:lumMod val="85000"/>
            </a:schemeClr>
          </a:solidFill>
        </p:spPr>
        <p:txBody>
          <a:bodyPr wrap="square" lIns="108000" tIns="0" rIns="0" bIns="0" rtlCol="0" anchor="ctr" anchorCtr="0">
            <a:noAutofit/>
          </a:bodyPr>
          <a:lstStyle/>
          <a:p>
            <a:pPr marL="12703" algn="ctr" defTabSz="1219444" fontAlgn="auto">
              <a:spcBef>
                <a:spcPts val="0"/>
              </a:spcBef>
              <a:spcAft>
                <a:spcPts val="0"/>
              </a:spcAft>
            </a:pPr>
            <a:r>
              <a:rPr lang="en-US" b="1" dirty="0">
                <a:latin typeface="Huawei Sans" panose="020C0503030203020204" pitchFamily="34" charset="0"/>
                <a:ea typeface="+mn-ea"/>
                <a:cs typeface="微软雅黑"/>
              </a:rPr>
              <a:t>Conclusion: In-cabinet cooling is the most flexible mode, can be deployed in shortest time, and supports the highest power density. However, extra expenditure is required.</a:t>
            </a:r>
          </a:p>
        </p:txBody>
      </p:sp>
      <p:sp>
        <p:nvSpPr>
          <p:cNvPr id="8" name="椭圆 7"/>
          <p:cNvSpPr/>
          <p:nvPr/>
        </p:nvSpPr>
        <p:spPr bwMode="auto">
          <a:xfrm>
            <a:off x="9433005" y="3000315"/>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a:solidFill>
                  <a:srgbClr val="C00000"/>
                </a:solidFill>
                <a:latin typeface="Huawei Sans" panose="020C0503030203020204" pitchFamily="34" charset="0"/>
              </a:rPr>
              <a:t>√</a:t>
            </a:r>
          </a:p>
        </p:txBody>
      </p:sp>
      <p:pic>
        <p:nvPicPr>
          <p:cNvPr id="10" name="图片 9"/>
          <p:cNvPicPr>
            <a:picLocks noChangeAspect="1"/>
          </p:cNvPicPr>
          <p:nvPr/>
        </p:nvPicPr>
        <p:blipFill>
          <a:blip r:embed="rId3"/>
          <a:stretch>
            <a:fillRect/>
          </a:stretch>
        </p:blipFill>
        <p:spPr>
          <a:xfrm>
            <a:off x="9550033" y="4688015"/>
            <a:ext cx="1565943" cy="1512760"/>
          </a:xfrm>
          <a:prstGeom prst="rect">
            <a:avLst/>
          </a:prstGeom>
        </p:spPr>
      </p:pic>
    </p:spTree>
    <p:extLst>
      <p:ext uri="{BB962C8B-B14F-4D97-AF65-F5344CB8AC3E}">
        <p14:creationId xmlns:p14="http://schemas.microsoft.com/office/powerpoint/2010/main" val="1428159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1566653477"/>
              </p:ext>
            </p:extLst>
          </p:nvPr>
        </p:nvGraphicFramePr>
        <p:xfrm>
          <a:off x="677012" y="2074985"/>
          <a:ext cx="10670927" cy="2924505"/>
        </p:xfrm>
        <a:graphic>
          <a:graphicData uri="http://schemas.openxmlformats.org/drawingml/2006/table">
            <a:tbl>
              <a:tblPr firstRow="1" firstCol="1" bandRow="1">
                <a:tableStyleId>{5C22544A-7EE6-4342-B048-85BDC9FD1C3A}</a:tableStyleId>
              </a:tblPr>
              <a:tblGrid>
                <a:gridCol w="951588"/>
                <a:gridCol w="1239122"/>
                <a:gridCol w="2481983"/>
                <a:gridCol w="2809557"/>
                <a:gridCol w="3188677"/>
              </a:tblGrid>
              <a:tr h="494497">
                <a:tc gridSpan="2">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lnSpc>
                          <a:spcPct val="150000"/>
                        </a:lnSpc>
                      </a:pPr>
                      <a:r>
                        <a:rPr lang="en-US" sz="1600" dirty="0">
                          <a:solidFill>
                            <a:schemeClr val="tx1"/>
                          </a:solidFill>
                          <a:latin typeface="Huawei Sans" panose="020C0503030203020204" pitchFamily="34" charset="0"/>
                          <a:ea typeface="+mn-ea"/>
                        </a:rPr>
                        <a:t>Type</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endParaRPr lang="zh-CN" altLang="en-US" sz="2000" dirty="0">
                        <a:latin typeface="+mn-ea"/>
                        <a:ea typeface="+mn-ea"/>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mn-ea"/>
                        </a:rPr>
                        <a:t>In-Room</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In-Row</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In-Cabinet</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247813">
                <a:tc rowSpan="2">
                  <a:txBody>
                    <a:bodyPr/>
                    <a:lstStyle/>
                    <a:p>
                      <a:pPr algn="ctr">
                        <a:lnSpc>
                          <a:spcPct val="150000"/>
                        </a:lnSpc>
                      </a:pPr>
                      <a:r>
                        <a:rPr lang="en-US" sz="1200" b="1" dirty="0" smtClean="0">
                          <a:solidFill>
                            <a:schemeClr val="tx1"/>
                          </a:solidFill>
                          <a:latin typeface="Huawei Sans" panose="020C0503030203020204" pitchFamily="34" charset="0"/>
                          <a:ea typeface="+mn-ea"/>
                        </a:rPr>
                        <a:t>System availability</a:t>
                      </a:r>
                      <a:endParaRPr lang="en-US" sz="1200" b="1" dirty="0">
                        <a:solidFill>
                          <a:schemeClr val="tx1"/>
                        </a:solidFill>
                        <a:latin typeface="Huawei Sans" panose="020C0503030203020204" pitchFamily="34" charset="0"/>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Redundant devices can be shared among all cabinets in a data </a:t>
                      </a:r>
                      <a:r>
                        <a:rPr lang="en-US" sz="1200" b="1" dirty="0" smtClean="0">
                          <a:solidFill>
                            <a:schemeClr val="dk1"/>
                          </a:solidFill>
                          <a:latin typeface="Huawei Sans" panose="020C0503030203020204" pitchFamily="34" charset="0"/>
                          <a:ea typeface="+mn-ea"/>
                          <a:cs typeface="+mn-cs"/>
                        </a:rPr>
                        <a:t>center.</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Redundant devices can be shared among multiple cabinets in an area. Cooling close to heat sources eliminates the vertical temperature gradient.</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Cooling close to heat sources eliminates hot spots and vertical temperature gradient</a:t>
                      </a:r>
                      <a:r>
                        <a:rPr lang="en-US" sz="1200" b="1" dirty="0" smtClean="0">
                          <a:solidFill>
                            <a:schemeClr val="dk1"/>
                          </a:solidFill>
                          <a:latin typeface="Huawei Sans" panose="020C0503030203020204" pitchFamily="34" charset="0"/>
                          <a:ea typeface="+mn-ea"/>
                          <a:cs typeface="+mn-cs"/>
                        </a:rPr>
                        <a:t>.</a:t>
                      </a:r>
                      <a:endParaRPr lang="en-US" sz="1200" b="1" dirty="0">
                        <a:solidFill>
                          <a:schemeClr val="dk1"/>
                        </a:solidFill>
                        <a:latin typeface="Huawei Sans" panose="020C0503030203020204" pitchFamily="34" charset="0"/>
                        <a:ea typeface="+mn-ea"/>
                        <a:cs typeface="+mn-cs"/>
                      </a:endParaRPr>
                    </a:p>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High fault tolerance</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66968">
                <a:tc vMerge="1">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l" rtl="0">
                        <a:lnSpc>
                          <a:spcPct val="150000"/>
                        </a:lnSpc>
                      </a:pPr>
                      <a:endParaRPr lang="zh-CN" altLang="en-US" sz="1600" b="1" dirty="0">
                        <a:latin typeface="+mn-ea"/>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Disadvantages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Airflow containment is required to isolate cold air from hot air</a:t>
                      </a:r>
                      <a:r>
                        <a:rPr lang="en-US" sz="1200" b="1" dirty="0" smtClean="0">
                          <a:solidFill>
                            <a:schemeClr val="dk1"/>
                          </a:solidFill>
                          <a:latin typeface="Huawei Sans" panose="020C0503030203020204" pitchFamily="34" charset="0"/>
                          <a:ea typeface="+mn-ea"/>
                          <a:cs typeface="+mn-cs"/>
                        </a:rPr>
                        <a:t>.</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Redundancy must be deployed in each cabinet area</a:t>
                      </a:r>
                      <a:r>
                        <a:rPr lang="en-US" sz="1200" b="1" dirty="0" smtClean="0">
                          <a:solidFill>
                            <a:schemeClr val="dk1"/>
                          </a:solidFill>
                          <a:latin typeface="Huawei Sans" panose="020C0503030203020204" pitchFamily="34" charset="0"/>
                          <a:ea typeface="+mn-ea"/>
                          <a:cs typeface="+mn-cs"/>
                        </a:rPr>
                        <a:t>.</a:t>
                      </a:r>
                      <a:endParaRPr lang="en-US" sz="12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200" b="1" dirty="0">
                          <a:solidFill>
                            <a:schemeClr val="dk1"/>
                          </a:solidFill>
                          <a:latin typeface="Huawei Sans" panose="020C0503030203020204" pitchFamily="34" charset="0"/>
                          <a:ea typeface="+mn-ea"/>
                          <a:cs typeface="+mn-cs"/>
                        </a:rPr>
                        <a:t>Redundancy must be considered for each cabinet.</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Among In-Room, In-Row, and In-Cabinet Solutions in System Availability</a:t>
            </a:r>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System availability</a:t>
            </a:r>
          </a:p>
          <a:p>
            <a:endParaRPr lang="zh-CN" altLang="en-US" dirty="0">
              <a:latin typeface="Huawei Sans" panose="020C0503030203020204" pitchFamily="34" charset="0"/>
            </a:endParaRPr>
          </a:p>
        </p:txBody>
      </p:sp>
      <p:sp>
        <p:nvSpPr>
          <p:cNvPr id="5" name="object 3"/>
          <p:cNvSpPr/>
          <p:nvPr/>
        </p:nvSpPr>
        <p:spPr>
          <a:xfrm>
            <a:off x="674245" y="5303259"/>
            <a:ext cx="10673694" cy="760906"/>
          </a:xfrm>
          <a:custGeom>
            <a:avLst/>
            <a:gdLst/>
            <a:ahLst/>
            <a:cxnLst/>
            <a:rect l="l" t="t" r="r" b="b"/>
            <a:pathLst>
              <a:path w="10975340" h="760729">
                <a:moveTo>
                  <a:pt x="10848555" y="0"/>
                </a:moveTo>
                <a:lnTo>
                  <a:pt x="126720" y="0"/>
                </a:lnTo>
                <a:lnTo>
                  <a:pt x="77393" y="9957"/>
                </a:lnTo>
                <a:lnTo>
                  <a:pt x="37114" y="37114"/>
                </a:lnTo>
                <a:lnTo>
                  <a:pt x="9957" y="77393"/>
                </a:lnTo>
                <a:lnTo>
                  <a:pt x="0" y="126720"/>
                </a:lnTo>
                <a:lnTo>
                  <a:pt x="0" y="633603"/>
                </a:lnTo>
                <a:lnTo>
                  <a:pt x="9957" y="682929"/>
                </a:lnTo>
                <a:lnTo>
                  <a:pt x="37114" y="723209"/>
                </a:lnTo>
                <a:lnTo>
                  <a:pt x="77393" y="750365"/>
                </a:lnTo>
                <a:lnTo>
                  <a:pt x="126720" y="760323"/>
                </a:lnTo>
                <a:lnTo>
                  <a:pt x="10848555" y="760323"/>
                </a:lnTo>
                <a:lnTo>
                  <a:pt x="10897881" y="750365"/>
                </a:lnTo>
                <a:lnTo>
                  <a:pt x="10938170" y="723209"/>
                </a:lnTo>
                <a:lnTo>
                  <a:pt x="10965338" y="682929"/>
                </a:lnTo>
                <a:lnTo>
                  <a:pt x="10975301" y="633603"/>
                </a:lnTo>
                <a:lnTo>
                  <a:pt x="10975301" y="126720"/>
                </a:lnTo>
                <a:lnTo>
                  <a:pt x="10965338" y="77393"/>
                </a:lnTo>
                <a:lnTo>
                  <a:pt x="10938170" y="37114"/>
                </a:lnTo>
                <a:lnTo>
                  <a:pt x="10897881" y="9957"/>
                </a:lnTo>
                <a:lnTo>
                  <a:pt x="10848555" y="0"/>
                </a:lnTo>
                <a:close/>
              </a:path>
            </a:pathLst>
          </a:custGeom>
          <a:solidFill>
            <a:schemeClr val="bg1">
              <a:lumMod val="85000"/>
            </a:schemeClr>
          </a:solidFill>
        </p:spPr>
        <p:txBody>
          <a:bodyPr wrap="square" lIns="108000" tIns="0" rIns="0" bIns="0" rtlCol="0" anchor="ctr" anchorCtr="0">
            <a:noAutofit/>
          </a:bodyPr>
          <a:lstStyle/>
          <a:p>
            <a:pPr marL="12703" algn="ctr" defTabSz="1219444"/>
            <a:r>
              <a:rPr lang="en-US" b="1" dirty="0">
                <a:latin typeface="Huawei Sans" panose="020C0503030203020204" pitchFamily="34" charset="0"/>
                <a:cs typeface="微软雅黑"/>
              </a:rPr>
              <a:t>Conclusion: Both the in-row and in-room cooling </a:t>
            </a:r>
            <a:r>
              <a:rPr lang="en-US" altLang="zh-CN" b="1" dirty="0">
                <a:latin typeface="Huawei Sans" panose="020C0503030203020204" pitchFamily="34" charset="0"/>
                <a:cs typeface="微软雅黑"/>
              </a:rPr>
              <a:t>has </a:t>
            </a:r>
            <a:r>
              <a:rPr lang="en-US" b="1" dirty="0">
                <a:latin typeface="Huawei Sans" panose="020C0503030203020204" pitchFamily="34" charset="0"/>
                <a:cs typeface="微软雅黑"/>
              </a:rPr>
              <a:t>high system availability and good sharing.</a:t>
            </a:r>
          </a:p>
        </p:txBody>
      </p:sp>
      <p:sp>
        <p:nvSpPr>
          <p:cNvPr id="6" name="椭圆 5"/>
          <p:cNvSpPr/>
          <p:nvPr/>
        </p:nvSpPr>
        <p:spPr bwMode="auto">
          <a:xfrm>
            <a:off x="3727251" y="3555886"/>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dirty="0">
                <a:solidFill>
                  <a:srgbClr val="C00000"/>
                </a:solidFill>
                <a:latin typeface="Huawei Sans" panose="020C0503030203020204" pitchFamily="34" charset="0"/>
              </a:rPr>
              <a:t>√</a:t>
            </a:r>
          </a:p>
        </p:txBody>
      </p:sp>
      <p:sp>
        <p:nvSpPr>
          <p:cNvPr id="7" name="椭圆 6"/>
          <p:cNvSpPr/>
          <p:nvPr/>
        </p:nvSpPr>
        <p:spPr bwMode="auto">
          <a:xfrm>
            <a:off x="6464489" y="3555886"/>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a:solidFill>
                  <a:srgbClr val="C00000"/>
                </a:solidFill>
                <a:latin typeface="Huawei Sans" panose="020C0503030203020204" pitchFamily="34" charset="0"/>
              </a:rPr>
              <a:t>√</a:t>
            </a:r>
          </a:p>
        </p:txBody>
      </p:sp>
    </p:spTree>
    <p:extLst>
      <p:ext uri="{BB962C8B-B14F-4D97-AF65-F5344CB8AC3E}">
        <p14:creationId xmlns:p14="http://schemas.microsoft.com/office/powerpoint/2010/main" val="3433118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格 8"/>
          <p:cNvGraphicFramePr>
            <a:graphicFrameLocks noGrp="1"/>
          </p:cNvGraphicFramePr>
          <p:nvPr>
            <p:extLst>
              <p:ext uri="{D42A27DB-BD31-4B8C-83A1-F6EECF244321}">
                <p14:modId xmlns:p14="http://schemas.microsoft.com/office/powerpoint/2010/main" val="2684237476"/>
              </p:ext>
            </p:extLst>
          </p:nvPr>
        </p:nvGraphicFramePr>
        <p:xfrm>
          <a:off x="766885" y="2053080"/>
          <a:ext cx="10670927" cy="2839590"/>
        </p:xfrm>
        <a:graphic>
          <a:graphicData uri="http://schemas.openxmlformats.org/drawingml/2006/table">
            <a:tbl>
              <a:tblPr firstRow="1" firstCol="1" bandRow="1">
                <a:tableStyleId>{5C22544A-7EE6-4342-B048-85BDC9FD1C3A}</a:tableStyleId>
              </a:tblPr>
              <a:tblGrid>
                <a:gridCol w="951588"/>
                <a:gridCol w="1239122"/>
                <a:gridCol w="2681205"/>
                <a:gridCol w="2610335"/>
                <a:gridCol w="3188677"/>
              </a:tblGrid>
              <a:tr h="494497">
                <a:tc gridSpan="2">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lnSpc>
                          <a:spcPct val="150000"/>
                        </a:lnSpc>
                      </a:pPr>
                      <a:r>
                        <a:rPr lang="en-US" sz="1600" dirty="0">
                          <a:solidFill>
                            <a:schemeClr val="tx1"/>
                          </a:solidFill>
                          <a:latin typeface="Huawei Sans" panose="020C0503030203020204" pitchFamily="34" charset="0"/>
                          <a:ea typeface="+mn-ea"/>
                        </a:rPr>
                        <a:t>Type</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endParaRPr lang="zh-CN" altLang="en-US" sz="2000" dirty="0">
                        <a:latin typeface="+mn-ea"/>
                        <a:ea typeface="+mn-ea"/>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mn-ea"/>
                        </a:rPr>
                        <a:t>In-Room</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In-Row</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In-Cabinet</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247813">
                <a:tc rowSpan="2">
                  <a:txBody>
                    <a:bodyPr/>
                    <a:lstStyle/>
                    <a:p>
                      <a:pPr algn="ctr">
                        <a:lnSpc>
                          <a:spcPct val="150000"/>
                        </a:lnSpc>
                      </a:pPr>
                      <a:r>
                        <a:rPr lang="en-US" sz="1200" b="1" dirty="0" smtClean="0">
                          <a:solidFill>
                            <a:schemeClr val="tx1"/>
                          </a:solidFill>
                          <a:latin typeface="Huawei Sans" panose="020C0503030203020204" pitchFamily="34" charset="0"/>
                          <a:ea typeface="+mn-ea"/>
                        </a:rPr>
                        <a:t>Initial investment cost</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400" b="1" dirty="0">
                          <a:solidFill>
                            <a:schemeClr val="dk1"/>
                          </a:solidFill>
                          <a:latin typeface="Huawei Sans" panose="020C0503030203020204" pitchFamily="34" charset="0"/>
                          <a:ea typeface="+mn-ea"/>
                          <a:cs typeface="+mn-cs"/>
                        </a:rPr>
                        <a:t>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floor can be configured, and the airflow organization mode can be changed easily.</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smtClean="0">
                          <a:solidFill>
                            <a:schemeClr val="dk1"/>
                          </a:solidFill>
                          <a:latin typeface="Huawei Sans" panose="020C0503030203020204" pitchFamily="34" charset="0"/>
                          <a:ea typeface="+mn-ea"/>
                          <a:cs typeface="+mn-cs"/>
                        </a:rPr>
                        <a:t>The cooling requirements can be met, and the planning and engineering workload is eliminated or reduced.</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Prefabricated systems and standardized components eliminate or reduce the planning and engineering workload</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66968">
                <a:tc vMerge="1">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l" rtl="0">
                        <a:lnSpc>
                          <a:spcPct val="150000"/>
                        </a:lnSpc>
                      </a:pPr>
                      <a:endParaRPr lang="zh-CN" altLang="en-US" sz="1600" b="1" dirty="0">
                        <a:latin typeface="+mn-ea"/>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400" b="1" dirty="0">
                          <a:solidFill>
                            <a:schemeClr val="dk1"/>
                          </a:solidFill>
                          <a:latin typeface="Huawei Sans" panose="020C0503030203020204" pitchFamily="34" charset="0"/>
                          <a:ea typeface="+mn-ea"/>
                          <a:cs typeface="+mn-cs"/>
                        </a:rPr>
                        <a:t>Disadvantages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air supply is too heavy. The pressure in the underfloor </a:t>
                      </a:r>
                      <a:r>
                        <a:rPr lang="en-US" sz="1100" b="1" dirty="0" err="1">
                          <a:solidFill>
                            <a:schemeClr val="dk1"/>
                          </a:solidFill>
                          <a:latin typeface="Huawei Sans" panose="020C0503030203020204" pitchFamily="34" charset="0"/>
                          <a:ea typeface="+mn-ea"/>
                          <a:cs typeface="+mn-cs"/>
                        </a:rPr>
                        <a:t>downflow</a:t>
                      </a:r>
                      <a:r>
                        <a:rPr lang="en-US" sz="1100" b="1" dirty="0">
                          <a:solidFill>
                            <a:schemeClr val="dk1"/>
                          </a:solidFill>
                          <a:latin typeface="Huawei Sans" panose="020C0503030203020204" pitchFamily="34" charset="0"/>
                          <a:ea typeface="+mn-ea"/>
                          <a:cs typeface="+mn-cs"/>
                        </a:rPr>
                        <a:t> area depends on the equipment room size and floor depth</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initial cost increases as the data center scale increases</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Due to the change of power, the cooling system is over-planned, which wastes the cooling capacity and increases the initial cost</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Among In-Room, In-Row, and In-Cabinet Solutions in Life Cycle Cost</a:t>
            </a:r>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Initial investment cost</a:t>
            </a:r>
          </a:p>
          <a:p>
            <a:endParaRPr lang="zh-CN" altLang="en-US" dirty="0">
              <a:latin typeface="Huawei Sans" panose="020C0503030203020204" pitchFamily="34" charset="0"/>
            </a:endParaRPr>
          </a:p>
        </p:txBody>
      </p:sp>
      <p:sp>
        <p:nvSpPr>
          <p:cNvPr id="6" name="object 3"/>
          <p:cNvSpPr/>
          <p:nvPr/>
        </p:nvSpPr>
        <p:spPr>
          <a:xfrm>
            <a:off x="766885" y="4947255"/>
            <a:ext cx="10670927" cy="1028366"/>
          </a:xfrm>
          <a:custGeom>
            <a:avLst/>
            <a:gdLst/>
            <a:ahLst/>
            <a:cxnLst/>
            <a:rect l="l" t="t" r="r" b="b"/>
            <a:pathLst>
              <a:path w="10975340" h="760729">
                <a:moveTo>
                  <a:pt x="10848555" y="0"/>
                </a:moveTo>
                <a:lnTo>
                  <a:pt x="126720" y="0"/>
                </a:lnTo>
                <a:lnTo>
                  <a:pt x="77393" y="9957"/>
                </a:lnTo>
                <a:lnTo>
                  <a:pt x="37114" y="37114"/>
                </a:lnTo>
                <a:lnTo>
                  <a:pt x="9957" y="77393"/>
                </a:lnTo>
                <a:lnTo>
                  <a:pt x="0" y="126720"/>
                </a:lnTo>
                <a:lnTo>
                  <a:pt x="0" y="633603"/>
                </a:lnTo>
                <a:lnTo>
                  <a:pt x="9957" y="682929"/>
                </a:lnTo>
                <a:lnTo>
                  <a:pt x="37114" y="723209"/>
                </a:lnTo>
                <a:lnTo>
                  <a:pt x="77393" y="750365"/>
                </a:lnTo>
                <a:lnTo>
                  <a:pt x="126720" y="760323"/>
                </a:lnTo>
                <a:lnTo>
                  <a:pt x="10848555" y="760323"/>
                </a:lnTo>
                <a:lnTo>
                  <a:pt x="10897881" y="750365"/>
                </a:lnTo>
                <a:lnTo>
                  <a:pt x="10938170" y="723209"/>
                </a:lnTo>
                <a:lnTo>
                  <a:pt x="10965338" y="682929"/>
                </a:lnTo>
                <a:lnTo>
                  <a:pt x="10975301" y="633603"/>
                </a:lnTo>
                <a:lnTo>
                  <a:pt x="10975301" y="126720"/>
                </a:lnTo>
                <a:lnTo>
                  <a:pt x="10965338" y="77393"/>
                </a:lnTo>
                <a:lnTo>
                  <a:pt x="10938170" y="37114"/>
                </a:lnTo>
                <a:lnTo>
                  <a:pt x="10897881" y="9957"/>
                </a:lnTo>
                <a:lnTo>
                  <a:pt x="10848555" y="0"/>
                </a:lnTo>
                <a:close/>
              </a:path>
            </a:pathLst>
          </a:custGeom>
          <a:solidFill>
            <a:schemeClr val="bg1">
              <a:lumMod val="85000"/>
            </a:schemeClr>
          </a:solidFill>
        </p:spPr>
        <p:txBody>
          <a:bodyPr wrap="square" lIns="108000" tIns="0" rIns="0" bIns="0" rtlCol="0" anchor="ctr" anchorCtr="0">
            <a:noAutofit/>
          </a:bodyPr>
          <a:lstStyle/>
          <a:p>
            <a:pPr marL="12703" algn="ctr" defTabSz="1219444"/>
            <a:r>
              <a:rPr lang="en-US" b="1" dirty="0">
                <a:latin typeface="Huawei Sans" panose="020C0503030203020204" pitchFamily="34" charset="0"/>
                <a:cs typeface="微软雅黑"/>
              </a:rPr>
              <a:t>Conclusion: In in-room underfloor </a:t>
            </a:r>
            <a:r>
              <a:rPr lang="en-US" b="1" dirty="0" err="1">
                <a:latin typeface="Huawei Sans" panose="020C0503030203020204" pitchFamily="34" charset="0"/>
                <a:cs typeface="微软雅黑"/>
              </a:rPr>
              <a:t>downflow</a:t>
            </a:r>
            <a:r>
              <a:rPr lang="en-US" b="1" dirty="0">
                <a:latin typeface="Huawei Sans" panose="020C0503030203020204" pitchFamily="34" charset="0"/>
                <a:cs typeface="微软雅黑"/>
              </a:rPr>
              <a:t> cooling solutions, the cooling distribution mode can be quickly changed by reconfiguring the perforated floor. In a low-density data center, all cabinets share cooling redundancy. This mode is cost-effective and simple.</a:t>
            </a:r>
          </a:p>
        </p:txBody>
      </p:sp>
      <p:sp>
        <p:nvSpPr>
          <p:cNvPr id="7" name="椭圆 6"/>
          <p:cNvSpPr/>
          <p:nvPr/>
        </p:nvSpPr>
        <p:spPr bwMode="auto">
          <a:xfrm>
            <a:off x="3928708" y="3266338"/>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a:solidFill>
                  <a:srgbClr val="C00000"/>
                </a:solidFill>
                <a:latin typeface="Huawei Sans" panose="020C0503030203020204" pitchFamily="34" charset="0"/>
              </a:rPr>
              <a:t>√</a:t>
            </a:r>
          </a:p>
        </p:txBody>
      </p:sp>
    </p:spTree>
    <p:extLst>
      <p:ext uri="{BB962C8B-B14F-4D97-AF65-F5344CB8AC3E}">
        <p14:creationId xmlns:p14="http://schemas.microsoft.com/office/powerpoint/2010/main" val="35420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2154794613"/>
              </p:ext>
            </p:extLst>
          </p:nvPr>
        </p:nvGraphicFramePr>
        <p:xfrm>
          <a:off x="766885" y="2102407"/>
          <a:ext cx="10670927" cy="3091050"/>
        </p:xfrm>
        <a:graphic>
          <a:graphicData uri="http://schemas.openxmlformats.org/drawingml/2006/table">
            <a:tbl>
              <a:tblPr firstRow="1" firstCol="1" bandRow="1">
                <a:tableStyleId>{5C22544A-7EE6-4342-B048-85BDC9FD1C3A}</a:tableStyleId>
              </a:tblPr>
              <a:tblGrid>
                <a:gridCol w="951588"/>
                <a:gridCol w="1512407"/>
                <a:gridCol w="2407920"/>
                <a:gridCol w="2610335"/>
                <a:gridCol w="3188677"/>
              </a:tblGrid>
              <a:tr h="494497">
                <a:tc gridSpan="2">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algn="ctr">
                        <a:lnSpc>
                          <a:spcPct val="150000"/>
                        </a:lnSpc>
                      </a:pPr>
                      <a:r>
                        <a:rPr lang="en-US" sz="1600" dirty="0">
                          <a:solidFill>
                            <a:schemeClr val="tx1"/>
                          </a:solidFill>
                          <a:latin typeface="Huawei Sans" panose="020C0503030203020204" pitchFamily="34" charset="0"/>
                          <a:ea typeface="+mn-ea"/>
                        </a:rPr>
                        <a:t>Type</a:t>
                      </a: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endParaRPr lang="zh-CN" altLang="en-US" sz="2000" dirty="0">
                        <a:latin typeface="+mn-ea"/>
                        <a:ea typeface="+mn-ea"/>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b="1" kern="1200">
                          <a:solidFill>
                            <a:schemeClr val="lt1"/>
                          </a:solidFill>
                          <a:latin typeface="Arial"/>
                          <a:ea typeface="微软雅黑"/>
                        </a:defRPr>
                      </a:lvl1pPr>
                      <a:lvl2pPr marL="457200" algn="l" defTabSz="914400" rtl="0" eaLnBrk="1" latinLnBrk="0" hangingPunct="1">
                        <a:defRPr sz="1800" b="1" kern="1200">
                          <a:solidFill>
                            <a:schemeClr val="lt1"/>
                          </a:solidFill>
                          <a:latin typeface="Arial"/>
                          <a:ea typeface="微软雅黑"/>
                        </a:defRPr>
                      </a:lvl2pPr>
                      <a:lvl3pPr marL="914400" algn="l" defTabSz="914400" rtl="0" eaLnBrk="1" latinLnBrk="0" hangingPunct="1">
                        <a:defRPr sz="1800" b="1" kern="1200">
                          <a:solidFill>
                            <a:schemeClr val="lt1"/>
                          </a:solidFill>
                          <a:latin typeface="Arial"/>
                          <a:ea typeface="微软雅黑"/>
                        </a:defRPr>
                      </a:lvl3pPr>
                      <a:lvl4pPr marL="1371600" algn="l" defTabSz="914400" rtl="0" eaLnBrk="1" latinLnBrk="0" hangingPunct="1">
                        <a:defRPr sz="1800" b="1" kern="1200">
                          <a:solidFill>
                            <a:schemeClr val="lt1"/>
                          </a:solidFill>
                          <a:latin typeface="Arial"/>
                          <a:ea typeface="微软雅黑"/>
                        </a:defRPr>
                      </a:lvl4pPr>
                      <a:lvl5pPr marL="1828800" algn="l" defTabSz="914400" rtl="0" eaLnBrk="1" latinLnBrk="0" hangingPunct="1">
                        <a:defRPr sz="1800" b="1" kern="1200">
                          <a:solidFill>
                            <a:schemeClr val="lt1"/>
                          </a:solidFill>
                          <a:latin typeface="Arial"/>
                          <a:ea typeface="微软雅黑"/>
                        </a:defRPr>
                      </a:lvl5pPr>
                      <a:lvl6pPr marL="2286000" algn="l" defTabSz="914400" rtl="0" eaLnBrk="1" latinLnBrk="0" hangingPunct="1">
                        <a:defRPr sz="1800" b="1" kern="1200">
                          <a:solidFill>
                            <a:schemeClr val="lt1"/>
                          </a:solidFill>
                          <a:latin typeface="Arial"/>
                          <a:ea typeface="微软雅黑"/>
                        </a:defRPr>
                      </a:lvl6pPr>
                      <a:lvl7pPr marL="2743200" algn="l" defTabSz="914400" rtl="0" eaLnBrk="1" latinLnBrk="0" hangingPunct="1">
                        <a:defRPr sz="1800" b="1" kern="1200">
                          <a:solidFill>
                            <a:schemeClr val="lt1"/>
                          </a:solidFill>
                          <a:latin typeface="Arial"/>
                          <a:ea typeface="微软雅黑"/>
                        </a:defRPr>
                      </a:lvl7pPr>
                      <a:lvl8pPr marL="3200400" algn="l" defTabSz="914400" rtl="0" eaLnBrk="1" latinLnBrk="0" hangingPunct="1">
                        <a:defRPr sz="1800" b="1" kern="1200">
                          <a:solidFill>
                            <a:schemeClr val="lt1"/>
                          </a:solidFill>
                          <a:latin typeface="Arial"/>
                          <a:ea typeface="微软雅黑"/>
                        </a:defRPr>
                      </a:lvl8pPr>
                      <a:lvl9pPr marL="3657600" algn="l" defTabSz="914400" rtl="0" eaLnBrk="1" latinLnBrk="0" hangingPunct="1">
                        <a:defRPr sz="1800" b="1" kern="1200">
                          <a:solidFill>
                            <a:schemeClr val="lt1"/>
                          </a:solidFill>
                          <a:latin typeface="Arial"/>
                          <a:ea typeface="微软雅黑"/>
                        </a:defRPr>
                      </a:lvl9p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dirty="0">
                          <a:solidFill>
                            <a:schemeClr val="tx1"/>
                          </a:solidFill>
                          <a:latin typeface="Huawei Sans" panose="020C0503030203020204" pitchFamily="34" charset="0"/>
                          <a:ea typeface="+mn-ea"/>
                        </a:rPr>
                        <a:t>In-Room</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In-Row</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l" defTabSz="914400" rtl="0" eaLnBrk="1" fontAlgn="auto" latinLnBrk="0" hangingPunct="1">
                        <a:lnSpc>
                          <a:spcPct val="150000"/>
                        </a:lnSpc>
                        <a:spcBef>
                          <a:spcPts val="0"/>
                        </a:spcBef>
                        <a:spcAft>
                          <a:spcPts val="0"/>
                        </a:spcAft>
                        <a:buClrTx/>
                        <a:buSzTx/>
                        <a:buFontTx/>
                        <a:buNone/>
                        <a:tabLst/>
                        <a:defRPr/>
                      </a:pPr>
                      <a:r>
                        <a:rPr lang="en-US" sz="1600" b="1" dirty="0">
                          <a:solidFill>
                            <a:schemeClr val="tx1"/>
                          </a:solidFill>
                          <a:latin typeface="Huawei Sans" panose="020C0503030203020204" pitchFamily="34" charset="0"/>
                          <a:ea typeface="+mn-ea"/>
                          <a:cs typeface="+mn-cs"/>
                        </a:rPr>
                        <a:t>In-Cabinet</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247813">
                <a:tc rowSpan="2">
                  <a:txBody>
                    <a:bodyPr/>
                    <a:lstStyle/>
                    <a:p>
                      <a:pPr algn="ctr">
                        <a:lnSpc>
                          <a:spcPct val="150000"/>
                        </a:lnSpc>
                      </a:pPr>
                      <a:r>
                        <a:rPr lang="en-US" altLang="zh-CN" sz="1200" b="1" dirty="0" smtClean="0">
                          <a:solidFill>
                            <a:schemeClr val="tx1"/>
                          </a:solidFill>
                          <a:latin typeface="Huawei Sans" panose="020C0503030203020204" pitchFamily="34" charset="0"/>
                          <a:ea typeface="+mn-ea"/>
                        </a:rPr>
                        <a:t>Maintainability</a:t>
                      </a:r>
                      <a:endParaRPr lang="en-US" altLang="zh-CN" sz="1200" b="1" dirty="0">
                        <a:solidFill>
                          <a:schemeClr val="tx1"/>
                        </a:solidFill>
                        <a:latin typeface="Huawei Sans" panose="020C0503030203020204" pitchFamily="34" charset="0"/>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400" b="1" dirty="0">
                          <a:solidFill>
                            <a:schemeClr val="dk1"/>
                          </a:solidFill>
                          <a:latin typeface="Huawei Sans" panose="020C0503030203020204" pitchFamily="34" charset="0"/>
                          <a:ea typeface="+mn-ea"/>
                          <a:cs typeface="+mn-cs"/>
                        </a:rPr>
                        <a:t>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cooling equipment is located around or outdoors to keep technical personnel away from IT equipment</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Modular components shorten the shutdown time. Standardized components reduce the need for technical personnel</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Standardized components reduce the need for technical personnel. Internal personnel can complete routine maintenance</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66968">
                <a:tc vMerge="1">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l" rtl="0">
                        <a:lnSpc>
                          <a:spcPct val="150000"/>
                        </a:lnSpc>
                      </a:pPr>
                      <a:endParaRPr lang="zh-CN" altLang="en-US" sz="1600" b="1" dirty="0">
                        <a:latin typeface="+mn-ea"/>
                        <a:ea typeface="+mn-ea"/>
                      </a:endParaRPr>
                    </a:p>
                  </a:txBody>
                  <a:tcPr anchor="ctr" anchorCtr="1">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400" b="1" dirty="0">
                          <a:solidFill>
                            <a:schemeClr val="dk1"/>
                          </a:solidFill>
                          <a:latin typeface="Huawei Sans" panose="020C0503030203020204" pitchFamily="34" charset="0"/>
                          <a:ea typeface="+mn-ea"/>
                          <a:cs typeface="+mn-cs"/>
                        </a:rPr>
                        <a:t>Disadvantages</a:t>
                      </a: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system is large and needs to be maintained by trained technical personnel or experts</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The cooling equipment is located in the cabinet row. Therefore, technical personnel need to be close to IT equipment to maintain the cooling equipment, which increases risks</a:t>
                      </a:r>
                      <a:r>
                        <a:rPr lang="en-US" sz="1100" b="1" dirty="0" smtClean="0">
                          <a:solidFill>
                            <a:schemeClr val="dk1"/>
                          </a:solidFill>
                          <a:latin typeface="Huawei Sans" panose="020C0503030203020204" pitchFamily="34" charset="0"/>
                          <a:ea typeface="+mn-ea"/>
                          <a:cs typeface="+mn-cs"/>
                        </a:rPr>
                        <a:t>.</a:t>
                      </a:r>
                      <a:endParaRPr lang="en-US" sz="1100" b="1" dirty="0">
                        <a:solidFill>
                          <a:schemeClr val="dk1"/>
                        </a:solidFill>
                        <a:latin typeface="Huawei Sans" panose="020C0503030203020204" pitchFamily="34" charset="0"/>
                        <a:ea typeface="+mn-ea"/>
                        <a:cs typeface="+mn-cs"/>
                      </a:endParaRPr>
                    </a:p>
                  </a:txBody>
                  <a:tcPr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ctr" defTabSz="914400" rtl="0" eaLnBrk="1" latinLnBrk="0" hangingPunct="1">
                        <a:lnSpc>
                          <a:spcPct val="150000"/>
                        </a:lnSpc>
                      </a:pPr>
                      <a:r>
                        <a:rPr lang="en-US" sz="1100" b="1" dirty="0">
                          <a:solidFill>
                            <a:schemeClr val="dk1"/>
                          </a:solidFill>
                          <a:latin typeface="Huawei Sans" panose="020C0503030203020204" pitchFamily="34" charset="0"/>
                          <a:ea typeface="+mn-ea"/>
                          <a:cs typeface="+mn-cs"/>
                        </a:rPr>
                        <a:t>2N redundancy is required for concurrent maintenance.</a:t>
                      </a:r>
                    </a:p>
                  </a:txBody>
                  <a:tcPr anchor="ctr" anchorCtr="1">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Among In-Room, In-Row, and In-Cabinet Solutions in Maintainability</a:t>
            </a:r>
          </a:p>
        </p:txBody>
      </p:sp>
      <p:sp>
        <p:nvSpPr>
          <p:cNvPr id="3" name="文本占位符 2"/>
          <p:cNvSpPr>
            <a:spLocks noGrp="1"/>
          </p:cNvSpPr>
          <p:nvPr>
            <p:ph type="body" sz="quarter" idx="10"/>
          </p:nvPr>
        </p:nvSpPr>
        <p:spPr/>
        <p:txBody>
          <a:bodyPr>
            <a:noAutofit/>
          </a:bodyPr>
          <a:lstStyle/>
          <a:p>
            <a:r>
              <a:rPr lang="en-US">
                <a:latin typeface="Huawei Sans" panose="020C0503030203020204" pitchFamily="34" charset="0"/>
              </a:rPr>
              <a:t>Maintainability</a:t>
            </a:r>
          </a:p>
          <a:p>
            <a:endParaRPr lang="zh-CN" altLang="en-US" dirty="0">
              <a:latin typeface="Huawei Sans" panose="020C0503030203020204" pitchFamily="34" charset="0"/>
            </a:endParaRPr>
          </a:p>
        </p:txBody>
      </p:sp>
      <p:sp>
        <p:nvSpPr>
          <p:cNvPr id="5" name="椭圆 4"/>
          <p:cNvSpPr/>
          <p:nvPr/>
        </p:nvSpPr>
        <p:spPr bwMode="auto">
          <a:xfrm>
            <a:off x="6601388" y="3409531"/>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dirty="0">
                <a:solidFill>
                  <a:srgbClr val="C00000"/>
                </a:solidFill>
                <a:latin typeface="Huawei Sans" panose="020C0503030203020204" pitchFamily="34" charset="0"/>
              </a:rPr>
              <a:t>√</a:t>
            </a:r>
          </a:p>
        </p:txBody>
      </p:sp>
      <p:sp>
        <p:nvSpPr>
          <p:cNvPr id="6" name="椭圆 5"/>
          <p:cNvSpPr/>
          <p:nvPr/>
        </p:nvSpPr>
        <p:spPr bwMode="auto">
          <a:xfrm>
            <a:off x="9444372" y="3409531"/>
            <a:ext cx="900000" cy="900000"/>
          </a:xfrm>
          <a:prstGeom prst="ellipse">
            <a:avLst/>
          </a:prstGeom>
          <a:solidFill>
            <a:srgbClr val="0070C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buClr>
                <a:srgbClr val="CC9900"/>
              </a:buClr>
            </a:pPr>
            <a:r>
              <a:rPr lang="en-US" sz="3600" b="1">
                <a:solidFill>
                  <a:srgbClr val="C00000"/>
                </a:solidFill>
                <a:latin typeface="Huawei Sans" panose="020C0503030203020204" pitchFamily="34" charset="0"/>
              </a:rPr>
              <a:t>√</a:t>
            </a:r>
          </a:p>
        </p:txBody>
      </p:sp>
      <p:sp>
        <p:nvSpPr>
          <p:cNvPr id="7" name="object 3"/>
          <p:cNvSpPr/>
          <p:nvPr/>
        </p:nvSpPr>
        <p:spPr>
          <a:xfrm>
            <a:off x="776333" y="5322378"/>
            <a:ext cx="10638427" cy="760906"/>
          </a:xfrm>
          <a:custGeom>
            <a:avLst/>
            <a:gdLst/>
            <a:ahLst/>
            <a:cxnLst/>
            <a:rect l="l" t="t" r="r" b="b"/>
            <a:pathLst>
              <a:path w="10975340" h="760729">
                <a:moveTo>
                  <a:pt x="10848555" y="0"/>
                </a:moveTo>
                <a:lnTo>
                  <a:pt x="126720" y="0"/>
                </a:lnTo>
                <a:lnTo>
                  <a:pt x="77393" y="9957"/>
                </a:lnTo>
                <a:lnTo>
                  <a:pt x="37114" y="37114"/>
                </a:lnTo>
                <a:lnTo>
                  <a:pt x="9957" y="77393"/>
                </a:lnTo>
                <a:lnTo>
                  <a:pt x="0" y="126720"/>
                </a:lnTo>
                <a:lnTo>
                  <a:pt x="0" y="633603"/>
                </a:lnTo>
                <a:lnTo>
                  <a:pt x="9957" y="682929"/>
                </a:lnTo>
                <a:lnTo>
                  <a:pt x="37114" y="723209"/>
                </a:lnTo>
                <a:lnTo>
                  <a:pt x="77393" y="750365"/>
                </a:lnTo>
                <a:lnTo>
                  <a:pt x="126720" y="760323"/>
                </a:lnTo>
                <a:lnTo>
                  <a:pt x="10848555" y="760323"/>
                </a:lnTo>
                <a:lnTo>
                  <a:pt x="10897881" y="750365"/>
                </a:lnTo>
                <a:lnTo>
                  <a:pt x="10938170" y="723209"/>
                </a:lnTo>
                <a:lnTo>
                  <a:pt x="10965338" y="682929"/>
                </a:lnTo>
                <a:lnTo>
                  <a:pt x="10975301" y="633603"/>
                </a:lnTo>
                <a:lnTo>
                  <a:pt x="10975301" y="126720"/>
                </a:lnTo>
                <a:lnTo>
                  <a:pt x="10965338" y="77393"/>
                </a:lnTo>
                <a:lnTo>
                  <a:pt x="10938170" y="37114"/>
                </a:lnTo>
                <a:lnTo>
                  <a:pt x="10897881" y="9957"/>
                </a:lnTo>
                <a:lnTo>
                  <a:pt x="10848555" y="0"/>
                </a:lnTo>
                <a:close/>
              </a:path>
            </a:pathLst>
          </a:custGeom>
          <a:solidFill>
            <a:schemeClr val="bg1">
              <a:lumMod val="85000"/>
            </a:schemeClr>
          </a:solidFill>
        </p:spPr>
        <p:txBody>
          <a:bodyPr wrap="square" lIns="108000" tIns="0" rIns="0" bIns="0" rtlCol="0" anchor="ctr" anchorCtr="0">
            <a:noAutofit/>
          </a:bodyPr>
          <a:lstStyle/>
          <a:p>
            <a:pPr marL="12703" algn="ctr" defTabSz="1219444"/>
            <a:r>
              <a:rPr lang="en-US" b="1" dirty="0">
                <a:latin typeface="Huawei Sans" panose="020C0503030203020204" pitchFamily="34" charset="0"/>
                <a:cs typeface="微软雅黑"/>
              </a:rPr>
              <a:t>Conclusion: The in-cabinet and in-row cooling have higher maintainability. Modular components greatly reduce the maintenance difficulty.</a:t>
            </a:r>
          </a:p>
        </p:txBody>
      </p:sp>
    </p:spTree>
    <p:extLst>
      <p:ext uri="{BB962C8B-B14F-4D97-AF65-F5344CB8AC3E}">
        <p14:creationId xmlns:p14="http://schemas.microsoft.com/office/powerpoint/2010/main" val="3220047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Summary</a:t>
            </a:r>
          </a:p>
        </p:txBody>
      </p:sp>
      <p:sp>
        <p:nvSpPr>
          <p:cNvPr id="3" name="文本占位符 2"/>
          <p:cNvSpPr>
            <a:spLocks noGrp="1"/>
          </p:cNvSpPr>
          <p:nvPr>
            <p:ph type="body" sz="quarter" idx="10"/>
          </p:nvPr>
        </p:nvSpPr>
        <p:spPr/>
        <p:txBody>
          <a:bodyPr>
            <a:noAutofit/>
          </a:bodyPr>
          <a:lstStyle/>
          <a:p>
            <a:r>
              <a:rPr lang="en-US" sz="2000" dirty="0">
                <a:latin typeface="Huawei Sans" panose="020C0503030203020204" pitchFamily="34" charset="0"/>
              </a:rPr>
              <a:t>Conclusion: The in-room and in-row airflow containment design provides excellent flexibility, predictability, and scalability, reduces energy consumption and TCO, and improves availability, meeting the requirements of data centers. In-cabinet cooling applies to high-density and high-precision deployment or unstructured layout. In-room cooling without airflow containment will still be an effective solution for low-density data centers.</a:t>
            </a:r>
          </a:p>
          <a:p>
            <a:endParaRPr lang="zh-CN" altLang="en-US" sz="2000" dirty="0">
              <a:latin typeface="Huawei Sans" panose="020C0503030203020204" pitchFamily="34" charset="0"/>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825" y="3549947"/>
            <a:ext cx="2214582" cy="1356080"/>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10085" y="3545613"/>
            <a:ext cx="2364558" cy="1378219"/>
          </a:xfrm>
          <a:prstGeom prst="rect">
            <a:avLst/>
          </a:prstGeom>
        </p:spPr>
      </p:pic>
      <p:pic>
        <p:nvPicPr>
          <p:cNvPr id="6" name="图片 5"/>
          <p:cNvPicPr>
            <a:picLocks noChangeAspect="1"/>
          </p:cNvPicPr>
          <p:nvPr/>
        </p:nvPicPr>
        <p:blipFill>
          <a:blip r:embed="rId5"/>
          <a:stretch>
            <a:fillRect/>
          </a:stretch>
        </p:blipFill>
        <p:spPr>
          <a:xfrm>
            <a:off x="5948033" y="3735388"/>
            <a:ext cx="2590800" cy="1371600"/>
          </a:xfrm>
          <a:prstGeom prst="rect">
            <a:avLst/>
          </a:prstGeom>
        </p:spPr>
      </p:pic>
      <p:pic>
        <p:nvPicPr>
          <p:cNvPr id="7" name="图片 6"/>
          <p:cNvPicPr>
            <a:picLocks noChangeAspect="1"/>
          </p:cNvPicPr>
          <p:nvPr/>
        </p:nvPicPr>
        <p:blipFill>
          <a:blip r:embed="rId6"/>
          <a:stretch>
            <a:fillRect/>
          </a:stretch>
        </p:blipFill>
        <p:spPr>
          <a:xfrm>
            <a:off x="8684337" y="3716338"/>
            <a:ext cx="2600325" cy="1409700"/>
          </a:xfrm>
          <a:prstGeom prst="rect">
            <a:avLst/>
          </a:prstGeom>
        </p:spPr>
      </p:pic>
      <p:sp>
        <p:nvSpPr>
          <p:cNvPr id="8" name="TextBox 29"/>
          <p:cNvSpPr txBox="1"/>
          <p:nvPr/>
        </p:nvSpPr>
        <p:spPr>
          <a:xfrm>
            <a:off x="1594800" y="5319564"/>
            <a:ext cx="3668909" cy="523218"/>
          </a:xfrm>
          <a:prstGeom prst="rect">
            <a:avLst/>
          </a:prstGeom>
          <a:solidFill>
            <a:schemeClr val="bg1">
              <a:lumMod val="85000"/>
            </a:schemeClr>
          </a:solidFill>
        </p:spPr>
        <p:txBody>
          <a:bodyPr wrap="square" lIns="108000" tIns="0" rIns="0" bIns="0" rtlCol="0" anchor="ctr" anchorCtr="0">
            <a:noAutofit/>
          </a:bodyPr>
          <a:lstStyle>
            <a:defPPr>
              <a:defRPr lang="en-US"/>
            </a:defPPr>
            <a:lvl1pPr marL="12703" algn="ctr" defTabSz="1219444" fontAlgn="auto">
              <a:spcBef>
                <a:spcPts val="0"/>
              </a:spcBef>
              <a:spcAft>
                <a:spcPts val="0"/>
              </a:spcAft>
              <a:defRPr b="1">
                <a:latin typeface="Huawei Sans" panose="020C0503030203020204" pitchFamily="34" charset="0"/>
                <a:cs typeface="微软雅黑"/>
              </a:defRPr>
            </a:lvl1pPr>
          </a:lstStyle>
          <a:p>
            <a:r>
              <a:rPr lang="en-US" dirty="0"/>
              <a:t>In-room air conditioner + aisle containment solution</a:t>
            </a:r>
          </a:p>
        </p:txBody>
      </p:sp>
      <p:sp>
        <p:nvSpPr>
          <p:cNvPr id="9" name="TextBox 29"/>
          <p:cNvSpPr txBox="1"/>
          <p:nvPr/>
        </p:nvSpPr>
        <p:spPr>
          <a:xfrm>
            <a:off x="7104112" y="5319564"/>
            <a:ext cx="3668909" cy="523218"/>
          </a:xfrm>
          <a:prstGeom prst="rect">
            <a:avLst/>
          </a:prstGeom>
          <a:solidFill>
            <a:schemeClr val="bg1">
              <a:lumMod val="85000"/>
            </a:schemeClr>
          </a:solidFill>
        </p:spPr>
        <p:txBody>
          <a:bodyPr wrap="square" lIns="108000" tIns="0" rIns="0" bIns="0" rtlCol="0" anchor="ctr" anchorCtr="0">
            <a:noAutofit/>
          </a:bodyPr>
          <a:lstStyle>
            <a:defPPr>
              <a:defRPr lang="en-US"/>
            </a:defPPr>
            <a:lvl1pPr marL="12703" algn="ctr" defTabSz="1219444" fontAlgn="auto">
              <a:spcBef>
                <a:spcPts val="0"/>
              </a:spcBef>
              <a:spcAft>
                <a:spcPts val="0"/>
              </a:spcAft>
              <a:defRPr b="1">
                <a:latin typeface="Huawei Sans" panose="020C0503030203020204" pitchFamily="34" charset="0"/>
                <a:cs typeface="微软雅黑"/>
              </a:defRPr>
            </a:lvl1pPr>
          </a:lstStyle>
          <a:p>
            <a:r>
              <a:rPr lang="en-US" dirty="0"/>
              <a:t>In-row air conditioner + aisle containment solution</a:t>
            </a:r>
          </a:p>
        </p:txBody>
      </p:sp>
    </p:spTree>
    <p:extLst>
      <p:ext uri="{BB962C8B-B14F-4D97-AF65-F5344CB8AC3E}">
        <p14:creationId xmlns:p14="http://schemas.microsoft.com/office/powerpoint/2010/main" val="3316943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dirty="0">
                <a:solidFill>
                  <a:schemeClr val="bg1">
                    <a:lumMod val="50000"/>
                  </a:schemeClr>
                </a:solidFill>
                <a:latin typeface="Huawei Sans" panose="020C0503030203020204" pitchFamily="34" charset="0"/>
              </a:rPr>
              <a:t>Load Introduction and Calculation for Data Center Cooling System</a:t>
            </a:r>
          </a:p>
          <a:p>
            <a:r>
              <a:rPr lang="en-US" b="1" dirty="0">
                <a:latin typeface="Huawei Sans" panose="020C0503030203020204" pitchFamily="34" charset="0"/>
              </a:rPr>
              <a:t>Air Conditioner Planning and Configuration for Data Center Cooling System</a:t>
            </a:r>
          </a:p>
          <a:p>
            <a:pPr lvl="1"/>
            <a:r>
              <a:rPr lang="en-US" dirty="0">
                <a:solidFill>
                  <a:schemeClr val="bg1">
                    <a:lumMod val="50000"/>
                  </a:schemeClr>
                </a:solidFill>
                <a:latin typeface="Huawei Sans" panose="020C0503030203020204" pitchFamily="34" charset="0"/>
              </a:rPr>
              <a:t>Air Conditioner Configuration Principles and Selection of Data Center Cooling System</a:t>
            </a:r>
          </a:p>
          <a:p>
            <a:pPr lvl="1">
              <a:buSzPct val="60000"/>
              <a:buFont typeface="Wingdings" panose="05000000000000000000" pitchFamily="2" charset="2"/>
              <a:buChar char="n"/>
            </a:pPr>
            <a:r>
              <a:rPr lang="en-US" dirty="0">
                <a:latin typeface="Huawei Sans" panose="020C0503030203020204" pitchFamily="34" charset="0"/>
              </a:rPr>
              <a:t>Air Conditioner Planning and Configuration for </a:t>
            </a:r>
            <a:r>
              <a:rPr lang="en-US" dirty="0" smtClean="0">
                <a:latin typeface="Huawei Sans" panose="020C0503030203020204" pitchFamily="34" charset="0"/>
              </a:rPr>
              <a:t>Data </a:t>
            </a:r>
            <a:r>
              <a:rPr lang="en-US" dirty="0">
                <a:latin typeface="Huawei Sans" panose="020C0503030203020204" pitchFamily="34" charset="0"/>
              </a:rPr>
              <a:t>Center Cooling System</a:t>
            </a:r>
          </a:p>
          <a:p>
            <a:pPr lvl="1"/>
            <a:r>
              <a:rPr lang="en-US" dirty="0">
                <a:solidFill>
                  <a:schemeClr val="bg1">
                    <a:lumMod val="50000"/>
                  </a:schemeClr>
                </a:solidFill>
                <a:latin typeface="Huawei Sans" panose="020C0503030203020204" pitchFamily="34" charset="0"/>
              </a:rPr>
              <a:t>Air Supply Mode and Selection of </a:t>
            </a:r>
            <a:r>
              <a:rPr lang="en-US" dirty="0" smtClean="0">
                <a:solidFill>
                  <a:schemeClr val="bg1">
                    <a:lumMod val="50000"/>
                  </a:schemeClr>
                </a:solidFill>
                <a:latin typeface="Huawei Sans" panose="020C0503030203020204" pitchFamily="34" charset="0"/>
              </a:rPr>
              <a:t>Data </a:t>
            </a:r>
            <a:r>
              <a:rPr lang="en-US" dirty="0">
                <a:solidFill>
                  <a:schemeClr val="bg1">
                    <a:lumMod val="50000"/>
                  </a:schemeClr>
                </a:solidFill>
                <a:latin typeface="Huawei Sans" panose="020C0503030203020204" pitchFamily="34" charset="0"/>
              </a:rPr>
              <a:t>Center Cooling System</a:t>
            </a:r>
          </a:p>
          <a:p>
            <a:endParaRPr lang="en-US" altLang="zh-CN"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5370037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图片 41"/>
          <p:cNvPicPr>
            <a:picLocks noChangeAspect="1"/>
          </p:cNvPicPr>
          <p:nvPr/>
        </p:nvPicPr>
        <p:blipFill>
          <a:blip r:embed="rId3"/>
          <a:stretch>
            <a:fillRect/>
          </a:stretch>
        </p:blipFill>
        <p:spPr>
          <a:xfrm>
            <a:off x="2420617" y="4111146"/>
            <a:ext cx="9315450" cy="2057400"/>
          </a:xfrm>
          <a:prstGeom prst="rect">
            <a:avLst/>
          </a:prstGeom>
        </p:spPr>
      </p:pic>
      <p:pic>
        <p:nvPicPr>
          <p:cNvPr id="41" name="图片 40"/>
          <p:cNvPicPr>
            <a:picLocks noChangeAspect="1"/>
          </p:cNvPicPr>
          <p:nvPr/>
        </p:nvPicPr>
        <p:blipFill>
          <a:blip r:embed="rId4"/>
          <a:stretch>
            <a:fillRect/>
          </a:stretch>
        </p:blipFill>
        <p:spPr>
          <a:xfrm>
            <a:off x="2477769" y="2074525"/>
            <a:ext cx="9220200" cy="2028825"/>
          </a:xfrm>
          <a:prstGeom prst="rect">
            <a:avLst/>
          </a:prstGeom>
        </p:spPr>
      </p:pic>
      <p:sp>
        <p:nvSpPr>
          <p:cNvPr id="2" name="标题 1"/>
          <p:cNvSpPr>
            <a:spLocks noGrp="1"/>
          </p:cNvSpPr>
          <p:nvPr>
            <p:ph type="title"/>
          </p:nvPr>
        </p:nvSpPr>
        <p:spPr/>
        <p:txBody>
          <a:bodyPr anchor="ctr" anchorCtr="0">
            <a:noAutofit/>
          </a:bodyPr>
          <a:lstStyle/>
          <a:p>
            <a:r>
              <a:rPr lang="en-US" sz="3600" dirty="0">
                <a:latin typeface="Huawei Sans" panose="020C0503030203020204" pitchFamily="34" charset="0"/>
              </a:rPr>
              <a:t>Data Center Air Conditioner </a:t>
            </a:r>
            <a:r>
              <a:rPr lang="en-US" sz="3600" dirty="0" smtClean="0">
                <a:latin typeface="Huawei Sans" panose="020C0503030203020204" pitchFamily="34" charset="0"/>
              </a:rPr>
              <a:t>Layout</a:t>
            </a:r>
            <a:endParaRPr lang="en-US" sz="3600" dirty="0">
              <a:latin typeface="Huawei Sans" panose="020C0503030203020204" pitchFamily="34" charset="0"/>
            </a:endParaRPr>
          </a:p>
        </p:txBody>
      </p:sp>
      <p:sp>
        <p:nvSpPr>
          <p:cNvPr id="3" name="文本占位符 2"/>
          <p:cNvSpPr>
            <a:spLocks noGrp="1"/>
          </p:cNvSpPr>
          <p:nvPr>
            <p:ph type="body" sz="quarter" idx="10"/>
          </p:nvPr>
        </p:nvSpPr>
        <p:spPr/>
        <p:txBody>
          <a:bodyPr>
            <a:noAutofit/>
          </a:bodyPr>
          <a:lstStyle/>
          <a:p>
            <a:r>
              <a:rPr lang="en-US" sz="1400" dirty="0">
                <a:latin typeface="Huawei Sans" panose="020C0503030203020204" pitchFamily="34" charset="0"/>
              </a:rPr>
              <a:t>Three common </a:t>
            </a:r>
            <a:r>
              <a:rPr lang="en-US" sz="1400" dirty="0" smtClean="0">
                <a:latin typeface="Huawei Sans" panose="020C0503030203020204" pitchFamily="34" charset="0"/>
              </a:rPr>
              <a:t>data center </a:t>
            </a:r>
            <a:r>
              <a:rPr lang="en-US" sz="1400" dirty="0">
                <a:latin typeface="Huawei Sans" panose="020C0503030203020204" pitchFamily="34" charset="0"/>
              </a:rPr>
              <a:t>layouts: in-room air conditioner + open aisle, in-room air conditioner + aisle containment, and in-row air conditioner + aisle containment</a:t>
            </a:r>
          </a:p>
          <a:p>
            <a:endParaRPr lang="zh-CN" altLang="en-US" sz="1200" dirty="0">
              <a:latin typeface="Huawei Sans" panose="020C0503030203020204" pitchFamily="34" charset="0"/>
            </a:endParaRPr>
          </a:p>
        </p:txBody>
      </p:sp>
      <p:sp>
        <p:nvSpPr>
          <p:cNvPr id="23" name="矩形 22"/>
          <p:cNvSpPr/>
          <p:nvPr/>
        </p:nvSpPr>
        <p:spPr bwMode="auto">
          <a:xfrm>
            <a:off x="650024" y="1705997"/>
            <a:ext cx="11047945" cy="2267797"/>
          </a:xfrm>
          <a:prstGeom prst="rect">
            <a:avLst/>
          </a:prstGeom>
          <a:solidFill>
            <a:srgbClr val="4E6C8A">
              <a:alpha val="10000"/>
            </a:srgbClr>
          </a:solidFill>
          <a:ln>
            <a:solidFill>
              <a:schemeClr val="tx1"/>
            </a:solidFill>
            <a:prstDash val="lgDashDot"/>
          </a:ln>
          <a:effectLst/>
          <a:extLst/>
        </p:spPr>
        <p:txBody>
          <a:bodyPr vert="horz" wrap="square" lIns="121948" tIns="60974" rIns="121948" bIns="60974" numCol="1" rtlCol="0" anchor="t" anchorCtr="0" compatLnSpc="1">
            <a:prstTxWarp prst="textNoShape">
              <a:avLst/>
            </a:prstTxWarp>
            <a:noAutofit/>
          </a:bodyPr>
          <a:lstStyle/>
          <a:p>
            <a:pPr algn="ctr" fontAlgn="base">
              <a:spcBef>
                <a:spcPct val="0"/>
              </a:spcBef>
              <a:spcAft>
                <a:spcPct val="0"/>
              </a:spcAft>
              <a:buClr>
                <a:srgbClr val="CC9900"/>
              </a:buClr>
            </a:pPr>
            <a:endParaRPr lang="en-US" altLang="zh-CN" dirty="0">
              <a:latin typeface="Huawei Sans" panose="020C0503030203020204" pitchFamily="34" charset="0"/>
              <a:ea typeface="宋体" charset="-122"/>
            </a:endParaRPr>
          </a:p>
          <a:p>
            <a:pPr algn="ctr" fontAlgn="base">
              <a:spcBef>
                <a:spcPct val="0"/>
              </a:spcBef>
              <a:spcAft>
                <a:spcPct val="0"/>
              </a:spcAft>
              <a:buClr>
                <a:srgbClr val="CC9900"/>
              </a:buClr>
            </a:pPr>
            <a:endParaRPr lang="en-US" altLang="zh-CN" sz="3201" dirty="0">
              <a:latin typeface="Huawei Sans" panose="020C0503030203020204" pitchFamily="34" charset="0"/>
              <a:ea typeface="宋体" charset="-122"/>
            </a:endParaRPr>
          </a:p>
          <a:p>
            <a:pPr algn="ctr" fontAlgn="base">
              <a:spcBef>
                <a:spcPct val="0"/>
              </a:spcBef>
              <a:spcAft>
                <a:spcPct val="0"/>
              </a:spcAft>
              <a:buClr>
                <a:srgbClr val="CC9900"/>
              </a:buClr>
            </a:pPr>
            <a:endParaRPr lang="en-US" altLang="zh-CN" sz="3201" dirty="0">
              <a:latin typeface="Huawei Sans" panose="020C0503030203020204" pitchFamily="34" charset="0"/>
              <a:ea typeface="宋体" charset="-122"/>
            </a:endParaRPr>
          </a:p>
        </p:txBody>
      </p:sp>
      <p:sp>
        <p:nvSpPr>
          <p:cNvPr id="24" name="TextBox 29"/>
          <p:cNvSpPr txBox="1"/>
          <p:nvPr/>
        </p:nvSpPr>
        <p:spPr>
          <a:xfrm>
            <a:off x="720021" y="2330123"/>
            <a:ext cx="1734301" cy="1477325"/>
          </a:xfrm>
          <a:prstGeom prst="rect">
            <a:avLst/>
          </a:prstGeom>
          <a:noFill/>
        </p:spPr>
        <p:txBody>
          <a:bodyPr wrap="square" lIns="91437" tIns="45719" rIns="91437" bIns="45719" rtlCol="0">
            <a:spAutoFit/>
          </a:bodyPr>
          <a:lstStyle/>
          <a:p>
            <a:pPr algn="ctr">
              <a:buClr>
                <a:srgbClr val="CC9900"/>
              </a:buClr>
            </a:pPr>
            <a:r>
              <a:rPr lang="en-US" b="1" dirty="0">
                <a:solidFill>
                  <a:srgbClr val="C00000"/>
                </a:solidFill>
                <a:latin typeface="Huawei Sans" panose="020C0503030203020204" pitchFamily="34" charset="0"/>
                <a:ea typeface="微软雅黑" panose="020B0503020204020204" pitchFamily="34" charset="-122"/>
              </a:rPr>
              <a:t>Equipment room layout for the water-cooled solution</a:t>
            </a:r>
          </a:p>
        </p:txBody>
      </p:sp>
      <p:sp>
        <p:nvSpPr>
          <p:cNvPr id="25" name="TextBox 29"/>
          <p:cNvSpPr txBox="1"/>
          <p:nvPr/>
        </p:nvSpPr>
        <p:spPr>
          <a:xfrm>
            <a:off x="3071482" y="1766401"/>
            <a:ext cx="2169275" cy="461663"/>
          </a:xfrm>
          <a:prstGeom prst="rect">
            <a:avLst/>
          </a:prstGeom>
          <a:solidFill>
            <a:srgbClr val="00B0F0"/>
          </a:solidFill>
          <a:ln>
            <a:solidFill>
              <a:srgbClr val="0070C0"/>
            </a:solidFill>
          </a:ln>
        </p:spPr>
        <p:txBody>
          <a:bodyPr wrap="square" lIns="91437" tIns="45719" rIns="91437" bIns="45719" rtlCol="0">
            <a:spAutoFit/>
          </a:bodyPr>
          <a:lstStyle/>
          <a:p>
            <a:pPr algn="ctr">
              <a:buClr>
                <a:srgbClr val="CC9900"/>
              </a:buClr>
            </a:pPr>
            <a:r>
              <a:rPr lang="en-US" sz="1200" b="1" dirty="0">
                <a:solidFill>
                  <a:schemeClr val="bg1"/>
                </a:solidFill>
                <a:latin typeface="Huawei Sans" panose="020C0503030203020204" pitchFamily="34" charset="0"/>
              </a:rPr>
              <a:t>In-room air conditioner + open aisle</a:t>
            </a:r>
          </a:p>
        </p:txBody>
      </p:sp>
      <p:sp>
        <p:nvSpPr>
          <p:cNvPr id="26" name="TextBox 29"/>
          <p:cNvSpPr txBox="1"/>
          <p:nvPr/>
        </p:nvSpPr>
        <p:spPr>
          <a:xfrm>
            <a:off x="6146609" y="1766401"/>
            <a:ext cx="2169275" cy="461663"/>
          </a:xfrm>
          <a:prstGeom prst="rect">
            <a:avLst/>
          </a:prstGeom>
          <a:solidFill>
            <a:srgbClr val="00B0F0"/>
          </a:solidFill>
          <a:ln>
            <a:solidFill>
              <a:srgbClr val="0070C0"/>
            </a:solidFill>
          </a:ln>
        </p:spPr>
        <p:txBody>
          <a:bodyPr wrap="square" lIns="91437" tIns="45719" rIns="91437" bIns="45719" rtlCol="0">
            <a:spAutoFit/>
          </a:bodyPr>
          <a:lstStyle>
            <a:defPPr>
              <a:defRPr lang="en-US"/>
            </a:defPPr>
            <a:lvl1pPr algn="ctr">
              <a:buClr>
                <a:srgbClr val="CC9900"/>
              </a:buClr>
              <a:defRPr sz="1400" b="1">
                <a:solidFill>
                  <a:schemeClr val="bg1"/>
                </a:solidFill>
                <a:latin typeface="+mn-ea"/>
              </a:defRPr>
            </a:lvl1pPr>
          </a:lstStyle>
          <a:p>
            <a:r>
              <a:rPr lang="en-US" sz="1200">
                <a:latin typeface="Huawei Sans" panose="020C0503030203020204" pitchFamily="34" charset="0"/>
              </a:rPr>
              <a:t>In-room air conditioner + aisle containment</a:t>
            </a:r>
          </a:p>
        </p:txBody>
      </p:sp>
      <p:sp>
        <p:nvSpPr>
          <p:cNvPr id="27" name="TextBox 29"/>
          <p:cNvSpPr txBox="1"/>
          <p:nvPr/>
        </p:nvSpPr>
        <p:spPr>
          <a:xfrm>
            <a:off x="9225205" y="1766401"/>
            <a:ext cx="2169275" cy="461663"/>
          </a:xfrm>
          <a:prstGeom prst="rect">
            <a:avLst/>
          </a:prstGeom>
          <a:solidFill>
            <a:srgbClr val="00B0F0"/>
          </a:solidFill>
          <a:ln>
            <a:solidFill>
              <a:srgbClr val="0070C0"/>
            </a:solidFill>
          </a:ln>
        </p:spPr>
        <p:txBody>
          <a:bodyPr wrap="square" lIns="91437" tIns="45719" rIns="91437" bIns="45719" rtlCol="0">
            <a:spAutoFit/>
          </a:bodyPr>
          <a:lstStyle>
            <a:defPPr>
              <a:defRPr lang="en-US"/>
            </a:defPPr>
            <a:lvl1pPr algn="ctr">
              <a:buClr>
                <a:srgbClr val="CC9900"/>
              </a:buClr>
              <a:defRPr sz="1400" b="1">
                <a:solidFill>
                  <a:schemeClr val="bg1"/>
                </a:solidFill>
                <a:latin typeface="+mn-ea"/>
              </a:defRPr>
            </a:lvl1pPr>
          </a:lstStyle>
          <a:p>
            <a:r>
              <a:rPr lang="en-US" sz="1200" dirty="0">
                <a:latin typeface="Huawei Sans" panose="020C0503030203020204" pitchFamily="34" charset="0"/>
              </a:rPr>
              <a:t>In-row air conditioner + aisle containment</a:t>
            </a:r>
          </a:p>
        </p:txBody>
      </p:sp>
      <p:sp>
        <p:nvSpPr>
          <p:cNvPr id="28" name="椭圆 27"/>
          <p:cNvSpPr/>
          <p:nvPr/>
        </p:nvSpPr>
        <p:spPr bwMode="auto">
          <a:xfrm>
            <a:off x="3623788" y="2471137"/>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1</a:t>
            </a:r>
          </a:p>
        </p:txBody>
      </p:sp>
      <p:sp>
        <p:nvSpPr>
          <p:cNvPr id="29" name="椭圆 28"/>
          <p:cNvSpPr/>
          <p:nvPr/>
        </p:nvSpPr>
        <p:spPr bwMode="auto">
          <a:xfrm>
            <a:off x="6792140" y="2471137"/>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2</a:t>
            </a:r>
          </a:p>
        </p:txBody>
      </p:sp>
      <p:sp>
        <p:nvSpPr>
          <p:cNvPr id="30" name="椭圆 29"/>
          <p:cNvSpPr/>
          <p:nvPr/>
        </p:nvSpPr>
        <p:spPr bwMode="auto">
          <a:xfrm>
            <a:off x="9888484" y="2471137"/>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3</a:t>
            </a:r>
          </a:p>
        </p:txBody>
      </p:sp>
      <p:sp>
        <p:nvSpPr>
          <p:cNvPr id="33" name="矩形 32"/>
          <p:cNvSpPr/>
          <p:nvPr/>
        </p:nvSpPr>
        <p:spPr bwMode="auto">
          <a:xfrm>
            <a:off x="650024" y="4019419"/>
            <a:ext cx="11064070" cy="2172006"/>
          </a:xfrm>
          <a:prstGeom prst="rect">
            <a:avLst/>
          </a:prstGeom>
          <a:solidFill>
            <a:schemeClr val="accent6">
              <a:lumMod val="75000"/>
              <a:alpha val="10000"/>
            </a:schemeClr>
          </a:solidFill>
          <a:ln>
            <a:solidFill>
              <a:schemeClr val="tx1"/>
            </a:solidFill>
            <a:prstDash val="lgDashDot"/>
          </a:ln>
          <a:effectLst/>
          <a:extLst/>
        </p:spPr>
        <p:txBody>
          <a:bodyPr vert="horz" wrap="square" lIns="121948" tIns="60974" rIns="121948" bIns="60974" numCol="1" rtlCol="0" anchor="t" anchorCtr="0" compatLnSpc="1">
            <a:prstTxWarp prst="textNoShape">
              <a:avLst/>
            </a:prstTxWarp>
            <a:noAutofit/>
          </a:bodyPr>
          <a:lstStyle/>
          <a:p>
            <a:pPr algn="ctr" fontAlgn="base">
              <a:spcBef>
                <a:spcPct val="0"/>
              </a:spcBef>
              <a:spcAft>
                <a:spcPct val="0"/>
              </a:spcAft>
              <a:buClr>
                <a:srgbClr val="CC9900"/>
              </a:buClr>
            </a:pPr>
            <a:endParaRPr lang="en-US" altLang="zh-CN" dirty="0">
              <a:latin typeface="Huawei Sans" panose="020C0503030203020204" pitchFamily="34" charset="0"/>
              <a:ea typeface="宋体" charset="-122"/>
            </a:endParaRPr>
          </a:p>
          <a:p>
            <a:pPr algn="ctr" fontAlgn="base">
              <a:spcBef>
                <a:spcPct val="0"/>
              </a:spcBef>
              <a:spcAft>
                <a:spcPct val="0"/>
              </a:spcAft>
              <a:buClr>
                <a:srgbClr val="CC9900"/>
              </a:buClr>
            </a:pPr>
            <a:endParaRPr lang="en-US" altLang="zh-CN" sz="3201" dirty="0">
              <a:latin typeface="Huawei Sans" panose="020C0503030203020204" pitchFamily="34" charset="0"/>
              <a:ea typeface="宋体" charset="-122"/>
            </a:endParaRPr>
          </a:p>
          <a:p>
            <a:pPr algn="ctr" fontAlgn="base">
              <a:spcBef>
                <a:spcPct val="0"/>
              </a:spcBef>
              <a:spcAft>
                <a:spcPct val="0"/>
              </a:spcAft>
              <a:buClr>
                <a:srgbClr val="CC9900"/>
              </a:buClr>
            </a:pPr>
            <a:endParaRPr lang="en-US" altLang="zh-CN" sz="3201" dirty="0">
              <a:latin typeface="Huawei Sans" panose="020C0503030203020204" pitchFamily="34" charset="0"/>
              <a:ea typeface="宋体" charset="-122"/>
            </a:endParaRPr>
          </a:p>
        </p:txBody>
      </p:sp>
      <p:sp>
        <p:nvSpPr>
          <p:cNvPr id="34" name="TextBox 29"/>
          <p:cNvSpPr txBox="1"/>
          <p:nvPr/>
        </p:nvSpPr>
        <p:spPr>
          <a:xfrm>
            <a:off x="637961" y="4401093"/>
            <a:ext cx="1839808" cy="1200327"/>
          </a:xfrm>
          <a:prstGeom prst="rect">
            <a:avLst/>
          </a:prstGeom>
          <a:noFill/>
        </p:spPr>
        <p:txBody>
          <a:bodyPr wrap="square" lIns="91437" tIns="45719" rIns="91437" bIns="45719" rtlCol="0">
            <a:spAutoFit/>
          </a:bodyPr>
          <a:lstStyle>
            <a:defPPr>
              <a:defRPr lang="en-US"/>
            </a:defPPr>
            <a:lvl1pPr algn="ctr">
              <a:buClr>
                <a:srgbClr val="CC9900"/>
              </a:buClr>
              <a:defRPr sz="2400" b="1">
                <a:solidFill>
                  <a:srgbClr val="00B0F0"/>
                </a:solidFill>
                <a:latin typeface="Arial" charset="0"/>
                <a:ea typeface="微软雅黑" panose="020B0503020204020204" pitchFamily="34" charset="-122"/>
              </a:defRPr>
            </a:lvl1pPr>
          </a:lstStyle>
          <a:p>
            <a:r>
              <a:rPr lang="en-US" sz="1800" dirty="0">
                <a:solidFill>
                  <a:srgbClr val="C00000"/>
                </a:solidFill>
                <a:latin typeface="Huawei Sans" panose="020C0503030203020204" pitchFamily="34" charset="0"/>
              </a:rPr>
              <a:t>Equipment room layout for the air-cooled </a:t>
            </a:r>
            <a:r>
              <a:rPr lang="en-US" sz="1800" dirty="0" smtClean="0">
                <a:solidFill>
                  <a:srgbClr val="C00000"/>
                </a:solidFill>
                <a:latin typeface="Huawei Sans" panose="020C0503030203020204" pitchFamily="34" charset="0"/>
              </a:rPr>
              <a:t>solution</a:t>
            </a:r>
            <a:endParaRPr lang="en-US" sz="1800" dirty="0">
              <a:solidFill>
                <a:srgbClr val="C00000"/>
              </a:solidFill>
              <a:latin typeface="Huawei Sans" panose="020C0503030203020204" pitchFamily="34" charset="0"/>
            </a:endParaRPr>
          </a:p>
        </p:txBody>
      </p:sp>
      <p:sp>
        <p:nvSpPr>
          <p:cNvPr id="35" name="TextBox 29"/>
          <p:cNvSpPr txBox="1"/>
          <p:nvPr/>
        </p:nvSpPr>
        <p:spPr>
          <a:xfrm>
            <a:off x="3050896" y="5732894"/>
            <a:ext cx="2169275" cy="461663"/>
          </a:xfrm>
          <a:prstGeom prst="rect">
            <a:avLst/>
          </a:prstGeom>
          <a:solidFill>
            <a:srgbClr val="00B0F0"/>
          </a:solidFill>
          <a:ln>
            <a:solidFill>
              <a:srgbClr val="0070C0"/>
            </a:solidFill>
          </a:ln>
        </p:spPr>
        <p:txBody>
          <a:bodyPr wrap="square" lIns="91437" tIns="45719" rIns="91437" bIns="45719" rtlCol="0">
            <a:spAutoFit/>
          </a:bodyPr>
          <a:lstStyle>
            <a:defPPr>
              <a:defRPr lang="en-US"/>
            </a:defPPr>
            <a:lvl1pPr algn="ctr">
              <a:buClr>
                <a:srgbClr val="CC9900"/>
              </a:buClr>
              <a:defRPr sz="1400" b="1">
                <a:solidFill>
                  <a:schemeClr val="bg1"/>
                </a:solidFill>
                <a:latin typeface="+mn-ea"/>
              </a:defRPr>
            </a:lvl1pPr>
          </a:lstStyle>
          <a:p>
            <a:r>
              <a:rPr lang="en-US" sz="1200" dirty="0">
                <a:latin typeface="Huawei Sans" panose="020C0503030203020204" pitchFamily="34" charset="0"/>
              </a:rPr>
              <a:t>In-room air conditioner + open aisle</a:t>
            </a:r>
          </a:p>
        </p:txBody>
      </p:sp>
      <p:sp>
        <p:nvSpPr>
          <p:cNvPr id="36" name="TextBox 29"/>
          <p:cNvSpPr txBox="1"/>
          <p:nvPr/>
        </p:nvSpPr>
        <p:spPr>
          <a:xfrm>
            <a:off x="6153115" y="5732894"/>
            <a:ext cx="2169275" cy="461663"/>
          </a:xfrm>
          <a:prstGeom prst="rect">
            <a:avLst/>
          </a:prstGeom>
          <a:solidFill>
            <a:srgbClr val="00B0F0"/>
          </a:solidFill>
          <a:ln>
            <a:solidFill>
              <a:srgbClr val="0070C0"/>
            </a:solidFill>
          </a:ln>
        </p:spPr>
        <p:txBody>
          <a:bodyPr wrap="square" lIns="91437" tIns="45719" rIns="91437" bIns="45719" rtlCol="0">
            <a:spAutoFit/>
          </a:bodyPr>
          <a:lstStyle>
            <a:defPPr>
              <a:defRPr lang="en-US"/>
            </a:defPPr>
            <a:lvl1pPr algn="ctr">
              <a:buClr>
                <a:srgbClr val="CC9900"/>
              </a:buClr>
              <a:defRPr sz="1400" b="1">
                <a:solidFill>
                  <a:schemeClr val="bg1"/>
                </a:solidFill>
                <a:latin typeface="+mn-ea"/>
              </a:defRPr>
            </a:lvl1pPr>
          </a:lstStyle>
          <a:p>
            <a:r>
              <a:rPr lang="en-US" sz="1200" dirty="0">
                <a:latin typeface="Huawei Sans" panose="020C0503030203020204" pitchFamily="34" charset="0"/>
              </a:rPr>
              <a:t>In-room air conditioner + aisle containment</a:t>
            </a:r>
          </a:p>
        </p:txBody>
      </p:sp>
      <p:sp>
        <p:nvSpPr>
          <p:cNvPr id="37" name="TextBox 29"/>
          <p:cNvSpPr txBox="1"/>
          <p:nvPr/>
        </p:nvSpPr>
        <p:spPr>
          <a:xfrm>
            <a:off x="9255334" y="5732894"/>
            <a:ext cx="2169275" cy="461663"/>
          </a:xfrm>
          <a:prstGeom prst="rect">
            <a:avLst/>
          </a:prstGeom>
          <a:solidFill>
            <a:srgbClr val="00B0F0"/>
          </a:solidFill>
          <a:ln>
            <a:solidFill>
              <a:srgbClr val="0070C0"/>
            </a:solidFill>
          </a:ln>
        </p:spPr>
        <p:txBody>
          <a:bodyPr wrap="square" lIns="91437" tIns="45719" rIns="91437" bIns="45719" rtlCol="0">
            <a:spAutoFit/>
          </a:bodyPr>
          <a:lstStyle>
            <a:defPPr>
              <a:defRPr lang="en-US"/>
            </a:defPPr>
            <a:lvl1pPr algn="ctr">
              <a:buClr>
                <a:srgbClr val="CC9900"/>
              </a:buClr>
              <a:defRPr sz="1400" b="1">
                <a:solidFill>
                  <a:schemeClr val="bg1"/>
                </a:solidFill>
                <a:latin typeface="+mn-ea"/>
              </a:defRPr>
            </a:lvl1pPr>
          </a:lstStyle>
          <a:p>
            <a:r>
              <a:rPr lang="en-US" sz="1200" dirty="0">
                <a:latin typeface="Huawei Sans" panose="020C0503030203020204" pitchFamily="34" charset="0"/>
              </a:rPr>
              <a:t>In-row air conditioner + aisle containment</a:t>
            </a:r>
          </a:p>
        </p:txBody>
      </p:sp>
      <p:sp>
        <p:nvSpPr>
          <p:cNvPr id="38" name="椭圆 37"/>
          <p:cNvSpPr/>
          <p:nvPr/>
        </p:nvSpPr>
        <p:spPr bwMode="auto">
          <a:xfrm>
            <a:off x="3623788" y="4689846"/>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4</a:t>
            </a:r>
          </a:p>
        </p:txBody>
      </p:sp>
      <p:sp>
        <p:nvSpPr>
          <p:cNvPr id="39" name="椭圆 38"/>
          <p:cNvSpPr/>
          <p:nvPr/>
        </p:nvSpPr>
        <p:spPr bwMode="auto">
          <a:xfrm>
            <a:off x="6792140" y="4689846"/>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5</a:t>
            </a:r>
          </a:p>
        </p:txBody>
      </p:sp>
      <p:sp>
        <p:nvSpPr>
          <p:cNvPr id="40" name="椭圆 39"/>
          <p:cNvSpPr/>
          <p:nvPr/>
        </p:nvSpPr>
        <p:spPr bwMode="auto">
          <a:xfrm>
            <a:off x="9888484" y="4689846"/>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6</a:t>
            </a:r>
          </a:p>
        </p:txBody>
      </p:sp>
    </p:spTree>
    <p:extLst>
      <p:ext uri="{BB962C8B-B14F-4D97-AF65-F5344CB8AC3E}">
        <p14:creationId xmlns:p14="http://schemas.microsoft.com/office/powerpoint/2010/main" val="9448243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b="1" dirty="0">
                <a:latin typeface="Huawei Sans" panose="020C0503030203020204" pitchFamily="34" charset="0"/>
              </a:rPr>
              <a:t>Load Introduction and Calculation for Data Center Cooling System</a:t>
            </a:r>
          </a:p>
          <a:p>
            <a:pPr lvl="1">
              <a:buSzPct val="60000"/>
              <a:buFont typeface="Wingdings" panose="05000000000000000000" pitchFamily="2" charset="2"/>
              <a:buChar char="n"/>
            </a:pPr>
            <a:r>
              <a:rPr lang="en-US" dirty="0">
                <a:latin typeface="Huawei Sans" panose="020C0503030203020204" pitchFamily="34" charset="0"/>
              </a:rPr>
              <a:t>Load Types and Control Requirements for Data Center Cooling System</a:t>
            </a:r>
          </a:p>
          <a:p>
            <a:pPr lvl="1"/>
            <a:r>
              <a:rPr lang="en-US" dirty="0">
                <a:solidFill>
                  <a:schemeClr val="bg1">
                    <a:lumMod val="50000"/>
                  </a:schemeClr>
                </a:solidFill>
                <a:latin typeface="Huawei Sans" panose="020C0503030203020204" pitchFamily="34" charset="0"/>
              </a:rPr>
              <a:t>Cooling Load Calculation and Estimation for Data Centers</a:t>
            </a:r>
          </a:p>
          <a:p>
            <a:pPr lvl="1"/>
            <a:r>
              <a:rPr lang="en-US" dirty="0">
                <a:solidFill>
                  <a:schemeClr val="bg1">
                    <a:lumMod val="50000"/>
                  </a:schemeClr>
                </a:solidFill>
                <a:latin typeface="Huawei Sans" panose="020C0503030203020204" pitchFamily="34" charset="0"/>
              </a:rPr>
              <a:t>IT Load Calculation and Selection</a:t>
            </a:r>
          </a:p>
          <a:p>
            <a:r>
              <a:rPr lang="en-US" dirty="0">
                <a:solidFill>
                  <a:schemeClr val="bg1">
                    <a:lumMod val="50000"/>
                  </a:schemeClr>
                </a:solidFill>
                <a:latin typeface="Huawei Sans" panose="020C0503030203020204" pitchFamily="34" charset="0"/>
              </a:rPr>
              <a:t>Air Conditioner Planning and Configuration for Data Center Cooling System</a:t>
            </a:r>
          </a:p>
        </p:txBody>
      </p:sp>
    </p:spTree>
    <p:extLst>
      <p:ext uri="{BB962C8B-B14F-4D97-AF65-F5344CB8AC3E}">
        <p14:creationId xmlns:p14="http://schemas.microsoft.com/office/powerpoint/2010/main" val="19849963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7567613" y="1687295"/>
            <a:ext cx="4181475" cy="3343275"/>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smtClean="0">
                <a:ea typeface="+mn-ea"/>
              </a:rPr>
              <a:t>Water-Cooled </a:t>
            </a:r>
            <a:r>
              <a:rPr lang="en-US" sz="2800" dirty="0">
                <a:ea typeface="+mn-ea"/>
              </a:rPr>
              <a:t>Solution: In-Room Air Conditioner + Open Aisle</a:t>
            </a:r>
          </a:p>
        </p:txBody>
      </p:sp>
      <p:sp>
        <p:nvSpPr>
          <p:cNvPr id="3" name="文本占位符 2"/>
          <p:cNvSpPr>
            <a:spLocks noGrp="1"/>
          </p:cNvSpPr>
          <p:nvPr>
            <p:ph type="body" sz="quarter" idx="10"/>
          </p:nvPr>
        </p:nvSpPr>
        <p:spPr>
          <a:xfrm>
            <a:off x="455612" y="1052514"/>
            <a:ext cx="7110647" cy="4875042"/>
          </a:xfrm>
        </p:spPr>
        <p:txBody>
          <a:bodyPr>
            <a:noAutofit/>
          </a:bodyPr>
          <a:lstStyle/>
          <a:p>
            <a:r>
              <a:rPr lang="en-US" sz="1400" dirty="0"/>
              <a:t>Equipment room area: 188 m</a:t>
            </a:r>
            <a:r>
              <a:rPr lang="en-US" sz="1400" baseline="30000" dirty="0"/>
              <a:t>2</a:t>
            </a:r>
          </a:p>
          <a:p>
            <a:r>
              <a:rPr lang="en-US" sz="1400" dirty="0"/>
              <a:t>Number of racks: 56</a:t>
            </a:r>
          </a:p>
          <a:p>
            <a:r>
              <a:rPr lang="en-US" sz="1400" dirty="0"/>
              <a:t>Power density: 4 kW/rack</a:t>
            </a:r>
          </a:p>
          <a:p>
            <a:r>
              <a:rPr lang="en-US" sz="1400" dirty="0"/>
              <a:t>Estimated cooling load of the equipment room: Number of racks x Power density x Simultaneous coefficient (0.6 to 0.8) x Comprehensive coefficient (open aisle: 1.3 to 1.5; aisle containment: 1.1 to 1.2) = 56 x 4 x 0.8 x 1.4 = 250 kW</a:t>
            </a:r>
          </a:p>
          <a:p>
            <a:r>
              <a:rPr lang="en-US" sz="1400" dirty="0"/>
              <a:t>Air conditioner configuration: four 100 kW air conditioners (three active and one standby)</a:t>
            </a:r>
          </a:p>
          <a:p>
            <a:r>
              <a:rPr lang="en-US" sz="1400" dirty="0"/>
              <a:t>Typical PUE: 2.0–3.5</a:t>
            </a:r>
          </a:p>
          <a:p>
            <a:r>
              <a:rPr lang="en-US" sz="1400" dirty="0"/>
              <a:t>Summary: It is a traditional solution, adopting air supply mode using air caps, and in-room air conditioner + open aisle. The cooling effect is poor due to mixing of cold and hot air</a:t>
            </a:r>
            <a:r>
              <a:rPr lang="en-US" sz="1400" dirty="0" smtClean="0"/>
              <a:t>. Long-distance </a:t>
            </a:r>
            <a:r>
              <a:rPr lang="en-US" sz="1400" dirty="0"/>
              <a:t>air supply is prone to hot spots. Generally, the density of single cabinet does not exceed 4 kW/rack. It has high PUE and energy consumption. The equipment room utilization rate and safety is average. One standby air conditioner is available.</a:t>
            </a:r>
          </a:p>
          <a:p>
            <a:endParaRPr lang="zh-CN" altLang="en-US" sz="1400" dirty="0"/>
          </a:p>
        </p:txBody>
      </p:sp>
      <p:sp>
        <p:nvSpPr>
          <p:cNvPr id="7" name="椭圆 6"/>
          <p:cNvSpPr/>
          <p:nvPr/>
        </p:nvSpPr>
        <p:spPr bwMode="auto">
          <a:xfrm>
            <a:off x="9408368" y="2673332"/>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1</a:t>
            </a:r>
          </a:p>
        </p:txBody>
      </p:sp>
      <p:sp>
        <p:nvSpPr>
          <p:cNvPr id="8" name="TextBox 29"/>
          <p:cNvSpPr txBox="1"/>
          <p:nvPr/>
        </p:nvSpPr>
        <p:spPr>
          <a:xfrm>
            <a:off x="7686466" y="5386254"/>
            <a:ext cx="3943767" cy="523218"/>
          </a:xfrm>
          <a:prstGeom prst="rect">
            <a:avLst/>
          </a:prstGeom>
          <a:solidFill>
            <a:srgbClr val="00B0F0"/>
          </a:solidFill>
        </p:spPr>
        <p:txBody>
          <a:bodyPr wrap="square" lIns="91437" tIns="45719" rIns="91437" bIns="45719" rtlCol="0">
            <a:noAutofit/>
          </a:bodyPr>
          <a:lstStyle/>
          <a:p>
            <a:pPr algn="ctr">
              <a:buClr>
                <a:srgbClr val="CC9900"/>
              </a:buClr>
            </a:pPr>
            <a:r>
              <a:rPr lang="en-US" sz="1400" b="1" dirty="0">
                <a:solidFill>
                  <a:schemeClr val="bg1"/>
                </a:solidFill>
                <a:latin typeface="Huawei Sans" panose="020C0503030203020204" pitchFamily="34" charset="0"/>
              </a:rPr>
              <a:t>In-room air conditioner + open aisle PUE: 2.0–3.5 </a:t>
            </a:r>
          </a:p>
        </p:txBody>
      </p:sp>
    </p:spTree>
    <p:extLst>
      <p:ext uri="{BB962C8B-B14F-4D97-AF65-F5344CB8AC3E}">
        <p14:creationId xmlns:p14="http://schemas.microsoft.com/office/powerpoint/2010/main" val="6610570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stretch>
            <a:fillRect/>
          </a:stretch>
        </p:blipFill>
        <p:spPr>
          <a:xfrm>
            <a:off x="7384400" y="1803817"/>
            <a:ext cx="4314825" cy="3267075"/>
          </a:xfrm>
          <a:prstGeom prst="rect">
            <a:avLst/>
          </a:prstGeom>
        </p:spPr>
      </p:pic>
      <p:sp>
        <p:nvSpPr>
          <p:cNvPr id="2" name="标题 1"/>
          <p:cNvSpPr>
            <a:spLocks noGrp="1"/>
          </p:cNvSpPr>
          <p:nvPr>
            <p:ph type="title"/>
          </p:nvPr>
        </p:nvSpPr>
        <p:spPr/>
        <p:txBody>
          <a:bodyPr/>
          <a:lstStyle/>
          <a:p>
            <a:r>
              <a:rPr lang="en-US" smtClean="0"/>
              <a:t>Water-Cooled Solution: In-Room Air Conditioner + Aisle Containment</a:t>
            </a:r>
            <a:endParaRPr lang="en-US" dirty="0"/>
          </a:p>
        </p:txBody>
      </p:sp>
      <p:sp>
        <p:nvSpPr>
          <p:cNvPr id="3" name="文本占位符 2"/>
          <p:cNvSpPr>
            <a:spLocks noGrp="1"/>
          </p:cNvSpPr>
          <p:nvPr>
            <p:ph type="body" sz="quarter" idx="10"/>
          </p:nvPr>
        </p:nvSpPr>
        <p:spPr>
          <a:xfrm>
            <a:off x="455613" y="1484312"/>
            <a:ext cx="6790140" cy="4443243"/>
          </a:xfrm>
        </p:spPr>
        <p:txBody>
          <a:bodyPr/>
          <a:lstStyle/>
          <a:p>
            <a:r>
              <a:rPr lang="en-US" sz="1200" dirty="0" smtClean="0"/>
              <a:t>Equipment room area: 188 m2</a:t>
            </a:r>
          </a:p>
          <a:p>
            <a:r>
              <a:rPr lang="en-US" sz="1200" dirty="0" smtClean="0"/>
              <a:t>Number of racks: 56</a:t>
            </a:r>
          </a:p>
          <a:p>
            <a:r>
              <a:rPr lang="en-US" sz="1200" dirty="0" smtClean="0"/>
              <a:t>Power density: 4 kW/rack</a:t>
            </a:r>
          </a:p>
          <a:p>
            <a:r>
              <a:rPr lang="en-US" sz="1200" dirty="0" smtClean="0"/>
              <a:t>Estimated cooling load of the equipment room: Number of racks x Power density x Simultaneous coefficient (0.6 to 0.8) x Comprehensive coefficient (open aisle: 1.3 to 1.5; aisle containment: 1.1 to 1.2) = 56 x 4 x 0.8 x 1.15 = 206 kW</a:t>
            </a:r>
          </a:p>
          <a:p>
            <a:r>
              <a:rPr lang="en-US" sz="1200" dirty="0" smtClean="0"/>
              <a:t>Air conditioner configuration: three 100 kW air conditioners (two active and one standby)</a:t>
            </a:r>
          </a:p>
          <a:p>
            <a:r>
              <a:rPr lang="en-US" sz="1200" dirty="0" smtClean="0"/>
              <a:t>Typical PUE: 1.75–1.9</a:t>
            </a:r>
          </a:p>
          <a:p>
            <a:r>
              <a:rPr lang="en-US" sz="1200" dirty="0" smtClean="0"/>
              <a:t>Summary: It is an optimized traditional solution, adopting underfloor </a:t>
            </a:r>
            <a:r>
              <a:rPr lang="en-US" sz="1200" dirty="0" err="1" smtClean="0"/>
              <a:t>downflow</a:t>
            </a:r>
            <a:r>
              <a:rPr lang="en-US" sz="1200" dirty="0" smtClean="0"/>
              <a:t>, and in-room air conditioner + aisle containment. The cooling effect is good because the cold and hot air is separated. Long-distance air supply is prone to hot spots. Generally, the density of single cabinet does not exceed 5 kW/rack. Moderate PUE and energy consumption. The equipment room utilization rate and safety is average. One standby air conditioner is available.</a:t>
            </a:r>
          </a:p>
          <a:p>
            <a:endParaRPr lang="zh-CN" altLang="en-US" sz="1200" dirty="0"/>
          </a:p>
        </p:txBody>
      </p:sp>
      <p:sp>
        <p:nvSpPr>
          <p:cNvPr id="7" name="TextBox 29"/>
          <p:cNvSpPr txBox="1"/>
          <p:nvPr/>
        </p:nvSpPr>
        <p:spPr>
          <a:xfrm>
            <a:off x="7500157" y="5425322"/>
            <a:ext cx="4083312" cy="523218"/>
          </a:xfrm>
          <a:prstGeom prst="rect">
            <a:avLst/>
          </a:prstGeom>
          <a:solidFill>
            <a:srgbClr val="00B0F0"/>
          </a:solidFill>
        </p:spPr>
        <p:txBody>
          <a:bodyPr wrap="square" lIns="91437" tIns="45719" rIns="91437" bIns="45719" rtlCol="0">
            <a:noAutofit/>
          </a:bodyPr>
          <a:lstStyle>
            <a:defPPr>
              <a:defRPr lang="en-US"/>
            </a:defPPr>
            <a:lvl1pPr algn="ctr">
              <a:buClr>
                <a:srgbClr val="CC9900"/>
              </a:buClr>
              <a:defRPr sz="1400" b="1">
                <a:solidFill>
                  <a:schemeClr val="bg1"/>
                </a:solidFill>
                <a:latin typeface="+mn-ea"/>
              </a:defRPr>
            </a:lvl1pPr>
          </a:lstStyle>
          <a:p>
            <a:r>
              <a:rPr lang="en-US" dirty="0">
                <a:latin typeface="Huawei Sans" panose="020C0503030203020204" pitchFamily="34" charset="0"/>
              </a:rPr>
              <a:t>In-room air conditioner + aisle containment PUE: 1.75–1.9 </a:t>
            </a:r>
          </a:p>
        </p:txBody>
      </p:sp>
      <p:sp>
        <p:nvSpPr>
          <p:cNvPr id="8" name="椭圆 7"/>
          <p:cNvSpPr/>
          <p:nvPr/>
        </p:nvSpPr>
        <p:spPr bwMode="auto">
          <a:xfrm>
            <a:off x="9485394" y="2613534"/>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2</a:t>
            </a:r>
          </a:p>
        </p:txBody>
      </p:sp>
    </p:spTree>
    <p:extLst>
      <p:ext uri="{BB962C8B-B14F-4D97-AF65-F5344CB8AC3E}">
        <p14:creationId xmlns:p14="http://schemas.microsoft.com/office/powerpoint/2010/main" val="30037586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7138988" y="1408496"/>
            <a:ext cx="4610100" cy="3657600"/>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Water-Cooled Solution: In-Row Air Conditioner + Aisle Containment</a:t>
            </a:r>
          </a:p>
        </p:txBody>
      </p:sp>
      <p:sp>
        <p:nvSpPr>
          <p:cNvPr id="3" name="文本占位符 2"/>
          <p:cNvSpPr>
            <a:spLocks noGrp="1"/>
          </p:cNvSpPr>
          <p:nvPr>
            <p:ph type="body" sz="quarter" idx="10"/>
          </p:nvPr>
        </p:nvSpPr>
        <p:spPr>
          <a:xfrm>
            <a:off x="455613" y="1484312"/>
            <a:ext cx="6547072" cy="4443243"/>
          </a:xfrm>
        </p:spPr>
        <p:txBody>
          <a:bodyPr>
            <a:noAutofit/>
          </a:bodyPr>
          <a:lstStyle/>
          <a:p>
            <a:r>
              <a:rPr lang="en-US" sz="1200" dirty="0">
                <a:latin typeface="Huawei Sans" panose="020C0503030203020204" pitchFamily="34" charset="0"/>
              </a:rPr>
              <a:t>Equipment room area: 188 m</a:t>
            </a:r>
            <a:r>
              <a:rPr lang="en-US" sz="1200" baseline="30000" dirty="0">
                <a:latin typeface="Huawei Sans" panose="020C0503030203020204" pitchFamily="34" charset="0"/>
              </a:rPr>
              <a:t>2</a:t>
            </a:r>
          </a:p>
          <a:p>
            <a:r>
              <a:rPr lang="en-US" sz="1200" dirty="0">
                <a:latin typeface="Huawei Sans" panose="020C0503030203020204" pitchFamily="34" charset="0"/>
              </a:rPr>
              <a:t>Number of racks: 60</a:t>
            </a:r>
          </a:p>
          <a:p>
            <a:r>
              <a:rPr lang="en-US" sz="1200" dirty="0">
                <a:latin typeface="Huawei Sans" panose="020C0503030203020204" pitchFamily="34" charset="0"/>
              </a:rPr>
              <a:t>Power density: 4 kW/rack</a:t>
            </a:r>
          </a:p>
          <a:p>
            <a:r>
              <a:rPr lang="en-US" sz="1200" dirty="0">
                <a:latin typeface="Huawei Sans" panose="020C0503030203020204" pitchFamily="34" charset="0"/>
              </a:rPr>
              <a:t>Estimated cooling load of the equipment room: Number of racks x Power density x Simultaneous coefficient (0.6 to 0.8) x Comprehensive coefficient (open aisle: 1.3 to 1.5; aisle containment: 1.1 to 1.2) = 60 x 4 x 0.8 x 1.15 = 220 kW. The estimated cooling load of each module is 110 kW.</a:t>
            </a:r>
          </a:p>
          <a:p>
            <a:r>
              <a:rPr lang="en-US" sz="1200" dirty="0">
                <a:latin typeface="Huawei Sans" panose="020C0503030203020204" pitchFamily="34" charset="0"/>
              </a:rPr>
              <a:t>Air conditioner configuration: six 30 kW air conditioners in each module (four active and two standby)</a:t>
            </a:r>
          </a:p>
          <a:p>
            <a:r>
              <a:rPr lang="en-US" sz="1200" dirty="0">
                <a:latin typeface="Huawei Sans" panose="020C0503030203020204" pitchFamily="34" charset="0"/>
              </a:rPr>
              <a:t>Typical PUE: 1.45–1.65</a:t>
            </a:r>
          </a:p>
          <a:p>
            <a:r>
              <a:rPr lang="en-US" sz="1200" dirty="0">
                <a:latin typeface="Huawei Sans" panose="020C0503030203020204" pitchFamily="34" charset="0"/>
              </a:rPr>
              <a:t>Summary: It is a modular solution. </a:t>
            </a:r>
            <a:r>
              <a:rPr lang="en-US" sz="1200" dirty="0"/>
              <a:t>The cooling effect is good because the cold and hot air is separated. </a:t>
            </a:r>
            <a:r>
              <a:rPr lang="en-US" sz="1200" dirty="0">
                <a:latin typeface="Huawei Sans" panose="020C0503030203020204" pitchFamily="34" charset="0"/>
              </a:rPr>
              <a:t>Short-distance precise air supply eliminates hot spots. High-density deployment is adopted. Generally, the density of single cabinet does not exceed 13 kW/rack. Low PUE and energy consumption. The equipment room utilization rate is high, and more cabinets can be deployed compared with the traditional solution. Higher safety. Two standby air conditioners are available.</a:t>
            </a:r>
          </a:p>
          <a:p>
            <a:endParaRPr lang="zh-CN" altLang="en-US" sz="1200" dirty="0">
              <a:latin typeface="Huawei Sans" panose="020C0503030203020204" pitchFamily="34" charset="0"/>
            </a:endParaRPr>
          </a:p>
        </p:txBody>
      </p:sp>
      <p:sp>
        <p:nvSpPr>
          <p:cNvPr id="7" name="TextBox 29"/>
          <p:cNvSpPr txBox="1"/>
          <p:nvPr/>
        </p:nvSpPr>
        <p:spPr>
          <a:xfrm>
            <a:off x="7435538" y="5425322"/>
            <a:ext cx="4310375" cy="523218"/>
          </a:xfrm>
          <a:prstGeom prst="rect">
            <a:avLst/>
          </a:prstGeom>
          <a:solidFill>
            <a:srgbClr val="00B0F0"/>
          </a:solidFill>
        </p:spPr>
        <p:txBody>
          <a:bodyPr wrap="square" lIns="91437" tIns="45719" rIns="91437" bIns="45719" rtlCol="0">
            <a:noAutofit/>
          </a:bodyPr>
          <a:lstStyle>
            <a:defPPr>
              <a:defRPr lang="en-US"/>
            </a:defPPr>
            <a:lvl1pPr algn="ctr">
              <a:buClr>
                <a:srgbClr val="CC9900"/>
              </a:buClr>
              <a:defRPr sz="1400" b="1">
                <a:solidFill>
                  <a:schemeClr val="bg1"/>
                </a:solidFill>
                <a:latin typeface="+mn-ea"/>
              </a:defRPr>
            </a:lvl1pPr>
          </a:lstStyle>
          <a:p>
            <a:r>
              <a:rPr lang="en-US" dirty="0">
                <a:latin typeface="Huawei Sans" panose="020C0503030203020204" pitchFamily="34" charset="0"/>
              </a:rPr>
              <a:t>In-row air conditioner + aisle containment PUE: 1.45–1.65</a:t>
            </a:r>
          </a:p>
        </p:txBody>
      </p:sp>
      <p:sp>
        <p:nvSpPr>
          <p:cNvPr id="8" name="椭圆 7"/>
          <p:cNvSpPr/>
          <p:nvPr/>
        </p:nvSpPr>
        <p:spPr bwMode="auto">
          <a:xfrm>
            <a:off x="9223580" y="2632227"/>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3</a:t>
            </a:r>
          </a:p>
        </p:txBody>
      </p:sp>
    </p:spTree>
    <p:extLst>
      <p:ext uri="{BB962C8B-B14F-4D97-AF65-F5344CB8AC3E}">
        <p14:creationId xmlns:p14="http://schemas.microsoft.com/office/powerpoint/2010/main" val="214530828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stretch>
            <a:fillRect/>
          </a:stretch>
        </p:blipFill>
        <p:spPr>
          <a:xfrm>
            <a:off x="7521743" y="1589167"/>
            <a:ext cx="4227344" cy="3286125"/>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ea typeface="+mn-ea"/>
              </a:rPr>
              <a:t>Air-Cooled Solution: In-Room Air Conditioner + Open Aisle</a:t>
            </a:r>
          </a:p>
        </p:txBody>
      </p:sp>
      <p:sp>
        <p:nvSpPr>
          <p:cNvPr id="3" name="文本占位符 2"/>
          <p:cNvSpPr>
            <a:spLocks noGrp="1"/>
          </p:cNvSpPr>
          <p:nvPr>
            <p:ph type="body" sz="quarter" idx="10"/>
          </p:nvPr>
        </p:nvSpPr>
        <p:spPr>
          <a:xfrm>
            <a:off x="455613" y="1052514"/>
            <a:ext cx="7049536" cy="4875042"/>
          </a:xfrm>
        </p:spPr>
        <p:txBody>
          <a:bodyPr>
            <a:noAutofit/>
          </a:bodyPr>
          <a:lstStyle/>
          <a:p>
            <a:r>
              <a:rPr lang="en-US" sz="1400" dirty="0"/>
              <a:t>Equipment room area: 188 m</a:t>
            </a:r>
            <a:r>
              <a:rPr lang="en-US" sz="1400" baseline="30000" dirty="0"/>
              <a:t>2</a:t>
            </a:r>
          </a:p>
          <a:p>
            <a:r>
              <a:rPr lang="en-US" sz="1400" dirty="0"/>
              <a:t>Number of racks: 64</a:t>
            </a:r>
          </a:p>
          <a:p>
            <a:r>
              <a:rPr lang="en-US" sz="1400" dirty="0"/>
              <a:t>Power density: 4 kW/rack</a:t>
            </a:r>
          </a:p>
          <a:p>
            <a:r>
              <a:rPr lang="en-US" sz="1400" dirty="0"/>
              <a:t>Estimated cooling load of the equipment room: Number of racks x Power density x Simultaneous coefficient (0.6 to 0.8) x Comprehensive coefficient (open aisle: 1.3 to 1.5; aisle containment: 1.1 to 1.2) = 64 x 4 x 0.8 x 1.4 = 286 kW</a:t>
            </a:r>
          </a:p>
          <a:p>
            <a:r>
              <a:rPr lang="en-US" sz="1400" dirty="0"/>
              <a:t>Air conditioner configuration: four 100 kW air conditioners (three active and one standby)</a:t>
            </a:r>
          </a:p>
          <a:p>
            <a:r>
              <a:rPr lang="en-US" sz="1400" dirty="0"/>
              <a:t>Typical PUE: 2.5–3.5</a:t>
            </a:r>
          </a:p>
          <a:p>
            <a:r>
              <a:rPr lang="en-US" sz="1400" dirty="0"/>
              <a:t>Summary: It is a traditional solution, adopting air supply mode using air caps, and in-room air conditioner + open aisle. The cooling effect is poor due to mixing of cold and hot air</a:t>
            </a:r>
            <a:r>
              <a:rPr lang="en-US" sz="1400" dirty="0" smtClean="0"/>
              <a:t>. Long-distance </a:t>
            </a:r>
            <a:r>
              <a:rPr lang="en-US" sz="1400" dirty="0"/>
              <a:t>air supply is prone to hot spots. Generally, the density of single cabinet does not exceed 4 kW/rack. It has high PUE and energy consumption. The equipment room utilization rate is average. Moderate safety. One standby air conditioner is available.</a:t>
            </a:r>
          </a:p>
        </p:txBody>
      </p:sp>
      <p:sp>
        <p:nvSpPr>
          <p:cNvPr id="7" name="TextBox 29"/>
          <p:cNvSpPr txBox="1"/>
          <p:nvPr/>
        </p:nvSpPr>
        <p:spPr>
          <a:xfrm>
            <a:off x="7694943" y="5296240"/>
            <a:ext cx="3894216" cy="523218"/>
          </a:xfrm>
          <a:prstGeom prst="rect">
            <a:avLst/>
          </a:prstGeom>
          <a:solidFill>
            <a:srgbClr val="00B0F0"/>
          </a:solidFill>
        </p:spPr>
        <p:txBody>
          <a:bodyPr wrap="square" lIns="91437" tIns="45719" rIns="91437" bIns="45719" rtlCol="0">
            <a:noAutofit/>
          </a:bodyPr>
          <a:lstStyle>
            <a:defPPr>
              <a:defRPr lang="en-US"/>
            </a:defPPr>
            <a:lvl1pPr algn="ctr">
              <a:buClr>
                <a:srgbClr val="CC9900"/>
              </a:buClr>
              <a:defRPr sz="1400" b="1">
                <a:solidFill>
                  <a:schemeClr val="bg1"/>
                </a:solidFill>
                <a:latin typeface="+mn-ea"/>
              </a:defRPr>
            </a:lvl1pPr>
          </a:lstStyle>
          <a:p>
            <a:r>
              <a:rPr lang="en-US" dirty="0">
                <a:latin typeface="Huawei Sans" panose="020C0503030203020204" pitchFamily="34" charset="0"/>
              </a:rPr>
              <a:t>In-room air conditioner + open aisle PUE: 2.5–3.5 </a:t>
            </a:r>
          </a:p>
        </p:txBody>
      </p:sp>
      <p:sp>
        <p:nvSpPr>
          <p:cNvPr id="9" name="椭圆 8"/>
          <p:cNvSpPr/>
          <p:nvPr/>
        </p:nvSpPr>
        <p:spPr bwMode="auto">
          <a:xfrm>
            <a:off x="9205343" y="2601324"/>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4</a:t>
            </a:r>
          </a:p>
        </p:txBody>
      </p:sp>
    </p:spTree>
    <p:extLst>
      <p:ext uri="{BB962C8B-B14F-4D97-AF65-F5344CB8AC3E}">
        <p14:creationId xmlns:p14="http://schemas.microsoft.com/office/powerpoint/2010/main" val="14053402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stretch>
            <a:fillRect/>
          </a:stretch>
        </p:blipFill>
        <p:spPr>
          <a:xfrm>
            <a:off x="7631840" y="1828800"/>
            <a:ext cx="4021108" cy="3042286"/>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Air-Cooled Solution: In-Room Air Conditioner + Aisle Containment</a:t>
            </a:r>
          </a:p>
        </p:txBody>
      </p:sp>
      <p:sp>
        <p:nvSpPr>
          <p:cNvPr id="3" name="文本占位符 2"/>
          <p:cNvSpPr>
            <a:spLocks noGrp="1"/>
          </p:cNvSpPr>
          <p:nvPr>
            <p:ph type="body" sz="quarter" idx="10"/>
          </p:nvPr>
        </p:nvSpPr>
        <p:spPr>
          <a:xfrm>
            <a:off x="455612" y="1052514"/>
            <a:ext cx="7143387" cy="4875042"/>
          </a:xfrm>
        </p:spPr>
        <p:txBody>
          <a:bodyPr>
            <a:noAutofit/>
          </a:bodyPr>
          <a:lstStyle/>
          <a:p>
            <a:r>
              <a:rPr lang="en-US" sz="1400" dirty="0"/>
              <a:t>Equipment room area: 188 m</a:t>
            </a:r>
            <a:r>
              <a:rPr lang="en-US" sz="1400" baseline="30000" dirty="0"/>
              <a:t>2</a:t>
            </a:r>
          </a:p>
          <a:p>
            <a:r>
              <a:rPr lang="en-US" sz="1400" dirty="0"/>
              <a:t>Number of racks: 64</a:t>
            </a:r>
          </a:p>
          <a:p>
            <a:r>
              <a:rPr lang="en-US" sz="1400" dirty="0"/>
              <a:t>Power density: 4 kW/rack</a:t>
            </a:r>
          </a:p>
          <a:p>
            <a:r>
              <a:rPr lang="en-US" sz="1400" dirty="0"/>
              <a:t>Estimated cooling load of the equipment room: Number of racks x Power density x Simultaneous coefficient (0.6 to 0.8) x Comprehensive coefficient (open aisle: 1.3 to 1.5; aisle containment: 1.1 to 1.2) = 64 x 4 x 0.8 x 1.15 = 236 kW</a:t>
            </a:r>
          </a:p>
          <a:p>
            <a:r>
              <a:rPr lang="en-US" sz="1400" dirty="0"/>
              <a:t>Air conditioner configuration: four 100 kW air conditioners (three active and one standby)</a:t>
            </a:r>
          </a:p>
          <a:p>
            <a:r>
              <a:rPr lang="en-US" sz="1400" dirty="0"/>
              <a:t>Typical PUE: 1.9–2.0</a:t>
            </a:r>
          </a:p>
          <a:p>
            <a:r>
              <a:rPr lang="en-US" sz="1400" dirty="0"/>
              <a:t>Summary: It is an optimized traditional solution, adopting underfloor </a:t>
            </a:r>
            <a:r>
              <a:rPr lang="en-US" sz="1400" dirty="0" err="1"/>
              <a:t>downflow</a:t>
            </a:r>
            <a:r>
              <a:rPr lang="en-US" sz="1400" dirty="0"/>
              <a:t>, and in-room air conditioner + aisle containment. The cooling effect is good because the cold and hot air is separated</a:t>
            </a:r>
            <a:r>
              <a:rPr lang="en-US" sz="1400" dirty="0" smtClean="0"/>
              <a:t>. Long-distance </a:t>
            </a:r>
            <a:r>
              <a:rPr lang="en-US" sz="1400" dirty="0"/>
              <a:t>air supply is prone to hot spots. Generally, the density of single cabinet does not exceed 5 kW/rack. Moderate PUE and energy consumption. The equipment room utilization rate is average. Moderate safety. One standby air conditioner is available.</a:t>
            </a:r>
          </a:p>
        </p:txBody>
      </p:sp>
      <p:sp>
        <p:nvSpPr>
          <p:cNvPr id="7" name="TextBox 29"/>
          <p:cNvSpPr txBox="1"/>
          <p:nvPr/>
        </p:nvSpPr>
        <p:spPr>
          <a:xfrm>
            <a:off x="7599000" y="5496131"/>
            <a:ext cx="4010776" cy="523218"/>
          </a:xfrm>
          <a:prstGeom prst="rect">
            <a:avLst/>
          </a:prstGeom>
          <a:solidFill>
            <a:srgbClr val="00B0F0"/>
          </a:solidFill>
        </p:spPr>
        <p:txBody>
          <a:bodyPr wrap="square" lIns="91437" tIns="45719" rIns="91437" bIns="45719" rtlCol="0">
            <a:noAutofit/>
          </a:bodyPr>
          <a:lstStyle>
            <a:defPPr>
              <a:defRPr lang="en-US"/>
            </a:defPPr>
            <a:lvl1pPr algn="ctr">
              <a:buClr>
                <a:srgbClr val="CC9900"/>
              </a:buClr>
              <a:defRPr sz="1400" b="1">
                <a:solidFill>
                  <a:schemeClr val="bg1"/>
                </a:solidFill>
                <a:latin typeface="+mn-ea"/>
              </a:defRPr>
            </a:lvl1pPr>
          </a:lstStyle>
          <a:p>
            <a:r>
              <a:rPr lang="en-US" dirty="0">
                <a:latin typeface="Huawei Sans" panose="020C0503030203020204" pitchFamily="34" charset="0"/>
              </a:rPr>
              <a:t>In-room air conditioner + aisle containment PUE: 1.9–2.0 </a:t>
            </a:r>
          </a:p>
        </p:txBody>
      </p:sp>
      <p:sp>
        <p:nvSpPr>
          <p:cNvPr id="8" name="椭圆 7"/>
          <p:cNvSpPr/>
          <p:nvPr/>
        </p:nvSpPr>
        <p:spPr bwMode="auto">
          <a:xfrm>
            <a:off x="9192394" y="2602379"/>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5</a:t>
            </a:r>
          </a:p>
        </p:txBody>
      </p:sp>
    </p:spTree>
    <p:extLst>
      <p:ext uri="{BB962C8B-B14F-4D97-AF65-F5344CB8AC3E}">
        <p14:creationId xmlns:p14="http://schemas.microsoft.com/office/powerpoint/2010/main" val="42517998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7198706" y="1619250"/>
            <a:ext cx="4533900" cy="3619500"/>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ea typeface="+mn-ea"/>
              </a:rPr>
              <a:t>Air-Cooled Solution: In-Row Air Conditioner + Aisle Containment</a:t>
            </a:r>
          </a:p>
        </p:txBody>
      </p:sp>
      <p:sp>
        <p:nvSpPr>
          <p:cNvPr id="3" name="文本占位符 2"/>
          <p:cNvSpPr>
            <a:spLocks noGrp="1"/>
          </p:cNvSpPr>
          <p:nvPr>
            <p:ph type="body" sz="quarter" idx="10"/>
          </p:nvPr>
        </p:nvSpPr>
        <p:spPr>
          <a:xfrm>
            <a:off x="455612" y="1052514"/>
            <a:ext cx="6483807" cy="4875042"/>
          </a:xfrm>
        </p:spPr>
        <p:txBody>
          <a:bodyPr>
            <a:noAutofit/>
          </a:bodyPr>
          <a:lstStyle/>
          <a:p>
            <a:r>
              <a:rPr lang="en-US" sz="1200" dirty="0">
                <a:latin typeface="Huawei Sans" panose="020C0503030203020204" pitchFamily="34" charset="0"/>
              </a:rPr>
              <a:t>Equipment room area: 188 m</a:t>
            </a:r>
            <a:r>
              <a:rPr lang="en-US" sz="1200" baseline="30000" dirty="0">
                <a:latin typeface="Huawei Sans" panose="020C0503030203020204" pitchFamily="34" charset="0"/>
              </a:rPr>
              <a:t>2</a:t>
            </a:r>
          </a:p>
          <a:p>
            <a:r>
              <a:rPr lang="en-US" sz="1200" dirty="0">
                <a:latin typeface="Huawei Sans" panose="020C0503030203020204" pitchFamily="34" charset="0"/>
              </a:rPr>
              <a:t>Number of racks: 68</a:t>
            </a:r>
          </a:p>
          <a:p>
            <a:r>
              <a:rPr lang="en-US" sz="1200" dirty="0">
                <a:latin typeface="Huawei Sans" panose="020C0503030203020204" pitchFamily="34" charset="0"/>
              </a:rPr>
              <a:t>Power density: 4 kW/rack</a:t>
            </a:r>
          </a:p>
          <a:p>
            <a:r>
              <a:rPr lang="en-US" sz="1200" dirty="0">
                <a:latin typeface="Huawei Sans" panose="020C0503030203020204" pitchFamily="34" charset="0"/>
              </a:rPr>
              <a:t>Estimated cooling load of the equipment room: Number of racks x Power density x Simultaneous coefficient (0.6 to 0.8) x Comprehensive coefficient (open aisle: 1.3 to 1.5; aisle containment: 1.1 to 1.2) = 68 x 4 x 0.8 x 1.15 = 250 kW. The estimated cooling load of each module is 125 kW.</a:t>
            </a:r>
          </a:p>
          <a:p>
            <a:r>
              <a:rPr lang="en-US" sz="1200" dirty="0">
                <a:latin typeface="Huawei Sans" panose="020C0503030203020204" pitchFamily="34" charset="0"/>
              </a:rPr>
              <a:t>Air conditioner configuration: six 35 kW air conditioners in each module (four active and two standby)</a:t>
            </a:r>
          </a:p>
          <a:p>
            <a:r>
              <a:rPr lang="en-US" sz="1200" dirty="0">
                <a:latin typeface="Huawei Sans" panose="020C0503030203020204" pitchFamily="34" charset="0"/>
              </a:rPr>
              <a:t>Typical PUE: 1.5–1.7</a:t>
            </a:r>
          </a:p>
          <a:p>
            <a:r>
              <a:rPr lang="en-US" sz="1200" dirty="0">
                <a:latin typeface="Huawei Sans" panose="020C0503030203020204" pitchFamily="34" charset="0"/>
              </a:rPr>
              <a:t>Summary: It is a modular solution. </a:t>
            </a:r>
            <a:r>
              <a:rPr lang="en-US" sz="1200" dirty="0"/>
              <a:t>The cooling effect is good because the cold and hot air is separated</a:t>
            </a:r>
            <a:r>
              <a:rPr lang="en-US" sz="1200" dirty="0" smtClean="0"/>
              <a:t>. Short-distance </a:t>
            </a:r>
            <a:r>
              <a:rPr lang="en-US" sz="1200" dirty="0">
                <a:latin typeface="Huawei Sans" panose="020C0503030203020204" pitchFamily="34" charset="0"/>
              </a:rPr>
              <a:t>precise air supply eliminates hot spots. High-density deployment is </a:t>
            </a:r>
            <a:r>
              <a:rPr lang="en-US" sz="1200" dirty="0"/>
              <a:t>supported. </a:t>
            </a:r>
            <a:r>
              <a:rPr lang="en-US" sz="1200" dirty="0">
                <a:latin typeface="Huawei Sans" panose="020C0503030203020204" pitchFamily="34" charset="0"/>
              </a:rPr>
              <a:t>Generally, the density of single cabinet does not exceed 13 kW/rack. Low PUE and energy consumption. The equipment room utilization rate is high, and more cabinets can be deployed compared with the traditional solution. Higher safety. Two standby air conditioners are available.</a:t>
            </a:r>
          </a:p>
        </p:txBody>
      </p:sp>
      <p:sp>
        <p:nvSpPr>
          <p:cNvPr id="7" name="TextBox 29"/>
          <p:cNvSpPr txBox="1"/>
          <p:nvPr/>
        </p:nvSpPr>
        <p:spPr>
          <a:xfrm>
            <a:off x="7310469" y="5425322"/>
            <a:ext cx="4310375" cy="523218"/>
          </a:xfrm>
          <a:prstGeom prst="rect">
            <a:avLst/>
          </a:prstGeom>
          <a:solidFill>
            <a:srgbClr val="00B0F0"/>
          </a:solidFill>
        </p:spPr>
        <p:txBody>
          <a:bodyPr wrap="square" lIns="91437" tIns="45719" rIns="91437" bIns="45719" rtlCol="0">
            <a:noAutofit/>
          </a:bodyPr>
          <a:lstStyle>
            <a:defPPr>
              <a:defRPr lang="en-US"/>
            </a:defPPr>
            <a:lvl1pPr algn="ctr">
              <a:buClr>
                <a:srgbClr val="CC9900"/>
              </a:buClr>
              <a:defRPr sz="1400" b="1">
                <a:solidFill>
                  <a:schemeClr val="bg1"/>
                </a:solidFill>
                <a:latin typeface="+mn-ea"/>
              </a:defRPr>
            </a:lvl1pPr>
          </a:lstStyle>
          <a:p>
            <a:r>
              <a:rPr lang="en-US" dirty="0">
                <a:latin typeface="Huawei Sans" panose="020C0503030203020204" pitchFamily="34" charset="0"/>
              </a:rPr>
              <a:t>In-row air conditioner + aisle containment PUE: 1.5–1.7</a:t>
            </a:r>
          </a:p>
        </p:txBody>
      </p:sp>
      <p:sp>
        <p:nvSpPr>
          <p:cNvPr id="9" name="椭圆 8"/>
          <p:cNvSpPr/>
          <p:nvPr/>
        </p:nvSpPr>
        <p:spPr bwMode="auto">
          <a:xfrm>
            <a:off x="9205343" y="2588847"/>
            <a:ext cx="900000" cy="900000"/>
          </a:xfrm>
          <a:prstGeom prst="ellipse">
            <a:avLst/>
          </a:prstGeom>
          <a:solidFill>
            <a:srgbClr val="00CC00">
              <a:alpha val="50000"/>
            </a:srgbClr>
          </a:solidFill>
          <a:ln>
            <a:noFill/>
          </a:ln>
          <a:effectLst/>
          <a:extLst/>
        </p:spPr>
        <p:txBody>
          <a:bodyPr vert="horz" wrap="square" lIns="0" tIns="0" rIns="0" bIns="0" numCol="1" rtlCol="0" anchor="ctr" anchorCtr="0" compatLnSpc="1">
            <a:prstTxWarp prst="textNoShape">
              <a:avLst/>
            </a:prstTxWarp>
            <a:noAutofit/>
          </a:bodyPr>
          <a:lstStyle/>
          <a:p>
            <a:pPr algn="ctr" fontAlgn="base">
              <a:spcBef>
                <a:spcPct val="0"/>
              </a:spcBef>
              <a:spcAft>
                <a:spcPct val="0"/>
              </a:spcAft>
              <a:buClr>
                <a:srgbClr val="CC9900"/>
              </a:buClr>
            </a:pPr>
            <a:r>
              <a:rPr lang="en-US" sz="3600" b="1">
                <a:solidFill>
                  <a:srgbClr val="C00000"/>
                </a:solidFill>
                <a:latin typeface="Huawei Sans" panose="020C0503030203020204" pitchFamily="34" charset="0"/>
                <a:ea typeface="宋体" charset="-122"/>
              </a:rPr>
              <a:t>6</a:t>
            </a:r>
          </a:p>
        </p:txBody>
      </p:sp>
    </p:spTree>
    <p:extLst>
      <p:ext uri="{BB962C8B-B14F-4D97-AF65-F5344CB8AC3E}">
        <p14:creationId xmlns:p14="http://schemas.microsoft.com/office/powerpoint/2010/main" val="53816180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Between Three Solutions</a:t>
            </a:r>
          </a:p>
        </p:txBody>
      </p:sp>
      <p:graphicFrame>
        <p:nvGraphicFramePr>
          <p:cNvPr id="5" name="表格 4"/>
          <p:cNvGraphicFramePr>
            <a:graphicFrameLocks noGrp="1"/>
          </p:cNvGraphicFramePr>
          <p:nvPr>
            <p:extLst>
              <p:ext uri="{D42A27DB-BD31-4B8C-83A1-F6EECF244321}">
                <p14:modId xmlns:p14="http://schemas.microsoft.com/office/powerpoint/2010/main" val="95133737"/>
              </p:ext>
            </p:extLst>
          </p:nvPr>
        </p:nvGraphicFramePr>
        <p:xfrm>
          <a:off x="499129" y="983239"/>
          <a:ext cx="11193742" cy="4391353"/>
        </p:xfrm>
        <a:graphic>
          <a:graphicData uri="http://schemas.openxmlformats.org/drawingml/2006/table">
            <a:tbl>
              <a:tblPr firstRow="1" bandRow="1">
                <a:tableStyleId>{2D5ABB26-0587-4C30-8999-92F81FD0307C}</a:tableStyleId>
              </a:tblPr>
              <a:tblGrid>
                <a:gridCol w="280371"/>
                <a:gridCol w="1432004"/>
                <a:gridCol w="1830606"/>
                <a:gridCol w="1948707"/>
                <a:gridCol w="2140626"/>
                <a:gridCol w="3561428"/>
              </a:tblGrid>
              <a:tr h="398221">
                <a:tc gridSpan="2">
                  <a:txBody>
                    <a:bodyPr/>
                    <a:lstStyle/>
                    <a:p>
                      <a:pPr algn="ctr"/>
                      <a:r>
                        <a:rPr lang="en-US" sz="900" b="1" dirty="0"/>
                        <a:t>Item</a:t>
                      </a:r>
                      <a:endParaRPr lang="en-US" sz="900" b="1" dirty="0">
                        <a:latin typeface="Huawei Sans" panose="020C0503030203020204" pitchFamily="34" charset="0"/>
                      </a:endParaRPr>
                    </a:p>
                  </a:txBody>
                  <a:tcPr marL="121948" marR="121948" marT="60974" marB="6097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a:txBody>
                    <a:bodyPr/>
                    <a:lstStyle/>
                    <a:p>
                      <a:pPr algn="ctr"/>
                      <a:r>
                        <a:rPr lang="en-US" sz="900" b="1" dirty="0"/>
                        <a:t>Solution 1:</a:t>
                      </a:r>
                    </a:p>
                    <a:p>
                      <a:pPr algn="ctr"/>
                      <a:r>
                        <a:rPr lang="en-US" sz="900" b="1" dirty="0"/>
                        <a:t>In-Room + Open Aisle</a:t>
                      </a:r>
                      <a:endParaRPr lang="en-US" sz="900" b="1"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900" b="1" dirty="0"/>
                        <a:t>Solution 2:</a:t>
                      </a:r>
                    </a:p>
                    <a:p>
                      <a:pPr algn="ctr"/>
                      <a:r>
                        <a:rPr lang="en-US" sz="900" b="1" dirty="0"/>
                        <a:t>In-Room + Aisle Containment</a:t>
                      </a:r>
                      <a:endParaRPr lang="en-US" sz="900" b="1"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900" b="1" dirty="0"/>
                        <a:t>Solution 3:</a:t>
                      </a:r>
                    </a:p>
                    <a:p>
                      <a:pPr algn="ctr"/>
                      <a:r>
                        <a:rPr lang="en-US" sz="900" b="1" dirty="0"/>
                        <a:t>In-Row + Aisle Containment</a:t>
                      </a:r>
                      <a:endParaRPr lang="en-US" sz="900" b="1"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900" b="1" dirty="0"/>
                        <a:t>Conclusion</a:t>
                      </a:r>
                      <a:endParaRPr lang="en-US" sz="900" b="1"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67674">
                <a:tc gridSpan="2">
                  <a:txBody>
                    <a:bodyPr/>
                    <a:lstStyle/>
                    <a:p>
                      <a:pPr algn="ctr"/>
                      <a:r>
                        <a:rPr lang="en-US" sz="1000" dirty="0"/>
                        <a:t>Equipment room area</a:t>
                      </a:r>
                      <a:endParaRPr lang="en-US" sz="1000" dirty="0">
                        <a:latin typeface="Huawei Sans" panose="020C0503030203020204" pitchFamily="34" charset="0"/>
                      </a:endParaRPr>
                    </a:p>
                  </a:txBody>
                  <a:tcPr marL="121948" marR="121948" marT="60974" marB="60974"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gn="ctr"/>
                      <a:r>
                        <a:rPr lang="en-US" sz="1000" dirty="0"/>
                        <a:t>188 m</a:t>
                      </a:r>
                      <a:r>
                        <a:rPr lang="en-US" sz="1000" baseline="30000" dirty="0"/>
                        <a:t>2</a:t>
                      </a:r>
                      <a:endParaRPr lang="en-US" sz="1000" baseline="30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t>188 m</a:t>
                      </a:r>
                      <a:r>
                        <a:rPr lang="en-US" sz="1000" baseline="30000" dirty="0"/>
                        <a:t>2</a:t>
                      </a:r>
                      <a:endParaRPr lang="en-US" sz="1000" baseline="30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t>188 m</a:t>
                      </a:r>
                      <a:r>
                        <a:rPr lang="en-US" sz="1000" baseline="30000" dirty="0"/>
                        <a:t>2</a:t>
                      </a:r>
                      <a:endParaRPr lang="en-US" sz="1000" baseline="30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66">
                <a:tc rowSpan="4">
                  <a:txBody>
                    <a:bodyPr/>
                    <a:lstStyle/>
                    <a:p>
                      <a:pPr algn="ctr"/>
                      <a:r>
                        <a:rPr lang="en-US" sz="900" dirty="0"/>
                        <a:t>Water-cooled solution</a:t>
                      </a:r>
                      <a:endParaRPr lang="en-US" sz="900" dirty="0">
                        <a:latin typeface="Huawei Sans" panose="020C0503030203020204" pitchFamily="34" charset="0"/>
                      </a:endParaRPr>
                    </a:p>
                  </a:txBody>
                  <a:tcPr marL="121948" marR="121948" marT="60974" marB="60974" vert="vert27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Equipment room utilization rate</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56 racks</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56 racks</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60 racks</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Solution 3 has higher equipment room utilization rate.</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66">
                <a:tc vMerge="1">
                  <a:txBody>
                    <a:bodyPr/>
                    <a:lstStyle/>
                    <a:p>
                      <a:pPr algn="l" rtl="0"/>
                      <a:endParaRPr lang="zh-CN" altLang="en-US" sz="1200" dirty="0" smtClean="0">
                        <a:latin typeface="微软雅黑" panose="020B0503020204020204" pitchFamily="34" charset="-122"/>
                        <a:ea typeface="微软雅黑" panose="020B0503020204020204" pitchFamily="34" charset="-122"/>
                      </a:endParaRPr>
                    </a:p>
                  </a:txBody>
                  <a:tcPr anchor="ctr"/>
                </a:tc>
                <a:tc>
                  <a:txBody>
                    <a:bodyPr/>
                    <a:lstStyle/>
                    <a:p>
                      <a:pPr algn="ctr"/>
                      <a:r>
                        <a:rPr lang="en-US" sz="1000"/>
                        <a:t>Maximum power density</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4 kW/rack</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5 kW/rack</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13 kW/rack</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Solution 3 supports higher power density.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674">
                <a:tc vMerge="1">
                  <a:txBody>
                    <a:bodyPr/>
                    <a:lstStyle/>
                    <a:p>
                      <a:pPr algn="l" rtl="0"/>
                      <a:endParaRPr lang="zh-CN" altLang="en-US" sz="1200" dirty="0" smtClean="0">
                        <a:latin typeface="微软雅黑" panose="020B0503020204020204" pitchFamily="34" charset="-122"/>
                        <a:ea typeface="微软雅黑" panose="020B0503020204020204" pitchFamily="34" charset="-122"/>
                      </a:endParaRPr>
                    </a:p>
                  </a:txBody>
                  <a:tcPr anchor="ctr"/>
                </a:tc>
                <a:tc>
                  <a:txBody>
                    <a:bodyPr/>
                    <a:lstStyle/>
                    <a:p>
                      <a:pPr algn="ctr"/>
                      <a:r>
                        <a:rPr lang="en-US" sz="1000"/>
                        <a:t>PUE</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2.0–3.5</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1.75–1.9</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1.45–1.65</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Solution 3 has lowest PUE and is most energy-saving.</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3751">
                <a:tc vMerge="1">
                  <a:txBody>
                    <a:bodyPr/>
                    <a:lstStyle/>
                    <a:p>
                      <a:pPr algn="l" rtl="0"/>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r>
                        <a:rPr lang="en-US" sz="1000" dirty="0"/>
                        <a:t>Safety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Three active air conditioners and one standby air conditioner in the equipment room</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Two active air conditioners and one standby air conditioner in the equipment room</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Four active air conditioners and two standby air conditioners in the module</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Solution 3 has more standby air conditioners and features higher safety.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66">
                <a:tc rowSpan="4">
                  <a:txBody>
                    <a:bodyPr/>
                    <a:lstStyle/>
                    <a:p>
                      <a:pPr algn="ctr"/>
                      <a:r>
                        <a:rPr lang="en-US" sz="900" dirty="0"/>
                        <a:t>Air-cooled solution</a:t>
                      </a:r>
                      <a:endParaRPr lang="en-US" sz="900" dirty="0">
                        <a:latin typeface="Huawei Sans" panose="020C0503030203020204" pitchFamily="34" charset="0"/>
                      </a:endParaRPr>
                    </a:p>
                  </a:txBody>
                  <a:tcPr marL="121948" marR="121948" marT="60974" marB="60974" vert="vert27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000"/>
                        <a:t>Equipment room utilization rate</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64 racks</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64 racks</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68 racks</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Solution 3 has higher equipment room utilization rate.</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16366">
                <a:tc vMerge="1">
                  <a:txBody>
                    <a:bodyPr/>
                    <a:lstStyle/>
                    <a:p>
                      <a:pPr algn="l" rtl="0"/>
                      <a:endParaRPr lang="zh-CN" altLang="en-US" sz="1200" dirty="0" smtClean="0">
                        <a:latin typeface="微软雅黑" panose="020B0503020204020204" pitchFamily="34" charset="-122"/>
                        <a:ea typeface="微软雅黑" panose="020B0503020204020204" pitchFamily="34" charset="-122"/>
                      </a:endParaRPr>
                    </a:p>
                  </a:txBody>
                  <a:tcPr anchor="ctr"/>
                </a:tc>
                <a:tc>
                  <a:txBody>
                    <a:bodyPr/>
                    <a:lstStyle/>
                    <a:p>
                      <a:pPr algn="ctr"/>
                      <a:r>
                        <a:rPr lang="en-US" sz="1000"/>
                        <a:t>Maximum power density</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4 kW/rack</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5 kW/rack</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13 kW/rack</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Solution 3 supports higher power density.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7674">
                <a:tc vMerge="1">
                  <a:txBody>
                    <a:bodyPr/>
                    <a:lstStyle/>
                    <a:p>
                      <a:pPr algn="l" rtl="0"/>
                      <a:endParaRPr lang="zh-CN" altLang="en-US" sz="1200" dirty="0" smtClean="0">
                        <a:latin typeface="微软雅黑" panose="020B0503020204020204" pitchFamily="34" charset="-122"/>
                        <a:ea typeface="微软雅黑" panose="020B0503020204020204" pitchFamily="34" charset="-122"/>
                      </a:endParaRPr>
                    </a:p>
                  </a:txBody>
                  <a:tcPr anchor="ctr"/>
                </a:tc>
                <a:tc>
                  <a:txBody>
                    <a:bodyPr/>
                    <a:lstStyle/>
                    <a:p>
                      <a:pPr algn="ctr"/>
                      <a:r>
                        <a:rPr lang="en-US" sz="1000"/>
                        <a:t>PUE</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2.5–3.5</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1.9–2.0</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a:t>1.5–1.7</a:t>
                      </a:r>
                      <a:endParaRPr lang="en-US" sz="100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000" dirty="0"/>
                        <a:t>Solution 3 has lowest PUE and is most energy-saving.</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13751">
                <a:tc vMerge="1">
                  <a:txBody>
                    <a:bodyPr/>
                    <a:lstStyle/>
                    <a:p>
                      <a:pPr algn="l" rtl="0"/>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r>
                        <a:rPr lang="en-US" sz="1000" dirty="0"/>
                        <a:t>Safety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000" dirty="0"/>
                        <a:t>Three active air conditioners and one standby air conditioner in the equipment room</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000" dirty="0"/>
                        <a:t>Three active air conditioners and one standby air conditioner in the equipment room</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000" dirty="0"/>
                        <a:t>Four active air conditioners and two standby air conditioners in the module</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000" dirty="0"/>
                        <a:t>Solution 3 has more standby air conditioners and features higher safety.</a:t>
                      </a:r>
                      <a:endParaRPr lang="en-US" sz="1000" dirty="0">
                        <a:latin typeface="Huawei Sans" panose="020C0503030203020204" pitchFamily="34" charset="0"/>
                      </a:endParaRPr>
                    </a:p>
                  </a:txBody>
                  <a:tcPr marL="121948" marR="121948" marT="60974" marB="60974"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8" name="圆角矩形 7"/>
          <p:cNvSpPr/>
          <p:nvPr/>
        </p:nvSpPr>
        <p:spPr>
          <a:xfrm>
            <a:off x="6030421" y="1007467"/>
            <a:ext cx="2088232" cy="4222771"/>
          </a:xfrm>
          <a:prstGeom prst="roundRect">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dirty="0" smtClean="0">
              <a:solidFill>
                <a:schemeClr val="tx1">
                  <a:lumMod val="65000"/>
                  <a:lumOff val="35000"/>
                </a:schemeClr>
              </a:solidFill>
              <a:latin typeface="Huawei Sans" panose="020C0503030203020204" pitchFamily="34" charset="0"/>
            </a:endParaRPr>
          </a:p>
        </p:txBody>
      </p:sp>
      <p:sp>
        <p:nvSpPr>
          <p:cNvPr id="9" name="TextBox 29"/>
          <p:cNvSpPr txBox="1"/>
          <p:nvPr/>
        </p:nvSpPr>
        <p:spPr>
          <a:xfrm>
            <a:off x="555346" y="5277447"/>
            <a:ext cx="11193742" cy="923328"/>
          </a:xfrm>
          <a:prstGeom prst="rect">
            <a:avLst/>
          </a:prstGeom>
          <a:noFill/>
        </p:spPr>
        <p:txBody>
          <a:bodyPr wrap="square" lIns="91437" tIns="45719" rIns="91437" bIns="45719" rtlCol="0">
            <a:spAutoFit/>
          </a:bodyPr>
          <a:lstStyle/>
          <a:p>
            <a:pPr>
              <a:lnSpc>
                <a:spcPct val="150000"/>
              </a:lnSpc>
              <a:buClr>
                <a:srgbClr val="CC9900"/>
              </a:buClr>
            </a:pPr>
            <a:r>
              <a:rPr lang="en-US" sz="1200" dirty="0">
                <a:latin typeface="Huawei Sans" panose="020C0503030203020204" pitchFamily="34" charset="0"/>
                <a:ea typeface="微软雅黑" panose="020B0503020204020204" pitchFamily="34" charset="-122"/>
              </a:rPr>
              <a:t>Conclusion: The in-row air </a:t>
            </a:r>
            <a:r>
              <a:rPr lang="en-US" sz="1200" dirty="0" smtClean="0">
                <a:latin typeface="Huawei Sans" panose="020C0503030203020204" pitchFamily="34" charset="0"/>
                <a:ea typeface="微软雅黑" panose="020B0503020204020204" pitchFamily="34" charset="-122"/>
              </a:rPr>
              <a:t>conditioner + aisle </a:t>
            </a:r>
            <a:r>
              <a:rPr lang="en-US" sz="1200" dirty="0">
                <a:latin typeface="Huawei Sans" panose="020C0503030203020204" pitchFamily="34" charset="0"/>
                <a:ea typeface="微软雅黑" panose="020B0503020204020204" pitchFamily="34" charset="-122"/>
              </a:rPr>
              <a:t>containment solution is the optimal among the three solutions in terms of </a:t>
            </a:r>
            <a:r>
              <a:rPr lang="en-US" sz="1200" b="1" dirty="0">
                <a:solidFill>
                  <a:srgbClr val="C00000"/>
                </a:solidFill>
                <a:latin typeface="Huawei Sans" panose="020C0503030203020204" pitchFamily="34" charset="0"/>
                <a:ea typeface="微软雅黑" panose="020B0503020204020204" pitchFamily="34" charset="-122"/>
              </a:rPr>
              <a:t>equipment room utilization rate</a:t>
            </a:r>
            <a:r>
              <a:rPr lang="en-US" sz="1200" dirty="0">
                <a:latin typeface="Huawei Sans" panose="020C0503030203020204" pitchFamily="34" charset="0"/>
                <a:ea typeface="微软雅黑" panose="020B0503020204020204" pitchFamily="34" charset="-122"/>
              </a:rPr>
              <a:t>, maximum </a:t>
            </a:r>
            <a:r>
              <a:rPr lang="en-US" sz="1200" b="1" dirty="0">
                <a:solidFill>
                  <a:srgbClr val="C00000"/>
                </a:solidFill>
                <a:latin typeface="Huawei Sans" panose="020C0503030203020204" pitchFamily="34" charset="0"/>
                <a:ea typeface="微软雅黑" panose="020B0503020204020204" pitchFamily="34" charset="-122"/>
              </a:rPr>
              <a:t>power density</a:t>
            </a:r>
            <a:r>
              <a:rPr lang="en-US" sz="1200" dirty="0">
                <a:solidFill>
                  <a:srgbClr val="C00000"/>
                </a:solidFill>
                <a:latin typeface="Huawei Sans" panose="020C0503030203020204" pitchFamily="34" charset="0"/>
                <a:ea typeface="微软雅黑" panose="020B0503020204020204" pitchFamily="34" charset="-122"/>
              </a:rPr>
              <a:t> </a:t>
            </a:r>
            <a:r>
              <a:rPr lang="en-US" sz="1200" dirty="0">
                <a:latin typeface="Huawei Sans" panose="020C0503030203020204" pitchFamily="34" charset="0"/>
                <a:ea typeface="微软雅黑" panose="020B0503020204020204" pitchFamily="34" charset="-122"/>
              </a:rPr>
              <a:t>of a single cabinet, </a:t>
            </a:r>
            <a:r>
              <a:rPr lang="en-US" sz="1200" b="1" dirty="0">
                <a:solidFill>
                  <a:srgbClr val="C00000"/>
                </a:solidFill>
                <a:latin typeface="Huawei Sans" panose="020C0503030203020204" pitchFamily="34" charset="0"/>
                <a:ea typeface="微软雅黑" panose="020B0503020204020204" pitchFamily="34" charset="-122"/>
              </a:rPr>
              <a:t>PUE</a:t>
            </a:r>
            <a:r>
              <a:rPr lang="en-US" sz="1200" dirty="0">
                <a:latin typeface="Huawei Sans" panose="020C0503030203020204" pitchFamily="34" charset="0"/>
                <a:ea typeface="微软雅黑" panose="020B0503020204020204" pitchFamily="34" charset="-122"/>
              </a:rPr>
              <a:t>, and </a:t>
            </a:r>
            <a:r>
              <a:rPr lang="en-US" sz="1200" b="1" dirty="0">
                <a:solidFill>
                  <a:srgbClr val="C00000"/>
                </a:solidFill>
                <a:latin typeface="Huawei Sans" panose="020C0503030203020204" pitchFamily="34" charset="0"/>
                <a:ea typeface="微软雅黑" panose="020B0503020204020204" pitchFamily="34" charset="-122"/>
              </a:rPr>
              <a:t>safety</a:t>
            </a:r>
            <a:r>
              <a:rPr lang="en-US" sz="1200" dirty="0">
                <a:latin typeface="Huawei Sans" panose="020C0503030203020204" pitchFamily="34" charset="0"/>
                <a:ea typeface="微软雅黑" panose="020B0503020204020204" pitchFamily="34" charset="-122"/>
              </a:rPr>
              <a:t>. The in-room + aisle containment solution is the second choice. The least recommended solution is the in-room air conditioner + open aisle solution.</a:t>
            </a:r>
          </a:p>
        </p:txBody>
      </p:sp>
    </p:spTree>
    <p:extLst>
      <p:ext uri="{BB962C8B-B14F-4D97-AF65-F5344CB8AC3E}">
        <p14:creationId xmlns:p14="http://schemas.microsoft.com/office/powerpoint/2010/main" val="995731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Advantages of the In-Row Cooling Mode</a:t>
            </a:r>
          </a:p>
        </p:txBody>
      </p:sp>
      <p:sp>
        <p:nvSpPr>
          <p:cNvPr id="4" name="文本占位符 3"/>
          <p:cNvSpPr>
            <a:spLocks noGrp="1"/>
          </p:cNvSpPr>
          <p:nvPr>
            <p:ph type="body" sz="quarter" idx="10"/>
          </p:nvPr>
        </p:nvSpPr>
        <p:spPr/>
        <p:txBody>
          <a:bodyPr>
            <a:noAutofit/>
          </a:bodyPr>
          <a:lstStyle/>
          <a:p>
            <a:r>
              <a:rPr lang="en-US" sz="2000" dirty="0">
                <a:latin typeface="Huawei Sans" panose="020C0503030203020204" pitchFamily="34" charset="0"/>
              </a:rPr>
              <a:t>When designing a new data center, consider in-row cooling as the main cooling mode. Compared with the hybrid cooling architecture solution, the in-row cooling solution alone has more advantages.</a:t>
            </a:r>
          </a:p>
          <a:p>
            <a:pPr lvl="1"/>
            <a:r>
              <a:rPr lang="en-US" sz="1800" dirty="0">
                <a:latin typeface="Huawei Sans" panose="020C0503030203020204" pitchFamily="34" charset="0"/>
              </a:rPr>
              <a:t>The raised floor is not required.</a:t>
            </a:r>
          </a:p>
          <a:p>
            <a:pPr lvl="1"/>
            <a:r>
              <a:rPr lang="en-US" sz="1800" dirty="0">
                <a:latin typeface="Huawei Sans" panose="020C0503030203020204" pitchFamily="34" charset="0"/>
              </a:rPr>
              <a:t>The cabinet rows do not conflict with the cooling devices deployed around the room.</a:t>
            </a:r>
          </a:p>
          <a:p>
            <a:pPr lvl="1"/>
            <a:r>
              <a:rPr lang="en-US" sz="1800" dirty="0">
                <a:latin typeface="Huawei Sans" panose="020C0503030203020204" pitchFamily="34" charset="0"/>
              </a:rPr>
              <a:t>The redundancy is simplified.</a:t>
            </a:r>
          </a:p>
          <a:p>
            <a:pPr lvl="1"/>
            <a:r>
              <a:rPr lang="en-US" sz="1800" dirty="0">
                <a:latin typeface="Huawei Sans" panose="020C0503030203020204" pitchFamily="34" charset="0"/>
              </a:rPr>
              <a:t>Energy consumption costs are reduced.</a:t>
            </a:r>
          </a:p>
          <a:p>
            <a:pPr lvl="1"/>
            <a:r>
              <a:rPr lang="en-US" sz="1800" dirty="0">
                <a:latin typeface="Huawei Sans" panose="020C0503030203020204" pitchFamily="34" charset="0"/>
              </a:rPr>
              <a:t>Maintenance expenses are reduced.</a:t>
            </a:r>
          </a:p>
          <a:p>
            <a:pPr lvl="1"/>
            <a:r>
              <a:rPr lang="en-US" sz="1800" dirty="0">
                <a:latin typeface="Huawei Sans" panose="020C0503030203020204" pitchFamily="34" charset="0"/>
              </a:rPr>
              <a:t>Incompatibility between equipment from different vendors is reduced.</a:t>
            </a:r>
          </a:p>
        </p:txBody>
      </p:sp>
    </p:spTree>
    <p:extLst>
      <p:ext uri="{BB962C8B-B14F-4D97-AF65-F5344CB8AC3E}">
        <p14:creationId xmlns:p14="http://schemas.microsoft.com/office/powerpoint/2010/main" val="343221508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noAutofit/>
          </a:bodyPr>
          <a:lstStyle/>
          <a:p>
            <a:r>
              <a:rPr lang="en-US" dirty="0">
                <a:solidFill>
                  <a:schemeClr val="bg1">
                    <a:lumMod val="50000"/>
                  </a:schemeClr>
                </a:solidFill>
                <a:latin typeface="Huawei Sans" panose="020C0503030203020204" pitchFamily="34" charset="0"/>
              </a:rPr>
              <a:t>Load Introduction and Calculation for Data Center Cooling System</a:t>
            </a:r>
          </a:p>
          <a:p>
            <a:r>
              <a:rPr lang="en-US" b="1" dirty="0">
                <a:latin typeface="Huawei Sans" panose="020C0503030203020204" pitchFamily="34" charset="0"/>
              </a:rPr>
              <a:t>Air Conditioner Planning and Configuration for Data Center Cooling System</a:t>
            </a:r>
          </a:p>
          <a:p>
            <a:pPr lvl="1"/>
            <a:r>
              <a:rPr lang="en-US" dirty="0">
                <a:solidFill>
                  <a:schemeClr val="bg1">
                    <a:lumMod val="50000"/>
                  </a:schemeClr>
                </a:solidFill>
                <a:latin typeface="Huawei Sans" panose="020C0503030203020204" pitchFamily="34" charset="0"/>
              </a:rPr>
              <a:t>Air Conditioner Configuration Principles and Selection of Data Center Cooling System</a:t>
            </a:r>
          </a:p>
          <a:p>
            <a:pPr lvl="1"/>
            <a:r>
              <a:rPr lang="en-US" dirty="0">
                <a:solidFill>
                  <a:schemeClr val="bg1">
                    <a:lumMod val="50000"/>
                  </a:schemeClr>
                </a:solidFill>
                <a:latin typeface="Huawei Sans" panose="020C0503030203020204" pitchFamily="34" charset="0"/>
              </a:rPr>
              <a:t>Air Conditioner Planning and Configuration for </a:t>
            </a:r>
            <a:r>
              <a:rPr lang="en-US" dirty="0" smtClean="0">
                <a:solidFill>
                  <a:schemeClr val="bg1">
                    <a:lumMod val="50000"/>
                  </a:schemeClr>
                </a:solidFill>
                <a:latin typeface="Huawei Sans" panose="020C0503030203020204" pitchFamily="34" charset="0"/>
              </a:rPr>
              <a:t>Data </a:t>
            </a:r>
            <a:r>
              <a:rPr lang="en-US" dirty="0">
                <a:solidFill>
                  <a:schemeClr val="bg1">
                    <a:lumMod val="50000"/>
                  </a:schemeClr>
                </a:solidFill>
                <a:latin typeface="Huawei Sans" panose="020C0503030203020204" pitchFamily="34" charset="0"/>
              </a:rPr>
              <a:t>Center Cooling System</a:t>
            </a:r>
          </a:p>
          <a:p>
            <a:pPr lvl="1">
              <a:buSzPct val="60000"/>
              <a:buFont typeface="Wingdings" panose="05000000000000000000" pitchFamily="2" charset="2"/>
              <a:buChar char="n"/>
            </a:pPr>
            <a:r>
              <a:rPr lang="en-US" dirty="0">
                <a:latin typeface="Huawei Sans" panose="020C0503030203020204" pitchFamily="34" charset="0"/>
              </a:rPr>
              <a:t>Air Supply Mode and Selection of </a:t>
            </a:r>
            <a:r>
              <a:rPr lang="en-US" dirty="0" smtClean="0">
                <a:latin typeface="Huawei Sans" panose="020C0503030203020204" pitchFamily="34" charset="0"/>
              </a:rPr>
              <a:t>Data </a:t>
            </a:r>
            <a:r>
              <a:rPr lang="en-US" dirty="0">
                <a:latin typeface="Huawei Sans" panose="020C0503030203020204" pitchFamily="34" charset="0"/>
              </a:rPr>
              <a:t>Center Cooling System</a:t>
            </a:r>
          </a:p>
          <a:p>
            <a:endParaRPr lang="en-US" altLang="zh-CN"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7158070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In-Row Cooling Solution</a:t>
            </a:r>
          </a:p>
        </p:txBody>
      </p:sp>
      <p:sp>
        <p:nvSpPr>
          <p:cNvPr id="3" name="文本占位符 2"/>
          <p:cNvSpPr>
            <a:spLocks noGrp="1"/>
          </p:cNvSpPr>
          <p:nvPr>
            <p:ph type="body" sz="quarter" idx="10"/>
          </p:nvPr>
        </p:nvSpPr>
        <p:spPr/>
        <p:txBody>
          <a:bodyPr>
            <a:noAutofit/>
          </a:bodyPr>
          <a:lstStyle/>
          <a:p>
            <a:r>
              <a:rPr lang="en-US" sz="1200" dirty="0">
                <a:latin typeface="Huawei Sans" panose="020C0503030203020204" pitchFamily="34" charset="0"/>
              </a:rPr>
              <a:t>Key planning points for in-row air supply (commonly used in data centers): Determine the air conditioner type, whether cold aisle containment is used, and the unit positioning.</a:t>
            </a:r>
          </a:p>
          <a:p>
            <a:r>
              <a:rPr lang="en-US" sz="1200" dirty="0">
                <a:latin typeface="Huawei Sans" panose="020C0503030203020204" pitchFamily="34" charset="0"/>
              </a:rPr>
              <a:t>Air conditioner type</a:t>
            </a:r>
          </a:p>
          <a:p>
            <a:pPr lvl="1"/>
            <a:r>
              <a:rPr lang="en-US" sz="1200" dirty="0">
                <a:latin typeface="Huawei Sans" panose="020C0503030203020204" pitchFamily="34" charset="0"/>
              </a:rPr>
              <a:t>DX in-row air conditioner (Consider the piping and drainage modes. If necessary, consider the raised floor mode.)</a:t>
            </a:r>
          </a:p>
          <a:p>
            <a:pPr lvl="1"/>
            <a:r>
              <a:rPr lang="en-US" sz="1200" dirty="0">
                <a:latin typeface="Huawei Sans" panose="020C0503030203020204" pitchFamily="34" charset="0"/>
              </a:rPr>
              <a:t>Chilled water (CW) in-row air conditioner (Consider chilled water piping mode)</a:t>
            </a:r>
          </a:p>
          <a:p>
            <a:pPr lvl="1"/>
            <a:endParaRPr lang="en-US" altLang="zh-CN" sz="1200" dirty="0" smtClean="0">
              <a:latin typeface="Huawei Sans" panose="020C0503030203020204" pitchFamily="34" charset="0"/>
            </a:endParaRPr>
          </a:p>
          <a:p>
            <a:pPr lvl="1"/>
            <a:endParaRPr lang="en-US" altLang="zh-CN" sz="1200" dirty="0" smtClean="0">
              <a:latin typeface="Huawei Sans" panose="020C0503030203020204" pitchFamily="34" charset="0"/>
            </a:endParaRPr>
          </a:p>
          <a:p>
            <a:pPr lvl="1"/>
            <a:endParaRPr lang="en-US" altLang="zh-CN" sz="1200" dirty="0" smtClean="0">
              <a:latin typeface="Huawei Sans" panose="020C0503030203020204" pitchFamily="34" charset="0"/>
            </a:endParaRPr>
          </a:p>
          <a:p>
            <a:pPr lvl="1"/>
            <a:endParaRPr lang="en-US" altLang="zh-CN" sz="1200" dirty="0" smtClean="0">
              <a:latin typeface="Huawei Sans" panose="020C0503030203020204" pitchFamily="34" charset="0"/>
            </a:endParaRPr>
          </a:p>
          <a:p>
            <a:r>
              <a:rPr lang="en-US" sz="1200" dirty="0">
                <a:latin typeface="Huawei Sans" panose="020C0503030203020204" pitchFamily="34" charset="0"/>
              </a:rPr>
              <a:t>Precautions for unit positioning</a:t>
            </a:r>
          </a:p>
          <a:p>
            <a:endParaRPr lang="en-US" altLang="zh-CN" sz="1400" dirty="0" smtClean="0">
              <a:latin typeface="Huawei Sans" panose="020C0503030203020204" pitchFamily="34" charset="0"/>
            </a:endParaRPr>
          </a:p>
          <a:p>
            <a:pPr lvl="1"/>
            <a:endParaRPr lang="zh-CN" altLang="en-US" sz="1200" dirty="0" smtClean="0">
              <a:latin typeface="Huawei Sans" panose="020C0503030203020204" pitchFamily="34" charset="0"/>
            </a:endParaRPr>
          </a:p>
          <a:p>
            <a:pPr lvl="1"/>
            <a:endParaRPr lang="zh-CN" altLang="en-US" sz="1200" dirty="0" smtClean="0">
              <a:latin typeface="Huawei Sans" panose="020C0503030203020204" pitchFamily="34" charset="0"/>
            </a:endParaRPr>
          </a:p>
          <a:p>
            <a:endParaRPr lang="zh-CN" altLang="en-US" sz="1400" dirty="0">
              <a:latin typeface="Huawei Sans" panose="020C0503030203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3360635712"/>
              </p:ext>
            </p:extLst>
          </p:nvPr>
        </p:nvGraphicFramePr>
        <p:xfrm>
          <a:off x="1046481" y="2810404"/>
          <a:ext cx="10251440" cy="1150735"/>
        </p:xfrm>
        <a:graphic>
          <a:graphicData uri="http://schemas.openxmlformats.org/drawingml/2006/table">
            <a:tbl>
              <a:tblPr firstRow="1" bandRow="1">
                <a:tableStyleId>{2D5ABB26-0587-4C30-8999-92F81FD0307C}</a:tableStyleId>
              </a:tblPr>
              <a:tblGrid>
                <a:gridCol w="6288843"/>
                <a:gridCol w="3962597"/>
              </a:tblGrid>
              <a:tr h="317678">
                <a:tc>
                  <a:txBody>
                    <a:bodyPr/>
                    <a:lstStyle/>
                    <a:p>
                      <a:pPr algn="ctr"/>
                      <a:r>
                        <a:rPr lang="en-US" sz="1200" b="1" dirty="0"/>
                        <a:t>Top piping</a:t>
                      </a:r>
                      <a:endParaRPr lang="en-US" sz="1200" b="1" dirty="0">
                        <a:solidFill>
                          <a:srgbClr val="FFFFFF"/>
                        </a:solidFill>
                        <a:latin typeface="Huawei Sans" panose="020C0503030203020204" pitchFamily="34" charset="0"/>
                        <a:ea typeface="微软雅黑" pitchFamily="34" charset="-122"/>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034" rtl="0" eaLnBrk="1" latinLnBrk="0" hangingPunct="1"/>
                      <a:r>
                        <a:rPr lang="en-US" sz="1200" b="1" dirty="0"/>
                        <a:t>Bottom piping</a:t>
                      </a:r>
                      <a:endParaRPr lang="en-US" sz="1200" b="1" dirty="0">
                        <a:solidFill>
                          <a:srgbClr val="FFFFFF"/>
                        </a:solidFill>
                        <a:latin typeface="Huawei Sans" panose="020C0503030203020204" pitchFamily="34" charset="0"/>
                        <a:ea typeface="微软雅黑" pitchFamily="34" charset="-122"/>
                        <a:cs typeface="+mn-cs"/>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806812">
                <a:tc>
                  <a:txBody>
                    <a:bodyPr/>
                    <a:lstStyle/>
                    <a:p>
                      <a:pPr marL="228600" indent="-228600">
                        <a:lnSpc>
                          <a:spcPct val="140000"/>
                        </a:lnSpc>
                        <a:buFont typeface="+mj-lt"/>
                        <a:buAutoNum type="arabicPeriod"/>
                      </a:pPr>
                      <a:r>
                        <a:rPr lang="en-US" sz="1200" dirty="0" smtClean="0"/>
                        <a:t>No </a:t>
                      </a:r>
                      <a:r>
                        <a:rPr lang="en-US" sz="1200" dirty="0"/>
                        <a:t>raised floor is required, and the layout is simple.</a:t>
                      </a:r>
                    </a:p>
                    <a:p>
                      <a:pPr marL="228600" indent="-228600">
                        <a:lnSpc>
                          <a:spcPct val="140000"/>
                        </a:lnSpc>
                        <a:buFont typeface="+mj-lt"/>
                        <a:buAutoNum type="arabicPeriod"/>
                      </a:pPr>
                      <a:r>
                        <a:rPr lang="en-US" sz="1200" dirty="0" smtClean="0"/>
                        <a:t>Water </a:t>
                      </a:r>
                      <a:r>
                        <a:rPr lang="en-US" sz="1200" dirty="0"/>
                        <a:t>pipes are routed from the top, which threatens equipment safety in case of water leakage.</a:t>
                      </a:r>
                      <a:endParaRPr lang="en-US" sz="1200" dirty="0">
                        <a:latin typeface="Huawei Sans" panose="020C0503030203020204" pitchFamily="34" charset="0"/>
                        <a:ea typeface="微软雅黑" pitchFamily="34" charset="-122"/>
                      </a:endParaRP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40000"/>
                        </a:lnSpc>
                      </a:pPr>
                      <a:r>
                        <a:rPr lang="en-US" sz="1200" dirty="0"/>
                        <a:t>1. </a:t>
                      </a:r>
                      <a:r>
                        <a:rPr lang="en-US" sz="1200" dirty="0" smtClean="0"/>
                        <a:t>The raised </a:t>
                      </a:r>
                      <a:r>
                        <a:rPr lang="en-US" sz="1200" dirty="0"/>
                        <a:t>floor is required.</a:t>
                      </a:r>
                    </a:p>
                    <a:p>
                      <a:pPr>
                        <a:lnSpc>
                          <a:spcPct val="140000"/>
                        </a:lnSpc>
                      </a:pPr>
                      <a:r>
                        <a:rPr lang="en-US" sz="1200" dirty="0"/>
                        <a:t>2. Water leakage does not threaten equipment safety.</a:t>
                      </a:r>
                      <a:endParaRPr lang="en-US" sz="1200" dirty="0">
                        <a:latin typeface="Huawei Sans" panose="020C0503030203020204" pitchFamily="34" charset="0"/>
                        <a:ea typeface="微软雅黑" pitchFamily="34" charset="-122"/>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17" name="矩形 16"/>
          <p:cNvSpPr/>
          <p:nvPr/>
        </p:nvSpPr>
        <p:spPr>
          <a:xfrm>
            <a:off x="745597" y="4728477"/>
            <a:ext cx="3619902" cy="276999"/>
          </a:xfrm>
          <a:prstGeom prst="rect">
            <a:avLst/>
          </a:prstGeom>
        </p:spPr>
        <p:txBody>
          <a:bodyPr wrap="none">
            <a:spAutoFit/>
          </a:bodyPr>
          <a:lstStyle/>
          <a:p>
            <a:pPr marL="171450" indent="-171450">
              <a:buFont typeface="Wingdings" panose="05000000000000000000" pitchFamily="2" charset="2"/>
              <a:buChar char="Ø"/>
            </a:pPr>
            <a:r>
              <a:rPr lang="en-US" sz="1200" dirty="0">
                <a:solidFill>
                  <a:srgbClr val="C00000"/>
                </a:solidFill>
                <a:latin typeface="Huawei Sans" panose="020C0503030203020204" pitchFamily="34" charset="0"/>
                <a:ea typeface="微软雅黑" pitchFamily="34" charset="-122"/>
              </a:rPr>
              <a:t> Ensure that there is no gap between cabinets.</a:t>
            </a:r>
          </a:p>
        </p:txBody>
      </p:sp>
      <p:sp>
        <p:nvSpPr>
          <p:cNvPr id="18" name="矩形 17"/>
          <p:cNvSpPr/>
          <p:nvPr/>
        </p:nvSpPr>
        <p:spPr>
          <a:xfrm>
            <a:off x="4510162" y="5278748"/>
            <a:ext cx="2494594" cy="276999"/>
          </a:xfrm>
          <a:prstGeom prst="rect">
            <a:avLst/>
          </a:prstGeom>
        </p:spPr>
        <p:txBody>
          <a:bodyPr wrap="none">
            <a:spAutoFit/>
          </a:bodyPr>
          <a:lstStyle/>
          <a:p>
            <a:pPr marL="171450" indent="-171450">
              <a:buFont typeface="Wingdings" panose="05000000000000000000" pitchFamily="2" charset="2"/>
              <a:buChar char="Ø"/>
            </a:pPr>
            <a:r>
              <a:rPr lang="en-US" sz="1200" dirty="0">
                <a:solidFill>
                  <a:srgbClr val="C00000"/>
                </a:solidFill>
                <a:latin typeface="Huawei Sans" panose="020C0503030203020204" pitchFamily="34" charset="0"/>
                <a:ea typeface="微软雅黑" pitchFamily="34" charset="-122"/>
              </a:rPr>
              <a:t> Keep equipment load balance</a:t>
            </a:r>
          </a:p>
        </p:txBody>
      </p:sp>
      <p:sp>
        <p:nvSpPr>
          <p:cNvPr id="21" name="矩形 20"/>
          <p:cNvSpPr/>
          <p:nvPr/>
        </p:nvSpPr>
        <p:spPr>
          <a:xfrm>
            <a:off x="784062" y="5137152"/>
            <a:ext cx="2380911" cy="646331"/>
          </a:xfrm>
          <a:prstGeom prst="rect">
            <a:avLst/>
          </a:prstGeom>
        </p:spPr>
        <p:txBody>
          <a:bodyPr wrap="square">
            <a:spAutoFit/>
          </a:bodyPr>
          <a:lstStyle/>
          <a:p>
            <a:pPr marL="171450" indent="-171450">
              <a:lnSpc>
                <a:spcPct val="150000"/>
              </a:lnSpc>
              <a:buFont typeface="Wingdings" panose="05000000000000000000" pitchFamily="2" charset="2"/>
              <a:buChar char="Ø"/>
            </a:pPr>
            <a:r>
              <a:rPr lang="en-US" sz="1200" dirty="0">
                <a:solidFill>
                  <a:srgbClr val="C00000"/>
                </a:solidFill>
                <a:latin typeface="Huawei Sans" panose="020C0503030203020204" pitchFamily="34" charset="0"/>
                <a:ea typeface="微软雅黑" pitchFamily="34" charset="-122"/>
              </a:rPr>
              <a:t> Place the air conditioner in a proper position.</a:t>
            </a:r>
          </a:p>
        </p:txBody>
      </p:sp>
      <p:sp>
        <p:nvSpPr>
          <p:cNvPr id="22" name="矩形 21"/>
          <p:cNvSpPr/>
          <p:nvPr/>
        </p:nvSpPr>
        <p:spPr>
          <a:xfrm>
            <a:off x="4454787" y="4728476"/>
            <a:ext cx="2651688" cy="276999"/>
          </a:xfrm>
          <a:prstGeom prst="rect">
            <a:avLst/>
          </a:prstGeom>
        </p:spPr>
        <p:txBody>
          <a:bodyPr wrap="none">
            <a:spAutoFit/>
          </a:bodyPr>
          <a:lstStyle/>
          <a:p>
            <a:pPr marL="171450" indent="-171450">
              <a:buFont typeface="Wingdings" panose="05000000000000000000" pitchFamily="2" charset="2"/>
              <a:buChar char="Ø"/>
            </a:pPr>
            <a:r>
              <a:rPr lang="en-US" sz="1200" dirty="0">
                <a:solidFill>
                  <a:srgbClr val="C00000"/>
                </a:solidFill>
                <a:latin typeface="Huawei Sans" panose="020C0503030203020204" pitchFamily="34" charset="0"/>
                <a:ea typeface="微软雅黑" pitchFamily="34" charset="-122"/>
              </a:rPr>
              <a:t>Avoid mixing of cold and hot air.</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7448" y="4067302"/>
            <a:ext cx="3964483" cy="1876347"/>
          </a:xfrm>
          <a:prstGeom prst="rect">
            <a:avLst/>
          </a:prstGeom>
        </p:spPr>
      </p:pic>
    </p:spTree>
    <p:extLst>
      <p:ext uri="{BB962C8B-B14F-4D97-AF65-F5344CB8AC3E}">
        <p14:creationId xmlns:p14="http://schemas.microsoft.com/office/powerpoint/2010/main" val="16957457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atin typeface="Huawei Sans" panose="020C0503030203020204" pitchFamily="34" charset="0"/>
              </a:rPr>
              <a:t>Air Conditioner Load Types</a:t>
            </a:r>
          </a:p>
        </p:txBody>
      </p:sp>
      <p:sp>
        <p:nvSpPr>
          <p:cNvPr id="3" name="文本占位符 2"/>
          <p:cNvSpPr>
            <a:spLocks noGrp="1"/>
          </p:cNvSpPr>
          <p:nvPr>
            <p:ph type="body" sz="quarter" idx="10"/>
          </p:nvPr>
        </p:nvSpPr>
        <p:spPr/>
        <p:txBody>
          <a:bodyPr>
            <a:noAutofit/>
          </a:bodyPr>
          <a:lstStyle/>
          <a:p>
            <a:r>
              <a:rPr lang="en-US" sz="2000" dirty="0">
                <a:latin typeface="Huawei Sans" panose="020C0503030203020204" pitchFamily="34" charset="0"/>
                <a:ea typeface="+mn-ea"/>
              </a:rPr>
              <a:t>Air conditioner load types</a:t>
            </a:r>
          </a:p>
        </p:txBody>
      </p:sp>
      <p:grpSp>
        <p:nvGrpSpPr>
          <p:cNvPr id="16" name="Group 2"/>
          <p:cNvGrpSpPr>
            <a:grpSpLocks/>
          </p:cNvGrpSpPr>
          <p:nvPr/>
        </p:nvGrpSpPr>
        <p:grpSpPr bwMode="auto">
          <a:xfrm>
            <a:off x="1847528" y="1555620"/>
            <a:ext cx="9001000" cy="4536504"/>
            <a:chOff x="521" y="1029"/>
            <a:chExt cx="4941" cy="2445"/>
          </a:xfrm>
        </p:grpSpPr>
        <p:sp>
          <p:nvSpPr>
            <p:cNvPr id="17" name="Rectangle 3"/>
            <p:cNvSpPr>
              <a:spLocks noChangeArrowheads="1"/>
            </p:cNvSpPr>
            <p:nvPr/>
          </p:nvSpPr>
          <p:spPr bwMode="gray">
            <a:xfrm>
              <a:off x="1756" y="1029"/>
              <a:ext cx="2359" cy="779"/>
            </a:xfrm>
            <a:prstGeom prst="rect">
              <a:avLst/>
            </a:prstGeom>
            <a:solidFill>
              <a:srgbClr val="6399AB"/>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noAutofit/>
            </a:bodyPr>
            <a:lstStyle>
              <a:lvl1pPr algn="ctr">
                <a:defRPr kumimoji="1">
                  <a:solidFill>
                    <a:schemeClr val="tx1"/>
                  </a:solidFill>
                  <a:latin typeface="Arial" panose="020B0604020202020204" pitchFamily="34" charset="0"/>
                  <a:ea typeface="新細明體" panose="02020500000000000000" pitchFamily="18" charset="-120"/>
                </a:defRPr>
              </a:lvl1pPr>
              <a:lvl2pPr marL="742950" indent="-285750" algn="ctr">
                <a:defRPr kumimoji="1">
                  <a:solidFill>
                    <a:schemeClr val="tx1"/>
                  </a:solidFill>
                  <a:latin typeface="Arial" panose="020B0604020202020204" pitchFamily="34" charset="0"/>
                  <a:ea typeface="新細明體" panose="02020500000000000000" pitchFamily="18" charset="-120"/>
                </a:defRPr>
              </a:lvl2pPr>
              <a:lvl3pPr marL="1143000" indent="-228600" algn="ctr">
                <a:defRPr kumimoji="1">
                  <a:solidFill>
                    <a:schemeClr val="tx1"/>
                  </a:solidFill>
                  <a:latin typeface="Arial" panose="020B0604020202020204" pitchFamily="34" charset="0"/>
                  <a:ea typeface="新細明體" panose="02020500000000000000" pitchFamily="18" charset="-120"/>
                </a:defRPr>
              </a:lvl3pPr>
              <a:lvl4pPr marL="1600200" indent="-228600" algn="ctr">
                <a:defRPr kumimoji="1">
                  <a:solidFill>
                    <a:schemeClr val="tx1"/>
                  </a:solidFill>
                  <a:latin typeface="Arial" panose="020B0604020202020204" pitchFamily="34" charset="0"/>
                  <a:ea typeface="新細明體" panose="02020500000000000000" pitchFamily="18" charset="-120"/>
                </a:defRPr>
              </a:lvl4pPr>
              <a:lvl5pPr marL="2057400" indent="-228600" algn="ctr">
                <a:defRPr kumimoji="1">
                  <a:solidFill>
                    <a:schemeClr val="tx1"/>
                  </a:solidFill>
                  <a:latin typeface="Arial" panose="020B0604020202020204" pitchFamily="34" charset="0"/>
                  <a:ea typeface="新細明體" panose="02020500000000000000" pitchFamily="18" charset="-120"/>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140000"/>
                </a:lnSpc>
              </a:pPr>
              <a:r>
                <a:rPr lang="en-US" sz="1400" b="1" dirty="0">
                  <a:latin typeface="Huawei Sans" panose="020C0503030203020204" pitchFamily="34" charset="0"/>
                  <a:ea typeface="+mn-ea"/>
                </a:rPr>
                <a:t>Cooling </a:t>
              </a:r>
              <a:r>
                <a:rPr lang="en-US" sz="1400" b="1" dirty="0" smtClean="0">
                  <a:latin typeface="Huawei Sans" panose="020C0503030203020204" pitchFamily="34" charset="0"/>
                  <a:ea typeface="+mn-ea"/>
                </a:rPr>
                <a:t>load</a:t>
              </a:r>
            </a:p>
            <a:p>
              <a:pPr algn="l" eaLnBrk="1" hangingPunct="1">
                <a:lnSpc>
                  <a:spcPct val="140000"/>
                </a:lnSpc>
              </a:pPr>
              <a:r>
                <a:rPr lang="en-US" sz="1200" dirty="0" smtClean="0">
                  <a:solidFill>
                    <a:schemeClr val="bg1"/>
                  </a:solidFill>
                  <a:latin typeface="Huawei Sans" panose="020C0503030203020204" pitchFamily="34" charset="0"/>
                  <a:ea typeface="+mn-ea"/>
                </a:rPr>
                <a:t>The </a:t>
              </a:r>
              <a:r>
                <a:rPr lang="en-US" sz="1200" dirty="0">
                  <a:solidFill>
                    <a:schemeClr val="bg1"/>
                  </a:solidFill>
                  <a:latin typeface="Huawei Sans" panose="020C0503030203020204" pitchFamily="34" charset="0"/>
                  <a:ea typeface="+mn-ea"/>
                </a:rPr>
                <a:t>amount of cooling (heat taken away by the air conditioning system) that must be provided to the room at a certain moment to maintain the indoor set temperature</a:t>
              </a:r>
            </a:p>
          </p:txBody>
        </p:sp>
        <p:sp>
          <p:nvSpPr>
            <p:cNvPr id="18" name="Rectangle 4"/>
            <p:cNvSpPr>
              <a:spLocks noChangeArrowheads="1"/>
            </p:cNvSpPr>
            <p:nvPr/>
          </p:nvSpPr>
          <p:spPr bwMode="gray">
            <a:xfrm>
              <a:off x="521" y="2695"/>
              <a:ext cx="2002" cy="779"/>
            </a:xfrm>
            <a:prstGeom prst="rect">
              <a:avLst/>
            </a:prstGeom>
            <a:solidFill>
              <a:srgbClr val="A1A646"/>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noAutofit/>
            </a:bodyPr>
            <a:lstStyle>
              <a:lvl1pPr algn="ctr">
                <a:defRPr kumimoji="1">
                  <a:solidFill>
                    <a:schemeClr val="tx1"/>
                  </a:solidFill>
                  <a:latin typeface="Arial" panose="020B0604020202020204" pitchFamily="34" charset="0"/>
                  <a:ea typeface="新細明體" panose="02020500000000000000" pitchFamily="18" charset="-120"/>
                </a:defRPr>
              </a:lvl1pPr>
              <a:lvl2pPr marL="742950" indent="-285750" algn="ctr">
                <a:defRPr kumimoji="1">
                  <a:solidFill>
                    <a:schemeClr val="tx1"/>
                  </a:solidFill>
                  <a:latin typeface="Arial" panose="020B0604020202020204" pitchFamily="34" charset="0"/>
                  <a:ea typeface="新細明體" panose="02020500000000000000" pitchFamily="18" charset="-120"/>
                </a:defRPr>
              </a:lvl2pPr>
              <a:lvl3pPr marL="1143000" indent="-228600" algn="ctr">
                <a:defRPr kumimoji="1">
                  <a:solidFill>
                    <a:schemeClr val="tx1"/>
                  </a:solidFill>
                  <a:latin typeface="Arial" panose="020B0604020202020204" pitchFamily="34" charset="0"/>
                  <a:ea typeface="新細明體" panose="02020500000000000000" pitchFamily="18" charset="-120"/>
                </a:defRPr>
              </a:lvl3pPr>
              <a:lvl4pPr marL="1600200" indent="-228600" algn="ctr">
                <a:defRPr kumimoji="1">
                  <a:solidFill>
                    <a:schemeClr val="tx1"/>
                  </a:solidFill>
                  <a:latin typeface="Arial" panose="020B0604020202020204" pitchFamily="34" charset="0"/>
                  <a:ea typeface="新細明體" panose="02020500000000000000" pitchFamily="18" charset="-120"/>
                </a:defRPr>
              </a:lvl4pPr>
              <a:lvl5pPr marL="2057400" indent="-228600" algn="ctr">
                <a:defRPr kumimoji="1">
                  <a:solidFill>
                    <a:schemeClr val="tx1"/>
                  </a:solidFill>
                  <a:latin typeface="Arial" panose="020B0604020202020204" pitchFamily="34" charset="0"/>
                  <a:ea typeface="新細明體" panose="02020500000000000000" pitchFamily="18" charset="-120"/>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150000"/>
                </a:lnSpc>
              </a:pPr>
              <a:r>
                <a:rPr lang="en-US" sz="1400" b="1" dirty="0">
                  <a:latin typeface="Huawei Sans" panose="020C0503030203020204" pitchFamily="34" charset="0"/>
                  <a:ea typeface="+mn-ea"/>
                </a:rPr>
                <a:t>Heat load</a:t>
              </a:r>
            </a:p>
            <a:p>
              <a:pPr eaLnBrk="1" hangingPunct="1">
                <a:lnSpc>
                  <a:spcPct val="150000"/>
                </a:lnSpc>
              </a:pPr>
              <a:r>
                <a:rPr lang="en-US" sz="1200" dirty="0">
                  <a:solidFill>
                    <a:schemeClr val="bg1"/>
                  </a:solidFill>
                  <a:latin typeface="Huawei Sans" panose="020C0503030203020204" pitchFamily="34" charset="0"/>
                  <a:ea typeface="+mn-ea"/>
                </a:rPr>
                <a:t>The amount of heat that must be provided to the room per unit of time to maintain the indoor set temperature</a:t>
              </a:r>
            </a:p>
          </p:txBody>
        </p:sp>
        <p:sp>
          <p:nvSpPr>
            <p:cNvPr id="19" name="Rectangle 5"/>
            <p:cNvSpPr>
              <a:spLocks noChangeArrowheads="1"/>
            </p:cNvSpPr>
            <p:nvPr/>
          </p:nvSpPr>
          <p:spPr bwMode="gray">
            <a:xfrm>
              <a:off x="3460" y="2695"/>
              <a:ext cx="2002" cy="779"/>
            </a:xfrm>
            <a:prstGeom prst="rect">
              <a:avLst/>
            </a:prstGeom>
            <a:solidFill>
              <a:srgbClr val="FFC000"/>
            </a:solidFill>
            <a:ln>
              <a:noFill/>
            </a:ln>
            <a:effectLst>
              <a:outerShdw dist="107763" dir="2700000" algn="ctr" rotWithShape="0">
                <a:schemeClr val="bg2">
                  <a:alpha val="50000"/>
                </a:schemeClr>
              </a:outerShdw>
            </a:effectLst>
            <a:extLst>
              <a:ext uri="{91240B29-F687-4F45-9708-019B960494DF}">
                <a14:hiddenLine xmlns:a14="http://schemas.microsoft.com/office/drawing/2010/main" w="25400" algn="ctr">
                  <a:solidFill>
                    <a:srgbClr val="FFFFFF"/>
                  </a:solidFill>
                  <a:miter lim="800000"/>
                  <a:headEnd/>
                  <a:tailEnd/>
                </a14:hiddenLine>
              </a:ext>
            </a:extLst>
          </p:spPr>
          <p:txBody>
            <a:bodyPr lIns="45720" tIns="44450" rIns="45720" bIns="44450" anchor="ctr" anchorCtr="1">
              <a:noAutofit/>
            </a:bodyPr>
            <a:lstStyle>
              <a:lvl1pPr algn="ctr">
                <a:defRPr kumimoji="1">
                  <a:solidFill>
                    <a:schemeClr val="tx1"/>
                  </a:solidFill>
                  <a:latin typeface="Arial" panose="020B0604020202020204" pitchFamily="34" charset="0"/>
                  <a:ea typeface="新細明體" panose="02020500000000000000" pitchFamily="18" charset="-120"/>
                </a:defRPr>
              </a:lvl1pPr>
              <a:lvl2pPr marL="742950" indent="-285750" algn="ctr">
                <a:defRPr kumimoji="1">
                  <a:solidFill>
                    <a:schemeClr val="tx1"/>
                  </a:solidFill>
                  <a:latin typeface="Arial" panose="020B0604020202020204" pitchFamily="34" charset="0"/>
                  <a:ea typeface="新細明體" panose="02020500000000000000" pitchFamily="18" charset="-120"/>
                </a:defRPr>
              </a:lvl2pPr>
              <a:lvl3pPr marL="1143000" indent="-228600" algn="ctr">
                <a:defRPr kumimoji="1">
                  <a:solidFill>
                    <a:schemeClr val="tx1"/>
                  </a:solidFill>
                  <a:latin typeface="Arial" panose="020B0604020202020204" pitchFamily="34" charset="0"/>
                  <a:ea typeface="新細明體" panose="02020500000000000000" pitchFamily="18" charset="-120"/>
                </a:defRPr>
              </a:lvl3pPr>
              <a:lvl4pPr marL="1600200" indent="-228600" algn="ctr">
                <a:defRPr kumimoji="1">
                  <a:solidFill>
                    <a:schemeClr val="tx1"/>
                  </a:solidFill>
                  <a:latin typeface="Arial" panose="020B0604020202020204" pitchFamily="34" charset="0"/>
                  <a:ea typeface="新細明體" panose="02020500000000000000" pitchFamily="18" charset="-120"/>
                </a:defRPr>
              </a:lvl4pPr>
              <a:lvl5pPr marL="2057400" indent="-228600" algn="ctr">
                <a:defRPr kumimoji="1">
                  <a:solidFill>
                    <a:schemeClr val="tx1"/>
                  </a:solidFill>
                  <a:latin typeface="Arial" panose="020B0604020202020204" pitchFamily="34" charset="0"/>
                  <a:ea typeface="新細明體" panose="02020500000000000000" pitchFamily="18" charset="-120"/>
                </a:defRPr>
              </a:lvl5pPr>
              <a:lvl6pPr marL="25146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6pPr>
              <a:lvl7pPr marL="29718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7pPr>
              <a:lvl8pPr marL="34290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8pPr>
              <a:lvl9pPr marL="3886200" indent="-228600" algn="ctr" eaLnBrk="0" fontAlgn="base" hangingPunct="0">
                <a:spcBef>
                  <a:spcPct val="0"/>
                </a:spcBef>
                <a:spcAft>
                  <a:spcPct val="0"/>
                </a:spcAft>
                <a:defRPr kumimoji="1">
                  <a:solidFill>
                    <a:schemeClr val="tx1"/>
                  </a:solidFill>
                  <a:latin typeface="Arial" panose="020B0604020202020204" pitchFamily="34" charset="0"/>
                  <a:ea typeface="新細明體" panose="02020500000000000000" pitchFamily="18" charset="-120"/>
                </a:defRPr>
              </a:lvl9pPr>
            </a:lstStyle>
            <a:p>
              <a:pPr eaLnBrk="1" hangingPunct="1">
                <a:lnSpc>
                  <a:spcPct val="150000"/>
                </a:lnSpc>
              </a:pPr>
              <a:r>
                <a:rPr lang="en-US" sz="1400" b="1" dirty="0">
                  <a:latin typeface="Huawei Sans" panose="020C0503030203020204" pitchFamily="34" charset="0"/>
                  <a:ea typeface="+mn-ea"/>
                </a:rPr>
                <a:t>Wet load</a:t>
              </a:r>
            </a:p>
            <a:p>
              <a:pPr eaLnBrk="1" hangingPunct="1">
                <a:lnSpc>
                  <a:spcPct val="150000"/>
                </a:lnSpc>
              </a:pPr>
              <a:r>
                <a:rPr lang="en-US" sz="1200" dirty="0">
                  <a:solidFill>
                    <a:schemeClr val="bg1"/>
                  </a:solidFill>
                  <a:latin typeface="Huawei Sans" panose="020C0503030203020204" pitchFamily="34" charset="0"/>
                  <a:ea typeface="+mn-ea"/>
                </a:rPr>
                <a:t>The amount of moisture that needs to be removed from (or added to) a room to maintain the indoor relative humidity</a:t>
              </a:r>
            </a:p>
          </p:txBody>
        </p:sp>
        <p:sp>
          <p:nvSpPr>
            <p:cNvPr id="20" name="Freeform 6"/>
            <p:cNvSpPr>
              <a:spLocks/>
            </p:cNvSpPr>
            <p:nvPr/>
          </p:nvSpPr>
          <p:spPr bwMode="auto">
            <a:xfrm>
              <a:off x="3881" y="1845"/>
              <a:ext cx="93" cy="784"/>
            </a:xfrm>
            <a:custGeom>
              <a:avLst/>
              <a:gdLst>
                <a:gd name="T0" fmla="*/ 6 w 110"/>
                <a:gd name="T1" fmla="*/ 784 h 924"/>
                <a:gd name="T2" fmla="*/ 51 w 110"/>
                <a:gd name="T3" fmla="*/ 677 h 924"/>
                <a:gd name="T4" fmla="*/ 86 w 110"/>
                <a:gd name="T5" fmla="*/ 532 h 924"/>
                <a:gd name="T6" fmla="*/ 91 w 110"/>
                <a:gd name="T7" fmla="*/ 387 h 924"/>
                <a:gd name="T8" fmla="*/ 81 w 110"/>
                <a:gd name="T9" fmla="*/ 267 h 924"/>
                <a:gd name="T10" fmla="*/ 58 w 110"/>
                <a:gd name="T11" fmla="*/ 137 h 924"/>
                <a:gd name="T12" fmla="*/ 0 w 110"/>
                <a:gd name="T13" fmla="*/ 0 h 9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924">
                  <a:moveTo>
                    <a:pt x="7" y="924"/>
                  </a:moveTo>
                  <a:cubicBezTo>
                    <a:pt x="16" y="903"/>
                    <a:pt x="44" y="847"/>
                    <a:pt x="60" y="798"/>
                  </a:cubicBezTo>
                  <a:cubicBezTo>
                    <a:pt x="76" y="749"/>
                    <a:pt x="94" y="684"/>
                    <a:pt x="102" y="627"/>
                  </a:cubicBezTo>
                  <a:cubicBezTo>
                    <a:pt x="110" y="570"/>
                    <a:pt x="109" y="508"/>
                    <a:pt x="108" y="456"/>
                  </a:cubicBezTo>
                  <a:cubicBezTo>
                    <a:pt x="107" y="404"/>
                    <a:pt x="103" y="364"/>
                    <a:pt x="96" y="315"/>
                  </a:cubicBezTo>
                  <a:cubicBezTo>
                    <a:pt x="89" y="266"/>
                    <a:pt x="85" y="214"/>
                    <a:pt x="69" y="162"/>
                  </a:cubicBezTo>
                  <a:cubicBezTo>
                    <a:pt x="53" y="110"/>
                    <a:pt x="12" y="27"/>
                    <a:pt x="0" y="0"/>
                  </a:cubicBezTo>
                </a:path>
              </a:pathLst>
            </a:custGeom>
            <a:noFill/>
            <a:ln w="44450">
              <a:solidFill>
                <a:srgbClr val="969696"/>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sp>
          <p:nvSpPr>
            <p:cNvPr id="21" name="Freeform 7"/>
            <p:cNvSpPr>
              <a:spLocks/>
            </p:cNvSpPr>
            <p:nvPr/>
          </p:nvSpPr>
          <p:spPr bwMode="auto">
            <a:xfrm>
              <a:off x="3708" y="1858"/>
              <a:ext cx="100" cy="776"/>
            </a:xfrm>
            <a:custGeom>
              <a:avLst/>
              <a:gdLst>
                <a:gd name="T0" fmla="*/ 0 w 118"/>
                <a:gd name="T1" fmla="*/ 0 h 915"/>
                <a:gd name="T2" fmla="*/ 43 w 118"/>
                <a:gd name="T3" fmla="*/ 89 h 915"/>
                <a:gd name="T4" fmla="*/ 74 w 118"/>
                <a:gd name="T5" fmla="*/ 183 h 915"/>
                <a:gd name="T6" fmla="*/ 97 w 118"/>
                <a:gd name="T7" fmla="*/ 336 h 915"/>
                <a:gd name="T8" fmla="*/ 97 w 118"/>
                <a:gd name="T9" fmla="*/ 450 h 915"/>
                <a:gd name="T10" fmla="*/ 76 w 118"/>
                <a:gd name="T11" fmla="*/ 580 h 915"/>
                <a:gd name="T12" fmla="*/ 51 w 118"/>
                <a:gd name="T13" fmla="*/ 662 h 915"/>
                <a:gd name="T14" fmla="*/ 3 w 118"/>
                <a:gd name="T15" fmla="*/ 776 h 91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8" h="915">
                  <a:moveTo>
                    <a:pt x="0" y="0"/>
                  </a:moveTo>
                  <a:cubicBezTo>
                    <a:pt x="8" y="17"/>
                    <a:pt x="37" y="69"/>
                    <a:pt x="51" y="105"/>
                  </a:cubicBezTo>
                  <a:cubicBezTo>
                    <a:pt x="65" y="141"/>
                    <a:pt x="77" y="168"/>
                    <a:pt x="87" y="216"/>
                  </a:cubicBezTo>
                  <a:cubicBezTo>
                    <a:pt x="97" y="264"/>
                    <a:pt x="110" y="344"/>
                    <a:pt x="114" y="396"/>
                  </a:cubicBezTo>
                  <a:cubicBezTo>
                    <a:pt x="118" y="448"/>
                    <a:pt x="118" y="483"/>
                    <a:pt x="114" y="531"/>
                  </a:cubicBezTo>
                  <a:cubicBezTo>
                    <a:pt x="110" y="579"/>
                    <a:pt x="99" y="643"/>
                    <a:pt x="90" y="684"/>
                  </a:cubicBezTo>
                  <a:cubicBezTo>
                    <a:pt x="81" y="725"/>
                    <a:pt x="75" y="741"/>
                    <a:pt x="60" y="780"/>
                  </a:cubicBezTo>
                  <a:cubicBezTo>
                    <a:pt x="45" y="819"/>
                    <a:pt x="24" y="867"/>
                    <a:pt x="3" y="915"/>
                  </a:cubicBezTo>
                </a:path>
              </a:pathLst>
            </a:custGeom>
            <a:noFill/>
            <a:ln w="44450" cap="flat" cmpd="sng">
              <a:solidFill>
                <a:srgbClr val="969696"/>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grpSp>
          <p:nvGrpSpPr>
            <p:cNvPr id="22" name="Group 8"/>
            <p:cNvGrpSpPr>
              <a:grpSpLocks/>
            </p:cNvGrpSpPr>
            <p:nvPr/>
          </p:nvGrpSpPr>
          <p:grpSpPr bwMode="auto">
            <a:xfrm flipH="1">
              <a:off x="2043" y="1845"/>
              <a:ext cx="266" cy="789"/>
              <a:chOff x="1338" y="1554"/>
              <a:chExt cx="314" cy="930"/>
            </a:xfrm>
          </p:grpSpPr>
          <p:sp>
            <p:nvSpPr>
              <p:cNvPr id="26" name="Freeform 9"/>
              <p:cNvSpPr>
                <a:spLocks/>
              </p:cNvSpPr>
              <p:nvPr/>
            </p:nvSpPr>
            <p:spPr bwMode="auto">
              <a:xfrm>
                <a:off x="1542" y="1554"/>
                <a:ext cx="110" cy="924"/>
              </a:xfrm>
              <a:custGeom>
                <a:avLst/>
                <a:gdLst>
                  <a:gd name="T0" fmla="*/ 7 w 110"/>
                  <a:gd name="T1" fmla="*/ 924 h 924"/>
                  <a:gd name="T2" fmla="*/ 60 w 110"/>
                  <a:gd name="T3" fmla="*/ 798 h 924"/>
                  <a:gd name="T4" fmla="*/ 102 w 110"/>
                  <a:gd name="T5" fmla="*/ 627 h 924"/>
                  <a:gd name="T6" fmla="*/ 108 w 110"/>
                  <a:gd name="T7" fmla="*/ 456 h 924"/>
                  <a:gd name="T8" fmla="*/ 96 w 110"/>
                  <a:gd name="T9" fmla="*/ 315 h 924"/>
                  <a:gd name="T10" fmla="*/ 69 w 110"/>
                  <a:gd name="T11" fmla="*/ 162 h 924"/>
                  <a:gd name="T12" fmla="*/ 0 w 110"/>
                  <a:gd name="T13" fmla="*/ 0 h 9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924">
                    <a:moveTo>
                      <a:pt x="7" y="924"/>
                    </a:moveTo>
                    <a:cubicBezTo>
                      <a:pt x="16" y="903"/>
                      <a:pt x="44" y="847"/>
                      <a:pt x="60" y="798"/>
                    </a:cubicBezTo>
                    <a:cubicBezTo>
                      <a:pt x="76" y="749"/>
                      <a:pt x="94" y="684"/>
                      <a:pt x="102" y="627"/>
                    </a:cubicBezTo>
                    <a:cubicBezTo>
                      <a:pt x="110" y="570"/>
                      <a:pt x="109" y="508"/>
                      <a:pt x="108" y="456"/>
                    </a:cubicBezTo>
                    <a:cubicBezTo>
                      <a:pt x="107" y="404"/>
                      <a:pt x="103" y="364"/>
                      <a:pt x="96" y="315"/>
                    </a:cubicBezTo>
                    <a:cubicBezTo>
                      <a:pt x="89" y="266"/>
                      <a:pt x="85" y="214"/>
                      <a:pt x="69" y="162"/>
                    </a:cubicBezTo>
                    <a:cubicBezTo>
                      <a:pt x="53" y="110"/>
                      <a:pt x="12" y="27"/>
                      <a:pt x="0" y="0"/>
                    </a:cubicBezTo>
                  </a:path>
                </a:pathLst>
              </a:custGeom>
              <a:noFill/>
              <a:ln w="44450">
                <a:solidFill>
                  <a:srgbClr val="969696"/>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sp>
            <p:nvSpPr>
              <p:cNvPr id="27" name="Freeform 10"/>
              <p:cNvSpPr>
                <a:spLocks/>
              </p:cNvSpPr>
              <p:nvPr/>
            </p:nvSpPr>
            <p:spPr bwMode="auto">
              <a:xfrm>
                <a:off x="1338" y="1569"/>
                <a:ext cx="118" cy="915"/>
              </a:xfrm>
              <a:custGeom>
                <a:avLst/>
                <a:gdLst>
                  <a:gd name="T0" fmla="*/ 0 w 118"/>
                  <a:gd name="T1" fmla="*/ 0 h 915"/>
                  <a:gd name="T2" fmla="*/ 51 w 118"/>
                  <a:gd name="T3" fmla="*/ 105 h 915"/>
                  <a:gd name="T4" fmla="*/ 87 w 118"/>
                  <a:gd name="T5" fmla="*/ 216 h 915"/>
                  <a:gd name="T6" fmla="*/ 114 w 118"/>
                  <a:gd name="T7" fmla="*/ 396 h 915"/>
                  <a:gd name="T8" fmla="*/ 114 w 118"/>
                  <a:gd name="T9" fmla="*/ 531 h 915"/>
                  <a:gd name="T10" fmla="*/ 90 w 118"/>
                  <a:gd name="T11" fmla="*/ 684 h 915"/>
                  <a:gd name="T12" fmla="*/ 60 w 118"/>
                  <a:gd name="T13" fmla="*/ 780 h 915"/>
                  <a:gd name="T14" fmla="*/ 3 w 118"/>
                  <a:gd name="T15" fmla="*/ 915 h 91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8" h="915">
                    <a:moveTo>
                      <a:pt x="0" y="0"/>
                    </a:moveTo>
                    <a:cubicBezTo>
                      <a:pt x="8" y="17"/>
                      <a:pt x="37" y="69"/>
                      <a:pt x="51" y="105"/>
                    </a:cubicBezTo>
                    <a:cubicBezTo>
                      <a:pt x="65" y="141"/>
                      <a:pt x="77" y="168"/>
                      <a:pt x="87" y="216"/>
                    </a:cubicBezTo>
                    <a:cubicBezTo>
                      <a:pt x="97" y="264"/>
                      <a:pt x="110" y="344"/>
                      <a:pt x="114" y="396"/>
                    </a:cubicBezTo>
                    <a:cubicBezTo>
                      <a:pt x="118" y="448"/>
                      <a:pt x="118" y="483"/>
                      <a:pt x="114" y="531"/>
                    </a:cubicBezTo>
                    <a:cubicBezTo>
                      <a:pt x="110" y="579"/>
                      <a:pt x="99" y="643"/>
                      <a:pt x="90" y="684"/>
                    </a:cubicBezTo>
                    <a:cubicBezTo>
                      <a:pt x="81" y="725"/>
                      <a:pt x="75" y="741"/>
                      <a:pt x="60" y="780"/>
                    </a:cubicBezTo>
                    <a:cubicBezTo>
                      <a:pt x="45" y="819"/>
                      <a:pt x="24" y="867"/>
                      <a:pt x="3" y="915"/>
                    </a:cubicBezTo>
                  </a:path>
                </a:pathLst>
              </a:custGeom>
              <a:noFill/>
              <a:ln w="44450" cap="flat" cmpd="sng">
                <a:solidFill>
                  <a:srgbClr val="969696"/>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grpSp>
        <p:grpSp>
          <p:nvGrpSpPr>
            <p:cNvPr id="23" name="Group 11"/>
            <p:cNvGrpSpPr>
              <a:grpSpLocks/>
            </p:cNvGrpSpPr>
            <p:nvPr/>
          </p:nvGrpSpPr>
          <p:grpSpPr bwMode="auto">
            <a:xfrm rot="16234523" flipH="1">
              <a:off x="2858" y="2645"/>
              <a:ext cx="267" cy="789"/>
              <a:chOff x="1338" y="1554"/>
              <a:chExt cx="314" cy="930"/>
            </a:xfrm>
          </p:grpSpPr>
          <p:sp>
            <p:nvSpPr>
              <p:cNvPr id="24" name="Freeform 12"/>
              <p:cNvSpPr>
                <a:spLocks/>
              </p:cNvSpPr>
              <p:nvPr/>
            </p:nvSpPr>
            <p:spPr bwMode="auto">
              <a:xfrm>
                <a:off x="1542" y="1554"/>
                <a:ext cx="110" cy="924"/>
              </a:xfrm>
              <a:custGeom>
                <a:avLst/>
                <a:gdLst>
                  <a:gd name="T0" fmla="*/ 7 w 110"/>
                  <a:gd name="T1" fmla="*/ 924 h 924"/>
                  <a:gd name="T2" fmla="*/ 60 w 110"/>
                  <a:gd name="T3" fmla="*/ 798 h 924"/>
                  <a:gd name="T4" fmla="*/ 102 w 110"/>
                  <a:gd name="T5" fmla="*/ 627 h 924"/>
                  <a:gd name="T6" fmla="*/ 108 w 110"/>
                  <a:gd name="T7" fmla="*/ 456 h 924"/>
                  <a:gd name="T8" fmla="*/ 96 w 110"/>
                  <a:gd name="T9" fmla="*/ 315 h 924"/>
                  <a:gd name="T10" fmla="*/ 69 w 110"/>
                  <a:gd name="T11" fmla="*/ 162 h 924"/>
                  <a:gd name="T12" fmla="*/ 0 w 110"/>
                  <a:gd name="T13" fmla="*/ 0 h 9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0" h="924">
                    <a:moveTo>
                      <a:pt x="7" y="924"/>
                    </a:moveTo>
                    <a:cubicBezTo>
                      <a:pt x="16" y="903"/>
                      <a:pt x="44" y="847"/>
                      <a:pt x="60" y="798"/>
                    </a:cubicBezTo>
                    <a:cubicBezTo>
                      <a:pt x="76" y="749"/>
                      <a:pt x="94" y="684"/>
                      <a:pt x="102" y="627"/>
                    </a:cubicBezTo>
                    <a:cubicBezTo>
                      <a:pt x="110" y="570"/>
                      <a:pt x="109" y="508"/>
                      <a:pt x="108" y="456"/>
                    </a:cubicBezTo>
                    <a:cubicBezTo>
                      <a:pt x="107" y="404"/>
                      <a:pt x="103" y="364"/>
                      <a:pt x="96" y="315"/>
                    </a:cubicBezTo>
                    <a:cubicBezTo>
                      <a:pt x="89" y="266"/>
                      <a:pt x="85" y="214"/>
                      <a:pt x="69" y="162"/>
                    </a:cubicBezTo>
                    <a:cubicBezTo>
                      <a:pt x="53" y="110"/>
                      <a:pt x="12" y="27"/>
                      <a:pt x="0" y="0"/>
                    </a:cubicBezTo>
                  </a:path>
                </a:pathLst>
              </a:custGeom>
              <a:noFill/>
              <a:ln w="44450">
                <a:solidFill>
                  <a:srgbClr val="969696"/>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sp>
            <p:nvSpPr>
              <p:cNvPr id="25" name="Freeform 13"/>
              <p:cNvSpPr>
                <a:spLocks/>
              </p:cNvSpPr>
              <p:nvPr/>
            </p:nvSpPr>
            <p:spPr bwMode="auto">
              <a:xfrm>
                <a:off x="1338" y="1569"/>
                <a:ext cx="118" cy="915"/>
              </a:xfrm>
              <a:custGeom>
                <a:avLst/>
                <a:gdLst>
                  <a:gd name="T0" fmla="*/ 0 w 118"/>
                  <a:gd name="T1" fmla="*/ 0 h 915"/>
                  <a:gd name="T2" fmla="*/ 51 w 118"/>
                  <a:gd name="T3" fmla="*/ 105 h 915"/>
                  <a:gd name="T4" fmla="*/ 87 w 118"/>
                  <a:gd name="T5" fmla="*/ 216 h 915"/>
                  <a:gd name="T6" fmla="*/ 114 w 118"/>
                  <a:gd name="T7" fmla="*/ 396 h 915"/>
                  <a:gd name="T8" fmla="*/ 114 w 118"/>
                  <a:gd name="T9" fmla="*/ 531 h 915"/>
                  <a:gd name="T10" fmla="*/ 90 w 118"/>
                  <a:gd name="T11" fmla="*/ 684 h 915"/>
                  <a:gd name="T12" fmla="*/ 60 w 118"/>
                  <a:gd name="T13" fmla="*/ 780 h 915"/>
                  <a:gd name="T14" fmla="*/ 3 w 118"/>
                  <a:gd name="T15" fmla="*/ 915 h 91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8" h="915">
                    <a:moveTo>
                      <a:pt x="0" y="0"/>
                    </a:moveTo>
                    <a:cubicBezTo>
                      <a:pt x="8" y="17"/>
                      <a:pt x="37" y="69"/>
                      <a:pt x="51" y="105"/>
                    </a:cubicBezTo>
                    <a:cubicBezTo>
                      <a:pt x="65" y="141"/>
                      <a:pt x="77" y="168"/>
                      <a:pt x="87" y="216"/>
                    </a:cubicBezTo>
                    <a:cubicBezTo>
                      <a:pt x="97" y="264"/>
                      <a:pt x="110" y="344"/>
                      <a:pt x="114" y="396"/>
                    </a:cubicBezTo>
                    <a:cubicBezTo>
                      <a:pt x="118" y="448"/>
                      <a:pt x="118" y="483"/>
                      <a:pt x="114" y="531"/>
                    </a:cubicBezTo>
                    <a:cubicBezTo>
                      <a:pt x="110" y="579"/>
                      <a:pt x="99" y="643"/>
                      <a:pt x="90" y="684"/>
                    </a:cubicBezTo>
                    <a:cubicBezTo>
                      <a:pt x="81" y="725"/>
                      <a:pt x="75" y="741"/>
                      <a:pt x="60" y="780"/>
                    </a:cubicBezTo>
                    <a:cubicBezTo>
                      <a:pt x="45" y="819"/>
                      <a:pt x="24" y="867"/>
                      <a:pt x="3" y="915"/>
                    </a:cubicBezTo>
                  </a:path>
                </a:pathLst>
              </a:custGeom>
              <a:noFill/>
              <a:ln w="44450" cap="flat" cmpd="sng">
                <a:solidFill>
                  <a:srgbClr val="969696"/>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endParaRPr lang="en-US" sz="1100">
                  <a:latin typeface="Huawei Sans" panose="020C0503030203020204" pitchFamily="34" charset="0"/>
                </a:endParaRPr>
              </a:p>
            </p:txBody>
          </p:sp>
        </p:grpSp>
      </p:grpSp>
      <p:sp>
        <p:nvSpPr>
          <p:cNvPr id="29" name="任意多边形 28"/>
          <p:cNvSpPr/>
          <p:nvPr/>
        </p:nvSpPr>
        <p:spPr>
          <a:xfrm>
            <a:off x="3440832" y="3610397"/>
            <a:ext cx="971595" cy="372974"/>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chemeClr val="tx2">
                <a:lumMod val="40000"/>
                <a:lumOff val="6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1400">
                <a:latin typeface="Huawei Sans" panose="020C0503030203020204" pitchFamily="34" charset="0"/>
              </a:rPr>
              <a:t>Summer</a:t>
            </a:r>
          </a:p>
        </p:txBody>
      </p:sp>
      <p:sp>
        <p:nvSpPr>
          <p:cNvPr id="30" name="任意多边形 29"/>
          <p:cNvSpPr/>
          <p:nvPr/>
        </p:nvSpPr>
        <p:spPr>
          <a:xfrm>
            <a:off x="5151008" y="3610397"/>
            <a:ext cx="792089" cy="372974"/>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B05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1400">
                <a:latin typeface="Huawei Sans" panose="020C0503030203020204" pitchFamily="34" charset="0"/>
              </a:rPr>
              <a:t>Winter</a:t>
            </a:r>
          </a:p>
        </p:txBody>
      </p:sp>
      <p:sp>
        <p:nvSpPr>
          <p:cNvPr id="31" name="任意多边形 30"/>
          <p:cNvSpPr/>
          <p:nvPr/>
        </p:nvSpPr>
        <p:spPr>
          <a:xfrm>
            <a:off x="5965126" y="5704134"/>
            <a:ext cx="792089" cy="466323"/>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70C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1400" dirty="0">
                <a:latin typeface="Huawei Sans" panose="020C0503030203020204" pitchFamily="34" charset="0"/>
              </a:rPr>
              <a:t>Phase change</a:t>
            </a:r>
          </a:p>
        </p:txBody>
      </p:sp>
      <p:sp>
        <p:nvSpPr>
          <p:cNvPr id="32" name="任意多边形 31"/>
          <p:cNvSpPr/>
          <p:nvPr/>
        </p:nvSpPr>
        <p:spPr>
          <a:xfrm>
            <a:off x="8329532" y="3610396"/>
            <a:ext cx="792089" cy="454083"/>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70C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1400" dirty="0">
                <a:latin typeface="Huawei Sans" panose="020C0503030203020204" pitchFamily="34" charset="0"/>
              </a:rPr>
              <a:t>Phase change</a:t>
            </a:r>
          </a:p>
        </p:txBody>
      </p:sp>
    </p:spTree>
    <p:extLst>
      <p:ext uri="{BB962C8B-B14F-4D97-AF65-F5344CB8AC3E}">
        <p14:creationId xmlns:p14="http://schemas.microsoft.com/office/powerpoint/2010/main" val="330990999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标题 8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Characteristics of In-Row Air Supply</a:t>
            </a:r>
          </a:p>
        </p:txBody>
      </p:sp>
      <p:sp>
        <p:nvSpPr>
          <p:cNvPr id="83" name="文本占位符 82"/>
          <p:cNvSpPr>
            <a:spLocks noGrp="1"/>
          </p:cNvSpPr>
          <p:nvPr>
            <p:ph type="body" sz="quarter" idx="10"/>
          </p:nvPr>
        </p:nvSpPr>
        <p:spPr>
          <a:xfrm>
            <a:off x="455613" y="1052514"/>
            <a:ext cx="5783014" cy="4875042"/>
          </a:xfrm>
        </p:spPr>
        <p:txBody>
          <a:bodyPr>
            <a:noAutofit/>
          </a:bodyPr>
          <a:lstStyle/>
          <a:p>
            <a:r>
              <a:rPr lang="en-US" sz="1800" dirty="0">
                <a:latin typeface="Huawei Sans" panose="020C0503030203020204" pitchFamily="34" charset="0"/>
              </a:rPr>
              <a:t>Characteristics of in-row air supply</a:t>
            </a:r>
          </a:p>
          <a:p>
            <a:pPr lvl="1"/>
            <a:r>
              <a:rPr lang="en-US" sz="1600" dirty="0" smtClean="0">
                <a:latin typeface="Huawei Sans" panose="020C0503030203020204" pitchFamily="34" charset="0"/>
              </a:rPr>
              <a:t>Close-coupled </a:t>
            </a:r>
            <a:r>
              <a:rPr lang="en-US" sz="1600" dirty="0">
                <a:latin typeface="Huawei Sans" panose="020C0503030203020204" pitchFamily="34" charset="0"/>
              </a:rPr>
              <a:t>cooling and cold aisle form a cold-pool plenum to ensure even air supply.</a:t>
            </a:r>
          </a:p>
          <a:p>
            <a:pPr lvl="1"/>
            <a:r>
              <a:rPr lang="en-US" sz="1600" dirty="0">
                <a:latin typeface="Huawei Sans" panose="020C0503030203020204" pitchFamily="34" charset="0"/>
              </a:rPr>
              <a:t>Better cooling distribution to ensure more even cooling and airflow</a:t>
            </a:r>
          </a:p>
          <a:p>
            <a:pPr lvl="1"/>
            <a:r>
              <a:rPr lang="en-US" sz="1600" dirty="0" smtClean="0">
                <a:latin typeface="Huawei Sans" panose="020C0503030203020204" pitchFamily="34" charset="0"/>
              </a:rPr>
              <a:t>Higher cost</a:t>
            </a:r>
            <a:r>
              <a:rPr lang="en-US" sz="1600" dirty="0">
                <a:latin typeface="Huawei Sans" panose="020C0503030203020204" pitchFamily="34" charset="0"/>
              </a:rPr>
              <a:t>, lower PUE, and easy to deploy in phases</a:t>
            </a:r>
          </a:p>
          <a:p>
            <a:pPr lvl="1"/>
            <a:r>
              <a:rPr lang="en-US" sz="1600" dirty="0">
                <a:latin typeface="Huawei Sans" panose="020C0503030203020204" pitchFamily="34" charset="0"/>
              </a:rPr>
              <a:t>Low requirements on the floor height. The raised floor is not mandatory.</a:t>
            </a:r>
          </a:p>
          <a:p>
            <a:pPr lvl="1"/>
            <a:r>
              <a:rPr lang="en-US" sz="1600" dirty="0">
                <a:latin typeface="Huawei Sans" panose="020C0503030203020204" pitchFamily="34" charset="0"/>
              </a:rPr>
              <a:t>Applicable to medium- and high-density data centers with a power density greater than or equal to 5 kW/cabinet</a:t>
            </a:r>
          </a:p>
          <a:p>
            <a:endParaRPr lang="zh-CN" altLang="en-US" sz="1800" dirty="0">
              <a:latin typeface="Huawei Sans" panose="020C0503030203020204" pitchFamily="34" charset="0"/>
            </a:endParaRPr>
          </a:p>
        </p:txBody>
      </p:sp>
      <p:graphicFrame>
        <p:nvGraphicFramePr>
          <p:cNvPr id="5" name="表格 4"/>
          <p:cNvGraphicFramePr>
            <a:graphicFrameLocks noGrp="1"/>
          </p:cNvGraphicFramePr>
          <p:nvPr>
            <p:extLst/>
          </p:nvPr>
        </p:nvGraphicFramePr>
        <p:xfrm>
          <a:off x="6519370" y="1722556"/>
          <a:ext cx="4345209" cy="1524000"/>
        </p:xfrm>
        <a:graphic>
          <a:graphicData uri="http://schemas.openxmlformats.org/drawingml/2006/table">
            <a:tbl>
              <a:tblPr/>
              <a:tblGrid>
                <a:gridCol w="366966"/>
                <a:gridCol w="442027"/>
                <a:gridCol w="442027"/>
                <a:gridCol w="442027"/>
                <a:gridCol w="442027"/>
                <a:gridCol w="442027"/>
                <a:gridCol w="442027"/>
                <a:gridCol w="442027"/>
                <a:gridCol w="442027"/>
                <a:gridCol w="442027"/>
              </a:tblGrid>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6">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84499">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dirty="0">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r>
            </a:tbl>
          </a:graphicData>
        </a:graphic>
      </p:graphicFrame>
      <p:sp>
        <p:nvSpPr>
          <p:cNvPr id="6" name="TextBox 6"/>
          <p:cNvSpPr txBox="1"/>
          <p:nvPr/>
        </p:nvSpPr>
        <p:spPr>
          <a:xfrm>
            <a:off x="6846277" y="1494663"/>
            <a:ext cx="3565193" cy="584775"/>
          </a:xfrm>
          <a:prstGeom prst="rect">
            <a:avLst/>
          </a:prstGeom>
          <a:noFill/>
        </p:spPr>
        <p:txBody>
          <a:bodyPr wrap="square" rtlCol="0">
            <a:noAutofit/>
          </a:bodyPr>
          <a:lstStyle/>
          <a:p>
            <a:pPr algn="ctr"/>
            <a:r>
              <a:rPr lang="en-US" sz="1400" dirty="0">
                <a:latin typeface="Huawei Sans" panose="020C0503030203020204" pitchFamily="34" charset="0"/>
              </a:rPr>
              <a:t>In-row horizontal air supply (side view)</a:t>
            </a:r>
          </a:p>
        </p:txBody>
      </p:sp>
      <p:sp>
        <p:nvSpPr>
          <p:cNvPr id="7" name="文本框 6"/>
          <p:cNvSpPr txBox="1"/>
          <p:nvPr/>
        </p:nvSpPr>
        <p:spPr>
          <a:xfrm>
            <a:off x="8876350" y="2288949"/>
            <a:ext cx="961487"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sp>
        <p:nvSpPr>
          <p:cNvPr id="8" name="文本框 7"/>
          <p:cNvSpPr txBox="1"/>
          <p:nvPr/>
        </p:nvSpPr>
        <p:spPr>
          <a:xfrm>
            <a:off x="8265450" y="2356325"/>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9" name="文本框 8"/>
          <p:cNvSpPr txBox="1"/>
          <p:nvPr/>
        </p:nvSpPr>
        <p:spPr>
          <a:xfrm>
            <a:off x="6937938" y="2356325"/>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10" name="文本框 9"/>
          <p:cNvSpPr txBox="1"/>
          <p:nvPr/>
        </p:nvSpPr>
        <p:spPr>
          <a:xfrm>
            <a:off x="9596037" y="2354836"/>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11" name="文本框 10"/>
          <p:cNvSpPr txBox="1"/>
          <p:nvPr/>
        </p:nvSpPr>
        <p:spPr>
          <a:xfrm>
            <a:off x="7513081" y="2278462"/>
            <a:ext cx="966239"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graphicFrame>
        <p:nvGraphicFramePr>
          <p:cNvPr id="12" name="表格 11"/>
          <p:cNvGraphicFramePr>
            <a:graphicFrameLocks noGrp="1"/>
          </p:cNvGraphicFramePr>
          <p:nvPr>
            <p:extLst/>
          </p:nvPr>
        </p:nvGraphicFramePr>
        <p:xfrm>
          <a:off x="6543586" y="3420660"/>
          <a:ext cx="4322187" cy="2667000"/>
        </p:xfrm>
        <a:graphic>
          <a:graphicData uri="http://schemas.openxmlformats.org/drawingml/2006/table">
            <a:tbl>
              <a:tblPr/>
              <a:tblGrid>
                <a:gridCol w="365022"/>
                <a:gridCol w="439685"/>
                <a:gridCol w="439685"/>
                <a:gridCol w="439685"/>
                <a:gridCol w="439685"/>
                <a:gridCol w="439685"/>
                <a:gridCol w="439685"/>
                <a:gridCol w="439685"/>
                <a:gridCol w="439685"/>
                <a:gridCol w="439685"/>
              </a:tblGrid>
              <a:tr h="133262">
                <a:tc>
                  <a:txBody>
                    <a:bodyPr/>
                    <a:lstStyle/>
                    <a:p>
                      <a:pPr algn="l" fontAlgn="ctr"/>
                      <a:r>
                        <a:rPr lang="en-US" sz="1200" b="0" i="0" u="none" strike="noStrike" dirty="0">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dirty="0">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33262">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33262">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DB4E2"/>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rowSpan="4">
                  <a:txBody>
                    <a:bodyPr/>
                    <a:lstStyle/>
                    <a:p>
                      <a:pPr algn="ctr"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4D79B"/>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33262">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solidFill>
                      <a:srgbClr val="FFFFFF"/>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solidFill>
                      <a:srgbClr val="FFFFFF"/>
                    </a:solidFill>
                  </a:tcPr>
                </a:tc>
              </a:tr>
              <a:tr h="128326">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algn="l" fontAlgn="ctr"/>
                      <a:r>
                        <a:rPr lang="en-US" sz="1200" b="0" i="0" u="none" strike="noStrike">
                          <a:latin typeface="Huawei Sans" panose="020C0503030203020204" pitchFamily="34" charset="0"/>
                          <a:ea typeface="宋体" panose="02010600030101010101" pitchFamily="2" charset="-122"/>
                        </a:rPr>
                        <a:t> </a:t>
                      </a:r>
                    </a:p>
                  </a:txBody>
                  <a:tcPr marL="7620" marR="7620" marT="7620" marB="0" anchor="ctr">
                    <a:lnL>
                      <a:noFill/>
                    </a:lnL>
                    <a:lnR>
                      <a:noFill/>
                    </a:lnR>
                    <a:lnT>
                      <a:noFill/>
                    </a:lnT>
                    <a:lnB>
                      <a:noFill/>
                    </a:lnB>
                    <a:solidFill>
                      <a:srgbClr val="FFFFFF"/>
                    </a:solidFill>
                  </a:tcPr>
                </a:tc>
              </a:tr>
            </a:tbl>
          </a:graphicData>
        </a:graphic>
      </p:graphicFrame>
      <p:sp>
        <p:nvSpPr>
          <p:cNvPr id="13" name="TextBox 6"/>
          <p:cNvSpPr txBox="1"/>
          <p:nvPr/>
        </p:nvSpPr>
        <p:spPr>
          <a:xfrm>
            <a:off x="6937939" y="3162716"/>
            <a:ext cx="3473532" cy="584775"/>
          </a:xfrm>
          <a:prstGeom prst="rect">
            <a:avLst/>
          </a:prstGeom>
          <a:noFill/>
        </p:spPr>
        <p:txBody>
          <a:bodyPr wrap="square" rtlCol="0">
            <a:noAutofit/>
          </a:bodyPr>
          <a:lstStyle/>
          <a:p>
            <a:pPr algn="ctr"/>
            <a:r>
              <a:rPr lang="en-US" sz="1400" dirty="0">
                <a:latin typeface="Huawei Sans" panose="020C0503030203020204" pitchFamily="34" charset="0"/>
              </a:rPr>
              <a:t>In-row horizontal air supply (top view)</a:t>
            </a:r>
          </a:p>
        </p:txBody>
      </p:sp>
      <p:sp>
        <p:nvSpPr>
          <p:cNvPr id="14" name="文本框 13"/>
          <p:cNvSpPr txBox="1"/>
          <p:nvPr/>
        </p:nvSpPr>
        <p:spPr>
          <a:xfrm>
            <a:off x="8820638" y="3696752"/>
            <a:ext cx="1015203"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sp>
        <p:nvSpPr>
          <p:cNvPr id="15" name="文本框 14"/>
          <p:cNvSpPr txBox="1"/>
          <p:nvPr/>
        </p:nvSpPr>
        <p:spPr>
          <a:xfrm>
            <a:off x="8288796" y="3752790"/>
            <a:ext cx="792088" cy="523220"/>
          </a:xfrm>
          <a:prstGeom prst="rect">
            <a:avLst/>
          </a:prstGeom>
          <a:noFill/>
        </p:spPr>
        <p:txBody>
          <a:bodyPr wrap="square" rtlCol="0">
            <a:noAutofit/>
          </a:bodyPr>
          <a:lstStyle/>
          <a:p>
            <a:pPr algn="ctr"/>
            <a:r>
              <a:rPr lang="en-US" sz="1100">
                <a:latin typeface="Huawei Sans" panose="020C0503030203020204" pitchFamily="34" charset="0"/>
              </a:rPr>
              <a:t>Cabinet</a:t>
            </a:r>
          </a:p>
        </p:txBody>
      </p:sp>
      <p:sp>
        <p:nvSpPr>
          <p:cNvPr id="16" name="文本框 15"/>
          <p:cNvSpPr txBox="1"/>
          <p:nvPr/>
        </p:nvSpPr>
        <p:spPr>
          <a:xfrm>
            <a:off x="6961284" y="3807220"/>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17" name="文本框 16"/>
          <p:cNvSpPr txBox="1"/>
          <p:nvPr/>
        </p:nvSpPr>
        <p:spPr>
          <a:xfrm>
            <a:off x="9619383" y="3751301"/>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18" name="文本框 17"/>
          <p:cNvSpPr txBox="1"/>
          <p:nvPr/>
        </p:nvSpPr>
        <p:spPr>
          <a:xfrm>
            <a:off x="7472365" y="3674524"/>
            <a:ext cx="1072995"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sp>
        <p:nvSpPr>
          <p:cNvPr id="19" name="文本框 18"/>
          <p:cNvSpPr txBox="1"/>
          <p:nvPr/>
        </p:nvSpPr>
        <p:spPr>
          <a:xfrm>
            <a:off x="8814071" y="5348727"/>
            <a:ext cx="1019115"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sp>
        <p:nvSpPr>
          <p:cNvPr id="20" name="文本框 19"/>
          <p:cNvSpPr txBox="1"/>
          <p:nvPr/>
        </p:nvSpPr>
        <p:spPr>
          <a:xfrm>
            <a:off x="8284884" y="5392843"/>
            <a:ext cx="792088" cy="523220"/>
          </a:xfrm>
          <a:prstGeom prst="rect">
            <a:avLst/>
          </a:prstGeom>
          <a:noFill/>
        </p:spPr>
        <p:txBody>
          <a:bodyPr wrap="square" rtlCol="0">
            <a:noAutofit/>
          </a:bodyPr>
          <a:lstStyle/>
          <a:p>
            <a:pPr algn="ctr"/>
            <a:r>
              <a:rPr lang="en-US" sz="1100">
                <a:latin typeface="Huawei Sans" panose="020C0503030203020204" pitchFamily="34" charset="0"/>
              </a:rPr>
              <a:t>Cabinet</a:t>
            </a:r>
          </a:p>
        </p:txBody>
      </p:sp>
      <p:sp>
        <p:nvSpPr>
          <p:cNvPr id="21" name="文本框 20"/>
          <p:cNvSpPr txBox="1"/>
          <p:nvPr/>
        </p:nvSpPr>
        <p:spPr>
          <a:xfrm>
            <a:off x="6957372" y="5392843"/>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22" name="文本框 21"/>
          <p:cNvSpPr txBox="1"/>
          <p:nvPr/>
        </p:nvSpPr>
        <p:spPr>
          <a:xfrm>
            <a:off x="9615471" y="5456449"/>
            <a:ext cx="792088" cy="523220"/>
          </a:xfrm>
          <a:prstGeom prst="rect">
            <a:avLst/>
          </a:prstGeom>
          <a:noFill/>
        </p:spPr>
        <p:txBody>
          <a:bodyPr wrap="square" rtlCol="0">
            <a:noAutofit/>
          </a:bodyPr>
          <a:lstStyle/>
          <a:p>
            <a:pPr algn="ctr"/>
            <a:r>
              <a:rPr lang="en-US" sz="1100" dirty="0">
                <a:latin typeface="Huawei Sans" panose="020C0503030203020204" pitchFamily="34" charset="0"/>
              </a:rPr>
              <a:t>Cabinet</a:t>
            </a:r>
          </a:p>
        </p:txBody>
      </p:sp>
      <p:sp>
        <p:nvSpPr>
          <p:cNvPr id="23" name="文本框 22"/>
          <p:cNvSpPr txBox="1"/>
          <p:nvPr/>
        </p:nvSpPr>
        <p:spPr>
          <a:xfrm>
            <a:off x="7575211" y="5358337"/>
            <a:ext cx="920144" cy="738664"/>
          </a:xfrm>
          <a:prstGeom prst="rect">
            <a:avLst/>
          </a:prstGeom>
          <a:noFill/>
        </p:spPr>
        <p:txBody>
          <a:bodyPr wrap="square" rtlCol="0">
            <a:noAutofit/>
          </a:bodyPr>
          <a:lstStyle/>
          <a:p>
            <a:pPr algn="ctr"/>
            <a:r>
              <a:rPr lang="en-US" sz="1100" dirty="0">
                <a:latin typeface="Huawei Sans" panose="020C0503030203020204" pitchFamily="34" charset="0"/>
              </a:rPr>
              <a:t>Air conditioner</a:t>
            </a:r>
          </a:p>
        </p:txBody>
      </p:sp>
      <p:sp>
        <p:nvSpPr>
          <p:cNvPr id="24" name="右箭头 23"/>
          <p:cNvSpPr/>
          <p:nvPr/>
        </p:nvSpPr>
        <p:spPr>
          <a:xfrm rot="2700000">
            <a:off x="8102720" y="4516623"/>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25" name="右箭头 24"/>
          <p:cNvSpPr/>
          <p:nvPr/>
        </p:nvSpPr>
        <p:spPr>
          <a:xfrm rot="2700000">
            <a:off x="9390319" y="451662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26" name="右箭头 25"/>
          <p:cNvSpPr/>
          <p:nvPr/>
        </p:nvSpPr>
        <p:spPr>
          <a:xfrm rot="18900000">
            <a:off x="8097708" y="484831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27" name="右箭头 26"/>
          <p:cNvSpPr/>
          <p:nvPr/>
        </p:nvSpPr>
        <p:spPr>
          <a:xfrm rot="18900000">
            <a:off x="9385307" y="4848317"/>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28" name="右箭头 27"/>
          <p:cNvSpPr/>
          <p:nvPr/>
        </p:nvSpPr>
        <p:spPr>
          <a:xfrm rot="8100000">
            <a:off x="7761795" y="4526783"/>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29" name="右箭头 28"/>
          <p:cNvSpPr/>
          <p:nvPr/>
        </p:nvSpPr>
        <p:spPr>
          <a:xfrm rot="8100000">
            <a:off x="9049394" y="452678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0" name="右箭头 29"/>
          <p:cNvSpPr/>
          <p:nvPr/>
        </p:nvSpPr>
        <p:spPr>
          <a:xfrm rot="2700000" flipH="1" flipV="1">
            <a:off x="7756783" y="485847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1" name="右箭头 30"/>
          <p:cNvSpPr/>
          <p:nvPr/>
        </p:nvSpPr>
        <p:spPr>
          <a:xfrm rot="2700000" flipH="1" flipV="1">
            <a:off x="9044382" y="4858477"/>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2" name="右箭头 31"/>
          <p:cNvSpPr/>
          <p:nvPr/>
        </p:nvSpPr>
        <p:spPr>
          <a:xfrm rot="18900000" flipV="1">
            <a:off x="8387732" y="451662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3" name="右箭头 32"/>
          <p:cNvSpPr/>
          <p:nvPr/>
        </p:nvSpPr>
        <p:spPr>
          <a:xfrm rot="2700000">
            <a:off x="8387731" y="4848317"/>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4" name="右箭头 33"/>
          <p:cNvSpPr/>
          <p:nvPr/>
        </p:nvSpPr>
        <p:spPr>
          <a:xfrm rot="18900000" flipV="1">
            <a:off x="9667508" y="451662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5" name="右箭头 34"/>
          <p:cNvSpPr/>
          <p:nvPr/>
        </p:nvSpPr>
        <p:spPr>
          <a:xfrm rot="2700000">
            <a:off x="9667507" y="4848317"/>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6" name="右箭头 35"/>
          <p:cNvSpPr/>
          <p:nvPr/>
        </p:nvSpPr>
        <p:spPr>
          <a:xfrm rot="18900000" flipV="1">
            <a:off x="9991055" y="4516623"/>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7" name="右箭头 36"/>
          <p:cNvSpPr/>
          <p:nvPr/>
        </p:nvSpPr>
        <p:spPr>
          <a:xfrm rot="2700000">
            <a:off x="9991054" y="484831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8" name="右箭头 37"/>
          <p:cNvSpPr/>
          <p:nvPr/>
        </p:nvSpPr>
        <p:spPr>
          <a:xfrm rot="2700000" flipH="1">
            <a:off x="8772465" y="451197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39" name="右箭头 38"/>
          <p:cNvSpPr/>
          <p:nvPr/>
        </p:nvSpPr>
        <p:spPr>
          <a:xfrm rot="18900000" flipH="1" flipV="1">
            <a:off x="8772464" y="484366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0" name="右箭头 39"/>
          <p:cNvSpPr/>
          <p:nvPr/>
        </p:nvSpPr>
        <p:spPr>
          <a:xfrm rot="2700000" flipH="1">
            <a:off x="7463200" y="451197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1" name="右箭头 40"/>
          <p:cNvSpPr/>
          <p:nvPr/>
        </p:nvSpPr>
        <p:spPr>
          <a:xfrm rot="18900000" flipH="1" flipV="1">
            <a:off x="7463199" y="484366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2" name="右箭头 41"/>
          <p:cNvSpPr/>
          <p:nvPr/>
        </p:nvSpPr>
        <p:spPr>
          <a:xfrm rot="2700000" flipH="1">
            <a:off x="7147221" y="451197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3" name="右箭头 42"/>
          <p:cNvSpPr/>
          <p:nvPr/>
        </p:nvSpPr>
        <p:spPr>
          <a:xfrm rot="18900000" flipH="1" flipV="1">
            <a:off x="7147220" y="484366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4" name="右箭头 43"/>
          <p:cNvSpPr/>
          <p:nvPr/>
        </p:nvSpPr>
        <p:spPr>
          <a:xfrm rot="16200000">
            <a:off x="7011025" y="4069688"/>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5" name="右箭头 44"/>
          <p:cNvSpPr/>
          <p:nvPr/>
        </p:nvSpPr>
        <p:spPr>
          <a:xfrm rot="5400000" flipV="1">
            <a:off x="7011026" y="527660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6" name="右箭头 45"/>
          <p:cNvSpPr/>
          <p:nvPr/>
        </p:nvSpPr>
        <p:spPr>
          <a:xfrm rot="16200000">
            <a:off x="7456766" y="409112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7" name="右箭头 46"/>
          <p:cNvSpPr/>
          <p:nvPr/>
        </p:nvSpPr>
        <p:spPr>
          <a:xfrm rot="5400000" flipV="1">
            <a:off x="7456767" y="5277725"/>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8" name="右箭头 47"/>
          <p:cNvSpPr/>
          <p:nvPr/>
        </p:nvSpPr>
        <p:spPr>
          <a:xfrm rot="16200000">
            <a:off x="8340481" y="408059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49" name="右箭头 48"/>
          <p:cNvSpPr/>
          <p:nvPr/>
        </p:nvSpPr>
        <p:spPr>
          <a:xfrm rot="5400000" flipV="1">
            <a:off x="8340482" y="5287515"/>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0" name="右箭头 49"/>
          <p:cNvSpPr/>
          <p:nvPr/>
        </p:nvSpPr>
        <p:spPr>
          <a:xfrm rot="16200000">
            <a:off x="8786222" y="4102040"/>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1" name="右箭头 50"/>
          <p:cNvSpPr/>
          <p:nvPr/>
        </p:nvSpPr>
        <p:spPr>
          <a:xfrm rot="5400000" flipV="1">
            <a:off x="8786223" y="5288636"/>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2" name="右箭头 51"/>
          <p:cNvSpPr/>
          <p:nvPr/>
        </p:nvSpPr>
        <p:spPr>
          <a:xfrm rot="16200000">
            <a:off x="9651391" y="4092634"/>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3" name="右箭头 52"/>
          <p:cNvSpPr/>
          <p:nvPr/>
        </p:nvSpPr>
        <p:spPr>
          <a:xfrm rot="5400000" flipV="1">
            <a:off x="9651392" y="5299550"/>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4" name="右箭头 53"/>
          <p:cNvSpPr/>
          <p:nvPr/>
        </p:nvSpPr>
        <p:spPr>
          <a:xfrm rot="16200000">
            <a:off x="10097132" y="4114075"/>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5" name="右箭头 54"/>
          <p:cNvSpPr/>
          <p:nvPr/>
        </p:nvSpPr>
        <p:spPr>
          <a:xfrm rot="5400000" flipV="1">
            <a:off x="10097133" y="5300671"/>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6" name="右箭头 55"/>
          <p:cNvSpPr/>
          <p:nvPr/>
        </p:nvSpPr>
        <p:spPr>
          <a:xfrm rot="16200000" flipH="1">
            <a:off x="7010995" y="5860938"/>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7" name="右箭头 56"/>
          <p:cNvSpPr/>
          <p:nvPr/>
        </p:nvSpPr>
        <p:spPr>
          <a:xfrm rot="16200000" flipH="1">
            <a:off x="7456768" y="5860939"/>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8" name="右箭头 57"/>
          <p:cNvSpPr/>
          <p:nvPr/>
        </p:nvSpPr>
        <p:spPr>
          <a:xfrm rot="16200000" flipH="1">
            <a:off x="8321294" y="5860939"/>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59" name="右箭头 58"/>
          <p:cNvSpPr/>
          <p:nvPr/>
        </p:nvSpPr>
        <p:spPr>
          <a:xfrm rot="16200000" flipH="1">
            <a:off x="8767067" y="5860940"/>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0" name="右箭头 59"/>
          <p:cNvSpPr/>
          <p:nvPr/>
        </p:nvSpPr>
        <p:spPr>
          <a:xfrm rot="16200000" flipH="1">
            <a:off x="9647056" y="5841777"/>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1" name="右箭头 60"/>
          <p:cNvSpPr/>
          <p:nvPr/>
        </p:nvSpPr>
        <p:spPr>
          <a:xfrm rot="16200000" flipH="1">
            <a:off x="10092829" y="5841778"/>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2" name="右箭头 61"/>
          <p:cNvSpPr/>
          <p:nvPr/>
        </p:nvSpPr>
        <p:spPr>
          <a:xfrm rot="5400000" flipH="1" flipV="1">
            <a:off x="7004474" y="3512529"/>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3" name="右箭头 62"/>
          <p:cNvSpPr/>
          <p:nvPr/>
        </p:nvSpPr>
        <p:spPr>
          <a:xfrm rot="5400000" flipH="1" flipV="1">
            <a:off x="7450247" y="3512530"/>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4" name="右箭头 63"/>
          <p:cNvSpPr/>
          <p:nvPr/>
        </p:nvSpPr>
        <p:spPr>
          <a:xfrm rot="5400000" flipH="1" flipV="1">
            <a:off x="8314773" y="3512530"/>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5" name="右箭头 64"/>
          <p:cNvSpPr/>
          <p:nvPr/>
        </p:nvSpPr>
        <p:spPr>
          <a:xfrm rot="5400000" flipH="1" flipV="1">
            <a:off x="8760546" y="3512531"/>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6" name="右箭头 65"/>
          <p:cNvSpPr/>
          <p:nvPr/>
        </p:nvSpPr>
        <p:spPr>
          <a:xfrm rot="5400000" flipH="1" flipV="1">
            <a:off x="9640535" y="3493368"/>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7" name="右箭头 66"/>
          <p:cNvSpPr/>
          <p:nvPr/>
        </p:nvSpPr>
        <p:spPr>
          <a:xfrm rot="5400000" flipH="1" flipV="1">
            <a:off x="10086308" y="3493369"/>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8" name="右箭头 67"/>
          <p:cNvSpPr/>
          <p:nvPr/>
        </p:nvSpPr>
        <p:spPr>
          <a:xfrm rot="16200000" flipH="1">
            <a:off x="7876845" y="3502393"/>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69" name="右箭头 68"/>
          <p:cNvSpPr/>
          <p:nvPr/>
        </p:nvSpPr>
        <p:spPr>
          <a:xfrm rot="16200000" flipH="1">
            <a:off x="9213937" y="3502394"/>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0" name="右箭头 69"/>
          <p:cNvSpPr/>
          <p:nvPr/>
        </p:nvSpPr>
        <p:spPr>
          <a:xfrm rot="5400000" flipH="1" flipV="1">
            <a:off x="7884217" y="5820377"/>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1" name="右箭头 70"/>
          <p:cNvSpPr/>
          <p:nvPr/>
        </p:nvSpPr>
        <p:spPr>
          <a:xfrm rot="5400000" flipH="1" flipV="1">
            <a:off x="9221309" y="5820378"/>
            <a:ext cx="216024" cy="169277"/>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2" name="右箭头 71"/>
          <p:cNvSpPr/>
          <p:nvPr/>
        </p:nvSpPr>
        <p:spPr>
          <a:xfrm rot="16200000">
            <a:off x="7894221" y="5186049"/>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3" name="右箭头 72"/>
          <p:cNvSpPr/>
          <p:nvPr/>
        </p:nvSpPr>
        <p:spPr>
          <a:xfrm rot="16200000">
            <a:off x="9213937" y="5176765"/>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4" name="右箭头 73"/>
          <p:cNvSpPr/>
          <p:nvPr/>
        </p:nvSpPr>
        <p:spPr>
          <a:xfrm rot="5400000" flipV="1">
            <a:off x="7904474" y="4149740"/>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5" name="右箭头 74"/>
          <p:cNvSpPr/>
          <p:nvPr/>
        </p:nvSpPr>
        <p:spPr>
          <a:xfrm rot="5400000" flipV="1">
            <a:off x="9233930" y="4160651"/>
            <a:ext cx="216024" cy="169277"/>
          </a:xfrm>
          <a:prstGeom prst="rightArrow">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sz="1600">
              <a:latin typeface="Huawei Sans" panose="020C0503030203020204" pitchFamily="34" charset="0"/>
            </a:endParaRPr>
          </a:p>
        </p:txBody>
      </p:sp>
      <p:sp>
        <p:nvSpPr>
          <p:cNvPr id="76" name="文本框 75"/>
          <p:cNvSpPr txBox="1"/>
          <p:nvPr/>
        </p:nvSpPr>
        <p:spPr>
          <a:xfrm>
            <a:off x="8133033" y="4546216"/>
            <a:ext cx="1085816" cy="738664"/>
          </a:xfrm>
          <a:prstGeom prst="rect">
            <a:avLst/>
          </a:prstGeom>
          <a:noFill/>
        </p:spPr>
        <p:txBody>
          <a:bodyPr wrap="square" rtlCol="0">
            <a:noAutofit/>
          </a:bodyPr>
          <a:lstStyle/>
          <a:p>
            <a:pPr algn="ctr"/>
            <a:r>
              <a:rPr lang="en-US" sz="1200" dirty="0">
                <a:latin typeface="Huawei Sans" panose="020C0503030203020204" pitchFamily="34" charset="0"/>
              </a:rPr>
              <a:t>Cold aisle containment</a:t>
            </a:r>
          </a:p>
        </p:txBody>
      </p:sp>
      <p:cxnSp>
        <p:nvCxnSpPr>
          <p:cNvPr id="77" name="直接连接符 76"/>
          <p:cNvCxnSpPr/>
          <p:nvPr/>
        </p:nvCxnSpPr>
        <p:spPr>
          <a:xfrm>
            <a:off x="6686861" y="3162716"/>
            <a:ext cx="3960000" cy="0"/>
          </a:xfrm>
          <a:prstGeom prst="line">
            <a:avLst/>
          </a:prstGeom>
          <a:ln w="1905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648542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In-Room Cooling Solution</a:t>
            </a:r>
          </a:p>
        </p:txBody>
      </p:sp>
      <p:sp>
        <p:nvSpPr>
          <p:cNvPr id="3" name="文本占位符 2"/>
          <p:cNvSpPr>
            <a:spLocks noGrp="1"/>
          </p:cNvSpPr>
          <p:nvPr>
            <p:ph type="body" sz="quarter" idx="10"/>
          </p:nvPr>
        </p:nvSpPr>
        <p:spPr/>
        <p:txBody>
          <a:bodyPr>
            <a:noAutofit/>
          </a:bodyPr>
          <a:lstStyle/>
          <a:p>
            <a:r>
              <a:rPr lang="en-US" sz="2000">
                <a:latin typeface="Huawei Sans" panose="020C0503030203020204" pitchFamily="34" charset="0"/>
              </a:rPr>
              <a:t>Key planning points for in-room air supply: Determine the type and air supply mode of in-room air conditioners, whether to use cold aisle containment, air return mode, and unit positioning.</a:t>
            </a:r>
          </a:p>
          <a:p>
            <a:r>
              <a:rPr lang="en-US" sz="1800">
                <a:latin typeface="Huawei Sans" panose="020C0503030203020204" pitchFamily="34" charset="0"/>
              </a:rPr>
              <a:t>Air conditioner type</a:t>
            </a:r>
          </a:p>
          <a:p>
            <a:pPr lvl="1"/>
            <a:r>
              <a:rPr lang="en-US" sz="1800">
                <a:latin typeface="Huawei Sans" panose="020C0503030203020204" pitchFamily="34" charset="0"/>
              </a:rPr>
              <a:t>DX in-row air conditioner</a:t>
            </a:r>
          </a:p>
          <a:p>
            <a:pPr lvl="1"/>
            <a:r>
              <a:rPr lang="en-US" sz="1800">
                <a:latin typeface="Huawei Sans" panose="020C0503030203020204" pitchFamily="34" charset="0"/>
              </a:rPr>
              <a:t>CW in-row air conditioner</a:t>
            </a:r>
          </a:p>
          <a:p>
            <a:r>
              <a:rPr lang="en-US" sz="2000">
                <a:latin typeface="Huawei Sans" panose="020C0503030203020204" pitchFamily="34" charset="0"/>
              </a:rPr>
              <a:t>Air supply mode</a:t>
            </a:r>
          </a:p>
          <a:p>
            <a:pPr lvl="1"/>
            <a:r>
              <a:rPr lang="en-US" sz="1800">
                <a:latin typeface="Huawei Sans" panose="020C0503030203020204" pitchFamily="34" charset="0"/>
              </a:rPr>
              <a:t>Upflow: Consider air cap and air duct configurations.</a:t>
            </a:r>
          </a:p>
          <a:p>
            <a:pPr lvl="1"/>
            <a:r>
              <a:rPr lang="en-US" sz="1800">
                <a:latin typeface="Huawei Sans" panose="020C0503030203020204" pitchFamily="34" charset="0"/>
              </a:rPr>
              <a:t>Downflow: Estimate and determine the height of the raised floor, whether aisle containment is used, and the air return mode.</a:t>
            </a:r>
          </a:p>
        </p:txBody>
      </p:sp>
    </p:spTree>
    <p:extLst>
      <p:ext uri="{BB962C8B-B14F-4D97-AF65-F5344CB8AC3E}">
        <p14:creationId xmlns:p14="http://schemas.microsoft.com/office/powerpoint/2010/main" val="21992834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In-Room Cooling Solution – Upflow</a:t>
            </a:r>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Key planning points of </a:t>
            </a:r>
            <a:r>
              <a:rPr lang="en-US" dirty="0" err="1">
                <a:latin typeface="Huawei Sans" panose="020C0503030203020204" pitchFamily="34" charset="0"/>
              </a:rPr>
              <a:t>upflow</a:t>
            </a:r>
            <a:r>
              <a:rPr lang="en-US" dirty="0">
                <a:latin typeface="Huawei Sans" panose="020C0503030203020204" pitchFamily="34" charset="0"/>
              </a:rPr>
              <a:t>: Air cap vs. Air duct (rarely used in new data centers)</a:t>
            </a:r>
          </a:p>
          <a:p>
            <a:endParaRPr lang="zh-CN" altLang="en-US" dirty="0">
              <a:latin typeface="Huawei Sans" panose="020C0503030203020204" pitchFamily="34" charset="0"/>
            </a:endParaRPr>
          </a:p>
        </p:txBody>
      </p:sp>
      <p:sp>
        <p:nvSpPr>
          <p:cNvPr id="4" name="TextBox 42"/>
          <p:cNvSpPr txBox="1"/>
          <p:nvPr/>
        </p:nvSpPr>
        <p:spPr>
          <a:xfrm>
            <a:off x="826096" y="1847047"/>
            <a:ext cx="6253474" cy="338554"/>
          </a:xfrm>
          <a:prstGeom prst="rect">
            <a:avLst/>
          </a:prstGeom>
          <a:solidFill>
            <a:srgbClr val="00B0F0"/>
          </a:solidFill>
          <a:ln>
            <a:solidFill>
              <a:srgbClr val="0070C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600" b="1" dirty="0" err="1">
                <a:solidFill>
                  <a:schemeClr val="bg1"/>
                </a:solidFill>
                <a:latin typeface="Huawei Sans" panose="020C0503030203020204" pitchFamily="34" charset="0"/>
              </a:rPr>
              <a:t>Upflow</a:t>
            </a:r>
            <a:r>
              <a:rPr lang="en-US" sz="1600" b="1" dirty="0">
                <a:solidFill>
                  <a:schemeClr val="bg1"/>
                </a:solidFill>
                <a:latin typeface="Huawei Sans" panose="020C0503030203020204" pitchFamily="34" charset="0"/>
              </a:rPr>
              <a:t> using air caps</a:t>
            </a:r>
          </a:p>
        </p:txBody>
      </p:sp>
      <p:sp>
        <p:nvSpPr>
          <p:cNvPr id="5" name="TextBox 43"/>
          <p:cNvSpPr txBox="1"/>
          <p:nvPr/>
        </p:nvSpPr>
        <p:spPr>
          <a:xfrm>
            <a:off x="796655" y="2178290"/>
            <a:ext cx="6413179" cy="1754326"/>
          </a:xfrm>
          <a:prstGeom prst="rect">
            <a:avLst/>
          </a:prstGeom>
          <a:noFill/>
        </p:spPr>
        <p:txBody>
          <a:bodyPr wrap="square" rtlCol="0">
            <a:spAutoFit/>
          </a:bodyPr>
          <a:lstStyle/>
          <a:p>
            <a:pPr marL="0" lvl="1">
              <a:lnSpc>
                <a:spcPct val="150000"/>
              </a:lnSpc>
            </a:pPr>
            <a:r>
              <a:rPr lang="en-US" sz="1200" b="1" dirty="0">
                <a:latin typeface="Huawei Sans" panose="020C0503030203020204" pitchFamily="34" charset="0"/>
                <a:ea typeface="+mn-ea"/>
              </a:rPr>
              <a:t>Advantages: simple construction, low cost, and short air supply distance. Generally, the air supply distance of the air conditioners is less than or equal to </a:t>
            </a:r>
            <a:r>
              <a:rPr lang="en-US" sz="1200" b="1" dirty="0">
                <a:solidFill>
                  <a:srgbClr val="C00000"/>
                </a:solidFill>
                <a:latin typeface="Huawei Sans" panose="020C0503030203020204" pitchFamily="34" charset="0"/>
                <a:ea typeface="+mn-ea"/>
              </a:rPr>
              <a:t>25 m</a:t>
            </a:r>
            <a:r>
              <a:rPr lang="en-US" sz="1200" b="1" dirty="0">
                <a:latin typeface="Huawei Sans" panose="020C0503030203020204" pitchFamily="34" charset="0"/>
                <a:ea typeface="+mn-ea"/>
              </a:rPr>
              <a:t>.</a:t>
            </a:r>
          </a:p>
          <a:p>
            <a:pPr marL="0" lvl="1">
              <a:lnSpc>
                <a:spcPct val="150000"/>
              </a:lnSpc>
            </a:pPr>
            <a:r>
              <a:rPr lang="en-US" sz="1200" b="1" dirty="0">
                <a:solidFill>
                  <a:schemeClr val="tx1"/>
                </a:solidFill>
                <a:latin typeface="Huawei Sans" panose="020C0503030203020204" pitchFamily="34" charset="0"/>
                <a:ea typeface="+mn-ea"/>
              </a:rPr>
              <a:t>Disadvantage: poor uniformity of the temperature field</a:t>
            </a:r>
          </a:p>
          <a:p>
            <a:pPr marL="0" lvl="1">
              <a:lnSpc>
                <a:spcPct val="150000"/>
              </a:lnSpc>
            </a:pPr>
            <a:r>
              <a:rPr lang="en-US" sz="1200" b="1" dirty="0">
                <a:solidFill>
                  <a:schemeClr val="tx1"/>
                </a:solidFill>
                <a:latin typeface="Huawei Sans" panose="020C0503030203020204" pitchFamily="34" charset="0"/>
                <a:ea typeface="+mn-ea"/>
              </a:rPr>
              <a:t>The noise is loud.</a:t>
            </a:r>
          </a:p>
          <a:p>
            <a:pPr marL="0" lvl="1">
              <a:lnSpc>
                <a:spcPct val="150000"/>
              </a:lnSpc>
            </a:pPr>
            <a:r>
              <a:rPr lang="en-US" sz="1200" b="1" dirty="0">
                <a:solidFill>
                  <a:schemeClr val="tx1"/>
                </a:solidFill>
                <a:latin typeface="Huawei Sans" panose="020C0503030203020204" pitchFamily="34" charset="0"/>
                <a:ea typeface="+mn-ea"/>
              </a:rPr>
              <a:t>Applicable to: small- and medium-sized data centers where the air supply distance of a single air conditioner is less than </a:t>
            </a:r>
            <a:r>
              <a:rPr lang="en-US" sz="1200" b="1" dirty="0">
                <a:solidFill>
                  <a:srgbClr val="C00000"/>
                </a:solidFill>
                <a:latin typeface="Huawei Sans" panose="020C0503030203020204" pitchFamily="34" charset="0"/>
                <a:ea typeface="+mn-ea"/>
              </a:rPr>
              <a:t>25 m</a:t>
            </a:r>
          </a:p>
        </p:txBody>
      </p:sp>
      <p:sp>
        <p:nvSpPr>
          <p:cNvPr id="6" name="TextBox 46"/>
          <p:cNvSpPr txBox="1"/>
          <p:nvPr/>
        </p:nvSpPr>
        <p:spPr>
          <a:xfrm>
            <a:off x="862100" y="3987957"/>
            <a:ext cx="6217470" cy="338554"/>
          </a:xfrm>
          <a:prstGeom prst="rect">
            <a:avLst/>
          </a:prstGeom>
          <a:solidFill>
            <a:srgbClr val="00B0F0"/>
          </a:solidFill>
          <a:ln>
            <a:solidFill>
              <a:srgbClr val="0070C0"/>
            </a:solidFill>
          </a:ln>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en-US" sz="1600" b="1">
                <a:solidFill>
                  <a:schemeClr val="bg1"/>
                </a:solidFill>
                <a:latin typeface="Huawei Sans" panose="020C0503030203020204" pitchFamily="34" charset="0"/>
              </a:rPr>
              <a:t>Upflow using air ducts</a:t>
            </a:r>
          </a:p>
        </p:txBody>
      </p:sp>
      <p:sp>
        <p:nvSpPr>
          <p:cNvPr id="7" name="TextBox 47"/>
          <p:cNvSpPr txBox="1"/>
          <p:nvPr/>
        </p:nvSpPr>
        <p:spPr>
          <a:xfrm>
            <a:off x="826096" y="4466927"/>
            <a:ext cx="6217470" cy="1754326"/>
          </a:xfrm>
          <a:prstGeom prst="rect">
            <a:avLst/>
          </a:prstGeom>
          <a:noFill/>
        </p:spPr>
        <p:txBody>
          <a:bodyPr wrap="square" rtlCol="0" anchor="ctr" anchorCtr="0">
            <a:spAutoFit/>
          </a:bodyPr>
          <a:lstStyle>
            <a:defPPr>
              <a:defRPr lang="zh-CN"/>
            </a:defPPr>
            <a:lvl2pPr marL="0" lvl="1">
              <a:lnSpc>
                <a:spcPct val="150000"/>
              </a:lnSpc>
              <a:defRPr b="1">
                <a:latin typeface="+mn-ea"/>
                <a:ea typeface="+mn-ea"/>
              </a:defRPr>
            </a:lvl2pPr>
          </a:lstStyle>
          <a:p>
            <a:pPr lvl="1"/>
            <a:r>
              <a:rPr lang="en-US" sz="1200" dirty="0">
                <a:latin typeface="Huawei Sans" panose="020C0503030203020204" pitchFamily="34" charset="0"/>
              </a:rPr>
              <a:t>Advantages: long air supply distance and even air supply</a:t>
            </a:r>
          </a:p>
          <a:p>
            <a:pPr lvl="1"/>
            <a:r>
              <a:rPr lang="en-US" sz="1200" dirty="0">
                <a:latin typeface="Huawei Sans" panose="020C0503030203020204" pitchFamily="34" charset="0"/>
              </a:rPr>
              <a:t>Disadvantages: high construction cost and complex engineering. Enough floor height of a data </a:t>
            </a:r>
            <a:r>
              <a:rPr lang="en-US" sz="1200" dirty="0" smtClean="0">
                <a:latin typeface="Huawei Sans" panose="020C0503030203020204" pitchFamily="34" charset="0"/>
              </a:rPr>
              <a:t>center is </a:t>
            </a:r>
            <a:r>
              <a:rPr lang="en-US" sz="1200" dirty="0">
                <a:latin typeface="Huawei Sans" panose="020C0503030203020204" pitchFamily="34" charset="0"/>
              </a:rPr>
              <a:t>required (the air duct is 500 mm thick).</a:t>
            </a:r>
          </a:p>
          <a:p>
            <a:pPr lvl="1"/>
            <a:r>
              <a:rPr lang="en-US" sz="1200" dirty="0">
                <a:latin typeface="Huawei Sans" panose="020C0503030203020204" pitchFamily="34" charset="0"/>
              </a:rPr>
              <a:t>Applicable to medium- and large-sized data centers that have high requirements for air conditioners or use air caps to supply air unconditionally. Select a proper external residual pressure based on the distance between air ducts.</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9759" y="2016324"/>
            <a:ext cx="3968403" cy="1501662"/>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09759" y="4157234"/>
            <a:ext cx="3755383" cy="1677322"/>
          </a:xfrm>
          <a:prstGeom prst="rect">
            <a:avLst/>
          </a:prstGeom>
        </p:spPr>
      </p:pic>
    </p:spTree>
    <p:extLst>
      <p:ext uri="{BB962C8B-B14F-4D97-AF65-F5344CB8AC3E}">
        <p14:creationId xmlns:p14="http://schemas.microsoft.com/office/powerpoint/2010/main" val="33048295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In-Room Cooling Solution – Downflow</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Key planning points for underfloor </a:t>
            </a:r>
            <a:r>
              <a:rPr lang="en-US" sz="1600" dirty="0" err="1">
                <a:latin typeface="Huawei Sans" panose="020C0503030203020204" pitchFamily="34" charset="0"/>
              </a:rPr>
              <a:t>downflow</a:t>
            </a:r>
            <a:r>
              <a:rPr lang="en-US" sz="1600" dirty="0">
                <a:latin typeface="Huawei Sans" panose="020C0503030203020204" pitchFamily="34" charset="0"/>
              </a:rPr>
              <a:t> (commonly used in data centers): Estimate and determine the height of the raised floor, whether aisle containment is used, and the air return mode.</a:t>
            </a:r>
          </a:p>
          <a:p>
            <a:r>
              <a:rPr lang="en-US" sz="1600" dirty="0">
                <a:latin typeface="Huawei Sans" panose="020C0503030203020204" pitchFamily="34" charset="0"/>
              </a:rPr>
              <a:t>Aisle containment</a:t>
            </a:r>
          </a:p>
          <a:p>
            <a:pPr lvl="1"/>
            <a:r>
              <a:rPr lang="en-US" sz="1400" dirty="0">
                <a:latin typeface="Huawei Sans" panose="020C0503030203020204" pitchFamily="34" charset="0"/>
              </a:rPr>
              <a:t>Generally, it is recommended that the cold and hot aisles be used if the power density of a data center is 1–4 kW/rack to meet equipment requirements.</a:t>
            </a:r>
          </a:p>
          <a:p>
            <a:pPr lvl="1"/>
            <a:r>
              <a:rPr lang="en-US" sz="1400" dirty="0">
                <a:latin typeface="Huawei Sans" panose="020C0503030203020204" pitchFamily="34" charset="0"/>
              </a:rPr>
              <a:t>If the power density is greater than 4 kW/rack, cold or hot aisle containment is recommended. Currently, cold aisle containment is more widely used than hot aisle containment.</a:t>
            </a:r>
          </a:p>
          <a:p>
            <a:r>
              <a:rPr lang="en-US" sz="1600" dirty="0">
                <a:latin typeface="Huawei Sans" panose="020C0503030203020204" pitchFamily="34" charset="0"/>
              </a:rPr>
              <a:t>Return air type</a:t>
            </a:r>
          </a:p>
          <a:p>
            <a:endParaRPr lang="zh-CN" altLang="en-US" sz="16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137842964"/>
              </p:ext>
            </p:extLst>
          </p:nvPr>
        </p:nvGraphicFramePr>
        <p:xfrm>
          <a:off x="893380" y="4326998"/>
          <a:ext cx="10604938" cy="1898317"/>
        </p:xfrm>
        <a:graphic>
          <a:graphicData uri="http://schemas.openxmlformats.org/drawingml/2006/table">
            <a:tbl>
              <a:tblPr>
                <a:tableStyleId>{2D5ABB26-0587-4C30-8999-92F81FD0307C}</a:tableStyleId>
              </a:tblPr>
              <a:tblGrid>
                <a:gridCol w="1838097"/>
                <a:gridCol w="8766841"/>
              </a:tblGrid>
              <a:tr h="332919">
                <a:tc>
                  <a:txBody>
                    <a:bodyPr/>
                    <a:lstStyle/>
                    <a:p>
                      <a:pPr marL="72000" algn="ctr">
                        <a:lnSpc>
                          <a:spcPct val="150000"/>
                        </a:lnSpc>
                        <a:spcBef>
                          <a:spcPts val="800"/>
                        </a:spcBef>
                        <a:spcAft>
                          <a:spcPts val="800"/>
                        </a:spcAft>
                      </a:pPr>
                      <a:r>
                        <a:rPr lang="en-US" sz="1200" dirty="0">
                          <a:latin typeface="Huawei Sans" panose="020C0503030203020204" pitchFamily="34" charset="0"/>
                        </a:rPr>
                        <a:t>Return Air Type</a:t>
                      </a: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72000" algn="ctr">
                        <a:lnSpc>
                          <a:spcPct val="150000"/>
                        </a:lnSpc>
                        <a:spcBef>
                          <a:spcPts val="800"/>
                        </a:spcBef>
                        <a:spcAft>
                          <a:spcPts val="800"/>
                        </a:spcAft>
                      </a:pPr>
                      <a:r>
                        <a:rPr lang="en-US" sz="1200" dirty="0">
                          <a:latin typeface="Huawei Sans" panose="020C0503030203020204" pitchFamily="34" charset="0"/>
                        </a:rPr>
                        <a:t>Characteristic</a:t>
                      </a:r>
                    </a:p>
                  </a:txBody>
                  <a:tcPr marL="68580" marR="68580"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742438">
                <a:tc>
                  <a:txBody>
                    <a:bodyPr/>
                    <a:lstStyle/>
                    <a:p>
                      <a:pPr marL="72000" algn="ctr">
                        <a:lnSpc>
                          <a:spcPct val="150000"/>
                        </a:lnSpc>
                        <a:spcBef>
                          <a:spcPts val="800"/>
                        </a:spcBef>
                        <a:spcAft>
                          <a:spcPts val="800"/>
                        </a:spcAft>
                      </a:pPr>
                      <a:r>
                        <a:rPr lang="en-US" sz="1200" dirty="0">
                          <a:latin typeface="Huawei Sans" panose="020C0503030203020204" pitchFamily="34" charset="0"/>
                        </a:rPr>
                        <a:t>Free air return</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2000">
                        <a:lnSpc>
                          <a:spcPct val="150000"/>
                        </a:lnSpc>
                        <a:spcBef>
                          <a:spcPts val="800"/>
                        </a:spcBef>
                        <a:spcAft>
                          <a:spcPts val="800"/>
                        </a:spcAft>
                      </a:pPr>
                      <a:r>
                        <a:rPr lang="en-US" sz="1200" dirty="0">
                          <a:latin typeface="Huawei Sans" panose="020C0503030203020204" pitchFamily="34" charset="0"/>
                        </a:rPr>
                        <a:t>If the return air efficiency of the data center is low, the overall temperature of the data center will be high. Therefore, when power cables are routed from the top, the air return vent of the air conditioners must be located under the power cables to prevent the power cables from blocking the hot air return.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42438">
                <a:tc>
                  <a:txBody>
                    <a:bodyPr/>
                    <a:lstStyle/>
                    <a:p>
                      <a:pPr marL="72000" algn="ctr">
                        <a:lnSpc>
                          <a:spcPct val="150000"/>
                        </a:lnSpc>
                        <a:spcBef>
                          <a:spcPts val="800"/>
                        </a:spcBef>
                        <a:spcAft>
                          <a:spcPts val="800"/>
                        </a:spcAft>
                      </a:pPr>
                      <a:r>
                        <a:rPr lang="en-US" sz="1200">
                          <a:latin typeface="Huawei Sans" panose="020C0503030203020204" pitchFamily="34" charset="0"/>
                        </a:rPr>
                        <a:t>Air return from the ceiling</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72000">
                        <a:lnSpc>
                          <a:spcPct val="150000"/>
                        </a:lnSpc>
                        <a:spcBef>
                          <a:spcPts val="800"/>
                        </a:spcBef>
                        <a:spcAft>
                          <a:spcPts val="800"/>
                        </a:spcAft>
                      </a:pPr>
                      <a:r>
                        <a:rPr lang="en-US" sz="1200" dirty="0">
                          <a:latin typeface="Huawei Sans" panose="020C0503030203020204" pitchFamily="34" charset="0"/>
                        </a:rPr>
                        <a:t>The return air vent is set on the suspended ceiling of the hot aisle. In this way, the hot air is guided, and the cold and hot air cannot be mixed easily. As a return air plenum, the suspended ceiling ensures a stable and efficient return air process.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61293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Comparison Between Upflow and Downflow Applications</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Which of the two air supply modes is more reasonable? The analysis is as follows.</a:t>
            </a:r>
          </a:p>
          <a:p>
            <a:r>
              <a:rPr lang="en-US" sz="1800" dirty="0">
                <a:latin typeface="Huawei Sans" panose="020C0503030203020204" pitchFamily="34" charset="0"/>
              </a:rPr>
              <a:t>Assume that there are 17 cabinets in each row of the cold aisle and hot aisle in a data center. The cooling load of each cabinet is 3.8 kW. The total cooling load of the two rows of cabinets on both sides of the cold aisle is: </a:t>
            </a:r>
            <a:r>
              <a:rPr lang="en-US" sz="1800" dirty="0">
                <a:solidFill>
                  <a:srgbClr val="C00000"/>
                </a:solidFill>
                <a:latin typeface="Huawei Sans" panose="020C0503030203020204" pitchFamily="34" charset="0"/>
              </a:rPr>
              <a:t>17 x 2 x 3.8 = 129.2 kW</a:t>
            </a:r>
            <a:r>
              <a:rPr lang="en-US" sz="1800" dirty="0">
                <a:latin typeface="Huawei Sans" panose="020C0503030203020204" pitchFamily="34" charset="0"/>
              </a:rPr>
              <a:t>.</a:t>
            </a:r>
          </a:p>
          <a:p>
            <a:endParaRPr lang="zh-CN" altLang="en-US" sz="18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a:xfrm>
            <a:off x="1908437" y="3140968"/>
            <a:ext cx="3291831" cy="2189934"/>
          </a:xfrm>
          <a:prstGeom prst="rect">
            <a:avLst/>
          </a:prstGeom>
        </p:spPr>
      </p:pic>
      <p:sp>
        <p:nvSpPr>
          <p:cNvPr id="5" name="矩形 4"/>
          <p:cNvSpPr/>
          <p:nvPr/>
        </p:nvSpPr>
        <p:spPr>
          <a:xfrm>
            <a:off x="2428884" y="5699401"/>
            <a:ext cx="2250937" cy="338554"/>
          </a:xfrm>
          <a:prstGeom prst="rect">
            <a:avLst/>
          </a:prstGeom>
        </p:spPr>
        <p:txBody>
          <a:bodyPr wrap="none">
            <a:noAutofit/>
          </a:bodyPr>
          <a:lstStyle/>
          <a:p>
            <a:r>
              <a:rPr lang="en-US" sz="1600" b="1" dirty="0">
                <a:latin typeface="Huawei Sans" panose="020C0503030203020204" pitchFamily="34" charset="0"/>
                <a:ea typeface="+mn-ea"/>
              </a:rPr>
              <a:t>Air supply diagram 1</a:t>
            </a:r>
          </a:p>
        </p:txBody>
      </p:sp>
      <p:pic>
        <p:nvPicPr>
          <p:cNvPr id="6" name="图片 5"/>
          <p:cNvPicPr>
            <a:picLocks noChangeAspect="1"/>
          </p:cNvPicPr>
          <p:nvPr/>
        </p:nvPicPr>
        <p:blipFill>
          <a:blip r:embed="rId4"/>
          <a:stretch>
            <a:fillRect/>
          </a:stretch>
        </p:blipFill>
        <p:spPr>
          <a:xfrm>
            <a:off x="6996100" y="3140968"/>
            <a:ext cx="3348162" cy="2367150"/>
          </a:xfrm>
          <a:prstGeom prst="rect">
            <a:avLst/>
          </a:prstGeom>
        </p:spPr>
      </p:pic>
      <p:sp>
        <p:nvSpPr>
          <p:cNvPr id="7" name="矩形 6"/>
          <p:cNvSpPr/>
          <p:nvPr/>
        </p:nvSpPr>
        <p:spPr>
          <a:xfrm>
            <a:off x="7544713" y="5777619"/>
            <a:ext cx="2250937" cy="338554"/>
          </a:xfrm>
          <a:prstGeom prst="rect">
            <a:avLst/>
          </a:prstGeom>
        </p:spPr>
        <p:txBody>
          <a:bodyPr wrap="none">
            <a:noAutofit/>
          </a:bodyPr>
          <a:lstStyle/>
          <a:p>
            <a:r>
              <a:rPr lang="en-US" sz="1600" b="1" dirty="0">
                <a:latin typeface="Huawei Sans" panose="020C0503030203020204" pitchFamily="34" charset="0"/>
                <a:ea typeface="+mn-ea"/>
              </a:rPr>
              <a:t>Air supply diagram 2</a:t>
            </a:r>
          </a:p>
        </p:txBody>
      </p:sp>
    </p:spTree>
    <p:extLst>
      <p:ext uri="{BB962C8B-B14F-4D97-AF65-F5344CB8AC3E}">
        <p14:creationId xmlns:p14="http://schemas.microsoft.com/office/powerpoint/2010/main" val="555360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Upflow</a:t>
            </a:r>
          </a:p>
        </p:txBody>
      </p:sp>
      <p:sp>
        <p:nvSpPr>
          <p:cNvPr id="4" name="文本占位符 3"/>
          <p:cNvSpPr>
            <a:spLocks noGrp="1"/>
          </p:cNvSpPr>
          <p:nvPr>
            <p:ph type="body" sz="quarter" idx="10"/>
          </p:nvPr>
        </p:nvSpPr>
        <p:spPr/>
        <p:txBody>
          <a:bodyPr>
            <a:noAutofit/>
          </a:bodyPr>
          <a:lstStyle/>
          <a:p>
            <a:r>
              <a:rPr lang="en-US" sz="2000" dirty="0" err="1">
                <a:latin typeface="Huawei Sans" panose="020C0503030203020204" pitchFamily="34" charset="0"/>
              </a:rPr>
              <a:t>Upflow</a:t>
            </a:r>
            <a:r>
              <a:rPr lang="en-US" sz="2000" dirty="0">
                <a:latin typeface="Huawei Sans" panose="020C0503030203020204" pitchFamily="34" charset="0"/>
              </a:rPr>
              <a:t> solution overview</a:t>
            </a:r>
          </a:p>
          <a:p>
            <a:r>
              <a:rPr lang="en-US" sz="1600" dirty="0">
                <a:latin typeface="Huawei Sans" panose="020C0503030203020204" pitchFamily="34" charset="0"/>
              </a:rPr>
              <a:t>Calculation of the air duct size and wind speed:</a:t>
            </a:r>
          </a:p>
          <a:p>
            <a:pPr lvl="1"/>
            <a:r>
              <a:rPr lang="en-US" sz="1400" dirty="0">
                <a:latin typeface="Huawei Sans" panose="020C0503030203020204" pitchFamily="34" charset="0"/>
              </a:rPr>
              <a:t>For </a:t>
            </a:r>
            <a:r>
              <a:rPr lang="en-US" sz="1400" dirty="0" err="1">
                <a:latin typeface="Huawei Sans" panose="020C0503030203020204" pitchFamily="34" charset="0"/>
              </a:rPr>
              <a:t>upflow</a:t>
            </a:r>
            <a:r>
              <a:rPr lang="en-US" sz="1400" dirty="0">
                <a:latin typeface="Huawei Sans" panose="020C0503030203020204" pitchFamily="34" charset="0"/>
              </a:rPr>
              <a:t>, the width of the air ducts is equal to the width of the cold aisle, which is generally 1.2 m. The height of the air ducts is 0.75 m. Therefore, the cross-sectional area of the air ducts is: 1.2 x 0.75 = 0.9 m</a:t>
            </a:r>
            <a:r>
              <a:rPr lang="en-US" sz="1400" baseline="30000" dirty="0">
                <a:latin typeface="Huawei Sans" panose="020C0503030203020204" pitchFamily="34" charset="0"/>
              </a:rPr>
              <a:t>2</a:t>
            </a:r>
            <a:r>
              <a:rPr lang="en-US" sz="1400" dirty="0">
                <a:latin typeface="Huawei Sans" panose="020C0503030203020204" pitchFamily="34" charset="0"/>
              </a:rPr>
              <a:t>.</a:t>
            </a:r>
          </a:p>
          <a:p>
            <a:pPr lvl="1"/>
            <a:r>
              <a:rPr lang="en-US" sz="1400" dirty="0">
                <a:latin typeface="Huawei Sans" panose="020C0503030203020204" pitchFamily="34" charset="0"/>
              </a:rPr>
              <a:t>In a precision air conditioning system, the air volume required for every 1 kW cooling capacity is about 270 m</a:t>
            </a:r>
            <a:r>
              <a:rPr lang="en-US" sz="1400" baseline="30000" dirty="0">
                <a:latin typeface="Huawei Sans" panose="020C0503030203020204" pitchFamily="34" charset="0"/>
              </a:rPr>
              <a:t>3</a:t>
            </a:r>
            <a:r>
              <a:rPr lang="en-US" sz="1400" dirty="0">
                <a:latin typeface="Huawei Sans" panose="020C0503030203020204" pitchFamily="34" charset="0"/>
              </a:rPr>
              <a:t>/h. Therefore, the maximum air volume in a single air duct above the cold aisle is: 129.2 x 270 = 34,884 m</a:t>
            </a:r>
            <a:r>
              <a:rPr lang="en-US" sz="1400" baseline="30000" dirty="0">
                <a:latin typeface="Huawei Sans" panose="020C0503030203020204" pitchFamily="34" charset="0"/>
              </a:rPr>
              <a:t>3</a:t>
            </a:r>
            <a:r>
              <a:rPr lang="en-US" sz="1400" dirty="0">
                <a:latin typeface="Huawei Sans" panose="020C0503030203020204" pitchFamily="34" charset="0"/>
              </a:rPr>
              <a:t>/h, and the wind speed is: 34,884/(0.9 x 3600) = 10.8 m/s. When the wind speed is higher than 5 m/s, high noise is generated in the air ducts. Therefore, the noise generated by the wind speed of 10.8 m/s will severely affect the internal working environment of </a:t>
            </a:r>
            <a:r>
              <a:rPr lang="en-US" sz="1400" dirty="0" smtClean="0">
                <a:latin typeface="Huawei Sans" panose="020C0503030203020204" pitchFamily="34" charset="0"/>
              </a:rPr>
              <a:t>a data </a:t>
            </a:r>
            <a:r>
              <a:rPr lang="en-US" sz="1400" dirty="0">
                <a:latin typeface="Huawei Sans" panose="020C0503030203020204" pitchFamily="34" charset="0"/>
              </a:rPr>
              <a:t>center.</a:t>
            </a:r>
          </a:p>
          <a:p>
            <a:pPr lvl="1"/>
            <a:r>
              <a:rPr lang="en-US" sz="1400" dirty="0">
                <a:latin typeface="Huawei Sans" panose="020C0503030203020204" pitchFamily="34" charset="0"/>
              </a:rPr>
              <a:t>When the wind speed in the air ducts is high, the cross-sectional area of the air ducts must be changed to ensure that the wind speeds at the local and remote air vents of the air ducts are consistent. To implement the variable cross-sectional area design of the air ducts, the power of each cabinet of the two rows must be obtained. However, the power of each cabinet cannot be accurately obtained during the design of a data center, and the power of each cabinet cannot be ensured to remain unchanged for decades.</a:t>
            </a:r>
          </a:p>
          <a:p>
            <a:pPr lvl="1"/>
            <a:endParaRPr lang="zh-CN" altLang="en-US" sz="1800" dirty="0" smtClean="0">
              <a:latin typeface="Huawei Sans" panose="020C0503030203020204" pitchFamily="34" charset="0"/>
            </a:endParaRPr>
          </a:p>
          <a:p>
            <a:pPr lvl="1"/>
            <a:endParaRPr lang="en-US" altLang="zh-CN" sz="1800" dirty="0" smtClean="0">
              <a:latin typeface="Huawei Sans" panose="020C0503030203020204" pitchFamily="34" charset="0"/>
            </a:endParaRPr>
          </a:p>
          <a:p>
            <a:endParaRPr lang="zh-CN" altLang="en-US" sz="2000" dirty="0">
              <a:latin typeface="Huawei Sans" panose="020C0503030203020204" pitchFamily="34" charset="0"/>
            </a:endParaRPr>
          </a:p>
        </p:txBody>
      </p:sp>
      <p:sp>
        <p:nvSpPr>
          <p:cNvPr id="8" name="object 3"/>
          <p:cNvSpPr/>
          <p:nvPr/>
        </p:nvSpPr>
        <p:spPr>
          <a:xfrm>
            <a:off x="888675" y="5645325"/>
            <a:ext cx="10860413" cy="555450"/>
          </a:xfrm>
          <a:custGeom>
            <a:avLst/>
            <a:gdLst/>
            <a:ahLst/>
            <a:cxnLst/>
            <a:rect l="l" t="t" r="r" b="b"/>
            <a:pathLst>
              <a:path w="10558780" h="803909">
                <a:moveTo>
                  <a:pt x="10424718" y="0"/>
                </a:moveTo>
                <a:lnTo>
                  <a:pt x="133959" y="0"/>
                </a:lnTo>
                <a:lnTo>
                  <a:pt x="91620" y="6828"/>
                </a:lnTo>
                <a:lnTo>
                  <a:pt x="54847" y="25844"/>
                </a:lnTo>
                <a:lnTo>
                  <a:pt x="25848" y="54842"/>
                </a:lnTo>
                <a:lnTo>
                  <a:pt x="6829" y="91615"/>
                </a:lnTo>
                <a:lnTo>
                  <a:pt x="0" y="133959"/>
                </a:lnTo>
                <a:lnTo>
                  <a:pt x="0" y="669772"/>
                </a:lnTo>
                <a:lnTo>
                  <a:pt x="6829" y="712116"/>
                </a:lnTo>
                <a:lnTo>
                  <a:pt x="25848" y="748890"/>
                </a:lnTo>
                <a:lnTo>
                  <a:pt x="54847" y="777887"/>
                </a:lnTo>
                <a:lnTo>
                  <a:pt x="91620" y="796903"/>
                </a:lnTo>
                <a:lnTo>
                  <a:pt x="133959" y="803732"/>
                </a:lnTo>
                <a:lnTo>
                  <a:pt x="10424718" y="803732"/>
                </a:lnTo>
                <a:lnTo>
                  <a:pt x="10467036" y="796903"/>
                </a:lnTo>
                <a:lnTo>
                  <a:pt x="10503812" y="777887"/>
                </a:lnTo>
                <a:lnTo>
                  <a:pt x="10532828" y="748890"/>
                </a:lnTo>
                <a:lnTo>
                  <a:pt x="10551865" y="712116"/>
                </a:lnTo>
                <a:lnTo>
                  <a:pt x="10558703" y="669772"/>
                </a:lnTo>
                <a:lnTo>
                  <a:pt x="10558703" y="133959"/>
                </a:lnTo>
                <a:lnTo>
                  <a:pt x="10551865" y="91615"/>
                </a:lnTo>
                <a:lnTo>
                  <a:pt x="10532828" y="54842"/>
                </a:lnTo>
                <a:lnTo>
                  <a:pt x="10503812" y="25844"/>
                </a:lnTo>
                <a:lnTo>
                  <a:pt x="10467036" y="6828"/>
                </a:lnTo>
                <a:lnTo>
                  <a:pt x="10424718" y="0"/>
                </a:lnTo>
                <a:close/>
              </a:path>
            </a:pathLst>
          </a:custGeom>
          <a:solidFill>
            <a:srgbClr val="00B0F0"/>
          </a:solidFill>
        </p:spPr>
        <p:txBody>
          <a:bodyPr wrap="square" lIns="0" tIns="0" rIns="0" bIns="0" rtlCol="0" anchor="ctr" anchorCtr="0">
            <a:noAutofit/>
          </a:bodyPr>
          <a:lstStyle/>
          <a:p>
            <a:pPr marL="28581" algn="ctr" defTabSz="1219444" fontAlgn="auto">
              <a:spcBef>
                <a:spcPts val="0"/>
              </a:spcBef>
              <a:spcAft>
                <a:spcPts val="0"/>
              </a:spcAft>
            </a:pPr>
            <a:r>
              <a:rPr lang="en-US" sz="1600" b="1" dirty="0">
                <a:solidFill>
                  <a:srgbClr val="FFFFFF"/>
                </a:solidFill>
                <a:latin typeface="Huawei Sans" panose="020C0503030203020204" pitchFamily="34" charset="0"/>
                <a:ea typeface="微软雅黑"/>
                <a:cs typeface="微软雅黑"/>
              </a:rPr>
              <a:t> Conclusion: According to the impact on the environment, the </a:t>
            </a:r>
            <a:r>
              <a:rPr lang="en-US" sz="1600" b="1" dirty="0" err="1">
                <a:solidFill>
                  <a:srgbClr val="FFFFFF"/>
                </a:solidFill>
                <a:latin typeface="Huawei Sans" panose="020C0503030203020204" pitchFamily="34" charset="0"/>
                <a:ea typeface="微软雅黑"/>
                <a:cs typeface="微软雅黑"/>
              </a:rPr>
              <a:t>upflow</a:t>
            </a:r>
            <a:r>
              <a:rPr lang="en-US" sz="1600" b="1" dirty="0">
                <a:solidFill>
                  <a:srgbClr val="FFFFFF"/>
                </a:solidFill>
                <a:latin typeface="Huawei Sans" panose="020C0503030203020204" pitchFamily="34" charset="0"/>
                <a:ea typeface="微软雅黑"/>
                <a:cs typeface="微软雅黑"/>
              </a:rPr>
              <a:t> solution is not suitable when the wind speed is higher than 5 m/s.</a:t>
            </a:r>
          </a:p>
        </p:txBody>
      </p:sp>
      <p:sp>
        <p:nvSpPr>
          <p:cNvPr id="10" name="矩形 9"/>
          <p:cNvSpPr/>
          <p:nvPr/>
        </p:nvSpPr>
        <p:spPr bwMode="auto">
          <a:xfrm>
            <a:off x="853277" y="2021077"/>
            <a:ext cx="10860413" cy="1991331"/>
          </a:xfrm>
          <a:prstGeom prst="rect">
            <a:avLst/>
          </a:prstGeom>
          <a:noFill/>
          <a:ln w="28575">
            <a:solidFill>
              <a:srgbClr val="C7000B"/>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base">
              <a:spcBef>
                <a:spcPct val="0"/>
              </a:spcBef>
              <a:spcAft>
                <a:spcPct val="0"/>
              </a:spcAft>
              <a:buClr>
                <a:srgbClr val="FD9203"/>
              </a:buClr>
            </a:pPr>
            <a:endParaRPr lang="zh-CN" altLang="en-US" sz="1600" dirty="0">
              <a:solidFill>
                <a:prstClr val="black"/>
              </a:solidFill>
              <a:latin typeface="Huawei Sans" panose="020C0503030203020204"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583259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Downflow</a:t>
            </a:r>
          </a:p>
        </p:txBody>
      </p:sp>
      <p:sp>
        <p:nvSpPr>
          <p:cNvPr id="4" name="文本占位符 3"/>
          <p:cNvSpPr>
            <a:spLocks noGrp="1"/>
          </p:cNvSpPr>
          <p:nvPr>
            <p:ph type="body" sz="quarter" idx="10"/>
          </p:nvPr>
        </p:nvSpPr>
        <p:spPr/>
        <p:txBody>
          <a:bodyPr>
            <a:noAutofit/>
          </a:bodyPr>
          <a:lstStyle/>
          <a:p>
            <a:r>
              <a:rPr lang="en-US" sz="2000" dirty="0" err="1">
                <a:latin typeface="Huawei Sans" panose="020C0503030203020204" pitchFamily="34" charset="0"/>
              </a:rPr>
              <a:t>Downflow</a:t>
            </a:r>
            <a:r>
              <a:rPr lang="en-US" sz="2000" dirty="0">
                <a:latin typeface="Huawei Sans" panose="020C0503030203020204" pitchFamily="34" charset="0"/>
              </a:rPr>
              <a:t> solution overview</a:t>
            </a:r>
          </a:p>
          <a:p>
            <a:r>
              <a:rPr lang="en-US" sz="1600" dirty="0">
                <a:latin typeface="Huawei Sans" panose="020C0503030203020204" pitchFamily="34" charset="0"/>
              </a:rPr>
              <a:t>Calculation of the air duct size and wind speed:</a:t>
            </a:r>
          </a:p>
          <a:p>
            <a:pPr lvl="1"/>
            <a:r>
              <a:rPr lang="en-US" sz="1600" dirty="0">
                <a:latin typeface="Huawei Sans" panose="020C0503030203020204" pitchFamily="34" charset="0"/>
              </a:rPr>
              <a:t>When the </a:t>
            </a:r>
            <a:r>
              <a:rPr lang="en-US" sz="1600" dirty="0" err="1">
                <a:latin typeface="Huawei Sans" panose="020C0503030203020204" pitchFamily="34" charset="0"/>
              </a:rPr>
              <a:t>downflow</a:t>
            </a:r>
            <a:r>
              <a:rPr lang="en-US" sz="1600" dirty="0">
                <a:latin typeface="Huawei Sans" panose="020C0503030203020204" pitchFamily="34" charset="0"/>
              </a:rPr>
              <a:t> mode is used, the space under the raised floor can house a large plenum. Cold air enters the plenum from the air conditioners, and then is sent to the cold aisle in the front of the cabinet through the air supply vent on the floor. The size of the plenum can be selected as required.</a:t>
            </a:r>
          </a:p>
          <a:p>
            <a:pPr lvl="1"/>
            <a:r>
              <a:rPr lang="en-US" sz="1600" dirty="0">
                <a:latin typeface="Huawei Sans" panose="020C0503030203020204" pitchFamily="34" charset="0"/>
              </a:rPr>
              <a:t>The width of the two rows of cabinets is 3.6 m. If the net height of the floor is 0.75 m, the maximum wind speed under the floor is: </a:t>
            </a:r>
            <a:r>
              <a:rPr lang="en-US" sz="1600" dirty="0" smtClean="0">
                <a:latin typeface="Huawei Sans" panose="020C0503030203020204" pitchFamily="34" charset="0"/>
              </a:rPr>
              <a:t>34,884</a:t>
            </a:r>
            <a:r>
              <a:rPr lang="en-US" sz="1600" dirty="0">
                <a:latin typeface="Huawei Sans" panose="020C0503030203020204" pitchFamily="34" charset="0"/>
              </a:rPr>
              <a:t>/(3.6 x 0.75 x 3600) = 3.58 m/s when the </a:t>
            </a:r>
            <a:r>
              <a:rPr lang="en-US" sz="1600" dirty="0" err="1">
                <a:latin typeface="Huawei Sans" panose="020C0503030203020204" pitchFamily="34" charset="0"/>
              </a:rPr>
              <a:t>downflow</a:t>
            </a:r>
            <a:r>
              <a:rPr lang="en-US" sz="1600" dirty="0">
                <a:latin typeface="Huawei Sans" panose="020C0503030203020204" pitchFamily="34" charset="0"/>
              </a:rPr>
              <a:t> mode is used. Therefore, compared with the </a:t>
            </a:r>
            <a:r>
              <a:rPr lang="en-US" sz="1600" dirty="0" err="1">
                <a:latin typeface="Huawei Sans" panose="020C0503030203020204" pitchFamily="34" charset="0"/>
              </a:rPr>
              <a:t>upflow</a:t>
            </a:r>
            <a:r>
              <a:rPr lang="en-US" sz="1600" dirty="0">
                <a:latin typeface="Huawei Sans" panose="020C0503030203020204" pitchFamily="34" charset="0"/>
              </a:rPr>
              <a:t> mode, the wind speed is significantly reduced.</a:t>
            </a:r>
          </a:p>
          <a:p>
            <a:pPr lvl="1"/>
            <a:r>
              <a:rPr lang="en-US" sz="1600" dirty="0">
                <a:latin typeface="Huawei Sans" panose="020C0503030203020204" pitchFamily="34" charset="0"/>
              </a:rPr>
              <a:t>In the </a:t>
            </a:r>
            <a:r>
              <a:rPr lang="en-US" sz="1600" dirty="0" err="1">
                <a:latin typeface="Huawei Sans" panose="020C0503030203020204" pitchFamily="34" charset="0"/>
              </a:rPr>
              <a:t>downflow</a:t>
            </a:r>
            <a:r>
              <a:rPr lang="en-US" sz="1600" dirty="0">
                <a:latin typeface="Huawei Sans" panose="020C0503030203020204" pitchFamily="34" charset="0"/>
              </a:rPr>
              <a:t> mode, the air vent floor with adjustable ventilation rate is used. The ventilation area and wind speed of the front air vent floor of each cabinet are adjusted to provide proper air volume based on the cabinet requirements.</a:t>
            </a:r>
          </a:p>
          <a:p>
            <a:pPr lvl="1"/>
            <a:endParaRPr lang="zh-CN" altLang="en-US" sz="1800" dirty="0" smtClean="0">
              <a:latin typeface="Huawei Sans" panose="020C0503030203020204" pitchFamily="34" charset="0"/>
            </a:endParaRPr>
          </a:p>
          <a:p>
            <a:pPr lvl="1"/>
            <a:endParaRPr lang="en-US" altLang="zh-CN" sz="1800" dirty="0" smtClean="0">
              <a:latin typeface="Huawei Sans" panose="020C0503030203020204" pitchFamily="34" charset="0"/>
            </a:endParaRPr>
          </a:p>
          <a:p>
            <a:endParaRPr lang="zh-CN" altLang="en-US" sz="2000" dirty="0">
              <a:latin typeface="Huawei Sans" panose="020C0503030203020204" pitchFamily="34" charset="0"/>
            </a:endParaRPr>
          </a:p>
        </p:txBody>
      </p:sp>
      <p:sp>
        <p:nvSpPr>
          <p:cNvPr id="8" name="object 3"/>
          <p:cNvSpPr/>
          <p:nvPr/>
        </p:nvSpPr>
        <p:spPr>
          <a:xfrm>
            <a:off x="938111" y="5462527"/>
            <a:ext cx="10713418" cy="667162"/>
          </a:xfrm>
          <a:custGeom>
            <a:avLst/>
            <a:gdLst/>
            <a:ahLst/>
            <a:cxnLst/>
            <a:rect l="l" t="t" r="r" b="b"/>
            <a:pathLst>
              <a:path w="10558780" h="803909">
                <a:moveTo>
                  <a:pt x="10424718" y="0"/>
                </a:moveTo>
                <a:lnTo>
                  <a:pt x="133959" y="0"/>
                </a:lnTo>
                <a:lnTo>
                  <a:pt x="91620" y="6828"/>
                </a:lnTo>
                <a:lnTo>
                  <a:pt x="54847" y="25844"/>
                </a:lnTo>
                <a:lnTo>
                  <a:pt x="25848" y="54842"/>
                </a:lnTo>
                <a:lnTo>
                  <a:pt x="6829" y="91615"/>
                </a:lnTo>
                <a:lnTo>
                  <a:pt x="0" y="133959"/>
                </a:lnTo>
                <a:lnTo>
                  <a:pt x="0" y="669772"/>
                </a:lnTo>
                <a:lnTo>
                  <a:pt x="6829" y="712116"/>
                </a:lnTo>
                <a:lnTo>
                  <a:pt x="25848" y="748890"/>
                </a:lnTo>
                <a:lnTo>
                  <a:pt x="54847" y="777887"/>
                </a:lnTo>
                <a:lnTo>
                  <a:pt x="91620" y="796903"/>
                </a:lnTo>
                <a:lnTo>
                  <a:pt x="133959" y="803732"/>
                </a:lnTo>
                <a:lnTo>
                  <a:pt x="10424718" y="803732"/>
                </a:lnTo>
                <a:lnTo>
                  <a:pt x="10467036" y="796903"/>
                </a:lnTo>
                <a:lnTo>
                  <a:pt x="10503812" y="777887"/>
                </a:lnTo>
                <a:lnTo>
                  <a:pt x="10532828" y="748890"/>
                </a:lnTo>
                <a:lnTo>
                  <a:pt x="10551865" y="712116"/>
                </a:lnTo>
                <a:lnTo>
                  <a:pt x="10558703" y="669772"/>
                </a:lnTo>
                <a:lnTo>
                  <a:pt x="10558703" y="133959"/>
                </a:lnTo>
                <a:lnTo>
                  <a:pt x="10551865" y="91615"/>
                </a:lnTo>
                <a:lnTo>
                  <a:pt x="10532828" y="54842"/>
                </a:lnTo>
                <a:lnTo>
                  <a:pt x="10503812" y="25844"/>
                </a:lnTo>
                <a:lnTo>
                  <a:pt x="10467036" y="6828"/>
                </a:lnTo>
                <a:lnTo>
                  <a:pt x="10424718" y="0"/>
                </a:lnTo>
                <a:close/>
              </a:path>
            </a:pathLst>
          </a:custGeom>
          <a:solidFill>
            <a:srgbClr val="00B0F0"/>
          </a:solidFill>
        </p:spPr>
        <p:txBody>
          <a:bodyPr wrap="square" lIns="0" tIns="0" rIns="0" bIns="0" rtlCol="0" anchor="ctr" anchorCtr="0">
            <a:noAutofit/>
          </a:bodyPr>
          <a:lstStyle/>
          <a:p>
            <a:pPr marL="28581" algn="ctr" defTabSz="1219444" fontAlgn="auto">
              <a:spcBef>
                <a:spcPts val="0"/>
              </a:spcBef>
              <a:spcAft>
                <a:spcPts val="0"/>
              </a:spcAft>
            </a:pPr>
            <a:r>
              <a:rPr lang="en-US" sz="1800" b="1" dirty="0">
                <a:solidFill>
                  <a:srgbClr val="FFFFFF"/>
                </a:solidFill>
                <a:latin typeface="Huawei Sans" panose="020C0503030203020204" pitchFamily="34" charset="0"/>
                <a:ea typeface="微软雅黑"/>
                <a:cs typeface="微软雅黑"/>
              </a:rPr>
              <a:t>Conclusion: The </a:t>
            </a:r>
            <a:r>
              <a:rPr lang="en-US" sz="1800" b="1" dirty="0" err="1">
                <a:solidFill>
                  <a:srgbClr val="FFFFFF"/>
                </a:solidFill>
                <a:latin typeface="Huawei Sans" panose="020C0503030203020204" pitchFamily="34" charset="0"/>
                <a:ea typeface="微软雅黑"/>
                <a:cs typeface="微软雅黑"/>
              </a:rPr>
              <a:t>downflow</a:t>
            </a:r>
            <a:r>
              <a:rPr lang="en-US" sz="1800" b="1" dirty="0">
                <a:solidFill>
                  <a:srgbClr val="FFFFFF"/>
                </a:solidFill>
                <a:latin typeface="Huawei Sans" panose="020C0503030203020204" pitchFamily="34" charset="0"/>
                <a:ea typeface="微软雅黑"/>
                <a:cs typeface="微软雅黑"/>
              </a:rPr>
              <a:t> mode has low wind speed and is easy to achieve on-demand air supply.</a:t>
            </a:r>
          </a:p>
        </p:txBody>
      </p:sp>
      <p:sp>
        <p:nvSpPr>
          <p:cNvPr id="10" name="矩形 9"/>
          <p:cNvSpPr/>
          <p:nvPr/>
        </p:nvSpPr>
        <p:spPr bwMode="auto">
          <a:xfrm>
            <a:off x="825221" y="2109962"/>
            <a:ext cx="10826308" cy="2160057"/>
          </a:xfrm>
          <a:prstGeom prst="rect">
            <a:avLst/>
          </a:prstGeom>
          <a:noFill/>
          <a:ln w="28575">
            <a:solidFill>
              <a:srgbClr val="C7000B"/>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fontAlgn="base">
              <a:spcBef>
                <a:spcPct val="0"/>
              </a:spcBef>
              <a:spcAft>
                <a:spcPct val="0"/>
              </a:spcAft>
              <a:buClr>
                <a:srgbClr val="FD9203"/>
              </a:buClr>
            </a:pPr>
            <a:endParaRPr lang="zh-CN" altLang="en-US" sz="1600" dirty="0">
              <a:solidFill>
                <a:prstClr val="black"/>
              </a:solidFill>
              <a:latin typeface="Huawei Sans" panose="020C0503030203020204" pitchFamily="34" charset="0"/>
              <a:ea typeface="微软雅黑" panose="020B0503020204020204" pitchFamily="34" charset="-122"/>
              <a:cs typeface="Arial" pitchFamily="34" charset="0"/>
            </a:endParaRPr>
          </a:p>
        </p:txBody>
      </p:sp>
    </p:spTree>
    <p:extLst>
      <p:ext uri="{BB962C8B-B14F-4D97-AF65-F5344CB8AC3E}">
        <p14:creationId xmlns:p14="http://schemas.microsoft.com/office/powerpoint/2010/main" val="12773312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Conclusion</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Assume that there are 17 cabinets in each row of the cold aisle and hot aisle in a data center. The cooling load of each cabinet is 3.8 kW. The total cooling load of the two rows of cabinets on both sides of the cold aisle is: 17 x 2 x 3.8 = 129.2 kW.</a:t>
            </a:r>
          </a:p>
          <a:p>
            <a:endParaRPr lang="zh-CN" altLang="en-US" sz="1600" dirty="0">
              <a:latin typeface="Huawei Sans" panose="020C0503030203020204" pitchFamily="34" charset="0"/>
            </a:endParaRPr>
          </a:p>
        </p:txBody>
      </p:sp>
      <p:graphicFrame>
        <p:nvGraphicFramePr>
          <p:cNvPr id="4" name="表格 3"/>
          <p:cNvGraphicFramePr>
            <a:graphicFrameLocks noGrp="1"/>
          </p:cNvGraphicFramePr>
          <p:nvPr>
            <p:extLst/>
          </p:nvPr>
        </p:nvGraphicFramePr>
        <p:xfrm>
          <a:off x="1420382" y="2528900"/>
          <a:ext cx="9543853" cy="3240360"/>
        </p:xfrm>
        <a:graphic>
          <a:graphicData uri="http://schemas.openxmlformats.org/drawingml/2006/table">
            <a:tbl>
              <a:tblPr>
                <a:tableStyleId>{2D5ABB26-0587-4C30-8999-92F81FD0307C}</a:tableStyleId>
              </a:tblPr>
              <a:tblGrid>
                <a:gridCol w="1443853"/>
                <a:gridCol w="1620000"/>
                <a:gridCol w="1620000"/>
                <a:gridCol w="1620000"/>
                <a:gridCol w="1620000"/>
                <a:gridCol w="1620000"/>
              </a:tblGrid>
              <a:tr h="1080120">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u="none" strike="noStrike" dirty="0">
                          <a:solidFill>
                            <a:schemeClr val="tx1"/>
                          </a:solidFill>
                          <a:latin typeface="Huawei Sans" panose="020C0503030203020204" pitchFamily="34" charset="0"/>
                          <a:ea typeface="+mn-ea"/>
                        </a:rPr>
                        <a:t>Item</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i="0" u="none" strike="noStrike" dirty="0">
                          <a:solidFill>
                            <a:schemeClr val="tx1"/>
                          </a:solidFill>
                          <a:latin typeface="Huawei Sans" panose="020C0503030203020204" pitchFamily="34" charset="0"/>
                          <a:ea typeface="+mn-ea"/>
                        </a:rPr>
                        <a:t>Air Duct Size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i="0" u="none" strike="noStrike" dirty="0">
                          <a:solidFill>
                            <a:schemeClr val="tx1"/>
                          </a:solidFill>
                          <a:latin typeface="Huawei Sans" panose="020C0503030203020204" pitchFamily="34" charset="0"/>
                          <a:ea typeface="+mn-ea"/>
                        </a:rPr>
                        <a:t>Wind Speed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u="none" strike="noStrike" dirty="0">
                          <a:solidFill>
                            <a:schemeClr val="tx1"/>
                          </a:solidFill>
                          <a:latin typeface="Huawei Sans" panose="020C0503030203020204" pitchFamily="34" charset="0"/>
                          <a:ea typeface="+mn-ea"/>
                        </a:rPr>
                        <a:t>Air Supply Evenness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u="none" strike="noStrike">
                          <a:solidFill>
                            <a:schemeClr val="tx1"/>
                          </a:solidFill>
                          <a:latin typeface="Huawei Sans" panose="020C0503030203020204" pitchFamily="34" charset="0"/>
                          <a:ea typeface="+mn-ea"/>
                        </a:rPr>
                        <a:t>Noise Level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1" u="none" strike="noStrike">
                          <a:solidFill>
                            <a:schemeClr val="tx1"/>
                          </a:solidFill>
                          <a:latin typeface="Huawei Sans" panose="020C0503030203020204" pitchFamily="34" charset="0"/>
                          <a:ea typeface="+mn-ea"/>
                        </a:rPr>
                        <a:t>Aesthetics</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080120">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u="none" strike="noStrike">
                          <a:latin typeface="Huawei Sans" panose="020C0503030203020204" pitchFamily="34" charset="0"/>
                          <a:ea typeface="+mn-ea"/>
                        </a:rPr>
                        <a:t>Upflow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latin typeface="Huawei Sans" panose="020C0503030203020204" pitchFamily="34" charset="0"/>
                          <a:ea typeface="+mn-ea"/>
                        </a:rPr>
                        <a:t>Large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solidFill>
                            <a:schemeClr val="dk1"/>
                          </a:solidFill>
                          <a:latin typeface="Huawei Sans" panose="020C0503030203020204" pitchFamily="34" charset="0"/>
                          <a:ea typeface="微软雅黑"/>
                          <a:cs typeface="+mn-cs"/>
                        </a:rPr>
                        <a:t>High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dirty="0">
                          <a:latin typeface="Huawei Sans" panose="020C0503030203020204" pitchFamily="34" charset="0"/>
                          <a:ea typeface="+mn-ea"/>
                        </a:rPr>
                        <a:t>Poor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latin typeface="Huawei Sans" panose="020C0503030203020204" pitchFamily="34" charset="0"/>
                          <a:ea typeface="+mn-ea"/>
                        </a:rPr>
                        <a:t>High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latin typeface="Huawei Sans" panose="020C0503030203020204" pitchFamily="34" charset="0"/>
                          <a:ea typeface="+mn-ea"/>
                        </a:rPr>
                        <a:t>Poor</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80120">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latin typeface="Huawei Sans" panose="020C0503030203020204" pitchFamily="34" charset="0"/>
                          <a:ea typeface="+mn-ea"/>
                        </a:rPr>
                        <a:t>Downflow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latin typeface="Huawei Sans" panose="020C0503030203020204" pitchFamily="34" charset="0"/>
                          <a:ea typeface="+mn-ea"/>
                        </a:rPr>
                        <a:t>Standard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a:solidFill>
                            <a:schemeClr val="dk1"/>
                          </a:solidFill>
                          <a:latin typeface="Huawei Sans" panose="020C0503030203020204" pitchFamily="34" charset="0"/>
                          <a:ea typeface="微软雅黑"/>
                          <a:cs typeface="+mn-cs"/>
                        </a:rPr>
                        <a:t>Low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dirty="0">
                          <a:solidFill>
                            <a:schemeClr val="dk1"/>
                          </a:solidFill>
                          <a:latin typeface="Huawei Sans" panose="020C0503030203020204" pitchFamily="34" charset="0"/>
                          <a:ea typeface="微软雅黑"/>
                          <a:cs typeface="+mn-cs"/>
                        </a:rPr>
                        <a:t>Adjustable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dirty="0">
                          <a:latin typeface="Huawei Sans" panose="020C0503030203020204" pitchFamily="34" charset="0"/>
                          <a:ea typeface="+mn-ea"/>
                        </a:rPr>
                        <a:t>Low</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Arial"/>
                          <a:ea typeface="微软雅黑"/>
                        </a:defRPr>
                      </a:lvl1pPr>
                      <a:lvl2pPr marL="457200" algn="l" defTabSz="914400" rtl="0" eaLnBrk="1" latinLnBrk="0" hangingPunct="1">
                        <a:defRPr sz="1800" kern="1200">
                          <a:solidFill>
                            <a:schemeClr val="dk1"/>
                          </a:solidFill>
                          <a:latin typeface="Arial"/>
                          <a:ea typeface="微软雅黑"/>
                        </a:defRPr>
                      </a:lvl2pPr>
                      <a:lvl3pPr marL="914400" algn="l" defTabSz="914400" rtl="0" eaLnBrk="1" latinLnBrk="0" hangingPunct="1">
                        <a:defRPr sz="1800" kern="1200">
                          <a:solidFill>
                            <a:schemeClr val="dk1"/>
                          </a:solidFill>
                          <a:latin typeface="Arial"/>
                          <a:ea typeface="微软雅黑"/>
                        </a:defRPr>
                      </a:lvl3pPr>
                      <a:lvl4pPr marL="1371600" algn="l" defTabSz="914400" rtl="0" eaLnBrk="1" latinLnBrk="0" hangingPunct="1">
                        <a:defRPr sz="1800" kern="1200">
                          <a:solidFill>
                            <a:schemeClr val="dk1"/>
                          </a:solidFill>
                          <a:latin typeface="Arial"/>
                          <a:ea typeface="微软雅黑"/>
                        </a:defRPr>
                      </a:lvl4pPr>
                      <a:lvl5pPr marL="1828800" algn="l" defTabSz="914400" rtl="0" eaLnBrk="1" latinLnBrk="0" hangingPunct="1">
                        <a:defRPr sz="1800" kern="1200">
                          <a:solidFill>
                            <a:schemeClr val="dk1"/>
                          </a:solidFill>
                          <a:latin typeface="Arial"/>
                          <a:ea typeface="微软雅黑"/>
                        </a:defRPr>
                      </a:lvl5pPr>
                      <a:lvl6pPr marL="2286000" algn="l" defTabSz="914400" rtl="0" eaLnBrk="1" latinLnBrk="0" hangingPunct="1">
                        <a:defRPr sz="1800" kern="1200">
                          <a:solidFill>
                            <a:schemeClr val="dk1"/>
                          </a:solidFill>
                          <a:latin typeface="Arial"/>
                          <a:ea typeface="微软雅黑"/>
                        </a:defRPr>
                      </a:lvl6pPr>
                      <a:lvl7pPr marL="2743200" algn="l" defTabSz="914400" rtl="0" eaLnBrk="1" latinLnBrk="0" hangingPunct="1">
                        <a:defRPr sz="1800" kern="1200">
                          <a:solidFill>
                            <a:schemeClr val="dk1"/>
                          </a:solidFill>
                          <a:latin typeface="Arial"/>
                          <a:ea typeface="微软雅黑"/>
                        </a:defRPr>
                      </a:lvl7pPr>
                      <a:lvl8pPr marL="3200400" algn="l" defTabSz="914400" rtl="0" eaLnBrk="1" latinLnBrk="0" hangingPunct="1">
                        <a:defRPr sz="1800" kern="1200">
                          <a:solidFill>
                            <a:schemeClr val="dk1"/>
                          </a:solidFill>
                          <a:latin typeface="Arial"/>
                          <a:ea typeface="微软雅黑"/>
                        </a:defRPr>
                      </a:lvl8pPr>
                      <a:lvl9pPr marL="3657600" algn="l" defTabSz="914400" rtl="0" eaLnBrk="1" latinLnBrk="0" hangingPunct="1">
                        <a:defRPr sz="1800" kern="1200">
                          <a:solidFill>
                            <a:schemeClr val="dk1"/>
                          </a:solidFill>
                          <a:latin typeface="Arial"/>
                          <a:ea typeface="微软雅黑"/>
                        </a:defRPr>
                      </a:lvl9pPr>
                    </a:lstStyle>
                    <a:p>
                      <a:pPr algn="ctr" fontAlgn="ctr"/>
                      <a:r>
                        <a:rPr lang="en-US" sz="1800" b="0" i="0" u="none" strike="noStrike" dirty="0">
                          <a:latin typeface="Huawei Sans" panose="020C0503030203020204" pitchFamily="34" charset="0"/>
                          <a:ea typeface="+mn-ea"/>
                        </a:rPr>
                        <a:t>Good</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87347190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Underfloor Downflow vs. In-Row Air Supply</a:t>
            </a:r>
          </a:p>
        </p:txBody>
      </p:sp>
      <p:sp>
        <p:nvSpPr>
          <p:cNvPr id="3" name="文本占位符 2"/>
          <p:cNvSpPr>
            <a:spLocks noGrp="1"/>
          </p:cNvSpPr>
          <p:nvPr>
            <p:ph type="body" sz="quarter" idx="10"/>
          </p:nvPr>
        </p:nvSpPr>
        <p:spPr/>
        <p:txBody>
          <a:bodyPr>
            <a:noAutofit/>
          </a:bodyPr>
          <a:lstStyle/>
          <a:p>
            <a:r>
              <a:rPr lang="en-US" sz="1400" dirty="0">
                <a:latin typeface="Huawei Sans" panose="020C0503030203020204" pitchFamily="34" charset="0"/>
              </a:rPr>
              <a:t>There are two modes of airflow organization in data centers: underfloor </a:t>
            </a:r>
            <a:r>
              <a:rPr lang="en-US" sz="1400" dirty="0" err="1">
                <a:latin typeface="Huawei Sans" panose="020C0503030203020204" pitchFamily="34" charset="0"/>
              </a:rPr>
              <a:t>downflow</a:t>
            </a:r>
            <a:r>
              <a:rPr lang="en-US" sz="1400" dirty="0">
                <a:latin typeface="Huawei Sans" panose="020C0503030203020204" pitchFamily="34" charset="0"/>
              </a:rPr>
              <a:t> and in-row air supply. The following table lists the comparison between the two modes.</a:t>
            </a:r>
          </a:p>
          <a:p>
            <a:endParaRPr lang="en-US" altLang="zh-CN" sz="1800" dirty="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a:latin typeface="Huawei Sans" panose="020C0503030203020204" pitchFamily="34" charset="0"/>
            </a:endParaRPr>
          </a:p>
          <a:p>
            <a:endParaRPr lang="en-US" altLang="zh-CN" sz="1800" dirty="0" smtClean="0">
              <a:latin typeface="Huawei Sans" panose="020C0503030203020204" pitchFamily="34" charset="0"/>
            </a:endParaRPr>
          </a:p>
          <a:p>
            <a:r>
              <a:rPr lang="en-US" sz="1200" dirty="0">
                <a:latin typeface="Huawei Sans" panose="020C0503030203020204" pitchFamily="34" charset="0"/>
              </a:rPr>
              <a:t>In the process of selecting the indoor airflow organization for a data center, in-row air supply as well as downward air supply and upward air return are the most commonly used air supply modes.</a:t>
            </a:r>
          </a:p>
          <a:p>
            <a:r>
              <a:rPr lang="en-US" sz="1200" dirty="0">
                <a:latin typeface="Huawei Sans" panose="020C0503030203020204" pitchFamily="34" charset="0"/>
              </a:rPr>
              <a:t>Generally, the underfloor </a:t>
            </a:r>
            <a:r>
              <a:rPr lang="en-US" sz="1200" dirty="0" err="1">
                <a:latin typeface="Huawei Sans" panose="020C0503030203020204" pitchFamily="34" charset="0"/>
              </a:rPr>
              <a:t>downflow</a:t>
            </a:r>
            <a:r>
              <a:rPr lang="en-US" sz="1200" dirty="0">
                <a:latin typeface="Huawei Sans" panose="020C0503030203020204" pitchFamily="34" charset="0"/>
              </a:rPr>
              <a:t> mode is used in scenarios with low power density (lower than 8 kW/rack), and the in-row air supply mode is used in scenarios with high power density. </a:t>
            </a:r>
          </a:p>
          <a:p>
            <a:endParaRPr lang="zh-CN" altLang="en-US" sz="18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494368434"/>
              </p:ext>
            </p:extLst>
          </p:nvPr>
        </p:nvGraphicFramePr>
        <p:xfrm>
          <a:off x="808341" y="1769060"/>
          <a:ext cx="10870515" cy="2907324"/>
        </p:xfrm>
        <a:graphic>
          <a:graphicData uri="http://schemas.openxmlformats.org/drawingml/2006/table">
            <a:tbl>
              <a:tblPr/>
              <a:tblGrid>
                <a:gridCol w="1621510"/>
                <a:gridCol w="4349261"/>
                <a:gridCol w="4899744"/>
              </a:tblGrid>
              <a:tr h="290732">
                <a:tc>
                  <a:txBody>
                    <a:bodyPr/>
                    <a:lstStyle/>
                    <a:p>
                      <a:pPr marL="0" marR="0" indent="266700" algn="ctr" defTabSz="914400" rtl="0" eaLnBrk="1" fontAlgn="auto" latinLnBrk="0" hangingPunct="1">
                        <a:lnSpc>
                          <a:spcPct val="150000"/>
                        </a:lnSpc>
                        <a:spcBef>
                          <a:spcPts val="0"/>
                        </a:spcBef>
                        <a:spcAft>
                          <a:spcPts val="0"/>
                        </a:spcAft>
                        <a:buClrTx/>
                        <a:buSzTx/>
                        <a:buFontTx/>
                        <a:buNone/>
                        <a:tabLst/>
                        <a:defRPr/>
                      </a:pPr>
                      <a:r>
                        <a:rPr lang="en-US" sz="1050" b="1" dirty="0" smtClean="0">
                          <a:solidFill>
                            <a:schemeClr val="tx1"/>
                          </a:solidFill>
                          <a:latin typeface="Huawei Sans" panose="020C0503030203020204" pitchFamily="34" charset="0"/>
                          <a:ea typeface="+mn-ea"/>
                          <a:cs typeface="Times New Roman"/>
                        </a:rPr>
                        <a:t>Item</a:t>
                      </a:r>
                      <a:endParaRPr lang="en-US" sz="1050" b="1" dirty="0">
                        <a:solidFill>
                          <a:schemeClr val="tx1"/>
                        </a:solidFill>
                        <a:latin typeface="Huawei Sans" panose="020C0503030203020204" pitchFamily="34" charset="0"/>
                        <a:ea typeface="+mn-ea"/>
                        <a:cs typeface="Times New Roman"/>
                      </a:endParaRPr>
                    </a:p>
                  </a:txBody>
                  <a:tcPr marL="66812" marR="66812" marT="0" marB="0" anchor="ctr" anchorCtr="1">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indent="266700" algn="ctr">
                        <a:lnSpc>
                          <a:spcPct val="150000"/>
                        </a:lnSpc>
                        <a:spcAft>
                          <a:spcPts val="0"/>
                        </a:spcAft>
                      </a:pPr>
                      <a:r>
                        <a:rPr lang="en-US" sz="1050" b="1">
                          <a:solidFill>
                            <a:schemeClr val="tx1"/>
                          </a:solidFill>
                          <a:latin typeface="Huawei Sans" panose="020C0503030203020204" pitchFamily="34" charset="0"/>
                          <a:ea typeface="+mn-ea"/>
                          <a:cs typeface="Times New Roman"/>
                        </a:rPr>
                        <a:t>Downward Air Supply and Upward Air Return (Data Center)</a:t>
                      </a:r>
                    </a:p>
                  </a:txBody>
                  <a:tcPr marL="66812" marR="6681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indent="266700" algn="ctr">
                        <a:lnSpc>
                          <a:spcPct val="150000"/>
                        </a:lnSpc>
                        <a:spcAft>
                          <a:spcPts val="0"/>
                        </a:spcAft>
                      </a:pPr>
                      <a:r>
                        <a:rPr lang="en-US" sz="1050" b="1">
                          <a:solidFill>
                            <a:schemeClr val="tx1"/>
                          </a:solidFill>
                          <a:latin typeface="Huawei Sans" panose="020C0503030203020204" pitchFamily="34" charset="0"/>
                          <a:ea typeface="+mn-ea"/>
                          <a:cs typeface="Times New Roman"/>
                        </a:rPr>
                        <a:t>In-Row Air Supply (Data Center)</a:t>
                      </a:r>
                    </a:p>
                  </a:txBody>
                  <a:tcPr marL="66812" marR="66812" marT="0" marB="0" anchor="ctr" anchorCtr="1">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581465">
                <a:tc>
                  <a:txBody>
                    <a:bodyPr/>
                    <a:lstStyle/>
                    <a:p>
                      <a:pPr marL="0" indent="0" algn="l">
                        <a:lnSpc>
                          <a:spcPct val="150000"/>
                        </a:lnSpc>
                        <a:spcAft>
                          <a:spcPts val="0"/>
                        </a:spcAft>
                      </a:pPr>
                      <a:r>
                        <a:rPr lang="en-US" sz="1050" b="1" dirty="0">
                          <a:solidFill>
                            <a:schemeClr val="tx1"/>
                          </a:solidFill>
                          <a:latin typeface="Huawei Sans" panose="020C0503030203020204" pitchFamily="34" charset="0"/>
                          <a:ea typeface="+mn-ea"/>
                          <a:cs typeface="Times New Roman"/>
                        </a:rPr>
                        <a:t>Hot spot probability</a:t>
                      </a:r>
                    </a:p>
                  </a:txBody>
                  <a:tcPr marL="66812" marR="66812" marT="0" marB="0" anchor="ctr" anchorCtr="1">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0"/>
                        </a:spcBef>
                        <a:spcAft>
                          <a:spcPts val="0"/>
                        </a:spcAft>
                      </a:pPr>
                      <a:r>
                        <a:rPr lang="en-US" sz="1050" dirty="0">
                          <a:latin typeface="Huawei Sans" panose="020C0503030203020204" pitchFamily="34" charset="0"/>
                          <a:ea typeface="微软雅黑" pitchFamily="34" charset="-122"/>
                        </a:rPr>
                        <a:t>Changes in the cabinet power density may cause hot spots.</a:t>
                      </a:r>
                    </a:p>
                  </a:txBody>
                  <a:tcPr marL="66812" marR="6681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1050" dirty="0">
                          <a:latin typeface="Huawei Sans" panose="020C0503030203020204" pitchFamily="34" charset="0"/>
                          <a:ea typeface="微软雅黑" pitchFamily="34" charset="-122"/>
                        </a:rPr>
                        <a:t>Changes in the cabinet power density can be adjusted by means of cooling capacity sharing to reduce the possibility of hot spots.</a:t>
                      </a:r>
                    </a:p>
                  </a:txBody>
                  <a:tcPr marL="66812" marR="66812" marT="0" marB="0" anchor="ctr" anchorCtr="1">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1465">
                <a:tc>
                  <a:txBody>
                    <a:bodyPr/>
                    <a:lstStyle/>
                    <a:p>
                      <a:pPr marL="0" indent="0" algn="l">
                        <a:lnSpc>
                          <a:spcPct val="150000"/>
                        </a:lnSpc>
                        <a:spcAft>
                          <a:spcPts val="0"/>
                        </a:spcAft>
                      </a:pPr>
                      <a:r>
                        <a:rPr lang="en-US" sz="1050" b="1" dirty="0">
                          <a:solidFill>
                            <a:schemeClr val="tx1"/>
                          </a:solidFill>
                          <a:latin typeface="Huawei Sans" panose="020C0503030203020204" pitchFamily="34" charset="0"/>
                          <a:ea typeface="+mn-ea"/>
                          <a:cs typeface="Times New Roman"/>
                        </a:rPr>
                        <a:t>Airflow mixing</a:t>
                      </a:r>
                    </a:p>
                  </a:txBody>
                  <a:tcPr marL="66812" marR="66812" marT="0" marB="0" anchor="ctr" anchorCtr="1">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0"/>
                        </a:spcBef>
                        <a:spcAft>
                          <a:spcPts val="0"/>
                        </a:spcAft>
                      </a:pPr>
                      <a:r>
                        <a:rPr lang="en-US" sz="1050" dirty="0">
                          <a:latin typeface="Huawei Sans" panose="020C0503030203020204" pitchFamily="34" charset="0"/>
                          <a:ea typeface="微软雅黑" pitchFamily="34" charset="-122"/>
                        </a:rPr>
                        <a:t>If the aisle is not sealed, cold and hot airflows may be mixed, reducing the cooling effect.</a:t>
                      </a:r>
                    </a:p>
                  </a:txBody>
                  <a:tcPr marL="66812" marR="6681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1050" dirty="0">
                          <a:latin typeface="Huawei Sans" panose="020C0503030203020204" pitchFamily="34" charset="0"/>
                          <a:ea typeface="微软雅黑" pitchFamily="34" charset="-122"/>
                        </a:rPr>
                        <a:t>Close to the heat source, short air supply distance, and good cold and hot partition prevent the possibility of airflow mixing.</a:t>
                      </a:r>
                    </a:p>
                  </a:txBody>
                  <a:tcPr marL="66812" marR="66812" marT="0" marB="0" anchor="ctr" anchorCtr="1">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2197">
                <a:tc>
                  <a:txBody>
                    <a:bodyPr/>
                    <a:lstStyle/>
                    <a:p>
                      <a:pPr marL="0" indent="0" algn="l">
                        <a:lnSpc>
                          <a:spcPct val="150000"/>
                        </a:lnSpc>
                        <a:spcAft>
                          <a:spcPts val="0"/>
                        </a:spcAft>
                      </a:pPr>
                      <a:r>
                        <a:rPr lang="en-US" sz="1050" b="1" dirty="0" smtClean="0">
                          <a:solidFill>
                            <a:schemeClr val="tx1"/>
                          </a:solidFill>
                          <a:latin typeface="Huawei Sans" panose="020C0503030203020204" pitchFamily="34" charset="0"/>
                          <a:ea typeface="+mn-ea"/>
                          <a:cs typeface="Times New Roman"/>
                        </a:rPr>
                        <a:t>Cooling </a:t>
                      </a:r>
                      <a:r>
                        <a:rPr lang="en-US" sz="1050" b="1" dirty="0">
                          <a:solidFill>
                            <a:schemeClr val="tx1"/>
                          </a:solidFill>
                          <a:latin typeface="Huawei Sans" panose="020C0503030203020204" pitchFamily="34" charset="0"/>
                          <a:ea typeface="+mn-ea"/>
                          <a:cs typeface="Times New Roman"/>
                        </a:rPr>
                        <a:t>capacity allocation</a:t>
                      </a:r>
                    </a:p>
                  </a:txBody>
                  <a:tcPr marL="66812" marR="66812" marT="0" marB="0" anchor="ctr" anchorCtr="1">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50000"/>
                        </a:lnSpc>
                        <a:spcBef>
                          <a:spcPts val="0"/>
                        </a:spcBef>
                        <a:spcAft>
                          <a:spcPts val="0"/>
                        </a:spcAft>
                      </a:pPr>
                      <a:r>
                        <a:rPr lang="en-US" sz="1050">
                          <a:latin typeface="Huawei Sans" panose="020C0503030203020204" pitchFamily="34" charset="0"/>
                          <a:ea typeface="微软雅黑" pitchFamily="34" charset="-122"/>
                        </a:rPr>
                        <a:t>The pressure of underfloor downflow depends on the equipment room dimensions and floor depth. During design and selection, ultra-large models are used to ensure reliability.</a:t>
                      </a:r>
                    </a:p>
                  </a:txBody>
                  <a:tcPr marL="66812" marR="6681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Bef>
                          <a:spcPts val="0"/>
                        </a:spcBef>
                        <a:spcAft>
                          <a:spcPts val="0"/>
                        </a:spcAft>
                      </a:pPr>
                      <a:r>
                        <a:rPr lang="en-US" sz="1050" dirty="0">
                          <a:latin typeface="Huawei Sans" panose="020C0503030203020204" pitchFamily="34" charset="0"/>
                          <a:ea typeface="微软雅黑" pitchFamily="34" charset="-122"/>
                        </a:rPr>
                        <a:t>The cooling requirement and cooling capacity can be accurately matched without over-planning.</a:t>
                      </a:r>
                    </a:p>
                  </a:txBody>
                  <a:tcPr marL="66812" marR="66812" marT="0" marB="0" anchor="ctr" anchorCtr="1">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81465">
                <a:tc>
                  <a:txBody>
                    <a:bodyPr/>
                    <a:lstStyle/>
                    <a:p>
                      <a:pPr marL="0" indent="0" algn="l">
                        <a:lnSpc>
                          <a:spcPct val="150000"/>
                        </a:lnSpc>
                        <a:spcAft>
                          <a:spcPts val="0"/>
                        </a:spcAft>
                      </a:pPr>
                      <a:r>
                        <a:rPr lang="en-US" sz="1050" b="1" dirty="0" smtClean="0">
                          <a:solidFill>
                            <a:schemeClr val="tx1"/>
                          </a:solidFill>
                          <a:latin typeface="Huawei Sans" panose="020C0503030203020204" pitchFamily="34" charset="0"/>
                          <a:ea typeface="+mn-ea"/>
                          <a:cs typeface="Times New Roman"/>
                        </a:rPr>
                        <a:t>Application </a:t>
                      </a:r>
                      <a:r>
                        <a:rPr lang="en-US" sz="1050" b="1" dirty="0">
                          <a:solidFill>
                            <a:schemeClr val="tx1"/>
                          </a:solidFill>
                          <a:latin typeface="Huawei Sans" panose="020C0503030203020204" pitchFamily="34" charset="0"/>
                          <a:ea typeface="+mn-ea"/>
                          <a:cs typeface="Times New Roman"/>
                        </a:rPr>
                        <a:t>scenarios</a:t>
                      </a:r>
                    </a:p>
                  </a:txBody>
                  <a:tcPr marL="66812" marR="66812" marT="0" marB="0" anchor="ctr" anchorCtr="1">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50000"/>
                        </a:lnSpc>
                        <a:spcBef>
                          <a:spcPts val="0"/>
                        </a:spcBef>
                        <a:spcAft>
                          <a:spcPts val="0"/>
                        </a:spcAft>
                        <a:buClrTx/>
                        <a:buSzTx/>
                        <a:buFontTx/>
                        <a:buNone/>
                        <a:tabLst/>
                        <a:defRPr/>
                      </a:pPr>
                      <a:r>
                        <a:rPr lang="en-US" sz="1050" dirty="0">
                          <a:latin typeface="Huawei Sans" panose="020C0503030203020204" pitchFamily="34" charset="0"/>
                        </a:rPr>
                        <a:t>Applicable to the scenario where the cabinet power density is low</a:t>
                      </a:r>
                    </a:p>
                  </a:txBody>
                  <a:tcPr marL="66812" marR="66812"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indent="0" algn="ctr">
                        <a:lnSpc>
                          <a:spcPct val="150000"/>
                        </a:lnSpc>
                        <a:spcAft>
                          <a:spcPts val="0"/>
                        </a:spcAft>
                      </a:pPr>
                      <a:r>
                        <a:rPr lang="en-US" sz="1050" dirty="0">
                          <a:latin typeface="Huawei Sans" panose="020C0503030203020204" pitchFamily="34" charset="0"/>
                          <a:ea typeface="+mn-ea"/>
                          <a:cs typeface="Times New Roman"/>
                        </a:rPr>
                        <a:t>Applies to scenarios where the power density is greater than 5 kW/rack, especially greater than 8 kW/rack.</a:t>
                      </a:r>
                    </a:p>
                  </a:txBody>
                  <a:tcPr marL="66812" marR="66812" marT="0" marB="0" anchor="ctr" anchorCtr="1">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9982767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Recommended Air Supply Solution</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The underfloor </a:t>
            </a:r>
            <a:r>
              <a:rPr lang="en-US" sz="1600" dirty="0" err="1">
                <a:latin typeface="Huawei Sans" panose="020C0503030203020204" pitchFamily="34" charset="0"/>
              </a:rPr>
              <a:t>downflow</a:t>
            </a:r>
            <a:r>
              <a:rPr lang="en-US" sz="1600" dirty="0">
                <a:latin typeface="Huawei Sans" panose="020C0503030203020204" pitchFamily="34" charset="0"/>
              </a:rPr>
              <a:t> mode is not flexible, and the cooling effect is poor when the power density is high. Therefore, this mode applies to low-density scenarios. The in-row air supply mode applies to modular layouts and high-density scenarios.</a:t>
            </a:r>
          </a:p>
          <a:p>
            <a:r>
              <a:rPr lang="en-US" sz="1600" dirty="0">
                <a:latin typeface="Huawei Sans" panose="020C0503030203020204" pitchFamily="34" charset="0"/>
              </a:rPr>
              <a:t>Before selecting an air supply solution, determine the air supply mode first: underfloor </a:t>
            </a:r>
            <a:r>
              <a:rPr lang="en-US" sz="1600" dirty="0" err="1">
                <a:latin typeface="Huawei Sans" panose="020C0503030203020204" pitchFamily="34" charset="0"/>
              </a:rPr>
              <a:t>downflow</a:t>
            </a:r>
            <a:r>
              <a:rPr lang="en-US" sz="1600" dirty="0">
                <a:latin typeface="Huawei Sans" panose="020C0503030203020204" pitchFamily="34" charset="0"/>
              </a:rPr>
              <a:t> or in-row air supply. Then select an appropriate air supply solution based on the cabinet power density. For details about how to select a proper air supply solution, see the following table.</a:t>
            </a:r>
          </a:p>
        </p:txBody>
      </p:sp>
      <p:graphicFrame>
        <p:nvGraphicFramePr>
          <p:cNvPr id="4" name="表格 3"/>
          <p:cNvGraphicFramePr>
            <a:graphicFrameLocks noGrp="1"/>
          </p:cNvGraphicFramePr>
          <p:nvPr>
            <p:extLst>
              <p:ext uri="{D42A27DB-BD31-4B8C-83A1-F6EECF244321}">
                <p14:modId xmlns:p14="http://schemas.microsoft.com/office/powerpoint/2010/main" val="273350549"/>
              </p:ext>
            </p:extLst>
          </p:nvPr>
        </p:nvGraphicFramePr>
        <p:xfrm>
          <a:off x="810705" y="3677073"/>
          <a:ext cx="10661629" cy="2231842"/>
        </p:xfrm>
        <a:graphic>
          <a:graphicData uri="http://schemas.openxmlformats.org/drawingml/2006/table">
            <a:tbl>
              <a:tblPr firstRow="1" firstCol="1" bandRow="1">
                <a:tableStyleId>{2D5ABB26-0587-4C30-8999-92F81FD0307C}</a:tableStyleId>
              </a:tblPr>
              <a:tblGrid>
                <a:gridCol w="2460375"/>
                <a:gridCol w="2460375"/>
                <a:gridCol w="5740879"/>
              </a:tblGrid>
              <a:tr h="455645">
                <a:tc>
                  <a:txBody>
                    <a:bodyPr/>
                    <a:lstStyle/>
                    <a:p>
                      <a:pPr marL="0" algn="just" defTabSz="914400" rtl="0" eaLnBrk="1" latinLnBrk="0" hangingPunct="1">
                        <a:lnSpc>
                          <a:spcPct val="150000"/>
                        </a:lnSpc>
                        <a:spcBef>
                          <a:spcPts val="0"/>
                        </a:spcBef>
                        <a:spcAft>
                          <a:spcPts val="0"/>
                        </a:spcAft>
                      </a:pPr>
                      <a:r>
                        <a:rPr lang="en-US" sz="1400" b="1" dirty="0">
                          <a:latin typeface="Huawei Sans" panose="020C0503030203020204" pitchFamily="34" charset="0"/>
                        </a:rPr>
                        <a:t>Scale</a:t>
                      </a:r>
                    </a:p>
                  </a:txBody>
                  <a:tcPr marL="68580" marR="68580" marT="0" marB="0">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algn="ctr" defTabSz="914400" rtl="0" eaLnBrk="1" latinLnBrk="0" hangingPunct="1">
                        <a:lnSpc>
                          <a:spcPct val="150000"/>
                        </a:lnSpc>
                        <a:spcBef>
                          <a:spcPts val="0"/>
                        </a:spcBef>
                        <a:spcAft>
                          <a:spcPts val="0"/>
                        </a:spcAft>
                      </a:pPr>
                      <a:r>
                        <a:rPr lang="en-US" sz="1400" b="1" dirty="0">
                          <a:latin typeface="Huawei Sans" panose="020C0503030203020204" pitchFamily="34" charset="0"/>
                        </a:rPr>
                        <a:t>Power Density (</a:t>
                      </a:r>
                      <a:r>
                        <a:rPr lang="en-US" sz="1400" b="1" dirty="0" smtClean="0">
                          <a:latin typeface="Huawei Sans" panose="020C0503030203020204" pitchFamily="34" charset="0"/>
                        </a:rPr>
                        <a:t>kW/Rack</a:t>
                      </a:r>
                      <a:r>
                        <a:rPr lang="en-US" sz="1400" b="1" dirty="0">
                          <a:latin typeface="Huawei Sans" panose="020C0503030203020204" pitchFamily="34" charset="0"/>
                        </a:rPr>
                        <a:t>)</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400" b="1" dirty="0">
                          <a:latin typeface="Huawei Sans" panose="020C0503030203020204" pitchFamily="34" charset="0"/>
                        </a:rPr>
                        <a:t>Air Supply Solution</a:t>
                      </a:r>
                    </a:p>
                  </a:txBody>
                  <a:tcPr marL="68580" marR="68580" marT="0" marB="0">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08451">
                <a:tc>
                  <a:txBody>
                    <a:bodyPr/>
                    <a:lstStyle/>
                    <a:p>
                      <a:pPr marL="0" algn="just" defTabSz="914400" rtl="0" eaLnBrk="1" latinLnBrk="0" hangingPunct="1">
                        <a:lnSpc>
                          <a:spcPct val="150000"/>
                        </a:lnSpc>
                        <a:spcBef>
                          <a:spcPts val="0"/>
                        </a:spcBef>
                        <a:spcAft>
                          <a:spcPts val="0"/>
                        </a:spcAft>
                      </a:pPr>
                      <a:r>
                        <a:rPr lang="en-US" sz="1400">
                          <a:latin typeface="Huawei Sans" panose="020C0503030203020204" pitchFamily="34" charset="0"/>
                        </a:rPr>
                        <a:t>Small-sized data center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just" defTabSz="914400" rtl="0" eaLnBrk="1" latinLnBrk="0" hangingPunct="1">
                        <a:lnSpc>
                          <a:spcPct val="150000"/>
                        </a:lnSpc>
                        <a:spcBef>
                          <a:spcPts val="0"/>
                        </a:spcBef>
                        <a:spcAft>
                          <a:spcPts val="0"/>
                        </a:spcAft>
                      </a:pPr>
                      <a:r>
                        <a:rPr lang="en-US" sz="1400">
                          <a:latin typeface="Huawei Sans" panose="020C0503030203020204" pitchFamily="34" charset="0"/>
                        </a:rPr>
                        <a:t>1 ≤ P ≤ 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spcAft>
                          <a:spcPts val="0"/>
                        </a:spcAft>
                      </a:pPr>
                      <a:r>
                        <a:rPr lang="en-US" sz="1400">
                          <a:latin typeface="Huawei Sans" panose="020C0503030203020204" pitchFamily="34" charset="0"/>
                        </a:rPr>
                        <a:t>Underfloor downflow + Cold and hot aisle (unsealed)</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645">
                <a:tc rowSpan="2">
                  <a:txBody>
                    <a:bodyPr/>
                    <a:lstStyle/>
                    <a:p>
                      <a:pPr marL="0" algn="just" defTabSz="914400" rtl="0" eaLnBrk="1" latinLnBrk="0" hangingPunct="1">
                        <a:lnSpc>
                          <a:spcPct val="150000"/>
                        </a:lnSpc>
                        <a:spcBef>
                          <a:spcPts val="0"/>
                        </a:spcBef>
                        <a:spcAft>
                          <a:spcPts val="0"/>
                        </a:spcAft>
                      </a:pPr>
                      <a:r>
                        <a:rPr lang="en-US" sz="1400">
                          <a:latin typeface="Huawei Sans" panose="020C0503030203020204" pitchFamily="34" charset="0"/>
                        </a:rPr>
                        <a:t>Medium-sized data center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algn="just" defTabSz="914400" rtl="0" eaLnBrk="1" latinLnBrk="0" hangingPunct="1">
                        <a:lnSpc>
                          <a:spcPct val="150000"/>
                        </a:lnSpc>
                        <a:spcBef>
                          <a:spcPts val="0"/>
                        </a:spcBef>
                        <a:spcAft>
                          <a:spcPts val="0"/>
                        </a:spcAft>
                      </a:pPr>
                      <a:r>
                        <a:rPr lang="en-US" sz="1400" dirty="0">
                          <a:latin typeface="Huawei Sans" panose="020C0503030203020204" pitchFamily="34" charset="0"/>
                        </a:rPr>
                        <a:t>5 &lt; P ≤ 8</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50000"/>
                        </a:lnSpc>
                        <a:spcAft>
                          <a:spcPts val="0"/>
                        </a:spcAft>
                      </a:pPr>
                      <a:r>
                        <a:rPr lang="en-US" sz="1400" dirty="0">
                          <a:latin typeface="Huawei Sans" panose="020C0503030203020204" pitchFamily="34" charset="0"/>
                        </a:rPr>
                        <a:t>Underfloor </a:t>
                      </a:r>
                      <a:r>
                        <a:rPr lang="en-US" sz="1400" dirty="0" err="1">
                          <a:latin typeface="Huawei Sans" panose="020C0503030203020204" pitchFamily="34" charset="0"/>
                        </a:rPr>
                        <a:t>downflow</a:t>
                      </a:r>
                      <a:r>
                        <a:rPr lang="en-US" sz="1400" dirty="0">
                          <a:latin typeface="Huawei Sans" panose="020C0503030203020204" pitchFamily="34" charset="0"/>
                        </a:rPr>
                        <a:t> + Cold aisle containment</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645">
                <a:tc vMerge="1">
                  <a:txBody>
                    <a:bodyPr/>
                    <a:lstStyle/>
                    <a:p>
                      <a:endParaRPr lang="zh-CN" altLang="en-US"/>
                    </a:p>
                  </a:txBody>
                  <a:tcPr/>
                </a:tc>
                <a:tc vMerge="1">
                  <a:txBody>
                    <a:bodyPr/>
                    <a:lstStyle/>
                    <a:p>
                      <a:endParaRPr lang="zh-CN" altLang="en-US"/>
                    </a:p>
                  </a:txBody>
                  <a:tcPr/>
                </a:tc>
                <a:tc>
                  <a:txBody>
                    <a:bodyPr/>
                    <a:lstStyle/>
                    <a:p>
                      <a:pPr>
                        <a:lnSpc>
                          <a:spcPct val="150000"/>
                        </a:lnSpc>
                        <a:spcAft>
                          <a:spcPts val="0"/>
                        </a:spcAft>
                      </a:pPr>
                      <a:r>
                        <a:rPr lang="en-US" sz="1400">
                          <a:latin typeface="Huawei Sans" panose="020C0503030203020204" pitchFamily="34" charset="0"/>
                        </a:rPr>
                        <a:t>Underfloor downflow + Cold aisle containment</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6456">
                <a:tc>
                  <a:txBody>
                    <a:bodyPr/>
                    <a:lstStyle/>
                    <a:p>
                      <a:pPr marL="0" algn="just" defTabSz="914400" rtl="0" eaLnBrk="1" latinLnBrk="0" hangingPunct="1">
                        <a:lnSpc>
                          <a:spcPct val="150000"/>
                        </a:lnSpc>
                        <a:spcBef>
                          <a:spcPts val="0"/>
                        </a:spcBef>
                        <a:spcAft>
                          <a:spcPts val="0"/>
                        </a:spcAft>
                      </a:pPr>
                      <a:r>
                        <a:rPr lang="en-US" sz="1400">
                          <a:latin typeface="Huawei Sans" panose="020C0503030203020204" pitchFamily="34" charset="0"/>
                        </a:rPr>
                        <a:t>Large-sized data center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just" defTabSz="914400" rtl="0" eaLnBrk="1" latinLnBrk="0" hangingPunct="1">
                        <a:lnSpc>
                          <a:spcPct val="150000"/>
                        </a:lnSpc>
                        <a:spcBef>
                          <a:spcPts val="0"/>
                        </a:spcBef>
                        <a:spcAft>
                          <a:spcPts val="0"/>
                        </a:spcAft>
                      </a:pPr>
                      <a:r>
                        <a:rPr lang="en-US" sz="1400" dirty="0">
                          <a:latin typeface="Huawei Sans" panose="020C0503030203020204" pitchFamily="34" charset="0"/>
                        </a:rPr>
                        <a:t>5 &lt; P ≤ 15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50000"/>
                        </a:lnSpc>
                        <a:spcAft>
                          <a:spcPts val="0"/>
                        </a:spcAft>
                      </a:pPr>
                      <a:r>
                        <a:rPr lang="en-US" sz="1400" dirty="0">
                          <a:latin typeface="Huawei Sans" panose="020C0503030203020204" pitchFamily="34" charset="0"/>
                        </a:rPr>
                        <a:t>In-row air supply + Cold/Hot aisle containment</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259314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noAutofit/>
          </a:bodyPr>
          <a:lstStyle/>
          <a:p>
            <a:r>
              <a:rPr lang="en-US" sz="2800" dirty="0">
                <a:latin typeface="Huawei Sans" panose="020C0503030203020204" pitchFamily="34" charset="0"/>
                <a:ea typeface="+mn-ea"/>
              </a:rPr>
              <a:t>Cooling Load Composition for Air Conditioners in a Data Center</a:t>
            </a:r>
          </a:p>
        </p:txBody>
      </p:sp>
      <p:grpSp>
        <p:nvGrpSpPr>
          <p:cNvPr id="20" name="组合 19"/>
          <p:cNvGrpSpPr/>
          <p:nvPr/>
        </p:nvGrpSpPr>
        <p:grpSpPr>
          <a:xfrm>
            <a:off x="1244363" y="1635573"/>
            <a:ext cx="2914853" cy="2053504"/>
            <a:chOff x="6552220" y="1304763"/>
            <a:chExt cx="2780871" cy="2888399"/>
          </a:xfrm>
          <a:solidFill>
            <a:srgbClr val="0070C0"/>
          </a:solidFill>
        </p:grpSpPr>
        <p:sp>
          <p:nvSpPr>
            <p:cNvPr id="21" name="矩形 20"/>
            <p:cNvSpPr/>
            <p:nvPr/>
          </p:nvSpPr>
          <p:spPr bwMode="auto">
            <a:xfrm>
              <a:off x="6552220" y="1304763"/>
              <a:ext cx="2780871" cy="396045"/>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en-US" sz="1200" b="1">
                  <a:solidFill>
                    <a:schemeClr val="bg1"/>
                  </a:solidFill>
                  <a:latin typeface="Huawei Sans" panose="020C0503030203020204" pitchFamily="34" charset="0"/>
                </a:rPr>
                <a:t>Heat from lighting</a:t>
              </a:r>
            </a:p>
          </p:txBody>
        </p:sp>
        <p:sp>
          <p:nvSpPr>
            <p:cNvPr id="22" name="矩形 21"/>
            <p:cNvSpPr/>
            <p:nvPr/>
          </p:nvSpPr>
          <p:spPr bwMode="auto">
            <a:xfrm>
              <a:off x="6552220" y="1843330"/>
              <a:ext cx="2780871" cy="396977"/>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a:r>
                <a:rPr lang="en-US" sz="1200" b="1">
                  <a:solidFill>
                    <a:schemeClr val="bg1"/>
                  </a:solidFill>
                  <a:latin typeface="Huawei Sans" panose="020C0503030203020204" pitchFamily="34" charset="0"/>
                </a:rPr>
                <a:t>Heat from human bodies</a:t>
              </a:r>
            </a:p>
          </p:txBody>
        </p:sp>
        <p:sp>
          <p:nvSpPr>
            <p:cNvPr id="23" name="矩形 22"/>
            <p:cNvSpPr/>
            <p:nvPr/>
          </p:nvSpPr>
          <p:spPr bwMode="auto">
            <a:xfrm>
              <a:off x="6552220" y="2382829"/>
              <a:ext cx="2780871" cy="432422"/>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en-US" sz="1200" b="1">
                  <a:solidFill>
                    <a:schemeClr val="bg1"/>
                  </a:solidFill>
                  <a:latin typeface="Huawei Sans" panose="020C0503030203020204" pitchFamily="34" charset="0"/>
                </a:rPr>
                <a:t>Heat from equipment</a:t>
              </a:r>
            </a:p>
          </p:txBody>
        </p:sp>
        <p:sp>
          <p:nvSpPr>
            <p:cNvPr id="24" name="矩形 23"/>
            <p:cNvSpPr/>
            <p:nvPr/>
          </p:nvSpPr>
          <p:spPr bwMode="auto">
            <a:xfrm>
              <a:off x="6552220" y="2989926"/>
              <a:ext cx="2780871" cy="575410"/>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algn="ctr"/>
              <a:r>
                <a:rPr lang="en-US" sz="1200" b="1" dirty="0">
                  <a:solidFill>
                    <a:schemeClr val="bg1"/>
                  </a:solidFill>
                  <a:latin typeface="Huawei Sans" panose="020C0503030203020204" pitchFamily="34" charset="0"/>
                </a:rPr>
                <a:t>Convection heat transfer through glass radiation</a:t>
              </a:r>
            </a:p>
          </p:txBody>
        </p:sp>
        <p:sp>
          <p:nvSpPr>
            <p:cNvPr id="25" name="矩形 24"/>
            <p:cNvSpPr/>
            <p:nvPr/>
          </p:nvSpPr>
          <p:spPr bwMode="auto">
            <a:xfrm>
              <a:off x="6552220" y="3635836"/>
              <a:ext cx="2780871" cy="557326"/>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en-US" sz="1200" b="1" dirty="0">
                  <a:solidFill>
                    <a:schemeClr val="bg1"/>
                  </a:solidFill>
                  <a:latin typeface="Huawei Sans" panose="020C0503030203020204" pitchFamily="34" charset="0"/>
                </a:rPr>
                <a:t> Unstable heat transfer of the enclosure</a:t>
              </a:r>
            </a:p>
          </p:txBody>
        </p:sp>
      </p:grpSp>
      <p:sp>
        <p:nvSpPr>
          <p:cNvPr id="35" name="右大括号 34"/>
          <p:cNvSpPr/>
          <p:nvPr/>
        </p:nvSpPr>
        <p:spPr bwMode="auto">
          <a:xfrm>
            <a:off x="4376711" y="1652733"/>
            <a:ext cx="180020" cy="1872207"/>
          </a:xfrm>
          <a:prstGeom prst="rightBrace">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ndParaRPr>
          </a:p>
        </p:txBody>
      </p:sp>
      <p:sp>
        <p:nvSpPr>
          <p:cNvPr id="37" name="左大括号 36"/>
          <p:cNvSpPr/>
          <p:nvPr/>
        </p:nvSpPr>
        <p:spPr bwMode="auto">
          <a:xfrm>
            <a:off x="6166195" y="1681958"/>
            <a:ext cx="144016" cy="1748583"/>
          </a:xfrm>
          <a:prstGeom prst="leftBrace">
            <a:avLst/>
          </a:prstGeom>
          <a:noFill/>
          <a:ln w="9525" cap="flat" cmpd="sng" algn="ctr">
            <a:solidFill>
              <a:srgbClr val="0070C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endParaRPr lang="zh-CN" altLang="en-US">
              <a:latin typeface="Huawei Sans" panose="020C0503030203020204" pitchFamily="34" charset="0"/>
            </a:endParaRPr>
          </a:p>
        </p:txBody>
      </p:sp>
      <p:sp>
        <p:nvSpPr>
          <p:cNvPr id="38" name="矩形 37"/>
          <p:cNvSpPr/>
          <p:nvPr/>
        </p:nvSpPr>
        <p:spPr bwMode="auto">
          <a:xfrm>
            <a:off x="7236279" y="1648702"/>
            <a:ext cx="1526000" cy="361111"/>
          </a:xfrm>
          <a:prstGeom prst="rect">
            <a:avLst/>
          </a:prstGeom>
          <a:solidFill>
            <a:srgbClr val="80808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lang="en-US" sz="1200" b="1" dirty="0">
                <a:latin typeface="Huawei Sans" panose="020C0503030203020204" pitchFamily="34" charset="0"/>
              </a:rPr>
              <a:t>Enclosure</a:t>
            </a:r>
          </a:p>
        </p:txBody>
      </p:sp>
      <p:sp>
        <p:nvSpPr>
          <p:cNvPr id="39" name="矩形 38"/>
          <p:cNvSpPr/>
          <p:nvPr/>
        </p:nvSpPr>
        <p:spPr bwMode="auto">
          <a:xfrm>
            <a:off x="7236279" y="2730954"/>
            <a:ext cx="1526000" cy="699587"/>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latin typeface="Huawei Sans" panose="020C0503030203020204" pitchFamily="34" charset="0"/>
              </a:rPr>
              <a:t>Transfer to indoor air</a:t>
            </a:r>
          </a:p>
        </p:txBody>
      </p:sp>
      <p:sp>
        <p:nvSpPr>
          <p:cNvPr id="40" name="矩形 39"/>
          <p:cNvSpPr/>
          <p:nvPr/>
        </p:nvSpPr>
        <p:spPr bwMode="auto">
          <a:xfrm>
            <a:off x="9029338" y="2711557"/>
            <a:ext cx="1898157" cy="699587"/>
          </a:xfrm>
          <a:prstGeom prst="rect">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1"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bg1"/>
                </a:solidFill>
                <a:latin typeface="Huawei Sans" panose="020C0503030203020204" pitchFamily="34" charset="0"/>
              </a:rPr>
              <a:t>Instantaneous cooling load in the air conditioning area</a:t>
            </a:r>
          </a:p>
        </p:txBody>
      </p:sp>
      <p:cxnSp>
        <p:nvCxnSpPr>
          <p:cNvPr id="55" name="直接箭头连接符 54"/>
          <p:cNvCxnSpPr/>
          <p:nvPr/>
        </p:nvCxnSpPr>
        <p:spPr bwMode="auto">
          <a:xfrm flipV="1">
            <a:off x="6310211" y="1882598"/>
            <a:ext cx="926068" cy="0"/>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cxnSp>
        <p:nvCxnSpPr>
          <p:cNvPr id="56" name="直接箭头连接符 55"/>
          <p:cNvCxnSpPr/>
          <p:nvPr/>
        </p:nvCxnSpPr>
        <p:spPr bwMode="auto">
          <a:xfrm flipV="1">
            <a:off x="6279035" y="2942530"/>
            <a:ext cx="957244" cy="1"/>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cxnSp>
        <p:nvCxnSpPr>
          <p:cNvPr id="57" name="直接箭头连接符 56"/>
          <p:cNvCxnSpPr/>
          <p:nvPr/>
        </p:nvCxnSpPr>
        <p:spPr bwMode="auto">
          <a:xfrm flipV="1">
            <a:off x="6279034" y="3387312"/>
            <a:ext cx="957245" cy="2"/>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cxnSp>
        <p:nvCxnSpPr>
          <p:cNvPr id="58" name="直接箭头连接符 57"/>
          <p:cNvCxnSpPr/>
          <p:nvPr/>
        </p:nvCxnSpPr>
        <p:spPr bwMode="auto">
          <a:xfrm>
            <a:off x="8758309" y="3050442"/>
            <a:ext cx="259169" cy="1"/>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sp>
        <p:nvSpPr>
          <p:cNvPr id="73" name="任意多边形 72"/>
          <p:cNvSpPr/>
          <p:nvPr/>
        </p:nvSpPr>
        <p:spPr>
          <a:xfrm>
            <a:off x="6391632" y="1658945"/>
            <a:ext cx="771168" cy="187498"/>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B05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900" dirty="0">
                <a:latin typeface="Huawei Sans" panose="020C0503030203020204" pitchFamily="34" charset="0"/>
              </a:rPr>
              <a:t>Radiation</a:t>
            </a:r>
          </a:p>
        </p:txBody>
      </p:sp>
      <p:sp>
        <p:nvSpPr>
          <p:cNvPr id="74" name="任意多边形 73"/>
          <p:cNvSpPr/>
          <p:nvPr/>
        </p:nvSpPr>
        <p:spPr>
          <a:xfrm>
            <a:off x="6383690" y="2665915"/>
            <a:ext cx="779110" cy="187498"/>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B05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900" dirty="0">
                <a:latin typeface="Huawei Sans" panose="020C0503030203020204" pitchFamily="34" charset="0"/>
              </a:rPr>
              <a:t>Convection</a:t>
            </a:r>
          </a:p>
        </p:txBody>
      </p:sp>
      <p:sp>
        <p:nvSpPr>
          <p:cNvPr id="75" name="任意多边形 74"/>
          <p:cNvSpPr/>
          <p:nvPr/>
        </p:nvSpPr>
        <p:spPr>
          <a:xfrm>
            <a:off x="6383690" y="3133260"/>
            <a:ext cx="779110" cy="187498"/>
          </a:xfrm>
          <a:custGeom>
            <a:avLst/>
            <a:gdLst>
              <a:gd name="connsiteX0" fmla="*/ 0 w 1149786"/>
              <a:gd name="connsiteY0" fmla="*/ 71862 h 718616"/>
              <a:gd name="connsiteX1" fmla="*/ 71862 w 1149786"/>
              <a:gd name="connsiteY1" fmla="*/ 0 h 718616"/>
              <a:gd name="connsiteX2" fmla="*/ 1077924 w 1149786"/>
              <a:gd name="connsiteY2" fmla="*/ 0 h 718616"/>
              <a:gd name="connsiteX3" fmla="*/ 1149786 w 1149786"/>
              <a:gd name="connsiteY3" fmla="*/ 71862 h 718616"/>
              <a:gd name="connsiteX4" fmla="*/ 1149786 w 1149786"/>
              <a:gd name="connsiteY4" fmla="*/ 646754 h 718616"/>
              <a:gd name="connsiteX5" fmla="*/ 1077924 w 1149786"/>
              <a:gd name="connsiteY5" fmla="*/ 718616 h 718616"/>
              <a:gd name="connsiteX6" fmla="*/ 71862 w 1149786"/>
              <a:gd name="connsiteY6" fmla="*/ 718616 h 718616"/>
              <a:gd name="connsiteX7" fmla="*/ 0 w 1149786"/>
              <a:gd name="connsiteY7" fmla="*/ 646754 h 718616"/>
              <a:gd name="connsiteX8" fmla="*/ 0 w 1149786"/>
              <a:gd name="connsiteY8" fmla="*/ 71862 h 718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9786" h="718616">
                <a:moveTo>
                  <a:pt x="0" y="71862"/>
                </a:moveTo>
                <a:cubicBezTo>
                  <a:pt x="0" y="32174"/>
                  <a:pt x="32174" y="0"/>
                  <a:pt x="71862" y="0"/>
                </a:cubicBezTo>
                <a:lnTo>
                  <a:pt x="1077924" y="0"/>
                </a:lnTo>
                <a:cubicBezTo>
                  <a:pt x="1117612" y="0"/>
                  <a:pt x="1149786" y="32174"/>
                  <a:pt x="1149786" y="71862"/>
                </a:cubicBezTo>
                <a:lnTo>
                  <a:pt x="1149786" y="646754"/>
                </a:lnTo>
                <a:cubicBezTo>
                  <a:pt x="1149786" y="686442"/>
                  <a:pt x="1117612" y="718616"/>
                  <a:pt x="1077924" y="718616"/>
                </a:cubicBezTo>
                <a:lnTo>
                  <a:pt x="71862" y="718616"/>
                </a:lnTo>
                <a:cubicBezTo>
                  <a:pt x="32174" y="718616"/>
                  <a:pt x="0" y="686442"/>
                  <a:pt x="0" y="646754"/>
                </a:cubicBezTo>
                <a:lnTo>
                  <a:pt x="0" y="71862"/>
                </a:lnTo>
                <a:close/>
              </a:path>
            </a:pathLst>
          </a:custGeom>
          <a:ln>
            <a:solidFill>
              <a:srgbClr val="00B050"/>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57243" tIns="45178" rIns="57243" bIns="45178" numCol="1" spcCol="1270" anchor="ctr" anchorCtr="0">
            <a:noAutofit/>
          </a:bodyPr>
          <a:lstStyle/>
          <a:p>
            <a:pPr lvl="0" algn="ctr" defTabSz="844550">
              <a:lnSpc>
                <a:spcPct val="90000"/>
              </a:lnSpc>
              <a:spcAft>
                <a:spcPct val="35000"/>
              </a:spcAft>
            </a:pPr>
            <a:r>
              <a:rPr lang="en-US" sz="900" dirty="0">
                <a:latin typeface="Huawei Sans" panose="020C0503030203020204" pitchFamily="34" charset="0"/>
              </a:rPr>
              <a:t>Latent heat</a:t>
            </a:r>
          </a:p>
        </p:txBody>
      </p:sp>
      <p:cxnSp>
        <p:nvCxnSpPr>
          <p:cNvPr id="76" name="直接箭头连接符 75"/>
          <p:cNvCxnSpPr/>
          <p:nvPr/>
        </p:nvCxnSpPr>
        <p:spPr bwMode="auto">
          <a:xfrm>
            <a:off x="7742760" y="2018979"/>
            <a:ext cx="0" cy="690986"/>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sp>
        <p:nvSpPr>
          <p:cNvPr id="79" name="圆角矩形 78"/>
          <p:cNvSpPr/>
          <p:nvPr/>
        </p:nvSpPr>
        <p:spPr bwMode="auto">
          <a:xfrm>
            <a:off x="1170884" y="2759151"/>
            <a:ext cx="3132348" cy="987375"/>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ndParaRPr>
          </a:p>
        </p:txBody>
      </p:sp>
      <p:sp>
        <p:nvSpPr>
          <p:cNvPr id="80" name="矩形 79"/>
          <p:cNvSpPr/>
          <p:nvPr/>
        </p:nvSpPr>
        <p:spPr>
          <a:xfrm>
            <a:off x="1666097" y="5229817"/>
            <a:ext cx="1973617" cy="646331"/>
          </a:xfrm>
          <a:prstGeom prst="rect">
            <a:avLst/>
          </a:prstGeom>
        </p:spPr>
        <p:txBody>
          <a:bodyPr wrap="none">
            <a:spAutoFit/>
          </a:bodyPr>
          <a:lstStyle/>
          <a:p>
            <a:pPr algn="ctr"/>
            <a:r>
              <a:rPr lang="en-US" sz="1200" dirty="0">
                <a:latin typeface="Huawei Sans" panose="020C0503030203020204" pitchFamily="34" charset="0"/>
              </a:rPr>
              <a:t>Main factors:</a:t>
            </a:r>
          </a:p>
          <a:p>
            <a:pPr algn="ctr"/>
            <a:r>
              <a:rPr lang="en-US" sz="1200" dirty="0">
                <a:solidFill>
                  <a:srgbClr val="C00000"/>
                </a:solidFill>
                <a:latin typeface="Huawei Sans" panose="020C0503030203020204" pitchFamily="34" charset="0"/>
              </a:rPr>
              <a:t>Outdoor air temperature </a:t>
            </a:r>
            <a:endParaRPr lang="en-US" sz="1200" dirty="0" smtClean="0">
              <a:solidFill>
                <a:srgbClr val="C00000"/>
              </a:solidFill>
              <a:latin typeface="Huawei Sans" panose="020C0503030203020204" pitchFamily="34" charset="0"/>
            </a:endParaRPr>
          </a:p>
          <a:p>
            <a:pPr algn="ctr"/>
            <a:r>
              <a:rPr lang="en-US" sz="1200" dirty="0" smtClean="0">
                <a:latin typeface="Huawei Sans" panose="020C0503030203020204" pitchFamily="34" charset="0"/>
              </a:rPr>
              <a:t>and </a:t>
            </a:r>
            <a:r>
              <a:rPr lang="en-US" sz="1200" dirty="0">
                <a:latin typeface="Huawei Sans" panose="020C0503030203020204" pitchFamily="34" charset="0"/>
              </a:rPr>
              <a:t>solar radiation heat</a:t>
            </a:r>
          </a:p>
        </p:txBody>
      </p:sp>
      <p:sp>
        <p:nvSpPr>
          <p:cNvPr id="81" name="圆角矩形 80"/>
          <p:cNvSpPr/>
          <p:nvPr/>
        </p:nvSpPr>
        <p:spPr bwMode="auto">
          <a:xfrm>
            <a:off x="1101583" y="5081240"/>
            <a:ext cx="3132348" cy="892644"/>
          </a:xfrm>
          <a:prstGeom prst="roundRect">
            <a:avLst/>
          </a:prstGeom>
          <a:noFill/>
          <a:ln w="25400">
            <a:solidFill>
              <a:srgbClr val="0070C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ndParaRPr>
          </a:p>
        </p:txBody>
      </p:sp>
      <p:cxnSp>
        <p:nvCxnSpPr>
          <p:cNvPr id="82" name="直接箭头连接符 81"/>
          <p:cNvCxnSpPr/>
          <p:nvPr/>
        </p:nvCxnSpPr>
        <p:spPr bwMode="auto">
          <a:xfrm>
            <a:off x="2682135" y="3716338"/>
            <a:ext cx="0" cy="1240372"/>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sp>
        <p:nvSpPr>
          <p:cNvPr id="83" name="圆角矩形 82"/>
          <p:cNvSpPr/>
          <p:nvPr/>
        </p:nvSpPr>
        <p:spPr bwMode="auto">
          <a:xfrm>
            <a:off x="6283441" y="2556249"/>
            <a:ext cx="2585337" cy="931871"/>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ndParaRPr>
          </a:p>
        </p:txBody>
      </p:sp>
      <p:sp>
        <p:nvSpPr>
          <p:cNvPr id="87" name="圆角矩形 86"/>
          <p:cNvSpPr/>
          <p:nvPr/>
        </p:nvSpPr>
        <p:spPr bwMode="auto">
          <a:xfrm>
            <a:off x="6141770" y="5103318"/>
            <a:ext cx="3132348" cy="892644"/>
          </a:xfrm>
          <a:prstGeom prst="roundRect">
            <a:avLst/>
          </a:prstGeom>
          <a:noFill/>
          <a:ln w="25400">
            <a:solidFill>
              <a:srgbClr val="0070C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ndParaRPr>
          </a:p>
        </p:txBody>
      </p:sp>
      <p:sp>
        <p:nvSpPr>
          <p:cNvPr id="88" name="矩形 87"/>
          <p:cNvSpPr/>
          <p:nvPr/>
        </p:nvSpPr>
        <p:spPr>
          <a:xfrm>
            <a:off x="6786401" y="5229817"/>
            <a:ext cx="1973617" cy="646331"/>
          </a:xfrm>
          <a:prstGeom prst="rect">
            <a:avLst/>
          </a:prstGeom>
        </p:spPr>
        <p:txBody>
          <a:bodyPr wrap="none">
            <a:spAutoFit/>
          </a:bodyPr>
          <a:lstStyle/>
          <a:p>
            <a:pPr algn="ctr"/>
            <a:r>
              <a:rPr lang="en-US" sz="1200" dirty="0">
                <a:latin typeface="Huawei Sans" panose="020C0503030203020204" pitchFamily="34" charset="0"/>
              </a:rPr>
              <a:t>Main considerations:</a:t>
            </a:r>
          </a:p>
          <a:p>
            <a:pPr algn="ctr"/>
            <a:r>
              <a:rPr lang="en-US" sz="1200" dirty="0">
                <a:solidFill>
                  <a:srgbClr val="C00000"/>
                </a:solidFill>
                <a:latin typeface="Huawei Sans" panose="020C0503030203020204" pitchFamily="34" charset="0"/>
              </a:rPr>
              <a:t>Control requirements for </a:t>
            </a:r>
            <a:endParaRPr lang="en-US" sz="1200" dirty="0" smtClean="0">
              <a:solidFill>
                <a:srgbClr val="C00000"/>
              </a:solidFill>
              <a:latin typeface="Huawei Sans" panose="020C0503030203020204" pitchFamily="34" charset="0"/>
            </a:endParaRPr>
          </a:p>
          <a:p>
            <a:pPr algn="ctr"/>
            <a:r>
              <a:rPr lang="en-US" sz="1200" dirty="0" smtClean="0">
                <a:solidFill>
                  <a:srgbClr val="C00000"/>
                </a:solidFill>
                <a:latin typeface="Huawei Sans" panose="020C0503030203020204" pitchFamily="34" charset="0"/>
              </a:rPr>
              <a:t>indoor </a:t>
            </a:r>
            <a:r>
              <a:rPr lang="en-US" sz="1200" dirty="0">
                <a:solidFill>
                  <a:srgbClr val="C00000"/>
                </a:solidFill>
                <a:latin typeface="Huawei Sans" panose="020C0503030203020204" pitchFamily="34" charset="0"/>
              </a:rPr>
              <a:t>air temperature</a:t>
            </a:r>
          </a:p>
        </p:txBody>
      </p:sp>
      <p:cxnSp>
        <p:nvCxnSpPr>
          <p:cNvPr id="59" name="直接箭头连接符 58"/>
          <p:cNvCxnSpPr/>
          <p:nvPr/>
        </p:nvCxnSpPr>
        <p:spPr bwMode="auto">
          <a:xfrm>
            <a:off x="7759242" y="3651796"/>
            <a:ext cx="0" cy="1266758"/>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sp>
        <p:nvSpPr>
          <p:cNvPr id="94" name="燕尾形箭头 93"/>
          <p:cNvSpPr/>
          <p:nvPr/>
        </p:nvSpPr>
        <p:spPr bwMode="auto">
          <a:xfrm>
            <a:off x="1376688" y="4000609"/>
            <a:ext cx="9183808" cy="95700"/>
          </a:xfrm>
          <a:prstGeom prst="notchedRightArrow">
            <a:avLst/>
          </a:prstGeom>
          <a:solidFill>
            <a:srgbClr val="0070C0"/>
          </a:solidFill>
          <a:ln w="9525" cap="flat" cmpd="sng" algn="ctr">
            <a:noFill/>
            <a:prstDash val="solid"/>
            <a:round/>
            <a:headEnd type="none" w="med" len="med"/>
            <a:tailEnd type="none" w="med" len="med"/>
          </a:ln>
          <a:effectLst/>
          <a:extLst/>
        </p:spPr>
        <p:txBody>
          <a:bodyPr vert="horz" wrap="square" lIns="465466" tIns="232733" rIns="465466" bIns="232733" numCol="1" rtlCol="0" anchor="ctr" anchorCtr="0" compatLnSpc="1">
            <a:prstTxWarp prst="textNoShape">
              <a:avLst/>
            </a:prstTxWarp>
            <a:noAutofit/>
          </a:bodyPr>
          <a:lstStyle/>
          <a:p>
            <a:pPr marL="921235" indent="-921235" algn="ctr" defTabSz="4654662" eaLnBrk="1" hangingPunct="1">
              <a:lnSpc>
                <a:spcPct val="130000"/>
              </a:lnSpc>
              <a:buFont typeface="+mj-lt"/>
              <a:buAutoNum type="arabicPeriod"/>
            </a:pPr>
            <a:endParaRPr lang="zh-CN" altLang="en-US" sz="1200" dirty="0" smtClean="0">
              <a:solidFill>
                <a:schemeClr val="tx1"/>
              </a:solidFill>
              <a:latin typeface="Huawei Sans" panose="020C0503030203020204" pitchFamily="34" charset="0"/>
              <a:cs typeface="Arial" panose="020B0604020202020204" pitchFamily="34" charset="0"/>
            </a:endParaRPr>
          </a:p>
        </p:txBody>
      </p:sp>
      <p:cxnSp>
        <p:nvCxnSpPr>
          <p:cNvPr id="41" name="直接箭头连接符 40"/>
          <p:cNvCxnSpPr/>
          <p:nvPr/>
        </p:nvCxnSpPr>
        <p:spPr bwMode="auto">
          <a:xfrm flipV="1">
            <a:off x="4769691" y="2580705"/>
            <a:ext cx="1255070" cy="511"/>
          </a:xfrm>
          <a:prstGeom prst="straightConnector1">
            <a:avLst/>
          </a:prstGeom>
          <a:solidFill>
            <a:schemeClr val="accent1"/>
          </a:solidFill>
          <a:ln w="9525" cap="flat" cmpd="sng" algn="ctr">
            <a:solidFill>
              <a:srgbClr val="0070C0"/>
            </a:solidFill>
            <a:prstDash val="solid"/>
            <a:round/>
            <a:headEnd type="none" w="med" len="med"/>
            <a:tailEnd type="triangle"/>
          </a:ln>
          <a:effectLst/>
        </p:spPr>
      </p:cxnSp>
      <p:sp>
        <p:nvSpPr>
          <p:cNvPr id="3" name="矩形 2"/>
          <p:cNvSpPr/>
          <p:nvPr/>
        </p:nvSpPr>
        <p:spPr>
          <a:xfrm>
            <a:off x="4187959" y="2071394"/>
            <a:ext cx="2295821" cy="307777"/>
          </a:xfrm>
          <a:prstGeom prst="rect">
            <a:avLst/>
          </a:prstGeom>
        </p:spPr>
        <p:txBody>
          <a:bodyPr wrap="none">
            <a:noAutofit/>
          </a:bodyPr>
          <a:lstStyle/>
          <a:p>
            <a:pPr algn="ctr"/>
            <a:r>
              <a:rPr lang="en-US" sz="1200" b="1" dirty="0">
                <a:latin typeface="Huawei Sans" panose="020C0503030203020204" pitchFamily="34" charset="0"/>
              </a:rPr>
              <a:t>Instantaneous </a:t>
            </a:r>
            <a:endParaRPr lang="en-US" sz="1200" b="1" dirty="0" smtClean="0">
              <a:latin typeface="Huawei Sans" panose="020C0503030203020204" pitchFamily="34" charset="0"/>
            </a:endParaRPr>
          </a:p>
          <a:p>
            <a:pPr algn="ctr"/>
            <a:r>
              <a:rPr lang="en-US" sz="1200" b="1" dirty="0" smtClean="0">
                <a:latin typeface="Huawei Sans" panose="020C0503030203020204" pitchFamily="34" charset="0"/>
              </a:rPr>
              <a:t>heat </a:t>
            </a:r>
            <a:r>
              <a:rPr lang="en-US" sz="1200" b="1" dirty="0">
                <a:latin typeface="Huawei Sans" panose="020C0503030203020204" pitchFamily="34" charset="0"/>
              </a:rPr>
              <a:t>gain</a:t>
            </a:r>
          </a:p>
        </p:txBody>
      </p:sp>
    </p:spTree>
    <p:extLst>
      <p:ext uri="{BB962C8B-B14F-4D97-AF65-F5344CB8AC3E}">
        <p14:creationId xmlns:p14="http://schemas.microsoft.com/office/powerpoint/2010/main" val="1808024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p:bldP spid="81" grpId="0" animBg="1"/>
      <p:bldP spid="83" grpId="0" animBg="1"/>
      <p:bldP spid="87" grpId="0" animBg="1"/>
      <p:bldP spid="88"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Return Air Solution in Free Air Supply Mode</a:t>
            </a:r>
          </a:p>
        </p:txBody>
      </p:sp>
      <p:sp>
        <p:nvSpPr>
          <p:cNvPr id="13" name="文本占位符 12"/>
          <p:cNvSpPr>
            <a:spLocks noGrp="1"/>
          </p:cNvSpPr>
          <p:nvPr>
            <p:ph type="body" sz="quarter" idx="10"/>
          </p:nvPr>
        </p:nvSpPr>
        <p:spPr/>
        <p:txBody>
          <a:bodyPr>
            <a:noAutofit/>
          </a:bodyPr>
          <a:lstStyle/>
          <a:p>
            <a:r>
              <a:rPr lang="en-US" sz="2000" dirty="0">
                <a:latin typeface="Huawei Sans" panose="020C0503030203020204" pitchFamily="34" charset="0"/>
              </a:rPr>
              <a:t>In-room cooling</a:t>
            </a:r>
          </a:p>
        </p:txBody>
      </p:sp>
      <p:pic>
        <p:nvPicPr>
          <p:cNvPr id="3" name="图片 2"/>
          <p:cNvPicPr>
            <a:picLocks noChangeAspect="1"/>
          </p:cNvPicPr>
          <p:nvPr/>
        </p:nvPicPr>
        <p:blipFill>
          <a:blip r:embed="rId3"/>
          <a:stretch>
            <a:fillRect/>
          </a:stretch>
        </p:blipFill>
        <p:spPr>
          <a:xfrm>
            <a:off x="1423446" y="1691259"/>
            <a:ext cx="2898199" cy="1538722"/>
          </a:xfrm>
          <a:prstGeom prst="rect">
            <a:avLst/>
          </a:prstGeom>
        </p:spPr>
      </p:pic>
      <p:pic>
        <p:nvPicPr>
          <p:cNvPr id="5" name="图片 4"/>
          <p:cNvPicPr>
            <a:picLocks noChangeAspect="1"/>
          </p:cNvPicPr>
          <p:nvPr/>
        </p:nvPicPr>
        <p:blipFill>
          <a:blip r:embed="rId4"/>
          <a:stretch>
            <a:fillRect/>
          </a:stretch>
        </p:blipFill>
        <p:spPr>
          <a:xfrm>
            <a:off x="5047342" y="1715832"/>
            <a:ext cx="2692763" cy="1490637"/>
          </a:xfrm>
          <a:prstGeom prst="rect">
            <a:avLst/>
          </a:prstGeom>
        </p:spPr>
      </p:pic>
      <p:pic>
        <p:nvPicPr>
          <p:cNvPr id="6" name="图片 5"/>
          <p:cNvPicPr>
            <a:picLocks noChangeAspect="1"/>
          </p:cNvPicPr>
          <p:nvPr/>
        </p:nvPicPr>
        <p:blipFill>
          <a:blip r:embed="rId5"/>
          <a:stretch>
            <a:fillRect/>
          </a:stretch>
        </p:blipFill>
        <p:spPr>
          <a:xfrm>
            <a:off x="8615415" y="1709614"/>
            <a:ext cx="2765067" cy="1496855"/>
          </a:xfrm>
          <a:prstGeom prst="rect">
            <a:avLst/>
          </a:prstGeom>
        </p:spPr>
      </p:pic>
      <p:sp>
        <p:nvSpPr>
          <p:cNvPr id="7" name="圆角矩形 6"/>
          <p:cNvSpPr/>
          <p:nvPr/>
        </p:nvSpPr>
        <p:spPr bwMode="auto">
          <a:xfrm>
            <a:off x="1263134" y="3631251"/>
            <a:ext cx="3078193"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dirty="0">
                <a:solidFill>
                  <a:prstClr val="black"/>
                </a:solidFill>
                <a:latin typeface="Huawei Sans" panose="020C0503030203020204" pitchFamily="34" charset="0"/>
                <a:ea typeface="微软雅黑" pitchFamily="34" charset="-122"/>
                <a:cs typeface="Arial" pitchFamily="34" charset="0"/>
              </a:rPr>
              <a:t>Small-sized network equipment room (power </a:t>
            </a:r>
            <a:r>
              <a:rPr lang="en-US" sz="900" b="1" dirty="0" smtClean="0">
                <a:solidFill>
                  <a:prstClr val="black"/>
                </a:solidFill>
                <a:latin typeface="Huawei Sans" panose="020C0503030203020204" pitchFamily="34" charset="0"/>
                <a:ea typeface="微软雅黑" pitchFamily="34" charset="-122"/>
                <a:cs typeface="Arial" pitchFamily="34" charset="0"/>
              </a:rPr>
              <a:t>consumption </a:t>
            </a:r>
            <a:r>
              <a:rPr lang="en-US" sz="900" b="1" dirty="0">
                <a:solidFill>
                  <a:prstClr val="black"/>
                </a:solidFill>
                <a:latin typeface="Huawei Sans" panose="020C0503030203020204" pitchFamily="34" charset="0"/>
                <a:ea typeface="微软雅黑" pitchFamily="34" charset="-122"/>
                <a:cs typeface="Arial" pitchFamily="34" charset="0"/>
              </a:rPr>
              <a:t>less than 40 kW):</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Not recommended for most data centers</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Low cost</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The energy efficiency is the lowest in all airflow distribution architectures because all cold airflows will be mixed with hot return air. The supply air temperature is difficult to predict.</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Racks with a maximum cooling power consumption of 4 kW can be cooled.</a:t>
            </a:r>
          </a:p>
          <a:p>
            <a:pPr marL="177800" indent="-177800">
              <a:lnSpc>
                <a:spcPct val="150000"/>
              </a:lnSpc>
              <a:buClr>
                <a:srgbClr val="FD9203"/>
              </a:buClr>
              <a:buFont typeface="Wingdings" panose="05000000000000000000" pitchFamily="2" charset="2"/>
              <a:buChar char="ü"/>
            </a:pPr>
            <a:endParaRPr lang="en-US" altLang="zh-CN" sz="900" dirty="0" smtClean="0">
              <a:solidFill>
                <a:prstClr val="black"/>
              </a:solidFill>
              <a:latin typeface="Huawei Sans" panose="020C0503030203020204" pitchFamily="34" charset="0"/>
              <a:ea typeface="微软雅黑" pitchFamily="34" charset="-122"/>
              <a:cs typeface="Arial" pitchFamily="34" charset="0"/>
            </a:endParaRPr>
          </a:p>
        </p:txBody>
      </p:sp>
      <p:sp>
        <p:nvSpPr>
          <p:cNvPr id="8" name="圆角矩形 7"/>
          <p:cNvSpPr/>
          <p:nvPr/>
        </p:nvSpPr>
        <p:spPr bwMode="auto">
          <a:xfrm>
            <a:off x="4881776" y="3648570"/>
            <a:ext cx="3078193"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dirty="0">
                <a:solidFill>
                  <a:prstClr val="black"/>
                </a:solidFill>
                <a:latin typeface="Huawei Sans" panose="020C0503030203020204" pitchFamily="34" charset="0"/>
                <a:ea typeface="微软雅黑" pitchFamily="34" charset="-122"/>
                <a:cs typeface="Arial" pitchFamily="34" charset="0"/>
              </a:rPr>
              <a:t>General-purpose equipment room (power consumption less than 40 kW):</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Not recommended for most data centers</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Low cost and easy installation</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It is more energy efficient than free </a:t>
            </a:r>
            <a:r>
              <a:rPr lang="en-US" altLang="zh-CN" sz="900" dirty="0">
                <a:solidFill>
                  <a:prstClr val="black"/>
                </a:solidFill>
                <a:latin typeface="Huawei Sans" panose="020C0503030203020204" pitchFamily="34" charset="0"/>
                <a:ea typeface="微软雅黑" pitchFamily="34" charset="-122"/>
                <a:cs typeface="Arial" pitchFamily="34" charset="0"/>
              </a:rPr>
              <a:t>air </a:t>
            </a:r>
            <a:r>
              <a:rPr lang="en-US" sz="900" dirty="0" smtClean="0">
                <a:solidFill>
                  <a:prstClr val="black"/>
                </a:solidFill>
                <a:latin typeface="Huawei Sans" panose="020C0503030203020204" pitchFamily="34" charset="0"/>
                <a:ea typeface="微软雅黑" pitchFamily="34" charset="-122"/>
                <a:cs typeface="Arial" pitchFamily="34" charset="0"/>
              </a:rPr>
              <a:t>return, </a:t>
            </a:r>
            <a:r>
              <a:rPr lang="en-US" sz="900" dirty="0">
                <a:solidFill>
                  <a:prstClr val="black"/>
                </a:solidFill>
                <a:latin typeface="Huawei Sans" panose="020C0503030203020204" pitchFamily="34" charset="0"/>
                <a:ea typeface="微软雅黑" pitchFamily="34" charset="-122"/>
                <a:cs typeface="Arial" pitchFamily="34" charset="0"/>
              </a:rPr>
              <a:t>because 40–70% of the IT hot return air will be captured and transferred back to the cooling equipment. The air supply temperature is more predictable than free air supply due to less mixing of hot air and cold air.</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Racks with a maximum cooling power consumption of 8 kW can be cooled.</a:t>
            </a:r>
          </a:p>
        </p:txBody>
      </p:sp>
      <p:sp>
        <p:nvSpPr>
          <p:cNvPr id="9" name="圆角矩形 8"/>
          <p:cNvSpPr/>
          <p:nvPr/>
        </p:nvSpPr>
        <p:spPr bwMode="auto">
          <a:xfrm>
            <a:off x="8408298" y="3631251"/>
            <a:ext cx="3078193"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dirty="0">
                <a:solidFill>
                  <a:prstClr val="black"/>
                </a:solidFill>
                <a:latin typeface="Huawei Sans" panose="020C0503030203020204" pitchFamily="34" charset="0"/>
                <a:ea typeface="微软雅黑" pitchFamily="34" charset="-122"/>
                <a:cs typeface="Arial" pitchFamily="34" charset="0"/>
              </a:rPr>
              <a:t>Large-sized or hosting data center:</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The energy efficiency is the highest in all airflow distribution architectures because the architecture allows high supply air temperature of cooling equipment, which increases the duration of free cooling.</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70–100% of the IT exhaust hot air will be captured and transferred back to the cooling equipment. The air supply temperature is the most predictable because hot air is not mixed with cold air.</a:t>
            </a:r>
          </a:p>
        </p:txBody>
      </p:sp>
      <p:sp>
        <p:nvSpPr>
          <p:cNvPr id="10" name="矩形 9"/>
          <p:cNvSpPr/>
          <p:nvPr/>
        </p:nvSpPr>
        <p:spPr>
          <a:xfrm>
            <a:off x="2140964" y="3249102"/>
            <a:ext cx="1063112" cy="253916"/>
          </a:xfrm>
          <a:prstGeom prst="rect">
            <a:avLst/>
          </a:prstGeom>
        </p:spPr>
        <p:txBody>
          <a:bodyPr wrap="none">
            <a:noAutofit/>
          </a:bodyPr>
          <a:lstStyle/>
          <a:p>
            <a:r>
              <a:rPr lang="en-US" sz="1200" dirty="0">
                <a:solidFill>
                  <a:srgbClr val="C00000"/>
                </a:solidFill>
                <a:latin typeface="Huawei Sans" panose="020C0503030203020204" pitchFamily="34" charset="0"/>
                <a:ea typeface="+mn-ea"/>
              </a:rPr>
              <a:t>Free air return</a:t>
            </a:r>
          </a:p>
        </p:txBody>
      </p:sp>
      <p:sp>
        <p:nvSpPr>
          <p:cNvPr id="11" name="矩形 10"/>
          <p:cNvSpPr/>
          <p:nvPr/>
        </p:nvSpPr>
        <p:spPr>
          <a:xfrm>
            <a:off x="5582794" y="3249102"/>
            <a:ext cx="1221809" cy="253916"/>
          </a:xfrm>
          <a:prstGeom prst="rect">
            <a:avLst/>
          </a:prstGeom>
        </p:spPr>
        <p:txBody>
          <a:bodyPr wrap="none">
            <a:noAutofit/>
          </a:bodyPr>
          <a:lstStyle/>
          <a:p>
            <a:r>
              <a:rPr lang="en-US" sz="1200">
                <a:solidFill>
                  <a:srgbClr val="C00000"/>
                </a:solidFill>
                <a:latin typeface="Huawei Sans" panose="020C0503030203020204" pitchFamily="34" charset="0"/>
                <a:ea typeface="+mn-ea"/>
              </a:rPr>
              <a:t>Precise air return</a:t>
            </a:r>
          </a:p>
        </p:txBody>
      </p:sp>
      <p:sp>
        <p:nvSpPr>
          <p:cNvPr id="12" name="矩形 11"/>
          <p:cNvSpPr/>
          <p:nvPr/>
        </p:nvSpPr>
        <p:spPr>
          <a:xfrm>
            <a:off x="8816375" y="3253563"/>
            <a:ext cx="2363147" cy="253916"/>
          </a:xfrm>
          <a:prstGeom prst="rect">
            <a:avLst/>
          </a:prstGeom>
        </p:spPr>
        <p:txBody>
          <a:bodyPr wrap="none">
            <a:noAutofit/>
          </a:bodyPr>
          <a:lstStyle/>
          <a:p>
            <a:r>
              <a:rPr lang="en-US" sz="1200" dirty="0">
                <a:solidFill>
                  <a:srgbClr val="C00000"/>
                </a:solidFill>
                <a:latin typeface="Huawei Sans" panose="020C0503030203020204" pitchFamily="34" charset="0"/>
                <a:ea typeface="+mn-ea"/>
              </a:rPr>
              <a:t>Air return with airflow containment</a:t>
            </a:r>
          </a:p>
        </p:txBody>
      </p:sp>
    </p:spTree>
    <p:extLst>
      <p:ext uri="{BB962C8B-B14F-4D97-AF65-F5344CB8AC3E}">
        <p14:creationId xmlns:p14="http://schemas.microsoft.com/office/powerpoint/2010/main" val="27423600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Return Air Solution in Precise Air Supply Mode</a:t>
            </a:r>
          </a:p>
        </p:txBody>
      </p:sp>
      <p:sp>
        <p:nvSpPr>
          <p:cNvPr id="15" name="文本占位符 14"/>
          <p:cNvSpPr>
            <a:spLocks noGrp="1"/>
          </p:cNvSpPr>
          <p:nvPr>
            <p:ph type="body" sz="quarter" idx="10"/>
          </p:nvPr>
        </p:nvSpPr>
        <p:spPr/>
        <p:txBody>
          <a:bodyPr>
            <a:noAutofit/>
          </a:bodyPr>
          <a:lstStyle/>
          <a:p>
            <a:r>
              <a:rPr lang="en-US" sz="2000">
                <a:latin typeface="Huawei Sans" panose="020C0503030203020204" pitchFamily="34" charset="0"/>
              </a:rPr>
              <a:t>In-room cooling</a:t>
            </a:r>
          </a:p>
        </p:txBody>
      </p:sp>
      <p:sp>
        <p:nvSpPr>
          <p:cNvPr id="7" name="圆角矩形 6"/>
          <p:cNvSpPr/>
          <p:nvPr/>
        </p:nvSpPr>
        <p:spPr bwMode="auto">
          <a:xfrm>
            <a:off x="1317799" y="3639583"/>
            <a:ext cx="3162655"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dirty="0">
                <a:solidFill>
                  <a:prstClr val="black"/>
                </a:solidFill>
                <a:latin typeface="Huawei Sans" panose="020C0503030203020204" pitchFamily="34" charset="0"/>
                <a:ea typeface="微软雅黑" pitchFamily="34" charset="-122"/>
                <a:cs typeface="Arial" pitchFamily="34" charset="0"/>
              </a:rPr>
              <a:t>Data center with constant power density:</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Not recommended for new data centers because the predictable power density cannot be met.</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It is more energy efficient than free air supply because more hot air is transferred back to the cooling equipment.</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Racks with a maximum cooling power consumption of 6 kW can be cooled.</a:t>
            </a:r>
          </a:p>
          <a:p>
            <a:pPr marL="177800" indent="-177800">
              <a:lnSpc>
                <a:spcPct val="150000"/>
              </a:lnSpc>
              <a:buClr>
                <a:srgbClr val="FD9203"/>
              </a:buClr>
              <a:buFont typeface="Wingdings" panose="05000000000000000000" pitchFamily="2" charset="2"/>
              <a:buChar char="ü"/>
            </a:pPr>
            <a:endParaRPr lang="en-US" altLang="zh-CN" sz="900" dirty="0">
              <a:solidFill>
                <a:prstClr val="black"/>
              </a:solidFill>
              <a:latin typeface="Huawei Sans" panose="020C0503030203020204" pitchFamily="34" charset="0"/>
              <a:ea typeface="微软雅黑" pitchFamily="34" charset="-122"/>
              <a:cs typeface="Arial" pitchFamily="34" charset="0"/>
            </a:endParaRPr>
          </a:p>
          <a:p>
            <a:pPr marL="177800" indent="-177800">
              <a:lnSpc>
                <a:spcPct val="150000"/>
              </a:lnSpc>
              <a:buClr>
                <a:srgbClr val="FD9203"/>
              </a:buClr>
              <a:buFont typeface="Wingdings" panose="05000000000000000000" pitchFamily="2" charset="2"/>
              <a:buChar char="ü"/>
            </a:pPr>
            <a:endParaRPr lang="en-US" altLang="zh-CN" sz="900" dirty="0" smtClean="0">
              <a:solidFill>
                <a:prstClr val="black"/>
              </a:solidFill>
              <a:latin typeface="Huawei Sans" panose="020C0503030203020204" pitchFamily="34" charset="0"/>
              <a:ea typeface="微软雅黑" pitchFamily="34" charset="-122"/>
              <a:cs typeface="Arial" pitchFamily="34" charset="0"/>
            </a:endParaRPr>
          </a:p>
        </p:txBody>
      </p:sp>
      <p:sp>
        <p:nvSpPr>
          <p:cNvPr id="8" name="圆角矩形 7"/>
          <p:cNvSpPr/>
          <p:nvPr/>
        </p:nvSpPr>
        <p:spPr bwMode="auto">
          <a:xfrm>
            <a:off x="4901344" y="3656902"/>
            <a:ext cx="3162655"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dirty="0">
                <a:solidFill>
                  <a:prstClr val="black"/>
                </a:solidFill>
                <a:latin typeface="Huawei Sans" panose="020C0503030203020204" pitchFamily="34" charset="0"/>
                <a:ea typeface="微软雅黑" pitchFamily="34" charset="-122"/>
                <a:cs typeface="Arial" pitchFamily="34" charset="0"/>
              </a:rPr>
              <a:t>Small and medium-sized data center:</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It is more energy efficient than free air return, because 60–80% of the IT hot return air will be captured and transferred back to the cooling equipment. The air supply temperature is more predictable than free air supply due to less mixing of hot air and cold air.</a:t>
            </a:r>
          </a:p>
          <a:p>
            <a:pPr marL="177800" indent="-177800">
              <a:lnSpc>
                <a:spcPct val="150000"/>
              </a:lnSpc>
              <a:buClr>
                <a:srgbClr val="FD9203"/>
              </a:buClr>
              <a:buFont typeface="Wingdings" panose="05000000000000000000" pitchFamily="2" charset="2"/>
              <a:buChar char="ü"/>
            </a:pPr>
            <a:r>
              <a:rPr lang="en-US" sz="900" dirty="0">
                <a:solidFill>
                  <a:prstClr val="black"/>
                </a:solidFill>
                <a:latin typeface="Huawei Sans" panose="020C0503030203020204" pitchFamily="34" charset="0"/>
                <a:ea typeface="微软雅黑" pitchFamily="34" charset="-122"/>
                <a:cs typeface="Arial" pitchFamily="34" charset="0"/>
              </a:rPr>
              <a:t>Racks with a maximum cooling power consumption of 8 kW can be cooled.</a:t>
            </a:r>
          </a:p>
          <a:p>
            <a:pPr marL="177800" indent="-177800">
              <a:lnSpc>
                <a:spcPct val="150000"/>
              </a:lnSpc>
              <a:buClr>
                <a:srgbClr val="FD9203"/>
              </a:buClr>
              <a:buFont typeface="Wingdings" panose="05000000000000000000" pitchFamily="2" charset="2"/>
              <a:buChar char="ü"/>
            </a:pPr>
            <a:endParaRPr lang="en-US" altLang="zh-CN" sz="900" dirty="0" smtClean="0">
              <a:solidFill>
                <a:prstClr val="black"/>
              </a:solidFill>
              <a:latin typeface="Huawei Sans" panose="020C0503030203020204" pitchFamily="34" charset="0"/>
              <a:ea typeface="微软雅黑" pitchFamily="34" charset="-122"/>
              <a:cs typeface="Arial" pitchFamily="34" charset="0"/>
            </a:endParaRPr>
          </a:p>
        </p:txBody>
      </p:sp>
      <p:sp>
        <p:nvSpPr>
          <p:cNvPr id="9" name="圆角矩形 8"/>
          <p:cNvSpPr/>
          <p:nvPr/>
        </p:nvSpPr>
        <p:spPr bwMode="auto">
          <a:xfrm>
            <a:off x="8451312" y="3639583"/>
            <a:ext cx="3162655" cy="2543873"/>
          </a:xfrm>
          <a:prstGeom prst="roundRect">
            <a:avLst/>
          </a:prstGeom>
          <a:noFill/>
          <a:ln w="9525">
            <a:solidFill>
              <a:srgbClr val="92D05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buClr>
                <a:srgbClr val="FD9203"/>
              </a:buClr>
            </a:pPr>
            <a:r>
              <a:rPr lang="en-US" sz="900" b="1">
                <a:solidFill>
                  <a:prstClr val="black"/>
                </a:solidFill>
                <a:latin typeface="Huawei Sans" panose="020C0503030203020204" pitchFamily="34" charset="0"/>
                <a:ea typeface="微软雅黑" pitchFamily="34" charset="-122"/>
                <a:cs typeface="Arial" pitchFamily="34" charset="0"/>
              </a:rPr>
              <a:t>High-temperature rack:</a:t>
            </a:r>
          </a:p>
          <a:p>
            <a:pPr marL="177800" indent="-177800">
              <a:lnSpc>
                <a:spcPct val="150000"/>
              </a:lnSpc>
              <a:buClr>
                <a:srgbClr val="FD9203"/>
              </a:buClr>
              <a:buFont typeface="Wingdings" panose="05000000000000000000" pitchFamily="2" charset="2"/>
              <a:buChar char="ü"/>
            </a:pPr>
            <a:r>
              <a:rPr lang="en-US" sz="900">
                <a:solidFill>
                  <a:prstClr val="black"/>
                </a:solidFill>
                <a:latin typeface="Huawei Sans" panose="020C0503030203020204" pitchFamily="34" charset="0"/>
                <a:ea typeface="微软雅黑" pitchFamily="34" charset="-122"/>
                <a:cs typeface="Arial" pitchFamily="34" charset="0"/>
              </a:rPr>
              <a:t>It has higher energy efficiency than precision air supply and return because 70–100% of the IT hot return air will be captured and transferred back to the cooling equipment. The air supply temperature is the most predictable because hot air is not mixed with cold air.</a:t>
            </a:r>
          </a:p>
          <a:p>
            <a:pPr marL="177800" indent="-177800">
              <a:lnSpc>
                <a:spcPct val="150000"/>
              </a:lnSpc>
              <a:buClr>
                <a:srgbClr val="FD9203"/>
              </a:buClr>
              <a:buFont typeface="Wingdings" panose="05000000000000000000" pitchFamily="2" charset="2"/>
              <a:buChar char="ü"/>
            </a:pPr>
            <a:r>
              <a:rPr lang="en-US" sz="900">
                <a:solidFill>
                  <a:prstClr val="black"/>
                </a:solidFill>
                <a:latin typeface="Huawei Sans" panose="020C0503030203020204" pitchFamily="34" charset="0"/>
                <a:ea typeface="微软雅黑" pitchFamily="34" charset="-122"/>
                <a:cs typeface="Arial" pitchFamily="34" charset="0"/>
              </a:rPr>
              <a:t>Higher supply air temperature for cooling equipment is supported, thereby increasing the duration of free cooling.</a:t>
            </a:r>
          </a:p>
          <a:p>
            <a:pPr marL="177800" indent="-177800">
              <a:lnSpc>
                <a:spcPct val="150000"/>
              </a:lnSpc>
              <a:buClr>
                <a:srgbClr val="FD9203"/>
              </a:buClr>
              <a:buFont typeface="Wingdings" panose="05000000000000000000" pitchFamily="2" charset="2"/>
              <a:buChar char="ü"/>
            </a:pPr>
            <a:r>
              <a:rPr lang="en-US" sz="900">
                <a:solidFill>
                  <a:prstClr val="black"/>
                </a:solidFill>
                <a:latin typeface="Huawei Sans" panose="020C0503030203020204" pitchFamily="34" charset="0"/>
                <a:ea typeface="微软雅黑" pitchFamily="34" charset="-122"/>
                <a:cs typeface="Arial" pitchFamily="34" charset="0"/>
              </a:rPr>
              <a:t>Racks with a maximum cooling power consumption of 30 kW can be cooled.</a:t>
            </a:r>
          </a:p>
        </p:txBody>
      </p:sp>
      <p:sp>
        <p:nvSpPr>
          <p:cNvPr id="10" name="矩形 9"/>
          <p:cNvSpPr/>
          <p:nvPr/>
        </p:nvSpPr>
        <p:spPr>
          <a:xfrm>
            <a:off x="2384129" y="3324594"/>
            <a:ext cx="1063112" cy="253916"/>
          </a:xfrm>
          <a:prstGeom prst="rect">
            <a:avLst/>
          </a:prstGeom>
        </p:spPr>
        <p:txBody>
          <a:bodyPr wrap="none">
            <a:noAutofit/>
          </a:bodyPr>
          <a:lstStyle/>
          <a:p>
            <a:r>
              <a:rPr lang="en-US" sz="1200">
                <a:solidFill>
                  <a:srgbClr val="C00000"/>
                </a:solidFill>
                <a:latin typeface="Huawei Sans" panose="020C0503030203020204" pitchFamily="34" charset="0"/>
                <a:ea typeface="+mn-ea"/>
              </a:rPr>
              <a:t>Free air return</a:t>
            </a:r>
          </a:p>
        </p:txBody>
      </p:sp>
      <p:sp>
        <p:nvSpPr>
          <p:cNvPr id="11" name="矩形 10"/>
          <p:cNvSpPr/>
          <p:nvPr/>
        </p:nvSpPr>
        <p:spPr>
          <a:xfrm>
            <a:off x="5782908" y="3324594"/>
            <a:ext cx="1221809" cy="253916"/>
          </a:xfrm>
          <a:prstGeom prst="rect">
            <a:avLst/>
          </a:prstGeom>
        </p:spPr>
        <p:txBody>
          <a:bodyPr wrap="none">
            <a:noAutofit/>
          </a:bodyPr>
          <a:lstStyle/>
          <a:p>
            <a:r>
              <a:rPr lang="en-US" sz="1200">
                <a:solidFill>
                  <a:srgbClr val="C00000"/>
                </a:solidFill>
                <a:latin typeface="Huawei Sans" panose="020C0503030203020204" pitchFamily="34" charset="0"/>
                <a:ea typeface="+mn-ea"/>
              </a:rPr>
              <a:t>Precise air return</a:t>
            </a:r>
          </a:p>
        </p:txBody>
      </p:sp>
      <p:sp>
        <p:nvSpPr>
          <p:cNvPr id="12" name="矩形 11"/>
          <p:cNvSpPr/>
          <p:nvPr/>
        </p:nvSpPr>
        <p:spPr>
          <a:xfrm>
            <a:off x="8833588" y="3324594"/>
            <a:ext cx="2363147" cy="253916"/>
          </a:xfrm>
          <a:prstGeom prst="rect">
            <a:avLst/>
          </a:prstGeom>
        </p:spPr>
        <p:txBody>
          <a:bodyPr wrap="none">
            <a:noAutofit/>
          </a:bodyPr>
          <a:lstStyle/>
          <a:p>
            <a:r>
              <a:rPr lang="en-US" sz="1200" dirty="0">
                <a:solidFill>
                  <a:srgbClr val="C00000"/>
                </a:solidFill>
                <a:latin typeface="Huawei Sans" panose="020C0503030203020204" pitchFamily="34" charset="0"/>
                <a:ea typeface="+mn-ea"/>
              </a:rPr>
              <a:t>Air return with airflow containment</a:t>
            </a:r>
          </a:p>
        </p:txBody>
      </p:sp>
      <p:pic>
        <p:nvPicPr>
          <p:cNvPr id="4" name="图片 3"/>
          <p:cNvPicPr>
            <a:picLocks noChangeAspect="1"/>
          </p:cNvPicPr>
          <p:nvPr/>
        </p:nvPicPr>
        <p:blipFill>
          <a:blip r:embed="rId3"/>
          <a:stretch>
            <a:fillRect/>
          </a:stretch>
        </p:blipFill>
        <p:spPr>
          <a:xfrm>
            <a:off x="1480008" y="1758140"/>
            <a:ext cx="2871355" cy="1519361"/>
          </a:xfrm>
          <a:prstGeom prst="rect">
            <a:avLst/>
          </a:prstGeom>
        </p:spPr>
      </p:pic>
      <p:pic>
        <p:nvPicPr>
          <p:cNvPr id="13" name="图片 12"/>
          <p:cNvPicPr>
            <a:picLocks noChangeAspect="1"/>
          </p:cNvPicPr>
          <p:nvPr/>
        </p:nvPicPr>
        <p:blipFill>
          <a:blip r:embed="rId4"/>
          <a:stretch>
            <a:fillRect/>
          </a:stretch>
        </p:blipFill>
        <p:spPr>
          <a:xfrm>
            <a:off x="5013465" y="1758139"/>
            <a:ext cx="2760695" cy="1519361"/>
          </a:xfrm>
          <a:prstGeom prst="rect">
            <a:avLst/>
          </a:prstGeom>
        </p:spPr>
      </p:pic>
      <p:pic>
        <p:nvPicPr>
          <p:cNvPr id="14" name="图片 13"/>
          <p:cNvPicPr>
            <a:picLocks noChangeAspect="1"/>
          </p:cNvPicPr>
          <p:nvPr/>
        </p:nvPicPr>
        <p:blipFill>
          <a:blip r:embed="rId5"/>
          <a:stretch>
            <a:fillRect/>
          </a:stretch>
        </p:blipFill>
        <p:spPr>
          <a:xfrm>
            <a:off x="8682695" y="1747376"/>
            <a:ext cx="2664932" cy="1530124"/>
          </a:xfrm>
          <a:prstGeom prst="rect">
            <a:avLst/>
          </a:prstGeom>
        </p:spPr>
      </p:pic>
    </p:spTree>
    <p:extLst>
      <p:ext uri="{BB962C8B-B14F-4D97-AF65-F5344CB8AC3E}">
        <p14:creationId xmlns:p14="http://schemas.microsoft.com/office/powerpoint/2010/main" val="277041693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Raised Floor Height</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Impact of raised floor height </a:t>
            </a:r>
          </a:p>
          <a:p>
            <a:pPr lvl="1"/>
            <a:r>
              <a:rPr lang="en-US" sz="1400" dirty="0">
                <a:latin typeface="Huawei Sans" panose="020C0503030203020204" pitchFamily="34" charset="0"/>
              </a:rPr>
              <a:t>In the underfloor </a:t>
            </a:r>
            <a:r>
              <a:rPr lang="en-US" sz="1400" dirty="0" err="1">
                <a:latin typeface="Huawei Sans" panose="020C0503030203020204" pitchFamily="34" charset="0"/>
              </a:rPr>
              <a:t>downflow</a:t>
            </a:r>
            <a:r>
              <a:rPr lang="en-US" sz="1400" dirty="0">
                <a:latin typeface="Huawei Sans" panose="020C0503030203020204" pitchFamily="34" charset="0"/>
              </a:rPr>
              <a:t> mode of a data center, the height of the raised floor affects the height of the equipment room floor and further affects the initial investment in civil work.</a:t>
            </a:r>
          </a:p>
          <a:p>
            <a:pPr marL="688789" lvl="1" indent="-285750"/>
            <a:r>
              <a:rPr lang="en-US" sz="1400" dirty="0">
                <a:latin typeface="Huawei Sans" panose="020C0503030203020204" pitchFamily="34" charset="0"/>
              </a:rPr>
              <a:t>The distribution of the underfloor </a:t>
            </a:r>
            <a:r>
              <a:rPr lang="en-US" sz="1400" dirty="0" err="1">
                <a:latin typeface="Huawei Sans" panose="020C0503030203020204" pitchFamily="34" charset="0"/>
              </a:rPr>
              <a:t>downflow</a:t>
            </a:r>
            <a:r>
              <a:rPr lang="en-US" sz="1400" dirty="0">
                <a:latin typeface="Huawei Sans" panose="020C0503030203020204" pitchFamily="34" charset="0"/>
              </a:rPr>
              <a:t> speed and pressure is also affected, which affects the cooling effect of the server.</a:t>
            </a:r>
          </a:p>
          <a:p>
            <a:endParaRPr lang="zh-CN" altLang="en-US" sz="16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a:xfrm>
            <a:off x="1938562" y="2752054"/>
            <a:ext cx="4284476" cy="2587164"/>
          </a:xfrm>
          <a:prstGeom prst="rect">
            <a:avLst/>
          </a:prstGeom>
        </p:spPr>
      </p:pic>
      <p:sp>
        <p:nvSpPr>
          <p:cNvPr id="5" name="矩形 4"/>
          <p:cNvSpPr/>
          <p:nvPr/>
        </p:nvSpPr>
        <p:spPr>
          <a:xfrm>
            <a:off x="1938562" y="5643696"/>
            <a:ext cx="3520516" cy="461665"/>
          </a:xfrm>
          <a:prstGeom prst="rect">
            <a:avLst/>
          </a:prstGeom>
        </p:spPr>
        <p:txBody>
          <a:bodyPr wrap="none">
            <a:spAutoFit/>
          </a:bodyPr>
          <a:lstStyle/>
          <a:p>
            <a:pPr algn="ctr"/>
            <a:r>
              <a:rPr lang="en-US" sz="1200" dirty="0">
                <a:latin typeface="Huawei Sans" panose="020C0503030203020204" pitchFamily="34" charset="0"/>
                <a:ea typeface="+mn-ea"/>
              </a:rPr>
              <a:t>Distribution of air volume of the floor grilles in </a:t>
            </a:r>
            <a:endParaRPr lang="en-US" sz="1200" dirty="0" smtClean="0">
              <a:latin typeface="Huawei Sans" panose="020C0503030203020204" pitchFamily="34" charset="0"/>
              <a:ea typeface="+mn-ea"/>
            </a:endParaRPr>
          </a:p>
          <a:p>
            <a:pPr algn="ctr"/>
            <a:r>
              <a:rPr lang="en-US" sz="1200" dirty="0" smtClean="0">
                <a:latin typeface="Huawei Sans" panose="020C0503030203020204" pitchFamily="34" charset="0"/>
                <a:ea typeface="+mn-ea"/>
              </a:rPr>
              <a:t>different </a:t>
            </a:r>
            <a:r>
              <a:rPr lang="en-US" sz="1200" dirty="0">
                <a:latin typeface="Huawei Sans" panose="020C0503030203020204" pitchFamily="34" charset="0"/>
                <a:ea typeface="+mn-ea"/>
              </a:rPr>
              <a:t>heights of raised floors </a:t>
            </a:r>
          </a:p>
        </p:txBody>
      </p:sp>
      <p:sp>
        <p:nvSpPr>
          <p:cNvPr id="6" name="矩形 5"/>
          <p:cNvSpPr/>
          <p:nvPr/>
        </p:nvSpPr>
        <p:spPr>
          <a:xfrm>
            <a:off x="6923944" y="3673480"/>
            <a:ext cx="3996592" cy="1477328"/>
          </a:xfrm>
          <a:prstGeom prst="rect">
            <a:avLst/>
          </a:prstGeom>
        </p:spPr>
        <p:txBody>
          <a:bodyPr wrap="square">
            <a:spAutoFit/>
          </a:bodyPr>
          <a:lstStyle/>
          <a:p>
            <a:pPr>
              <a:lnSpc>
                <a:spcPct val="150000"/>
              </a:lnSpc>
            </a:pPr>
            <a:r>
              <a:rPr lang="en-US" sz="1200" dirty="0">
                <a:solidFill>
                  <a:srgbClr val="C00000"/>
                </a:solidFill>
                <a:latin typeface="Huawei Sans" panose="020C0503030203020204" pitchFamily="34" charset="0"/>
                <a:ea typeface="+mn-ea"/>
              </a:rPr>
              <a:t>The height of the raised floor ranges from 400 mm to 1000 mm, and the air volume decreases gradually. This indicates that the difference between the air volume of the floor grilles in the equipment room decreases with the rise of the raised floor. </a:t>
            </a:r>
          </a:p>
        </p:txBody>
      </p:sp>
      <p:sp>
        <p:nvSpPr>
          <p:cNvPr id="7" name="圆角矩形 6"/>
          <p:cNvSpPr/>
          <p:nvPr/>
        </p:nvSpPr>
        <p:spPr bwMode="auto">
          <a:xfrm>
            <a:off x="6636060" y="3579828"/>
            <a:ext cx="4536504" cy="1663180"/>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Huawei Sans" panose="020C0503030203020204" pitchFamily="34" charset="0"/>
              <a:ea typeface="+mn-ea"/>
            </a:endParaRPr>
          </a:p>
        </p:txBody>
      </p:sp>
      <p:sp>
        <p:nvSpPr>
          <p:cNvPr id="8" name="矩形 7"/>
          <p:cNvSpPr/>
          <p:nvPr/>
        </p:nvSpPr>
        <p:spPr>
          <a:xfrm rot="16200000">
            <a:off x="956577" y="3351535"/>
            <a:ext cx="1111202" cy="276999"/>
          </a:xfrm>
          <a:prstGeom prst="rect">
            <a:avLst/>
          </a:prstGeom>
        </p:spPr>
        <p:txBody>
          <a:bodyPr wrap="none">
            <a:noAutofit/>
          </a:bodyPr>
          <a:lstStyle/>
          <a:p>
            <a:r>
              <a:rPr lang="en-US" sz="1200" dirty="0">
                <a:latin typeface="Huawei Sans" panose="020C0503030203020204" pitchFamily="34" charset="0"/>
                <a:ea typeface="+mn-ea"/>
              </a:rPr>
              <a:t>Height (mm)</a:t>
            </a:r>
          </a:p>
        </p:txBody>
      </p:sp>
      <p:sp>
        <p:nvSpPr>
          <p:cNvPr id="9" name="矩形 8"/>
          <p:cNvSpPr/>
          <p:nvPr/>
        </p:nvSpPr>
        <p:spPr>
          <a:xfrm>
            <a:off x="4730322" y="5294946"/>
            <a:ext cx="1492716" cy="276999"/>
          </a:xfrm>
          <a:prstGeom prst="rect">
            <a:avLst/>
          </a:prstGeom>
        </p:spPr>
        <p:txBody>
          <a:bodyPr wrap="none">
            <a:noAutofit/>
          </a:bodyPr>
          <a:lstStyle/>
          <a:p>
            <a:r>
              <a:rPr lang="en-US" sz="1200" dirty="0">
                <a:latin typeface="Huawei Sans" panose="020C0503030203020204" pitchFamily="34" charset="0"/>
                <a:ea typeface="+mn-ea"/>
              </a:rPr>
              <a:t>Air volume (m</a:t>
            </a:r>
            <a:r>
              <a:rPr lang="en-US" sz="1200" baseline="30000" dirty="0">
                <a:latin typeface="Huawei Sans" panose="020C0503030203020204" pitchFamily="34" charset="0"/>
                <a:ea typeface="+mn-ea"/>
              </a:rPr>
              <a:t>3</a:t>
            </a:r>
            <a:r>
              <a:rPr lang="en-US" sz="1200" dirty="0">
                <a:latin typeface="Huawei Sans" panose="020C0503030203020204" pitchFamily="34" charset="0"/>
                <a:ea typeface="+mn-ea"/>
              </a:rPr>
              <a:t>/s)</a:t>
            </a:r>
            <a:r>
              <a:rPr lang="en-US" sz="1200" cap="small" dirty="0">
                <a:latin typeface="Huawei Sans" panose="020C0503030203020204" pitchFamily="34" charset="0"/>
                <a:ea typeface="+mn-ea"/>
              </a:rPr>
              <a:t> </a:t>
            </a:r>
          </a:p>
        </p:txBody>
      </p:sp>
    </p:spTree>
    <p:extLst>
      <p:ext uri="{BB962C8B-B14F-4D97-AF65-F5344CB8AC3E}">
        <p14:creationId xmlns:p14="http://schemas.microsoft.com/office/powerpoint/2010/main" val="2214339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Effect transition="in" filter="fade">
                                      <p:cBhvr>
                                        <p:cTn id="13" dur="2000"/>
                                        <p:tgtEl>
                                          <p:spTgt spid="6">
                                            <p:txEl>
                                              <p:pRg st="0" end="0"/>
                                            </p:txEl>
                                          </p:spTgt>
                                        </p:tgtEl>
                                      </p:cBhvr>
                                    </p:animEffect>
                                    <p:anim calcmode="lin" valueType="num">
                                      <p:cBhvr>
                                        <p:cTn id="14"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15"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Air Supply Grille Porosity</a:t>
            </a:r>
          </a:p>
        </p:txBody>
      </p:sp>
      <p:sp>
        <p:nvSpPr>
          <p:cNvPr id="4" name="文本占位符 3"/>
          <p:cNvSpPr>
            <a:spLocks noGrp="1"/>
          </p:cNvSpPr>
          <p:nvPr>
            <p:ph type="body" sz="quarter" idx="10"/>
          </p:nvPr>
        </p:nvSpPr>
        <p:spPr/>
        <p:txBody>
          <a:bodyPr>
            <a:noAutofit/>
          </a:bodyPr>
          <a:lstStyle/>
          <a:p>
            <a:r>
              <a:rPr lang="en-US" sz="1800" dirty="0">
                <a:latin typeface="Huawei Sans" panose="020C0503030203020204" pitchFamily="34" charset="0"/>
              </a:rPr>
              <a:t>Impact of underfloor </a:t>
            </a:r>
            <a:r>
              <a:rPr lang="en-US" sz="1800" dirty="0" err="1">
                <a:latin typeface="Huawei Sans" panose="020C0503030203020204" pitchFamily="34" charset="0"/>
              </a:rPr>
              <a:t>downflow</a:t>
            </a:r>
            <a:r>
              <a:rPr lang="en-US" sz="1800" dirty="0">
                <a:latin typeface="Huawei Sans" panose="020C0503030203020204" pitchFamily="34" charset="0"/>
              </a:rPr>
              <a:t> grille porosity</a:t>
            </a:r>
          </a:p>
          <a:p>
            <a:pPr lvl="1"/>
            <a:r>
              <a:rPr lang="en-US" sz="1600" dirty="0" smtClean="0">
                <a:latin typeface="Huawei Sans" panose="020C0503030203020204" pitchFamily="34" charset="0"/>
              </a:rPr>
              <a:t>The </a:t>
            </a:r>
            <a:r>
              <a:rPr lang="en-US" sz="1600" dirty="0">
                <a:latin typeface="Huawei Sans" panose="020C0503030203020204" pitchFamily="34" charset="0"/>
              </a:rPr>
              <a:t>objective of data center cooling is to ensure that the server inlet temperature does not exceed the maximum allowable inlet temperature. The main cause of the high inlet temperature of the cabinet server is that the cooling airflow through the floor grilles is insufficient. As a result, the server sucks in the hot air from the hot aisle and forms hot spots.</a:t>
            </a:r>
          </a:p>
        </p:txBody>
      </p:sp>
      <p:pic>
        <p:nvPicPr>
          <p:cNvPr id="5" name="图片 4"/>
          <p:cNvPicPr>
            <a:picLocks noChangeAspect="1"/>
          </p:cNvPicPr>
          <p:nvPr/>
        </p:nvPicPr>
        <p:blipFill>
          <a:blip r:embed="rId3"/>
          <a:stretch>
            <a:fillRect/>
          </a:stretch>
        </p:blipFill>
        <p:spPr>
          <a:xfrm>
            <a:off x="1663486" y="3015807"/>
            <a:ext cx="4419600" cy="2781300"/>
          </a:xfrm>
          <a:prstGeom prst="rect">
            <a:avLst/>
          </a:prstGeom>
        </p:spPr>
      </p:pic>
      <p:sp>
        <p:nvSpPr>
          <p:cNvPr id="6" name="矩形 5"/>
          <p:cNvSpPr/>
          <p:nvPr/>
        </p:nvSpPr>
        <p:spPr>
          <a:xfrm>
            <a:off x="6923944" y="3802433"/>
            <a:ext cx="3996592" cy="1938992"/>
          </a:xfrm>
          <a:prstGeom prst="rect">
            <a:avLst/>
          </a:prstGeom>
        </p:spPr>
        <p:txBody>
          <a:bodyPr wrap="square">
            <a:noAutofit/>
          </a:bodyPr>
          <a:lstStyle/>
          <a:p>
            <a:pPr>
              <a:lnSpc>
                <a:spcPct val="150000"/>
              </a:lnSpc>
            </a:pPr>
            <a:r>
              <a:rPr lang="en-US" sz="1600" dirty="0">
                <a:solidFill>
                  <a:srgbClr val="C00000"/>
                </a:solidFill>
                <a:latin typeface="Huawei Sans" panose="020C0503030203020204" pitchFamily="34" charset="0"/>
                <a:ea typeface="+mn-ea"/>
              </a:rPr>
              <a:t>As the porosity of the floor grilles decreases, the unevenness of the air volume of the floor grille in the equipment room decreases. </a:t>
            </a:r>
          </a:p>
          <a:p>
            <a:pPr>
              <a:lnSpc>
                <a:spcPct val="150000"/>
              </a:lnSpc>
            </a:pPr>
            <a:r>
              <a:rPr lang="en-US" sz="1600" dirty="0">
                <a:latin typeface="Huawei Sans" panose="020C0503030203020204" pitchFamily="34" charset="0"/>
                <a:ea typeface="+mn-ea"/>
              </a:rPr>
              <a:t> </a:t>
            </a:r>
          </a:p>
        </p:txBody>
      </p:sp>
      <p:sp>
        <p:nvSpPr>
          <p:cNvPr id="7" name="圆角矩形 6"/>
          <p:cNvSpPr/>
          <p:nvPr/>
        </p:nvSpPr>
        <p:spPr bwMode="auto">
          <a:xfrm>
            <a:off x="6636060" y="3755673"/>
            <a:ext cx="4536504" cy="1663180"/>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Huawei Sans" panose="020C0503030203020204" pitchFamily="34" charset="0"/>
              <a:ea typeface="+mn-ea"/>
            </a:endParaRPr>
          </a:p>
        </p:txBody>
      </p:sp>
      <p:sp>
        <p:nvSpPr>
          <p:cNvPr id="8" name="矩形 7"/>
          <p:cNvSpPr/>
          <p:nvPr/>
        </p:nvSpPr>
        <p:spPr>
          <a:xfrm>
            <a:off x="4201929" y="5619779"/>
            <a:ext cx="1653017" cy="307777"/>
          </a:xfrm>
          <a:prstGeom prst="rect">
            <a:avLst/>
          </a:prstGeom>
        </p:spPr>
        <p:txBody>
          <a:bodyPr wrap="none">
            <a:noAutofit/>
          </a:bodyPr>
          <a:lstStyle/>
          <a:p>
            <a:r>
              <a:rPr lang="en-US" sz="1400" dirty="0">
                <a:latin typeface="Huawei Sans" panose="020C0503030203020204" pitchFamily="34" charset="0"/>
                <a:ea typeface="+mn-ea"/>
              </a:rPr>
              <a:t>Air volume (m</a:t>
            </a:r>
            <a:r>
              <a:rPr lang="en-US" sz="1400" baseline="30000" dirty="0">
                <a:latin typeface="Huawei Sans" panose="020C0503030203020204" pitchFamily="34" charset="0"/>
                <a:ea typeface="+mn-ea"/>
              </a:rPr>
              <a:t>3</a:t>
            </a:r>
            <a:r>
              <a:rPr lang="en-US" sz="1400" dirty="0">
                <a:latin typeface="Huawei Sans" panose="020C0503030203020204" pitchFamily="34" charset="0"/>
                <a:ea typeface="+mn-ea"/>
              </a:rPr>
              <a:t>/s)</a:t>
            </a:r>
          </a:p>
        </p:txBody>
      </p:sp>
      <p:sp>
        <p:nvSpPr>
          <p:cNvPr id="2" name="矩形 1"/>
          <p:cNvSpPr/>
          <p:nvPr/>
        </p:nvSpPr>
        <p:spPr>
          <a:xfrm>
            <a:off x="2100204" y="5881618"/>
            <a:ext cx="3546164" cy="307777"/>
          </a:xfrm>
          <a:prstGeom prst="rect">
            <a:avLst/>
          </a:prstGeom>
        </p:spPr>
        <p:txBody>
          <a:bodyPr wrap="none">
            <a:noAutofit/>
          </a:bodyPr>
          <a:lstStyle/>
          <a:p>
            <a:r>
              <a:rPr lang="en-US" sz="1400" dirty="0">
                <a:latin typeface="Huawei Sans" panose="020C0503030203020204" pitchFamily="34" charset="0"/>
                <a:ea typeface="+mn-ea"/>
              </a:rPr>
              <a:t>Distribution of air volume in floor grilles </a:t>
            </a:r>
          </a:p>
        </p:txBody>
      </p:sp>
      <p:sp>
        <p:nvSpPr>
          <p:cNvPr id="10" name="矩形 9"/>
          <p:cNvSpPr/>
          <p:nvPr/>
        </p:nvSpPr>
        <p:spPr>
          <a:xfrm rot="16200000">
            <a:off x="1355727" y="3323566"/>
            <a:ext cx="923295" cy="307777"/>
          </a:xfrm>
          <a:prstGeom prst="rect">
            <a:avLst/>
          </a:prstGeom>
        </p:spPr>
        <p:txBody>
          <a:bodyPr wrap="none">
            <a:noAutofit/>
          </a:bodyPr>
          <a:lstStyle/>
          <a:p>
            <a:r>
              <a:rPr lang="en-US" altLang="zh-CN" sz="1400" dirty="0" smtClean="0">
                <a:latin typeface="Huawei Sans" panose="020C0503030203020204" pitchFamily="34" charset="0"/>
              </a:rPr>
              <a:t>Porosity</a:t>
            </a:r>
            <a:endParaRPr lang="en-US" sz="1400" dirty="0">
              <a:latin typeface="Huawei Sans" panose="020C0503030203020204" pitchFamily="34" charset="0"/>
              <a:ea typeface="+mn-ea"/>
            </a:endParaRPr>
          </a:p>
        </p:txBody>
      </p:sp>
    </p:spTree>
    <p:extLst>
      <p:ext uri="{BB962C8B-B14F-4D97-AF65-F5344CB8AC3E}">
        <p14:creationId xmlns:p14="http://schemas.microsoft.com/office/powerpoint/2010/main" val="5922739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Underfloor Downflow – Cold/Hot Aisle Containment</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Cold aisle containment indicates that the two ends and top of the cold aisle are sealed. The cold air passes through the cabinet server and then returns to the air conditioners through the air return vent for cooling. Hot aisle containment refers to installing pipes on the hot aisle to lead the hot air discharged by the cabinet server to the suspended ceiling and then to the air conditioners for cooling.</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8555" y="2809525"/>
            <a:ext cx="4387588" cy="2587991"/>
          </a:xfrm>
          <a:prstGeom prst="rect">
            <a:avLst/>
          </a:prstGeom>
        </p:spPr>
      </p:pic>
      <p:sp>
        <p:nvSpPr>
          <p:cNvPr id="5" name="矩形 4"/>
          <p:cNvSpPr/>
          <p:nvPr/>
        </p:nvSpPr>
        <p:spPr>
          <a:xfrm>
            <a:off x="3981372" y="5505467"/>
            <a:ext cx="4036682" cy="276999"/>
          </a:xfrm>
          <a:prstGeom prst="rect">
            <a:avLst/>
          </a:prstGeom>
        </p:spPr>
        <p:txBody>
          <a:bodyPr wrap="none">
            <a:noAutofit/>
          </a:bodyPr>
          <a:lstStyle/>
          <a:p>
            <a:r>
              <a:rPr lang="en-US" sz="1400" dirty="0">
                <a:latin typeface="Huawei Sans" panose="020C0503030203020204" pitchFamily="34" charset="0"/>
                <a:ea typeface="+mn-ea"/>
              </a:rPr>
              <a:t>Underfloor </a:t>
            </a:r>
            <a:r>
              <a:rPr lang="en-US" sz="1400" dirty="0" err="1">
                <a:latin typeface="Huawei Sans" panose="020C0503030203020204" pitchFamily="34" charset="0"/>
                <a:ea typeface="+mn-ea"/>
              </a:rPr>
              <a:t>downflow</a:t>
            </a:r>
            <a:r>
              <a:rPr lang="en-US" sz="1400" dirty="0">
                <a:latin typeface="Huawei Sans" panose="020C0503030203020204" pitchFamily="34" charset="0"/>
                <a:ea typeface="+mn-ea"/>
              </a:rPr>
              <a:t> – cold and hot aisle containment</a:t>
            </a:r>
          </a:p>
        </p:txBody>
      </p:sp>
    </p:spTree>
    <p:extLst>
      <p:ext uri="{BB962C8B-B14F-4D97-AF65-F5344CB8AC3E}">
        <p14:creationId xmlns:p14="http://schemas.microsoft.com/office/powerpoint/2010/main" val="298581107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noAutofit/>
          </a:bodyPr>
          <a:lstStyle/>
          <a:p>
            <a:r>
              <a:rPr lang="en-US">
                <a:latin typeface="Huawei Sans" panose="020C0503030203020204" pitchFamily="34" charset="0"/>
              </a:rPr>
              <a:t>Selection of the air conditioner type of the data center air conditioner</a:t>
            </a:r>
          </a:p>
          <a:p>
            <a:r>
              <a:rPr lang="en-US">
                <a:latin typeface="Huawei Sans" panose="020C0503030203020204" pitchFamily="34" charset="0"/>
              </a:rPr>
              <a:t>Equipment room layout and selection of air conditioners</a:t>
            </a:r>
          </a:p>
          <a:p>
            <a:r>
              <a:rPr lang="en-US">
                <a:latin typeface="Huawei Sans" panose="020C0503030203020204" pitchFamily="34" charset="0"/>
              </a:rPr>
              <a:t>Air supply mode and selection of data center air conditioners</a:t>
            </a:r>
          </a:p>
          <a:p>
            <a:r>
              <a:rPr lang="en-US">
                <a:latin typeface="Huawei Sans" panose="020C0503030203020204" pitchFamily="34" charset="0"/>
              </a:rPr>
              <a:t>Data center load type</a:t>
            </a:r>
          </a:p>
          <a:p>
            <a:r>
              <a:rPr lang="en-US">
                <a:latin typeface="Huawei Sans" panose="020C0503030203020204" pitchFamily="34" charset="0"/>
              </a:rPr>
              <a:t>Cooling load calculation of data centers</a:t>
            </a:r>
          </a:p>
          <a:p>
            <a:r>
              <a:rPr lang="en-US">
                <a:latin typeface="Huawei Sans" panose="020C0503030203020204" pitchFamily="34" charset="0"/>
              </a:rPr>
              <a:t>Cooling load estimation method</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0990659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noAutofit/>
          </a:bodyPr>
          <a:lstStyle/>
          <a:p>
            <a:pPr marL="0" indent="0">
              <a:buNone/>
            </a:pPr>
            <a:r>
              <a:rPr lang="en-US" dirty="0"/>
              <a:t>Answer the following </a:t>
            </a:r>
            <a:r>
              <a:rPr lang="en-US" dirty="0" smtClean="0"/>
              <a:t>questions:</a:t>
            </a:r>
            <a:endParaRPr lang="en-US" dirty="0"/>
          </a:p>
          <a:p>
            <a:r>
              <a:rPr lang="en-US" dirty="0" smtClean="0">
                <a:latin typeface="Huawei Sans" panose="020C0503030203020204" pitchFamily="34" charset="0"/>
              </a:rPr>
              <a:t>How </a:t>
            </a:r>
            <a:r>
              <a:rPr lang="en-US" dirty="0">
                <a:latin typeface="Huawei Sans" panose="020C0503030203020204" pitchFamily="34" charset="0"/>
              </a:rPr>
              <a:t>are the air conditioners configured in redundancy mode in a data center?</a:t>
            </a:r>
          </a:p>
          <a:p>
            <a:r>
              <a:rPr lang="en-US" dirty="0">
                <a:latin typeface="Huawei Sans" panose="020C0503030203020204" pitchFamily="34" charset="0"/>
              </a:rPr>
              <a:t>Why does the cooling load calculation of data centers include the redundancy coefficient?</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420540312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r>
              <a:rPr lang="en-US" altLang="zh-CN" dirty="0" smtClean="0"/>
              <a:t>HCIE-DCF-Design</a:t>
            </a:r>
            <a:endParaRPr lang="zh-CN" altLang="en-US" dirty="0"/>
          </a:p>
        </p:txBody>
      </p:sp>
      <p:sp>
        <p:nvSpPr>
          <p:cNvPr id="36" name="文本占位符 35"/>
          <p:cNvSpPr>
            <a:spLocks noGrp="1"/>
          </p:cNvSpPr>
          <p:nvPr>
            <p:ph type="body" sz="quarter" idx="18"/>
          </p:nvPr>
        </p:nvSpPr>
        <p:spPr/>
        <p:txBody>
          <a:bodyPr/>
          <a:lstStyle/>
          <a:p>
            <a:r>
              <a:rPr lang="en-US" altLang="zh-CN" dirty="0" smtClean="0"/>
              <a:t>V1.0</a:t>
            </a:r>
            <a:endParaRPr lang="zh-CN" altLang="en-US" dirty="0"/>
          </a:p>
        </p:txBody>
      </p:sp>
      <p:sp>
        <p:nvSpPr>
          <p:cNvPr id="2" name="文本占位符 1"/>
          <p:cNvSpPr>
            <a:spLocks noGrp="1"/>
          </p:cNvSpPr>
          <p:nvPr>
            <p:ph type="body" sz="quarter" idx="19"/>
          </p:nvPr>
        </p:nvSpPr>
        <p:spPr/>
        <p:txBody>
          <a:bodyPr/>
          <a:lstStyle/>
          <a:p>
            <a:endParaRPr lang="zh-CN" altLang="en-US"/>
          </a:p>
        </p:txBody>
      </p:sp>
      <p:sp>
        <p:nvSpPr>
          <p:cNvPr id="3" name="文本占位符 2"/>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err="1" smtClean="0"/>
              <a:t>Yuewenjun</a:t>
            </a:r>
            <a:r>
              <a:rPr lang="en-US" altLang="zh-CN" dirty="0" smtClean="0"/>
              <a:t>/wx507858</a:t>
            </a:r>
            <a:endParaRPr lang="en-US" altLang="zh-CN" dirty="0"/>
          </a:p>
        </p:txBody>
      </p:sp>
      <p:sp>
        <p:nvSpPr>
          <p:cNvPr id="31" name="文本占位符 30"/>
          <p:cNvSpPr>
            <a:spLocks noGrp="1"/>
          </p:cNvSpPr>
          <p:nvPr>
            <p:ph type="body" sz="quarter" idx="14"/>
          </p:nvPr>
        </p:nvSpPr>
        <p:spPr/>
        <p:txBody>
          <a:bodyPr/>
          <a:lstStyle/>
          <a:p>
            <a:r>
              <a:rPr lang="en-US" altLang="zh-CN" dirty="0" smtClean="0"/>
              <a:t>2020/10/7</a:t>
            </a:r>
            <a:endParaRPr lang="zh-CN" altLang="en-US" dirty="0"/>
          </a:p>
        </p:txBody>
      </p:sp>
      <p:sp>
        <p:nvSpPr>
          <p:cNvPr id="32" name="文本占位符 31"/>
          <p:cNvSpPr>
            <a:spLocks noGrp="1"/>
          </p:cNvSpPr>
          <p:nvPr>
            <p:ph type="body" sz="quarter" idx="15"/>
          </p:nvPr>
        </p:nvSpPr>
        <p:spPr/>
        <p:txBody>
          <a:bodyPr/>
          <a:lstStyle/>
          <a:p>
            <a:r>
              <a:rPr lang="en-US" altLang="zh-CN" dirty="0" smtClean="0"/>
              <a:t>Lishaofeng/00486775</a:t>
            </a:r>
            <a:endParaRPr lang="zh-CN" altLang="en-US" dirty="0"/>
          </a:p>
        </p:txBody>
      </p:sp>
      <p:sp>
        <p:nvSpPr>
          <p:cNvPr id="33" name="文本占位符 32"/>
          <p:cNvSpPr>
            <a:spLocks noGrp="1"/>
          </p:cNvSpPr>
          <p:nvPr>
            <p:ph type="body" sz="quarter" idx="16"/>
          </p:nvPr>
        </p:nvSpPr>
        <p:spPr/>
        <p:txBody>
          <a:bodyPr/>
          <a:lstStyle/>
          <a:p>
            <a:r>
              <a:rPr lang="en-US" altLang="zh-CN" dirty="0" smtClean="0"/>
              <a:t>2020/12/7</a:t>
            </a:r>
            <a:endParaRPr lang="en-US" altLang="zh-CN" dirty="0"/>
          </a:p>
        </p:txBody>
      </p:sp>
      <p:sp>
        <p:nvSpPr>
          <p:cNvPr id="4" name="文本占位符 3"/>
          <p:cNvSpPr>
            <a:spLocks noGrp="1"/>
          </p:cNvSpPr>
          <p:nvPr>
            <p:ph type="body" sz="quarter" idx="21"/>
          </p:nvPr>
        </p:nvSpPr>
        <p:spPr/>
        <p:txBody>
          <a:bodyPr/>
          <a:lstStyle/>
          <a:p>
            <a:endParaRPr lang="zh-CN" altLang="en-US"/>
          </a:p>
        </p:txBody>
      </p:sp>
      <p:sp>
        <p:nvSpPr>
          <p:cNvPr id="5" name="文本占位符 4"/>
          <p:cNvSpPr>
            <a:spLocks noGrp="1"/>
          </p:cNvSpPr>
          <p:nvPr>
            <p:ph type="body" sz="quarter" idx="22"/>
          </p:nvPr>
        </p:nvSpPr>
        <p:spPr/>
        <p:txBody>
          <a:bodyPr/>
          <a:lstStyle/>
          <a:p>
            <a:endParaRPr lang="zh-CN" altLang="en-US"/>
          </a:p>
        </p:txBody>
      </p:sp>
      <p:sp>
        <p:nvSpPr>
          <p:cNvPr id="6" name="文本占位符 5"/>
          <p:cNvSpPr>
            <a:spLocks noGrp="1"/>
          </p:cNvSpPr>
          <p:nvPr>
            <p:ph type="body" sz="quarter" idx="23"/>
          </p:nvPr>
        </p:nvSpPr>
        <p:spPr/>
        <p:txBody>
          <a:bodyPr/>
          <a:lstStyle/>
          <a:p>
            <a:endParaRPr lang="zh-CN" altLang="en-US"/>
          </a:p>
        </p:txBody>
      </p:sp>
      <p:sp>
        <p:nvSpPr>
          <p:cNvPr id="7" name="文本占位符 6"/>
          <p:cNvSpPr>
            <a:spLocks noGrp="1"/>
          </p:cNvSpPr>
          <p:nvPr>
            <p:ph type="body" sz="quarter" idx="24"/>
          </p:nvPr>
        </p:nvSpPr>
        <p:spPr/>
        <p:txBody>
          <a:bodyPr/>
          <a:lstStyle/>
          <a:p>
            <a:endParaRPr lang="zh-CN" altLang="en-US"/>
          </a:p>
        </p:txBody>
      </p:sp>
      <p:sp>
        <p:nvSpPr>
          <p:cNvPr id="8" name="文本占位符 7"/>
          <p:cNvSpPr>
            <a:spLocks noGrp="1"/>
          </p:cNvSpPr>
          <p:nvPr>
            <p:ph type="body" sz="quarter" idx="25"/>
          </p:nvPr>
        </p:nvSpPr>
        <p:spPr/>
        <p:txBody>
          <a:bodyPr/>
          <a:lstStyle/>
          <a:p>
            <a:endParaRPr lang="zh-CN" altLang="en-US"/>
          </a:p>
        </p:txBody>
      </p:sp>
      <p:sp>
        <p:nvSpPr>
          <p:cNvPr id="9" name="文本占位符 8"/>
          <p:cNvSpPr>
            <a:spLocks noGrp="1"/>
          </p:cNvSpPr>
          <p:nvPr>
            <p:ph type="body" sz="quarter" idx="26"/>
          </p:nvPr>
        </p:nvSpPr>
        <p:spPr/>
        <p:txBody>
          <a:bodyPr/>
          <a:lstStyle/>
          <a:p>
            <a:endParaRPr lang="zh-CN" altLang="en-US"/>
          </a:p>
        </p:txBody>
      </p:sp>
      <p:sp>
        <p:nvSpPr>
          <p:cNvPr id="10" name="文本占位符 9"/>
          <p:cNvSpPr>
            <a:spLocks noGrp="1"/>
          </p:cNvSpPr>
          <p:nvPr>
            <p:ph type="body" sz="quarter" idx="27"/>
          </p:nvPr>
        </p:nvSpPr>
        <p:spPr/>
        <p:txBody>
          <a:bodyPr/>
          <a:lstStyle/>
          <a:p>
            <a:endParaRPr lang="zh-CN" altLang="en-US"/>
          </a:p>
        </p:txBody>
      </p:sp>
      <p:sp>
        <p:nvSpPr>
          <p:cNvPr id="11" name="文本占位符 10"/>
          <p:cNvSpPr>
            <a:spLocks noGrp="1"/>
          </p:cNvSpPr>
          <p:nvPr>
            <p:ph type="body" sz="quarter" idx="28"/>
          </p:nvPr>
        </p:nvSpPr>
        <p:spPr/>
        <p:txBody>
          <a:bodyPr/>
          <a:lstStyle/>
          <a:p>
            <a:endParaRPr lang="zh-CN" altLang="en-US"/>
          </a:p>
        </p:txBody>
      </p:sp>
      <p:sp>
        <p:nvSpPr>
          <p:cNvPr id="12" name="文本占位符 11"/>
          <p:cNvSpPr>
            <a:spLocks noGrp="1"/>
          </p:cNvSpPr>
          <p:nvPr>
            <p:ph type="body" sz="quarter" idx="29"/>
          </p:nvPr>
        </p:nvSpPr>
        <p:spPr/>
        <p:txBody>
          <a:bodyPr/>
          <a:lstStyle/>
          <a:p>
            <a:endParaRPr lang="zh-CN" altLang="en-US"/>
          </a:p>
        </p:txBody>
      </p:sp>
      <p:sp>
        <p:nvSpPr>
          <p:cNvPr id="13" name="文本占位符 12"/>
          <p:cNvSpPr>
            <a:spLocks noGrp="1"/>
          </p:cNvSpPr>
          <p:nvPr>
            <p:ph type="body" sz="quarter" idx="30"/>
          </p:nvPr>
        </p:nvSpPr>
        <p:spPr/>
        <p:txBody>
          <a:bodyPr/>
          <a:lstStyle/>
          <a:p>
            <a:endParaRPr lang="zh-CN" altLang="en-US"/>
          </a:p>
        </p:txBody>
      </p:sp>
      <p:sp>
        <p:nvSpPr>
          <p:cNvPr id="14" name="文本占位符 13"/>
          <p:cNvSpPr>
            <a:spLocks noGrp="1"/>
          </p:cNvSpPr>
          <p:nvPr>
            <p:ph type="body" sz="quarter" idx="31"/>
          </p:nvPr>
        </p:nvSpPr>
        <p:spPr/>
        <p:txBody>
          <a:bodyPr/>
          <a:lstStyle/>
          <a:p>
            <a:endParaRPr lang="zh-CN" altLang="en-US"/>
          </a:p>
        </p:txBody>
      </p:sp>
      <p:sp>
        <p:nvSpPr>
          <p:cNvPr id="15" name="文本占位符 14"/>
          <p:cNvSpPr>
            <a:spLocks noGrp="1"/>
          </p:cNvSpPr>
          <p:nvPr>
            <p:ph type="body" sz="quarter" idx="32"/>
          </p:nvPr>
        </p:nvSpPr>
        <p:spPr/>
        <p:txBody>
          <a:bodyPr/>
          <a:lstStyle/>
          <a:p>
            <a:endParaRPr lang="zh-CN" altLang="en-US"/>
          </a:p>
        </p:txBody>
      </p:sp>
      <p:sp>
        <p:nvSpPr>
          <p:cNvPr id="16" name="文本占位符 15"/>
          <p:cNvSpPr>
            <a:spLocks noGrp="1"/>
          </p:cNvSpPr>
          <p:nvPr>
            <p:ph type="body" sz="quarter" idx="33"/>
          </p:nvPr>
        </p:nvSpPr>
        <p:spPr/>
        <p:txBody>
          <a:bodyPr/>
          <a:lstStyle/>
          <a:p>
            <a:endParaRPr lang="zh-CN" altLang="en-US"/>
          </a:p>
        </p:txBody>
      </p:sp>
      <p:sp>
        <p:nvSpPr>
          <p:cNvPr id="17" name="文本占位符 16"/>
          <p:cNvSpPr>
            <a:spLocks noGrp="1"/>
          </p:cNvSpPr>
          <p:nvPr>
            <p:ph type="body" sz="quarter" idx="34"/>
          </p:nvPr>
        </p:nvSpPr>
        <p:spPr/>
        <p:txBody>
          <a:bodyPr/>
          <a:lstStyle/>
          <a:p>
            <a:endParaRPr lang="zh-CN" altLang="en-US"/>
          </a:p>
        </p:txBody>
      </p:sp>
      <p:sp>
        <p:nvSpPr>
          <p:cNvPr id="18" name="文本占位符 17"/>
          <p:cNvSpPr>
            <a:spLocks noGrp="1"/>
          </p:cNvSpPr>
          <p:nvPr>
            <p:ph type="body" sz="quarter" idx="35"/>
          </p:nvPr>
        </p:nvSpPr>
        <p:spPr/>
        <p:txBody>
          <a:bodyPr/>
          <a:lstStyle/>
          <a:p>
            <a:endParaRPr lang="zh-CN" altLang="en-US"/>
          </a:p>
        </p:txBody>
      </p:sp>
      <p:sp>
        <p:nvSpPr>
          <p:cNvPr id="19" name="文本占位符 18"/>
          <p:cNvSpPr>
            <a:spLocks noGrp="1"/>
          </p:cNvSpPr>
          <p:nvPr>
            <p:ph type="body" sz="quarter" idx="36"/>
          </p:nvPr>
        </p:nvSpPr>
        <p:spPr/>
        <p:txBody>
          <a:bodyPr/>
          <a:lstStyle/>
          <a:p>
            <a:endParaRPr lang="zh-CN" altLang="en-US"/>
          </a:p>
        </p:txBody>
      </p:sp>
      <p:sp>
        <p:nvSpPr>
          <p:cNvPr id="20" name="文本占位符 19"/>
          <p:cNvSpPr>
            <a:spLocks noGrp="1"/>
          </p:cNvSpPr>
          <p:nvPr>
            <p:ph type="body" sz="quarter" idx="37"/>
          </p:nvPr>
        </p:nvSpPr>
        <p:spPr/>
        <p:txBody>
          <a:bodyPr/>
          <a:lstStyle/>
          <a:p>
            <a:endParaRPr lang="zh-CN" altLang="en-US"/>
          </a:p>
        </p:txBody>
      </p:sp>
      <p:sp>
        <p:nvSpPr>
          <p:cNvPr id="21" name="文本占位符 20"/>
          <p:cNvSpPr>
            <a:spLocks noGrp="1"/>
          </p:cNvSpPr>
          <p:nvPr>
            <p:ph type="body" sz="quarter" idx="38"/>
          </p:nvPr>
        </p:nvSpPr>
        <p:spPr/>
        <p:txBody>
          <a:bodyPr/>
          <a:lstStyle/>
          <a:p>
            <a:endParaRPr lang="zh-CN" altLang="en-US"/>
          </a:p>
        </p:txBody>
      </p:sp>
      <p:sp>
        <p:nvSpPr>
          <p:cNvPr id="22" name="文本占位符 21"/>
          <p:cNvSpPr>
            <a:spLocks noGrp="1"/>
          </p:cNvSpPr>
          <p:nvPr>
            <p:ph type="body" sz="quarter" idx="39"/>
          </p:nvPr>
        </p:nvSpPr>
        <p:spPr/>
        <p:txBody>
          <a:bodyPr/>
          <a:lstStyle/>
          <a:p>
            <a:endParaRPr lang="zh-CN" altLang="en-US"/>
          </a:p>
        </p:txBody>
      </p:sp>
      <p:sp>
        <p:nvSpPr>
          <p:cNvPr id="23" name="文本占位符 2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076744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ea typeface="+mn-ea"/>
              </a:rPr>
              <a:t>Data Center Temperature Requirements</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In China: </a:t>
            </a:r>
            <a:r>
              <a:rPr lang="en-US" sz="1800" i="1" dirty="0">
                <a:latin typeface="Huawei Sans" panose="020C0503030203020204" pitchFamily="34" charset="0"/>
              </a:rPr>
              <a:t>GB 50174-2017 Code for design of data centers</a:t>
            </a:r>
          </a:p>
          <a:p>
            <a:r>
              <a:rPr lang="en-US" sz="1800" dirty="0">
                <a:latin typeface="Huawei Sans" panose="020C0503030203020204" pitchFamily="34" charset="0"/>
              </a:rPr>
              <a:t>International: American Society of Heating, Refrigerating and Air-Conditioning Engineers (ASHRAE) and TIA-942</a:t>
            </a: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pPr marL="0" indent="0">
              <a:buNone/>
            </a:pPr>
            <a:endParaRPr lang="en-US" altLang="zh-CN" sz="1800" dirty="0" smtClean="0">
              <a:latin typeface="Huawei Sans" panose="020C0503030203020204" pitchFamily="34" charset="0"/>
            </a:endParaRPr>
          </a:p>
          <a:p>
            <a:r>
              <a:rPr lang="en-US" sz="1800" dirty="0">
                <a:latin typeface="Huawei Sans" panose="020C0503030203020204" pitchFamily="34" charset="0"/>
              </a:rPr>
              <a:t>Focus on the following environmental parameters of the equipment room: temperature, dew point temperature, and relative humidity</a:t>
            </a:r>
            <a:r>
              <a:rPr lang="en-US" sz="1800" dirty="0" smtClean="0">
                <a:latin typeface="Huawei Sans" panose="020C0503030203020204" pitchFamily="34" charset="0"/>
              </a:rPr>
              <a:t>.</a:t>
            </a:r>
            <a:endParaRPr lang="en-US" sz="1800" dirty="0">
              <a:latin typeface="Huawei Sans" panose="020C0503030203020204" pitchFamily="34" charset="0"/>
            </a:endParaRP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7796" y="2517415"/>
            <a:ext cx="2203896" cy="1595084"/>
          </a:xfrm>
          <a:prstGeom prst="rect">
            <a:avLst/>
          </a:prstGeom>
        </p:spPr>
      </p:pic>
      <p:pic>
        <p:nvPicPr>
          <p:cNvPr id="5" name="图片 4"/>
          <p:cNvPicPr>
            <a:picLocks noChangeAspect="1"/>
          </p:cNvPicPr>
          <p:nvPr/>
        </p:nvPicPr>
        <p:blipFill>
          <a:blip r:embed="rId4"/>
          <a:stretch>
            <a:fillRect/>
          </a:stretch>
        </p:blipFill>
        <p:spPr>
          <a:xfrm>
            <a:off x="5354563" y="2373356"/>
            <a:ext cx="2141281" cy="1607092"/>
          </a:xfrm>
          <a:prstGeom prst="rect">
            <a:avLst/>
          </a:prstGeom>
        </p:spPr>
      </p:pic>
      <p:sp>
        <p:nvSpPr>
          <p:cNvPr id="10" name="圆角矩形 9"/>
          <p:cNvSpPr/>
          <p:nvPr/>
        </p:nvSpPr>
        <p:spPr bwMode="auto">
          <a:xfrm>
            <a:off x="1898777" y="2373356"/>
            <a:ext cx="2626689" cy="2965955"/>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Huawei Sans" panose="020C0503030203020204" pitchFamily="34" charset="0"/>
              <a:ea typeface="+mn-ea"/>
            </a:endParaRPr>
          </a:p>
        </p:txBody>
      </p:sp>
      <p:pic>
        <p:nvPicPr>
          <p:cNvPr id="6" name="图片 5"/>
          <p:cNvPicPr>
            <a:picLocks noChangeAspect="1"/>
          </p:cNvPicPr>
          <p:nvPr/>
        </p:nvPicPr>
        <p:blipFill>
          <a:blip r:embed="rId5"/>
          <a:stretch>
            <a:fillRect/>
          </a:stretch>
        </p:blipFill>
        <p:spPr>
          <a:xfrm>
            <a:off x="8364252" y="2419664"/>
            <a:ext cx="2114550" cy="1514475"/>
          </a:xfrm>
          <a:prstGeom prst="rect">
            <a:avLst/>
          </a:prstGeom>
        </p:spPr>
      </p:pic>
      <p:sp>
        <p:nvSpPr>
          <p:cNvPr id="12" name="矩形 11"/>
          <p:cNvSpPr/>
          <p:nvPr/>
        </p:nvSpPr>
        <p:spPr>
          <a:xfrm>
            <a:off x="2247756" y="4758095"/>
            <a:ext cx="1928733" cy="369332"/>
          </a:xfrm>
          <a:prstGeom prst="rect">
            <a:avLst/>
          </a:prstGeom>
        </p:spPr>
        <p:txBody>
          <a:bodyPr wrap="none" anchor="ctr" anchorCtr="0">
            <a:noAutofit/>
          </a:bodyPr>
          <a:lstStyle/>
          <a:p>
            <a:pPr algn="ctr"/>
            <a:r>
              <a:rPr lang="en-US" sz="1400" dirty="0">
                <a:latin typeface="Huawei Sans" panose="020C0503030203020204" pitchFamily="34" charset="0"/>
                <a:ea typeface="+mn-ea"/>
              </a:rPr>
              <a:t>China's standard</a:t>
            </a:r>
          </a:p>
        </p:txBody>
      </p:sp>
      <p:sp>
        <p:nvSpPr>
          <p:cNvPr id="13" name="圆角矩形 12"/>
          <p:cNvSpPr/>
          <p:nvPr/>
        </p:nvSpPr>
        <p:spPr bwMode="auto">
          <a:xfrm>
            <a:off x="2414954" y="4746967"/>
            <a:ext cx="1570892" cy="380460"/>
          </a:xfrm>
          <a:prstGeom prst="roundRect">
            <a:avLst/>
          </a:prstGeom>
          <a:noFill/>
          <a:ln w="25400">
            <a:solidFill>
              <a:srgbClr val="0070C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400" b="0" i="0" u="none" strike="noStrike" cap="none" normalizeH="0" baseline="0" smtClean="0">
              <a:ln>
                <a:noFill/>
              </a:ln>
              <a:solidFill>
                <a:srgbClr val="FF0909"/>
              </a:solidFill>
              <a:effectLst/>
              <a:latin typeface="Huawei Sans" panose="020C0503030203020204" pitchFamily="34" charset="0"/>
              <a:ea typeface="+mn-ea"/>
            </a:endParaRPr>
          </a:p>
        </p:txBody>
      </p:sp>
      <p:sp>
        <p:nvSpPr>
          <p:cNvPr id="14" name="矩形 13"/>
          <p:cNvSpPr/>
          <p:nvPr/>
        </p:nvSpPr>
        <p:spPr>
          <a:xfrm>
            <a:off x="6014460" y="4735839"/>
            <a:ext cx="1473480" cy="369332"/>
          </a:xfrm>
          <a:prstGeom prst="rect">
            <a:avLst/>
          </a:prstGeom>
        </p:spPr>
        <p:txBody>
          <a:bodyPr wrap="none" anchor="ctr" anchorCtr="0">
            <a:noAutofit/>
          </a:bodyPr>
          <a:lstStyle/>
          <a:p>
            <a:pPr algn="ctr"/>
            <a:r>
              <a:rPr lang="en-US" sz="1400">
                <a:latin typeface="Huawei Sans" panose="020C0503030203020204" pitchFamily="34" charset="0"/>
                <a:ea typeface="+mn-ea"/>
              </a:rPr>
              <a:t>US standard</a:t>
            </a:r>
          </a:p>
        </p:txBody>
      </p:sp>
      <p:sp>
        <p:nvSpPr>
          <p:cNvPr id="15" name="圆角矩形 14"/>
          <p:cNvSpPr/>
          <p:nvPr/>
        </p:nvSpPr>
        <p:spPr bwMode="auto">
          <a:xfrm>
            <a:off x="6127808" y="4735839"/>
            <a:ext cx="1228157" cy="380460"/>
          </a:xfrm>
          <a:prstGeom prst="roundRect">
            <a:avLst/>
          </a:prstGeom>
          <a:noFill/>
          <a:ln w="25400">
            <a:solidFill>
              <a:srgbClr val="0070C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a typeface="+mn-ea"/>
            </a:endParaRPr>
          </a:p>
        </p:txBody>
      </p:sp>
      <p:sp>
        <p:nvSpPr>
          <p:cNvPr id="16" name="矩形 15"/>
          <p:cNvSpPr/>
          <p:nvPr/>
        </p:nvSpPr>
        <p:spPr>
          <a:xfrm>
            <a:off x="8887587" y="4724711"/>
            <a:ext cx="1473480" cy="369332"/>
          </a:xfrm>
          <a:prstGeom prst="rect">
            <a:avLst/>
          </a:prstGeom>
        </p:spPr>
        <p:txBody>
          <a:bodyPr wrap="none" anchor="ctr" anchorCtr="0">
            <a:noAutofit/>
          </a:bodyPr>
          <a:lstStyle/>
          <a:p>
            <a:pPr algn="ctr"/>
            <a:r>
              <a:rPr lang="en-US" sz="1400" dirty="0">
                <a:latin typeface="Huawei Sans" panose="020C0503030203020204" pitchFamily="34" charset="0"/>
                <a:ea typeface="+mn-ea"/>
              </a:rPr>
              <a:t>US standard</a:t>
            </a:r>
          </a:p>
        </p:txBody>
      </p:sp>
      <p:sp>
        <p:nvSpPr>
          <p:cNvPr id="17" name="圆角矩形 16"/>
          <p:cNvSpPr/>
          <p:nvPr/>
        </p:nvSpPr>
        <p:spPr bwMode="auto">
          <a:xfrm>
            <a:off x="9000935" y="4724711"/>
            <a:ext cx="1228157" cy="380460"/>
          </a:xfrm>
          <a:prstGeom prst="roundRect">
            <a:avLst/>
          </a:prstGeom>
          <a:noFill/>
          <a:ln w="25400">
            <a:solidFill>
              <a:srgbClr val="0070C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rgbClr val="FF0909"/>
              </a:solidFill>
              <a:effectLst/>
              <a:latin typeface="Huawei Sans" panose="020C0503030203020204" pitchFamily="34" charset="0"/>
              <a:ea typeface="+mn-ea"/>
            </a:endParaRPr>
          </a:p>
        </p:txBody>
      </p:sp>
    </p:spTree>
    <p:extLst>
      <p:ext uri="{BB962C8B-B14F-4D97-AF65-F5344CB8AC3E}">
        <p14:creationId xmlns:p14="http://schemas.microsoft.com/office/powerpoint/2010/main" val="3331429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P spid="13" grpId="0" animBg="1"/>
      <p:bldP spid="14" grpId="0"/>
      <p:bldP spid="15" grpId="0" animBg="1"/>
      <p:bldP spid="16" grpId="0"/>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ASHRAE - Suggestions on Temperature and Humidity Design for Data Centers (1)</a:t>
            </a:r>
            <a:endParaRPr lang="en-US" dirty="0"/>
          </a:p>
        </p:txBody>
      </p:sp>
      <p:sp>
        <p:nvSpPr>
          <p:cNvPr id="3" name="文本占位符 2"/>
          <p:cNvSpPr>
            <a:spLocks noGrp="1"/>
          </p:cNvSpPr>
          <p:nvPr>
            <p:ph type="body" sz="quarter" idx="10"/>
          </p:nvPr>
        </p:nvSpPr>
        <p:spPr/>
        <p:txBody>
          <a:bodyPr/>
          <a:lstStyle/>
          <a:p>
            <a:r>
              <a:rPr lang="en-US" smtClean="0"/>
              <a:t>Recommended and allowable levels for Class 1, Class 2, and NEBS environments</a:t>
            </a:r>
          </a:p>
          <a:p>
            <a:pPr lvl="1"/>
            <a:r>
              <a:rPr lang="en-US" smtClean="0"/>
              <a:t>The following table lists the recommended and allowable levels for Class 1, Class 2, and NEBS environments.</a:t>
            </a:r>
          </a:p>
          <a:p>
            <a:pPr lvl="1"/>
            <a:endParaRPr lang="en-US" altLang="zh-CN" smtClean="0"/>
          </a:p>
          <a:p>
            <a:pPr lvl="1"/>
            <a:endParaRPr lang="zh-CN" altLang="en-US" dirty="0"/>
          </a:p>
        </p:txBody>
      </p:sp>
      <p:pic>
        <p:nvPicPr>
          <p:cNvPr id="4103"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415" y="3105674"/>
            <a:ext cx="9615678" cy="2357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621614" y="5700869"/>
            <a:ext cx="4799712" cy="261610"/>
          </a:xfrm>
          <a:prstGeom prst="rect">
            <a:avLst/>
          </a:prstGeom>
        </p:spPr>
        <p:txBody>
          <a:bodyPr wrap="none">
            <a:noAutofit/>
          </a:bodyPr>
          <a:lstStyle/>
          <a:p>
            <a:r>
              <a:rPr lang="en-US" sz="1200" b="1" dirty="0">
                <a:latin typeface="Huawei Sans" panose="020C0503030203020204" pitchFamily="34" charset="0"/>
                <a:ea typeface="+mn-ea"/>
              </a:rPr>
              <a:t>ASHRAE's requirements for Class 1, Class 2, and NEBS environments</a:t>
            </a:r>
          </a:p>
        </p:txBody>
      </p:sp>
    </p:spTree>
    <p:extLst>
      <p:ext uri="{BB962C8B-B14F-4D97-AF65-F5344CB8AC3E}">
        <p14:creationId xmlns:p14="http://schemas.microsoft.com/office/powerpoint/2010/main" val="30158697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smtClean="0"/>
              <a:t>ASHRAE - Suggestions on Temperature and Humidity Design for Data Centers (2)</a:t>
            </a:r>
            <a:endParaRPr lang="zh-CN" altLang="en-US" dirty="0"/>
          </a:p>
        </p:txBody>
      </p:sp>
      <p:sp>
        <p:nvSpPr>
          <p:cNvPr id="3" name="文本占位符 2"/>
          <p:cNvSpPr>
            <a:spLocks noGrp="1"/>
          </p:cNvSpPr>
          <p:nvPr>
            <p:ph type="body" sz="quarter" idx="10"/>
          </p:nvPr>
        </p:nvSpPr>
        <p:spPr>
          <a:xfrm>
            <a:off x="455613" y="1484312"/>
            <a:ext cx="4245342" cy="4443243"/>
          </a:xfrm>
        </p:spPr>
        <p:txBody>
          <a:bodyPr/>
          <a:lstStyle/>
          <a:p>
            <a:r>
              <a:rPr lang="en-US" altLang="zh-CN" sz="2000" dirty="0" smtClean="0"/>
              <a:t>Illustration of allowable Class 1 environmental requirements on the psychrometric chart</a:t>
            </a:r>
          </a:p>
          <a:p>
            <a:pPr lvl="1"/>
            <a:r>
              <a:rPr lang="en-US" altLang="zh-CN" sz="1800" dirty="0" smtClean="0"/>
              <a:t>The psychrometric chart shows the recommended temperature and humidity ranges and the allowable maximum ranges for Class 1 environments.</a:t>
            </a:r>
          </a:p>
          <a:p>
            <a:endParaRPr lang="zh-CN" altLang="en-US" sz="2000" dirty="0"/>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5415" y="1550894"/>
            <a:ext cx="6649550" cy="4649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010346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7CFCF55-A307-4C64-B0F5-C8A1E4DAF709}"/>
</file>

<file path=customXml/itemProps2.xml><?xml version="1.0" encoding="utf-8"?>
<ds:datastoreItem xmlns:ds="http://schemas.openxmlformats.org/officeDocument/2006/customXml" ds:itemID="{791B5CE9-6FA8-4860-83D3-1C6BBAAD7C8C}"/>
</file>

<file path=customXml/itemProps3.xml><?xml version="1.0" encoding="utf-8"?>
<ds:datastoreItem xmlns:ds="http://schemas.openxmlformats.org/officeDocument/2006/customXml" ds:itemID="{E3C2B4AE-E76D-4EB8-B281-234261CA00A2}"/>
</file>

<file path=docProps/app.xml><?xml version="1.0" encoding="utf-8"?>
<Properties xmlns="http://schemas.openxmlformats.org/officeDocument/2006/extended-properties" xmlns:vt="http://schemas.openxmlformats.org/officeDocument/2006/docPropsVTypes">
  <Template/>
  <TotalTime>1163</TotalTime>
  <Words>11067</Words>
  <Application>Microsoft Office PowerPoint</Application>
  <PresentationFormat>宽屏</PresentationFormat>
  <Paragraphs>1225</Paragraphs>
  <Slides>68</Slides>
  <Notes>67</Notes>
  <HiddenSlides>1</HiddenSlides>
  <MMClips>0</MMClips>
  <ScaleCrop>false</ScaleCrop>
  <HeadingPairs>
    <vt:vector size="8" baseType="variant">
      <vt:variant>
        <vt:lpstr>已用的字体</vt:lpstr>
      </vt:variant>
      <vt:variant>
        <vt:i4>11</vt:i4>
      </vt:variant>
      <vt:variant>
        <vt:lpstr>主题</vt:lpstr>
      </vt:variant>
      <vt:variant>
        <vt:i4>4</vt:i4>
      </vt:variant>
      <vt:variant>
        <vt:lpstr>嵌入 OLE 服务器</vt:lpstr>
      </vt:variant>
      <vt:variant>
        <vt:i4>1</vt:i4>
      </vt:variant>
      <vt:variant>
        <vt:lpstr>幻灯片标题</vt:lpstr>
      </vt:variant>
      <vt:variant>
        <vt:i4>68</vt:i4>
      </vt:variant>
    </vt:vector>
  </HeadingPairs>
  <TitlesOfParts>
    <vt:vector size="84" baseType="lpstr">
      <vt:lpstr>Lucida Grande</vt:lpstr>
      <vt:lpstr>方正兰亭黑简体</vt:lpstr>
      <vt:lpstr>宋体</vt:lpstr>
      <vt:lpstr>Microsoft YaHei</vt:lpstr>
      <vt:lpstr>Microsoft YaHei</vt:lpstr>
      <vt:lpstr>幼圆</vt:lpstr>
      <vt:lpstr>Arial</vt:lpstr>
      <vt:lpstr>Calibri</vt:lpstr>
      <vt:lpstr>Huawei Sans</vt:lpstr>
      <vt:lpstr>Times New Roman</vt:lpstr>
      <vt:lpstr>Wingdings</vt:lpstr>
      <vt:lpstr>1_标题页模板</vt:lpstr>
      <vt:lpstr>2_自功能页模板</vt:lpstr>
      <vt:lpstr>3_内容页模板</vt:lpstr>
      <vt:lpstr>4_感谢页模板</vt:lpstr>
      <vt:lpstr>BMP 图像</vt:lpstr>
      <vt:lpstr>Load Calculation and Air Conditioner Configuration for Data Center Cooling System</vt:lpstr>
      <vt:lpstr>PowerPoint 演示文稿</vt:lpstr>
      <vt:lpstr>PowerPoint 演示文稿</vt:lpstr>
      <vt:lpstr>PowerPoint 演示文稿</vt:lpstr>
      <vt:lpstr>Air Conditioner Load Types</vt:lpstr>
      <vt:lpstr>Cooling Load Composition for Air Conditioners in a Data Center</vt:lpstr>
      <vt:lpstr>Data Center Temperature Requirements</vt:lpstr>
      <vt:lpstr>ASHRAE - Suggestions on Temperature and Humidity Design for Data Centers (1)</vt:lpstr>
      <vt:lpstr>ASHRAE - Suggestions on Temperature and Humidity Design for Data Centers (2)</vt:lpstr>
      <vt:lpstr>Comparison of Environment Requirements Inside Data Centers</vt:lpstr>
      <vt:lpstr>How to Determine the Temperature and Humidity of Data Centers</vt:lpstr>
      <vt:lpstr>PowerPoint 演示文稿</vt:lpstr>
      <vt:lpstr>Cooling Load to be Calculated for Data Centers</vt:lpstr>
      <vt:lpstr>Data Center Cooling Load Calculation - IT Equipment and UPS</vt:lpstr>
      <vt:lpstr>Data Center Cooling Load Calculation - Heat from Power Transformation and Distribution Equipment</vt:lpstr>
      <vt:lpstr>Data Center Cooling Load Calculation – Heat from Equipment in the Battery Room</vt:lpstr>
      <vt:lpstr>Data Center Cooling Load Calculation – Other Heat Sources</vt:lpstr>
      <vt:lpstr>Load Calculation by Region (1)</vt:lpstr>
      <vt:lpstr>Load Calculation by Region (2)</vt:lpstr>
      <vt:lpstr>Data Center Cooling Load Estimation Overview</vt:lpstr>
      <vt:lpstr>Data Center Cooling Load Estimation – Calculation by Unit Area</vt:lpstr>
      <vt:lpstr>Data Center Cooling Load Estimation – Load Statistics Method (Modular Solution)</vt:lpstr>
      <vt:lpstr>PowerPoint 演示文稿</vt:lpstr>
      <vt:lpstr>Discussion</vt:lpstr>
      <vt:lpstr>Mapping Between the Data Center Area and the Equipment Quantity</vt:lpstr>
      <vt:lpstr>Mapping Between the Data Center Area and the Equipment Quantity</vt:lpstr>
      <vt:lpstr>Mapping Between the Data Center Area and the Equipment Quantity</vt:lpstr>
      <vt:lpstr>Selection of the Optimal Power Density for Data Centers from the Perspective of Equipment</vt:lpstr>
      <vt:lpstr>Quantity and Power of Equipment in a Single Cabinet</vt:lpstr>
      <vt:lpstr>PowerPoint 演示文稿</vt:lpstr>
      <vt:lpstr>Comparison of Air Conditioner Configuration Principles for Data Center Cooling System</vt:lpstr>
      <vt:lpstr>Air Conditioner Forms of In-Room, In-Row, and In-Cabinet Cooling</vt:lpstr>
      <vt:lpstr>Comparison Among In-Room, In-Row, and In-Cabinet Solutions in Flexibility</vt:lpstr>
      <vt:lpstr>Comparison Among In-Room, In-Row, and In-Cabinet Solutions in System Availability</vt:lpstr>
      <vt:lpstr>Comparison Among In-Room, In-Row, and In-Cabinet Solutions in Life Cycle Cost</vt:lpstr>
      <vt:lpstr>Comparison Among In-Room, In-Row, and In-Cabinet Solutions in Maintainability</vt:lpstr>
      <vt:lpstr>Summary</vt:lpstr>
      <vt:lpstr>PowerPoint 演示文稿</vt:lpstr>
      <vt:lpstr>Data Center Air Conditioner Layout</vt:lpstr>
      <vt:lpstr>Water-Cooled Solution: In-Room Air Conditioner + Open Aisle</vt:lpstr>
      <vt:lpstr>Water-Cooled Solution: In-Room Air Conditioner + Aisle Containment</vt:lpstr>
      <vt:lpstr>Water-Cooled Solution: In-Row Air Conditioner + Aisle Containment</vt:lpstr>
      <vt:lpstr>Air-Cooled Solution: In-Room Air Conditioner + Open Aisle</vt:lpstr>
      <vt:lpstr>Air-Cooled Solution: In-Room Air Conditioner + Aisle Containment</vt:lpstr>
      <vt:lpstr>Air-Cooled Solution: In-Row Air Conditioner + Aisle Containment</vt:lpstr>
      <vt:lpstr>Comparison Between Three Solutions</vt:lpstr>
      <vt:lpstr>Advantages of the In-Row Cooling Mode</vt:lpstr>
      <vt:lpstr>PowerPoint 演示文稿</vt:lpstr>
      <vt:lpstr>In-Row Cooling Solution</vt:lpstr>
      <vt:lpstr>Characteristics of In-Row Air Supply</vt:lpstr>
      <vt:lpstr>In-Room Cooling Solution</vt:lpstr>
      <vt:lpstr>In-Room Cooling Solution – Upflow</vt:lpstr>
      <vt:lpstr>In-Room Cooling Solution – Downflow</vt:lpstr>
      <vt:lpstr>Comparison Between Upflow and Downflow Applications</vt:lpstr>
      <vt:lpstr>Upflow</vt:lpstr>
      <vt:lpstr>Downflow</vt:lpstr>
      <vt:lpstr>Conclusion</vt:lpstr>
      <vt:lpstr>Underfloor Downflow vs. In-Row Air Supply</vt:lpstr>
      <vt:lpstr>Recommended Air Supply Solution</vt:lpstr>
      <vt:lpstr>Return Air Solution in Free Air Supply Mode</vt:lpstr>
      <vt:lpstr>Return Air Solution in Precise Air Supply Mode</vt:lpstr>
      <vt:lpstr>Raised Floor Height</vt:lpstr>
      <vt:lpstr>Air Supply Grille Porosity</vt:lpstr>
      <vt:lpstr>Underfloor Downflow – Cold/Hot Aisle Containment</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yuewenjunzjhw</cp:lastModifiedBy>
  <cp:revision>198</cp:revision>
  <dcterms:created xsi:type="dcterms:W3CDTF">2018-11-29T10:16:29Z</dcterms:created>
  <dcterms:modified xsi:type="dcterms:W3CDTF">2020-12-27T04:22:24Z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(3)Sgcp3s0rVDDP28fWn1ASlmoC6keGg5+Trh9zRLHuRsBpLAIFQJ5ZxUxWAiIycczTiJoKU4TR
vHV5YuLhmTC4S1JzsrGMqSZn1fihxuAx1j+rJWBU7uI3EyCDCtl2yU85VygjLHHHzlnL/APX
BnMQCVajVCQi03Z3qmo0HCBQwTT7oEntjDStsAHf4QGAL2yHG3C2sFbKNeRJqvU2U4szeVY4
5B16gUPVcLXj5Gj3p3</vt:lpwstr>
  </property>
  <property fmtid="{D5CDD505-2E9C-101B-9397-08002B2CF9AE}" pid="3" name="_2015_ms_pID_7253431">
    <vt:lpwstr>ds4NuhoPPQs2bk5FvdLqQfDl9Lo/CcwubfZTTteIAPow1peH5hruwj
EJOPElvaxCwP0JCekUpMpDu0mQbHsB3MfQIa9P84V16qeJLA3X0DLVeZG0O4RzPNBzM/J4hy
l/+GFQsb1d3jxi1cpdcFLDEXwCW9xJyj8SFAUZFSd/Ol4Sd16+srNSuWjTrfOJZxSNcVbZ1g
zv+jUmlfBQwjeYZdGlsrlsD0erJuj94mdNcE</vt:lpwstr>
  </property>
  <property fmtid="{D5CDD505-2E9C-101B-9397-08002B2CF9AE}" pid="4" name="_2015_ms_pID_7253432">
    <vt:lpwstr>JA==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1607388670</vt:lpwstr>
  </property>
  <property fmtid="{D5CDD505-2E9C-101B-9397-08002B2CF9AE}" pid="9" name="ContentTypeId">
    <vt:lpwstr>0x010100AD93DE70F6445D429FB5DD775D88EADA</vt:lpwstr>
  </property>
</Properties>
</file>