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 id="2147483879" r:id="rId8"/>
  </p:sldMasterIdLst>
  <p:notesMasterIdLst>
    <p:notesMasterId r:id="rId49"/>
  </p:notesMasterIdLst>
  <p:handoutMasterIdLst>
    <p:handoutMasterId r:id="rId50"/>
  </p:handoutMasterIdLst>
  <p:sldIdLst>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1" r:id="rId41"/>
    <p:sldId id="322" r:id="rId42"/>
    <p:sldId id="323" r:id="rId43"/>
    <p:sldId id="324" r:id="rId44"/>
    <p:sldId id="325" r:id="rId45"/>
    <p:sldId id="326" r:id="rId46"/>
    <p:sldId id="328" r:id="rId47"/>
    <p:sldId id="330" r:id="rId48"/>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9810" autoAdjust="0"/>
  </p:normalViewPr>
  <p:slideViewPr>
    <p:cSldViewPr snapToGrid="0" snapToObjects="1">
      <p:cViewPr varScale="1">
        <p:scale>
          <a:sx n="72" d="100"/>
          <a:sy n="72" d="100"/>
        </p:scale>
        <p:origin x="624" y="6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4" d="100"/>
          <a:sy n="64" d="100"/>
        </p:scale>
        <p:origin x="2832" y="4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handoutMaster" Target="handoutMasters/handout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5.xml"/><Relationship Id="rId51"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12/21/2020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76449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single power supply solution on the left is often used in the Tier I or Tier II data centers. If you want to improve reliability or dual power supply IT loads are used, you can use the pseudo dual power supply solution on the right.</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043698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that the preceding figure is a rough topology. The final design prevails.</a:t>
            </a:r>
          </a:p>
          <a:p>
            <a:r>
              <a:rPr lang="en-US" smtClean="0"/>
              <a:t>The dual power supply solution is generally used in Tier III or higher data centers. For key loads such as air conditioners, lighting, and fire extinguishing devices, an ATS needs to be configured to facilitate online maintenance.</a:t>
            </a:r>
          </a:p>
          <a:p>
            <a:r>
              <a:rPr lang="en-US" smtClean="0"/>
              <a:t>In the dual power supply solution, a bus tie switch can be configured to improve reliability.</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22888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9766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endParaRPr lang="zh-CN" altLang="zh-CN"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78588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the low-voltage power supply system of a data center, the initial rated current of low-voltage electric devices such as circuit breakers is determined based on the calculated current.</a:t>
            </a:r>
          </a:p>
          <a:p>
            <a:pPr lvl="0"/>
            <a:r>
              <a:rPr lang="en-US" smtClean="0"/>
              <a:t>According to the related standard, the rated current of a circuit breaker is tested on a separate circuit breaker without shells. Therefore, if the device is installed in a power distribution box (PDB) or PDF with poor heat dissipation, the circuit breaker capacity should be derated to 0.7–0.8. For other low-voltage electric devices such as fuses, the rated current calculation is similar to that of circuit breakers, that is, by multiplying the calculated current by the corresponding coefficient.</a:t>
            </a:r>
          </a:p>
          <a:p>
            <a:r>
              <a:rPr lang="en-US" smtClean="0"/>
              <a:t>In the power distribution system of a data center, hierarchical protection should be used. That is, if a system has multiple levels of circuit breakers, the rule of selecting circuit breakers is to ensure that when a circuit breaker at a certain level is faulty, only the circuit breaker at the corresponding level trips and the power of other levels is not affected. Therefore, a circuit breaker should have a lower capacity than the upstream one and larger capacity than the downstream one.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027031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9952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The figure only displaies the switching between the DG and mains. The power supply topology of loads is not displayed.</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15066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85980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7846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9743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051240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18638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Obtain the active power, reactive power, and apparent power of all devices. Calculate the power factor of the current data center based on the active power, reactive power, and apparent power, and calculate the reactive power to be compensated based on the formula.</a:t>
            </a:r>
          </a:p>
          <a:p>
            <a:r>
              <a:rPr lang="en-US" smtClean="0"/>
              <a:t>The power factor after compensation should be 0.9 or above.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982301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2663799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859268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5850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1"/>
            <a:endParaRPr lang="zh-CN" altLang="zh-CN" smtClean="0"/>
          </a:p>
          <a:p>
            <a:pPr lvl="0"/>
            <a:endParaRPr lang="zh-CN" altLang="zh-CN"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171043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smtClean="0"/>
              <a:t>The GGD AC low-voltage PDF applies to the power distribution system with the AC frequency of 50 Hz, rated operating voltage of 380 V, and rated operating current of less than 3150 A. It is used to convert, distribute, and control power for power, lighting, and power distribution devices. The disadvantages of the GGD are that the loop is few, the units cannot be combined arbitrarily, the footprint is large, and it cannot communicate with the computer.</a:t>
            </a:r>
          </a:p>
          <a:p>
            <a:pPr lvl="0"/>
            <a:r>
              <a:rPr lang="en-US" dirty="0" smtClean="0"/>
              <a:t>The GCK low-voltage </a:t>
            </a:r>
            <a:r>
              <a:rPr lang="en-US" dirty="0" err="1" smtClean="0"/>
              <a:t>drawable</a:t>
            </a:r>
            <a:r>
              <a:rPr lang="en-US" dirty="0" smtClean="0"/>
              <a:t> switch cabinet consists of a power distribution center (PC) and a motor control center (MCC). It is applicable to the power distribution system with an AC frequency of 50 Hz, a rated operating voltage of less than or equal to 660 V, and a rated current of 6300 A or lower. It can distribute power for power devices and lighting and control motors. The cabinet is made of type-C materials, and the height of a standard unit (E) is 25 mm.</a:t>
            </a:r>
          </a:p>
          <a:p>
            <a:pPr lvl="0"/>
            <a:r>
              <a:rPr lang="en-US" dirty="0" smtClean="0"/>
              <a:t>The GCS low-voltage </a:t>
            </a:r>
            <a:r>
              <a:rPr lang="en-US" dirty="0" err="1" smtClean="0"/>
              <a:t>drawable</a:t>
            </a:r>
            <a:r>
              <a:rPr lang="en-US" dirty="0" smtClean="0"/>
              <a:t> switch cabinet is used in a power supply/generation system with a three-phase AC frequency of 50 Hz, rated working voltage of 400 V (690 V) and rated current of 4000 A or lower. It controls the power devices and motors, distributes power, and compensates capacitance. The cabinet can be operated only from one side. The cabinet is made of type-KS materials, and the height of a standard unit (E) is 20 mm.</a:t>
            </a:r>
          </a:p>
          <a:p>
            <a:pPr lvl="0"/>
            <a:r>
              <a:rPr lang="en-US" dirty="0" smtClean="0"/>
              <a:t>The MNS cabinet can be operated from two sides. The depth of the cabinet is 600 mm, 800 mm, or 1000 mm, and the supported current of the cabinet reaches 6300 A. The cabinet is made of type-C materials, and the height of a standard unit (E) is 25 mm.</a:t>
            </a:r>
          </a:p>
          <a:p>
            <a:pPr lvl="1"/>
            <a:endParaRPr lang="zh-CN" altLang="zh-CN" dirty="0" smtClean="0"/>
          </a:p>
          <a:p>
            <a:pPr lvl="0"/>
            <a:endParaRPr lang="zh-CN" altLang="zh-CN" dirty="0"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810064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pPr lvl="0"/>
            <a:r>
              <a:rPr lang="en-US" dirty="0" err="1" smtClean="0"/>
              <a:t>Drawable</a:t>
            </a:r>
            <a:r>
              <a:rPr lang="en-US" dirty="0" smtClean="0"/>
              <a:t> cabinet:</a:t>
            </a:r>
          </a:p>
          <a:p>
            <a:pPr lvl="1"/>
            <a:r>
              <a:rPr lang="en-US" dirty="0" smtClean="0"/>
              <a:t>The height of the cabinet is 2200 mm, and the effective height of drawers (that is, the height of drawers) is 1800 mm. Therefore, the two types of cabinets can be installed with nine layers of drawers. 8E (E = 20/25) = 160/200: The drawer heights are less than 1800.</a:t>
            </a:r>
          </a:p>
          <a:p>
            <a:pPr lvl="1"/>
            <a:r>
              <a:rPr lang="en-US" dirty="0" smtClean="0"/>
              <a:t>In the following example, E=25.</a:t>
            </a:r>
          </a:p>
          <a:p>
            <a:pPr lvl="1"/>
            <a:r>
              <a:rPr lang="en-US" dirty="0" smtClean="0"/>
              <a:t>8E/4 = 200/4 (indicating that four drawers are placed in the space of 200 mm high and the width is 150 mm)</a:t>
            </a:r>
          </a:p>
          <a:p>
            <a:pPr lvl="1"/>
            <a:r>
              <a:rPr lang="en-US" dirty="0" smtClean="0"/>
              <a:t>8E/2 = 200/2 (indicating that two drawers are placed in the space of 200 mm high and the width is 300 mm)</a:t>
            </a:r>
          </a:p>
          <a:p>
            <a:pPr lvl="1"/>
            <a:r>
              <a:rPr lang="en-US" dirty="0" smtClean="0"/>
              <a:t>8E: The drawer height is 200 mm and the width is 600 mm. 12E: The drawer height is 300 mm and the width is 600 mm.</a:t>
            </a:r>
          </a:p>
          <a:p>
            <a:pPr lvl="1"/>
            <a:r>
              <a:rPr lang="en-US" dirty="0" smtClean="0"/>
              <a:t>16E: The drawer height is 400 mm and the width is 600 mm. 20E: The drawer height is 500 mm and the width is 600 mm.</a:t>
            </a:r>
          </a:p>
          <a:p>
            <a:pPr lvl="1"/>
            <a:r>
              <a:rPr lang="en-US" dirty="0" smtClean="0"/>
              <a:t>24E: The drawer height is 600 mm and the width is 600 mm</a:t>
            </a:r>
            <a:r>
              <a:rPr lang="en-US" dirty="0" smtClean="0"/>
              <a:t>.</a:t>
            </a:r>
          </a:p>
          <a:p>
            <a:r>
              <a:rPr lang="en-US" altLang="zh-CN" dirty="0"/>
              <a:t>The heights of common circuit breakers with different capacities are as follows:</a:t>
            </a:r>
          </a:p>
          <a:p>
            <a:pPr lvl="1"/>
            <a:r>
              <a:rPr lang="en-US" altLang="zh-CN" dirty="0"/>
              <a:t>Molded case circuit breaker (MCCB) less than 250 A: 200 mm, occupying 8E (one drawer)</a:t>
            </a:r>
          </a:p>
          <a:p>
            <a:pPr lvl="1"/>
            <a:r>
              <a:rPr lang="en-US" altLang="zh-CN" dirty="0"/>
              <a:t>400 A or 630 A MCCB: 400 mm, occupying 16E (two drawers)</a:t>
            </a:r>
          </a:p>
          <a:p>
            <a:pPr lvl="1"/>
            <a:r>
              <a:rPr lang="en-US" altLang="zh-CN" dirty="0"/>
              <a:t>800 A MCCB: 600 mm, occupying 24E (three drawers)</a:t>
            </a:r>
          </a:p>
          <a:p>
            <a:r>
              <a:rPr lang="en-US" altLang="zh-CN" dirty="0"/>
              <a:t>Quantity of MCCBs installed in a low-voltage switch cabinet (for reference):</a:t>
            </a:r>
          </a:p>
          <a:p>
            <a:pPr lvl="1"/>
            <a:r>
              <a:rPr lang="en-US" altLang="zh-CN" dirty="0"/>
              <a:t>Three 800 A MCCBs can be installed in a cabinet.</a:t>
            </a:r>
          </a:p>
          <a:p>
            <a:pPr lvl="1"/>
            <a:r>
              <a:rPr lang="en-US" altLang="zh-CN" dirty="0"/>
              <a:t>Four 400 A or 630 A MCCBs can be installed in a cabinet.</a:t>
            </a:r>
          </a:p>
          <a:p>
            <a:pPr lvl="1"/>
            <a:r>
              <a:rPr lang="en-US" altLang="zh-CN" dirty="0"/>
              <a:t>A maximum of nine 250 A or lower MCCBs can be installed in a cabinet.</a:t>
            </a:r>
          </a:p>
          <a:p>
            <a:pPr marL="360000" lvl="1" indent="0">
              <a:buNone/>
            </a:pPr>
            <a:endParaRPr lang="en-US" altLang="zh-CN" dirty="0"/>
          </a:p>
          <a:p>
            <a:pPr lvl="1"/>
            <a:endParaRPr lang="en-US" dirty="0" smtClean="0"/>
          </a:p>
        </p:txBody>
      </p:sp>
    </p:spTree>
    <p:extLst>
      <p:ext uri="{BB962C8B-B14F-4D97-AF65-F5344CB8AC3E}">
        <p14:creationId xmlns:p14="http://schemas.microsoft.com/office/powerpoint/2010/main" val="20665686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 that in a large-sized data center, different transformers are used for UPS loads and power loads to avoid mutual impact.</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263611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Circuit breakers for chillers: 500000/0.8/380/1.732 = 950; Round up and select 1250 A circuit breakers.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02519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440683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401264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053287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the power distribution system of a data center, the conductor type is selected based on the load type, calculated current, and onsite conditions. For example, if the calculated current of a loop exceeds 400 A, the cross-sectional area of a common cable is too large and hard to install. In this case, the busway power supply solution should be chosen. In addition, if there are many terminal devices in the power distribution system, for example, dense loads in cabinets, the busway power supply solution is also suitable when factors such as economy and cabling space are considered. The busway solution is also a trend.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153791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a three-phase four-wire power distribution system, the current-carrying capacity of the N wire should be no less than the sum of the maximum unbalanced load current and harmonic current in the line. When the phase wire is not greater than 16 mm2 (copper) or 25 mm2 (aluminum), the neutral wire should have the same cross-sectional area as the phase wire. When the phase wire is larger than 16 mm2 (copper) or 25 mm2 (aluminum), if the neutral wire current is small, the N wire can have a smaller cross-sectional area than the phase wire but cannot be smaller than 50%. The current-carrying capacity table provided by the manufacturer generally takes phase wire selection into consideration. Therefore, select the cable type based on the current.</a:t>
            </a:r>
          </a:p>
          <a:p>
            <a:pPr lvl="0"/>
            <a:r>
              <a:rPr lang="en-US" smtClean="0"/>
              <a:t>ZA-YJV: copper-core XLPE insulated PVC sheathed class A flame-retardant power cable</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190674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example, if the operating current of a large-sized UPS exceeds 1000 A, a busway can be used to supply power from the main low-voltage PDF to the UPS PDF.</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40101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010763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249557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21133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1. This is a requirement of the power company. The initial power factor of data center loads is generally less than 0.9. When the power is small, the quality of the power grid is affected because power consumption is large in data centers. When the power factor is small, the same power requires a larger current, and the line loss also increases. Therefore, reactive power compensation is required.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263295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16693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low-voltage power distribution system of a data center refers to the power distribution system with an AC voltage of 1200 V or lower.</a:t>
            </a:r>
          </a:p>
          <a:p>
            <a:r>
              <a:rPr lang="en-US" smtClean="0"/>
              <a:t>The low-voltage PDF consists of the circuit breaker, fuse, load switch, automatic transfer switch (ATS), and electric energy metering device.</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4338667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87718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6965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data center reliability level should be determined. Generally, for Tier III or higher, the dual power supply solution is used to provide two independent power supplies for dual-power loads such as ICT equipment, air conditioners, fire extinguishing devices, and lighting devices. For Tier IV, each subsystem adopts the 2N redundancy mode. If Tier II or lower is required, the single power supply solution is generally used for loads. The implementation of these two solutions must comply with relevant standards such as Uptime or TIA-942.</a:t>
            </a:r>
          </a:p>
          <a:p>
            <a:r>
              <a:rPr lang="en-US" smtClean="0"/>
              <a:t>In the dual power supply solution, to ensure that the entire IT loads run normally when one power supply fails, the low-voltage electric device and conductor specifications of each power supply should be determined to support the load rate of 100%.</a:t>
            </a:r>
          </a:p>
          <a:p>
            <a:r>
              <a:rPr lang="en-US" smtClean="0"/>
              <a:t>If the dual power supply solution is used for single-power loads in the data center, such as air conditioners, lighting devices, and even ICT equipment, the ATS, manual transfer switch (MTS), or static transfer switch (STS) (for single-power service loads) is required. When one power supply is faulty, the ATS/MTS/STS switches to the other power supply to ensure power supply. For dual-power loads, use dual power supplies.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984807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797438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38148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458196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dirty="0" smtClean="0">
                <a:solidFill>
                  <a:srgbClr val="404040"/>
                </a:solidFill>
              </a:rPr>
              <a:t>Revision Record</a:t>
            </a:r>
            <a:endParaRPr lang="zh-CN" altLang="en-US" sz="3500" dirty="0" smtClean="0">
              <a:solidFill>
                <a:srgbClr val="404040"/>
              </a:solidFill>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04040"/>
                </a:solidFill>
              </a:rPr>
              <a:t>Do Not Print this Page</a:t>
            </a:r>
            <a:endParaRPr lang="zh-CN" altLang="en-US" sz="2800" dirty="0">
              <a:solidFill>
                <a:srgbClr val="404040"/>
              </a:solidFill>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36354548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a:defRPr/>
            </a:pPr>
            <a:r>
              <a:rPr lang="en-US" altLang="zh-CN" sz="4000" dirty="0" smtClean="0">
                <a:solidFill>
                  <a:srgbClr val="404040"/>
                </a:solidFill>
                <a:cs typeface="Huawei Sans" panose="020C0503030203020204" pitchFamily="34" charset="0"/>
              </a:rPr>
              <a:t>Foreword</a:t>
            </a:r>
            <a:endParaRPr lang="zh-CN" altLang="en-US" sz="4000" dirty="0" smtClean="0">
              <a:solidFill>
                <a:srgbClr val="404040"/>
              </a:solidFill>
              <a:cs typeface="Huawei Sans" panose="020C0503030203020204" pitchFamily="34" charset="0"/>
            </a:endParaRPr>
          </a:p>
        </p:txBody>
      </p:sp>
    </p:spTree>
    <p:extLst>
      <p:ext uri="{BB962C8B-B14F-4D97-AF65-F5344CB8AC3E}">
        <p14:creationId xmlns:p14="http://schemas.microsoft.com/office/powerpoint/2010/main" val="318041278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61353578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defTabSz="1001624"/>
            <a:r>
              <a:rPr lang="en-US" altLang="zh-CN" sz="4000" dirty="0" smtClean="0">
                <a:solidFill>
                  <a:srgbClr val="404040"/>
                </a:solidFill>
              </a:rPr>
              <a:t>Contents</a:t>
            </a:r>
            <a:endParaRPr lang="en-US" altLang="zh-CN" sz="4000" dirty="0">
              <a:solidFill>
                <a:srgbClr val="404040"/>
              </a:solidFill>
            </a:endParaRPr>
          </a:p>
        </p:txBody>
      </p:sp>
    </p:spTree>
    <p:extLst>
      <p:ext uri="{BB962C8B-B14F-4D97-AF65-F5344CB8AC3E}">
        <p14:creationId xmlns:p14="http://schemas.microsoft.com/office/powerpoint/2010/main" val="145381827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Overview and 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43406079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Quiz</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763901235"/>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Section 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857714610"/>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64279042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More Information</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241987952"/>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Recommendations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58955069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3.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5.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cs typeface="Huawei Sans" panose="020C0503030203020204" pitchFamily="34" charset="0"/>
              </a:rPr>
              <a:pPr defTabSz="890849">
                <a:defRPr/>
              </a:pPr>
              <a:t>‹#›</a:t>
            </a:fld>
            <a:endParaRPr lang="en-US" sz="974" dirty="0">
              <a:solidFill>
                <a:srgbClr val="1D1D1B"/>
              </a:solidFill>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007725024"/>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642">
          <p15:clr>
            <a:srgbClr val="F26B43"/>
          </p15:clr>
        </p15:guide>
        <p15:guide id="4294967295" pos="7038">
          <p15:clr>
            <a:srgbClr val="F26B43"/>
          </p15:clr>
        </p15:guide>
        <p15:guide id="4294967295" orient="horz" pos="2341">
          <p15:clr>
            <a:srgbClr val="F26B43"/>
          </p15:clr>
        </p15:guide>
        <p15:guide id="4294967295" orient="horz" pos="3906">
          <p15:clr>
            <a:srgbClr val="F26B43"/>
          </p15:clr>
        </p15:guide>
        <p15:guide id="4294967295" orient="horz" pos="1162">
          <p15:clr>
            <a:srgbClr val="F26B43"/>
          </p15:clr>
        </p15:guide>
        <p15:guide id="4294967295" pos="3840">
          <p15:clr>
            <a:srgbClr val="F26B43"/>
          </p15:clr>
        </p15:guide>
        <p15:guide id="4294967295" orient="horz" pos="731">
          <p15:clr>
            <a:srgbClr val="F26B43"/>
          </p15:clr>
        </p15:guide>
        <p15:guide id="4294967295" orient="horz" pos="86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9.wmf"/><Relationship Id="rId18" Type="http://schemas.openxmlformats.org/officeDocument/2006/relationships/oleObject" Target="../embeddings/oleObject8.bin"/><Relationship Id="rId3" Type="http://schemas.openxmlformats.org/officeDocument/2006/relationships/notesSlide" Target="../notesSlides/notesSlide13.xml"/><Relationship Id="rId21" Type="http://schemas.openxmlformats.org/officeDocument/2006/relationships/oleObject" Target="../embeddings/oleObject11.bin"/><Relationship Id="rId7" Type="http://schemas.openxmlformats.org/officeDocument/2006/relationships/image" Target="../media/image16.wmf"/><Relationship Id="rId12" Type="http://schemas.openxmlformats.org/officeDocument/2006/relationships/oleObject" Target="../embeddings/oleObject5.bin"/><Relationship Id="rId17" Type="http://schemas.openxmlformats.org/officeDocument/2006/relationships/image" Target="../media/image21.wmf"/><Relationship Id="rId2" Type="http://schemas.openxmlformats.org/officeDocument/2006/relationships/slideLayout" Target="../slideLayouts/slideLayout13.xml"/><Relationship Id="rId16" Type="http://schemas.openxmlformats.org/officeDocument/2006/relationships/oleObject" Target="../embeddings/oleObject7.bin"/><Relationship Id="rId20" Type="http://schemas.openxmlformats.org/officeDocument/2006/relationships/oleObject" Target="../embeddings/oleObject10.bin"/><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18.wmf"/><Relationship Id="rId5" Type="http://schemas.openxmlformats.org/officeDocument/2006/relationships/image" Target="../media/image15.wmf"/><Relationship Id="rId15" Type="http://schemas.openxmlformats.org/officeDocument/2006/relationships/image" Target="../media/image20.wmf"/><Relationship Id="rId10" Type="http://schemas.openxmlformats.org/officeDocument/2006/relationships/oleObject" Target="../embeddings/oleObject4.bin"/><Relationship Id="rId19" Type="http://schemas.openxmlformats.org/officeDocument/2006/relationships/oleObject" Target="../embeddings/oleObject9.bin"/><Relationship Id="rId4" Type="http://schemas.openxmlformats.org/officeDocument/2006/relationships/oleObject" Target="../embeddings/oleObject1.bin"/><Relationship Id="rId9" Type="http://schemas.openxmlformats.org/officeDocument/2006/relationships/image" Target="../media/image17.wmf"/><Relationship Id="rId14" Type="http://schemas.openxmlformats.org/officeDocument/2006/relationships/oleObject" Target="../embeddings/oleObject6.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notesSlide" Target="../notesSlides/notesSlide21.xml"/><Relationship Id="rId7" Type="http://schemas.openxmlformats.org/officeDocument/2006/relationships/image" Target="../media/image23.wmf"/><Relationship Id="rId2" Type="http://schemas.openxmlformats.org/officeDocument/2006/relationships/slideLayout" Target="../slideLayouts/slideLayout13.xml"/><Relationship Id="rId1" Type="http://schemas.openxmlformats.org/officeDocument/2006/relationships/vmlDrawing" Target="../drawings/vmlDrawing2.vml"/><Relationship Id="rId6" Type="http://schemas.openxmlformats.org/officeDocument/2006/relationships/oleObject" Target="../embeddings/oleObject13.bin"/><Relationship Id="rId5" Type="http://schemas.openxmlformats.org/officeDocument/2006/relationships/image" Target="../media/image22.wmf"/><Relationship Id="rId4" Type="http://schemas.openxmlformats.org/officeDocument/2006/relationships/oleObject" Target="../embeddings/oleObject12.bin"/><Relationship Id="rId9" Type="http://schemas.openxmlformats.org/officeDocument/2006/relationships/image" Target="../media/image24.wmf"/></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image" Target="../media/image22.wmf"/><Relationship Id="rId4" Type="http://schemas.openxmlformats.org/officeDocument/2006/relationships/oleObject" Target="../embeddings/oleObject15.bin"/></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9.bin"/><Relationship Id="rId13" Type="http://schemas.openxmlformats.org/officeDocument/2006/relationships/oleObject" Target="../embeddings/oleObject24.bin"/><Relationship Id="rId18" Type="http://schemas.openxmlformats.org/officeDocument/2006/relationships/oleObject" Target="../embeddings/oleObject29.bin"/><Relationship Id="rId26" Type="http://schemas.openxmlformats.org/officeDocument/2006/relationships/oleObject" Target="../embeddings/oleObject37.bin"/><Relationship Id="rId3" Type="http://schemas.openxmlformats.org/officeDocument/2006/relationships/notesSlide" Target="../notesSlides/notesSlide35.xml"/><Relationship Id="rId21" Type="http://schemas.openxmlformats.org/officeDocument/2006/relationships/oleObject" Target="../embeddings/oleObject32.bin"/><Relationship Id="rId7" Type="http://schemas.openxmlformats.org/officeDocument/2006/relationships/oleObject" Target="../embeddings/oleObject18.bin"/><Relationship Id="rId12" Type="http://schemas.openxmlformats.org/officeDocument/2006/relationships/oleObject" Target="../embeddings/oleObject23.bin"/><Relationship Id="rId17" Type="http://schemas.openxmlformats.org/officeDocument/2006/relationships/oleObject" Target="../embeddings/oleObject28.bin"/><Relationship Id="rId25" Type="http://schemas.openxmlformats.org/officeDocument/2006/relationships/oleObject" Target="../embeddings/oleObject36.bin"/><Relationship Id="rId2" Type="http://schemas.openxmlformats.org/officeDocument/2006/relationships/slideLayout" Target="../slideLayouts/slideLayout15.xml"/><Relationship Id="rId16" Type="http://schemas.openxmlformats.org/officeDocument/2006/relationships/oleObject" Target="../embeddings/oleObject27.bin"/><Relationship Id="rId20" Type="http://schemas.openxmlformats.org/officeDocument/2006/relationships/oleObject" Target="../embeddings/oleObject31.bin"/><Relationship Id="rId1" Type="http://schemas.openxmlformats.org/officeDocument/2006/relationships/vmlDrawing" Target="../drawings/vmlDrawing4.vml"/><Relationship Id="rId6" Type="http://schemas.openxmlformats.org/officeDocument/2006/relationships/oleObject" Target="../embeddings/oleObject17.bin"/><Relationship Id="rId11" Type="http://schemas.openxmlformats.org/officeDocument/2006/relationships/oleObject" Target="../embeddings/oleObject22.bin"/><Relationship Id="rId24" Type="http://schemas.openxmlformats.org/officeDocument/2006/relationships/oleObject" Target="../embeddings/oleObject35.bin"/><Relationship Id="rId5" Type="http://schemas.openxmlformats.org/officeDocument/2006/relationships/image" Target="../media/image34.png"/><Relationship Id="rId15" Type="http://schemas.openxmlformats.org/officeDocument/2006/relationships/oleObject" Target="../embeddings/oleObject26.bin"/><Relationship Id="rId23" Type="http://schemas.openxmlformats.org/officeDocument/2006/relationships/oleObject" Target="../embeddings/oleObject34.bin"/><Relationship Id="rId28" Type="http://schemas.openxmlformats.org/officeDocument/2006/relationships/oleObject" Target="../embeddings/oleObject39.bin"/><Relationship Id="rId10" Type="http://schemas.openxmlformats.org/officeDocument/2006/relationships/oleObject" Target="../embeddings/oleObject21.bin"/><Relationship Id="rId19" Type="http://schemas.openxmlformats.org/officeDocument/2006/relationships/oleObject" Target="../embeddings/oleObject30.bin"/><Relationship Id="rId4" Type="http://schemas.openxmlformats.org/officeDocument/2006/relationships/oleObject" Target="../embeddings/oleObject16.bin"/><Relationship Id="rId9" Type="http://schemas.openxmlformats.org/officeDocument/2006/relationships/oleObject" Target="../embeddings/oleObject20.bin"/><Relationship Id="rId14" Type="http://schemas.openxmlformats.org/officeDocument/2006/relationships/oleObject" Target="../embeddings/oleObject25.bin"/><Relationship Id="rId22" Type="http://schemas.openxmlformats.org/officeDocument/2006/relationships/oleObject" Target="../embeddings/oleObject33.bin"/><Relationship Id="rId27" Type="http://schemas.openxmlformats.org/officeDocument/2006/relationships/oleObject" Target="../embeddings/oleObject38.bin"/></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latin typeface="Huawei Sans" panose="020C0503030203020204" pitchFamily="34" charset="0"/>
            </a:endParaRPr>
          </a:p>
        </p:txBody>
      </p:sp>
      <p:sp>
        <p:nvSpPr>
          <p:cNvPr id="14" name="标题 13"/>
          <p:cNvSpPr>
            <a:spLocks noGrp="1"/>
          </p:cNvSpPr>
          <p:nvPr>
            <p:ph type="ctrTitle"/>
          </p:nvPr>
        </p:nvSpPr>
        <p:spPr/>
        <p:txBody>
          <a:bodyPr>
            <a:normAutofit fontScale="90000"/>
          </a:bodyPr>
          <a:lstStyle/>
          <a:p>
            <a:r>
              <a:rPr lang="en-US" smtClean="0"/>
              <a:t>Data Center Low-Voltage Power Distribution System Planning</a:t>
            </a:r>
            <a:endParaRPr 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9509737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atin typeface="Huawei Sans" panose="020C0503030203020204" pitchFamily="34" charset="0"/>
              </a:rPr>
              <a:t>Typical Power Supply Solution (1)</a:t>
            </a:r>
          </a:p>
        </p:txBody>
      </p:sp>
      <p:pic>
        <p:nvPicPr>
          <p:cNvPr id="10" name="图片 9"/>
          <p:cNvPicPr>
            <a:picLocks noChangeAspect="1"/>
          </p:cNvPicPr>
          <p:nvPr/>
        </p:nvPicPr>
        <p:blipFill>
          <a:blip r:embed="rId3"/>
          <a:stretch>
            <a:fillRect/>
          </a:stretch>
        </p:blipFill>
        <p:spPr>
          <a:xfrm>
            <a:off x="413155" y="1143001"/>
            <a:ext cx="5724525" cy="5022056"/>
          </a:xfrm>
          <a:prstGeom prst="rect">
            <a:avLst/>
          </a:prstGeom>
        </p:spPr>
      </p:pic>
      <p:pic>
        <p:nvPicPr>
          <p:cNvPr id="35" name="图片 34"/>
          <p:cNvPicPr>
            <a:picLocks noChangeAspect="1"/>
          </p:cNvPicPr>
          <p:nvPr/>
        </p:nvPicPr>
        <p:blipFill>
          <a:blip r:embed="rId4"/>
          <a:stretch>
            <a:fillRect/>
          </a:stretch>
        </p:blipFill>
        <p:spPr>
          <a:xfrm>
            <a:off x="6096000" y="1167797"/>
            <a:ext cx="5534025" cy="5064509"/>
          </a:xfrm>
          <a:prstGeom prst="rect">
            <a:avLst/>
          </a:prstGeom>
        </p:spPr>
      </p:pic>
    </p:spTree>
    <p:extLst>
      <p:ext uri="{BB962C8B-B14F-4D97-AF65-F5344CB8AC3E}">
        <p14:creationId xmlns:p14="http://schemas.microsoft.com/office/powerpoint/2010/main" val="8946705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atin typeface="Huawei Sans" panose="020C0503030203020204" pitchFamily="34" charset="0"/>
              </a:rPr>
              <a:t>Typical Power Supply Solution (2)</a:t>
            </a:r>
          </a:p>
        </p:txBody>
      </p:sp>
      <p:pic>
        <p:nvPicPr>
          <p:cNvPr id="41" name="图片 40"/>
          <p:cNvPicPr>
            <a:picLocks noChangeAspect="1"/>
          </p:cNvPicPr>
          <p:nvPr/>
        </p:nvPicPr>
        <p:blipFill>
          <a:blip r:embed="rId3"/>
          <a:stretch>
            <a:fillRect/>
          </a:stretch>
        </p:blipFill>
        <p:spPr>
          <a:xfrm>
            <a:off x="2256624" y="990600"/>
            <a:ext cx="7524750" cy="5210175"/>
          </a:xfrm>
          <a:prstGeom prst="rect">
            <a:avLst/>
          </a:prstGeom>
        </p:spPr>
      </p:pic>
    </p:spTree>
    <p:extLst>
      <p:ext uri="{BB962C8B-B14F-4D97-AF65-F5344CB8AC3E}">
        <p14:creationId xmlns:p14="http://schemas.microsoft.com/office/powerpoint/2010/main" val="15368486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Procedure</a:t>
            </a:r>
          </a:p>
          <a:p>
            <a:pPr lvl="1"/>
            <a:r>
              <a:rPr lang="en-US" dirty="0" smtClean="0">
                <a:solidFill>
                  <a:schemeClr val="bg1">
                    <a:lumMod val="50000"/>
                  </a:schemeClr>
                </a:solidFill>
                <a:latin typeface="Huawei Sans" panose="020C0503030203020204" pitchFamily="34" charset="0"/>
              </a:rPr>
              <a:t>Power </a:t>
            </a:r>
            <a:r>
              <a:rPr lang="en-US" dirty="0">
                <a:solidFill>
                  <a:schemeClr val="bg1">
                    <a:lumMod val="50000"/>
                  </a:schemeClr>
                </a:solidFill>
                <a:latin typeface="Huawei Sans" panose="020C0503030203020204" pitchFamily="34" charset="0"/>
              </a:rPr>
              <a:t>Supply Solution Selection</a:t>
            </a:r>
          </a:p>
          <a:p>
            <a:pPr lvl="1">
              <a:buSzPct val="60000"/>
              <a:buFont typeface="Wingdings" panose="05000000000000000000" pitchFamily="2" charset="2"/>
              <a:buChar char="n"/>
            </a:pPr>
            <a:r>
              <a:rPr lang="en-US" dirty="0">
                <a:latin typeface="Huawei Sans" panose="020C0503030203020204" pitchFamily="34" charset="0"/>
              </a:rPr>
              <a:t>Low-voltage Electric Device Selection</a:t>
            </a:r>
          </a:p>
          <a:p>
            <a:pPr lvl="1"/>
            <a:r>
              <a:rPr lang="en-US" dirty="0">
                <a:solidFill>
                  <a:schemeClr val="bg1">
                    <a:lumMod val="50000"/>
                  </a:schemeClr>
                </a:solidFill>
                <a:latin typeface="Huawei Sans" panose="020C0503030203020204" pitchFamily="34" charset="0"/>
              </a:rPr>
              <a:t>Low-Voltage PDF Configuration</a:t>
            </a:r>
          </a:p>
          <a:p>
            <a:pPr lvl="1"/>
            <a:r>
              <a:rPr lang="en-US" dirty="0">
                <a:solidFill>
                  <a:schemeClr val="bg1">
                    <a:lumMod val="50000"/>
                  </a:schemeClr>
                </a:solidFill>
                <a:latin typeface="Huawei Sans" panose="020C0503030203020204" pitchFamily="34" charset="0"/>
              </a:rPr>
              <a:t>Conductor Selection</a:t>
            </a:r>
          </a:p>
          <a:p>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423564534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Calculating the Capacity of Low-Voltage Electric Devices</a:t>
            </a:r>
            <a:endParaRPr lang="en-US" dirty="0"/>
          </a:p>
        </p:txBody>
      </p:sp>
      <p:sp>
        <p:nvSpPr>
          <p:cNvPr id="4" name="文本占位符 3"/>
          <p:cNvSpPr>
            <a:spLocks noGrp="1"/>
          </p:cNvSpPr>
          <p:nvPr>
            <p:ph type="body" sz="quarter" idx="10"/>
          </p:nvPr>
        </p:nvSpPr>
        <p:spPr/>
        <p:txBody>
          <a:bodyPr/>
          <a:lstStyle/>
          <a:p>
            <a:r>
              <a:rPr lang="en-US" dirty="0" smtClean="0"/>
              <a:t>Current calculation method</a:t>
            </a:r>
          </a:p>
          <a:p>
            <a:pPr lvl="1"/>
            <a:r>
              <a:rPr lang="en-US" dirty="0" smtClean="0"/>
              <a:t>Measure the active power of each load, and calculate the current using the following formulas. The rated current of a low-voltage electric device is equal to the calculated current multiplied by a coefficient ranging from 1.2 to 2.0.</a:t>
            </a:r>
          </a:p>
          <a:p>
            <a:pPr lvl="1"/>
            <a:r>
              <a:rPr lang="en-US" dirty="0" smtClean="0"/>
              <a:t>Single-phase load:                          ,                      </a:t>
            </a:r>
          </a:p>
          <a:p>
            <a:pPr lvl="2"/>
            <a:r>
              <a:rPr lang="en-US" dirty="0" smtClean="0"/>
              <a:t>where:    : single-phase voltage;            : power factor;     : active power;    : calculated current;</a:t>
            </a:r>
          </a:p>
          <a:p>
            <a:pPr lvl="1"/>
            <a:r>
              <a:rPr lang="en-US" dirty="0" smtClean="0"/>
              <a:t>Three-phase load:                             </a:t>
            </a:r>
          </a:p>
          <a:p>
            <a:pPr lvl="2"/>
            <a:r>
              <a:rPr lang="en-US" dirty="0" smtClean="0"/>
              <a:t>where:    : line voltage;          : power factor;    : active power;   : calculated current.</a:t>
            </a:r>
            <a:endParaRPr lang="en-US" dirty="0"/>
          </a:p>
        </p:txBody>
      </p:sp>
      <p:graphicFrame>
        <p:nvGraphicFramePr>
          <p:cNvPr id="7" name="对象 6"/>
          <p:cNvGraphicFramePr>
            <a:graphicFrameLocks noChangeAspect="1"/>
          </p:cNvGraphicFramePr>
          <p:nvPr>
            <p:extLst>
              <p:ext uri="{D42A27DB-BD31-4B8C-83A1-F6EECF244321}">
                <p14:modId xmlns:p14="http://schemas.microsoft.com/office/powerpoint/2010/main" val="4138789711"/>
              </p:ext>
            </p:extLst>
          </p:nvPr>
        </p:nvGraphicFramePr>
        <p:xfrm>
          <a:off x="3337216" y="3124266"/>
          <a:ext cx="2131369" cy="362940"/>
        </p:xfrm>
        <a:graphic>
          <a:graphicData uri="http://schemas.openxmlformats.org/presentationml/2006/ole">
            <mc:AlternateContent xmlns:mc="http://schemas.openxmlformats.org/markup-compatibility/2006">
              <mc:Choice xmlns:v="urn:schemas-microsoft-com:vml" Requires="v">
                <p:oleObj spid="_x0000_s1246" r:id="rId4" imgW="799753" imgH="177723" progId="Equation.3">
                  <p:embed/>
                </p:oleObj>
              </mc:Choice>
              <mc:Fallback>
                <p:oleObj r:id="rId4" imgW="799753" imgH="177723"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7216" y="3124266"/>
                        <a:ext cx="2131369" cy="362940"/>
                      </a:xfrm>
                      <a:prstGeom prst="rect">
                        <a:avLst/>
                      </a:prstGeom>
                      <a:noFill/>
                    </p:spPr>
                  </p:pic>
                </p:oleObj>
              </mc:Fallback>
            </mc:AlternateContent>
          </a:graphicData>
        </a:graphic>
      </p:graphicFrame>
      <p:sp>
        <p:nvSpPr>
          <p:cNvPr id="9" name="Rectangle 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565304314"/>
              </p:ext>
            </p:extLst>
          </p:nvPr>
        </p:nvGraphicFramePr>
        <p:xfrm>
          <a:off x="5468921" y="3127590"/>
          <a:ext cx="1799924" cy="375446"/>
        </p:xfrm>
        <a:graphic>
          <a:graphicData uri="http://schemas.openxmlformats.org/presentationml/2006/ole">
            <mc:AlternateContent xmlns:mc="http://schemas.openxmlformats.org/markup-compatibility/2006">
              <mc:Choice xmlns:v="urn:schemas-microsoft-com:vml" Requires="v">
                <p:oleObj spid="_x0000_s1247" r:id="rId6" imgW="914003" imgH="177723" progId="Equation.3">
                  <p:embed/>
                </p:oleObj>
              </mc:Choice>
              <mc:Fallback>
                <p:oleObj r:id="rId6" imgW="914003" imgH="177723"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68921" y="3127590"/>
                        <a:ext cx="1799924" cy="375446"/>
                      </a:xfrm>
                      <a:prstGeom prst="rect">
                        <a:avLst/>
                      </a:prstGeom>
                      <a:noFill/>
                    </p:spPr>
                  </p:pic>
                </p:oleObj>
              </mc:Fallback>
            </mc:AlternateContent>
          </a:graphicData>
        </a:graphic>
      </p:graphicFrame>
      <p:sp>
        <p:nvSpPr>
          <p:cNvPr id="21" name="Rectangle 16"/>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graphicFrame>
        <p:nvGraphicFramePr>
          <p:cNvPr id="22" name="对象 21"/>
          <p:cNvGraphicFramePr>
            <a:graphicFrameLocks noChangeAspect="1"/>
          </p:cNvGraphicFramePr>
          <p:nvPr>
            <p:extLst>
              <p:ext uri="{D42A27DB-BD31-4B8C-83A1-F6EECF244321}">
                <p14:modId xmlns:p14="http://schemas.microsoft.com/office/powerpoint/2010/main" val="2747003504"/>
              </p:ext>
            </p:extLst>
          </p:nvPr>
        </p:nvGraphicFramePr>
        <p:xfrm>
          <a:off x="2233060" y="3623588"/>
          <a:ext cx="327259" cy="334442"/>
        </p:xfrm>
        <a:graphic>
          <a:graphicData uri="http://schemas.openxmlformats.org/presentationml/2006/ole">
            <mc:AlternateContent xmlns:mc="http://schemas.openxmlformats.org/markup-compatibility/2006">
              <mc:Choice xmlns:v="urn:schemas-microsoft-com:vml" Requires="v">
                <p:oleObj spid="_x0000_s1248" r:id="rId8" imgW="164814" imgH="177492" progId="Equation.3">
                  <p:embed/>
                </p:oleObj>
              </mc:Choice>
              <mc:Fallback>
                <p:oleObj r:id="rId8" imgW="164814" imgH="177492"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33060" y="3623588"/>
                        <a:ext cx="327259" cy="334442"/>
                      </a:xfrm>
                      <a:prstGeom prst="rect">
                        <a:avLst/>
                      </a:prstGeom>
                      <a:noFill/>
                    </p:spPr>
                  </p:pic>
                </p:oleObj>
              </mc:Fallback>
            </mc:AlternateContent>
          </a:graphicData>
        </a:graphic>
      </p:graphicFrame>
      <p:sp>
        <p:nvSpPr>
          <p:cNvPr id="23" name="Rectangle 18"/>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graphicFrame>
        <p:nvGraphicFramePr>
          <p:cNvPr id="24" name="对象 23"/>
          <p:cNvGraphicFramePr>
            <a:graphicFrameLocks noChangeAspect="1"/>
          </p:cNvGraphicFramePr>
          <p:nvPr>
            <p:extLst>
              <p:ext uri="{D42A27DB-BD31-4B8C-83A1-F6EECF244321}">
                <p14:modId xmlns:p14="http://schemas.microsoft.com/office/powerpoint/2010/main" val="782130526"/>
              </p:ext>
            </p:extLst>
          </p:nvPr>
        </p:nvGraphicFramePr>
        <p:xfrm>
          <a:off x="4971634" y="3609378"/>
          <a:ext cx="695435" cy="332321"/>
        </p:xfrm>
        <a:graphic>
          <a:graphicData uri="http://schemas.openxmlformats.org/presentationml/2006/ole">
            <mc:AlternateContent xmlns:mc="http://schemas.openxmlformats.org/markup-compatibility/2006">
              <mc:Choice xmlns:v="urn:schemas-microsoft-com:vml" Requires="v">
                <p:oleObj spid="_x0000_s1249" r:id="rId10" imgW="355138" imgH="177569" progId="Equation.3">
                  <p:embed/>
                </p:oleObj>
              </mc:Choice>
              <mc:Fallback>
                <p:oleObj r:id="rId10" imgW="355138" imgH="177569"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71634" y="3609378"/>
                        <a:ext cx="695435" cy="332321"/>
                      </a:xfrm>
                      <a:prstGeom prst="rect">
                        <a:avLst/>
                      </a:prstGeom>
                      <a:noFill/>
                    </p:spPr>
                  </p:pic>
                </p:oleObj>
              </mc:Fallback>
            </mc:AlternateContent>
          </a:graphicData>
        </a:graphic>
      </p:graphicFrame>
      <p:sp>
        <p:nvSpPr>
          <p:cNvPr id="28" name="Rectangle 23"/>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graphicFrame>
        <p:nvGraphicFramePr>
          <p:cNvPr id="29" name="对象 28"/>
          <p:cNvGraphicFramePr>
            <a:graphicFrameLocks noChangeAspect="1"/>
          </p:cNvGraphicFramePr>
          <p:nvPr>
            <p:extLst>
              <p:ext uri="{D42A27DB-BD31-4B8C-83A1-F6EECF244321}">
                <p14:modId xmlns:p14="http://schemas.microsoft.com/office/powerpoint/2010/main" val="900536414"/>
              </p:ext>
            </p:extLst>
          </p:nvPr>
        </p:nvGraphicFramePr>
        <p:xfrm>
          <a:off x="7268845" y="3589298"/>
          <a:ext cx="342159" cy="342159"/>
        </p:xfrm>
        <a:graphic>
          <a:graphicData uri="http://schemas.openxmlformats.org/presentationml/2006/ole">
            <mc:AlternateContent xmlns:mc="http://schemas.openxmlformats.org/markup-compatibility/2006">
              <mc:Choice xmlns:v="urn:schemas-microsoft-com:vml" Requires="v">
                <p:oleObj spid="_x0000_s1250" r:id="rId12" imgW="152268" imgH="164957" progId="Equation.3">
                  <p:embed/>
                </p:oleObj>
              </mc:Choice>
              <mc:Fallback>
                <p:oleObj r:id="rId12" imgW="152268" imgH="164957"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68845" y="3589298"/>
                        <a:ext cx="342159" cy="342159"/>
                      </a:xfrm>
                      <a:prstGeom prst="rect">
                        <a:avLst/>
                      </a:prstGeom>
                      <a:noFill/>
                    </p:spPr>
                  </p:pic>
                </p:oleObj>
              </mc:Fallback>
            </mc:AlternateContent>
          </a:graphicData>
        </a:graphic>
      </p:graphicFrame>
      <p:sp>
        <p:nvSpPr>
          <p:cNvPr id="30" name="Rectangle 25"/>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graphicFrame>
        <p:nvGraphicFramePr>
          <p:cNvPr id="31" name="对象 30"/>
          <p:cNvGraphicFramePr>
            <a:graphicFrameLocks noChangeAspect="1"/>
          </p:cNvGraphicFramePr>
          <p:nvPr>
            <p:extLst>
              <p:ext uri="{D42A27DB-BD31-4B8C-83A1-F6EECF244321}">
                <p14:modId xmlns:p14="http://schemas.microsoft.com/office/powerpoint/2010/main" val="3138828980"/>
              </p:ext>
            </p:extLst>
          </p:nvPr>
        </p:nvGraphicFramePr>
        <p:xfrm>
          <a:off x="9165176" y="3589298"/>
          <a:ext cx="218009" cy="332321"/>
        </p:xfrm>
        <a:graphic>
          <a:graphicData uri="http://schemas.openxmlformats.org/presentationml/2006/ole">
            <mc:AlternateContent xmlns:mc="http://schemas.openxmlformats.org/markup-compatibility/2006">
              <mc:Choice xmlns:v="urn:schemas-microsoft-com:vml" Requires="v">
                <p:oleObj spid="_x0000_s1251" r:id="rId14" imgW="126780" imgH="164814" progId="Equation.3">
                  <p:embed/>
                </p:oleObj>
              </mc:Choice>
              <mc:Fallback>
                <p:oleObj r:id="rId14" imgW="126780" imgH="164814"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9165176" y="3589298"/>
                        <a:ext cx="218009" cy="332321"/>
                      </a:xfrm>
                      <a:prstGeom prst="rect">
                        <a:avLst/>
                      </a:prstGeom>
                      <a:noFill/>
                    </p:spPr>
                  </p:pic>
                </p:oleObj>
              </mc:Fallback>
            </mc:AlternateContent>
          </a:graphicData>
        </a:graphic>
      </p:graphicFrame>
      <p:sp>
        <p:nvSpPr>
          <p:cNvPr id="32" name="Rectangle 27"/>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graphicFrame>
        <p:nvGraphicFramePr>
          <p:cNvPr id="33" name="对象 32"/>
          <p:cNvGraphicFramePr>
            <a:graphicFrameLocks noChangeAspect="1"/>
          </p:cNvGraphicFramePr>
          <p:nvPr>
            <p:extLst>
              <p:ext uri="{D42A27DB-BD31-4B8C-83A1-F6EECF244321}">
                <p14:modId xmlns:p14="http://schemas.microsoft.com/office/powerpoint/2010/main" val="1415551733"/>
              </p:ext>
            </p:extLst>
          </p:nvPr>
        </p:nvGraphicFramePr>
        <p:xfrm>
          <a:off x="3337216" y="4048041"/>
          <a:ext cx="2348565" cy="505855"/>
        </p:xfrm>
        <a:graphic>
          <a:graphicData uri="http://schemas.openxmlformats.org/presentationml/2006/ole">
            <mc:AlternateContent xmlns:mc="http://schemas.openxmlformats.org/markup-compatibility/2006">
              <mc:Choice xmlns:v="urn:schemas-microsoft-com:vml" Requires="v">
                <p:oleObj spid="_x0000_s1252" r:id="rId16" imgW="977900" imgH="228600" progId="Equation.3">
                  <p:embed/>
                </p:oleObj>
              </mc:Choice>
              <mc:Fallback>
                <p:oleObj r:id="rId16" imgW="977900" imgH="228600" progId="Equation.3">
                  <p:embed/>
                  <p:pic>
                    <p:nvPicPr>
                      <p:cNvPr id="0" name=""/>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337216" y="4048041"/>
                        <a:ext cx="2348565" cy="505855"/>
                      </a:xfrm>
                      <a:prstGeom prst="rect">
                        <a:avLst/>
                      </a:prstGeom>
                      <a:noFill/>
                    </p:spPr>
                  </p:pic>
                </p:oleObj>
              </mc:Fallback>
            </mc:AlternateContent>
          </a:graphicData>
        </a:graphic>
      </p:graphicFrame>
      <p:graphicFrame>
        <p:nvGraphicFramePr>
          <p:cNvPr id="34" name="对象 33"/>
          <p:cNvGraphicFramePr>
            <a:graphicFrameLocks noChangeAspect="1"/>
          </p:cNvGraphicFramePr>
          <p:nvPr>
            <p:extLst>
              <p:ext uri="{D42A27DB-BD31-4B8C-83A1-F6EECF244321}">
                <p14:modId xmlns:p14="http://schemas.microsoft.com/office/powerpoint/2010/main" val="2632045433"/>
              </p:ext>
            </p:extLst>
          </p:nvPr>
        </p:nvGraphicFramePr>
        <p:xfrm>
          <a:off x="2233059" y="4589729"/>
          <a:ext cx="327259" cy="334442"/>
        </p:xfrm>
        <a:graphic>
          <a:graphicData uri="http://schemas.openxmlformats.org/presentationml/2006/ole">
            <mc:AlternateContent xmlns:mc="http://schemas.openxmlformats.org/markup-compatibility/2006">
              <mc:Choice xmlns:v="urn:schemas-microsoft-com:vml" Requires="v">
                <p:oleObj spid="_x0000_s1253" r:id="rId18" imgW="164814" imgH="177492" progId="Equation.3">
                  <p:embed/>
                </p:oleObj>
              </mc:Choice>
              <mc:Fallback>
                <p:oleObj r:id="rId18" imgW="164814" imgH="177492"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33059" y="4589729"/>
                        <a:ext cx="327259" cy="334442"/>
                      </a:xfrm>
                      <a:prstGeom prst="rect">
                        <a:avLst/>
                      </a:prstGeom>
                      <a:noFill/>
                    </p:spPr>
                  </p:pic>
                </p:oleObj>
              </mc:Fallback>
            </mc:AlternateContent>
          </a:graphicData>
        </a:graphic>
      </p:graphicFrame>
      <p:graphicFrame>
        <p:nvGraphicFramePr>
          <p:cNvPr id="35" name="对象 34"/>
          <p:cNvGraphicFramePr>
            <a:graphicFrameLocks noChangeAspect="1"/>
          </p:cNvGraphicFramePr>
          <p:nvPr>
            <p:extLst>
              <p:ext uri="{D42A27DB-BD31-4B8C-83A1-F6EECF244321}">
                <p14:modId xmlns:p14="http://schemas.microsoft.com/office/powerpoint/2010/main" val="2836184944"/>
              </p:ext>
            </p:extLst>
          </p:nvPr>
        </p:nvGraphicFramePr>
        <p:xfrm>
          <a:off x="3920664" y="4580420"/>
          <a:ext cx="695435" cy="332321"/>
        </p:xfrm>
        <a:graphic>
          <a:graphicData uri="http://schemas.openxmlformats.org/presentationml/2006/ole">
            <mc:AlternateContent xmlns:mc="http://schemas.openxmlformats.org/markup-compatibility/2006">
              <mc:Choice xmlns:v="urn:schemas-microsoft-com:vml" Requires="v">
                <p:oleObj spid="_x0000_s1254" r:id="rId19" imgW="355138" imgH="177569" progId="Equation.3">
                  <p:embed/>
                </p:oleObj>
              </mc:Choice>
              <mc:Fallback>
                <p:oleObj r:id="rId19" imgW="355138" imgH="177569"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20664" y="4580420"/>
                        <a:ext cx="695435" cy="332321"/>
                      </a:xfrm>
                      <a:prstGeom prst="rect">
                        <a:avLst/>
                      </a:prstGeom>
                      <a:noFill/>
                    </p:spPr>
                  </p:pic>
                </p:oleObj>
              </mc:Fallback>
            </mc:AlternateContent>
          </a:graphicData>
        </a:graphic>
      </p:graphicFrame>
      <p:graphicFrame>
        <p:nvGraphicFramePr>
          <p:cNvPr id="36" name="对象 35"/>
          <p:cNvGraphicFramePr>
            <a:graphicFrameLocks noChangeAspect="1"/>
          </p:cNvGraphicFramePr>
          <p:nvPr>
            <p:extLst>
              <p:ext uri="{D42A27DB-BD31-4B8C-83A1-F6EECF244321}">
                <p14:modId xmlns:p14="http://schemas.microsoft.com/office/powerpoint/2010/main" val="3265163157"/>
              </p:ext>
            </p:extLst>
          </p:nvPr>
        </p:nvGraphicFramePr>
        <p:xfrm>
          <a:off x="6096000" y="4589729"/>
          <a:ext cx="342159" cy="342159"/>
        </p:xfrm>
        <a:graphic>
          <a:graphicData uri="http://schemas.openxmlformats.org/presentationml/2006/ole">
            <mc:AlternateContent xmlns:mc="http://schemas.openxmlformats.org/markup-compatibility/2006">
              <mc:Choice xmlns:v="urn:schemas-microsoft-com:vml" Requires="v">
                <p:oleObj spid="_x0000_s1255" r:id="rId20" imgW="152268" imgH="164957" progId="Equation.3">
                  <p:embed/>
                </p:oleObj>
              </mc:Choice>
              <mc:Fallback>
                <p:oleObj r:id="rId20" imgW="152268" imgH="164957" progId="Equation.3">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96000" y="4589729"/>
                        <a:ext cx="342159" cy="342159"/>
                      </a:xfrm>
                      <a:prstGeom prst="rect">
                        <a:avLst/>
                      </a:prstGeom>
                      <a:noFill/>
                    </p:spPr>
                  </p:pic>
                </p:oleObj>
              </mc:Fallback>
            </mc:AlternateContent>
          </a:graphicData>
        </a:graphic>
      </p:graphicFrame>
      <p:graphicFrame>
        <p:nvGraphicFramePr>
          <p:cNvPr id="37" name="对象 36"/>
          <p:cNvGraphicFramePr>
            <a:graphicFrameLocks noChangeAspect="1"/>
          </p:cNvGraphicFramePr>
          <p:nvPr>
            <p:extLst>
              <p:ext uri="{D42A27DB-BD31-4B8C-83A1-F6EECF244321}">
                <p14:modId xmlns:p14="http://schemas.microsoft.com/office/powerpoint/2010/main" val="3243797519"/>
              </p:ext>
            </p:extLst>
          </p:nvPr>
        </p:nvGraphicFramePr>
        <p:xfrm>
          <a:off x="7933772" y="4553896"/>
          <a:ext cx="218009" cy="332321"/>
        </p:xfrm>
        <a:graphic>
          <a:graphicData uri="http://schemas.openxmlformats.org/presentationml/2006/ole">
            <mc:AlternateContent xmlns:mc="http://schemas.openxmlformats.org/markup-compatibility/2006">
              <mc:Choice xmlns:v="urn:schemas-microsoft-com:vml" Requires="v">
                <p:oleObj spid="_x0000_s1256" r:id="rId21" imgW="126780" imgH="164814" progId="Equation.3">
                  <p:embed/>
                </p:oleObj>
              </mc:Choice>
              <mc:Fallback>
                <p:oleObj r:id="rId21" imgW="126780" imgH="164814" progId="Equation.3">
                  <p:embed/>
                  <p:pic>
                    <p:nvPicPr>
                      <p:cNvPr id="0" name=""/>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933772" y="4553896"/>
                        <a:ext cx="218009" cy="332321"/>
                      </a:xfrm>
                      <a:prstGeom prst="rect">
                        <a:avLst/>
                      </a:prstGeom>
                      <a:noFill/>
                    </p:spPr>
                  </p:pic>
                </p:oleObj>
              </mc:Fallback>
            </mc:AlternateContent>
          </a:graphicData>
        </a:graphic>
      </p:graphicFrame>
    </p:spTree>
    <p:extLst>
      <p:ext uri="{BB962C8B-B14F-4D97-AF65-F5344CB8AC3E}">
        <p14:creationId xmlns:p14="http://schemas.microsoft.com/office/powerpoint/2010/main" val="42105109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Low-Voltage Electric Device Selection - Circuit Breaker</a:t>
            </a:r>
            <a:endParaRPr lang="en-US" dirty="0"/>
          </a:p>
        </p:txBody>
      </p:sp>
      <p:sp>
        <p:nvSpPr>
          <p:cNvPr id="3" name="文本占位符 2"/>
          <p:cNvSpPr>
            <a:spLocks noGrp="1"/>
          </p:cNvSpPr>
          <p:nvPr>
            <p:ph type="body" sz="quarter" idx="10"/>
          </p:nvPr>
        </p:nvSpPr>
        <p:spPr/>
        <p:txBody>
          <a:bodyPr/>
          <a:lstStyle/>
          <a:p>
            <a:r>
              <a:rPr lang="en-US" sz="1600" dirty="0" smtClean="0"/>
              <a:t>Circuit breaker classification:</a:t>
            </a:r>
          </a:p>
          <a:p>
            <a:pPr lvl="1"/>
            <a:r>
              <a:rPr lang="en-US" sz="1400" dirty="0" smtClean="0"/>
              <a:t>The miniature circuit breaker (MCB) is installed at the upstream side of small loads or on the PDU in the cabinet. Its operating current is less than 100 A.</a:t>
            </a:r>
          </a:p>
          <a:p>
            <a:pPr lvl="1"/>
            <a:r>
              <a:rPr lang="en-US" sz="1400" dirty="0" smtClean="0"/>
              <a:t>The molded case circuit breaker (MCCB) applies to medium-sized loads, such as medium-sized UPS PDFs. Its operating current ranges from 100 A to 1000 A.</a:t>
            </a:r>
          </a:p>
          <a:p>
            <a:pPr lvl="1"/>
            <a:r>
              <a:rPr lang="en-US" sz="1400" dirty="0" smtClean="0"/>
              <a:t>The air circuit breaker (ACB) is mainly used in the low-voltage main PDF. Its operating current is generally greater than 1000 A.</a:t>
            </a:r>
          </a:p>
          <a:p>
            <a:r>
              <a:rPr lang="en-US" sz="1600" dirty="0" smtClean="0"/>
              <a:t>In the low-voltage power supply system of a data center, the initial rated current of low-voltage electric devices such as circuit breakers is determined based on the calculated operating current.</a:t>
            </a:r>
          </a:p>
          <a:p>
            <a:r>
              <a:rPr lang="en-US" sz="1600" dirty="0" smtClean="0"/>
              <a:t>For example, if the total capacity of the single-phase load is 20 kW, the calculated current I = 20000/(220 x 0.8) = 113.6 A. Multiply the calculated current by the coefficient 1.23. The rated current of the circuit breaker to be selected In is 140 A. If the heat dissipation condition of the PDF is poor, select a 160 A circuit breaker.</a:t>
            </a:r>
          </a:p>
          <a:p>
            <a:r>
              <a:rPr lang="en-US" sz="1600" dirty="0" smtClean="0"/>
              <a:t>Hierarchical protection should be used in the power distribution system of data centers.</a:t>
            </a:r>
            <a:endParaRPr lang="en-US" sz="1600" dirty="0"/>
          </a:p>
        </p:txBody>
      </p:sp>
    </p:spTree>
    <p:extLst>
      <p:ext uri="{BB962C8B-B14F-4D97-AF65-F5344CB8AC3E}">
        <p14:creationId xmlns:p14="http://schemas.microsoft.com/office/powerpoint/2010/main" val="33695830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Low-Voltage Electric Device Selection - ATS</a:t>
            </a:r>
            <a:endParaRPr lang="en-US" dirty="0"/>
          </a:p>
        </p:txBody>
      </p:sp>
      <p:sp>
        <p:nvSpPr>
          <p:cNvPr id="3" name="文本占位符 2"/>
          <p:cNvSpPr>
            <a:spLocks noGrp="1"/>
          </p:cNvSpPr>
          <p:nvPr>
            <p:ph type="body" sz="quarter" idx="10"/>
          </p:nvPr>
        </p:nvSpPr>
        <p:spPr/>
        <p:txBody>
          <a:bodyPr/>
          <a:lstStyle/>
          <a:p>
            <a:r>
              <a:rPr lang="en-US" sz="2000" dirty="0" smtClean="0"/>
              <a:t>The ATS is used to automatically switch between the mains supply and the DG supply, or to provide dual power supplies for devices such as air conditioners. The STS is used to provide dual power supplies for single-power critical loads. The selection rules are as follows:</a:t>
            </a:r>
          </a:p>
          <a:p>
            <a:pPr lvl="1"/>
            <a:r>
              <a:rPr lang="en-US" sz="1800" dirty="0" smtClean="0"/>
              <a:t>The ATS and STS should be selected based on the rated operating voltage and calculated current. The rated current of the selected device should be greater than or equal to the calculated current.</a:t>
            </a:r>
          </a:p>
          <a:p>
            <a:endParaRPr lang="zh-CN" altLang="en-US" dirty="0"/>
          </a:p>
        </p:txBody>
      </p:sp>
    </p:spTree>
    <p:extLst>
      <p:ext uri="{BB962C8B-B14F-4D97-AF65-F5344CB8AC3E}">
        <p14:creationId xmlns:p14="http://schemas.microsoft.com/office/powerpoint/2010/main" val="16019396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ATS Typical Application Solution (1)</a:t>
            </a:r>
            <a:endParaRPr lang="en-US"/>
          </a:p>
        </p:txBody>
      </p:sp>
      <p:sp>
        <p:nvSpPr>
          <p:cNvPr id="185" name="文本占位符 184"/>
          <p:cNvSpPr>
            <a:spLocks noGrp="1"/>
          </p:cNvSpPr>
          <p:nvPr>
            <p:ph type="body" sz="quarter" idx="10"/>
          </p:nvPr>
        </p:nvSpPr>
        <p:spPr>
          <a:xfrm>
            <a:off x="455613" y="1052514"/>
            <a:ext cx="6503468" cy="4875042"/>
          </a:xfrm>
        </p:spPr>
        <p:txBody>
          <a:bodyPr/>
          <a:lstStyle/>
          <a:p>
            <a:r>
              <a:rPr lang="en-US" sz="1800" dirty="0" smtClean="0"/>
              <a:t>Working logic:</a:t>
            </a:r>
          </a:p>
          <a:p>
            <a:pPr lvl="1"/>
            <a:r>
              <a:rPr lang="en-US" sz="1600" dirty="0" smtClean="0"/>
              <a:t>When a mains outage occurs, the ATS sends a startup signal to start the standby generator.</a:t>
            </a:r>
          </a:p>
          <a:p>
            <a:pPr lvl="1"/>
            <a:r>
              <a:rPr lang="en-US" sz="1600" dirty="0" smtClean="0"/>
              <a:t>The ATS automatically detects the voltage and frequency of the standby generator. When the voltage and frequency reach the rated values, the ATS automatically switches to the generator supply.</a:t>
            </a:r>
          </a:p>
          <a:p>
            <a:pPr lvl="1"/>
            <a:r>
              <a:rPr lang="en-US" sz="1600" dirty="0" smtClean="0"/>
              <a:t>After the mains is restored and stable, the ATS automatically switches back to the mains supply.</a:t>
            </a:r>
          </a:p>
          <a:p>
            <a:pPr lvl="1"/>
            <a:r>
              <a:rPr lang="en-US" sz="1600" dirty="0" smtClean="0"/>
              <a:t>The ATS sends a stop signal to shut down the standby generator after DG cold start.</a:t>
            </a:r>
          </a:p>
          <a:p>
            <a:r>
              <a:rPr lang="en-US" sz="1800" dirty="0" smtClean="0"/>
              <a:t>This solution applies to scenarios that require low costs and low reliability.</a:t>
            </a:r>
            <a:endParaRPr lang="en-US" sz="1800" dirty="0"/>
          </a:p>
        </p:txBody>
      </p:sp>
      <p:grpSp>
        <p:nvGrpSpPr>
          <p:cNvPr id="3" name="组合 2"/>
          <p:cNvGrpSpPr/>
          <p:nvPr/>
        </p:nvGrpSpPr>
        <p:grpSpPr>
          <a:xfrm>
            <a:off x="6933931" y="1199935"/>
            <a:ext cx="4909118" cy="4832470"/>
            <a:chOff x="3112933" y="1286327"/>
            <a:chExt cx="4909118" cy="4832470"/>
          </a:xfrm>
        </p:grpSpPr>
        <p:grpSp>
          <p:nvGrpSpPr>
            <p:cNvPr id="4" name="Group 3"/>
            <p:cNvGrpSpPr>
              <a:grpSpLocks/>
            </p:cNvGrpSpPr>
            <p:nvPr/>
          </p:nvGrpSpPr>
          <p:grpSpPr bwMode="auto">
            <a:xfrm>
              <a:off x="3112933" y="1865600"/>
              <a:ext cx="4909118" cy="4253197"/>
              <a:chOff x="577850" y="1484313"/>
              <a:chExt cx="4648200" cy="3830637"/>
            </a:xfrm>
          </p:grpSpPr>
          <p:grpSp>
            <p:nvGrpSpPr>
              <p:cNvPr id="5" name="Group 3"/>
              <p:cNvGrpSpPr>
                <a:grpSpLocks/>
              </p:cNvGrpSpPr>
              <p:nvPr/>
            </p:nvGrpSpPr>
            <p:grpSpPr bwMode="auto">
              <a:xfrm>
                <a:off x="1287463" y="2239963"/>
                <a:ext cx="696912" cy="779462"/>
                <a:chOff x="651" y="1441"/>
                <a:chExt cx="439" cy="491"/>
              </a:xfrm>
            </p:grpSpPr>
            <p:sp>
              <p:nvSpPr>
                <p:cNvPr id="49" name="Rectangle 4"/>
                <p:cNvSpPr>
                  <a:spLocks noChangeArrowheads="1"/>
                </p:cNvSpPr>
                <p:nvPr/>
              </p:nvSpPr>
              <p:spPr bwMode="auto">
                <a:xfrm>
                  <a:off x="711" y="1655"/>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50" name="Rectangle 5"/>
                <p:cNvSpPr>
                  <a:spLocks noChangeArrowheads="1"/>
                </p:cNvSpPr>
                <p:nvPr/>
              </p:nvSpPr>
              <p:spPr bwMode="auto">
                <a:xfrm>
                  <a:off x="711" y="1696"/>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51" name="Freeform 6"/>
                <p:cNvSpPr>
                  <a:spLocks/>
                </p:cNvSpPr>
                <p:nvPr/>
              </p:nvSpPr>
              <p:spPr bwMode="auto">
                <a:xfrm>
                  <a:off x="651" y="1797"/>
                  <a:ext cx="34" cy="35"/>
                </a:xfrm>
                <a:custGeom>
                  <a:avLst/>
                  <a:gdLst>
                    <a:gd name="T0" fmla="*/ 1024 w 17"/>
                    <a:gd name="T1" fmla="*/ 171 h 18"/>
                    <a:gd name="T2" fmla="*/ 896 w 17"/>
                    <a:gd name="T3" fmla="*/ 912 h 18"/>
                    <a:gd name="T4" fmla="*/ 0 w 17"/>
                    <a:gd name="T5" fmla="*/ 912 h 18"/>
                    <a:gd name="T6" fmla="*/ 128 w 17"/>
                    <a:gd name="T7" fmla="*/ 0 h 18"/>
                    <a:gd name="T8" fmla="*/ 1024 w 17"/>
                    <a:gd name="T9" fmla="*/ 171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3"/>
                      </a:moveTo>
                      <a:lnTo>
                        <a:pt x="14" y="17"/>
                      </a:lnTo>
                      <a:lnTo>
                        <a:pt x="0" y="17"/>
                      </a:lnTo>
                      <a:lnTo>
                        <a:pt x="2" y="0"/>
                      </a:lnTo>
                      <a:lnTo>
                        <a:pt x="16"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52" name="Freeform 7"/>
                <p:cNvSpPr>
                  <a:spLocks/>
                </p:cNvSpPr>
                <p:nvPr/>
              </p:nvSpPr>
              <p:spPr bwMode="auto">
                <a:xfrm>
                  <a:off x="655" y="1765"/>
                  <a:ext cx="36" cy="40"/>
                </a:xfrm>
                <a:custGeom>
                  <a:avLst/>
                  <a:gdLst>
                    <a:gd name="T0" fmla="*/ 1088 w 18"/>
                    <a:gd name="T1" fmla="*/ 448 h 20"/>
                    <a:gd name="T2" fmla="*/ 896 w 18"/>
                    <a:gd name="T3" fmla="*/ 1216 h 20"/>
                    <a:gd name="T4" fmla="*/ 0 w 18"/>
                    <a:gd name="T5" fmla="*/ 1024 h 20"/>
                    <a:gd name="T6" fmla="*/ 192 w 18"/>
                    <a:gd name="T7" fmla="*/ 0 h 20"/>
                    <a:gd name="T8" fmla="*/ 1088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3"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53" name="Freeform 8"/>
                <p:cNvSpPr>
                  <a:spLocks/>
                </p:cNvSpPr>
                <p:nvPr/>
              </p:nvSpPr>
              <p:spPr bwMode="auto">
                <a:xfrm>
                  <a:off x="661" y="1748"/>
                  <a:ext cx="42" cy="33"/>
                </a:xfrm>
                <a:custGeom>
                  <a:avLst/>
                  <a:gdLst>
                    <a:gd name="T0" fmla="*/ 1280 w 21"/>
                    <a:gd name="T1" fmla="*/ 380 h 17"/>
                    <a:gd name="T2" fmla="*/ 896 w 21"/>
                    <a:gd name="T3" fmla="*/ 848 h 17"/>
                    <a:gd name="T4" fmla="*/ 0 w 21"/>
                    <a:gd name="T5" fmla="*/ 468 h 17"/>
                    <a:gd name="T6" fmla="*/ 384 w 21"/>
                    <a:gd name="T7" fmla="*/ 0 h 17"/>
                    <a:gd name="T8" fmla="*/ 1280 w 21"/>
                    <a:gd name="T9" fmla="*/ 38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20" y="7"/>
                      </a:moveTo>
                      <a:lnTo>
                        <a:pt x="14" y="16"/>
                      </a:lnTo>
                      <a:lnTo>
                        <a:pt x="0" y="9"/>
                      </a:lnTo>
                      <a:lnTo>
                        <a:pt x="6" y="0"/>
                      </a:lnTo>
                      <a:lnTo>
                        <a:pt x="20"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54" name="Freeform 9"/>
                <p:cNvSpPr>
                  <a:spLocks/>
                </p:cNvSpPr>
                <p:nvPr/>
              </p:nvSpPr>
              <p:spPr bwMode="auto">
                <a:xfrm>
                  <a:off x="673" y="1738"/>
                  <a:ext cx="30" cy="25"/>
                </a:xfrm>
                <a:custGeom>
                  <a:avLst/>
                  <a:gdLst>
                    <a:gd name="T0" fmla="*/ 896 w 15"/>
                    <a:gd name="T1" fmla="*/ 602 h 13"/>
                    <a:gd name="T2" fmla="*/ 64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1"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55" name="Freeform 10"/>
                <p:cNvSpPr>
                  <a:spLocks/>
                </p:cNvSpPr>
                <p:nvPr/>
              </p:nvSpPr>
              <p:spPr bwMode="auto">
                <a:xfrm>
                  <a:off x="675" y="1732"/>
                  <a:ext cx="34" cy="31"/>
                </a:xfrm>
                <a:custGeom>
                  <a:avLst/>
                  <a:gdLst>
                    <a:gd name="T0" fmla="*/ 1024 w 17"/>
                    <a:gd name="T1" fmla="*/ 525 h 16"/>
                    <a:gd name="T2" fmla="*/ 832 w 17"/>
                    <a:gd name="T3" fmla="*/ 785 h 16"/>
                    <a:gd name="T4" fmla="*/ 0 w 17"/>
                    <a:gd name="T5" fmla="*/ 169 h 16"/>
                    <a:gd name="T6" fmla="*/ 384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3" y="15"/>
                      </a:lnTo>
                      <a:lnTo>
                        <a:pt x="0" y="3"/>
                      </a:lnTo>
                      <a:lnTo>
                        <a:pt x="6"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56" name="Freeform 11"/>
                <p:cNvSpPr>
                  <a:spLocks/>
                </p:cNvSpPr>
                <p:nvPr/>
              </p:nvSpPr>
              <p:spPr bwMode="auto">
                <a:xfrm>
                  <a:off x="687"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57" name="Freeform 12"/>
                <p:cNvSpPr>
                  <a:spLocks/>
                </p:cNvSpPr>
                <p:nvPr/>
              </p:nvSpPr>
              <p:spPr bwMode="auto">
                <a:xfrm>
                  <a:off x="701" y="1720"/>
                  <a:ext cx="19" cy="33"/>
                </a:xfrm>
                <a:custGeom>
                  <a:avLst/>
                  <a:gdLst>
                    <a:gd name="T0" fmla="*/ 714 w 9"/>
                    <a:gd name="T1" fmla="*/ 848 h 17"/>
                    <a:gd name="T2" fmla="*/ 253 w 9"/>
                    <a:gd name="T3" fmla="*/ 848 h 17"/>
                    <a:gd name="T4" fmla="*/ 0 w 9"/>
                    <a:gd name="T5" fmla="*/ 0 h 17"/>
                    <a:gd name="T6" fmla="*/ 458 w 9"/>
                    <a:gd name="T7" fmla="*/ 0 h 17"/>
                    <a:gd name="T8" fmla="*/ 714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8" y="16"/>
                      </a:moveTo>
                      <a:lnTo>
                        <a:pt x="3" y="16"/>
                      </a:lnTo>
                      <a:lnTo>
                        <a:pt x="0" y="0"/>
                      </a:lnTo>
                      <a:lnTo>
                        <a:pt x="5" y="0"/>
                      </a:lnTo>
                      <a:lnTo>
                        <a:pt x="8"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58" name="Freeform 13"/>
                <p:cNvSpPr>
                  <a:spLocks/>
                </p:cNvSpPr>
                <p:nvPr/>
              </p:nvSpPr>
              <p:spPr bwMode="auto">
                <a:xfrm>
                  <a:off x="711"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59" name="Freeform 14"/>
                <p:cNvSpPr>
                  <a:spLocks/>
                </p:cNvSpPr>
                <p:nvPr/>
              </p:nvSpPr>
              <p:spPr bwMode="auto">
                <a:xfrm>
                  <a:off x="718" y="1720"/>
                  <a:ext cx="16" cy="33"/>
                </a:xfrm>
                <a:custGeom>
                  <a:avLst/>
                  <a:gdLst>
                    <a:gd name="T0" fmla="*/ 256 w 8"/>
                    <a:gd name="T1" fmla="*/ 848 h 17"/>
                    <a:gd name="T2" fmla="*/ 0 w 8"/>
                    <a:gd name="T3" fmla="*/ 848 h 17"/>
                    <a:gd name="T4" fmla="*/ 256 w 8"/>
                    <a:gd name="T5" fmla="*/ 0 h 17"/>
                    <a:gd name="T6" fmla="*/ 448 w 8"/>
                    <a:gd name="T7" fmla="*/ 0 h 17"/>
                    <a:gd name="T8" fmla="*/ 256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4" y="16"/>
                      </a:moveTo>
                      <a:lnTo>
                        <a:pt x="0" y="16"/>
                      </a:lnTo>
                      <a:lnTo>
                        <a:pt x="4" y="0"/>
                      </a:lnTo>
                      <a:lnTo>
                        <a:pt x="7" y="0"/>
                      </a:lnTo>
                      <a:lnTo>
                        <a:pt x="4"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0" name="Freeform 15"/>
                <p:cNvSpPr>
                  <a:spLocks/>
                </p:cNvSpPr>
                <p:nvPr/>
              </p:nvSpPr>
              <p:spPr bwMode="auto">
                <a:xfrm>
                  <a:off x="726" y="1720"/>
                  <a:ext cx="22" cy="33"/>
                </a:xfrm>
                <a:custGeom>
                  <a:avLst/>
                  <a:gdLst>
                    <a:gd name="T0" fmla="*/ 0 w 11"/>
                    <a:gd name="T1" fmla="*/ 848 h 17"/>
                    <a:gd name="T2" fmla="*/ 640 w 11"/>
                    <a:gd name="T3" fmla="*/ 328 h 17"/>
                    <a:gd name="T4" fmla="*/ 448 w 11"/>
                    <a:gd name="T5" fmla="*/ 116 h 17"/>
                    <a:gd name="T6" fmla="*/ 192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1" name="Freeform 16"/>
                <p:cNvSpPr>
                  <a:spLocks/>
                </p:cNvSpPr>
                <p:nvPr/>
              </p:nvSpPr>
              <p:spPr bwMode="auto">
                <a:xfrm>
                  <a:off x="726" y="1732"/>
                  <a:ext cx="34" cy="31"/>
                </a:xfrm>
                <a:custGeom>
                  <a:avLst/>
                  <a:gdLst>
                    <a:gd name="T0" fmla="*/ 192 w 17"/>
                    <a:gd name="T1" fmla="*/ 785 h 16"/>
                    <a:gd name="T2" fmla="*/ 0 w 17"/>
                    <a:gd name="T3" fmla="*/ 525 h 16"/>
                    <a:gd name="T4" fmla="*/ 640 w 17"/>
                    <a:gd name="T5" fmla="*/ 0 h 16"/>
                    <a:gd name="T6" fmla="*/ 1024 w 17"/>
                    <a:gd name="T7" fmla="*/ 169 h 16"/>
                    <a:gd name="T8" fmla="*/ 192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2" name="Freeform 17"/>
                <p:cNvSpPr>
                  <a:spLocks/>
                </p:cNvSpPr>
                <p:nvPr/>
              </p:nvSpPr>
              <p:spPr bwMode="auto">
                <a:xfrm>
                  <a:off x="732" y="1738"/>
                  <a:ext cx="30" cy="25"/>
                </a:xfrm>
                <a:custGeom>
                  <a:avLst/>
                  <a:gdLst>
                    <a:gd name="T0" fmla="*/ 0 w 15"/>
                    <a:gd name="T1" fmla="*/ 602 h 13"/>
                    <a:gd name="T2" fmla="*/ 896 w 15"/>
                    <a:gd name="T3" fmla="*/ 263 h 13"/>
                    <a:gd name="T4" fmla="*/ 896 w 15"/>
                    <a:gd name="T5" fmla="*/ 108 h 13"/>
                    <a:gd name="T6" fmla="*/ 832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3" name="Freeform 18"/>
                <p:cNvSpPr>
                  <a:spLocks/>
                </p:cNvSpPr>
                <p:nvPr/>
              </p:nvSpPr>
              <p:spPr bwMode="auto">
                <a:xfrm>
                  <a:off x="732" y="1748"/>
                  <a:ext cx="42" cy="33"/>
                </a:xfrm>
                <a:custGeom>
                  <a:avLst/>
                  <a:gdLst>
                    <a:gd name="T0" fmla="*/ 384 w 21"/>
                    <a:gd name="T1" fmla="*/ 848 h 17"/>
                    <a:gd name="T2" fmla="*/ 0 w 21"/>
                    <a:gd name="T3" fmla="*/ 380 h 17"/>
                    <a:gd name="T4" fmla="*/ 896 w 21"/>
                    <a:gd name="T5" fmla="*/ 0 h 17"/>
                    <a:gd name="T6" fmla="*/ 1280 w 21"/>
                    <a:gd name="T7" fmla="*/ 693 h 17"/>
                    <a:gd name="T8" fmla="*/ 384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13"/>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4" name="Freeform 19"/>
                <p:cNvSpPr>
                  <a:spLocks/>
                </p:cNvSpPr>
                <p:nvPr/>
              </p:nvSpPr>
              <p:spPr bwMode="auto">
                <a:xfrm>
                  <a:off x="744" y="1773"/>
                  <a:ext cx="36" cy="36"/>
                </a:xfrm>
                <a:custGeom>
                  <a:avLst/>
                  <a:gdLst>
                    <a:gd name="T0" fmla="*/ 192 w 18"/>
                    <a:gd name="T1" fmla="*/ 1088 h 18"/>
                    <a:gd name="T2" fmla="*/ 0 w 18"/>
                    <a:gd name="T3" fmla="*/ 192 h 18"/>
                    <a:gd name="T4" fmla="*/ 896 w 18"/>
                    <a:gd name="T5" fmla="*/ 0 h 18"/>
                    <a:gd name="T6" fmla="*/ 1088 w 18"/>
                    <a:gd name="T7" fmla="*/ 896 h 18"/>
                    <a:gd name="T8" fmla="*/ 192 w 18"/>
                    <a:gd name="T9" fmla="*/ 1088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3" y="17"/>
                      </a:moveTo>
                      <a:lnTo>
                        <a:pt x="0" y="3"/>
                      </a:lnTo>
                      <a:lnTo>
                        <a:pt x="14" y="0"/>
                      </a:lnTo>
                      <a:lnTo>
                        <a:pt x="17" y="14"/>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5" name="Freeform 20"/>
                <p:cNvSpPr>
                  <a:spLocks/>
                </p:cNvSpPr>
                <p:nvPr/>
              </p:nvSpPr>
              <p:spPr bwMode="auto">
                <a:xfrm>
                  <a:off x="750" y="1801"/>
                  <a:ext cx="36" cy="35"/>
                </a:xfrm>
                <a:custGeom>
                  <a:avLst/>
                  <a:gdLst>
                    <a:gd name="T0" fmla="*/ 0 w 18"/>
                    <a:gd name="T1" fmla="*/ 912 h 18"/>
                    <a:gd name="T2" fmla="*/ 0 w 18"/>
                    <a:gd name="T3" fmla="*/ 171 h 18"/>
                    <a:gd name="T4" fmla="*/ 896 w 18"/>
                    <a:gd name="T5" fmla="*/ 0 h 18"/>
                    <a:gd name="T6" fmla="*/ 1088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6" name="Freeform 21"/>
                <p:cNvSpPr>
                  <a:spLocks/>
                </p:cNvSpPr>
                <p:nvPr/>
              </p:nvSpPr>
              <p:spPr bwMode="auto">
                <a:xfrm>
                  <a:off x="750" y="1834"/>
                  <a:ext cx="36" cy="63"/>
                </a:xfrm>
                <a:custGeom>
                  <a:avLst/>
                  <a:gdLst>
                    <a:gd name="T0" fmla="*/ 0 w 18"/>
                    <a:gd name="T1" fmla="*/ 0 h 32"/>
                    <a:gd name="T2" fmla="*/ 256 w 18"/>
                    <a:gd name="T3" fmla="*/ 1801 h 32"/>
                    <a:gd name="T4" fmla="*/ 896 w 18"/>
                    <a:gd name="T5" fmla="*/ 1801 h 32"/>
                    <a:gd name="T6" fmla="*/ 1088 w 18"/>
                    <a:gd name="T7" fmla="*/ 0 h 32"/>
                    <a:gd name="T8" fmla="*/ 0 w 18"/>
                    <a:gd name="T9" fmla="*/ 0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0" y="0"/>
                      </a:moveTo>
                      <a:lnTo>
                        <a:pt x="4" y="31"/>
                      </a:lnTo>
                      <a:lnTo>
                        <a:pt x="14" y="31"/>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7" name="Freeform 22"/>
                <p:cNvSpPr>
                  <a:spLocks/>
                </p:cNvSpPr>
                <p:nvPr/>
              </p:nvSpPr>
              <p:spPr bwMode="auto">
                <a:xfrm>
                  <a:off x="750" y="1801"/>
                  <a:ext cx="36" cy="35"/>
                </a:xfrm>
                <a:custGeom>
                  <a:avLst/>
                  <a:gdLst>
                    <a:gd name="T0" fmla="*/ 1088 w 18"/>
                    <a:gd name="T1" fmla="*/ 171 h 18"/>
                    <a:gd name="T2" fmla="*/ 1088 w 18"/>
                    <a:gd name="T3" fmla="*/ 912 h 18"/>
                    <a:gd name="T4" fmla="*/ 0 w 18"/>
                    <a:gd name="T5" fmla="*/ 912 h 18"/>
                    <a:gd name="T6" fmla="*/ 256 w 18"/>
                    <a:gd name="T7" fmla="*/ 0 h 18"/>
                    <a:gd name="T8" fmla="*/ 1088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4"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8" name="Freeform 23"/>
                <p:cNvSpPr>
                  <a:spLocks/>
                </p:cNvSpPr>
                <p:nvPr/>
              </p:nvSpPr>
              <p:spPr bwMode="auto">
                <a:xfrm>
                  <a:off x="758" y="1773"/>
                  <a:ext cx="37" cy="36"/>
                </a:xfrm>
                <a:custGeom>
                  <a:avLst/>
                  <a:gdLst>
                    <a:gd name="T0" fmla="*/ 1285 w 18"/>
                    <a:gd name="T1" fmla="*/ 192 h 18"/>
                    <a:gd name="T2" fmla="*/ 980 w 18"/>
                    <a:gd name="T3" fmla="*/ 1088 h 18"/>
                    <a:gd name="T4" fmla="*/ 0 w 18"/>
                    <a:gd name="T5" fmla="*/ 896 h 18"/>
                    <a:gd name="T6" fmla="*/ 216 w 18"/>
                    <a:gd name="T7" fmla="*/ 0 h 18"/>
                    <a:gd name="T8" fmla="*/ 1285 w 18"/>
                    <a:gd name="T9" fmla="*/ 19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3" y="17"/>
                      </a:lnTo>
                      <a:lnTo>
                        <a:pt x="0" y="14"/>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69" name="Freeform 24"/>
                <p:cNvSpPr>
                  <a:spLocks/>
                </p:cNvSpPr>
                <p:nvPr/>
              </p:nvSpPr>
              <p:spPr bwMode="auto">
                <a:xfrm>
                  <a:off x="764" y="1748"/>
                  <a:ext cx="41" cy="33"/>
                </a:xfrm>
                <a:custGeom>
                  <a:avLst/>
                  <a:gdLst>
                    <a:gd name="T0" fmla="*/ 1412 w 20"/>
                    <a:gd name="T1" fmla="*/ 380 h 17"/>
                    <a:gd name="T2" fmla="*/ 1041 w 20"/>
                    <a:gd name="T3" fmla="*/ 848 h 17"/>
                    <a:gd name="T4" fmla="*/ 0 w 20"/>
                    <a:gd name="T5" fmla="*/ 693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4" y="16"/>
                      </a:lnTo>
                      <a:lnTo>
                        <a:pt x="0" y="13"/>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0" name="Freeform 25"/>
                <p:cNvSpPr>
                  <a:spLocks/>
                </p:cNvSpPr>
                <p:nvPr/>
              </p:nvSpPr>
              <p:spPr bwMode="auto">
                <a:xfrm>
                  <a:off x="774" y="1738"/>
                  <a:ext cx="31" cy="25"/>
                </a:xfrm>
                <a:custGeom>
                  <a:avLst/>
                  <a:gdLst>
                    <a:gd name="T0" fmla="*/ 1093 w 15"/>
                    <a:gd name="T1" fmla="*/ 602 h 13"/>
                    <a:gd name="T2" fmla="*/ 149 w 15"/>
                    <a:gd name="T3" fmla="*/ 0 h 13"/>
                    <a:gd name="T4" fmla="*/ 0 w 15"/>
                    <a:gd name="T5" fmla="*/ 108 h 13"/>
                    <a:gd name="T6" fmla="*/ 0 w 15"/>
                    <a:gd name="T7" fmla="*/ 263 h 13"/>
                    <a:gd name="T8" fmla="*/ 1093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1" name="Freeform 26"/>
                <p:cNvSpPr>
                  <a:spLocks/>
                </p:cNvSpPr>
                <p:nvPr/>
              </p:nvSpPr>
              <p:spPr bwMode="auto">
                <a:xfrm>
                  <a:off x="778" y="1732"/>
                  <a:ext cx="35" cy="31"/>
                </a:xfrm>
                <a:custGeom>
                  <a:avLst/>
                  <a:gdLst>
                    <a:gd name="T0" fmla="*/ 1221 w 17"/>
                    <a:gd name="T1" fmla="*/ 525 h 16"/>
                    <a:gd name="T2" fmla="*/ 916 w 17"/>
                    <a:gd name="T3" fmla="*/ 785 h 16"/>
                    <a:gd name="T4" fmla="*/ 0 w 17"/>
                    <a:gd name="T5" fmla="*/ 169 h 16"/>
                    <a:gd name="T6" fmla="*/ 377 w 17"/>
                    <a:gd name="T7" fmla="*/ 0 h 16"/>
                    <a:gd name="T8" fmla="*/ 1221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2" y="15"/>
                      </a:lnTo>
                      <a:lnTo>
                        <a:pt x="0" y="3"/>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2" name="Freeform 27"/>
                <p:cNvSpPr>
                  <a:spLocks/>
                </p:cNvSpPr>
                <p:nvPr/>
              </p:nvSpPr>
              <p:spPr bwMode="auto">
                <a:xfrm>
                  <a:off x="788" y="1720"/>
                  <a:ext cx="25" cy="33"/>
                </a:xfrm>
                <a:custGeom>
                  <a:avLst/>
                  <a:gdLst>
                    <a:gd name="T0" fmla="*/ 902 w 12"/>
                    <a:gd name="T1" fmla="*/ 848 h 17"/>
                    <a:gd name="T2" fmla="*/ 585 w 12"/>
                    <a:gd name="T3" fmla="*/ 0 h 17"/>
                    <a:gd name="T4" fmla="*/ 317 w 12"/>
                    <a:gd name="T5" fmla="*/ 116 h 17"/>
                    <a:gd name="T6" fmla="*/ 0 w 12"/>
                    <a:gd name="T7" fmla="*/ 328 h 17"/>
                    <a:gd name="T8" fmla="*/ 902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3" name="Freeform 28"/>
                <p:cNvSpPr>
                  <a:spLocks/>
                </p:cNvSpPr>
                <p:nvPr/>
              </p:nvSpPr>
              <p:spPr bwMode="auto">
                <a:xfrm>
                  <a:off x="803" y="1720"/>
                  <a:ext cx="20" cy="33"/>
                </a:xfrm>
                <a:custGeom>
                  <a:avLst/>
                  <a:gdLst>
                    <a:gd name="T0" fmla="*/ 576 w 10"/>
                    <a:gd name="T1" fmla="*/ 848 h 17"/>
                    <a:gd name="T2" fmla="*/ 256 w 10"/>
                    <a:gd name="T3" fmla="*/ 848 h 17"/>
                    <a:gd name="T4" fmla="*/ 0 w 10"/>
                    <a:gd name="T5" fmla="*/ 0 h 17"/>
                    <a:gd name="T6" fmla="*/ 320 w 10"/>
                    <a:gd name="T7" fmla="*/ 0 h 17"/>
                    <a:gd name="T8" fmla="*/ 576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9" y="16"/>
                      </a:moveTo>
                      <a:lnTo>
                        <a:pt x="4" y="16"/>
                      </a:lnTo>
                      <a:lnTo>
                        <a:pt x="0" y="0"/>
                      </a:lnTo>
                      <a:lnTo>
                        <a:pt x="5" y="0"/>
                      </a:lnTo>
                      <a:lnTo>
                        <a:pt x="9"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4" name="Freeform 29"/>
                <p:cNvSpPr>
                  <a:spLocks/>
                </p:cNvSpPr>
                <p:nvPr/>
              </p:nvSpPr>
              <p:spPr bwMode="auto">
                <a:xfrm>
                  <a:off x="813"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5" name="Freeform 30"/>
                <p:cNvSpPr>
                  <a:spLocks/>
                </p:cNvSpPr>
                <p:nvPr/>
              </p:nvSpPr>
              <p:spPr bwMode="auto">
                <a:xfrm>
                  <a:off x="821" y="1720"/>
                  <a:ext cx="16" cy="33"/>
                </a:xfrm>
                <a:custGeom>
                  <a:avLst/>
                  <a:gdLst>
                    <a:gd name="T0" fmla="*/ 192 w 8"/>
                    <a:gd name="T1" fmla="*/ 848 h 17"/>
                    <a:gd name="T2" fmla="*/ 0 w 8"/>
                    <a:gd name="T3" fmla="*/ 848 h 17"/>
                    <a:gd name="T4" fmla="*/ 192 w 8"/>
                    <a:gd name="T5" fmla="*/ 0 h 17"/>
                    <a:gd name="T6" fmla="*/ 448 w 8"/>
                    <a:gd name="T7" fmla="*/ 0 h 17"/>
                    <a:gd name="T8" fmla="*/ 192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3" y="16"/>
                      </a:moveTo>
                      <a:lnTo>
                        <a:pt x="0" y="16"/>
                      </a:lnTo>
                      <a:lnTo>
                        <a:pt x="3" y="0"/>
                      </a:lnTo>
                      <a:lnTo>
                        <a:pt x="7" y="0"/>
                      </a:lnTo>
                      <a:lnTo>
                        <a:pt x="3"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6" name="Freeform 31"/>
                <p:cNvSpPr>
                  <a:spLocks/>
                </p:cNvSpPr>
                <p:nvPr/>
              </p:nvSpPr>
              <p:spPr bwMode="auto">
                <a:xfrm>
                  <a:off x="827"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7" name="Freeform 32"/>
                <p:cNvSpPr>
                  <a:spLocks/>
                </p:cNvSpPr>
                <p:nvPr/>
              </p:nvSpPr>
              <p:spPr bwMode="auto">
                <a:xfrm>
                  <a:off x="827"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8" name="Freeform 33"/>
                <p:cNvSpPr>
                  <a:spLocks/>
                </p:cNvSpPr>
                <p:nvPr/>
              </p:nvSpPr>
              <p:spPr bwMode="auto">
                <a:xfrm>
                  <a:off x="835"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79" name="Freeform 34"/>
                <p:cNvSpPr>
                  <a:spLocks/>
                </p:cNvSpPr>
                <p:nvPr/>
              </p:nvSpPr>
              <p:spPr bwMode="auto">
                <a:xfrm>
                  <a:off x="835" y="1748"/>
                  <a:ext cx="41" cy="33"/>
                </a:xfrm>
                <a:custGeom>
                  <a:avLst/>
                  <a:gdLst>
                    <a:gd name="T0" fmla="*/ 369 w 20"/>
                    <a:gd name="T1" fmla="*/ 848 h 17"/>
                    <a:gd name="T2" fmla="*/ 0 w 20"/>
                    <a:gd name="T3" fmla="*/ 380 h 17"/>
                    <a:gd name="T4" fmla="*/ 1041 w 20"/>
                    <a:gd name="T5" fmla="*/ 0 h 17"/>
                    <a:gd name="T6" fmla="*/ 1412 w 20"/>
                    <a:gd name="T7" fmla="*/ 468 h 17"/>
                    <a:gd name="T8" fmla="*/ 369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0" name="Freeform 35"/>
                <p:cNvSpPr>
                  <a:spLocks/>
                </p:cNvSpPr>
                <p:nvPr/>
              </p:nvSpPr>
              <p:spPr bwMode="auto">
                <a:xfrm>
                  <a:off x="845" y="1765"/>
                  <a:ext cx="39" cy="40"/>
                </a:xfrm>
                <a:custGeom>
                  <a:avLst/>
                  <a:gdLst>
                    <a:gd name="T0" fmla="*/ 287 w 19"/>
                    <a:gd name="T1" fmla="*/ 1216 h 20"/>
                    <a:gd name="T2" fmla="*/ 0 w 19"/>
                    <a:gd name="T3" fmla="*/ 448 h 20"/>
                    <a:gd name="T4" fmla="*/ 1061 w 19"/>
                    <a:gd name="T5" fmla="*/ 0 h 20"/>
                    <a:gd name="T6" fmla="*/ 1349 w 19"/>
                    <a:gd name="T7" fmla="*/ 1024 h 20"/>
                    <a:gd name="T8" fmla="*/ 287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6"/>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1" name="Freeform 36"/>
                <p:cNvSpPr>
                  <a:spLocks/>
                </p:cNvSpPr>
                <p:nvPr/>
              </p:nvSpPr>
              <p:spPr bwMode="auto">
                <a:xfrm>
                  <a:off x="853" y="1797"/>
                  <a:ext cx="37" cy="35"/>
                </a:xfrm>
                <a:custGeom>
                  <a:avLst/>
                  <a:gdLst>
                    <a:gd name="T0" fmla="*/ 0 w 18"/>
                    <a:gd name="T1" fmla="*/ 912 h 18"/>
                    <a:gd name="T2" fmla="*/ 0 w 18"/>
                    <a:gd name="T3" fmla="*/ 171 h 18"/>
                    <a:gd name="T4" fmla="*/ 1069 w 18"/>
                    <a:gd name="T5" fmla="*/ 0 h 18"/>
                    <a:gd name="T6" fmla="*/ 1285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2" name="Freeform 37"/>
                <p:cNvSpPr>
                  <a:spLocks/>
                </p:cNvSpPr>
                <p:nvPr/>
              </p:nvSpPr>
              <p:spPr bwMode="auto">
                <a:xfrm>
                  <a:off x="853" y="1830"/>
                  <a:ext cx="37" cy="65"/>
                </a:xfrm>
                <a:custGeom>
                  <a:avLst/>
                  <a:gdLst>
                    <a:gd name="T0" fmla="*/ 0 w 18"/>
                    <a:gd name="T1" fmla="*/ 0 h 33"/>
                    <a:gd name="T2" fmla="*/ 216 w 18"/>
                    <a:gd name="T3" fmla="*/ 1865 h 33"/>
                    <a:gd name="T4" fmla="*/ 1069 w 18"/>
                    <a:gd name="T5" fmla="*/ 1865 h 33"/>
                    <a:gd name="T6" fmla="*/ 1285 w 18"/>
                    <a:gd name="T7" fmla="*/ 0 h 33"/>
                    <a:gd name="T8" fmla="*/ 0 w 18"/>
                    <a:gd name="T9" fmla="*/ 0 h 33"/>
                    <a:gd name="T10" fmla="*/ 0 60000 65536"/>
                    <a:gd name="T11" fmla="*/ 0 60000 65536"/>
                    <a:gd name="T12" fmla="*/ 0 60000 65536"/>
                    <a:gd name="T13" fmla="*/ 0 60000 65536"/>
                    <a:gd name="T14" fmla="*/ 0 60000 65536"/>
                    <a:gd name="T15" fmla="*/ 0 w 18"/>
                    <a:gd name="T16" fmla="*/ 0 h 33"/>
                    <a:gd name="T17" fmla="*/ 18 w 18"/>
                    <a:gd name="T18" fmla="*/ 33 h 33"/>
                  </a:gdLst>
                  <a:ahLst/>
                  <a:cxnLst>
                    <a:cxn ang="T10">
                      <a:pos x="T0" y="T1"/>
                    </a:cxn>
                    <a:cxn ang="T11">
                      <a:pos x="T2" y="T3"/>
                    </a:cxn>
                    <a:cxn ang="T12">
                      <a:pos x="T4" y="T5"/>
                    </a:cxn>
                    <a:cxn ang="T13">
                      <a:pos x="T6" y="T7"/>
                    </a:cxn>
                    <a:cxn ang="T14">
                      <a:pos x="T8" y="T9"/>
                    </a:cxn>
                  </a:cxnLst>
                  <a:rect l="T15" t="T16" r="T17" b="T18"/>
                  <a:pathLst>
                    <a:path w="18" h="33">
                      <a:moveTo>
                        <a:pt x="0" y="0"/>
                      </a:moveTo>
                      <a:lnTo>
                        <a:pt x="3" y="32"/>
                      </a:lnTo>
                      <a:lnTo>
                        <a:pt x="14" y="32"/>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3" name="Freeform 38"/>
                <p:cNvSpPr>
                  <a:spLocks/>
                </p:cNvSpPr>
                <p:nvPr/>
              </p:nvSpPr>
              <p:spPr bwMode="auto">
                <a:xfrm>
                  <a:off x="853" y="1797"/>
                  <a:ext cx="37" cy="35"/>
                </a:xfrm>
                <a:custGeom>
                  <a:avLst/>
                  <a:gdLst>
                    <a:gd name="T0" fmla="*/ 1285 w 18"/>
                    <a:gd name="T1" fmla="*/ 171 h 18"/>
                    <a:gd name="T2" fmla="*/ 1285 w 18"/>
                    <a:gd name="T3" fmla="*/ 912 h 18"/>
                    <a:gd name="T4" fmla="*/ 0 w 18"/>
                    <a:gd name="T5" fmla="*/ 912 h 18"/>
                    <a:gd name="T6" fmla="*/ 216 w 18"/>
                    <a:gd name="T7" fmla="*/ 0 h 18"/>
                    <a:gd name="T8" fmla="*/ 1285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4" name="Freeform 39"/>
                <p:cNvSpPr>
                  <a:spLocks/>
                </p:cNvSpPr>
                <p:nvPr/>
              </p:nvSpPr>
              <p:spPr bwMode="auto">
                <a:xfrm>
                  <a:off x="859" y="1765"/>
                  <a:ext cx="37" cy="40"/>
                </a:xfrm>
                <a:custGeom>
                  <a:avLst/>
                  <a:gdLst>
                    <a:gd name="T0" fmla="*/ 1285 w 18"/>
                    <a:gd name="T1" fmla="*/ 448 h 20"/>
                    <a:gd name="T2" fmla="*/ 1069 w 18"/>
                    <a:gd name="T3" fmla="*/ 1216 h 20"/>
                    <a:gd name="T4" fmla="*/ 0 w 18"/>
                    <a:gd name="T5" fmla="*/ 1024 h 20"/>
                    <a:gd name="T6" fmla="*/ 288 w 18"/>
                    <a:gd name="T7" fmla="*/ 0 h 20"/>
                    <a:gd name="T8" fmla="*/ 1285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4"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5" name="Freeform 40"/>
                <p:cNvSpPr>
                  <a:spLocks/>
                </p:cNvSpPr>
                <p:nvPr/>
              </p:nvSpPr>
              <p:spPr bwMode="auto">
                <a:xfrm>
                  <a:off x="867" y="1748"/>
                  <a:ext cx="41" cy="33"/>
                </a:xfrm>
                <a:custGeom>
                  <a:avLst/>
                  <a:gdLst>
                    <a:gd name="T0" fmla="*/ 1412 w 20"/>
                    <a:gd name="T1" fmla="*/ 380 h 17"/>
                    <a:gd name="T2" fmla="*/ 976 w 20"/>
                    <a:gd name="T3" fmla="*/ 848 h 17"/>
                    <a:gd name="T4" fmla="*/ 0 w 20"/>
                    <a:gd name="T5" fmla="*/ 468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3" y="16"/>
                      </a:lnTo>
                      <a:lnTo>
                        <a:pt x="0" y="9"/>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6" name="Freeform 41"/>
                <p:cNvSpPr>
                  <a:spLocks/>
                </p:cNvSpPr>
                <p:nvPr/>
              </p:nvSpPr>
              <p:spPr bwMode="auto">
                <a:xfrm>
                  <a:off x="878" y="1738"/>
                  <a:ext cx="30" cy="25"/>
                </a:xfrm>
                <a:custGeom>
                  <a:avLst/>
                  <a:gdLst>
                    <a:gd name="T0" fmla="*/ 896 w 15"/>
                    <a:gd name="T1" fmla="*/ 602 h 13"/>
                    <a:gd name="T2" fmla="*/ 128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7" name="Freeform 42"/>
                <p:cNvSpPr>
                  <a:spLocks/>
                </p:cNvSpPr>
                <p:nvPr/>
              </p:nvSpPr>
              <p:spPr bwMode="auto">
                <a:xfrm>
                  <a:off x="882" y="1732"/>
                  <a:ext cx="32" cy="31"/>
                </a:xfrm>
                <a:custGeom>
                  <a:avLst/>
                  <a:gdLst>
                    <a:gd name="T0" fmla="*/ 960 w 16"/>
                    <a:gd name="T1" fmla="*/ 525 h 16"/>
                    <a:gd name="T2" fmla="*/ 768 w 16"/>
                    <a:gd name="T3" fmla="*/ 785 h 16"/>
                    <a:gd name="T4" fmla="*/ 0 w 16"/>
                    <a:gd name="T5" fmla="*/ 169 h 16"/>
                    <a:gd name="T6" fmla="*/ 320 w 16"/>
                    <a:gd name="T7" fmla="*/ 0 h 16"/>
                    <a:gd name="T8" fmla="*/ 960 w 16"/>
                    <a:gd name="T9" fmla="*/ 525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5" y="10"/>
                      </a:moveTo>
                      <a:lnTo>
                        <a:pt x="12" y="15"/>
                      </a:lnTo>
                      <a:lnTo>
                        <a:pt x="0" y="3"/>
                      </a:lnTo>
                      <a:lnTo>
                        <a:pt x="5" y="0"/>
                      </a:lnTo>
                      <a:lnTo>
                        <a:pt x="15"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8" name="Freeform 43"/>
                <p:cNvSpPr>
                  <a:spLocks/>
                </p:cNvSpPr>
                <p:nvPr/>
              </p:nvSpPr>
              <p:spPr bwMode="auto">
                <a:xfrm>
                  <a:off x="892"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89" name="Freeform 44"/>
                <p:cNvSpPr>
                  <a:spLocks/>
                </p:cNvSpPr>
                <p:nvPr/>
              </p:nvSpPr>
              <p:spPr bwMode="auto">
                <a:xfrm>
                  <a:off x="906" y="1720"/>
                  <a:ext cx="16" cy="33"/>
                </a:xfrm>
                <a:custGeom>
                  <a:avLst/>
                  <a:gdLst>
                    <a:gd name="T0" fmla="*/ 448 w 8"/>
                    <a:gd name="T1" fmla="*/ 848 h 17"/>
                    <a:gd name="T2" fmla="*/ 192 w 8"/>
                    <a:gd name="T3" fmla="*/ 848 h 17"/>
                    <a:gd name="T4" fmla="*/ 0 w 8"/>
                    <a:gd name="T5" fmla="*/ 0 h 17"/>
                    <a:gd name="T6" fmla="*/ 192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3" y="16"/>
                      </a:lnTo>
                      <a:lnTo>
                        <a:pt x="0" y="0"/>
                      </a:lnTo>
                      <a:lnTo>
                        <a:pt x="3"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0" name="Freeform 45"/>
                <p:cNvSpPr>
                  <a:spLocks/>
                </p:cNvSpPr>
                <p:nvPr/>
              </p:nvSpPr>
              <p:spPr bwMode="auto">
                <a:xfrm>
                  <a:off x="912"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1" name="Freeform 46"/>
                <p:cNvSpPr>
                  <a:spLocks/>
                </p:cNvSpPr>
                <p:nvPr/>
              </p:nvSpPr>
              <p:spPr bwMode="auto">
                <a:xfrm>
                  <a:off x="920" y="1720"/>
                  <a:ext cx="18" cy="33"/>
                </a:xfrm>
                <a:custGeom>
                  <a:avLst/>
                  <a:gdLst>
                    <a:gd name="T0" fmla="*/ 320 w 9"/>
                    <a:gd name="T1" fmla="*/ 848 h 17"/>
                    <a:gd name="T2" fmla="*/ 0 w 9"/>
                    <a:gd name="T3" fmla="*/ 848 h 17"/>
                    <a:gd name="T4" fmla="*/ 192 w 9"/>
                    <a:gd name="T5" fmla="*/ 0 h 17"/>
                    <a:gd name="T6" fmla="*/ 512 w 9"/>
                    <a:gd name="T7" fmla="*/ 0 h 17"/>
                    <a:gd name="T8" fmla="*/ 320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5" y="16"/>
                      </a:moveTo>
                      <a:lnTo>
                        <a:pt x="0" y="16"/>
                      </a:lnTo>
                      <a:lnTo>
                        <a:pt x="3" y="0"/>
                      </a:lnTo>
                      <a:lnTo>
                        <a:pt x="8"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2" name="Freeform 47"/>
                <p:cNvSpPr>
                  <a:spLocks/>
                </p:cNvSpPr>
                <p:nvPr/>
              </p:nvSpPr>
              <p:spPr bwMode="auto">
                <a:xfrm>
                  <a:off x="930" y="1720"/>
                  <a:ext cx="23" cy="33"/>
                </a:xfrm>
                <a:custGeom>
                  <a:avLst/>
                  <a:gdLst>
                    <a:gd name="T0" fmla="*/ 0 w 11"/>
                    <a:gd name="T1" fmla="*/ 848 h 17"/>
                    <a:gd name="T2" fmla="*/ 838 w 11"/>
                    <a:gd name="T3" fmla="*/ 328 h 17"/>
                    <a:gd name="T4" fmla="*/ 594 w 11"/>
                    <a:gd name="T5" fmla="*/ 116 h 17"/>
                    <a:gd name="T6" fmla="*/ 245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3" name="Freeform 48"/>
                <p:cNvSpPr>
                  <a:spLocks/>
                </p:cNvSpPr>
                <p:nvPr/>
              </p:nvSpPr>
              <p:spPr bwMode="auto">
                <a:xfrm>
                  <a:off x="930" y="1732"/>
                  <a:ext cx="35" cy="31"/>
                </a:xfrm>
                <a:custGeom>
                  <a:avLst/>
                  <a:gdLst>
                    <a:gd name="T0" fmla="*/ 216 w 17"/>
                    <a:gd name="T1" fmla="*/ 785 h 16"/>
                    <a:gd name="T2" fmla="*/ 0 w 17"/>
                    <a:gd name="T3" fmla="*/ 525 h 16"/>
                    <a:gd name="T4" fmla="*/ 776 w 17"/>
                    <a:gd name="T5" fmla="*/ 0 h 16"/>
                    <a:gd name="T6" fmla="*/ 1221 w 17"/>
                    <a:gd name="T7" fmla="*/ 169 h 16"/>
                    <a:gd name="T8" fmla="*/ 21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4" name="Freeform 49"/>
                <p:cNvSpPr>
                  <a:spLocks/>
                </p:cNvSpPr>
                <p:nvPr/>
              </p:nvSpPr>
              <p:spPr bwMode="auto">
                <a:xfrm>
                  <a:off x="936" y="1738"/>
                  <a:ext cx="31" cy="25"/>
                </a:xfrm>
                <a:custGeom>
                  <a:avLst/>
                  <a:gdLst>
                    <a:gd name="T0" fmla="*/ 0 w 15"/>
                    <a:gd name="T1" fmla="*/ 602 h 13"/>
                    <a:gd name="T2" fmla="*/ 1093 w 15"/>
                    <a:gd name="T3" fmla="*/ 263 h 13"/>
                    <a:gd name="T4" fmla="*/ 1093 w 15"/>
                    <a:gd name="T5" fmla="*/ 108 h 13"/>
                    <a:gd name="T6" fmla="*/ 1025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5" name="Freeform 50"/>
                <p:cNvSpPr>
                  <a:spLocks/>
                </p:cNvSpPr>
                <p:nvPr/>
              </p:nvSpPr>
              <p:spPr bwMode="auto">
                <a:xfrm>
                  <a:off x="936" y="1748"/>
                  <a:ext cx="43" cy="33"/>
                </a:xfrm>
                <a:custGeom>
                  <a:avLst/>
                  <a:gdLst>
                    <a:gd name="T0" fmla="*/ 436 w 21"/>
                    <a:gd name="T1" fmla="*/ 848 h 17"/>
                    <a:gd name="T2" fmla="*/ 0 w 21"/>
                    <a:gd name="T3" fmla="*/ 380 h 17"/>
                    <a:gd name="T4" fmla="*/ 1040 w 21"/>
                    <a:gd name="T5" fmla="*/ 0 h 17"/>
                    <a:gd name="T6" fmla="*/ 1476 w 21"/>
                    <a:gd name="T7" fmla="*/ 468 h 17"/>
                    <a:gd name="T8" fmla="*/ 436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9"/>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6" name="Freeform 51"/>
                <p:cNvSpPr>
                  <a:spLocks/>
                </p:cNvSpPr>
                <p:nvPr/>
              </p:nvSpPr>
              <p:spPr bwMode="auto">
                <a:xfrm>
                  <a:off x="949" y="1765"/>
                  <a:ext cx="36" cy="40"/>
                </a:xfrm>
                <a:custGeom>
                  <a:avLst/>
                  <a:gdLst>
                    <a:gd name="T0" fmla="*/ 192 w 18"/>
                    <a:gd name="T1" fmla="*/ 1216 h 20"/>
                    <a:gd name="T2" fmla="*/ 0 w 18"/>
                    <a:gd name="T3" fmla="*/ 448 h 20"/>
                    <a:gd name="T4" fmla="*/ 896 w 18"/>
                    <a:gd name="T5" fmla="*/ 0 h 20"/>
                    <a:gd name="T6" fmla="*/ 1088 w 18"/>
                    <a:gd name="T7" fmla="*/ 1024 h 20"/>
                    <a:gd name="T8" fmla="*/ 192 w 18"/>
                    <a:gd name="T9" fmla="*/ 1216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3" y="19"/>
                      </a:moveTo>
                      <a:lnTo>
                        <a:pt x="0" y="7"/>
                      </a:lnTo>
                      <a:lnTo>
                        <a:pt x="14" y="0"/>
                      </a:lnTo>
                      <a:lnTo>
                        <a:pt x="17" y="16"/>
                      </a:lnTo>
                      <a:lnTo>
                        <a:pt x="3"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7" name="Freeform 52"/>
                <p:cNvSpPr>
                  <a:spLocks/>
                </p:cNvSpPr>
                <p:nvPr/>
              </p:nvSpPr>
              <p:spPr bwMode="auto">
                <a:xfrm>
                  <a:off x="955" y="1797"/>
                  <a:ext cx="38" cy="35"/>
                </a:xfrm>
                <a:custGeom>
                  <a:avLst/>
                  <a:gdLst>
                    <a:gd name="T0" fmla="*/ 128 w 19"/>
                    <a:gd name="T1" fmla="*/ 912 h 18"/>
                    <a:gd name="T2" fmla="*/ 0 w 19"/>
                    <a:gd name="T3" fmla="*/ 171 h 18"/>
                    <a:gd name="T4" fmla="*/ 896 w 19"/>
                    <a:gd name="T5" fmla="*/ 0 h 18"/>
                    <a:gd name="T6" fmla="*/ 1152 w 19"/>
                    <a:gd name="T7" fmla="*/ 912 h 18"/>
                    <a:gd name="T8" fmla="*/ 128 w 19"/>
                    <a:gd name="T9" fmla="*/ 91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2" y="17"/>
                      </a:moveTo>
                      <a:lnTo>
                        <a:pt x="0" y="3"/>
                      </a:lnTo>
                      <a:lnTo>
                        <a:pt x="14" y="0"/>
                      </a:lnTo>
                      <a:lnTo>
                        <a:pt x="18" y="17"/>
                      </a:lnTo>
                      <a:lnTo>
                        <a:pt x="2"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8" name="Freeform 53"/>
                <p:cNvSpPr>
                  <a:spLocks/>
                </p:cNvSpPr>
                <p:nvPr/>
              </p:nvSpPr>
              <p:spPr bwMode="auto">
                <a:xfrm>
                  <a:off x="959" y="1830"/>
                  <a:ext cx="34" cy="65"/>
                </a:xfrm>
                <a:custGeom>
                  <a:avLst/>
                  <a:gdLst>
                    <a:gd name="T0" fmla="*/ 0 w 17"/>
                    <a:gd name="T1" fmla="*/ 0 h 33"/>
                    <a:gd name="T2" fmla="*/ 128 w 17"/>
                    <a:gd name="T3" fmla="*/ 1865 h 33"/>
                    <a:gd name="T4" fmla="*/ 1024 w 17"/>
                    <a:gd name="T5" fmla="*/ 1865 h 33"/>
                    <a:gd name="T6" fmla="*/ 1024 w 17"/>
                    <a:gd name="T7" fmla="*/ 0 h 33"/>
                    <a:gd name="T8" fmla="*/ 0 w 17"/>
                    <a:gd name="T9" fmla="*/ 0 h 33"/>
                    <a:gd name="T10" fmla="*/ 0 60000 65536"/>
                    <a:gd name="T11" fmla="*/ 0 60000 65536"/>
                    <a:gd name="T12" fmla="*/ 0 60000 65536"/>
                    <a:gd name="T13" fmla="*/ 0 60000 65536"/>
                    <a:gd name="T14" fmla="*/ 0 60000 65536"/>
                    <a:gd name="T15" fmla="*/ 0 w 17"/>
                    <a:gd name="T16" fmla="*/ 0 h 33"/>
                    <a:gd name="T17" fmla="*/ 17 w 17"/>
                    <a:gd name="T18" fmla="*/ 33 h 33"/>
                  </a:gdLst>
                  <a:ahLst/>
                  <a:cxnLst>
                    <a:cxn ang="T10">
                      <a:pos x="T0" y="T1"/>
                    </a:cxn>
                    <a:cxn ang="T11">
                      <a:pos x="T2" y="T3"/>
                    </a:cxn>
                    <a:cxn ang="T12">
                      <a:pos x="T4" y="T5"/>
                    </a:cxn>
                    <a:cxn ang="T13">
                      <a:pos x="T6" y="T7"/>
                    </a:cxn>
                    <a:cxn ang="T14">
                      <a:pos x="T8" y="T9"/>
                    </a:cxn>
                  </a:cxnLst>
                  <a:rect l="T15" t="T16" r="T17" b="T18"/>
                  <a:pathLst>
                    <a:path w="17" h="33">
                      <a:moveTo>
                        <a:pt x="0" y="0"/>
                      </a:moveTo>
                      <a:lnTo>
                        <a:pt x="2" y="32"/>
                      </a:lnTo>
                      <a:lnTo>
                        <a:pt x="16" y="32"/>
                      </a:lnTo>
                      <a:lnTo>
                        <a:pt x="16"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99" name="Rectangle 54"/>
                <p:cNvSpPr>
                  <a:spLocks noChangeArrowheads="1"/>
                </p:cNvSpPr>
                <p:nvPr/>
              </p:nvSpPr>
              <p:spPr bwMode="auto">
                <a:xfrm>
                  <a:off x="959" y="1803"/>
                  <a:ext cx="32"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00" name="Freeform 55"/>
                <p:cNvSpPr>
                  <a:spLocks/>
                </p:cNvSpPr>
                <p:nvPr/>
              </p:nvSpPr>
              <p:spPr bwMode="auto">
                <a:xfrm>
                  <a:off x="959" y="1793"/>
                  <a:ext cx="34" cy="12"/>
                </a:xfrm>
                <a:custGeom>
                  <a:avLst/>
                  <a:gdLst>
                    <a:gd name="T0" fmla="*/ 1024 w 17"/>
                    <a:gd name="T1" fmla="*/ 320 h 6"/>
                    <a:gd name="T2" fmla="*/ 0 w 17"/>
                    <a:gd name="T3" fmla="*/ 0 h 6"/>
                    <a:gd name="T4" fmla="*/ 0 w 17"/>
                    <a:gd name="T5" fmla="*/ 128 h 6"/>
                    <a:gd name="T6" fmla="*/ 0 w 17"/>
                    <a:gd name="T7" fmla="*/ 320 h 6"/>
                    <a:gd name="T8" fmla="*/ 1024 w 17"/>
                    <a:gd name="T9" fmla="*/ 32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5"/>
                      </a:moveTo>
                      <a:lnTo>
                        <a:pt x="0" y="0"/>
                      </a:lnTo>
                      <a:lnTo>
                        <a:pt x="0" y="2"/>
                      </a:lnTo>
                      <a:lnTo>
                        <a:pt x="0" y="5"/>
                      </a:lnTo>
                      <a:lnTo>
                        <a:pt x="16"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01" name="Freeform 56"/>
                <p:cNvSpPr>
                  <a:spLocks/>
                </p:cNvSpPr>
                <p:nvPr/>
              </p:nvSpPr>
              <p:spPr bwMode="auto">
                <a:xfrm>
                  <a:off x="959" y="1773"/>
                  <a:ext cx="36" cy="32"/>
                </a:xfrm>
                <a:custGeom>
                  <a:avLst/>
                  <a:gdLst>
                    <a:gd name="T0" fmla="*/ 1088 w 18"/>
                    <a:gd name="T1" fmla="*/ 192 h 16"/>
                    <a:gd name="T2" fmla="*/ 1024 w 18"/>
                    <a:gd name="T3" fmla="*/ 960 h 16"/>
                    <a:gd name="T4" fmla="*/ 0 w 18"/>
                    <a:gd name="T5" fmla="*/ 640 h 16"/>
                    <a:gd name="T6" fmla="*/ 128 w 18"/>
                    <a:gd name="T7" fmla="*/ 0 h 16"/>
                    <a:gd name="T8" fmla="*/ 1088 w 18"/>
                    <a:gd name="T9" fmla="*/ 192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17" y="3"/>
                      </a:moveTo>
                      <a:lnTo>
                        <a:pt x="16" y="15"/>
                      </a:lnTo>
                      <a:lnTo>
                        <a:pt x="0" y="10"/>
                      </a:lnTo>
                      <a:lnTo>
                        <a:pt x="2"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02" name="Freeform 57"/>
                <p:cNvSpPr>
                  <a:spLocks/>
                </p:cNvSpPr>
                <p:nvPr/>
              </p:nvSpPr>
              <p:spPr bwMode="auto">
                <a:xfrm>
                  <a:off x="963" y="1761"/>
                  <a:ext cx="32" cy="20"/>
                </a:xfrm>
                <a:custGeom>
                  <a:avLst/>
                  <a:gdLst>
                    <a:gd name="T0" fmla="*/ 960 w 16"/>
                    <a:gd name="T1" fmla="*/ 576 h 10"/>
                    <a:gd name="T2" fmla="*/ 192 w 16"/>
                    <a:gd name="T3" fmla="*/ 0 h 10"/>
                    <a:gd name="T4" fmla="*/ 64 w 16"/>
                    <a:gd name="T5" fmla="*/ 128 h 10"/>
                    <a:gd name="T6" fmla="*/ 0 w 16"/>
                    <a:gd name="T7" fmla="*/ 384 h 10"/>
                    <a:gd name="T8" fmla="*/ 960 w 16"/>
                    <a:gd name="T9" fmla="*/ 576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9"/>
                      </a:moveTo>
                      <a:lnTo>
                        <a:pt x="3" y="0"/>
                      </a:lnTo>
                      <a:lnTo>
                        <a:pt x="1" y="2"/>
                      </a:lnTo>
                      <a:lnTo>
                        <a:pt x="0" y="6"/>
                      </a:lnTo>
                      <a:lnTo>
                        <a:pt x="15"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03" name="Freeform 58"/>
                <p:cNvSpPr>
                  <a:spLocks/>
                </p:cNvSpPr>
                <p:nvPr/>
              </p:nvSpPr>
              <p:spPr bwMode="auto">
                <a:xfrm>
                  <a:off x="969" y="1742"/>
                  <a:ext cx="38" cy="39"/>
                </a:xfrm>
                <a:custGeom>
                  <a:avLst/>
                  <a:gdLst>
                    <a:gd name="T0" fmla="*/ 1152 w 19"/>
                    <a:gd name="T1" fmla="*/ 564 h 20"/>
                    <a:gd name="T2" fmla="*/ 768 w 19"/>
                    <a:gd name="T3" fmla="*/ 1037 h 20"/>
                    <a:gd name="T4" fmla="*/ 0 w 19"/>
                    <a:gd name="T5" fmla="*/ 564 h 20"/>
                    <a:gd name="T6" fmla="*/ 448 w 19"/>
                    <a:gd name="T7" fmla="*/ 0 h 20"/>
                    <a:gd name="T8" fmla="*/ 1152 w 19"/>
                    <a:gd name="T9" fmla="*/ 564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18" y="10"/>
                      </a:moveTo>
                      <a:lnTo>
                        <a:pt x="12" y="19"/>
                      </a:lnTo>
                      <a:lnTo>
                        <a:pt x="0" y="10"/>
                      </a:lnTo>
                      <a:lnTo>
                        <a:pt x="7" y="0"/>
                      </a:lnTo>
                      <a:lnTo>
                        <a:pt x="18"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04" name="Freeform 59"/>
                <p:cNvSpPr>
                  <a:spLocks/>
                </p:cNvSpPr>
                <p:nvPr/>
              </p:nvSpPr>
              <p:spPr bwMode="auto">
                <a:xfrm>
                  <a:off x="983" y="1732"/>
                  <a:ext cx="34" cy="31"/>
                </a:xfrm>
                <a:custGeom>
                  <a:avLst/>
                  <a:gdLst>
                    <a:gd name="T0" fmla="*/ 1024 w 17"/>
                    <a:gd name="T1" fmla="*/ 525 h 16"/>
                    <a:gd name="T2" fmla="*/ 704 w 17"/>
                    <a:gd name="T3" fmla="*/ 785 h 16"/>
                    <a:gd name="T4" fmla="*/ 0 w 17"/>
                    <a:gd name="T5" fmla="*/ 271 h 16"/>
                    <a:gd name="T6" fmla="*/ 320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1" y="15"/>
                      </a:lnTo>
                      <a:lnTo>
                        <a:pt x="0" y="5"/>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05" name="Freeform 60"/>
                <p:cNvSpPr>
                  <a:spLocks/>
                </p:cNvSpPr>
                <p:nvPr/>
              </p:nvSpPr>
              <p:spPr bwMode="auto">
                <a:xfrm>
                  <a:off x="993" y="1720"/>
                  <a:ext cx="24" cy="33"/>
                </a:xfrm>
                <a:custGeom>
                  <a:avLst/>
                  <a:gdLst>
                    <a:gd name="T0" fmla="*/ 704 w 12"/>
                    <a:gd name="T1" fmla="*/ 848 h 17"/>
                    <a:gd name="T2" fmla="*/ 448 w 12"/>
                    <a:gd name="T3" fmla="*/ 0 h 17"/>
                    <a:gd name="T4" fmla="*/ 256 w 12"/>
                    <a:gd name="T5" fmla="*/ 116 h 17"/>
                    <a:gd name="T6" fmla="*/ 0 w 12"/>
                    <a:gd name="T7" fmla="*/ 328 h 17"/>
                    <a:gd name="T8" fmla="*/ 704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06" name="Freeform 61"/>
                <p:cNvSpPr>
                  <a:spLocks/>
                </p:cNvSpPr>
                <p:nvPr/>
              </p:nvSpPr>
              <p:spPr bwMode="auto">
                <a:xfrm>
                  <a:off x="1007" y="1720"/>
                  <a:ext cx="16" cy="33"/>
                </a:xfrm>
                <a:custGeom>
                  <a:avLst/>
                  <a:gdLst>
                    <a:gd name="T0" fmla="*/ 448 w 8"/>
                    <a:gd name="T1" fmla="*/ 848 h 17"/>
                    <a:gd name="T2" fmla="*/ 256 w 8"/>
                    <a:gd name="T3" fmla="*/ 848 h 17"/>
                    <a:gd name="T4" fmla="*/ 0 w 8"/>
                    <a:gd name="T5" fmla="*/ 0 h 17"/>
                    <a:gd name="T6" fmla="*/ 256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4" y="16"/>
                      </a:lnTo>
                      <a:lnTo>
                        <a:pt x="0" y="0"/>
                      </a:lnTo>
                      <a:lnTo>
                        <a:pt x="4"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07" name="Freeform 62"/>
                <p:cNvSpPr>
                  <a:spLocks/>
                </p:cNvSpPr>
                <p:nvPr/>
              </p:nvSpPr>
              <p:spPr bwMode="auto">
                <a:xfrm>
                  <a:off x="1015"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08" name="Freeform 63"/>
                <p:cNvSpPr>
                  <a:spLocks/>
                </p:cNvSpPr>
                <p:nvPr/>
              </p:nvSpPr>
              <p:spPr bwMode="auto">
                <a:xfrm>
                  <a:off x="1021" y="1720"/>
                  <a:ext cx="21" cy="33"/>
                </a:xfrm>
                <a:custGeom>
                  <a:avLst/>
                  <a:gdLst>
                    <a:gd name="T0" fmla="*/ 445 w 10"/>
                    <a:gd name="T1" fmla="*/ 848 h 17"/>
                    <a:gd name="T2" fmla="*/ 0 w 10"/>
                    <a:gd name="T3" fmla="*/ 848 h 17"/>
                    <a:gd name="T4" fmla="*/ 336 w 10"/>
                    <a:gd name="T5" fmla="*/ 0 h 17"/>
                    <a:gd name="T6" fmla="*/ 777 w 10"/>
                    <a:gd name="T7" fmla="*/ 0 h 17"/>
                    <a:gd name="T8" fmla="*/ 445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5" y="16"/>
                      </a:moveTo>
                      <a:lnTo>
                        <a:pt x="0" y="16"/>
                      </a:lnTo>
                      <a:lnTo>
                        <a:pt x="4" y="0"/>
                      </a:lnTo>
                      <a:lnTo>
                        <a:pt x="9"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09" name="Freeform 64"/>
                <p:cNvSpPr>
                  <a:spLocks/>
                </p:cNvSpPr>
                <p:nvPr/>
              </p:nvSpPr>
              <p:spPr bwMode="auto">
                <a:xfrm>
                  <a:off x="1032"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10" name="Freeform 65"/>
                <p:cNvSpPr>
                  <a:spLocks/>
                </p:cNvSpPr>
                <p:nvPr/>
              </p:nvSpPr>
              <p:spPr bwMode="auto">
                <a:xfrm>
                  <a:off x="1032"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11" name="Freeform 66"/>
                <p:cNvSpPr>
                  <a:spLocks/>
                </p:cNvSpPr>
                <p:nvPr/>
              </p:nvSpPr>
              <p:spPr bwMode="auto">
                <a:xfrm>
                  <a:off x="1040"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12" name="Freeform 67"/>
                <p:cNvSpPr>
                  <a:spLocks/>
                </p:cNvSpPr>
                <p:nvPr/>
              </p:nvSpPr>
              <p:spPr bwMode="auto">
                <a:xfrm>
                  <a:off x="1040" y="1748"/>
                  <a:ext cx="40" cy="33"/>
                </a:xfrm>
                <a:custGeom>
                  <a:avLst/>
                  <a:gdLst>
                    <a:gd name="T0" fmla="*/ 320 w 20"/>
                    <a:gd name="T1" fmla="*/ 848 h 17"/>
                    <a:gd name="T2" fmla="*/ 0 w 20"/>
                    <a:gd name="T3" fmla="*/ 380 h 17"/>
                    <a:gd name="T4" fmla="*/ 896 w 20"/>
                    <a:gd name="T5" fmla="*/ 0 h 17"/>
                    <a:gd name="T6" fmla="*/ 1216 w 20"/>
                    <a:gd name="T7" fmla="*/ 468 h 17"/>
                    <a:gd name="T8" fmla="*/ 320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13" name="Freeform 68"/>
                <p:cNvSpPr>
                  <a:spLocks/>
                </p:cNvSpPr>
                <p:nvPr/>
              </p:nvSpPr>
              <p:spPr bwMode="auto">
                <a:xfrm>
                  <a:off x="1050" y="1765"/>
                  <a:ext cx="38" cy="40"/>
                </a:xfrm>
                <a:custGeom>
                  <a:avLst/>
                  <a:gdLst>
                    <a:gd name="T0" fmla="*/ 256 w 19"/>
                    <a:gd name="T1" fmla="*/ 1216 h 20"/>
                    <a:gd name="T2" fmla="*/ 0 w 19"/>
                    <a:gd name="T3" fmla="*/ 448 h 20"/>
                    <a:gd name="T4" fmla="*/ 896 w 19"/>
                    <a:gd name="T5" fmla="*/ 0 h 20"/>
                    <a:gd name="T6" fmla="*/ 1152 w 19"/>
                    <a:gd name="T7" fmla="*/ 896 h 20"/>
                    <a:gd name="T8" fmla="*/ 256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4"/>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14" name="Freeform 69"/>
                <p:cNvSpPr>
                  <a:spLocks/>
                </p:cNvSpPr>
                <p:nvPr/>
              </p:nvSpPr>
              <p:spPr bwMode="auto">
                <a:xfrm>
                  <a:off x="1058" y="1793"/>
                  <a:ext cx="32" cy="12"/>
                </a:xfrm>
                <a:custGeom>
                  <a:avLst/>
                  <a:gdLst>
                    <a:gd name="T0" fmla="*/ 0 w 16"/>
                    <a:gd name="T1" fmla="*/ 320 h 6"/>
                    <a:gd name="T2" fmla="*/ 960 w 16"/>
                    <a:gd name="T3" fmla="*/ 320 h 6"/>
                    <a:gd name="T4" fmla="*/ 960 w 16"/>
                    <a:gd name="T5" fmla="*/ 128 h 6"/>
                    <a:gd name="T6" fmla="*/ 896 w 16"/>
                    <a:gd name="T7" fmla="*/ 0 h 6"/>
                    <a:gd name="T8" fmla="*/ 0 w 16"/>
                    <a:gd name="T9" fmla="*/ 32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5"/>
                      </a:moveTo>
                      <a:lnTo>
                        <a:pt x="15" y="5"/>
                      </a:lnTo>
                      <a:lnTo>
                        <a:pt x="15" y="2"/>
                      </a:lnTo>
                      <a:lnTo>
                        <a:pt x="14" y="0"/>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15" name="Rectangle 70"/>
                <p:cNvSpPr>
                  <a:spLocks noChangeArrowheads="1"/>
                </p:cNvSpPr>
                <p:nvPr/>
              </p:nvSpPr>
              <p:spPr bwMode="auto">
                <a:xfrm>
                  <a:off x="1058" y="1803"/>
                  <a:ext cx="30"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16" name="Rectangle 71"/>
                <p:cNvSpPr>
                  <a:spLocks noChangeArrowheads="1"/>
                </p:cNvSpPr>
                <p:nvPr/>
              </p:nvSpPr>
              <p:spPr bwMode="auto">
                <a:xfrm>
                  <a:off x="1058" y="1543"/>
                  <a:ext cx="30"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17" name="Freeform 72"/>
                <p:cNvSpPr>
                  <a:spLocks/>
                </p:cNvSpPr>
                <p:nvPr/>
              </p:nvSpPr>
              <p:spPr bwMode="auto">
                <a:xfrm>
                  <a:off x="1058" y="1571"/>
                  <a:ext cx="32" cy="11"/>
                </a:xfrm>
                <a:custGeom>
                  <a:avLst/>
                  <a:gdLst>
                    <a:gd name="T0" fmla="*/ 0 w 16"/>
                    <a:gd name="T1" fmla="*/ 0 h 6"/>
                    <a:gd name="T2" fmla="*/ 896 w 16"/>
                    <a:gd name="T3" fmla="*/ 193 h 6"/>
                    <a:gd name="T4" fmla="*/ 960 w 16"/>
                    <a:gd name="T5" fmla="*/ 125 h 6"/>
                    <a:gd name="T6" fmla="*/ 960 w 16"/>
                    <a:gd name="T7" fmla="*/ 0 h 6"/>
                    <a:gd name="T8" fmla="*/ 0 w 16"/>
                    <a:gd name="T9" fmla="*/ 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0"/>
                      </a:moveTo>
                      <a:lnTo>
                        <a:pt x="14" y="5"/>
                      </a:lnTo>
                      <a:lnTo>
                        <a:pt x="15" y="3"/>
                      </a:lnTo>
                      <a:lnTo>
                        <a:pt x="15"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18" name="Freeform 73"/>
                <p:cNvSpPr>
                  <a:spLocks/>
                </p:cNvSpPr>
                <p:nvPr/>
              </p:nvSpPr>
              <p:spPr bwMode="auto">
                <a:xfrm>
                  <a:off x="1050" y="1571"/>
                  <a:ext cx="38" cy="39"/>
                </a:xfrm>
                <a:custGeom>
                  <a:avLst/>
                  <a:gdLst>
                    <a:gd name="T0" fmla="*/ 0 w 19"/>
                    <a:gd name="T1" fmla="*/ 653 h 20"/>
                    <a:gd name="T2" fmla="*/ 256 w 19"/>
                    <a:gd name="T3" fmla="*/ 0 h 20"/>
                    <a:gd name="T4" fmla="*/ 1152 w 19"/>
                    <a:gd name="T5" fmla="*/ 289 h 20"/>
                    <a:gd name="T6" fmla="*/ 896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5"/>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19" name="Freeform 74"/>
                <p:cNvSpPr>
                  <a:spLocks/>
                </p:cNvSpPr>
                <p:nvPr/>
              </p:nvSpPr>
              <p:spPr bwMode="auto">
                <a:xfrm>
                  <a:off x="1040" y="1594"/>
                  <a:ext cx="40" cy="34"/>
                </a:xfrm>
                <a:custGeom>
                  <a:avLst/>
                  <a:gdLst>
                    <a:gd name="T0" fmla="*/ 0 w 20"/>
                    <a:gd name="T1" fmla="*/ 576 h 17"/>
                    <a:gd name="T2" fmla="*/ 320 w 20"/>
                    <a:gd name="T3" fmla="*/ 0 h 17"/>
                    <a:gd name="T4" fmla="*/ 1216 w 20"/>
                    <a:gd name="T5" fmla="*/ 448 h 17"/>
                    <a:gd name="T6" fmla="*/ 896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0" name="Freeform 75"/>
                <p:cNvSpPr>
                  <a:spLocks/>
                </p:cNvSpPr>
                <p:nvPr/>
              </p:nvSpPr>
              <p:spPr bwMode="auto">
                <a:xfrm>
                  <a:off x="1040"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1" name="Freeform 76"/>
                <p:cNvSpPr>
                  <a:spLocks/>
                </p:cNvSpPr>
                <p:nvPr/>
              </p:nvSpPr>
              <p:spPr bwMode="auto">
                <a:xfrm>
                  <a:off x="1030"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2" name="Freeform 77"/>
                <p:cNvSpPr>
                  <a:spLocks/>
                </p:cNvSpPr>
                <p:nvPr/>
              </p:nvSpPr>
              <p:spPr bwMode="auto">
                <a:xfrm>
                  <a:off x="1030" y="1622"/>
                  <a:ext cx="26" cy="33"/>
                </a:xfrm>
                <a:custGeom>
                  <a:avLst/>
                  <a:gdLst>
                    <a:gd name="T0" fmla="*/ 0 w 13"/>
                    <a:gd name="T1" fmla="*/ 0 h 17"/>
                    <a:gd name="T2" fmla="*/ 448 w 13"/>
                    <a:gd name="T3" fmla="*/ 848 h 17"/>
                    <a:gd name="T4" fmla="*/ 640 w 13"/>
                    <a:gd name="T5" fmla="*/ 738 h 17"/>
                    <a:gd name="T6" fmla="*/ 768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3" name="Freeform 78"/>
                <p:cNvSpPr>
                  <a:spLocks/>
                </p:cNvSpPr>
                <p:nvPr/>
              </p:nvSpPr>
              <p:spPr bwMode="auto">
                <a:xfrm>
                  <a:off x="1021" y="1622"/>
                  <a:ext cx="25" cy="33"/>
                </a:xfrm>
                <a:custGeom>
                  <a:avLst/>
                  <a:gdLst>
                    <a:gd name="T0" fmla="*/ 0 w 12"/>
                    <a:gd name="T1" fmla="*/ 116 h 17"/>
                    <a:gd name="T2" fmla="*/ 317 w 12"/>
                    <a:gd name="T3" fmla="*/ 0 h 17"/>
                    <a:gd name="T4" fmla="*/ 902 w 12"/>
                    <a:gd name="T5" fmla="*/ 848 h 17"/>
                    <a:gd name="T6" fmla="*/ 585 w 12"/>
                    <a:gd name="T7" fmla="*/ 848 h 17"/>
                    <a:gd name="T8" fmla="*/ 0 w 12"/>
                    <a:gd name="T9" fmla="*/ 116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2"/>
                      </a:moveTo>
                      <a:lnTo>
                        <a:pt x="4" y="0"/>
                      </a:lnTo>
                      <a:lnTo>
                        <a:pt x="11"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4" name="Freeform 79"/>
                <p:cNvSpPr>
                  <a:spLocks/>
                </p:cNvSpPr>
                <p:nvPr/>
              </p:nvSpPr>
              <p:spPr bwMode="auto">
                <a:xfrm>
                  <a:off x="1007"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5" name="Freeform 80"/>
                <p:cNvSpPr>
                  <a:spLocks/>
                </p:cNvSpPr>
                <p:nvPr/>
              </p:nvSpPr>
              <p:spPr bwMode="auto">
                <a:xfrm>
                  <a:off x="1005" y="1622"/>
                  <a:ext cx="18" cy="33"/>
                </a:xfrm>
                <a:custGeom>
                  <a:avLst/>
                  <a:gdLst>
                    <a:gd name="T0" fmla="*/ 384 w 9"/>
                    <a:gd name="T1" fmla="*/ 0 h 17"/>
                    <a:gd name="T2" fmla="*/ 512 w 9"/>
                    <a:gd name="T3" fmla="*/ 116 h 17"/>
                    <a:gd name="T4" fmla="*/ 64 w 9"/>
                    <a:gd name="T5" fmla="*/ 848 h 17"/>
                    <a:gd name="T6" fmla="*/ 0 w 9"/>
                    <a:gd name="T7" fmla="*/ 738 h 17"/>
                    <a:gd name="T8" fmla="*/ 384 w 9"/>
                    <a:gd name="T9" fmla="*/ 0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6" y="0"/>
                      </a:moveTo>
                      <a:lnTo>
                        <a:pt x="8" y="2"/>
                      </a:lnTo>
                      <a:lnTo>
                        <a:pt x="1" y="16"/>
                      </a:lnTo>
                      <a:lnTo>
                        <a:pt x="0" y="14"/>
                      </a:lnTo>
                      <a:lnTo>
                        <a:pt x="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6" name="Freeform 81"/>
                <p:cNvSpPr>
                  <a:spLocks/>
                </p:cNvSpPr>
                <p:nvPr/>
              </p:nvSpPr>
              <p:spPr bwMode="auto">
                <a:xfrm>
                  <a:off x="993" y="1622"/>
                  <a:ext cx="26" cy="29"/>
                </a:xfrm>
                <a:custGeom>
                  <a:avLst/>
                  <a:gdLst>
                    <a:gd name="T0" fmla="*/ 768 w 13"/>
                    <a:gd name="T1" fmla="*/ 0 h 15"/>
                    <a:gd name="T2" fmla="*/ 0 w 13"/>
                    <a:gd name="T3" fmla="*/ 613 h 15"/>
                    <a:gd name="T4" fmla="*/ 128 w 13"/>
                    <a:gd name="T5" fmla="*/ 729 h 15"/>
                    <a:gd name="T6" fmla="*/ 384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2" y="14"/>
                      </a:lnTo>
                      <a:lnTo>
                        <a:pt x="6"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7" name="Freeform 82"/>
                <p:cNvSpPr>
                  <a:spLocks/>
                </p:cNvSpPr>
                <p:nvPr/>
              </p:nvSpPr>
              <p:spPr bwMode="auto">
                <a:xfrm>
                  <a:off x="983"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8" name="Freeform 83"/>
                <p:cNvSpPr>
                  <a:spLocks/>
                </p:cNvSpPr>
                <p:nvPr/>
              </p:nvSpPr>
              <p:spPr bwMode="auto">
                <a:xfrm>
                  <a:off x="979" y="1612"/>
                  <a:ext cx="30" cy="26"/>
                </a:xfrm>
                <a:custGeom>
                  <a:avLst/>
                  <a:gdLst>
                    <a:gd name="T0" fmla="*/ 896 w 15"/>
                    <a:gd name="T1" fmla="*/ 0 h 13"/>
                    <a:gd name="T2" fmla="*/ 0 w 15"/>
                    <a:gd name="T3" fmla="*/ 512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8"/>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29" name="Freeform 84"/>
                <p:cNvSpPr>
                  <a:spLocks/>
                </p:cNvSpPr>
                <p:nvPr/>
              </p:nvSpPr>
              <p:spPr bwMode="auto">
                <a:xfrm>
                  <a:off x="965" y="1590"/>
                  <a:ext cx="44" cy="40"/>
                </a:xfrm>
                <a:custGeom>
                  <a:avLst/>
                  <a:gdLst>
                    <a:gd name="T0" fmla="*/ 896 w 22"/>
                    <a:gd name="T1" fmla="*/ 0 h 20"/>
                    <a:gd name="T2" fmla="*/ 1344 w 22"/>
                    <a:gd name="T3" fmla="*/ 704 h 20"/>
                    <a:gd name="T4" fmla="*/ 448 w 22"/>
                    <a:gd name="T5" fmla="*/ 1216 h 20"/>
                    <a:gd name="T6" fmla="*/ 0 w 22"/>
                    <a:gd name="T7" fmla="*/ 576 h 20"/>
                    <a:gd name="T8" fmla="*/ 896 w 22"/>
                    <a:gd name="T9" fmla="*/ 0 h 20"/>
                    <a:gd name="T10" fmla="*/ 0 60000 65536"/>
                    <a:gd name="T11" fmla="*/ 0 60000 65536"/>
                    <a:gd name="T12" fmla="*/ 0 60000 65536"/>
                    <a:gd name="T13" fmla="*/ 0 60000 65536"/>
                    <a:gd name="T14" fmla="*/ 0 60000 65536"/>
                    <a:gd name="T15" fmla="*/ 0 w 22"/>
                    <a:gd name="T16" fmla="*/ 0 h 20"/>
                    <a:gd name="T17" fmla="*/ 22 w 22"/>
                    <a:gd name="T18" fmla="*/ 20 h 20"/>
                  </a:gdLst>
                  <a:ahLst/>
                  <a:cxnLst>
                    <a:cxn ang="T10">
                      <a:pos x="T0" y="T1"/>
                    </a:cxn>
                    <a:cxn ang="T11">
                      <a:pos x="T2" y="T3"/>
                    </a:cxn>
                    <a:cxn ang="T12">
                      <a:pos x="T4" y="T5"/>
                    </a:cxn>
                    <a:cxn ang="T13">
                      <a:pos x="T6" y="T7"/>
                    </a:cxn>
                    <a:cxn ang="T14">
                      <a:pos x="T8" y="T9"/>
                    </a:cxn>
                  </a:cxnLst>
                  <a:rect l="T15" t="T16" r="T17" b="T18"/>
                  <a:pathLst>
                    <a:path w="22" h="20">
                      <a:moveTo>
                        <a:pt x="14" y="0"/>
                      </a:moveTo>
                      <a:lnTo>
                        <a:pt x="21" y="11"/>
                      </a:lnTo>
                      <a:lnTo>
                        <a:pt x="7" y="19"/>
                      </a:lnTo>
                      <a:lnTo>
                        <a:pt x="0" y="9"/>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30" name="Freeform 85"/>
                <p:cNvSpPr>
                  <a:spLocks/>
                </p:cNvSpPr>
                <p:nvPr/>
              </p:nvSpPr>
              <p:spPr bwMode="auto">
                <a:xfrm>
                  <a:off x="963" y="1590"/>
                  <a:ext cx="32" cy="20"/>
                </a:xfrm>
                <a:custGeom>
                  <a:avLst/>
                  <a:gdLst>
                    <a:gd name="T0" fmla="*/ 960 w 16"/>
                    <a:gd name="T1" fmla="*/ 0 h 10"/>
                    <a:gd name="T2" fmla="*/ 0 w 16"/>
                    <a:gd name="T3" fmla="*/ 256 h 10"/>
                    <a:gd name="T4" fmla="*/ 64 w 16"/>
                    <a:gd name="T5" fmla="*/ 448 h 10"/>
                    <a:gd name="T6" fmla="*/ 64 w 16"/>
                    <a:gd name="T7" fmla="*/ 576 h 10"/>
                    <a:gd name="T8" fmla="*/ 960 w 16"/>
                    <a:gd name="T9" fmla="*/ 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0"/>
                      </a:moveTo>
                      <a:lnTo>
                        <a:pt x="0" y="4"/>
                      </a:lnTo>
                      <a:lnTo>
                        <a:pt x="1" y="7"/>
                      </a:lnTo>
                      <a:lnTo>
                        <a:pt x="1" y="9"/>
                      </a:lnTo>
                      <a:lnTo>
                        <a:pt x="15"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31" name="Freeform 86"/>
                <p:cNvSpPr>
                  <a:spLocks/>
                </p:cNvSpPr>
                <p:nvPr/>
              </p:nvSpPr>
              <p:spPr bwMode="auto">
                <a:xfrm>
                  <a:off x="959" y="1567"/>
                  <a:ext cx="36" cy="33"/>
                </a:xfrm>
                <a:custGeom>
                  <a:avLst/>
                  <a:gdLst>
                    <a:gd name="T0" fmla="*/ 1024 w 18"/>
                    <a:gd name="T1" fmla="*/ 0 h 17"/>
                    <a:gd name="T2" fmla="*/ 1088 w 18"/>
                    <a:gd name="T3" fmla="*/ 637 h 17"/>
                    <a:gd name="T4" fmla="*/ 128 w 18"/>
                    <a:gd name="T5" fmla="*/ 848 h 17"/>
                    <a:gd name="T6" fmla="*/ 0 w 18"/>
                    <a:gd name="T7" fmla="*/ 272 h 17"/>
                    <a:gd name="T8" fmla="*/ 1024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16" y="0"/>
                      </a:moveTo>
                      <a:lnTo>
                        <a:pt x="17" y="12"/>
                      </a:lnTo>
                      <a:lnTo>
                        <a:pt x="2" y="16"/>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32" name="Freeform 87"/>
                <p:cNvSpPr>
                  <a:spLocks/>
                </p:cNvSpPr>
                <p:nvPr/>
              </p:nvSpPr>
              <p:spPr bwMode="auto">
                <a:xfrm>
                  <a:off x="959" y="1567"/>
                  <a:ext cx="34" cy="12"/>
                </a:xfrm>
                <a:custGeom>
                  <a:avLst/>
                  <a:gdLst>
                    <a:gd name="T0" fmla="*/ 1024 w 17"/>
                    <a:gd name="T1" fmla="*/ 0 h 6"/>
                    <a:gd name="T2" fmla="*/ 0 w 17"/>
                    <a:gd name="T3" fmla="*/ 0 h 6"/>
                    <a:gd name="T4" fmla="*/ 0 w 17"/>
                    <a:gd name="T5" fmla="*/ 256 h 6"/>
                    <a:gd name="T6" fmla="*/ 0 w 17"/>
                    <a:gd name="T7" fmla="*/ 320 h 6"/>
                    <a:gd name="T8" fmla="*/ 1024 w 17"/>
                    <a:gd name="T9" fmla="*/ 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0"/>
                      </a:moveTo>
                      <a:lnTo>
                        <a:pt x="0" y="0"/>
                      </a:lnTo>
                      <a:lnTo>
                        <a:pt x="0" y="4"/>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33" name="Rectangle 88"/>
                <p:cNvSpPr>
                  <a:spLocks noChangeArrowheads="1"/>
                </p:cNvSpPr>
                <p:nvPr/>
              </p:nvSpPr>
              <p:spPr bwMode="auto">
                <a:xfrm>
                  <a:off x="959" y="1539"/>
                  <a:ext cx="32"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34" name="Freeform 89"/>
                <p:cNvSpPr>
                  <a:spLocks/>
                </p:cNvSpPr>
                <p:nvPr/>
              </p:nvSpPr>
              <p:spPr bwMode="auto">
                <a:xfrm>
                  <a:off x="959" y="1478"/>
                  <a:ext cx="34" cy="63"/>
                </a:xfrm>
                <a:custGeom>
                  <a:avLst/>
                  <a:gdLst>
                    <a:gd name="T0" fmla="*/ 1024 w 17"/>
                    <a:gd name="T1" fmla="*/ 1801 h 32"/>
                    <a:gd name="T2" fmla="*/ 1024 w 17"/>
                    <a:gd name="T3" fmla="*/ 0 h 32"/>
                    <a:gd name="T4" fmla="*/ 128 w 17"/>
                    <a:gd name="T5" fmla="*/ 0 h 32"/>
                    <a:gd name="T6" fmla="*/ 0 w 17"/>
                    <a:gd name="T7" fmla="*/ 1801 h 32"/>
                    <a:gd name="T8" fmla="*/ 1024 w 17"/>
                    <a:gd name="T9" fmla="*/ 1801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16" y="31"/>
                      </a:moveTo>
                      <a:lnTo>
                        <a:pt x="16" y="0"/>
                      </a:lnTo>
                      <a:lnTo>
                        <a:pt x="2" y="0"/>
                      </a:lnTo>
                      <a:lnTo>
                        <a:pt x="0" y="31"/>
                      </a:lnTo>
                      <a:lnTo>
                        <a:pt x="16"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35" name="Freeform 90"/>
                <p:cNvSpPr>
                  <a:spLocks/>
                </p:cNvSpPr>
                <p:nvPr/>
              </p:nvSpPr>
              <p:spPr bwMode="auto">
                <a:xfrm>
                  <a:off x="955" y="1539"/>
                  <a:ext cx="38" cy="38"/>
                </a:xfrm>
                <a:custGeom>
                  <a:avLst/>
                  <a:gdLst>
                    <a:gd name="T0" fmla="*/ 0 w 19"/>
                    <a:gd name="T1" fmla="*/ 896 h 19"/>
                    <a:gd name="T2" fmla="*/ 128 w 19"/>
                    <a:gd name="T3" fmla="*/ 0 h 19"/>
                    <a:gd name="T4" fmla="*/ 1152 w 19"/>
                    <a:gd name="T5" fmla="*/ 0 h 19"/>
                    <a:gd name="T6" fmla="*/ 896 w 19"/>
                    <a:gd name="T7" fmla="*/ 1152 h 19"/>
                    <a:gd name="T8" fmla="*/ 0 w 19"/>
                    <a:gd name="T9" fmla="*/ 896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14"/>
                      </a:moveTo>
                      <a:lnTo>
                        <a:pt x="2" y="0"/>
                      </a:lnTo>
                      <a:lnTo>
                        <a:pt x="18" y="0"/>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36" name="Freeform 91"/>
                <p:cNvSpPr>
                  <a:spLocks/>
                </p:cNvSpPr>
                <p:nvPr/>
              </p:nvSpPr>
              <p:spPr bwMode="auto">
                <a:xfrm>
                  <a:off x="949" y="1567"/>
                  <a:ext cx="36" cy="37"/>
                </a:xfrm>
                <a:custGeom>
                  <a:avLst/>
                  <a:gdLst>
                    <a:gd name="T0" fmla="*/ 0 w 18"/>
                    <a:gd name="T1" fmla="*/ 761 h 19"/>
                    <a:gd name="T2" fmla="*/ 192 w 18"/>
                    <a:gd name="T3" fmla="*/ 0 h 19"/>
                    <a:gd name="T4" fmla="*/ 1088 w 18"/>
                    <a:gd name="T5" fmla="*/ 228 h 19"/>
                    <a:gd name="T6" fmla="*/ 896 w 18"/>
                    <a:gd name="T7" fmla="*/ 974 h 19"/>
                    <a:gd name="T8" fmla="*/ 0 w 18"/>
                    <a:gd name="T9" fmla="*/ 761 h 19"/>
                    <a:gd name="T10" fmla="*/ 0 60000 65536"/>
                    <a:gd name="T11" fmla="*/ 0 60000 65536"/>
                    <a:gd name="T12" fmla="*/ 0 60000 65536"/>
                    <a:gd name="T13" fmla="*/ 0 60000 65536"/>
                    <a:gd name="T14" fmla="*/ 0 60000 65536"/>
                    <a:gd name="T15" fmla="*/ 0 w 18"/>
                    <a:gd name="T16" fmla="*/ 0 h 19"/>
                    <a:gd name="T17" fmla="*/ 18 w 18"/>
                    <a:gd name="T18" fmla="*/ 19 h 19"/>
                  </a:gdLst>
                  <a:ahLst/>
                  <a:cxnLst>
                    <a:cxn ang="T10">
                      <a:pos x="T0" y="T1"/>
                    </a:cxn>
                    <a:cxn ang="T11">
                      <a:pos x="T2" y="T3"/>
                    </a:cxn>
                    <a:cxn ang="T12">
                      <a:pos x="T4" y="T5"/>
                    </a:cxn>
                    <a:cxn ang="T13">
                      <a:pos x="T6" y="T7"/>
                    </a:cxn>
                    <a:cxn ang="T14">
                      <a:pos x="T8" y="T9"/>
                    </a:cxn>
                  </a:cxnLst>
                  <a:rect l="T15" t="T16" r="T17" b="T18"/>
                  <a:pathLst>
                    <a:path w="18" h="19">
                      <a:moveTo>
                        <a:pt x="0" y="14"/>
                      </a:moveTo>
                      <a:lnTo>
                        <a:pt x="3" y="0"/>
                      </a:lnTo>
                      <a:lnTo>
                        <a:pt x="17" y="4"/>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37" name="Freeform 92"/>
                <p:cNvSpPr>
                  <a:spLocks/>
                </p:cNvSpPr>
                <p:nvPr/>
              </p:nvSpPr>
              <p:spPr bwMode="auto">
                <a:xfrm>
                  <a:off x="936" y="1594"/>
                  <a:ext cx="43" cy="34"/>
                </a:xfrm>
                <a:custGeom>
                  <a:avLst/>
                  <a:gdLst>
                    <a:gd name="T0" fmla="*/ 0 w 21"/>
                    <a:gd name="T1" fmla="*/ 576 h 17"/>
                    <a:gd name="T2" fmla="*/ 436 w 21"/>
                    <a:gd name="T3" fmla="*/ 0 h 17"/>
                    <a:gd name="T4" fmla="*/ 1476 w 21"/>
                    <a:gd name="T5" fmla="*/ 256 h 17"/>
                    <a:gd name="T6" fmla="*/ 1040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4"/>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38" name="Freeform 93"/>
                <p:cNvSpPr>
                  <a:spLocks/>
                </p:cNvSpPr>
                <p:nvPr/>
              </p:nvSpPr>
              <p:spPr bwMode="auto">
                <a:xfrm>
                  <a:off x="936" y="1612"/>
                  <a:ext cx="31" cy="26"/>
                </a:xfrm>
                <a:custGeom>
                  <a:avLst/>
                  <a:gdLst>
                    <a:gd name="T0" fmla="*/ 0 w 15"/>
                    <a:gd name="T1" fmla="*/ 0 h 13"/>
                    <a:gd name="T2" fmla="*/ 1025 w 15"/>
                    <a:gd name="T3" fmla="*/ 768 h 13"/>
                    <a:gd name="T4" fmla="*/ 1093 w 15"/>
                    <a:gd name="T5" fmla="*/ 640 h 13"/>
                    <a:gd name="T6" fmla="*/ 1093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39" name="Freeform 94"/>
                <p:cNvSpPr>
                  <a:spLocks/>
                </p:cNvSpPr>
                <p:nvPr/>
              </p:nvSpPr>
              <p:spPr bwMode="auto">
                <a:xfrm>
                  <a:off x="926" y="1612"/>
                  <a:ext cx="39" cy="35"/>
                </a:xfrm>
                <a:custGeom>
                  <a:avLst/>
                  <a:gdLst>
                    <a:gd name="T0" fmla="*/ 0 w 19"/>
                    <a:gd name="T1" fmla="*/ 272 h 18"/>
                    <a:gd name="T2" fmla="*/ 372 w 19"/>
                    <a:gd name="T3" fmla="*/ 0 h 18"/>
                    <a:gd name="T4" fmla="*/ 1349 w 19"/>
                    <a:gd name="T5" fmla="*/ 640 h 18"/>
                    <a:gd name="T6" fmla="*/ 909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0" name="Freeform 95"/>
                <p:cNvSpPr>
                  <a:spLocks/>
                </p:cNvSpPr>
                <p:nvPr/>
              </p:nvSpPr>
              <p:spPr bwMode="auto">
                <a:xfrm>
                  <a:off x="926" y="1622"/>
                  <a:ext cx="27" cy="33"/>
                </a:xfrm>
                <a:custGeom>
                  <a:avLst/>
                  <a:gdLst>
                    <a:gd name="T0" fmla="*/ 0 w 13"/>
                    <a:gd name="T1" fmla="*/ 0 h 17"/>
                    <a:gd name="T2" fmla="*/ 573 w 13"/>
                    <a:gd name="T3" fmla="*/ 848 h 17"/>
                    <a:gd name="T4" fmla="*/ 897 w 13"/>
                    <a:gd name="T5" fmla="*/ 738 h 17"/>
                    <a:gd name="T6" fmla="*/ 966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1" name="Freeform 96"/>
                <p:cNvSpPr>
                  <a:spLocks/>
                </p:cNvSpPr>
                <p:nvPr/>
              </p:nvSpPr>
              <p:spPr bwMode="auto">
                <a:xfrm>
                  <a:off x="920" y="1622"/>
                  <a:ext cx="22" cy="33"/>
                </a:xfrm>
                <a:custGeom>
                  <a:avLst/>
                  <a:gdLst>
                    <a:gd name="T0" fmla="*/ 0 w 11"/>
                    <a:gd name="T1" fmla="*/ 116 h 17"/>
                    <a:gd name="T2" fmla="*/ 192 w 11"/>
                    <a:gd name="T3" fmla="*/ 0 h 17"/>
                    <a:gd name="T4" fmla="*/ 640 w 11"/>
                    <a:gd name="T5" fmla="*/ 848 h 17"/>
                    <a:gd name="T6" fmla="*/ 448 w 11"/>
                    <a:gd name="T7" fmla="*/ 848 h 17"/>
                    <a:gd name="T8" fmla="*/ 0 w 11"/>
                    <a:gd name="T9" fmla="*/ 116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2"/>
                      </a:moveTo>
                      <a:lnTo>
                        <a:pt x="3" y="0"/>
                      </a:lnTo>
                      <a:lnTo>
                        <a:pt x="10"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2" name="Freeform 97"/>
                <p:cNvSpPr>
                  <a:spLocks/>
                </p:cNvSpPr>
                <p:nvPr/>
              </p:nvSpPr>
              <p:spPr bwMode="auto">
                <a:xfrm>
                  <a:off x="906"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3" name="Freeform 98"/>
                <p:cNvSpPr>
                  <a:spLocks/>
                </p:cNvSpPr>
                <p:nvPr/>
              </p:nvSpPr>
              <p:spPr bwMode="auto">
                <a:xfrm>
                  <a:off x="902" y="1622"/>
                  <a:ext cx="20" cy="33"/>
                </a:xfrm>
                <a:custGeom>
                  <a:avLst/>
                  <a:gdLst>
                    <a:gd name="T0" fmla="*/ 448 w 10"/>
                    <a:gd name="T1" fmla="*/ 0 h 17"/>
                    <a:gd name="T2" fmla="*/ 576 w 10"/>
                    <a:gd name="T3" fmla="*/ 116 h 17"/>
                    <a:gd name="T4" fmla="*/ 128 w 10"/>
                    <a:gd name="T5" fmla="*/ 848 h 17"/>
                    <a:gd name="T6" fmla="*/ 0 w 10"/>
                    <a:gd name="T7" fmla="*/ 738 h 17"/>
                    <a:gd name="T8" fmla="*/ 448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7" y="0"/>
                      </a:moveTo>
                      <a:lnTo>
                        <a:pt x="9" y="2"/>
                      </a:lnTo>
                      <a:lnTo>
                        <a:pt x="2" y="16"/>
                      </a:lnTo>
                      <a:lnTo>
                        <a:pt x="0"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4" name="Freeform 99"/>
                <p:cNvSpPr>
                  <a:spLocks/>
                </p:cNvSpPr>
                <p:nvPr/>
              </p:nvSpPr>
              <p:spPr bwMode="auto">
                <a:xfrm>
                  <a:off x="892" y="1622"/>
                  <a:ext cx="26" cy="29"/>
                </a:xfrm>
                <a:custGeom>
                  <a:avLst/>
                  <a:gdLst>
                    <a:gd name="T0" fmla="*/ 768 w 13"/>
                    <a:gd name="T1" fmla="*/ 0 h 15"/>
                    <a:gd name="T2" fmla="*/ 0 w 13"/>
                    <a:gd name="T3" fmla="*/ 613 h 15"/>
                    <a:gd name="T4" fmla="*/ 64 w 13"/>
                    <a:gd name="T5" fmla="*/ 729 h 15"/>
                    <a:gd name="T6" fmla="*/ 320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1" y="14"/>
                      </a:lnTo>
                      <a:lnTo>
                        <a:pt x="5"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5" name="Freeform 100"/>
                <p:cNvSpPr>
                  <a:spLocks/>
                </p:cNvSpPr>
                <p:nvPr/>
              </p:nvSpPr>
              <p:spPr bwMode="auto">
                <a:xfrm>
                  <a:off x="882"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6" name="Freeform 101"/>
                <p:cNvSpPr>
                  <a:spLocks/>
                </p:cNvSpPr>
                <p:nvPr/>
              </p:nvSpPr>
              <p:spPr bwMode="auto">
                <a:xfrm>
                  <a:off x="878" y="1612"/>
                  <a:ext cx="30" cy="26"/>
                </a:xfrm>
                <a:custGeom>
                  <a:avLst/>
                  <a:gdLst>
                    <a:gd name="T0" fmla="*/ 896 w 15"/>
                    <a:gd name="T1" fmla="*/ 0 h 13"/>
                    <a:gd name="T2" fmla="*/ 0 w 15"/>
                    <a:gd name="T3" fmla="*/ 448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7" name="Freeform 102"/>
                <p:cNvSpPr>
                  <a:spLocks/>
                </p:cNvSpPr>
                <p:nvPr/>
              </p:nvSpPr>
              <p:spPr bwMode="auto">
                <a:xfrm>
                  <a:off x="867" y="1594"/>
                  <a:ext cx="41" cy="34"/>
                </a:xfrm>
                <a:custGeom>
                  <a:avLst/>
                  <a:gdLst>
                    <a:gd name="T0" fmla="*/ 976 w 20"/>
                    <a:gd name="T1" fmla="*/ 0 h 17"/>
                    <a:gd name="T2" fmla="*/ 1412 w 20"/>
                    <a:gd name="T3" fmla="*/ 576 h 17"/>
                    <a:gd name="T4" fmla="*/ 369 w 20"/>
                    <a:gd name="T5" fmla="*/ 1024 h 17"/>
                    <a:gd name="T6" fmla="*/ 0 w 20"/>
                    <a:gd name="T7" fmla="*/ 448 h 17"/>
                    <a:gd name="T8" fmla="*/ 976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3" y="0"/>
                      </a:moveTo>
                      <a:lnTo>
                        <a:pt x="19" y="9"/>
                      </a:lnTo>
                      <a:lnTo>
                        <a:pt x="5" y="16"/>
                      </a:lnTo>
                      <a:lnTo>
                        <a:pt x="0" y="7"/>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8" name="Freeform 103"/>
                <p:cNvSpPr>
                  <a:spLocks/>
                </p:cNvSpPr>
                <p:nvPr/>
              </p:nvSpPr>
              <p:spPr bwMode="auto">
                <a:xfrm>
                  <a:off x="859" y="1571"/>
                  <a:ext cx="37" cy="39"/>
                </a:xfrm>
                <a:custGeom>
                  <a:avLst/>
                  <a:gdLst>
                    <a:gd name="T0" fmla="*/ 1069 w 18"/>
                    <a:gd name="T1" fmla="*/ 0 h 20"/>
                    <a:gd name="T2" fmla="*/ 1285 w 18"/>
                    <a:gd name="T3" fmla="*/ 653 h 20"/>
                    <a:gd name="T4" fmla="*/ 288 w 18"/>
                    <a:gd name="T5" fmla="*/ 1037 h 20"/>
                    <a:gd name="T6" fmla="*/ 0 w 18"/>
                    <a:gd name="T7" fmla="*/ 172 h 20"/>
                    <a:gd name="T8" fmla="*/ 1069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4"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49" name="Freeform 104"/>
                <p:cNvSpPr>
                  <a:spLocks/>
                </p:cNvSpPr>
                <p:nvPr/>
              </p:nvSpPr>
              <p:spPr bwMode="auto">
                <a:xfrm>
                  <a:off x="853" y="1543"/>
                  <a:ext cx="37" cy="36"/>
                </a:xfrm>
                <a:custGeom>
                  <a:avLst/>
                  <a:gdLst>
                    <a:gd name="T0" fmla="*/ 1285 w 18"/>
                    <a:gd name="T1" fmla="*/ 0 h 18"/>
                    <a:gd name="T2" fmla="*/ 1285 w 18"/>
                    <a:gd name="T3" fmla="*/ 896 h 18"/>
                    <a:gd name="T4" fmla="*/ 216 w 18"/>
                    <a:gd name="T5" fmla="*/ 1088 h 18"/>
                    <a:gd name="T6" fmla="*/ 0 w 18"/>
                    <a:gd name="T7" fmla="*/ 0 h 18"/>
                    <a:gd name="T8" fmla="*/ 1285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3"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0" name="Freeform 105"/>
                <p:cNvSpPr>
                  <a:spLocks/>
                </p:cNvSpPr>
                <p:nvPr/>
              </p:nvSpPr>
              <p:spPr bwMode="auto">
                <a:xfrm>
                  <a:off x="853" y="1482"/>
                  <a:ext cx="37" cy="63"/>
                </a:xfrm>
                <a:custGeom>
                  <a:avLst/>
                  <a:gdLst>
                    <a:gd name="T0" fmla="*/ 1285 w 18"/>
                    <a:gd name="T1" fmla="*/ 1801 h 32"/>
                    <a:gd name="T2" fmla="*/ 1069 w 18"/>
                    <a:gd name="T3" fmla="*/ 0 h 32"/>
                    <a:gd name="T4" fmla="*/ 216 w 18"/>
                    <a:gd name="T5" fmla="*/ 0 h 32"/>
                    <a:gd name="T6" fmla="*/ 0 w 18"/>
                    <a:gd name="T7" fmla="*/ 1801 h 32"/>
                    <a:gd name="T8" fmla="*/ 1285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3"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1" name="Freeform 106"/>
                <p:cNvSpPr>
                  <a:spLocks/>
                </p:cNvSpPr>
                <p:nvPr/>
              </p:nvSpPr>
              <p:spPr bwMode="auto">
                <a:xfrm>
                  <a:off x="853" y="1543"/>
                  <a:ext cx="37" cy="36"/>
                </a:xfrm>
                <a:custGeom>
                  <a:avLst/>
                  <a:gdLst>
                    <a:gd name="T0" fmla="*/ 0 w 18"/>
                    <a:gd name="T1" fmla="*/ 896 h 18"/>
                    <a:gd name="T2" fmla="*/ 0 w 18"/>
                    <a:gd name="T3" fmla="*/ 0 h 18"/>
                    <a:gd name="T4" fmla="*/ 1285 w 18"/>
                    <a:gd name="T5" fmla="*/ 0 h 18"/>
                    <a:gd name="T6" fmla="*/ 1069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2" name="Freeform 107"/>
                <p:cNvSpPr>
                  <a:spLocks/>
                </p:cNvSpPr>
                <p:nvPr/>
              </p:nvSpPr>
              <p:spPr bwMode="auto">
                <a:xfrm>
                  <a:off x="845" y="1571"/>
                  <a:ext cx="39" cy="39"/>
                </a:xfrm>
                <a:custGeom>
                  <a:avLst/>
                  <a:gdLst>
                    <a:gd name="T0" fmla="*/ 0 w 19"/>
                    <a:gd name="T1" fmla="*/ 653 h 20"/>
                    <a:gd name="T2" fmla="*/ 287 w 19"/>
                    <a:gd name="T3" fmla="*/ 0 h 20"/>
                    <a:gd name="T4" fmla="*/ 1349 w 19"/>
                    <a:gd name="T5" fmla="*/ 172 h 20"/>
                    <a:gd name="T6" fmla="*/ 1061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3" name="Freeform 108"/>
                <p:cNvSpPr>
                  <a:spLocks/>
                </p:cNvSpPr>
                <p:nvPr/>
              </p:nvSpPr>
              <p:spPr bwMode="auto">
                <a:xfrm>
                  <a:off x="835" y="1594"/>
                  <a:ext cx="41" cy="34"/>
                </a:xfrm>
                <a:custGeom>
                  <a:avLst/>
                  <a:gdLst>
                    <a:gd name="T0" fmla="*/ 0 w 20"/>
                    <a:gd name="T1" fmla="*/ 576 h 17"/>
                    <a:gd name="T2" fmla="*/ 369 w 20"/>
                    <a:gd name="T3" fmla="*/ 0 h 17"/>
                    <a:gd name="T4" fmla="*/ 1412 w 20"/>
                    <a:gd name="T5" fmla="*/ 448 h 17"/>
                    <a:gd name="T6" fmla="*/ 1041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4" name="Freeform 109"/>
                <p:cNvSpPr>
                  <a:spLocks/>
                </p:cNvSpPr>
                <p:nvPr/>
              </p:nvSpPr>
              <p:spPr bwMode="auto">
                <a:xfrm>
                  <a:off x="835"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5" name="Freeform 110"/>
                <p:cNvSpPr>
                  <a:spLocks/>
                </p:cNvSpPr>
                <p:nvPr/>
              </p:nvSpPr>
              <p:spPr bwMode="auto">
                <a:xfrm>
                  <a:off x="825"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6" name="Freeform 111"/>
                <p:cNvSpPr>
                  <a:spLocks/>
                </p:cNvSpPr>
                <p:nvPr/>
              </p:nvSpPr>
              <p:spPr bwMode="auto">
                <a:xfrm>
                  <a:off x="825" y="1622"/>
                  <a:ext cx="26" cy="29"/>
                </a:xfrm>
                <a:custGeom>
                  <a:avLst/>
                  <a:gdLst>
                    <a:gd name="T0" fmla="*/ 0 w 13"/>
                    <a:gd name="T1" fmla="*/ 0 h 15"/>
                    <a:gd name="T2" fmla="*/ 448 w 13"/>
                    <a:gd name="T3" fmla="*/ 729 h 15"/>
                    <a:gd name="T4" fmla="*/ 640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7" name="Freeform 112"/>
                <p:cNvSpPr>
                  <a:spLocks/>
                </p:cNvSpPr>
                <p:nvPr/>
              </p:nvSpPr>
              <p:spPr bwMode="auto">
                <a:xfrm>
                  <a:off x="821"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8" name="Freeform 113"/>
                <p:cNvSpPr>
                  <a:spLocks/>
                </p:cNvSpPr>
                <p:nvPr/>
              </p:nvSpPr>
              <p:spPr bwMode="auto">
                <a:xfrm>
                  <a:off x="807"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59" name="Freeform 114"/>
                <p:cNvSpPr>
                  <a:spLocks/>
                </p:cNvSpPr>
                <p:nvPr/>
              </p:nvSpPr>
              <p:spPr bwMode="auto">
                <a:xfrm>
                  <a:off x="799" y="1622"/>
                  <a:ext cx="24" cy="33"/>
                </a:xfrm>
                <a:custGeom>
                  <a:avLst/>
                  <a:gdLst>
                    <a:gd name="T0" fmla="*/ 448 w 12"/>
                    <a:gd name="T1" fmla="*/ 0 h 17"/>
                    <a:gd name="T2" fmla="*/ 704 w 12"/>
                    <a:gd name="T3" fmla="*/ 116 h 17"/>
                    <a:gd name="T4" fmla="*/ 256 w 12"/>
                    <a:gd name="T5" fmla="*/ 848 h 17"/>
                    <a:gd name="T6" fmla="*/ 0 w 12"/>
                    <a:gd name="T7" fmla="*/ 848 h 17"/>
                    <a:gd name="T8" fmla="*/ 448 w 12"/>
                    <a:gd name="T9" fmla="*/ 0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7" y="0"/>
                      </a:moveTo>
                      <a:lnTo>
                        <a:pt x="11" y="2"/>
                      </a:lnTo>
                      <a:lnTo>
                        <a:pt x="4"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0" name="Freeform 115"/>
                <p:cNvSpPr>
                  <a:spLocks/>
                </p:cNvSpPr>
                <p:nvPr/>
              </p:nvSpPr>
              <p:spPr bwMode="auto">
                <a:xfrm>
                  <a:off x="788" y="1622"/>
                  <a:ext cx="27" cy="33"/>
                </a:xfrm>
                <a:custGeom>
                  <a:avLst/>
                  <a:gdLst>
                    <a:gd name="T0" fmla="*/ 966 w 13"/>
                    <a:gd name="T1" fmla="*/ 0 h 17"/>
                    <a:gd name="T2" fmla="*/ 0 w 13"/>
                    <a:gd name="T3" fmla="*/ 637 h 17"/>
                    <a:gd name="T4" fmla="*/ 152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2"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1" name="Freeform 116"/>
                <p:cNvSpPr>
                  <a:spLocks/>
                </p:cNvSpPr>
                <p:nvPr/>
              </p:nvSpPr>
              <p:spPr bwMode="auto">
                <a:xfrm>
                  <a:off x="778" y="1612"/>
                  <a:ext cx="37" cy="35"/>
                </a:xfrm>
                <a:custGeom>
                  <a:avLst/>
                  <a:gdLst>
                    <a:gd name="T0" fmla="*/ 913 w 18"/>
                    <a:gd name="T1" fmla="*/ 0 h 18"/>
                    <a:gd name="T2" fmla="*/ 1285 w 18"/>
                    <a:gd name="T3" fmla="*/ 272 h 18"/>
                    <a:gd name="T4" fmla="*/ 372 w 18"/>
                    <a:gd name="T5" fmla="*/ 912 h 18"/>
                    <a:gd name="T6" fmla="*/ 0 w 18"/>
                    <a:gd name="T7" fmla="*/ 640 h 18"/>
                    <a:gd name="T8" fmla="*/ 913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2" name="Freeform 117"/>
                <p:cNvSpPr>
                  <a:spLocks/>
                </p:cNvSpPr>
                <p:nvPr/>
              </p:nvSpPr>
              <p:spPr bwMode="auto">
                <a:xfrm>
                  <a:off x="774" y="1612"/>
                  <a:ext cx="31" cy="26"/>
                </a:xfrm>
                <a:custGeom>
                  <a:avLst/>
                  <a:gdLst>
                    <a:gd name="T0" fmla="*/ 1093 w 15"/>
                    <a:gd name="T1" fmla="*/ 0 h 13"/>
                    <a:gd name="T2" fmla="*/ 0 w 15"/>
                    <a:gd name="T3" fmla="*/ 448 h 13"/>
                    <a:gd name="T4" fmla="*/ 0 w 15"/>
                    <a:gd name="T5" fmla="*/ 640 h 13"/>
                    <a:gd name="T6" fmla="*/ 149 w 15"/>
                    <a:gd name="T7" fmla="*/ 768 h 13"/>
                    <a:gd name="T8" fmla="*/ 1093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3" name="Freeform 118"/>
                <p:cNvSpPr>
                  <a:spLocks/>
                </p:cNvSpPr>
                <p:nvPr/>
              </p:nvSpPr>
              <p:spPr bwMode="auto">
                <a:xfrm>
                  <a:off x="764" y="1594"/>
                  <a:ext cx="41" cy="34"/>
                </a:xfrm>
                <a:custGeom>
                  <a:avLst/>
                  <a:gdLst>
                    <a:gd name="T0" fmla="*/ 1041 w 20"/>
                    <a:gd name="T1" fmla="*/ 0 h 17"/>
                    <a:gd name="T2" fmla="*/ 1412 w 20"/>
                    <a:gd name="T3" fmla="*/ 576 h 17"/>
                    <a:gd name="T4" fmla="*/ 369 w 20"/>
                    <a:gd name="T5" fmla="*/ 1024 h 17"/>
                    <a:gd name="T6" fmla="*/ 0 w 20"/>
                    <a:gd name="T7" fmla="*/ 448 h 17"/>
                    <a:gd name="T8" fmla="*/ 1041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4" y="0"/>
                      </a:moveTo>
                      <a:lnTo>
                        <a:pt x="19" y="9"/>
                      </a:lnTo>
                      <a:lnTo>
                        <a:pt x="5"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4" name="Freeform 119"/>
                <p:cNvSpPr>
                  <a:spLocks/>
                </p:cNvSpPr>
                <p:nvPr/>
              </p:nvSpPr>
              <p:spPr bwMode="auto">
                <a:xfrm>
                  <a:off x="758" y="1571"/>
                  <a:ext cx="37" cy="39"/>
                </a:xfrm>
                <a:custGeom>
                  <a:avLst/>
                  <a:gdLst>
                    <a:gd name="T0" fmla="*/ 980 w 18"/>
                    <a:gd name="T1" fmla="*/ 0 h 20"/>
                    <a:gd name="T2" fmla="*/ 1285 w 18"/>
                    <a:gd name="T3" fmla="*/ 653 h 20"/>
                    <a:gd name="T4" fmla="*/ 216 w 18"/>
                    <a:gd name="T5" fmla="*/ 1037 h 20"/>
                    <a:gd name="T6" fmla="*/ 0 w 18"/>
                    <a:gd name="T7" fmla="*/ 172 h 20"/>
                    <a:gd name="T8" fmla="*/ 980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3" y="0"/>
                      </a:moveTo>
                      <a:lnTo>
                        <a:pt x="17" y="12"/>
                      </a:lnTo>
                      <a:lnTo>
                        <a:pt x="3" y="19"/>
                      </a:lnTo>
                      <a:lnTo>
                        <a:pt x="0" y="3"/>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5" name="Freeform 120"/>
                <p:cNvSpPr>
                  <a:spLocks/>
                </p:cNvSpPr>
                <p:nvPr/>
              </p:nvSpPr>
              <p:spPr bwMode="auto">
                <a:xfrm>
                  <a:off x="750" y="1543"/>
                  <a:ext cx="36" cy="36"/>
                </a:xfrm>
                <a:custGeom>
                  <a:avLst/>
                  <a:gdLst>
                    <a:gd name="T0" fmla="*/ 1088 w 18"/>
                    <a:gd name="T1" fmla="*/ 0 h 18"/>
                    <a:gd name="T2" fmla="*/ 1088 w 18"/>
                    <a:gd name="T3" fmla="*/ 896 h 18"/>
                    <a:gd name="T4" fmla="*/ 256 w 18"/>
                    <a:gd name="T5" fmla="*/ 1088 h 18"/>
                    <a:gd name="T6" fmla="*/ 0 w 18"/>
                    <a:gd name="T7" fmla="*/ 0 h 18"/>
                    <a:gd name="T8" fmla="*/ 108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4"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6" name="Freeform 121"/>
                <p:cNvSpPr>
                  <a:spLocks/>
                </p:cNvSpPr>
                <p:nvPr/>
              </p:nvSpPr>
              <p:spPr bwMode="auto">
                <a:xfrm>
                  <a:off x="750" y="1482"/>
                  <a:ext cx="36" cy="63"/>
                </a:xfrm>
                <a:custGeom>
                  <a:avLst/>
                  <a:gdLst>
                    <a:gd name="T0" fmla="*/ 1088 w 18"/>
                    <a:gd name="T1" fmla="*/ 1801 h 32"/>
                    <a:gd name="T2" fmla="*/ 896 w 18"/>
                    <a:gd name="T3" fmla="*/ 0 h 32"/>
                    <a:gd name="T4" fmla="*/ 256 w 18"/>
                    <a:gd name="T5" fmla="*/ 0 h 32"/>
                    <a:gd name="T6" fmla="*/ 0 w 18"/>
                    <a:gd name="T7" fmla="*/ 1801 h 32"/>
                    <a:gd name="T8" fmla="*/ 1088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4"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7" name="Freeform 122"/>
                <p:cNvSpPr>
                  <a:spLocks/>
                </p:cNvSpPr>
                <p:nvPr/>
              </p:nvSpPr>
              <p:spPr bwMode="auto">
                <a:xfrm>
                  <a:off x="750" y="1543"/>
                  <a:ext cx="36" cy="36"/>
                </a:xfrm>
                <a:custGeom>
                  <a:avLst/>
                  <a:gdLst>
                    <a:gd name="T0" fmla="*/ 0 w 18"/>
                    <a:gd name="T1" fmla="*/ 896 h 18"/>
                    <a:gd name="T2" fmla="*/ 0 w 18"/>
                    <a:gd name="T3" fmla="*/ 0 h 18"/>
                    <a:gd name="T4" fmla="*/ 1088 w 18"/>
                    <a:gd name="T5" fmla="*/ 0 h 18"/>
                    <a:gd name="T6" fmla="*/ 896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8" name="Freeform 123"/>
                <p:cNvSpPr>
                  <a:spLocks/>
                </p:cNvSpPr>
                <p:nvPr/>
              </p:nvSpPr>
              <p:spPr bwMode="auto">
                <a:xfrm>
                  <a:off x="744" y="1571"/>
                  <a:ext cx="36" cy="39"/>
                </a:xfrm>
                <a:custGeom>
                  <a:avLst/>
                  <a:gdLst>
                    <a:gd name="T0" fmla="*/ 0 w 18"/>
                    <a:gd name="T1" fmla="*/ 653 h 20"/>
                    <a:gd name="T2" fmla="*/ 192 w 18"/>
                    <a:gd name="T3" fmla="*/ 0 h 20"/>
                    <a:gd name="T4" fmla="*/ 1088 w 18"/>
                    <a:gd name="T5" fmla="*/ 172 h 20"/>
                    <a:gd name="T6" fmla="*/ 896 w 18"/>
                    <a:gd name="T7" fmla="*/ 1037 h 20"/>
                    <a:gd name="T8" fmla="*/ 0 w 18"/>
                    <a:gd name="T9" fmla="*/ 653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0" y="12"/>
                      </a:moveTo>
                      <a:lnTo>
                        <a:pt x="3" y="0"/>
                      </a:lnTo>
                      <a:lnTo>
                        <a:pt x="17"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69" name="Freeform 124"/>
                <p:cNvSpPr>
                  <a:spLocks/>
                </p:cNvSpPr>
                <p:nvPr/>
              </p:nvSpPr>
              <p:spPr bwMode="auto">
                <a:xfrm>
                  <a:off x="732" y="1594"/>
                  <a:ext cx="42" cy="34"/>
                </a:xfrm>
                <a:custGeom>
                  <a:avLst/>
                  <a:gdLst>
                    <a:gd name="T0" fmla="*/ 0 w 21"/>
                    <a:gd name="T1" fmla="*/ 576 h 17"/>
                    <a:gd name="T2" fmla="*/ 384 w 21"/>
                    <a:gd name="T3" fmla="*/ 0 h 17"/>
                    <a:gd name="T4" fmla="*/ 1280 w 21"/>
                    <a:gd name="T5" fmla="*/ 448 h 17"/>
                    <a:gd name="T6" fmla="*/ 896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0" name="Freeform 125"/>
                <p:cNvSpPr>
                  <a:spLocks/>
                </p:cNvSpPr>
                <p:nvPr/>
              </p:nvSpPr>
              <p:spPr bwMode="auto">
                <a:xfrm>
                  <a:off x="732" y="1612"/>
                  <a:ext cx="30" cy="26"/>
                </a:xfrm>
                <a:custGeom>
                  <a:avLst/>
                  <a:gdLst>
                    <a:gd name="T0" fmla="*/ 0 w 15"/>
                    <a:gd name="T1" fmla="*/ 0 h 13"/>
                    <a:gd name="T2" fmla="*/ 832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1" name="Freeform 126"/>
                <p:cNvSpPr>
                  <a:spLocks/>
                </p:cNvSpPr>
                <p:nvPr/>
              </p:nvSpPr>
              <p:spPr bwMode="auto">
                <a:xfrm>
                  <a:off x="722" y="1612"/>
                  <a:ext cx="38" cy="35"/>
                </a:xfrm>
                <a:custGeom>
                  <a:avLst/>
                  <a:gdLst>
                    <a:gd name="T0" fmla="*/ 0 w 19"/>
                    <a:gd name="T1" fmla="*/ 272 h 18"/>
                    <a:gd name="T2" fmla="*/ 320 w 19"/>
                    <a:gd name="T3" fmla="*/ 0 h 18"/>
                    <a:gd name="T4" fmla="*/ 1152 w 19"/>
                    <a:gd name="T5" fmla="*/ 640 h 18"/>
                    <a:gd name="T6" fmla="*/ 768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2" name="Freeform 127"/>
                <p:cNvSpPr>
                  <a:spLocks/>
                </p:cNvSpPr>
                <p:nvPr/>
              </p:nvSpPr>
              <p:spPr bwMode="auto">
                <a:xfrm>
                  <a:off x="722" y="1622"/>
                  <a:ext cx="26" cy="29"/>
                </a:xfrm>
                <a:custGeom>
                  <a:avLst/>
                  <a:gdLst>
                    <a:gd name="T0" fmla="*/ 0 w 13"/>
                    <a:gd name="T1" fmla="*/ 0 h 15"/>
                    <a:gd name="T2" fmla="*/ 448 w 13"/>
                    <a:gd name="T3" fmla="*/ 729 h 15"/>
                    <a:gd name="T4" fmla="*/ 704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3" name="Freeform 128"/>
                <p:cNvSpPr>
                  <a:spLocks/>
                </p:cNvSpPr>
                <p:nvPr/>
              </p:nvSpPr>
              <p:spPr bwMode="auto">
                <a:xfrm>
                  <a:off x="718"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4" name="Freeform 129"/>
                <p:cNvSpPr>
                  <a:spLocks/>
                </p:cNvSpPr>
                <p:nvPr/>
              </p:nvSpPr>
              <p:spPr bwMode="auto">
                <a:xfrm>
                  <a:off x="703"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5" name="Freeform 130"/>
                <p:cNvSpPr>
                  <a:spLocks/>
                </p:cNvSpPr>
                <p:nvPr/>
              </p:nvSpPr>
              <p:spPr bwMode="auto">
                <a:xfrm>
                  <a:off x="697" y="1622"/>
                  <a:ext cx="23" cy="33"/>
                </a:xfrm>
                <a:custGeom>
                  <a:avLst/>
                  <a:gdLst>
                    <a:gd name="T0" fmla="*/ 594 w 11"/>
                    <a:gd name="T1" fmla="*/ 0 h 17"/>
                    <a:gd name="T2" fmla="*/ 838 w 11"/>
                    <a:gd name="T3" fmla="*/ 116 h 17"/>
                    <a:gd name="T4" fmla="*/ 245 w 11"/>
                    <a:gd name="T5" fmla="*/ 848 h 17"/>
                    <a:gd name="T6" fmla="*/ 0 w 11"/>
                    <a:gd name="T7" fmla="*/ 848 h 17"/>
                    <a:gd name="T8" fmla="*/ 594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7" y="0"/>
                      </a:moveTo>
                      <a:lnTo>
                        <a:pt x="10" y="2"/>
                      </a:lnTo>
                      <a:lnTo>
                        <a:pt x="3"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6" name="Freeform 131"/>
                <p:cNvSpPr>
                  <a:spLocks/>
                </p:cNvSpPr>
                <p:nvPr/>
              </p:nvSpPr>
              <p:spPr bwMode="auto">
                <a:xfrm>
                  <a:off x="687" y="1622"/>
                  <a:ext cx="27" cy="33"/>
                </a:xfrm>
                <a:custGeom>
                  <a:avLst/>
                  <a:gdLst>
                    <a:gd name="T0" fmla="*/ 966 w 13"/>
                    <a:gd name="T1" fmla="*/ 0 h 17"/>
                    <a:gd name="T2" fmla="*/ 0 w 13"/>
                    <a:gd name="T3" fmla="*/ 637 h 17"/>
                    <a:gd name="T4" fmla="*/ 73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1"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7" name="Freeform 132"/>
                <p:cNvSpPr>
                  <a:spLocks/>
                </p:cNvSpPr>
                <p:nvPr/>
              </p:nvSpPr>
              <p:spPr bwMode="auto">
                <a:xfrm>
                  <a:off x="675" y="1612"/>
                  <a:ext cx="39" cy="35"/>
                </a:xfrm>
                <a:custGeom>
                  <a:avLst/>
                  <a:gdLst>
                    <a:gd name="T0" fmla="*/ 977 w 19"/>
                    <a:gd name="T1" fmla="*/ 0 h 18"/>
                    <a:gd name="T2" fmla="*/ 1349 w 19"/>
                    <a:gd name="T3" fmla="*/ 272 h 18"/>
                    <a:gd name="T4" fmla="*/ 443 w 19"/>
                    <a:gd name="T5" fmla="*/ 912 h 18"/>
                    <a:gd name="T6" fmla="*/ 0 w 19"/>
                    <a:gd name="T7" fmla="*/ 640 h 18"/>
                    <a:gd name="T8" fmla="*/ 977 w 19"/>
                    <a:gd name="T9" fmla="*/ 0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13" y="0"/>
                      </a:moveTo>
                      <a:lnTo>
                        <a:pt x="18" y="5"/>
                      </a:lnTo>
                      <a:lnTo>
                        <a:pt x="6" y="17"/>
                      </a:lnTo>
                      <a:lnTo>
                        <a:pt x="0" y="12"/>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8" name="Freeform 133"/>
                <p:cNvSpPr>
                  <a:spLocks/>
                </p:cNvSpPr>
                <p:nvPr/>
              </p:nvSpPr>
              <p:spPr bwMode="auto">
                <a:xfrm>
                  <a:off x="673" y="1612"/>
                  <a:ext cx="30" cy="26"/>
                </a:xfrm>
                <a:custGeom>
                  <a:avLst/>
                  <a:gdLst>
                    <a:gd name="T0" fmla="*/ 896 w 15"/>
                    <a:gd name="T1" fmla="*/ 0 h 13"/>
                    <a:gd name="T2" fmla="*/ 0 w 15"/>
                    <a:gd name="T3" fmla="*/ 448 h 13"/>
                    <a:gd name="T4" fmla="*/ 0 w 15"/>
                    <a:gd name="T5" fmla="*/ 640 h 13"/>
                    <a:gd name="T6" fmla="*/ 64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1"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79" name="Freeform 134"/>
                <p:cNvSpPr>
                  <a:spLocks/>
                </p:cNvSpPr>
                <p:nvPr/>
              </p:nvSpPr>
              <p:spPr bwMode="auto">
                <a:xfrm>
                  <a:off x="661" y="1594"/>
                  <a:ext cx="42" cy="34"/>
                </a:xfrm>
                <a:custGeom>
                  <a:avLst/>
                  <a:gdLst>
                    <a:gd name="T0" fmla="*/ 896 w 21"/>
                    <a:gd name="T1" fmla="*/ 0 h 17"/>
                    <a:gd name="T2" fmla="*/ 1280 w 21"/>
                    <a:gd name="T3" fmla="*/ 576 h 17"/>
                    <a:gd name="T4" fmla="*/ 384 w 21"/>
                    <a:gd name="T5" fmla="*/ 1024 h 17"/>
                    <a:gd name="T6" fmla="*/ 0 w 21"/>
                    <a:gd name="T7" fmla="*/ 448 h 17"/>
                    <a:gd name="T8" fmla="*/ 896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4" y="0"/>
                      </a:moveTo>
                      <a:lnTo>
                        <a:pt x="20" y="9"/>
                      </a:lnTo>
                      <a:lnTo>
                        <a:pt x="6"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80" name="Freeform 135"/>
                <p:cNvSpPr>
                  <a:spLocks/>
                </p:cNvSpPr>
                <p:nvPr/>
              </p:nvSpPr>
              <p:spPr bwMode="auto">
                <a:xfrm>
                  <a:off x="655" y="1571"/>
                  <a:ext cx="36" cy="39"/>
                </a:xfrm>
                <a:custGeom>
                  <a:avLst/>
                  <a:gdLst>
                    <a:gd name="T0" fmla="*/ 896 w 18"/>
                    <a:gd name="T1" fmla="*/ 0 h 20"/>
                    <a:gd name="T2" fmla="*/ 1088 w 18"/>
                    <a:gd name="T3" fmla="*/ 653 h 20"/>
                    <a:gd name="T4" fmla="*/ 192 w 18"/>
                    <a:gd name="T5" fmla="*/ 1037 h 20"/>
                    <a:gd name="T6" fmla="*/ 0 w 18"/>
                    <a:gd name="T7" fmla="*/ 172 h 20"/>
                    <a:gd name="T8" fmla="*/ 896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3"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81" name="Freeform 136"/>
                <p:cNvSpPr>
                  <a:spLocks/>
                </p:cNvSpPr>
                <p:nvPr/>
              </p:nvSpPr>
              <p:spPr bwMode="auto">
                <a:xfrm>
                  <a:off x="651" y="1543"/>
                  <a:ext cx="34" cy="36"/>
                </a:xfrm>
                <a:custGeom>
                  <a:avLst/>
                  <a:gdLst>
                    <a:gd name="T0" fmla="*/ 1024 w 17"/>
                    <a:gd name="T1" fmla="*/ 896 h 18"/>
                    <a:gd name="T2" fmla="*/ 128 w 17"/>
                    <a:gd name="T3" fmla="*/ 1088 h 18"/>
                    <a:gd name="T4" fmla="*/ 0 w 17"/>
                    <a:gd name="T5" fmla="*/ 0 h 18"/>
                    <a:gd name="T6" fmla="*/ 896 w 17"/>
                    <a:gd name="T7" fmla="*/ 0 h 18"/>
                    <a:gd name="T8" fmla="*/ 1024 w 17"/>
                    <a:gd name="T9" fmla="*/ 896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14"/>
                      </a:moveTo>
                      <a:lnTo>
                        <a:pt x="2" y="17"/>
                      </a:lnTo>
                      <a:lnTo>
                        <a:pt x="0" y="0"/>
                      </a:lnTo>
                      <a:lnTo>
                        <a:pt x="14" y="0"/>
                      </a:lnTo>
                      <a:lnTo>
                        <a:pt x="16"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182" name="Rectangle 137"/>
                <p:cNvSpPr>
                  <a:spLocks noChangeArrowheads="1"/>
                </p:cNvSpPr>
                <p:nvPr/>
              </p:nvSpPr>
              <p:spPr bwMode="auto">
                <a:xfrm>
                  <a:off x="863" y="1441"/>
                  <a:ext cx="19"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83" name="Rectangle 138"/>
                <p:cNvSpPr>
                  <a:spLocks noChangeArrowheads="1"/>
                </p:cNvSpPr>
                <p:nvPr/>
              </p:nvSpPr>
              <p:spPr bwMode="auto">
                <a:xfrm>
                  <a:off x="855" y="1834"/>
                  <a:ext cx="33"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grpSp>
          <p:sp>
            <p:nvSpPr>
              <p:cNvPr id="6" name="Rectangle 139"/>
              <p:cNvSpPr>
                <a:spLocks noChangeArrowheads="1"/>
              </p:cNvSpPr>
              <p:nvPr/>
            </p:nvSpPr>
            <p:spPr bwMode="auto">
              <a:xfrm>
                <a:off x="3282950" y="4381500"/>
                <a:ext cx="1943100" cy="38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400">
                    <a:solidFill>
                      <a:srgbClr val="000000"/>
                    </a:solidFill>
                    <a:latin typeface="Huawei Sans" panose="020C0503030203020204" pitchFamily="34" charset="0"/>
                    <a:ea typeface="+mn-ea"/>
                  </a:rPr>
                  <a:t>ATS</a:t>
                </a:r>
              </a:p>
              <a:p>
                <a:pPr algn="ctr">
                  <a:lnSpc>
                    <a:spcPct val="100000"/>
                  </a:lnSpc>
                  <a:spcBef>
                    <a:spcPct val="0"/>
                  </a:spcBef>
                  <a:buClrTx/>
                  <a:buSzTx/>
                  <a:buFontTx/>
                  <a:buNone/>
                </a:pPr>
                <a:endParaRPr lang="zh-TW" altLang="en-US" sz="1400" dirty="0">
                  <a:solidFill>
                    <a:srgbClr val="000000"/>
                  </a:solidFill>
                  <a:latin typeface="Huawei Sans" panose="020C0503030203020204" pitchFamily="34" charset="0"/>
                  <a:ea typeface="+mn-ea"/>
                </a:endParaRPr>
              </a:p>
            </p:txBody>
          </p:sp>
          <p:sp>
            <p:nvSpPr>
              <p:cNvPr id="7" name="Rectangle 140"/>
              <p:cNvSpPr>
                <a:spLocks noChangeArrowheads="1"/>
              </p:cNvSpPr>
              <p:nvPr/>
            </p:nvSpPr>
            <p:spPr bwMode="auto">
              <a:xfrm>
                <a:off x="1384025" y="1948885"/>
                <a:ext cx="465966" cy="194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400" dirty="0">
                    <a:solidFill>
                      <a:srgbClr val="000000"/>
                    </a:solidFill>
                    <a:latin typeface="Huawei Sans" panose="020C0503030203020204" pitchFamily="34" charset="0"/>
                    <a:ea typeface="+mn-ea"/>
                  </a:rPr>
                  <a:t>Mains</a:t>
                </a:r>
              </a:p>
            </p:txBody>
          </p:sp>
          <p:sp>
            <p:nvSpPr>
              <p:cNvPr id="8" name="Rectangle 141"/>
              <p:cNvSpPr>
                <a:spLocks noChangeArrowheads="1"/>
              </p:cNvSpPr>
              <p:nvPr/>
            </p:nvSpPr>
            <p:spPr bwMode="auto">
              <a:xfrm>
                <a:off x="3304100" y="1484313"/>
                <a:ext cx="1831990" cy="27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400" dirty="0">
                    <a:solidFill>
                      <a:srgbClr val="000000"/>
                    </a:solidFill>
                    <a:latin typeface="Huawei Sans" panose="020C0503030203020204" pitchFamily="34" charset="0"/>
                    <a:ea typeface="+mn-ea"/>
                  </a:rPr>
                  <a:t>Emergency generator</a:t>
                </a:r>
              </a:p>
            </p:txBody>
          </p:sp>
          <p:sp>
            <p:nvSpPr>
              <p:cNvPr id="9" name="Line 142"/>
              <p:cNvSpPr>
                <a:spLocks noChangeShapeType="1"/>
              </p:cNvSpPr>
              <p:nvPr/>
            </p:nvSpPr>
            <p:spPr bwMode="auto">
              <a:xfrm>
                <a:off x="655638" y="3530600"/>
                <a:ext cx="1698625" cy="0"/>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10" name="Line 143"/>
              <p:cNvSpPr>
                <a:spLocks noChangeShapeType="1"/>
              </p:cNvSpPr>
              <p:nvPr/>
            </p:nvSpPr>
            <p:spPr bwMode="auto">
              <a:xfrm>
                <a:off x="3778250" y="4143375"/>
                <a:ext cx="1009650" cy="0"/>
              </a:xfrm>
              <a:prstGeom prst="line">
                <a:avLst/>
              </a:prstGeom>
              <a:noFill/>
              <a:ln w="38100">
                <a:solidFill>
                  <a:schemeClr val="accent1"/>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11" name="Line 144"/>
              <p:cNvSpPr>
                <a:spLocks noChangeShapeType="1"/>
              </p:cNvSpPr>
              <p:nvPr/>
            </p:nvSpPr>
            <p:spPr bwMode="auto">
              <a:xfrm>
                <a:off x="2354263" y="4121150"/>
                <a:ext cx="307975" cy="0"/>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grpSp>
            <p:nvGrpSpPr>
              <p:cNvPr id="12" name="Group 145"/>
              <p:cNvGrpSpPr>
                <a:grpSpLocks/>
              </p:cNvGrpSpPr>
              <p:nvPr/>
            </p:nvGrpSpPr>
            <p:grpSpPr bwMode="auto">
              <a:xfrm>
                <a:off x="3687763" y="1819275"/>
                <a:ext cx="1244600" cy="495300"/>
                <a:chOff x="2784" y="1128"/>
                <a:chExt cx="784" cy="312"/>
              </a:xfrm>
            </p:grpSpPr>
            <p:sp>
              <p:nvSpPr>
                <p:cNvPr id="46" name="Freeform 146"/>
                <p:cNvSpPr>
                  <a:spLocks/>
                </p:cNvSpPr>
                <p:nvPr/>
              </p:nvSpPr>
              <p:spPr bwMode="auto">
                <a:xfrm>
                  <a:off x="2816"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a:latin typeface="Huawei Sans" panose="020C0503030203020204" pitchFamily="34" charset="0"/>
                  </a:endParaRPr>
                </a:p>
              </p:txBody>
            </p:sp>
            <p:sp>
              <p:nvSpPr>
                <p:cNvPr id="47" name="Freeform 147"/>
                <p:cNvSpPr>
                  <a:spLocks/>
                </p:cNvSpPr>
                <p:nvPr/>
              </p:nvSpPr>
              <p:spPr bwMode="auto">
                <a:xfrm>
                  <a:off x="2784"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C0C0C0"/>
                </a:solidFill>
                <a:ln w="12700" cap="rnd" cmpd="sng">
                  <a:solidFill>
                    <a:srgbClr val="FF0000"/>
                  </a:solidFill>
                  <a:prstDash val="solid"/>
                  <a:round/>
                  <a:headEnd/>
                  <a:tailEnd/>
                </a:ln>
              </p:spPr>
              <p:txBody>
                <a:bodyPr/>
                <a:lstStyle/>
                <a:p>
                  <a:endParaRPr lang="zh-CN" altLang="en-US">
                    <a:latin typeface="Huawei Sans" panose="020C0503030203020204" pitchFamily="34" charset="0"/>
                  </a:endParaRPr>
                </a:p>
              </p:txBody>
            </p:sp>
            <p:sp>
              <p:nvSpPr>
                <p:cNvPr id="48" name="Freeform 148"/>
                <p:cNvSpPr>
                  <a:spLocks/>
                </p:cNvSpPr>
                <p:nvPr/>
              </p:nvSpPr>
              <p:spPr bwMode="auto">
                <a:xfrm>
                  <a:off x="2972" y="1316"/>
                  <a:ext cx="132" cy="83"/>
                </a:xfrm>
                <a:custGeom>
                  <a:avLst/>
                  <a:gdLst>
                    <a:gd name="T0" fmla="*/ 1480 w 65"/>
                    <a:gd name="T1" fmla="*/ 0 h 42"/>
                    <a:gd name="T2" fmla="*/ 3452 w 65"/>
                    <a:gd name="T3" fmla="*/ 0 h 42"/>
                    <a:gd name="T4" fmla="*/ 3452 w 65"/>
                    <a:gd name="T5" fmla="*/ 609 h 42"/>
                    <a:gd name="T6" fmla="*/ 4486 w 65"/>
                    <a:gd name="T7" fmla="*/ 609 h 42"/>
                    <a:gd name="T8" fmla="*/ 4486 w 65"/>
                    <a:gd name="T9" fmla="*/ 2437 h 42"/>
                    <a:gd name="T10" fmla="*/ 0 w 65"/>
                    <a:gd name="T11" fmla="*/ 2437 h 42"/>
                    <a:gd name="T12" fmla="*/ 0 w 65"/>
                    <a:gd name="T13" fmla="*/ 609 h 42"/>
                    <a:gd name="T14" fmla="*/ 1480 w 65"/>
                    <a:gd name="T15" fmla="*/ 609 h 42"/>
                    <a:gd name="T16" fmla="*/ 1480 w 65"/>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42"/>
                    <a:gd name="T29" fmla="*/ 65 w 65"/>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42">
                      <a:moveTo>
                        <a:pt x="21" y="0"/>
                      </a:moveTo>
                      <a:lnTo>
                        <a:pt x="49" y="0"/>
                      </a:lnTo>
                      <a:lnTo>
                        <a:pt x="49" y="10"/>
                      </a:lnTo>
                      <a:lnTo>
                        <a:pt x="64" y="10"/>
                      </a:lnTo>
                      <a:lnTo>
                        <a:pt x="64" y="41"/>
                      </a:lnTo>
                      <a:lnTo>
                        <a:pt x="0" y="41"/>
                      </a:lnTo>
                      <a:lnTo>
                        <a:pt x="0" y="10"/>
                      </a:lnTo>
                      <a:lnTo>
                        <a:pt x="21" y="10"/>
                      </a:lnTo>
                      <a:lnTo>
                        <a:pt x="21" y="0"/>
                      </a:lnTo>
                    </a:path>
                  </a:pathLst>
                </a:custGeom>
                <a:solidFill>
                  <a:srgbClr val="000000"/>
                </a:solidFill>
                <a:ln w="12700" cap="rnd" cmpd="sng">
                  <a:solidFill>
                    <a:srgbClr val="FF0000"/>
                  </a:solidFill>
                  <a:prstDash val="solid"/>
                  <a:round/>
                  <a:headEnd/>
                  <a:tailEnd/>
                </a:ln>
              </p:spPr>
              <p:txBody>
                <a:bodyPr/>
                <a:lstStyle/>
                <a:p>
                  <a:endParaRPr lang="zh-CN" altLang="en-US">
                    <a:latin typeface="Huawei Sans" panose="020C0503030203020204" pitchFamily="34" charset="0"/>
                  </a:endParaRPr>
                </a:p>
              </p:txBody>
            </p:sp>
          </p:grpSp>
          <p:sp>
            <p:nvSpPr>
              <p:cNvPr id="13" name="Rectangle 149"/>
              <p:cNvSpPr>
                <a:spLocks noChangeArrowheads="1"/>
              </p:cNvSpPr>
              <p:nvPr/>
            </p:nvSpPr>
            <p:spPr bwMode="auto">
              <a:xfrm>
                <a:off x="2635832" y="4933593"/>
                <a:ext cx="1218231" cy="381357"/>
              </a:xfrm>
              <a:prstGeom prst="rect">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1400">
                    <a:solidFill>
                      <a:srgbClr val="0F245F"/>
                    </a:solidFill>
                    <a:latin typeface="Huawei Sans" panose="020C0503030203020204" pitchFamily="34" charset="0"/>
                  </a:rPr>
                  <a:t>Load A</a:t>
                </a:r>
              </a:p>
            </p:txBody>
          </p:sp>
          <p:sp>
            <p:nvSpPr>
              <p:cNvPr id="14" name="Line 150"/>
              <p:cNvSpPr>
                <a:spLocks noChangeShapeType="1"/>
              </p:cNvSpPr>
              <p:nvPr/>
            </p:nvSpPr>
            <p:spPr bwMode="auto">
              <a:xfrm>
                <a:off x="3749675" y="4143375"/>
                <a:ext cx="1066800" cy="0"/>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15" name="Line 151"/>
              <p:cNvSpPr>
                <a:spLocks noChangeShapeType="1"/>
              </p:cNvSpPr>
              <p:nvPr/>
            </p:nvSpPr>
            <p:spPr bwMode="auto">
              <a:xfrm>
                <a:off x="4797425" y="2895600"/>
                <a:ext cx="0" cy="1228725"/>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grpSp>
            <p:nvGrpSpPr>
              <p:cNvPr id="16" name="Group 152"/>
              <p:cNvGrpSpPr>
                <a:grpSpLocks/>
              </p:cNvGrpSpPr>
              <p:nvPr/>
            </p:nvGrpSpPr>
            <p:grpSpPr bwMode="auto">
              <a:xfrm>
                <a:off x="4702175" y="2324100"/>
                <a:ext cx="304800" cy="609600"/>
                <a:chOff x="4308" y="1632"/>
                <a:chExt cx="192" cy="384"/>
              </a:xfrm>
            </p:grpSpPr>
            <p:sp>
              <p:nvSpPr>
                <p:cNvPr id="43" name="Line 153"/>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44" name="AutoShape 154"/>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a:latin typeface="Huawei Sans" panose="020C0503030203020204" pitchFamily="34" charset="0"/>
                  </a:endParaRPr>
                </a:p>
              </p:txBody>
            </p:sp>
            <p:sp>
              <p:nvSpPr>
                <p:cNvPr id="45" name="Line 155"/>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grpSp>
          <p:grpSp>
            <p:nvGrpSpPr>
              <p:cNvPr id="17" name="Group 156"/>
              <p:cNvGrpSpPr>
                <a:grpSpLocks/>
              </p:cNvGrpSpPr>
              <p:nvPr/>
            </p:nvGrpSpPr>
            <p:grpSpPr bwMode="auto">
              <a:xfrm>
                <a:off x="2235200" y="3533775"/>
                <a:ext cx="304800" cy="609600"/>
                <a:chOff x="4308" y="1632"/>
                <a:chExt cx="192" cy="384"/>
              </a:xfrm>
            </p:grpSpPr>
            <p:sp>
              <p:nvSpPr>
                <p:cNvPr id="40" name="Line 157"/>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41" name="AutoShape 158"/>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a:latin typeface="Huawei Sans" panose="020C0503030203020204" pitchFamily="34" charset="0"/>
                  </a:endParaRPr>
                </a:p>
              </p:txBody>
            </p:sp>
            <p:sp>
              <p:nvSpPr>
                <p:cNvPr id="42" name="Line 159"/>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grpSp>
          <p:grpSp>
            <p:nvGrpSpPr>
              <p:cNvPr id="18" name="Group 160"/>
              <p:cNvGrpSpPr>
                <a:grpSpLocks/>
              </p:cNvGrpSpPr>
              <p:nvPr/>
            </p:nvGrpSpPr>
            <p:grpSpPr bwMode="auto">
              <a:xfrm>
                <a:off x="1549400" y="3552825"/>
                <a:ext cx="304800" cy="609600"/>
                <a:chOff x="4308" y="1632"/>
                <a:chExt cx="192" cy="384"/>
              </a:xfrm>
            </p:grpSpPr>
            <p:sp>
              <p:nvSpPr>
                <p:cNvPr id="37" name="Line 161"/>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38" name="AutoShape 162"/>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a:latin typeface="Huawei Sans" panose="020C0503030203020204" pitchFamily="34" charset="0"/>
                  </a:endParaRPr>
                </a:p>
              </p:txBody>
            </p:sp>
            <p:sp>
              <p:nvSpPr>
                <p:cNvPr id="39" name="Line 163"/>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grpSp>
          <p:grpSp>
            <p:nvGrpSpPr>
              <p:cNvPr id="19" name="Group 164"/>
              <p:cNvGrpSpPr>
                <a:grpSpLocks/>
              </p:cNvGrpSpPr>
              <p:nvPr/>
            </p:nvGrpSpPr>
            <p:grpSpPr bwMode="auto">
              <a:xfrm>
                <a:off x="1035050" y="3543300"/>
                <a:ext cx="304800" cy="609600"/>
                <a:chOff x="4308" y="1632"/>
                <a:chExt cx="192" cy="384"/>
              </a:xfrm>
            </p:grpSpPr>
            <p:sp>
              <p:nvSpPr>
                <p:cNvPr id="34" name="Line 165"/>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35" name="AutoShape 166"/>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a:latin typeface="Huawei Sans" panose="020C0503030203020204" pitchFamily="34" charset="0"/>
                  </a:endParaRPr>
                </a:p>
              </p:txBody>
            </p:sp>
            <p:sp>
              <p:nvSpPr>
                <p:cNvPr id="36" name="Line 167"/>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grpSp>
          <p:grpSp>
            <p:nvGrpSpPr>
              <p:cNvPr id="20" name="Group 168"/>
              <p:cNvGrpSpPr>
                <a:grpSpLocks/>
              </p:cNvGrpSpPr>
              <p:nvPr/>
            </p:nvGrpSpPr>
            <p:grpSpPr bwMode="auto">
              <a:xfrm>
                <a:off x="577850" y="3533775"/>
                <a:ext cx="304800" cy="609600"/>
                <a:chOff x="4308" y="1632"/>
                <a:chExt cx="192" cy="384"/>
              </a:xfrm>
            </p:grpSpPr>
            <p:sp>
              <p:nvSpPr>
                <p:cNvPr id="31" name="Line 169"/>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32" name="AutoShape 170"/>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a:latin typeface="Huawei Sans" panose="020C0503030203020204" pitchFamily="34" charset="0"/>
                  </a:endParaRPr>
                </a:p>
              </p:txBody>
            </p:sp>
            <p:sp>
              <p:nvSpPr>
                <p:cNvPr id="33" name="Line 171"/>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grpSp>
          <p:grpSp>
            <p:nvGrpSpPr>
              <p:cNvPr id="21" name="Group 172"/>
              <p:cNvGrpSpPr>
                <a:grpSpLocks/>
              </p:cNvGrpSpPr>
              <p:nvPr/>
            </p:nvGrpSpPr>
            <p:grpSpPr bwMode="auto">
              <a:xfrm>
                <a:off x="1549400" y="2971800"/>
                <a:ext cx="304800" cy="609600"/>
                <a:chOff x="4308" y="1632"/>
                <a:chExt cx="192" cy="384"/>
              </a:xfrm>
            </p:grpSpPr>
            <p:sp>
              <p:nvSpPr>
                <p:cNvPr id="28" name="Line 173"/>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29" name="AutoShape 174"/>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a:latin typeface="Huawei Sans" panose="020C0503030203020204" pitchFamily="34" charset="0"/>
                  </a:endParaRPr>
                </a:p>
              </p:txBody>
            </p:sp>
            <p:sp>
              <p:nvSpPr>
                <p:cNvPr id="30" name="Line 175"/>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grpSp>
          <p:sp>
            <p:nvSpPr>
              <p:cNvPr id="22" name="Text Box 176"/>
              <p:cNvSpPr txBox="1">
                <a:spLocks noChangeArrowheads="1"/>
              </p:cNvSpPr>
              <p:nvPr/>
            </p:nvSpPr>
            <p:spPr bwMode="auto">
              <a:xfrm>
                <a:off x="739775" y="4213225"/>
                <a:ext cx="1469538" cy="277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400">
                    <a:solidFill>
                      <a:srgbClr val="000000"/>
                    </a:solidFill>
                    <a:latin typeface="Huawei Sans" panose="020C0503030203020204" pitchFamily="34" charset="0"/>
                    <a:ea typeface="+mn-ea"/>
                  </a:rPr>
                  <a:t>Non-critical load</a:t>
                </a:r>
              </a:p>
            </p:txBody>
          </p:sp>
          <p:sp>
            <p:nvSpPr>
              <p:cNvPr id="23" name="Line 177"/>
              <p:cNvSpPr>
                <a:spLocks noChangeShapeType="1"/>
              </p:cNvSpPr>
              <p:nvPr/>
            </p:nvSpPr>
            <p:spPr bwMode="auto">
              <a:xfrm>
                <a:off x="3260725" y="4686300"/>
                <a:ext cx="0" cy="2857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Huawei Sans" panose="020C0503030203020204" pitchFamily="34" charset="0"/>
                </a:endParaRPr>
              </a:p>
            </p:txBody>
          </p:sp>
          <p:sp>
            <p:nvSpPr>
              <p:cNvPr id="24" name="Oval 178"/>
              <p:cNvSpPr>
                <a:spLocks noChangeArrowheads="1"/>
              </p:cNvSpPr>
              <p:nvPr/>
            </p:nvSpPr>
            <p:spPr bwMode="auto">
              <a:xfrm>
                <a:off x="2684463" y="4076700"/>
                <a:ext cx="144462" cy="144463"/>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5" name="Oval 179"/>
              <p:cNvSpPr>
                <a:spLocks noChangeArrowheads="1"/>
              </p:cNvSpPr>
              <p:nvPr/>
            </p:nvSpPr>
            <p:spPr bwMode="auto">
              <a:xfrm>
                <a:off x="3621088" y="4076700"/>
                <a:ext cx="144462" cy="144463"/>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6" name="Oval 180"/>
              <p:cNvSpPr>
                <a:spLocks noChangeArrowheads="1"/>
              </p:cNvSpPr>
              <p:nvPr/>
            </p:nvSpPr>
            <p:spPr bwMode="auto">
              <a:xfrm>
                <a:off x="3187700" y="4579938"/>
                <a:ext cx="144463" cy="144462"/>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7" name="Line 181"/>
              <p:cNvSpPr>
                <a:spLocks noChangeShapeType="1"/>
              </p:cNvSpPr>
              <p:nvPr/>
            </p:nvSpPr>
            <p:spPr bwMode="auto">
              <a:xfrm>
                <a:off x="2828925" y="4076700"/>
                <a:ext cx="431800" cy="504825"/>
              </a:xfrm>
              <a:prstGeom prst="line">
                <a:avLst/>
              </a:prstGeom>
              <a:noFill/>
              <a:ln w="4445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latin typeface="Huawei Sans" panose="020C0503030203020204" pitchFamily="34" charset="0"/>
                </a:endParaRPr>
              </a:p>
            </p:txBody>
          </p:sp>
        </p:grpSp>
        <p:sp>
          <p:nvSpPr>
            <p:cNvPr id="184" name="矩形 183"/>
            <p:cNvSpPr/>
            <p:nvPr/>
          </p:nvSpPr>
          <p:spPr>
            <a:xfrm>
              <a:off x="3651567" y="1286327"/>
              <a:ext cx="3720890" cy="584775"/>
            </a:xfrm>
            <a:prstGeom prst="rect">
              <a:avLst/>
            </a:prstGeom>
          </p:spPr>
          <p:txBody>
            <a:bodyPr wrap="none">
              <a:spAutoFit/>
            </a:bodyPr>
            <a:lstStyle/>
            <a:p>
              <a:pPr algn="ctr">
                <a:defRPr/>
              </a:pPr>
              <a:r>
                <a:rPr lang="en-US" sz="1600" dirty="0">
                  <a:latin typeface="Huawei Sans" panose="020C0503030203020204" pitchFamily="34" charset="0"/>
                </a:rPr>
                <a:t>Switchover between one mains input </a:t>
              </a:r>
              <a:endParaRPr lang="en-US" sz="1600" dirty="0" smtClean="0">
                <a:latin typeface="Huawei Sans" panose="020C0503030203020204" pitchFamily="34" charset="0"/>
              </a:endParaRPr>
            </a:p>
            <a:p>
              <a:pPr algn="ctr">
                <a:defRPr/>
              </a:pPr>
              <a:r>
                <a:rPr lang="en-US" sz="1600" dirty="0" smtClean="0">
                  <a:latin typeface="Huawei Sans" panose="020C0503030203020204" pitchFamily="34" charset="0"/>
                </a:rPr>
                <a:t>and </a:t>
              </a:r>
              <a:r>
                <a:rPr lang="en-US" sz="1600" dirty="0">
                  <a:latin typeface="Huawei Sans" panose="020C0503030203020204" pitchFamily="34" charset="0"/>
                </a:rPr>
                <a:t>one standby generator</a:t>
              </a:r>
            </a:p>
          </p:txBody>
        </p:sp>
      </p:grpSp>
    </p:spTree>
    <p:extLst>
      <p:ext uri="{BB962C8B-B14F-4D97-AF65-F5344CB8AC3E}">
        <p14:creationId xmlns:p14="http://schemas.microsoft.com/office/powerpoint/2010/main" val="24887314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ATS Typical Application Solution (2)</a:t>
            </a:r>
            <a:endParaRPr lang="en-US"/>
          </a:p>
        </p:txBody>
      </p:sp>
      <p:sp>
        <p:nvSpPr>
          <p:cNvPr id="4" name="文本占位符 3"/>
          <p:cNvSpPr>
            <a:spLocks noGrp="1"/>
          </p:cNvSpPr>
          <p:nvPr>
            <p:ph type="body" sz="quarter" idx="10"/>
          </p:nvPr>
        </p:nvSpPr>
        <p:spPr/>
        <p:txBody>
          <a:bodyPr/>
          <a:lstStyle/>
          <a:p>
            <a:r>
              <a:rPr lang="en-US" smtClean="0"/>
              <a:t>If the customer wants to improve the power supply reliability, how to configure a standby DG or mains?</a:t>
            </a:r>
          </a:p>
          <a:p>
            <a:pPr lvl="1"/>
            <a:r>
              <a:rPr lang="en-US" smtClean="0"/>
              <a:t>1 mains supply + 2 DGs (one active and one standby)</a:t>
            </a:r>
          </a:p>
          <a:p>
            <a:pPr lvl="1"/>
            <a:r>
              <a:rPr lang="en-US" smtClean="0"/>
              <a:t>2 mains supplies (one active and one standby) + 1 DG</a:t>
            </a:r>
            <a:endParaRPr lang="en-US" dirty="0"/>
          </a:p>
        </p:txBody>
      </p:sp>
      <p:grpSp>
        <p:nvGrpSpPr>
          <p:cNvPr id="5" name="组合 4"/>
          <p:cNvGrpSpPr/>
          <p:nvPr/>
        </p:nvGrpSpPr>
        <p:grpSpPr>
          <a:xfrm>
            <a:off x="6298009" y="3231578"/>
            <a:ext cx="4879096" cy="2841039"/>
            <a:chOff x="6608763" y="4602163"/>
            <a:chExt cx="1300163" cy="881063"/>
          </a:xfrm>
        </p:grpSpPr>
        <p:sp>
          <p:nvSpPr>
            <p:cNvPr id="6" name="Freeform 5"/>
            <p:cNvSpPr>
              <a:spLocks/>
            </p:cNvSpPr>
            <p:nvPr/>
          </p:nvSpPr>
          <p:spPr bwMode="auto">
            <a:xfrm>
              <a:off x="7642226" y="4732338"/>
              <a:ext cx="203200" cy="257175"/>
            </a:xfrm>
            <a:custGeom>
              <a:avLst/>
              <a:gdLst>
                <a:gd name="T0" fmla="*/ 93 w 101"/>
                <a:gd name="T1" fmla="*/ 47 h 128"/>
                <a:gd name="T2" fmla="*/ 96 w 101"/>
                <a:gd name="T3" fmla="*/ 43 h 128"/>
                <a:gd name="T4" fmla="*/ 101 w 101"/>
                <a:gd name="T5" fmla="*/ 32 h 128"/>
                <a:gd name="T6" fmla="*/ 101 w 101"/>
                <a:gd name="T7" fmla="*/ 30 h 128"/>
                <a:gd name="T8" fmla="*/ 75 w 101"/>
                <a:gd name="T9" fmla="*/ 11 h 128"/>
                <a:gd name="T10" fmla="*/ 47 w 101"/>
                <a:gd name="T11" fmla="*/ 0 h 128"/>
                <a:gd name="T12" fmla="*/ 31 w 101"/>
                <a:gd name="T13" fmla="*/ 25 h 128"/>
                <a:gd name="T14" fmla="*/ 22 w 101"/>
                <a:gd name="T15" fmla="*/ 18 h 128"/>
                <a:gd name="T16" fmla="*/ 16 w 101"/>
                <a:gd name="T17" fmla="*/ 26 h 128"/>
                <a:gd name="T18" fmla="*/ 10 w 101"/>
                <a:gd name="T19" fmla="*/ 20 h 128"/>
                <a:gd name="T20" fmla="*/ 5 w 101"/>
                <a:gd name="T21" fmla="*/ 32 h 128"/>
                <a:gd name="T22" fmla="*/ 4 w 101"/>
                <a:gd name="T23" fmla="*/ 24 h 128"/>
                <a:gd name="T24" fmla="*/ 0 w 101"/>
                <a:gd name="T25" fmla="*/ 27 h 128"/>
                <a:gd name="T26" fmla="*/ 5 w 101"/>
                <a:gd name="T27" fmla="*/ 37 h 128"/>
                <a:gd name="T28" fmla="*/ 10 w 101"/>
                <a:gd name="T29" fmla="*/ 25 h 128"/>
                <a:gd name="T30" fmla="*/ 16 w 101"/>
                <a:gd name="T31" fmla="*/ 30 h 128"/>
                <a:gd name="T32" fmla="*/ 16 w 101"/>
                <a:gd name="T33" fmla="*/ 58 h 128"/>
                <a:gd name="T34" fmla="*/ 18 w 101"/>
                <a:gd name="T35" fmla="*/ 57 h 128"/>
                <a:gd name="T36" fmla="*/ 18 w 101"/>
                <a:gd name="T37" fmla="*/ 28 h 128"/>
                <a:gd name="T38" fmla="*/ 23 w 101"/>
                <a:gd name="T39" fmla="*/ 24 h 128"/>
                <a:gd name="T40" fmla="*/ 33 w 101"/>
                <a:gd name="T41" fmla="*/ 29 h 128"/>
                <a:gd name="T42" fmla="*/ 47 w 101"/>
                <a:gd name="T43" fmla="*/ 5 h 128"/>
                <a:gd name="T44" fmla="*/ 89 w 101"/>
                <a:gd name="T45" fmla="*/ 35 h 128"/>
                <a:gd name="T46" fmla="*/ 79 w 101"/>
                <a:gd name="T47" fmla="*/ 59 h 128"/>
                <a:gd name="T48" fmla="*/ 47 w 101"/>
                <a:gd name="T49" fmla="*/ 36 h 128"/>
                <a:gd name="T50" fmla="*/ 81 w 101"/>
                <a:gd name="T51" fmla="*/ 70 h 128"/>
                <a:gd name="T52" fmla="*/ 61 w 101"/>
                <a:gd name="T53" fmla="*/ 128 h 128"/>
                <a:gd name="T54" fmla="*/ 70 w 101"/>
                <a:gd name="T55" fmla="*/ 128 h 128"/>
                <a:gd name="T56" fmla="*/ 88 w 101"/>
                <a:gd name="T57" fmla="*/ 105 h 128"/>
                <a:gd name="T58" fmla="*/ 90 w 101"/>
                <a:gd name="T59" fmla="*/ 71 h 128"/>
                <a:gd name="T60" fmla="*/ 90 w 101"/>
                <a:gd name="T61" fmla="*/ 66 h 128"/>
                <a:gd name="T62" fmla="*/ 89 w 101"/>
                <a:gd name="T63" fmla="*/ 62 h 128"/>
                <a:gd name="T64" fmla="*/ 82 w 101"/>
                <a:gd name="T65" fmla="*/ 58 h 128"/>
                <a:gd name="T66" fmla="*/ 93 w 101"/>
                <a:gd name="T67"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1" h="128">
                  <a:moveTo>
                    <a:pt x="93" y="47"/>
                  </a:moveTo>
                  <a:cubicBezTo>
                    <a:pt x="94" y="46"/>
                    <a:pt x="95" y="45"/>
                    <a:pt x="96" y="43"/>
                  </a:cubicBezTo>
                  <a:cubicBezTo>
                    <a:pt x="98" y="40"/>
                    <a:pt x="99" y="36"/>
                    <a:pt x="101" y="32"/>
                  </a:cubicBezTo>
                  <a:cubicBezTo>
                    <a:pt x="101" y="32"/>
                    <a:pt x="101" y="31"/>
                    <a:pt x="101" y="30"/>
                  </a:cubicBezTo>
                  <a:cubicBezTo>
                    <a:pt x="75" y="11"/>
                    <a:pt x="75" y="11"/>
                    <a:pt x="75" y="11"/>
                  </a:cubicBezTo>
                  <a:cubicBezTo>
                    <a:pt x="47" y="0"/>
                    <a:pt x="47" y="0"/>
                    <a:pt x="47" y="0"/>
                  </a:cubicBezTo>
                  <a:cubicBezTo>
                    <a:pt x="31" y="25"/>
                    <a:pt x="31" y="25"/>
                    <a:pt x="31" y="25"/>
                  </a:cubicBezTo>
                  <a:cubicBezTo>
                    <a:pt x="22" y="18"/>
                    <a:pt x="22" y="18"/>
                    <a:pt x="22" y="18"/>
                  </a:cubicBezTo>
                  <a:cubicBezTo>
                    <a:pt x="16" y="26"/>
                    <a:pt x="16" y="26"/>
                    <a:pt x="16" y="26"/>
                  </a:cubicBezTo>
                  <a:cubicBezTo>
                    <a:pt x="10" y="20"/>
                    <a:pt x="10" y="20"/>
                    <a:pt x="10" y="20"/>
                  </a:cubicBezTo>
                  <a:cubicBezTo>
                    <a:pt x="5" y="32"/>
                    <a:pt x="5" y="32"/>
                    <a:pt x="5" y="32"/>
                  </a:cubicBezTo>
                  <a:cubicBezTo>
                    <a:pt x="4" y="24"/>
                    <a:pt x="4" y="24"/>
                    <a:pt x="4" y="24"/>
                  </a:cubicBezTo>
                  <a:cubicBezTo>
                    <a:pt x="3" y="25"/>
                    <a:pt x="1" y="26"/>
                    <a:pt x="0" y="27"/>
                  </a:cubicBezTo>
                  <a:cubicBezTo>
                    <a:pt x="5" y="37"/>
                    <a:pt x="5" y="37"/>
                    <a:pt x="5" y="37"/>
                  </a:cubicBezTo>
                  <a:cubicBezTo>
                    <a:pt x="10" y="25"/>
                    <a:pt x="10" y="25"/>
                    <a:pt x="10" y="25"/>
                  </a:cubicBezTo>
                  <a:cubicBezTo>
                    <a:pt x="16" y="30"/>
                    <a:pt x="16" y="30"/>
                    <a:pt x="16" y="30"/>
                  </a:cubicBezTo>
                  <a:cubicBezTo>
                    <a:pt x="16" y="58"/>
                    <a:pt x="16" y="58"/>
                    <a:pt x="16" y="58"/>
                  </a:cubicBezTo>
                  <a:cubicBezTo>
                    <a:pt x="18" y="57"/>
                    <a:pt x="18" y="57"/>
                    <a:pt x="18" y="57"/>
                  </a:cubicBezTo>
                  <a:cubicBezTo>
                    <a:pt x="18" y="28"/>
                    <a:pt x="18" y="28"/>
                    <a:pt x="18" y="28"/>
                  </a:cubicBezTo>
                  <a:cubicBezTo>
                    <a:pt x="23" y="24"/>
                    <a:pt x="23" y="24"/>
                    <a:pt x="23" y="24"/>
                  </a:cubicBezTo>
                  <a:cubicBezTo>
                    <a:pt x="33" y="29"/>
                    <a:pt x="33" y="29"/>
                    <a:pt x="33" y="29"/>
                  </a:cubicBezTo>
                  <a:cubicBezTo>
                    <a:pt x="47" y="5"/>
                    <a:pt x="47" y="5"/>
                    <a:pt x="47" y="5"/>
                  </a:cubicBezTo>
                  <a:cubicBezTo>
                    <a:pt x="65" y="14"/>
                    <a:pt x="79" y="24"/>
                    <a:pt x="89" y="35"/>
                  </a:cubicBezTo>
                  <a:cubicBezTo>
                    <a:pt x="79" y="59"/>
                    <a:pt x="79" y="59"/>
                    <a:pt x="79" y="59"/>
                  </a:cubicBezTo>
                  <a:cubicBezTo>
                    <a:pt x="47" y="36"/>
                    <a:pt x="47" y="36"/>
                    <a:pt x="47" y="36"/>
                  </a:cubicBezTo>
                  <a:cubicBezTo>
                    <a:pt x="81" y="70"/>
                    <a:pt x="81" y="70"/>
                    <a:pt x="81" y="70"/>
                  </a:cubicBezTo>
                  <a:cubicBezTo>
                    <a:pt x="61" y="128"/>
                    <a:pt x="61" y="128"/>
                    <a:pt x="61" y="128"/>
                  </a:cubicBezTo>
                  <a:cubicBezTo>
                    <a:pt x="70" y="128"/>
                    <a:pt x="70" y="128"/>
                    <a:pt x="70" y="128"/>
                  </a:cubicBezTo>
                  <a:cubicBezTo>
                    <a:pt x="77" y="120"/>
                    <a:pt x="83" y="112"/>
                    <a:pt x="88" y="105"/>
                  </a:cubicBezTo>
                  <a:cubicBezTo>
                    <a:pt x="91" y="93"/>
                    <a:pt x="91" y="82"/>
                    <a:pt x="90" y="71"/>
                  </a:cubicBezTo>
                  <a:cubicBezTo>
                    <a:pt x="90" y="69"/>
                    <a:pt x="90" y="68"/>
                    <a:pt x="90" y="66"/>
                  </a:cubicBezTo>
                  <a:cubicBezTo>
                    <a:pt x="89" y="65"/>
                    <a:pt x="89" y="63"/>
                    <a:pt x="89" y="62"/>
                  </a:cubicBezTo>
                  <a:cubicBezTo>
                    <a:pt x="82" y="58"/>
                    <a:pt x="82" y="58"/>
                    <a:pt x="82" y="58"/>
                  </a:cubicBezTo>
                  <a:cubicBezTo>
                    <a:pt x="86" y="55"/>
                    <a:pt x="90" y="51"/>
                    <a:pt x="93" y="47"/>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 name="Freeform 6"/>
            <p:cNvSpPr>
              <a:spLocks noEditPoints="1"/>
            </p:cNvSpPr>
            <p:nvPr/>
          </p:nvSpPr>
          <p:spPr bwMode="auto">
            <a:xfrm>
              <a:off x="7726363" y="4818063"/>
              <a:ext cx="165100" cy="203200"/>
            </a:xfrm>
            <a:custGeom>
              <a:avLst/>
              <a:gdLst>
                <a:gd name="T0" fmla="*/ 54 w 82"/>
                <a:gd name="T1" fmla="*/ 0 h 101"/>
                <a:gd name="T2" fmla="*/ 51 w 82"/>
                <a:gd name="T3" fmla="*/ 4 h 101"/>
                <a:gd name="T4" fmla="*/ 40 w 82"/>
                <a:gd name="T5" fmla="*/ 15 h 101"/>
                <a:gd name="T6" fmla="*/ 47 w 82"/>
                <a:gd name="T7" fmla="*/ 19 h 101"/>
                <a:gd name="T8" fmla="*/ 59 w 82"/>
                <a:gd name="T9" fmla="*/ 25 h 101"/>
                <a:gd name="T10" fmla="*/ 58 w 82"/>
                <a:gd name="T11" fmla="*/ 29 h 101"/>
                <a:gd name="T12" fmla="*/ 51 w 82"/>
                <a:gd name="T13" fmla="*/ 52 h 101"/>
                <a:gd name="T14" fmla="*/ 46 w 82"/>
                <a:gd name="T15" fmla="*/ 62 h 101"/>
                <a:gd name="T16" fmla="*/ 28 w 82"/>
                <a:gd name="T17" fmla="*/ 85 h 101"/>
                <a:gd name="T18" fmla="*/ 19 w 82"/>
                <a:gd name="T19" fmla="*/ 85 h 101"/>
                <a:gd name="T20" fmla="*/ 2 w 82"/>
                <a:gd name="T21" fmla="*/ 84 h 101"/>
                <a:gd name="T22" fmla="*/ 2 w 82"/>
                <a:gd name="T23" fmla="*/ 85 h 101"/>
                <a:gd name="T24" fmla="*/ 14 w 82"/>
                <a:gd name="T25" fmla="*/ 87 h 101"/>
                <a:gd name="T26" fmla="*/ 15 w 82"/>
                <a:gd name="T27" fmla="*/ 88 h 101"/>
                <a:gd name="T28" fmla="*/ 1 w 82"/>
                <a:gd name="T29" fmla="*/ 86 h 101"/>
                <a:gd name="T30" fmla="*/ 1 w 82"/>
                <a:gd name="T31" fmla="*/ 87 h 101"/>
                <a:gd name="T32" fmla="*/ 13 w 82"/>
                <a:gd name="T33" fmla="*/ 90 h 101"/>
                <a:gd name="T34" fmla="*/ 14 w 82"/>
                <a:gd name="T35" fmla="*/ 92 h 101"/>
                <a:gd name="T36" fmla="*/ 1 w 82"/>
                <a:gd name="T37" fmla="*/ 89 h 101"/>
                <a:gd name="T38" fmla="*/ 1 w 82"/>
                <a:gd name="T39" fmla="*/ 90 h 101"/>
                <a:gd name="T40" fmla="*/ 1 w 82"/>
                <a:gd name="T41" fmla="*/ 90 h 101"/>
                <a:gd name="T42" fmla="*/ 13 w 82"/>
                <a:gd name="T43" fmla="*/ 94 h 101"/>
                <a:gd name="T44" fmla="*/ 15 w 82"/>
                <a:gd name="T45" fmla="*/ 97 h 101"/>
                <a:gd name="T46" fmla="*/ 1 w 82"/>
                <a:gd name="T47" fmla="*/ 92 h 101"/>
                <a:gd name="T48" fmla="*/ 0 w 82"/>
                <a:gd name="T49" fmla="*/ 94 h 101"/>
                <a:gd name="T50" fmla="*/ 16 w 82"/>
                <a:gd name="T51" fmla="*/ 100 h 101"/>
                <a:gd name="T52" fmla="*/ 27 w 82"/>
                <a:gd name="T53" fmla="*/ 98 h 101"/>
                <a:gd name="T54" fmla="*/ 28 w 82"/>
                <a:gd name="T55" fmla="*/ 97 h 101"/>
                <a:gd name="T56" fmla="*/ 51 w 82"/>
                <a:gd name="T57" fmla="*/ 74 h 101"/>
                <a:gd name="T58" fmla="*/ 64 w 82"/>
                <a:gd name="T59" fmla="*/ 55 h 101"/>
                <a:gd name="T60" fmla="*/ 75 w 82"/>
                <a:gd name="T61" fmla="*/ 21 h 101"/>
                <a:gd name="T62" fmla="*/ 54 w 82"/>
                <a:gd name="T63" fmla="*/ 0 h 101"/>
                <a:gd name="T64" fmla="*/ 55 w 82"/>
                <a:gd name="T65" fmla="*/ 49 h 101"/>
                <a:gd name="T66" fmla="*/ 61 w 82"/>
                <a:gd name="T67" fmla="*/ 24 h 101"/>
                <a:gd name="T68" fmla="*/ 45 w 82"/>
                <a:gd name="T69" fmla="*/ 14 h 101"/>
                <a:gd name="T70" fmla="*/ 48 w 82"/>
                <a:gd name="T71" fmla="*/ 13 h 101"/>
                <a:gd name="T72" fmla="*/ 64 w 82"/>
                <a:gd name="T73" fmla="*/ 22 h 101"/>
                <a:gd name="T74" fmla="*/ 57 w 82"/>
                <a:gd name="T75" fmla="*/ 51 h 101"/>
                <a:gd name="T76" fmla="*/ 51 w 82"/>
                <a:gd name="T77" fmla="*/ 62 h 101"/>
                <a:gd name="T78" fmla="*/ 31 w 82"/>
                <a:gd name="T79" fmla="*/ 89 h 101"/>
                <a:gd name="T80" fmla="*/ 14 w 82"/>
                <a:gd name="T81" fmla="*/ 86 h 101"/>
                <a:gd name="T82" fmla="*/ 31 w 82"/>
                <a:gd name="T83" fmla="*/ 87 h 101"/>
                <a:gd name="T84" fmla="*/ 51 w 82"/>
                <a:gd name="T85" fmla="*/ 57 h 101"/>
                <a:gd name="T86" fmla="*/ 55 w 82"/>
                <a:gd name="T87"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101">
                  <a:moveTo>
                    <a:pt x="54" y="0"/>
                  </a:moveTo>
                  <a:cubicBezTo>
                    <a:pt x="53" y="2"/>
                    <a:pt x="52" y="3"/>
                    <a:pt x="51" y="4"/>
                  </a:cubicBezTo>
                  <a:cubicBezTo>
                    <a:pt x="48" y="8"/>
                    <a:pt x="44" y="12"/>
                    <a:pt x="40" y="15"/>
                  </a:cubicBezTo>
                  <a:cubicBezTo>
                    <a:pt x="47" y="19"/>
                    <a:pt x="47" y="19"/>
                    <a:pt x="47" y="19"/>
                  </a:cubicBezTo>
                  <a:cubicBezTo>
                    <a:pt x="59" y="25"/>
                    <a:pt x="59" y="25"/>
                    <a:pt x="59" y="25"/>
                  </a:cubicBezTo>
                  <a:cubicBezTo>
                    <a:pt x="58" y="26"/>
                    <a:pt x="58" y="28"/>
                    <a:pt x="58" y="29"/>
                  </a:cubicBezTo>
                  <a:cubicBezTo>
                    <a:pt x="57" y="37"/>
                    <a:pt x="55" y="44"/>
                    <a:pt x="51" y="52"/>
                  </a:cubicBezTo>
                  <a:cubicBezTo>
                    <a:pt x="50" y="55"/>
                    <a:pt x="48" y="59"/>
                    <a:pt x="46" y="62"/>
                  </a:cubicBezTo>
                  <a:cubicBezTo>
                    <a:pt x="41" y="69"/>
                    <a:pt x="35" y="77"/>
                    <a:pt x="28" y="85"/>
                  </a:cubicBezTo>
                  <a:cubicBezTo>
                    <a:pt x="19" y="85"/>
                    <a:pt x="19" y="85"/>
                    <a:pt x="19" y="85"/>
                  </a:cubicBezTo>
                  <a:cubicBezTo>
                    <a:pt x="2" y="84"/>
                    <a:pt x="2" y="84"/>
                    <a:pt x="2" y="84"/>
                  </a:cubicBezTo>
                  <a:cubicBezTo>
                    <a:pt x="2" y="84"/>
                    <a:pt x="2" y="85"/>
                    <a:pt x="2" y="85"/>
                  </a:cubicBezTo>
                  <a:cubicBezTo>
                    <a:pt x="14" y="87"/>
                    <a:pt x="14" y="87"/>
                    <a:pt x="14" y="87"/>
                  </a:cubicBezTo>
                  <a:cubicBezTo>
                    <a:pt x="15" y="88"/>
                    <a:pt x="15" y="88"/>
                    <a:pt x="15" y="88"/>
                  </a:cubicBezTo>
                  <a:cubicBezTo>
                    <a:pt x="1" y="86"/>
                    <a:pt x="1" y="86"/>
                    <a:pt x="1" y="86"/>
                  </a:cubicBezTo>
                  <a:cubicBezTo>
                    <a:pt x="1" y="86"/>
                    <a:pt x="1" y="87"/>
                    <a:pt x="1" y="87"/>
                  </a:cubicBezTo>
                  <a:cubicBezTo>
                    <a:pt x="13" y="90"/>
                    <a:pt x="13" y="90"/>
                    <a:pt x="13" y="90"/>
                  </a:cubicBezTo>
                  <a:cubicBezTo>
                    <a:pt x="14" y="92"/>
                    <a:pt x="14" y="92"/>
                    <a:pt x="14" y="92"/>
                  </a:cubicBezTo>
                  <a:cubicBezTo>
                    <a:pt x="1" y="89"/>
                    <a:pt x="1" y="89"/>
                    <a:pt x="1" y="89"/>
                  </a:cubicBezTo>
                  <a:cubicBezTo>
                    <a:pt x="1" y="89"/>
                    <a:pt x="1" y="90"/>
                    <a:pt x="1" y="90"/>
                  </a:cubicBezTo>
                  <a:cubicBezTo>
                    <a:pt x="1" y="90"/>
                    <a:pt x="1" y="90"/>
                    <a:pt x="1" y="90"/>
                  </a:cubicBezTo>
                  <a:cubicBezTo>
                    <a:pt x="13" y="94"/>
                    <a:pt x="13" y="94"/>
                    <a:pt x="13" y="94"/>
                  </a:cubicBezTo>
                  <a:cubicBezTo>
                    <a:pt x="15" y="97"/>
                    <a:pt x="15" y="97"/>
                    <a:pt x="15" y="97"/>
                  </a:cubicBezTo>
                  <a:cubicBezTo>
                    <a:pt x="1" y="92"/>
                    <a:pt x="1" y="92"/>
                    <a:pt x="1" y="92"/>
                  </a:cubicBezTo>
                  <a:cubicBezTo>
                    <a:pt x="1" y="93"/>
                    <a:pt x="0" y="93"/>
                    <a:pt x="0" y="94"/>
                  </a:cubicBezTo>
                  <a:cubicBezTo>
                    <a:pt x="16" y="100"/>
                    <a:pt x="16" y="100"/>
                    <a:pt x="16" y="100"/>
                  </a:cubicBezTo>
                  <a:cubicBezTo>
                    <a:pt x="21" y="101"/>
                    <a:pt x="25" y="100"/>
                    <a:pt x="27" y="98"/>
                  </a:cubicBezTo>
                  <a:cubicBezTo>
                    <a:pt x="27" y="98"/>
                    <a:pt x="28" y="97"/>
                    <a:pt x="28" y="97"/>
                  </a:cubicBezTo>
                  <a:cubicBezTo>
                    <a:pt x="36" y="91"/>
                    <a:pt x="44" y="84"/>
                    <a:pt x="51" y="74"/>
                  </a:cubicBezTo>
                  <a:cubicBezTo>
                    <a:pt x="56" y="69"/>
                    <a:pt x="60" y="62"/>
                    <a:pt x="64" y="55"/>
                  </a:cubicBezTo>
                  <a:cubicBezTo>
                    <a:pt x="78" y="41"/>
                    <a:pt x="82" y="30"/>
                    <a:pt x="75" y="21"/>
                  </a:cubicBezTo>
                  <a:cubicBezTo>
                    <a:pt x="54" y="0"/>
                    <a:pt x="54" y="0"/>
                    <a:pt x="54" y="0"/>
                  </a:cubicBezTo>
                  <a:close/>
                  <a:moveTo>
                    <a:pt x="55" y="49"/>
                  </a:moveTo>
                  <a:cubicBezTo>
                    <a:pt x="59" y="41"/>
                    <a:pt x="61" y="32"/>
                    <a:pt x="61" y="24"/>
                  </a:cubicBezTo>
                  <a:cubicBezTo>
                    <a:pt x="45" y="14"/>
                    <a:pt x="45" y="14"/>
                    <a:pt x="45" y="14"/>
                  </a:cubicBezTo>
                  <a:cubicBezTo>
                    <a:pt x="48" y="13"/>
                    <a:pt x="48" y="13"/>
                    <a:pt x="48" y="13"/>
                  </a:cubicBezTo>
                  <a:cubicBezTo>
                    <a:pt x="64" y="22"/>
                    <a:pt x="64" y="22"/>
                    <a:pt x="64" y="22"/>
                  </a:cubicBezTo>
                  <a:cubicBezTo>
                    <a:pt x="62" y="32"/>
                    <a:pt x="60" y="42"/>
                    <a:pt x="57" y="51"/>
                  </a:cubicBezTo>
                  <a:cubicBezTo>
                    <a:pt x="55" y="55"/>
                    <a:pt x="53" y="59"/>
                    <a:pt x="51" y="62"/>
                  </a:cubicBezTo>
                  <a:cubicBezTo>
                    <a:pt x="45" y="72"/>
                    <a:pt x="39" y="81"/>
                    <a:pt x="31" y="89"/>
                  </a:cubicBezTo>
                  <a:cubicBezTo>
                    <a:pt x="14" y="86"/>
                    <a:pt x="14" y="86"/>
                    <a:pt x="14" y="86"/>
                  </a:cubicBezTo>
                  <a:cubicBezTo>
                    <a:pt x="31" y="87"/>
                    <a:pt x="31" y="87"/>
                    <a:pt x="31" y="87"/>
                  </a:cubicBezTo>
                  <a:cubicBezTo>
                    <a:pt x="39" y="77"/>
                    <a:pt x="46" y="67"/>
                    <a:pt x="51" y="57"/>
                  </a:cubicBezTo>
                  <a:cubicBezTo>
                    <a:pt x="52" y="54"/>
                    <a:pt x="54" y="52"/>
                    <a:pt x="55" y="49"/>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 name="Freeform 7"/>
            <p:cNvSpPr>
              <a:spLocks/>
            </p:cNvSpPr>
            <p:nvPr/>
          </p:nvSpPr>
          <p:spPr bwMode="auto">
            <a:xfrm>
              <a:off x="7754938" y="4845051"/>
              <a:ext cx="100013" cy="152400"/>
            </a:xfrm>
            <a:custGeom>
              <a:avLst/>
              <a:gdLst>
                <a:gd name="T0" fmla="*/ 47 w 50"/>
                <a:gd name="T1" fmla="*/ 11 h 76"/>
                <a:gd name="T2" fmla="*/ 41 w 50"/>
                <a:gd name="T3" fmla="*/ 36 h 76"/>
                <a:gd name="T4" fmla="*/ 37 w 50"/>
                <a:gd name="T5" fmla="*/ 44 h 76"/>
                <a:gd name="T6" fmla="*/ 17 w 50"/>
                <a:gd name="T7" fmla="*/ 74 h 76"/>
                <a:gd name="T8" fmla="*/ 0 w 50"/>
                <a:gd name="T9" fmla="*/ 73 h 76"/>
                <a:gd name="T10" fmla="*/ 17 w 50"/>
                <a:gd name="T11" fmla="*/ 76 h 76"/>
                <a:gd name="T12" fmla="*/ 37 w 50"/>
                <a:gd name="T13" fmla="*/ 49 h 76"/>
                <a:gd name="T14" fmla="*/ 43 w 50"/>
                <a:gd name="T15" fmla="*/ 38 h 76"/>
                <a:gd name="T16" fmla="*/ 50 w 50"/>
                <a:gd name="T17" fmla="*/ 9 h 76"/>
                <a:gd name="T18" fmla="*/ 34 w 50"/>
                <a:gd name="T19" fmla="*/ 0 h 76"/>
                <a:gd name="T20" fmla="*/ 31 w 50"/>
                <a:gd name="T21" fmla="*/ 1 h 76"/>
                <a:gd name="T22" fmla="*/ 47 w 50"/>
                <a:gd name="T23"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76">
                  <a:moveTo>
                    <a:pt x="47" y="11"/>
                  </a:moveTo>
                  <a:cubicBezTo>
                    <a:pt x="47" y="19"/>
                    <a:pt x="45" y="28"/>
                    <a:pt x="41" y="36"/>
                  </a:cubicBezTo>
                  <a:cubicBezTo>
                    <a:pt x="40" y="39"/>
                    <a:pt x="38" y="41"/>
                    <a:pt x="37" y="44"/>
                  </a:cubicBezTo>
                  <a:cubicBezTo>
                    <a:pt x="32" y="54"/>
                    <a:pt x="25" y="64"/>
                    <a:pt x="17" y="74"/>
                  </a:cubicBezTo>
                  <a:cubicBezTo>
                    <a:pt x="0" y="73"/>
                    <a:pt x="0" y="73"/>
                    <a:pt x="0" y="73"/>
                  </a:cubicBezTo>
                  <a:cubicBezTo>
                    <a:pt x="17" y="76"/>
                    <a:pt x="17" y="76"/>
                    <a:pt x="17" y="76"/>
                  </a:cubicBezTo>
                  <a:cubicBezTo>
                    <a:pt x="25" y="68"/>
                    <a:pt x="31" y="59"/>
                    <a:pt x="37" y="49"/>
                  </a:cubicBezTo>
                  <a:cubicBezTo>
                    <a:pt x="39" y="46"/>
                    <a:pt x="41" y="42"/>
                    <a:pt x="43" y="38"/>
                  </a:cubicBezTo>
                  <a:cubicBezTo>
                    <a:pt x="46" y="29"/>
                    <a:pt x="48" y="19"/>
                    <a:pt x="50" y="9"/>
                  </a:cubicBezTo>
                  <a:cubicBezTo>
                    <a:pt x="34" y="0"/>
                    <a:pt x="34" y="0"/>
                    <a:pt x="34" y="0"/>
                  </a:cubicBezTo>
                  <a:cubicBezTo>
                    <a:pt x="31" y="1"/>
                    <a:pt x="31" y="1"/>
                    <a:pt x="31" y="1"/>
                  </a:cubicBezTo>
                  <a:cubicBezTo>
                    <a:pt x="47" y="11"/>
                    <a:pt x="47" y="11"/>
                    <a:pt x="47"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 name="Freeform 8"/>
            <p:cNvSpPr>
              <a:spLocks/>
            </p:cNvSpPr>
            <p:nvPr/>
          </p:nvSpPr>
          <p:spPr bwMode="auto">
            <a:xfrm>
              <a:off x="7726363" y="4795838"/>
              <a:ext cx="182563" cy="228600"/>
            </a:xfrm>
            <a:custGeom>
              <a:avLst/>
              <a:gdLst>
                <a:gd name="T0" fmla="*/ 59 w 91"/>
                <a:gd name="T1" fmla="*/ 0 h 114"/>
                <a:gd name="T2" fmla="*/ 54 w 91"/>
                <a:gd name="T3" fmla="*/ 11 h 114"/>
                <a:gd name="T4" fmla="*/ 75 w 91"/>
                <a:gd name="T5" fmla="*/ 32 h 114"/>
                <a:gd name="T6" fmla="*/ 64 w 91"/>
                <a:gd name="T7" fmla="*/ 66 h 114"/>
                <a:gd name="T8" fmla="*/ 51 w 91"/>
                <a:gd name="T9" fmla="*/ 85 h 114"/>
                <a:gd name="T10" fmla="*/ 28 w 91"/>
                <a:gd name="T11" fmla="*/ 108 h 114"/>
                <a:gd name="T12" fmla="*/ 27 w 91"/>
                <a:gd name="T13" fmla="*/ 109 h 114"/>
                <a:gd name="T14" fmla="*/ 16 w 91"/>
                <a:gd name="T15" fmla="*/ 111 h 114"/>
                <a:gd name="T16" fmla="*/ 0 w 91"/>
                <a:gd name="T17" fmla="*/ 105 h 114"/>
                <a:gd name="T18" fmla="*/ 0 w 91"/>
                <a:gd name="T19" fmla="*/ 107 h 114"/>
                <a:gd name="T20" fmla="*/ 0 w 91"/>
                <a:gd name="T21" fmla="*/ 107 h 114"/>
                <a:gd name="T22" fmla="*/ 2 w 91"/>
                <a:gd name="T23" fmla="*/ 108 h 114"/>
                <a:gd name="T24" fmla="*/ 21 w 91"/>
                <a:gd name="T25" fmla="*/ 114 h 114"/>
                <a:gd name="T26" fmla="*/ 22 w 91"/>
                <a:gd name="T27" fmla="*/ 114 h 114"/>
                <a:gd name="T28" fmla="*/ 42 w 91"/>
                <a:gd name="T29" fmla="*/ 108 h 114"/>
                <a:gd name="T30" fmla="*/ 43 w 91"/>
                <a:gd name="T31" fmla="*/ 107 h 114"/>
                <a:gd name="T32" fmla="*/ 49 w 91"/>
                <a:gd name="T33" fmla="*/ 101 h 114"/>
                <a:gd name="T34" fmla="*/ 51 w 91"/>
                <a:gd name="T35" fmla="*/ 98 h 114"/>
                <a:gd name="T36" fmla="*/ 57 w 91"/>
                <a:gd name="T37" fmla="*/ 89 h 114"/>
                <a:gd name="T38" fmla="*/ 66 w 91"/>
                <a:gd name="T39" fmla="*/ 77 h 114"/>
                <a:gd name="T40" fmla="*/ 83 w 91"/>
                <a:gd name="T41" fmla="*/ 53 h 114"/>
                <a:gd name="T42" fmla="*/ 86 w 91"/>
                <a:gd name="T43" fmla="*/ 26 h 114"/>
                <a:gd name="T44" fmla="*/ 59 w 91"/>
                <a:gd name="T45"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 h="114">
                  <a:moveTo>
                    <a:pt x="59" y="0"/>
                  </a:moveTo>
                  <a:cubicBezTo>
                    <a:pt x="57" y="4"/>
                    <a:pt x="56" y="8"/>
                    <a:pt x="54" y="11"/>
                  </a:cubicBezTo>
                  <a:cubicBezTo>
                    <a:pt x="75" y="32"/>
                    <a:pt x="75" y="32"/>
                    <a:pt x="75" y="32"/>
                  </a:cubicBezTo>
                  <a:cubicBezTo>
                    <a:pt x="82" y="41"/>
                    <a:pt x="78" y="52"/>
                    <a:pt x="64" y="66"/>
                  </a:cubicBezTo>
                  <a:cubicBezTo>
                    <a:pt x="60" y="73"/>
                    <a:pt x="56" y="80"/>
                    <a:pt x="51" y="85"/>
                  </a:cubicBezTo>
                  <a:cubicBezTo>
                    <a:pt x="44" y="95"/>
                    <a:pt x="36" y="102"/>
                    <a:pt x="28" y="108"/>
                  </a:cubicBezTo>
                  <a:cubicBezTo>
                    <a:pt x="28" y="108"/>
                    <a:pt x="27" y="109"/>
                    <a:pt x="27" y="109"/>
                  </a:cubicBezTo>
                  <a:cubicBezTo>
                    <a:pt x="25" y="111"/>
                    <a:pt x="21" y="112"/>
                    <a:pt x="16" y="111"/>
                  </a:cubicBezTo>
                  <a:cubicBezTo>
                    <a:pt x="0" y="105"/>
                    <a:pt x="0" y="105"/>
                    <a:pt x="0" y="105"/>
                  </a:cubicBezTo>
                  <a:cubicBezTo>
                    <a:pt x="0" y="105"/>
                    <a:pt x="0" y="106"/>
                    <a:pt x="0" y="107"/>
                  </a:cubicBezTo>
                  <a:cubicBezTo>
                    <a:pt x="0" y="107"/>
                    <a:pt x="0" y="107"/>
                    <a:pt x="0" y="107"/>
                  </a:cubicBezTo>
                  <a:cubicBezTo>
                    <a:pt x="1" y="107"/>
                    <a:pt x="2" y="108"/>
                    <a:pt x="2" y="108"/>
                  </a:cubicBezTo>
                  <a:cubicBezTo>
                    <a:pt x="8" y="111"/>
                    <a:pt x="14" y="113"/>
                    <a:pt x="21" y="114"/>
                  </a:cubicBezTo>
                  <a:cubicBezTo>
                    <a:pt x="21" y="114"/>
                    <a:pt x="22" y="114"/>
                    <a:pt x="22" y="114"/>
                  </a:cubicBezTo>
                  <a:cubicBezTo>
                    <a:pt x="30" y="114"/>
                    <a:pt x="37" y="112"/>
                    <a:pt x="42" y="108"/>
                  </a:cubicBezTo>
                  <a:cubicBezTo>
                    <a:pt x="43" y="108"/>
                    <a:pt x="43" y="108"/>
                    <a:pt x="43" y="107"/>
                  </a:cubicBezTo>
                  <a:cubicBezTo>
                    <a:pt x="45" y="106"/>
                    <a:pt x="47" y="103"/>
                    <a:pt x="49" y="101"/>
                  </a:cubicBezTo>
                  <a:cubicBezTo>
                    <a:pt x="51" y="98"/>
                    <a:pt x="51" y="98"/>
                    <a:pt x="51" y="98"/>
                  </a:cubicBezTo>
                  <a:cubicBezTo>
                    <a:pt x="57" y="89"/>
                    <a:pt x="57" y="89"/>
                    <a:pt x="57" y="89"/>
                  </a:cubicBezTo>
                  <a:cubicBezTo>
                    <a:pt x="66" y="77"/>
                    <a:pt x="66" y="77"/>
                    <a:pt x="66" y="77"/>
                  </a:cubicBezTo>
                  <a:cubicBezTo>
                    <a:pt x="83" y="53"/>
                    <a:pt x="83" y="53"/>
                    <a:pt x="83" y="53"/>
                  </a:cubicBezTo>
                  <a:cubicBezTo>
                    <a:pt x="91" y="42"/>
                    <a:pt x="91" y="33"/>
                    <a:pt x="86" y="26"/>
                  </a:cubicBezTo>
                  <a:cubicBezTo>
                    <a:pt x="59" y="0"/>
                    <a:pt x="59" y="0"/>
                    <a:pt x="5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 name="Freeform 9"/>
            <p:cNvSpPr>
              <a:spLocks/>
            </p:cNvSpPr>
            <p:nvPr/>
          </p:nvSpPr>
          <p:spPr bwMode="auto">
            <a:xfrm>
              <a:off x="7821613" y="4856163"/>
              <a:ext cx="23813" cy="12700"/>
            </a:xfrm>
            <a:custGeom>
              <a:avLst/>
              <a:gdLst>
                <a:gd name="T0" fmla="*/ 0 w 12"/>
                <a:gd name="T1" fmla="*/ 0 h 6"/>
                <a:gd name="T2" fmla="*/ 1 w 12"/>
                <a:gd name="T3" fmla="*/ 4 h 6"/>
                <a:gd name="T4" fmla="*/ 12 w 12"/>
                <a:gd name="T5" fmla="*/ 6 h 6"/>
                <a:gd name="T6" fmla="*/ 0 w 12"/>
                <a:gd name="T7" fmla="*/ 0 h 6"/>
              </a:gdLst>
              <a:ahLst/>
              <a:cxnLst>
                <a:cxn ang="0">
                  <a:pos x="T0" y="T1"/>
                </a:cxn>
                <a:cxn ang="0">
                  <a:pos x="T2" y="T3"/>
                </a:cxn>
                <a:cxn ang="0">
                  <a:pos x="T4" y="T5"/>
                </a:cxn>
                <a:cxn ang="0">
                  <a:pos x="T6" y="T7"/>
                </a:cxn>
              </a:cxnLst>
              <a:rect l="0" t="0" r="r" b="b"/>
              <a:pathLst>
                <a:path w="12" h="6">
                  <a:moveTo>
                    <a:pt x="0" y="0"/>
                  </a:moveTo>
                  <a:cubicBezTo>
                    <a:pt x="0" y="1"/>
                    <a:pt x="0" y="3"/>
                    <a:pt x="1" y="4"/>
                  </a:cubicBezTo>
                  <a:cubicBezTo>
                    <a:pt x="12" y="6"/>
                    <a:pt x="12" y="6"/>
                    <a:pt x="12" y="6"/>
                  </a:cubicBezTo>
                  <a:cubicBezTo>
                    <a:pt x="0" y="0"/>
                    <a:pt x="0" y="0"/>
                    <a:pt x="0"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 name="Freeform 10"/>
            <p:cNvSpPr>
              <a:spLocks/>
            </p:cNvSpPr>
            <p:nvPr/>
          </p:nvSpPr>
          <p:spPr bwMode="auto">
            <a:xfrm>
              <a:off x="7823201" y="4864101"/>
              <a:ext cx="22225" cy="12700"/>
            </a:xfrm>
            <a:custGeom>
              <a:avLst/>
              <a:gdLst>
                <a:gd name="T0" fmla="*/ 0 w 11"/>
                <a:gd name="T1" fmla="*/ 0 h 6"/>
                <a:gd name="T2" fmla="*/ 0 w 11"/>
                <a:gd name="T3" fmla="*/ 5 h 6"/>
                <a:gd name="T4" fmla="*/ 10 w 11"/>
                <a:gd name="T5" fmla="*/ 6 h 6"/>
                <a:gd name="T6" fmla="*/ 11 w 11"/>
                <a:gd name="T7" fmla="*/ 2 h 6"/>
                <a:gd name="T8" fmla="*/ 0 w 11"/>
                <a:gd name="T9" fmla="*/ 0 h 6"/>
              </a:gdLst>
              <a:ahLst/>
              <a:cxnLst>
                <a:cxn ang="0">
                  <a:pos x="T0" y="T1"/>
                </a:cxn>
                <a:cxn ang="0">
                  <a:pos x="T2" y="T3"/>
                </a:cxn>
                <a:cxn ang="0">
                  <a:pos x="T4" y="T5"/>
                </a:cxn>
                <a:cxn ang="0">
                  <a:pos x="T6" y="T7"/>
                </a:cxn>
                <a:cxn ang="0">
                  <a:pos x="T8" y="T9"/>
                </a:cxn>
              </a:cxnLst>
              <a:rect l="0" t="0" r="r" b="b"/>
              <a:pathLst>
                <a:path w="11" h="6">
                  <a:moveTo>
                    <a:pt x="0" y="0"/>
                  </a:moveTo>
                  <a:cubicBezTo>
                    <a:pt x="0" y="2"/>
                    <a:pt x="0" y="3"/>
                    <a:pt x="0" y="5"/>
                  </a:cubicBezTo>
                  <a:cubicBezTo>
                    <a:pt x="10" y="6"/>
                    <a:pt x="10" y="6"/>
                    <a:pt x="10" y="6"/>
                  </a:cubicBezTo>
                  <a:cubicBezTo>
                    <a:pt x="10" y="5"/>
                    <a:pt x="10" y="3"/>
                    <a:pt x="11" y="2"/>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 name="Freeform 11"/>
            <p:cNvSpPr>
              <a:spLocks/>
            </p:cNvSpPr>
            <p:nvPr/>
          </p:nvSpPr>
          <p:spPr bwMode="auto">
            <a:xfrm>
              <a:off x="7818438" y="4875213"/>
              <a:ext cx="25400" cy="68263"/>
            </a:xfrm>
            <a:custGeom>
              <a:avLst/>
              <a:gdLst>
                <a:gd name="T0" fmla="*/ 12 w 12"/>
                <a:gd name="T1" fmla="*/ 1 h 34"/>
                <a:gd name="T2" fmla="*/ 2 w 12"/>
                <a:gd name="T3" fmla="*/ 0 h 34"/>
                <a:gd name="T4" fmla="*/ 0 w 12"/>
                <a:gd name="T5" fmla="*/ 34 h 34"/>
                <a:gd name="T6" fmla="*/ 5 w 12"/>
                <a:gd name="T7" fmla="*/ 24 h 34"/>
                <a:gd name="T8" fmla="*/ 12 w 12"/>
                <a:gd name="T9" fmla="*/ 1 h 34"/>
              </a:gdLst>
              <a:ahLst/>
              <a:cxnLst>
                <a:cxn ang="0">
                  <a:pos x="T0" y="T1"/>
                </a:cxn>
                <a:cxn ang="0">
                  <a:pos x="T2" y="T3"/>
                </a:cxn>
                <a:cxn ang="0">
                  <a:pos x="T4" y="T5"/>
                </a:cxn>
                <a:cxn ang="0">
                  <a:pos x="T6" y="T7"/>
                </a:cxn>
                <a:cxn ang="0">
                  <a:pos x="T8" y="T9"/>
                </a:cxn>
              </a:cxnLst>
              <a:rect l="0" t="0" r="r" b="b"/>
              <a:pathLst>
                <a:path w="12" h="34">
                  <a:moveTo>
                    <a:pt x="12" y="1"/>
                  </a:moveTo>
                  <a:cubicBezTo>
                    <a:pt x="2" y="0"/>
                    <a:pt x="2" y="0"/>
                    <a:pt x="2" y="0"/>
                  </a:cubicBezTo>
                  <a:cubicBezTo>
                    <a:pt x="3" y="11"/>
                    <a:pt x="3" y="22"/>
                    <a:pt x="0" y="34"/>
                  </a:cubicBezTo>
                  <a:cubicBezTo>
                    <a:pt x="2" y="31"/>
                    <a:pt x="4" y="27"/>
                    <a:pt x="5" y="24"/>
                  </a:cubicBezTo>
                  <a:cubicBezTo>
                    <a:pt x="9" y="16"/>
                    <a:pt x="11" y="9"/>
                    <a:pt x="12" y="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 name="Freeform 12"/>
            <p:cNvSpPr>
              <a:spLocks/>
            </p:cNvSpPr>
            <p:nvPr/>
          </p:nvSpPr>
          <p:spPr bwMode="auto">
            <a:xfrm>
              <a:off x="7720013" y="4951413"/>
              <a:ext cx="139700" cy="166688"/>
            </a:xfrm>
            <a:custGeom>
              <a:avLst/>
              <a:gdLst>
                <a:gd name="T0" fmla="*/ 69 w 69"/>
                <a:gd name="T1" fmla="*/ 0 h 83"/>
                <a:gd name="T2" fmla="*/ 60 w 69"/>
                <a:gd name="T3" fmla="*/ 12 h 83"/>
                <a:gd name="T4" fmla="*/ 43 w 69"/>
                <a:gd name="T5" fmla="*/ 72 h 83"/>
                <a:gd name="T6" fmla="*/ 43 w 69"/>
                <a:gd name="T7" fmla="*/ 72 h 83"/>
                <a:gd name="T8" fmla="*/ 42 w 69"/>
                <a:gd name="T9" fmla="*/ 72 h 83"/>
                <a:gd name="T10" fmla="*/ 0 w 69"/>
                <a:gd name="T11" fmla="*/ 76 h 83"/>
                <a:gd name="T12" fmla="*/ 0 w 69"/>
                <a:gd name="T13" fmla="*/ 80 h 83"/>
                <a:gd name="T14" fmla="*/ 0 w 69"/>
                <a:gd name="T15" fmla="*/ 83 h 83"/>
                <a:gd name="T16" fmla="*/ 2 w 69"/>
                <a:gd name="T17" fmla="*/ 83 h 83"/>
                <a:gd name="T18" fmla="*/ 8 w 69"/>
                <a:gd name="T19" fmla="*/ 83 h 83"/>
                <a:gd name="T20" fmla="*/ 38 w 69"/>
                <a:gd name="T21" fmla="*/ 81 h 83"/>
                <a:gd name="T22" fmla="*/ 58 w 69"/>
                <a:gd name="T23" fmla="*/ 64 h 83"/>
                <a:gd name="T24" fmla="*/ 69 w 69"/>
                <a:gd name="T2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9" h="83">
                  <a:moveTo>
                    <a:pt x="69" y="0"/>
                  </a:moveTo>
                  <a:cubicBezTo>
                    <a:pt x="60" y="12"/>
                    <a:pt x="60" y="12"/>
                    <a:pt x="60" y="12"/>
                  </a:cubicBezTo>
                  <a:cubicBezTo>
                    <a:pt x="58" y="50"/>
                    <a:pt x="52" y="70"/>
                    <a:pt x="43" y="72"/>
                  </a:cubicBezTo>
                  <a:cubicBezTo>
                    <a:pt x="43" y="72"/>
                    <a:pt x="43" y="72"/>
                    <a:pt x="43" y="72"/>
                  </a:cubicBezTo>
                  <a:cubicBezTo>
                    <a:pt x="43" y="72"/>
                    <a:pt x="43" y="72"/>
                    <a:pt x="42" y="72"/>
                  </a:cubicBezTo>
                  <a:cubicBezTo>
                    <a:pt x="0" y="76"/>
                    <a:pt x="0" y="76"/>
                    <a:pt x="0" y="76"/>
                  </a:cubicBezTo>
                  <a:cubicBezTo>
                    <a:pt x="0" y="77"/>
                    <a:pt x="0" y="79"/>
                    <a:pt x="0" y="80"/>
                  </a:cubicBezTo>
                  <a:cubicBezTo>
                    <a:pt x="0" y="81"/>
                    <a:pt x="0" y="82"/>
                    <a:pt x="0" y="83"/>
                  </a:cubicBezTo>
                  <a:cubicBezTo>
                    <a:pt x="2" y="83"/>
                    <a:pt x="2" y="83"/>
                    <a:pt x="2" y="83"/>
                  </a:cubicBezTo>
                  <a:cubicBezTo>
                    <a:pt x="8" y="83"/>
                    <a:pt x="8" y="83"/>
                    <a:pt x="8" y="83"/>
                  </a:cubicBezTo>
                  <a:cubicBezTo>
                    <a:pt x="38" y="81"/>
                    <a:pt x="38" y="81"/>
                    <a:pt x="38" y="81"/>
                  </a:cubicBezTo>
                  <a:cubicBezTo>
                    <a:pt x="49" y="80"/>
                    <a:pt x="56" y="74"/>
                    <a:pt x="58" y="64"/>
                  </a:cubicBezTo>
                  <a:cubicBezTo>
                    <a:pt x="64" y="44"/>
                    <a:pt x="68" y="22"/>
                    <a:pt x="69"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 name="Freeform 13"/>
            <p:cNvSpPr>
              <a:spLocks noEditPoints="1"/>
            </p:cNvSpPr>
            <p:nvPr/>
          </p:nvSpPr>
          <p:spPr bwMode="auto">
            <a:xfrm>
              <a:off x="7404101" y="4953001"/>
              <a:ext cx="436563" cy="323850"/>
            </a:xfrm>
            <a:custGeom>
              <a:avLst/>
              <a:gdLst>
                <a:gd name="T0" fmla="*/ 212 w 218"/>
                <a:gd name="T1" fmla="*/ 20 h 161"/>
                <a:gd name="T2" fmla="*/ 212 w 218"/>
                <a:gd name="T3" fmla="*/ 30 h 161"/>
                <a:gd name="T4" fmla="*/ 199 w 218"/>
                <a:gd name="T5" fmla="*/ 64 h 161"/>
                <a:gd name="T6" fmla="*/ 187 w 218"/>
                <a:gd name="T7" fmla="*/ 66 h 161"/>
                <a:gd name="T8" fmla="*/ 158 w 218"/>
                <a:gd name="T9" fmla="*/ 71 h 161"/>
                <a:gd name="T10" fmla="*/ 161 w 218"/>
                <a:gd name="T11" fmla="*/ 30 h 161"/>
                <a:gd name="T12" fmla="*/ 161 w 218"/>
                <a:gd name="T13" fmla="*/ 29 h 161"/>
                <a:gd name="T14" fmla="*/ 161 w 218"/>
                <a:gd name="T15" fmla="*/ 29 h 161"/>
                <a:gd name="T16" fmla="*/ 161 w 218"/>
                <a:gd name="T17" fmla="*/ 27 h 161"/>
                <a:gd name="T18" fmla="*/ 162 w 218"/>
                <a:gd name="T19" fmla="*/ 25 h 161"/>
                <a:gd name="T20" fmla="*/ 162 w 218"/>
                <a:gd name="T21" fmla="*/ 25 h 161"/>
                <a:gd name="T22" fmla="*/ 162 w 218"/>
                <a:gd name="T23" fmla="*/ 23 h 161"/>
                <a:gd name="T24" fmla="*/ 162 w 218"/>
                <a:gd name="T25" fmla="*/ 23 h 161"/>
                <a:gd name="T26" fmla="*/ 162 w 218"/>
                <a:gd name="T27" fmla="*/ 22 h 161"/>
                <a:gd name="T28" fmla="*/ 162 w 218"/>
                <a:gd name="T29" fmla="*/ 22 h 161"/>
                <a:gd name="T30" fmla="*/ 162 w 218"/>
                <a:gd name="T31" fmla="*/ 20 h 161"/>
                <a:gd name="T32" fmla="*/ 162 w 218"/>
                <a:gd name="T33" fmla="*/ 19 h 161"/>
                <a:gd name="T34" fmla="*/ 163 w 218"/>
                <a:gd name="T35" fmla="*/ 18 h 161"/>
                <a:gd name="T36" fmla="*/ 163 w 218"/>
                <a:gd name="T37" fmla="*/ 17 h 161"/>
                <a:gd name="T38" fmla="*/ 165 w 218"/>
                <a:gd name="T39" fmla="*/ 0 h 161"/>
                <a:gd name="T40" fmla="*/ 27 w 218"/>
                <a:gd name="T41" fmla="*/ 14 h 161"/>
                <a:gd name="T42" fmla="*/ 24 w 218"/>
                <a:gd name="T43" fmla="*/ 30 h 161"/>
                <a:gd name="T44" fmla="*/ 15 w 218"/>
                <a:gd name="T45" fmla="*/ 135 h 161"/>
                <a:gd name="T46" fmla="*/ 0 w 218"/>
                <a:gd name="T47" fmla="*/ 155 h 161"/>
                <a:gd name="T48" fmla="*/ 21 w 218"/>
                <a:gd name="T49" fmla="*/ 145 h 161"/>
                <a:gd name="T50" fmla="*/ 23 w 218"/>
                <a:gd name="T51" fmla="*/ 136 h 161"/>
                <a:gd name="T52" fmla="*/ 25 w 218"/>
                <a:gd name="T53" fmla="*/ 113 h 161"/>
                <a:gd name="T54" fmla="*/ 26 w 218"/>
                <a:gd name="T55" fmla="*/ 104 h 161"/>
                <a:gd name="T56" fmla="*/ 92 w 218"/>
                <a:gd name="T57" fmla="*/ 94 h 161"/>
                <a:gd name="T58" fmla="*/ 106 w 218"/>
                <a:gd name="T59" fmla="*/ 92 h 161"/>
                <a:gd name="T60" fmla="*/ 139 w 218"/>
                <a:gd name="T61" fmla="*/ 88 h 161"/>
                <a:gd name="T62" fmla="*/ 146 w 218"/>
                <a:gd name="T63" fmla="*/ 87 h 161"/>
                <a:gd name="T64" fmla="*/ 146 w 218"/>
                <a:gd name="T65" fmla="*/ 115 h 161"/>
                <a:gd name="T66" fmla="*/ 120 w 218"/>
                <a:gd name="T67" fmla="*/ 131 h 161"/>
                <a:gd name="T68" fmla="*/ 152 w 218"/>
                <a:gd name="T69" fmla="*/ 119 h 161"/>
                <a:gd name="T70" fmla="*/ 152 w 218"/>
                <a:gd name="T71" fmla="*/ 161 h 161"/>
                <a:gd name="T72" fmla="*/ 166 w 218"/>
                <a:gd name="T73" fmla="*/ 161 h 161"/>
                <a:gd name="T74" fmla="*/ 166 w 218"/>
                <a:gd name="T75" fmla="*/ 82 h 161"/>
                <a:gd name="T76" fmla="*/ 160 w 218"/>
                <a:gd name="T77" fmla="*/ 82 h 161"/>
                <a:gd name="T78" fmla="*/ 160 w 218"/>
                <a:gd name="T79" fmla="*/ 158 h 161"/>
                <a:gd name="T80" fmla="*/ 155 w 218"/>
                <a:gd name="T81" fmla="*/ 158 h 161"/>
                <a:gd name="T82" fmla="*/ 155 w 218"/>
                <a:gd name="T83" fmla="*/ 146 h 161"/>
                <a:gd name="T84" fmla="*/ 155 w 218"/>
                <a:gd name="T85" fmla="*/ 146 h 161"/>
                <a:gd name="T86" fmla="*/ 155 w 218"/>
                <a:gd name="T87" fmla="*/ 104 h 161"/>
                <a:gd name="T88" fmla="*/ 158 w 218"/>
                <a:gd name="T89" fmla="*/ 82 h 161"/>
                <a:gd name="T90" fmla="*/ 158 w 218"/>
                <a:gd name="T91" fmla="*/ 79 h 161"/>
                <a:gd name="T92" fmla="*/ 158 w 218"/>
                <a:gd name="T93" fmla="*/ 75 h 161"/>
                <a:gd name="T94" fmla="*/ 200 w 218"/>
                <a:gd name="T95" fmla="*/ 71 h 161"/>
                <a:gd name="T96" fmla="*/ 201 w 218"/>
                <a:gd name="T97" fmla="*/ 71 h 161"/>
                <a:gd name="T98" fmla="*/ 201 w 218"/>
                <a:gd name="T99" fmla="*/ 71 h 161"/>
                <a:gd name="T100" fmla="*/ 218 w 218"/>
                <a:gd name="T101" fmla="*/ 11 h 161"/>
                <a:gd name="T102" fmla="*/ 212 w 218"/>
                <a:gd name="T103" fmla="*/ 20 h 161"/>
                <a:gd name="T104" fmla="*/ 29 w 218"/>
                <a:gd name="T105" fmla="*/ 30 h 161"/>
                <a:gd name="T106" fmla="*/ 31 w 218"/>
                <a:gd name="T107" fmla="*/ 19 h 161"/>
                <a:gd name="T108" fmla="*/ 153 w 218"/>
                <a:gd name="T109" fmla="*/ 5 h 161"/>
                <a:gd name="T110" fmla="*/ 40 w 218"/>
                <a:gd name="T111" fmla="*/ 27 h 161"/>
                <a:gd name="T112" fmla="*/ 20 w 218"/>
                <a:gd name="T113" fmla="*/ 97 h 161"/>
                <a:gd name="T114" fmla="*/ 29 w 218"/>
                <a:gd name="T115" fmla="*/ 30 h 161"/>
                <a:gd name="T116" fmla="*/ 21 w 218"/>
                <a:gd name="T117" fmla="*/ 101 h 161"/>
                <a:gd name="T118" fmla="*/ 143 w 218"/>
                <a:gd name="T119" fmla="*/ 71 h 161"/>
                <a:gd name="T120" fmla="*/ 159 w 218"/>
                <a:gd name="T121" fmla="*/ 5 h 161"/>
                <a:gd name="T122" fmla="*/ 154 w 218"/>
                <a:gd name="T123" fmla="*/ 82 h 161"/>
                <a:gd name="T124" fmla="*/ 21 w 218"/>
                <a:gd name="T125" fmla="*/ 10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8" h="161">
                  <a:moveTo>
                    <a:pt x="212" y="20"/>
                  </a:moveTo>
                  <a:cubicBezTo>
                    <a:pt x="212" y="23"/>
                    <a:pt x="212" y="27"/>
                    <a:pt x="212" y="30"/>
                  </a:cubicBezTo>
                  <a:cubicBezTo>
                    <a:pt x="211" y="46"/>
                    <a:pt x="206" y="57"/>
                    <a:pt x="199" y="64"/>
                  </a:cubicBezTo>
                  <a:cubicBezTo>
                    <a:pt x="195" y="67"/>
                    <a:pt x="191" y="68"/>
                    <a:pt x="187" y="66"/>
                  </a:cubicBezTo>
                  <a:cubicBezTo>
                    <a:pt x="180" y="70"/>
                    <a:pt x="171" y="72"/>
                    <a:pt x="158" y="71"/>
                  </a:cubicBezTo>
                  <a:cubicBezTo>
                    <a:pt x="159" y="57"/>
                    <a:pt x="160" y="44"/>
                    <a:pt x="161" y="30"/>
                  </a:cubicBezTo>
                  <a:cubicBezTo>
                    <a:pt x="161" y="30"/>
                    <a:pt x="161" y="29"/>
                    <a:pt x="161" y="29"/>
                  </a:cubicBezTo>
                  <a:cubicBezTo>
                    <a:pt x="161" y="29"/>
                    <a:pt x="161" y="29"/>
                    <a:pt x="161" y="29"/>
                  </a:cubicBezTo>
                  <a:cubicBezTo>
                    <a:pt x="161" y="28"/>
                    <a:pt x="161" y="27"/>
                    <a:pt x="161" y="27"/>
                  </a:cubicBezTo>
                  <a:cubicBezTo>
                    <a:pt x="161" y="26"/>
                    <a:pt x="162" y="26"/>
                    <a:pt x="162" y="25"/>
                  </a:cubicBezTo>
                  <a:cubicBezTo>
                    <a:pt x="162" y="25"/>
                    <a:pt x="162" y="25"/>
                    <a:pt x="162" y="25"/>
                  </a:cubicBezTo>
                  <a:cubicBezTo>
                    <a:pt x="162" y="24"/>
                    <a:pt x="162" y="24"/>
                    <a:pt x="162" y="23"/>
                  </a:cubicBezTo>
                  <a:cubicBezTo>
                    <a:pt x="162" y="23"/>
                    <a:pt x="162" y="23"/>
                    <a:pt x="162" y="23"/>
                  </a:cubicBezTo>
                  <a:cubicBezTo>
                    <a:pt x="162" y="23"/>
                    <a:pt x="162" y="22"/>
                    <a:pt x="162" y="22"/>
                  </a:cubicBezTo>
                  <a:cubicBezTo>
                    <a:pt x="162" y="22"/>
                    <a:pt x="162" y="22"/>
                    <a:pt x="162" y="22"/>
                  </a:cubicBezTo>
                  <a:cubicBezTo>
                    <a:pt x="162" y="21"/>
                    <a:pt x="162" y="21"/>
                    <a:pt x="162" y="20"/>
                  </a:cubicBezTo>
                  <a:cubicBezTo>
                    <a:pt x="162" y="20"/>
                    <a:pt x="162" y="19"/>
                    <a:pt x="162" y="19"/>
                  </a:cubicBezTo>
                  <a:cubicBezTo>
                    <a:pt x="162" y="19"/>
                    <a:pt x="162" y="18"/>
                    <a:pt x="163" y="18"/>
                  </a:cubicBezTo>
                  <a:cubicBezTo>
                    <a:pt x="163" y="18"/>
                    <a:pt x="163" y="17"/>
                    <a:pt x="163" y="17"/>
                  </a:cubicBezTo>
                  <a:cubicBezTo>
                    <a:pt x="163" y="11"/>
                    <a:pt x="164" y="6"/>
                    <a:pt x="165" y="0"/>
                  </a:cubicBezTo>
                  <a:cubicBezTo>
                    <a:pt x="27" y="14"/>
                    <a:pt x="27" y="14"/>
                    <a:pt x="27" y="14"/>
                  </a:cubicBezTo>
                  <a:cubicBezTo>
                    <a:pt x="26" y="19"/>
                    <a:pt x="25" y="25"/>
                    <a:pt x="24" y="30"/>
                  </a:cubicBezTo>
                  <a:cubicBezTo>
                    <a:pt x="18" y="62"/>
                    <a:pt x="15" y="97"/>
                    <a:pt x="15" y="135"/>
                  </a:cubicBezTo>
                  <a:cubicBezTo>
                    <a:pt x="13" y="148"/>
                    <a:pt x="7" y="154"/>
                    <a:pt x="0" y="155"/>
                  </a:cubicBezTo>
                  <a:cubicBezTo>
                    <a:pt x="11" y="156"/>
                    <a:pt x="18" y="153"/>
                    <a:pt x="21" y="145"/>
                  </a:cubicBezTo>
                  <a:cubicBezTo>
                    <a:pt x="22" y="142"/>
                    <a:pt x="23" y="139"/>
                    <a:pt x="23" y="136"/>
                  </a:cubicBezTo>
                  <a:cubicBezTo>
                    <a:pt x="25" y="113"/>
                    <a:pt x="25" y="113"/>
                    <a:pt x="25" y="113"/>
                  </a:cubicBezTo>
                  <a:cubicBezTo>
                    <a:pt x="26" y="104"/>
                    <a:pt x="26" y="104"/>
                    <a:pt x="26" y="104"/>
                  </a:cubicBezTo>
                  <a:cubicBezTo>
                    <a:pt x="92" y="94"/>
                    <a:pt x="92" y="94"/>
                    <a:pt x="92" y="94"/>
                  </a:cubicBezTo>
                  <a:cubicBezTo>
                    <a:pt x="106" y="92"/>
                    <a:pt x="106" y="92"/>
                    <a:pt x="106" y="92"/>
                  </a:cubicBezTo>
                  <a:cubicBezTo>
                    <a:pt x="139" y="88"/>
                    <a:pt x="139" y="88"/>
                    <a:pt x="139" y="88"/>
                  </a:cubicBezTo>
                  <a:cubicBezTo>
                    <a:pt x="146" y="87"/>
                    <a:pt x="146" y="87"/>
                    <a:pt x="146" y="87"/>
                  </a:cubicBezTo>
                  <a:cubicBezTo>
                    <a:pt x="146" y="115"/>
                    <a:pt x="146" y="115"/>
                    <a:pt x="146" y="115"/>
                  </a:cubicBezTo>
                  <a:cubicBezTo>
                    <a:pt x="143" y="128"/>
                    <a:pt x="134" y="133"/>
                    <a:pt x="120" y="131"/>
                  </a:cubicBezTo>
                  <a:cubicBezTo>
                    <a:pt x="135" y="138"/>
                    <a:pt x="146" y="134"/>
                    <a:pt x="152" y="119"/>
                  </a:cubicBezTo>
                  <a:cubicBezTo>
                    <a:pt x="152" y="161"/>
                    <a:pt x="152" y="161"/>
                    <a:pt x="152" y="161"/>
                  </a:cubicBezTo>
                  <a:cubicBezTo>
                    <a:pt x="166" y="161"/>
                    <a:pt x="166" y="161"/>
                    <a:pt x="166" y="161"/>
                  </a:cubicBezTo>
                  <a:cubicBezTo>
                    <a:pt x="166" y="82"/>
                    <a:pt x="166" y="82"/>
                    <a:pt x="166" y="82"/>
                  </a:cubicBezTo>
                  <a:cubicBezTo>
                    <a:pt x="160" y="82"/>
                    <a:pt x="160" y="82"/>
                    <a:pt x="160" y="82"/>
                  </a:cubicBezTo>
                  <a:cubicBezTo>
                    <a:pt x="160" y="158"/>
                    <a:pt x="160" y="158"/>
                    <a:pt x="160" y="158"/>
                  </a:cubicBezTo>
                  <a:cubicBezTo>
                    <a:pt x="155" y="158"/>
                    <a:pt x="155" y="158"/>
                    <a:pt x="155" y="158"/>
                  </a:cubicBezTo>
                  <a:cubicBezTo>
                    <a:pt x="155" y="146"/>
                    <a:pt x="155" y="146"/>
                    <a:pt x="155" y="146"/>
                  </a:cubicBezTo>
                  <a:cubicBezTo>
                    <a:pt x="155" y="146"/>
                    <a:pt x="155" y="146"/>
                    <a:pt x="155" y="146"/>
                  </a:cubicBezTo>
                  <a:cubicBezTo>
                    <a:pt x="155" y="104"/>
                    <a:pt x="155" y="104"/>
                    <a:pt x="155" y="104"/>
                  </a:cubicBezTo>
                  <a:cubicBezTo>
                    <a:pt x="158" y="82"/>
                    <a:pt x="158" y="82"/>
                    <a:pt x="158" y="82"/>
                  </a:cubicBezTo>
                  <a:cubicBezTo>
                    <a:pt x="158" y="81"/>
                    <a:pt x="158" y="80"/>
                    <a:pt x="158" y="79"/>
                  </a:cubicBezTo>
                  <a:cubicBezTo>
                    <a:pt x="158" y="78"/>
                    <a:pt x="158" y="76"/>
                    <a:pt x="158" y="75"/>
                  </a:cubicBezTo>
                  <a:cubicBezTo>
                    <a:pt x="200" y="71"/>
                    <a:pt x="200" y="71"/>
                    <a:pt x="200" y="71"/>
                  </a:cubicBezTo>
                  <a:cubicBezTo>
                    <a:pt x="201" y="71"/>
                    <a:pt x="201" y="71"/>
                    <a:pt x="201" y="71"/>
                  </a:cubicBezTo>
                  <a:cubicBezTo>
                    <a:pt x="201" y="71"/>
                    <a:pt x="201" y="71"/>
                    <a:pt x="201" y="71"/>
                  </a:cubicBezTo>
                  <a:cubicBezTo>
                    <a:pt x="210" y="69"/>
                    <a:pt x="216" y="49"/>
                    <a:pt x="218" y="11"/>
                  </a:cubicBezTo>
                  <a:cubicBezTo>
                    <a:pt x="212" y="20"/>
                    <a:pt x="212" y="20"/>
                    <a:pt x="212" y="20"/>
                  </a:cubicBezTo>
                  <a:close/>
                  <a:moveTo>
                    <a:pt x="29" y="30"/>
                  </a:moveTo>
                  <a:cubicBezTo>
                    <a:pt x="30" y="26"/>
                    <a:pt x="30" y="22"/>
                    <a:pt x="31" y="19"/>
                  </a:cubicBezTo>
                  <a:cubicBezTo>
                    <a:pt x="153" y="5"/>
                    <a:pt x="153" y="5"/>
                    <a:pt x="153" y="5"/>
                  </a:cubicBezTo>
                  <a:cubicBezTo>
                    <a:pt x="40" y="27"/>
                    <a:pt x="40" y="27"/>
                    <a:pt x="40" y="27"/>
                  </a:cubicBezTo>
                  <a:cubicBezTo>
                    <a:pt x="20" y="97"/>
                    <a:pt x="20" y="97"/>
                    <a:pt x="20" y="97"/>
                  </a:cubicBezTo>
                  <a:cubicBezTo>
                    <a:pt x="22" y="75"/>
                    <a:pt x="25" y="52"/>
                    <a:pt x="29" y="30"/>
                  </a:cubicBezTo>
                  <a:close/>
                  <a:moveTo>
                    <a:pt x="21" y="101"/>
                  </a:moveTo>
                  <a:cubicBezTo>
                    <a:pt x="143" y="71"/>
                    <a:pt x="143" y="71"/>
                    <a:pt x="143" y="71"/>
                  </a:cubicBezTo>
                  <a:cubicBezTo>
                    <a:pt x="159" y="5"/>
                    <a:pt x="159" y="5"/>
                    <a:pt x="159" y="5"/>
                  </a:cubicBezTo>
                  <a:cubicBezTo>
                    <a:pt x="154" y="82"/>
                    <a:pt x="154" y="82"/>
                    <a:pt x="154" y="82"/>
                  </a:cubicBezTo>
                  <a:cubicBezTo>
                    <a:pt x="21" y="101"/>
                    <a:pt x="21" y="101"/>
                    <a:pt x="21" y="10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 name="Freeform 14"/>
            <p:cNvSpPr>
              <a:spLocks/>
            </p:cNvSpPr>
            <p:nvPr/>
          </p:nvSpPr>
          <p:spPr bwMode="auto">
            <a:xfrm>
              <a:off x="7443788" y="4962526"/>
              <a:ext cx="266700" cy="185738"/>
            </a:xfrm>
            <a:custGeom>
              <a:avLst/>
              <a:gdLst>
                <a:gd name="T0" fmla="*/ 11 w 133"/>
                <a:gd name="T1" fmla="*/ 14 h 92"/>
                <a:gd name="T2" fmla="*/ 9 w 133"/>
                <a:gd name="T3" fmla="*/ 25 h 92"/>
                <a:gd name="T4" fmla="*/ 0 w 133"/>
                <a:gd name="T5" fmla="*/ 92 h 92"/>
                <a:gd name="T6" fmla="*/ 20 w 133"/>
                <a:gd name="T7" fmla="*/ 22 h 92"/>
                <a:gd name="T8" fmla="*/ 133 w 133"/>
                <a:gd name="T9" fmla="*/ 0 h 92"/>
                <a:gd name="T10" fmla="*/ 11 w 133"/>
                <a:gd name="T11" fmla="*/ 14 h 92"/>
              </a:gdLst>
              <a:ahLst/>
              <a:cxnLst>
                <a:cxn ang="0">
                  <a:pos x="T0" y="T1"/>
                </a:cxn>
                <a:cxn ang="0">
                  <a:pos x="T2" y="T3"/>
                </a:cxn>
                <a:cxn ang="0">
                  <a:pos x="T4" y="T5"/>
                </a:cxn>
                <a:cxn ang="0">
                  <a:pos x="T6" y="T7"/>
                </a:cxn>
                <a:cxn ang="0">
                  <a:pos x="T8" y="T9"/>
                </a:cxn>
                <a:cxn ang="0">
                  <a:pos x="T10" y="T11"/>
                </a:cxn>
              </a:cxnLst>
              <a:rect l="0" t="0" r="r" b="b"/>
              <a:pathLst>
                <a:path w="133" h="92">
                  <a:moveTo>
                    <a:pt x="11" y="14"/>
                  </a:moveTo>
                  <a:cubicBezTo>
                    <a:pt x="10" y="17"/>
                    <a:pt x="10" y="21"/>
                    <a:pt x="9" y="25"/>
                  </a:cubicBezTo>
                  <a:cubicBezTo>
                    <a:pt x="5" y="47"/>
                    <a:pt x="2" y="70"/>
                    <a:pt x="0" y="92"/>
                  </a:cubicBezTo>
                  <a:cubicBezTo>
                    <a:pt x="20" y="22"/>
                    <a:pt x="20" y="22"/>
                    <a:pt x="20" y="22"/>
                  </a:cubicBezTo>
                  <a:cubicBezTo>
                    <a:pt x="133" y="0"/>
                    <a:pt x="133" y="0"/>
                    <a:pt x="133" y="0"/>
                  </a:cubicBezTo>
                  <a:cubicBezTo>
                    <a:pt x="11" y="14"/>
                    <a:pt x="11" y="14"/>
                    <a:pt x="11" y="14"/>
                  </a:cubicBezTo>
                  <a:close/>
                </a:path>
              </a:pathLst>
            </a:custGeom>
            <a:solidFill>
              <a:srgbClr val="F5F6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 name="Freeform 15"/>
            <p:cNvSpPr>
              <a:spLocks/>
            </p:cNvSpPr>
            <p:nvPr/>
          </p:nvSpPr>
          <p:spPr bwMode="auto">
            <a:xfrm>
              <a:off x="7445376" y="4962526"/>
              <a:ext cx="277813" cy="193675"/>
            </a:xfrm>
            <a:custGeom>
              <a:avLst/>
              <a:gdLst>
                <a:gd name="T0" fmla="*/ 154 w 175"/>
                <a:gd name="T1" fmla="*/ 84 h 122"/>
                <a:gd name="T2" fmla="*/ 0 w 175"/>
                <a:gd name="T3" fmla="*/ 122 h 122"/>
                <a:gd name="T4" fmla="*/ 168 w 175"/>
                <a:gd name="T5" fmla="*/ 98 h 122"/>
                <a:gd name="T6" fmla="*/ 175 w 175"/>
                <a:gd name="T7" fmla="*/ 0 h 122"/>
                <a:gd name="T8" fmla="*/ 154 w 175"/>
                <a:gd name="T9" fmla="*/ 84 h 122"/>
                <a:gd name="T10" fmla="*/ 154 w 175"/>
                <a:gd name="T11" fmla="*/ 84 h 122"/>
              </a:gdLst>
              <a:ahLst/>
              <a:cxnLst>
                <a:cxn ang="0">
                  <a:pos x="T0" y="T1"/>
                </a:cxn>
                <a:cxn ang="0">
                  <a:pos x="T2" y="T3"/>
                </a:cxn>
                <a:cxn ang="0">
                  <a:pos x="T4" y="T5"/>
                </a:cxn>
                <a:cxn ang="0">
                  <a:pos x="T6" y="T7"/>
                </a:cxn>
                <a:cxn ang="0">
                  <a:pos x="T8" y="T9"/>
                </a:cxn>
                <a:cxn ang="0">
                  <a:pos x="T10" y="T11"/>
                </a:cxn>
              </a:cxnLst>
              <a:rect l="0" t="0" r="r" b="b"/>
              <a:pathLst>
                <a:path w="175" h="122">
                  <a:moveTo>
                    <a:pt x="154" y="84"/>
                  </a:moveTo>
                  <a:lnTo>
                    <a:pt x="0" y="122"/>
                  </a:lnTo>
                  <a:lnTo>
                    <a:pt x="168" y="98"/>
                  </a:lnTo>
                  <a:lnTo>
                    <a:pt x="175" y="0"/>
                  </a:lnTo>
                  <a:lnTo>
                    <a:pt x="154" y="84"/>
                  </a:lnTo>
                  <a:lnTo>
                    <a:pt x="154" y="84"/>
                  </a:lnTo>
                  <a:close/>
                </a:path>
              </a:pathLst>
            </a:custGeom>
            <a:solidFill>
              <a:srgbClr val="D6D5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 name="Freeform 16"/>
            <p:cNvSpPr>
              <a:spLocks/>
            </p:cNvSpPr>
            <p:nvPr/>
          </p:nvSpPr>
          <p:spPr bwMode="auto">
            <a:xfrm>
              <a:off x="7610476" y="4614863"/>
              <a:ext cx="104775" cy="85725"/>
            </a:xfrm>
            <a:custGeom>
              <a:avLst/>
              <a:gdLst>
                <a:gd name="T0" fmla="*/ 1 w 52"/>
                <a:gd name="T1" fmla="*/ 11 h 42"/>
                <a:gd name="T2" fmla="*/ 3 w 52"/>
                <a:gd name="T3" fmla="*/ 16 h 42"/>
                <a:gd name="T4" fmla="*/ 26 w 52"/>
                <a:gd name="T5" fmla="*/ 10 h 42"/>
                <a:gd name="T6" fmla="*/ 37 w 52"/>
                <a:gd name="T7" fmla="*/ 24 h 42"/>
                <a:gd name="T8" fmla="*/ 35 w 52"/>
                <a:gd name="T9" fmla="*/ 34 h 42"/>
                <a:gd name="T10" fmla="*/ 39 w 52"/>
                <a:gd name="T11" fmla="*/ 35 h 42"/>
                <a:gd name="T12" fmla="*/ 47 w 52"/>
                <a:gd name="T13" fmla="*/ 30 h 42"/>
                <a:gd name="T14" fmla="*/ 47 w 52"/>
                <a:gd name="T15" fmla="*/ 40 h 42"/>
                <a:gd name="T16" fmla="*/ 48 w 52"/>
                <a:gd name="T17" fmla="*/ 42 h 42"/>
                <a:gd name="T18" fmla="*/ 48 w 52"/>
                <a:gd name="T19" fmla="*/ 42 h 42"/>
                <a:gd name="T20" fmla="*/ 51 w 52"/>
                <a:gd name="T21" fmla="*/ 21 h 42"/>
                <a:gd name="T22" fmla="*/ 37 w 52"/>
                <a:gd name="T23" fmla="*/ 3 h 42"/>
                <a:gd name="T24" fmla="*/ 35 w 52"/>
                <a:gd name="T25" fmla="*/ 3 h 42"/>
                <a:gd name="T26" fmla="*/ 1 w 52"/>
                <a:gd name="T27" fmla="*/ 1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 h="42">
                  <a:moveTo>
                    <a:pt x="1" y="11"/>
                  </a:moveTo>
                  <a:cubicBezTo>
                    <a:pt x="0" y="13"/>
                    <a:pt x="1" y="15"/>
                    <a:pt x="3" y="16"/>
                  </a:cubicBezTo>
                  <a:cubicBezTo>
                    <a:pt x="13" y="18"/>
                    <a:pt x="21" y="16"/>
                    <a:pt x="26" y="10"/>
                  </a:cubicBezTo>
                  <a:cubicBezTo>
                    <a:pt x="37" y="24"/>
                    <a:pt x="37" y="24"/>
                    <a:pt x="37" y="24"/>
                  </a:cubicBezTo>
                  <a:cubicBezTo>
                    <a:pt x="35" y="34"/>
                    <a:pt x="35" y="34"/>
                    <a:pt x="35" y="34"/>
                  </a:cubicBezTo>
                  <a:cubicBezTo>
                    <a:pt x="39" y="35"/>
                    <a:pt x="39" y="35"/>
                    <a:pt x="39" y="35"/>
                  </a:cubicBezTo>
                  <a:cubicBezTo>
                    <a:pt x="41" y="30"/>
                    <a:pt x="44" y="28"/>
                    <a:pt x="47" y="30"/>
                  </a:cubicBezTo>
                  <a:cubicBezTo>
                    <a:pt x="48" y="34"/>
                    <a:pt x="48" y="37"/>
                    <a:pt x="47" y="40"/>
                  </a:cubicBezTo>
                  <a:cubicBezTo>
                    <a:pt x="48" y="42"/>
                    <a:pt x="48" y="42"/>
                    <a:pt x="48" y="42"/>
                  </a:cubicBezTo>
                  <a:cubicBezTo>
                    <a:pt x="48" y="42"/>
                    <a:pt x="48" y="42"/>
                    <a:pt x="48" y="42"/>
                  </a:cubicBezTo>
                  <a:cubicBezTo>
                    <a:pt x="51" y="35"/>
                    <a:pt x="52" y="28"/>
                    <a:pt x="51" y="21"/>
                  </a:cubicBezTo>
                  <a:cubicBezTo>
                    <a:pt x="52" y="11"/>
                    <a:pt x="47" y="6"/>
                    <a:pt x="37" y="3"/>
                  </a:cubicBezTo>
                  <a:cubicBezTo>
                    <a:pt x="36" y="3"/>
                    <a:pt x="35" y="3"/>
                    <a:pt x="35" y="3"/>
                  </a:cubicBezTo>
                  <a:cubicBezTo>
                    <a:pt x="18" y="0"/>
                    <a:pt x="7" y="2"/>
                    <a:pt x="1" y="1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 name="Freeform 17"/>
            <p:cNvSpPr>
              <a:spLocks/>
            </p:cNvSpPr>
            <p:nvPr/>
          </p:nvSpPr>
          <p:spPr bwMode="auto">
            <a:xfrm>
              <a:off x="7616826" y="4635501"/>
              <a:ext cx="71438" cy="52388"/>
            </a:xfrm>
            <a:custGeom>
              <a:avLst/>
              <a:gdLst>
                <a:gd name="T0" fmla="*/ 0 w 36"/>
                <a:gd name="T1" fmla="*/ 6 h 26"/>
                <a:gd name="T2" fmla="*/ 0 w 36"/>
                <a:gd name="T3" fmla="*/ 8 h 26"/>
                <a:gd name="T4" fmla="*/ 22 w 36"/>
                <a:gd name="T5" fmla="*/ 4 h 26"/>
                <a:gd name="T6" fmla="*/ 29 w 36"/>
                <a:gd name="T7" fmla="*/ 12 h 26"/>
                <a:gd name="T8" fmla="*/ 28 w 36"/>
                <a:gd name="T9" fmla="*/ 26 h 26"/>
                <a:gd name="T10" fmla="*/ 36 w 36"/>
                <a:gd name="T11" fmla="*/ 25 h 26"/>
                <a:gd name="T12" fmla="*/ 32 w 36"/>
                <a:gd name="T13" fmla="*/ 24 h 26"/>
                <a:gd name="T14" fmla="*/ 34 w 36"/>
                <a:gd name="T15" fmla="*/ 14 h 26"/>
                <a:gd name="T16" fmla="*/ 23 w 36"/>
                <a:gd name="T17" fmla="*/ 0 h 26"/>
                <a:gd name="T18" fmla="*/ 0 w 36"/>
                <a:gd name="T19"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26">
                  <a:moveTo>
                    <a:pt x="0" y="6"/>
                  </a:moveTo>
                  <a:cubicBezTo>
                    <a:pt x="0" y="7"/>
                    <a:pt x="0" y="7"/>
                    <a:pt x="0" y="8"/>
                  </a:cubicBezTo>
                  <a:cubicBezTo>
                    <a:pt x="7" y="11"/>
                    <a:pt x="15" y="10"/>
                    <a:pt x="22" y="4"/>
                  </a:cubicBezTo>
                  <a:cubicBezTo>
                    <a:pt x="29" y="12"/>
                    <a:pt x="29" y="12"/>
                    <a:pt x="29" y="12"/>
                  </a:cubicBezTo>
                  <a:cubicBezTo>
                    <a:pt x="28" y="26"/>
                    <a:pt x="28" y="26"/>
                    <a:pt x="28" y="26"/>
                  </a:cubicBezTo>
                  <a:cubicBezTo>
                    <a:pt x="36" y="25"/>
                    <a:pt x="36" y="25"/>
                    <a:pt x="36" y="25"/>
                  </a:cubicBezTo>
                  <a:cubicBezTo>
                    <a:pt x="32" y="24"/>
                    <a:pt x="32" y="24"/>
                    <a:pt x="32" y="24"/>
                  </a:cubicBezTo>
                  <a:cubicBezTo>
                    <a:pt x="34" y="14"/>
                    <a:pt x="34" y="14"/>
                    <a:pt x="34" y="14"/>
                  </a:cubicBezTo>
                  <a:cubicBezTo>
                    <a:pt x="23" y="0"/>
                    <a:pt x="23" y="0"/>
                    <a:pt x="23" y="0"/>
                  </a:cubicBezTo>
                  <a:cubicBezTo>
                    <a:pt x="18" y="6"/>
                    <a:pt x="10" y="8"/>
                    <a:pt x="0"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9" name="Freeform 18"/>
            <p:cNvSpPr>
              <a:spLocks noEditPoints="1"/>
            </p:cNvSpPr>
            <p:nvPr/>
          </p:nvSpPr>
          <p:spPr bwMode="auto">
            <a:xfrm>
              <a:off x="7610476" y="4643438"/>
              <a:ext cx="93663" cy="106363"/>
            </a:xfrm>
            <a:custGeom>
              <a:avLst/>
              <a:gdLst>
                <a:gd name="T0" fmla="*/ 25 w 47"/>
                <a:gd name="T1" fmla="*/ 0 h 53"/>
                <a:gd name="T2" fmla="*/ 3 w 47"/>
                <a:gd name="T3" fmla="*/ 4 h 53"/>
                <a:gd name="T4" fmla="*/ 0 w 47"/>
                <a:gd name="T5" fmla="*/ 19 h 53"/>
                <a:gd name="T6" fmla="*/ 5 w 47"/>
                <a:gd name="T7" fmla="*/ 24 h 53"/>
                <a:gd name="T8" fmla="*/ 2 w 47"/>
                <a:gd name="T9" fmla="*/ 35 h 53"/>
                <a:gd name="T10" fmla="*/ 6 w 47"/>
                <a:gd name="T11" fmla="*/ 37 h 53"/>
                <a:gd name="T12" fmla="*/ 11 w 47"/>
                <a:gd name="T13" fmla="*/ 51 h 53"/>
                <a:gd name="T14" fmla="*/ 13 w 47"/>
                <a:gd name="T15" fmla="*/ 53 h 53"/>
                <a:gd name="T16" fmla="*/ 39 w 47"/>
                <a:gd name="T17" fmla="*/ 28 h 53"/>
                <a:gd name="T18" fmla="*/ 47 w 47"/>
                <a:gd name="T19" fmla="*/ 16 h 53"/>
                <a:gd name="T20" fmla="*/ 39 w 47"/>
                <a:gd name="T21" fmla="*/ 21 h 53"/>
                <a:gd name="T22" fmla="*/ 31 w 47"/>
                <a:gd name="T23" fmla="*/ 22 h 53"/>
                <a:gd name="T24" fmla="*/ 32 w 47"/>
                <a:gd name="T25" fmla="*/ 8 h 53"/>
                <a:gd name="T26" fmla="*/ 25 w 47"/>
                <a:gd name="T27" fmla="*/ 0 h 53"/>
                <a:gd name="T28" fmla="*/ 4 w 47"/>
                <a:gd name="T29" fmla="*/ 17 h 53"/>
                <a:gd name="T30" fmla="*/ 9 w 47"/>
                <a:gd name="T31" fmla="*/ 22 h 53"/>
                <a:gd name="T32" fmla="*/ 6 w 47"/>
                <a:gd name="T33" fmla="*/ 32 h 53"/>
                <a:gd name="T34" fmla="*/ 9 w 47"/>
                <a:gd name="T35" fmla="*/ 35 h 53"/>
                <a:gd name="T36" fmla="*/ 18 w 47"/>
                <a:gd name="T37" fmla="*/ 51 h 53"/>
                <a:gd name="T38" fmla="*/ 13 w 47"/>
                <a:gd name="T39" fmla="*/ 51 h 53"/>
                <a:gd name="T40" fmla="*/ 7 w 47"/>
                <a:gd name="T41" fmla="*/ 36 h 53"/>
                <a:gd name="T42" fmla="*/ 4 w 47"/>
                <a:gd name="T43" fmla="*/ 34 h 53"/>
                <a:gd name="T44" fmla="*/ 6 w 47"/>
                <a:gd name="T45" fmla="*/ 23 h 53"/>
                <a:gd name="T46" fmla="*/ 2 w 47"/>
                <a:gd name="T47" fmla="*/ 18 h 53"/>
                <a:gd name="T48" fmla="*/ 4 w 47"/>
                <a:gd name="T49" fmla="*/ 6 h 53"/>
                <a:gd name="T50" fmla="*/ 6 w 47"/>
                <a:gd name="T51" fmla="*/ 6 h 53"/>
                <a:gd name="T52" fmla="*/ 4 w 47"/>
                <a:gd name="T53"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 h="53">
                  <a:moveTo>
                    <a:pt x="25" y="0"/>
                  </a:moveTo>
                  <a:cubicBezTo>
                    <a:pt x="18" y="6"/>
                    <a:pt x="10" y="7"/>
                    <a:pt x="3" y="4"/>
                  </a:cubicBezTo>
                  <a:cubicBezTo>
                    <a:pt x="1" y="9"/>
                    <a:pt x="0" y="14"/>
                    <a:pt x="0" y="19"/>
                  </a:cubicBezTo>
                  <a:cubicBezTo>
                    <a:pt x="5" y="24"/>
                    <a:pt x="5" y="24"/>
                    <a:pt x="5" y="24"/>
                  </a:cubicBezTo>
                  <a:cubicBezTo>
                    <a:pt x="2" y="28"/>
                    <a:pt x="2" y="32"/>
                    <a:pt x="2" y="35"/>
                  </a:cubicBezTo>
                  <a:cubicBezTo>
                    <a:pt x="6" y="37"/>
                    <a:pt x="6" y="37"/>
                    <a:pt x="6" y="37"/>
                  </a:cubicBezTo>
                  <a:cubicBezTo>
                    <a:pt x="11" y="51"/>
                    <a:pt x="11" y="51"/>
                    <a:pt x="11" y="51"/>
                  </a:cubicBezTo>
                  <a:cubicBezTo>
                    <a:pt x="11" y="52"/>
                    <a:pt x="12" y="52"/>
                    <a:pt x="13" y="53"/>
                  </a:cubicBezTo>
                  <a:cubicBezTo>
                    <a:pt x="28" y="53"/>
                    <a:pt x="37" y="45"/>
                    <a:pt x="39" y="28"/>
                  </a:cubicBezTo>
                  <a:cubicBezTo>
                    <a:pt x="44" y="25"/>
                    <a:pt x="47" y="21"/>
                    <a:pt x="47" y="16"/>
                  </a:cubicBezTo>
                  <a:cubicBezTo>
                    <a:pt x="44" y="14"/>
                    <a:pt x="41" y="16"/>
                    <a:pt x="39" y="21"/>
                  </a:cubicBezTo>
                  <a:cubicBezTo>
                    <a:pt x="31" y="22"/>
                    <a:pt x="31" y="22"/>
                    <a:pt x="31" y="22"/>
                  </a:cubicBezTo>
                  <a:cubicBezTo>
                    <a:pt x="32" y="8"/>
                    <a:pt x="32" y="8"/>
                    <a:pt x="32" y="8"/>
                  </a:cubicBezTo>
                  <a:cubicBezTo>
                    <a:pt x="25" y="0"/>
                    <a:pt x="25" y="0"/>
                    <a:pt x="25" y="0"/>
                  </a:cubicBezTo>
                  <a:close/>
                  <a:moveTo>
                    <a:pt x="4" y="17"/>
                  </a:moveTo>
                  <a:cubicBezTo>
                    <a:pt x="9" y="22"/>
                    <a:pt x="9" y="22"/>
                    <a:pt x="9" y="22"/>
                  </a:cubicBezTo>
                  <a:cubicBezTo>
                    <a:pt x="7" y="26"/>
                    <a:pt x="6" y="29"/>
                    <a:pt x="6" y="32"/>
                  </a:cubicBezTo>
                  <a:cubicBezTo>
                    <a:pt x="9" y="35"/>
                    <a:pt x="9" y="35"/>
                    <a:pt x="9" y="35"/>
                  </a:cubicBezTo>
                  <a:cubicBezTo>
                    <a:pt x="11" y="43"/>
                    <a:pt x="14" y="48"/>
                    <a:pt x="18" y="51"/>
                  </a:cubicBezTo>
                  <a:cubicBezTo>
                    <a:pt x="13" y="51"/>
                    <a:pt x="13" y="51"/>
                    <a:pt x="13" y="51"/>
                  </a:cubicBezTo>
                  <a:cubicBezTo>
                    <a:pt x="7" y="36"/>
                    <a:pt x="7" y="36"/>
                    <a:pt x="7" y="36"/>
                  </a:cubicBezTo>
                  <a:cubicBezTo>
                    <a:pt x="4" y="34"/>
                    <a:pt x="4" y="34"/>
                    <a:pt x="4" y="34"/>
                  </a:cubicBezTo>
                  <a:cubicBezTo>
                    <a:pt x="3" y="30"/>
                    <a:pt x="4" y="26"/>
                    <a:pt x="6" y="23"/>
                  </a:cubicBezTo>
                  <a:cubicBezTo>
                    <a:pt x="2" y="18"/>
                    <a:pt x="2" y="18"/>
                    <a:pt x="2" y="18"/>
                  </a:cubicBezTo>
                  <a:cubicBezTo>
                    <a:pt x="4" y="6"/>
                    <a:pt x="4" y="6"/>
                    <a:pt x="4" y="6"/>
                  </a:cubicBezTo>
                  <a:cubicBezTo>
                    <a:pt x="6" y="6"/>
                    <a:pt x="6" y="6"/>
                    <a:pt x="6" y="6"/>
                  </a:cubicBezTo>
                  <a:cubicBezTo>
                    <a:pt x="4" y="17"/>
                    <a:pt x="4" y="17"/>
                    <a:pt x="4" y="1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0" name="Freeform 19"/>
            <p:cNvSpPr>
              <a:spLocks/>
            </p:cNvSpPr>
            <p:nvPr/>
          </p:nvSpPr>
          <p:spPr bwMode="auto">
            <a:xfrm>
              <a:off x="7613651" y="4656138"/>
              <a:ext cx="33338" cy="90488"/>
            </a:xfrm>
            <a:custGeom>
              <a:avLst/>
              <a:gdLst>
                <a:gd name="T0" fmla="*/ 7 w 16"/>
                <a:gd name="T1" fmla="*/ 16 h 45"/>
                <a:gd name="T2" fmla="*/ 2 w 16"/>
                <a:gd name="T3" fmla="*/ 11 h 45"/>
                <a:gd name="T4" fmla="*/ 4 w 16"/>
                <a:gd name="T5" fmla="*/ 0 h 45"/>
                <a:gd name="T6" fmla="*/ 2 w 16"/>
                <a:gd name="T7" fmla="*/ 0 h 45"/>
                <a:gd name="T8" fmla="*/ 0 w 16"/>
                <a:gd name="T9" fmla="*/ 12 h 45"/>
                <a:gd name="T10" fmla="*/ 4 w 16"/>
                <a:gd name="T11" fmla="*/ 17 h 45"/>
                <a:gd name="T12" fmla="*/ 2 w 16"/>
                <a:gd name="T13" fmla="*/ 28 h 45"/>
                <a:gd name="T14" fmla="*/ 5 w 16"/>
                <a:gd name="T15" fmla="*/ 30 h 45"/>
                <a:gd name="T16" fmla="*/ 11 w 16"/>
                <a:gd name="T17" fmla="*/ 45 h 45"/>
                <a:gd name="T18" fmla="*/ 16 w 16"/>
                <a:gd name="T19" fmla="*/ 45 h 45"/>
                <a:gd name="T20" fmla="*/ 7 w 16"/>
                <a:gd name="T21" fmla="*/ 29 h 45"/>
                <a:gd name="T22" fmla="*/ 4 w 16"/>
                <a:gd name="T23" fmla="*/ 26 h 45"/>
                <a:gd name="T24" fmla="*/ 7 w 16"/>
                <a:gd name="T25" fmla="*/ 1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5">
                  <a:moveTo>
                    <a:pt x="7" y="16"/>
                  </a:moveTo>
                  <a:cubicBezTo>
                    <a:pt x="2" y="11"/>
                    <a:pt x="2" y="11"/>
                    <a:pt x="2" y="11"/>
                  </a:cubicBezTo>
                  <a:cubicBezTo>
                    <a:pt x="4" y="0"/>
                    <a:pt x="4" y="0"/>
                    <a:pt x="4" y="0"/>
                  </a:cubicBezTo>
                  <a:cubicBezTo>
                    <a:pt x="2" y="0"/>
                    <a:pt x="2" y="0"/>
                    <a:pt x="2" y="0"/>
                  </a:cubicBezTo>
                  <a:cubicBezTo>
                    <a:pt x="0" y="12"/>
                    <a:pt x="0" y="12"/>
                    <a:pt x="0" y="12"/>
                  </a:cubicBezTo>
                  <a:cubicBezTo>
                    <a:pt x="4" y="17"/>
                    <a:pt x="4" y="17"/>
                    <a:pt x="4" y="17"/>
                  </a:cubicBezTo>
                  <a:cubicBezTo>
                    <a:pt x="2" y="20"/>
                    <a:pt x="1" y="24"/>
                    <a:pt x="2" y="28"/>
                  </a:cubicBezTo>
                  <a:cubicBezTo>
                    <a:pt x="5" y="30"/>
                    <a:pt x="5" y="30"/>
                    <a:pt x="5" y="30"/>
                  </a:cubicBezTo>
                  <a:cubicBezTo>
                    <a:pt x="11" y="45"/>
                    <a:pt x="11" y="45"/>
                    <a:pt x="11" y="45"/>
                  </a:cubicBezTo>
                  <a:cubicBezTo>
                    <a:pt x="16" y="45"/>
                    <a:pt x="16" y="45"/>
                    <a:pt x="16" y="45"/>
                  </a:cubicBezTo>
                  <a:cubicBezTo>
                    <a:pt x="12" y="42"/>
                    <a:pt x="9" y="37"/>
                    <a:pt x="7" y="29"/>
                  </a:cubicBezTo>
                  <a:cubicBezTo>
                    <a:pt x="4" y="26"/>
                    <a:pt x="4" y="26"/>
                    <a:pt x="4" y="26"/>
                  </a:cubicBezTo>
                  <a:cubicBezTo>
                    <a:pt x="4" y="23"/>
                    <a:pt x="5" y="20"/>
                    <a:pt x="7" y="16"/>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1" name="Freeform 20"/>
            <p:cNvSpPr>
              <a:spLocks/>
            </p:cNvSpPr>
            <p:nvPr/>
          </p:nvSpPr>
          <p:spPr bwMode="auto">
            <a:xfrm>
              <a:off x="7635876" y="4675188"/>
              <a:ext cx="80963" cy="109538"/>
            </a:xfrm>
            <a:custGeom>
              <a:avLst/>
              <a:gdLst>
                <a:gd name="T0" fmla="*/ 35 w 40"/>
                <a:gd name="T1" fmla="*/ 12 h 54"/>
                <a:gd name="T2" fmla="*/ 34 w 40"/>
                <a:gd name="T3" fmla="*/ 10 h 54"/>
                <a:gd name="T4" fmla="*/ 34 w 40"/>
                <a:gd name="T5" fmla="*/ 0 h 54"/>
                <a:gd name="T6" fmla="*/ 26 w 40"/>
                <a:gd name="T7" fmla="*/ 12 h 54"/>
                <a:gd name="T8" fmla="*/ 0 w 40"/>
                <a:gd name="T9" fmla="*/ 37 h 54"/>
                <a:gd name="T10" fmla="*/ 9 w 40"/>
                <a:gd name="T11" fmla="*/ 38 h 54"/>
                <a:gd name="T12" fmla="*/ 22 w 40"/>
                <a:gd name="T13" fmla="*/ 30 h 54"/>
                <a:gd name="T14" fmla="*/ 27 w 40"/>
                <a:gd name="T15" fmla="*/ 15 h 54"/>
                <a:gd name="T16" fmla="*/ 30 w 40"/>
                <a:gd name="T17" fmla="*/ 23 h 54"/>
                <a:gd name="T18" fmla="*/ 19 w 40"/>
                <a:gd name="T19" fmla="*/ 54 h 54"/>
                <a:gd name="T20" fmla="*/ 25 w 40"/>
                <a:gd name="T21" fmla="*/ 46 h 54"/>
                <a:gd name="T22" fmla="*/ 40 w 40"/>
                <a:gd name="T23" fmla="*/ 21 h 54"/>
                <a:gd name="T24" fmla="*/ 35 w 40"/>
                <a:gd name="T25"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4">
                  <a:moveTo>
                    <a:pt x="35" y="12"/>
                  </a:moveTo>
                  <a:cubicBezTo>
                    <a:pt x="34" y="10"/>
                    <a:pt x="34" y="10"/>
                    <a:pt x="34" y="10"/>
                  </a:cubicBezTo>
                  <a:cubicBezTo>
                    <a:pt x="35" y="7"/>
                    <a:pt x="35" y="4"/>
                    <a:pt x="34" y="0"/>
                  </a:cubicBezTo>
                  <a:cubicBezTo>
                    <a:pt x="34" y="5"/>
                    <a:pt x="31" y="9"/>
                    <a:pt x="26" y="12"/>
                  </a:cubicBezTo>
                  <a:cubicBezTo>
                    <a:pt x="24" y="29"/>
                    <a:pt x="15" y="37"/>
                    <a:pt x="0" y="37"/>
                  </a:cubicBezTo>
                  <a:cubicBezTo>
                    <a:pt x="2" y="39"/>
                    <a:pt x="6" y="39"/>
                    <a:pt x="9" y="38"/>
                  </a:cubicBezTo>
                  <a:cubicBezTo>
                    <a:pt x="13" y="37"/>
                    <a:pt x="18" y="34"/>
                    <a:pt x="22" y="30"/>
                  </a:cubicBezTo>
                  <a:cubicBezTo>
                    <a:pt x="26" y="26"/>
                    <a:pt x="27" y="21"/>
                    <a:pt x="27" y="15"/>
                  </a:cubicBezTo>
                  <a:cubicBezTo>
                    <a:pt x="30" y="23"/>
                    <a:pt x="30" y="23"/>
                    <a:pt x="30" y="23"/>
                  </a:cubicBezTo>
                  <a:cubicBezTo>
                    <a:pt x="19" y="54"/>
                    <a:pt x="19" y="54"/>
                    <a:pt x="19" y="54"/>
                  </a:cubicBezTo>
                  <a:cubicBezTo>
                    <a:pt x="25" y="46"/>
                    <a:pt x="25" y="46"/>
                    <a:pt x="25" y="46"/>
                  </a:cubicBezTo>
                  <a:cubicBezTo>
                    <a:pt x="40" y="21"/>
                    <a:pt x="40" y="21"/>
                    <a:pt x="40" y="21"/>
                  </a:cubicBezTo>
                  <a:cubicBezTo>
                    <a:pt x="35" y="12"/>
                    <a:pt x="35" y="12"/>
                    <a:pt x="35" y="12"/>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2" name="Freeform 21"/>
            <p:cNvSpPr>
              <a:spLocks/>
            </p:cNvSpPr>
            <p:nvPr/>
          </p:nvSpPr>
          <p:spPr bwMode="auto">
            <a:xfrm>
              <a:off x="7527926" y="4673601"/>
              <a:ext cx="88900" cy="255588"/>
            </a:xfrm>
            <a:custGeom>
              <a:avLst/>
              <a:gdLst>
                <a:gd name="T0" fmla="*/ 39 w 44"/>
                <a:gd name="T1" fmla="*/ 36 h 127"/>
                <a:gd name="T2" fmla="*/ 39 w 44"/>
                <a:gd name="T3" fmla="*/ 32 h 127"/>
                <a:gd name="T4" fmla="*/ 30 w 44"/>
                <a:gd name="T5" fmla="*/ 0 h 127"/>
                <a:gd name="T6" fmla="*/ 34 w 44"/>
                <a:gd name="T7" fmla="*/ 23 h 127"/>
                <a:gd name="T8" fmla="*/ 21 w 44"/>
                <a:gd name="T9" fmla="*/ 30 h 127"/>
                <a:gd name="T10" fmla="*/ 22 w 44"/>
                <a:gd name="T11" fmla="*/ 36 h 127"/>
                <a:gd name="T12" fmla="*/ 21 w 44"/>
                <a:gd name="T13" fmla="*/ 35 h 127"/>
                <a:gd name="T14" fmla="*/ 10 w 44"/>
                <a:gd name="T15" fmla="*/ 84 h 127"/>
                <a:gd name="T16" fmla="*/ 28 w 44"/>
                <a:gd name="T17" fmla="*/ 127 h 127"/>
                <a:gd name="T18" fmla="*/ 44 w 44"/>
                <a:gd name="T19" fmla="*/ 121 h 127"/>
                <a:gd name="T20" fmla="*/ 29 w 44"/>
                <a:gd name="T21" fmla="*/ 95 h 127"/>
                <a:gd name="T22" fmla="*/ 30 w 44"/>
                <a:gd name="T23" fmla="*/ 89 h 127"/>
                <a:gd name="T24" fmla="*/ 31 w 44"/>
                <a:gd name="T25" fmla="*/ 73 h 127"/>
                <a:gd name="T26" fmla="*/ 31 w 44"/>
                <a:gd name="T27" fmla="*/ 67 h 127"/>
                <a:gd name="T28" fmla="*/ 30 w 44"/>
                <a:gd name="T29" fmla="*/ 60 h 127"/>
                <a:gd name="T30" fmla="*/ 30 w 44"/>
                <a:gd name="T31" fmla="*/ 60 h 127"/>
                <a:gd name="T32" fmla="*/ 31 w 44"/>
                <a:gd name="T33" fmla="*/ 59 h 127"/>
                <a:gd name="T34" fmla="*/ 34 w 44"/>
                <a:gd name="T35" fmla="*/ 54 h 127"/>
                <a:gd name="T36" fmla="*/ 35 w 44"/>
                <a:gd name="T37" fmla="*/ 50 h 127"/>
                <a:gd name="T38" fmla="*/ 39 w 44"/>
                <a:gd name="T39" fmla="*/ 36 h 127"/>
                <a:gd name="T40" fmla="*/ 39 w 44"/>
                <a:gd name="T41" fmla="*/ 3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 h="127">
                  <a:moveTo>
                    <a:pt x="39" y="36"/>
                  </a:moveTo>
                  <a:cubicBezTo>
                    <a:pt x="39" y="35"/>
                    <a:pt x="39" y="33"/>
                    <a:pt x="39" y="32"/>
                  </a:cubicBezTo>
                  <a:cubicBezTo>
                    <a:pt x="42" y="17"/>
                    <a:pt x="39" y="6"/>
                    <a:pt x="30" y="0"/>
                  </a:cubicBezTo>
                  <a:cubicBezTo>
                    <a:pt x="34" y="23"/>
                    <a:pt x="34" y="23"/>
                    <a:pt x="34" y="23"/>
                  </a:cubicBezTo>
                  <a:cubicBezTo>
                    <a:pt x="31" y="32"/>
                    <a:pt x="27" y="34"/>
                    <a:pt x="21" y="30"/>
                  </a:cubicBezTo>
                  <a:cubicBezTo>
                    <a:pt x="22" y="36"/>
                    <a:pt x="22" y="36"/>
                    <a:pt x="22" y="36"/>
                  </a:cubicBezTo>
                  <a:cubicBezTo>
                    <a:pt x="21" y="36"/>
                    <a:pt x="21" y="36"/>
                    <a:pt x="21" y="35"/>
                  </a:cubicBezTo>
                  <a:cubicBezTo>
                    <a:pt x="22" y="60"/>
                    <a:pt x="19" y="76"/>
                    <a:pt x="10" y="84"/>
                  </a:cubicBezTo>
                  <a:cubicBezTo>
                    <a:pt x="0" y="98"/>
                    <a:pt x="6" y="112"/>
                    <a:pt x="28" y="127"/>
                  </a:cubicBezTo>
                  <a:cubicBezTo>
                    <a:pt x="34" y="126"/>
                    <a:pt x="39" y="124"/>
                    <a:pt x="44" y="121"/>
                  </a:cubicBezTo>
                  <a:cubicBezTo>
                    <a:pt x="34" y="113"/>
                    <a:pt x="29" y="104"/>
                    <a:pt x="29" y="95"/>
                  </a:cubicBezTo>
                  <a:cubicBezTo>
                    <a:pt x="29" y="93"/>
                    <a:pt x="30" y="91"/>
                    <a:pt x="30" y="89"/>
                  </a:cubicBezTo>
                  <a:cubicBezTo>
                    <a:pt x="31" y="83"/>
                    <a:pt x="31" y="78"/>
                    <a:pt x="31" y="73"/>
                  </a:cubicBezTo>
                  <a:cubicBezTo>
                    <a:pt x="31" y="71"/>
                    <a:pt x="31" y="69"/>
                    <a:pt x="31" y="67"/>
                  </a:cubicBezTo>
                  <a:cubicBezTo>
                    <a:pt x="31" y="65"/>
                    <a:pt x="31" y="62"/>
                    <a:pt x="30" y="60"/>
                  </a:cubicBezTo>
                  <a:cubicBezTo>
                    <a:pt x="30" y="60"/>
                    <a:pt x="30" y="60"/>
                    <a:pt x="30" y="60"/>
                  </a:cubicBezTo>
                  <a:cubicBezTo>
                    <a:pt x="31" y="59"/>
                    <a:pt x="31" y="59"/>
                    <a:pt x="31" y="59"/>
                  </a:cubicBezTo>
                  <a:cubicBezTo>
                    <a:pt x="32" y="58"/>
                    <a:pt x="33" y="56"/>
                    <a:pt x="34" y="54"/>
                  </a:cubicBezTo>
                  <a:cubicBezTo>
                    <a:pt x="34" y="53"/>
                    <a:pt x="35" y="52"/>
                    <a:pt x="35" y="50"/>
                  </a:cubicBezTo>
                  <a:cubicBezTo>
                    <a:pt x="37" y="46"/>
                    <a:pt x="38" y="41"/>
                    <a:pt x="39" y="36"/>
                  </a:cubicBezTo>
                  <a:cubicBezTo>
                    <a:pt x="39" y="36"/>
                    <a:pt x="39" y="36"/>
                    <a:pt x="39" y="3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3" name="Freeform 22"/>
            <p:cNvSpPr>
              <a:spLocks/>
            </p:cNvSpPr>
            <p:nvPr/>
          </p:nvSpPr>
          <p:spPr bwMode="auto">
            <a:xfrm>
              <a:off x="7597776" y="4738688"/>
              <a:ext cx="11113" cy="34925"/>
            </a:xfrm>
            <a:custGeom>
              <a:avLst/>
              <a:gdLst>
                <a:gd name="T0" fmla="*/ 4 w 5"/>
                <a:gd name="T1" fmla="*/ 0 h 18"/>
                <a:gd name="T2" fmla="*/ 4 w 5"/>
                <a:gd name="T3" fmla="*/ 4 h 18"/>
                <a:gd name="T4" fmla="*/ 4 w 5"/>
                <a:gd name="T5" fmla="*/ 4 h 18"/>
                <a:gd name="T6" fmla="*/ 0 w 5"/>
                <a:gd name="T7" fmla="*/ 18 h 18"/>
                <a:gd name="T8" fmla="*/ 5 w 5"/>
                <a:gd name="T9" fmla="*/ 8 h 18"/>
                <a:gd name="T10" fmla="*/ 4 w 5"/>
                <a:gd name="T11" fmla="*/ 0 h 18"/>
              </a:gdLst>
              <a:ahLst/>
              <a:cxnLst>
                <a:cxn ang="0">
                  <a:pos x="T0" y="T1"/>
                </a:cxn>
                <a:cxn ang="0">
                  <a:pos x="T2" y="T3"/>
                </a:cxn>
                <a:cxn ang="0">
                  <a:pos x="T4" y="T5"/>
                </a:cxn>
                <a:cxn ang="0">
                  <a:pos x="T6" y="T7"/>
                </a:cxn>
                <a:cxn ang="0">
                  <a:pos x="T8" y="T9"/>
                </a:cxn>
                <a:cxn ang="0">
                  <a:pos x="T10" y="T11"/>
                </a:cxn>
              </a:cxnLst>
              <a:rect l="0" t="0" r="r" b="b"/>
              <a:pathLst>
                <a:path w="5" h="18">
                  <a:moveTo>
                    <a:pt x="4" y="0"/>
                  </a:moveTo>
                  <a:cubicBezTo>
                    <a:pt x="4" y="1"/>
                    <a:pt x="4" y="3"/>
                    <a:pt x="4" y="4"/>
                  </a:cubicBezTo>
                  <a:cubicBezTo>
                    <a:pt x="4" y="4"/>
                    <a:pt x="4" y="4"/>
                    <a:pt x="4" y="4"/>
                  </a:cubicBezTo>
                  <a:cubicBezTo>
                    <a:pt x="3" y="9"/>
                    <a:pt x="2" y="14"/>
                    <a:pt x="0" y="18"/>
                  </a:cubicBezTo>
                  <a:cubicBezTo>
                    <a:pt x="4" y="17"/>
                    <a:pt x="5" y="14"/>
                    <a:pt x="5" y="8"/>
                  </a:cubicBezTo>
                  <a:cubicBezTo>
                    <a:pt x="4" y="0"/>
                    <a:pt x="4" y="0"/>
                    <a:pt x="4"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4" name="Freeform 23"/>
            <p:cNvSpPr>
              <a:spLocks/>
            </p:cNvSpPr>
            <p:nvPr/>
          </p:nvSpPr>
          <p:spPr bwMode="auto">
            <a:xfrm>
              <a:off x="7648576" y="4764088"/>
              <a:ext cx="14288" cy="31750"/>
            </a:xfrm>
            <a:custGeom>
              <a:avLst/>
              <a:gdLst>
                <a:gd name="T0" fmla="*/ 6 w 9"/>
                <a:gd name="T1" fmla="*/ 3 h 20"/>
                <a:gd name="T2" fmla="*/ 5 w 9"/>
                <a:gd name="T3" fmla="*/ 0 h 20"/>
                <a:gd name="T4" fmla="*/ 0 w 9"/>
                <a:gd name="T5" fmla="*/ 5 h 20"/>
                <a:gd name="T6" fmla="*/ 1 w 9"/>
                <a:gd name="T7" fmla="*/ 10 h 20"/>
                <a:gd name="T8" fmla="*/ 2 w 9"/>
                <a:gd name="T9" fmla="*/ 20 h 20"/>
                <a:gd name="T10" fmla="*/ 9 w 9"/>
                <a:gd name="T11" fmla="*/ 5 h 20"/>
                <a:gd name="T12" fmla="*/ 6 w 9"/>
                <a:gd name="T13" fmla="*/ 3 h 20"/>
                <a:gd name="T14" fmla="*/ 6 w 9"/>
                <a:gd name="T15" fmla="*/ 3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0">
                  <a:moveTo>
                    <a:pt x="6" y="3"/>
                  </a:moveTo>
                  <a:lnTo>
                    <a:pt x="5" y="0"/>
                  </a:lnTo>
                  <a:lnTo>
                    <a:pt x="0" y="5"/>
                  </a:lnTo>
                  <a:lnTo>
                    <a:pt x="1" y="10"/>
                  </a:lnTo>
                  <a:lnTo>
                    <a:pt x="2" y="20"/>
                  </a:lnTo>
                  <a:lnTo>
                    <a:pt x="9" y="5"/>
                  </a:lnTo>
                  <a:lnTo>
                    <a:pt x="6" y="3"/>
                  </a:lnTo>
                  <a:lnTo>
                    <a:pt x="6" y="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5" name="Freeform 24"/>
            <p:cNvSpPr>
              <a:spLocks noEditPoints="1"/>
            </p:cNvSpPr>
            <p:nvPr/>
          </p:nvSpPr>
          <p:spPr bwMode="auto">
            <a:xfrm>
              <a:off x="7654926" y="4705351"/>
              <a:ext cx="41275" cy="79375"/>
            </a:xfrm>
            <a:custGeom>
              <a:avLst/>
              <a:gdLst>
                <a:gd name="T0" fmla="*/ 1 w 21"/>
                <a:gd name="T1" fmla="*/ 29 h 39"/>
                <a:gd name="T2" fmla="*/ 2 w 21"/>
                <a:gd name="T3" fmla="*/ 31 h 39"/>
                <a:gd name="T4" fmla="*/ 4 w 21"/>
                <a:gd name="T5" fmla="*/ 33 h 39"/>
                <a:gd name="T6" fmla="*/ 10 w 21"/>
                <a:gd name="T7" fmla="*/ 39 h 39"/>
                <a:gd name="T8" fmla="*/ 21 w 21"/>
                <a:gd name="T9" fmla="*/ 8 h 39"/>
                <a:gd name="T10" fmla="*/ 18 w 21"/>
                <a:gd name="T11" fmla="*/ 0 h 39"/>
                <a:gd name="T12" fmla="*/ 13 w 21"/>
                <a:gd name="T13" fmla="*/ 15 h 39"/>
                <a:gd name="T14" fmla="*/ 0 w 21"/>
                <a:gd name="T15" fmla="*/ 23 h 39"/>
                <a:gd name="T16" fmla="*/ 1 w 21"/>
                <a:gd name="T17" fmla="*/ 29 h 39"/>
                <a:gd name="T18" fmla="*/ 2 w 21"/>
                <a:gd name="T19" fmla="*/ 24 h 39"/>
                <a:gd name="T20" fmla="*/ 5 w 21"/>
                <a:gd name="T21" fmla="*/ 23 h 39"/>
                <a:gd name="T22" fmla="*/ 5 w 21"/>
                <a:gd name="T23" fmla="*/ 32 h 39"/>
                <a:gd name="T24" fmla="*/ 3 w 21"/>
                <a:gd name="T25" fmla="*/ 30 h 39"/>
                <a:gd name="T26" fmla="*/ 2 w 21"/>
                <a:gd name="T27"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39">
                  <a:moveTo>
                    <a:pt x="1" y="29"/>
                  </a:moveTo>
                  <a:cubicBezTo>
                    <a:pt x="2" y="31"/>
                    <a:pt x="2" y="31"/>
                    <a:pt x="2" y="31"/>
                  </a:cubicBezTo>
                  <a:cubicBezTo>
                    <a:pt x="4" y="33"/>
                    <a:pt x="4" y="33"/>
                    <a:pt x="4" y="33"/>
                  </a:cubicBezTo>
                  <a:cubicBezTo>
                    <a:pt x="10" y="39"/>
                    <a:pt x="10" y="39"/>
                    <a:pt x="10" y="39"/>
                  </a:cubicBezTo>
                  <a:cubicBezTo>
                    <a:pt x="21" y="8"/>
                    <a:pt x="21" y="8"/>
                    <a:pt x="21" y="8"/>
                  </a:cubicBezTo>
                  <a:cubicBezTo>
                    <a:pt x="18" y="0"/>
                    <a:pt x="18" y="0"/>
                    <a:pt x="18" y="0"/>
                  </a:cubicBezTo>
                  <a:cubicBezTo>
                    <a:pt x="18" y="6"/>
                    <a:pt x="17" y="11"/>
                    <a:pt x="13" y="15"/>
                  </a:cubicBezTo>
                  <a:cubicBezTo>
                    <a:pt x="9" y="19"/>
                    <a:pt x="4" y="22"/>
                    <a:pt x="0" y="23"/>
                  </a:cubicBezTo>
                  <a:cubicBezTo>
                    <a:pt x="1" y="29"/>
                    <a:pt x="1" y="29"/>
                    <a:pt x="1" y="29"/>
                  </a:cubicBezTo>
                  <a:close/>
                  <a:moveTo>
                    <a:pt x="2" y="24"/>
                  </a:moveTo>
                  <a:cubicBezTo>
                    <a:pt x="5" y="23"/>
                    <a:pt x="5" y="23"/>
                    <a:pt x="5" y="23"/>
                  </a:cubicBezTo>
                  <a:cubicBezTo>
                    <a:pt x="5" y="32"/>
                    <a:pt x="5" y="32"/>
                    <a:pt x="5" y="32"/>
                  </a:cubicBezTo>
                  <a:cubicBezTo>
                    <a:pt x="3" y="30"/>
                    <a:pt x="3" y="30"/>
                    <a:pt x="3" y="30"/>
                  </a:cubicBezTo>
                  <a:cubicBezTo>
                    <a:pt x="2" y="24"/>
                    <a:pt x="2" y="24"/>
                    <a:pt x="2" y="24"/>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6" name="Freeform 25"/>
            <p:cNvSpPr>
              <a:spLocks/>
            </p:cNvSpPr>
            <p:nvPr/>
          </p:nvSpPr>
          <p:spPr bwMode="auto">
            <a:xfrm>
              <a:off x="7658101" y="4751388"/>
              <a:ext cx="6350" cy="19050"/>
            </a:xfrm>
            <a:custGeom>
              <a:avLst/>
              <a:gdLst>
                <a:gd name="T0" fmla="*/ 4 w 4"/>
                <a:gd name="T1" fmla="*/ 0 h 12"/>
                <a:gd name="T2" fmla="*/ 0 w 4"/>
                <a:gd name="T3" fmla="*/ 2 h 12"/>
                <a:gd name="T4" fmla="*/ 2 w 4"/>
                <a:gd name="T5" fmla="*/ 9 h 12"/>
                <a:gd name="T6" fmla="*/ 4 w 4"/>
                <a:gd name="T7" fmla="*/ 12 h 12"/>
                <a:gd name="T8" fmla="*/ 4 w 4"/>
                <a:gd name="T9" fmla="*/ 0 h 12"/>
                <a:gd name="T10" fmla="*/ 4 w 4"/>
                <a:gd name="T11" fmla="*/ 0 h 12"/>
              </a:gdLst>
              <a:ahLst/>
              <a:cxnLst>
                <a:cxn ang="0">
                  <a:pos x="T0" y="T1"/>
                </a:cxn>
                <a:cxn ang="0">
                  <a:pos x="T2" y="T3"/>
                </a:cxn>
                <a:cxn ang="0">
                  <a:pos x="T4" y="T5"/>
                </a:cxn>
                <a:cxn ang="0">
                  <a:pos x="T6" y="T7"/>
                </a:cxn>
                <a:cxn ang="0">
                  <a:pos x="T8" y="T9"/>
                </a:cxn>
                <a:cxn ang="0">
                  <a:pos x="T10" y="T11"/>
                </a:cxn>
              </a:cxnLst>
              <a:rect l="0" t="0" r="r" b="b"/>
              <a:pathLst>
                <a:path w="4" h="12">
                  <a:moveTo>
                    <a:pt x="4" y="0"/>
                  </a:moveTo>
                  <a:lnTo>
                    <a:pt x="0" y="2"/>
                  </a:lnTo>
                  <a:lnTo>
                    <a:pt x="2" y="9"/>
                  </a:lnTo>
                  <a:lnTo>
                    <a:pt x="4" y="12"/>
                  </a:lnTo>
                  <a:lnTo>
                    <a:pt x="4" y="0"/>
                  </a:lnTo>
                  <a:lnTo>
                    <a:pt x="4"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7" name="Freeform 26"/>
            <p:cNvSpPr>
              <a:spLocks noEditPoints="1"/>
            </p:cNvSpPr>
            <p:nvPr/>
          </p:nvSpPr>
          <p:spPr bwMode="auto">
            <a:xfrm>
              <a:off x="7686676" y="4716463"/>
              <a:ext cx="50800" cy="65088"/>
            </a:xfrm>
            <a:custGeom>
              <a:avLst/>
              <a:gdLst>
                <a:gd name="T0" fmla="*/ 0 w 32"/>
                <a:gd name="T1" fmla="*/ 33 h 41"/>
                <a:gd name="T2" fmla="*/ 11 w 32"/>
                <a:gd name="T3" fmla="*/ 41 h 41"/>
                <a:gd name="T4" fmla="*/ 32 w 32"/>
                <a:gd name="T5" fmla="*/ 10 h 41"/>
                <a:gd name="T6" fmla="*/ 20 w 32"/>
                <a:gd name="T7" fmla="*/ 0 h 41"/>
                <a:gd name="T8" fmla="*/ 19 w 32"/>
                <a:gd name="T9" fmla="*/ 1 h 41"/>
                <a:gd name="T10" fmla="*/ 0 w 32"/>
                <a:gd name="T11" fmla="*/ 33 h 41"/>
                <a:gd name="T12" fmla="*/ 0 w 32"/>
                <a:gd name="T13" fmla="*/ 33 h 41"/>
                <a:gd name="T14" fmla="*/ 6 w 32"/>
                <a:gd name="T15" fmla="*/ 31 h 41"/>
                <a:gd name="T16" fmla="*/ 11 w 32"/>
                <a:gd name="T17" fmla="*/ 38 h 41"/>
                <a:gd name="T18" fmla="*/ 2 w 32"/>
                <a:gd name="T19" fmla="*/ 33 h 41"/>
                <a:gd name="T20" fmla="*/ 20 w 32"/>
                <a:gd name="T21" fmla="*/ 3 h 41"/>
                <a:gd name="T22" fmla="*/ 23 w 32"/>
                <a:gd name="T23" fmla="*/ 5 h 41"/>
                <a:gd name="T24" fmla="*/ 6 w 32"/>
                <a:gd name="T25" fmla="*/ 31 h 41"/>
                <a:gd name="T26" fmla="*/ 6 w 32"/>
                <a:gd name="T27" fmla="*/ 3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41">
                  <a:moveTo>
                    <a:pt x="0" y="33"/>
                  </a:moveTo>
                  <a:lnTo>
                    <a:pt x="11" y="41"/>
                  </a:lnTo>
                  <a:lnTo>
                    <a:pt x="32" y="10"/>
                  </a:lnTo>
                  <a:lnTo>
                    <a:pt x="20" y="0"/>
                  </a:lnTo>
                  <a:lnTo>
                    <a:pt x="19" y="1"/>
                  </a:lnTo>
                  <a:lnTo>
                    <a:pt x="0" y="33"/>
                  </a:lnTo>
                  <a:lnTo>
                    <a:pt x="0" y="33"/>
                  </a:lnTo>
                  <a:close/>
                  <a:moveTo>
                    <a:pt x="6" y="31"/>
                  </a:moveTo>
                  <a:lnTo>
                    <a:pt x="11" y="38"/>
                  </a:lnTo>
                  <a:lnTo>
                    <a:pt x="2" y="33"/>
                  </a:lnTo>
                  <a:lnTo>
                    <a:pt x="20" y="3"/>
                  </a:lnTo>
                  <a:lnTo>
                    <a:pt x="23" y="5"/>
                  </a:lnTo>
                  <a:lnTo>
                    <a:pt x="6" y="31"/>
                  </a:lnTo>
                  <a:lnTo>
                    <a:pt x="6" y="3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8" name="Freeform 27"/>
            <p:cNvSpPr>
              <a:spLocks/>
            </p:cNvSpPr>
            <p:nvPr/>
          </p:nvSpPr>
          <p:spPr bwMode="auto">
            <a:xfrm>
              <a:off x="7689851" y="4721226"/>
              <a:ext cx="33338" cy="55563"/>
            </a:xfrm>
            <a:custGeom>
              <a:avLst/>
              <a:gdLst>
                <a:gd name="T0" fmla="*/ 9 w 21"/>
                <a:gd name="T1" fmla="*/ 35 h 35"/>
                <a:gd name="T2" fmla="*/ 4 w 21"/>
                <a:gd name="T3" fmla="*/ 28 h 35"/>
                <a:gd name="T4" fmla="*/ 21 w 21"/>
                <a:gd name="T5" fmla="*/ 2 h 35"/>
                <a:gd name="T6" fmla="*/ 18 w 21"/>
                <a:gd name="T7" fmla="*/ 0 h 35"/>
                <a:gd name="T8" fmla="*/ 0 w 21"/>
                <a:gd name="T9" fmla="*/ 30 h 35"/>
                <a:gd name="T10" fmla="*/ 9 w 21"/>
                <a:gd name="T11" fmla="*/ 35 h 35"/>
                <a:gd name="T12" fmla="*/ 9 w 21"/>
                <a:gd name="T13" fmla="*/ 35 h 35"/>
              </a:gdLst>
              <a:ahLst/>
              <a:cxnLst>
                <a:cxn ang="0">
                  <a:pos x="T0" y="T1"/>
                </a:cxn>
                <a:cxn ang="0">
                  <a:pos x="T2" y="T3"/>
                </a:cxn>
                <a:cxn ang="0">
                  <a:pos x="T4" y="T5"/>
                </a:cxn>
                <a:cxn ang="0">
                  <a:pos x="T6" y="T7"/>
                </a:cxn>
                <a:cxn ang="0">
                  <a:pos x="T8" y="T9"/>
                </a:cxn>
                <a:cxn ang="0">
                  <a:pos x="T10" y="T11"/>
                </a:cxn>
                <a:cxn ang="0">
                  <a:pos x="T12" y="T13"/>
                </a:cxn>
              </a:cxnLst>
              <a:rect l="0" t="0" r="r" b="b"/>
              <a:pathLst>
                <a:path w="21" h="35">
                  <a:moveTo>
                    <a:pt x="9" y="35"/>
                  </a:moveTo>
                  <a:lnTo>
                    <a:pt x="4" y="28"/>
                  </a:lnTo>
                  <a:lnTo>
                    <a:pt x="21" y="2"/>
                  </a:lnTo>
                  <a:lnTo>
                    <a:pt x="18" y="0"/>
                  </a:lnTo>
                  <a:lnTo>
                    <a:pt x="0" y="30"/>
                  </a:lnTo>
                  <a:lnTo>
                    <a:pt x="9" y="35"/>
                  </a:lnTo>
                  <a:lnTo>
                    <a:pt x="9" y="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29" name="Freeform 28"/>
            <p:cNvSpPr>
              <a:spLocks/>
            </p:cNvSpPr>
            <p:nvPr/>
          </p:nvSpPr>
          <p:spPr bwMode="auto">
            <a:xfrm>
              <a:off x="7466013" y="4622801"/>
              <a:ext cx="46038" cy="55563"/>
            </a:xfrm>
            <a:custGeom>
              <a:avLst/>
              <a:gdLst>
                <a:gd name="T0" fmla="*/ 16 w 23"/>
                <a:gd name="T1" fmla="*/ 1 h 27"/>
                <a:gd name="T2" fmla="*/ 16 w 23"/>
                <a:gd name="T3" fmla="*/ 0 h 27"/>
                <a:gd name="T4" fmla="*/ 15 w 23"/>
                <a:gd name="T5" fmla="*/ 0 h 27"/>
                <a:gd name="T6" fmla="*/ 16 w 23"/>
                <a:gd name="T7" fmla="*/ 18 h 27"/>
                <a:gd name="T8" fmla="*/ 12 w 23"/>
                <a:gd name="T9" fmla="*/ 5 h 27"/>
                <a:gd name="T10" fmla="*/ 0 w 23"/>
                <a:gd name="T11" fmla="*/ 11 h 27"/>
                <a:gd name="T12" fmla="*/ 9 w 23"/>
                <a:gd name="T13" fmla="*/ 10 h 27"/>
                <a:gd name="T14" fmla="*/ 17 w 23"/>
                <a:gd name="T15" fmla="*/ 27 h 27"/>
                <a:gd name="T16" fmla="*/ 22 w 23"/>
                <a:gd name="T17" fmla="*/ 22 h 27"/>
                <a:gd name="T18" fmla="*/ 16 w 23"/>
                <a:gd name="T19" fmla="*/ 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27">
                  <a:moveTo>
                    <a:pt x="16" y="1"/>
                  </a:moveTo>
                  <a:cubicBezTo>
                    <a:pt x="16" y="1"/>
                    <a:pt x="16" y="1"/>
                    <a:pt x="16" y="0"/>
                  </a:cubicBezTo>
                  <a:cubicBezTo>
                    <a:pt x="15" y="0"/>
                    <a:pt x="15" y="0"/>
                    <a:pt x="15" y="0"/>
                  </a:cubicBezTo>
                  <a:cubicBezTo>
                    <a:pt x="17" y="7"/>
                    <a:pt x="17" y="13"/>
                    <a:pt x="16" y="18"/>
                  </a:cubicBezTo>
                  <a:cubicBezTo>
                    <a:pt x="13" y="15"/>
                    <a:pt x="12" y="11"/>
                    <a:pt x="12" y="5"/>
                  </a:cubicBezTo>
                  <a:cubicBezTo>
                    <a:pt x="0" y="11"/>
                    <a:pt x="0" y="11"/>
                    <a:pt x="0" y="11"/>
                  </a:cubicBezTo>
                  <a:cubicBezTo>
                    <a:pt x="3" y="11"/>
                    <a:pt x="6" y="10"/>
                    <a:pt x="9" y="10"/>
                  </a:cubicBezTo>
                  <a:cubicBezTo>
                    <a:pt x="10" y="17"/>
                    <a:pt x="13" y="23"/>
                    <a:pt x="17" y="27"/>
                  </a:cubicBezTo>
                  <a:cubicBezTo>
                    <a:pt x="17" y="25"/>
                    <a:pt x="19" y="23"/>
                    <a:pt x="22" y="22"/>
                  </a:cubicBezTo>
                  <a:cubicBezTo>
                    <a:pt x="23" y="13"/>
                    <a:pt x="21" y="6"/>
                    <a:pt x="16"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0" name="Freeform 29"/>
            <p:cNvSpPr>
              <a:spLocks noEditPoints="1"/>
            </p:cNvSpPr>
            <p:nvPr/>
          </p:nvSpPr>
          <p:spPr bwMode="auto">
            <a:xfrm>
              <a:off x="7421563" y="4610101"/>
              <a:ext cx="77788" cy="61913"/>
            </a:xfrm>
            <a:custGeom>
              <a:avLst/>
              <a:gdLst>
                <a:gd name="T0" fmla="*/ 22 w 39"/>
                <a:gd name="T1" fmla="*/ 18 h 31"/>
                <a:gd name="T2" fmla="*/ 34 w 39"/>
                <a:gd name="T3" fmla="*/ 12 h 31"/>
                <a:gd name="T4" fmla="*/ 38 w 39"/>
                <a:gd name="T5" fmla="*/ 25 h 31"/>
                <a:gd name="T6" fmla="*/ 37 w 39"/>
                <a:gd name="T7" fmla="*/ 7 h 31"/>
                <a:gd name="T8" fmla="*/ 3 w 39"/>
                <a:gd name="T9" fmla="*/ 12 h 31"/>
                <a:gd name="T10" fmla="*/ 1 w 39"/>
                <a:gd name="T11" fmla="*/ 28 h 31"/>
                <a:gd name="T12" fmla="*/ 2 w 39"/>
                <a:gd name="T13" fmla="*/ 31 h 31"/>
                <a:gd name="T14" fmla="*/ 2 w 39"/>
                <a:gd name="T15" fmla="*/ 31 h 31"/>
                <a:gd name="T16" fmla="*/ 5 w 39"/>
                <a:gd name="T17" fmla="*/ 17 h 31"/>
                <a:gd name="T18" fmla="*/ 22 w 39"/>
                <a:gd name="T19" fmla="*/ 18 h 31"/>
                <a:gd name="T20" fmla="*/ 34 w 39"/>
                <a:gd name="T21" fmla="*/ 6 h 31"/>
                <a:gd name="T22" fmla="*/ 3 w 39"/>
                <a:gd name="T23" fmla="*/ 13 h 31"/>
                <a:gd name="T24" fmla="*/ 34 w 39"/>
                <a:gd name="T2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1">
                  <a:moveTo>
                    <a:pt x="22" y="18"/>
                  </a:moveTo>
                  <a:cubicBezTo>
                    <a:pt x="34" y="12"/>
                    <a:pt x="34" y="12"/>
                    <a:pt x="34" y="12"/>
                  </a:cubicBezTo>
                  <a:cubicBezTo>
                    <a:pt x="34" y="18"/>
                    <a:pt x="35" y="22"/>
                    <a:pt x="38" y="25"/>
                  </a:cubicBezTo>
                  <a:cubicBezTo>
                    <a:pt x="39" y="20"/>
                    <a:pt x="39" y="14"/>
                    <a:pt x="37" y="7"/>
                  </a:cubicBezTo>
                  <a:cubicBezTo>
                    <a:pt x="24" y="0"/>
                    <a:pt x="12" y="1"/>
                    <a:pt x="3" y="12"/>
                  </a:cubicBezTo>
                  <a:cubicBezTo>
                    <a:pt x="0" y="17"/>
                    <a:pt x="0" y="22"/>
                    <a:pt x="1" y="28"/>
                  </a:cubicBezTo>
                  <a:cubicBezTo>
                    <a:pt x="2" y="31"/>
                    <a:pt x="2" y="31"/>
                    <a:pt x="2" y="31"/>
                  </a:cubicBezTo>
                  <a:cubicBezTo>
                    <a:pt x="2" y="31"/>
                    <a:pt x="2" y="31"/>
                    <a:pt x="2" y="31"/>
                  </a:cubicBezTo>
                  <a:cubicBezTo>
                    <a:pt x="3" y="26"/>
                    <a:pt x="3" y="21"/>
                    <a:pt x="5" y="17"/>
                  </a:cubicBezTo>
                  <a:cubicBezTo>
                    <a:pt x="10" y="18"/>
                    <a:pt x="16" y="18"/>
                    <a:pt x="22" y="18"/>
                  </a:cubicBezTo>
                  <a:close/>
                  <a:moveTo>
                    <a:pt x="34" y="6"/>
                  </a:moveTo>
                  <a:cubicBezTo>
                    <a:pt x="22" y="5"/>
                    <a:pt x="12" y="8"/>
                    <a:pt x="3" y="13"/>
                  </a:cubicBezTo>
                  <a:cubicBezTo>
                    <a:pt x="12" y="4"/>
                    <a:pt x="22" y="1"/>
                    <a:pt x="34" y="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1" name="Freeform 30"/>
            <p:cNvSpPr>
              <a:spLocks/>
            </p:cNvSpPr>
            <p:nvPr/>
          </p:nvSpPr>
          <p:spPr bwMode="auto">
            <a:xfrm>
              <a:off x="7427913" y="4611688"/>
              <a:ext cx="61913" cy="23813"/>
            </a:xfrm>
            <a:custGeom>
              <a:avLst/>
              <a:gdLst>
                <a:gd name="T0" fmla="*/ 0 w 31"/>
                <a:gd name="T1" fmla="*/ 12 h 12"/>
                <a:gd name="T2" fmla="*/ 31 w 31"/>
                <a:gd name="T3" fmla="*/ 5 h 12"/>
                <a:gd name="T4" fmla="*/ 0 w 31"/>
                <a:gd name="T5" fmla="*/ 12 h 12"/>
              </a:gdLst>
              <a:ahLst/>
              <a:cxnLst>
                <a:cxn ang="0">
                  <a:pos x="T0" y="T1"/>
                </a:cxn>
                <a:cxn ang="0">
                  <a:pos x="T2" y="T3"/>
                </a:cxn>
                <a:cxn ang="0">
                  <a:pos x="T4" y="T5"/>
                </a:cxn>
              </a:cxnLst>
              <a:rect l="0" t="0" r="r" b="b"/>
              <a:pathLst>
                <a:path w="31" h="12">
                  <a:moveTo>
                    <a:pt x="0" y="12"/>
                  </a:moveTo>
                  <a:cubicBezTo>
                    <a:pt x="9" y="7"/>
                    <a:pt x="19" y="4"/>
                    <a:pt x="31" y="5"/>
                  </a:cubicBezTo>
                  <a:cubicBezTo>
                    <a:pt x="19" y="0"/>
                    <a:pt x="9" y="3"/>
                    <a:pt x="0" y="12"/>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2" name="Freeform 31"/>
            <p:cNvSpPr>
              <a:spLocks/>
            </p:cNvSpPr>
            <p:nvPr/>
          </p:nvSpPr>
          <p:spPr bwMode="auto">
            <a:xfrm>
              <a:off x="7426326" y="4643438"/>
              <a:ext cx="73025" cy="134938"/>
            </a:xfrm>
            <a:custGeom>
              <a:avLst/>
              <a:gdLst>
                <a:gd name="T0" fmla="*/ 29 w 37"/>
                <a:gd name="T1" fmla="*/ 0 h 67"/>
                <a:gd name="T2" fmla="*/ 20 w 37"/>
                <a:gd name="T3" fmla="*/ 1 h 67"/>
                <a:gd name="T4" fmla="*/ 3 w 37"/>
                <a:gd name="T5" fmla="*/ 0 h 67"/>
                <a:gd name="T6" fmla="*/ 0 w 37"/>
                <a:gd name="T7" fmla="*/ 14 h 67"/>
                <a:gd name="T8" fmla="*/ 6 w 37"/>
                <a:gd name="T9" fmla="*/ 5 h 67"/>
                <a:gd name="T10" fmla="*/ 24 w 37"/>
                <a:gd name="T11" fmla="*/ 5 h 67"/>
                <a:gd name="T12" fmla="*/ 32 w 37"/>
                <a:gd name="T13" fmla="*/ 18 h 67"/>
                <a:gd name="T14" fmla="*/ 31 w 37"/>
                <a:gd name="T15" fmla="*/ 37 h 67"/>
                <a:gd name="T16" fmla="*/ 9 w 37"/>
                <a:gd name="T17" fmla="*/ 45 h 67"/>
                <a:gd name="T18" fmla="*/ 26 w 37"/>
                <a:gd name="T19" fmla="*/ 46 h 67"/>
                <a:gd name="T20" fmla="*/ 27 w 37"/>
                <a:gd name="T21" fmla="*/ 45 h 67"/>
                <a:gd name="T22" fmla="*/ 27 w 37"/>
                <a:gd name="T23" fmla="*/ 51 h 67"/>
                <a:gd name="T24" fmla="*/ 16 w 37"/>
                <a:gd name="T25" fmla="*/ 64 h 67"/>
                <a:gd name="T26" fmla="*/ 19 w 37"/>
                <a:gd name="T27" fmla="*/ 67 h 67"/>
                <a:gd name="T28" fmla="*/ 25 w 37"/>
                <a:gd name="T29" fmla="*/ 60 h 67"/>
                <a:gd name="T30" fmla="*/ 25 w 37"/>
                <a:gd name="T31" fmla="*/ 59 h 67"/>
                <a:gd name="T32" fmla="*/ 31 w 37"/>
                <a:gd name="T33" fmla="*/ 53 h 67"/>
                <a:gd name="T34" fmla="*/ 31 w 37"/>
                <a:gd name="T35" fmla="*/ 52 h 67"/>
                <a:gd name="T36" fmla="*/ 33 w 37"/>
                <a:gd name="T37" fmla="*/ 45 h 67"/>
                <a:gd name="T38" fmla="*/ 33 w 37"/>
                <a:gd name="T39" fmla="*/ 39 h 67"/>
                <a:gd name="T40" fmla="*/ 34 w 37"/>
                <a:gd name="T41" fmla="*/ 27 h 67"/>
                <a:gd name="T42" fmla="*/ 37 w 37"/>
                <a:gd name="T43" fmla="*/ 17 h 67"/>
                <a:gd name="T44" fmla="*/ 29 w 37"/>
                <a:gd name="T45"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67">
                  <a:moveTo>
                    <a:pt x="29" y="0"/>
                  </a:moveTo>
                  <a:cubicBezTo>
                    <a:pt x="26" y="0"/>
                    <a:pt x="23" y="1"/>
                    <a:pt x="20" y="1"/>
                  </a:cubicBezTo>
                  <a:cubicBezTo>
                    <a:pt x="14" y="1"/>
                    <a:pt x="8" y="1"/>
                    <a:pt x="3" y="0"/>
                  </a:cubicBezTo>
                  <a:cubicBezTo>
                    <a:pt x="1" y="4"/>
                    <a:pt x="1" y="9"/>
                    <a:pt x="0" y="14"/>
                  </a:cubicBezTo>
                  <a:cubicBezTo>
                    <a:pt x="1" y="10"/>
                    <a:pt x="2" y="7"/>
                    <a:pt x="6" y="5"/>
                  </a:cubicBezTo>
                  <a:cubicBezTo>
                    <a:pt x="12" y="6"/>
                    <a:pt x="18" y="6"/>
                    <a:pt x="24" y="5"/>
                  </a:cubicBezTo>
                  <a:cubicBezTo>
                    <a:pt x="25" y="9"/>
                    <a:pt x="28" y="13"/>
                    <a:pt x="32" y="18"/>
                  </a:cubicBezTo>
                  <a:cubicBezTo>
                    <a:pt x="30" y="24"/>
                    <a:pt x="30" y="31"/>
                    <a:pt x="31" y="37"/>
                  </a:cubicBezTo>
                  <a:cubicBezTo>
                    <a:pt x="21" y="48"/>
                    <a:pt x="14" y="50"/>
                    <a:pt x="9" y="45"/>
                  </a:cubicBezTo>
                  <a:cubicBezTo>
                    <a:pt x="14" y="52"/>
                    <a:pt x="19" y="53"/>
                    <a:pt x="26" y="46"/>
                  </a:cubicBezTo>
                  <a:cubicBezTo>
                    <a:pt x="27" y="45"/>
                    <a:pt x="27" y="45"/>
                    <a:pt x="27" y="45"/>
                  </a:cubicBezTo>
                  <a:cubicBezTo>
                    <a:pt x="27" y="51"/>
                    <a:pt x="27" y="51"/>
                    <a:pt x="27" y="51"/>
                  </a:cubicBezTo>
                  <a:cubicBezTo>
                    <a:pt x="16" y="64"/>
                    <a:pt x="16" y="64"/>
                    <a:pt x="16" y="64"/>
                  </a:cubicBezTo>
                  <a:cubicBezTo>
                    <a:pt x="19" y="67"/>
                    <a:pt x="19" y="67"/>
                    <a:pt x="19" y="67"/>
                  </a:cubicBezTo>
                  <a:cubicBezTo>
                    <a:pt x="25" y="60"/>
                    <a:pt x="25" y="60"/>
                    <a:pt x="25" y="60"/>
                  </a:cubicBezTo>
                  <a:cubicBezTo>
                    <a:pt x="25" y="59"/>
                    <a:pt x="25" y="59"/>
                    <a:pt x="25" y="59"/>
                  </a:cubicBezTo>
                  <a:cubicBezTo>
                    <a:pt x="31" y="53"/>
                    <a:pt x="31" y="53"/>
                    <a:pt x="31" y="53"/>
                  </a:cubicBezTo>
                  <a:cubicBezTo>
                    <a:pt x="31" y="52"/>
                    <a:pt x="31" y="52"/>
                    <a:pt x="31" y="52"/>
                  </a:cubicBezTo>
                  <a:cubicBezTo>
                    <a:pt x="31" y="48"/>
                    <a:pt x="32" y="46"/>
                    <a:pt x="33" y="45"/>
                  </a:cubicBezTo>
                  <a:cubicBezTo>
                    <a:pt x="33" y="43"/>
                    <a:pt x="33" y="41"/>
                    <a:pt x="33" y="39"/>
                  </a:cubicBezTo>
                  <a:cubicBezTo>
                    <a:pt x="33" y="35"/>
                    <a:pt x="34" y="31"/>
                    <a:pt x="34" y="27"/>
                  </a:cubicBezTo>
                  <a:cubicBezTo>
                    <a:pt x="34" y="23"/>
                    <a:pt x="35" y="20"/>
                    <a:pt x="37" y="17"/>
                  </a:cubicBezTo>
                  <a:cubicBezTo>
                    <a:pt x="33" y="13"/>
                    <a:pt x="30" y="7"/>
                    <a:pt x="29" y="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3" name="Freeform 32"/>
            <p:cNvSpPr>
              <a:spLocks noEditPoints="1"/>
            </p:cNvSpPr>
            <p:nvPr/>
          </p:nvSpPr>
          <p:spPr bwMode="auto">
            <a:xfrm>
              <a:off x="7426326" y="4652963"/>
              <a:ext cx="63500" cy="90488"/>
            </a:xfrm>
            <a:custGeom>
              <a:avLst/>
              <a:gdLst>
                <a:gd name="T0" fmla="*/ 24 w 32"/>
                <a:gd name="T1" fmla="*/ 0 h 45"/>
                <a:gd name="T2" fmla="*/ 6 w 32"/>
                <a:gd name="T3" fmla="*/ 0 h 45"/>
                <a:gd name="T4" fmla="*/ 0 w 32"/>
                <a:gd name="T5" fmla="*/ 9 h 45"/>
                <a:gd name="T6" fmla="*/ 0 w 32"/>
                <a:gd name="T7" fmla="*/ 9 h 45"/>
                <a:gd name="T8" fmla="*/ 1 w 32"/>
                <a:gd name="T9" fmla="*/ 16 h 45"/>
                <a:gd name="T10" fmla="*/ 1 w 32"/>
                <a:gd name="T11" fmla="*/ 17 h 45"/>
                <a:gd name="T12" fmla="*/ 4 w 32"/>
                <a:gd name="T13" fmla="*/ 32 h 45"/>
                <a:gd name="T14" fmla="*/ 7 w 32"/>
                <a:gd name="T15" fmla="*/ 36 h 45"/>
                <a:gd name="T16" fmla="*/ 8 w 32"/>
                <a:gd name="T17" fmla="*/ 39 h 45"/>
                <a:gd name="T18" fmla="*/ 9 w 32"/>
                <a:gd name="T19" fmla="*/ 40 h 45"/>
                <a:gd name="T20" fmla="*/ 31 w 32"/>
                <a:gd name="T21" fmla="*/ 32 h 45"/>
                <a:gd name="T22" fmla="*/ 32 w 32"/>
                <a:gd name="T23" fmla="*/ 13 h 45"/>
                <a:gd name="T24" fmla="*/ 24 w 32"/>
                <a:gd name="T25" fmla="*/ 0 h 45"/>
                <a:gd name="T26" fmla="*/ 8 w 32"/>
                <a:gd name="T27" fmla="*/ 2 h 45"/>
                <a:gd name="T28" fmla="*/ 4 w 32"/>
                <a:gd name="T29" fmla="*/ 16 h 45"/>
                <a:gd name="T30" fmla="*/ 11 w 32"/>
                <a:gd name="T31" fmla="*/ 40 h 45"/>
                <a:gd name="T32" fmla="*/ 3 w 32"/>
                <a:gd name="T33" fmla="*/ 16 h 45"/>
                <a:gd name="T34" fmla="*/ 5 w 32"/>
                <a:gd name="T35" fmla="*/ 2 h 45"/>
                <a:gd name="T36" fmla="*/ 8 w 32"/>
                <a:gd name="T37"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45">
                  <a:moveTo>
                    <a:pt x="24" y="0"/>
                  </a:moveTo>
                  <a:cubicBezTo>
                    <a:pt x="18" y="1"/>
                    <a:pt x="12" y="1"/>
                    <a:pt x="6" y="0"/>
                  </a:cubicBezTo>
                  <a:cubicBezTo>
                    <a:pt x="2" y="2"/>
                    <a:pt x="1" y="5"/>
                    <a:pt x="0" y="9"/>
                  </a:cubicBezTo>
                  <a:cubicBezTo>
                    <a:pt x="0" y="9"/>
                    <a:pt x="0" y="9"/>
                    <a:pt x="0" y="9"/>
                  </a:cubicBezTo>
                  <a:cubicBezTo>
                    <a:pt x="1" y="16"/>
                    <a:pt x="1" y="16"/>
                    <a:pt x="1" y="16"/>
                  </a:cubicBezTo>
                  <a:cubicBezTo>
                    <a:pt x="1" y="17"/>
                    <a:pt x="1" y="17"/>
                    <a:pt x="1" y="17"/>
                  </a:cubicBezTo>
                  <a:cubicBezTo>
                    <a:pt x="0" y="22"/>
                    <a:pt x="1" y="27"/>
                    <a:pt x="4" y="32"/>
                  </a:cubicBezTo>
                  <a:cubicBezTo>
                    <a:pt x="7" y="36"/>
                    <a:pt x="7" y="36"/>
                    <a:pt x="7" y="36"/>
                  </a:cubicBezTo>
                  <a:cubicBezTo>
                    <a:pt x="8" y="39"/>
                    <a:pt x="8" y="39"/>
                    <a:pt x="8" y="39"/>
                  </a:cubicBezTo>
                  <a:cubicBezTo>
                    <a:pt x="9" y="39"/>
                    <a:pt x="9" y="40"/>
                    <a:pt x="9" y="40"/>
                  </a:cubicBezTo>
                  <a:cubicBezTo>
                    <a:pt x="14" y="45"/>
                    <a:pt x="21" y="43"/>
                    <a:pt x="31" y="32"/>
                  </a:cubicBezTo>
                  <a:cubicBezTo>
                    <a:pt x="30" y="26"/>
                    <a:pt x="30" y="19"/>
                    <a:pt x="32" y="13"/>
                  </a:cubicBezTo>
                  <a:cubicBezTo>
                    <a:pt x="28" y="8"/>
                    <a:pt x="25" y="4"/>
                    <a:pt x="24" y="0"/>
                  </a:cubicBezTo>
                  <a:close/>
                  <a:moveTo>
                    <a:pt x="8" y="2"/>
                  </a:moveTo>
                  <a:cubicBezTo>
                    <a:pt x="4" y="5"/>
                    <a:pt x="3" y="10"/>
                    <a:pt x="4" y="16"/>
                  </a:cubicBezTo>
                  <a:cubicBezTo>
                    <a:pt x="5" y="24"/>
                    <a:pt x="8" y="33"/>
                    <a:pt x="11" y="40"/>
                  </a:cubicBezTo>
                  <a:cubicBezTo>
                    <a:pt x="5" y="34"/>
                    <a:pt x="2" y="26"/>
                    <a:pt x="3" y="16"/>
                  </a:cubicBezTo>
                  <a:cubicBezTo>
                    <a:pt x="1" y="10"/>
                    <a:pt x="2" y="5"/>
                    <a:pt x="5" y="2"/>
                  </a:cubicBezTo>
                  <a:cubicBezTo>
                    <a:pt x="8" y="2"/>
                    <a:pt x="8" y="2"/>
                    <a:pt x="8" y="2"/>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4" name="Freeform 33"/>
            <p:cNvSpPr>
              <a:spLocks/>
            </p:cNvSpPr>
            <p:nvPr/>
          </p:nvSpPr>
          <p:spPr bwMode="auto">
            <a:xfrm>
              <a:off x="7427913" y="4657726"/>
              <a:ext cx="20638" cy="76200"/>
            </a:xfrm>
            <a:custGeom>
              <a:avLst/>
              <a:gdLst>
                <a:gd name="T0" fmla="*/ 3 w 10"/>
                <a:gd name="T1" fmla="*/ 14 h 38"/>
                <a:gd name="T2" fmla="*/ 7 w 10"/>
                <a:gd name="T3" fmla="*/ 0 h 38"/>
                <a:gd name="T4" fmla="*/ 4 w 10"/>
                <a:gd name="T5" fmla="*/ 0 h 38"/>
                <a:gd name="T6" fmla="*/ 2 w 10"/>
                <a:gd name="T7" fmla="*/ 14 h 38"/>
                <a:gd name="T8" fmla="*/ 10 w 10"/>
                <a:gd name="T9" fmla="*/ 38 h 38"/>
                <a:gd name="T10" fmla="*/ 3 w 10"/>
                <a:gd name="T11" fmla="*/ 14 h 38"/>
              </a:gdLst>
              <a:ahLst/>
              <a:cxnLst>
                <a:cxn ang="0">
                  <a:pos x="T0" y="T1"/>
                </a:cxn>
                <a:cxn ang="0">
                  <a:pos x="T2" y="T3"/>
                </a:cxn>
                <a:cxn ang="0">
                  <a:pos x="T4" y="T5"/>
                </a:cxn>
                <a:cxn ang="0">
                  <a:pos x="T6" y="T7"/>
                </a:cxn>
                <a:cxn ang="0">
                  <a:pos x="T8" y="T9"/>
                </a:cxn>
                <a:cxn ang="0">
                  <a:pos x="T10" y="T11"/>
                </a:cxn>
              </a:cxnLst>
              <a:rect l="0" t="0" r="r" b="b"/>
              <a:pathLst>
                <a:path w="10" h="38">
                  <a:moveTo>
                    <a:pt x="3" y="14"/>
                  </a:moveTo>
                  <a:cubicBezTo>
                    <a:pt x="2" y="8"/>
                    <a:pt x="3" y="3"/>
                    <a:pt x="7" y="0"/>
                  </a:cubicBezTo>
                  <a:cubicBezTo>
                    <a:pt x="4" y="0"/>
                    <a:pt x="4" y="0"/>
                    <a:pt x="4" y="0"/>
                  </a:cubicBezTo>
                  <a:cubicBezTo>
                    <a:pt x="1" y="3"/>
                    <a:pt x="0" y="8"/>
                    <a:pt x="2" y="14"/>
                  </a:cubicBezTo>
                  <a:cubicBezTo>
                    <a:pt x="1" y="24"/>
                    <a:pt x="4" y="32"/>
                    <a:pt x="10" y="38"/>
                  </a:cubicBezTo>
                  <a:cubicBezTo>
                    <a:pt x="7" y="31"/>
                    <a:pt x="4" y="22"/>
                    <a:pt x="3" y="1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5" name="Freeform 34"/>
            <p:cNvSpPr>
              <a:spLocks noEditPoints="1"/>
            </p:cNvSpPr>
            <p:nvPr/>
          </p:nvSpPr>
          <p:spPr bwMode="auto">
            <a:xfrm>
              <a:off x="7316788" y="4738688"/>
              <a:ext cx="193675" cy="168275"/>
            </a:xfrm>
            <a:custGeom>
              <a:avLst/>
              <a:gdLst>
                <a:gd name="T0" fmla="*/ 53 w 96"/>
                <a:gd name="T1" fmla="*/ 0 h 84"/>
                <a:gd name="T2" fmla="*/ 50 w 96"/>
                <a:gd name="T3" fmla="*/ 0 h 84"/>
                <a:gd name="T4" fmla="*/ 28 w 96"/>
                <a:gd name="T5" fmla="*/ 21 h 84"/>
                <a:gd name="T6" fmla="*/ 4 w 96"/>
                <a:gd name="T7" fmla="*/ 59 h 84"/>
                <a:gd name="T8" fmla="*/ 1 w 96"/>
                <a:gd name="T9" fmla="*/ 84 h 84"/>
                <a:gd name="T10" fmla="*/ 17 w 96"/>
                <a:gd name="T11" fmla="*/ 72 h 84"/>
                <a:gd name="T12" fmla="*/ 21 w 96"/>
                <a:gd name="T13" fmla="*/ 58 h 84"/>
                <a:gd name="T14" fmla="*/ 35 w 96"/>
                <a:gd name="T15" fmla="*/ 45 h 84"/>
                <a:gd name="T16" fmla="*/ 33 w 96"/>
                <a:gd name="T17" fmla="*/ 41 h 84"/>
                <a:gd name="T18" fmla="*/ 36 w 96"/>
                <a:gd name="T19" fmla="*/ 37 h 84"/>
                <a:gd name="T20" fmla="*/ 82 w 96"/>
                <a:gd name="T21" fmla="*/ 40 h 84"/>
                <a:gd name="T22" fmla="*/ 87 w 96"/>
                <a:gd name="T23" fmla="*/ 56 h 84"/>
                <a:gd name="T24" fmla="*/ 89 w 96"/>
                <a:gd name="T25" fmla="*/ 56 h 84"/>
                <a:gd name="T26" fmla="*/ 90 w 96"/>
                <a:gd name="T27" fmla="*/ 53 h 84"/>
                <a:gd name="T28" fmla="*/ 96 w 96"/>
                <a:gd name="T29" fmla="*/ 27 h 84"/>
                <a:gd name="T30" fmla="*/ 91 w 96"/>
                <a:gd name="T31" fmla="*/ 19 h 84"/>
                <a:gd name="T32" fmla="*/ 91 w 96"/>
                <a:gd name="T33" fmla="*/ 18 h 84"/>
                <a:gd name="T34" fmla="*/ 84 w 96"/>
                <a:gd name="T35" fmla="*/ 26 h 84"/>
                <a:gd name="T36" fmla="*/ 77 w 96"/>
                <a:gd name="T37" fmla="*/ 19 h 84"/>
                <a:gd name="T38" fmla="*/ 75 w 96"/>
                <a:gd name="T39" fmla="*/ 25 h 84"/>
                <a:gd name="T40" fmla="*/ 66 w 96"/>
                <a:gd name="T41" fmla="*/ 16 h 84"/>
                <a:gd name="T42" fmla="*/ 55 w 96"/>
                <a:gd name="T43" fmla="*/ 27 h 84"/>
                <a:gd name="T44" fmla="*/ 53 w 96"/>
                <a:gd name="T45" fmla="*/ 0 h 84"/>
                <a:gd name="T46" fmla="*/ 51 w 96"/>
                <a:gd name="T47" fmla="*/ 2 h 84"/>
                <a:gd name="T48" fmla="*/ 51 w 96"/>
                <a:gd name="T49" fmla="*/ 2 h 84"/>
                <a:gd name="T50" fmla="*/ 34 w 96"/>
                <a:gd name="T51" fmla="*/ 21 h 84"/>
                <a:gd name="T52" fmla="*/ 8 w 96"/>
                <a:gd name="T53" fmla="*/ 62 h 84"/>
                <a:gd name="T54" fmla="*/ 3 w 96"/>
                <a:gd name="T55" fmla="*/ 81 h 84"/>
                <a:gd name="T56" fmla="*/ 3 w 96"/>
                <a:gd name="T57" fmla="*/ 81 h 84"/>
                <a:gd name="T58" fmla="*/ 6 w 96"/>
                <a:gd name="T59" fmla="*/ 60 h 84"/>
                <a:gd name="T60" fmla="*/ 29 w 96"/>
                <a:gd name="T61" fmla="*/ 21 h 84"/>
                <a:gd name="T62" fmla="*/ 29 w 96"/>
                <a:gd name="T63" fmla="*/ 21 h 84"/>
                <a:gd name="T64" fmla="*/ 51 w 96"/>
                <a:gd name="T65"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6" h="84">
                  <a:moveTo>
                    <a:pt x="53" y="0"/>
                  </a:moveTo>
                  <a:cubicBezTo>
                    <a:pt x="50" y="0"/>
                    <a:pt x="50" y="0"/>
                    <a:pt x="50" y="0"/>
                  </a:cubicBezTo>
                  <a:cubicBezTo>
                    <a:pt x="41" y="3"/>
                    <a:pt x="34" y="10"/>
                    <a:pt x="28" y="21"/>
                  </a:cubicBezTo>
                  <a:cubicBezTo>
                    <a:pt x="4" y="59"/>
                    <a:pt x="4" y="59"/>
                    <a:pt x="4" y="59"/>
                  </a:cubicBezTo>
                  <a:cubicBezTo>
                    <a:pt x="1" y="66"/>
                    <a:pt x="0" y="75"/>
                    <a:pt x="1" y="84"/>
                  </a:cubicBezTo>
                  <a:cubicBezTo>
                    <a:pt x="17" y="72"/>
                    <a:pt x="17" y="72"/>
                    <a:pt x="17" y="72"/>
                  </a:cubicBezTo>
                  <a:cubicBezTo>
                    <a:pt x="21" y="58"/>
                    <a:pt x="21" y="58"/>
                    <a:pt x="21" y="58"/>
                  </a:cubicBezTo>
                  <a:cubicBezTo>
                    <a:pt x="35" y="45"/>
                    <a:pt x="35" y="45"/>
                    <a:pt x="35" y="45"/>
                  </a:cubicBezTo>
                  <a:cubicBezTo>
                    <a:pt x="33" y="41"/>
                    <a:pt x="33" y="41"/>
                    <a:pt x="33" y="41"/>
                  </a:cubicBezTo>
                  <a:cubicBezTo>
                    <a:pt x="36" y="37"/>
                    <a:pt x="36" y="37"/>
                    <a:pt x="36" y="37"/>
                  </a:cubicBezTo>
                  <a:cubicBezTo>
                    <a:pt x="82" y="40"/>
                    <a:pt x="82" y="40"/>
                    <a:pt x="82" y="40"/>
                  </a:cubicBezTo>
                  <a:cubicBezTo>
                    <a:pt x="87" y="56"/>
                    <a:pt x="87" y="56"/>
                    <a:pt x="87" y="56"/>
                  </a:cubicBezTo>
                  <a:cubicBezTo>
                    <a:pt x="88" y="56"/>
                    <a:pt x="89" y="56"/>
                    <a:pt x="89" y="56"/>
                  </a:cubicBezTo>
                  <a:cubicBezTo>
                    <a:pt x="89" y="55"/>
                    <a:pt x="89" y="54"/>
                    <a:pt x="90" y="53"/>
                  </a:cubicBezTo>
                  <a:cubicBezTo>
                    <a:pt x="90" y="46"/>
                    <a:pt x="92" y="37"/>
                    <a:pt x="96" y="27"/>
                  </a:cubicBezTo>
                  <a:cubicBezTo>
                    <a:pt x="94" y="24"/>
                    <a:pt x="92" y="22"/>
                    <a:pt x="91" y="19"/>
                  </a:cubicBezTo>
                  <a:cubicBezTo>
                    <a:pt x="91" y="18"/>
                    <a:pt x="91" y="18"/>
                    <a:pt x="91" y="18"/>
                  </a:cubicBezTo>
                  <a:cubicBezTo>
                    <a:pt x="84" y="26"/>
                    <a:pt x="84" y="26"/>
                    <a:pt x="84" y="26"/>
                  </a:cubicBezTo>
                  <a:cubicBezTo>
                    <a:pt x="77" y="19"/>
                    <a:pt x="77" y="19"/>
                    <a:pt x="77" y="19"/>
                  </a:cubicBezTo>
                  <a:cubicBezTo>
                    <a:pt x="75" y="25"/>
                    <a:pt x="75" y="25"/>
                    <a:pt x="75" y="25"/>
                  </a:cubicBezTo>
                  <a:cubicBezTo>
                    <a:pt x="66" y="16"/>
                    <a:pt x="66" y="16"/>
                    <a:pt x="66" y="16"/>
                  </a:cubicBezTo>
                  <a:cubicBezTo>
                    <a:pt x="55" y="27"/>
                    <a:pt x="55" y="27"/>
                    <a:pt x="55" y="27"/>
                  </a:cubicBezTo>
                  <a:cubicBezTo>
                    <a:pt x="53" y="0"/>
                    <a:pt x="53" y="0"/>
                    <a:pt x="53" y="0"/>
                  </a:cubicBezTo>
                  <a:close/>
                  <a:moveTo>
                    <a:pt x="51" y="2"/>
                  </a:moveTo>
                  <a:cubicBezTo>
                    <a:pt x="51" y="2"/>
                    <a:pt x="51" y="2"/>
                    <a:pt x="51" y="2"/>
                  </a:cubicBezTo>
                  <a:cubicBezTo>
                    <a:pt x="43" y="9"/>
                    <a:pt x="37" y="15"/>
                    <a:pt x="34" y="21"/>
                  </a:cubicBezTo>
                  <a:cubicBezTo>
                    <a:pt x="8" y="62"/>
                    <a:pt x="8" y="62"/>
                    <a:pt x="8" y="62"/>
                  </a:cubicBezTo>
                  <a:cubicBezTo>
                    <a:pt x="3" y="81"/>
                    <a:pt x="3" y="81"/>
                    <a:pt x="3" y="81"/>
                  </a:cubicBezTo>
                  <a:cubicBezTo>
                    <a:pt x="3" y="81"/>
                    <a:pt x="3" y="81"/>
                    <a:pt x="3" y="81"/>
                  </a:cubicBezTo>
                  <a:cubicBezTo>
                    <a:pt x="2" y="73"/>
                    <a:pt x="4" y="66"/>
                    <a:pt x="6" y="60"/>
                  </a:cubicBezTo>
                  <a:cubicBezTo>
                    <a:pt x="29" y="21"/>
                    <a:pt x="29" y="21"/>
                    <a:pt x="29" y="21"/>
                  </a:cubicBezTo>
                  <a:cubicBezTo>
                    <a:pt x="29" y="21"/>
                    <a:pt x="29" y="21"/>
                    <a:pt x="29" y="21"/>
                  </a:cubicBezTo>
                  <a:cubicBezTo>
                    <a:pt x="35" y="11"/>
                    <a:pt x="42" y="5"/>
                    <a:pt x="51"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6" name="Freeform 35"/>
            <p:cNvSpPr>
              <a:spLocks/>
            </p:cNvSpPr>
            <p:nvPr/>
          </p:nvSpPr>
          <p:spPr bwMode="auto">
            <a:xfrm>
              <a:off x="7321551" y="4741863"/>
              <a:ext cx="98425" cy="158750"/>
            </a:xfrm>
            <a:custGeom>
              <a:avLst/>
              <a:gdLst>
                <a:gd name="T0" fmla="*/ 49 w 49"/>
                <a:gd name="T1" fmla="*/ 0 h 79"/>
                <a:gd name="T2" fmla="*/ 49 w 49"/>
                <a:gd name="T3" fmla="*/ 0 h 79"/>
                <a:gd name="T4" fmla="*/ 27 w 49"/>
                <a:gd name="T5" fmla="*/ 19 h 79"/>
                <a:gd name="T6" fmla="*/ 27 w 49"/>
                <a:gd name="T7" fmla="*/ 19 h 79"/>
                <a:gd name="T8" fmla="*/ 4 w 49"/>
                <a:gd name="T9" fmla="*/ 58 h 79"/>
                <a:gd name="T10" fmla="*/ 1 w 49"/>
                <a:gd name="T11" fmla="*/ 79 h 79"/>
                <a:gd name="T12" fmla="*/ 1 w 49"/>
                <a:gd name="T13" fmla="*/ 79 h 79"/>
                <a:gd name="T14" fmla="*/ 6 w 49"/>
                <a:gd name="T15" fmla="*/ 60 h 79"/>
                <a:gd name="T16" fmla="*/ 32 w 49"/>
                <a:gd name="T17" fmla="*/ 19 h 79"/>
                <a:gd name="T18" fmla="*/ 49 w 49"/>
                <a:gd name="T19"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 h="79">
                  <a:moveTo>
                    <a:pt x="49" y="0"/>
                  </a:moveTo>
                  <a:cubicBezTo>
                    <a:pt x="49" y="0"/>
                    <a:pt x="49" y="0"/>
                    <a:pt x="49" y="0"/>
                  </a:cubicBezTo>
                  <a:cubicBezTo>
                    <a:pt x="40" y="3"/>
                    <a:pt x="33" y="9"/>
                    <a:pt x="27" y="19"/>
                  </a:cubicBezTo>
                  <a:cubicBezTo>
                    <a:pt x="27" y="19"/>
                    <a:pt x="27" y="19"/>
                    <a:pt x="27" y="19"/>
                  </a:cubicBezTo>
                  <a:cubicBezTo>
                    <a:pt x="4" y="58"/>
                    <a:pt x="4" y="58"/>
                    <a:pt x="4" y="58"/>
                  </a:cubicBezTo>
                  <a:cubicBezTo>
                    <a:pt x="2" y="64"/>
                    <a:pt x="0" y="71"/>
                    <a:pt x="1" y="79"/>
                  </a:cubicBezTo>
                  <a:cubicBezTo>
                    <a:pt x="1" y="79"/>
                    <a:pt x="1" y="79"/>
                    <a:pt x="1" y="79"/>
                  </a:cubicBezTo>
                  <a:cubicBezTo>
                    <a:pt x="6" y="60"/>
                    <a:pt x="6" y="60"/>
                    <a:pt x="6" y="60"/>
                  </a:cubicBezTo>
                  <a:cubicBezTo>
                    <a:pt x="32" y="19"/>
                    <a:pt x="32" y="19"/>
                    <a:pt x="32" y="19"/>
                  </a:cubicBezTo>
                  <a:cubicBezTo>
                    <a:pt x="35" y="13"/>
                    <a:pt x="41" y="7"/>
                    <a:pt x="4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7" name="Freeform 36"/>
            <p:cNvSpPr>
              <a:spLocks/>
            </p:cNvSpPr>
            <p:nvPr/>
          </p:nvSpPr>
          <p:spPr bwMode="auto">
            <a:xfrm>
              <a:off x="7423151" y="4735513"/>
              <a:ext cx="76200" cy="57150"/>
            </a:xfrm>
            <a:custGeom>
              <a:avLst/>
              <a:gdLst>
                <a:gd name="T0" fmla="*/ 3 w 38"/>
                <a:gd name="T1" fmla="*/ 0 h 28"/>
                <a:gd name="T2" fmla="*/ 0 w 38"/>
                <a:gd name="T3" fmla="*/ 1 h 28"/>
                <a:gd name="T4" fmla="*/ 2 w 38"/>
                <a:gd name="T5" fmla="*/ 28 h 28"/>
                <a:gd name="T6" fmla="*/ 13 w 38"/>
                <a:gd name="T7" fmla="*/ 17 h 28"/>
                <a:gd name="T8" fmla="*/ 22 w 38"/>
                <a:gd name="T9" fmla="*/ 26 h 28"/>
                <a:gd name="T10" fmla="*/ 24 w 38"/>
                <a:gd name="T11" fmla="*/ 20 h 28"/>
                <a:gd name="T12" fmla="*/ 31 w 38"/>
                <a:gd name="T13" fmla="*/ 27 h 28"/>
                <a:gd name="T14" fmla="*/ 38 w 38"/>
                <a:gd name="T15" fmla="*/ 19 h 28"/>
                <a:gd name="T16" fmla="*/ 34 w 38"/>
                <a:gd name="T17" fmla="*/ 17 h 28"/>
                <a:gd name="T18" fmla="*/ 30 w 38"/>
                <a:gd name="T19" fmla="*/ 22 h 28"/>
                <a:gd name="T20" fmla="*/ 26 w 38"/>
                <a:gd name="T21" fmla="*/ 14 h 28"/>
                <a:gd name="T22" fmla="*/ 20 w 38"/>
                <a:gd name="T23" fmla="*/ 21 h 28"/>
                <a:gd name="T24" fmla="*/ 17 w 38"/>
                <a:gd name="T25" fmla="*/ 18 h 28"/>
                <a:gd name="T26" fmla="*/ 13 w 38"/>
                <a:gd name="T27" fmla="*/ 13 h 28"/>
                <a:gd name="T28" fmla="*/ 5 w 38"/>
                <a:gd name="T29" fmla="*/ 24 h 28"/>
                <a:gd name="T30" fmla="*/ 3 w 38"/>
                <a:gd name="T3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28">
                  <a:moveTo>
                    <a:pt x="3" y="0"/>
                  </a:moveTo>
                  <a:cubicBezTo>
                    <a:pt x="0" y="1"/>
                    <a:pt x="0" y="1"/>
                    <a:pt x="0" y="1"/>
                  </a:cubicBezTo>
                  <a:cubicBezTo>
                    <a:pt x="2" y="28"/>
                    <a:pt x="2" y="28"/>
                    <a:pt x="2" y="28"/>
                  </a:cubicBezTo>
                  <a:cubicBezTo>
                    <a:pt x="13" y="17"/>
                    <a:pt x="13" y="17"/>
                    <a:pt x="13" y="17"/>
                  </a:cubicBezTo>
                  <a:cubicBezTo>
                    <a:pt x="22" y="26"/>
                    <a:pt x="22" y="26"/>
                    <a:pt x="22" y="26"/>
                  </a:cubicBezTo>
                  <a:cubicBezTo>
                    <a:pt x="24" y="20"/>
                    <a:pt x="24" y="20"/>
                    <a:pt x="24" y="20"/>
                  </a:cubicBezTo>
                  <a:cubicBezTo>
                    <a:pt x="31" y="27"/>
                    <a:pt x="31" y="27"/>
                    <a:pt x="31" y="27"/>
                  </a:cubicBezTo>
                  <a:cubicBezTo>
                    <a:pt x="38" y="19"/>
                    <a:pt x="38" y="19"/>
                    <a:pt x="38" y="19"/>
                  </a:cubicBezTo>
                  <a:cubicBezTo>
                    <a:pt x="36" y="19"/>
                    <a:pt x="35" y="19"/>
                    <a:pt x="34" y="17"/>
                  </a:cubicBezTo>
                  <a:cubicBezTo>
                    <a:pt x="30" y="22"/>
                    <a:pt x="30" y="22"/>
                    <a:pt x="30" y="22"/>
                  </a:cubicBezTo>
                  <a:cubicBezTo>
                    <a:pt x="26" y="14"/>
                    <a:pt x="26" y="14"/>
                    <a:pt x="26" y="14"/>
                  </a:cubicBezTo>
                  <a:cubicBezTo>
                    <a:pt x="20" y="21"/>
                    <a:pt x="20" y="21"/>
                    <a:pt x="20" y="21"/>
                  </a:cubicBezTo>
                  <a:cubicBezTo>
                    <a:pt x="17" y="18"/>
                    <a:pt x="17" y="18"/>
                    <a:pt x="17" y="18"/>
                  </a:cubicBezTo>
                  <a:cubicBezTo>
                    <a:pt x="13" y="13"/>
                    <a:pt x="13" y="13"/>
                    <a:pt x="13" y="13"/>
                  </a:cubicBezTo>
                  <a:cubicBezTo>
                    <a:pt x="5" y="24"/>
                    <a:pt x="5" y="24"/>
                    <a:pt x="5" y="24"/>
                  </a:cubicBezTo>
                  <a:cubicBezTo>
                    <a:pt x="3" y="0"/>
                    <a:pt x="3" y="0"/>
                    <a:pt x="3"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8" name="Freeform 37"/>
            <p:cNvSpPr>
              <a:spLocks noEditPoints="1"/>
            </p:cNvSpPr>
            <p:nvPr/>
          </p:nvSpPr>
          <p:spPr bwMode="auto">
            <a:xfrm>
              <a:off x="7429501" y="4725988"/>
              <a:ext cx="20638" cy="58738"/>
            </a:xfrm>
            <a:custGeom>
              <a:avLst/>
              <a:gdLst>
                <a:gd name="T0" fmla="*/ 0 w 10"/>
                <a:gd name="T1" fmla="*/ 4 h 29"/>
                <a:gd name="T2" fmla="*/ 0 w 10"/>
                <a:gd name="T3" fmla="*/ 5 h 29"/>
                <a:gd name="T4" fmla="*/ 2 w 10"/>
                <a:gd name="T5" fmla="*/ 29 h 29"/>
                <a:gd name="T6" fmla="*/ 10 w 10"/>
                <a:gd name="T7" fmla="*/ 18 h 29"/>
                <a:gd name="T8" fmla="*/ 8 w 10"/>
                <a:gd name="T9" fmla="*/ 16 h 29"/>
                <a:gd name="T10" fmla="*/ 7 w 10"/>
                <a:gd name="T11" fmla="*/ 4 h 29"/>
                <a:gd name="T12" fmla="*/ 6 w 10"/>
                <a:gd name="T13" fmla="*/ 3 h 29"/>
                <a:gd name="T14" fmla="*/ 5 w 10"/>
                <a:gd name="T15" fmla="*/ 0 h 29"/>
                <a:gd name="T16" fmla="*/ 0 w 10"/>
                <a:gd name="T17" fmla="*/ 4 h 29"/>
                <a:gd name="T18" fmla="*/ 1 w 10"/>
                <a:gd name="T19" fmla="*/ 5 h 29"/>
                <a:gd name="T20" fmla="*/ 4 w 10"/>
                <a:gd name="T21" fmla="*/ 3 h 29"/>
                <a:gd name="T22" fmla="*/ 3 w 10"/>
                <a:gd name="T23" fmla="*/ 24 h 29"/>
                <a:gd name="T24" fmla="*/ 1 w 10"/>
                <a:gd name="T25"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0" y="4"/>
                  </a:moveTo>
                  <a:cubicBezTo>
                    <a:pt x="0" y="5"/>
                    <a:pt x="0" y="5"/>
                    <a:pt x="0" y="5"/>
                  </a:cubicBezTo>
                  <a:cubicBezTo>
                    <a:pt x="2" y="29"/>
                    <a:pt x="2" y="29"/>
                    <a:pt x="2" y="29"/>
                  </a:cubicBezTo>
                  <a:cubicBezTo>
                    <a:pt x="10" y="18"/>
                    <a:pt x="10" y="18"/>
                    <a:pt x="10" y="18"/>
                  </a:cubicBezTo>
                  <a:cubicBezTo>
                    <a:pt x="8" y="16"/>
                    <a:pt x="8" y="16"/>
                    <a:pt x="8" y="16"/>
                  </a:cubicBezTo>
                  <a:cubicBezTo>
                    <a:pt x="7" y="4"/>
                    <a:pt x="7" y="4"/>
                    <a:pt x="7" y="4"/>
                  </a:cubicBezTo>
                  <a:cubicBezTo>
                    <a:pt x="7" y="4"/>
                    <a:pt x="7" y="3"/>
                    <a:pt x="6" y="3"/>
                  </a:cubicBezTo>
                  <a:cubicBezTo>
                    <a:pt x="5" y="0"/>
                    <a:pt x="5" y="0"/>
                    <a:pt x="5" y="0"/>
                  </a:cubicBezTo>
                  <a:cubicBezTo>
                    <a:pt x="0" y="4"/>
                    <a:pt x="0" y="4"/>
                    <a:pt x="0" y="4"/>
                  </a:cubicBezTo>
                  <a:close/>
                  <a:moveTo>
                    <a:pt x="1" y="5"/>
                  </a:moveTo>
                  <a:cubicBezTo>
                    <a:pt x="4" y="3"/>
                    <a:pt x="4" y="3"/>
                    <a:pt x="4" y="3"/>
                  </a:cubicBezTo>
                  <a:cubicBezTo>
                    <a:pt x="3" y="24"/>
                    <a:pt x="3" y="24"/>
                    <a:pt x="3" y="24"/>
                  </a:cubicBezTo>
                  <a:cubicBezTo>
                    <a:pt x="1" y="5"/>
                    <a:pt x="1" y="5"/>
                    <a:pt x="1"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39" name="Freeform 38"/>
            <p:cNvSpPr>
              <a:spLocks/>
            </p:cNvSpPr>
            <p:nvPr/>
          </p:nvSpPr>
          <p:spPr bwMode="auto">
            <a:xfrm>
              <a:off x="7432676" y="4732338"/>
              <a:ext cx="4763" cy="41275"/>
            </a:xfrm>
            <a:custGeom>
              <a:avLst/>
              <a:gdLst>
                <a:gd name="T0" fmla="*/ 3 w 3"/>
                <a:gd name="T1" fmla="*/ 0 h 26"/>
                <a:gd name="T2" fmla="*/ 0 w 3"/>
                <a:gd name="T3" fmla="*/ 2 h 26"/>
                <a:gd name="T4" fmla="*/ 2 w 3"/>
                <a:gd name="T5" fmla="*/ 26 h 26"/>
                <a:gd name="T6" fmla="*/ 3 w 3"/>
                <a:gd name="T7" fmla="*/ 0 h 26"/>
                <a:gd name="T8" fmla="*/ 3 w 3"/>
                <a:gd name="T9" fmla="*/ 0 h 26"/>
              </a:gdLst>
              <a:ahLst/>
              <a:cxnLst>
                <a:cxn ang="0">
                  <a:pos x="T0" y="T1"/>
                </a:cxn>
                <a:cxn ang="0">
                  <a:pos x="T2" y="T3"/>
                </a:cxn>
                <a:cxn ang="0">
                  <a:pos x="T4" y="T5"/>
                </a:cxn>
                <a:cxn ang="0">
                  <a:pos x="T6" y="T7"/>
                </a:cxn>
                <a:cxn ang="0">
                  <a:pos x="T8" y="T9"/>
                </a:cxn>
              </a:cxnLst>
              <a:rect l="0" t="0" r="r" b="b"/>
              <a:pathLst>
                <a:path w="3" h="26">
                  <a:moveTo>
                    <a:pt x="3" y="0"/>
                  </a:moveTo>
                  <a:lnTo>
                    <a:pt x="0" y="2"/>
                  </a:lnTo>
                  <a:lnTo>
                    <a:pt x="2" y="26"/>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0" name="Freeform 39"/>
            <p:cNvSpPr>
              <a:spLocks noEditPoints="1"/>
            </p:cNvSpPr>
            <p:nvPr/>
          </p:nvSpPr>
          <p:spPr bwMode="auto">
            <a:xfrm>
              <a:off x="7491413" y="4659313"/>
              <a:ext cx="104775" cy="271463"/>
            </a:xfrm>
            <a:custGeom>
              <a:avLst/>
              <a:gdLst>
                <a:gd name="T0" fmla="*/ 2 w 52"/>
                <a:gd name="T1" fmla="*/ 37 h 135"/>
                <a:gd name="T2" fmla="*/ 2 w 52"/>
                <a:gd name="T3" fmla="*/ 32 h 135"/>
                <a:gd name="T4" fmla="*/ 3 w 52"/>
                <a:gd name="T5" fmla="*/ 19 h 135"/>
                <a:gd name="T6" fmla="*/ 3 w 52"/>
                <a:gd name="T7" fmla="*/ 19 h 135"/>
                <a:gd name="T8" fmla="*/ 5 w 52"/>
                <a:gd name="T9" fmla="*/ 10 h 135"/>
                <a:gd name="T10" fmla="*/ 10 w 52"/>
                <a:gd name="T11" fmla="*/ 6 h 135"/>
                <a:gd name="T12" fmla="*/ 43 w 52"/>
                <a:gd name="T13" fmla="*/ 6 h 135"/>
                <a:gd name="T14" fmla="*/ 46 w 52"/>
                <a:gd name="T15" fmla="*/ 8 h 135"/>
                <a:gd name="T16" fmla="*/ 10 w 52"/>
                <a:gd name="T17" fmla="*/ 11 h 135"/>
                <a:gd name="T18" fmla="*/ 6 w 52"/>
                <a:gd name="T19" fmla="*/ 39 h 135"/>
                <a:gd name="T20" fmla="*/ 9 w 52"/>
                <a:gd name="T21" fmla="*/ 56 h 135"/>
                <a:gd name="T22" fmla="*/ 15 w 52"/>
                <a:gd name="T23" fmla="*/ 38 h 135"/>
                <a:gd name="T24" fmla="*/ 19 w 52"/>
                <a:gd name="T25" fmla="*/ 37 h 135"/>
                <a:gd name="T26" fmla="*/ 37 w 52"/>
                <a:gd name="T27" fmla="*/ 36 h 135"/>
                <a:gd name="T28" fmla="*/ 39 w 52"/>
                <a:gd name="T29" fmla="*/ 37 h 135"/>
                <a:gd name="T30" fmla="*/ 52 w 52"/>
                <a:gd name="T31" fmla="*/ 30 h 135"/>
                <a:gd name="T32" fmla="*/ 48 w 52"/>
                <a:gd name="T33" fmla="*/ 7 h 135"/>
                <a:gd name="T34" fmla="*/ 44 w 52"/>
                <a:gd name="T35" fmla="*/ 4 h 135"/>
                <a:gd name="T36" fmla="*/ 9 w 52"/>
                <a:gd name="T37" fmla="*/ 4 h 135"/>
                <a:gd name="T38" fmla="*/ 4 w 52"/>
                <a:gd name="T39" fmla="*/ 9 h 135"/>
                <a:gd name="T40" fmla="*/ 1 w 52"/>
                <a:gd name="T41" fmla="*/ 19 h 135"/>
                <a:gd name="T42" fmla="*/ 0 w 52"/>
                <a:gd name="T43" fmla="*/ 31 h 135"/>
                <a:gd name="T44" fmla="*/ 0 w 52"/>
                <a:gd name="T45" fmla="*/ 37 h 135"/>
                <a:gd name="T46" fmla="*/ 1 w 52"/>
                <a:gd name="T47" fmla="*/ 48 h 135"/>
                <a:gd name="T48" fmla="*/ 4 w 52"/>
                <a:gd name="T49" fmla="*/ 57 h 135"/>
                <a:gd name="T50" fmla="*/ 4 w 52"/>
                <a:gd name="T51" fmla="*/ 58 h 135"/>
                <a:gd name="T52" fmla="*/ 9 w 52"/>
                <a:gd name="T53" fmla="*/ 66 h 135"/>
                <a:gd name="T54" fmla="*/ 3 w 52"/>
                <a:gd name="T55" fmla="*/ 92 h 135"/>
                <a:gd name="T56" fmla="*/ 2 w 52"/>
                <a:gd name="T57" fmla="*/ 95 h 135"/>
                <a:gd name="T58" fmla="*/ 24 w 52"/>
                <a:gd name="T59" fmla="*/ 132 h 135"/>
                <a:gd name="T60" fmla="*/ 46 w 52"/>
                <a:gd name="T61" fmla="*/ 134 h 135"/>
                <a:gd name="T62" fmla="*/ 28 w 52"/>
                <a:gd name="T63" fmla="*/ 91 h 135"/>
                <a:gd name="T64" fmla="*/ 39 w 52"/>
                <a:gd name="T65" fmla="*/ 42 h 135"/>
                <a:gd name="T66" fmla="*/ 19 w 52"/>
                <a:gd name="T67" fmla="*/ 42 h 135"/>
                <a:gd name="T68" fmla="*/ 9 w 52"/>
                <a:gd name="T69" fmla="*/ 66 h 135"/>
                <a:gd name="T70" fmla="*/ 9 w 52"/>
                <a:gd name="T71" fmla="*/ 60 h 135"/>
                <a:gd name="T72" fmla="*/ 8 w 52"/>
                <a:gd name="T73" fmla="*/ 62 h 135"/>
                <a:gd name="T74" fmla="*/ 6 w 52"/>
                <a:gd name="T75" fmla="*/ 57 h 135"/>
                <a:gd name="T76" fmla="*/ 5 w 52"/>
                <a:gd name="T77" fmla="*/ 56 h 135"/>
                <a:gd name="T78" fmla="*/ 3 w 52"/>
                <a:gd name="T79" fmla="*/ 48 h 135"/>
                <a:gd name="T80" fmla="*/ 3 w 52"/>
                <a:gd name="T81" fmla="*/ 48 h 135"/>
                <a:gd name="T82" fmla="*/ 2 w 52"/>
                <a:gd name="T83" fmla="*/ 37 h 135"/>
                <a:gd name="T84" fmla="*/ 2 w 52"/>
                <a:gd name="T85" fmla="*/ 37 h 135"/>
                <a:gd name="T86" fmla="*/ 20 w 52"/>
                <a:gd name="T87" fmla="*/ 43 h 135"/>
                <a:gd name="T88" fmla="*/ 24 w 52"/>
                <a:gd name="T89" fmla="*/ 42 h 135"/>
                <a:gd name="T90" fmla="*/ 8 w 52"/>
                <a:gd name="T91" fmla="*/ 91 h 135"/>
                <a:gd name="T92" fmla="*/ 29 w 52"/>
                <a:gd name="T93" fmla="*/ 131 h 135"/>
                <a:gd name="T94" fmla="*/ 25 w 52"/>
                <a:gd name="T95" fmla="*/ 130 h 135"/>
                <a:gd name="T96" fmla="*/ 4 w 52"/>
                <a:gd name="T97" fmla="*/ 95 h 135"/>
                <a:gd name="T98" fmla="*/ 4 w 52"/>
                <a:gd name="T99" fmla="*/ 93 h 135"/>
                <a:gd name="T100" fmla="*/ 10 w 52"/>
                <a:gd name="T101" fmla="*/ 67 h 135"/>
                <a:gd name="T102" fmla="*/ 20 w 52"/>
                <a:gd name="T103" fmla="*/ 43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2" h="135">
                  <a:moveTo>
                    <a:pt x="2" y="37"/>
                  </a:moveTo>
                  <a:cubicBezTo>
                    <a:pt x="2" y="35"/>
                    <a:pt x="2" y="33"/>
                    <a:pt x="2" y="32"/>
                  </a:cubicBezTo>
                  <a:cubicBezTo>
                    <a:pt x="2" y="27"/>
                    <a:pt x="2" y="23"/>
                    <a:pt x="3" y="19"/>
                  </a:cubicBezTo>
                  <a:cubicBezTo>
                    <a:pt x="3" y="19"/>
                    <a:pt x="3" y="19"/>
                    <a:pt x="3" y="19"/>
                  </a:cubicBezTo>
                  <a:cubicBezTo>
                    <a:pt x="3" y="15"/>
                    <a:pt x="4" y="12"/>
                    <a:pt x="5" y="10"/>
                  </a:cubicBezTo>
                  <a:cubicBezTo>
                    <a:pt x="6" y="8"/>
                    <a:pt x="8" y="7"/>
                    <a:pt x="10" y="6"/>
                  </a:cubicBezTo>
                  <a:cubicBezTo>
                    <a:pt x="16" y="2"/>
                    <a:pt x="28" y="2"/>
                    <a:pt x="43" y="6"/>
                  </a:cubicBezTo>
                  <a:cubicBezTo>
                    <a:pt x="44" y="7"/>
                    <a:pt x="45" y="7"/>
                    <a:pt x="46" y="8"/>
                  </a:cubicBezTo>
                  <a:cubicBezTo>
                    <a:pt x="25" y="4"/>
                    <a:pt x="14" y="5"/>
                    <a:pt x="10" y="11"/>
                  </a:cubicBezTo>
                  <a:cubicBezTo>
                    <a:pt x="6" y="19"/>
                    <a:pt x="5" y="29"/>
                    <a:pt x="6" y="39"/>
                  </a:cubicBezTo>
                  <a:cubicBezTo>
                    <a:pt x="6" y="47"/>
                    <a:pt x="7" y="52"/>
                    <a:pt x="9" y="56"/>
                  </a:cubicBezTo>
                  <a:cubicBezTo>
                    <a:pt x="15" y="38"/>
                    <a:pt x="15" y="38"/>
                    <a:pt x="15" y="38"/>
                  </a:cubicBezTo>
                  <a:cubicBezTo>
                    <a:pt x="19" y="37"/>
                    <a:pt x="19" y="37"/>
                    <a:pt x="19" y="37"/>
                  </a:cubicBezTo>
                  <a:cubicBezTo>
                    <a:pt x="25" y="35"/>
                    <a:pt x="32" y="34"/>
                    <a:pt x="37" y="36"/>
                  </a:cubicBezTo>
                  <a:cubicBezTo>
                    <a:pt x="38" y="36"/>
                    <a:pt x="38" y="37"/>
                    <a:pt x="39" y="37"/>
                  </a:cubicBezTo>
                  <a:cubicBezTo>
                    <a:pt x="45" y="41"/>
                    <a:pt x="49" y="39"/>
                    <a:pt x="52" y="30"/>
                  </a:cubicBezTo>
                  <a:cubicBezTo>
                    <a:pt x="48" y="7"/>
                    <a:pt x="48" y="7"/>
                    <a:pt x="48" y="7"/>
                  </a:cubicBezTo>
                  <a:cubicBezTo>
                    <a:pt x="47" y="6"/>
                    <a:pt x="45" y="5"/>
                    <a:pt x="44" y="4"/>
                  </a:cubicBezTo>
                  <a:cubicBezTo>
                    <a:pt x="27" y="0"/>
                    <a:pt x="16" y="0"/>
                    <a:pt x="9" y="4"/>
                  </a:cubicBezTo>
                  <a:cubicBezTo>
                    <a:pt x="6" y="5"/>
                    <a:pt x="4" y="7"/>
                    <a:pt x="4" y="9"/>
                  </a:cubicBezTo>
                  <a:cubicBezTo>
                    <a:pt x="2" y="12"/>
                    <a:pt x="1" y="15"/>
                    <a:pt x="1" y="19"/>
                  </a:cubicBezTo>
                  <a:cubicBezTo>
                    <a:pt x="1" y="23"/>
                    <a:pt x="0" y="27"/>
                    <a:pt x="0" y="31"/>
                  </a:cubicBezTo>
                  <a:cubicBezTo>
                    <a:pt x="0" y="33"/>
                    <a:pt x="0" y="35"/>
                    <a:pt x="0" y="37"/>
                  </a:cubicBezTo>
                  <a:cubicBezTo>
                    <a:pt x="0" y="41"/>
                    <a:pt x="1" y="44"/>
                    <a:pt x="1" y="48"/>
                  </a:cubicBezTo>
                  <a:cubicBezTo>
                    <a:pt x="2" y="51"/>
                    <a:pt x="3" y="54"/>
                    <a:pt x="4" y="57"/>
                  </a:cubicBezTo>
                  <a:cubicBezTo>
                    <a:pt x="4" y="57"/>
                    <a:pt x="4" y="57"/>
                    <a:pt x="4" y="58"/>
                  </a:cubicBezTo>
                  <a:cubicBezTo>
                    <a:pt x="5" y="61"/>
                    <a:pt x="7" y="63"/>
                    <a:pt x="9" y="66"/>
                  </a:cubicBezTo>
                  <a:cubicBezTo>
                    <a:pt x="5" y="76"/>
                    <a:pt x="3" y="85"/>
                    <a:pt x="3" y="92"/>
                  </a:cubicBezTo>
                  <a:cubicBezTo>
                    <a:pt x="2" y="93"/>
                    <a:pt x="2" y="94"/>
                    <a:pt x="2" y="95"/>
                  </a:cubicBezTo>
                  <a:cubicBezTo>
                    <a:pt x="2" y="113"/>
                    <a:pt x="9" y="125"/>
                    <a:pt x="24" y="132"/>
                  </a:cubicBezTo>
                  <a:cubicBezTo>
                    <a:pt x="32" y="134"/>
                    <a:pt x="39" y="135"/>
                    <a:pt x="46" y="134"/>
                  </a:cubicBezTo>
                  <a:cubicBezTo>
                    <a:pt x="24" y="119"/>
                    <a:pt x="18" y="105"/>
                    <a:pt x="28" y="91"/>
                  </a:cubicBezTo>
                  <a:cubicBezTo>
                    <a:pt x="37" y="83"/>
                    <a:pt x="40" y="67"/>
                    <a:pt x="39" y="42"/>
                  </a:cubicBezTo>
                  <a:cubicBezTo>
                    <a:pt x="33" y="38"/>
                    <a:pt x="26" y="37"/>
                    <a:pt x="19" y="42"/>
                  </a:cubicBezTo>
                  <a:cubicBezTo>
                    <a:pt x="14" y="51"/>
                    <a:pt x="11" y="58"/>
                    <a:pt x="9" y="66"/>
                  </a:cubicBezTo>
                  <a:cubicBezTo>
                    <a:pt x="9" y="60"/>
                    <a:pt x="9" y="60"/>
                    <a:pt x="9" y="60"/>
                  </a:cubicBezTo>
                  <a:cubicBezTo>
                    <a:pt x="9" y="60"/>
                    <a:pt x="8" y="61"/>
                    <a:pt x="8" y="62"/>
                  </a:cubicBezTo>
                  <a:cubicBezTo>
                    <a:pt x="7" y="60"/>
                    <a:pt x="6" y="59"/>
                    <a:pt x="6" y="57"/>
                  </a:cubicBezTo>
                  <a:cubicBezTo>
                    <a:pt x="6" y="57"/>
                    <a:pt x="5" y="56"/>
                    <a:pt x="5" y="56"/>
                  </a:cubicBezTo>
                  <a:cubicBezTo>
                    <a:pt x="4" y="54"/>
                    <a:pt x="4" y="51"/>
                    <a:pt x="3" y="48"/>
                  </a:cubicBezTo>
                  <a:cubicBezTo>
                    <a:pt x="3" y="48"/>
                    <a:pt x="3" y="48"/>
                    <a:pt x="3" y="48"/>
                  </a:cubicBezTo>
                  <a:cubicBezTo>
                    <a:pt x="2" y="44"/>
                    <a:pt x="2" y="41"/>
                    <a:pt x="2" y="37"/>
                  </a:cubicBezTo>
                  <a:cubicBezTo>
                    <a:pt x="2" y="37"/>
                    <a:pt x="2" y="37"/>
                    <a:pt x="2" y="37"/>
                  </a:cubicBezTo>
                  <a:close/>
                  <a:moveTo>
                    <a:pt x="20" y="43"/>
                  </a:moveTo>
                  <a:cubicBezTo>
                    <a:pt x="21" y="43"/>
                    <a:pt x="23" y="42"/>
                    <a:pt x="24" y="42"/>
                  </a:cubicBezTo>
                  <a:cubicBezTo>
                    <a:pt x="17" y="56"/>
                    <a:pt x="12" y="72"/>
                    <a:pt x="8" y="91"/>
                  </a:cubicBezTo>
                  <a:cubicBezTo>
                    <a:pt x="5" y="108"/>
                    <a:pt x="12" y="122"/>
                    <a:pt x="29" y="131"/>
                  </a:cubicBezTo>
                  <a:cubicBezTo>
                    <a:pt x="28" y="131"/>
                    <a:pt x="26" y="130"/>
                    <a:pt x="25" y="130"/>
                  </a:cubicBezTo>
                  <a:cubicBezTo>
                    <a:pt x="10" y="124"/>
                    <a:pt x="4" y="112"/>
                    <a:pt x="4" y="95"/>
                  </a:cubicBezTo>
                  <a:cubicBezTo>
                    <a:pt x="4" y="94"/>
                    <a:pt x="4" y="93"/>
                    <a:pt x="4" y="93"/>
                  </a:cubicBezTo>
                  <a:cubicBezTo>
                    <a:pt x="5" y="85"/>
                    <a:pt x="7" y="76"/>
                    <a:pt x="10" y="67"/>
                  </a:cubicBezTo>
                  <a:cubicBezTo>
                    <a:pt x="13" y="59"/>
                    <a:pt x="16" y="52"/>
                    <a:pt x="20" y="4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1" name="Freeform 40"/>
            <p:cNvSpPr>
              <a:spLocks/>
            </p:cNvSpPr>
            <p:nvPr/>
          </p:nvSpPr>
          <p:spPr bwMode="auto">
            <a:xfrm>
              <a:off x="7499351" y="4743451"/>
              <a:ext cx="50800" cy="179388"/>
            </a:xfrm>
            <a:custGeom>
              <a:avLst/>
              <a:gdLst>
                <a:gd name="T0" fmla="*/ 20 w 25"/>
                <a:gd name="T1" fmla="*/ 0 h 89"/>
                <a:gd name="T2" fmla="*/ 16 w 25"/>
                <a:gd name="T3" fmla="*/ 1 h 89"/>
                <a:gd name="T4" fmla="*/ 6 w 25"/>
                <a:gd name="T5" fmla="*/ 25 h 89"/>
                <a:gd name="T6" fmla="*/ 0 w 25"/>
                <a:gd name="T7" fmla="*/ 51 h 89"/>
                <a:gd name="T8" fmla="*/ 0 w 25"/>
                <a:gd name="T9" fmla="*/ 53 h 89"/>
                <a:gd name="T10" fmla="*/ 21 w 25"/>
                <a:gd name="T11" fmla="*/ 88 h 89"/>
                <a:gd name="T12" fmla="*/ 25 w 25"/>
                <a:gd name="T13" fmla="*/ 89 h 89"/>
                <a:gd name="T14" fmla="*/ 4 w 25"/>
                <a:gd name="T15" fmla="*/ 49 h 89"/>
                <a:gd name="T16" fmla="*/ 20 w 25"/>
                <a:gd name="T17"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89">
                  <a:moveTo>
                    <a:pt x="20" y="0"/>
                  </a:moveTo>
                  <a:cubicBezTo>
                    <a:pt x="19" y="0"/>
                    <a:pt x="17" y="1"/>
                    <a:pt x="16" y="1"/>
                  </a:cubicBezTo>
                  <a:cubicBezTo>
                    <a:pt x="12" y="10"/>
                    <a:pt x="9" y="17"/>
                    <a:pt x="6" y="25"/>
                  </a:cubicBezTo>
                  <a:cubicBezTo>
                    <a:pt x="3" y="34"/>
                    <a:pt x="1" y="43"/>
                    <a:pt x="0" y="51"/>
                  </a:cubicBezTo>
                  <a:cubicBezTo>
                    <a:pt x="0" y="51"/>
                    <a:pt x="0" y="52"/>
                    <a:pt x="0" y="53"/>
                  </a:cubicBezTo>
                  <a:cubicBezTo>
                    <a:pt x="0" y="70"/>
                    <a:pt x="6" y="82"/>
                    <a:pt x="21" y="88"/>
                  </a:cubicBezTo>
                  <a:cubicBezTo>
                    <a:pt x="22" y="88"/>
                    <a:pt x="24" y="89"/>
                    <a:pt x="25" y="89"/>
                  </a:cubicBezTo>
                  <a:cubicBezTo>
                    <a:pt x="8" y="80"/>
                    <a:pt x="1" y="66"/>
                    <a:pt x="4" y="49"/>
                  </a:cubicBezTo>
                  <a:cubicBezTo>
                    <a:pt x="8" y="30"/>
                    <a:pt x="13" y="14"/>
                    <a:pt x="20"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2" name="Freeform 41"/>
            <p:cNvSpPr>
              <a:spLocks/>
            </p:cNvSpPr>
            <p:nvPr/>
          </p:nvSpPr>
          <p:spPr bwMode="auto">
            <a:xfrm>
              <a:off x="7496176" y="4664076"/>
              <a:ext cx="88900" cy="120650"/>
            </a:xfrm>
            <a:custGeom>
              <a:avLst/>
              <a:gdLst>
                <a:gd name="T0" fmla="*/ 0 w 44"/>
                <a:gd name="T1" fmla="*/ 30 h 60"/>
                <a:gd name="T2" fmla="*/ 0 w 44"/>
                <a:gd name="T3" fmla="*/ 35 h 60"/>
                <a:gd name="T4" fmla="*/ 0 w 44"/>
                <a:gd name="T5" fmla="*/ 35 h 60"/>
                <a:gd name="T6" fmla="*/ 1 w 44"/>
                <a:gd name="T7" fmla="*/ 46 h 60"/>
                <a:gd name="T8" fmla="*/ 1 w 44"/>
                <a:gd name="T9" fmla="*/ 46 h 60"/>
                <a:gd name="T10" fmla="*/ 3 w 44"/>
                <a:gd name="T11" fmla="*/ 54 h 60"/>
                <a:gd name="T12" fmla="*/ 4 w 44"/>
                <a:gd name="T13" fmla="*/ 55 h 60"/>
                <a:gd name="T14" fmla="*/ 6 w 44"/>
                <a:gd name="T15" fmla="*/ 60 h 60"/>
                <a:gd name="T16" fmla="*/ 7 w 44"/>
                <a:gd name="T17" fmla="*/ 58 h 60"/>
                <a:gd name="T18" fmla="*/ 8 w 44"/>
                <a:gd name="T19" fmla="*/ 55 h 60"/>
                <a:gd name="T20" fmla="*/ 7 w 44"/>
                <a:gd name="T21" fmla="*/ 54 h 60"/>
                <a:gd name="T22" fmla="*/ 4 w 44"/>
                <a:gd name="T23" fmla="*/ 37 h 60"/>
                <a:gd name="T24" fmla="*/ 8 w 44"/>
                <a:gd name="T25" fmla="*/ 9 h 60"/>
                <a:gd name="T26" fmla="*/ 44 w 44"/>
                <a:gd name="T27" fmla="*/ 6 h 60"/>
                <a:gd name="T28" fmla="*/ 41 w 44"/>
                <a:gd name="T29" fmla="*/ 4 h 60"/>
                <a:gd name="T30" fmla="*/ 8 w 44"/>
                <a:gd name="T31" fmla="*/ 4 h 60"/>
                <a:gd name="T32" fmla="*/ 3 w 44"/>
                <a:gd name="T33" fmla="*/ 8 h 60"/>
                <a:gd name="T34" fmla="*/ 1 w 44"/>
                <a:gd name="T35" fmla="*/ 17 h 60"/>
                <a:gd name="T36" fmla="*/ 1 w 44"/>
                <a:gd name="T37" fmla="*/ 17 h 60"/>
                <a:gd name="T38" fmla="*/ 0 w 44"/>
                <a:gd name="T3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0">
                  <a:moveTo>
                    <a:pt x="0" y="30"/>
                  </a:moveTo>
                  <a:cubicBezTo>
                    <a:pt x="0" y="31"/>
                    <a:pt x="0" y="33"/>
                    <a:pt x="0" y="35"/>
                  </a:cubicBezTo>
                  <a:cubicBezTo>
                    <a:pt x="0" y="35"/>
                    <a:pt x="0" y="35"/>
                    <a:pt x="0" y="35"/>
                  </a:cubicBezTo>
                  <a:cubicBezTo>
                    <a:pt x="0" y="39"/>
                    <a:pt x="0" y="42"/>
                    <a:pt x="1" y="46"/>
                  </a:cubicBezTo>
                  <a:cubicBezTo>
                    <a:pt x="1" y="46"/>
                    <a:pt x="1" y="46"/>
                    <a:pt x="1" y="46"/>
                  </a:cubicBezTo>
                  <a:cubicBezTo>
                    <a:pt x="2" y="49"/>
                    <a:pt x="2" y="52"/>
                    <a:pt x="3" y="54"/>
                  </a:cubicBezTo>
                  <a:cubicBezTo>
                    <a:pt x="3" y="54"/>
                    <a:pt x="4" y="55"/>
                    <a:pt x="4" y="55"/>
                  </a:cubicBezTo>
                  <a:cubicBezTo>
                    <a:pt x="4" y="57"/>
                    <a:pt x="5" y="58"/>
                    <a:pt x="6" y="60"/>
                  </a:cubicBezTo>
                  <a:cubicBezTo>
                    <a:pt x="6" y="59"/>
                    <a:pt x="7" y="58"/>
                    <a:pt x="7" y="58"/>
                  </a:cubicBezTo>
                  <a:cubicBezTo>
                    <a:pt x="7" y="57"/>
                    <a:pt x="8" y="56"/>
                    <a:pt x="8" y="55"/>
                  </a:cubicBezTo>
                  <a:cubicBezTo>
                    <a:pt x="8" y="54"/>
                    <a:pt x="7" y="54"/>
                    <a:pt x="7" y="54"/>
                  </a:cubicBezTo>
                  <a:cubicBezTo>
                    <a:pt x="5" y="50"/>
                    <a:pt x="4" y="45"/>
                    <a:pt x="4" y="37"/>
                  </a:cubicBezTo>
                  <a:cubicBezTo>
                    <a:pt x="3" y="27"/>
                    <a:pt x="4" y="17"/>
                    <a:pt x="8" y="9"/>
                  </a:cubicBezTo>
                  <a:cubicBezTo>
                    <a:pt x="12" y="3"/>
                    <a:pt x="23" y="2"/>
                    <a:pt x="44" y="6"/>
                  </a:cubicBezTo>
                  <a:cubicBezTo>
                    <a:pt x="43" y="5"/>
                    <a:pt x="42" y="5"/>
                    <a:pt x="41" y="4"/>
                  </a:cubicBezTo>
                  <a:cubicBezTo>
                    <a:pt x="26" y="0"/>
                    <a:pt x="14" y="0"/>
                    <a:pt x="8" y="4"/>
                  </a:cubicBezTo>
                  <a:cubicBezTo>
                    <a:pt x="6" y="5"/>
                    <a:pt x="4" y="6"/>
                    <a:pt x="3" y="8"/>
                  </a:cubicBezTo>
                  <a:cubicBezTo>
                    <a:pt x="2" y="10"/>
                    <a:pt x="1" y="13"/>
                    <a:pt x="1" y="17"/>
                  </a:cubicBezTo>
                  <a:cubicBezTo>
                    <a:pt x="1" y="17"/>
                    <a:pt x="1" y="17"/>
                    <a:pt x="1" y="17"/>
                  </a:cubicBezTo>
                  <a:cubicBezTo>
                    <a:pt x="0" y="21"/>
                    <a:pt x="0" y="25"/>
                    <a:pt x="0" y="3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3" name="Freeform 42"/>
            <p:cNvSpPr>
              <a:spLocks/>
            </p:cNvSpPr>
            <p:nvPr/>
          </p:nvSpPr>
          <p:spPr bwMode="auto">
            <a:xfrm>
              <a:off x="7488238" y="4733926"/>
              <a:ext cx="11113" cy="39688"/>
            </a:xfrm>
            <a:custGeom>
              <a:avLst/>
              <a:gdLst>
                <a:gd name="T0" fmla="*/ 2 w 6"/>
                <a:gd name="T1" fmla="*/ 0 h 20"/>
                <a:gd name="T2" fmla="*/ 0 w 6"/>
                <a:gd name="T3" fmla="*/ 7 h 20"/>
                <a:gd name="T4" fmla="*/ 0 w 6"/>
                <a:gd name="T5" fmla="*/ 8 h 20"/>
                <a:gd name="T6" fmla="*/ 2 w 6"/>
                <a:gd name="T7" fmla="*/ 13 h 20"/>
                <a:gd name="T8" fmla="*/ 2 w 6"/>
                <a:gd name="T9" fmla="*/ 18 h 20"/>
                <a:gd name="T10" fmla="*/ 6 w 6"/>
                <a:gd name="T11" fmla="*/ 20 h 20"/>
                <a:gd name="T12" fmla="*/ 3 w 6"/>
                <a:gd name="T13" fmla="*/ 11 h 20"/>
                <a:gd name="T14" fmla="*/ 2 w 6"/>
                <a:gd name="T15" fmla="*/ 0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20">
                  <a:moveTo>
                    <a:pt x="2" y="0"/>
                  </a:moveTo>
                  <a:cubicBezTo>
                    <a:pt x="1" y="1"/>
                    <a:pt x="0" y="3"/>
                    <a:pt x="0" y="7"/>
                  </a:cubicBezTo>
                  <a:cubicBezTo>
                    <a:pt x="0" y="8"/>
                    <a:pt x="0" y="8"/>
                    <a:pt x="0" y="8"/>
                  </a:cubicBezTo>
                  <a:cubicBezTo>
                    <a:pt x="2" y="13"/>
                    <a:pt x="2" y="13"/>
                    <a:pt x="2" y="13"/>
                  </a:cubicBezTo>
                  <a:cubicBezTo>
                    <a:pt x="2" y="15"/>
                    <a:pt x="2" y="17"/>
                    <a:pt x="2" y="18"/>
                  </a:cubicBezTo>
                  <a:cubicBezTo>
                    <a:pt x="3" y="20"/>
                    <a:pt x="4" y="20"/>
                    <a:pt x="6" y="20"/>
                  </a:cubicBezTo>
                  <a:cubicBezTo>
                    <a:pt x="5" y="17"/>
                    <a:pt x="4" y="14"/>
                    <a:pt x="3" y="11"/>
                  </a:cubicBezTo>
                  <a:cubicBezTo>
                    <a:pt x="3" y="7"/>
                    <a:pt x="2" y="4"/>
                    <a:pt x="2" y="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4" name="Freeform 43"/>
            <p:cNvSpPr>
              <a:spLocks noEditPoints="1"/>
            </p:cNvSpPr>
            <p:nvPr/>
          </p:nvSpPr>
          <p:spPr bwMode="auto">
            <a:xfrm>
              <a:off x="7443788" y="4733926"/>
              <a:ext cx="36513" cy="38100"/>
            </a:xfrm>
            <a:custGeom>
              <a:avLst/>
              <a:gdLst>
                <a:gd name="T0" fmla="*/ 18 w 18"/>
                <a:gd name="T1" fmla="*/ 0 h 19"/>
                <a:gd name="T2" fmla="*/ 17 w 18"/>
                <a:gd name="T3" fmla="*/ 1 h 19"/>
                <a:gd name="T4" fmla="*/ 0 w 18"/>
                <a:gd name="T5" fmla="*/ 0 h 19"/>
                <a:gd name="T6" fmla="*/ 1 w 18"/>
                <a:gd name="T7" fmla="*/ 12 h 19"/>
                <a:gd name="T8" fmla="*/ 3 w 18"/>
                <a:gd name="T9" fmla="*/ 14 h 19"/>
                <a:gd name="T10" fmla="*/ 7 w 18"/>
                <a:gd name="T11" fmla="*/ 19 h 19"/>
                <a:gd name="T12" fmla="*/ 18 w 18"/>
                <a:gd name="T13" fmla="*/ 6 h 19"/>
                <a:gd name="T14" fmla="*/ 18 w 18"/>
                <a:gd name="T15" fmla="*/ 0 h 19"/>
                <a:gd name="T16" fmla="*/ 1 w 18"/>
                <a:gd name="T17" fmla="*/ 3 h 19"/>
                <a:gd name="T18" fmla="*/ 3 w 18"/>
                <a:gd name="T19" fmla="*/ 4 h 19"/>
                <a:gd name="T20" fmla="*/ 4 w 18"/>
                <a:gd name="T21" fmla="*/ 13 h 19"/>
                <a:gd name="T22" fmla="*/ 6 w 18"/>
                <a:gd name="T23" fmla="*/ 16 h 19"/>
                <a:gd name="T24" fmla="*/ 2 w 18"/>
                <a:gd name="T25" fmla="*/ 12 h 19"/>
                <a:gd name="T26" fmla="*/ 1 w 18"/>
                <a:gd name="T27"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 h="19">
                  <a:moveTo>
                    <a:pt x="18" y="0"/>
                  </a:moveTo>
                  <a:cubicBezTo>
                    <a:pt x="17" y="1"/>
                    <a:pt x="17" y="1"/>
                    <a:pt x="17" y="1"/>
                  </a:cubicBezTo>
                  <a:cubicBezTo>
                    <a:pt x="10" y="8"/>
                    <a:pt x="5" y="7"/>
                    <a:pt x="0" y="0"/>
                  </a:cubicBezTo>
                  <a:cubicBezTo>
                    <a:pt x="1" y="12"/>
                    <a:pt x="1" y="12"/>
                    <a:pt x="1" y="12"/>
                  </a:cubicBezTo>
                  <a:cubicBezTo>
                    <a:pt x="3" y="14"/>
                    <a:pt x="3" y="14"/>
                    <a:pt x="3" y="14"/>
                  </a:cubicBezTo>
                  <a:cubicBezTo>
                    <a:pt x="7" y="19"/>
                    <a:pt x="7" y="19"/>
                    <a:pt x="7" y="19"/>
                  </a:cubicBezTo>
                  <a:cubicBezTo>
                    <a:pt x="18" y="6"/>
                    <a:pt x="18" y="6"/>
                    <a:pt x="18" y="6"/>
                  </a:cubicBezTo>
                  <a:cubicBezTo>
                    <a:pt x="18" y="0"/>
                    <a:pt x="18" y="0"/>
                    <a:pt x="18" y="0"/>
                  </a:cubicBezTo>
                  <a:close/>
                  <a:moveTo>
                    <a:pt x="1" y="3"/>
                  </a:moveTo>
                  <a:cubicBezTo>
                    <a:pt x="3" y="4"/>
                    <a:pt x="3" y="4"/>
                    <a:pt x="3" y="4"/>
                  </a:cubicBezTo>
                  <a:cubicBezTo>
                    <a:pt x="4" y="13"/>
                    <a:pt x="4" y="13"/>
                    <a:pt x="4" y="13"/>
                  </a:cubicBezTo>
                  <a:cubicBezTo>
                    <a:pt x="6" y="16"/>
                    <a:pt x="6" y="16"/>
                    <a:pt x="6" y="16"/>
                  </a:cubicBezTo>
                  <a:cubicBezTo>
                    <a:pt x="2" y="12"/>
                    <a:pt x="2" y="12"/>
                    <a:pt x="2" y="12"/>
                  </a:cubicBezTo>
                  <a:cubicBezTo>
                    <a:pt x="1" y="3"/>
                    <a:pt x="1" y="3"/>
                    <a:pt x="1" y="3"/>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5" name="Freeform 44"/>
            <p:cNvSpPr>
              <a:spLocks/>
            </p:cNvSpPr>
            <p:nvPr/>
          </p:nvSpPr>
          <p:spPr bwMode="auto">
            <a:xfrm>
              <a:off x="7445376" y="4740276"/>
              <a:ext cx="11113" cy="25400"/>
            </a:xfrm>
            <a:custGeom>
              <a:avLst/>
              <a:gdLst>
                <a:gd name="T0" fmla="*/ 3 w 7"/>
                <a:gd name="T1" fmla="*/ 1 h 16"/>
                <a:gd name="T2" fmla="*/ 0 w 7"/>
                <a:gd name="T3" fmla="*/ 0 h 16"/>
                <a:gd name="T4" fmla="*/ 2 w 7"/>
                <a:gd name="T5" fmla="*/ 11 h 16"/>
                <a:gd name="T6" fmla="*/ 7 w 7"/>
                <a:gd name="T7" fmla="*/ 16 h 16"/>
                <a:gd name="T8" fmla="*/ 4 w 7"/>
                <a:gd name="T9" fmla="*/ 12 h 16"/>
                <a:gd name="T10" fmla="*/ 3 w 7"/>
                <a:gd name="T11" fmla="*/ 1 h 16"/>
                <a:gd name="T12" fmla="*/ 3 w 7"/>
                <a:gd name="T13" fmla="*/ 1 h 16"/>
              </a:gdLst>
              <a:ahLst/>
              <a:cxnLst>
                <a:cxn ang="0">
                  <a:pos x="T0" y="T1"/>
                </a:cxn>
                <a:cxn ang="0">
                  <a:pos x="T2" y="T3"/>
                </a:cxn>
                <a:cxn ang="0">
                  <a:pos x="T4" y="T5"/>
                </a:cxn>
                <a:cxn ang="0">
                  <a:pos x="T6" y="T7"/>
                </a:cxn>
                <a:cxn ang="0">
                  <a:pos x="T8" y="T9"/>
                </a:cxn>
                <a:cxn ang="0">
                  <a:pos x="T10" y="T11"/>
                </a:cxn>
                <a:cxn ang="0">
                  <a:pos x="T12" y="T13"/>
                </a:cxn>
              </a:cxnLst>
              <a:rect l="0" t="0" r="r" b="b"/>
              <a:pathLst>
                <a:path w="7" h="16">
                  <a:moveTo>
                    <a:pt x="3" y="1"/>
                  </a:moveTo>
                  <a:lnTo>
                    <a:pt x="0" y="0"/>
                  </a:lnTo>
                  <a:lnTo>
                    <a:pt x="2" y="11"/>
                  </a:lnTo>
                  <a:lnTo>
                    <a:pt x="7" y="16"/>
                  </a:lnTo>
                  <a:lnTo>
                    <a:pt x="4" y="12"/>
                  </a:lnTo>
                  <a:lnTo>
                    <a:pt x="3" y="1"/>
                  </a:lnTo>
                  <a:lnTo>
                    <a:pt x="3" y="1"/>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6" name="Freeform 45"/>
            <p:cNvSpPr>
              <a:spLocks/>
            </p:cNvSpPr>
            <p:nvPr/>
          </p:nvSpPr>
          <p:spPr bwMode="auto">
            <a:xfrm>
              <a:off x="7475538" y="4749801"/>
              <a:ext cx="15875" cy="30163"/>
            </a:xfrm>
            <a:custGeom>
              <a:avLst/>
              <a:gdLst>
                <a:gd name="T0" fmla="*/ 8 w 8"/>
                <a:gd name="T1" fmla="*/ 10 h 15"/>
                <a:gd name="T2" fmla="*/ 8 w 8"/>
                <a:gd name="T3" fmla="*/ 5 h 15"/>
                <a:gd name="T4" fmla="*/ 6 w 8"/>
                <a:gd name="T5" fmla="*/ 0 h 15"/>
                <a:gd name="T6" fmla="*/ 0 w 8"/>
                <a:gd name="T7" fmla="*/ 6 h 15"/>
                <a:gd name="T8" fmla="*/ 0 w 8"/>
                <a:gd name="T9" fmla="*/ 7 h 15"/>
                <a:gd name="T10" fmla="*/ 4 w 8"/>
                <a:gd name="T11" fmla="*/ 15 h 15"/>
                <a:gd name="T12" fmla="*/ 8 w 8"/>
                <a:gd name="T13" fmla="*/ 10 h 15"/>
              </a:gdLst>
              <a:ahLst/>
              <a:cxnLst>
                <a:cxn ang="0">
                  <a:pos x="T0" y="T1"/>
                </a:cxn>
                <a:cxn ang="0">
                  <a:pos x="T2" y="T3"/>
                </a:cxn>
                <a:cxn ang="0">
                  <a:pos x="T4" y="T5"/>
                </a:cxn>
                <a:cxn ang="0">
                  <a:pos x="T6" y="T7"/>
                </a:cxn>
                <a:cxn ang="0">
                  <a:pos x="T8" y="T9"/>
                </a:cxn>
                <a:cxn ang="0">
                  <a:pos x="T10" y="T11"/>
                </a:cxn>
                <a:cxn ang="0">
                  <a:pos x="T12" y="T13"/>
                </a:cxn>
              </a:cxnLst>
              <a:rect l="0" t="0" r="r" b="b"/>
              <a:pathLst>
                <a:path w="8" h="15">
                  <a:moveTo>
                    <a:pt x="8" y="10"/>
                  </a:moveTo>
                  <a:cubicBezTo>
                    <a:pt x="8" y="9"/>
                    <a:pt x="8" y="7"/>
                    <a:pt x="8" y="5"/>
                  </a:cubicBezTo>
                  <a:cubicBezTo>
                    <a:pt x="6" y="0"/>
                    <a:pt x="6" y="0"/>
                    <a:pt x="6" y="0"/>
                  </a:cubicBezTo>
                  <a:cubicBezTo>
                    <a:pt x="0" y="6"/>
                    <a:pt x="0" y="6"/>
                    <a:pt x="0" y="6"/>
                  </a:cubicBezTo>
                  <a:cubicBezTo>
                    <a:pt x="0" y="7"/>
                    <a:pt x="0" y="7"/>
                    <a:pt x="0" y="7"/>
                  </a:cubicBezTo>
                  <a:cubicBezTo>
                    <a:pt x="4" y="15"/>
                    <a:pt x="4" y="15"/>
                    <a:pt x="4" y="15"/>
                  </a:cubicBezTo>
                  <a:cubicBezTo>
                    <a:pt x="8" y="10"/>
                    <a:pt x="8" y="10"/>
                    <a:pt x="8" y="1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7" name="Freeform 46"/>
            <p:cNvSpPr>
              <a:spLocks/>
            </p:cNvSpPr>
            <p:nvPr/>
          </p:nvSpPr>
          <p:spPr bwMode="auto">
            <a:xfrm>
              <a:off x="7510463" y="4733926"/>
              <a:ext cx="19050" cy="58738"/>
            </a:xfrm>
            <a:custGeom>
              <a:avLst/>
              <a:gdLst>
                <a:gd name="T0" fmla="*/ 10 w 10"/>
                <a:gd name="T1" fmla="*/ 1 h 29"/>
                <a:gd name="T2" fmla="*/ 10 w 10"/>
                <a:gd name="T3" fmla="*/ 0 h 29"/>
                <a:gd name="T4" fmla="*/ 6 w 10"/>
                <a:gd name="T5" fmla="*/ 1 h 29"/>
                <a:gd name="T6" fmla="*/ 0 w 10"/>
                <a:gd name="T7" fmla="*/ 19 h 29"/>
                <a:gd name="T8" fmla="*/ 1 w 10"/>
                <a:gd name="T9" fmla="*/ 20 h 29"/>
                <a:gd name="T10" fmla="*/ 0 w 10"/>
                <a:gd name="T11" fmla="*/ 23 h 29"/>
                <a:gd name="T12" fmla="*/ 0 w 10"/>
                <a:gd name="T13" fmla="*/ 29 h 29"/>
                <a:gd name="T14" fmla="*/ 10 w 10"/>
                <a:gd name="T15" fmla="*/ 5 h 29"/>
                <a:gd name="T16" fmla="*/ 10 w 10"/>
                <a:gd name="T17"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9">
                  <a:moveTo>
                    <a:pt x="10" y="1"/>
                  </a:moveTo>
                  <a:cubicBezTo>
                    <a:pt x="10" y="0"/>
                    <a:pt x="10" y="0"/>
                    <a:pt x="10" y="0"/>
                  </a:cubicBezTo>
                  <a:cubicBezTo>
                    <a:pt x="6" y="1"/>
                    <a:pt x="6" y="1"/>
                    <a:pt x="6" y="1"/>
                  </a:cubicBezTo>
                  <a:cubicBezTo>
                    <a:pt x="0" y="19"/>
                    <a:pt x="0" y="19"/>
                    <a:pt x="0" y="19"/>
                  </a:cubicBezTo>
                  <a:cubicBezTo>
                    <a:pt x="0" y="19"/>
                    <a:pt x="1" y="19"/>
                    <a:pt x="1" y="20"/>
                  </a:cubicBezTo>
                  <a:cubicBezTo>
                    <a:pt x="1" y="21"/>
                    <a:pt x="0" y="22"/>
                    <a:pt x="0" y="23"/>
                  </a:cubicBezTo>
                  <a:cubicBezTo>
                    <a:pt x="0" y="29"/>
                    <a:pt x="0" y="29"/>
                    <a:pt x="0" y="29"/>
                  </a:cubicBezTo>
                  <a:cubicBezTo>
                    <a:pt x="2" y="21"/>
                    <a:pt x="5" y="14"/>
                    <a:pt x="10" y="5"/>
                  </a:cubicBezTo>
                  <a:cubicBezTo>
                    <a:pt x="10" y="1"/>
                    <a:pt x="10" y="1"/>
                    <a:pt x="1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8" name="Freeform 47"/>
            <p:cNvSpPr>
              <a:spLocks/>
            </p:cNvSpPr>
            <p:nvPr/>
          </p:nvSpPr>
          <p:spPr bwMode="auto">
            <a:xfrm>
              <a:off x="7529513" y="4727576"/>
              <a:ext cx="36513" cy="7938"/>
            </a:xfrm>
            <a:custGeom>
              <a:avLst/>
              <a:gdLst>
                <a:gd name="T0" fmla="*/ 0 w 18"/>
                <a:gd name="T1" fmla="*/ 3 h 4"/>
                <a:gd name="T2" fmla="*/ 0 w 18"/>
                <a:gd name="T3" fmla="*/ 4 h 4"/>
                <a:gd name="T4" fmla="*/ 17 w 18"/>
                <a:gd name="T5" fmla="*/ 4 h 4"/>
                <a:gd name="T6" fmla="*/ 18 w 18"/>
                <a:gd name="T7" fmla="*/ 2 h 4"/>
                <a:gd name="T8" fmla="*/ 0 w 18"/>
                <a:gd name="T9" fmla="*/ 3 h 4"/>
              </a:gdLst>
              <a:ahLst/>
              <a:cxnLst>
                <a:cxn ang="0">
                  <a:pos x="T0" y="T1"/>
                </a:cxn>
                <a:cxn ang="0">
                  <a:pos x="T2" y="T3"/>
                </a:cxn>
                <a:cxn ang="0">
                  <a:pos x="T4" y="T5"/>
                </a:cxn>
                <a:cxn ang="0">
                  <a:pos x="T6" y="T7"/>
                </a:cxn>
                <a:cxn ang="0">
                  <a:pos x="T8" y="T9"/>
                </a:cxn>
              </a:cxnLst>
              <a:rect l="0" t="0" r="r" b="b"/>
              <a:pathLst>
                <a:path w="18" h="4">
                  <a:moveTo>
                    <a:pt x="0" y="3"/>
                  </a:moveTo>
                  <a:cubicBezTo>
                    <a:pt x="0" y="4"/>
                    <a:pt x="0" y="4"/>
                    <a:pt x="0" y="4"/>
                  </a:cubicBezTo>
                  <a:cubicBezTo>
                    <a:pt x="6" y="2"/>
                    <a:pt x="12" y="2"/>
                    <a:pt x="17" y="4"/>
                  </a:cubicBezTo>
                  <a:cubicBezTo>
                    <a:pt x="18" y="2"/>
                    <a:pt x="18" y="2"/>
                    <a:pt x="18" y="2"/>
                  </a:cubicBezTo>
                  <a:cubicBezTo>
                    <a:pt x="13" y="0"/>
                    <a:pt x="6" y="1"/>
                    <a:pt x="0" y="3"/>
                  </a:cubicBezTo>
                  <a:close/>
                </a:path>
              </a:pathLst>
            </a:custGeom>
            <a:solidFill>
              <a:srgbClr val="FCFDF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49" name="Freeform 48"/>
            <p:cNvSpPr>
              <a:spLocks/>
            </p:cNvSpPr>
            <p:nvPr/>
          </p:nvSpPr>
          <p:spPr bwMode="auto">
            <a:xfrm>
              <a:off x="7529513" y="4732338"/>
              <a:ext cx="42863" cy="14288"/>
            </a:xfrm>
            <a:custGeom>
              <a:avLst/>
              <a:gdLst>
                <a:gd name="T0" fmla="*/ 0 w 21"/>
                <a:gd name="T1" fmla="*/ 2 h 7"/>
                <a:gd name="T2" fmla="*/ 0 w 21"/>
                <a:gd name="T3" fmla="*/ 6 h 7"/>
                <a:gd name="T4" fmla="*/ 20 w 21"/>
                <a:gd name="T5" fmla="*/ 6 h 7"/>
                <a:gd name="T6" fmla="*/ 21 w 21"/>
                <a:gd name="T7" fmla="*/ 7 h 7"/>
                <a:gd name="T8" fmla="*/ 20 w 21"/>
                <a:gd name="T9" fmla="*/ 1 h 7"/>
                <a:gd name="T10" fmla="*/ 18 w 21"/>
                <a:gd name="T11" fmla="*/ 0 h 7"/>
                <a:gd name="T12" fmla="*/ 17 w 21"/>
                <a:gd name="T13" fmla="*/ 2 h 7"/>
                <a:gd name="T14" fmla="*/ 0 w 21"/>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0" y="2"/>
                  </a:moveTo>
                  <a:cubicBezTo>
                    <a:pt x="0" y="6"/>
                    <a:pt x="0" y="6"/>
                    <a:pt x="0" y="6"/>
                  </a:cubicBezTo>
                  <a:cubicBezTo>
                    <a:pt x="7" y="1"/>
                    <a:pt x="14" y="2"/>
                    <a:pt x="20" y="6"/>
                  </a:cubicBezTo>
                  <a:cubicBezTo>
                    <a:pt x="20" y="7"/>
                    <a:pt x="20" y="7"/>
                    <a:pt x="21" y="7"/>
                  </a:cubicBezTo>
                  <a:cubicBezTo>
                    <a:pt x="20" y="1"/>
                    <a:pt x="20" y="1"/>
                    <a:pt x="20" y="1"/>
                  </a:cubicBezTo>
                  <a:cubicBezTo>
                    <a:pt x="19" y="1"/>
                    <a:pt x="19" y="0"/>
                    <a:pt x="18" y="0"/>
                  </a:cubicBezTo>
                  <a:cubicBezTo>
                    <a:pt x="17" y="2"/>
                    <a:pt x="17" y="2"/>
                    <a:pt x="17" y="2"/>
                  </a:cubicBezTo>
                  <a:cubicBezTo>
                    <a:pt x="12" y="0"/>
                    <a:pt x="6" y="0"/>
                    <a:pt x="0" y="2"/>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0" name="Freeform 49"/>
            <p:cNvSpPr>
              <a:spLocks/>
            </p:cNvSpPr>
            <p:nvPr/>
          </p:nvSpPr>
          <p:spPr bwMode="auto">
            <a:xfrm>
              <a:off x="7588251" y="4819651"/>
              <a:ext cx="17463" cy="33338"/>
            </a:xfrm>
            <a:custGeom>
              <a:avLst/>
              <a:gdLst>
                <a:gd name="T0" fmla="*/ 1 w 9"/>
                <a:gd name="T1" fmla="*/ 0 h 16"/>
                <a:gd name="T2" fmla="*/ 0 w 9"/>
                <a:gd name="T3" fmla="*/ 16 h 16"/>
                <a:gd name="T4" fmla="*/ 9 w 9"/>
                <a:gd name="T5" fmla="*/ 15 h 16"/>
                <a:gd name="T6" fmla="*/ 4 w 9"/>
                <a:gd name="T7" fmla="*/ 0 h 16"/>
                <a:gd name="T8" fmla="*/ 1 w 9"/>
                <a:gd name="T9" fmla="*/ 0 h 16"/>
              </a:gdLst>
              <a:ahLst/>
              <a:cxnLst>
                <a:cxn ang="0">
                  <a:pos x="T0" y="T1"/>
                </a:cxn>
                <a:cxn ang="0">
                  <a:pos x="T2" y="T3"/>
                </a:cxn>
                <a:cxn ang="0">
                  <a:pos x="T4" y="T5"/>
                </a:cxn>
                <a:cxn ang="0">
                  <a:pos x="T6" y="T7"/>
                </a:cxn>
                <a:cxn ang="0">
                  <a:pos x="T8" y="T9"/>
                </a:cxn>
              </a:cxnLst>
              <a:rect l="0" t="0" r="r" b="b"/>
              <a:pathLst>
                <a:path w="9" h="16">
                  <a:moveTo>
                    <a:pt x="1" y="0"/>
                  </a:moveTo>
                  <a:cubicBezTo>
                    <a:pt x="1" y="5"/>
                    <a:pt x="1" y="10"/>
                    <a:pt x="0" y="16"/>
                  </a:cubicBezTo>
                  <a:cubicBezTo>
                    <a:pt x="3" y="15"/>
                    <a:pt x="6" y="15"/>
                    <a:pt x="9" y="15"/>
                  </a:cubicBezTo>
                  <a:cubicBezTo>
                    <a:pt x="4" y="0"/>
                    <a:pt x="4" y="0"/>
                    <a:pt x="4" y="0"/>
                  </a:cubicBezTo>
                  <a:cubicBezTo>
                    <a:pt x="3" y="0"/>
                    <a:pt x="2" y="0"/>
                    <a:pt x="1" y="0"/>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1" name="Freeform 50"/>
            <p:cNvSpPr>
              <a:spLocks/>
            </p:cNvSpPr>
            <p:nvPr/>
          </p:nvSpPr>
          <p:spPr bwMode="auto">
            <a:xfrm>
              <a:off x="7486651" y="4849813"/>
              <a:ext cx="187325" cy="111125"/>
            </a:xfrm>
            <a:custGeom>
              <a:avLst/>
              <a:gdLst>
                <a:gd name="T0" fmla="*/ 51 w 94"/>
                <a:gd name="T1" fmla="*/ 1 h 55"/>
                <a:gd name="T2" fmla="*/ 50 w 94"/>
                <a:gd name="T3" fmla="*/ 7 h 55"/>
                <a:gd name="T4" fmla="*/ 65 w 94"/>
                <a:gd name="T5" fmla="*/ 33 h 55"/>
                <a:gd name="T6" fmla="*/ 49 w 94"/>
                <a:gd name="T7" fmla="*/ 39 h 55"/>
                <a:gd name="T8" fmla="*/ 27 w 94"/>
                <a:gd name="T9" fmla="*/ 37 h 55"/>
                <a:gd name="T10" fmla="*/ 5 w 94"/>
                <a:gd name="T11" fmla="*/ 0 h 55"/>
                <a:gd name="T12" fmla="*/ 3 w 94"/>
                <a:gd name="T13" fmla="*/ 0 h 55"/>
                <a:gd name="T14" fmla="*/ 0 w 94"/>
                <a:gd name="T15" fmla="*/ 1 h 55"/>
                <a:gd name="T16" fmla="*/ 39 w 94"/>
                <a:gd name="T17" fmla="*/ 47 h 55"/>
                <a:gd name="T18" fmla="*/ 24 w 94"/>
                <a:gd name="T19" fmla="*/ 55 h 55"/>
                <a:gd name="T20" fmla="*/ 89 w 94"/>
                <a:gd name="T21" fmla="*/ 49 h 55"/>
                <a:gd name="T22" fmla="*/ 80 w 94"/>
                <a:gd name="T23" fmla="*/ 7 h 55"/>
                <a:gd name="T24" fmla="*/ 66 w 94"/>
                <a:gd name="T25" fmla="*/ 2 h 55"/>
                <a:gd name="T26" fmla="*/ 60 w 94"/>
                <a:gd name="T27" fmla="*/ 0 h 55"/>
                <a:gd name="T28" fmla="*/ 51 w 94"/>
                <a:gd name="T29"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55">
                  <a:moveTo>
                    <a:pt x="51" y="1"/>
                  </a:moveTo>
                  <a:cubicBezTo>
                    <a:pt x="51" y="3"/>
                    <a:pt x="50" y="5"/>
                    <a:pt x="50" y="7"/>
                  </a:cubicBezTo>
                  <a:cubicBezTo>
                    <a:pt x="50" y="16"/>
                    <a:pt x="55" y="25"/>
                    <a:pt x="65" y="33"/>
                  </a:cubicBezTo>
                  <a:cubicBezTo>
                    <a:pt x="60" y="36"/>
                    <a:pt x="55" y="38"/>
                    <a:pt x="49" y="39"/>
                  </a:cubicBezTo>
                  <a:cubicBezTo>
                    <a:pt x="42" y="40"/>
                    <a:pt x="35" y="39"/>
                    <a:pt x="27" y="37"/>
                  </a:cubicBezTo>
                  <a:cubicBezTo>
                    <a:pt x="12" y="30"/>
                    <a:pt x="5" y="18"/>
                    <a:pt x="5" y="0"/>
                  </a:cubicBezTo>
                  <a:cubicBezTo>
                    <a:pt x="5" y="0"/>
                    <a:pt x="4" y="0"/>
                    <a:pt x="3" y="0"/>
                  </a:cubicBezTo>
                  <a:cubicBezTo>
                    <a:pt x="2" y="0"/>
                    <a:pt x="1" y="0"/>
                    <a:pt x="0" y="1"/>
                  </a:cubicBezTo>
                  <a:cubicBezTo>
                    <a:pt x="1" y="28"/>
                    <a:pt x="14" y="43"/>
                    <a:pt x="39" y="47"/>
                  </a:cubicBezTo>
                  <a:cubicBezTo>
                    <a:pt x="40" y="51"/>
                    <a:pt x="35" y="53"/>
                    <a:pt x="24" y="55"/>
                  </a:cubicBezTo>
                  <a:cubicBezTo>
                    <a:pt x="89" y="49"/>
                    <a:pt x="89" y="49"/>
                    <a:pt x="89" y="49"/>
                  </a:cubicBezTo>
                  <a:cubicBezTo>
                    <a:pt x="94" y="29"/>
                    <a:pt x="91" y="15"/>
                    <a:pt x="80" y="7"/>
                  </a:cubicBezTo>
                  <a:cubicBezTo>
                    <a:pt x="66" y="2"/>
                    <a:pt x="66" y="2"/>
                    <a:pt x="66" y="2"/>
                  </a:cubicBezTo>
                  <a:cubicBezTo>
                    <a:pt x="60" y="0"/>
                    <a:pt x="60" y="0"/>
                    <a:pt x="60" y="0"/>
                  </a:cubicBezTo>
                  <a:cubicBezTo>
                    <a:pt x="57" y="0"/>
                    <a:pt x="54" y="0"/>
                    <a:pt x="51" y="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2" name="Freeform 51"/>
            <p:cNvSpPr>
              <a:spLocks/>
            </p:cNvSpPr>
            <p:nvPr/>
          </p:nvSpPr>
          <p:spPr bwMode="auto">
            <a:xfrm>
              <a:off x="7383463" y="4811713"/>
              <a:ext cx="107950" cy="41275"/>
            </a:xfrm>
            <a:custGeom>
              <a:avLst/>
              <a:gdLst>
                <a:gd name="T0" fmla="*/ 51 w 54"/>
                <a:gd name="T1" fmla="*/ 20 h 20"/>
                <a:gd name="T2" fmla="*/ 54 w 54"/>
                <a:gd name="T3" fmla="*/ 19 h 20"/>
                <a:gd name="T4" fmla="*/ 49 w 54"/>
                <a:gd name="T5" fmla="*/ 3 h 20"/>
                <a:gd name="T6" fmla="*/ 3 w 54"/>
                <a:gd name="T7" fmla="*/ 0 h 20"/>
                <a:gd name="T8" fmla="*/ 0 w 54"/>
                <a:gd name="T9" fmla="*/ 4 h 20"/>
                <a:gd name="T10" fmla="*/ 45 w 54"/>
                <a:gd name="T11" fmla="*/ 6 h 20"/>
                <a:gd name="T12" fmla="*/ 51 w 54"/>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54" h="20">
                  <a:moveTo>
                    <a:pt x="51" y="20"/>
                  </a:moveTo>
                  <a:cubicBezTo>
                    <a:pt x="52" y="19"/>
                    <a:pt x="53" y="19"/>
                    <a:pt x="54" y="19"/>
                  </a:cubicBezTo>
                  <a:cubicBezTo>
                    <a:pt x="49" y="3"/>
                    <a:pt x="49" y="3"/>
                    <a:pt x="49" y="3"/>
                  </a:cubicBezTo>
                  <a:cubicBezTo>
                    <a:pt x="3" y="0"/>
                    <a:pt x="3" y="0"/>
                    <a:pt x="3" y="0"/>
                  </a:cubicBezTo>
                  <a:cubicBezTo>
                    <a:pt x="0" y="4"/>
                    <a:pt x="0" y="4"/>
                    <a:pt x="0" y="4"/>
                  </a:cubicBezTo>
                  <a:cubicBezTo>
                    <a:pt x="45" y="6"/>
                    <a:pt x="45" y="6"/>
                    <a:pt x="45" y="6"/>
                  </a:cubicBezTo>
                  <a:cubicBezTo>
                    <a:pt x="51" y="20"/>
                    <a:pt x="51" y="20"/>
                    <a:pt x="51" y="20"/>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3" name="Freeform 52"/>
            <p:cNvSpPr>
              <a:spLocks noEditPoints="1"/>
            </p:cNvSpPr>
            <p:nvPr/>
          </p:nvSpPr>
          <p:spPr bwMode="auto">
            <a:xfrm>
              <a:off x="7383463" y="4819651"/>
              <a:ext cx="103188" cy="80963"/>
            </a:xfrm>
            <a:custGeom>
              <a:avLst/>
              <a:gdLst>
                <a:gd name="T0" fmla="*/ 51 w 51"/>
                <a:gd name="T1" fmla="*/ 16 h 40"/>
                <a:gd name="T2" fmla="*/ 45 w 51"/>
                <a:gd name="T3" fmla="*/ 2 h 40"/>
                <a:gd name="T4" fmla="*/ 0 w 51"/>
                <a:gd name="T5" fmla="*/ 0 h 40"/>
                <a:gd name="T6" fmla="*/ 2 w 51"/>
                <a:gd name="T7" fmla="*/ 4 h 40"/>
                <a:gd name="T8" fmla="*/ 6 w 51"/>
                <a:gd name="T9" fmla="*/ 14 h 40"/>
                <a:gd name="T10" fmla="*/ 16 w 51"/>
                <a:gd name="T11" fmla="*/ 40 h 40"/>
                <a:gd name="T12" fmla="*/ 44 w 51"/>
                <a:gd name="T13" fmla="*/ 18 h 40"/>
                <a:gd name="T14" fmla="*/ 44 w 51"/>
                <a:gd name="T15" fmla="*/ 6 h 40"/>
                <a:gd name="T16" fmla="*/ 48 w 51"/>
                <a:gd name="T17" fmla="*/ 16 h 40"/>
                <a:gd name="T18" fmla="*/ 51 w 51"/>
                <a:gd name="T19" fmla="*/ 16 h 40"/>
                <a:gd name="T20" fmla="*/ 9 w 51"/>
                <a:gd name="T21" fmla="*/ 5 h 40"/>
                <a:gd name="T22" fmla="*/ 16 w 51"/>
                <a:gd name="T23" fmla="*/ 36 h 40"/>
                <a:gd name="T24" fmla="*/ 2 w 51"/>
                <a:gd name="T25" fmla="*/ 2 h 40"/>
                <a:gd name="T26" fmla="*/ 43 w 51"/>
                <a:gd name="T27" fmla="*/ 4 h 40"/>
                <a:gd name="T28" fmla="*/ 9 w 51"/>
                <a:gd name="T29"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0">
                  <a:moveTo>
                    <a:pt x="51" y="16"/>
                  </a:moveTo>
                  <a:cubicBezTo>
                    <a:pt x="45" y="2"/>
                    <a:pt x="45" y="2"/>
                    <a:pt x="45" y="2"/>
                  </a:cubicBezTo>
                  <a:cubicBezTo>
                    <a:pt x="0" y="0"/>
                    <a:pt x="0" y="0"/>
                    <a:pt x="0" y="0"/>
                  </a:cubicBezTo>
                  <a:cubicBezTo>
                    <a:pt x="2" y="4"/>
                    <a:pt x="2" y="4"/>
                    <a:pt x="2" y="4"/>
                  </a:cubicBezTo>
                  <a:cubicBezTo>
                    <a:pt x="6" y="14"/>
                    <a:pt x="6" y="14"/>
                    <a:pt x="6" y="14"/>
                  </a:cubicBezTo>
                  <a:cubicBezTo>
                    <a:pt x="16" y="40"/>
                    <a:pt x="16" y="40"/>
                    <a:pt x="16" y="40"/>
                  </a:cubicBezTo>
                  <a:cubicBezTo>
                    <a:pt x="20" y="31"/>
                    <a:pt x="29" y="24"/>
                    <a:pt x="44" y="18"/>
                  </a:cubicBezTo>
                  <a:cubicBezTo>
                    <a:pt x="44" y="6"/>
                    <a:pt x="44" y="6"/>
                    <a:pt x="44" y="6"/>
                  </a:cubicBezTo>
                  <a:cubicBezTo>
                    <a:pt x="48" y="16"/>
                    <a:pt x="48" y="16"/>
                    <a:pt x="48" y="16"/>
                  </a:cubicBezTo>
                  <a:cubicBezTo>
                    <a:pt x="49" y="16"/>
                    <a:pt x="50" y="16"/>
                    <a:pt x="51" y="16"/>
                  </a:cubicBezTo>
                  <a:close/>
                  <a:moveTo>
                    <a:pt x="9" y="5"/>
                  </a:moveTo>
                  <a:cubicBezTo>
                    <a:pt x="16" y="36"/>
                    <a:pt x="16" y="36"/>
                    <a:pt x="16" y="36"/>
                  </a:cubicBezTo>
                  <a:cubicBezTo>
                    <a:pt x="2" y="2"/>
                    <a:pt x="2" y="2"/>
                    <a:pt x="2" y="2"/>
                  </a:cubicBezTo>
                  <a:cubicBezTo>
                    <a:pt x="43" y="4"/>
                    <a:pt x="43" y="4"/>
                    <a:pt x="43" y="4"/>
                  </a:cubicBezTo>
                  <a:cubicBezTo>
                    <a:pt x="9" y="5"/>
                    <a:pt x="9" y="5"/>
                    <a:pt x="9" y="5"/>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4" name="Freeform 53"/>
            <p:cNvSpPr>
              <a:spLocks/>
            </p:cNvSpPr>
            <p:nvPr/>
          </p:nvSpPr>
          <p:spPr bwMode="auto">
            <a:xfrm>
              <a:off x="7388226" y="4824413"/>
              <a:ext cx="82550" cy="68263"/>
            </a:xfrm>
            <a:custGeom>
              <a:avLst/>
              <a:gdLst>
                <a:gd name="T0" fmla="*/ 17 w 52"/>
                <a:gd name="T1" fmla="*/ 43 h 43"/>
                <a:gd name="T2" fmla="*/ 9 w 52"/>
                <a:gd name="T3" fmla="*/ 4 h 43"/>
                <a:gd name="T4" fmla="*/ 52 w 52"/>
                <a:gd name="T5" fmla="*/ 2 h 43"/>
                <a:gd name="T6" fmla="*/ 0 w 52"/>
                <a:gd name="T7" fmla="*/ 0 h 43"/>
                <a:gd name="T8" fmla="*/ 17 w 52"/>
                <a:gd name="T9" fmla="*/ 43 h 43"/>
                <a:gd name="T10" fmla="*/ 17 w 52"/>
                <a:gd name="T11" fmla="*/ 43 h 43"/>
              </a:gdLst>
              <a:ahLst/>
              <a:cxnLst>
                <a:cxn ang="0">
                  <a:pos x="T0" y="T1"/>
                </a:cxn>
                <a:cxn ang="0">
                  <a:pos x="T2" y="T3"/>
                </a:cxn>
                <a:cxn ang="0">
                  <a:pos x="T4" y="T5"/>
                </a:cxn>
                <a:cxn ang="0">
                  <a:pos x="T6" y="T7"/>
                </a:cxn>
                <a:cxn ang="0">
                  <a:pos x="T8" y="T9"/>
                </a:cxn>
                <a:cxn ang="0">
                  <a:pos x="T10" y="T11"/>
                </a:cxn>
              </a:cxnLst>
              <a:rect l="0" t="0" r="r" b="b"/>
              <a:pathLst>
                <a:path w="52" h="43">
                  <a:moveTo>
                    <a:pt x="17" y="43"/>
                  </a:moveTo>
                  <a:lnTo>
                    <a:pt x="9" y="4"/>
                  </a:lnTo>
                  <a:lnTo>
                    <a:pt x="52" y="2"/>
                  </a:lnTo>
                  <a:lnTo>
                    <a:pt x="0" y="0"/>
                  </a:lnTo>
                  <a:lnTo>
                    <a:pt x="17" y="43"/>
                  </a:lnTo>
                  <a:lnTo>
                    <a:pt x="17" y="43"/>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5" name="Freeform 54"/>
            <p:cNvSpPr>
              <a:spLocks noEditPoints="1"/>
            </p:cNvSpPr>
            <p:nvPr/>
          </p:nvSpPr>
          <p:spPr bwMode="auto">
            <a:xfrm>
              <a:off x="7353301" y="4852988"/>
              <a:ext cx="212725" cy="287338"/>
            </a:xfrm>
            <a:custGeom>
              <a:avLst/>
              <a:gdLst>
                <a:gd name="T0" fmla="*/ 31 w 106"/>
                <a:gd name="T1" fmla="*/ 24 h 143"/>
                <a:gd name="T2" fmla="*/ 29 w 106"/>
                <a:gd name="T3" fmla="*/ 27 h 143"/>
                <a:gd name="T4" fmla="*/ 28 w 106"/>
                <a:gd name="T5" fmla="*/ 33 h 143"/>
                <a:gd name="T6" fmla="*/ 21 w 106"/>
                <a:gd name="T7" fmla="*/ 61 h 143"/>
                <a:gd name="T8" fmla="*/ 17 w 106"/>
                <a:gd name="T9" fmla="*/ 74 h 143"/>
                <a:gd name="T10" fmla="*/ 13 w 106"/>
                <a:gd name="T11" fmla="*/ 93 h 143"/>
                <a:gd name="T12" fmla="*/ 11 w 106"/>
                <a:gd name="T13" fmla="*/ 97 h 143"/>
                <a:gd name="T14" fmla="*/ 4 w 106"/>
                <a:gd name="T15" fmla="*/ 114 h 143"/>
                <a:gd name="T16" fmla="*/ 8 w 106"/>
                <a:gd name="T17" fmla="*/ 130 h 143"/>
                <a:gd name="T18" fmla="*/ 37 w 106"/>
                <a:gd name="T19" fmla="*/ 128 h 143"/>
                <a:gd name="T20" fmla="*/ 41 w 106"/>
                <a:gd name="T21" fmla="*/ 80 h 143"/>
                <a:gd name="T22" fmla="*/ 46 w 106"/>
                <a:gd name="T23" fmla="*/ 58 h 143"/>
                <a:gd name="T24" fmla="*/ 90 w 106"/>
                <a:gd name="T25" fmla="*/ 54 h 143"/>
                <a:gd name="T26" fmla="*/ 105 w 106"/>
                <a:gd name="T27" fmla="*/ 46 h 143"/>
                <a:gd name="T28" fmla="*/ 66 w 106"/>
                <a:gd name="T29" fmla="*/ 0 h 143"/>
                <a:gd name="T30" fmla="*/ 63 w 106"/>
                <a:gd name="T31" fmla="*/ 0 h 143"/>
                <a:gd name="T32" fmla="*/ 59 w 106"/>
                <a:gd name="T33" fmla="*/ 2 h 143"/>
                <a:gd name="T34" fmla="*/ 31 w 106"/>
                <a:gd name="T35" fmla="*/ 24 h 143"/>
                <a:gd name="T36" fmla="*/ 31 w 106"/>
                <a:gd name="T37" fmla="*/ 28 h 143"/>
                <a:gd name="T38" fmla="*/ 32 w 106"/>
                <a:gd name="T39" fmla="*/ 25 h 143"/>
                <a:gd name="T40" fmla="*/ 59 w 106"/>
                <a:gd name="T41" fmla="*/ 4 h 143"/>
                <a:gd name="T42" fmla="*/ 64 w 106"/>
                <a:gd name="T43" fmla="*/ 2 h 143"/>
                <a:gd name="T44" fmla="*/ 64 w 106"/>
                <a:gd name="T45" fmla="*/ 2 h 143"/>
                <a:gd name="T46" fmla="*/ 64 w 106"/>
                <a:gd name="T47" fmla="*/ 2 h 143"/>
                <a:gd name="T48" fmla="*/ 64 w 106"/>
                <a:gd name="T49" fmla="*/ 2 h 143"/>
                <a:gd name="T50" fmla="*/ 35 w 106"/>
                <a:gd name="T51" fmla="*/ 33 h 143"/>
                <a:gd name="T52" fmla="*/ 16 w 106"/>
                <a:gd name="T53" fmla="*/ 102 h 143"/>
                <a:gd name="T54" fmla="*/ 8 w 106"/>
                <a:gd name="T55" fmla="*/ 118 h 143"/>
                <a:gd name="T56" fmla="*/ 15 w 106"/>
                <a:gd name="T57" fmla="*/ 135 h 143"/>
                <a:gd name="T58" fmla="*/ 10 w 106"/>
                <a:gd name="T59" fmla="*/ 129 h 143"/>
                <a:gd name="T60" fmla="*/ 9 w 106"/>
                <a:gd name="T61" fmla="*/ 129 h 143"/>
                <a:gd name="T62" fmla="*/ 5 w 106"/>
                <a:gd name="T63" fmla="*/ 115 h 143"/>
                <a:gd name="T64" fmla="*/ 5 w 106"/>
                <a:gd name="T65" fmla="*/ 115 h 143"/>
                <a:gd name="T66" fmla="*/ 14 w 106"/>
                <a:gd name="T67" fmla="*/ 94 h 143"/>
                <a:gd name="T68" fmla="*/ 14 w 106"/>
                <a:gd name="T69" fmla="*/ 94 h 143"/>
                <a:gd name="T70" fmla="*/ 30 w 106"/>
                <a:gd name="T71" fmla="*/ 33 h 143"/>
                <a:gd name="T72" fmla="*/ 30 w 106"/>
                <a:gd name="T73" fmla="*/ 33 h 143"/>
                <a:gd name="T74" fmla="*/ 31 w 106"/>
                <a:gd name="T75" fmla="*/ 28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 h="143">
                  <a:moveTo>
                    <a:pt x="31" y="24"/>
                  </a:moveTo>
                  <a:cubicBezTo>
                    <a:pt x="30" y="25"/>
                    <a:pt x="30" y="26"/>
                    <a:pt x="29" y="27"/>
                  </a:cubicBezTo>
                  <a:cubicBezTo>
                    <a:pt x="29" y="29"/>
                    <a:pt x="28" y="31"/>
                    <a:pt x="28" y="33"/>
                  </a:cubicBezTo>
                  <a:cubicBezTo>
                    <a:pt x="21" y="61"/>
                    <a:pt x="21" y="61"/>
                    <a:pt x="21" y="61"/>
                  </a:cubicBezTo>
                  <a:cubicBezTo>
                    <a:pt x="17" y="74"/>
                    <a:pt x="17" y="74"/>
                    <a:pt x="17" y="74"/>
                  </a:cubicBezTo>
                  <a:cubicBezTo>
                    <a:pt x="13" y="93"/>
                    <a:pt x="13" y="93"/>
                    <a:pt x="13" y="93"/>
                  </a:cubicBezTo>
                  <a:cubicBezTo>
                    <a:pt x="11" y="97"/>
                    <a:pt x="11" y="97"/>
                    <a:pt x="11" y="97"/>
                  </a:cubicBezTo>
                  <a:cubicBezTo>
                    <a:pt x="4" y="114"/>
                    <a:pt x="4" y="114"/>
                    <a:pt x="4" y="114"/>
                  </a:cubicBezTo>
                  <a:cubicBezTo>
                    <a:pt x="0" y="121"/>
                    <a:pt x="2" y="126"/>
                    <a:pt x="8" y="130"/>
                  </a:cubicBezTo>
                  <a:cubicBezTo>
                    <a:pt x="16" y="143"/>
                    <a:pt x="26" y="142"/>
                    <a:pt x="37" y="128"/>
                  </a:cubicBezTo>
                  <a:cubicBezTo>
                    <a:pt x="37" y="110"/>
                    <a:pt x="39" y="94"/>
                    <a:pt x="41" y="80"/>
                  </a:cubicBezTo>
                  <a:cubicBezTo>
                    <a:pt x="42" y="72"/>
                    <a:pt x="44" y="65"/>
                    <a:pt x="46" y="58"/>
                  </a:cubicBezTo>
                  <a:cubicBezTo>
                    <a:pt x="90" y="54"/>
                    <a:pt x="90" y="54"/>
                    <a:pt x="90" y="54"/>
                  </a:cubicBezTo>
                  <a:cubicBezTo>
                    <a:pt x="101" y="52"/>
                    <a:pt x="106" y="50"/>
                    <a:pt x="105" y="46"/>
                  </a:cubicBezTo>
                  <a:cubicBezTo>
                    <a:pt x="80" y="42"/>
                    <a:pt x="67" y="27"/>
                    <a:pt x="66" y="0"/>
                  </a:cubicBezTo>
                  <a:cubicBezTo>
                    <a:pt x="65" y="0"/>
                    <a:pt x="64" y="0"/>
                    <a:pt x="63" y="0"/>
                  </a:cubicBezTo>
                  <a:cubicBezTo>
                    <a:pt x="62" y="1"/>
                    <a:pt x="60" y="2"/>
                    <a:pt x="59" y="2"/>
                  </a:cubicBezTo>
                  <a:cubicBezTo>
                    <a:pt x="44" y="8"/>
                    <a:pt x="35" y="15"/>
                    <a:pt x="31" y="24"/>
                  </a:cubicBezTo>
                  <a:close/>
                  <a:moveTo>
                    <a:pt x="31" y="28"/>
                  </a:moveTo>
                  <a:cubicBezTo>
                    <a:pt x="31" y="27"/>
                    <a:pt x="32" y="26"/>
                    <a:pt x="32" y="25"/>
                  </a:cubicBezTo>
                  <a:cubicBezTo>
                    <a:pt x="36" y="16"/>
                    <a:pt x="46" y="9"/>
                    <a:pt x="59" y="4"/>
                  </a:cubicBezTo>
                  <a:cubicBezTo>
                    <a:pt x="61" y="3"/>
                    <a:pt x="62" y="3"/>
                    <a:pt x="64" y="2"/>
                  </a:cubicBezTo>
                  <a:cubicBezTo>
                    <a:pt x="64" y="2"/>
                    <a:pt x="64" y="2"/>
                    <a:pt x="64" y="2"/>
                  </a:cubicBezTo>
                  <a:cubicBezTo>
                    <a:pt x="64" y="2"/>
                    <a:pt x="64" y="2"/>
                    <a:pt x="64" y="2"/>
                  </a:cubicBezTo>
                  <a:cubicBezTo>
                    <a:pt x="64" y="2"/>
                    <a:pt x="64" y="2"/>
                    <a:pt x="64" y="2"/>
                  </a:cubicBezTo>
                  <a:cubicBezTo>
                    <a:pt x="47" y="10"/>
                    <a:pt x="38" y="21"/>
                    <a:pt x="35" y="33"/>
                  </a:cubicBezTo>
                  <a:cubicBezTo>
                    <a:pt x="16" y="102"/>
                    <a:pt x="16" y="102"/>
                    <a:pt x="16" y="102"/>
                  </a:cubicBezTo>
                  <a:cubicBezTo>
                    <a:pt x="8" y="118"/>
                    <a:pt x="8" y="118"/>
                    <a:pt x="8" y="118"/>
                  </a:cubicBezTo>
                  <a:cubicBezTo>
                    <a:pt x="7" y="123"/>
                    <a:pt x="9" y="128"/>
                    <a:pt x="15" y="135"/>
                  </a:cubicBezTo>
                  <a:cubicBezTo>
                    <a:pt x="13" y="134"/>
                    <a:pt x="11" y="132"/>
                    <a:pt x="10" y="129"/>
                  </a:cubicBezTo>
                  <a:cubicBezTo>
                    <a:pt x="9" y="129"/>
                    <a:pt x="9" y="129"/>
                    <a:pt x="9" y="129"/>
                  </a:cubicBezTo>
                  <a:cubicBezTo>
                    <a:pt x="4" y="125"/>
                    <a:pt x="2" y="121"/>
                    <a:pt x="5" y="115"/>
                  </a:cubicBezTo>
                  <a:cubicBezTo>
                    <a:pt x="5" y="115"/>
                    <a:pt x="5" y="115"/>
                    <a:pt x="5" y="115"/>
                  </a:cubicBezTo>
                  <a:cubicBezTo>
                    <a:pt x="14" y="94"/>
                    <a:pt x="14" y="94"/>
                    <a:pt x="14" y="94"/>
                  </a:cubicBezTo>
                  <a:cubicBezTo>
                    <a:pt x="14" y="94"/>
                    <a:pt x="14" y="94"/>
                    <a:pt x="14" y="94"/>
                  </a:cubicBezTo>
                  <a:cubicBezTo>
                    <a:pt x="30" y="33"/>
                    <a:pt x="30" y="33"/>
                    <a:pt x="30" y="33"/>
                  </a:cubicBezTo>
                  <a:cubicBezTo>
                    <a:pt x="30" y="33"/>
                    <a:pt x="30" y="33"/>
                    <a:pt x="30" y="33"/>
                  </a:cubicBezTo>
                  <a:cubicBezTo>
                    <a:pt x="30" y="31"/>
                    <a:pt x="30" y="30"/>
                    <a:pt x="31" y="2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6" name="Freeform 55"/>
            <p:cNvSpPr>
              <a:spLocks/>
            </p:cNvSpPr>
            <p:nvPr/>
          </p:nvSpPr>
          <p:spPr bwMode="auto">
            <a:xfrm>
              <a:off x="7358063" y="4856163"/>
              <a:ext cx="123825" cy="266700"/>
            </a:xfrm>
            <a:custGeom>
              <a:avLst/>
              <a:gdLst>
                <a:gd name="T0" fmla="*/ 30 w 62"/>
                <a:gd name="T1" fmla="*/ 23 h 133"/>
                <a:gd name="T2" fmla="*/ 29 w 62"/>
                <a:gd name="T3" fmla="*/ 26 h 133"/>
                <a:gd name="T4" fmla="*/ 28 w 62"/>
                <a:gd name="T5" fmla="*/ 31 h 133"/>
                <a:gd name="T6" fmla="*/ 28 w 62"/>
                <a:gd name="T7" fmla="*/ 31 h 133"/>
                <a:gd name="T8" fmla="*/ 12 w 62"/>
                <a:gd name="T9" fmla="*/ 92 h 133"/>
                <a:gd name="T10" fmla="*/ 12 w 62"/>
                <a:gd name="T11" fmla="*/ 92 h 133"/>
                <a:gd name="T12" fmla="*/ 3 w 62"/>
                <a:gd name="T13" fmla="*/ 113 h 133"/>
                <a:gd name="T14" fmla="*/ 3 w 62"/>
                <a:gd name="T15" fmla="*/ 113 h 133"/>
                <a:gd name="T16" fmla="*/ 7 w 62"/>
                <a:gd name="T17" fmla="*/ 127 h 133"/>
                <a:gd name="T18" fmla="*/ 8 w 62"/>
                <a:gd name="T19" fmla="*/ 127 h 133"/>
                <a:gd name="T20" fmla="*/ 13 w 62"/>
                <a:gd name="T21" fmla="*/ 133 h 133"/>
                <a:gd name="T22" fmla="*/ 6 w 62"/>
                <a:gd name="T23" fmla="*/ 116 h 133"/>
                <a:gd name="T24" fmla="*/ 14 w 62"/>
                <a:gd name="T25" fmla="*/ 100 h 133"/>
                <a:gd name="T26" fmla="*/ 33 w 62"/>
                <a:gd name="T27" fmla="*/ 31 h 133"/>
                <a:gd name="T28" fmla="*/ 62 w 62"/>
                <a:gd name="T29" fmla="*/ 0 h 133"/>
                <a:gd name="T30" fmla="*/ 62 w 62"/>
                <a:gd name="T31" fmla="*/ 0 h 133"/>
                <a:gd name="T32" fmla="*/ 62 w 62"/>
                <a:gd name="T33" fmla="*/ 0 h 133"/>
                <a:gd name="T34" fmla="*/ 62 w 62"/>
                <a:gd name="T35" fmla="*/ 0 h 133"/>
                <a:gd name="T36" fmla="*/ 57 w 62"/>
                <a:gd name="T37" fmla="*/ 2 h 133"/>
                <a:gd name="T38" fmla="*/ 30 w 62"/>
                <a:gd name="T39" fmla="*/ 2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33">
                  <a:moveTo>
                    <a:pt x="30" y="23"/>
                  </a:moveTo>
                  <a:cubicBezTo>
                    <a:pt x="30" y="24"/>
                    <a:pt x="29" y="25"/>
                    <a:pt x="29" y="26"/>
                  </a:cubicBezTo>
                  <a:cubicBezTo>
                    <a:pt x="28" y="28"/>
                    <a:pt x="28" y="29"/>
                    <a:pt x="28" y="31"/>
                  </a:cubicBezTo>
                  <a:cubicBezTo>
                    <a:pt x="28" y="31"/>
                    <a:pt x="28" y="31"/>
                    <a:pt x="28" y="31"/>
                  </a:cubicBezTo>
                  <a:cubicBezTo>
                    <a:pt x="12" y="92"/>
                    <a:pt x="12" y="92"/>
                    <a:pt x="12" y="92"/>
                  </a:cubicBezTo>
                  <a:cubicBezTo>
                    <a:pt x="12" y="92"/>
                    <a:pt x="12" y="92"/>
                    <a:pt x="12" y="92"/>
                  </a:cubicBezTo>
                  <a:cubicBezTo>
                    <a:pt x="3" y="113"/>
                    <a:pt x="3" y="113"/>
                    <a:pt x="3" y="113"/>
                  </a:cubicBezTo>
                  <a:cubicBezTo>
                    <a:pt x="3" y="113"/>
                    <a:pt x="3" y="113"/>
                    <a:pt x="3" y="113"/>
                  </a:cubicBezTo>
                  <a:cubicBezTo>
                    <a:pt x="0" y="119"/>
                    <a:pt x="2" y="123"/>
                    <a:pt x="7" y="127"/>
                  </a:cubicBezTo>
                  <a:cubicBezTo>
                    <a:pt x="7" y="127"/>
                    <a:pt x="7" y="127"/>
                    <a:pt x="8" y="127"/>
                  </a:cubicBezTo>
                  <a:cubicBezTo>
                    <a:pt x="9" y="130"/>
                    <a:pt x="11" y="132"/>
                    <a:pt x="13" y="133"/>
                  </a:cubicBezTo>
                  <a:cubicBezTo>
                    <a:pt x="7" y="126"/>
                    <a:pt x="5" y="121"/>
                    <a:pt x="6" y="116"/>
                  </a:cubicBezTo>
                  <a:cubicBezTo>
                    <a:pt x="14" y="100"/>
                    <a:pt x="14" y="100"/>
                    <a:pt x="14" y="100"/>
                  </a:cubicBezTo>
                  <a:cubicBezTo>
                    <a:pt x="33" y="31"/>
                    <a:pt x="33" y="31"/>
                    <a:pt x="33" y="31"/>
                  </a:cubicBezTo>
                  <a:cubicBezTo>
                    <a:pt x="36" y="19"/>
                    <a:pt x="45" y="8"/>
                    <a:pt x="62" y="0"/>
                  </a:cubicBezTo>
                  <a:cubicBezTo>
                    <a:pt x="62" y="0"/>
                    <a:pt x="62" y="0"/>
                    <a:pt x="62" y="0"/>
                  </a:cubicBezTo>
                  <a:cubicBezTo>
                    <a:pt x="62" y="0"/>
                    <a:pt x="62" y="0"/>
                    <a:pt x="62" y="0"/>
                  </a:cubicBezTo>
                  <a:cubicBezTo>
                    <a:pt x="62" y="0"/>
                    <a:pt x="62" y="0"/>
                    <a:pt x="62" y="0"/>
                  </a:cubicBezTo>
                  <a:cubicBezTo>
                    <a:pt x="60" y="1"/>
                    <a:pt x="59" y="1"/>
                    <a:pt x="57" y="2"/>
                  </a:cubicBezTo>
                  <a:cubicBezTo>
                    <a:pt x="44" y="7"/>
                    <a:pt x="34" y="14"/>
                    <a:pt x="3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7" name="Freeform 56"/>
            <p:cNvSpPr>
              <a:spLocks noEditPoints="1"/>
            </p:cNvSpPr>
            <p:nvPr/>
          </p:nvSpPr>
          <p:spPr bwMode="auto">
            <a:xfrm>
              <a:off x="7110054" y="4906963"/>
              <a:ext cx="311150" cy="71438"/>
            </a:xfrm>
            <a:custGeom>
              <a:avLst/>
              <a:gdLst>
                <a:gd name="T0" fmla="*/ 154 w 155"/>
                <a:gd name="T1" fmla="*/ 6 h 36"/>
                <a:gd name="T2" fmla="*/ 155 w 155"/>
                <a:gd name="T3" fmla="*/ 0 h 36"/>
                <a:gd name="T4" fmla="*/ 133 w 155"/>
                <a:gd name="T5" fmla="*/ 0 h 36"/>
                <a:gd name="T6" fmla="*/ 109 w 155"/>
                <a:gd name="T7" fmla="*/ 0 h 36"/>
                <a:gd name="T8" fmla="*/ 77 w 155"/>
                <a:gd name="T9" fmla="*/ 0 h 36"/>
                <a:gd name="T10" fmla="*/ 68 w 155"/>
                <a:gd name="T11" fmla="*/ 0 h 36"/>
                <a:gd name="T12" fmla="*/ 63 w 155"/>
                <a:gd name="T13" fmla="*/ 0 h 36"/>
                <a:gd name="T14" fmla="*/ 62 w 155"/>
                <a:gd name="T15" fmla="*/ 6 h 36"/>
                <a:gd name="T16" fmla="*/ 54 w 155"/>
                <a:gd name="T17" fmla="*/ 10 h 36"/>
                <a:gd name="T18" fmla="*/ 60 w 155"/>
                <a:gd name="T19" fmla="*/ 13 h 36"/>
                <a:gd name="T20" fmla="*/ 61 w 155"/>
                <a:gd name="T21" fmla="*/ 16 h 36"/>
                <a:gd name="T22" fmla="*/ 67 w 155"/>
                <a:gd name="T23" fmla="*/ 18 h 36"/>
                <a:gd name="T24" fmla="*/ 67 w 155"/>
                <a:gd name="T25" fmla="*/ 18 h 36"/>
                <a:gd name="T26" fmla="*/ 67 w 155"/>
                <a:gd name="T27" fmla="*/ 19 h 36"/>
                <a:gd name="T28" fmla="*/ 67 w 155"/>
                <a:gd name="T29" fmla="*/ 19 h 36"/>
                <a:gd name="T30" fmla="*/ 70 w 155"/>
                <a:gd name="T31" fmla="*/ 22 h 36"/>
                <a:gd name="T32" fmla="*/ 71 w 155"/>
                <a:gd name="T33" fmla="*/ 23 h 36"/>
                <a:gd name="T34" fmla="*/ 68 w 155"/>
                <a:gd name="T35" fmla="*/ 23 h 36"/>
                <a:gd name="T36" fmla="*/ 67 w 155"/>
                <a:gd name="T37" fmla="*/ 25 h 36"/>
                <a:gd name="T38" fmla="*/ 44 w 155"/>
                <a:gd name="T39" fmla="*/ 25 h 36"/>
                <a:gd name="T40" fmla="*/ 20 w 155"/>
                <a:gd name="T41" fmla="*/ 31 h 36"/>
                <a:gd name="T42" fmla="*/ 0 w 155"/>
                <a:gd name="T43" fmla="*/ 36 h 36"/>
                <a:gd name="T44" fmla="*/ 147 w 155"/>
                <a:gd name="T45" fmla="*/ 34 h 36"/>
                <a:gd name="T46" fmla="*/ 154 w 155"/>
                <a:gd name="T47" fmla="*/ 6 h 36"/>
                <a:gd name="T48" fmla="*/ 150 w 155"/>
                <a:gd name="T49" fmla="*/ 6 h 36"/>
                <a:gd name="T50" fmla="*/ 150 w 155"/>
                <a:gd name="T51" fmla="*/ 6 h 36"/>
                <a:gd name="T52" fmla="*/ 149 w 155"/>
                <a:gd name="T53" fmla="*/ 10 h 36"/>
                <a:gd name="T54" fmla="*/ 137 w 155"/>
                <a:gd name="T55" fmla="*/ 17 h 36"/>
                <a:gd name="T56" fmla="*/ 72 w 155"/>
                <a:gd name="T57" fmla="*/ 17 h 36"/>
                <a:gd name="T58" fmla="*/ 72 w 155"/>
                <a:gd name="T59" fmla="*/ 12 h 36"/>
                <a:gd name="T60" fmla="*/ 83 w 155"/>
                <a:gd name="T61" fmla="*/ 6 h 36"/>
                <a:gd name="T62" fmla="*/ 150 w 155"/>
                <a:gd name="T6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5" h="36">
                  <a:moveTo>
                    <a:pt x="154" y="6"/>
                  </a:moveTo>
                  <a:cubicBezTo>
                    <a:pt x="154" y="4"/>
                    <a:pt x="155" y="2"/>
                    <a:pt x="155" y="0"/>
                  </a:cubicBezTo>
                  <a:cubicBezTo>
                    <a:pt x="133" y="0"/>
                    <a:pt x="133" y="0"/>
                    <a:pt x="133" y="0"/>
                  </a:cubicBezTo>
                  <a:cubicBezTo>
                    <a:pt x="109" y="0"/>
                    <a:pt x="109" y="0"/>
                    <a:pt x="109" y="0"/>
                  </a:cubicBezTo>
                  <a:cubicBezTo>
                    <a:pt x="77" y="0"/>
                    <a:pt x="77" y="0"/>
                    <a:pt x="77" y="0"/>
                  </a:cubicBezTo>
                  <a:cubicBezTo>
                    <a:pt x="68" y="0"/>
                    <a:pt x="68" y="0"/>
                    <a:pt x="68" y="0"/>
                  </a:cubicBezTo>
                  <a:cubicBezTo>
                    <a:pt x="63" y="0"/>
                    <a:pt x="63" y="0"/>
                    <a:pt x="63" y="0"/>
                  </a:cubicBezTo>
                  <a:cubicBezTo>
                    <a:pt x="62" y="6"/>
                    <a:pt x="62" y="6"/>
                    <a:pt x="62" y="6"/>
                  </a:cubicBezTo>
                  <a:cubicBezTo>
                    <a:pt x="54" y="10"/>
                    <a:pt x="54" y="10"/>
                    <a:pt x="54" y="10"/>
                  </a:cubicBezTo>
                  <a:cubicBezTo>
                    <a:pt x="57" y="11"/>
                    <a:pt x="59" y="12"/>
                    <a:pt x="60" y="13"/>
                  </a:cubicBezTo>
                  <a:cubicBezTo>
                    <a:pt x="61" y="14"/>
                    <a:pt x="61" y="15"/>
                    <a:pt x="61" y="16"/>
                  </a:cubicBezTo>
                  <a:cubicBezTo>
                    <a:pt x="64" y="16"/>
                    <a:pt x="66" y="17"/>
                    <a:pt x="67" y="18"/>
                  </a:cubicBezTo>
                  <a:cubicBezTo>
                    <a:pt x="67" y="18"/>
                    <a:pt x="67" y="18"/>
                    <a:pt x="67" y="18"/>
                  </a:cubicBezTo>
                  <a:cubicBezTo>
                    <a:pt x="68" y="19"/>
                    <a:pt x="68" y="19"/>
                    <a:pt x="67" y="19"/>
                  </a:cubicBezTo>
                  <a:cubicBezTo>
                    <a:pt x="67" y="19"/>
                    <a:pt x="67" y="19"/>
                    <a:pt x="67" y="19"/>
                  </a:cubicBezTo>
                  <a:cubicBezTo>
                    <a:pt x="70" y="22"/>
                    <a:pt x="70" y="22"/>
                    <a:pt x="70" y="22"/>
                  </a:cubicBezTo>
                  <a:cubicBezTo>
                    <a:pt x="71" y="22"/>
                    <a:pt x="71" y="22"/>
                    <a:pt x="71" y="23"/>
                  </a:cubicBezTo>
                  <a:cubicBezTo>
                    <a:pt x="71" y="24"/>
                    <a:pt x="70" y="24"/>
                    <a:pt x="68" y="23"/>
                  </a:cubicBezTo>
                  <a:cubicBezTo>
                    <a:pt x="68" y="24"/>
                    <a:pt x="67" y="24"/>
                    <a:pt x="67" y="25"/>
                  </a:cubicBezTo>
                  <a:cubicBezTo>
                    <a:pt x="65" y="27"/>
                    <a:pt x="58" y="27"/>
                    <a:pt x="44" y="25"/>
                  </a:cubicBezTo>
                  <a:cubicBezTo>
                    <a:pt x="39" y="29"/>
                    <a:pt x="31" y="31"/>
                    <a:pt x="20" y="31"/>
                  </a:cubicBezTo>
                  <a:cubicBezTo>
                    <a:pt x="14" y="33"/>
                    <a:pt x="7" y="35"/>
                    <a:pt x="0" y="36"/>
                  </a:cubicBezTo>
                  <a:cubicBezTo>
                    <a:pt x="147" y="34"/>
                    <a:pt x="147" y="34"/>
                    <a:pt x="147" y="34"/>
                  </a:cubicBezTo>
                  <a:cubicBezTo>
                    <a:pt x="154" y="6"/>
                    <a:pt x="154" y="6"/>
                    <a:pt x="154" y="6"/>
                  </a:cubicBezTo>
                  <a:close/>
                  <a:moveTo>
                    <a:pt x="150" y="6"/>
                  </a:moveTo>
                  <a:cubicBezTo>
                    <a:pt x="150" y="6"/>
                    <a:pt x="150" y="6"/>
                    <a:pt x="150" y="6"/>
                  </a:cubicBezTo>
                  <a:cubicBezTo>
                    <a:pt x="149" y="10"/>
                    <a:pt x="149" y="10"/>
                    <a:pt x="149" y="10"/>
                  </a:cubicBezTo>
                  <a:cubicBezTo>
                    <a:pt x="137" y="17"/>
                    <a:pt x="137" y="17"/>
                    <a:pt x="137" y="17"/>
                  </a:cubicBezTo>
                  <a:cubicBezTo>
                    <a:pt x="72" y="17"/>
                    <a:pt x="72" y="17"/>
                    <a:pt x="72" y="17"/>
                  </a:cubicBezTo>
                  <a:cubicBezTo>
                    <a:pt x="72" y="12"/>
                    <a:pt x="72" y="12"/>
                    <a:pt x="72" y="12"/>
                  </a:cubicBezTo>
                  <a:cubicBezTo>
                    <a:pt x="83" y="6"/>
                    <a:pt x="83" y="6"/>
                    <a:pt x="83" y="6"/>
                  </a:cubicBezTo>
                  <a:cubicBezTo>
                    <a:pt x="150" y="6"/>
                    <a:pt x="150" y="6"/>
                    <a:pt x="150"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8" name="Freeform 57"/>
            <p:cNvSpPr>
              <a:spLocks/>
            </p:cNvSpPr>
            <p:nvPr/>
          </p:nvSpPr>
          <p:spPr bwMode="auto">
            <a:xfrm>
              <a:off x="7245351" y="4918076"/>
              <a:ext cx="157163" cy="14288"/>
            </a:xfrm>
            <a:custGeom>
              <a:avLst/>
              <a:gdLst>
                <a:gd name="T0" fmla="*/ 99 w 99"/>
                <a:gd name="T1" fmla="*/ 0 h 9"/>
                <a:gd name="T2" fmla="*/ 99 w 99"/>
                <a:gd name="T3" fmla="*/ 0 h 9"/>
                <a:gd name="T4" fmla="*/ 14 w 99"/>
                <a:gd name="T5" fmla="*/ 0 h 9"/>
                <a:gd name="T6" fmla="*/ 0 w 99"/>
                <a:gd name="T7" fmla="*/ 8 h 9"/>
                <a:gd name="T8" fmla="*/ 82 w 99"/>
                <a:gd name="T9" fmla="*/ 9 h 9"/>
                <a:gd name="T10" fmla="*/ 99 w 99"/>
                <a:gd name="T11" fmla="*/ 0 h 9"/>
                <a:gd name="T12" fmla="*/ 99 w 99"/>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99" h="9">
                  <a:moveTo>
                    <a:pt x="99" y="0"/>
                  </a:moveTo>
                  <a:lnTo>
                    <a:pt x="99" y="0"/>
                  </a:lnTo>
                  <a:lnTo>
                    <a:pt x="14" y="0"/>
                  </a:lnTo>
                  <a:lnTo>
                    <a:pt x="0" y="8"/>
                  </a:lnTo>
                  <a:lnTo>
                    <a:pt x="82" y="9"/>
                  </a:lnTo>
                  <a:lnTo>
                    <a:pt x="99" y="0"/>
                  </a:lnTo>
                  <a:lnTo>
                    <a:pt x="99" y="0"/>
                  </a:lnTo>
                  <a:close/>
                </a:path>
              </a:pathLst>
            </a:custGeom>
            <a:solidFill>
              <a:srgbClr val="F0EC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59" name="Freeform 58"/>
            <p:cNvSpPr>
              <a:spLocks/>
            </p:cNvSpPr>
            <p:nvPr/>
          </p:nvSpPr>
          <p:spPr bwMode="auto">
            <a:xfrm>
              <a:off x="7375526" y="4918076"/>
              <a:ext cx="26988" cy="22225"/>
            </a:xfrm>
            <a:custGeom>
              <a:avLst/>
              <a:gdLst>
                <a:gd name="T0" fmla="*/ 15 w 17"/>
                <a:gd name="T1" fmla="*/ 5 h 14"/>
                <a:gd name="T2" fmla="*/ 17 w 17"/>
                <a:gd name="T3" fmla="*/ 0 h 14"/>
                <a:gd name="T4" fmla="*/ 0 w 17"/>
                <a:gd name="T5" fmla="*/ 9 h 14"/>
                <a:gd name="T6" fmla="*/ 0 w 17"/>
                <a:gd name="T7" fmla="*/ 14 h 14"/>
                <a:gd name="T8" fmla="*/ 15 w 17"/>
                <a:gd name="T9" fmla="*/ 5 h 14"/>
                <a:gd name="T10" fmla="*/ 15 w 17"/>
                <a:gd name="T11" fmla="*/ 5 h 14"/>
              </a:gdLst>
              <a:ahLst/>
              <a:cxnLst>
                <a:cxn ang="0">
                  <a:pos x="T0" y="T1"/>
                </a:cxn>
                <a:cxn ang="0">
                  <a:pos x="T2" y="T3"/>
                </a:cxn>
                <a:cxn ang="0">
                  <a:pos x="T4" y="T5"/>
                </a:cxn>
                <a:cxn ang="0">
                  <a:pos x="T6" y="T7"/>
                </a:cxn>
                <a:cxn ang="0">
                  <a:pos x="T8" y="T9"/>
                </a:cxn>
                <a:cxn ang="0">
                  <a:pos x="T10" y="T11"/>
                </a:cxn>
              </a:cxnLst>
              <a:rect l="0" t="0" r="r" b="b"/>
              <a:pathLst>
                <a:path w="17" h="14">
                  <a:moveTo>
                    <a:pt x="15" y="5"/>
                  </a:moveTo>
                  <a:lnTo>
                    <a:pt x="17" y="0"/>
                  </a:lnTo>
                  <a:lnTo>
                    <a:pt x="0" y="9"/>
                  </a:lnTo>
                  <a:lnTo>
                    <a:pt x="0" y="14"/>
                  </a:lnTo>
                  <a:lnTo>
                    <a:pt x="15" y="5"/>
                  </a:lnTo>
                  <a:lnTo>
                    <a:pt x="15" y="5"/>
                  </a:lnTo>
                  <a:close/>
                </a:path>
              </a:pathLst>
            </a:custGeom>
            <a:solidFill>
              <a:srgbClr val="B09E7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0" name="Freeform 59"/>
            <p:cNvSpPr>
              <a:spLocks/>
            </p:cNvSpPr>
            <p:nvPr/>
          </p:nvSpPr>
          <p:spPr bwMode="auto">
            <a:xfrm>
              <a:off x="7245351" y="4930776"/>
              <a:ext cx="130175" cy="9525"/>
            </a:xfrm>
            <a:custGeom>
              <a:avLst/>
              <a:gdLst>
                <a:gd name="T0" fmla="*/ 0 w 82"/>
                <a:gd name="T1" fmla="*/ 0 h 6"/>
                <a:gd name="T2" fmla="*/ 0 w 82"/>
                <a:gd name="T3" fmla="*/ 6 h 6"/>
                <a:gd name="T4" fmla="*/ 82 w 82"/>
                <a:gd name="T5" fmla="*/ 6 h 6"/>
                <a:gd name="T6" fmla="*/ 82 w 82"/>
                <a:gd name="T7" fmla="*/ 1 h 6"/>
                <a:gd name="T8" fmla="*/ 0 w 82"/>
                <a:gd name="T9" fmla="*/ 0 h 6"/>
                <a:gd name="T10" fmla="*/ 0 w 82"/>
                <a:gd name="T11" fmla="*/ 0 h 6"/>
              </a:gdLst>
              <a:ahLst/>
              <a:cxnLst>
                <a:cxn ang="0">
                  <a:pos x="T0" y="T1"/>
                </a:cxn>
                <a:cxn ang="0">
                  <a:pos x="T2" y="T3"/>
                </a:cxn>
                <a:cxn ang="0">
                  <a:pos x="T4" y="T5"/>
                </a:cxn>
                <a:cxn ang="0">
                  <a:pos x="T6" y="T7"/>
                </a:cxn>
                <a:cxn ang="0">
                  <a:pos x="T8" y="T9"/>
                </a:cxn>
                <a:cxn ang="0">
                  <a:pos x="T10" y="T11"/>
                </a:cxn>
              </a:cxnLst>
              <a:rect l="0" t="0" r="r" b="b"/>
              <a:pathLst>
                <a:path w="82" h="6">
                  <a:moveTo>
                    <a:pt x="0" y="0"/>
                  </a:moveTo>
                  <a:lnTo>
                    <a:pt x="0" y="6"/>
                  </a:lnTo>
                  <a:lnTo>
                    <a:pt x="82" y="6"/>
                  </a:lnTo>
                  <a:lnTo>
                    <a:pt x="82" y="1"/>
                  </a:lnTo>
                  <a:lnTo>
                    <a:pt x="0" y="0"/>
                  </a:lnTo>
                  <a:lnTo>
                    <a:pt x="0" y="0"/>
                  </a:lnTo>
                  <a:close/>
                </a:path>
              </a:pathLst>
            </a:custGeom>
            <a:solidFill>
              <a:srgbClr val="DBCFA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1" name="Freeform 60"/>
            <p:cNvSpPr>
              <a:spLocks/>
            </p:cNvSpPr>
            <p:nvPr/>
          </p:nvSpPr>
          <p:spPr bwMode="auto">
            <a:xfrm>
              <a:off x="7472363" y="4832351"/>
              <a:ext cx="7938" cy="23813"/>
            </a:xfrm>
            <a:custGeom>
              <a:avLst/>
              <a:gdLst>
                <a:gd name="T0" fmla="*/ 0 w 4"/>
                <a:gd name="T1" fmla="*/ 12 h 12"/>
                <a:gd name="T2" fmla="*/ 4 w 4"/>
                <a:gd name="T3" fmla="*/ 10 h 12"/>
                <a:gd name="T4" fmla="*/ 0 w 4"/>
                <a:gd name="T5" fmla="*/ 0 h 12"/>
                <a:gd name="T6" fmla="*/ 0 w 4"/>
                <a:gd name="T7" fmla="*/ 12 h 12"/>
              </a:gdLst>
              <a:ahLst/>
              <a:cxnLst>
                <a:cxn ang="0">
                  <a:pos x="T0" y="T1"/>
                </a:cxn>
                <a:cxn ang="0">
                  <a:pos x="T2" y="T3"/>
                </a:cxn>
                <a:cxn ang="0">
                  <a:pos x="T4" y="T5"/>
                </a:cxn>
                <a:cxn ang="0">
                  <a:pos x="T6" y="T7"/>
                </a:cxn>
              </a:cxnLst>
              <a:rect l="0" t="0" r="r" b="b"/>
              <a:pathLst>
                <a:path w="4" h="12">
                  <a:moveTo>
                    <a:pt x="0" y="12"/>
                  </a:moveTo>
                  <a:cubicBezTo>
                    <a:pt x="1" y="12"/>
                    <a:pt x="3" y="11"/>
                    <a:pt x="4" y="10"/>
                  </a:cubicBezTo>
                  <a:cubicBezTo>
                    <a:pt x="0" y="0"/>
                    <a:pt x="0" y="0"/>
                    <a:pt x="0" y="0"/>
                  </a:cubicBezTo>
                  <a:cubicBezTo>
                    <a:pt x="0" y="12"/>
                    <a:pt x="0" y="12"/>
                    <a:pt x="0" y="12"/>
                  </a:cubicBez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2" name="Freeform 61"/>
            <p:cNvSpPr>
              <a:spLocks/>
            </p:cNvSpPr>
            <p:nvPr/>
          </p:nvSpPr>
          <p:spPr bwMode="auto">
            <a:xfrm>
              <a:off x="7313613" y="4945063"/>
              <a:ext cx="420688" cy="319088"/>
            </a:xfrm>
            <a:custGeom>
              <a:avLst/>
              <a:gdLst>
                <a:gd name="T0" fmla="*/ 66 w 210"/>
                <a:gd name="T1" fmla="*/ 12 h 159"/>
                <a:gd name="T2" fmla="*/ 61 w 210"/>
                <a:gd name="T3" fmla="*/ 34 h 159"/>
                <a:gd name="T4" fmla="*/ 57 w 210"/>
                <a:gd name="T5" fmla="*/ 82 h 159"/>
                <a:gd name="T6" fmla="*/ 56 w 210"/>
                <a:gd name="T7" fmla="*/ 99 h 159"/>
                <a:gd name="T8" fmla="*/ 56 w 210"/>
                <a:gd name="T9" fmla="*/ 109 h 159"/>
                <a:gd name="T10" fmla="*/ 50 w 210"/>
                <a:gd name="T11" fmla="*/ 136 h 159"/>
                <a:gd name="T12" fmla="*/ 38 w 210"/>
                <a:gd name="T13" fmla="*/ 143 h 159"/>
                <a:gd name="T14" fmla="*/ 0 w 210"/>
                <a:gd name="T15" fmla="*/ 120 h 159"/>
                <a:gd name="T16" fmla="*/ 0 w 210"/>
                <a:gd name="T17" fmla="*/ 130 h 159"/>
                <a:gd name="T18" fmla="*/ 12 w 210"/>
                <a:gd name="T19" fmla="*/ 140 h 159"/>
                <a:gd name="T20" fmla="*/ 29 w 210"/>
                <a:gd name="T21" fmla="*/ 154 h 159"/>
                <a:gd name="T22" fmla="*/ 32 w 210"/>
                <a:gd name="T23" fmla="*/ 155 h 159"/>
                <a:gd name="T24" fmla="*/ 41 w 210"/>
                <a:gd name="T25" fmla="*/ 159 h 159"/>
                <a:gd name="T26" fmla="*/ 45 w 210"/>
                <a:gd name="T27" fmla="*/ 159 h 159"/>
                <a:gd name="T28" fmla="*/ 60 w 210"/>
                <a:gd name="T29" fmla="*/ 139 h 159"/>
                <a:gd name="T30" fmla="*/ 69 w 210"/>
                <a:gd name="T31" fmla="*/ 34 h 159"/>
                <a:gd name="T32" fmla="*/ 72 w 210"/>
                <a:gd name="T33" fmla="*/ 18 h 159"/>
                <a:gd name="T34" fmla="*/ 210 w 210"/>
                <a:gd name="T35" fmla="*/ 4 h 159"/>
                <a:gd name="T36" fmla="*/ 205 w 210"/>
                <a:gd name="T37" fmla="*/ 0 h 159"/>
                <a:gd name="T38" fmla="*/ 175 w 210"/>
                <a:gd name="T39" fmla="*/ 2 h 159"/>
                <a:gd name="T40" fmla="*/ 110 w 210"/>
                <a:gd name="T41" fmla="*/ 8 h 159"/>
                <a:gd name="T42" fmla="*/ 66 w 210"/>
                <a:gd name="T43" fmla="*/ 1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159">
                  <a:moveTo>
                    <a:pt x="66" y="12"/>
                  </a:moveTo>
                  <a:cubicBezTo>
                    <a:pt x="64" y="19"/>
                    <a:pt x="62" y="26"/>
                    <a:pt x="61" y="34"/>
                  </a:cubicBezTo>
                  <a:cubicBezTo>
                    <a:pt x="59" y="48"/>
                    <a:pt x="57" y="64"/>
                    <a:pt x="57" y="82"/>
                  </a:cubicBezTo>
                  <a:cubicBezTo>
                    <a:pt x="57" y="87"/>
                    <a:pt x="56" y="93"/>
                    <a:pt x="56" y="99"/>
                  </a:cubicBezTo>
                  <a:cubicBezTo>
                    <a:pt x="56" y="103"/>
                    <a:pt x="56" y="106"/>
                    <a:pt x="56" y="109"/>
                  </a:cubicBezTo>
                  <a:cubicBezTo>
                    <a:pt x="55" y="121"/>
                    <a:pt x="53" y="130"/>
                    <a:pt x="50" y="136"/>
                  </a:cubicBezTo>
                  <a:cubicBezTo>
                    <a:pt x="47" y="143"/>
                    <a:pt x="43" y="145"/>
                    <a:pt x="38" y="143"/>
                  </a:cubicBezTo>
                  <a:cubicBezTo>
                    <a:pt x="0" y="120"/>
                    <a:pt x="0" y="120"/>
                    <a:pt x="0" y="120"/>
                  </a:cubicBezTo>
                  <a:cubicBezTo>
                    <a:pt x="0" y="130"/>
                    <a:pt x="0" y="130"/>
                    <a:pt x="0" y="130"/>
                  </a:cubicBezTo>
                  <a:cubicBezTo>
                    <a:pt x="12" y="140"/>
                    <a:pt x="12" y="140"/>
                    <a:pt x="12" y="140"/>
                  </a:cubicBezTo>
                  <a:cubicBezTo>
                    <a:pt x="29" y="154"/>
                    <a:pt x="29" y="154"/>
                    <a:pt x="29" y="154"/>
                  </a:cubicBezTo>
                  <a:cubicBezTo>
                    <a:pt x="30" y="154"/>
                    <a:pt x="31" y="155"/>
                    <a:pt x="32" y="155"/>
                  </a:cubicBezTo>
                  <a:cubicBezTo>
                    <a:pt x="35" y="157"/>
                    <a:pt x="38" y="158"/>
                    <a:pt x="41" y="159"/>
                  </a:cubicBezTo>
                  <a:cubicBezTo>
                    <a:pt x="42" y="159"/>
                    <a:pt x="43" y="159"/>
                    <a:pt x="45" y="159"/>
                  </a:cubicBezTo>
                  <a:cubicBezTo>
                    <a:pt x="52" y="158"/>
                    <a:pt x="58" y="152"/>
                    <a:pt x="60" y="139"/>
                  </a:cubicBezTo>
                  <a:cubicBezTo>
                    <a:pt x="60" y="101"/>
                    <a:pt x="63" y="66"/>
                    <a:pt x="69" y="34"/>
                  </a:cubicBezTo>
                  <a:cubicBezTo>
                    <a:pt x="70" y="29"/>
                    <a:pt x="71" y="23"/>
                    <a:pt x="72" y="18"/>
                  </a:cubicBezTo>
                  <a:cubicBezTo>
                    <a:pt x="210" y="4"/>
                    <a:pt x="210" y="4"/>
                    <a:pt x="210" y="4"/>
                  </a:cubicBezTo>
                  <a:cubicBezTo>
                    <a:pt x="205" y="0"/>
                    <a:pt x="205" y="0"/>
                    <a:pt x="205" y="0"/>
                  </a:cubicBezTo>
                  <a:cubicBezTo>
                    <a:pt x="175" y="2"/>
                    <a:pt x="175" y="2"/>
                    <a:pt x="175" y="2"/>
                  </a:cubicBezTo>
                  <a:cubicBezTo>
                    <a:pt x="110" y="8"/>
                    <a:pt x="110" y="8"/>
                    <a:pt x="110" y="8"/>
                  </a:cubicBezTo>
                  <a:cubicBezTo>
                    <a:pt x="66" y="12"/>
                    <a:pt x="66" y="12"/>
                    <a:pt x="66" y="12"/>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3" name="Freeform 62"/>
            <p:cNvSpPr>
              <a:spLocks noEditPoints="1"/>
            </p:cNvSpPr>
            <p:nvPr/>
          </p:nvSpPr>
          <p:spPr bwMode="auto">
            <a:xfrm>
              <a:off x="7618413" y="4741863"/>
              <a:ext cx="203200" cy="247650"/>
            </a:xfrm>
            <a:custGeom>
              <a:avLst/>
              <a:gdLst>
                <a:gd name="T0" fmla="*/ 93 w 101"/>
                <a:gd name="T1" fmla="*/ 65 h 123"/>
                <a:gd name="T2" fmla="*/ 59 w 101"/>
                <a:gd name="T3" fmla="*/ 31 h 123"/>
                <a:gd name="T4" fmla="*/ 91 w 101"/>
                <a:gd name="T5" fmla="*/ 54 h 123"/>
                <a:gd name="T6" fmla="*/ 101 w 101"/>
                <a:gd name="T7" fmla="*/ 30 h 123"/>
                <a:gd name="T8" fmla="*/ 59 w 101"/>
                <a:gd name="T9" fmla="*/ 0 h 123"/>
                <a:gd name="T10" fmla="*/ 45 w 101"/>
                <a:gd name="T11" fmla="*/ 24 h 123"/>
                <a:gd name="T12" fmla="*/ 35 w 101"/>
                <a:gd name="T13" fmla="*/ 19 h 123"/>
                <a:gd name="T14" fmla="*/ 30 w 101"/>
                <a:gd name="T15" fmla="*/ 23 h 123"/>
                <a:gd name="T16" fmla="*/ 30 w 101"/>
                <a:gd name="T17" fmla="*/ 52 h 123"/>
                <a:gd name="T18" fmla="*/ 28 w 101"/>
                <a:gd name="T19" fmla="*/ 53 h 123"/>
                <a:gd name="T20" fmla="*/ 28 w 101"/>
                <a:gd name="T21" fmla="*/ 25 h 123"/>
                <a:gd name="T22" fmla="*/ 22 w 101"/>
                <a:gd name="T23" fmla="*/ 20 h 123"/>
                <a:gd name="T24" fmla="*/ 17 w 101"/>
                <a:gd name="T25" fmla="*/ 32 h 123"/>
                <a:gd name="T26" fmla="*/ 12 w 101"/>
                <a:gd name="T27" fmla="*/ 22 h 123"/>
                <a:gd name="T28" fmla="*/ 0 w 101"/>
                <a:gd name="T29" fmla="*/ 56 h 123"/>
                <a:gd name="T30" fmla="*/ 14 w 101"/>
                <a:gd name="T31" fmla="*/ 61 h 123"/>
                <a:gd name="T32" fmla="*/ 23 w 101"/>
                <a:gd name="T33" fmla="*/ 103 h 123"/>
                <a:gd name="T34" fmla="*/ 53 w 101"/>
                <a:gd name="T35" fmla="*/ 101 h 123"/>
                <a:gd name="T36" fmla="*/ 58 w 101"/>
                <a:gd name="T37" fmla="*/ 105 h 123"/>
                <a:gd name="T38" fmla="*/ 56 w 101"/>
                <a:gd name="T39" fmla="*/ 122 h 123"/>
                <a:gd name="T40" fmla="*/ 73 w 101"/>
                <a:gd name="T41" fmla="*/ 123 h 123"/>
                <a:gd name="T42" fmla="*/ 93 w 101"/>
                <a:gd name="T43" fmla="*/ 65 h 123"/>
                <a:gd name="T44" fmla="*/ 92 w 101"/>
                <a:gd name="T45" fmla="*/ 48 h 123"/>
                <a:gd name="T46" fmla="*/ 91 w 101"/>
                <a:gd name="T47" fmla="*/ 51 h 123"/>
                <a:gd name="T48" fmla="*/ 61 w 101"/>
                <a:gd name="T49" fmla="*/ 30 h 123"/>
                <a:gd name="T50" fmla="*/ 92 w 101"/>
                <a:gd name="T51" fmla="*/ 48 h 123"/>
                <a:gd name="T52" fmla="*/ 1 w 101"/>
                <a:gd name="T53" fmla="*/ 55 h 123"/>
                <a:gd name="T54" fmla="*/ 11 w 101"/>
                <a:gd name="T55" fmla="*/ 25 h 123"/>
                <a:gd name="T56" fmla="*/ 5 w 101"/>
                <a:gd name="T57" fmla="*/ 55 h 123"/>
                <a:gd name="T58" fmla="*/ 1 w 101"/>
                <a:gd name="T59" fmla="*/ 5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1" h="123">
                  <a:moveTo>
                    <a:pt x="93" y="65"/>
                  </a:moveTo>
                  <a:cubicBezTo>
                    <a:pt x="59" y="31"/>
                    <a:pt x="59" y="31"/>
                    <a:pt x="59" y="31"/>
                  </a:cubicBezTo>
                  <a:cubicBezTo>
                    <a:pt x="91" y="54"/>
                    <a:pt x="91" y="54"/>
                    <a:pt x="91" y="54"/>
                  </a:cubicBezTo>
                  <a:cubicBezTo>
                    <a:pt x="101" y="30"/>
                    <a:pt x="101" y="30"/>
                    <a:pt x="101" y="30"/>
                  </a:cubicBezTo>
                  <a:cubicBezTo>
                    <a:pt x="91" y="19"/>
                    <a:pt x="77" y="9"/>
                    <a:pt x="59" y="0"/>
                  </a:cubicBezTo>
                  <a:cubicBezTo>
                    <a:pt x="45" y="24"/>
                    <a:pt x="45" y="24"/>
                    <a:pt x="45" y="24"/>
                  </a:cubicBezTo>
                  <a:cubicBezTo>
                    <a:pt x="35" y="19"/>
                    <a:pt x="35" y="19"/>
                    <a:pt x="35" y="19"/>
                  </a:cubicBezTo>
                  <a:cubicBezTo>
                    <a:pt x="30" y="23"/>
                    <a:pt x="30" y="23"/>
                    <a:pt x="30" y="23"/>
                  </a:cubicBezTo>
                  <a:cubicBezTo>
                    <a:pt x="30" y="52"/>
                    <a:pt x="30" y="52"/>
                    <a:pt x="30" y="52"/>
                  </a:cubicBezTo>
                  <a:cubicBezTo>
                    <a:pt x="28" y="53"/>
                    <a:pt x="28" y="53"/>
                    <a:pt x="28" y="53"/>
                  </a:cubicBezTo>
                  <a:cubicBezTo>
                    <a:pt x="28" y="25"/>
                    <a:pt x="28" y="25"/>
                    <a:pt x="28" y="25"/>
                  </a:cubicBezTo>
                  <a:cubicBezTo>
                    <a:pt x="22" y="20"/>
                    <a:pt x="22" y="20"/>
                    <a:pt x="22" y="20"/>
                  </a:cubicBezTo>
                  <a:cubicBezTo>
                    <a:pt x="17" y="32"/>
                    <a:pt x="17" y="32"/>
                    <a:pt x="17" y="32"/>
                  </a:cubicBezTo>
                  <a:cubicBezTo>
                    <a:pt x="12" y="22"/>
                    <a:pt x="12" y="22"/>
                    <a:pt x="12" y="22"/>
                  </a:cubicBezTo>
                  <a:cubicBezTo>
                    <a:pt x="4" y="29"/>
                    <a:pt x="0" y="41"/>
                    <a:pt x="0" y="56"/>
                  </a:cubicBezTo>
                  <a:cubicBezTo>
                    <a:pt x="14" y="61"/>
                    <a:pt x="14" y="61"/>
                    <a:pt x="14" y="61"/>
                  </a:cubicBezTo>
                  <a:cubicBezTo>
                    <a:pt x="25" y="69"/>
                    <a:pt x="28" y="83"/>
                    <a:pt x="23" y="103"/>
                  </a:cubicBezTo>
                  <a:cubicBezTo>
                    <a:pt x="53" y="101"/>
                    <a:pt x="53" y="101"/>
                    <a:pt x="53" y="101"/>
                  </a:cubicBezTo>
                  <a:cubicBezTo>
                    <a:pt x="58" y="105"/>
                    <a:pt x="58" y="105"/>
                    <a:pt x="58" y="105"/>
                  </a:cubicBezTo>
                  <a:cubicBezTo>
                    <a:pt x="57" y="111"/>
                    <a:pt x="56" y="116"/>
                    <a:pt x="56" y="122"/>
                  </a:cubicBezTo>
                  <a:cubicBezTo>
                    <a:pt x="73" y="123"/>
                    <a:pt x="73" y="123"/>
                    <a:pt x="73" y="123"/>
                  </a:cubicBezTo>
                  <a:cubicBezTo>
                    <a:pt x="93" y="65"/>
                    <a:pt x="93" y="65"/>
                    <a:pt x="93" y="65"/>
                  </a:cubicBezTo>
                  <a:close/>
                  <a:moveTo>
                    <a:pt x="92" y="48"/>
                  </a:moveTo>
                  <a:cubicBezTo>
                    <a:pt x="91" y="51"/>
                    <a:pt x="91" y="51"/>
                    <a:pt x="91" y="51"/>
                  </a:cubicBezTo>
                  <a:cubicBezTo>
                    <a:pt x="61" y="30"/>
                    <a:pt x="61" y="30"/>
                    <a:pt x="61" y="30"/>
                  </a:cubicBezTo>
                  <a:cubicBezTo>
                    <a:pt x="92" y="48"/>
                    <a:pt x="92" y="48"/>
                    <a:pt x="92" y="48"/>
                  </a:cubicBezTo>
                  <a:close/>
                  <a:moveTo>
                    <a:pt x="1" y="55"/>
                  </a:moveTo>
                  <a:cubicBezTo>
                    <a:pt x="2" y="40"/>
                    <a:pt x="6" y="30"/>
                    <a:pt x="11" y="25"/>
                  </a:cubicBezTo>
                  <a:cubicBezTo>
                    <a:pt x="7" y="34"/>
                    <a:pt x="5" y="44"/>
                    <a:pt x="5" y="55"/>
                  </a:cubicBezTo>
                  <a:cubicBezTo>
                    <a:pt x="1" y="55"/>
                    <a:pt x="1" y="55"/>
                    <a:pt x="1" y="5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4" name="Freeform 63"/>
            <p:cNvSpPr>
              <a:spLocks/>
            </p:cNvSpPr>
            <p:nvPr/>
          </p:nvSpPr>
          <p:spPr bwMode="auto">
            <a:xfrm>
              <a:off x="7740651" y="4802188"/>
              <a:ext cx="61913" cy="42863"/>
            </a:xfrm>
            <a:custGeom>
              <a:avLst/>
              <a:gdLst>
                <a:gd name="T0" fmla="*/ 38 w 39"/>
                <a:gd name="T1" fmla="*/ 27 h 27"/>
                <a:gd name="T2" fmla="*/ 39 w 39"/>
                <a:gd name="T3" fmla="*/ 23 h 27"/>
                <a:gd name="T4" fmla="*/ 0 w 39"/>
                <a:gd name="T5" fmla="*/ 0 h 27"/>
                <a:gd name="T6" fmla="*/ 38 w 39"/>
                <a:gd name="T7" fmla="*/ 27 h 27"/>
                <a:gd name="T8" fmla="*/ 38 w 39"/>
                <a:gd name="T9" fmla="*/ 27 h 27"/>
              </a:gdLst>
              <a:ahLst/>
              <a:cxnLst>
                <a:cxn ang="0">
                  <a:pos x="T0" y="T1"/>
                </a:cxn>
                <a:cxn ang="0">
                  <a:pos x="T2" y="T3"/>
                </a:cxn>
                <a:cxn ang="0">
                  <a:pos x="T4" y="T5"/>
                </a:cxn>
                <a:cxn ang="0">
                  <a:pos x="T6" y="T7"/>
                </a:cxn>
                <a:cxn ang="0">
                  <a:pos x="T8" y="T9"/>
                </a:cxn>
              </a:cxnLst>
              <a:rect l="0" t="0" r="r" b="b"/>
              <a:pathLst>
                <a:path w="39" h="27">
                  <a:moveTo>
                    <a:pt x="38" y="27"/>
                  </a:moveTo>
                  <a:lnTo>
                    <a:pt x="39" y="23"/>
                  </a:lnTo>
                  <a:lnTo>
                    <a:pt x="0" y="0"/>
                  </a:lnTo>
                  <a:lnTo>
                    <a:pt x="38" y="27"/>
                  </a:lnTo>
                  <a:lnTo>
                    <a:pt x="38" y="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5" name="Freeform 64"/>
            <p:cNvSpPr>
              <a:spLocks/>
            </p:cNvSpPr>
            <p:nvPr/>
          </p:nvSpPr>
          <p:spPr bwMode="auto">
            <a:xfrm>
              <a:off x="7620001" y="4792663"/>
              <a:ext cx="20638" cy="60325"/>
            </a:xfrm>
            <a:custGeom>
              <a:avLst/>
              <a:gdLst>
                <a:gd name="T0" fmla="*/ 10 w 10"/>
                <a:gd name="T1" fmla="*/ 0 h 30"/>
                <a:gd name="T2" fmla="*/ 0 w 10"/>
                <a:gd name="T3" fmla="*/ 30 h 30"/>
                <a:gd name="T4" fmla="*/ 4 w 10"/>
                <a:gd name="T5" fmla="*/ 30 h 30"/>
                <a:gd name="T6" fmla="*/ 10 w 10"/>
                <a:gd name="T7" fmla="*/ 0 h 30"/>
              </a:gdLst>
              <a:ahLst/>
              <a:cxnLst>
                <a:cxn ang="0">
                  <a:pos x="T0" y="T1"/>
                </a:cxn>
                <a:cxn ang="0">
                  <a:pos x="T2" y="T3"/>
                </a:cxn>
                <a:cxn ang="0">
                  <a:pos x="T4" y="T5"/>
                </a:cxn>
                <a:cxn ang="0">
                  <a:pos x="T6" y="T7"/>
                </a:cxn>
              </a:cxnLst>
              <a:rect l="0" t="0" r="r" b="b"/>
              <a:pathLst>
                <a:path w="10" h="30">
                  <a:moveTo>
                    <a:pt x="10" y="0"/>
                  </a:moveTo>
                  <a:cubicBezTo>
                    <a:pt x="5" y="5"/>
                    <a:pt x="1" y="15"/>
                    <a:pt x="0" y="30"/>
                  </a:cubicBezTo>
                  <a:cubicBezTo>
                    <a:pt x="4" y="30"/>
                    <a:pt x="4" y="30"/>
                    <a:pt x="4" y="30"/>
                  </a:cubicBezTo>
                  <a:cubicBezTo>
                    <a:pt x="4" y="19"/>
                    <a:pt x="6" y="9"/>
                    <a:pt x="1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6" name="Freeform 65"/>
            <p:cNvSpPr>
              <a:spLocks/>
            </p:cNvSpPr>
            <p:nvPr/>
          </p:nvSpPr>
          <p:spPr bwMode="auto">
            <a:xfrm>
              <a:off x="7729538" y="4989513"/>
              <a:ext cx="26988" cy="4763"/>
            </a:xfrm>
            <a:custGeom>
              <a:avLst/>
              <a:gdLst>
                <a:gd name="T0" fmla="*/ 14 w 14"/>
                <a:gd name="T1" fmla="*/ 3 h 3"/>
                <a:gd name="T2" fmla="*/ 13 w 14"/>
                <a:gd name="T3" fmla="*/ 2 h 3"/>
                <a:gd name="T4" fmla="*/ 1 w 14"/>
                <a:gd name="T5" fmla="*/ 0 h 3"/>
                <a:gd name="T6" fmla="*/ 0 w 14"/>
                <a:gd name="T7" fmla="*/ 1 h 3"/>
                <a:gd name="T8" fmla="*/ 14 w 14"/>
                <a:gd name="T9" fmla="*/ 3 h 3"/>
              </a:gdLst>
              <a:ahLst/>
              <a:cxnLst>
                <a:cxn ang="0">
                  <a:pos x="T0" y="T1"/>
                </a:cxn>
                <a:cxn ang="0">
                  <a:pos x="T2" y="T3"/>
                </a:cxn>
                <a:cxn ang="0">
                  <a:pos x="T4" y="T5"/>
                </a:cxn>
                <a:cxn ang="0">
                  <a:pos x="T6" y="T7"/>
                </a:cxn>
                <a:cxn ang="0">
                  <a:pos x="T8" y="T9"/>
                </a:cxn>
              </a:cxnLst>
              <a:rect l="0" t="0" r="r" b="b"/>
              <a:pathLst>
                <a:path w="14" h="3">
                  <a:moveTo>
                    <a:pt x="14" y="3"/>
                  </a:moveTo>
                  <a:cubicBezTo>
                    <a:pt x="13" y="2"/>
                    <a:pt x="13" y="2"/>
                    <a:pt x="13" y="2"/>
                  </a:cubicBezTo>
                  <a:cubicBezTo>
                    <a:pt x="1" y="0"/>
                    <a:pt x="1" y="0"/>
                    <a:pt x="1" y="0"/>
                  </a:cubicBezTo>
                  <a:cubicBezTo>
                    <a:pt x="0" y="0"/>
                    <a:pt x="0" y="1"/>
                    <a:pt x="0" y="1"/>
                  </a:cubicBezTo>
                  <a:cubicBezTo>
                    <a:pt x="14" y="3"/>
                    <a:pt x="14" y="3"/>
                    <a:pt x="14"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7" name="Freeform 66"/>
            <p:cNvSpPr>
              <a:spLocks/>
            </p:cNvSpPr>
            <p:nvPr/>
          </p:nvSpPr>
          <p:spPr bwMode="auto">
            <a:xfrm>
              <a:off x="7729538" y="4999038"/>
              <a:ext cx="26988" cy="14288"/>
            </a:xfrm>
            <a:custGeom>
              <a:avLst/>
              <a:gdLst>
                <a:gd name="T0" fmla="*/ 14 w 14"/>
                <a:gd name="T1" fmla="*/ 7 h 7"/>
                <a:gd name="T2" fmla="*/ 12 w 14"/>
                <a:gd name="T3" fmla="*/ 4 h 7"/>
                <a:gd name="T4" fmla="*/ 0 w 14"/>
                <a:gd name="T5" fmla="*/ 0 h 7"/>
                <a:gd name="T6" fmla="*/ 0 w 14"/>
                <a:gd name="T7" fmla="*/ 2 h 7"/>
                <a:gd name="T8" fmla="*/ 0 w 14"/>
                <a:gd name="T9" fmla="*/ 2 h 7"/>
                <a:gd name="T10" fmla="*/ 14 w 14"/>
                <a:gd name="T11" fmla="*/ 7 h 7"/>
              </a:gdLst>
              <a:ahLst/>
              <a:cxnLst>
                <a:cxn ang="0">
                  <a:pos x="T0" y="T1"/>
                </a:cxn>
                <a:cxn ang="0">
                  <a:pos x="T2" y="T3"/>
                </a:cxn>
                <a:cxn ang="0">
                  <a:pos x="T4" y="T5"/>
                </a:cxn>
                <a:cxn ang="0">
                  <a:pos x="T6" y="T7"/>
                </a:cxn>
                <a:cxn ang="0">
                  <a:pos x="T8" y="T9"/>
                </a:cxn>
                <a:cxn ang="0">
                  <a:pos x="T10" y="T11"/>
                </a:cxn>
              </a:cxnLst>
              <a:rect l="0" t="0" r="r" b="b"/>
              <a:pathLst>
                <a:path w="14" h="7">
                  <a:moveTo>
                    <a:pt x="14" y="7"/>
                  </a:moveTo>
                  <a:cubicBezTo>
                    <a:pt x="12" y="4"/>
                    <a:pt x="12" y="4"/>
                    <a:pt x="12" y="4"/>
                  </a:cubicBezTo>
                  <a:cubicBezTo>
                    <a:pt x="0" y="0"/>
                    <a:pt x="0" y="0"/>
                    <a:pt x="0" y="0"/>
                  </a:cubicBezTo>
                  <a:cubicBezTo>
                    <a:pt x="0" y="1"/>
                    <a:pt x="0" y="1"/>
                    <a:pt x="0" y="2"/>
                  </a:cubicBezTo>
                  <a:cubicBezTo>
                    <a:pt x="0" y="2"/>
                    <a:pt x="0" y="2"/>
                    <a:pt x="0" y="2"/>
                  </a:cubicBezTo>
                  <a:cubicBezTo>
                    <a:pt x="14" y="7"/>
                    <a:pt x="14" y="7"/>
                    <a:pt x="14" y="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8" name="Freeform 67"/>
            <p:cNvSpPr>
              <a:spLocks/>
            </p:cNvSpPr>
            <p:nvPr/>
          </p:nvSpPr>
          <p:spPr bwMode="auto">
            <a:xfrm>
              <a:off x="7729538" y="4992688"/>
              <a:ext cx="25400" cy="11113"/>
            </a:xfrm>
            <a:custGeom>
              <a:avLst/>
              <a:gdLst>
                <a:gd name="T0" fmla="*/ 13 w 13"/>
                <a:gd name="T1" fmla="*/ 5 h 5"/>
                <a:gd name="T2" fmla="*/ 12 w 13"/>
                <a:gd name="T3" fmla="*/ 3 h 5"/>
                <a:gd name="T4" fmla="*/ 0 w 13"/>
                <a:gd name="T5" fmla="*/ 0 h 5"/>
                <a:gd name="T6" fmla="*/ 0 w 13"/>
                <a:gd name="T7" fmla="*/ 2 h 5"/>
                <a:gd name="T8" fmla="*/ 0 w 13"/>
                <a:gd name="T9" fmla="*/ 2 h 5"/>
                <a:gd name="T10" fmla="*/ 13 w 13"/>
                <a:gd name="T11" fmla="*/ 5 h 5"/>
              </a:gdLst>
              <a:ahLst/>
              <a:cxnLst>
                <a:cxn ang="0">
                  <a:pos x="T0" y="T1"/>
                </a:cxn>
                <a:cxn ang="0">
                  <a:pos x="T2" y="T3"/>
                </a:cxn>
                <a:cxn ang="0">
                  <a:pos x="T4" y="T5"/>
                </a:cxn>
                <a:cxn ang="0">
                  <a:pos x="T6" y="T7"/>
                </a:cxn>
                <a:cxn ang="0">
                  <a:pos x="T8" y="T9"/>
                </a:cxn>
                <a:cxn ang="0">
                  <a:pos x="T10" y="T11"/>
                </a:cxn>
              </a:cxnLst>
              <a:rect l="0" t="0" r="r" b="b"/>
              <a:pathLst>
                <a:path w="13" h="5">
                  <a:moveTo>
                    <a:pt x="13" y="5"/>
                  </a:moveTo>
                  <a:cubicBezTo>
                    <a:pt x="12" y="3"/>
                    <a:pt x="12" y="3"/>
                    <a:pt x="12" y="3"/>
                  </a:cubicBezTo>
                  <a:cubicBezTo>
                    <a:pt x="0" y="0"/>
                    <a:pt x="0" y="0"/>
                    <a:pt x="0" y="0"/>
                  </a:cubicBezTo>
                  <a:cubicBezTo>
                    <a:pt x="0" y="1"/>
                    <a:pt x="0" y="1"/>
                    <a:pt x="0" y="2"/>
                  </a:cubicBezTo>
                  <a:cubicBezTo>
                    <a:pt x="0" y="2"/>
                    <a:pt x="0" y="2"/>
                    <a:pt x="0" y="2"/>
                  </a:cubicBezTo>
                  <a:cubicBezTo>
                    <a:pt x="13" y="5"/>
                    <a:pt x="13" y="5"/>
                    <a:pt x="13"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69" name="Freeform 68"/>
            <p:cNvSpPr>
              <a:spLocks/>
            </p:cNvSpPr>
            <p:nvPr/>
          </p:nvSpPr>
          <p:spPr bwMode="auto">
            <a:xfrm>
              <a:off x="7720013" y="5011738"/>
              <a:ext cx="80963" cy="85725"/>
            </a:xfrm>
            <a:custGeom>
              <a:avLst/>
              <a:gdLst>
                <a:gd name="T0" fmla="*/ 3 w 40"/>
                <a:gd name="T1" fmla="*/ 0 h 43"/>
                <a:gd name="T2" fmla="*/ 3 w 40"/>
                <a:gd name="T3" fmla="*/ 1 h 43"/>
                <a:gd name="T4" fmla="*/ 0 w 40"/>
                <a:gd name="T5" fmla="*/ 42 h 43"/>
                <a:gd name="T6" fmla="*/ 29 w 40"/>
                <a:gd name="T7" fmla="*/ 37 h 43"/>
                <a:gd name="T8" fmla="*/ 40 w 40"/>
                <a:gd name="T9" fmla="*/ 17 h 43"/>
                <a:gd name="T10" fmla="*/ 24 w 40"/>
                <a:gd name="T11" fmla="*/ 8 h 43"/>
                <a:gd name="T12" fmla="*/ 24 w 40"/>
                <a:gd name="T13" fmla="*/ 7 h 43"/>
                <a:gd name="T14" fmla="*/ 5 w 40"/>
                <a:gd name="T15" fmla="*/ 1 h 43"/>
                <a:gd name="T16" fmla="*/ 3 w 40"/>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3">
                  <a:moveTo>
                    <a:pt x="3" y="0"/>
                  </a:moveTo>
                  <a:cubicBezTo>
                    <a:pt x="3" y="0"/>
                    <a:pt x="3" y="1"/>
                    <a:pt x="3" y="1"/>
                  </a:cubicBezTo>
                  <a:cubicBezTo>
                    <a:pt x="2" y="15"/>
                    <a:pt x="1" y="28"/>
                    <a:pt x="0" y="42"/>
                  </a:cubicBezTo>
                  <a:cubicBezTo>
                    <a:pt x="13" y="43"/>
                    <a:pt x="22" y="41"/>
                    <a:pt x="29" y="37"/>
                  </a:cubicBezTo>
                  <a:cubicBezTo>
                    <a:pt x="36" y="33"/>
                    <a:pt x="39" y="27"/>
                    <a:pt x="40" y="17"/>
                  </a:cubicBezTo>
                  <a:cubicBezTo>
                    <a:pt x="34" y="16"/>
                    <a:pt x="29" y="13"/>
                    <a:pt x="24" y="8"/>
                  </a:cubicBezTo>
                  <a:cubicBezTo>
                    <a:pt x="24" y="7"/>
                    <a:pt x="24" y="7"/>
                    <a:pt x="24" y="7"/>
                  </a:cubicBezTo>
                  <a:cubicBezTo>
                    <a:pt x="17" y="6"/>
                    <a:pt x="11" y="4"/>
                    <a:pt x="5" y="1"/>
                  </a:cubicBezTo>
                  <a:cubicBezTo>
                    <a:pt x="5" y="1"/>
                    <a:pt x="4" y="0"/>
                    <a:pt x="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0" name="Freeform 69"/>
            <p:cNvSpPr>
              <a:spLocks/>
            </p:cNvSpPr>
            <p:nvPr/>
          </p:nvSpPr>
          <p:spPr bwMode="auto">
            <a:xfrm>
              <a:off x="7769226" y="5011738"/>
              <a:ext cx="44450" cy="33338"/>
            </a:xfrm>
            <a:custGeom>
              <a:avLst/>
              <a:gdLst>
                <a:gd name="T0" fmla="*/ 22 w 22"/>
                <a:gd name="T1" fmla="*/ 0 h 17"/>
                <a:gd name="T2" fmla="*/ 21 w 22"/>
                <a:gd name="T3" fmla="*/ 1 h 17"/>
                <a:gd name="T4" fmla="*/ 1 w 22"/>
                <a:gd name="T5" fmla="*/ 7 h 17"/>
                <a:gd name="T6" fmla="*/ 0 w 22"/>
                <a:gd name="T7" fmla="*/ 8 h 17"/>
                <a:gd name="T8" fmla="*/ 16 w 22"/>
                <a:gd name="T9" fmla="*/ 17 h 17"/>
                <a:gd name="T10" fmla="*/ 17 w 22"/>
                <a:gd name="T11" fmla="*/ 17 h 17"/>
                <a:gd name="T12" fmla="*/ 22 w 22"/>
                <a:gd name="T13" fmla="*/ 0 h 17"/>
              </a:gdLst>
              <a:ahLst/>
              <a:cxnLst>
                <a:cxn ang="0">
                  <a:pos x="T0" y="T1"/>
                </a:cxn>
                <a:cxn ang="0">
                  <a:pos x="T2" y="T3"/>
                </a:cxn>
                <a:cxn ang="0">
                  <a:pos x="T4" y="T5"/>
                </a:cxn>
                <a:cxn ang="0">
                  <a:pos x="T6" y="T7"/>
                </a:cxn>
                <a:cxn ang="0">
                  <a:pos x="T8" y="T9"/>
                </a:cxn>
                <a:cxn ang="0">
                  <a:pos x="T10" y="T11"/>
                </a:cxn>
                <a:cxn ang="0">
                  <a:pos x="T12" y="T13"/>
                </a:cxn>
              </a:cxnLst>
              <a:rect l="0" t="0" r="r" b="b"/>
              <a:pathLst>
                <a:path w="22" h="17">
                  <a:moveTo>
                    <a:pt x="22" y="0"/>
                  </a:moveTo>
                  <a:cubicBezTo>
                    <a:pt x="22" y="1"/>
                    <a:pt x="22" y="1"/>
                    <a:pt x="21" y="1"/>
                  </a:cubicBezTo>
                  <a:cubicBezTo>
                    <a:pt x="16" y="5"/>
                    <a:pt x="9" y="7"/>
                    <a:pt x="1" y="7"/>
                  </a:cubicBezTo>
                  <a:cubicBezTo>
                    <a:pt x="0" y="8"/>
                    <a:pt x="0" y="8"/>
                    <a:pt x="0" y="8"/>
                  </a:cubicBezTo>
                  <a:cubicBezTo>
                    <a:pt x="5" y="13"/>
                    <a:pt x="10" y="16"/>
                    <a:pt x="16" y="17"/>
                  </a:cubicBezTo>
                  <a:cubicBezTo>
                    <a:pt x="16" y="17"/>
                    <a:pt x="17" y="17"/>
                    <a:pt x="17" y="17"/>
                  </a:cubicBezTo>
                  <a:cubicBezTo>
                    <a:pt x="22" y="0"/>
                    <a:pt x="22" y="0"/>
                    <a:pt x="22"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1" name="Freeform 70"/>
            <p:cNvSpPr>
              <a:spLocks/>
            </p:cNvSpPr>
            <p:nvPr/>
          </p:nvSpPr>
          <p:spPr bwMode="auto">
            <a:xfrm>
              <a:off x="7715251" y="5118101"/>
              <a:ext cx="9525" cy="152400"/>
            </a:xfrm>
            <a:custGeom>
              <a:avLst/>
              <a:gdLst>
                <a:gd name="T0" fmla="*/ 3 w 6"/>
                <a:gd name="T1" fmla="*/ 0 h 96"/>
                <a:gd name="T2" fmla="*/ 0 w 6"/>
                <a:gd name="T3" fmla="*/ 27 h 96"/>
                <a:gd name="T4" fmla="*/ 0 w 6"/>
                <a:gd name="T5" fmla="*/ 81 h 96"/>
                <a:gd name="T6" fmla="*/ 0 w 6"/>
                <a:gd name="T7" fmla="*/ 81 h 96"/>
                <a:gd name="T8" fmla="*/ 0 w 6"/>
                <a:gd name="T9" fmla="*/ 96 h 96"/>
                <a:gd name="T10" fmla="*/ 6 w 6"/>
                <a:gd name="T11" fmla="*/ 96 h 96"/>
                <a:gd name="T12" fmla="*/ 6 w 6"/>
                <a:gd name="T13" fmla="*/ 0 h 96"/>
                <a:gd name="T14" fmla="*/ 3 w 6"/>
                <a:gd name="T15" fmla="*/ 0 h 96"/>
                <a:gd name="T16" fmla="*/ 3 w 6"/>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96">
                  <a:moveTo>
                    <a:pt x="3" y="0"/>
                  </a:moveTo>
                  <a:lnTo>
                    <a:pt x="0" y="27"/>
                  </a:lnTo>
                  <a:lnTo>
                    <a:pt x="0" y="81"/>
                  </a:lnTo>
                  <a:lnTo>
                    <a:pt x="0" y="81"/>
                  </a:lnTo>
                  <a:lnTo>
                    <a:pt x="0" y="96"/>
                  </a:lnTo>
                  <a:lnTo>
                    <a:pt x="6" y="96"/>
                  </a:lnTo>
                  <a:lnTo>
                    <a:pt x="6" y="0"/>
                  </a:lnTo>
                  <a:lnTo>
                    <a:pt x="3" y="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2" name="Freeform 71"/>
            <p:cNvSpPr>
              <a:spLocks/>
            </p:cNvSpPr>
            <p:nvPr/>
          </p:nvSpPr>
          <p:spPr bwMode="auto">
            <a:xfrm>
              <a:off x="7450138" y="5137151"/>
              <a:ext cx="166688" cy="88900"/>
            </a:xfrm>
            <a:custGeom>
              <a:avLst/>
              <a:gdLst>
                <a:gd name="T0" fmla="*/ 82 w 83"/>
                <a:gd name="T1" fmla="*/ 15 h 44"/>
                <a:gd name="T2" fmla="*/ 83 w 83"/>
                <a:gd name="T3" fmla="*/ 0 h 44"/>
                <a:gd name="T4" fmla="*/ 69 w 83"/>
                <a:gd name="T5" fmla="*/ 2 h 44"/>
                <a:gd name="T6" fmla="*/ 2 w 83"/>
                <a:gd name="T7" fmla="*/ 21 h 44"/>
                <a:gd name="T8" fmla="*/ 0 w 83"/>
                <a:gd name="T9" fmla="*/ 44 h 44"/>
                <a:gd name="T10" fmla="*/ 67 w 83"/>
                <a:gd name="T11" fmla="*/ 32 h 44"/>
                <a:gd name="T12" fmla="*/ 70 w 83"/>
                <a:gd name="T13" fmla="*/ 31 h 44"/>
                <a:gd name="T14" fmla="*/ 71 w 83"/>
                <a:gd name="T15" fmla="*/ 30 h 44"/>
                <a:gd name="T16" fmla="*/ 82 w 83"/>
                <a:gd name="T17"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 h="44">
                  <a:moveTo>
                    <a:pt x="82" y="15"/>
                  </a:moveTo>
                  <a:cubicBezTo>
                    <a:pt x="83" y="10"/>
                    <a:pt x="83" y="6"/>
                    <a:pt x="83" y="0"/>
                  </a:cubicBezTo>
                  <a:cubicBezTo>
                    <a:pt x="69" y="2"/>
                    <a:pt x="69" y="2"/>
                    <a:pt x="69" y="2"/>
                  </a:cubicBezTo>
                  <a:cubicBezTo>
                    <a:pt x="54" y="15"/>
                    <a:pt x="32" y="21"/>
                    <a:pt x="2" y="21"/>
                  </a:cubicBezTo>
                  <a:cubicBezTo>
                    <a:pt x="0" y="44"/>
                    <a:pt x="0" y="44"/>
                    <a:pt x="0" y="44"/>
                  </a:cubicBezTo>
                  <a:cubicBezTo>
                    <a:pt x="25" y="43"/>
                    <a:pt x="47" y="39"/>
                    <a:pt x="67" y="32"/>
                  </a:cubicBezTo>
                  <a:cubicBezTo>
                    <a:pt x="68" y="32"/>
                    <a:pt x="69" y="31"/>
                    <a:pt x="70" y="31"/>
                  </a:cubicBezTo>
                  <a:cubicBezTo>
                    <a:pt x="70" y="31"/>
                    <a:pt x="71" y="31"/>
                    <a:pt x="71" y="30"/>
                  </a:cubicBezTo>
                  <a:cubicBezTo>
                    <a:pt x="77" y="26"/>
                    <a:pt x="80" y="21"/>
                    <a:pt x="82"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3" name="Freeform 72"/>
            <p:cNvSpPr>
              <a:spLocks/>
            </p:cNvSpPr>
            <p:nvPr/>
          </p:nvSpPr>
          <p:spPr bwMode="auto">
            <a:xfrm>
              <a:off x="7445376" y="5127626"/>
              <a:ext cx="250825" cy="115888"/>
            </a:xfrm>
            <a:custGeom>
              <a:avLst/>
              <a:gdLst>
                <a:gd name="T0" fmla="*/ 125 w 125"/>
                <a:gd name="T1" fmla="*/ 0 h 58"/>
                <a:gd name="T2" fmla="*/ 118 w 125"/>
                <a:gd name="T3" fmla="*/ 1 h 58"/>
                <a:gd name="T4" fmla="*/ 109 w 125"/>
                <a:gd name="T5" fmla="*/ 30 h 58"/>
                <a:gd name="T6" fmla="*/ 107 w 125"/>
                <a:gd name="T7" fmla="*/ 31 h 58"/>
                <a:gd name="T8" fmla="*/ 73 w 125"/>
                <a:gd name="T9" fmla="*/ 36 h 58"/>
                <a:gd name="T10" fmla="*/ 69 w 125"/>
                <a:gd name="T11" fmla="*/ 37 h 58"/>
                <a:gd name="T12" fmla="*/ 2 w 125"/>
                <a:gd name="T13" fmla="*/ 49 h 58"/>
                <a:gd name="T14" fmla="*/ 0 w 125"/>
                <a:gd name="T15" fmla="*/ 58 h 58"/>
                <a:gd name="T16" fmla="*/ 13 w 125"/>
                <a:gd name="T17" fmla="*/ 56 h 58"/>
                <a:gd name="T18" fmla="*/ 25 w 125"/>
                <a:gd name="T19" fmla="*/ 54 h 58"/>
                <a:gd name="T20" fmla="*/ 41 w 125"/>
                <a:gd name="T21" fmla="*/ 52 h 58"/>
                <a:gd name="T22" fmla="*/ 99 w 125"/>
                <a:gd name="T23" fmla="*/ 44 h 58"/>
                <a:gd name="T24" fmla="*/ 125 w 125"/>
                <a:gd name="T25" fmla="*/ 28 h 58"/>
                <a:gd name="T26" fmla="*/ 125 w 125"/>
                <a:gd name="T27"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58">
                  <a:moveTo>
                    <a:pt x="125" y="0"/>
                  </a:moveTo>
                  <a:cubicBezTo>
                    <a:pt x="118" y="1"/>
                    <a:pt x="118" y="1"/>
                    <a:pt x="118" y="1"/>
                  </a:cubicBezTo>
                  <a:cubicBezTo>
                    <a:pt x="119" y="14"/>
                    <a:pt x="116" y="24"/>
                    <a:pt x="109" y="30"/>
                  </a:cubicBezTo>
                  <a:cubicBezTo>
                    <a:pt x="107" y="31"/>
                    <a:pt x="107" y="31"/>
                    <a:pt x="107" y="31"/>
                  </a:cubicBezTo>
                  <a:cubicBezTo>
                    <a:pt x="73" y="36"/>
                    <a:pt x="73" y="36"/>
                    <a:pt x="73" y="36"/>
                  </a:cubicBezTo>
                  <a:cubicBezTo>
                    <a:pt x="69" y="37"/>
                    <a:pt x="69" y="37"/>
                    <a:pt x="69" y="37"/>
                  </a:cubicBezTo>
                  <a:cubicBezTo>
                    <a:pt x="49" y="44"/>
                    <a:pt x="27" y="48"/>
                    <a:pt x="2" y="49"/>
                  </a:cubicBezTo>
                  <a:cubicBezTo>
                    <a:pt x="2" y="52"/>
                    <a:pt x="1" y="55"/>
                    <a:pt x="0" y="58"/>
                  </a:cubicBezTo>
                  <a:cubicBezTo>
                    <a:pt x="13" y="56"/>
                    <a:pt x="13" y="56"/>
                    <a:pt x="13" y="56"/>
                  </a:cubicBezTo>
                  <a:cubicBezTo>
                    <a:pt x="25" y="54"/>
                    <a:pt x="25" y="54"/>
                    <a:pt x="25" y="54"/>
                  </a:cubicBezTo>
                  <a:cubicBezTo>
                    <a:pt x="41" y="52"/>
                    <a:pt x="41" y="52"/>
                    <a:pt x="41" y="52"/>
                  </a:cubicBezTo>
                  <a:cubicBezTo>
                    <a:pt x="99" y="44"/>
                    <a:pt x="99" y="44"/>
                    <a:pt x="99" y="44"/>
                  </a:cubicBezTo>
                  <a:cubicBezTo>
                    <a:pt x="113" y="46"/>
                    <a:pt x="122" y="41"/>
                    <a:pt x="125" y="28"/>
                  </a:cubicBezTo>
                  <a:cubicBezTo>
                    <a:pt x="125" y="0"/>
                    <a:pt x="125" y="0"/>
                    <a:pt x="125"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4" name="Freeform 73"/>
            <p:cNvSpPr>
              <a:spLocks noEditPoints="1"/>
            </p:cNvSpPr>
            <p:nvPr/>
          </p:nvSpPr>
          <p:spPr bwMode="auto">
            <a:xfrm>
              <a:off x="7550151" y="5276851"/>
              <a:ext cx="236538" cy="49213"/>
            </a:xfrm>
            <a:custGeom>
              <a:avLst/>
              <a:gdLst>
                <a:gd name="T0" fmla="*/ 106 w 118"/>
                <a:gd name="T1" fmla="*/ 2 h 25"/>
                <a:gd name="T2" fmla="*/ 93 w 118"/>
                <a:gd name="T3" fmla="*/ 0 h 25"/>
                <a:gd name="T4" fmla="*/ 79 w 118"/>
                <a:gd name="T5" fmla="*/ 0 h 25"/>
                <a:gd name="T6" fmla="*/ 0 w 118"/>
                <a:gd name="T7" fmla="*/ 25 h 25"/>
                <a:gd name="T8" fmla="*/ 118 w 118"/>
                <a:gd name="T9" fmla="*/ 17 h 25"/>
                <a:gd name="T10" fmla="*/ 106 w 118"/>
                <a:gd name="T11" fmla="*/ 2 h 25"/>
                <a:gd name="T12" fmla="*/ 88 w 118"/>
                <a:gd name="T13" fmla="*/ 2 h 25"/>
                <a:gd name="T14" fmla="*/ 93 w 118"/>
                <a:gd name="T15" fmla="*/ 2 h 25"/>
                <a:gd name="T16" fmla="*/ 19 w 118"/>
                <a:gd name="T17" fmla="*/ 23 h 25"/>
                <a:gd name="T18" fmla="*/ 8 w 118"/>
                <a:gd name="T19" fmla="*/ 22 h 25"/>
                <a:gd name="T20" fmla="*/ 72 w 118"/>
                <a:gd name="T21" fmla="*/ 2 h 25"/>
                <a:gd name="T22" fmla="*/ 88 w 118"/>
                <a:gd name="T23" fmla="*/ 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 h="25">
                  <a:moveTo>
                    <a:pt x="106" y="2"/>
                  </a:moveTo>
                  <a:cubicBezTo>
                    <a:pt x="102" y="1"/>
                    <a:pt x="98" y="1"/>
                    <a:pt x="93" y="0"/>
                  </a:cubicBezTo>
                  <a:cubicBezTo>
                    <a:pt x="79" y="0"/>
                    <a:pt x="79" y="0"/>
                    <a:pt x="79" y="0"/>
                  </a:cubicBezTo>
                  <a:cubicBezTo>
                    <a:pt x="49" y="4"/>
                    <a:pt x="22" y="12"/>
                    <a:pt x="0" y="25"/>
                  </a:cubicBezTo>
                  <a:cubicBezTo>
                    <a:pt x="118" y="17"/>
                    <a:pt x="118" y="17"/>
                    <a:pt x="118" y="17"/>
                  </a:cubicBezTo>
                  <a:cubicBezTo>
                    <a:pt x="106" y="2"/>
                    <a:pt x="106" y="2"/>
                    <a:pt x="106" y="2"/>
                  </a:cubicBezTo>
                  <a:close/>
                  <a:moveTo>
                    <a:pt x="88" y="2"/>
                  </a:moveTo>
                  <a:cubicBezTo>
                    <a:pt x="89" y="2"/>
                    <a:pt x="91" y="2"/>
                    <a:pt x="93" y="2"/>
                  </a:cubicBezTo>
                  <a:cubicBezTo>
                    <a:pt x="63" y="7"/>
                    <a:pt x="38" y="14"/>
                    <a:pt x="19" y="23"/>
                  </a:cubicBezTo>
                  <a:cubicBezTo>
                    <a:pt x="15" y="23"/>
                    <a:pt x="11" y="23"/>
                    <a:pt x="8" y="22"/>
                  </a:cubicBezTo>
                  <a:cubicBezTo>
                    <a:pt x="25" y="12"/>
                    <a:pt x="46" y="5"/>
                    <a:pt x="72" y="2"/>
                  </a:cubicBezTo>
                  <a:cubicBezTo>
                    <a:pt x="88" y="2"/>
                    <a:pt x="88" y="2"/>
                    <a:pt x="88" y="2"/>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5" name="Freeform 74"/>
            <p:cNvSpPr>
              <a:spLocks/>
            </p:cNvSpPr>
            <p:nvPr/>
          </p:nvSpPr>
          <p:spPr bwMode="auto">
            <a:xfrm>
              <a:off x="7566026" y="5280026"/>
              <a:ext cx="171450" cy="42863"/>
            </a:xfrm>
            <a:custGeom>
              <a:avLst/>
              <a:gdLst>
                <a:gd name="T0" fmla="*/ 85 w 85"/>
                <a:gd name="T1" fmla="*/ 0 h 21"/>
                <a:gd name="T2" fmla="*/ 80 w 85"/>
                <a:gd name="T3" fmla="*/ 0 h 21"/>
                <a:gd name="T4" fmla="*/ 64 w 85"/>
                <a:gd name="T5" fmla="*/ 0 h 21"/>
                <a:gd name="T6" fmla="*/ 0 w 85"/>
                <a:gd name="T7" fmla="*/ 20 h 21"/>
                <a:gd name="T8" fmla="*/ 11 w 85"/>
                <a:gd name="T9" fmla="*/ 21 h 21"/>
                <a:gd name="T10" fmla="*/ 85 w 85"/>
                <a:gd name="T11" fmla="*/ 0 h 21"/>
              </a:gdLst>
              <a:ahLst/>
              <a:cxnLst>
                <a:cxn ang="0">
                  <a:pos x="T0" y="T1"/>
                </a:cxn>
                <a:cxn ang="0">
                  <a:pos x="T2" y="T3"/>
                </a:cxn>
                <a:cxn ang="0">
                  <a:pos x="T4" y="T5"/>
                </a:cxn>
                <a:cxn ang="0">
                  <a:pos x="T6" y="T7"/>
                </a:cxn>
                <a:cxn ang="0">
                  <a:pos x="T8" y="T9"/>
                </a:cxn>
                <a:cxn ang="0">
                  <a:pos x="T10" y="T11"/>
                </a:cxn>
              </a:cxnLst>
              <a:rect l="0" t="0" r="r" b="b"/>
              <a:pathLst>
                <a:path w="85" h="21">
                  <a:moveTo>
                    <a:pt x="85" y="0"/>
                  </a:moveTo>
                  <a:cubicBezTo>
                    <a:pt x="83" y="0"/>
                    <a:pt x="81" y="0"/>
                    <a:pt x="80" y="0"/>
                  </a:cubicBezTo>
                  <a:cubicBezTo>
                    <a:pt x="64" y="0"/>
                    <a:pt x="64" y="0"/>
                    <a:pt x="64" y="0"/>
                  </a:cubicBezTo>
                  <a:cubicBezTo>
                    <a:pt x="38" y="3"/>
                    <a:pt x="17" y="10"/>
                    <a:pt x="0" y="20"/>
                  </a:cubicBezTo>
                  <a:cubicBezTo>
                    <a:pt x="3" y="21"/>
                    <a:pt x="7" y="21"/>
                    <a:pt x="11" y="21"/>
                  </a:cubicBezTo>
                  <a:cubicBezTo>
                    <a:pt x="30" y="12"/>
                    <a:pt x="55" y="5"/>
                    <a:pt x="85" y="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6" name="Freeform 75"/>
            <p:cNvSpPr>
              <a:spLocks/>
            </p:cNvSpPr>
            <p:nvPr/>
          </p:nvSpPr>
          <p:spPr bwMode="auto">
            <a:xfrm>
              <a:off x="7550151" y="5280026"/>
              <a:ext cx="319088" cy="60325"/>
            </a:xfrm>
            <a:custGeom>
              <a:avLst/>
              <a:gdLst>
                <a:gd name="T0" fmla="*/ 106 w 159"/>
                <a:gd name="T1" fmla="*/ 0 h 30"/>
                <a:gd name="T2" fmla="*/ 118 w 159"/>
                <a:gd name="T3" fmla="*/ 15 h 30"/>
                <a:gd name="T4" fmla="*/ 0 w 159"/>
                <a:gd name="T5" fmla="*/ 23 h 30"/>
                <a:gd name="T6" fmla="*/ 159 w 159"/>
                <a:gd name="T7" fmla="*/ 23 h 30"/>
                <a:gd name="T8" fmla="*/ 106 w 159"/>
                <a:gd name="T9" fmla="*/ 0 h 30"/>
              </a:gdLst>
              <a:ahLst/>
              <a:cxnLst>
                <a:cxn ang="0">
                  <a:pos x="T0" y="T1"/>
                </a:cxn>
                <a:cxn ang="0">
                  <a:pos x="T2" y="T3"/>
                </a:cxn>
                <a:cxn ang="0">
                  <a:pos x="T4" y="T5"/>
                </a:cxn>
                <a:cxn ang="0">
                  <a:pos x="T6" y="T7"/>
                </a:cxn>
                <a:cxn ang="0">
                  <a:pos x="T8" y="T9"/>
                </a:cxn>
              </a:cxnLst>
              <a:rect l="0" t="0" r="r" b="b"/>
              <a:pathLst>
                <a:path w="159" h="30">
                  <a:moveTo>
                    <a:pt x="106" y="0"/>
                  </a:moveTo>
                  <a:cubicBezTo>
                    <a:pt x="118" y="15"/>
                    <a:pt x="118" y="15"/>
                    <a:pt x="118" y="15"/>
                  </a:cubicBezTo>
                  <a:cubicBezTo>
                    <a:pt x="0" y="23"/>
                    <a:pt x="0" y="23"/>
                    <a:pt x="0" y="23"/>
                  </a:cubicBezTo>
                  <a:cubicBezTo>
                    <a:pt x="54" y="30"/>
                    <a:pt x="107" y="30"/>
                    <a:pt x="159" y="23"/>
                  </a:cubicBezTo>
                  <a:cubicBezTo>
                    <a:pt x="144" y="12"/>
                    <a:pt x="126" y="5"/>
                    <a:pt x="106"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7" name="Freeform 76"/>
            <p:cNvSpPr>
              <a:spLocks/>
            </p:cNvSpPr>
            <p:nvPr/>
          </p:nvSpPr>
          <p:spPr bwMode="auto">
            <a:xfrm>
              <a:off x="7593013" y="5167313"/>
              <a:ext cx="68263" cy="31750"/>
            </a:xfrm>
            <a:custGeom>
              <a:avLst/>
              <a:gdLst>
                <a:gd name="T0" fmla="*/ 34 w 34"/>
                <a:gd name="T1" fmla="*/ 11 h 16"/>
                <a:gd name="T2" fmla="*/ 11 w 34"/>
                <a:gd name="T3" fmla="*/ 0 h 16"/>
                <a:gd name="T4" fmla="*/ 0 w 34"/>
                <a:gd name="T5" fmla="*/ 15 h 16"/>
                <a:gd name="T6" fmla="*/ 0 w 34"/>
                <a:gd name="T7" fmla="*/ 16 h 16"/>
                <a:gd name="T8" fmla="*/ 34 w 34"/>
                <a:gd name="T9" fmla="*/ 11 h 16"/>
              </a:gdLst>
              <a:ahLst/>
              <a:cxnLst>
                <a:cxn ang="0">
                  <a:pos x="T0" y="T1"/>
                </a:cxn>
                <a:cxn ang="0">
                  <a:pos x="T2" y="T3"/>
                </a:cxn>
                <a:cxn ang="0">
                  <a:pos x="T4" y="T5"/>
                </a:cxn>
                <a:cxn ang="0">
                  <a:pos x="T6" y="T7"/>
                </a:cxn>
                <a:cxn ang="0">
                  <a:pos x="T8" y="T9"/>
                </a:cxn>
              </a:cxnLst>
              <a:rect l="0" t="0" r="r" b="b"/>
              <a:pathLst>
                <a:path w="34" h="16">
                  <a:moveTo>
                    <a:pt x="34" y="11"/>
                  </a:moveTo>
                  <a:cubicBezTo>
                    <a:pt x="11" y="0"/>
                    <a:pt x="11" y="0"/>
                    <a:pt x="11" y="0"/>
                  </a:cubicBezTo>
                  <a:cubicBezTo>
                    <a:pt x="9" y="6"/>
                    <a:pt x="6" y="11"/>
                    <a:pt x="0" y="15"/>
                  </a:cubicBezTo>
                  <a:cubicBezTo>
                    <a:pt x="0" y="16"/>
                    <a:pt x="0" y="16"/>
                    <a:pt x="0" y="16"/>
                  </a:cubicBezTo>
                  <a:cubicBezTo>
                    <a:pt x="34" y="11"/>
                    <a:pt x="34" y="11"/>
                    <a:pt x="34" y="11"/>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8" name="Freeform 77"/>
            <p:cNvSpPr>
              <a:spLocks/>
            </p:cNvSpPr>
            <p:nvPr/>
          </p:nvSpPr>
          <p:spPr bwMode="auto">
            <a:xfrm>
              <a:off x="7194551" y="5060951"/>
              <a:ext cx="233363" cy="303213"/>
            </a:xfrm>
            <a:custGeom>
              <a:avLst/>
              <a:gdLst>
                <a:gd name="T0" fmla="*/ 115 w 116"/>
                <a:gd name="T1" fmla="*/ 51 h 151"/>
                <a:gd name="T2" fmla="*/ 115 w 116"/>
                <a:gd name="T3" fmla="*/ 41 h 151"/>
                <a:gd name="T4" fmla="*/ 116 w 116"/>
                <a:gd name="T5" fmla="*/ 24 h 151"/>
                <a:gd name="T6" fmla="*/ 87 w 116"/>
                <a:gd name="T7" fmla="*/ 26 h 151"/>
                <a:gd name="T8" fmla="*/ 83 w 116"/>
                <a:gd name="T9" fmla="*/ 10 h 151"/>
                <a:gd name="T10" fmla="*/ 81 w 116"/>
                <a:gd name="T11" fmla="*/ 0 h 151"/>
                <a:gd name="T12" fmla="*/ 60 w 116"/>
                <a:gd name="T13" fmla="*/ 7 h 151"/>
                <a:gd name="T14" fmla="*/ 51 w 116"/>
                <a:gd name="T15" fmla="*/ 28 h 151"/>
                <a:gd name="T16" fmla="*/ 44 w 116"/>
                <a:gd name="T17" fmla="*/ 41 h 151"/>
                <a:gd name="T18" fmla="*/ 35 w 116"/>
                <a:gd name="T19" fmla="*/ 60 h 151"/>
                <a:gd name="T20" fmla="*/ 15 w 116"/>
                <a:gd name="T21" fmla="*/ 100 h 151"/>
                <a:gd name="T22" fmla="*/ 5 w 116"/>
                <a:gd name="T23" fmla="*/ 121 h 151"/>
                <a:gd name="T24" fmla="*/ 0 w 116"/>
                <a:gd name="T25" fmla="*/ 130 h 151"/>
                <a:gd name="T26" fmla="*/ 4 w 116"/>
                <a:gd name="T27" fmla="*/ 134 h 151"/>
                <a:gd name="T28" fmla="*/ 30 w 116"/>
                <a:gd name="T29" fmla="*/ 151 h 151"/>
                <a:gd name="T30" fmla="*/ 58 w 116"/>
                <a:gd name="T31" fmla="*/ 86 h 151"/>
                <a:gd name="T32" fmla="*/ 51 w 116"/>
                <a:gd name="T33" fmla="*/ 79 h 151"/>
                <a:gd name="T34" fmla="*/ 51 w 116"/>
                <a:gd name="T35" fmla="*/ 62 h 151"/>
                <a:gd name="T36" fmla="*/ 58 w 116"/>
                <a:gd name="T37" fmla="*/ 57 h 151"/>
                <a:gd name="T38" fmla="*/ 70 w 116"/>
                <a:gd name="T39" fmla="*/ 35 h 151"/>
                <a:gd name="T40" fmla="*/ 61 w 116"/>
                <a:gd name="T41" fmla="*/ 17 h 151"/>
                <a:gd name="T42" fmla="*/ 81 w 116"/>
                <a:gd name="T43" fmla="*/ 29 h 151"/>
                <a:gd name="T44" fmla="*/ 71 w 116"/>
                <a:gd name="T45" fmla="*/ 56 h 151"/>
                <a:gd name="T46" fmla="*/ 83 w 116"/>
                <a:gd name="T47" fmla="*/ 56 h 151"/>
                <a:gd name="T48" fmla="*/ 115 w 116"/>
                <a:gd name="T49" fmla="*/ 5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6" h="151">
                  <a:moveTo>
                    <a:pt x="115" y="51"/>
                  </a:moveTo>
                  <a:cubicBezTo>
                    <a:pt x="115" y="48"/>
                    <a:pt x="115" y="45"/>
                    <a:pt x="115" y="41"/>
                  </a:cubicBezTo>
                  <a:cubicBezTo>
                    <a:pt x="115" y="35"/>
                    <a:pt x="116" y="29"/>
                    <a:pt x="116" y="24"/>
                  </a:cubicBezTo>
                  <a:cubicBezTo>
                    <a:pt x="105" y="38"/>
                    <a:pt x="95" y="39"/>
                    <a:pt x="87" y="26"/>
                  </a:cubicBezTo>
                  <a:cubicBezTo>
                    <a:pt x="81" y="22"/>
                    <a:pt x="79" y="17"/>
                    <a:pt x="83" y="10"/>
                  </a:cubicBezTo>
                  <a:cubicBezTo>
                    <a:pt x="80" y="7"/>
                    <a:pt x="80" y="4"/>
                    <a:pt x="81" y="0"/>
                  </a:cubicBezTo>
                  <a:cubicBezTo>
                    <a:pt x="72" y="0"/>
                    <a:pt x="65" y="3"/>
                    <a:pt x="60" y="7"/>
                  </a:cubicBezTo>
                  <a:cubicBezTo>
                    <a:pt x="55" y="13"/>
                    <a:pt x="52" y="20"/>
                    <a:pt x="51" y="28"/>
                  </a:cubicBezTo>
                  <a:cubicBezTo>
                    <a:pt x="44" y="41"/>
                    <a:pt x="44" y="41"/>
                    <a:pt x="44" y="41"/>
                  </a:cubicBezTo>
                  <a:cubicBezTo>
                    <a:pt x="35" y="60"/>
                    <a:pt x="35" y="60"/>
                    <a:pt x="35" y="60"/>
                  </a:cubicBezTo>
                  <a:cubicBezTo>
                    <a:pt x="15" y="100"/>
                    <a:pt x="15" y="100"/>
                    <a:pt x="15" y="100"/>
                  </a:cubicBezTo>
                  <a:cubicBezTo>
                    <a:pt x="5" y="121"/>
                    <a:pt x="5" y="121"/>
                    <a:pt x="5" y="121"/>
                  </a:cubicBezTo>
                  <a:cubicBezTo>
                    <a:pt x="0" y="130"/>
                    <a:pt x="0" y="130"/>
                    <a:pt x="0" y="130"/>
                  </a:cubicBezTo>
                  <a:cubicBezTo>
                    <a:pt x="1" y="132"/>
                    <a:pt x="3" y="133"/>
                    <a:pt x="4" y="134"/>
                  </a:cubicBezTo>
                  <a:cubicBezTo>
                    <a:pt x="13" y="141"/>
                    <a:pt x="22" y="147"/>
                    <a:pt x="30" y="151"/>
                  </a:cubicBezTo>
                  <a:cubicBezTo>
                    <a:pt x="58" y="86"/>
                    <a:pt x="58" y="86"/>
                    <a:pt x="58" y="86"/>
                  </a:cubicBezTo>
                  <a:cubicBezTo>
                    <a:pt x="51" y="79"/>
                    <a:pt x="51" y="79"/>
                    <a:pt x="51" y="79"/>
                  </a:cubicBezTo>
                  <a:cubicBezTo>
                    <a:pt x="51" y="62"/>
                    <a:pt x="51" y="62"/>
                    <a:pt x="51" y="62"/>
                  </a:cubicBezTo>
                  <a:cubicBezTo>
                    <a:pt x="58" y="57"/>
                    <a:pt x="58" y="57"/>
                    <a:pt x="58" y="57"/>
                  </a:cubicBezTo>
                  <a:cubicBezTo>
                    <a:pt x="70" y="35"/>
                    <a:pt x="70" y="35"/>
                    <a:pt x="70" y="35"/>
                  </a:cubicBezTo>
                  <a:cubicBezTo>
                    <a:pt x="61" y="17"/>
                    <a:pt x="61" y="17"/>
                    <a:pt x="61" y="17"/>
                  </a:cubicBezTo>
                  <a:cubicBezTo>
                    <a:pt x="67" y="26"/>
                    <a:pt x="74" y="30"/>
                    <a:pt x="81" y="29"/>
                  </a:cubicBezTo>
                  <a:cubicBezTo>
                    <a:pt x="75" y="38"/>
                    <a:pt x="72" y="47"/>
                    <a:pt x="71" y="56"/>
                  </a:cubicBezTo>
                  <a:cubicBezTo>
                    <a:pt x="83" y="56"/>
                    <a:pt x="83" y="56"/>
                    <a:pt x="83" y="56"/>
                  </a:cubicBezTo>
                  <a:cubicBezTo>
                    <a:pt x="96" y="60"/>
                    <a:pt x="107" y="58"/>
                    <a:pt x="115" y="51"/>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79" name="Freeform 78"/>
            <p:cNvSpPr>
              <a:spLocks/>
            </p:cNvSpPr>
            <p:nvPr/>
          </p:nvSpPr>
          <p:spPr bwMode="auto">
            <a:xfrm>
              <a:off x="7453313" y="5141913"/>
              <a:ext cx="134938" cy="38100"/>
            </a:xfrm>
            <a:custGeom>
              <a:avLst/>
              <a:gdLst>
                <a:gd name="T0" fmla="*/ 1 w 67"/>
                <a:gd name="T1" fmla="*/ 10 h 19"/>
                <a:gd name="T2" fmla="*/ 0 w 67"/>
                <a:gd name="T3" fmla="*/ 19 h 19"/>
                <a:gd name="T4" fmla="*/ 67 w 67"/>
                <a:gd name="T5" fmla="*/ 0 h 19"/>
                <a:gd name="T6" fmla="*/ 1 w 67"/>
                <a:gd name="T7" fmla="*/ 10 h 19"/>
              </a:gdLst>
              <a:ahLst/>
              <a:cxnLst>
                <a:cxn ang="0">
                  <a:pos x="T0" y="T1"/>
                </a:cxn>
                <a:cxn ang="0">
                  <a:pos x="T2" y="T3"/>
                </a:cxn>
                <a:cxn ang="0">
                  <a:pos x="T4" y="T5"/>
                </a:cxn>
                <a:cxn ang="0">
                  <a:pos x="T6" y="T7"/>
                </a:cxn>
              </a:cxnLst>
              <a:rect l="0" t="0" r="r" b="b"/>
              <a:pathLst>
                <a:path w="67" h="19">
                  <a:moveTo>
                    <a:pt x="1" y="10"/>
                  </a:moveTo>
                  <a:cubicBezTo>
                    <a:pt x="0" y="19"/>
                    <a:pt x="0" y="19"/>
                    <a:pt x="0" y="19"/>
                  </a:cubicBezTo>
                  <a:cubicBezTo>
                    <a:pt x="30" y="19"/>
                    <a:pt x="52" y="13"/>
                    <a:pt x="67" y="0"/>
                  </a:cubicBezTo>
                  <a:cubicBezTo>
                    <a:pt x="1" y="10"/>
                    <a:pt x="1" y="10"/>
                    <a:pt x="1" y="1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0" name="Freeform 79"/>
            <p:cNvSpPr>
              <a:spLocks/>
            </p:cNvSpPr>
            <p:nvPr/>
          </p:nvSpPr>
          <p:spPr bwMode="auto">
            <a:xfrm>
              <a:off x="7366001" y="5240338"/>
              <a:ext cx="106363" cy="46038"/>
            </a:xfrm>
            <a:custGeom>
              <a:avLst/>
              <a:gdLst>
                <a:gd name="T0" fmla="*/ 53 w 53"/>
                <a:gd name="T1" fmla="*/ 0 h 23"/>
                <a:gd name="T2" fmla="*/ 40 w 53"/>
                <a:gd name="T3" fmla="*/ 2 h 23"/>
                <a:gd name="T4" fmla="*/ 19 w 53"/>
                <a:gd name="T5" fmla="*/ 12 h 23"/>
                <a:gd name="T6" fmla="*/ 15 w 53"/>
                <a:gd name="T7" fmla="*/ 12 h 23"/>
                <a:gd name="T8" fmla="*/ 6 w 53"/>
                <a:gd name="T9" fmla="*/ 8 h 23"/>
                <a:gd name="T10" fmla="*/ 0 w 53"/>
                <a:gd name="T11" fmla="*/ 19 h 23"/>
                <a:gd name="T12" fmla="*/ 12 w 53"/>
                <a:gd name="T13" fmla="*/ 23 h 23"/>
                <a:gd name="T14" fmla="*/ 39 w 53"/>
                <a:gd name="T15" fmla="*/ 20 h 23"/>
                <a:gd name="T16" fmla="*/ 53 w 5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23">
                  <a:moveTo>
                    <a:pt x="53" y="0"/>
                  </a:moveTo>
                  <a:cubicBezTo>
                    <a:pt x="40" y="2"/>
                    <a:pt x="40" y="2"/>
                    <a:pt x="40" y="2"/>
                  </a:cubicBezTo>
                  <a:cubicBezTo>
                    <a:pt x="37" y="10"/>
                    <a:pt x="30" y="13"/>
                    <a:pt x="19" y="12"/>
                  </a:cubicBezTo>
                  <a:cubicBezTo>
                    <a:pt x="17" y="12"/>
                    <a:pt x="16" y="12"/>
                    <a:pt x="15" y="12"/>
                  </a:cubicBezTo>
                  <a:cubicBezTo>
                    <a:pt x="12" y="11"/>
                    <a:pt x="9" y="10"/>
                    <a:pt x="6" y="8"/>
                  </a:cubicBezTo>
                  <a:cubicBezTo>
                    <a:pt x="0" y="19"/>
                    <a:pt x="0" y="19"/>
                    <a:pt x="0" y="19"/>
                  </a:cubicBezTo>
                  <a:cubicBezTo>
                    <a:pt x="4" y="20"/>
                    <a:pt x="8" y="22"/>
                    <a:pt x="12" y="23"/>
                  </a:cubicBezTo>
                  <a:cubicBezTo>
                    <a:pt x="39" y="20"/>
                    <a:pt x="39" y="20"/>
                    <a:pt x="39" y="20"/>
                  </a:cubicBezTo>
                  <a:cubicBezTo>
                    <a:pt x="53" y="0"/>
                    <a:pt x="53" y="0"/>
                    <a:pt x="53"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1" name="Freeform 80"/>
            <p:cNvSpPr>
              <a:spLocks/>
            </p:cNvSpPr>
            <p:nvPr/>
          </p:nvSpPr>
          <p:spPr bwMode="auto">
            <a:xfrm>
              <a:off x="7254876" y="5095876"/>
              <a:ext cx="241300" cy="284163"/>
            </a:xfrm>
            <a:custGeom>
              <a:avLst/>
              <a:gdLst>
                <a:gd name="T0" fmla="*/ 94 w 120"/>
                <a:gd name="T1" fmla="*/ 92 h 142"/>
                <a:gd name="T2" fmla="*/ 67 w 120"/>
                <a:gd name="T3" fmla="*/ 95 h 142"/>
                <a:gd name="T4" fmla="*/ 55 w 120"/>
                <a:gd name="T5" fmla="*/ 91 h 142"/>
                <a:gd name="T6" fmla="*/ 36 w 120"/>
                <a:gd name="T7" fmla="*/ 103 h 142"/>
                <a:gd name="T8" fmla="*/ 41 w 120"/>
                <a:gd name="T9" fmla="*/ 65 h 142"/>
                <a:gd name="T10" fmla="*/ 29 w 120"/>
                <a:gd name="T11" fmla="*/ 55 h 142"/>
                <a:gd name="T12" fmla="*/ 29 w 120"/>
                <a:gd name="T13" fmla="*/ 45 h 142"/>
                <a:gd name="T14" fmla="*/ 40 w 120"/>
                <a:gd name="T15" fmla="*/ 43 h 142"/>
                <a:gd name="T16" fmla="*/ 51 w 120"/>
                <a:gd name="T17" fmla="*/ 43 h 142"/>
                <a:gd name="T18" fmla="*/ 79 w 120"/>
                <a:gd name="T19" fmla="*/ 61 h 142"/>
                <a:gd name="T20" fmla="*/ 85 w 120"/>
                <a:gd name="T21" fmla="*/ 34 h 142"/>
                <a:gd name="T22" fmla="*/ 53 w 120"/>
                <a:gd name="T23" fmla="*/ 39 h 142"/>
                <a:gd name="T24" fmla="*/ 41 w 120"/>
                <a:gd name="T25" fmla="*/ 39 h 142"/>
                <a:gd name="T26" fmla="*/ 51 w 120"/>
                <a:gd name="T27" fmla="*/ 12 h 142"/>
                <a:gd name="T28" fmla="*/ 31 w 120"/>
                <a:gd name="T29" fmla="*/ 0 h 142"/>
                <a:gd name="T30" fmla="*/ 40 w 120"/>
                <a:gd name="T31" fmla="*/ 18 h 142"/>
                <a:gd name="T32" fmla="*/ 28 w 120"/>
                <a:gd name="T33" fmla="*/ 40 h 142"/>
                <a:gd name="T34" fmla="*/ 21 w 120"/>
                <a:gd name="T35" fmla="*/ 45 h 142"/>
                <a:gd name="T36" fmla="*/ 21 w 120"/>
                <a:gd name="T37" fmla="*/ 62 h 142"/>
                <a:gd name="T38" fmla="*/ 28 w 120"/>
                <a:gd name="T39" fmla="*/ 69 h 142"/>
                <a:gd name="T40" fmla="*/ 0 w 120"/>
                <a:gd name="T41" fmla="*/ 134 h 142"/>
                <a:gd name="T42" fmla="*/ 31 w 120"/>
                <a:gd name="T43" fmla="*/ 142 h 142"/>
                <a:gd name="T44" fmla="*/ 34 w 120"/>
                <a:gd name="T45" fmla="*/ 123 h 142"/>
                <a:gd name="T46" fmla="*/ 89 w 120"/>
                <a:gd name="T47" fmla="*/ 120 h 142"/>
                <a:gd name="T48" fmla="*/ 89 w 120"/>
                <a:gd name="T49" fmla="*/ 111 h 142"/>
                <a:gd name="T50" fmla="*/ 120 w 120"/>
                <a:gd name="T51" fmla="*/ 70 h 142"/>
                <a:gd name="T52" fmla="*/ 108 w 120"/>
                <a:gd name="T53" fmla="*/ 72 h 142"/>
                <a:gd name="T54" fmla="*/ 94 w 120"/>
                <a:gd name="T55" fmla="*/ 9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142">
                  <a:moveTo>
                    <a:pt x="94" y="92"/>
                  </a:moveTo>
                  <a:cubicBezTo>
                    <a:pt x="67" y="95"/>
                    <a:pt x="67" y="95"/>
                    <a:pt x="67" y="95"/>
                  </a:cubicBezTo>
                  <a:cubicBezTo>
                    <a:pt x="63" y="94"/>
                    <a:pt x="59" y="92"/>
                    <a:pt x="55" y="91"/>
                  </a:cubicBezTo>
                  <a:cubicBezTo>
                    <a:pt x="36" y="103"/>
                    <a:pt x="36" y="103"/>
                    <a:pt x="36" y="103"/>
                  </a:cubicBezTo>
                  <a:cubicBezTo>
                    <a:pt x="41" y="65"/>
                    <a:pt x="41" y="65"/>
                    <a:pt x="41" y="65"/>
                  </a:cubicBezTo>
                  <a:cubicBezTo>
                    <a:pt x="29" y="55"/>
                    <a:pt x="29" y="55"/>
                    <a:pt x="29" y="55"/>
                  </a:cubicBezTo>
                  <a:cubicBezTo>
                    <a:pt x="29" y="45"/>
                    <a:pt x="29" y="45"/>
                    <a:pt x="29" y="45"/>
                  </a:cubicBezTo>
                  <a:cubicBezTo>
                    <a:pt x="40" y="43"/>
                    <a:pt x="40" y="43"/>
                    <a:pt x="40" y="43"/>
                  </a:cubicBezTo>
                  <a:cubicBezTo>
                    <a:pt x="51" y="43"/>
                    <a:pt x="51" y="43"/>
                    <a:pt x="51" y="43"/>
                  </a:cubicBezTo>
                  <a:cubicBezTo>
                    <a:pt x="60" y="53"/>
                    <a:pt x="69" y="59"/>
                    <a:pt x="79" y="61"/>
                  </a:cubicBezTo>
                  <a:cubicBezTo>
                    <a:pt x="82" y="55"/>
                    <a:pt x="84" y="46"/>
                    <a:pt x="85" y="34"/>
                  </a:cubicBezTo>
                  <a:cubicBezTo>
                    <a:pt x="77" y="41"/>
                    <a:pt x="66" y="43"/>
                    <a:pt x="53" y="39"/>
                  </a:cubicBezTo>
                  <a:cubicBezTo>
                    <a:pt x="41" y="39"/>
                    <a:pt x="41" y="39"/>
                    <a:pt x="41" y="39"/>
                  </a:cubicBezTo>
                  <a:cubicBezTo>
                    <a:pt x="42" y="30"/>
                    <a:pt x="45" y="21"/>
                    <a:pt x="51" y="12"/>
                  </a:cubicBezTo>
                  <a:cubicBezTo>
                    <a:pt x="44" y="13"/>
                    <a:pt x="37" y="9"/>
                    <a:pt x="31" y="0"/>
                  </a:cubicBezTo>
                  <a:cubicBezTo>
                    <a:pt x="40" y="18"/>
                    <a:pt x="40" y="18"/>
                    <a:pt x="40" y="18"/>
                  </a:cubicBezTo>
                  <a:cubicBezTo>
                    <a:pt x="28" y="40"/>
                    <a:pt x="28" y="40"/>
                    <a:pt x="28" y="40"/>
                  </a:cubicBezTo>
                  <a:cubicBezTo>
                    <a:pt x="21" y="45"/>
                    <a:pt x="21" y="45"/>
                    <a:pt x="21" y="45"/>
                  </a:cubicBezTo>
                  <a:cubicBezTo>
                    <a:pt x="21" y="62"/>
                    <a:pt x="21" y="62"/>
                    <a:pt x="21" y="62"/>
                  </a:cubicBezTo>
                  <a:cubicBezTo>
                    <a:pt x="28" y="69"/>
                    <a:pt x="28" y="69"/>
                    <a:pt x="28" y="69"/>
                  </a:cubicBezTo>
                  <a:cubicBezTo>
                    <a:pt x="0" y="134"/>
                    <a:pt x="0" y="134"/>
                    <a:pt x="0" y="134"/>
                  </a:cubicBezTo>
                  <a:cubicBezTo>
                    <a:pt x="11" y="139"/>
                    <a:pt x="21" y="142"/>
                    <a:pt x="31" y="142"/>
                  </a:cubicBezTo>
                  <a:cubicBezTo>
                    <a:pt x="34" y="123"/>
                    <a:pt x="34" y="123"/>
                    <a:pt x="34" y="123"/>
                  </a:cubicBezTo>
                  <a:cubicBezTo>
                    <a:pt x="89" y="120"/>
                    <a:pt x="89" y="120"/>
                    <a:pt x="89" y="120"/>
                  </a:cubicBezTo>
                  <a:cubicBezTo>
                    <a:pt x="89" y="111"/>
                    <a:pt x="89" y="111"/>
                    <a:pt x="89" y="111"/>
                  </a:cubicBezTo>
                  <a:cubicBezTo>
                    <a:pt x="120" y="70"/>
                    <a:pt x="120" y="70"/>
                    <a:pt x="120" y="70"/>
                  </a:cubicBezTo>
                  <a:cubicBezTo>
                    <a:pt x="108" y="72"/>
                    <a:pt x="108" y="72"/>
                    <a:pt x="108" y="72"/>
                  </a:cubicBezTo>
                  <a:cubicBezTo>
                    <a:pt x="94" y="92"/>
                    <a:pt x="94" y="92"/>
                    <a:pt x="94" y="9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2" name="Freeform 81"/>
            <p:cNvSpPr>
              <a:spLocks noEditPoints="1"/>
            </p:cNvSpPr>
            <p:nvPr/>
          </p:nvSpPr>
          <p:spPr bwMode="auto">
            <a:xfrm>
              <a:off x="7496176" y="5232401"/>
              <a:ext cx="31750" cy="180975"/>
            </a:xfrm>
            <a:custGeom>
              <a:avLst/>
              <a:gdLst>
                <a:gd name="T0" fmla="*/ 16 w 16"/>
                <a:gd name="T1" fmla="*/ 0 h 90"/>
                <a:gd name="T2" fmla="*/ 0 w 16"/>
                <a:gd name="T3" fmla="*/ 2 h 90"/>
                <a:gd name="T4" fmla="*/ 0 w 16"/>
                <a:gd name="T5" fmla="*/ 90 h 90"/>
                <a:gd name="T6" fmla="*/ 16 w 16"/>
                <a:gd name="T7" fmla="*/ 90 h 90"/>
                <a:gd name="T8" fmla="*/ 16 w 16"/>
                <a:gd name="T9" fmla="*/ 0 h 90"/>
                <a:gd name="T10" fmla="*/ 3 w 16"/>
                <a:gd name="T11" fmla="*/ 5 h 90"/>
                <a:gd name="T12" fmla="*/ 8 w 16"/>
                <a:gd name="T13" fmla="*/ 4 h 90"/>
                <a:gd name="T14" fmla="*/ 8 w 16"/>
                <a:gd name="T15" fmla="*/ 75 h 90"/>
                <a:gd name="T16" fmla="*/ 9 w 16"/>
                <a:gd name="T17" fmla="*/ 75 h 90"/>
                <a:gd name="T18" fmla="*/ 9 w 16"/>
                <a:gd name="T19" fmla="*/ 87 h 90"/>
                <a:gd name="T20" fmla="*/ 3 w 16"/>
                <a:gd name="T21" fmla="*/ 87 h 90"/>
                <a:gd name="T22" fmla="*/ 3 w 16"/>
                <a:gd name="T23" fmla="*/ 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90">
                  <a:moveTo>
                    <a:pt x="16" y="0"/>
                  </a:moveTo>
                  <a:cubicBezTo>
                    <a:pt x="0" y="2"/>
                    <a:pt x="0" y="2"/>
                    <a:pt x="0" y="2"/>
                  </a:cubicBezTo>
                  <a:cubicBezTo>
                    <a:pt x="0" y="90"/>
                    <a:pt x="0" y="90"/>
                    <a:pt x="0" y="90"/>
                  </a:cubicBezTo>
                  <a:cubicBezTo>
                    <a:pt x="16" y="90"/>
                    <a:pt x="16" y="90"/>
                    <a:pt x="16" y="90"/>
                  </a:cubicBezTo>
                  <a:cubicBezTo>
                    <a:pt x="16" y="0"/>
                    <a:pt x="16" y="0"/>
                    <a:pt x="16" y="0"/>
                  </a:cubicBezTo>
                  <a:close/>
                  <a:moveTo>
                    <a:pt x="3" y="5"/>
                  </a:moveTo>
                  <a:cubicBezTo>
                    <a:pt x="4" y="5"/>
                    <a:pt x="6" y="5"/>
                    <a:pt x="8" y="4"/>
                  </a:cubicBezTo>
                  <a:cubicBezTo>
                    <a:pt x="8" y="75"/>
                    <a:pt x="8" y="75"/>
                    <a:pt x="8" y="75"/>
                  </a:cubicBezTo>
                  <a:cubicBezTo>
                    <a:pt x="9" y="75"/>
                    <a:pt x="9" y="75"/>
                    <a:pt x="9" y="75"/>
                  </a:cubicBezTo>
                  <a:cubicBezTo>
                    <a:pt x="9" y="87"/>
                    <a:pt x="9" y="87"/>
                    <a:pt x="9" y="87"/>
                  </a:cubicBezTo>
                  <a:cubicBezTo>
                    <a:pt x="3" y="87"/>
                    <a:pt x="3" y="87"/>
                    <a:pt x="3" y="87"/>
                  </a:cubicBezTo>
                  <a:cubicBezTo>
                    <a:pt x="3" y="5"/>
                    <a:pt x="3" y="5"/>
                    <a:pt x="3" y="5"/>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3" name="Freeform 82"/>
            <p:cNvSpPr>
              <a:spLocks/>
            </p:cNvSpPr>
            <p:nvPr/>
          </p:nvSpPr>
          <p:spPr bwMode="auto">
            <a:xfrm>
              <a:off x="7502526" y="5240338"/>
              <a:ext cx="11113" cy="166688"/>
            </a:xfrm>
            <a:custGeom>
              <a:avLst/>
              <a:gdLst>
                <a:gd name="T0" fmla="*/ 5 w 6"/>
                <a:gd name="T1" fmla="*/ 0 h 83"/>
                <a:gd name="T2" fmla="*/ 0 w 6"/>
                <a:gd name="T3" fmla="*/ 1 h 83"/>
                <a:gd name="T4" fmla="*/ 0 w 6"/>
                <a:gd name="T5" fmla="*/ 83 h 83"/>
                <a:gd name="T6" fmla="*/ 6 w 6"/>
                <a:gd name="T7" fmla="*/ 83 h 83"/>
                <a:gd name="T8" fmla="*/ 6 w 6"/>
                <a:gd name="T9" fmla="*/ 71 h 83"/>
                <a:gd name="T10" fmla="*/ 5 w 6"/>
                <a:gd name="T11" fmla="*/ 71 h 83"/>
                <a:gd name="T12" fmla="*/ 5 w 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6" h="83">
                  <a:moveTo>
                    <a:pt x="5" y="0"/>
                  </a:moveTo>
                  <a:cubicBezTo>
                    <a:pt x="3" y="1"/>
                    <a:pt x="1" y="1"/>
                    <a:pt x="0" y="1"/>
                  </a:cubicBezTo>
                  <a:cubicBezTo>
                    <a:pt x="0" y="83"/>
                    <a:pt x="0" y="83"/>
                    <a:pt x="0" y="83"/>
                  </a:cubicBezTo>
                  <a:cubicBezTo>
                    <a:pt x="6" y="83"/>
                    <a:pt x="6" y="83"/>
                    <a:pt x="6" y="83"/>
                  </a:cubicBezTo>
                  <a:cubicBezTo>
                    <a:pt x="6" y="71"/>
                    <a:pt x="6" y="71"/>
                    <a:pt x="6" y="71"/>
                  </a:cubicBezTo>
                  <a:cubicBezTo>
                    <a:pt x="5" y="71"/>
                    <a:pt x="5" y="71"/>
                    <a:pt x="5" y="71"/>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4" name="Freeform 83"/>
            <p:cNvSpPr>
              <a:spLocks noEditPoints="1"/>
            </p:cNvSpPr>
            <p:nvPr/>
          </p:nvSpPr>
          <p:spPr bwMode="auto">
            <a:xfrm>
              <a:off x="7319963" y="5413376"/>
              <a:ext cx="276225" cy="53975"/>
            </a:xfrm>
            <a:custGeom>
              <a:avLst/>
              <a:gdLst>
                <a:gd name="T0" fmla="*/ 104 w 138"/>
                <a:gd name="T1" fmla="*/ 0 h 27"/>
                <a:gd name="T2" fmla="*/ 88 w 138"/>
                <a:gd name="T3" fmla="*/ 0 h 27"/>
                <a:gd name="T4" fmla="*/ 48 w 138"/>
                <a:gd name="T5" fmla="*/ 7 h 27"/>
                <a:gd name="T6" fmla="*/ 0 w 138"/>
                <a:gd name="T7" fmla="*/ 27 h 27"/>
                <a:gd name="T8" fmla="*/ 138 w 138"/>
                <a:gd name="T9" fmla="*/ 20 h 27"/>
                <a:gd name="T10" fmla="*/ 116 w 138"/>
                <a:gd name="T11" fmla="*/ 2 h 27"/>
                <a:gd name="T12" fmla="*/ 104 w 138"/>
                <a:gd name="T13" fmla="*/ 0 h 27"/>
                <a:gd name="T14" fmla="*/ 97 w 138"/>
                <a:gd name="T15" fmla="*/ 3 h 27"/>
                <a:gd name="T16" fmla="*/ 96 w 138"/>
                <a:gd name="T17" fmla="*/ 3 h 27"/>
                <a:gd name="T18" fmla="*/ 75 w 138"/>
                <a:gd name="T19" fmla="*/ 7 h 27"/>
                <a:gd name="T20" fmla="*/ 21 w 138"/>
                <a:gd name="T21" fmla="*/ 25 h 27"/>
                <a:gd name="T22" fmla="*/ 10 w 138"/>
                <a:gd name="T23" fmla="*/ 24 h 27"/>
                <a:gd name="T24" fmla="*/ 51 w 138"/>
                <a:gd name="T25" fmla="*/ 7 h 27"/>
                <a:gd name="T26" fmla="*/ 77 w 138"/>
                <a:gd name="T27" fmla="*/ 3 h 27"/>
                <a:gd name="T28" fmla="*/ 93 w 138"/>
                <a:gd name="T29" fmla="*/ 2 h 27"/>
                <a:gd name="T30" fmla="*/ 97 w 138"/>
                <a:gd name="T31" fmla="*/ 3 h 27"/>
                <a:gd name="T32" fmla="*/ 99 w 138"/>
                <a:gd name="T33" fmla="*/ 3 h 27"/>
                <a:gd name="T34" fmla="*/ 97 w 138"/>
                <a:gd name="T35" fmla="*/ 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27">
                  <a:moveTo>
                    <a:pt x="104" y="0"/>
                  </a:moveTo>
                  <a:cubicBezTo>
                    <a:pt x="88" y="0"/>
                    <a:pt x="88" y="0"/>
                    <a:pt x="88" y="0"/>
                  </a:cubicBezTo>
                  <a:cubicBezTo>
                    <a:pt x="74" y="1"/>
                    <a:pt x="61" y="4"/>
                    <a:pt x="48" y="7"/>
                  </a:cubicBezTo>
                  <a:cubicBezTo>
                    <a:pt x="31" y="12"/>
                    <a:pt x="15" y="19"/>
                    <a:pt x="0" y="27"/>
                  </a:cubicBezTo>
                  <a:cubicBezTo>
                    <a:pt x="138" y="20"/>
                    <a:pt x="138" y="20"/>
                    <a:pt x="138" y="20"/>
                  </a:cubicBezTo>
                  <a:cubicBezTo>
                    <a:pt x="116" y="2"/>
                    <a:pt x="116" y="2"/>
                    <a:pt x="116" y="2"/>
                  </a:cubicBezTo>
                  <a:cubicBezTo>
                    <a:pt x="112" y="1"/>
                    <a:pt x="108" y="0"/>
                    <a:pt x="104" y="0"/>
                  </a:cubicBezTo>
                  <a:close/>
                  <a:moveTo>
                    <a:pt x="97" y="3"/>
                  </a:moveTo>
                  <a:cubicBezTo>
                    <a:pt x="96" y="3"/>
                    <a:pt x="96" y="3"/>
                    <a:pt x="96" y="3"/>
                  </a:cubicBezTo>
                  <a:cubicBezTo>
                    <a:pt x="88" y="5"/>
                    <a:pt x="81" y="6"/>
                    <a:pt x="75" y="7"/>
                  </a:cubicBezTo>
                  <a:cubicBezTo>
                    <a:pt x="54" y="12"/>
                    <a:pt x="36" y="18"/>
                    <a:pt x="21" y="25"/>
                  </a:cubicBezTo>
                  <a:cubicBezTo>
                    <a:pt x="17" y="25"/>
                    <a:pt x="14" y="24"/>
                    <a:pt x="10" y="24"/>
                  </a:cubicBezTo>
                  <a:cubicBezTo>
                    <a:pt x="22" y="17"/>
                    <a:pt x="35" y="11"/>
                    <a:pt x="51" y="7"/>
                  </a:cubicBezTo>
                  <a:cubicBezTo>
                    <a:pt x="59" y="5"/>
                    <a:pt x="68" y="4"/>
                    <a:pt x="77" y="3"/>
                  </a:cubicBezTo>
                  <a:cubicBezTo>
                    <a:pt x="93" y="2"/>
                    <a:pt x="93" y="2"/>
                    <a:pt x="93" y="2"/>
                  </a:cubicBezTo>
                  <a:cubicBezTo>
                    <a:pt x="94" y="2"/>
                    <a:pt x="95" y="3"/>
                    <a:pt x="97" y="3"/>
                  </a:cubicBezTo>
                  <a:cubicBezTo>
                    <a:pt x="97" y="3"/>
                    <a:pt x="98" y="3"/>
                    <a:pt x="99" y="3"/>
                  </a:cubicBezTo>
                  <a:cubicBezTo>
                    <a:pt x="98" y="3"/>
                    <a:pt x="97" y="3"/>
                    <a:pt x="97"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5" name="Freeform 84"/>
            <p:cNvSpPr>
              <a:spLocks/>
            </p:cNvSpPr>
            <p:nvPr/>
          </p:nvSpPr>
          <p:spPr bwMode="auto">
            <a:xfrm>
              <a:off x="7339013" y="5416551"/>
              <a:ext cx="179388" cy="46038"/>
            </a:xfrm>
            <a:custGeom>
              <a:avLst/>
              <a:gdLst>
                <a:gd name="T0" fmla="*/ 86 w 89"/>
                <a:gd name="T1" fmla="*/ 1 h 23"/>
                <a:gd name="T2" fmla="*/ 87 w 89"/>
                <a:gd name="T3" fmla="*/ 1 h 23"/>
                <a:gd name="T4" fmla="*/ 89 w 89"/>
                <a:gd name="T5" fmla="*/ 1 h 23"/>
                <a:gd name="T6" fmla="*/ 87 w 89"/>
                <a:gd name="T7" fmla="*/ 1 h 23"/>
                <a:gd name="T8" fmla="*/ 83 w 89"/>
                <a:gd name="T9" fmla="*/ 0 h 23"/>
                <a:gd name="T10" fmla="*/ 67 w 89"/>
                <a:gd name="T11" fmla="*/ 1 h 23"/>
                <a:gd name="T12" fmla="*/ 41 w 89"/>
                <a:gd name="T13" fmla="*/ 5 h 23"/>
                <a:gd name="T14" fmla="*/ 0 w 89"/>
                <a:gd name="T15" fmla="*/ 22 h 23"/>
                <a:gd name="T16" fmla="*/ 11 w 89"/>
                <a:gd name="T17" fmla="*/ 23 h 23"/>
                <a:gd name="T18" fmla="*/ 65 w 89"/>
                <a:gd name="T19" fmla="*/ 5 h 23"/>
                <a:gd name="T20" fmla="*/ 86 w 89"/>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9" h="23">
                  <a:moveTo>
                    <a:pt x="86" y="1"/>
                  </a:moveTo>
                  <a:cubicBezTo>
                    <a:pt x="86" y="1"/>
                    <a:pt x="86" y="1"/>
                    <a:pt x="87" y="1"/>
                  </a:cubicBezTo>
                  <a:cubicBezTo>
                    <a:pt x="87" y="1"/>
                    <a:pt x="88" y="1"/>
                    <a:pt x="89" y="1"/>
                  </a:cubicBezTo>
                  <a:cubicBezTo>
                    <a:pt x="88" y="1"/>
                    <a:pt x="87" y="1"/>
                    <a:pt x="87" y="1"/>
                  </a:cubicBezTo>
                  <a:cubicBezTo>
                    <a:pt x="85" y="1"/>
                    <a:pt x="84" y="0"/>
                    <a:pt x="83" y="0"/>
                  </a:cubicBezTo>
                  <a:cubicBezTo>
                    <a:pt x="67" y="1"/>
                    <a:pt x="67" y="1"/>
                    <a:pt x="67" y="1"/>
                  </a:cubicBezTo>
                  <a:cubicBezTo>
                    <a:pt x="58" y="2"/>
                    <a:pt x="49" y="3"/>
                    <a:pt x="41" y="5"/>
                  </a:cubicBezTo>
                  <a:cubicBezTo>
                    <a:pt x="25" y="9"/>
                    <a:pt x="12" y="15"/>
                    <a:pt x="0" y="22"/>
                  </a:cubicBezTo>
                  <a:cubicBezTo>
                    <a:pt x="4" y="22"/>
                    <a:pt x="7" y="23"/>
                    <a:pt x="11" y="23"/>
                  </a:cubicBezTo>
                  <a:cubicBezTo>
                    <a:pt x="26" y="16"/>
                    <a:pt x="44" y="10"/>
                    <a:pt x="65" y="5"/>
                  </a:cubicBezTo>
                  <a:cubicBezTo>
                    <a:pt x="71" y="4"/>
                    <a:pt x="78" y="3"/>
                    <a:pt x="86" y="1"/>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6" name="Freeform 85"/>
            <p:cNvSpPr>
              <a:spLocks/>
            </p:cNvSpPr>
            <p:nvPr/>
          </p:nvSpPr>
          <p:spPr bwMode="auto">
            <a:xfrm>
              <a:off x="7319963" y="5416551"/>
              <a:ext cx="354013" cy="66675"/>
            </a:xfrm>
            <a:custGeom>
              <a:avLst/>
              <a:gdLst>
                <a:gd name="T0" fmla="*/ 137 w 177"/>
                <a:gd name="T1" fmla="*/ 5 h 33"/>
                <a:gd name="T2" fmla="*/ 116 w 177"/>
                <a:gd name="T3" fmla="*/ 0 h 33"/>
                <a:gd name="T4" fmla="*/ 138 w 177"/>
                <a:gd name="T5" fmla="*/ 18 h 33"/>
                <a:gd name="T6" fmla="*/ 0 w 177"/>
                <a:gd name="T7" fmla="*/ 25 h 33"/>
                <a:gd name="T8" fmla="*/ 177 w 177"/>
                <a:gd name="T9" fmla="*/ 25 h 33"/>
                <a:gd name="T10" fmla="*/ 137 w 177"/>
                <a:gd name="T11" fmla="*/ 5 h 33"/>
              </a:gdLst>
              <a:ahLst/>
              <a:cxnLst>
                <a:cxn ang="0">
                  <a:pos x="T0" y="T1"/>
                </a:cxn>
                <a:cxn ang="0">
                  <a:pos x="T2" y="T3"/>
                </a:cxn>
                <a:cxn ang="0">
                  <a:pos x="T4" y="T5"/>
                </a:cxn>
                <a:cxn ang="0">
                  <a:pos x="T6" y="T7"/>
                </a:cxn>
                <a:cxn ang="0">
                  <a:pos x="T8" y="T9"/>
                </a:cxn>
                <a:cxn ang="0">
                  <a:pos x="T10" y="T11"/>
                </a:cxn>
              </a:cxnLst>
              <a:rect l="0" t="0" r="r" b="b"/>
              <a:pathLst>
                <a:path w="177" h="33">
                  <a:moveTo>
                    <a:pt x="137" y="5"/>
                  </a:moveTo>
                  <a:cubicBezTo>
                    <a:pt x="130" y="3"/>
                    <a:pt x="123" y="1"/>
                    <a:pt x="116" y="0"/>
                  </a:cubicBezTo>
                  <a:cubicBezTo>
                    <a:pt x="138" y="18"/>
                    <a:pt x="138" y="18"/>
                    <a:pt x="138" y="18"/>
                  </a:cubicBezTo>
                  <a:cubicBezTo>
                    <a:pt x="0" y="25"/>
                    <a:pt x="0" y="25"/>
                    <a:pt x="0" y="25"/>
                  </a:cubicBezTo>
                  <a:cubicBezTo>
                    <a:pt x="60" y="33"/>
                    <a:pt x="119" y="33"/>
                    <a:pt x="177" y="25"/>
                  </a:cubicBezTo>
                  <a:cubicBezTo>
                    <a:pt x="165" y="17"/>
                    <a:pt x="152" y="10"/>
                    <a:pt x="137" y="5"/>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7" name="Freeform 86"/>
            <p:cNvSpPr>
              <a:spLocks/>
            </p:cNvSpPr>
            <p:nvPr/>
          </p:nvSpPr>
          <p:spPr bwMode="auto">
            <a:xfrm>
              <a:off x="7178676" y="4729163"/>
              <a:ext cx="60325" cy="90488"/>
            </a:xfrm>
            <a:custGeom>
              <a:avLst/>
              <a:gdLst>
                <a:gd name="T0" fmla="*/ 4 w 30"/>
                <a:gd name="T1" fmla="*/ 0 h 45"/>
                <a:gd name="T2" fmla="*/ 0 w 30"/>
                <a:gd name="T3" fmla="*/ 0 h 45"/>
                <a:gd name="T4" fmla="*/ 21 w 30"/>
                <a:gd name="T5" fmla="*/ 45 h 45"/>
                <a:gd name="T6" fmla="*/ 29 w 30"/>
                <a:gd name="T7" fmla="*/ 44 h 45"/>
                <a:gd name="T8" fmla="*/ 30 w 30"/>
                <a:gd name="T9" fmla="*/ 44 h 45"/>
                <a:gd name="T10" fmla="*/ 26 w 30"/>
                <a:gd name="T11" fmla="*/ 25 h 45"/>
                <a:gd name="T12" fmla="*/ 4 w 30"/>
                <a:gd name="T13" fmla="*/ 0 h 45"/>
              </a:gdLst>
              <a:ahLst/>
              <a:cxnLst>
                <a:cxn ang="0">
                  <a:pos x="T0" y="T1"/>
                </a:cxn>
                <a:cxn ang="0">
                  <a:pos x="T2" y="T3"/>
                </a:cxn>
                <a:cxn ang="0">
                  <a:pos x="T4" y="T5"/>
                </a:cxn>
                <a:cxn ang="0">
                  <a:pos x="T6" y="T7"/>
                </a:cxn>
                <a:cxn ang="0">
                  <a:pos x="T8" y="T9"/>
                </a:cxn>
                <a:cxn ang="0">
                  <a:pos x="T10" y="T11"/>
                </a:cxn>
                <a:cxn ang="0">
                  <a:pos x="T12" y="T13"/>
                </a:cxn>
              </a:cxnLst>
              <a:rect l="0" t="0" r="r" b="b"/>
              <a:pathLst>
                <a:path w="30" h="45">
                  <a:moveTo>
                    <a:pt x="4" y="0"/>
                  </a:moveTo>
                  <a:cubicBezTo>
                    <a:pt x="0" y="0"/>
                    <a:pt x="0" y="0"/>
                    <a:pt x="0" y="0"/>
                  </a:cubicBezTo>
                  <a:cubicBezTo>
                    <a:pt x="11" y="11"/>
                    <a:pt x="18" y="27"/>
                    <a:pt x="21" y="45"/>
                  </a:cubicBezTo>
                  <a:cubicBezTo>
                    <a:pt x="29" y="44"/>
                    <a:pt x="29" y="44"/>
                    <a:pt x="29" y="44"/>
                  </a:cubicBezTo>
                  <a:cubicBezTo>
                    <a:pt x="30" y="44"/>
                    <a:pt x="30" y="44"/>
                    <a:pt x="30" y="44"/>
                  </a:cubicBezTo>
                  <a:cubicBezTo>
                    <a:pt x="26" y="25"/>
                    <a:pt x="26" y="25"/>
                    <a:pt x="26" y="25"/>
                  </a:cubicBezTo>
                  <a:cubicBezTo>
                    <a:pt x="23" y="12"/>
                    <a:pt x="15" y="3"/>
                    <a:pt x="4" y="0"/>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8" name="Freeform 87"/>
            <p:cNvSpPr>
              <a:spLocks/>
            </p:cNvSpPr>
            <p:nvPr/>
          </p:nvSpPr>
          <p:spPr bwMode="auto">
            <a:xfrm>
              <a:off x="7075488" y="4614863"/>
              <a:ext cx="73025" cy="204788"/>
            </a:xfrm>
            <a:custGeom>
              <a:avLst/>
              <a:gdLst>
                <a:gd name="T0" fmla="*/ 0 w 37"/>
                <a:gd name="T1" fmla="*/ 19 h 102"/>
                <a:gd name="T2" fmla="*/ 20 w 37"/>
                <a:gd name="T3" fmla="*/ 5 h 102"/>
                <a:gd name="T4" fmla="*/ 31 w 37"/>
                <a:gd name="T5" fmla="*/ 36 h 102"/>
                <a:gd name="T6" fmla="*/ 3 w 37"/>
                <a:gd name="T7" fmla="*/ 39 h 102"/>
                <a:gd name="T8" fmla="*/ 9 w 37"/>
                <a:gd name="T9" fmla="*/ 45 h 102"/>
                <a:gd name="T10" fmla="*/ 20 w 37"/>
                <a:gd name="T11" fmla="*/ 51 h 102"/>
                <a:gd name="T12" fmla="*/ 22 w 37"/>
                <a:gd name="T13" fmla="*/ 62 h 102"/>
                <a:gd name="T14" fmla="*/ 28 w 37"/>
                <a:gd name="T15" fmla="*/ 73 h 102"/>
                <a:gd name="T16" fmla="*/ 22 w 37"/>
                <a:gd name="T17" fmla="*/ 84 h 102"/>
                <a:gd name="T18" fmla="*/ 26 w 37"/>
                <a:gd name="T19" fmla="*/ 90 h 102"/>
                <a:gd name="T20" fmla="*/ 32 w 37"/>
                <a:gd name="T21" fmla="*/ 102 h 102"/>
                <a:gd name="T22" fmla="*/ 34 w 37"/>
                <a:gd name="T23" fmla="*/ 99 h 102"/>
                <a:gd name="T24" fmla="*/ 29 w 37"/>
                <a:gd name="T25" fmla="*/ 88 h 102"/>
                <a:gd name="T26" fmla="*/ 30 w 37"/>
                <a:gd name="T27" fmla="*/ 84 h 102"/>
                <a:gd name="T28" fmla="*/ 37 w 37"/>
                <a:gd name="T29" fmla="*/ 73 h 102"/>
                <a:gd name="T30" fmla="*/ 30 w 37"/>
                <a:gd name="T31" fmla="*/ 58 h 102"/>
                <a:gd name="T32" fmla="*/ 30 w 37"/>
                <a:gd name="T33" fmla="*/ 49 h 102"/>
                <a:gd name="T34" fmla="*/ 30 w 37"/>
                <a:gd name="T35" fmla="*/ 47 h 102"/>
                <a:gd name="T36" fmla="*/ 33 w 37"/>
                <a:gd name="T37" fmla="*/ 37 h 102"/>
                <a:gd name="T38" fmla="*/ 34 w 37"/>
                <a:gd name="T39" fmla="*/ 36 h 102"/>
                <a:gd name="T40" fmla="*/ 37 w 37"/>
                <a:gd name="T41" fmla="*/ 21 h 102"/>
                <a:gd name="T42" fmla="*/ 17 w 37"/>
                <a:gd name="T43" fmla="*/ 0 h 102"/>
                <a:gd name="T44" fmla="*/ 0 w 37"/>
                <a:gd name="T45" fmla="*/ 1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7" h="102">
                  <a:moveTo>
                    <a:pt x="0" y="19"/>
                  </a:moveTo>
                  <a:cubicBezTo>
                    <a:pt x="8" y="16"/>
                    <a:pt x="15" y="11"/>
                    <a:pt x="20" y="5"/>
                  </a:cubicBezTo>
                  <a:cubicBezTo>
                    <a:pt x="31" y="11"/>
                    <a:pt x="34" y="22"/>
                    <a:pt x="31" y="36"/>
                  </a:cubicBezTo>
                  <a:cubicBezTo>
                    <a:pt x="27" y="49"/>
                    <a:pt x="18" y="51"/>
                    <a:pt x="3" y="39"/>
                  </a:cubicBezTo>
                  <a:cubicBezTo>
                    <a:pt x="5" y="42"/>
                    <a:pt x="7" y="44"/>
                    <a:pt x="9" y="45"/>
                  </a:cubicBezTo>
                  <a:cubicBezTo>
                    <a:pt x="13" y="48"/>
                    <a:pt x="16" y="50"/>
                    <a:pt x="20" y="51"/>
                  </a:cubicBezTo>
                  <a:cubicBezTo>
                    <a:pt x="22" y="62"/>
                    <a:pt x="22" y="62"/>
                    <a:pt x="22" y="62"/>
                  </a:cubicBezTo>
                  <a:cubicBezTo>
                    <a:pt x="28" y="73"/>
                    <a:pt x="28" y="73"/>
                    <a:pt x="28" y="73"/>
                  </a:cubicBezTo>
                  <a:cubicBezTo>
                    <a:pt x="22" y="84"/>
                    <a:pt x="22" y="84"/>
                    <a:pt x="22" y="84"/>
                  </a:cubicBezTo>
                  <a:cubicBezTo>
                    <a:pt x="26" y="90"/>
                    <a:pt x="26" y="90"/>
                    <a:pt x="26" y="90"/>
                  </a:cubicBezTo>
                  <a:cubicBezTo>
                    <a:pt x="32" y="102"/>
                    <a:pt x="32" y="102"/>
                    <a:pt x="32" y="102"/>
                  </a:cubicBezTo>
                  <a:cubicBezTo>
                    <a:pt x="34" y="99"/>
                    <a:pt x="34" y="99"/>
                    <a:pt x="34" y="99"/>
                  </a:cubicBezTo>
                  <a:cubicBezTo>
                    <a:pt x="29" y="88"/>
                    <a:pt x="29" y="88"/>
                    <a:pt x="29" y="88"/>
                  </a:cubicBezTo>
                  <a:cubicBezTo>
                    <a:pt x="30" y="84"/>
                    <a:pt x="30" y="84"/>
                    <a:pt x="30" y="84"/>
                  </a:cubicBezTo>
                  <a:cubicBezTo>
                    <a:pt x="37" y="73"/>
                    <a:pt x="37" y="73"/>
                    <a:pt x="37" y="73"/>
                  </a:cubicBezTo>
                  <a:cubicBezTo>
                    <a:pt x="30" y="58"/>
                    <a:pt x="30" y="58"/>
                    <a:pt x="30" y="58"/>
                  </a:cubicBezTo>
                  <a:cubicBezTo>
                    <a:pt x="30" y="49"/>
                    <a:pt x="30" y="49"/>
                    <a:pt x="30" y="49"/>
                  </a:cubicBezTo>
                  <a:cubicBezTo>
                    <a:pt x="30" y="47"/>
                    <a:pt x="30" y="47"/>
                    <a:pt x="30" y="47"/>
                  </a:cubicBezTo>
                  <a:cubicBezTo>
                    <a:pt x="32" y="44"/>
                    <a:pt x="33" y="41"/>
                    <a:pt x="33" y="37"/>
                  </a:cubicBezTo>
                  <a:cubicBezTo>
                    <a:pt x="34" y="37"/>
                    <a:pt x="34" y="37"/>
                    <a:pt x="34" y="36"/>
                  </a:cubicBezTo>
                  <a:cubicBezTo>
                    <a:pt x="37" y="31"/>
                    <a:pt x="37" y="26"/>
                    <a:pt x="37" y="21"/>
                  </a:cubicBezTo>
                  <a:cubicBezTo>
                    <a:pt x="35" y="9"/>
                    <a:pt x="28" y="2"/>
                    <a:pt x="17" y="0"/>
                  </a:cubicBezTo>
                  <a:cubicBezTo>
                    <a:pt x="13" y="8"/>
                    <a:pt x="7" y="14"/>
                    <a:pt x="0" y="1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89" name="Freeform 88"/>
            <p:cNvSpPr>
              <a:spLocks noEditPoints="1"/>
            </p:cNvSpPr>
            <p:nvPr/>
          </p:nvSpPr>
          <p:spPr bwMode="auto">
            <a:xfrm>
              <a:off x="7062788" y="4625976"/>
              <a:ext cx="80963" cy="158750"/>
            </a:xfrm>
            <a:custGeom>
              <a:avLst/>
              <a:gdLst>
                <a:gd name="T0" fmla="*/ 26 w 40"/>
                <a:gd name="T1" fmla="*/ 0 h 79"/>
                <a:gd name="T2" fmla="*/ 6 w 40"/>
                <a:gd name="T3" fmla="*/ 14 h 79"/>
                <a:gd name="T4" fmla="*/ 5 w 40"/>
                <a:gd name="T5" fmla="*/ 15 h 79"/>
                <a:gd name="T6" fmla="*/ 4 w 40"/>
                <a:gd name="T7" fmla="*/ 16 h 79"/>
                <a:gd name="T8" fmla="*/ 2 w 40"/>
                <a:gd name="T9" fmla="*/ 20 h 79"/>
                <a:gd name="T10" fmla="*/ 2 w 40"/>
                <a:gd name="T11" fmla="*/ 20 h 79"/>
                <a:gd name="T12" fmla="*/ 6 w 40"/>
                <a:gd name="T13" fmla="*/ 29 h 79"/>
                <a:gd name="T14" fmla="*/ 8 w 40"/>
                <a:gd name="T15" fmla="*/ 32 h 79"/>
                <a:gd name="T16" fmla="*/ 9 w 40"/>
                <a:gd name="T17" fmla="*/ 53 h 79"/>
                <a:gd name="T18" fmla="*/ 28 w 40"/>
                <a:gd name="T19" fmla="*/ 79 h 79"/>
                <a:gd name="T20" fmla="*/ 34 w 40"/>
                <a:gd name="T21" fmla="*/ 68 h 79"/>
                <a:gd name="T22" fmla="*/ 28 w 40"/>
                <a:gd name="T23" fmla="*/ 57 h 79"/>
                <a:gd name="T24" fmla="*/ 26 w 40"/>
                <a:gd name="T25" fmla="*/ 46 h 79"/>
                <a:gd name="T26" fmla="*/ 15 w 40"/>
                <a:gd name="T27" fmla="*/ 40 h 79"/>
                <a:gd name="T28" fmla="*/ 9 w 40"/>
                <a:gd name="T29" fmla="*/ 34 h 79"/>
                <a:gd name="T30" fmla="*/ 37 w 40"/>
                <a:gd name="T31" fmla="*/ 31 h 79"/>
                <a:gd name="T32" fmla="*/ 26 w 40"/>
                <a:gd name="T33" fmla="*/ 0 h 79"/>
                <a:gd name="T34" fmla="*/ 4 w 40"/>
                <a:gd name="T35" fmla="*/ 17 h 79"/>
                <a:gd name="T36" fmla="*/ 6 w 40"/>
                <a:gd name="T37" fmla="*/ 15 h 79"/>
                <a:gd name="T38" fmla="*/ 8 w 40"/>
                <a:gd name="T39" fmla="*/ 27 h 79"/>
                <a:gd name="T40" fmla="*/ 23 w 40"/>
                <a:gd name="T41" fmla="*/ 40 h 79"/>
                <a:gd name="T42" fmla="*/ 7 w 40"/>
                <a:gd name="T43" fmla="*/ 28 h 79"/>
                <a:gd name="T44" fmla="*/ 4 w 40"/>
                <a:gd name="T45" fmla="*/ 17 h 79"/>
                <a:gd name="T46" fmla="*/ 9 w 40"/>
                <a:gd name="T47" fmla="*/ 36 h 79"/>
                <a:gd name="T48" fmla="*/ 11 w 40"/>
                <a:gd name="T49" fmla="*/ 39 h 79"/>
                <a:gd name="T50" fmla="*/ 12 w 40"/>
                <a:gd name="T51" fmla="*/ 52 h 79"/>
                <a:gd name="T52" fmla="*/ 16 w 40"/>
                <a:gd name="T53" fmla="*/ 61 h 79"/>
                <a:gd name="T54" fmla="*/ 10 w 40"/>
                <a:gd name="T55" fmla="*/ 52 h 79"/>
                <a:gd name="T56" fmla="*/ 9 w 40"/>
                <a:gd name="T57" fmla="*/ 36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79">
                  <a:moveTo>
                    <a:pt x="26" y="0"/>
                  </a:moveTo>
                  <a:cubicBezTo>
                    <a:pt x="21" y="6"/>
                    <a:pt x="14" y="11"/>
                    <a:pt x="6" y="14"/>
                  </a:cubicBezTo>
                  <a:cubicBezTo>
                    <a:pt x="5" y="15"/>
                    <a:pt x="5" y="15"/>
                    <a:pt x="5" y="15"/>
                  </a:cubicBezTo>
                  <a:cubicBezTo>
                    <a:pt x="4" y="15"/>
                    <a:pt x="4" y="15"/>
                    <a:pt x="4" y="16"/>
                  </a:cubicBezTo>
                  <a:cubicBezTo>
                    <a:pt x="3" y="17"/>
                    <a:pt x="2" y="18"/>
                    <a:pt x="2" y="20"/>
                  </a:cubicBezTo>
                  <a:cubicBezTo>
                    <a:pt x="2" y="20"/>
                    <a:pt x="2" y="20"/>
                    <a:pt x="2" y="20"/>
                  </a:cubicBezTo>
                  <a:cubicBezTo>
                    <a:pt x="0" y="24"/>
                    <a:pt x="2" y="27"/>
                    <a:pt x="6" y="29"/>
                  </a:cubicBezTo>
                  <a:cubicBezTo>
                    <a:pt x="7" y="30"/>
                    <a:pt x="7" y="31"/>
                    <a:pt x="8" y="32"/>
                  </a:cubicBezTo>
                  <a:cubicBezTo>
                    <a:pt x="9" y="53"/>
                    <a:pt x="9" y="53"/>
                    <a:pt x="9" y="53"/>
                  </a:cubicBezTo>
                  <a:cubicBezTo>
                    <a:pt x="28" y="79"/>
                    <a:pt x="28" y="79"/>
                    <a:pt x="28" y="79"/>
                  </a:cubicBezTo>
                  <a:cubicBezTo>
                    <a:pt x="34" y="68"/>
                    <a:pt x="34" y="68"/>
                    <a:pt x="34" y="68"/>
                  </a:cubicBezTo>
                  <a:cubicBezTo>
                    <a:pt x="28" y="57"/>
                    <a:pt x="28" y="57"/>
                    <a:pt x="28" y="57"/>
                  </a:cubicBezTo>
                  <a:cubicBezTo>
                    <a:pt x="26" y="46"/>
                    <a:pt x="26" y="46"/>
                    <a:pt x="26" y="46"/>
                  </a:cubicBezTo>
                  <a:cubicBezTo>
                    <a:pt x="22" y="45"/>
                    <a:pt x="19" y="43"/>
                    <a:pt x="15" y="40"/>
                  </a:cubicBezTo>
                  <a:cubicBezTo>
                    <a:pt x="13" y="39"/>
                    <a:pt x="11" y="37"/>
                    <a:pt x="9" y="34"/>
                  </a:cubicBezTo>
                  <a:cubicBezTo>
                    <a:pt x="24" y="46"/>
                    <a:pt x="33" y="44"/>
                    <a:pt x="37" y="31"/>
                  </a:cubicBezTo>
                  <a:cubicBezTo>
                    <a:pt x="40" y="17"/>
                    <a:pt x="37" y="6"/>
                    <a:pt x="26" y="0"/>
                  </a:cubicBezTo>
                  <a:close/>
                  <a:moveTo>
                    <a:pt x="4" y="17"/>
                  </a:moveTo>
                  <a:cubicBezTo>
                    <a:pt x="6" y="15"/>
                    <a:pt x="6" y="15"/>
                    <a:pt x="6" y="15"/>
                  </a:cubicBezTo>
                  <a:cubicBezTo>
                    <a:pt x="4" y="21"/>
                    <a:pt x="4" y="24"/>
                    <a:pt x="8" y="27"/>
                  </a:cubicBezTo>
                  <a:cubicBezTo>
                    <a:pt x="12" y="33"/>
                    <a:pt x="16" y="37"/>
                    <a:pt x="23" y="40"/>
                  </a:cubicBezTo>
                  <a:cubicBezTo>
                    <a:pt x="15" y="38"/>
                    <a:pt x="9" y="34"/>
                    <a:pt x="7" y="28"/>
                  </a:cubicBezTo>
                  <a:cubicBezTo>
                    <a:pt x="3" y="26"/>
                    <a:pt x="2" y="23"/>
                    <a:pt x="4" y="17"/>
                  </a:cubicBezTo>
                  <a:close/>
                  <a:moveTo>
                    <a:pt x="9" y="36"/>
                  </a:moveTo>
                  <a:cubicBezTo>
                    <a:pt x="11" y="39"/>
                    <a:pt x="11" y="39"/>
                    <a:pt x="11" y="39"/>
                  </a:cubicBezTo>
                  <a:cubicBezTo>
                    <a:pt x="12" y="52"/>
                    <a:pt x="12" y="52"/>
                    <a:pt x="12" y="52"/>
                  </a:cubicBezTo>
                  <a:cubicBezTo>
                    <a:pt x="16" y="61"/>
                    <a:pt x="16" y="61"/>
                    <a:pt x="16" y="61"/>
                  </a:cubicBezTo>
                  <a:cubicBezTo>
                    <a:pt x="10" y="52"/>
                    <a:pt x="10" y="52"/>
                    <a:pt x="10" y="52"/>
                  </a:cubicBezTo>
                  <a:cubicBezTo>
                    <a:pt x="9" y="36"/>
                    <a:pt x="9" y="36"/>
                    <a:pt x="9" y="3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0" name="Freeform 89"/>
            <p:cNvSpPr>
              <a:spLocks/>
            </p:cNvSpPr>
            <p:nvPr/>
          </p:nvSpPr>
          <p:spPr bwMode="auto">
            <a:xfrm>
              <a:off x="7067551" y="4656138"/>
              <a:ext cx="41275" cy="49213"/>
            </a:xfrm>
            <a:custGeom>
              <a:avLst/>
              <a:gdLst>
                <a:gd name="T0" fmla="*/ 4 w 21"/>
                <a:gd name="T1" fmla="*/ 0 h 25"/>
                <a:gd name="T2" fmla="*/ 2 w 21"/>
                <a:gd name="T3" fmla="*/ 2 h 25"/>
                <a:gd name="T4" fmla="*/ 5 w 21"/>
                <a:gd name="T5" fmla="*/ 13 h 25"/>
                <a:gd name="T6" fmla="*/ 21 w 21"/>
                <a:gd name="T7" fmla="*/ 25 h 25"/>
                <a:gd name="T8" fmla="*/ 6 w 21"/>
                <a:gd name="T9" fmla="*/ 12 h 25"/>
                <a:gd name="T10" fmla="*/ 4 w 21"/>
                <a:gd name="T11" fmla="*/ 0 h 25"/>
              </a:gdLst>
              <a:ahLst/>
              <a:cxnLst>
                <a:cxn ang="0">
                  <a:pos x="T0" y="T1"/>
                </a:cxn>
                <a:cxn ang="0">
                  <a:pos x="T2" y="T3"/>
                </a:cxn>
                <a:cxn ang="0">
                  <a:pos x="T4" y="T5"/>
                </a:cxn>
                <a:cxn ang="0">
                  <a:pos x="T6" y="T7"/>
                </a:cxn>
                <a:cxn ang="0">
                  <a:pos x="T8" y="T9"/>
                </a:cxn>
                <a:cxn ang="0">
                  <a:pos x="T10" y="T11"/>
                </a:cxn>
              </a:cxnLst>
              <a:rect l="0" t="0" r="r" b="b"/>
              <a:pathLst>
                <a:path w="21" h="25">
                  <a:moveTo>
                    <a:pt x="4" y="0"/>
                  </a:moveTo>
                  <a:cubicBezTo>
                    <a:pt x="2" y="2"/>
                    <a:pt x="2" y="2"/>
                    <a:pt x="2" y="2"/>
                  </a:cubicBezTo>
                  <a:cubicBezTo>
                    <a:pt x="0" y="8"/>
                    <a:pt x="1" y="11"/>
                    <a:pt x="5" y="13"/>
                  </a:cubicBezTo>
                  <a:cubicBezTo>
                    <a:pt x="7" y="19"/>
                    <a:pt x="13" y="23"/>
                    <a:pt x="21" y="25"/>
                  </a:cubicBezTo>
                  <a:cubicBezTo>
                    <a:pt x="14" y="22"/>
                    <a:pt x="10" y="18"/>
                    <a:pt x="6" y="12"/>
                  </a:cubicBezTo>
                  <a:cubicBezTo>
                    <a:pt x="2" y="9"/>
                    <a:pt x="2" y="6"/>
                    <a:pt x="4"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1" name="Freeform 90"/>
            <p:cNvSpPr>
              <a:spLocks/>
            </p:cNvSpPr>
            <p:nvPr/>
          </p:nvSpPr>
          <p:spPr bwMode="auto">
            <a:xfrm>
              <a:off x="7080251" y="4697413"/>
              <a:ext cx="14288" cy="50800"/>
            </a:xfrm>
            <a:custGeom>
              <a:avLst/>
              <a:gdLst>
                <a:gd name="T0" fmla="*/ 3 w 9"/>
                <a:gd name="T1" fmla="*/ 4 h 32"/>
                <a:gd name="T2" fmla="*/ 0 w 9"/>
                <a:gd name="T3" fmla="*/ 0 h 32"/>
                <a:gd name="T4" fmla="*/ 2 w 9"/>
                <a:gd name="T5" fmla="*/ 20 h 32"/>
                <a:gd name="T6" fmla="*/ 9 w 9"/>
                <a:gd name="T7" fmla="*/ 32 h 32"/>
                <a:gd name="T8" fmla="*/ 4 w 9"/>
                <a:gd name="T9" fmla="*/ 20 h 32"/>
                <a:gd name="T10" fmla="*/ 3 w 9"/>
                <a:gd name="T11" fmla="*/ 4 h 32"/>
                <a:gd name="T12" fmla="*/ 3 w 9"/>
                <a:gd name="T13" fmla="*/ 4 h 32"/>
              </a:gdLst>
              <a:ahLst/>
              <a:cxnLst>
                <a:cxn ang="0">
                  <a:pos x="T0" y="T1"/>
                </a:cxn>
                <a:cxn ang="0">
                  <a:pos x="T2" y="T3"/>
                </a:cxn>
                <a:cxn ang="0">
                  <a:pos x="T4" y="T5"/>
                </a:cxn>
                <a:cxn ang="0">
                  <a:pos x="T6" y="T7"/>
                </a:cxn>
                <a:cxn ang="0">
                  <a:pos x="T8" y="T9"/>
                </a:cxn>
                <a:cxn ang="0">
                  <a:pos x="T10" y="T11"/>
                </a:cxn>
                <a:cxn ang="0">
                  <a:pos x="T12" y="T13"/>
                </a:cxn>
              </a:cxnLst>
              <a:rect l="0" t="0" r="r" b="b"/>
              <a:pathLst>
                <a:path w="9" h="32">
                  <a:moveTo>
                    <a:pt x="3" y="4"/>
                  </a:moveTo>
                  <a:lnTo>
                    <a:pt x="0" y="0"/>
                  </a:lnTo>
                  <a:lnTo>
                    <a:pt x="2" y="20"/>
                  </a:lnTo>
                  <a:lnTo>
                    <a:pt x="9" y="32"/>
                  </a:lnTo>
                  <a:lnTo>
                    <a:pt x="4" y="20"/>
                  </a:lnTo>
                  <a:lnTo>
                    <a:pt x="3" y="4"/>
                  </a:lnTo>
                  <a:lnTo>
                    <a:pt x="3" y="4"/>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2" name="Freeform 91"/>
            <p:cNvSpPr>
              <a:spLocks noEditPoints="1"/>
            </p:cNvSpPr>
            <p:nvPr/>
          </p:nvSpPr>
          <p:spPr bwMode="auto">
            <a:xfrm>
              <a:off x="7016751" y="4602163"/>
              <a:ext cx="115888" cy="153988"/>
            </a:xfrm>
            <a:custGeom>
              <a:avLst/>
              <a:gdLst>
                <a:gd name="T0" fmla="*/ 28 w 58"/>
                <a:gd name="T1" fmla="*/ 27 h 77"/>
                <a:gd name="T2" fmla="*/ 29 w 58"/>
                <a:gd name="T3" fmla="*/ 26 h 77"/>
                <a:gd name="T4" fmla="*/ 46 w 58"/>
                <a:gd name="T5" fmla="*/ 7 h 77"/>
                <a:gd name="T6" fmla="*/ 58 w 58"/>
                <a:gd name="T7" fmla="*/ 8 h 77"/>
                <a:gd name="T8" fmla="*/ 52 w 58"/>
                <a:gd name="T9" fmla="*/ 1 h 77"/>
                <a:gd name="T10" fmla="*/ 46 w 58"/>
                <a:gd name="T11" fmla="*/ 0 h 77"/>
                <a:gd name="T12" fmla="*/ 21 w 58"/>
                <a:gd name="T13" fmla="*/ 14 h 77"/>
                <a:gd name="T14" fmla="*/ 13 w 58"/>
                <a:gd name="T15" fmla="*/ 51 h 77"/>
                <a:gd name="T16" fmla="*/ 0 w 58"/>
                <a:gd name="T17" fmla="*/ 77 h 77"/>
                <a:gd name="T18" fmla="*/ 11 w 58"/>
                <a:gd name="T19" fmla="*/ 70 h 77"/>
                <a:gd name="T20" fmla="*/ 26 w 58"/>
                <a:gd name="T21" fmla="*/ 57 h 77"/>
                <a:gd name="T22" fmla="*/ 25 w 58"/>
                <a:gd name="T23" fmla="*/ 43 h 77"/>
                <a:gd name="T24" fmla="*/ 25 w 58"/>
                <a:gd name="T25" fmla="*/ 32 h 77"/>
                <a:gd name="T26" fmla="*/ 25 w 58"/>
                <a:gd name="T27" fmla="*/ 32 h 77"/>
                <a:gd name="T28" fmla="*/ 27 w 58"/>
                <a:gd name="T29" fmla="*/ 28 h 77"/>
                <a:gd name="T30" fmla="*/ 28 w 58"/>
                <a:gd name="T31" fmla="*/ 27 h 77"/>
                <a:gd name="T32" fmla="*/ 45 w 58"/>
                <a:gd name="T33" fmla="*/ 2 h 77"/>
                <a:gd name="T34" fmla="*/ 48 w 58"/>
                <a:gd name="T35" fmla="*/ 2 h 77"/>
                <a:gd name="T36" fmla="*/ 24 w 58"/>
                <a:gd name="T37" fmla="*/ 19 h 77"/>
                <a:gd name="T38" fmla="*/ 18 w 58"/>
                <a:gd name="T39" fmla="*/ 50 h 77"/>
                <a:gd name="T40" fmla="*/ 12 w 58"/>
                <a:gd name="T41" fmla="*/ 68 h 77"/>
                <a:gd name="T42" fmla="*/ 10 w 58"/>
                <a:gd name="T43" fmla="*/ 68 h 77"/>
                <a:gd name="T44" fmla="*/ 7 w 58"/>
                <a:gd name="T45" fmla="*/ 69 h 77"/>
                <a:gd name="T46" fmla="*/ 15 w 58"/>
                <a:gd name="T47" fmla="*/ 51 h 77"/>
                <a:gd name="T48" fmla="*/ 15 w 58"/>
                <a:gd name="T49" fmla="*/ 51 h 77"/>
                <a:gd name="T50" fmla="*/ 23 w 58"/>
                <a:gd name="T51" fmla="*/ 15 h 77"/>
                <a:gd name="T52" fmla="*/ 45 w 58"/>
                <a:gd name="T53" fmla="*/ 2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77">
                  <a:moveTo>
                    <a:pt x="28" y="27"/>
                  </a:moveTo>
                  <a:cubicBezTo>
                    <a:pt x="29" y="26"/>
                    <a:pt x="29" y="26"/>
                    <a:pt x="29" y="26"/>
                  </a:cubicBezTo>
                  <a:cubicBezTo>
                    <a:pt x="36" y="21"/>
                    <a:pt x="42" y="15"/>
                    <a:pt x="46" y="7"/>
                  </a:cubicBezTo>
                  <a:cubicBezTo>
                    <a:pt x="58" y="8"/>
                    <a:pt x="58" y="8"/>
                    <a:pt x="58" y="8"/>
                  </a:cubicBezTo>
                  <a:cubicBezTo>
                    <a:pt x="52" y="1"/>
                    <a:pt x="52" y="1"/>
                    <a:pt x="52" y="1"/>
                  </a:cubicBezTo>
                  <a:cubicBezTo>
                    <a:pt x="50" y="0"/>
                    <a:pt x="48" y="0"/>
                    <a:pt x="46" y="0"/>
                  </a:cubicBezTo>
                  <a:cubicBezTo>
                    <a:pt x="34" y="0"/>
                    <a:pt x="26" y="5"/>
                    <a:pt x="21" y="14"/>
                  </a:cubicBezTo>
                  <a:cubicBezTo>
                    <a:pt x="16" y="24"/>
                    <a:pt x="14" y="37"/>
                    <a:pt x="13" y="51"/>
                  </a:cubicBezTo>
                  <a:cubicBezTo>
                    <a:pt x="11" y="60"/>
                    <a:pt x="6" y="69"/>
                    <a:pt x="0" y="77"/>
                  </a:cubicBezTo>
                  <a:cubicBezTo>
                    <a:pt x="3" y="73"/>
                    <a:pt x="6" y="71"/>
                    <a:pt x="11" y="70"/>
                  </a:cubicBezTo>
                  <a:cubicBezTo>
                    <a:pt x="26" y="57"/>
                    <a:pt x="26" y="57"/>
                    <a:pt x="26" y="57"/>
                  </a:cubicBezTo>
                  <a:cubicBezTo>
                    <a:pt x="25" y="43"/>
                    <a:pt x="25" y="43"/>
                    <a:pt x="25" y="43"/>
                  </a:cubicBezTo>
                  <a:cubicBezTo>
                    <a:pt x="21" y="41"/>
                    <a:pt x="21" y="38"/>
                    <a:pt x="25" y="32"/>
                  </a:cubicBezTo>
                  <a:cubicBezTo>
                    <a:pt x="25" y="32"/>
                    <a:pt x="25" y="32"/>
                    <a:pt x="25" y="32"/>
                  </a:cubicBezTo>
                  <a:cubicBezTo>
                    <a:pt x="25" y="30"/>
                    <a:pt x="26" y="29"/>
                    <a:pt x="27" y="28"/>
                  </a:cubicBezTo>
                  <a:cubicBezTo>
                    <a:pt x="27" y="27"/>
                    <a:pt x="27" y="27"/>
                    <a:pt x="28" y="27"/>
                  </a:cubicBezTo>
                  <a:close/>
                  <a:moveTo>
                    <a:pt x="45" y="2"/>
                  </a:moveTo>
                  <a:cubicBezTo>
                    <a:pt x="46" y="2"/>
                    <a:pt x="47" y="2"/>
                    <a:pt x="48" y="2"/>
                  </a:cubicBezTo>
                  <a:cubicBezTo>
                    <a:pt x="35" y="5"/>
                    <a:pt x="27" y="11"/>
                    <a:pt x="24" y="19"/>
                  </a:cubicBezTo>
                  <a:cubicBezTo>
                    <a:pt x="20" y="30"/>
                    <a:pt x="18" y="40"/>
                    <a:pt x="18" y="50"/>
                  </a:cubicBezTo>
                  <a:cubicBezTo>
                    <a:pt x="12" y="68"/>
                    <a:pt x="12" y="68"/>
                    <a:pt x="12" y="68"/>
                  </a:cubicBezTo>
                  <a:cubicBezTo>
                    <a:pt x="10" y="68"/>
                    <a:pt x="10" y="68"/>
                    <a:pt x="10" y="68"/>
                  </a:cubicBezTo>
                  <a:cubicBezTo>
                    <a:pt x="9" y="68"/>
                    <a:pt x="8" y="69"/>
                    <a:pt x="7" y="69"/>
                  </a:cubicBezTo>
                  <a:cubicBezTo>
                    <a:pt x="11" y="63"/>
                    <a:pt x="13" y="57"/>
                    <a:pt x="15" y="51"/>
                  </a:cubicBezTo>
                  <a:cubicBezTo>
                    <a:pt x="15" y="51"/>
                    <a:pt x="15" y="51"/>
                    <a:pt x="15" y="51"/>
                  </a:cubicBezTo>
                  <a:cubicBezTo>
                    <a:pt x="16" y="37"/>
                    <a:pt x="18" y="25"/>
                    <a:pt x="23" y="15"/>
                  </a:cubicBezTo>
                  <a:cubicBezTo>
                    <a:pt x="27" y="6"/>
                    <a:pt x="35" y="2"/>
                    <a:pt x="45" y="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3" name="Freeform 92"/>
            <p:cNvSpPr>
              <a:spLocks/>
            </p:cNvSpPr>
            <p:nvPr/>
          </p:nvSpPr>
          <p:spPr bwMode="auto">
            <a:xfrm>
              <a:off x="7031038" y="4605338"/>
              <a:ext cx="82550" cy="134938"/>
            </a:xfrm>
            <a:custGeom>
              <a:avLst/>
              <a:gdLst>
                <a:gd name="T0" fmla="*/ 41 w 41"/>
                <a:gd name="T1" fmla="*/ 0 h 67"/>
                <a:gd name="T2" fmla="*/ 38 w 41"/>
                <a:gd name="T3" fmla="*/ 0 h 67"/>
                <a:gd name="T4" fmla="*/ 16 w 41"/>
                <a:gd name="T5" fmla="*/ 13 h 67"/>
                <a:gd name="T6" fmla="*/ 8 w 41"/>
                <a:gd name="T7" fmla="*/ 49 h 67"/>
                <a:gd name="T8" fmla="*/ 8 w 41"/>
                <a:gd name="T9" fmla="*/ 49 h 67"/>
                <a:gd name="T10" fmla="*/ 0 w 41"/>
                <a:gd name="T11" fmla="*/ 67 h 67"/>
                <a:gd name="T12" fmla="*/ 3 w 41"/>
                <a:gd name="T13" fmla="*/ 66 h 67"/>
                <a:gd name="T14" fmla="*/ 5 w 41"/>
                <a:gd name="T15" fmla="*/ 66 h 67"/>
                <a:gd name="T16" fmla="*/ 11 w 41"/>
                <a:gd name="T17" fmla="*/ 48 h 67"/>
                <a:gd name="T18" fmla="*/ 17 w 41"/>
                <a:gd name="T19" fmla="*/ 17 h 67"/>
                <a:gd name="T20" fmla="*/ 41 w 41"/>
                <a:gd name="T21"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41" y="0"/>
                  </a:moveTo>
                  <a:cubicBezTo>
                    <a:pt x="40" y="0"/>
                    <a:pt x="39" y="0"/>
                    <a:pt x="38" y="0"/>
                  </a:cubicBezTo>
                  <a:cubicBezTo>
                    <a:pt x="28" y="0"/>
                    <a:pt x="20" y="4"/>
                    <a:pt x="16" y="13"/>
                  </a:cubicBezTo>
                  <a:cubicBezTo>
                    <a:pt x="11" y="23"/>
                    <a:pt x="9" y="35"/>
                    <a:pt x="8" y="49"/>
                  </a:cubicBezTo>
                  <a:cubicBezTo>
                    <a:pt x="8" y="49"/>
                    <a:pt x="8" y="49"/>
                    <a:pt x="8" y="49"/>
                  </a:cubicBezTo>
                  <a:cubicBezTo>
                    <a:pt x="6" y="55"/>
                    <a:pt x="4" y="61"/>
                    <a:pt x="0" y="67"/>
                  </a:cubicBezTo>
                  <a:cubicBezTo>
                    <a:pt x="1" y="67"/>
                    <a:pt x="2" y="66"/>
                    <a:pt x="3" y="66"/>
                  </a:cubicBezTo>
                  <a:cubicBezTo>
                    <a:pt x="5" y="66"/>
                    <a:pt x="5" y="66"/>
                    <a:pt x="5" y="66"/>
                  </a:cubicBezTo>
                  <a:cubicBezTo>
                    <a:pt x="11" y="48"/>
                    <a:pt x="11" y="48"/>
                    <a:pt x="11" y="48"/>
                  </a:cubicBezTo>
                  <a:cubicBezTo>
                    <a:pt x="11" y="38"/>
                    <a:pt x="13" y="28"/>
                    <a:pt x="17" y="17"/>
                  </a:cubicBezTo>
                  <a:cubicBezTo>
                    <a:pt x="20" y="9"/>
                    <a:pt x="28" y="3"/>
                    <a:pt x="41" y="0"/>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4" name="Freeform 93"/>
            <p:cNvSpPr>
              <a:spLocks/>
            </p:cNvSpPr>
            <p:nvPr/>
          </p:nvSpPr>
          <p:spPr bwMode="auto">
            <a:xfrm>
              <a:off x="7108826" y="4603751"/>
              <a:ext cx="44450" cy="53975"/>
            </a:xfrm>
            <a:custGeom>
              <a:avLst/>
              <a:gdLst>
                <a:gd name="T0" fmla="*/ 6 w 22"/>
                <a:gd name="T1" fmla="*/ 0 h 27"/>
                <a:gd name="T2" fmla="*/ 12 w 22"/>
                <a:gd name="T3" fmla="*/ 7 h 27"/>
                <a:gd name="T4" fmla="*/ 0 w 22"/>
                <a:gd name="T5" fmla="*/ 6 h 27"/>
                <a:gd name="T6" fmla="*/ 20 w 22"/>
                <a:gd name="T7" fmla="*/ 27 h 27"/>
                <a:gd name="T8" fmla="*/ 6 w 22"/>
                <a:gd name="T9" fmla="*/ 0 h 27"/>
              </a:gdLst>
              <a:ahLst/>
              <a:cxnLst>
                <a:cxn ang="0">
                  <a:pos x="T0" y="T1"/>
                </a:cxn>
                <a:cxn ang="0">
                  <a:pos x="T2" y="T3"/>
                </a:cxn>
                <a:cxn ang="0">
                  <a:pos x="T4" y="T5"/>
                </a:cxn>
                <a:cxn ang="0">
                  <a:pos x="T6" y="T7"/>
                </a:cxn>
                <a:cxn ang="0">
                  <a:pos x="T8" y="T9"/>
                </a:cxn>
              </a:cxnLst>
              <a:rect l="0" t="0" r="r" b="b"/>
              <a:pathLst>
                <a:path w="22" h="27">
                  <a:moveTo>
                    <a:pt x="6" y="0"/>
                  </a:moveTo>
                  <a:cubicBezTo>
                    <a:pt x="12" y="7"/>
                    <a:pt x="12" y="7"/>
                    <a:pt x="12" y="7"/>
                  </a:cubicBezTo>
                  <a:cubicBezTo>
                    <a:pt x="0" y="6"/>
                    <a:pt x="0" y="6"/>
                    <a:pt x="0" y="6"/>
                  </a:cubicBezTo>
                  <a:cubicBezTo>
                    <a:pt x="11" y="8"/>
                    <a:pt x="18" y="15"/>
                    <a:pt x="20" y="27"/>
                  </a:cubicBezTo>
                  <a:cubicBezTo>
                    <a:pt x="22" y="12"/>
                    <a:pt x="17" y="4"/>
                    <a:pt x="6"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5" name="Freeform 94"/>
            <p:cNvSpPr>
              <a:spLocks/>
            </p:cNvSpPr>
            <p:nvPr/>
          </p:nvSpPr>
          <p:spPr bwMode="auto">
            <a:xfrm>
              <a:off x="7038976" y="4665663"/>
              <a:ext cx="41275" cy="76200"/>
            </a:xfrm>
            <a:custGeom>
              <a:avLst/>
              <a:gdLst>
                <a:gd name="T0" fmla="*/ 14 w 21"/>
                <a:gd name="T1" fmla="*/ 0 h 38"/>
                <a:gd name="T2" fmla="*/ 14 w 21"/>
                <a:gd name="T3" fmla="*/ 11 h 38"/>
                <a:gd name="T4" fmla="*/ 15 w 21"/>
                <a:gd name="T5" fmla="*/ 25 h 38"/>
                <a:gd name="T6" fmla="*/ 0 w 21"/>
                <a:gd name="T7" fmla="*/ 38 h 38"/>
                <a:gd name="T8" fmla="*/ 21 w 21"/>
                <a:gd name="T9" fmla="*/ 33 h 38"/>
                <a:gd name="T10" fmla="*/ 20 w 21"/>
                <a:gd name="T11" fmla="*/ 12 h 38"/>
                <a:gd name="T12" fmla="*/ 18 w 21"/>
                <a:gd name="T13" fmla="*/ 9 h 38"/>
                <a:gd name="T14" fmla="*/ 14 w 21"/>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38">
                  <a:moveTo>
                    <a:pt x="14" y="0"/>
                  </a:moveTo>
                  <a:cubicBezTo>
                    <a:pt x="10" y="6"/>
                    <a:pt x="10" y="9"/>
                    <a:pt x="14" y="11"/>
                  </a:cubicBezTo>
                  <a:cubicBezTo>
                    <a:pt x="15" y="25"/>
                    <a:pt x="15" y="25"/>
                    <a:pt x="15" y="25"/>
                  </a:cubicBezTo>
                  <a:cubicBezTo>
                    <a:pt x="0" y="38"/>
                    <a:pt x="0" y="38"/>
                    <a:pt x="0" y="38"/>
                  </a:cubicBezTo>
                  <a:cubicBezTo>
                    <a:pt x="21" y="33"/>
                    <a:pt x="21" y="33"/>
                    <a:pt x="21" y="33"/>
                  </a:cubicBezTo>
                  <a:cubicBezTo>
                    <a:pt x="20" y="12"/>
                    <a:pt x="20" y="12"/>
                    <a:pt x="20" y="12"/>
                  </a:cubicBezTo>
                  <a:cubicBezTo>
                    <a:pt x="19" y="11"/>
                    <a:pt x="19" y="10"/>
                    <a:pt x="18" y="9"/>
                  </a:cubicBezTo>
                  <a:cubicBezTo>
                    <a:pt x="14" y="7"/>
                    <a:pt x="12" y="4"/>
                    <a:pt x="1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6" name="Freeform 95"/>
            <p:cNvSpPr>
              <a:spLocks noEditPoints="1"/>
            </p:cNvSpPr>
            <p:nvPr/>
          </p:nvSpPr>
          <p:spPr bwMode="auto">
            <a:xfrm>
              <a:off x="7004051" y="4741863"/>
              <a:ext cx="58738" cy="138113"/>
            </a:xfrm>
            <a:custGeom>
              <a:avLst/>
              <a:gdLst>
                <a:gd name="T0" fmla="*/ 6 w 29"/>
                <a:gd name="T1" fmla="*/ 7 h 69"/>
                <a:gd name="T2" fmla="*/ 6 w 29"/>
                <a:gd name="T3" fmla="*/ 7 h 69"/>
                <a:gd name="T4" fmla="*/ 3 w 29"/>
                <a:gd name="T5" fmla="*/ 12 h 69"/>
                <a:gd name="T6" fmla="*/ 7 w 29"/>
                <a:gd name="T7" fmla="*/ 58 h 69"/>
                <a:gd name="T8" fmla="*/ 8 w 29"/>
                <a:gd name="T9" fmla="*/ 60 h 69"/>
                <a:gd name="T10" fmla="*/ 12 w 29"/>
                <a:gd name="T11" fmla="*/ 62 h 69"/>
                <a:gd name="T12" fmla="*/ 18 w 29"/>
                <a:gd name="T13" fmla="*/ 69 h 69"/>
                <a:gd name="T14" fmla="*/ 20 w 29"/>
                <a:gd name="T15" fmla="*/ 68 h 69"/>
                <a:gd name="T16" fmla="*/ 23 w 29"/>
                <a:gd name="T17" fmla="*/ 65 h 69"/>
                <a:gd name="T18" fmla="*/ 29 w 29"/>
                <a:gd name="T19" fmla="*/ 55 h 69"/>
                <a:gd name="T20" fmla="*/ 17 w 29"/>
                <a:gd name="T21" fmla="*/ 0 h 69"/>
                <a:gd name="T22" fmla="*/ 6 w 29"/>
                <a:gd name="T23" fmla="*/ 7 h 69"/>
                <a:gd name="T24" fmla="*/ 16 w 29"/>
                <a:gd name="T25" fmla="*/ 2 h 69"/>
                <a:gd name="T26" fmla="*/ 16 w 29"/>
                <a:gd name="T27" fmla="*/ 2 h 69"/>
                <a:gd name="T28" fmla="*/ 8 w 29"/>
                <a:gd name="T29" fmla="*/ 13 h 69"/>
                <a:gd name="T30" fmla="*/ 11 w 29"/>
                <a:gd name="T31" fmla="*/ 54 h 69"/>
                <a:gd name="T32" fmla="*/ 15 w 29"/>
                <a:gd name="T33" fmla="*/ 54 h 69"/>
                <a:gd name="T34" fmla="*/ 22 w 29"/>
                <a:gd name="T35" fmla="*/ 64 h 69"/>
                <a:gd name="T36" fmla="*/ 19 w 29"/>
                <a:gd name="T37" fmla="*/ 66 h 69"/>
                <a:gd name="T38" fmla="*/ 19 w 29"/>
                <a:gd name="T39" fmla="*/ 66 h 69"/>
                <a:gd name="T40" fmla="*/ 14 w 29"/>
                <a:gd name="T41" fmla="*/ 60 h 69"/>
                <a:gd name="T42" fmla="*/ 13 w 29"/>
                <a:gd name="T43" fmla="*/ 60 h 69"/>
                <a:gd name="T44" fmla="*/ 9 w 29"/>
                <a:gd name="T45" fmla="*/ 58 h 69"/>
                <a:gd name="T46" fmla="*/ 9 w 29"/>
                <a:gd name="T47" fmla="*/ 57 h 69"/>
                <a:gd name="T48" fmla="*/ 4 w 29"/>
                <a:gd name="T49" fmla="*/ 13 h 69"/>
                <a:gd name="T50" fmla="*/ 7 w 29"/>
                <a:gd name="T51" fmla="*/ 8 h 69"/>
                <a:gd name="T52" fmla="*/ 7 w 29"/>
                <a:gd name="T53" fmla="*/ 8 h 69"/>
                <a:gd name="T54" fmla="*/ 7 w 29"/>
                <a:gd name="T55" fmla="*/ 8 h 69"/>
                <a:gd name="T56" fmla="*/ 16 w 29"/>
                <a:gd name="T5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9" h="69">
                  <a:moveTo>
                    <a:pt x="6" y="7"/>
                  </a:moveTo>
                  <a:cubicBezTo>
                    <a:pt x="6" y="7"/>
                    <a:pt x="6" y="7"/>
                    <a:pt x="6" y="7"/>
                  </a:cubicBezTo>
                  <a:cubicBezTo>
                    <a:pt x="4" y="9"/>
                    <a:pt x="3" y="10"/>
                    <a:pt x="3" y="12"/>
                  </a:cubicBezTo>
                  <a:cubicBezTo>
                    <a:pt x="0" y="25"/>
                    <a:pt x="2" y="40"/>
                    <a:pt x="7" y="58"/>
                  </a:cubicBezTo>
                  <a:cubicBezTo>
                    <a:pt x="7" y="59"/>
                    <a:pt x="7" y="59"/>
                    <a:pt x="8" y="60"/>
                  </a:cubicBezTo>
                  <a:cubicBezTo>
                    <a:pt x="12" y="62"/>
                    <a:pt x="12" y="62"/>
                    <a:pt x="12" y="62"/>
                  </a:cubicBezTo>
                  <a:cubicBezTo>
                    <a:pt x="18" y="69"/>
                    <a:pt x="18" y="69"/>
                    <a:pt x="18" y="69"/>
                  </a:cubicBezTo>
                  <a:cubicBezTo>
                    <a:pt x="19" y="69"/>
                    <a:pt x="19" y="68"/>
                    <a:pt x="20" y="68"/>
                  </a:cubicBezTo>
                  <a:cubicBezTo>
                    <a:pt x="21" y="67"/>
                    <a:pt x="22" y="66"/>
                    <a:pt x="23" y="65"/>
                  </a:cubicBezTo>
                  <a:cubicBezTo>
                    <a:pt x="29" y="55"/>
                    <a:pt x="29" y="55"/>
                    <a:pt x="29" y="55"/>
                  </a:cubicBezTo>
                  <a:cubicBezTo>
                    <a:pt x="20" y="43"/>
                    <a:pt x="16" y="24"/>
                    <a:pt x="17" y="0"/>
                  </a:cubicBezTo>
                  <a:cubicBezTo>
                    <a:pt x="12" y="1"/>
                    <a:pt x="9" y="3"/>
                    <a:pt x="6" y="7"/>
                  </a:cubicBezTo>
                  <a:close/>
                  <a:moveTo>
                    <a:pt x="16" y="2"/>
                  </a:moveTo>
                  <a:cubicBezTo>
                    <a:pt x="16" y="2"/>
                    <a:pt x="16" y="2"/>
                    <a:pt x="16" y="2"/>
                  </a:cubicBezTo>
                  <a:cubicBezTo>
                    <a:pt x="8" y="13"/>
                    <a:pt x="8" y="13"/>
                    <a:pt x="8" y="13"/>
                  </a:cubicBezTo>
                  <a:cubicBezTo>
                    <a:pt x="6" y="26"/>
                    <a:pt x="7" y="40"/>
                    <a:pt x="11" y="54"/>
                  </a:cubicBezTo>
                  <a:cubicBezTo>
                    <a:pt x="15" y="54"/>
                    <a:pt x="15" y="54"/>
                    <a:pt x="15" y="54"/>
                  </a:cubicBezTo>
                  <a:cubicBezTo>
                    <a:pt x="22" y="64"/>
                    <a:pt x="22" y="64"/>
                    <a:pt x="22" y="64"/>
                  </a:cubicBezTo>
                  <a:cubicBezTo>
                    <a:pt x="21" y="65"/>
                    <a:pt x="20" y="65"/>
                    <a:pt x="19" y="66"/>
                  </a:cubicBezTo>
                  <a:cubicBezTo>
                    <a:pt x="19" y="66"/>
                    <a:pt x="19" y="66"/>
                    <a:pt x="19" y="66"/>
                  </a:cubicBezTo>
                  <a:cubicBezTo>
                    <a:pt x="14" y="60"/>
                    <a:pt x="14" y="60"/>
                    <a:pt x="14" y="60"/>
                  </a:cubicBezTo>
                  <a:cubicBezTo>
                    <a:pt x="14" y="60"/>
                    <a:pt x="13" y="60"/>
                    <a:pt x="13" y="60"/>
                  </a:cubicBezTo>
                  <a:cubicBezTo>
                    <a:pt x="9" y="58"/>
                    <a:pt x="9" y="58"/>
                    <a:pt x="9" y="58"/>
                  </a:cubicBezTo>
                  <a:cubicBezTo>
                    <a:pt x="9" y="58"/>
                    <a:pt x="9" y="58"/>
                    <a:pt x="9" y="57"/>
                  </a:cubicBezTo>
                  <a:cubicBezTo>
                    <a:pt x="4" y="40"/>
                    <a:pt x="2" y="25"/>
                    <a:pt x="4" y="13"/>
                  </a:cubicBezTo>
                  <a:cubicBezTo>
                    <a:pt x="5" y="11"/>
                    <a:pt x="6" y="10"/>
                    <a:pt x="7" y="8"/>
                  </a:cubicBezTo>
                  <a:cubicBezTo>
                    <a:pt x="7" y="8"/>
                    <a:pt x="7" y="8"/>
                    <a:pt x="7" y="8"/>
                  </a:cubicBezTo>
                  <a:cubicBezTo>
                    <a:pt x="7" y="8"/>
                    <a:pt x="7" y="8"/>
                    <a:pt x="7" y="8"/>
                  </a:cubicBezTo>
                  <a:cubicBezTo>
                    <a:pt x="10" y="5"/>
                    <a:pt x="12" y="3"/>
                    <a:pt x="16" y="2"/>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7" name="Freeform 96"/>
            <p:cNvSpPr>
              <a:spLocks/>
            </p:cNvSpPr>
            <p:nvPr/>
          </p:nvSpPr>
          <p:spPr bwMode="auto">
            <a:xfrm>
              <a:off x="7008813" y="4746626"/>
              <a:ext cx="39688" cy="128588"/>
            </a:xfrm>
            <a:custGeom>
              <a:avLst/>
              <a:gdLst>
                <a:gd name="T0" fmla="*/ 14 w 20"/>
                <a:gd name="T1" fmla="*/ 0 h 64"/>
                <a:gd name="T2" fmla="*/ 14 w 20"/>
                <a:gd name="T3" fmla="*/ 0 h 64"/>
                <a:gd name="T4" fmla="*/ 5 w 20"/>
                <a:gd name="T5" fmla="*/ 6 h 64"/>
                <a:gd name="T6" fmla="*/ 5 w 20"/>
                <a:gd name="T7" fmla="*/ 6 h 64"/>
                <a:gd name="T8" fmla="*/ 5 w 20"/>
                <a:gd name="T9" fmla="*/ 6 h 64"/>
                <a:gd name="T10" fmla="*/ 2 w 20"/>
                <a:gd name="T11" fmla="*/ 11 h 64"/>
                <a:gd name="T12" fmla="*/ 7 w 20"/>
                <a:gd name="T13" fmla="*/ 55 h 64"/>
                <a:gd name="T14" fmla="*/ 7 w 20"/>
                <a:gd name="T15" fmla="*/ 56 h 64"/>
                <a:gd name="T16" fmla="*/ 11 w 20"/>
                <a:gd name="T17" fmla="*/ 58 h 64"/>
                <a:gd name="T18" fmla="*/ 12 w 20"/>
                <a:gd name="T19" fmla="*/ 58 h 64"/>
                <a:gd name="T20" fmla="*/ 17 w 20"/>
                <a:gd name="T21" fmla="*/ 64 h 64"/>
                <a:gd name="T22" fmla="*/ 17 w 20"/>
                <a:gd name="T23" fmla="*/ 64 h 64"/>
                <a:gd name="T24" fmla="*/ 20 w 20"/>
                <a:gd name="T25" fmla="*/ 62 h 64"/>
                <a:gd name="T26" fmla="*/ 13 w 20"/>
                <a:gd name="T27" fmla="*/ 52 h 64"/>
                <a:gd name="T28" fmla="*/ 9 w 20"/>
                <a:gd name="T29" fmla="*/ 52 h 64"/>
                <a:gd name="T30" fmla="*/ 6 w 20"/>
                <a:gd name="T31" fmla="*/ 11 h 64"/>
                <a:gd name="T32" fmla="*/ 14 w 20"/>
                <a:gd name="T33"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64">
                  <a:moveTo>
                    <a:pt x="14" y="0"/>
                  </a:moveTo>
                  <a:cubicBezTo>
                    <a:pt x="14" y="0"/>
                    <a:pt x="14" y="0"/>
                    <a:pt x="14" y="0"/>
                  </a:cubicBezTo>
                  <a:cubicBezTo>
                    <a:pt x="10" y="1"/>
                    <a:pt x="8" y="3"/>
                    <a:pt x="5" y="6"/>
                  </a:cubicBezTo>
                  <a:cubicBezTo>
                    <a:pt x="5" y="6"/>
                    <a:pt x="5" y="6"/>
                    <a:pt x="5" y="6"/>
                  </a:cubicBezTo>
                  <a:cubicBezTo>
                    <a:pt x="5" y="6"/>
                    <a:pt x="5" y="6"/>
                    <a:pt x="5" y="6"/>
                  </a:cubicBezTo>
                  <a:cubicBezTo>
                    <a:pt x="4" y="8"/>
                    <a:pt x="3" y="9"/>
                    <a:pt x="2" y="11"/>
                  </a:cubicBezTo>
                  <a:cubicBezTo>
                    <a:pt x="0" y="23"/>
                    <a:pt x="2" y="38"/>
                    <a:pt x="7" y="55"/>
                  </a:cubicBezTo>
                  <a:cubicBezTo>
                    <a:pt x="7" y="56"/>
                    <a:pt x="7" y="56"/>
                    <a:pt x="7" y="56"/>
                  </a:cubicBezTo>
                  <a:cubicBezTo>
                    <a:pt x="11" y="58"/>
                    <a:pt x="11" y="58"/>
                    <a:pt x="11" y="58"/>
                  </a:cubicBezTo>
                  <a:cubicBezTo>
                    <a:pt x="11" y="58"/>
                    <a:pt x="12" y="58"/>
                    <a:pt x="12" y="58"/>
                  </a:cubicBezTo>
                  <a:cubicBezTo>
                    <a:pt x="17" y="64"/>
                    <a:pt x="17" y="64"/>
                    <a:pt x="17" y="64"/>
                  </a:cubicBezTo>
                  <a:cubicBezTo>
                    <a:pt x="17" y="64"/>
                    <a:pt x="17" y="64"/>
                    <a:pt x="17" y="64"/>
                  </a:cubicBezTo>
                  <a:cubicBezTo>
                    <a:pt x="18" y="63"/>
                    <a:pt x="19" y="63"/>
                    <a:pt x="20" y="62"/>
                  </a:cubicBezTo>
                  <a:cubicBezTo>
                    <a:pt x="13" y="52"/>
                    <a:pt x="13" y="52"/>
                    <a:pt x="13" y="52"/>
                  </a:cubicBezTo>
                  <a:cubicBezTo>
                    <a:pt x="9" y="52"/>
                    <a:pt x="9" y="52"/>
                    <a:pt x="9" y="52"/>
                  </a:cubicBezTo>
                  <a:cubicBezTo>
                    <a:pt x="5" y="38"/>
                    <a:pt x="4" y="24"/>
                    <a:pt x="6" y="11"/>
                  </a:cubicBezTo>
                  <a:cubicBezTo>
                    <a:pt x="14" y="0"/>
                    <a:pt x="14" y="0"/>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8" name="Freeform 97"/>
            <p:cNvSpPr>
              <a:spLocks noEditPoints="1"/>
            </p:cNvSpPr>
            <p:nvPr/>
          </p:nvSpPr>
          <p:spPr bwMode="auto">
            <a:xfrm>
              <a:off x="7062788" y="4713288"/>
              <a:ext cx="114300" cy="125413"/>
            </a:xfrm>
            <a:custGeom>
              <a:avLst/>
              <a:gdLst>
                <a:gd name="T0" fmla="*/ 36 w 57"/>
                <a:gd name="T1" fmla="*/ 0 h 62"/>
                <a:gd name="T2" fmla="*/ 36 w 57"/>
                <a:gd name="T3" fmla="*/ 0 h 62"/>
                <a:gd name="T4" fmla="*/ 36 w 57"/>
                <a:gd name="T5" fmla="*/ 9 h 62"/>
                <a:gd name="T6" fmla="*/ 43 w 57"/>
                <a:gd name="T7" fmla="*/ 24 h 62"/>
                <a:gd name="T8" fmla="*/ 36 w 57"/>
                <a:gd name="T9" fmla="*/ 35 h 62"/>
                <a:gd name="T10" fmla="*/ 35 w 57"/>
                <a:gd name="T11" fmla="*/ 39 h 62"/>
                <a:gd name="T12" fmla="*/ 40 w 57"/>
                <a:gd name="T13" fmla="*/ 50 h 62"/>
                <a:gd name="T14" fmla="*/ 38 w 57"/>
                <a:gd name="T15" fmla="*/ 53 h 62"/>
                <a:gd name="T16" fmla="*/ 33 w 57"/>
                <a:gd name="T17" fmla="*/ 50 h 62"/>
                <a:gd name="T18" fmla="*/ 26 w 57"/>
                <a:gd name="T19" fmla="*/ 37 h 62"/>
                <a:gd name="T20" fmla="*/ 9 w 57"/>
                <a:gd name="T21" fmla="*/ 9 h 62"/>
                <a:gd name="T22" fmla="*/ 0 w 57"/>
                <a:gd name="T23" fmla="*/ 32 h 62"/>
                <a:gd name="T24" fmla="*/ 14 w 57"/>
                <a:gd name="T25" fmla="*/ 26 h 62"/>
                <a:gd name="T26" fmla="*/ 39 w 57"/>
                <a:gd name="T27" fmla="*/ 62 h 62"/>
                <a:gd name="T28" fmla="*/ 44 w 57"/>
                <a:gd name="T29" fmla="*/ 50 h 62"/>
                <a:gd name="T30" fmla="*/ 38 w 57"/>
                <a:gd name="T31" fmla="*/ 38 h 62"/>
                <a:gd name="T32" fmla="*/ 45 w 57"/>
                <a:gd name="T33" fmla="*/ 28 h 62"/>
                <a:gd name="T34" fmla="*/ 57 w 57"/>
                <a:gd name="T35" fmla="*/ 26 h 62"/>
                <a:gd name="T36" fmla="*/ 45 w 57"/>
                <a:gd name="T37" fmla="*/ 7 h 62"/>
                <a:gd name="T38" fmla="*/ 36 w 57"/>
                <a:gd name="T39" fmla="*/ 0 h 62"/>
                <a:gd name="T40" fmla="*/ 9 w 57"/>
                <a:gd name="T41" fmla="*/ 11 h 62"/>
                <a:gd name="T42" fmla="*/ 6 w 57"/>
                <a:gd name="T43" fmla="*/ 26 h 62"/>
                <a:gd name="T44" fmla="*/ 1 w 57"/>
                <a:gd name="T45" fmla="*/ 29 h 62"/>
                <a:gd name="T46" fmla="*/ 9 w 57"/>
                <a:gd name="T47" fmla="*/ 11 h 62"/>
                <a:gd name="T48" fmla="*/ 55 w 57"/>
                <a:gd name="T49" fmla="*/ 23 h 62"/>
                <a:gd name="T50" fmla="*/ 52 w 57"/>
                <a:gd name="T51" fmla="*/ 22 h 62"/>
                <a:gd name="T52" fmla="*/ 37 w 57"/>
                <a:gd name="T53" fmla="*/ 9 h 62"/>
                <a:gd name="T54" fmla="*/ 37 w 57"/>
                <a:gd name="T55" fmla="*/ 2 h 62"/>
                <a:gd name="T56" fmla="*/ 55 w 57"/>
                <a:gd name="T57"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62">
                  <a:moveTo>
                    <a:pt x="36" y="0"/>
                  </a:moveTo>
                  <a:cubicBezTo>
                    <a:pt x="36" y="0"/>
                    <a:pt x="36" y="0"/>
                    <a:pt x="36" y="0"/>
                  </a:cubicBezTo>
                  <a:cubicBezTo>
                    <a:pt x="36" y="9"/>
                    <a:pt x="36" y="9"/>
                    <a:pt x="36" y="9"/>
                  </a:cubicBezTo>
                  <a:cubicBezTo>
                    <a:pt x="43" y="24"/>
                    <a:pt x="43" y="24"/>
                    <a:pt x="43" y="24"/>
                  </a:cubicBezTo>
                  <a:cubicBezTo>
                    <a:pt x="36" y="35"/>
                    <a:pt x="36" y="35"/>
                    <a:pt x="36" y="35"/>
                  </a:cubicBezTo>
                  <a:cubicBezTo>
                    <a:pt x="35" y="39"/>
                    <a:pt x="35" y="39"/>
                    <a:pt x="35" y="39"/>
                  </a:cubicBezTo>
                  <a:cubicBezTo>
                    <a:pt x="40" y="50"/>
                    <a:pt x="40" y="50"/>
                    <a:pt x="40" y="50"/>
                  </a:cubicBezTo>
                  <a:cubicBezTo>
                    <a:pt x="38" y="53"/>
                    <a:pt x="38" y="53"/>
                    <a:pt x="38" y="53"/>
                  </a:cubicBezTo>
                  <a:cubicBezTo>
                    <a:pt x="33" y="50"/>
                    <a:pt x="33" y="50"/>
                    <a:pt x="33" y="50"/>
                  </a:cubicBezTo>
                  <a:cubicBezTo>
                    <a:pt x="26" y="37"/>
                    <a:pt x="26" y="37"/>
                    <a:pt x="26" y="37"/>
                  </a:cubicBezTo>
                  <a:cubicBezTo>
                    <a:pt x="9" y="9"/>
                    <a:pt x="9" y="9"/>
                    <a:pt x="9" y="9"/>
                  </a:cubicBezTo>
                  <a:cubicBezTo>
                    <a:pt x="3" y="15"/>
                    <a:pt x="0" y="23"/>
                    <a:pt x="0" y="32"/>
                  </a:cubicBezTo>
                  <a:cubicBezTo>
                    <a:pt x="3" y="28"/>
                    <a:pt x="8" y="26"/>
                    <a:pt x="14" y="26"/>
                  </a:cubicBezTo>
                  <a:cubicBezTo>
                    <a:pt x="21" y="40"/>
                    <a:pt x="30" y="52"/>
                    <a:pt x="39" y="62"/>
                  </a:cubicBezTo>
                  <a:cubicBezTo>
                    <a:pt x="44" y="50"/>
                    <a:pt x="44" y="50"/>
                    <a:pt x="44" y="50"/>
                  </a:cubicBezTo>
                  <a:cubicBezTo>
                    <a:pt x="38" y="38"/>
                    <a:pt x="38" y="38"/>
                    <a:pt x="38" y="38"/>
                  </a:cubicBezTo>
                  <a:cubicBezTo>
                    <a:pt x="45" y="28"/>
                    <a:pt x="45" y="28"/>
                    <a:pt x="45" y="28"/>
                  </a:cubicBezTo>
                  <a:cubicBezTo>
                    <a:pt x="46" y="22"/>
                    <a:pt x="51" y="21"/>
                    <a:pt x="57" y="26"/>
                  </a:cubicBezTo>
                  <a:cubicBezTo>
                    <a:pt x="55" y="19"/>
                    <a:pt x="51" y="13"/>
                    <a:pt x="45" y="7"/>
                  </a:cubicBezTo>
                  <a:cubicBezTo>
                    <a:pt x="42" y="5"/>
                    <a:pt x="39" y="2"/>
                    <a:pt x="36" y="0"/>
                  </a:cubicBezTo>
                  <a:close/>
                  <a:moveTo>
                    <a:pt x="9" y="11"/>
                  </a:moveTo>
                  <a:cubicBezTo>
                    <a:pt x="7" y="16"/>
                    <a:pt x="6" y="21"/>
                    <a:pt x="6" y="26"/>
                  </a:cubicBezTo>
                  <a:cubicBezTo>
                    <a:pt x="1" y="29"/>
                    <a:pt x="1" y="29"/>
                    <a:pt x="1" y="29"/>
                  </a:cubicBezTo>
                  <a:cubicBezTo>
                    <a:pt x="2" y="21"/>
                    <a:pt x="5" y="15"/>
                    <a:pt x="9" y="11"/>
                  </a:cubicBezTo>
                  <a:close/>
                  <a:moveTo>
                    <a:pt x="55" y="23"/>
                  </a:moveTo>
                  <a:cubicBezTo>
                    <a:pt x="52" y="22"/>
                    <a:pt x="52" y="22"/>
                    <a:pt x="52" y="22"/>
                  </a:cubicBezTo>
                  <a:cubicBezTo>
                    <a:pt x="48" y="15"/>
                    <a:pt x="43" y="11"/>
                    <a:pt x="37" y="9"/>
                  </a:cubicBezTo>
                  <a:cubicBezTo>
                    <a:pt x="37" y="2"/>
                    <a:pt x="37" y="2"/>
                    <a:pt x="37" y="2"/>
                  </a:cubicBezTo>
                  <a:cubicBezTo>
                    <a:pt x="44" y="7"/>
                    <a:pt x="50" y="14"/>
                    <a:pt x="55" y="2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99" name="Freeform 98"/>
            <p:cNvSpPr>
              <a:spLocks/>
            </p:cNvSpPr>
            <p:nvPr/>
          </p:nvSpPr>
          <p:spPr bwMode="auto">
            <a:xfrm>
              <a:off x="7064376" y="4735513"/>
              <a:ext cx="15875" cy="36513"/>
            </a:xfrm>
            <a:custGeom>
              <a:avLst/>
              <a:gdLst>
                <a:gd name="T0" fmla="*/ 5 w 8"/>
                <a:gd name="T1" fmla="*/ 15 h 18"/>
                <a:gd name="T2" fmla="*/ 8 w 8"/>
                <a:gd name="T3" fmla="*/ 0 h 18"/>
                <a:gd name="T4" fmla="*/ 0 w 8"/>
                <a:gd name="T5" fmla="*/ 18 h 18"/>
                <a:gd name="T6" fmla="*/ 5 w 8"/>
                <a:gd name="T7" fmla="*/ 15 h 18"/>
              </a:gdLst>
              <a:ahLst/>
              <a:cxnLst>
                <a:cxn ang="0">
                  <a:pos x="T0" y="T1"/>
                </a:cxn>
                <a:cxn ang="0">
                  <a:pos x="T2" y="T3"/>
                </a:cxn>
                <a:cxn ang="0">
                  <a:pos x="T4" y="T5"/>
                </a:cxn>
                <a:cxn ang="0">
                  <a:pos x="T6" y="T7"/>
                </a:cxn>
              </a:cxnLst>
              <a:rect l="0" t="0" r="r" b="b"/>
              <a:pathLst>
                <a:path w="8" h="18">
                  <a:moveTo>
                    <a:pt x="5" y="15"/>
                  </a:moveTo>
                  <a:cubicBezTo>
                    <a:pt x="5" y="10"/>
                    <a:pt x="6" y="5"/>
                    <a:pt x="8" y="0"/>
                  </a:cubicBezTo>
                  <a:cubicBezTo>
                    <a:pt x="4" y="4"/>
                    <a:pt x="1" y="10"/>
                    <a:pt x="0" y="18"/>
                  </a:cubicBezTo>
                  <a:cubicBezTo>
                    <a:pt x="5" y="15"/>
                    <a:pt x="5" y="15"/>
                    <a:pt x="5"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0" name="Freeform 99"/>
            <p:cNvSpPr>
              <a:spLocks/>
            </p:cNvSpPr>
            <p:nvPr/>
          </p:nvSpPr>
          <p:spPr bwMode="auto">
            <a:xfrm>
              <a:off x="7137401" y="4718051"/>
              <a:ext cx="36513" cy="41275"/>
            </a:xfrm>
            <a:custGeom>
              <a:avLst/>
              <a:gdLst>
                <a:gd name="T0" fmla="*/ 15 w 18"/>
                <a:gd name="T1" fmla="*/ 20 h 21"/>
                <a:gd name="T2" fmla="*/ 18 w 18"/>
                <a:gd name="T3" fmla="*/ 21 h 21"/>
                <a:gd name="T4" fmla="*/ 0 w 18"/>
                <a:gd name="T5" fmla="*/ 0 h 21"/>
                <a:gd name="T6" fmla="*/ 0 w 18"/>
                <a:gd name="T7" fmla="*/ 7 h 21"/>
                <a:gd name="T8" fmla="*/ 15 w 18"/>
                <a:gd name="T9" fmla="*/ 20 h 21"/>
              </a:gdLst>
              <a:ahLst/>
              <a:cxnLst>
                <a:cxn ang="0">
                  <a:pos x="T0" y="T1"/>
                </a:cxn>
                <a:cxn ang="0">
                  <a:pos x="T2" y="T3"/>
                </a:cxn>
                <a:cxn ang="0">
                  <a:pos x="T4" y="T5"/>
                </a:cxn>
                <a:cxn ang="0">
                  <a:pos x="T6" y="T7"/>
                </a:cxn>
                <a:cxn ang="0">
                  <a:pos x="T8" y="T9"/>
                </a:cxn>
              </a:cxnLst>
              <a:rect l="0" t="0" r="r" b="b"/>
              <a:pathLst>
                <a:path w="18" h="21">
                  <a:moveTo>
                    <a:pt x="15" y="20"/>
                  </a:moveTo>
                  <a:cubicBezTo>
                    <a:pt x="18" y="21"/>
                    <a:pt x="18" y="21"/>
                    <a:pt x="18" y="21"/>
                  </a:cubicBezTo>
                  <a:cubicBezTo>
                    <a:pt x="13" y="12"/>
                    <a:pt x="7" y="5"/>
                    <a:pt x="0" y="0"/>
                  </a:cubicBezTo>
                  <a:cubicBezTo>
                    <a:pt x="0" y="7"/>
                    <a:pt x="0" y="7"/>
                    <a:pt x="0" y="7"/>
                  </a:cubicBezTo>
                  <a:cubicBezTo>
                    <a:pt x="6" y="9"/>
                    <a:pt x="11" y="13"/>
                    <a:pt x="15"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1" name="Freeform 100"/>
            <p:cNvSpPr>
              <a:spLocks/>
            </p:cNvSpPr>
            <p:nvPr/>
          </p:nvSpPr>
          <p:spPr bwMode="auto">
            <a:xfrm>
              <a:off x="7080251" y="4732338"/>
              <a:ext cx="58738" cy="87313"/>
            </a:xfrm>
            <a:custGeom>
              <a:avLst/>
              <a:gdLst>
                <a:gd name="T0" fmla="*/ 24 w 37"/>
                <a:gd name="T1" fmla="*/ 33 h 55"/>
                <a:gd name="T2" fmla="*/ 0 w 37"/>
                <a:gd name="T3" fmla="*/ 0 h 55"/>
                <a:gd name="T4" fmla="*/ 22 w 37"/>
                <a:gd name="T5" fmla="*/ 35 h 55"/>
                <a:gd name="T6" fmla="*/ 31 w 37"/>
                <a:gd name="T7" fmla="*/ 52 h 55"/>
                <a:gd name="T8" fmla="*/ 37 w 37"/>
                <a:gd name="T9" fmla="*/ 55 h 55"/>
                <a:gd name="T10" fmla="*/ 29 w 37"/>
                <a:gd name="T11" fmla="*/ 40 h 55"/>
                <a:gd name="T12" fmla="*/ 24 w 37"/>
                <a:gd name="T13" fmla="*/ 33 h 55"/>
                <a:gd name="T14" fmla="*/ 24 w 37"/>
                <a:gd name="T15" fmla="*/ 33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5">
                  <a:moveTo>
                    <a:pt x="24" y="33"/>
                  </a:moveTo>
                  <a:lnTo>
                    <a:pt x="0" y="0"/>
                  </a:lnTo>
                  <a:lnTo>
                    <a:pt x="22" y="35"/>
                  </a:lnTo>
                  <a:lnTo>
                    <a:pt x="31" y="52"/>
                  </a:lnTo>
                  <a:lnTo>
                    <a:pt x="37" y="55"/>
                  </a:lnTo>
                  <a:lnTo>
                    <a:pt x="29" y="40"/>
                  </a:lnTo>
                  <a:lnTo>
                    <a:pt x="24" y="33"/>
                  </a:lnTo>
                  <a:lnTo>
                    <a:pt x="24" y="33"/>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2" name="Freeform 101"/>
            <p:cNvSpPr>
              <a:spLocks/>
            </p:cNvSpPr>
            <p:nvPr/>
          </p:nvSpPr>
          <p:spPr bwMode="auto">
            <a:xfrm>
              <a:off x="7038976" y="4727576"/>
              <a:ext cx="160338" cy="166688"/>
            </a:xfrm>
            <a:custGeom>
              <a:avLst/>
              <a:gdLst>
                <a:gd name="T0" fmla="*/ 65 w 80"/>
                <a:gd name="T1" fmla="*/ 0 h 83"/>
                <a:gd name="T2" fmla="*/ 57 w 80"/>
                <a:gd name="T3" fmla="*/ 0 h 83"/>
                <a:gd name="T4" fmla="*/ 69 w 80"/>
                <a:gd name="T5" fmla="*/ 19 h 83"/>
                <a:gd name="T6" fmla="*/ 57 w 80"/>
                <a:gd name="T7" fmla="*/ 21 h 83"/>
                <a:gd name="T8" fmla="*/ 61 w 80"/>
                <a:gd name="T9" fmla="*/ 35 h 83"/>
                <a:gd name="T10" fmla="*/ 54 w 80"/>
                <a:gd name="T11" fmla="*/ 57 h 83"/>
                <a:gd name="T12" fmla="*/ 51 w 80"/>
                <a:gd name="T13" fmla="*/ 55 h 83"/>
                <a:gd name="T14" fmla="*/ 26 w 80"/>
                <a:gd name="T15" fmla="*/ 19 h 83"/>
                <a:gd name="T16" fmla="*/ 12 w 80"/>
                <a:gd name="T17" fmla="*/ 25 h 83"/>
                <a:gd name="T18" fmla="*/ 21 w 80"/>
                <a:gd name="T19" fmla="*/ 2 h 83"/>
                <a:gd name="T20" fmla="*/ 0 w 80"/>
                <a:gd name="T21" fmla="*/ 7 h 83"/>
                <a:gd name="T22" fmla="*/ 11 w 80"/>
                <a:gd name="T23" fmla="*/ 40 h 83"/>
                <a:gd name="T24" fmla="*/ 23 w 80"/>
                <a:gd name="T25" fmla="*/ 64 h 83"/>
                <a:gd name="T26" fmla="*/ 36 w 80"/>
                <a:gd name="T27" fmla="*/ 83 h 83"/>
                <a:gd name="T28" fmla="*/ 59 w 80"/>
                <a:gd name="T29" fmla="*/ 83 h 83"/>
                <a:gd name="T30" fmla="*/ 68 w 80"/>
                <a:gd name="T31" fmla="*/ 50 h 83"/>
                <a:gd name="T32" fmla="*/ 80 w 80"/>
                <a:gd name="T33" fmla="*/ 48 h 83"/>
                <a:gd name="T34" fmla="*/ 78 w 80"/>
                <a:gd name="T35" fmla="*/ 34 h 83"/>
                <a:gd name="T36" fmla="*/ 65 w 80"/>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83">
                  <a:moveTo>
                    <a:pt x="65" y="0"/>
                  </a:moveTo>
                  <a:cubicBezTo>
                    <a:pt x="57" y="0"/>
                    <a:pt x="57" y="0"/>
                    <a:pt x="57" y="0"/>
                  </a:cubicBezTo>
                  <a:cubicBezTo>
                    <a:pt x="63" y="6"/>
                    <a:pt x="67" y="12"/>
                    <a:pt x="69" y="19"/>
                  </a:cubicBezTo>
                  <a:cubicBezTo>
                    <a:pt x="63" y="14"/>
                    <a:pt x="58" y="15"/>
                    <a:pt x="57" y="21"/>
                  </a:cubicBezTo>
                  <a:cubicBezTo>
                    <a:pt x="61" y="35"/>
                    <a:pt x="61" y="35"/>
                    <a:pt x="61" y="35"/>
                  </a:cubicBezTo>
                  <a:cubicBezTo>
                    <a:pt x="63" y="45"/>
                    <a:pt x="61" y="53"/>
                    <a:pt x="54" y="57"/>
                  </a:cubicBezTo>
                  <a:cubicBezTo>
                    <a:pt x="53" y="57"/>
                    <a:pt x="52" y="56"/>
                    <a:pt x="51" y="55"/>
                  </a:cubicBezTo>
                  <a:cubicBezTo>
                    <a:pt x="42" y="45"/>
                    <a:pt x="33" y="33"/>
                    <a:pt x="26" y="19"/>
                  </a:cubicBezTo>
                  <a:cubicBezTo>
                    <a:pt x="20" y="19"/>
                    <a:pt x="15" y="21"/>
                    <a:pt x="12" y="25"/>
                  </a:cubicBezTo>
                  <a:cubicBezTo>
                    <a:pt x="12" y="16"/>
                    <a:pt x="15" y="8"/>
                    <a:pt x="21" y="2"/>
                  </a:cubicBezTo>
                  <a:cubicBezTo>
                    <a:pt x="0" y="7"/>
                    <a:pt x="0" y="7"/>
                    <a:pt x="0" y="7"/>
                  </a:cubicBezTo>
                  <a:cubicBezTo>
                    <a:pt x="11" y="40"/>
                    <a:pt x="11" y="40"/>
                    <a:pt x="11" y="40"/>
                  </a:cubicBezTo>
                  <a:cubicBezTo>
                    <a:pt x="23" y="64"/>
                    <a:pt x="23" y="64"/>
                    <a:pt x="23" y="64"/>
                  </a:cubicBezTo>
                  <a:cubicBezTo>
                    <a:pt x="36" y="83"/>
                    <a:pt x="36" y="83"/>
                    <a:pt x="36" y="83"/>
                  </a:cubicBezTo>
                  <a:cubicBezTo>
                    <a:pt x="59" y="83"/>
                    <a:pt x="59" y="83"/>
                    <a:pt x="59" y="83"/>
                  </a:cubicBezTo>
                  <a:cubicBezTo>
                    <a:pt x="68" y="50"/>
                    <a:pt x="68" y="50"/>
                    <a:pt x="68" y="50"/>
                  </a:cubicBezTo>
                  <a:cubicBezTo>
                    <a:pt x="80" y="48"/>
                    <a:pt x="80" y="48"/>
                    <a:pt x="80" y="48"/>
                  </a:cubicBezTo>
                  <a:cubicBezTo>
                    <a:pt x="78" y="34"/>
                    <a:pt x="78" y="34"/>
                    <a:pt x="78" y="34"/>
                  </a:cubicBezTo>
                  <a:cubicBezTo>
                    <a:pt x="76" y="22"/>
                    <a:pt x="72" y="11"/>
                    <a:pt x="65"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3" name="Freeform 102"/>
            <p:cNvSpPr>
              <a:spLocks/>
            </p:cNvSpPr>
            <p:nvPr/>
          </p:nvSpPr>
          <p:spPr bwMode="auto">
            <a:xfrm>
              <a:off x="7138988" y="4770438"/>
              <a:ext cx="25400" cy="71438"/>
            </a:xfrm>
            <a:custGeom>
              <a:avLst/>
              <a:gdLst>
                <a:gd name="T0" fmla="*/ 4 w 13"/>
                <a:gd name="T1" fmla="*/ 36 h 36"/>
                <a:gd name="T2" fmla="*/ 11 w 13"/>
                <a:gd name="T3" fmla="*/ 14 h 36"/>
                <a:gd name="T4" fmla="*/ 7 w 13"/>
                <a:gd name="T5" fmla="*/ 0 h 36"/>
                <a:gd name="T6" fmla="*/ 0 w 13"/>
                <a:gd name="T7" fmla="*/ 10 h 36"/>
                <a:gd name="T8" fmla="*/ 6 w 13"/>
                <a:gd name="T9" fmla="*/ 22 h 36"/>
                <a:gd name="T10" fmla="*/ 1 w 13"/>
                <a:gd name="T11" fmla="*/ 34 h 36"/>
                <a:gd name="T12" fmla="*/ 4 w 13"/>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3" h="36">
                  <a:moveTo>
                    <a:pt x="4" y="36"/>
                  </a:moveTo>
                  <a:cubicBezTo>
                    <a:pt x="11" y="32"/>
                    <a:pt x="13" y="24"/>
                    <a:pt x="11" y="14"/>
                  </a:cubicBezTo>
                  <a:cubicBezTo>
                    <a:pt x="7" y="0"/>
                    <a:pt x="7" y="0"/>
                    <a:pt x="7" y="0"/>
                  </a:cubicBezTo>
                  <a:cubicBezTo>
                    <a:pt x="0" y="10"/>
                    <a:pt x="0" y="10"/>
                    <a:pt x="0" y="10"/>
                  </a:cubicBezTo>
                  <a:cubicBezTo>
                    <a:pt x="6" y="22"/>
                    <a:pt x="6" y="22"/>
                    <a:pt x="6" y="22"/>
                  </a:cubicBezTo>
                  <a:cubicBezTo>
                    <a:pt x="1" y="34"/>
                    <a:pt x="1" y="34"/>
                    <a:pt x="1" y="34"/>
                  </a:cubicBezTo>
                  <a:cubicBezTo>
                    <a:pt x="2" y="35"/>
                    <a:pt x="3" y="36"/>
                    <a:pt x="4" y="36"/>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4" name="Freeform 103"/>
            <p:cNvSpPr>
              <a:spLocks/>
            </p:cNvSpPr>
            <p:nvPr/>
          </p:nvSpPr>
          <p:spPr bwMode="auto">
            <a:xfrm>
              <a:off x="7045326" y="4856163"/>
              <a:ext cx="65088" cy="38100"/>
            </a:xfrm>
            <a:custGeom>
              <a:avLst/>
              <a:gdLst>
                <a:gd name="T0" fmla="*/ 17 w 33"/>
                <a:gd name="T1" fmla="*/ 9 h 19"/>
                <a:gd name="T2" fmla="*/ 33 w 33"/>
                <a:gd name="T3" fmla="*/ 19 h 19"/>
                <a:gd name="T4" fmla="*/ 20 w 33"/>
                <a:gd name="T5" fmla="*/ 0 h 19"/>
                <a:gd name="T6" fmla="*/ 3 w 33"/>
                <a:gd name="T7" fmla="*/ 8 h 19"/>
                <a:gd name="T8" fmla="*/ 0 w 33"/>
                <a:gd name="T9" fmla="*/ 11 h 19"/>
                <a:gd name="T10" fmla="*/ 17 w 33"/>
                <a:gd name="T11" fmla="*/ 9 h 19"/>
              </a:gdLst>
              <a:ahLst/>
              <a:cxnLst>
                <a:cxn ang="0">
                  <a:pos x="T0" y="T1"/>
                </a:cxn>
                <a:cxn ang="0">
                  <a:pos x="T2" y="T3"/>
                </a:cxn>
                <a:cxn ang="0">
                  <a:pos x="T4" y="T5"/>
                </a:cxn>
                <a:cxn ang="0">
                  <a:pos x="T6" y="T7"/>
                </a:cxn>
                <a:cxn ang="0">
                  <a:pos x="T8" y="T9"/>
                </a:cxn>
                <a:cxn ang="0">
                  <a:pos x="T10" y="T11"/>
                </a:cxn>
              </a:cxnLst>
              <a:rect l="0" t="0" r="r" b="b"/>
              <a:pathLst>
                <a:path w="33" h="19">
                  <a:moveTo>
                    <a:pt x="17" y="9"/>
                  </a:moveTo>
                  <a:cubicBezTo>
                    <a:pt x="33" y="19"/>
                    <a:pt x="33" y="19"/>
                    <a:pt x="33" y="19"/>
                  </a:cubicBezTo>
                  <a:cubicBezTo>
                    <a:pt x="20" y="0"/>
                    <a:pt x="20" y="0"/>
                    <a:pt x="20" y="0"/>
                  </a:cubicBezTo>
                  <a:cubicBezTo>
                    <a:pt x="13" y="2"/>
                    <a:pt x="8" y="4"/>
                    <a:pt x="3" y="8"/>
                  </a:cubicBezTo>
                  <a:cubicBezTo>
                    <a:pt x="2" y="9"/>
                    <a:pt x="1" y="10"/>
                    <a:pt x="0" y="11"/>
                  </a:cubicBezTo>
                  <a:cubicBezTo>
                    <a:pt x="6" y="7"/>
                    <a:pt x="11" y="6"/>
                    <a:pt x="17" y="9"/>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5" name="Freeform 104"/>
            <p:cNvSpPr>
              <a:spLocks noEditPoints="1"/>
            </p:cNvSpPr>
            <p:nvPr/>
          </p:nvSpPr>
          <p:spPr bwMode="auto">
            <a:xfrm>
              <a:off x="7045326" y="4868863"/>
              <a:ext cx="111125" cy="41275"/>
            </a:xfrm>
            <a:custGeom>
              <a:avLst/>
              <a:gdLst>
                <a:gd name="T0" fmla="*/ 33 w 56"/>
                <a:gd name="T1" fmla="*/ 13 h 21"/>
                <a:gd name="T2" fmla="*/ 17 w 56"/>
                <a:gd name="T3" fmla="*/ 3 h 21"/>
                <a:gd name="T4" fmla="*/ 0 w 56"/>
                <a:gd name="T5" fmla="*/ 5 h 21"/>
                <a:gd name="T6" fmla="*/ 16 w 56"/>
                <a:gd name="T7" fmla="*/ 21 h 21"/>
                <a:gd name="T8" fmla="*/ 54 w 56"/>
                <a:gd name="T9" fmla="*/ 20 h 21"/>
                <a:gd name="T10" fmla="*/ 56 w 56"/>
                <a:gd name="T11" fmla="*/ 13 h 21"/>
                <a:gd name="T12" fmla="*/ 33 w 56"/>
                <a:gd name="T13" fmla="*/ 13 h 21"/>
                <a:gd name="T14" fmla="*/ 21 w 56"/>
                <a:gd name="T15" fmla="*/ 20 h 21"/>
                <a:gd name="T16" fmla="*/ 17 w 56"/>
                <a:gd name="T17" fmla="*/ 20 h 21"/>
                <a:gd name="T18" fmla="*/ 2 w 56"/>
                <a:gd name="T19" fmla="*/ 5 h 21"/>
                <a:gd name="T20" fmla="*/ 4 w 56"/>
                <a:gd name="T21" fmla="*/ 4 h 21"/>
                <a:gd name="T22" fmla="*/ 21 w 56"/>
                <a:gd name="T23" fmla="*/ 20 h 21"/>
                <a:gd name="T24" fmla="*/ 34 w 56"/>
                <a:gd name="T25" fmla="*/ 15 h 21"/>
                <a:gd name="T26" fmla="*/ 33 w 56"/>
                <a:gd name="T27" fmla="*/ 13 h 21"/>
                <a:gd name="T28" fmla="*/ 55 w 56"/>
                <a:gd name="T29" fmla="*/ 13 h 21"/>
                <a:gd name="T30" fmla="*/ 54 w 56"/>
                <a:gd name="T31" fmla="*/ 15 h 21"/>
                <a:gd name="T32" fmla="*/ 34 w 56"/>
                <a:gd name="T33"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21">
                  <a:moveTo>
                    <a:pt x="33" y="13"/>
                  </a:moveTo>
                  <a:cubicBezTo>
                    <a:pt x="17" y="3"/>
                    <a:pt x="17" y="3"/>
                    <a:pt x="17" y="3"/>
                  </a:cubicBezTo>
                  <a:cubicBezTo>
                    <a:pt x="11" y="0"/>
                    <a:pt x="6" y="1"/>
                    <a:pt x="0" y="5"/>
                  </a:cubicBezTo>
                  <a:cubicBezTo>
                    <a:pt x="16" y="21"/>
                    <a:pt x="16" y="21"/>
                    <a:pt x="16" y="21"/>
                  </a:cubicBezTo>
                  <a:cubicBezTo>
                    <a:pt x="54" y="20"/>
                    <a:pt x="54" y="20"/>
                    <a:pt x="54" y="20"/>
                  </a:cubicBezTo>
                  <a:cubicBezTo>
                    <a:pt x="56" y="13"/>
                    <a:pt x="56" y="13"/>
                    <a:pt x="56" y="13"/>
                  </a:cubicBezTo>
                  <a:cubicBezTo>
                    <a:pt x="33" y="13"/>
                    <a:pt x="33" y="13"/>
                    <a:pt x="33" y="13"/>
                  </a:cubicBezTo>
                  <a:close/>
                  <a:moveTo>
                    <a:pt x="21" y="20"/>
                  </a:moveTo>
                  <a:cubicBezTo>
                    <a:pt x="17" y="20"/>
                    <a:pt x="17" y="20"/>
                    <a:pt x="17" y="20"/>
                  </a:cubicBezTo>
                  <a:cubicBezTo>
                    <a:pt x="2" y="5"/>
                    <a:pt x="2" y="5"/>
                    <a:pt x="2" y="5"/>
                  </a:cubicBezTo>
                  <a:cubicBezTo>
                    <a:pt x="4" y="4"/>
                    <a:pt x="4" y="4"/>
                    <a:pt x="4" y="4"/>
                  </a:cubicBezTo>
                  <a:cubicBezTo>
                    <a:pt x="21" y="20"/>
                    <a:pt x="21" y="20"/>
                    <a:pt x="21" y="20"/>
                  </a:cubicBezTo>
                  <a:close/>
                  <a:moveTo>
                    <a:pt x="34" y="15"/>
                  </a:moveTo>
                  <a:cubicBezTo>
                    <a:pt x="33" y="13"/>
                    <a:pt x="33" y="13"/>
                    <a:pt x="33" y="13"/>
                  </a:cubicBezTo>
                  <a:cubicBezTo>
                    <a:pt x="55" y="13"/>
                    <a:pt x="55" y="13"/>
                    <a:pt x="55" y="13"/>
                  </a:cubicBezTo>
                  <a:cubicBezTo>
                    <a:pt x="54" y="15"/>
                    <a:pt x="54" y="15"/>
                    <a:pt x="54" y="15"/>
                  </a:cubicBezTo>
                  <a:cubicBezTo>
                    <a:pt x="34" y="15"/>
                    <a:pt x="34" y="15"/>
                    <a:pt x="34"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6" name="Freeform 105"/>
            <p:cNvSpPr>
              <a:spLocks/>
            </p:cNvSpPr>
            <p:nvPr/>
          </p:nvSpPr>
          <p:spPr bwMode="auto">
            <a:xfrm>
              <a:off x="7048501" y="4876801"/>
              <a:ext cx="38100" cy="31750"/>
            </a:xfrm>
            <a:custGeom>
              <a:avLst/>
              <a:gdLst>
                <a:gd name="T0" fmla="*/ 19 w 24"/>
                <a:gd name="T1" fmla="*/ 20 h 20"/>
                <a:gd name="T2" fmla="*/ 24 w 24"/>
                <a:gd name="T3" fmla="*/ 20 h 20"/>
                <a:gd name="T4" fmla="*/ 3 w 24"/>
                <a:gd name="T5" fmla="*/ 0 h 20"/>
                <a:gd name="T6" fmla="*/ 0 w 24"/>
                <a:gd name="T7" fmla="*/ 1 h 20"/>
                <a:gd name="T8" fmla="*/ 19 w 24"/>
                <a:gd name="T9" fmla="*/ 20 h 20"/>
                <a:gd name="T10" fmla="*/ 19 w 24"/>
                <a:gd name="T11" fmla="*/ 20 h 20"/>
              </a:gdLst>
              <a:ahLst/>
              <a:cxnLst>
                <a:cxn ang="0">
                  <a:pos x="T0" y="T1"/>
                </a:cxn>
                <a:cxn ang="0">
                  <a:pos x="T2" y="T3"/>
                </a:cxn>
                <a:cxn ang="0">
                  <a:pos x="T4" y="T5"/>
                </a:cxn>
                <a:cxn ang="0">
                  <a:pos x="T6" y="T7"/>
                </a:cxn>
                <a:cxn ang="0">
                  <a:pos x="T8" y="T9"/>
                </a:cxn>
                <a:cxn ang="0">
                  <a:pos x="T10" y="T11"/>
                </a:cxn>
              </a:cxnLst>
              <a:rect l="0" t="0" r="r" b="b"/>
              <a:pathLst>
                <a:path w="24" h="20">
                  <a:moveTo>
                    <a:pt x="19" y="20"/>
                  </a:moveTo>
                  <a:lnTo>
                    <a:pt x="24" y="20"/>
                  </a:lnTo>
                  <a:lnTo>
                    <a:pt x="3" y="0"/>
                  </a:lnTo>
                  <a:lnTo>
                    <a:pt x="0" y="1"/>
                  </a:lnTo>
                  <a:lnTo>
                    <a:pt x="19" y="20"/>
                  </a:lnTo>
                  <a:lnTo>
                    <a:pt x="19" y="2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7" name="Freeform 106"/>
            <p:cNvSpPr>
              <a:spLocks/>
            </p:cNvSpPr>
            <p:nvPr/>
          </p:nvSpPr>
          <p:spPr bwMode="auto">
            <a:xfrm>
              <a:off x="7110413" y="4894263"/>
              <a:ext cx="44450" cy="4763"/>
            </a:xfrm>
            <a:custGeom>
              <a:avLst/>
              <a:gdLst>
                <a:gd name="T0" fmla="*/ 0 w 28"/>
                <a:gd name="T1" fmla="*/ 0 h 3"/>
                <a:gd name="T2" fmla="*/ 2 w 28"/>
                <a:gd name="T3" fmla="*/ 3 h 3"/>
                <a:gd name="T4" fmla="*/ 27 w 28"/>
                <a:gd name="T5" fmla="*/ 3 h 3"/>
                <a:gd name="T6" fmla="*/ 28 w 28"/>
                <a:gd name="T7" fmla="*/ 0 h 3"/>
                <a:gd name="T8" fmla="*/ 0 w 28"/>
                <a:gd name="T9" fmla="*/ 0 h 3"/>
                <a:gd name="T10" fmla="*/ 0 w 28"/>
                <a:gd name="T11" fmla="*/ 0 h 3"/>
              </a:gdLst>
              <a:ahLst/>
              <a:cxnLst>
                <a:cxn ang="0">
                  <a:pos x="T0" y="T1"/>
                </a:cxn>
                <a:cxn ang="0">
                  <a:pos x="T2" y="T3"/>
                </a:cxn>
                <a:cxn ang="0">
                  <a:pos x="T4" y="T5"/>
                </a:cxn>
                <a:cxn ang="0">
                  <a:pos x="T6" y="T7"/>
                </a:cxn>
                <a:cxn ang="0">
                  <a:pos x="T8" y="T9"/>
                </a:cxn>
                <a:cxn ang="0">
                  <a:pos x="T10" y="T11"/>
                </a:cxn>
              </a:cxnLst>
              <a:rect l="0" t="0" r="r" b="b"/>
              <a:pathLst>
                <a:path w="28" h="3">
                  <a:moveTo>
                    <a:pt x="0" y="0"/>
                  </a:moveTo>
                  <a:lnTo>
                    <a:pt x="2" y="3"/>
                  </a:lnTo>
                  <a:lnTo>
                    <a:pt x="27" y="3"/>
                  </a:lnTo>
                  <a:lnTo>
                    <a:pt x="28" y="0"/>
                  </a:lnTo>
                  <a:lnTo>
                    <a:pt x="0" y="0"/>
                  </a:lnTo>
                  <a:lnTo>
                    <a:pt x="0" y="0"/>
                  </a:ln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8" name="Freeform 107"/>
            <p:cNvSpPr>
              <a:spLocks/>
            </p:cNvSpPr>
            <p:nvPr/>
          </p:nvSpPr>
          <p:spPr bwMode="auto">
            <a:xfrm>
              <a:off x="7067551" y="4818063"/>
              <a:ext cx="177800" cy="114300"/>
            </a:xfrm>
            <a:custGeom>
              <a:avLst/>
              <a:gdLst>
                <a:gd name="T0" fmla="*/ 56 w 112"/>
                <a:gd name="T1" fmla="*/ 48 h 72"/>
                <a:gd name="T2" fmla="*/ 54 w 112"/>
                <a:gd name="T3" fmla="*/ 57 h 72"/>
                <a:gd name="T4" fmla="*/ 51 w 112"/>
                <a:gd name="T5" fmla="*/ 67 h 72"/>
                <a:gd name="T6" fmla="*/ 16 w 112"/>
                <a:gd name="T7" fmla="*/ 67 h 72"/>
                <a:gd name="T8" fmla="*/ 0 w 112"/>
                <a:gd name="T9" fmla="*/ 66 h 72"/>
                <a:gd name="T10" fmla="*/ 0 w 112"/>
                <a:gd name="T11" fmla="*/ 72 h 72"/>
                <a:gd name="T12" fmla="*/ 3 w 112"/>
                <a:gd name="T13" fmla="*/ 72 h 72"/>
                <a:gd name="T14" fmla="*/ 35 w 112"/>
                <a:gd name="T15" fmla="*/ 72 h 72"/>
                <a:gd name="T16" fmla="*/ 54 w 112"/>
                <a:gd name="T17" fmla="*/ 72 h 72"/>
                <a:gd name="T18" fmla="*/ 55 w 112"/>
                <a:gd name="T19" fmla="*/ 71 h 72"/>
                <a:gd name="T20" fmla="*/ 74 w 112"/>
                <a:gd name="T21" fmla="*/ 9 h 72"/>
                <a:gd name="T22" fmla="*/ 112 w 112"/>
                <a:gd name="T23" fmla="*/ 1 h 72"/>
                <a:gd name="T24" fmla="*/ 108 w 112"/>
                <a:gd name="T25" fmla="*/ 0 h 72"/>
                <a:gd name="T26" fmla="*/ 107 w 112"/>
                <a:gd name="T27" fmla="*/ 0 h 72"/>
                <a:gd name="T28" fmla="*/ 97 w 112"/>
                <a:gd name="T29" fmla="*/ 1 h 72"/>
                <a:gd name="T30" fmla="*/ 83 w 112"/>
                <a:gd name="T31" fmla="*/ 4 h 72"/>
                <a:gd name="T32" fmla="*/ 68 w 112"/>
                <a:gd name="T33" fmla="*/ 6 h 72"/>
                <a:gd name="T34" fmla="*/ 56 w 112"/>
                <a:gd name="T35" fmla="*/ 48 h 72"/>
                <a:gd name="T36" fmla="*/ 56 w 112"/>
                <a:gd name="T3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2" h="72">
                  <a:moveTo>
                    <a:pt x="56" y="48"/>
                  </a:moveTo>
                  <a:lnTo>
                    <a:pt x="54" y="57"/>
                  </a:lnTo>
                  <a:lnTo>
                    <a:pt x="51" y="67"/>
                  </a:lnTo>
                  <a:lnTo>
                    <a:pt x="16" y="67"/>
                  </a:lnTo>
                  <a:lnTo>
                    <a:pt x="0" y="66"/>
                  </a:lnTo>
                  <a:lnTo>
                    <a:pt x="0" y="72"/>
                  </a:lnTo>
                  <a:lnTo>
                    <a:pt x="3" y="72"/>
                  </a:lnTo>
                  <a:lnTo>
                    <a:pt x="35" y="72"/>
                  </a:lnTo>
                  <a:lnTo>
                    <a:pt x="54" y="72"/>
                  </a:lnTo>
                  <a:lnTo>
                    <a:pt x="55" y="71"/>
                  </a:lnTo>
                  <a:lnTo>
                    <a:pt x="74" y="9"/>
                  </a:lnTo>
                  <a:lnTo>
                    <a:pt x="112" y="1"/>
                  </a:lnTo>
                  <a:lnTo>
                    <a:pt x="108" y="0"/>
                  </a:lnTo>
                  <a:lnTo>
                    <a:pt x="107" y="0"/>
                  </a:lnTo>
                  <a:lnTo>
                    <a:pt x="97" y="1"/>
                  </a:lnTo>
                  <a:lnTo>
                    <a:pt x="83" y="4"/>
                  </a:lnTo>
                  <a:lnTo>
                    <a:pt x="68" y="6"/>
                  </a:lnTo>
                  <a:lnTo>
                    <a:pt x="56" y="48"/>
                  </a:lnTo>
                  <a:lnTo>
                    <a:pt x="56" y="48"/>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09" name="Freeform 108"/>
            <p:cNvSpPr>
              <a:spLocks/>
            </p:cNvSpPr>
            <p:nvPr/>
          </p:nvSpPr>
          <p:spPr bwMode="auto">
            <a:xfrm>
              <a:off x="7077076" y="4908551"/>
              <a:ext cx="76200" cy="15875"/>
            </a:xfrm>
            <a:custGeom>
              <a:avLst/>
              <a:gdLst>
                <a:gd name="T0" fmla="*/ 48 w 48"/>
                <a:gd name="T1" fmla="*/ 0 h 10"/>
                <a:gd name="T2" fmla="*/ 0 w 48"/>
                <a:gd name="T3" fmla="*/ 1 h 10"/>
                <a:gd name="T4" fmla="*/ 6 w 48"/>
                <a:gd name="T5" fmla="*/ 8 h 10"/>
                <a:gd name="T6" fmla="*/ 10 w 48"/>
                <a:gd name="T7" fmla="*/ 10 h 10"/>
                <a:gd name="T8" fmla="*/ 45 w 48"/>
                <a:gd name="T9" fmla="*/ 10 h 10"/>
                <a:gd name="T10" fmla="*/ 48 w 48"/>
                <a:gd name="T11" fmla="*/ 0 h 10"/>
                <a:gd name="T12" fmla="*/ 48 w 48"/>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48" h="10">
                  <a:moveTo>
                    <a:pt x="48" y="0"/>
                  </a:moveTo>
                  <a:lnTo>
                    <a:pt x="0" y="1"/>
                  </a:lnTo>
                  <a:lnTo>
                    <a:pt x="6" y="8"/>
                  </a:lnTo>
                  <a:lnTo>
                    <a:pt x="10" y="10"/>
                  </a:lnTo>
                  <a:lnTo>
                    <a:pt x="45" y="10"/>
                  </a:lnTo>
                  <a:lnTo>
                    <a:pt x="48" y="0"/>
                  </a:lnTo>
                  <a:lnTo>
                    <a:pt x="48" y="0"/>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0" name="Freeform 109"/>
            <p:cNvSpPr>
              <a:spLocks/>
            </p:cNvSpPr>
            <p:nvPr/>
          </p:nvSpPr>
          <p:spPr bwMode="auto">
            <a:xfrm>
              <a:off x="6999288" y="4857751"/>
              <a:ext cx="30163" cy="85725"/>
            </a:xfrm>
            <a:custGeom>
              <a:avLst/>
              <a:gdLst>
                <a:gd name="T0" fmla="*/ 0 w 15"/>
                <a:gd name="T1" fmla="*/ 0 h 42"/>
                <a:gd name="T2" fmla="*/ 0 w 15"/>
                <a:gd name="T3" fmla="*/ 0 h 42"/>
                <a:gd name="T4" fmla="*/ 3 w 15"/>
                <a:gd name="T5" fmla="*/ 42 h 42"/>
                <a:gd name="T6" fmla="*/ 8 w 15"/>
                <a:gd name="T7" fmla="*/ 42 h 42"/>
                <a:gd name="T8" fmla="*/ 5 w 15"/>
                <a:gd name="T9" fmla="*/ 4 h 42"/>
                <a:gd name="T10" fmla="*/ 15 w 15"/>
                <a:gd name="T11" fmla="*/ 4 h 42"/>
                <a:gd name="T12" fmla="*/ 11 w 15"/>
                <a:gd name="T13" fmla="*/ 2 h 42"/>
                <a:gd name="T14" fmla="*/ 10 w 15"/>
                <a:gd name="T15" fmla="*/ 0 h 42"/>
                <a:gd name="T16" fmla="*/ 0 w 15"/>
                <a:gd name="T17"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2">
                  <a:moveTo>
                    <a:pt x="0" y="0"/>
                  </a:moveTo>
                  <a:cubicBezTo>
                    <a:pt x="0" y="0"/>
                    <a:pt x="0" y="0"/>
                    <a:pt x="0" y="0"/>
                  </a:cubicBezTo>
                  <a:cubicBezTo>
                    <a:pt x="3" y="42"/>
                    <a:pt x="3" y="42"/>
                    <a:pt x="3" y="42"/>
                  </a:cubicBezTo>
                  <a:cubicBezTo>
                    <a:pt x="8" y="42"/>
                    <a:pt x="8" y="42"/>
                    <a:pt x="8" y="42"/>
                  </a:cubicBezTo>
                  <a:cubicBezTo>
                    <a:pt x="5" y="4"/>
                    <a:pt x="5" y="4"/>
                    <a:pt x="5" y="4"/>
                  </a:cubicBezTo>
                  <a:cubicBezTo>
                    <a:pt x="15" y="4"/>
                    <a:pt x="15" y="4"/>
                    <a:pt x="15" y="4"/>
                  </a:cubicBezTo>
                  <a:cubicBezTo>
                    <a:pt x="11" y="2"/>
                    <a:pt x="11" y="2"/>
                    <a:pt x="11" y="2"/>
                  </a:cubicBezTo>
                  <a:cubicBezTo>
                    <a:pt x="10" y="1"/>
                    <a:pt x="10" y="1"/>
                    <a:pt x="10" y="0"/>
                  </a:cubicBezTo>
                  <a:cubicBezTo>
                    <a:pt x="0" y="0"/>
                    <a:pt x="0" y="0"/>
                    <a:pt x="0"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1" name="Freeform 110"/>
            <p:cNvSpPr>
              <a:spLocks/>
            </p:cNvSpPr>
            <p:nvPr/>
          </p:nvSpPr>
          <p:spPr bwMode="auto">
            <a:xfrm>
              <a:off x="7008813" y="4865688"/>
              <a:ext cx="84138" cy="77788"/>
            </a:xfrm>
            <a:custGeom>
              <a:avLst/>
              <a:gdLst>
                <a:gd name="T0" fmla="*/ 18 w 42"/>
                <a:gd name="T1" fmla="*/ 6 h 38"/>
                <a:gd name="T2" fmla="*/ 16 w 42"/>
                <a:gd name="T3" fmla="*/ 7 h 38"/>
                <a:gd name="T4" fmla="*/ 10 w 42"/>
                <a:gd name="T5" fmla="*/ 0 h 38"/>
                <a:gd name="T6" fmla="*/ 0 w 42"/>
                <a:gd name="T7" fmla="*/ 0 h 38"/>
                <a:gd name="T8" fmla="*/ 3 w 42"/>
                <a:gd name="T9" fmla="*/ 38 h 38"/>
                <a:gd name="T10" fmla="*/ 31 w 42"/>
                <a:gd name="T11" fmla="*/ 38 h 38"/>
                <a:gd name="T12" fmla="*/ 32 w 42"/>
                <a:gd name="T13" fmla="*/ 33 h 38"/>
                <a:gd name="T14" fmla="*/ 29 w 42"/>
                <a:gd name="T15" fmla="*/ 33 h 38"/>
                <a:gd name="T16" fmla="*/ 29 w 42"/>
                <a:gd name="T17" fmla="*/ 28 h 38"/>
                <a:gd name="T18" fmla="*/ 42 w 42"/>
                <a:gd name="T19" fmla="*/ 29 h 38"/>
                <a:gd name="T20" fmla="*/ 39 w 42"/>
                <a:gd name="T21" fmla="*/ 27 h 38"/>
                <a:gd name="T22" fmla="*/ 34 w 42"/>
                <a:gd name="T23" fmla="*/ 22 h 38"/>
                <a:gd name="T24" fmla="*/ 18 w 42"/>
                <a:gd name="T25"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38">
                  <a:moveTo>
                    <a:pt x="18" y="6"/>
                  </a:moveTo>
                  <a:cubicBezTo>
                    <a:pt x="17" y="6"/>
                    <a:pt x="17" y="7"/>
                    <a:pt x="16" y="7"/>
                  </a:cubicBezTo>
                  <a:cubicBezTo>
                    <a:pt x="10" y="0"/>
                    <a:pt x="10" y="0"/>
                    <a:pt x="10" y="0"/>
                  </a:cubicBezTo>
                  <a:cubicBezTo>
                    <a:pt x="0" y="0"/>
                    <a:pt x="0" y="0"/>
                    <a:pt x="0" y="0"/>
                  </a:cubicBezTo>
                  <a:cubicBezTo>
                    <a:pt x="3" y="38"/>
                    <a:pt x="3" y="38"/>
                    <a:pt x="3" y="38"/>
                  </a:cubicBezTo>
                  <a:cubicBezTo>
                    <a:pt x="31" y="38"/>
                    <a:pt x="31" y="38"/>
                    <a:pt x="31" y="38"/>
                  </a:cubicBezTo>
                  <a:cubicBezTo>
                    <a:pt x="32" y="33"/>
                    <a:pt x="32" y="33"/>
                    <a:pt x="32" y="33"/>
                  </a:cubicBezTo>
                  <a:cubicBezTo>
                    <a:pt x="29" y="33"/>
                    <a:pt x="29" y="33"/>
                    <a:pt x="29" y="33"/>
                  </a:cubicBezTo>
                  <a:cubicBezTo>
                    <a:pt x="29" y="28"/>
                    <a:pt x="29" y="28"/>
                    <a:pt x="29" y="28"/>
                  </a:cubicBezTo>
                  <a:cubicBezTo>
                    <a:pt x="42" y="29"/>
                    <a:pt x="42" y="29"/>
                    <a:pt x="42" y="29"/>
                  </a:cubicBezTo>
                  <a:cubicBezTo>
                    <a:pt x="39" y="27"/>
                    <a:pt x="39" y="27"/>
                    <a:pt x="39" y="27"/>
                  </a:cubicBezTo>
                  <a:cubicBezTo>
                    <a:pt x="34" y="22"/>
                    <a:pt x="34" y="22"/>
                    <a:pt x="34" y="22"/>
                  </a:cubicBezTo>
                  <a:cubicBezTo>
                    <a:pt x="18" y="6"/>
                    <a:pt x="18" y="6"/>
                    <a:pt x="18" y="6"/>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2" name="Freeform 111"/>
            <p:cNvSpPr>
              <a:spLocks/>
            </p:cNvSpPr>
            <p:nvPr/>
          </p:nvSpPr>
          <p:spPr bwMode="auto">
            <a:xfrm>
              <a:off x="7037388" y="4741863"/>
              <a:ext cx="47625" cy="130175"/>
            </a:xfrm>
            <a:custGeom>
              <a:avLst/>
              <a:gdLst>
                <a:gd name="T0" fmla="*/ 13 w 24"/>
                <a:gd name="T1" fmla="*/ 55 h 65"/>
                <a:gd name="T2" fmla="*/ 7 w 24"/>
                <a:gd name="T3" fmla="*/ 65 h 65"/>
                <a:gd name="T4" fmla="*/ 24 w 24"/>
                <a:gd name="T5" fmla="*/ 57 h 65"/>
                <a:gd name="T6" fmla="*/ 12 w 24"/>
                <a:gd name="T7" fmla="*/ 33 h 65"/>
                <a:gd name="T8" fmla="*/ 1 w 24"/>
                <a:gd name="T9" fmla="*/ 0 h 65"/>
                <a:gd name="T10" fmla="*/ 13 w 24"/>
                <a:gd name="T11" fmla="*/ 55 h 65"/>
              </a:gdLst>
              <a:ahLst/>
              <a:cxnLst>
                <a:cxn ang="0">
                  <a:pos x="T0" y="T1"/>
                </a:cxn>
                <a:cxn ang="0">
                  <a:pos x="T2" y="T3"/>
                </a:cxn>
                <a:cxn ang="0">
                  <a:pos x="T4" y="T5"/>
                </a:cxn>
                <a:cxn ang="0">
                  <a:pos x="T6" y="T7"/>
                </a:cxn>
                <a:cxn ang="0">
                  <a:pos x="T8" y="T9"/>
                </a:cxn>
                <a:cxn ang="0">
                  <a:pos x="T10" y="T11"/>
                </a:cxn>
              </a:cxnLst>
              <a:rect l="0" t="0" r="r" b="b"/>
              <a:pathLst>
                <a:path w="24" h="65">
                  <a:moveTo>
                    <a:pt x="13" y="55"/>
                  </a:moveTo>
                  <a:cubicBezTo>
                    <a:pt x="7" y="65"/>
                    <a:pt x="7" y="65"/>
                    <a:pt x="7" y="65"/>
                  </a:cubicBezTo>
                  <a:cubicBezTo>
                    <a:pt x="12" y="61"/>
                    <a:pt x="17" y="59"/>
                    <a:pt x="24" y="57"/>
                  </a:cubicBezTo>
                  <a:cubicBezTo>
                    <a:pt x="12" y="33"/>
                    <a:pt x="12" y="33"/>
                    <a:pt x="12" y="33"/>
                  </a:cubicBezTo>
                  <a:cubicBezTo>
                    <a:pt x="1" y="0"/>
                    <a:pt x="1" y="0"/>
                    <a:pt x="1" y="0"/>
                  </a:cubicBezTo>
                  <a:cubicBezTo>
                    <a:pt x="0" y="24"/>
                    <a:pt x="4" y="43"/>
                    <a:pt x="13" y="55"/>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3" name="Freeform 112"/>
            <p:cNvSpPr>
              <a:spLocks/>
            </p:cNvSpPr>
            <p:nvPr/>
          </p:nvSpPr>
          <p:spPr bwMode="auto">
            <a:xfrm>
              <a:off x="6981826" y="4922838"/>
              <a:ext cx="261938" cy="47625"/>
            </a:xfrm>
            <a:custGeom>
              <a:avLst/>
              <a:gdLst>
                <a:gd name="T0" fmla="*/ 3 w 130"/>
                <a:gd name="T1" fmla="*/ 15 h 24"/>
                <a:gd name="T2" fmla="*/ 4 w 130"/>
                <a:gd name="T3" fmla="*/ 12 h 24"/>
                <a:gd name="T4" fmla="*/ 74 w 130"/>
                <a:gd name="T5" fmla="*/ 12 h 24"/>
                <a:gd name="T6" fmla="*/ 75 w 130"/>
                <a:gd name="T7" fmla="*/ 12 h 24"/>
                <a:gd name="T8" fmla="*/ 96 w 130"/>
                <a:gd name="T9" fmla="*/ 1 h 24"/>
                <a:gd name="T10" fmla="*/ 106 w 130"/>
                <a:gd name="T11" fmla="*/ 3 h 24"/>
                <a:gd name="T12" fmla="*/ 106 w 130"/>
                <a:gd name="T13" fmla="*/ 3 h 24"/>
                <a:gd name="T14" fmla="*/ 119 w 130"/>
                <a:gd name="T15" fmla="*/ 5 h 24"/>
                <a:gd name="T16" fmla="*/ 113 w 130"/>
                <a:gd name="T17" fmla="*/ 2 h 24"/>
                <a:gd name="T18" fmla="*/ 113 w 130"/>
                <a:gd name="T19" fmla="*/ 2 h 24"/>
                <a:gd name="T20" fmla="*/ 112 w 130"/>
                <a:gd name="T21" fmla="*/ 2 h 24"/>
                <a:gd name="T22" fmla="*/ 95 w 130"/>
                <a:gd name="T23" fmla="*/ 0 h 24"/>
                <a:gd name="T24" fmla="*/ 86 w 130"/>
                <a:gd name="T25" fmla="*/ 4 h 24"/>
                <a:gd name="T26" fmla="*/ 85 w 130"/>
                <a:gd name="T27" fmla="*/ 5 h 24"/>
                <a:gd name="T28" fmla="*/ 74 w 130"/>
                <a:gd name="T29" fmla="*/ 10 h 24"/>
                <a:gd name="T30" fmla="*/ 44 w 130"/>
                <a:gd name="T31" fmla="*/ 10 h 24"/>
                <a:gd name="T32" fmla="*/ 16 w 130"/>
                <a:gd name="T33" fmla="*/ 10 h 24"/>
                <a:gd name="T34" fmla="*/ 11 w 130"/>
                <a:gd name="T35" fmla="*/ 10 h 24"/>
                <a:gd name="T36" fmla="*/ 3 w 130"/>
                <a:gd name="T37" fmla="*/ 10 h 24"/>
                <a:gd name="T38" fmla="*/ 0 w 130"/>
                <a:gd name="T39" fmla="*/ 22 h 24"/>
                <a:gd name="T40" fmla="*/ 77 w 130"/>
                <a:gd name="T41" fmla="*/ 19 h 24"/>
                <a:gd name="T42" fmla="*/ 102 w 130"/>
                <a:gd name="T43" fmla="*/ 14 h 24"/>
                <a:gd name="T44" fmla="*/ 126 w 130"/>
                <a:gd name="T45" fmla="*/ 15 h 24"/>
                <a:gd name="T46" fmla="*/ 127 w 130"/>
                <a:gd name="T47" fmla="*/ 15 h 24"/>
                <a:gd name="T48" fmla="*/ 105 w 130"/>
                <a:gd name="T49" fmla="*/ 10 h 24"/>
                <a:gd name="T50" fmla="*/ 107 w 130"/>
                <a:gd name="T51" fmla="*/ 9 h 24"/>
                <a:gd name="T52" fmla="*/ 130 w 130"/>
                <a:gd name="T53" fmla="*/ 15 h 24"/>
                <a:gd name="T54" fmla="*/ 129 w 130"/>
                <a:gd name="T55" fmla="*/ 14 h 24"/>
                <a:gd name="T56" fmla="*/ 126 w 130"/>
                <a:gd name="T57" fmla="*/ 11 h 24"/>
                <a:gd name="T58" fmla="*/ 105 w 130"/>
                <a:gd name="T59" fmla="*/ 7 h 24"/>
                <a:gd name="T60" fmla="*/ 106 w 130"/>
                <a:gd name="T61" fmla="*/ 6 h 24"/>
                <a:gd name="T62" fmla="*/ 126 w 130"/>
                <a:gd name="T63" fmla="*/ 10 h 24"/>
                <a:gd name="T64" fmla="*/ 120 w 130"/>
                <a:gd name="T65" fmla="*/ 8 h 24"/>
                <a:gd name="T66" fmla="*/ 105 w 130"/>
                <a:gd name="T67" fmla="*/ 4 h 24"/>
                <a:gd name="T68" fmla="*/ 107 w 130"/>
                <a:gd name="T69" fmla="*/ 4 h 24"/>
                <a:gd name="T70" fmla="*/ 117 w 130"/>
                <a:gd name="T71" fmla="*/ 6 h 24"/>
                <a:gd name="T72" fmla="*/ 108 w 130"/>
                <a:gd name="T73" fmla="*/ 3 h 24"/>
                <a:gd name="T74" fmla="*/ 106 w 130"/>
                <a:gd name="T75" fmla="*/ 3 h 24"/>
                <a:gd name="T76" fmla="*/ 106 w 130"/>
                <a:gd name="T77" fmla="*/ 3 h 24"/>
                <a:gd name="T78" fmla="*/ 97 w 130"/>
                <a:gd name="T79" fmla="*/ 3 h 24"/>
                <a:gd name="T80" fmla="*/ 75 w 130"/>
                <a:gd name="T81" fmla="*/ 14 h 24"/>
                <a:gd name="T82" fmla="*/ 3 w 130"/>
                <a:gd name="T83"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24">
                  <a:moveTo>
                    <a:pt x="3" y="15"/>
                  </a:moveTo>
                  <a:cubicBezTo>
                    <a:pt x="4" y="12"/>
                    <a:pt x="4" y="12"/>
                    <a:pt x="4" y="12"/>
                  </a:cubicBezTo>
                  <a:cubicBezTo>
                    <a:pt x="74" y="12"/>
                    <a:pt x="74" y="12"/>
                    <a:pt x="74" y="12"/>
                  </a:cubicBezTo>
                  <a:cubicBezTo>
                    <a:pt x="74" y="12"/>
                    <a:pt x="75" y="12"/>
                    <a:pt x="75" y="12"/>
                  </a:cubicBezTo>
                  <a:cubicBezTo>
                    <a:pt x="96" y="1"/>
                    <a:pt x="96" y="1"/>
                    <a:pt x="96" y="1"/>
                  </a:cubicBezTo>
                  <a:cubicBezTo>
                    <a:pt x="106" y="3"/>
                    <a:pt x="106" y="3"/>
                    <a:pt x="106" y="3"/>
                  </a:cubicBezTo>
                  <a:cubicBezTo>
                    <a:pt x="106" y="3"/>
                    <a:pt x="106" y="3"/>
                    <a:pt x="106" y="3"/>
                  </a:cubicBezTo>
                  <a:cubicBezTo>
                    <a:pt x="119" y="5"/>
                    <a:pt x="119" y="5"/>
                    <a:pt x="119" y="5"/>
                  </a:cubicBezTo>
                  <a:cubicBezTo>
                    <a:pt x="118" y="4"/>
                    <a:pt x="116" y="3"/>
                    <a:pt x="113" y="2"/>
                  </a:cubicBezTo>
                  <a:cubicBezTo>
                    <a:pt x="113" y="2"/>
                    <a:pt x="113" y="2"/>
                    <a:pt x="113" y="2"/>
                  </a:cubicBezTo>
                  <a:cubicBezTo>
                    <a:pt x="113" y="2"/>
                    <a:pt x="112" y="2"/>
                    <a:pt x="112" y="2"/>
                  </a:cubicBezTo>
                  <a:cubicBezTo>
                    <a:pt x="95" y="0"/>
                    <a:pt x="95" y="0"/>
                    <a:pt x="95" y="0"/>
                  </a:cubicBezTo>
                  <a:cubicBezTo>
                    <a:pt x="86" y="4"/>
                    <a:pt x="86" y="4"/>
                    <a:pt x="86" y="4"/>
                  </a:cubicBezTo>
                  <a:cubicBezTo>
                    <a:pt x="85" y="5"/>
                    <a:pt x="85" y="5"/>
                    <a:pt x="85" y="5"/>
                  </a:cubicBezTo>
                  <a:cubicBezTo>
                    <a:pt x="74" y="10"/>
                    <a:pt x="74" y="10"/>
                    <a:pt x="74" y="10"/>
                  </a:cubicBezTo>
                  <a:cubicBezTo>
                    <a:pt x="44" y="10"/>
                    <a:pt x="44" y="10"/>
                    <a:pt x="44" y="10"/>
                  </a:cubicBezTo>
                  <a:cubicBezTo>
                    <a:pt x="16" y="10"/>
                    <a:pt x="16" y="10"/>
                    <a:pt x="16" y="10"/>
                  </a:cubicBezTo>
                  <a:cubicBezTo>
                    <a:pt x="11" y="10"/>
                    <a:pt x="11" y="10"/>
                    <a:pt x="11" y="10"/>
                  </a:cubicBezTo>
                  <a:cubicBezTo>
                    <a:pt x="3" y="10"/>
                    <a:pt x="3" y="10"/>
                    <a:pt x="3" y="10"/>
                  </a:cubicBezTo>
                  <a:cubicBezTo>
                    <a:pt x="0" y="22"/>
                    <a:pt x="0" y="22"/>
                    <a:pt x="0" y="22"/>
                  </a:cubicBezTo>
                  <a:cubicBezTo>
                    <a:pt x="25" y="24"/>
                    <a:pt x="51" y="23"/>
                    <a:pt x="77" y="19"/>
                  </a:cubicBezTo>
                  <a:cubicBezTo>
                    <a:pt x="87" y="20"/>
                    <a:pt x="95" y="19"/>
                    <a:pt x="102" y="14"/>
                  </a:cubicBezTo>
                  <a:cubicBezTo>
                    <a:pt x="111" y="16"/>
                    <a:pt x="119" y="16"/>
                    <a:pt x="126" y="15"/>
                  </a:cubicBezTo>
                  <a:cubicBezTo>
                    <a:pt x="126" y="15"/>
                    <a:pt x="126" y="15"/>
                    <a:pt x="127" y="15"/>
                  </a:cubicBezTo>
                  <a:cubicBezTo>
                    <a:pt x="105" y="10"/>
                    <a:pt x="105" y="10"/>
                    <a:pt x="105" y="10"/>
                  </a:cubicBezTo>
                  <a:cubicBezTo>
                    <a:pt x="107" y="9"/>
                    <a:pt x="107" y="9"/>
                    <a:pt x="107" y="9"/>
                  </a:cubicBezTo>
                  <a:cubicBezTo>
                    <a:pt x="130" y="15"/>
                    <a:pt x="130" y="15"/>
                    <a:pt x="130" y="15"/>
                  </a:cubicBezTo>
                  <a:cubicBezTo>
                    <a:pt x="130" y="14"/>
                    <a:pt x="130" y="14"/>
                    <a:pt x="129" y="14"/>
                  </a:cubicBezTo>
                  <a:cubicBezTo>
                    <a:pt x="126" y="11"/>
                    <a:pt x="126" y="11"/>
                    <a:pt x="126" y="11"/>
                  </a:cubicBezTo>
                  <a:cubicBezTo>
                    <a:pt x="105" y="7"/>
                    <a:pt x="105" y="7"/>
                    <a:pt x="105" y="7"/>
                  </a:cubicBezTo>
                  <a:cubicBezTo>
                    <a:pt x="106" y="6"/>
                    <a:pt x="106" y="6"/>
                    <a:pt x="106" y="6"/>
                  </a:cubicBezTo>
                  <a:cubicBezTo>
                    <a:pt x="126" y="10"/>
                    <a:pt x="126" y="10"/>
                    <a:pt x="126" y="10"/>
                  </a:cubicBezTo>
                  <a:cubicBezTo>
                    <a:pt x="125" y="9"/>
                    <a:pt x="123" y="8"/>
                    <a:pt x="120" y="8"/>
                  </a:cubicBezTo>
                  <a:cubicBezTo>
                    <a:pt x="105" y="4"/>
                    <a:pt x="105" y="4"/>
                    <a:pt x="105" y="4"/>
                  </a:cubicBezTo>
                  <a:cubicBezTo>
                    <a:pt x="106" y="4"/>
                    <a:pt x="106" y="4"/>
                    <a:pt x="107" y="4"/>
                  </a:cubicBezTo>
                  <a:cubicBezTo>
                    <a:pt x="117" y="6"/>
                    <a:pt x="117" y="6"/>
                    <a:pt x="117" y="6"/>
                  </a:cubicBezTo>
                  <a:cubicBezTo>
                    <a:pt x="114" y="5"/>
                    <a:pt x="110" y="4"/>
                    <a:pt x="108" y="3"/>
                  </a:cubicBezTo>
                  <a:cubicBezTo>
                    <a:pt x="107" y="3"/>
                    <a:pt x="106" y="3"/>
                    <a:pt x="106" y="3"/>
                  </a:cubicBezTo>
                  <a:cubicBezTo>
                    <a:pt x="106" y="3"/>
                    <a:pt x="106" y="3"/>
                    <a:pt x="106" y="3"/>
                  </a:cubicBezTo>
                  <a:cubicBezTo>
                    <a:pt x="97" y="3"/>
                    <a:pt x="97" y="3"/>
                    <a:pt x="97" y="3"/>
                  </a:cubicBezTo>
                  <a:cubicBezTo>
                    <a:pt x="75" y="14"/>
                    <a:pt x="75" y="14"/>
                    <a:pt x="75" y="14"/>
                  </a:cubicBezTo>
                  <a:cubicBezTo>
                    <a:pt x="3" y="15"/>
                    <a:pt x="3" y="15"/>
                    <a:pt x="3" y="1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4" name="Freeform 113"/>
            <p:cNvSpPr>
              <a:spLocks/>
            </p:cNvSpPr>
            <p:nvPr/>
          </p:nvSpPr>
          <p:spPr bwMode="auto">
            <a:xfrm>
              <a:off x="6988176" y="4924426"/>
              <a:ext cx="206375" cy="28575"/>
            </a:xfrm>
            <a:custGeom>
              <a:avLst/>
              <a:gdLst>
                <a:gd name="T0" fmla="*/ 1 w 103"/>
                <a:gd name="T1" fmla="*/ 11 h 14"/>
                <a:gd name="T2" fmla="*/ 0 w 103"/>
                <a:gd name="T3" fmla="*/ 14 h 14"/>
                <a:gd name="T4" fmla="*/ 72 w 103"/>
                <a:gd name="T5" fmla="*/ 13 h 14"/>
                <a:gd name="T6" fmla="*/ 94 w 103"/>
                <a:gd name="T7" fmla="*/ 2 h 14"/>
                <a:gd name="T8" fmla="*/ 103 w 103"/>
                <a:gd name="T9" fmla="*/ 2 h 14"/>
                <a:gd name="T10" fmla="*/ 93 w 103"/>
                <a:gd name="T11" fmla="*/ 0 h 14"/>
                <a:gd name="T12" fmla="*/ 72 w 103"/>
                <a:gd name="T13" fmla="*/ 11 h 14"/>
                <a:gd name="T14" fmla="*/ 71 w 103"/>
                <a:gd name="T15" fmla="*/ 11 h 14"/>
                <a:gd name="T16" fmla="*/ 1 w 103"/>
                <a:gd name="T17"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14">
                  <a:moveTo>
                    <a:pt x="1" y="11"/>
                  </a:moveTo>
                  <a:cubicBezTo>
                    <a:pt x="0" y="14"/>
                    <a:pt x="0" y="14"/>
                    <a:pt x="0" y="14"/>
                  </a:cubicBezTo>
                  <a:cubicBezTo>
                    <a:pt x="72" y="13"/>
                    <a:pt x="72" y="13"/>
                    <a:pt x="72" y="13"/>
                  </a:cubicBezTo>
                  <a:cubicBezTo>
                    <a:pt x="94" y="2"/>
                    <a:pt x="94" y="2"/>
                    <a:pt x="94" y="2"/>
                  </a:cubicBezTo>
                  <a:cubicBezTo>
                    <a:pt x="103" y="2"/>
                    <a:pt x="103" y="2"/>
                    <a:pt x="103" y="2"/>
                  </a:cubicBezTo>
                  <a:cubicBezTo>
                    <a:pt x="93" y="0"/>
                    <a:pt x="93" y="0"/>
                    <a:pt x="93" y="0"/>
                  </a:cubicBezTo>
                  <a:cubicBezTo>
                    <a:pt x="72" y="11"/>
                    <a:pt x="72" y="11"/>
                    <a:pt x="72" y="11"/>
                  </a:cubicBezTo>
                  <a:cubicBezTo>
                    <a:pt x="72" y="11"/>
                    <a:pt x="71" y="11"/>
                    <a:pt x="71" y="11"/>
                  </a:cubicBezTo>
                  <a:cubicBezTo>
                    <a:pt x="1" y="11"/>
                    <a:pt x="1" y="11"/>
                    <a:pt x="1" y="1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5" name="Freeform 114"/>
            <p:cNvSpPr>
              <a:spLocks noEditPoints="1"/>
            </p:cNvSpPr>
            <p:nvPr/>
          </p:nvSpPr>
          <p:spPr bwMode="auto">
            <a:xfrm>
              <a:off x="6942138" y="4921251"/>
              <a:ext cx="46038" cy="46038"/>
            </a:xfrm>
            <a:custGeom>
              <a:avLst/>
              <a:gdLst>
                <a:gd name="T0" fmla="*/ 20 w 23"/>
                <a:gd name="T1" fmla="*/ 23 h 23"/>
                <a:gd name="T2" fmla="*/ 23 w 23"/>
                <a:gd name="T3" fmla="*/ 11 h 23"/>
                <a:gd name="T4" fmla="*/ 8 w 23"/>
                <a:gd name="T5" fmla="*/ 0 h 23"/>
                <a:gd name="T6" fmla="*/ 8 w 23"/>
                <a:gd name="T7" fmla="*/ 1 h 23"/>
                <a:gd name="T8" fmla="*/ 2 w 23"/>
                <a:gd name="T9" fmla="*/ 12 h 23"/>
                <a:gd name="T10" fmla="*/ 2 w 23"/>
                <a:gd name="T11" fmla="*/ 12 h 23"/>
                <a:gd name="T12" fmla="*/ 0 w 23"/>
                <a:gd name="T13" fmla="*/ 16 h 23"/>
                <a:gd name="T14" fmla="*/ 20 w 23"/>
                <a:gd name="T15" fmla="*/ 23 h 23"/>
                <a:gd name="T16" fmla="*/ 9 w 23"/>
                <a:gd name="T17" fmla="*/ 3 h 23"/>
                <a:gd name="T18" fmla="*/ 20 w 23"/>
                <a:gd name="T19" fmla="*/ 12 h 23"/>
                <a:gd name="T20" fmla="*/ 20 w 23"/>
                <a:gd name="T21" fmla="*/ 14 h 23"/>
                <a:gd name="T22" fmla="*/ 7 w 23"/>
                <a:gd name="T23" fmla="*/ 5 h 23"/>
                <a:gd name="T24" fmla="*/ 9 w 23"/>
                <a:gd name="T25"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 h="23">
                  <a:moveTo>
                    <a:pt x="20" y="23"/>
                  </a:moveTo>
                  <a:cubicBezTo>
                    <a:pt x="23" y="11"/>
                    <a:pt x="23" y="11"/>
                    <a:pt x="23" y="11"/>
                  </a:cubicBezTo>
                  <a:cubicBezTo>
                    <a:pt x="17" y="8"/>
                    <a:pt x="13" y="4"/>
                    <a:pt x="8" y="0"/>
                  </a:cubicBezTo>
                  <a:cubicBezTo>
                    <a:pt x="8" y="1"/>
                    <a:pt x="8" y="1"/>
                    <a:pt x="8" y="1"/>
                  </a:cubicBezTo>
                  <a:cubicBezTo>
                    <a:pt x="2" y="12"/>
                    <a:pt x="2" y="12"/>
                    <a:pt x="2" y="12"/>
                  </a:cubicBezTo>
                  <a:cubicBezTo>
                    <a:pt x="2" y="12"/>
                    <a:pt x="2" y="12"/>
                    <a:pt x="2" y="12"/>
                  </a:cubicBezTo>
                  <a:cubicBezTo>
                    <a:pt x="0" y="16"/>
                    <a:pt x="0" y="16"/>
                    <a:pt x="0" y="16"/>
                  </a:cubicBezTo>
                  <a:cubicBezTo>
                    <a:pt x="20" y="23"/>
                    <a:pt x="20" y="23"/>
                    <a:pt x="20" y="23"/>
                  </a:cubicBezTo>
                  <a:close/>
                  <a:moveTo>
                    <a:pt x="9" y="3"/>
                  </a:moveTo>
                  <a:cubicBezTo>
                    <a:pt x="20" y="12"/>
                    <a:pt x="20" y="12"/>
                    <a:pt x="20" y="12"/>
                  </a:cubicBezTo>
                  <a:cubicBezTo>
                    <a:pt x="20" y="14"/>
                    <a:pt x="20" y="14"/>
                    <a:pt x="20" y="14"/>
                  </a:cubicBezTo>
                  <a:cubicBezTo>
                    <a:pt x="7" y="5"/>
                    <a:pt x="7" y="5"/>
                    <a:pt x="7" y="5"/>
                  </a:cubicBezTo>
                  <a:cubicBezTo>
                    <a:pt x="9" y="3"/>
                    <a:pt x="9" y="3"/>
                    <a:pt x="9" y="3"/>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6" name="Freeform 115"/>
            <p:cNvSpPr>
              <a:spLocks/>
            </p:cNvSpPr>
            <p:nvPr/>
          </p:nvSpPr>
          <p:spPr bwMode="auto">
            <a:xfrm>
              <a:off x="6956426" y="4926013"/>
              <a:ext cx="25400" cy="22225"/>
            </a:xfrm>
            <a:custGeom>
              <a:avLst/>
              <a:gdLst>
                <a:gd name="T0" fmla="*/ 16 w 16"/>
                <a:gd name="T1" fmla="*/ 12 h 14"/>
                <a:gd name="T2" fmla="*/ 3 w 16"/>
                <a:gd name="T3" fmla="*/ 0 h 14"/>
                <a:gd name="T4" fmla="*/ 0 w 16"/>
                <a:gd name="T5" fmla="*/ 3 h 14"/>
                <a:gd name="T6" fmla="*/ 16 w 16"/>
                <a:gd name="T7" fmla="*/ 14 h 14"/>
                <a:gd name="T8" fmla="*/ 16 w 16"/>
                <a:gd name="T9" fmla="*/ 12 h 14"/>
                <a:gd name="T10" fmla="*/ 16 w 16"/>
                <a:gd name="T11" fmla="*/ 12 h 14"/>
              </a:gdLst>
              <a:ahLst/>
              <a:cxnLst>
                <a:cxn ang="0">
                  <a:pos x="T0" y="T1"/>
                </a:cxn>
                <a:cxn ang="0">
                  <a:pos x="T2" y="T3"/>
                </a:cxn>
                <a:cxn ang="0">
                  <a:pos x="T4" y="T5"/>
                </a:cxn>
                <a:cxn ang="0">
                  <a:pos x="T6" y="T7"/>
                </a:cxn>
                <a:cxn ang="0">
                  <a:pos x="T8" y="T9"/>
                </a:cxn>
                <a:cxn ang="0">
                  <a:pos x="T10" y="T11"/>
                </a:cxn>
              </a:cxnLst>
              <a:rect l="0" t="0" r="r" b="b"/>
              <a:pathLst>
                <a:path w="16" h="14">
                  <a:moveTo>
                    <a:pt x="16" y="12"/>
                  </a:moveTo>
                  <a:lnTo>
                    <a:pt x="3" y="0"/>
                  </a:lnTo>
                  <a:lnTo>
                    <a:pt x="0" y="3"/>
                  </a:lnTo>
                  <a:lnTo>
                    <a:pt x="16" y="14"/>
                  </a:lnTo>
                  <a:lnTo>
                    <a:pt x="16" y="12"/>
                  </a:lnTo>
                  <a:lnTo>
                    <a:pt x="16"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7" name="Freeform 116"/>
            <p:cNvSpPr>
              <a:spLocks/>
            </p:cNvSpPr>
            <p:nvPr/>
          </p:nvSpPr>
          <p:spPr bwMode="auto">
            <a:xfrm>
              <a:off x="6977063" y="4951413"/>
              <a:ext cx="260350" cy="41275"/>
            </a:xfrm>
            <a:custGeom>
              <a:avLst/>
              <a:gdLst>
                <a:gd name="T0" fmla="*/ 0 w 130"/>
                <a:gd name="T1" fmla="*/ 20 h 21"/>
                <a:gd name="T2" fmla="*/ 2 w 130"/>
                <a:gd name="T3" fmla="*/ 20 h 21"/>
                <a:gd name="T4" fmla="*/ 14 w 130"/>
                <a:gd name="T5" fmla="*/ 20 h 21"/>
                <a:gd name="T6" fmla="*/ 20 w 130"/>
                <a:gd name="T7" fmla="*/ 20 h 21"/>
                <a:gd name="T8" fmla="*/ 28 w 130"/>
                <a:gd name="T9" fmla="*/ 19 h 21"/>
                <a:gd name="T10" fmla="*/ 45 w 130"/>
                <a:gd name="T11" fmla="*/ 17 h 21"/>
                <a:gd name="T12" fmla="*/ 62 w 130"/>
                <a:gd name="T13" fmla="*/ 14 h 21"/>
                <a:gd name="T14" fmla="*/ 82 w 130"/>
                <a:gd name="T15" fmla="*/ 9 h 21"/>
                <a:gd name="T16" fmla="*/ 106 w 130"/>
                <a:gd name="T17" fmla="*/ 3 h 21"/>
                <a:gd name="T18" fmla="*/ 129 w 130"/>
                <a:gd name="T19" fmla="*/ 3 h 21"/>
                <a:gd name="T20" fmla="*/ 130 w 130"/>
                <a:gd name="T21" fmla="*/ 1 h 21"/>
                <a:gd name="T22" fmla="*/ 129 w 130"/>
                <a:gd name="T23" fmla="*/ 1 h 21"/>
                <a:gd name="T24" fmla="*/ 105 w 130"/>
                <a:gd name="T25" fmla="*/ 0 h 21"/>
                <a:gd name="T26" fmla="*/ 80 w 130"/>
                <a:gd name="T27" fmla="*/ 5 h 21"/>
                <a:gd name="T28" fmla="*/ 3 w 130"/>
                <a:gd name="T29" fmla="*/ 8 h 21"/>
                <a:gd name="T30" fmla="*/ 0 w 130"/>
                <a:gd name="T31"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0" h="21">
                  <a:moveTo>
                    <a:pt x="0" y="20"/>
                  </a:moveTo>
                  <a:cubicBezTo>
                    <a:pt x="0" y="20"/>
                    <a:pt x="1" y="20"/>
                    <a:pt x="2" y="20"/>
                  </a:cubicBezTo>
                  <a:cubicBezTo>
                    <a:pt x="6" y="21"/>
                    <a:pt x="10" y="21"/>
                    <a:pt x="14" y="20"/>
                  </a:cubicBezTo>
                  <a:cubicBezTo>
                    <a:pt x="16" y="20"/>
                    <a:pt x="18" y="20"/>
                    <a:pt x="20" y="20"/>
                  </a:cubicBezTo>
                  <a:cubicBezTo>
                    <a:pt x="23" y="20"/>
                    <a:pt x="25" y="20"/>
                    <a:pt x="28" y="19"/>
                  </a:cubicBezTo>
                  <a:cubicBezTo>
                    <a:pt x="33" y="19"/>
                    <a:pt x="39" y="18"/>
                    <a:pt x="45" y="17"/>
                  </a:cubicBezTo>
                  <a:cubicBezTo>
                    <a:pt x="51" y="17"/>
                    <a:pt x="56" y="15"/>
                    <a:pt x="62" y="14"/>
                  </a:cubicBezTo>
                  <a:cubicBezTo>
                    <a:pt x="69" y="13"/>
                    <a:pt x="76" y="11"/>
                    <a:pt x="82" y="9"/>
                  </a:cubicBezTo>
                  <a:cubicBezTo>
                    <a:pt x="93" y="9"/>
                    <a:pt x="101" y="7"/>
                    <a:pt x="106" y="3"/>
                  </a:cubicBezTo>
                  <a:cubicBezTo>
                    <a:pt x="120" y="5"/>
                    <a:pt x="127" y="5"/>
                    <a:pt x="129" y="3"/>
                  </a:cubicBezTo>
                  <a:cubicBezTo>
                    <a:pt x="129" y="2"/>
                    <a:pt x="130" y="2"/>
                    <a:pt x="130" y="1"/>
                  </a:cubicBezTo>
                  <a:cubicBezTo>
                    <a:pt x="129" y="1"/>
                    <a:pt x="129" y="1"/>
                    <a:pt x="129" y="1"/>
                  </a:cubicBezTo>
                  <a:cubicBezTo>
                    <a:pt x="122" y="2"/>
                    <a:pt x="114" y="2"/>
                    <a:pt x="105" y="0"/>
                  </a:cubicBezTo>
                  <a:cubicBezTo>
                    <a:pt x="98" y="5"/>
                    <a:pt x="90" y="6"/>
                    <a:pt x="80" y="5"/>
                  </a:cubicBezTo>
                  <a:cubicBezTo>
                    <a:pt x="54" y="9"/>
                    <a:pt x="28" y="10"/>
                    <a:pt x="3" y="8"/>
                  </a:cubicBezTo>
                  <a:cubicBezTo>
                    <a:pt x="0" y="20"/>
                    <a:pt x="0" y="20"/>
                    <a:pt x="0" y="20"/>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8" name="Freeform 117"/>
            <p:cNvSpPr>
              <a:spLocks/>
            </p:cNvSpPr>
            <p:nvPr/>
          </p:nvSpPr>
          <p:spPr bwMode="auto">
            <a:xfrm>
              <a:off x="6737351" y="4811713"/>
              <a:ext cx="244475" cy="333375"/>
            </a:xfrm>
            <a:custGeom>
              <a:avLst/>
              <a:gdLst>
                <a:gd name="T0" fmla="*/ 118 w 122"/>
                <a:gd name="T1" fmla="*/ 91 h 166"/>
                <a:gd name="T2" fmla="*/ 119 w 122"/>
                <a:gd name="T3" fmla="*/ 89 h 166"/>
                <a:gd name="T4" fmla="*/ 122 w 122"/>
                <a:gd name="T5" fmla="*/ 77 h 166"/>
                <a:gd name="T6" fmla="*/ 102 w 122"/>
                <a:gd name="T7" fmla="*/ 70 h 166"/>
                <a:gd name="T8" fmla="*/ 104 w 122"/>
                <a:gd name="T9" fmla="*/ 66 h 166"/>
                <a:gd name="T10" fmla="*/ 104 w 122"/>
                <a:gd name="T11" fmla="*/ 66 h 166"/>
                <a:gd name="T12" fmla="*/ 110 w 122"/>
                <a:gd name="T13" fmla="*/ 55 h 166"/>
                <a:gd name="T14" fmla="*/ 99 w 122"/>
                <a:gd name="T15" fmla="*/ 64 h 166"/>
                <a:gd name="T16" fmla="*/ 44 w 122"/>
                <a:gd name="T17" fmla="*/ 28 h 166"/>
                <a:gd name="T18" fmla="*/ 68 w 122"/>
                <a:gd name="T19" fmla="*/ 8 h 166"/>
                <a:gd name="T20" fmla="*/ 70 w 122"/>
                <a:gd name="T21" fmla="*/ 8 h 166"/>
                <a:gd name="T22" fmla="*/ 66 w 122"/>
                <a:gd name="T23" fmla="*/ 3 h 166"/>
                <a:gd name="T24" fmla="*/ 40 w 122"/>
                <a:gd name="T25" fmla="*/ 40 h 166"/>
                <a:gd name="T26" fmla="*/ 75 w 122"/>
                <a:gd name="T27" fmla="*/ 65 h 166"/>
                <a:gd name="T28" fmla="*/ 60 w 122"/>
                <a:gd name="T29" fmla="*/ 120 h 166"/>
                <a:gd name="T30" fmla="*/ 0 w 122"/>
                <a:gd name="T31" fmla="*/ 147 h 166"/>
                <a:gd name="T32" fmla="*/ 83 w 122"/>
                <a:gd name="T33" fmla="*/ 127 h 166"/>
                <a:gd name="T34" fmla="*/ 87 w 122"/>
                <a:gd name="T35" fmla="*/ 73 h 166"/>
                <a:gd name="T36" fmla="*/ 98 w 122"/>
                <a:gd name="T37" fmla="*/ 79 h 166"/>
                <a:gd name="T38" fmla="*/ 96 w 122"/>
                <a:gd name="T39" fmla="*/ 84 h 166"/>
                <a:gd name="T40" fmla="*/ 118 w 122"/>
                <a:gd name="T41" fmla="*/ 9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 h="166">
                  <a:moveTo>
                    <a:pt x="118" y="91"/>
                  </a:moveTo>
                  <a:cubicBezTo>
                    <a:pt x="119" y="89"/>
                    <a:pt x="119" y="89"/>
                    <a:pt x="119" y="89"/>
                  </a:cubicBezTo>
                  <a:cubicBezTo>
                    <a:pt x="122" y="77"/>
                    <a:pt x="122" y="77"/>
                    <a:pt x="122" y="77"/>
                  </a:cubicBezTo>
                  <a:cubicBezTo>
                    <a:pt x="102" y="70"/>
                    <a:pt x="102" y="70"/>
                    <a:pt x="102" y="70"/>
                  </a:cubicBezTo>
                  <a:cubicBezTo>
                    <a:pt x="104" y="66"/>
                    <a:pt x="104" y="66"/>
                    <a:pt x="104" y="66"/>
                  </a:cubicBezTo>
                  <a:cubicBezTo>
                    <a:pt x="104" y="66"/>
                    <a:pt x="104" y="66"/>
                    <a:pt x="104" y="66"/>
                  </a:cubicBezTo>
                  <a:cubicBezTo>
                    <a:pt x="110" y="55"/>
                    <a:pt x="110" y="55"/>
                    <a:pt x="110" y="55"/>
                  </a:cubicBezTo>
                  <a:cubicBezTo>
                    <a:pt x="99" y="64"/>
                    <a:pt x="99" y="64"/>
                    <a:pt x="99" y="64"/>
                  </a:cubicBezTo>
                  <a:cubicBezTo>
                    <a:pt x="79" y="56"/>
                    <a:pt x="60" y="44"/>
                    <a:pt x="44" y="28"/>
                  </a:cubicBezTo>
                  <a:cubicBezTo>
                    <a:pt x="44" y="12"/>
                    <a:pt x="52" y="5"/>
                    <a:pt x="68" y="8"/>
                  </a:cubicBezTo>
                  <a:cubicBezTo>
                    <a:pt x="69" y="8"/>
                    <a:pt x="69" y="8"/>
                    <a:pt x="70" y="8"/>
                  </a:cubicBezTo>
                  <a:cubicBezTo>
                    <a:pt x="69" y="7"/>
                    <a:pt x="67" y="5"/>
                    <a:pt x="66" y="3"/>
                  </a:cubicBezTo>
                  <a:cubicBezTo>
                    <a:pt x="48" y="0"/>
                    <a:pt x="40" y="13"/>
                    <a:pt x="40" y="40"/>
                  </a:cubicBezTo>
                  <a:cubicBezTo>
                    <a:pt x="50" y="52"/>
                    <a:pt x="62" y="60"/>
                    <a:pt x="75" y="65"/>
                  </a:cubicBezTo>
                  <a:cubicBezTo>
                    <a:pt x="60" y="120"/>
                    <a:pt x="60" y="120"/>
                    <a:pt x="60" y="120"/>
                  </a:cubicBezTo>
                  <a:cubicBezTo>
                    <a:pt x="49" y="138"/>
                    <a:pt x="29" y="146"/>
                    <a:pt x="0" y="147"/>
                  </a:cubicBezTo>
                  <a:cubicBezTo>
                    <a:pt x="30" y="166"/>
                    <a:pt x="58" y="159"/>
                    <a:pt x="83" y="127"/>
                  </a:cubicBezTo>
                  <a:cubicBezTo>
                    <a:pt x="87" y="73"/>
                    <a:pt x="87" y="73"/>
                    <a:pt x="87" y="73"/>
                  </a:cubicBezTo>
                  <a:cubicBezTo>
                    <a:pt x="90" y="75"/>
                    <a:pt x="94" y="77"/>
                    <a:pt x="98" y="79"/>
                  </a:cubicBezTo>
                  <a:cubicBezTo>
                    <a:pt x="96" y="84"/>
                    <a:pt x="96" y="84"/>
                    <a:pt x="96" y="84"/>
                  </a:cubicBezTo>
                  <a:cubicBezTo>
                    <a:pt x="118" y="91"/>
                    <a:pt x="118" y="91"/>
                    <a:pt x="118" y="91"/>
                  </a:cubicBez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19" name="Freeform 118"/>
            <p:cNvSpPr>
              <a:spLocks/>
            </p:cNvSpPr>
            <p:nvPr/>
          </p:nvSpPr>
          <p:spPr bwMode="auto">
            <a:xfrm>
              <a:off x="7016751" y="4989513"/>
              <a:ext cx="142875" cy="98425"/>
            </a:xfrm>
            <a:custGeom>
              <a:avLst/>
              <a:gdLst>
                <a:gd name="T0" fmla="*/ 8 w 71"/>
                <a:gd name="T1" fmla="*/ 0 h 49"/>
                <a:gd name="T2" fmla="*/ 0 w 71"/>
                <a:gd name="T3" fmla="*/ 1 h 49"/>
                <a:gd name="T4" fmla="*/ 3 w 71"/>
                <a:gd name="T5" fmla="*/ 35 h 49"/>
                <a:gd name="T6" fmla="*/ 9 w 71"/>
                <a:gd name="T7" fmla="*/ 42 h 49"/>
                <a:gd name="T8" fmla="*/ 18 w 71"/>
                <a:gd name="T9" fmla="*/ 43 h 49"/>
                <a:gd name="T10" fmla="*/ 35 w 71"/>
                <a:gd name="T11" fmla="*/ 49 h 49"/>
                <a:gd name="T12" fmla="*/ 71 w 71"/>
                <a:gd name="T13" fmla="*/ 49 h 49"/>
                <a:gd name="T14" fmla="*/ 71 w 71"/>
                <a:gd name="T15" fmla="*/ 48 h 49"/>
                <a:gd name="T16" fmla="*/ 57 w 71"/>
                <a:gd name="T17" fmla="*/ 48 h 49"/>
                <a:gd name="T18" fmla="*/ 32 w 71"/>
                <a:gd name="T19" fmla="*/ 35 h 49"/>
                <a:gd name="T20" fmla="*/ 11 w 71"/>
                <a:gd name="T21" fmla="*/ 35 h 49"/>
                <a:gd name="T22" fmla="*/ 8 w 7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49">
                  <a:moveTo>
                    <a:pt x="8" y="0"/>
                  </a:moveTo>
                  <a:cubicBezTo>
                    <a:pt x="5" y="1"/>
                    <a:pt x="3" y="1"/>
                    <a:pt x="0" y="1"/>
                  </a:cubicBezTo>
                  <a:cubicBezTo>
                    <a:pt x="3" y="35"/>
                    <a:pt x="3" y="35"/>
                    <a:pt x="3" y="35"/>
                  </a:cubicBezTo>
                  <a:cubicBezTo>
                    <a:pt x="9" y="42"/>
                    <a:pt x="9" y="42"/>
                    <a:pt x="9" y="42"/>
                  </a:cubicBezTo>
                  <a:cubicBezTo>
                    <a:pt x="18" y="43"/>
                    <a:pt x="18" y="43"/>
                    <a:pt x="18" y="43"/>
                  </a:cubicBezTo>
                  <a:cubicBezTo>
                    <a:pt x="26" y="43"/>
                    <a:pt x="31" y="45"/>
                    <a:pt x="35" y="49"/>
                  </a:cubicBezTo>
                  <a:cubicBezTo>
                    <a:pt x="71" y="49"/>
                    <a:pt x="71" y="49"/>
                    <a:pt x="71" y="49"/>
                  </a:cubicBezTo>
                  <a:cubicBezTo>
                    <a:pt x="71" y="48"/>
                    <a:pt x="71" y="48"/>
                    <a:pt x="71" y="48"/>
                  </a:cubicBezTo>
                  <a:cubicBezTo>
                    <a:pt x="66" y="48"/>
                    <a:pt x="61" y="48"/>
                    <a:pt x="57" y="48"/>
                  </a:cubicBezTo>
                  <a:cubicBezTo>
                    <a:pt x="45" y="46"/>
                    <a:pt x="37" y="42"/>
                    <a:pt x="32" y="35"/>
                  </a:cubicBezTo>
                  <a:cubicBezTo>
                    <a:pt x="11" y="35"/>
                    <a:pt x="11" y="35"/>
                    <a:pt x="11" y="35"/>
                  </a:cubicBezTo>
                  <a:cubicBezTo>
                    <a:pt x="8" y="0"/>
                    <a:pt x="8" y="0"/>
                    <a:pt x="8"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0" name="Freeform 119"/>
            <p:cNvSpPr>
              <a:spLocks/>
            </p:cNvSpPr>
            <p:nvPr/>
          </p:nvSpPr>
          <p:spPr bwMode="auto">
            <a:xfrm>
              <a:off x="7064376" y="4975226"/>
              <a:ext cx="331788" cy="25400"/>
            </a:xfrm>
            <a:custGeom>
              <a:avLst/>
              <a:gdLst>
                <a:gd name="T0" fmla="*/ 1 w 165"/>
                <a:gd name="T1" fmla="*/ 5 h 13"/>
                <a:gd name="T2" fmla="*/ 0 w 165"/>
                <a:gd name="T3" fmla="*/ 13 h 13"/>
                <a:gd name="T4" fmla="*/ 3 w 165"/>
                <a:gd name="T5" fmla="*/ 13 h 13"/>
                <a:gd name="T6" fmla="*/ 107 w 165"/>
                <a:gd name="T7" fmla="*/ 13 h 13"/>
                <a:gd name="T8" fmla="*/ 124 w 165"/>
                <a:gd name="T9" fmla="*/ 13 h 13"/>
                <a:gd name="T10" fmla="*/ 161 w 165"/>
                <a:gd name="T11" fmla="*/ 13 h 13"/>
                <a:gd name="T12" fmla="*/ 165 w 165"/>
                <a:gd name="T13" fmla="*/ 0 h 13"/>
                <a:gd name="T14" fmla="*/ 18 w 165"/>
                <a:gd name="T15" fmla="*/ 2 h 13"/>
                <a:gd name="T16" fmla="*/ 1 w 165"/>
                <a:gd name="T1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13">
                  <a:moveTo>
                    <a:pt x="1" y="5"/>
                  </a:moveTo>
                  <a:cubicBezTo>
                    <a:pt x="0" y="13"/>
                    <a:pt x="0" y="13"/>
                    <a:pt x="0" y="13"/>
                  </a:cubicBezTo>
                  <a:cubicBezTo>
                    <a:pt x="3" y="13"/>
                    <a:pt x="3" y="13"/>
                    <a:pt x="3" y="13"/>
                  </a:cubicBezTo>
                  <a:cubicBezTo>
                    <a:pt x="107" y="13"/>
                    <a:pt x="107" y="13"/>
                    <a:pt x="107" y="13"/>
                  </a:cubicBezTo>
                  <a:cubicBezTo>
                    <a:pt x="124" y="13"/>
                    <a:pt x="124" y="13"/>
                    <a:pt x="124" y="13"/>
                  </a:cubicBezTo>
                  <a:cubicBezTo>
                    <a:pt x="161" y="13"/>
                    <a:pt x="161" y="13"/>
                    <a:pt x="161" y="13"/>
                  </a:cubicBezTo>
                  <a:cubicBezTo>
                    <a:pt x="165" y="0"/>
                    <a:pt x="165" y="0"/>
                    <a:pt x="165" y="0"/>
                  </a:cubicBezTo>
                  <a:cubicBezTo>
                    <a:pt x="18" y="2"/>
                    <a:pt x="18" y="2"/>
                    <a:pt x="18" y="2"/>
                  </a:cubicBezTo>
                  <a:cubicBezTo>
                    <a:pt x="12" y="3"/>
                    <a:pt x="7" y="5"/>
                    <a:pt x="1" y="5"/>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1" name="Freeform 120"/>
            <p:cNvSpPr>
              <a:spLocks/>
            </p:cNvSpPr>
            <p:nvPr/>
          </p:nvSpPr>
          <p:spPr bwMode="auto">
            <a:xfrm>
              <a:off x="7004051" y="4991101"/>
              <a:ext cx="30163" cy="82550"/>
            </a:xfrm>
            <a:custGeom>
              <a:avLst/>
              <a:gdLst>
                <a:gd name="T0" fmla="*/ 6 w 15"/>
                <a:gd name="T1" fmla="*/ 0 h 41"/>
                <a:gd name="T2" fmla="*/ 0 w 15"/>
                <a:gd name="T3" fmla="*/ 0 h 41"/>
                <a:gd name="T4" fmla="*/ 3 w 15"/>
                <a:gd name="T5" fmla="*/ 34 h 41"/>
                <a:gd name="T6" fmla="*/ 9 w 15"/>
                <a:gd name="T7" fmla="*/ 40 h 41"/>
                <a:gd name="T8" fmla="*/ 15 w 15"/>
                <a:gd name="T9" fmla="*/ 41 h 41"/>
                <a:gd name="T10" fmla="*/ 9 w 15"/>
                <a:gd name="T11" fmla="*/ 34 h 41"/>
                <a:gd name="T12" fmla="*/ 6 w 15"/>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5" h="41">
                  <a:moveTo>
                    <a:pt x="6" y="0"/>
                  </a:moveTo>
                  <a:cubicBezTo>
                    <a:pt x="4" y="0"/>
                    <a:pt x="2" y="0"/>
                    <a:pt x="0" y="0"/>
                  </a:cubicBezTo>
                  <a:cubicBezTo>
                    <a:pt x="3" y="34"/>
                    <a:pt x="3" y="34"/>
                    <a:pt x="3" y="34"/>
                  </a:cubicBezTo>
                  <a:cubicBezTo>
                    <a:pt x="9" y="40"/>
                    <a:pt x="9" y="40"/>
                    <a:pt x="9" y="40"/>
                  </a:cubicBezTo>
                  <a:cubicBezTo>
                    <a:pt x="15" y="41"/>
                    <a:pt x="15" y="41"/>
                    <a:pt x="15" y="41"/>
                  </a:cubicBezTo>
                  <a:cubicBezTo>
                    <a:pt x="9" y="34"/>
                    <a:pt x="9" y="34"/>
                    <a:pt x="9" y="34"/>
                  </a:cubicBezTo>
                  <a:cubicBezTo>
                    <a:pt x="6" y="0"/>
                    <a:pt x="6" y="0"/>
                    <a:pt x="6"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2" name="Freeform 121"/>
            <p:cNvSpPr>
              <a:spLocks/>
            </p:cNvSpPr>
            <p:nvPr/>
          </p:nvSpPr>
          <p:spPr bwMode="auto">
            <a:xfrm>
              <a:off x="7070726" y="4932363"/>
              <a:ext cx="82550" cy="11113"/>
            </a:xfrm>
            <a:custGeom>
              <a:avLst/>
              <a:gdLst>
                <a:gd name="T0" fmla="*/ 41 w 41"/>
                <a:gd name="T1" fmla="*/ 0 h 5"/>
                <a:gd name="T2" fmla="*/ 26 w 41"/>
                <a:gd name="T3" fmla="*/ 0 h 5"/>
                <a:gd name="T4" fmla="*/ 0 w 41"/>
                <a:gd name="T5" fmla="*/ 5 h 5"/>
                <a:gd name="T6" fmla="*/ 30 w 41"/>
                <a:gd name="T7" fmla="*/ 5 h 5"/>
                <a:gd name="T8" fmla="*/ 41 w 41"/>
                <a:gd name="T9" fmla="*/ 0 h 5"/>
              </a:gdLst>
              <a:ahLst/>
              <a:cxnLst>
                <a:cxn ang="0">
                  <a:pos x="T0" y="T1"/>
                </a:cxn>
                <a:cxn ang="0">
                  <a:pos x="T2" y="T3"/>
                </a:cxn>
                <a:cxn ang="0">
                  <a:pos x="T4" y="T5"/>
                </a:cxn>
                <a:cxn ang="0">
                  <a:pos x="T6" y="T7"/>
                </a:cxn>
                <a:cxn ang="0">
                  <a:pos x="T8" y="T9"/>
                </a:cxn>
              </a:cxnLst>
              <a:rect l="0" t="0" r="r" b="b"/>
              <a:pathLst>
                <a:path w="41" h="5">
                  <a:moveTo>
                    <a:pt x="41" y="0"/>
                  </a:moveTo>
                  <a:cubicBezTo>
                    <a:pt x="26" y="0"/>
                    <a:pt x="26" y="0"/>
                    <a:pt x="26" y="0"/>
                  </a:cubicBezTo>
                  <a:cubicBezTo>
                    <a:pt x="14" y="0"/>
                    <a:pt x="5" y="2"/>
                    <a:pt x="0" y="5"/>
                  </a:cubicBezTo>
                  <a:cubicBezTo>
                    <a:pt x="30" y="5"/>
                    <a:pt x="30" y="5"/>
                    <a:pt x="30" y="5"/>
                  </a:cubicBezTo>
                  <a:cubicBezTo>
                    <a:pt x="41" y="0"/>
                    <a:pt x="41" y="0"/>
                    <a:pt x="4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3" name="Freeform 122"/>
            <p:cNvSpPr>
              <a:spLocks noEditPoints="1"/>
            </p:cNvSpPr>
            <p:nvPr/>
          </p:nvSpPr>
          <p:spPr bwMode="auto">
            <a:xfrm>
              <a:off x="7154863" y="4819651"/>
              <a:ext cx="90488" cy="111125"/>
            </a:xfrm>
            <a:custGeom>
              <a:avLst/>
              <a:gdLst>
                <a:gd name="T0" fmla="*/ 0 w 45"/>
                <a:gd name="T1" fmla="*/ 55 h 55"/>
                <a:gd name="T2" fmla="*/ 9 w 45"/>
                <a:gd name="T3" fmla="*/ 51 h 55"/>
                <a:gd name="T4" fmla="*/ 26 w 45"/>
                <a:gd name="T5" fmla="*/ 53 h 55"/>
                <a:gd name="T6" fmla="*/ 27 w 45"/>
                <a:gd name="T7" fmla="*/ 53 h 55"/>
                <a:gd name="T8" fmla="*/ 27 w 45"/>
                <a:gd name="T9" fmla="*/ 53 h 55"/>
                <a:gd name="T10" fmla="*/ 35 w 45"/>
                <a:gd name="T11" fmla="*/ 49 h 55"/>
                <a:gd name="T12" fmla="*/ 36 w 45"/>
                <a:gd name="T13" fmla="*/ 43 h 55"/>
                <a:gd name="T14" fmla="*/ 40 w 45"/>
                <a:gd name="T15" fmla="*/ 22 h 55"/>
                <a:gd name="T16" fmla="*/ 41 w 45"/>
                <a:gd name="T17" fmla="*/ 21 h 55"/>
                <a:gd name="T18" fmla="*/ 44 w 45"/>
                <a:gd name="T19" fmla="*/ 6 h 55"/>
                <a:gd name="T20" fmla="*/ 45 w 45"/>
                <a:gd name="T21" fmla="*/ 0 h 55"/>
                <a:gd name="T22" fmla="*/ 15 w 45"/>
                <a:gd name="T23" fmla="*/ 6 h 55"/>
                <a:gd name="T24" fmla="*/ 0 w 45"/>
                <a:gd name="T25" fmla="*/ 55 h 55"/>
                <a:gd name="T26" fmla="*/ 42 w 45"/>
                <a:gd name="T27" fmla="*/ 2 h 55"/>
                <a:gd name="T28" fmla="*/ 21 w 45"/>
                <a:gd name="T29" fmla="*/ 13 h 55"/>
                <a:gd name="T30" fmla="*/ 3 w 45"/>
                <a:gd name="T31" fmla="*/ 51 h 55"/>
                <a:gd name="T32" fmla="*/ 17 w 45"/>
                <a:gd name="T33" fmla="*/ 8 h 55"/>
                <a:gd name="T34" fmla="*/ 42 w 45"/>
                <a:gd name="T35" fmla="*/ 2 h 55"/>
                <a:gd name="T36" fmla="*/ 30 w 45"/>
                <a:gd name="T37" fmla="*/ 42 h 55"/>
                <a:gd name="T38" fmla="*/ 42 w 45"/>
                <a:gd name="T39" fmla="*/ 5 h 55"/>
                <a:gd name="T40" fmla="*/ 33 w 45"/>
                <a:gd name="T41" fmla="*/ 47 h 55"/>
                <a:gd name="T42" fmla="*/ 19 w 45"/>
                <a:gd name="T43" fmla="*/ 51 h 55"/>
                <a:gd name="T44" fmla="*/ 30 w 45"/>
                <a:gd name="T45" fmla="*/ 4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 h="55">
                  <a:moveTo>
                    <a:pt x="0" y="55"/>
                  </a:moveTo>
                  <a:cubicBezTo>
                    <a:pt x="9" y="51"/>
                    <a:pt x="9" y="51"/>
                    <a:pt x="9" y="51"/>
                  </a:cubicBezTo>
                  <a:cubicBezTo>
                    <a:pt x="26" y="53"/>
                    <a:pt x="26" y="53"/>
                    <a:pt x="26" y="53"/>
                  </a:cubicBezTo>
                  <a:cubicBezTo>
                    <a:pt x="26" y="53"/>
                    <a:pt x="27" y="53"/>
                    <a:pt x="27" y="53"/>
                  </a:cubicBezTo>
                  <a:cubicBezTo>
                    <a:pt x="27" y="53"/>
                    <a:pt x="27" y="53"/>
                    <a:pt x="27" y="53"/>
                  </a:cubicBezTo>
                  <a:cubicBezTo>
                    <a:pt x="35" y="49"/>
                    <a:pt x="35" y="49"/>
                    <a:pt x="35" y="49"/>
                  </a:cubicBezTo>
                  <a:cubicBezTo>
                    <a:pt x="36" y="43"/>
                    <a:pt x="36" y="43"/>
                    <a:pt x="36" y="43"/>
                  </a:cubicBezTo>
                  <a:cubicBezTo>
                    <a:pt x="40" y="22"/>
                    <a:pt x="40" y="22"/>
                    <a:pt x="40" y="22"/>
                  </a:cubicBezTo>
                  <a:cubicBezTo>
                    <a:pt x="41" y="21"/>
                    <a:pt x="41" y="21"/>
                    <a:pt x="41" y="21"/>
                  </a:cubicBezTo>
                  <a:cubicBezTo>
                    <a:pt x="44" y="6"/>
                    <a:pt x="44" y="6"/>
                    <a:pt x="44" y="6"/>
                  </a:cubicBezTo>
                  <a:cubicBezTo>
                    <a:pt x="45" y="0"/>
                    <a:pt x="45" y="0"/>
                    <a:pt x="45" y="0"/>
                  </a:cubicBezTo>
                  <a:cubicBezTo>
                    <a:pt x="15" y="6"/>
                    <a:pt x="15" y="6"/>
                    <a:pt x="15" y="6"/>
                  </a:cubicBezTo>
                  <a:cubicBezTo>
                    <a:pt x="0" y="55"/>
                    <a:pt x="0" y="55"/>
                    <a:pt x="0" y="55"/>
                  </a:cubicBezTo>
                  <a:close/>
                  <a:moveTo>
                    <a:pt x="42" y="2"/>
                  </a:moveTo>
                  <a:cubicBezTo>
                    <a:pt x="21" y="13"/>
                    <a:pt x="21" y="13"/>
                    <a:pt x="21" y="13"/>
                  </a:cubicBezTo>
                  <a:cubicBezTo>
                    <a:pt x="3" y="51"/>
                    <a:pt x="3" y="51"/>
                    <a:pt x="3" y="51"/>
                  </a:cubicBezTo>
                  <a:cubicBezTo>
                    <a:pt x="17" y="8"/>
                    <a:pt x="17" y="8"/>
                    <a:pt x="17" y="8"/>
                  </a:cubicBezTo>
                  <a:cubicBezTo>
                    <a:pt x="42" y="2"/>
                    <a:pt x="42" y="2"/>
                    <a:pt x="42" y="2"/>
                  </a:cubicBezTo>
                  <a:close/>
                  <a:moveTo>
                    <a:pt x="30" y="42"/>
                  </a:moveTo>
                  <a:cubicBezTo>
                    <a:pt x="42" y="5"/>
                    <a:pt x="42" y="5"/>
                    <a:pt x="42" y="5"/>
                  </a:cubicBezTo>
                  <a:cubicBezTo>
                    <a:pt x="33" y="47"/>
                    <a:pt x="33" y="47"/>
                    <a:pt x="33" y="47"/>
                  </a:cubicBezTo>
                  <a:cubicBezTo>
                    <a:pt x="19" y="51"/>
                    <a:pt x="19" y="51"/>
                    <a:pt x="19" y="51"/>
                  </a:cubicBezTo>
                  <a:cubicBezTo>
                    <a:pt x="30" y="42"/>
                    <a:pt x="30" y="42"/>
                    <a:pt x="30" y="42"/>
                  </a:cubicBezTo>
                  <a:close/>
                </a:path>
              </a:pathLst>
            </a:custGeom>
            <a:solidFill>
              <a:srgbClr val="DFE2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4" name="Freeform 123"/>
            <p:cNvSpPr>
              <a:spLocks/>
            </p:cNvSpPr>
            <p:nvPr/>
          </p:nvSpPr>
          <p:spPr bwMode="auto">
            <a:xfrm>
              <a:off x="7161213" y="4824413"/>
              <a:ext cx="77788" cy="98425"/>
            </a:xfrm>
            <a:custGeom>
              <a:avLst/>
              <a:gdLst>
                <a:gd name="T0" fmla="*/ 23 w 49"/>
                <a:gd name="T1" fmla="*/ 14 h 62"/>
                <a:gd name="T2" fmla="*/ 49 w 49"/>
                <a:gd name="T3" fmla="*/ 0 h 62"/>
                <a:gd name="T4" fmla="*/ 18 w 49"/>
                <a:gd name="T5" fmla="*/ 8 h 62"/>
                <a:gd name="T6" fmla="*/ 0 w 49"/>
                <a:gd name="T7" fmla="*/ 62 h 62"/>
                <a:gd name="T8" fmla="*/ 23 w 49"/>
                <a:gd name="T9" fmla="*/ 14 h 62"/>
                <a:gd name="T10" fmla="*/ 23 w 49"/>
                <a:gd name="T11" fmla="*/ 14 h 62"/>
              </a:gdLst>
              <a:ahLst/>
              <a:cxnLst>
                <a:cxn ang="0">
                  <a:pos x="T0" y="T1"/>
                </a:cxn>
                <a:cxn ang="0">
                  <a:pos x="T2" y="T3"/>
                </a:cxn>
                <a:cxn ang="0">
                  <a:pos x="T4" y="T5"/>
                </a:cxn>
                <a:cxn ang="0">
                  <a:pos x="T6" y="T7"/>
                </a:cxn>
                <a:cxn ang="0">
                  <a:pos x="T8" y="T9"/>
                </a:cxn>
                <a:cxn ang="0">
                  <a:pos x="T10" y="T11"/>
                </a:cxn>
              </a:cxnLst>
              <a:rect l="0" t="0" r="r" b="b"/>
              <a:pathLst>
                <a:path w="49" h="62">
                  <a:moveTo>
                    <a:pt x="23" y="14"/>
                  </a:moveTo>
                  <a:lnTo>
                    <a:pt x="49" y="0"/>
                  </a:lnTo>
                  <a:lnTo>
                    <a:pt x="18" y="8"/>
                  </a:lnTo>
                  <a:lnTo>
                    <a:pt x="0" y="62"/>
                  </a:lnTo>
                  <a:lnTo>
                    <a:pt x="23" y="14"/>
                  </a:lnTo>
                  <a:lnTo>
                    <a:pt x="23" y="14"/>
                  </a:lnTo>
                  <a:close/>
                </a:path>
              </a:pathLst>
            </a:custGeom>
            <a:solidFill>
              <a:srgbClr val="F4F5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5" name="Freeform 124"/>
            <p:cNvSpPr>
              <a:spLocks/>
            </p:cNvSpPr>
            <p:nvPr/>
          </p:nvSpPr>
          <p:spPr bwMode="auto">
            <a:xfrm>
              <a:off x="7192963" y="4830763"/>
              <a:ext cx="46038" cy="92075"/>
            </a:xfrm>
            <a:custGeom>
              <a:avLst/>
              <a:gdLst>
                <a:gd name="T0" fmla="*/ 29 w 29"/>
                <a:gd name="T1" fmla="*/ 0 h 58"/>
                <a:gd name="T2" fmla="*/ 14 w 29"/>
                <a:gd name="T3" fmla="*/ 47 h 58"/>
                <a:gd name="T4" fmla="*/ 0 w 29"/>
                <a:gd name="T5" fmla="*/ 58 h 58"/>
                <a:gd name="T6" fmla="*/ 18 w 29"/>
                <a:gd name="T7" fmla="*/ 53 h 58"/>
                <a:gd name="T8" fmla="*/ 29 w 29"/>
                <a:gd name="T9" fmla="*/ 0 h 58"/>
                <a:gd name="T10" fmla="*/ 29 w 29"/>
                <a:gd name="T11" fmla="*/ 0 h 58"/>
              </a:gdLst>
              <a:ahLst/>
              <a:cxnLst>
                <a:cxn ang="0">
                  <a:pos x="T0" y="T1"/>
                </a:cxn>
                <a:cxn ang="0">
                  <a:pos x="T2" y="T3"/>
                </a:cxn>
                <a:cxn ang="0">
                  <a:pos x="T4" y="T5"/>
                </a:cxn>
                <a:cxn ang="0">
                  <a:pos x="T6" y="T7"/>
                </a:cxn>
                <a:cxn ang="0">
                  <a:pos x="T8" y="T9"/>
                </a:cxn>
                <a:cxn ang="0">
                  <a:pos x="T10" y="T11"/>
                </a:cxn>
              </a:cxnLst>
              <a:rect l="0" t="0" r="r" b="b"/>
              <a:pathLst>
                <a:path w="29" h="58">
                  <a:moveTo>
                    <a:pt x="29" y="0"/>
                  </a:moveTo>
                  <a:lnTo>
                    <a:pt x="14" y="47"/>
                  </a:lnTo>
                  <a:lnTo>
                    <a:pt x="0" y="58"/>
                  </a:lnTo>
                  <a:lnTo>
                    <a:pt x="18" y="53"/>
                  </a:lnTo>
                  <a:lnTo>
                    <a:pt x="29" y="0"/>
                  </a:lnTo>
                  <a:lnTo>
                    <a:pt x="29" y="0"/>
                  </a:lnTo>
                  <a:close/>
                </a:path>
              </a:pathLst>
            </a:custGeom>
            <a:solidFill>
              <a:srgbClr val="B5B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6" name="Freeform 125"/>
            <p:cNvSpPr>
              <a:spLocks/>
            </p:cNvSpPr>
            <p:nvPr/>
          </p:nvSpPr>
          <p:spPr bwMode="auto">
            <a:xfrm>
              <a:off x="7070726" y="4932363"/>
              <a:ext cx="52388" cy="11113"/>
            </a:xfrm>
            <a:custGeom>
              <a:avLst/>
              <a:gdLst>
                <a:gd name="T0" fmla="*/ 1 w 26"/>
                <a:gd name="T1" fmla="*/ 0 h 5"/>
                <a:gd name="T2" fmla="*/ 0 w 26"/>
                <a:gd name="T3" fmla="*/ 5 h 5"/>
                <a:gd name="T4" fmla="*/ 26 w 26"/>
                <a:gd name="T5" fmla="*/ 0 h 5"/>
                <a:gd name="T6" fmla="*/ 1 w 26"/>
                <a:gd name="T7" fmla="*/ 0 h 5"/>
              </a:gdLst>
              <a:ahLst/>
              <a:cxnLst>
                <a:cxn ang="0">
                  <a:pos x="T0" y="T1"/>
                </a:cxn>
                <a:cxn ang="0">
                  <a:pos x="T2" y="T3"/>
                </a:cxn>
                <a:cxn ang="0">
                  <a:pos x="T4" y="T5"/>
                </a:cxn>
                <a:cxn ang="0">
                  <a:pos x="T6" y="T7"/>
                </a:cxn>
              </a:cxnLst>
              <a:rect l="0" t="0" r="r" b="b"/>
              <a:pathLst>
                <a:path w="26" h="5">
                  <a:moveTo>
                    <a:pt x="1" y="0"/>
                  </a:moveTo>
                  <a:cubicBezTo>
                    <a:pt x="0" y="5"/>
                    <a:pt x="0" y="5"/>
                    <a:pt x="0" y="5"/>
                  </a:cubicBezTo>
                  <a:cubicBezTo>
                    <a:pt x="5" y="2"/>
                    <a:pt x="14" y="0"/>
                    <a:pt x="26" y="0"/>
                  </a:cubicBezTo>
                  <a:cubicBezTo>
                    <a:pt x="1" y="0"/>
                    <a:pt x="1" y="0"/>
                    <a:pt x="1"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7" name="Freeform 126"/>
            <p:cNvSpPr>
              <a:spLocks/>
            </p:cNvSpPr>
            <p:nvPr/>
          </p:nvSpPr>
          <p:spPr bwMode="auto">
            <a:xfrm>
              <a:off x="7069138" y="5000626"/>
              <a:ext cx="212725" cy="60325"/>
            </a:xfrm>
            <a:custGeom>
              <a:avLst/>
              <a:gdLst>
                <a:gd name="T0" fmla="*/ 1 w 106"/>
                <a:gd name="T1" fmla="*/ 0 h 30"/>
                <a:gd name="T2" fmla="*/ 1 w 106"/>
                <a:gd name="T3" fmla="*/ 17 h 30"/>
                <a:gd name="T4" fmla="*/ 99 w 106"/>
                <a:gd name="T5" fmla="*/ 24 h 30"/>
                <a:gd name="T6" fmla="*/ 106 w 106"/>
                <a:gd name="T7" fmla="*/ 25 h 30"/>
                <a:gd name="T8" fmla="*/ 105 w 106"/>
                <a:gd name="T9" fmla="*/ 0 h 30"/>
                <a:gd name="T10" fmla="*/ 1 w 106"/>
                <a:gd name="T11" fmla="*/ 0 h 30"/>
              </a:gdLst>
              <a:ahLst/>
              <a:cxnLst>
                <a:cxn ang="0">
                  <a:pos x="T0" y="T1"/>
                </a:cxn>
                <a:cxn ang="0">
                  <a:pos x="T2" y="T3"/>
                </a:cxn>
                <a:cxn ang="0">
                  <a:pos x="T4" y="T5"/>
                </a:cxn>
                <a:cxn ang="0">
                  <a:pos x="T6" y="T7"/>
                </a:cxn>
                <a:cxn ang="0">
                  <a:pos x="T8" y="T9"/>
                </a:cxn>
                <a:cxn ang="0">
                  <a:pos x="T10" y="T11"/>
                </a:cxn>
              </a:cxnLst>
              <a:rect l="0" t="0" r="r" b="b"/>
              <a:pathLst>
                <a:path w="106" h="30">
                  <a:moveTo>
                    <a:pt x="1" y="0"/>
                  </a:moveTo>
                  <a:cubicBezTo>
                    <a:pt x="0" y="6"/>
                    <a:pt x="0" y="12"/>
                    <a:pt x="1" y="17"/>
                  </a:cubicBezTo>
                  <a:cubicBezTo>
                    <a:pt x="33" y="28"/>
                    <a:pt x="66" y="30"/>
                    <a:pt x="99" y="24"/>
                  </a:cubicBezTo>
                  <a:cubicBezTo>
                    <a:pt x="106" y="25"/>
                    <a:pt x="106" y="25"/>
                    <a:pt x="106" y="25"/>
                  </a:cubicBezTo>
                  <a:cubicBezTo>
                    <a:pt x="105" y="0"/>
                    <a:pt x="105" y="0"/>
                    <a:pt x="105" y="0"/>
                  </a:cubicBezTo>
                  <a:cubicBezTo>
                    <a:pt x="1" y="0"/>
                    <a:pt x="1" y="0"/>
                    <a:pt x="1" y="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8" name="Freeform 127"/>
            <p:cNvSpPr>
              <a:spLocks/>
            </p:cNvSpPr>
            <p:nvPr/>
          </p:nvSpPr>
          <p:spPr bwMode="auto">
            <a:xfrm>
              <a:off x="7319963" y="4827588"/>
              <a:ext cx="76200" cy="79375"/>
            </a:xfrm>
            <a:custGeom>
              <a:avLst/>
              <a:gdLst>
                <a:gd name="T0" fmla="*/ 25 w 48"/>
                <a:gd name="T1" fmla="*/ 17 h 50"/>
                <a:gd name="T2" fmla="*/ 20 w 48"/>
                <a:gd name="T3" fmla="*/ 35 h 50"/>
                <a:gd name="T4" fmla="*/ 0 w 48"/>
                <a:gd name="T5" fmla="*/ 50 h 50"/>
                <a:gd name="T6" fmla="*/ 30 w 48"/>
                <a:gd name="T7" fmla="*/ 50 h 50"/>
                <a:gd name="T8" fmla="*/ 30 w 48"/>
                <a:gd name="T9" fmla="*/ 31 h 50"/>
                <a:gd name="T10" fmla="*/ 48 w 48"/>
                <a:gd name="T11" fmla="*/ 13 h 50"/>
                <a:gd name="T12" fmla="*/ 43 w 48"/>
                <a:gd name="T13" fmla="*/ 0 h 50"/>
                <a:gd name="T14" fmla="*/ 25 w 48"/>
                <a:gd name="T15" fmla="*/ 17 h 50"/>
                <a:gd name="T16" fmla="*/ 25 w 48"/>
                <a:gd name="T17" fmla="*/ 1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50">
                  <a:moveTo>
                    <a:pt x="25" y="17"/>
                  </a:moveTo>
                  <a:lnTo>
                    <a:pt x="20" y="35"/>
                  </a:lnTo>
                  <a:lnTo>
                    <a:pt x="0" y="50"/>
                  </a:lnTo>
                  <a:lnTo>
                    <a:pt x="30" y="50"/>
                  </a:lnTo>
                  <a:lnTo>
                    <a:pt x="30" y="31"/>
                  </a:lnTo>
                  <a:lnTo>
                    <a:pt x="48" y="13"/>
                  </a:lnTo>
                  <a:lnTo>
                    <a:pt x="43" y="0"/>
                  </a:lnTo>
                  <a:lnTo>
                    <a:pt x="25" y="17"/>
                  </a:lnTo>
                  <a:lnTo>
                    <a:pt x="25" y="17"/>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29" name="Freeform 128"/>
            <p:cNvSpPr>
              <a:spLocks/>
            </p:cNvSpPr>
            <p:nvPr/>
          </p:nvSpPr>
          <p:spPr bwMode="auto">
            <a:xfrm>
              <a:off x="7169151" y="4727576"/>
              <a:ext cx="52388" cy="96838"/>
            </a:xfrm>
            <a:custGeom>
              <a:avLst/>
              <a:gdLst>
                <a:gd name="T0" fmla="*/ 15 w 26"/>
                <a:gd name="T1" fmla="*/ 48 h 48"/>
                <a:gd name="T2" fmla="*/ 26 w 26"/>
                <a:gd name="T3" fmla="*/ 46 h 48"/>
                <a:gd name="T4" fmla="*/ 5 w 26"/>
                <a:gd name="T5" fmla="*/ 1 h 48"/>
                <a:gd name="T6" fmla="*/ 0 w 26"/>
                <a:gd name="T7" fmla="*/ 0 h 48"/>
                <a:gd name="T8" fmla="*/ 13 w 26"/>
                <a:gd name="T9" fmla="*/ 34 h 48"/>
                <a:gd name="T10" fmla="*/ 15 w 26"/>
                <a:gd name="T11" fmla="*/ 48 h 48"/>
              </a:gdLst>
              <a:ahLst/>
              <a:cxnLst>
                <a:cxn ang="0">
                  <a:pos x="T0" y="T1"/>
                </a:cxn>
                <a:cxn ang="0">
                  <a:pos x="T2" y="T3"/>
                </a:cxn>
                <a:cxn ang="0">
                  <a:pos x="T4" y="T5"/>
                </a:cxn>
                <a:cxn ang="0">
                  <a:pos x="T6" y="T7"/>
                </a:cxn>
                <a:cxn ang="0">
                  <a:pos x="T8" y="T9"/>
                </a:cxn>
                <a:cxn ang="0">
                  <a:pos x="T10" y="T11"/>
                </a:cxn>
              </a:cxnLst>
              <a:rect l="0" t="0" r="r" b="b"/>
              <a:pathLst>
                <a:path w="26" h="48">
                  <a:moveTo>
                    <a:pt x="15" y="48"/>
                  </a:moveTo>
                  <a:cubicBezTo>
                    <a:pt x="26" y="46"/>
                    <a:pt x="26" y="46"/>
                    <a:pt x="26" y="46"/>
                  </a:cubicBezTo>
                  <a:cubicBezTo>
                    <a:pt x="23" y="28"/>
                    <a:pt x="16" y="12"/>
                    <a:pt x="5" y="1"/>
                  </a:cubicBezTo>
                  <a:cubicBezTo>
                    <a:pt x="0" y="0"/>
                    <a:pt x="0" y="0"/>
                    <a:pt x="0" y="0"/>
                  </a:cubicBezTo>
                  <a:cubicBezTo>
                    <a:pt x="7" y="11"/>
                    <a:pt x="11" y="22"/>
                    <a:pt x="13" y="34"/>
                  </a:cubicBezTo>
                  <a:cubicBezTo>
                    <a:pt x="15" y="48"/>
                    <a:pt x="15" y="48"/>
                    <a:pt x="15" y="48"/>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0" name="Freeform 129"/>
            <p:cNvSpPr>
              <a:spLocks/>
            </p:cNvSpPr>
            <p:nvPr/>
          </p:nvSpPr>
          <p:spPr bwMode="auto">
            <a:xfrm>
              <a:off x="7235826" y="4860926"/>
              <a:ext cx="19050" cy="46038"/>
            </a:xfrm>
            <a:custGeom>
              <a:avLst/>
              <a:gdLst>
                <a:gd name="T0" fmla="*/ 0 w 12"/>
                <a:gd name="T1" fmla="*/ 2 h 29"/>
                <a:gd name="T2" fmla="*/ 1 w 12"/>
                <a:gd name="T3" fmla="*/ 29 h 29"/>
                <a:gd name="T4" fmla="*/ 12 w 12"/>
                <a:gd name="T5" fmla="*/ 29 h 29"/>
                <a:gd name="T6" fmla="*/ 7 w 12"/>
                <a:gd name="T7" fmla="*/ 0 h 29"/>
                <a:gd name="T8" fmla="*/ 1 w 12"/>
                <a:gd name="T9" fmla="*/ 1 h 29"/>
                <a:gd name="T10" fmla="*/ 0 w 12"/>
                <a:gd name="T11" fmla="*/ 2 h 29"/>
                <a:gd name="T12" fmla="*/ 0 w 12"/>
                <a:gd name="T13" fmla="*/ 2 h 29"/>
              </a:gdLst>
              <a:ahLst/>
              <a:cxnLst>
                <a:cxn ang="0">
                  <a:pos x="T0" y="T1"/>
                </a:cxn>
                <a:cxn ang="0">
                  <a:pos x="T2" y="T3"/>
                </a:cxn>
                <a:cxn ang="0">
                  <a:pos x="T4" y="T5"/>
                </a:cxn>
                <a:cxn ang="0">
                  <a:pos x="T6" y="T7"/>
                </a:cxn>
                <a:cxn ang="0">
                  <a:pos x="T8" y="T9"/>
                </a:cxn>
                <a:cxn ang="0">
                  <a:pos x="T10" y="T11"/>
                </a:cxn>
                <a:cxn ang="0">
                  <a:pos x="T12" y="T13"/>
                </a:cxn>
              </a:cxnLst>
              <a:rect l="0" t="0" r="r" b="b"/>
              <a:pathLst>
                <a:path w="12" h="29">
                  <a:moveTo>
                    <a:pt x="0" y="2"/>
                  </a:moveTo>
                  <a:lnTo>
                    <a:pt x="1" y="29"/>
                  </a:lnTo>
                  <a:lnTo>
                    <a:pt x="12" y="29"/>
                  </a:lnTo>
                  <a:lnTo>
                    <a:pt x="7" y="0"/>
                  </a:lnTo>
                  <a:lnTo>
                    <a:pt x="1" y="1"/>
                  </a:lnTo>
                  <a:lnTo>
                    <a:pt x="0" y="2"/>
                  </a:lnTo>
                  <a:lnTo>
                    <a:pt x="0" y="2"/>
                  </a:ln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1" name="Freeform 130"/>
            <p:cNvSpPr>
              <a:spLocks/>
            </p:cNvSpPr>
            <p:nvPr/>
          </p:nvSpPr>
          <p:spPr bwMode="auto">
            <a:xfrm>
              <a:off x="7227888" y="4864101"/>
              <a:ext cx="9525" cy="42863"/>
            </a:xfrm>
            <a:custGeom>
              <a:avLst/>
              <a:gdLst>
                <a:gd name="T0" fmla="*/ 6 w 6"/>
                <a:gd name="T1" fmla="*/ 27 h 27"/>
                <a:gd name="T2" fmla="*/ 5 w 6"/>
                <a:gd name="T3" fmla="*/ 0 h 27"/>
                <a:gd name="T4" fmla="*/ 0 w 6"/>
                <a:gd name="T5" fmla="*/ 27 h 27"/>
                <a:gd name="T6" fmla="*/ 6 w 6"/>
                <a:gd name="T7" fmla="*/ 27 h 27"/>
                <a:gd name="T8" fmla="*/ 6 w 6"/>
                <a:gd name="T9" fmla="*/ 27 h 27"/>
              </a:gdLst>
              <a:ahLst/>
              <a:cxnLst>
                <a:cxn ang="0">
                  <a:pos x="T0" y="T1"/>
                </a:cxn>
                <a:cxn ang="0">
                  <a:pos x="T2" y="T3"/>
                </a:cxn>
                <a:cxn ang="0">
                  <a:pos x="T4" y="T5"/>
                </a:cxn>
                <a:cxn ang="0">
                  <a:pos x="T6" y="T7"/>
                </a:cxn>
                <a:cxn ang="0">
                  <a:pos x="T8" y="T9"/>
                </a:cxn>
              </a:cxnLst>
              <a:rect l="0" t="0" r="r" b="b"/>
              <a:pathLst>
                <a:path w="6" h="27">
                  <a:moveTo>
                    <a:pt x="6" y="27"/>
                  </a:moveTo>
                  <a:lnTo>
                    <a:pt x="5" y="0"/>
                  </a:lnTo>
                  <a:lnTo>
                    <a:pt x="0" y="27"/>
                  </a:lnTo>
                  <a:lnTo>
                    <a:pt x="6" y="27"/>
                  </a:lnTo>
                  <a:lnTo>
                    <a:pt x="6" y="27"/>
                  </a:ln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2" name="Freeform 131"/>
            <p:cNvSpPr>
              <a:spLocks/>
            </p:cNvSpPr>
            <p:nvPr/>
          </p:nvSpPr>
          <p:spPr bwMode="auto">
            <a:xfrm>
              <a:off x="7237413" y="4832351"/>
              <a:ext cx="9525" cy="30163"/>
            </a:xfrm>
            <a:custGeom>
              <a:avLst/>
              <a:gdLst>
                <a:gd name="T0" fmla="*/ 0 w 6"/>
                <a:gd name="T1" fmla="*/ 19 h 19"/>
                <a:gd name="T2" fmla="*/ 6 w 6"/>
                <a:gd name="T3" fmla="*/ 18 h 19"/>
                <a:gd name="T4" fmla="*/ 4 w 6"/>
                <a:gd name="T5" fmla="*/ 0 h 19"/>
                <a:gd name="T6" fmla="*/ 0 w 6"/>
                <a:gd name="T7" fmla="*/ 19 h 19"/>
                <a:gd name="T8" fmla="*/ 0 w 6"/>
                <a:gd name="T9" fmla="*/ 19 h 19"/>
              </a:gdLst>
              <a:ahLst/>
              <a:cxnLst>
                <a:cxn ang="0">
                  <a:pos x="T0" y="T1"/>
                </a:cxn>
                <a:cxn ang="0">
                  <a:pos x="T2" y="T3"/>
                </a:cxn>
                <a:cxn ang="0">
                  <a:pos x="T4" y="T5"/>
                </a:cxn>
                <a:cxn ang="0">
                  <a:pos x="T6" y="T7"/>
                </a:cxn>
                <a:cxn ang="0">
                  <a:pos x="T8" y="T9"/>
                </a:cxn>
              </a:cxnLst>
              <a:rect l="0" t="0" r="r" b="b"/>
              <a:pathLst>
                <a:path w="6" h="19">
                  <a:moveTo>
                    <a:pt x="0" y="19"/>
                  </a:moveTo>
                  <a:lnTo>
                    <a:pt x="6" y="18"/>
                  </a:lnTo>
                  <a:lnTo>
                    <a:pt x="4" y="0"/>
                  </a:lnTo>
                  <a:lnTo>
                    <a:pt x="0" y="19"/>
                  </a:lnTo>
                  <a:lnTo>
                    <a:pt x="0" y="19"/>
                  </a:lnTo>
                  <a:close/>
                </a:path>
              </a:pathLst>
            </a:custGeom>
            <a:solidFill>
              <a:srgbClr val="C8C8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3" name="Freeform 132"/>
            <p:cNvSpPr>
              <a:spLocks/>
            </p:cNvSpPr>
            <p:nvPr/>
          </p:nvSpPr>
          <p:spPr bwMode="auto">
            <a:xfrm>
              <a:off x="7192963" y="4933951"/>
              <a:ext cx="44450" cy="11113"/>
            </a:xfrm>
            <a:custGeom>
              <a:avLst/>
              <a:gdLst>
                <a:gd name="T0" fmla="*/ 21 w 22"/>
                <a:gd name="T1" fmla="*/ 4 h 5"/>
                <a:gd name="T2" fmla="*/ 21 w 22"/>
                <a:gd name="T3" fmla="*/ 4 h 5"/>
                <a:gd name="T4" fmla="*/ 1 w 22"/>
                <a:gd name="T5" fmla="*/ 0 h 5"/>
                <a:gd name="T6" fmla="*/ 0 w 22"/>
                <a:gd name="T7" fmla="*/ 1 h 5"/>
                <a:gd name="T8" fmla="*/ 21 w 22"/>
                <a:gd name="T9" fmla="*/ 5 h 5"/>
                <a:gd name="T10" fmla="*/ 21 w 22"/>
                <a:gd name="T11" fmla="*/ 5 h 5"/>
                <a:gd name="T12" fmla="*/ 21 w 22"/>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22" h="5">
                  <a:moveTo>
                    <a:pt x="21" y="4"/>
                  </a:moveTo>
                  <a:cubicBezTo>
                    <a:pt x="21" y="4"/>
                    <a:pt x="21" y="4"/>
                    <a:pt x="21" y="4"/>
                  </a:cubicBezTo>
                  <a:cubicBezTo>
                    <a:pt x="1" y="0"/>
                    <a:pt x="1" y="0"/>
                    <a:pt x="1" y="0"/>
                  </a:cubicBezTo>
                  <a:cubicBezTo>
                    <a:pt x="0" y="1"/>
                    <a:pt x="0" y="1"/>
                    <a:pt x="0" y="1"/>
                  </a:cubicBezTo>
                  <a:cubicBezTo>
                    <a:pt x="21" y="5"/>
                    <a:pt x="21" y="5"/>
                    <a:pt x="21" y="5"/>
                  </a:cubicBezTo>
                  <a:cubicBezTo>
                    <a:pt x="21" y="5"/>
                    <a:pt x="21" y="5"/>
                    <a:pt x="21" y="5"/>
                  </a:cubicBezTo>
                  <a:cubicBezTo>
                    <a:pt x="22" y="5"/>
                    <a:pt x="22" y="5"/>
                    <a:pt x="21" y="4"/>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4" name="Freeform 133"/>
            <p:cNvSpPr>
              <a:spLocks/>
            </p:cNvSpPr>
            <p:nvPr/>
          </p:nvSpPr>
          <p:spPr bwMode="auto">
            <a:xfrm>
              <a:off x="7192963" y="4940301"/>
              <a:ext cx="50800" cy="14288"/>
            </a:xfrm>
            <a:custGeom>
              <a:avLst/>
              <a:gdLst>
                <a:gd name="T0" fmla="*/ 22 w 25"/>
                <a:gd name="T1" fmla="*/ 6 h 7"/>
                <a:gd name="T2" fmla="*/ 25 w 25"/>
                <a:gd name="T3" fmla="*/ 6 h 7"/>
                <a:gd name="T4" fmla="*/ 2 w 25"/>
                <a:gd name="T5" fmla="*/ 0 h 7"/>
                <a:gd name="T6" fmla="*/ 0 w 25"/>
                <a:gd name="T7" fmla="*/ 1 h 7"/>
                <a:gd name="T8" fmla="*/ 22 w 25"/>
                <a:gd name="T9" fmla="*/ 6 h 7"/>
              </a:gdLst>
              <a:ahLst/>
              <a:cxnLst>
                <a:cxn ang="0">
                  <a:pos x="T0" y="T1"/>
                </a:cxn>
                <a:cxn ang="0">
                  <a:pos x="T2" y="T3"/>
                </a:cxn>
                <a:cxn ang="0">
                  <a:pos x="T4" y="T5"/>
                </a:cxn>
                <a:cxn ang="0">
                  <a:pos x="T6" y="T7"/>
                </a:cxn>
                <a:cxn ang="0">
                  <a:pos x="T8" y="T9"/>
                </a:cxn>
              </a:cxnLst>
              <a:rect l="0" t="0" r="r" b="b"/>
              <a:pathLst>
                <a:path w="25" h="7">
                  <a:moveTo>
                    <a:pt x="22" y="6"/>
                  </a:moveTo>
                  <a:cubicBezTo>
                    <a:pt x="24" y="7"/>
                    <a:pt x="25" y="7"/>
                    <a:pt x="25" y="6"/>
                  </a:cubicBezTo>
                  <a:cubicBezTo>
                    <a:pt x="2" y="0"/>
                    <a:pt x="2" y="0"/>
                    <a:pt x="2" y="0"/>
                  </a:cubicBezTo>
                  <a:cubicBezTo>
                    <a:pt x="0" y="1"/>
                    <a:pt x="0" y="1"/>
                    <a:pt x="0" y="1"/>
                  </a:cubicBezTo>
                  <a:cubicBezTo>
                    <a:pt x="22" y="6"/>
                    <a:pt x="22" y="6"/>
                    <a:pt x="22" y="6"/>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5" name="Freeform 134"/>
            <p:cNvSpPr>
              <a:spLocks/>
            </p:cNvSpPr>
            <p:nvPr/>
          </p:nvSpPr>
          <p:spPr bwMode="auto">
            <a:xfrm>
              <a:off x="7192963" y="4929188"/>
              <a:ext cx="30163" cy="9525"/>
            </a:xfrm>
            <a:custGeom>
              <a:avLst/>
              <a:gdLst>
                <a:gd name="T0" fmla="*/ 15 w 15"/>
                <a:gd name="T1" fmla="*/ 5 h 5"/>
                <a:gd name="T2" fmla="*/ 14 w 15"/>
                <a:gd name="T3" fmla="*/ 2 h 5"/>
                <a:gd name="T4" fmla="*/ 1 w 15"/>
                <a:gd name="T5" fmla="*/ 0 h 5"/>
                <a:gd name="T6" fmla="*/ 1 w 15"/>
                <a:gd name="T7" fmla="*/ 0 h 5"/>
                <a:gd name="T8" fmla="*/ 1 w 15"/>
                <a:gd name="T9" fmla="*/ 0 h 5"/>
                <a:gd name="T10" fmla="*/ 3 w 15"/>
                <a:gd name="T11" fmla="*/ 0 h 5"/>
                <a:gd name="T12" fmla="*/ 12 w 15"/>
                <a:gd name="T13" fmla="*/ 3 h 5"/>
                <a:gd name="T14" fmla="*/ 2 w 15"/>
                <a:gd name="T15" fmla="*/ 1 h 5"/>
                <a:gd name="T16" fmla="*/ 0 w 15"/>
                <a:gd name="T17" fmla="*/ 1 h 5"/>
                <a:gd name="T18" fmla="*/ 15 w 15"/>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5">
                  <a:moveTo>
                    <a:pt x="15" y="5"/>
                  </a:moveTo>
                  <a:cubicBezTo>
                    <a:pt x="15" y="4"/>
                    <a:pt x="15" y="3"/>
                    <a:pt x="14" y="2"/>
                  </a:cubicBezTo>
                  <a:cubicBezTo>
                    <a:pt x="1" y="0"/>
                    <a:pt x="1" y="0"/>
                    <a:pt x="1" y="0"/>
                  </a:cubicBezTo>
                  <a:cubicBezTo>
                    <a:pt x="1" y="0"/>
                    <a:pt x="1" y="0"/>
                    <a:pt x="1" y="0"/>
                  </a:cubicBezTo>
                  <a:cubicBezTo>
                    <a:pt x="1" y="0"/>
                    <a:pt x="1" y="0"/>
                    <a:pt x="1" y="0"/>
                  </a:cubicBezTo>
                  <a:cubicBezTo>
                    <a:pt x="1" y="0"/>
                    <a:pt x="2" y="0"/>
                    <a:pt x="3" y="0"/>
                  </a:cubicBezTo>
                  <a:cubicBezTo>
                    <a:pt x="5" y="1"/>
                    <a:pt x="9" y="2"/>
                    <a:pt x="12" y="3"/>
                  </a:cubicBezTo>
                  <a:cubicBezTo>
                    <a:pt x="2" y="1"/>
                    <a:pt x="2" y="1"/>
                    <a:pt x="2" y="1"/>
                  </a:cubicBezTo>
                  <a:cubicBezTo>
                    <a:pt x="1" y="1"/>
                    <a:pt x="1" y="1"/>
                    <a:pt x="0" y="1"/>
                  </a:cubicBezTo>
                  <a:cubicBezTo>
                    <a:pt x="15" y="5"/>
                    <a:pt x="15" y="5"/>
                    <a:pt x="15" y="5"/>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6" name="Freeform 135"/>
            <p:cNvSpPr>
              <a:spLocks/>
            </p:cNvSpPr>
            <p:nvPr/>
          </p:nvSpPr>
          <p:spPr bwMode="auto">
            <a:xfrm>
              <a:off x="7313613" y="5000626"/>
              <a:ext cx="74613" cy="74613"/>
            </a:xfrm>
            <a:custGeom>
              <a:avLst/>
              <a:gdLst>
                <a:gd name="T0" fmla="*/ 33 w 37"/>
                <a:gd name="T1" fmla="*/ 19 h 37"/>
                <a:gd name="T2" fmla="*/ 37 w 37"/>
                <a:gd name="T3" fmla="*/ 0 h 37"/>
                <a:gd name="T4" fmla="*/ 0 w 37"/>
                <a:gd name="T5" fmla="*/ 0 h 37"/>
                <a:gd name="T6" fmla="*/ 1 w 37"/>
                <a:gd name="T7" fmla="*/ 37 h 37"/>
                <a:gd name="T8" fmla="*/ 22 w 37"/>
                <a:gd name="T9" fmla="*/ 30 h 37"/>
                <a:gd name="T10" fmla="*/ 24 w 37"/>
                <a:gd name="T11" fmla="*/ 28 h 37"/>
                <a:gd name="T12" fmla="*/ 31 w 37"/>
                <a:gd name="T13" fmla="*/ 23 h 37"/>
                <a:gd name="T14" fmla="*/ 33 w 37"/>
                <a:gd name="T15" fmla="*/ 19 h 3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7">
                  <a:moveTo>
                    <a:pt x="33" y="19"/>
                  </a:moveTo>
                  <a:cubicBezTo>
                    <a:pt x="37" y="0"/>
                    <a:pt x="37" y="0"/>
                    <a:pt x="37" y="0"/>
                  </a:cubicBezTo>
                  <a:cubicBezTo>
                    <a:pt x="0" y="0"/>
                    <a:pt x="0" y="0"/>
                    <a:pt x="0" y="0"/>
                  </a:cubicBezTo>
                  <a:cubicBezTo>
                    <a:pt x="1" y="37"/>
                    <a:pt x="1" y="37"/>
                    <a:pt x="1" y="37"/>
                  </a:cubicBezTo>
                  <a:cubicBezTo>
                    <a:pt x="6" y="33"/>
                    <a:pt x="13" y="30"/>
                    <a:pt x="22" y="30"/>
                  </a:cubicBezTo>
                  <a:cubicBezTo>
                    <a:pt x="23" y="29"/>
                    <a:pt x="23" y="28"/>
                    <a:pt x="24" y="28"/>
                  </a:cubicBezTo>
                  <a:cubicBezTo>
                    <a:pt x="31" y="23"/>
                    <a:pt x="31" y="23"/>
                    <a:pt x="31" y="23"/>
                  </a:cubicBezTo>
                  <a:cubicBezTo>
                    <a:pt x="33" y="19"/>
                    <a:pt x="33" y="19"/>
                    <a:pt x="33" y="1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7" name="Freeform 136"/>
            <p:cNvSpPr>
              <a:spLocks/>
            </p:cNvSpPr>
            <p:nvPr/>
          </p:nvSpPr>
          <p:spPr bwMode="auto">
            <a:xfrm>
              <a:off x="7278688" y="5000626"/>
              <a:ext cx="36513" cy="142875"/>
            </a:xfrm>
            <a:custGeom>
              <a:avLst/>
              <a:gdLst>
                <a:gd name="T0" fmla="*/ 17 w 18"/>
                <a:gd name="T1" fmla="*/ 0 h 71"/>
                <a:gd name="T2" fmla="*/ 0 w 18"/>
                <a:gd name="T3" fmla="*/ 0 h 71"/>
                <a:gd name="T4" fmla="*/ 1 w 18"/>
                <a:gd name="T5" fmla="*/ 25 h 71"/>
                <a:gd name="T6" fmla="*/ 2 w 18"/>
                <a:gd name="T7" fmla="*/ 71 h 71"/>
                <a:gd name="T8" fmla="*/ 9 w 18"/>
                <a:gd name="T9" fmla="*/ 58 h 71"/>
                <a:gd name="T10" fmla="*/ 18 w 18"/>
                <a:gd name="T11" fmla="*/ 37 h 71"/>
                <a:gd name="T12" fmla="*/ 17 w 18"/>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18" h="71">
                  <a:moveTo>
                    <a:pt x="17" y="0"/>
                  </a:moveTo>
                  <a:cubicBezTo>
                    <a:pt x="0" y="0"/>
                    <a:pt x="0" y="0"/>
                    <a:pt x="0" y="0"/>
                  </a:cubicBezTo>
                  <a:cubicBezTo>
                    <a:pt x="1" y="25"/>
                    <a:pt x="1" y="25"/>
                    <a:pt x="1" y="25"/>
                  </a:cubicBezTo>
                  <a:cubicBezTo>
                    <a:pt x="2" y="71"/>
                    <a:pt x="2" y="71"/>
                    <a:pt x="2" y="71"/>
                  </a:cubicBezTo>
                  <a:cubicBezTo>
                    <a:pt x="9" y="58"/>
                    <a:pt x="9" y="58"/>
                    <a:pt x="9" y="58"/>
                  </a:cubicBezTo>
                  <a:cubicBezTo>
                    <a:pt x="10" y="50"/>
                    <a:pt x="13" y="43"/>
                    <a:pt x="18" y="37"/>
                  </a:cubicBezTo>
                  <a:cubicBezTo>
                    <a:pt x="17" y="0"/>
                    <a:pt x="17" y="0"/>
                    <a:pt x="17"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8" name="Freeform 137"/>
            <p:cNvSpPr>
              <a:spLocks noEditPoints="1"/>
            </p:cNvSpPr>
            <p:nvPr/>
          </p:nvSpPr>
          <p:spPr bwMode="auto">
            <a:xfrm>
              <a:off x="6669088" y="4629151"/>
              <a:ext cx="263525" cy="363538"/>
            </a:xfrm>
            <a:custGeom>
              <a:avLst/>
              <a:gdLst>
                <a:gd name="T0" fmla="*/ 83 w 131"/>
                <a:gd name="T1" fmla="*/ 48 h 181"/>
                <a:gd name="T2" fmla="*/ 83 w 131"/>
                <a:gd name="T3" fmla="*/ 48 h 181"/>
                <a:gd name="T4" fmla="*/ 100 w 131"/>
                <a:gd name="T5" fmla="*/ 33 h 181"/>
                <a:gd name="T6" fmla="*/ 119 w 131"/>
                <a:gd name="T7" fmla="*/ 15 h 181"/>
                <a:gd name="T8" fmla="*/ 128 w 131"/>
                <a:gd name="T9" fmla="*/ 23 h 181"/>
                <a:gd name="T10" fmla="*/ 122 w 131"/>
                <a:gd name="T11" fmla="*/ 8 h 181"/>
                <a:gd name="T12" fmla="*/ 70 w 131"/>
                <a:gd name="T13" fmla="*/ 11 h 181"/>
                <a:gd name="T14" fmla="*/ 59 w 131"/>
                <a:gd name="T15" fmla="*/ 61 h 181"/>
                <a:gd name="T16" fmla="*/ 28 w 131"/>
                <a:gd name="T17" fmla="*/ 103 h 181"/>
                <a:gd name="T18" fmla="*/ 30 w 131"/>
                <a:gd name="T19" fmla="*/ 181 h 181"/>
                <a:gd name="T20" fmla="*/ 48 w 131"/>
                <a:gd name="T21" fmla="*/ 108 h 181"/>
                <a:gd name="T22" fmla="*/ 63 w 131"/>
                <a:gd name="T23" fmla="*/ 88 h 181"/>
                <a:gd name="T24" fmla="*/ 81 w 131"/>
                <a:gd name="T25" fmla="*/ 54 h 181"/>
                <a:gd name="T26" fmla="*/ 80 w 131"/>
                <a:gd name="T27" fmla="*/ 49 h 181"/>
                <a:gd name="T28" fmla="*/ 83 w 131"/>
                <a:gd name="T29" fmla="*/ 48 h 181"/>
                <a:gd name="T30" fmla="*/ 62 w 131"/>
                <a:gd name="T31" fmla="*/ 33 h 181"/>
                <a:gd name="T32" fmla="*/ 62 w 131"/>
                <a:gd name="T33" fmla="*/ 33 h 181"/>
                <a:gd name="T34" fmla="*/ 62 w 131"/>
                <a:gd name="T35" fmla="*/ 35 h 181"/>
                <a:gd name="T36" fmla="*/ 66 w 131"/>
                <a:gd name="T37" fmla="*/ 61 h 181"/>
                <a:gd name="T38" fmla="*/ 47 w 131"/>
                <a:gd name="T39" fmla="*/ 96 h 181"/>
                <a:gd name="T40" fmla="*/ 28 w 131"/>
                <a:gd name="T41" fmla="*/ 112 h 181"/>
                <a:gd name="T42" fmla="*/ 28 w 131"/>
                <a:gd name="T43" fmla="*/ 176 h 181"/>
                <a:gd name="T44" fmla="*/ 10 w 131"/>
                <a:gd name="T45" fmla="*/ 140 h 181"/>
                <a:gd name="T46" fmla="*/ 30 w 131"/>
                <a:gd name="T47" fmla="*/ 106 h 181"/>
                <a:gd name="T48" fmla="*/ 61 w 131"/>
                <a:gd name="T49" fmla="*/ 62 h 181"/>
                <a:gd name="T50" fmla="*/ 61 w 131"/>
                <a:gd name="T51" fmla="*/ 61 h 181"/>
                <a:gd name="T52" fmla="*/ 71 w 131"/>
                <a:gd name="T53" fmla="*/ 13 h 181"/>
                <a:gd name="T54" fmla="*/ 109 w 131"/>
                <a:gd name="T55" fmla="*/ 7 h 181"/>
                <a:gd name="T56" fmla="*/ 62 w 131"/>
                <a:gd name="T57" fmla="*/ 33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181">
                  <a:moveTo>
                    <a:pt x="83" y="48"/>
                  </a:moveTo>
                  <a:cubicBezTo>
                    <a:pt x="83" y="48"/>
                    <a:pt x="83" y="48"/>
                    <a:pt x="83" y="48"/>
                  </a:cubicBezTo>
                  <a:cubicBezTo>
                    <a:pt x="90" y="46"/>
                    <a:pt x="95" y="41"/>
                    <a:pt x="100" y="33"/>
                  </a:cubicBezTo>
                  <a:cubicBezTo>
                    <a:pt x="105" y="25"/>
                    <a:pt x="111" y="19"/>
                    <a:pt x="119" y="15"/>
                  </a:cubicBezTo>
                  <a:cubicBezTo>
                    <a:pt x="123" y="17"/>
                    <a:pt x="126" y="19"/>
                    <a:pt x="128" y="23"/>
                  </a:cubicBezTo>
                  <a:cubicBezTo>
                    <a:pt x="131" y="18"/>
                    <a:pt x="129" y="13"/>
                    <a:pt x="122" y="8"/>
                  </a:cubicBezTo>
                  <a:cubicBezTo>
                    <a:pt x="103" y="0"/>
                    <a:pt x="86" y="1"/>
                    <a:pt x="70" y="11"/>
                  </a:cubicBezTo>
                  <a:cubicBezTo>
                    <a:pt x="58" y="18"/>
                    <a:pt x="54" y="35"/>
                    <a:pt x="59" y="61"/>
                  </a:cubicBezTo>
                  <a:cubicBezTo>
                    <a:pt x="54" y="82"/>
                    <a:pt x="43" y="96"/>
                    <a:pt x="28" y="103"/>
                  </a:cubicBezTo>
                  <a:cubicBezTo>
                    <a:pt x="0" y="126"/>
                    <a:pt x="1" y="152"/>
                    <a:pt x="30" y="181"/>
                  </a:cubicBezTo>
                  <a:cubicBezTo>
                    <a:pt x="34" y="156"/>
                    <a:pt x="40" y="132"/>
                    <a:pt x="48" y="108"/>
                  </a:cubicBezTo>
                  <a:cubicBezTo>
                    <a:pt x="51" y="98"/>
                    <a:pt x="56" y="91"/>
                    <a:pt x="63" y="88"/>
                  </a:cubicBezTo>
                  <a:cubicBezTo>
                    <a:pt x="72" y="79"/>
                    <a:pt x="78" y="68"/>
                    <a:pt x="81" y="54"/>
                  </a:cubicBezTo>
                  <a:cubicBezTo>
                    <a:pt x="80" y="53"/>
                    <a:pt x="80" y="51"/>
                    <a:pt x="80" y="49"/>
                  </a:cubicBezTo>
                  <a:cubicBezTo>
                    <a:pt x="81" y="48"/>
                    <a:pt x="82" y="48"/>
                    <a:pt x="83" y="48"/>
                  </a:cubicBezTo>
                  <a:close/>
                  <a:moveTo>
                    <a:pt x="62" y="33"/>
                  </a:moveTo>
                  <a:cubicBezTo>
                    <a:pt x="62" y="33"/>
                    <a:pt x="62" y="33"/>
                    <a:pt x="62" y="33"/>
                  </a:cubicBezTo>
                  <a:cubicBezTo>
                    <a:pt x="62" y="34"/>
                    <a:pt x="62" y="34"/>
                    <a:pt x="62" y="35"/>
                  </a:cubicBezTo>
                  <a:cubicBezTo>
                    <a:pt x="61" y="44"/>
                    <a:pt x="63" y="53"/>
                    <a:pt x="66" y="61"/>
                  </a:cubicBezTo>
                  <a:cubicBezTo>
                    <a:pt x="62" y="74"/>
                    <a:pt x="55" y="86"/>
                    <a:pt x="47" y="96"/>
                  </a:cubicBezTo>
                  <a:cubicBezTo>
                    <a:pt x="42" y="102"/>
                    <a:pt x="35" y="108"/>
                    <a:pt x="28" y="112"/>
                  </a:cubicBezTo>
                  <a:cubicBezTo>
                    <a:pt x="11" y="125"/>
                    <a:pt x="11" y="147"/>
                    <a:pt x="28" y="176"/>
                  </a:cubicBezTo>
                  <a:cubicBezTo>
                    <a:pt x="16" y="163"/>
                    <a:pt x="10" y="151"/>
                    <a:pt x="10" y="140"/>
                  </a:cubicBezTo>
                  <a:cubicBezTo>
                    <a:pt x="10" y="128"/>
                    <a:pt x="17" y="116"/>
                    <a:pt x="30" y="106"/>
                  </a:cubicBezTo>
                  <a:cubicBezTo>
                    <a:pt x="45" y="98"/>
                    <a:pt x="56" y="83"/>
                    <a:pt x="61" y="62"/>
                  </a:cubicBezTo>
                  <a:cubicBezTo>
                    <a:pt x="61" y="61"/>
                    <a:pt x="61" y="61"/>
                    <a:pt x="61" y="61"/>
                  </a:cubicBezTo>
                  <a:cubicBezTo>
                    <a:pt x="57" y="36"/>
                    <a:pt x="60" y="20"/>
                    <a:pt x="71" y="13"/>
                  </a:cubicBezTo>
                  <a:cubicBezTo>
                    <a:pt x="83" y="6"/>
                    <a:pt x="96" y="4"/>
                    <a:pt x="109" y="7"/>
                  </a:cubicBezTo>
                  <a:cubicBezTo>
                    <a:pt x="80" y="8"/>
                    <a:pt x="65" y="17"/>
                    <a:pt x="62" y="3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39" name="Freeform 138"/>
            <p:cNvSpPr>
              <a:spLocks/>
            </p:cNvSpPr>
            <p:nvPr/>
          </p:nvSpPr>
          <p:spPr bwMode="auto">
            <a:xfrm>
              <a:off x="6689726" y="4637088"/>
              <a:ext cx="198438" cy="346075"/>
            </a:xfrm>
            <a:custGeom>
              <a:avLst/>
              <a:gdLst>
                <a:gd name="T0" fmla="*/ 52 w 99"/>
                <a:gd name="T1" fmla="*/ 29 h 172"/>
                <a:gd name="T2" fmla="*/ 52 w 99"/>
                <a:gd name="T3" fmla="*/ 29 h 172"/>
                <a:gd name="T4" fmla="*/ 99 w 99"/>
                <a:gd name="T5" fmla="*/ 3 h 172"/>
                <a:gd name="T6" fmla="*/ 61 w 99"/>
                <a:gd name="T7" fmla="*/ 9 h 172"/>
                <a:gd name="T8" fmla="*/ 51 w 99"/>
                <a:gd name="T9" fmla="*/ 57 h 172"/>
                <a:gd name="T10" fmla="*/ 51 w 99"/>
                <a:gd name="T11" fmla="*/ 58 h 172"/>
                <a:gd name="T12" fmla="*/ 20 w 99"/>
                <a:gd name="T13" fmla="*/ 102 h 172"/>
                <a:gd name="T14" fmla="*/ 0 w 99"/>
                <a:gd name="T15" fmla="*/ 136 h 172"/>
                <a:gd name="T16" fmla="*/ 18 w 99"/>
                <a:gd name="T17" fmla="*/ 172 h 172"/>
                <a:gd name="T18" fmla="*/ 18 w 99"/>
                <a:gd name="T19" fmla="*/ 108 h 172"/>
                <a:gd name="T20" fmla="*/ 37 w 99"/>
                <a:gd name="T21" fmla="*/ 92 h 172"/>
                <a:gd name="T22" fmla="*/ 56 w 99"/>
                <a:gd name="T23" fmla="*/ 57 h 172"/>
                <a:gd name="T24" fmla="*/ 52 w 99"/>
                <a:gd name="T25" fmla="*/ 31 h 172"/>
                <a:gd name="T26" fmla="*/ 52 w 99"/>
                <a:gd name="T27"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172">
                  <a:moveTo>
                    <a:pt x="52" y="29"/>
                  </a:moveTo>
                  <a:cubicBezTo>
                    <a:pt x="52" y="29"/>
                    <a:pt x="52" y="29"/>
                    <a:pt x="52" y="29"/>
                  </a:cubicBezTo>
                  <a:cubicBezTo>
                    <a:pt x="55" y="13"/>
                    <a:pt x="70" y="4"/>
                    <a:pt x="99" y="3"/>
                  </a:cubicBezTo>
                  <a:cubicBezTo>
                    <a:pt x="86" y="0"/>
                    <a:pt x="73" y="2"/>
                    <a:pt x="61" y="9"/>
                  </a:cubicBezTo>
                  <a:cubicBezTo>
                    <a:pt x="50" y="16"/>
                    <a:pt x="47" y="32"/>
                    <a:pt x="51" y="57"/>
                  </a:cubicBezTo>
                  <a:cubicBezTo>
                    <a:pt x="51" y="57"/>
                    <a:pt x="51" y="57"/>
                    <a:pt x="51" y="58"/>
                  </a:cubicBezTo>
                  <a:cubicBezTo>
                    <a:pt x="46" y="79"/>
                    <a:pt x="35" y="94"/>
                    <a:pt x="20" y="102"/>
                  </a:cubicBezTo>
                  <a:cubicBezTo>
                    <a:pt x="7" y="112"/>
                    <a:pt x="0" y="124"/>
                    <a:pt x="0" y="136"/>
                  </a:cubicBezTo>
                  <a:cubicBezTo>
                    <a:pt x="0" y="147"/>
                    <a:pt x="6" y="159"/>
                    <a:pt x="18" y="172"/>
                  </a:cubicBezTo>
                  <a:cubicBezTo>
                    <a:pt x="1" y="143"/>
                    <a:pt x="1" y="121"/>
                    <a:pt x="18" y="108"/>
                  </a:cubicBezTo>
                  <a:cubicBezTo>
                    <a:pt x="25" y="104"/>
                    <a:pt x="32" y="98"/>
                    <a:pt x="37" y="92"/>
                  </a:cubicBezTo>
                  <a:cubicBezTo>
                    <a:pt x="45" y="82"/>
                    <a:pt x="52" y="70"/>
                    <a:pt x="56" y="57"/>
                  </a:cubicBezTo>
                  <a:cubicBezTo>
                    <a:pt x="53" y="49"/>
                    <a:pt x="51" y="40"/>
                    <a:pt x="52" y="31"/>
                  </a:cubicBezTo>
                  <a:cubicBezTo>
                    <a:pt x="52" y="30"/>
                    <a:pt x="52" y="30"/>
                    <a:pt x="52" y="29"/>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0" name="Freeform 139"/>
            <p:cNvSpPr>
              <a:spLocks noEditPoints="1"/>
            </p:cNvSpPr>
            <p:nvPr/>
          </p:nvSpPr>
          <p:spPr bwMode="auto">
            <a:xfrm>
              <a:off x="6796088" y="4665663"/>
              <a:ext cx="138113" cy="141288"/>
            </a:xfrm>
            <a:custGeom>
              <a:avLst/>
              <a:gdLst>
                <a:gd name="T0" fmla="*/ 20 w 69"/>
                <a:gd name="T1" fmla="*/ 30 h 70"/>
                <a:gd name="T2" fmla="*/ 20 w 69"/>
                <a:gd name="T3" fmla="*/ 30 h 70"/>
                <a:gd name="T4" fmla="*/ 17 w 69"/>
                <a:gd name="T5" fmla="*/ 31 h 70"/>
                <a:gd name="T6" fmla="*/ 18 w 69"/>
                <a:gd name="T7" fmla="*/ 36 h 70"/>
                <a:gd name="T8" fmla="*/ 0 w 69"/>
                <a:gd name="T9" fmla="*/ 70 h 70"/>
                <a:gd name="T10" fmla="*/ 17 w 69"/>
                <a:gd name="T11" fmla="*/ 67 h 70"/>
                <a:gd name="T12" fmla="*/ 23 w 69"/>
                <a:gd name="T13" fmla="*/ 69 h 70"/>
                <a:gd name="T14" fmla="*/ 30 w 69"/>
                <a:gd name="T15" fmla="*/ 45 h 70"/>
                <a:gd name="T16" fmla="*/ 42 w 69"/>
                <a:gd name="T17" fmla="*/ 54 h 70"/>
                <a:gd name="T18" fmla="*/ 64 w 69"/>
                <a:gd name="T19" fmla="*/ 51 h 70"/>
                <a:gd name="T20" fmla="*/ 65 w 69"/>
                <a:gd name="T21" fmla="*/ 33 h 70"/>
                <a:gd name="T22" fmla="*/ 64 w 69"/>
                <a:gd name="T23" fmla="*/ 31 h 70"/>
                <a:gd name="T24" fmla="*/ 68 w 69"/>
                <a:gd name="T25" fmla="*/ 29 h 70"/>
                <a:gd name="T26" fmla="*/ 65 w 69"/>
                <a:gd name="T27" fmla="*/ 19 h 70"/>
                <a:gd name="T28" fmla="*/ 57 w 69"/>
                <a:gd name="T29" fmla="*/ 0 h 70"/>
                <a:gd name="T30" fmla="*/ 41 w 69"/>
                <a:gd name="T31" fmla="*/ 15 h 70"/>
                <a:gd name="T32" fmla="*/ 20 w 69"/>
                <a:gd name="T33" fmla="*/ 30 h 70"/>
                <a:gd name="T34" fmla="*/ 28 w 69"/>
                <a:gd name="T35" fmla="*/ 35 h 70"/>
                <a:gd name="T36" fmla="*/ 19 w 69"/>
                <a:gd name="T37" fmla="*/ 32 h 70"/>
                <a:gd name="T38" fmla="*/ 30 w 69"/>
                <a:gd name="T39" fmla="*/ 32 h 70"/>
                <a:gd name="T40" fmla="*/ 34 w 69"/>
                <a:gd name="T41" fmla="*/ 42 h 70"/>
                <a:gd name="T42" fmla="*/ 48 w 69"/>
                <a:gd name="T43" fmla="*/ 53 h 70"/>
                <a:gd name="T44" fmla="*/ 32 w 69"/>
                <a:gd name="T45" fmla="*/ 44 h 70"/>
                <a:gd name="T46" fmla="*/ 28 w 69"/>
                <a:gd name="T47" fmla="*/ 35 h 70"/>
                <a:gd name="T48" fmla="*/ 19 w 69"/>
                <a:gd name="T49" fmla="*/ 40 h 70"/>
                <a:gd name="T50" fmla="*/ 22 w 69"/>
                <a:gd name="T51" fmla="*/ 41 h 70"/>
                <a:gd name="T52" fmla="*/ 11 w 69"/>
                <a:gd name="T53" fmla="*/ 65 h 70"/>
                <a:gd name="T54" fmla="*/ 8 w 69"/>
                <a:gd name="T55" fmla="*/ 65 h 70"/>
                <a:gd name="T56" fmla="*/ 19 w 69"/>
                <a:gd name="T5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9" h="70">
                  <a:moveTo>
                    <a:pt x="20" y="30"/>
                  </a:moveTo>
                  <a:cubicBezTo>
                    <a:pt x="20" y="30"/>
                    <a:pt x="20" y="30"/>
                    <a:pt x="20" y="30"/>
                  </a:cubicBezTo>
                  <a:cubicBezTo>
                    <a:pt x="19" y="30"/>
                    <a:pt x="18" y="30"/>
                    <a:pt x="17" y="31"/>
                  </a:cubicBezTo>
                  <a:cubicBezTo>
                    <a:pt x="17" y="33"/>
                    <a:pt x="17" y="35"/>
                    <a:pt x="18" y="36"/>
                  </a:cubicBezTo>
                  <a:cubicBezTo>
                    <a:pt x="15" y="50"/>
                    <a:pt x="9" y="61"/>
                    <a:pt x="0" y="70"/>
                  </a:cubicBezTo>
                  <a:cubicBezTo>
                    <a:pt x="5" y="67"/>
                    <a:pt x="10" y="67"/>
                    <a:pt x="17" y="67"/>
                  </a:cubicBezTo>
                  <a:cubicBezTo>
                    <a:pt x="19" y="68"/>
                    <a:pt x="21" y="69"/>
                    <a:pt x="23" y="69"/>
                  </a:cubicBezTo>
                  <a:cubicBezTo>
                    <a:pt x="29" y="64"/>
                    <a:pt x="32" y="56"/>
                    <a:pt x="30" y="45"/>
                  </a:cubicBezTo>
                  <a:cubicBezTo>
                    <a:pt x="34" y="49"/>
                    <a:pt x="38" y="52"/>
                    <a:pt x="42" y="54"/>
                  </a:cubicBezTo>
                  <a:cubicBezTo>
                    <a:pt x="52" y="55"/>
                    <a:pt x="59" y="54"/>
                    <a:pt x="64" y="51"/>
                  </a:cubicBezTo>
                  <a:cubicBezTo>
                    <a:pt x="65" y="48"/>
                    <a:pt x="66" y="41"/>
                    <a:pt x="65" y="33"/>
                  </a:cubicBezTo>
                  <a:cubicBezTo>
                    <a:pt x="64" y="31"/>
                    <a:pt x="64" y="31"/>
                    <a:pt x="64" y="31"/>
                  </a:cubicBezTo>
                  <a:cubicBezTo>
                    <a:pt x="68" y="29"/>
                    <a:pt x="68" y="29"/>
                    <a:pt x="68" y="29"/>
                  </a:cubicBezTo>
                  <a:cubicBezTo>
                    <a:pt x="69" y="26"/>
                    <a:pt x="68" y="23"/>
                    <a:pt x="65" y="19"/>
                  </a:cubicBezTo>
                  <a:cubicBezTo>
                    <a:pt x="65" y="11"/>
                    <a:pt x="62" y="5"/>
                    <a:pt x="57" y="0"/>
                  </a:cubicBezTo>
                  <a:cubicBezTo>
                    <a:pt x="48" y="4"/>
                    <a:pt x="43" y="10"/>
                    <a:pt x="41" y="15"/>
                  </a:cubicBezTo>
                  <a:cubicBezTo>
                    <a:pt x="39" y="23"/>
                    <a:pt x="32" y="28"/>
                    <a:pt x="20" y="30"/>
                  </a:cubicBezTo>
                  <a:close/>
                  <a:moveTo>
                    <a:pt x="28" y="35"/>
                  </a:moveTo>
                  <a:cubicBezTo>
                    <a:pt x="21" y="37"/>
                    <a:pt x="18" y="36"/>
                    <a:pt x="19" y="32"/>
                  </a:cubicBezTo>
                  <a:cubicBezTo>
                    <a:pt x="20" y="33"/>
                    <a:pt x="24" y="33"/>
                    <a:pt x="30" y="32"/>
                  </a:cubicBezTo>
                  <a:cubicBezTo>
                    <a:pt x="34" y="42"/>
                    <a:pt x="34" y="42"/>
                    <a:pt x="34" y="42"/>
                  </a:cubicBezTo>
                  <a:cubicBezTo>
                    <a:pt x="48" y="53"/>
                    <a:pt x="48" y="53"/>
                    <a:pt x="48" y="53"/>
                  </a:cubicBezTo>
                  <a:cubicBezTo>
                    <a:pt x="32" y="44"/>
                    <a:pt x="32" y="44"/>
                    <a:pt x="32" y="44"/>
                  </a:cubicBezTo>
                  <a:cubicBezTo>
                    <a:pt x="28" y="35"/>
                    <a:pt x="28" y="35"/>
                    <a:pt x="28" y="35"/>
                  </a:cubicBezTo>
                  <a:close/>
                  <a:moveTo>
                    <a:pt x="19" y="40"/>
                  </a:moveTo>
                  <a:cubicBezTo>
                    <a:pt x="20" y="41"/>
                    <a:pt x="21" y="41"/>
                    <a:pt x="22" y="41"/>
                  </a:cubicBezTo>
                  <a:cubicBezTo>
                    <a:pt x="19" y="49"/>
                    <a:pt x="16" y="57"/>
                    <a:pt x="11" y="65"/>
                  </a:cubicBezTo>
                  <a:cubicBezTo>
                    <a:pt x="10" y="65"/>
                    <a:pt x="9" y="65"/>
                    <a:pt x="8" y="65"/>
                  </a:cubicBezTo>
                  <a:cubicBezTo>
                    <a:pt x="13" y="58"/>
                    <a:pt x="17" y="50"/>
                    <a:pt x="19" y="40"/>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1" name="Freeform 140"/>
            <p:cNvSpPr>
              <a:spLocks/>
            </p:cNvSpPr>
            <p:nvPr/>
          </p:nvSpPr>
          <p:spPr bwMode="auto">
            <a:xfrm>
              <a:off x="6832601" y="4729163"/>
              <a:ext cx="60325" cy="42863"/>
            </a:xfrm>
            <a:custGeom>
              <a:avLst/>
              <a:gdLst>
                <a:gd name="T0" fmla="*/ 1 w 30"/>
                <a:gd name="T1" fmla="*/ 0 h 21"/>
                <a:gd name="T2" fmla="*/ 10 w 30"/>
                <a:gd name="T3" fmla="*/ 3 h 21"/>
                <a:gd name="T4" fmla="*/ 14 w 30"/>
                <a:gd name="T5" fmla="*/ 12 h 21"/>
                <a:gd name="T6" fmla="*/ 30 w 30"/>
                <a:gd name="T7" fmla="*/ 21 h 21"/>
                <a:gd name="T8" fmla="*/ 16 w 30"/>
                <a:gd name="T9" fmla="*/ 10 h 21"/>
                <a:gd name="T10" fmla="*/ 12 w 30"/>
                <a:gd name="T11" fmla="*/ 0 h 21"/>
                <a:gd name="T12" fmla="*/ 1 w 30"/>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0" h="21">
                  <a:moveTo>
                    <a:pt x="1" y="0"/>
                  </a:moveTo>
                  <a:cubicBezTo>
                    <a:pt x="0" y="4"/>
                    <a:pt x="3" y="5"/>
                    <a:pt x="10" y="3"/>
                  </a:cubicBezTo>
                  <a:cubicBezTo>
                    <a:pt x="14" y="12"/>
                    <a:pt x="14" y="12"/>
                    <a:pt x="14" y="12"/>
                  </a:cubicBezTo>
                  <a:cubicBezTo>
                    <a:pt x="30" y="21"/>
                    <a:pt x="30" y="21"/>
                    <a:pt x="30" y="21"/>
                  </a:cubicBezTo>
                  <a:cubicBezTo>
                    <a:pt x="16" y="10"/>
                    <a:pt x="16" y="10"/>
                    <a:pt x="16" y="10"/>
                  </a:cubicBezTo>
                  <a:cubicBezTo>
                    <a:pt x="12" y="0"/>
                    <a:pt x="12" y="0"/>
                    <a:pt x="12" y="0"/>
                  </a:cubicBezTo>
                  <a:cubicBezTo>
                    <a:pt x="6" y="1"/>
                    <a:pt x="2" y="1"/>
                    <a:pt x="1" y="0"/>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2" name="Freeform 141"/>
            <p:cNvSpPr>
              <a:spLocks/>
            </p:cNvSpPr>
            <p:nvPr/>
          </p:nvSpPr>
          <p:spPr bwMode="auto">
            <a:xfrm>
              <a:off x="6811963" y="4746626"/>
              <a:ext cx="28575" cy="49213"/>
            </a:xfrm>
            <a:custGeom>
              <a:avLst/>
              <a:gdLst>
                <a:gd name="T0" fmla="*/ 14 w 14"/>
                <a:gd name="T1" fmla="*/ 1 h 25"/>
                <a:gd name="T2" fmla="*/ 11 w 14"/>
                <a:gd name="T3" fmla="*/ 0 h 25"/>
                <a:gd name="T4" fmla="*/ 0 w 14"/>
                <a:gd name="T5" fmla="*/ 25 h 25"/>
                <a:gd name="T6" fmla="*/ 3 w 14"/>
                <a:gd name="T7" fmla="*/ 25 h 25"/>
                <a:gd name="T8" fmla="*/ 14 w 14"/>
                <a:gd name="T9" fmla="*/ 1 h 25"/>
              </a:gdLst>
              <a:ahLst/>
              <a:cxnLst>
                <a:cxn ang="0">
                  <a:pos x="T0" y="T1"/>
                </a:cxn>
                <a:cxn ang="0">
                  <a:pos x="T2" y="T3"/>
                </a:cxn>
                <a:cxn ang="0">
                  <a:pos x="T4" y="T5"/>
                </a:cxn>
                <a:cxn ang="0">
                  <a:pos x="T6" y="T7"/>
                </a:cxn>
                <a:cxn ang="0">
                  <a:pos x="T8" y="T9"/>
                </a:cxn>
              </a:cxnLst>
              <a:rect l="0" t="0" r="r" b="b"/>
              <a:pathLst>
                <a:path w="14" h="25">
                  <a:moveTo>
                    <a:pt x="14" y="1"/>
                  </a:moveTo>
                  <a:cubicBezTo>
                    <a:pt x="13" y="1"/>
                    <a:pt x="12" y="1"/>
                    <a:pt x="11" y="0"/>
                  </a:cubicBezTo>
                  <a:cubicBezTo>
                    <a:pt x="9" y="10"/>
                    <a:pt x="5" y="18"/>
                    <a:pt x="0" y="25"/>
                  </a:cubicBezTo>
                  <a:cubicBezTo>
                    <a:pt x="1" y="25"/>
                    <a:pt x="2" y="25"/>
                    <a:pt x="3" y="25"/>
                  </a:cubicBezTo>
                  <a:cubicBezTo>
                    <a:pt x="8" y="17"/>
                    <a:pt x="11" y="9"/>
                    <a:pt x="14" y="1"/>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3" name="Freeform 142"/>
            <p:cNvSpPr>
              <a:spLocks/>
            </p:cNvSpPr>
            <p:nvPr/>
          </p:nvSpPr>
          <p:spPr bwMode="auto">
            <a:xfrm>
              <a:off x="6835776" y="4659313"/>
              <a:ext cx="107950" cy="158750"/>
            </a:xfrm>
            <a:custGeom>
              <a:avLst/>
              <a:gdLst>
                <a:gd name="T0" fmla="*/ 37 w 54"/>
                <a:gd name="T1" fmla="*/ 3 h 79"/>
                <a:gd name="T2" fmla="*/ 45 w 54"/>
                <a:gd name="T3" fmla="*/ 22 h 79"/>
                <a:gd name="T4" fmla="*/ 48 w 54"/>
                <a:gd name="T5" fmla="*/ 32 h 79"/>
                <a:gd name="T6" fmla="*/ 44 w 54"/>
                <a:gd name="T7" fmla="*/ 34 h 79"/>
                <a:gd name="T8" fmla="*/ 45 w 54"/>
                <a:gd name="T9" fmla="*/ 36 h 79"/>
                <a:gd name="T10" fmla="*/ 44 w 54"/>
                <a:gd name="T11" fmla="*/ 54 h 79"/>
                <a:gd name="T12" fmla="*/ 22 w 54"/>
                <a:gd name="T13" fmla="*/ 57 h 79"/>
                <a:gd name="T14" fmla="*/ 10 w 54"/>
                <a:gd name="T15" fmla="*/ 48 h 79"/>
                <a:gd name="T16" fmla="*/ 3 w 54"/>
                <a:gd name="T17" fmla="*/ 72 h 79"/>
                <a:gd name="T18" fmla="*/ 17 w 54"/>
                <a:gd name="T19" fmla="*/ 79 h 79"/>
                <a:gd name="T20" fmla="*/ 29 w 54"/>
                <a:gd name="T21" fmla="*/ 59 h 79"/>
                <a:gd name="T22" fmla="*/ 42 w 54"/>
                <a:gd name="T23" fmla="*/ 59 h 79"/>
                <a:gd name="T24" fmla="*/ 47 w 54"/>
                <a:gd name="T25" fmla="*/ 47 h 79"/>
                <a:gd name="T26" fmla="*/ 48 w 54"/>
                <a:gd name="T27" fmla="*/ 36 h 79"/>
                <a:gd name="T28" fmla="*/ 51 w 54"/>
                <a:gd name="T29" fmla="*/ 28 h 79"/>
                <a:gd name="T30" fmla="*/ 47 w 54"/>
                <a:gd name="T31" fmla="*/ 20 h 79"/>
                <a:gd name="T32" fmla="*/ 45 w 54"/>
                <a:gd name="T33" fmla="*/ 8 h 79"/>
                <a:gd name="T34" fmla="*/ 36 w 54"/>
                <a:gd name="T35" fmla="*/ 0 h 79"/>
                <a:gd name="T36" fmla="*/ 17 w 54"/>
                <a:gd name="T37" fmla="*/ 18 h 79"/>
                <a:gd name="T38" fmla="*/ 0 w 54"/>
                <a:gd name="T39" fmla="*/ 33 h 79"/>
                <a:gd name="T40" fmla="*/ 21 w 54"/>
                <a:gd name="T41" fmla="*/ 18 h 79"/>
                <a:gd name="T42" fmla="*/ 37 w 54"/>
                <a:gd name="T43" fmla="*/ 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4" h="79">
                  <a:moveTo>
                    <a:pt x="37" y="3"/>
                  </a:moveTo>
                  <a:cubicBezTo>
                    <a:pt x="42" y="8"/>
                    <a:pt x="45" y="14"/>
                    <a:pt x="45" y="22"/>
                  </a:cubicBezTo>
                  <a:cubicBezTo>
                    <a:pt x="48" y="26"/>
                    <a:pt x="49" y="29"/>
                    <a:pt x="48" y="32"/>
                  </a:cubicBezTo>
                  <a:cubicBezTo>
                    <a:pt x="44" y="34"/>
                    <a:pt x="44" y="34"/>
                    <a:pt x="44" y="34"/>
                  </a:cubicBezTo>
                  <a:cubicBezTo>
                    <a:pt x="45" y="36"/>
                    <a:pt x="45" y="36"/>
                    <a:pt x="45" y="36"/>
                  </a:cubicBezTo>
                  <a:cubicBezTo>
                    <a:pt x="46" y="44"/>
                    <a:pt x="45" y="51"/>
                    <a:pt x="44" y="54"/>
                  </a:cubicBezTo>
                  <a:cubicBezTo>
                    <a:pt x="39" y="57"/>
                    <a:pt x="32" y="58"/>
                    <a:pt x="22" y="57"/>
                  </a:cubicBezTo>
                  <a:cubicBezTo>
                    <a:pt x="18" y="55"/>
                    <a:pt x="14" y="52"/>
                    <a:pt x="10" y="48"/>
                  </a:cubicBezTo>
                  <a:cubicBezTo>
                    <a:pt x="12" y="59"/>
                    <a:pt x="9" y="67"/>
                    <a:pt x="3" y="72"/>
                  </a:cubicBezTo>
                  <a:cubicBezTo>
                    <a:pt x="9" y="74"/>
                    <a:pt x="13" y="77"/>
                    <a:pt x="17" y="79"/>
                  </a:cubicBezTo>
                  <a:cubicBezTo>
                    <a:pt x="29" y="59"/>
                    <a:pt x="29" y="59"/>
                    <a:pt x="29" y="59"/>
                  </a:cubicBezTo>
                  <a:cubicBezTo>
                    <a:pt x="33" y="60"/>
                    <a:pt x="38" y="60"/>
                    <a:pt x="42" y="59"/>
                  </a:cubicBezTo>
                  <a:cubicBezTo>
                    <a:pt x="48" y="59"/>
                    <a:pt x="50" y="55"/>
                    <a:pt x="47" y="47"/>
                  </a:cubicBezTo>
                  <a:cubicBezTo>
                    <a:pt x="48" y="36"/>
                    <a:pt x="48" y="36"/>
                    <a:pt x="48" y="36"/>
                  </a:cubicBezTo>
                  <a:cubicBezTo>
                    <a:pt x="53" y="35"/>
                    <a:pt x="54" y="32"/>
                    <a:pt x="51" y="28"/>
                  </a:cubicBezTo>
                  <a:cubicBezTo>
                    <a:pt x="47" y="20"/>
                    <a:pt x="47" y="20"/>
                    <a:pt x="47" y="20"/>
                  </a:cubicBezTo>
                  <a:cubicBezTo>
                    <a:pt x="48" y="15"/>
                    <a:pt x="47" y="11"/>
                    <a:pt x="45" y="8"/>
                  </a:cubicBezTo>
                  <a:cubicBezTo>
                    <a:pt x="43" y="4"/>
                    <a:pt x="40" y="2"/>
                    <a:pt x="36" y="0"/>
                  </a:cubicBezTo>
                  <a:cubicBezTo>
                    <a:pt x="28" y="4"/>
                    <a:pt x="22" y="10"/>
                    <a:pt x="17" y="18"/>
                  </a:cubicBezTo>
                  <a:cubicBezTo>
                    <a:pt x="12" y="26"/>
                    <a:pt x="7" y="31"/>
                    <a:pt x="0" y="33"/>
                  </a:cubicBezTo>
                  <a:cubicBezTo>
                    <a:pt x="12" y="31"/>
                    <a:pt x="19" y="26"/>
                    <a:pt x="21" y="18"/>
                  </a:cubicBezTo>
                  <a:cubicBezTo>
                    <a:pt x="23" y="13"/>
                    <a:pt x="28" y="7"/>
                    <a:pt x="37" y="3"/>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4" name="Freeform 143"/>
            <p:cNvSpPr>
              <a:spLocks/>
            </p:cNvSpPr>
            <p:nvPr/>
          </p:nvSpPr>
          <p:spPr bwMode="auto">
            <a:xfrm>
              <a:off x="6608763" y="4921251"/>
              <a:ext cx="403225" cy="306388"/>
            </a:xfrm>
            <a:custGeom>
              <a:avLst/>
              <a:gdLst>
                <a:gd name="T0" fmla="*/ 4 w 201"/>
                <a:gd name="T1" fmla="*/ 0 h 153"/>
                <a:gd name="T2" fmla="*/ 0 w 201"/>
                <a:gd name="T3" fmla="*/ 5 h 153"/>
                <a:gd name="T4" fmla="*/ 27 w 201"/>
                <a:gd name="T5" fmla="*/ 19 h 153"/>
                <a:gd name="T6" fmla="*/ 66 w 201"/>
                <a:gd name="T7" fmla="*/ 135 h 153"/>
                <a:gd name="T8" fmla="*/ 101 w 201"/>
                <a:gd name="T9" fmla="*/ 153 h 153"/>
                <a:gd name="T10" fmla="*/ 109 w 201"/>
                <a:gd name="T11" fmla="*/ 153 h 153"/>
                <a:gd name="T12" fmla="*/ 112 w 201"/>
                <a:gd name="T13" fmla="*/ 152 h 153"/>
                <a:gd name="T14" fmla="*/ 117 w 201"/>
                <a:gd name="T15" fmla="*/ 151 h 153"/>
                <a:gd name="T16" fmla="*/ 201 w 201"/>
                <a:gd name="T17" fmla="*/ 132 h 153"/>
                <a:gd name="T18" fmla="*/ 201 w 201"/>
                <a:gd name="T19" fmla="*/ 123 h 153"/>
                <a:gd name="T20" fmla="*/ 200 w 201"/>
                <a:gd name="T21" fmla="*/ 123 h 153"/>
                <a:gd name="T22" fmla="*/ 148 w 201"/>
                <a:gd name="T23" fmla="*/ 136 h 153"/>
                <a:gd name="T24" fmla="*/ 96 w 201"/>
                <a:gd name="T25" fmla="*/ 143 h 153"/>
                <a:gd name="T26" fmla="*/ 72 w 201"/>
                <a:gd name="T27" fmla="*/ 123 h 153"/>
                <a:gd name="T28" fmla="*/ 68 w 201"/>
                <a:gd name="T29" fmla="*/ 115 h 153"/>
                <a:gd name="T30" fmla="*/ 62 w 201"/>
                <a:gd name="T31" fmla="*/ 92 h 153"/>
                <a:gd name="T32" fmla="*/ 62 w 201"/>
                <a:gd name="T33" fmla="*/ 90 h 153"/>
                <a:gd name="T34" fmla="*/ 56 w 201"/>
                <a:gd name="T35" fmla="*/ 61 h 153"/>
                <a:gd name="T36" fmla="*/ 33 w 201"/>
                <a:gd name="T37" fmla="*/ 14 h 153"/>
                <a:gd name="T38" fmla="*/ 4 w 201"/>
                <a:gd name="T39"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1" h="153">
                  <a:moveTo>
                    <a:pt x="4" y="0"/>
                  </a:moveTo>
                  <a:cubicBezTo>
                    <a:pt x="0" y="5"/>
                    <a:pt x="0" y="5"/>
                    <a:pt x="0" y="5"/>
                  </a:cubicBezTo>
                  <a:cubicBezTo>
                    <a:pt x="27" y="19"/>
                    <a:pt x="27" y="19"/>
                    <a:pt x="27" y="19"/>
                  </a:cubicBezTo>
                  <a:cubicBezTo>
                    <a:pt x="44" y="48"/>
                    <a:pt x="57" y="87"/>
                    <a:pt x="66" y="135"/>
                  </a:cubicBezTo>
                  <a:cubicBezTo>
                    <a:pt x="71" y="147"/>
                    <a:pt x="82" y="153"/>
                    <a:pt x="101" y="153"/>
                  </a:cubicBezTo>
                  <a:cubicBezTo>
                    <a:pt x="104" y="153"/>
                    <a:pt x="106" y="153"/>
                    <a:pt x="109" y="153"/>
                  </a:cubicBezTo>
                  <a:cubicBezTo>
                    <a:pt x="110" y="153"/>
                    <a:pt x="111" y="153"/>
                    <a:pt x="112" y="152"/>
                  </a:cubicBezTo>
                  <a:cubicBezTo>
                    <a:pt x="117" y="151"/>
                    <a:pt x="117" y="151"/>
                    <a:pt x="117" y="151"/>
                  </a:cubicBezTo>
                  <a:cubicBezTo>
                    <a:pt x="201" y="132"/>
                    <a:pt x="201" y="132"/>
                    <a:pt x="201" y="132"/>
                  </a:cubicBezTo>
                  <a:cubicBezTo>
                    <a:pt x="201" y="123"/>
                    <a:pt x="201" y="123"/>
                    <a:pt x="201" y="123"/>
                  </a:cubicBezTo>
                  <a:cubicBezTo>
                    <a:pt x="200" y="123"/>
                    <a:pt x="200" y="123"/>
                    <a:pt x="200" y="123"/>
                  </a:cubicBezTo>
                  <a:cubicBezTo>
                    <a:pt x="148" y="136"/>
                    <a:pt x="148" y="136"/>
                    <a:pt x="148" y="136"/>
                  </a:cubicBezTo>
                  <a:cubicBezTo>
                    <a:pt x="132" y="140"/>
                    <a:pt x="114" y="142"/>
                    <a:pt x="96" y="143"/>
                  </a:cubicBezTo>
                  <a:cubicBezTo>
                    <a:pt x="86" y="142"/>
                    <a:pt x="78" y="136"/>
                    <a:pt x="72" y="123"/>
                  </a:cubicBezTo>
                  <a:cubicBezTo>
                    <a:pt x="70" y="121"/>
                    <a:pt x="69" y="118"/>
                    <a:pt x="68" y="115"/>
                  </a:cubicBezTo>
                  <a:cubicBezTo>
                    <a:pt x="66" y="108"/>
                    <a:pt x="64" y="101"/>
                    <a:pt x="62" y="92"/>
                  </a:cubicBezTo>
                  <a:cubicBezTo>
                    <a:pt x="62" y="91"/>
                    <a:pt x="62" y="90"/>
                    <a:pt x="62" y="90"/>
                  </a:cubicBezTo>
                  <a:cubicBezTo>
                    <a:pt x="60" y="80"/>
                    <a:pt x="58" y="70"/>
                    <a:pt x="56" y="61"/>
                  </a:cubicBezTo>
                  <a:cubicBezTo>
                    <a:pt x="50" y="43"/>
                    <a:pt x="43" y="27"/>
                    <a:pt x="33" y="14"/>
                  </a:cubicBezTo>
                  <a:cubicBezTo>
                    <a:pt x="4" y="0"/>
                    <a:pt x="4" y="0"/>
                    <a:pt x="4" y="0"/>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5" name="Freeform 144"/>
            <p:cNvSpPr>
              <a:spLocks noEditPoints="1"/>
            </p:cNvSpPr>
            <p:nvPr/>
          </p:nvSpPr>
          <p:spPr bwMode="auto">
            <a:xfrm>
              <a:off x="6721476" y="4800601"/>
              <a:ext cx="166688" cy="306388"/>
            </a:xfrm>
            <a:custGeom>
              <a:avLst/>
              <a:gdLst>
                <a:gd name="T0" fmla="*/ 4 w 83"/>
                <a:gd name="T1" fmla="*/ 96 h 153"/>
                <a:gd name="T2" fmla="*/ 0 w 83"/>
                <a:gd name="T3" fmla="*/ 121 h 153"/>
                <a:gd name="T4" fmla="*/ 6 w 83"/>
                <a:gd name="T5" fmla="*/ 150 h 153"/>
                <a:gd name="T6" fmla="*/ 6 w 83"/>
                <a:gd name="T7" fmla="*/ 152 h 153"/>
                <a:gd name="T8" fmla="*/ 8 w 83"/>
                <a:gd name="T9" fmla="*/ 153 h 153"/>
                <a:gd name="T10" fmla="*/ 68 w 83"/>
                <a:gd name="T11" fmla="*/ 126 h 153"/>
                <a:gd name="T12" fmla="*/ 83 w 83"/>
                <a:gd name="T13" fmla="*/ 71 h 153"/>
                <a:gd name="T14" fmla="*/ 48 w 83"/>
                <a:gd name="T15" fmla="*/ 46 h 153"/>
                <a:gd name="T16" fmla="*/ 74 w 83"/>
                <a:gd name="T17" fmla="*/ 9 h 153"/>
                <a:gd name="T18" fmla="*/ 60 w 83"/>
                <a:gd name="T19" fmla="*/ 2 h 153"/>
                <a:gd name="T20" fmla="*/ 54 w 83"/>
                <a:gd name="T21" fmla="*/ 0 h 153"/>
                <a:gd name="T22" fmla="*/ 37 w 83"/>
                <a:gd name="T23" fmla="*/ 3 h 153"/>
                <a:gd name="T24" fmla="*/ 22 w 83"/>
                <a:gd name="T25" fmla="*/ 23 h 153"/>
                <a:gd name="T26" fmla="*/ 4 w 83"/>
                <a:gd name="T27" fmla="*/ 96 h 153"/>
                <a:gd name="T28" fmla="*/ 8 w 83"/>
                <a:gd name="T29" fmla="*/ 97 h 153"/>
                <a:gd name="T30" fmla="*/ 5 w 83"/>
                <a:gd name="T31" fmla="*/ 121 h 153"/>
                <a:gd name="T32" fmla="*/ 9 w 83"/>
                <a:gd name="T33" fmla="*/ 149 h 153"/>
                <a:gd name="T34" fmla="*/ 9 w 83"/>
                <a:gd name="T35" fmla="*/ 150 h 153"/>
                <a:gd name="T36" fmla="*/ 8 w 83"/>
                <a:gd name="T37" fmla="*/ 149 h 153"/>
                <a:gd name="T38" fmla="*/ 2 w 83"/>
                <a:gd name="T39" fmla="*/ 121 h 153"/>
                <a:gd name="T40" fmla="*/ 6 w 83"/>
                <a:gd name="T41" fmla="*/ 97 h 153"/>
                <a:gd name="T42" fmla="*/ 24 w 83"/>
                <a:gd name="T43" fmla="*/ 24 h 153"/>
                <a:gd name="T44" fmla="*/ 24 w 83"/>
                <a:gd name="T45" fmla="*/ 24 h 153"/>
                <a:gd name="T46" fmla="*/ 38 w 83"/>
                <a:gd name="T47" fmla="*/ 5 h 153"/>
                <a:gd name="T48" fmla="*/ 53 w 83"/>
                <a:gd name="T49" fmla="*/ 3 h 153"/>
                <a:gd name="T50" fmla="*/ 67 w 83"/>
                <a:gd name="T51" fmla="*/ 8 h 153"/>
                <a:gd name="T52" fmla="*/ 53 w 83"/>
                <a:gd name="T53" fmla="*/ 5 h 153"/>
                <a:gd name="T54" fmla="*/ 39 w 83"/>
                <a:gd name="T55" fmla="*/ 7 h 153"/>
                <a:gd name="T56" fmla="*/ 39 w 83"/>
                <a:gd name="T57" fmla="*/ 7 h 153"/>
                <a:gd name="T58" fmla="*/ 26 w 83"/>
                <a:gd name="T59" fmla="*/ 25 h 153"/>
                <a:gd name="T60" fmla="*/ 26 w 83"/>
                <a:gd name="T61" fmla="*/ 25 h 153"/>
                <a:gd name="T62" fmla="*/ 8 w 83"/>
                <a:gd name="T63" fmla="*/ 97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3" h="153">
                  <a:moveTo>
                    <a:pt x="4" y="96"/>
                  </a:moveTo>
                  <a:cubicBezTo>
                    <a:pt x="2" y="105"/>
                    <a:pt x="1" y="113"/>
                    <a:pt x="0" y="121"/>
                  </a:cubicBezTo>
                  <a:cubicBezTo>
                    <a:pt x="2" y="130"/>
                    <a:pt x="4" y="140"/>
                    <a:pt x="6" y="150"/>
                  </a:cubicBezTo>
                  <a:cubicBezTo>
                    <a:pt x="6" y="150"/>
                    <a:pt x="6" y="151"/>
                    <a:pt x="6" y="152"/>
                  </a:cubicBezTo>
                  <a:cubicBezTo>
                    <a:pt x="7" y="152"/>
                    <a:pt x="7" y="152"/>
                    <a:pt x="8" y="153"/>
                  </a:cubicBezTo>
                  <a:cubicBezTo>
                    <a:pt x="37" y="152"/>
                    <a:pt x="57" y="144"/>
                    <a:pt x="68" y="126"/>
                  </a:cubicBezTo>
                  <a:cubicBezTo>
                    <a:pt x="83" y="71"/>
                    <a:pt x="83" y="71"/>
                    <a:pt x="83" y="71"/>
                  </a:cubicBezTo>
                  <a:cubicBezTo>
                    <a:pt x="70" y="66"/>
                    <a:pt x="58" y="58"/>
                    <a:pt x="48" y="46"/>
                  </a:cubicBezTo>
                  <a:cubicBezTo>
                    <a:pt x="48" y="19"/>
                    <a:pt x="56" y="6"/>
                    <a:pt x="74" y="9"/>
                  </a:cubicBezTo>
                  <a:cubicBezTo>
                    <a:pt x="70" y="7"/>
                    <a:pt x="66" y="4"/>
                    <a:pt x="60" y="2"/>
                  </a:cubicBezTo>
                  <a:cubicBezTo>
                    <a:pt x="58" y="2"/>
                    <a:pt x="56" y="1"/>
                    <a:pt x="54" y="0"/>
                  </a:cubicBezTo>
                  <a:cubicBezTo>
                    <a:pt x="47" y="0"/>
                    <a:pt x="42" y="0"/>
                    <a:pt x="37" y="3"/>
                  </a:cubicBezTo>
                  <a:cubicBezTo>
                    <a:pt x="30" y="6"/>
                    <a:pt x="25" y="13"/>
                    <a:pt x="22" y="23"/>
                  </a:cubicBezTo>
                  <a:cubicBezTo>
                    <a:pt x="14" y="47"/>
                    <a:pt x="8" y="71"/>
                    <a:pt x="4" y="96"/>
                  </a:cubicBezTo>
                  <a:close/>
                  <a:moveTo>
                    <a:pt x="8" y="97"/>
                  </a:moveTo>
                  <a:cubicBezTo>
                    <a:pt x="7" y="105"/>
                    <a:pt x="6" y="113"/>
                    <a:pt x="5" y="121"/>
                  </a:cubicBezTo>
                  <a:cubicBezTo>
                    <a:pt x="7" y="129"/>
                    <a:pt x="8" y="139"/>
                    <a:pt x="9" y="149"/>
                  </a:cubicBezTo>
                  <a:cubicBezTo>
                    <a:pt x="9" y="150"/>
                    <a:pt x="9" y="150"/>
                    <a:pt x="9" y="150"/>
                  </a:cubicBezTo>
                  <a:cubicBezTo>
                    <a:pt x="8" y="150"/>
                    <a:pt x="8" y="150"/>
                    <a:pt x="8" y="149"/>
                  </a:cubicBezTo>
                  <a:cubicBezTo>
                    <a:pt x="7" y="139"/>
                    <a:pt x="5" y="130"/>
                    <a:pt x="2" y="121"/>
                  </a:cubicBezTo>
                  <a:cubicBezTo>
                    <a:pt x="3" y="113"/>
                    <a:pt x="4" y="105"/>
                    <a:pt x="6" y="97"/>
                  </a:cubicBezTo>
                  <a:cubicBezTo>
                    <a:pt x="10" y="72"/>
                    <a:pt x="17" y="47"/>
                    <a:pt x="24" y="24"/>
                  </a:cubicBezTo>
                  <a:cubicBezTo>
                    <a:pt x="24" y="24"/>
                    <a:pt x="24" y="24"/>
                    <a:pt x="24" y="24"/>
                  </a:cubicBezTo>
                  <a:cubicBezTo>
                    <a:pt x="27" y="15"/>
                    <a:pt x="31" y="8"/>
                    <a:pt x="38" y="5"/>
                  </a:cubicBezTo>
                  <a:cubicBezTo>
                    <a:pt x="42" y="3"/>
                    <a:pt x="47" y="2"/>
                    <a:pt x="53" y="3"/>
                  </a:cubicBezTo>
                  <a:cubicBezTo>
                    <a:pt x="59" y="4"/>
                    <a:pt x="63" y="6"/>
                    <a:pt x="67" y="8"/>
                  </a:cubicBezTo>
                  <a:cubicBezTo>
                    <a:pt x="61" y="7"/>
                    <a:pt x="57" y="6"/>
                    <a:pt x="53" y="5"/>
                  </a:cubicBezTo>
                  <a:cubicBezTo>
                    <a:pt x="48" y="5"/>
                    <a:pt x="43" y="5"/>
                    <a:pt x="39" y="7"/>
                  </a:cubicBezTo>
                  <a:cubicBezTo>
                    <a:pt x="39" y="7"/>
                    <a:pt x="39" y="7"/>
                    <a:pt x="39" y="7"/>
                  </a:cubicBezTo>
                  <a:cubicBezTo>
                    <a:pt x="33" y="10"/>
                    <a:pt x="29" y="16"/>
                    <a:pt x="26" y="25"/>
                  </a:cubicBezTo>
                  <a:cubicBezTo>
                    <a:pt x="26" y="25"/>
                    <a:pt x="26" y="25"/>
                    <a:pt x="26" y="25"/>
                  </a:cubicBezTo>
                  <a:cubicBezTo>
                    <a:pt x="19" y="48"/>
                    <a:pt x="13" y="72"/>
                    <a:pt x="8" y="97"/>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6" name="Freeform 145"/>
            <p:cNvSpPr>
              <a:spLocks/>
            </p:cNvSpPr>
            <p:nvPr/>
          </p:nvSpPr>
          <p:spPr bwMode="auto">
            <a:xfrm>
              <a:off x="6726238" y="4803776"/>
              <a:ext cx="130175" cy="295275"/>
            </a:xfrm>
            <a:custGeom>
              <a:avLst/>
              <a:gdLst>
                <a:gd name="T0" fmla="*/ 3 w 65"/>
                <a:gd name="T1" fmla="*/ 119 h 147"/>
                <a:gd name="T2" fmla="*/ 6 w 65"/>
                <a:gd name="T3" fmla="*/ 95 h 147"/>
                <a:gd name="T4" fmla="*/ 24 w 65"/>
                <a:gd name="T5" fmla="*/ 23 h 147"/>
                <a:gd name="T6" fmla="*/ 24 w 65"/>
                <a:gd name="T7" fmla="*/ 23 h 147"/>
                <a:gd name="T8" fmla="*/ 37 w 65"/>
                <a:gd name="T9" fmla="*/ 5 h 147"/>
                <a:gd name="T10" fmla="*/ 37 w 65"/>
                <a:gd name="T11" fmla="*/ 5 h 147"/>
                <a:gd name="T12" fmla="*/ 51 w 65"/>
                <a:gd name="T13" fmla="*/ 3 h 147"/>
                <a:gd name="T14" fmla="*/ 65 w 65"/>
                <a:gd name="T15" fmla="*/ 6 h 147"/>
                <a:gd name="T16" fmla="*/ 51 w 65"/>
                <a:gd name="T17" fmla="*/ 1 h 147"/>
                <a:gd name="T18" fmla="*/ 36 w 65"/>
                <a:gd name="T19" fmla="*/ 3 h 147"/>
                <a:gd name="T20" fmla="*/ 22 w 65"/>
                <a:gd name="T21" fmla="*/ 22 h 147"/>
                <a:gd name="T22" fmla="*/ 22 w 65"/>
                <a:gd name="T23" fmla="*/ 22 h 147"/>
                <a:gd name="T24" fmla="*/ 4 w 65"/>
                <a:gd name="T25" fmla="*/ 95 h 147"/>
                <a:gd name="T26" fmla="*/ 0 w 65"/>
                <a:gd name="T27" fmla="*/ 119 h 147"/>
                <a:gd name="T28" fmla="*/ 6 w 65"/>
                <a:gd name="T29" fmla="*/ 147 h 147"/>
                <a:gd name="T30" fmla="*/ 7 w 65"/>
                <a:gd name="T31" fmla="*/ 147 h 147"/>
                <a:gd name="T32" fmla="*/ 3 w 65"/>
                <a:gd name="T33" fmla="*/ 119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147">
                  <a:moveTo>
                    <a:pt x="3" y="119"/>
                  </a:moveTo>
                  <a:cubicBezTo>
                    <a:pt x="4" y="111"/>
                    <a:pt x="5" y="103"/>
                    <a:pt x="6" y="95"/>
                  </a:cubicBezTo>
                  <a:cubicBezTo>
                    <a:pt x="11" y="70"/>
                    <a:pt x="17" y="46"/>
                    <a:pt x="24" y="23"/>
                  </a:cubicBezTo>
                  <a:cubicBezTo>
                    <a:pt x="24" y="23"/>
                    <a:pt x="24" y="23"/>
                    <a:pt x="24" y="23"/>
                  </a:cubicBezTo>
                  <a:cubicBezTo>
                    <a:pt x="27" y="14"/>
                    <a:pt x="31" y="8"/>
                    <a:pt x="37" y="5"/>
                  </a:cubicBezTo>
                  <a:cubicBezTo>
                    <a:pt x="37" y="5"/>
                    <a:pt x="37" y="5"/>
                    <a:pt x="37" y="5"/>
                  </a:cubicBezTo>
                  <a:cubicBezTo>
                    <a:pt x="41" y="3"/>
                    <a:pt x="46" y="3"/>
                    <a:pt x="51" y="3"/>
                  </a:cubicBezTo>
                  <a:cubicBezTo>
                    <a:pt x="55" y="4"/>
                    <a:pt x="59" y="5"/>
                    <a:pt x="65" y="6"/>
                  </a:cubicBezTo>
                  <a:cubicBezTo>
                    <a:pt x="61" y="4"/>
                    <a:pt x="57" y="2"/>
                    <a:pt x="51" y="1"/>
                  </a:cubicBezTo>
                  <a:cubicBezTo>
                    <a:pt x="45" y="0"/>
                    <a:pt x="40" y="1"/>
                    <a:pt x="36" y="3"/>
                  </a:cubicBezTo>
                  <a:cubicBezTo>
                    <a:pt x="29" y="6"/>
                    <a:pt x="25" y="13"/>
                    <a:pt x="22" y="22"/>
                  </a:cubicBezTo>
                  <a:cubicBezTo>
                    <a:pt x="22" y="22"/>
                    <a:pt x="22" y="22"/>
                    <a:pt x="22" y="22"/>
                  </a:cubicBezTo>
                  <a:cubicBezTo>
                    <a:pt x="15" y="45"/>
                    <a:pt x="8" y="70"/>
                    <a:pt x="4" y="95"/>
                  </a:cubicBezTo>
                  <a:cubicBezTo>
                    <a:pt x="2" y="103"/>
                    <a:pt x="1" y="111"/>
                    <a:pt x="0" y="119"/>
                  </a:cubicBezTo>
                  <a:cubicBezTo>
                    <a:pt x="3" y="128"/>
                    <a:pt x="5" y="137"/>
                    <a:pt x="6" y="147"/>
                  </a:cubicBezTo>
                  <a:cubicBezTo>
                    <a:pt x="7" y="147"/>
                    <a:pt x="7" y="147"/>
                    <a:pt x="7" y="147"/>
                  </a:cubicBezTo>
                  <a:cubicBezTo>
                    <a:pt x="6" y="137"/>
                    <a:pt x="5" y="127"/>
                    <a:pt x="3"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7" name="Freeform 146"/>
            <p:cNvSpPr>
              <a:spLocks/>
            </p:cNvSpPr>
            <p:nvPr/>
          </p:nvSpPr>
          <p:spPr bwMode="auto">
            <a:xfrm>
              <a:off x="6608763" y="4930776"/>
              <a:ext cx="203200" cy="301625"/>
            </a:xfrm>
            <a:custGeom>
              <a:avLst/>
              <a:gdLst>
                <a:gd name="T0" fmla="*/ 27 w 101"/>
                <a:gd name="T1" fmla="*/ 14 h 150"/>
                <a:gd name="T2" fmla="*/ 0 w 101"/>
                <a:gd name="T3" fmla="*/ 0 h 150"/>
                <a:gd name="T4" fmla="*/ 25 w 101"/>
                <a:gd name="T5" fmla="*/ 76 h 150"/>
                <a:gd name="T6" fmla="*/ 45 w 101"/>
                <a:gd name="T7" fmla="*/ 119 h 150"/>
                <a:gd name="T8" fmla="*/ 29 w 101"/>
                <a:gd name="T9" fmla="*/ 79 h 150"/>
                <a:gd name="T10" fmla="*/ 43 w 101"/>
                <a:gd name="T11" fmla="*/ 88 h 150"/>
                <a:gd name="T12" fmla="*/ 49 w 101"/>
                <a:gd name="T13" fmla="*/ 93 h 150"/>
                <a:gd name="T14" fmla="*/ 53 w 101"/>
                <a:gd name="T15" fmla="*/ 108 h 150"/>
                <a:gd name="T16" fmla="*/ 57 w 101"/>
                <a:gd name="T17" fmla="*/ 123 h 150"/>
                <a:gd name="T18" fmla="*/ 61 w 101"/>
                <a:gd name="T19" fmla="*/ 134 h 150"/>
                <a:gd name="T20" fmla="*/ 78 w 101"/>
                <a:gd name="T21" fmla="*/ 147 h 150"/>
                <a:gd name="T22" fmla="*/ 101 w 101"/>
                <a:gd name="T23" fmla="*/ 148 h 150"/>
                <a:gd name="T24" fmla="*/ 66 w 101"/>
                <a:gd name="T25" fmla="*/ 130 h 150"/>
                <a:gd name="T26" fmla="*/ 27 w 101"/>
                <a:gd name="T27" fmla="*/ 14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1" h="150">
                  <a:moveTo>
                    <a:pt x="27" y="14"/>
                  </a:moveTo>
                  <a:cubicBezTo>
                    <a:pt x="0" y="0"/>
                    <a:pt x="0" y="0"/>
                    <a:pt x="0" y="0"/>
                  </a:cubicBezTo>
                  <a:cubicBezTo>
                    <a:pt x="25" y="76"/>
                    <a:pt x="25" y="76"/>
                    <a:pt x="25" y="76"/>
                  </a:cubicBezTo>
                  <a:cubicBezTo>
                    <a:pt x="29" y="100"/>
                    <a:pt x="36" y="115"/>
                    <a:pt x="45" y="119"/>
                  </a:cubicBezTo>
                  <a:cubicBezTo>
                    <a:pt x="35" y="114"/>
                    <a:pt x="30" y="100"/>
                    <a:pt x="29" y="79"/>
                  </a:cubicBezTo>
                  <a:cubicBezTo>
                    <a:pt x="43" y="88"/>
                    <a:pt x="43" y="88"/>
                    <a:pt x="43" y="88"/>
                  </a:cubicBezTo>
                  <a:cubicBezTo>
                    <a:pt x="49" y="93"/>
                    <a:pt x="49" y="93"/>
                    <a:pt x="49" y="93"/>
                  </a:cubicBezTo>
                  <a:cubicBezTo>
                    <a:pt x="53" y="108"/>
                    <a:pt x="53" y="108"/>
                    <a:pt x="53" y="108"/>
                  </a:cubicBezTo>
                  <a:cubicBezTo>
                    <a:pt x="57" y="123"/>
                    <a:pt x="57" y="123"/>
                    <a:pt x="57" y="123"/>
                  </a:cubicBezTo>
                  <a:cubicBezTo>
                    <a:pt x="61" y="134"/>
                    <a:pt x="61" y="134"/>
                    <a:pt x="61" y="134"/>
                  </a:cubicBezTo>
                  <a:cubicBezTo>
                    <a:pt x="65" y="141"/>
                    <a:pt x="71" y="145"/>
                    <a:pt x="78" y="147"/>
                  </a:cubicBezTo>
                  <a:cubicBezTo>
                    <a:pt x="85" y="150"/>
                    <a:pt x="93" y="150"/>
                    <a:pt x="101" y="148"/>
                  </a:cubicBezTo>
                  <a:cubicBezTo>
                    <a:pt x="82" y="148"/>
                    <a:pt x="71" y="142"/>
                    <a:pt x="66" y="130"/>
                  </a:cubicBezTo>
                  <a:cubicBezTo>
                    <a:pt x="57" y="82"/>
                    <a:pt x="44" y="43"/>
                    <a:pt x="27" y="1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8" name="Freeform 147"/>
            <p:cNvSpPr>
              <a:spLocks noEditPoints="1"/>
            </p:cNvSpPr>
            <p:nvPr/>
          </p:nvSpPr>
          <p:spPr bwMode="auto">
            <a:xfrm>
              <a:off x="6826251" y="4822826"/>
              <a:ext cx="131763" cy="117475"/>
            </a:xfrm>
            <a:custGeom>
              <a:avLst/>
              <a:gdLst>
                <a:gd name="T0" fmla="*/ 26 w 66"/>
                <a:gd name="T1" fmla="*/ 3 h 59"/>
                <a:gd name="T2" fmla="*/ 24 w 66"/>
                <a:gd name="T3" fmla="*/ 3 h 59"/>
                <a:gd name="T4" fmla="*/ 0 w 66"/>
                <a:gd name="T5" fmla="*/ 23 h 59"/>
                <a:gd name="T6" fmla="*/ 55 w 66"/>
                <a:gd name="T7" fmla="*/ 59 h 59"/>
                <a:gd name="T8" fmla="*/ 66 w 66"/>
                <a:gd name="T9" fmla="*/ 50 h 59"/>
                <a:gd name="T10" fmla="*/ 66 w 66"/>
                <a:gd name="T11" fmla="*/ 49 h 59"/>
                <a:gd name="T12" fmla="*/ 26 w 66"/>
                <a:gd name="T13" fmla="*/ 3 h 59"/>
                <a:gd name="T14" fmla="*/ 24 w 66"/>
                <a:gd name="T15" fmla="*/ 5 h 59"/>
                <a:gd name="T16" fmla="*/ 24 w 66"/>
                <a:gd name="T17" fmla="*/ 5 h 59"/>
                <a:gd name="T18" fmla="*/ 63 w 66"/>
                <a:gd name="T19" fmla="*/ 50 h 59"/>
                <a:gd name="T20" fmla="*/ 60 w 66"/>
                <a:gd name="T21" fmla="*/ 54 h 59"/>
                <a:gd name="T22" fmla="*/ 19 w 66"/>
                <a:gd name="T23" fmla="*/ 6 h 59"/>
                <a:gd name="T24" fmla="*/ 24 w 66"/>
                <a:gd name="T25" fmla="*/ 6 h 59"/>
                <a:gd name="T26" fmla="*/ 24 w 66"/>
                <a:gd name="T27" fmla="*/ 5 h 59"/>
                <a:gd name="T28" fmla="*/ 24 w 66"/>
                <a:gd name="T29" fmla="*/ 5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59">
                  <a:moveTo>
                    <a:pt x="26" y="3"/>
                  </a:moveTo>
                  <a:cubicBezTo>
                    <a:pt x="25" y="3"/>
                    <a:pt x="25" y="3"/>
                    <a:pt x="24" y="3"/>
                  </a:cubicBezTo>
                  <a:cubicBezTo>
                    <a:pt x="8" y="0"/>
                    <a:pt x="0" y="7"/>
                    <a:pt x="0" y="23"/>
                  </a:cubicBezTo>
                  <a:cubicBezTo>
                    <a:pt x="16" y="39"/>
                    <a:pt x="35" y="51"/>
                    <a:pt x="55" y="59"/>
                  </a:cubicBezTo>
                  <a:cubicBezTo>
                    <a:pt x="66" y="50"/>
                    <a:pt x="66" y="50"/>
                    <a:pt x="66" y="50"/>
                  </a:cubicBezTo>
                  <a:cubicBezTo>
                    <a:pt x="66" y="49"/>
                    <a:pt x="66" y="49"/>
                    <a:pt x="66" y="49"/>
                  </a:cubicBezTo>
                  <a:cubicBezTo>
                    <a:pt x="49" y="36"/>
                    <a:pt x="36" y="20"/>
                    <a:pt x="26" y="3"/>
                  </a:cubicBezTo>
                  <a:close/>
                  <a:moveTo>
                    <a:pt x="24" y="5"/>
                  </a:moveTo>
                  <a:cubicBezTo>
                    <a:pt x="24" y="5"/>
                    <a:pt x="24" y="5"/>
                    <a:pt x="24" y="5"/>
                  </a:cubicBezTo>
                  <a:cubicBezTo>
                    <a:pt x="33" y="22"/>
                    <a:pt x="46" y="37"/>
                    <a:pt x="63" y="50"/>
                  </a:cubicBezTo>
                  <a:cubicBezTo>
                    <a:pt x="60" y="54"/>
                    <a:pt x="60" y="54"/>
                    <a:pt x="60" y="54"/>
                  </a:cubicBezTo>
                  <a:cubicBezTo>
                    <a:pt x="43" y="38"/>
                    <a:pt x="29" y="22"/>
                    <a:pt x="19" y="6"/>
                  </a:cubicBezTo>
                  <a:cubicBezTo>
                    <a:pt x="24" y="6"/>
                    <a:pt x="24" y="6"/>
                    <a:pt x="24" y="6"/>
                  </a:cubicBezTo>
                  <a:cubicBezTo>
                    <a:pt x="24" y="5"/>
                    <a:pt x="24" y="5"/>
                    <a:pt x="24" y="5"/>
                  </a:cubicBezTo>
                  <a:cubicBezTo>
                    <a:pt x="24" y="5"/>
                    <a:pt x="24" y="5"/>
                    <a:pt x="24" y="5"/>
                  </a:cubicBez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49" name="Freeform 148"/>
            <p:cNvSpPr>
              <a:spLocks/>
            </p:cNvSpPr>
            <p:nvPr/>
          </p:nvSpPr>
          <p:spPr bwMode="auto">
            <a:xfrm>
              <a:off x="6873876" y="483235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CFE6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0" name="Freeform 149"/>
            <p:cNvSpPr>
              <a:spLocks/>
            </p:cNvSpPr>
            <p:nvPr/>
          </p:nvSpPr>
          <p:spPr bwMode="auto">
            <a:xfrm>
              <a:off x="6864351" y="4832351"/>
              <a:ext cx="88900" cy="98425"/>
            </a:xfrm>
            <a:custGeom>
              <a:avLst/>
              <a:gdLst>
                <a:gd name="T0" fmla="*/ 5 w 44"/>
                <a:gd name="T1" fmla="*/ 1 h 49"/>
                <a:gd name="T2" fmla="*/ 0 w 44"/>
                <a:gd name="T3" fmla="*/ 1 h 49"/>
                <a:gd name="T4" fmla="*/ 41 w 44"/>
                <a:gd name="T5" fmla="*/ 49 h 49"/>
                <a:gd name="T6" fmla="*/ 44 w 44"/>
                <a:gd name="T7" fmla="*/ 45 h 49"/>
                <a:gd name="T8" fmla="*/ 5 w 44"/>
                <a:gd name="T9" fmla="*/ 0 h 49"/>
                <a:gd name="T10" fmla="*/ 5 w 44"/>
                <a:gd name="T11" fmla="*/ 1 h 49"/>
              </a:gdLst>
              <a:ahLst/>
              <a:cxnLst>
                <a:cxn ang="0">
                  <a:pos x="T0" y="T1"/>
                </a:cxn>
                <a:cxn ang="0">
                  <a:pos x="T2" y="T3"/>
                </a:cxn>
                <a:cxn ang="0">
                  <a:pos x="T4" y="T5"/>
                </a:cxn>
                <a:cxn ang="0">
                  <a:pos x="T6" y="T7"/>
                </a:cxn>
                <a:cxn ang="0">
                  <a:pos x="T8" y="T9"/>
                </a:cxn>
                <a:cxn ang="0">
                  <a:pos x="T10" y="T11"/>
                </a:cxn>
              </a:cxnLst>
              <a:rect l="0" t="0" r="r" b="b"/>
              <a:pathLst>
                <a:path w="44" h="49">
                  <a:moveTo>
                    <a:pt x="5" y="1"/>
                  </a:moveTo>
                  <a:cubicBezTo>
                    <a:pt x="0" y="1"/>
                    <a:pt x="0" y="1"/>
                    <a:pt x="0" y="1"/>
                  </a:cubicBezTo>
                  <a:cubicBezTo>
                    <a:pt x="10" y="17"/>
                    <a:pt x="24" y="33"/>
                    <a:pt x="41" y="49"/>
                  </a:cubicBezTo>
                  <a:cubicBezTo>
                    <a:pt x="44" y="45"/>
                    <a:pt x="44" y="45"/>
                    <a:pt x="44" y="45"/>
                  </a:cubicBezTo>
                  <a:cubicBezTo>
                    <a:pt x="27" y="32"/>
                    <a:pt x="14" y="17"/>
                    <a:pt x="5" y="0"/>
                  </a:cubicBezTo>
                  <a:cubicBezTo>
                    <a:pt x="5" y="1"/>
                    <a:pt x="5" y="1"/>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1" name="Freeform 150"/>
            <p:cNvSpPr>
              <a:spLocks/>
            </p:cNvSpPr>
            <p:nvPr/>
          </p:nvSpPr>
          <p:spPr bwMode="auto">
            <a:xfrm>
              <a:off x="6873876" y="48323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7FC9E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2" name="Freeform 151"/>
            <p:cNvSpPr>
              <a:spLocks/>
            </p:cNvSpPr>
            <p:nvPr/>
          </p:nvSpPr>
          <p:spPr bwMode="auto">
            <a:xfrm>
              <a:off x="6958013" y="4921251"/>
              <a:ext cx="0" cy="1588"/>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solidFill>
              <a:srgbClr val="E0EE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3" name="Freeform 152"/>
            <p:cNvSpPr>
              <a:spLocks/>
            </p:cNvSpPr>
            <p:nvPr/>
          </p:nvSpPr>
          <p:spPr bwMode="auto">
            <a:xfrm>
              <a:off x="6745288" y="5099051"/>
              <a:ext cx="277813" cy="98425"/>
            </a:xfrm>
            <a:custGeom>
              <a:avLst/>
              <a:gdLst>
                <a:gd name="T0" fmla="*/ 0 w 138"/>
                <a:gd name="T1" fmla="*/ 26 h 49"/>
                <a:gd name="T2" fmla="*/ 4 w 138"/>
                <a:gd name="T3" fmla="*/ 34 h 49"/>
                <a:gd name="T4" fmla="*/ 18 w 138"/>
                <a:gd name="T5" fmla="*/ 43 h 49"/>
                <a:gd name="T6" fmla="*/ 66 w 138"/>
                <a:gd name="T7" fmla="*/ 45 h 49"/>
                <a:gd name="T8" fmla="*/ 126 w 138"/>
                <a:gd name="T9" fmla="*/ 33 h 49"/>
                <a:gd name="T10" fmla="*/ 135 w 138"/>
                <a:gd name="T11" fmla="*/ 0 h 49"/>
                <a:gd name="T12" fmla="*/ 121 w 138"/>
                <a:gd name="T13" fmla="*/ 21 h 49"/>
                <a:gd name="T14" fmla="*/ 0 w 138"/>
                <a:gd name="T15" fmla="*/ 2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49">
                  <a:moveTo>
                    <a:pt x="0" y="26"/>
                  </a:moveTo>
                  <a:cubicBezTo>
                    <a:pt x="1" y="29"/>
                    <a:pt x="2" y="32"/>
                    <a:pt x="4" y="34"/>
                  </a:cubicBezTo>
                  <a:cubicBezTo>
                    <a:pt x="8" y="38"/>
                    <a:pt x="13" y="41"/>
                    <a:pt x="18" y="43"/>
                  </a:cubicBezTo>
                  <a:cubicBezTo>
                    <a:pt x="31" y="48"/>
                    <a:pt x="47" y="49"/>
                    <a:pt x="66" y="45"/>
                  </a:cubicBezTo>
                  <a:cubicBezTo>
                    <a:pt x="126" y="33"/>
                    <a:pt x="126" y="33"/>
                    <a:pt x="126" y="33"/>
                  </a:cubicBezTo>
                  <a:cubicBezTo>
                    <a:pt x="135" y="23"/>
                    <a:pt x="138" y="12"/>
                    <a:pt x="135" y="0"/>
                  </a:cubicBezTo>
                  <a:cubicBezTo>
                    <a:pt x="121" y="21"/>
                    <a:pt x="121" y="21"/>
                    <a:pt x="121" y="21"/>
                  </a:cubicBezTo>
                  <a:cubicBezTo>
                    <a:pt x="85" y="31"/>
                    <a:pt x="45" y="33"/>
                    <a:pt x="0" y="2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4" name="Freeform 153"/>
            <p:cNvSpPr>
              <a:spLocks noEditPoints="1"/>
            </p:cNvSpPr>
            <p:nvPr/>
          </p:nvSpPr>
          <p:spPr bwMode="auto">
            <a:xfrm>
              <a:off x="6811963" y="5224463"/>
              <a:ext cx="34925" cy="192088"/>
            </a:xfrm>
            <a:custGeom>
              <a:avLst/>
              <a:gdLst>
                <a:gd name="T0" fmla="*/ 16 w 17"/>
                <a:gd name="T1" fmla="*/ 0 h 96"/>
                <a:gd name="T2" fmla="*/ 11 w 17"/>
                <a:gd name="T3" fmla="*/ 1 h 96"/>
                <a:gd name="T4" fmla="*/ 8 w 17"/>
                <a:gd name="T5" fmla="*/ 2 h 96"/>
                <a:gd name="T6" fmla="*/ 0 w 17"/>
                <a:gd name="T7" fmla="*/ 2 h 96"/>
                <a:gd name="T8" fmla="*/ 0 w 17"/>
                <a:gd name="T9" fmla="*/ 96 h 96"/>
                <a:gd name="T10" fmla="*/ 17 w 17"/>
                <a:gd name="T11" fmla="*/ 96 h 96"/>
                <a:gd name="T12" fmla="*/ 17 w 17"/>
                <a:gd name="T13" fmla="*/ 70 h 96"/>
                <a:gd name="T14" fmla="*/ 17 w 17"/>
                <a:gd name="T15" fmla="*/ 70 h 96"/>
                <a:gd name="T16" fmla="*/ 16 w 17"/>
                <a:gd name="T17" fmla="*/ 0 h 96"/>
                <a:gd name="T18" fmla="*/ 3 w 17"/>
                <a:gd name="T19" fmla="*/ 4 h 96"/>
                <a:gd name="T20" fmla="*/ 8 w 17"/>
                <a:gd name="T21" fmla="*/ 4 h 96"/>
                <a:gd name="T22" fmla="*/ 8 w 17"/>
                <a:gd name="T23" fmla="*/ 70 h 96"/>
                <a:gd name="T24" fmla="*/ 9 w 17"/>
                <a:gd name="T25" fmla="*/ 70 h 96"/>
                <a:gd name="T26" fmla="*/ 9 w 17"/>
                <a:gd name="T27" fmla="*/ 94 h 96"/>
                <a:gd name="T28" fmla="*/ 3 w 17"/>
                <a:gd name="T29" fmla="*/ 94 h 96"/>
                <a:gd name="T30" fmla="*/ 3 w 17"/>
                <a:gd name="T31" fmla="*/ 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96">
                  <a:moveTo>
                    <a:pt x="16" y="0"/>
                  </a:moveTo>
                  <a:cubicBezTo>
                    <a:pt x="11" y="1"/>
                    <a:pt x="11" y="1"/>
                    <a:pt x="11" y="1"/>
                  </a:cubicBezTo>
                  <a:cubicBezTo>
                    <a:pt x="10" y="2"/>
                    <a:pt x="9" y="2"/>
                    <a:pt x="8" y="2"/>
                  </a:cubicBezTo>
                  <a:cubicBezTo>
                    <a:pt x="5" y="2"/>
                    <a:pt x="3" y="2"/>
                    <a:pt x="0" y="2"/>
                  </a:cubicBezTo>
                  <a:cubicBezTo>
                    <a:pt x="0" y="96"/>
                    <a:pt x="0" y="96"/>
                    <a:pt x="0" y="96"/>
                  </a:cubicBezTo>
                  <a:cubicBezTo>
                    <a:pt x="17" y="96"/>
                    <a:pt x="17" y="96"/>
                    <a:pt x="17" y="96"/>
                  </a:cubicBezTo>
                  <a:cubicBezTo>
                    <a:pt x="17" y="70"/>
                    <a:pt x="17" y="70"/>
                    <a:pt x="17" y="70"/>
                  </a:cubicBezTo>
                  <a:cubicBezTo>
                    <a:pt x="17" y="70"/>
                    <a:pt x="17" y="70"/>
                    <a:pt x="17" y="70"/>
                  </a:cubicBezTo>
                  <a:cubicBezTo>
                    <a:pt x="16" y="0"/>
                    <a:pt x="16" y="0"/>
                    <a:pt x="16" y="0"/>
                  </a:cubicBezTo>
                  <a:close/>
                  <a:moveTo>
                    <a:pt x="3" y="4"/>
                  </a:moveTo>
                  <a:cubicBezTo>
                    <a:pt x="4" y="4"/>
                    <a:pt x="6" y="4"/>
                    <a:pt x="8" y="4"/>
                  </a:cubicBezTo>
                  <a:cubicBezTo>
                    <a:pt x="8" y="70"/>
                    <a:pt x="8" y="70"/>
                    <a:pt x="8" y="70"/>
                  </a:cubicBezTo>
                  <a:cubicBezTo>
                    <a:pt x="9" y="70"/>
                    <a:pt x="9" y="70"/>
                    <a:pt x="9" y="70"/>
                  </a:cubicBezTo>
                  <a:cubicBezTo>
                    <a:pt x="9" y="94"/>
                    <a:pt x="9" y="94"/>
                    <a:pt x="9" y="94"/>
                  </a:cubicBezTo>
                  <a:cubicBezTo>
                    <a:pt x="3" y="94"/>
                    <a:pt x="3" y="94"/>
                    <a:pt x="3" y="94"/>
                  </a:cubicBezTo>
                  <a:cubicBezTo>
                    <a:pt x="3" y="4"/>
                    <a:pt x="3" y="4"/>
                    <a:pt x="3" y="4"/>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5" name="Freeform 154"/>
            <p:cNvSpPr>
              <a:spLocks/>
            </p:cNvSpPr>
            <p:nvPr/>
          </p:nvSpPr>
          <p:spPr bwMode="auto">
            <a:xfrm>
              <a:off x="6818313" y="5232401"/>
              <a:ext cx="11113" cy="180975"/>
            </a:xfrm>
            <a:custGeom>
              <a:avLst/>
              <a:gdLst>
                <a:gd name="T0" fmla="*/ 5 w 6"/>
                <a:gd name="T1" fmla="*/ 0 h 90"/>
                <a:gd name="T2" fmla="*/ 0 w 6"/>
                <a:gd name="T3" fmla="*/ 0 h 90"/>
                <a:gd name="T4" fmla="*/ 0 w 6"/>
                <a:gd name="T5" fmla="*/ 90 h 90"/>
                <a:gd name="T6" fmla="*/ 6 w 6"/>
                <a:gd name="T7" fmla="*/ 90 h 90"/>
                <a:gd name="T8" fmla="*/ 6 w 6"/>
                <a:gd name="T9" fmla="*/ 66 h 90"/>
                <a:gd name="T10" fmla="*/ 5 w 6"/>
                <a:gd name="T11" fmla="*/ 66 h 90"/>
                <a:gd name="T12" fmla="*/ 5 w 6"/>
                <a:gd name="T13" fmla="*/ 0 h 90"/>
              </a:gdLst>
              <a:ahLst/>
              <a:cxnLst>
                <a:cxn ang="0">
                  <a:pos x="T0" y="T1"/>
                </a:cxn>
                <a:cxn ang="0">
                  <a:pos x="T2" y="T3"/>
                </a:cxn>
                <a:cxn ang="0">
                  <a:pos x="T4" y="T5"/>
                </a:cxn>
                <a:cxn ang="0">
                  <a:pos x="T6" y="T7"/>
                </a:cxn>
                <a:cxn ang="0">
                  <a:pos x="T8" y="T9"/>
                </a:cxn>
                <a:cxn ang="0">
                  <a:pos x="T10" y="T11"/>
                </a:cxn>
                <a:cxn ang="0">
                  <a:pos x="T12" y="T13"/>
                </a:cxn>
              </a:cxnLst>
              <a:rect l="0" t="0" r="r" b="b"/>
              <a:pathLst>
                <a:path w="6" h="90">
                  <a:moveTo>
                    <a:pt x="5" y="0"/>
                  </a:moveTo>
                  <a:cubicBezTo>
                    <a:pt x="3" y="0"/>
                    <a:pt x="1" y="0"/>
                    <a:pt x="0" y="0"/>
                  </a:cubicBezTo>
                  <a:cubicBezTo>
                    <a:pt x="0" y="90"/>
                    <a:pt x="0" y="90"/>
                    <a:pt x="0" y="90"/>
                  </a:cubicBezTo>
                  <a:cubicBezTo>
                    <a:pt x="6" y="90"/>
                    <a:pt x="6" y="90"/>
                    <a:pt x="6" y="90"/>
                  </a:cubicBezTo>
                  <a:cubicBezTo>
                    <a:pt x="6" y="66"/>
                    <a:pt x="6" y="66"/>
                    <a:pt x="6" y="66"/>
                  </a:cubicBezTo>
                  <a:cubicBezTo>
                    <a:pt x="5" y="66"/>
                    <a:pt x="5" y="66"/>
                    <a:pt x="5" y="66"/>
                  </a:cubicBezTo>
                  <a:cubicBezTo>
                    <a:pt x="5" y="0"/>
                    <a:pt x="5"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6" name="Freeform 155"/>
            <p:cNvSpPr>
              <a:spLocks/>
            </p:cNvSpPr>
            <p:nvPr/>
          </p:nvSpPr>
          <p:spPr bwMode="auto">
            <a:xfrm>
              <a:off x="6753226" y="5165726"/>
              <a:ext cx="257175" cy="42863"/>
            </a:xfrm>
            <a:custGeom>
              <a:avLst/>
              <a:gdLst>
                <a:gd name="T0" fmla="*/ 14 w 128"/>
                <a:gd name="T1" fmla="*/ 10 h 21"/>
                <a:gd name="T2" fmla="*/ 0 w 128"/>
                <a:gd name="T3" fmla="*/ 1 h 21"/>
                <a:gd name="T4" fmla="*/ 24 w 128"/>
                <a:gd name="T5" fmla="*/ 21 h 21"/>
                <a:gd name="T6" fmla="*/ 76 w 128"/>
                <a:gd name="T7" fmla="*/ 14 h 21"/>
                <a:gd name="T8" fmla="*/ 128 w 128"/>
                <a:gd name="T9" fmla="*/ 1 h 21"/>
                <a:gd name="T10" fmla="*/ 122 w 128"/>
                <a:gd name="T11" fmla="*/ 0 h 21"/>
                <a:gd name="T12" fmla="*/ 62 w 128"/>
                <a:gd name="T13" fmla="*/ 12 h 21"/>
                <a:gd name="T14" fmla="*/ 14 w 128"/>
                <a:gd name="T15" fmla="*/ 1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8" h="21">
                  <a:moveTo>
                    <a:pt x="14" y="10"/>
                  </a:moveTo>
                  <a:cubicBezTo>
                    <a:pt x="9" y="8"/>
                    <a:pt x="4" y="5"/>
                    <a:pt x="0" y="1"/>
                  </a:cubicBezTo>
                  <a:cubicBezTo>
                    <a:pt x="6" y="14"/>
                    <a:pt x="14" y="20"/>
                    <a:pt x="24" y="21"/>
                  </a:cubicBezTo>
                  <a:cubicBezTo>
                    <a:pt x="42" y="20"/>
                    <a:pt x="60" y="18"/>
                    <a:pt x="76" y="14"/>
                  </a:cubicBezTo>
                  <a:cubicBezTo>
                    <a:pt x="128" y="1"/>
                    <a:pt x="128" y="1"/>
                    <a:pt x="128" y="1"/>
                  </a:cubicBezTo>
                  <a:cubicBezTo>
                    <a:pt x="122" y="0"/>
                    <a:pt x="122" y="0"/>
                    <a:pt x="122" y="0"/>
                  </a:cubicBezTo>
                  <a:cubicBezTo>
                    <a:pt x="62" y="12"/>
                    <a:pt x="62" y="12"/>
                    <a:pt x="62" y="12"/>
                  </a:cubicBezTo>
                  <a:cubicBezTo>
                    <a:pt x="43" y="16"/>
                    <a:pt x="27" y="15"/>
                    <a:pt x="14" y="1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7" name="Freeform 156"/>
            <p:cNvSpPr>
              <a:spLocks noEditPoints="1"/>
            </p:cNvSpPr>
            <p:nvPr/>
          </p:nvSpPr>
          <p:spPr bwMode="auto">
            <a:xfrm>
              <a:off x="6734176" y="5060951"/>
              <a:ext cx="282575" cy="104775"/>
            </a:xfrm>
            <a:custGeom>
              <a:avLst/>
              <a:gdLst>
                <a:gd name="T0" fmla="*/ 2 w 141"/>
                <a:gd name="T1" fmla="*/ 23 h 52"/>
                <a:gd name="T2" fmla="*/ 0 w 141"/>
                <a:gd name="T3" fmla="*/ 22 h 52"/>
                <a:gd name="T4" fmla="*/ 6 w 141"/>
                <a:gd name="T5" fmla="*/ 45 h 52"/>
                <a:gd name="T6" fmla="*/ 127 w 141"/>
                <a:gd name="T7" fmla="*/ 40 h 52"/>
                <a:gd name="T8" fmla="*/ 141 w 141"/>
                <a:gd name="T9" fmla="*/ 19 h 52"/>
                <a:gd name="T10" fmla="*/ 140 w 141"/>
                <a:gd name="T11" fmla="*/ 17 h 52"/>
                <a:gd name="T12" fmla="*/ 131 w 141"/>
                <a:gd name="T13" fmla="*/ 10 h 52"/>
                <a:gd name="T14" fmla="*/ 123 w 141"/>
                <a:gd name="T15" fmla="*/ 3 h 52"/>
                <a:gd name="T16" fmla="*/ 122 w 141"/>
                <a:gd name="T17" fmla="*/ 1 h 52"/>
                <a:gd name="T18" fmla="*/ 85 w 141"/>
                <a:gd name="T19" fmla="*/ 3 h 52"/>
                <a:gd name="T20" fmla="*/ 2 w 141"/>
                <a:gd name="T21" fmla="*/ 23 h 52"/>
                <a:gd name="T22" fmla="*/ 70 w 141"/>
                <a:gd name="T23" fmla="*/ 22 h 52"/>
                <a:gd name="T24" fmla="*/ 76 w 141"/>
                <a:gd name="T25" fmla="*/ 17 h 52"/>
                <a:gd name="T26" fmla="*/ 133 w 141"/>
                <a:gd name="T27" fmla="*/ 17 h 52"/>
                <a:gd name="T28" fmla="*/ 137 w 141"/>
                <a:gd name="T29" fmla="*/ 22 h 52"/>
                <a:gd name="T30" fmla="*/ 70 w 141"/>
                <a:gd name="T31" fmla="*/ 2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52">
                  <a:moveTo>
                    <a:pt x="2" y="23"/>
                  </a:moveTo>
                  <a:cubicBezTo>
                    <a:pt x="1" y="22"/>
                    <a:pt x="1" y="22"/>
                    <a:pt x="0" y="22"/>
                  </a:cubicBezTo>
                  <a:cubicBezTo>
                    <a:pt x="2" y="31"/>
                    <a:pt x="4" y="38"/>
                    <a:pt x="6" y="45"/>
                  </a:cubicBezTo>
                  <a:cubicBezTo>
                    <a:pt x="51" y="52"/>
                    <a:pt x="91" y="50"/>
                    <a:pt x="127" y="40"/>
                  </a:cubicBezTo>
                  <a:cubicBezTo>
                    <a:pt x="141" y="19"/>
                    <a:pt x="141" y="19"/>
                    <a:pt x="141" y="19"/>
                  </a:cubicBezTo>
                  <a:cubicBezTo>
                    <a:pt x="140" y="19"/>
                    <a:pt x="140" y="18"/>
                    <a:pt x="140" y="17"/>
                  </a:cubicBezTo>
                  <a:cubicBezTo>
                    <a:pt x="131" y="10"/>
                    <a:pt x="131" y="10"/>
                    <a:pt x="131" y="10"/>
                  </a:cubicBezTo>
                  <a:cubicBezTo>
                    <a:pt x="123" y="3"/>
                    <a:pt x="123" y="3"/>
                    <a:pt x="123" y="3"/>
                  </a:cubicBezTo>
                  <a:cubicBezTo>
                    <a:pt x="122" y="1"/>
                    <a:pt x="122" y="1"/>
                    <a:pt x="122" y="1"/>
                  </a:cubicBezTo>
                  <a:cubicBezTo>
                    <a:pt x="108" y="0"/>
                    <a:pt x="96" y="0"/>
                    <a:pt x="85" y="3"/>
                  </a:cubicBezTo>
                  <a:cubicBezTo>
                    <a:pt x="60" y="35"/>
                    <a:pt x="32" y="42"/>
                    <a:pt x="2" y="23"/>
                  </a:cubicBezTo>
                  <a:close/>
                  <a:moveTo>
                    <a:pt x="70" y="22"/>
                  </a:moveTo>
                  <a:cubicBezTo>
                    <a:pt x="76" y="17"/>
                    <a:pt x="76" y="17"/>
                    <a:pt x="76" y="17"/>
                  </a:cubicBezTo>
                  <a:cubicBezTo>
                    <a:pt x="133" y="17"/>
                    <a:pt x="133" y="17"/>
                    <a:pt x="133" y="17"/>
                  </a:cubicBezTo>
                  <a:cubicBezTo>
                    <a:pt x="137" y="22"/>
                    <a:pt x="137" y="22"/>
                    <a:pt x="137" y="22"/>
                  </a:cubicBezTo>
                  <a:cubicBezTo>
                    <a:pt x="70" y="22"/>
                    <a:pt x="70" y="22"/>
                    <a:pt x="70" y="22"/>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8" name="Freeform 157"/>
            <p:cNvSpPr>
              <a:spLocks/>
            </p:cNvSpPr>
            <p:nvPr/>
          </p:nvSpPr>
          <p:spPr bwMode="auto">
            <a:xfrm>
              <a:off x="6873876" y="5095876"/>
              <a:ext cx="134938" cy="9525"/>
            </a:xfrm>
            <a:custGeom>
              <a:avLst/>
              <a:gdLst>
                <a:gd name="T0" fmla="*/ 8 w 85"/>
                <a:gd name="T1" fmla="*/ 0 h 6"/>
                <a:gd name="T2" fmla="*/ 0 w 85"/>
                <a:gd name="T3" fmla="*/ 6 h 6"/>
                <a:gd name="T4" fmla="*/ 85 w 85"/>
                <a:gd name="T5" fmla="*/ 6 h 6"/>
                <a:gd name="T6" fmla="*/ 80 w 85"/>
                <a:gd name="T7" fmla="*/ 0 h 6"/>
                <a:gd name="T8" fmla="*/ 8 w 85"/>
                <a:gd name="T9" fmla="*/ 0 h 6"/>
                <a:gd name="T10" fmla="*/ 8 w 85"/>
                <a:gd name="T11" fmla="*/ 0 h 6"/>
              </a:gdLst>
              <a:ahLst/>
              <a:cxnLst>
                <a:cxn ang="0">
                  <a:pos x="T0" y="T1"/>
                </a:cxn>
                <a:cxn ang="0">
                  <a:pos x="T2" y="T3"/>
                </a:cxn>
                <a:cxn ang="0">
                  <a:pos x="T4" y="T5"/>
                </a:cxn>
                <a:cxn ang="0">
                  <a:pos x="T6" y="T7"/>
                </a:cxn>
                <a:cxn ang="0">
                  <a:pos x="T8" y="T9"/>
                </a:cxn>
                <a:cxn ang="0">
                  <a:pos x="T10" y="T11"/>
                </a:cxn>
              </a:cxnLst>
              <a:rect l="0" t="0" r="r" b="b"/>
              <a:pathLst>
                <a:path w="85" h="6">
                  <a:moveTo>
                    <a:pt x="8" y="0"/>
                  </a:moveTo>
                  <a:lnTo>
                    <a:pt x="0" y="6"/>
                  </a:lnTo>
                  <a:lnTo>
                    <a:pt x="85" y="6"/>
                  </a:lnTo>
                  <a:lnTo>
                    <a:pt x="80" y="0"/>
                  </a:lnTo>
                  <a:lnTo>
                    <a:pt x="8" y="0"/>
                  </a:lnTo>
                  <a:lnTo>
                    <a:pt x="8"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59" name="Freeform 158"/>
            <p:cNvSpPr>
              <a:spLocks/>
            </p:cNvSpPr>
            <p:nvPr/>
          </p:nvSpPr>
          <p:spPr bwMode="auto">
            <a:xfrm>
              <a:off x="6667501" y="5089526"/>
              <a:ext cx="55563" cy="88900"/>
            </a:xfrm>
            <a:custGeom>
              <a:avLst/>
              <a:gdLst>
                <a:gd name="T0" fmla="*/ 28 w 28"/>
                <a:gd name="T1" fmla="*/ 44 h 44"/>
                <a:gd name="T2" fmla="*/ 24 w 28"/>
                <a:gd name="T3" fmla="*/ 29 h 44"/>
                <a:gd name="T4" fmla="*/ 14 w 28"/>
                <a:gd name="T5" fmla="*/ 9 h 44"/>
                <a:gd name="T6" fmla="*/ 0 w 28"/>
                <a:gd name="T7" fmla="*/ 0 h 44"/>
                <a:gd name="T8" fmla="*/ 16 w 28"/>
                <a:gd name="T9" fmla="*/ 40 h 44"/>
                <a:gd name="T10" fmla="*/ 28 w 28"/>
                <a:gd name="T11" fmla="*/ 44 h 44"/>
              </a:gdLst>
              <a:ahLst/>
              <a:cxnLst>
                <a:cxn ang="0">
                  <a:pos x="T0" y="T1"/>
                </a:cxn>
                <a:cxn ang="0">
                  <a:pos x="T2" y="T3"/>
                </a:cxn>
                <a:cxn ang="0">
                  <a:pos x="T4" y="T5"/>
                </a:cxn>
                <a:cxn ang="0">
                  <a:pos x="T6" y="T7"/>
                </a:cxn>
                <a:cxn ang="0">
                  <a:pos x="T8" y="T9"/>
                </a:cxn>
                <a:cxn ang="0">
                  <a:pos x="T10" y="T11"/>
                </a:cxn>
              </a:cxnLst>
              <a:rect l="0" t="0" r="r" b="b"/>
              <a:pathLst>
                <a:path w="28" h="44">
                  <a:moveTo>
                    <a:pt x="28" y="44"/>
                  </a:moveTo>
                  <a:cubicBezTo>
                    <a:pt x="24" y="29"/>
                    <a:pt x="24" y="29"/>
                    <a:pt x="24" y="29"/>
                  </a:cubicBezTo>
                  <a:cubicBezTo>
                    <a:pt x="19" y="24"/>
                    <a:pt x="15" y="17"/>
                    <a:pt x="14" y="9"/>
                  </a:cubicBezTo>
                  <a:cubicBezTo>
                    <a:pt x="0" y="0"/>
                    <a:pt x="0" y="0"/>
                    <a:pt x="0" y="0"/>
                  </a:cubicBezTo>
                  <a:cubicBezTo>
                    <a:pt x="1" y="21"/>
                    <a:pt x="6" y="35"/>
                    <a:pt x="16" y="40"/>
                  </a:cubicBezTo>
                  <a:cubicBezTo>
                    <a:pt x="20" y="42"/>
                    <a:pt x="24" y="43"/>
                    <a:pt x="28" y="44"/>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0" name="Freeform 159"/>
            <p:cNvSpPr>
              <a:spLocks noEditPoints="1"/>
            </p:cNvSpPr>
            <p:nvPr/>
          </p:nvSpPr>
          <p:spPr bwMode="auto">
            <a:xfrm>
              <a:off x="6664326" y="5416551"/>
              <a:ext cx="238125" cy="50800"/>
            </a:xfrm>
            <a:custGeom>
              <a:avLst/>
              <a:gdLst>
                <a:gd name="T0" fmla="*/ 0 w 119"/>
                <a:gd name="T1" fmla="*/ 23 h 25"/>
                <a:gd name="T2" fmla="*/ 23 w 119"/>
                <a:gd name="T3" fmla="*/ 25 h 25"/>
                <a:gd name="T4" fmla="*/ 119 w 119"/>
                <a:gd name="T5" fmla="*/ 15 h 25"/>
                <a:gd name="T6" fmla="*/ 102 w 119"/>
                <a:gd name="T7" fmla="*/ 2 h 25"/>
                <a:gd name="T8" fmla="*/ 91 w 119"/>
                <a:gd name="T9" fmla="*/ 0 h 25"/>
                <a:gd name="T10" fmla="*/ 74 w 119"/>
                <a:gd name="T11" fmla="*/ 0 h 25"/>
                <a:gd name="T12" fmla="*/ 0 w 119"/>
                <a:gd name="T13" fmla="*/ 23 h 25"/>
                <a:gd name="T14" fmla="*/ 19 w 119"/>
                <a:gd name="T15" fmla="*/ 23 h 25"/>
                <a:gd name="T16" fmla="*/ 7 w 119"/>
                <a:gd name="T17" fmla="*/ 22 h 25"/>
                <a:gd name="T18" fmla="*/ 74 w 119"/>
                <a:gd name="T19" fmla="*/ 2 h 25"/>
                <a:gd name="T20" fmla="*/ 91 w 119"/>
                <a:gd name="T21" fmla="*/ 2 h 25"/>
                <a:gd name="T22" fmla="*/ 96 w 119"/>
                <a:gd name="T23" fmla="*/ 3 h 25"/>
                <a:gd name="T24" fmla="*/ 19 w 119"/>
                <a:gd name="T25"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9" h="25">
                  <a:moveTo>
                    <a:pt x="0" y="23"/>
                  </a:moveTo>
                  <a:cubicBezTo>
                    <a:pt x="8" y="24"/>
                    <a:pt x="15" y="25"/>
                    <a:pt x="23" y="25"/>
                  </a:cubicBezTo>
                  <a:cubicBezTo>
                    <a:pt x="58" y="24"/>
                    <a:pt x="90" y="21"/>
                    <a:pt x="119" y="15"/>
                  </a:cubicBezTo>
                  <a:cubicBezTo>
                    <a:pt x="118" y="11"/>
                    <a:pt x="113" y="6"/>
                    <a:pt x="102" y="2"/>
                  </a:cubicBezTo>
                  <a:cubicBezTo>
                    <a:pt x="98" y="1"/>
                    <a:pt x="95" y="1"/>
                    <a:pt x="91" y="0"/>
                  </a:cubicBezTo>
                  <a:cubicBezTo>
                    <a:pt x="74" y="0"/>
                    <a:pt x="74" y="0"/>
                    <a:pt x="74" y="0"/>
                  </a:cubicBezTo>
                  <a:cubicBezTo>
                    <a:pt x="44" y="3"/>
                    <a:pt x="20" y="10"/>
                    <a:pt x="0" y="23"/>
                  </a:cubicBezTo>
                  <a:close/>
                  <a:moveTo>
                    <a:pt x="19" y="23"/>
                  </a:moveTo>
                  <a:cubicBezTo>
                    <a:pt x="15" y="22"/>
                    <a:pt x="11" y="22"/>
                    <a:pt x="7" y="22"/>
                  </a:cubicBezTo>
                  <a:cubicBezTo>
                    <a:pt x="26" y="11"/>
                    <a:pt x="48" y="5"/>
                    <a:pt x="74" y="2"/>
                  </a:cubicBezTo>
                  <a:cubicBezTo>
                    <a:pt x="91" y="2"/>
                    <a:pt x="91" y="2"/>
                    <a:pt x="91" y="2"/>
                  </a:cubicBezTo>
                  <a:cubicBezTo>
                    <a:pt x="93" y="3"/>
                    <a:pt x="95" y="3"/>
                    <a:pt x="96" y="3"/>
                  </a:cubicBezTo>
                  <a:cubicBezTo>
                    <a:pt x="65" y="7"/>
                    <a:pt x="39" y="14"/>
                    <a:pt x="19"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1" name="Freeform 160"/>
            <p:cNvSpPr>
              <a:spLocks/>
            </p:cNvSpPr>
            <p:nvPr/>
          </p:nvSpPr>
          <p:spPr bwMode="auto">
            <a:xfrm>
              <a:off x="6677026" y="5421313"/>
              <a:ext cx="179388" cy="41275"/>
            </a:xfrm>
            <a:custGeom>
              <a:avLst/>
              <a:gdLst>
                <a:gd name="T0" fmla="*/ 0 w 89"/>
                <a:gd name="T1" fmla="*/ 20 h 21"/>
                <a:gd name="T2" fmla="*/ 12 w 89"/>
                <a:gd name="T3" fmla="*/ 21 h 21"/>
                <a:gd name="T4" fmla="*/ 89 w 89"/>
                <a:gd name="T5" fmla="*/ 1 h 21"/>
                <a:gd name="T6" fmla="*/ 84 w 89"/>
                <a:gd name="T7" fmla="*/ 0 h 21"/>
                <a:gd name="T8" fmla="*/ 67 w 89"/>
                <a:gd name="T9" fmla="*/ 0 h 21"/>
                <a:gd name="T10" fmla="*/ 0 w 89"/>
                <a:gd name="T11" fmla="*/ 20 h 21"/>
              </a:gdLst>
              <a:ahLst/>
              <a:cxnLst>
                <a:cxn ang="0">
                  <a:pos x="T0" y="T1"/>
                </a:cxn>
                <a:cxn ang="0">
                  <a:pos x="T2" y="T3"/>
                </a:cxn>
                <a:cxn ang="0">
                  <a:pos x="T4" y="T5"/>
                </a:cxn>
                <a:cxn ang="0">
                  <a:pos x="T6" y="T7"/>
                </a:cxn>
                <a:cxn ang="0">
                  <a:pos x="T8" y="T9"/>
                </a:cxn>
                <a:cxn ang="0">
                  <a:pos x="T10" y="T11"/>
                </a:cxn>
              </a:cxnLst>
              <a:rect l="0" t="0" r="r" b="b"/>
              <a:pathLst>
                <a:path w="89" h="21">
                  <a:moveTo>
                    <a:pt x="0" y="20"/>
                  </a:moveTo>
                  <a:cubicBezTo>
                    <a:pt x="4" y="20"/>
                    <a:pt x="8" y="20"/>
                    <a:pt x="12" y="21"/>
                  </a:cubicBezTo>
                  <a:cubicBezTo>
                    <a:pt x="32" y="12"/>
                    <a:pt x="58" y="5"/>
                    <a:pt x="89" y="1"/>
                  </a:cubicBezTo>
                  <a:cubicBezTo>
                    <a:pt x="88" y="1"/>
                    <a:pt x="86" y="1"/>
                    <a:pt x="84" y="0"/>
                  </a:cubicBezTo>
                  <a:cubicBezTo>
                    <a:pt x="67" y="0"/>
                    <a:pt x="67" y="0"/>
                    <a:pt x="67" y="0"/>
                  </a:cubicBezTo>
                  <a:cubicBezTo>
                    <a:pt x="41" y="3"/>
                    <a:pt x="19" y="9"/>
                    <a:pt x="0" y="20"/>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2" name="Freeform 161"/>
            <p:cNvSpPr>
              <a:spLocks/>
            </p:cNvSpPr>
            <p:nvPr/>
          </p:nvSpPr>
          <p:spPr bwMode="auto">
            <a:xfrm>
              <a:off x="6710363" y="5421313"/>
              <a:ext cx="276225" cy="53975"/>
            </a:xfrm>
            <a:custGeom>
              <a:avLst/>
              <a:gdLst>
                <a:gd name="T0" fmla="*/ 79 w 138"/>
                <a:gd name="T1" fmla="*/ 0 h 27"/>
                <a:gd name="T2" fmla="*/ 96 w 138"/>
                <a:gd name="T3" fmla="*/ 13 h 27"/>
                <a:gd name="T4" fmla="*/ 0 w 138"/>
                <a:gd name="T5" fmla="*/ 23 h 27"/>
                <a:gd name="T6" fmla="*/ 138 w 138"/>
                <a:gd name="T7" fmla="*/ 21 h 27"/>
                <a:gd name="T8" fmla="*/ 79 w 138"/>
                <a:gd name="T9" fmla="*/ 0 h 27"/>
              </a:gdLst>
              <a:ahLst/>
              <a:cxnLst>
                <a:cxn ang="0">
                  <a:pos x="T0" y="T1"/>
                </a:cxn>
                <a:cxn ang="0">
                  <a:pos x="T2" y="T3"/>
                </a:cxn>
                <a:cxn ang="0">
                  <a:pos x="T4" y="T5"/>
                </a:cxn>
                <a:cxn ang="0">
                  <a:pos x="T6" y="T7"/>
                </a:cxn>
                <a:cxn ang="0">
                  <a:pos x="T8" y="T9"/>
                </a:cxn>
              </a:cxnLst>
              <a:rect l="0" t="0" r="r" b="b"/>
              <a:pathLst>
                <a:path w="138" h="27">
                  <a:moveTo>
                    <a:pt x="79" y="0"/>
                  </a:moveTo>
                  <a:cubicBezTo>
                    <a:pt x="90" y="4"/>
                    <a:pt x="95" y="9"/>
                    <a:pt x="96" y="13"/>
                  </a:cubicBezTo>
                  <a:cubicBezTo>
                    <a:pt x="67" y="19"/>
                    <a:pt x="35" y="22"/>
                    <a:pt x="0" y="23"/>
                  </a:cubicBezTo>
                  <a:cubicBezTo>
                    <a:pt x="44" y="27"/>
                    <a:pt x="90" y="26"/>
                    <a:pt x="138" y="21"/>
                  </a:cubicBezTo>
                  <a:cubicBezTo>
                    <a:pt x="118" y="11"/>
                    <a:pt x="99" y="4"/>
                    <a:pt x="79" y="0"/>
                  </a:cubicBezTo>
                  <a:close/>
                </a:path>
              </a:pathLst>
            </a:custGeom>
            <a:solidFill>
              <a:srgbClr val="A8A59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3" name="Freeform 162"/>
            <p:cNvSpPr>
              <a:spLocks/>
            </p:cNvSpPr>
            <p:nvPr/>
          </p:nvSpPr>
          <p:spPr bwMode="auto">
            <a:xfrm>
              <a:off x="7354888" y="5046663"/>
              <a:ext cx="20638" cy="34925"/>
            </a:xfrm>
            <a:custGeom>
              <a:avLst/>
              <a:gdLst>
                <a:gd name="T0" fmla="*/ 1 w 10"/>
                <a:gd name="T1" fmla="*/ 7 h 17"/>
                <a:gd name="T2" fmla="*/ 3 w 10"/>
                <a:gd name="T3" fmla="*/ 17 h 17"/>
                <a:gd name="T4" fmla="*/ 10 w 10"/>
                <a:gd name="T5" fmla="*/ 0 h 17"/>
                <a:gd name="T6" fmla="*/ 3 w 10"/>
                <a:gd name="T7" fmla="*/ 5 h 17"/>
                <a:gd name="T8" fmla="*/ 1 w 10"/>
                <a:gd name="T9" fmla="*/ 7 h 17"/>
              </a:gdLst>
              <a:ahLst/>
              <a:cxnLst>
                <a:cxn ang="0">
                  <a:pos x="T0" y="T1"/>
                </a:cxn>
                <a:cxn ang="0">
                  <a:pos x="T2" y="T3"/>
                </a:cxn>
                <a:cxn ang="0">
                  <a:pos x="T4" y="T5"/>
                </a:cxn>
                <a:cxn ang="0">
                  <a:pos x="T6" y="T7"/>
                </a:cxn>
                <a:cxn ang="0">
                  <a:pos x="T8" y="T9"/>
                </a:cxn>
              </a:cxnLst>
              <a:rect l="0" t="0" r="r" b="b"/>
              <a:pathLst>
                <a:path w="10" h="17">
                  <a:moveTo>
                    <a:pt x="1" y="7"/>
                  </a:moveTo>
                  <a:cubicBezTo>
                    <a:pt x="0" y="11"/>
                    <a:pt x="0" y="14"/>
                    <a:pt x="3" y="17"/>
                  </a:cubicBezTo>
                  <a:cubicBezTo>
                    <a:pt x="10" y="0"/>
                    <a:pt x="10" y="0"/>
                    <a:pt x="10" y="0"/>
                  </a:cubicBezTo>
                  <a:cubicBezTo>
                    <a:pt x="3" y="5"/>
                    <a:pt x="3" y="5"/>
                    <a:pt x="3" y="5"/>
                  </a:cubicBezTo>
                  <a:cubicBezTo>
                    <a:pt x="2" y="5"/>
                    <a:pt x="2" y="6"/>
                    <a:pt x="1" y="7"/>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4" name="Freeform 163"/>
            <p:cNvSpPr>
              <a:spLocks/>
            </p:cNvSpPr>
            <p:nvPr/>
          </p:nvSpPr>
          <p:spPr bwMode="auto">
            <a:xfrm>
              <a:off x="7161213" y="5081588"/>
              <a:ext cx="101600" cy="185738"/>
            </a:xfrm>
            <a:custGeom>
              <a:avLst/>
              <a:gdLst>
                <a:gd name="T0" fmla="*/ 22 w 51"/>
                <a:gd name="T1" fmla="*/ 3 h 93"/>
                <a:gd name="T2" fmla="*/ 22 w 51"/>
                <a:gd name="T3" fmla="*/ 12 h 93"/>
                <a:gd name="T4" fmla="*/ 21 w 51"/>
                <a:gd name="T5" fmla="*/ 24 h 93"/>
                <a:gd name="T6" fmla="*/ 0 w 51"/>
                <a:gd name="T7" fmla="*/ 82 h 93"/>
                <a:gd name="T8" fmla="*/ 1 w 51"/>
                <a:gd name="T9" fmla="*/ 82 h 93"/>
                <a:gd name="T10" fmla="*/ 4 w 51"/>
                <a:gd name="T11" fmla="*/ 87 h 93"/>
                <a:gd name="T12" fmla="*/ 10 w 51"/>
                <a:gd name="T13" fmla="*/ 93 h 93"/>
                <a:gd name="T14" fmla="*/ 44 w 51"/>
                <a:gd name="T15" fmla="*/ 31 h 93"/>
                <a:gd name="T16" fmla="*/ 51 w 51"/>
                <a:gd name="T17" fmla="*/ 0 h 93"/>
                <a:gd name="T18" fmla="*/ 22 w 51"/>
                <a:gd name="T19" fmla="*/ 0 h 93"/>
                <a:gd name="T20" fmla="*/ 22 w 51"/>
                <a:gd name="T21" fmla="*/ 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1" h="93">
                  <a:moveTo>
                    <a:pt x="22" y="3"/>
                  </a:moveTo>
                  <a:cubicBezTo>
                    <a:pt x="22" y="12"/>
                    <a:pt x="22" y="12"/>
                    <a:pt x="22" y="12"/>
                  </a:cubicBezTo>
                  <a:cubicBezTo>
                    <a:pt x="21" y="24"/>
                    <a:pt x="21" y="24"/>
                    <a:pt x="21" y="24"/>
                  </a:cubicBezTo>
                  <a:cubicBezTo>
                    <a:pt x="14" y="46"/>
                    <a:pt x="8" y="65"/>
                    <a:pt x="0" y="82"/>
                  </a:cubicBezTo>
                  <a:cubicBezTo>
                    <a:pt x="0" y="82"/>
                    <a:pt x="1" y="82"/>
                    <a:pt x="1" y="82"/>
                  </a:cubicBezTo>
                  <a:cubicBezTo>
                    <a:pt x="2" y="84"/>
                    <a:pt x="3" y="86"/>
                    <a:pt x="4" y="87"/>
                  </a:cubicBezTo>
                  <a:cubicBezTo>
                    <a:pt x="6" y="89"/>
                    <a:pt x="8" y="91"/>
                    <a:pt x="10" y="93"/>
                  </a:cubicBezTo>
                  <a:cubicBezTo>
                    <a:pt x="44" y="31"/>
                    <a:pt x="44" y="31"/>
                    <a:pt x="44" y="31"/>
                  </a:cubicBezTo>
                  <a:cubicBezTo>
                    <a:pt x="51" y="0"/>
                    <a:pt x="51" y="0"/>
                    <a:pt x="51" y="0"/>
                  </a:cubicBezTo>
                  <a:cubicBezTo>
                    <a:pt x="22" y="0"/>
                    <a:pt x="22" y="0"/>
                    <a:pt x="22" y="0"/>
                  </a:cubicBezTo>
                  <a:cubicBezTo>
                    <a:pt x="22" y="3"/>
                    <a:pt x="22" y="3"/>
                    <a:pt x="22" y="3"/>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5" name="Freeform 164"/>
            <p:cNvSpPr>
              <a:spLocks/>
            </p:cNvSpPr>
            <p:nvPr/>
          </p:nvSpPr>
          <p:spPr bwMode="auto">
            <a:xfrm>
              <a:off x="7086601" y="5087938"/>
              <a:ext cx="119063" cy="17463"/>
            </a:xfrm>
            <a:custGeom>
              <a:avLst/>
              <a:gdLst>
                <a:gd name="T0" fmla="*/ 59 w 59"/>
                <a:gd name="T1" fmla="*/ 9 h 9"/>
                <a:gd name="T2" fmla="*/ 59 w 59"/>
                <a:gd name="T3" fmla="*/ 0 h 9"/>
                <a:gd name="T4" fmla="*/ 36 w 59"/>
                <a:gd name="T5" fmla="*/ 0 h 9"/>
                <a:gd name="T6" fmla="*/ 0 w 59"/>
                <a:gd name="T7" fmla="*/ 0 h 9"/>
                <a:gd name="T8" fmla="*/ 3 w 59"/>
                <a:gd name="T9" fmla="*/ 6 h 9"/>
                <a:gd name="T10" fmla="*/ 4 w 59"/>
                <a:gd name="T11" fmla="*/ 8 h 9"/>
                <a:gd name="T12" fmla="*/ 22 w 59"/>
                <a:gd name="T13" fmla="*/ 8 h 9"/>
                <a:gd name="T14" fmla="*/ 36 w 59"/>
                <a:gd name="T15" fmla="*/ 8 h 9"/>
                <a:gd name="T16" fmla="*/ 59 w 59"/>
                <a:gd name="T17"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9">
                  <a:moveTo>
                    <a:pt x="59" y="9"/>
                  </a:moveTo>
                  <a:cubicBezTo>
                    <a:pt x="59" y="0"/>
                    <a:pt x="59" y="0"/>
                    <a:pt x="59" y="0"/>
                  </a:cubicBezTo>
                  <a:cubicBezTo>
                    <a:pt x="36" y="0"/>
                    <a:pt x="36" y="0"/>
                    <a:pt x="36" y="0"/>
                  </a:cubicBezTo>
                  <a:cubicBezTo>
                    <a:pt x="0" y="0"/>
                    <a:pt x="0" y="0"/>
                    <a:pt x="0" y="0"/>
                  </a:cubicBezTo>
                  <a:cubicBezTo>
                    <a:pt x="1" y="1"/>
                    <a:pt x="2" y="3"/>
                    <a:pt x="3" y="6"/>
                  </a:cubicBezTo>
                  <a:cubicBezTo>
                    <a:pt x="4" y="6"/>
                    <a:pt x="4" y="7"/>
                    <a:pt x="4" y="8"/>
                  </a:cubicBezTo>
                  <a:cubicBezTo>
                    <a:pt x="22" y="8"/>
                    <a:pt x="22" y="8"/>
                    <a:pt x="22" y="8"/>
                  </a:cubicBezTo>
                  <a:cubicBezTo>
                    <a:pt x="36" y="8"/>
                    <a:pt x="36" y="8"/>
                    <a:pt x="36" y="8"/>
                  </a:cubicBezTo>
                  <a:cubicBezTo>
                    <a:pt x="59" y="9"/>
                    <a:pt x="59" y="9"/>
                    <a:pt x="59" y="9"/>
                  </a:cubicBezTo>
                  <a:close/>
                </a:path>
              </a:pathLst>
            </a:custGeom>
            <a:solidFill>
              <a:srgbClr val="C2C1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6" name="Freeform 165"/>
            <p:cNvSpPr>
              <a:spLocks/>
            </p:cNvSpPr>
            <p:nvPr/>
          </p:nvSpPr>
          <p:spPr bwMode="auto">
            <a:xfrm>
              <a:off x="7070726" y="5035551"/>
              <a:ext cx="212725" cy="236538"/>
            </a:xfrm>
            <a:custGeom>
              <a:avLst/>
              <a:gdLst>
                <a:gd name="T0" fmla="*/ 67 w 106"/>
                <a:gd name="T1" fmla="*/ 23 h 118"/>
                <a:gd name="T2" fmla="*/ 96 w 106"/>
                <a:gd name="T3" fmla="*/ 23 h 118"/>
                <a:gd name="T4" fmla="*/ 89 w 106"/>
                <a:gd name="T5" fmla="*/ 54 h 118"/>
                <a:gd name="T6" fmla="*/ 55 w 106"/>
                <a:gd name="T7" fmla="*/ 116 h 118"/>
                <a:gd name="T8" fmla="*/ 62 w 106"/>
                <a:gd name="T9" fmla="*/ 118 h 118"/>
                <a:gd name="T10" fmla="*/ 69 w 106"/>
                <a:gd name="T11" fmla="*/ 118 h 118"/>
                <a:gd name="T12" fmla="*/ 72 w 106"/>
                <a:gd name="T13" fmla="*/ 111 h 118"/>
                <a:gd name="T14" fmla="*/ 97 w 106"/>
                <a:gd name="T15" fmla="*/ 51 h 118"/>
                <a:gd name="T16" fmla="*/ 97 w 106"/>
                <a:gd name="T17" fmla="*/ 73 h 118"/>
                <a:gd name="T18" fmla="*/ 106 w 106"/>
                <a:gd name="T19" fmla="*/ 54 h 118"/>
                <a:gd name="T20" fmla="*/ 105 w 106"/>
                <a:gd name="T21" fmla="*/ 8 h 118"/>
                <a:gd name="T22" fmla="*/ 98 w 106"/>
                <a:gd name="T23" fmla="*/ 7 h 118"/>
                <a:gd name="T24" fmla="*/ 0 w 106"/>
                <a:gd name="T25" fmla="*/ 0 h 118"/>
                <a:gd name="T26" fmla="*/ 5 w 106"/>
                <a:gd name="T27" fmla="*/ 12 h 118"/>
                <a:gd name="T28" fmla="*/ 30 w 106"/>
                <a:gd name="T29" fmla="*/ 25 h 118"/>
                <a:gd name="T30" fmla="*/ 44 w 106"/>
                <a:gd name="T31" fmla="*/ 25 h 118"/>
                <a:gd name="T32" fmla="*/ 67 w 106"/>
                <a:gd name="T33" fmla="*/ 2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6" h="118">
                  <a:moveTo>
                    <a:pt x="67" y="23"/>
                  </a:moveTo>
                  <a:cubicBezTo>
                    <a:pt x="96" y="23"/>
                    <a:pt x="96" y="23"/>
                    <a:pt x="96" y="23"/>
                  </a:cubicBezTo>
                  <a:cubicBezTo>
                    <a:pt x="89" y="54"/>
                    <a:pt x="89" y="54"/>
                    <a:pt x="89" y="54"/>
                  </a:cubicBezTo>
                  <a:cubicBezTo>
                    <a:pt x="55" y="116"/>
                    <a:pt x="55" y="116"/>
                    <a:pt x="55" y="116"/>
                  </a:cubicBezTo>
                  <a:cubicBezTo>
                    <a:pt x="57" y="117"/>
                    <a:pt x="59" y="118"/>
                    <a:pt x="62" y="118"/>
                  </a:cubicBezTo>
                  <a:cubicBezTo>
                    <a:pt x="64" y="118"/>
                    <a:pt x="66" y="118"/>
                    <a:pt x="69" y="118"/>
                  </a:cubicBezTo>
                  <a:cubicBezTo>
                    <a:pt x="70" y="116"/>
                    <a:pt x="71" y="113"/>
                    <a:pt x="72" y="111"/>
                  </a:cubicBezTo>
                  <a:cubicBezTo>
                    <a:pt x="82" y="91"/>
                    <a:pt x="90" y="71"/>
                    <a:pt x="97" y="51"/>
                  </a:cubicBezTo>
                  <a:cubicBezTo>
                    <a:pt x="97" y="73"/>
                    <a:pt x="97" y="73"/>
                    <a:pt x="97" y="73"/>
                  </a:cubicBezTo>
                  <a:cubicBezTo>
                    <a:pt x="106" y="54"/>
                    <a:pt x="106" y="54"/>
                    <a:pt x="106" y="54"/>
                  </a:cubicBezTo>
                  <a:cubicBezTo>
                    <a:pt x="105" y="8"/>
                    <a:pt x="105" y="8"/>
                    <a:pt x="105" y="8"/>
                  </a:cubicBezTo>
                  <a:cubicBezTo>
                    <a:pt x="98" y="7"/>
                    <a:pt x="98" y="7"/>
                    <a:pt x="98" y="7"/>
                  </a:cubicBezTo>
                  <a:cubicBezTo>
                    <a:pt x="65" y="13"/>
                    <a:pt x="32" y="11"/>
                    <a:pt x="0" y="0"/>
                  </a:cubicBezTo>
                  <a:cubicBezTo>
                    <a:pt x="1" y="4"/>
                    <a:pt x="2" y="8"/>
                    <a:pt x="5" y="12"/>
                  </a:cubicBezTo>
                  <a:cubicBezTo>
                    <a:pt x="10" y="19"/>
                    <a:pt x="18" y="23"/>
                    <a:pt x="30" y="25"/>
                  </a:cubicBezTo>
                  <a:cubicBezTo>
                    <a:pt x="34" y="25"/>
                    <a:pt x="39" y="25"/>
                    <a:pt x="44" y="25"/>
                  </a:cubicBezTo>
                  <a:cubicBezTo>
                    <a:pt x="51" y="25"/>
                    <a:pt x="59" y="25"/>
                    <a:pt x="67" y="2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7" name="Freeform 166"/>
            <p:cNvSpPr>
              <a:spLocks/>
            </p:cNvSpPr>
            <p:nvPr/>
          </p:nvSpPr>
          <p:spPr bwMode="auto">
            <a:xfrm>
              <a:off x="7162801" y="5256213"/>
              <a:ext cx="31750" cy="31750"/>
            </a:xfrm>
            <a:custGeom>
              <a:avLst/>
              <a:gdLst>
                <a:gd name="T0" fmla="*/ 16 w 16"/>
                <a:gd name="T1" fmla="*/ 8 h 16"/>
                <a:gd name="T2" fmla="*/ 9 w 16"/>
                <a:gd name="T3" fmla="*/ 6 h 16"/>
                <a:gd name="T4" fmla="*/ 3 w 16"/>
                <a:gd name="T5" fmla="*/ 0 h 16"/>
                <a:gd name="T6" fmla="*/ 0 w 16"/>
                <a:gd name="T7" fmla="*/ 4 h 16"/>
                <a:gd name="T8" fmla="*/ 16 w 16"/>
                <a:gd name="T9" fmla="*/ 16 h 16"/>
                <a:gd name="T10" fmla="*/ 16 w 16"/>
                <a:gd name="T11" fmla="*/ 8 h 16"/>
              </a:gdLst>
              <a:ahLst/>
              <a:cxnLst>
                <a:cxn ang="0">
                  <a:pos x="T0" y="T1"/>
                </a:cxn>
                <a:cxn ang="0">
                  <a:pos x="T2" y="T3"/>
                </a:cxn>
                <a:cxn ang="0">
                  <a:pos x="T4" y="T5"/>
                </a:cxn>
                <a:cxn ang="0">
                  <a:pos x="T6" y="T7"/>
                </a:cxn>
                <a:cxn ang="0">
                  <a:pos x="T8" y="T9"/>
                </a:cxn>
                <a:cxn ang="0">
                  <a:pos x="T10" y="T11"/>
                </a:cxn>
              </a:cxnLst>
              <a:rect l="0" t="0" r="r" b="b"/>
              <a:pathLst>
                <a:path w="16" h="16">
                  <a:moveTo>
                    <a:pt x="16" y="8"/>
                  </a:moveTo>
                  <a:cubicBezTo>
                    <a:pt x="13" y="8"/>
                    <a:pt x="11" y="7"/>
                    <a:pt x="9" y="6"/>
                  </a:cubicBezTo>
                  <a:cubicBezTo>
                    <a:pt x="7" y="4"/>
                    <a:pt x="5" y="2"/>
                    <a:pt x="3" y="0"/>
                  </a:cubicBezTo>
                  <a:cubicBezTo>
                    <a:pt x="0" y="4"/>
                    <a:pt x="0" y="4"/>
                    <a:pt x="0" y="4"/>
                  </a:cubicBezTo>
                  <a:cubicBezTo>
                    <a:pt x="5" y="10"/>
                    <a:pt x="10" y="13"/>
                    <a:pt x="16" y="16"/>
                  </a:cubicBezTo>
                  <a:cubicBezTo>
                    <a:pt x="16" y="13"/>
                    <a:pt x="16" y="11"/>
                    <a:pt x="16" y="8"/>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8" name="Freeform 167"/>
            <p:cNvSpPr>
              <a:spLocks/>
            </p:cNvSpPr>
            <p:nvPr/>
          </p:nvSpPr>
          <p:spPr bwMode="auto">
            <a:xfrm>
              <a:off x="7191376" y="5257801"/>
              <a:ext cx="33338" cy="46038"/>
            </a:xfrm>
            <a:custGeom>
              <a:avLst/>
              <a:gdLst>
                <a:gd name="T0" fmla="*/ 0 w 17"/>
                <a:gd name="T1" fmla="*/ 23 h 23"/>
                <a:gd name="T2" fmla="*/ 7 w 17"/>
                <a:gd name="T3" fmla="*/ 23 h 23"/>
                <a:gd name="T4" fmla="*/ 17 w 17"/>
                <a:gd name="T5" fmla="*/ 2 h 23"/>
                <a:gd name="T6" fmla="*/ 12 w 17"/>
                <a:gd name="T7" fmla="*/ 0 h 23"/>
                <a:gd name="T8" fmla="*/ 9 w 17"/>
                <a:gd name="T9" fmla="*/ 7 h 23"/>
                <a:gd name="T10" fmla="*/ 2 w 17"/>
                <a:gd name="T11" fmla="*/ 7 h 23"/>
                <a:gd name="T12" fmla="*/ 2 w 17"/>
                <a:gd name="T13" fmla="*/ 15 h 23"/>
                <a:gd name="T14" fmla="*/ 0 w 17"/>
                <a:gd name="T15" fmla="*/ 23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23">
                  <a:moveTo>
                    <a:pt x="0" y="23"/>
                  </a:moveTo>
                  <a:cubicBezTo>
                    <a:pt x="3" y="23"/>
                    <a:pt x="5" y="23"/>
                    <a:pt x="7" y="23"/>
                  </a:cubicBezTo>
                  <a:cubicBezTo>
                    <a:pt x="17" y="2"/>
                    <a:pt x="17" y="2"/>
                    <a:pt x="17" y="2"/>
                  </a:cubicBezTo>
                  <a:cubicBezTo>
                    <a:pt x="15" y="2"/>
                    <a:pt x="14" y="1"/>
                    <a:pt x="12" y="0"/>
                  </a:cubicBezTo>
                  <a:cubicBezTo>
                    <a:pt x="11" y="2"/>
                    <a:pt x="10" y="5"/>
                    <a:pt x="9" y="7"/>
                  </a:cubicBezTo>
                  <a:cubicBezTo>
                    <a:pt x="6" y="7"/>
                    <a:pt x="4" y="7"/>
                    <a:pt x="2" y="7"/>
                  </a:cubicBezTo>
                  <a:cubicBezTo>
                    <a:pt x="2" y="10"/>
                    <a:pt x="2" y="12"/>
                    <a:pt x="2" y="15"/>
                  </a:cubicBezTo>
                  <a:cubicBezTo>
                    <a:pt x="2" y="18"/>
                    <a:pt x="1" y="21"/>
                    <a:pt x="0" y="2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69" name="Freeform 168"/>
            <p:cNvSpPr>
              <a:spLocks/>
            </p:cNvSpPr>
            <p:nvPr/>
          </p:nvSpPr>
          <p:spPr bwMode="auto">
            <a:xfrm>
              <a:off x="7156451" y="5264151"/>
              <a:ext cx="38100" cy="55563"/>
            </a:xfrm>
            <a:custGeom>
              <a:avLst/>
              <a:gdLst>
                <a:gd name="T0" fmla="*/ 17 w 19"/>
                <a:gd name="T1" fmla="*/ 20 h 28"/>
                <a:gd name="T2" fmla="*/ 19 w 19"/>
                <a:gd name="T3" fmla="*/ 12 h 28"/>
                <a:gd name="T4" fmla="*/ 3 w 19"/>
                <a:gd name="T5" fmla="*/ 0 h 28"/>
                <a:gd name="T6" fmla="*/ 0 w 19"/>
                <a:gd name="T7" fmla="*/ 6 h 28"/>
                <a:gd name="T8" fmla="*/ 5 w 19"/>
                <a:gd name="T9" fmla="*/ 16 h 28"/>
                <a:gd name="T10" fmla="*/ 14 w 19"/>
                <a:gd name="T11" fmla="*/ 28 h 28"/>
                <a:gd name="T12" fmla="*/ 17 w 19"/>
                <a:gd name="T13" fmla="*/ 20 h 28"/>
              </a:gdLst>
              <a:ahLst/>
              <a:cxnLst>
                <a:cxn ang="0">
                  <a:pos x="T0" y="T1"/>
                </a:cxn>
                <a:cxn ang="0">
                  <a:pos x="T2" y="T3"/>
                </a:cxn>
                <a:cxn ang="0">
                  <a:pos x="T4" y="T5"/>
                </a:cxn>
                <a:cxn ang="0">
                  <a:pos x="T6" y="T7"/>
                </a:cxn>
                <a:cxn ang="0">
                  <a:pos x="T8" y="T9"/>
                </a:cxn>
                <a:cxn ang="0">
                  <a:pos x="T10" y="T11"/>
                </a:cxn>
                <a:cxn ang="0">
                  <a:pos x="T12" y="T13"/>
                </a:cxn>
              </a:cxnLst>
              <a:rect l="0" t="0" r="r" b="b"/>
              <a:pathLst>
                <a:path w="19" h="28">
                  <a:moveTo>
                    <a:pt x="17" y="20"/>
                  </a:moveTo>
                  <a:cubicBezTo>
                    <a:pt x="18" y="18"/>
                    <a:pt x="19" y="15"/>
                    <a:pt x="19" y="12"/>
                  </a:cubicBezTo>
                  <a:cubicBezTo>
                    <a:pt x="13" y="9"/>
                    <a:pt x="8" y="6"/>
                    <a:pt x="3" y="0"/>
                  </a:cubicBezTo>
                  <a:cubicBezTo>
                    <a:pt x="0" y="6"/>
                    <a:pt x="0" y="6"/>
                    <a:pt x="0" y="6"/>
                  </a:cubicBezTo>
                  <a:cubicBezTo>
                    <a:pt x="2" y="9"/>
                    <a:pt x="3" y="13"/>
                    <a:pt x="5" y="16"/>
                  </a:cubicBezTo>
                  <a:cubicBezTo>
                    <a:pt x="14" y="28"/>
                    <a:pt x="14" y="28"/>
                    <a:pt x="14" y="28"/>
                  </a:cubicBezTo>
                  <a:cubicBezTo>
                    <a:pt x="16" y="26"/>
                    <a:pt x="17" y="23"/>
                    <a:pt x="17" y="2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0" name="Freeform 169"/>
            <p:cNvSpPr>
              <a:spLocks/>
            </p:cNvSpPr>
            <p:nvPr/>
          </p:nvSpPr>
          <p:spPr bwMode="auto">
            <a:xfrm>
              <a:off x="7313613" y="5181601"/>
              <a:ext cx="100013" cy="53975"/>
            </a:xfrm>
            <a:custGeom>
              <a:avLst/>
              <a:gdLst>
                <a:gd name="T0" fmla="*/ 11 w 50"/>
                <a:gd name="T1" fmla="*/ 0 h 27"/>
                <a:gd name="T2" fmla="*/ 0 w 50"/>
                <a:gd name="T3" fmla="*/ 2 h 27"/>
                <a:gd name="T4" fmla="*/ 38 w 50"/>
                <a:gd name="T5" fmla="*/ 25 h 27"/>
                <a:gd name="T6" fmla="*/ 50 w 50"/>
                <a:gd name="T7" fmla="*/ 18 h 27"/>
                <a:gd name="T8" fmla="*/ 22 w 50"/>
                <a:gd name="T9" fmla="*/ 0 h 27"/>
                <a:gd name="T10" fmla="*/ 11 w 50"/>
                <a:gd name="T11" fmla="*/ 0 h 27"/>
              </a:gdLst>
              <a:ahLst/>
              <a:cxnLst>
                <a:cxn ang="0">
                  <a:pos x="T0" y="T1"/>
                </a:cxn>
                <a:cxn ang="0">
                  <a:pos x="T2" y="T3"/>
                </a:cxn>
                <a:cxn ang="0">
                  <a:pos x="T4" y="T5"/>
                </a:cxn>
                <a:cxn ang="0">
                  <a:pos x="T6" y="T7"/>
                </a:cxn>
                <a:cxn ang="0">
                  <a:pos x="T8" y="T9"/>
                </a:cxn>
                <a:cxn ang="0">
                  <a:pos x="T10" y="T11"/>
                </a:cxn>
              </a:cxnLst>
              <a:rect l="0" t="0" r="r" b="b"/>
              <a:pathLst>
                <a:path w="50" h="27">
                  <a:moveTo>
                    <a:pt x="11" y="0"/>
                  </a:moveTo>
                  <a:cubicBezTo>
                    <a:pt x="0" y="2"/>
                    <a:pt x="0" y="2"/>
                    <a:pt x="0" y="2"/>
                  </a:cubicBezTo>
                  <a:cubicBezTo>
                    <a:pt x="38" y="25"/>
                    <a:pt x="38" y="25"/>
                    <a:pt x="38" y="25"/>
                  </a:cubicBezTo>
                  <a:cubicBezTo>
                    <a:pt x="43" y="27"/>
                    <a:pt x="47" y="25"/>
                    <a:pt x="50" y="18"/>
                  </a:cubicBezTo>
                  <a:cubicBezTo>
                    <a:pt x="40" y="16"/>
                    <a:pt x="31" y="10"/>
                    <a:pt x="22" y="0"/>
                  </a:cubicBezTo>
                  <a:cubicBezTo>
                    <a:pt x="11" y="0"/>
                    <a:pt x="11" y="0"/>
                    <a:pt x="11" y="0"/>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1" name="Freeform 170"/>
            <p:cNvSpPr>
              <a:spLocks noEditPoints="1"/>
            </p:cNvSpPr>
            <p:nvPr/>
          </p:nvSpPr>
          <p:spPr bwMode="auto">
            <a:xfrm>
              <a:off x="7131051" y="5103813"/>
              <a:ext cx="28575" cy="142875"/>
            </a:xfrm>
            <a:custGeom>
              <a:avLst/>
              <a:gdLst>
                <a:gd name="T0" fmla="*/ 14 w 14"/>
                <a:gd name="T1" fmla="*/ 0 h 71"/>
                <a:gd name="T2" fmla="*/ 0 w 14"/>
                <a:gd name="T3" fmla="*/ 0 h 71"/>
                <a:gd name="T4" fmla="*/ 0 w 14"/>
                <a:gd name="T5" fmla="*/ 51 h 71"/>
                <a:gd name="T6" fmla="*/ 7 w 14"/>
                <a:gd name="T7" fmla="*/ 71 h 71"/>
                <a:gd name="T8" fmla="*/ 14 w 14"/>
                <a:gd name="T9" fmla="*/ 71 h 71"/>
                <a:gd name="T10" fmla="*/ 14 w 14"/>
                <a:gd name="T11" fmla="*/ 0 h 71"/>
                <a:gd name="T12" fmla="*/ 3 w 14"/>
                <a:gd name="T13" fmla="*/ 3 h 71"/>
                <a:gd name="T14" fmla="*/ 7 w 14"/>
                <a:gd name="T15" fmla="*/ 2 h 71"/>
                <a:gd name="T16" fmla="*/ 7 w 14"/>
                <a:gd name="T17" fmla="*/ 66 h 71"/>
                <a:gd name="T18" fmla="*/ 3 w 14"/>
                <a:gd name="T19" fmla="*/ 50 h 71"/>
                <a:gd name="T20" fmla="*/ 3 w 14"/>
                <a:gd name="T21" fmla="*/ 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71">
                  <a:moveTo>
                    <a:pt x="14" y="0"/>
                  </a:moveTo>
                  <a:cubicBezTo>
                    <a:pt x="0" y="0"/>
                    <a:pt x="0" y="0"/>
                    <a:pt x="0" y="0"/>
                  </a:cubicBezTo>
                  <a:cubicBezTo>
                    <a:pt x="0" y="51"/>
                    <a:pt x="0" y="51"/>
                    <a:pt x="0" y="51"/>
                  </a:cubicBezTo>
                  <a:cubicBezTo>
                    <a:pt x="2" y="58"/>
                    <a:pt x="5" y="64"/>
                    <a:pt x="7" y="71"/>
                  </a:cubicBezTo>
                  <a:cubicBezTo>
                    <a:pt x="14" y="71"/>
                    <a:pt x="14" y="71"/>
                    <a:pt x="14" y="71"/>
                  </a:cubicBezTo>
                  <a:cubicBezTo>
                    <a:pt x="14" y="0"/>
                    <a:pt x="14" y="0"/>
                    <a:pt x="14" y="0"/>
                  </a:cubicBezTo>
                  <a:close/>
                  <a:moveTo>
                    <a:pt x="3" y="3"/>
                  </a:moveTo>
                  <a:cubicBezTo>
                    <a:pt x="7" y="2"/>
                    <a:pt x="7" y="2"/>
                    <a:pt x="7" y="2"/>
                  </a:cubicBezTo>
                  <a:cubicBezTo>
                    <a:pt x="7" y="66"/>
                    <a:pt x="7" y="66"/>
                    <a:pt x="7" y="66"/>
                  </a:cubicBezTo>
                  <a:cubicBezTo>
                    <a:pt x="3" y="50"/>
                    <a:pt x="3" y="50"/>
                    <a:pt x="3" y="50"/>
                  </a:cubicBezTo>
                  <a:cubicBezTo>
                    <a:pt x="3" y="3"/>
                    <a:pt x="3" y="3"/>
                    <a:pt x="3" y="3"/>
                  </a:cubicBezTo>
                  <a:close/>
                </a:path>
              </a:pathLst>
            </a:custGeom>
            <a:solidFill>
              <a:srgbClr val="E9E9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2" name="Freeform 171"/>
            <p:cNvSpPr>
              <a:spLocks/>
            </p:cNvSpPr>
            <p:nvPr/>
          </p:nvSpPr>
          <p:spPr bwMode="auto">
            <a:xfrm>
              <a:off x="7137401" y="5106988"/>
              <a:ext cx="7938" cy="128588"/>
            </a:xfrm>
            <a:custGeom>
              <a:avLst/>
              <a:gdLst>
                <a:gd name="T0" fmla="*/ 5 w 5"/>
                <a:gd name="T1" fmla="*/ 0 h 81"/>
                <a:gd name="T2" fmla="*/ 0 w 5"/>
                <a:gd name="T3" fmla="*/ 2 h 81"/>
                <a:gd name="T4" fmla="*/ 0 w 5"/>
                <a:gd name="T5" fmla="*/ 61 h 81"/>
                <a:gd name="T6" fmla="*/ 5 w 5"/>
                <a:gd name="T7" fmla="*/ 81 h 81"/>
                <a:gd name="T8" fmla="*/ 5 w 5"/>
                <a:gd name="T9" fmla="*/ 0 h 81"/>
                <a:gd name="T10" fmla="*/ 5 w 5"/>
                <a:gd name="T11" fmla="*/ 0 h 81"/>
              </a:gdLst>
              <a:ahLst/>
              <a:cxnLst>
                <a:cxn ang="0">
                  <a:pos x="T0" y="T1"/>
                </a:cxn>
                <a:cxn ang="0">
                  <a:pos x="T2" y="T3"/>
                </a:cxn>
                <a:cxn ang="0">
                  <a:pos x="T4" y="T5"/>
                </a:cxn>
                <a:cxn ang="0">
                  <a:pos x="T6" y="T7"/>
                </a:cxn>
                <a:cxn ang="0">
                  <a:pos x="T8" y="T9"/>
                </a:cxn>
                <a:cxn ang="0">
                  <a:pos x="T10" y="T11"/>
                </a:cxn>
              </a:cxnLst>
              <a:rect l="0" t="0" r="r" b="b"/>
              <a:pathLst>
                <a:path w="5" h="81">
                  <a:moveTo>
                    <a:pt x="5" y="0"/>
                  </a:moveTo>
                  <a:lnTo>
                    <a:pt x="0" y="2"/>
                  </a:lnTo>
                  <a:lnTo>
                    <a:pt x="0" y="61"/>
                  </a:lnTo>
                  <a:lnTo>
                    <a:pt x="5" y="81"/>
                  </a:lnTo>
                  <a:lnTo>
                    <a:pt x="5" y="0"/>
                  </a:lnTo>
                  <a:lnTo>
                    <a:pt x="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3" name="Freeform 172"/>
            <p:cNvSpPr>
              <a:spLocks/>
            </p:cNvSpPr>
            <p:nvPr/>
          </p:nvSpPr>
          <p:spPr bwMode="auto">
            <a:xfrm>
              <a:off x="6996113" y="5081588"/>
              <a:ext cx="201613" cy="266700"/>
            </a:xfrm>
            <a:custGeom>
              <a:avLst/>
              <a:gdLst>
                <a:gd name="T0" fmla="*/ 50 w 100"/>
                <a:gd name="T1" fmla="*/ 17 h 133"/>
                <a:gd name="T2" fmla="*/ 49 w 100"/>
                <a:gd name="T3" fmla="*/ 11 h 133"/>
                <a:gd name="T4" fmla="*/ 48 w 100"/>
                <a:gd name="T5" fmla="*/ 9 h 133"/>
                <a:gd name="T6" fmla="*/ 0 w 100"/>
                <a:gd name="T7" fmla="*/ 0 h 133"/>
                <a:gd name="T8" fmla="*/ 9 w 100"/>
                <a:gd name="T9" fmla="*/ 7 h 133"/>
                <a:gd name="T10" fmla="*/ 35 w 100"/>
                <a:gd name="T11" fmla="*/ 11 h 133"/>
                <a:gd name="T12" fmla="*/ 52 w 100"/>
                <a:gd name="T13" fmla="*/ 58 h 133"/>
                <a:gd name="T14" fmla="*/ 87 w 100"/>
                <a:gd name="T15" fmla="*/ 133 h 133"/>
                <a:gd name="T16" fmla="*/ 100 w 100"/>
                <a:gd name="T17" fmla="*/ 126 h 133"/>
                <a:gd name="T18" fmla="*/ 94 w 100"/>
                <a:gd name="T19" fmla="*/ 119 h 133"/>
                <a:gd name="T20" fmla="*/ 85 w 100"/>
                <a:gd name="T21" fmla="*/ 107 h 133"/>
                <a:gd name="T22" fmla="*/ 80 w 100"/>
                <a:gd name="T23" fmla="*/ 97 h 133"/>
                <a:gd name="T24" fmla="*/ 74 w 100"/>
                <a:gd name="T25" fmla="*/ 82 h 133"/>
                <a:gd name="T26" fmla="*/ 67 w 100"/>
                <a:gd name="T27" fmla="*/ 62 h 133"/>
                <a:gd name="T28" fmla="*/ 59 w 100"/>
                <a:gd name="T29" fmla="*/ 37 h 133"/>
                <a:gd name="T30" fmla="*/ 50 w 100"/>
                <a:gd name="T31" fmla="*/ 1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133">
                  <a:moveTo>
                    <a:pt x="50" y="17"/>
                  </a:moveTo>
                  <a:cubicBezTo>
                    <a:pt x="50" y="15"/>
                    <a:pt x="49" y="13"/>
                    <a:pt x="49" y="11"/>
                  </a:cubicBezTo>
                  <a:cubicBezTo>
                    <a:pt x="49" y="10"/>
                    <a:pt x="49" y="9"/>
                    <a:pt x="48" y="9"/>
                  </a:cubicBezTo>
                  <a:cubicBezTo>
                    <a:pt x="36" y="3"/>
                    <a:pt x="20" y="0"/>
                    <a:pt x="0" y="0"/>
                  </a:cubicBezTo>
                  <a:cubicBezTo>
                    <a:pt x="9" y="7"/>
                    <a:pt x="9" y="7"/>
                    <a:pt x="9" y="7"/>
                  </a:cubicBezTo>
                  <a:cubicBezTo>
                    <a:pt x="35" y="11"/>
                    <a:pt x="35" y="11"/>
                    <a:pt x="35" y="11"/>
                  </a:cubicBezTo>
                  <a:cubicBezTo>
                    <a:pt x="44" y="25"/>
                    <a:pt x="49" y="40"/>
                    <a:pt x="52" y="58"/>
                  </a:cubicBezTo>
                  <a:cubicBezTo>
                    <a:pt x="60" y="83"/>
                    <a:pt x="72" y="108"/>
                    <a:pt x="87" y="133"/>
                  </a:cubicBezTo>
                  <a:cubicBezTo>
                    <a:pt x="92" y="131"/>
                    <a:pt x="96" y="129"/>
                    <a:pt x="100" y="126"/>
                  </a:cubicBezTo>
                  <a:cubicBezTo>
                    <a:pt x="94" y="119"/>
                    <a:pt x="94" y="119"/>
                    <a:pt x="94" y="119"/>
                  </a:cubicBezTo>
                  <a:cubicBezTo>
                    <a:pt x="85" y="107"/>
                    <a:pt x="85" y="107"/>
                    <a:pt x="85" y="107"/>
                  </a:cubicBezTo>
                  <a:cubicBezTo>
                    <a:pt x="83" y="104"/>
                    <a:pt x="82" y="100"/>
                    <a:pt x="80" y="97"/>
                  </a:cubicBezTo>
                  <a:cubicBezTo>
                    <a:pt x="78" y="92"/>
                    <a:pt x="76" y="87"/>
                    <a:pt x="74" y="82"/>
                  </a:cubicBezTo>
                  <a:cubicBezTo>
                    <a:pt x="72" y="75"/>
                    <a:pt x="69" y="69"/>
                    <a:pt x="67" y="62"/>
                  </a:cubicBezTo>
                  <a:cubicBezTo>
                    <a:pt x="64" y="54"/>
                    <a:pt x="62" y="45"/>
                    <a:pt x="59" y="37"/>
                  </a:cubicBezTo>
                  <a:cubicBezTo>
                    <a:pt x="59" y="28"/>
                    <a:pt x="56" y="21"/>
                    <a:pt x="50" y="17"/>
                  </a:cubicBezTo>
                  <a:close/>
                </a:path>
              </a:pathLst>
            </a:custGeom>
            <a:solidFill>
              <a:srgbClr val="B68B5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4" name="Freeform 173"/>
            <p:cNvSpPr>
              <a:spLocks/>
            </p:cNvSpPr>
            <p:nvPr/>
          </p:nvSpPr>
          <p:spPr bwMode="auto">
            <a:xfrm>
              <a:off x="6980238" y="5067301"/>
              <a:ext cx="112713" cy="31750"/>
            </a:xfrm>
            <a:custGeom>
              <a:avLst/>
              <a:gdLst>
                <a:gd name="T0" fmla="*/ 56 w 56"/>
                <a:gd name="T1" fmla="*/ 16 h 16"/>
                <a:gd name="T2" fmla="*/ 53 w 56"/>
                <a:gd name="T3" fmla="*/ 10 h 16"/>
                <a:gd name="T4" fmla="*/ 36 w 56"/>
                <a:gd name="T5" fmla="*/ 4 h 16"/>
                <a:gd name="T6" fmla="*/ 27 w 56"/>
                <a:gd name="T7" fmla="*/ 3 h 16"/>
                <a:gd name="T8" fmla="*/ 21 w 56"/>
                <a:gd name="T9" fmla="*/ 2 h 16"/>
                <a:gd name="T10" fmla="*/ 0 w 56"/>
                <a:gd name="T11" fmla="*/ 0 h 16"/>
                <a:gd name="T12" fmla="*/ 8 w 56"/>
                <a:gd name="T13" fmla="*/ 7 h 16"/>
                <a:gd name="T14" fmla="*/ 56 w 56"/>
                <a:gd name="T15" fmla="*/ 16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16">
                  <a:moveTo>
                    <a:pt x="56" y="16"/>
                  </a:moveTo>
                  <a:cubicBezTo>
                    <a:pt x="55" y="13"/>
                    <a:pt x="54" y="11"/>
                    <a:pt x="53" y="10"/>
                  </a:cubicBezTo>
                  <a:cubicBezTo>
                    <a:pt x="49" y="6"/>
                    <a:pt x="44" y="4"/>
                    <a:pt x="36" y="4"/>
                  </a:cubicBezTo>
                  <a:cubicBezTo>
                    <a:pt x="27" y="3"/>
                    <a:pt x="27" y="3"/>
                    <a:pt x="27" y="3"/>
                  </a:cubicBezTo>
                  <a:cubicBezTo>
                    <a:pt x="21" y="2"/>
                    <a:pt x="21" y="2"/>
                    <a:pt x="21" y="2"/>
                  </a:cubicBezTo>
                  <a:cubicBezTo>
                    <a:pt x="0" y="0"/>
                    <a:pt x="0" y="0"/>
                    <a:pt x="0" y="0"/>
                  </a:cubicBezTo>
                  <a:cubicBezTo>
                    <a:pt x="8" y="7"/>
                    <a:pt x="8" y="7"/>
                    <a:pt x="8" y="7"/>
                  </a:cubicBezTo>
                  <a:cubicBezTo>
                    <a:pt x="28" y="7"/>
                    <a:pt x="44" y="10"/>
                    <a:pt x="56" y="16"/>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5" name="Freeform 174"/>
            <p:cNvSpPr>
              <a:spLocks noEditPoints="1"/>
            </p:cNvSpPr>
            <p:nvPr/>
          </p:nvSpPr>
          <p:spPr bwMode="auto">
            <a:xfrm>
              <a:off x="6999288" y="5095876"/>
              <a:ext cx="171450" cy="257175"/>
            </a:xfrm>
            <a:custGeom>
              <a:avLst/>
              <a:gdLst>
                <a:gd name="T0" fmla="*/ 8 w 86"/>
                <a:gd name="T1" fmla="*/ 0 h 128"/>
                <a:gd name="T2" fmla="*/ 9 w 86"/>
                <a:gd name="T3" fmla="*/ 2 h 128"/>
                <a:gd name="T4" fmla="*/ 0 w 86"/>
                <a:gd name="T5" fmla="*/ 35 h 128"/>
                <a:gd name="T6" fmla="*/ 6 w 86"/>
                <a:gd name="T7" fmla="*/ 36 h 128"/>
                <a:gd name="T8" fmla="*/ 7 w 86"/>
                <a:gd name="T9" fmla="*/ 36 h 128"/>
                <a:gd name="T10" fmla="*/ 22 w 86"/>
                <a:gd name="T11" fmla="*/ 38 h 128"/>
                <a:gd name="T12" fmla="*/ 37 w 86"/>
                <a:gd name="T13" fmla="*/ 80 h 128"/>
                <a:gd name="T14" fmla="*/ 55 w 86"/>
                <a:gd name="T15" fmla="*/ 105 h 128"/>
                <a:gd name="T16" fmla="*/ 56 w 86"/>
                <a:gd name="T17" fmla="*/ 106 h 128"/>
                <a:gd name="T18" fmla="*/ 59 w 86"/>
                <a:gd name="T19" fmla="*/ 110 h 128"/>
                <a:gd name="T20" fmla="*/ 78 w 86"/>
                <a:gd name="T21" fmla="*/ 128 h 128"/>
                <a:gd name="T22" fmla="*/ 86 w 86"/>
                <a:gd name="T23" fmla="*/ 126 h 128"/>
                <a:gd name="T24" fmla="*/ 51 w 86"/>
                <a:gd name="T25" fmla="*/ 51 h 128"/>
                <a:gd name="T26" fmla="*/ 34 w 86"/>
                <a:gd name="T27" fmla="*/ 4 h 128"/>
                <a:gd name="T28" fmla="*/ 8 w 86"/>
                <a:gd name="T29" fmla="*/ 0 h 128"/>
                <a:gd name="T30" fmla="*/ 24 w 86"/>
                <a:gd name="T31" fmla="*/ 35 h 128"/>
                <a:gd name="T32" fmla="*/ 8 w 86"/>
                <a:gd name="T33" fmla="*/ 33 h 128"/>
                <a:gd name="T34" fmla="*/ 11 w 86"/>
                <a:gd name="T35" fmla="*/ 29 h 128"/>
                <a:gd name="T36" fmla="*/ 28 w 86"/>
                <a:gd name="T37" fmla="*/ 33 h 128"/>
                <a:gd name="T38" fmla="*/ 67 w 86"/>
                <a:gd name="T39" fmla="*/ 108 h 128"/>
                <a:gd name="T40" fmla="*/ 60 w 86"/>
                <a:gd name="T41" fmla="*/ 108 h 128"/>
                <a:gd name="T42" fmla="*/ 24 w 86"/>
                <a:gd name="T43" fmla="*/ 3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128">
                  <a:moveTo>
                    <a:pt x="8" y="0"/>
                  </a:moveTo>
                  <a:cubicBezTo>
                    <a:pt x="8" y="1"/>
                    <a:pt x="8" y="2"/>
                    <a:pt x="9" y="2"/>
                  </a:cubicBezTo>
                  <a:cubicBezTo>
                    <a:pt x="12" y="14"/>
                    <a:pt x="9" y="25"/>
                    <a:pt x="0" y="35"/>
                  </a:cubicBezTo>
                  <a:cubicBezTo>
                    <a:pt x="6" y="36"/>
                    <a:pt x="6" y="36"/>
                    <a:pt x="6" y="36"/>
                  </a:cubicBezTo>
                  <a:cubicBezTo>
                    <a:pt x="7" y="36"/>
                    <a:pt x="7" y="36"/>
                    <a:pt x="7" y="36"/>
                  </a:cubicBezTo>
                  <a:cubicBezTo>
                    <a:pt x="22" y="38"/>
                    <a:pt x="22" y="38"/>
                    <a:pt x="22" y="38"/>
                  </a:cubicBezTo>
                  <a:cubicBezTo>
                    <a:pt x="22" y="50"/>
                    <a:pt x="27" y="64"/>
                    <a:pt x="37" y="80"/>
                  </a:cubicBezTo>
                  <a:cubicBezTo>
                    <a:pt x="42" y="88"/>
                    <a:pt x="48" y="96"/>
                    <a:pt x="55" y="105"/>
                  </a:cubicBezTo>
                  <a:cubicBezTo>
                    <a:pt x="55" y="105"/>
                    <a:pt x="55" y="106"/>
                    <a:pt x="56" y="106"/>
                  </a:cubicBezTo>
                  <a:cubicBezTo>
                    <a:pt x="57" y="108"/>
                    <a:pt x="58" y="109"/>
                    <a:pt x="59" y="110"/>
                  </a:cubicBezTo>
                  <a:cubicBezTo>
                    <a:pt x="70" y="111"/>
                    <a:pt x="77" y="117"/>
                    <a:pt x="78" y="128"/>
                  </a:cubicBezTo>
                  <a:cubicBezTo>
                    <a:pt x="81" y="128"/>
                    <a:pt x="83" y="127"/>
                    <a:pt x="86" y="126"/>
                  </a:cubicBezTo>
                  <a:cubicBezTo>
                    <a:pt x="71" y="101"/>
                    <a:pt x="59" y="76"/>
                    <a:pt x="51" y="51"/>
                  </a:cubicBezTo>
                  <a:cubicBezTo>
                    <a:pt x="48" y="33"/>
                    <a:pt x="43" y="18"/>
                    <a:pt x="34" y="4"/>
                  </a:cubicBezTo>
                  <a:cubicBezTo>
                    <a:pt x="8" y="0"/>
                    <a:pt x="8" y="0"/>
                    <a:pt x="8" y="0"/>
                  </a:cubicBezTo>
                  <a:close/>
                  <a:moveTo>
                    <a:pt x="24" y="35"/>
                  </a:moveTo>
                  <a:cubicBezTo>
                    <a:pt x="8" y="33"/>
                    <a:pt x="8" y="33"/>
                    <a:pt x="8" y="33"/>
                  </a:cubicBezTo>
                  <a:cubicBezTo>
                    <a:pt x="11" y="29"/>
                    <a:pt x="11" y="29"/>
                    <a:pt x="11" y="29"/>
                  </a:cubicBezTo>
                  <a:cubicBezTo>
                    <a:pt x="28" y="33"/>
                    <a:pt x="28" y="33"/>
                    <a:pt x="28" y="33"/>
                  </a:cubicBezTo>
                  <a:cubicBezTo>
                    <a:pt x="33" y="62"/>
                    <a:pt x="46" y="86"/>
                    <a:pt x="67" y="108"/>
                  </a:cubicBezTo>
                  <a:cubicBezTo>
                    <a:pt x="60" y="108"/>
                    <a:pt x="60" y="108"/>
                    <a:pt x="60" y="108"/>
                  </a:cubicBezTo>
                  <a:cubicBezTo>
                    <a:pt x="41" y="87"/>
                    <a:pt x="29" y="63"/>
                    <a:pt x="24" y="35"/>
                  </a:cubicBezTo>
                  <a:close/>
                </a:path>
              </a:pathLst>
            </a:custGeom>
            <a:solidFill>
              <a:srgbClr val="E2B98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6" name="Freeform 175"/>
            <p:cNvSpPr>
              <a:spLocks/>
            </p:cNvSpPr>
            <p:nvPr/>
          </p:nvSpPr>
          <p:spPr bwMode="auto">
            <a:xfrm>
              <a:off x="7015163" y="5153026"/>
              <a:ext cx="117475" cy="158750"/>
            </a:xfrm>
            <a:custGeom>
              <a:avLst/>
              <a:gdLst>
                <a:gd name="T0" fmla="*/ 0 w 59"/>
                <a:gd name="T1" fmla="*/ 4 h 79"/>
                <a:gd name="T2" fmla="*/ 16 w 59"/>
                <a:gd name="T3" fmla="*/ 6 h 79"/>
                <a:gd name="T4" fmla="*/ 52 w 59"/>
                <a:gd name="T5" fmla="*/ 79 h 79"/>
                <a:gd name="T6" fmla="*/ 59 w 59"/>
                <a:gd name="T7" fmla="*/ 79 h 79"/>
                <a:gd name="T8" fmla="*/ 20 w 59"/>
                <a:gd name="T9" fmla="*/ 4 h 79"/>
                <a:gd name="T10" fmla="*/ 3 w 59"/>
                <a:gd name="T11" fmla="*/ 0 h 79"/>
                <a:gd name="T12" fmla="*/ 0 w 59"/>
                <a:gd name="T13" fmla="*/ 4 h 79"/>
              </a:gdLst>
              <a:ahLst/>
              <a:cxnLst>
                <a:cxn ang="0">
                  <a:pos x="T0" y="T1"/>
                </a:cxn>
                <a:cxn ang="0">
                  <a:pos x="T2" y="T3"/>
                </a:cxn>
                <a:cxn ang="0">
                  <a:pos x="T4" y="T5"/>
                </a:cxn>
                <a:cxn ang="0">
                  <a:pos x="T6" y="T7"/>
                </a:cxn>
                <a:cxn ang="0">
                  <a:pos x="T8" y="T9"/>
                </a:cxn>
                <a:cxn ang="0">
                  <a:pos x="T10" y="T11"/>
                </a:cxn>
                <a:cxn ang="0">
                  <a:pos x="T12" y="T13"/>
                </a:cxn>
              </a:cxnLst>
              <a:rect l="0" t="0" r="r" b="b"/>
              <a:pathLst>
                <a:path w="59" h="79">
                  <a:moveTo>
                    <a:pt x="0" y="4"/>
                  </a:moveTo>
                  <a:cubicBezTo>
                    <a:pt x="16" y="6"/>
                    <a:pt x="16" y="6"/>
                    <a:pt x="16" y="6"/>
                  </a:cubicBezTo>
                  <a:cubicBezTo>
                    <a:pt x="21" y="34"/>
                    <a:pt x="33" y="58"/>
                    <a:pt x="52" y="79"/>
                  </a:cubicBezTo>
                  <a:cubicBezTo>
                    <a:pt x="59" y="79"/>
                    <a:pt x="59" y="79"/>
                    <a:pt x="59" y="79"/>
                  </a:cubicBezTo>
                  <a:cubicBezTo>
                    <a:pt x="38" y="57"/>
                    <a:pt x="25" y="33"/>
                    <a:pt x="20" y="4"/>
                  </a:cubicBezTo>
                  <a:cubicBezTo>
                    <a:pt x="3" y="0"/>
                    <a:pt x="3" y="0"/>
                    <a:pt x="3" y="0"/>
                  </a:cubicBezTo>
                  <a:cubicBezTo>
                    <a:pt x="0" y="4"/>
                    <a:pt x="0" y="4"/>
                    <a:pt x="0" y="4"/>
                  </a:cubicBezTo>
                  <a:close/>
                </a:path>
              </a:pathLst>
            </a:custGeom>
            <a:solidFill>
              <a:srgbClr val="F2E6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7" name="Freeform 176"/>
            <p:cNvSpPr>
              <a:spLocks/>
            </p:cNvSpPr>
            <p:nvPr/>
          </p:nvSpPr>
          <p:spPr bwMode="auto">
            <a:xfrm>
              <a:off x="7145338" y="5246688"/>
              <a:ext cx="23813" cy="30163"/>
            </a:xfrm>
            <a:custGeom>
              <a:avLst/>
              <a:gdLst>
                <a:gd name="T0" fmla="*/ 7 w 12"/>
                <a:gd name="T1" fmla="*/ 0 h 15"/>
                <a:gd name="T2" fmla="*/ 0 w 12"/>
                <a:gd name="T3" fmla="*/ 0 h 15"/>
                <a:gd name="T4" fmla="*/ 6 w 12"/>
                <a:gd name="T5" fmla="*/ 15 h 15"/>
                <a:gd name="T6" fmla="*/ 9 w 12"/>
                <a:gd name="T7" fmla="*/ 9 h 15"/>
                <a:gd name="T8" fmla="*/ 12 w 12"/>
                <a:gd name="T9" fmla="*/ 5 h 15"/>
                <a:gd name="T10" fmla="*/ 9 w 12"/>
                <a:gd name="T11" fmla="*/ 0 h 15"/>
                <a:gd name="T12" fmla="*/ 7 w 1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2" h="15">
                  <a:moveTo>
                    <a:pt x="7" y="0"/>
                  </a:moveTo>
                  <a:cubicBezTo>
                    <a:pt x="0" y="0"/>
                    <a:pt x="0" y="0"/>
                    <a:pt x="0" y="0"/>
                  </a:cubicBezTo>
                  <a:cubicBezTo>
                    <a:pt x="2" y="5"/>
                    <a:pt x="4" y="10"/>
                    <a:pt x="6" y="15"/>
                  </a:cubicBezTo>
                  <a:cubicBezTo>
                    <a:pt x="9" y="9"/>
                    <a:pt x="9" y="9"/>
                    <a:pt x="9" y="9"/>
                  </a:cubicBezTo>
                  <a:cubicBezTo>
                    <a:pt x="12" y="5"/>
                    <a:pt x="12" y="5"/>
                    <a:pt x="12" y="5"/>
                  </a:cubicBezTo>
                  <a:cubicBezTo>
                    <a:pt x="11" y="4"/>
                    <a:pt x="10" y="2"/>
                    <a:pt x="9" y="0"/>
                  </a:cubicBezTo>
                  <a:cubicBezTo>
                    <a:pt x="8" y="0"/>
                    <a:pt x="7" y="0"/>
                    <a:pt x="7" y="0"/>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8" name="Freeform 177"/>
            <p:cNvSpPr>
              <a:spLocks noEditPoints="1"/>
            </p:cNvSpPr>
            <p:nvPr/>
          </p:nvSpPr>
          <p:spPr bwMode="auto">
            <a:xfrm>
              <a:off x="6972301" y="5256213"/>
              <a:ext cx="136525" cy="49213"/>
            </a:xfrm>
            <a:custGeom>
              <a:avLst/>
              <a:gdLst>
                <a:gd name="T0" fmla="*/ 68 w 68"/>
                <a:gd name="T1" fmla="*/ 25 h 25"/>
                <a:gd name="T2" fmla="*/ 50 w 68"/>
                <a:gd name="T3" fmla="*/ 0 h 25"/>
                <a:gd name="T4" fmla="*/ 0 w 68"/>
                <a:gd name="T5" fmla="*/ 20 h 25"/>
                <a:gd name="T6" fmla="*/ 68 w 68"/>
                <a:gd name="T7" fmla="*/ 25 h 25"/>
                <a:gd name="T8" fmla="*/ 49 w 68"/>
                <a:gd name="T9" fmla="*/ 3 h 25"/>
                <a:gd name="T10" fmla="*/ 54 w 68"/>
                <a:gd name="T11" fmla="*/ 11 h 25"/>
                <a:gd name="T12" fmla="*/ 8 w 68"/>
                <a:gd name="T13" fmla="*/ 18 h 25"/>
                <a:gd name="T14" fmla="*/ 49 w 68"/>
                <a:gd name="T15" fmla="*/ 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25">
                  <a:moveTo>
                    <a:pt x="68" y="25"/>
                  </a:moveTo>
                  <a:cubicBezTo>
                    <a:pt x="61" y="16"/>
                    <a:pt x="55" y="8"/>
                    <a:pt x="50" y="0"/>
                  </a:cubicBezTo>
                  <a:cubicBezTo>
                    <a:pt x="31" y="5"/>
                    <a:pt x="15" y="11"/>
                    <a:pt x="0" y="20"/>
                  </a:cubicBezTo>
                  <a:cubicBezTo>
                    <a:pt x="23" y="23"/>
                    <a:pt x="45" y="24"/>
                    <a:pt x="68" y="25"/>
                  </a:cubicBezTo>
                  <a:close/>
                  <a:moveTo>
                    <a:pt x="49" y="3"/>
                  </a:moveTo>
                  <a:cubicBezTo>
                    <a:pt x="54" y="11"/>
                    <a:pt x="54" y="11"/>
                    <a:pt x="54" y="11"/>
                  </a:cubicBezTo>
                  <a:cubicBezTo>
                    <a:pt x="37" y="12"/>
                    <a:pt x="22" y="14"/>
                    <a:pt x="8" y="18"/>
                  </a:cubicBezTo>
                  <a:cubicBezTo>
                    <a:pt x="21" y="11"/>
                    <a:pt x="35" y="6"/>
                    <a:pt x="49" y="3"/>
                  </a:cubicBezTo>
                  <a:close/>
                </a:path>
              </a:pathLst>
            </a:custGeom>
            <a:solidFill>
              <a:srgbClr val="C6C6C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79" name="Freeform 178"/>
            <p:cNvSpPr>
              <a:spLocks/>
            </p:cNvSpPr>
            <p:nvPr/>
          </p:nvSpPr>
          <p:spPr bwMode="auto">
            <a:xfrm>
              <a:off x="6988176" y="5262563"/>
              <a:ext cx="92075" cy="30163"/>
            </a:xfrm>
            <a:custGeom>
              <a:avLst/>
              <a:gdLst>
                <a:gd name="T0" fmla="*/ 46 w 46"/>
                <a:gd name="T1" fmla="*/ 8 h 15"/>
                <a:gd name="T2" fmla="*/ 41 w 46"/>
                <a:gd name="T3" fmla="*/ 0 h 15"/>
                <a:gd name="T4" fmla="*/ 0 w 46"/>
                <a:gd name="T5" fmla="*/ 15 h 15"/>
                <a:gd name="T6" fmla="*/ 46 w 46"/>
                <a:gd name="T7" fmla="*/ 8 h 15"/>
              </a:gdLst>
              <a:ahLst/>
              <a:cxnLst>
                <a:cxn ang="0">
                  <a:pos x="T0" y="T1"/>
                </a:cxn>
                <a:cxn ang="0">
                  <a:pos x="T2" y="T3"/>
                </a:cxn>
                <a:cxn ang="0">
                  <a:pos x="T4" y="T5"/>
                </a:cxn>
                <a:cxn ang="0">
                  <a:pos x="T6" y="T7"/>
                </a:cxn>
              </a:cxnLst>
              <a:rect l="0" t="0" r="r" b="b"/>
              <a:pathLst>
                <a:path w="46" h="15">
                  <a:moveTo>
                    <a:pt x="46" y="8"/>
                  </a:moveTo>
                  <a:cubicBezTo>
                    <a:pt x="41" y="0"/>
                    <a:pt x="41" y="0"/>
                    <a:pt x="41" y="0"/>
                  </a:cubicBezTo>
                  <a:cubicBezTo>
                    <a:pt x="27" y="3"/>
                    <a:pt x="13" y="8"/>
                    <a:pt x="0" y="15"/>
                  </a:cubicBezTo>
                  <a:cubicBezTo>
                    <a:pt x="14" y="11"/>
                    <a:pt x="29" y="9"/>
                    <a:pt x="46" y="8"/>
                  </a:cubicBezTo>
                  <a:close/>
                </a:path>
              </a:pathLst>
            </a:custGeom>
            <a:solidFill>
              <a:srgbClr val="EDEC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0" name="Freeform 179"/>
            <p:cNvSpPr>
              <a:spLocks/>
            </p:cNvSpPr>
            <p:nvPr/>
          </p:nvSpPr>
          <p:spPr bwMode="auto">
            <a:xfrm>
              <a:off x="7105651" y="5316538"/>
              <a:ext cx="122238" cy="93663"/>
            </a:xfrm>
            <a:custGeom>
              <a:avLst/>
              <a:gdLst>
                <a:gd name="T0" fmla="*/ 14 w 61"/>
                <a:gd name="T1" fmla="*/ 20 h 47"/>
                <a:gd name="T2" fmla="*/ 25 w 61"/>
                <a:gd name="T3" fmla="*/ 18 h 47"/>
                <a:gd name="T4" fmla="*/ 6 w 61"/>
                <a:gd name="T5" fmla="*/ 0 h 47"/>
                <a:gd name="T6" fmla="*/ 3 w 61"/>
                <a:gd name="T7" fmla="*/ 25 h 47"/>
                <a:gd name="T8" fmla="*/ 4 w 61"/>
                <a:gd name="T9" fmla="*/ 26 h 47"/>
                <a:gd name="T10" fmla="*/ 4 w 61"/>
                <a:gd name="T11" fmla="*/ 29 h 47"/>
                <a:gd name="T12" fmla="*/ 10 w 61"/>
                <a:gd name="T13" fmla="*/ 47 h 47"/>
                <a:gd name="T14" fmla="*/ 14 w 61"/>
                <a:gd name="T15" fmla="*/ 47 h 47"/>
                <a:gd name="T16" fmla="*/ 14 w 61"/>
                <a:gd name="T17" fmla="*/ 26 h 47"/>
                <a:gd name="T18" fmla="*/ 42 w 61"/>
                <a:gd name="T19" fmla="*/ 46 h 47"/>
                <a:gd name="T20" fmla="*/ 59 w 61"/>
                <a:gd name="T21" fmla="*/ 44 h 47"/>
                <a:gd name="T22" fmla="*/ 59 w 61"/>
                <a:gd name="T23" fmla="*/ 37 h 47"/>
                <a:gd name="T24" fmla="*/ 48 w 61"/>
                <a:gd name="T25" fmla="*/ 34 h 47"/>
                <a:gd name="T26" fmla="*/ 14 w 61"/>
                <a:gd name="T27"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47">
                  <a:moveTo>
                    <a:pt x="14" y="20"/>
                  </a:moveTo>
                  <a:cubicBezTo>
                    <a:pt x="18" y="20"/>
                    <a:pt x="22" y="19"/>
                    <a:pt x="25" y="18"/>
                  </a:cubicBezTo>
                  <a:cubicBezTo>
                    <a:pt x="24" y="7"/>
                    <a:pt x="17" y="1"/>
                    <a:pt x="6" y="0"/>
                  </a:cubicBezTo>
                  <a:cubicBezTo>
                    <a:pt x="1" y="6"/>
                    <a:pt x="0" y="14"/>
                    <a:pt x="3" y="25"/>
                  </a:cubicBezTo>
                  <a:cubicBezTo>
                    <a:pt x="3" y="25"/>
                    <a:pt x="3" y="26"/>
                    <a:pt x="4" y="26"/>
                  </a:cubicBezTo>
                  <a:cubicBezTo>
                    <a:pt x="4" y="29"/>
                    <a:pt x="4" y="29"/>
                    <a:pt x="4" y="29"/>
                  </a:cubicBezTo>
                  <a:cubicBezTo>
                    <a:pt x="10" y="47"/>
                    <a:pt x="10" y="47"/>
                    <a:pt x="10" y="47"/>
                  </a:cubicBezTo>
                  <a:cubicBezTo>
                    <a:pt x="14" y="47"/>
                    <a:pt x="14" y="47"/>
                    <a:pt x="14" y="47"/>
                  </a:cubicBezTo>
                  <a:cubicBezTo>
                    <a:pt x="14" y="26"/>
                    <a:pt x="14" y="26"/>
                    <a:pt x="14" y="26"/>
                  </a:cubicBezTo>
                  <a:cubicBezTo>
                    <a:pt x="42" y="46"/>
                    <a:pt x="42" y="46"/>
                    <a:pt x="42" y="46"/>
                  </a:cubicBezTo>
                  <a:cubicBezTo>
                    <a:pt x="59" y="44"/>
                    <a:pt x="59" y="44"/>
                    <a:pt x="59" y="44"/>
                  </a:cubicBezTo>
                  <a:cubicBezTo>
                    <a:pt x="59" y="37"/>
                    <a:pt x="59" y="37"/>
                    <a:pt x="59" y="37"/>
                  </a:cubicBezTo>
                  <a:cubicBezTo>
                    <a:pt x="61" y="31"/>
                    <a:pt x="57" y="30"/>
                    <a:pt x="48" y="34"/>
                  </a:cubicBezTo>
                  <a:cubicBezTo>
                    <a:pt x="33" y="34"/>
                    <a:pt x="22" y="30"/>
                    <a:pt x="14" y="20"/>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1" name="Freeform 180"/>
            <p:cNvSpPr>
              <a:spLocks noEditPoints="1"/>
            </p:cNvSpPr>
            <p:nvPr/>
          </p:nvSpPr>
          <p:spPr bwMode="auto">
            <a:xfrm>
              <a:off x="7132638" y="5330826"/>
              <a:ext cx="122238" cy="90488"/>
            </a:xfrm>
            <a:custGeom>
              <a:avLst/>
              <a:gdLst>
                <a:gd name="T0" fmla="*/ 11 w 61"/>
                <a:gd name="T1" fmla="*/ 11 h 45"/>
                <a:gd name="T2" fmla="*/ 0 w 61"/>
                <a:gd name="T3" fmla="*/ 13 h 45"/>
                <a:gd name="T4" fmla="*/ 34 w 61"/>
                <a:gd name="T5" fmla="*/ 27 h 45"/>
                <a:gd name="T6" fmla="*/ 45 w 61"/>
                <a:gd name="T7" fmla="*/ 30 h 45"/>
                <a:gd name="T8" fmla="*/ 45 w 61"/>
                <a:gd name="T9" fmla="*/ 37 h 45"/>
                <a:gd name="T10" fmla="*/ 45 w 61"/>
                <a:gd name="T11" fmla="*/ 45 h 45"/>
                <a:gd name="T12" fmla="*/ 50 w 61"/>
                <a:gd name="T13" fmla="*/ 45 h 45"/>
                <a:gd name="T14" fmla="*/ 51 w 61"/>
                <a:gd name="T15" fmla="*/ 38 h 45"/>
                <a:gd name="T16" fmla="*/ 58 w 61"/>
                <a:gd name="T17" fmla="*/ 22 h 45"/>
                <a:gd name="T18" fmla="*/ 61 w 61"/>
                <a:gd name="T19" fmla="*/ 17 h 45"/>
                <a:gd name="T20" fmla="*/ 35 w 61"/>
                <a:gd name="T21" fmla="*/ 0 h 45"/>
                <a:gd name="T22" fmla="*/ 32 w 61"/>
                <a:gd name="T23" fmla="*/ 2 h 45"/>
                <a:gd name="T24" fmla="*/ 19 w 61"/>
                <a:gd name="T25" fmla="*/ 9 h 45"/>
                <a:gd name="T26" fmla="*/ 11 w 61"/>
                <a:gd name="T27" fmla="*/ 11 h 45"/>
                <a:gd name="T28" fmla="*/ 36 w 61"/>
                <a:gd name="T29" fmla="*/ 4 h 45"/>
                <a:gd name="T30" fmla="*/ 41 w 61"/>
                <a:gd name="T31" fmla="*/ 9 h 45"/>
                <a:gd name="T32" fmla="*/ 7 w 61"/>
                <a:gd name="T33" fmla="*/ 15 h 45"/>
                <a:gd name="T34" fmla="*/ 36 w 61"/>
                <a:gd name="T35" fmla="*/ 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45">
                  <a:moveTo>
                    <a:pt x="11" y="11"/>
                  </a:moveTo>
                  <a:cubicBezTo>
                    <a:pt x="8" y="12"/>
                    <a:pt x="4" y="13"/>
                    <a:pt x="0" y="13"/>
                  </a:cubicBezTo>
                  <a:cubicBezTo>
                    <a:pt x="8" y="23"/>
                    <a:pt x="19" y="27"/>
                    <a:pt x="34" y="27"/>
                  </a:cubicBezTo>
                  <a:cubicBezTo>
                    <a:pt x="43" y="23"/>
                    <a:pt x="47" y="24"/>
                    <a:pt x="45" y="30"/>
                  </a:cubicBezTo>
                  <a:cubicBezTo>
                    <a:pt x="45" y="37"/>
                    <a:pt x="45" y="37"/>
                    <a:pt x="45" y="37"/>
                  </a:cubicBezTo>
                  <a:cubicBezTo>
                    <a:pt x="45" y="45"/>
                    <a:pt x="45" y="45"/>
                    <a:pt x="45" y="45"/>
                  </a:cubicBezTo>
                  <a:cubicBezTo>
                    <a:pt x="50" y="45"/>
                    <a:pt x="50" y="45"/>
                    <a:pt x="50" y="45"/>
                  </a:cubicBezTo>
                  <a:cubicBezTo>
                    <a:pt x="51" y="42"/>
                    <a:pt x="51" y="40"/>
                    <a:pt x="51" y="38"/>
                  </a:cubicBezTo>
                  <a:cubicBezTo>
                    <a:pt x="53" y="32"/>
                    <a:pt x="55" y="27"/>
                    <a:pt x="58" y="22"/>
                  </a:cubicBezTo>
                  <a:cubicBezTo>
                    <a:pt x="59" y="20"/>
                    <a:pt x="60" y="19"/>
                    <a:pt x="61" y="17"/>
                  </a:cubicBezTo>
                  <a:cubicBezTo>
                    <a:pt x="53" y="13"/>
                    <a:pt x="44" y="7"/>
                    <a:pt x="35" y="0"/>
                  </a:cubicBezTo>
                  <a:cubicBezTo>
                    <a:pt x="34" y="0"/>
                    <a:pt x="33" y="1"/>
                    <a:pt x="32" y="2"/>
                  </a:cubicBezTo>
                  <a:cubicBezTo>
                    <a:pt x="28" y="5"/>
                    <a:pt x="24" y="7"/>
                    <a:pt x="19" y="9"/>
                  </a:cubicBezTo>
                  <a:cubicBezTo>
                    <a:pt x="16" y="10"/>
                    <a:pt x="14" y="11"/>
                    <a:pt x="11" y="11"/>
                  </a:cubicBezTo>
                  <a:close/>
                  <a:moveTo>
                    <a:pt x="36" y="4"/>
                  </a:moveTo>
                  <a:cubicBezTo>
                    <a:pt x="41" y="9"/>
                    <a:pt x="41" y="9"/>
                    <a:pt x="41" y="9"/>
                  </a:cubicBezTo>
                  <a:cubicBezTo>
                    <a:pt x="31" y="12"/>
                    <a:pt x="19" y="15"/>
                    <a:pt x="7" y="15"/>
                  </a:cubicBezTo>
                  <a:cubicBezTo>
                    <a:pt x="17" y="13"/>
                    <a:pt x="27" y="9"/>
                    <a:pt x="36"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2" name="Freeform 181"/>
            <p:cNvSpPr>
              <a:spLocks/>
            </p:cNvSpPr>
            <p:nvPr/>
          </p:nvSpPr>
          <p:spPr bwMode="auto">
            <a:xfrm>
              <a:off x="7146926" y="5338763"/>
              <a:ext cx="68263" cy="22225"/>
            </a:xfrm>
            <a:custGeom>
              <a:avLst/>
              <a:gdLst>
                <a:gd name="T0" fmla="*/ 34 w 34"/>
                <a:gd name="T1" fmla="*/ 5 h 11"/>
                <a:gd name="T2" fmla="*/ 29 w 34"/>
                <a:gd name="T3" fmla="*/ 0 h 11"/>
                <a:gd name="T4" fmla="*/ 0 w 34"/>
                <a:gd name="T5" fmla="*/ 11 h 11"/>
                <a:gd name="T6" fmla="*/ 34 w 34"/>
                <a:gd name="T7" fmla="*/ 5 h 11"/>
              </a:gdLst>
              <a:ahLst/>
              <a:cxnLst>
                <a:cxn ang="0">
                  <a:pos x="T0" y="T1"/>
                </a:cxn>
                <a:cxn ang="0">
                  <a:pos x="T2" y="T3"/>
                </a:cxn>
                <a:cxn ang="0">
                  <a:pos x="T4" y="T5"/>
                </a:cxn>
                <a:cxn ang="0">
                  <a:pos x="T6" y="T7"/>
                </a:cxn>
              </a:cxnLst>
              <a:rect l="0" t="0" r="r" b="b"/>
              <a:pathLst>
                <a:path w="34" h="11">
                  <a:moveTo>
                    <a:pt x="34" y="5"/>
                  </a:moveTo>
                  <a:cubicBezTo>
                    <a:pt x="29" y="0"/>
                    <a:pt x="29" y="0"/>
                    <a:pt x="29" y="0"/>
                  </a:cubicBezTo>
                  <a:cubicBezTo>
                    <a:pt x="20" y="5"/>
                    <a:pt x="10" y="9"/>
                    <a:pt x="0" y="11"/>
                  </a:cubicBezTo>
                  <a:cubicBezTo>
                    <a:pt x="12" y="11"/>
                    <a:pt x="24" y="8"/>
                    <a:pt x="34" y="5"/>
                  </a:cubicBez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3" name="Freeform 182"/>
            <p:cNvSpPr>
              <a:spLocks/>
            </p:cNvSpPr>
            <p:nvPr/>
          </p:nvSpPr>
          <p:spPr bwMode="auto">
            <a:xfrm>
              <a:off x="7088188" y="5308601"/>
              <a:ext cx="28575" cy="92075"/>
            </a:xfrm>
            <a:custGeom>
              <a:avLst/>
              <a:gdLst>
                <a:gd name="T0" fmla="*/ 12 w 14"/>
                <a:gd name="T1" fmla="*/ 33 h 46"/>
                <a:gd name="T2" fmla="*/ 12 w 14"/>
                <a:gd name="T3" fmla="*/ 30 h 46"/>
                <a:gd name="T4" fmla="*/ 11 w 14"/>
                <a:gd name="T5" fmla="*/ 29 h 46"/>
                <a:gd name="T6" fmla="*/ 14 w 14"/>
                <a:gd name="T7" fmla="*/ 4 h 46"/>
                <a:gd name="T8" fmla="*/ 11 w 14"/>
                <a:gd name="T9" fmla="*/ 0 h 46"/>
                <a:gd name="T10" fmla="*/ 4 w 14"/>
                <a:gd name="T11" fmla="*/ 32 h 46"/>
                <a:gd name="T12" fmla="*/ 6 w 14"/>
                <a:gd name="T13" fmla="*/ 46 h 46"/>
                <a:gd name="T14" fmla="*/ 10 w 14"/>
                <a:gd name="T15" fmla="*/ 46 h 46"/>
                <a:gd name="T16" fmla="*/ 12 w 14"/>
                <a:gd name="T17"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6">
                  <a:moveTo>
                    <a:pt x="12" y="33"/>
                  </a:moveTo>
                  <a:cubicBezTo>
                    <a:pt x="12" y="30"/>
                    <a:pt x="12" y="30"/>
                    <a:pt x="12" y="30"/>
                  </a:cubicBezTo>
                  <a:cubicBezTo>
                    <a:pt x="11" y="30"/>
                    <a:pt x="11" y="29"/>
                    <a:pt x="11" y="29"/>
                  </a:cubicBezTo>
                  <a:cubicBezTo>
                    <a:pt x="8" y="18"/>
                    <a:pt x="9" y="10"/>
                    <a:pt x="14" y="4"/>
                  </a:cubicBezTo>
                  <a:cubicBezTo>
                    <a:pt x="13" y="3"/>
                    <a:pt x="12" y="2"/>
                    <a:pt x="11" y="0"/>
                  </a:cubicBezTo>
                  <a:cubicBezTo>
                    <a:pt x="2" y="7"/>
                    <a:pt x="0" y="18"/>
                    <a:pt x="4" y="32"/>
                  </a:cubicBezTo>
                  <a:cubicBezTo>
                    <a:pt x="6" y="46"/>
                    <a:pt x="6" y="46"/>
                    <a:pt x="6" y="46"/>
                  </a:cubicBezTo>
                  <a:cubicBezTo>
                    <a:pt x="10" y="46"/>
                    <a:pt x="10" y="46"/>
                    <a:pt x="10" y="46"/>
                  </a:cubicBezTo>
                  <a:cubicBezTo>
                    <a:pt x="12" y="33"/>
                    <a:pt x="12" y="33"/>
                    <a:pt x="12"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sp>
          <p:nvSpPr>
            <p:cNvPr id="184" name="Freeform 183"/>
            <p:cNvSpPr>
              <a:spLocks/>
            </p:cNvSpPr>
            <p:nvPr/>
          </p:nvSpPr>
          <p:spPr bwMode="auto">
            <a:xfrm>
              <a:off x="7235826" y="5373688"/>
              <a:ext cx="33338" cy="33338"/>
            </a:xfrm>
            <a:custGeom>
              <a:avLst/>
              <a:gdLst>
                <a:gd name="T0" fmla="*/ 0 w 17"/>
                <a:gd name="T1" fmla="*/ 16 h 16"/>
                <a:gd name="T2" fmla="*/ 17 w 17"/>
                <a:gd name="T3" fmla="*/ 9 h 16"/>
                <a:gd name="T4" fmla="*/ 7 w 17"/>
                <a:gd name="T5" fmla="*/ 0 h 16"/>
                <a:gd name="T6" fmla="*/ 0 w 17"/>
                <a:gd name="T7" fmla="*/ 16 h 16"/>
              </a:gdLst>
              <a:ahLst/>
              <a:cxnLst>
                <a:cxn ang="0">
                  <a:pos x="T0" y="T1"/>
                </a:cxn>
                <a:cxn ang="0">
                  <a:pos x="T2" y="T3"/>
                </a:cxn>
                <a:cxn ang="0">
                  <a:pos x="T4" y="T5"/>
                </a:cxn>
                <a:cxn ang="0">
                  <a:pos x="T6" y="T7"/>
                </a:cxn>
              </a:cxnLst>
              <a:rect l="0" t="0" r="r" b="b"/>
              <a:pathLst>
                <a:path w="17" h="16">
                  <a:moveTo>
                    <a:pt x="0" y="16"/>
                  </a:moveTo>
                  <a:cubicBezTo>
                    <a:pt x="17" y="9"/>
                    <a:pt x="17" y="9"/>
                    <a:pt x="17" y="9"/>
                  </a:cubicBezTo>
                  <a:cubicBezTo>
                    <a:pt x="16" y="5"/>
                    <a:pt x="13" y="2"/>
                    <a:pt x="7" y="0"/>
                  </a:cubicBezTo>
                  <a:cubicBezTo>
                    <a:pt x="4" y="5"/>
                    <a:pt x="2" y="10"/>
                    <a:pt x="0" y="16"/>
                  </a:cubicBez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Huawei Sans" panose="020C0503030203020204" pitchFamily="34" charset="0"/>
              </a:endParaRPr>
            </a:p>
          </p:txBody>
        </p:sp>
      </p:grpSp>
    </p:spTree>
    <p:extLst>
      <p:ext uri="{BB962C8B-B14F-4D97-AF65-F5344CB8AC3E}">
        <p14:creationId xmlns:p14="http://schemas.microsoft.com/office/powerpoint/2010/main" val="2458228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ATS Typical Application Solution (3)</a:t>
            </a:r>
            <a:endParaRPr lang="en-US"/>
          </a:p>
        </p:txBody>
      </p:sp>
      <p:sp>
        <p:nvSpPr>
          <p:cNvPr id="2" name="文本占位符 1"/>
          <p:cNvSpPr>
            <a:spLocks noGrp="1"/>
          </p:cNvSpPr>
          <p:nvPr>
            <p:ph type="body" sz="quarter" idx="10"/>
          </p:nvPr>
        </p:nvSpPr>
        <p:spPr>
          <a:xfrm>
            <a:off x="455613" y="1052514"/>
            <a:ext cx="6699846" cy="4875042"/>
          </a:xfrm>
        </p:spPr>
        <p:txBody>
          <a:bodyPr/>
          <a:lstStyle/>
          <a:p>
            <a:pPr lvl="0"/>
            <a:r>
              <a:rPr lang="en-US" sz="1800" dirty="0" smtClean="0"/>
              <a:t>Switchover between one mains input and two standby generators</a:t>
            </a:r>
          </a:p>
          <a:p>
            <a:pPr lvl="1"/>
            <a:r>
              <a:rPr lang="en-US" sz="1600" dirty="0" smtClean="0"/>
              <a:t>If the mains supply fails, the generator G1 starts and ATS 1 switches to the generator.</a:t>
            </a:r>
          </a:p>
          <a:p>
            <a:pPr lvl="1"/>
            <a:r>
              <a:rPr lang="en-US" sz="1600" dirty="0" smtClean="0"/>
              <a:t>If both the mains supply and G1 generator supply fail, the G2 generator starts and ATS 2 switches to the G2 generator.</a:t>
            </a:r>
          </a:p>
          <a:p>
            <a:pPr lvl="1"/>
            <a:r>
              <a:rPr lang="en-US" sz="1600" dirty="0" smtClean="0"/>
              <a:t>In this solution, when the mains supply fails, the generator directly carries the load. There is a redundant generator, so the reliability is relatively high.</a:t>
            </a:r>
          </a:p>
          <a:p>
            <a:pPr lvl="1"/>
            <a:r>
              <a:rPr lang="en-US" sz="1600" dirty="0" smtClean="0"/>
              <a:t>This solution applies to scenarios where the mains supply is normal and high reliability is required.</a:t>
            </a:r>
          </a:p>
        </p:txBody>
      </p:sp>
      <p:grpSp>
        <p:nvGrpSpPr>
          <p:cNvPr id="310" name="Group 3"/>
          <p:cNvGrpSpPr>
            <a:grpSpLocks/>
          </p:cNvGrpSpPr>
          <p:nvPr/>
        </p:nvGrpSpPr>
        <p:grpSpPr bwMode="auto">
          <a:xfrm>
            <a:off x="7598079" y="2072689"/>
            <a:ext cx="3187820" cy="3954035"/>
            <a:chOff x="141955" y="1192944"/>
            <a:chExt cx="7782845" cy="4993320"/>
          </a:xfrm>
        </p:grpSpPr>
        <p:grpSp>
          <p:nvGrpSpPr>
            <p:cNvPr id="311" name="Group 2"/>
            <p:cNvGrpSpPr>
              <a:grpSpLocks/>
            </p:cNvGrpSpPr>
            <p:nvPr/>
          </p:nvGrpSpPr>
          <p:grpSpPr bwMode="auto">
            <a:xfrm>
              <a:off x="6400800" y="1600200"/>
              <a:ext cx="696913" cy="779463"/>
              <a:chOff x="651" y="1441"/>
              <a:chExt cx="439" cy="491"/>
            </a:xfrm>
          </p:grpSpPr>
          <p:sp>
            <p:nvSpPr>
              <p:cNvPr id="380" name="Rectangle 3"/>
              <p:cNvSpPr>
                <a:spLocks noChangeArrowheads="1"/>
              </p:cNvSpPr>
              <p:nvPr/>
            </p:nvSpPr>
            <p:spPr bwMode="auto">
              <a:xfrm>
                <a:off x="711" y="1655"/>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81" name="Rectangle 4"/>
              <p:cNvSpPr>
                <a:spLocks noChangeArrowheads="1"/>
              </p:cNvSpPr>
              <p:nvPr/>
            </p:nvSpPr>
            <p:spPr bwMode="auto">
              <a:xfrm>
                <a:off x="711" y="1696"/>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82" name="Freeform 5"/>
              <p:cNvSpPr>
                <a:spLocks/>
              </p:cNvSpPr>
              <p:nvPr/>
            </p:nvSpPr>
            <p:spPr bwMode="auto">
              <a:xfrm>
                <a:off x="651" y="1797"/>
                <a:ext cx="34" cy="35"/>
              </a:xfrm>
              <a:custGeom>
                <a:avLst/>
                <a:gdLst>
                  <a:gd name="T0" fmla="*/ 1024 w 17"/>
                  <a:gd name="T1" fmla="*/ 171 h 18"/>
                  <a:gd name="T2" fmla="*/ 896 w 17"/>
                  <a:gd name="T3" fmla="*/ 912 h 18"/>
                  <a:gd name="T4" fmla="*/ 0 w 17"/>
                  <a:gd name="T5" fmla="*/ 912 h 18"/>
                  <a:gd name="T6" fmla="*/ 128 w 17"/>
                  <a:gd name="T7" fmla="*/ 0 h 18"/>
                  <a:gd name="T8" fmla="*/ 1024 w 17"/>
                  <a:gd name="T9" fmla="*/ 171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3"/>
                    </a:moveTo>
                    <a:lnTo>
                      <a:pt x="14" y="17"/>
                    </a:lnTo>
                    <a:lnTo>
                      <a:pt x="0" y="17"/>
                    </a:lnTo>
                    <a:lnTo>
                      <a:pt x="2" y="0"/>
                    </a:lnTo>
                    <a:lnTo>
                      <a:pt x="16"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83" name="Freeform 6"/>
              <p:cNvSpPr>
                <a:spLocks/>
              </p:cNvSpPr>
              <p:nvPr/>
            </p:nvSpPr>
            <p:spPr bwMode="auto">
              <a:xfrm>
                <a:off x="655" y="1765"/>
                <a:ext cx="36" cy="40"/>
              </a:xfrm>
              <a:custGeom>
                <a:avLst/>
                <a:gdLst>
                  <a:gd name="T0" fmla="*/ 1088 w 18"/>
                  <a:gd name="T1" fmla="*/ 448 h 20"/>
                  <a:gd name="T2" fmla="*/ 896 w 18"/>
                  <a:gd name="T3" fmla="*/ 1216 h 20"/>
                  <a:gd name="T4" fmla="*/ 0 w 18"/>
                  <a:gd name="T5" fmla="*/ 1024 h 20"/>
                  <a:gd name="T6" fmla="*/ 192 w 18"/>
                  <a:gd name="T7" fmla="*/ 0 h 20"/>
                  <a:gd name="T8" fmla="*/ 1088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3"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84" name="Freeform 7"/>
              <p:cNvSpPr>
                <a:spLocks/>
              </p:cNvSpPr>
              <p:nvPr/>
            </p:nvSpPr>
            <p:spPr bwMode="auto">
              <a:xfrm>
                <a:off x="661" y="1748"/>
                <a:ext cx="42" cy="33"/>
              </a:xfrm>
              <a:custGeom>
                <a:avLst/>
                <a:gdLst>
                  <a:gd name="T0" fmla="*/ 1280 w 21"/>
                  <a:gd name="T1" fmla="*/ 380 h 17"/>
                  <a:gd name="T2" fmla="*/ 896 w 21"/>
                  <a:gd name="T3" fmla="*/ 848 h 17"/>
                  <a:gd name="T4" fmla="*/ 0 w 21"/>
                  <a:gd name="T5" fmla="*/ 468 h 17"/>
                  <a:gd name="T6" fmla="*/ 384 w 21"/>
                  <a:gd name="T7" fmla="*/ 0 h 17"/>
                  <a:gd name="T8" fmla="*/ 1280 w 21"/>
                  <a:gd name="T9" fmla="*/ 38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20" y="7"/>
                    </a:moveTo>
                    <a:lnTo>
                      <a:pt x="14" y="16"/>
                    </a:lnTo>
                    <a:lnTo>
                      <a:pt x="0" y="9"/>
                    </a:lnTo>
                    <a:lnTo>
                      <a:pt x="6" y="0"/>
                    </a:lnTo>
                    <a:lnTo>
                      <a:pt x="20"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85" name="Freeform 8"/>
              <p:cNvSpPr>
                <a:spLocks/>
              </p:cNvSpPr>
              <p:nvPr/>
            </p:nvSpPr>
            <p:spPr bwMode="auto">
              <a:xfrm>
                <a:off x="673" y="1738"/>
                <a:ext cx="30" cy="25"/>
              </a:xfrm>
              <a:custGeom>
                <a:avLst/>
                <a:gdLst>
                  <a:gd name="T0" fmla="*/ 896 w 15"/>
                  <a:gd name="T1" fmla="*/ 602 h 13"/>
                  <a:gd name="T2" fmla="*/ 64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1"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86" name="Freeform 9"/>
              <p:cNvSpPr>
                <a:spLocks/>
              </p:cNvSpPr>
              <p:nvPr/>
            </p:nvSpPr>
            <p:spPr bwMode="auto">
              <a:xfrm>
                <a:off x="675" y="1732"/>
                <a:ext cx="34" cy="31"/>
              </a:xfrm>
              <a:custGeom>
                <a:avLst/>
                <a:gdLst>
                  <a:gd name="T0" fmla="*/ 1024 w 17"/>
                  <a:gd name="T1" fmla="*/ 525 h 16"/>
                  <a:gd name="T2" fmla="*/ 832 w 17"/>
                  <a:gd name="T3" fmla="*/ 785 h 16"/>
                  <a:gd name="T4" fmla="*/ 0 w 17"/>
                  <a:gd name="T5" fmla="*/ 169 h 16"/>
                  <a:gd name="T6" fmla="*/ 384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3" y="15"/>
                    </a:lnTo>
                    <a:lnTo>
                      <a:pt x="0" y="3"/>
                    </a:lnTo>
                    <a:lnTo>
                      <a:pt x="6"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87" name="Freeform 10"/>
              <p:cNvSpPr>
                <a:spLocks/>
              </p:cNvSpPr>
              <p:nvPr/>
            </p:nvSpPr>
            <p:spPr bwMode="auto">
              <a:xfrm>
                <a:off x="687"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88" name="Freeform 11"/>
              <p:cNvSpPr>
                <a:spLocks/>
              </p:cNvSpPr>
              <p:nvPr/>
            </p:nvSpPr>
            <p:spPr bwMode="auto">
              <a:xfrm>
                <a:off x="701" y="1720"/>
                <a:ext cx="19" cy="33"/>
              </a:xfrm>
              <a:custGeom>
                <a:avLst/>
                <a:gdLst>
                  <a:gd name="T0" fmla="*/ 714 w 9"/>
                  <a:gd name="T1" fmla="*/ 848 h 17"/>
                  <a:gd name="T2" fmla="*/ 253 w 9"/>
                  <a:gd name="T3" fmla="*/ 848 h 17"/>
                  <a:gd name="T4" fmla="*/ 0 w 9"/>
                  <a:gd name="T5" fmla="*/ 0 h 17"/>
                  <a:gd name="T6" fmla="*/ 458 w 9"/>
                  <a:gd name="T7" fmla="*/ 0 h 17"/>
                  <a:gd name="T8" fmla="*/ 714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8" y="16"/>
                    </a:moveTo>
                    <a:lnTo>
                      <a:pt x="3" y="16"/>
                    </a:lnTo>
                    <a:lnTo>
                      <a:pt x="0" y="0"/>
                    </a:lnTo>
                    <a:lnTo>
                      <a:pt x="5" y="0"/>
                    </a:lnTo>
                    <a:lnTo>
                      <a:pt x="8"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89" name="Freeform 12"/>
              <p:cNvSpPr>
                <a:spLocks/>
              </p:cNvSpPr>
              <p:nvPr/>
            </p:nvSpPr>
            <p:spPr bwMode="auto">
              <a:xfrm>
                <a:off x="711"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0" name="Freeform 13"/>
              <p:cNvSpPr>
                <a:spLocks/>
              </p:cNvSpPr>
              <p:nvPr/>
            </p:nvSpPr>
            <p:spPr bwMode="auto">
              <a:xfrm>
                <a:off x="718" y="1720"/>
                <a:ext cx="16" cy="33"/>
              </a:xfrm>
              <a:custGeom>
                <a:avLst/>
                <a:gdLst>
                  <a:gd name="T0" fmla="*/ 256 w 8"/>
                  <a:gd name="T1" fmla="*/ 848 h 17"/>
                  <a:gd name="T2" fmla="*/ 0 w 8"/>
                  <a:gd name="T3" fmla="*/ 848 h 17"/>
                  <a:gd name="T4" fmla="*/ 256 w 8"/>
                  <a:gd name="T5" fmla="*/ 0 h 17"/>
                  <a:gd name="T6" fmla="*/ 448 w 8"/>
                  <a:gd name="T7" fmla="*/ 0 h 17"/>
                  <a:gd name="T8" fmla="*/ 256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4" y="16"/>
                    </a:moveTo>
                    <a:lnTo>
                      <a:pt x="0" y="16"/>
                    </a:lnTo>
                    <a:lnTo>
                      <a:pt x="4" y="0"/>
                    </a:lnTo>
                    <a:lnTo>
                      <a:pt x="7" y="0"/>
                    </a:lnTo>
                    <a:lnTo>
                      <a:pt x="4"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1" name="Freeform 14"/>
              <p:cNvSpPr>
                <a:spLocks/>
              </p:cNvSpPr>
              <p:nvPr/>
            </p:nvSpPr>
            <p:spPr bwMode="auto">
              <a:xfrm>
                <a:off x="726" y="1720"/>
                <a:ext cx="22" cy="33"/>
              </a:xfrm>
              <a:custGeom>
                <a:avLst/>
                <a:gdLst>
                  <a:gd name="T0" fmla="*/ 0 w 11"/>
                  <a:gd name="T1" fmla="*/ 848 h 17"/>
                  <a:gd name="T2" fmla="*/ 640 w 11"/>
                  <a:gd name="T3" fmla="*/ 328 h 17"/>
                  <a:gd name="T4" fmla="*/ 448 w 11"/>
                  <a:gd name="T5" fmla="*/ 116 h 17"/>
                  <a:gd name="T6" fmla="*/ 192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2" name="Freeform 15"/>
              <p:cNvSpPr>
                <a:spLocks/>
              </p:cNvSpPr>
              <p:nvPr/>
            </p:nvSpPr>
            <p:spPr bwMode="auto">
              <a:xfrm>
                <a:off x="726" y="1732"/>
                <a:ext cx="34" cy="31"/>
              </a:xfrm>
              <a:custGeom>
                <a:avLst/>
                <a:gdLst>
                  <a:gd name="T0" fmla="*/ 192 w 17"/>
                  <a:gd name="T1" fmla="*/ 785 h 16"/>
                  <a:gd name="T2" fmla="*/ 0 w 17"/>
                  <a:gd name="T3" fmla="*/ 525 h 16"/>
                  <a:gd name="T4" fmla="*/ 640 w 17"/>
                  <a:gd name="T5" fmla="*/ 0 h 16"/>
                  <a:gd name="T6" fmla="*/ 1024 w 17"/>
                  <a:gd name="T7" fmla="*/ 169 h 16"/>
                  <a:gd name="T8" fmla="*/ 192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3" name="Freeform 16"/>
              <p:cNvSpPr>
                <a:spLocks/>
              </p:cNvSpPr>
              <p:nvPr/>
            </p:nvSpPr>
            <p:spPr bwMode="auto">
              <a:xfrm>
                <a:off x="732" y="1738"/>
                <a:ext cx="30" cy="25"/>
              </a:xfrm>
              <a:custGeom>
                <a:avLst/>
                <a:gdLst>
                  <a:gd name="T0" fmla="*/ 0 w 15"/>
                  <a:gd name="T1" fmla="*/ 602 h 13"/>
                  <a:gd name="T2" fmla="*/ 896 w 15"/>
                  <a:gd name="T3" fmla="*/ 263 h 13"/>
                  <a:gd name="T4" fmla="*/ 896 w 15"/>
                  <a:gd name="T5" fmla="*/ 108 h 13"/>
                  <a:gd name="T6" fmla="*/ 832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4" name="Freeform 17"/>
              <p:cNvSpPr>
                <a:spLocks/>
              </p:cNvSpPr>
              <p:nvPr/>
            </p:nvSpPr>
            <p:spPr bwMode="auto">
              <a:xfrm>
                <a:off x="732" y="1748"/>
                <a:ext cx="42" cy="33"/>
              </a:xfrm>
              <a:custGeom>
                <a:avLst/>
                <a:gdLst>
                  <a:gd name="T0" fmla="*/ 384 w 21"/>
                  <a:gd name="T1" fmla="*/ 848 h 17"/>
                  <a:gd name="T2" fmla="*/ 0 w 21"/>
                  <a:gd name="T3" fmla="*/ 380 h 17"/>
                  <a:gd name="T4" fmla="*/ 896 w 21"/>
                  <a:gd name="T5" fmla="*/ 0 h 17"/>
                  <a:gd name="T6" fmla="*/ 1280 w 21"/>
                  <a:gd name="T7" fmla="*/ 693 h 17"/>
                  <a:gd name="T8" fmla="*/ 384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13"/>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5" name="Freeform 18"/>
              <p:cNvSpPr>
                <a:spLocks/>
              </p:cNvSpPr>
              <p:nvPr/>
            </p:nvSpPr>
            <p:spPr bwMode="auto">
              <a:xfrm>
                <a:off x="744" y="1773"/>
                <a:ext cx="36" cy="36"/>
              </a:xfrm>
              <a:custGeom>
                <a:avLst/>
                <a:gdLst>
                  <a:gd name="T0" fmla="*/ 192 w 18"/>
                  <a:gd name="T1" fmla="*/ 1088 h 18"/>
                  <a:gd name="T2" fmla="*/ 0 w 18"/>
                  <a:gd name="T3" fmla="*/ 192 h 18"/>
                  <a:gd name="T4" fmla="*/ 896 w 18"/>
                  <a:gd name="T5" fmla="*/ 0 h 18"/>
                  <a:gd name="T6" fmla="*/ 1088 w 18"/>
                  <a:gd name="T7" fmla="*/ 896 h 18"/>
                  <a:gd name="T8" fmla="*/ 192 w 18"/>
                  <a:gd name="T9" fmla="*/ 1088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3" y="17"/>
                    </a:moveTo>
                    <a:lnTo>
                      <a:pt x="0" y="3"/>
                    </a:lnTo>
                    <a:lnTo>
                      <a:pt x="14" y="0"/>
                    </a:lnTo>
                    <a:lnTo>
                      <a:pt x="17" y="14"/>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6" name="Freeform 19"/>
              <p:cNvSpPr>
                <a:spLocks/>
              </p:cNvSpPr>
              <p:nvPr/>
            </p:nvSpPr>
            <p:spPr bwMode="auto">
              <a:xfrm>
                <a:off x="750" y="1801"/>
                <a:ext cx="36" cy="35"/>
              </a:xfrm>
              <a:custGeom>
                <a:avLst/>
                <a:gdLst>
                  <a:gd name="T0" fmla="*/ 0 w 18"/>
                  <a:gd name="T1" fmla="*/ 912 h 18"/>
                  <a:gd name="T2" fmla="*/ 0 w 18"/>
                  <a:gd name="T3" fmla="*/ 171 h 18"/>
                  <a:gd name="T4" fmla="*/ 896 w 18"/>
                  <a:gd name="T5" fmla="*/ 0 h 18"/>
                  <a:gd name="T6" fmla="*/ 1088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7" name="Freeform 20"/>
              <p:cNvSpPr>
                <a:spLocks/>
              </p:cNvSpPr>
              <p:nvPr/>
            </p:nvSpPr>
            <p:spPr bwMode="auto">
              <a:xfrm>
                <a:off x="750" y="1834"/>
                <a:ext cx="36" cy="63"/>
              </a:xfrm>
              <a:custGeom>
                <a:avLst/>
                <a:gdLst>
                  <a:gd name="T0" fmla="*/ 0 w 18"/>
                  <a:gd name="T1" fmla="*/ 0 h 32"/>
                  <a:gd name="T2" fmla="*/ 256 w 18"/>
                  <a:gd name="T3" fmla="*/ 1801 h 32"/>
                  <a:gd name="T4" fmla="*/ 896 w 18"/>
                  <a:gd name="T5" fmla="*/ 1801 h 32"/>
                  <a:gd name="T6" fmla="*/ 1088 w 18"/>
                  <a:gd name="T7" fmla="*/ 0 h 32"/>
                  <a:gd name="T8" fmla="*/ 0 w 18"/>
                  <a:gd name="T9" fmla="*/ 0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0" y="0"/>
                    </a:moveTo>
                    <a:lnTo>
                      <a:pt x="4" y="31"/>
                    </a:lnTo>
                    <a:lnTo>
                      <a:pt x="14" y="31"/>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8" name="Freeform 21"/>
              <p:cNvSpPr>
                <a:spLocks/>
              </p:cNvSpPr>
              <p:nvPr/>
            </p:nvSpPr>
            <p:spPr bwMode="auto">
              <a:xfrm>
                <a:off x="750" y="1801"/>
                <a:ext cx="36" cy="35"/>
              </a:xfrm>
              <a:custGeom>
                <a:avLst/>
                <a:gdLst>
                  <a:gd name="T0" fmla="*/ 1088 w 18"/>
                  <a:gd name="T1" fmla="*/ 171 h 18"/>
                  <a:gd name="T2" fmla="*/ 1088 w 18"/>
                  <a:gd name="T3" fmla="*/ 912 h 18"/>
                  <a:gd name="T4" fmla="*/ 0 w 18"/>
                  <a:gd name="T5" fmla="*/ 912 h 18"/>
                  <a:gd name="T6" fmla="*/ 256 w 18"/>
                  <a:gd name="T7" fmla="*/ 0 h 18"/>
                  <a:gd name="T8" fmla="*/ 1088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4"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9" name="Freeform 22"/>
              <p:cNvSpPr>
                <a:spLocks/>
              </p:cNvSpPr>
              <p:nvPr/>
            </p:nvSpPr>
            <p:spPr bwMode="auto">
              <a:xfrm>
                <a:off x="758" y="1773"/>
                <a:ext cx="37" cy="36"/>
              </a:xfrm>
              <a:custGeom>
                <a:avLst/>
                <a:gdLst>
                  <a:gd name="T0" fmla="*/ 1285 w 18"/>
                  <a:gd name="T1" fmla="*/ 192 h 18"/>
                  <a:gd name="T2" fmla="*/ 980 w 18"/>
                  <a:gd name="T3" fmla="*/ 1088 h 18"/>
                  <a:gd name="T4" fmla="*/ 0 w 18"/>
                  <a:gd name="T5" fmla="*/ 896 h 18"/>
                  <a:gd name="T6" fmla="*/ 216 w 18"/>
                  <a:gd name="T7" fmla="*/ 0 h 18"/>
                  <a:gd name="T8" fmla="*/ 1285 w 18"/>
                  <a:gd name="T9" fmla="*/ 19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3" y="17"/>
                    </a:lnTo>
                    <a:lnTo>
                      <a:pt x="0" y="14"/>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0" name="Freeform 23"/>
              <p:cNvSpPr>
                <a:spLocks/>
              </p:cNvSpPr>
              <p:nvPr/>
            </p:nvSpPr>
            <p:spPr bwMode="auto">
              <a:xfrm>
                <a:off x="764" y="1748"/>
                <a:ext cx="41" cy="33"/>
              </a:xfrm>
              <a:custGeom>
                <a:avLst/>
                <a:gdLst>
                  <a:gd name="T0" fmla="*/ 1412 w 20"/>
                  <a:gd name="T1" fmla="*/ 380 h 17"/>
                  <a:gd name="T2" fmla="*/ 1041 w 20"/>
                  <a:gd name="T3" fmla="*/ 848 h 17"/>
                  <a:gd name="T4" fmla="*/ 0 w 20"/>
                  <a:gd name="T5" fmla="*/ 693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4" y="16"/>
                    </a:lnTo>
                    <a:lnTo>
                      <a:pt x="0" y="13"/>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1" name="Freeform 24"/>
              <p:cNvSpPr>
                <a:spLocks/>
              </p:cNvSpPr>
              <p:nvPr/>
            </p:nvSpPr>
            <p:spPr bwMode="auto">
              <a:xfrm>
                <a:off x="774" y="1738"/>
                <a:ext cx="31" cy="25"/>
              </a:xfrm>
              <a:custGeom>
                <a:avLst/>
                <a:gdLst>
                  <a:gd name="T0" fmla="*/ 1093 w 15"/>
                  <a:gd name="T1" fmla="*/ 602 h 13"/>
                  <a:gd name="T2" fmla="*/ 149 w 15"/>
                  <a:gd name="T3" fmla="*/ 0 h 13"/>
                  <a:gd name="T4" fmla="*/ 0 w 15"/>
                  <a:gd name="T5" fmla="*/ 108 h 13"/>
                  <a:gd name="T6" fmla="*/ 0 w 15"/>
                  <a:gd name="T7" fmla="*/ 263 h 13"/>
                  <a:gd name="T8" fmla="*/ 1093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2" name="Freeform 25"/>
              <p:cNvSpPr>
                <a:spLocks/>
              </p:cNvSpPr>
              <p:nvPr/>
            </p:nvSpPr>
            <p:spPr bwMode="auto">
              <a:xfrm>
                <a:off x="778" y="1732"/>
                <a:ext cx="35" cy="31"/>
              </a:xfrm>
              <a:custGeom>
                <a:avLst/>
                <a:gdLst>
                  <a:gd name="T0" fmla="*/ 1221 w 17"/>
                  <a:gd name="T1" fmla="*/ 525 h 16"/>
                  <a:gd name="T2" fmla="*/ 916 w 17"/>
                  <a:gd name="T3" fmla="*/ 785 h 16"/>
                  <a:gd name="T4" fmla="*/ 0 w 17"/>
                  <a:gd name="T5" fmla="*/ 169 h 16"/>
                  <a:gd name="T6" fmla="*/ 377 w 17"/>
                  <a:gd name="T7" fmla="*/ 0 h 16"/>
                  <a:gd name="T8" fmla="*/ 1221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2" y="15"/>
                    </a:lnTo>
                    <a:lnTo>
                      <a:pt x="0" y="3"/>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3" name="Freeform 26"/>
              <p:cNvSpPr>
                <a:spLocks/>
              </p:cNvSpPr>
              <p:nvPr/>
            </p:nvSpPr>
            <p:spPr bwMode="auto">
              <a:xfrm>
                <a:off x="788" y="1720"/>
                <a:ext cx="25" cy="33"/>
              </a:xfrm>
              <a:custGeom>
                <a:avLst/>
                <a:gdLst>
                  <a:gd name="T0" fmla="*/ 902 w 12"/>
                  <a:gd name="T1" fmla="*/ 848 h 17"/>
                  <a:gd name="T2" fmla="*/ 585 w 12"/>
                  <a:gd name="T3" fmla="*/ 0 h 17"/>
                  <a:gd name="T4" fmla="*/ 317 w 12"/>
                  <a:gd name="T5" fmla="*/ 116 h 17"/>
                  <a:gd name="T6" fmla="*/ 0 w 12"/>
                  <a:gd name="T7" fmla="*/ 328 h 17"/>
                  <a:gd name="T8" fmla="*/ 902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4" name="Freeform 27"/>
              <p:cNvSpPr>
                <a:spLocks/>
              </p:cNvSpPr>
              <p:nvPr/>
            </p:nvSpPr>
            <p:spPr bwMode="auto">
              <a:xfrm>
                <a:off x="803" y="1720"/>
                <a:ext cx="20" cy="33"/>
              </a:xfrm>
              <a:custGeom>
                <a:avLst/>
                <a:gdLst>
                  <a:gd name="T0" fmla="*/ 576 w 10"/>
                  <a:gd name="T1" fmla="*/ 848 h 17"/>
                  <a:gd name="T2" fmla="*/ 256 w 10"/>
                  <a:gd name="T3" fmla="*/ 848 h 17"/>
                  <a:gd name="T4" fmla="*/ 0 w 10"/>
                  <a:gd name="T5" fmla="*/ 0 h 17"/>
                  <a:gd name="T6" fmla="*/ 320 w 10"/>
                  <a:gd name="T7" fmla="*/ 0 h 17"/>
                  <a:gd name="T8" fmla="*/ 576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9" y="16"/>
                    </a:moveTo>
                    <a:lnTo>
                      <a:pt x="4" y="16"/>
                    </a:lnTo>
                    <a:lnTo>
                      <a:pt x="0" y="0"/>
                    </a:lnTo>
                    <a:lnTo>
                      <a:pt x="5" y="0"/>
                    </a:lnTo>
                    <a:lnTo>
                      <a:pt x="9"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5" name="Freeform 28"/>
              <p:cNvSpPr>
                <a:spLocks/>
              </p:cNvSpPr>
              <p:nvPr/>
            </p:nvSpPr>
            <p:spPr bwMode="auto">
              <a:xfrm>
                <a:off x="813"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6" name="Freeform 29"/>
              <p:cNvSpPr>
                <a:spLocks/>
              </p:cNvSpPr>
              <p:nvPr/>
            </p:nvSpPr>
            <p:spPr bwMode="auto">
              <a:xfrm>
                <a:off x="821" y="1720"/>
                <a:ext cx="16" cy="33"/>
              </a:xfrm>
              <a:custGeom>
                <a:avLst/>
                <a:gdLst>
                  <a:gd name="T0" fmla="*/ 192 w 8"/>
                  <a:gd name="T1" fmla="*/ 848 h 17"/>
                  <a:gd name="T2" fmla="*/ 0 w 8"/>
                  <a:gd name="T3" fmla="*/ 848 h 17"/>
                  <a:gd name="T4" fmla="*/ 192 w 8"/>
                  <a:gd name="T5" fmla="*/ 0 h 17"/>
                  <a:gd name="T6" fmla="*/ 448 w 8"/>
                  <a:gd name="T7" fmla="*/ 0 h 17"/>
                  <a:gd name="T8" fmla="*/ 192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3" y="16"/>
                    </a:moveTo>
                    <a:lnTo>
                      <a:pt x="0" y="16"/>
                    </a:lnTo>
                    <a:lnTo>
                      <a:pt x="3" y="0"/>
                    </a:lnTo>
                    <a:lnTo>
                      <a:pt x="7" y="0"/>
                    </a:lnTo>
                    <a:lnTo>
                      <a:pt x="3"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7" name="Freeform 30"/>
              <p:cNvSpPr>
                <a:spLocks/>
              </p:cNvSpPr>
              <p:nvPr/>
            </p:nvSpPr>
            <p:spPr bwMode="auto">
              <a:xfrm>
                <a:off x="827"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8" name="Freeform 31"/>
              <p:cNvSpPr>
                <a:spLocks/>
              </p:cNvSpPr>
              <p:nvPr/>
            </p:nvSpPr>
            <p:spPr bwMode="auto">
              <a:xfrm>
                <a:off x="827"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9" name="Freeform 32"/>
              <p:cNvSpPr>
                <a:spLocks/>
              </p:cNvSpPr>
              <p:nvPr/>
            </p:nvSpPr>
            <p:spPr bwMode="auto">
              <a:xfrm>
                <a:off x="835"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0" name="Freeform 33"/>
              <p:cNvSpPr>
                <a:spLocks/>
              </p:cNvSpPr>
              <p:nvPr/>
            </p:nvSpPr>
            <p:spPr bwMode="auto">
              <a:xfrm>
                <a:off x="835" y="1748"/>
                <a:ext cx="41" cy="33"/>
              </a:xfrm>
              <a:custGeom>
                <a:avLst/>
                <a:gdLst>
                  <a:gd name="T0" fmla="*/ 369 w 20"/>
                  <a:gd name="T1" fmla="*/ 848 h 17"/>
                  <a:gd name="T2" fmla="*/ 0 w 20"/>
                  <a:gd name="T3" fmla="*/ 380 h 17"/>
                  <a:gd name="T4" fmla="*/ 1041 w 20"/>
                  <a:gd name="T5" fmla="*/ 0 h 17"/>
                  <a:gd name="T6" fmla="*/ 1412 w 20"/>
                  <a:gd name="T7" fmla="*/ 468 h 17"/>
                  <a:gd name="T8" fmla="*/ 369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1" name="Freeform 34"/>
              <p:cNvSpPr>
                <a:spLocks/>
              </p:cNvSpPr>
              <p:nvPr/>
            </p:nvSpPr>
            <p:spPr bwMode="auto">
              <a:xfrm>
                <a:off x="845" y="1765"/>
                <a:ext cx="39" cy="40"/>
              </a:xfrm>
              <a:custGeom>
                <a:avLst/>
                <a:gdLst>
                  <a:gd name="T0" fmla="*/ 287 w 19"/>
                  <a:gd name="T1" fmla="*/ 1216 h 20"/>
                  <a:gd name="T2" fmla="*/ 0 w 19"/>
                  <a:gd name="T3" fmla="*/ 448 h 20"/>
                  <a:gd name="T4" fmla="*/ 1061 w 19"/>
                  <a:gd name="T5" fmla="*/ 0 h 20"/>
                  <a:gd name="T6" fmla="*/ 1349 w 19"/>
                  <a:gd name="T7" fmla="*/ 1024 h 20"/>
                  <a:gd name="T8" fmla="*/ 287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6"/>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2" name="Freeform 35"/>
              <p:cNvSpPr>
                <a:spLocks/>
              </p:cNvSpPr>
              <p:nvPr/>
            </p:nvSpPr>
            <p:spPr bwMode="auto">
              <a:xfrm>
                <a:off x="853" y="1797"/>
                <a:ext cx="37" cy="35"/>
              </a:xfrm>
              <a:custGeom>
                <a:avLst/>
                <a:gdLst>
                  <a:gd name="T0" fmla="*/ 0 w 18"/>
                  <a:gd name="T1" fmla="*/ 912 h 18"/>
                  <a:gd name="T2" fmla="*/ 0 w 18"/>
                  <a:gd name="T3" fmla="*/ 171 h 18"/>
                  <a:gd name="T4" fmla="*/ 1069 w 18"/>
                  <a:gd name="T5" fmla="*/ 0 h 18"/>
                  <a:gd name="T6" fmla="*/ 1285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3" name="Freeform 36"/>
              <p:cNvSpPr>
                <a:spLocks/>
              </p:cNvSpPr>
              <p:nvPr/>
            </p:nvSpPr>
            <p:spPr bwMode="auto">
              <a:xfrm>
                <a:off x="853" y="1830"/>
                <a:ext cx="37" cy="65"/>
              </a:xfrm>
              <a:custGeom>
                <a:avLst/>
                <a:gdLst>
                  <a:gd name="T0" fmla="*/ 0 w 18"/>
                  <a:gd name="T1" fmla="*/ 0 h 33"/>
                  <a:gd name="T2" fmla="*/ 216 w 18"/>
                  <a:gd name="T3" fmla="*/ 1865 h 33"/>
                  <a:gd name="T4" fmla="*/ 1069 w 18"/>
                  <a:gd name="T5" fmla="*/ 1865 h 33"/>
                  <a:gd name="T6" fmla="*/ 1285 w 18"/>
                  <a:gd name="T7" fmla="*/ 0 h 33"/>
                  <a:gd name="T8" fmla="*/ 0 w 18"/>
                  <a:gd name="T9" fmla="*/ 0 h 33"/>
                  <a:gd name="T10" fmla="*/ 0 60000 65536"/>
                  <a:gd name="T11" fmla="*/ 0 60000 65536"/>
                  <a:gd name="T12" fmla="*/ 0 60000 65536"/>
                  <a:gd name="T13" fmla="*/ 0 60000 65536"/>
                  <a:gd name="T14" fmla="*/ 0 60000 65536"/>
                  <a:gd name="T15" fmla="*/ 0 w 18"/>
                  <a:gd name="T16" fmla="*/ 0 h 33"/>
                  <a:gd name="T17" fmla="*/ 18 w 18"/>
                  <a:gd name="T18" fmla="*/ 33 h 33"/>
                </a:gdLst>
                <a:ahLst/>
                <a:cxnLst>
                  <a:cxn ang="T10">
                    <a:pos x="T0" y="T1"/>
                  </a:cxn>
                  <a:cxn ang="T11">
                    <a:pos x="T2" y="T3"/>
                  </a:cxn>
                  <a:cxn ang="T12">
                    <a:pos x="T4" y="T5"/>
                  </a:cxn>
                  <a:cxn ang="T13">
                    <a:pos x="T6" y="T7"/>
                  </a:cxn>
                  <a:cxn ang="T14">
                    <a:pos x="T8" y="T9"/>
                  </a:cxn>
                </a:cxnLst>
                <a:rect l="T15" t="T16" r="T17" b="T18"/>
                <a:pathLst>
                  <a:path w="18" h="33">
                    <a:moveTo>
                      <a:pt x="0" y="0"/>
                    </a:moveTo>
                    <a:lnTo>
                      <a:pt x="3" y="32"/>
                    </a:lnTo>
                    <a:lnTo>
                      <a:pt x="14" y="32"/>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4" name="Freeform 37"/>
              <p:cNvSpPr>
                <a:spLocks/>
              </p:cNvSpPr>
              <p:nvPr/>
            </p:nvSpPr>
            <p:spPr bwMode="auto">
              <a:xfrm>
                <a:off x="853" y="1797"/>
                <a:ext cx="37" cy="35"/>
              </a:xfrm>
              <a:custGeom>
                <a:avLst/>
                <a:gdLst>
                  <a:gd name="T0" fmla="*/ 1285 w 18"/>
                  <a:gd name="T1" fmla="*/ 171 h 18"/>
                  <a:gd name="T2" fmla="*/ 1285 w 18"/>
                  <a:gd name="T3" fmla="*/ 912 h 18"/>
                  <a:gd name="T4" fmla="*/ 0 w 18"/>
                  <a:gd name="T5" fmla="*/ 912 h 18"/>
                  <a:gd name="T6" fmla="*/ 216 w 18"/>
                  <a:gd name="T7" fmla="*/ 0 h 18"/>
                  <a:gd name="T8" fmla="*/ 1285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5" name="Freeform 38"/>
              <p:cNvSpPr>
                <a:spLocks/>
              </p:cNvSpPr>
              <p:nvPr/>
            </p:nvSpPr>
            <p:spPr bwMode="auto">
              <a:xfrm>
                <a:off x="859" y="1765"/>
                <a:ext cx="37" cy="40"/>
              </a:xfrm>
              <a:custGeom>
                <a:avLst/>
                <a:gdLst>
                  <a:gd name="T0" fmla="*/ 1285 w 18"/>
                  <a:gd name="T1" fmla="*/ 448 h 20"/>
                  <a:gd name="T2" fmla="*/ 1069 w 18"/>
                  <a:gd name="T3" fmla="*/ 1216 h 20"/>
                  <a:gd name="T4" fmla="*/ 0 w 18"/>
                  <a:gd name="T5" fmla="*/ 1024 h 20"/>
                  <a:gd name="T6" fmla="*/ 288 w 18"/>
                  <a:gd name="T7" fmla="*/ 0 h 20"/>
                  <a:gd name="T8" fmla="*/ 1285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4"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6" name="Freeform 39"/>
              <p:cNvSpPr>
                <a:spLocks/>
              </p:cNvSpPr>
              <p:nvPr/>
            </p:nvSpPr>
            <p:spPr bwMode="auto">
              <a:xfrm>
                <a:off x="867" y="1748"/>
                <a:ext cx="41" cy="33"/>
              </a:xfrm>
              <a:custGeom>
                <a:avLst/>
                <a:gdLst>
                  <a:gd name="T0" fmla="*/ 1412 w 20"/>
                  <a:gd name="T1" fmla="*/ 380 h 17"/>
                  <a:gd name="T2" fmla="*/ 976 w 20"/>
                  <a:gd name="T3" fmla="*/ 848 h 17"/>
                  <a:gd name="T4" fmla="*/ 0 w 20"/>
                  <a:gd name="T5" fmla="*/ 468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3" y="16"/>
                    </a:lnTo>
                    <a:lnTo>
                      <a:pt x="0" y="9"/>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7" name="Freeform 40"/>
              <p:cNvSpPr>
                <a:spLocks/>
              </p:cNvSpPr>
              <p:nvPr/>
            </p:nvSpPr>
            <p:spPr bwMode="auto">
              <a:xfrm>
                <a:off x="878" y="1738"/>
                <a:ext cx="30" cy="25"/>
              </a:xfrm>
              <a:custGeom>
                <a:avLst/>
                <a:gdLst>
                  <a:gd name="T0" fmla="*/ 896 w 15"/>
                  <a:gd name="T1" fmla="*/ 602 h 13"/>
                  <a:gd name="T2" fmla="*/ 128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8" name="Freeform 41"/>
              <p:cNvSpPr>
                <a:spLocks/>
              </p:cNvSpPr>
              <p:nvPr/>
            </p:nvSpPr>
            <p:spPr bwMode="auto">
              <a:xfrm>
                <a:off x="882" y="1732"/>
                <a:ext cx="32" cy="31"/>
              </a:xfrm>
              <a:custGeom>
                <a:avLst/>
                <a:gdLst>
                  <a:gd name="T0" fmla="*/ 960 w 16"/>
                  <a:gd name="T1" fmla="*/ 525 h 16"/>
                  <a:gd name="T2" fmla="*/ 768 w 16"/>
                  <a:gd name="T3" fmla="*/ 785 h 16"/>
                  <a:gd name="T4" fmla="*/ 0 w 16"/>
                  <a:gd name="T5" fmla="*/ 169 h 16"/>
                  <a:gd name="T6" fmla="*/ 320 w 16"/>
                  <a:gd name="T7" fmla="*/ 0 h 16"/>
                  <a:gd name="T8" fmla="*/ 960 w 16"/>
                  <a:gd name="T9" fmla="*/ 525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5" y="10"/>
                    </a:moveTo>
                    <a:lnTo>
                      <a:pt x="12" y="15"/>
                    </a:lnTo>
                    <a:lnTo>
                      <a:pt x="0" y="3"/>
                    </a:lnTo>
                    <a:lnTo>
                      <a:pt x="5" y="0"/>
                    </a:lnTo>
                    <a:lnTo>
                      <a:pt x="15"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9" name="Freeform 42"/>
              <p:cNvSpPr>
                <a:spLocks/>
              </p:cNvSpPr>
              <p:nvPr/>
            </p:nvSpPr>
            <p:spPr bwMode="auto">
              <a:xfrm>
                <a:off x="892"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0" name="Freeform 43"/>
              <p:cNvSpPr>
                <a:spLocks/>
              </p:cNvSpPr>
              <p:nvPr/>
            </p:nvSpPr>
            <p:spPr bwMode="auto">
              <a:xfrm>
                <a:off x="906" y="1720"/>
                <a:ext cx="16" cy="33"/>
              </a:xfrm>
              <a:custGeom>
                <a:avLst/>
                <a:gdLst>
                  <a:gd name="T0" fmla="*/ 448 w 8"/>
                  <a:gd name="T1" fmla="*/ 848 h 17"/>
                  <a:gd name="T2" fmla="*/ 192 w 8"/>
                  <a:gd name="T3" fmla="*/ 848 h 17"/>
                  <a:gd name="T4" fmla="*/ 0 w 8"/>
                  <a:gd name="T5" fmla="*/ 0 h 17"/>
                  <a:gd name="T6" fmla="*/ 192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3" y="16"/>
                    </a:lnTo>
                    <a:lnTo>
                      <a:pt x="0" y="0"/>
                    </a:lnTo>
                    <a:lnTo>
                      <a:pt x="3"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1" name="Freeform 44"/>
              <p:cNvSpPr>
                <a:spLocks/>
              </p:cNvSpPr>
              <p:nvPr/>
            </p:nvSpPr>
            <p:spPr bwMode="auto">
              <a:xfrm>
                <a:off x="912"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2" name="Freeform 45"/>
              <p:cNvSpPr>
                <a:spLocks/>
              </p:cNvSpPr>
              <p:nvPr/>
            </p:nvSpPr>
            <p:spPr bwMode="auto">
              <a:xfrm>
                <a:off x="920" y="1720"/>
                <a:ext cx="18" cy="33"/>
              </a:xfrm>
              <a:custGeom>
                <a:avLst/>
                <a:gdLst>
                  <a:gd name="T0" fmla="*/ 320 w 9"/>
                  <a:gd name="T1" fmla="*/ 848 h 17"/>
                  <a:gd name="T2" fmla="*/ 0 w 9"/>
                  <a:gd name="T3" fmla="*/ 848 h 17"/>
                  <a:gd name="T4" fmla="*/ 192 w 9"/>
                  <a:gd name="T5" fmla="*/ 0 h 17"/>
                  <a:gd name="T6" fmla="*/ 512 w 9"/>
                  <a:gd name="T7" fmla="*/ 0 h 17"/>
                  <a:gd name="T8" fmla="*/ 320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5" y="16"/>
                    </a:moveTo>
                    <a:lnTo>
                      <a:pt x="0" y="16"/>
                    </a:lnTo>
                    <a:lnTo>
                      <a:pt x="3" y="0"/>
                    </a:lnTo>
                    <a:lnTo>
                      <a:pt x="8"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3" name="Freeform 46"/>
              <p:cNvSpPr>
                <a:spLocks/>
              </p:cNvSpPr>
              <p:nvPr/>
            </p:nvSpPr>
            <p:spPr bwMode="auto">
              <a:xfrm>
                <a:off x="930" y="1720"/>
                <a:ext cx="23" cy="33"/>
              </a:xfrm>
              <a:custGeom>
                <a:avLst/>
                <a:gdLst>
                  <a:gd name="T0" fmla="*/ 0 w 11"/>
                  <a:gd name="T1" fmla="*/ 848 h 17"/>
                  <a:gd name="T2" fmla="*/ 838 w 11"/>
                  <a:gd name="T3" fmla="*/ 328 h 17"/>
                  <a:gd name="T4" fmla="*/ 594 w 11"/>
                  <a:gd name="T5" fmla="*/ 116 h 17"/>
                  <a:gd name="T6" fmla="*/ 245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4" name="Freeform 47"/>
              <p:cNvSpPr>
                <a:spLocks/>
              </p:cNvSpPr>
              <p:nvPr/>
            </p:nvSpPr>
            <p:spPr bwMode="auto">
              <a:xfrm>
                <a:off x="930" y="1732"/>
                <a:ext cx="35" cy="31"/>
              </a:xfrm>
              <a:custGeom>
                <a:avLst/>
                <a:gdLst>
                  <a:gd name="T0" fmla="*/ 216 w 17"/>
                  <a:gd name="T1" fmla="*/ 785 h 16"/>
                  <a:gd name="T2" fmla="*/ 0 w 17"/>
                  <a:gd name="T3" fmla="*/ 525 h 16"/>
                  <a:gd name="T4" fmla="*/ 776 w 17"/>
                  <a:gd name="T5" fmla="*/ 0 h 16"/>
                  <a:gd name="T6" fmla="*/ 1221 w 17"/>
                  <a:gd name="T7" fmla="*/ 169 h 16"/>
                  <a:gd name="T8" fmla="*/ 21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5" name="Freeform 48"/>
              <p:cNvSpPr>
                <a:spLocks/>
              </p:cNvSpPr>
              <p:nvPr/>
            </p:nvSpPr>
            <p:spPr bwMode="auto">
              <a:xfrm>
                <a:off x="936" y="1738"/>
                <a:ext cx="31" cy="25"/>
              </a:xfrm>
              <a:custGeom>
                <a:avLst/>
                <a:gdLst>
                  <a:gd name="T0" fmla="*/ 0 w 15"/>
                  <a:gd name="T1" fmla="*/ 602 h 13"/>
                  <a:gd name="T2" fmla="*/ 1093 w 15"/>
                  <a:gd name="T3" fmla="*/ 263 h 13"/>
                  <a:gd name="T4" fmla="*/ 1093 w 15"/>
                  <a:gd name="T5" fmla="*/ 108 h 13"/>
                  <a:gd name="T6" fmla="*/ 1025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6" name="Freeform 49"/>
              <p:cNvSpPr>
                <a:spLocks/>
              </p:cNvSpPr>
              <p:nvPr/>
            </p:nvSpPr>
            <p:spPr bwMode="auto">
              <a:xfrm>
                <a:off x="936" y="1748"/>
                <a:ext cx="43" cy="33"/>
              </a:xfrm>
              <a:custGeom>
                <a:avLst/>
                <a:gdLst>
                  <a:gd name="T0" fmla="*/ 436 w 21"/>
                  <a:gd name="T1" fmla="*/ 848 h 17"/>
                  <a:gd name="T2" fmla="*/ 0 w 21"/>
                  <a:gd name="T3" fmla="*/ 380 h 17"/>
                  <a:gd name="T4" fmla="*/ 1040 w 21"/>
                  <a:gd name="T5" fmla="*/ 0 h 17"/>
                  <a:gd name="T6" fmla="*/ 1476 w 21"/>
                  <a:gd name="T7" fmla="*/ 468 h 17"/>
                  <a:gd name="T8" fmla="*/ 436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9"/>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7" name="Freeform 50"/>
              <p:cNvSpPr>
                <a:spLocks/>
              </p:cNvSpPr>
              <p:nvPr/>
            </p:nvSpPr>
            <p:spPr bwMode="auto">
              <a:xfrm>
                <a:off x="949" y="1765"/>
                <a:ext cx="36" cy="40"/>
              </a:xfrm>
              <a:custGeom>
                <a:avLst/>
                <a:gdLst>
                  <a:gd name="T0" fmla="*/ 192 w 18"/>
                  <a:gd name="T1" fmla="*/ 1216 h 20"/>
                  <a:gd name="T2" fmla="*/ 0 w 18"/>
                  <a:gd name="T3" fmla="*/ 448 h 20"/>
                  <a:gd name="T4" fmla="*/ 896 w 18"/>
                  <a:gd name="T5" fmla="*/ 0 h 20"/>
                  <a:gd name="T6" fmla="*/ 1088 w 18"/>
                  <a:gd name="T7" fmla="*/ 1024 h 20"/>
                  <a:gd name="T8" fmla="*/ 192 w 18"/>
                  <a:gd name="T9" fmla="*/ 1216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3" y="19"/>
                    </a:moveTo>
                    <a:lnTo>
                      <a:pt x="0" y="7"/>
                    </a:lnTo>
                    <a:lnTo>
                      <a:pt x="14" y="0"/>
                    </a:lnTo>
                    <a:lnTo>
                      <a:pt x="17" y="16"/>
                    </a:lnTo>
                    <a:lnTo>
                      <a:pt x="3"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8" name="Freeform 51"/>
              <p:cNvSpPr>
                <a:spLocks/>
              </p:cNvSpPr>
              <p:nvPr/>
            </p:nvSpPr>
            <p:spPr bwMode="auto">
              <a:xfrm>
                <a:off x="955" y="1797"/>
                <a:ext cx="38" cy="35"/>
              </a:xfrm>
              <a:custGeom>
                <a:avLst/>
                <a:gdLst>
                  <a:gd name="T0" fmla="*/ 128 w 19"/>
                  <a:gd name="T1" fmla="*/ 912 h 18"/>
                  <a:gd name="T2" fmla="*/ 0 w 19"/>
                  <a:gd name="T3" fmla="*/ 171 h 18"/>
                  <a:gd name="T4" fmla="*/ 896 w 19"/>
                  <a:gd name="T5" fmla="*/ 0 h 18"/>
                  <a:gd name="T6" fmla="*/ 1152 w 19"/>
                  <a:gd name="T7" fmla="*/ 912 h 18"/>
                  <a:gd name="T8" fmla="*/ 128 w 19"/>
                  <a:gd name="T9" fmla="*/ 91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2" y="17"/>
                    </a:moveTo>
                    <a:lnTo>
                      <a:pt x="0" y="3"/>
                    </a:lnTo>
                    <a:lnTo>
                      <a:pt x="14" y="0"/>
                    </a:lnTo>
                    <a:lnTo>
                      <a:pt x="18" y="17"/>
                    </a:lnTo>
                    <a:lnTo>
                      <a:pt x="2"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9" name="Freeform 52"/>
              <p:cNvSpPr>
                <a:spLocks/>
              </p:cNvSpPr>
              <p:nvPr/>
            </p:nvSpPr>
            <p:spPr bwMode="auto">
              <a:xfrm>
                <a:off x="959" y="1830"/>
                <a:ext cx="34" cy="65"/>
              </a:xfrm>
              <a:custGeom>
                <a:avLst/>
                <a:gdLst>
                  <a:gd name="T0" fmla="*/ 0 w 17"/>
                  <a:gd name="T1" fmla="*/ 0 h 33"/>
                  <a:gd name="T2" fmla="*/ 128 w 17"/>
                  <a:gd name="T3" fmla="*/ 1865 h 33"/>
                  <a:gd name="T4" fmla="*/ 1024 w 17"/>
                  <a:gd name="T5" fmla="*/ 1865 h 33"/>
                  <a:gd name="T6" fmla="*/ 1024 w 17"/>
                  <a:gd name="T7" fmla="*/ 0 h 33"/>
                  <a:gd name="T8" fmla="*/ 0 w 17"/>
                  <a:gd name="T9" fmla="*/ 0 h 33"/>
                  <a:gd name="T10" fmla="*/ 0 60000 65536"/>
                  <a:gd name="T11" fmla="*/ 0 60000 65536"/>
                  <a:gd name="T12" fmla="*/ 0 60000 65536"/>
                  <a:gd name="T13" fmla="*/ 0 60000 65536"/>
                  <a:gd name="T14" fmla="*/ 0 60000 65536"/>
                  <a:gd name="T15" fmla="*/ 0 w 17"/>
                  <a:gd name="T16" fmla="*/ 0 h 33"/>
                  <a:gd name="T17" fmla="*/ 17 w 17"/>
                  <a:gd name="T18" fmla="*/ 33 h 33"/>
                </a:gdLst>
                <a:ahLst/>
                <a:cxnLst>
                  <a:cxn ang="T10">
                    <a:pos x="T0" y="T1"/>
                  </a:cxn>
                  <a:cxn ang="T11">
                    <a:pos x="T2" y="T3"/>
                  </a:cxn>
                  <a:cxn ang="T12">
                    <a:pos x="T4" y="T5"/>
                  </a:cxn>
                  <a:cxn ang="T13">
                    <a:pos x="T6" y="T7"/>
                  </a:cxn>
                  <a:cxn ang="T14">
                    <a:pos x="T8" y="T9"/>
                  </a:cxn>
                </a:cxnLst>
                <a:rect l="T15" t="T16" r="T17" b="T18"/>
                <a:pathLst>
                  <a:path w="17" h="33">
                    <a:moveTo>
                      <a:pt x="0" y="0"/>
                    </a:moveTo>
                    <a:lnTo>
                      <a:pt x="2" y="32"/>
                    </a:lnTo>
                    <a:lnTo>
                      <a:pt x="16" y="32"/>
                    </a:lnTo>
                    <a:lnTo>
                      <a:pt x="16"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0" name="Rectangle 53"/>
              <p:cNvSpPr>
                <a:spLocks noChangeArrowheads="1"/>
              </p:cNvSpPr>
              <p:nvPr/>
            </p:nvSpPr>
            <p:spPr bwMode="auto">
              <a:xfrm>
                <a:off x="959" y="1803"/>
                <a:ext cx="32"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431" name="Freeform 54"/>
              <p:cNvSpPr>
                <a:spLocks/>
              </p:cNvSpPr>
              <p:nvPr/>
            </p:nvSpPr>
            <p:spPr bwMode="auto">
              <a:xfrm>
                <a:off x="959" y="1793"/>
                <a:ext cx="34" cy="12"/>
              </a:xfrm>
              <a:custGeom>
                <a:avLst/>
                <a:gdLst>
                  <a:gd name="T0" fmla="*/ 1024 w 17"/>
                  <a:gd name="T1" fmla="*/ 320 h 6"/>
                  <a:gd name="T2" fmla="*/ 0 w 17"/>
                  <a:gd name="T3" fmla="*/ 0 h 6"/>
                  <a:gd name="T4" fmla="*/ 0 w 17"/>
                  <a:gd name="T5" fmla="*/ 128 h 6"/>
                  <a:gd name="T6" fmla="*/ 0 w 17"/>
                  <a:gd name="T7" fmla="*/ 320 h 6"/>
                  <a:gd name="T8" fmla="*/ 1024 w 17"/>
                  <a:gd name="T9" fmla="*/ 32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5"/>
                    </a:moveTo>
                    <a:lnTo>
                      <a:pt x="0" y="0"/>
                    </a:lnTo>
                    <a:lnTo>
                      <a:pt x="0" y="2"/>
                    </a:lnTo>
                    <a:lnTo>
                      <a:pt x="0" y="5"/>
                    </a:lnTo>
                    <a:lnTo>
                      <a:pt x="16"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2" name="Freeform 55"/>
              <p:cNvSpPr>
                <a:spLocks/>
              </p:cNvSpPr>
              <p:nvPr/>
            </p:nvSpPr>
            <p:spPr bwMode="auto">
              <a:xfrm>
                <a:off x="959" y="1773"/>
                <a:ext cx="36" cy="32"/>
              </a:xfrm>
              <a:custGeom>
                <a:avLst/>
                <a:gdLst>
                  <a:gd name="T0" fmla="*/ 1088 w 18"/>
                  <a:gd name="T1" fmla="*/ 192 h 16"/>
                  <a:gd name="T2" fmla="*/ 1024 w 18"/>
                  <a:gd name="T3" fmla="*/ 960 h 16"/>
                  <a:gd name="T4" fmla="*/ 0 w 18"/>
                  <a:gd name="T5" fmla="*/ 640 h 16"/>
                  <a:gd name="T6" fmla="*/ 128 w 18"/>
                  <a:gd name="T7" fmla="*/ 0 h 16"/>
                  <a:gd name="T8" fmla="*/ 1088 w 18"/>
                  <a:gd name="T9" fmla="*/ 192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17" y="3"/>
                    </a:moveTo>
                    <a:lnTo>
                      <a:pt x="16" y="15"/>
                    </a:lnTo>
                    <a:lnTo>
                      <a:pt x="0" y="10"/>
                    </a:lnTo>
                    <a:lnTo>
                      <a:pt x="2"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3" name="Freeform 56"/>
              <p:cNvSpPr>
                <a:spLocks/>
              </p:cNvSpPr>
              <p:nvPr/>
            </p:nvSpPr>
            <p:spPr bwMode="auto">
              <a:xfrm>
                <a:off x="963" y="1761"/>
                <a:ext cx="32" cy="20"/>
              </a:xfrm>
              <a:custGeom>
                <a:avLst/>
                <a:gdLst>
                  <a:gd name="T0" fmla="*/ 960 w 16"/>
                  <a:gd name="T1" fmla="*/ 576 h 10"/>
                  <a:gd name="T2" fmla="*/ 192 w 16"/>
                  <a:gd name="T3" fmla="*/ 0 h 10"/>
                  <a:gd name="T4" fmla="*/ 64 w 16"/>
                  <a:gd name="T5" fmla="*/ 128 h 10"/>
                  <a:gd name="T6" fmla="*/ 0 w 16"/>
                  <a:gd name="T7" fmla="*/ 384 h 10"/>
                  <a:gd name="T8" fmla="*/ 960 w 16"/>
                  <a:gd name="T9" fmla="*/ 576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9"/>
                    </a:moveTo>
                    <a:lnTo>
                      <a:pt x="3" y="0"/>
                    </a:lnTo>
                    <a:lnTo>
                      <a:pt x="1" y="2"/>
                    </a:lnTo>
                    <a:lnTo>
                      <a:pt x="0" y="6"/>
                    </a:lnTo>
                    <a:lnTo>
                      <a:pt x="15"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4" name="Freeform 57"/>
              <p:cNvSpPr>
                <a:spLocks/>
              </p:cNvSpPr>
              <p:nvPr/>
            </p:nvSpPr>
            <p:spPr bwMode="auto">
              <a:xfrm>
                <a:off x="969" y="1742"/>
                <a:ext cx="38" cy="39"/>
              </a:xfrm>
              <a:custGeom>
                <a:avLst/>
                <a:gdLst>
                  <a:gd name="T0" fmla="*/ 1152 w 19"/>
                  <a:gd name="T1" fmla="*/ 564 h 20"/>
                  <a:gd name="T2" fmla="*/ 768 w 19"/>
                  <a:gd name="T3" fmla="*/ 1037 h 20"/>
                  <a:gd name="T4" fmla="*/ 0 w 19"/>
                  <a:gd name="T5" fmla="*/ 564 h 20"/>
                  <a:gd name="T6" fmla="*/ 448 w 19"/>
                  <a:gd name="T7" fmla="*/ 0 h 20"/>
                  <a:gd name="T8" fmla="*/ 1152 w 19"/>
                  <a:gd name="T9" fmla="*/ 564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18" y="10"/>
                    </a:moveTo>
                    <a:lnTo>
                      <a:pt x="12" y="19"/>
                    </a:lnTo>
                    <a:lnTo>
                      <a:pt x="0" y="10"/>
                    </a:lnTo>
                    <a:lnTo>
                      <a:pt x="7" y="0"/>
                    </a:lnTo>
                    <a:lnTo>
                      <a:pt x="18"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5" name="Freeform 58"/>
              <p:cNvSpPr>
                <a:spLocks/>
              </p:cNvSpPr>
              <p:nvPr/>
            </p:nvSpPr>
            <p:spPr bwMode="auto">
              <a:xfrm>
                <a:off x="983" y="1732"/>
                <a:ext cx="34" cy="31"/>
              </a:xfrm>
              <a:custGeom>
                <a:avLst/>
                <a:gdLst>
                  <a:gd name="T0" fmla="*/ 1024 w 17"/>
                  <a:gd name="T1" fmla="*/ 525 h 16"/>
                  <a:gd name="T2" fmla="*/ 704 w 17"/>
                  <a:gd name="T3" fmla="*/ 785 h 16"/>
                  <a:gd name="T4" fmla="*/ 0 w 17"/>
                  <a:gd name="T5" fmla="*/ 271 h 16"/>
                  <a:gd name="T6" fmla="*/ 320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1" y="15"/>
                    </a:lnTo>
                    <a:lnTo>
                      <a:pt x="0" y="5"/>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6" name="Freeform 59"/>
              <p:cNvSpPr>
                <a:spLocks/>
              </p:cNvSpPr>
              <p:nvPr/>
            </p:nvSpPr>
            <p:spPr bwMode="auto">
              <a:xfrm>
                <a:off x="993" y="1720"/>
                <a:ext cx="24" cy="33"/>
              </a:xfrm>
              <a:custGeom>
                <a:avLst/>
                <a:gdLst>
                  <a:gd name="T0" fmla="*/ 704 w 12"/>
                  <a:gd name="T1" fmla="*/ 848 h 17"/>
                  <a:gd name="T2" fmla="*/ 448 w 12"/>
                  <a:gd name="T3" fmla="*/ 0 h 17"/>
                  <a:gd name="T4" fmla="*/ 256 w 12"/>
                  <a:gd name="T5" fmla="*/ 116 h 17"/>
                  <a:gd name="T6" fmla="*/ 0 w 12"/>
                  <a:gd name="T7" fmla="*/ 328 h 17"/>
                  <a:gd name="T8" fmla="*/ 704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7" name="Freeform 60"/>
              <p:cNvSpPr>
                <a:spLocks/>
              </p:cNvSpPr>
              <p:nvPr/>
            </p:nvSpPr>
            <p:spPr bwMode="auto">
              <a:xfrm>
                <a:off x="1007" y="1720"/>
                <a:ext cx="16" cy="33"/>
              </a:xfrm>
              <a:custGeom>
                <a:avLst/>
                <a:gdLst>
                  <a:gd name="T0" fmla="*/ 448 w 8"/>
                  <a:gd name="T1" fmla="*/ 848 h 17"/>
                  <a:gd name="T2" fmla="*/ 256 w 8"/>
                  <a:gd name="T3" fmla="*/ 848 h 17"/>
                  <a:gd name="T4" fmla="*/ 0 w 8"/>
                  <a:gd name="T5" fmla="*/ 0 h 17"/>
                  <a:gd name="T6" fmla="*/ 256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4" y="16"/>
                    </a:lnTo>
                    <a:lnTo>
                      <a:pt x="0" y="0"/>
                    </a:lnTo>
                    <a:lnTo>
                      <a:pt x="4"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8" name="Freeform 61"/>
              <p:cNvSpPr>
                <a:spLocks/>
              </p:cNvSpPr>
              <p:nvPr/>
            </p:nvSpPr>
            <p:spPr bwMode="auto">
              <a:xfrm>
                <a:off x="1015"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9" name="Freeform 62"/>
              <p:cNvSpPr>
                <a:spLocks/>
              </p:cNvSpPr>
              <p:nvPr/>
            </p:nvSpPr>
            <p:spPr bwMode="auto">
              <a:xfrm>
                <a:off x="1021" y="1720"/>
                <a:ext cx="21" cy="33"/>
              </a:xfrm>
              <a:custGeom>
                <a:avLst/>
                <a:gdLst>
                  <a:gd name="T0" fmla="*/ 445 w 10"/>
                  <a:gd name="T1" fmla="*/ 848 h 17"/>
                  <a:gd name="T2" fmla="*/ 0 w 10"/>
                  <a:gd name="T3" fmla="*/ 848 h 17"/>
                  <a:gd name="T4" fmla="*/ 336 w 10"/>
                  <a:gd name="T5" fmla="*/ 0 h 17"/>
                  <a:gd name="T6" fmla="*/ 777 w 10"/>
                  <a:gd name="T7" fmla="*/ 0 h 17"/>
                  <a:gd name="T8" fmla="*/ 445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5" y="16"/>
                    </a:moveTo>
                    <a:lnTo>
                      <a:pt x="0" y="16"/>
                    </a:lnTo>
                    <a:lnTo>
                      <a:pt x="4" y="0"/>
                    </a:lnTo>
                    <a:lnTo>
                      <a:pt x="9"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40" name="Freeform 63"/>
              <p:cNvSpPr>
                <a:spLocks/>
              </p:cNvSpPr>
              <p:nvPr/>
            </p:nvSpPr>
            <p:spPr bwMode="auto">
              <a:xfrm>
                <a:off x="1032"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41" name="Freeform 64"/>
              <p:cNvSpPr>
                <a:spLocks/>
              </p:cNvSpPr>
              <p:nvPr/>
            </p:nvSpPr>
            <p:spPr bwMode="auto">
              <a:xfrm>
                <a:off x="1032"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42" name="Freeform 65"/>
              <p:cNvSpPr>
                <a:spLocks/>
              </p:cNvSpPr>
              <p:nvPr/>
            </p:nvSpPr>
            <p:spPr bwMode="auto">
              <a:xfrm>
                <a:off x="1040"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43" name="Freeform 66"/>
              <p:cNvSpPr>
                <a:spLocks/>
              </p:cNvSpPr>
              <p:nvPr/>
            </p:nvSpPr>
            <p:spPr bwMode="auto">
              <a:xfrm>
                <a:off x="1040" y="1748"/>
                <a:ext cx="40" cy="33"/>
              </a:xfrm>
              <a:custGeom>
                <a:avLst/>
                <a:gdLst>
                  <a:gd name="T0" fmla="*/ 320 w 20"/>
                  <a:gd name="T1" fmla="*/ 848 h 17"/>
                  <a:gd name="T2" fmla="*/ 0 w 20"/>
                  <a:gd name="T3" fmla="*/ 380 h 17"/>
                  <a:gd name="T4" fmla="*/ 896 w 20"/>
                  <a:gd name="T5" fmla="*/ 0 h 17"/>
                  <a:gd name="T6" fmla="*/ 1216 w 20"/>
                  <a:gd name="T7" fmla="*/ 468 h 17"/>
                  <a:gd name="T8" fmla="*/ 320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44" name="Freeform 67"/>
              <p:cNvSpPr>
                <a:spLocks/>
              </p:cNvSpPr>
              <p:nvPr/>
            </p:nvSpPr>
            <p:spPr bwMode="auto">
              <a:xfrm>
                <a:off x="1050" y="1765"/>
                <a:ext cx="38" cy="40"/>
              </a:xfrm>
              <a:custGeom>
                <a:avLst/>
                <a:gdLst>
                  <a:gd name="T0" fmla="*/ 256 w 19"/>
                  <a:gd name="T1" fmla="*/ 1216 h 20"/>
                  <a:gd name="T2" fmla="*/ 0 w 19"/>
                  <a:gd name="T3" fmla="*/ 448 h 20"/>
                  <a:gd name="T4" fmla="*/ 896 w 19"/>
                  <a:gd name="T5" fmla="*/ 0 h 20"/>
                  <a:gd name="T6" fmla="*/ 1152 w 19"/>
                  <a:gd name="T7" fmla="*/ 896 h 20"/>
                  <a:gd name="T8" fmla="*/ 256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4"/>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45" name="Freeform 68"/>
              <p:cNvSpPr>
                <a:spLocks/>
              </p:cNvSpPr>
              <p:nvPr/>
            </p:nvSpPr>
            <p:spPr bwMode="auto">
              <a:xfrm>
                <a:off x="1058" y="1793"/>
                <a:ext cx="32" cy="12"/>
              </a:xfrm>
              <a:custGeom>
                <a:avLst/>
                <a:gdLst>
                  <a:gd name="T0" fmla="*/ 0 w 16"/>
                  <a:gd name="T1" fmla="*/ 320 h 6"/>
                  <a:gd name="T2" fmla="*/ 960 w 16"/>
                  <a:gd name="T3" fmla="*/ 320 h 6"/>
                  <a:gd name="T4" fmla="*/ 960 w 16"/>
                  <a:gd name="T5" fmla="*/ 128 h 6"/>
                  <a:gd name="T6" fmla="*/ 896 w 16"/>
                  <a:gd name="T7" fmla="*/ 0 h 6"/>
                  <a:gd name="T8" fmla="*/ 0 w 16"/>
                  <a:gd name="T9" fmla="*/ 32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5"/>
                    </a:moveTo>
                    <a:lnTo>
                      <a:pt x="15" y="5"/>
                    </a:lnTo>
                    <a:lnTo>
                      <a:pt x="15" y="2"/>
                    </a:lnTo>
                    <a:lnTo>
                      <a:pt x="14" y="0"/>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46" name="Rectangle 69"/>
              <p:cNvSpPr>
                <a:spLocks noChangeArrowheads="1"/>
              </p:cNvSpPr>
              <p:nvPr/>
            </p:nvSpPr>
            <p:spPr bwMode="auto">
              <a:xfrm>
                <a:off x="1058" y="1803"/>
                <a:ext cx="30"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447" name="Rectangle 70"/>
              <p:cNvSpPr>
                <a:spLocks noChangeArrowheads="1"/>
              </p:cNvSpPr>
              <p:nvPr/>
            </p:nvSpPr>
            <p:spPr bwMode="auto">
              <a:xfrm>
                <a:off x="1058" y="1543"/>
                <a:ext cx="30"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448" name="Freeform 71"/>
              <p:cNvSpPr>
                <a:spLocks/>
              </p:cNvSpPr>
              <p:nvPr/>
            </p:nvSpPr>
            <p:spPr bwMode="auto">
              <a:xfrm>
                <a:off x="1058" y="1571"/>
                <a:ext cx="32" cy="11"/>
              </a:xfrm>
              <a:custGeom>
                <a:avLst/>
                <a:gdLst>
                  <a:gd name="T0" fmla="*/ 0 w 16"/>
                  <a:gd name="T1" fmla="*/ 0 h 6"/>
                  <a:gd name="T2" fmla="*/ 896 w 16"/>
                  <a:gd name="T3" fmla="*/ 193 h 6"/>
                  <a:gd name="T4" fmla="*/ 960 w 16"/>
                  <a:gd name="T5" fmla="*/ 125 h 6"/>
                  <a:gd name="T6" fmla="*/ 960 w 16"/>
                  <a:gd name="T7" fmla="*/ 0 h 6"/>
                  <a:gd name="T8" fmla="*/ 0 w 16"/>
                  <a:gd name="T9" fmla="*/ 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0"/>
                    </a:moveTo>
                    <a:lnTo>
                      <a:pt x="14" y="5"/>
                    </a:lnTo>
                    <a:lnTo>
                      <a:pt x="15" y="3"/>
                    </a:lnTo>
                    <a:lnTo>
                      <a:pt x="15"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49" name="Freeform 72"/>
              <p:cNvSpPr>
                <a:spLocks/>
              </p:cNvSpPr>
              <p:nvPr/>
            </p:nvSpPr>
            <p:spPr bwMode="auto">
              <a:xfrm>
                <a:off x="1050" y="1571"/>
                <a:ext cx="38" cy="39"/>
              </a:xfrm>
              <a:custGeom>
                <a:avLst/>
                <a:gdLst>
                  <a:gd name="T0" fmla="*/ 0 w 19"/>
                  <a:gd name="T1" fmla="*/ 653 h 20"/>
                  <a:gd name="T2" fmla="*/ 256 w 19"/>
                  <a:gd name="T3" fmla="*/ 0 h 20"/>
                  <a:gd name="T4" fmla="*/ 1152 w 19"/>
                  <a:gd name="T5" fmla="*/ 289 h 20"/>
                  <a:gd name="T6" fmla="*/ 896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5"/>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0" name="Freeform 73"/>
              <p:cNvSpPr>
                <a:spLocks/>
              </p:cNvSpPr>
              <p:nvPr/>
            </p:nvSpPr>
            <p:spPr bwMode="auto">
              <a:xfrm>
                <a:off x="1040" y="1594"/>
                <a:ext cx="40" cy="34"/>
              </a:xfrm>
              <a:custGeom>
                <a:avLst/>
                <a:gdLst>
                  <a:gd name="T0" fmla="*/ 0 w 20"/>
                  <a:gd name="T1" fmla="*/ 576 h 17"/>
                  <a:gd name="T2" fmla="*/ 320 w 20"/>
                  <a:gd name="T3" fmla="*/ 0 h 17"/>
                  <a:gd name="T4" fmla="*/ 1216 w 20"/>
                  <a:gd name="T5" fmla="*/ 448 h 17"/>
                  <a:gd name="T6" fmla="*/ 896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1" name="Freeform 74"/>
              <p:cNvSpPr>
                <a:spLocks/>
              </p:cNvSpPr>
              <p:nvPr/>
            </p:nvSpPr>
            <p:spPr bwMode="auto">
              <a:xfrm>
                <a:off x="1040"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2" name="Freeform 75"/>
              <p:cNvSpPr>
                <a:spLocks/>
              </p:cNvSpPr>
              <p:nvPr/>
            </p:nvSpPr>
            <p:spPr bwMode="auto">
              <a:xfrm>
                <a:off x="1030"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3" name="Freeform 76"/>
              <p:cNvSpPr>
                <a:spLocks/>
              </p:cNvSpPr>
              <p:nvPr/>
            </p:nvSpPr>
            <p:spPr bwMode="auto">
              <a:xfrm>
                <a:off x="1030" y="1622"/>
                <a:ext cx="26" cy="33"/>
              </a:xfrm>
              <a:custGeom>
                <a:avLst/>
                <a:gdLst>
                  <a:gd name="T0" fmla="*/ 0 w 13"/>
                  <a:gd name="T1" fmla="*/ 0 h 17"/>
                  <a:gd name="T2" fmla="*/ 448 w 13"/>
                  <a:gd name="T3" fmla="*/ 848 h 17"/>
                  <a:gd name="T4" fmla="*/ 640 w 13"/>
                  <a:gd name="T5" fmla="*/ 738 h 17"/>
                  <a:gd name="T6" fmla="*/ 768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4" name="Freeform 77"/>
              <p:cNvSpPr>
                <a:spLocks/>
              </p:cNvSpPr>
              <p:nvPr/>
            </p:nvSpPr>
            <p:spPr bwMode="auto">
              <a:xfrm>
                <a:off x="1021" y="1622"/>
                <a:ext cx="25" cy="33"/>
              </a:xfrm>
              <a:custGeom>
                <a:avLst/>
                <a:gdLst>
                  <a:gd name="T0" fmla="*/ 0 w 12"/>
                  <a:gd name="T1" fmla="*/ 116 h 17"/>
                  <a:gd name="T2" fmla="*/ 317 w 12"/>
                  <a:gd name="T3" fmla="*/ 0 h 17"/>
                  <a:gd name="T4" fmla="*/ 902 w 12"/>
                  <a:gd name="T5" fmla="*/ 848 h 17"/>
                  <a:gd name="T6" fmla="*/ 585 w 12"/>
                  <a:gd name="T7" fmla="*/ 848 h 17"/>
                  <a:gd name="T8" fmla="*/ 0 w 12"/>
                  <a:gd name="T9" fmla="*/ 116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2"/>
                    </a:moveTo>
                    <a:lnTo>
                      <a:pt x="4" y="0"/>
                    </a:lnTo>
                    <a:lnTo>
                      <a:pt x="11"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5" name="Freeform 78"/>
              <p:cNvSpPr>
                <a:spLocks/>
              </p:cNvSpPr>
              <p:nvPr/>
            </p:nvSpPr>
            <p:spPr bwMode="auto">
              <a:xfrm>
                <a:off x="1007"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6" name="Freeform 79"/>
              <p:cNvSpPr>
                <a:spLocks/>
              </p:cNvSpPr>
              <p:nvPr/>
            </p:nvSpPr>
            <p:spPr bwMode="auto">
              <a:xfrm>
                <a:off x="1005" y="1622"/>
                <a:ext cx="18" cy="33"/>
              </a:xfrm>
              <a:custGeom>
                <a:avLst/>
                <a:gdLst>
                  <a:gd name="T0" fmla="*/ 384 w 9"/>
                  <a:gd name="T1" fmla="*/ 0 h 17"/>
                  <a:gd name="T2" fmla="*/ 512 w 9"/>
                  <a:gd name="T3" fmla="*/ 116 h 17"/>
                  <a:gd name="T4" fmla="*/ 64 w 9"/>
                  <a:gd name="T5" fmla="*/ 848 h 17"/>
                  <a:gd name="T6" fmla="*/ 0 w 9"/>
                  <a:gd name="T7" fmla="*/ 738 h 17"/>
                  <a:gd name="T8" fmla="*/ 384 w 9"/>
                  <a:gd name="T9" fmla="*/ 0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6" y="0"/>
                    </a:moveTo>
                    <a:lnTo>
                      <a:pt x="8" y="2"/>
                    </a:lnTo>
                    <a:lnTo>
                      <a:pt x="1" y="16"/>
                    </a:lnTo>
                    <a:lnTo>
                      <a:pt x="0" y="14"/>
                    </a:lnTo>
                    <a:lnTo>
                      <a:pt x="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7" name="Freeform 80"/>
              <p:cNvSpPr>
                <a:spLocks/>
              </p:cNvSpPr>
              <p:nvPr/>
            </p:nvSpPr>
            <p:spPr bwMode="auto">
              <a:xfrm>
                <a:off x="993" y="1622"/>
                <a:ext cx="26" cy="29"/>
              </a:xfrm>
              <a:custGeom>
                <a:avLst/>
                <a:gdLst>
                  <a:gd name="T0" fmla="*/ 768 w 13"/>
                  <a:gd name="T1" fmla="*/ 0 h 15"/>
                  <a:gd name="T2" fmla="*/ 0 w 13"/>
                  <a:gd name="T3" fmla="*/ 613 h 15"/>
                  <a:gd name="T4" fmla="*/ 128 w 13"/>
                  <a:gd name="T5" fmla="*/ 729 h 15"/>
                  <a:gd name="T6" fmla="*/ 384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2" y="14"/>
                    </a:lnTo>
                    <a:lnTo>
                      <a:pt x="6"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8" name="Freeform 81"/>
              <p:cNvSpPr>
                <a:spLocks/>
              </p:cNvSpPr>
              <p:nvPr/>
            </p:nvSpPr>
            <p:spPr bwMode="auto">
              <a:xfrm>
                <a:off x="983"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9" name="Freeform 82"/>
              <p:cNvSpPr>
                <a:spLocks/>
              </p:cNvSpPr>
              <p:nvPr/>
            </p:nvSpPr>
            <p:spPr bwMode="auto">
              <a:xfrm>
                <a:off x="979" y="1612"/>
                <a:ext cx="30" cy="26"/>
              </a:xfrm>
              <a:custGeom>
                <a:avLst/>
                <a:gdLst>
                  <a:gd name="T0" fmla="*/ 896 w 15"/>
                  <a:gd name="T1" fmla="*/ 0 h 13"/>
                  <a:gd name="T2" fmla="*/ 0 w 15"/>
                  <a:gd name="T3" fmla="*/ 512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8"/>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0" name="Freeform 83"/>
              <p:cNvSpPr>
                <a:spLocks/>
              </p:cNvSpPr>
              <p:nvPr/>
            </p:nvSpPr>
            <p:spPr bwMode="auto">
              <a:xfrm>
                <a:off x="965" y="1590"/>
                <a:ext cx="44" cy="40"/>
              </a:xfrm>
              <a:custGeom>
                <a:avLst/>
                <a:gdLst>
                  <a:gd name="T0" fmla="*/ 896 w 22"/>
                  <a:gd name="T1" fmla="*/ 0 h 20"/>
                  <a:gd name="T2" fmla="*/ 1344 w 22"/>
                  <a:gd name="T3" fmla="*/ 704 h 20"/>
                  <a:gd name="T4" fmla="*/ 448 w 22"/>
                  <a:gd name="T5" fmla="*/ 1216 h 20"/>
                  <a:gd name="T6" fmla="*/ 0 w 22"/>
                  <a:gd name="T7" fmla="*/ 576 h 20"/>
                  <a:gd name="T8" fmla="*/ 896 w 22"/>
                  <a:gd name="T9" fmla="*/ 0 h 20"/>
                  <a:gd name="T10" fmla="*/ 0 60000 65536"/>
                  <a:gd name="T11" fmla="*/ 0 60000 65536"/>
                  <a:gd name="T12" fmla="*/ 0 60000 65536"/>
                  <a:gd name="T13" fmla="*/ 0 60000 65536"/>
                  <a:gd name="T14" fmla="*/ 0 60000 65536"/>
                  <a:gd name="T15" fmla="*/ 0 w 22"/>
                  <a:gd name="T16" fmla="*/ 0 h 20"/>
                  <a:gd name="T17" fmla="*/ 22 w 22"/>
                  <a:gd name="T18" fmla="*/ 20 h 20"/>
                </a:gdLst>
                <a:ahLst/>
                <a:cxnLst>
                  <a:cxn ang="T10">
                    <a:pos x="T0" y="T1"/>
                  </a:cxn>
                  <a:cxn ang="T11">
                    <a:pos x="T2" y="T3"/>
                  </a:cxn>
                  <a:cxn ang="T12">
                    <a:pos x="T4" y="T5"/>
                  </a:cxn>
                  <a:cxn ang="T13">
                    <a:pos x="T6" y="T7"/>
                  </a:cxn>
                  <a:cxn ang="T14">
                    <a:pos x="T8" y="T9"/>
                  </a:cxn>
                </a:cxnLst>
                <a:rect l="T15" t="T16" r="T17" b="T18"/>
                <a:pathLst>
                  <a:path w="22" h="20">
                    <a:moveTo>
                      <a:pt x="14" y="0"/>
                    </a:moveTo>
                    <a:lnTo>
                      <a:pt x="21" y="11"/>
                    </a:lnTo>
                    <a:lnTo>
                      <a:pt x="7" y="19"/>
                    </a:lnTo>
                    <a:lnTo>
                      <a:pt x="0" y="9"/>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1" name="Freeform 84"/>
              <p:cNvSpPr>
                <a:spLocks/>
              </p:cNvSpPr>
              <p:nvPr/>
            </p:nvSpPr>
            <p:spPr bwMode="auto">
              <a:xfrm>
                <a:off x="963" y="1590"/>
                <a:ext cx="32" cy="20"/>
              </a:xfrm>
              <a:custGeom>
                <a:avLst/>
                <a:gdLst>
                  <a:gd name="T0" fmla="*/ 960 w 16"/>
                  <a:gd name="T1" fmla="*/ 0 h 10"/>
                  <a:gd name="T2" fmla="*/ 0 w 16"/>
                  <a:gd name="T3" fmla="*/ 256 h 10"/>
                  <a:gd name="T4" fmla="*/ 64 w 16"/>
                  <a:gd name="T5" fmla="*/ 448 h 10"/>
                  <a:gd name="T6" fmla="*/ 64 w 16"/>
                  <a:gd name="T7" fmla="*/ 576 h 10"/>
                  <a:gd name="T8" fmla="*/ 960 w 16"/>
                  <a:gd name="T9" fmla="*/ 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0"/>
                    </a:moveTo>
                    <a:lnTo>
                      <a:pt x="0" y="4"/>
                    </a:lnTo>
                    <a:lnTo>
                      <a:pt x="1" y="7"/>
                    </a:lnTo>
                    <a:lnTo>
                      <a:pt x="1" y="9"/>
                    </a:lnTo>
                    <a:lnTo>
                      <a:pt x="15"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2" name="Freeform 85"/>
              <p:cNvSpPr>
                <a:spLocks/>
              </p:cNvSpPr>
              <p:nvPr/>
            </p:nvSpPr>
            <p:spPr bwMode="auto">
              <a:xfrm>
                <a:off x="959" y="1567"/>
                <a:ext cx="36" cy="33"/>
              </a:xfrm>
              <a:custGeom>
                <a:avLst/>
                <a:gdLst>
                  <a:gd name="T0" fmla="*/ 1024 w 18"/>
                  <a:gd name="T1" fmla="*/ 0 h 17"/>
                  <a:gd name="T2" fmla="*/ 1088 w 18"/>
                  <a:gd name="T3" fmla="*/ 637 h 17"/>
                  <a:gd name="T4" fmla="*/ 128 w 18"/>
                  <a:gd name="T5" fmla="*/ 848 h 17"/>
                  <a:gd name="T6" fmla="*/ 0 w 18"/>
                  <a:gd name="T7" fmla="*/ 272 h 17"/>
                  <a:gd name="T8" fmla="*/ 1024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16" y="0"/>
                    </a:moveTo>
                    <a:lnTo>
                      <a:pt x="17" y="12"/>
                    </a:lnTo>
                    <a:lnTo>
                      <a:pt x="2" y="16"/>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3" name="Freeform 86"/>
              <p:cNvSpPr>
                <a:spLocks/>
              </p:cNvSpPr>
              <p:nvPr/>
            </p:nvSpPr>
            <p:spPr bwMode="auto">
              <a:xfrm>
                <a:off x="959" y="1567"/>
                <a:ext cx="34" cy="12"/>
              </a:xfrm>
              <a:custGeom>
                <a:avLst/>
                <a:gdLst>
                  <a:gd name="T0" fmla="*/ 1024 w 17"/>
                  <a:gd name="T1" fmla="*/ 0 h 6"/>
                  <a:gd name="T2" fmla="*/ 0 w 17"/>
                  <a:gd name="T3" fmla="*/ 0 h 6"/>
                  <a:gd name="T4" fmla="*/ 0 w 17"/>
                  <a:gd name="T5" fmla="*/ 256 h 6"/>
                  <a:gd name="T6" fmla="*/ 0 w 17"/>
                  <a:gd name="T7" fmla="*/ 320 h 6"/>
                  <a:gd name="T8" fmla="*/ 1024 w 17"/>
                  <a:gd name="T9" fmla="*/ 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0"/>
                    </a:moveTo>
                    <a:lnTo>
                      <a:pt x="0" y="0"/>
                    </a:lnTo>
                    <a:lnTo>
                      <a:pt x="0" y="4"/>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4" name="Rectangle 87"/>
              <p:cNvSpPr>
                <a:spLocks noChangeArrowheads="1"/>
              </p:cNvSpPr>
              <p:nvPr/>
            </p:nvSpPr>
            <p:spPr bwMode="auto">
              <a:xfrm>
                <a:off x="959" y="1539"/>
                <a:ext cx="32"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465" name="Freeform 88"/>
              <p:cNvSpPr>
                <a:spLocks/>
              </p:cNvSpPr>
              <p:nvPr/>
            </p:nvSpPr>
            <p:spPr bwMode="auto">
              <a:xfrm>
                <a:off x="959" y="1478"/>
                <a:ext cx="34" cy="63"/>
              </a:xfrm>
              <a:custGeom>
                <a:avLst/>
                <a:gdLst>
                  <a:gd name="T0" fmla="*/ 1024 w 17"/>
                  <a:gd name="T1" fmla="*/ 1801 h 32"/>
                  <a:gd name="T2" fmla="*/ 1024 w 17"/>
                  <a:gd name="T3" fmla="*/ 0 h 32"/>
                  <a:gd name="T4" fmla="*/ 128 w 17"/>
                  <a:gd name="T5" fmla="*/ 0 h 32"/>
                  <a:gd name="T6" fmla="*/ 0 w 17"/>
                  <a:gd name="T7" fmla="*/ 1801 h 32"/>
                  <a:gd name="T8" fmla="*/ 1024 w 17"/>
                  <a:gd name="T9" fmla="*/ 1801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16" y="31"/>
                    </a:moveTo>
                    <a:lnTo>
                      <a:pt x="16" y="0"/>
                    </a:lnTo>
                    <a:lnTo>
                      <a:pt x="2" y="0"/>
                    </a:lnTo>
                    <a:lnTo>
                      <a:pt x="0" y="31"/>
                    </a:lnTo>
                    <a:lnTo>
                      <a:pt x="16"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6" name="Freeform 89"/>
              <p:cNvSpPr>
                <a:spLocks/>
              </p:cNvSpPr>
              <p:nvPr/>
            </p:nvSpPr>
            <p:spPr bwMode="auto">
              <a:xfrm>
                <a:off x="955" y="1539"/>
                <a:ext cx="38" cy="38"/>
              </a:xfrm>
              <a:custGeom>
                <a:avLst/>
                <a:gdLst>
                  <a:gd name="T0" fmla="*/ 0 w 19"/>
                  <a:gd name="T1" fmla="*/ 896 h 19"/>
                  <a:gd name="T2" fmla="*/ 128 w 19"/>
                  <a:gd name="T3" fmla="*/ 0 h 19"/>
                  <a:gd name="T4" fmla="*/ 1152 w 19"/>
                  <a:gd name="T5" fmla="*/ 0 h 19"/>
                  <a:gd name="T6" fmla="*/ 896 w 19"/>
                  <a:gd name="T7" fmla="*/ 1152 h 19"/>
                  <a:gd name="T8" fmla="*/ 0 w 19"/>
                  <a:gd name="T9" fmla="*/ 896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14"/>
                    </a:moveTo>
                    <a:lnTo>
                      <a:pt x="2" y="0"/>
                    </a:lnTo>
                    <a:lnTo>
                      <a:pt x="18" y="0"/>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7" name="Freeform 90"/>
              <p:cNvSpPr>
                <a:spLocks/>
              </p:cNvSpPr>
              <p:nvPr/>
            </p:nvSpPr>
            <p:spPr bwMode="auto">
              <a:xfrm>
                <a:off x="949" y="1567"/>
                <a:ext cx="36" cy="37"/>
              </a:xfrm>
              <a:custGeom>
                <a:avLst/>
                <a:gdLst>
                  <a:gd name="T0" fmla="*/ 0 w 18"/>
                  <a:gd name="T1" fmla="*/ 761 h 19"/>
                  <a:gd name="T2" fmla="*/ 192 w 18"/>
                  <a:gd name="T3" fmla="*/ 0 h 19"/>
                  <a:gd name="T4" fmla="*/ 1088 w 18"/>
                  <a:gd name="T5" fmla="*/ 228 h 19"/>
                  <a:gd name="T6" fmla="*/ 896 w 18"/>
                  <a:gd name="T7" fmla="*/ 974 h 19"/>
                  <a:gd name="T8" fmla="*/ 0 w 18"/>
                  <a:gd name="T9" fmla="*/ 761 h 19"/>
                  <a:gd name="T10" fmla="*/ 0 60000 65536"/>
                  <a:gd name="T11" fmla="*/ 0 60000 65536"/>
                  <a:gd name="T12" fmla="*/ 0 60000 65536"/>
                  <a:gd name="T13" fmla="*/ 0 60000 65536"/>
                  <a:gd name="T14" fmla="*/ 0 60000 65536"/>
                  <a:gd name="T15" fmla="*/ 0 w 18"/>
                  <a:gd name="T16" fmla="*/ 0 h 19"/>
                  <a:gd name="T17" fmla="*/ 18 w 18"/>
                  <a:gd name="T18" fmla="*/ 19 h 19"/>
                </a:gdLst>
                <a:ahLst/>
                <a:cxnLst>
                  <a:cxn ang="T10">
                    <a:pos x="T0" y="T1"/>
                  </a:cxn>
                  <a:cxn ang="T11">
                    <a:pos x="T2" y="T3"/>
                  </a:cxn>
                  <a:cxn ang="T12">
                    <a:pos x="T4" y="T5"/>
                  </a:cxn>
                  <a:cxn ang="T13">
                    <a:pos x="T6" y="T7"/>
                  </a:cxn>
                  <a:cxn ang="T14">
                    <a:pos x="T8" y="T9"/>
                  </a:cxn>
                </a:cxnLst>
                <a:rect l="T15" t="T16" r="T17" b="T18"/>
                <a:pathLst>
                  <a:path w="18" h="19">
                    <a:moveTo>
                      <a:pt x="0" y="14"/>
                    </a:moveTo>
                    <a:lnTo>
                      <a:pt x="3" y="0"/>
                    </a:lnTo>
                    <a:lnTo>
                      <a:pt x="17" y="4"/>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8" name="Freeform 91"/>
              <p:cNvSpPr>
                <a:spLocks/>
              </p:cNvSpPr>
              <p:nvPr/>
            </p:nvSpPr>
            <p:spPr bwMode="auto">
              <a:xfrm>
                <a:off x="936" y="1594"/>
                <a:ext cx="43" cy="34"/>
              </a:xfrm>
              <a:custGeom>
                <a:avLst/>
                <a:gdLst>
                  <a:gd name="T0" fmla="*/ 0 w 21"/>
                  <a:gd name="T1" fmla="*/ 576 h 17"/>
                  <a:gd name="T2" fmla="*/ 436 w 21"/>
                  <a:gd name="T3" fmla="*/ 0 h 17"/>
                  <a:gd name="T4" fmla="*/ 1476 w 21"/>
                  <a:gd name="T5" fmla="*/ 256 h 17"/>
                  <a:gd name="T6" fmla="*/ 1040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4"/>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9" name="Freeform 92"/>
              <p:cNvSpPr>
                <a:spLocks/>
              </p:cNvSpPr>
              <p:nvPr/>
            </p:nvSpPr>
            <p:spPr bwMode="auto">
              <a:xfrm>
                <a:off x="936" y="1612"/>
                <a:ext cx="31" cy="26"/>
              </a:xfrm>
              <a:custGeom>
                <a:avLst/>
                <a:gdLst>
                  <a:gd name="T0" fmla="*/ 0 w 15"/>
                  <a:gd name="T1" fmla="*/ 0 h 13"/>
                  <a:gd name="T2" fmla="*/ 1025 w 15"/>
                  <a:gd name="T3" fmla="*/ 768 h 13"/>
                  <a:gd name="T4" fmla="*/ 1093 w 15"/>
                  <a:gd name="T5" fmla="*/ 640 h 13"/>
                  <a:gd name="T6" fmla="*/ 1093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0" name="Freeform 93"/>
              <p:cNvSpPr>
                <a:spLocks/>
              </p:cNvSpPr>
              <p:nvPr/>
            </p:nvSpPr>
            <p:spPr bwMode="auto">
              <a:xfrm>
                <a:off x="926" y="1612"/>
                <a:ext cx="39" cy="35"/>
              </a:xfrm>
              <a:custGeom>
                <a:avLst/>
                <a:gdLst>
                  <a:gd name="T0" fmla="*/ 0 w 19"/>
                  <a:gd name="T1" fmla="*/ 272 h 18"/>
                  <a:gd name="T2" fmla="*/ 372 w 19"/>
                  <a:gd name="T3" fmla="*/ 0 h 18"/>
                  <a:gd name="T4" fmla="*/ 1349 w 19"/>
                  <a:gd name="T5" fmla="*/ 640 h 18"/>
                  <a:gd name="T6" fmla="*/ 909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1" name="Freeform 94"/>
              <p:cNvSpPr>
                <a:spLocks/>
              </p:cNvSpPr>
              <p:nvPr/>
            </p:nvSpPr>
            <p:spPr bwMode="auto">
              <a:xfrm>
                <a:off x="926" y="1622"/>
                <a:ext cx="27" cy="33"/>
              </a:xfrm>
              <a:custGeom>
                <a:avLst/>
                <a:gdLst>
                  <a:gd name="T0" fmla="*/ 0 w 13"/>
                  <a:gd name="T1" fmla="*/ 0 h 17"/>
                  <a:gd name="T2" fmla="*/ 573 w 13"/>
                  <a:gd name="T3" fmla="*/ 848 h 17"/>
                  <a:gd name="T4" fmla="*/ 897 w 13"/>
                  <a:gd name="T5" fmla="*/ 738 h 17"/>
                  <a:gd name="T6" fmla="*/ 966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2" name="Freeform 95"/>
              <p:cNvSpPr>
                <a:spLocks/>
              </p:cNvSpPr>
              <p:nvPr/>
            </p:nvSpPr>
            <p:spPr bwMode="auto">
              <a:xfrm>
                <a:off x="920" y="1622"/>
                <a:ext cx="22" cy="33"/>
              </a:xfrm>
              <a:custGeom>
                <a:avLst/>
                <a:gdLst>
                  <a:gd name="T0" fmla="*/ 0 w 11"/>
                  <a:gd name="T1" fmla="*/ 116 h 17"/>
                  <a:gd name="T2" fmla="*/ 192 w 11"/>
                  <a:gd name="T3" fmla="*/ 0 h 17"/>
                  <a:gd name="T4" fmla="*/ 640 w 11"/>
                  <a:gd name="T5" fmla="*/ 848 h 17"/>
                  <a:gd name="T6" fmla="*/ 448 w 11"/>
                  <a:gd name="T7" fmla="*/ 848 h 17"/>
                  <a:gd name="T8" fmla="*/ 0 w 11"/>
                  <a:gd name="T9" fmla="*/ 116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2"/>
                    </a:moveTo>
                    <a:lnTo>
                      <a:pt x="3" y="0"/>
                    </a:lnTo>
                    <a:lnTo>
                      <a:pt x="10"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3" name="Freeform 96"/>
              <p:cNvSpPr>
                <a:spLocks/>
              </p:cNvSpPr>
              <p:nvPr/>
            </p:nvSpPr>
            <p:spPr bwMode="auto">
              <a:xfrm>
                <a:off x="906"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4" name="Freeform 97"/>
              <p:cNvSpPr>
                <a:spLocks/>
              </p:cNvSpPr>
              <p:nvPr/>
            </p:nvSpPr>
            <p:spPr bwMode="auto">
              <a:xfrm>
                <a:off x="902" y="1622"/>
                <a:ext cx="20" cy="33"/>
              </a:xfrm>
              <a:custGeom>
                <a:avLst/>
                <a:gdLst>
                  <a:gd name="T0" fmla="*/ 448 w 10"/>
                  <a:gd name="T1" fmla="*/ 0 h 17"/>
                  <a:gd name="T2" fmla="*/ 576 w 10"/>
                  <a:gd name="T3" fmla="*/ 116 h 17"/>
                  <a:gd name="T4" fmla="*/ 128 w 10"/>
                  <a:gd name="T5" fmla="*/ 848 h 17"/>
                  <a:gd name="T6" fmla="*/ 0 w 10"/>
                  <a:gd name="T7" fmla="*/ 738 h 17"/>
                  <a:gd name="T8" fmla="*/ 448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7" y="0"/>
                    </a:moveTo>
                    <a:lnTo>
                      <a:pt x="9" y="2"/>
                    </a:lnTo>
                    <a:lnTo>
                      <a:pt x="2" y="16"/>
                    </a:lnTo>
                    <a:lnTo>
                      <a:pt x="0"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5" name="Freeform 98"/>
              <p:cNvSpPr>
                <a:spLocks/>
              </p:cNvSpPr>
              <p:nvPr/>
            </p:nvSpPr>
            <p:spPr bwMode="auto">
              <a:xfrm>
                <a:off x="892" y="1622"/>
                <a:ext cx="26" cy="29"/>
              </a:xfrm>
              <a:custGeom>
                <a:avLst/>
                <a:gdLst>
                  <a:gd name="T0" fmla="*/ 768 w 13"/>
                  <a:gd name="T1" fmla="*/ 0 h 15"/>
                  <a:gd name="T2" fmla="*/ 0 w 13"/>
                  <a:gd name="T3" fmla="*/ 613 h 15"/>
                  <a:gd name="T4" fmla="*/ 64 w 13"/>
                  <a:gd name="T5" fmla="*/ 729 h 15"/>
                  <a:gd name="T6" fmla="*/ 320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1" y="14"/>
                    </a:lnTo>
                    <a:lnTo>
                      <a:pt x="5"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6" name="Freeform 99"/>
              <p:cNvSpPr>
                <a:spLocks/>
              </p:cNvSpPr>
              <p:nvPr/>
            </p:nvSpPr>
            <p:spPr bwMode="auto">
              <a:xfrm>
                <a:off x="882"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7" name="Freeform 100"/>
              <p:cNvSpPr>
                <a:spLocks/>
              </p:cNvSpPr>
              <p:nvPr/>
            </p:nvSpPr>
            <p:spPr bwMode="auto">
              <a:xfrm>
                <a:off x="878" y="1612"/>
                <a:ext cx="30" cy="26"/>
              </a:xfrm>
              <a:custGeom>
                <a:avLst/>
                <a:gdLst>
                  <a:gd name="T0" fmla="*/ 896 w 15"/>
                  <a:gd name="T1" fmla="*/ 0 h 13"/>
                  <a:gd name="T2" fmla="*/ 0 w 15"/>
                  <a:gd name="T3" fmla="*/ 448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8" name="Freeform 101"/>
              <p:cNvSpPr>
                <a:spLocks/>
              </p:cNvSpPr>
              <p:nvPr/>
            </p:nvSpPr>
            <p:spPr bwMode="auto">
              <a:xfrm>
                <a:off x="867" y="1594"/>
                <a:ext cx="41" cy="34"/>
              </a:xfrm>
              <a:custGeom>
                <a:avLst/>
                <a:gdLst>
                  <a:gd name="T0" fmla="*/ 976 w 20"/>
                  <a:gd name="T1" fmla="*/ 0 h 17"/>
                  <a:gd name="T2" fmla="*/ 1412 w 20"/>
                  <a:gd name="T3" fmla="*/ 576 h 17"/>
                  <a:gd name="T4" fmla="*/ 369 w 20"/>
                  <a:gd name="T5" fmla="*/ 1024 h 17"/>
                  <a:gd name="T6" fmla="*/ 0 w 20"/>
                  <a:gd name="T7" fmla="*/ 448 h 17"/>
                  <a:gd name="T8" fmla="*/ 976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3" y="0"/>
                    </a:moveTo>
                    <a:lnTo>
                      <a:pt x="19" y="9"/>
                    </a:lnTo>
                    <a:lnTo>
                      <a:pt x="5" y="16"/>
                    </a:lnTo>
                    <a:lnTo>
                      <a:pt x="0" y="7"/>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9" name="Freeform 102"/>
              <p:cNvSpPr>
                <a:spLocks/>
              </p:cNvSpPr>
              <p:nvPr/>
            </p:nvSpPr>
            <p:spPr bwMode="auto">
              <a:xfrm>
                <a:off x="859" y="1571"/>
                <a:ext cx="37" cy="39"/>
              </a:xfrm>
              <a:custGeom>
                <a:avLst/>
                <a:gdLst>
                  <a:gd name="T0" fmla="*/ 1069 w 18"/>
                  <a:gd name="T1" fmla="*/ 0 h 20"/>
                  <a:gd name="T2" fmla="*/ 1285 w 18"/>
                  <a:gd name="T3" fmla="*/ 653 h 20"/>
                  <a:gd name="T4" fmla="*/ 288 w 18"/>
                  <a:gd name="T5" fmla="*/ 1037 h 20"/>
                  <a:gd name="T6" fmla="*/ 0 w 18"/>
                  <a:gd name="T7" fmla="*/ 172 h 20"/>
                  <a:gd name="T8" fmla="*/ 1069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4"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0" name="Freeform 103"/>
              <p:cNvSpPr>
                <a:spLocks/>
              </p:cNvSpPr>
              <p:nvPr/>
            </p:nvSpPr>
            <p:spPr bwMode="auto">
              <a:xfrm>
                <a:off x="853" y="1543"/>
                <a:ext cx="37" cy="36"/>
              </a:xfrm>
              <a:custGeom>
                <a:avLst/>
                <a:gdLst>
                  <a:gd name="T0" fmla="*/ 1285 w 18"/>
                  <a:gd name="T1" fmla="*/ 0 h 18"/>
                  <a:gd name="T2" fmla="*/ 1285 w 18"/>
                  <a:gd name="T3" fmla="*/ 896 h 18"/>
                  <a:gd name="T4" fmla="*/ 216 w 18"/>
                  <a:gd name="T5" fmla="*/ 1088 h 18"/>
                  <a:gd name="T6" fmla="*/ 0 w 18"/>
                  <a:gd name="T7" fmla="*/ 0 h 18"/>
                  <a:gd name="T8" fmla="*/ 1285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3"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1" name="Freeform 104"/>
              <p:cNvSpPr>
                <a:spLocks/>
              </p:cNvSpPr>
              <p:nvPr/>
            </p:nvSpPr>
            <p:spPr bwMode="auto">
              <a:xfrm>
                <a:off x="853" y="1482"/>
                <a:ext cx="37" cy="63"/>
              </a:xfrm>
              <a:custGeom>
                <a:avLst/>
                <a:gdLst>
                  <a:gd name="T0" fmla="*/ 1285 w 18"/>
                  <a:gd name="T1" fmla="*/ 1801 h 32"/>
                  <a:gd name="T2" fmla="*/ 1069 w 18"/>
                  <a:gd name="T3" fmla="*/ 0 h 32"/>
                  <a:gd name="T4" fmla="*/ 216 w 18"/>
                  <a:gd name="T5" fmla="*/ 0 h 32"/>
                  <a:gd name="T6" fmla="*/ 0 w 18"/>
                  <a:gd name="T7" fmla="*/ 1801 h 32"/>
                  <a:gd name="T8" fmla="*/ 1285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3"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2" name="Freeform 105"/>
              <p:cNvSpPr>
                <a:spLocks/>
              </p:cNvSpPr>
              <p:nvPr/>
            </p:nvSpPr>
            <p:spPr bwMode="auto">
              <a:xfrm>
                <a:off x="853" y="1543"/>
                <a:ext cx="37" cy="36"/>
              </a:xfrm>
              <a:custGeom>
                <a:avLst/>
                <a:gdLst>
                  <a:gd name="T0" fmla="*/ 0 w 18"/>
                  <a:gd name="T1" fmla="*/ 896 h 18"/>
                  <a:gd name="T2" fmla="*/ 0 w 18"/>
                  <a:gd name="T3" fmla="*/ 0 h 18"/>
                  <a:gd name="T4" fmla="*/ 1285 w 18"/>
                  <a:gd name="T5" fmla="*/ 0 h 18"/>
                  <a:gd name="T6" fmla="*/ 1069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3" name="Freeform 106"/>
              <p:cNvSpPr>
                <a:spLocks/>
              </p:cNvSpPr>
              <p:nvPr/>
            </p:nvSpPr>
            <p:spPr bwMode="auto">
              <a:xfrm>
                <a:off x="845" y="1571"/>
                <a:ext cx="39" cy="39"/>
              </a:xfrm>
              <a:custGeom>
                <a:avLst/>
                <a:gdLst>
                  <a:gd name="T0" fmla="*/ 0 w 19"/>
                  <a:gd name="T1" fmla="*/ 653 h 20"/>
                  <a:gd name="T2" fmla="*/ 287 w 19"/>
                  <a:gd name="T3" fmla="*/ 0 h 20"/>
                  <a:gd name="T4" fmla="*/ 1349 w 19"/>
                  <a:gd name="T5" fmla="*/ 172 h 20"/>
                  <a:gd name="T6" fmla="*/ 1061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4" name="Freeform 107"/>
              <p:cNvSpPr>
                <a:spLocks/>
              </p:cNvSpPr>
              <p:nvPr/>
            </p:nvSpPr>
            <p:spPr bwMode="auto">
              <a:xfrm>
                <a:off x="835" y="1594"/>
                <a:ext cx="41" cy="34"/>
              </a:xfrm>
              <a:custGeom>
                <a:avLst/>
                <a:gdLst>
                  <a:gd name="T0" fmla="*/ 0 w 20"/>
                  <a:gd name="T1" fmla="*/ 576 h 17"/>
                  <a:gd name="T2" fmla="*/ 369 w 20"/>
                  <a:gd name="T3" fmla="*/ 0 h 17"/>
                  <a:gd name="T4" fmla="*/ 1412 w 20"/>
                  <a:gd name="T5" fmla="*/ 448 h 17"/>
                  <a:gd name="T6" fmla="*/ 1041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5" name="Freeform 108"/>
              <p:cNvSpPr>
                <a:spLocks/>
              </p:cNvSpPr>
              <p:nvPr/>
            </p:nvSpPr>
            <p:spPr bwMode="auto">
              <a:xfrm>
                <a:off x="835"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6" name="Freeform 109"/>
              <p:cNvSpPr>
                <a:spLocks/>
              </p:cNvSpPr>
              <p:nvPr/>
            </p:nvSpPr>
            <p:spPr bwMode="auto">
              <a:xfrm>
                <a:off x="825"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7" name="Freeform 110"/>
              <p:cNvSpPr>
                <a:spLocks/>
              </p:cNvSpPr>
              <p:nvPr/>
            </p:nvSpPr>
            <p:spPr bwMode="auto">
              <a:xfrm>
                <a:off x="825" y="1622"/>
                <a:ext cx="26" cy="29"/>
              </a:xfrm>
              <a:custGeom>
                <a:avLst/>
                <a:gdLst>
                  <a:gd name="T0" fmla="*/ 0 w 13"/>
                  <a:gd name="T1" fmla="*/ 0 h 15"/>
                  <a:gd name="T2" fmla="*/ 448 w 13"/>
                  <a:gd name="T3" fmla="*/ 729 h 15"/>
                  <a:gd name="T4" fmla="*/ 640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8" name="Freeform 111"/>
              <p:cNvSpPr>
                <a:spLocks/>
              </p:cNvSpPr>
              <p:nvPr/>
            </p:nvSpPr>
            <p:spPr bwMode="auto">
              <a:xfrm>
                <a:off x="821"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9" name="Freeform 112"/>
              <p:cNvSpPr>
                <a:spLocks/>
              </p:cNvSpPr>
              <p:nvPr/>
            </p:nvSpPr>
            <p:spPr bwMode="auto">
              <a:xfrm>
                <a:off x="807"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0" name="Freeform 113"/>
              <p:cNvSpPr>
                <a:spLocks/>
              </p:cNvSpPr>
              <p:nvPr/>
            </p:nvSpPr>
            <p:spPr bwMode="auto">
              <a:xfrm>
                <a:off x="799" y="1622"/>
                <a:ext cx="24" cy="33"/>
              </a:xfrm>
              <a:custGeom>
                <a:avLst/>
                <a:gdLst>
                  <a:gd name="T0" fmla="*/ 448 w 12"/>
                  <a:gd name="T1" fmla="*/ 0 h 17"/>
                  <a:gd name="T2" fmla="*/ 704 w 12"/>
                  <a:gd name="T3" fmla="*/ 116 h 17"/>
                  <a:gd name="T4" fmla="*/ 256 w 12"/>
                  <a:gd name="T5" fmla="*/ 848 h 17"/>
                  <a:gd name="T6" fmla="*/ 0 w 12"/>
                  <a:gd name="T7" fmla="*/ 848 h 17"/>
                  <a:gd name="T8" fmla="*/ 448 w 12"/>
                  <a:gd name="T9" fmla="*/ 0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7" y="0"/>
                    </a:moveTo>
                    <a:lnTo>
                      <a:pt x="11" y="2"/>
                    </a:lnTo>
                    <a:lnTo>
                      <a:pt x="4"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1" name="Freeform 114"/>
              <p:cNvSpPr>
                <a:spLocks/>
              </p:cNvSpPr>
              <p:nvPr/>
            </p:nvSpPr>
            <p:spPr bwMode="auto">
              <a:xfrm>
                <a:off x="788" y="1622"/>
                <a:ext cx="27" cy="33"/>
              </a:xfrm>
              <a:custGeom>
                <a:avLst/>
                <a:gdLst>
                  <a:gd name="T0" fmla="*/ 966 w 13"/>
                  <a:gd name="T1" fmla="*/ 0 h 17"/>
                  <a:gd name="T2" fmla="*/ 0 w 13"/>
                  <a:gd name="T3" fmla="*/ 637 h 17"/>
                  <a:gd name="T4" fmla="*/ 152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2"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2" name="Freeform 115"/>
              <p:cNvSpPr>
                <a:spLocks/>
              </p:cNvSpPr>
              <p:nvPr/>
            </p:nvSpPr>
            <p:spPr bwMode="auto">
              <a:xfrm>
                <a:off x="778" y="1612"/>
                <a:ext cx="37" cy="35"/>
              </a:xfrm>
              <a:custGeom>
                <a:avLst/>
                <a:gdLst>
                  <a:gd name="T0" fmla="*/ 913 w 18"/>
                  <a:gd name="T1" fmla="*/ 0 h 18"/>
                  <a:gd name="T2" fmla="*/ 1285 w 18"/>
                  <a:gd name="T3" fmla="*/ 272 h 18"/>
                  <a:gd name="T4" fmla="*/ 372 w 18"/>
                  <a:gd name="T5" fmla="*/ 912 h 18"/>
                  <a:gd name="T6" fmla="*/ 0 w 18"/>
                  <a:gd name="T7" fmla="*/ 640 h 18"/>
                  <a:gd name="T8" fmla="*/ 913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3" name="Freeform 116"/>
              <p:cNvSpPr>
                <a:spLocks/>
              </p:cNvSpPr>
              <p:nvPr/>
            </p:nvSpPr>
            <p:spPr bwMode="auto">
              <a:xfrm>
                <a:off x="774" y="1612"/>
                <a:ext cx="31" cy="26"/>
              </a:xfrm>
              <a:custGeom>
                <a:avLst/>
                <a:gdLst>
                  <a:gd name="T0" fmla="*/ 1093 w 15"/>
                  <a:gd name="T1" fmla="*/ 0 h 13"/>
                  <a:gd name="T2" fmla="*/ 0 w 15"/>
                  <a:gd name="T3" fmla="*/ 448 h 13"/>
                  <a:gd name="T4" fmla="*/ 0 w 15"/>
                  <a:gd name="T5" fmla="*/ 640 h 13"/>
                  <a:gd name="T6" fmla="*/ 149 w 15"/>
                  <a:gd name="T7" fmla="*/ 768 h 13"/>
                  <a:gd name="T8" fmla="*/ 1093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4" name="Freeform 117"/>
              <p:cNvSpPr>
                <a:spLocks/>
              </p:cNvSpPr>
              <p:nvPr/>
            </p:nvSpPr>
            <p:spPr bwMode="auto">
              <a:xfrm>
                <a:off x="764" y="1594"/>
                <a:ext cx="41" cy="34"/>
              </a:xfrm>
              <a:custGeom>
                <a:avLst/>
                <a:gdLst>
                  <a:gd name="T0" fmla="*/ 1041 w 20"/>
                  <a:gd name="T1" fmla="*/ 0 h 17"/>
                  <a:gd name="T2" fmla="*/ 1412 w 20"/>
                  <a:gd name="T3" fmla="*/ 576 h 17"/>
                  <a:gd name="T4" fmla="*/ 369 w 20"/>
                  <a:gd name="T5" fmla="*/ 1024 h 17"/>
                  <a:gd name="T6" fmla="*/ 0 w 20"/>
                  <a:gd name="T7" fmla="*/ 448 h 17"/>
                  <a:gd name="T8" fmla="*/ 1041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4" y="0"/>
                    </a:moveTo>
                    <a:lnTo>
                      <a:pt x="19" y="9"/>
                    </a:lnTo>
                    <a:lnTo>
                      <a:pt x="5"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5" name="Freeform 118"/>
              <p:cNvSpPr>
                <a:spLocks/>
              </p:cNvSpPr>
              <p:nvPr/>
            </p:nvSpPr>
            <p:spPr bwMode="auto">
              <a:xfrm>
                <a:off x="758" y="1571"/>
                <a:ext cx="37" cy="39"/>
              </a:xfrm>
              <a:custGeom>
                <a:avLst/>
                <a:gdLst>
                  <a:gd name="T0" fmla="*/ 980 w 18"/>
                  <a:gd name="T1" fmla="*/ 0 h 20"/>
                  <a:gd name="T2" fmla="*/ 1285 w 18"/>
                  <a:gd name="T3" fmla="*/ 653 h 20"/>
                  <a:gd name="T4" fmla="*/ 216 w 18"/>
                  <a:gd name="T5" fmla="*/ 1037 h 20"/>
                  <a:gd name="T6" fmla="*/ 0 w 18"/>
                  <a:gd name="T7" fmla="*/ 172 h 20"/>
                  <a:gd name="T8" fmla="*/ 980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3" y="0"/>
                    </a:moveTo>
                    <a:lnTo>
                      <a:pt x="17" y="12"/>
                    </a:lnTo>
                    <a:lnTo>
                      <a:pt x="3" y="19"/>
                    </a:lnTo>
                    <a:lnTo>
                      <a:pt x="0" y="3"/>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6" name="Freeform 119"/>
              <p:cNvSpPr>
                <a:spLocks/>
              </p:cNvSpPr>
              <p:nvPr/>
            </p:nvSpPr>
            <p:spPr bwMode="auto">
              <a:xfrm>
                <a:off x="750" y="1543"/>
                <a:ext cx="36" cy="36"/>
              </a:xfrm>
              <a:custGeom>
                <a:avLst/>
                <a:gdLst>
                  <a:gd name="T0" fmla="*/ 1088 w 18"/>
                  <a:gd name="T1" fmla="*/ 0 h 18"/>
                  <a:gd name="T2" fmla="*/ 1088 w 18"/>
                  <a:gd name="T3" fmla="*/ 896 h 18"/>
                  <a:gd name="T4" fmla="*/ 256 w 18"/>
                  <a:gd name="T5" fmla="*/ 1088 h 18"/>
                  <a:gd name="T6" fmla="*/ 0 w 18"/>
                  <a:gd name="T7" fmla="*/ 0 h 18"/>
                  <a:gd name="T8" fmla="*/ 108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4"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7" name="Freeform 120"/>
              <p:cNvSpPr>
                <a:spLocks/>
              </p:cNvSpPr>
              <p:nvPr/>
            </p:nvSpPr>
            <p:spPr bwMode="auto">
              <a:xfrm>
                <a:off x="750" y="1482"/>
                <a:ext cx="36" cy="63"/>
              </a:xfrm>
              <a:custGeom>
                <a:avLst/>
                <a:gdLst>
                  <a:gd name="T0" fmla="*/ 1088 w 18"/>
                  <a:gd name="T1" fmla="*/ 1801 h 32"/>
                  <a:gd name="T2" fmla="*/ 896 w 18"/>
                  <a:gd name="T3" fmla="*/ 0 h 32"/>
                  <a:gd name="T4" fmla="*/ 256 w 18"/>
                  <a:gd name="T5" fmla="*/ 0 h 32"/>
                  <a:gd name="T6" fmla="*/ 0 w 18"/>
                  <a:gd name="T7" fmla="*/ 1801 h 32"/>
                  <a:gd name="T8" fmla="*/ 1088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4"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8" name="Freeform 121"/>
              <p:cNvSpPr>
                <a:spLocks/>
              </p:cNvSpPr>
              <p:nvPr/>
            </p:nvSpPr>
            <p:spPr bwMode="auto">
              <a:xfrm>
                <a:off x="750" y="1543"/>
                <a:ext cx="36" cy="36"/>
              </a:xfrm>
              <a:custGeom>
                <a:avLst/>
                <a:gdLst>
                  <a:gd name="T0" fmla="*/ 0 w 18"/>
                  <a:gd name="T1" fmla="*/ 896 h 18"/>
                  <a:gd name="T2" fmla="*/ 0 w 18"/>
                  <a:gd name="T3" fmla="*/ 0 h 18"/>
                  <a:gd name="T4" fmla="*/ 1088 w 18"/>
                  <a:gd name="T5" fmla="*/ 0 h 18"/>
                  <a:gd name="T6" fmla="*/ 896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9" name="Freeform 122"/>
              <p:cNvSpPr>
                <a:spLocks/>
              </p:cNvSpPr>
              <p:nvPr/>
            </p:nvSpPr>
            <p:spPr bwMode="auto">
              <a:xfrm>
                <a:off x="744" y="1571"/>
                <a:ext cx="36" cy="39"/>
              </a:xfrm>
              <a:custGeom>
                <a:avLst/>
                <a:gdLst>
                  <a:gd name="T0" fmla="*/ 0 w 18"/>
                  <a:gd name="T1" fmla="*/ 653 h 20"/>
                  <a:gd name="T2" fmla="*/ 192 w 18"/>
                  <a:gd name="T3" fmla="*/ 0 h 20"/>
                  <a:gd name="T4" fmla="*/ 1088 w 18"/>
                  <a:gd name="T5" fmla="*/ 172 h 20"/>
                  <a:gd name="T6" fmla="*/ 896 w 18"/>
                  <a:gd name="T7" fmla="*/ 1037 h 20"/>
                  <a:gd name="T8" fmla="*/ 0 w 18"/>
                  <a:gd name="T9" fmla="*/ 653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0" y="12"/>
                    </a:moveTo>
                    <a:lnTo>
                      <a:pt x="3" y="0"/>
                    </a:lnTo>
                    <a:lnTo>
                      <a:pt x="17"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0" name="Freeform 123"/>
              <p:cNvSpPr>
                <a:spLocks/>
              </p:cNvSpPr>
              <p:nvPr/>
            </p:nvSpPr>
            <p:spPr bwMode="auto">
              <a:xfrm>
                <a:off x="732" y="1594"/>
                <a:ext cx="42" cy="34"/>
              </a:xfrm>
              <a:custGeom>
                <a:avLst/>
                <a:gdLst>
                  <a:gd name="T0" fmla="*/ 0 w 21"/>
                  <a:gd name="T1" fmla="*/ 576 h 17"/>
                  <a:gd name="T2" fmla="*/ 384 w 21"/>
                  <a:gd name="T3" fmla="*/ 0 h 17"/>
                  <a:gd name="T4" fmla="*/ 1280 w 21"/>
                  <a:gd name="T5" fmla="*/ 448 h 17"/>
                  <a:gd name="T6" fmla="*/ 896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1" name="Freeform 124"/>
              <p:cNvSpPr>
                <a:spLocks/>
              </p:cNvSpPr>
              <p:nvPr/>
            </p:nvSpPr>
            <p:spPr bwMode="auto">
              <a:xfrm>
                <a:off x="732" y="1612"/>
                <a:ext cx="30" cy="26"/>
              </a:xfrm>
              <a:custGeom>
                <a:avLst/>
                <a:gdLst>
                  <a:gd name="T0" fmla="*/ 0 w 15"/>
                  <a:gd name="T1" fmla="*/ 0 h 13"/>
                  <a:gd name="T2" fmla="*/ 832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2" name="Freeform 125"/>
              <p:cNvSpPr>
                <a:spLocks/>
              </p:cNvSpPr>
              <p:nvPr/>
            </p:nvSpPr>
            <p:spPr bwMode="auto">
              <a:xfrm>
                <a:off x="722" y="1612"/>
                <a:ext cx="38" cy="35"/>
              </a:xfrm>
              <a:custGeom>
                <a:avLst/>
                <a:gdLst>
                  <a:gd name="T0" fmla="*/ 0 w 19"/>
                  <a:gd name="T1" fmla="*/ 272 h 18"/>
                  <a:gd name="T2" fmla="*/ 320 w 19"/>
                  <a:gd name="T3" fmla="*/ 0 h 18"/>
                  <a:gd name="T4" fmla="*/ 1152 w 19"/>
                  <a:gd name="T5" fmla="*/ 640 h 18"/>
                  <a:gd name="T6" fmla="*/ 768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3" name="Freeform 126"/>
              <p:cNvSpPr>
                <a:spLocks/>
              </p:cNvSpPr>
              <p:nvPr/>
            </p:nvSpPr>
            <p:spPr bwMode="auto">
              <a:xfrm>
                <a:off x="722" y="1622"/>
                <a:ext cx="26" cy="29"/>
              </a:xfrm>
              <a:custGeom>
                <a:avLst/>
                <a:gdLst>
                  <a:gd name="T0" fmla="*/ 0 w 13"/>
                  <a:gd name="T1" fmla="*/ 0 h 15"/>
                  <a:gd name="T2" fmla="*/ 448 w 13"/>
                  <a:gd name="T3" fmla="*/ 729 h 15"/>
                  <a:gd name="T4" fmla="*/ 704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4" name="Freeform 127"/>
              <p:cNvSpPr>
                <a:spLocks/>
              </p:cNvSpPr>
              <p:nvPr/>
            </p:nvSpPr>
            <p:spPr bwMode="auto">
              <a:xfrm>
                <a:off x="718"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5" name="Freeform 128"/>
              <p:cNvSpPr>
                <a:spLocks/>
              </p:cNvSpPr>
              <p:nvPr/>
            </p:nvSpPr>
            <p:spPr bwMode="auto">
              <a:xfrm>
                <a:off x="703"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6" name="Freeform 129"/>
              <p:cNvSpPr>
                <a:spLocks/>
              </p:cNvSpPr>
              <p:nvPr/>
            </p:nvSpPr>
            <p:spPr bwMode="auto">
              <a:xfrm>
                <a:off x="697" y="1622"/>
                <a:ext cx="23" cy="33"/>
              </a:xfrm>
              <a:custGeom>
                <a:avLst/>
                <a:gdLst>
                  <a:gd name="T0" fmla="*/ 594 w 11"/>
                  <a:gd name="T1" fmla="*/ 0 h 17"/>
                  <a:gd name="T2" fmla="*/ 838 w 11"/>
                  <a:gd name="T3" fmla="*/ 116 h 17"/>
                  <a:gd name="T4" fmla="*/ 245 w 11"/>
                  <a:gd name="T5" fmla="*/ 848 h 17"/>
                  <a:gd name="T6" fmla="*/ 0 w 11"/>
                  <a:gd name="T7" fmla="*/ 848 h 17"/>
                  <a:gd name="T8" fmla="*/ 594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7" y="0"/>
                    </a:moveTo>
                    <a:lnTo>
                      <a:pt x="10" y="2"/>
                    </a:lnTo>
                    <a:lnTo>
                      <a:pt x="3"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7" name="Freeform 130"/>
              <p:cNvSpPr>
                <a:spLocks/>
              </p:cNvSpPr>
              <p:nvPr/>
            </p:nvSpPr>
            <p:spPr bwMode="auto">
              <a:xfrm>
                <a:off x="687" y="1622"/>
                <a:ext cx="27" cy="33"/>
              </a:xfrm>
              <a:custGeom>
                <a:avLst/>
                <a:gdLst>
                  <a:gd name="T0" fmla="*/ 966 w 13"/>
                  <a:gd name="T1" fmla="*/ 0 h 17"/>
                  <a:gd name="T2" fmla="*/ 0 w 13"/>
                  <a:gd name="T3" fmla="*/ 637 h 17"/>
                  <a:gd name="T4" fmla="*/ 73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1"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8" name="Freeform 131"/>
              <p:cNvSpPr>
                <a:spLocks/>
              </p:cNvSpPr>
              <p:nvPr/>
            </p:nvSpPr>
            <p:spPr bwMode="auto">
              <a:xfrm>
                <a:off x="675" y="1612"/>
                <a:ext cx="39" cy="35"/>
              </a:xfrm>
              <a:custGeom>
                <a:avLst/>
                <a:gdLst>
                  <a:gd name="T0" fmla="*/ 977 w 19"/>
                  <a:gd name="T1" fmla="*/ 0 h 18"/>
                  <a:gd name="T2" fmla="*/ 1349 w 19"/>
                  <a:gd name="T3" fmla="*/ 272 h 18"/>
                  <a:gd name="T4" fmla="*/ 443 w 19"/>
                  <a:gd name="T5" fmla="*/ 912 h 18"/>
                  <a:gd name="T6" fmla="*/ 0 w 19"/>
                  <a:gd name="T7" fmla="*/ 640 h 18"/>
                  <a:gd name="T8" fmla="*/ 977 w 19"/>
                  <a:gd name="T9" fmla="*/ 0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13" y="0"/>
                    </a:moveTo>
                    <a:lnTo>
                      <a:pt x="18" y="5"/>
                    </a:lnTo>
                    <a:lnTo>
                      <a:pt x="6" y="17"/>
                    </a:lnTo>
                    <a:lnTo>
                      <a:pt x="0" y="12"/>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9" name="Freeform 132"/>
              <p:cNvSpPr>
                <a:spLocks/>
              </p:cNvSpPr>
              <p:nvPr/>
            </p:nvSpPr>
            <p:spPr bwMode="auto">
              <a:xfrm>
                <a:off x="673" y="1612"/>
                <a:ext cx="30" cy="26"/>
              </a:xfrm>
              <a:custGeom>
                <a:avLst/>
                <a:gdLst>
                  <a:gd name="T0" fmla="*/ 896 w 15"/>
                  <a:gd name="T1" fmla="*/ 0 h 13"/>
                  <a:gd name="T2" fmla="*/ 0 w 15"/>
                  <a:gd name="T3" fmla="*/ 448 h 13"/>
                  <a:gd name="T4" fmla="*/ 0 w 15"/>
                  <a:gd name="T5" fmla="*/ 640 h 13"/>
                  <a:gd name="T6" fmla="*/ 64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1"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10" name="Freeform 133"/>
              <p:cNvSpPr>
                <a:spLocks/>
              </p:cNvSpPr>
              <p:nvPr/>
            </p:nvSpPr>
            <p:spPr bwMode="auto">
              <a:xfrm>
                <a:off x="661" y="1594"/>
                <a:ext cx="42" cy="34"/>
              </a:xfrm>
              <a:custGeom>
                <a:avLst/>
                <a:gdLst>
                  <a:gd name="T0" fmla="*/ 896 w 21"/>
                  <a:gd name="T1" fmla="*/ 0 h 17"/>
                  <a:gd name="T2" fmla="*/ 1280 w 21"/>
                  <a:gd name="T3" fmla="*/ 576 h 17"/>
                  <a:gd name="T4" fmla="*/ 384 w 21"/>
                  <a:gd name="T5" fmla="*/ 1024 h 17"/>
                  <a:gd name="T6" fmla="*/ 0 w 21"/>
                  <a:gd name="T7" fmla="*/ 448 h 17"/>
                  <a:gd name="T8" fmla="*/ 896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4" y="0"/>
                    </a:moveTo>
                    <a:lnTo>
                      <a:pt x="20" y="9"/>
                    </a:lnTo>
                    <a:lnTo>
                      <a:pt x="6"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11" name="Freeform 134"/>
              <p:cNvSpPr>
                <a:spLocks/>
              </p:cNvSpPr>
              <p:nvPr/>
            </p:nvSpPr>
            <p:spPr bwMode="auto">
              <a:xfrm>
                <a:off x="655" y="1571"/>
                <a:ext cx="36" cy="39"/>
              </a:xfrm>
              <a:custGeom>
                <a:avLst/>
                <a:gdLst>
                  <a:gd name="T0" fmla="*/ 896 w 18"/>
                  <a:gd name="T1" fmla="*/ 0 h 20"/>
                  <a:gd name="T2" fmla="*/ 1088 w 18"/>
                  <a:gd name="T3" fmla="*/ 653 h 20"/>
                  <a:gd name="T4" fmla="*/ 192 w 18"/>
                  <a:gd name="T5" fmla="*/ 1037 h 20"/>
                  <a:gd name="T6" fmla="*/ 0 w 18"/>
                  <a:gd name="T7" fmla="*/ 172 h 20"/>
                  <a:gd name="T8" fmla="*/ 896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3"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12" name="Freeform 135"/>
              <p:cNvSpPr>
                <a:spLocks/>
              </p:cNvSpPr>
              <p:nvPr/>
            </p:nvSpPr>
            <p:spPr bwMode="auto">
              <a:xfrm>
                <a:off x="651" y="1543"/>
                <a:ext cx="34" cy="36"/>
              </a:xfrm>
              <a:custGeom>
                <a:avLst/>
                <a:gdLst>
                  <a:gd name="T0" fmla="*/ 1024 w 17"/>
                  <a:gd name="T1" fmla="*/ 896 h 18"/>
                  <a:gd name="T2" fmla="*/ 128 w 17"/>
                  <a:gd name="T3" fmla="*/ 1088 h 18"/>
                  <a:gd name="T4" fmla="*/ 0 w 17"/>
                  <a:gd name="T5" fmla="*/ 0 h 18"/>
                  <a:gd name="T6" fmla="*/ 896 w 17"/>
                  <a:gd name="T7" fmla="*/ 0 h 18"/>
                  <a:gd name="T8" fmla="*/ 1024 w 17"/>
                  <a:gd name="T9" fmla="*/ 896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14"/>
                    </a:moveTo>
                    <a:lnTo>
                      <a:pt x="2" y="17"/>
                    </a:lnTo>
                    <a:lnTo>
                      <a:pt x="0" y="0"/>
                    </a:lnTo>
                    <a:lnTo>
                      <a:pt x="14" y="0"/>
                    </a:lnTo>
                    <a:lnTo>
                      <a:pt x="16"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13" name="Rectangle 136"/>
              <p:cNvSpPr>
                <a:spLocks noChangeArrowheads="1"/>
              </p:cNvSpPr>
              <p:nvPr/>
            </p:nvSpPr>
            <p:spPr bwMode="auto">
              <a:xfrm>
                <a:off x="863" y="1441"/>
                <a:ext cx="19"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514" name="Rectangle 137"/>
              <p:cNvSpPr>
                <a:spLocks noChangeArrowheads="1"/>
              </p:cNvSpPr>
              <p:nvPr/>
            </p:nvSpPr>
            <p:spPr bwMode="auto">
              <a:xfrm>
                <a:off x="855" y="1834"/>
                <a:ext cx="33"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grpSp>
        <p:sp>
          <p:nvSpPr>
            <p:cNvPr id="312" name="Line 138"/>
            <p:cNvSpPr>
              <a:spLocks noChangeShapeType="1"/>
            </p:cNvSpPr>
            <p:nvPr/>
          </p:nvSpPr>
          <p:spPr bwMode="auto">
            <a:xfrm>
              <a:off x="5638800" y="2971800"/>
              <a:ext cx="1698625" cy="0"/>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13" name="Line 140"/>
            <p:cNvSpPr>
              <a:spLocks noChangeShapeType="1"/>
            </p:cNvSpPr>
            <p:nvPr/>
          </p:nvSpPr>
          <p:spPr bwMode="auto">
            <a:xfrm>
              <a:off x="2860675" y="4143375"/>
              <a:ext cx="241300" cy="6350"/>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14" name="Line 141"/>
            <p:cNvSpPr>
              <a:spLocks noChangeShapeType="1"/>
            </p:cNvSpPr>
            <p:nvPr/>
          </p:nvSpPr>
          <p:spPr bwMode="auto">
            <a:xfrm>
              <a:off x="1595438" y="4121150"/>
              <a:ext cx="307975" cy="0"/>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nvGrpSpPr>
            <p:cNvPr id="315" name="Group 142"/>
            <p:cNvGrpSpPr>
              <a:grpSpLocks/>
            </p:cNvGrpSpPr>
            <p:nvPr/>
          </p:nvGrpSpPr>
          <p:grpSpPr bwMode="auto">
            <a:xfrm>
              <a:off x="609600" y="1752600"/>
              <a:ext cx="1244600" cy="495300"/>
              <a:chOff x="3888" y="1128"/>
              <a:chExt cx="784" cy="312"/>
            </a:xfrm>
          </p:grpSpPr>
          <p:sp>
            <p:nvSpPr>
              <p:cNvPr id="377" name="Freeform 143"/>
              <p:cNvSpPr>
                <a:spLocks/>
              </p:cNvSpPr>
              <p:nvPr/>
            </p:nvSpPr>
            <p:spPr bwMode="auto">
              <a:xfrm>
                <a:off x="3920"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78" name="Freeform 144"/>
              <p:cNvSpPr>
                <a:spLocks/>
              </p:cNvSpPr>
              <p:nvPr/>
            </p:nvSpPr>
            <p:spPr bwMode="auto">
              <a:xfrm>
                <a:off x="3888"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C0C0C0"/>
              </a:solidFill>
              <a:ln w="12700" cap="rnd" cmpd="sng">
                <a:solidFill>
                  <a:srgbClr val="FF0000"/>
                </a:solidFill>
                <a:prstDash val="solid"/>
                <a:round/>
                <a:headEnd/>
                <a:tailEnd/>
              </a:ln>
            </p:spPr>
            <p:txBody>
              <a:bodyPr/>
              <a:lstStyle/>
              <a:p>
                <a:endParaRPr lang="zh-CN" altLang="en-US" sz="1400">
                  <a:latin typeface="Huawei Sans" panose="020C0503030203020204" pitchFamily="34" charset="0"/>
                </a:endParaRPr>
              </a:p>
            </p:txBody>
          </p:sp>
          <p:sp>
            <p:nvSpPr>
              <p:cNvPr id="379" name="Freeform 145"/>
              <p:cNvSpPr>
                <a:spLocks/>
              </p:cNvSpPr>
              <p:nvPr/>
            </p:nvSpPr>
            <p:spPr bwMode="auto">
              <a:xfrm>
                <a:off x="4076" y="1316"/>
                <a:ext cx="132" cy="83"/>
              </a:xfrm>
              <a:custGeom>
                <a:avLst/>
                <a:gdLst>
                  <a:gd name="T0" fmla="*/ 1480 w 65"/>
                  <a:gd name="T1" fmla="*/ 0 h 42"/>
                  <a:gd name="T2" fmla="*/ 3452 w 65"/>
                  <a:gd name="T3" fmla="*/ 0 h 42"/>
                  <a:gd name="T4" fmla="*/ 3452 w 65"/>
                  <a:gd name="T5" fmla="*/ 609 h 42"/>
                  <a:gd name="T6" fmla="*/ 4486 w 65"/>
                  <a:gd name="T7" fmla="*/ 609 h 42"/>
                  <a:gd name="T8" fmla="*/ 4486 w 65"/>
                  <a:gd name="T9" fmla="*/ 2437 h 42"/>
                  <a:gd name="T10" fmla="*/ 0 w 65"/>
                  <a:gd name="T11" fmla="*/ 2437 h 42"/>
                  <a:gd name="T12" fmla="*/ 0 w 65"/>
                  <a:gd name="T13" fmla="*/ 609 h 42"/>
                  <a:gd name="T14" fmla="*/ 1480 w 65"/>
                  <a:gd name="T15" fmla="*/ 609 h 42"/>
                  <a:gd name="T16" fmla="*/ 1480 w 65"/>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42"/>
                  <a:gd name="T29" fmla="*/ 65 w 65"/>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42">
                    <a:moveTo>
                      <a:pt x="21" y="0"/>
                    </a:moveTo>
                    <a:lnTo>
                      <a:pt x="49" y="0"/>
                    </a:lnTo>
                    <a:lnTo>
                      <a:pt x="49" y="10"/>
                    </a:lnTo>
                    <a:lnTo>
                      <a:pt x="64" y="10"/>
                    </a:lnTo>
                    <a:lnTo>
                      <a:pt x="64" y="41"/>
                    </a:lnTo>
                    <a:lnTo>
                      <a:pt x="0" y="41"/>
                    </a:lnTo>
                    <a:lnTo>
                      <a:pt x="0" y="10"/>
                    </a:lnTo>
                    <a:lnTo>
                      <a:pt x="21" y="10"/>
                    </a:lnTo>
                    <a:lnTo>
                      <a:pt x="21" y="0"/>
                    </a:lnTo>
                  </a:path>
                </a:pathLst>
              </a:custGeom>
              <a:solidFill>
                <a:srgbClr val="000000"/>
              </a:solidFill>
              <a:ln w="12700" cap="rnd" cmpd="sng">
                <a:solidFill>
                  <a:srgbClr val="FF0000"/>
                </a:solidFill>
                <a:prstDash val="solid"/>
                <a:round/>
                <a:headEnd/>
                <a:tailEnd/>
              </a:ln>
            </p:spPr>
            <p:txBody>
              <a:bodyPr/>
              <a:lstStyle/>
              <a:p>
                <a:endParaRPr lang="zh-CN" altLang="en-US" sz="1400">
                  <a:latin typeface="Huawei Sans" panose="020C0503030203020204" pitchFamily="34" charset="0"/>
                </a:endParaRPr>
              </a:p>
            </p:txBody>
          </p:sp>
        </p:grpSp>
        <p:grpSp>
          <p:nvGrpSpPr>
            <p:cNvPr id="316" name="Group 146"/>
            <p:cNvGrpSpPr>
              <a:grpSpLocks/>
            </p:cNvGrpSpPr>
            <p:nvPr/>
          </p:nvGrpSpPr>
          <p:grpSpPr bwMode="auto">
            <a:xfrm>
              <a:off x="2574925" y="1819275"/>
              <a:ext cx="1244600" cy="495300"/>
              <a:chOff x="2784" y="1128"/>
              <a:chExt cx="784" cy="312"/>
            </a:xfrm>
          </p:grpSpPr>
          <p:sp>
            <p:nvSpPr>
              <p:cNvPr id="374" name="Freeform 147"/>
              <p:cNvSpPr>
                <a:spLocks/>
              </p:cNvSpPr>
              <p:nvPr/>
            </p:nvSpPr>
            <p:spPr bwMode="auto">
              <a:xfrm>
                <a:off x="2816"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75" name="Freeform 148"/>
              <p:cNvSpPr>
                <a:spLocks/>
              </p:cNvSpPr>
              <p:nvPr/>
            </p:nvSpPr>
            <p:spPr bwMode="auto">
              <a:xfrm>
                <a:off x="2784"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C0C0C0"/>
              </a:solidFill>
              <a:ln w="12700" cap="rnd" cmpd="sng">
                <a:solidFill>
                  <a:srgbClr val="FF0000"/>
                </a:solidFill>
                <a:prstDash val="solid"/>
                <a:round/>
                <a:headEnd/>
                <a:tailEnd/>
              </a:ln>
            </p:spPr>
            <p:txBody>
              <a:bodyPr/>
              <a:lstStyle/>
              <a:p>
                <a:endParaRPr lang="zh-CN" altLang="en-US" sz="1400">
                  <a:latin typeface="Huawei Sans" panose="020C0503030203020204" pitchFamily="34" charset="0"/>
                </a:endParaRPr>
              </a:p>
            </p:txBody>
          </p:sp>
          <p:sp>
            <p:nvSpPr>
              <p:cNvPr id="376" name="Freeform 149"/>
              <p:cNvSpPr>
                <a:spLocks/>
              </p:cNvSpPr>
              <p:nvPr/>
            </p:nvSpPr>
            <p:spPr bwMode="auto">
              <a:xfrm>
                <a:off x="2972" y="1316"/>
                <a:ext cx="132" cy="83"/>
              </a:xfrm>
              <a:custGeom>
                <a:avLst/>
                <a:gdLst>
                  <a:gd name="T0" fmla="*/ 1480 w 65"/>
                  <a:gd name="T1" fmla="*/ 0 h 42"/>
                  <a:gd name="T2" fmla="*/ 3452 w 65"/>
                  <a:gd name="T3" fmla="*/ 0 h 42"/>
                  <a:gd name="T4" fmla="*/ 3452 w 65"/>
                  <a:gd name="T5" fmla="*/ 609 h 42"/>
                  <a:gd name="T6" fmla="*/ 4486 w 65"/>
                  <a:gd name="T7" fmla="*/ 609 h 42"/>
                  <a:gd name="T8" fmla="*/ 4486 w 65"/>
                  <a:gd name="T9" fmla="*/ 2437 h 42"/>
                  <a:gd name="T10" fmla="*/ 0 w 65"/>
                  <a:gd name="T11" fmla="*/ 2437 h 42"/>
                  <a:gd name="T12" fmla="*/ 0 w 65"/>
                  <a:gd name="T13" fmla="*/ 609 h 42"/>
                  <a:gd name="T14" fmla="*/ 1480 w 65"/>
                  <a:gd name="T15" fmla="*/ 609 h 42"/>
                  <a:gd name="T16" fmla="*/ 1480 w 65"/>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42"/>
                  <a:gd name="T29" fmla="*/ 65 w 65"/>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42">
                    <a:moveTo>
                      <a:pt x="21" y="0"/>
                    </a:moveTo>
                    <a:lnTo>
                      <a:pt x="49" y="0"/>
                    </a:lnTo>
                    <a:lnTo>
                      <a:pt x="49" y="10"/>
                    </a:lnTo>
                    <a:lnTo>
                      <a:pt x="64" y="10"/>
                    </a:lnTo>
                    <a:lnTo>
                      <a:pt x="64" y="41"/>
                    </a:lnTo>
                    <a:lnTo>
                      <a:pt x="0" y="41"/>
                    </a:lnTo>
                    <a:lnTo>
                      <a:pt x="0" y="10"/>
                    </a:lnTo>
                    <a:lnTo>
                      <a:pt x="21" y="10"/>
                    </a:lnTo>
                    <a:lnTo>
                      <a:pt x="21" y="0"/>
                    </a:lnTo>
                  </a:path>
                </a:pathLst>
              </a:custGeom>
              <a:solidFill>
                <a:srgbClr val="000000"/>
              </a:solidFill>
              <a:ln w="12700" cap="rnd" cmpd="sng">
                <a:solidFill>
                  <a:srgbClr val="FF0000"/>
                </a:solidFill>
                <a:prstDash val="solid"/>
                <a:round/>
                <a:headEnd/>
                <a:tailEnd/>
              </a:ln>
            </p:spPr>
            <p:txBody>
              <a:bodyPr/>
              <a:lstStyle/>
              <a:p>
                <a:endParaRPr lang="zh-CN" altLang="en-US" sz="1400">
                  <a:latin typeface="Huawei Sans" panose="020C0503030203020204" pitchFamily="34" charset="0"/>
                </a:endParaRPr>
              </a:p>
            </p:txBody>
          </p:sp>
        </p:grpSp>
        <p:grpSp>
          <p:nvGrpSpPr>
            <p:cNvPr id="317" name="Group 150"/>
            <p:cNvGrpSpPr>
              <a:grpSpLocks/>
            </p:cNvGrpSpPr>
            <p:nvPr/>
          </p:nvGrpSpPr>
          <p:grpSpPr bwMode="auto">
            <a:xfrm>
              <a:off x="990600" y="2286000"/>
              <a:ext cx="304800" cy="609600"/>
              <a:chOff x="4308" y="1632"/>
              <a:chExt cx="192" cy="384"/>
            </a:xfrm>
          </p:grpSpPr>
          <p:sp>
            <p:nvSpPr>
              <p:cNvPr id="371" name="Line 151"/>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72" name="AutoShape 152"/>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373" name="Line 153"/>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grpSp>
          <p:nvGrpSpPr>
            <p:cNvPr id="318" name="Group 154"/>
            <p:cNvGrpSpPr>
              <a:grpSpLocks/>
            </p:cNvGrpSpPr>
            <p:nvPr/>
          </p:nvGrpSpPr>
          <p:grpSpPr bwMode="auto">
            <a:xfrm>
              <a:off x="2584450" y="2324100"/>
              <a:ext cx="304800" cy="609600"/>
              <a:chOff x="4308" y="1632"/>
              <a:chExt cx="192" cy="384"/>
            </a:xfrm>
          </p:grpSpPr>
          <p:sp>
            <p:nvSpPr>
              <p:cNvPr id="368" name="Line 155"/>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69" name="AutoShape 156"/>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370" name="Line 157"/>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grpSp>
          <p:nvGrpSpPr>
            <p:cNvPr id="319" name="Group 158"/>
            <p:cNvGrpSpPr>
              <a:grpSpLocks/>
            </p:cNvGrpSpPr>
            <p:nvPr/>
          </p:nvGrpSpPr>
          <p:grpSpPr bwMode="auto">
            <a:xfrm>
              <a:off x="5562600" y="2971800"/>
              <a:ext cx="304800" cy="609600"/>
              <a:chOff x="4308" y="1632"/>
              <a:chExt cx="192" cy="384"/>
            </a:xfrm>
          </p:grpSpPr>
          <p:sp>
            <p:nvSpPr>
              <p:cNvPr id="365" name="Line 159"/>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66" name="AutoShape 160"/>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367" name="Line 161"/>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grpSp>
          <p:nvGrpSpPr>
            <p:cNvPr id="320" name="Group 162"/>
            <p:cNvGrpSpPr>
              <a:grpSpLocks/>
            </p:cNvGrpSpPr>
            <p:nvPr/>
          </p:nvGrpSpPr>
          <p:grpSpPr bwMode="auto">
            <a:xfrm>
              <a:off x="6248400" y="2971800"/>
              <a:ext cx="304800" cy="609600"/>
              <a:chOff x="4308" y="1632"/>
              <a:chExt cx="192" cy="384"/>
            </a:xfrm>
          </p:grpSpPr>
          <p:sp>
            <p:nvSpPr>
              <p:cNvPr id="362" name="Line 163"/>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63" name="AutoShape 164"/>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364" name="Line 165"/>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grpSp>
          <p:nvGrpSpPr>
            <p:cNvPr id="321" name="Group 166"/>
            <p:cNvGrpSpPr>
              <a:grpSpLocks/>
            </p:cNvGrpSpPr>
            <p:nvPr/>
          </p:nvGrpSpPr>
          <p:grpSpPr bwMode="auto">
            <a:xfrm>
              <a:off x="6705600" y="2971800"/>
              <a:ext cx="304800" cy="609600"/>
              <a:chOff x="4308" y="1632"/>
              <a:chExt cx="192" cy="384"/>
            </a:xfrm>
          </p:grpSpPr>
          <p:sp>
            <p:nvSpPr>
              <p:cNvPr id="359" name="Line 167"/>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60" name="AutoShape 168"/>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361" name="Line 169"/>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grpSp>
          <p:nvGrpSpPr>
            <p:cNvPr id="322" name="Group 170"/>
            <p:cNvGrpSpPr>
              <a:grpSpLocks/>
            </p:cNvGrpSpPr>
            <p:nvPr/>
          </p:nvGrpSpPr>
          <p:grpSpPr bwMode="auto">
            <a:xfrm>
              <a:off x="7239000" y="2971800"/>
              <a:ext cx="304800" cy="609600"/>
              <a:chOff x="4308" y="1632"/>
              <a:chExt cx="192" cy="384"/>
            </a:xfrm>
          </p:grpSpPr>
          <p:sp>
            <p:nvSpPr>
              <p:cNvPr id="356" name="Line 171"/>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57" name="AutoShape 172"/>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358" name="Line 173"/>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grpSp>
          <p:nvGrpSpPr>
            <p:cNvPr id="323" name="Group 174"/>
            <p:cNvGrpSpPr>
              <a:grpSpLocks/>
            </p:cNvGrpSpPr>
            <p:nvPr/>
          </p:nvGrpSpPr>
          <p:grpSpPr bwMode="auto">
            <a:xfrm>
              <a:off x="6629400" y="2362200"/>
              <a:ext cx="304800" cy="609600"/>
              <a:chOff x="4308" y="1632"/>
              <a:chExt cx="192" cy="384"/>
            </a:xfrm>
          </p:grpSpPr>
          <p:sp>
            <p:nvSpPr>
              <p:cNvPr id="353" name="Line 175"/>
              <p:cNvSpPr>
                <a:spLocks noChangeShapeType="1"/>
              </p:cNvSpPr>
              <p:nvPr/>
            </p:nvSpPr>
            <p:spPr bwMode="auto">
              <a:xfrm>
                <a:off x="4368" y="1632"/>
                <a:ext cx="0" cy="96"/>
              </a:xfrm>
              <a:prstGeom prst="line">
                <a:avLst/>
              </a:prstGeom>
              <a:noFill/>
              <a:ln w="38100">
                <a:solidFill>
                  <a:srgbClr val="FF505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54" name="AutoShape 176"/>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rgbClr val="FF5050"/>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355" name="Line 177"/>
              <p:cNvSpPr>
                <a:spLocks noChangeShapeType="1"/>
              </p:cNvSpPr>
              <p:nvPr/>
            </p:nvSpPr>
            <p:spPr bwMode="auto">
              <a:xfrm>
                <a:off x="4368" y="1920"/>
                <a:ext cx="0" cy="96"/>
              </a:xfrm>
              <a:prstGeom prst="line">
                <a:avLst/>
              </a:prstGeom>
              <a:noFill/>
              <a:ln w="38100">
                <a:solidFill>
                  <a:srgbClr val="FF5050"/>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sp>
          <p:nvSpPr>
            <p:cNvPr id="324" name="Rectangle 181"/>
            <p:cNvSpPr>
              <a:spLocks noChangeArrowheads="1"/>
            </p:cNvSpPr>
            <p:nvPr/>
          </p:nvSpPr>
          <p:spPr bwMode="auto">
            <a:xfrm>
              <a:off x="5041144" y="2437319"/>
              <a:ext cx="2883656" cy="2946418"/>
            </a:xfrm>
            <a:prstGeom prst="rect">
              <a:avLst/>
            </a:prstGeom>
            <a:noFill/>
            <a:ln w="12700">
              <a:noFill/>
              <a:miter lim="800000"/>
              <a:headEnd/>
              <a:tailEnd/>
            </a:ln>
            <a:effectLst/>
          </p:spPr>
          <p:txBody>
            <a:bodyPr lIns="93662" tIns="46038" rIns="93662" bIns="46038"/>
            <a:lstStyle/>
            <a:p>
              <a:pPr marL="285750" indent="-285750" defTabSz="915988">
                <a:lnSpc>
                  <a:spcPct val="90000"/>
                </a:lnSpc>
                <a:spcBef>
                  <a:spcPct val="30000"/>
                </a:spcBef>
                <a:spcAft>
                  <a:spcPct val="30000"/>
                </a:spcAft>
                <a:buClr>
                  <a:srgbClr val="969696"/>
                </a:buClr>
                <a:buSzPct val="60000"/>
                <a:buFont typeface="Wingdings" pitchFamily="2" charset="2"/>
                <a:buNone/>
                <a:defRPr/>
              </a:pPr>
              <a:endParaRPr lang="zh-CN" altLang="en-US" sz="1400">
                <a:solidFill>
                  <a:srgbClr val="000000"/>
                </a:solidFill>
                <a:effectLst>
                  <a:outerShdw blurRad="38100" dist="38100" dir="2700000" algn="tl">
                    <a:srgbClr val="C0C0C0"/>
                  </a:outerShdw>
                </a:effectLst>
                <a:latin typeface="Huawei Sans" panose="020C0503030203020204" pitchFamily="34" charset="0"/>
              </a:endParaRPr>
            </a:p>
          </p:txBody>
        </p:sp>
        <p:sp>
          <p:nvSpPr>
            <p:cNvPr id="325" name="Oval 182"/>
            <p:cNvSpPr>
              <a:spLocks noChangeArrowheads="1"/>
            </p:cNvSpPr>
            <p:nvPr/>
          </p:nvSpPr>
          <p:spPr bwMode="auto">
            <a:xfrm>
              <a:off x="1806575" y="4076700"/>
              <a:ext cx="144463" cy="144463"/>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26" name="Oval 183"/>
            <p:cNvSpPr>
              <a:spLocks noChangeArrowheads="1"/>
            </p:cNvSpPr>
            <p:nvPr/>
          </p:nvSpPr>
          <p:spPr bwMode="auto">
            <a:xfrm>
              <a:off x="2743200" y="4076700"/>
              <a:ext cx="144463" cy="144463"/>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27" name="Oval 184"/>
            <p:cNvSpPr>
              <a:spLocks noChangeArrowheads="1"/>
            </p:cNvSpPr>
            <p:nvPr/>
          </p:nvSpPr>
          <p:spPr bwMode="auto">
            <a:xfrm>
              <a:off x="2309813" y="4579938"/>
              <a:ext cx="144462" cy="144462"/>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28" name="Line 185"/>
            <p:cNvSpPr>
              <a:spLocks noChangeShapeType="1"/>
            </p:cNvSpPr>
            <p:nvPr/>
          </p:nvSpPr>
          <p:spPr bwMode="auto">
            <a:xfrm>
              <a:off x="1951038" y="4076700"/>
              <a:ext cx="431800" cy="504825"/>
            </a:xfrm>
            <a:prstGeom prst="line">
              <a:avLst/>
            </a:prstGeom>
            <a:noFill/>
            <a:ln w="4445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sz="1400">
                <a:latin typeface="Huawei Sans" panose="020C0503030203020204" pitchFamily="34" charset="0"/>
              </a:endParaRPr>
            </a:p>
          </p:txBody>
        </p:sp>
        <p:sp>
          <p:nvSpPr>
            <p:cNvPr id="329" name="Line 186"/>
            <p:cNvSpPr>
              <a:spLocks noChangeShapeType="1"/>
            </p:cNvSpPr>
            <p:nvPr/>
          </p:nvSpPr>
          <p:spPr bwMode="auto">
            <a:xfrm>
              <a:off x="2382838" y="4724400"/>
              <a:ext cx="0" cy="144463"/>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400">
                <a:latin typeface="Huawei Sans" panose="020C0503030203020204" pitchFamily="34" charset="0"/>
              </a:endParaRPr>
            </a:p>
          </p:txBody>
        </p:sp>
        <p:sp>
          <p:nvSpPr>
            <p:cNvPr id="330" name="Oval 187"/>
            <p:cNvSpPr>
              <a:spLocks noChangeArrowheads="1"/>
            </p:cNvSpPr>
            <p:nvPr/>
          </p:nvSpPr>
          <p:spPr bwMode="auto">
            <a:xfrm>
              <a:off x="3173413" y="5229225"/>
              <a:ext cx="144462" cy="144463"/>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31" name="Oval 188"/>
            <p:cNvSpPr>
              <a:spLocks noChangeArrowheads="1"/>
            </p:cNvSpPr>
            <p:nvPr/>
          </p:nvSpPr>
          <p:spPr bwMode="auto">
            <a:xfrm>
              <a:off x="3995738" y="5229225"/>
              <a:ext cx="144462" cy="144463"/>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32" name="Oval 189"/>
            <p:cNvSpPr>
              <a:spLocks noChangeArrowheads="1"/>
            </p:cNvSpPr>
            <p:nvPr/>
          </p:nvSpPr>
          <p:spPr bwMode="auto">
            <a:xfrm>
              <a:off x="3638550" y="5732463"/>
              <a:ext cx="144463" cy="144462"/>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33" name="Line 190"/>
            <p:cNvSpPr>
              <a:spLocks noChangeShapeType="1"/>
            </p:cNvSpPr>
            <p:nvPr/>
          </p:nvSpPr>
          <p:spPr bwMode="auto">
            <a:xfrm>
              <a:off x="3733800" y="5867400"/>
              <a:ext cx="0" cy="144463"/>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400">
                <a:latin typeface="Huawei Sans" panose="020C0503030203020204" pitchFamily="34" charset="0"/>
              </a:endParaRPr>
            </a:p>
          </p:txBody>
        </p:sp>
        <p:sp>
          <p:nvSpPr>
            <p:cNvPr id="334" name="Line 191"/>
            <p:cNvSpPr>
              <a:spLocks noChangeShapeType="1"/>
            </p:cNvSpPr>
            <p:nvPr/>
          </p:nvSpPr>
          <p:spPr bwMode="auto">
            <a:xfrm>
              <a:off x="4140200" y="5300663"/>
              <a:ext cx="165100" cy="0"/>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35" name="Rectangle 192"/>
            <p:cNvSpPr>
              <a:spLocks noChangeArrowheads="1"/>
            </p:cNvSpPr>
            <p:nvPr/>
          </p:nvSpPr>
          <p:spPr bwMode="auto">
            <a:xfrm>
              <a:off x="141955" y="1192944"/>
              <a:ext cx="2403748" cy="660744"/>
            </a:xfrm>
            <a:prstGeom prst="rect">
              <a:avLst/>
            </a:prstGeom>
            <a:noFill/>
            <a:ln w="9525">
              <a:noFill/>
              <a:miter lim="800000"/>
              <a:headEnd/>
              <a:tailEnd/>
            </a:ln>
            <a:effectLst/>
          </p:spPr>
          <p:txBody>
            <a:bodyPr wrap="none">
              <a:spAutoFit/>
            </a:bodyPr>
            <a:lstStyle/>
            <a:p>
              <a:pPr algn="ctr">
                <a:defRPr/>
              </a:pPr>
              <a:r>
                <a:rPr lang="en-US" sz="1400" dirty="0">
                  <a:solidFill>
                    <a:srgbClr val="000000"/>
                  </a:solidFill>
                  <a:latin typeface="Huawei Sans" panose="020C0503030203020204" pitchFamily="34" charset="0"/>
                </a:rPr>
                <a:t>G1 </a:t>
              </a:r>
              <a:endParaRPr lang="en-US" sz="1400" dirty="0" smtClean="0">
                <a:solidFill>
                  <a:srgbClr val="000000"/>
                </a:solidFill>
                <a:latin typeface="Huawei Sans" panose="020C0503030203020204" pitchFamily="34" charset="0"/>
              </a:endParaRPr>
            </a:p>
            <a:p>
              <a:pPr algn="ctr">
                <a:defRPr/>
              </a:pPr>
              <a:r>
                <a:rPr lang="en-US" sz="1400" dirty="0" smtClean="0">
                  <a:solidFill>
                    <a:srgbClr val="000000"/>
                  </a:solidFill>
                  <a:latin typeface="Huawei Sans" panose="020C0503030203020204" pitchFamily="34" charset="0"/>
                </a:rPr>
                <a:t>generator</a:t>
              </a:r>
              <a:endParaRPr lang="en-US" sz="1400" dirty="0">
                <a:solidFill>
                  <a:srgbClr val="000000"/>
                </a:solidFill>
                <a:latin typeface="Huawei Sans" panose="020C0503030203020204" pitchFamily="34" charset="0"/>
              </a:endParaRPr>
            </a:p>
          </p:txBody>
        </p:sp>
        <p:sp>
          <p:nvSpPr>
            <p:cNvPr id="336" name="Line 193"/>
            <p:cNvSpPr>
              <a:spLocks noChangeShapeType="1"/>
            </p:cNvSpPr>
            <p:nvPr/>
          </p:nvSpPr>
          <p:spPr bwMode="auto">
            <a:xfrm>
              <a:off x="2667000" y="2971800"/>
              <a:ext cx="3810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37" name="Line 194"/>
            <p:cNvSpPr>
              <a:spLocks noChangeShapeType="1"/>
            </p:cNvSpPr>
            <p:nvPr/>
          </p:nvSpPr>
          <p:spPr bwMode="auto">
            <a:xfrm>
              <a:off x="3048000" y="2971800"/>
              <a:ext cx="11832" cy="1141276"/>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38" name="Line 195"/>
            <p:cNvSpPr>
              <a:spLocks noChangeShapeType="1"/>
            </p:cNvSpPr>
            <p:nvPr/>
          </p:nvSpPr>
          <p:spPr bwMode="auto">
            <a:xfrm>
              <a:off x="1066800" y="2819400"/>
              <a:ext cx="0" cy="6096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39" name="Text Box 196"/>
            <p:cNvSpPr txBox="1">
              <a:spLocks noChangeArrowheads="1"/>
            </p:cNvSpPr>
            <p:nvPr/>
          </p:nvSpPr>
          <p:spPr bwMode="auto">
            <a:xfrm>
              <a:off x="3581400" y="2514600"/>
              <a:ext cx="457202" cy="388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40" name="Text Box 198"/>
            <p:cNvSpPr txBox="1">
              <a:spLocks noChangeArrowheads="1"/>
            </p:cNvSpPr>
            <p:nvPr/>
          </p:nvSpPr>
          <p:spPr bwMode="auto">
            <a:xfrm>
              <a:off x="4362370" y="5410199"/>
              <a:ext cx="451008" cy="388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41" name="Text Box 199"/>
            <p:cNvSpPr txBox="1">
              <a:spLocks noChangeArrowheads="1"/>
            </p:cNvSpPr>
            <p:nvPr/>
          </p:nvSpPr>
          <p:spPr bwMode="auto">
            <a:xfrm>
              <a:off x="3690537" y="5422899"/>
              <a:ext cx="1464478" cy="388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400" dirty="0">
                  <a:solidFill>
                    <a:srgbClr val="000000"/>
                  </a:solidFill>
                  <a:latin typeface="Huawei Sans" panose="020C0503030203020204" pitchFamily="34" charset="0"/>
                  <a:ea typeface="+mn-ea"/>
                </a:rPr>
                <a:t>ATS1</a:t>
              </a:r>
            </a:p>
          </p:txBody>
        </p:sp>
        <p:sp>
          <p:nvSpPr>
            <p:cNvPr id="342" name="Line 200"/>
            <p:cNvSpPr>
              <a:spLocks noChangeShapeType="1"/>
            </p:cNvSpPr>
            <p:nvPr/>
          </p:nvSpPr>
          <p:spPr bwMode="auto">
            <a:xfrm>
              <a:off x="3733800" y="6019800"/>
              <a:ext cx="2286000" cy="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43" name="Line 201"/>
            <p:cNvSpPr>
              <a:spLocks noChangeShapeType="1"/>
            </p:cNvSpPr>
            <p:nvPr/>
          </p:nvSpPr>
          <p:spPr bwMode="auto">
            <a:xfrm>
              <a:off x="2362200" y="4800600"/>
              <a:ext cx="8382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44" name="Line 202"/>
            <p:cNvSpPr>
              <a:spLocks noChangeShapeType="1"/>
            </p:cNvSpPr>
            <p:nvPr/>
          </p:nvSpPr>
          <p:spPr bwMode="auto">
            <a:xfrm>
              <a:off x="3200400" y="4800600"/>
              <a:ext cx="0" cy="4572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45" name="Text Box 204"/>
            <p:cNvSpPr txBox="1">
              <a:spLocks noChangeArrowheads="1"/>
            </p:cNvSpPr>
            <p:nvPr/>
          </p:nvSpPr>
          <p:spPr bwMode="auto">
            <a:xfrm>
              <a:off x="2242736" y="4202115"/>
              <a:ext cx="1464478" cy="388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400">
                  <a:solidFill>
                    <a:srgbClr val="000000"/>
                  </a:solidFill>
                  <a:latin typeface="Huawei Sans" panose="020C0503030203020204" pitchFamily="34" charset="0"/>
                  <a:ea typeface="+mn-ea"/>
                </a:rPr>
                <a:t>ATS2</a:t>
              </a:r>
            </a:p>
          </p:txBody>
        </p:sp>
        <p:sp>
          <p:nvSpPr>
            <p:cNvPr id="346" name="Rectangle 205"/>
            <p:cNvSpPr>
              <a:spLocks noChangeArrowheads="1"/>
            </p:cNvSpPr>
            <p:nvPr/>
          </p:nvSpPr>
          <p:spPr bwMode="auto">
            <a:xfrm>
              <a:off x="5871495" y="1284178"/>
              <a:ext cx="1652332" cy="388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400" dirty="0">
                  <a:solidFill>
                    <a:srgbClr val="000000"/>
                  </a:solidFill>
                  <a:latin typeface="Huawei Sans" panose="020C0503030203020204" pitchFamily="34" charset="0"/>
                  <a:ea typeface="+mn-ea"/>
                </a:rPr>
                <a:t>Mains</a:t>
              </a:r>
            </a:p>
          </p:txBody>
        </p:sp>
        <p:sp>
          <p:nvSpPr>
            <p:cNvPr id="347" name="Line 206"/>
            <p:cNvSpPr>
              <a:spLocks noChangeShapeType="1"/>
            </p:cNvSpPr>
            <p:nvPr/>
          </p:nvSpPr>
          <p:spPr bwMode="auto">
            <a:xfrm>
              <a:off x="1066800" y="3352800"/>
              <a:ext cx="0" cy="7620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48" name="Line 207"/>
            <p:cNvSpPr>
              <a:spLocks noChangeShapeType="1"/>
            </p:cNvSpPr>
            <p:nvPr/>
          </p:nvSpPr>
          <p:spPr bwMode="auto">
            <a:xfrm>
              <a:off x="1066800" y="4114800"/>
              <a:ext cx="5334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49" name="Line 208"/>
            <p:cNvSpPr>
              <a:spLocks noChangeShapeType="1"/>
            </p:cNvSpPr>
            <p:nvPr/>
          </p:nvSpPr>
          <p:spPr bwMode="auto">
            <a:xfrm>
              <a:off x="4267200" y="3581400"/>
              <a:ext cx="137160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50" name="Line 209"/>
            <p:cNvSpPr>
              <a:spLocks noChangeShapeType="1"/>
            </p:cNvSpPr>
            <p:nvPr/>
          </p:nvSpPr>
          <p:spPr bwMode="auto">
            <a:xfrm flipH="1">
              <a:off x="3657600" y="5257800"/>
              <a:ext cx="304800" cy="5334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351" name="Rectangle 144"/>
            <p:cNvSpPr>
              <a:spLocks noChangeArrowheads="1"/>
            </p:cNvSpPr>
            <p:nvPr/>
          </p:nvSpPr>
          <p:spPr bwMode="auto">
            <a:xfrm>
              <a:off x="6047269" y="5805065"/>
              <a:ext cx="1221111" cy="381199"/>
            </a:xfrm>
            <a:prstGeom prst="rect">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1400">
                  <a:solidFill>
                    <a:srgbClr val="0F245F"/>
                  </a:solidFill>
                  <a:latin typeface="Huawei Sans" panose="020C0503030203020204" pitchFamily="34" charset="0"/>
                </a:rPr>
                <a:t>Load</a:t>
              </a:r>
            </a:p>
          </p:txBody>
        </p:sp>
        <p:sp>
          <p:nvSpPr>
            <p:cNvPr id="352" name="Line 194"/>
            <p:cNvSpPr>
              <a:spLocks noChangeShapeType="1"/>
            </p:cNvSpPr>
            <p:nvPr/>
          </p:nvSpPr>
          <p:spPr bwMode="auto">
            <a:xfrm>
              <a:off x="4283968" y="3573016"/>
              <a:ext cx="36004" cy="1692188"/>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210" name="Rectangle 192"/>
            <p:cNvSpPr>
              <a:spLocks noChangeArrowheads="1"/>
            </p:cNvSpPr>
            <p:nvPr/>
          </p:nvSpPr>
          <p:spPr bwMode="auto">
            <a:xfrm>
              <a:off x="2311790" y="1207191"/>
              <a:ext cx="2842073" cy="660744"/>
            </a:xfrm>
            <a:prstGeom prst="rect">
              <a:avLst/>
            </a:prstGeom>
            <a:noFill/>
            <a:ln w="9525">
              <a:noFill/>
              <a:miter lim="800000"/>
              <a:headEnd/>
              <a:tailEnd/>
            </a:ln>
            <a:effectLst/>
          </p:spPr>
          <p:txBody>
            <a:bodyPr wrap="none">
              <a:spAutoFit/>
            </a:bodyPr>
            <a:lstStyle/>
            <a:p>
              <a:pPr>
                <a:defRPr/>
              </a:pPr>
              <a:r>
                <a:rPr lang="en-US" sz="1400" dirty="0" smtClean="0">
                  <a:solidFill>
                    <a:srgbClr val="000000"/>
                  </a:solidFill>
                  <a:latin typeface="Huawei Sans" panose="020C0503030203020204" pitchFamily="34" charset="0"/>
                </a:rPr>
                <a:t>G2 </a:t>
              </a:r>
              <a:r>
                <a:rPr lang="en-US" sz="1400" dirty="0">
                  <a:solidFill>
                    <a:srgbClr val="000000"/>
                  </a:solidFill>
                  <a:latin typeface="Huawei Sans" panose="020C0503030203020204" pitchFamily="34" charset="0"/>
                </a:rPr>
                <a:t>standby </a:t>
              </a:r>
              <a:endParaRPr lang="en-US" sz="1400" dirty="0" smtClean="0">
                <a:solidFill>
                  <a:srgbClr val="000000"/>
                </a:solidFill>
                <a:latin typeface="Huawei Sans" panose="020C0503030203020204" pitchFamily="34" charset="0"/>
              </a:endParaRPr>
            </a:p>
            <a:p>
              <a:pPr>
                <a:defRPr/>
              </a:pPr>
              <a:r>
                <a:rPr lang="en-US" sz="1400" dirty="0" smtClean="0">
                  <a:solidFill>
                    <a:srgbClr val="000000"/>
                  </a:solidFill>
                  <a:latin typeface="Huawei Sans" panose="020C0503030203020204" pitchFamily="34" charset="0"/>
                </a:rPr>
                <a:t>generator</a:t>
              </a:r>
              <a:endParaRPr lang="en-US" sz="1400" dirty="0">
                <a:solidFill>
                  <a:srgbClr val="000000"/>
                </a:solidFill>
                <a:latin typeface="Huawei Sans" panose="020C0503030203020204" pitchFamily="34" charset="0"/>
              </a:endParaRPr>
            </a:p>
          </p:txBody>
        </p:sp>
      </p:grpSp>
      <p:sp>
        <p:nvSpPr>
          <p:cNvPr id="517" name="矩形 516"/>
          <p:cNvSpPr/>
          <p:nvPr/>
        </p:nvSpPr>
        <p:spPr>
          <a:xfrm>
            <a:off x="7177456" y="1244977"/>
            <a:ext cx="4179917" cy="584775"/>
          </a:xfrm>
          <a:prstGeom prst="rect">
            <a:avLst/>
          </a:prstGeom>
        </p:spPr>
        <p:txBody>
          <a:bodyPr wrap="square">
            <a:spAutoFit/>
          </a:bodyPr>
          <a:lstStyle/>
          <a:p>
            <a:pPr algn="ctr">
              <a:defRPr/>
            </a:pPr>
            <a:r>
              <a:rPr lang="en-US" sz="1600" dirty="0">
                <a:latin typeface="Huawei Sans" panose="020C0503030203020204" pitchFamily="34" charset="0"/>
              </a:rPr>
              <a:t>Switchover between one mains input and two standby generators</a:t>
            </a:r>
          </a:p>
        </p:txBody>
      </p:sp>
    </p:spTree>
    <p:extLst>
      <p:ext uri="{BB962C8B-B14F-4D97-AF65-F5344CB8AC3E}">
        <p14:creationId xmlns:p14="http://schemas.microsoft.com/office/powerpoint/2010/main" val="34437164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ATS Typical Application Solution (4)</a:t>
            </a:r>
            <a:endParaRPr lang="en-US"/>
          </a:p>
        </p:txBody>
      </p:sp>
      <p:sp>
        <p:nvSpPr>
          <p:cNvPr id="2" name="文本占位符 1"/>
          <p:cNvSpPr>
            <a:spLocks noGrp="1"/>
          </p:cNvSpPr>
          <p:nvPr>
            <p:ph type="body" sz="quarter" idx="10"/>
          </p:nvPr>
        </p:nvSpPr>
        <p:spPr>
          <a:xfrm>
            <a:off x="455613" y="1052514"/>
            <a:ext cx="5626676" cy="4875042"/>
          </a:xfrm>
        </p:spPr>
        <p:txBody>
          <a:bodyPr/>
          <a:lstStyle/>
          <a:p>
            <a:pPr lvl="0"/>
            <a:r>
              <a:rPr lang="en-US" sz="1800" dirty="0" smtClean="0"/>
              <a:t>Switchover between two mains inputs and one standby generator</a:t>
            </a:r>
          </a:p>
          <a:p>
            <a:pPr lvl="1"/>
            <a:r>
              <a:rPr lang="en-US" sz="1600" dirty="0" smtClean="0"/>
              <a:t>If mains 1 or 2 fails, the generator is not started, and ATS1 switches to mains 1 or 2.</a:t>
            </a:r>
          </a:p>
          <a:p>
            <a:pPr lvl="1"/>
            <a:r>
              <a:rPr lang="en-US" sz="1600" dirty="0" smtClean="0"/>
              <a:t>When both mains 1 and mains 2 fail, the generator starts, and ATS2 switches to the generator.</a:t>
            </a:r>
          </a:p>
          <a:p>
            <a:pPr lvl="1"/>
            <a:r>
              <a:rPr lang="en-US" sz="1600" dirty="0" smtClean="0"/>
              <a:t>This solution has high reliability when the mains supply is normal. If the mains supply is unavailable, the DG directly carries the load, and the reliability is relatively low.</a:t>
            </a:r>
          </a:p>
          <a:p>
            <a:pPr lvl="1"/>
            <a:r>
              <a:rPr lang="en-US" sz="1600" dirty="0" smtClean="0"/>
              <a:t>This solution applies to scenarios where the mains supply is good and high reliability is required.</a:t>
            </a:r>
          </a:p>
          <a:p>
            <a:endParaRPr lang="zh-CN" altLang="en-US" sz="1800" dirty="0"/>
          </a:p>
        </p:txBody>
      </p:sp>
      <p:grpSp>
        <p:nvGrpSpPr>
          <p:cNvPr id="5" name="Group 1"/>
          <p:cNvGrpSpPr>
            <a:grpSpLocks/>
          </p:cNvGrpSpPr>
          <p:nvPr/>
        </p:nvGrpSpPr>
        <p:grpSpPr bwMode="auto">
          <a:xfrm>
            <a:off x="7555870" y="2154245"/>
            <a:ext cx="3444905" cy="3857532"/>
            <a:chOff x="455390" y="1412875"/>
            <a:chExt cx="3468910" cy="4696686"/>
          </a:xfrm>
        </p:grpSpPr>
        <p:grpSp>
          <p:nvGrpSpPr>
            <p:cNvPr id="6" name="Group 3"/>
            <p:cNvGrpSpPr>
              <a:grpSpLocks/>
            </p:cNvGrpSpPr>
            <p:nvPr/>
          </p:nvGrpSpPr>
          <p:grpSpPr bwMode="auto">
            <a:xfrm>
              <a:off x="676275" y="1755775"/>
              <a:ext cx="696913" cy="779463"/>
              <a:chOff x="651" y="1441"/>
              <a:chExt cx="439" cy="491"/>
            </a:xfrm>
          </p:grpSpPr>
          <p:sp>
            <p:nvSpPr>
              <p:cNvPr id="175" name="Rectangle 4"/>
              <p:cNvSpPr>
                <a:spLocks noChangeArrowheads="1"/>
              </p:cNvSpPr>
              <p:nvPr/>
            </p:nvSpPr>
            <p:spPr bwMode="auto">
              <a:xfrm>
                <a:off x="711" y="1655"/>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76" name="Rectangle 5"/>
              <p:cNvSpPr>
                <a:spLocks noChangeArrowheads="1"/>
              </p:cNvSpPr>
              <p:nvPr/>
            </p:nvSpPr>
            <p:spPr bwMode="auto">
              <a:xfrm>
                <a:off x="711" y="1696"/>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77" name="Freeform 6"/>
              <p:cNvSpPr>
                <a:spLocks/>
              </p:cNvSpPr>
              <p:nvPr/>
            </p:nvSpPr>
            <p:spPr bwMode="auto">
              <a:xfrm>
                <a:off x="651" y="1797"/>
                <a:ext cx="34" cy="35"/>
              </a:xfrm>
              <a:custGeom>
                <a:avLst/>
                <a:gdLst>
                  <a:gd name="T0" fmla="*/ 1024 w 17"/>
                  <a:gd name="T1" fmla="*/ 171 h 18"/>
                  <a:gd name="T2" fmla="*/ 896 w 17"/>
                  <a:gd name="T3" fmla="*/ 912 h 18"/>
                  <a:gd name="T4" fmla="*/ 0 w 17"/>
                  <a:gd name="T5" fmla="*/ 912 h 18"/>
                  <a:gd name="T6" fmla="*/ 128 w 17"/>
                  <a:gd name="T7" fmla="*/ 0 h 18"/>
                  <a:gd name="T8" fmla="*/ 1024 w 17"/>
                  <a:gd name="T9" fmla="*/ 171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3"/>
                    </a:moveTo>
                    <a:lnTo>
                      <a:pt x="14" y="17"/>
                    </a:lnTo>
                    <a:lnTo>
                      <a:pt x="0" y="17"/>
                    </a:lnTo>
                    <a:lnTo>
                      <a:pt x="2" y="0"/>
                    </a:lnTo>
                    <a:lnTo>
                      <a:pt x="16"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78" name="Freeform 7"/>
              <p:cNvSpPr>
                <a:spLocks/>
              </p:cNvSpPr>
              <p:nvPr/>
            </p:nvSpPr>
            <p:spPr bwMode="auto">
              <a:xfrm>
                <a:off x="655" y="1765"/>
                <a:ext cx="36" cy="40"/>
              </a:xfrm>
              <a:custGeom>
                <a:avLst/>
                <a:gdLst>
                  <a:gd name="T0" fmla="*/ 1088 w 18"/>
                  <a:gd name="T1" fmla="*/ 448 h 20"/>
                  <a:gd name="T2" fmla="*/ 896 w 18"/>
                  <a:gd name="T3" fmla="*/ 1216 h 20"/>
                  <a:gd name="T4" fmla="*/ 0 w 18"/>
                  <a:gd name="T5" fmla="*/ 1024 h 20"/>
                  <a:gd name="T6" fmla="*/ 192 w 18"/>
                  <a:gd name="T7" fmla="*/ 0 h 20"/>
                  <a:gd name="T8" fmla="*/ 1088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3"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79" name="Freeform 8"/>
              <p:cNvSpPr>
                <a:spLocks/>
              </p:cNvSpPr>
              <p:nvPr/>
            </p:nvSpPr>
            <p:spPr bwMode="auto">
              <a:xfrm>
                <a:off x="661" y="1748"/>
                <a:ext cx="42" cy="33"/>
              </a:xfrm>
              <a:custGeom>
                <a:avLst/>
                <a:gdLst>
                  <a:gd name="T0" fmla="*/ 1280 w 21"/>
                  <a:gd name="T1" fmla="*/ 380 h 17"/>
                  <a:gd name="T2" fmla="*/ 896 w 21"/>
                  <a:gd name="T3" fmla="*/ 848 h 17"/>
                  <a:gd name="T4" fmla="*/ 0 w 21"/>
                  <a:gd name="T5" fmla="*/ 468 h 17"/>
                  <a:gd name="T6" fmla="*/ 384 w 21"/>
                  <a:gd name="T7" fmla="*/ 0 h 17"/>
                  <a:gd name="T8" fmla="*/ 1280 w 21"/>
                  <a:gd name="T9" fmla="*/ 38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20" y="7"/>
                    </a:moveTo>
                    <a:lnTo>
                      <a:pt x="14" y="16"/>
                    </a:lnTo>
                    <a:lnTo>
                      <a:pt x="0" y="9"/>
                    </a:lnTo>
                    <a:lnTo>
                      <a:pt x="6" y="0"/>
                    </a:lnTo>
                    <a:lnTo>
                      <a:pt x="20"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0" name="Freeform 9"/>
              <p:cNvSpPr>
                <a:spLocks/>
              </p:cNvSpPr>
              <p:nvPr/>
            </p:nvSpPr>
            <p:spPr bwMode="auto">
              <a:xfrm>
                <a:off x="673" y="1738"/>
                <a:ext cx="30" cy="25"/>
              </a:xfrm>
              <a:custGeom>
                <a:avLst/>
                <a:gdLst>
                  <a:gd name="T0" fmla="*/ 896 w 15"/>
                  <a:gd name="T1" fmla="*/ 602 h 13"/>
                  <a:gd name="T2" fmla="*/ 64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1"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1" name="Freeform 10"/>
              <p:cNvSpPr>
                <a:spLocks/>
              </p:cNvSpPr>
              <p:nvPr/>
            </p:nvSpPr>
            <p:spPr bwMode="auto">
              <a:xfrm>
                <a:off x="675" y="1732"/>
                <a:ext cx="34" cy="31"/>
              </a:xfrm>
              <a:custGeom>
                <a:avLst/>
                <a:gdLst>
                  <a:gd name="T0" fmla="*/ 1024 w 17"/>
                  <a:gd name="T1" fmla="*/ 525 h 16"/>
                  <a:gd name="T2" fmla="*/ 832 w 17"/>
                  <a:gd name="T3" fmla="*/ 785 h 16"/>
                  <a:gd name="T4" fmla="*/ 0 w 17"/>
                  <a:gd name="T5" fmla="*/ 169 h 16"/>
                  <a:gd name="T6" fmla="*/ 384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3" y="15"/>
                    </a:lnTo>
                    <a:lnTo>
                      <a:pt x="0" y="3"/>
                    </a:lnTo>
                    <a:lnTo>
                      <a:pt x="6"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2" name="Freeform 11"/>
              <p:cNvSpPr>
                <a:spLocks/>
              </p:cNvSpPr>
              <p:nvPr/>
            </p:nvSpPr>
            <p:spPr bwMode="auto">
              <a:xfrm>
                <a:off x="687"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3" name="Freeform 12"/>
              <p:cNvSpPr>
                <a:spLocks/>
              </p:cNvSpPr>
              <p:nvPr/>
            </p:nvSpPr>
            <p:spPr bwMode="auto">
              <a:xfrm>
                <a:off x="701" y="1720"/>
                <a:ext cx="19" cy="33"/>
              </a:xfrm>
              <a:custGeom>
                <a:avLst/>
                <a:gdLst>
                  <a:gd name="T0" fmla="*/ 714 w 9"/>
                  <a:gd name="T1" fmla="*/ 848 h 17"/>
                  <a:gd name="T2" fmla="*/ 253 w 9"/>
                  <a:gd name="T3" fmla="*/ 848 h 17"/>
                  <a:gd name="T4" fmla="*/ 0 w 9"/>
                  <a:gd name="T5" fmla="*/ 0 h 17"/>
                  <a:gd name="T6" fmla="*/ 458 w 9"/>
                  <a:gd name="T7" fmla="*/ 0 h 17"/>
                  <a:gd name="T8" fmla="*/ 714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8" y="16"/>
                    </a:moveTo>
                    <a:lnTo>
                      <a:pt x="3" y="16"/>
                    </a:lnTo>
                    <a:lnTo>
                      <a:pt x="0" y="0"/>
                    </a:lnTo>
                    <a:lnTo>
                      <a:pt x="5" y="0"/>
                    </a:lnTo>
                    <a:lnTo>
                      <a:pt x="8"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4" name="Freeform 13"/>
              <p:cNvSpPr>
                <a:spLocks/>
              </p:cNvSpPr>
              <p:nvPr/>
            </p:nvSpPr>
            <p:spPr bwMode="auto">
              <a:xfrm>
                <a:off x="711"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5" name="Freeform 14"/>
              <p:cNvSpPr>
                <a:spLocks/>
              </p:cNvSpPr>
              <p:nvPr/>
            </p:nvSpPr>
            <p:spPr bwMode="auto">
              <a:xfrm>
                <a:off x="718" y="1720"/>
                <a:ext cx="16" cy="33"/>
              </a:xfrm>
              <a:custGeom>
                <a:avLst/>
                <a:gdLst>
                  <a:gd name="T0" fmla="*/ 256 w 8"/>
                  <a:gd name="T1" fmla="*/ 848 h 17"/>
                  <a:gd name="T2" fmla="*/ 0 w 8"/>
                  <a:gd name="T3" fmla="*/ 848 h 17"/>
                  <a:gd name="T4" fmla="*/ 256 w 8"/>
                  <a:gd name="T5" fmla="*/ 0 h 17"/>
                  <a:gd name="T6" fmla="*/ 448 w 8"/>
                  <a:gd name="T7" fmla="*/ 0 h 17"/>
                  <a:gd name="T8" fmla="*/ 256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4" y="16"/>
                    </a:moveTo>
                    <a:lnTo>
                      <a:pt x="0" y="16"/>
                    </a:lnTo>
                    <a:lnTo>
                      <a:pt x="4" y="0"/>
                    </a:lnTo>
                    <a:lnTo>
                      <a:pt x="7" y="0"/>
                    </a:lnTo>
                    <a:lnTo>
                      <a:pt x="4"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6" name="Freeform 15"/>
              <p:cNvSpPr>
                <a:spLocks/>
              </p:cNvSpPr>
              <p:nvPr/>
            </p:nvSpPr>
            <p:spPr bwMode="auto">
              <a:xfrm>
                <a:off x="726" y="1720"/>
                <a:ext cx="22" cy="33"/>
              </a:xfrm>
              <a:custGeom>
                <a:avLst/>
                <a:gdLst>
                  <a:gd name="T0" fmla="*/ 0 w 11"/>
                  <a:gd name="T1" fmla="*/ 848 h 17"/>
                  <a:gd name="T2" fmla="*/ 640 w 11"/>
                  <a:gd name="T3" fmla="*/ 328 h 17"/>
                  <a:gd name="T4" fmla="*/ 448 w 11"/>
                  <a:gd name="T5" fmla="*/ 116 h 17"/>
                  <a:gd name="T6" fmla="*/ 192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7" name="Freeform 16"/>
              <p:cNvSpPr>
                <a:spLocks/>
              </p:cNvSpPr>
              <p:nvPr/>
            </p:nvSpPr>
            <p:spPr bwMode="auto">
              <a:xfrm>
                <a:off x="726" y="1732"/>
                <a:ext cx="34" cy="31"/>
              </a:xfrm>
              <a:custGeom>
                <a:avLst/>
                <a:gdLst>
                  <a:gd name="T0" fmla="*/ 192 w 17"/>
                  <a:gd name="T1" fmla="*/ 785 h 16"/>
                  <a:gd name="T2" fmla="*/ 0 w 17"/>
                  <a:gd name="T3" fmla="*/ 525 h 16"/>
                  <a:gd name="T4" fmla="*/ 640 w 17"/>
                  <a:gd name="T5" fmla="*/ 0 h 16"/>
                  <a:gd name="T6" fmla="*/ 1024 w 17"/>
                  <a:gd name="T7" fmla="*/ 169 h 16"/>
                  <a:gd name="T8" fmla="*/ 192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8" name="Freeform 17"/>
              <p:cNvSpPr>
                <a:spLocks/>
              </p:cNvSpPr>
              <p:nvPr/>
            </p:nvSpPr>
            <p:spPr bwMode="auto">
              <a:xfrm>
                <a:off x="732" y="1738"/>
                <a:ext cx="30" cy="25"/>
              </a:xfrm>
              <a:custGeom>
                <a:avLst/>
                <a:gdLst>
                  <a:gd name="T0" fmla="*/ 0 w 15"/>
                  <a:gd name="T1" fmla="*/ 602 h 13"/>
                  <a:gd name="T2" fmla="*/ 896 w 15"/>
                  <a:gd name="T3" fmla="*/ 263 h 13"/>
                  <a:gd name="T4" fmla="*/ 896 w 15"/>
                  <a:gd name="T5" fmla="*/ 108 h 13"/>
                  <a:gd name="T6" fmla="*/ 832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89" name="Freeform 18"/>
              <p:cNvSpPr>
                <a:spLocks/>
              </p:cNvSpPr>
              <p:nvPr/>
            </p:nvSpPr>
            <p:spPr bwMode="auto">
              <a:xfrm>
                <a:off x="732" y="1748"/>
                <a:ext cx="42" cy="33"/>
              </a:xfrm>
              <a:custGeom>
                <a:avLst/>
                <a:gdLst>
                  <a:gd name="T0" fmla="*/ 384 w 21"/>
                  <a:gd name="T1" fmla="*/ 848 h 17"/>
                  <a:gd name="T2" fmla="*/ 0 w 21"/>
                  <a:gd name="T3" fmla="*/ 380 h 17"/>
                  <a:gd name="T4" fmla="*/ 896 w 21"/>
                  <a:gd name="T5" fmla="*/ 0 h 17"/>
                  <a:gd name="T6" fmla="*/ 1280 w 21"/>
                  <a:gd name="T7" fmla="*/ 693 h 17"/>
                  <a:gd name="T8" fmla="*/ 384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13"/>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0" name="Freeform 19"/>
              <p:cNvSpPr>
                <a:spLocks/>
              </p:cNvSpPr>
              <p:nvPr/>
            </p:nvSpPr>
            <p:spPr bwMode="auto">
              <a:xfrm>
                <a:off x="744" y="1773"/>
                <a:ext cx="36" cy="36"/>
              </a:xfrm>
              <a:custGeom>
                <a:avLst/>
                <a:gdLst>
                  <a:gd name="T0" fmla="*/ 192 w 18"/>
                  <a:gd name="T1" fmla="*/ 1088 h 18"/>
                  <a:gd name="T2" fmla="*/ 0 w 18"/>
                  <a:gd name="T3" fmla="*/ 192 h 18"/>
                  <a:gd name="T4" fmla="*/ 896 w 18"/>
                  <a:gd name="T5" fmla="*/ 0 h 18"/>
                  <a:gd name="T6" fmla="*/ 1088 w 18"/>
                  <a:gd name="T7" fmla="*/ 896 h 18"/>
                  <a:gd name="T8" fmla="*/ 192 w 18"/>
                  <a:gd name="T9" fmla="*/ 1088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3" y="17"/>
                    </a:moveTo>
                    <a:lnTo>
                      <a:pt x="0" y="3"/>
                    </a:lnTo>
                    <a:lnTo>
                      <a:pt x="14" y="0"/>
                    </a:lnTo>
                    <a:lnTo>
                      <a:pt x="17" y="14"/>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1" name="Freeform 20"/>
              <p:cNvSpPr>
                <a:spLocks/>
              </p:cNvSpPr>
              <p:nvPr/>
            </p:nvSpPr>
            <p:spPr bwMode="auto">
              <a:xfrm>
                <a:off x="750" y="1801"/>
                <a:ext cx="36" cy="35"/>
              </a:xfrm>
              <a:custGeom>
                <a:avLst/>
                <a:gdLst>
                  <a:gd name="T0" fmla="*/ 0 w 18"/>
                  <a:gd name="T1" fmla="*/ 912 h 18"/>
                  <a:gd name="T2" fmla="*/ 0 w 18"/>
                  <a:gd name="T3" fmla="*/ 171 h 18"/>
                  <a:gd name="T4" fmla="*/ 896 w 18"/>
                  <a:gd name="T5" fmla="*/ 0 h 18"/>
                  <a:gd name="T6" fmla="*/ 1088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2" name="Freeform 21"/>
              <p:cNvSpPr>
                <a:spLocks/>
              </p:cNvSpPr>
              <p:nvPr/>
            </p:nvSpPr>
            <p:spPr bwMode="auto">
              <a:xfrm>
                <a:off x="750" y="1834"/>
                <a:ext cx="36" cy="63"/>
              </a:xfrm>
              <a:custGeom>
                <a:avLst/>
                <a:gdLst>
                  <a:gd name="T0" fmla="*/ 0 w 18"/>
                  <a:gd name="T1" fmla="*/ 0 h 32"/>
                  <a:gd name="T2" fmla="*/ 256 w 18"/>
                  <a:gd name="T3" fmla="*/ 1801 h 32"/>
                  <a:gd name="T4" fmla="*/ 896 w 18"/>
                  <a:gd name="T5" fmla="*/ 1801 h 32"/>
                  <a:gd name="T6" fmla="*/ 1088 w 18"/>
                  <a:gd name="T7" fmla="*/ 0 h 32"/>
                  <a:gd name="T8" fmla="*/ 0 w 18"/>
                  <a:gd name="T9" fmla="*/ 0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0" y="0"/>
                    </a:moveTo>
                    <a:lnTo>
                      <a:pt x="4" y="31"/>
                    </a:lnTo>
                    <a:lnTo>
                      <a:pt x="14" y="31"/>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3" name="Freeform 22"/>
              <p:cNvSpPr>
                <a:spLocks/>
              </p:cNvSpPr>
              <p:nvPr/>
            </p:nvSpPr>
            <p:spPr bwMode="auto">
              <a:xfrm>
                <a:off x="750" y="1801"/>
                <a:ext cx="36" cy="35"/>
              </a:xfrm>
              <a:custGeom>
                <a:avLst/>
                <a:gdLst>
                  <a:gd name="T0" fmla="*/ 1088 w 18"/>
                  <a:gd name="T1" fmla="*/ 171 h 18"/>
                  <a:gd name="T2" fmla="*/ 1088 w 18"/>
                  <a:gd name="T3" fmla="*/ 912 h 18"/>
                  <a:gd name="T4" fmla="*/ 0 w 18"/>
                  <a:gd name="T5" fmla="*/ 912 h 18"/>
                  <a:gd name="T6" fmla="*/ 256 w 18"/>
                  <a:gd name="T7" fmla="*/ 0 h 18"/>
                  <a:gd name="T8" fmla="*/ 1088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4"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4" name="Freeform 23"/>
              <p:cNvSpPr>
                <a:spLocks/>
              </p:cNvSpPr>
              <p:nvPr/>
            </p:nvSpPr>
            <p:spPr bwMode="auto">
              <a:xfrm>
                <a:off x="758" y="1773"/>
                <a:ext cx="37" cy="36"/>
              </a:xfrm>
              <a:custGeom>
                <a:avLst/>
                <a:gdLst>
                  <a:gd name="T0" fmla="*/ 1285 w 18"/>
                  <a:gd name="T1" fmla="*/ 192 h 18"/>
                  <a:gd name="T2" fmla="*/ 980 w 18"/>
                  <a:gd name="T3" fmla="*/ 1088 h 18"/>
                  <a:gd name="T4" fmla="*/ 0 w 18"/>
                  <a:gd name="T5" fmla="*/ 896 h 18"/>
                  <a:gd name="T6" fmla="*/ 216 w 18"/>
                  <a:gd name="T7" fmla="*/ 0 h 18"/>
                  <a:gd name="T8" fmla="*/ 1285 w 18"/>
                  <a:gd name="T9" fmla="*/ 19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3" y="17"/>
                    </a:lnTo>
                    <a:lnTo>
                      <a:pt x="0" y="14"/>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5" name="Freeform 24"/>
              <p:cNvSpPr>
                <a:spLocks/>
              </p:cNvSpPr>
              <p:nvPr/>
            </p:nvSpPr>
            <p:spPr bwMode="auto">
              <a:xfrm>
                <a:off x="764" y="1748"/>
                <a:ext cx="41" cy="33"/>
              </a:xfrm>
              <a:custGeom>
                <a:avLst/>
                <a:gdLst>
                  <a:gd name="T0" fmla="*/ 1412 w 20"/>
                  <a:gd name="T1" fmla="*/ 380 h 17"/>
                  <a:gd name="T2" fmla="*/ 1041 w 20"/>
                  <a:gd name="T3" fmla="*/ 848 h 17"/>
                  <a:gd name="T4" fmla="*/ 0 w 20"/>
                  <a:gd name="T5" fmla="*/ 693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4" y="16"/>
                    </a:lnTo>
                    <a:lnTo>
                      <a:pt x="0" y="13"/>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6" name="Freeform 25"/>
              <p:cNvSpPr>
                <a:spLocks/>
              </p:cNvSpPr>
              <p:nvPr/>
            </p:nvSpPr>
            <p:spPr bwMode="auto">
              <a:xfrm>
                <a:off x="774" y="1738"/>
                <a:ext cx="31" cy="25"/>
              </a:xfrm>
              <a:custGeom>
                <a:avLst/>
                <a:gdLst>
                  <a:gd name="T0" fmla="*/ 1093 w 15"/>
                  <a:gd name="T1" fmla="*/ 602 h 13"/>
                  <a:gd name="T2" fmla="*/ 149 w 15"/>
                  <a:gd name="T3" fmla="*/ 0 h 13"/>
                  <a:gd name="T4" fmla="*/ 0 w 15"/>
                  <a:gd name="T5" fmla="*/ 108 h 13"/>
                  <a:gd name="T6" fmla="*/ 0 w 15"/>
                  <a:gd name="T7" fmla="*/ 263 h 13"/>
                  <a:gd name="T8" fmla="*/ 1093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7" name="Freeform 26"/>
              <p:cNvSpPr>
                <a:spLocks/>
              </p:cNvSpPr>
              <p:nvPr/>
            </p:nvSpPr>
            <p:spPr bwMode="auto">
              <a:xfrm>
                <a:off x="778" y="1732"/>
                <a:ext cx="35" cy="31"/>
              </a:xfrm>
              <a:custGeom>
                <a:avLst/>
                <a:gdLst>
                  <a:gd name="T0" fmla="*/ 1221 w 17"/>
                  <a:gd name="T1" fmla="*/ 525 h 16"/>
                  <a:gd name="T2" fmla="*/ 916 w 17"/>
                  <a:gd name="T3" fmla="*/ 785 h 16"/>
                  <a:gd name="T4" fmla="*/ 0 w 17"/>
                  <a:gd name="T5" fmla="*/ 169 h 16"/>
                  <a:gd name="T6" fmla="*/ 377 w 17"/>
                  <a:gd name="T7" fmla="*/ 0 h 16"/>
                  <a:gd name="T8" fmla="*/ 1221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2" y="15"/>
                    </a:lnTo>
                    <a:lnTo>
                      <a:pt x="0" y="3"/>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8" name="Freeform 27"/>
              <p:cNvSpPr>
                <a:spLocks/>
              </p:cNvSpPr>
              <p:nvPr/>
            </p:nvSpPr>
            <p:spPr bwMode="auto">
              <a:xfrm>
                <a:off x="788" y="1720"/>
                <a:ext cx="25" cy="33"/>
              </a:xfrm>
              <a:custGeom>
                <a:avLst/>
                <a:gdLst>
                  <a:gd name="T0" fmla="*/ 902 w 12"/>
                  <a:gd name="T1" fmla="*/ 848 h 17"/>
                  <a:gd name="T2" fmla="*/ 585 w 12"/>
                  <a:gd name="T3" fmla="*/ 0 h 17"/>
                  <a:gd name="T4" fmla="*/ 317 w 12"/>
                  <a:gd name="T5" fmla="*/ 116 h 17"/>
                  <a:gd name="T6" fmla="*/ 0 w 12"/>
                  <a:gd name="T7" fmla="*/ 328 h 17"/>
                  <a:gd name="T8" fmla="*/ 902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99" name="Freeform 28"/>
              <p:cNvSpPr>
                <a:spLocks/>
              </p:cNvSpPr>
              <p:nvPr/>
            </p:nvSpPr>
            <p:spPr bwMode="auto">
              <a:xfrm>
                <a:off x="803" y="1720"/>
                <a:ext cx="20" cy="33"/>
              </a:xfrm>
              <a:custGeom>
                <a:avLst/>
                <a:gdLst>
                  <a:gd name="T0" fmla="*/ 576 w 10"/>
                  <a:gd name="T1" fmla="*/ 848 h 17"/>
                  <a:gd name="T2" fmla="*/ 256 w 10"/>
                  <a:gd name="T3" fmla="*/ 848 h 17"/>
                  <a:gd name="T4" fmla="*/ 0 w 10"/>
                  <a:gd name="T5" fmla="*/ 0 h 17"/>
                  <a:gd name="T6" fmla="*/ 320 w 10"/>
                  <a:gd name="T7" fmla="*/ 0 h 17"/>
                  <a:gd name="T8" fmla="*/ 576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9" y="16"/>
                    </a:moveTo>
                    <a:lnTo>
                      <a:pt x="4" y="16"/>
                    </a:lnTo>
                    <a:lnTo>
                      <a:pt x="0" y="0"/>
                    </a:lnTo>
                    <a:lnTo>
                      <a:pt x="5" y="0"/>
                    </a:lnTo>
                    <a:lnTo>
                      <a:pt x="9"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0" name="Freeform 29"/>
              <p:cNvSpPr>
                <a:spLocks/>
              </p:cNvSpPr>
              <p:nvPr/>
            </p:nvSpPr>
            <p:spPr bwMode="auto">
              <a:xfrm>
                <a:off x="813"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1" name="Freeform 30"/>
              <p:cNvSpPr>
                <a:spLocks/>
              </p:cNvSpPr>
              <p:nvPr/>
            </p:nvSpPr>
            <p:spPr bwMode="auto">
              <a:xfrm>
                <a:off x="821" y="1720"/>
                <a:ext cx="16" cy="33"/>
              </a:xfrm>
              <a:custGeom>
                <a:avLst/>
                <a:gdLst>
                  <a:gd name="T0" fmla="*/ 192 w 8"/>
                  <a:gd name="T1" fmla="*/ 848 h 17"/>
                  <a:gd name="T2" fmla="*/ 0 w 8"/>
                  <a:gd name="T3" fmla="*/ 848 h 17"/>
                  <a:gd name="T4" fmla="*/ 192 w 8"/>
                  <a:gd name="T5" fmla="*/ 0 h 17"/>
                  <a:gd name="T6" fmla="*/ 448 w 8"/>
                  <a:gd name="T7" fmla="*/ 0 h 17"/>
                  <a:gd name="T8" fmla="*/ 192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3" y="16"/>
                    </a:moveTo>
                    <a:lnTo>
                      <a:pt x="0" y="16"/>
                    </a:lnTo>
                    <a:lnTo>
                      <a:pt x="3" y="0"/>
                    </a:lnTo>
                    <a:lnTo>
                      <a:pt x="7" y="0"/>
                    </a:lnTo>
                    <a:lnTo>
                      <a:pt x="3"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2" name="Freeform 31"/>
              <p:cNvSpPr>
                <a:spLocks/>
              </p:cNvSpPr>
              <p:nvPr/>
            </p:nvSpPr>
            <p:spPr bwMode="auto">
              <a:xfrm>
                <a:off x="827"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3" name="Freeform 32"/>
              <p:cNvSpPr>
                <a:spLocks/>
              </p:cNvSpPr>
              <p:nvPr/>
            </p:nvSpPr>
            <p:spPr bwMode="auto">
              <a:xfrm>
                <a:off x="827"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4" name="Freeform 33"/>
              <p:cNvSpPr>
                <a:spLocks/>
              </p:cNvSpPr>
              <p:nvPr/>
            </p:nvSpPr>
            <p:spPr bwMode="auto">
              <a:xfrm>
                <a:off x="835"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5" name="Freeform 34"/>
              <p:cNvSpPr>
                <a:spLocks/>
              </p:cNvSpPr>
              <p:nvPr/>
            </p:nvSpPr>
            <p:spPr bwMode="auto">
              <a:xfrm>
                <a:off x="835" y="1748"/>
                <a:ext cx="41" cy="33"/>
              </a:xfrm>
              <a:custGeom>
                <a:avLst/>
                <a:gdLst>
                  <a:gd name="T0" fmla="*/ 369 w 20"/>
                  <a:gd name="T1" fmla="*/ 848 h 17"/>
                  <a:gd name="T2" fmla="*/ 0 w 20"/>
                  <a:gd name="T3" fmla="*/ 380 h 17"/>
                  <a:gd name="T4" fmla="*/ 1041 w 20"/>
                  <a:gd name="T5" fmla="*/ 0 h 17"/>
                  <a:gd name="T6" fmla="*/ 1412 w 20"/>
                  <a:gd name="T7" fmla="*/ 468 h 17"/>
                  <a:gd name="T8" fmla="*/ 369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6" name="Freeform 35"/>
              <p:cNvSpPr>
                <a:spLocks/>
              </p:cNvSpPr>
              <p:nvPr/>
            </p:nvSpPr>
            <p:spPr bwMode="auto">
              <a:xfrm>
                <a:off x="845" y="1765"/>
                <a:ext cx="39" cy="40"/>
              </a:xfrm>
              <a:custGeom>
                <a:avLst/>
                <a:gdLst>
                  <a:gd name="T0" fmla="*/ 287 w 19"/>
                  <a:gd name="T1" fmla="*/ 1216 h 20"/>
                  <a:gd name="T2" fmla="*/ 0 w 19"/>
                  <a:gd name="T3" fmla="*/ 448 h 20"/>
                  <a:gd name="T4" fmla="*/ 1061 w 19"/>
                  <a:gd name="T5" fmla="*/ 0 h 20"/>
                  <a:gd name="T6" fmla="*/ 1349 w 19"/>
                  <a:gd name="T7" fmla="*/ 1024 h 20"/>
                  <a:gd name="T8" fmla="*/ 287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6"/>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7" name="Freeform 36"/>
              <p:cNvSpPr>
                <a:spLocks/>
              </p:cNvSpPr>
              <p:nvPr/>
            </p:nvSpPr>
            <p:spPr bwMode="auto">
              <a:xfrm>
                <a:off x="853" y="1797"/>
                <a:ext cx="37" cy="35"/>
              </a:xfrm>
              <a:custGeom>
                <a:avLst/>
                <a:gdLst>
                  <a:gd name="T0" fmla="*/ 0 w 18"/>
                  <a:gd name="T1" fmla="*/ 912 h 18"/>
                  <a:gd name="T2" fmla="*/ 0 w 18"/>
                  <a:gd name="T3" fmla="*/ 171 h 18"/>
                  <a:gd name="T4" fmla="*/ 1069 w 18"/>
                  <a:gd name="T5" fmla="*/ 0 h 18"/>
                  <a:gd name="T6" fmla="*/ 1285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8" name="Freeform 37"/>
              <p:cNvSpPr>
                <a:spLocks/>
              </p:cNvSpPr>
              <p:nvPr/>
            </p:nvSpPr>
            <p:spPr bwMode="auto">
              <a:xfrm>
                <a:off x="853" y="1830"/>
                <a:ext cx="37" cy="65"/>
              </a:xfrm>
              <a:custGeom>
                <a:avLst/>
                <a:gdLst>
                  <a:gd name="T0" fmla="*/ 0 w 18"/>
                  <a:gd name="T1" fmla="*/ 0 h 33"/>
                  <a:gd name="T2" fmla="*/ 216 w 18"/>
                  <a:gd name="T3" fmla="*/ 1865 h 33"/>
                  <a:gd name="T4" fmla="*/ 1069 w 18"/>
                  <a:gd name="T5" fmla="*/ 1865 h 33"/>
                  <a:gd name="T6" fmla="*/ 1285 w 18"/>
                  <a:gd name="T7" fmla="*/ 0 h 33"/>
                  <a:gd name="T8" fmla="*/ 0 w 18"/>
                  <a:gd name="T9" fmla="*/ 0 h 33"/>
                  <a:gd name="T10" fmla="*/ 0 60000 65536"/>
                  <a:gd name="T11" fmla="*/ 0 60000 65536"/>
                  <a:gd name="T12" fmla="*/ 0 60000 65536"/>
                  <a:gd name="T13" fmla="*/ 0 60000 65536"/>
                  <a:gd name="T14" fmla="*/ 0 60000 65536"/>
                  <a:gd name="T15" fmla="*/ 0 w 18"/>
                  <a:gd name="T16" fmla="*/ 0 h 33"/>
                  <a:gd name="T17" fmla="*/ 18 w 18"/>
                  <a:gd name="T18" fmla="*/ 33 h 33"/>
                </a:gdLst>
                <a:ahLst/>
                <a:cxnLst>
                  <a:cxn ang="T10">
                    <a:pos x="T0" y="T1"/>
                  </a:cxn>
                  <a:cxn ang="T11">
                    <a:pos x="T2" y="T3"/>
                  </a:cxn>
                  <a:cxn ang="T12">
                    <a:pos x="T4" y="T5"/>
                  </a:cxn>
                  <a:cxn ang="T13">
                    <a:pos x="T6" y="T7"/>
                  </a:cxn>
                  <a:cxn ang="T14">
                    <a:pos x="T8" y="T9"/>
                  </a:cxn>
                </a:cxnLst>
                <a:rect l="T15" t="T16" r="T17" b="T18"/>
                <a:pathLst>
                  <a:path w="18" h="33">
                    <a:moveTo>
                      <a:pt x="0" y="0"/>
                    </a:moveTo>
                    <a:lnTo>
                      <a:pt x="3" y="32"/>
                    </a:lnTo>
                    <a:lnTo>
                      <a:pt x="14" y="32"/>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09" name="Freeform 38"/>
              <p:cNvSpPr>
                <a:spLocks/>
              </p:cNvSpPr>
              <p:nvPr/>
            </p:nvSpPr>
            <p:spPr bwMode="auto">
              <a:xfrm>
                <a:off x="853" y="1797"/>
                <a:ext cx="37" cy="35"/>
              </a:xfrm>
              <a:custGeom>
                <a:avLst/>
                <a:gdLst>
                  <a:gd name="T0" fmla="*/ 1285 w 18"/>
                  <a:gd name="T1" fmla="*/ 171 h 18"/>
                  <a:gd name="T2" fmla="*/ 1285 w 18"/>
                  <a:gd name="T3" fmla="*/ 912 h 18"/>
                  <a:gd name="T4" fmla="*/ 0 w 18"/>
                  <a:gd name="T5" fmla="*/ 912 h 18"/>
                  <a:gd name="T6" fmla="*/ 216 w 18"/>
                  <a:gd name="T7" fmla="*/ 0 h 18"/>
                  <a:gd name="T8" fmla="*/ 1285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0" name="Freeform 39"/>
              <p:cNvSpPr>
                <a:spLocks/>
              </p:cNvSpPr>
              <p:nvPr/>
            </p:nvSpPr>
            <p:spPr bwMode="auto">
              <a:xfrm>
                <a:off x="859" y="1765"/>
                <a:ext cx="37" cy="40"/>
              </a:xfrm>
              <a:custGeom>
                <a:avLst/>
                <a:gdLst>
                  <a:gd name="T0" fmla="*/ 1285 w 18"/>
                  <a:gd name="T1" fmla="*/ 448 h 20"/>
                  <a:gd name="T2" fmla="*/ 1069 w 18"/>
                  <a:gd name="T3" fmla="*/ 1216 h 20"/>
                  <a:gd name="T4" fmla="*/ 0 w 18"/>
                  <a:gd name="T5" fmla="*/ 1024 h 20"/>
                  <a:gd name="T6" fmla="*/ 288 w 18"/>
                  <a:gd name="T7" fmla="*/ 0 h 20"/>
                  <a:gd name="T8" fmla="*/ 1285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4"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1" name="Freeform 40"/>
              <p:cNvSpPr>
                <a:spLocks/>
              </p:cNvSpPr>
              <p:nvPr/>
            </p:nvSpPr>
            <p:spPr bwMode="auto">
              <a:xfrm>
                <a:off x="867" y="1748"/>
                <a:ext cx="41" cy="33"/>
              </a:xfrm>
              <a:custGeom>
                <a:avLst/>
                <a:gdLst>
                  <a:gd name="T0" fmla="*/ 1412 w 20"/>
                  <a:gd name="T1" fmla="*/ 380 h 17"/>
                  <a:gd name="T2" fmla="*/ 976 w 20"/>
                  <a:gd name="T3" fmla="*/ 848 h 17"/>
                  <a:gd name="T4" fmla="*/ 0 w 20"/>
                  <a:gd name="T5" fmla="*/ 468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3" y="16"/>
                    </a:lnTo>
                    <a:lnTo>
                      <a:pt x="0" y="9"/>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2" name="Freeform 41"/>
              <p:cNvSpPr>
                <a:spLocks/>
              </p:cNvSpPr>
              <p:nvPr/>
            </p:nvSpPr>
            <p:spPr bwMode="auto">
              <a:xfrm>
                <a:off x="878" y="1738"/>
                <a:ext cx="30" cy="25"/>
              </a:xfrm>
              <a:custGeom>
                <a:avLst/>
                <a:gdLst>
                  <a:gd name="T0" fmla="*/ 896 w 15"/>
                  <a:gd name="T1" fmla="*/ 602 h 13"/>
                  <a:gd name="T2" fmla="*/ 128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3" name="Freeform 42"/>
              <p:cNvSpPr>
                <a:spLocks/>
              </p:cNvSpPr>
              <p:nvPr/>
            </p:nvSpPr>
            <p:spPr bwMode="auto">
              <a:xfrm>
                <a:off x="882" y="1732"/>
                <a:ext cx="32" cy="31"/>
              </a:xfrm>
              <a:custGeom>
                <a:avLst/>
                <a:gdLst>
                  <a:gd name="T0" fmla="*/ 960 w 16"/>
                  <a:gd name="T1" fmla="*/ 525 h 16"/>
                  <a:gd name="T2" fmla="*/ 768 w 16"/>
                  <a:gd name="T3" fmla="*/ 785 h 16"/>
                  <a:gd name="T4" fmla="*/ 0 w 16"/>
                  <a:gd name="T5" fmla="*/ 169 h 16"/>
                  <a:gd name="T6" fmla="*/ 320 w 16"/>
                  <a:gd name="T7" fmla="*/ 0 h 16"/>
                  <a:gd name="T8" fmla="*/ 960 w 16"/>
                  <a:gd name="T9" fmla="*/ 525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5" y="10"/>
                    </a:moveTo>
                    <a:lnTo>
                      <a:pt x="12" y="15"/>
                    </a:lnTo>
                    <a:lnTo>
                      <a:pt x="0" y="3"/>
                    </a:lnTo>
                    <a:lnTo>
                      <a:pt x="5" y="0"/>
                    </a:lnTo>
                    <a:lnTo>
                      <a:pt x="15"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4" name="Freeform 43"/>
              <p:cNvSpPr>
                <a:spLocks/>
              </p:cNvSpPr>
              <p:nvPr/>
            </p:nvSpPr>
            <p:spPr bwMode="auto">
              <a:xfrm>
                <a:off x="892"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5" name="Freeform 44"/>
              <p:cNvSpPr>
                <a:spLocks/>
              </p:cNvSpPr>
              <p:nvPr/>
            </p:nvSpPr>
            <p:spPr bwMode="auto">
              <a:xfrm>
                <a:off x="906" y="1720"/>
                <a:ext cx="16" cy="33"/>
              </a:xfrm>
              <a:custGeom>
                <a:avLst/>
                <a:gdLst>
                  <a:gd name="T0" fmla="*/ 448 w 8"/>
                  <a:gd name="T1" fmla="*/ 848 h 17"/>
                  <a:gd name="T2" fmla="*/ 192 w 8"/>
                  <a:gd name="T3" fmla="*/ 848 h 17"/>
                  <a:gd name="T4" fmla="*/ 0 w 8"/>
                  <a:gd name="T5" fmla="*/ 0 h 17"/>
                  <a:gd name="T6" fmla="*/ 192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3" y="16"/>
                    </a:lnTo>
                    <a:lnTo>
                      <a:pt x="0" y="0"/>
                    </a:lnTo>
                    <a:lnTo>
                      <a:pt x="3"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6" name="Freeform 45"/>
              <p:cNvSpPr>
                <a:spLocks/>
              </p:cNvSpPr>
              <p:nvPr/>
            </p:nvSpPr>
            <p:spPr bwMode="auto">
              <a:xfrm>
                <a:off x="912"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7" name="Freeform 46"/>
              <p:cNvSpPr>
                <a:spLocks/>
              </p:cNvSpPr>
              <p:nvPr/>
            </p:nvSpPr>
            <p:spPr bwMode="auto">
              <a:xfrm>
                <a:off x="920" y="1720"/>
                <a:ext cx="18" cy="33"/>
              </a:xfrm>
              <a:custGeom>
                <a:avLst/>
                <a:gdLst>
                  <a:gd name="T0" fmla="*/ 320 w 9"/>
                  <a:gd name="T1" fmla="*/ 848 h 17"/>
                  <a:gd name="T2" fmla="*/ 0 w 9"/>
                  <a:gd name="T3" fmla="*/ 848 h 17"/>
                  <a:gd name="T4" fmla="*/ 192 w 9"/>
                  <a:gd name="T5" fmla="*/ 0 h 17"/>
                  <a:gd name="T6" fmla="*/ 512 w 9"/>
                  <a:gd name="T7" fmla="*/ 0 h 17"/>
                  <a:gd name="T8" fmla="*/ 320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5" y="16"/>
                    </a:moveTo>
                    <a:lnTo>
                      <a:pt x="0" y="16"/>
                    </a:lnTo>
                    <a:lnTo>
                      <a:pt x="3" y="0"/>
                    </a:lnTo>
                    <a:lnTo>
                      <a:pt x="8"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8" name="Freeform 47"/>
              <p:cNvSpPr>
                <a:spLocks/>
              </p:cNvSpPr>
              <p:nvPr/>
            </p:nvSpPr>
            <p:spPr bwMode="auto">
              <a:xfrm>
                <a:off x="930" y="1720"/>
                <a:ext cx="23" cy="33"/>
              </a:xfrm>
              <a:custGeom>
                <a:avLst/>
                <a:gdLst>
                  <a:gd name="T0" fmla="*/ 0 w 11"/>
                  <a:gd name="T1" fmla="*/ 848 h 17"/>
                  <a:gd name="T2" fmla="*/ 838 w 11"/>
                  <a:gd name="T3" fmla="*/ 328 h 17"/>
                  <a:gd name="T4" fmla="*/ 594 w 11"/>
                  <a:gd name="T5" fmla="*/ 116 h 17"/>
                  <a:gd name="T6" fmla="*/ 245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19" name="Freeform 48"/>
              <p:cNvSpPr>
                <a:spLocks/>
              </p:cNvSpPr>
              <p:nvPr/>
            </p:nvSpPr>
            <p:spPr bwMode="auto">
              <a:xfrm>
                <a:off x="930" y="1732"/>
                <a:ext cx="35" cy="31"/>
              </a:xfrm>
              <a:custGeom>
                <a:avLst/>
                <a:gdLst>
                  <a:gd name="T0" fmla="*/ 216 w 17"/>
                  <a:gd name="T1" fmla="*/ 785 h 16"/>
                  <a:gd name="T2" fmla="*/ 0 w 17"/>
                  <a:gd name="T3" fmla="*/ 525 h 16"/>
                  <a:gd name="T4" fmla="*/ 776 w 17"/>
                  <a:gd name="T5" fmla="*/ 0 h 16"/>
                  <a:gd name="T6" fmla="*/ 1221 w 17"/>
                  <a:gd name="T7" fmla="*/ 169 h 16"/>
                  <a:gd name="T8" fmla="*/ 21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20" name="Freeform 49"/>
              <p:cNvSpPr>
                <a:spLocks/>
              </p:cNvSpPr>
              <p:nvPr/>
            </p:nvSpPr>
            <p:spPr bwMode="auto">
              <a:xfrm>
                <a:off x="936" y="1738"/>
                <a:ext cx="31" cy="25"/>
              </a:xfrm>
              <a:custGeom>
                <a:avLst/>
                <a:gdLst>
                  <a:gd name="T0" fmla="*/ 0 w 15"/>
                  <a:gd name="T1" fmla="*/ 602 h 13"/>
                  <a:gd name="T2" fmla="*/ 1093 w 15"/>
                  <a:gd name="T3" fmla="*/ 263 h 13"/>
                  <a:gd name="T4" fmla="*/ 1093 w 15"/>
                  <a:gd name="T5" fmla="*/ 108 h 13"/>
                  <a:gd name="T6" fmla="*/ 1025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21" name="Freeform 50"/>
              <p:cNvSpPr>
                <a:spLocks/>
              </p:cNvSpPr>
              <p:nvPr/>
            </p:nvSpPr>
            <p:spPr bwMode="auto">
              <a:xfrm>
                <a:off x="936" y="1748"/>
                <a:ext cx="43" cy="33"/>
              </a:xfrm>
              <a:custGeom>
                <a:avLst/>
                <a:gdLst>
                  <a:gd name="T0" fmla="*/ 436 w 21"/>
                  <a:gd name="T1" fmla="*/ 848 h 17"/>
                  <a:gd name="T2" fmla="*/ 0 w 21"/>
                  <a:gd name="T3" fmla="*/ 380 h 17"/>
                  <a:gd name="T4" fmla="*/ 1040 w 21"/>
                  <a:gd name="T5" fmla="*/ 0 h 17"/>
                  <a:gd name="T6" fmla="*/ 1476 w 21"/>
                  <a:gd name="T7" fmla="*/ 468 h 17"/>
                  <a:gd name="T8" fmla="*/ 436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9"/>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22" name="Freeform 51"/>
              <p:cNvSpPr>
                <a:spLocks/>
              </p:cNvSpPr>
              <p:nvPr/>
            </p:nvSpPr>
            <p:spPr bwMode="auto">
              <a:xfrm>
                <a:off x="949" y="1765"/>
                <a:ext cx="36" cy="40"/>
              </a:xfrm>
              <a:custGeom>
                <a:avLst/>
                <a:gdLst>
                  <a:gd name="T0" fmla="*/ 192 w 18"/>
                  <a:gd name="T1" fmla="*/ 1216 h 20"/>
                  <a:gd name="T2" fmla="*/ 0 w 18"/>
                  <a:gd name="T3" fmla="*/ 448 h 20"/>
                  <a:gd name="T4" fmla="*/ 896 w 18"/>
                  <a:gd name="T5" fmla="*/ 0 h 20"/>
                  <a:gd name="T6" fmla="*/ 1088 w 18"/>
                  <a:gd name="T7" fmla="*/ 1024 h 20"/>
                  <a:gd name="T8" fmla="*/ 192 w 18"/>
                  <a:gd name="T9" fmla="*/ 1216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3" y="19"/>
                    </a:moveTo>
                    <a:lnTo>
                      <a:pt x="0" y="7"/>
                    </a:lnTo>
                    <a:lnTo>
                      <a:pt x="14" y="0"/>
                    </a:lnTo>
                    <a:lnTo>
                      <a:pt x="17" y="16"/>
                    </a:lnTo>
                    <a:lnTo>
                      <a:pt x="3"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23" name="Freeform 52"/>
              <p:cNvSpPr>
                <a:spLocks/>
              </p:cNvSpPr>
              <p:nvPr/>
            </p:nvSpPr>
            <p:spPr bwMode="auto">
              <a:xfrm>
                <a:off x="955" y="1797"/>
                <a:ext cx="38" cy="35"/>
              </a:xfrm>
              <a:custGeom>
                <a:avLst/>
                <a:gdLst>
                  <a:gd name="T0" fmla="*/ 128 w 19"/>
                  <a:gd name="T1" fmla="*/ 912 h 18"/>
                  <a:gd name="T2" fmla="*/ 0 w 19"/>
                  <a:gd name="T3" fmla="*/ 171 h 18"/>
                  <a:gd name="T4" fmla="*/ 896 w 19"/>
                  <a:gd name="T5" fmla="*/ 0 h 18"/>
                  <a:gd name="T6" fmla="*/ 1152 w 19"/>
                  <a:gd name="T7" fmla="*/ 912 h 18"/>
                  <a:gd name="T8" fmla="*/ 128 w 19"/>
                  <a:gd name="T9" fmla="*/ 91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2" y="17"/>
                    </a:moveTo>
                    <a:lnTo>
                      <a:pt x="0" y="3"/>
                    </a:lnTo>
                    <a:lnTo>
                      <a:pt x="14" y="0"/>
                    </a:lnTo>
                    <a:lnTo>
                      <a:pt x="18" y="17"/>
                    </a:lnTo>
                    <a:lnTo>
                      <a:pt x="2"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24" name="Freeform 53"/>
              <p:cNvSpPr>
                <a:spLocks/>
              </p:cNvSpPr>
              <p:nvPr/>
            </p:nvSpPr>
            <p:spPr bwMode="auto">
              <a:xfrm>
                <a:off x="959" y="1830"/>
                <a:ext cx="34" cy="65"/>
              </a:xfrm>
              <a:custGeom>
                <a:avLst/>
                <a:gdLst>
                  <a:gd name="T0" fmla="*/ 0 w 17"/>
                  <a:gd name="T1" fmla="*/ 0 h 33"/>
                  <a:gd name="T2" fmla="*/ 128 w 17"/>
                  <a:gd name="T3" fmla="*/ 1865 h 33"/>
                  <a:gd name="T4" fmla="*/ 1024 w 17"/>
                  <a:gd name="T5" fmla="*/ 1865 h 33"/>
                  <a:gd name="T6" fmla="*/ 1024 w 17"/>
                  <a:gd name="T7" fmla="*/ 0 h 33"/>
                  <a:gd name="T8" fmla="*/ 0 w 17"/>
                  <a:gd name="T9" fmla="*/ 0 h 33"/>
                  <a:gd name="T10" fmla="*/ 0 60000 65536"/>
                  <a:gd name="T11" fmla="*/ 0 60000 65536"/>
                  <a:gd name="T12" fmla="*/ 0 60000 65536"/>
                  <a:gd name="T13" fmla="*/ 0 60000 65536"/>
                  <a:gd name="T14" fmla="*/ 0 60000 65536"/>
                  <a:gd name="T15" fmla="*/ 0 w 17"/>
                  <a:gd name="T16" fmla="*/ 0 h 33"/>
                  <a:gd name="T17" fmla="*/ 17 w 17"/>
                  <a:gd name="T18" fmla="*/ 33 h 33"/>
                </a:gdLst>
                <a:ahLst/>
                <a:cxnLst>
                  <a:cxn ang="T10">
                    <a:pos x="T0" y="T1"/>
                  </a:cxn>
                  <a:cxn ang="T11">
                    <a:pos x="T2" y="T3"/>
                  </a:cxn>
                  <a:cxn ang="T12">
                    <a:pos x="T4" y="T5"/>
                  </a:cxn>
                  <a:cxn ang="T13">
                    <a:pos x="T6" y="T7"/>
                  </a:cxn>
                  <a:cxn ang="T14">
                    <a:pos x="T8" y="T9"/>
                  </a:cxn>
                </a:cxnLst>
                <a:rect l="T15" t="T16" r="T17" b="T18"/>
                <a:pathLst>
                  <a:path w="17" h="33">
                    <a:moveTo>
                      <a:pt x="0" y="0"/>
                    </a:moveTo>
                    <a:lnTo>
                      <a:pt x="2" y="32"/>
                    </a:lnTo>
                    <a:lnTo>
                      <a:pt x="16" y="32"/>
                    </a:lnTo>
                    <a:lnTo>
                      <a:pt x="16"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25" name="Rectangle 54"/>
              <p:cNvSpPr>
                <a:spLocks noChangeArrowheads="1"/>
              </p:cNvSpPr>
              <p:nvPr/>
            </p:nvSpPr>
            <p:spPr bwMode="auto">
              <a:xfrm>
                <a:off x="959" y="1803"/>
                <a:ext cx="32"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26" name="Freeform 55"/>
              <p:cNvSpPr>
                <a:spLocks/>
              </p:cNvSpPr>
              <p:nvPr/>
            </p:nvSpPr>
            <p:spPr bwMode="auto">
              <a:xfrm>
                <a:off x="959" y="1793"/>
                <a:ext cx="34" cy="12"/>
              </a:xfrm>
              <a:custGeom>
                <a:avLst/>
                <a:gdLst>
                  <a:gd name="T0" fmla="*/ 1024 w 17"/>
                  <a:gd name="T1" fmla="*/ 320 h 6"/>
                  <a:gd name="T2" fmla="*/ 0 w 17"/>
                  <a:gd name="T3" fmla="*/ 0 h 6"/>
                  <a:gd name="T4" fmla="*/ 0 w 17"/>
                  <a:gd name="T5" fmla="*/ 128 h 6"/>
                  <a:gd name="T6" fmla="*/ 0 w 17"/>
                  <a:gd name="T7" fmla="*/ 320 h 6"/>
                  <a:gd name="T8" fmla="*/ 1024 w 17"/>
                  <a:gd name="T9" fmla="*/ 32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5"/>
                    </a:moveTo>
                    <a:lnTo>
                      <a:pt x="0" y="0"/>
                    </a:lnTo>
                    <a:lnTo>
                      <a:pt x="0" y="2"/>
                    </a:lnTo>
                    <a:lnTo>
                      <a:pt x="0" y="5"/>
                    </a:lnTo>
                    <a:lnTo>
                      <a:pt x="16"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27" name="Freeform 56"/>
              <p:cNvSpPr>
                <a:spLocks/>
              </p:cNvSpPr>
              <p:nvPr/>
            </p:nvSpPr>
            <p:spPr bwMode="auto">
              <a:xfrm>
                <a:off x="959" y="1773"/>
                <a:ext cx="36" cy="32"/>
              </a:xfrm>
              <a:custGeom>
                <a:avLst/>
                <a:gdLst>
                  <a:gd name="T0" fmla="*/ 1088 w 18"/>
                  <a:gd name="T1" fmla="*/ 192 h 16"/>
                  <a:gd name="T2" fmla="*/ 1024 w 18"/>
                  <a:gd name="T3" fmla="*/ 960 h 16"/>
                  <a:gd name="T4" fmla="*/ 0 w 18"/>
                  <a:gd name="T5" fmla="*/ 640 h 16"/>
                  <a:gd name="T6" fmla="*/ 128 w 18"/>
                  <a:gd name="T7" fmla="*/ 0 h 16"/>
                  <a:gd name="T8" fmla="*/ 1088 w 18"/>
                  <a:gd name="T9" fmla="*/ 192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17" y="3"/>
                    </a:moveTo>
                    <a:lnTo>
                      <a:pt x="16" y="15"/>
                    </a:lnTo>
                    <a:lnTo>
                      <a:pt x="0" y="10"/>
                    </a:lnTo>
                    <a:lnTo>
                      <a:pt x="2"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28" name="Freeform 57"/>
              <p:cNvSpPr>
                <a:spLocks/>
              </p:cNvSpPr>
              <p:nvPr/>
            </p:nvSpPr>
            <p:spPr bwMode="auto">
              <a:xfrm>
                <a:off x="963" y="1761"/>
                <a:ext cx="32" cy="20"/>
              </a:xfrm>
              <a:custGeom>
                <a:avLst/>
                <a:gdLst>
                  <a:gd name="T0" fmla="*/ 960 w 16"/>
                  <a:gd name="T1" fmla="*/ 576 h 10"/>
                  <a:gd name="T2" fmla="*/ 192 w 16"/>
                  <a:gd name="T3" fmla="*/ 0 h 10"/>
                  <a:gd name="T4" fmla="*/ 64 w 16"/>
                  <a:gd name="T5" fmla="*/ 128 h 10"/>
                  <a:gd name="T6" fmla="*/ 0 w 16"/>
                  <a:gd name="T7" fmla="*/ 384 h 10"/>
                  <a:gd name="T8" fmla="*/ 960 w 16"/>
                  <a:gd name="T9" fmla="*/ 576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9"/>
                    </a:moveTo>
                    <a:lnTo>
                      <a:pt x="3" y="0"/>
                    </a:lnTo>
                    <a:lnTo>
                      <a:pt x="1" y="2"/>
                    </a:lnTo>
                    <a:lnTo>
                      <a:pt x="0" y="6"/>
                    </a:lnTo>
                    <a:lnTo>
                      <a:pt x="15"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29" name="Freeform 58"/>
              <p:cNvSpPr>
                <a:spLocks/>
              </p:cNvSpPr>
              <p:nvPr/>
            </p:nvSpPr>
            <p:spPr bwMode="auto">
              <a:xfrm>
                <a:off x="969" y="1742"/>
                <a:ext cx="38" cy="39"/>
              </a:xfrm>
              <a:custGeom>
                <a:avLst/>
                <a:gdLst>
                  <a:gd name="T0" fmla="*/ 1152 w 19"/>
                  <a:gd name="T1" fmla="*/ 564 h 20"/>
                  <a:gd name="T2" fmla="*/ 768 w 19"/>
                  <a:gd name="T3" fmla="*/ 1037 h 20"/>
                  <a:gd name="T4" fmla="*/ 0 w 19"/>
                  <a:gd name="T5" fmla="*/ 564 h 20"/>
                  <a:gd name="T6" fmla="*/ 448 w 19"/>
                  <a:gd name="T7" fmla="*/ 0 h 20"/>
                  <a:gd name="T8" fmla="*/ 1152 w 19"/>
                  <a:gd name="T9" fmla="*/ 564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18" y="10"/>
                    </a:moveTo>
                    <a:lnTo>
                      <a:pt x="12" y="19"/>
                    </a:lnTo>
                    <a:lnTo>
                      <a:pt x="0" y="10"/>
                    </a:lnTo>
                    <a:lnTo>
                      <a:pt x="7" y="0"/>
                    </a:lnTo>
                    <a:lnTo>
                      <a:pt x="18"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0" name="Freeform 59"/>
              <p:cNvSpPr>
                <a:spLocks/>
              </p:cNvSpPr>
              <p:nvPr/>
            </p:nvSpPr>
            <p:spPr bwMode="auto">
              <a:xfrm>
                <a:off x="983" y="1732"/>
                <a:ext cx="34" cy="31"/>
              </a:xfrm>
              <a:custGeom>
                <a:avLst/>
                <a:gdLst>
                  <a:gd name="T0" fmla="*/ 1024 w 17"/>
                  <a:gd name="T1" fmla="*/ 525 h 16"/>
                  <a:gd name="T2" fmla="*/ 704 w 17"/>
                  <a:gd name="T3" fmla="*/ 785 h 16"/>
                  <a:gd name="T4" fmla="*/ 0 w 17"/>
                  <a:gd name="T5" fmla="*/ 271 h 16"/>
                  <a:gd name="T6" fmla="*/ 320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1" y="15"/>
                    </a:lnTo>
                    <a:lnTo>
                      <a:pt x="0" y="5"/>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1" name="Freeform 60"/>
              <p:cNvSpPr>
                <a:spLocks/>
              </p:cNvSpPr>
              <p:nvPr/>
            </p:nvSpPr>
            <p:spPr bwMode="auto">
              <a:xfrm>
                <a:off x="993" y="1720"/>
                <a:ext cx="24" cy="33"/>
              </a:xfrm>
              <a:custGeom>
                <a:avLst/>
                <a:gdLst>
                  <a:gd name="T0" fmla="*/ 704 w 12"/>
                  <a:gd name="T1" fmla="*/ 848 h 17"/>
                  <a:gd name="T2" fmla="*/ 448 w 12"/>
                  <a:gd name="T3" fmla="*/ 0 h 17"/>
                  <a:gd name="T4" fmla="*/ 256 w 12"/>
                  <a:gd name="T5" fmla="*/ 116 h 17"/>
                  <a:gd name="T6" fmla="*/ 0 w 12"/>
                  <a:gd name="T7" fmla="*/ 328 h 17"/>
                  <a:gd name="T8" fmla="*/ 704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2" name="Freeform 61"/>
              <p:cNvSpPr>
                <a:spLocks/>
              </p:cNvSpPr>
              <p:nvPr/>
            </p:nvSpPr>
            <p:spPr bwMode="auto">
              <a:xfrm>
                <a:off x="1007" y="1720"/>
                <a:ext cx="16" cy="33"/>
              </a:xfrm>
              <a:custGeom>
                <a:avLst/>
                <a:gdLst>
                  <a:gd name="T0" fmla="*/ 448 w 8"/>
                  <a:gd name="T1" fmla="*/ 848 h 17"/>
                  <a:gd name="T2" fmla="*/ 256 w 8"/>
                  <a:gd name="T3" fmla="*/ 848 h 17"/>
                  <a:gd name="T4" fmla="*/ 0 w 8"/>
                  <a:gd name="T5" fmla="*/ 0 h 17"/>
                  <a:gd name="T6" fmla="*/ 256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4" y="16"/>
                    </a:lnTo>
                    <a:lnTo>
                      <a:pt x="0" y="0"/>
                    </a:lnTo>
                    <a:lnTo>
                      <a:pt x="4"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3" name="Freeform 62"/>
              <p:cNvSpPr>
                <a:spLocks/>
              </p:cNvSpPr>
              <p:nvPr/>
            </p:nvSpPr>
            <p:spPr bwMode="auto">
              <a:xfrm>
                <a:off x="1015"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4" name="Freeform 63"/>
              <p:cNvSpPr>
                <a:spLocks/>
              </p:cNvSpPr>
              <p:nvPr/>
            </p:nvSpPr>
            <p:spPr bwMode="auto">
              <a:xfrm>
                <a:off x="1021" y="1720"/>
                <a:ext cx="21" cy="33"/>
              </a:xfrm>
              <a:custGeom>
                <a:avLst/>
                <a:gdLst>
                  <a:gd name="T0" fmla="*/ 445 w 10"/>
                  <a:gd name="T1" fmla="*/ 848 h 17"/>
                  <a:gd name="T2" fmla="*/ 0 w 10"/>
                  <a:gd name="T3" fmla="*/ 848 h 17"/>
                  <a:gd name="T4" fmla="*/ 336 w 10"/>
                  <a:gd name="T5" fmla="*/ 0 h 17"/>
                  <a:gd name="T6" fmla="*/ 777 w 10"/>
                  <a:gd name="T7" fmla="*/ 0 h 17"/>
                  <a:gd name="T8" fmla="*/ 445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5" y="16"/>
                    </a:moveTo>
                    <a:lnTo>
                      <a:pt x="0" y="16"/>
                    </a:lnTo>
                    <a:lnTo>
                      <a:pt x="4" y="0"/>
                    </a:lnTo>
                    <a:lnTo>
                      <a:pt x="9"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5" name="Freeform 64"/>
              <p:cNvSpPr>
                <a:spLocks/>
              </p:cNvSpPr>
              <p:nvPr/>
            </p:nvSpPr>
            <p:spPr bwMode="auto">
              <a:xfrm>
                <a:off x="1032"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6" name="Freeform 65"/>
              <p:cNvSpPr>
                <a:spLocks/>
              </p:cNvSpPr>
              <p:nvPr/>
            </p:nvSpPr>
            <p:spPr bwMode="auto">
              <a:xfrm>
                <a:off x="1032"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7" name="Freeform 66"/>
              <p:cNvSpPr>
                <a:spLocks/>
              </p:cNvSpPr>
              <p:nvPr/>
            </p:nvSpPr>
            <p:spPr bwMode="auto">
              <a:xfrm>
                <a:off x="1040"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8" name="Freeform 67"/>
              <p:cNvSpPr>
                <a:spLocks/>
              </p:cNvSpPr>
              <p:nvPr/>
            </p:nvSpPr>
            <p:spPr bwMode="auto">
              <a:xfrm>
                <a:off x="1040" y="1748"/>
                <a:ext cx="40" cy="33"/>
              </a:xfrm>
              <a:custGeom>
                <a:avLst/>
                <a:gdLst>
                  <a:gd name="T0" fmla="*/ 320 w 20"/>
                  <a:gd name="T1" fmla="*/ 848 h 17"/>
                  <a:gd name="T2" fmla="*/ 0 w 20"/>
                  <a:gd name="T3" fmla="*/ 380 h 17"/>
                  <a:gd name="T4" fmla="*/ 896 w 20"/>
                  <a:gd name="T5" fmla="*/ 0 h 17"/>
                  <a:gd name="T6" fmla="*/ 1216 w 20"/>
                  <a:gd name="T7" fmla="*/ 468 h 17"/>
                  <a:gd name="T8" fmla="*/ 320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39" name="Freeform 68"/>
              <p:cNvSpPr>
                <a:spLocks/>
              </p:cNvSpPr>
              <p:nvPr/>
            </p:nvSpPr>
            <p:spPr bwMode="auto">
              <a:xfrm>
                <a:off x="1050" y="1765"/>
                <a:ext cx="38" cy="40"/>
              </a:xfrm>
              <a:custGeom>
                <a:avLst/>
                <a:gdLst>
                  <a:gd name="T0" fmla="*/ 256 w 19"/>
                  <a:gd name="T1" fmla="*/ 1216 h 20"/>
                  <a:gd name="T2" fmla="*/ 0 w 19"/>
                  <a:gd name="T3" fmla="*/ 448 h 20"/>
                  <a:gd name="T4" fmla="*/ 896 w 19"/>
                  <a:gd name="T5" fmla="*/ 0 h 20"/>
                  <a:gd name="T6" fmla="*/ 1152 w 19"/>
                  <a:gd name="T7" fmla="*/ 896 h 20"/>
                  <a:gd name="T8" fmla="*/ 256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4"/>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40" name="Freeform 69"/>
              <p:cNvSpPr>
                <a:spLocks/>
              </p:cNvSpPr>
              <p:nvPr/>
            </p:nvSpPr>
            <p:spPr bwMode="auto">
              <a:xfrm>
                <a:off x="1058" y="1793"/>
                <a:ext cx="32" cy="12"/>
              </a:xfrm>
              <a:custGeom>
                <a:avLst/>
                <a:gdLst>
                  <a:gd name="T0" fmla="*/ 0 w 16"/>
                  <a:gd name="T1" fmla="*/ 320 h 6"/>
                  <a:gd name="T2" fmla="*/ 960 w 16"/>
                  <a:gd name="T3" fmla="*/ 320 h 6"/>
                  <a:gd name="T4" fmla="*/ 960 w 16"/>
                  <a:gd name="T5" fmla="*/ 128 h 6"/>
                  <a:gd name="T6" fmla="*/ 896 w 16"/>
                  <a:gd name="T7" fmla="*/ 0 h 6"/>
                  <a:gd name="T8" fmla="*/ 0 w 16"/>
                  <a:gd name="T9" fmla="*/ 32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5"/>
                    </a:moveTo>
                    <a:lnTo>
                      <a:pt x="15" y="5"/>
                    </a:lnTo>
                    <a:lnTo>
                      <a:pt x="15" y="2"/>
                    </a:lnTo>
                    <a:lnTo>
                      <a:pt x="14" y="0"/>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41" name="Rectangle 70"/>
              <p:cNvSpPr>
                <a:spLocks noChangeArrowheads="1"/>
              </p:cNvSpPr>
              <p:nvPr/>
            </p:nvSpPr>
            <p:spPr bwMode="auto">
              <a:xfrm>
                <a:off x="1058" y="1803"/>
                <a:ext cx="30"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42" name="Rectangle 71"/>
              <p:cNvSpPr>
                <a:spLocks noChangeArrowheads="1"/>
              </p:cNvSpPr>
              <p:nvPr/>
            </p:nvSpPr>
            <p:spPr bwMode="auto">
              <a:xfrm>
                <a:off x="1058" y="1543"/>
                <a:ext cx="30"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43" name="Freeform 72"/>
              <p:cNvSpPr>
                <a:spLocks/>
              </p:cNvSpPr>
              <p:nvPr/>
            </p:nvSpPr>
            <p:spPr bwMode="auto">
              <a:xfrm>
                <a:off x="1058" y="1571"/>
                <a:ext cx="32" cy="11"/>
              </a:xfrm>
              <a:custGeom>
                <a:avLst/>
                <a:gdLst>
                  <a:gd name="T0" fmla="*/ 0 w 16"/>
                  <a:gd name="T1" fmla="*/ 0 h 6"/>
                  <a:gd name="T2" fmla="*/ 896 w 16"/>
                  <a:gd name="T3" fmla="*/ 193 h 6"/>
                  <a:gd name="T4" fmla="*/ 960 w 16"/>
                  <a:gd name="T5" fmla="*/ 125 h 6"/>
                  <a:gd name="T6" fmla="*/ 960 w 16"/>
                  <a:gd name="T7" fmla="*/ 0 h 6"/>
                  <a:gd name="T8" fmla="*/ 0 w 16"/>
                  <a:gd name="T9" fmla="*/ 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0"/>
                    </a:moveTo>
                    <a:lnTo>
                      <a:pt x="14" y="5"/>
                    </a:lnTo>
                    <a:lnTo>
                      <a:pt x="15" y="3"/>
                    </a:lnTo>
                    <a:lnTo>
                      <a:pt x="15"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44" name="Freeform 73"/>
              <p:cNvSpPr>
                <a:spLocks/>
              </p:cNvSpPr>
              <p:nvPr/>
            </p:nvSpPr>
            <p:spPr bwMode="auto">
              <a:xfrm>
                <a:off x="1050" y="1571"/>
                <a:ext cx="38" cy="39"/>
              </a:xfrm>
              <a:custGeom>
                <a:avLst/>
                <a:gdLst>
                  <a:gd name="T0" fmla="*/ 0 w 19"/>
                  <a:gd name="T1" fmla="*/ 653 h 20"/>
                  <a:gd name="T2" fmla="*/ 256 w 19"/>
                  <a:gd name="T3" fmla="*/ 0 h 20"/>
                  <a:gd name="T4" fmla="*/ 1152 w 19"/>
                  <a:gd name="T5" fmla="*/ 289 h 20"/>
                  <a:gd name="T6" fmla="*/ 896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5"/>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45" name="Freeform 74"/>
              <p:cNvSpPr>
                <a:spLocks/>
              </p:cNvSpPr>
              <p:nvPr/>
            </p:nvSpPr>
            <p:spPr bwMode="auto">
              <a:xfrm>
                <a:off x="1040" y="1594"/>
                <a:ext cx="40" cy="34"/>
              </a:xfrm>
              <a:custGeom>
                <a:avLst/>
                <a:gdLst>
                  <a:gd name="T0" fmla="*/ 0 w 20"/>
                  <a:gd name="T1" fmla="*/ 576 h 17"/>
                  <a:gd name="T2" fmla="*/ 320 w 20"/>
                  <a:gd name="T3" fmla="*/ 0 h 17"/>
                  <a:gd name="T4" fmla="*/ 1216 w 20"/>
                  <a:gd name="T5" fmla="*/ 448 h 17"/>
                  <a:gd name="T6" fmla="*/ 896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46" name="Freeform 75"/>
              <p:cNvSpPr>
                <a:spLocks/>
              </p:cNvSpPr>
              <p:nvPr/>
            </p:nvSpPr>
            <p:spPr bwMode="auto">
              <a:xfrm>
                <a:off x="1040"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47" name="Freeform 76"/>
              <p:cNvSpPr>
                <a:spLocks/>
              </p:cNvSpPr>
              <p:nvPr/>
            </p:nvSpPr>
            <p:spPr bwMode="auto">
              <a:xfrm>
                <a:off x="1030"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48" name="Freeform 77"/>
              <p:cNvSpPr>
                <a:spLocks/>
              </p:cNvSpPr>
              <p:nvPr/>
            </p:nvSpPr>
            <p:spPr bwMode="auto">
              <a:xfrm>
                <a:off x="1030" y="1622"/>
                <a:ext cx="26" cy="33"/>
              </a:xfrm>
              <a:custGeom>
                <a:avLst/>
                <a:gdLst>
                  <a:gd name="T0" fmla="*/ 0 w 13"/>
                  <a:gd name="T1" fmla="*/ 0 h 17"/>
                  <a:gd name="T2" fmla="*/ 448 w 13"/>
                  <a:gd name="T3" fmla="*/ 848 h 17"/>
                  <a:gd name="T4" fmla="*/ 640 w 13"/>
                  <a:gd name="T5" fmla="*/ 738 h 17"/>
                  <a:gd name="T6" fmla="*/ 768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49" name="Freeform 78"/>
              <p:cNvSpPr>
                <a:spLocks/>
              </p:cNvSpPr>
              <p:nvPr/>
            </p:nvSpPr>
            <p:spPr bwMode="auto">
              <a:xfrm>
                <a:off x="1021" y="1622"/>
                <a:ext cx="25" cy="33"/>
              </a:xfrm>
              <a:custGeom>
                <a:avLst/>
                <a:gdLst>
                  <a:gd name="T0" fmla="*/ 0 w 12"/>
                  <a:gd name="T1" fmla="*/ 116 h 17"/>
                  <a:gd name="T2" fmla="*/ 317 w 12"/>
                  <a:gd name="T3" fmla="*/ 0 h 17"/>
                  <a:gd name="T4" fmla="*/ 902 w 12"/>
                  <a:gd name="T5" fmla="*/ 848 h 17"/>
                  <a:gd name="T6" fmla="*/ 585 w 12"/>
                  <a:gd name="T7" fmla="*/ 848 h 17"/>
                  <a:gd name="T8" fmla="*/ 0 w 12"/>
                  <a:gd name="T9" fmla="*/ 116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2"/>
                    </a:moveTo>
                    <a:lnTo>
                      <a:pt x="4" y="0"/>
                    </a:lnTo>
                    <a:lnTo>
                      <a:pt x="11"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0" name="Freeform 79"/>
              <p:cNvSpPr>
                <a:spLocks/>
              </p:cNvSpPr>
              <p:nvPr/>
            </p:nvSpPr>
            <p:spPr bwMode="auto">
              <a:xfrm>
                <a:off x="1007"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1" name="Freeform 80"/>
              <p:cNvSpPr>
                <a:spLocks/>
              </p:cNvSpPr>
              <p:nvPr/>
            </p:nvSpPr>
            <p:spPr bwMode="auto">
              <a:xfrm>
                <a:off x="1005" y="1622"/>
                <a:ext cx="18" cy="33"/>
              </a:xfrm>
              <a:custGeom>
                <a:avLst/>
                <a:gdLst>
                  <a:gd name="T0" fmla="*/ 384 w 9"/>
                  <a:gd name="T1" fmla="*/ 0 h 17"/>
                  <a:gd name="T2" fmla="*/ 512 w 9"/>
                  <a:gd name="T3" fmla="*/ 116 h 17"/>
                  <a:gd name="T4" fmla="*/ 64 w 9"/>
                  <a:gd name="T5" fmla="*/ 848 h 17"/>
                  <a:gd name="T6" fmla="*/ 0 w 9"/>
                  <a:gd name="T7" fmla="*/ 738 h 17"/>
                  <a:gd name="T8" fmla="*/ 384 w 9"/>
                  <a:gd name="T9" fmla="*/ 0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6" y="0"/>
                    </a:moveTo>
                    <a:lnTo>
                      <a:pt x="8" y="2"/>
                    </a:lnTo>
                    <a:lnTo>
                      <a:pt x="1" y="16"/>
                    </a:lnTo>
                    <a:lnTo>
                      <a:pt x="0" y="14"/>
                    </a:lnTo>
                    <a:lnTo>
                      <a:pt x="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2" name="Freeform 81"/>
              <p:cNvSpPr>
                <a:spLocks/>
              </p:cNvSpPr>
              <p:nvPr/>
            </p:nvSpPr>
            <p:spPr bwMode="auto">
              <a:xfrm>
                <a:off x="993" y="1622"/>
                <a:ext cx="26" cy="29"/>
              </a:xfrm>
              <a:custGeom>
                <a:avLst/>
                <a:gdLst>
                  <a:gd name="T0" fmla="*/ 768 w 13"/>
                  <a:gd name="T1" fmla="*/ 0 h 15"/>
                  <a:gd name="T2" fmla="*/ 0 w 13"/>
                  <a:gd name="T3" fmla="*/ 613 h 15"/>
                  <a:gd name="T4" fmla="*/ 128 w 13"/>
                  <a:gd name="T5" fmla="*/ 729 h 15"/>
                  <a:gd name="T6" fmla="*/ 384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2" y="14"/>
                    </a:lnTo>
                    <a:lnTo>
                      <a:pt x="6"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3" name="Freeform 82"/>
              <p:cNvSpPr>
                <a:spLocks/>
              </p:cNvSpPr>
              <p:nvPr/>
            </p:nvSpPr>
            <p:spPr bwMode="auto">
              <a:xfrm>
                <a:off x="983"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4" name="Freeform 83"/>
              <p:cNvSpPr>
                <a:spLocks/>
              </p:cNvSpPr>
              <p:nvPr/>
            </p:nvSpPr>
            <p:spPr bwMode="auto">
              <a:xfrm>
                <a:off x="979" y="1612"/>
                <a:ext cx="30" cy="26"/>
              </a:xfrm>
              <a:custGeom>
                <a:avLst/>
                <a:gdLst>
                  <a:gd name="T0" fmla="*/ 896 w 15"/>
                  <a:gd name="T1" fmla="*/ 0 h 13"/>
                  <a:gd name="T2" fmla="*/ 0 w 15"/>
                  <a:gd name="T3" fmla="*/ 512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8"/>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5" name="Freeform 84"/>
              <p:cNvSpPr>
                <a:spLocks/>
              </p:cNvSpPr>
              <p:nvPr/>
            </p:nvSpPr>
            <p:spPr bwMode="auto">
              <a:xfrm>
                <a:off x="965" y="1590"/>
                <a:ext cx="44" cy="40"/>
              </a:xfrm>
              <a:custGeom>
                <a:avLst/>
                <a:gdLst>
                  <a:gd name="T0" fmla="*/ 896 w 22"/>
                  <a:gd name="T1" fmla="*/ 0 h 20"/>
                  <a:gd name="T2" fmla="*/ 1344 w 22"/>
                  <a:gd name="T3" fmla="*/ 704 h 20"/>
                  <a:gd name="T4" fmla="*/ 448 w 22"/>
                  <a:gd name="T5" fmla="*/ 1216 h 20"/>
                  <a:gd name="T6" fmla="*/ 0 w 22"/>
                  <a:gd name="T7" fmla="*/ 576 h 20"/>
                  <a:gd name="T8" fmla="*/ 896 w 22"/>
                  <a:gd name="T9" fmla="*/ 0 h 20"/>
                  <a:gd name="T10" fmla="*/ 0 60000 65536"/>
                  <a:gd name="T11" fmla="*/ 0 60000 65536"/>
                  <a:gd name="T12" fmla="*/ 0 60000 65536"/>
                  <a:gd name="T13" fmla="*/ 0 60000 65536"/>
                  <a:gd name="T14" fmla="*/ 0 60000 65536"/>
                  <a:gd name="T15" fmla="*/ 0 w 22"/>
                  <a:gd name="T16" fmla="*/ 0 h 20"/>
                  <a:gd name="T17" fmla="*/ 22 w 22"/>
                  <a:gd name="T18" fmla="*/ 20 h 20"/>
                </a:gdLst>
                <a:ahLst/>
                <a:cxnLst>
                  <a:cxn ang="T10">
                    <a:pos x="T0" y="T1"/>
                  </a:cxn>
                  <a:cxn ang="T11">
                    <a:pos x="T2" y="T3"/>
                  </a:cxn>
                  <a:cxn ang="T12">
                    <a:pos x="T4" y="T5"/>
                  </a:cxn>
                  <a:cxn ang="T13">
                    <a:pos x="T6" y="T7"/>
                  </a:cxn>
                  <a:cxn ang="T14">
                    <a:pos x="T8" y="T9"/>
                  </a:cxn>
                </a:cxnLst>
                <a:rect l="T15" t="T16" r="T17" b="T18"/>
                <a:pathLst>
                  <a:path w="22" h="20">
                    <a:moveTo>
                      <a:pt x="14" y="0"/>
                    </a:moveTo>
                    <a:lnTo>
                      <a:pt x="21" y="11"/>
                    </a:lnTo>
                    <a:lnTo>
                      <a:pt x="7" y="19"/>
                    </a:lnTo>
                    <a:lnTo>
                      <a:pt x="0" y="9"/>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6" name="Freeform 85"/>
              <p:cNvSpPr>
                <a:spLocks/>
              </p:cNvSpPr>
              <p:nvPr/>
            </p:nvSpPr>
            <p:spPr bwMode="auto">
              <a:xfrm>
                <a:off x="963" y="1590"/>
                <a:ext cx="32" cy="20"/>
              </a:xfrm>
              <a:custGeom>
                <a:avLst/>
                <a:gdLst>
                  <a:gd name="T0" fmla="*/ 960 w 16"/>
                  <a:gd name="T1" fmla="*/ 0 h 10"/>
                  <a:gd name="T2" fmla="*/ 0 w 16"/>
                  <a:gd name="T3" fmla="*/ 256 h 10"/>
                  <a:gd name="T4" fmla="*/ 64 w 16"/>
                  <a:gd name="T5" fmla="*/ 448 h 10"/>
                  <a:gd name="T6" fmla="*/ 64 w 16"/>
                  <a:gd name="T7" fmla="*/ 576 h 10"/>
                  <a:gd name="T8" fmla="*/ 960 w 16"/>
                  <a:gd name="T9" fmla="*/ 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0"/>
                    </a:moveTo>
                    <a:lnTo>
                      <a:pt x="0" y="4"/>
                    </a:lnTo>
                    <a:lnTo>
                      <a:pt x="1" y="7"/>
                    </a:lnTo>
                    <a:lnTo>
                      <a:pt x="1" y="9"/>
                    </a:lnTo>
                    <a:lnTo>
                      <a:pt x="15"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7" name="Freeform 86"/>
              <p:cNvSpPr>
                <a:spLocks/>
              </p:cNvSpPr>
              <p:nvPr/>
            </p:nvSpPr>
            <p:spPr bwMode="auto">
              <a:xfrm>
                <a:off x="959" y="1567"/>
                <a:ext cx="36" cy="33"/>
              </a:xfrm>
              <a:custGeom>
                <a:avLst/>
                <a:gdLst>
                  <a:gd name="T0" fmla="*/ 1024 w 18"/>
                  <a:gd name="T1" fmla="*/ 0 h 17"/>
                  <a:gd name="T2" fmla="*/ 1088 w 18"/>
                  <a:gd name="T3" fmla="*/ 637 h 17"/>
                  <a:gd name="T4" fmla="*/ 128 w 18"/>
                  <a:gd name="T5" fmla="*/ 848 h 17"/>
                  <a:gd name="T6" fmla="*/ 0 w 18"/>
                  <a:gd name="T7" fmla="*/ 272 h 17"/>
                  <a:gd name="T8" fmla="*/ 1024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16" y="0"/>
                    </a:moveTo>
                    <a:lnTo>
                      <a:pt x="17" y="12"/>
                    </a:lnTo>
                    <a:lnTo>
                      <a:pt x="2" y="16"/>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8" name="Freeform 87"/>
              <p:cNvSpPr>
                <a:spLocks/>
              </p:cNvSpPr>
              <p:nvPr/>
            </p:nvSpPr>
            <p:spPr bwMode="auto">
              <a:xfrm>
                <a:off x="959" y="1567"/>
                <a:ext cx="34" cy="12"/>
              </a:xfrm>
              <a:custGeom>
                <a:avLst/>
                <a:gdLst>
                  <a:gd name="T0" fmla="*/ 1024 w 17"/>
                  <a:gd name="T1" fmla="*/ 0 h 6"/>
                  <a:gd name="T2" fmla="*/ 0 w 17"/>
                  <a:gd name="T3" fmla="*/ 0 h 6"/>
                  <a:gd name="T4" fmla="*/ 0 w 17"/>
                  <a:gd name="T5" fmla="*/ 256 h 6"/>
                  <a:gd name="T6" fmla="*/ 0 w 17"/>
                  <a:gd name="T7" fmla="*/ 320 h 6"/>
                  <a:gd name="T8" fmla="*/ 1024 w 17"/>
                  <a:gd name="T9" fmla="*/ 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0"/>
                    </a:moveTo>
                    <a:lnTo>
                      <a:pt x="0" y="0"/>
                    </a:lnTo>
                    <a:lnTo>
                      <a:pt x="0" y="4"/>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59" name="Rectangle 88"/>
              <p:cNvSpPr>
                <a:spLocks noChangeArrowheads="1"/>
              </p:cNvSpPr>
              <p:nvPr/>
            </p:nvSpPr>
            <p:spPr bwMode="auto">
              <a:xfrm>
                <a:off x="959" y="1539"/>
                <a:ext cx="32"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60" name="Freeform 89"/>
              <p:cNvSpPr>
                <a:spLocks/>
              </p:cNvSpPr>
              <p:nvPr/>
            </p:nvSpPr>
            <p:spPr bwMode="auto">
              <a:xfrm>
                <a:off x="959" y="1478"/>
                <a:ext cx="34" cy="63"/>
              </a:xfrm>
              <a:custGeom>
                <a:avLst/>
                <a:gdLst>
                  <a:gd name="T0" fmla="*/ 1024 w 17"/>
                  <a:gd name="T1" fmla="*/ 1801 h 32"/>
                  <a:gd name="T2" fmla="*/ 1024 w 17"/>
                  <a:gd name="T3" fmla="*/ 0 h 32"/>
                  <a:gd name="T4" fmla="*/ 128 w 17"/>
                  <a:gd name="T5" fmla="*/ 0 h 32"/>
                  <a:gd name="T6" fmla="*/ 0 w 17"/>
                  <a:gd name="T7" fmla="*/ 1801 h 32"/>
                  <a:gd name="T8" fmla="*/ 1024 w 17"/>
                  <a:gd name="T9" fmla="*/ 1801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16" y="31"/>
                    </a:moveTo>
                    <a:lnTo>
                      <a:pt x="16" y="0"/>
                    </a:lnTo>
                    <a:lnTo>
                      <a:pt x="2" y="0"/>
                    </a:lnTo>
                    <a:lnTo>
                      <a:pt x="0" y="31"/>
                    </a:lnTo>
                    <a:lnTo>
                      <a:pt x="16"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61" name="Freeform 90"/>
              <p:cNvSpPr>
                <a:spLocks/>
              </p:cNvSpPr>
              <p:nvPr/>
            </p:nvSpPr>
            <p:spPr bwMode="auto">
              <a:xfrm>
                <a:off x="955" y="1539"/>
                <a:ext cx="38" cy="38"/>
              </a:xfrm>
              <a:custGeom>
                <a:avLst/>
                <a:gdLst>
                  <a:gd name="T0" fmla="*/ 0 w 19"/>
                  <a:gd name="T1" fmla="*/ 896 h 19"/>
                  <a:gd name="T2" fmla="*/ 128 w 19"/>
                  <a:gd name="T3" fmla="*/ 0 h 19"/>
                  <a:gd name="T4" fmla="*/ 1152 w 19"/>
                  <a:gd name="T5" fmla="*/ 0 h 19"/>
                  <a:gd name="T6" fmla="*/ 896 w 19"/>
                  <a:gd name="T7" fmla="*/ 1152 h 19"/>
                  <a:gd name="T8" fmla="*/ 0 w 19"/>
                  <a:gd name="T9" fmla="*/ 896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14"/>
                    </a:moveTo>
                    <a:lnTo>
                      <a:pt x="2" y="0"/>
                    </a:lnTo>
                    <a:lnTo>
                      <a:pt x="18" y="0"/>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62" name="Freeform 91"/>
              <p:cNvSpPr>
                <a:spLocks/>
              </p:cNvSpPr>
              <p:nvPr/>
            </p:nvSpPr>
            <p:spPr bwMode="auto">
              <a:xfrm>
                <a:off x="949" y="1567"/>
                <a:ext cx="36" cy="37"/>
              </a:xfrm>
              <a:custGeom>
                <a:avLst/>
                <a:gdLst>
                  <a:gd name="T0" fmla="*/ 0 w 18"/>
                  <a:gd name="T1" fmla="*/ 761 h 19"/>
                  <a:gd name="T2" fmla="*/ 192 w 18"/>
                  <a:gd name="T3" fmla="*/ 0 h 19"/>
                  <a:gd name="T4" fmla="*/ 1088 w 18"/>
                  <a:gd name="T5" fmla="*/ 228 h 19"/>
                  <a:gd name="T6" fmla="*/ 896 w 18"/>
                  <a:gd name="T7" fmla="*/ 974 h 19"/>
                  <a:gd name="T8" fmla="*/ 0 w 18"/>
                  <a:gd name="T9" fmla="*/ 761 h 19"/>
                  <a:gd name="T10" fmla="*/ 0 60000 65536"/>
                  <a:gd name="T11" fmla="*/ 0 60000 65536"/>
                  <a:gd name="T12" fmla="*/ 0 60000 65536"/>
                  <a:gd name="T13" fmla="*/ 0 60000 65536"/>
                  <a:gd name="T14" fmla="*/ 0 60000 65536"/>
                  <a:gd name="T15" fmla="*/ 0 w 18"/>
                  <a:gd name="T16" fmla="*/ 0 h 19"/>
                  <a:gd name="T17" fmla="*/ 18 w 18"/>
                  <a:gd name="T18" fmla="*/ 19 h 19"/>
                </a:gdLst>
                <a:ahLst/>
                <a:cxnLst>
                  <a:cxn ang="T10">
                    <a:pos x="T0" y="T1"/>
                  </a:cxn>
                  <a:cxn ang="T11">
                    <a:pos x="T2" y="T3"/>
                  </a:cxn>
                  <a:cxn ang="T12">
                    <a:pos x="T4" y="T5"/>
                  </a:cxn>
                  <a:cxn ang="T13">
                    <a:pos x="T6" y="T7"/>
                  </a:cxn>
                  <a:cxn ang="T14">
                    <a:pos x="T8" y="T9"/>
                  </a:cxn>
                </a:cxnLst>
                <a:rect l="T15" t="T16" r="T17" b="T18"/>
                <a:pathLst>
                  <a:path w="18" h="19">
                    <a:moveTo>
                      <a:pt x="0" y="14"/>
                    </a:moveTo>
                    <a:lnTo>
                      <a:pt x="3" y="0"/>
                    </a:lnTo>
                    <a:lnTo>
                      <a:pt x="17" y="4"/>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63" name="Freeform 92"/>
              <p:cNvSpPr>
                <a:spLocks/>
              </p:cNvSpPr>
              <p:nvPr/>
            </p:nvSpPr>
            <p:spPr bwMode="auto">
              <a:xfrm>
                <a:off x="936" y="1594"/>
                <a:ext cx="43" cy="34"/>
              </a:xfrm>
              <a:custGeom>
                <a:avLst/>
                <a:gdLst>
                  <a:gd name="T0" fmla="*/ 0 w 21"/>
                  <a:gd name="T1" fmla="*/ 576 h 17"/>
                  <a:gd name="T2" fmla="*/ 436 w 21"/>
                  <a:gd name="T3" fmla="*/ 0 h 17"/>
                  <a:gd name="T4" fmla="*/ 1476 w 21"/>
                  <a:gd name="T5" fmla="*/ 256 h 17"/>
                  <a:gd name="T6" fmla="*/ 1040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4"/>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64" name="Freeform 93"/>
              <p:cNvSpPr>
                <a:spLocks/>
              </p:cNvSpPr>
              <p:nvPr/>
            </p:nvSpPr>
            <p:spPr bwMode="auto">
              <a:xfrm>
                <a:off x="936" y="1612"/>
                <a:ext cx="31" cy="26"/>
              </a:xfrm>
              <a:custGeom>
                <a:avLst/>
                <a:gdLst>
                  <a:gd name="T0" fmla="*/ 0 w 15"/>
                  <a:gd name="T1" fmla="*/ 0 h 13"/>
                  <a:gd name="T2" fmla="*/ 1025 w 15"/>
                  <a:gd name="T3" fmla="*/ 768 h 13"/>
                  <a:gd name="T4" fmla="*/ 1093 w 15"/>
                  <a:gd name="T5" fmla="*/ 640 h 13"/>
                  <a:gd name="T6" fmla="*/ 1093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65" name="Freeform 94"/>
              <p:cNvSpPr>
                <a:spLocks/>
              </p:cNvSpPr>
              <p:nvPr/>
            </p:nvSpPr>
            <p:spPr bwMode="auto">
              <a:xfrm>
                <a:off x="926" y="1612"/>
                <a:ext cx="39" cy="35"/>
              </a:xfrm>
              <a:custGeom>
                <a:avLst/>
                <a:gdLst>
                  <a:gd name="T0" fmla="*/ 0 w 19"/>
                  <a:gd name="T1" fmla="*/ 272 h 18"/>
                  <a:gd name="T2" fmla="*/ 372 w 19"/>
                  <a:gd name="T3" fmla="*/ 0 h 18"/>
                  <a:gd name="T4" fmla="*/ 1349 w 19"/>
                  <a:gd name="T5" fmla="*/ 640 h 18"/>
                  <a:gd name="T6" fmla="*/ 909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66" name="Freeform 95"/>
              <p:cNvSpPr>
                <a:spLocks/>
              </p:cNvSpPr>
              <p:nvPr/>
            </p:nvSpPr>
            <p:spPr bwMode="auto">
              <a:xfrm>
                <a:off x="926" y="1622"/>
                <a:ext cx="27" cy="33"/>
              </a:xfrm>
              <a:custGeom>
                <a:avLst/>
                <a:gdLst>
                  <a:gd name="T0" fmla="*/ 0 w 13"/>
                  <a:gd name="T1" fmla="*/ 0 h 17"/>
                  <a:gd name="T2" fmla="*/ 573 w 13"/>
                  <a:gd name="T3" fmla="*/ 848 h 17"/>
                  <a:gd name="T4" fmla="*/ 897 w 13"/>
                  <a:gd name="T5" fmla="*/ 738 h 17"/>
                  <a:gd name="T6" fmla="*/ 966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67" name="Freeform 96"/>
              <p:cNvSpPr>
                <a:spLocks/>
              </p:cNvSpPr>
              <p:nvPr/>
            </p:nvSpPr>
            <p:spPr bwMode="auto">
              <a:xfrm>
                <a:off x="920" y="1622"/>
                <a:ext cx="22" cy="33"/>
              </a:xfrm>
              <a:custGeom>
                <a:avLst/>
                <a:gdLst>
                  <a:gd name="T0" fmla="*/ 0 w 11"/>
                  <a:gd name="T1" fmla="*/ 116 h 17"/>
                  <a:gd name="T2" fmla="*/ 192 w 11"/>
                  <a:gd name="T3" fmla="*/ 0 h 17"/>
                  <a:gd name="T4" fmla="*/ 640 w 11"/>
                  <a:gd name="T5" fmla="*/ 848 h 17"/>
                  <a:gd name="T6" fmla="*/ 448 w 11"/>
                  <a:gd name="T7" fmla="*/ 848 h 17"/>
                  <a:gd name="T8" fmla="*/ 0 w 11"/>
                  <a:gd name="T9" fmla="*/ 116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2"/>
                    </a:moveTo>
                    <a:lnTo>
                      <a:pt x="3" y="0"/>
                    </a:lnTo>
                    <a:lnTo>
                      <a:pt x="10"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68" name="Freeform 97"/>
              <p:cNvSpPr>
                <a:spLocks/>
              </p:cNvSpPr>
              <p:nvPr/>
            </p:nvSpPr>
            <p:spPr bwMode="auto">
              <a:xfrm>
                <a:off x="906"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69" name="Freeform 98"/>
              <p:cNvSpPr>
                <a:spLocks/>
              </p:cNvSpPr>
              <p:nvPr/>
            </p:nvSpPr>
            <p:spPr bwMode="auto">
              <a:xfrm>
                <a:off x="902" y="1622"/>
                <a:ext cx="20" cy="33"/>
              </a:xfrm>
              <a:custGeom>
                <a:avLst/>
                <a:gdLst>
                  <a:gd name="T0" fmla="*/ 448 w 10"/>
                  <a:gd name="T1" fmla="*/ 0 h 17"/>
                  <a:gd name="T2" fmla="*/ 576 w 10"/>
                  <a:gd name="T3" fmla="*/ 116 h 17"/>
                  <a:gd name="T4" fmla="*/ 128 w 10"/>
                  <a:gd name="T5" fmla="*/ 848 h 17"/>
                  <a:gd name="T6" fmla="*/ 0 w 10"/>
                  <a:gd name="T7" fmla="*/ 738 h 17"/>
                  <a:gd name="T8" fmla="*/ 448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7" y="0"/>
                    </a:moveTo>
                    <a:lnTo>
                      <a:pt x="9" y="2"/>
                    </a:lnTo>
                    <a:lnTo>
                      <a:pt x="2" y="16"/>
                    </a:lnTo>
                    <a:lnTo>
                      <a:pt x="0"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0" name="Freeform 99"/>
              <p:cNvSpPr>
                <a:spLocks/>
              </p:cNvSpPr>
              <p:nvPr/>
            </p:nvSpPr>
            <p:spPr bwMode="auto">
              <a:xfrm>
                <a:off x="892" y="1622"/>
                <a:ext cx="26" cy="29"/>
              </a:xfrm>
              <a:custGeom>
                <a:avLst/>
                <a:gdLst>
                  <a:gd name="T0" fmla="*/ 768 w 13"/>
                  <a:gd name="T1" fmla="*/ 0 h 15"/>
                  <a:gd name="T2" fmla="*/ 0 w 13"/>
                  <a:gd name="T3" fmla="*/ 613 h 15"/>
                  <a:gd name="T4" fmla="*/ 64 w 13"/>
                  <a:gd name="T5" fmla="*/ 729 h 15"/>
                  <a:gd name="T6" fmla="*/ 320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1" y="14"/>
                    </a:lnTo>
                    <a:lnTo>
                      <a:pt x="5"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1" name="Freeform 100"/>
              <p:cNvSpPr>
                <a:spLocks/>
              </p:cNvSpPr>
              <p:nvPr/>
            </p:nvSpPr>
            <p:spPr bwMode="auto">
              <a:xfrm>
                <a:off x="882"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2" name="Freeform 101"/>
              <p:cNvSpPr>
                <a:spLocks/>
              </p:cNvSpPr>
              <p:nvPr/>
            </p:nvSpPr>
            <p:spPr bwMode="auto">
              <a:xfrm>
                <a:off x="878" y="1612"/>
                <a:ext cx="30" cy="26"/>
              </a:xfrm>
              <a:custGeom>
                <a:avLst/>
                <a:gdLst>
                  <a:gd name="T0" fmla="*/ 896 w 15"/>
                  <a:gd name="T1" fmla="*/ 0 h 13"/>
                  <a:gd name="T2" fmla="*/ 0 w 15"/>
                  <a:gd name="T3" fmla="*/ 448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3" name="Freeform 102"/>
              <p:cNvSpPr>
                <a:spLocks/>
              </p:cNvSpPr>
              <p:nvPr/>
            </p:nvSpPr>
            <p:spPr bwMode="auto">
              <a:xfrm>
                <a:off x="867" y="1594"/>
                <a:ext cx="41" cy="34"/>
              </a:xfrm>
              <a:custGeom>
                <a:avLst/>
                <a:gdLst>
                  <a:gd name="T0" fmla="*/ 976 w 20"/>
                  <a:gd name="T1" fmla="*/ 0 h 17"/>
                  <a:gd name="T2" fmla="*/ 1412 w 20"/>
                  <a:gd name="T3" fmla="*/ 576 h 17"/>
                  <a:gd name="T4" fmla="*/ 369 w 20"/>
                  <a:gd name="T5" fmla="*/ 1024 h 17"/>
                  <a:gd name="T6" fmla="*/ 0 w 20"/>
                  <a:gd name="T7" fmla="*/ 448 h 17"/>
                  <a:gd name="T8" fmla="*/ 976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3" y="0"/>
                    </a:moveTo>
                    <a:lnTo>
                      <a:pt x="19" y="9"/>
                    </a:lnTo>
                    <a:lnTo>
                      <a:pt x="5" y="16"/>
                    </a:lnTo>
                    <a:lnTo>
                      <a:pt x="0" y="7"/>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4" name="Freeform 103"/>
              <p:cNvSpPr>
                <a:spLocks/>
              </p:cNvSpPr>
              <p:nvPr/>
            </p:nvSpPr>
            <p:spPr bwMode="auto">
              <a:xfrm>
                <a:off x="859" y="1571"/>
                <a:ext cx="37" cy="39"/>
              </a:xfrm>
              <a:custGeom>
                <a:avLst/>
                <a:gdLst>
                  <a:gd name="T0" fmla="*/ 1069 w 18"/>
                  <a:gd name="T1" fmla="*/ 0 h 20"/>
                  <a:gd name="T2" fmla="*/ 1285 w 18"/>
                  <a:gd name="T3" fmla="*/ 653 h 20"/>
                  <a:gd name="T4" fmla="*/ 288 w 18"/>
                  <a:gd name="T5" fmla="*/ 1037 h 20"/>
                  <a:gd name="T6" fmla="*/ 0 w 18"/>
                  <a:gd name="T7" fmla="*/ 172 h 20"/>
                  <a:gd name="T8" fmla="*/ 1069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4"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5" name="Freeform 104"/>
              <p:cNvSpPr>
                <a:spLocks/>
              </p:cNvSpPr>
              <p:nvPr/>
            </p:nvSpPr>
            <p:spPr bwMode="auto">
              <a:xfrm>
                <a:off x="853" y="1543"/>
                <a:ext cx="37" cy="36"/>
              </a:xfrm>
              <a:custGeom>
                <a:avLst/>
                <a:gdLst>
                  <a:gd name="T0" fmla="*/ 1285 w 18"/>
                  <a:gd name="T1" fmla="*/ 0 h 18"/>
                  <a:gd name="T2" fmla="*/ 1285 w 18"/>
                  <a:gd name="T3" fmla="*/ 896 h 18"/>
                  <a:gd name="T4" fmla="*/ 216 w 18"/>
                  <a:gd name="T5" fmla="*/ 1088 h 18"/>
                  <a:gd name="T6" fmla="*/ 0 w 18"/>
                  <a:gd name="T7" fmla="*/ 0 h 18"/>
                  <a:gd name="T8" fmla="*/ 1285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3"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6" name="Freeform 105"/>
              <p:cNvSpPr>
                <a:spLocks/>
              </p:cNvSpPr>
              <p:nvPr/>
            </p:nvSpPr>
            <p:spPr bwMode="auto">
              <a:xfrm>
                <a:off x="853" y="1482"/>
                <a:ext cx="37" cy="63"/>
              </a:xfrm>
              <a:custGeom>
                <a:avLst/>
                <a:gdLst>
                  <a:gd name="T0" fmla="*/ 1285 w 18"/>
                  <a:gd name="T1" fmla="*/ 1801 h 32"/>
                  <a:gd name="T2" fmla="*/ 1069 w 18"/>
                  <a:gd name="T3" fmla="*/ 0 h 32"/>
                  <a:gd name="T4" fmla="*/ 216 w 18"/>
                  <a:gd name="T5" fmla="*/ 0 h 32"/>
                  <a:gd name="T6" fmla="*/ 0 w 18"/>
                  <a:gd name="T7" fmla="*/ 1801 h 32"/>
                  <a:gd name="T8" fmla="*/ 1285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3"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7" name="Freeform 106"/>
              <p:cNvSpPr>
                <a:spLocks/>
              </p:cNvSpPr>
              <p:nvPr/>
            </p:nvSpPr>
            <p:spPr bwMode="auto">
              <a:xfrm>
                <a:off x="853" y="1543"/>
                <a:ext cx="37" cy="36"/>
              </a:xfrm>
              <a:custGeom>
                <a:avLst/>
                <a:gdLst>
                  <a:gd name="T0" fmla="*/ 0 w 18"/>
                  <a:gd name="T1" fmla="*/ 896 h 18"/>
                  <a:gd name="T2" fmla="*/ 0 w 18"/>
                  <a:gd name="T3" fmla="*/ 0 h 18"/>
                  <a:gd name="T4" fmla="*/ 1285 w 18"/>
                  <a:gd name="T5" fmla="*/ 0 h 18"/>
                  <a:gd name="T6" fmla="*/ 1069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8" name="Freeform 107"/>
              <p:cNvSpPr>
                <a:spLocks/>
              </p:cNvSpPr>
              <p:nvPr/>
            </p:nvSpPr>
            <p:spPr bwMode="auto">
              <a:xfrm>
                <a:off x="845" y="1571"/>
                <a:ext cx="39" cy="39"/>
              </a:xfrm>
              <a:custGeom>
                <a:avLst/>
                <a:gdLst>
                  <a:gd name="T0" fmla="*/ 0 w 19"/>
                  <a:gd name="T1" fmla="*/ 653 h 20"/>
                  <a:gd name="T2" fmla="*/ 287 w 19"/>
                  <a:gd name="T3" fmla="*/ 0 h 20"/>
                  <a:gd name="T4" fmla="*/ 1349 w 19"/>
                  <a:gd name="T5" fmla="*/ 172 h 20"/>
                  <a:gd name="T6" fmla="*/ 1061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79" name="Freeform 108"/>
              <p:cNvSpPr>
                <a:spLocks/>
              </p:cNvSpPr>
              <p:nvPr/>
            </p:nvSpPr>
            <p:spPr bwMode="auto">
              <a:xfrm>
                <a:off x="835" y="1594"/>
                <a:ext cx="41" cy="34"/>
              </a:xfrm>
              <a:custGeom>
                <a:avLst/>
                <a:gdLst>
                  <a:gd name="T0" fmla="*/ 0 w 20"/>
                  <a:gd name="T1" fmla="*/ 576 h 17"/>
                  <a:gd name="T2" fmla="*/ 369 w 20"/>
                  <a:gd name="T3" fmla="*/ 0 h 17"/>
                  <a:gd name="T4" fmla="*/ 1412 w 20"/>
                  <a:gd name="T5" fmla="*/ 448 h 17"/>
                  <a:gd name="T6" fmla="*/ 1041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0" name="Freeform 109"/>
              <p:cNvSpPr>
                <a:spLocks/>
              </p:cNvSpPr>
              <p:nvPr/>
            </p:nvSpPr>
            <p:spPr bwMode="auto">
              <a:xfrm>
                <a:off x="835"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1" name="Freeform 110"/>
              <p:cNvSpPr>
                <a:spLocks/>
              </p:cNvSpPr>
              <p:nvPr/>
            </p:nvSpPr>
            <p:spPr bwMode="auto">
              <a:xfrm>
                <a:off x="825"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2" name="Freeform 111"/>
              <p:cNvSpPr>
                <a:spLocks/>
              </p:cNvSpPr>
              <p:nvPr/>
            </p:nvSpPr>
            <p:spPr bwMode="auto">
              <a:xfrm>
                <a:off x="825" y="1622"/>
                <a:ext cx="26" cy="29"/>
              </a:xfrm>
              <a:custGeom>
                <a:avLst/>
                <a:gdLst>
                  <a:gd name="T0" fmla="*/ 0 w 13"/>
                  <a:gd name="T1" fmla="*/ 0 h 15"/>
                  <a:gd name="T2" fmla="*/ 448 w 13"/>
                  <a:gd name="T3" fmla="*/ 729 h 15"/>
                  <a:gd name="T4" fmla="*/ 640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3" name="Freeform 112"/>
              <p:cNvSpPr>
                <a:spLocks/>
              </p:cNvSpPr>
              <p:nvPr/>
            </p:nvSpPr>
            <p:spPr bwMode="auto">
              <a:xfrm>
                <a:off x="821"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4" name="Freeform 113"/>
              <p:cNvSpPr>
                <a:spLocks/>
              </p:cNvSpPr>
              <p:nvPr/>
            </p:nvSpPr>
            <p:spPr bwMode="auto">
              <a:xfrm>
                <a:off x="807"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5" name="Freeform 114"/>
              <p:cNvSpPr>
                <a:spLocks/>
              </p:cNvSpPr>
              <p:nvPr/>
            </p:nvSpPr>
            <p:spPr bwMode="auto">
              <a:xfrm>
                <a:off x="799" y="1622"/>
                <a:ext cx="24" cy="33"/>
              </a:xfrm>
              <a:custGeom>
                <a:avLst/>
                <a:gdLst>
                  <a:gd name="T0" fmla="*/ 448 w 12"/>
                  <a:gd name="T1" fmla="*/ 0 h 17"/>
                  <a:gd name="T2" fmla="*/ 704 w 12"/>
                  <a:gd name="T3" fmla="*/ 116 h 17"/>
                  <a:gd name="T4" fmla="*/ 256 w 12"/>
                  <a:gd name="T5" fmla="*/ 848 h 17"/>
                  <a:gd name="T6" fmla="*/ 0 w 12"/>
                  <a:gd name="T7" fmla="*/ 848 h 17"/>
                  <a:gd name="T8" fmla="*/ 448 w 12"/>
                  <a:gd name="T9" fmla="*/ 0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7" y="0"/>
                    </a:moveTo>
                    <a:lnTo>
                      <a:pt x="11" y="2"/>
                    </a:lnTo>
                    <a:lnTo>
                      <a:pt x="4"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6" name="Freeform 115"/>
              <p:cNvSpPr>
                <a:spLocks/>
              </p:cNvSpPr>
              <p:nvPr/>
            </p:nvSpPr>
            <p:spPr bwMode="auto">
              <a:xfrm>
                <a:off x="788" y="1622"/>
                <a:ext cx="27" cy="33"/>
              </a:xfrm>
              <a:custGeom>
                <a:avLst/>
                <a:gdLst>
                  <a:gd name="T0" fmla="*/ 966 w 13"/>
                  <a:gd name="T1" fmla="*/ 0 h 17"/>
                  <a:gd name="T2" fmla="*/ 0 w 13"/>
                  <a:gd name="T3" fmla="*/ 637 h 17"/>
                  <a:gd name="T4" fmla="*/ 152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2"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7" name="Freeform 116"/>
              <p:cNvSpPr>
                <a:spLocks/>
              </p:cNvSpPr>
              <p:nvPr/>
            </p:nvSpPr>
            <p:spPr bwMode="auto">
              <a:xfrm>
                <a:off x="778" y="1612"/>
                <a:ext cx="37" cy="35"/>
              </a:xfrm>
              <a:custGeom>
                <a:avLst/>
                <a:gdLst>
                  <a:gd name="T0" fmla="*/ 913 w 18"/>
                  <a:gd name="T1" fmla="*/ 0 h 18"/>
                  <a:gd name="T2" fmla="*/ 1285 w 18"/>
                  <a:gd name="T3" fmla="*/ 272 h 18"/>
                  <a:gd name="T4" fmla="*/ 372 w 18"/>
                  <a:gd name="T5" fmla="*/ 912 h 18"/>
                  <a:gd name="T6" fmla="*/ 0 w 18"/>
                  <a:gd name="T7" fmla="*/ 640 h 18"/>
                  <a:gd name="T8" fmla="*/ 913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8" name="Freeform 117"/>
              <p:cNvSpPr>
                <a:spLocks/>
              </p:cNvSpPr>
              <p:nvPr/>
            </p:nvSpPr>
            <p:spPr bwMode="auto">
              <a:xfrm>
                <a:off x="774" y="1612"/>
                <a:ext cx="31" cy="26"/>
              </a:xfrm>
              <a:custGeom>
                <a:avLst/>
                <a:gdLst>
                  <a:gd name="T0" fmla="*/ 1093 w 15"/>
                  <a:gd name="T1" fmla="*/ 0 h 13"/>
                  <a:gd name="T2" fmla="*/ 0 w 15"/>
                  <a:gd name="T3" fmla="*/ 448 h 13"/>
                  <a:gd name="T4" fmla="*/ 0 w 15"/>
                  <a:gd name="T5" fmla="*/ 640 h 13"/>
                  <a:gd name="T6" fmla="*/ 149 w 15"/>
                  <a:gd name="T7" fmla="*/ 768 h 13"/>
                  <a:gd name="T8" fmla="*/ 1093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89" name="Freeform 118"/>
              <p:cNvSpPr>
                <a:spLocks/>
              </p:cNvSpPr>
              <p:nvPr/>
            </p:nvSpPr>
            <p:spPr bwMode="auto">
              <a:xfrm>
                <a:off x="764" y="1594"/>
                <a:ext cx="41" cy="34"/>
              </a:xfrm>
              <a:custGeom>
                <a:avLst/>
                <a:gdLst>
                  <a:gd name="T0" fmla="*/ 1041 w 20"/>
                  <a:gd name="T1" fmla="*/ 0 h 17"/>
                  <a:gd name="T2" fmla="*/ 1412 w 20"/>
                  <a:gd name="T3" fmla="*/ 576 h 17"/>
                  <a:gd name="T4" fmla="*/ 369 w 20"/>
                  <a:gd name="T5" fmla="*/ 1024 h 17"/>
                  <a:gd name="T6" fmla="*/ 0 w 20"/>
                  <a:gd name="T7" fmla="*/ 448 h 17"/>
                  <a:gd name="T8" fmla="*/ 1041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4" y="0"/>
                    </a:moveTo>
                    <a:lnTo>
                      <a:pt x="19" y="9"/>
                    </a:lnTo>
                    <a:lnTo>
                      <a:pt x="5"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0" name="Freeform 119"/>
              <p:cNvSpPr>
                <a:spLocks/>
              </p:cNvSpPr>
              <p:nvPr/>
            </p:nvSpPr>
            <p:spPr bwMode="auto">
              <a:xfrm>
                <a:off x="758" y="1571"/>
                <a:ext cx="37" cy="39"/>
              </a:xfrm>
              <a:custGeom>
                <a:avLst/>
                <a:gdLst>
                  <a:gd name="T0" fmla="*/ 980 w 18"/>
                  <a:gd name="T1" fmla="*/ 0 h 20"/>
                  <a:gd name="T2" fmla="*/ 1285 w 18"/>
                  <a:gd name="T3" fmla="*/ 653 h 20"/>
                  <a:gd name="T4" fmla="*/ 216 w 18"/>
                  <a:gd name="T5" fmla="*/ 1037 h 20"/>
                  <a:gd name="T6" fmla="*/ 0 w 18"/>
                  <a:gd name="T7" fmla="*/ 172 h 20"/>
                  <a:gd name="T8" fmla="*/ 980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3" y="0"/>
                    </a:moveTo>
                    <a:lnTo>
                      <a:pt x="17" y="12"/>
                    </a:lnTo>
                    <a:lnTo>
                      <a:pt x="3" y="19"/>
                    </a:lnTo>
                    <a:lnTo>
                      <a:pt x="0" y="3"/>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1" name="Freeform 120"/>
              <p:cNvSpPr>
                <a:spLocks/>
              </p:cNvSpPr>
              <p:nvPr/>
            </p:nvSpPr>
            <p:spPr bwMode="auto">
              <a:xfrm>
                <a:off x="750" y="1543"/>
                <a:ext cx="36" cy="36"/>
              </a:xfrm>
              <a:custGeom>
                <a:avLst/>
                <a:gdLst>
                  <a:gd name="T0" fmla="*/ 1088 w 18"/>
                  <a:gd name="T1" fmla="*/ 0 h 18"/>
                  <a:gd name="T2" fmla="*/ 1088 w 18"/>
                  <a:gd name="T3" fmla="*/ 896 h 18"/>
                  <a:gd name="T4" fmla="*/ 256 w 18"/>
                  <a:gd name="T5" fmla="*/ 1088 h 18"/>
                  <a:gd name="T6" fmla="*/ 0 w 18"/>
                  <a:gd name="T7" fmla="*/ 0 h 18"/>
                  <a:gd name="T8" fmla="*/ 108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4"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2" name="Freeform 121"/>
              <p:cNvSpPr>
                <a:spLocks/>
              </p:cNvSpPr>
              <p:nvPr/>
            </p:nvSpPr>
            <p:spPr bwMode="auto">
              <a:xfrm>
                <a:off x="750" y="1482"/>
                <a:ext cx="36" cy="63"/>
              </a:xfrm>
              <a:custGeom>
                <a:avLst/>
                <a:gdLst>
                  <a:gd name="T0" fmla="*/ 1088 w 18"/>
                  <a:gd name="T1" fmla="*/ 1801 h 32"/>
                  <a:gd name="T2" fmla="*/ 896 w 18"/>
                  <a:gd name="T3" fmla="*/ 0 h 32"/>
                  <a:gd name="T4" fmla="*/ 256 w 18"/>
                  <a:gd name="T5" fmla="*/ 0 h 32"/>
                  <a:gd name="T6" fmla="*/ 0 w 18"/>
                  <a:gd name="T7" fmla="*/ 1801 h 32"/>
                  <a:gd name="T8" fmla="*/ 1088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4"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3" name="Freeform 122"/>
              <p:cNvSpPr>
                <a:spLocks/>
              </p:cNvSpPr>
              <p:nvPr/>
            </p:nvSpPr>
            <p:spPr bwMode="auto">
              <a:xfrm>
                <a:off x="750" y="1543"/>
                <a:ext cx="36" cy="36"/>
              </a:xfrm>
              <a:custGeom>
                <a:avLst/>
                <a:gdLst>
                  <a:gd name="T0" fmla="*/ 0 w 18"/>
                  <a:gd name="T1" fmla="*/ 896 h 18"/>
                  <a:gd name="T2" fmla="*/ 0 w 18"/>
                  <a:gd name="T3" fmla="*/ 0 h 18"/>
                  <a:gd name="T4" fmla="*/ 1088 w 18"/>
                  <a:gd name="T5" fmla="*/ 0 h 18"/>
                  <a:gd name="T6" fmla="*/ 896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4" name="Freeform 123"/>
              <p:cNvSpPr>
                <a:spLocks/>
              </p:cNvSpPr>
              <p:nvPr/>
            </p:nvSpPr>
            <p:spPr bwMode="auto">
              <a:xfrm>
                <a:off x="744" y="1571"/>
                <a:ext cx="36" cy="39"/>
              </a:xfrm>
              <a:custGeom>
                <a:avLst/>
                <a:gdLst>
                  <a:gd name="T0" fmla="*/ 0 w 18"/>
                  <a:gd name="T1" fmla="*/ 653 h 20"/>
                  <a:gd name="T2" fmla="*/ 192 w 18"/>
                  <a:gd name="T3" fmla="*/ 0 h 20"/>
                  <a:gd name="T4" fmla="*/ 1088 w 18"/>
                  <a:gd name="T5" fmla="*/ 172 h 20"/>
                  <a:gd name="T6" fmla="*/ 896 w 18"/>
                  <a:gd name="T7" fmla="*/ 1037 h 20"/>
                  <a:gd name="T8" fmla="*/ 0 w 18"/>
                  <a:gd name="T9" fmla="*/ 653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0" y="12"/>
                    </a:moveTo>
                    <a:lnTo>
                      <a:pt x="3" y="0"/>
                    </a:lnTo>
                    <a:lnTo>
                      <a:pt x="17"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5" name="Freeform 124"/>
              <p:cNvSpPr>
                <a:spLocks/>
              </p:cNvSpPr>
              <p:nvPr/>
            </p:nvSpPr>
            <p:spPr bwMode="auto">
              <a:xfrm>
                <a:off x="732" y="1594"/>
                <a:ext cx="42" cy="34"/>
              </a:xfrm>
              <a:custGeom>
                <a:avLst/>
                <a:gdLst>
                  <a:gd name="T0" fmla="*/ 0 w 21"/>
                  <a:gd name="T1" fmla="*/ 576 h 17"/>
                  <a:gd name="T2" fmla="*/ 384 w 21"/>
                  <a:gd name="T3" fmla="*/ 0 h 17"/>
                  <a:gd name="T4" fmla="*/ 1280 w 21"/>
                  <a:gd name="T5" fmla="*/ 448 h 17"/>
                  <a:gd name="T6" fmla="*/ 896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6" name="Freeform 125"/>
              <p:cNvSpPr>
                <a:spLocks/>
              </p:cNvSpPr>
              <p:nvPr/>
            </p:nvSpPr>
            <p:spPr bwMode="auto">
              <a:xfrm>
                <a:off x="732" y="1612"/>
                <a:ext cx="30" cy="26"/>
              </a:xfrm>
              <a:custGeom>
                <a:avLst/>
                <a:gdLst>
                  <a:gd name="T0" fmla="*/ 0 w 15"/>
                  <a:gd name="T1" fmla="*/ 0 h 13"/>
                  <a:gd name="T2" fmla="*/ 832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7" name="Freeform 126"/>
              <p:cNvSpPr>
                <a:spLocks/>
              </p:cNvSpPr>
              <p:nvPr/>
            </p:nvSpPr>
            <p:spPr bwMode="auto">
              <a:xfrm>
                <a:off x="722" y="1612"/>
                <a:ext cx="38" cy="35"/>
              </a:xfrm>
              <a:custGeom>
                <a:avLst/>
                <a:gdLst>
                  <a:gd name="T0" fmla="*/ 0 w 19"/>
                  <a:gd name="T1" fmla="*/ 272 h 18"/>
                  <a:gd name="T2" fmla="*/ 320 w 19"/>
                  <a:gd name="T3" fmla="*/ 0 h 18"/>
                  <a:gd name="T4" fmla="*/ 1152 w 19"/>
                  <a:gd name="T5" fmla="*/ 640 h 18"/>
                  <a:gd name="T6" fmla="*/ 768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8" name="Freeform 127"/>
              <p:cNvSpPr>
                <a:spLocks/>
              </p:cNvSpPr>
              <p:nvPr/>
            </p:nvSpPr>
            <p:spPr bwMode="auto">
              <a:xfrm>
                <a:off x="722" y="1622"/>
                <a:ext cx="26" cy="29"/>
              </a:xfrm>
              <a:custGeom>
                <a:avLst/>
                <a:gdLst>
                  <a:gd name="T0" fmla="*/ 0 w 13"/>
                  <a:gd name="T1" fmla="*/ 0 h 15"/>
                  <a:gd name="T2" fmla="*/ 448 w 13"/>
                  <a:gd name="T3" fmla="*/ 729 h 15"/>
                  <a:gd name="T4" fmla="*/ 704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299" name="Freeform 128"/>
              <p:cNvSpPr>
                <a:spLocks/>
              </p:cNvSpPr>
              <p:nvPr/>
            </p:nvSpPr>
            <p:spPr bwMode="auto">
              <a:xfrm>
                <a:off x="718"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00" name="Freeform 129"/>
              <p:cNvSpPr>
                <a:spLocks/>
              </p:cNvSpPr>
              <p:nvPr/>
            </p:nvSpPr>
            <p:spPr bwMode="auto">
              <a:xfrm>
                <a:off x="703"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01" name="Freeform 130"/>
              <p:cNvSpPr>
                <a:spLocks/>
              </p:cNvSpPr>
              <p:nvPr/>
            </p:nvSpPr>
            <p:spPr bwMode="auto">
              <a:xfrm>
                <a:off x="697" y="1622"/>
                <a:ext cx="23" cy="33"/>
              </a:xfrm>
              <a:custGeom>
                <a:avLst/>
                <a:gdLst>
                  <a:gd name="T0" fmla="*/ 594 w 11"/>
                  <a:gd name="T1" fmla="*/ 0 h 17"/>
                  <a:gd name="T2" fmla="*/ 838 w 11"/>
                  <a:gd name="T3" fmla="*/ 116 h 17"/>
                  <a:gd name="T4" fmla="*/ 245 w 11"/>
                  <a:gd name="T5" fmla="*/ 848 h 17"/>
                  <a:gd name="T6" fmla="*/ 0 w 11"/>
                  <a:gd name="T7" fmla="*/ 848 h 17"/>
                  <a:gd name="T8" fmla="*/ 594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7" y="0"/>
                    </a:moveTo>
                    <a:lnTo>
                      <a:pt x="10" y="2"/>
                    </a:lnTo>
                    <a:lnTo>
                      <a:pt x="3"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02" name="Freeform 131"/>
              <p:cNvSpPr>
                <a:spLocks/>
              </p:cNvSpPr>
              <p:nvPr/>
            </p:nvSpPr>
            <p:spPr bwMode="auto">
              <a:xfrm>
                <a:off x="687" y="1622"/>
                <a:ext cx="27" cy="33"/>
              </a:xfrm>
              <a:custGeom>
                <a:avLst/>
                <a:gdLst>
                  <a:gd name="T0" fmla="*/ 966 w 13"/>
                  <a:gd name="T1" fmla="*/ 0 h 17"/>
                  <a:gd name="T2" fmla="*/ 0 w 13"/>
                  <a:gd name="T3" fmla="*/ 637 h 17"/>
                  <a:gd name="T4" fmla="*/ 73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1"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03" name="Freeform 132"/>
              <p:cNvSpPr>
                <a:spLocks/>
              </p:cNvSpPr>
              <p:nvPr/>
            </p:nvSpPr>
            <p:spPr bwMode="auto">
              <a:xfrm>
                <a:off x="675" y="1612"/>
                <a:ext cx="39" cy="35"/>
              </a:xfrm>
              <a:custGeom>
                <a:avLst/>
                <a:gdLst>
                  <a:gd name="T0" fmla="*/ 977 w 19"/>
                  <a:gd name="T1" fmla="*/ 0 h 18"/>
                  <a:gd name="T2" fmla="*/ 1349 w 19"/>
                  <a:gd name="T3" fmla="*/ 272 h 18"/>
                  <a:gd name="T4" fmla="*/ 443 w 19"/>
                  <a:gd name="T5" fmla="*/ 912 h 18"/>
                  <a:gd name="T6" fmla="*/ 0 w 19"/>
                  <a:gd name="T7" fmla="*/ 640 h 18"/>
                  <a:gd name="T8" fmla="*/ 977 w 19"/>
                  <a:gd name="T9" fmla="*/ 0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13" y="0"/>
                    </a:moveTo>
                    <a:lnTo>
                      <a:pt x="18" y="5"/>
                    </a:lnTo>
                    <a:lnTo>
                      <a:pt x="6" y="17"/>
                    </a:lnTo>
                    <a:lnTo>
                      <a:pt x="0" y="12"/>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04" name="Freeform 133"/>
              <p:cNvSpPr>
                <a:spLocks/>
              </p:cNvSpPr>
              <p:nvPr/>
            </p:nvSpPr>
            <p:spPr bwMode="auto">
              <a:xfrm>
                <a:off x="673" y="1612"/>
                <a:ext cx="30" cy="26"/>
              </a:xfrm>
              <a:custGeom>
                <a:avLst/>
                <a:gdLst>
                  <a:gd name="T0" fmla="*/ 896 w 15"/>
                  <a:gd name="T1" fmla="*/ 0 h 13"/>
                  <a:gd name="T2" fmla="*/ 0 w 15"/>
                  <a:gd name="T3" fmla="*/ 448 h 13"/>
                  <a:gd name="T4" fmla="*/ 0 w 15"/>
                  <a:gd name="T5" fmla="*/ 640 h 13"/>
                  <a:gd name="T6" fmla="*/ 64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1"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05" name="Freeform 134"/>
              <p:cNvSpPr>
                <a:spLocks/>
              </p:cNvSpPr>
              <p:nvPr/>
            </p:nvSpPr>
            <p:spPr bwMode="auto">
              <a:xfrm>
                <a:off x="661" y="1594"/>
                <a:ext cx="42" cy="34"/>
              </a:xfrm>
              <a:custGeom>
                <a:avLst/>
                <a:gdLst>
                  <a:gd name="T0" fmla="*/ 896 w 21"/>
                  <a:gd name="T1" fmla="*/ 0 h 17"/>
                  <a:gd name="T2" fmla="*/ 1280 w 21"/>
                  <a:gd name="T3" fmla="*/ 576 h 17"/>
                  <a:gd name="T4" fmla="*/ 384 w 21"/>
                  <a:gd name="T5" fmla="*/ 1024 h 17"/>
                  <a:gd name="T6" fmla="*/ 0 w 21"/>
                  <a:gd name="T7" fmla="*/ 448 h 17"/>
                  <a:gd name="T8" fmla="*/ 896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4" y="0"/>
                    </a:moveTo>
                    <a:lnTo>
                      <a:pt x="20" y="9"/>
                    </a:lnTo>
                    <a:lnTo>
                      <a:pt x="6"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06" name="Freeform 135"/>
              <p:cNvSpPr>
                <a:spLocks/>
              </p:cNvSpPr>
              <p:nvPr/>
            </p:nvSpPr>
            <p:spPr bwMode="auto">
              <a:xfrm>
                <a:off x="655" y="1571"/>
                <a:ext cx="36" cy="39"/>
              </a:xfrm>
              <a:custGeom>
                <a:avLst/>
                <a:gdLst>
                  <a:gd name="T0" fmla="*/ 896 w 18"/>
                  <a:gd name="T1" fmla="*/ 0 h 20"/>
                  <a:gd name="T2" fmla="*/ 1088 w 18"/>
                  <a:gd name="T3" fmla="*/ 653 h 20"/>
                  <a:gd name="T4" fmla="*/ 192 w 18"/>
                  <a:gd name="T5" fmla="*/ 1037 h 20"/>
                  <a:gd name="T6" fmla="*/ 0 w 18"/>
                  <a:gd name="T7" fmla="*/ 172 h 20"/>
                  <a:gd name="T8" fmla="*/ 896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3"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07" name="Freeform 136"/>
              <p:cNvSpPr>
                <a:spLocks/>
              </p:cNvSpPr>
              <p:nvPr/>
            </p:nvSpPr>
            <p:spPr bwMode="auto">
              <a:xfrm>
                <a:off x="651" y="1543"/>
                <a:ext cx="34" cy="36"/>
              </a:xfrm>
              <a:custGeom>
                <a:avLst/>
                <a:gdLst>
                  <a:gd name="T0" fmla="*/ 1024 w 17"/>
                  <a:gd name="T1" fmla="*/ 896 h 18"/>
                  <a:gd name="T2" fmla="*/ 128 w 17"/>
                  <a:gd name="T3" fmla="*/ 1088 h 18"/>
                  <a:gd name="T4" fmla="*/ 0 w 17"/>
                  <a:gd name="T5" fmla="*/ 0 h 18"/>
                  <a:gd name="T6" fmla="*/ 896 w 17"/>
                  <a:gd name="T7" fmla="*/ 0 h 18"/>
                  <a:gd name="T8" fmla="*/ 1024 w 17"/>
                  <a:gd name="T9" fmla="*/ 896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14"/>
                    </a:moveTo>
                    <a:lnTo>
                      <a:pt x="2" y="17"/>
                    </a:lnTo>
                    <a:lnTo>
                      <a:pt x="0" y="0"/>
                    </a:lnTo>
                    <a:lnTo>
                      <a:pt x="14" y="0"/>
                    </a:lnTo>
                    <a:lnTo>
                      <a:pt x="16"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08" name="Rectangle 137"/>
              <p:cNvSpPr>
                <a:spLocks noChangeArrowheads="1"/>
              </p:cNvSpPr>
              <p:nvPr/>
            </p:nvSpPr>
            <p:spPr bwMode="auto">
              <a:xfrm>
                <a:off x="863" y="1441"/>
                <a:ext cx="19"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09" name="Rectangle 138"/>
              <p:cNvSpPr>
                <a:spLocks noChangeArrowheads="1"/>
              </p:cNvSpPr>
              <p:nvPr/>
            </p:nvSpPr>
            <p:spPr bwMode="auto">
              <a:xfrm>
                <a:off x="855" y="1834"/>
                <a:ext cx="33"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grpSp>
        <p:sp>
          <p:nvSpPr>
            <p:cNvPr id="7" name="Rectangle 139"/>
            <p:cNvSpPr>
              <a:spLocks noChangeArrowheads="1"/>
            </p:cNvSpPr>
            <p:nvPr/>
          </p:nvSpPr>
          <p:spPr bwMode="auto">
            <a:xfrm>
              <a:off x="710547" y="1420813"/>
              <a:ext cx="653741" cy="26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400" dirty="0">
                  <a:solidFill>
                    <a:srgbClr val="000000"/>
                  </a:solidFill>
                  <a:latin typeface="Huawei Sans" panose="020C0503030203020204" pitchFamily="34" charset="0"/>
                  <a:ea typeface="+mn-ea"/>
                </a:rPr>
                <a:t>Mains 1</a:t>
              </a:r>
            </a:p>
          </p:txBody>
        </p:sp>
        <p:grpSp>
          <p:nvGrpSpPr>
            <p:cNvPr id="8" name="Group 140"/>
            <p:cNvGrpSpPr>
              <a:grpSpLocks/>
            </p:cNvGrpSpPr>
            <p:nvPr/>
          </p:nvGrpSpPr>
          <p:grpSpPr bwMode="auto">
            <a:xfrm>
              <a:off x="806450" y="5157788"/>
              <a:ext cx="1244600" cy="495300"/>
              <a:chOff x="2784" y="1128"/>
              <a:chExt cx="784" cy="312"/>
            </a:xfrm>
          </p:grpSpPr>
          <p:sp>
            <p:nvSpPr>
              <p:cNvPr id="172" name="Freeform 141"/>
              <p:cNvSpPr>
                <a:spLocks/>
              </p:cNvSpPr>
              <p:nvPr/>
            </p:nvSpPr>
            <p:spPr bwMode="auto">
              <a:xfrm>
                <a:off x="2816"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73" name="Freeform 142"/>
              <p:cNvSpPr>
                <a:spLocks/>
              </p:cNvSpPr>
              <p:nvPr/>
            </p:nvSpPr>
            <p:spPr bwMode="auto">
              <a:xfrm>
                <a:off x="2784"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C0C0C0"/>
              </a:solidFill>
              <a:ln w="12700" cap="rnd" cmpd="sng">
                <a:solidFill>
                  <a:srgbClr val="FF0000"/>
                </a:solidFill>
                <a:prstDash val="solid"/>
                <a:round/>
                <a:headEnd/>
                <a:tailEnd/>
              </a:ln>
            </p:spPr>
            <p:txBody>
              <a:bodyPr/>
              <a:lstStyle/>
              <a:p>
                <a:endParaRPr lang="zh-CN" altLang="en-US" sz="1400">
                  <a:latin typeface="Huawei Sans" panose="020C0503030203020204" pitchFamily="34" charset="0"/>
                </a:endParaRPr>
              </a:p>
            </p:txBody>
          </p:sp>
          <p:sp>
            <p:nvSpPr>
              <p:cNvPr id="174" name="Freeform 143"/>
              <p:cNvSpPr>
                <a:spLocks/>
              </p:cNvSpPr>
              <p:nvPr/>
            </p:nvSpPr>
            <p:spPr bwMode="auto">
              <a:xfrm>
                <a:off x="2972" y="1316"/>
                <a:ext cx="132" cy="83"/>
              </a:xfrm>
              <a:custGeom>
                <a:avLst/>
                <a:gdLst>
                  <a:gd name="T0" fmla="*/ 1480 w 65"/>
                  <a:gd name="T1" fmla="*/ 0 h 42"/>
                  <a:gd name="T2" fmla="*/ 3452 w 65"/>
                  <a:gd name="T3" fmla="*/ 0 h 42"/>
                  <a:gd name="T4" fmla="*/ 3452 w 65"/>
                  <a:gd name="T5" fmla="*/ 609 h 42"/>
                  <a:gd name="T6" fmla="*/ 4486 w 65"/>
                  <a:gd name="T7" fmla="*/ 609 h 42"/>
                  <a:gd name="T8" fmla="*/ 4486 w 65"/>
                  <a:gd name="T9" fmla="*/ 2437 h 42"/>
                  <a:gd name="T10" fmla="*/ 0 w 65"/>
                  <a:gd name="T11" fmla="*/ 2437 h 42"/>
                  <a:gd name="T12" fmla="*/ 0 w 65"/>
                  <a:gd name="T13" fmla="*/ 609 h 42"/>
                  <a:gd name="T14" fmla="*/ 1480 w 65"/>
                  <a:gd name="T15" fmla="*/ 609 h 42"/>
                  <a:gd name="T16" fmla="*/ 1480 w 65"/>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42"/>
                  <a:gd name="T29" fmla="*/ 65 w 65"/>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42">
                    <a:moveTo>
                      <a:pt x="21" y="0"/>
                    </a:moveTo>
                    <a:lnTo>
                      <a:pt x="49" y="0"/>
                    </a:lnTo>
                    <a:lnTo>
                      <a:pt x="49" y="10"/>
                    </a:lnTo>
                    <a:lnTo>
                      <a:pt x="64" y="10"/>
                    </a:lnTo>
                    <a:lnTo>
                      <a:pt x="64" y="41"/>
                    </a:lnTo>
                    <a:lnTo>
                      <a:pt x="0" y="41"/>
                    </a:lnTo>
                    <a:lnTo>
                      <a:pt x="0" y="10"/>
                    </a:lnTo>
                    <a:lnTo>
                      <a:pt x="21" y="10"/>
                    </a:lnTo>
                    <a:lnTo>
                      <a:pt x="21" y="0"/>
                    </a:lnTo>
                  </a:path>
                </a:pathLst>
              </a:custGeom>
              <a:solidFill>
                <a:srgbClr val="000000"/>
              </a:solidFill>
              <a:ln w="12700" cap="rnd" cmpd="sng">
                <a:solidFill>
                  <a:srgbClr val="FF0000"/>
                </a:solidFill>
                <a:prstDash val="solid"/>
                <a:round/>
                <a:headEnd/>
                <a:tailEnd/>
              </a:ln>
            </p:spPr>
            <p:txBody>
              <a:bodyPr/>
              <a:lstStyle/>
              <a:p>
                <a:endParaRPr lang="zh-CN" altLang="en-US" sz="1400">
                  <a:latin typeface="Huawei Sans" panose="020C0503030203020204" pitchFamily="34" charset="0"/>
                </a:endParaRPr>
              </a:p>
            </p:txBody>
          </p:sp>
        </p:grpSp>
        <p:sp>
          <p:nvSpPr>
            <p:cNvPr id="9" name="Rectangle 144"/>
            <p:cNvSpPr>
              <a:spLocks noChangeArrowheads="1"/>
            </p:cNvSpPr>
            <p:nvPr/>
          </p:nvSpPr>
          <p:spPr bwMode="auto">
            <a:xfrm>
              <a:off x="2704357" y="4076327"/>
              <a:ext cx="1219943" cy="380769"/>
            </a:xfrm>
            <a:prstGeom prst="rect">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1400">
                  <a:solidFill>
                    <a:srgbClr val="0F245F"/>
                  </a:solidFill>
                  <a:latin typeface="Huawei Sans" panose="020C0503030203020204" pitchFamily="34" charset="0"/>
                </a:rPr>
                <a:t>Load</a:t>
              </a:r>
            </a:p>
          </p:txBody>
        </p:sp>
        <p:grpSp>
          <p:nvGrpSpPr>
            <p:cNvPr id="10" name="Group 145"/>
            <p:cNvGrpSpPr>
              <a:grpSpLocks/>
            </p:cNvGrpSpPr>
            <p:nvPr/>
          </p:nvGrpSpPr>
          <p:grpSpPr bwMode="auto">
            <a:xfrm>
              <a:off x="1474788" y="4548188"/>
              <a:ext cx="304800" cy="609600"/>
              <a:chOff x="4308" y="1632"/>
              <a:chExt cx="192" cy="384"/>
            </a:xfrm>
          </p:grpSpPr>
          <p:sp>
            <p:nvSpPr>
              <p:cNvPr id="169" name="Line 146"/>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170" name="AutoShape 147"/>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171" name="Line 148"/>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grpSp>
          <p:nvGrpSpPr>
            <p:cNvPr id="11" name="Group 149"/>
            <p:cNvGrpSpPr>
              <a:grpSpLocks/>
            </p:cNvGrpSpPr>
            <p:nvPr/>
          </p:nvGrpSpPr>
          <p:grpSpPr bwMode="auto">
            <a:xfrm>
              <a:off x="947738" y="2487613"/>
              <a:ext cx="304800" cy="609600"/>
              <a:chOff x="4308" y="1632"/>
              <a:chExt cx="192" cy="384"/>
            </a:xfrm>
          </p:grpSpPr>
          <p:sp>
            <p:nvSpPr>
              <p:cNvPr id="166" name="Line 150"/>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167" name="AutoShape 151"/>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168" name="Line 152"/>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sp>
          <p:nvSpPr>
            <p:cNvPr id="12" name="Oval 153"/>
            <p:cNvSpPr>
              <a:spLocks noChangeArrowheads="1"/>
            </p:cNvSpPr>
            <p:nvPr/>
          </p:nvSpPr>
          <p:spPr bwMode="auto">
            <a:xfrm>
              <a:off x="969963" y="3089275"/>
              <a:ext cx="144462" cy="144463"/>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3" name="Oval 154"/>
            <p:cNvSpPr>
              <a:spLocks noChangeArrowheads="1"/>
            </p:cNvSpPr>
            <p:nvPr/>
          </p:nvSpPr>
          <p:spPr bwMode="auto">
            <a:xfrm>
              <a:off x="1906588" y="3089275"/>
              <a:ext cx="144462" cy="144463"/>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4" name="Oval 155"/>
            <p:cNvSpPr>
              <a:spLocks noChangeArrowheads="1"/>
            </p:cNvSpPr>
            <p:nvPr/>
          </p:nvSpPr>
          <p:spPr bwMode="auto">
            <a:xfrm>
              <a:off x="1473200" y="3592513"/>
              <a:ext cx="144463" cy="144462"/>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5" name="Line 156"/>
            <p:cNvSpPr>
              <a:spLocks noChangeShapeType="1"/>
            </p:cNvSpPr>
            <p:nvPr/>
          </p:nvSpPr>
          <p:spPr bwMode="auto">
            <a:xfrm>
              <a:off x="1114425" y="3089275"/>
              <a:ext cx="431800" cy="504825"/>
            </a:xfrm>
            <a:prstGeom prst="line">
              <a:avLst/>
            </a:prstGeom>
            <a:noFill/>
            <a:ln w="4445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sz="1400">
                <a:latin typeface="Huawei Sans" panose="020C0503030203020204" pitchFamily="34" charset="0"/>
              </a:endParaRPr>
            </a:p>
          </p:txBody>
        </p:sp>
        <p:sp>
          <p:nvSpPr>
            <p:cNvPr id="16" name="Rectangle 158"/>
            <p:cNvSpPr>
              <a:spLocks noChangeArrowheads="1"/>
            </p:cNvSpPr>
            <p:nvPr/>
          </p:nvSpPr>
          <p:spPr bwMode="auto">
            <a:xfrm>
              <a:off x="1649526" y="1412875"/>
              <a:ext cx="653741" cy="26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400" dirty="0">
                  <a:solidFill>
                    <a:srgbClr val="000000"/>
                  </a:solidFill>
                  <a:latin typeface="Huawei Sans" panose="020C0503030203020204" pitchFamily="34" charset="0"/>
                  <a:ea typeface="+mn-ea"/>
                </a:rPr>
                <a:t>Mains 2</a:t>
              </a:r>
            </a:p>
          </p:txBody>
        </p:sp>
        <p:grpSp>
          <p:nvGrpSpPr>
            <p:cNvPr id="17" name="Group 159"/>
            <p:cNvGrpSpPr>
              <a:grpSpLocks/>
            </p:cNvGrpSpPr>
            <p:nvPr/>
          </p:nvGrpSpPr>
          <p:grpSpPr bwMode="auto">
            <a:xfrm>
              <a:off x="1852613" y="2479675"/>
              <a:ext cx="304800" cy="609600"/>
              <a:chOff x="4308" y="1632"/>
              <a:chExt cx="192" cy="384"/>
            </a:xfrm>
          </p:grpSpPr>
          <p:sp>
            <p:nvSpPr>
              <p:cNvPr id="163" name="Line 160"/>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sp>
            <p:nvSpPr>
              <p:cNvPr id="164" name="AutoShape 161"/>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400">
                  <a:latin typeface="Huawei Sans" panose="020C0503030203020204" pitchFamily="34" charset="0"/>
                </a:endParaRPr>
              </a:p>
            </p:txBody>
          </p:sp>
          <p:sp>
            <p:nvSpPr>
              <p:cNvPr id="165" name="Line 162"/>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400">
                  <a:latin typeface="Huawei Sans" panose="020C0503030203020204" pitchFamily="34" charset="0"/>
                </a:endParaRPr>
              </a:p>
            </p:txBody>
          </p:sp>
        </p:grpSp>
        <p:grpSp>
          <p:nvGrpSpPr>
            <p:cNvPr id="18" name="Group 163"/>
            <p:cNvGrpSpPr>
              <a:grpSpLocks/>
            </p:cNvGrpSpPr>
            <p:nvPr/>
          </p:nvGrpSpPr>
          <p:grpSpPr bwMode="auto">
            <a:xfrm>
              <a:off x="1643063" y="1747838"/>
              <a:ext cx="696912" cy="779462"/>
              <a:chOff x="651" y="1441"/>
              <a:chExt cx="439" cy="491"/>
            </a:xfrm>
          </p:grpSpPr>
          <p:sp>
            <p:nvSpPr>
              <p:cNvPr id="28" name="Rectangle 164"/>
              <p:cNvSpPr>
                <a:spLocks noChangeArrowheads="1"/>
              </p:cNvSpPr>
              <p:nvPr/>
            </p:nvSpPr>
            <p:spPr bwMode="auto">
              <a:xfrm>
                <a:off x="711" y="1655"/>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9" name="Rectangle 165"/>
              <p:cNvSpPr>
                <a:spLocks noChangeArrowheads="1"/>
              </p:cNvSpPr>
              <p:nvPr/>
            </p:nvSpPr>
            <p:spPr bwMode="auto">
              <a:xfrm>
                <a:off x="711" y="1696"/>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30" name="Freeform 166"/>
              <p:cNvSpPr>
                <a:spLocks/>
              </p:cNvSpPr>
              <p:nvPr/>
            </p:nvSpPr>
            <p:spPr bwMode="auto">
              <a:xfrm>
                <a:off x="651" y="1797"/>
                <a:ext cx="34" cy="35"/>
              </a:xfrm>
              <a:custGeom>
                <a:avLst/>
                <a:gdLst>
                  <a:gd name="T0" fmla="*/ 1024 w 17"/>
                  <a:gd name="T1" fmla="*/ 171 h 18"/>
                  <a:gd name="T2" fmla="*/ 896 w 17"/>
                  <a:gd name="T3" fmla="*/ 912 h 18"/>
                  <a:gd name="T4" fmla="*/ 0 w 17"/>
                  <a:gd name="T5" fmla="*/ 912 h 18"/>
                  <a:gd name="T6" fmla="*/ 128 w 17"/>
                  <a:gd name="T7" fmla="*/ 0 h 18"/>
                  <a:gd name="T8" fmla="*/ 1024 w 17"/>
                  <a:gd name="T9" fmla="*/ 171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3"/>
                    </a:moveTo>
                    <a:lnTo>
                      <a:pt x="14" y="17"/>
                    </a:lnTo>
                    <a:lnTo>
                      <a:pt x="0" y="17"/>
                    </a:lnTo>
                    <a:lnTo>
                      <a:pt x="2" y="0"/>
                    </a:lnTo>
                    <a:lnTo>
                      <a:pt x="16"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1" name="Freeform 167"/>
              <p:cNvSpPr>
                <a:spLocks/>
              </p:cNvSpPr>
              <p:nvPr/>
            </p:nvSpPr>
            <p:spPr bwMode="auto">
              <a:xfrm>
                <a:off x="655" y="1765"/>
                <a:ext cx="36" cy="40"/>
              </a:xfrm>
              <a:custGeom>
                <a:avLst/>
                <a:gdLst>
                  <a:gd name="T0" fmla="*/ 1088 w 18"/>
                  <a:gd name="T1" fmla="*/ 448 h 20"/>
                  <a:gd name="T2" fmla="*/ 896 w 18"/>
                  <a:gd name="T3" fmla="*/ 1216 h 20"/>
                  <a:gd name="T4" fmla="*/ 0 w 18"/>
                  <a:gd name="T5" fmla="*/ 1024 h 20"/>
                  <a:gd name="T6" fmla="*/ 192 w 18"/>
                  <a:gd name="T7" fmla="*/ 0 h 20"/>
                  <a:gd name="T8" fmla="*/ 1088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3"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2" name="Freeform 168"/>
              <p:cNvSpPr>
                <a:spLocks/>
              </p:cNvSpPr>
              <p:nvPr/>
            </p:nvSpPr>
            <p:spPr bwMode="auto">
              <a:xfrm>
                <a:off x="661" y="1748"/>
                <a:ext cx="42" cy="33"/>
              </a:xfrm>
              <a:custGeom>
                <a:avLst/>
                <a:gdLst>
                  <a:gd name="T0" fmla="*/ 1280 w 21"/>
                  <a:gd name="T1" fmla="*/ 380 h 17"/>
                  <a:gd name="T2" fmla="*/ 896 w 21"/>
                  <a:gd name="T3" fmla="*/ 848 h 17"/>
                  <a:gd name="T4" fmla="*/ 0 w 21"/>
                  <a:gd name="T5" fmla="*/ 468 h 17"/>
                  <a:gd name="T6" fmla="*/ 384 w 21"/>
                  <a:gd name="T7" fmla="*/ 0 h 17"/>
                  <a:gd name="T8" fmla="*/ 1280 w 21"/>
                  <a:gd name="T9" fmla="*/ 38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20" y="7"/>
                    </a:moveTo>
                    <a:lnTo>
                      <a:pt x="14" y="16"/>
                    </a:lnTo>
                    <a:lnTo>
                      <a:pt x="0" y="9"/>
                    </a:lnTo>
                    <a:lnTo>
                      <a:pt x="6" y="0"/>
                    </a:lnTo>
                    <a:lnTo>
                      <a:pt x="20"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3" name="Freeform 169"/>
              <p:cNvSpPr>
                <a:spLocks/>
              </p:cNvSpPr>
              <p:nvPr/>
            </p:nvSpPr>
            <p:spPr bwMode="auto">
              <a:xfrm>
                <a:off x="673" y="1738"/>
                <a:ext cx="30" cy="25"/>
              </a:xfrm>
              <a:custGeom>
                <a:avLst/>
                <a:gdLst>
                  <a:gd name="T0" fmla="*/ 896 w 15"/>
                  <a:gd name="T1" fmla="*/ 602 h 13"/>
                  <a:gd name="T2" fmla="*/ 64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1"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4" name="Freeform 170"/>
              <p:cNvSpPr>
                <a:spLocks/>
              </p:cNvSpPr>
              <p:nvPr/>
            </p:nvSpPr>
            <p:spPr bwMode="auto">
              <a:xfrm>
                <a:off x="675" y="1732"/>
                <a:ext cx="34" cy="31"/>
              </a:xfrm>
              <a:custGeom>
                <a:avLst/>
                <a:gdLst>
                  <a:gd name="T0" fmla="*/ 1024 w 17"/>
                  <a:gd name="T1" fmla="*/ 525 h 16"/>
                  <a:gd name="T2" fmla="*/ 832 w 17"/>
                  <a:gd name="T3" fmla="*/ 785 h 16"/>
                  <a:gd name="T4" fmla="*/ 0 w 17"/>
                  <a:gd name="T5" fmla="*/ 169 h 16"/>
                  <a:gd name="T6" fmla="*/ 384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3" y="15"/>
                    </a:lnTo>
                    <a:lnTo>
                      <a:pt x="0" y="3"/>
                    </a:lnTo>
                    <a:lnTo>
                      <a:pt x="6"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5" name="Freeform 171"/>
              <p:cNvSpPr>
                <a:spLocks/>
              </p:cNvSpPr>
              <p:nvPr/>
            </p:nvSpPr>
            <p:spPr bwMode="auto">
              <a:xfrm>
                <a:off x="687"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6" name="Freeform 172"/>
              <p:cNvSpPr>
                <a:spLocks/>
              </p:cNvSpPr>
              <p:nvPr/>
            </p:nvSpPr>
            <p:spPr bwMode="auto">
              <a:xfrm>
                <a:off x="701" y="1720"/>
                <a:ext cx="19" cy="33"/>
              </a:xfrm>
              <a:custGeom>
                <a:avLst/>
                <a:gdLst>
                  <a:gd name="T0" fmla="*/ 714 w 9"/>
                  <a:gd name="T1" fmla="*/ 848 h 17"/>
                  <a:gd name="T2" fmla="*/ 253 w 9"/>
                  <a:gd name="T3" fmla="*/ 848 h 17"/>
                  <a:gd name="T4" fmla="*/ 0 w 9"/>
                  <a:gd name="T5" fmla="*/ 0 h 17"/>
                  <a:gd name="T6" fmla="*/ 458 w 9"/>
                  <a:gd name="T7" fmla="*/ 0 h 17"/>
                  <a:gd name="T8" fmla="*/ 714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8" y="16"/>
                    </a:moveTo>
                    <a:lnTo>
                      <a:pt x="3" y="16"/>
                    </a:lnTo>
                    <a:lnTo>
                      <a:pt x="0" y="0"/>
                    </a:lnTo>
                    <a:lnTo>
                      <a:pt x="5" y="0"/>
                    </a:lnTo>
                    <a:lnTo>
                      <a:pt x="8"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7" name="Freeform 173"/>
              <p:cNvSpPr>
                <a:spLocks/>
              </p:cNvSpPr>
              <p:nvPr/>
            </p:nvSpPr>
            <p:spPr bwMode="auto">
              <a:xfrm>
                <a:off x="711"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8" name="Freeform 174"/>
              <p:cNvSpPr>
                <a:spLocks/>
              </p:cNvSpPr>
              <p:nvPr/>
            </p:nvSpPr>
            <p:spPr bwMode="auto">
              <a:xfrm>
                <a:off x="718" y="1720"/>
                <a:ext cx="16" cy="33"/>
              </a:xfrm>
              <a:custGeom>
                <a:avLst/>
                <a:gdLst>
                  <a:gd name="T0" fmla="*/ 256 w 8"/>
                  <a:gd name="T1" fmla="*/ 848 h 17"/>
                  <a:gd name="T2" fmla="*/ 0 w 8"/>
                  <a:gd name="T3" fmla="*/ 848 h 17"/>
                  <a:gd name="T4" fmla="*/ 256 w 8"/>
                  <a:gd name="T5" fmla="*/ 0 h 17"/>
                  <a:gd name="T6" fmla="*/ 448 w 8"/>
                  <a:gd name="T7" fmla="*/ 0 h 17"/>
                  <a:gd name="T8" fmla="*/ 256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4" y="16"/>
                    </a:moveTo>
                    <a:lnTo>
                      <a:pt x="0" y="16"/>
                    </a:lnTo>
                    <a:lnTo>
                      <a:pt x="4" y="0"/>
                    </a:lnTo>
                    <a:lnTo>
                      <a:pt x="7" y="0"/>
                    </a:lnTo>
                    <a:lnTo>
                      <a:pt x="4"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39" name="Freeform 175"/>
              <p:cNvSpPr>
                <a:spLocks/>
              </p:cNvSpPr>
              <p:nvPr/>
            </p:nvSpPr>
            <p:spPr bwMode="auto">
              <a:xfrm>
                <a:off x="726" y="1720"/>
                <a:ext cx="22" cy="33"/>
              </a:xfrm>
              <a:custGeom>
                <a:avLst/>
                <a:gdLst>
                  <a:gd name="T0" fmla="*/ 0 w 11"/>
                  <a:gd name="T1" fmla="*/ 848 h 17"/>
                  <a:gd name="T2" fmla="*/ 640 w 11"/>
                  <a:gd name="T3" fmla="*/ 328 h 17"/>
                  <a:gd name="T4" fmla="*/ 448 w 11"/>
                  <a:gd name="T5" fmla="*/ 116 h 17"/>
                  <a:gd name="T6" fmla="*/ 192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0" name="Freeform 176"/>
              <p:cNvSpPr>
                <a:spLocks/>
              </p:cNvSpPr>
              <p:nvPr/>
            </p:nvSpPr>
            <p:spPr bwMode="auto">
              <a:xfrm>
                <a:off x="726" y="1732"/>
                <a:ext cx="34" cy="31"/>
              </a:xfrm>
              <a:custGeom>
                <a:avLst/>
                <a:gdLst>
                  <a:gd name="T0" fmla="*/ 192 w 17"/>
                  <a:gd name="T1" fmla="*/ 785 h 16"/>
                  <a:gd name="T2" fmla="*/ 0 w 17"/>
                  <a:gd name="T3" fmla="*/ 525 h 16"/>
                  <a:gd name="T4" fmla="*/ 640 w 17"/>
                  <a:gd name="T5" fmla="*/ 0 h 16"/>
                  <a:gd name="T6" fmla="*/ 1024 w 17"/>
                  <a:gd name="T7" fmla="*/ 169 h 16"/>
                  <a:gd name="T8" fmla="*/ 192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1" name="Freeform 177"/>
              <p:cNvSpPr>
                <a:spLocks/>
              </p:cNvSpPr>
              <p:nvPr/>
            </p:nvSpPr>
            <p:spPr bwMode="auto">
              <a:xfrm>
                <a:off x="732" y="1738"/>
                <a:ext cx="30" cy="25"/>
              </a:xfrm>
              <a:custGeom>
                <a:avLst/>
                <a:gdLst>
                  <a:gd name="T0" fmla="*/ 0 w 15"/>
                  <a:gd name="T1" fmla="*/ 602 h 13"/>
                  <a:gd name="T2" fmla="*/ 896 w 15"/>
                  <a:gd name="T3" fmla="*/ 263 h 13"/>
                  <a:gd name="T4" fmla="*/ 896 w 15"/>
                  <a:gd name="T5" fmla="*/ 108 h 13"/>
                  <a:gd name="T6" fmla="*/ 832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2" name="Freeform 178"/>
              <p:cNvSpPr>
                <a:spLocks/>
              </p:cNvSpPr>
              <p:nvPr/>
            </p:nvSpPr>
            <p:spPr bwMode="auto">
              <a:xfrm>
                <a:off x="732" y="1748"/>
                <a:ext cx="42" cy="33"/>
              </a:xfrm>
              <a:custGeom>
                <a:avLst/>
                <a:gdLst>
                  <a:gd name="T0" fmla="*/ 384 w 21"/>
                  <a:gd name="T1" fmla="*/ 848 h 17"/>
                  <a:gd name="T2" fmla="*/ 0 w 21"/>
                  <a:gd name="T3" fmla="*/ 380 h 17"/>
                  <a:gd name="T4" fmla="*/ 896 w 21"/>
                  <a:gd name="T5" fmla="*/ 0 h 17"/>
                  <a:gd name="T6" fmla="*/ 1280 w 21"/>
                  <a:gd name="T7" fmla="*/ 693 h 17"/>
                  <a:gd name="T8" fmla="*/ 384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13"/>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3" name="Freeform 179"/>
              <p:cNvSpPr>
                <a:spLocks/>
              </p:cNvSpPr>
              <p:nvPr/>
            </p:nvSpPr>
            <p:spPr bwMode="auto">
              <a:xfrm>
                <a:off x="744" y="1773"/>
                <a:ext cx="36" cy="36"/>
              </a:xfrm>
              <a:custGeom>
                <a:avLst/>
                <a:gdLst>
                  <a:gd name="T0" fmla="*/ 192 w 18"/>
                  <a:gd name="T1" fmla="*/ 1088 h 18"/>
                  <a:gd name="T2" fmla="*/ 0 w 18"/>
                  <a:gd name="T3" fmla="*/ 192 h 18"/>
                  <a:gd name="T4" fmla="*/ 896 w 18"/>
                  <a:gd name="T5" fmla="*/ 0 h 18"/>
                  <a:gd name="T6" fmla="*/ 1088 w 18"/>
                  <a:gd name="T7" fmla="*/ 896 h 18"/>
                  <a:gd name="T8" fmla="*/ 192 w 18"/>
                  <a:gd name="T9" fmla="*/ 1088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3" y="17"/>
                    </a:moveTo>
                    <a:lnTo>
                      <a:pt x="0" y="3"/>
                    </a:lnTo>
                    <a:lnTo>
                      <a:pt x="14" y="0"/>
                    </a:lnTo>
                    <a:lnTo>
                      <a:pt x="17" y="14"/>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4" name="Freeform 180"/>
              <p:cNvSpPr>
                <a:spLocks/>
              </p:cNvSpPr>
              <p:nvPr/>
            </p:nvSpPr>
            <p:spPr bwMode="auto">
              <a:xfrm>
                <a:off x="750" y="1801"/>
                <a:ext cx="36" cy="35"/>
              </a:xfrm>
              <a:custGeom>
                <a:avLst/>
                <a:gdLst>
                  <a:gd name="T0" fmla="*/ 0 w 18"/>
                  <a:gd name="T1" fmla="*/ 912 h 18"/>
                  <a:gd name="T2" fmla="*/ 0 w 18"/>
                  <a:gd name="T3" fmla="*/ 171 h 18"/>
                  <a:gd name="T4" fmla="*/ 896 w 18"/>
                  <a:gd name="T5" fmla="*/ 0 h 18"/>
                  <a:gd name="T6" fmla="*/ 1088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5" name="Freeform 181"/>
              <p:cNvSpPr>
                <a:spLocks/>
              </p:cNvSpPr>
              <p:nvPr/>
            </p:nvSpPr>
            <p:spPr bwMode="auto">
              <a:xfrm>
                <a:off x="750" y="1834"/>
                <a:ext cx="36" cy="63"/>
              </a:xfrm>
              <a:custGeom>
                <a:avLst/>
                <a:gdLst>
                  <a:gd name="T0" fmla="*/ 0 w 18"/>
                  <a:gd name="T1" fmla="*/ 0 h 32"/>
                  <a:gd name="T2" fmla="*/ 256 w 18"/>
                  <a:gd name="T3" fmla="*/ 1801 h 32"/>
                  <a:gd name="T4" fmla="*/ 896 w 18"/>
                  <a:gd name="T5" fmla="*/ 1801 h 32"/>
                  <a:gd name="T6" fmla="*/ 1088 w 18"/>
                  <a:gd name="T7" fmla="*/ 0 h 32"/>
                  <a:gd name="T8" fmla="*/ 0 w 18"/>
                  <a:gd name="T9" fmla="*/ 0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0" y="0"/>
                    </a:moveTo>
                    <a:lnTo>
                      <a:pt x="4" y="31"/>
                    </a:lnTo>
                    <a:lnTo>
                      <a:pt x="14" y="31"/>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6" name="Freeform 182"/>
              <p:cNvSpPr>
                <a:spLocks/>
              </p:cNvSpPr>
              <p:nvPr/>
            </p:nvSpPr>
            <p:spPr bwMode="auto">
              <a:xfrm>
                <a:off x="750" y="1801"/>
                <a:ext cx="36" cy="35"/>
              </a:xfrm>
              <a:custGeom>
                <a:avLst/>
                <a:gdLst>
                  <a:gd name="T0" fmla="*/ 1088 w 18"/>
                  <a:gd name="T1" fmla="*/ 171 h 18"/>
                  <a:gd name="T2" fmla="*/ 1088 w 18"/>
                  <a:gd name="T3" fmla="*/ 912 h 18"/>
                  <a:gd name="T4" fmla="*/ 0 w 18"/>
                  <a:gd name="T5" fmla="*/ 912 h 18"/>
                  <a:gd name="T6" fmla="*/ 256 w 18"/>
                  <a:gd name="T7" fmla="*/ 0 h 18"/>
                  <a:gd name="T8" fmla="*/ 1088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4"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7" name="Freeform 183"/>
              <p:cNvSpPr>
                <a:spLocks/>
              </p:cNvSpPr>
              <p:nvPr/>
            </p:nvSpPr>
            <p:spPr bwMode="auto">
              <a:xfrm>
                <a:off x="758" y="1773"/>
                <a:ext cx="37" cy="36"/>
              </a:xfrm>
              <a:custGeom>
                <a:avLst/>
                <a:gdLst>
                  <a:gd name="T0" fmla="*/ 1285 w 18"/>
                  <a:gd name="T1" fmla="*/ 192 h 18"/>
                  <a:gd name="T2" fmla="*/ 980 w 18"/>
                  <a:gd name="T3" fmla="*/ 1088 h 18"/>
                  <a:gd name="T4" fmla="*/ 0 w 18"/>
                  <a:gd name="T5" fmla="*/ 896 h 18"/>
                  <a:gd name="T6" fmla="*/ 216 w 18"/>
                  <a:gd name="T7" fmla="*/ 0 h 18"/>
                  <a:gd name="T8" fmla="*/ 1285 w 18"/>
                  <a:gd name="T9" fmla="*/ 19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3" y="17"/>
                    </a:lnTo>
                    <a:lnTo>
                      <a:pt x="0" y="14"/>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8" name="Freeform 184"/>
              <p:cNvSpPr>
                <a:spLocks/>
              </p:cNvSpPr>
              <p:nvPr/>
            </p:nvSpPr>
            <p:spPr bwMode="auto">
              <a:xfrm>
                <a:off x="764" y="1748"/>
                <a:ext cx="41" cy="33"/>
              </a:xfrm>
              <a:custGeom>
                <a:avLst/>
                <a:gdLst>
                  <a:gd name="T0" fmla="*/ 1412 w 20"/>
                  <a:gd name="T1" fmla="*/ 380 h 17"/>
                  <a:gd name="T2" fmla="*/ 1041 w 20"/>
                  <a:gd name="T3" fmla="*/ 848 h 17"/>
                  <a:gd name="T4" fmla="*/ 0 w 20"/>
                  <a:gd name="T5" fmla="*/ 693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4" y="16"/>
                    </a:lnTo>
                    <a:lnTo>
                      <a:pt x="0" y="13"/>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49" name="Freeform 185"/>
              <p:cNvSpPr>
                <a:spLocks/>
              </p:cNvSpPr>
              <p:nvPr/>
            </p:nvSpPr>
            <p:spPr bwMode="auto">
              <a:xfrm>
                <a:off x="774" y="1738"/>
                <a:ext cx="31" cy="25"/>
              </a:xfrm>
              <a:custGeom>
                <a:avLst/>
                <a:gdLst>
                  <a:gd name="T0" fmla="*/ 1093 w 15"/>
                  <a:gd name="T1" fmla="*/ 602 h 13"/>
                  <a:gd name="T2" fmla="*/ 149 w 15"/>
                  <a:gd name="T3" fmla="*/ 0 h 13"/>
                  <a:gd name="T4" fmla="*/ 0 w 15"/>
                  <a:gd name="T5" fmla="*/ 108 h 13"/>
                  <a:gd name="T6" fmla="*/ 0 w 15"/>
                  <a:gd name="T7" fmla="*/ 263 h 13"/>
                  <a:gd name="T8" fmla="*/ 1093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0" name="Freeform 186"/>
              <p:cNvSpPr>
                <a:spLocks/>
              </p:cNvSpPr>
              <p:nvPr/>
            </p:nvSpPr>
            <p:spPr bwMode="auto">
              <a:xfrm>
                <a:off x="778" y="1732"/>
                <a:ext cx="35" cy="31"/>
              </a:xfrm>
              <a:custGeom>
                <a:avLst/>
                <a:gdLst>
                  <a:gd name="T0" fmla="*/ 1221 w 17"/>
                  <a:gd name="T1" fmla="*/ 525 h 16"/>
                  <a:gd name="T2" fmla="*/ 916 w 17"/>
                  <a:gd name="T3" fmla="*/ 785 h 16"/>
                  <a:gd name="T4" fmla="*/ 0 w 17"/>
                  <a:gd name="T5" fmla="*/ 169 h 16"/>
                  <a:gd name="T6" fmla="*/ 377 w 17"/>
                  <a:gd name="T7" fmla="*/ 0 h 16"/>
                  <a:gd name="T8" fmla="*/ 1221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2" y="15"/>
                    </a:lnTo>
                    <a:lnTo>
                      <a:pt x="0" y="3"/>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1" name="Freeform 187"/>
              <p:cNvSpPr>
                <a:spLocks/>
              </p:cNvSpPr>
              <p:nvPr/>
            </p:nvSpPr>
            <p:spPr bwMode="auto">
              <a:xfrm>
                <a:off x="788" y="1720"/>
                <a:ext cx="25" cy="33"/>
              </a:xfrm>
              <a:custGeom>
                <a:avLst/>
                <a:gdLst>
                  <a:gd name="T0" fmla="*/ 902 w 12"/>
                  <a:gd name="T1" fmla="*/ 848 h 17"/>
                  <a:gd name="T2" fmla="*/ 585 w 12"/>
                  <a:gd name="T3" fmla="*/ 0 h 17"/>
                  <a:gd name="T4" fmla="*/ 317 w 12"/>
                  <a:gd name="T5" fmla="*/ 116 h 17"/>
                  <a:gd name="T6" fmla="*/ 0 w 12"/>
                  <a:gd name="T7" fmla="*/ 328 h 17"/>
                  <a:gd name="T8" fmla="*/ 902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2" name="Freeform 188"/>
              <p:cNvSpPr>
                <a:spLocks/>
              </p:cNvSpPr>
              <p:nvPr/>
            </p:nvSpPr>
            <p:spPr bwMode="auto">
              <a:xfrm>
                <a:off x="803" y="1720"/>
                <a:ext cx="20" cy="33"/>
              </a:xfrm>
              <a:custGeom>
                <a:avLst/>
                <a:gdLst>
                  <a:gd name="T0" fmla="*/ 576 w 10"/>
                  <a:gd name="T1" fmla="*/ 848 h 17"/>
                  <a:gd name="T2" fmla="*/ 256 w 10"/>
                  <a:gd name="T3" fmla="*/ 848 h 17"/>
                  <a:gd name="T4" fmla="*/ 0 w 10"/>
                  <a:gd name="T5" fmla="*/ 0 h 17"/>
                  <a:gd name="T6" fmla="*/ 320 w 10"/>
                  <a:gd name="T7" fmla="*/ 0 h 17"/>
                  <a:gd name="T8" fmla="*/ 576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9" y="16"/>
                    </a:moveTo>
                    <a:lnTo>
                      <a:pt x="4" y="16"/>
                    </a:lnTo>
                    <a:lnTo>
                      <a:pt x="0" y="0"/>
                    </a:lnTo>
                    <a:lnTo>
                      <a:pt x="5" y="0"/>
                    </a:lnTo>
                    <a:lnTo>
                      <a:pt x="9"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3" name="Freeform 189"/>
              <p:cNvSpPr>
                <a:spLocks/>
              </p:cNvSpPr>
              <p:nvPr/>
            </p:nvSpPr>
            <p:spPr bwMode="auto">
              <a:xfrm>
                <a:off x="813"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4" name="Freeform 190"/>
              <p:cNvSpPr>
                <a:spLocks/>
              </p:cNvSpPr>
              <p:nvPr/>
            </p:nvSpPr>
            <p:spPr bwMode="auto">
              <a:xfrm>
                <a:off x="821" y="1720"/>
                <a:ext cx="16" cy="33"/>
              </a:xfrm>
              <a:custGeom>
                <a:avLst/>
                <a:gdLst>
                  <a:gd name="T0" fmla="*/ 192 w 8"/>
                  <a:gd name="T1" fmla="*/ 848 h 17"/>
                  <a:gd name="T2" fmla="*/ 0 w 8"/>
                  <a:gd name="T3" fmla="*/ 848 h 17"/>
                  <a:gd name="T4" fmla="*/ 192 w 8"/>
                  <a:gd name="T5" fmla="*/ 0 h 17"/>
                  <a:gd name="T6" fmla="*/ 448 w 8"/>
                  <a:gd name="T7" fmla="*/ 0 h 17"/>
                  <a:gd name="T8" fmla="*/ 192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3" y="16"/>
                    </a:moveTo>
                    <a:lnTo>
                      <a:pt x="0" y="16"/>
                    </a:lnTo>
                    <a:lnTo>
                      <a:pt x="3" y="0"/>
                    </a:lnTo>
                    <a:lnTo>
                      <a:pt x="7" y="0"/>
                    </a:lnTo>
                    <a:lnTo>
                      <a:pt x="3"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5" name="Freeform 191"/>
              <p:cNvSpPr>
                <a:spLocks/>
              </p:cNvSpPr>
              <p:nvPr/>
            </p:nvSpPr>
            <p:spPr bwMode="auto">
              <a:xfrm>
                <a:off x="827"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6" name="Freeform 192"/>
              <p:cNvSpPr>
                <a:spLocks/>
              </p:cNvSpPr>
              <p:nvPr/>
            </p:nvSpPr>
            <p:spPr bwMode="auto">
              <a:xfrm>
                <a:off x="827"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7" name="Freeform 193"/>
              <p:cNvSpPr>
                <a:spLocks/>
              </p:cNvSpPr>
              <p:nvPr/>
            </p:nvSpPr>
            <p:spPr bwMode="auto">
              <a:xfrm>
                <a:off x="835"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8" name="Freeform 194"/>
              <p:cNvSpPr>
                <a:spLocks/>
              </p:cNvSpPr>
              <p:nvPr/>
            </p:nvSpPr>
            <p:spPr bwMode="auto">
              <a:xfrm>
                <a:off x="835" y="1748"/>
                <a:ext cx="41" cy="33"/>
              </a:xfrm>
              <a:custGeom>
                <a:avLst/>
                <a:gdLst>
                  <a:gd name="T0" fmla="*/ 369 w 20"/>
                  <a:gd name="T1" fmla="*/ 848 h 17"/>
                  <a:gd name="T2" fmla="*/ 0 w 20"/>
                  <a:gd name="T3" fmla="*/ 380 h 17"/>
                  <a:gd name="T4" fmla="*/ 1041 w 20"/>
                  <a:gd name="T5" fmla="*/ 0 h 17"/>
                  <a:gd name="T6" fmla="*/ 1412 w 20"/>
                  <a:gd name="T7" fmla="*/ 468 h 17"/>
                  <a:gd name="T8" fmla="*/ 369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59" name="Freeform 195"/>
              <p:cNvSpPr>
                <a:spLocks/>
              </p:cNvSpPr>
              <p:nvPr/>
            </p:nvSpPr>
            <p:spPr bwMode="auto">
              <a:xfrm>
                <a:off x="845" y="1765"/>
                <a:ext cx="39" cy="40"/>
              </a:xfrm>
              <a:custGeom>
                <a:avLst/>
                <a:gdLst>
                  <a:gd name="T0" fmla="*/ 287 w 19"/>
                  <a:gd name="T1" fmla="*/ 1216 h 20"/>
                  <a:gd name="T2" fmla="*/ 0 w 19"/>
                  <a:gd name="T3" fmla="*/ 448 h 20"/>
                  <a:gd name="T4" fmla="*/ 1061 w 19"/>
                  <a:gd name="T5" fmla="*/ 0 h 20"/>
                  <a:gd name="T6" fmla="*/ 1349 w 19"/>
                  <a:gd name="T7" fmla="*/ 1024 h 20"/>
                  <a:gd name="T8" fmla="*/ 287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6"/>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0" name="Freeform 196"/>
              <p:cNvSpPr>
                <a:spLocks/>
              </p:cNvSpPr>
              <p:nvPr/>
            </p:nvSpPr>
            <p:spPr bwMode="auto">
              <a:xfrm>
                <a:off x="853" y="1797"/>
                <a:ext cx="37" cy="35"/>
              </a:xfrm>
              <a:custGeom>
                <a:avLst/>
                <a:gdLst>
                  <a:gd name="T0" fmla="*/ 0 w 18"/>
                  <a:gd name="T1" fmla="*/ 912 h 18"/>
                  <a:gd name="T2" fmla="*/ 0 w 18"/>
                  <a:gd name="T3" fmla="*/ 171 h 18"/>
                  <a:gd name="T4" fmla="*/ 1069 w 18"/>
                  <a:gd name="T5" fmla="*/ 0 h 18"/>
                  <a:gd name="T6" fmla="*/ 1285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1" name="Freeform 197"/>
              <p:cNvSpPr>
                <a:spLocks/>
              </p:cNvSpPr>
              <p:nvPr/>
            </p:nvSpPr>
            <p:spPr bwMode="auto">
              <a:xfrm>
                <a:off x="853" y="1830"/>
                <a:ext cx="37" cy="65"/>
              </a:xfrm>
              <a:custGeom>
                <a:avLst/>
                <a:gdLst>
                  <a:gd name="T0" fmla="*/ 0 w 18"/>
                  <a:gd name="T1" fmla="*/ 0 h 33"/>
                  <a:gd name="T2" fmla="*/ 216 w 18"/>
                  <a:gd name="T3" fmla="*/ 1865 h 33"/>
                  <a:gd name="T4" fmla="*/ 1069 w 18"/>
                  <a:gd name="T5" fmla="*/ 1865 h 33"/>
                  <a:gd name="T6" fmla="*/ 1285 w 18"/>
                  <a:gd name="T7" fmla="*/ 0 h 33"/>
                  <a:gd name="T8" fmla="*/ 0 w 18"/>
                  <a:gd name="T9" fmla="*/ 0 h 33"/>
                  <a:gd name="T10" fmla="*/ 0 60000 65536"/>
                  <a:gd name="T11" fmla="*/ 0 60000 65536"/>
                  <a:gd name="T12" fmla="*/ 0 60000 65536"/>
                  <a:gd name="T13" fmla="*/ 0 60000 65536"/>
                  <a:gd name="T14" fmla="*/ 0 60000 65536"/>
                  <a:gd name="T15" fmla="*/ 0 w 18"/>
                  <a:gd name="T16" fmla="*/ 0 h 33"/>
                  <a:gd name="T17" fmla="*/ 18 w 18"/>
                  <a:gd name="T18" fmla="*/ 33 h 33"/>
                </a:gdLst>
                <a:ahLst/>
                <a:cxnLst>
                  <a:cxn ang="T10">
                    <a:pos x="T0" y="T1"/>
                  </a:cxn>
                  <a:cxn ang="T11">
                    <a:pos x="T2" y="T3"/>
                  </a:cxn>
                  <a:cxn ang="T12">
                    <a:pos x="T4" y="T5"/>
                  </a:cxn>
                  <a:cxn ang="T13">
                    <a:pos x="T6" y="T7"/>
                  </a:cxn>
                  <a:cxn ang="T14">
                    <a:pos x="T8" y="T9"/>
                  </a:cxn>
                </a:cxnLst>
                <a:rect l="T15" t="T16" r="T17" b="T18"/>
                <a:pathLst>
                  <a:path w="18" h="33">
                    <a:moveTo>
                      <a:pt x="0" y="0"/>
                    </a:moveTo>
                    <a:lnTo>
                      <a:pt x="3" y="32"/>
                    </a:lnTo>
                    <a:lnTo>
                      <a:pt x="14" y="32"/>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2" name="Freeform 198"/>
              <p:cNvSpPr>
                <a:spLocks/>
              </p:cNvSpPr>
              <p:nvPr/>
            </p:nvSpPr>
            <p:spPr bwMode="auto">
              <a:xfrm>
                <a:off x="853" y="1797"/>
                <a:ext cx="37" cy="35"/>
              </a:xfrm>
              <a:custGeom>
                <a:avLst/>
                <a:gdLst>
                  <a:gd name="T0" fmla="*/ 1285 w 18"/>
                  <a:gd name="T1" fmla="*/ 171 h 18"/>
                  <a:gd name="T2" fmla="*/ 1285 w 18"/>
                  <a:gd name="T3" fmla="*/ 912 h 18"/>
                  <a:gd name="T4" fmla="*/ 0 w 18"/>
                  <a:gd name="T5" fmla="*/ 912 h 18"/>
                  <a:gd name="T6" fmla="*/ 216 w 18"/>
                  <a:gd name="T7" fmla="*/ 0 h 18"/>
                  <a:gd name="T8" fmla="*/ 1285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3" name="Freeform 199"/>
              <p:cNvSpPr>
                <a:spLocks/>
              </p:cNvSpPr>
              <p:nvPr/>
            </p:nvSpPr>
            <p:spPr bwMode="auto">
              <a:xfrm>
                <a:off x="859" y="1765"/>
                <a:ext cx="37" cy="40"/>
              </a:xfrm>
              <a:custGeom>
                <a:avLst/>
                <a:gdLst>
                  <a:gd name="T0" fmla="*/ 1285 w 18"/>
                  <a:gd name="T1" fmla="*/ 448 h 20"/>
                  <a:gd name="T2" fmla="*/ 1069 w 18"/>
                  <a:gd name="T3" fmla="*/ 1216 h 20"/>
                  <a:gd name="T4" fmla="*/ 0 w 18"/>
                  <a:gd name="T5" fmla="*/ 1024 h 20"/>
                  <a:gd name="T6" fmla="*/ 288 w 18"/>
                  <a:gd name="T7" fmla="*/ 0 h 20"/>
                  <a:gd name="T8" fmla="*/ 1285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4"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4" name="Freeform 200"/>
              <p:cNvSpPr>
                <a:spLocks/>
              </p:cNvSpPr>
              <p:nvPr/>
            </p:nvSpPr>
            <p:spPr bwMode="auto">
              <a:xfrm>
                <a:off x="867" y="1748"/>
                <a:ext cx="41" cy="33"/>
              </a:xfrm>
              <a:custGeom>
                <a:avLst/>
                <a:gdLst>
                  <a:gd name="T0" fmla="*/ 1412 w 20"/>
                  <a:gd name="T1" fmla="*/ 380 h 17"/>
                  <a:gd name="T2" fmla="*/ 976 w 20"/>
                  <a:gd name="T3" fmla="*/ 848 h 17"/>
                  <a:gd name="T4" fmla="*/ 0 w 20"/>
                  <a:gd name="T5" fmla="*/ 468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3" y="16"/>
                    </a:lnTo>
                    <a:lnTo>
                      <a:pt x="0" y="9"/>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5" name="Freeform 201"/>
              <p:cNvSpPr>
                <a:spLocks/>
              </p:cNvSpPr>
              <p:nvPr/>
            </p:nvSpPr>
            <p:spPr bwMode="auto">
              <a:xfrm>
                <a:off x="878" y="1738"/>
                <a:ext cx="30" cy="25"/>
              </a:xfrm>
              <a:custGeom>
                <a:avLst/>
                <a:gdLst>
                  <a:gd name="T0" fmla="*/ 896 w 15"/>
                  <a:gd name="T1" fmla="*/ 602 h 13"/>
                  <a:gd name="T2" fmla="*/ 128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6" name="Freeform 202"/>
              <p:cNvSpPr>
                <a:spLocks/>
              </p:cNvSpPr>
              <p:nvPr/>
            </p:nvSpPr>
            <p:spPr bwMode="auto">
              <a:xfrm>
                <a:off x="882" y="1732"/>
                <a:ext cx="32" cy="31"/>
              </a:xfrm>
              <a:custGeom>
                <a:avLst/>
                <a:gdLst>
                  <a:gd name="T0" fmla="*/ 960 w 16"/>
                  <a:gd name="T1" fmla="*/ 525 h 16"/>
                  <a:gd name="T2" fmla="*/ 768 w 16"/>
                  <a:gd name="T3" fmla="*/ 785 h 16"/>
                  <a:gd name="T4" fmla="*/ 0 w 16"/>
                  <a:gd name="T5" fmla="*/ 169 h 16"/>
                  <a:gd name="T6" fmla="*/ 320 w 16"/>
                  <a:gd name="T7" fmla="*/ 0 h 16"/>
                  <a:gd name="T8" fmla="*/ 960 w 16"/>
                  <a:gd name="T9" fmla="*/ 525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5" y="10"/>
                    </a:moveTo>
                    <a:lnTo>
                      <a:pt x="12" y="15"/>
                    </a:lnTo>
                    <a:lnTo>
                      <a:pt x="0" y="3"/>
                    </a:lnTo>
                    <a:lnTo>
                      <a:pt x="5" y="0"/>
                    </a:lnTo>
                    <a:lnTo>
                      <a:pt x="15"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7" name="Freeform 203"/>
              <p:cNvSpPr>
                <a:spLocks/>
              </p:cNvSpPr>
              <p:nvPr/>
            </p:nvSpPr>
            <p:spPr bwMode="auto">
              <a:xfrm>
                <a:off x="892"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8" name="Freeform 204"/>
              <p:cNvSpPr>
                <a:spLocks/>
              </p:cNvSpPr>
              <p:nvPr/>
            </p:nvSpPr>
            <p:spPr bwMode="auto">
              <a:xfrm>
                <a:off x="906" y="1720"/>
                <a:ext cx="16" cy="33"/>
              </a:xfrm>
              <a:custGeom>
                <a:avLst/>
                <a:gdLst>
                  <a:gd name="T0" fmla="*/ 448 w 8"/>
                  <a:gd name="T1" fmla="*/ 848 h 17"/>
                  <a:gd name="T2" fmla="*/ 192 w 8"/>
                  <a:gd name="T3" fmla="*/ 848 h 17"/>
                  <a:gd name="T4" fmla="*/ 0 w 8"/>
                  <a:gd name="T5" fmla="*/ 0 h 17"/>
                  <a:gd name="T6" fmla="*/ 192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3" y="16"/>
                    </a:lnTo>
                    <a:lnTo>
                      <a:pt x="0" y="0"/>
                    </a:lnTo>
                    <a:lnTo>
                      <a:pt x="3"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69" name="Freeform 205"/>
              <p:cNvSpPr>
                <a:spLocks/>
              </p:cNvSpPr>
              <p:nvPr/>
            </p:nvSpPr>
            <p:spPr bwMode="auto">
              <a:xfrm>
                <a:off x="912"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70" name="Freeform 206"/>
              <p:cNvSpPr>
                <a:spLocks/>
              </p:cNvSpPr>
              <p:nvPr/>
            </p:nvSpPr>
            <p:spPr bwMode="auto">
              <a:xfrm>
                <a:off x="920" y="1720"/>
                <a:ext cx="18" cy="33"/>
              </a:xfrm>
              <a:custGeom>
                <a:avLst/>
                <a:gdLst>
                  <a:gd name="T0" fmla="*/ 320 w 9"/>
                  <a:gd name="T1" fmla="*/ 848 h 17"/>
                  <a:gd name="T2" fmla="*/ 0 w 9"/>
                  <a:gd name="T3" fmla="*/ 848 h 17"/>
                  <a:gd name="T4" fmla="*/ 192 w 9"/>
                  <a:gd name="T5" fmla="*/ 0 h 17"/>
                  <a:gd name="T6" fmla="*/ 512 w 9"/>
                  <a:gd name="T7" fmla="*/ 0 h 17"/>
                  <a:gd name="T8" fmla="*/ 320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5" y="16"/>
                    </a:moveTo>
                    <a:lnTo>
                      <a:pt x="0" y="16"/>
                    </a:lnTo>
                    <a:lnTo>
                      <a:pt x="3" y="0"/>
                    </a:lnTo>
                    <a:lnTo>
                      <a:pt x="8"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71" name="Freeform 207"/>
              <p:cNvSpPr>
                <a:spLocks/>
              </p:cNvSpPr>
              <p:nvPr/>
            </p:nvSpPr>
            <p:spPr bwMode="auto">
              <a:xfrm>
                <a:off x="930" y="1720"/>
                <a:ext cx="23" cy="33"/>
              </a:xfrm>
              <a:custGeom>
                <a:avLst/>
                <a:gdLst>
                  <a:gd name="T0" fmla="*/ 0 w 11"/>
                  <a:gd name="T1" fmla="*/ 848 h 17"/>
                  <a:gd name="T2" fmla="*/ 838 w 11"/>
                  <a:gd name="T3" fmla="*/ 328 h 17"/>
                  <a:gd name="T4" fmla="*/ 594 w 11"/>
                  <a:gd name="T5" fmla="*/ 116 h 17"/>
                  <a:gd name="T6" fmla="*/ 245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72" name="Freeform 208"/>
              <p:cNvSpPr>
                <a:spLocks/>
              </p:cNvSpPr>
              <p:nvPr/>
            </p:nvSpPr>
            <p:spPr bwMode="auto">
              <a:xfrm>
                <a:off x="930" y="1732"/>
                <a:ext cx="35" cy="31"/>
              </a:xfrm>
              <a:custGeom>
                <a:avLst/>
                <a:gdLst>
                  <a:gd name="T0" fmla="*/ 216 w 17"/>
                  <a:gd name="T1" fmla="*/ 785 h 16"/>
                  <a:gd name="T2" fmla="*/ 0 w 17"/>
                  <a:gd name="T3" fmla="*/ 525 h 16"/>
                  <a:gd name="T4" fmla="*/ 776 w 17"/>
                  <a:gd name="T5" fmla="*/ 0 h 16"/>
                  <a:gd name="T6" fmla="*/ 1221 w 17"/>
                  <a:gd name="T7" fmla="*/ 169 h 16"/>
                  <a:gd name="T8" fmla="*/ 21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73" name="Freeform 209"/>
              <p:cNvSpPr>
                <a:spLocks/>
              </p:cNvSpPr>
              <p:nvPr/>
            </p:nvSpPr>
            <p:spPr bwMode="auto">
              <a:xfrm>
                <a:off x="936" y="1738"/>
                <a:ext cx="31" cy="25"/>
              </a:xfrm>
              <a:custGeom>
                <a:avLst/>
                <a:gdLst>
                  <a:gd name="T0" fmla="*/ 0 w 15"/>
                  <a:gd name="T1" fmla="*/ 602 h 13"/>
                  <a:gd name="T2" fmla="*/ 1093 w 15"/>
                  <a:gd name="T3" fmla="*/ 263 h 13"/>
                  <a:gd name="T4" fmla="*/ 1093 w 15"/>
                  <a:gd name="T5" fmla="*/ 108 h 13"/>
                  <a:gd name="T6" fmla="*/ 1025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74" name="Freeform 210"/>
              <p:cNvSpPr>
                <a:spLocks/>
              </p:cNvSpPr>
              <p:nvPr/>
            </p:nvSpPr>
            <p:spPr bwMode="auto">
              <a:xfrm>
                <a:off x="936" y="1748"/>
                <a:ext cx="43" cy="33"/>
              </a:xfrm>
              <a:custGeom>
                <a:avLst/>
                <a:gdLst>
                  <a:gd name="T0" fmla="*/ 436 w 21"/>
                  <a:gd name="T1" fmla="*/ 848 h 17"/>
                  <a:gd name="T2" fmla="*/ 0 w 21"/>
                  <a:gd name="T3" fmla="*/ 380 h 17"/>
                  <a:gd name="T4" fmla="*/ 1040 w 21"/>
                  <a:gd name="T5" fmla="*/ 0 h 17"/>
                  <a:gd name="T6" fmla="*/ 1476 w 21"/>
                  <a:gd name="T7" fmla="*/ 468 h 17"/>
                  <a:gd name="T8" fmla="*/ 436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9"/>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75" name="Freeform 211"/>
              <p:cNvSpPr>
                <a:spLocks/>
              </p:cNvSpPr>
              <p:nvPr/>
            </p:nvSpPr>
            <p:spPr bwMode="auto">
              <a:xfrm>
                <a:off x="949" y="1765"/>
                <a:ext cx="36" cy="40"/>
              </a:xfrm>
              <a:custGeom>
                <a:avLst/>
                <a:gdLst>
                  <a:gd name="T0" fmla="*/ 192 w 18"/>
                  <a:gd name="T1" fmla="*/ 1216 h 20"/>
                  <a:gd name="T2" fmla="*/ 0 w 18"/>
                  <a:gd name="T3" fmla="*/ 448 h 20"/>
                  <a:gd name="T4" fmla="*/ 896 w 18"/>
                  <a:gd name="T5" fmla="*/ 0 h 20"/>
                  <a:gd name="T6" fmla="*/ 1088 w 18"/>
                  <a:gd name="T7" fmla="*/ 1024 h 20"/>
                  <a:gd name="T8" fmla="*/ 192 w 18"/>
                  <a:gd name="T9" fmla="*/ 1216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3" y="19"/>
                    </a:moveTo>
                    <a:lnTo>
                      <a:pt x="0" y="7"/>
                    </a:lnTo>
                    <a:lnTo>
                      <a:pt x="14" y="0"/>
                    </a:lnTo>
                    <a:lnTo>
                      <a:pt x="17" y="16"/>
                    </a:lnTo>
                    <a:lnTo>
                      <a:pt x="3"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76" name="Freeform 212"/>
              <p:cNvSpPr>
                <a:spLocks/>
              </p:cNvSpPr>
              <p:nvPr/>
            </p:nvSpPr>
            <p:spPr bwMode="auto">
              <a:xfrm>
                <a:off x="955" y="1797"/>
                <a:ext cx="38" cy="35"/>
              </a:xfrm>
              <a:custGeom>
                <a:avLst/>
                <a:gdLst>
                  <a:gd name="T0" fmla="*/ 128 w 19"/>
                  <a:gd name="T1" fmla="*/ 912 h 18"/>
                  <a:gd name="T2" fmla="*/ 0 w 19"/>
                  <a:gd name="T3" fmla="*/ 171 h 18"/>
                  <a:gd name="T4" fmla="*/ 896 w 19"/>
                  <a:gd name="T5" fmla="*/ 0 h 18"/>
                  <a:gd name="T6" fmla="*/ 1152 w 19"/>
                  <a:gd name="T7" fmla="*/ 912 h 18"/>
                  <a:gd name="T8" fmla="*/ 128 w 19"/>
                  <a:gd name="T9" fmla="*/ 91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2" y="17"/>
                    </a:moveTo>
                    <a:lnTo>
                      <a:pt x="0" y="3"/>
                    </a:lnTo>
                    <a:lnTo>
                      <a:pt x="14" y="0"/>
                    </a:lnTo>
                    <a:lnTo>
                      <a:pt x="18" y="17"/>
                    </a:lnTo>
                    <a:lnTo>
                      <a:pt x="2"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77" name="Freeform 213"/>
              <p:cNvSpPr>
                <a:spLocks/>
              </p:cNvSpPr>
              <p:nvPr/>
            </p:nvSpPr>
            <p:spPr bwMode="auto">
              <a:xfrm>
                <a:off x="959" y="1830"/>
                <a:ext cx="34" cy="65"/>
              </a:xfrm>
              <a:custGeom>
                <a:avLst/>
                <a:gdLst>
                  <a:gd name="T0" fmla="*/ 0 w 17"/>
                  <a:gd name="T1" fmla="*/ 0 h 33"/>
                  <a:gd name="T2" fmla="*/ 128 w 17"/>
                  <a:gd name="T3" fmla="*/ 1865 h 33"/>
                  <a:gd name="T4" fmla="*/ 1024 w 17"/>
                  <a:gd name="T5" fmla="*/ 1865 h 33"/>
                  <a:gd name="T6" fmla="*/ 1024 w 17"/>
                  <a:gd name="T7" fmla="*/ 0 h 33"/>
                  <a:gd name="T8" fmla="*/ 0 w 17"/>
                  <a:gd name="T9" fmla="*/ 0 h 33"/>
                  <a:gd name="T10" fmla="*/ 0 60000 65536"/>
                  <a:gd name="T11" fmla="*/ 0 60000 65536"/>
                  <a:gd name="T12" fmla="*/ 0 60000 65536"/>
                  <a:gd name="T13" fmla="*/ 0 60000 65536"/>
                  <a:gd name="T14" fmla="*/ 0 60000 65536"/>
                  <a:gd name="T15" fmla="*/ 0 w 17"/>
                  <a:gd name="T16" fmla="*/ 0 h 33"/>
                  <a:gd name="T17" fmla="*/ 17 w 17"/>
                  <a:gd name="T18" fmla="*/ 33 h 33"/>
                </a:gdLst>
                <a:ahLst/>
                <a:cxnLst>
                  <a:cxn ang="T10">
                    <a:pos x="T0" y="T1"/>
                  </a:cxn>
                  <a:cxn ang="T11">
                    <a:pos x="T2" y="T3"/>
                  </a:cxn>
                  <a:cxn ang="T12">
                    <a:pos x="T4" y="T5"/>
                  </a:cxn>
                  <a:cxn ang="T13">
                    <a:pos x="T6" y="T7"/>
                  </a:cxn>
                  <a:cxn ang="T14">
                    <a:pos x="T8" y="T9"/>
                  </a:cxn>
                </a:cxnLst>
                <a:rect l="T15" t="T16" r="T17" b="T18"/>
                <a:pathLst>
                  <a:path w="17" h="33">
                    <a:moveTo>
                      <a:pt x="0" y="0"/>
                    </a:moveTo>
                    <a:lnTo>
                      <a:pt x="2" y="32"/>
                    </a:lnTo>
                    <a:lnTo>
                      <a:pt x="16" y="32"/>
                    </a:lnTo>
                    <a:lnTo>
                      <a:pt x="16"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78" name="Rectangle 214"/>
              <p:cNvSpPr>
                <a:spLocks noChangeArrowheads="1"/>
              </p:cNvSpPr>
              <p:nvPr/>
            </p:nvSpPr>
            <p:spPr bwMode="auto">
              <a:xfrm>
                <a:off x="959" y="1803"/>
                <a:ext cx="32"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79" name="Freeform 215"/>
              <p:cNvSpPr>
                <a:spLocks/>
              </p:cNvSpPr>
              <p:nvPr/>
            </p:nvSpPr>
            <p:spPr bwMode="auto">
              <a:xfrm>
                <a:off x="959" y="1793"/>
                <a:ext cx="34" cy="12"/>
              </a:xfrm>
              <a:custGeom>
                <a:avLst/>
                <a:gdLst>
                  <a:gd name="T0" fmla="*/ 1024 w 17"/>
                  <a:gd name="T1" fmla="*/ 320 h 6"/>
                  <a:gd name="T2" fmla="*/ 0 w 17"/>
                  <a:gd name="T3" fmla="*/ 0 h 6"/>
                  <a:gd name="T4" fmla="*/ 0 w 17"/>
                  <a:gd name="T5" fmla="*/ 128 h 6"/>
                  <a:gd name="T6" fmla="*/ 0 w 17"/>
                  <a:gd name="T7" fmla="*/ 320 h 6"/>
                  <a:gd name="T8" fmla="*/ 1024 w 17"/>
                  <a:gd name="T9" fmla="*/ 32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5"/>
                    </a:moveTo>
                    <a:lnTo>
                      <a:pt x="0" y="0"/>
                    </a:lnTo>
                    <a:lnTo>
                      <a:pt x="0" y="2"/>
                    </a:lnTo>
                    <a:lnTo>
                      <a:pt x="0" y="5"/>
                    </a:lnTo>
                    <a:lnTo>
                      <a:pt x="16"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0" name="Freeform 216"/>
              <p:cNvSpPr>
                <a:spLocks/>
              </p:cNvSpPr>
              <p:nvPr/>
            </p:nvSpPr>
            <p:spPr bwMode="auto">
              <a:xfrm>
                <a:off x="959" y="1773"/>
                <a:ext cx="36" cy="32"/>
              </a:xfrm>
              <a:custGeom>
                <a:avLst/>
                <a:gdLst>
                  <a:gd name="T0" fmla="*/ 1088 w 18"/>
                  <a:gd name="T1" fmla="*/ 192 h 16"/>
                  <a:gd name="T2" fmla="*/ 1024 w 18"/>
                  <a:gd name="T3" fmla="*/ 960 h 16"/>
                  <a:gd name="T4" fmla="*/ 0 w 18"/>
                  <a:gd name="T5" fmla="*/ 640 h 16"/>
                  <a:gd name="T6" fmla="*/ 128 w 18"/>
                  <a:gd name="T7" fmla="*/ 0 h 16"/>
                  <a:gd name="T8" fmla="*/ 1088 w 18"/>
                  <a:gd name="T9" fmla="*/ 192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17" y="3"/>
                    </a:moveTo>
                    <a:lnTo>
                      <a:pt x="16" y="15"/>
                    </a:lnTo>
                    <a:lnTo>
                      <a:pt x="0" y="10"/>
                    </a:lnTo>
                    <a:lnTo>
                      <a:pt x="2"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1" name="Freeform 217"/>
              <p:cNvSpPr>
                <a:spLocks/>
              </p:cNvSpPr>
              <p:nvPr/>
            </p:nvSpPr>
            <p:spPr bwMode="auto">
              <a:xfrm>
                <a:off x="963" y="1761"/>
                <a:ext cx="32" cy="20"/>
              </a:xfrm>
              <a:custGeom>
                <a:avLst/>
                <a:gdLst>
                  <a:gd name="T0" fmla="*/ 960 w 16"/>
                  <a:gd name="T1" fmla="*/ 576 h 10"/>
                  <a:gd name="T2" fmla="*/ 192 w 16"/>
                  <a:gd name="T3" fmla="*/ 0 h 10"/>
                  <a:gd name="T4" fmla="*/ 64 w 16"/>
                  <a:gd name="T5" fmla="*/ 128 h 10"/>
                  <a:gd name="T6" fmla="*/ 0 w 16"/>
                  <a:gd name="T7" fmla="*/ 384 h 10"/>
                  <a:gd name="T8" fmla="*/ 960 w 16"/>
                  <a:gd name="T9" fmla="*/ 576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9"/>
                    </a:moveTo>
                    <a:lnTo>
                      <a:pt x="3" y="0"/>
                    </a:lnTo>
                    <a:lnTo>
                      <a:pt x="1" y="2"/>
                    </a:lnTo>
                    <a:lnTo>
                      <a:pt x="0" y="6"/>
                    </a:lnTo>
                    <a:lnTo>
                      <a:pt x="15"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2" name="Freeform 218"/>
              <p:cNvSpPr>
                <a:spLocks/>
              </p:cNvSpPr>
              <p:nvPr/>
            </p:nvSpPr>
            <p:spPr bwMode="auto">
              <a:xfrm>
                <a:off x="969" y="1742"/>
                <a:ext cx="38" cy="39"/>
              </a:xfrm>
              <a:custGeom>
                <a:avLst/>
                <a:gdLst>
                  <a:gd name="T0" fmla="*/ 1152 w 19"/>
                  <a:gd name="T1" fmla="*/ 564 h 20"/>
                  <a:gd name="T2" fmla="*/ 768 w 19"/>
                  <a:gd name="T3" fmla="*/ 1037 h 20"/>
                  <a:gd name="T4" fmla="*/ 0 w 19"/>
                  <a:gd name="T5" fmla="*/ 564 h 20"/>
                  <a:gd name="T6" fmla="*/ 448 w 19"/>
                  <a:gd name="T7" fmla="*/ 0 h 20"/>
                  <a:gd name="T8" fmla="*/ 1152 w 19"/>
                  <a:gd name="T9" fmla="*/ 564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18" y="10"/>
                    </a:moveTo>
                    <a:lnTo>
                      <a:pt x="12" y="19"/>
                    </a:lnTo>
                    <a:lnTo>
                      <a:pt x="0" y="10"/>
                    </a:lnTo>
                    <a:lnTo>
                      <a:pt x="7" y="0"/>
                    </a:lnTo>
                    <a:lnTo>
                      <a:pt x="18"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3" name="Freeform 219"/>
              <p:cNvSpPr>
                <a:spLocks/>
              </p:cNvSpPr>
              <p:nvPr/>
            </p:nvSpPr>
            <p:spPr bwMode="auto">
              <a:xfrm>
                <a:off x="983" y="1732"/>
                <a:ext cx="34" cy="31"/>
              </a:xfrm>
              <a:custGeom>
                <a:avLst/>
                <a:gdLst>
                  <a:gd name="T0" fmla="*/ 1024 w 17"/>
                  <a:gd name="T1" fmla="*/ 525 h 16"/>
                  <a:gd name="T2" fmla="*/ 704 w 17"/>
                  <a:gd name="T3" fmla="*/ 785 h 16"/>
                  <a:gd name="T4" fmla="*/ 0 w 17"/>
                  <a:gd name="T5" fmla="*/ 271 h 16"/>
                  <a:gd name="T6" fmla="*/ 320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1" y="15"/>
                    </a:lnTo>
                    <a:lnTo>
                      <a:pt x="0" y="5"/>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4" name="Freeform 220"/>
              <p:cNvSpPr>
                <a:spLocks/>
              </p:cNvSpPr>
              <p:nvPr/>
            </p:nvSpPr>
            <p:spPr bwMode="auto">
              <a:xfrm>
                <a:off x="993" y="1720"/>
                <a:ext cx="24" cy="33"/>
              </a:xfrm>
              <a:custGeom>
                <a:avLst/>
                <a:gdLst>
                  <a:gd name="T0" fmla="*/ 704 w 12"/>
                  <a:gd name="T1" fmla="*/ 848 h 17"/>
                  <a:gd name="T2" fmla="*/ 448 w 12"/>
                  <a:gd name="T3" fmla="*/ 0 h 17"/>
                  <a:gd name="T4" fmla="*/ 256 w 12"/>
                  <a:gd name="T5" fmla="*/ 116 h 17"/>
                  <a:gd name="T6" fmla="*/ 0 w 12"/>
                  <a:gd name="T7" fmla="*/ 328 h 17"/>
                  <a:gd name="T8" fmla="*/ 704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5" name="Freeform 221"/>
              <p:cNvSpPr>
                <a:spLocks/>
              </p:cNvSpPr>
              <p:nvPr/>
            </p:nvSpPr>
            <p:spPr bwMode="auto">
              <a:xfrm>
                <a:off x="1007" y="1720"/>
                <a:ext cx="16" cy="33"/>
              </a:xfrm>
              <a:custGeom>
                <a:avLst/>
                <a:gdLst>
                  <a:gd name="T0" fmla="*/ 448 w 8"/>
                  <a:gd name="T1" fmla="*/ 848 h 17"/>
                  <a:gd name="T2" fmla="*/ 256 w 8"/>
                  <a:gd name="T3" fmla="*/ 848 h 17"/>
                  <a:gd name="T4" fmla="*/ 0 w 8"/>
                  <a:gd name="T5" fmla="*/ 0 h 17"/>
                  <a:gd name="T6" fmla="*/ 256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4" y="16"/>
                    </a:lnTo>
                    <a:lnTo>
                      <a:pt x="0" y="0"/>
                    </a:lnTo>
                    <a:lnTo>
                      <a:pt x="4"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6" name="Freeform 222"/>
              <p:cNvSpPr>
                <a:spLocks/>
              </p:cNvSpPr>
              <p:nvPr/>
            </p:nvSpPr>
            <p:spPr bwMode="auto">
              <a:xfrm>
                <a:off x="1015"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7" name="Freeform 223"/>
              <p:cNvSpPr>
                <a:spLocks/>
              </p:cNvSpPr>
              <p:nvPr/>
            </p:nvSpPr>
            <p:spPr bwMode="auto">
              <a:xfrm>
                <a:off x="1021" y="1720"/>
                <a:ext cx="21" cy="33"/>
              </a:xfrm>
              <a:custGeom>
                <a:avLst/>
                <a:gdLst>
                  <a:gd name="T0" fmla="*/ 445 w 10"/>
                  <a:gd name="T1" fmla="*/ 848 h 17"/>
                  <a:gd name="T2" fmla="*/ 0 w 10"/>
                  <a:gd name="T3" fmla="*/ 848 h 17"/>
                  <a:gd name="T4" fmla="*/ 336 w 10"/>
                  <a:gd name="T5" fmla="*/ 0 h 17"/>
                  <a:gd name="T6" fmla="*/ 777 w 10"/>
                  <a:gd name="T7" fmla="*/ 0 h 17"/>
                  <a:gd name="T8" fmla="*/ 445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5" y="16"/>
                    </a:moveTo>
                    <a:lnTo>
                      <a:pt x="0" y="16"/>
                    </a:lnTo>
                    <a:lnTo>
                      <a:pt x="4" y="0"/>
                    </a:lnTo>
                    <a:lnTo>
                      <a:pt x="9"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8" name="Freeform 224"/>
              <p:cNvSpPr>
                <a:spLocks/>
              </p:cNvSpPr>
              <p:nvPr/>
            </p:nvSpPr>
            <p:spPr bwMode="auto">
              <a:xfrm>
                <a:off x="1032"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89" name="Freeform 225"/>
              <p:cNvSpPr>
                <a:spLocks/>
              </p:cNvSpPr>
              <p:nvPr/>
            </p:nvSpPr>
            <p:spPr bwMode="auto">
              <a:xfrm>
                <a:off x="1032"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90" name="Freeform 226"/>
              <p:cNvSpPr>
                <a:spLocks/>
              </p:cNvSpPr>
              <p:nvPr/>
            </p:nvSpPr>
            <p:spPr bwMode="auto">
              <a:xfrm>
                <a:off x="1040"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91" name="Freeform 227"/>
              <p:cNvSpPr>
                <a:spLocks/>
              </p:cNvSpPr>
              <p:nvPr/>
            </p:nvSpPr>
            <p:spPr bwMode="auto">
              <a:xfrm>
                <a:off x="1040" y="1748"/>
                <a:ext cx="40" cy="33"/>
              </a:xfrm>
              <a:custGeom>
                <a:avLst/>
                <a:gdLst>
                  <a:gd name="T0" fmla="*/ 320 w 20"/>
                  <a:gd name="T1" fmla="*/ 848 h 17"/>
                  <a:gd name="T2" fmla="*/ 0 w 20"/>
                  <a:gd name="T3" fmla="*/ 380 h 17"/>
                  <a:gd name="T4" fmla="*/ 896 w 20"/>
                  <a:gd name="T5" fmla="*/ 0 h 17"/>
                  <a:gd name="T6" fmla="*/ 1216 w 20"/>
                  <a:gd name="T7" fmla="*/ 468 h 17"/>
                  <a:gd name="T8" fmla="*/ 320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92" name="Freeform 228"/>
              <p:cNvSpPr>
                <a:spLocks/>
              </p:cNvSpPr>
              <p:nvPr/>
            </p:nvSpPr>
            <p:spPr bwMode="auto">
              <a:xfrm>
                <a:off x="1050" y="1765"/>
                <a:ext cx="38" cy="40"/>
              </a:xfrm>
              <a:custGeom>
                <a:avLst/>
                <a:gdLst>
                  <a:gd name="T0" fmla="*/ 256 w 19"/>
                  <a:gd name="T1" fmla="*/ 1216 h 20"/>
                  <a:gd name="T2" fmla="*/ 0 w 19"/>
                  <a:gd name="T3" fmla="*/ 448 h 20"/>
                  <a:gd name="T4" fmla="*/ 896 w 19"/>
                  <a:gd name="T5" fmla="*/ 0 h 20"/>
                  <a:gd name="T6" fmla="*/ 1152 w 19"/>
                  <a:gd name="T7" fmla="*/ 896 h 20"/>
                  <a:gd name="T8" fmla="*/ 256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4"/>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93" name="Freeform 229"/>
              <p:cNvSpPr>
                <a:spLocks/>
              </p:cNvSpPr>
              <p:nvPr/>
            </p:nvSpPr>
            <p:spPr bwMode="auto">
              <a:xfrm>
                <a:off x="1058" y="1793"/>
                <a:ext cx="32" cy="12"/>
              </a:xfrm>
              <a:custGeom>
                <a:avLst/>
                <a:gdLst>
                  <a:gd name="T0" fmla="*/ 0 w 16"/>
                  <a:gd name="T1" fmla="*/ 320 h 6"/>
                  <a:gd name="T2" fmla="*/ 960 w 16"/>
                  <a:gd name="T3" fmla="*/ 320 h 6"/>
                  <a:gd name="T4" fmla="*/ 960 w 16"/>
                  <a:gd name="T5" fmla="*/ 128 h 6"/>
                  <a:gd name="T6" fmla="*/ 896 w 16"/>
                  <a:gd name="T7" fmla="*/ 0 h 6"/>
                  <a:gd name="T8" fmla="*/ 0 w 16"/>
                  <a:gd name="T9" fmla="*/ 32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5"/>
                    </a:moveTo>
                    <a:lnTo>
                      <a:pt x="15" y="5"/>
                    </a:lnTo>
                    <a:lnTo>
                      <a:pt x="15" y="2"/>
                    </a:lnTo>
                    <a:lnTo>
                      <a:pt x="14" y="0"/>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94" name="Rectangle 230"/>
              <p:cNvSpPr>
                <a:spLocks noChangeArrowheads="1"/>
              </p:cNvSpPr>
              <p:nvPr/>
            </p:nvSpPr>
            <p:spPr bwMode="auto">
              <a:xfrm>
                <a:off x="1058" y="1803"/>
                <a:ext cx="30"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95" name="Rectangle 231"/>
              <p:cNvSpPr>
                <a:spLocks noChangeArrowheads="1"/>
              </p:cNvSpPr>
              <p:nvPr/>
            </p:nvSpPr>
            <p:spPr bwMode="auto">
              <a:xfrm>
                <a:off x="1058" y="1543"/>
                <a:ext cx="30"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96" name="Freeform 232"/>
              <p:cNvSpPr>
                <a:spLocks/>
              </p:cNvSpPr>
              <p:nvPr/>
            </p:nvSpPr>
            <p:spPr bwMode="auto">
              <a:xfrm>
                <a:off x="1058" y="1571"/>
                <a:ext cx="32" cy="11"/>
              </a:xfrm>
              <a:custGeom>
                <a:avLst/>
                <a:gdLst>
                  <a:gd name="T0" fmla="*/ 0 w 16"/>
                  <a:gd name="T1" fmla="*/ 0 h 6"/>
                  <a:gd name="T2" fmla="*/ 896 w 16"/>
                  <a:gd name="T3" fmla="*/ 193 h 6"/>
                  <a:gd name="T4" fmla="*/ 960 w 16"/>
                  <a:gd name="T5" fmla="*/ 125 h 6"/>
                  <a:gd name="T6" fmla="*/ 960 w 16"/>
                  <a:gd name="T7" fmla="*/ 0 h 6"/>
                  <a:gd name="T8" fmla="*/ 0 w 16"/>
                  <a:gd name="T9" fmla="*/ 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0"/>
                    </a:moveTo>
                    <a:lnTo>
                      <a:pt x="14" y="5"/>
                    </a:lnTo>
                    <a:lnTo>
                      <a:pt x="15" y="3"/>
                    </a:lnTo>
                    <a:lnTo>
                      <a:pt x="15"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97" name="Freeform 233"/>
              <p:cNvSpPr>
                <a:spLocks/>
              </p:cNvSpPr>
              <p:nvPr/>
            </p:nvSpPr>
            <p:spPr bwMode="auto">
              <a:xfrm>
                <a:off x="1050" y="1571"/>
                <a:ext cx="38" cy="39"/>
              </a:xfrm>
              <a:custGeom>
                <a:avLst/>
                <a:gdLst>
                  <a:gd name="T0" fmla="*/ 0 w 19"/>
                  <a:gd name="T1" fmla="*/ 653 h 20"/>
                  <a:gd name="T2" fmla="*/ 256 w 19"/>
                  <a:gd name="T3" fmla="*/ 0 h 20"/>
                  <a:gd name="T4" fmla="*/ 1152 w 19"/>
                  <a:gd name="T5" fmla="*/ 289 h 20"/>
                  <a:gd name="T6" fmla="*/ 896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5"/>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98" name="Freeform 234"/>
              <p:cNvSpPr>
                <a:spLocks/>
              </p:cNvSpPr>
              <p:nvPr/>
            </p:nvSpPr>
            <p:spPr bwMode="auto">
              <a:xfrm>
                <a:off x="1040" y="1594"/>
                <a:ext cx="40" cy="34"/>
              </a:xfrm>
              <a:custGeom>
                <a:avLst/>
                <a:gdLst>
                  <a:gd name="T0" fmla="*/ 0 w 20"/>
                  <a:gd name="T1" fmla="*/ 576 h 17"/>
                  <a:gd name="T2" fmla="*/ 320 w 20"/>
                  <a:gd name="T3" fmla="*/ 0 h 17"/>
                  <a:gd name="T4" fmla="*/ 1216 w 20"/>
                  <a:gd name="T5" fmla="*/ 448 h 17"/>
                  <a:gd name="T6" fmla="*/ 896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99" name="Freeform 235"/>
              <p:cNvSpPr>
                <a:spLocks/>
              </p:cNvSpPr>
              <p:nvPr/>
            </p:nvSpPr>
            <p:spPr bwMode="auto">
              <a:xfrm>
                <a:off x="1040"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0" name="Freeform 236"/>
              <p:cNvSpPr>
                <a:spLocks/>
              </p:cNvSpPr>
              <p:nvPr/>
            </p:nvSpPr>
            <p:spPr bwMode="auto">
              <a:xfrm>
                <a:off x="1030"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1" name="Freeform 237"/>
              <p:cNvSpPr>
                <a:spLocks/>
              </p:cNvSpPr>
              <p:nvPr/>
            </p:nvSpPr>
            <p:spPr bwMode="auto">
              <a:xfrm>
                <a:off x="1030" y="1622"/>
                <a:ext cx="26" cy="33"/>
              </a:xfrm>
              <a:custGeom>
                <a:avLst/>
                <a:gdLst>
                  <a:gd name="T0" fmla="*/ 0 w 13"/>
                  <a:gd name="T1" fmla="*/ 0 h 17"/>
                  <a:gd name="T2" fmla="*/ 448 w 13"/>
                  <a:gd name="T3" fmla="*/ 848 h 17"/>
                  <a:gd name="T4" fmla="*/ 640 w 13"/>
                  <a:gd name="T5" fmla="*/ 738 h 17"/>
                  <a:gd name="T6" fmla="*/ 768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2" name="Freeform 238"/>
              <p:cNvSpPr>
                <a:spLocks/>
              </p:cNvSpPr>
              <p:nvPr/>
            </p:nvSpPr>
            <p:spPr bwMode="auto">
              <a:xfrm>
                <a:off x="1021" y="1622"/>
                <a:ext cx="25" cy="33"/>
              </a:xfrm>
              <a:custGeom>
                <a:avLst/>
                <a:gdLst>
                  <a:gd name="T0" fmla="*/ 0 w 12"/>
                  <a:gd name="T1" fmla="*/ 116 h 17"/>
                  <a:gd name="T2" fmla="*/ 317 w 12"/>
                  <a:gd name="T3" fmla="*/ 0 h 17"/>
                  <a:gd name="T4" fmla="*/ 902 w 12"/>
                  <a:gd name="T5" fmla="*/ 848 h 17"/>
                  <a:gd name="T6" fmla="*/ 585 w 12"/>
                  <a:gd name="T7" fmla="*/ 848 h 17"/>
                  <a:gd name="T8" fmla="*/ 0 w 12"/>
                  <a:gd name="T9" fmla="*/ 116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2"/>
                    </a:moveTo>
                    <a:lnTo>
                      <a:pt x="4" y="0"/>
                    </a:lnTo>
                    <a:lnTo>
                      <a:pt x="11"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3" name="Freeform 239"/>
              <p:cNvSpPr>
                <a:spLocks/>
              </p:cNvSpPr>
              <p:nvPr/>
            </p:nvSpPr>
            <p:spPr bwMode="auto">
              <a:xfrm>
                <a:off x="1007"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4" name="Freeform 240"/>
              <p:cNvSpPr>
                <a:spLocks/>
              </p:cNvSpPr>
              <p:nvPr/>
            </p:nvSpPr>
            <p:spPr bwMode="auto">
              <a:xfrm>
                <a:off x="1005" y="1622"/>
                <a:ext cx="18" cy="33"/>
              </a:xfrm>
              <a:custGeom>
                <a:avLst/>
                <a:gdLst>
                  <a:gd name="T0" fmla="*/ 384 w 9"/>
                  <a:gd name="T1" fmla="*/ 0 h 17"/>
                  <a:gd name="T2" fmla="*/ 512 w 9"/>
                  <a:gd name="T3" fmla="*/ 116 h 17"/>
                  <a:gd name="T4" fmla="*/ 64 w 9"/>
                  <a:gd name="T5" fmla="*/ 848 h 17"/>
                  <a:gd name="T6" fmla="*/ 0 w 9"/>
                  <a:gd name="T7" fmla="*/ 738 h 17"/>
                  <a:gd name="T8" fmla="*/ 384 w 9"/>
                  <a:gd name="T9" fmla="*/ 0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6" y="0"/>
                    </a:moveTo>
                    <a:lnTo>
                      <a:pt x="8" y="2"/>
                    </a:lnTo>
                    <a:lnTo>
                      <a:pt x="1" y="16"/>
                    </a:lnTo>
                    <a:lnTo>
                      <a:pt x="0" y="14"/>
                    </a:lnTo>
                    <a:lnTo>
                      <a:pt x="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5" name="Freeform 241"/>
              <p:cNvSpPr>
                <a:spLocks/>
              </p:cNvSpPr>
              <p:nvPr/>
            </p:nvSpPr>
            <p:spPr bwMode="auto">
              <a:xfrm>
                <a:off x="993" y="1622"/>
                <a:ext cx="26" cy="29"/>
              </a:xfrm>
              <a:custGeom>
                <a:avLst/>
                <a:gdLst>
                  <a:gd name="T0" fmla="*/ 768 w 13"/>
                  <a:gd name="T1" fmla="*/ 0 h 15"/>
                  <a:gd name="T2" fmla="*/ 0 w 13"/>
                  <a:gd name="T3" fmla="*/ 613 h 15"/>
                  <a:gd name="T4" fmla="*/ 128 w 13"/>
                  <a:gd name="T5" fmla="*/ 729 h 15"/>
                  <a:gd name="T6" fmla="*/ 384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2" y="14"/>
                    </a:lnTo>
                    <a:lnTo>
                      <a:pt x="6"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6" name="Freeform 242"/>
              <p:cNvSpPr>
                <a:spLocks/>
              </p:cNvSpPr>
              <p:nvPr/>
            </p:nvSpPr>
            <p:spPr bwMode="auto">
              <a:xfrm>
                <a:off x="983"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7" name="Freeform 243"/>
              <p:cNvSpPr>
                <a:spLocks/>
              </p:cNvSpPr>
              <p:nvPr/>
            </p:nvSpPr>
            <p:spPr bwMode="auto">
              <a:xfrm>
                <a:off x="979" y="1612"/>
                <a:ext cx="30" cy="26"/>
              </a:xfrm>
              <a:custGeom>
                <a:avLst/>
                <a:gdLst>
                  <a:gd name="T0" fmla="*/ 896 w 15"/>
                  <a:gd name="T1" fmla="*/ 0 h 13"/>
                  <a:gd name="T2" fmla="*/ 0 w 15"/>
                  <a:gd name="T3" fmla="*/ 512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8"/>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8" name="Freeform 244"/>
              <p:cNvSpPr>
                <a:spLocks/>
              </p:cNvSpPr>
              <p:nvPr/>
            </p:nvSpPr>
            <p:spPr bwMode="auto">
              <a:xfrm>
                <a:off x="965" y="1590"/>
                <a:ext cx="44" cy="40"/>
              </a:xfrm>
              <a:custGeom>
                <a:avLst/>
                <a:gdLst>
                  <a:gd name="T0" fmla="*/ 896 w 22"/>
                  <a:gd name="T1" fmla="*/ 0 h 20"/>
                  <a:gd name="T2" fmla="*/ 1344 w 22"/>
                  <a:gd name="T3" fmla="*/ 704 h 20"/>
                  <a:gd name="T4" fmla="*/ 448 w 22"/>
                  <a:gd name="T5" fmla="*/ 1216 h 20"/>
                  <a:gd name="T6" fmla="*/ 0 w 22"/>
                  <a:gd name="T7" fmla="*/ 576 h 20"/>
                  <a:gd name="T8" fmla="*/ 896 w 22"/>
                  <a:gd name="T9" fmla="*/ 0 h 20"/>
                  <a:gd name="T10" fmla="*/ 0 60000 65536"/>
                  <a:gd name="T11" fmla="*/ 0 60000 65536"/>
                  <a:gd name="T12" fmla="*/ 0 60000 65536"/>
                  <a:gd name="T13" fmla="*/ 0 60000 65536"/>
                  <a:gd name="T14" fmla="*/ 0 60000 65536"/>
                  <a:gd name="T15" fmla="*/ 0 w 22"/>
                  <a:gd name="T16" fmla="*/ 0 h 20"/>
                  <a:gd name="T17" fmla="*/ 22 w 22"/>
                  <a:gd name="T18" fmla="*/ 20 h 20"/>
                </a:gdLst>
                <a:ahLst/>
                <a:cxnLst>
                  <a:cxn ang="T10">
                    <a:pos x="T0" y="T1"/>
                  </a:cxn>
                  <a:cxn ang="T11">
                    <a:pos x="T2" y="T3"/>
                  </a:cxn>
                  <a:cxn ang="T12">
                    <a:pos x="T4" y="T5"/>
                  </a:cxn>
                  <a:cxn ang="T13">
                    <a:pos x="T6" y="T7"/>
                  </a:cxn>
                  <a:cxn ang="T14">
                    <a:pos x="T8" y="T9"/>
                  </a:cxn>
                </a:cxnLst>
                <a:rect l="T15" t="T16" r="T17" b="T18"/>
                <a:pathLst>
                  <a:path w="22" h="20">
                    <a:moveTo>
                      <a:pt x="14" y="0"/>
                    </a:moveTo>
                    <a:lnTo>
                      <a:pt x="21" y="11"/>
                    </a:lnTo>
                    <a:lnTo>
                      <a:pt x="7" y="19"/>
                    </a:lnTo>
                    <a:lnTo>
                      <a:pt x="0" y="9"/>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09" name="Freeform 245"/>
              <p:cNvSpPr>
                <a:spLocks/>
              </p:cNvSpPr>
              <p:nvPr/>
            </p:nvSpPr>
            <p:spPr bwMode="auto">
              <a:xfrm>
                <a:off x="963" y="1590"/>
                <a:ext cx="32" cy="20"/>
              </a:xfrm>
              <a:custGeom>
                <a:avLst/>
                <a:gdLst>
                  <a:gd name="T0" fmla="*/ 960 w 16"/>
                  <a:gd name="T1" fmla="*/ 0 h 10"/>
                  <a:gd name="T2" fmla="*/ 0 w 16"/>
                  <a:gd name="T3" fmla="*/ 256 h 10"/>
                  <a:gd name="T4" fmla="*/ 64 w 16"/>
                  <a:gd name="T5" fmla="*/ 448 h 10"/>
                  <a:gd name="T6" fmla="*/ 64 w 16"/>
                  <a:gd name="T7" fmla="*/ 576 h 10"/>
                  <a:gd name="T8" fmla="*/ 960 w 16"/>
                  <a:gd name="T9" fmla="*/ 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0"/>
                    </a:moveTo>
                    <a:lnTo>
                      <a:pt x="0" y="4"/>
                    </a:lnTo>
                    <a:lnTo>
                      <a:pt x="1" y="7"/>
                    </a:lnTo>
                    <a:lnTo>
                      <a:pt x="1" y="9"/>
                    </a:lnTo>
                    <a:lnTo>
                      <a:pt x="15"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10" name="Freeform 246"/>
              <p:cNvSpPr>
                <a:spLocks/>
              </p:cNvSpPr>
              <p:nvPr/>
            </p:nvSpPr>
            <p:spPr bwMode="auto">
              <a:xfrm>
                <a:off x="959" y="1567"/>
                <a:ext cx="36" cy="33"/>
              </a:xfrm>
              <a:custGeom>
                <a:avLst/>
                <a:gdLst>
                  <a:gd name="T0" fmla="*/ 1024 w 18"/>
                  <a:gd name="T1" fmla="*/ 0 h 17"/>
                  <a:gd name="T2" fmla="*/ 1088 w 18"/>
                  <a:gd name="T3" fmla="*/ 637 h 17"/>
                  <a:gd name="T4" fmla="*/ 128 w 18"/>
                  <a:gd name="T5" fmla="*/ 848 h 17"/>
                  <a:gd name="T6" fmla="*/ 0 w 18"/>
                  <a:gd name="T7" fmla="*/ 272 h 17"/>
                  <a:gd name="T8" fmla="*/ 1024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16" y="0"/>
                    </a:moveTo>
                    <a:lnTo>
                      <a:pt x="17" y="12"/>
                    </a:lnTo>
                    <a:lnTo>
                      <a:pt x="2" y="16"/>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11" name="Freeform 247"/>
              <p:cNvSpPr>
                <a:spLocks/>
              </p:cNvSpPr>
              <p:nvPr/>
            </p:nvSpPr>
            <p:spPr bwMode="auto">
              <a:xfrm>
                <a:off x="959" y="1567"/>
                <a:ext cx="34" cy="12"/>
              </a:xfrm>
              <a:custGeom>
                <a:avLst/>
                <a:gdLst>
                  <a:gd name="T0" fmla="*/ 1024 w 17"/>
                  <a:gd name="T1" fmla="*/ 0 h 6"/>
                  <a:gd name="T2" fmla="*/ 0 w 17"/>
                  <a:gd name="T3" fmla="*/ 0 h 6"/>
                  <a:gd name="T4" fmla="*/ 0 w 17"/>
                  <a:gd name="T5" fmla="*/ 256 h 6"/>
                  <a:gd name="T6" fmla="*/ 0 w 17"/>
                  <a:gd name="T7" fmla="*/ 320 h 6"/>
                  <a:gd name="T8" fmla="*/ 1024 w 17"/>
                  <a:gd name="T9" fmla="*/ 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0"/>
                    </a:moveTo>
                    <a:lnTo>
                      <a:pt x="0" y="0"/>
                    </a:lnTo>
                    <a:lnTo>
                      <a:pt x="0" y="4"/>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12" name="Rectangle 248"/>
              <p:cNvSpPr>
                <a:spLocks noChangeArrowheads="1"/>
              </p:cNvSpPr>
              <p:nvPr/>
            </p:nvSpPr>
            <p:spPr bwMode="auto">
              <a:xfrm>
                <a:off x="959" y="1539"/>
                <a:ext cx="32"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13" name="Freeform 249"/>
              <p:cNvSpPr>
                <a:spLocks/>
              </p:cNvSpPr>
              <p:nvPr/>
            </p:nvSpPr>
            <p:spPr bwMode="auto">
              <a:xfrm>
                <a:off x="959" y="1478"/>
                <a:ext cx="34" cy="63"/>
              </a:xfrm>
              <a:custGeom>
                <a:avLst/>
                <a:gdLst>
                  <a:gd name="T0" fmla="*/ 1024 w 17"/>
                  <a:gd name="T1" fmla="*/ 1801 h 32"/>
                  <a:gd name="T2" fmla="*/ 1024 w 17"/>
                  <a:gd name="T3" fmla="*/ 0 h 32"/>
                  <a:gd name="T4" fmla="*/ 128 w 17"/>
                  <a:gd name="T5" fmla="*/ 0 h 32"/>
                  <a:gd name="T6" fmla="*/ 0 w 17"/>
                  <a:gd name="T7" fmla="*/ 1801 h 32"/>
                  <a:gd name="T8" fmla="*/ 1024 w 17"/>
                  <a:gd name="T9" fmla="*/ 1801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16" y="31"/>
                    </a:moveTo>
                    <a:lnTo>
                      <a:pt x="16" y="0"/>
                    </a:lnTo>
                    <a:lnTo>
                      <a:pt x="2" y="0"/>
                    </a:lnTo>
                    <a:lnTo>
                      <a:pt x="0" y="31"/>
                    </a:lnTo>
                    <a:lnTo>
                      <a:pt x="16"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14" name="Freeform 250"/>
              <p:cNvSpPr>
                <a:spLocks/>
              </p:cNvSpPr>
              <p:nvPr/>
            </p:nvSpPr>
            <p:spPr bwMode="auto">
              <a:xfrm>
                <a:off x="955" y="1539"/>
                <a:ext cx="38" cy="38"/>
              </a:xfrm>
              <a:custGeom>
                <a:avLst/>
                <a:gdLst>
                  <a:gd name="T0" fmla="*/ 0 w 19"/>
                  <a:gd name="T1" fmla="*/ 896 h 19"/>
                  <a:gd name="T2" fmla="*/ 128 w 19"/>
                  <a:gd name="T3" fmla="*/ 0 h 19"/>
                  <a:gd name="T4" fmla="*/ 1152 w 19"/>
                  <a:gd name="T5" fmla="*/ 0 h 19"/>
                  <a:gd name="T6" fmla="*/ 896 w 19"/>
                  <a:gd name="T7" fmla="*/ 1152 h 19"/>
                  <a:gd name="T8" fmla="*/ 0 w 19"/>
                  <a:gd name="T9" fmla="*/ 896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14"/>
                    </a:moveTo>
                    <a:lnTo>
                      <a:pt x="2" y="0"/>
                    </a:lnTo>
                    <a:lnTo>
                      <a:pt x="18" y="0"/>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15" name="Freeform 251"/>
              <p:cNvSpPr>
                <a:spLocks/>
              </p:cNvSpPr>
              <p:nvPr/>
            </p:nvSpPr>
            <p:spPr bwMode="auto">
              <a:xfrm>
                <a:off x="949" y="1567"/>
                <a:ext cx="36" cy="37"/>
              </a:xfrm>
              <a:custGeom>
                <a:avLst/>
                <a:gdLst>
                  <a:gd name="T0" fmla="*/ 0 w 18"/>
                  <a:gd name="T1" fmla="*/ 761 h 19"/>
                  <a:gd name="T2" fmla="*/ 192 w 18"/>
                  <a:gd name="T3" fmla="*/ 0 h 19"/>
                  <a:gd name="T4" fmla="*/ 1088 w 18"/>
                  <a:gd name="T5" fmla="*/ 228 h 19"/>
                  <a:gd name="T6" fmla="*/ 896 w 18"/>
                  <a:gd name="T7" fmla="*/ 974 h 19"/>
                  <a:gd name="T8" fmla="*/ 0 w 18"/>
                  <a:gd name="T9" fmla="*/ 761 h 19"/>
                  <a:gd name="T10" fmla="*/ 0 60000 65536"/>
                  <a:gd name="T11" fmla="*/ 0 60000 65536"/>
                  <a:gd name="T12" fmla="*/ 0 60000 65536"/>
                  <a:gd name="T13" fmla="*/ 0 60000 65536"/>
                  <a:gd name="T14" fmla="*/ 0 60000 65536"/>
                  <a:gd name="T15" fmla="*/ 0 w 18"/>
                  <a:gd name="T16" fmla="*/ 0 h 19"/>
                  <a:gd name="T17" fmla="*/ 18 w 18"/>
                  <a:gd name="T18" fmla="*/ 19 h 19"/>
                </a:gdLst>
                <a:ahLst/>
                <a:cxnLst>
                  <a:cxn ang="T10">
                    <a:pos x="T0" y="T1"/>
                  </a:cxn>
                  <a:cxn ang="T11">
                    <a:pos x="T2" y="T3"/>
                  </a:cxn>
                  <a:cxn ang="T12">
                    <a:pos x="T4" y="T5"/>
                  </a:cxn>
                  <a:cxn ang="T13">
                    <a:pos x="T6" y="T7"/>
                  </a:cxn>
                  <a:cxn ang="T14">
                    <a:pos x="T8" y="T9"/>
                  </a:cxn>
                </a:cxnLst>
                <a:rect l="T15" t="T16" r="T17" b="T18"/>
                <a:pathLst>
                  <a:path w="18" h="19">
                    <a:moveTo>
                      <a:pt x="0" y="14"/>
                    </a:moveTo>
                    <a:lnTo>
                      <a:pt x="3" y="0"/>
                    </a:lnTo>
                    <a:lnTo>
                      <a:pt x="17" y="4"/>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16" name="Freeform 252"/>
              <p:cNvSpPr>
                <a:spLocks/>
              </p:cNvSpPr>
              <p:nvPr/>
            </p:nvSpPr>
            <p:spPr bwMode="auto">
              <a:xfrm>
                <a:off x="936" y="1594"/>
                <a:ext cx="43" cy="34"/>
              </a:xfrm>
              <a:custGeom>
                <a:avLst/>
                <a:gdLst>
                  <a:gd name="T0" fmla="*/ 0 w 21"/>
                  <a:gd name="T1" fmla="*/ 576 h 17"/>
                  <a:gd name="T2" fmla="*/ 436 w 21"/>
                  <a:gd name="T3" fmla="*/ 0 h 17"/>
                  <a:gd name="T4" fmla="*/ 1476 w 21"/>
                  <a:gd name="T5" fmla="*/ 256 h 17"/>
                  <a:gd name="T6" fmla="*/ 1040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4"/>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17" name="Freeform 253"/>
              <p:cNvSpPr>
                <a:spLocks/>
              </p:cNvSpPr>
              <p:nvPr/>
            </p:nvSpPr>
            <p:spPr bwMode="auto">
              <a:xfrm>
                <a:off x="936" y="1612"/>
                <a:ext cx="31" cy="26"/>
              </a:xfrm>
              <a:custGeom>
                <a:avLst/>
                <a:gdLst>
                  <a:gd name="T0" fmla="*/ 0 w 15"/>
                  <a:gd name="T1" fmla="*/ 0 h 13"/>
                  <a:gd name="T2" fmla="*/ 1025 w 15"/>
                  <a:gd name="T3" fmla="*/ 768 h 13"/>
                  <a:gd name="T4" fmla="*/ 1093 w 15"/>
                  <a:gd name="T5" fmla="*/ 640 h 13"/>
                  <a:gd name="T6" fmla="*/ 1093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18" name="Freeform 254"/>
              <p:cNvSpPr>
                <a:spLocks/>
              </p:cNvSpPr>
              <p:nvPr/>
            </p:nvSpPr>
            <p:spPr bwMode="auto">
              <a:xfrm>
                <a:off x="926" y="1612"/>
                <a:ext cx="39" cy="35"/>
              </a:xfrm>
              <a:custGeom>
                <a:avLst/>
                <a:gdLst>
                  <a:gd name="T0" fmla="*/ 0 w 19"/>
                  <a:gd name="T1" fmla="*/ 272 h 18"/>
                  <a:gd name="T2" fmla="*/ 372 w 19"/>
                  <a:gd name="T3" fmla="*/ 0 h 18"/>
                  <a:gd name="T4" fmla="*/ 1349 w 19"/>
                  <a:gd name="T5" fmla="*/ 640 h 18"/>
                  <a:gd name="T6" fmla="*/ 909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19" name="Freeform 255"/>
              <p:cNvSpPr>
                <a:spLocks/>
              </p:cNvSpPr>
              <p:nvPr/>
            </p:nvSpPr>
            <p:spPr bwMode="auto">
              <a:xfrm>
                <a:off x="926" y="1622"/>
                <a:ext cx="27" cy="33"/>
              </a:xfrm>
              <a:custGeom>
                <a:avLst/>
                <a:gdLst>
                  <a:gd name="T0" fmla="*/ 0 w 13"/>
                  <a:gd name="T1" fmla="*/ 0 h 17"/>
                  <a:gd name="T2" fmla="*/ 573 w 13"/>
                  <a:gd name="T3" fmla="*/ 848 h 17"/>
                  <a:gd name="T4" fmla="*/ 897 w 13"/>
                  <a:gd name="T5" fmla="*/ 738 h 17"/>
                  <a:gd name="T6" fmla="*/ 966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0" name="Freeform 256"/>
              <p:cNvSpPr>
                <a:spLocks/>
              </p:cNvSpPr>
              <p:nvPr/>
            </p:nvSpPr>
            <p:spPr bwMode="auto">
              <a:xfrm>
                <a:off x="920" y="1622"/>
                <a:ext cx="22" cy="33"/>
              </a:xfrm>
              <a:custGeom>
                <a:avLst/>
                <a:gdLst>
                  <a:gd name="T0" fmla="*/ 0 w 11"/>
                  <a:gd name="T1" fmla="*/ 116 h 17"/>
                  <a:gd name="T2" fmla="*/ 192 w 11"/>
                  <a:gd name="T3" fmla="*/ 0 h 17"/>
                  <a:gd name="T4" fmla="*/ 640 w 11"/>
                  <a:gd name="T5" fmla="*/ 848 h 17"/>
                  <a:gd name="T6" fmla="*/ 448 w 11"/>
                  <a:gd name="T7" fmla="*/ 848 h 17"/>
                  <a:gd name="T8" fmla="*/ 0 w 11"/>
                  <a:gd name="T9" fmla="*/ 116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2"/>
                    </a:moveTo>
                    <a:lnTo>
                      <a:pt x="3" y="0"/>
                    </a:lnTo>
                    <a:lnTo>
                      <a:pt x="10"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1" name="Freeform 257"/>
              <p:cNvSpPr>
                <a:spLocks/>
              </p:cNvSpPr>
              <p:nvPr/>
            </p:nvSpPr>
            <p:spPr bwMode="auto">
              <a:xfrm>
                <a:off x="906"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2" name="Freeform 258"/>
              <p:cNvSpPr>
                <a:spLocks/>
              </p:cNvSpPr>
              <p:nvPr/>
            </p:nvSpPr>
            <p:spPr bwMode="auto">
              <a:xfrm>
                <a:off x="902" y="1622"/>
                <a:ext cx="20" cy="33"/>
              </a:xfrm>
              <a:custGeom>
                <a:avLst/>
                <a:gdLst>
                  <a:gd name="T0" fmla="*/ 448 w 10"/>
                  <a:gd name="T1" fmla="*/ 0 h 17"/>
                  <a:gd name="T2" fmla="*/ 576 w 10"/>
                  <a:gd name="T3" fmla="*/ 116 h 17"/>
                  <a:gd name="T4" fmla="*/ 128 w 10"/>
                  <a:gd name="T5" fmla="*/ 848 h 17"/>
                  <a:gd name="T6" fmla="*/ 0 w 10"/>
                  <a:gd name="T7" fmla="*/ 738 h 17"/>
                  <a:gd name="T8" fmla="*/ 448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7" y="0"/>
                    </a:moveTo>
                    <a:lnTo>
                      <a:pt x="9" y="2"/>
                    </a:lnTo>
                    <a:lnTo>
                      <a:pt x="2" y="16"/>
                    </a:lnTo>
                    <a:lnTo>
                      <a:pt x="0"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3" name="Freeform 259"/>
              <p:cNvSpPr>
                <a:spLocks/>
              </p:cNvSpPr>
              <p:nvPr/>
            </p:nvSpPr>
            <p:spPr bwMode="auto">
              <a:xfrm>
                <a:off x="892" y="1622"/>
                <a:ext cx="26" cy="29"/>
              </a:xfrm>
              <a:custGeom>
                <a:avLst/>
                <a:gdLst>
                  <a:gd name="T0" fmla="*/ 768 w 13"/>
                  <a:gd name="T1" fmla="*/ 0 h 15"/>
                  <a:gd name="T2" fmla="*/ 0 w 13"/>
                  <a:gd name="T3" fmla="*/ 613 h 15"/>
                  <a:gd name="T4" fmla="*/ 64 w 13"/>
                  <a:gd name="T5" fmla="*/ 729 h 15"/>
                  <a:gd name="T6" fmla="*/ 320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1" y="14"/>
                    </a:lnTo>
                    <a:lnTo>
                      <a:pt x="5"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4" name="Freeform 260"/>
              <p:cNvSpPr>
                <a:spLocks/>
              </p:cNvSpPr>
              <p:nvPr/>
            </p:nvSpPr>
            <p:spPr bwMode="auto">
              <a:xfrm>
                <a:off x="882"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5" name="Freeform 261"/>
              <p:cNvSpPr>
                <a:spLocks/>
              </p:cNvSpPr>
              <p:nvPr/>
            </p:nvSpPr>
            <p:spPr bwMode="auto">
              <a:xfrm>
                <a:off x="878" y="1612"/>
                <a:ext cx="30" cy="26"/>
              </a:xfrm>
              <a:custGeom>
                <a:avLst/>
                <a:gdLst>
                  <a:gd name="T0" fmla="*/ 896 w 15"/>
                  <a:gd name="T1" fmla="*/ 0 h 13"/>
                  <a:gd name="T2" fmla="*/ 0 w 15"/>
                  <a:gd name="T3" fmla="*/ 448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6" name="Freeform 262"/>
              <p:cNvSpPr>
                <a:spLocks/>
              </p:cNvSpPr>
              <p:nvPr/>
            </p:nvSpPr>
            <p:spPr bwMode="auto">
              <a:xfrm>
                <a:off x="867" y="1594"/>
                <a:ext cx="41" cy="34"/>
              </a:xfrm>
              <a:custGeom>
                <a:avLst/>
                <a:gdLst>
                  <a:gd name="T0" fmla="*/ 976 w 20"/>
                  <a:gd name="T1" fmla="*/ 0 h 17"/>
                  <a:gd name="T2" fmla="*/ 1412 w 20"/>
                  <a:gd name="T3" fmla="*/ 576 h 17"/>
                  <a:gd name="T4" fmla="*/ 369 w 20"/>
                  <a:gd name="T5" fmla="*/ 1024 h 17"/>
                  <a:gd name="T6" fmla="*/ 0 w 20"/>
                  <a:gd name="T7" fmla="*/ 448 h 17"/>
                  <a:gd name="T8" fmla="*/ 976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3" y="0"/>
                    </a:moveTo>
                    <a:lnTo>
                      <a:pt x="19" y="9"/>
                    </a:lnTo>
                    <a:lnTo>
                      <a:pt x="5" y="16"/>
                    </a:lnTo>
                    <a:lnTo>
                      <a:pt x="0" y="7"/>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7" name="Freeform 263"/>
              <p:cNvSpPr>
                <a:spLocks/>
              </p:cNvSpPr>
              <p:nvPr/>
            </p:nvSpPr>
            <p:spPr bwMode="auto">
              <a:xfrm>
                <a:off x="859" y="1571"/>
                <a:ext cx="37" cy="39"/>
              </a:xfrm>
              <a:custGeom>
                <a:avLst/>
                <a:gdLst>
                  <a:gd name="T0" fmla="*/ 1069 w 18"/>
                  <a:gd name="T1" fmla="*/ 0 h 20"/>
                  <a:gd name="T2" fmla="*/ 1285 w 18"/>
                  <a:gd name="T3" fmla="*/ 653 h 20"/>
                  <a:gd name="T4" fmla="*/ 288 w 18"/>
                  <a:gd name="T5" fmla="*/ 1037 h 20"/>
                  <a:gd name="T6" fmla="*/ 0 w 18"/>
                  <a:gd name="T7" fmla="*/ 172 h 20"/>
                  <a:gd name="T8" fmla="*/ 1069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4"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8" name="Freeform 264"/>
              <p:cNvSpPr>
                <a:spLocks/>
              </p:cNvSpPr>
              <p:nvPr/>
            </p:nvSpPr>
            <p:spPr bwMode="auto">
              <a:xfrm>
                <a:off x="853" y="1543"/>
                <a:ext cx="37" cy="36"/>
              </a:xfrm>
              <a:custGeom>
                <a:avLst/>
                <a:gdLst>
                  <a:gd name="T0" fmla="*/ 1285 w 18"/>
                  <a:gd name="T1" fmla="*/ 0 h 18"/>
                  <a:gd name="T2" fmla="*/ 1285 w 18"/>
                  <a:gd name="T3" fmla="*/ 896 h 18"/>
                  <a:gd name="T4" fmla="*/ 216 w 18"/>
                  <a:gd name="T5" fmla="*/ 1088 h 18"/>
                  <a:gd name="T6" fmla="*/ 0 w 18"/>
                  <a:gd name="T7" fmla="*/ 0 h 18"/>
                  <a:gd name="T8" fmla="*/ 1285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3"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29" name="Freeform 265"/>
              <p:cNvSpPr>
                <a:spLocks/>
              </p:cNvSpPr>
              <p:nvPr/>
            </p:nvSpPr>
            <p:spPr bwMode="auto">
              <a:xfrm>
                <a:off x="853" y="1482"/>
                <a:ext cx="37" cy="63"/>
              </a:xfrm>
              <a:custGeom>
                <a:avLst/>
                <a:gdLst>
                  <a:gd name="T0" fmla="*/ 1285 w 18"/>
                  <a:gd name="T1" fmla="*/ 1801 h 32"/>
                  <a:gd name="T2" fmla="*/ 1069 w 18"/>
                  <a:gd name="T3" fmla="*/ 0 h 32"/>
                  <a:gd name="T4" fmla="*/ 216 w 18"/>
                  <a:gd name="T5" fmla="*/ 0 h 32"/>
                  <a:gd name="T6" fmla="*/ 0 w 18"/>
                  <a:gd name="T7" fmla="*/ 1801 h 32"/>
                  <a:gd name="T8" fmla="*/ 1285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3"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0" name="Freeform 266"/>
              <p:cNvSpPr>
                <a:spLocks/>
              </p:cNvSpPr>
              <p:nvPr/>
            </p:nvSpPr>
            <p:spPr bwMode="auto">
              <a:xfrm>
                <a:off x="853" y="1543"/>
                <a:ext cx="37" cy="36"/>
              </a:xfrm>
              <a:custGeom>
                <a:avLst/>
                <a:gdLst>
                  <a:gd name="T0" fmla="*/ 0 w 18"/>
                  <a:gd name="T1" fmla="*/ 896 h 18"/>
                  <a:gd name="T2" fmla="*/ 0 w 18"/>
                  <a:gd name="T3" fmla="*/ 0 h 18"/>
                  <a:gd name="T4" fmla="*/ 1285 w 18"/>
                  <a:gd name="T5" fmla="*/ 0 h 18"/>
                  <a:gd name="T6" fmla="*/ 1069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1" name="Freeform 267"/>
              <p:cNvSpPr>
                <a:spLocks/>
              </p:cNvSpPr>
              <p:nvPr/>
            </p:nvSpPr>
            <p:spPr bwMode="auto">
              <a:xfrm>
                <a:off x="845" y="1571"/>
                <a:ext cx="39" cy="39"/>
              </a:xfrm>
              <a:custGeom>
                <a:avLst/>
                <a:gdLst>
                  <a:gd name="T0" fmla="*/ 0 w 19"/>
                  <a:gd name="T1" fmla="*/ 653 h 20"/>
                  <a:gd name="T2" fmla="*/ 287 w 19"/>
                  <a:gd name="T3" fmla="*/ 0 h 20"/>
                  <a:gd name="T4" fmla="*/ 1349 w 19"/>
                  <a:gd name="T5" fmla="*/ 172 h 20"/>
                  <a:gd name="T6" fmla="*/ 1061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2" name="Freeform 268"/>
              <p:cNvSpPr>
                <a:spLocks/>
              </p:cNvSpPr>
              <p:nvPr/>
            </p:nvSpPr>
            <p:spPr bwMode="auto">
              <a:xfrm>
                <a:off x="835" y="1594"/>
                <a:ext cx="41" cy="34"/>
              </a:xfrm>
              <a:custGeom>
                <a:avLst/>
                <a:gdLst>
                  <a:gd name="T0" fmla="*/ 0 w 20"/>
                  <a:gd name="T1" fmla="*/ 576 h 17"/>
                  <a:gd name="T2" fmla="*/ 369 w 20"/>
                  <a:gd name="T3" fmla="*/ 0 h 17"/>
                  <a:gd name="T4" fmla="*/ 1412 w 20"/>
                  <a:gd name="T5" fmla="*/ 448 h 17"/>
                  <a:gd name="T6" fmla="*/ 1041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3" name="Freeform 269"/>
              <p:cNvSpPr>
                <a:spLocks/>
              </p:cNvSpPr>
              <p:nvPr/>
            </p:nvSpPr>
            <p:spPr bwMode="auto">
              <a:xfrm>
                <a:off x="835"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4" name="Freeform 270"/>
              <p:cNvSpPr>
                <a:spLocks/>
              </p:cNvSpPr>
              <p:nvPr/>
            </p:nvSpPr>
            <p:spPr bwMode="auto">
              <a:xfrm>
                <a:off x="825"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5" name="Freeform 271"/>
              <p:cNvSpPr>
                <a:spLocks/>
              </p:cNvSpPr>
              <p:nvPr/>
            </p:nvSpPr>
            <p:spPr bwMode="auto">
              <a:xfrm>
                <a:off x="825" y="1622"/>
                <a:ext cx="26" cy="29"/>
              </a:xfrm>
              <a:custGeom>
                <a:avLst/>
                <a:gdLst>
                  <a:gd name="T0" fmla="*/ 0 w 13"/>
                  <a:gd name="T1" fmla="*/ 0 h 15"/>
                  <a:gd name="T2" fmla="*/ 448 w 13"/>
                  <a:gd name="T3" fmla="*/ 729 h 15"/>
                  <a:gd name="T4" fmla="*/ 640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6" name="Freeform 272"/>
              <p:cNvSpPr>
                <a:spLocks/>
              </p:cNvSpPr>
              <p:nvPr/>
            </p:nvSpPr>
            <p:spPr bwMode="auto">
              <a:xfrm>
                <a:off x="821"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7" name="Freeform 273"/>
              <p:cNvSpPr>
                <a:spLocks/>
              </p:cNvSpPr>
              <p:nvPr/>
            </p:nvSpPr>
            <p:spPr bwMode="auto">
              <a:xfrm>
                <a:off x="807"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8" name="Freeform 274"/>
              <p:cNvSpPr>
                <a:spLocks/>
              </p:cNvSpPr>
              <p:nvPr/>
            </p:nvSpPr>
            <p:spPr bwMode="auto">
              <a:xfrm>
                <a:off x="799" y="1622"/>
                <a:ext cx="24" cy="33"/>
              </a:xfrm>
              <a:custGeom>
                <a:avLst/>
                <a:gdLst>
                  <a:gd name="T0" fmla="*/ 448 w 12"/>
                  <a:gd name="T1" fmla="*/ 0 h 17"/>
                  <a:gd name="T2" fmla="*/ 704 w 12"/>
                  <a:gd name="T3" fmla="*/ 116 h 17"/>
                  <a:gd name="T4" fmla="*/ 256 w 12"/>
                  <a:gd name="T5" fmla="*/ 848 h 17"/>
                  <a:gd name="T6" fmla="*/ 0 w 12"/>
                  <a:gd name="T7" fmla="*/ 848 h 17"/>
                  <a:gd name="T8" fmla="*/ 448 w 12"/>
                  <a:gd name="T9" fmla="*/ 0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7" y="0"/>
                    </a:moveTo>
                    <a:lnTo>
                      <a:pt x="11" y="2"/>
                    </a:lnTo>
                    <a:lnTo>
                      <a:pt x="4"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39" name="Freeform 275"/>
              <p:cNvSpPr>
                <a:spLocks/>
              </p:cNvSpPr>
              <p:nvPr/>
            </p:nvSpPr>
            <p:spPr bwMode="auto">
              <a:xfrm>
                <a:off x="788" y="1622"/>
                <a:ext cx="27" cy="33"/>
              </a:xfrm>
              <a:custGeom>
                <a:avLst/>
                <a:gdLst>
                  <a:gd name="T0" fmla="*/ 966 w 13"/>
                  <a:gd name="T1" fmla="*/ 0 h 17"/>
                  <a:gd name="T2" fmla="*/ 0 w 13"/>
                  <a:gd name="T3" fmla="*/ 637 h 17"/>
                  <a:gd name="T4" fmla="*/ 152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2"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0" name="Freeform 276"/>
              <p:cNvSpPr>
                <a:spLocks/>
              </p:cNvSpPr>
              <p:nvPr/>
            </p:nvSpPr>
            <p:spPr bwMode="auto">
              <a:xfrm>
                <a:off x="778" y="1612"/>
                <a:ext cx="37" cy="35"/>
              </a:xfrm>
              <a:custGeom>
                <a:avLst/>
                <a:gdLst>
                  <a:gd name="T0" fmla="*/ 913 w 18"/>
                  <a:gd name="T1" fmla="*/ 0 h 18"/>
                  <a:gd name="T2" fmla="*/ 1285 w 18"/>
                  <a:gd name="T3" fmla="*/ 272 h 18"/>
                  <a:gd name="T4" fmla="*/ 372 w 18"/>
                  <a:gd name="T5" fmla="*/ 912 h 18"/>
                  <a:gd name="T6" fmla="*/ 0 w 18"/>
                  <a:gd name="T7" fmla="*/ 640 h 18"/>
                  <a:gd name="T8" fmla="*/ 913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1" name="Freeform 277"/>
              <p:cNvSpPr>
                <a:spLocks/>
              </p:cNvSpPr>
              <p:nvPr/>
            </p:nvSpPr>
            <p:spPr bwMode="auto">
              <a:xfrm>
                <a:off x="774" y="1612"/>
                <a:ext cx="31" cy="26"/>
              </a:xfrm>
              <a:custGeom>
                <a:avLst/>
                <a:gdLst>
                  <a:gd name="T0" fmla="*/ 1093 w 15"/>
                  <a:gd name="T1" fmla="*/ 0 h 13"/>
                  <a:gd name="T2" fmla="*/ 0 w 15"/>
                  <a:gd name="T3" fmla="*/ 448 h 13"/>
                  <a:gd name="T4" fmla="*/ 0 w 15"/>
                  <a:gd name="T5" fmla="*/ 640 h 13"/>
                  <a:gd name="T6" fmla="*/ 149 w 15"/>
                  <a:gd name="T7" fmla="*/ 768 h 13"/>
                  <a:gd name="T8" fmla="*/ 1093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2" name="Freeform 278"/>
              <p:cNvSpPr>
                <a:spLocks/>
              </p:cNvSpPr>
              <p:nvPr/>
            </p:nvSpPr>
            <p:spPr bwMode="auto">
              <a:xfrm>
                <a:off x="764" y="1594"/>
                <a:ext cx="41" cy="34"/>
              </a:xfrm>
              <a:custGeom>
                <a:avLst/>
                <a:gdLst>
                  <a:gd name="T0" fmla="*/ 1041 w 20"/>
                  <a:gd name="T1" fmla="*/ 0 h 17"/>
                  <a:gd name="T2" fmla="*/ 1412 w 20"/>
                  <a:gd name="T3" fmla="*/ 576 h 17"/>
                  <a:gd name="T4" fmla="*/ 369 w 20"/>
                  <a:gd name="T5" fmla="*/ 1024 h 17"/>
                  <a:gd name="T6" fmla="*/ 0 w 20"/>
                  <a:gd name="T7" fmla="*/ 448 h 17"/>
                  <a:gd name="T8" fmla="*/ 1041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4" y="0"/>
                    </a:moveTo>
                    <a:lnTo>
                      <a:pt x="19" y="9"/>
                    </a:lnTo>
                    <a:lnTo>
                      <a:pt x="5"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3" name="Freeform 279"/>
              <p:cNvSpPr>
                <a:spLocks/>
              </p:cNvSpPr>
              <p:nvPr/>
            </p:nvSpPr>
            <p:spPr bwMode="auto">
              <a:xfrm>
                <a:off x="758" y="1571"/>
                <a:ext cx="37" cy="39"/>
              </a:xfrm>
              <a:custGeom>
                <a:avLst/>
                <a:gdLst>
                  <a:gd name="T0" fmla="*/ 980 w 18"/>
                  <a:gd name="T1" fmla="*/ 0 h 20"/>
                  <a:gd name="T2" fmla="*/ 1285 w 18"/>
                  <a:gd name="T3" fmla="*/ 653 h 20"/>
                  <a:gd name="T4" fmla="*/ 216 w 18"/>
                  <a:gd name="T5" fmla="*/ 1037 h 20"/>
                  <a:gd name="T6" fmla="*/ 0 w 18"/>
                  <a:gd name="T7" fmla="*/ 172 h 20"/>
                  <a:gd name="T8" fmla="*/ 980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3" y="0"/>
                    </a:moveTo>
                    <a:lnTo>
                      <a:pt x="17" y="12"/>
                    </a:lnTo>
                    <a:lnTo>
                      <a:pt x="3" y="19"/>
                    </a:lnTo>
                    <a:lnTo>
                      <a:pt x="0" y="3"/>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4" name="Freeform 280"/>
              <p:cNvSpPr>
                <a:spLocks/>
              </p:cNvSpPr>
              <p:nvPr/>
            </p:nvSpPr>
            <p:spPr bwMode="auto">
              <a:xfrm>
                <a:off x="750" y="1543"/>
                <a:ext cx="36" cy="36"/>
              </a:xfrm>
              <a:custGeom>
                <a:avLst/>
                <a:gdLst>
                  <a:gd name="T0" fmla="*/ 1088 w 18"/>
                  <a:gd name="T1" fmla="*/ 0 h 18"/>
                  <a:gd name="T2" fmla="*/ 1088 w 18"/>
                  <a:gd name="T3" fmla="*/ 896 h 18"/>
                  <a:gd name="T4" fmla="*/ 256 w 18"/>
                  <a:gd name="T5" fmla="*/ 1088 h 18"/>
                  <a:gd name="T6" fmla="*/ 0 w 18"/>
                  <a:gd name="T7" fmla="*/ 0 h 18"/>
                  <a:gd name="T8" fmla="*/ 108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4"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5" name="Freeform 281"/>
              <p:cNvSpPr>
                <a:spLocks/>
              </p:cNvSpPr>
              <p:nvPr/>
            </p:nvSpPr>
            <p:spPr bwMode="auto">
              <a:xfrm>
                <a:off x="750" y="1482"/>
                <a:ext cx="36" cy="63"/>
              </a:xfrm>
              <a:custGeom>
                <a:avLst/>
                <a:gdLst>
                  <a:gd name="T0" fmla="*/ 1088 w 18"/>
                  <a:gd name="T1" fmla="*/ 1801 h 32"/>
                  <a:gd name="T2" fmla="*/ 896 w 18"/>
                  <a:gd name="T3" fmla="*/ 0 h 32"/>
                  <a:gd name="T4" fmla="*/ 256 w 18"/>
                  <a:gd name="T5" fmla="*/ 0 h 32"/>
                  <a:gd name="T6" fmla="*/ 0 w 18"/>
                  <a:gd name="T7" fmla="*/ 1801 h 32"/>
                  <a:gd name="T8" fmla="*/ 1088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4"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6" name="Freeform 282"/>
              <p:cNvSpPr>
                <a:spLocks/>
              </p:cNvSpPr>
              <p:nvPr/>
            </p:nvSpPr>
            <p:spPr bwMode="auto">
              <a:xfrm>
                <a:off x="750" y="1543"/>
                <a:ext cx="36" cy="36"/>
              </a:xfrm>
              <a:custGeom>
                <a:avLst/>
                <a:gdLst>
                  <a:gd name="T0" fmla="*/ 0 w 18"/>
                  <a:gd name="T1" fmla="*/ 896 h 18"/>
                  <a:gd name="T2" fmla="*/ 0 w 18"/>
                  <a:gd name="T3" fmla="*/ 0 h 18"/>
                  <a:gd name="T4" fmla="*/ 1088 w 18"/>
                  <a:gd name="T5" fmla="*/ 0 h 18"/>
                  <a:gd name="T6" fmla="*/ 896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7" name="Freeform 283"/>
              <p:cNvSpPr>
                <a:spLocks/>
              </p:cNvSpPr>
              <p:nvPr/>
            </p:nvSpPr>
            <p:spPr bwMode="auto">
              <a:xfrm>
                <a:off x="744" y="1571"/>
                <a:ext cx="36" cy="39"/>
              </a:xfrm>
              <a:custGeom>
                <a:avLst/>
                <a:gdLst>
                  <a:gd name="T0" fmla="*/ 0 w 18"/>
                  <a:gd name="T1" fmla="*/ 653 h 20"/>
                  <a:gd name="T2" fmla="*/ 192 w 18"/>
                  <a:gd name="T3" fmla="*/ 0 h 20"/>
                  <a:gd name="T4" fmla="*/ 1088 w 18"/>
                  <a:gd name="T5" fmla="*/ 172 h 20"/>
                  <a:gd name="T6" fmla="*/ 896 w 18"/>
                  <a:gd name="T7" fmla="*/ 1037 h 20"/>
                  <a:gd name="T8" fmla="*/ 0 w 18"/>
                  <a:gd name="T9" fmla="*/ 653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0" y="12"/>
                    </a:moveTo>
                    <a:lnTo>
                      <a:pt x="3" y="0"/>
                    </a:lnTo>
                    <a:lnTo>
                      <a:pt x="17"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8" name="Freeform 284"/>
              <p:cNvSpPr>
                <a:spLocks/>
              </p:cNvSpPr>
              <p:nvPr/>
            </p:nvSpPr>
            <p:spPr bwMode="auto">
              <a:xfrm>
                <a:off x="732" y="1594"/>
                <a:ext cx="42" cy="34"/>
              </a:xfrm>
              <a:custGeom>
                <a:avLst/>
                <a:gdLst>
                  <a:gd name="T0" fmla="*/ 0 w 21"/>
                  <a:gd name="T1" fmla="*/ 576 h 17"/>
                  <a:gd name="T2" fmla="*/ 384 w 21"/>
                  <a:gd name="T3" fmla="*/ 0 h 17"/>
                  <a:gd name="T4" fmla="*/ 1280 w 21"/>
                  <a:gd name="T5" fmla="*/ 448 h 17"/>
                  <a:gd name="T6" fmla="*/ 896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49" name="Freeform 285"/>
              <p:cNvSpPr>
                <a:spLocks/>
              </p:cNvSpPr>
              <p:nvPr/>
            </p:nvSpPr>
            <p:spPr bwMode="auto">
              <a:xfrm>
                <a:off x="732" y="1612"/>
                <a:ext cx="30" cy="26"/>
              </a:xfrm>
              <a:custGeom>
                <a:avLst/>
                <a:gdLst>
                  <a:gd name="T0" fmla="*/ 0 w 15"/>
                  <a:gd name="T1" fmla="*/ 0 h 13"/>
                  <a:gd name="T2" fmla="*/ 832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0" name="Freeform 286"/>
              <p:cNvSpPr>
                <a:spLocks/>
              </p:cNvSpPr>
              <p:nvPr/>
            </p:nvSpPr>
            <p:spPr bwMode="auto">
              <a:xfrm>
                <a:off x="722" y="1612"/>
                <a:ext cx="38" cy="35"/>
              </a:xfrm>
              <a:custGeom>
                <a:avLst/>
                <a:gdLst>
                  <a:gd name="T0" fmla="*/ 0 w 19"/>
                  <a:gd name="T1" fmla="*/ 272 h 18"/>
                  <a:gd name="T2" fmla="*/ 320 w 19"/>
                  <a:gd name="T3" fmla="*/ 0 h 18"/>
                  <a:gd name="T4" fmla="*/ 1152 w 19"/>
                  <a:gd name="T5" fmla="*/ 640 h 18"/>
                  <a:gd name="T6" fmla="*/ 768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1" name="Freeform 287"/>
              <p:cNvSpPr>
                <a:spLocks/>
              </p:cNvSpPr>
              <p:nvPr/>
            </p:nvSpPr>
            <p:spPr bwMode="auto">
              <a:xfrm>
                <a:off x="722" y="1622"/>
                <a:ext cx="26" cy="29"/>
              </a:xfrm>
              <a:custGeom>
                <a:avLst/>
                <a:gdLst>
                  <a:gd name="T0" fmla="*/ 0 w 13"/>
                  <a:gd name="T1" fmla="*/ 0 h 15"/>
                  <a:gd name="T2" fmla="*/ 448 w 13"/>
                  <a:gd name="T3" fmla="*/ 729 h 15"/>
                  <a:gd name="T4" fmla="*/ 704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2" name="Freeform 288"/>
              <p:cNvSpPr>
                <a:spLocks/>
              </p:cNvSpPr>
              <p:nvPr/>
            </p:nvSpPr>
            <p:spPr bwMode="auto">
              <a:xfrm>
                <a:off x="718"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3" name="Freeform 289"/>
              <p:cNvSpPr>
                <a:spLocks/>
              </p:cNvSpPr>
              <p:nvPr/>
            </p:nvSpPr>
            <p:spPr bwMode="auto">
              <a:xfrm>
                <a:off x="703"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4" name="Freeform 290"/>
              <p:cNvSpPr>
                <a:spLocks/>
              </p:cNvSpPr>
              <p:nvPr/>
            </p:nvSpPr>
            <p:spPr bwMode="auto">
              <a:xfrm>
                <a:off x="697" y="1622"/>
                <a:ext cx="23" cy="33"/>
              </a:xfrm>
              <a:custGeom>
                <a:avLst/>
                <a:gdLst>
                  <a:gd name="T0" fmla="*/ 594 w 11"/>
                  <a:gd name="T1" fmla="*/ 0 h 17"/>
                  <a:gd name="T2" fmla="*/ 838 w 11"/>
                  <a:gd name="T3" fmla="*/ 116 h 17"/>
                  <a:gd name="T4" fmla="*/ 245 w 11"/>
                  <a:gd name="T5" fmla="*/ 848 h 17"/>
                  <a:gd name="T6" fmla="*/ 0 w 11"/>
                  <a:gd name="T7" fmla="*/ 848 h 17"/>
                  <a:gd name="T8" fmla="*/ 594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7" y="0"/>
                    </a:moveTo>
                    <a:lnTo>
                      <a:pt x="10" y="2"/>
                    </a:lnTo>
                    <a:lnTo>
                      <a:pt x="3"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5" name="Freeform 291"/>
              <p:cNvSpPr>
                <a:spLocks/>
              </p:cNvSpPr>
              <p:nvPr/>
            </p:nvSpPr>
            <p:spPr bwMode="auto">
              <a:xfrm>
                <a:off x="687" y="1622"/>
                <a:ext cx="27" cy="33"/>
              </a:xfrm>
              <a:custGeom>
                <a:avLst/>
                <a:gdLst>
                  <a:gd name="T0" fmla="*/ 966 w 13"/>
                  <a:gd name="T1" fmla="*/ 0 h 17"/>
                  <a:gd name="T2" fmla="*/ 0 w 13"/>
                  <a:gd name="T3" fmla="*/ 637 h 17"/>
                  <a:gd name="T4" fmla="*/ 73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1"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6" name="Freeform 292"/>
              <p:cNvSpPr>
                <a:spLocks/>
              </p:cNvSpPr>
              <p:nvPr/>
            </p:nvSpPr>
            <p:spPr bwMode="auto">
              <a:xfrm>
                <a:off x="675" y="1612"/>
                <a:ext cx="39" cy="35"/>
              </a:xfrm>
              <a:custGeom>
                <a:avLst/>
                <a:gdLst>
                  <a:gd name="T0" fmla="*/ 977 w 19"/>
                  <a:gd name="T1" fmla="*/ 0 h 18"/>
                  <a:gd name="T2" fmla="*/ 1349 w 19"/>
                  <a:gd name="T3" fmla="*/ 272 h 18"/>
                  <a:gd name="T4" fmla="*/ 443 w 19"/>
                  <a:gd name="T5" fmla="*/ 912 h 18"/>
                  <a:gd name="T6" fmla="*/ 0 w 19"/>
                  <a:gd name="T7" fmla="*/ 640 h 18"/>
                  <a:gd name="T8" fmla="*/ 977 w 19"/>
                  <a:gd name="T9" fmla="*/ 0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13" y="0"/>
                    </a:moveTo>
                    <a:lnTo>
                      <a:pt x="18" y="5"/>
                    </a:lnTo>
                    <a:lnTo>
                      <a:pt x="6" y="17"/>
                    </a:lnTo>
                    <a:lnTo>
                      <a:pt x="0" y="12"/>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7" name="Freeform 293"/>
              <p:cNvSpPr>
                <a:spLocks/>
              </p:cNvSpPr>
              <p:nvPr/>
            </p:nvSpPr>
            <p:spPr bwMode="auto">
              <a:xfrm>
                <a:off x="673" y="1612"/>
                <a:ext cx="30" cy="26"/>
              </a:xfrm>
              <a:custGeom>
                <a:avLst/>
                <a:gdLst>
                  <a:gd name="T0" fmla="*/ 896 w 15"/>
                  <a:gd name="T1" fmla="*/ 0 h 13"/>
                  <a:gd name="T2" fmla="*/ 0 w 15"/>
                  <a:gd name="T3" fmla="*/ 448 h 13"/>
                  <a:gd name="T4" fmla="*/ 0 w 15"/>
                  <a:gd name="T5" fmla="*/ 640 h 13"/>
                  <a:gd name="T6" fmla="*/ 64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1"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8" name="Freeform 294"/>
              <p:cNvSpPr>
                <a:spLocks/>
              </p:cNvSpPr>
              <p:nvPr/>
            </p:nvSpPr>
            <p:spPr bwMode="auto">
              <a:xfrm>
                <a:off x="661" y="1594"/>
                <a:ext cx="42" cy="34"/>
              </a:xfrm>
              <a:custGeom>
                <a:avLst/>
                <a:gdLst>
                  <a:gd name="T0" fmla="*/ 896 w 21"/>
                  <a:gd name="T1" fmla="*/ 0 h 17"/>
                  <a:gd name="T2" fmla="*/ 1280 w 21"/>
                  <a:gd name="T3" fmla="*/ 576 h 17"/>
                  <a:gd name="T4" fmla="*/ 384 w 21"/>
                  <a:gd name="T5" fmla="*/ 1024 h 17"/>
                  <a:gd name="T6" fmla="*/ 0 w 21"/>
                  <a:gd name="T7" fmla="*/ 448 h 17"/>
                  <a:gd name="T8" fmla="*/ 896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4" y="0"/>
                    </a:moveTo>
                    <a:lnTo>
                      <a:pt x="20" y="9"/>
                    </a:lnTo>
                    <a:lnTo>
                      <a:pt x="6"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59" name="Freeform 295"/>
              <p:cNvSpPr>
                <a:spLocks/>
              </p:cNvSpPr>
              <p:nvPr/>
            </p:nvSpPr>
            <p:spPr bwMode="auto">
              <a:xfrm>
                <a:off x="655" y="1571"/>
                <a:ext cx="36" cy="39"/>
              </a:xfrm>
              <a:custGeom>
                <a:avLst/>
                <a:gdLst>
                  <a:gd name="T0" fmla="*/ 896 w 18"/>
                  <a:gd name="T1" fmla="*/ 0 h 20"/>
                  <a:gd name="T2" fmla="*/ 1088 w 18"/>
                  <a:gd name="T3" fmla="*/ 653 h 20"/>
                  <a:gd name="T4" fmla="*/ 192 w 18"/>
                  <a:gd name="T5" fmla="*/ 1037 h 20"/>
                  <a:gd name="T6" fmla="*/ 0 w 18"/>
                  <a:gd name="T7" fmla="*/ 172 h 20"/>
                  <a:gd name="T8" fmla="*/ 896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3"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60" name="Freeform 296"/>
              <p:cNvSpPr>
                <a:spLocks/>
              </p:cNvSpPr>
              <p:nvPr/>
            </p:nvSpPr>
            <p:spPr bwMode="auto">
              <a:xfrm>
                <a:off x="651" y="1543"/>
                <a:ext cx="34" cy="36"/>
              </a:xfrm>
              <a:custGeom>
                <a:avLst/>
                <a:gdLst>
                  <a:gd name="T0" fmla="*/ 1024 w 17"/>
                  <a:gd name="T1" fmla="*/ 896 h 18"/>
                  <a:gd name="T2" fmla="*/ 128 w 17"/>
                  <a:gd name="T3" fmla="*/ 1088 h 18"/>
                  <a:gd name="T4" fmla="*/ 0 w 17"/>
                  <a:gd name="T5" fmla="*/ 0 h 18"/>
                  <a:gd name="T6" fmla="*/ 896 w 17"/>
                  <a:gd name="T7" fmla="*/ 0 h 18"/>
                  <a:gd name="T8" fmla="*/ 1024 w 17"/>
                  <a:gd name="T9" fmla="*/ 896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14"/>
                    </a:moveTo>
                    <a:lnTo>
                      <a:pt x="2" y="17"/>
                    </a:lnTo>
                    <a:lnTo>
                      <a:pt x="0" y="0"/>
                    </a:lnTo>
                    <a:lnTo>
                      <a:pt x="14" y="0"/>
                    </a:lnTo>
                    <a:lnTo>
                      <a:pt x="16"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400">
                  <a:latin typeface="Huawei Sans" panose="020C0503030203020204" pitchFamily="34" charset="0"/>
                </a:endParaRPr>
              </a:p>
            </p:txBody>
          </p:sp>
          <p:sp>
            <p:nvSpPr>
              <p:cNvPr id="161" name="Rectangle 297"/>
              <p:cNvSpPr>
                <a:spLocks noChangeArrowheads="1"/>
              </p:cNvSpPr>
              <p:nvPr/>
            </p:nvSpPr>
            <p:spPr bwMode="auto">
              <a:xfrm>
                <a:off x="863" y="1441"/>
                <a:ext cx="19"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162" name="Rectangle 298"/>
              <p:cNvSpPr>
                <a:spLocks noChangeArrowheads="1"/>
              </p:cNvSpPr>
              <p:nvPr/>
            </p:nvSpPr>
            <p:spPr bwMode="auto">
              <a:xfrm>
                <a:off x="855" y="1834"/>
                <a:ext cx="33"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grpSp>
        <p:sp>
          <p:nvSpPr>
            <p:cNvPr id="19" name="Rectangle 299"/>
            <p:cNvSpPr>
              <a:spLocks noChangeArrowheads="1"/>
            </p:cNvSpPr>
            <p:nvPr/>
          </p:nvSpPr>
          <p:spPr bwMode="auto">
            <a:xfrm>
              <a:off x="455390" y="5734050"/>
              <a:ext cx="1948307" cy="375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400">
                  <a:solidFill>
                    <a:srgbClr val="000000"/>
                  </a:solidFill>
                  <a:latin typeface="Huawei Sans" panose="020C0503030203020204" pitchFamily="34" charset="0"/>
                  <a:ea typeface="+mn-ea"/>
                </a:rPr>
                <a:t>Emergency generator</a:t>
              </a:r>
            </a:p>
          </p:txBody>
        </p:sp>
        <p:sp>
          <p:nvSpPr>
            <p:cNvPr id="20" name="Oval 300"/>
            <p:cNvSpPr>
              <a:spLocks noChangeArrowheads="1"/>
            </p:cNvSpPr>
            <p:nvPr/>
          </p:nvSpPr>
          <p:spPr bwMode="auto">
            <a:xfrm>
              <a:off x="1474788" y="3932238"/>
              <a:ext cx="144462" cy="144462"/>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1" name="Oval 301"/>
            <p:cNvSpPr>
              <a:spLocks noChangeArrowheads="1"/>
            </p:cNvSpPr>
            <p:nvPr/>
          </p:nvSpPr>
          <p:spPr bwMode="auto">
            <a:xfrm>
              <a:off x="2051050" y="4221163"/>
              <a:ext cx="144463" cy="144462"/>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2" name="Oval 302"/>
            <p:cNvSpPr>
              <a:spLocks noChangeArrowheads="1"/>
            </p:cNvSpPr>
            <p:nvPr/>
          </p:nvSpPr>
          <p:spPr bwMode="auto">
            <a:xfrm>
              <a:off x="1476375" y="4437063"/>
              <a:ext cx="144463" cy="144462"/>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400">
                <a:solidFill>
                  <a:srgbClr val="000000"/>
                </a:solidFill>
                <a:latin typeface="Huawei Sans" panose="020C0503030203020204" pitchFamily="34" charset="0"/>
                <a:ea typeface="+mn-ea"/>
              </a:endParaRPr>
            </a:p>
          </p:txBody>
        </p:sp>
        <p:sp>
          <p:nvSpPr>
            <p:cNvPr id="23" name="Line 303"/>
            <p:cNvSpPr>
              <a:spLocks noChangeShapeType="1"/>
            </p:cNvSpPr>
            <p:nvPr/>
          </p:nvSpPr>
          <p:spPr bwMode="auto">
            <a:xfrm>
              <a:off x="1547813" y="3716338"/>
              <a:ext cx="0" cy="217487"/>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400">
                <a:latin typeface="Huawei Sans" panose="020C0503030203020204" pitchFamily="34" charset="0"/>
              </a:endParaRPr>
            </a:p>
          </p:txBody>
        </p:sp>
        <p:sp>
          <p:nvSpPr>
            <p:cNvPr id="24" name="Line 304"/>
            <p:cNvSpPr>
              <a:spLocks noChangeShapeType="1"/>
            </p:cNvSpPr>
            <p:nvPr/>
          </p:nvSpPr>
          <p:spPr bwMode="auto">
            <a:xfrm>
              <a:off x="2195513" y="4292600"/>
              <a:ext cx="504825"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400">
                <a:latin typeface="Huawei Sans" panose="020C0503030203020204" pitchFamily="34" charset="0"/>
              </a:endParaRPr>
            </a:p>
          </p:txBody>
        </p:sp>
        <p:sp>
          <p:nvSpPr>
            <p:cNvPr id="25" name="Line 305"/>
            <p:cNvSpPr>
              <a:spLocks noChangeShapeType="1"/>
            </p:cNvSpPr>
            <p:nvPr/>
          </p:nvSpPr>
          <p:spPr bwMode="auto">
            <a:xfrm>
              <a:off x="1476375" y="4076700"/>
              <a:ext cx="574675" cy="2159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sz="1400">
                <a:latin typeface="Huawei Sans" panose="020C0503030203020204" pitchFamily="34" charset="0"/>
              </a:endParaRPr>
            </a:p>
          </p:txBody>
        </p:sp>
        <p:sp>
          <p:nvSpPr>
            <p:cNvPr id="26" name="Text Box 306"/>
            <p:cNvSpPr txBox="1">
              <a:spLocks noChangeArrowheads="1"/>
            </p:cNvSpPr>
            <p:nvPr/>
          </p:nvSpPr>
          <p:spPr bwMode="auto">
            <a:xfrm>
              <a:off x="1255203" y="2968123"/>
              <a:ext cx="660520" cy="37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400" dirty="0">
                  <a:solidFill>
                    <a:srgbClr val="000000"/>
                  </a:solidFill>
                  <a:latin typeface="Huawei Sans" panose="020C0503030203020204" pitchFamily="34" charset="0"/>
                  <a:ea typeface="+mn-ea"/>
                </a:rPr>
                <a:t>ATS 1</a:t>
              </a:r>
            </a:p>
          </p:txBody>
        </p:sp>
        <p:sp>
          <p:nvSpPr>
            <p:cNvPr id="27" name="Text Box 307"/>
            <p:cNvSpPr txBox="1">
              <a:spLocks noChangeArrowheads="1"/>
            </p:cNvSpPr>
            <p:nvPr/>
          </p:nvSpPr>
          <p:spPr bwMode="auto">
            <a:xfrm>
              <a:off x="866010" y="4094748"/>
              <a:ext cx="660520" cy="37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400" dirty="0">
                  <a:solidFill>
                    <a:srgbClr val="000000"/>
                  </a:solidFill>
                  <a:latin typeface="Huawei Sans" panose="020C0503030203020204" pitchFamily="34" charset="0"/>
                  <a:ea typeface="+mn-ea"/>
                </a:rPr>
                <a:t>ATS 2</a:t>
              </a:r>
            </a:p>
          </p:txBody>
        </p:sp>
      </p:grpSp>
      <p:sp>
        <p:nvSpPr>
          <p:cNvPr id="516" name="矩形 515"/>
          <p:cNvSpPr/>
          <p:nvPr/>
        </p:nvSpPr>
        <p:spPr>
          <a:xfrm>
            <a:off x="7159887" y="1475892"/>
            <a:ext cx="3977471" cy="584775"/>
          </a:xfrm>
          <a:prstGeom prst="rect">
            <a:avLst/>
          </a:prstGeom>
        </p:spPr>
        <p:txBody>
          <a:bodyPr wrap="square">
            <a:spAutoFit/>
          </a:bodyPr>
          <a:lstStyle/>
          <a:p>
            <a:pPr algn="ctr">
              <a:defRPr/>
            </a:pPr>
            <a:r>
              <a:rPr lang="en-US" sz="1600" dirty="0">
                <a:latin typeface="Huawei Sans" panose="020C0503030203020204" pitchFamily="34" charset="0"/>
              </a:rPr>
              <a:t>Switchover between two mains inputs and one standby generator</a:t>
            </a:r>
          </a:p>
        </p:txBody>
      </p:sp>
    </p:spTree>
    <p:extLst>
      <p:ext uri="{BB962C8B-B14F-4D97-AF65-F5344CB8AC3E}">
        <p14:creationId xmlns:p14="http://schemas.microsoft.com/office/powerpoint/2010/main" val="25956597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b="1" smtClean="0">
                <a:latin typeface="Huawei Sans" panose="020C0503030203020204" pitchFamily="34" charset="0"/>
              </a:rPr>
              <a:t>System Composition</a:t>
            </a:r>
          </a:p>
          <a:p>
            <a:r>
              <a:rPr lang="en-US" smtClean="0">
                <a:solidFill>
                  <a:schemeClr val="bg1">
                    <a:lumMod val="50000"/>
                  </a:schemeClr>
                </a:solidFill>
                <a:latin typeface="Huawei Sans" panose="020C0503030203020204" pitchFamily="34" charset="0"/>
              </a:rPr>
              <a:t>Planning Preparation</a:t>
            </a:r>
          </a:p>
          <a:p>
            <a:r>
              <a:rPr lang="en-US" smtClean="0">
                <a:solidFill>
                  <a:schemeClr val="bg1">
                    <a:lumMod val="50000"/>
                  </a:schemeClr>
                </a:solidFill>
                <a:latin typeface="Huawei Sans" panose="020C0503030203020204" pitchFamily="34" charset="0"/>
              </a:rPr>
              <a:t>Planning Method</a:t>
            </a:r>
            <a:endParaRPr lang="en-US">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45020348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ATS Typical Application Solution (5)</a:t>
            </a:r>
            <a:endParaRPr lang="en-US"/>
          </a:p>
        </p:txBody>
      </p:sp>
      <p:sp>
        <p:nvSpPr>
          <p:cNvPr id="4" name="文本占位符 3"/>
          <p:cNvSpPr>
            <a:spLocks noGrp="1"/>
          </p:cNvSpPr>
          <p:nvPr>
            <p:ph type="body" sz="quarter" idx="10"/>
          </p:nvPr>
        </p:nvSpPr>
        <p:spPr/>
        <p:txBody>
          <a:bodyPr/>
          <a:lstStyle/>
          <a:p>
            <a:r>
              <a:rPr lang="en-US" dirty="0" smtClean="0"/>
              <a:t>If the customer requires higher power supply reliability and wants to deploy two mains inputs and multiple standby generators, how to achieve this?</a:t>
            </a:r>
            <a:endParaRPr lang="en-US" dirty="0"/>
          </a:p>
        </p:txBody>
      </p:sp>
      <p:grpSp>
        <p:nvGrpSpPr>
          <p:cNvPr id="5" name="组合 336"/>
          <p:cNvGrpSpPr>
            <a:grpSpLocks/>
          </p:cNvGrpSpPr>
          <p:nvPr/>
        </p:nvGrpSpPr>
        <p:grpSpPr bwMode="auto">
          <a:xfrm>
            <a:off x="3873160" y="2759943"/>
            <a:ext cx="4193307" cy="3346592"/>
            <a:chOff x="0" y="1376772"/>
            <a:chExt cx="4683470" cy="4747107"/>
          </a:xfrm>
        </p:grpSpPr>
        <p:grpSp>
          <p:nvGrpSpPr>
            <p:cNvPr id="6" name="Group 3"/>
            <p:cNvGrpSpPr>
              <a:grpSpLocks/>
            </p:cNvGrpSpPr>
            <p:nvPr/>
          </p:nvGrpSpPr>
          <p:grpSpPr bwMode="auto">
            <a:xfrm>
              <a:off x="1572692" y="1719672"/>
              <a:ext cx="582612" cy="665163"/>
              <a:chOff x="651" y="1441"/>
              <a:chExt cx="439" cy="491"/>
            </a:xfrm>
          </p:grpSpPr>
          <p:sp>
            <p:nvSpPr>
              <p:cNvPr id="197" name="Rectangle 4"/>
              <p:cNvSpPr>
                <a:spLocks noChangeArrowheads="1"/>
              </p:cNvSpPr>
              <p:nvPr/>
            </p:nvSpPr>
            <p:spPr bwMode="auto">
              <a:xfrm>
                <a:off x="711" y="1655"/>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198" name="Rectangle 5"/>
              <p:cNvSpPr>
                <a:spLocks noChangeArrowheads="1"/>
              </p:cNvSpPr>
              <p:nvPr/>
            </p:nvSpPr>
            <p:spPr bwMode="auto">
              <a:xfrm>
                <a:off x="711" y="1696"/>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199" name="Freeform 6"/>
              <p:cNvSpPr>
                <a:spLocks/>
              </p:cNvSpPr>
              <p:nvPr/>
            </p:nvSpPr>
            <p:spPr bwMode="auto">
              <a:xfrm>
                <a:off x="651" y="1797"/>
                <a:ext cx="34" cy="35"/>
              </a:xfrm>
              <a:custGeom>
                <a:avLst/>
                <a:gdLst>
                  <a:gd name="T0" fmla="*/ 1024 w 17"/>
                  <a:gd name="T1" fmla="*/ 171 h 18"/>
                  <a:gd name="T2" fmla="*/ 896 w 17"/>
                  <a:gd name="T3" fmla="*/ 912 h 18"/>
                  <a:gd name="T4" fmla="*/ 0 w 17"/>
                  <a:gd name="T5" fmla="*/ 912 h 18"/>
                  <a:gd name="T6" fmla="*/ 128 w 17"/>
                  <a:gd name="T7" fmla="*/ 0 h 18"/>
                  <a:gd name="T8" fmla="*/ 1024 w 17"/>
                  <a:gd name="T9" fmla="*/ 171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3"/>
                    </a:moveTo>
                    <a:lnTo>
                      <a:pt x="14" y="17"/>
                    </a:lnTo>
                    <a:lnTo>
                      <a:pt x="0" y="17"/>
                    </a:lnTo>
                    <a:lnTo>
                      <a:pt x="2" y="0"/>
                    </a:lnTo>
                    <a:lnTo>
                      <a:pt x="16"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0" name="Freeform 7"/>
              <p:cNvSpPr>
                <a:spLocks/>
              </p:cNvSpPr>
              <p:nvPr/>
            </p:nvSpPr>
            <p:spPr bwMode="auto">
              <a:xfrm>
                <a:off x="655" y="1765"/>
                <a:ext cx="36" cy="40"/>
              </a:xfrm>
              <a:custGeom>
                <a:avLst/>
                <a:gdLst>
                  <a:gd name="T0" fmla="*/ 1088 w 18"/>
                  <a:gd name="T1" fmla="*/ 448 h 20"/>
                  <a:gd name="T2" fmla="*/ 896 w 18"/>
                  <a:gd name="T3" fmla="*/ 1216 h 20"/>
                  <a:gd name="T4" fmla="*/ 0 w 18"/>
                  <a:gd name="T5" fmla="*/ 1024 h 20"/>
                  <a:gd name="T6" fmla="*/ 192 w 18"/>
                  <a:gd name="T7" fmla="*/ 0 h 20"/>
                  <a:gd name="T8" fmla="*/ 1088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3"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1" name="Freeform 8"/>
              <p:cNvSpPr>
                <a:spLocks/>
              </p:cNvSpPr>
              <p:nvPr/>
            </p:nvSpPr>
            <p:spPr bwMode="auto">
              <a:xfrm>
                <a:off x="661" y="1748"/>
                <a:ext cx="42" cy="33"/>
              </a:xfrm>
              <a:custGeom>
                <a:avLst/>
                <a:gdLst>
                  <a:gd name="T0" fmla="*/ 1280 w 21"/>
                  <a:gd name="T1" fmla="*/ 380 h 17"/>
                  <a:gd name="T2" fmla="*/ 896 w 21"/>
                  <a:gd name="T3" fmla="*/ 848 h 17"/>
                  <a:gd name="T4" fmla="*/ 0 w 21"/>
                  <a:gd name="T5" fmla="*/ 468 h 17"/>
                  <a:gd name="T6" fmla="*/ 384 w 21"/>
                  <a:gd name="T7" fmla="*/ 0 h 17"/>
                  <a:gd name="T8" fmla="*/ 1280 w 21"/>
                  <a:gd name="T9" fmla="*/ 38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20" y="7"/>
                    </a:moveTo>
                    <a:lnTo>
                      <a:pt x="14" y="16"/>
                    </a:lnTo>
                    <a:lnTo>
                      <a:pt x="0" y="9"/>
                    </a:lnTo>
                    <a:lnTo>
                      <a:pt x="6" y="0"/>
                    </a:lnTo>
                    <a:lnTo>
                      <a:pt x="20"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2" name="Freeform 9"/>
              <p:cNvSpPr>
                <a:spLocks/>
              </p:cNvSpPr>
              <p:nvPr/>
            </p:nvSpPr>
            <p:spPr bwMode="auto">
              <a:xfrm>
                <a:off x="673" y="1738"/>
                <a:ext cx="30" cy="25"/>
              </a:xfrm>
              <a:custGeom>
                <a:avLst/>
                <a:gdLst>
                  <a:gd name="T0" fmla="*/ 896 w 15"/>
                  <a:gd name="T1" fmla="*/ 602 h 13"/>
                  <a:gd name="T2" fmla="*/ 64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1"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3" name="Freeform 10"/>
              <p:cNvSpPr>
                <a:spLocks/>
              </p:cNvSpPr>
              <p:nvPr/>
            </p:nvSpPr>
            <p:spPr bwMode="auto">
              <a:xfrm>
                <a:off x="675" y="1732"/>
                <a:ext cx="34" cy="31"/>
              </a:xfrm>
              <a:custGeom>
                <a:avLst/>
                <a:gdLst>
                  <a:gd name="T0" fmla="*/ 1024 w 17"/>
                  <a:gd name="T1" fmla="*/ 525 h 16"/>
                  <a:gd name="T2" fmla="*/ 832 w 17"/>
                  <a:gd name="T3" fmla="*/ 785 h 16"/>
                  <a:gd name="T4" fmla="*/ 0 w 17"/>
                  <a:gd name="T5" fmla="*/ 169 h 16"/>
                  <a:gd name="T6" fmla="*/ 384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3" y="15"/>
                    </a:lnTo>
                    <a:lnTo>
                      <a:pt x="0" y="3"/>
                    </a:lnTo>
                    <a:lnTo>
                      <a:pt x="6"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4" name="Freeform 11"/>
              <p:cNvSpPr>
                <a:spLocks/>
              </p:cNvSpPr>
              <p:nvPr/>
            </p:nvSpPr>
            <p:spPr bwMode="auto">
              <a:xfrm>
                <a:off x="687"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5" name="Freeform 12"/>
              <p:cNvSpPr>
                <a:spLocks/>
              </p:cNvSpPr>
              <p:nvPr/>
            </p:nvSpPr>
            <p:spPr bwMode="auto">
              <a:xfrm>
                <a:off x="701" y="1720"/>
                <a:ext cx="19" cy="33"/>
              </a:xfrm>
              <a:custGeom>
                <a:avLst/>
                <a:gdLst>
                  <a:gd name="T0" fmla="*/ 714 w 9"/>
                  <a:gd name="T1" fmla="*/ 848 h 17"/>
                  <a:gd name="T2" fmla="*/ 253 w 9"/>
                  <a:gd name="T3" fmla="*/ 848 h 17"/>
                  <a:gd name="T4" fmla="*/ 0 w 9"/>
                  <a:gd name="T5" fmla="*/ 0 h 17"/>
                  <a:gd name="T6" fmla="*/ 458 w 9"/>
                  <a:gd name="T7" fmla="*/ 0 h 17"/>
                  <a:gd name="T8" fmla="*/ 714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8" y="16"/>
                    </a:moveTo>
                    <a:lnTo>
                      <a:pt x="3" y="16"/>
                    </a:lnTo>
                    <a:lnTo>
                      <a:pt x="0" y="0"/>
                    </a:lnTo>
                    <a:lnTo>
                      <a:pt x="5" y="0"/>
                    </a:lnTo>
                    <a:lnTo>
                      <a:pt x="8"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6" name="Freeform 13"/>
              <p:cNvSpPr>
                <a:spLocks/>
              </p:cNvSpPr>
              <p:nvPr/>
            </p:nvSpPr>
            <p:spPr bwMode="auto">
              <a:xfrm>
                <a:off x="711"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7" name="Freeform 14"/>
              <p:cNvSpPr>
                <a:spLocks/>
              </p:cNvSpPr>
              <p:nvPr/>
            </p:nvSpPr>
            <p:spPr bwMode="auto">
              <a:xfrm>
                <a:off x="718" y="1720"/>
                <a:ext cx="16" cy="33"/>
              </a:xfrm>
              <a:custGeom>
                <a:avLst/>
                <a:gdLst>
                  <a:gd name="T0" fmla="*/ 256 w 8"/>
                  <a:gd name="T1" fmla="*/ 848 h 17"/>
                  <a:gd name="T2" fmla="*/ 0 w 8"/>
                  <a:gd name="T3" fmla="*/ 848 h 17"/>
                  <a:gd name="T4" fmla="*/ 256 w 8"/>
                  <a:gd name="T5" fmla="*/ 0 h 17"/>
                  <a:gd name="T6" fmla="*/ 448 w 8"/>
                  <a:gd name="T7" fmla="*/ 0 h 17"/>
                  <a:gd name="T8" fmla="*/ 256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4" y="16"/>
                    </a:moveTo>
                    <a:lnTo>
                      <a:pt x="0" y="16"/>
                    </a:lnTo>
                    <a:lnTo>
                      <a:pt x="4" y="0"/>
                    </a:lnTo>
                    <a:lnTo>
                      <a:pt x="7" y="0"/>
                    </a:lnTo>
                    <a:lnTo>
                      <a:pt x="4"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8" name="Freeform 15"/>
              <p:cNvSpPr>
                <a:spLocks/>
              </p:cNvSpPr>
              <p:nvPr/>
            </p:nvSpPr>
            <p:spPr bwMode="auto">
              <a:xfrm>
                <a:off x="726" y="1720"/>
                <a:ext cx="22" cy="33"/>
              </a:xfrm>
              <a:custGeom>
                <a:avLst/>
                <a:gdLst>
                  <a:gd name="T0" fmla="*/ 0 w 11"/>
                  <a:gd name="T1" fmla="*/ 848 h 17"/>
                  <a:gd name="T2" fmla="*/ 640 w 11"/>
                  <a:gd name="T3" fmla="*/ 328 h 17"/>
                  <a:gd name="T4" fmla="*/ 448 w 11"/>
                  <a:gd name="T5" fmla="*/ 116 h 17"/>
                  <a:gd name="T6" fmla="*/ 192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09" name="Freeform 16"/>
              <p:cNvSpPr>
                <a:spLocks/>
              </p:cNvSpPr>
              <p:nvPr/>
            </p:nvSpPr>
            <p:spPr bwMode="auto">
              <a:xfrm>
                <a:off x="726" y="1732"/>
                <a:ext cx="34" cy="31"/>
              </a:xfrm>
              <a:custGeom>
                <a:avLst/>
                <a:gdLst>
                  <a:gd name="T0" fmla="*/ 192 w 17"/>
                  <a:gd name="T1" fmla="*/ 785 h 16"/>
                  <a:gd name="T2" fmla="*/ 0 w 17"/>
                  <a:gd name="T3" fmla="*/ 525 h 16"/>
                  <a:gd name="T4" fmla="*/ 640 w 17"/>
                  <a:gd name="T5" fmla="*/ 0 h 16"/>
                  <a:gd name="T6" fmla="*/ 1024 w 17"/>
                  <a:gd name="T7" fmla="*/ 169 h 16"/>
                  <a:gd name="T8" fmla="*/ 192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0" name="Freeform 17"/>
              <p:cNvSpPr>
                <a:spLocks/>
              </p:cNvSpPr>
              <p:nvPr/>
            </p:nvSpPr>
            <p:spPr bwMode="auto">
              <a:xfrm>
                <a:off x="732" y="1738"/>
                <a:ext cx="30" cy="25"/>
              </a:xfrm>
              <a:custGeom>
                <a:avLst/>
                <a:gdLst>
                  <a:gd name="T0" fmla="*/ 0 w 15"/>
                  <a:gd name="T1" fmla="*/ 602 h 13"/>
                  <a:gd name="T2" fmla="*/ 896 w 15"/>
                  <a:gd name="T3" fmla="*/ 263 h 13"/>
                  <a:gd name="T4" fmla="*/ 896 w 15"/>
                  <a:gd name="T5" fmla="*/ 108 h 13"/>
                  <a:gd name="T6" fmla="*/ 832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1" name="Freeform 18"/>
              <p:cNvSpPr>
                <a:spLocks/>
              </p:cNvSpPr>
              <p:nvPr/>
            </p:nvSpPr>
            <p:spPr bwMode="auto">
              <a:xfrm>
                <a:off x="732" y="1748"/>
                <a:ext cx="42" cy="33"/>
              </a:xfrm>
              <a:custGeom>
                <a:avLst/>
                <a:gdLst>
                  <a:gd name="T0" fmla="*/ 384 w 21"/>
                  <a:gd name="T1" fmla="*/ 848 h 17"/>
                  <a:gd name="T2" fmla="*/ 0 w 21"/>
                  <a:gd name="T3" fmla="*/ 380 h 17"/>
                  <a:gd name="T4" fmla="*/ 896 w 21"/>
                  <a:gd name="T5" fmla="*/ 0 h 17"/>
                  <a:gd name="T6" fmla="*/ 1280 w 21"/>
                  <a:gd name="T7" fmla="*/ 693 h 17"/>
                  <a:gd name="T8" fmla="*/ 384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13"/>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2" name="Freeform 19"/>
              <p:cNvSpPr>
                <a:spLocks/>
              </p:cNvSpPr>
              <p:nvPr/>
            </p:nvSpPr>
            <p:spPr bwMode="auto">
              <a:xfrm>
                <a:off x="744" y="1773"/>
                <a:ext cx="36" cy="36"/>
              </a:xfrm>
              <a:custGeom>
                <a:avLst/>
                <a:gdLst>
                  <a:gd name="T0" fmla="*/ 192 w 18"/>
                  <a:gd name="T1" fmla="*/ 1088 h 18"/>
                  <a:gd name="T2" fmla="*/ 0 w 18"/>
                  <a:gd name="T3" fmla="*/ 192 h 18"/>
                  <a:gd name="T4" fmla="*/ 896 w 18"/>
                  <a:gd name="T5" fmla="*/ 0 h 18"/>
                  <a:gd name="T6" fmla="*/ 1088 w 18"/>
                  <a:gd name="T7" fmla="*/ 896 h 18"/>
                  <a:gd name="T8" fmla="*/ 192 w 18"/>
                  <a:gd name="T9" fmla="*/ 1088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3" y="17"/>
                    </a:moveTo>
                    <a:lnTo>
                      <a:pt x="0" y="3"/>
                    </a:lnTo>
                    <a:lnTo>
                      <a:pt x="14" y="0"/>
                    </a:lnTo>
                    <a:lnTo>
                      <a:pt x="17" y="14"/>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3" name="Freeform 20"/>
              <p:cNvSpPr>
                <a:spLocks/>
              </p:cNvSpPr>
              <p:nvPr/>
            </p:nvSpPr>
            <p:spPr bwMode="auto">
              <a:xfrm>
                <a:off x="750" y="1801"/>
                <a:ext cx="36" cy="35"/>
              </a:xfrm>
              <a:custGeom>
                <a:avLst/>
                <a:gdLst>
                  <a:gd name="T0" fmla="*/ 0 w 18"/>
                  <a:gd name="T1" fmla="*/ 912 h 18"/>
                  <a:gd name="T2" fmla="*/ 0 w 18"/>
                  <a:gd name="T3" fmla="*/ 171 h 18"/>
                  <a:gd name="T4" fmla="*/ 896 w 18"/>
                  <a:gd name="T5" fmla="*/ 0 h 18"/>
                  <a:gd name="T6" fmla="*/ 1088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4" name="Freeform 21"/>
              <p:cNvSpPr>
                <a:spLocks/>
              </p:cNvSpPr>
              <p:nvPr/>
            </p:nvSpPr>
            <p:spPr bwMode="auto">
              <a:xfrm>
                <a:off x="750" y="1834"/>
                <a:ext cx="36" cy="63"/>
              </a:xfrm>
              <a:custGeom>
                <a:avLst/>
                <a:gdLst>
                  <a:gd name="T0" fmla="*/ 0 w 18"/>
                  <a:gd name="T1" fmla="*/ 0 h 32"/>
                  <a:gd name="T2" fmla="*/ 256 w 18"/>
                  <a:gd name="T3" fmla="*/ 1801 h 32"/>
                  <a:gd name="T4" fmla="*/ 896 w 18"/>
                  <a:gd name="T5" fmla="*/ 1801 h 32"/>
                  <a:gd name="T6" fmla="*/ 1088 w 18"/>
                  <a:gd name="T7" fmla="*/ 0 h 32"/>
                  <a:gd name="T8" fmla="*/ 0 w 18"/>
                  <a:gd name="T9" fmla="*/ 0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0" y="0"/>
                    </a:moveTo>
                    <a:lnTo>
                      <a:pt x="4" y="31"/>
                    </a:lnTo>
                    <a:lnTo>
                      <a:pt x="14" y="31"/>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5" name="Freeform 22"/>
              <p:cNvSpPr>
                <a:spLocks/>
              </p:cNvSpPr>
              <p:nvPr/>
            </p:nvSpPr>
            <p:spPr bwMode="auto">
              <a:xfrm>
                <a:off x="750" y="1801"/>
                <a:ext cx="36" cy="35"/>
              </a:xfrm>
              <a:custGeom>
                <a:avLst/>
                <a:gdLst>
                  <a:gd name="T0" fmla="*/ 1088 w 18"/>
                  <a:gd name="T1" fmla="*/ 171 h 18"/>
                  <a:gd name="T2" fmla="*/ 1088 w 18"/>
                  <a:gd name="T3" fmla="*/ 912 h 18"/>
                  <a:gd name="T4" fmla="*/ 0 w 18"/>
                  <a:gd name="T5" fmla="*/ 912 h 18"/>
                  <a:gd name="T6" fmla="*/ 256 w 18"/>
                  <a:gd name="T7" fmla="*/ 0 h 18"/>
                  <a:gd name="T8" fmla="*/ 1088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4"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6" name="Freeform 23"/>
              <p:cNvSpPr>
                <a:spLocks/>
              </p:cNvSpPr>
              <p:nvPr/>
            </p:nvSpPr>
            <p:spPr bwMode="auto">
              <a:xfrm>
                <a:off x="758" y="1773"/>
                <a:ext cx="37" cy="36"/>
              </a:xfrm>
              <a:custGeom>
                <a:avLst/>
                <a:gdLst>
                  <a:gd name="T0" fmla="*/ 1285 w 18"/>
                  <a:gd name="T1" fmla="*/ 192 h 18"/>
                  <a:gd name="T2" fmla="*/ 980 w 18"/>
                  <a:gd name="T3" fmla="*/ 1088 h 18"/>
                  <a:gd name="T4" fmla="*/ 0 w 18"/>
                  <a:gd name="T5" fmla="*/ 896 h 18"/>
                  <a:gd name="T6" fmla="*/ 216 w 18"/>
                  <a:gd name="T7" fmla="*/ 0 h 18"/>
                  <a:gd name="T8" fmla="*/ 1285 w 18"/>
                  <a:gd name="T9" fmla="*/ 19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3" y="17"/>
                    </a:lnTo>
                    <a:lnTo>
                      <a:pt x="0" y="14"/>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7" name="Freeform 24"/>
              <p:cNvSpPr>
                <a:spLocks/>
              </p:cNvSpPr>
              <p:nvPr/>
            </p:nvSpPr>
            <p:spPr bwMode="auto">
              <a:xfrm>
                <a:off x="764" y="1748"/>
                <a:ext cx="41" cy="33"/>
              </a:xfrm>
              <a:custGeom>
                <a:avLst/>
                <a:gdLst>
                  <a:gd name="T0" fmla="*/ 1412 w 20"/>
                  <a:gd name="T1" fmla="*/ 380 h 17"/>
                  <a:gd name="T2" fmla="*/ 1041 w 20"/>
                  <a:gd name="T3" fmla="*/ 848 h 17"/>
                  <a:gd name="T4" fmla="*/ 0 w 20"/>
                  <a:gd name="T5" fmla="*/ 693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4" y="16"/>
                    </a:lnTo>
                    <a:lnTo>
                      <a:pt x="0" y="13"/>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8" name="Freeform 25"/>
              <p:cNvSpPr>
                <a:spLocks/>
              </p:cNvSpPr>
              <p:nvPr/>
            </p:nvSpPr>
            <p:spPr bwMode="auto">
              <a:xfrm>
                <a:off x="774" y="1738"/>
                <a:ext cx="31" cy="25"/>
              </a:xfrm>
              <a:custGeom>
                <a:avLst/>
                <a:gdLst>
                  <a:gd name="T0" fmla="*/ 1093 w 15"/>
                  <a:gd name="T1" fmla="*/ 602 h 13"/>
                  <a:gd name="T2" fmla="*/ 149 w 15"/>
                  <a:gd name="T3" fmla="*/ 0 h 13"/>
                  <a:gd name="T4" fmla="*/ 0 w 15"/>
                  <a:gd name="T5" fmla="*/ 108 h 13"/>
                  <a:gd name="T6" fmla="*/ 0 w 15"/>
                  <a:gd name="T7" fmla="*/ 263 h 13"/>
                  <a:gd name="T8" fmla="*/ 1093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19" name="Freeform 26"/>
              <p:cNvSpPr>
                <a:spLocks/>
              </p:cNvSpPr>
              <p:nvPr/>
            </p:nvSpPr>
            <p:spPr bwMode="auto">
              <a:xfrm>
                <a:off x="778" y="1732"/>
                <a:ext cx="35" cy="31"/>
              </a:xfrm>
              <a:custGeom>
                <a:avLst/>
                <a:gdLst>
                  <a:gd name="T0" fmla="*/ 1221 w 17"/>
                  <a:gd name="T1" fmla="*/ 525 h 16"/>
                  <a:gd name="T2" fmla="*/ 916 w 17"/>
                  <a:gd name="T3" fmla="*/ 785 h 16"/>
                  <a:gd name="T4" fmla="*/ 0 w 17"/>
                  <a:gd name="T5" fmla="*/ 169 h 16"/>
                  <a:gd name="T6" fmla="*/ 377 w 17"/>
                  <a:gd name="T7" fmla="*/ 0 h 16"/>
                  <a:gd name="T8" fmla="*/ 1221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2" y="15"/>
                    </a:lnTo>
                    <a:lnTo>
                      <a:pt x="0" y="3"/>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0" name="Freeform 27"/>
              <p:cNvSpPr>
                <a:spLocks/>
              </p:cNvSpPr>
              <p:nvPr/>
            </p:nvSpPr>
            <p:spPr bwMode="auto">
              <a:xfrm>
                <a:off x="788" y="1720"/>
                <a:ext cx="25" cy="33"/>
              </a:xfrm>
              <a:custGeom>
                <a:avLst/>
                <a:gdLst>
                  <a:gd name="T0" fmla="*/ 902 w 12"/>
                  <a:gd name="T1" fmla="*/ 848 h 17"/>
                  <a:gd name="T2" fmla="*/ 585 w 12"/>
                  <a:gd name="T3" fmla="*/ 0 h 17"/>
                  <a:gd name="T4" fmla="*/ 317 w 12"/>
                  <a:gd name="T5" fmla="*/ 116 h 17"/>
                  <a:gd name="T6" fmla="*/ 0 w 12"/>
                  <a:gd name="T7" fmla="*/ 328 h 17"/>
                  <a:gd name="T8" fmla="*/ 902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1" name="Freeform 28"/>
              <p:cNvSpPr>
                <a:spLocks/>
              </p:cNvSpPr>
              <p:nvPr/>
            </p:nvSpPr>
            <p:spPr bwMode="auto">
              <a:xfrm>
                <a:off x="803" y="1720"/>
                <a:ext cx="20" cy="33"/>
              </a:xfrm>
              <a:custGeom>
                <a:avLst/>
                <a:gdLst>
                  <a:gd name="T0" fmla="*/ 576 w 10"/>
                  <a:gd name="T1" fmla="*/ 848 h 17"/>
                  <a:gd name="T2" fmla="*/ 256 w 10"/>
                  <a:gd name="T3" fmla="*/ 848 h 17"/>
                  <a:gd name="T4" fmla="*/ 0 w 10"/>
                  <a:gd name="T5" fmla="*/ 0 h 17"/>
                  <a:gd name="T6" fmla="*/ 320 w 10"/>
                  <a:gd name="T7" fmla="*/ 0 h 17"/>
                  <a:gd name="T8" fmla="*/ 576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9" y="16"/>
                    </a:moveTo>
                    <a:lnTo>
                      <a:pt x="4" y="16"/>
                    </a:lnTo>
                    <a:lnTo>
                      <a:pt x="0" y="0"/>
                    </a:lnTo>
                    <a:lnTo>
                      <a:pt x="5" y="0"/>
                    </a:lnTo>
                    <a:lnTo>
                      <a:pt x="9"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2" name="Freeform 29"/>
              <p:cNvSpPr>
                <a:spLocks/>
              </p:cNvSpPr>
              <p:nvPr/>
            </p:nvSpPr>
            <p:spPr bwMode="auto">
              <a:xfrm>
                <a:off x="813"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3" name="Freeform 30"/>
              <p:cNvSpPr>
                <a:spLocks/>
              </p:cNvSpPr>
              <p:nvPr/>
            </p:nvSpPr>
            <p:spPr bwMode="auto">
              <a:xfrm>
                <a:off x="821" y="1720"/>
                <a:ext cx="16" cy="33"/>
              </a:xfrm>
              <a:custGeom>
                <a:avLst/>
                <a:gdLst>
                  <a:gd name="T0" fmla="*/ 192 w 8"/>
                  <a:gd name="T1" fmla="*/ 848 h 17"/>
                  <a:gd name="T2" fmla="*/ 0 w 8"/>
                  <a:gd name="T3" fmla="*/ 848 h 17"/>
                  <a:gd name="T4" fmla="*/ 192 w 8"/>
                  <a:gd name="T5" fmla="*/ 0 h 17"/>
                  <a:gd name="T6" fmla="*/ 448 w 8"/>
                  <a:gd name="T7" fmla="*/ 0 h 17"/>
                  <a:gd name="T8" fmla="*/ 192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3" y="16"/>
                    </a:moveTo>
                    <a:lnTo>
                      <a:pt x="0" y="16"/>
                    </a:lnTo>
                    <a:lnTo>
                      <a:pt x="3" y="0"/>
                    </a:lnTo>
                    <a:lnTo>
                      <a:pt x="7" y="0"/>
                    </a:lnTo>
                    <a:lnTo>
                      <a:pt x="3"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4" name="Freeform 31"/>
              <p:cNvSpPr>
                <a:spLocks/>
              </p:cNvSpPr>
              <p:nvPr/>
            </p:nvSpPr>
            <p:spPr bwMode="auto">
              <a:xfrm>
                <a:off x="827"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5" name="Freeform 32"/>
              <p:cNvSpPr>
                <a:spLocks/>
              </p:cNvSpPr>
              <p:nvPr/>
            </p:nvSpPr>
            <p:spPr bwMode="auto">
              <a:xfrm>
                <a:off x="827"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6" name="Freeform 33"/>
              <p:cNvSpPr>
                <a:spLocks/>
              </p:cNvSpPr>
              <p:nvPr/>
            </p:nvSpPr>
            <p:spPr bwMode="auto">
              <a:xfrm>
                <a:off x="835"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7" name="Freeform 34"/>
              <p:cNvSpPr>
                <a:spLocks/>
              </p:cNvSpPr>
              <p:nvPr/>
            </p:nvSpPr>
            <p:spPr bwMode="auto">
              <a:xfrm>
                <a:off x="835" y="1748"/>
                <a:ext cx="41" cy="33"/>
              </a:xfrm>
              <a:custGeom>
                <a:avLst/>
                <a:gdLst>
                  <a:gd name="T0" fmla="*/ 369 w 20"/>
                  <a:gd name="T1" fmla="*/ 848 h 17"/>
                  <a:gd name="T2" fmla="*/ 0 w 20"/>
                  <a:gd name="T3" fmla="*/ 380 h 17"/>
                  <a:gd name="T4" fmla="*/ 1041 w 20"/>
                  <a:gd name="T5" fmla="*/ 0 h 17"/>
                  <a:gd name="T6" fmla="*/ 1412 w 20"/>
                  <a:gd name="T7" fmla="*/ 468 h 17"/>
                  <a:gd name="T8" fmla="*/ 369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8" name="Freeform 35"/>
              <p:cNvSpPr>
                <a:spLocks/>
              </p:cNvSpPr>
              <p:nvPr/>
            </p:nvSpPr>
            <p:spPr bwMode="auto">
              <a:xfrm>
                <a:off x="845" y="1765"/>
                <a:ext cx="39" cy="40"/>
              </a:xfrm>
              <a:custGeom>
                <a:avLst/>
                <a:gdLst>
                  <a:gd name="T0" fmla="*/ 287 w 19"/>
                  <a:gd name="T1" fmla="*/ 1216 h 20"/>
                  <a:gd name="T2" fmla="*/ 0 w 19"/>
                  <a:gd name="T3" fmla="*/ 448 h 20"/>
                  <a:gd name="T4" fmla="*/ 1061 w 19"/>
                  <a:gd name="T5" fmla="*/ 0 h 20"/>
                  <a:gd name="T6" fmla="*/ 1349 w 19"/>
                  <a:gd name="T7" fmla="*/ 1024 h 20"/>
                  <a:gd name="T8" fmla="*/ 287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6"/>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29" name="Freeform 36"/>
              <p:cNvSpPr>
                <a:spLocks/>
              </p:cNvSpPr>
              <p:nvPr/>
            </p:nvSpPr>
            <p:spPr bwMode="auto">
              <a:xfrm>
                <a:off x="853" y="1797"/>
                <a:ext cx="37" cy="35"/>
              </a:xfrm>
              <a:custGeom>
                <a:avLst/>
                <a:gdLst>
                  <a:gd name="T0" fmla="*/ 0 w 18"/>
                  <a:gd name="T1" fmla="*/ 912 h 18"/>
                  <a:gd name="T2" fmla="*/ 0 w 18"/>
                  <a:gd name="T3" fmla="*/ 171 h 18"/>
                  <a:gd name="T4" fmla="*/ 1069 w 18"/>
                  <a:gd name="T5" fmla="*/ 0 h 18"/>
                  <a:gd name="T6" fmla="*/ 1285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0" name="Freeform 37"/>
              <p:cNvSpPr>
                <a:spLocks/>
              </p:cNvSpPr>
              <p:nvPr/>
            </p:nvSpPr>
            <p:spPr bwMode="auto">
              <a:xfrm>
                <a:off x="853" y="1830"/>
                <a:ext cx="37" cy="65"/>
              </a:xfrm>
              <a:custGeom>
                <a:avLst/>
                <a:gdLst>
                  <a:gd name="T0" fmla="*/ 0 w 18"/>
                  <a:gd name="T1" fmla="*/ 0 h 33"/>
                  <a:gd name="T2" fmla="*/ 216 w 18"/>
                  <a:gd name="T3" fmla="*/ 1865 h 33"/>
                  <a:gd name="T4" fmla="*/ 1069 w 18"/>
                  <a:gd name="T5" fmla="*/ 1865 h 33"/>
                  <a:gd name="T6" fmla="*/ 1285 w 18"/>
                  <a:gd name="T7" fmla="*/ 0 h 33"/>
                  <a:gd name="T8" fmla="*/ 0 w 18"/>
                  <a:gd name="T9" fmla="*/ 0 h 33"/>
                  <a:gd name="T10" fmla="*/ 0 60000 65536"/>
                  <a:gd name="T11" fmla="*/ 0 60000 65536"/>
                  <a:gd name="T12" fmla="*/ 0 60000 65536"/>
                  <a:gd name="T13" fmla="*/ 0 60000 65536"/>
                  <a:gd name="T14" fmla="*/ 0 60000 65536"/>
                  <a:gd name="T15" fmla="*/ 0 w 18"/>
                  <a:gd name="T16" fmla="*/ 0 h 33"/>
                  <a:gd name="T17" fmla="*/ 18 w 18"/>
                  <a:gd name="T18" fmla="*/ 33 h 33"/>
                </a:gdLst>
                <a:ahLst/>
                <a:cxnLst>
                  <a:cxn ang="T10">
                    <a:pos x="T0" y="T1"/>
                  </a:cxn>
                  <a:cxn ang="T11">
                    <a:pos x="T2" y="T3"/>
                  </a:cxn>
                  <a:cxn ang="T12">
                    <a:pos x="T4" y="T5"/>
                  </a:cxn>
                  <a:cxn ang="T13">
                    <a:pos x="T6" y="T7"/>
                  </a:cxn>
                  <a:cxn ang="T14">
                    <a:pos x="T8" y="T9"/>
                  </a:cxn>
                </a:cxnLst>
                <a:rect l="T15" t="T16" r="T17" b="T18"/>
                <a:pathLst>
                  <a:path w="18" h="33">
                    <a:moveTo>
                      <a:pt x="0" y="0"/>
                    </a:moveTo>
                    <a:lnTo>
                      <a:pt x="3" y="32"/>
                    </a:lnTo>
                    <a:lnTo>
                      <a:pt x="14" y="32"/>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1" name="Freeform 38"/>
              <p:cNvSpPr>
                <a:spLocks/>
              </p:cNvSpPr>
              <p:nvPr/>
            </p:nvSpPr>
            <p:spPr bwMode="auto">
              <a:xfrm>
                <a:off x="853" y="1797"/>
                <a:ext cx="37" cy="35"/>
              </a:xfrm>
              <a:custGeom>
                <a:avLst/>
                <a:gdLst>
                  <a:gd name="T0" fmla="*/ 1285 w 18"/>
                  <a:gd name="T1" fmla="*/ 171 h 18"/>
                  <a:gd name="T2" fmla="*/ 1285 w 18"/>
                  <a:gd name="T3" fmla="*/ 912 h 18"/>
                  <a:gd name="T4" fmla="*/ 0 w 18"/>
                  <a:gd name="T5" fmla="*/ 912 h 18"/>
                  <a:gd name="T6" fmla="*/ 216 w 18"/>
                  <a:gd name="T7" fmla="*/ 0 h 18"/>
                  <a:gd name="T8" fmla="*/ 1285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2" name="Freeform 39"/>
              <p:cNvSpPr>
                <a:spLocks/>
              </p:cNvSpPr>
              <p:nvPr/>
            </p:nvSpPr>
            <p:spPr bwMode="auto">
              <a:xfrm>
                <a:off x="859" y="1765"/>
                <a:ext cx="37" cy="40"/>
              </a:xfrm>
              <a:custGeom>
                <a:avLst/>
                <a:gdLst>
                  <a:gd name="T0" fmla="*/ 1285 w 18"/>
                  <a:gd name="T1" fmla="*/ 448 h 20"/>
                  <a:gd name="T2" fmla="*/ 1069 w 18"/>
                  <a:gd name="T3" fmla="*/ 1216 h 20"/>
                  <a:gd name="T4" fmla="*/ 0 w 18"/>
                  <a:gd name="T5" fmla="*/ 1024 h 20"/>
                  <a:gd name="T6" fmla="*/ 288 w 18"/>
                  <a:gd name="T7" fmla="*/ 0 h 20"/>
                  <a:gd name="T8" fmla="*/ 1285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4"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3" name="Freeform 40"/>
              <p:cNvSpPr>
                <a:spLocks/>
              </p:cNvSpPr>
              <p:nvPr/>
            </p:nvSpPr>
            <p:spPr bwMode="auto">
              <a:xfrm>
                <a:off x="867" y="1748"/>
                <a:ext cx="41" cy="33"/>
              </a:xfrm>
              <a:custGeom>
                <a:avLst/>
                <a:gdLst>
                  <a:gd name="T0" fmla="*/ 1412 w 20"/>
                  <a:gd name="T1" fmla="*/ 380 h 17"/>
                  <a:gd name="T2" fmla="*/ 976 w 20"/>
                  <a:gd name="T3" fmla="*/ 848 h 17"/>
                  <a:gd name="T4" fmla="*/ 0 w 20"/>
                  <a:gd name="T5" fmla="*/ 468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3" y="16"/>
                    </a:lnTo>
                    <a:lnTo>
                      <a:pt x="0" y="9"/>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4" name="Freeform 41"/>
              <p:cNvSpPr>
                <a:spLocks/>
              </p:cNvSpPr>
              <p:nvPr/>
            </p:nvSpPr>
            <p:spPr bwMode="auto">
              <a:xfrm>
                <a:off x="878" y="1738"/>
                <a:ext cx="30" cy="25"/>
              </a:xfrm>
              <a:custGeom>
                <a:avLst/>
                <a:gdLst>
                  <a:gd name="T0" fmla="*/ 896 w 15"/>
                  <a:gd name="T1" fmla="*/ 602 h 13"/>
                  <a:gd name="T2" fmla="*/ 128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5" name="Freeform 42"/>
              <p:cNvSpPr>
                <a:spLocks/>
              </p:cNvSpPr>
              <p:nvPr/>
            </p:nvSpPr>
            <p:spPr bwMode="auto">
              <a:xfrm>
                <a:off x="882" y="1732"/>
                <a:ext cx="32" cy="31"/>
              </a:xfrm>
              <a:custGeom>
                <a:avLst/>
                <a:gdLst>
                  <a:gd name="T0" fmla="*/ 960 w 16"/>
                  <a:gd name="T1" fmla="*/ 525 h 16"/>
                  <a:gd name="T2" fmla="*/ 768 w 16"/>
                  <a:gd name="T3" fmla="*/ 785 h 16"/>
                  <a:gd name="T4" fmla="*/ 0 w 16"/>
                  <a:gd name="T5" fmla="*/ 169 h 16"/>
                  <a:gd name="T6" fmla="*/ 320 w 16"/>
                  <a:gd name="T7" fmla="*/ 0 h 16"/>
                  <a:gd name="T8" fmla="*/ 960 w 16"/>
                  <a:gd name="T9" fmla="*/ 525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5" y="10"/>
                    </a:moveTo>
                    <a:lnTo>
                      <a:pt x="12" y="15"/>
                    </a:lnTo>
                    <a:lnTo>
                      <a:pt x="0" y="3"/>
                    </a:lnTo>
                    <a:lnTo>
                      <a:pt x="5" y="0"/>
                    </a:lnTo>
                    <a:lnTo>
                      <a:pt x="15"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6" name="Freeform 43"/>
              <p:cNvSpPr>
                <a:spLocks/>
              </p:cNvSpPr>
              <p:nvPr/>
            </p:nvSpPr>
            <p:spPr bwMode="auto">
              <a:xfrm>
                <a:off x="892"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7" name="Freeform 44"/>
              <p:cNvSpPr>
                <a:spLocks/>
              </p:cNvSpPr>
              <p:nvPr/>
            </p:nvSpPr>
            <p:spPr bwMode="auto">
              <a:xfrm>
                <a:off x="906" y="1720"/>
                <a:ext cx="16" cy="33"/>
              </a:xfrm>
              <a:custGeom>
                <a:avLst/>
                <a:gdLst>
                  <a:gd name="T0" fmla="*/ 448 w 8"/>
                  <a:gd name="T1" fmla="*/ 848 h 17"/>
                  <a:gd name="T2" fmla="*/ 192 w 8"/>
                  <a:gd name="T3" fmla="*/ 848 h 17"/>
                  <a:gd name="T4" fmla="*/ 0 w 8"/>
                  <a:gd name="T5" fmla="*/ 0 h 17"/>
                  <a:gd name="T6" fmla="*/ 192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3" y="16"/>
                    </a:lnTo>
                    <a:lnTo>
                      <a:pt x="0" y="0"/>
                    </a:lnTo>
                    <a:lnTo>
                      <a:pt x="3"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8" name="Freeform 45"/>
              <p:cNvSpPr>
                <a:spLocks/>
              </p:cNvSpPr>
              <p:nvPr/>
            </p:nvSpPr>
            <p:spPr bwMode="auto">
              <a:xfrm>
                <a:off x="912"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39" name="Freeform 46"/>
              <p:cNvSpPr>
                <a:spLocks/>
              </p:cNvSpPr>
              <p:nvPr/>
            </p:nvSpPr>
            <p:spPr bwMode="auto">
              <a:xfrm>
                <a:off x="920" y="1720"/>
                <a:ext cx="18" cy="33"/>
              </a:xfrm>
              <a:custGeom>
                <a:avLst/>
                <a:gdLst>
                  <a:gd name="T0" fmla="*/ 320 w 9"/>
                  <a:gd name="T1" fmla="*/ 848 h 17"/>
                  <a:gd name="T2" fmla="*/ 0 w 9"/>
                  <a:gd name="T3" fmla="*/ 848 h 17"/>
                  <a:gd name="T4" fmla="*/ 192 w 9"/>
                  <a:gd name="T5" fmla="*/ 0 h 17"/>
                  <a:gd name="T6" fmla="*/ 512 w 9"/>
                  <a:gd name="T7" fmla="*/ 0 h 17"/>
                  <a:gd name="T8" fmla="*/ 320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5" y="16"/>
                    </a:moveTo>
                    <a:lnTo>
                      <a:pt x="0" y="16"/>
                    </a:lnTo>
                    <a:lnTo>
                      <a:pt x="3" y="0"/>
                    </a:lnTo>
                    <a:lnTo>
                      <a:pt x="8"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40" name="Freeform 47"/>
              <p:cNvSpPr>
                <a:spLocks/>
              </p:cNvSpPr>
              <p:nvPr/>
            </p:nvSpPr>
            <p:spPr bwMode="auto">
              <a:xfrm>
                <a:off x="930" y="1720"/>
                <a:ext cx="23" cy="33"/>
              </a:xfrm>
              <a:custGeom>
                <a:avLst/>
                <a:gdLst>
                  <a:gd name="T0" fmla="*/ 0 w 11"/>
                  <a:gd name="T1" fmla="*/ 848 h 17"/>
                  <a:gd name="T2" fmla="*/ 838 w 11"/>
                  <a:gd name="T3" fmla="*/ 328 h 17"/>
                  <a:gd name="T4" fmla="*/ 594 w 11"/>
                  <a:gd name="T5" fmla="*/ 116 h 17"/>
                  <a:gd name="T6" fmla="*/ 245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41" name="Freeform 48"/>
              <p:cNvSpPr>
                <a:spLocks/>
              </p:cNvSpPr>
              <p:nvPr/>
            </p:nvSpPr>
            <p:spPr bwMode="auto">
              <a:xfrm>
                <a:off x="930" y="1732"/>
                <a:ext cx="35" cy="31"/>
              </a:xfrm>
              <a:custGeom>
                <a:avLst/>
                <a:gdLst>
                  <a:gd name="T0" fmla="*/ 216 w 17"/>
                  <a:gd name="T1" fmla="*/ 785 h 16"/>
                  <a:gd name="T2" fmla="*/ 0 w 17"/>
                  <a:gd name="T3" fmla="*/ 525 h 16"/>
                  <a:gd name="T4" fmla="*/ 776 w 17"/>
                  <a:gd name="T5" fmla="*/ 0 h 16"/>
                  <a:gd name="T6" fmla="*/ 1221 w 17"/>
                  <a:gd name="T7" fmla="*/ 169 h 16"/>
                  <a:gd name="T8" fmla="*/ 21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42" name="Freeform 49"/>
              <p:cNvSpPr>
                <a:spLocks/>
              </p:cNvSpPr>
              <p:nvPr/>
            </p:nvSpPr>
            <p:spPr bwMode="auto">
              <a:xfrm>
                <a:off x="936" y="1738"/>
                <a:ext cx="31" cy="25"/>
              </a:xfrm>
              <a:custGeom>
                <a:avLst/>
                <a:gdLst>
                  <a:gd name="T0" fmla="*/ 0 w 15"/>
                  <a:gd name="T1" fmla="*/ 602 h 13"/>
                  <a:gd name="T2" fmla="*/ 1093 w 15"/>
                  <a:gd name="T3" fmla="*/ 263 h 13"/>
                  <a:gd name="T4" fmla="*/ 1093 w 15"/>
                  <a:gd name="T5" fmla="*/ 108 h 13"/>
                  <a:gd name="T6" fmla="*/ 1025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43" name="Freeform 50"/>
              <p:cNvSpPr>
                <a:spLocks/>
              </p:cNvSpPr>
              <p:nvPr/>
            </p:nvSpPr>
            <p:spPr bwMode="auto">
              <a:xfrm>
                <a:off x="936" y="1748"/>
                <a:ext cx="43" cy="33"/>
              </a:xfrm>
              <a:custGeom>
                <a:avLst/>
                <a:gdLst>
                  <a:gd name="T0" fmla="*/ 436 w 21"/>
                  <a:gd name="T1" fmla="*/ 848 h 17"/>
                  <a:gd name="T2" fmla="*/ 0 w 21"/>
                  <a:gd name="T3" fmla="*/ 380 h 17"/>
                  <a:gd name="T4" fmla="*/ 1040 w 21"/>
                  <a:gd name="T5" fmla="*/ 0 h 17"/>
                  <a:gd name="T6" fmla="*/ 1476 w 21"/>
                  <a:gd name="T7" fmla="*/ 468 h 17"/>
                  <a:gd name="T8" fmla="*/ 436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9"/>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44" name="Freeform 51"/>
              <p:cNvSpPr>
                <a:spLocks/>
              </p:cNvSpPr>
              <p:nvPr/>
            </p:nvSpPr>
            <p:spPr bwMode="auto">
              <a:xfrm>
                <a:off x="949" y="1765"/>
                <a:ext cx="36" cy="40"/>
              </a:xfrm>
              <a:custGeom>
                <a:avLst/>
                <a:gdLst>
                  <a:gd name="T0" fmla="*/ 192 w 18"/>
                  <a:gd name="T1" fmla="*/ 1216 h 20"/>
                  <a:gd name="T2" fmla="*/ 0 w 18"/>
                  <a:gd name="T3" fmla="*/ 448 h 20"/>
                  <a:gd name="T4" fmla="*/ 896 w 18"/>
                  <a:gd name="T5" fmla="*/ 0 h 20"/>
                  <a:gd name="T6" fmla="*/ 1088 w 18"/>
                  <a:gd name="T7" fmla="*/ 1024 h 20"/>
                  <a:gd name="T8" fmla="*/ 192 w 18"/>
                  <a:gd name="T9" fmla="*/ 1216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3" y="19"/>
                    </a:moveTo>
                    <a:lnTo>
                      <a:pt x="0" y="7"/>
                    </a:lnTo>
                    <a:lnTo>
                      <a:pt x="14" y="0"/>
                    </a:lnTo>
                    <a:lnTo>
                      <a:pt x="17" y="16"/>
                    </a:lnTo>
                    <a:lnTo>
                      <a:pt x="3"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45" name="Freeform 52"/>
              <p:cNvSpPr>
                <a:spLocks/>
              </p:cNvSpPr>
              <p:nvPr/>
            </p:nvSpPr>
            <p:spPr bwMode="auto">
              <a:xfrm>
                <a:off x="955" y="1797"/>
                <a:ext cx="38" cy="35"/>
              </a:xfrm>
              <a:custGeom>
                <a:avLst/>
                <a:gdLst>
                  <a:gd name="T0" fmla="*/ 128 w 19"/>
                  <a:gd name="T1" fmla="*/ 912 h 18"/>
                  <a:gd name="T2" fmla="*/ 0 w 19"/>
                  <a:gd name="T3" fmla="*/ 171 h 18"/>
                  <a:gd name="T4" fmla="*/ 896 w 19"/>
                  <a:gd name="T5" fmla="*/ 0 h 18"/>
                  <a:gd name="T6" fmla="*/ 1152 w 19"/>
                  <a:gd name="T7" fmla="*/ 912 h 18"/>
                  <a:gd name="T8" fmla="*/ 128 w 19"/>
                  <a:gd name="T9" fmla="*/ 91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2" y="17"/>
                    </a:moveTo>
                    <a:lnTo>
                      <a:pt x="0" y="3"/>
                    </a:lnTo>
                    <a:lnTo>
                      <a:pt x="14" y="0"/>
                    </a:lnTo>
                    <a:lnTo>
                      <a:pt x="18" y="17"/>
                    </a:lnTo>
                    <a:lnTo>
                      <a:pt x="2"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46" name="Freeform 53"/>
              <p:cNvSpPr>
                <a:spLocks/>
              </p:cNvSpPr>
              <p:nvPr/>
            </p:nvSpPr>
            <p:spPr bwMode="auto">
              <a:xfrm>
                <a:off x="959" y="1830"/>
                <a:ext cx="34" cy="65"/>
              </a:xfrm>
              <a:custGeom>
                <a:avLst/>
                <a:gdLst>
                  <a:gd name="T0" fmla="*/ 0 w 17"/>
                  <a:gd name="T1" fmla="*/ 0 h 33"/>
                  <a:gd name="T2" fmla="*/ 128 w 17"/>
                  <a:gd name="T3" fmla="*/ 1865 h 33"/>
                  <a:gd name="T4" fmla="*/ 1024 w 17"/>
                  <a:gd name="T5" fmla="*/ 1865 h 33"/>
                  <a:gd name="T6" fmla="*/ 1024 w 17"/>
                  <a:gd name="T7" fmla="*/ 0 h 33"/>
                  <a:gd name="T8" fmla="*/ 0 w 17"/>
                  <a:gd name="T9" fmla="*/ 0 h 33"/>
                  <a:gd name="T10" fmla="*/ 0 60000 65536"/>
                  <a:gd name="T11" fmla="*/ 0 60000 65536"/>
                  <a:gd name="T12" fmla="*/ 0 60000 65536"/>
                  <a:gd name="T13" fmla="*/ 0 60000 65536"/>
                  <a:gd name="T14" fmla="*/ 0 60000 65536"/>
                  <a:gd name="T15" fmla="*/ 0 w 17"/>
                  <a:gd name="T16" fmla="*/ 0 h 33"/>
                  <a:gd name="T17" fmla="*/ 17 w 17"/>
                  <a:gd name="T18" fmla="*/ 33 h 33"/>
                </a:gdLst>
                <a:ahLst/>
                <a:cxnLst>
                  <a:cxn ang="T10">
                    <a:pos x="T0" y="T1"/>
                  </a:cxn>
                  <a:cxn ang="T11">
                    <a:pos x="T2" y="T3"/>
                  </a:cxn>
                  <a:cxn ang="T12">
                    <a:pos x="T4" y="T5"/>
                  </a:cxn>
                  <a:cxn ang="T13">
                    <a:pos x="T6" y="T7"/>
                  </a:cxn>
                  <a:cxn ang="T14">
                    <a:pos x="T8" y="T9"/>
                  </a:cxn>
                </a:cxnLst>
                <a:rect l="T15" t="T16" r="T17" b="T18"/>
                <a:pathLst>
                  <a:path w="17" h="33">
                    <a:moveTo>
                      <a:pt x="0" y="0"/>
                    </a:moveTo>
                    <a:lnTo>
                      <a:pt x="2" y="32"/>
                    </a:lnTo>
                    <a:lnTo>
                      <a:pt x="16" y="32"/>
                    </a:lnTo>
                    <a:lnTo>
                      <a:pt x="16"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47" name="Rectangle 54"/>
              <p:cNvSpPr>
                <a:spLocks noChangeArrowheads="1"/>
              </p:cNvSpPr>
              <p:nvPr/>
            </p:nvSpPr>
            <p:spPr bwMode="auto">
              <a:xfrm>
                <a:off x="959" y="1803"/>
                <a:ext cx="32"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48" name="Freeform 55"/>
              <p:cNvSpPr>
                <a:spLocks/>
              </p:cNvSpPr>
              <p:nvPr/>
            </p:nvSpPr>
            <p:spPr bwMode="auto">
              <a:xfrm>
                <a:off x="959" y="1793"/>
                <a:ext cx="34" cy="12"/>
              </a:xfrm>
              <a:custGeom>
                <a:avLst/>
                <a:gdLst>
                  <a:gd name="T0" fmla="*/ 1024 w 17"/>
                  <a:gd name="T1" fmla="*/ 320 h 6"/>
                  <a:gd name="T2" fmla="*/ 0 w 17"/>
                  <a:gd name="T3" fmla="*/ 0 h 6"/>
                  <a:gd name="T4" fmla="*/ 0 w 17"/>
                  <a:gd name="T5" fmla="*/ 128 h 6"/>
                  <a:gd name="T6" fmla="*/ 0 w 17"/>
                  <a:gd name="T7" fmla="*/ 320 h 6"/>
                  <a:gd name="T8" fmla="*/ 1024 w 17"/>
                  <a:gd name="T9" fmla="*/ 32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5"/>
                    </a:moveTo>
                    <a:lnTo>
                      <a:pt x="0" y="0"/>
                    </a:lnTo>
                    <a:lnTo>
                      <a:pt x="0" y="2"/>
                    </a:lnTo>
                    <a:lnTo>
                      <a:pt x="0" y="5"/>
                    </a:lnTo>
                    <a:lnTo>
                      <a:pt x="16"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49" name="Freeform 56"/>
              <p:cNvSpPr>
                <a:spLocks/>
              </p:cNvSpPr>
              <p:nvPr/>
            </p:nvSpPr>
            <p:spPr bwMode="auto">
              <a:xfrm>
                <a:off x="959" y="1773"/>
                <a:ext cx="36" cy="32"/>
              </a:xfrm>
              <a:custGeom>
                <a:avLst/>
                <a:gdLst>
                  <a:gd name="T0" fmla="*/ 1088 w 18"/>
                  <a:gd name="T1" fmla="*/ 192 h 16"/>
                  <a:gd name="T2" fmla="*/ 1024 w 18"/>
                  <a:gd name="T3" fmla="*/ 960 h 16"/>
                  <a:gd name="T4" fmla="*/ 0 w 18"/>
                  <a:gd name="T5" fmla="*/ 640 h 16"/>
                  <a:gd name="T6" fmla="*/ 128 w 18"/>
                  <a:gd name="T7" fmla="*/ 0 h 16"/>
                  <a:gd name="T8" fmla="*/ 1088 w 18"/>
                  <a:gd name="T9" fmla="*/ 192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17" y="3"/>
                    </a:moveTo>
                    <a:lnTo>
                      <a:pt x="16" y="15"/>
                    </a:lnTo>
                    <a:lnTo>
                      <a:pt x="0" y="10"/>
                    </a:lnTo>
                    <a:lnTo>
                      <a:pt x="2"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0" name="Freeform 57"/>
              <p:cNvSpPr>
                <a:spLocks/>
              </p:cNvSpPr>
              <p:nvPr/>
            </p:nvSpPr>
            <p:spPr bwMode="auto">
              <a:xfrm>
                <a:off x="963" y="1761"/>
                <a:ext cx="32" cy="20"/>
              </a:xfrm>
              <a:custGeom>
                <a:avLst/>
                <a:gdLst>
                  <a:gd name="T0" fmla="*/ 960 w 16"/>
                  <a:gd name="T1" fmla="*/ 576 h 10"/>
                  <a:gd name="T2" fmla="*/ 192 w 16"/>
                  <a:gd name="T3" fmla="*/ 0 h 10"/>
                  <a:gd name="T4" fmla="*/ 64 w 16"/>
                  <a:gd name="T5" fmla="*/ 128 h 10"/>
                  <a:gd name="T6" fmla="*/ 0 w 16"/>
                  <a:gd name="T7" fmla="*/ 384 h 10"/>
                  <a:gd name="T8" fmla="*/ 960 w 16"/>
                  <a:gd name="T9" fmla="*/ 576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9"/>
                    </a:moveTo>
                    <a:lnTo>
                      <a:pt x="3" y="0"/>
                    </a:lnTo>
                    <a:lnTo>
                      <a:pt x="1" y="2"/>
                    </a:lnTo>
                    <a:lnTo>
                      <a:pt x="0" y="6"/>
                    </a:lnTo>
                    <a:lnTo>
                      <a:pt x="15"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1" name="Freeform 58"/>
              <p:cNvSpPr>
                <a:spLocks/>
              </p:cNvSpPr>
              <p:nvPr/>
            </p:nvSpPr>
            <p:spPr bwMode="auto">
              <a:xfrm>
                <a:off x="969" y="1742"/>
                <a:ext cx="38" cy="39"/>
              </a:xfrm>
              <a:custGeom>
                <a:avLst/>
                <a:gdLst>
                  <a:gd name="T0" fmla="*/ 1152 w 19"/>
                  <a:gd name="T1" fmla="*/ 564 h 20"/>
                  <a:gd name="T2" fmla="*/ 768 w 19"/>
                  <a:gd name="T3" fmla="*/ 1037 h 20"/>
                  <a:gd name="T4" fmla="*/ 0 w 19"/>
                  <a:gd name="T5" fmla="*/ 564 h 20"/>
                  <a:gd name="T6" fmla="*/ 448 w 19"/>
                  <a:gd name="T7" fmla="*/ 0 h 20"/>
                  <a:gd name="T8" fmla="*/ 1152 w 19"/>
                  <a:gd name="T9" fmla="*/ 564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18" y="10"/>
                    </a:moveTo>
                    <a:lnTo>
                      <a:pt x="12" y="19"/>
                    </a:lnTo>
                    <a:lnTo>
                      <a:pt x="0" y="10"/>
                    </a:lnTo>
                    <a:lnTo>
                      <a:pt x="7" y="0"/>
                    </a:lnTo>
                    <a:lnTo>
                      <a:pt x="18"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2" name="Freeform 59"/>
              <p:cNvSpPr>
                <a:spLocks/>
              </p:cNvSpPr>
              <p:nvPr/>
            </p:nvSpPr>
            <p:spPr bwMode="auto">
              <a:xfrm>
                <a:off x="983" y="1732"/>
                <a:ext cx="34" cy="31"/>
              </a:xfrm>
              <a:custGeom>
                <a:avLst/>
                <a:gdLst>
                  <a:gd name="T0" fmla="*/ 1024 w 17"/>
                  <a:gd name="T1" fmla="*/ 525 h 16"/>
                  <a:gd name="T2" fmla="*/ 704 w 17"/>
                  <a:gd name="T3" fmla="*/ 785 h 16"/>
                  <a:gd name="T4" fmla="*/ 0 w 17"/>
                  <a:gd name="T5" fmla="*/ 271 h 16"/>
                  <a:gd name="T6" fmla="*/ 320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1" y="15"/>
                    </a:lnTo>
                    <a:lnTo>
                      <a:pt x="0" y="5"/>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3" name="Freeform 60"/>
              <p:cNvSpPr>
                <a:spLocks/>
              </p:cNvSpPr>
              <p:nvPr/>
            </p:nvSpPr>
            <p:spPr bwMode="auto">
              <a:xfrm>
                <a:off x="993" y="1720"/>
                <a:ext cx="24" cy="33"/>
              </a:xfrm>
              <a:custGeom>
                <a:avLst/>
                <a:gdLst>
                  <a:gd name="T0" fmla="*/ 704 w 12"/>
                  <a:gd name="T1" fmla="*/ 848 h 17"/>
                  <a:gd name="T2" fmla="*/ 448 w 12"/>
                  <a:gd name="T3" fmla="*/ 0 h 17"/>
                  <a:gd name="T4" fmla="*/ 256 w 12"/>
                  <a:gd name="T5" fmla="*/ 116 h 17"/>
                  <a:gd name="T6" fmla="*/ 0 w 12"/>
                  <a:gd name="T7" fmla="*/ 328 h 17"/>
                  <a:gd name="T8" fmla="*/ 704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4" name="Freeform 61"/>
              <p:cNvSpPr>
                <a:spLocks/>
              </p:cNvSpPr>
              <p:nvPr/>
            </p:nvSpPr>
            <p:spPr bwMode="auto">
              <a:xfrm>
                <a:off x="1007" y="1720"/>
                <a:ext cx="16" cy="33"/>
              </a:xfrm>
              <a:custGeom>
                <a:avLst/>
                <a:gdLst>
                  <a:gd name="T0" fmla="*/ 448 w 8"/>
                  <a:gd name="T1" fmla="*/ 848 h 17"/>
                  <a:gd name="T2" fmla="*/ 256 w 8"/>
                  <a:gd name="T3" fmla="*/ 848 h 17"/>
                  <a:gd name="T4" fmla="*/ 0 w 8"/>
                  <a:gd name="T5" fmla="*/ 0 h 17"/>
                  <a:gd name="T6" fmla="*/ 256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4" y="16"/>
                    </a:lnTo>
                    <a:lnTo>
                      <a:pt x="0" y="0"/>
                    </a:lnTo>
                    <a:lnTo>
                      <a:pt x="4"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5" name="Freeform 62"/>
              <p:cNvSpPr>
                <a:spLocks/>
              </p:cNvSpPr>
              <p:nvPr/>
            </p:nvSpPr>
            <p:spPr bwMode="auto">
              <a:xfrm>
                <a:off x="1015"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6" name="Freeform 63"/>
              <p:cNvSpPr>
                <a:spLocks/>
              </p:cNvSpPr>
              <p:nvPr/>
            </p:nvSpPr>
            <p:spPr bwMode="auto">
              <a:xfrm>
                <a:off x="1021" y="1720"/>
                <a:ext cx="21" cy="33"/>
              </a:xfrm>
              <a:custGeom>
                <a:avLst/>
                <a:gdLst>
                  <a:gd name="T0" fmla="*/ 445 w 10"/>
                  <a:gd name="T1" fmla="*/ 848 h 17"/>
                  <a:gd name="T2" fmla="*/ 0 w 10"/>
                  <a:gd name="T3" fmla="*/ 848 h 17"/>
                  <a:gd name="T4" fmla="*/ 336 w 10"/>
                  <a:gd name="T5" fmla="*/ 0 h 17"/>
                  <a:gd name="T6" fmla="*/ 777 w 10"/>
                  <a:gd name="T7" fmla="*/ 0 h 17"/>
                  <a:gd name="T8" fmla="*/ 445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5" y="16"/>
                    </a:moveTo>
                    <a:lnTo>
                      <a:pt x="0" y="16"/>
                    </a:lnTo>
                    <a:lnTo>
                      <a:pt x="4" y="0"/>
                    </a:lnTo>
                    <a:lnTo>
                      <a:pt x="9"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7" name="Freeform 64"/>
              <p:cNvSpPr>
                <a:spLocks/>
              </p:cNvSpPr>
              <p:nvPr/>
            </p:nvSpPr>
            <p:spPr bwMode="auto">
              <a:xfrm>
                <a:off x="1032"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8" name="Freeform 65"/>
              <p:cNvSpPr>
                <a:spLocks/>
              </p:cNvSpPr>
              <p:nvPr/>
            </p:nvSpPr>
            <p:spPr bwMode="auto">
              <a:xfrm>
                <a:off x="1032"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59" name="Freeform 66"/>
              <p:cNvSpPr>
                <a:spLocks/>
              </p:cNvSpPr>
              <p:nvPr/>
            </p:nvSpPr>
            <p:spPr bwMode="auto">
              <a:xfrm>
                <a:off x="1040"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60" name="Freeform 67"/>
              <p:cNvSpPr>
                <a:spLocks/>
              </p:cNvSpPr>
              <p:nvPr/>
            </p:nvSpPr>
            <p:spPr bwMode="auto">
              <a:xfrm>
                <a:off x="1040" y="1748"/>
                <a:ext cx="40" cy="33"/>
              </a:xfrm>
              <a:custGeom>
                <a:avLst/>
                <a:gdLst>
                  <a:gd name="T0" fmla="*/ 320 w 20"/>
                  <a:gd name="T1" fmla="*/ 848 h 17"/>
                  <a:gd name="T2" fmla="*/ 0 w 20"/>
                  <a:gd name="T3" fmla="*/ 380 h 17"/>
                  <a:gd name="T4" fmla="*/ 896 w 20"/>
                  <a:gd name="T5" fmla="*/ 0 h 17"/>
                  <a:gd name="T6" fmla="*/ 1216 w 20"/>
                  <a:gd name="T7" fmla="*/ 468 h 17"/>
                  <a:gd name="T8" fmla="*/ 320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61" name="Freeform 68"/>
              <p:cNvSpPr>
                <a:spLocks/>
              </p:cNvSpPr>
              <p:nvPr/>
            </p:nvSpPr>
            <p:spPr bwMode="auto">
              <a:xfrm>
                <a:off x="1050" y="1765"/>
                <a:ext cx="38" cy="40"/>
              </a:xfrm>
              <a:custGeom>
                <a:avLst/>
                <a:gdLst>
                  <a:gd name="T0" fmla="*/ 256 w 19"/>
                  <a:gd name="T1" fmla="*/ 1216 h 20"/>
                  <a:gd name="T2" fmla="*/ 0 w 19"/>
                  <a:gd name="T3" fmla="*/ 448 h 20"/>
                  <a:gd name="T4" fmla="*/ 896 w 19"/>
                  <a:gd name="T5" fmla="*/ 0 h 20"/>
                  <a:gd name="T6" fmla="*/ 1152 w 19"/>
                  <a:gd name="T7" fmla="*/ 896 h 20"/>
                  <a:gd name="T8" fmla="*/ 256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4"/>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62" name="Freeform 69"/>
              <p:cNvSpPr>
                <a:spLocks/>
              </p:cNvSpPr>
              <p:nvPr/>
            </p:nvSpPr>
            <p:spPr bwMode="auto">
              <a:xfrm>
                <a:off x="1058" y="1793"/>
                <a:ext cx="32" cy="12"/>
              </a:xfrm>
              <a:custGeom>
                <a:avLst/>
                <a:gdLst>
                  <a:gd name="T0" fmla="*/ 0 w 16"/>
                  <a:gd name="T1" fmla="*/ 320 h 6"/>
                  <a:gd name="T2" fmla="*/ 960 w 16"/>
                  <a:gd name="T3" fmla="*/ 320 h 6"/>
                  <a:gd name="T4" fmla="*/ 960 w 16"/>
                  <a:gd name="T5" fmla="*/ 128 h 6"/>
                  <a:gd name="T6" fmla="*/ 896 w 16"/>
                  <a:gd name="T7" fmla="*/ 0 h 6"/>
                  <a:gd name="T8" fmla="*/ 0 w 16"/>
                  <a:gd name="T9" fmla="*/ 32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5"/>
                    </a:moveTo>
                    <a:lnTo>
                      <a:pt x="15" y="5"/>
                    </a:lnTo>
                    <a:lnTo>
                      <a:pt x="15" y="2"/>
                    </a:lnTo>
                    <a:lnTo>
                      <a:pt x="14" y="0"/>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63" name="Rectangle 70"/>
              <p:cNvSpPr>
                <a:spLocks noChangeArrowheads="1"/>
              </p:cNvSpPr>
              <p:nvPr/>
            </p:nvSpPr>
            <p:spPr bwMode="auto">
              <a:xfrm>
                <a:off x="1058" y="1803"/>
                <a:ext cx="30"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64" name="Rectangle 71"/>
              <p:cNvSpPr>
                <a:spLocks noChangeArrowheads="1"/>
              </p:cNvSpPr>
              <p:nvPr/>
            </p:nvSpPr>
            <p:spPr bwMode="auto">
              <a:xfrm>
                <a:off x="1058" y="1543"/>
                <a:ext cx="30"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65" name="Freeform 72"/>
              <p:cNvSpPr>
                <a:spLocks/>
              </p:cNvSpPr>
              <p:nvPr/>
            </p:nvSpPr>
            <p:spPr bwMode="auto">
              <a:xfrm>
                <a:off x="1058" y="1571"/>
                <a:ext cx="32" cy="11"/>
              </a:xfrm>
              <a:custGeom>
                <a:avLst/>
                <a:gdLst>
                  <a:gd name="T0" fmla="*/ 0 w 16"/>
                  <a:gd name="T1" fmla="*/ 0 h 6"/>
                  <a:gd name="T2" fmla="*/ 896 w 16"/>
                  <a:gd name="T3" fmla="*/ 193 h 6"/>
                  <a:gd name="T4" fmla="*/ 960 w 16"/>
                  <a:gd name="T5" fmla="*/ 125 h 6"/>
                  <a:gd name="T6" fmla="*/ 960 w 16"/>
                  <a:gd name="T7" fmla="*/ 0 h 6"/>
                  <a:gd name="T8" fmla="*/ 0 w 16"/>
                  <a:gd name="T9" fmla="*/ 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0"/>
                    </a:moveTo>
                    <a:lnTo>
                      <a:pt x="14" y="5"/>
                    </a:lnTo>
                    <a:lnTo>
                      <a:pt x="15" y="3"/>
                    </a:lnTo>
                    <a:lnTo>
                      <a:pt x="15"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66" name="Freeform 73"/>
              <p:cNvSpPr>
                <a:spLocks/>
              </p:cNvSpPr>
              <p:nvPr/>
            </p:nvSpPr>
            <p:spPr bwMode="auto">
              <a:xfrm>
                <a:off x="1050" y="1571"/>
                <a:ext cx="38" cy="39"/>
              </a:xfrm>
              <a:custGeom>
                <a:avLst/>
                <a:gdLst>
                  <a:gd name="T0" fmla="*/ 0 w 19"/>
                  <a:gd name="T1" fmla="*/ 653 h 20"/>
                  <a:gd name="T2" fmla="*/ 256 w 19"/>
                  <a:gd name="T3" fmla="*/ 0 h 20"/>
                  <a:gd name="T4" fmla="*/ 1152 w 19"/>
                  <a:gd name="T5" fmla="*/ 289 h 20"/>
                  <a:gd name="T6" fmla="*/ 896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5"/>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67" name="Freeform 74"/>
              <p:cNvSpPr>
                <a:spLocks/>
              </p:cNvSpPr>
              <p:nvPr/>
            </p:nvSpPr>
            <p:spPr bwMode="auto">
              <a:xfrm>
                <a:off x="1040" y="1594"/>
                <a:ext cx="40" cy="34"/>
              </a:xfrm>
              <a:custGeom>
                <a:avLst/>
                <a:gdLst>
                  <a:gd name="T0" fmla="*/ 0 w 20"/>
                  <a:gd name="T1" fmla="*/ 576 h 17"/>
                  <a:gd name="T2" fmla="*/ 320 w 20"/>
                  <a:gd name="T3" fmla="*/ 0 h 17"/>
                  <a:gd name="T4" fmla="*/ 1216 w 20"/>
                  <a:gd name="T5" fmla="*/ 448 h 17"/>
                  <a:gd name="T6" fmla="*/ 896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68" name="Freeform 75"/>
              <p:cNvSpPr>
                <a:spLocks/>
              </p:cNvSpPr>
              <p:nvPr/>
            </p:nvSpPr>
            <p:spPr bwMode="auto">
              <a:xfrm>
                <a:off x="1040"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69" name="Freeform 76"/>
              <p:cNvSpPr>
                <a:spLocks/>
              </p:cNvSpPr>
              <p:nvPr/>
            </p:nvSpPr>
            <p:spPr bwMode="auto">
              <a:xfrm>
                <a:off x="1030"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0" name="Freeform 77"/>
              <p:cNvSpPr>
                <a:spLocks/>
              </p:cNvSpPr>
              <p:nvPr/>
            </p:nvSpPr>
            <p:spPr bwMode="auto">
              <a:xfrm>
                <a:off x="1030" y="1622"/>
                <a:ext cx="26" cy="33"/>
              </a:xfrm>
              <a:custGeom>
                <a:avLst/>
                <a:gdLst>
                  <a:gd name="T0" fmla="*/ 0 w 13"/>
                  <a:gd name="T1" fmla="*/ 0 h 17"/>
                  <a:gd name="T2" fmla="*/ 448 w 13"/>
                  <a:gd name="T3" fmla="*/ 848 h 17"/>
                  <a:gd name="T4" fmla="*/ 640 w 13"/>
                  <a:gd name="T5" fmla="*/ 738 h 17"/>
                  <a:gd name="T6" fmla="*/ 768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1" name="Freeform 78"/>
              <p:cNvSpPr>
                <a:spLocks/>
              </p:cNvSpPr>
              <p:nvPr/>
            </p:nvSpPr>
            <p:spPr bwMode="auto">
              <a:xfrm>
                <a:off x="1021" y="1622"/>
                <a:ext cx="25" cy="33"/>
              </a:xfrm>
              <a:custGeom>
                <a:avLst/>
                <a:gdLst>
                  <a:gd name="T0" fmla="*/ 0 w 12"/>
                  <a:gd name="T1" fmla="*/ 116 h 17"/>
                  <a:gd name="T2" fmla="*/ 317 w 12"/>
                  <a:gd name="T3" fmla="*/ 0 h 17"/>
                  <a:gd name="T4" fmla="*/ 902 w 12"/>
                  <a:gd name="T5" fmla="*/ 848 h 17"/>
                  <a:gd name="T6" fmla="*/ 585 w 12"/>
                  <a:gd name="T7" fmla="*/ 848 h 17"/>
                  <a:gd name="T8" fmla="*/ 0 w 12"/>
                  <a:gd name="T9" fmla="*/ 116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2"/>
                    </a:moveTo>
                    <a:lnTo>
                      <a:pt x="4" y="0"/>
                    </a:lnTo>
                    <a:lnTo>
                      <a:pt x="11"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2" name="Freeform 79"/>
              <p:cNvSpPr>
                <a:spLocks/>
              </p:cNvSpPr>
              <p:nvPr/>
            </p:nvSpPr>
            <p:spPr bwMode="auto">
              <a:xfrm>
                <a:off x="1007"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3" name="Freeform 80"/>
              <p:cNvSpPr>
                <a:spLocks/>
              </p:cNvSpPr>
              <p:nvPr/>
            </p:nvSpPr>
            <p:spPr bwMode="auto">
              <a:xfrm>
                <a:off x="1005" y="1622"/>
                <a:ext cx="18" cy="33"/>
              </a:xfrm>
              <a:custGeom>
                <a:avLst/>
                <a:gdLst>
                  <a:gd name="T0" fmla="*/ 384 w 9"/>
                  <a:gd name="T1" fmla="*/ 0 h 17"/>
                  <a:gd name="T2" fmla="*/ 512 w 9"/>
                  <a:gd name="T3" fmla="*/ 116 h 17"/>
                  <a:gd name="T4" fmla="*/ 64 w 9"/>
                  <a:gd name="T5" fmla="*/ 848 h 17"/>
                  <a:gd name="T6" fmla="*/ 0 w 9"/>
                  <a:gd name="T7" fmla="*/ 738 h 17"/>
                  <a:gd name="T8" fmla="*/ 384 w 9"/>
                  <a:gd name="T9" fmla="*/ 0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6" y="0"/>
                    </a:moveTo>
                    <a:lnTo>
                      <a:pt x="8" y="2"/>
                    </a:lnTo>
                    <a:lnTo>
                      <a:pt x="1" y="16"/>
                    </a:lnTo>
                    <a:lnTo>
                      <a:pt x="0" y="14"/>
                    </a:lnTo>
                    <a:lnTo>
                      <a:pt x="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4" name="Freeform 81"/>
              <p:cNvSpPr>
                <a:spLocks/>
              </p:cNvSpPr>
              <p:nvPr/>
            </p:nvSpPr>
            <p:spPr bwMode="auto">
              <a:xfrm>
                <a:off x="993" y="1622"/>
                <a:ext cx="26" cy="29"/>
              </a:xfrm>
              <a:custGeom>
                <a:avLst/>
                <a:gdLst>
                  <a:gd name="T0" fmla="*/ 768 w 13"/>
                  <a:gd name="T1" fmla="*/ 0 h 15"/>
                  <a:gd name="T2" fmla="*/ 0 w 13"/>
                  <a:gd name="T3" fmla="*/ 613 h 15"/>
                  <a:gd name="T4" fmla="*/ 128 w 13"/>
                  <a:gd name="T5" fmla="*/ 729 h 15"/>
                  <a:gd name="T6" fmla="*/ 384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2" y="14"/>
                    </a:lnTo>
                    <a:lnTo>
                      <a:pt x="6"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5" name="Freeform 82"/>
              <p:cNvSpPr>
                <a:spLocks/>
              </p:cNvSpPr>
              <p:nvPr/>
            </p:nvSpPr>
            <p:spPr bwMode="auto">
              <a:xfrm>
                <a:off x="983"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6" name="Freeform 83"/>
              <p:cNvSpPr>
                <a:spLocks/>
              </p:cNvSpPr>
              <p:nvPr/>
            </p:nvSpPr>
            <p:spPr bwMode="auto">
              <a:xfrm>
                <a:off x="979" y="1612"/>
                <a:ext cx="30" cy="26"/>
              </a:xfrm>
              <a:custGeom>
                <a:avLst/>
                <a:gdLst>
                  <a:gd name="T0" fmla="*/ 896 w 15"/>
                  <a:gd name="T1" fmla="*/ 0 h 13"/>
                  <a:gd name="T2" fmla="*/ 0 w 15"/>
                  <a:gd name="T3" fmla="*/ 512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8"/>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7" name="Freeform 84"/>
              <p:cNvSpPr>
                <a:spLocks/>
              </p:cNvSpPr>
              <p:nvPr/>
            </p:nvSpPr>
            <p:spPr bwMode="auto">
              <a:xfrm>
                <a:off x="965" y="1590"/>
                <a:ext cx="44" cy="40"/>
              </a:xfrm>
              <a:custGeom>
                <a:avLst/>
                <a:gdLst>
                  <a:gd name="T0" fmla="*/ 896 w 22"/>
                  <a:gd name="T1" fmla="*/ 0 h 20"/>
                  <a:gd name="T2" fmla="*/ 1344 w 22"/>
                  <a:gd name="T3" fmla="*/ 704 h 20"/>
                  <a:gd name="T4" fmla="*/ 448 w 22"/>
                  <a:gd name="T5" fmla="*/ 1216 h 20"/>
                  <a:gd name="T6" fmla="*/ 0 w 22"/>
                  <a:gd name="T7" fmla="*/ 576 h 20"/>
                  <a:gd name="T8" fmla="*/ 896 w 22"/>
                  <a:gd name="T9" fmla="*/ 0 h 20"/>
                  <a:gd name="T10" fmla="*/ 0 60000 65536"/>
                  <a:gd name="T11" fmla="*/ 0 60000 65536"/>
                  <a:gd name="T12" fmla="*/ 0 60000 65536"/>
                  <a:gd name="T13" fmla="*/ 0 60000 65536"/>
                  <a:gd name="T14" fmla="*/ 0 60000 65536"/>
                  <a:gd name="T15" fmla="*/ 0 w 22"/>
                  <a:gd name="T16" fmla="*/ 0 h 20"/>
                  <a:gd name="T17" fmla="*/ 22 w 22"/>
                  <a:gd name="T18" fmla="*/ 20 h 20"/>
                </a:gdLst>
                <a:ahLst/>
                <a:cxnLst>
                  <a:cxn ang="T10">
                    <a:pos x="T0" y="T1"/>
                  </a:cxn>
                  <a:cxn ang="T11">
                    <a:pos x="T2" y="T3"/>
                  </a:cxn>
                  <a:cxn ang="T12">
                    <a:pos x="T4" y="T5"/>
                  </a:cxn>
                  <a:cxn ang="T13">
                    <a:pos x="T6" y="T7"/>
                  </a:cxn>
                  <a:cxn ang="T14">
                    <a:pos x="T8" y="T9"/>
                  </a:cxn>
                </a:cxnLst>
                <a:rect l="T15" t="T16" r="T17" b="T18"/>
                <a:pathLst>
                  <a:path w="22" h="20">
                    <a:moveTo>
                      <a:pt x="14" y="0"/>
                    </a:moveTo>
                    <a:lnTo>
                      <a:pt x="21" y="11"/>
                    </a:lnTo>
                    <a:lnTo>
                      <a:pt x="7" y="19"/>
                    </a:lnTo>
                    <a:lnTo>
                      <a:pt x="0" y="9"/>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8" name="Freeform 85"/>
              <p:cNvSpPr>
                <a:spLocks/>
              </p:cNvSpPr>
              <p:nvPr/>
            </p:nvSpPr>
            <p:spPr bwMode="auto">
              <a:xfrm>
                <a:off x="963" y="1590"/>
                <a:ext cx="32" cy="20"/>
              </a:xfrm>
              <a:custGeom>
                <a:avLst/>
                <a:gdLst>
                  <a:gd name="T0" fmla="*/ 960 w 16"/>
                  <a:gd name="T1" fmla="*/ 0 h 10"/>
                  <a:gd name="T2" fmla="*/ 0 w 16"/>
                  <a:gd name="T3" fmla="*/ 256 h 10"/>
                  <a:gd name="T4" fmla="*/ 64 w 16"/>
                  <a:gd name="T5" fmla="*/ 448 h 10"/>
                  <a:gd name="T6" fmla="*/ 64 w 16"/>
                  <a:gd name="T7" fmla="*/ 576 h 10"/>
                  <a:gd name="T8" fmla="*/ 960 w 16"/>
                  <a:gd name="T9" fmla="*/ 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0"/>
                    </a:moveTo>
                    <a:lnTo>
                      <a:pt x="0" y="4"/>
                    </a:lnTo>
                    <a:lnTo>
                      <a:pt x="1" y="7"/>
                    </a:lnTo>
                    <a:lnTo>
                      <a:pt x="1" y="9"/>
                    </a:lnTo>
                    <a:lnTo>
                      <a:pt x="15"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79" name="Freeform 86"/>
              <p:cNvSpPr>
                <a:spLocks/>
              </p:cNvSpPr>
              <p:nvPr/>
            </p:nvSpPr>
            <p:spPr bwMode="auto">
              <a:xfrm>
                <a:off x="959" y="1567"/>
                <a:ext cx="36" cy="33"/>
              </a:xfrm>
              <a:custGeom>
                <a:avLst/>
                <a:gdLst>
                  <a:gd name="T0" fmla="*/ 1024 w 18"/>
                  <a:gd name="T1" fmla="*/ 0 h 17"/>
                  <a:gd name="T2" fmla="*/ 1088 w 18"/>
                  <a:gd name="T3" fmla="*/ 637 h 17"/>
                  <a:gd name="T4" fmla="*/ 128 w 18"/>
                  <a:gd name="T5" fmla="*/ 848 h 17"/>
                  <a:gd name="T6" fmla="*/ 0 w 18"/>
                  <a:gd name="T7" fmla="*/ 272 h 17"/>
                  <a:gd name="T8" fmla="*/ 1024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16" y="0"/>
                    </a:moveTo>
                    <a:lnTo>
                      <a:pt x="17" y="12"/>
                    </a:lnTo>
                    <a:lnTo>
                      <a:pt x="2" y="16"/>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80" name="Freeform 87"/>
              <p:cNvSpPr>
                <a:spLocks/>
              </p:cNvSpPr>
              <p:nvPr/>
            </p:nvSpPr>
            <p:spPr bwMode="auto">
              <a:xfrm>
                <a:off x="959" y="1567"/>
                <a:ext cx="34" cy="12"/>
              </a:xfrm>
              <a:custGeom>
                <a:avLst/>
                <a:gdLst>
                  <a:gd name="T0" fmla="*/ 1024 w 17"/>
                  <a:gd name="T1" fmla="*/ 0 h 6"/>
                  <a:gd name="T2" fmla="*/ 0 w 17"/>
                  <a:gd name="T3" fmla="*/ 0 h 6"/>
                  <a:gd name="T4" fmla="*/ 0 w 17"/>
                  <a:gd name="T5" fmla="*/ 256 h 6"/>
                  <a:gd name="T6" fmla="*/ 0 w 17"/>
                  <a:gd name="T7" fmla="*/ 320 h 6"/>
                  <a:gd name="T8" fmla="*/ 1024 w 17"/>
                  <a:gd name="T9" fmla="*/ 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0"/>
                    </a:moveTo>
                    <a:lnTo>
                      <a:pt x="0" y="0"/>
                    </a:lnTo>
                    <a:lnTo>
                      <a:pt x="0" y="4"/>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81" name="Rectangle 88"/>
              <p:cNvSpPr>
                <a:spLocks noChangeArrowheads="1"/>
              </p:cNvSpPr>
              <p:nvPr/>
            </p:nvSpPr>
            <p:spPr bwMode="auto">
              <a:xfrm>
                <a:off x="959" y="1539"/>
                <a:ext cx="32"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82" name="Freeform 89"/>
              <p:cNvSpPr>
                <a:spLocks/>
              </p:cNvSpPr>
              <p:nvPr/>
            </p:nvSpPr>
            <p:spPr bwMode="auto">
              <a:xfrm>
                <a:off x="959" y="1478"/>
                <a:ext cx="34" cy="63"/>
              </a:xfrm>
              <a:custGeom>
                <a:avLst/>
                <a:gdLst>
                  <a:gd name="T0" fmla="*/ 1024 w 17"/>
                  <a:gd name="T1" fmla="*/ 1801 h 32"/>
                  <a:gd name="T2" fmla="*/ 1024 w 17"/>
                  <a:gd name="T3" fmla="*/ 0 h 32"/>
                  <a:gd name="T4" fmla="*/ 128 w 17"/>
                  <a:gd name="T5" fmla="*/ 0 h 32"/>
                  <a:gd name="T6" fmla="*/ 0 w 17"/>
                  <a:gd name="T7" fmla="*/ 1801 h 32"/>
                  <a:gd name="T8" fmla="*/ 1024 w 17"/>
                  <a:gd name="T9" fmla="*/ 1801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16" y="31"/>
                    </a:moveTo>
                    <a:lnTo>
                      <a:pt x="16" y="0"/>
                    </a:lnTo>
                    <a:lnTo>
                      <a:pt x="2" y="0"/>
                    </a:lnTo>
                    <a:lnTo>
                      <a:pt x="0" y="31"/>
                    </a:lnTo>
                    <a:lnTo>
                      <a:pt x="16"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83" name="Freeform 90"/>
              <p:cNvSpPr>
                <a:spLocks/>
              </p:cNvSpPr>
              <p:nvPr/>
            </p:nvSpPr>
            <p:spPr bwMode="auto">
              <a:xfrm>
                <a:off x="955" y="1539"/>
                <a:ext cx="38" cy="38"/>
              </a:xfrm>
              <a:custGeom>
                <a:avLst/>
                <a:gdLst>
                  <a:gd name="T0" fmla="*/ 0 w 19"/>
                  <a:gd name="T1" fmla="*/ 896 h 19"/>
                  <a:gd name="T2" fmla="*/ 128 w 19"/>
                  <a:gd name="T3" fmla="*/ 0 h 19"/>
                  <a:gd name="T4" fmla="*/ 1152 w 19"/>
                  <a:gd name="T5" fmla="*/ 0 h 19"/>
                  <a:gd name="T6" fmla="*/ 896 w 19"/>
                  <a:gd name="T7" fmla="*/ 1152 h 19"/>
                  <a:gd name="T8" fmla="*/ 0 w 19"/>
                  <a:gd name="T9" fmla="*/ 896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14"/>
                    </a:moveTo>
                    <a:lnTo>
                      <a:pt x="2" y="0"/>
                    </a:lnTo>
                    <a:lnTo>
                      <a:pt x="18" y="0"/>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84" name="Freeform 91"/>
              <p:cNvSpPr>
                <a:spLocks/>
              </p:cNvSpPr>
              <p:nvPr/>
            </p:nvSpPr>
            <p:spPr bwMode="auto">
              <a:xfrm>
                <a:off x="949" y="1567"/>
                <a:ext cx="36" cy="37"/>
              </a:xfrm>
              <a:custGeom>
                <a:avLst/>
                <a:gdLst>
                  <a:gd name="T0" fmla="*/ 0 w 18"/>
                  <a:gd name="T1" fmla="*/ 761 h 19"/>
                  <a:gd name="T2" fmla="*/ 192 w 18"/>
                  <a:gd name="T3" fmla="*/ 0 h 19"/>
                  <a:gd name="T4" fmla="*/ 1088 w 18"/>
                  <a:gd name="T5" fmla="*/ 228 h 19"/>
                  <a:gd name="T6" fmla="*/ 896 w 18"/>
                  <a:gd name="T7" fmla="*/ 974 h 19"/>
                  <a:gd name="T8" fmla="*/ 0 w 18"/>
                  <a:gd name="T9" fmla="*/ 761 h 19"/>
                  <a:gd name="T10" fmla="*/ 0 60000 65536"/>
                  <a:gd name="T11" fmla="*/ 0 60000 65536"/>
                  <a:gd name="T12" fmla="*/ 0 60000 65536"/>
                  <a:gd name="T13" fmla="*/ 0 60000 65536"/>
                  <a:gd name="T14" fmla="*/ 0 60000 65536"/>
                  <a:gd name="T15" fmla="*/ 0 w 18"/>
                  <a:gd name="T16" fmla="*/ 0 h 19"/>
                  <a:gd name="T17" fmla="*/ 18 w 18"/>
                  <a:gd name="T18" fmla="*/ 19 h 19"/>
                </a:gdLst>
                <a:ahLst/>
                <a:cxnLst>
                  <a:cxn ang="T10">
                    <a:pos x="T0" y="T1"/>
                  </a:cxn>
                  <a:cxn ang="T11">
                    <a:pos x="T2" y="T3"/>
                  </a:cxn>
                  <a:cxn ang="T12">
                    <a:pos x="T4" y="T5"/>
                  </a:cxn>
                  <a:cxn ang="T13">
                    <a:pos x="T6" y="T7"/>
                  </a:cxn>
                  <a:cxn ang="T14">
                    <a:pos x="T8" y="T9"/>
                  </a:cxn>
                </a:cxnLst>
                <a:rect l="T15" t="T16" r="T17" b="T18"/>
                <a:pathLst>
                  <a:path w="18" h="19">
                    <a:moveTo>
                      <a:pt x="0" y="14"/>
                    </a:moveTo>
                    <a:lnTo>
                      <a:pt x="3" y="0"/>
                    </a:lnTo>
                    <a:lnTo>
                      <a:pt x="17" y="4"/>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85" name="Freeform 92"/>
              <p:cNvSpPr>
                <a:spLocks/>
              </p:cNvSpPr>
              <p:nvPr/>
            </p:nvSpPr>
            <p:spPr bwMode="auto">
              <a:xfrm>
                <a:off x="936" y="1594"/>
                <a:ext cx="43" cy="34"/>
              </a:xfrm>
              <a:custGeom>
                <a:avLst/>
                <a:gdLst>
                  <a:gd name="T0" fmla="*/ 0 w 21"/>
                  <a:gd name="T1" fmla="*/ 576 h 17"/>
                  <a:gd name="T2" fmla="*/ 436 w 21"/>
                  <a:gd name="T3" fmla="*/ 0 h 17"/>
                  <a:gd name="T4" fmla="*/ 1476 w 21"/>
                  <a:gd name="T5" fmla="*/ 256 h 17"/>
                  <a:gd name="T6" fmla="*/ 1040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4"/>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86" name="Freeform 93"/>
              <p:cNvSpPr>
                <a:spLocks/>
              </p:cNvSpPr>
              <p:nvPr/>
            </p:nvSpPr>
            <p:spPr bwMode="auto">
              <a:xfrm>
                <a:off x="936" y="1612"/>
                <a:ext cx="31" cy="26"/>
              </a:xfrm>
              <a:custGeom>
                <a:avLst/>
                <a:gdLst>
                  <a:gd name="T0" fmla="*/ 0 w 15"/>
                  <a:gd name="T1" fmla="*/ 0 h 13"/>
                  <a:gd name="T2" fmla="*/ 1025 w 15"/>
                  <a:gd name="T3" fmla="*/ 768 h 13"/>
                  <a:gd name="T4" fmla="*/ 1093 w 15"/>
                  <a:gd name="T5" fmla="*/ 640 h 13"/>
                  <a:gd name="T6" fmla="*/ 1093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87" name="Freeform 94"/>
              <p:cNvSpPr>
                <a:spLocks/>
              </p:cNvSpPr>
              <p:nvPr/>
            </p:nvSpPr>
            <p:spPr bwMode="auto">
              <a:xfrm>
                <a:off x="926" y="1612"/>
                <a:ext cx="39" cy="35"/>
              </a:xfrm>
              <a:custGeom>
                <a:avLst/>
                <a:gdLst>
                  <a:gd name="T0" fmla="*/ 0 w 19"/>
                  <a:gd name="T1" fmla="*/ 272 h 18"/>
                  <a:gd name="T2" fmla="*/ 372 w 19"/>
                  <a:gd name="T3" fmla="*/ 0 h 18"/>
                  <a:gd name="T4" fmla="*/ 1349 w 19"/>
                  <a:gd name="T5" fmla="*/ 640 h 18"/>
                  <a:gd name="T6" fmla="*/ 909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88" name="Freeform 95"/>
              <p:cNvSpPr>
                <a:spLocks/>
              </p:cNvSpPr>
              <p:nvPr/>
            </p:nvSpPr>
            <p:spPr bwMode="auto">
              <a:xfrm>
                <a:off x="926" y="1622"/>
                <a:ext cx="27" cy="33"/>
              </a:xfrm>
              <a:custGeom>
                <a:avLst/>
                <a:gdLst>
                  <a:gd name="T0" fmla="*/ 0 w 13"/>
                  <a:gd name="T1" fmla="*/ 0 h 17"/>
                  <a:gd name="T2" fmla="*/ 573 w 13"/>
                  <a:gd name="T3" fmla="*/ 848 h 17"/>
                  <a:gd name="T4" fmla="*/ 897 w 13"/>
                  <a:gd name="T5" fmla="*/ 738 h 17"/>
                  <a:gd name="T6" fmla="*/ 966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89" name="Freeform 96"/>
              <p:cNvSpPr>
                <a:spLocks/>
              </p:cNvSpPr>
              <p:nvPr/>
            </p:nvSpPr>
            <p:spPr bwMode="auto">
              <a:xfrm>
                <a:off x="920" y="1622"/>
                <a:ext cx="22" cy="33"/>
              </a:xfrm>
              <a:custGeom>
                <a:avLst/>
                <a:gdLst>
                  <a:gd name="T0" fmla="*/ 0 w 11"/>
                  <a:gd name="T1" fmla="*/ 116 h 17"/>
                  <a:gd name="T2" fmla="*/ 192 w 11"/>
                  <a:gd name="T3" fmla="*/ 0 h 17"/>
                  <a:gd name="T4" fmla="*/ 640 w 11"/>
                  <a:gd name="T5" fmla="*/ 848 h 17"/>
                  <a:gd name="T6" fmla="*/ 448 w 11"/>
                  <a:gd name="T7" fmla="*/ 848 h 17"/>
                  <a:gd name="T8" fmla="*/ 0 w 11"/>
                  <a:gd name="T9" fmla="*/ 116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2"/>
                    </a:moveTo>
                    <a:lnTo>
                      <a:pt x="3" y="0"/>
                    </a:lnTo>
                    <a:lnTo>
                      <a:pt x="10"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0" name="Freeform 97"/>
              <p:cNvSpPr>
                <a:spLocks/>
              </p:cNvSpPr>
              <p:nvPr/>
            </p:nvSpPr>
            <p:spPr bwMode="auto">
              <a:xfrm>
                <a:off x="906"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1" name="Freeform 98"/>
              <p:cNvSpPr>
                <a:spLocks/>
              </p:cNvSpPr>
              <p:nvPr/>
            </p:nvSpPr>
            <p:spPr bwMode="auto">
              <a:xfrm>
                <a:off x="902" y="1622"/>
                <a:ext cx="20" cy="33"/>
              </a:xfrm>
              <a:custGeom>
                <a:avLst/>
                <a:gdLst>
                  <a:gd name="T0" fmla="*/ 448 w 10"/>
                  <a:gd name="T1" fmla="*/ 0 h 17"/>
                  <a:gd name="T2" fmla="*/ 576 w 10"/>
                  <a:gd name="T3" fmla="*/ 116 h 17"/>
                  <a:gd name="T4" fmla="*/ 128 w 10"/>
                  <a:gd name="T5" fmla="*/ 848 h 17"/>
                  <a:gd name="T6" fmla="*/ 0 w 10"/>
                  <a:gd name="T7" fmla="*/ 738 h 17"/>
                  <a:gd name="T8" fmla="*/ 448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7" y="0"/>
                    </a:moveTo>
                    <a:lnTo>
                      <a:pt x="9" y="2"/>
                    </a:lnTo>
                    <a:lnTo>
                      <a:pt x="2" y="16"/>
                    </a:lnTo>
                    <a:lnTo>
                      <a:pt x="0"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2" name="Freeform 99"/>
              <p:cNvSpPr>
                <a:spLocks/>
              </p:cNvSpPr>
              <p:nvPr/>
            </p:nvSpPr>
            <p:spPr bwMode="auto">
              <a:xfrm>
                <a:off x="892" y="1622"/>
                <a:ext cx="26" cy="29"/>
              </a:xfrm>
              <a:custGeom>
                <a:avLst/>
                <a:gdLst>
                  <a:gd name="T0" fmla="*/ 768 w 13"/>
                  <a:gd name="T1" fmla="*/ 0 h 15"/>
                  <a:gd name="T2" fmla="*/ 0 w 13"/>
                  <a:gd name="T3" fmla="*/ 613 h 15"/>
                  <a:gd name="T4" fmla="*/ 64 w 13"/>
                  <a:gd name="T5" fmla="*/ 729 h 15"/>
                  <a:gd name="T6" fmla="*/ 320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1" y="14"/>
                    </a:lnTo>
                    <a:lnTo>
                      <a:pt x="5"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3" name="Freeform 100"/>
              <p:cNvSpPr>
                <a:spLocks/>
              </p:cNvSpPr>
              <p:nvPr/>
            </p:nvSpPr>
            <p:spPr bwMode="auto">
              <a:xfrm>
                <a:off x="882"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4" name="Freeform 101"/>
              <p:cNvSpPr>
                <a:spLocks/>
              </p:cNvSpPr>
              <p:nvPr/>
            </p:nvSpPr>
            <p:spPr bwMode="auto">
              <a:xfrm>
                <a:off x="878" y="1612"/>
                <a:ext cx="30" cy="26"/>
              </a:xfrm>
              <a:custGeom>
                <a:avLst/>
                <a:gdLst>
                  <a:gd name="T0" fmla="*/ 896 w 15"/>
                  <a:gd name="T1" fmla="*/ 0 h 13"/>
                  <a:gd name="T2" fmla="*/ 0 w 15"/>
                  <a:gd name="T3" fmla="*/ 448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5" name="Freeform 102"/>
              <p:cNvSpPr>
                <a:spLocks/>
              </p:cNvSpPr>
              <p:nvPr/>
            </p:nvSpPr>
            <p:spPr bwMode="auto">
              <a:xfrm>
                <a:off x="867" y="1594"/>
                <a:ext cx="41" cy="34"/>
              </a:xfrm>
              <a:custGeom>
                <a:avLst/>
                <a:gdLst>
                  <a:gd name="T0" fmla="*/ 976 w 20"/>
                  <a:gd name="T1" fmla="*/ 0 h 17"/>
                  <a:gd name="T2" fmla="*/ 1412 w 20"/>
                  <a:gd name="T3" fmla="*/ 576 h 17"/>
                  <a:gd name="T4" fmla="*/ 369 w 20"/>
                  <a:gd name="T5" fmla="*/ 1024 h 17"/>
                  <a:gd name="T6" fmla="*/ 0 w 20"/>
                  <a:gd name="T7" fmla="*/ 448 h 17"/>
                  <a:gd name="T8" fmla="*/ 976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3" y="0"/>
                    </a:moveTo>
                    <a:lnTo>
                      <a:pt x="19" y="9"/>
                    </a:lnTo>
                    <a:lnTo>
                      <a:pt x="5" y="16"/>
                    </a:lnTo>
                    <a:lnTo>
                      <a:pt x="0" y="7"/>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6" name="Freeform 103"/>
              <p:cNvSpPr>
                <a:spLocks/>
              </p:cNvSpPr>
              <p:nvPr/>
            </p:nvSpPr>
            <p:spPr bwMode="auto">
              <a:xfrm>
                <a:off x="859" y="1571"/>
                <a:ext cx="37" cy="39"/>
              </a:xfrm>
              <a:custGeom>
                <a:avLst/>
                <a:gdLst>
                  <a:gd name="T0" fmla="*/ 1069 w 18"/>
                  <a:gd name="T1" fmla="*/ 0 h 20"/>
                  <a:gd name="T2" fmla="*/ 1285 w 18"/>
                  <a:gd name="T3" fmla="*/ 653 h 20"/>
                  <a:gd name="T4" fmla="*/ 288 w 18"/>
                  <a:gd name="T5" fmla="*/ 1037 h 20"/>
                  <a:gd name="T6" fmla="*/ 0 w 18"/>
                  <a:gd name="T7" fmla="*/ 172 h 20"/>
                  <a:gd name="T8" fmla="*/ 1069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4"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7" name="Freeform 104"/>
              <p:cNvSpPr>
                <a:spLocks/>
              </p:cNvSpPr>
              <p:nvPr/>
            </p:nvSpPr>
            <p:spPr bwMode="auto">
              <a:xfrm>
                <a:off x="853" y="1543"/>
                <a:ext cx="37" cy="36"/>
              </a:xfrm>
              <a:custGeom>
                <a:avLst/>
                <a:gdLst>
                  <a:gd name="T0" fmla="*/ 1285 w 18"/>
                  <a:gd name="T1" fmla="*/ 0 h 18"/>
                  <a:gd name="T2" fmla="*/ 1285 w 18"/>
                  <a:gd name="T3" fmla="*/ 896 h 18"/>
                  <a:gd name="T4" fmla="*/ 216 w 18"/>
                  <a:gd name="T5" fmla="*/ 1088 h 18"/>
                  <a:gd name="T6" fmla="*/ 0 w 18"/>
                  <a:gd name="T7" fmla="*/ 0 h 18"/>
                  <a:gd name="T8" fmla="*/ 1285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3"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8" name="Freeform 105"/>
              <p:cNvSpPr>
                <a:spLocks/>
              </p:cNvSpPr>
              <p:nvPr/>
            </p:nvSpPr>
            <p:spPr bwMode="auto">
              <a:xfrm>
                <a:off x="853" y="1482"/>
                <a:ext cx="37" cy="63"/>
              </a:xfrm>
              <a:custGeom>
                <a:avLst/>
                <a:gdLst>
                  <a:gd name="T0" fmla="*/ 1285 w 18"/>
                  <a:gd name="T1" fmla="*/ 1801 h 32"/>
                  <a:gd name="T2" fmla="*/ 1069 w 18"/>
                  <a:gd name="T3" fmla="*/ 0 h 32"/>
                  <a:gd name="T4" fmla="*/ 216 w 18"/>
                  <a:gd name="T5" fmla="*/ 0 h 32"/>
                  <a:gd name="T6" fmla="*/ 0 w 18"/>
                  <a:gd name="T7" fmla="*/ 1801 h 32"/>
                  <a:gd name="T8" fmla="*/ 1285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3"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299" name="Freeform 106"/>
              <p:cNvSpPr>
                <a:spLocks/>
              </p:cNvSpPr>
              <p:nvPr/>
            </p:nvSpPr>
            <p:spPr bwMode="auto">
              <a:xfrm>
                <a:off x="853" y="1543"/>
                <a:ext cx="37" cy="36"/>
              </a:xfrm>
              <a:custGeom>
                <a:avLst/>
                <a:gdLst>
                  <a:gd name="T0" fmla="*/ 0 w 18"/>
                  <a:gd name="T1" fmla="*/ 896 h 18"/>
                  <a:gd name="T2" fmla="*/ 0 w 18"/>
                  <a:gd name="T3" fmla="*/ 0 h 18"/>
                  <a:gd name="T4" fmla="*/ 1285 w 18"/>
                  <a:gd name="T5" fmla="*/ 0 h 18"/>
                  <a:gd name="T6" fmla="*/ 1069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0" name="Freeform 107"/>
              <p:cNvSpPr>
                <a:spLocks/>
              </p:cNvSpPr>
              <p:nvPr/>
            </p:nvSpPr>
            <p:spPr bwMode="auto">
              <a:xfrm>
                <a:off x="845" y="1571"/>
                <a:ext cx="39" cy="39"/>
              </a:xfrm>
              <a:custGeom>
                <a:avLst/>
                <a:gdLst>
                  <a:gd name="T0" fmla="*/ 0 w 19"/>
                  <a:gd name="T1" fmla="*/ 653 h 20"/>
                  <a:gd name="T2" fmla="*/ 287 w 19"/>
                  <a:gd name="T3" fmla="*/ 0 h 20"/>
                  <a:gd name="T4" fmla="*/ 1349 w 19"/>
                  <a:gd name="T5" fmla="*/ 172 h 20"/>
                  <a:gd name="T6" fmla="*/ 1061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1" name="Freeform 108"/>
              <p:cNvSpPr>
                <a:spLocks/>
              </p:cNvSpPr>
              <p:nvPr/>
            </p:nvSpPr>
            <p:spPr bwMode="auto">
              <a:xfrm>
                <a:off x="835" y="1594"/>
                <a:ext cx="41" cy="34"/>
              </a:xfrm>
              <a:custGeom>
                <a:avLst/>
                <a:gdLst>
                  <a:gd name="T0" fmla="*/ 0 w 20"/>
                  <a:gd name="T1" fmla="*/ 576 h 17"/>
                  <a:gd name="T2" fmla="*/ 369 w 20"/>
                  <a:gd name="T3" fmla="*/ 0 h 17"/>
                  <a:gd name="T4" fmla="*/ 1412 w 20"/>
                  <a:gd name="T5" fmla="*/ 448 h 17"/>
                  <a:gd name="T6" fmla="*/ 1041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2" name="Freeform 109"/>
              <p:cNvSpPr>
                <a:spLocks/>
              </p:cNvSpPr>
              <p:nvPr/>
            </p:nvSpPr>
            <p:spPr bwMode="auto">
              <a:xfrm>
                <a:off x="835"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3" name="Freeform 110"/>
              <p:cNvSpPr>
                <a:spLocks/>
              </p:cNvSpPr>
              <p:nvPr/>
            </p:nvSpPr>
            <p:spPr bwMode="auto">
              <a:xfrm>
                <a:off x="825"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4" name="Freeform 111"/>
              <p:cNvSpPr>
                <a:spLocks/>
              </p:cNvSpPr>
              <p:nvPr/>
            </p:nvSpPr>
            <p:spPr bwMode="auto">
              <a:xfrm>
                <a:off x="825" y="1622"/>
                <a:ext cx="26" cy="29"/>
              </a:xfrm>
              <a:custGeom>
                <a:avLst/>
                <a:gdLst>
                  <a:gd name="T0" fmla="*/ 0 w 13"/>
                  <a:gd name="T1" fmla="*/ 0 h 15"/>
                  <a:gd name="T2" fmla="*/ 448 w 13"/>
                  <a:gd name="T3" fmla="*/ 729 h 15"/>
                  <a:gd name="T4" fmla="*/ 640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5" name="Freeform 112"/>
              <p:cNvSpPr>
                <a:spLocks/>
              </p:cNvSpPr>
              <p:nvPr/>
            </p:nvSpPr>
            <p:spPr bwMode="auto">
              <a:xfrm>
                <a:off x="821"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6" name="Freeform 113"/>
              <p:cNvSpPr>
                <a:spLocks/>
              </p:cNvSpPr>
              <p:nvPr/>
            </p:nvSpPr>
            <p:spPr bwMode="auto">
              <a:xfrm>
                <a:off x="807"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7" name="Freeform 114"/>
              <p:cNvSpPr>
                <a:spLocks/>
              </p:cNvSpPr>
              <p:nvPr/>
            </p:nvSpPr>
            <p:spPr bwMode="auto">
              <a:xfrm>
                <a:off x="799" y="1622"/>
                <a:ext cx="24" cy="33"/>
              </a:xfrm>
              <a:custGeom>
                <a:avLst/>
                <a:gdLst>
                  <a:gd name="T0" fmla="*/ 448 w 12"/>
                  <a:gd name="T1" fmla="*/ 0 h 17"/>
                  <a:gd name="T2" fmla="*/ 704 w 12"/>
                  <a:gd name="T3" fmla="*/ 116 h 17"/>
                  <a:gd name="T4" fmla="*/ 256 w 12"/>
                  <a:gd name="T5" fmla="*/ 848 h 17"/>
                  <a:gd name="T6" fmla="*/ 0 w 12"/>
                  <a:gd name="T7" fmla="*/ 848 h 17"/>
                  <a:gd name="T8" fmla="*/ 448 w 12"/>
                  <a:gd name="T9" fmla="*/ 0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7" y="0"/>
                    </a:moveTo>
                    <a:lnTo>
                      <a:pt x="11" y="2"/>
                    </a:lnTo>
                    <a:lnTo>
                      <a:pt x="4"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8" name="Freeform 115"/>
              <p:cNvSpPr>
                <a:spLocks/>
              </p:cNvSpPr>
              <p:nvPr/>
            </p:nvSpPr>
            <p:spPr bwMode="auto">
              <a:xfrm>
                <a:off x="788" y="1622"/>
                <a:ext cx="27" cy="33"/>
              </a:xfrm>
              <a:custGeom>
                <a:avLst/>
                <a:gdLst>
                  <a:gd name="T0" fmla="*/ 966 w 13"/>
                  <a:gd name="T1" fmla="*/ 0 h 17"/>
                  <a:gd name="T2" fmla="*/ 0 w 13"/>
                  <a:gd name="T3" fmla="*/ 637 h 17"/>
                  <a:gd name="T4" fmla="*/ 152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2"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09" name="Freeform 116"/>
              <p:cNvSpPr>
                <a:spLocks/>
              </p:cNvSpPr>
              <p:nvPr/>
            </p:nvSpPr>
            <p:spPr bwMode="auto">
              <a:xfrm>
                <a:off x="778" y="1612"/>
                <a:ext cx="37" cy="35"/>
              </a:xfrm>
              <a:custGeom>
                <a:avLst/>
                <a:gdLst>
                  <a:gd name="T0" fmla="*/ 913 w 18"/>
                  <a:gd name="T1" fmla="*/ 0 h 18"/>
                  <a:gd name="T2" fmla="*/ 1285 w 18"/>
                  <a:gd name="T3" fmla="*/ 272 h 18"/>
                  <a:gd name="T4" fmla="*/ 372 w 18"/>
                  <a:gd name="T5" fmla="*/ 912 h 18"/>
                  <a:gd name="T6" fmla="*/ 0 w 18"/>
                  <a:gd name="T7" fmla="*/ 640 h 18"/>
                  <a:gd name="T8" fmla="*/ 913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0" name="Freeform 117"/>
              <p:cNvSpPr>
                <a:spLocks/>
              </p:cNvSpPr>
              <p:nvPr/>
            </p:nvSpPr>
            <p:spPr bwMode="auto">
              <a:xfrm>
                <a:off x="774" y="1612"/>
                <a:ext cx="31" cy="26"/>
              </a:xfrm>
              <a:custGeom>
                <a:avLst/>
                <a:gdLst>
                  <a:gd name="T0" fmla="*/ 1093 w 15"/>
                  <a:gd name="T1" fmla="*/ 0 h 13"/>
                  <a:gd name="T2" fmla="*/ 0 w 15"/>
                  <a:gd name="T3" fmla="*/ 448 h 13"/>
                  <a:gd name="T4" fmla="*/ 0 w 15"/>
                  <a:gd name="T5" fmla="*/ 640 h 13"/>
                  <a:gd name="T6" fmla="*/ 149 w 15"/>
                  <a:gd name="T7" fmla="*/ 768 h 13"/>
                  <a:gd name="T8" fmla="*/ 1093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1" name="Freeform 118"/>
              <p:cNvSpPr>
                <a:spLocks/>
              </p:cNvSpPr>
              <p:nvPr/>
            </p:nvSpPr>
            <p:spPr bwMode="auto">
              <a:xfrm>
                <a:off x="764" y="1594"/>
                <a:ext cx="41" cy="34"/>
              </a:xfrm>
              <a:custGeom>
                <a:avLst/>
                <a:gdLst>
                  <a:gd name="T0" fmla="*/ 1041 w 20"/>
                  <a:gd name="T1" fmla="*/ 0 h 17"/>
                  <a:gd name="T2" fmla="*/ 1412 w 20"/>
                  <a:gd name="T3" fmla="*/ 576 h 17"/>
                  <a:gd name="T4" fmla="*/ 369 w 20"/>
                  <a:gd name="T5" fmla="*/ 1024 h 17"/>
                  <a:gd name="T6" fmla="*/ 0 w 20"/>
                  <a:gd name="T7" fmla="*/ 448 h 17"/>
                  <a:gd name="T8" fmla="*/ 1041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4" y="0"/>
                    </a:moveTo>
                    <a:lnTo>
                      <a:pt x="19" y="9"/>
                    </a:lnTo>
                    <a:lnTo>
                      <a:pt x="5"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2" name="Freeform 119"/>
              <p:cNvSpPr>
                <a:spLocks/>
              </p:cNvSpPr>
              <p:nvPr/>
            </p:nvSpPr>
            <p:spPr bwMode="auto">
              <a:xfrm>
                <a:off x="758" y="1571"/>
                <a:ext cx="37" cy="39"/>
              </a:xfrm>
              <a:custGeom>
                <a:avLst/>
                <a:gdLst>
                  <a:gd name="T0" fmla="*/ 980 w 18"/>
                  <a:gd name="T1" fmla="*/ 0 h 20"/>
                  <a:gd name="T2" fmla="*/ 1285 w 18"/>
                  <a:gd name="T3" fmla="*/ 653 h 20"/>
                  <a:gd name="T4" fmla="*/ 216 w 18"/>
                  <a:gd name="T5" fmla="*/ 1037 h 20"/>
                  <a:gd name="T6" fmla="*/ 0 w 18"/>
                  <a:gd name="T7" fmla="*/ 172 h 20"/>
                  <a:gd name="T8" fmla="*/ 980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3" y="0"/>
                    </a:moveTo>
                    <a:lnTo>
                      <a:pt x="17" y="12"/>
                    </a:lnTo>
                    <a:lnTo>
                      <a:pt x="3" y="19"/>
                    </a:lnTo>
                    <a:lnTo>
                      <a:pt x="0" y="3"/>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3" name="Freeform 120"/>
              <p:cNvSpPr>
                <a:spLocks/>
              </p:cNvSpPr>
              <p:nvPr/>
            </p:nvSpPr>
            <p:spPr bwMode="auto">
              <a:xfrm>
                <a:off x="750" y="1543"/>
                <a:ext cx="36" cy="36"/>
              </a:xfrm>
              <a:custGeom>
                <a:avLst/>
                <a:gdLst>
                  <a:gd name="T0" fmla="*/ 1088 w 18"/>
                  <a:gd name="T1" fmla="*/ 0 h 18"/>
                  <a:gd name="T2" fmla="*/ 1088 w 18"/>
                  <a:gd name="T3" fmla="*/ 896 h 18"/>
                  <a:gd name="T4" fmla="*/ 256 w 18"/>
                  <a:gd name="T5" fmla="*/ 1088 h 18"/>
                  <a:gd name="T6" fmla="*/ 0 w 18"/>
                  <a:gd name="T7" fmla="*/ 0 h 18"/>
                  <a:gd name="T8" fmla="*/ 108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4"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4" name="Freeform 121"/>
              <p:cNvSpPr>
                <a:spLocks/>
              </p:cNvSpPr>
              <p:nvPr/>
            </p:nvSpPr>
            <p:spPr bwMode="auto">
              <a:xfrm>
                <a:off x="750" y="1482"/>
                <a:ext cx="36" cy="63"/>
              </a:xfrm>
              <a:custGeom>
                <a:avLst/>
                <a:gdLst>
                  <a:gd name="T0" fmla="*/ 1088 w 18"/>
                  <a:gd name="T1" fmla="*/ 1801 h 32"/>
                  <a:gd name="T2" fmla="*/ 896 w 18"/>
                  <a:gd name="T3" fmla="*/ 0 h 32"/>
                  <a:gd name="T4" fmla="*/ 256 w 18"/>
                  <a:gd name="T5" fmla="*/ 0 h 32"/>
                  <a:gd name="T6" fmla="*/ 0 w 18"/>
                  <a:gd name="T7" fmla="*/ 1801 h 32"/>
                  <a:gd name="T8" fmla="*/ 1088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4"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5" name="Freeform 122"/>
              <p:cNvSpPr>
                <a:spLocks/>
              </p:cNvSpPr>
              <p:nvPr/>
            </p:nvSpPr>
            <p:spPr bwMode="auto">
              <a:xfrm>
                <a:off x="750" y="1543"/>
                <a:ext cx="36" cy="36"/>
              </a:xfrm>
              <a:custGeom>
                <a:avLst/>
                <a:gdLst>
                  <a:gd name="T0" fmla="*/ 0 w 18"/>
                  <a:gd name="T1" fmla="*/ 896 h 18"/>
                  <a:gd name="T2" fmla="*/ 0 w 18"/>
                  <a:gd name="T3" fmla="*/ 0 h 18"/>
                  <a:gd name="T4" fmla="*/ 1088 w 18"/>
                  <a:gd name="T5" fmla="*/ 0 h 18"/>
                  <a:gd name="T6" fmla="*/ 896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6" name="Freeform 123"/>
              <p:cNvSpPr>
                <a:spLocks/>
              </p:cNvSpPr>
              <p:nvPr/>
            </p:nvSpPr>
            <p:spPr bwMode="auto">
              <a:xfrm>
                <a:off x="744" y="1571"/>
                <a:ext cx="36" cy="39"/>
              </a:xfrm>
              <a:custGeom>
                <a:avLst/>
                <a:gdLst>
                  <a:gd name="T0" fmla="*/ 0 w 18"/>
                  <a:gd name="T1" fmla="*/ 653 h 20"/>
                  <a:gd name="T2" fmla="*/ 192 w 18"/>
                  <a:gd name="T3" fmla="*/ 0 h 20"/>
                  <a:gd name="T4" fmla="*/ 1088 w 18"/>
                  <a:gd name="T5" fmla="*/ 172 h 20"/>
                  <a:gd name="T6" fmla="*/ 896 w 18"/>
                  <a:gd name="T7" fmla="*/ 1037 h 20"/>
                  <a:gd name="T8" fmla="*/ 0 w 18"/>
                  <a:gd name="T9" fmla="*/ 653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0" y="12"/>
                    </a:moveTo>
                    <a:lnTo>
                      <a:pt x="3" y="0"/>
                    </a:lnTo>
                    <a:lnTo>
                      <a:pt x="17"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7" name="Freeform 124"/>
              <p:cNvSpPr>
                <a:spLocks/>
              </p:cNvSpPr>
              <p:nvPr/>
            </p:nvSpPr>
            <p:spPr bwMode="auto">
              <a:xfrm>
                <a:off x="732" y="1594"/>
                <a:ext cx="42" cy="34"/>
              </a:xfrm>
              <a:custGeom>
                <a:avLst/>
                <a:gdLst>
                  <a:gd name="T0" fmla="*/ 0 w 21"/>
                  <a:gd name="T1" fmla="*/ 576 h 17"/>
                  <a:gd name="T2" fmla="*/ 384 w 21"/>
                  <a:gd name="T3" fmla="*/ 0 h 17"/>
                  <a:gd name="T4" fmla="*/ 1280 w 21"/>
                  <a:gd name="T5" fmla="*/ 448 h 17"/>
                  <a:gd name="T6" fmla="*/ 896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8" name="Freeform 125"/>
              <p:cNvSpPr>
                <a:spLocks/>
              </p:cNvSpPr>
              <p:nvPr/>
            </p:nvSpPr>
            <p:spPr bwMode="auto">
              <a:xfrm>
                <a:off x="732" y="1612"/>
                <a:ext cx="30" cy="26"/>
              </a:xfrm>
              <a:custGeom>
                <a:avLst/>
                <a:gdLst>
                  <a:gd name="T0" fmla="*/ 0 w 15"/>
                  <a:gd name="T1" fmla="*/ 0 h 13"/>
                  <a:gd name="T2" fmla="*/ 832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19" name="Freeform 126"/>
              <p:cNvSpPr>
                <a:spLocks/>
              </p:cNvSpPr>
              <p:nvPr/>
            </p:nvSpPr>
            <p:spPr bwMode="auto">
              <a:xfrm>
                <a:off x="722" y="1612"/>
                <a:ext cx="38" cy="35"/>
              </a:xfrm>
              <a:custGeom>
                <a:avLst/>
                <a:gdLst>
                  <a:gd name="T0" fmla="*/ 0 w 19"/>
                  <a:gd name="T1" fmla="*/ 272 h 18"/>
                  <a:gd name="T2" fmla="*/ 320 w 19"/>
                  <a:gd name="T3" fmla="*/ 0 h 18"/>
                  <a:gd name="T4" fmla="*/ 1152 w 19"/>
                  <a:gd name="T5" fmla="*/ 640 h 18"/>
                  <a:gd name="T6" fmla="*/ 768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0" name="Freeform 127"/>
              <p:cNvSpPr>
                <a:spLocks/>
              </p:cNvSpPr>
              <p:nvPr/>
            </p:nvSpPr>
            <p:spPr bwMode="auto">
              <a:xfrm>
                <a:off x="722" y="1622"/>
                <a:ext cx="26" cy="29"/>
              </a:xfrm>
              <a:custGeom>
                <a:avLst/>
                <a:gdLst>
                  <a:gd name="T0" fmla="*/ 0 w 13"/>
                  <a:gd name="T1" fmla="*/ 0 h 15"/>
                  <a:gd name="T2" fmla="*/ 448 w 13"/>
                  <a:gd name="T3" fmla="*/ 729 h 15"/>
                  <a:gd name="T4" fmla="*/ 704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1" name="Freeform 128"/>
              <p:cNvSpPr>
                <a:spLocks/>
              </p:cNvSpPr>
              <p:nvPr/>
            </p:nvSpPr>
            <p:spPr bwMode="auto">
              <a:xfrm>
                <a:off x="718"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2" name="Freeform 129"/>
              <p:cNvSpPr>
                <a:spLocks/>
              </p:cNvSpPr>
              <p:nvPr/>
            </p:nvSpPr>
            <p:spPr bwMode="auto">
              <a:xfrm>
                <a:off x="703"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3" name="Freeform 130"/>
              <p:cNvSpPr>
                <a:spLocks/>
              </p:cNvSpPr>
              <p:nvPr/>
            </p:nvSpPr>
            <p:spPr bwMode="auto">
              <a:xfrm>
                <a:off x="697" y="1622"/>
                <a:ext cx="23" cy="33"/>
              </a:xfrm>
              <a:custGeom>
                <a:avLst/>
                <a:gdLst>
                  <a:gd name="T0" fmla="*/ 594 w 11"/>
                  <a:gd name="T1" fmla="*/ 0 h 17"/>
                  <a:gd name="T2" fmla="*/ 838 w 11"/>
                  <a:gd name="T3" fmla="*/ 116 h 17"/>
                  <a:gd name="T4" fmla="*/ 245 w 11"/>
                  <a:gd name="T5" fmla="*/ 848 h 17"/>
                  <a:gd name="T6" fmla="*/ 0 w 11"/>
                  <a:gd name="T7" fmla="*/ 848 h 17"/>
                  <a:gd name="T8" fmla="*/ 594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7" y="0"/>
                    </a:moveTo>
                    <a:lnTo>
                      <a:pt x="10" y="2"/>
                    </a:lnTo>
                    <a:lnTo>
                      <a:pt x="3"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4" name="Freeform 131"/>
              <p:cNvSpPr>
                <a:spLocks/>
              </p:cNvSpPr>
              <p:nvPr/>
            </p:nvSpPr>
            <p:spPr bwMode="auto">
              <a:xfrm>
                <a:off x="687" y="1622"/>
                <a:ext cx="27" cy="33"/>
              </a:xfrm>
              <a:custGeom>
                <a:avLst/>
                <a:gdLst>
                  <a:gd name="T0" fmla="*/ 966 w 13"/>
                  <a:gd name="T1" fmla="*/ 0 h 17"/>
                  <a:gd name="T2" fmla="*/ 0 w 13"/>
                  <a:gd name="T3" fmla="*/ 637 h 17"/>
                  <a:gd name="T4" fmla="*/ 73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1"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5" name="Freeform 132"/>
              <p:cNvSpPr>
                <a:spLocks/>
              </p:cNvSpPr>
              <p:nvPr/>
            </p:nvSpPr>
            <p:spPr bwMode="auto">
              <a:xfrm>
                <a:off x="675" y="1612"/>
                <a:ext cx="39" cy="35"/>
              </a:xfrm>
              <a:custGeom>
                <a:avLst/>
                <a:gdLst>
                  <a:gd name="T0" fmla="*/ 977 w 19"/>
                  <a:gd name="T1" fmla="*/ 0 h 18"/>
                  <a:gd name="T2" fmla="*/ 1349 w 19"/>
                  <a:gd name="T3" fmla="*/ 272 h 18"/>
                  <a:gd name="T4" fmla="*/ 443 w 19"/>
                  <a:gd name="T5" fmla="*/ 912 h 18"/>
                  <a:gd name="T6" fmla="*/ 0 w 19"/>
                  <a:gd name="T7" fmla="*/ 640 h 18"/>
                  <a:gd name="T8" fmla="*/ 977 w 19"/>
                  <a:gd name="T9" fmla="*/ 0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13" y="0"/>
                    </a:moveTo>
                    <a:lnTo>
                      <a:pt x="18" y="5"/>
                    </a:lnTo>
                    <a:lnTo>
                      <a:pt x="6" y="17"/>
                    </a:lnTo>
                    <a:lnTo>
                      <a:pt x="0" y="12"/>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6" name="Freeform 133"/>
              <p:cNvSpPr>
                <a:spLocks/>
              </p:cNvSpPr>
              <p:nvPr/>
            </p:nvSpPr>
            <p:spPr bwMode="auto">
              <a:xfrm>
                <a:off x="673" y="1612"/>
                <a:ext cx="30" cy="26"/>
              </a:xfrm>
              <a:custGeom>
                <a:avLst/>
                <a:gdLst>
                  <a:gd name="T0" fmla="*/ 896 w 15"/>
                  <a:gd name="T1" fmla="*/ 0 h 13"/>
                  <a:gd name="T2" fmla="*/ 0 w 15"/>
                  <a:gd name="T3" fmla="*/ 448 h 13"/>
                  <a:gd name="T4" fmla="*/ 0 w 15"/>
                  <a:gd name="T5" fmla="*/ 640 h 13"/>
                  <a:gd name="T6" fmla="*/ 64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1"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7" name="Freeform 134"/>
              <p:cNvSpPr>
                <a:spLocks/>
              </p:cNvSpPr>
              <p:nvPr/>
            </p:nvSpPr>
            <p:spPr bwMode="auto">
              <a:xfrm>
                <a:off x="661" y="1594"/>
                <a:ext cx="42" cy="34"/>
              </a:xfrm>
              <a:custGeom>
                <a:avLst/>
                <a:gdLst>
                  <a:gd name="T0" fmla="*/ 896 w 21"/>
                  <a:gd name="T1" fmla="*/ 0 h 17"/>
                  <a:gd name="T2" fmla="*/ 1280 w 21"/>
                  <a:gd name="T3" fmla="*/ 576 h 17"/>
                  <a:gd name="T4" fmla="*/ 384 w 21"/>
                  <a:gd name="T5" fmla="*/ 1024 h 17"/>
                  <a:gd name="T6" fmla="*/ 0 w 21"/>
                  <a:gd name="T7" fmla="*/ 448 h 17"/>
                  <a:gd name="T8" fmla="*/ 896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4" y="0"/>
                    </a:moveTo>
                    <a:lnTo>
                      <a:pt x="20" y="9"/>
                    </a:lnTo>
                    <a:lnTo>
                      <a:pt x="6"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8" name="Freeform 135"/>
              <p:cNvSpPr>
                <a:spLocks/>
              </p:cNvSpPr>
              <p:nvPr/>
            </p:nvSpPr>
            <p:spPr bwMode="auto">
              <a:xfrm>
                <a:off x="655" y="1571"/>
                <a:ext cx="36" cy="39"/>
              </a:xfrm>
              <a:custGeom>
                <a:avLst/>
                <a:gdLst>
                  <a:gd name="T0" fmla="*/ 896 w 18"/>
                  <a:gd name="T1" fmla="*/ 0 h 20"/>
                  <a:gd name="T2" fmla="*/ 1088 w 18"/>
                  <a:gd name="T3" fmla="*/ 653 h 20"/>
                  <a:gd name="T4" fmla="*/ 192 w 18"/>
                  <a:gd name="T5" fmla="*/ 1037 h 20"/>
                  <a:gd name="T6" fmla="*/ 0 w 18"/>
                  <a:gd name="T7" fmla="*/ 172 h 20"/>
                  <a:gd name="T8" fmla="*/ 896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3"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29" name="Freeform 136"/>
              <p:cNvSpPr>
                <a:spLocks/>
              </p:cNvSpPr>
              <p:nvPr/>
            </p:nvSpPr>
            <p:spPr bwMode="auto">
              <a:xfrm>
                <a:off x="651" y="1543"/>
                <a:ext cx="34" cy="36"/>
              </a:xfrm>
              <a:custGeom>
                <a:avLst/>
                <a:gdLst>
                  <a:gd name="T0" fmla="*/ 1024 w 17"/>
                  <a:gd name="T1" fmla="*/ 896 h 18"/>
                  <a:gd name="T2" fmla="*/ 128 w 17"/>
                  <a:gd name="T3" fmla="*/ 1088 h 18"/>
                  <a:gd name="T4" fmla="*/ 0 w 17"/>
                  <a:gd name="T5" fmla="*/ 0 h 18"/>
                  <a:gd name="T6" fmla="*/ 896 w 17"/>
                  <a:gd name="T7" fmla="*/ 0 h 18"/>
                  <a:gd name="T8" fmla="*/ 1024 w 17"/>
                  <a:gd name="T9" fmla="*/ 896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14"/>
                    </a:moveTo>
                    <a:lnTo>
                      <a:pt x="2" y="17"/>
                    </a:lnTo>
                    <a:lnTo>
                      <a:pt x="0" y="0"/>
                    </a:lnTo>
                    <a:lnTo>
                      <a:pt x="14" y="0"/>
                    </a:lnTo>
                    <a:lnTo>
                      <a:pt x="16"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330" name="Rectangle 137"/>
              <p:cNvSpPr>
                <a:spLocks noChangeArrowheads="1"/>
              </p:cNvSpPr>
              <p:nvPr/>
            </p:nvSpPr>
            <p:spPr bwMode="auto">
              <a:xfrm>
                <a:off x="863" y="1441"/>
                <a:ext cx="19"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331" name="Rectangle 138"/>
              <p:cNvSpPr>
                <a:spLocks noChangeArrowheads="1"/>
              </p:cNvSpPr>
              <p:nvPr/>
            </p:nvSpPr>
            <p:spPr bwMode="auto">
              <a:xfrm>
                <a:off x="855" y="1834"/>
                <a:ext cx="33"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grpSp>
        <p:sp>
          <p:nvSpPr>
            <p:cNvPr id="7" name="Rectangle 139"/>
            <p:cNvSpPr>
              <a:spLocks noChangeArrowheads="1"/>
            </p:cNvSpPr>
            <p:nvPr/>
          </p:nvSpPr>
          <p:spPr bwMode="auto">
            <a:xfrm>
              <a:off x="1422864" y="1384711"/>
              <a:ext cx="830736" cy="309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600" dirty="0">
                  <a:solidFill>
                    <a:srgbClr val="000000"/>
                  </a:solidFill>
                  <a:latin typeface="Huawei Sans" panose="020C0503030203020204" pitchFamily="34" charset="0"/>
                  <a:ea typeface="+mn-ea"/>
                </a:rPr>
                <a:t>Mains 1</a:t>
              </a:r>
            </a:p>
          </p:txBody>
        </p:sp>
        <p:grpSp>
          <p:nvGrpSpPr>
            <p:cNvPr id="8" name="Group 140"/>
            <p:cNvGrpSpPr>
              <a:grpSpLocks/>
            </p:cNvGrpSpPr>
            <p:nvPr/>
          </p:nvGrpSpPr>
          <p:grpSpPr bwMode="auto">
            <a:xfrm>
              <a:off x="899592" y="5121685"/>
              <a:ext cx="1244600" cy="495300"/>
              <a:chOff x="2784" y="1128"/>
              <a:chExt cx="784" cy="312"/>
            </a:xfrm>
          </p:grpSpPr>
          <p:sp>
            <p:nvSpPr>
              <p:cNvPr id="194" name="Freeform 141"/>
              <p:cNvSpPr>
                <a:spLocks/>
              </p:cNvSpPr>
              <p:nvPr/>
            </p:nvSpPr>
            <p:spPr bwMode="auto">
              <a:xfrm>
                <a:off x="2816"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95" name="Freeform 142"/>
              <p:cNvSpPr>
                <a:spLocks/>
              </p:cNvSpPr>
              <p:nvPr/>
            </p:nvSpPr>
            <p:spPr bwMode="auto">
              <a:xfrm>
                <a:off x="2784"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C0C0C0"/>
              </a:solidFill>
              <a:ln w="12700" cap="rnd" cmpd="sng">
                <a:solidFill>
                  <a:srgbClr val="FF0000"/>
                </a:solidFill>
                <a:prstDash val="solid"/>
                <a:round/>
                <a:headEnd/>
                <a:tailEnd/>
              </a:ln>
            </p:spPr>
            <p:txBody>
              <a:bodyPr/>
              <a:lstStyle/>
              <a:p>
                <a:endParaRPr lang="zh-CN" altLang="en-US" sz="1600">
                  <a:latin typeface="Huawei Sans" panose="020C0503030203020204" pitchFamily="34" charset="0"/>
                </a:endParaRPr>
              </a:p>
            </p:txBody>
          </p:sp>
          <p:sp>
            <p:nvSpPr>
              <p:cNvPr id="196" name="Freeform 143"/>
              <p:cNvSpPr>
                <a:spLocks/>
              </p:cNvSpPr>
              <p:nvPr/>
            </p:nvSpPr>
            <p:spPr bwMode="auto">
              <a:xfrm>
                <a:off x="2972" y="1316"/>
                <a:ext cx="132" cy="83"/>
              </a:xfrm>
              <a:custGeom>
                <a:avLst/>
                <a:gdLst>
                  <a:gd name="T0" fmla="*/ 1480 w 65"/>
                  <a:gd name="T1" fmla="*/ 0 h 42"/>
                  <a:gd name="T2" fmla="*/ 3452 w 65"/>
                  <a:gd name="T3" fmla="*/ 0 h 42"/>
                  <a:gd name="T4" fmla="*/ 3452 w 65"/>
                  <a:gd name="T5" fmla="*/ 609 h 42"/>
                  <a:gd name="T6" fmla="*/ 4486 w 65"/>
                  <a:gd name="T7" fmla="*/ 609 h 42"/>
                  <a:gd name="T8" fmla="*/ 4486 w 65"/>
                  <a:gd name="T9" fmla="*/ 2437 h 42"/>
                  <a:gd name="T10" fmla="*/ 0 w 65"/>
                  <a:gd name="T11" fmla="*/ 2437 h 42"/>
                  <a:gd name="T12" fmla="*/ 0 w 65"/>
                  <a:gd name="T13" fmla="*/ 609 h 42"/>
                  <a:gd name="T14" fmla="*/ 1480 w 65"/>
                  <a:gd name="T15" fmla="*/ 609 h 42"/>
                  <a:gd name="T16" fmla="*/ 1480 w 65"/>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42"/>
                  <a:gd name="T29" fmla="*/ 65 w 65"/>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42">
                    <a:moveTo>
                      <a:pt x="21" y="0"/>
                    </a:moveTo>
                    <a:lnTo>
                      <a:pt x="49" y="0"/>
                    </a:lnTo>
                    <a:lnTo>
                      <a:pt x="49" y="10"/>
                    </a:lnTo>
                    <a:lnTo>
                      <a:pt x="64" y="10"/>
                    </a:lnTo>
                    <a:lnTo>
                      <a:pt x="64" y="41"/>
                    </a:lnTo>
                    <a:lnTo>
                      <a:pt x="0" y="41"/>
                    </a:lnTo>
                    <a:lnTo>
                      <a:pt x="0" y="10"/>
                    </a:lnTo>
                    <a:lnTo>
                      <a:pt x="21" y="10"/>
                    </a:lnTo>
                    <a:lnTo>
                      <a:pt x="21" y="0"/>
                    </a:lnTo>
                  </a:path>
                </a:pathLst>
              </a:custGeom>
              <a:solidFill>
                <a:srgbClr val="000000"/>
              </a:solidFill>
              <a:ln w="12700" cap="rnd" cmpd="sng">
                <a:solidFill>
                  <a:srgbClr val="FF0000"/>
                </a:solidFill>
                <a:prstDash val="solid"/>
                <a:round/>
                <a:headEnd/>
                <a:tailEnd/>
              </a:ln>
            </p:spPr>
            <p:txBody>
              <a:bodyPr/>
              <a:lstStyle/>
              <a:p>
                <a:endParaRPr lang="zh-CN" altLang="en-US" sz="1600">
                  <a:latin typeface="Huawei Sans" panose="020C0503030203020204" pitchFamily="34" charset="0"/>
                </a:endParaRPr>
              </a:p>
            </p:txBody>
          </p:sp>
        </p:grpSp>
        <p:grpSp>
          <p:nvGrpSpPr>
            <p:cNvPr id="9" name="Group 145"/>
            <p:cNvGrpSpPr>
              <a:grpSpLocks/>
            </p:cNvGrpSpPr>
            <p:nvPr/>
          </p:nvGrpSpPr>
          <p:grpSpPr bwMode="auto">
            <a:xfrm>
              <a:off x="1567929" y="4512085"/>
              <a:ext cx="304800" cy="609600"/>
              <a:chOff x="4308" y="1632"/>
              <a:chExt cx="192" cy="384"/>
            </a:xfrm>
          </p:grpSpPr>
          <p:sp>
            <p:nvSpPr>
              <p:cNvPr id="191" name="Line 146"/>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sp>
            <p:nvSpPr>
              <p:cNvPr id="192" name="AutoShape 147"/>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600">
                  <a:latin typeface="Huawei Sans" panose="020C0503030203020204" pitchFamily="34" charset="0"/>
                </a:endParaRPr>
              </a:p>
            </p:txBody>
          </p:sp>
          <p:sp>
            <p:nvSpPr>
              <p:cNvPr id="193" name="Line 148"/>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grpSp>
        <p:grpSp>
          <p:nvGrpSpPr>
            <p:cNvPr id="10" name="Group 149"/>
            <p:cNvGrpSpPr>
              <a:grpSpLocks/>
            </p:cNvGrpSpPr>
            <p:nvPr/>
          </p:nvGrpSpPr>
          <p:grpSpPr bwMode="auto">
            <a:xfrm>
              <a:off x="1779067" y="2313397"/>
              <a:ext cx="304800" cy="609600"/>
              <a:chOff x="4308" y="1632"/>
              <a:chExt cx="192" cy="384"/>
            </a:xfrm>
          </p:grpSpPr>
          <p:sp>
            <p:nvSpPr>
              <p:cNvPr id="188" name="Line 150"/>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sp>
            <p:nvSpPr>
              <p:cNvPr id="189" name="AutoShape 151"/>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600">
                  <a:latin typeface="Huawei Sans" panose="020C0503030203020204" pitchFamily="34" charset="0"/>
                </a:endParaRPr>
              </a:p>
            </p:txBody>
          </p:sp>
          <p:sp>
            <p:nvSpPr>
              <p:cNvPr id="190" name="Line 152"/>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grpSp>
        <p:sp>
          <p:nvSpPr>
            <p:cNvPr id="11" name="Rectangle 154"/>
            <p:cNvSpPr>
              <a:spLocks noChangeArrowheads="1"/>
            </p:cNvSpPr>
            <p:nvPr/>
          </p:nvSpPr>
          <p:spPr bwMode="auto">
            <a:xfrm>
              <a:off x="2370294" y="1376772"/>
              <a:ext cx="830736" cy="309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600" dirty="0">
                  <a:solidFill>
                    <a:srgbClr val="000000"/>
                  </a:solidFill>
                  <a:latin typeface="Huawei Sans" panose="020C0503030203020204" pitchFamily="34" charset="0"/>
                  <a:ea typeface="+mn-ea"/>
                </a:rPr>
                <a:t>Mains 2</a:t>
              </a:r>
            </a:p>
          </p:txBody>
        </p:sp>
        <p:grpSp>
          <p:nvGrpSpPr>
            <p:cNvPr id="12" name="Group 155"/>
            <p:cNvGrpSpPr>
              <a:grpSpLocks/>
            </p:cNvGrpSpPr>
            <p:nvPr/>
          </p:nvGrpSpPr>
          <p:grpSpPr bwMode="auto">
            <a:xfrm>
              <a:off x="2571229" y="2313397"/>
              <a:ext cx="304800" cy="609600"/>
              <a:chOff x="4308" y="1632"/>
              <a:chExt cx="192" cy="384"/>
            </a:xfrm>
          </p:grpSpPr>
          <p:sp>
            <p:nvSpPr>
              <p:cNvPr id="185" name="Line 156"/>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sp>
            <p:nvSpPr>
              <p:cNvPr id="186" name="AutoShape 157"/>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600">
                  <a:latin typeface="Huawei Sans" panose="020C0503030203020204" pitchFamily="34" charset="0"/>
                </a:endParaRPr>
              </a:p>
            </p:txBody>
          </p:sp>
          <p:sp>
            <p:nvSpPr>
              <p:cNvPr id="187" name="Line 158"/>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grpSp>
        <p:sp>
          <p:nvSpPr>
            <p:cNvPr id="13" name="Rectangle 159"/>
            <p:cNvSpPr>
              <a:spLocks noChangeArrowheads="1"/>
            </p:cNvSpPr>
            <p:nvPr/>
          </p:nvSpPr>
          <p:spPr bwMode="auto">
            <a:xfrm>
              <a:off x="1013826" y="5697947"/>
              <a:ext cx="2452822" cy="425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a:lnSpc>
                  <a:spcPct val="100000"/>
                </a:lnSpc>
                <a:spcBef>
                  <a:spcPct val="0"/>
                </a:spcBef>
                <a:buClrTx/>
                <a:buSzTx/>
                <a:buFontTx/>
                <a:buNone/>
              </a:pPr>
              <a:r>
                <a:rPr lang="en-US" sz="1600" dirty="0">
                  <a:solidFill>
                    <a:srgbClr val="000000"/>
                  </a:solidFill>
                  <a:latin typeface="Huawei Sans" panose="020C0503030203020204" pitchFamily="34" charset="0"/>
                  <a:ea typeface="+mn-ea"/>
                </a:rPr>
                <a:t>Emergency generator</a:t>
              </a:r>
            </a:p>
          </p:txBody>
        </p:sp>
        <p:grpSp>
          <p:nvGrpSpPr>
            <p:cNvPr id="14" name="Group 160"/>
            <p:cNvGrpSpPr>
              <a:grpSpLocks/>
            </p:cNvGrpSpPr>
            <p:nvPr/>
          </p:nvGrpSpPr>
          <p:grpSpPr bwMode="auto">
            <a:xfrm>
              <a:off x="2196579" y="5121685"/>
              <a:ext cx="1244600" cy="495300"/>
              <a:chOff x="2784" y="1128"/>
              <a:chExt cx="784" cy="312"/>
            </a:xfrm>
          </p:grpSpPr>
          <p:sp>
            <p:nvSpPr>
              <p:cNvPr id="182" name="Freeform 161"/>
              <p:cNvSpPr>
                <a:spLocks/>
              </p:cNvSpPr>
              <p:nvPr/>
            </p:nvSpPr>
            <p:spPr bwMode="auto">
              <a:xfrm>
                <a:off x="2816"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00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83" name="Freeform 162"/>
              <p:cNvSpPr>
                <a:spLocks/>
              </p:cNvSpPr>
              <p:nvPr/>
            </p:nvSpPr>
            <p:spPr bwMode="auto">
              <a:xfrm>
                <a:off x="2784" y="1128"/>
                <a:ext cx="752" cy="312"/>
              </a:xfrm>
              <a:custGeom>
                <a:avLst/>
                <a:gdLst>
                  <a:gd name="T0" fmla="*/ 1956 w 371"/>
                  <a:gd name="T1" fmla="*/ 967 h 159"/>
                  <a:gd name="T2" fmla="*/ 1956 w 371"/>
                  <a:gd name="T3" fmla="*/ 2561 h 159"/>
                  <a:gd name="T4" fmla="*/ 0 w 371"/>
                  <a:gd name="T5" fmla="*/ 2561 h 159"/>
                  <a:gd name="T6" fmla="*/ 0 w 371"/>
                  <a:gd name="T7" fmla="*/ 5765 h 159"/>
                  <a:gd name="T8" fmla="*/ 965 w 371"/>
                  <a:gd name="T9" fmla="*/ 5765 h 159"/>
                  <a:gd name="T10" fmla="*/ 965 w 371"/>
                  <a:gd name="T11" fmla="*/ 7351 h 159"/>
                  <a:gd name="T12" fmla="*/ 0 w 371"/>
                  <a:gd name="T13" fmla="*/ 7351 h 159"/>
                  <a:gd name="T14" fmla="*/ 0 w 371"/>
                  <a:gd name="T15" fmla="*/ 9015 h 159"/>
                  <a:gd name="T16" fmla="*/ 24784 w 371"/>
                  <a:gd name="T17" fmla="*/ 9015 h 159"/>
                  <a:gd name="T18" fmla="*/ 24784 w 371"/>
                  <a:gd name="T19" fmla="*/ 8228 h 159"/>
                  <a:gd name="T20" fmla="*/ 25657 w 371"/>
                  <a:gd name="T21" fmla="*/ 8228 h 159"/>
                  <a:gd name="T22" fmla="*/ 25657 w 371"/>
                  <a:gd name="T23" fmla="*/ 0 h 159"/>
                  <a:gd name="T24" fmla="*/ 24784 w 371"/>
                  <a:gd name="T25" fmla="*/ 0 h 159"/>
                  <a:gd name="T26" fmla="*/ 24784 w 371"/>
                  <a:gd name="T27" fmla="*/ 1721 h 159"/>
                  <a:gd name="T28" fmla="*/ 23784 w 371"/>
                  <a:gd name="T29" fmla="*/ 1721 h 159"/>
                  <a:gd name="T30" fmla="*/ 22892 w 371"/>
                  <a:gd name="T31" fmla="*/ 1721 h 159"/>
                  <a:gd name="T32" fmla="*/ 22892 w 371"/>
                  <a:gd name="T33" fmla="*/ 905 h 159"/>
                  <a:gd name="T34" fmla="*/ 21992 w 371"/>
                  <a:gd name="T35" fmla="*/ 905 h 159"/>
                  <a:gd name="T36" fmla="*/ 21992 w 371"/>
                  <a:gd name="T37" fmla="*/ 0 h 159"/>
                  <a:gd name="T38" fmla="*/ 11225 w 371"/>
                  <a:gd name="T39" fmla="*/ 0 h 159"/>
                  <a:gd name="T40" fmla="*/ 11225 w 371"/>
                  <a:gd name="T41" fmla="*/ 905 h 159"/>
                  <a:gd name="T42" fmla="*/ 10534 w 371"/>
                  <a:gd name="T43" fmla="*/ 905 h 159"/>
                  <a:gd name="T44" fmla="*/ 10534 w 371"/>
                  <a:gd name="T45" fmla="*/ 1721 h 159"/>
                  <a:gd name="T46" fmla="*/ 9585 w 371"/>
                  <a:gd name="T47" fmla="*/ 1721 h 159"/>
                  <a:gd name="T48" fmla="*/ 9585 w 371"/>
                  <a:gd name="T49" fmla="*/ 2449 h 159"/>
                  <a:gd name="T50" fmla="*/ 8594 w 371"/>
                  <a:gd name="T51" fmla="*/ 2449 h 159"/>
                  <a:gd name="T52" fmla="*/ 8594 w 371"/>
                  <a:gd name="T53" fmla="*/ 4162 h 159"/>
                  <a:gd name="T54" fmla="*/ 6804 w 371"/>
                  <a:gd name="T55" fmla="*/ 4162 h 159"/>
                  <a:gd name="T56" fmla="*/ 6804 w 371"/>
                  <a:gd name="T57" fmla="*/ 2449 h 159"/>
                  <a:gd name="T58" fmla="*/ 5669 w 371"/>
                  <a:gd name="T59" fmla="*/ 2449 h 159"/>
                  <a:gd name="T60" fmla="*/ 5669 w 371"/>
                  <a:gd name="T61" fmla="*/ 967 h 159"/>
                  <a:gd name="T62" fmla="*/ 1956 w 371"/>
                  <a:gd name="T63" fmla="*/ 967 h 15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71"/>
                  <a:gd name="T97" fmla="*/ 0 h 159"/>
                  <a:gd name="T98" fmla="*/ 371 w 371"/>
                  <a:gd name="T99" fmla="*/ 159 h 15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71" h="159">
                    <a:moveTo>
                      <a:pt x="28" y="17"/>
                    </a:moveTo>
                    <a:lnTo>
                      <a:pt x="28" y="45"/>
                    </a:lnTo>
                    <a:lnTo>
                      <a:pt x="0" y="45"/>
                    </a:lnTo>
                    <a:lnTo>
                      <a:pt x="0" y="101"/>
                    </a:lnTo>
                    <a:lnTo>
                      <a:pt x="14" y="101"/>
                    </a:lnTo>
                    <a:lnTo>
                      <a:pt x="14" y="129"/>
                    </a:lnTo>
                    <a:lnTo>
                      <a:pt x="0" y="129"/>
                    </a:lnTo>
                    <a:lnTo>
                      <a:pt x="0" y="158"/>
                    </a:lnTo>
                    <a:lnTo>
                      <a:pt x="357" y="158"/>
                    </a:lnTo>
                    <a:lnTo>
                      <a:pt x="357" y="144"/>
                    </a:lnTo>
                    <a:lnTo>
                      <a:pt x="370" y="144"/>
                    </a:lnTo>
                    <a:lnTo>
                      <a:pt x="370" y="0"/>
                    </a:lnTo>
                    <a:lnTo>
                      <a:pt x="357" y="0"/>
                    </a:lnTo>
                    <a:lnTo>
                      <a:pt x="357" y="30"/>
                    </a:lnTo>
                    <a:lnTo>
                      <a:pt x="343" y="30"/>
                    </a:lnTo>
                    <a:lnTo>
                      <a:pt x="330" y="30"/>
                    </a:lnTo>
                    <a:lnTo>
                      <a:pt x="330" y="16"/>
                    </a:lnTo>
                    <a:lnTo>
                      <a:pt x="317" y="16"/>
                    </a:lnTo>
                    <a:lnTo>
                      <a:pt x="317" y="0"/>
                    </a:lnTo>
                    <a:lnTo>
                      <a:pt x="162" y="0"/>
                    </a:lnTo>
                    <a:lnTo>
                      <a:pt x="162" y="16"/>
                    </a:lnTo>
                    <a:lnTo>
                      <a:pt x="152" y="16"/>
                    </a:lnTo>
                    <a:lnTo>
                      <a:pt x="152" y="30"/>
                    </a:lnTo>
                    <a:lnTo>
                      <a:pt x="138" y="30"/>
                    </a:lnTo>
                    <a:lnTo>
                      <a:pt x="138" y="43"/>
                    </a:lnTo>
                    <a:lnTo>
                      <a:pt x="124" y="43"/>
                    </a:lnTo>
                    <a:lnTo>
                      <a:pt x="124" y="73"/>
                    </a:lnTo>
                    <a:lnTo>
                      <a:pt x="98" y="73"/>
                    </a:lnTo>
                    <a:lnTo>
                      <a:pt x="98" y="43"/>
                    </a:lnTo>
                    <a:lnTo>
                      <a:pt x="82" y="43"/>
                    </a:lnTo>
                    <a:lnTo>
                      <a:pt x="82" y="17"/>
                    </a:lnTo>
                    <a:lnTo>
                      <a:pt x="28" y="17"/>
                    </a:lnTo>
                  </a:path>
                </a:pathLst>
              </a:custGeom>
              <a:solidFill>
                <a:srgbClr val="C0C0C0"/>
              </a:solidFill>
              <a:ln w="12700" cap="rnd" cmpd="sng">
                <a:solidFill>
                  <a:srgbClr val="FF0000"/>
                </a:solidFill>
                <a:prstDash val="solid"/>
                <a:round/>
                <a:headEnd/>
                <a:tailEnd/>
              </a:ln>
            </p:spPr>
            <p:txBody>
              <a:bodyPr/>
              <a:lstStyle/>
              <a:p>
                <a:endParaRPr lang="zh-CN" altLang="en-US" sz="1600">
                  <a:latin typeface="Huawei Sans" panose="020C0503030203020204" pitchFamily="34" charset="0"/>
                </a:endParaRPr>
              </a:p>
            </p:txBody>
          </p:sp>
          <p:sp>
            <p:nvSpPr>
              <p:cNvPr id="184" name="Freeform 163"/>
              <p:cNvSpPr>
                <a:spLocks/>
              </p:cNvSpPr>
              <p:nvPr/>
            </p:nvSpPr>
            <p:spPr bwMode="auto">
              <a:xfrm>
                <a:off x="2972" y="1316"/>
                <a:ext cx="132" cy="83"/>
              </a:xfrm>
              <a:custGeom>
                <a:avLst/>
                <a:gdLst>
                  <a:gd name="T0" fmla="*/ 1480 w 65"/>
                  <a:gd name="T1" fmla="*/ 0 h 42"/>
                  <a:gd name="T2" fmla="*/ 3452 w 65"/>
                  <a:gd name="T3" fmla="*/ 0 h 42"/>
                  <a:gd name="T4" fmla="*/ 3452 w 65"/>
                  <a:gd name="T5" fmla="*/ 609 h 42"/>
                  <a:gd name="T6" fmla="*/ 4486 w 65"/>
                  <a:gd name="T7" fmla="*/ 609 h 42"/>
                  <a:gd name="T8" fmla="*/ 4486 w 65"/>
                  <a:gd name="T9" fmla="*/ 2437 h 42"/>
                  <a:gd name="T10" fmla="*/ 0 w 65"/>
                  <a:gd name="T11" fmla="*/ 2437 h 42"/>
                  <a:gd name="T12" fmla="*/ 0 w 65"/>
                  <a:gd name="T13" fmla="*/ 609 h 42"/>
                  <a:gd name="T14" fmla="*/ 1480 w 65"/>
                  <a:gd name="T15" fmla="*/ 609 h 42"/>
                  <a:gd name="T16" fmla="*/ 1480 w 65"/>
                  <a:gd name="T17" fmla="*/ 0 h 4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5"/>
                  <a:gd name="T28" fmla="*/ 0 h 42"/>
                  <a:gd name="T29" fmla="*/ 65 w 65"/>
                  <a:gd name="T30" fmla="*/ 42 h 4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5" h="42">
                    <a:moveTo>
                      <a:pt x="21" y="0"/>
                    </a:moveTo>
                    <a:lnTo>
                      <a:pt x="49" y="0"/>
                    </a:lnTo>
                    <a:lnTo>
                      <a:pt x="49" y="10"/>
                    </a:lnTo>
                    <a:lnTo>
                      <a:pt x="64" y="10"/>
                    </a:lnTo>
                    <a:lnTo>
                      <a:pt x="64" y="41"/>
                    </a:lnTo>
                    <a:lnTo>
                      <a:pt x="0" y="41"/>
                    </a:lnTo>
                    <a:lnTo>
                      <a:pt x="0" y="10"/>
                    </a:lnTo>
                    <a:lnTo>
                      <a:pt x="21" y="10"/>
                    </a:lnTo>
                    <a:lnTo>
                      <a:pt x="21" y="0"/>
                    </a:lnTo>
                  </a:path>
                </a:pathLst>
              </a:custGeom>
              <a:solidFill>
                <a:srgbClr val="000000"/>
              </a:solidFill>
              <a:ln w="12700" cap="rnd" cmpd="sng">
                <a:solidFill>
                  <a:srgbClr val="FF0000"/>
                </a:solidFill>
                <a:prstDash val="solid"/>
                <a:round/>
                <a:headEnd/>
                <a:tailEnd/>
              </a:ln>
            </p:spPr>
            <p:txBody>
              <a:bodyPr/>
              <a:lstStyle/>
              <a:p>
                <a:endParaRPr lang="zh-CN" altLang="en-US" sz="1600">
                  <a:latin typeface="Huawei Sans" panose="020C0503030203020204" pitchFamily="34" charset="0"/>
                </a:endParaRPr>
              </a:p>
            </p:txBody>
          </p:sp>
        </p:grpSp>
        <p:grpSp>
          <p:nvGrpSpPr>
            <p:cNvPr id="15" name="Group 164"/>
            <p:cNvGrpSpPr>
              <a:grpSpLocks/>
            </p:cNvGrpSpPr>
            <p:nvPr/>
          </p:nvGrpSpPr>
          <p:grpSpPr bwMode="auto">
            <a:xfrm rot="-5400000">
              <a:off x="2131492" y="2519772"/>
              <a:ext cx="304800" cy="609600"/>
              <a:chOff x="4308" y="1632"/>
              <a:chExt cx="192" cy="384"/>
            </a:xfrm>
          </p:grpSpPr>
          <p:sp>
            <p:nvSpPr>
              <p:cNvPr id="179" name="Line 165"/>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sp>
            <p:nvSpPr>
              <p:cNvPr id="180" name="AutoShape 166"/>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600">
                  <a:latin typeface="Huawei Sans" panose="020C0503030203020204" pitchFamily="34" charset="0"/>
                </a:endParaRPr>
              </a:p>
            </p:txBody>
          </p:sp>
          <p:sp>
            <p:nvSpPr>
              <p:cNvPr id="181" name="Line 167"/>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grpSp>
        <p:grpSp>
          <p:nvGrpSpPr>
            <p:cNvPr id="16" name="Group 168"/>
            <p:cNvGrpSpPr>
              <a:grpSpLocks/>
            </p:cNvGrpSpPr>
            <p:nvPr/>
          </p:nvGrpSpPr>
          <p:grpSpPr bwMode="auto">
            <a:xfrm>
              <a:off x="2364854" y="1719672"/>
              <a:ext cx="582613" cy="665163"/>
              <a:chOff x="651" y="1441"/>
              <a:chExt cx="439" cy="491"/>
            </a:xfrm>
          </p:grpSpPr>
          <p:sp>
            <p:nvSpPr>
              <p:cNvPr id="44" name="Rectangle 169"/>
              <p:cNvSpPr>
                <a:spLocks noChangeArrowheads="1"/>
              </p:cNvSpPr>
              <p:nvPr/>
            </p:nvSpPr>
            <p:spPr bwMode="auto">
              <a:xfrm>
                <a:off x="711" y="1655"/>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45" name="Rectangle 170"/>
              <p:cNvSpPr>
                <a:spLocks noChangeArrowheads="1"/>
              </p:cNvSpPr>
              <p:nvPr/>
            </p:nvSpPr>
            <p:spPr bwMode="auto">
              <a:xfrm>
                <a:off x="711" y="1696"/>
                <a:ext cx="343" cy="1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46" name="Freeform 171"/>
              <p:cNvSpPr>
                <a:spLocks/>
              </p:cNvSpPr>
              <p:nvPr/>
            </p:nvSpPr>
            <p:spPr bwMode="auto">
              <a:xfrm>
                <a:off x="651" y="1797"/>
                <a:ext cx="34" cy="35"/>
              </a:xfrm>
              <a:custGeom>
                <a:avLst/>
                <a:gdLst>
                  <a:gd name="T0" fmla="*/ 1024 w 17"/>
                  <a:gd name="T1" fmla="*/ 171 h 18"/>
                  <a:gd name="T2" fmla="*/ 896 w 17"/>
                  <a:gd name="T3" fmla="*/ 912 h 18"/>
                  <a:gd name="T4" fmla="*/ 0 w 17"/>
                  <a:gd name="T5" fmla="*/ 912 h 18"/>
                  <a:gd name="T6" fmla="*/ 128 w 17"/>
                  <a:gd name="T7" fmla="*/ 0 h 18"/>
                  <a:gd name="T8" fmla="*/ 1024 w 17"/>
                  <a:gd name="T9" fmla="*/ 171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3"/>
                    </a:moveTo>
                    <a:lnTo>
                      <a:pt x="14" y="17"/>
                    </a:lnTo>
                    <a:lnTo>
                      <a:pt x="0" y="17"/>
                    </a:lnTo>
                    <a:lnTo>
                      <a:pt x="2" y="0"/>
                    </a:lnTo>
                    <a:lnTo>
                      <a:pt x="16"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47" name="Freeform 172"/>
              <p:cNvSpPr>
                <a:spLocks/>
              </p:cNvSpPr>
              <p:nvPr/>
            </p:nvSpPr>
            <p:spPr bwMode="auto">
              <a:xfrm>
                <a:off x="655" y="1765"/>
                <a:ext cx="36" cy="40"/>
              </a:xfrm>
              <a:custGeom>
                <a:avLst/>
                <a:gdLst>
                  <a:gd name="T0" fmla="*/ 1088 w 18"/>
                  <a:gd name="T1" fmla="*/ 448 h 20"/>
                  <a:gd name="T2" fmla="*/ 896 w 18"/>
                  <a:gd name="T3" fmla="*/ 1216 h 20"/>
                  <a:gd name="T4" fmla="*/ 0 w 18"/>
                  <a:gd name="T5" fmla="*/ 1024 h 20"/>
                  <a:gd name="T6" fmla="*/ 192 w 18"/>
                  <a:gd name="T7" fmla="*/ 0 h 20"/>
                  <a:gd name="T8" fmla="*/ 1088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3"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48" name="Freeform 173"/>
              <p:cNvSpPr>
                <a:spLocks/>
              </p:cNvSpPr>
              <p:nvPr/>
            </p:nvSpPr>
            <p:spPr bwMode="auto">
              <a:xfrm>
                <a:off x="661" y="1748"/>
                <a:ext cx="42" cy="33"/>
              </a:xfrm>
              <a:custGeom>
                <a:avLst/>
                <a:gdLst>
                  <a:gd name="T0" fmla="*/ 1280 w 21"/>
                  <a:gd name="T1" fmla="*/ 380 h 17"/>
                  <a:gd name="T2" fmla="*/ 896 w 21"/>
                  <a:gd name="T3" fmla="*/ 848 h 17"/>
                  <a:gd name="T4" fmla="*/ 0 w 21"/>
                  <a:gd name="T5" fmla="*/ 468 h 17"/>
                  <a:gd name="T6" fmla="*/ 384 w 21"/>
                  <a:gd name="T7" fmla="*/ 0 h 17"/>
                  <a:gd name="T8" fmla="*/ 1280 w 21"/>
                  <a:gd name="T9" fmla="*/ 38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20" y="7"/>
                    </a:moveTo>
                    <a:lnTo>
                      <a:pt x="14" y="16"/>
                    </a:lnTo>
                    <a:lnTo>
                      <a:pt x="0" y="9"/>
                    </a:lnTo>
                    <a:lnTo>
                      <a:pt x="6" y="0"/>
                    </a:lnTo>
                    <a:lnTo>
                      <a:pt x="20"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49" name="Freeform 174"/>
              <p:cNvSpPr>
                <a:spLocks/>
              </p:cNvSpPr>
              <p:nvPr/>
            </p:nvSpPr>
            <p:spPr bwMode="auto">
              <a:xfrm>
                <a:off x="673" y="1738"/>
                <a:ext cx="30" cy="25"/>
              </a:xfrm>
              <a:custGeom>
                <a:avLst/>
                <a:gdLst>
                  <a:gd name="T0" fmla="*/ 896 w 15"/>
                  <a:gd name="T1" fmla="*/ 602 h 13"/>
                  <a:gd name="T2" fmla="*/ 64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1"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0" name="Freeform 175"/>
              <p:cNvSpPr>
                <a:spLocks/>
              </p:cNvSpPr>
              <p:nvPr/>
            </p:nvSpPr>
            <p:spPr bwMode="auto">
              <a:xfrm>
                <a:off x="675" y="1732"/>
                <a:ext cx="34" cy="31"/>
              </a:xfrm>
              <a:custGeom>
                <a:avLst/>
                <a:gdLst>
                  <a:gd name="T0" fmla="*/ 1024 w 17"/>
                  <a:gd name="T1" fmla="*/ 525 h 16"/>
                  <a:gd name="T2" fmla="*/ 832 w 17"/>
                  <a:gd name="T3" fmla="*/ 785 h 16"/>
                  <a:gd name="T4" fmla="*/ 0 w 17"/>
                  <a:gd name="T5" fmla="*/ 169 h 16"/>
                  <a:gd name="T6" fmla="*/ 384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3" y="15"/>
                    </a:lnTo>
                    <a:lnTo>
                      <a:pt x="0" y="3"/>
                    </a:lnTo>
                    <a:lnTo>
                      <a:pt x="6"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1" name="Freeform 176"/>
              <p:cNvSpPr>
                <a:spLocks/>
              </p:cNvSpPr>
              <p:nvPr/>
            </p:nvSpPr>
            <p:spPr bwMode="auto">
              <a:xfrm>
                <a:off x="687"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2" name="Freeform 177"/>
              <p:cNvSpPr>
                <a:spLocks/>
              </p:cNvSpPr>
              <p:nvPr/>
            </p:nvSpPr>
            <p:spPr bwMode="auto">
              <a:xfrm>
                <a:off x="701" y="1720"/>
                <a:ext cx="19" cy="33"/>
              </a:xfrm>
              <a:custGeom>
                <a:avLst/>
                <a:gdLst>
                  <a:gd name="T0" fmla="*/ 714 w 9"/>
                  <a:gd name="T1" fmla="*/ 848 h 17"/>
                  <a:gd name="T2" fmla="*/ 253 w 9"/>
                  <a:gd name="T3" fmla="*/ 848 h 17"/>
                  <a:gd name="T4" fmla="*/ 0 w 9"/>
                  <a:gd name="T5" fmla="*/ 0 h 17"/>
                  <a:gd name="T6" fmla="*/ 458 w 9"/>
                  <a:gd name="T7" fmla="*/ 0 h 17"/>
                  <a:gd name="T8" fmla="*/ 714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8" y="16"/>
                    </a:moveTo>
                    <a:lnTo>
                      <a:pt x="3" y="16"/>
                    </a:lnTo>
                    <a:lnTo>
                      <a:pt x="0" y="0"/>
                    </a:lnTo>
                    <a:lnTo>
                      <a:pt x="5" y="0"/>
                    </a:lnTo>
                    <a:lnTo>
                      <a:pt x="8"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3" name="Freeform 178"/>
              <p:cNvSpPr>
                <a:spLocks/>
              </p:cNvSpPr>
              <p:nvPr/>
            </p:nvSpPr>
            <p:spPr bwMode="auto">
              <a:xfrm>
                <a:off x="711"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4" name="Freeform 179"/>
              <p:cNvSpPr>
                <a:spLocks/>
              </p:cNvSpPr>
              <p:nvPr/>
            </p:nvSpPr>
            <p:spPr bwMode="auto">
              <a:xfrm>
                <a:off x="718" y="1720"/>
                <a:ext cx="16" cy="33"/>
              </a:xfrm>
              <a:custGeom>
                <a:avLst/>
                <a:gdLst>
                  <a:gd name="T0" fmla="*/ 256 w 8"/>
                  <a:gd name="T1" fmla="*/ 848 h 17"/>
                  <a:gd name="T2" fmla="*/ 0 w 8"/>
                  <a:gd name="T3" fmla="*/ 848 h 17"/>
                  <a:gd name="T4" fmla="*/ 256 w 8"/>
                  <a:gd name="T5" fmla="*/ 0 h 17"/>
                  <a:gd name="T6" fmla="*/ 448 w 8"/>
                  <a:gd name="T7" fmla="*/ 0 h 17"/>
                  <a:gd name="T8" fmla="*/ 256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4" y="16"/>
                    </a:moveTo>
                    <a:lnTo>
                      <a:pt x="0" y="16"/>
                    </a:lnTo>
                    <a:lnTo>
                      <a:pt x="4" y="0"/>
                    </a:lnTo>
                    <a:lnTo>
                      <a:pt x="7" y="0"/>
                    </a:lnTo>
                    <a:lnTo>
                      <a:pt x="4"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5" name="Freeform 180"/>
              <p:cNvSpPr>
                <a:spLocks/>
              </p:cNvSpPr>
              <p:nvPr/>
            </p:nvSpPr>
            <p:spPr bwMode="auto">
              <a:xfrm>
                <a:off x="726" y="1720"/>
                <a:ext cx="22" cy="33"/>
              </a:xfrm>
              <a:custGeom>
                <a:avLst/>
                <a:gdLst>
                  <a:gd name="T0" fmla="*/ 0 w 11"/>
                  <a:gd name="T1" fmla="*/ 848 h 17"/>
                  <a:gd name="T2" fmla="*/ 640 w 11"/>
                  <a:gd name="T3" fmla="*/ 328 h 17"/>
                  <a:gd name="T4" fmla="*/ 448 w 11"/>
                  <a:gd name="T5" fmla="*/ 116 h 17"/>
                  <a:gd name="T6" fmla="*/ 192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6" name="Freeform 181"/>
              <p:cNvSpPr>
                <a:spLocks/>
              </p:cNvSpPr>
              <p:nvPr/>
            </p:nvSpPr>
            <p:spPr bwMode="auto">
              <a:xfrm>
                <a:off x="726" y="1732"/>
                <a:ext cx="34" cy="31"/>
              </a:xfrm>
              <a:custGeom>
                <a:avLst/>
                <a:gdLst>
                  <a:gd name="T0" fmla="*/ 192 w 17"/>
                  <a:gd name="T1" fmla="*/ 785 h 16"/>
                  <a:gd name="T2" fmla="*/ 0 w 17"/>
                  <a:gd name="T3" fmla="*/ 525 h 16"/>
                  <a:gd name="T4" fmla="*/ 640 w 17"/>
                  <a:gd name="T5" fmla="*/ 0 h 16"/>
                  <a:gd name="T6" fmla="*/ 1024 w 17"/>
                  <a:gd name="T7" fmla="*/ 169 h 16"/>
                  <a:gd name="T8" fmla="*/ 192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7" name="Freeform 182"/>
              <p:cNvSpPr>
                <a:spLocks/>
              </p:cNvSpPr>
              <p:nvPr/>
            </p:nvSpPr>
            <p:spPr bwMode="auto">
              <a:xfrm>
                <a:off x="732" y="1738"/>
                <a:ext cx="30" cy="25"/>
              </a:xfrm>
              <a:custGeom>
                <a:avLst/>
                <a:gdLst>
                  <a:gd name="T0" fmla="*/ 0 w 15"/>
                  <a:gd name="T1" fmla="*/ 602 h 13"/>
                  <a:gd name="T2" fmla="*/ 896 w 15"/>
                  <a:gd name="T3" fmla="*/ 263 h 13"/>
                  <a:gd name="T4" fmla="*/ 896 w 15"/>
                  <a:gd name="T5" fmla="*/ 108 h 13"/>
                  <a:gd name="T6" fmla="*/ 832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8" name="Freeform 183"/>
              <p:cNvSpPr>
                <a:spLocks/>
              </p:cNvSpPr>
              <p:nvPr/>
            </p:nvSpPr>
            <p:spPr bwMode="auto">
              <a:xfrm>
                <a:off x="732" y="1748"/>
                <a:ext cx="42" cy="33"/>
              </a:xfrm>
              <a:custGeom>
                <a:avLst/>
                <a:gdLst>
                  <a:gd name="T0" fmla="*/ 384 w 21"/>
                  <a:gd name="T1" fmla="*/ 848 h 17"/>
                  <a:gd name="T2" fmla="*/ 0 w 21"/>
                  <a:gd name="T3" fmla="*/ 380 h 17"/>
                  <a:gd name="T4" fmla="*/ 896 w 21"/>
                  <a:gd name="T5" fmla="*/ 0 h 17"/>
                  <a:gd name="T6" fmla="*/ 1280 w 21"/>
                  <a:gd name="T7" fmla="*/ 693 h 17"/>
                  <a:gd name="T8" fmla="*/ 384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13"/>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59" name="Freeform 184"/>
              <p:cNvSpPr>
                <a:spLocks/>
              </p:cNvSpPr>
              <p:nvPr/>
            </p:nvSpPr>
            <p:spPr bwMode="auto">
              <a:xfrm>
                <a:off x="744" y="1773"/>
                <a:ext cx="36" cy="36"/>
              </a:xfrm>
              <a:custGeom>
                <a:avLst/>
                <a:gdLst>
                  <a:gd name="T0" fmla="*/ 192 w 18"/>
                  <a:gd name="T1" fmla="*/ 1088 h 18"/>
                  <a:gd name="T2" fmla="*/ 0 w 18"/>
                  <a:gd name="T3" fmla="*/ 192 h 18"/>
                  <a:gd name="T4" fmla="*/ 896 w 18"/>
                  <a:gd name="T5" fmla="*/ 0 h 18"/>
                  <a:gd name="T6" fmla="*/ 1088 w 18"/>
                  <a:gd name="T7" fmla="*/ 896 h 18"/>
                  <a:gd name="T8" fmla="*/ 192 w 18"/>
                  <a:gd name="T9" fmla="*/ 1088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3" y="17"/>
                    </a:moveTo>
                    <a:lnTo>
                      <a:pt x="0" y="3"/>
                    </a:lnTo>
                    <a:lnTo>
                      <a:pt x="14" y="0"/>
                    </a:lnTo>
                    <a:lnTo>
                      <a:pt x="17" y="14"/>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0" name="Freeform 185"/>
              <p:cNvSpPr>
                <a:spLocks/>
              </p:cNvSpPr>
              <p:nvPr/>
            </p:nvSpPr>
            <p:spPr bwMode="auto">
              <a:xfrm>
                <a:off x="750" y="1801"/>
                <a:ext cx="36" cy="35"/>
              </a:xfrm>
              <a:custGeom>
                <a:avLst/>
                <a:gdLst>
                  <a:gd name="T0" fmla="*/ 0 w 18"/>
                  <a:gd name="T1" fmla="*/ 912 h 18"/>
                  <a:gd name="T2" fmla="*/ 0 w 18"/>
                  <a:gd name="T3" fmla="*/ 171 h 18"/>
                  <a:gd name="T4" fmla="*/ 896 w 18"/>
                  <a:gd name="T5" fmla="*/ 0 h 18"/>
                  <a:gd name="T6" fmla="*/ 1088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1" name="Freeform 186"/>
              <p:cNvSpPr>
                <a:spLocks/>
              </p:cNvSpPr>
              <p:nvPr/>
            </p:nvSpPr>
            <p:spPr bwMode="auto">
              <a:xfrm>
                <a:off x="750" y="1834"/>
                <a:ext cx="36" cy="63"/>
              </a:xfrm>
              <a:custGeom>
                <a:avLst/>
                <a:gdLst>
                  <a:gd name="T0" fmla="*/ 0 w 18"/>
                  <a:gd name="T1" fmla="*/ 0 h 32"/>
                  <a:gd name="T2" fmla="*/ 256 w 18"/>
                  <a:gd name="T3" fmla="*/ 1801 h 32"/>
                  <a:gd name="T4" fmla="*/ 896 w 18"/>
                  <a:gd name="T5" fmla="*/ 1801 h 32"/>
                  <a:gd name="T6" fmla="*/ 1088 w 18"/>
                  <a:gd name="T7" fmla="*/ 0 h 32"/>
                  <a:gd name="T8" fmla="*/ 0 w 18"/>
                  <a:gd name="T9" fmla="*/ 0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0" y="0"/>
                    </a:moveTo>
                    <a:lnTo>
                      <a:pt x="4" y="31"/>
                    </a:lnTo>
                    <a:lnTo>
                      <a:pt x="14" y="31"/>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2" name="Freeform 187"/>
              <p:cNvSpPr>
                <a:spLocks/>
              </p:cNvSpPr>
              <p:nvPr/>
            </p:nvSpPr>
            <p:spPr bwMode="auto">
              <a:xfrm>
                <a:off x="750" y="1801"/>
                <a:ext cx="36" cy="35"/>
              </a:xfrm>
              <a:custGeom>
                <a:avLst/>
                <a:gdLst>
                  <a:gd name="T0" fmla="*/ 1088 w 18"/>
                  <a:gd name="T1" fmla="*/ 171 h 18"/>
                  <a:gd name="T2" fmla="*/ 1088 w 18"/>
                  <a:gd name="T3" fmla="*/ 912 h 18"/>
                  <a:gd name="T4" fmla="*/ 0 w 18"/>
                  <a:gd name="T5" fmla="*/ 912 h 18"/>
                  <a:gd name="T6" fmla="*/ 256 w 18"/>
                  <a:gd name="T7" fmla="*/ 0 h 18"/>
                  <a:gd name="T8" fmla="*/ 1088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4"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3" name="Freeform 188"/>
              <p:cNvSpPr>
                <a:spLocks/>
              </p:cNvSpPr>
              <p:nvPr/>
            </p:nvSpPr>
            <p:spPr bwMode="auto">
              <a:xfrm>
                <a:off x="758" y="1773"/>
                <a:ext cx="37" cy="36"/>
              </a:xfrm>
              <a:custGeom>
                <a:avLst/>
                <a:gdLst>
                  <a:gd name="T0" fmla="*/ 1285 w 18"/>
                  <a:gd name="T1" fmla="*/ 192 h 18"/>
                  <a:gd name="T2" fmla="*/ 980 w 18"/>
                  <a:gd name="T3" fmla="*/ 1088 h 18"/>
                  <a:gd name="T4" fmla="*/ 0 w 18"/>
                  <a:gd name="T5" fmla="*/ 896 h 18"/>
                  <a:gd name="T6" fmla="*/ 216 w 18"/>
                  <a:gd name="T7" fmla="*/ 0 h 18"/>
                  <a:gd name="T8" fmla="*/ 1285 w 18"/>
                  <a:gd name="T9" fmla="*/ 19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3" y="17"/>
                    </a:lnTo>
                    <a:lnTo>
                      <a:pt x="0" y="14"/>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4" name="Freeform 189"/>
              <p:cNvSpPr>
                <a:spLocks/>
              </p:cNvSpPr>
              <p:nvPr/>
            </p:nvSpPr>
            <p:spPr bwMode="auto">
              <a:xfrm>
                <a:off x="764" y="1748"/>
                <a:ext cx="41" cy="33"/>
              </a:xfrm>
              <a:custGeom>
                <a:avLst/>
                <a:gdLst>
                  <a:gd name="T0" fmla="*/ 1412 w 20"/>
                  <a:gd name="T1" fmla="*/ 380 h 17"/>
                  <a:gd name="T2" fmla="*/ 1041 w 20"/>
                  <a:gd name="T3" fmla="*/ 848 h 17"/>
                  <a:gd name="T4" fmla="*/ 0 w 20"/>
                  <a:gd name="T5" fmla="*/ 693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4" y="16"/>
                    </a:lnTo>
                    <a:lnTo>
                      <a:pt x="0" y="13"/>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5" name="Freeform 190"/>
              <p:cNvSpPr>
                <a:spLocks/>
              </p:cNvSpPr>
              <p:nvPr/>
            </p:nvSpPr>
            <p:spPr bwMode="auto">
              <a:xfrm>
                <a:off x="774" y="1738"/>
                <a:ext cx="31" cy="25"/>
              </a:xfrm>
              <a:custGeom>
                <a:avLst/>
                <a:gdLst>
                  <a:gd name="T0" fmla="*/ 1093 w 15"/>
                  <a:gd name="T1" fmla="*/ 602 h 13"/>
                  <a:gd name="T2" fmla="*/ 149 w 15"/>
                  <a:gd name="T3" fmla="*/ 0 h 13"/>
                  <a:gd name="T4" fmla="*/ 0 w 15"/>
                  <a:gd name="T5" fmla="*/ 108 h 13"/>
                  <a:gd name="T6" fmla="*/ 0 w 15"/>
                  <a:gd name="T7" fmla="*/ 263 h 13"/>
                  <a:gd name="T8" fmla="*/ 1093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6" name="Freeform 191"/>
              <p:cNvSpPr>
                <a:spLocks/>
              </p:cNvSpPr>
              <p:nvPr/>
            </p:nvSpPr>
            <p:spPr bwMode="auto">
              <a:xfrm>
                <a:off x="778" y="1732"/>
                <a:ext cx="35" cy="31"/>
              </a:xfrm>
              <a:custGeom>
                <a:avLst/>
                <a:gdLst>
                  <a:gd name="T0" fmla="*/ 1221 w 17"/>
                  <a:gd name="T1" fmla="*/ 525 h 16"/>
                  <a:gd name="T2" fmla="*/ 916 w 17"/>
                  <a:gd name="T3" fmla="*/ 785 h 16"/>
                  <a:gd name="T4" fmla="*/ 0 w 17"/>
                  <a:gd name="T5" fmla="*/ 169 h 16"/>
                  <a:gd name="T6" fmla="*/ 377 w 17"/>
                  <a:gd name="T7" fmla="*/ 0 h 16"/>
                  <a:gd name="T8" fmla="*/ 1221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2" y="15"/>
                    </a:lnTo>
                    <a:lnTo>
                      <a:pt x="0" y="3"/>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7" name="Freeform 192"/>
              <p:cNvSpPr>
                <a:spLocks/>
              </p:cNvSpPr>
              <p:nvPr/>
            </p:nvSpPr>
            <p:spPr bwMode="auto">
              <a:xfrm>
                <a:off x="788" y="1720"/>
                <a:ext cx="25" cy="33"/>
              </a:xfrm>
              <a:custGeom>
                <a:avLst/>
                <a:gdLst>
                  <a:gd name="T0" fmla="*/ 902 w 12"/>
                  <a:gd name="T1" fmla="*/ 848 h 17"/>
                  <a:gd name="T2" fmla="*/ 585 w 12"/>
                  <a:gd name="T3" fmla="*/ 0 h 17"/>
                  <a:gd name="T4" fmla="*/ 317 w 12"/>
                  <a:gd name="T5" fmla="*/ 116 h 17"/>
                  <a:gd name="T6" fmla="*/ 0 w 12"/>
                  <a:gd name="T7" fmla="*/ 328 h 17"/>
                  <a:gd name="T8" fmla="*/ 902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8" name="Freeform 193"/>
              <p:cNvSpPr>
                <a:spLocks/>
              </p:cNvSpPr>
              <p:nvPr/>
            </p:nvSpPr>
            <p:spPr bwMode="auto">
              <a:xfrm>
                <a:off x="803" y="1720"/>
                <a:ext cx="20" cy="33"/>
              </a:xfrm>
              <a:custGeom>
                <a:avLst/>
                <a:gdLst>
                  <a:gd name="T0" fmla="*/ 576 w 10"/>
                  <a:gd name="T1" fmla="*/ 848 h 17"/>
                  <a:gd name="T2" fmla="*/ 256 w 10"/>
                  <a:gd name="T3" fmla="*/ 848 h 17"/>
                  <a:gd name="T4" fmla="*/ 0 w 10"/>
                  <a:gd name="T5" fmla="*/ 0 h 17"/>
                  <a:gd name="T6" fmla="*/ 320 w 10"/>
                  <a:gd name="T7" fmla="*/ 0 h 17"/>
                  <a:gd name="T8" fmla="*/ 576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9" y="16"/>
                    </a:moveTo>
                    <a:lnTo>
                      <a:pt x="4" y="16"/>
                    </a:lnTo>
                    <a:lnTo>
                      <a:pt x="0" y="0"/>
                    </a:lnTo>
                    <a:lnTo>
                      <a:pt x="5" y="0"/>
                    </a:lnTo>
                    <a:lnTo>
                      <a:pt x="9"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69" name="Freeform 194"/>
              <p:cNvSpPr>
                <a:spLocks/>
              </p:cNvSpPr>
              <p:nvPr/>
            </p:nvSpPr>
            <p:spPr bwMode="auto">
              <a:xfrm>
                <a:off x="813"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0" name="Freeform 195"/>
              <p:cNvSpPr>
                <a:spLocks/>
              </p:cNvSpPr>
              <p:nvPr/>
            </p:nvSpPr>
            <p:spPr bwMode="auto">
              <a:xfrm>
                <a:off x="821" y="1720"/>
                <a:ext cx="16" cy="33"/>
              </a:xfrm>
              <a:custGeom>
                <a:avLst/>
                <a:gdLst>
                  <a:gd name="T0" fmla="*/ 192 w 8"/>
                  <a:gd name="T1" fmla="*/ 848 h 17"/>
                  <a:gd name="T2" fmla="*/ 0 w 8"/>
                  <a:gd name="T3" fmla="*/ 848 h 17"/>
                  <a:gd name="T4" fmla="*/ 192 w 8"/>
                  <a:gd name="T5" fmla="*/ 0 h 17"/>
                  <a:gd name="T6" fmla="*/ 448 w 8"/>
                  <a:gd name="T7" fmla="*/ 0 h 17"/>
                  <a:gd name="T8" fmla="*/ 192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3" y="16"/>
                    </a:moveTo>
                    <a:lnTo>
                      <a:pt x="0" y="16"/>
                    </a:lnTo>
                    <a:lnTo>
                      <a:pt x="3" y="0"/>
                    </a:lnTo>
                    <a:lnTo>
                      <a:pt x="7" y="0"/>
                    </a:lnTo>
                    <a:lnTo>
                      <a:pt x="3"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1" name="Freeform 196"/>
              <p:cNvSpPr>
                <a:spLocks/>
              </p:cNvSpPr>
              <p:nvPr/>
            </p:nvSpPr>
            <p:spPr bwMode="auto">
              <a:xfrm>
                <a:off x="827"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2" name="Freeform 197"/>
              <p:cNvSpPr>
                <a:spLocks/>
              </p:cNvSpPr>
              <p:nvPr/>
            </p:nvSpPr>
            <p:spPr bwMode="auto">
              <a:xfrm>
                <a:off x="827"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3" name="Freeform 198"/>
              <p:cNvSpPr>
                <a:spLocks/>
              </p:cNvSpPr>
              <p:nvPr/>
            </p:nvSpPr>
            <p:spPr bwMode="auto">
              <a:xfrm>
                <a:off x="835"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4" name="Freeform 199"/>
              <p:cNvSpPr>
                <a:spLocks/>
              </p:cNvSpPr>
              <p:nvPr/>
            </p:nvSpPr>
            <p:spPr bwMode="auto">
              <a:xfrm>
                <a:off x="835" y="1748"/>
                <a:ext cx="41" cy="33"/>
              </a:xfrm>
              <a:custGeom>
                <a:avLst/>
                <a:gdLst>
                  <a:gd name="T0" fmla="*/ 369 w 20"/>
                  <a:gd name="T1" fmla="*/ 848 h 17"/>
                  <a:gd name="T2" fmla="*/ 0 w 20"/>
                  <a:gd name="T3" fmla="*/ 380 h 17"/>
                  <a:gd name="T4" fmla="*/ 1041 w 20"/>
                  <a:gd name="T5" fmla="*/ 0 h 17"/>
                  <a:gd name="T6" fmla="*/ 1412 w 20"/>
                  <a:gd name="T7" fmla="*/ 468 h 17"/>
                  <a:gd name="T8" fmla="*/ 369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5" name="Freeform 200"/>
              <p:cNvSpPr>
                <a:spLocks/>
              </p:cNvSpPr>
              <p:nvPr/>
            </p:nvSpPr>
            <p:spPr bwMode="auto">
              <a:xfrm>
                <a:off x="845" y="1765"/>
                <a:ext cx="39" cy="40"/>
              </a:xfrm>
              <a:custGeom>
                <a:avLst/>
                <a:gdLst>
                  <a:gd name="T0" fmla="*/ 287 w 19"/>
                  <a:gd name="T1" fmla="*/ 1216 h 20"/>
                  <a:gd name="T2" fmla="*/ 0 w 19"/>
                  <a:gd name="T3" fmla="*/ 448 h 20"/>
                  <a:gd name="T4" fmla="*/ 1061 w 19"/>
                  <a:gd name="T5" fmla="*/ 0 h 20"/>
                  <a:gd name="T6" fmla="*/ 1349 w 19"/>
                  <a:gd name="T7" fmla="*/ 1024 h 20"/>
                  <a:gd name="T8" fmla="*/ 287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6"/>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6" name="Freeform 201"/>
              <p:cNvSpPr>
                <a:spLocks/>
              </p:cNvSpPr>
              <p:nvPr/>
            </p:nvSpPr>
            <p:spPr bwMode="auto">
              <a:xfrm>
                <a:off x="853" y="1797"/>
                <a:ext cx="37" cy="35"/>
              </a:xfrm>
              <a:custGeom>
                <a:avLst/>
                <a:gdLst>
                  <a:gd name="T0" fmla="*/ 0 w 18"/>
                  <a:gd name="T1" fmla="*/ 912 h 18"/>
                  <a:gd name="T2" fmla="*/ 0 w 18"/>
                  <a:gd name="T3" fmla="*/ 171 h 18"/>
                  <a:gd name="T4" fmla="*/ 1069 w 18"/>
                  <a:gd name="T5" fmla="*/ 0 h 18"/>
                  <a:gd name="T6" fmla="*/ 1285 w 18"/>
                  <a:gd name="T7" fmla="*/ 912 h 18"/>
                  <a:gd name="T8" fmla="*/ 0 w 18"/>
                  <a:gd name="T9" fmla="*/ 91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7"/>
                    </a:moveTo>
                    <a:lnTo>
                      <a:pt x="0" y="3"/>
                    </a:lnTo>
                    <a:lnTo>
                      <a:pt x="14" y="0"/>
                    </a:lnTo>
                    <a:lnTo>
                      <a:pt x="17" y="17"/>
                    </a:lnTo>
                    <a:lnTo>
                      <a:pt x="0"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7" name="Freeform 202"/>
              <p:cNvSpPr>
                <a:spLocks/>
              </p:cNvSpPr>
              <p:nvPr/>
            </p:nvSpPr>
            <p:spPr bwMode="auto">
              <a:xfrm>
                <a:off x="853" y="1830"/>
                <a:ext cx="37" cy="65"/>
              </a:xfrm>
              <a:custGeom>
                <a:avLst/>
                <a:gdLst>
                  <a:gd name="T0" fmla="*/ 0 w 18"/>
                  <a:gd name="T1" fmla="*/ 0 h 33"/>
                  <a:gd name="T2" fmla="*/ 216 w 18"/>
                  <a:gd name="T3" fmla="*/ 1865 h 33"/>
                  <a:gd name="T4" fmla="*/ 1069 w 18"/>
                  <a:gd name="T5" fmla="*/ 1865 h 33"/>
                  <a:gd name="T6" fmla="*/ 1285 w 18"/>
                  <a:gd name="T7" fmla="*/ 0 h 33"/>
                  <a:gd name="T8" fmla="*/ 0 w 18"/>
                  <a:gd name="T9" fmla="*/ 0 h 33"/>
                  <a:gd name="T10" fmla="*/ 0 60000 65536"/>
                  <a:gd name="T11" fmla="*/ 0 60000 65536"/>
                  <a:gd name="T12" fmla="*/ 0 60000 65536"/>
                  <a:gd name="T13" fmla="*/ 0 60000 65536"/>
                  <a:gd name="T14" fmla="*/ 0 60000 65536"/>
                  <a:gd name="T15" fmla="*/ 0 w 18"/>
                  <a:gd name="T16" fmla="*/ 0 h 33"/>
                  <a:gd name="T17" fmla="*/ 18 w 18"/>
                  <a:gd name="T18" fmla="*/ 33 h 33"/>
                </a:gdLst>
                <a:ahLst/>
                <a:cxnLst>
                  <a:cxn ang="T10">
                    <a:pos x="T0" y="T1"/>
                  </a:cxn>
                  <a:cxn ang="T11">
                    <a:pos x="T2" y="T3"/>
                  </a:cxn>
                  <a:cxn ang="T12">
                    <a:pos x="T4" y="T5"/>
                  </a:cxn>
                  <a:cxn ang="T13">
                    <a:pos x="T6" y="T7"/>
                  </a:cxn>
                  <a:cxn ang="T14">
                    <a:pos x="T8" y="T9"/>
                  </a:cxn>
                </a:cxnLst>
                <a:rect l="T15" t="T16" r="T17" b="T18"/>
                <a:pathLst>
                  <a:path w="18" h="33">
                    <a:moveTo>
                      <a:pt x="0" y="0"/>
                    </a:moveTo>
                    <a:lnTo>
                      <a:pt x="3" y="32"/>
                    </a:lnTo>
                    <a:lnTo>
                      <a:pt x="14" y="32"/>
                    </a:lnTo>
                    <a:lnTo>
                      <a:pt x="17"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8" name="Freeform 203"/>
              <p:cNvSpPr>
                <a:spLocks/>
              </p:cNvSpPr>
              <p:nvPr/>
            </p:nvSpPr>
            <p:spPr bwMode="auto">
              <a:xfrm>
                <a:off x="853" y="1797"/>
                <a:ext cx="37" cy="35"/>
              </a:xfrm>
              <a:custGeom>
                <a:avLst/>
                <a:gdLst>
                  <a:gd name="T0" fmla="*/ 1285 w 18"/>
                  <a:gd name="T1" fmla="*/ 171 h 18"/>
                  <a:gd name="T2" fmla="*/ 1285 w 18"/>
                  <a:gd name="T3" fmla="*/ 912 h 18"/>
                  <a:gd name="T4" fmla="*/ 0 w 18"/>
                  <a:gd name="T5" fmla="*/ 912 h 18"/>
                  <a:gd name="T6" fmla="*/ 216 w 18"/>
                  <a:gd name="T7" fmla="*/ 0 h 18"/>
                  <a:gd name="T8" fmla="*/ 1285 w 18"/>
                  <a:gd name="T9" fmla="*/ 171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3"/>
                    </a:moveTo>
                    <a:lnTo>
                      <a:pt x="17" y="17"/>
                    </a:lnTo>
                    <a:lnTo>
                      <a:pt x="0" y="17"/>
                    </a:lnTo>
                    <a:lnTo>
                      <a:pt x="3"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79" name="Freeform 204"/>
              <p:cNvSpPr>
                <a:spLocks/>
              </p:cNvSpPr>
              <p:nvPr/>
            </p:nvSpPr>
            <p:spPr bwMode="auto">
              <a:xfrm>
                <a:off x="859" y="1765"/>
                <a:ext cx="37" cy="40"/>
              </a:xfrm>
              <a:custGeom>
                <a:avLst/>
                <a:gdLst>
                  <a:gd name="T0" fmla="*/ 1285 w 18"/>
                  <a:gd name="T1" fmla="*/ 448 h 20"/>
                  <a:gd name="T2" fmla="*/ 1069 w 18"/>
                  <a:gd name="T3" fmla="*/ 1216 h 20"/>
                  <a:gd name="T4" fmla="*/ 0 w 18"/>
                  <a:gd name="T5" fmla="*/ 1024 h 20"/>
                  <a:gd name="T6" fmla="*/ 288 w 18"/>
                  <a:gd name="T7" fmla="*/ 0 h 20"/>
                  <a:gd name="T8" fmla="*/ 1285 w 18"/>
                  <a:gd name="T9" fmla="*/ 448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7" y="7"/>
                    </a:moveTo>
                    <a:lnTo>
                      <a:pt x="14" y="19"/>
                    </a:lnTo>
                    <a:lnTo>
                      <a:pt x="0" y="16"/>
                    </a:lnTo>
                    <a:lnTo>
                      <a:pt x="4" y="0"/>
                    </a:lnTo>
                    <a:lnTo>
                      <a:pt x="17"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0" name="Freeform 205"/>
              <p:cNvSpPr>
                <a:spLocks/>
              </p:cNvSpPr>
              <p:nvPr/>
            </p:nvSpPr>
            <p:spPr bwMode="auto">
              <a:xfrm>
                <a:off x="867" y="1748"/>
                <a:ext cx="41" cy="33"/>
              </a:xfrm>
              <a:custGeom>
                <a:avLst/>
                <a:gdLst>
                  <a:gd name="T0" fmla="*/ 1412 w 20"/>
                  <a:gd name="T1" fmla="*/ 380 h 17"/>
                  <a:gd name="T2" fmla="*/ 976 w 20"/>
                  <a:gd name="T3" fmla="*/ 848 h 17"/>
                  <a:gd name="T4" fmla="*/ 0 w 20"/>
                  <a:gd name="T5" fmla="*/ 468 h 17"/>
                  <a:gd name="T6" fmla="*/ 369 w 20"/>
                  <a:gd name="T7" fmla="*/ 0 h 17"/>
                  <a:gd name="T8" fmla="*/ 1412 w 20"/>
                  <a:gd name="T9" fmla="*/ 38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9" y="7"/>
                    </a:moveTo>
                    <a:lnTo>
                      <a:pt x="13" y="16"/>
                    </a:lnTo>
                    <a:lnTo>
                      <a:pt x="0" y="9"/>
                    </a:lnTo>
                    <a:lnTo>
                      <a:pt x="5" y="0"/>
                    </a:lnTo>
                    <a:lnTo>
                      <a:pt x="19" y="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1" name="Freeform 206"/>
              <p:cNvSpPr>
                <a:spLocks/>
              </p:cNvSpPr>
              <p:nvPr/>
            </p:nvSpPr>
            <p:spPr bwMode="auto">
              <a:xfrm>
                <a:off x="878" y="1738"/>
                <a:ext cx="30" cy="25"/>
              </a:xfrm>
              <a:custGeom>
                <a:avLst/>
                <a:gdLst>
                  <a:gd name="T0" fmla="*/ 896 w 15"/>
                  <a:gd name="T1" fmla="*/ 602 h 13"/>
                  <a:gd name="T2" fmla="*/ 128 w 15"/>
                  <a:gd name="T3" fmla="*/ 0 h 13"/>
                  <a:gd name="T4" fmla="*/ 0 w 15"/>
                  <a:gd name="T5" fmla="*/ 108 h 13"/>
                  <a:gd name="T6" fmla="*/ 0 w 15"/>
                  <a:gd name="T7" fmla="*/ 263 h 13"/>
                  <a:gd name="T8" fmla="*/ 896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12"/>
                    </a:moveTo>
                    <a:lnTo>
                      <a:pt x="2" y="0"/>
                    </a:lnTo>
                    <a:lnTo>
                      <a:pt x="0" y="2"/>
                    </a:lnTo>
                    <a:lnTo>
                      <a:pt x="0" y="5"/>
                    </a:lnTo>
                    <a:lnTo>
                      <a:pt x="14"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2" name="Freeform 207"/>
              <p:cNvSpPr>
                <a:spLocks/>
              </p:cNvSpPr>
              <p:nvPr/>
            </p:nvSpPr>
            <p:spPr bwMode="auto">
              <a:xfrm>
                <a:off x="882" y="1732"/>
                <a:ext cx="32" cy="31"/>
              </a:xfrm>
              <a:custGeom>
                <a:avLst/>
                <a:gdLst>
                  <a:gd name="T0" fmla="*/ 960 w 16"/>
                  <a:gd name="T1" fmla="*/ 525 h 16"/>
                  <a:gd name="T2" fmla="*/ 768 w 16"/>
                  <a:gd name="T3" fmla="*/ 785 h 16"/>
                  <a:gd name="T4" fmla="*/ 0 w 16"/>
                  <a:gd name="T5" fmla="*/ 169 h 16"/>
                  <a:gd name="T6" fmla="*/ 320 w 16"/>
                  <a:gd name="T7" fmla="*/ 0 h 16"/>
                  <a:gd name="T8" fmla="*/ 960 w 16"/>
                  <a:gd name="T9" fmla="*/ 525 h 16"/>
                  <a:gd name="T10" fmla="*/ 0 60000 65536"/>
                  <a:gd name="T11" fmla="*/ 0 60000 65536"/>
                  <a:gd name="T12" fmla="*/ 0 60000 65536"/>
                  <a:gd name="T13" fmla="*/ 0 60000 65536"/>
                  <a:gd name="T14" fmla="*/ 0 60000 65536"/>
                  <a:gd name="T15" fmla="*/ 0 w 16"/>
                  <a:gd name="T16" fmla="*/ 0 h 16"/>
                  <a:gd name="T17" fmla="*/ 16 w 16"/>
                  <a:gd name="T18" fmla="*/ 16 h 16"/>
                </a:gdLst>
                <a:ahLst/>
                <a:cxnLst>
                  <a:cxn ang="T10">
                    <a:pos x="T0" y="T1"/>
                  </a:cxn>
                  <a:cxn ang="T11">
                    <a:pos x="T2" y="T3"/>
                  </a:cxn>
                  <a:cxn ang="T12">
                    <a:pos x="T4" y="T5"/>
                  </a:cxn>
                  <a:cxn ang="T13">
                    <a:pos x="T6" y="T7"/>
                  </a:cxn>
                  <a:cxn ang="T14">
                    <a:pos x="T8" y="T9"/>
                  </a:cxn>
                </a:cxnLst>
                <a:rect l="T15" t="T16" r="T17" b="T18"/>
                <a:pathLst>
                  <a:path w="16" h="16">
                    <a:moveTo>
                      <a:pt x="15" y="10"/>
                    </a:moveTo>
                    <a:lnTo>
                      <a:pt x="12" y="15"/>
                    </a:lnTo>
                    <a:lnTo>
                      <a:pt x="0" y="3"/>
                    </a:lnTo>
                    <a:lnTo>
                      <a:pt x="5" y="0"/>
                    </a:lnTo>
                    <a:lnTo>
                      <a:pt x="15"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3" name="Freeform 208"/>
              <p:cNvSpPr>
                <a:spLocks/>
              </p:cNvSpPr>
              <p:nvPr/>
            </p:nvSpPr>
            <p:spPr bwMode="auto">
              <a:xfrm>
                <a:off x="892" y="1720"/>
                <a:ext cx="22" cy="33"/>
              </a:xfrm>
              <a:custGeom>
                <a:avLst/>
                <a:gdLst>
                  <a:gd name="T0" fmla="*/ 640 w 11"/>
                  <a:gd name="T1" fmla="*/ 848 h 17"/>
                  <a:gd name="T2" fmla="*/ 448 w 11"/>
                  <a:gd name="T3" fmla="*/ 0 h 17"/>
                  <a:gd name="T4" fmla="*/ 192 w 11"/>
                  <a:gd name="T5" fmla="*/ 116 h 17"/>
                  <a:gd name="T6" fmla="*/ 0 w 11"/>
                  <a:gd name="T7" fmla="*/ 328 h 17"/>
                  <a:gd name="T8" fmla="*/ 64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10" y="16"/>
                    </a:moveTo>
                    <a:lnTo>
                      <a:pt x="7" y="0"/>
                    </a:lnTo>
                    <a:lnTo>
                      <a:pt x="3" y="2"/>
                    </a:lnTo>
                    <a:lnTo>
                      <a:pt x="0" y="6"/>
                    </a:lnTo>
                    <a:lnTo>
                      <a:pt x="1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4" name="Freeform 209"/>
              <p:cNvSpPr>
                <a:spLocks/>
              </p:cNvSpPr>
              <p:nvPr/>
            </p:nvSpPr>
            <p:spPr bwMode="auto">
              <a:xfrm>
                <a:off x="906" y="1720"/>
                <a:ext cx="16" cy="33"/>
              </a:xfrm>
              <a:custGeom>
                <a:avLst/>
                <a:gdLst>
                  <a:gd name="T0" fmla="*/ 448 w 8"/>
                  <a:gd name="T1" fmla="*/ 848 h 17"/>
                  <a:gd name="T2" fmla="*/ 192 w 8"/>
                  <a:gd name="T3" fmla="*/ 848 h 17"/>
                  <a:gd name="T4" fmla="*/ 0 w 8"/>
                  <a:gd name="T5" fmla="*/ 0 h 17"/>
                  <a:gd name="T6" fmla="*/ 192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3" y="16"/>
                    </a:lnTo>
                    <a:lnTo>
                      <a:pt x="0" y="0"/>
                    </a:lnTo>
                    <a:lnTo>
                      <a:pt x="3"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5" name="Freeform 210"/>
              <p:cNvSpPr>
                <a:spLocks/>
              </p:cNvSpPr>
              <p:nvPr/>
            </p:nvSpPr>
            <p:spPr bwMode="auto">
              <a:xfrm>
                <a:off x="912" y="1718"/>
                <a:ext cx="16" cy="35"/>
              </a:xfrm>
              <a:custGeom>
                <a:avLst/>
                <a:gdLst>
                  <a:gd name="T0" fmla="*/ 256 w 8"/>
                  <a:gd name="T1" fmla="*/ 912 h 18"/>
                  <a:gd name="T2" fmla="*/ 448 w 8"/>
                  <a:gd name="T3" fmla="*/ 60 h 18"/>
                  <a:gd name="T4" fmla="*/ 256 w 8"/>
                  <a:gd name="T5" fmla="*/ 0 h 18"/>
                  <a:gd name="T6" fmla="*/ 0 w 8"/>
                  <a:gd name="T7" fmla="*/ 60 h 18"/>
                  <a:gd name="T8" fmla="*/ 256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4" y="17"/>
                    </a:moveTo>
                    <a:lnTo>
                      <a:pt x="7" y="1"/>
                    </a:lnTo>
                    <a:lnTo>
                      <a:pt x="4" y="0"/>
                    </a:lnTo>
                    <a:lnTo>
                      <a:pt x="0" y="1"/>
                    </a:lnTo>
                    <a:lnTo>
                      <a:pt x="4"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6" name="Freeform 211"/>
              <p:cNvSpPr>
                <a:spLocks/>
              </p:cNvSpPr>
              <p:nvPr/>
            </p:nvSpPr>
            <p:spPr bwMode="auto">
              <a:xfrm>
                <a:off x="920" y="1720"/>
                <a:ext cx="18" cy="33"/>
              </a:xfrm>
              <a:custGeom>
                <a:avLst/>
                <a:gdLst>
                  <a:gd name="T0" fmla="*/ 320 w 9"/>
                  <a:gd name="T1" fmla="*/ 848 h 17"/>
                  <a:gd name="T2" fmla="*/ 0 w 9"/>
                  <a:gd name="T3" fmla="*/ 848 h 17"/>
                  <a:gd name="T4" fmla="*/ 192 w 9"/>
                  <a:gd name="T5" fmla="*/ 0 h 17"/>
                  <a:gd name="T6" fmla="*/ 512 w 9"/>
                  <a:gd name="T7" fmla="*/ 0 h 17"/>
                  <a:gd name="T8" fmla="*/ 320 w 9"/>
                  <a:gd name="T9" fmla="*/ 848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5" y="16"/>
                    </a:moveTo>
                    <a:lnTo>
                      <a:pt x="0" y="16"/>
                    </a:lnTo>
                    <a:lnTo>
                      <a:pt x="3" y="0"/>
                    </a:lnTo>
                    <a:lnTo>
                      <a:pt x="8"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7" name="Freeform 212"/>
              <p:cNvSpPr>
                <a:spLocks/>
              </p:cNvSpPr>
              <p:nvPr/>
            </p:nvSpPr>
            <p:spPr bwMode="auto">
              <a:xfrm>
                <a:off x="930" y="1720"/>
                <a:ext cx="23" cy="33"/>
              </a:xfrm>
              <a:custGeom>
                <a:avLst/>
                <a:gdLst>
                  <a:gd name="T0" fmla="*/ 0 w 11"/>
                  <a:gd name="T1" fmla="*/ 848 h 17"/>
                  <a:gd name="T2" fmla="*/ 838 w 11"/>
                  <a:gd name="T3" fmla="*/ 328 h 17"/>
                  <a:gd name="T4" fmla="*/ 594 w 11"/>
                  <a:gd name="T5" fmla="*/ 116 h 17"/>
                  <a:gd name="T6" fmla="*/ 245 w 11"/>
                  <a:gd name="T7" fmla="*/ 0 h 17"/>
                  <a:gd name="T8" fmla="*/ 0 w 11"/>
                  <a:gd name="T9" fmla="*/ 848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16"/>
                    </a:moveTo>
                    <a:lnTo>
                      <a:pt x="10" y="6"/>
                    </a:lnTo>
                    <a:lnTo>
                      <a:pt x="7" y="2"/>
                    </a:lnTo>
                    <a:lnTo>
                      <a:pt x="3"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8" name="Freeform 213"/>
              <p:cNvSpPr>
                <a:spLocks/>
              </p:cNvSpPr>
              <p:nvPr/>
            </p:nvSpPr>
            <p:spPr bwMode="auto">
              <a:xfrm>
                <a:off x="930" y="1732"/>
                <a:ext cx="35" cy="31"/>
              </a:xfrm>
              <a:custGeom>
                <a:avLst/>
                <a:gdLst>
                  <a:gd name="T0" fmla="*/ 216 w 17"/>
                  <a:gd name="T1" fmla="*/ 785 h 16"/>
                  <a:gd name="T2" fmla="*/ 0 w 17"/>
                  <a:gd name="T3" fmla="*/ 525 h 16"/>
                  <a:gd name="T4" fmla="*/ 776 w 17"/>
                  <a:gd name="T5" fmla="*/ 0 h 16"/>
                  <a:gd name="T6" fmla="*/ 1221 w 17"/>
                  <a:gd name="T7" fmla="*/ 169 h 16"/>
                  <a:gd name="T8" fmla="*/ 21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3" y="15"/>
                    </a:moveTo>
                    <a:lnTo>
                      <a:pt x="0" y="10"/>
                    </a:lnTo>
                    <a:lnTo>
                      <a:pt x="10" y="0"/>
                    </a:lnTo>
                    <a:lnTo>
                      <a:pt x="16" y="3"/>
                    </a:lnTo>
                    <a:lnTo>
                      <a:pt x="3"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89" name="Freeform 214"/>
              <p:cNvSpPr>
                <a:spLocks/>
              </p:cNvSpPr>
              <p:nvPr/>
            </p:nvSpPr>
            <p:spPr bwMode="auto">
              <a:xfrm>
                <a:off x="936" y="1738"/>
                <a:ext cx="31" cy="25"/>
              </a:xfrm>
              <a:custGeom>
                <a:avLst/>
                <a:gdLst>
                  <a:gd name="T0" fmla="*/ 0 w 15"/>
                  <a:gd name="T1" fmla="*/ 602 h 13"/>
                  <a:gd name="T2" fmla="*/ 1093 w 15"/>
                  <a:gd name="T3" fmla="*/ 263 h 13"/>
                  <a:gd name="T4" fmla="*/ 1093 w 15"/>
                  <a:gd name="T5" fmla="*/ 108 h 13"/>
                  <a:gd name="T6" fmla="*/ 1025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3"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90" name="Freeform 215"/>
              <p:cNvSpPr>
                <a:spLocks/>
              </p:cNvSpPr>
              <p:nvPr/>
            </p:nvSpPr>
            <p:spPr bwMode="auto">
              <a:xfrm>
                <a:off x="936" y="1748"/>
                <a:ext cx="43" cy="33"/>
              </a:xfrm>
              <a:custGeom>
                <a:avLst/>
                <a:gdLst>
                  <a:gd name="T0" fmla="*/ 436 w 21"/>
                  <a:gd name="T1" fmla="*/ 848 h 17"/>
                  <a:gd name="T2" fmla="*/ 0 w 21"/>
                  <a:gd name="T3" fmla="*/ 380 h 17"/>
                  <a:gd name="T4" fmla="*/ 1040 w 21"/>
                  <a:gd name="T5" fmla="*/ 0 h 17"/>
                  <a:gd name="T6" fmla="*/ 1476 w 21"/>
                  <a:gd name="T7" fmla="*/ 468 h 17"/>
                  <a:gd name="T8" fmla="*/ 436 w 21"/>
                  <a:gd name="T9" fmla="*/ 848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6" y="16"/>
                    </a:moveTo>
                    <a:lnTo>
                      <a:pt x="0" y="7"/>
                    </a:lnTo>
                    <a:lnTo>
                      <a:pt x="14" y="0"/>
                    </a:lnTo>
                    <a:lnTo>
                      <a:pt x="20" y="9"/>
                    </a:lnTo>
                    <a:lnTo>
                      <a:pt x="6"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91" name="Freeform 216"/>
              <p:cNvSpPr>
                <a:spLocks/>
              </p:cNvSpPr>
              <p:nvPr/>
            </p:nvSpPr>
            <p:spPr bwMode="auto">
              <a:xfrm>
                <a:off x="949" y="1765"/>
                <a:ext cx="36" cy="40"/>
              </a:xfrm>
              <a:custGeom>
                <a:avLst/>
                <a:gdLst>
                  <a:gd name="T0" fmla="*/ 192 w 18"/>
                  <a:gd name="T1" fmla="*/ 1216 h 20"/>
                  <a:gd name="T2" fmla="*/ 0 w 18"/>
                  <a:gd name="T3" fmla="*/ 448 h 20"/>
                  <a:gd name="T4" fmla="*/ 896 w 18"/>
                  <a:gd name="T5" fmla="*/ 0 h 20"/>
                  <a:gd name="T6" fmla="*/ 1088 w 18"/>
                  <a:gd name="T7" fmla="*/ 1024 h 20"/>
                  <a:gd name="T8" fmla="*/ 192 w 18"/>
                  <a:gd name="T9" fmla="*/ 1216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3" y="19"/>
                    </a:moveTo>
                    <a:lnTo>
                      <a:pt x="0" y="7"/>
                    </a:lnTo>
                    <a:lnTo>
                      <a:pt x="14" y="0"/>
                    </a:lnTo>
                    <a:lnTo>
                      <a:pt x="17" y="16"/>
                    </a:lnTo>
                    <a:lnTo>
                      <a:pt x="3"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92" name="Freeform 217"/>
              <p:cNvSpPr>
                <a:spLocks/>
              </p:cNvSpPr>
              <p:nvPr/>
            </p:nvSpPr>
            <p:spPr bwMode="auto">
              <a:xfrm>
                <a:off x="955" y="1797"/>
                <a:ext cx="38" cy="35"/>
              </a:xfrm>
              <a:custGeom>
                <a:avLst/>
                <a:gdLst>
                  <a:gd name="T0" fmla="*/ 128 w 19"/>
                  <a:gd name="T1" fmla="*/ 912 h 18"/>
                  <a:gd name="T2" fmla="*/ 0 w 19"/>
                  <a:gd name="T3" fmla="*/ 171 h 18"/>
                  <a:gd name="T4" fmla="*/ 896 w 19"/>
                  <a:gd name="T5" fmla="*/ 0 h 18"/>
                  <a:gd name="T6" fmla="*/ 1152 w 19"/>
                  <a:gd name="T7" fmla="*/ 912 h 18"/>
                  <a:gd name="T8" fmla="*/ 128 w 19"/>
                  <a:gd name="T9" fmla="*/ 91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2" y="17"/>
                    </a:moveTo>
                    <a:lnTo>
                      <a:pt x="0" y="3"/>
                    </a:lnTo>
                    <a:lnTo>
                      <a:pt x="14" y="0"/>
                    </a:lnTo>
                    <a:lnTo>
                      <a:pt x="18" y="17"/>
                    </a:lnTo>
                    <a:lnTo>
                      <a:pt x="2"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93" name="Freeform 218"/>
              <p:cNvSpPr>
                <a:spLocks/>
              </p:cNvSpPr>
              <p:nvPr/>
            </p:nvSpPr>
            <p:spPr bwMode="auto">
              <a:xfrm>
                <a:off x="959" y="1830"/>
                <a:ext cx="34" cy="65"/>
              </a:xfrm>
              <a:custGeom>
                <a:avLst/>
                <a:gdLst>
                  <a:gd name="T0" fmla="*/ 0 w 17"/>
                  <a:gd name="T1" fmla="*/ 0 h 33"/>
                  <a:gd name="T2" fmla="*/ 128 w 17"/>
                  <a:gd name="T3" fmla="*/ 1865 h 33"/>
                  <a:gd name="T4" fmla="*/ 1024 w 17"/>
                  <a:gd name="T5" fmla="*/ 1865 h 33"/>
                  <a:gd name="T6" fmla="*/ 1024 w 17"/>
                  <a:gd name="T7" fmla="*/ 0 h 33"/>
                  <a:gd name="T8" fmla="*/ 0 w 17"/>
                  <a:gd name="T9" fmla="*/ 0 h 33"/>
                  <a:gd name="T10" fmla="*/ 0 60000 65536"/>
                  <a:gd name="T11" fmla="*/ 0 60000 65536"/>
                  <a:gd name="T12" fmla="*/ 0 60000 65536"/>
                  <a:gd name="T13" fmla="*/ 0 60000 65536"/>
                  <a:gd name="T14" fmla="*/ 0 60000 65536"/>
                  <a:gd name="T15" fmla="*/ 0 w 17"/>
                  <a:gd name="T16" fmla="*/ 0 h 33"/>
                  <a:gd name="T17" fmla="*/ 17 w 17"/>
                  <a:gd name="T18" fmla="*/ 33 h 33"/>
                </a:gdLst>
                <a:ahLst/>
                <a:cxnLst>
                  <a:cxn ang="T10">
                    <a:pos x="T0" y="T1"/>
                  </a:cxn>
                  <a:cxn ang="T11">
                    <a:pos x="T2" y="T3"/>
                  </a:cxn>
                  <a:cxn ang="T12">
                    <a:pos x="T4" y="T5"/>
                  </a:cxn>
                  <a:cxn ang="T13">
                    <a:pos x="T6" y="T7"/>
                  </a:cxn>
                  <a:cxn ang="T14">
                    <a:pos x="T8" y="T9"/>
                  </a:cxn>
                </a:cxnLst>
                <a:rect l="T15" t="T16" r="T17" b="T18"/>
                <a:pathLst>
                  <a:path w="17" h="33">
                    <a:moveTo>
                      <a:pt x="0" y="0"/>
                    </a:moveTo>
                    <a:lnTo>
                      <a:pt x="2" y="32"/>
                    </a:lnTo>
                    <a:lnTo>
                      <a:pt x="16" y="32"/>
                    </a:lnTo>
                    <a:lnTo>
                      <a:pt x="16"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94" name="Rectangle 219"/>
              <p:cNvSpPr>
                <a:spLocks noChangeArrowheads="1"/>
              </p:cNvSpPr>
              <p:nvPr/>
            </p:nvSpPr>
            <p:spPr bwMode="auto">
              <a:xfrm>
                <a:off x="959" y="1803"/>
                <a:ext cx="32"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95" name="Freeform 220"/>
              <p:cNvSpPr>
                <a:spLocks/>
              </p:cNvSpPr>
              <p:nvPr/>
            </p:nvSpPr>
            <p:spPr bwMode="auto">
              <a:xfrm>
                <a:off x="959" y="1793"/>
                <a:ext cx="34" cy="12"/>
              </a:xfrm>
              <a:custGeom>
                <a:avLst/>
                <a:gdLst>
                  <a:gd name="T0" fmla="*/ 1024 w 17"/>
                  <a:gd name="T1" fmla="*/ 320 h 6"/>
                  <a:gd name="T2" fmla="*/ 0 w 17"/>
                  <a:gd name="T3" fmla="*/ 0 h 6"/>
                  <a:gd name="T4" fmla="*/ 0 w 17"/>
                  <a:gd name="T5" fmla="*/ 128 h 6"/>
                  <a:gd name="T6" fmla="*/ 0 w 17"/>
                  <a:gd name="T7" fmla="*/ 320 h 6"/>
                  <a:gd name="T8" fmla="*/ 1024 w 17"/>
                  <a:gd name="T9" fmla="*/ 32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5"/>
                    </a:moveTo>
                    <a:lnTo>
                      <a:pt x="0" y="0"/>
                    </a:lnTo>
                    <a:lnTo>
                      <a:pt x="0" y="2"/>
                    </a:lnTo>
                    <a:lnTo>
                      <a:pt x="0" y="5"/>
                    </a:lnTo>
                    <a:lnTo>
                      <a:pt x="16"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96" name="Freeform 221"/>
              <p:cNvSpPr>
                <a:spLocks/>
              </p:cNvSpPr>
              <p:nvPr/>
            </p:nvSpPr>
            <p:spPr bwMode="auto">
              <a:xfrm>
                <a:off x="959" y="1773"/>
                <a:ext cx="36" cy="32"/>
              </a:xfrm>
              <a:custGeom>
                <a:avLst/>
                <a:gdLst>
                  <a:gd name="T0" fmla="*/ 1088 w 18"/>
                  <a:gd name="T1" fmla="*/ 192 h 16"/>
                  <a:gd name="T2" fmla="*/ 1024 w 18"/>
                  <a:gd name="T3" fmla="*/ 960 h 16"/>
                  <a:gd name="T4" fmla="*/ 0 w 18"/>
                  <a:gd name="T5" fmla="*/ 640 h 16"/>
                  <a:gd name="T6" fmla="*/ 128 w 18"/>
                  <a:gd name="T7" fmla="*/ 0 h 16"/>
                  <a:gd name="T8" fmla="*/ 1088 w 18"/>
                  <a:gd name="T9" fmla="*/ 192 h 16"/>
                  <a:gd name="T10" fmla="*/ 0 60000 65536"/>
                  <a:gd name="T11" fmla="*/ 0 60000 65536"/>
                  <a:gd name="T12" fmla="*/ 0 60000 65536"/>
                  <a:gd name="T13" fmla="*/ 0 60000 65536"/>
                  <a:gd name="T14" fmla="*/ 0 60000 65536"/>
                  <a:gd name="T15" fmla="*/ 0 w 18"/>
                  <a:gd name="T16" fmla="*/ 0 h 16"/>
                  <a:gd name="T17" fmla="*/ 18 w 18"/>
                  <a:gd name="T18" fmla="*/ 16 h 16"/>
                </a:gdLst>
                <a:ahLst/>
                <a:cxnLst>
                  <a:cxn ang="T10">
                    <a:pos x="T0" y="T1"/>
                  </a:cxn>
                  <a:cxn ang="T11">
                    <a:pos x="T2" y="T3"/>
                  </a:cxn>
                  <a:cxn ang="T12">
                    <a:pos x="T4" y="T5"/>
                  </a:cxn>
                  <a:cxn ang="T13">
                    <a:pos x="T6" y="T7"/>
                  </a:cxn>
                  <a:cxn ang="T14">
                    <a:pos x="T8" y="T9"/>
                  </a:cxn>
                </a:cxnLst>
                <a:rect l="T15" t="T16" r="T17" b="T18"/>
                <a:pathLst>
                  <a:path w="18" h="16">
                    <a:moveTo>
                      <a:pt x="17" y="3"/>
                    </a:moveTo>
                    <a:lnTo>
                      <a:pt x="16" y="15"/>
                    </a:lnTo>
                    <a:lnTo>
                      <a:pt x="0" y="10"/>
                    </a:lnTo>
                    <a:lnTo>
                      <a:pt x="2" y="0"/>
                    </a:lnTo>
                    <a:lnTo>
                      <a:pt x="17" y="3"/>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97" name="Freeform 222"/>
              <p:cNvSpPr>
                <a:spLocks/>
              </p:cNvSpPr>
              <p:nvPr/>
            </p:nvSpPr>
            <p:spPr bwMode="auto">
              <a:xfrm>
                <a:off x="963" y="1761"/>
                <a:ext cx="32" cy="20"/>
              </a:xfrm>
              <a:custGeom>
                <a:avLst/>
                <a:gdLst>
                  <a:gd name="T0" fmla="*/ 960 w 16"/>
                  <a:gd name="T1" fmla="*/ 576 h 10"/>
                  <a:gd name="T2" fmla="*/ 192 w 16"/>
                  <a:gd name="T3" fmla="*/ 0 h 10"/>
                  <a:gd name="T4" fmla="*/ 64 w 16"/>
                  <a:gd name="T5" fmla="*/ 128 h 10"/>
                  <a:gd name="T6" fmla="*/ 0 w 16"/>
                  <a:gd name="T7" fmla="*/ 384 h 10"/>
                  <a:gd name="T8" fmla="*/ 960 w 16"/>
                  <a:gd name="T9" fmla="*/ 576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9"/>
                    </a:moveTo>
                    <a:lnTo>
                      <a:pt x="3" y="0"/>
                    </a:lnTo>
                    <a:lnTo>
                      <a:pt x="1" y="2"/>
                    </a:lnTo>
                    <a:lnTo>
                      <a:pt x="0" y="6"/>
                    </a:lnTo>
                    <a:lnTo>
                      <a:pt x="15"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98" name="Freeform 223"/>
              <p:cNvSpPr>
                <a:spLocks/>
              </p:cNvSpPr>
              <p:nvPr/>
            </p:nvSpPr>
            <p:spPr bwMode="auto">
              <a:xfrm>
                <a:off x="969" y="1742"/>
                <a:ext cx="38" cy="39"/>
              </a:xfrm>
              <a:custGeom>
                <a:avLst/>
                <a:gdLst>
                  <a:gd name="T0" fmla="*/ 1152 w 19"/>
                  <a:gd name="T1" fmla="*/ 564 h 20"/>
                  <a:gd name="T2" fmla="*/ 768 w 19"/>
                  <a:gd name="T3" fmla="*/ 1037 h 20"/>
                  <a:gd name="T4" fmla="*/ 0 w 19"/>
                  <a:gd name="T5" fmla="*/ 564 h 20"/>
                  <a:gd name="T6" fmla="*/ 448 w 19"/>
                  <a:gd name="T7" fmla="*/ 0 h 20"/>
                  <a:gd name="T8" fmla="*/ 1152 w 19"/>
                  <a:gd name="T9" fmla="*/ 564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18" y="10"/>
                    </a:moveTo>
                    <a:lnTo>
                      <a:pt x="12" y="19"/>
                    </a:lnTo>
                    <a:lnTo>
                      <a:pt x="0" y="10"/>
                    </a:lnTo>
                    <a:lnTo>
                      <a:pt x="7" y="0"/>
                    </a:lnTo>
                    <a:lnTo>
                      <a:pt x="18"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99" name="Freeform 224"/>
              <p:cNvSpPr>
                <a:spLocks/>
              </p:cNvSpPr>
              <p:nvPr/>
            </p:nvSpPr>
            <p:spPr bwMode="auto">
              <a:xfrm>
                <a:off x="983" y="1732"/>
                <a:ext cx="34" cy="31"/>
              </a:xfrm>
              <a:custGeom>
                <a:avLst/>
                <a:gdLst>
                  <a:gd name="T0" fmla="*/ 1024 w 17"/>
                  <a:gd name="T1" fmla="*/ 525 h 16"/>
                  <a:gd name="T2" fmla="*/ 704 w 17"/>
                  <a:gd name="T3" fmla="*/ 785 h 16"/>
                  <a:gd name="T4" fmla="*/ 0 w 17"/>
                  <a:gd name="T5" fmla="*/ 271 h 16"/>
                  <a:gd name="T6" fmla="*/ 320 w 17"/>
                  <a:gd name="T7" fmla="*/ 0 h 16"/>
                  <a:gd name="T8" fmla="*/ 1024 w 17"/>
                  <a:gd name="T9" fmla="*/ 52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16" y="10"/>
                    </a:moveTo>
                    <a:lnTo>
                      <a:pt x="11" y="15"/>
                    </a:lnTo>
                    <a:lnTo>
                      <a:pt x="0" y="5"/>
                    </a:lnTo>
                    <a:lnTo>
                      <a:pt x="5" y="0"/>
                    </a:lnTo>
                    <a:lnTo>
                      <a:pt x="16" y="1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0" name="Freeform 225"/>
              <p:cNvSpPr>
                <a:spLocks/>
              </p:cNvSpPr>
              <p:nvPr/>
            </p:nvSpPr>
            <p:spPr bwMode="auto">
              <a:xfrm>
                <a:off x="993" y="1720"/>
                <a:ext cx="24" cy="33"/>
              </a:xfrm>
              <a:custGeom>
                <a:avLst/>
                <a:gdLst>
                  <a:gd name="T0" fmla="*/ 704 w 12"/>
                  <a:gd name="T1" fmla="*/ 848 h 17"/>
                  <a:gd name="T2" fmla="*/ 448 w 12"/>
                  <a:gd name="T3" fmla="*/ 0 h 17"/>
                  <a:gd name="T4" fmla="*/ 256 w 12"/>
                  <a:gd name="T5" fmla="*/ 116 h 17"/>
                  <a:gd name="T6" fmla="*/ 0 w 12"/>
                  <a:gd name="T7" fmla="*/ 328 h 17"/>
                  <a:gd name="T8" fmla="*/ 704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11" y="16"/>
                    </a:moveTo>
                    <a:lnTo>
                      <a:pt x="7" y="0"/>
                    </a:lnTo>
                    <a:lnTo>
                      <a:pt x="4" y="2"/>
                    </a:lnTo>
                    <a:lnTo>
                      <a:pt x="0" y="6"/>
                    </a:lnTo>
                    <a:lnTo>
                      <a:pt x="11"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1" name="Freeform 226"/>
              <p:cNvSpPr>
                <a:spLocks/>
              </p:cNvSpPr>
              <p:nvPr/>
            </p:nvSpPr>
            <p:spPr bwMode="auto">
              <a:xfrm>
                <a:off x="1007" y="1720"/>
                <a:ext cx="16" cy="33"/>
              </a:xfrm>
              <a:custGeom>
                <a:avLst/>
                <a:gdLst>
                  <a:gd name="T0" fmla="*/ 448 w 8"/>
                  <a:gd name="T1" fmla="*/ 848 h 17"/>
                  <a:gd name="T2" fmla="*/ 256 w 8"/>
                  <a:gd name="T3" fmla="*/ 848 h 17"/>
                  <a:gd name="T4" fmla="*/ 0 w 8"/>
                  <a:gd name="T5" fmla="*/ 0 h 17"/>
                  <a:gd name="T6" fmla="*/ 256 w 8"/>
                  <a:gd name="T7" fmla="*/ 0 h 17"/>
                  <a:gd name="T8" fmla="*/ 448 w 8"/>
                  <a:gd name="T9" fmla="*/ 848 h 17"/>
                  <a:gd name="T10" fmla="*/ 0 60000 65536"/>
                  <a:gd name="T11" fmla="*/ 0 60000 65536"/>
                  <a:gd name="T12" fmla="*/ 0 60000 65536"/>
                  <a:gd name="T13" fmla="*/ 0 60000 65536"/>
                  <a:gd name="T14" fmla="*/ 0 60000 65536"/>
                  <a:gd name="T15" fmla="*/ 0 w 8"/>
                  <a:gd name="T16" fmla="*/ 0 h 17"/>
                  <a:gd name="T17" fmla="*/ 8 w 8"/>
                  <a:gd name="T18" fmla="*/ 17 h 17"/>
                </a:gdLst>
                <a:ahLst/>
                <a:cxnLst>
                  <a:cxn ang="T10">
                    <a:pos x="T0" y="T1"/>
                  </a:cxn>
                  <a:cxn ang="T11">
                    <a:pos x="T2" y="T3"/>
                  </a:cxn>
                  <a:cxn ang="T12">
                    <a:pos x="T4" y="T5"/>
                  </a:cxn>
                  <a:cxn ang="T13">
                    <a:pos x="T6" y="T7"/>
                  </a:cxn>
                  <a:cxn ang="T14">
                    <a:pos x="T8" y="T9"/>
                  </a:cxn>
                </a:cxnLst>
                <a:rect l="T15" t="T16" r="T17" b="T18"/>
                <a:pathLst>
                  <a:path w="8" h="17">
                    <a:moveTo>
                      <a:pt x="7" y="16"/>
                    </a:moveTo>
                    <a:lnTo>
                      <a:pt x="4" y="16"/>
                    </a:lnTo>
                    <a:lnTo>
                      <a:pt x="0" y="0"/>
                    </a:lnTo>
                    <a:lnTo>
                      <a:pt x="4" y="0"/>
                    </a:lnTo>
                    <a:lnTo>
                      <a:pt x="7"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2" name="Freeform 227"/>
              <p:cNvSpPr>
                <a:spLocks/>
              </p:cNvSpPr>
              <p:nvPr/>
            </p:nvSpPr>
            <p:spPr bwMode="auto">
              <a:xfrm>
                <a:off x="1015" y="1718"/>
                <a:ext cx="17" cy="35"/>
              </a:xfrm>
              <a:custGeom>
                <a:avLst/>
                <a:gdLst>
                  <a:gd name="T0" fmla="*/ 272 w 8"/>
                  <a:gd name="T1" fmla="*/ 912 h 18"/>
                  <a:gd name="T2" fmla="*/ 655 w 8"/>
                  <a:gd name="T3" fmla="*/ 60 h 18"/>
                  <a:gd name="T4" fmla="*/ 272 w 8"/>
                  <a:gd name="T5" fmla="*/ 0 h 18"/>
                  <a:gd name="T6" fmla="*/ 0 w 8"/>
                  <a:gd name="T7" fmla="*/ 60 h 18"/>
                  <a:gd name="T8" fmla="*/ 272 w 8"/>
                  <a:gd name="T9" fmla="*/ 912 h 18"/>
                  <a:gd name="T10" fmla="*/ 0 60000 65536"/>
                  <a:gd name="T11" fmla="*/ 0 60000 65536"/>
                  <a:gd name="T12" fmla="*/ 0 60000 65536"/>
                  <a:gd name="T13" fmla="*/ 0 60000 65536"/>
                  <a:gd name="T14" fmla="*/ 0 60000 65536"/>
                  <a:gd name="T15" fmla="*/ 0 w 8"/>
                  <a:gd name="T16" fmla="*/ 0 h 18"/>
                  <a:gd name="T17" fmla="*/ 8 w 8"/>
                  <a:gd name="T18" fmla="*/ 18 h 18"/>
                </a:gdLst>
                <a:ahLst/>
                <a:cxnLst>
                  <a:cxn ang="T10">
                    <a:pos x="T0" y="T1"/>
                  </a:cxn>
                  <a:cxn ang="T11">
                    <a:pos x="T2" y="T3"/>
                  </a:cxn>
                  <a:cxn ang="T12">
                    <a:pos x="T4" y="T5"/>
                  </a:cxn>
                  <a:cxn ang="T13">
                    <a:pos x="T6" y="T7"/>
                  </a:cxn>
                  <a:cxn ang="T14">
                    <a:pos x="T8" y="T9"/>
                  </a:cxn>
                </a:cxnLst>
                <a:rect l="T15" t="T16" r="T17" b="T18"/>
                <a:pathLst>
                  <a:path w="8" h="18">
                    <a:moveTo>
                      <a:pt x="3" y="17"/>
                    </a:moveTo>
                    <a:lnTo>
                      <a:pt x="7" y="1"/>
                    </a:lnTo>
                    <a:lnTo>
                      <a:pt x="3" y="0"/>
                    </a:lnTo>
                    <a:lnTo>
                      <a:pt x="0" y="1"/>
                    </a:lnTo>
                    <a:lnTo>
                      <a:pt x="3" y="17"/>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3" name="Freeform 228"/>
              <p:cNvSpPr>
                <a:spLocks/>
              </p:cNvSpPr>
              <p:nvPr/>
            </p:nvSpPr>
            <p:spPr bwMode="auto">
              <a:xfrm>
                <a:off x="1021" y="1720"/>
                <a:ext cx="21" cy="33"/>
              </a:xfrm>
              <a:custGeom>
                <a:avLst/>
                <a:gdLst>
                  <a:gd name="T0" fmla="*/ 445 w 10"/>
                  <a:gd name="T1" fmla="*/ 848 h 17"/>
                  <a:gd name="T2" fmla="*/ 0 w 10"/>
                  <a:gd name="T3" fmla="*/ 848 h 17"/>
                  <a:gd name="T4" fmla="*/ 336 w 10"/>
                  <a:gd name="T5" fmla="*/ 0 h 17"/>
                  <a:gd name="T6" fmla="*/ 777 w 10"/>
                  <a:gd name="T7" fmla="*/ 0 h 17"/>
                  <a:gd name="T8" fmla="*/ 445 w 10"/>
                  <a:gd name="T9" fmla="*/ 848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5" y="16"/>
                    </a:moveTo>
                    <a:lnTo>
                      <a:pt x="0" y="16"/>
                    </a:lnTo>
                    <a:lnTo>
                      <a:pt x="4" y="0"/>
                    </a:lnTo>
                    <a:lnTo>
                      <a:pt x="9" y="0"/>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4" name="Freeform 229"/>
              <p:cNvSpPr>
                <a:spLocks/>
              </p:cNvSpPr>
              <p:nvPr/>
            </p:nvSpPr>
            <p:spPr bwMode="auto">
              <a:xfrm>
                <a:off x="1032" y="1720"/>
                <a:ext cx="24" cy="33"/>
              </a:xfrm>
              <a:custGeom>
                <a:avLst/>
                <a:gdLst>
                  <a:gd name="T0" fmla="*/ 0 w 12"/>
                  <a:gd name="T1" fmla="*/ 848 h 17"/>
                  <a:gd name="T2" fmla="*/ 704 w 12"/>
                  <a:gd name="T3" fmla="*/ 328 h 17"/>
                  <a:gd name="T4" fmla="*/ 448 w 12"/>
                  <a:gd name="T5" fmla="*/ 116 h 17"/>
                  <a:gd name="T6" fmla="*/ 256 w 12"/>
                  <a:gd name="T7" fmla="*/ 0 h 17"/>
                  <a:gd name="T8" fmla="*/ 0 w 12"/>
                  <a:gd name="T9" fmla="*/ 848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16"/>
                    </a:moveTo>
                    <a:lnTo>
                      <a:pt x="11" y="6"/>
                    </a:lnTo>
                    <a:lnTo>
                      <a:pt x="7" y="2"/>
                    </a:lnTo>
                    <a:lnTo>
                      <a:pt x="4" y="0"/>
                    </a:lnTo>
                    <a:lnTo>
                      <a:pt x="0"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5" name="Freeform 230"/>
              <p:cNvSpPr>
                <a:spLocks/>
              </p:cNvSpPr>
              <p:nvPr/>
            </p:nvSpPr>
            <p:spPr bwMode="auto">
              <a:xfrm>
                <a:off x="1032" y="1732"/>
                <a:ext cx="34" cy="31"/>
              </a:xfrm>
              <a:custGeom>
                <a:avLst/>
                <a:gdLst>
                  <a:gd name="T0" fmla="*/ 256 w 17"/>
                  <a:gd name="T1" fmla="*/ 785 h 16"/>
                  <a:gd name="T2" fmla="*/ 0 w 17"/>
                  <a:gd name="T3" fmla="*/ 525 h 16"/>
                  <a:gd name="T4" fmla="*/ 704 w 17"/>
                  <a:gd name="T5" fmla="*/ 0 h 16"/>
                  <a:gd name="T6" fmla="*/ 1024 w 17"/>
                  <a:gd name="T7" fmla="*/ 169 h 16"/>
                  <a:gd name="T8" fmla="*/ 256 w 17"/>
                  <a:gd name="T9" fmla="*/ 785 h 16"/>
                  <a:gd name="T10" fmla="*/ 0 60000 65536"/>
                  <a:gd name="T11" fmla="*/ 0 60000 65536"/>
                  <a:gd name="T12" fmla="*/ 0 60000 65536"/>
                  <a:gd name="T13" fmla="*/ 0 60000 65536"/>
                  <a:gd name="T14" fmla="*/ 0 60000 65536"/>
                  <a:gd name="T15" fmla="*/ 0 w 17"/>
                  <a:gd name="T16" fmla="*/ 0 h 16"/>
                  <a:gd name="T17" fmla="*/ 17 w 17"/>
                  <a:gd name="T18" fmla="*/ 16 h 16"/>
                </a:gdLst>
                <a:ahLst/>
                <a:cxnLst>
                  <a:cxn ang="T10">
                    <a:pos x="T0" y="T1"/>
                  </a:cxn>
                  <a:cxn ang="T11">
                    <a:pos x="T2" y="T3"/>
                  </a:cxn>
                  <a:cxn ang="T12">
                    <a:pos x="T4" y="T5"/>
                  </a:cxn>
                  <a:cxn ang="T13">
                    <a:pos x="T6" y="T7"/>
                  </a:cxn>
                  <a:cxn ang="T14">
                    <a:pos x="T8" y="T9"/>
                  </a:cxn>
                </a:cxnLst>
                <a:rect l="T15" t="T16" r="T17" b="T18"/>
                <a:pathLst>
                  <a:path w="17" h="16">
                    <a:moveTo>
                      <a:pt x="4" y="15"/>
                    </a:moveTo>
                    <a:lnTo>
                      <a:pt x="0" y="10"/>
                    </a:lnTo>
                    <a:lnTo>
                      <a:pt x="11" y="0"/>
                    </a:lnTo>
                    <a:lnTo>
                      <a:pt x="16" y="3"/>
                    </a:lnTo>
                    <a:lnTo>
                      <a:pt x="4" y="1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6" name="Freeform 231"/>
              <p:cNvSpPr>
                <a:spLocks/>
              </p:cNvSpPr>
              <p:nvPr/>
            </p:nvSpPr>
            <p:spPr bwMode="auto">
              <a:xfrm>
                <a:off x="1040" y="1738"/>
                <a:ext cx="30" cy="25"/>
              </a:xfrm>
              <a:custGeom>
                <a:avLst/>
                <a:gdLst>
                  <a:gd name="T0" fmla="*/ 0 w 15"/>
                  <a:gd name="T1" fmla="*/ 602 h 13"/>
                  <a:gd name="T2" fmla="*/ 896 w 15"/>
                  <a:gd name="T3" fmla="*/ 263 h 13"/>
                  <a:gd name="T4" fmla="*/ 896 w 15"/>
                  <a:gd name="T5" fmla="*/ 108 h 13"/>
                  <a:gd name="T6" fmla="*/ 768 w 15"/>
                  <a:gd name="T7" fmla="*/ 0 h 13"/>
                  <a:gd name="T8" fmla="*/ 0 w 15"/>
                  <a:gd name="T9" fmla="*/ 602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12"/>
                    </a:moveTo>
                    <a:lnTo>
                      <a:pt x="14" y="5"/>
                    </a:lnTo>
                    <a:lnTo>
                      <a:pt x="14" y="2"/>
                    </a:lnTo>
                    <a:lnTo>
                      <a:pt x="12" y="0"/>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7" name="Freeform 232"/>
              <p:cNvSpPr>
                <a:spLocks/>
              </p:cNvSpPr>
              <p:nvPr/>
            </p:nvSpPr>
            <p:spPr bwMode="auto">
              <a:xfrm>
                <a:off x="1040" y="1748"/>
                <a:ext cx="40" cy="33"/>
              </a:xfrm>
              <a:custGeom>
                <a:avLst/>
                <a:gdLst>
                  <a:gd name="T0" fmla="*/ 320 w 20"/>
                  <a:gd name="T1" fmla="*/ 848 h 17"/>
                  <a:gd name="T2" fmla="*/ 0 w 20"/>
                  <a:gd name="T3" fmla="*/ 380 h 17"/>
                  <a:gd name="T4" fmla="*/ 896 w 20"/>
                  <a:gd name="T5" fmla="*/ 0 h 17"/>
                  <a:gd name="T6" fmla="*/ 1216 w 20"/>
                  <a:gd name="T7" fmla="*/ 468 h 17"/>
                  <a:gd name="T8" fmla="*/ 320 w 20"/>
                  <a:gd name="T9" fmla="*/ 848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5" y="16"/>
                    </a:moveTo>
                    <a:lnTo>
                      <a:pt x="0" y="7"/>
                    </a:lnTo>
                    <a:lnTo>
                      <a:pt x="14" y="0"/>
                    </a:lnTo>
                    <a:lnTo>
                      <a:pt x="19" y="9"/>
                    </a:lnTo>
                    <a:lnTo>
                      <a:pt x="5" y="16"/>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8" name="Freeform 233"/>
              <p:cNvSpPr>
                <a:spLocks/>
              </p:cNvSpPr>
              <p:nvPr/>
            </p:nvSpPr>
            <p:spPr bwMode="auto">
              <a:xfrm>
                <a:off x="1050" y="1765"/>
                <a:ext cx="38" cy="40"/>
              </a:xfrm>
              <a:custGeom>
                <a:avLst/>
                <a:gdLst>
                  <a:gd name="T0" fmla="*/ 256 w 19"/>
                  <a:gd name="T1" fmla="*/ 1216 h 20"/>
                  <a:gd name="T2" fmla="*/ 0 w 19"/>
                  <a:gd name="T3" fmla="*/ 448 h 20"/>
                  <a:gd name="T4" fmla="*/ 896 w 19"/>
                  <a:gd name="T5" fmla="*/ 0 h 20"/>
                  <a:gd name="T6" fmla="*/ 1152 w 19"/>
                  <a:gd name="T7" fmla="*/ 896 h 20"/>
                  <a:gd name="T8" fmla="*/ 256 w 19"/>
                  <a:gd name="T9" fmla="*/ 1216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4" y="19"/>
                    </a:moveTo>
                    <a:lnTo>
                      <a:pt x="0" y="7"/>
                    </a:lnTo>
                    <a:lnTo>
                      <a:pt x="14" y="0"/>
                    </a:lnTo>
                    <a:lnTo>
                      <a:pt x="18" y="14"/>
                    </a:lnTo>
                    <a:lnTo>
                      <a:pt x="4" y="1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09" name="Freeform 234"/>
              <p:cNvSpPr>
                <a:spLocks/>
              </p:cNvSpPr>
              <p:nvPr/>
            </p:nvSpPr>
            <p:spPr bwMode="auto">
              <a:xfrm>
                <a:off x="1058" y="1793"/>
                <a:ext cx="32" cy="12"/>
              </a:xfrm>
              <a:custGeom>
                <a:avLst/>
                <a:gdLst>
                  <a:gd name="T0" fmla="*/ 0 w 16"/>
                  <a:gd name="T1" fmla="*/ 320 h 6"/>
                  <a:gd name="T2" fmla="*/ 960 w 16"/>
                  <a:gd name="T3" fmla="*/ 320 h 6"/>
                  <a:gd name="T4" fmla="*/ 960 w 16"/>
                  <a:gd name="T5" fmla="*/ 128 h 6"/>
                  <a:gd name="T6" fmla="*/ 896 w 16"/>
                  <a:gd name="T7" fmla="*/ 0 h 6"/>
                  <a:gd name="T8" fmla="*/ 0 w 16"/>
                  <a:gd name="T9" fmla="*/ 32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5"/>
                    </a:moveTo>
                    <a:lnTo>
                      <a:pt x="15" y="5"/>
                    </a:lnTo>
                    <a:lnTo>
                      <a:pt x="15" y="2"/>
                    </a:lnTo>
                    <a:lnTo>
                      <a:pt x="14" y="0"/>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10" name="Rectangle 235"/>
              <p:cNvSpPr>
                <a:spLocks noChangeArrowheads="1"/>
              </p:cNvSpPr>
              <p:nvPr/>
            </p:nvSpPr>
            <p:spPr bwMode="auto">
              <a:xfrm>
                <a:off x="1058" y="1803"/>
                <a:ext cx="30" cy="2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111" name="Rectangle 236"/>
              <p:cNvSpPr>
                <a:spLocks noChangeArrowheads="1"/>
              </p:cNvSpPr>
              <p:nvPr/>
            </p:nvSpPr>
            <p:spPr bwMode="auto">
              <a:xfrm>
                <a:off x="1058" y="1543"/>
                <a:ext cx="30"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112" name="Freeform 237"/>
              <p:cNvSpPr>
                <a:spLocks/>
              </p:cNvSpPr>
              <p:nvPr/>
            </p:nvSpPr>
            <p:spPr bwMode="auto">
              <a:xfrm>
                <a:off x="1058" y="1571"/>
                <a:ext cx="32" cy="11"/>
              </a:xfrm>
              <a:custGeom>
                <a:avLst/>
                <a:gdLst>
                  <a:gd name="T0" fmla="*/ 0 w 16"/>
                  <a:gd name="T1" fmla="*/ 0 h 6"/>
                  <a:gd name="T2" fmla="*/ 896 w 16"/>
                  <a:gd name="T3" fmla="*/ 193 h 6"/>
                  <a:gd name="T4" fmla="*/ 960 w 16"/>
                  <a:gd name="T5" fmla="*/ 125 h 6"/>
                  <a:gd name="T6" fmla="*/ 960 w 16"/>
                  <a:gd name="T7" fmla="*/ 0 h 6"/>
                  <a:gd name="T8" fmla="*/ 0 w 16"/>
                  <a:gd name="T9" fmla="*/ 0 h 6"/>
                  <a:gd name="T10" fmla="*/ 0 60000 65536"/>
                  <a:gd name="T11" fmla="*/ 0 60000 65536"/>
                  <a:gd name="T12" fmla="*/ 0 60000 65536"/>
                  <a:gd name="T13" fmla="*/ 0 60000 65536"/>
                  <a:gd name="T14" fmla="*/ 0 60000 65536"/>
                  <a:gd name="T15" fmla="*/ 0 w 16"/>
                  <a:gd name="T16" fmla="*/ 0 h 6"/>
                  <a:gd name="T17" fmla="*/ 16 w 16"/>
                  <a:gd name="T18" fmla="*/ 6 h 6"/>
                </a:gdLst>
                <a:ahLst/>
                <a:cxnLst>
                  <a:cxn ang="T10">
                    <a:pos x="T0" y="T1"/>
                  </a:cxn>
                  <a:cxn ang="T11">
                    <a:pos x="T2" y="T3"/>
                  </a:cxn>
                  <a:cxn ang="T12">
                    <a:pos x="T4" y="T5"/>
                  </a:cxn>
                  <a:cxn ang="T13">
                    <a:pos x="T6" y="T7"/>
                  </a:cxn>
                  <a:cxn ang="T14">
                    <a:pos x="T8" y="T9"/>
                  </a:cxn>
                </a:cxnLst>
                <a:rect l="T15" t="T16" r="T17" b="T18"/>
                <a:pathLst>
                  <a:path w="16" h="6">
                    <a:moveTo>
                      <a:pt x="0" y="0"/>
                    </a:moveTo>
                    <a:lnTo>
                      <a:pt x="14" y="5"/>
                    </a:lnTo>
                    <a:lnTo>
                      <a:pt x="15" y="3"/>
                    </a:lnTo>
                    <a:lnTo>
                      <a:pt x="15" y="0"/>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13" name="Freeform 238"/>
              <p:cNvSpPr>
                <a:spLocks/>
              </p:cNvSpPr>
              <p:nvPr/>
            </p:nvSpPr>
            <p:spPr bwMode="auto">
              <a:xfrm>
                <a:off x="1050" y="1571"/>
                <a:ext cx="38" cy="39"/>
              </a:xfrm>
              <a:custGeom>
                <a:avLst/>
                <a:gdLst>
                  <a:gd name="T0" fmla="*/ 0 w 19"/>
                  <a:gd name="T1" fmla="*/ 653 h 20"/>
                  <a:gd name="T2" fmla="*/ 256 w 19"/>
                  <a:gd name="T3" fmla="*/ 0 h 20"/>
                  <a:gd name="T4" fmla="*/ 1152 w 19"/>
                  <a:gd name="T5" fmla="*/ 289 h 20"/>
                  <a:gd name="T6" fmla="*/ 896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5"/>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14" name="Freeform 239"/>
              <p:cNvSpPr>
                <a:spLocks/>
              </p:cNvSpPr>
              <p:nvPr/>
            </p:nvSpPr>
            <p:spPr bwMode="auto">
              <a:xfrm>
                <a:off x="1040" y="1594"/>
                <a:ext cx="40" cy="34"/>
              </a:xfrm>
              <a:custGeom>
                <a:avLst/>
                <a:gdLst>
                  <a:gd name="T0" fmla="*/ 0 w 20"/>
                  <a:gd name="T1" fmla="*/ 576 h 17"/>
                  <a:gd name="T2" fmla="*/ 320 w 20"/>
                  <a:gd name="T3" fmla="*/ 0 h 17"/>
                  <a:gd name="T4" fmla="*/ 1216 w 20"/>
                  <a:gd name="T5" fmla="*/ 448 h 17"/>
                  <a:gd name="T6" fmla="*/ 896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15" name="Freeform 240"/>
              <p:cNvSpPr>
                <a:spLocks/>
              </p:cNvSpPr>
              <p:nvPr/>
            </p:nvSpPr>
            <p:spPr bwMode="auto">
              <a:xfrm>
                <a:off x="1040"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16" name="Freeform 241"/>
              <p:cNvSpPr>
                <a:spLocks/>
              </p:cNvSpPr>
              <p:nvPr/>
            </p:nvSpPr>
            <p:spPr bwMode="auto">
              <a:xfrm>
                <a:off x="1030"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17" name="Freeform 242"/>
              <p:cNvSpPr>
                <a:spLocks/>
              </p:cNvSpPr>
              <p:nvPr/>
            </p:nvSpPr>
            <p:spPr bwMode="auto">
              <a:xfrm>
                <a:off x="1030" y="1622"/>
                <a:ext cx="26" cy="33"/>
              </a:xfrm>
              <a:custGeom>
                <a:avLst/>
                <a:gdLst>
                  <a:gd name="T0" fmla="*/ 0 w 13"/>
                  <a:gd name="T1" fmla="*/ 0 h 17"/>
                  <a:gd name="T2" fmla="*/ 448 w 13"/>
                  <a:gd name="T3" fmla="*/ 848 h 17"/>
                  <a:gd name="T4" fmla="*/ 640 w 13"/>
                  <a:gd name="T5" fmla="*/ 738 h 17"/>
                  <a:gd name="T6" fmla="*/ 768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18" name="Freeform 243"/>
              <p:cNvSpPr>
                <a:spLocks/>
              </p:cNvSpPr>
              <p:nvPr/>
            </p:nvSpPr>
            <p:spPr bwMode="auto">
              <a:xfrm>
                <a:off x="1021" y="1622"/>
                <a:ext cx="25" cy="33"/>
              </a:xfrm>
              <a:custGeom>
                <a:avLst/>
                <a:gdLst>
                  <a:gd name="T0" fmla="*/ 0 w 12"/>
                  <a:gd name="T1" fmla="*/ 116 h 17"/>
                  <a:gd name="T2" fmla="*/ 317 w 12"/>
                  <a:gd name="T3" fmla="*/ 0 h 17"/>
                  <a:gd name="T4" fmla="*/ 902 w 12"/>
                  <a:gd name="T5" fmla="*/ 848 h 17"/>
                  <a:gd name="T6" fmla="*/ 585 w 12"/>
                  <a:gd name="T7" fmla="*/ 848 h 17"/>
                  <a:gd name="T8" fmla="*/ 0 w 12"/>
                  <a:gd name="T9" fmla="*/ 116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0" y="2"/>
                    </a:moveTo>
                    <a:lnTo>
                      <a:pt x="4" y="0"/>
                    </a:lnTo>
                    <a:lnTo>
                      <a:pt x="11"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19" name="Freeform 244"/>
              <p:cNvSpPr>
                <a:spLocks/>
              </p:cNvSpPr>
              <p:nvPr/>
            </p:nvSpPr>
            <p:spPr bwMode="auto">
              <a:xfrm>
                <a:off x="1007"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20" name="Freeform 245"/>
              <p:cNvSpPr>
                <a:spLocks/>
              </p:cNvSpPr>
              <p:nvPr/>
            </p:nvSpPr>
            <p:spPr bwMode="auto">
              <a:xfrm>
                <a:off x="1005" y="1622"/>
                <a:ext cx="18" cy="33"/>
              </a:xfrm>
              <a:custGeom>
                <a:avLst/>
                <a:gdLst>
                  <a:gd name="T0" fmla="*/ 384 w 9"/>
                  <a:gd name="T1" fmla="*/ 0 h 17"/>
                  <a:gd name="T2" fmla="*/ 512 w 9"/>
                  <a:gd name="T3" fmla="*/ 116 h 17"/>
                  <a:gd name="T4" fmla="*/ 64 w 9"/>
                  <a:gd name="T5" fmla="*/ 848 h 17"/>
                  <a:gd name="T6" fmla="*/ 0 w 9"/>
                  <a:gd name="T7" fmla="*/ 738 h 17"/>
                  <a:gd name="T8" fmla="*/ 384 w 9"/>
                  <a:gd name="T9" fmla="*/ 0 h 17"/>
                  <a:gd name="T10" fmla="*/ 0 60000 65536"/>
                  <a:gd name="T11" fmla="*/ 0 60000 65536"/>
                  <a:gd name="T12" fmla="*/ 0 60000 65536"/>
                  <a:gd name="T13" fmla="*/ 0 60000 65536"/>
                  <a:gd name="T14" fmla="*/ 0 60000 65536"/>
                  <a:gd name="T15" fmla="*/ 0 w 9"/>
                  <a:gd name="T16" fmla="*/ 0 h 17"/>
                  <a:gd name="T17" fmla="*/ 9 w 9"/>
                  <a:gd name="T18" fmla="*/ 17 h 17"/>
                </a:gdLst>
                <a:ahLst/>
                <a:cxnLst>
                  <a:cxn ang="T10">
                    <a:pos x="T0" y="T1"/>
                  </a:cxn>
                  <a:cxn ang="T11">
                    <a:pos x="T2" y="T3"/>
                  </a:cxn>
                  <a:cxn ang="T12">
                    <a:pos x="T4" y="T5"/>
                  </a:cxn>
                  <a:cxn ang="T13">
                    <a:pos x="T6" y="T7"/>
                  </a:cxn>
                  <a:cxn ang="T14">
                    <a:pos x="T8" y="T9"/>
                  </a:cxn>
                </a:cxnLst>
                <a:rect l="T15" t="T16" r="T17" b="T18"/>
                <a:pathLst>
                  <a:path w="9" h="17">
                    <a:moveTo>
                      <a:pt x="6" y="0"/>
                    </a:moveTo>
                    <a:lnTo>
                      <a:pt x="8" y="2"/>
                    </a:lnTo>
                    <a:lnTo>
                      <a:pt x="1" y="16"/>
                    </a:lnTo>
                    <a:lnTo>
                      <a:pt x="0" y="14"/>
                    </a:lnTo>
                    <a:lnTo>
                      <a:pt x="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21" name="Freeform 246"/>
              <p:cNvSpPr>
                <a:spLocks/>
              </p:cNvSpPr>
              <p:nvPr/>
            </p:nvSpPr>
            <p:spPr bwMode="auto">
              <a:xfrm>
                <a:off x="993" y="1622"/>
                <a:ext cx="26" cy="29"/>
              </a:xfrm>
              <a:custGeom>
                <a:avLst/>
                <a:gdLst>
                  <a:gd name="T0" fmla="*/ 768 w 13"/>
                  <a:gd name="T1" fmla="*/ 0 h 15"/>
                  <a:gd name="T2" fmla="*/ 0 w 13"/>
                  <a:gd name="T3" fmla="*/ 613 h 15"/>
                  <a:gd name="T4" fmla="*/ 128 w 13"/>
                  <a:gd name="T5" fmla="*/ 729 h 15"/>
                  <a:gd name="T6" fmla="*/ 384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2" y="14"/>
                    </a:lnTo>
                    <a:lnTo>
                      <a:pt x="6"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22" name="Freeform 247"/>
              <p:cNvSpPr>
                <a:spLocks/>
              </p:cNvSpPr>
              <p:nvPr/>
            </p:nvSpPr>
            <p:spPr bwMode="auto">
              <a:xfrm>
                <a:off x="983"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23" name="Freeform 248"/>
              <p:cNvSpPr>
                <a:spLocks/>
              </p:cNvSpPr>
              <p:nvPr/>
            </p:nvSpPr>
            <p:spPr bwMode="auto">
              <a:xfrm>
                <a:off x="979" y="1612"/>
                <a:ext cx="30" cy="26"/>
              </a:xfrm>
              <a:custGeom>
                <a:avLst/>
                <a:gdLst>
                  <a:gd name="T0" fmla="*/ 896 w 15"/>
                  <a:gd name="T1" fmla="*/ 0 h 13"/>
                  <a:gd name="T2" fmla="*/ 0 w 15"/>
                  <a:gd name="T3" fmla="*/ 512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8"/>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24" name="Freeform 249"/>
              <p:cNvSpPr>
                <a:spLocks/>
              </p:cNvSpPr>
              <p:nvPr/>
            </p:nvSpPr>
            <p:spPr bwMode="auto">
              <a:xfrm>
                <a:off x="965" y="1590"/>
                <a:ext cx="44" cy="40"/>
              </a:xfrm>
              <a:custGeom>
                <a:avLst/>
                <a:gdLst>
                  <a:gd name="T0" fmla="*/ 896 w 22"/>
                  <a:gd name="T1" fmla="*/ 0 h 20"/>
                  <a:gd name="T2" fmla="*/ 1344 w 22"/>
                  <a:gd name="T3" fmla="*/ 704 h 20"/>
                  <a:gd name="T4" fmla="*/ 448 w 22"/>
                  <a:gd name="T5" fmla="*/ 1216 h 20"/>
                  <a:gd name="T6" fmla="*/ 0 w 22"/>
                  <a:gd name="T7" fmla="*/ 576 h 20"/>
                  <a:gd name="T8" fmla="*/ 896 w 22"/>
                  <a:gd name="T9" fmla="*/ 0 h 20"/>
                  <a:gd name="T10" fmla="*/ 0 60000 65536"/>
                  <a:gd name="T11" fmla="*/ 0 60000 65536"/>
                  <a:gd name="T12" fmla="*/ 0 60000 65536"/>
                  <a:gd name="T13" fmla="*/ 0 60000 65536"/>
                  <a:gd name="T14" fmla="*/ 0 60000 65536"/>
                  <a:gd name="T15" fmla="*/ 0 w 22"/>
                  <a:gd name="T16" fmla="*/ 0 h 20"/>
                  <a:gd name="T17" fmla="*/ 22 w 22"/>
                  <a:gd name="T18" fmla="*/ 20 h 20"/>
                </a:gdLst>
                <a:ahLst/>
                <a:cxnLst>
                  <a:cxn ang="T10">
                    <a:pos x="T0" y="T1"/>
                  </a:cxn>
                  <a:cxn ang="T11">
                    <a:pos x="T2" y="T3"/>
                  </a:cxn>
                  <a:cxn ang="T12">
                    <a:pos x="T4" y="T5"/>
                  </a:cxn>
                  <a:cxn ang="T13">
                    <a:pos x="T6" y="T7"/>
                  </a:cxn>
                  <a:cxn ang="T14">
                    <a:pos x="T8" y="T9"/>
                  </a:cxn>
                </a:cxnLst>
                <a:rect l="T15" t="T16" r="T17" b="T18"/>
                <a:pathLst>
                  <a:path w="22" h="20">
                    <a:moveTo>
                      <a:pt x="14" y="0"/>
                    </a:moveTo>
                    <a:lnTo>
                      <a:pt x="21" y="11"/>
                    </a:lnTo>
                    <a:lnTo>
                      <a:pt x="7" y="19"/>
                    </a:lnTo>
                    <a:lnTo>
                      <a:pt x="0" y="9"/>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25" name="Freeform 250"/>
              <p:cNvSpPr>
                <a:spLocks/>
              </p:cNvSpPr>
              <p:nvPr/>
            </p:nvSpPr>
            <p:spPr bwMode="auto">
              <a:xfrm>
                <a:off x="963" y="1590"/>
                <a:ext cx="32" cy="20"/>
              </a:xfrm>
              <a:custGeom>
                <a:avLst/>
                <a:gdLst>
                  <a:gd name="T0" fmla="*/ 960 w 16"/>
                  <a:gd name="T1" fmla="*/ 0 h 10"/>
                  <a:gd name="T2" fmla="*/ 0 w 16"/>
                  <a:gd name="T3" fmla="*/ 256 h 10"/>
                  <a:gd name="T4" fmla="*/ 64 w 16"/>
                  <a:gd name="T5" fmla="*/ 448 h 10"/>
                  <a:gd name="T6" fmla="*/ 64 w 16"/>
                  <a:gd name="T7" fmla="*/ 576 h 10"/>
                  <a:gd name="T8" fmla="*/ 960 w 16"/>
                  <a:gd name="T9" fmla="*/ 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5" y="0"/>
                    </a:moveTo>
                    <a:lnTo>
                      <a:pt x="0" y="4"/>
                    </a:lnTo>
                    <a:lnTo>
                      <a:pt x="1" y="7"/>
                    </a:lnTo>
                    <a:lnTo>
                      <a:pt x="1" y="9"/>
                    </a:lnTo>
                    <a:lnTo>
                      <a:pt x="15"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26" name="Freeform 251"/>
              <p:cNvSpPr>
                <a:spLocks/>
              </p:cNvSpPr>
              <p:nvPr/>
            </p:nvSpPr>
            <p:spPr bwMode="auto">
              <a:xfrm>
                <a:off x="959" y="1567"/>
                <a:ext cx="36" cy="33"/>
              </a:xfrm>
              <a:custGeom>
                <a:avLst/>
                <a:gdLst>
                  <a:gd name="T0" fmla="*/ 1024 w 18"/>
                  <a:gd name="T1" fmla="*/ 0 h 17"/>
                  <a:gd name="T2" fmla="*/ 1088 w 18"/>
                  <a:gd name="T3" fmla="*/ 637 h 17"/>
                  <a:gd name="T4" fmla="*/ 128 w 18"/>
                  <a:gd name="T5" fmla="*/ 848 h 17"/>
                  <a:gd name="T6" fmla="*/ 0 w 18"/>
                  <a:gd name="T7" fmla="*/ 272 h 17"/>
                  <a:gd name="T8" fmla="*/ 1024 w 18"/>
                  <a:gd name="T9" fmla="*/ 0 h 17"/>
                  <a:gd name="T10" fmla="*/ 0 60000 65536"/>
                  <a:gd name="T11" fmla="*/ 0 60000 65536"/>
                  <a:gd name="T12" fmla="*/ 0 60000 65536"/>
                  <a:gd name="T13" fmla="*/ 0 60000 65536"/>
                  <a:gd name="T14" fmla="*/ 0 60000 65536"/>
                  <a:gd name="T15" fmla="*/ 0 w 18"/>
                  <a:gd name="T16" fmla="*/ 0 h 17"/>
                  <a:gd name="T17" fmla="*/ 18 w 18"/>
                  <a:gd name="T18" fmla="*/ 17 h 17"/>
                </a:gdLst>
                <a:ahLst/>
                <a:cxnLst>
                  <a:cxn ang="T10">
                    <a:pos x="T0" y="T1"/>
                  </a:cxn>
                  <a:cxn ang="T11">
                    <a:pos x="T2" y="T3"/>
                  </a:cxn>
                  <a:cxn ang="T12">
                    <a:pos x="T4" y="T5"/>
                  </a:cxn>
                  <a:cxn ang="T13">
                    <a:pos x="T6" y="T7"/>
                  </a:cxn>
                  <a:cxn ang="T14">
                    <a:pos x="T8" y="T9"/>
                  </a:cxn>
                </a:cxnLst>
                <a:rect l="T15" t="T16" r="T17" b="T18"/>
                <a:pathLst>
                  <a:path w="18" h="17">
                    <a:moveTo>
                      <a:pt x="16" y="0"/>
                    </a:moveTo>
                    <a:lnTo>
                      <a:pt x="17" y="12"/>
                    </a:lnTo>
                    <a:lnTo>
                      <a:pt x="2" y="16"/>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27" name="Freeform 252"/>
              <p:cNvSpPr>
                <a:spLocks/>
              </p:cNvSpPr>
              <p:nvPr/>
            </p:nvSpPr>
            <p:spPr bwMode="auto">
              <a:xfrm>
                <a:off x="959" y="1567"/>
                <a:ext cx="34" cy="12"/>
              </a:xfrm>
              <a:custGeom>
                <a:avLst/>
                <a:gdLst>
                  <a:gd name="T0" fmla="*/ 1024 w 17"/>
                  <a:gd name="T1" fmla="*/ 0 h 6"/>
                  <a:gd name="T2" fmla="*/ 0 w 17"/>
                  <a:gd name="T3" fmla="*/ 0 h 6"/>
                  <a:gd name="T4" fmla="*/ 0 w 17"/>
                  <a:gd name="T5" fmla="*/ 256 h 6"/>
                  <a:gd name="T6" fmla="*/ 0 w 17"/>
                  <a:gd name="T7" fmla="*/ 320 h 6"/>
                  <a:gd name="T8" fmla="*/ 1024 w 17"/>
                  <a:gd name="T9" fmla="*/ 0 h 6"/>
                  <a:gd name="T10" fmla="*/ 0 60000 65536"/>
                  <a:gd name="T11" fmla="*/ 0 60000 65536"/>
                  <a:gd name="T12" fmla="*/ 0 60000 65536"/>
                  <a:gd name="T13" fmla="*/ 0 60000 65536"/>
                  <a:gd name="T14" fmla="*/ 0 60000 65536"/>
                  <a:gd name="T15" fmla="*/ 0 w 17"/>
                  <a:gd name="T16" fmla="*/ 0 h 6"/>
                  <a:gd name="T17" fmla="*/ 17 w 17"/>
                  <a:gd name="T18" fmla="*/ 6 h 6"/>
                </a:gdLst>
                <a:ahLst/>
                <a:cxnLst>
                  <a:cxn ang="T10">
                    <a:pos x="T0" y="T1"/>
                  </a:cxn>
                  <a:cxn ang="T11">
                    <a:pos x="T2" y="T3"/>
                  </a:cxn>
                  <a:cxn ang="T12">
                    <a:pos x="T4" y="T5"/>
                  </a:cxn>
                  <a:cxn ang="T13">
                    <a:pos x="T6" y="T7"/>
                  </a:cxn>
                  <a:cxn ang="T14">
                    <a:pos x="T8" y="T9"/>
                  </a:cxn>
                </a:cxnLst>
                <a:rect l="T15" t="T16" r="T17" b="T18"/>
                <a:pathLst>
                  <a:path w="17" h="6">
                    <a:moveTo>
                      <a:pt x="16" y="0"/>
                    </a:moveTo>
                    <a:lnTo>
                      <a:pt x="0" y="0"/>
                    </a:lnTo>
                    <a:lnTo>
                      <a:pt x="0" y="4"/>
                    </a:lnTo>
                    <a:lnTo>
                      <a:pt x="0" y="5"/>
                    </a:lnTo>
                    <a:lnTo>
                      <a:pt x="16"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28" name="Rectangle 253"/>
              <p:cNvSpPr>
                <a:spLocks noChangeArrowheads="1"/>
              </p:cNvSpPr>
              <p:nvPr/>
            </p:nvSpPr>
            <p:spPr bwMode="auto">
              <a:xfrm>
                <a:off x="959" y="1539"/>
                <a:ext cx="32" cy="2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129" name="Freeform 254"/>
              <p:cNvSpPr>
                <a:spLocks/>
              </p:cNvSpPr>
              <p:nvPr/>
            </p:nvSpPr>
            <p:spPr bwMode="auto">
              <a:xfrm>
                <a:off x="959" y="1478"/>
                <a:ext cx="34" cy="63"/>
              </a:xfrm>
              <a:custGeom>
                <a:avLst/>
                <a:gdLst>
                  <a:gd name="T0" fmla="*/ 1024 w 17"/>
                  <a:gd name="T1" fmla="*/ 1801 h 32"/>
                  <a:gd name="T2" fmla="*/ 1024 w 17"/>
                  <a:gd name="T3" fmla="*/ 0 h 32"/>
                  <a:gd name="T4" fmla="*/ 128 w 17"/>
                  <a:gd name="T5" fmla="*/ 0 h 32"/>
                  <a:gd name="T6" fmla="*/ 0 w 17"/>
                  <a:gd name="T7" fmla="*/ 1801 h 32"/>
                  <a:gd name="T8" fmla="*/ 1024 w 17"/>
                  <a:gd name="T9" fmla="*/ 1801 h 32"/>
                  <a:gd name="T10" fmla="*/ 0 60000 65536"/>
                  <a:gd name="T11" fmla="*/ 0 60000 65536"/>
                  <a:gd name="T12" fmla="*/ 0 60000 65536"/>
                  <a:gd name="T13" fmla="*/ 0 60000 65536"/>
                  <a:gd name="T14" fmla="*/ 0 60000 65536"/>
                  <a:gd name="T15" fmla="*/ 0 w 17"/>
                  <a:gd name="T16" fmla="*/ 0 h 32"/>
                  <a:gd name="T17" fmla="*/ 17 w 17"/>
                  <a:gd name="T18" fmla="*/ 32 h 32"/>
                </a:gdLst>
                <a:ahLst/>
                <a:cxnLst>
                  <a:cxn ang="T10">
                    <a:pos x="T0" y="T1"/>
                  </a:cxn>
                  <a:cxn ang="T11">
                    <a:pos x="T2" y="T3"/>
                  </a:cxn>
                  <a:cxn ang="T12">
                    <a:pos x="T4" y="T5"/>
                  </a:cxn>
                  <a:cxn ang="T13">
                    <a:pos x="T6" y="T7"/>
                  </a:cxn>
                  <a:cxn ang="T14">
                    <a:pos x="T8" y="T9"/>
                  </a:cxn>
                </a:cxnLst>
                <a:rect l="T15" t="T16" r="T17" b="T18"/>
                <a:pathLst>
                  <a:path w="17" h="32">
                    <a:moveTo>
                      <a:pt x="16" y="31"/>
                    </a:moveTo>
                    <a:lnTo>
                      <a:pt x="16" y="0"/>
                    </a:lnTo>
                    <a:lnTo>
                      <a:pt x="2" y="0"/>
                    </a:lnTo>
                    <a:lnTo>
                      <a:pt x="0" y="31"/>
                    </a:lnTo>
                    <a:lnTo>
                      <a:pt x="16"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0" name="Freeform 255"/>
              <p:cNvSpPr>
                <a:spLocks/>
              </p:cNvSpPr>
              <p:nvPr/>
            </p:nvSpPr>
            <p:spPr bwMode="auto">
              <a:xfrm>
                <a:off x="955" y="1539"/>
                <a:ext cx="38" cy="38"/>
              </a:xfrm>
              <a:custGeom>
                <a:avLst/>
                <a:gdLst>
                  <a:gd name="T0" fmla="*/ 0 w 19"/>
                  <a:gd name="T1" fmla="*/ 896 h 19"/>
                  <a:gd name="T2" fmla="*/ 128 w 19"/>
                  <a:gd name="T3" fmla="*/ 0 h 19"/>
                  <a:gd name="T4" fmla="*/ 1152 w 19"/>
                  <a:gd name="T5" fmla="*/ 0 h 19"/>
                  <a:gd name="T6" fmla="*/ 896 w 19"/>
                  <a:gd name="T7" fmla="*/ 1152 h 19"/>
                  <a:gd name="T8" fmla="*/ 0 w 19"/>
                  <a:gd name="T9" fmla="*/ 896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14"/>
                    </a:moveTo>
                    <a:lnTo>
                      <a:pt x="2" y="0"/>
                    </a:lnTo>
                    <a:lnTo>
                      <a:pt x="18" y="0"/>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1" name="Freeform 256"/>
              <p:cNvSpPr>
                <a:spLocks/>
              </p:cNvSpPr>
              <p:nvPr/>
            </p:nvSpPr>
            <p:spPr bwMode="auto">
              <a:xfrm>
                <a:off x="949" y="1567"/>
                <a:ext cx="36" cy="37"/>
              </a:xfrm>
              <a:custGeom>
                <a:avLst/>
                <a:gdLst>
                  <a:gd name="T0" fmla="*/ 0 w 18"/>
                  <a:gd name="T1" fmla="*/ 761 h 19"/>
                  <a:gd name="T2" fmla="*/ 192 w 18"/>
                  <a:gd name="T3" fmla="*/ 0 h 19"/>
                  <a:gd name="T4" fmla="*/ 1088 w 18"/>
                  <a:gd name="T5" fmla="*/ 228 h 19"/>
                  <a:gd name="T6" fmla="*/ 896 w 18"/>
                  <a:gd name="T7" fmla="*/ 974 h 19"/>
                  <a:gd name="T8" fmla="*/ 0 w 18"/>
                  <a:gd name="T9" fmla="*/ 761 h 19"/>
                  <a:gd name="T10" fmla="*/ 0 60000 65536"/>
                  <a:gd name="T11" fmla="*/ 0 60000 65536"/>
                  <a:gd name="T12" fmla="*/ 0 60000 65536"/>
                  <a:gd name="T13" fmla="*/ 0 60000 65536"/>
                  <a:gd name="T14" fmla="*/ 0 60000 65536"/>
                  <a:gd name="T15" fmla="*/ 0 w 18"/>
                  <a:gd name="T16" fmla="*/ 0 h 19"/>
                  <a:gd name="T17" fmla="*/ 18 w 18"/>
                  <a:gd name="T18" fmla="*/ 19 h 19"/>
                </a:gdLst>
                <a:ahLst/>
                <a:cxnLst>
                  <a:cxn ang="T10">
                    <a:pos x="T0" y="T1"/>
                  </a:cxn>
                  <a:cxn ang="T11">
                    <a:pos x="T2" y="T3"/>
                  </a:cxn>
                  <a:cxn ang="T12">
                    <a:pos x="T4" y="T5"/>
                  </a:cxn>
                  <a:cxn ang="T13">
                    <a:pos x="T6" y="T7"/>
                  </a:cxn>
                  <a:cxn ang="T14">
                    <a:pos x="T8" y="T9"/>
                  </a:cxn>
                </a:cxnLst>
                <a:rect l="T15" t="T16" r="T17" b="T18"/>
                <a:pathLst>
                  <a:path w="18" h="19">
                    <a:moveTo>
                      <a:pt x="0" y="14"/>
                    </a:moveTo>
                    <a:lnTo>
                      <a:pt x="3" y="0"/>
                    </a:lnTo>
                    <a:lnTo>
                      <a:pt x="17" y="4"/>
                    </a:lnTo>
                    <a:lnTo>
                      <a:pt x="14" y="18"/>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2" name="Freeform 257"/>
              <p:cNvSpPr>
                <a:spLocks/>
              </p:cNvSpPr>
              <p:nvPr/>
            </p:nvSpPr>
            <p:spPr bwMode="auto">
              <a:xfrm>
                <a:off x="936" y="1594"/>
                <a:ext cx="43" cy="34"/>
              </a:xfrm>
              <a:custGeom>
                <a:avLst/>
                <a:gdLst>
                  <a:gd name="T0" fmla="*/ 0 w 21"/>
                  <a:gd name="T1" fmla="*/ 576 h 17"/>
                  <a:gd name="T2" fmla="*/ 436 w 21"/>
                  <a:gd name="T3" fmla="*/ 0 h 17"/>
                  <a:gd name="T4" fmla="*/ 1476 w 21"/>
                  <a:gd name="T5" fmla="*/ 256 h 17"/>
                  <a:gd name="T6" fmla="*/ 1040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4"/>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3" name="Freeform 258"/>
              <p:cNvSpPr>
                <a:spLocks/>
              </p:cNvSpPr>
              <p:nvPr/>
            </p:nvSpPr>
            <p:spPr bwMode="auto">
              <a:xfrm>
                <a:off x="936" y="1612"/>
                <a:ext cx="31" cy="26"/>
              </a:xfrm>
              <a:custGeom>
                <a:avLst/>
                <a:gdLst>
                  <a:gd name="T0" fmla="*/ 0 w 15"/>
                  <a:gd name="T1" fmla="*/ 0 h 13"/>
                  <a:gd name="T2" fmla="*/ 1025 w 15"/>
                  <a:gd name="T3" fmla="*/ 768 h 13"/>
                  <a:gd name="T4" fmla="*/ 1093 w 15"/>
                  <a:gd name="T5" fmla="*/ 640 h 13"/>
                  <a:gd name="T6" fmla="*/ 1093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4" name="Freeform 259"/>
              <p:cNvSpPr>
                <a:spLocks/>
              </p:cNvSpPr>
              <p:nvPr/>
            </p:nvSpPr>
            <p:spPr bwMode="auto">
              <a:xfrm>
                <a:off x="926" y="1612"/>
                <a:ext cx="39" cy="35"/>
              </a:xfrm>
              <a:custGeom>
                <a:avLst/>
                <a:gdLst>
                  <a:gd name="T0" fmla="*/ 0 w 19"/>
                  <a:gd name="T1" fmla="*/ 272 h 18"/>
                  <a:gd name="T2" fmla="*/ 372 w 19"/>
                  <a:gd name="T3" fmla="*/ 0 h 18"/>
                  <a:gd name="T4" fmla="*/ 1349 w 19"/>
                  <a:gd name="T5" fmla="*/ 640 h 18"/>
                  <a:gd name="T6" fmla="*/ 909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5" name="Freeform 260"/>
              <p:cNvSpPr>
                <a:spLocks/>
              </p:cNvSpPr>
              <p:nvPr/>
            </p:nvSpPr>
            <p:spPr bwMode="auto">
              <a:xfrm>
                <a:off x="926" y="1622"/>
                <a:ext cx="27" cy="33"/>
              </a:xfrm>
              <a:custGeom>
                <a:avLst/>
                <a:gdLst>
                  <a:gd name="T0" fmla="*/ 0 w 13"/>
                  <a:gd name="T1" fmla="*/ 0 h 17"/>
                  <a:gd name="T2" fmla="*/ 573 w 13"/>
                  <a:gd name="T3" fmla="*/ 848 h 17"/>
                  <a:gd name="T4" fmla="*/ 897 w 13"/>
                  <a:gd name="T5" fmla="*/ 738 h 17"/>
                  <a:gd name="T6" fmla="*/ 966 w 13"/>
                  <a:gd name="T7" fmla="*/ 637 h 17"/>
                  <a:gd name="T8" fmla="*/ 0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0" y="0"/>
                    </a:moveTo>
                    <a:lnTo>
                      <a:pt x="7" y="16"/>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6" name="Freeform 261"/>
              <p:cNvSpPr>
                <a:spLocks/>
              </p:cNvSpPr>
              <p:nvPr/>
            </p:nvSpPr>
            <p:spPr bwMode="auto">
              <a:xfrm>
                <a:off x="920" y="1622"/>
                <a:ext cx="22" cy="33"/>
              </a:xfrm>
              <a:custGeom>
                <a:avLst/>
                <a:gdLst>
                  <a:gd name="T0" fmla="*/ 0 w 11"/>
                  <a:gd name="T1" fmla="*/ 116 h 17"/>
                  <a:gd name="T2" fmla="*/ 192 w 11"/>
                  <a:gd name="T3" fmla="*/ 0 h 17"/>
                  <a:gd name="T4" fmla="*/ 640 w 11"/>
                  <a:gd name="T5" fmla="*/ 848 h 17"/>
                  <a:gd name="T6" fmla="*/ 448 w 11"/>
                  <a:gd name="T7" fmla="*/ 848 h 17"/>
                  <a:gd name="T8" fmla="*/ 0 w 11"/>
                  <a:gd name="T9" fmla="*/ 116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0" y="2"/>
                    </a:moveTo>
                    <a:lnTo>
                      <a:pt x="3" y="0"/>
                    </a:lnTo>
                    <a:lnTo>
                      <a:pt x="10" y="16"/>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7" name="Freeform 262"/>
              <p:cNvSpPr>
                <a:spLocks/>
              </p:cNvSpPr>
              <p:nvPr/>
            </p:nvSpPr>
            <p:spPr bwMode="auto">
              <a:xfrm>
                <a:off x="906"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8" name="Freeform 263"/>
              <p:cNvSpPr>
                <a:spLocks/>
              </p:cNvSpPr>
              <p:nvPr/>
            </p:nvSpPr>
            <p:spPr bwMode="auto">
              <a:xfrm>
                <a:off x="902" y="1622"/>
                <a:ext cx="20" cy="33"/>
              </a:xfrm>
              <a:custGeom>
                <a:avLst/>
                <a:gdLst>
                  <a:gd name="T0" fmla="*/ 448 w 10"/>
                  <a:gd name="T1" fmla="*/ 0 h 17"/>
                  <a:gd name="T2" fmla="*/ 576 w 10"/>
                  <a:gd name="T3" fmla="*/ 116 h 17"/>
                  <a:gd name="T4" fmla="*/ 128 w 10"/>
                  <a:gd name="T5" fmla="*/ 848 h 17"/>
                  <a:gd name="T6" fmla="*/ 0 w 10"/>
                  <a:gd name="T7" fmla="*/ 738 h 17"/>
                  <a:gd name="T8" fmla="*/ 448 w 10"/>
                  <a:gd name="T9" fmla="*/ 0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7" y="0"/>
                    </a:moveTo>
                    <a:lnTo>
                      <a:pt x="9" y="2"/>
                    </a:lnTo>
                    <a:lnTo>
                      <a:pt x="2" y="16"/>
                    </a:lnTo>
                    <a:lnTo>
                      <a:pt x="0"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39" name="Freeform 264"/>
              <p:cNvSpPr>
                <a:spLocks/>
              </p:cNvSpPr>
              <p:nvPr/>
            </p:nvSpPr>
            <p:spPr bwMode="auto">
              <a:xfrm>
                <a:off x="892" y="1622"/>
                <a:ext cx="26" cy="29"/>
              </a:xfrm>
              <a:custGeom>
                <a:avLst/>
                <a:gdLst>
                  <a:gd name="T0" fmla="*/ 768 w 13"/>
                  <a:gd name="T1" fmla="*/ 0 h 15"/>
                  <a:gd name="T2" fmla="*/ 0 w 13"/>
                  <a:gd name="T3" fmla="*/ 613 h 15"/>
                  <a:gd name="T4" fmla="*/ 64 w 13"/>
                  <a:gd name="T5" fmla="*/ 729 h 15"/>
                  <a:gd name="T6" fmla="*/ 320 w 13"/>
                  <a:gd name="T7" fmla="*/ 729 h 15"/>
                  <a:gd name="T8" fmla="*/ 768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12" y="0"/>
                    </a:moveTo>
                    <a:lnTo>
                      <a:pt x="0" y="12"/>
                    </a:lnTo>
                    <a:lnTo>
                      <a:pt x="1" y="14"/>
                    </a:lnTo>
                    <a:lnTo>
                      <a:pt x="5" y="14"/>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0" name="Freeform 265"/>
              <p:cNvSpPr>
                <a:spLocks/>
              </p:cNvSpPr>
              <p:nvPr/>
            </p:nvSpPr>
            <p:spPr bwMode="auto">
              <a:xfrm>
                <a:off x="882" y="1612"/>
                <a:ext cx="36" cy="35"/>
              </a:xfrm>
              <a:custGeom>
                <a:avLst/>
                <a:gdLst>
                  <a:gd name="T0" fmla="*/ 768 w 18"/>
                  <a:gd name="T1" fmla="*/ 0 h 18"/>
                  <a:gd name="T2" fmla="*/ 1088 w 18"/>
                  <a:gd name="T3" fmla="*/ 272 h 18"/>
                  <a:gd name="T4" fmla="*/ 320 w 18"/>
                  <a:gd name="T5" fmla="*/ 912 h 18"/>
                  <a:gd name="T6" fmla="*/ 0 w 18"/>
                  <a:gd name="T7" fmla="*/ 640 h 18"/>
                  <a:gd name="T8" fmla="*/ 76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1" name="Freeform 266"/>
              <p:cNvSpPr>
                <a:spLocks/>
              </p:cNvSpPr>
              <p:nvPr/>
            </p:nvSpPr>
            <p:spPr bwMode="auto">
              <a:xfrm>
                <a:off x="878" y="1612"/>
                <a:ext cx="30" cy="26"/>
              </a:xfrm>
              <a:custGeom>
                <a:avLst/>
                <a:gdLst>
                  <a:gd name="T0" fmla="*/ 896 w 15"/>
                  <a:gd name="T1" fmla="*/ 0 h 13"/>
                  <a:gd name="T2" fmla="*/ 0 w 15"/>
                  <a:gd name="T3" fmla="*/ 448 h 13"/>
                  <a:gd name="T4" fmla="*/ 0 w 15"/>
                  <a:gd name="T5" fmla="*/ 640 h 13"/>
                  <a:gd name="T6" fmla="*/ 128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2" name="Freeform 267"/>
              <p:cNvSpPr>
                <a:spLocks/>
              </p:cNvSpPr>
              <p:nvPr/>
            </p:nvSpPr>
            <p:spPr bwMode="auto">
              <a:xfrm>
                <a:off x="867" y="1594"/>
                <a:ext cx="41" cy="34"/>
              </a:xfrm>
              <a:custGeom>
                <a:avLst/>
                <a:gdLst>
                  <a:gd name="T0" fmla="*/ 976 w 20"/>
                  <a:gd name="T1" fmla="*/ 0 h 17"/>
                  <a:gd name="T2" fmla="*/ 1412 w 20"/>
                  <a:gd name="T3" fmla="*/ 576 h 17"/>
                  <a:gd name="T4" fmla="*/ 369 w 20"/>
                  <a:gd name="T5" fmla="*/ 1024 h 17"/>
                  <a:gd name="T6" fmla="*/ 0 w 20"/>
                  <a:gd name="T7" fmla="*/ 448 h 17"/>
                  <a:gd name="T8" fmla="*/ 976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3" y="0"/>
                    </a:moveTo>
                    <a:lnTo>
                      <a:pt x="19" y="9"/>
                    </a:lnTo>
                    <a:lnTo>
                      <a:pt x="5" y="16"/>
                    </a:lnTo>
                    <a:lnTo>
                      <a:pt x="0" y="7"/>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3" name="Freeform 268"/>
              <p:cNvSpPr>
                <a:spLocks/>
              </p:cNvSpPr>
              <p:nvPr/>
            </p:nvSpPr>
            <p:spPr bwMode="auto">
              <a:xfrm>
                <a:off x="859" y="1571"/>
                <a:ext cx="37" cy="39"/>
              </a:xfrm>
              <a:custGeom>
                <a:avLst/>
                <a:gdLst>
                  <a:gd name="T0" fmla="*/ 1069 w 18"/>
                  <a:gd name="T1" fmla="*/ 0 h 20"/>
                  <a:gd name="T2" fmla="*/ 1285 w 18"/>
                  <a:gd name="T3" fmla="*/ 653 h 20"/>
                  <a:gd name="T4" fmla="*/ 288 w 18"/>
                  <a:gd name="T5" fmla="*/ 1037 h 20"/>
                  <a:gd name="T6" fmla="*/ 0 w 18"/>
                  <a:gd name="T7" fmla="*/ 172 h 20"/>
                  <a:gd name="T8" fmla="*/ 1069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4"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4" name="Freeform 269"/>
              <p:cNvSpPr>
                <a:spLocks/>
              </p:cNvSpPr>
              <p:nvPr/>
            </p:nvSpPr>
            <p:spPr bwMode="auto">
              <a:xfrm>
                <a:off x="853" y="1543"/>
                <a:ext cx="37" cy="36"/>
              </a:xfrm>
              <a:custGeom>
                <a:avLst/>
                <a:gdLst>
                  <a:gd name="T0" fmla="*/ 1285 w 18"/>
                  <a:gd name="T1" fmla="*/ 0 h 18"/>
                  <a:gd name="T2" fmla="*/ 1285 w 18"/>
                  <a:gd name="T3" fmla="*/ 896 h 18"/>
                  <a:gd name="T4" fmla="*/ 216 w 18"/>
                  <a:gd name="T5" fmla="*/ 1088 h 18"/>
                  <a:gd name="T6" fmla="*/ 0 w 18"/>
                  <a:gd name="T7" fmla="*/ 0 h 18"/>
                  <a:gd name="T8" fmla="*/ 1285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3"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5" name="Freeform 270"/>
              <p:cNvSpPr>
                <a:spLocks/>
              </p:cNvSpPr>
              <p:nvPr/>
            </p:nvSpPr>
            <p:spPr bwMode="auto">
              <a:xfrm>
                <a:off x="853" y="1482"/>
                <a:ext cx="37" cy="63"/>
              </a:xfrm>
              <a:custGeom>
                <a:avLst/>
                <a:gdLst>
                  <a:gd name="T0" fmla="*/ 1285 w 18"/>
                  <a:gd name="T1" fmla="*/ 1801 h 32"/>
                  <a:gd name="T2" fmla="*/ 1069 w 18"/>
                  <a:gd name="T3" fmla="*/ 0 h 32"/>
                  <a:gd name="T4" fmla="*/ 216 w 18"/>
                  <a:gd name="T5" fmla="*/ 0 h 32"/>
                  <a:gd name="T6" fmla="*/ 0 w 18"/>
                  <a:gd name="T7" fmla="*/ 1801 h 32"/>
                  <a:gd name="T8" fmla="*/ 1285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3"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6" name="Freeform 271"/>
              <p:cNvSpPr>
                <a:spLocks/>
              </p:cNvSpPr>
              <p:nvPr/>
            </p:nvSpPr>
            <p:spPr bwMode="auto">
              <a:xfrm>
                <a:off x="853" y="1543"/>
                <a:ext cx="37" cy="36"/>
              </a:xfrm>
              <a:custGeom>
                <a:avLst/>
                <a:gdLst>
                  <a:gd name="T0" fmla="*/ 0 w 18"/>
                  <a:gd name="T1" fmla="*/ 896 h 18"/>
                  <a:gd name="T2" fmla="*/ 0 w 18"/>
                  <a:gd name="T3" fmla="*/ 0 h 18"/>
                  <a:gd name="T4" fmla="*/ 1285 w 18"/>
                  <a:gd name="T5" fmla="*/ 0 h 18"/>
                  <a:gd name="T6" fmla="*/ 1069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7" name="Freeform 272"/>
              <p:cNvSpPr>
                <a:spLocks/>
              </p:cNvSpPr>
              <p:nvPr/>
            </p:nvSpPr>
            <p:spPr bwMode="auto">
              <a:xfrm>
                <a:off x="845" y="1571"/>
                <a:ext cx="39" cy="39"/>
              </a:xfrm>
              <a:custGeom>
                <a:avLst/>
                <a:gdLst>
                  <a:gd name="T0" fmla="*/ 0 w 19"/>
                  <a:gd name="T1" fmla="*/ 653 h 20"/>
                  <a:gd name="T2" fmla="*/ 287 w 19"/>
                  <a:gd name="T3" fmla="*/ 0 h 20"/>
                  <a:gd name="T4" fmla="*/ 1349 w 19"/>
                  <a:gd name="T5" fmla="*/ 172 h 20"/>
                  <a:gd name="T6" fmla="*/ 1061 w 19"/>
                  <a:gd name="T7" fmla="*/ 1037 h 20"/>
                  <a:gd name="T8" fmla="*/ 0 w 19"/>
                  <a:gd name="T9" fmla="*/ 653 h 20"/>
                  <a:gd name="T10" fmla="*/ 0 60000 65536"/>
                  <a:gd name="T11" fmla="*/ 0 60000 65536"/>
                  <a:gd name="T12" fmla="*/ 0 60000 65536"/>
                  <a:gd name="T13" fmla="*/ 0 60000 65536"/>
                  <a:gd name="T14" fmla="*/ 0 60000 65536"/>
                  <a:gd name="T15" fmla="*/ 0 w 19"/>
                  <a:gd name="T16" fmla="*/ 0 h 20"/>
                  <a:gd name="T17" fmla="*/ 19 w 19"/>
                  <a:gd name="T18" fmla="*/ 20 h 20"/>
                </a:gdLst>
                <a:ahLst/>
                <a:cxnLst>
                  <a:cxn ang="T10">
                    <a:pos x="T0" y="T1"/>
                  </a:cxn>
                  <a:cxn ang="T11">
                    <a:pos x="T2" y="T3"/>
                  </a:cxn>
                  <a:cxn ang="T12">
                    <a:pos x="T4" y="T5"/>
                  </a:cxn>
                  <a:cxn ang="T13">
                    <a:pos x="T6" y="T7"/>
                  </a:cxn>
                  <a:cxn ang="T14">
                    <a:pos x="T8" y="T9"/>
                  </a:cxn>
                </a:cxnLst>
                <a:rect l="T15" t="T16" r="T17" b="T18"/>
                <a:pathLst>
                  <a:path w="19" h="20">
                    <a:moveTo>
                      <a:pt x="0" y="12"/>
                    </a:moveTo>
                    <a:lnTo>
                      <a:pt x="4" y="0"/>
                    </a:lnTo>
                    <a:lnTo>
                      <a:pt x="18"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8" name="Freeform 273"/>
              <p:cNvSpPr>
                <a:spLocks/>
              </p:cNvSpPr>
              <p:nvPr/>
            </p:nvSpPr>
            <p:spPr bwMode="auto">
              <a:xfrm>
                <a:off x="835" y="1594"/>
                <a:ext cx="41" cy="34"/>
              </a:xfrm>
              <a:custGeom>
                <a:avLst/>
                <a:gdLst>
                  <a:gd name="T0" fmla="*/ 0 w 20"/>
                  <a:gd name="T1" fmla="*/ 576 h 17"/>
                  <a:gd name="T2" fmla="*/ 369 w 20"/>
                  <a:gd name="T3" fmla="*/ 0 h 17"/>
                  <a:gd name="T4" fmla="*/ 1412 w 20"/>
                  <a:gd name="T5" fmla="*/ 448 h 17"/>
                  <a:gd name="T6" fmla="*/ 1041 w 20"/>
                  <a:gd name="T7" fmla="*/ 1024 h 17"/>
                  <a:gd name="T8" fmla="*/ 0 w 20"/>
                  <a:gd name="T9" fmla="*/ 576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0" y="9"/>
                    </a:moveTo>
                    <a:lnTo>
                      <a:pt x="5" y="0"/>
                    </a:lnTo>
                    <a:lnTo>
                      <a:pt x="19"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49" name="Freeform 274"/>
              <p:cNvSpPr>
                <a:spLocks/>
              </p:cNvSpPr>
              <p:nvPr/>
            </p:nvSpPr>
            <p:spPr bwMode="auto">
              <a:xfrm>
                <a:off x="835" y="1612"/>
                <a:ext cx="30" cy="26"/>
              </a:xfrm>
              <a:custGeom>
                <a:avLst/>
                <a:gdLst>
                  <a:gd name="T0" fmla="*/ 0 w 15"/>
                  <a:gd name="T1" fmla="*/ 0 h 13"/>
                  <a:gd name="T2" fmla="*/ 768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2"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0" name="Freeform 275"/>
              <p:cNvSpPr>
                <a:spLocks/>
              </p:cNvSpPr>
              <p:nvPr/>
            </p:nvSpPr>
            <p:spPr bwMode="auto">
              <a:xfrm>
                <a:off x="825" y="1612"/>
                <a:ext cx="36" cy="35"/>
              </a:xfrm>
              <a:custGeom>
                <a:avLst/>
                <a:gdLst>
                  <a:gd name="T0" fmla="*/ 0 w 18"/>
                  <a:gd name="T1" fmla="*/ 272 h 18"/>
                  <a:gd name="T2" fmla="*/ 320 w 18"/>
                  <a:gd name="T3" fmla="*/ 0 h 18"/>
                  <a:gd name="T4" fmla="*/ 1088 w 18"/>
                  <a:gd name="T5" fmla="*/ 640 h 18"/>
                  <a:gd name="T6" fmla="*/ 768 w 18"/>
                  <a:gd name="T7" fmla="*/ 912 h 18"/>
                  <a:gd name="T8" fmla="*/ 0 w 18"/>
                  <a:gd name="T9" fmla="*/ 272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5"/>
                    </a:moveTo>
                    <a:lnTo>
                      <a:pt x="5" y="0"/>
                    </a:lnTo>
                    <a:lnTo>
                      <a:pt x="17"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1" name="Freeform 276"/>
              <p:cNvSpPr>
                <a:spLocks/>
              </p:cNvSpPr>
              <p:nvPr/>
            </p:nvSpPr>
            <p:spPr bwMode="auto">
              <a:xfrm>
                <a:off x="825" y="1622"/>
                <a:ext cx="26" cy="29"/>
              </a:xfrm>
              <a:custGeom>
                <a:avLst/>
                <a:gdLst>
                  <a:gd name="T0" fmla="*/ 0 w 13"/>
                  <a:gd name="T1" fmla="*/ 0 h 15"/>
                  <a:gd name="T2" fmla="*/ 448 w 13"/>
                  <a:gd name="T3" fmla="*/ 729 h 15"/>
                  <a:gd name="T4" fmla="*/ 640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0"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2" name="Freeform 277"/>
              <p:cNvSpPr>
                <a:spLocks/>
              </p:cNvSpPr>
              <p:nvPr/>
            </p:nvSpPr>
            <p:spPr bwMode="auto">
              <a:xfrm>
                <a:off x="821"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3" name="Freeform 278"/>
              <p:cNvSpPr>
                <a:spLocks/>
              </p:cNvSpPr>
              <p:nvPr/>
            </p:nvSpPr>
            <p:spPr bwMode="auto">
              <a:xfrm>
                <a:off x="807" y="1626"/>
                <a:ext cx="30" cy="35"/>
              </a:xfrm>
              <a:custGeom>
                <a:avLst/>
                <a:gdLst>
                  <a:gd name="T0" fmla="*/ 448 w 15"/>
                  <a:gd name="T1" fmla="*/ 0 h 18"/>
                  <a:gd name="T2" fmla="*/ 0 w 15"/>
                  <a:gd name="T3" fmla="*/ 741 h 18"/>
                  <a:gd name="T4" fmla="*/ 448 w 15"/>
                  <a:gd name="T5" fmla="*/ 912 h 18"/>
                  <a:gd name="T6" fmla="*/ 896 w 15"/>
                  <a:gd name="T7" fmla="*/ 741 h 18"/>
                  <a:gd name="T8" fmla="*/ 448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4" name="Freeform 279"/>
              <p:cNvSpPr>
                <a:spLocks/>
              </p:cNvSpPr>
              <p:nvPr/>
            </p:nvSpPr>
            <p:spPr bwMode="auto">
              <a:xfrm>
                <a:off x="799" y="1622"/>
                <a:ext cx="24" cy="33"/>
              </a:xfrm>
              <a:custGeom>
                <a:avLst/>
                <a:gdLst>
                  <a:gd name="T0" fmla="*/ 448 w 12"/>
                  <a:gd name="T1" fmla="*/ 0 h 17"/>
                  <a:gd name="T2" fmla="*/ 704 w 12"/>
                  <a:gd name="T3" fmla="*/ 116 h 17"/>
                  <a:gd name="T4" fmla="*/ 256 w 12"/>
                  <a:gd name="T5" fmla="*/ 848 h 17"/>
                  <a:gd name="T6" fmla="*/ 0 w 12"/>
                  <a:gd name="T7" fmla="*/ 848 h 17"/>
                  <a:gd name="T8" fmla="*/ 448 w 12"/>
                  <a:gd name="T9" fmla="*/ 0 h 17"/>
                  <a:gd name="T10" fmla="*/ 0 60000 65536"/>
                  <a:gd name="T11" fmla="*/ 0 60000 65536"/>
                  <a:gd name="T12" fmla="*/ 0 60000 65536"/>
                  <a:gd name="T13" fmla="*/ 0 60000 65536"/>
                  <a:gd name="T14" fmla="*/ 0 60000 65536"/>
                  <a:gd name="T15" fmla="*/ 0 w 12"/>
                  <a:gd name="T16" fmla="*/ 0 h 17"/>
                  <a:gd name="T17" fmla="*/ 12 w 12"/>
                  <a:gd name="T18" fmla="*/ 17 h 17"/>
                </a:gdLst>
                <a:ahLst/>
                <a:cxnLst>
                  <a:cxn ang="T10">
                    <a:pos x="T0" y="T1"/>
                  </a:cxn>
                  <a:cxn ang="T11">
                    <a:pos x="T2" y="T3"/>
                  </a:cxn>
                  <a:cxn ang="T12">
                    <a:pos x="T4" y="T5"/>
                  </a:cxn>
                  <a:cxn ang="T13">
                    <a:pos x="T6" y="T7"/>
                  </a:cxn>
                  <a:cxn ang="T14">
                    <a:pos x="T8" y="T9"/>
                  </a:cxn>
                </a:cxnLst>
                <a:rect l="T15" t="T16" r="T17" b="T18"/>
                <a:pathLst>
                  <a:path w="12" h="17">
                    <a:moveTo>
                      <a:pt x="7" y="0"/>
                    </a:moveTo>
                    <a:lnTo>
                      <a:pt x="11" y="2"/>
                    </a:lnTo>
                    <a:lnTo>
                      <a:pt x="4"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5" name="Freeform 280"/>
              <p:cNvSpPr>
                <a:spLocks/>
              </p:cNvSpPr>
              <p:nvPr/>
            </p:nvSpPr>
            <p:spPr bwMode="auto">
              <a:xfrm>
                <a:off x="788" y="1622"/>
                <a:ext cx="27" cy="33"/>
              </a:xfrm>
              <a:custGeom>
                <a:avLst/>
                <a:gdLst>
                  <a:gd name="T0" fmla="*/ 966 w 13"/>
                  <a:gd name="T1" fmla="*/ 0 h 17"/>
                  <a:gd name="T2" fmla="*/ 0 w 13"/>
                  <a:gd name="T3" fmla="*/ 637 h 17"/>
                  <a:gd name="T4" fmla="*/ 152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2"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6" name="Freeform 281"/>
              <p:cNvSpPr>
                <a:spLocks/>
              </p:cNvSpPr>
              <p:nvPr/>
            </p:nvSpPr>
            <p:spPr bwMode="auto">
              <a:xfrm>
                <a:off x="778" y="1612"/>
                <a:ext cx="37" cy="35"/>
              </a:xfrm>
              <a:custGeom>
                <a:avLst/>
                <a:gdLst>
                  <a:gd name="T0" fmla="*/ 913 w 18"/>
                  <a:gd name="T1" fmla="*/ 0 h 18"/>
                  <a:gd name="T2" fmla="*/ 1285 w 18"/>
                  <a:gd name="T3" fmla="*/ 272 h 18"/>
                  <a:gd name="T4" fmla="*/ 372 w 18"/>
                  <a:gd name="T5" fmla="*/ 912 h 18"/>
                  <a:gd name="T6" fmla="*/ 0 w 18"/>
                  <a:gd name="T7" fmla="*/ 640 h 18"/>
                  <a:gd name="T8" fmla="*/ 913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2" y="0"/>
                    </a:moveTo>
                    <a:lnTo>
                      <a:pt x="17" y="5"/>
                    </a:lnTo>
                    <a:lnTo>
                      <a:pt x="5" y="17"/>
                    </a:lnTo>
                    <a:lnTo>
                      <a:pt x="0" y="12"/>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7" name="Freeform 282"/>
              <p:cNvSpPr>
                <a:spLocks/>
              </p:cNvSpPr>
              <p:nvPr/>
            </p:nvSpPr>
            <p:spPr bwMode="auto">
              <a:xfrm>
                <a:off x="774" y="1612"/>
                <a:ext cx="31" cy="26"/>
              </a:xfrm>
              <a:custGeom>
                <a:avLst/>
                <a:gdLst>
                  <a:gd name="T0" fmla="*/ 1093 w 15"/>
                  <a:gd name="T1" fmla="*/ 0 h 13"/>
                  <a:gd name="T2" fmla="*/ 0 w 15"/>
                  <a:gd name="T3" fmla="*/ 448 h 13"/>
                  <a:gd name="T4" fmla="*/ 0 w 15"/>
                  <a:gd name="T5" fmla="*/ 640 h 13"/>
                  <a:gd name="T6" fmla="*/ 149 w 15"/>
                  <a:gd name="T7" fmla="*/ 768 h 13"/>
                  <a:gd name="T8" fmla="*/ 1093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2"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8" name="Freeform 283"/>
              <p:cNvSpPr>
                <a:spLocks/>
              </p:cNvSpPr>
              <p:nvPr/>
            </p:nvSpPr>
            <p:spPr bwMode="auto">
              <a:xfrm>
                <a:off x="764" y="1594"/>
                <a:ext cx="41" cy="34"/>
              </a:xfrm>
              <a:custGeom>
                <a:avLst/>
                <a:gdLst>
                  <a:gd name="T0" fmla="*/ 1041 w 20"/>
                  <a:gd name="T1" fmla="*/ 0 h 17"/>
                  <a:gd name="T2" fmla="*/ 1412 w 20"/>
                  <a:gd name="T3" fmla="*/ 576 h 17"/>
                  <a:gd name="T4" fmla="*/ 369 w 20"/>
                  <a:gd name="T5" fmla="*/ 1024 h 17"/>
                  <a:gd name="T6" fmla="*/ 0 w 20"/>
                  <a:gd name="T7" fmla="*/ 448 h 17"/>
                  <a:gd name="T8" fmla="*/ 1041 w 20"/>
                  <a:gd name="T9" fmla="*/ 0 h 17"/>
                  <a:gd name="T10" fmla="*/ 0 60000 65536"/>
                  <a:gd name="T11" fmla="*/ 0 60000 65536"/>
                  <a:gd name="T12" fmla="*/ 0 60000 65536"/>
                  <a:gd name="T13" fmla="*/ 0 60000 65536"/>
                  <a:gd name="T14" fmla="*/ 0 60000 65536"/>
                  <a:gd name="T15" fmla="*/ 0 w 20"/>
                  <a:gd name="T16" fmla="*/ 0 h 17"/>
                  <a:gd name="T17" fmla="*/ 20 w 20"/>
                  <a:gd name="T18" fmla="*/ 17 h 17"/>
                </a:gdLst>
                <a:ahLst/>
                <a:cxnLst>
                  <a:cxn ang="T10">
                    <a:pos x="T0" y="T1"/>
                  </a:cxn>
                  <a:cxn ang="T11">
                    <a:pos x="T2" y="T3"/>
                  </a:cxn>
                  <a:cxn ang="T12">
                    <a:pos x="T4" y="T5"/>
                  </a:cxn>
                  <a:cxn ang="T13">
                    <a:pos x="T6" y="T7"/>
                  </a:cxn>
                  <a:cxn ang="T14">
                    <a:pos x="T8" y="T9"/>
                  </a:cxn>
                </a:cxnLst>
                <a:rect l="T15" t="T16" r="T17" b="T18"/>
                <a:pathLst>
                  <a:path w="20" h="17">
                    <a:moveTo>
                      <a:pt x="14" y="0"/>
                    </a:moveTo>
                    <a:lnTo>
                      <a:pt x="19" y="9"/>
                    </a:lnTo>
                    <a:lnTo>
                      <a:pt x="5"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59" name="Freeform 284"/>
              <p:cNvSpPr>
                <a:spLocks/>
              </p:cNvSpPr>
              <p:nvPr/>
            </p:nvSpPr>
            <p:spPr bwMode="auto">
              <a:xfrm>
                <a:off x="758" y="1571"/>
                <a:ext cx="37" cy="39"/>
              </a:xfrm>
              <a:custGeom>
                <a:avLst/>
                <a:gdLst>
                  <a:gd name="T0" fmla="*/ 980 w 18"/>
                  <a:gd name="T1" fmla="*/ 0 h 20"/>
                  <a:gd name="T2" fmla="*/ 1285 w 18"/>
                  <a:gd name="T3" fmla="*/ 653 h 20"/>
                  <a:gd name="T4" fmla="*/ 216 w 18"/>
                  <a:gd name="T5" fmla="*/ 1037 h 20"/>
                  <a:gd name="T6" fmla="*/ 0 w 18"/>
                  <a:gd name="T7" fmla="*/ 172 h 20"/>
                  <a:gd name="T8" fmla="*/ 980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3" y="0"/>
                    </a:moveTo>
                    <a:lnTo>
                      <a:pt x="17" y="12"/>
                    </a:lnTo>
                    <a:lnTo>
                      <a:pt x="3" y="19"/>
                    </a:lnTo>
                    <a:lnTo>
                      <a:pt x="0" y="3"/>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0" name="Freeform 285"/>
              <p:cNvSpPr>
                <a:spLocks/>
              </p:cNvSpPr>
              <p:nvPr/>
            </p:nvSpPr>
            <p:spPr bwMode="auto">
              <a:xfrm>
                <a:off x="750" y="1543"/>
                <a:ext cx="36" cy="36"/>
              </a:xfrm>
              <a:custGeom>
                <a:avLst/>
                <a:gdLst>
                  <a:gd name="T0" fmla="*/ 1088 w 18"/>
                  <a:gd name="T1" fmla="*/ 0 h 18"/>
                  <a:gd name="T2" fmla="*/ 1088 w 18"/>
                  <a:gd name="T3" fmla="*/ 896 h 18"/>
                  <a:gd name="T4" fmla="*/ 256 w 18"/>
                  <a:gd name="T5" fmla="*/ 1088 h 18"/>
                  <a:gd name="T6" fmla="*/ 0 w 18"/>
                  <a:gd name="T7" fmla="*/ 0 h 18"/>
                  <a:gd name="T8" fmla="*/ 1088 w 18"/>
                  <a:gd name="T9" fmla="*/ 0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17" y="0"/>
                    </a:moveTo>
                    <a:lnTo>
                      <a:pt x="17" y="14"/>
                    </a:lnTo>
                    <a:lnTo>
                      <a:pt x="4" y="17"/>
                    </a:lnTo>
                    <a:lnTo>
                      <a:pt x="0" y="0"/>
                    </a:lnTo>
                    <a:lnTo>
                      <a:pt x="1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1" name="Freeform 286"/>
              <p:cNvSpPr>
                <a:spLocks/>
              </p:cNvSpPr>
              <p:nvPr/>
            </p:nvSpPr>
            <p:spPr bwMode="auto">
              <a:xfrm>
                <a:off x="750" y="1482"/>
                <a:ext cx="36" cy="63"/>
              </a:xfrm>
              <a:custGeom>
                <a:avLst/>
                <a:gdLst>
                  <a:gd name="T0" fmla="*/ 1088 w 18"/>
                  <a:gd name="T1" fmla="*/ 1801 h 32"/>
                  <a:gd name="T2" fmla="*/ 896 w 18"/>
                  <a:gd name="T3" fmla="*/ 0 h 32"/>
                  <a:gd name="T4" fmla="*/ 256 w 18"/>
                  <a:gd name="T5" fmla="*/ 0 h 32"/>
                  <a:gd name="T6" fmla="*/ 0 w 18"/>
                  <a:gd name="T7" fmla="*/ 1801 h 32"/>
                  <a:gd name="T8" fmla="*/ 1088 w 18"/>
                  <a:gd name="T9" fmla="*/ 1801 h 32"/>
                  <a:gd name="T10" fmla="*/ 0 60000 65536"/>
                  <a:gd name="T11" fmla="*/ 0 60000 65536"/>
                  <a:gd name="T12" fmla="*/ 0 60000 65536"/>
                  <a:gd name="T13" fmla="*/ 0 60000 65536"/>
                  <a:gd name="T14" fmla="*/ 0 60000 65536"/>
                  <a:gd name="T15" fmla="*/ 0 w 18"/>
                  <a:gd name="T16" fmla="*/ 0 h 32"/>
                  <a:gd name="T17" fmla="*/ 18 w 18"/>
                  <a:gd name="T18" fmla="*/ 32 h 32"/>
                </a:gdLst>
                <a:ahLst/>
                <a:cxnLst>
                  <a:cxn ang="T10">
                    <a:pos x="T0" y="T1"/>
                  </a:cxn>
                  <a:cxn ang="T11">
                    <a:pos x="T2" y="T3"/>
                  </a:cxn>
                  <a:cxn ang="T12">
                    <a:pos x="T4" y="T5"/>
                  </a:cxn>
                  <a:cxn ang="T13">
                    <a:pos x="T6" y="T7"/>
                  </a:cxn>
                  <a:cxn ang="T14">
                    <a:pos x="T8" y="T9"/>
                  </a:cxn>
                </a:cxnLst>
                <a:rect l="T15" t="T16" r="T17" b="T18"/>
                <a:pathLst>
                  <a:path w="18" h="32">
                    <a:moveTo>
                      <a:pt x="17" y="31"/>
                    </a:moveTo>
                    <a:lnTo>
                      <a:pt x="14" y="0"/>
                    </a:lnTo>
                    <a:lnTo>
                      <a:pt x="4" y="0"/>
                    </a:lnTo>
                    <a:lnTo>
                      <a:pt x="0" y="31"/>
                    </a:lnTo>
                    <a:lnTo>
                      <a:pt x="17" y="31"/>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2" name="Freeform 287"/>
              <p:cNvSpPr>
                <a:spLocks/>
              </p:cNvSpPr>
              <p:nvPr/>
            </p:nvSpPr>
            <p:spPr bwMode="auto">
              <a:xfrm>
                <a:off x="750" y="1543"/>
                <a:ext cx="36" cy="36"/>
              </a:xfrm>
              <a:custGeom>
                <a:avLst/>
                <a:gdLst>
                  <a:gd name="T0" fmla="*/ 0 w 18"/>
                  <a:gd name="T1" fmla="*/ 896 h 18"/>
                  <a:gd name="T2" fmla="*/ 0 w 18"/>
                  <a:gd name="T3" fmla="*/ 0 h 18"/>
                  <a:gd name="T4" fmla="*/ 1088 w 18"/>
                  <a:gd name="T5" fmla="*/ 0 h 18"/>
                  <a:gd name="T6" fmla="*/ 896 w 18"/>
                  <a:gd name="T7" fmla="*/ 1088 h 18"/>
                  <a:gd name="T8" fmla="*/ 0 w 18"/>
                  <a:gd name="T9" fmla="*/ 896 h 18"/>
                  <a:gd name="T10" fmla="*/ 0 60000 65536"/>
                  <a:gd name="T11" fmla="*/ 0 60000 65536"/>
                  <a:gd name="T12" fmla="*/ 0 60000 65536"/>
                  <a:gd name="T13" fmla="*/ 0 60000 65536"/>
                  <a:gd name="T14" fmla="*/ 0 60000 65536"/>
                  <a:gd name="T15" fmla="*/ 0 w 18"/>
                  <a:gd name="T16" fmla="*/ 0 h 18"/>
                  <a:gd name="T17" fmla="*/ 18 w 18"/>
                  <a:gd name="T18" fmla="*/ 18 h 18"/>
                </a:gdLst>
                <a:ahLst/>
                <a:cxnLst>
                  <a:cxn ang="T10">
                    <a:pos x="T0" y="T1"/>
                  </a:cxn>
                  <a:cxn ang="T11">
                    <a:pos x="T2" y="T3"/>
                  </a:cxn>
                  <a:cxn ang="T12">
                    <a:pos x="T4" y="T5"/>
                  </a:cxn>
                  <a:cxn ang="T13">
                    <a:pos x="T6" y="T7"/>
                  </a:cxn>
                  <a:cxn ang="T14">
                    <a:pos x="T8" y="T9"/>
                  </a:cxn>
                </a:cxnLst>
                <a:rect l="T15" t="T16" r="T17" b="T18"/>
                <a:pathLst>
                  <a:path w="18" h="18">
                    <a:moveTo>
                      <a:pt x="0" y="14"/>
                    </a:moveTo>
                    <a:lnTo>
                      <a:pt x="0" y="0"/>
                    </a:lnTo>
                    <a:lnTo>
                      <a:pt x="17" y="0"/>
                    </a:lnTo>
                    <a:lnTo>
                      <a:pt x="14" y="17"/>
                    </a:lnTo>
                    <a:lnTo>
                      <a:pt x="0"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3" name="Freeform 288"/>
              <p:cNvSpPr>
                <a:spLocks/>
              </p:cNvSpPr>
              <p:nvPr/>
            </p:nvSpPr>
            <p:spPr bwMode="auto">
              <a:xfrm>
                <a:off x="744" y="1571"/>
                <a:ext cx="36" cy="39"/>
              </a:xfrm>
              <a:custGeom>
                <a:avLst/>
                <a:gdLst>
                  <a:gd name="T0" fmla="*/ 0 w 18"/>
                  <a:gd name="T1" fmla="*/ 653 h 20"/>
                  <a:gd name="T2" fmla="*/ 192 w 18"/>
                  <a:gd name="T3" fmla="*/ 0 h 20"/>
                  <a:gd name="T4" fmla="*/ 1088 w 18"/>
                  <a:gd name="T5" fmla="*/ 172 h 20"/>
                  <a:gd name="T6" fmla="*/ 896 w 18"/>
                  <a:gd name="T7" fmla="*/ 1037 h 20"/>
                  <a:gd name="T8" fmla="*/ 0 w 18"/>
                  <a:gd name="T9" fmla="*/ 653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0" y="12"/>
                    </a:moveTo>
                    <a:lnTo>
                      <a:pt x="3" y="0"/>
                    </a:lnTo>
                    <a:lnTo>
                      <a:pt x="17" y="3"/>
                    </a:lnTo>
                    <a:lnTo>
                      <a:pt x="14" y="19"/>
                    </a:lnTo>
                    <a:lnTo>
                      <a:pt x="0" y="1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4" name="Freeform 289"/>
              <p:cNvSpPr>
                <a:spLocks/>
              </p:cNvSpPr>
              <p:nvPr/>
            </p:nvSpPr>
            <p:spPr bwMode="auto">
              <a:xfrm>
                <a:off x="732" y="1594"/>
                <a:ext cx="42" cy="34"/>
              </a:xfrm>
              <a:custGeom>
                <a:avLst/>
                <a:gdLst>
                  <a:gd name="T0" fmla="*/ 0 w 21"/>
                  <a:gd name="T1" fmla="*/ 576 h 17"/>
                  <a:gd name="T2" fmla="*/ 384 w 21"/>
                  <a:gd name="T3" fmla="*/ 0 h 17"/>
                  <a:gd name="T4" fmla="*/ 1280 w 21"/>
                  <a:gd name="T5" fmla="*/ 448 h 17"/>
                  <a:gd name="T6" fmla="*/ 896 w 21"/>
                  <a:gd name="T7" fmla="*/ 1024 h 17"/>
                  <a:gd name="T8" fmla="*/ 0 w 21"/>
                  <a:gd name="T9" fmla="*/ 576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9"/>
                    </a:moveTo>
                    <a:lnTo>
                      <a:pt x="6" y="0"/>
                    </a:lnTo>
                    <a:lnTo>
                      <a:pt x="20" y="7"/>
                    </a:lnTo>
                    <a:lnTo>
                      <a:pt x="14" y="16"/>
                    </a:lnTo>
                    <a:lnTo>
                      <a:pt x="0" y="9"/>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5" name="Freeform 290"/>
              <p:cNvSpPr>
                <a:spLocks/>
              </p:cNvSpPr>
              <p:nvPr/>
            </p:nvSpPr>
            <p:spPr bwMode="auto">
              <a:xfrm>
                <a:off x="732" y="1612"/>
                <a:ext cx="30" cy="26"/>
              </a:xfrm>
              <a:custGeom>
                <a:avLst/>
                <a:gdLst>
                  <a:gd name="T0" fmla="*/ 0 w 15"/>
                  <a:gd name="T1" fmla="*/ 0 h 13"/>
                  <a:gd name="T2" fmla="*/ 832 w 15"/>
                  <a:gd name="T3" fmla="*/ 768 h 13"/>
                  <a:gd name="T4" fmla="*/ 896 w 15"/>
                  <a:gd name="T5" fmla="*/ 640 h 13"/>
                  <a:gd name="T6" fmla="*/ 896 w 15"/>
                  <a:gd name="T7" fmla="*/ 448 h 13"/>
                  <a:gd name="T8" fmla="*/ 0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0" y="0"/>
                    </a:moveTo>
                    <a:lnTo>
                      <a:pt x="13" y="12"/>
                    </a:lnTo>
                    <a:lnTo>
                      <a:pt x="14" y="10"/>
                    </a:lnTo>
                    <a:lnTo>
                      <a:pt x="14" y="7"/>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6" name="Freeform 291"/>
              <p:cNvSpPr>
                <a:spLocks/>
              </p:cNvSpPr>
              <p:nvPr/>
            </p:nvSpPr>
            <p:spPr bwMode="auto">
              <a:xfrm>
                <a:off x="722" y="1612"/>
                <a:ext cx="38" cy="35"/>
              </a:xfrm>
              <a:custGeom>
                <a:avLst/>
                <a:gdLst>
                  <a:gd name="T0" fmla="*/ 0 w 19"/>
                  <a:gd name="T1" fmla="*/ 272 h 18"/>
                  <a:gd name="T2" fmla="*/ 320 w 19"/>
                  <a:gd name="T3" fmla="*/ 0 h 18"/>
                  <a:gd name="T4" fmla="*/ 1152 w 19"/>
                  <a:gd name="T5" fmla="*/ 640 h 18"/>
                  <a:gd name="T6" fmla="*/ 768 w 19"/>
                  <a:gd name="T7" fmla="*/ 912 h 18"/>
                  <a:gd name="T8" fmla="*/ 0 w 19"/>
                  <a:gd name="T9" fmla="*/ 272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0" y="5"/>
                    </a:moveTo>
                    <a:lnTo>
                      <a:pt x="5" y="0"/>
                    </a:lnTo>
                    <a:lnTo>
                      <a:pt x="18" y="12"/>
                    </a:lnTo>
                    <a:lnTo>
                      <a:pt x="12" y="17"/>
                    </a:lnTo>
                    <a:lnTo>
                      <a:pt x="0" y="5"/>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7" name="Freeform 292"/>
              <p:cNvSpPr>
                <a:spLocks/>
              </p:cNvSpPr>
              <p:nvPr/>
            </p:nvSpPr>
            <p:spPr bwMode="auto">
              <a:xfrm>
                <a:off x="722" y="1622"/>
                <a:ext cx="26" cy="29"/>
              </a:xfrm>
              <a:custGeom>
                <a:avLst/>
                <a:gdLst>
                  <a:gd name="T0" fmla="*/ 0 w 13"/>
                  <a:gd name="T1" fmla="*/ 0 h 15"/>
                  <a:gd name="T2" fmla="*/ 448 w 13"/>
                  <a:gd name="T3" fmla="*/ 729 h 15"/>
                  <a:gd name="T4" fmla="*/ 704 w 13"/>
                  <a:gd name="T5" fmla="*/ 729 h 15"/>
                  <a:gd name="T6" fmla="*/ 768 w 13"/>
                  <a:gd name="T7" fmla="*/ 613 h 15"/>
                  <a:gd name="T8" fmla="*/ 0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0" y="0"/>
                    </a:moveTo>
                    <a:lnTo>
                      <a:pt x="7" y="14"/>
                    </a:lnTo>
                    <a:lnTo>
                      <a:pt x="11" y="14"/>
                    </a:lnTo>
                    <a:lnTo>
                      <a:pt x="12" y="12"/>
                    </a:lnTo>
                    <a:lnTo>
                      <a:pt x="0"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8" name="Freeform 293"/>
              <p:cNvSpPr>
                <a:spLocks/>
              </p:cNvSpPr>
              <p:nvPr/>
            </p:nvSpPr>
            <p:spPr bwMode="auto">
              <a:xfrm>
                <a:off x="718" y="1622"/>
                <a:ext cx="20" cy="33"/>
              </a:xfrm>
              <a:custGeom>
                <a:avLst/>
                <a:gdLst>
                  <a:gd name="T0" fmla="*/ 0 w 10"/>
                  <a:gd name="T1" fmla="*/ 116 h 17"/>
                  <a:gd name="T2" fmla="*/ 128 w 10"/>
                  <a:gd name="T3" fmla="*/ 0 h 17"/>
                  <a:gd name="T4" fmla="*/ 576 w 10"/>
                  <a:gd name="T5" fmla="*/ 738 h 17"/>
                  <a:gd name="T6" fmla="*/ 448 w 10"/>
                  <a:gd name="T7" fmla="*/ 848 h 17"/>
                  <a:gd name="T8" fmla="*/ 0 w 10"/>
                  <a:gd name="T9" fmla="*/ 116 h 17"/>
                  <a:gd name="T10" fmla="*/ 0 60000 65536"/>
                  <a:gd name="T11" fmla="*/ 0 60000 65536"/>
                  <a:gd name="T12" fmla="*/ 0 60000 65536"/>
                  <a:gd name="T13" fmla="*/ 0 60000 65536"/>
                  <a:gd name="T14" fmla="*/ 0 60000 65536"/>
                  <a:gd name="T15" fmla="*/ 0 w 10"/>
                  <a:gd name="T16" fmla="*/ 0 h 17"/>
                  <a:gd name="T17" fmla="*/ 10 w 10"/>
                  <a:gd name="T18" fmla="*/ 17 h 17"/>
                </a:gdLst>
                <a:ahLst/>
                <a:cxnLst>
                  <a:cxn ang="T10">
                    <a:pos x="T0" y="T1"/>
                  </a:cxn>
                  <a:cxn ang="T11">
                    <a:pos x="T2" y="T3"/>
                  </a:cxn>
                  <a:cxn ang="T12">
                    <a:pos x="T4" y="T5"/>
                  </a:cxn>
                  <a:cxn ang="T13">
                    <a:pos x="T6" y="T7"/>
                  </a:cxn>
                  <a:cxn ang="T14">
                    <a:pos x="T8" y="T9"/>
                  </a:cxn>
                </a:cxnLst>
                <a:rect l="T15" t="T16" r="T17" b="T18"/>
                <a:pathLst>
                  <a:path w="10" h="17">
                    <a:moveTo>
                      <a:pt x="0" y="2"/>
                    </a:moveTo>
                    <a:lnTo>
                      <a:pt x="2" y="0"/>
                    </a:lnTo>
                    <a:lnTo>
                      <a:pt x="9" y="14"/>
                    </a:lnTo>
                    <a:lnTo>
                      <a:pt x="7" y="16"/>
                    </a:lnTo>
                    <a:lnTo>
                      <a:pt x="0" y="2"/>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69" name="Freeform 294"/>
              <p:cNvSpPr>
                <a:spLocks/>
              </p:cNvSpPr>
              <p:nvPr/>
            </p:nvSpPr>
            <p:spPr bwMode="auto">
              <a:xfrm>
                <a:off x="703" y="1626"/>
                <a:ext cx="31" cy="35"/>
              </a:xfrm>
              <a:custGeom>
                <a:avLst/>
                <a:gdLst>
                  <a:gd name="T0" fmla="*/ 529 w 15"/>
                  <a:gd name="T1" fmla="*/ 0 h 18"/>
                  <a:gd name="T2" fmla="*/ 0 w 15"/>
                  <a:gd name="T3" fmla="*/ 741 h 18"/>
                  <a:gd name="T4" fmla="*/ 529 w 15"/>
                  <a:gd name="T5" fmla="*/ 912 h 18"/>
                  <a:gd name="T6" fmla="*/ 1093 w 15"/>
                  <a:gd name="T7" fmla="*/ 741 h 18"/>
                  <a:gd name="T8" fmla="*/ 529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7" y="0"/>
                    </a:moveTo>
                    <a:lnTo>
                      <a:pt x="0" y="14"/>
                    </a:lnTo>
                    <a:lnTo>
                      <a:pt x="7" y="17"/>
                    </a:lnTo>
                    <a:lnTo>
                      <a:pt x="14" y="14"/>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70" name="Freeform 295"/>
              <p:cNvSpPr>
                <a:spLocks/>
              </p:cNvSpPr>
              <p:nvPr/>
            </p:nvSpPr>
            <p:spPr bwMode="auto">
              <a:xfrm>
                <a:off x="697" y="1622"/>
                <a:ext cx="23" cy="33"/>
              </a:xfrm>
              <a:custGeom>
                <a:avLst/>
                <a:gdLst>
                  <a:gd name="T0" fmla="*/ 594 w 11"/>
                  <a:gd name="T1" fmla="*/ 0 h 17"/>
                  <a:gd name="T2" fmla="*/ 838 w 11"/>
                  <a:gd name="T3" fmla="*/ 116 h 17"/>
                  <a:gd name="T4" fmla="*/ 245 w 11"/>
                  <a:gd name="T5" fmla="*/ 848 h 17"/>
                  <a:gd name="T6" fmla="*/ 0 w 11"/>
                  <a:gd name="T7" fmla="*/ 848 h 17"/>
                  <a:gd name="T8" fmla="*/ 594 w 11"/>
                  <a:gd name="T9" fmla="*/ 0 h 17"/>
                  <a:gd name="T10" fmla="*/ 0 60000 65536"/>
                  <a:gd name="T11" fmla="*/ 0 60000 65536"/>
                  <a:gd name="T12" fmla="*/ 0 60000 65536"/>
                  <a:gd name="T13" fmla="*/ 0 60000 65536"/>
                  <a:gd name="T14" fmla="*/ 0 60000 65536"/>
                  <a:gd name="T15" fmla="*/ 0 w 11"/>
                  <a:gd name="T16" fmla="*/ 0 h 17"/>
                  <a:gd name="T17" fmla="*/ 11 w 11"/>
                  <a:gd name="T18" fmla="*/ 17 h 17"/>
                </a:gdLst>
                <a:ahLst/>
                <a:cxnLst>
                  <a:cxn ang="T10">
                    <a:pos x="T0" y="T1"/>
                  </a:cxn>
                  <a:cxn ang="T11">
                    <a:pos x="T2" y="T3"/>
                  </a:cxn>
                  <a:cxn ang="T12">
                    <a:pos x="T4" y="T5"/>
                  </a:cxn>
                  <a:cxn ang="T13">
                    <a:pos x="T6" y="T7"/>
                  </a:cxn>
                  <a:cxn ang="T14">
                    <a:pos x="T8" y="T9"/>
                  </a:cxn>
                </a:cxnLst>
                <a:rect l="T15" t="T16" r="T17" b="T18"/>
                <a:pathLst>
                  <a:path w="11" h="17">
                    <a:moveTo>
                      <a:pt x="7" y="0"/>
                    </a:moveTo>
                    <a:lnTo>
                      <a:pt x="10" y="2"/>
                    </a:lnTo>
                    <a:lnTo>
                      <a:pt x="3" y="16"/>
                    </a:lnTo>
                    <a:lnTo>
                      <a:pt x="0" y="16"/>
                    </a:lnTo>
                    <a:lnTo>
                      <a:pt x="7"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71" name="Freeform 296"/>
              <p:cNvSpPr>
                <a:spLocks/>
              </p:cNvSpPr>
              <p:nvPr/>
            </p:nvSpPr>
            <p:spPr bwMode="auto">
              <a:xfrm>
                <a:off x="687" y="1622"/>
                <a:ext cx="27" cy="33"/>
              </a:xfrm>
              <a:custGeom>
                <a:avLst/>
                <a:gdLst>
                  <a:gd name="T0" fmla="*/ 966 w 13"/>
                  <a:gd name="T1" fmla="*/ 0 h 17"/>
                  <a:gd name="T2" fmla="*/ 0 w 13"/>
                  <a:gd name="T3" fmla="*/ 637 h 17"/>
                  <a:gd name="T4" fmla="*/ 73 w 13"/>
                  <a:gd name="T5" fmla="*/ 738 h 17"/>
                  <a:gd name="T6" fmla="*/ 393 w 13"/>
                  <a:gd name="T7" fmla="*/ 848 h 17"/>
                  <a:gd name="T8" fmla="*/ 966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12" y="0"/>
                    </a:moveTo>
                    <a:lnTo>
                      <a:pt x="0" y="12"/>
                    </a:lnTo>
                    <a:lnTo>
                      <a:pt x="1" y="14"/>
                    </a:lnTo>
                    <a:lnTo>
                      <a:pt x="5" y="16"/>
                    </a:lnTo>
                    <a:lnTo>
                      <a:pt x="12"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72" name="Freeform 297"/>
              <p:cNvSpPr>
                <a:spLocks/>
              </p:cNvSpPr>
              <p:nvPr/>
            </p:nvSpPr>
            <p:spPr bwMode="auto">
              <a:xfrm>
                <a:off x="675" y="1612"/>
                <a:ext cx="39" cy="35"/>
              </a:xfrm>
              <a:custGeom>
                <a:avLst/>
                <a:gdLst>
                  <a:gd name="T0" fmla="*/ 977 w 19"/>
                  <a:gd name="T1" fmla="*/ 0 h 18"/>
                  <a:gd name="T2" fmla="*/ 1349 w 19"/>
                  <a:gd name="T3" fmla="*/ 272 h 18"/>
                  <a:gd name="T4" fmla="*/ 443 w 19"/>
                  <a:gd name="T5" fmla="*/ 912 h 18"/>
                  <a:gd name="T6" fmla="*/ 0 w 19"/>
                  <a:gd name="T7" fmla="*/ 640 h 18"/>
                  <a:gd name="T8" fmla="*/ 977 w 19"/>
                  <a:gd name="T9" fmla="*/ 0 h 18"/>
                  <a:gd name="T10" fmla="*/ 0 60000 65536"/>
                  <a:gd name="T11" fmla="*/ 0 60000 65536"/>
                  <a:gd name="T12" fmla="*/ 0 60000 65536"/>
                  <a:gd name="T13" fmla="*/ 0 60000 65536"/>
                  <a:gd name="T14" fmla="*/ 0 60000 65536"/>
                  <a:gd name="T15" fmla="*/ 0 w 19"/>
                  <a:gd name="T16" fmla="*/ 0 h 18"/>
                  <a:gd name="T17" fmla="*/ 19 w 19"/>
                  <a:gd name="T18" fmla="*/ 18 h 18"/>
                </a:gdLst>
                <a:ahLst/>
                <a:cxnLst>
                  <a:cxn ang="T10">
                    <a:pos x="T0" y="T1"/>
                  </a:cxn>
                  <a:cxn ang="T11">
                    <a:pos x="T2" y="T3"/>
                  </a:cxn>
                  <a:cxn ang="T12">
                    <a:pos x="T4" y="T5"/>
                  </a:cxn>
                  <a:cxn ang="T13">
                    <a:pos x="T6" y="T7"/>
                  </a:cxn>
                  <a:cxn ang="T14">
                    <a:pos x="T8" y="T9"/>
                  </a:cxn>
                </a:cxnLst>
                <a:rect l="T15" t="T16" r="T17" b="T18"/>
                <a:pathLst>
                  <a:path w="19" h="18">
                    <a:moveTo>
                      <a:pt x="13" y="0"/>
                    </a:moveTo>
                    <a:lnTo>
                      <a:pt x="18" y="5"/>
                    </a:lnTo>
                    <a:lnTo>
                      <a:pt x="6" y="17"/>
                    </a:lnTo>
                    <a:lnTo>
                      <a:pt x="0" y="12"/>
                    </a:lnTo>
                    <a:lnTo>
                      <a:pt x="13"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73" name="Freeform 298"/>
              <p:cNvSpPr>
                <a:spLocks/>
              </p:cNvSpPr>
              <p:nvPr/>
            </p:nvSpPr>
            <p:spPr bwMode="auto">
              <a:xfrm>
                <a:off x="673" y="1612"/>
                <a:ext cx="30" cy="26"/>
              </a:xfrm>
              <a:custGeom>
                <a:avLst/>
                <a:gdLst>
                  <a:gd name="T0" fmla="*/ 896 w 15"/>
                  <a:gd name="T1" fmla="*/ 0 h 13"/>
                  <a:gd name="T2" fmla="*/ 0 w 15"/>
                  <a:gd name="T3" fmla="*/ 448 h 13"/>
                  <a:gd name="T4" fmla="*/ 0 w 15"/>
                  <a:gd name="T5" fmla="*/ 640 h 13"/>
                  <a:gd name="T6" fmla="*/ 64 w 15"/>
                  <a:gd name="T7" fmla="*/ 768 h 13"/>
                  <a:gd name="T8" fmla="*/ 896 w 15"/>
                  <a:gd name="T9" fmla="*/ 0 h 13"/>
                  <a:gd name="T10" fmla="*/ 0 60000 65536"/>
                  <a:gd name="T11" fmla="*/ 0 60000 65536"/>
                  <a:gd name="T12" fmla="*/ 0 60000 65536"/>
                  <a:gd name="T13" fmla="*/ 0 60000 65536"/>
                  <a:gd name="T14" fmla="*/ 0 60000 65536"/>
                  <a:gd name="T15" fmla="*/ 0 w 15"/>
                  <a:gd name="T16" fmla="*/ 0 h 13"/>
                  <a:gd name="T17" fmla="*/ 15 w 15"/>
                  <a:gd name="T18" fmla="*/ 13 h 13"/>
                </a:gdLst>
                <a:ahLst/>
                <a:cxnLst>
                  <a:cxn ang="T10">
                    <a:pos x="T0" y="T1"/>
                  </a:cxn>
                  <a:cxn ang="T11">
                    <a:pos x="T2" y="T3"/>
                  </a:cxn>
                  <a:cxn ang="T12">
                    <a:pos x="T4" y="T5"/>
                  </a:cxn>
                  <a:cxn ang="T13">
                    <a:pos x="T6" y="T7"/>
                  </a:cxn>
                  <a:cxn ang="T14">
                    <a:pos x="T8" y="T9"/>
                  </a:cxn>
                </a:cxnLst>
                <a:rect l="T15" t="T16" r="T17" b="T18"/>
                <a:pathLst>
                  <a:path w="15" h="13">
                    <a:moveTo>
                      <a:pt x="14" y="0"/>
                    </a:moveTo>
                    <a:lnTo>
                      <a:pt x="0" y="7"/>
                    </a:lnTo>
                    <a:lnTo>
                      <a:pt x="0" y="10"/>
                    </a:lnTo>
                    <a:lnTo>
                      <a:pt x="1" y="12"/>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74" name="Freeform 299"/>
              <p:cNvSpPr>
                <a:spLocks/>
              </p:cNvSpPr>
              <p:nvPr/>
            </p:nvSpPr>
            <p:spPr bwMode="auto">
              <a:xfrm>
                <a:off x="661" y="1594"/>
                <a:ext cx="42" cy="34"/>
              </a:xfrm>
              <a:custGeom>
                <a:avLst/>
                <a:gdLst>
                  <a:gd name="T0" fmla="*/ 896 w 21"/>
                  <a:gd name="T1" fmla="*/ 0 h 17"/>
                  <a:gd name="T2" fmla="*/ 1280 w 21"/>
                  <a:gd name="T3" fmla="*/ 576 h 17"/>
                  <a:gd name="T4" fmla="*/ 384 w 21"/>
                  <a:gd name="T5" fmla="*/ 1024 h 17"/>
                  <a:gd name="T6" fmla="*/ 0 w 21"/>
                  <a:gd name="T7" fmla="*/ 448 h 17"/>
                  <a:gd name="T8" fmla="*/ 896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4" y="0"/>
                    </a:moveTo>
                    <a:lnTo>
                      <a:pt x="20" y="9"/>
                    </a:lnTo>
                    <a:lnTo>
                      <a:pt x="6" y="16"/>
                    </a:lnTo>
                    <a:lnTo>
                      <a:pt x="0" y="7"/>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75" name="Freeform 300"/>
              <p:cNvSpPr>
                <a:spLocks/>
              </p:cNvSpPr>
              <p:nvPr/>
            </p:nvSpPr>
            <p:spPr bwMode="auto">
              <a:xfrm>
                <a:off x="655" y="1571"/>
                <a:ext cx="36" cy="39"/>
              </a:xfrm>
              <a:custGeom>
                <a:avLst/>
                <a:gdLst>
                  <a:gd name="T0" fmla="*/ 896 w 18"/>
                  <a:gd name="T1" fmla="*/ 0 h 20"/>
                  <a:gd name="T2" fmla="*/ 1088 w 18"/>
                  <a:gd name="T3" fmla="*/ 653 h 20"/>
                  <a:gd name="T4" fmla="*/ 192 w 18"/>
                  <a:gd name="T5" fmla="*/ 1037 h 20"/>
                  <a:gd name="T6" fmla="*/ 0 w 18"/>
                  <a:gd name="T7" fmla="*/ 172 h 20"/>
                  <a:gd name="T8" fmla="*/ 896 w 18"/>
                  <a:gd name="T9" fmla="*/ 0 h 20"/>
                  <a:gd name="T10" fmla="*/ 0 60000 65536"/>
                  <a:gd name="T11" fmla="*/ 0 60000 65536"/>
                  <a:gd name="T12" fmla="*/ 0 60000 65536"/>
                  <a:gd name="T13" fmla="*/ 0 60000 65536"/>
                  <a:gd name="T14" fmla="*/ 0 60000 65536"/>
                  <a:gd name="T15" fmla="*/ 0 w 18"/>
                  <a:gd name="T16" fmla="*/ 0 h 20"/>
                  <a:gd name="T17" fmla="*/ 18 w 18"/>
                  <a:gd name="T18" fmla="*/ 20 h 20"/>
                </a:gdLst>
                <a:ahLst/>
                <a:cxnLst>
                  <a:cxn ang="T10">
                    <a:pos x="T0" y="T1"/>
                  </a:cxn>
                  <a:cxn ang="T11">
                    <a:pos x="T2" y="T3"/>
                  </a:cxn>
                  <a:cxn ang="T12">
                    <a:pos x="T4" y="T5"/>
                  </a:cxn>
                  <a:cxn ang="T13">
                    <a:pos x="T6" y="T7"/>
                  </a:cxn>
                  <a:cxn ang="T14">
                    <a:pos x="T8" y="T9"/>
                  </a:cxn>
                </a:cxnLst>
                <a:rect l="T15" t="T16" r="T17" b="T18"/>
                <a:pathLst>
                  <a:path w="18" h="20">
                    <a:moveTo>
                      <a:pt x="14" y="0"/>
                    </a:moveTo>
                    <a:lnTo>
                      <a:pt x="17" y="12"/>
                    </a:lnTo>
                    <a:lnTo>
                      <a:pt x="3" y="19"/>
                    </a:lnTo>
                    <a:lnTo>
                      <a:pt x="0" y="3"/>
                    </a:lnTo>
                    <a:lnTo>
                      <a:pt x="14" y="0"/>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76" name="Freeform 301"/>
              <p:cNvSpPr>
                <a:spLocks/>
              </p:cNvSpPr>
              <p:nvPr/>
            </p:nvSpPr>
            <p:spPr bwMode="auto">
              <a:xfrm>
                <a:off x="651" y="1543"/>
                <a:ext cx="34" cy="36"/>
              </a:xfrm>
              <a:custGeom>
                <a:avLst/>
                <a:gdLst>
                  <a:gd name="T0" fmla="*/ 1024 w 17"/>
                  <a:gd name="T1" fmla="*/ 896 h 18"/>
                  <a:gd name="T2" fmla="*/ 128 w 17"/>
                  <a:gd name="T3" fmla="*/ 1088 h 18"/>
                  <a:gd name="T4" fmla="*/ 0 w 17"/>
                  <a:gd name="T5" fmla="*/ 0 h 18"/>
                  <a:gd name="T6" fmla="*/ 896 w 17"/>
                  <a:gd name="T7" fmla="*/ 0 h 18"/>
                  <a:gd name="T8" fmla="*/ 1024 w 17"/>
                  <a:gd name="T9" fmla="*/ 896 h 18"/>
                  <a:gd name="T10" fmla="*/ 0 60000 65536"/>
                  <a:gd name="T11" fmla="*/ 0 60000 65536"/>
                  <a:gd name="T12" fmla="*/ 0 60000 65536"/>
                  <a:gd name="T13" fmla="*/ 0 60000 65536"/>
                  <a:gd name="T14" fmla="*/ 0 60000 65536"/>
                  <a:gd name="T15" fmla="*/ 0 w 17"/>
                  <a:gd name="T16" fmla="*/ 0 h 18"/>
                  <a:gd name="T17" fmla="*/ 17 w 17"/>
                  <a:gd name="T18" fmla="*/ 18 h 18"/>
                </a:gdLst>
                <a:ahLst/>
                <a:cxnLst>
                  <a:cxn ang="T10">
                    <a:pos x="T0" y="T1"/>
                  </a:cxn>
                  <a:cxn ang="T11">
                    <a:pos x="T2" y="T3"/>
                  </a:cxn>
                  <a:cxn ang="T12">
                    <a:pos x="T4" y="T5"/>
                  </a:cxn>
                  <a:cxn ang="T13">
                    <a:pos x="T6" y="T7"/>
                  </a:cxn>
                  <a:cxn ang="T14">
                    <a:pos x="T8" y="T9"/>
                  </a:cxn>
                </a:cxnLst>
                <a:rect l="T15" t="T16" r="T17" b="T18"/>
                <a:pathLst>
                  <a:path w="17" h="18">
                    <a:moveTo>
                      <a:pt x="16" y="14"/>
                    </a:moveTo>
                    <a:lnTo>
                      <a:pt x="2" y="17"/>
                    </a:lnTo>
                    <a:lnTo>
                      <a:pt x="0" y="0"/>
                    </a:lnTo>
                    <a:lnTo>
                      <a:pt x="14" y="0"/>
                    </a:lnTo>
                    <a:lnTo>
                      <a:pt x="16" y="14"/>
                    </a:lnTo>
                  </a:path>
                </a:pathLst>
              </a:custGeom>
              <a:solidFill>
                <a:srgbClr val="FF0000"/>
              </a:solidFill>
              <a:ln>
                <a:noFill/>
              </a:ln>
              <a:extLst>
                <a:ext uri="{91240B29-F687-4F45-9708-019B960494DF}">
                  <a14:hiddenLine xmlns:a14="http://schemas.microsoft.com/office/drawing/2010/main" w="9525" cap="rnd">
                    <a:solidFill>
                      <a:srgbClr val="000000"/>
                    </a:solidFill>
                    <a:round/>
                    <a:headEnd/>
                    <a:tailEnd/>
                  </a14:hiddenLine>
                </a:ext>
              </a:extLst>
            </p:spPr>
            <p:txBody>
              <a:bodyPr/>
              <a:lstStyle/>
              <a:p>
                <a:endParaRPr lang="zh-CN" altLang="en-US" sz="1600">
                  <a:latin typeface="Huawei Sans" panose="020C0503030203020204" pitchFamily="34" charset="0"/>
                </a:endParaRPr>
              </a:p>
            </p:txBody>
          </p:sp>
          <p:sp>
            <p:nvSpPr>
              <p:cNvPr id="177" name="Rectangle 302"/>
              <p:cNvSpPr>
                <a:spLocks noChangeArrowheads="1"/>
              </p:cNvSpPr>
              <p:nvPr/>
            </p:nvSpPr>
            <p:spPr bwMode="auto">
              <a:xfrm>
                <a:off x="863" y="1441"/>
                <a:ext cx="19"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178" name="Rectangle 303"/>
              <p:cNvSpPr>
                <a:spLocks noChangeArrowheads="1"/>
              </p:cNvSpPr>
              <p:nvPr/>
            </p:nvSpPr>
            <p:spPr bwMode="auto">
              <a:xfrm>
                <a:off x="855" y="1834"/>
                <a:ext cx="33" cy="9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grpSp>
        <p:sp>
          <p:nvSpPr>
            <p:cNvPr id="17" name="Line 304"/>
            <p:cNvSpPr>
              <a:spLocks noChangeShapeType="1"/>
            </p:cNvSpPr>
            <p:nvPr/>
          </p:nvSpPr>
          <p:spPr bwMode="auto">
            <a:xfrm>
              <a:off x="1867967" y="2888072"/>
              <a:ext cx="144462"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18" name="Line 305"/>
            <p:cNvSpPr>
              <a:spLocks noChangeShapeType="1"/>
            </p:cNvSpPr>
            <p:nvPr/>
          </p:nvSpPr>
          <p:spPr bwMode="auto">
            <a:xfrm>
              <a:off x="2588692" y="2888072"/>
              <a:ext cx="71437"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grpSp>
          <p:nvGrpSpPr>
            <p:cNvPr id="19" name="Group 306"/>
            <p:cNvGrpSpPr>
              <a:grpSpLocks/>
            </p:cNvGrpSpPr>
            <p:nvPr/>
          </p:nvGrpSpPr>
          <p:grpSpPr bwMode="auto">
            <a:xfrm>
              <a:off x="2776017" y="4512085"/>
              <a:ext cx="304800" cy="609600"/>
              <a:chOff x="4308" y="1632"/>
              <a:chExt cx="192" cy="384"/>
            </a:xfrm>
          </p:grpSpPr>
          <p:sp>
            <p:nvSpPr>
              <p:cNvPr id="41" name="Line 307"/>
              <p:cNvSpPr>
                <a:spLocks noChangeShapeType="1"/>
              </p:cNvSpPr>
              <p:nvPr/>
            </p:nvSpPr>
            <p:spPr bwMode="auto">
              <a:xfrm>
                <a:off x="4368" y="1632"/>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sp>
            <p:nvSpPr>
              <p:cNvPr id="42" name="AutoShape 308"/>
              <p:cNvSpPr>
                <a:spLocks noChangeArrowheads="1"/>
              </p:cNvSpPr>
              <p:nvPr/>
            </p:nvSpPr>
            <p:spPr bwMode="auto">
              <a:xfrm rot="5400000">
                <a:off x="4308" y="1728"/>
                <a:ext cx="192" cy="192"/>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0 w 21600"/>
                  <a:gd name="T13" fmla="*/ 0 h 21600"/>
                  <a:gd name="T14" fmla="*/ 21600 w 21600"/>
                  <a:gd name="T15" fmla="*/ 9225 h 21600"/>
                </a:gdLst>
                <a:ahLst/>
                <a:cxnLst>
                  <a:cxn ang="T8">
                    <a:pos x="T0" y="T1"/>
                  </a:cxn>
                  <a:cxn ang="T9">
                    <a:pos x="T2" y="T3"/>
                  </a:cxn>
                  <a:cxn ang="T10">
                    <a:pos x="T4" y="T5"/>
                  </a:cxn>
                  <a:cxn ang="T11">
                    <a:pos x="T6" y="T7"/>
                  </a:cxn>
                </a:cxnLst>
                <a:rect l="T12" t="T13" r="T14" b="T15"/>
                <a:pathLst>
                  <a:path w="21600" h="21600">
                    <a:moveTo>
                      <a:pt x="1929" y="11956"/>
                    </a:moveTo>
                    <a:cubicBezTo>
                      <a:pt x="1879" y="11573"/>
                      <a:pt x="1854" y="11186"/>
                      <a:pt x="1854" y="10800"/>
                    </a:cubicBezTo>
                    <a:cubicBezTo>
                      <a:pt x="1854" y="5859"/>
                      <a:pt x="5859" y="1854"/>
                      <a:pt x="10800" y="1854"/>
                    </a:cubicBezTo>
                    <a:cubicBezTo>
                      <a:pt x="15740" y="1854"/>
                      <a:pt x="19746" y="5859"/>
                      <a:pt x="19746" y="10800"/>
                    </a:cubicBezTo>
                    <a:cubicBezTo>
                      <a:pt x="19746" y="11186"/>
                      <a:pt x="19720" y="11573"/>
                      <a:pt x="19670" y="11956"/>
                    </a:cubicBezTo>
                    <a:lnTo>
                      <a:pt x="21509" y="12196"/>
                    </a:lnTo>
                    <a:cubicBezTo>
                      <a:pt x="21569" y="11733"/>
                      <a:pt x="21600" y="11267"/>
                      <a:pt x="21600" y="10800"/>
                    </a:cubicBezTo>
                    <a:cubicBezTo>
                      <a:pt x="21600" y="4835"/>
                      <a:pt x="16764" y="0"/>
                      <a:pt x="10800" y="0"/>
                    </a:cubicBezTo>
                    <a:cubicBezTo>
                      <a:pt x="4835" y="0"/>
                      <a:pt x="0" y="4835"/>
                      <a:pt x="0" y="10800"/>
                    </a:cubicBezTo>
                    <a:cubicBezTo>
                      <a:pt x="-1" y="11267"/>
                      <a:pt x="30" y="11733"/>
                      <a:pt x="90" y="12196"/>
                    </a:cubicBezTo>
                    <a:lnTo>
                      <a:pt x="1929" y="11956"/>
                    </a:lnTo>
                    <a:close/>
                  </a:path>
                </a:pathLst>
              </a:custGeom>
              <a:solidFill>
                <a:srgbClr val="FF3300"/>
              </a:solidFill>
              <a:ln w="12700">
                <a:solidFill>
                  <a:schemeClr val="accent2"/>
                </a:solidFill>
                <a:miter lim="800000"/>
                <a:headEnd type="none" w="sm" len="sm"/>
                <a:tailEnd type="none" w="sm" len="sm"/>
              </a:ln>
            </p:spPr>
            <p:txBody>
              <a:bodyPr wrap="none" anchor="ctr"/>
              <a:lstStyle/>
              <a:p>
                <a:endParaRPr lang="zh-CN" altLang="en-US" sz="1600">
                  <a:latin typeface="Huawei Sans" panose="020C0503030203020204" pitchFamily="34" charset="0"/>
                </a:endParaRPr>
              </a:p>
            </p:txBody>
          </p:sp>
          <p:sp>
            <p:nvSpPr>
              <p:cNvPr id="43" name="Line 309"/>
              <p:cNvSpPr>
                <a:spLocks noChangeShapeType="1"/>
              </p:cNvSpPr>
              <p:nvPr/>
            </p:nvSpPr>
            <p:spPr bwMode="auto">
              <a:xfrm>
                <a:off x="4368" y="1920"/>
                <a:ext cx="0" cy="96"/>
              </a:xfrm>
              <a:prstGeom prst="line">
                <a:avLst/>
              </a:prstGeom>
              <a:noFill/>
              <a:ln w="38100">
                <a:solidFill>
                  <a:schemeClr val="accent2"/>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zh-CN" altLang="en-US" sz="1600">
                  <a:latin typeface="Huawei Sans" panose="020C0503030203020204" pitchFamily="34" charset="0"/>
                </a:endParaRPr>
              </a:p>
            </p:txBody>
          </p:sp>
        </p:grpSp>
        <p:sp>
          <p:nvSpPr>
            <p:cNvPr id="20" name="Line 310"/>
            <p:cNvSpPr>
              <a:spLocks noChangeShapeType="1"/>
            </p:cNvSpPr>
            <p:nvPr/>
          </p:nvSpPr>
          <p:spPr bwMode="auto">
            <a:xfrm>
              <a:off x="1640954" y="4472397"/>
              <a:ext cx="1223963"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21" name="Line 311"/>
            <p:cNvSpPr>
              <a:spLocks noChangeShapeType="1"/>
            </p:cNvSpPr>
            <p:nvPr/>
          </p:nvSpPr>
          <p:spPr bwMode="auto">
            <a:xfrm>
              <a:off x="2660129" y="2888072"/>
              <a:ext cx="0" cy="360363"/>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22" name="Line 312"/>
            <p:cNvSpPr>
              <a:spLocks noChangeShapeType="1"/>
            </p:cNvSpPr>
            <p:nvPr/>
          </p:nvSpPr>
          <p:spPr bwMode="auto">
            <a:xfrm flipV="1">
              <a:off x="2699817" y="3824697"/>
              <a:ext cx="0" cy="647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23" name="Oval 313"/>
            <p:cNvSpPr>
              <a:spLocks noChangeArrowheads="1"/>
            </p:cNvSpPr>
            <p:nvPr/>
          </p:nvSpPr>
          <p:spPr bwMode="auto">
            <a:xfrm>
              <a:off x="2660129" y="3248435"/>
              <a:ext cx="71438" cy="71437"/>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4" name="Oval 314"/>
            <p:cNvSpPr>
              <a:spLocks noChangeArrowheads="1"/>
            </p:cNvSpPr>
            <p:nvPr/>
          </p:nvSpPr>
          <p:spPr bwMode="auto">
            <a:xfrm>
              <a:off x="3020492" y="3537360"/>
              <a:ext cx="71437" cy="71437"/>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5" name="Oval 315"/>
            <p:cNvSpPr>
              <a:spLocks noChangeArrowheads="1"/>
            </p:cNvSpPr>
            <p:nvPr/>
          </p:nvSpPr>
          <p:spPr bwMode="auto">
            <a:xfrm>
              <a:off x="2660129" y="3753260"/>
              <a:ext cx="71438" cy="71437"/>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6" name="Oval 316"/>
            <p:cNvSpPr>
              <a:spLocks noChangeArrowheads="1"/>
            </p:cNvSpPr>
            <p:nvPr/>
          </p:nvSpPr>
          <p:spPr bwMode="auto">
            <a:xfrm>
              <a:off x="1796529" y="3248435"/>
              <a:ext cx="71438" cy="71437"/>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7" name="Oval 317"/>
            <p:cNvSpPr>
              <a:spLocks noChangeArrowheads="1"/>
            </p:cNvSpPr>
            <p:nvPr/>
          </p:nvSpPr>
          <p:spPr bwMode="auto">
            <a:xfrm>
              <a:off x="1796529" y="3753260"/>
              <a:ext cx="71438" cy="71437"/>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8" name="Oval 318"/>
            <p:cNvSpPr>
              <a:spLocks noChangeArrowheads="1"/>
            </p:cNvSpPr>
            <p:nvPr/>
          </p:nvSpPr>
          <p:spPr bwMode="auto">
            <a:xfrm>
              <a:off x="1436167" y="3464335"/>
              <a:ext cx="71437" cy="71437"/>
            </a:xfrm>
            <a:prstGeom prst="ellipse">
              <a:avLst/>
            </a:prstGeom>
            <a:solidFill>
              <a:schemeClr val="accent1"/>
            </a:solidFill>
            <a:ln w="9525">
              <a:solidFill>
                <a:schemeClr val="tx1"/>
              </a:solidFill>
              <a:round/>
              <a:headEnd/>
              <a:tailEnd/>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endParaRPr lang="zh-CN" altLang="en-US" sz="1600">
                <a:solidFill>
                  <a:srgbClr val="000000"/>
                </a:solidFill>
                <a:latin typeface="Huawei Sans" panose="020C0503030203020204" pitchFamily="34" charset="0"/>
                <a:ea typeface="+mn-ea"/>
              </a:endParaRPr>
            </a:p>
          </p:txBody>
        </p:sp>
        <p:sp>
          <p:nvSpPr>
            <p:cNvPr id="29" name="Line 319"/>
            <p:cNvSpPr>
              <a:spLocks noChangeShapeType="1"/>
            </p:cNvSpPr>
            <p:nvPr/>
          </p:nvSpPr>
          <p:spPr bwMode="auto">
            <a:xfrm>
              <a:off x="1867967" y="2888072"/>
              <a:ext cx="0" cy="360363"/>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30" name="Line 320"/>
            <p:cNvSpPr>
              <a:spLocks noChangeShapeType="1"/>
            </p:cNvSpPr>
            <p:nvPr/>
          </p:nvSpPr>
          <p:spPr bwMode="auto">
            <a:xfrm flipV="1">
              <a:off x="1507604" y="3321460"/>
              <a:ext cx="360363" cy="2159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31" name="Line 321"/>
            <p:cNvSpPr>
              <a:spLocks noChangeShapeType="1"/>
            </p:cNvSpPr>
            <p:nvPr/>
          </p:nvSpPr>
          <p:spPr bwMode="auto">
            <a:xfrm>
              <a:off x="2660129" y="3321460"/>
              <a:ext cx="360363" cy="215900"/>
            </a:xfrm>
            <a:prstGeom prst="line">
              <a:avLst/>
            </a:prstGeom>
            <a:noFill/>
            <a:ln w="38100">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32" name="Line 322"/>
            <p:cNvSpPr>
              <a:spLocks noChangeShapeType="1"/>
            </p:cNvSpPr>
            <p:nvPr/>
          </p:nvSpPr>
          <p:spPr bwMode="auto">
            <a:xfrm flipV="1">
              <a:off x="1836217" y="3824697"/>
              <a:ext cx="0" cy="647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33" name="Line 323"/>
            <p:cNvSpPr>
              <a:spLocks noChangeShapeType="1"/>
            </p:cNvSpPr>
            <p:nvPr/>
          </p:nvSpPr>
          <p:spPr bwMode="auto">
            <a:xfrm>
              <a:off x="3060179" y="3608797"/>
              <a:ext cx="2159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34" name="Line 325"/>
            <p:cNvSpPr>
              <a:spLocks noChangeShapeType="1"/>
            </p:cNvSpPr>
            <p:nvPr/>
          </p:nvSpPr>
          <p:spPr bwMode="auto">
            <a:xfrm>
              <a:off x="1188517" y="3537360"/>
              <a:ext cx="287337"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35" name="Line 326"/>
            <p:cNvSpPr>
              <a:spLocks noChangeShapeType="1"/>
            </p:cNvSpPr>
            <p:nvPr/>
          </p:nvSpPr>
          <p:spPr bwMode="auto">
            <a:xfrm>
              <a:off x="1907654" y="3464335"/>
              <a:ext cx="0" cy="2159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36" name="Line 327"/>
            <p:cNvSpPr>
              <a:spLocks noChangeShapeType="1"/>
            </p:cNvSpPr>
            <p:nvPr/>
          </p:nvSpPr>
          <p:spPr bwMode="auto">
            <a:xfrm>
              <a:off x="2628379" y="3464335"/>
              <a:ext cx="0" cy="2159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600">
                <a:latin typeface="Huawei Sans" panose="020C0503030203020204" pitchFamily="34" charset="0"/>
              </a:endParaRPr>
            </a:p>
          </p:txBody>
        </p:sp>
        <p:sp>
          <p:nvSpPr>
            <p:cNvPr id="37" name="Line 328"/>
            <p:cNvSpPr>
              <a:spLocks noChangeShapeType="1"/>
            </p:cNvSpPr>
            <p:nvPr/>
          </p:nvSpPr>
          <p:spPr bwMode="auto">
            <a:xfrm flipH="1" flipV="1">
              <a:off x="2483444" y="2744274"/>
              <a:ext cx="576921" cy="289049"/>
            </a:xfrm>
            <a:prstGeom prst="line">
              <a:avLst/>
            </a:prstGeom>
            <a:ln>
              <a:headEnd/>
              <a:tailEnd type="triangle" w="med" len="med"/>
            </a:ln>
          </p:spPr>
          <p:style>
            <a:lnRef idx="2">
              <a:schemeClr val="dk1"/>
            </a:lnRef>
            <a:fillRef idx="0">
              <a:schemeClr val="dk1"/>
            </a:fillRef>
            <a:effectRef idx="1">
              <a:schemeClr val="dk1"/>
            </a:effectRef>
            <a:fontRef idx="minor">
              <a:schemeClr val="tx1"/>
            </a:fontRef>
          </p:style>
          <p:txBody>
            <a:bodyPr/>
            <a:lstStyle/>
            <a:p>
              <a:pPr>
                <a:defRPr/>
              </a:pPr>
              <a:endParaRPr lang="zh-CN" altLang="en-US" sz="1600">
                <a:solidFill>
                  <a:srgbClr val="000000"/>
                </a:solidFill>
                <a:latin typeface="Huawei Sans" panose="020C0503030203020204" pitchFamily="34" charset="0"/>
              </a:endParaRPr>
            </a:p>
          </p:txBody>
        </p:sp>
        <p:sp>
          <p:nvSpPr>
            <p:cNvPr id="38" name="Text Box 329"/>
            <p:cNvSpPr txBox="1">
              <a:spLocks noChangeArrowheads="1"/>
            </p:cNvSpPr>
            <p:nvPr/>
          </p:nvSpPr>
          <p:spPr bwMode="auto">
            <a:xfrm>
              <a:off x="3039542" y="2840447"/>
              <a:ext cx="1643928" cy="42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600" dirty="0" smtClean="0">
                  <a:solidFill>
                    <a:srgbClr val="000000"/>
                  </a:solidFill>
                  <a:latin typeface="Huawei Sans" panose="020C0503030203020204" pitchFamily="34" charset="0"/>
                  <a:ea typeface="+mn-ea"/>
                </a:rPr>
                <a:t>Bus </a:t>
              </a:r>
              <a:r>
                <a:rPr lang="en-US" sz="1600" dirty="0">
                  <a:solidFill>
                    <a:srgbClr val="000000"/>
                  </a:solidFill>
                  <a:latin typeface="Huawei Sans" panose="020C0503030203020204" pitchFamily="34" charset="0"/>
                  <a:ea typeface="+mn-ea"/>
                </a:rPr>
                <a:t>tie switch</a:t>
              </a:r>
            </a:p>
          </p:txBody>
        </p:sp>
        <p:sp>
          <p:nvSpPr>
            <p:cNvPr id="39" name="Rectangle 144"/>
            <p:cNvSpPr>
              <a:spLocks noChangeArrowheads="1"/>
            </p:cNvSpPr>
            <p:nvPr/>
          </p:nvSpPr>
          <p:spPr bwMode="auto">
            <a:xfrm>
              <a:off x="3275418" y="3428024"/>
              <a:ext cx="1220010" cy="382741"/>
            </a:xfrm>
            <a:prstGeom prst="rect">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1600">
                  <a:solidFill>
                    <a:srgbClr val="0F245F"/>
                  </a:solidFill>
                  <a:latin typeface="Huawei Sans" panose="020C0503030203020204" pitchFamily="34" charset="0"/>
                </a:rPr>
                <a:t>Load</a:t>
              </a:r>
            </a:p>
          </p:txBody>
        </p:sp>
        <p:sp>
          <p:nvSpPr>
            <p:cNvPr id="40" name="Rectangle 144"/>
            <p:cNvSpPr>
              <a:spLocks noChangeArrowheads="1"/>
            </p:cNvSpPr>
            <p:nvPr/>
          </p:nvSpPr>
          <p:spPr bwMode="auto">
            <a:xfrm>
              <a:off x="0" y="3428024"/>
              <a:ext cx="1220010" cy="382741"/>
            </a:xfrm>
            <a:prstGeom prst="rect">
              <a:avLst/>
            </a:prstGeom>
            <a:ln>
              <a:headEnd type="none" w="sm" len="sm"/>
              <a:tailEnd type="none" w="sm" len="sm"/>
            </a:ln>
          </p:spPr>
          <p:style>
            <a:lnRef idx="1">
              <a:schemeClr val="accent1"/>
            </a:lnRef>
            <a:fillRef idx="3">
              <a:schemeClr val="accent1"/>
            </a:fillRef>
            <a:effectRef idx="2">
              <a:schemeClr val="accent1"/>
            </a:effectRef>
            <a:fontRef idx="minor">
              <a:schemeClr val="lt1"/>
            </a:fontRef>
          </p:style>
          <p:txBody>
            <a:bodyPr wrap="none" anchor="ctr"/>
            <a:lstStyle/>
            <a:p>
              <a:pPr algn="ctr">
                <a:defRPr/>
              </a:pPr>
              <a:r>
                <a:rPr lang="en-US" sz="1600">
                  <a:solidFill>
                    <a:srgbClr val="0F245F"/>
                  </a:solidFill>
                  <a:latin typeface="Huawei Sans" panose="020C0503030203020204" pitchFamily="34" charset="0"/>
                </a:rPr>
                <a:t>Load</a:t>
              </a:r>
            </a:p>
          </p:txBody>
        </p:sp>
      </p:grpSp>
      <p:sp>
        <p:nvSpPr>
          <p:cNvPr id="2" name="矩形 1"/>
          <p:cNvSpPr/>
          <p:nvPr/>
        </p:nvSpPr>
        <p:spPr>
          <a:xfrm>
            <a:off x="2502131" y="2192396"/>
            <a:ext cx="6872394" cy="338554"/>
          </a:xfrm>
          <a:prstGeom prst="rect">
            <a:avLst/>
          </a:prstGeom>
        </p:spPr>
        <p:txBody>
          <a:bodyPr wrap="none">
            <a:spAutoFit/>
          </a:bodyPr>
          <a:lstStyle/>
          <a:p>
            <a:pPr>
              <a:defRPr/>
            </a:pPr>
            <a:r>
              <a:rPr lang="en-US" sz="1600" dirty="0">
                <a:latin typeface="Huawei Sans" panose="020C0503030203020204" pitchFamily="34" charset="0"/>
              </a:rPr>
              <a:t>Switchover between two mains inputs and multiple standby generators</a:t>
            </a:r>
          </a:p>
        </p:txBody>
      </p:sp>
    </p:spTree>
    <p:extLst>
      <p:ext uri="{BB962C8B-B14F-4D97-AF65-F5344CB8AC3E}">
        <p14:creationId xmlns:p14="http://schemas.microsoft.com/office/powerpoint/2010/main" val="410913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Reactive Power Compensation</a:t>
            </a:r>
            <a:endParaRPr lang="en-US"/>
          </a:p>
        </p:txBody>
      </p:sp>
      <p:sp>
        <p:nvSpPr>
          <p:cNvPr id="4" name="文本占位符 3"/>
          <p:cNvSpPr>
            <a:spLocks noGrp="1"/>
          </p:cNvSpPr>
          <p:nvPr>
            <p:ph type="body" sz="quarter" idx="10"/>
          </p:nvPr>
        </p:nvSpPr>
        <p:spPr/>
        <p:txBody>
          <a:bodyPr/>
          <a:lstStyle/>
          <a:p>
            <a:r>
              <a:rPr lang="en-US" dirty="0" smtClean="0"/>
              <a:t>In a data center, reactive power compensation is required for low-voltage power supply to achieve the required power factor and improve the power grid quality. The formula for calculating reactive power compensation is as follows:</a:t>
            </a:r>
          </a:p>
          <a:p>
            <a:endParaRPr lang="en-US" altLang="zh-CN" dirty="0" smtClean="0"/>
          </a:p>
          <a:p>
            <a:pPr lvl="1"/>
            <a:r>
              <a:rPr lang="en-US" dirty="0" smtClean="0"/>
              <a:t>     is the angle of the power factor before the compensation.</a:t>
            </a:r>
          </a:p>
          <a:p>
            <a:pPr lvl="1"/>
            <a:r>
              <a:rPr lang="en-US" dirty="0" smtClean="0"/>
              <a:t>     is the angle of the power factor after the compensation.</a:t>
            </a:r>
          </a:p>
          <a:p>
            <a:pPr lvl="1"/>
            <a:r>
              <a:rPr lang="en-US" dirty="0" smtClean="0"/>
              <a:t>P is the active power.</a:t>
            </a:r>
          </a:p>
          <a:p>
            <a:r>
              <a:rPr lang="en-US" dirty="0" smtClean="0"/>
              <a:t>Then select the corresponding capacitor based on the calculated reactive power.</a:t>
            </a:r>
          </a:p>
          <a:p>
            <a:endParaRPr lang="zh-CN" altLang="zh-CN" dirty="0" smtClean="0"/>
          </a:p>
          <a:p>
            <a:endParaRPr lang="zh-CN" altLang="en-US" dirty="0"/>
          </a:p>
        </p:txBody>
      </p:sp>
      <p:graphicFrame>
        <p:nvGraphicFramePr>
          <p:cNvPr id="5" name="对象 4"/>
          <p:cNvGraphicFramePr>
            <a:graphicFrameLocks noChangeAspect="1"/>
          </p:cNvGraphicFramePr>
          <p:nvPr>
            <p:extLst/>
          </p:nvPr>
        </p:nvGraphicFramePr>
        <p:xfrm>
          <a:off x="3362959" y="2745850"/>
          <a:ext cx="4958081" cy="535885"/>
        </p:xfrm>
        <a:graphic>
          <a:graphicData uri="http://schemas.openxmlformats.org/presentationml/2006/ole">
            <mc:AlternateContent xmlns:mc="http://schemas.openxmlformats.org/markup-compatibility/2006">
              <mc:Choice xmlns:v="urn:schemas-microsoft-com:vml" Requires="v">
                <p:oleObj spid="_x0000_s2110" r:id="rId4" imgW="1574117" imgH="215806" progId="Equation.3">
                  <p:embed/>
                </p:oleObj>
              </mc:Choice>
              <mc:Fallback>
                <p:oleObj r:id="rId4" imgW="1574117" imgH="215806"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2959" y="2745850"/>
                        <a:ext cx="4958081" cy="535885"/>
                      </a:xfrm>
                      <a:prstGeom prst="rect">
                        <a:avLst/>
                      </a:prstGeom>
                      <a:noFill/>
                    </p:spPr>
                  </p:pic>
                </p:oleObj>
              </mc:Fallback>
            </mc:AlternateContent>
          </a:graphicData>
        </a:graphic>
      </p:graphicFrame>
      <p:sp>
        <p:nvSpPr>
          <p:cNvPr id="6"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graphicFrame>
        <p:nvGraphicFramePr>
          <p:cNvPr id="7" name="对象 6"/>
          <p:cNvGraphicFramePr>
            <a:graphicFrameLocks noChangeAspect="1"/>
          </p:cNvGraphicFramePr>
          <p:nvPr>
            <p:extLst/>
          </p:nvPr>
        </p:nvGraphicFramePr>
        <p:xfrm>
          <a:off x="1105463" y="3166566"/>
          <a:ext cx="359255" cy="523913"/>
        </p:xfrm>
        <a:graphic>
          <a:graphicData uri="http://schemas.openxmlformats.org/presentationml/2006/ole">
            <mc:AlternateContent xmlns:mc="http://schemas.openxmlformats.org/markup-compatibility/2006">
              <mc:Choice xmlns:v="urn:schemas-microsoft-com:vml" Requires="v">
                <p:oleObj spid="_x0000_s2111" r:id="rId6" imgW="152268" imgH="215713" progId="Equation.3">
                  <p:embed/>
                </p:oleObj>
              </mc:Choice>
              <mc:Fallback>
                <p:oleObj r:id="rId6" imgW="152268" imgH="215713"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05463" y="3166566"/>
                        <a:ext cx="359255" cy="523913"/>
                      </a:xfrm>
                      <a:prstGeom prst="rect">
                        <a:avLst/>
                      </a:prstGeom>
                      <a:noFill/>
                    </p:spPr>
                  </p:pic>
                </p:oleObj>
              </mc:Fallback>
            </mc:AlternateContent>
          </a:graphicData>
        </a:graphic>
      </p:graphicFrame>
      <p:sp>
        <p:nvSpPr>
          <p:cNvPr id="8" name="Rectangle 6"/>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latin typeface="Huawei Sans" panose="020C0503030203020204" pitchFamily="34" charset="0"/>
            </a:endParaRPr>
          </a:p>
        </p:txBody>
      </p:sp>
      <p:graphicFrame>
        <p:nvGraphicFramePr>
          <p:cNvPr id="9" name="对象 8"/>
          <p:cNvGraphicFramePr>
            <a:graphicFrameLocks noChangeAspect="1"/>
          </p:cNvGraphicFramePr>
          <p:nvPr>
            <p:extLst/>
          </p:nvPr>
        </p:nvGraphicFramePr>
        <p:xfrm>
          <a:off x="1109220" y="3614279"/>
          <a:ext cx="368198" cy="536956"/>
        </p:xfrm>
        <a:graphic>
          <a:graphicData uri="http://schemas.openxmlformats.org/presentationml/2006/ole">
            <mc:AlternateContent xmlns:mc="http://schemas.openxmlformats.org/markup-compatibility/2006">
              <mc:Choice xmlns:v="urn:schemas-microsoft-com:vml" Requires="v">
                <p:oleObj spid="_x0000_s2112" r:id="rId8" imgW="164885" imgH="215619" progId="Equation.3">
                  <p:embed/>
                </p:oleObj>
              </mc:Choice>
              <mc:Fallback>
                <p:oleObj r:id="rId8" imgW="164885" imgH="215619"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9220" y="3614279"/>
                        <a:ext cx="368198" cy="536956"/>
                      </a:xfrm>
                      <a:prstGeom prst="rect">
                        <a:avLst/>
                      </a:prstGeom>
                      <a:noFill/>
                    </p:spPr>
                  </p:pic>
                </p:oleObj>
              </mc:Fallback>
            </mc:AlternateContent>
          </a:graphicData>
        </a:graphic>
      </p:graphicFrame>
    </p:spTree>
    <p:extLst>
      <p:ext uri="{BB962C8B-B14F-4D97-AF65-F5344CB8AC3E}">
        <p14:creationId xmlns:p14="http://schemas.microsoft.com/office/powerpoint/2010/main" val="4871242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Example of Reactive Power Compensation</a:t>
            </a:r>
            <a:endParaRPr lang="en-US"/>
          </a:p>
        </p:txBody>
      </p:sp>
      <p:sp>
        <p:nvSpPr>
          <p:cNvPr id="3" name="文本占位符 2"/>
          <p:cNvSpPr>
            <a:spLocks noGrp="1"/>
          </p:cNvSpPr>
          <p:nvPr>
            <p:ph type="body" sz="quarter" idx="10"/>
          </p:nvPr>
        </p:nvSpPr>
        <p:spPr/>
        <p:txBody>
          <a:bodyPr/>
          <a:lstStyle/>
          <a:p>
            <a:r>
              <a:rPr lang="en-US" dirty="0" smtClean="0"/>
              <a:t>Load statistics of a data center:</a:t>
            </a:r>
          </a:p>
          <a:p>
            <a:pPr lvl="1"/>
            <a:r>
              <a:rPr lang="en-US" dirty="0" smtClean="0"/>
              <a:t>Active power: 2739.47 kW; reactive power: 1701.81 </a:t>
            </a:r>
            <a:r>
              <a:rPr lang="en-US" dirty="0" err="1" smtClean="0"/>
              <a:t>kV</a:t>
            </a:r>
            <a:r>
              <a:rPr lang="en-US" altLang="zh-CN" dirty="0" err="1" smtClean="0"/>
              <a:t>ar</a:t>
            </a:r>
            <a:r>
              <a:rPr lang="en-US" dirty="0" smtClean="0"/>
              <a:t>; total apparent power: 3225 kVA; current power factor: 0.85; power factor after compensation: 0.9.</a:t>
            </a:r>
          </a:p>
          <a:p>
            <a:r>
              <a:rPr lang="en-US" dirty="0" smtClean="0"/>
              <a:t>The calculation is as follows:                                               </a:t>
            </a:r>
          </a:p>
          <a:p>
            <a:pPr marL="0" indent="0">
              <a:buNone/>
            </a:pPr>
            <a:r>
              <a:rPr lang="en-US" dirty="0" smtClean="0"/>
              <a:t>                                                          = 2739 x (0.619 – 0.4843) = 369 </a:t>
            </a:r>
            <a:r>
              <a:rPr lang="en-US" dirty="0" err="1" smtClean="0"/>
              <a:t>k</a:t>
            </a:r>
            <a:r>
              <a:rPr lang="en-US" altLang="zh-CN" dirty="0" err="1" smtClean="0"/>
              <a:t>Var</a:t>
            </a:r>
            <a:endParaRPr lang="en-US" dirty="0" smtClean="0"/>
          </a:p>
          <a:p>
            <a:pPr lvl="1"/>
            <a:r>
              <a:rPr lang="en-US" dirty="0" smtClean="0"/>
              <a:t>After compensation: active power: 2739.47 kW, reactive power: 1332.81 </a:t>
            </a:r>
            <a:r>
              <a:rPr lang="en-US" dirty="0" err="1" smtClean="0"/>
              <a:t>kV</a:t>
            </a:r>
            <a:r>
              <a:rPr lang="en-US" altLang="zh-CN" dirty="0" err="1" smtClean="0"/>
              <a:t>ar</a:t>
            </a:r>
            <a:r>
              <a:rPr lang="en-US" dirty="0" smtClean="0"/>
              <a:t>, total apparent power: 3043 kVA, power factor: 0.9</a:t>
            </a:r>
            <a:r>
              <a:rPr lang="en-US" dirty="0"/>
              <a:t>.</a:t>
            </a:r>
          </a:p>
        </p:txBody>
      </p:sp>
      <p:graphicFrame>
        <p:nvGraphicFramePr>
          <p:cNvPr id="4" name="对象 3"/>
          <p:cNvGraphicFramePr>
            <a:graphicFrameLocks noChangeAspect="1"/>
          </p:cNvGraphicFramePr>
          <p:nvPr>
            <p:extLst>
              <p:ext uri="{D42A27DB-BD31-4B8C-83A1-F6EECF244321}">
                <p14:modId xmlns:p14="http://schemas.microsoft.com/office/powerpoint/2010/main" val="1184832720"/>
              </p:ext>
            </p:extLst>
          </p:nvPr>
        </p:nvGraphicFramePr>
        <p:xfrm>
          <a:off x="4870068" y="2653619"/>
          <a:ext cx="4360244" cy="471269"/>
        </p:xfrm>
        <a:graphic>
          <a:graphicData uri="http://schemas.openxmlformats.org/presentationml/2006/ole">
            <mc:AlternateContent xmlns:mc="http://schemas.openxmlformats.org/markup-compatibility/2006">
              <mc:Choice xmlns:v="urn:schemas-microsoft-com:vml" Requires="v">
                <p:oleObj spid="_x0000_s3094" r:id="rId4" imgW="1574117" imgH="215806" progId="Equation.3">
                  <p:embed/>
                </p:oleObj>
              </mc:Choice>
              <mc:Fallback>
                <p:oleObj r:id="rId4" imgW="1574117" imgH="215806"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0068" y="2653619"/>
                        <a:ext cx="4360244" cy="471269"/>
                      </a:xfrm>
                      <a:prstGeom prst="rect">
                        <a:avLst/>
                      </a:prstGeom>
                      <a:noFill/>
                    </p:spPr>
                  </p:pic>
                </p:oleObj>
              </mc:Fallback>
            </mc:AlternateContent>
          </a:graphicData>
        </a:graphic>
      </p:graphicFrame>
    </p:spTree>
    <p:extLst>
      <p:ext uri="{BB962C8B-B14F-4D97-AF65-F5344CB8AC3E}">
        <p14:creationId xmlns:p14="http://schemas.microsoft.com/office/powerpoint/2010/main" val="11455676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0"/>
          </p:nvPr>
        </p:nvSpPr>
        <p:spPr/>
        <p:txBody>
          <a:bodyPr/>
          <a:lstStyle/>
          <a:p>
            <a:r>
              <a:rPr lang="en-US" sz="1800" dirty="0" smtClean="0"/>
              <a:t>Determine which loads are powered by the UPS and which loads are powered by the mains.</a:t>
            </a:r>
          </a:p>
          <a:p>
            <a:r>
              <a:rPr lang="en-US" sz="1800" dirty="0" smtClean="0"/>
              <a:t>Complete the preliminary power supply solution. For loads with dual power supplies, use dual power supplies. For important loads with a single power supply, use dual power supplies and ATS/STS switching.</a:t>
            </a:r>
          </a:p>
          <a:p>
            <a:r>
              <a:rPr lang="en-US" sz="1800" dirty="0" smtClean="0"/>
              <a:t>Understand the switchover solution between the mains supply and DG.</a:t>
            </a:r>
          </a:p>
          <a:p>
            <a:r>
              <a:rPr lang="en-US" sz="1800" dirty="0" smtClean="0"/>
              <a:t>Estimate the reactive power compensation scale.</a:t>
            </a:r>
          </a:p>
          <a:p>
            <a:r>
              <a:rPr lang="en-US" sz="1800" dirty="0" smtClean="0"/>
              <a:t>Calculate the capacity of low-voltage electric devices for different loads and the number of </a:t>
            </a:r>
            <a:r>
              <a:rPr lang="en-US" altLang="zh-CN" sz="1800" dirty="0"/>
              <a:t>low-voltage electric </a:t>
            </a:r>
            <a:r>
              <a:rPr lang="en-US" altLang="zh-CN" sz="1800" dirty="0" smtClean="0"/>
              <a:t>devices</a:t>
            </a:r>
            <a:r>
              <a:rPr lang="en-US" sz="1800" dirty="0" smtClean="0"/>
              <a:t>, for example, the</a:t>
            </a:r>
            <a:r>
              <a:rPr lang="en-US" altLang="zh-CN" sz="1800" dirty="0"/>
              <a:t> low-voltage electric </a:t>
            </a:r>
            <a:r>
              <a:rPr lang="en-US" altLang="zh-CN" sz="1800" dirty="0" smtClean="0"/>
              <a:t>devices numbers</a:t>
            </a:r>
            <a:r>
              <a:rPr lang="en-US" altLang="zh-CN" sz="1800" dirty="0"/>
              <a:t> </a:t>
            </a:r>
            <a:r>
              <a:rPr lang="en-US" sz="1800" dirty="0" smtClean="0"/>
              <a:t>for UPSs, chillers, and other power equipment such as the cooling water pump. This helps determine the number and capacity of low-voltage PDF.</a:t>
            </a:r>
          </a:p>
        </p:txBody>
      </p:sp>
    </p:spTree>
    <p:extLst>
      <p:ext uri="{BB962C8B-B14F-4D97-AF65-F5344CB8AC3E}">
        <p14:creationId xmlns:p14="http://schemas.microsoft.com/office/powerpoint/2010/main" val="8702403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Procedure</a:t>
            </a:r>
          </a:p>
          <a:p>
            <a:pPr lvl="1"/>
            <a:r>
              <a:rPr lang="en-US" dirty="0" smtClean="0">
                <a:solidFill>
                  <a:schemeClr val="bg1">
                    <a:lumMod val="50000"/>
                  </a:schemeClr>
                </a:solidFill>
                <a:latin typeface="Huawei Sans" panose="020C0503030203020204" pitchFamily="34" charset="0"/>
              </a:rPr>
              <a:t>Power </a:t>
            </a:r>
            <a:r>
              <a:rPr lang="en-US" dirty="0">
                <a:solidFill>
                  <a:schemeClr val="bg1">
                    <a:lumMod val="50000"/>
                  </a:schemeClr>
                </a:solidFill>
                <a:latin typeface="Huawei Sans" panose="020C0503030203020204" pitchFamily="34" charset="0"/>
              </a:rPr>
              <a:t>Supply Solution Selection</a:t>
            </a:r>
          </a:p>
          <a:p>
            <a:pPr lvl="1"/>
            <a:r>
              <a:rPr lang="en-US" dirty="0">
                <a:solidFill>
                  <a:schemeClr val="bg1">
                    <a:lumMod val="50000"/>
                  </a:schemeClr>
                </a:solidFill>
                <a:latin typeface="Huawei Sans" panose="020C0503030203020204" pitchFamily="34" charset="0"/>
              </a:rPr>
              <a:t>Low-voltage Electric Device Selection</a:t>
            </a:r>
          </a:p>
          <a:p>
            <a:pPr lvl="1">
              <a:buSzPct val="50000"/>
              <a:buFont typeface="Wingdings" panose="05000000000000000000" pitchFamily="2" charset="2"/>
              <a:buChar char="n"/>
            </a:pPr>
            <a:r>
              <a:rPr lang="en-US" dirty="0">
                <a:latin typeface="Huawei Sans" panose="020C0503030203020204" pitchFamily="34" charset="0"/>
              </a:rPr>
              <a:t>Low-Voltage PDF Configuration</a:t>
            </a:r>
          </a:p>
          <a:p>
            <a:pPr lvl="1"/>
            <a:r>
              <a:rPr lang="en-US" dirty="0">
                <a:solidFill>
                  <a:schemeClr val="bg1">
                    <a:lumMod val="50000"/>
                  </a:schemeClr>
                </a:solidFill>
                <a:latin typeface="Huawei Sans" panose="020C0503030203020204" pitchFamily="34" charset="0"/>
              </a:rPr>
              <a:t>Conductor Selection</a:t>
            </a:r>
          </a:p>
          <a:p>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11279989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rPr>
              <a:t>Low-Voltage PDF (1)</a:t>
            </a:r>
            <a:endParaRPr lang="en-US">
              <a:latin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1800" dirty="0" smtClean="0">
                <a:latin typeface="Huawei Sans" panose="020C0503030203020204" pitchFamily="34" charset="0"/>
              </a:rPr>
              <a:t>The main low-voltage PDF is the load control center in a data center. It is a set of combined cabinets including the cable entry cabinet, reactive power compensation cabinet, </a:t>
            </a:r>
            <a:r>
              <a:rPr lang="en-US" sz="1800" dirty="0" smtClean="0"/>
              <a:t>bus-tie </a:t>
            </a:r>
            <a:r>
              <a:rPr lang="en-US" sz="1800" dirty="0" smtClean="0">
                <a:latin typeface="Huawei Sans" panose="020C0503030203020204" pitchFamily="34" charset="0"/>
              </a:rPr>
              <a:t>cabinet, and feeder cabinet.</a:t>
            </a:r>
          </a:p>
          <a:p>
            <a:r>
              <a:rPr lang="en-US" sz="1800" dirty="0" smtClean="0">
                <a:latin typeface="Huawei Sans" panose="020C0503030203020204" pitchFamily="34" charset="0"/>
              </a:rPr>
              <a:t>Passing through a transformer, the high-voltage mains supply is stepped down and connected to the general switch of the cable entry cabinet. The output end of the general switch is connected to the bus of the PDF. The current passes the feeder cabinet, reactive power compensation cabinet, and </a:t>
            </a:r>
            <a:r>
              <a:rPr lang="en-US" sz="1800" dirty="0" smtClean="0"/>
              <a:t>bus-tie </a:t>
            </a:r>
            <a:r>
              <a:rPr lang="en-US" sz="1800" dirty="0" smtClean="0">
                <a:latin typeface="Huawei Sans" panose="020C0503030203020204" pitchFamily="34" charset="0"/>
              </a:rPr>
              <a:t>cabinet through the bus. The </a:t>
            </a:r>
            <a:r>
              <a:rPr lang="en-US" sz="1800" dirty="0" smtClean="0"/>
              <a:t>bus-tie </a:t>
            </a:r>
            <a:r>
              <a:rPr lang="en-US" sz="1800" dirty="0" smtClean="0">
                <a:latin typeface="Huawei Sans" panose="020C0503030203020204" pitchFamily="34" charset="0"/>
              </a:rPr>
              <a:t>cabinet is used to switch between multiple power supplies.</a:t>
            </a:r>
          </a:p>
          <a:p>
            <a:pPr lvl="1"/>
            <a:r>
              <a:rPr lang="en-US" sz="1600" dirty="0" smtClean="0">
                <a:solidFill>
                  <a:srgbClr val="C7000B"/>
                </a:solidFill>
                <a:latin typeface="Huawei Sans" panose="020C0503030203020204" pitchFamily="34" charset="0"/>
              </a:rPr>
              <a:t>Note: If two power inputs are required for important loads, use a </a:t>
            </a:r>
            <a:r>
              <a:rPr lang="en-US" sz="1600" dirty="0" smtClean="0">
                <a:solidFill>
                  <a:srgbClr val="C7000B"/>
                </a:solidFill>
              </a:rPr>
              <a:t>bus-tie </a:t>
            </a:r>
            <a:r>
              <a:rPr lang="en-US" sz="1600" dirty="0" smtClean="0">
                <a:solidFill>
                  <a:srgbClr val="C7000B"/>
                </a:solidFill>
                <a:latin typeface="Huawei Sans" panose="020C0503030203020204" pitchFamily="34" charset="0"/>
              </a:rPr>
              <a:t>cabinet to connect the two main low-voltage PDFs to improve system reliability. In normal cases, the two low-voltage PDFs run separately, and the bus interconnection switch is turned off. When one mains supply is faulty, the bus interconnection switch is turned on, and the normal mains supplies power to loads.</a:t>
            </a:r>
          </a:p>
          <a:p>
            <a:endParaRPr lang="en-US" altLang="zh-CN" sz="1800" dirty="0" smtClean="0">
              <a:latin typeface="Huawei Sans" panose="020C0503030203020204" pitchFamily="34" charset="0"/>
            </a:endParaRPr>
          </a:p>
          <a:p>
            <a:endParaRPr lang="zh-CN" altLang="en-US" sz="1800" dirty="0">
              <a:latin typeface="Huawei Sans" panose="020C0503030203020204" pitchFamily="34" charset="0"/>
            </a:endParaRPr>
          </a:p>
        </p:txBody>
      </p:sp>
    </p:spTree>
    <p:extLst>
      <p:ext uri="{BB962C8B-B14F-4D97-AF65-F5344CB8AC3E}">
        <p14:creationId xmlns:p14="http://schemas.microsoft.com/office/powerpoint/2010/main" val="11931353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latin typeface="Huawei Sans" panose="020C0503030203020204" pitchFamily="34" charset="0"/>
              </a:rPr>
              <a:t>Low-Voltage PDF (2)</a:t>
            </a:r>
            <a:endParaRPr lang="en-US">
              <a:latin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2000" dirty="0" smtClean="0">
                <a:latin typeface="Huawei Sans" panose="020C0503030203020204" pitchFamily="34" charset="0"/>
              </a:rPr>
              <a:t>Based on the calculated number and size of low-voltage electric devices such as circuit breakers and the power supply system diagram, determine the number and capacity of PDFs, and determine the position of each PDF and the number of loads connected to each PDF.</a:t>
            </a:r>
          </a:p>
          <a:p>
            <a:r>
              <a:rPr lang="en-US" sz="2000" dirty="0" smtClean="0">
                <a:latin typeface="Huawei Sans" panose="020C0503030203020204" pitchFamily="34" charset="0"/>
              </a:rPr>
              <a:t>Common PDFs used in data centers are GGD, GCK, GCS, and MNS (in China). The GGD is a fixed PDF, and the other three are </a:t>
            </a:r>
            <a:r>
              <a:rPr lang="en-US" sz="2000" dirty="0" err="1" smtClean="0">
                <a:latin typeface="Huawei Sans" panose="020C0503030203020204" pitchFamily="34" charset="0"/>
              </a:rPr>
              <a:t>drawable</a:t>
            </a:r>
            <a:r>
              <a:rPr lang="en-US" sz="2000" dirty="0" smtClean="0">
                <a:latin typeface="Huawei Sans" panose="020C0503030203020204" pitchFamily="34" charset="0"/>
              </a:rPr>
              <a:t> PDFs.</a:t>
            </a:r>
            <a:endParaRPr lang="en-US" sz="2000" dirty="0">
              <a:latin typeface="Huawei Sans" panose="020C0503030203020204" pitchFamily="34" charset="0"/>
            </a:endParaRPr>
          </a:p>
        </p:txBody>
      </p:sp>
      <p:pic>
        <p:nvPicPr>
          <p:cNvPr id="10242" name="Picture 2" descr="C:\Users\cwx377854\AppData\Roaming\eSpace_Desktop\UserData\cwx377854\imagefiles\originalImgfiles\5E2D79C4-F3C4-42D4-81EB-190A8C120C0A.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4603" y="3819828"/>
            <a:ext cx="2596980" cy="2350168"/>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C:\Users\cwx377854\AppData\Roaming\eSpace_Desktop\UserData\cwx377854\imagefiles\originalImgfiles\81582BB2-A660-4CC2-85C8-9D0204A73BB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01420" y="3865017"/>
            <a:ext cx="2375868" cy="2225588"/>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C:\Users\cwx377854\AppData\Roaming\eSpace_Desktop\UserData\cwx377854\imagefiles\A8CDE6A9-D09F-46A8-8BCC-A6E37A621F98.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13907" y="3656791"/>
            <a:ext cx="2525832" cy="2433814"/>
          </a:xfrm>
          <a:prstGeom prst="rect">
            <a:avLst/>
          </a:prstGeom>
          <a:noFill/>
          <a:extLst>
            <a:ext uri="{909E8E84-426E-40DD-AFC4-6F175D3DCCD1}">
              <a14:hiddenFill xmlns:a14="http://schemas.microsoft.com/office/drawing/2010/main">
                <a:solidFill>
                  <a:srgbClr val="FFFFFF"/>
                </a:solidFill>
              </a14:hiddenFill>
            </a:ext>
          </a:extLst>
        </p:spPr>
      </p:pic>
      <p:pic>
        <p:nvPicPr>
          <p:cNvPr id="10248" name="Picture 8" descr="C:\Users\cwx377854\AppData\Roaming\eSpace_Desktop\UserData\cwx377854\imagefiles\originalImgfiles\85477D90-74EA-48F1-9B06-E006FD3E0882.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149612" y="3656791"/>
            <a:ext cx="2387884" cy="2451113"/>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1104280" y="3427726"/>
            <a:ext cx="681597" cy="369332"/>
          </a:xfrm>
          <a:prstGeom prst="rect">
            <a:avLst/>
          </a:prstGeom>
          <a:noFill/>
        </p:spPr>
        <p:txBody>
          <a:bodyPr wrap="none" rtlCol="0">
            <a:spAutoFit/>
          </a:bodyPr>
          <a:lstStyle/>
          <a:p>
            <a:r>
              <a:rPr lang="en-US">
                <a:latin typeface="Huawei Sans" panose="020C0503030203020204" pitchFamily="34" charset="0"/>
              </a:rPr>
              <a:t>GGD</a:t>
            </a:r>
          </a:p>
        </p:txBody>
      </p:sp>
      <p:sp>
        <p:nvSpPr>
          <p:cNvPr id="11" name="文本框 10"/>
          <p:cNvSpPr txBox="1"/>
          <p:nvPr/>
        </p:nvSpPr>
        <p:spPr>
          <a:xfrm>
            <a:off x="4445349" y="3430986"/>
            <a:ext cx="614271" cy="369332"/>
          </a:xfrm>
          <a:prstGeom prst="rect">
            <a:avLst/>
          </a:prstGeom>
          <a:noFill/>
        </p:spPr>
        <p:txBody>
          <a:bodyPr wrap="none" rtlCol="0">
            <a:spAutoFit/>
          </a:bodyPr>
          <a:lstStyle/>
          <a:p>
            <a:r>
              <a:rPr lang="en-US">
                <a:latin typeface="Huawei Sans" panose="020C0503030203020204" pitchFamily="34" charset="0"/>
              </a:rPr>
              <a:t>GCS</a:t>
            </a:r>
          </a:p>
        </p:txBody>
      </p:sp>
      <p:sp>
        <p:nvSpPr>
          <p:cNvPr id="12" name="文本框 11"/>
          <p:cNvSpPr txBox="1"/>
          <p:nvPr/>
        </p:nvSpPr>
        <p:spPr>
          <a:xfrm>
            <a:off x="7169687" y="3422822"/>
            <a:ext cx="631904" cy="369332"/>
          </a:xfrm>
          <a:prstGeom prst="rect">
            <a:avLst/>
          </a:prstGeom>
          <a:noFill/>
        </p:spPr>
        <p:txBody>
          <a:bodyPr wrap="none" rtlCol="0">
            <a:spAutoFit/>
          </a:bodyPr>
          <a:lstStyle/>
          <a:p>
            <a:r>
              <a:rPr lang="en-US">
                <a:latin typeface="Huawei Sans" panose="020C0503030203020204" pitchFamily="34" charset="0"/>
              </a:rPr>
              <a:t>GCK</a:t>
            </a:r>
          </a:p>
        </p:txBody>
      </p:sp>
      <p:sp>
        <p:nvSpPr>
          <p:cNvPr id="13" name="文本框 12"/>
          <p:cNvSpPr txBox="1"/>
          <p:nvPr/>
        </p:nvSpPr>
        <p:spPr>
          <a:xfrm>
            <a:off x="10027602" y="3427726"/>
            <a:ext cx="699230" cy="369332"/>
          </a:xfrm>
          <a:prstGeom prst="rect">
            <a:avLst/>
          </a:prstGeom>
          <a:noFill/>
        </p:spPr>
        <p:txBody>
          <a:bodyPr wrap="none" rtlCol="0">
            <a:spAutoFit/>
          </a:bodyPr>
          <a:lstStyle/>
          <a:p>
            <a:r>
              <a:rPr lang="en-US">
                <a:latin typeface="Huawei Sans" panose="020C0503030203020204" pitchFamily="34" charset="0"/>
              </a:rPr>
              <a:t>MNS</a:t>
            </a:r>
          </a:p>
        </p:txBody>
      </p:sp>
    </p:spTree>
    <p:extLst>
      <p:ext uri="{BB962C8B-B14F-4D97-AF65-F5344CB8AC3E}">
        <p14:creationId xmlns:p14="http://schemas.microsoft.com/office/powerpoint/2010/main" val="253202930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1934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smtClean="0"/>
              <a:t>Example of Low-Voltage PDF Configuration (1)</a:t>
            </a:r>
            <a:endParaRPr lang="en-US" dirty="0"/>
          </a:p>
        </p:txBody>
      </p:sp>
      <p:sp>
        <p:nvSpPr>
          <p:cNvPr id="9" name="文本占位符 8"/>
          <p:cNvSpPr>
            <a:spLocks noGrp="1"/>
          </p:cNvSpPr>
          <p:nvPr>
            <p:ph type="body" sz="quarter" idx="10"/>
          </p:nvPr>
        </p:nvSpPr>
        <p:spPr/>
        <p:txBody>
          <a:bodyPr/>
          <a:lstStyle/>
          <a:p>
            <a:r>
              <a:rPr lang="en-US" sz="1800" dirty="0" smtClean="0"/>
              <a:t>The low-voltage side works in single bus mode and bus tie switches are configured. At any time, there are only two main inlet switches and bus tie switches are turned on.</a:t>
            </a:r>
          </a:p>
          <a:p>
            <a:r>
              <a:rPr lang="en-US" sz="1800" dirty="0" smtClean="0"/>
              <a:t>Critical loads are powered by two supplies, two different transformers, and different buses.</a:t>
            </a:r>
            <a:endParaRPr lang="en-US" sz="1800" dirty="0"/>
          </a:p>
        </p:txBody>
      </p:sp>
      <p:pic>
        <p:nvPicPr>
          <p:cNvPr id="39" name="图片 38"/>
          <p:cNvPicPr>
            <a:picLocks noChangeAspect="1"/>
          </p:cNvPicPr>
          <p:nvPr/>
        </p:nvPicPr>
        <p:blipFill>
          <a:blip r:embed="rId3"/>
          <a:stretch>
            <a:fillRect/>
          </a:stretch>
        </p:blipFill>
        <p:spPr>
          <a:xfrm>
            <a:off x="615426" y="2854157"/>
            <a:ext cx="10801350" cy="3181350"/>
          </a:xfrm>
          <a:prstGeom prst="rect">
            <a:avLst/>
          </a:prstGeom>
        </p:spPr>
      </p:pic>
    </p:spTree>
    <p:extLst>
      <p:ext uri="{BB962C8B-B14F-4D97-AF65-F5344CB8AC3E}">
        <p14:creationId xmlns:p14="http://schemas.microsoft.com/office/powerpoint/2010/main" val="36533645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Example of Low-Voltage PDF Configuration (2)</a:t>
            </a:r>
            <a:endParaRPr lang="en-US" dirty="0"/>
          </a:p>
        </p:txBody>
      </p:sp>
      <p:sp>
        <p:nvSpPr>
          <p:cNvPr id="5" name="文本占位符 4"/>
          <p:cNvSpPr>
            <a:spLocks noGrp="1"/>
          </p:cNvSpPr>
          <p:nvPr>
            <p:ph type="body" sz="quarter" idx="10"/>
          </p:nvPr>
        </p:nvSpPr>
        <p:spPr>
          <a:xfrm>
            <a:off x="455612" y="1052514"/>
            <a:ext cx="4109161" cy="4875042"/>
          </a:xfrm>
        </p:spPr>
        <p:txBody>
          <a:bodyPr/>
          <a:lstStyle/>
          <a:p>
            <a:r>
              <a:rPr lang="en-US" sz="1800" dirty="0" smtClean="0"/>
              <a:t>Cable entry cabinet: main cable entry ACB, 5000 A.</a:t>
            </a:r>
          </a:p>
          <a:p>
            <a:r>
              <a:rPr lang="en-US" sz="1800" dirty="0" smtClean="0"/>
              <a:t>Cable outlet cabinet: 1250 A ACB, responsible for supplying power to chillers. One cable outlet cabinet can be installed with only two ACB.</a:t>
            </a:r>
          </a:p>
          <a:p>
            <a:endParaRPr lang="zh-CN" altLang="en-US" sz="1800" dirty="0"/>
          </a:p>
        </p:txBody>
      </p:sp>
      <p:pic>
        <p:nvPicPr>
          <p:cNvPr id="25" name="图片 24"/>
          <p:cNvPicPr>
            <a:picLocks noChangeAspect="1"/>
          </p:cNvPicPr>
          <p:nvPr/>
        </p:nvPicPr>
        <p:blipFill>
          <a:blip r:embed="rId3"/>
          <a:stretch>
            <a:fillRect/>
          </a:stretch>
        </p:blipFill>
        <p:spPr>
          <a:xfrm>
            <a:off x="4691062" y="1066864"/>
            <a:ext cx="7058025" cy="5086350"/>
          </a:xfrm>
          <a:prstGeom prst="rect">
            <a:avLst/>
          </a:prstGeom>
        </p:spPr>
      </p:pic>
    </p:spTree>
    <p:extLst>
      <p:ext uri="{BB962C8B-B14F-4D97-AF65-F5344CB8AC3E}">
        <p14:creationId xmlns:p14="http://schemas.microsoft.com/office/powerpoint/2010/main" val="5988524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System Scope</a:t>
            </a:r>
            <a:endParaRPr lang="en-US"/>
          </a:p>
        </p:txBody>
      </p:sp>
      <p:sp>
        <p:nvSpPr>
          <p:cNvPr id="7" name="文本占位符 6"/>
          <p:cNvSpPr>
            <a:spLocks noGrp="1"/>
          </p:cNvSpPr>
          <p:nvPr>
            <p:ph type="body" sz="quarter" idx="10"/>
          </p:nvPr>
        </p:nvSpPr>
        <p:spPr>
          <a:xfrm>
            <a:off x="455612" y="1052514"/>
            <a:ext cx="2685521" cy="4875042"/>
          </a:xfrm>
        </p:spPr>
        <p:txBody>
          <a:bodyPr/>
          <a:lstStyle/>
          <a:p>
            <a:r>
              <a:rPr lang="en-US" sz="1800" dirty="0" smtClean="0"/>
              <a:t>The following figure shows the position of a low-voltage power distribution subsystem in a power supply and distribution system.</a:t>
            </a:r>
          </a:p>
          <a:p>
            <a:endParaRPr lang="zh-CN" altLang="en-US" sz="1800" dirty="0"/>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4400" y="1052513"/>
            <a:ext cx="8009467" cy="5148262"/>
          </a:xfrm>
          <a:prstGeom prst="rect">
            <a:avLst/>
          </a:prstGeom>
        </p:spPr>
      </p:pic>
    </p:spTree>
    <p:extLst>
      <p:ext uri="{BB962C8B-B14F-4D97-AF65-F5344CB8AC3E}">
        <p14:creationId xmlns:p14="http://schemas.microsoft.com/office/powerpoint/2010/main" val="47549528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dirty="0">
                <a:latin typeface="Huawei Sans" panose="020C0503030203020204" pitchFamily="34" charset="0"/>
              </a:rPr>
              <a:t>Example of Low-Voltage PDF Configuration (3)</a:t>
            </a:r>
          </a:p>
        </p:txBody>
      </p:sp>
      <p:sp>
        <p:nvSpPr>
          <p:cNvPr id="18" name="文本占位符 17"/>
          <p:cNvSpPr>
            <a:spLocks noGrp="1"/>
          </p:cNvSpPr>
          <p:nvPr>
            <p:ph type="body" sz="quarter" idx="10"/>
          </p:nvPr>
        </p:nvSpPr>
        <p:spPr>
          <a:xfrm>
            <a:off x="455613" y="1052514"/>
            <a:ext cx="4486556" cy="4875042"/>
          </a:xfrm>
        </p:spPr>
        <p:txBody>
          <a:bodyPr/>
          <a:lstStyle/>
          <a:p>
            <a:pPr algn="l"/>
            <a:r>
              <a:rPr lang="en-US" sz="1800" dirty="0">
                <a:latin typeface="Huawei Sans" panose="020C0503030203020204" pitchFamily="34" charset="0"/>
              </a:rPr>
              <a:t>Cable outlet cabinet: eight loops in </a:t>
            </a:r>
            <a:r>
              <a:rPr lang="en-US" sz="1800" dirty="0" smtClean="0">
                <a:latin typeface="Huawei Sans" panose="020C0503030203020204" pitchFamily="34" charset="0"/>
              </a:rPr>
              <a:t>total.</a:t>
            </a:r>
            <a:endParaRPr lang="en-US" sz="1800" dirty="0">
              <a:latin typeface="Huawei Sans" panose="020C0503030203020204" pitchFamily="34" charset="0"/>
            </a:endParaRPr>
          </a:p>
          <a:p>
            <a:pPr algn="l"/>
            <a:r>
              <a:rPr lang="en-US" sz="1800" dirty="0">
                <a:latin typeface="Huawei Sans" panose="020C0503030203020204" pitchFamily="34" charset="0"/>
              </a:rPr>
              <a:t>Calculate the capacity of low-voltage electric devices corresponding to different loads and the number of cables required, and then determine the PDF model based on the PDF space and current capacity.</a:t>
            </a:r>
          </a:p>
          <a:p>
            <a:pPr algn="l"/>
            <a:endParaRPr lang="en-US" altLang="zh-CN" sz="2000" dirty="0" smtClean="0">
              <a:latin typeface="Huawei Sans" panose="020C0503030203020204" pitchFamily="34" charset="0"/>
            </a:endParaRPr>
          </a:p>
          <a:p>
            <a:pPr algn="l"/>
            <a:endParaRPr lang="en-US" altLang="zh-CN" sz="2000" dirty="0" smtClean="0">
              <a:latin typeface="Huawei Sans" panose="020C0503030203020204" pitchFamily="34" charset="0"/>
            </a:endParaRPr>
          </a:p>
          <a:p>
            <a:pPr algn="l"/>
            <a:endParaRPr lang="zh-CN" altLang="en-US" sz="2000" dirty="0">
              <a:latin typeface="Huawei Sans" panose="020C0503030203020204" pitchFamily="34" charset="0"/>
            </a:endParaRPr>
          </a:p>
        </p:txBody>
      </p:sp>
      <p:pic>
        <p:nvPicPr>
          <p:cNvPr id="20" name="图片 19"/>
          <p:cNvPicPr>
            <a:picLocks noChangeAspect="1"/>
          </p:cNvPicPr>
          <p:nvPr/>
        </p:nvPicPr>
        <p:blipFill>
          <a:blip r:embed="rId3"/>
          <a:stretch>
            <a:fillRect/>
          </a:stretch>
        </p:blipFill>
        <p:spPr>
          <a:xfrm>
            <a:off x="4942169" y="1052514"/>
            <a:ext cx="6534150" cy="5019675"/>
          </a:xfrm>
          <a:prstGeom prst="rect">
            <a:avLst/>
          </a:prstGeom>
        </p:spPr>
      </p:pic>
    </p:spTree>
    <p:extLst>
      <p:ext uri="{BB962C8B-B14F-4D97-AF65-F5344CB8AC3E}">
        <p14:creationId xmlns:p14="http://schemas.microsoft.com/office/powerpoint/2010/main" val="202460685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Procedure</a:t>
            </a:r>
          </a:p>
          <a:p>
            <a:pPr lvl="1"/>
            <a:r>
              <a:rPr lang="en-US" dirty="0" smtClean="0">
                <a:solidFill>
                  <a:schemeClr val="bg1">
                    <a:lumMod val="50000"/>
                  </a:schemeClr>
                </a:solidFill>
                <a:latin typeface="Huawei Sans" panose="020C0503030203020204" pitchFamily="34" charset="0"/>
              </a:rPr>
              <a:t>Power </a:t>
            </a:r>
            <a:r>
              <a:rPr lang="en-US" dirty="0">
                <a:solidFill>
                  <a:schemeClr val="bg1">
                    <a:lumMod val="50000"/>
                  </a:schemeClr>
                </a:solidFill>
                <a:latin typeface="Huawei Sans" panose="020C0503030203020204" pitchFamily="34" charset="0"/>
              </a:rPr>
              <a:t>Supply Solution Selection</a:t>
            </a:r>
          </a:p>
          <a:p>
            <a:pPr lvl="1"/>
            <a:r>
              <a:rPr lang="en-US" dirty="0">
                <a:solidFill>
                  <a:schemeClr val="bg1">
                    <a:lumMod val="50000"/>
                  </a:schemeClr>
                </a:solidFill>
                <a:latin typeface="Huawei Sans" panose="020C0503030203020204" pitchFamily="34" charset="0"/>
              </a:rPr>
              <a:t>Low-voltage Electric Device Selection</a:t>
            </a:r>
          </a:p>
          <a:p>
            <a:pPr lvl="1"/>
            <a:r>
              <a:rPr lang="en-US" dirty="0">
                <a:solidFill>
                  <a:schemeClr val="bg1">
                    <a:lumMod val="50000"/>
                  </a:schemeClr>
                </a:solidFill>
                <a:latin typeface="Huawei Sans" panose="020C0503030203020204" pitchFamily="34" charset="0"/>
              </a:rPr>
              <a:t>Low-Voltage PDF Configuration</a:t>
            </a:r>
          </a:p>
          <a:p>
            <a:pPr lvl="1">
              <a:buSzPct val="60000"/>
              <a:buFont typeface="Wingdings" panose="05000000000000000000" pitchFamily="2" charset="2"/>
              <a:buChar char="n"/>
            </a:pPr>
            <a:r>
              <a:rPr lang="en-US" dirty="0">
                <a:latin typeface="Huawei Sans" panose="020C0503030203020204" pitchFamily="34" charset="0"/>
              </a:rPr>
              <a:t>Conductor Selection</a:t>
            </a:r>
          </a:p>
          <a:p>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326023502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Power Cable Selection</a:t>
            </a:r>
            <a:endParaRPr lang="en-US"/>
          </a:p>
        </p:txBody>
      </p:sp>
      <p:sp>
        <p:nvSpPr>
          <p:cNvPr id="4" name="文本占位符 3"/>
          <p:cNvSpPr>
            <a:spLocks noGrp="1"/>
          </p:cNvSpPr>
          <p:nvPr>
            <p:ph type="body" sz="quarter" idx="10"/>
          </p:nvPr>
        </p:nvSpPr>
        <p:spPr/>
        <p:txBody>
          <a:bodyPr/>
          <a:lstStyle/>
          <a:p>
            <a:r>
              <a:rPr lang="en-US" sz="1800" dirty="0" smtClean="0"/>
              <a:t>Common power cables in a data center include cables and </a:t>
            </a:r>
            <a:r>
              <a:rPr lang="en-US" sz="1800" dirty="0" err="1" smtClean="0"/>
              <a:t>busways</a:t>
            </a:r>
            <a:r>
              <a:rPr lang="en-US" sz="1800" dirty="0" smtClean="0"/>
              <a:t>.</a:t>
            </a:r>
          </a:p>
          <a:p>
            <a:r>
              <a:rPr lang="en-US" sz="1800" dirty="0" smtClean="0"/>
              <a:t>A cable consists of copper cores, an insulation layer, and a jacket. Cables are classified into single-core cables, three-core cables, three-phase four-wire cables, and three-phase five-wire cables.</a:t>
            </a:r>
          </a:p>
          <a:p>
            <a:r>
              <a:rPr lang="en-US" sz="1800" dirty="0" smtClean="0"/>
              <a:t>A </a:t>
            </a:r>
            <a:r>
              <a:rPr lang="en-US" sz="1800" dirty="0" err="1" smtClean="0"/>
              <a:t>busway</a:t>
            </a:r>
            <a:r>
              <a:rPr lang="en-US" sz="1800" dirty="0" smtClean="0"/>
              <a:t> consists of the conductive strip, protective shell, and connector box. It is used in scenarios with large calculated current and load density.</a:t>
            </a:r>
            <a:endParaRPr lang="en-US" sz="1800" dirty="0"/>
          </a:p>
        </p:txBody>
      </p:sp>
      <p:pic>
        <p:nvPicPr>
          <p:cNvPr id="8" name="Picture 2" descr="http://www.xbdl.com.cn/system_dntb/upload/002_0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77781" y="4126092"/>
            <a:ext cx="2524696" cy="1909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2" name="Group 8"/>
          <p:cNvGrpSpPr>
            <a:grpSpLocks/>
          </p:cNvGrpSpPr>
          <p:nvPr/>
        </p:nvGrpSpPr>
        <p:grpSpPr bwMode="auto">
          <a:xfrm>
            <a:off x="6509659" y="4060875"/>
            <a:ext cx="4993191" cy="1871663"/>
            <a:chOff x="240" y="1152"/>
            <a:chExt cx="5532" cy="2496"/>
          </a:xfrm>
        </p:grpSpPr>
        <p:pic>
          <p:nvPicPr>
            <p:cNvPr id="43" name="Picture 9" descr="未标题-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6" y="1822"/>
              <a:ext cx="5136" cy="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AutoShape 10"/>
            <p:cNvSpPr>
              <a:spLocks noChangeArrowheads="1"/>
            </p:cNvSpPr>
            <p:nvPr/>
          </p:nvSpPr>
          <p:spPr bwMode="auto">
            <a:xfrm>
              <a:off x="240" y="3312"/>
              <a:ext cx="960" cy="336"/>
            </a:xfrm>
            <a:prstGeom prst="roundRect">
              <a:avLst>
                <a:gd name="adj" fmla="val 16667"/>
              </a:avLst>
            </a:prstGeom>
            <a:solidFill>
              <a:schemeClr val="tx2"/>
            </a:solidFill>
            <a:ln w="12700">
              <a:solidFill>
                <a:schemeClr val="accent1"/>
              </a:solidFill>
              <a:round/>
              <a:headEnd type="none" w="sm" len="sm"/>
              <a:tailEnd type="none" w="sm" len="sm"/>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dirty="0">
                  <a:solidFill>
                    <a:schemeClr val="bg1"/>
                  </a:solidFill>
                  <a:latin typeface="Huawei Sans" panose="020C0503030203020204" pitchFamily="34" charset="0"/>
                  <a:ea typeface="+mn-ea"/>
                </a:rPr>
                <a:t>Feeder unit</a:t>
              </a:r>
            </a:p>
          </p:txBody>
        </p:sp>
        <p:sp>
          <p:nvSpPr>
            <p:cNvPr id="45" name="AutoShape 11"/>
            <p:cNvSpPr>
              <a:spLocks noChangeArrowheads="1"/>
            </p:cNvSpPr>
            <p:nvPr/>
          </p:nvSpPr>
          <p:spPr bwMode="auto">
            <a:xfrm>
              <a:off x="672" y="1152"/>
              <a:ext cx="720" cy="336"/>
            </a:xfrm>
            <a:prstGeom prst="roundRect">
              <a:avLst>
                <a:gd name="adj" fmla="val 16667"/>
              </a:avLst>
            </a:prstGeom>
            <a:solidFill>
              <a:schemeClr val="tx2"/>
            </a:solidFill>
            <a:ln w="12700">
              <a:solidFill>
                <a:schemeClr val="accent1"/>
              </a:solidFill>
              <a:round/>
              <a:headEnd type="none" w="sm" len="sm"/>
              <a:tailEnd type="none" w="sm" len="sm"/>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a:solidFill>
                    <a:schemeClr val="bg1"/>
                  </a:solidFill>
                  <a:latin typeface="Huawei Sans" panose="020C0503030203020204" pitchFamily="34" charset="0"/>
                  <a:ea typeface="+mn-ea"/>
                </a:rPr>
                <a:t>Elbow</a:t>
              </a:r>
            </a:p>
          </p:txBody>
        </p:sp>
        <p:sp>
          <p:nvSpPr>
            <p:cNvPr id="46" name="AutoShape 12"/>
            <p:cNvSpPr>
              <a:spLocks noChangeArrowheads="1"/>
            </p:cNvSpPr>
            <p:nvPr/>
          </p:nvSpPr>
          <p:spPr bwMode="auto">
            <a:xfrm>
              <a:off x="1963" y="3312"/>
              <a:ext cx="1245" cy="336"/>
            </a:xfrm>
            <a:prstGeom prst="roundRect">
              <a:avLst>
                <a:gd name="adj" fmla="val 16667"/>
              </a:avLst>
            </a:prstGeom>
            <a:solidFill>
              <a:schemeClr val="tx2"/>
            </a:solidFill>
            <a:ln w="12700">
              <a:solidFill>
                <a:schemeClr val="accent1"/>
              </a:solidFill>
              <a:round/>
              <a:headEnd type="none" w="sm" len="sm"/>
              <a:tailEnd type="none" w="sm" len="sm"/>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a:solidFill>
                    <a:schemeClr val="bg1"/>
                  </a:solidFill>
                  <a:latin typeface="Huawei Sans" panose="020C0503030203020204" pitchFamily="34" charset="0"/>
                  <a:ea typeface="+mn-ea"/>
                </a:rPr>
                <a:t>Connector box</a:t>
              </a:r>
            </a:p>
          </p:txBody>
        </p:sp>
        <p:sp>
          <p:nvSpPr>
            <p:cNvPr id="47" name="AutoShape 13"/>
            <p:cNvSpPr>
              <a:spLocks noChangeArrowheads="1"/>
            </p:cNvSpPr>
            <p:nvPr/>
          </p:nvSpPr>
          <p:spPr bwMode="auto">
            <a:xfrm>
              <a:off x="3792" y="1152"/>
              <a:ext cx="720" cy="336"/>
            </a:xfrm>
            <a:prstGeom prst="roundRect">
              <a:avLst>
                <a:gd name="adj" fmla="val 16667"/>
              </a:avLst>
            </a:prstGeom>
            <a:solidFill>
              <a:schemeClr val="tx2"/>
            </a:solidFill>
            <a:ln w="12700">
              <a:solidFill>
                <a:schemeClr val="accent1"/>
              </a:solidFill>
              <a:round/>
              <a:headEnd type="none" w="sm" len="sm"/>
              <a:tailEnd type="none" w="sm" len="sm"/>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a:solidFill>
                    <a:schemeClr val="bg1"/>
                  </a:solidFill>
                  <a:latin typeface="Huawei Sans" panose="020C0503030203020204" pitchFamily="34" charset="0"/>
                  <a:ea typeface="+mn-ea"/>
                </a:rPr>
                <a:t>Hanger</a:t>
              </a:r>
            </a:p>
          </p:txBody>
        </p:sp>
        <p:sp>
          <p:nvSpPr>
            <p:cNvPr id="48" name="AutoShape 14"/>
            <p:cNvSpPr>
              <a:spLocks noChangeArrowheads="1"/>
            </p:cNvSpPr>
            <p:nvPr/>
          </p:nvSpPr>
          <p:spPr bwMode="auto">
            <a:xfrm>
              <a:off x="4954" y="3312"/>
              <a:ext cx="818" cy="336"/>
            </a:xfrm>
            <a:prstGeom prst="roundRect">
              <a:avLst>
                <a:gd name="adj" fmla="val 16667"/>
              </a:avLst>
            </a:prstGeom>
            <a:solidFill>
              <a:schemeClr val="tx2"/>
            </a:solidFill>
            <a:ln w="12700">
              <a:solidFill>
                <a:schemeClr val="accent1"/>
              </a:solidFill>
              <a:round/>
              <a:headEnd type="none" w="sm" len="sm"/>
              <a:tailEnd type="none" w="sm" len="sm"/>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dirty="0">
                  <a:solidFill>
                    <a:schemeClr val="bg1"/>
                  </a:solidFill>
                  <a:latin typeface="Huawei Sans" panose="020C0503030203020204" pitchFamily="34" charset="0"/>
                  <a:ea typeface="+mn-ea"/>
                </a:rPr>
                <a:t>End plug</a:t>
              </a:r>
            </a:p>
          </p:txBody>
        </p:sp>
        <p:sp>
          <p:nvSpPr>
            <p:cNvPr id="49" name="AutoShape 15"/>
            <p:cNvSpPr>
              <a:spLocks noChangeArrowheads="1"/>
            </p:cNvSpPr>
            <p:nvPr/>
          </p:nvSpPr>
          <p:spPr bwMode="auto">
            <a:xfrm>
              <a:off x="2343" y="1152"/>
              <a:ext cx="1296" cy="336"/>
            </a:xfrm>
            <a:prstGeom prst="roundRect">
              <a:avLst>
                <a:gd name="adj" fmla="val 16667"/>
              </a:avLst>
            </a:prstGeom>
            <a:solidFill>
              <a:schemeClr val="tx2"/>
            </a:solidFill>
            <a:ln w="12700">
              <a:solidFill>
                <a:schemeClr val="accent1"/>
              </a:solidFill>
              <a:round/>
              <a:headEnd type="none" w="sm" len="sm"/>
              <a:tailEnd type="none" w="sm" len="sm"/>
            </a:ln>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0"/>
                </a:spcBef>
                <a:buClrTx/>
                <a:buSzTx/>
                <a:buFontTx/>
                <a:buNone/>
              </a:pPr>
              <a:r>
                <a:rPr lang="en-US" sz="1200" dirty="0">
                  <a:solidFill>
                    <a:schemeClr val="bg1"/>
                  </a:solidFill>
                  <a:latin typeface="Huawei Sans" panose="020C0503030203020204" pitchFamily="34" charset="0"/>
                  <a:ea typeface="+mn-ea"/>
                </a:rPr>
                <a:t>Straight section</a:t>
              </a:r>
            </a:p>
          </p:txBody>
        </p:sp>
        <p:sp>
          <p:nvSpPr>
            <p:cNvPr id="50" name="Line 16"/>
            <p:cNvSpPr>
              <a:spLocks noChangeShapeType="1"/>
            </p:cNvSpPr>
            <p:nvPr/>
          </p:nvSpPr>
          <p:spPr bwMode="auto">
            <a:xfrm flipV="1">
              <a:off x="720" y="2400"/>
              <a:ext cx="0" cy="912"/>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1" name="Line 17"/>
            <p:cNvSpPr>
              <a:spLocks noChangeShapeType="1"/>
            </p:cNvSpPr>
            <p:nvPr/>
          </p:nvSpPr>
          <p:spPr bwMode="auto">
            <a:xfrm>
              <a:off x="1056" y="1488"/>
              <a:ext cx="0" cy="384"/>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2" name="Line 18"/>
            <p:cNvSpPr>
              <a:spLocks noChangeShapeType="1"/>
            </p:cNvSpPr>
            <p:nvPr/>
          </p:nvSpPr>
          <p:spPr bwMode="auto">
            <a:xfrm flipV="1">
              <a:off x="2592" y="2592"/>
              <a:ext cx="0" cy="720"/>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3" name="Line 19"/>
            <p:cNvSpPr>
              <a:spLocks noChangeShapeType="1"/>
            </p:cNvSpPr>
            <p:nvPr/>
          </p:nvSpPr>
          <p:spPr bwMode="auto">
            <a:xfrm>
              <a:off x="3024" y="1488"/>
              <a:ext cx="0" cy="864"/>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4" name="Line 20"/>
            <p:cNvSpPr>
              <a:spLocks noChangeShapeType="1"/>
            </p:cNvSpPr>
            <p:nvPr/>
          </p:nvSpPr>
          <p:spPr bwMode="auto">
            <a:xfrm>
              <a:off x="4176" y="1488"/>
              <a:ext cx="0" cy="960"/>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5" name="Line 21"/>
            <p:cNvSpPr>
              <a:spLocks noChangeShapeType="1"/>
            </p:cNvSpPr>
            <p:nvPr/>
          </p:nvSpPr>
          <p:spPr bwMode="auto">
            <a:xfrm>
              <a:off x="5376" y="3024"/>
              <a:ext cx="0" cy="336"/>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grpSp>
      <p:sp>
        <p:nvSpPr>
          <p:cNvPr id="5" name="文本框 4"/>
          <p:cNvSpPr txBox="1"/>
          <p:nvPr/>
        </p:nvSpPr>
        <p:spPr>
          <a:xfrm>
            <a:off x="8477792" y="3312480"/>
            <a:ext cx="979755" cy="369332"/>
          </a:xfrm>
          <a:prstGeom prst="rect">
            <a:avLst/>
          </a:prstGeom>
          <a:noFill/>
        </p:spPr>
        <p:txBody>
          <a:bodyPr wrap="none" rtlCol="0">
            <a:spAutoFit/>
          </a:bodyPr>
          <a:lstStyle/>
          <a:p>
            <a:r>
              <a:rPr lang="en-US">
                <a:latin typeface="Huawei Sans" panose="020C0503030203020204" pitchFamily="34" charset="0"/>
              </a:rPr>
              <a:t>Busway</a:t>
            </a:r>
          </a:p>
        </p:txBody>
      </p:sp>
      <p:sp>
        <p:nvSpPr>
          <p:cNvPr id="6" name="矩形 5"/>
          <p:cNvSpPr/>
          <p:nvPr/>
        </p:nvSpPr>
        <p:spPr>
          <a:xfrm>
            <a:off x="2550847" y="3497766"/>
            <a:ext cx="833883" cy="369332"/>
          </a:xfrm>
          <a:prstGeom prst="rect">
            <a:avLst/>
          </a:prstGeom>
        </p:spPr>
        <p:txBody>
          <a:bodyPr wrap="none">
            <a:spAutoFit/>
          </a:bodyPr>
          <a:lstStyle/>
          <a:p>
            <a:r>
              <a:rPr lang="en-US" altLang="zh-CN" dirty="0"/>
              <a:t>cables</a:t>
            </a:r>
            <a:endParaRPr lang="zh-CN" altLang="en-US" dirty="0"/>
          </a:p>
        </p:txBody>
      </p:sp>
    </p:spTree>
    <p:extLst>
      <p:ext uri="{BB962C8B-B14F-4D97-AF65-F5344CB8AC3E}">
        <p14:creationId xmlns:p14="http://schemas.microsoft.com/office/powerpoint/2010/main" val="146792066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Cable Selection Rules</a:t>
            </a:r>
            <a:endParaRPr lang="en-US"/>
          </a:p>
        </p:txBody>
      </p:sp>
      <p:sp>
        <p:nvSpPr>
          <p:cNvPr id="3" name="文本占位符 2"/>
          <p:cNvSpPr>
            <a:spLocks noGrp="1"/>
          </p:cNvSpPr>
          <p:nvPr>
            <p:ph type="body" sz="quarter" idx="10"/>
          </p:nvPr>
        </p:nvSpPr>
        <p:spPr/>
        <p:txBody>
          <a:bodyPr/>
          <a:lstStyle/>
          <a:p>
            <a:r>
              <a:rPr lang="en-US" sz="1800" dirty="0" smtClean="0"/>
              <a:t>The cable type (rigid or flexible and insulation layer type) is determined based on factors such as construction site characteristics, nature of power loads, and capacity. The cable specifications are determined based on the calculated current and the cable specifications provided by the manufacturer.</a:t>
            </a:r>
          </a:p>
          <a:p>
            <a:pPr lvl="1"/>
            <a:r>
              <a:rPr lang="en-US" sz="1600" dirty="0" smtClean="0"/>
              <a:t>Select the cable type based on the power supply mode. For single-phase power supply, use single-core or three-core cables. For three-phase power supply, use three-phase four-wire or three-phase five-wire cables.</a:t>
            </a:r>
          </a:p>
          <a:p>
            <a:pPr lvl="1"/>
            <a:r>
              <a:rPr lang="en-US" sz="1600" dirty="0" smtClean="0"/>
              <a:t>Select the corresponding cable cross-sectional area based on the calculated current according to the table of the current-carrying capacity of cables.</a:t>
            </a:r>
          </a:p>
          <a:p>
            <a:pPr lvl="1"/>
            <a:r>
              <a:rPr lang="en-US" sz="1600" dirty="0" smtClean="0"/>
              <a:t>Select the appropriate fireproof material of cables according to the requirement on data center reliability level. The fireproof material must comply with the American standard (NEC), European standard (IEC), or Chinese Ministry of Public Security standard (GA 306). In China, ZA-YJV, BVV, and RVV cables are generally used.</a:t>
            </a:r>
          </a:p>
        </p:txBody>
      </p:sp>
    </p:spTree>
    <p:extLst>
      <p:ext uri="{BB962C8B-B14F-4D97-AF65-F5344CB8AC3E}">
        <p14:creationId xmlns:p14="http://schemas.microsoft.com/office/powerpoint/2010/main" val="13500542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Busway Selection Rules</a:t>
            </a:r>
            <a:endParaRPr lang="en-US"/>
          </a:p>
        </p:txBody>
      </p:sp>
      <p:sp>
        <p:nvSpPr>
          <p:cNvPr id="3" name="文本占位符 2"/>
          <p:cNvSpPr>
            <a:spLocks noGrp="1"/>
          </p:cNvSpPr>
          <p:nvPr>
            <p:ph type="body" sz="quarter" idx="10"/>
          </p:nvPr>
        </p:nvSpPr>
        <p:spPr/>
        <p:txBody>
          <a:bodyPr/>
          <a:lstStyle/>
          <a:p>
            <a:r>
              <a:rPr lang="en-US" dirty="0" smtClean="0"/>
              <a:t>The </a:t>
            </a:r>
            <a:r>
              <a:rPr lang="en-US" dirty="0" err="1" smtClean="0"/>
              <a:t>busway</a:t>
            </a:r>
            <a:r>
              <a:rPr lang="en-US" dirty="0" smtClean="0"/>
              <a:t> is applicable to the power supply and distribution system with a rated current of 250 A to 6300 A. The selection requirements are as follows: </a:t>
            </a:r>
          </a:p>
          <a:p>
            <a:pPr lvl="1"/>
            <a:r>
              <a:rPr lang="en-US" dirty="0" smtClean="0"/>
              <a:t>High protection level.</a:t>
            </a:r>
          </a:p>
          <a:p>
            <a:pPr lvl="1"/>
            <a:r>
              <a:rPr lang="en-US" dirty="0" smtClean="0"/>
              <a:t>When the calculated current of the loop is greater than 400 A, the </a:t>
            </a:r>
            <a:r>
              <a:rPr lang="en-US" dirty="0" err="1" smtClean="0"/>
              <a:t>busway</a:t>
            </a:r>
            <a:r>
              <a:rPr lang="en-US" dirty="0" smtClean="0"/>
              <a:t> power supply system is recommended.</a:t>
            </a:r>
          </a:p>
          <a:p>
            <a:pPr lvl="1"/>
            <a:r>
              <a:rPr lang="en-US" dirty="0" smtClean="0"/>
              <a:t>When terminal devices are densely deployed, </a:t>
            </a:r>
            <a:r>
              <a:rPr lang="en-US" dirty="0" err="1" smtClean="0"/>
              <a:t>busway</a:t>
            </a:r>
            <a:r>
              <a:rPr lang="en-US" dirty="0" smtClean="0"/>
              <a:t> power supply lines are recommended to improve reliability and reduce installation difficulties.</a:t>
            </a:r>
          </a:p>
          <a:p>
            <a:endParaRPr lang="zh-CN" altLang="en-US" dirty="0"/>
          </a:p>
        </p:txBody>
      </p:sp>
    </p:spTree>
    <p:extLst>
      <p:ext uri="{BB962C8B-B14F-4D97-AF65-F5344CB8AC3E}">
        <p14:creationId xmlns:p14="http://schemas.microsoft.com/office/powerpoint/2010/main" val="30650293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latin typeface="Huawei Sans" panose="020C0503030203020204" pitchFamily="34" charset="0"/>
              </a:rPr>
              <a:t>Comparison Between the Cable and </a:t>
            </a:r>
            <a:r>
              <a:rPr lang="en-US" dirty="0" err="1">
                <a:latin typeface="Huawei Sans" panose="020C0503030203020204" pitchFamily="34" charset="0"/>
              </a:rPr>
              <a:t>Busway</a:t>
            </a:r>
            <a:r>
              <a:rPr lang="en-US" dirty="0">
                <a:latin typeface="Huawei Sans" panose="020C0503030203020204" pitchFamily="34" charset="0"/>
              </a:rPr>
              <a:t> Solutions (1)</a:t>
            </a:r>
          </a:p>
        </p:txBody>
      </p:sp>
      <p:grpSp>
        <p:nvGrpSpPr>
          <p:cNvPr id="5" name="组合 167"/>
          <p:cNvGrpSpPr>
            <a:grpSpLocks/>
          </p:cNvGrpSpPr>
          <p:nvPr/>
        </p:nvGrpSpPr>
        <p:grpSpPr bwMode="auto">
          <a:xfrm>
            <a:off x="825910" y="1620395"/>
            <a:ext cx="5299094" cy="2583967"/>
            <a:chOff x="1828800" y="1143000"/>
            <a:chExt cx="7162800" cy="5410200"/>
          </a:xfrm>
        </p:grpSpPr>
        <p:graphicFrame>
          <p:nvGraphicFramePr>
            <p:cNvPr id="6" name="Object 218"/>
            <p:cNvGraphicFramePr>
              <a:graphicFrameLocks noChangeAspect="1"/>
            </p:cNvGraphicFramePr>
            <p:nvPr/>
          </p:nvGraphicFramePr>
          <p:xfrm>
            <a:off x="4191000" y="1143000"/>
            <a:ext cx="838200" cy="838200"/>
          </p:xfrm>
          <a:graphic>
            <a:graphicData uri="http://schemas.openxmlformats.org/presentationml/2006/ole">
              <mc:AlternateContent xmlns:mc="http://schemas.openxmlformats.org/markup-compatibility/2006">
                <mc:Choice xmlns:v="urn:schemas-microsoft-com:vml" Requires="v">
                  <p:oleObj spid="_x0000_s4602" name="Image" r:id="rId4" imgW="1092063" imgH="1092063" progId="">
                    <p:embed/>
                  </p:oleObj>
                </mc:Choice>
                <mc:Fallback>
                  <p:oleObj name="Image" r:id="rId4"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11430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 name="Object 219"/>
            <p:cNvGraphicFramePr>
              <a:graphicFrameLocks noChangeAspect="1"/>
            </p:cNvGraphicFramePr>
            <p:nvPr/>
          </p:nvGraphicFramePr>
          <p:xfrm>
            <a:off x="3429000" y="2057400"/>
            <a:ext cx="838200" cy="838200"/>
          </p:xfrm>
          <a:graphic>
            <a:graphicData uri="http://schemas.openxmlformats.org/presentationml/2006/ole">
              <mc:AlternateContent xmlns:mc="http://schemas.openxmlformats.org/markup-compatibility/2006">
                <mc:Choice xmlns:v="urn:schemas-microsoft-com:vml" Requires="v">
                  <p:oleObj spid="_x0000_s4603" name="Image" r:id="rId6" imgW="1092063" imgH="1092063" progId="">
                    <p:embed/>
                  </p:oleObj>
                </mc:Choice>
                <mc:Fallback>
                  <p:oleObj name="Image" r:id="rId6"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2057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 name="Object 220"/>
            <p:cNvGraphicFramePr>
              <a:graphicFrameLocks noChangeAspect="1"/>
            </p:cNvGraphicFramePr>
            <p:nvPr/>
          </p:nvGraphicFramePr>
          <p:xfrm>
            <a:off x="2667000" y="2895600"/>
            <a:ext cx="838200" cy="838200"/>
          </p:xfrm>
          <a:graphic>
            <a:graphicData uri="http://schemas.openxmlformats.org/presentationml/2006/ole">
              <mc:AlternateContent xmlns:mc="http://schemas.openxmlformats.org/markup-compatibility/2006">
                <mc:Choice xmlns:v="urn:schemas-microsoft-com:vml" Requires="v">
                  <p:oleObj spid="_x0000_s4604" name="Image" r:id="rId7" imgW="1092063" imgH="1092063" progId="">
                    <p:embed/>
                  </p:oleObj>
                </mc:Choice>
                <mc:Fallback>
                  <p:oleObj name="Image" r:id="rId7"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28956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 name="Object 221"/>
            <p:cNvGraphicFramePr>
              <a:graphicFrameLocks noChangeAspect="1"/>
            </p:cNvGraphicFramePr>
            <p:nvPr/>
          </p:nvGraphicFramePr>
          <p:xfrm>
            <a:off x="1828800" y="3810000"/>
            <a:ext cx="838200" cy="838200"/>
          </p:xfrm>
          <a:graphic>
            <a:graphicData uri="http://schemas.openxmlformats.org/presentationml/2006/ole">
              <mc:AlternateContent xmlns:mc="http://schemas.openxmlformats.org/markup-compatibility/2006">
                <mc:Choice xmlns:v="urn:schemas-microsoft-com:vml" Requires="v">
                  <p:oleObj spid="_x0000_s4605" name="Image" r:id="rId8" imgW="1092063" imgH="1092063" progId="">
                    <p:embed/>
                  </p:oleObj>
                </mc:Choice>
                <mc:Fallback>
                  <p:oleObj name="Image" r:id="rId8"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38100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0" name="Object 222"/>
            <p:cNvGraphicFramePr>
              <a:graphicFrameLocks noChangeAspect="1"/>
            </p:cNvGraphicFramePr>
            <p:nvPr/>
          </p:nvGraphicFramePr>
          <p:xfrm>
            <a:off x="6096000" y="1295400"/>
            <a:ext cx="838200" cy="838200"/>
          </p:xfrm>
          <a:graphic>
            <a:graphicData uri="http://schemas.openxmlformats.org/presentationml/2006/ole">
              <mc:AlternateContent xmlns:mc="http://schemas.openxmlformats.org/markup-compatibility/2006">
                <mc:Choice xmlns:v="urn:schemas-microsoft-com:vml" Requires="v">
                  <p:oleObj spid="_x0000_s4606" name="Image" r:id="rId9" imgW="1092063" imgH="1092063" progId="">
                    <p:embed/>
                  </p:oleObj>
                </mc:Choice>
                <mc:Fallback>
                  <p:oleObj name="Image" r:id="rId9"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295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1" name="Object 223"/>
            <p:cNvGraphicFramePr>
              <a:graphicFrameLocks noChangeAspect="1"/>
            </p:cNvGraphicFramePr>
            <p:nvPr/>
          </p:nvGraphicFramePr>
          <p:xfrm>
            <a:off x="5334000" y="2209800"/>
            <a:ext cx="838200" cy="838200"/>
          </p:xfrm>
          <a:graphic>
            <a:graphicData uri="http://schemas.openxmlformats.org/presentationml/2006/ole">
              <mc:AlternateContent xmlns:mc="http://schemas.openxmlformats.org/markup-compatibility/2006">
                <mc:Choice xmlns:v="urn:schemas-microsoft-com:vml" Requires="v">
                  <p:oleObj spid="_x0000_s4607" name="Image" r:id="rId10" imgW="1092063" imgH="1092063" progId="">
                    <p:embed/>
                  </p:oleObj>
                </mc:Choice>
                <mc:Fallback>
                  <p:oleObj name="Image" r:id="rId10"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22098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2" name="Object 224"/>
            <p:cNvGraphicFramePr>
              <a:graphicFrameLocks noChangeAspect="1"/>
            </p:cNvGraphicFramePr>
            <p:nvPr/>
          </p:nvGraphicFramePr>
          <p:xfrm>
            <a:off x="4572000" y="3048000"/>
            <a:ext cx="838200" cy="838200"/>
          </p:xfrm>
          <a:graphic>
            <a:graphicData uri="http://schemas.openxmlformats.org/presentationml/2006/ole">
              <mc:AlternateContent xmlns:mc="http://schemas.openxmlformats.org/markup-compatibility/2006">
                <mc:Choice xmlns:v="urn:schemas-microsoft-com:vml" Requires="v">
                  <p:oleObj spid="_x0000_s4608" name="Image" r:id="rId11" imgW="1092063" imgH="1092063" progId="">
                    <p:embed/>
                  </p:oleObj>
                </mc:Choice>
                <mc:Fallback>
                  <p:oleObj name="Image" r:id="rId11"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0480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3" name="Object 225"/>
            <p:cNvGraphicFramePr>
              <a:graphicFrameLocks noChangeAspect="1"/>
            </p:cNvGraphicFramePr>
            <p:nvPr/>
          </p:nvGraphicFramePr>
          <p:xfrm>
            <a:off x="3733800" y="3962400"/>
            <a:ext cx="838200" cy="838200"/>
          </p:xfrm>
          <a:graphic>
            <a:graphicData uri="http://schemas.openxmlformats.org/presentationml/2006/ole">
              <mc:AlternateContent xmlns:mc="http://schemas.openxmlformats.org/markup-compatibility/2006">
                <mc:Choice xmlns:v="urn:schemas-microsoft-com:vml" Requires="v">
                  <p:oleObj spid="_x0000_s4609" name="Image" r:id="rId12" imgW="1092063" imgH="1092063" progId="">
                    <p:embed/>
                  </p:oleObj>
                </mc:Choice>
                <mc:Fallback>
                  <p:oleObj name="Image" r:id="rId12"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962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4" name="Object 226"/>
            <p:cNvGraphicFramePr>
              <a:graphicFrameLocks noChangeAspect="1"/>
            </p:cNvGraphicFramePr>
            <p:nvPr/>
          </p:nvGraphicFramePr>
          <p:xfrm>
            <a:off x="8153400" y="1295400"/>
            <a:ext cx="838200" cy="838200"/>
          </p:xfrm>
          <a:graphic>
            <a:graphicData uri="http://schemas.openxmlformats.org/presentationml/2006/ole">
              <mc:AlternateContent xmlns:mc="http://schemas.openxmlformats.org/markup-compatibility/2006">
                <mc:Choice xmlns:v="urn:schemas-microsoft-com:vml" Requires="v">
                  <p:oleObj spid="_x0000_s4610" name="Image" r:id="rId13" imgW="1092063" imgH="1092063" progId="">
                    <p:embed/>
                  </p:oleObj>
                </mc:Choice>
                <mc:Fallback>
                  <p:oleObj name="Image" r:id="rId13"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400" y="1295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5" name="Object 227"/>
            <p:cNvGraphicFramePr>
              <a:graphicFrameLocks noChangeAspect="1"/>
            </p:cNvGraphicFramePr>
            <p:nvPr/>
          </p:nvGraphicFramePr>
          <p:xfrm>
            <a:off x="7391400" y="2209800"/>
            <a:ext cx="838200" cy="838200"/>
          </p:xfrm>
          <a:graphic>
            <a:graphicData uri="http://schemas.openxmlformats.org/presentationml/2006/ole">
              <mc:AlternateContent xmlns:mc="http://schemas.openxmlformats.org/markup-compatibility/2006">
                <mc:Choice xmlns:v="urn:schemas-microsoft-com:vml" Requires="v">
                  <p:oleObj spid="_x0000_s4611" name="Image" r:id="rId14" imgW="1092063" imgH="1092063" progId="">
                    <p:embed/>
                  </p:oleObj>
                </mc:Choice>
                <mc:Fallback>
                  <p:oleObj name="Image" r:id="rId14"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1400" y="22098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6" name="Object 228"/>
            <p:cNvGraphicFramePr>
              <a:graphicFrameLocks noChangeAspect="1"/>
            </p:cNvGraphicFramePr>
            <p:nvPr/>
          </p:nvGraphicFramePr>
          <p:xfrm>
            <a:off x="6629400" y="3048000"/>
            <a:ext cx="838200" cy="838200"/>
          </p:xfrm>
          <a:graphic>
            <a:graphicData uri="http://schemas.openxmlformats.org/presentationml/2006/ole">
              <mc:AlternateContent xmlns:mc="http://schemas.openxmlformats.org/markup-compatibility/2006">
                <mc:Choice xmlns:v="urn:schemas-microsoft-com:vml" Requires="v">
                  <p:oleObj spid="_x0000_s4612" name="Image" r:id="rId15" imgW="1092063" imgH="1092063" progId="">
                    <p:embed/>
                  </p:oleObj>
                </mc:Choice>
                <mc:Fallback>
                  <p:oleObj name="Image" r:id="rId15"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30480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7" name="Object 229"/>
            <p:cNvGraphicFramePr>
              <a:graphicFrameLocks noChangeAspect="1"/>
            </p:cNvGraphicFramePr>
            <p:nvPr/>
          </p:nvGraphicFramePr>
          <p:xfrm>
            <a:off x="5791200" y="3962400"/>
            <a:ext cx="838200" cy="838200"/>
          </p:xfrm>
          <a:graphic>
            <a:graphicData uri="http://schemas.openxmlformats.org/presentationml/2006/ole">
              <mc:AlternateContent xmlns:mc="http://schemas.openxmlformats.org/markup-compatibility/2006">
                <mc:Choice xmlns:v="urn:schemas-microsoft-com:vml" Requires="v">
                  <p:oleObj spid="_x0000_s4613" name="Image" r:id="rId16" imgW="1092063" imgH="1092063" progId="">
                    <p:embed/>
                  </p:oleObj>
                </mc:Choice>
                <mc:Fallback>
                  <p:oleObj name="Image" r:id="rId16"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3962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 name="Rectangle 16"/>
            <p:cNvSpPr>
              <a:spLocks noChangeArrowheads="1"/>
            </p:cNvSpPr>
            <p:nvPr/>
          </p:nvSpPr>
          <p:spPr bwMode="auto">
            <a:xfrm>
              <a:off x="2514600" y="5638800"/>
              <a:ext cx="3048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20000"/>
                </a:spcBef>
                <a:buClrTx/>
                <a:buSzTx/>
                <a:buFontTx/>
                <a:buNone/>
              </a:pPr>
              <a:endParaRPr kumimoji="1" lang="zh-CN" altLang="en-US" sz="1200">
                <a:latin typeface="Huawei Sans" panose="020C0503030203020204" pitchFamily="34" charset="0"/>
                <a:ea typeface="+mn-ea"/>
              </a:endParaRPr>
            </a:p>
          </p:txBody>
        </p:sp>
        <p:sp>
          <p:nvSpPr>
            <p:cNvPr id="19" name="Rectangle 17"/>
            <p:cNvSpPr>
              <a:spLocks noChangeArrowheads="1"/>
            </p:cNvSpPr>
            <p:nvPr/>
          </p:nvSpPr>
          <p:spPr bwMode="auto">
            <a:xfrm>
              <a:off x="2819400" y="5638800"/>
              <a:ext cx="3048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20000"/>
                </a:spcBef>
                <a:buClrTx/>
                <a:buSzTx/>
                <a:buFontTx/>
                <a:buNone/>
              </a:pPr>
              <a:endParaRPr kumimoji="1" lang="zh-CN" altLang="en-US" sz="1200">
                <a:latin typeface="Huawei Sans" panose="020C0503030203020204" pitchFamily="34" charset="0"/>
                <a:ea typeface="+mn-ea"/>
              </a:endParaRPr>
            </a:p>
          </p:txBody>
        </p:sp>
        <p:sp>
          <p:nvSpPr>
            <p:cNvPr id="20" name="Rectangle 18"/>
            <p:cNvSpPr>
              <a:spLocks noChangeArrowheads="1"/>
            </p:cNvSpPr>
            <p:nvPr/>
          </p:nvSpPr>
          <p:spPr bwMode="auto">
            <a:xfrm>
              <a:off x="3124200" y="5638800"/>
              <a:ext cx="3048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20000"/>
                </a:spcBef>
                <a:buClrTx/>
                <a:buSzTx/>
                <a:buFontTx/>
                <a:buNone/>
              </a:pPr>
              <a:endParaRPr kumimoji="1" lang="zh-CN" altLang="en-US" sz="1200">
                <a:latin typeface="Huawei Sans" panose="020C0503030203020204" pitchFamily="34" charset="0"/>
                <a:ea typeface="+mn-ea"/>
              </a:endParaRPr>
            </a:p>
          </p:txBody>
        </p:sp>
        <p:sp>
          <p:nvSpPr>
            <p:cNvPr id="21" name="Rectangle 19"/>
            <p:cNvSpPr>
              <a:spLocks noChangeArrowheads="1"/>
            </p:cNvSpPr>
            <p:nvPr/>
          </p:nvSpPr>
          <p:spPr bwMode="auto">
            <a:xfrm>
              <a:off x="3429000" y="5638800"/>
              <a:ext cx="3048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20000"/>
                </a:spcBef>
                <a:buClrTx/>
                <a:buSzTx/>
                <a:buFontTx/>
                <a:buNone/>
              </a:pPr>
              <a:endParaRPr kumimoji="1" lang="zh-CN" altLang="en-US" sz="1200">
                <a:latin typeface="Huawei Sans" panose="020C0503030203020204" pitchFamily="34" charset="0"/>
                <a:ea typeface="+mn-ea"/>
              </a:endParaRPr>
            </a:p>
          </p:txBody>
        </p:sp>
        <p:sp>
          <p:nvSpPr>
            <p:cNvPr id="22" name="Line 20"/>
            <p:cNvSpPr>
              <a:spLocks noChangeShapeType="1"/>
            </p:cNvSpPr>
            <p:nvPr/>
          </p:nvSpPr>
          <p:spPr bwMode="auto">
            <a:xfrm flipV="1">
              <a:off x="25146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23" name="Line 21"/>
            <p:cNvSpPr>
              <a:spLocks noChangeShapeType="1"/>
            </p:cNvSpPr>
            <p:nvPr/>
          </p:nvSpPr>
          <p:spPr bwMode="auto">
            <a:xfrm flipV="1">
              <a:off x="37338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24" name="Line 22"/>
            <p:cNvSpPr>
              <a:spLocks noChangeShapeType="1"/>
            </p:cNvSpPr>
            <p:nvPr/>
          </p:nvSpPr>
          <p:spPr bwMode="auto">
            <a:xfrm>
              <a:off x="2819400" y="5410200"/>
              <a:ext cx="2743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25" name="Line 23"/>
            <p:cNvSpPr>
              <a:spLocks noChangeShapeType="1"/>
            </p:cNvSpPr>
            <p:nvPr/>
          </p:nvSpPr>
          <p:spPr bwMode="auto">
            <a:xfrm>
              <a:off x="5562600" y="5410200"/>
              <a:ext cx="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26" name="Line 24"/>
            <p:cNvSpPr>
              <a:spLocks noChangeShapeType="1"/>
            </p:cNvSpPr>
            <p:nvPr/>
          </p:nvSpPr>
          <p:spPr bwMode="auto">
            <a:xfrm flipV="1">
              <a:off x="5257800" y="63246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27" name="Line 25"/>
            <p:cNvSpPr>
              <a:spLocks noChangeShapeType="1"/>
            </p:cNvSpPr>
            <p:nvPr/>
          </p:nvSpPr>
          <p:spPr bwMode="auto">
            <a:xfrm flipV="1">
              <a:off x="28194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28" name="Line 26"/>
            <p:cNvSpPr>
              <a:spLocks noChangeShapeType="1"/>
            </p:cNvSpPr>
            <p:nvPr/>
          </p:nvSpPr>
          <p:spPr bwMode="auto">
            <a:xfrm flipV="1">
              <a:off x="31242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29" name="Line 27"/>
            <p:cNvSpPr>
              <a:spLocks noChangeShapeType="1"/>
            </p:cNvSpPr>
            <p:nvPr/>
          </p:nvSpPr>
          <p:spPr bwMode="auto">
            <a:xfrm flipV="1">
              <a:off x="34290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30" name="Text Box 29"/>
            <p:cNvSpPr txBox="1">
              <a:spLocks noChangeArrowheads="1"/>
            </p:cNvSpPr>
            <p:nvPr/>
          </p:nvSpPr>
          <p:spPr bwMode="auto">
            <a:xfrm>
              <a:off x="6630980" y="4418610"/>
              <a:ext cx="1294969" cy="579969"/>
            </a:xfrm>
            <a:prstGeom prst="rect">
              <a:avLst/>
            </a:prstGeom>
            <a:solidFill>
              <a:schemeClr val="tx2"/>
            </a:solidFill>
            <a:ln/>
          </p:spPr>
          <p:style>
            <a:lnRef idx="1">
              <a:schemeClr val="accent4"/>
            </a:lnRef>
            <a:fillRef idx="2">
              <a:schemeClr val="accent4"/>
            </a:fillRef>
            <a:effectRef idx="1">
              <a:schemeClr val="accent4"/>
            </a:effectRef>
            <a:fontRef idx="minor">
              <a:schemeClr val="dk1"/>
            </a:fontRef>
          </p:style>
          <p:txBody>
            <a:bodyPr>
              <a:spAutoFit/>
            </a:bodyPr>
            <a:lstStyle>
              <a:defPPr>
                <a:defRPr lang="zh-CN"/>
              </a:defPPr>
              <a:lvl1pPr algn="ctr" eaLnBrk="1" hangingPunct="1">
                <a:spcBef>
                  <a:spcPct val="50000"/>
                </a:spcBef>
                <a:defRPr kumimoji="1" sz="1200" b="0">
                  <a:solidFill>
                    <a:schemeClr val="bg1"/>
                  </a:solidFill>
                  <a:latin typeface="微软雅黑" panose="020B0503020204020204" pitchFamily="34" charset="-122"/>
                  <a:ea typeface="微软雅黑" panose="020B0503020204020204" pitchFamily="34" charset="-122"/>
                </a:defRPr>
              </a:lvl1pPr>
              <a:lvl2pPr marL="742950" indent="-285750" algn="ctr">
                <a:spcBef>
                  <a:spcPct val="20000"/>
                </a:spcBef>
                <a:defRPr kumimoji="1" sz="2600" b="1">
                  <a:solidFill>
                    <a:schemeClr val="accent2"/>
                  </a:solidFill>
                  <a:latin typeface="Times New Roman" panose="02020603050405020304" pitchFamily="18" charset="0"/>
                  <a:ea typeface="隶书" pitchFamily="49" charset="-122"/>
                </a:defRPr>
              </a:lvl2pPr>
              <a:lvl3pPr marL="1143000" indent="-228600" algn="ctr">
                <a:spcBef>
                  <a:spcPct val="20000"/>
                </a:spcBef>
                <a:defRPr kumimoji="1" sz="2600" b="1">
                  <a:solidFill>
                    <a:schemeClr val="accent2"/>
                  </a:solidFill>
                  <a:latin typeface="Times New Roman" panose="02020603050405020304" pitchFamily="18" charset="0"/>
                  <a:ea typeface="隶书" pitchFamily="49" charset="-122"/>
                </a:defRPr>
              </a:lvl3pPr>
              <a:lvl4pPr marL="1600200" indent="-228600" algn="ctr">
                <a:spcBef>
                  <a:spcPct val="20000"/>
                </a:spcBef>
                <a:defRPr kumimoji="1" sz="2600" b="1">
                  <a:solidFill>
                    <a:schemeClr val="accent2"/>
                  </a:solidFill>
                  <a:latin typeface="Times New Roman" panose="02020603050405020304" pitchFamily="18" charset="0"/>
                  <a:ea typeface="隶书" pitchFamily="49" charset="-122"/>
                </a:defRPr>
              </a:lvl4pPr>
              <a:lvl5pPr marL="2057400" indent="-228600" algn="ctr">
                <a:spcBef>
                  <a:spcPct val="20000"/>
                </a:spcBef>
                <a:defRPr kumimoji="1" sz="2600" b="1">
                  <a:solidFill>
                    <a:schemeClr val="accent2"/>
                  </a:solidFill>
                  <a:latin typeface="Times New Roman" panose="02020603050405020304" pitchFamily="18" charset="0"/>
                  <a:ea typeface="隶书" pitchFamily="49" charset="-122"/>
                </a:defRPr>
              </a:lvl5pPr>
              <a:lvl6pPr marL="25146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6pPr>
              <a:lvl7pPr marL="29718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7pPr>
              <a:lvl8pPr marL="34290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8pPr>
              <a:lvl9pPr marL="38862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9pPr>
            </a:lstStyle>
            <a:p>
              <a:pPr>
                <a:defRPr/>
              </a:pPr>
              <a:r>
                <a:rPr lang="en-US">
                  <a:latin typeface="Huawei Sans" panose="020C0503030203020204" pitchFamily="34" charset="0"/>
                  <a:ea typeface="+mn-ea"/>
                </a:rPr>
                <a:t>Equipment</a:t>
              </a:r>
            </a:p>
          </p:txBody>
        </p:sp>
        <p:sp>
          <p:nvSpPr>
            <p:cNvPr id="31" name="Rectangle 30"/>
            <p:cNvSpPr>
              <a:spLocks noChangeArrowheads="1"/>
            </p:cNvSpPr>
            <p:nvPr/>
          </p:nvSpPr>
          <p:spPr bwMode="auto">
            <a:xfrm>
              <a:off x="3733800" y="5638800"/>
              <a:ext cx="3048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20000"/>
                </a:spcBef>
                <a:buClrTx/>
                <a:buSzTx/>
                <a:buFontTx/>
                <a:buNone/>
              </a:pPr>
              <a:endParaRPr kumimoji="1" lang="zh-CN" altLang="en-US" sz="1200">
                <a:latin typeface="Huawei Sans" panose="020C0503030203020204" pitchFamily="34" charset="0"/>
                <a:ea typeface="+mn-ea"/>
              </a:endParaRPr>
            </a:p>
          </p:txBody>
        </p:sp>
        <p:sp>
          <p:nvSpPr>
            <p:cNvPr id="32" name="Rectangle 31"/>
            <p:cNvSpPr>
              <a:spLocks noChangeArrowheads="1"/>
            </p:cNvSpPr>
            <p:nvPr/>
          </p:nvSpPr>
          <p:spPr bwMode="auto">
            <a:xfrm>
              <a:off x="4038600" y="5638800"/>
              <a:ext cx="3048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20000"/>
                </a:spcBef>
                <a:buClrTx/>
                <a:buSzTx/>
                <a:buFontTx/>
                <a:buNone/>
              </a:pPr>
              <a:endParaRPr kumimoji="1" lang="zh-CN" altLang="en-US" sz="1200">
                <a:latin typeface="Huawei Sans" panose="020C0503030203020204" pitchFamily="34" charset="0"/>
                <a:ea typeface="+mn-ea"/>
              </a:endParaRPr>
            </a:p>
          </p:txBody>
        </p:sp>
        <p:sp>
          <p:nvSpPr>
            <p:cNvPr id="33" name="Rectangle 32"/>
            <p:cNvSpPr>
              <a:spLocks noChangeArrowheads="1"/>
            </p:cNvSpPr>
            <p:nvPr/>
          </p:nvSpPr>
          <p:spPr bwMode="auto">
            <a:xfrm>
              <a:off x="4343400" y="5638800"/>
              <a:ext cx="3048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20000"/>
                </a:spcBef>
                <a:buClrTx/>
                <a:buSzTx/>
                <a:buFontTx/>
                <a:buNone/>
              </a:pPr>
              <a:endParaRPr kumimoji="1" lang="zh-CN" altLang="en-US" sz="1200">
                <a:latin typeface="Huawei Sans" panose="020C0503030203020204" pitchFamily="34" charset="0"/>
                <a:ea typeface="+mn-ea"/>
              </a:endParaRPr>
            </a:p>
          </p:txBody>
        </p:sp>
        <p:sp>
          <p:nvSpPr>
            <p:cNvPr id="34" name="Rectangle 33"/>
            <p:cNvSpPr>
              <a:spLocks noChangeArrowheads="1"/>
            </p:cNvSpPr>
            <p:nvPr/>
          </p:nvSpPr>
          <p:spPr bwMode="auto">
            <a:xfrm>
              <a:off x="4648200" y="5638800"/>
              <a:ext cx="3048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20000"/>
                </a:spcBef>
                <a:buClrTx/>
                <a:buSzTx/>
                <a:buFontTx/>
                <a:buNone/>
              </a:pPr>
              <a:endParaRPr kumimoji="1" lang="zh-CN" altLang="en-US" sz="1200">
                <a:latin typeface="Huawei Sans" panose="020C0503030203020204" pitchFamily="34" charset="0"/>
                <a:ea typeface="+mn-ea"/>
              </a:endParaRPr>
            </a:p>
          </p:txBody>
        </p:sp>
        <p:sp>
          <p:nvSpPr>
            <p:cNvPr id="35" name="Rectangle 34"/>
            <p:cNvSpPr>
              <a:spLocks noChangeArrowheads="1"/>
            </p:cNvSpPr>
            <p:nvPr/>
          </p:nvSpPr>
          <p:spPr bwMode="auto">
            <a:xfrm>
              <a:off x="4953000" y="5638800"/>
              <a:ext cx="304800" cy="914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20000"/>
                </a:spcBef>
                <a:buClrTx/>
                <a:buSzTx/>
                <a:buFontTx/>
                <a:buNone/>
              </a:pPr>
              <a:endParaRPr kumimoji="1" lang="zh-CN" altLang="en-US" sz="1200">
                <a:latin typeface="Huawei Sans" panose="020C0503030203020204" pitchFamily="34" charset="0"/>
                <a:ea typeface="+mn-ea"/>
              </a:endParaRPr>
            </a:p>
          </p:txBody>
        </p:sp>
        <p:sp>
          <p:nvSpPr>
            <p:cNvPr id="36" name="Line 35"/>
            <p:cNvSpPr>
              <a:spLocks noChangeShapeType="1"/>
            </p:cNvSpPr>
            <p:nvPr/>
          </p:nvSpPr>
          <p:spPr bwMode="auto">
            <a:xfrm flipV="1">
              <a:off x="40386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37" name="Line 36"/>
            <p:cNvSpPr>
              <a:spLocks noChangeShapeType="1"/>
            </p:cNvSpPr>
            <p:nvPr/>
          </p:nvSpPr>
          <p:spPr bwMode="auto">
            <a:xfrm flipV="1">
              <a:off x="43434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38" name="Line 37"/>
            <p:cNvSpPr>
              <a:spLocks noChangeShapeType="1"/>
            </p:cNvSpPr>
            <p:nvPr/>
          </p:nvSpPr>
          <p:spPr bwMode="auto">
            <a:xfrm flipV="1">
              <a:off x="46482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39" name="Line 38"/>
            <p:cNvSpPr>
              <a:spLocks noChangeShapeType="1"/>
            </p:cNvSpPr>
            <p:nvPr/>
          </p:nvSpPr>
          <p:spPr bwMode="auto">
            <a:xfrm flipV="1">
              <a:off x="49530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0" name="Line 39"/>
            <p:cNvSpPr>
              <a:spLocks noChangeShapeType="1"/>
            </p:cNvSpPr>
            <p:nvPr/>
          </p:nvSpPr>
          <p:spPr bwMode="auto">
            <a:xfrm flipV="1">
              <a:off x="5257800" y="5410200"/>
              <a:ext cx="304800" cy="228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1" name="Line 40"/>
            <p:cNvSpPr>
              <a:spLocks noChangeShapeType="1"/>
            </p:cNvSpPr>
            <p:nvPr/>
          </p:nvSpPr>
          <p:spPr bwMode="auto">
            <a:xfrm flipV="1">
              <a:off x="3810000" y="1676400"/>
              <a:ext cx="3352800" cy="3733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2" name="Line 41"/>
            <p:cNvSpPr>
              <a:spLocks noChangeShapeType="1"/>
            </p:cNvSpPr>
            <p:nvPr/>
          </p:nvSpPr>
          <p:spPr bwMode="auto">
            <a:xfrm flipV="1">
              <a:off x="3886200" y="2667000"/>
              <a:ext cx="2514600" cy="2743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3" name="Line 42"/>
            <p:cNvSpPr>
              <a:spLocks noChangeShapeType="1"/>
            </p:cNvSpPr>
            <p:nvPr/>
          </p:nvSpPr>
          <p:spPr bwMode="auto">
            <a:xfrm flipV="1">
              <a:off x="4038600" y="3657600"/>
              <a:ext cx="1600200" cy="1752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4" name="Line 43"/>
            <p:cNvSpPr>
              <a:spLocks noChangeShapeType="1"/>
            </p:cNvSpPr>
            <p:nvPr/>
          </p:nvSpPr>
          <p:spPr bwMode="auto">
            <a:xfrm flipV="1">
              <a:off x="4191000" y="4495800"/>
              <a:ext cx="8382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5" name="Line 44"/>
            <p:cNvSpPr>
              <a:spLocks noChangeShapeType="1"/>
            </p:cNvSpPr>
            <p:nvPr/>
          </p:nvSpPr>
          <p:spPr bwMode="auto">
            <a:xfrm flipV="1">
              <a:off x="4343400" y="1676400"/>
              <a:ext cx="3352800" cy="3733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6" name="Line 45"/>
            <p:cNvSpPr>
              <a:spLocks noChangeShapeType="1"/>
            </p:cNvSpPr>
            <p:nvPr/>
          </p:nvSpPr>
          <p:spPr bwMode="auto">
            <a:xfrm flipV="1">
              <a:off x="4495800" y="2438400"/>
              <a:ext cx="2667000" cy="2971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7" name="Line 46"/>
            <p:cNvSpPr>
              <a:spLocks noChangeShapeType="1"/>
            </p:cNvSpPr>
            <p:nvPr/>
          </p:nvSpPr>
          <p:spPr bwMode="auto">
            <a:xfrm flipV="1">
              <a:off x="4572000" y="3429000"/>
              <a:ext cx="1828800" cy="1981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8" name="Line 47"/>
            <p:cNvSpPr>
              <a:spLocks noChangeShapeType="1"/>
            </p:cNvSpPr>
            <p:nvPr/>
          </p:nvSpPr>
          <p:spPr bwMode="auto">
            <a:xfrm flipV="1">
              <a:off x="4724400" y="4495800"/>
              <a:ext cx="838200" cy="914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49" name="Line 48"/>
            <p:cNvSpPr>
              <a:spLocks noChangeShapeType="1"/>
            </p:cNvSpPr>
            <p:nvPr/>
          </p:nvSpPr>
          <p:spPr bwMode="auto">
            <a:xfrm flipH="1">
              <a:off x="2286000" y="1524000"/>
              <a:ext cx="2971800" cy="3505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0" name="Line 49"/>
            <p:cNvSpPr>
              <a:spLocks noChangeShapeType="1"/>
            </p:cNvSpPr>
            <p:nvPr/>
          </p:nvSpPr>
          <p:spPr bwMode="auto">
            <a:xfrm flipH="1">
              <a:off x="2514600" y="2667000"/>
              <a:ext cx="1905000" cy="2286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1" name="Line 50"/>
            <p:cNvSpPr>
              <a:spLocks noChangeShapeType="1"/>
            </p:cNvSpPr>
            <p:nvPr/>
          </p:nvSpPr>
          <p:spPr bwMode="auto">
            <a:xfrm flipH="1">
              <a:off x="2743200" y="3581400"/>
              <a:ext cx="106680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2" name="Line 51"/>
            <p:cNvSpPr>
              <a:spLocks noChangeShapeType="1"/>
            </p:cNvSpPr>
            <p:nvPr/>
          </p:nvSpPr>
          <p:spPr bwMode="auto">
            <a:xfrm flipH="1">
              <a:off x="2971800" y="4267200"/>
              <a:ext cx="4572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3" name="Line 52"/>
            <p:cNvSpPr>
              <a:spLocks noChangeShapeType="1"/>
            </p:cNvSpPr>
            <p:nvPr/>
          </p:nvSpPr>
          <p:spPr bwMode="auto">
            <a:xfrm>
              <a:off x="2971800" y="4800600"/>
              <a:ext cx="1219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4" name="Line 53"/>
            <p:cNvSpPr>
              <a:spLocks noChangeShapeType="1"/>
            </p:cNvSpPr>
            <p:nvPr/>
          </p:nvSpPr>
          <p:spPr bwMode="auto">
            <a:xfrm>
              <a:off x="2743200" y="4876800"/>
              <a:ext cx="1219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5" name="Line 54"/>
            <p:cNvSpPr>
              <a:spLocks noChangeShapeType="1"/>
            </p:cNvSpPr>
            <p:nvPr/>
          </p:nvSpPr>
          <p:spPr bwMode="auto">
            <a:xfrm>
              <a:off x="2514600" y="4953000"/>
              <a:ext cx="1219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6" name="Line 55"/>
            <p:cNvSpPr>
              <a:spLocks noChangeShapeType="1"/>
            </p:cNvSpPr>
            <p:nvPr/>
          </p:nvSpPr>
          <p:spPr bwMode="auto">
            <a:xfrm>
              <a:off x="2286000" y="5029200"/>
              <a:ext cx="1219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7" name="Line 56"/>
            <p:cNvSpPr>
              <a:spLocks noChangeShapeType="1"/>
            </p:cNvSpPr>
            <p:nvPr/>
          </p:nvSpPr>
          <p:spPr bwMode="auto">
            <a:xfrm flipH="1">
              <a:off x="3657600" y="4800600"/>
              <a:ext cx="5334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8" name="Line 57"/>
            <p:cNvSpPr>
              <a:spLocks noChangeShapeType="1"/>
            </p:cNvSpPr>
            <p:nvPr/>
          </p:nvSpPr>
          <p:spPr bwMode="auto">
            <a:xfrm flipH="1">
              <a:off x="3429000" y="4876800"/>
              <a:ext cx="533400" cy="533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59" name="Line 58"/>
            <p:cNvSpPr>
              <a:spLocks noChangeShapeType="1"/>
            </p:cNvSpPr>
            <p:nvPr/>
          </p:nvSpPr>
          <p:spPr bwMode="auto">
            <a:xfrm flipH="1">
              <a:off x="3276600" y="4953000"/>
              <a:ext cx="457200" cy="457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0" name="Line 59"/>
            <p:cNvSpPr>
              <a:spLocks noChangeShapeType="1"/>
            </p:cNvSpPr>
            <p:nvPr/>
          </p:nvSpPr>
          <p:spPr bwMode="auto">
            <a:xfrm flipH="1">
              <a:off x="3124200" y="5029200"/>
              <a:ext cx="38100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1" name="Line 60"/>
            <p:cNvSpPr>
              <a:spLocks noChangeShapeType="1"/>
            </p:cNvSpPr>
            <p:nvPr/>
          </p:nvSpPr>
          <p:spPr bwMode="auto">
            <a:xfrm flipH="1">
              <a:off x="5029200" y="15240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2" name="Line 61"/>
            <p:cNvSpPr>
              <a:spLocks noChangeShapeType="1"/>
            </p:cNvSpPr>
            <p:nvPr/>
          </p:nvSpPr>
          <p:spPr bwMode="auto">
            <a:xfrm flipH="1">
              <a:off x="4114800" y="2667000"/>
              <a:ext cx="304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3" name="Line 62"/>
            <p:cNvSpPr>
              <a:spLocks noChangeShapeType="1"/>
            </p:cNvSpPr>
            <p:nvPr/>
          </p:nvSpPr>
          <p:spPr bwMode="auto">
            <a:xfrm flipH="1">
              <a:off x="3276600" y="3581400"/>
              <a:ext cx="533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4" name="Line 63"/>
            <p:cNvSpPr>
              <a:spLocks noChangeShapeType="1"/>
            </p:cNvSpPr>
            <p:nvPr/>
          </p:nvSpPr>
          <p:spPr bwMode="auto">
            <a:xfrm flipH="1">
              <a:off x="2667000" y="4267200"/>
              <a:ext cx="762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5" name="Line 64"/>
            <p:cNvSpPr>
              <a:spLocks noChangeShapeType="1"/>
            </p:cNvSpPr>
            <p:nvPr/>
          </p:nvSpPr>
          <p:spPr bwMode="auto">
            <a:xfrm flipH="1">
              <a:off x="6934200" y="16764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6" name="Line 65"/>
            <p:cNvSpPr>
              <a:spLocks noChangeShapeType="1"/>
            </p:cNvSpPr>
            <p:nvPr/>
          </p:nvSpPr>
          <p:spPr bwMode="auto">
            <a:xfrm flipH="1">
              <a:off x="6172200" y="26670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7" name="Line 66"/>
            <p:cNvSpPr>
              <a:spLocks noChangeShapeType="1"/>
            </p:cNvSpPr>
            <p:nvPr/>
          </p:nvSpPr>
          <p:spPr bwMode="auto">
            <a:xfrm flipH="1">
              <a:off x="5257800" y="36576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8" name="Line 67"/>
            <p:cNvSpPr>
              <a:spLocks noChangeShapeType="1"/>
            </p:cNvSpPr>
            <p:nvPr/>
          </p:nvSpPr>
          <p:spPr bwMode="auto">
            <a:xfrm flipH="1">
              <a:off x="4572000" y="4495800"/>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69" name="Line 68"/>
            <p:cNvSpPr>
              <a:spLocks noChangeShapeType="1"/>
            </p:cNvSpPr>
            <p:nvPr/>
          </p:nvSpPr>
          <p:spPr bwMode="auto">
            <a:xfrm>
              <a:off x="7696200" y="1676400"/>
              <a:ext cx="3810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70" name="Line 69"/>
            <p:cNvSpPr>
              <a:spLocks noChangeShapeType="1"/>
            </p:cNvSpPr>
            <p:nvPr/>
          </p:nvSpPr>
          <p:spPr bwMode="auto">
            <a:xfrm>
              <a:off x="7162800" y="24384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71" name="Line 70"/>
            <p:cNvSpPr>
              <a:spLocks noChangeShapeType="1"/>
            </p:cNvSpPr>
            <p:nvPr/>
          </p:nvSpPr>
          <p:spPr bwMode="auto">
            <a:xfrm>
              <a:off x="6400800" y="34290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72" name="Line 71"/>
            <p:cNvSpPr>
              <a:spLocks noChangeShapeType="1"/>
            </p:cNvSpPr>
            <p:nvPr/>
          </p:nvSpPr>
          <p:spPr bwMode="auto">
            <a:xfrm>
              <a:off x="5562600" y="4495800"/>
              <a:ext cx="2286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200">
                <a:latin typeface="Huawei Sans" panose="020C0503030203020204" pitchFamily="34" charset="0"/>
              </a:endParaRPr>
            </a:p>
          </p:txBody>
        </p:sp>
        <p:sp>
          <p:nvSpPr>
            <p:cNvPr id="73" name="Text Box 72"/>
            <p:cNvSpPr txBox="1">
              <a:spLocks noChangeArrowheads="1"/>
            </p:cNvSpPr>
            <p:nvPr/>
          </p:nvSpPr>
          <p:spPr bwMode="auto">
            <a:xfrm>
              <a:off x="5184253" y="4952259"/>
              <a:ext cx="1294969" cy="579969"/>
            </a:xfrm>
            <a:prstGeom prst="rect">
              <a:avLst/>
            </a:prstGeom>
            <a:solidFill>
              <a:schemeClr val="tx2"/>
            </a:solidFill>
            <a:ln/>
          </p:spPr>
          <p:style>
            <a:lnRef idx="1">
              <a:schemeClr val="accent4"/>
            </a:lnRef>
            <a:fillRef idx="2">
              <a:schemeClr val="accent4"/>
            </a:fillRef>
            <a:effectRef idx="1">
              <a:schemeClr val="accent4"/>
            </a:effectRef>
            <a:fontRef idx="minor">
              <a:schemeClr val="dk1"/>
            </a:fontRef>
          </p:style>
          <p:txBody>
            <a:bodyPr>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hangingPunct="1">
                <a:lnSpc>
                  <a:spcPct val="100000"/>
                </a:lnSpc>
                <a:spcBef>
                  <a:spcPct val="50000"/>
                </a:spcBef>
                <a:buClrTx/>
                <a:buSzTx/>
                <a:buFontTx/>
                <a:buNone/>
                <a:defRPr/>
              </a:pPr>
              <a:r>
                <a:rPr kumimoji="1" lang="en-US" sz="1200">
                  <a:solidFill>
                    <a:schemeClr val="bg1"/>
                  </a:solidFill>
                  <a:latin typeface="Huawei Sans" panose="020C0503030203020204" pitchFamily="34" charset="0"/>
                  <a:ea typeface="+mn-ea"/>
                </a:rPr>
                <a:t>Cables</a:t>
              </a:r>
            </a:p>
          </p:txBody>
        </p:sp>
      </p:grpSp>
      <p:grpSp>
        <p:nvGrpSpPr>
          <p:cNvPr id="74" name="组合 140"/>
          <p:cNvGrpSpPr>
            <a:grpSpLocks/>
          </p:cNvGrpSpPr>
          <p:nvPr/>
        </p:nvGrpSpPr>
        <p:grpSpPr bwMode="auto">
          <a:xfrm>
            <a:off x="6490187" y="1694827"/>
            <a:ext cx="4898666" cy="2447925"/>
            <a:chOff x="1828800" y="1143000"/>
            <a:chExt cx="7162800" cy="5410200"/>
          </a:xfrm>
        </p:grpSpPr>
        <p:graphicFrame>
          <p:nvGraphicFramePr>
            <p:cNvPr id="75" name="Object 230"/>
            <p:cNvGraphicFramePr>
              <a:graphicFrameLocks noChangeAspect="1"/>
            </p:cNvGraphicFramePr>
            <p:nvPr/>
          </p:nvGraphicFramePr>
          <p:xfrm>
            <a:off x="4191000" y="1143000"/>
            <a:ext cx="838200" cy="838200"/>
          </p:xfrm>
          <a:graphic>
            <a:graphicData uri="http://schemas.openxmlformats.org/presentationml/2006/ole">
              <mc:AlternateContent xmlns:mc="http://schemas.openxmlformats.org/markup-compatibility/2006">
                <mc:Choice xmlns:v="urn:schemas-microsoft-com:vml" Requires="v">
                  <p:oleObj spid="_x0000_s4614" name="Image" r:id="rId17" imgW="1092063" imgH="1092063" progId="">
                    <p:embed/>
                  </p:oleObj>
                </mc:Choice>
                <mc:Fallback>
                  <p:oleObj name="Image" r:id="rId17"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91000" y="11430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6" name="Object 231"/>
            <p:cNvGraphicFramePr>
              <a:graphicFrameLocks noChangeAspect="1"/>
            </p:cNvGraphicFramePr>
            <p:nvPr/>
          </p:nvGraphicFramePr>
          <p:xfrm>
            <a:off x="3429001" y="2057399"/>
            <a:ext cx="838200" cy="838200"/>
          </p:xfrm>
          <a:graphic>
            <a:graphicData uri="http://schemas.openxmlformats.org/presentationml/2006/ole">
              <mc:AlternateContent xmlns:mc="http://schemas.openxmlformats.org/markup-compatibility/2006">
                <mc:Choice xmlns:v="urn:schemas-microsoft-com:vml" Requires="v">
                  <p:oleObj spid="_x0000_s4615" name="Image" r:id="rId18" imgW="1092063" imgH="1092063" progId="">
                    <p:embed/>
                  </p:oleObj>
                </mc:Choice>
                <mc:Fallback>
                  <p:oleObj name="Image" r:id="rId18"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1" y="2057399"/>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7" name="Object 232"/>
            <p:cNvGraphicFramePr>
              <a:graphicFrameLocks noChangeAspect="1"/>
            </p:cNvGraphicFramePr>
            <p:nvPr/>
          </p:nvGraphicFramePr>
          <p:xfrm>
            <a:off x="2667000" y="2895600"/>
            <a:ext cx="838200" cy="838200"/>
          </p:xfrm>
          <a:graphic>
            <a:graphicData uri="http://schemas.openxmlformats.org/presentationml/2006/ole">
              <mc:AlternateContent xmlns:mc="http://schemas.openxmlformats.org/markup-compatibility/2006">
                <mc:Choice xmlns:v="urn:schemas-microsoft-com:vml" Requires="v">
                  <p:oleObj spid="_x0000_s4616" name="Image" r:id="rId19" imgW="1092063" imgH="1092063" progId="">
                    <p:embed/>
                  </p:oleObj>
                </mc:Choice>
                <mc:Fallback>
                  <p:oleObj name="Image" r:id="rId19"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7000" y="28956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8" name="Object 233"/>
            <p:cNvGraphicFramePr>
              <a:graphicFrameLocks noChangeAspect="1"/>
            </p:cNvGraphicFramePr>
            <p:nvPr/>
          </p:nvGraphicFramePr>
          <p:xfrm>
            <a:off x="1828800" y="3810000"/>
            <a:ext cx="838200" cy="838200"/>
          </p:xfrm>
          <a:graphic>
            <a:graphicData uri="http://schemas.openxmlformats.org/presentationml/2006/ole">
              <mc:AlternateContent xmlns:mc="http://schemas.openxmlformats.org/markup-compatibility/2006">
                <mc:Choice xmlns:v="urn:schemas-microsoft-com:vml" Requires="v">
                  <p:oleObj spid="_x0000_s4617" name="Image" r:id="rId20" imgW="1092063" imgH="1092063" progId="">
                    <p:embed/>
                  </p:oleObj>
                </mc:Choice>
                <mc:Fallback>
                  <p:oleObj name="Image" r:id="rId20"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38100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9" name="Object 234"/>
            <p:cNvGraphicFramePr>
              <a:graphicFrameLocks noChangeAspect="1"/>
            </p:cNvGraphicFramePr>
            <p:nvPr/>
          </p:nvGraphicFramePr>
          <p:xfrm>
            <a:off x="6096000" y="1295400"/>
            <a:ext cx="838200" cy="838200"/>
          </p:xfrm>
          <a:graphic>
            <a:graphicData uri="http://schemas.openxmlformats.org/presentationml/2006/ole">
              <mc:AlternateContent xmlns:mc="http://schemas.openxmlformats.org/markup-compatibility/2006">
                <mc:Choice xmlns:v="urn:schemas-microsoft-com:vml" Requires="v">
                  <p:oleObj spid="_x0000_s4618" name="Image" r:id="rId21" imgW="1092063" imgH="1092063" progId="">
                    <p:embed/>
                  </p:oleObj>
                </mc:Choice>
                <mc:Fallback>
                  <p:oleObj name="Image" r:id="rId21"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0" y="1295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0" name="Object 235"/>
            <p:cNvGraphicFramePr>
              <a:graphicFrameLocks noChangeAspect="1"/>
            </p:cNvGraphicFramePr>
            <p:nvPr/>
          </p:nvGraphicFramePr>
          <p:xfrm>
            <a:off x="5334000" y="2209800"/>
            <a:ext cx="838200" cy="838200"/>
          </p:xfrm>
          <a:graphic>
            <a:graphicData uri="http://schemas.openxmlformats.org/presentationml/2006/ole">
              <mc:AlternateContent xmlns:mc="http://schemas.openxmlformats.org/markup-compatibility/2006">
                <mc:Choice xmlns:v="urn:schemas-microsoft-com:vml" Requires="v">
                  <p:oleObj spid="_x0000_s4619" name="Image" r:id="rId22" imgW="1092063" imgH="1092063" progId="">
                    <p:embed/>
                  </p:oleObj>
                </mc:Choice>
                <mc:Fallback>
                  <p:oleObj name="Image" r:id="rId22"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22098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1" name="Object 236"/>
            <p:cNvGraphicFramePr>
              <a:graphicFrameLocks noChangeAspect="1"/>
            </p:cNvGraphicFramePr>
            <p:nvPr/>
          </p:nvGraphicFramePr>
          <p:xfrm>
            <a:off x="4572000" y="3048000"/>
            <a:ext cx="838200" cy="838200"/>
          </p:xfrm>
          <a:graphic>
            <a:graphicData uri="http://schemas.openxmlformats.org/presentationml/2006/ole">
              <mc:AlternateContent xmlns:mc="http://schemas.openxmlformats.org/markup-compatibility/2006">
                <mc:Choice xmlns:v="urn:schemas-microsoft-com:vml" Requires="v">
                  <p:oleObj spid="_x0000_s4620" name="Image" r:id="rId23" imgW="1092063" imgH="1092063" progId="">
                    <p:embed/>
                  </p:oleObj>
                </mc:Choice>
                <mc:Fallback>
                  <p:oleObj name="Image" r:id="rId23"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0480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2" name="Object 237"/>
            <p:cNvGraphicFramePr>
              <a:graphicFrameLocks noChangeAspect="1"/>
            </p:cNvGraphicFramePr>
            <p:nvPr/>
          </p:nvGraphicFramePr>
          <p:xfrm>
            <a:off x="3733800" y="3962400"/>
            <a:ext cx="838200" cy="838200"/>
          </p:xfrm>
          <a:graphic>
            <a:graphicData uri="http://schemas.openxmlformats.org/presentationml/2006/ole">
              <mc:AlternateContent xmlns:mc="http://schemas.openxmlformats.org/markup-compatibility/2006">
                <mc:Choice xmlns:v="urn:schemas-microsoft-com:vml" Requires="v">
                  <p:oleObj spid="_x0000_s4621" name="Image" r:id="rId24" imgW="1092063" imgH="1092063" progId="">
                    <p:embed/>
                  </p:oleObj>
                </mc:Choice>
                <mc:Fallback>
                  <p:oleObj name="Image" r:id="rId24"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3800" y="3962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3" name="Object 238"/>
            <p:cNvGraphicFramePr>
              <a:graphicFrameLocks noChangeAspect="1"/>
            </p:cNvGraphicFramePr>
            <p:nvPr/>
          </p:nvGraphicFramePr>
          <p:xfrm>
            <a:off x="8153400" y="1295400"/>
            <a:ext cx="838200" cy="838200"/>
          </p:xfrm>
          <a:graphic>
            <a:graphicData uri="http://schemas.openxmlformats.org/presentationml/2006/ole">
              <mc:AlternateContent xmlns:mc="http://schemas.openxmlformats.org/markup-compatibility/2006">
                <mc:Choice xmlns:v="urn:schemas-microsoft-com:vml" Requires="v">
                  <p:oleObj spid="_x0000_s4622" name="Image" r:id="rId25" imgW="1092063" imgH="1092063" progId="">
                    <p:embed/>
                  </p:oleObj>
                </mc:Choice>
                <mc:Fallback>
                  <p:oleObj name="Image" r:id="rId25"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3400" y="1295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4" name="Object 239"/>
            <p:cNvGraphicFramePr>
              <a:graphicFrameLocks noChangeAspect="1"/>
            </p:cNvGraphicFramePr>
            <p:nvPr/>
          </p:nvGraphicFramePr>
          <p:xfrm>
            <a:off x="7391400" y="2209800"/>
            <a:ext cx="838200" cy="838200"/>
          </p:xfrm>
          <a:graphic>
            <a:graphicData uri="http://schemas.openxmlformats.org/presentationml/2006/ole">
              <mc:AlternateContent xmlns:mc="http://schemas.openxmlformats.org/markup-compatibility/2006">
                <mc:Choice xmlns:v="urn:schemas-microsoft-com:vml" Requires="v">
                  <p:oleObj spid="_x0000_s4623" name="Image" r:id="rId26" imgW="1092063" imgH="1092063" progId="">
                    <p:embed/>
                  </p:oleObj>
                </mc:Choice>
                <mc:Fallback>
                  <p:oleObj name="Image" r:id="rId26"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91400" y="22098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5" name="Object 240"/>
            <p:cNvGraphicFramePr>
              <a:graphicFrameLocks noChangeAspect="1"/>
            </p:cNvGraphicFramePr>
            <p:nvPr/>
          </p:nvGraphicFramePr>
          <p:xfrm>
            <a:off x="6629400" y="3048000"/>
            <a:ext cx="838200" cy="838200"/>
          </p:xfrm>
          <a:graphic>
            <a:graphicData uri="http://schemas.openxmlformats.org/presentationml/2006/ole">
              <mc:AlternateContent xmlns:mc="http://schemas.openxmlformats.org/markup-compatibility/2006">
                <mc:Choice xmlns:v="urn:schemas-microsoft-com:vml" Requires="v">
                  <p:oleObj spid="_x0000_s4624" name="Image" r:id="rId27" imgW="1092063" imgH="1092063" progId="">
                    <p:embed/>
                  </p:oleObj>
                </mc:Choice>
                <mc:Fallback>
                  <p:oleObj name="Image" r:id="rId27"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30480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86" name="Object 241"/>
            <p:cNvGraphicFramePr>
              <a:graphicFrameLocks noChangeAspect="1"/>
            </p:cNvGraphicFramePr>
            <p:nvPr/>
          </p:nvGraphicFramePr>
          <p:xfrm>
            <a:off x="5791200" y="3962400"/>
            <a:ext cx="838200" cy="838200"/>
          </p:xfrm>
          <a:graphic>
            <a:graphicData uri="http://schemas.openxmlformats.org/presentationml/2006/ole">
              <mc:AlternateContent xmlns:mc="http://schemas.openxmlformats.org/markup-compatibility/2006">
                <mc:Choice xmlns:v="urn:schemas-microsoft-com:vml" Requires="v">
                  <p:oleObj spid="_x0000_s4625" name="Image" r:id="rId28" imgW="1092063" imgH="1092063" progId="">
                    <p:embed/>
                  </p:oleObj>
                </mc:Choice>
                <mc:Fallback>
                  <p:oleObj name="Image" r:id="rId28" imgW="1092063" imgH="1092063"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1200" y="3962400"/>
                          <a:ext cx="8382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7" name="Rectangle 17"/>
            <p:cNvSpPr>
              <a:spLocks noChangeArrowheads="1"/>
            </p:cNvSpPr>
            <p:nvPr/>
          </p:nvSpPr>
          <p:spPr bwMode="auto">
            <a:xfrm>
              <a:off x="2516055" y="5637467"/>
              <a:ext cx="303594" cy="915733"/>
            </a:xfrm>
            <a:prstGeom prst="rect">
              <a:avLst/>
            </a:prstGeom>
            <a:noFill/>
            <a:ln w="9525">
              <a:solidFill>
                <a:srgbClr val="000000"/>
              </a:solidFill>
              <a:miter lim="800000"/>
              <a:headEnd/>
              <a:tailEnd/>
            </a:ln>
            <a:effectLst/>
          </p:spPr>
          <p:txBody>
            <a:bodyPr wrap="none" anchor="ct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88" name="Rectangle 18"/>
            <p:cNvSpPr>
              <a:spLocks noChangeArrowheads="1"/>
            </p:cNvSpPr>
            <p:nvPr/>
          </p:nvSpPr>
          <p:spPr bwMode="auto">
            <a:xfrm>
              <a:off x="2819649" y="5637467"/>
              <a:ext cx="306929" cy="915733"/>
            </a:xfrm>
            <a:prstGeom prst="rect">
              <a:avLst/>
            </a:prstGeom>
            <a:noFill/>
            <a:ln w="9525">
              <a:solidFill>
                <a:srgbClr val="000000"/>
              </a:solidFill>
              <a:miter lim="800000"/>
              <a:headEnd/>
              <a:tailEnd/>
            </a:ln>
            <a:effectLst/>
          </p:spPr>
          <p:txBody>
            <a:bodyPr wrap="none" anchor="ct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89" name="Rectangle 19"/>
            <p:cNvSpPr>
              <a:spLocks noChangeArrowheads="1"/>
            </p:cNvSpPr>
            <p:nvPr/>
          </p:nvSpPr>
          <p:spPr bwMode="auto">
            <a:xfrm>
              <a:off x="3126579" y="5637467"/>
              <a:ext cx="303592" cy="915733"/>
            </a:xfrm>
            <a:prstGeom prst="rect">
              <a:avLst/>
            </a:prstGeom>
            <a:noFill/>
            <a:ln w="9525">
              <a:solidFill>
                <a:srgbClr val="000000"/>
              </a:solidFill>
              <a:miter lim="800000"/>
              <a:headEnd/>
              <a:tailEnd/>
            </a:ln>
            <a:effectLst/>
          </p:spPr>
          <p:txBody>
            <a:bodyPr wrap="none" anchor="ct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0" name="Rectangle 20"/>
            <p:cNvSpPr>
              <a:spLocks noChangeArrowheads="1"/>
            </p:cNvSpPr>
            <p:nvPr/>
          </p:nvSpPr>
          <p:spPr bwMode="auto">
            <a:xfrm>
              <a:off x="3430171" y="5637467"/>
              <a:ext cx="303594" cy="915733"/>
            </a:xfrm>
            <a:prstGeom prst="rect">
              <a:avLst/>
            </a:prstGeom>
            <a:noFill/>
            <a:ln w="9525">
              <a:solidFill>
                <a:srgbClr val="000000"/>
              </a:solidFill>
              <a:miter lim="800000"/>
              <a:headEnd/>
              <a:tailEnd/>
            </a:ln>
            <a:effectLst/>
          </p:spPr>
          <p:txBody>
            <a:bodyPr wrap="none" anchor="ct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1" name="Line 21"/>
            <p:cNvSpPr>
              <a:spLocks noChangeShapeType="1"/>
            </p:cNvSpPr>
            <p:nvPr/>
          </p:nvSpPr>
          <p:spPr bwMode="auto">
            <a:xfrm flipV="1">
              <a:off x="2516055" y="5409409"/>
              <a:ext cx="303594" cy="228058"/>
            </a:xfrm>
            <a:prstGeom prst="line">
              <a:avLst/>
            </a:prstGeom>
            <a:noFill/>
            <a:ln w="9525">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2" name="Line 22"/>
            <p:cNvSpPr>
              <a:spLocks noChangeShapeType="1"/>
            </p:cNvSpPr>
            <p:nvPr/>
          </p:nvSpPr>
          <p:spPr bwMode="auto">
            <a:xfrm flipV="1">
              <a:off x="3733765" y="5409409"/>
              <a:ext cx="306929" cy="228058"/>
            </a:xfrm>
            <a:prstGeom prst="line">
              <a:avLst/>
            </a:prstGeom>
            <a:noFill/>
            <a:ln w="9525">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3" name="Line 23"/>
            <p:cNvSpPr>
              <a:spLocks noChangeShapeType="1"/>
            </p:cNvSpPr>
            <p:nvPr/>
          </p:nvSpPr>
          <p:spPr bwMode="auto">
            <a:xfrm>
              <a:off x="2819649" y="5409409"/>
              <a:ext cx="1221045" cy="0"/>
            </a:xfrm>
            <a:prstGeom prst="line">
              <a:avLst/>
            </a:prstGeom>
            <a:noFill/>
            <a:ln w="9525">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4" name="Line 24"/>
            <p:cNvSpPr>
              <a:spLocks noChangeShapeType="1"/>
            </p:cNvSpPr>
            <p:nvPr/>
          </p:nvSpPr>
          <p:spPr bwMode="auto">
            <a:xfrm>
              <a:off x="4040695" y="5409409"/>
              <a:ext cx="0" cy="915735"/>
            </a:xfrm>
            <a:prstGeom prst="line">
              <a:avLst/>
            </a:prstGeom>
            <a:noFill/>
            <a:ln w="9525">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5" name="Line 25"/>
            <p:cNvSpPr>
              <a:spLocks noChangeShapeType="1"/>
            </p:cNvSpPr>
            <p:nvPr/>
          </p:nvSpPr>
          <p:spPr bwMode="auto">
            <a:xfrm flipV="1">
              <a:off x="3733765" y="6325145"/>
              <a:ext cx="306929" cy="228055"/>
            </a:xfrm>
            <a:prstGeom prst="line">
              <a:avLst/>
            </a:prstGeom>
            <a:noFill/>
            <a:ln w="9525">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6" name="Line 26"/>
            <p:cNvSpPr>
              <a:spLocks noChangeShapeType="1"/>
            </p:cNvSpPr>
            <p:nvPr/>
          </p:nvSpPr>
          <p:spPr bwMode="auto">
            <a:xfrm flipV="1">
              <a:off x="2819649" y="5409409"/>
              <a:ext cx="306929" cy="228058"/>
            </a:xfrm>
            <a:prstGeom prst="line">
              <a:avLst/>
            </a:prstGeom>
            <a:noFill/>
            <a:ln w="9525">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7" name="Line 27"/>
            <p:cNvSpPr>
              <a:spLocks noChangeShapeType="1"/>
            </p:cNvSpPr>
            <p:nvPr/>
          </p:nvSpPr>
          <p:spPr bwMode="auto">
            <a:xfrm flipV="1">
              <a:off x="3126579" y="5409409"/>
              <a:ext cx="303592" cy="228058"/>
            </a:xfrm>
            <a:prstGeom prst="line">
              <a:avLst/>
            </a:prstGeom>
            <a:noFill/>
            <a:ln w="9525">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8" name="Line 28"/>
            <p:cNvSpPr>
              <a:spLocks noChangeShapeType="1"/>
            </p:cNvSpPr>
            <p:nvPr/>
          </p:nvSpPr>
          <p:spPr bwMode="auto">
            <a:xfrm flipV="1">
              <a:off x="3430171" y="5409409"/>
              <a:ext cx="303594" cy="228058"/>
            </a:xfrm>
            <a:prstGeom prst="line">
              <a:avLst/>
            </a:prstGeom>
            <a:noFill/>
            <a:ln w="9525">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99" name="Line 29"/>
            <p:cNvSpPr>
              <a:spLocks noChangeShapeType="1"/>
            </p:cNvSpPr>
            <p:nvPr/>
          </p:nvSpPr>
          <p:spPr bwMode="auto">
            <a:xfrm flipV="1">
              <a:off x="3126579" y="5030485"/>
              <a:ext cx="0" cy="456113"/>
            </a:xfrm>
            <a:prstGeom prst="line">
              <a:avLst/>
            </a:prstGeom>
            <a:noFill/>
            <a:ln w="38100">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0" name="Line 30"/>
            <p:cNvSpPr>
              <a:spLocks noChangeShapeType="1"/>
            </p:cNvSpPr>
            <p:nvPr/>
          </p:nvSpPr>
          <p:spPr bwMode="auto">
            <a:xfrm flipH="1">
              <a:off x="2439324" y="5030485"/>
              <a:ext cx="687255" cy="0"/>
            </a:xfrm>
            <a:prstGeom prst="line">
              <a:avLst/>
            </a:prstGeom>
            <a:noFill/>
            <a:ln w="38100">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1" name="Line 31"/>
            <p:cNvSpPr>
              <a:spLocks noChangeShapeType="1"/>
            </p:cNvSpPr>
            <p:nvPr/>
          </p:nvSpPr>
          <p:spPr bwMode="auto">
            <a:xfrm flipV="1">
              <a:off x="2439324" y="1220188"/>
              <a:ext cx="3429603" cy="3810296"/>
            </a:xfrm>
            <a:prstGeom prst="line">
              <a:avLst/>
            </a:prstGeom>
            <a:noFill/>
            <a:ln w="38100">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2" name="Line 32"/>
            <p:cNvSpPr>
              <a:spLocks noChangeShapeType="1"/>
            </p:cNvSpPr>
            <p:nvPr/>
          </p:nvSpPr>
          <p:spPr bwMode="auto">
            <a:xfrm flipV="1">
              <a:off x="3430171" y="5030485"/>
              <a:ext cx="0" cy="456113"/>
            </a:xfrm>
            <a:prstGeom prst="line">
              <a:avLst/>
            </a:prstGeom>
            <a:noFill/>
            <a:ln w="38100">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3" name="Line 33"/>
            <p:cNvSpPr>
              <a:spLocks noChangeShapeType="1"/>
            </p:cNvSpPr>
            <p:nvPr/>
          </p:nvSpPr>
          <p:spPr bwMode="auto">
            <a:xfrm>
              <a:off x="3430171" y="5030485"/>
              <a:ext cx="1144314" cy="0"/>
            </a:xfrm>
            <a:prstGeom prst="line">
              <a:avLst/>
            </a:prstGeom>
            <a:noFill/>
            <a:ln w="38100">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4" name="Line 34"/>
            <p:cNvSpPr>
              <a:spLocks noChangeShapeType="1"/>
            </p:cNvSpPr>
            <p:nvPr/>
          </p:nvSpPr>
          <p:spPr bwMode="auto">
            <a:xfrm flipV="1">
              <a:off x="4574485" y="1293869"/>
              <a:ext cx="3276138" cy="3736616"/>
            </a:xfrm>
            <a:prstGeom prst="line">
              <a:avLst/>
            </a:prstGeom>
            <a:noFill/>
            <a:ln w="38100">
              <a:solidFill>
                <a:srgbClr val="000000"/>
              </a:solidFill>
              <a:round/>
              <a:headEnd/>
              <a:tailEn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5" name="Line 35"/>
            <p:cNvSpPr>
              <a:spLocks noChangeShapeType="1"/>
            </p:cNvSpPr>
            <p:nvPr/>
          </p:nvSpPr>
          <p:spPr bwMode="auto">
            <a:xfrm flipH="1">
              <a:off x="2669520" y="3886694"/>
              <a:ext cx="760651"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6" name="Line 36"/>
            <p:cNvSpPr>
              <a:spLocks noChangeShapeType="1"/>
            </p:cNvSpPr>
            <p:nvPr/>
          </p:nvSpPr>
          <p:spPr bwMode="auto">
            <a:xfrm flipH="1">
              <a:off x="3506904" y="2970961"/>
              <a:ext cx="760651"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7" name="Line 37"/>
            <p:cNvSpPr>
              <a:spLocks noChangeShapeType="1"/>
            </p:cNvSpPr>
            <p:nvPr/>
          </p:nvSpPr>
          <p:spPr bwMode="auto">
            <a:xfrm flipH="1">
              <a:off x="4267556" y="2132414"/>
              <a:ext cx="763986"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8" name="Line 38"/>
            <p:cNvSpPr>
              <a:spLocks noChangeShapeType="1"/>
            </p:cNvSpPr>
            <p:nvPr/>
          </p:nvSpPr>
          <p:spPr bwMode="auto">
            <a:xfrm flipH="1">
              <a:off x="5104938" y="1220188"/>
              <a:ext cx="763988"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09" name="Line 39"/>
            <p:cNvSpPr>
              <a:spLocks noChangeShapeType="1"/>
            </p:cNvSpPr>
            <p:nvPr/>
          </p:nvSpPr>
          <p:spPr bwMode="auto">
            <a:xfrm flipH="1">
              <a:off x="4574485" y="4114752"/>
              <a:ext cx="760651"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10" name="Line 40"/>
            <p:cNvSpPr>
              <a:spLocks noChangeShapeType="1"/>
            </p:cNvSpPr>
            <p:nvPr/>
          </p:nvSpPr>
          <p:spPr bwMode="auto">
            <a:xfrm flipH="1">
              <a:off x="5411868" y="3199016"/>
              <a:ext cx="760651"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11" name="Line 41"/>
            <p:cNvSpPr>
              <a:spLocks noChangeShapeType="1"/>
            </p:cNvSpPr>
            <p:nvPr/>
          </p:nvSpPr>
          <p:spPr bwMode="auto">
            <a:xfrm flipH="1">
              <a:off x="6172519" y="2286791"/>
              <a:ext cx="763988"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12" name="Line 42"/>
            <p:cNvSpPr>
              <a:spLocks noChangeShapeType="1"/>
            </p:cNvSpPr>
            <p:nvPr/>
          </p:nvSpPr>
          <p:spPr bwMode="auto">
            <a:xfrm flipH="1">
              <a:off x="7013239" y="1371058"/>
              <a:ext cx="760651"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13" name="Line 43"/>
            <p:cNvSpPr>
              <a:spLocks noChangeShapeType="1"/>
            </p:cNvSpPr>
            <p:nvPr/>
          </p:nvSpPr>
          <p:spPr bwMode="auto">
            <a:xfrm>
              <a:off x="5411868" y="4114752"/>
              <a:ext cx="457059"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14" name="Line 44"/>
            <p:cNvSpPr>
              <a:spLocks noChangeShapeType="1"/>
            </p:cNvSpPr>
            <p:nvPr/>
          </p:nvSpPr>
          <p:spPr bwMode="auto">
            <a:xfrm>
              <a:off x="6172519" y="3199016"/>
              <a:ext cx="457059"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15" name="Line 45"/>
            <p:cNvSpPr>
              <a:spLocks noChangeShapeType="1"/>
            </p:cNvSpPr>
            <p:nvPr/>
          </p:nvSpPr>
          <p:spPr bwMode="auto">
            <a:xfrm>
              <a:off x="7013239" y="2286791"/>
              <a:ext cx="457059"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16" name="Line 46"/>
            <p:cNvSpPr>
              <a:spLocks noChangeShapeType="1"/>
            </p:cNvSpPr>
            <p:nvPr/>
          </p:nvSpPr>
          <p:spPr bwMode="auto">
            <a:xfrm>
              <a:off x="7773890" y="1371058"/>
              <a:ext cx="457059" cy="0"/>
            </a:xfrm>
            <a:prstGeom prst="line">
              <a:avLst/>
            </a:prstGeom>
            <a:noFill/>
            <a:ln w="9525">
              <a:solidFill>
                <a:srgbClr val="000000"/>
              </a:solidFill>
              <a:round/>
              <a:headEnd/>
              <a:tailEnd type="triangle" w="med" len="med"/>
            </a:ln>
            <a:effectLst/>
          </p:spPr>
          <p:txBody>
            <a:bodyPr/>
            <a:lstStyle/>
            <a:p>
              <a:pPr algn="ctr" fontAlgn="auto">
                <a:spcBef>
                  <a:spcPts val="0"/>
                </a:spcBef>
                <a:spcAft>
                  <a:spcPts val="0"/>
                </a:spcAft>
                <a:defRPr/>
              </a:pPr>
              <a:endParaRPr lang="zh-CN" altLang="en-US" sz="1200" kern="0">
                <a:latin typeface="Huawei Sans" panose="020C0503030203020204" pitchFamily="34" charset="0"/>
              </a:endParaRPr>
            </a:p>
          </p:txBody>
        </p:sp>
        <p:sp>
          <p:nvSpPr>
            <p:cNvPr id="117" name="Text Box 47"/>
            <p:cNvSpPr txBox="1">
              <a:spLocks noChangeArrowheads="1"/>
            </p:cNvSpPr>
            <p:nvPr/>
          </p:nvSpPr>
          <p:spPr bwMode="auto">
            <a:xfrm>
              <a:off x="4267201" y="5836578"/>
              <a:ext cx="1216231" cy="612200"/>
            </a:xfrm>
            <a:prstGeom prst="rect">
              <a:avLst/>
            </a:prstGeom>
            <a:solidFill>
              <a:schemeClr val="tx2"/>
            </a:solidFill>
            <a:ln/>
          </p:spPr>
          <p:style>
            <a:lnRef idx="1">
              <a:schemeClr val="accent4"/>
            </a:lnRef>
            <a:fillRef idx="2">
              <a:schemeClr val="accent4"/>
            </a:fillRef>
            <a:effectRef idx="1">
              <a:schemeClr val="accent4"/>
            </a:effectRef>
            <a:fontRef idx="minor">
              <a:schemeClr val="dk1"/>
            </a:fontRef>
          </p:style>
          <p:txBody>
            <a:bodyPr wrap="square">
              <a:spAutoFit/>
            </a:bodyPr>
            <a:lstStyle>
              <a:defPPr>
                <a:defRPr lang="zh-CN"/>
              </a:defPPr>
              <a:lvl1pPr algn="ctr" eaLnBrk="1" hangingPunct="1">
                <a:spcBef>
                  <a:spcPct val="50000"/>
                </a:spcBef>
                <a:defRPr kumimoji="1" sz="1200" b="0">
                  <a:solidFill>
                    <a:schemeClr val="bg1"/>
                  </a:solidFill>
                  <a:latin typeface="微软雅黑" panose="020B0503020204020204" pitchFamily="34" charset="-122"/>
                  <a:ea typeface="微软雅黑" panose="020B0503020204020204" pitchFamily="34" charset="-122"/>
                </a:defRPr>
              </a:lvl1pPr>
              <a:lvl2pPr marL="742950" indent="-285750" algn="ctr">
                <a:spcBef>
                  <a:spcPct val="20000"/>
                </a:spcBef>
                <a:defRPr kumimoji="1" sz="2600" b="1">
                  <a:solidFill>
                    <a:schemeClr val="accent2"/>
                  </a:solidFill>
                  <a:latin typeface="Times New Roman" panose="02020603050405020304" pitchFamily="18" charset="0"/>
                  <a:ea typeface="隶书" pitchFamily="49" charset="-122"/>
                </a:defRPr>
              </a:lvl2pPr>
              <a:lvl3pPr marL="1143000" indent="-228600" algn="ctr">
                <a:spcBef>
                  <a:spcPct val="20000"/>
                </a:spcBef>
                <a:defRPr kumimoji="1" sz="2600" b="1">
                  <a:solidFill>
                    <a:schemeClr val="accent2"/>
                  </a:solidFill>
                  <a:latin typeface="Times New Roman" panose="02020603050405020304" pitchFamily="18" charset="0"/>
                  <a:ea typeface="隶书" pitchFamily="49" charset="-122"/>
                </a:defRPr>
              </a:lvl3pPr>
              <a:lvl4pPr marL="1600200" indent="-228600" algn="ctr">
                <a:spcBef>
                  <a:spcPct val="20000"/>
                </a:spcBef>
                <a:defRPr kumimoji="1" sz="2600" b="1">
                  <a:solidFill>
                    <a:schemeClr val="accent2"/>
                  </a:solidFill>
                  <a:latin typeface="Times New Roman" panose="02020603050405020304" pitchFamily="18" charset="0"/>
                  <a:ea typeface="隶书" pitchFamily="49" charset="-122"/>
                </a:defRPr>
              </a:lvl4pPr>
              <a:lvl5pPr marL="2057400" indent="-228600" algn="ctr">
                <a:spcBef>
                  <a:spcPct val="20000"/>
                </a:spcBef>
                <a:defRPr kumimoji="1" sz="2600" b="1">
                  <a:solidFill>
                    <a:schemeClr val="accent2"/>
                  </a:solidFill>
                  <a:latin typeface="Times New Roman" panose="02020603050405020304" pitchFamily="18" charset="0"/>
                  <a:ea typeface="隶书" pitchFamily="49" charset="-122"/>
                </a:defRPr>
              </a:lvl5pPr>
              <a:lvl6pPr marL="25146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6pPr>
              <a:lvl7pPr marL="29718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7pPr>
              <a:lvl8pPr marL="34290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8pPr>
              <a:lvl9pPr marL="38862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9pPr>
            </a:lstStyle>
            <a:p>
              <a:pPr>
                <a:defRPr/>
              </a:pPr>
              <a:r>
                <a:rPr lang="en-US">
                  <a:latin typeface="Huawei Sans" panose="020C0503030203020204" pitchFamily="34" charset="0"/>
                  <a:ea typeface="+mn-ea"/>
                </a:rPr>
                <a:t>PDF</a:t>
              </a:r>
            </a:p>
          </p:txBody>
        </p:sp>
        <p:sp>
          <p:nvSpPr>
            <p:cNvPr id="118" name="Text Box 48"/>
            <p:cNvSpPr txBox="1">
              <a:spLocks noChangeArrowheads="1"/>
            </p:cNvSpPr>
            <p:nvPr/>
          </p:nvSpPr>
          <p:spPr bwMode="auto">
            <a:xfrm>
              <a:off x="7233565" y="3874150"/>
              <a:ext cx="1630631" cy="612200"/>
            </a:xfrm>
            <a:prstGeom prst="rect">
              <a:avLst/>
            </a:prstGeom>
            <a:solidFill>
              <a:schemeClr val="tx2"/>
            </a:solidFill>
            <a:ln/>
          </p:spPr>
          <p:style>
            <a:lnRef idx="1">
              <a:schemeClr val="accent4"/>
            </a:lnRef>
            <a:fillRef idx="2">
              <a:schemeClr val="accent4"/>
            </a:fillRef>
            <a:effectRef idx="1">
              <a:schemeClr val="accent4"/>
            </a:effectRef>
            <a:fontRef idx="minor">
              <a:schemeClr val="dk1"/>
            </a:fontRef>
          </p:style>
          <p:txBody>
            <a:bodyPr wrap="square">
              <a:spAutoFit/>
            </a:bodyPr>
            <a:lstStyle>
              <a:defPPr>
                <a:defRPr lang="zh-CN"/>
              </a:defPPr>
              <a:lvl1pPr algn="ctr" eaLnBrk="1" hangingPunct="1">
                <a:spcBef>
                  <a:spcPct val="50000"/>
                </a:spcBef>
                <a:defRPr kumimoji="1" sz="1200" b="0">
                  <a:solidFill>
                    <a:schemeClr val="bg1"/>
                  </a:solidFill>
                  <a:latin typeface="微软雅黑" panose="020B0503020204020204" pitchFamily="34" charset="-122"/>
                  <a:ea typeface="微软雅黑" panose="020B0503020204020204" pitchFamily="34" charset="-122"/>
                </a:defRPr>
              </a:lvl1pPr>
              <a:lvl2pPr marL="742950" indent="-285750" algn="ctr">
                <a:spcBef>
                  <a:spcPct val="20000"/>
                </a:spcBef>
                <a:defRPr kumimoji="1" sz="2600" b="1">
                  <a:solidFill>
                    <a:schemeClr val="accent2"/>
                  </a:solidFill>
                  <a:latin typeface="Times New Roman" panose="02020603050405020304" pitchFamily="18" charset="0"/>
                  <a:ea typeface="隶书" pitchFamily="49" charset="-122"/>
                </a:defRPr>
              </a:lvl2pPr>
              <a:lvl3pPr marL="1143000" indent="-228600" algn="ctr">
                <a:spcBef>
                  <a:spcPct val="20000"/>
                </a:spcBef>
                <a:defRPr kumimoji="1" sz="2600" b="1">
                  <a:solidFill>
                    <a:schemeClr val="accent2"/>
                  </a:solidFill>
                  <a:latin typeface="Times New Roman" panose="02020603050405020304" pitchFamily="18" charset="0"/>
                  <a:ea typeface="隶书" pitchFamily="49" charset="-122"/>
                </a:defRPr>
              </a:lvl3pPr>
              <a:lvl4pPr marL="1600200" indent="-228600" algn="ctr">
                <a:spcBef>
                  <a:spcPct val="20000"/>
                </a:spcBef>
                <a:defRPr kumimoji="1" sz="2600" b="1">
                  <a:solidFill>
                    <a:schemeClr val="accent2"/>
                  </a:solidFill>
                  <a:latin typeface="Times New Roman" panose="02020603050405020304" pitchFamily="18" charset="0"/>
                  <a:ea typeface="隶书" pitchFamily="49" charset="-122"/>
                </a:defRPr>
              </a:lvl4pPr>
              <a:lvl5pPr marL="2057400" indent="-228600" algn="ctr">
                <a:spcBef>
                  <a:spcPct val="20000"/>
                </a:spcBef>
                <a:defRPr kumimoji="1" sz="2600" b="1">
                  <a:solidFill>
                    <a:schemeClr val="accent2"/>
                  </a:solidFill>
                  <a:latin typeface="Times New Roman" panose="02020603050405020304" pitchFamily="18" charset="0"/>
                  <a:ea typeface="隶书" pitchFamily="49" charset="-122"/>
                </a:defRPr>
              </a:lvl5pPr>
              <a:lvl6pPr marL="25146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6pPr>
              <a:lvl7pPr marL="29718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7pPr>
              <a:lvl8pPr marL="34290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8pPr>
              <a:lvl9pPr marL="38862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9pPr>
            </a:lstStyle>
            <a:p>
              <a:pPr>
                <a:defRPr/>
              </a:pPr>
              <a:r>
                <a:rPr lang="en-US">
                  <a:latin typeface="Huawei Sans" panose="020C0503030203020204" pitchFamily="34" charset="0"/>
                  <a:ea typeface="+mn-ea"/>
                </a:rPr>
                <a:t>Equipment</a:t>
              </a:r>
            </a:p>
          </p:txBody>
        </p:sp>
        <p:sp>
          <p:nvSpPr>
            <p:cNvPr id="119" name="Text Box 49"/>
            <p:cNvSpPr txBox="1">
              <a:spLocks noChangeArrowheads="1"/>
            </p:cNvSpPr>
            <p:nvPr/>
          </p:nvSpPr>
          <p:spPr bwMode="auto">
            <a:xfrm>
              <a:off x="4539898" y="4631645"/>
              <a:ext cx="1301204" cy="612200"/>
            </a:xfrm>
            <a:prstGeom prst="rect">
              <a:avLst/>
            </a:prstGeom>
            <a:solidFill>
              <a:schemeClr val="tx2"/>
            </a:solidFill>
            <a:ln/>
          </p:spPr>
          <p:style>
            <a:lnRef idx="1">
              <a:schemeClr val="accent4"/>
            </a:lnRef>
            <a:fillRef idx="2">
              <a:schemeClr val="accent4"/>
            </a:fillRef>
            <a:effectRef idx="1">
              <a:schemeClr val="accent4"/>
            </a:effectRef>
            <a:fontRef idx="minor">
              <a:schemeClr val="dk1"/>
            </a:fontRef>
          </p:style>
          <p:txBody>
            <a:bodyPr wrap="square">
              <a:spAutoFit/>
            </a:bodyPr>
            <a:lstStyle>
              <a:defPPr>
                <a:defRPr lang="zh-CN"/>
              </a:defPPr>
              <a:lvl1pPr algn="ctr" eaLnBrk="1" hangingPunct="1">
                <a:spcBef>
                  <a:spcPct val="50000"/>
                </a:spcBef>
                <a:defRPr kumimoji="1" sz="1200" b="0">
                  <a:solidFill>
                    <a:schemeClr val="bg1"/>
                  </a:solidFill>
                  <a:latin typeface="微软雅黑" panose="020B0503020204020204" pitchFamily="34" charset="-122"/>
                  <a:ea typeface="微软雅黑" panose="020B0503020204020204" pitchFamily="34" charset="-122"/>
                </a:defRPr>
              </a:lvl1pPr>
              <a:lvl2pPr marL="742950" indent="-285750" algn="ctr">
                <a:spcBef>
                  <a:spcPct val="20000"/>
                </a:spcBef>
                <a:defRPr kumimoji="1" sz="2600" b="1">
                  <a:solidFill>
                    <a:schemeClr val="accent2"/>
                  </a:solidFill>
                  <a:latin typeface="Times New Roman" panose="02020603050405020304" pitchFamily="18" charset="0"/>
                  <a:ea typeface="隶书" pitchFamily="49" charset="-122"/>
                </a:defRPr>
              </a:lvl2pPr>
              <a:lvl3pPr marL="1143000" indent="-228600" algn="ctr">
                <a:spcBef>
                  <a:spcPct val="20000"/>
                </a:spcBef>
                <a:defRPr kumimoji="1" sz="2600" b="1">
                  <a:solidFill>
                    <a:schemeClr val="accent2"/>
                  </a:solidFill>
                  <a:latin typeface="Times New Roman" panose="02020603050405020304" pitchFamily="18" charset="0"/>
                  <a:ea typeface="隶书" pitchFamily="49" charset="-122"/>
                </a:defRPr>
              </a:lvl3pPr>
              <a:lvl4pPr marL="1600200" indent="-228600" algn="ctr">
                <a:spcBef>
                  <a:spcPct val="20000"/>
                </a:spcBef>
                <a:defRPr kumimoji="1" sz="2600" b="1">
                  <a:solidFill>
                    <a:schemeClr val="accent2"/>
                  </a:solidFill>
                  <a:latin typeface="Times New Roman" panose="02020603050405020304" pitchFamily="18" charset="0"/>
                  <a:ea typeface="隶书" pitchFamily="49" charset="-122"/>
                </a:defRPr>
              </a:lvl4pPr>
              <a:lvl5pPr marL="2057400" indent="-228600" algn="ctr">
                <a:spcBef>
                  <a:spcPct val="20000"/>
                </a:spcBef>
                <a:defRPr kumimoji="1" sz="2600" b="1">
                  <a:solidFill>
                    <a:schemeClr val="accent2"/>
                  </a:solidFill>
                  <a:latin typeface="Times New Roman" panose="02020603050405020304" pitchFamily="18" charset="0"/>
                  <a:ea typeface="隶书" pitchFamily="49" charset="-122"/>
                </a:defRPr>
              </a:lvl5pPr>
              <a:lvl6pPr marL="25146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6pPr>
              <a:lvl7pPr marL="29718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7pPr>
              <a:lvl8pPr marL="34290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8pPr>
              <a:lvl9pPr marL="38862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9pPr>
            </a:lstStyle>
            <a:p>
              <a:pPr>
                <a:defRPr/>
              </a:pPr>
              <a:r>
                <a:rPr lang="en-US">
                  <a:latin typeface="Huawei Sans" panose="020C0503030203020204" pitchFamily="34" charset="0"/>
                  <a:ea typeface="+mn-ea"/>
                </a:rPr>
                <a:t>Busway</a:t>
              </a:r>
            </a:p>
          </p:txBody>
        </p:sp>
        <p:sp>
          <p:nvSpPr>
            <p:cNvPr id="120" name="Text Box 50"/>
            <p:cNvSpPr txBox="1">
              <a:spLocks noChangeArrowheads="1"/>
            </p:cNvSpPr>
            <p:nvPr/>
          </p:nvSpPr>
          <p:spPr bwMode="auto">
            <a:xfrm>
              <a:off x="5841101" y="2137891"/>
              <a:ext cx="1924529" cy="1020334"/>
            </a:xfrm>
            <a:prstGeom prst="rect">
              <a:avLst/>
            </a:prstGeom>
            <a:solidFill>
              <a:schemeClr val="tx2"/>
            </a:solidFill>
            <a:ln/>
          </p:spPr>
          <p:style>
            <a:lnRef idx="1">
              <a:schemeClr val="accent4"/>
            </a:lnRef>
            <a:fillRef idx="2">
              <a:schemeClr val="accent4"/>
            </a:fillRef>
            <a:effectRef idx="1">
              <a:schemeClr val="accent4"/>
            </a:effectRef>
            <a:fontRef idx="minor">
              <a:schemeClr val="dk1"/>
            </a:fontRef>
          </p:style>
          <p:txBody>
            <a:bodyPr wrap="square">
              <a:spAutoFit/>
            </a:bodyPr>
            <a:lstStyle>
              <a:defPPr>
                <a:defRPr lang="zh-CN"/>
              </a:defPPr>
              <a:lvl1pPr algn="ctr" eaLnBrk="1" hangingPunct="1">
                <a:spcBef>
                  <a:spcPct val="50000"/>
                </a:spcBef>
                <a:defRPr kumimoji="1" sz="1200" b="0">
                  <a:solidFill>
                    <a:schemeClr val="bg1"/>
                  </a:solidFill>
                  <a:latin typeface="微软雅黑" panose="020B0503020204020204" pitchFamily="34" charset="-122"/>
                  <a:ea typeface="微软雅黑" panose="020B0503020204020204" pitchFamily="34" charset="-122"/>
                </a:defRPr>
              </a:lvl1pPr>
              <a:lvl2pPr marL="742950" indent="-285750" algn="ctr">
                <a:spcBef>
                  <a:spcPct val="20000"/>
                </a:spcBef>
                <a:defRPr kumimoji="1" sz="2600" b="1">
                  <a:solidFill>
                    <a:schemeClr val="accent2"/>
                  </a:solidFill>
                  <a:latin typeface="Times New Roman" panose="02020603050405020304" pitchFamily="18" charset="0"/>
                  <a:ea typeface="隶书" pitchFamily="49" charset="-122"/>
                </a:defRPr>
              </a:lvl2pPr>
              <a:lvl3pPr marL="1143000" indent="-228600" algn="ctr">
                <a:spcBef>
                  <a:spcPct val="20000"/>
                </a:spcBef>
                <a:defRPr kumimoji="1" sz="2600" b="1">
                  <a:solidFill>
                    <a:schemeClr val="accent2"/>
                  </a:solidFill>
                  <a:latin typeface="Times New Roman" panose="02020603050405020304" pitchFamily="18" charset="0"/>
                  <a:ea typeface="隶书" pitchFamily="49" charset="-122"/>
                </a:defRPr>
              </a:lvl3pPr>
              <a:lvl4pPr marL="1600200" indent="-228600" algn="ctr">
                <a:spcBef>
                  <a:spcPct val="20000"/>
                </a:spcBef>
                <a:defRPr kumimoji="1" sz="2600" b="1">
                  <a:solidFill>
                    <a:schemeClr val="accent2"/>
                  </a:solidFill>
                  <a:latin typeface="Times New Roman" panose="02020603050405020304" pitchFamily="18" charset="0"/>
                  <a:ea typeface="隶书" pitchFamily="49" charset="-122"/>
                </a:defRPr>
              </a:lvl4pPr>
              <a:lvl5pPr marL="2057400" indent="-228600" algn="ctr">
                <a:spcBef>
                  <a:spcPct val="20000"/>
                </a:spcBef>
                <a:defRPr kumimoji="1" sz="2600" b="1">
                  <a:solidFill>
                    <a:schemeClr val="accent2"/>
                  </a:solidFill>
                  <a:latin typeface="Times New Roman" panose="02020603050405020304" pitchFamily="18" charset="0"/>
                  <a:ea typeface="隶书" pitchFamily="49" charset="-122"/>
                </a:defRPr>
              </a:lvl5pPr>
              <a:lvl6pPr marL="25146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6pPr>
              <a:lvl7pPr marL="29718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7pPr>
              <a:lvl8pPr marL="34290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8pPr>
              <a:lvl9pPr marL="3886200" indent="-228600" algn="ctr" eaLnBrk="0" fontAlgn="base" hangingPunct="0">
                <a:spcBef>
                  <a:spcPct val="20000"/>
                </a:spcBef>
                <a:spcAft>
                  <a:spcPct val="0"/>
                </a:spcAft>
                <a:defRPr kumimoji="1" sz="2600" b="1">
                  <a:solidFill>
                    <a:schemeClr val="accent2"/>
                  </a:solidFill>
                  <a:latin typeface="Times New Roman" panose="02020603050405020304" pitchFamily="18" charset="0"/>
                  <a:ea typeface="隶书" pitchFamily="49" charset="-122"/>
                </a:defRPr>
              </a:lvl9pPr>
            </a:lstStyle>
            <a:p>
              <a:pPr>
                <a:defRPr/>
              </a:pPr>
              <a:r>
                <a:rPr lang="en-US" dirty="0">
                  <a:latin typeface="Huawei Sans" panose="020C0503030203020204" pitchFamily="34" charset="0"/>
                  <a:ea typeface="+mn-ea"/>
                </a:rPr>
                <a:t>Power distribution unit</a:t>
              </a:r>
            </a:p>
          </p:txBody>
        </p:sp>
      </p:grpSp>
      <p:sp>
        <p:nvSpPr>
          <p:cNvPr id="121" name="Rectangle 1"/>
          <p:cNvSpPr>
            <a:spLocks noChangeArrowheads="1"/>
          </p:cNvSpPr>
          <p:nvPr/>
        </p:nvSpPr>
        <p:spPr bwMode="auto">
          <a:xfrm>
            <a:off x="1374018" y="4270792"/>
            <a:ext cx="330090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600" dirty="0">
                <a:latin typeface="Huawei Sans" panose="020C0503030203020204" pitchFamily="34" charset="0"/>
                <a:ea typeface="+mn-ea"/>
              </a:rPr>
              <a:t>Cable power distribution solution</a:t>
            </a:r>
          </a:p>
        </p:txBody>
      </p:sp>
      <p:sp>
        <p:nvSpPr>
          <p:cNvPr id="122" name="Rectangle 2"/>
          <p:cNvSpPr>
            <a:spLocks noChangeArrowheads="1"/>
          </p:cNvSpPr>
          <p:nvPr/>
        </p:nvSpPr>
        <p:spPr bwMode="auto">
          <a:xfrm>
            <a:off x="6959185" y="4258903"/>
            <a:ext cx="348524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nSpc>
                <a:spcPct val="100000"/>
              </a:lnSpc>
              <a:spcBef>
                <a:spcPct val="0"/>
              </a:spcBef>
              <a:buClrTx/>
              <a:buSzTx/>
              <a:buFontTx/>
              <a:buNone/>
            </a:pPr>
            <a:r>
              <a:rPr lang="en-US" sz="1600">
                <a:latin typeface="Huawei Sans" panose="020C0503030203020204" pitchFamily="34" charset="0"/>
                <a:ea typeface="+mn-ea"/>
              </a:rPr>
              <a:t>Busway power distribution solution</a:t>
            </a:r>
          </a:p>
        </p:txBody>
      </p:sp>
      <p:sp>
        <p:nvSpPr>
          <p:cNvPr id="123" name="Rectangle 182"/>
          <p:cNvSpPr>
            <a:spLocks noChangeArrowheads="1"/>
          </p:cNvSpPr>
          <p:nvPr/>
        </p:nvSpPr>
        <p:spPr bwMode="auto">
          <a:xfrm>
            <a:off x="1164003" y="4568485"/>
            <a:ext cx="4081033" cy="1569660"/>
          </a:xfrm>
          <a:prstGeom prst="rect">
            <a:avLst/>
          </a:prstGeom>
          <a:solidFill>
            <a:schemeClr val="bg1"/>
          </a:solidFill>
          <a:ln>
            <a:solidFill>
              <a:schemeClr val="bg1"/>
            </a:solidFill>
          </a:ln>
        </p:spPr>
        <p:style>
          <a:lnRef idx="1">
            <a:schemeClr val="accent5"/>
          </a:lnRef>
          <a:fillRef idx="2">
            <a:schemeClr val="accent5"/>
          </a:fillRef>
          <a:effectRef idx="1">
            <a:schemeClr val="accent5"/>
          </a:effectRef>
          <a:fontRef idx="minor">
            <a:schemeClr val="dk1"/>
          </a:fontRef>
        </p:style>
        <p:txBody>
          <a:bodyPr wrap="square">
            <a:spAutoFit/>
          </a:bodyPr>
          <a:lstStyle/>
          <a:p>
            <a:pPr eaLnBrk="1" fontAlgn="t" hangingPunct="1">
              <a:lnSpc>
                <a:spcPct val="150000"/>
              </a:lnSpc>
              <a:defRPr/>
            </a:pPr>
            <a:r>
              <a:rPr lang="en-US" sz="1600" dirty="0">
                <a:latin typeface="Huawei Sans" panose="020C0503030203020204" pitchFamily="34" charset="0"/>
              </a:rPr>
              <a:t>Cables are routed separately and there are many loops. Each time a new device is added, cables need to be </a:t>
            </a:r>
            <a:r>
              <a:rPr lang="en-US" sz="1600" dirty="0" smtClean="0">
                <a:latin typeface="Huawei Sans" panose="020C0503030203020204" pitchFamily="34" charset="0"/>
              </a:rPr>
              <a:t>re-led </a:t>
            </a:r>
            <a:r>
              <a:rPr lang="en-US" sz="1600" dirty="0">
                <a:latin typeface="Huawei Sans" panose="020C0503030203020204" pitchFamily="34" charset="0"/>
              </a:rPr>
              <a:t>from the PDF, causing many fault points</a:t>
            </a:r>
            <a:r>
              <a:rPr lang="en-US" sz="1600" dirty="0" smtClean="0">
                <a:latin typeface="Huawei Sans" panose="020C0503030203020204" pitchFamily="34" charset="0"/>
              </a:rPr>
              <a:t>.</a:t>
            </a:r>
            <a:endParaRPr lang="en-US" sz="1600" dirty="0">
              <a:latin typeface="Huawei Sans" panose="020C0503030203020204" pitchFamily="34" charset="0"/>
            </a:endParaRPr>
          </a:p>
        </p:txBody>
      </p:sp>
      <p:sp>
        <p:nvSpPr>
          <p:cNvPr id="124" name="Rectangle 182"/>
          <p:cNvSpPr>
            <a:spLocks noChangeArrowheads="1"/>
          </p:cNvSpPr>
          <p:nvPr/>
        </p:nvSpPr>
        <p:spPr bwMode="auto">
          <a:xfrm>
            <a:off x="6922626" y="4791073"/>
            <a:ext cx="3770313" cy="1200329"/>
          </a:xfrm>
          <a:prstGeom prst="rect">
            <a:avLst/>
          </a:prstGeom>
          <a:solidFill>
            <a:schemeClr val="bg1"/>
          </a:solidFill>
          <a:ln>
            <a:solidFill>
              <a:schemeClr val="bg1"/>
            </a:solidFill>
          </a:ln>
        </p:spPr>
        <p:style>
          <a:lnRef idx="1">
            <a:schemeClr val="accent5"/>
          </a:lnRef>
          <a:fillRef idx="2">
            <a:schemeClr val="accent5"/>
          </a:fillRef>
          <a:effectRef idx="1">
            <a:schemeClr val="accent5"/>
          </a:effectRef>
          <a:fontRef idx="minor">
            <a:schemeClr val="dk1"/>
          </a:fontRef>
        </p:style>
        <p:txBody>
          <a:bodyPr>
            <a:spAutoFit/>
          </a:bodyPr>
          <a:lstStyle/>
          <a:p>
            <a:pPr eaLnBrk="1" fontAlgn="t" hangingPunct="1">
              <a:lnSpc>
                <a:spcPct val="150000"/>
              </a:lnSpc>
              <a:defRPr/>
            </a:pPr>
            <a:r>
              <a:rPr lang="en-US" sz="1600" dirty="0">
                <a:latin typeface="Huawei Sans" panose="020C0503030203020204" pitchFamily="34" charset="0"/>
              </a:rPr>
              <a:t>Fewer loops and fault points, easy capacity expansion, and reduced total length of power supply </a:t>
            </a:r>
            <a:r>
              <a:rPr lang="en-US" sz="1600" dirty="0" smtClean="0">
                <a:latin typeface="Huawei Sans" panose="020C0503030203020204" pitchFamily="34" charset="0"/>
              </a:rPr>
              <a:t>paths.</a:t>
            </a:r>
            <a:endParaRPr lang="en-US" sz="1600" dirty="0">
              <a:latin typeface="Huawei Sans" panose="020C0503030203020204" pitchFamily="34" charset="0"/>
            </a:endParaRPr>
          </a:p>
        </p:txBody>
      </p:sp>
    </p:spTree>
    <p:extLst>
      <p:ext uri="{BB962C8B-B14F-4D97-AF65-F5344CB8AC3E}">
        <p14:creationId xmlns:p14="http://schemas.microsoft.com/office/powerpoint/2010/main" val="19280848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chor="ctr" anchorCtr="0"/>
          <a:lstStyle/>
          <a:p>
            <a:r>
              <a:rPr lang="en-US" dirty="0">
                <a:latin typeface="Huawei Sans" panose="020C0503030203020204" pitchFamily="34" charset="0"/>
              </a:rPr>
              <a:t>Comparison Between the Cable and </a:t>
            </a:r>
            <a:r>
              <a:rPr lang="en-US" dirty="0" err="1">
                <a:latin typeface="Huawei Sans" panose="020C0503030203020204" pitchFamily="34" charset="0"/>
              </a:rPr>
              <a:t>Busway</a:t>
            </a:r>
            <a:r>
              <a:rPr lang="en-US" dirty="0">
                <a:latin typeface="Huawei Sans" panose="020C0503030203020204" pitchFamily="34" charset="0"/>
              </a:rPr>
              <a:t> Solutions (2)</a:t>
            </a:r>
          </a:p>
        </p:txBody>
      </p:sp>
      <p:graphicFrame>
        <p:nvGraphicFramePr>
          <p:cNvPr id="7" name="Group 724"/>
          <p:cNvGraphicFramePr>
            <a:graphicFrameLocks noGrp="1"/>
          </p:cNvGraphicFramePr>
          <p:nvPr>
            <p:extLst>
              <p:ext uri="{D42A27DB-BD31-4B8C-83A1-F6EECF244321}">
                <p14:modId xmlns:p14="http://schemas.microsoft.com/office/powerpoint/2010/main" val="2194678102"/>
              </p:ext>
            </p:extLst>
          </p:nvPr>
        </p:nvGraphicFramePr>
        <p:xfrm>
          <a:off x="660400" y="1001359"/>
          <a:ext cx="10871199" cy="5184286"/>
        </p:xfrm>
        <a:graphic>
          <a:graphicData uri="http://schemas.openxmlformats.org/drawingml/2006/table">
            <a:tbl>
              <a:tblPr/>
              <a:tblGrid>
                <a:gridCol w="1927167"/>
                <a:gridCol w="4472016"/>
                <a:gridCol w="4472016"/>
              </a:tblGrid>
              <a:tr h="453374">
                <a:tc>
                  <a:txBody>
                    <a:bodyPr/>
                    <a:lstStyle/>
                    <a:p>
                      <a:pPr algn="ctr">
                        <a:lnSpc>
                          <a:spcPct val="100000"/>
                        </a:lnSpc>
                        <a:spcAft>
                          <a:spcPts val="0"/>
                        </a:spcAft>
                      </a:pPr>
                      <a:r>
                        <a:rPr lang="en-US" sz="1400" b="1" dirty="0">
                          <a:solidFill>
                            <a:schemeClr val="tx1"/>
                          </a:solidFill>
                          <a:latin typeface="Huawei Sans" panose="020C0503030203020204" pitchFamily="34" charset="0"/>
                          <a:ea typeface="+mn-ea"/>
                          <a:cs typeface="宋体"/>
                        </a:rPr>
                        <a:t>Item</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algn="ctr">
                        <a:lnSpc>
                          <a:spcPct val="100000"/>
                        </a:lnSpc>
                        <a:spcAft>
                          <a:spcPts val="0"/>
                        </a:spcAft>
                      </a:pPr>
                      <a:r>
                        <a:rPr lang="en-US" sz="1400" b="1" dirty="0">
                          <a:solidFill>
                            <a:schemeClr val="tx1"/>
                          </a:solidFill>
                          <a:latin typeface="Huawei Sans" panose="020C0503030203020204" pitchFamily="34" charset="0"/>
                          <a:ea typeface="+mn-ea"/>
                        </a:rPr>
                        <a:t>Cable Solution</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c>
                  <a:txBody>
                    <a:bodyPr/>
                    <a:lstStyle/>
                    <a:p>
                      <a:pPr algn="ctr">
                        <a:lnSpc>
                          <a:spcPct val="100000"/>
                        </a:lnSpc>
                        <a:spcAft>
                          <a:spcPts val="0"/>
                        </a:spcAft>
                      </a:pPr>
                      <a:r>
                        <a:rPr lang="en-US" sz="1400" b="1" dirty="0" err="1">
                          <a:solidFill>
                            <a:schemeClr val="tx1"/>
                          </a:solidFill>
                          <a:latin typeface="Huawei Sans" panose="020C0503030203020204" pitchFamily="34" charset="0"/>
                          <a:ea typeface="+mn-ea"/>
                        </a:rPr>
                        <a:t>Busway</a:t>
                      </a:r>
                      <a:r>
                        <a:rPr lang="en-US" sz="1400" b="1" dirty="0">
                          <a:solidFill>
                            <a:schemeClr val="tx1"/>
                          </a:solidFill>
                          <a:latin typeface="Huawei Sans" panose="020C0503030203020204" pitchFamily="34" charset="0"/>
                          <a:ea typeface="+mn-ea"/>
                        </a:rPr>
                        <a:t> Solution</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lumMod val="85000"/>
                      </a:schemeClr>
                    </a:solidFill>
                  </a:tcPr>
                </a:tc>
              </a:tr>
              <a:tr h="291988">
                <a:tc>
                  <a:txBody>
                    <a:bodyPr/>
                    <a:lstStyle/>
                    <a:p>
                      <a:pPr algn="ctr">
                        <a:lnSpc>
                          <a:spcPct val="100000"/>
                        </a:lnSpc>
                        <a:spcAft>
                          <a:spcPts val="0"/>
                        </a:spcAft>
                      </a:pPr>
                      <a:r>
                        <a:rPr lang="en-US" sz="1400">
                          <a:latin typeface="Huawei Sans" panose="020C0503030203020204" pitchFamily="34" charset="0"/>
                          <a:ea typeface="+mn-ea"/>
                          <a:cs typeface="宋体"/>
                        </a:rPr>
                        <a:t>Material cost</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ctr" defTabSz="914400" rtl="0" eaLnBrk="1" latinLnBrk="0" hangingPunct="1">
                        <a:lnSpc>
                          <a:spcPct val="100000"/>
                        </a:lnSpc>
                        <a:spcAft>
                          <a:spcPts val="0"/>
                        </a:spcAft>
                      </a:pPr>
                      <a:r>
                        <a:rPr lang="en-US" sz="1400" dirty="0">
                          <a:solidFill>
                            <a:schemeClr val="tx1"/>
                          </a:solidFill>
                          <a:latin typeface="Huawei Sans" panose="020C0503030203020204" pitchFamily="34" charset="0"/>
                          <a:ea typeface="+mn-ea"/>
                          <a:cs typeface="宋体"/>
                        </a:rPr>
                        <a:t>Relatively low</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algn="ctr" defTabSz="914400" rtl="0" eaLnBrk="1" latinLnBrk="0" hangingPunct="1">
                        <a:lnSpc>
                          <a:spcPct val="100000"/>
                        </a:lnSpc>
                        <a:spcAft>
                          <a:spcPts val="0"/>
                        </a:spcAft>
                      </a:pPr>
                      <a:r>
                        <a:rPr lang="en-US" sz="1400">
                          <a:solidFill>
                            <a:schemeClr val="tx1"/>
                          </a:solidFill>
                          <a:latin typeface="Huawei Sans" panose="020C0503030203020204" pitchFamily="34" charset="0"/>
                          <a:ea typeface="+mn-ea"/>
                          <a:cs typeface="宋体"/>
                        </a:rPr>
                        <a:t>Relatively high</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95666">
                <a:tc>
                  <a:txBody>
                    <a:bodyPr/>
                    <a:lstStyle/>
                    <a:p>
                      <a:pPr algn="ctr">
                        <a:lnSpc>
                          <a:spcPct val="100000"/>
                        </a:lnSpc>
                        <a:spcAft>
                          <a:spcPts val="0"/>
                        </a:spcAft>
                      </a:pPr>
                      <a:r>
                        <a:rPr lang="en-US" sz="1400">
                          <a:latin typeface="Huawei Sans" panose="020C0503030203020204" pitchFamily="34" charset="0"/>
                          <a:ea typeface="+mn-ea"/>
                          <a:cs typeface="宋体"/>
                        </a:rPr>
                        <a:t>Installation mode</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ea typeface="+mn-ea"/>
                          <a:cs typeface="宋体"/>
                        </a:rPr>
                        <a:t>During cable installation, cable trays must be configured if cables are exposed. Trenches need to be dug for underground routing, which requires high construction costs.</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ea typeface="+mn-ea"/>
                          <a:cs typeface="宋体"/>
                        </a:rPr>
                        <a:t>Easy to install. Dedicated installation supports are provided.</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83975">
                <a:tc>
                  <a:txBody>
                    <a:bodyPr/>
                    <a:lstStyle/>
                    <a:p>
                      <a:pPr algn="ctr">
                        <a:lnSpc>
                          <a:spcPct val="100000"/>
                        </a:lnSpc>
                        <a:spcAft>
                          <a:spcPts val="0"/>
                        </a:spcAft>
                      </a:pPr>
                      <a:r>
                        <a:rPr lang="en-US" sz="1400">
                          <a:latin typeface="Huawei Sans" panose="020C0503030203020204" pitchFamily="34" charset="0"/>
                          <a:ea typeface="+mn-ea"/>
                        </a:rPr>
                        <a:t>Footprint</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Cables with large diameters require a larger turning radius.</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Elbows can be used at the turning of a busway, which occupies a small space.</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47833">
                <a:tc>
                  <a:txBody>
                    <a:bodyPr/>
                    <a:lstStyle/>
                    <a:p>
                      <a:pPr algn="ctr">
                        <a:lnSpc>
                          <a:spcPct val="100000"/>
                        </a:lnSpc>
                        <a:spcAft>
                          <a:spcPts val="0"/>
                        </a:spcAft>
                      </a:pPr>
                      <a:r>
                        <a:rPr lang="en-US" sz="1400">
                          <a:latin typeface="Huawei Sans" panose="020C0503030203020204" pitchFamily="34" charset="0"/>
                          <a:ea typeface="+mn-ea"/>
                        </a:rPr>
                        <a:t>Current-carrying capacity</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Maximum current of a single cable: 400 A (VV type)</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Maximum: 6300 A (intensive)</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91988">
                <a:tc>
                  <a:txBody>
                    <a:bodyPr/>
                    <a:lstStyle/>
                    <a:p>
                      <a:pPr algn="ctr">
                        <a:lnSpc>
                          <a:spcPct val="100000"/>
                        </a:lnSpc>
                        <a:spcAft>
                          <a:spcPts val="0"/>
                        </a:spcAft>
                      </a:pPr>
                      <a:r>
                        <a:rPr lang="en-US" sz="1400">
                          <a:latin typeface="Huawei Sans" panose="020C0503030203020204" pitchFamily="34" charset="0"/>
                          <a:ea typeface="+mn-ea"/>
                        </a:rPr>
                        <a:t>Circuit voltage drop</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Large</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Small</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91988">
                <a:tc>
                  <a:txBody>
                    <a:bodyPr/>
                    <a:lstStyle/>
                    <a:p>
                      <a:pPr algn="ctr">
                        <a:lnSpc>
                          <a:spcPct val="100000"/>
                        </a:lnSpc>
                        <a:spcAft>
                          <a:spcPts val="0"/>
                        </a:spcAft>
                      </a:pPr>
                      <a:r>
                        <a:rPr lang="en-US" sz="1400">
                          <a:latin typeface="Huawei Sans" panose="020C0503030203020204" pitchFamily="34" charset="0"/>
                          <a:ea typeface="+mn-ea"/>
                        </a:rPr>
                        <a:t>Service life</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cs typeface="宋体"/>
                        </a:rPr>
                        <a:t>10–15 years</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 20 years</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95666">
                <a:tc>
                  <a:txBody>
                    <a:bodyPr/>
                    <a:lstStyle/>
                    <a:p>
                      <a:pPr algn="ctr">
                        <a:lnSpc>
                          <a:spcPct val="100000"/>
                        </a:lnSpc>
                        <a:spcAft>
                          <a:spcPts val="0"/>
                        </a:spcAft>
                      </a:pPr>
                      <a:r>
                        <a:rPr lang="en-US" sz="1400">
                          <a:latin typeface="Huawei Sans" panose="020C0503030203020204" pitchFamily="34" charset="0"/>
                          <a:ea typeface="+mn-ea"/>
                        </a:rPr>
                        <a:t>Solution design</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Designed based on the power supply and distribution layout and does not need to be customized.</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The design must be based on the floor plan. In addition, the site survey must be performed, and the straight section and elbow must be customized based on the site requirements.</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583975">
                <a:tc>
                  <a:txBody>
                    <a:bodyPr/>
                    <a:lstStyle/>
                    <a:p>
                      <a:pPr algn="ctr">
                        <a:lnSpc>
                          <a:spcPct val="100000"/>
                        </a:lnSpc>
                        <a:spcAft>
                          <a:spcPts val="0"/>
                        </a:spcAft>
                      </a:pPr>
                      <a:r>
                        <a:rPr lang="en-US" sz="1400">
                          <a:latin typeface="Huawei Sans" panose="020C0503030203020204" pitchFamily="34" charset="0"/>
                          <a:ea typeface="+mn-ea"/>
                        </a:rPr>
                        <a:t>Capacity expansion mode</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Cannot be expanded. Cables need to be connected to the PDF again.</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rPr>
                        <a:t>A branching loop can be added at the branch port.</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447833">
                <a:tc>
                  <a:txBody>
                    <a:bodyPr/>
                    <a:lstStyle/>
                    <a:p>
                      <a:pPr algn="ctr">
                        <a:lnSpc>
                          <a:spcPct val="100000"/>
                        </a:lnSpc>
                        <a:spcAft>
                          <a:spcPts val="0"/>
                        </a:spcAft>
                      </a:pPr>
                      <a:r>
                        <a:rPr lang="en-US" sz="1400">
                          <a:latin typeface="Huawei Sans" panose="020C0503030203020204" pitchFamily="34" charset="0"/>
                          <a:ea typeface="+mn-ea"/>
                          <a:cs typeface="宋体"/>
                        </a:rPr>
                        <a:t>Power transmission loss</a:t>
                      </a:r>
                    </a:p>
                  </a:txBody>
                  <a:tcPr marL="39314" marR="39314"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a:latin typeface="Huawei Sans" panose="020C0503030203020204" pitchFamily="34" charset="0"/>
                          <a:ea typeface="+mn-ea"/>
                          <a:cs typeface="宋体"/>
                        </a:rPr>
                        <a:t>High</a:t>
                      </a:r>
                    </a:p>
                  </a:txBody>
                  <a:tcPr marL="39314" marR="3931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lnSpc>
                          <a:spcPct val="100000"/>
                        </a:lnSpc>
                        <a:spcAft>
                          <a:spcPts val="0"/>
                        </a:spcAft>
                      </a:pPr>
                      <a:r>
                        <a:rPr lang="en-US" sz="1400" dirty="0">
                          <a:latin typeface="Huawei Sans" panose="020C0503030203020204" pitchFamily="34" charset="0"/>
                          <a:ea typeface="+mn-ea"/>
                          <a:cs typeface="宋体"/>
                        </a:rPr>
                        <a:t>Low</a:t>
                      </a:r>
                    </a:p>
                  </a:txBody>
                  <a:tcPr marL="39314" marR="39314"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37989530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r>
              <a:rPr lang="en-US" dirty="0" smtClean="0"/>
              <a:t>System Composition</a:t>
            </a:r>
          </a:p>
          <a:p>
            <a:r>
              <a:rPr lang="en-US" dirty="0" smtClean="0"/>
              <a:t>Planning Preparation</a:t>
            </a:r>
          </a:p>
          <a:p>
            <a:r>
              <a:rPr lang="en-US" dirty="0" smtClean="0"/>
              <a:t>Planning Method</a:t>
            </a:r>
          </a:p>
          <a:p>
            <a:pPr lvl="1"/>
            <a:r>
              <a:rPr lang="en-US" dirty="0" smtClean="0"/>
              <a:t>Planning Procedure</a:t>
            </a:r>
          </a:p>
          <a:p>
            <a:pPr lvl="1"/>
            <a:r>
              <a:rPr lang="en-US" dirty="0" smtClean="0"/>
              <a:t>Power Supply Solution Selection</a:t>
            </a:r>
          </a:p>
          <a:p>
            <a:pPr lvl="1"/>
            <a:r>
              <a:rPr lang="en-US" dirty="0" smtClean="0"/>
              <a:t>Low-Voltage Electric Device Selection</a:t>
            </a:r>
          </a:p>
          <a:p>
            <a:pPr lvl="1"/>
            <a:r>
              <a:rPr lang="en-US" dirty="0" smtClean="0"/>
              <a:t>Low-Voltage PDF Configuration</a:t>
            </a:r>
          </a:p>
          <a:p>
            <a:pPr lvl="1"/>
            <a:r>
              <a:rPr lang="en-US" dirty="0" smtClean="0"/>
              <a:t>Conductor Selection</a:t>
            </a:r>
          </a:p>
          <a:p>
            <a:endParaRPr lang="zh-CN" altLang="en-US" dirty="0"/>
          </a:p>
        </p:txBody>
      </p:sp>
    </p:spTree>
    <p:extLst>
      <p:ext uri="{BB962C8B-B14F-4D97-AF65-F5344CB8AC3E}">
        <p14:creationId xmlns:p14="http://schemas.microsoft.com/office/powerpoint/2010/main" val="399754297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a:t>(short-answer question) </a:t>
            </a:r>
            <a:r>
              <a:rPr lang="en-US" dirty="0" smtClean="0"/>
              <a:t>Why is reactive power compensation required for a data center?</a:t>
            </a:r>
            <a:endParaRPr lang="en-US" dirty="0"/>
          </a:p>
        </p:txBody>
      </p:sp>
    </p:spTree>
    <p:extLst>
      <p:ext uri="{BB962C8B-B14F-4D97-AF65-F5344CB8AC3E}">
        <p14:creationId xmlns:p14="http://schemas.microsoft.com/office/powerpoint/2010/main" val="256751133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98662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System Overview</a:t>
            </a:r>
            <a:endParaRPr lang="en-US"/>
          </a:p>
        </p:txBody>
      </p:sp>
      <p:sp>
        <p:nvSpPr>
          <p:cNvPr id="4" name="文本占位符 3"/>
          <p:cNvSpPr>
            <a:spLocks noGrp="1"/>
          </p:cNvSpPr>
          <p:nvPr>
            <p:ph type="body" sz="quarter" idx="10"/>
          </p:nvPr>
        </p:nvSpPr>
        <p:spPr>
          <a:xfrm>
            <a:off x="455613" y="1052514"/>
            <a:ext cx="6171556" cy="4875042"/>
          </a:xfrm>
        </p:spPr>
        <p:txBody>
          <a:bodyPr/>
          <a:lstStyle/>
          <a:p>
            <a:r>
              <a:rPr lang="en-US" sz="1800" dirty="0" smtClean="0"/>
              <a:t>Main components</a:t>
            </a:r>
          </a:p>
          <a:p>
            <a:pPr lvl="1"/>
            <a:r>
              <a:rPr lang="en-US" sz="1600" dirty="0" smtClean="0"/>
              <a:t>A low-voltage power distribution system consists of a low-voltage power distribution frame (PDF) and power cables.</a:t>
            </a:r>
          </a:p>
          <a:p>
            <a:pPr lvl="1"/>
            <a:r>
              <a:rPr lang="en-US" sz="1600" dirty="0" smtClean="0"/>
              <a:t>The low-voltage PDF leads in the low-voltage mains output from the transformer, distributes the mains to the uninterruptible power system (UPS) PDF, DC PDF, and power PDF, which distribute the mains power to loads.</a:t>
            </a:r>
          </a:p>
          <a:p>
            <a:pPr lvl="1"/>
            <a:r>
              <a:rPr lang="en-US" sz="1600" dirty="0" smtClean="0"/>
              <a:t>Power cables are used to connect systems at all levels and lead power from the mains to loads. Conductors include cables and </a:t>
            </a:r>
            <a:r>
              <a:rPr lang="en-US" sz="1600" dirty="0" err="1" smtClean="0"/>
              <a:t>busways</a:t>
            </a:r>
            <a:r>
              <a:rPr lang="en-US" sz="1600" dirty="0" smtClean="0"/>
              <a:t>, and they have different application scenarios.</a:t>
            </a:r>
          </a:p>
          <a:p>
            <a:endParaRPr lang="zh-CN" altLang="en-US" sz="1800" dirty="0"/>
          </a:p>
        </p:txBody>
      </p:sp>
      <p:grpSp>
        <p:nvGrpSpPr>
          <p:cNvPr id="25" name="组合 24"/>
          <p:cNvGrpSpPr/>
          <p:nvPr/>
        </p:nvGrpSpPr>
        <p:grpSpPr>
          <a:xfrm>
            <a:off x="7169020" y="1764455"/>
            <a:ext cx="4362425" cy="4469060"/>
            <a:chOff x="7284845" y="1431132"/>
            <a:chExt cx="3668119" cy="4229100"/>
          </a:xfrm>
        </p:grpSpPr>
        <p:pic>
          <p:nvPicPr>
            <p:cNvPr id="5" name="Picture 4" descr="D:\图片\136279_0.jpg"/>
            <p:cNvPicPr>
              <a:picLocks noChangeAspect="1" noChangeArrowheads="1"/>
            </p:cNvPicPr>
            <p:nvPr/>
          </p:nvPicPr>
          <p:blipFill>
            <a:blip r:embed="rId3" cstate="print">
              <a:extLst>
                <a:ext uri="{28A0092B-C50C-407E-A947-70E740481C1C}">
                  <a14:useLocalDpi xmlns:a14="http://schemas.microsoft.com/office/drawing/2010/main" val="0"/>
                </a:ext>
              </a:extLst>
            </a:blip>
            <a:srcRect t="3156"/>
            <a:stretch>
              <a:fillRect/>
            </a:stretch>
          </p:blipFill>
          <p:spPr bwMode="auto">
            <a:xfrm>
              <a:off x="7920990" y="2983707"/>
              <a:ext cx="2125663" cy="120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2"/>
            <p:cNvPicPr>
              <a:picLocks noChangeAspect="1"/>
            </p:cNvPicPr>
            <p:nvPr/>
          </p:nvPicPr>
          <p:blipFill>
            <a:blip r:embed="rId4" cstate="print">
              <a:extLst>
                <a:ext uri="{28A0092B-C50C-407E-A947-70E740481C1C}">
                  <a14:useLocalDpi xmlns:a14="http://schemas.microsoft.com/office/drawing/2010/main" val="0"/>
                </a:ext>
              </a:extLst>
            </a:blip>
            <a:srcRect l="2467" r="3290"/>
            <a:stretch>
              <a:fillRect/>
            </a:stretch>
          </p:blipFill>
          <p:spPr bwMode="auto">
            <a:xfrm>
              <a:off x="9440228" y="1431132"/>
              <a:ext cx="960437"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4"/>
            <p:cNvSpPr>
              <a:spLocks noChangeArrowheads="1"/>
            </p:cNvSpPr>
            <p:nvPr/>
          </p:nvSpPr>
          <p:spPr bwMode="auto">
            <a:xfrm>
              <a:off x="9025414" y="2451243"/>
              <a:ext cx="1761331" cy="262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eaLnBrk="1" fontAlgn="t" hangingPunct="1">
                <a:lnSpc>
                  <a:spcPct val="100000"/>
                </a:lnSpc>
                <a:spcBef>
                  <a:spcPct val="0"/>
                </a:spcBef>
                <a:buClrTx/>
                <a:buSzTx/>
                <a:buFontTx/>
                <a:buNone/>
              </a:pPr>
              <a:r>
                <a:rPr lang="en-US" sz="1200" dirty="0">
                  <a:latin typeface="Huawei Sans" panose="020C0503030203020204" pitchFamily="34" charset="0"/>
                  <a:ea typeface="+mn-ea"/>
                </a:rPr>
                <a:t>Step-down transformer</a:t>
              </a:r>
            </a:p>
          </p:txBody>
        </p:sp>
        <p:sp>
          <p:nvSpPr>
            <p:cNvPr id="8" name="Right Arrow 18"/>
            <p:cNvSpPr>
              <a:spLocks noChangeArrowheads="1"/>
            </p:cNvSpPr>
            <p:nvPr/>
          </p:nvSpPr>
          <p:spPr bwMode="auto">
            <a:xfrm rot="5400000">
              <a:off x="9560878" y="2731294"/>
              <a:ext cx="279400" cy="250825"/>
            </a:xfrm>
            <a:prstGeom prst="rightArrow">
              <a:avLst>
                <a:gd name="adj1" fmla="val 50000"/>
                <a:gd name="adj2" fmla="val 50199"/>
              </a:avLst>
            </a:prstGeom>
            <a:solidFill>
              <a:schemeClr val="accent1"/>
            </a:solidFill>
            <a:ln w="9525" algn="ctr">
              <a:solidFill>
                <a:schemeClr val="tx1"/>
              </a:solidFill>
              <a:round/>
              <a:headEnd/>
              <a:tailEnd/>
            </a:ln>
          </p:spPr>
          <p:txBody>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eaLnBrk="1" fontAlgn="t" hangingPunct="1">
                <a:lnSpc>
                  <a:spcPct val="100000"/>
                </a:lnSpc>
                <a:spcBef>
                  <a:spcPct val="0"/>
                </a:spcBef>
                <a:buClrTx/>
                <a:buSzTx/>
                <a:buFontTx/>
                <a:buNone/>
              </a:pPr>
              <a:endParaRPr lang="zh-CN" altLang="en-US" sz="1200">
                <a:latin typeface="Huawei Sans" panose="020C0503030203020204" pitchFamily="34" charset="0"/>
                <a:ea typeface="+mn-ea"/>
              </a:endParaRPr>
            </a:p>
          </p:txBody>
        </p:sp>
        <p:sp>
          <p:nvSpPr>
            <p:cNvPr id="9" name="矩形 4"/>
            <p:cNvSpPr>
              <a:spLocks noChangeArrowheads="1"/>
            </p:cNvSpPr>
            <p:nvPr/>
          </p:nvSpPr>
          <p:spPr bwMode="auto">
            <a:xfrm>
              <a:off x="9940576" y="3485357"/>
              <a:ext cx="1012388" cy="436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eaLnBrk="1" fontAlgn="t" hangingPunct="1">
                <a:lnSpc>
                  <a:spcPct val="100000"/>
                </a:lnSpc>
                <a:spcBef>
                  <a:spcPct val="0"/>
                </a:spcBef>
                <a:buClrTx/>
                <a:buSzTx/>
                <a:buFontTx/>
                <a:buNone/>
              </a:pPr>
              <a:r>
                <a:rPr lang="en-US" sz="1200" dirty="0">
                  <a:latin typeface="Huawei Sans" panose="020C0503030203020204" pitchFamily="34" charset="0"/>
                  <a:ea typeface="+mn-ea"/>
                </a:rPr>
                <a:t>Low-voltage PDF</a:t>
              </a:r>
            </a:p>
          </p:txBody>
        </p:sp>
        <p:sp>
          <p:nvSpPr>
            <p:cNvPr id="10" name="Rounded Rectangle 269"/>
            <p:cNvSpPr/>
            <p:nvPr/>
          </p:nvSpPr>
          <p:spPr bwMode="auto">
            <a:xfrm>
              <a:off x="7284845" y="2707482"/>
              <a:ext cx="3507939" cy="2952750"/>
            </a:xfrm>
            <a:prstGeom prst="roundRect">
              <a:avLst/>
            </a:prstGeom>
            <a:noFill/>
            <a:ln w="28575">
              <a:solidFill>
                <a:srgbClr val="CF6B63"/>
              </a:solidFill>
              <a:prstDash val="sysDash"/>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eaLnBrk="1" fontAlgn="t" hangingPunct="1">
                <a:defRPr/>
              </a:pPr>
              <a:endParaRPr lang="zh-CN" altLang="en-US" sz="1200">
                <a:solidFill>
                  <a:srgbClr val="C00000"/>
                </a:solidFill>
                <a:latin typeface="Huawei Sans" panose="020C0503030203020204" pitchFamily="34" charset="0"/>
              </a:endParaRPr>
            </a:p>
          </p:txBody>
        </p:sp>
        <p:pic>
          <p:nvPicPr>
            <p:cNvPr id="11" name="图片 4" descr="图片1.jpg"/>
            <p:cNvPicPr>
              <a:picLocks noChangeAspect="1" noChangeArrowheads="1"/>
            </p:cNvPicPr>
            <p:nvPr/>
          </p:nvPicPr>
          <p:blipFill>
            <a:blip r:embed="rId5" cstate="print">
              <a:extLst>
                <a:ext uri="{28A0092B-C50C-407E-A947-70E740481C1C}">
                  <a14:useLocalDpi xmlns:a14="http://schemas.microsoft.com/office/drawing/2010/main" val="0"/>
                </a:ext>
              </a:extLst>
            </a:blip>
            <a:srcRect l="2037" t="11040" r="3519" b="12437"/>
            <a:stretch>
              <a:fillRect/>
            </a:stretch>
          </p:blipFill>
          <p:spPr bwMode="auto">
            <a:xfrm>
              <a:off x="7557453" y="1574007"/>
              <a:ext cx="14271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4"/>
            <p:cNvSpPr>
              <a:spLocks noChangeArrowheads="1"/>
            </p:cNvSpPr>
            <p:nvPr/>
          </p:nvSpPr>
          <p:spPr bwMode="auto">
            <a:xfrm>
              <a:off x="7544401" y="2440782"/>
              <a:ext cx="1595437" cy="262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eaLnBrk="1" fontAlgn="t" hangingPunct="1">
                <a:lnSpc>
                  <a:spcPct val="100000"/>
                </a:lnSpc>
                <a:spcBef>
                  <a:spcPct val="0"/>
                </a:spcBef>
                <a:buClrTx/>
                <a:buSzTx/>
                <a:buFontTx/>
                <a:buNone/>
              </a:pPr>
              <a:r>
                <a:rPr lang="en-US" sz="1200" dirty="0">
                  <a:latin typeface="Huawei Sans" panose="020C0503030203020204" pitchFamily="34" charset="0"/>
                  <a:ea typeface="+mn-ea"/>
                </a:rPr>
                <a:t>Diesel generator (DG)</a:t>
              </a:r>
            </a:p>
          </p:txBody>
        </p:sp>
        <p:sp>
          <p:nvSpPr>
            <p:cNvPr id="13" name="Right Arrow 18"/>
            <p:cNvSpPr>
              <a:spLocks noChangeArrowheads="1"/>
            </p:cNvSpPr>
            <p:nvPr/>
          </p:nvSpPr>
          <p:spPr bwMode="auto">
            <a:xfrm rot="5400000">
              <a:off x="8386128" y="2734469"/>
              <a:ext cx="277812" cy="249238"/>
            </a:xfrm>
            <a:prstGeom prst="rightArrow">
              <a:avLst>
                <a:gd name="adj1" fmla="val 50000"/>
                <a:gd name="adj2" fmla="val 50231"/>
              </a:avLst>
            </a:prstGeom>
            <a:solidFill>
              <a:schemeClr val="accent1"/>
            </a:solidFill>
            <a:ln w="9525" algn="ctr">
              <a:solidFill>
                <a:schemeClr val="tx1"/>
              </a:solidFill>
              <a:round/>
              <a:headEnd/>
              <a:tailEnd/>
            </a:ln>
          </p:spPr>
          <p:txBody>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eaLnBrk="1" fontAlgn="t" hangingPunct="1">
                <a:lnSpc>
                  <a:spcPct val="100000"/>
                </a:lnSpc>
                <a:spcBef>
                  <a:spcPct val="0"/>
                </a:spcBef>
                <a:buClrTx/>
                <a:buSzTx/>
                <a:buFontTx/>
                <a:buNone/>
              </a:pPr>
              <a:endParaRPr lang="zh-CN" altLang="en-US" sz="1200">
                <a:latin typeface="Huawei Sans" panose="020C0503030203020204" pitchFamily="34" charset="0"/>
                <a:ea typeface="+mn-ea"/>
              </a:endParaRPr>
            </a:p>
          </p:txBody>
        </p:sp>
        <p:pic>
          <p:nvPicPr>
            <p:cNvPr id="14" name="Picture 4" descr="D:\图片\136279_0.jpg"/>
            <p:cNvPicPr>
              <a:picLocks noChangeAspect="1" noChangeArrowheads="1"/>
            </p:cNvPicPr>
            <p:nvPr/>
          </p:nvPicPr>
          <p:blipFill>
            <a:blip r:embed="rId6" cstate="print">
              <a:extLst>
                <a:ext uri="{28A0092B-C50C-407E-A947-70E740481C1C}">
                  <a14:useLocalDpi xmlns:a14="http://schemas.microsoft.com/office/drawing/2010/main" val="0"/>
                </a:ext>
              </a:extLst>
            </a:blip>
            <a:srcRect t="3156"/>
            <a:stretch>
              <a:fillRect/>
            </a:stretch>
          </p:blipFill>
          <p:spPr bwMode="auto">
            <a:xfrm>
              <a:off x="7593965" y="4506119"/>
              <a:ext cx="819150" cy="65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4"/>
            <p:cNvSpPr>
              <a:spLocks noChangeArrowheads="1"/>
            </p:cNvSpPr>
            <p:nvPr/>
          </p:nvSpPr>
          <p:spPr bwMode="auto">
            <a:xfrm>
              <a:off x="7412990" y="5169076"/>
              <a:ext cx="1127125" cy="262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fontAlgn="t" hangingPunct="1">
                <a:lnSpc>
                  <a:spcPct val="100000"/>
                </a:lnSpc>
                <a:spcBef>
                  <a:spcPct val="0"/>
                </a:spcBef>
                <a:buClrTx/>
                <a:buSzTx/>
                <a:buFontTx/>
                <a:buNone/>
              </a:pPr>
              <a:r>
                <a:rPr lang="en-US" sz="1200" dirty="0">
                  <a:latin typeface="Huawei Sans" panose="020C0503030203020204" pitchFamily="34" charset="0"/>
                  <a:ea typeface="+mn-ea"/>
                </a:rPr>
                <a:t>DC PDF</a:t>
              </a:r>
            </a:p>
          </p:txBody>
        </p:sp>
        <p:pic>
          <p:nvPicPr>
            <p:cNvPr id="16" name="Picture 4" descr="D:\图片\136279_0.jpg"/>
            <p:cNvPicPr>
              <a:picLocks noChangeAspect="1" noChangeArrowheads="1"/>
            </p:cNvPicPr>
            <p:nvPr/>
          </p:nvPicPr>
          <p:blipFill>
            <a:blip r:embed="rId7" cstate="print">
              <a:extLst>
                <a:ext uri="{28A0092B-C50C-407E-A947-70E740481C1C}">
                  <a14:useLocalDpi xmlns:a14="http://schemas.microsoft.com/office/drawing/2010/main" val="0"/>
                </a:ext>
              </a:extLst>
            </a:blip>
            <a:srcRect t="3156"/>
            <a:stretch>
              <a:fillRect/>
            </a:stretch>
          </p:blipFill>
          <p:spPr bwMode="auto">
            <a:xfrm>
              <a:off x="9754553" y="4531519"/>
              <a:ext cx="75565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4"/>
            <p:cNvSpPr>
              <a:spLocks noChangeArrowheads="1"/>
            </p:cNvSpPr>
            <p:nvPr/>
          </p:nvSpPr>
          <p:spPr bwMode="auto">
            <a:xfrm>
              <a:off x="8563928" y="5170664"/>
              <a:ext cx="1093787" cy="262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fontAlgn="t" hangingPunct="1">
                <a:lnSpc>
                  <a:spcPct val="100000"/>
                </a:lnSpc>
                <a:spcBef>
                  <a:spcPct val="0"/>
                </a:spcBef>
                <a:buClrTx/>
                <a:buSzTx/>
                <a:buFontTx/>
                <a:buNone/>
              </a:pPr>
              <a:r>
                <a:rPr lang="en-US" sz="1200" dirty="0">
                  <a:latin typeface="Huawei Sans" panose="020C0503030203020204" pitchFamily="34" charset="0"/>
                  <a:ea typeface="+mn-ea"/>
                </a:rPr>
                <a:t>UPS PDF</a:t>
              </a:r>
            </a:p>
          </p:txBody>
        </p:sp>
        <p:pic>
          <p:nvPicPr>
            <p:cNvPr id="18" name="Picture 4" descr="D:\图片\136279_0.jpg"/>
            <p:cNvPicPr>
              <a:picLocks noChangeAspect="1" noChangeArrowheads="1"/>
            </p:cNvPicPr>
            <p:nvPr/>
          </p:nvPicPr>
          <p:blipFill>
            <a:blip r:embed="rId7" cstate="print">
              <a:extLst>
                <a:ext uri="{28A0092B-C50C-407E-A947-70E740481C1C}">
                  <a14:useLocalDpi xmlns:a14="http://schemas.microsoft.com/office/drawing/2010/main" val="0"/>
                </a:ext>
              </a:extLst>
            </a:blip>
            <a:srcRect t="3156"/>
            <a:stretch>
              <a:fillRect/>
            </a:stretch>
          </p:blipFill>
          <p:spPr bwMode="auto">
            <a:xfrm>
              <a:off x="8706803" y="4531519"/>
              <a:ext cx="75565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4"/>
            <p:cNvSpPr>
              <a:spLocks noChangeArrowheads="1"/>
            </p:cNvSpPr>
            <p:nvPr/>
          </p:nvSpPr>
          <p:spPr bwMode="auto">
            <a:xfrm>
              <a:off x="9681528" y="5170664"/>
              <a:ext cx="1093787" cy="436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algn="ctr" eaLnBrk="1" fontAlgn="t" hangingPunct="1">
                <a:lnSpc>
                  <a:spcPct val="100000"/>
                </a:lnSpc>
                <a:spcBef>
                  <a:spcPct val="0"/>
                </a:spcBef>
                <a:buClrTx/>
                <a:buSzTx/>
                <a:buFontTx/>
                <a:buNone/>
              </a:pPr>
              <a:r>
                <a:rPr lang="en-US" sz="1200" dirty="0">
                  <a:latin typeface="Huawei Sans" panose="020C0503030203020204" pitchFamily="34" charset="0"/>
                  <a:ea typeface="+mn-ea"/>
                </a:rPr>
                <a:t>Air conditioner PDF</a:t>
              </a:r>
            </a:p>
          </p:txBody>
        </p:sp>
        <p:sp>
          <p:nvSpPr>
            <p:cNvPr id="20" name="Right Arrow 18"/>
            <p:cNvSpPr>
              <a:spLocks noChangeArrowheads="1"/>
            </p:cNvSpPr>
            <p:nvPr/>
          </p:nvSpPr>
          <p:spPr bwMode="auto">
            <a:xfrm rot="5400000">
              <a:off x="8893334" y="4197350"/>
              <a:ext cx="279400" cy="249238"/>
            </a:xfrm>
            <a:prstGeom prst="rightArrow">
              <a:avLst>
                <a:gd name="adj1" fmla="val 50000"/>
                <a:gd name="adj2" fmla="val 50518"/>
              </a:avLst>
            </a:prstGeom>
            <a:solidFill>
              <a:schemeClr val="accent1"/>
            </a:solidFill>
            <a:ln w="9525" algn="ctr">
              <a:solidFill>
                <a:schemeClr val="tx1"/>
              </a:solidFill>
              <a:round/>
              <a:headEnd/>
              <a:tailEnd/>
            </a:ln>
          </p:spPr>
          <p:txBody>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eaLnBrk="1" fontAlgn="t" hangingPunct="1">
                <a:lnSpc>
                  <a:spcPct val="100000"/>
                </a:lnSpc>
                <a:spcBef>
                  <a:spcPct val="0"/>
                </a:spcBef>
                <a:buClrTx/>
                <a:buSzTx/>
                <a:buFontTx/>
                <a:buNone/>
              </a:pPr>
              <a:endParaRPr lang="zh-CN" altLang="en-US" sz="1200">
                <a:latin typeface="Huawei Sans" panose="020C0503030203020204" pitchFamily="34" charset="0"/>
                <a:ea typeface="+mn-ea"/>
              </a:endParaRPr>
            </a:p>
          </p:txBody>
        </p:sp>
        <p:sp>
          <p:nvSpPr>
            <p:cNvPr id="21" name="Right Arrow 18"/>
            <p:cNvSpPr>
              <a:spLocks noChangeArrowheads="1"/>
            </p:cNvSpPr>
            <p:nvPr/>
          </p:nvSpPr>
          <p:spPr bwMode="auto">
            <a:xfrm rot="5400000">
              <a:off x="8044816" y="4196556"/>
              <a:ext cx="279400" cy="250825"/>
            </a:xfrm>
            <a:prstGeom prst="rightArrow">
              <a:avLst>
                <a:gd name="adj1" fmla="val 50000"/>
                <a:gd name="adj2" fmla="val 50199"/>
              </a:avLst>
            </a:prstGeom>
            <a:solidFill>
              <a:schemeClr val="accent1"/>
            </a:solidFill>
            <a:ln w="9525" algn="ctr">
              <a:solidFill>
                <a:schemeClr val="tx1"/>
              </a:solidFill>
              <a:round/>
              <a:headEnd/>
              <a:tailEnd/>
            </a:ln>
          </p:spPr>
          <p:txBody>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eaLnBrk="1" fontAlgn="t" hangingPunct="1">
                <a:lnSpc>
                  <a:spcPct val="100000"/>
                </a:lnSpc>
                <a:spcBef>
                  <a:spcPct val="0"/>
                </a:spcBef>
                <a:buClrTx/>
                <a:buSzTx/>
                <a:buFontTx/>
                <a:buNone/>
              </a:pPr>
              <a:endParaRPr lang="zh-CN" altLang="en-US" sz="1200">
                <a:latin typeface="Huawei Sans" panose="020C0503030203020204" pitchFamily="34" charset="0"/>
                <a:ea typeface="+mn-ea"/>
              </a:endParaRPr>
            </a:p>
          </p:txBody>
        </p:sp>
        <p:sp>
          <p:nvSpPr>
            <p:cNvPr id="22" name="Right Arrow 18"/>
            <p:cNvSpPr>
              <a:spLocks noChangeArrowheads="1"/>
            </p:cNvSpPr>
            <p:nvPr/>
          </p:nvSpPr>
          <p:spPr bwMode="auto">
            <a:xfrm rot="5400000">
              <a:off x="9741853" y="4196556"/>
              <a:ext cx="279400" cy="250825"/>
            </a:xfrm>
            <a:prstGeom prst="rightArrow">
              <a:avLst>
                <a:gd name="adj1" fmla="val 50000"/>
                <a:gd name="adj2" fmla="val 50199"/>
              </a:avLst>
            </a:prstGeom>
            <a:solidFill>
              <a:schemeClr val="accent1"/>
            </a:solidFill>
            <a:ln w="9525" algn="ctr">
              <a:solidFill>
                <a:schemeClr val="tx1"/>
              </a:solidFill>
              <a:round/>
              <a:headEnd/>
              <a:tailEnd/>
            </a:ln>
          </p:spPr>
          <p:txBody>
            <a:bodyPr/>
            <a:lstStyle>
              <a:lvl1pPr marL="301625" indent="-301625" defTabSz="801688">
                <a:lnSpc>
                  <a:spcPct val="140000"/>
                </a:lnSpc>
                <a:spcBef>
                  <a:spcPct val="30000"/>
                </a:spcBef>
                <a:buClr>
                  <a:srgbClr val="808080"/>
                </a:buClr>
                <a:buSzPct val="60000"/>
                <a:buFont typeface="Wingdings" panose="05000000000000000000" pitchFamily="2" charset="2"/>
                <a:buChar char="l"/>
                <a:defRPr sz="2200">
                  <a:solidFill>
                    <a:schemeClr val="tx1"/>
                  </a:solidFill>
                  <a:latin typeface="FrutigerNext LT Regular"/>
                  <a:ea typeface="华文细黑" pitchFamily="2" charset="-122"/>
                </a:defRPr>
              </a:lvl1pPr>
              <a:lvl2pPr marL="742950" indent="-341313" defTabSz="801688">
                <a:lnSpc>
                  <a:spcPct val="140000"/>
                </a:lnSpc>
                <a:spcBef>
                  <a:spcPct val="30000"/>
                </a:spcBef>
                <a:buClr>
                  <a:schemeClr val="tx1"/>
                </a:buClr>
                <a:buSzPct val="50000"/>
                <a:buFont typeface="Wingdings" panose="05000000000000000000" pitchFamily="2" charset="2"/>
                <a:buChar char="p"/>
                <a:defRPr sz="2000">
                  <a:solidFill>
                    <a:schemeClr val="tx1"/>
                  </a:solidFill>
                  <a:latin typeface="FrutigerNext LT Regular"/>
                  <a:ea typeface="华文细黑" pitchFamily="2" charset="-122"/>
                </a:defRPr>
              </a:lvl2pPr>
              <a:lvl3pPr marL="1143000" indent="-341313" defTabSz="801688">
                <a:lnSpc>
                  <a:spcPct val="140000"/>
                </a:lnSpc>
                <a:spcBef>
                  <a:spcPct val="30000"/>
                </a:spcBef>
                <a:buSzPct val="50000"/>
                <a:buFont typeface="Wingdings" panose="05000000000000000000" pitchFamily="2" charset="2"/>
                <a:buChar char="n"/>
                <a:defRPr>
                  <a:solidFill>
                    <a:schemeClr val="tx1"/>
                  </a:solidFill>
                  <a:latin typeface="FrutigerNext LT Light"/>
                  <a:ea typeface="华文细黑" pitchFamily="2" charset="-122"/>
                </a:defRPr>
              </a:lvl3pPr>
              <a:lvl4pPr marL="1600200" indent="-398463" defTabSz="801688">
                <a:lnSpc>
                  <a:spcPct val="140000"/>
                </a:lnSpc>
                <a:spcBef>
                  <a:spcPct val="30000"/>
                </a:spcBef>
                <a:buChar char="–"/>
                <a:defRPr sz="1600">
                  <a:solidFill>
                    <a:schemeClr val="tx1"/>
                  </a:solidFill>
                  <a:latin typeface="FrutigerNext LT Medium"/>
                  <a:ea typeface="华文细黑" pitchFamily="2" charset="-122"/>
                </a:defRPr>
              </a:lvl4pPr>
              <a:lvl5pPr marL="2057400" indent="-457200" defTabSz="801688">
                <a:lnSpc>
                  <a:spcPct val="140000"/>
                </a:lnSpc>
                <a:spcBef>
                  <a:spcPct val="30000"/>
                </a:spcBef>
                <a:buFont typeface="FrutigerNext LT Medium"/>
                <a:buChar char="~"/>
                <a:defRPr sz="1600">
                  <a:solidFill>
                    <a:schemeClr val="tx1"/>
                  </a:solidFill>
                  <a:latin typeface="FrutigerNext LT Medium"/>
                  <a:ea typeface="华文细黑" pitchFamily="2" charset="-122"/>
                </a:defRPr>
              </a:lvl5pPr>
              <a:lvl6pPr marL="25146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6pPr>
              <a:lvl7pPr marL="29718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7pPr>
              <a:lvl8pPr marL="34290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8pPr>
              <a:lvl9pPr marL="3886200" indent="-457200" defTabSz="801688" eaLnBrk="0" fontAlgn="base" hangingPunct="0">
                <a:lnSpc>
                  <a:spcPct val="140000"/>
                </a:lnSpc>
                <a:spcBef>
                  <a:spcPct val="30000"/>
                </a:spcBef>
                <a:spcAft>
                  <a:spcPct val="0"/>
                </a:spcAft>
                <a:buFont typeface="FrutigerNext LT Medium"/>
                <a:buChar char="~"/>
                <a:defRPr sz="1600">
                  <a:solidFill>
                    <a:schemeClr val="tx1"/>
                  </a:solidFill>
                  <a:latin typeface="FrutigerNext LT Medium"/>
                  <a:ea typeface="华文细黑" pitchFamily="2" charset="-122"/>
                </a:defRPr>
              </a:lvl9pPr>
            </a:lstStyle>
            <a:p>
              <a:pPr eaLnBrk="1" fontAlgn="t" hangingPunct="1">
                <a:lnSpc>
                  <a:spcPct val="100000"/>
                </a:lnSpc>
                <a:spcBef>
                  <a:spcPct val="0"/>
                </a:spcBef>
                <a:buClrTx/>
                <a:buSzTx/>
                <a:buFontTx/>
                <a:buNone/>
              </a:pPr>
              <a:endParaRPr lang="zh-CN" altLang="en-US" sz="1200">
                <a:latin typeface="Huawei Sans" panose="020C0503030203020204" pitchFamily="34" charset="0"/>
                <a:ea typeface="+mn-ea"/>
              </a:endParaRPr>
            </a:p>
          </p:txBody>
        </p:sp>
      </p:grpSp>
      <p:sp>
        <p:nvSpPr>
          <p:cNvPr id="26" name="文本框 25"/>
          <p:cNvSpPr txBox="1"/>
          <p:nvPr/>
        </p:nvSpPr>
        <p:spPr>
          <a:xfrm>
            <a:off x="6706459" y="1329065"/>
            <a:ext cx="4786888" cy="307777"/>
          </a:xfrm>
          <a:prstGeom prst="rect">
            <a:avLst/>
          </a:prstGeom>
          <a:noFill/>
        </p:spPr>
        <p:txBody>
          <a:bodyPr wrap="none" rtlCol="0">
            <a:spAutoFit/>
          </a:bodyPr>
          <a:lstStyle/>
          <a:p>
            <a:r>
              <a:rPr lang="en-US" sz="1400" dirty="0">
                <a:latin typeface="Huawei Sans" panose="020C0503030203020204" pitchFamily="34" charset="0"/>
              </a:rPr>
              <a:t>Components of a low-voltage power distribution system</a:t>
            </a:r>
          </a:p>
        </p:txBody>
      </p:sp>
    </p:spTree>
    <p:extLst>
      <p:ext uri="{BB962C8B-B14F-4D97-AF65-F5344CB8AC3E}">
        <p14:creationId xmlns:p14="http://schemas.microsoft.com/office/powerpoint/2010/main" val="2586847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文本占位符 8"/>
          <p:cNvSpPr>
            <a:spLocks noGrp="1"/>
          </p:cNvSpPr>
          <p:nvPr>
            <p:ph type="body" sz="quarter" idx="17"/>
          </p:nvPr>
        </p:nvSpPr>
        <p:spPr/>
        <p:txBody>
          <a:bodyPr/>
          <a:lstStyle/>
          <a:p>
            <a:pPr lvl="0"/>
            <a:r>
              <a:rPr lang="en-US" altLang="zh-CN" dirty="0"/>
              <a:t>V1R1</a:t>
            </a:r>
            <a:endParaRPr lang="zh-CN" altLang="en-US" dirty="0"/>
          </a:p>
        </p:txBody>
      </p:sp>
      <p:sp>
        <p:nvSpPr>
          <p:cNvPr id="30" name="文本占位符 29"/>
          <p:cNvSpPr>
            <a:spLocks noGrp="1"/>
          </p:cNvSpPr>
          <p:nvPr>
            <p:ph type="body" sz="quarter" idx="18"/>
          </p:nvPr>
        </p:nvSpPr>
        <p:spPr/>
        <p:txBody>
          <a:bodyPr/>
          <a:lstStyle/>
          <a:p>
            <a:endParaRPr lang="zh-CN" altLang="en-US"/>
          </a:p>
        </p:txBody>
      </p:sp>
      <p:sp>
        <p:nvSpPr>
          <p:cNvPr id="31" name="文本占位符 30"/>
          <p:cNvSpPr>
            <a:spLocks noGrp="1"/>
          </p:cNvSpPr>
          <p:nvPr>
            <p:ph type="body" sz="quarter" idx="19"/>
          </p:nvPr>
        </p:nvSpPr>
        <p:spPr/>
        <p:txBody>
          <a:bodyPr/>
          <a:lstStyle/>
          <a:p>
            <a:endParaRPr lang="zh-CN" altLang="en-US"/>
          </a:p>
        </p:txBody>
      </p:sp>
      <p:sp>
        <p:nvSpPr>
          <p:cNvPr id="32" name="文本占位符 31"/>
          <p:cNvSpPr>
            <a:spLocks noGrp="1"/>
          </p:cNvSpPr>
          <p:nvPr>
            <p:ph type="body" sz="quarter" idx="20"/>
          </p:nvPr>
        </p:nvSpPr>
        <p:spPr/>
        <p:txBody>
          <a:bodyPr/>
          <a:lstStyle/>
          <a:p>
            <a:endParaRPr lang="zh-CN" altLang="en-US"/>
          </a:p>
        </p:txBody>
      </p:sp>
      <p:sp>
        <p:nvSpPr>
          <p:cNvPr id="3" name="文本占位符 2"/>
          <p:cNvSpPr>
            <a:spLocks noGrp="1"/>
          </p:cNvSpPr>
          <p:nvPr>
            <p:ph type="body" sz="quarter" idx="13"/>
          </p:nvPr>
        </p:nvSpPr>
        <p:spPr/>
        <p:txBody>
          <a:bodyPr/>
          <a:lstStyle/>
          <a:p>
            <a:r>
              <a:rPr lang="en-US" altLang="zh-CN" dirty="0" smtClean="0"/>
              <a:t>Chen Kaifeng/cwx377854</a:t>
            </a:r>
            <a:endParaRPr lang="zh-CN" altLang="en-US" dirty="0"/>
          </a:p>
        </p:txBody>
      </p:sp>
      <p:sp>
        <p:nvSpPr>
          <p:cNvPr id="4" name="文本占位符 3"/>
          <p:cNvSpPr>
            <a:spLocks noGrp="1"/>
          </p:cNvSpPr>
          <p:nvPr>
            <p:ph type="body" sz="quarter" idx="14"/>
          </p:nvPr>
        </p:nvSpPr>
        <p:spPr/>
        <p:txBody>
          <a:bodyPr/>
          <a:lstStyle/>
          <a:p>
            <a:pPr lvl="0"/>
            <a:r>
              <a:rPr lang="en-US" altLang="zh-CN" dirty="0"/>
              <a:t>2019.01.25</a:t>
            </a:r>
            <a:endParaRPr lang="zh-CN" altLang="en-US" dirty="0"/>
          </a:p>
        </p:txBody>
      </p:sp>
      <p:sp>
        <p:nvSpPr>
          <p:cNvPr id="5" name="文本占位符 4"/>
          <p:cNvSpPr>
            <a:spLocks noGrp="1"/>
          </p:cNvSpPr>
          <p:nvPr>
            <p:ph type="body" sz="quarter" idx="15"/>
          </p:nvPr>
        </p:nvSpPr>
        <p:spPr/>
        <p:txBody>
          <a:bodyPr/>
          <a:lstStyle/>
          <a:p>
            <a:r>
              <a:rPr lang="en-US" altLang="zh-CN" dirty="0" smtClean="0"/>
              <a:t>Li </a:t>
            </a:r>
            <a:r>
              <a:rPr lang="en-US" altLang="zh-CN" dirty="0" err="1" smtClean="0"/>
              <a:t>Shaofeng</a:t>
            </a:r>
            <a:r>
              <a:rPr lang="en-US" altLang="zh-CN" dirty="0" smtClean="0"/>
              <a:t>/ </a:t>
            </a:r>
            <a:r>
              <a:rPr lang="en-US" altLang="zh-CN" dirty="0"/>
              <a:t>l00486775</a:t>
            </a:r>
            <a:endParaRPr lang="zh-CN" altLang="en-US" dirty="0"/>
          </a:p>
        </p:txBody>
      </p:sp>
      <p:sp>
        <p:nvSpPr>
          <p:cNvPr id="8" name="文本占位符 7"/>
          <p:cNvSpPr>
            <a:spLocks noGrp="1"/>
          </p:cNvSpPr>
          <p:nvPr>
            <p:ph type="body" sz="quarter" idx="16"/>
          </p:nvPr>
        </p:nvSpPr>
        <p:spPr/>
        <p:txBody>
          <a:bodyPr/>
          <a:lstStyle/>
          <a:p>
            <a:pPr lvl="0"/>
            <a:r>
              <a:rPr lang="en-US" altLang="zh-CN" dirty="0"/>
              <a:t>V5R2</a:t>
            </a:r>
            <a:endParaRPr lang="zh-CN" altLang="en-US" dirty="0"/>
          </a:p>
        </p:txBody>
      </p:sp>
      <p:sp>
        <p:nvSpPr>
          <p:cNvPr id="33" name="文本占位符 32"/>
          <p:cNvSpPr>
            <a:spLocks noGrp="1"/>
          </p:cNvSpPr>
          <p:nvPr>
            <p:ph type="body" sz="quarter" idx="21"/>
          </p:nvPr>
        </p:nvSpPr>
        <p:spPr/>
        <p:txBody>
          <a:bodyPr/>
          <a:lstStyle/>
          <a:p>
            <a:endParaRPr lang="zh-CN" altLang="en-US"/>
          </a:p>
        </p:txBody>
      </p:sp>
      <p:sp>
        <p:nvSpPr>
          <p:cNvPr id="34" name="文本占位符 33"/>
          <p:cNvSpPr>
            <a:spLocks noGrp="1"/>
          </p:cNvSpPr>
          <p:nvPr>
            <p:ph type="body" sz="quarter" idx="22"/>
          </p:nvPr>
        </p:nvSpPr>
        <p:spPr/>
        <p:txBody>
          <a:bodyPr/>
          <a:lstStyle/>
          <a:p>
            <a:endParaRPr lang="zh-CN" altLang="en-US"/>
          </a:p>
        </p:txBody>
      </p:sp>
      <p:sp>
        <p:nvSpPr>
          <p:cNvPr id="35" name="文本占位符 34"/>
          <p:cNvSpPr>
            <a:spLocks noGrp="1"/>
          </p:cNvSpPr>
          <p:nvPr>
            <p:ph type="body" sz="quarter" idx="23"/>
          </p:nvPr>
        </p:nvSpPr>
        <p:spPr/>
        <p:txBody>
          <a:bodyPr/>
          <a:lstStyle/>
          <a:p>
            <a:endParaRPr lang="zh-CN" altLang="en-US"/>
          </a:p>
        </p:txBody>
      </p:sp>
      <p:sp>
        <p:nvSpPr>
          <p:cNvPr id="36" name="文本占位符 35"/>
          <p:cNvSpPr>
            <a:spLocks noGrp="1"/>
          </p:cNvSpPr>
          <p:nvPr>
            <p:ph type="body" sz="quarter" idx="24"/>
          </p:nvPr>
        </p:nvSpPr>
        <p:spPr/>
        <p:txBody>
          <a:bodyPr/>
          <a:lstStyle/>
          <a:p>
            <a:endParaRPr lang="zh-CN" altLang="en-US"/>
          </a:p>
        </p:txBody>
      </p:sp>
      <p:sp>
        <p:nvSpPr>
          <p:cNvPr id="37" name="文本占位符 36"/>
          <p:cNvSpPr>
            <a:spLocks noGrp="1"/>
          </p:cNvSpPr>
          <p:nvPr>
            <p:ph type="body" sz="quarter" idx="25"/>
          </p:nvPr>
        </p:nvSpPr>
        <p:spPr/>
        <p:txBody>
          <a:bodyPr/>
          <a:lstStyle/>
          <a:p>
            <a:endParaRPr lang="zh-CN" altLang="en-US"/>
          </a:p>
        </p:txBody>
      </p:sp>
      <p:sp>
        <p:nvSpPr>
          <p:cNvPr id="38" name="文本占位符 37"/>
          <p:cNvSpPr>
            <a:spLocks noGrp="1"/>
          </p:cNvSpPr>
          <p:nvPr>
            <p:ph type="body" sz="quarter" idx="26"/>
          </p:nvPr>
        </p:nvSpPr>
        <p:spPr/>
        <p:txBody>
          <a:bodyPr/>
          <a:lstStyle/>
          <a:p>
            <a:endParaRPr lang="zh-CN" altLang="en-US"/>
          </a:p>
        </p:txBody>
      </p:sp>
      <p:sp>
        <p:nvSpPr>
          <p:cNvPr id="39" name="文本占位符 38"/>
          <p:cNvSpPr>
            <a:spLocks noGrp="1"/>
          </p:cNvSpPr>
          <p:nvPr>
            <p:ph type="body" sz="quarter" idx="27"/>
          </p:nvPr>
        </p:nvSpPr>
        <p:spPr/>
        <p:txBody>
          <a:bodyPr/>
          <a:lstStyle/>
          <a:p>
            <a:endParaRPr lang="zh-CN" altLang="en-US"/>
          </a:p>
        </p:txBody>
      </p:sp>
      <p:sp>
        <p:nvSpPr>
          <p:cNvPr id="40" name="文本占位符 39"/>
          <p:cNvSpPr>
            <a:spLocks noGrp="1"/>
          </p:cNvSpPr>
          <p:nvPr>
            <p:ph type="body" sz="quarter" idx="28"/>
          </p:nvPr>
        </p:nvSpPr>
        <p:spPr/>
        <p:txBody>
          <a:bodyPr/>
          <a:lstStyle/>
          <a:p>
            <a:endParaRPr lang="zh-CN" altLang="en-US"/>
          </a:p>
        </p:txBody>
      </p:sp>
      <p:sp>
        <p:nvSpPr>
          <p:cNvPr id="41" name="文本占位符 40"/>
          <p:cNvSpPr>
            <a:spLocks noGrp="1"/>
          </p:cNvSpPr>
          <p:nvPr>
            <p:ph type="body" sz="quarter" idx="29"/>
          </p:nvPr>
        </p:nvSpPr>
        <p:spPr/>
        <p:txBody>
          <a:bodyPr/>
          <a:lstStyle/>
          <a:p>
            <a:endParaRPr lang="zh-CN" altLang="en-US"/>
          </a:p>
        </p:txBody>
      </p:sp>
      <p:sp>
        <p:nvSpPr>
          <p:cNvPr id="42" name="文本占位符 41"/>
          <p:cNvSpPr>
            <a:spLocks noGrp="1"/>
          </p:cNvSpPr>
          <p:nvPr>
            <p:ph type="body" sz="quarter" idx="30"/>
          </p:nvPr>
        </p:nvSpPr>
        <p:spPr/>
        <p:txBody>
          <a:bodyPr/>
          <a:lstStyle/>
          <a:p>
            <a:endParaRPr lang="zh-CN" altLang="en-US"/>
          </a:p>
        </p:txBody>
      </p:sp>
      <p:sp>
        <p:nvSpPr>
          <p:cNvPr id="43" name="文本占位符 42"/>
          <p:cNvSpPr>
            <a:spLocks noGrp="1"/>
          </p:cNvSpPr>
          <p:nvPr>
            <p:ph type="body" sz="quarter" idx="31"/>
          </p:nvPr>
        </p:nvSpPr>
        <p:spPr/>
        <p:txBody>
          <a:bodyPr/>
          <a:lstStyle/>
          <a:p>
            <a:endParaRPr lang="zh-CN" altLang="en-US"/>
          </a:p>
        </p:txBody>
      </p:sp>
      <p:sp>
        <p:nvSpPr>
          <p:cNvPr id="44" name="文本占位符 43"/>
          <p:cNvSpPr>
            <a:spLocks noGrp="1"/>
          </p:cNvSpPr>
          <p:nvPr>
            <p:ph type="body" sz="quarter" idx="32"/>
          </p:nvPr>
        </p:nvSpPr>
        <p:spPr/>
        <p:txBody>
          <a:bodyPr/>
          <a:lstStyle/>
          <a:p>
            <a:endParaRPr lang="zh-CN" altLang="en-US"/>
          </a:p>
        </p:txBody>
      </p:sp>
      <p:sp>
        <p:nvSpPr>
          <p:cNvPr id="45" name="文本占位符 44"/>
          <p:cNvSpPr>
            <a:spLocks noGrp="1"/>
          </p:cNvSpPr>
          <p:nvPr>
            <p:ph type="body" sz="quarter" idx="33"/>
          </p:nvPr>
        </p:nvSpPr>
        <p:spPr/>
        <p:txBody>
          <a:bodyPr/>
          <a:lstStyle/>
          <a:p>
            <a:endParaRPr lang="zh-CN" altLang="en-US"/>
          </a:p>
        </p:txBody>
      </p:sp>
      <p:sp>
        <p:nvSpPr>
          <p:cNvPr id="46" name="文本占位符 45"/>
          <p:cNvSpPr>
            <a:spLocks noGrp="1"/>
          </p:cNvSpPr>
          <p:nvPr>
            <p:ph type="body" sz="quarter" idx="34"/>
          </p:nvPr>
        </p:nvSpPr>
        <p:spPr/>
        <p:txBody>
          <a:bodyPr/>
          <a:lstStyle/>
          <a:p>
            <a:endParaRPr lang="zh-CN" altLang="en-US"/>
          </a:p>
        </p:txBody>
      </p:sp>
      <p:sp>
        <p:nvSpPr>
          <p:cNvPr id="47" name="文本占位符 46"/>
          <p:cNvSpPr>
            <a:spLocks noGrp="1"/>
          </p:cNvSpPr>
          <p:nvPr>
            <p:ph type="body" sz="quarter" idx="35"/>
          </p:nvPr>
        </p:nvSpPr>
        <p:spPr/>
        <p:txBody>
          <a:bodyPr/>
          <a:lstStyle/>
          <a:p>
            <a:endParaRPr lang="zh-CN" altLang="en-US"/>
          </a:p>
        </p:txBody>
      </p:sp>
      <p:sp>
        <p:nvSpPr>
          <p:cNvPr id="48" name="文本占位符 47"/>
          <p:cNvSpPr>
            <a:spLocks noGrp="1"/>
          </p:cNvSpPr>
          <p:nvPr>
            <p:ph type="body" sz="quarter" idx="36"/>
          </p:nvPr>
        </p:nvSpPr>
        <p:spPr/>
        <p:txBody>
          <a:bodyPr/>
          <a:lstStyle/>
          <a:p>
            <a:endParaRPr lang="zh-CN" altLang="en-US"/>
          </a:p>
        </p:txBody>
      </p:sp>
      <p:sp>
        <p:nvSpPr>
          <p:cNvPr id="49" name="文本占位符 48"/>
          <p:cNvSpPr>
            <a:spLocks noGrp="1"/>
          </p:cNvSpPr>
          <p:nvPr>
            <p:ph type="body" sz="quarter" idx="37"/>
          </p:nvPr>
        </p:nvSpPr>
        <p:spPr/>
        <p:txBody>
          <a:bodyPr/>
          <a:lstStyle/>
          <a:p>
            <a:endParaRPr lang="zh-CN" altLang="en-US"/>
          </a:p>
        </p:txBody>
      </p:sp>
      <p:sp>
        <p:nvSpPr>
          <p:cNvPr id="50" name="文本占位符 49"/>
          <p:cNvSpPr>
            <a:spLocks noGrp="1"/>
          </p:cNvSpPr>
          <p:nvPr>
            <p:ph type="body" sz="quarter" idx="38"/>
          </p:nvPr>
        </p:nvSpPr>
        <p:spPr/>
        <p:txBody>
          <a:bodyPr/>
          <a:lstStyle/>
          <a:p>
            <a:endParaRPr lang="zh-CN" altLang="en-US"/>
          </a:p>
        </p:txBody>
      </p:sp>
      <p:sp>
        <p:nvSpPr>
          <p:cNvPr id="51" name="文本占位符 50"/>
          <p:cNvSpPr>
            <a:spLocks noGrp="1"/>
          </p:cNvSpPr>
          <p:nvPr>
            <p:ph type="body" sz="quarter" idx="39"/>
          </p:nvPr>
        </p:nvSpPr>
        <p:spPr/>
        <p:txBody>
          <a:bodyPr/>
          <a:lstStyle/>
          <a:p>
            <a:endParaRPr lang="zh-CN" altLang="en-US"/>
          </a:p>
        </p:txBody>
      </p:sp>
      <p:sp>
        <p:nvSpPr>
          <p:cNvPr id="52" name="文本占位符 51"/>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16990964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solidFill>
                  <a:schemeClr val="bg1">
                    <a:lumMod val="50000"/>
                  </a:schemeClr>
                </a:solidFill>
                <a:latin typeface="Huawei Sans" panose="020C0503030203020204" pitchFamily="34" charset="0"/>
              </a:rPr>
              <a:t>System Composition</a:t>
            </a:r>
          </a:p>
          <a:p>
            <a:r>
              <a:rPr lang="en-US" b="1">
                <a:latin typeface="Huawei Sans" panose="020C0503030203020204" pitchFamily="34" charset="0"/>
              </a:rPr>
              <a:t>Planning Preparation</a:t>
            </a:r>
          </a:p>
          <a:p>
            <a:r>
              <a:rPr lang="en-US">
                <a:solidFill>
                  <a:schemeClr val="bg1">
                    <a:lumMod val="50000"/>
                  </a:schemeClr>
                </a:solidFill>
                <a:latin typeface="Huawei Sans" panose="020C0503030203020204" pitchFamily="34" charset="0"/>
              </a:rPr>
              <a:t>Planning Method</a:t>
            </a:r>
          </a:p>
        </p:txBody>
      </p:sp>
    </p:spTree>
    <p:extLst>
      <p:ext uri="{BB962C8B-B14F-4D97-AF65-F5344CB8AC3E}">
        <p14:creationId xmlns:p14="http://schemas.microsoft.com/office/powerpoint/2010/main" val="11614646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Planning Preparation </a:t>
            </a:r>
            <a:r>
              <a:rPr lang="en-US" dirty="0"/>
              <a:t>-</a:t>
            </a:r>
            <a:r>
              <a:rPr lang="en-US" dirty="0" smtClean="0"/>
              <a:t> Requirement Input</a:t>
            </a:r>
            <a:endParaRPr lang="en-US" dirty="0"/>
          </a:p>
        </p:txBody>
      </p:sp>
      <p:sp>
        <p:nvSpPr>
          <p:cNvPr id="2" name="文本占位符 1"/>
          <p:cNvSpPr>
            <a:spLocks noGrp="1"/>
          </p:cNvSpPr>
          <p:nvPr>
            <p:ph type="body" sz="quarter" idx="10"/>
          </p:nvPr>
        </p:nvSpPr>
        <p:spPr/>
        <p:txBody>
          <a:bodyPr/>
          <a:lstStyle/>
          <a:p>
            <a:r>
              <a:rPr lang="en-US" smtClean="0"/>
              <a:t>Data center levels determine the power supply solution for loads, for example, single or dual power supplies.</a:t>
            </a:r>
          </a:p>
          <a:p>
            <a:r>
              <a:rPr lang="en-US" smtClean="0"/>
              <a:t>Load power and voltage modes determine the capacity and type of low-voltage electric devices, for example, single-phase circuit breakers or three-phase circuit breakers.</a:t>
            </a:r>
            <a:endParaRPr lang="en-US"/>
          </a:p>
        </p:txBody>
      </p:sp>
    </p:spTree>
    <p:extLst>
      <p:ext uri="{BB962C8B-B14F-4D97-AF65-F5344CB8AC3E}">
        <p14:creationId xmlns:p14="http://schemas.microsoft.com/office/powerpoint/2010/main" val="6990475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solidFill>
                  <a:schemeClr val="bg1">
                    <a:lumMod val="50000"/>
                  </a:schemeClr>
                </a:solidFill>
              </a:rPr>
              <a:t>System Composition</a:t>
            </a:r>
          </a:p>
          <a:p>
            <a:r>
              <a:rPr lang="en-US" dirty="0" smtClean="0">
                <a:solidFill>
                  <a:schemeClr val="bg1">
                    <a:lumMod val="50000"/>
                  </a:schemeClr>
                </a:solidFill>
              </a:rPr>
              <a:t>Planning Preparation</a:t>
            </a:r>
          </a:p>
          <a:p>
            <a:r>
              <a:rPr lang="en-US" b="1" dirty="0" smtClean="0"/>
              <a:t>Planning Method</a:t>
            </a:r>
          </a:p>
          <a:p>
            <a:pPr lvl="1">
              <a:buSzPct val="60000"/>
              <a:buFont typeface="Wingdings" panose="05000000000000000000" pitchFamily="2" charset="2"/>
              <a:buChar char="n"/>
            </a:pPr>
            <a:r>
              <a:rPr lang="en-US" dirty="0" smtClean="0"/>
              <a:t>Planning Procedure</a:t>
            </a:r>
          </a:p>
          <a:p>
            <a:pPr lvl="1"/>
            <a:r>
              <a:rPr lang="en-US" dirty="0" smtClean="0">
                <a:solidFill>
                  <a:schemeClr val="bg1">
                    <a:lumMod val="50000"/>
                  </a:schemeClr>
                </a:solidFill>
              </a:rPr>
              <a:t>Power Supply Solution Selection</a:t>
            </a:r>
          </a:p>
          <a:p>
            <a:pPr lvl="1"/>
            <a:r>
              <a:rPr lang="en-US" dirty="0" smtClean="0">
                <a:solidFill>
                  <a:schemeClr val="bg1">
                    <a:lumMod val="50000"/>
                  </a:schemeClr>
                </a:solidFill>
              </a:rPr>
              <a:t>Low-voltage Electric Device Selection</a:t>
            </a:r>
          </a:p>
          <a:p>
            <a:pPr lvl="1"/>
            <a:r>
              <a:rPr lang="en-US" dirty="0" smtClean="0">
                <a:solidFill>
                  <a:schemeClr val="bg1">
                    <a:lumMod val="50000"/>
                  </a:schemeClr>
                </a:solidFill>
              </a:rPr>
              <a:t>PDF Configuration</a:t>
            </a:r>
          </a:p>
          <a:p>
            <a:pPr lvl="1"/>
            <a:r>
              <a:rPr lang="en-US" dirty="0" smtClean="0">
                <a:solidFill>
                  <a:schemeClr val="bg1">
                    <a:lumMod val="50000"/>
                  </a:schemeClr>
                </a:solidFill>
              </a:rPr>
              <a:t>Conductor Selection</a:t>
            </a:r>
            <a:endParaRPr lang="en-US" dirty="0">
              <a:solidFill>
                <a:schemeClr val="bg1">
                  <a:lumMod val="50000"/>
                </a:schemeClr>
              </a:solidFill>
            </a:endParaRPr>
          </a:p>
        </p:txBody>
      </p:sp>
    </p:spTree>
    <p:extLst>
      <p:ext uri="{BB962C8B-B14F-4D97-AF65-F5344CB8AC3E}">
        <p14:creationId xmlns:p14="http://schemas.microsoft.com/office/powerpoint/2010/main" val="31600218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Planning Procedure</a:t>
            </a:r>
            <a:endParaRPr lang="en-US"/>
          </a:p>
        </p:txBody>
      </p:sp>
      <p:grpSp>
        <p:nvGrpSpPr>
          <p:cNvPr id="6" name="组合 5"/>
          <p:cNvGrpSpPr/>
          <p:nvPr/>
        </p:nvGrpSpPr>
        <p:grpSpPr>
          <a:xfrm>
            <a:off x="825842" y="1402715"/>
            <a:ext cx="10404506" cy="4627245"/>
            <a:chOff x="1723845" y="2272805"/>
            <a:chExt cx="6826415" cy="4008405"/>
          </a:xfrm>
        </p:grpSpPr>
        <p:pic>
          <p:nvPicPr>
            <p:cNvPr id="7" name="Picture 16" descr="C:\Users\dh\Desktop\新建文件夹\1.png"/>
            <p:cNvPicPr>
              <a:picLocks noChangeAspect="1" noChangeArrowheads="1"/>
            </p:cNvPicPr>
            <p:nvPr/>
          </p:nvPicPr>
          <p:blipFill>
            <a:blip r:embed="rId3" cstate="print"/>
            <a:srcRect/>
            <a:stretch>
              <a:fillRect/>
            </a:stretch>
          </p:blipFill>
          <p:spPr bwMode="auto">
            <a:xfrm>
              <a:off x="2001822" y="2272805"/>
              <a:ext cx="6548438" cy="4008405"/>
            </a:xfrm>
            <a:prstGeom prst="rect">
              <a:avLst/>
            </a:prstGeom>
            <a:noFill/>
            <a:ln w="9525">
              <a:noFill/>
              <a:miter lim="800000"/>
              <a:headEnd/>
              <a:tailEnd/>
            </a:ln>
          </p:spPr>
        </p:pic>
        <p:sp>
          <p:nvSpPr>
            <p:cNvPr id="8" name="Text Box 21"/>
            <p:cNvSpPr txBox="1">
              <a:spLocks noChangeArrowheads="1"/>
            </p:cNvSpPr>
            <p:nvPr/>
          </p:nvSpPr>
          <p:spPr bwMode="auto">
            <a:xfrm>
              <a:off x="4368560" y="5405620"/>
              <a:ext cx="3026017" cy="719861"/>
            </a:xfrm>
            <a:prstGeom prst="rect">
              <a:avLst/>
            </a:prstGeom>
            <a:noFill/>
            <a:ln w="9525">
              <a:noFill/>
              <a:miter lim="800000"/>
              <a:headEnd/>
              <a:tailEnd/>
            </a:ln>
          </p:spPr>
          <p:txBody>
            <a:bodyPr wrap="square">
              <a:spAutoFit/>
            </a:bodyPr>
            <a:lstStyle/>
            <a:p>
              <a:r>
                <a:rPr lang="en-US" sz="1200" dirty="0">
                  <a:latin typeface="Huawei Sans" panose="020C0503030203020204" pitchFamily="34" charset="0"/>
                </a:rPr>
                <a:t>Collect statistics on the load levels of IT devices, lighting, fire extinguishing devices, and </a:t>
              </a:r>
              <a:r>
                <a:rPr lang="en-US" sz="1200" dirty="0" smtClean="0">
                  <a:latin typeface="Huawei Sans" panose="020C0503030203020204" pitchFamily="34" charset="0"/>
                </a:rPr>
                <a:t>chillers. Select </a:t>
              </a:r>
              <a:r>
                <a:rPr lang="en-US" sz="1200" dirty="0">
                  <a:latin typeface="Huawei Sans" panose="020C0503030203020204" pitchFamily="34" charset="0"/>
                </a:rPr>
                <a:t>a power supply solution based on the load level: single power supply or </a:t>
              </a:r>
              <a:r>
                <a:rPr lang="en-US" sz="1200" dirty="0" smtClean="0">
                  <a:latin typeface="Huawei Sans" panose="020C0503030203020204" pitchFamily="34" charset="0"/>
                </a:rPr>
                <a:t>dual </a:t>
              </a:r>
              <a:r>
                <a:rPr lang="en-US" sz="1200" dirty="0">
                  <a:latin typeface="Huawei Sans" panose="020C0503030203020204" pitchFamily="34" charset="0"/>
                </a:rPr>
                <a:t>power supplies.</a:t>
              </a:r>
            </a:p>
          </p:txBody>
        </p:sp>
        <p:sp>
          <p:nvSpPr>
            <p:cNvPr id="9" name="Text Box 22"/>
            <p:cNvSpPr txBox="1">
              <a:spLocks noChangeArrowheads="1"/>
            </p:cNvSpPr>
            <p:nvPr/>
          </p:nvSpPr>
          <p:spPr bwMode="auto">
            <a:xfrm>
              <a:off x="4688602" y="4448673"/>
              <a:ext cx="2924702" cy="399923"/>
            </a:xfrm>
            <a:prstGeom prst="rect">
              <a:avLst/>
            </a:prstGeom>
            <a:noFill/>
            <a:ln w="9525">
              <a:noFill/>
              <a:miter lim="800000"/>
              <a:headEnd/>
              <a:tailEnd/>
            </a:ln>
          </p:spPr>
          <p:txBody>
            <a:bodyPr wrap="square">
              <a:spAutoFit/>
            </a:bodyPr>
            <a:lstStyle/>
            <a:p>
              <a:r>
                <a:rPr lang="en-US" sz="1200" dirty="0">
                  <a:latin typeface="Huawei Sans" panose="020C0503030203020204" pitchFamily="34" charset="0"/>
                </a:rPr>
                <a:t>Determine the specifications and number of main low-voltage electric devices, such as circuit breakers and ATSs.</a:t>
              </a:r>
            </a:p>
          </p:txBody>
        </p:sp>
        <p:sp>
          <p:nvSpPr>
            <p:cNvPr id="10" name="Text Box 23"/>
            <p:cNvSpPr txBox="1">
              <a:spLocks noChangeArrowheads="1"/>
            </p:cNvSpPr>
            <p:nvPr/>
          </p:nvSpPr>
          <p:spPr bwMode="auto">
            <a:xfrm>
              <a:off x="5276040" y="3491727"/>
              <a:ext cx="2758415" cy="559892"/>
            </a:xfrm>
            <a:prstGeom prst="rect">
              <a:avLst/>
            </a:prstGeom>
            <a:noFill/>
            <a:ln w="9525">
              <a:noFill/>
              <a:miter lim="800000"/>
              <a:headEnd/>
              <a:tailEnd/>
            </a:ln>
          </p:spPr>
          <p:txBody>
            <a:bodyPr wrap="square">
              <a:spAutoFit/>
            </a:bodyPr>
            <a:lstStyle/>
            <a:p>
              <a:r>
                <a:rPr lang="en-US" sz="1200" dirty="0">
                  <a:latin typeface="Huawei Sans" panose="020C0503030203020204" pitchFamily="34" charset="0"/>
                </a:rPr>
                <a:t>Based on the low-voltage electric device selection, determine the number of PDFs, PDF specifications, and the number of incoming cables.</a:t>
              </a:r>
            </a:p>
          </p:txBody>
        </p:sp>
        <p:sp>
          <p:nvSpPr>
            <p:cNvPr id="11" name="Text Box 24"/>
            <p:cNvSpPr txBox="1">
              <a:spLocks noChangeArrowheads="1"/>
            </p:cNvSpPr>
            <p:nvPr/>
          </p:nvSpPr>
          <p:spPr bwMode="auto">
            <a:xfrm>
              <a:off x="5595959" y="2615129"/>
              <a:ext cx="2715534" cy="239954"/>
            </a:xfrm>
            <a:prstGeom prst="rect">
              <a:avLst/>
            </a:prstGeom>
            <a:noFill/>
            <a:ln w="9525">
              <a:noFill/>
              <a:miter lim="800000"/>
              <a:headEnd/>
              <a:tailEnd/>
            </a:ln>
          </p:spPr>
          <p:txBody>
            <a:bodyPr wrap="square">
              <a:spAutoFit/>
            </a:bodyPr>
            <a:lstStyle/>
            <a:p>
              <a:pPr>
                <a:defRPr/>
              </a:pPr>
              <a:r>
                <a:rPr lang="en-US" sz="1200">
                  <a:latin typeface="Huawei Sans" panose="020C0503030203020204" pitchFamily="34" charset="0"/>
                </a:rPr>
                <a:t>Determine the conductor type (cable or bus).</a:t>
              </a:r>
            </a:p>
          </p:txBody>
        </p:sp>
        <p:sp>
          <p:nvSpPr>
            <p:cNvPr id="13" name="Rectangle 13"/>
            <p:cNvSpPr>
              <a:spLocks noChangeArrowheads="1"/>
            </p:cNvSpPr>
            <p:nvPr/>
          </p:nvSpPr>
          <p:spPr bwMode="auto">
            <a:xfrm>
              <a:off x="3265818" y="3444886"/>
              <a:ext cx="1600200" cy="609600"/>
            </a:xfrm>
            <a:prstGeom prst="rect">
              <a:avLst/>
            </a:prstGeom>
            <a:noFill/>
            <a:ln w="9525">
              <a:noFill/>
              <a:miter lim="800000"/>
              <a:headEnd/>
              <a:tailEnd/>
            </a:ln>
          </p:spPr>
          <p:txBody>
            <a:bodyPr wrap="none" anchor="ctr"/>
            <a:lstStyle/>
            <a:p>
              <a:pPr>
                <a:defRPr/>
              </a:pPr>
              <a:r>
                <a:rPr lang="en-US" sz="2000" dirty="0">
                  <a:solidFill>
                    <a:schemeClr val="bg1"/>
                  </a:solidFill>
                  <a:latin typeface="Huawei Sans" panose="020C0503030203020204" pitchFamily="34" charset="0"/>
                </a:rPr>
                <a:t>PDF configuration</a:t>
              </a:r>
            </a:p>
          </p:txBody>
        </p:sp>
        <p:sp>
          <p:nvSpPr>
            <p:cNvPr id="14" name="Rectangle 14"/>
            <p:cNvSpPr>
              <a:spLocks noChangeArrowheads="1"/>
            </p:cNvSpPr>
            <p:nvPr/>
          </p:nvSpPr>
          <p:spPr bwMode="auto">
            <a:xfrm>
              <a:off x="2734626" y="4384275"/>
              <a:ext cx="1600200" cy="609600"/>
            </a:xfrm>
            <a:prstGeom prst="rect">
              <a:avLst/>
            </a:prstGeom>
            <a:noFill/>
            <a:ln w="9525">
              <a:noFill/>
              <a:miter lim="800000"/>
              <a:headEnd/>
              <a:tailEnd/>
            </a:ln>
          </p:spPr>
          <p:txBody>
            <a:bodyPr wrap="none" anchor="ctr"/>
            <a:lstStyle/>
            <a:p>
              <a:pPr>
                <a:defRPr/>
              </a:pPr>
              <a:r>
                <a:rPr lang="en-US" sz="2000" dirty="0">
                  <a:solidFill>
                    <a:schemeClr val="bg1"/>
                  </a:solidFill>
                  <a:latin typeface="Huawei Sans" panose="020C0503030203020204" pitchFamily="34" charset="0"/>
                </a:rPr>
                <a:t>Low-voltage electric </a:t>
              </a:r>
              <a:endParaRPr lang="en-US" sz="2000" dirty="0" smtClean="0">
                <a:solidFill>
                  <a:schemeClr val="bg1"/>
                </a:solidFill>
                <a:latin typeface="Huawei Sans" panose="020C0503030203020204" pitchFamily="34" charset="0"/>
              </a:endParaRPr>
            </a:p>
            <a:p>
              <a:pPr>
                <a:defRPr/>
              </a:pPr>
              <a:r>
                <a:rPr lang="en-US" sz="2000" dirty="0" smtClean="0">
                  <a:solidFill>
                    <a:schemeClr val="bg1"/>
                  </a:solidFill>
                  <a:latin typeface="Huawei Sans" panose="020C0503030203020204" pitchFamily="34" charset="0"/>
                </a:rPr>
                <a:t>device </a:t>
              </a:r>
              <a:r>
                <a:rPr lang="en-US" sz="2000" dirty="0">
                  <a:solidFill>
                    <a:schemeClr val="bg1"/>
                  </a:solidFill>
                  <a:latin typeface="Huawei Sans" panose="020C0503030203020204" pitchFamily="34" charset="0"/>
                </a:rPr>
                <a:t>selection</a:t>
              </a:r>
            </a:p>
          </p:txBody>
        </p:sp>
        <p:sp>
          <p:nvSpPr>
            <p:cNvPr id="15" name="Rectangle 15"/>
            <p:cNvSpPr>
              <a:spLocks noChangeArrowheads="1"/>
            </p:cNvSpPr>
            <p:nvPr/>
          </p:nvSpPr>
          <p:spPr bwMode="auto">
            <a:xfrm>
              <a:off x="2203042" y="5460243"/>
              <a:ext cx="1600200" cy="609600"/>
            </a:xfrm>
            <a:prstGeom prst="rect">
              <a:avLst/>
            </a:prstGeom>
            <a:noFill/>
            <a:ln w="9525">
              <a:noFill/>
              <a:miter lim="800000"/>
              <a:headEnd/>
              <a:tailEnd/>
            </a:ln>
          </p:spPr>
          <p:txBody>
            <a:bodyPr wrap="none" anchor="ctr"/>
            <a:lstStyle/>
            <a:p>
              <a:pPr>
                <a:defRPr/>
              </a:pPr>
              <a:r>
                <a:rPr lang="en-US" sz="2000" dirty="0">
                  <a:solidFill>
                    <a:schemeClr val="bg1"/>
                  </a:solidFill>
                  <a:latin typeface="Huawei Sans" panose="020C0503030203020204" pitchFamily="34" charset="0"/>
                </a:rPr>
                <a:t>Load level and power </a:t>
              </a:r>
              <a:endParaRPr lang="en-US" sz="2000" dirty="0" smtClean="0">
                <a:solidFill>
                  <a:schemeClr val="bg1"/>
                </a:solidFill>
                <a:latin typeface="Huawei Sans" panose="020C0503030203020204" pitchFamily="34" charset="0"/>
              </a:endParaRPr>
            </a:p>
            <a:p>
              <a:pPr>
                <a:defRPr/>
              </a:pPr>
              <a:r>
                <a:rPr lang="en-US" sz="2000" dirty="0" smtClean="0">
                  <a:solidFill>
                    <a:schemeClr val="bg1"/>
                  </a:solidFill>
                  <a:latin typeface="Huawei Sans" panose="020C0503030203020204" pitchFamily="34" charset="0"/>
                </a:rPr>
                <a:t>supply </a:t>
              </a:r>
              <a:r>
                <a:rPr lang="en-US" sz="2000" dirty="0">
                  <a:solidFill>
                    <a:schemeClr val="bg1"/>
                  </a:solidFill>
                  <a:latin typeface="Huawei Sans" panose="020C0503030203020204" pitchFamily="34" charset="0"/>
                </a:rPr>
                <a:t>solution selection</a:t>
              </a:r>
            </a:p>
          </p:txBody>
        </p:sp>
        <p:pic>
          <p:nvPicPr>
            <p:cNvPr id="16" name="Picture 15" descr="C:\Users\dh\Desktop\1.png"/>
            <p:cNvPicPr>
              <a:picLocks noChangeAspect="1" noChangeArrowheads="1"/>
            </p:cNvPicPr>
            <p:nvPr/>
          </p:nvPicPr>
          <p:blipFill>
            <a:blip r:embed="rId4" cstate="print"/>
            <a:srcRect/>
            <a:stretch>
              <a:fillRect/>
            </a:stretch>
          </p:blipFill>
          <p:spPr bwMode="auto">
            <a:xfrm>
              <a:off x="1723845" y="4551402"/>
              <a:ext cx="736600" cy="1101725"/>
            </a:xfrm>
            <a:prstGeom prst="rect">
              <a:avLst/>
            </a:prstGeom>
            <a:noFill/>
            <a:ln w="9525">
              <a:noFill/>
              <a:miter lim="800000"/>
              <a:headEnd/>
              <a:tailEnd/>
            </a:ln>
          </p:spPr>
        </p:pic>
        <p:pic>
          <p:nvPicPr>
            <p:cNvPr id="17" name="Picture 15" descr="C:\Users\dh\Desktop\1.png"/>
            <p:cNvPicPr>
              <a:picLocks noChangeAspect="1" noChangeArrowheads="1"/>
            </p:cNvPicPr>
            <p:nvPr/>
          </p:nvPicPr>
          <p:blipFill>
            <a:blip r:embed="rId4" cstate="print"/>
            <a:srcRect/>
            <a:stretch>
              <a:fillRect/>
            </a:stretch>
          </p:blipFill>
          <p:spPr bwMode="auto">
            <a:xfrm>
              <a:off x="2045376" y="3368934"/>
              <a:ext cx="736600" cy="1101725"/>
            </a:xfrm>
            <a:prstGeom prst="rect">
              <a:avLst/>
            </a:prstGeom>
            <a:noFill/>
            <a:ln w="9525">
              <a:noFill/>
              <a:miter lim="800000"/>
              <a:headEnd/>
              <a:tailEnd/>
            </a:ln>
          </p:spPr>
        </p:pic>
        <p:pic>
          <p:nvPicPr>
            <p:cNvPr id="18" name="Picture 15" descr="C:\Users\dh\Desktop\1.png"/>
            <p:cNvPicPr>
              <a:picLocks noChangeAspect="1" noChangeArrowheads="1"/>
            </p:cNvPicPr>
            <p:nvPr/>
          </p:nvPicPr>
          <p:blipFill>
            <a:blip r:embed="rId4" cstate="print"/>
            <a:srcRect/>
            <a:stretch>
              <a:fillRect/>
            </a:stretch>
          </p:blipFill>
          <p:spPr bwMode="auto">
            <a:xfrm>
              <a:off x="2547352" y="2304733"/>
              <a:ext cx="736600" cy="1101725"/>
            </a:xfrm>
            <a:prstGeom prst="rect">
              <a:avLst/>
            </a:prstGeom>
            <a:noFill/>
            <a:ln w="9525">
              <a:noFill/>
              <a:miter lim="800000"/>
              <a:headEnd/>
              <a:tailEnd/>
            </a:ln>
          </p:spPr>
        </p:pic>
      </p:grpSp>
      <p:sp>
        <p:nvSpPr>
          <p:cNvPr id="19" name="Rectangle 13"/>
          <p:cNvSpPr>
            <a:spLocks noChangeArrowheads="1"/>
          </p:cNvSpPr>
          <p:nvPr/>
        </p:nvSpPr>
        <p:spPr bwMode="auto">
          <a:xfrm>
            <a:off x="3627365" y="1677997"/>
            <a:ext cx="2199264" cy="703714"/>
          </a:xfrm>
          <a:prstGeom prst="rect">
            <a:avLst/>
          </a:prstGeom>
          <a:noFill/>
          <a:ln w="9525">
            <a:noFill/>
            <a:miter lim="800000"/>
            <a:headEnd/>
            <a:tailEnd/>
          </a:ln>
        </p:spPr>
        <p:txBody>
          <a:bodyPr wrap="none" anchor="ctr"/>
          <a:lstStyle/>
          <a:p>
            <a:pPr>
              <a:defRPr/>
            </a:pPr>
            <a:r>
              <a:rPr lang="en-US" sz="2000" dirty="0">
                <a:solidFill>
                  <a:schemeClr val="bg1"/>
                </a:solidFill>
                <a:latin typeface="Huawei Sans" panose="020C0503030203020204" pitchFamily="34" charset="0"/>
              </a:rPr>
              <a:t>Conductor selection</a:t>
            </a:r>
          </a:p>
        </p:txBody>
      </p:sp>
    </p:spTree>
    <p:extLst>
      <p:ext uri="{BB962C8B-B14F-4D97-AF65-F5344CB8AC3E}">
        <p14:creationId xmlns:p14="http://schemas.microsoft.com/office/powerpoint/2010/main" val="22448946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dirty="0" smtClean="0">
                <a:solidFill>
                  <a:schemeClr val="bg1">
                    <a:lumMod val="50000"/>
                  </a:schemeClr>
                </a:solidFill>
                <a:latin typeface="Huawei Sans" panose="020C0503030203020204" pitchFamily="34" charset="0"/>
              </a:rPr>
              <a:t>System Composition</a:t>
            </a:r>
          </a:p>
          <a:p>
            <a:r>
              <a:rPr lang="en-US" dirty="0" smtClean="0">
                <a:solidFill>
                  <a:schemeClr val="bg1">
                    <a:lumMod val="50000"/>
                  </a:schemeClr>
                </a:solidFill>
                <a:latin typeface="Huawei Sans" panose="020C0503030203020204" pitchFamily="34" charset="0"/>
              </a:rPr>
              <a:t>Planning Preparation</a:t>
            </a:r>
          </a:p>
          <a:p>
            <a:r>
              <a:rPr lang="en-US" b="1" dirty="0" smtClean="0">
                <a:latin typeface="Huawei Sans" panose="020C0503030203020204" pitchFamily="34" charset="0"/>
              </a:rPr>
              <a:t>Planning Method</a:t>
            </a:r>
          </a:p>
          <a:p>
            <a:pPr lvl="1"/>
            <a:r>
              <a:rPr lang="en-US" dirty="0" smtClean="0">
                <a:solidFill>
                  <a:schemeClr val="bg1">
                    <a:lumMod val="50000"/>
                  </a:schemeClr>
                </a:solidFill>
                <a:latin typeface="Huawei Sans" panose="020C0503030203020204" pitchFamily="34" charset="0"/>
              </a:rPr>
              <a:t>Planning Procedure</a:t>
            </a:r>
          </a:p>
          <a:p>
            <a:pPr lvl="1">
              <a:buSzPct val="60000"/>
              <a:buFont typeface="Wingdings" panose="05000000000000000000" pitchFamily="2" charset="2"/>
              <a:buChar char="n"/>
            </a:pPr>
            <a:r>
              <a:rPr lang="en-US" dirty="0" smtClean="0">
                <a:latin typeface="Huawei Sans" panose="020C0503030203020204" pitchFamily="34" charset="0"/>
              </a:rPr>
              <a:t>Power Supply Solution Selection</a:t>
            </a:r>
          </a:p>
          <a:p>
            <a:pPr lvl="1"/>
            <a:r>
              <a:rPr lang="en-US" dirty="0" smtClean="0">
                <a:solidFill>
                  <a:schemeClr val="bg1">
                    <a:lumMod val="50000"/>
                  </a:schemeClr>
                </a:solidFill>
                <a:latin typeface="Huawei Sans" panose="020C0503030203020204" pitchFamily="34" charset="0"/>
              </a:rPr>
              <a:t>Low-voltage Electric Device Selection</a:t>
            </a:r>
          </a:p>
          <a:p>
            <a:pPr lvl="1"/>
            <a:r>
              <a:rPr lang="en-US" dirty="0" smtClean="0">
                <a:solidFill>
                  <a:schemeClr val="bg1">
                    <a:lumMod val="50000"/>
                  </a:schemeClr>
                </a:solidFill>
                <a:latin typeface="Huawei Sans" panose="020C0503030203020204" pitchFamily="34" charset="0"/>
              </a:rPr>
              <a:t>PDF Configuration</a:t>
            </a:r>
          </a:p>
          <a:p>
            <a:pPr lvl="1"/>
            <a:r>
              <a:rPr lang="en-US" dirty="0" smtClean="0">
                <a:solidFill>
                  <a:schemeClr val="bg1">
                    <a:lumMod val="50000"/>
                  </a:schemeClr>
                </a:solidFill>
                <a:latin typeface="Huawei Sans" panose="020C0503030203020204" pitchFamily="34" charset="0"/>
              </a:rPr>
              <a:t>Conductor Selection</a:t>
            </a:r>
          </a:p>
          <a:p>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a:p>
            <a:endParaRPr lang="en-US" altLang="zh-CN" dirty="0" smtClean="0">
              <a:latin typeface="Huawei Sans" panose="020C0503030203020204" pitchFamily="34" charset="0"/>
            </a:endParaRPr>
          </a:p>
        </p:txBody>
      </p:sp>
    </p:spTree>
    <p:extLst>
      <p:ext uri="{BB962C8B-B14F-4D97-AF65-F5344CB8AC3E}">
        <p14:creationId xmlns:p14="http://schemas.microsoft.com/office/powerpoint/2010/main" val="176436604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3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905156-4502-4FF1-8B74-AF043C768505}">
  <ds:schemaRefs>
    <ds:schemaRef ds:uri="http://schemas.microsoft.com/sharepoint/v3/contenttype/forms"/>
  </ds:schemaRefs>
</ds:datastoreItem>
</file>

<file path=customXml/itemProps2.xml><?xml version="1.0" encoding="utf-8"?>
<ds:datastoreItem xmlns:ds="http://schemas.openxmlformats.org/officeDocument/2006/customXml" ds:itemID="{2B3164F7-69D3-4E0A-940E-AD0708ABA604}">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89BFE9C4-B496-4627-975F-669975AA3A6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884</TotalTime>
  <Words>4479</Words>
  <Application>Microsoft Office PowerPoint</Application>
  <PresentationFormat>宽屏</PresentationFormat>
  <Paragraphs>315</Paragraphs>
  <Slides>40</Slides>
  <Notes>40</Notes>
  <HiddenSlides>2</HiddenSlides>
  <MMClips>0</MMClips>
  <ScaleCrop>false</ScaleCrop>
  <HeadingPairs>
    <vt:vector size="8" baseType="variant">
      <vt:variant>
        <vt:lpstr>已用的字体</vt:lpstr>
      </vt:variant>
      <vt:variant>
        <vt:i4>7</vt:i4>
      </vt:variant>
      <vt:variant>
        <vt:lpstr>主题</vt:lpstr>
      </vt:variant>
      <vt:variant>
        <vt:i4>5</vt:i4>
      </vt:variant>
      <vt:variant>
        <vt:lpstr>嵌入 OLE 服务器</vt:lpstr>
      </vt:variant>
      <vt:variant>
        <vt:i4>2</vt:i4>
      </vt:variant>
      <vt:variant>
        <vt:lpstr>幻灯片标题</vt:lpstr>
      </vt:variant>
      <vt:variant>
        <vt:i4>40</vt:i4>
      </vt:variant>
    </vt:vector>
  </HeadingPairs>
  <TitlesOfParts>
    <vt:vector size="54" baseType="lpstr">
      <vt:lpstr>方正兰亭黑简体</vt:lpstr>
      <vt:lpstr>宋体</vt:lpstr>
      <vt:lpstr>微软雅黑</vt:lpstr>
      <vt:lpstr>微软雅黑</vt:lpstr>
      <vt:lpstr>Arial</vt:lpstr>
      <vt:lpstr>Huawei Sans</vt:lpstr>
      <vt:lpstr>Wingdings</vt:lpstr>
      <vt:lpstr>1_标题页模板</vt:lpstr>
      <vt:lpstr>2_自功能页模板</vt:lpstr>
      <vt:lpstr>3_内容页模板</vt:lpstr>
      <vt:lpstr>4_感谢页模板</vt:lpstr>
      <vt:lpstr>3_自功能页模板</vt:lpstr>
      <vt:lpstr>Equation.3</vt:lpstr>
      <vt:lpstr>Image</vt:lpstr>
      <vt:lpstr>Data Center Low-Voltage Power Distribution System Planning</vt:lpstr>
      <vt:lpstr>PowerPoint 演示文稿</vt:lpstr>
      <vt:lpstr>System Scope</vt:lpstr>
      <vt:lpstr>System Overview</vt:lpstr>
      <vt:lpstr>PowerPoint 演示文稿</vt:lpstr>
      <vt:lpstr>Planning Preparation - Requirement Input</vt:lpstr>
      <vt:lpstr>PowerPoint 演示文稿</vt:lpstr>
      <vt:lpstr>Planning Procedure</vt:lpstr>
      <vt:lpstr>PowerPoint 演示文稿</vt:lpstr>
      <vt:lpstr>Typical Power Supply Solution (1)</vt:lpstr>
      <vt:lpstr>Typical Power Supply Solution (2)</vt:lpstr>
      <vt:lpstr>PowerPoint 演示文稿</vt:lpstr>
      <vt:lpstr>Calculating the Capacity of Low-Voltage Electric Devices</vt:lpstr>
      <vt:lpstr>Low-Voltage Electric Device Selection - Circuit Breaker</vt:lpstr>
      <vt:lpstr>Low-Voltage Electric Device Selection - ATS</vt:lpstr>
      <vt:lpstr>ATS Typical Application Solution (1)</vt:lpstr>
      <vt:lpstr>ATS Typical Application Solution (2)</vt:lpstr>
      <vt:lpstr>ATS Typical Application Solution (3)</vt:lpstr>
      <vt:lpstr>ATS Typical Application Solution (4)</vt:lpstr>
      <vt:lpstr>ATS Typical Application Solution (5)</vt:lpstr>
      <vt:lpstr>Reactive Power Compensation</vt:lpstr>
      <vt:lpstr>Example of Reactive Power Compensation</vt:lpstr>
      <vt:lpstr>PowerPoint 演示文稿</vt:lpstr>
      <vt:lpstr>PowerPoint 演示文稿</vt:lpstr>
      <vt:lpstr>Low-Voltage PDF (1)</vt:lpstr>
      <vt:lpstr>Low-Voltage PDF (2)</vt:lpstr>
      <vt:lpstr>PowerPoint 演示文稿</vt:lpstr>
      <vt:lpstr>Example of Low-Voltage PDF Configuration (1)</vt:lpstr>
      <vt:lpstr>Example of Low-Voltage PDF Configuration (2)</vt:lpstr>
      <vt:lpstr>Example of Low-Voltage PDF Configuration (3)</vt:lpstr>
      <vt:lpstr>PowerPoint 演示文稿</vt:lpstr>
      <vt:lpstr>Power Cable Selection</vt:lpstr>
      <vt:lpstr>Cable Selection Rules</vt:lpstr>
      <vt:lpstr>Busway Selection Rules</vt:lpstr>
      <vt:lpstr>Comparison Between the Cable and Busway Solutions (1)</vt:lpstr>
      <vt:lpstr>Comparison Between the Cable and Busway Solutions (2)</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chenkaifeng (C)</cp:lastModifiedBy>
  <cp:revision>134</cp:revision>
  <dcterms:created xsi:type="dcterms:W3CDTF">2018-11-29T10:16:29Z</dcterms:created>
  <dcterms:modified xsi:type="dcterms:W3CDTF">2020-12-21T12:03:15Z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(3)BnKOQIfuhgKUS7gaZZa6TARrF4LrDk1JO9F+C3bFH5vly/CCTH01XWxtBep6o/9ccAUbjymb
VceIvZFiHXnc2Bt8iKiXzxxPc839ul/Myq2sfntc0cAz40mxYEeMd513pGePLSrYg5seRLdk
/LwHHXgCRQkXjY4NCuL4RIrUP8VwvqzIF8pYPawfXmnlcZ4Wi2ieDV6oFszSJcw4EXzf8evo
X8le7W9Kx2b9UgWGMj</vt:lpwstr>
  </property>
  <property fmtid="{D5CDD505-2E9C-101B-9397-08002B2CF9AE}" pid="3" name="_2015_ms_pID_7253431">
    <vt:lpwstr>rMmI2VM6Z4vVlZUOGiuoeHOdvy6nSkW8VysuwuKoX2feBQX0OlXSl0
Z7P/cw8SAcEwXZalyu2uUFBGE8Gh3EioUe1h3k2TF+cYXKq7VX21hrwGj1ye/jmhVMjsOUPm
r3tSKWigexOjY9tx+AXYWgBrfO+5wFR42sukQN7vz6tAUWYZgtMCJyaUbBCJ7V4otHSwkp77
m3LudOMr/f1ksRUhpslFHUN1Ydr6eYhUqXDJ</vt:lpwstr>
  </property>
  <property fmtid="{D5CDD505-2E9C-101B-9397-08002B2CF9AE}" pid="4" name="_2015_ms_pID_7253432">
    <vt:lpwstr>Q5ACHbdJOYcU2J+TpBU35lg=</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1607388670</vt:lpwstr>
  </property>
</Properties>
</file>