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7"/>
  </p:notesMasterIdLst>
  <p:handoutMasterIdLst>
    <p:handoutMasterId r:id="rId58"/>
  </p:handoutMasterIdLst>
  <p:sldIdLst>
    <p:sldId id="257" r:id="rId8"/>
    <p:sldId id="258" r:id="rId9"/>
    <p:sldId id="300" r:id="rId10"/>
    <p:sldId id="301" r:id="rId11"/>
    <p:sldId id="261" r:id="rId12"/>
    <p:sldId id="262" r:id="rId13"/>
    <p:sldId id="263" r:id="rId14"/>
    <p:sldId id="264" r:id="rId15"/>
    <p:sldId id="315" r:id="rId16"/>
    <p:sldId id="265" r:id="rId17"/>
    <p:sldId id="266" r:id="rId18"/>
    <p:sldId id="267" r:id="rId19"/>
    <p:sldId id="268" r:id="rId20"/>
    <p:sldId id="302" r:id="rId21"/>
    <p:sldId id="270" r:id="rId22"/>
    <p:sldId id="271" r:id="rId23"/>
    <p:sldId id="272" r:id="rId24"/>
    <p:sldId id="273" r:id="rId25"/>
    <p:sldId id="278" r:id="rId26"/>
    <p:sldId id="303" r:id="rId27"/>
    <p:sldId id="280" r:id="rId28"/>
    <p:sldId id="281" r:id="rId29"/>
    <p:sldId id="317" r:id="rId30"/>
    <p:sldId id="282" r:id="rId31"/>
    <p:sldId id="284" r:id="rId32"/>
    <p:sldId id="285" r:id="rId33"/>
    <p:sldId id="305" r:id="rId34"/>
    <p:sldId id="287" r:id="rId35"/>
    <p:sldId id="288" r:id="rId36"/>
    <p:sldId id="289" r:id="rId37"/>
    <p:sldId id="290" r:id="rId38"/>
    <p:sldId id="291" r:id="rId39"/>
    <p:sldId id="292" r:id="rId40"/>
    <p:sldId id="293" r:id="rId41"/>
    <p:sldId id="294" r:id="rId42"/>
    <p:sldId id="295" r:id="rId43"/>
    <p:sldId id="313" r:id="rId44"/>
    <p:sldId id="306" r:id="rId45"/>
    <p:sldId id="314" r:id="rId46"/>
    <p:sldId id="307" r:id="rId47"/>
    <p:sldId id="309" r:id="rId48"/>
    <p:sldId id="310" r:id="rId49"/>
    <p:sldId id="311" r:id="rId50"/>
    <p:sldId id="312" r:id="rId51"/>
    <p:sldId id="296" r:id="rId52"/>
    <p:sldId id="297" r:id="rId53"/>
    <p:sldId id="316" r:id="rId54"/>
    <p:sldId id="299" r:id="rId55"/>
    <p:sldId id="256" r:id="rId5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gcongzjhw" initials="w" lastIdx="1" clrIdx="0">
    <p:extLst>
      <p:ext uri="{19B8F6BF-5375-455C-9EA6-DF929625EA0E}">
        <p15:presenceInfo xmlns:p15="http://schemas.microsoft.com/office/powerpoint/2012/main" userId="S-1-5-21-147214757-305610072-1517763936-65856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FFFFFF"/>
    <a:srgbClr val="404040"/>
    <a:srgbClr val="151515"/>
    <a:srgbClr val="575756"/>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162" autoAdjust="0"/>
  </p:normalViewPr>
  <p:slideViewPr>
    <p:cSldViewPr snapToGrid="0" snapToObjects="1">
      <p:cViewPr varScale="1">
        <p:scale>
          <a:sx n="51" d="100"/>
          <a:sy n="51" d="100"/>
        </p:scale>
        <p:origin x="1188" y="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commentAuthors" Target="commentAuthor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notesMaster" Target="notesMasters/notes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12/17/2020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1312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3489418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solidFill>
                  <a:srgbClr val="000000"/>
                </a:solidFill>
                <a:sym typeface="FrutigerNext LT Regular" pitchFamily="34" charset="0"/>
              </a:rPr>
              <a:t>Refrigeration and air conditioning industries use the following five major types of compressors: reciprocal compressor, screw compressor, rotary compressor, vortex compressor, and centrifugal compressor. Reciprocal compressors are most widely used in small and medium commercial refrigeration systems. Screw compressors are mainly used in large commercial and industrial systems. Rotary compressors and vortex compressor are mainly used in household and small-capacity commercial air conditioning units. Centrifugal compressors are widely used in air conditioning systems of large-scale buildings.</a:t>
            </a:r>
          </a:p>
          <a:p>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42493893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solidFill>
                  <a:srgbClr val="000000"/>
                </a:solidFill>
                <a:sym typeface="FrutigerNext LT Regular" pitchFamily="34" charset="0"/>
              </a:rPr>
              <a:t>If being classified by cooling media, condensers are available in water-cooled and air-cooled types. Water-cooled condensers use water as a cooling medium, with condensation heat being taken away by a temperature increase in water. Air-cooled condensers use air as a cooling medium, with condensation heat being taken away by a temperature increase in air.</a:t>
            </a:r>
          </a:p>
          <a:p>
            <a:r>
              <a:rPr lang="en-US" altLang="zh-CN" dirty="0" smtClean="0">
                <a:solidFill>
                  <a:srgbClr val="000000"/>
                </a:solidFill>
                <a:sym typeface="FrutigerNext LT Regular" pitchFamily="34" charset="0"/>
              </a:rPr>
              <a:t>If being classified by media to be cooled, evaporators are available in cooling air-type evaporators and cooling liquid-type evaporators.</a:t>
            </a:r>
          </a:p>
          <a:p>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2688829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solidFill>
                  <a:srgbClr val="000000"/>
                </a:solidFill>
                <a:sym typeface="FrutigerNext LT Regular" pitchFamily="34" charset="0"/>
              </a:rPr>
              <a:t>Expansion valves are available in two types, namely, thermal expansion valves and electronic expansion valves. A thermal expansion valve can control the amount of liquid to be supplied to an evaporator and throttle a saturated liquid refrigerant. When being classified by structure, thermal expansion valves are available in internal balance expansion valves and external balance expansion valves. Electronic expansion valves are mainly used in variable-frequency air conditioning systems. An electronic expansion valve adjusts the amount of liquid to be supplied to an evaporator based on a preset program. Electronic expansion valves adapt to the development of mechanical and electrical integrated refrigeration, feature excellent characteristics that thermal expansion valves do not have, and enable intelligent control for refrigeration systems.</a:t>
            </a:r>
          </a:p>
          <a:p>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41907860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71931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085140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sz="1100" dirty="0" smtClean="0">
                <a:solidFill>
                  <a:srgbClr val="000000"/>
                </a:solidFill>
                <a:sym typeface="FrutigerNext LT Regular" pitchFamily="34" charset="0"/>
              </a:rPr>
              <a:t>There are many ways to classify air conditioning systems, for example, by the concentration degree of air conditioning devices, method of adjusting the system air volume, air speed in the system duct, and heat transfer principles.</a:t>
            </a:r>
          </a:p>
          <a:p>
            <a:endParaRPr lang="zh-CN" altLang="zh-CN" sz="1100" dirty="0" smtClean="0">
              <a:solidFill>
                <a:srgbClr val="000000"/>
              </a:solidFill>
              <a:sym typeface="FrutigerNext LT Regular" pitchFamily="34" charset="0"/>
            </a:endParaRPr>
          </a:p>
        </p:txBody>
      </p:sp>
    </p:spTree>
    <p:extLst>
      <p:ext uri="{BB962C8B-B14F-4D97-AF65-F5344CB8AC3E}">
        <p14:creationId xmlns:p14="http://schemas.microsoft.com/office/powerpoint/2010/main" val="36562747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854355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1430411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nSpc>
                <a:spcPct val="114000"/>
              </a:lnSpc>
            </a:pPr>
            <a:r>
              <a:rPr lang="en-US" altLang="zh-CN" sz="1100" dirty="0" smtClean="0">
                <a:solidFill>
                  <a:srgbClr val="000000"/>
                </a:solidFill>
                <a:latin typeface="+mn-lt"/>
                <a:sym typeface="FrutigerNext LT Regular" pitchFamily="34" charset="0"/>
              </a:rPr>
              <a:t>Centralized air conditioning system: All air processing devices are installed in a central air conditioning room. Processed air is sent to the air conditioning system in each room using ducts. Centralized air conditioning systems apply to places with a large area, concentrated rooms, and basically the same ratio of the heat load to the humidity load in each room.</a:t>
            </a:r>
          </a:p>
          <a:p>
            <a:pPr>
              <a:lnSpc>
                <a:spcPct val="114000"/>
              </a:lnSpc>
            </a:pPr>
            <a:r>
              <a:rPr lang="en-US" altLang="zh-CN" sz="1100" dirty="0" smtClean="0">
                <a:solidFill>
                  <a:srgbClr val="000000"/>
                </a:solidFill>
                <a:latin typeface="+mn-lt"/>
                <a:sym typeface="FrutigerNext LT Regular" pitchFamily="34" charset="0"/>
              </a:rPr>
              <a:t>Semi-centralized air conditioning system: A semi-centralized air conditioning system consists of a centralized air conditioning system and end devices that process air. A semi-centralized air conditioning system is complex but achieves higher adjustment accuracy.</a:t>
            </a:r>
          </a:p>
          <a:p>
            <a:pPr>
              <a:lnSpc>
                <a:spcPct val="114000"/>
              </a:lnSpc>
            </a:pPr>
            <a:r>
              <a:rPr lang="en-US" altLang="zh-CN" sz="1100" dirty="0" smtClean="0">
                <a:solidFill>
                  <a:srgbClr val="000000"/>
                </a:solidFill>
                <a:latin typeface="+mn-lt"/>
                <a:sym typeface="FrutigerNext LT Regular" pitchFamily="34" charset="0"/>
              </a:rPr>
              <a:t>Decentralized air conditioning system: In a decentralized air conditioning system, air processing devices are installed in each room. Decentralized air conditioning systems apply to places with a small area, scattered rooms, and a large difference between the heat load and the humidity load.</a:t>
            </a:r>
          </a:p>
          <a:p>
            <a:pPr>
              <a:lnSpc>
                <a:spcPct val="114000"/>
              </a:lnSpc>
            </a:pPr>
            <a:r>
              <a:rPr lang="en-US" altLang="zh-CN" sz="1100" dirty="0" smtClean="0">
                <a:solidFill>
                  <a:srgbClr val="000000"/>
                </a:solidFill>
                <a:latin typeface="+mn-lt"/>
                <a:sym typeface="FrutigerNext LT Regular" pitchFamily="34" charset="0"/>
              </a:rPr>
              <a:t>Constant-air-volume air conditioning system: For an ordinary centralized air conditioning system, the volume of air supplied by fans is constant. The change in the load of an air conditioning zone is accommodated by changing the temperature of the supplied air. As such, the indoor temperature and humidity are adjusted.</a:t>
            </a:r>
          </a:p>
          <a:p>
            <a:pPr>
              <a:lnSpc>
                <a:spcPct val="114000"/>
              </a:lnSpc>
            </a:pPr>
            <a:r>
              <a:rPr lang="en-US" altLang="zh-CN" sz="1100" dirty="0" smtClean="0">
                <a:solidFill>
                  <a:srgbClr val="000000"/>
                </a:solidFill>
                <a:latin typeface="+mn-lt"/>
                <a:sym typeface="FrutigerNext LT Regular" pitchFamily="34" charset="0"/>
              </a:rPr>
              <a:t>Variable-air-volume air conditioning system: The temperature of supplied air is maintained at a certain degree by changing the volume of the supplied air. As such, the change in the load of an air conditioning zone is accommodated, and desired indoor temperature and humidity are obtained.</a:t>
            </a:r>
          </a:p>
          <a:p>
            <a:pPr>
              <a:lnSpc>
                <a:spcPct val="114000"/>
              </a:lnSpc>
            </a:pPr>
            <a:endParaRPr lang="en-US" altLang="zh-CN" sz="1100" dirty="0" smtClean="0">
              <a:solidFill>
                <a:srgbClr val="000000"/>
              </a:solidFill>
              <a:latin typeface="+mn-lt"/>
              <a:sym typeface="FrutigerNext LT Regular" pitchFamily="34" charset="0"/>
            </a:endParaRPr>
          </a:p>
          <a:p>
            <a:pPr>
              <a:lnSpc>
                <a:spcPct val="114000"/>
              </a:lnSpc>
            </a:pPr>
            <a:endParaRPr lang="en-US" altLang="zh-CN" sz="1100" dirty="0" smtClean="0">
              <a:solidFill>
                <a:srgbClr val="000000"/>
              </a:solidFill>
              <a:latin typeface="+mn-lt"/>
              <a:sym typeface="FrutigerNext LT Regular" pitchFamily="34" charset="0"/>
            </a:endParaRPr>
          </a:p>
          <a:p>
            <a:pPr>
              <a:lnSpc>
                <a:spcPct val="114000"/>
              </a:lnSpc>
            </a:pPr>
            <a:endParaRPr lang="zh-CN" altLang="zh-CN" sz="1100" dirty="0" smtClean="0">
              <a:solidFill>
                <a:srgbClr val="000000"/>
              </a:solidFill>
              <a:latin typeface="+mn-lt"/>
              <a:sym typeface="FrutigerNext LT Regular" pitchFamily="34" charset="0"/>
            </a:endParaRPr>
          </a:p>
        </p:txBody>
      </p:sp>
    </p:spTree>
    <p:extLst>
      <p:ext uri="{BB962C8B-B14F-4D97-AF65-F5344CB8AC3E}">
        <p14:creationId xmlns:p14="http://schemas.microsoft.com/office/powerpoint/2010/main" val="1355785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851011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87386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solidFill>
                  <a:srgbClr val="000000"/>
                </a:solidFill>
                <a:sym typeface="FrutigerNext LT Regular" pitchFamily="34" charset="0"/>
              </a:rPr>
              <a:t>After air flows into a water chamber, the nozzle sprays a lot of mist water droplets into the air. After the air comes into contact with the water droplets, they exchange heat and humidity. As such, the required temperature and humidity are obtained. A water chamber realizes a variety of air processing processes, but consumes a large amount of water, occupies a large area, and uses a complex water system. In addition, the water is easy to be polluted. This is why water chambers are not widely used in comfort air conditioners.</a:t>
            </a:r>
          </a:p>
          <a:p>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3052318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0000" marR="0" indent="-180000" algn="l" defTabSz="914400" rtl="0" eaLnBrk="0" fontAlgn="base" latinLnBrk="0" hangingPunct="1">
              <a:lnSpc>
                <a:spcPct val="125000"/>
              </a:lnSpc>
              <a:spcBef>
                <a:spcPct val="0"/>
              </a:spcBef>
              <a:spcAft>
                <a:spcPts val="600"/>
              </a:spcAft>
              <a:buClrTx/>
              <a:buSzPct val="60000"/>
              <a:tabLst/>
              <a:defRPr/>
            </a:pPr>
            <a:r>
              <a:rPr lang="en-US" altLang="zh-CN" dirty="0" smtClean="0">
                <a:solidFill>
                  <a:srgbClr val="000000"/>
                </a:solidFill>
                <a:sym typeface="FrutigerNext LT Regular" pitchFamily="34" charset="0"/>
              </a:rPr>
              <a:t>Surface heat exchangers include air heaters and air coolers. A surface heat exchanger enables a heat medium or a refrigerant to flow in the cavity of a metal pipe and the air to be processed to flow on the outer wall of the metal pipe. As such, heat is exchanged, and the purpose of heating or cooling air is realized. Radiators widely used in northern China belong to this type of heat exchangers.</a:t>
            </a:r>
          </a:p>
          <a:p>
            <a:pPr marL="180975" marR="0" indent="-180975" algn="l" defTabSz="914400" rtl="0" eaLnBrk="0" fontAlgn="base" latinLnBrk="0" hangingPunct="1">
              <a:lnSpc>
                <a:spcPct val="125000"/>
              </a:lnSpc>
              <a:spcBef>
                <a:spcPct val="0"/>
              </a:spcBef>
              <a:spcAft>
                <a:spcPts val="600"/>
              </a:spcAft>
              <a:buClrTx/>
              <a:buSzPct val="60000"/>
              <a:buFont typeface="Wingdings" pitchFamily="2" charset="2"/>
              <a:buChar char="l"/>
              <a:tabLst/>
              <a:defRPr/>
            </a:pPr>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2015371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dirty="0" smtClean="0">
                <a:latin typeface="+mn-ea"/>
                <a:cs typeface="Times New Roman" pitchFamily="18" charset="0"/>
              </a:rPr>
              <a:t>Huawei precision air conditioners use wet film humidifiers.</a:t>
            </a:r>
          </a:p>
          <a:p>
            <a:endParaRPr lang="zh-CN" altLang="en-US" dirty="0"/>
          </a:p>
        </p:txBody>
      </p:sp>
    </p:spTree>
    <p:extLst>
      <p:ext uri="{BB962C8B-B14F-4D97-AF65-F5344CB8AC3E}">
        <p14:creationId xmlns:p14="http://schemas.microsoft.com/office/powerpoint/2010/main" val="24055765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solidFill>
                  <a:srgbClr val="000000"/>
                </a:solidFill>
                <a:latin typeface="+mn-lt"/>
                <a:cs typeface="Times New Roman" pitchFamily="18" charset="0"/>
                <a:sym typeface="FrutigerNext LT Regular" pitchFamily="34" charset="0"/>
              </a:rPr>
              <a:t>There are many ways to humidify air, for example, using a water chamber, dry steam humidifier, electric humidifier, electrode humidifier, infrared humidifier, ultrasonic humidifier, centrifugal humidifier, high-pressure spray humidifier, or wet film humidifier. In this slide, only electrode humidifiers and infrared humidifiers are introduced.</a:t>
            </a:r>
            <a:endParaRPr lang="zh-CN" altLang="zh-CN" dirty="0" smtClean="0">
              <a:solidFill>
                <a:srgbClr val="000000"/>
              </a:solidFill>
              <a:latin typeface="+mn-lt"/>
              <a:sym typeface="FrutigerNext LT Regular" pitchFamily="34" charset="0"/>
            </a:endParaRPr>
          </a:p>
        </p:txBody>
      </p:sp>
    </p:spTree>
    <p:extLst>
      <p:ext uri="{BB962C8B-B14F-4D97-AF65-F5344CB8AC3E}">
        <p14:creationId xmlns:p14="http://schemas.microsoft.com/office/powerpoint/2010/main" val="1112227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nSpc>
                <a:spcPct val="120000"/>
              </a:lnSpc>
              <a:spcAft>
                <a:spcPct val="0"/>
              </a:spcAft>
              <a:buSzPct val="100000"/>
              <a:tabLst>
                <a:tab pos="271463" algn="l"/>
              </a:tabLst>
            </a:pPr>
            <a:r>
              <a:rPr lang="en-US" altLang="zh-CN" dirty="0" smtClean="0">
                <a:solidFill>
                  <a:srgbClr val="000000"/>
                </a:solidFill>
                <a:latin typeface="+mn-lt"/>
                <a:sym typeface="FrutigerNext LT Regular" pitchFamily="34" charset="0"/>
              </a:rPr>
              <a:t>Working principles of a high-pressure micro-mist humidifier: A high-pressure micro-mist humidifier increases pressure on water to 7 </a:t>
            </a:r>
            <a:r>
              <a:rPr lang="en-US" altLang="zh-CN" dirty="0" err="1" smtClean="0">
                <a:solidFill>
                  <a:srgbClr val="000000"/>
                </a:solidFill>
                <a:latin typeface="+mn-lt"/>
                <a:sym typeface="FrutigerNext LT Regular" pitchFamily="34" charset="0"/>
              </a:rPr>
              <a:t>Mpa</a:t>
            </a:r>
            <a:r>
              <a:rPr lang="en-US" altLang="zh-CN" dirty="0" smtClean="0">
                <a:solidFill>
                  <a:srgbClr val="000000"/>
                </a:solidFill>
                <a:latin typeface="+mn-lt"/>
                <a:sym typeface="FrutigerNext LT Regular" pitchFamily="34" charset="0"/>
              </a:rPr>
              <a:t> using a high-pressure piston pump, and then sends the pressurized water to a dedicated nozzle using a high-pressure transmission pipeline. The nozzle atomizes the water to generate particles in 3 to 15 µm. The particles quickly absorb heat from the air and then vaporize and diffuse around. As such, the air is humidified and cooled. A high-pressure micro-mist humidifier can reach the humidification efficiency of 166 kg/kWh, which is more than 100 times that of an electrode or infrared humidifier.</a:t>
            </a:r>
          </a:p>
          <a:p>
            <a:pPr>
              <a:lnSpc>
                <a:spcPct val="120000"/>
              </a:lnSpc>
              <a:spcAft>
                <a:spcPct val="0"/>
              </a:spcAft>
              <a:buSzPct val="100000"/>
              <a:tabLst>
                <a:tab pos="271463" algn="l"/>
              </a:tabLst>
            </a:pPr>
            <a:r>
              <a:rPr lang="en-US" altLang="zh-CN" dirty="0" smtClean="0">
                <a:solidFill>
                  <a:srgbClr val="000000"/>
                </a:solidFill>
                <a:latin typeface="+mn-lt"/>
                <a:sym typeface="FrutigerNext LT Regular" pitchFamily="34" charset="0"/>
              </a:rPr>
              <a:t>Working principles of a wet film humidifier: A wet film humidifier sprinkles a water-absorbing filler with water. When the air to be processed flows through the filler, the water absorbs the sensible heat of the air and evaporates into steam. The steam enters the air. As a result, the air is humidified and its temperature is reduced.</a:t>
            </a:r>
          </a:p>
          <a:p>
            <a:pPr>
              <a:lnSpc>
                <a:spcPct val="120000"/>
              </a:lnSpc>
              <a:spcAft>
                <a:spcPct val="0"/>
              </a:spcAft>
              <a:buSzPct val="100000"/>
              <a:tabLst>
                <a:tab pos="271463" algn="l"/>
              </a:tabLst>
            </a:pPr>
            <a:endParaRPr lang="en-US" altLang="zh-CN" dirty="0" smtClean="0">
              <a:solidFill>
                <a:srgbClr val="000000"/>
              </a:solidFill>
              <a:latin typeface="华文细黑" pitchFamily="2" charset="-122"/>
              <a:sym typeface="FrutigerNext LT Regular" pitchFamily="34" charset="0"/>
            </a:endParaRPr>
          </a:p>
          <a:p>
            <a:pPr>
              <a:lnSpc>
                <a:spcPct val="120000"/>
              </a:lnSpc>
              <a:spcAft>
                <a:spcPct val="0"/>
              </a:spcAft>
              <a:buSzPct val="100000"/>
              <a:tabLst>
                <a:tab pos="271463" algn="l"/>
              </a:tabLst>
            </a:pPr>
            <a:endParaRPr lang="en-US" altLang="zh-CN" dirty="0" smtClean="0">
              <a:solidFill>
                <a:srgbClr val="000000"/>
              </a:solidFill>
              <a:latin typeface="华文细黑" pitchFamily="2" charset="-122"/>
              <a:sym typeface="FrutigerNext LT Regular" pitchFamily="34" charset="0"/>
            </a:endParaRPr>
          </a:p>
        </p:txBody>
      </p:sp>
    </p:spTree>
    <p:extLst>
      <p:ext uri="{BB962C8B-B14F-4D97-AF65-F5344CB8AC3E}">
        <p14:creationId xmlns:p14="http://schemas.microsoft.com/office/powerpoint/2010/main" val="2326296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solidFill>
                  <a:srgbClr val="000000"/>
                </a:solidFill>
                <a:sym typeface="FrutigerNext LT Regular" pitchFamily="34" charset="0"/>
              </a:rPr>
              <a:t>Refrigeration dehumidifiers are usually called dehumidifiers. When coming into contact with the cooling copper fins of a refrigeration dehumidifier, water vapor changes into water droplets. In the entire liquefaction process, the dehumidifier works as a device that converts gaseous water into liquid water.</a:t>
            </a:r>
          </a:p>
          <a:p>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13058757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3175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solidFill>
                  <a:srgbClr val="000000"/>
                </a:solidFill>
                <a:latin typeface="+mn-lt"/>
                <a:cs typeface="Times New Roman" pitchFamily="18" charset="0"/>
                <a:sym typeface="FrutigerNext LT Regular" pitchFamily="34" charset="0"/>
              </a:rPr>
              <a:t>Return air: After mixing with fresh air, a part of indoor air passes an evaporator again for temperature reducing. This part of indoor air is called return air.</a:t>
            </a:r>
            <a:endParaRPr lang="zh-CN" altLang="zh-CN" dirty="0" smtClean="0">
              <a:solidFill>
                <a:srgbClr val="000000"/>
              </a:solidFill>
              <a:latin typeface="+mn-lt"/>
              <a:cs typeface="Times New Roman" pitchFamily="18" charset="0"/>
              <a:sym typeface="FrutigerNext LT Regular" pitchFamily="34" charset="0"/>
            </a:endParaRPr>
          </a:p>
        </p:txBody>
      </p:sp>
    </p:spTree>
    <p:extLst>
      <p:ext uri="{BB962C8B-B14F-4D97-AF65-F5344CB8AC3E}">
        <p14:creationId xmlns:p14="http://schemas.microsoft.com/office/powerpoint/2010/main" val="30910494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solidFill>
                  <a:srgbClr val="000000"/>
                </a:solidFill>
                <a:sym typeface="FrutigerNext LT Regular" pitchFamily="34" charset="0"/>
              </a:rPr>
              <a:t>Airflow organization: Plan air supply vents and air return vents properly for an air-conditioned room, so that after being sent to the room through the air supply vents, air that is purified and undergoes heat and humidity processing can evenly eliminate the excess heat and excess humidity in the room when diffusing and mixing with air in the room. As such, the work area obtains uniform and stable temperature, humidity, airflow speed, and cleanliness, and requirements of the production process and human body comfortableness are met.</a:t>
            </a:r>
          </a:p>
          <a:p>
            <a:r>
              <a:rPr lang="en-US" altLang="zh-CN" dirty="0" smtClean="0">
                <a:solidFill>
                  <a:srgbClr val="000000"/>
                </a:solidFill>
                <a:sym typeface="FrutigerNext LT Regular" pitchFamily="34" charset="0"/>
              </a:rPr>
              <a:t>Strengths of up supply and down return: (1) Before entering the work area, the supplied air has sufficiently mixed with the air in the room, facilitating the formation of a uniform and stable temperature field, humidity field, and velocity field. (2) When both air supply vents and air return vents are located on sides, the air supply path is very long. To address the issue, ensure that the difference between the temperature of the supplied air and the temperature of the air in the room is large and that the volume of the supplied air is small.</a:t>
            </a:r>
          </a:p>
          <a:p>
            <a:r>
              <a:rPr lang="en-US" altLang="zh-CN" dirty="0" smtClean="0">
                <a:solidFill>
                  <a:srgbClr val="000000"/>
                </a:solidFill>
                <a:sym typeface="FrutigerNext LT Regular" pitchFamily="34" charset="0"/>
              </a:rPr>
              <a:t>Weaknesses of up supply and down return: (1) If air return vents need to be connected to air ducts, installing air ducts is difficult. (2) If centralized air return vents are used, noise in the data center has a significant impact.</a:t>
            </a:r>
          </a:p>
          <a:p>
            <a:endParaRPr lang="zh-CN" altLang="zh-CN" dirty="0" smtClean="0">
              <a:solidFill>
                <a:srgbClr val="000000"/>
              </a:solidFill>
              <a:latin typeface="隶书" pitchFamily="49" charset="-122"/>
              <a:ea typeface="隶书" pitchFamily="49" charset="-122"/>
              <a:sym typeface="FrutigerNext LT Regular" pitchFamily="34" charset="0"/>
            </a:endParaRPr>
          </a:p>
        </p:txBody>
      </p:sp>
    </p:spTree>
    <p:extLst>
      <p:ext uri="{BB962C8B-B14F-4D97-AF65-F5344CB8AC3E}">
        <p14:creationId xmlns:p14="http://schemas.microsoft.com/office/powerpoint/2010/main" val="640943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51650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gn="just">
              <a:buClr>
                <a:srgbClr val="FF3300"/>
              </a:buClr>
              <a:buSzPct val="120000"/>
            </a:pPr>
            <a:r>
              <a:rPr lang="en-US" altLang="zh-CN" dirty="0" smtClean="0">
                <a:solidFill>
                  <a:srgbClr val="000000"/>
                </a:solidFill>
                <a:latin typeface="+mn-lt"/>
                <a:ea typeface="隶书" pitchFamily="49" charset="-122"/>
                <a:sym typeface="FrutigerNext LT Regular" pitchFamily="34" charset="0"/>
              </a:rPr>
              <a:t>Strengths of up supply and up return: (1) Air supply/return ducts being installed at the top of a room or hidden in a ceiling do not take up the usage area of the room and easily match the interior decoration. (2) When air return ducts are installed at the top of a room, the return airflow can take away part of heat radiated by lighting devices in the ceiling, reducing the cold load in the work area in summer.</a:t>
            </a:r>
          </a:p>
          <a:p>
            <a:pPr algn="just">
              <a:buClr>
                <a:srgbClr val="FF3300"/>
              </a:buClr>
              <a:buSzPct val="120000"/>
            </a:pPr>
            <a:r>
              <a:rPr lang="en-US" altLang="zh-CN" dirty="0" smtClean="0">
                <a:solidFill>
                  <a:srgbClr val="000000"/>
                </a:solidFill>
                <a:latin typeface="+mn-lt"/>
                <a:ea typeface="隶书" pitchFamily="49" charset="-122"/>
                <a:sym typeface="FrutigerNext LT Regular" pitchFamily="34" charset="0"/>
              </a:rPr>
              <a:t>Weaknesses of up supply and up return: (1) As part of the work area is in the air supply area and part of the work area is in the air return area, it is difficult to form a uniform temperature field, humidity field, and velocity field. (2) If air vents are not properly planned, the air supply/return flow may be blocked, affecting the air conditioning quality.</a:t>
            </a:r>
          </a:p>
          <a:p>
            <a:pPr algn="just">
              <a:buClr>
                <a:srgbClr val="FF3300"/>
              </a:buClr>
              <a:buSzPct val="120000"/>
            </a:pPr>
            <a:endParaRPr lang="zh-CN" altLang="zh-CN" dirty="0" smtClean="0">
              <a:solidFill>
                <a:srgbClr val="000000"/>
              </a:solidFill>
              <a:latin typeface="+mn-lt"/>
              <a:ea typeface="隶书" pitchFamily="49" charset="-122"/>
              <a:sym typeface="FrutigerNext LT Regular" pitchFamily="34" charset="0"/>
            </a:endParaRPr>
          </a:p>
        </p:txBody>
      </p:sp>
    </p:spTree>
    <p:extLst>
      <p:ext uri="{BB962C8B-B14F-4D97-AF65-F5344CB8AC3E}">
        <p14:creationId xmlns:p14="http://schemas.microsoft.com/office/powerpoint/2010/main" val="4081899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gn="just">
              <a:buClr>
                <a:srgbClr val="FF3300"/>
              </a:buClr>
              <a:buSzPct val="120000"/>
            </a:pPr>
            <a:endParaRPr lang="zh-CN" altLang="zh-CN" dirty="0" smtClean="0">
              <a:solidFill>
                <a:srgbClr val="000000"/>
              </a:solidFill>
              <a:latin typeface="隶书" pitchFamily="49" charset="-122"/>
              <a:ea typeface="隶书" pitchFamily="49" charset="-122"/>
              <a:sym typeface="FrutigerNext LT Regular" pitchFamily="34" charset="0"/>
            </a:endParaRPr>
          </a:p>
        </p:txBody>
      </p:sp>
    </p:spTree>
    <p:extLst>
      <p:ext uri="{BB962C8B-B14F-4D97-AF65-F5344CB8AC3E}">
        <p14:creationId xmlns:p14="http://schemas.microsoft.com/office/powerpoint/2010/main" val="2741852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gn="just">
              <a:buClr>
                <a:srgbClr val="FF3300"/>
              </a:buClr>
              <a:buSzPct val="120000"/>
            </a:pPr>
            <a:endParaRPr lang="zh-CN" altLang="zh-CN" dirty="0" smtClean="0">
              <a:solidFill>
                <a:srgbClr val="000000"/>
              </a:solidFill>
              <a:latin typeface="隶书" pitchFamily="49" charset="-122"/>
              <a:ea typeface="隶书" pitchFamily="49" charset="-122"/>
              <a:sym typeface="FrutigerNext LT Regular" pitchFamily="34" charset="0"/>
            </a:endParaRPr>
          </a:p>
        </p:txBody>
      </p:sp>
    </p:spTree>
    <p:extLst>
      <p:ext uri="{BB962C8B-B14F-4D97-AF65-F5344CB8AC3E}">
        <p14:creationId xmlns:p14="http://schemas.microsoft.com/office/powerpoint/2010/main" val="18384493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gn="just">
              <a:buClr>
                <a:srgbClr val="FF3300"/>
              </a:buClr>
              <a:buSzPct val="120000"/>
            </a:pPr>
            <a:endParaRPr lang="zh-CN" altLang="zh-CN" dirty="0" smtClean="0">
              <a:solidFill>
                <a:srgbClr val="000000"/>
              </a:solidFill>
              <a:latin typeface="+mn-lt"/>
              <a:ea typeface="隶书" pitchFamily="49" charset="-122"/>
              <a:sym typeface="FrutigerNext LT Regular" pitchFamily="34" charset="0"/>
            </a:endParaRPr>
          </a:p>
        </p:txBody>
      </p:sp>
    </p:spTree>
    <p:extLst>
      <p:ext uri="{BB962C8B-B14F-4D97-AF65-F5344CB8AC3E}">
        <p14:creationId xmlns:p14="http://schemas.microsoft.com/office/powerpoint/2010/main" val="240306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gn="just">
              <a:buClr>
                <a:srgbClr val="FF3300"/>
              </a:buClr>
              <a:buSzPct val="120000"/>
            </a:pPr>
            <a:r>
              <a:rPr lang="en-US" altLang="zh-CN" dirty="0" smtClean="0">
                <a:solidFill>
                  <a:srgbClr val="000000"/>
                </a:solidFill>
                <a:latin typeface="+mn-lt"/>
                <a:sym typeface="FrutigerNext LT Regular" pitchFamily="34" charset="0"/>
              </a:rPr>
              <a:t>After being blown from a down-type diffuser, an airflow directly diffuses into the air-conditioned area, forming a steady, downward, direct airflow. Down-type diffusers are primarily used in scenarios in which the room clearance is very large (3.5 m to 4.0 m).</a:t>
            </a:r>
          </a:p>
          <a:p>
            <a:pPr algn="just">
              <a:buClr>
                <a:srgbClr val="FF3300"/>
              </a:buClr>
              <a:buSzPct val="120000"/>
            </a:pPr>
            <a:r>
              <a:rPr lang="en-US" altLang="zh-CN" dirty="0" smtClean="0">
                <a:solidFill>
                  <a:srgbClr val="000000"/>
                </a:solidFill>
                <a:latin typeface="+mn-lt"/>
                <a:sym typeface="FrutigerNext LT Regular" pitchFamily="34" charset="0"/>
              </a:rPr>
              <a:t>After being blown from a flat-type diffuser, an airflow diffuses around radially along the flat top, so that the supplied air is fully mixed with the indoor air before entering the air-conditioned area, with the goal of obtaining a relatively uniform temperature field and velocity field. Plat-type diffusers generally apply to industrial air conditioners that have requirements for the room-temperature fluctuation range and are installed in rooms with a small floor height, and also apply to comfort air conditioners that are installed in general public buildings.</a:t>
            </a:r>
          </a:p>
          <a:p>
            <a:pPr algn="just">
              <a:buClr>
                <a:srgbClr val="FF3300"/>
              </a:buClr>
              <a:buSzPct val="120000"/>
            </a:pPr>
            <a:endParaRPr lang="zh-CN" altLang="zh-CN" dirty="0" smtClean="0">
              <a:solidFill>
                <a:srgbClr val="000000"/>
              </a:solidFill>
              <a:latin typeface="+mn-lt"/>
              <a:sym typeface="FrutigerNext LT Regular" pitchFamily="34" charset="0"/>
            </a:endParaRPr>
          </a:p>
        </p:txBody>
      </p:sp>
    </p:spTree>
    <p:extLst>
      <p:ext uri="{BB962C8B-B14F-4D97-AF65-F5344CB8AC3E}">
        <p14:creationId xmlns:p14="http://schemas.microsoft.com/office/powerpoint/2010/main" val="28941092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gn="just">
              <a:buClr>
                <a:srgbClr val="FF3300"/>
              </a:buClr>
              <a:buSzPct val="120000"/>
            </a:pPr>
            <a:r>
              <a:rPr lang="en-US" altLang="zh-CN" dirty="0" smtClean="0">
                <a:solidFill>
                  <a:srgbClr val="000000"/>
                </a:solidFill>
                <a:sym typeface="FrutigerNext LT Regular" pitchFamily="34" charset="0"/>
              </a:rPr>
              <a:t>Variable-air-volume vented floor panels are available in two types: one type using adjustable air dampers (using physical blocks between openings), and the other type using both dedicated vented floor panels and adjustable fans. A vented floor panel can be mechanically or electrically controlled, but the price of the electrically controlled type is 10 times or even higher the price of the mechanically controlled type. A mechanically adjusted vented floor panel cannot increase the volume of vented air. In addition, it is difficult to control the adjustment accuracy. That is, the allocation of air in a data center almost cannot be adjusted. An electrically adjusted vented floor panel (adjusted by a fan) is not affected by the floor opening rate. The volume of supplied air is dynamically adjusted based on the rotating speed of the fan. Therefore, electrically adjusted vented floor panels can be used in scenarios in which a large amount of air is required or in data centers that have local hot spots. However, an electrically adjusted vented floor panel is less reliable and more expensive than a mechanically adjusted vented floor panel. The problem of local hot spots can be resolved using other methods, for example, increasing the number of horizontal flow air conditioners. Therefore, electrically adjusted vented floor panels are seldom used.</a:t>
            </a:r>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1894955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gn="just">
              <a:buClr>
                <a:srgbClr val="FF3300"/>
              </a:buClr>
              <a:buSzPct val="120000"/>
            </a:pPr>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38689926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042149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40879492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2505812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76130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3055622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0000" marR="0" indent="-180000" algn="l" defTabSz="914400" rtl="0" eaLnBrk="0" fontAlgn="base" latinLnBrk="0" hangingPunct="1">
              <a:lnSpc>
                <a:spcPct val="125000"/>
              </a:lnSpc>
              <a:spcBef>
                <a:spcPct val="0"/>
              </a:spcBef>
              <a:spcAft>
                <a:spcPts val="600"/>
              </a:spcAft>
              <a:buClrTx/>
              <a:buSzPct val="60000"/>
              <a:tabLst/>
              <a:defRPr/>
            </a:pPr>
            <a:r>
              <a:rPr lang="en-US" altLang="zh-CN" dirty="0" smtClean="0">
                <a:effectLst/>
              </a:rPr>
              <a:t>The absolute temperature is the thermodynamic temperature, also known as Kelvin, It is one of the important parameters in thermodynamics and statistical physics. </a:t>
            </a:r>
          </a:p>
        </p:txBody>
      </p:sp>
    </p:spTree>
    <p:extLst>
      <p:ext uri="{BB962C8B-B14F-4D97-AF65-F5344CB8AC3E}">
        <p14:creationId xmlns:p14="http://schemas.microsoft.com/office/powerpoint/2010/main" val="14576008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t>Relative humidity: the ratio of the partial pressure of water vapor in wet air to the partial pressure of water vapor in saturated wet air with the same temperature and the same total pressure.</a:t>
            </a:r>
            <a:endParaRPr lang="zh-CN" altLang="en-US" dirty="0"/>
          </a:p>
        </p:txBody>
      </p:sp>
    </p:spTree>
    <p:extLst>
      <p:ext uri="{BB962C8B-B14F-4D97-AF65-F5344CB8AC3E}">
        <p14:creationId xmlns:p14="http://schemas.microsoft.com/office/powerpoint/2010/main" val="132724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10929456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25947980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zh-CN" altLang="zh-CN" dirty="0" smtClean="0">
                <a:solidFill>
                  <a:srgbClr val="000000"/>
                </a:solidFill>
                <a:sym typeface="FrutigerNext LT Regular" pitchFamily="34" charset="0"/>
              </a:rPr>
              <a:t>Answer of the first question: A.</a:t>
            </a:r>
          </a:p>
          <a:p>
            <a:r>
              <a:rPr lang="zh-CN" altLang="zh-CN" dirty="0" smtClean="0">
                <a:solidFill>
                  <a:srgbClr val="000000"/>
                </a:solidFill>
                <a:sym typeface="FrutigerNext LT Regular" pitchFamily="34" charset="0"/>
              </a:rPr>
              <a:t>Air-cooled cold air, air-cooled cold water, water-cooled cold air, and water-cooled cold water.</a:t>
            </a:r>
          </a:p>
        </p:txBody>
      </p:sp>
    </p:spTree>
    <p:extLst>
      <p:ext uri="{BB962C8B-B14F-4D97-AF65-F5344CB8AC3E}">
        <p14:creationId xmlns:p14="http://schemas.microsoft.com/office/powerpoint/2010/main" val="26829074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340045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58282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54974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t>2015.7.4</a:t>
            </a:r>
          </a:p>
          <a:p>
            <a:pPr lvl="1"/>
            <a:r>
              <a:rPr lang="zh-CN" altLang="en-US" dirty="0" smtClean="0"/>
              <a:t>调整版权和页码对齐，位于参考线</a:t>
            </a:r>
            <a:r>
              <a:rPr lang="en-US" altLang="zh-CN" dirty="0" smtClean="0"/>
              <a:t>8.5</a:t>
            </a:r>
            <a:r>
              <a:rPr lang="zh-CN" altLang="en-US" dirty="0" smtClean="0"/>
              <a:t>到</a:t>
            </a:r>
            <a:r>
              <a:rPr lang="en-US" altLang="zh-CN" dirty="0" smtClean="0"/>
              <a:t>8.9</a:t>
            </a:r>
            <a:r>
              <a:rPr lang="zh-CN" altLang="en-US" dirty="0" smtClean="0"/>
              <a:t>之间。</a:t>
            </a:r>
            <a:endParaRPr lang="en-US" altLang="zh-CN" dirty="0" smtClean="0"/>
          </a:p>
          <a:p>
            <a:pPr lvl="0"/>
            <a:r>
              <a:rPr lang="en-US" altLang="zh-CN" dirty="0" smtClean="0"/>
              <a:t>2015.7.14</a:t>
            </a:r>
          </a:p>
          <a:p>
            <a:pPr lvl="1"/>
            <a:r>
              <a:rPr lang="zh-CN" altLang="en-US" dirty="0" smtClean="0"/>
              <a:t>新增更多信息和推荐的样例。</a:t>
            </a:r>
            <a:endParaRPr lang="en-US" altLang="zh-CN" dirty="0" smtClean="0"/>
          </a:p>
          <a:p>
            <a:pPr lvl="0"/>
            <a:r>
              <a:rPr lang="en-US" altLang="zh-CN" dirty="0" smtClean="0"/>
              <a:t>2015.8.3</a:t>
            </a:r>
          </a:p>
          <a:p>
            <a:pPr lvl="1"/>
            <a:r>
              <a:rPr lang="zh-CN" altLang="en-US" dirty="0" smtClean="0"/>
              <a:t>胶片主体和备注页，段落设置为“允许标点溢出边界”。</a:t>
            </a:r>
            <a:endParaRPr lang="en-US" altLang="zh-CN" dirty="0" smtClean="0"/>
          </a:p>
          <a:p>
            <a:pPr lvl="0"/>
            <a:r>
              <a:rPr lang="en-US" altLang="zh-CN" dirty="0" smtClean="0"/>
              <a:t>2015.8.4</a:t>
            </a:r>
          </a:p>
          <a:p>
            <a:pPr lvl="1"/>
            <a:r>
              <a:rPr lang="zh-CN" altLang="en-US" dirty="0" smtClean="0"/>
              <a:t>删除缩略语页。</a:t>
            </a:r>
            <a:endParaRPr lang="en-US" altLang="zh-CN" dirty="0" smtClean="0"/>
          </a:p>
          <a:p>
            <a:r>
              <a:rPr lang="en-US" altLang="zh-CN" dirty="0" smtClean="0"/>
              <a:t>2015.9.2</a:t>
            </a:r>
          </a:p>
          <a:p>
            <a:pPr lvl="1"/>
            <a:r>
              <a:rPr lang="zh-CN" altLang="en-US" dirty="0" smtClean="0"/>
              <a:t>新增备注页页眉，居于备注页正上方，显示本章标题。</a:t>
            </a:r>
            <a:endParaRPr lang="en-US" altLang="zh-CN" dirty="0" smtClean="0"/>
          </a:p>
          <a:p>
            <a:pPr lvl="0"/>
            <a:r>
              <a:rPr lang="en-US" altLang="zh-CN" dirty="0" smtClean="0"/>
              <a:t>2015.9.14</a:t>
            </a:r>
          </a:p>
          <a:p>
            <a:pPr lvl="1"/>
            <a:r>
              <a:rPr lang="zh-CN" altLang="en-US" dirty="0" smtClean="0"/>
              <a:t>删除“谢谢”那页的白色“谢谢”。</a:t>
            </a:r>
            <a:endParaRPr lang="en-US" altLang="zh-CN" dirty="0" smtClean="0"/>
          </a:p>
          <a:p>
            <a:pPr lvl="0"/>
            <a:r>
              <a:rPr lang="en-US" altLang="zh-CN" dirty="0" smtClean="0"/>
              <a:t>2017.11.8</a:t>
            </a:r>
          </a:p>
          <a:p>
            <a:pPr lvl="1"/>
            <a:r>
              <a:rPr lang="zh-CN" altLang="en-US" dirty="0" smtClean="0"/>
              <a:t>调整母版中标题宽度。</a:t>
            </a:r>
            <a:endParaRPr lang="en-US" altLang="zh-CN" dirty="0" smtClean="0"/>
          </a:p>
        </p:txBody>
      </p:sp>
    </p:spTree>
    <p:extLst>
      <p:ext uri="{BB962C8B-B14F-4D97-AF65-F5344CB8AC3E}">
        <p14:creationId xmlns:p14="http://schemas.microsoft.com/office/powerpoint/2010/main" val="1151519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7264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marL="180000" marR="0" indent="-180000" algn="l" defTabSz="914400" rtl="0" eaLnBrk="0" fontAlgn="base" latinLnBrk="0" hangingPunct="1">
              <a:lnSpc>
                <a:spcPct val="125000"/>
              </a:lnSpc>
              <a:spcBef>
                <a:spcPct val="0"/>
              </a:spcBef>
              <a:spcAft>
                <a:spcPts val="600"/>
              </a:spcAft>
              <a:buClrTx/>
              <a:buSzPct val="60000"/>
              <a:tabLst/>
              <a:defRPr/>
            </a:pPr>
            <a:r>
              <a:rPr lang="en-US" altLang="zh-CN" dirty="0" smtClean="0">
                <a:solidFill>
                  <a:srgbClr val="000000"/>
                </a:solidFill>
                <a:latin typeface="+mn-lt"/>
                <a:sym typeface="FrutigerNext LT Regular" pitchFamily="34" charset="0"/>
              </a:rPr>
              <a:t>For comfort air conditioners, ensure that the following indoor parameters that are designed for thermal comfort and health purposes meet requirements: temperature, humidity, fresh air volume, wind speed, noise level, and indoor air dust concentration. For data center air conditioners, there are no specific requirements for the fresh air volume, wind speed, and noise level, because data center air conditioners primarily serve devices. However, these three aspects need to be considered if someone is on duty in a data center.</a:t>
            </a:r>
          </a:p>
          <a:p>
            <a:pPr marL="180975" marR="0" indent="-180975" algn="l" defTabSz="914400" rtl="0" eaLnBrk="0" fontAlgn="base" latinLnBrk="0" hangingPunct="1">
              <a:lnSpc>
                <a:spcPct val="125000"/>
              </a:lnSpc>
              <a:spcBef>
                <a:spcPct val="0"/>
              </a:spcBef>
              <a:spcAft>
                <a:spcPts val="600"/>
              </a:spcAft>
              <a:buClrTx/>
              <a:buSzPct val="60000"/>
              <a:buFont typeface="Wingdings" pitchFamily="2" charset="2"/>
              <a:buChar char="l"/>
              <a:tabLst/>
              <a:defRPr/>
            </a:pPr>
            <a:endParaRPr lang="zh-CN" altLang="zh-CN" dirty="0" smtClean="0">
              <a:solidFill>
                <a:srgbClr val="000000"/>
              </a:solidFill>
              <a:latin typeface="+mn-lt"/>
              <a:sym typeface="FrutigerNext LT Regular" pitchFamily="34" charset="0"/>
            </a:endParaRPr>
          </a:p>
        </p:txBody>
      </p:sp>
    </p:spTree>
    <p:extLst>
      <p:ext uri="{BB962C8B-B14F-4D97-AF65-F5344CB8AC3E}">
        <p14:creationId xmlns:p14="http://schemas.microsoft.com/office/powerpoint/2010/main" val="1456379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solidFill>
                  <a:srgbClr val="000000"/>
                </a:solidFill>
                <a:sym typeface="FrutigerNext LT Regular" pitchFamily="34" charset="0"/>
              </a:rPr>
              <a:t>If being classified by refrigeration principles, many refrigeration methods are available, for example, steam compression refrigeration, lithium bromide absorption refrigeration, steam jet refrigeration, air expansion refrigeration, and electrochemical refrigeration. Air conditioners using artificial cold sources primarily use the steam compression refrigeration method and the lithium bromide absorption refrigeration method. Comfort and dedicated air conditioners primarily use the steam compression refrigeration method. The lithium bromide absorption refrigeration method is used only in areas without sufficient power supply. Therefore, only the steam compression refrigeration method is described in this slide.</a:t>
            </a:r>
          </a:p>
          <a:p>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3792454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solidFill>
                  <a:srgbClr val="000000"/>
                </a:solidFill>
                <a:sym typeface="FrutigerNext LT Regular" pitchFamily="34" charset="0"/>
              </a:rPr>
              <a:t>Process 1: Compression process (adiabatic pressurizing) - This is an adiabatic compression process, involving only compression and not involving heat transfer. After low-temperature and low-pressure steam is compressed in a compressor, the steam pressure becomes greater. The outside world performs energy working for the steam in the form of mechanical energy. As a result, the steam obtains energy and its temperature rises. The compression aims to enable the refrigerant to release heat so that the steam temperature becomes higher than the outside temperature and the heat in the system can be released.</a:t>
            </a:r>
          </a:p>
          <a:p>
            <a:r>
              <a:rPr lang="en-US" altLang="zh-CN" dirty="0" smtClean="0">
                <a:solidFill>
                  <a:srgbClr val="000000"/>
                </a:solidFill>
                <a:sym typeface="FrutigerNext LT Regular" pitchFamily="34" charset="0"/>
              </a:rPr>
              <a:t>Process 2: Heat radiation process (equal-pressure heat radiation) - A condenser condenses the high-temperature and high-pressure steam that comes from the compressor, and releases the heat in the system to the outside world. Then, the temperature of the steam is reduced, but the pressure does not change. As a result, the steam changes to a liquid refrigerant. In summary, this process can be understood as reducing the temperature of the steam that is under normal atmospheric pressure, with the goal of changing the steam to a liquid.</a:t>
            </a:r>
          </a:p>
          <a:p>
            <a:r>
              <a:rPr lang="en-US" altLang="zh-CN" dirty="0" smtClean="0">
                <a:solidFill>
                  <a:srgbClr val="000000"/>
                </a:solidFill>
                <a:sym typeface="FrutigerNext LT Regular" pitchFamily="34" charset="0"/>
              </a:rPr>
              <a:t>Process 3: Throttling process - The normal-temperature and high-pressure liquid enters a throttle, which is actually a small hole that features dynamic adjustment. After passing the hole, the normal-temperature and high-pressure liquid enters a low-pressure and large-volume refrigerant pipe, forming the throttling effect. With the pressure being reduced, the liquid obtains a greater speed. As the pressure becomes too low, part of the liquid gasifies. As a result, the temperature of the liquid is reduced, and a low-temperature and low-pressure gas/liquid mixture is formed. The throttling aims to reduce the pressure of the refrigerant so that the boiling point of the refrigerant is lower than the indoor temperature and the refrigerant can absorb heat in a room and vaporize.</a:t>
            </a:r>
          </a:p>
          <a:p>
            <a:endParaRPr lang="zh-CN" altLang="zh-CN" dirty="0" smtClean="0">
              <a:solidFill>
                <a:srgbClr val="000000"/>
              </a:solidFill>
              <a:sym typeface="FrutigerNext LT Regular" pitchFamily="34" charset="0"/>
            </a:endParaRPr>
          </a:p>
        </p:txBody>
      </p:sp>
    </p:spTree>
    <p:extLst>
      <p:ext uri="{BB962C8B-B14F-4D97-AF65-F5344CB8AC3E}">
        <p14:creationId xmlns:p14="http://schemas.microsoft.com/office/powerpoint/2010/main" val="1206480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solidFill>
                  <a:srgbClr val="000000"/>
                </a:solidFill>
                <a:sym typeface="FrutigerNext LT Regular" pitchFamily="34" charset="0"/>
              </a:rPr>
              <a:t>Process 4: Heat absorption process (equal-pressure process) - The low-temperature and low-pressure gas/liquid mixture from the throttle enters an evaporator and absorbs the heat of the indoor air, so that the temperature of the indoor air decreases. As a result, the room is cooled. After the heat is absorbed, all liquid changes to a gas. The heat absorption is realized because the boiling point of the refrigerant is very low in the low pressure state. When the ambient temperature is higher than the boiling point of the refrigerant, the refrigerant absorbs heat continuously and changes to a gas.</a:t>
            </a:r>
          </a:p>
          <a:p>
            <a:endParaRPr lang="zh-CN" altLang="en-US" dirty="0"/>
          </a:p>
        </p:txBody>
      </p:sp>
    </p:spTree>
    <p:extLst>
      <p:ext uri="{BB962C8B-B14F-4D97-AF65-F5344CB8AC3E}">
        <p14:creationId xmlns:p14="http://schemas.microsoft.com/office/powerpoint/2010/main" val="42912748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5#Thank You">
    <p:spTree>
      <p:nvGrpSpPr>
        <p:cNvPr id="1" name=""/>
        <p:cNvGrpSpPr/>
        <p:nvPr/>
      </p:nvGrpSpPr>
      <p:grpSpPr>
        <a:xfrm>
          <a:off x="0" y="0"/>
          <a:ext cx="0" cy="0"/>
          <a:chOff x="0" y="0"/>
          <a:chExt cx="0" cy="0"/>
        </a:xfrm>
      </p:grpSpPr>
      <p:sp>
        <p:nvSpPr>
          <p:cNvPr id="4" name="Text Box 8"/>
          <p:cNvSpPr txBox="1">
            <a:spLocks noChangeArrowheads="1"/>
          </p:cNvSpPr>
          <p:nvPr userDrawn="1"/>
        </p:nvSpPr>
        <p:spPr bwMode="auto">
          <a:xfrm>
            <a:off x="4544711" y="2503488"/>
            <a:ext cx="2639631" cy="710065"/>
          </a:xfrm>
          <a:prstGeom prst="rect">
            <a:avLst/>
          </a:prstGeom>
          <a:noFill/>
          <a:ln w="9525">
            <a:noFill/>
            <a:miter lim="800000"/>
            <a:headEnd/>
            <a:tailEnd/>
          </a:ln>
        </p:spPr>
        <p:txBody>
          <a:bodyPr wrap="none" lIns="78358" tIns="39179" rIns="78358" bIns="39179">
            <a:spAutoFit/>
          </a:bodyPr>
          <a:lstStyle/>
          <a:p>
            <a:pPr defTabSz="784225" eaLnBrk="0" fontAlgn="base" hangingPunct="0">
              <a:buSzPct val="100000"/>
              <a:defRPr/>
            </a:pPr>
            <a:r>
              <a:rPr lang="en-US" altLang="zh-CN" sz="4100" dirty="0" smtClean="0">
                <a:solidFill>
                  <a:srgbClr val="990000"/>
                </a:solidFill>
                <a:latin typeface="Arial" charset="0"/>
                <a:ea typeface="华文细黑" pitchFamily="2" charset="-122"/>
                <a:sym typeface="FrutigerNext LT Regular" pitchFamily="34" charset="0"/>
              </a:rPr>
              <a:t>Thank You</a:t>
            </a:r>
            <a:endParaRPr lang="zh-CN" altLang="zh-CN" sz="4100" dirty="0">
              <a:solidFill>
                <a:srgbClr val="990000"/>
              </a:solidFill>
              <a:latin typeface="Arial" charset="0"/>
              <a:ea typeface="华文细黑" pitchFamily="2" charset="-122"/>
              <a:sym typeface="FrutigerNext LT Regular" pitchFamily="34" charset="0"/>
            </a:endParaRPr>
          </a:p>
        </p:txBody>
      </p:sp>
    </p:spTree>
    <p:extLst>
      <p:ext uri="{BB962C8B-B14F-4D97-AF65-F5344CB8AC3E}">
        <p14:creationId xmlns:p14="http://schemas.microsoft.com/office/powerpoint/2010/main" val="196267868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en-US" altLang="zh-CN" dirty="0" smtClean="0"/>
              <a:t>V1.0</a:t>
            </a:r>
            <a:endParaRPr lang="zh-CN" altLang="en-US" dirty="0"/>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en-US" altLang="zh-CN" dirty="0" smtClean="0"/>
              <a:t>V1.0</a:t>
            </a:r>
            <a:endParaRPr lang="zh-CN" altLang="en-US" dirty="0"/>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zh-CN" altLang="en-US" dirty="0" smtClean="0"/>
              <a:t>郭变</a:t>
            </a:r>
            <a:r>
              <a:rPr lang="en-US" altLang="zh-CN" dirty="0" smtClean="0"/>
              <a:t>/WX337261</a:t>
            </a:r>
            <a:endParaRPr lang="zh-CN" altLang="en-US" dirty="0"/>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marL="302279" marR="0" indent="-302279" algn="ctr" defTabSz="914034" rtl="0" eaLnBrk="1" fontAlgn="ctr" latinLnBrk="0" hangingPunct="1">
              <a:lnSpc>
                <a:spcPct val="100000"/>
              </a:lnSpc>
              <a:spcBef>
                <a:spcPts val="792"/>
              </a:spcBef>
              <a:spcAft>
                <a:spcPts val="0"/>
              </a:spcAft>
              <a:buClrTx/>
              <a:buSzPct val="50000"/>
              <a:buFont typeface="Wingdings" panose="05000000000000000000" pitchFamily="2" charset="2"/>
              <a:buNone/>
              <a:tabLst/>
              <a:defRPr sz="1600" baseline="0">
                <a:latin typeface="Huawei Sans" panose="020C0503030203020204" pitchFamily="34" charset="0"/>
                <a:ea typeface="方正兰亭黑简体" panose="02000000000000000000" pitchFamily="2" charset="-122"/>
              </a:defRPr>
            </a:lvl1pPr>
          </a:lstStyle>
          <a:p>
            <a:pPr marL="302279" marR="0" lvl="0" indent="-302279" algn="ctr" defTabSz="914034" rtl="0" eaLnBrk="1" fontAlgn="ctr" latinLnBrk="0" hangingPunct="1">
              <a:lnSpc>
                <a:spcPct val="100000"/>
              </a:lnSpc>
              <a:spcBef>
                <a:spcPts val="792"/>
              </a:spcBef>
              <a:spcAft>
                <a:spcPts val="0"/>
              </a:spcAft>
              <a:buClrTx/>
              <a:buSzPct val="50000"/>
              <a:buFont typeface="Wingdings" panose="05000000000000000000" pitchFamily="2" charset="2"/>
              <a:buNone/>
              <a:tabLst/>
              <a:defRPr/>
            </a:pPr>
            <a:r>
              <a:rPr lang="en-US" altLang="zh-CN" dirty="0" smtClean="0"/>
              <a:t>2017.04.11</a:t>
            </a:r>
            <a:endParaRPr lang="zh-CN" altLang="en-US" dirty="0" smtClean="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zh-CN" altLang="en-US" dirty="0" smtClean="0"/>
              <a:t>王聪</a:t>
            </a:r>
            <a:r>
              <a:rPr lang="en-US" altLang="zh-CN" dirty="0" smtClean="0"/>
              <a:t>/wx760444</a:t>
            </a:r>
            <a:endParaRPr lang="zh-CN" altLang="en-US" dirty="0"/>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r>
              <a:rPr lang="en-US" altLang="zh-CN" dirty="0" smtClean="0"/>
              <a:t>2020.03</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58329989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总标题">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1"/>
          <p:cNvSpPr>
            <a:spLocks noGrp="1" noChangeArrowheads="1"/>
          </p:cNvSpPr>
          <p:nvPr>
            <p:ph type="ctrTitle" sz="quarter" hasCustomPrompt="1"/>
          </p:nvPr>
        </p:nvSpPr>
        <p:spPr>
          <a:xfrm>
            <a:off x="448433" y="4957156"/>
            <a:ext cx="11300655"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4" name="文本占位符 29"/>
          <p:cNvSpPr>
            <a:spLocks noGrp="1"/>
          </p:cNvSpPr>
          <p:nvPr>
            <p:ph type="body" sz="quarter" idx="10" hasCustomPrompt="1"/>
          </p:nvPr>
        </p:nvSpPr>
        <p:spPr>
          <a:xfrm>
            <a:off x="448433" y="5816120"/>
            <a:ext cx="748069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15"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16" name="图片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
        <p:nvSpPr>
          <p:cNvPr id="17"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36510176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107744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904025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19437105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10629580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思考题">
    <p:spTree>
      <p:nvGrpSpPr>
        <p:cNvPr id="1" name=""/>
        <p:cNvGrpSpPr/>
        <p:nvPr/>
      </p:nvGrpSpPr>
      <p:grpSpPr>
        <a:xfrm>
          <a:off x="0" y="0"/>
          <a:ext cx="0" cy="0"/>
          <a:chOff x="0" y="0"/>
          <a:chExt cx="0" cy="0"/>
        </a:xfrm>
      </p:grpSpPr>
      <p:sp>
        <p:nvSpPr>
          <p:cNvPr id="24"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p:cNvGrpSpPr/>
          <p:nvPr userDrawn="1"/>
        </p:nvGrpSpPr>
        <p:grpSpPr>
          <a:xfrm>
            <a:off x="479376" y="424270"/>
            <a:ext cx="495619" cy="592462"/>
            <a:chOff x="5554662" y="2422526"/>
            <a:chExt cx="690564" cy="825500"/>
          </a:xfrm>
          <a:solidFill>
            <a:schemeClr val="bg1"/>
          </a:solidFill>
        </p:grpSpPr>
        <p:sp>
          <p:nvSpPr>
            <p:cNvPr id="29"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2"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62224141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1#Revision Record">
    <p:spTree>
      <p:nvGrpSpPr>
        <p:cNvPr id="1" name=""/>
        <p:cNvGrpSpPr/>
        <p:nvPr/>
      </p:nvGrpSpPr>
      <p:grpSpPr>
        <a:xfrm>
          <a:off x="0" y="0"/>
          <a:ext cx="0" cy="0"/>
          <a:chOff x="0" y="0"/>
          <a:chExt cx="0" cy="0"/>
        </a:xfrm>
      </p:grpSpPr>
      <p:graphicFrame>
        <p:nvGraphicFramePr>
          <p:cNvPr id="17" name="Group 3"/>
          <p:cNvGraphicFramePr>
            <a:graphicFrameLocks noGrp="1"/>
          </p:cNvGraphicFramePr>
          <p:nvPr userDrawn="1"/>
        </p:nvGraphicFramePr>
        <p:xfrm>
          <a:off x="869951" y="1417639"/>
          <a:ext cx="10488082" cy="1082675"/>
        </p:xfrm>
        <a:graphic>
          <a:graphicData uri="http://schemas.openxmlformats.org/drawingml/2006/table">
            <a:tbl>
              <a:tblPr/>
              <a:tblGrid>
                <a:gridCol w="2097616"/>
                <a:gridCol w="2336800"/>
                <a:gridCol w="2518833"/>
                <a:gridCol w="3534833"/>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Course Code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 Version</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smtClean="0">
                          <a:ln>
                            <a:noFill/>
                          </a:ln>
                          <a:solidFill>
                            <a:schemeClr val="tx1"/>
                          </a:solidFill>
                          <a:effectLst/>
                          <a:latin typeface="FrutigerNext LT Regular" pitchFamily="34" charset="0"/>
                          <a:ea typeface="华文细黑"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8" name="Group 21"/>
          <p:cNvGraphicFramePr>
            <a:graphicFrameLocks noGrp="1"/>
          </p:cNvGraphicFramePr>
          <p:nvPr userDrawn="1"/>
        </p:nvGraphicFramePr>
        <p:xfrm>
          <a:off x="831851" y="2940051"/>
          <a:ext cx="10526182" cy="3038475"/>
        </p:xfrm>
        <a:graphic>
          <a:graphicData uri="http://schemas.openxmlformats.org/drawingml/2006/table">
            <a:tbl>
              <a:tblPr/>
              <a:tblGrid>
                <a:gridCol w="2097616"/>
                <a:gridCol w="2336800"/>
                <a:gridCol w="2518833"/>
                <a:gridCol w="3572933"/>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Author/ID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Reviewer/ID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Type (New</a:t>
                      </a:r>
                      <a:r>
                        <a:rPr kumimoji="1" lang="zh-CN"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t>
                      </a: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 Update)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文本占位符 7"/>
          <p:cNvSpPr>
            <a:spLocks noGrp="1"/>
          </p:cNvSpPr>
          <p:nvPr>
            <p:ph type="body" sz="quarter" idx="17" hasCustomPrompt="1"/>
          </p:nvPr>
        </p:nvSpPr>
        <p:spPr>
          <a:xfrm>
            <a:off x="863419" y="1988841"/>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Course Code</a:t>
            </a:r>
          </a:p>
        </p:txBody>
      </p:sp>
      <p:sp>
        <p:nvSpPr>
          <p:cNvPr id="36" name="文本占位符 7"/>
          <p:cNvSpPr>
            <a:spLocks noGrp="1"/>
          </p:cNvSpPr>
          <p:nvPr>
            <p:ph type="body" sz="quarter" idx="18" hasCustomPrompt="1"/>
          </p:nvPr>
        </p:nvSpPr>
        <p:spPr>
          <a:xfrm>
            <a:off x="2975653" y="1988841"/>
            <a:ext cx="2304256"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Product</a:t>
            </a:r>
          </a:p>
        </p:txBody>
      </p:sp>
      <p:sp>
        <p:nvSpPr>
          <p:cNvPr id="37" name="文本占位符 7"/>
          <p:cNvSpPr>
            <a:spLocks noGrp="1"/>
          </p:cNvSpPr>
          <p:nvPr>
            <p:ph type="body" sz="quarter" idx="19" hasCustomPrompt="1"/>
          </p:nvPr>
        </p:nvSpPr>
        <p:spPr>
          <a:xfrm>
            <a:off x="5327915" y="1988841"/>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38" name="文本占位符 7"/>
          <p:cNvSpPr>
            <a:spLocks noGrp="1"/>
          </p:cNvSpPr>
          <p:nvPr>
            <p:ph type="body" sz="quarter" idx="20" hasCustomPrompt="1"/>
          </p:nvPr>
        </p:nvSpPr>
        <p:spPr>
          <a:xfrm>
            <a:off x="7872198" y="1988841"/>
            <a:ext cx="3504389"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43" name="文本占位符 7"/>
          <p:cNvSpPr>
            <a:spLocks noGrp="1"/>
          </p:cNvSpPr>
          <p:nvPr>
            <p:ph type="body" sz="quarter" idx="13" hasCustomPrompt="1"/>
          </p:nvPr>
        </p:nvSpPr>
        <p:spPr>
          <a:xfrm>
            <a:off x="815413" y="3500178"/>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44" name="文本占位符 7"/>
          <p:cNvSpPr>
            <a:spLocks noGrp="1"/>
          </p:cNvSpPr>
          <p:nvPr>
            <p:ph type="body" sz="quarter" idx="14" hasCustomPrompt="1"/>
          </p:nvPr>
        </p:nvSpPr>
        <p:spPr>
          <a:xfrm>
            <a:off x="2927648" y="3500178"/>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45" name="文本占位符 7"/>
          <p:cNvSpPr>
            <a:spLocks noGrp="1"/>
          </p:cNvSpPr>
          <p:nvPr>
            <p:ph type="body" sz="quarter" idx="15" hasCustomPrompt="1"/>
          </p:nvPr>
        </p:nvSpPr>
        <p:spPr>
          <a:xfrm>
            <a:off x="5279909" y="3500178"/>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46" name="文本占位符 7"/>
          <p:cNvSpPr>
            <a:spLocks noGrp="1"/>
          </p:cNvSpPr>
          <p:nvPr>
            <p:ph type="body" sz="quarter" idx="16" hasCustomPrompt="1"/>
          </p:nvPr>
        </p:nvSpPr>
        <p:spPr>
          <a:xfrm>
            <a:off x="7776187" y="3500178"/>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47" name="文本占位符 7"/>
          <p:cNvSpPr>
            <a:spLocks noGrp="1"/>
          </p:cNvSpPr>
          <p:nvPr>
            <p:ph type="body" sz="quarter" idx="21" hasCustomPrompt="1"/>
          </p:nvPr>
        </p:nvSpPr>
        <p:spPr>
          <a:xfrm>
            <a:off x="815413" y="4005065"/>
            <a:ext cx="2112235"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8" name="文本占位符 7"/>
          <p:cNvSpPr>
            <a:spLocks noGrp="1"/>
          </p:cNvSpPr>
          <p:nvPr>
            <p:ph type="body" sz="quarter" idx="22" hasCustomPrompt="1"/>
          </p:nvPr>
        </p:nvSpPr>
        <p:spPr>
          <a:xfrm>
            <a:off x="2927648" y="4005065"/>
            <a:ext cx="2304256"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9" name="文本占位符 7"/>
          <p:cNvSpPr>
            <a:spLocks noGrp="1"/>
          </p:cNvSpPr>
          <p:nvPr>
            <p:ph type="body" sz="quarter" idx="23" hasCustomPrompt="1"/>
          </p:nvPr>
        </p:nvSpPr>
        <p:spPr>
          <a:xfrm>
            <a:off x="5279909" y="4005065"/>
            <a:ext cx="2544283"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50" name="文本占位符 7"/>
          <p:cNvSpPr>
            <a:spLocks noGrp="1"/>
          </p:cNvSpPr>
          <p:nvPr>
            <p:ph type="body" sz="quarter" idx="24" hasCustomPrompt="1"/>
          </p:nvPr>
        </p:nvSpPr>
        <p:spPr>
          <a:xfrm>
            <a:off x="7776187" y="4005065"/>
            <a:ext cx="3504389" cy="504887"/>
          </a:xfrm>
          <a:prstGeom prst="rect">
            <a:avLst/>
          </a:prstGeom>
        </p:spPr>
        <p:txBody>
          <a:bodyPr anchor="ctr"/>
          <a:lstStyle>
            <a:lvl1pPr algn="ctr">
              <a:buNone/>
              <a:defRPr sz="1600"/>
            </a:lvl1pPr>
          </a:lstStyle>
          <a:p>
            <a:pPr lvl="0"/>
            <a:r>
              <a:rPr lang="zh-CN" altLang="en-US" dirty="0" smtClean="0"/>
              <a:t> </a:t>
            </a:r>
            <a:endParaRPr lang="zh-CN" altLang="en-US" dirty="0"/>
          </a:p>
        </p:txBody>
      </p:sp>
      <p:sp>
        <p:nvSpPr>
          <p:cNvPr id="63" name="Rectangle 2"/>
          <p:cNvSpPr>
            <a:spLocks noChangeArrowheads="1"/>
          </p:cNvSpPr>
          <p:nvPr userDrawn="1"/>
        </p:nvSpPr>
        <p:spPr bwMode="auto">
          <a:xfrm>
            <a:off x="952501" y="573312"/>
            <a:ext cx="9402233" cy="479425"/>
          </a:xfrm>
          <a:prstGeom prst="rect">
            <a:avLst/>
          </a:prstGeom>
          <a:noFill/>
          <a:ln w="9525">
            <a:noFill/>
            <a:miter lim="800000"/>
            <a:headEnd/>
            <a:tailEnd/>
          </a:ln>
        </p:spPr>
        <p:txBody>
          <a:bodyPr lIns="78258" tIns="39127" rIns="78258" bIns="39127" anchor="ctr"/>
          <a:lstStyle/>
          <a:p>
            <a:pPr defTabSz="801688" fontAlgn="base"/>
            <a:r>
              <a:rPr lang="en-US" altLang="zh-CN" sz="3500" dirty="0" smtClean="0">
                <a:solidFill>
                  <a:srgbClr val="990000"/>
                </a:solidFill>
                <a:latin typeface="FrutigerNext LT Medium" pitchFamily="34" charset="0"/>
                <a:ea typeface="黑体" pitchFamily="2" charset="-122"/>
              </a:rPr>
              <a:t>Revision Record</a:t>
            </a:r>
            <a:endParaRPr lang="zh-CN" altLang="en-US" sz="3500" dirty="0">
              <a:solidFill>
                <a:srgbClr val="990000"/>
              </a:solidFill>
              <a:latin typeface="FrutigerNext LT Medium" pitchFamily="34" charset="0"/>
              <a:ea typeface="黑体" pitchFamily="2" charset="-122"/>
            </a:endParaRPr>
          </a:p>
        </p:txBody>
      </p:sp>
      <p:sp>
        <p:nvSpPr>
          <p:cNvPr id="64" name="Text Box 58"/>
          <p:cNvSpPr txBox="1">
            <a:spLocks noChangeArrowheads="1"/>
          </p:cNvSpPr>
          <p:nvPr userDrawn="1"/>
        </p:nvSpPr>
        <p:spPr bwMode="auto">
          <a:xfrm>
            <a:off x="7103435" y="529516"/>
            <a:ext cx="5088565" cy="523220"/>
          </a:xfrm>
          <a:prstGeom prst="rect">
            <a:avLst/>
          </a:prstGeom>
          <a:noFill/>
          <a:ln w="9525" algn="ctr">
            <a:noFill/>
            <a:miter lim="800000"/>
            <a:headEnd/>
            <a:tailEnd/>
          </a:ln>
        </p:spPr>
        <p:txBody>
          <a:bodyPr wrap="square">
            <a:spAutoFit/>
          </a:bodyPr>
          <a:lstStyle/>
          <a:p>
            <a:pPr>
              <a:spcBef>
                <a:spcPct val="50000"/>
              </a:spcBef>
            </a:pPr>
            <a:r>
              <a:rPr lang="en-US" altLang="zh-CN" sz="2800" dirty="0" smtClean="0">
                <a:solidFill>
                  <a:srgbClr val="4D4D4D"/>
                </a:solidFill>
                <a:latin typeface="Arial" charset="0"/>
              </a:rPr>
              <a:t>Do Not Print this Page</a:t>
            </a:r>
            <a:endParaRPr lang="zh-CN" altLang="en-US" sz="2800" dirty="0">
              <a:solidFill>
                <a:srgbClr val="4D4D4D"/>
              </a:solidFill>
              <a:latin typeface="Arial" charset="0"/>
            </a:endParaRPr>
          </a:p>
        </p:txBody>
      </p:sp>
      <p:sp>
        <p:nvSpPr>
          <p:cNvPr id="31" name="文本占位符 7"/>
          <p:cNvSpPr>
            <a:spLocks noGrp="1"/>
          </p:cNvSpPr>
          <p:nvPr>
            <p:ph type="body" sz="quarter" idx="37" hasCustomPrompt="1"/>
          </p:nvPr>
        </p:nvSpPr>
        <p:spPr>
          <a:xfrm>
            <a:off x="815413" y="4040238"/>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32" name="文本占位符 7"/>
          <p:cNvSpPr>
            <a:spLocks noGrp="1"/>
          </p:cNvSpPr>
          <p:nvPr>
            <p:ph type="body" sz="quarter" idx="38" hasCustomPrompt="1"/>
          </p:nvPr>
        </p:nvSpPr>
        <p:spPr>
          <a:xfrm>
            <a:off x="2927648" y="4005065"/>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33" name="文本占位符 7"/>
          <p:cNvSpPr>
            <a:spLocks noGrp="1"/>
          </p:cNvSpPr>
          <p:nvPr>
            <p:ph type="body" sz="quarter" idx="39" hasCustomPrompt="1"/>
          </p:nvPr>
        </p:nvSpPr>
        <p:spPr>
          <a:xfrm>
            <a:off x="5279909" y="4041069"/>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34" name="文本占位符 7"/>
          <p:cNvSpPr>
            <a:spLocks noGrp="1"/>
          </p:cNvSpPr>
          <p:nvPr>
            <p:ph type="body" sz="quarter" idx="40" hasCustomPrompt="1"/>
          </p:nvPr>
        </p:nvSpPr>
        <p:spPr>
          <a:xfrm>
            <a:off x="7776187" y="4041069"/>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39" name="文本占位符 7"/>
          <p:cNvSpPr>
            <a:spLocks noGrp="1"/>
          </p:cNvSpPr>
          <p:nvPr>
            <p:ph type="body" sz="quarter" idx="41" hasCustomPrompt="1"/>
          </p:nvPr>
        </p:nvSpPr>
        <p:spPr>
          <a:xfrm>
            <a:off x="815413" y="4508290"/>
            <a:ext cx="2112235"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0" name="文本占位符 7"/>
          <p:cNvSpPr>
            <a:spLocks noGrp="1"/>
          </p:cNvSpPr>
          <p:nvPr>
            <p:ph type="body" sz="quarter" idx="42" hasCustomPrompt="1"/>
          </p:nvPr>
        </p:nvSpPr>
        <p:spPr>
          <a:xfrm>
            <a:off x="2927648" y="4508290"/>
            <a:ext cx="2304256"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1" name="文本占位符 7"/>
          <p:cNvSpPr>
            <a:spLocks noGrp="1"/>
          </p:cNvSpPr>
          <p:nvPr>
            <p:ph type="body" sz="quarter" idx="43" hasCustomPrompt="1"/>
          </p:nvPr>
        </p:nvSpPr>
        <p:spPr>
          <a:xfrm>
            <a:off x="5279909" y="4508290"/>
            <a:ext cx="2544283"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2" name="文本占位符 7"/>
          <p:cNvSpPr>
            <a:spLocks noGrp="1"/>
          </p:cNvSpPr>
          <p:nvPr>
            <p:ph type="body" sz="quarter" idx="44" hasCustomPrompt="1"/>
          </p:nvPr>
        </p:nvSpPr>
        <p:spPr>
          <a:xfrm>
            <a:off x="7776187" y="4508290"/>
            <a:ext cx="3504389" cy="504887"/>
          </a:xfrm>
          <a:prstGeom prst="rect">
            <a:avLst/>
          </a:prstGeom>
        </p:spPr>
        <p:txBody>
          <a:bodyPr anchor="ctr"/>
          <a:lstStyle>
            <a:lvl1pPr algn="ctr">
              <a:buNone/>
              <a:defRPr sz="1600"/>
            </a:lvl1pPr>
          </a:lstStyle>
          <a:p>
            <a:pPr lvl="0"/>
            <a:r>
              <a:rPr lang="zh-CN" altLang="en-US" dirty="0" smtClean="0"/>
              <a:t> </a:t>
            </a:r>
            <a:endParaRPr lang="zh-CN" altLang="en-US" dirty="0"/>
          </a:p>
        </p:txBody>
      </p:sp>
      <p:sp>
        <p:nvSpPr>
          <p:cNvPr id="65" name="文本占位符 7"/>
          <p:cNvSpPr>
            <a:spLocks noGrp="1"/>
          </p:cNvSpPr>
          <p:nvPr>
            <p:ph type="body" sz="quarter" idx="45" hasCustomPrompt="1"/>
          </p:nvPr>
        </p:nvSpPr>
        <p:spPr>
          <a:xfrm>
            <a:off x="815413" y="4543463"/>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66" name="文本占位符 7"/>
          <p:cNvSpPr>
            <a:spLocks noGrp="1"/>
          </p:cNvSpPr>
          <p:nvPr>
            <p:ph type="body" sz="quarter" idx="46" hasCustomPrompt="1"/>
          </p:nvPr>
        </p:nvSpPr>
        <p:spPr>
          <a:xfrm>
            <a:off x="2927648" y="4508290"/>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67" name="文本占位符 7"/>
          <p:cNvSpPr>
            <a:spLocks noGrp="1"/>
          </p:cNvSpPr>
          <p:nvPr>
            <p:ph type="body" sz="quarter" idx="47" hasCustomPrompt="1"/>
          </p:nvPr>
        </p:nvSpPr>
        <p:spPr>
          <a:xfrm>
            <a:off x="5279909" y="4544294"/>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68" name="文本占位符 7"/>
          <p:cNvSpPr>
            <a:spLocks noGrp="1"/>
          </p:cNvSpPr>
          <p:nvPr>
            <p:ph type="body" sz="quarter" idx="48" hasCustomPrompt="1"/>
          </p:nvPr>
        </p:nvSpPr>
        <p:spPr>
          <a:xfrm>
            <a:off x="7776187" y="4544294"/>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69" name="文本占位符 7"/>
          <p:cNvSpPr>
            <a:spLocks noGrp="1"/>
          </p:cNvSpPr>
          <p:nvPr>
            <p:ph type="body" sz="quarter" idx="49" hasCustomPrompt="1"/>
          </p:nvPr>
        </p:nvSpPr>
        <p:spPr>
          <a:xfrm>
            <a:off x="815413" y="4977173"/>
            <a:ext cx="2112235"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0" name="文本占位符 7"/>
          <p:cNvSpPr>
            <a:spLocks noGrp="1"/>
          </p:cNvSpPr>
          <p:nvPr>
            <p:ph type="body" sz="quarter" idx="50" hasCustomPrompt="1"/>
          </p:nvPr>
        </p:nvSpPr>
        <p:spPr>
          <a:xfrm>
            <a:off x="2927648" y="4977173"/>
            <a:ext cx="2304256"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1" name="文本占位符 7"/>
          <p:cNvSpPr>
            <a:spLocks noGrp="1"/>
          </p:cNvSpPr>
          <p:nvPr>
            <p:ph type="body" sz="quarter" idx="51" hasCustomPrompt="1"/>
          </p:nvPr>
        </p:nvSpPr>
        <p:spPr>
          <a:xfrm>
            <a:off x="5279909" y="4977173"/>
            <a:ext cx="2544283"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2" name="文本占位符 7"/>
          <p:cNvSpPr>
            <a:spLocks noGrp="1"/>
          </p:cNvSpPr>
          <p:nvPr>
            <p:ph type="body" sz="quarter" idx="52" hasCustomPrompt="1"/>
          </p:nvPr>
        </p:nvSpPr>
        <p:spPr>
          <a:xfrm>
            <a:off x="7776187" y="4977173"/>
            <a:ext cx="3504389" cy="504887"/>
          </a:xfrm>
          <a:prstGeom prst="rect">
            <a:avLst/>
          </a:prstGeom>
        </p:spPr>
        <p:txBody>
          <a:bodyPr anchor="ctr"/>
          <a:lstStyle>
            <a:lvl1pPr algn="ctr">
              <a:buNone/>
              <a:defRPr sz="1600"/>
            </a:lvl1pPr>
          </a:lstStyle>
          <a:p>
            <a:pPr lvl="0"/>
            <a:r>
              <a:rPr lang="zh-CN" altLang="en-US" dirty="0" smtClean="0"/>
              <a:t> </a:t>
            </a:r>
            <a:endParaRPr lang="zh-CN" altLang="en-US" dirty="0"/>
          </a:p>
        </p:txBody>
      </p:sp>
      <p:sp>
        <p:nvSpPr>
          <p:cNvPr id="73" name="文本占位符 7"/>
          <p:cNvSpPr>
            <a:spLocks noGrp="1"/>
          </p:cNvSpPr>
          <p:nvPr>
            <p:ph type="body" sz="quarter" idx="53" hasCustomPrompt="1"/>
          </p:nvPr>
        </p:nvSpPr>
        <p:spPr>
          <a:xfrm>
            <a:off x="815413" y="5012346"/>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74" name="文本占位符 7"/>
          <p:cNvSpPr>
            <a:spLocks noGrp="1"/>
          </p:cNvSpPr>
          <p:nvPr>
            <p:ph type="body" sz="quarter" idx="54" hasCustomPrompt="1"/>
          </p:nvPr>
        </p:nvSpPr>
        <p:spPr>
          <a:xfrm>
            <a:off x="2927648" y="4977173"/>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75" name="文本占位符 7"/>
          <p:cNvSpPr>
            <a:spLocks noGrp="1"/>
          </p:cNvSpPr>
          <p:nvPr>
            <p:ph type="body" sz="quarter" idx="55" hasCustomPrompt="1"/>
          </p:nvPr>
        </p:nvSpPr>
        <p:spPr>
          <a:xfrm>
            <a:off x="5279909" y="5013177"/>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76" name="文本占位符 7"/>
          <p:cNvSpPr>
            <a:spLocks noGrp="1"/>
          </p:cNvSpPr>
          <p:nvPr>
            <p:ph type="body" sz="quarter" idx="56" hasCustomPrompt="1"/>
          </p:nvPr>
        </p:nvSpPr>
        <p:spPr>
          <a:xfrm>
            <a:off x="7776187" y="5013177"/>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77" name="文本占位符 7"/>
          <p:cNvSpPr>
            <a:spLocks noGrp="1"/>
          </p:cNvSpPr>
          <p:nvPr>
            <p:ph type="body" sz="quarter" idx="57" hasCustomPrompt="1"/>
          </p:nvPr>
        </p:nvSpPr>
        <p:spPr>
          <a:xfrm>
            <a:off x="815413" y="5480398"/>
            <a:ext cx="2112235"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8" name="文本占位符 7"/>
          <p:cNvSpPr>
            <a:spLocks noGrp="1"/>
          </p:cNvSpPr>
          <p:nvPr>
            <p:ph type="body" sz="quarter" idx="58" hasCustomPrompt="1"/>
          </p:nvPr>
        </p:nvSpPr>
        <p:spPr>
          <a:xfrm>
            <a:off x="2927648" y="5480398"/>
            <a:ext cx="2304256"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9" name="文本占位符 7"/>
          <p:cNvSpPr>
            <a:spLocks noGrp="1"/>
          </p:cNvSpPr>
          <p:nvPr>
            <p:ph type="body" sz="quarter" idx="59" hasCustomPrompt="1"/>
          </p:nvPr>
        </p:nvSpPr>
        <p:spPr>
          <a:xfrm>
            <a:off x="5279909" y="5480398"/>
            <a:ext cx="2544283"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80" name="文本占位符 7"/>
          <p:cNvSpPr>
            <a:spLocks noGrp="1"/>
          </p:cNvSpPr>
          <p:nvPr>
            <p:ph type="body" sz="quarter" idx="60" hasCustomPrompt="1"/>
          </p:nvPr>
        </p:nvSpPr>
        <p:spPr>
          <a:xfrm>
            <a:off x="7776187" y="5480398"/>
            <a:ext cx="3504389" cy="504887"/>
          </a:xfrm>
          <a:prstGeom prst="rect">
            <a:avLst/>
          </a:prstGeom>
        </p:spPr>
        <p:txBody>
          <a:bodyPr anchor="ctr"/>
          <a:lstStyle>
            <a:lvl1pPr algn="ctr">
              <a:buNone/>
              <a:defRPr sz="1600"/>
            </a:lvl1pPr>
          </a:lstStyle>
          <a:p>
            <a:pPr lvl="0"/>
            <a:r>
              <a:rPr lang="zh-CN" altLang="en-US" dirty="0" smtClean="0"/>
              <a:t> </a:t>
            </a:r>
            <a:endParaRPr lang="zh-CN" altLang="en-US" dirty="0"/>
          </a:p>
        </p:txBody>
      </p:sp>
      <p:sp>
        <p:nvSpPr>
          <p:cNvPr id="81" name="文本占位符 7"/>
          <p:cNvSpPr>
            <a:spLocks noGrp="1"/>
          </p:cNvSpPr>
          <p:nvPr>
            <p:ph type="body" sz="quarter" idx="61" hasCustomPrompt="1"/>
          </p:nvPr>
        </p:nvSpPr>
        <p:spPr>
          <a:xfrm>
            <a:off x="815413" y="5515571"/>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82" name="文本占位符 7"/>
          <p:cNvSpPr>
            <a:spLocks noGrp="1"/>
          </p:cNvSpPr>
          <p:nvPr>
            <p:ph type="body" sz="quarter" idx="62" hasCustomPrompt="1"/>
          </p:nvPr>
        </p:nvSpPr>
        <p:spPr>
          <a:xfrm>
            <a:off x="2927648" y="5480398"/>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83" name="文本占位符 7"/>
          <p:cNvSpPr>
            <a:spLocks noGrp="1"/>
          </p:cNvSpPr>
          <p:nvPr>
            <p:ph type="body" sz="quarter" idx="63" hasCustomPrompt="1"/>
          </p:nvPr>
        </p:nvSpPr>
        <p:spPr>
          <a:xfrm>
            <a:off x="5279909" y="5516402"/>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84" name="文本占位符 7"/>
          <p:cNvSpPr>
            <a:spLocks noGrp="1"/>
          </p:cNvSpPr>
          <p:nvPr>
            <p:ph type="body" sz="quarter" idx="64" hasCustomPrompt="1"/>
          </p:nvPr>
        </p:nvSpPr>
        <p:spPr>
          <a:xfrm>
            <a:off x="7776187" y="5516402"/>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Tree>
    <p:extLst>
      <p:ext uri="{BB962C8B-B14F-4D97-AF65-F5344CB8AC3E}">
        <p14:creationId xmlns:p14="http://schemas.microsoft.com/office/powerpoint/2010/main" val="276546459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284883" cy="868363"/>
          </a:xfrm>
          <a:prstGeom prst="rect">
            <a:avLst/>
          </a:prstGeom>
        </p:spPr>
        <p:txBody>
          <a:bodyPr/>
          <a:lstStyle>
            <a:lvl1pPr>
              <a:defRPr/>
            </a:lvl1pPr>
          </a:lstStyle>
          <a:p>
            <a:r>
              <a:rPr lang="en-US" altLang="zh-CN" dirty="0" smtClean="0"/>
              <a:t>Title</a:t>
            </a:r>
            <a:endParaRPr lang="zh-CN" altLang="en-US" dirty="0"/>
          </a:p>
        </p:txBody>
      </p:sp>
    </p:spTree>
    <p:extLst>
      <p:ext uri="{BB962C8B-B14F-4D97-AF65-F5344CB8AC3E}">
        <p14:creationId xmlns:p14="http://schemas.microsoft.com/office/powerpoint/2010/main" val="306771197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Revision Record">
    <p:spTree>
      <p:nvGrpSpPr>
        <p:cNvPr id="1" name=""/>
        <p:cNvGrpSpPr/>
        <p:nvPr/>
      </p:nvGrpSpPr>
      <p:grpSpPr>
        <a:xfrm>
          <a:off x="0" y="0"/>
          <a:ext cx="0" cy="0"/>
          <a:chOff x="0" y="0"/>
          <a:chExt cx="0" cy="0"/>
        </a:xfrm>
      </p:grpSpPr>
      <p:graphicFrame>
        <p:nvGraphicFramePr>
          <p:cNvPr id="17" name="Group 3"/>
          <p:cNvGraphicFramePr>
            <a:graphicFrameLocks noGrp="1"/>
          </p:cNvGraphicFramePr>
          <p:nvPr userDrawn="1"/>
        </p:nvGraphicFramePr>
        <p:xfrm>
          <a:off x="1007533" y="1417639"/>
          <a:ext cx="10464802" cy="1082675"/>
        </p:xfrm>
        <a:graphic>
          <a:graphicData uri="http://schemas.openxmlformats.org/drawingml/2006/table">
            <a:tbl>
              <a:tblPr/>
              <a:tblGrid>
                <a:gridCol w="3059004"/>
                <a:gridCol w="2155444"/>
                <a:gridCol w="2873927"/>
                <a:gridCol w="2376427"/>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Course Code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 Version</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smtClean="0">
                          <a:ln>
                            <a:noFill/>
                          </a:ln>
                          <a:solidFill>
                            <a:schemeClr val="tx1"/>
                          </a:solidFill>
                          <a:effectLst/>
                          <a:latin typeface="FrutigerNext LT Regular" pitchFamily="34" charset="0"/>
                          <a:ea typeface="华文细黑"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8" name="Group 21"/>
          <p:cNvGraphicFramePr>
            <a:graphicFrameLocks noGrp="1"/>
          </p:cNvGraphicFramePr>
          <p:nvPr userDrawn="1"/>
        </p:nvGraphicFramePr>
        <p:xfrm>
          <a:off x="1007533" y="2940051"/>
          <a:ext cx="10464800" cy="3038475"/>
        </p:xfrm>
        <a:graphic>
          <a:graphicData uri="http://schemas.openxmlformats.org/drawingml/2006/table">
            <a:tbl>
              <a:tblPr/>
              <a:tblGrid>
                <a:gridCol w="3085809"/>
                <a:gridCol w="2155920"/>
                <a:gridCol w="2912127"/>
                <a:gridCol w="2310944"/>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Author/ID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Reviewer/ID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New</a:t>
                      </a:r>
                      <a:r>
                        <a:rPr kumimoji="1" lang="zh-CN"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t>
                      </a: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 Update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文本占位符 7"/>
          <p:cNvSpPr>
            <a:spLocks noGrp="1"/>
          </p:cNvSpPr>
          <p:nvPr>
            <p:ph type="body" sz="quarter" idx="17" hasCustomPrompt="1"/>
          </p:nvPr>
        </p:nvSpPr>
        <p:spPr>
          <a:xfrm>
            <a:off x="1007534" y="1988841"/>
            <a:ext cx="302423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Course Code</a:t>
            </a:r>
          </a:p>
        </p:txBody>
      </p:sp>
      <p:sp>
        <p:nvSpPr>
          <p:cNvPr id="36" name="文本占位符 7"/>
          <p:cNvSpPr>
            <a:spLocks noGrp="1"/>
          </p:cNvSpPr>
          <p:nvPr>
            <p:ph type="body" sz="quarter" idx="18" hasCustomPrompt="1"/>
          </p:nvPr>
        </p:nvSpPr>
        <p:spPr>
          <a:xfrm>
            <a:off x="4079776" y="1988841"/>
            <a:ext cx="21100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Product</a:t>
            </a:r>
          </a:p>
        </p:txBody>
      </p:sp>
      <p:sp>
        <p:nvSpPr>
          <p:cNvPr id="37" name="文本占位符 7"/>
          <p:cNvSpPr>
            <a:spLocks noGrp="1"/>
          </p:cNvSpPr>
          <p:nvPr>
            <p:ph type="body" sz="quarter" idx="19" hasCustomPrompt="1"/>
          </p:nvPr>
        </p:nvSpPr>
        <p:spPr>
          <a:xfrm>
            <a:off x="6239933" y="1988841"/>
            <a:ext cx="288040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38" name="文本占位符 7"/>
          <p:cNvSpPr>
            <a:spLocks noGrp="1"/>
          </p:cNvSpPr>
          <p:nvPr>
            <p:ph type="body" sz="quarter" idx="20" hasCustomPrompt="1"/>
          </p:nvPr>
        </p:nvSpPr>
        <p:spPr>
          <a:xfrm>
            <a:off x="9120336" y="1988841"/>
            <a:ext cx="235199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43" name="文本占位符 7"/>
          <p:cNvSpPr>
            <a:spLocks noGrp="1"/>
          </p:cNvSpPr>
          <p:nvPr>
            <p:ph type="body" sz="quarter" idx="13" hasCustomPrompt="1"/>
          </p:nvPr>
        </p:nvSpPr>
        <p:spPr>
          <a:xfrm>
            <a:off x="1007533" y="350017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44" name="文本占位符 7"/>
          <p:cNvSpPr>
            <a:spLocks noGrp="1"/>
          </p:cNvSpPr>
          <p:nvPr>
            <p:ph type="body" sz="quarter" idx="14" hasCustomPrompt="1"/>
          </p:nvPr>
        </p:nvSpPr>
        <p:spPr>
          <a:xfrm>
            <a:off x="4079776" y="350017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45" name="文本占位符 7"/>
          <p:cNvSpPr>
            <a:spLocks noGrp="1"/>
          </p:cNvSpPr>
          <p:nvPr>
            <p:ph type="body" sz="quarter" idx="15" hasCustomPrompt="1"/>
          </p:nvPr>
        </p:nvSpPr>
        <p:spPr>
          <a:xfrm>
            <a:off x="6239933" y="350017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46" name="文本占位符 7"/>
          <p:cNvSpPr>
            <a:spLocks noGrp="1"/>
          </p:cNvSpPr>
          <p:nvPr>
            <p:ph type="body" sz="quarter" idx="16" hasCustomPrompt="1"/>
          </p:nvPr>
        </p:nvSpPr>
        <p:spPr>
          <a:xfrm>
            <a:off x="9168341" y="350017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63" name="Rectangle 2"/>
          <p:cNvSpPr>
            <a:spLocks noChangeArrowheads="1"/>
          </p:cNvSpPr>
          <p:nvPr userDrawn="1"/>
        </p:nvSpPr>
        <p:spPr bwMode="auto">
          <a:xfrm>
            <a:off x="952501" y="573312"/>
            <a:ext cx="9402233" cy="479425"/>
          </a:xfrm>
          <a:prstGeom prst="rect">
            <a:avLst/>
          </a:prstGeom>
          <a:noFill/>
          <a:ln w="9525">
            <a:noFill/>
            <a:miter lim="800000"/>
            <a:headEnd/>
            <a:tailEnd/>
          </a:ln>
        </p:spPr>
        <p:txBody>
          <a:bodyPr lIns="78258" tIns="39127" rIns="78258" bIns="39127" anchor="ctr"/>
          <a:lstStyle/>
          <a:p>
            <a:pPr defTabSz="801688" fontAlgn="base"/>
            <a:r>
              <a:rPr lang="en-US" altLang="zh-CN" sz="3500" dirty="0" smtClean="0">
                <a:solidFill>
                  <a:srgbClr val="990000"/>
                </a:solidFill>
                <a:latin typeface="FrutigerNext LT Medium" pitchFamily="34" charset="0"/>
                <a:ea typeface="黑体" pitchFamily="2" charset="-122"/>
              </a:rPr>
              <a:t>Revision Record</a:t>
            </a:r>
            <a:endParaRPr lang="zh-CN" altLang="en-US" sz="3500" dirty="0">
              <a:solidFill>
                <a:srgbClr val="990000"/>
              </a:solidFill>
              <a:latin typeface="FrutigerNext LT Medium" pitchFamily="34" charset="0"/>
              <a:ea typeface="黑体" pitchFamily="2" charset="-122"/>
            </a:endParaRPr>
          </a:p>
        </p:txBody>
      </p:sp>
      <p:sp>
        <p:nvSpPr>
          <p:cNvPr id="64" name="Text Box 58"/>
          <p:cNvSpPr txBox="1">
            <a:spLocks noChangeArrowheads="1"/>
          </p:cNvSpPr>
          <p:nvPr userDrawn="1"/>
        </p:nvSpPr>
        <p:spPr bwMode="auto">
          <a:xfrm>
            <a:off x="7103435" y="529516"/>
            <a:ext cx="5088565" cy="523220"/>
          </a:xfrm>
          <a:prstGeom prst="rect">
            <a:avLst/>
          </a:prstGeom>
          <a:noFill/>
          <a:ln w="9525" algn="ctr">
            <a:noFill/>
            <a:miter lim="800000"/>
            <a:headEnd/>
            <a:tailEnd/>
          </a:ln>
        </p:spPr>
        <p:txBody>
          <a:bodyPr wrap="square">
            <a:spAutoFit/>
          </a:bodyPr>
          <a:lstStyle/>
          <a:p>
            <a:pPr>
              <a:spcBef>
                <a:spcPct val="50000"/>
              </a:spcBef>
            </a:pPr>
            <a:r>
              <a:rPr lang="en-US" altLang="zh-CN" sz="2800" dirty="0" smtClean="0">
                <a:solidFill>
                  <a:srgbClr val="4D4D4D"/>
                </a:solidFill>
                <a:latin typeface="Arial" charset="0"/>
              </a:rPr>
              <a:t>Do Not Print this Page</a:t>
            </a:r>
            <a:endParaRPr lang="zh-CN" altLang="en-US" sz="2800" dirty="0">
              <a:solidFill>
                <a:srgbClr val="4D4D4D"/>
              </a:solidFill>
              <a:latin typeface="Arial" charset="0"/>
            </a:endParaRPr>
          </a:p>
        </p:txBody>
      </p:sp>
      <p:sp>
        <p:nvSpPr>
          <p:cNvPr id="51" name="文本占位符 7"/>
          <p:cNvSpPr>
            <a:spLocks noGrp="1"/>
          </p:cNvSpPr>
          <p:nvPr>
            <p:ph type="body" sz="quarter" idx="21" hasCustomPrompt="1"/>
          </p:nvPr>
        </p:nvSpPr>
        <p:spPr>
          <a:xfrm>
            <a:off x="1007435" y="4004234"/>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2" name="文本占位符 7"/>
          <p:cNvSpPr>
            <a:spLocks noGrp="1"/>
          </p:cNvSpPr>
          <p:nvPr>
            <p:ph type="body" sz="quarter" idx="22" hasCustomPrompt="1"/>
          </p:nvPr>
        </p:nvSpPr>
        <p:spPr>
          <a:xfrm>
            <a:off x="4079678" y="4004234"/>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3" name="文本占位符 7"/>
          <p:cNvSpPr>
            <a:spLocks noGrp="1"/>
          </p:cNvSpPr>
          <p:nvPr>
            <p:ph type="body" sz="quarter" idx="23" hasCustomPrompt="1"/>
          </p:nvPr>
        </p:nvSpPr>
        <p:spPr>
          <a:xfrm>
            <a:off x="6239835" y="4004234"/>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4" name="文本占位符 7"/>
          <p:cNvSpPr>
            <a:spLocks noGrp="1"/>
          </p:cNvSpPr>
          <p:nvPr>
            <p:ph type="body" sz="quarter" idx="24" hasCustomPrompt="1"/>
          </p:nvPr>
        </p:nvSpPr>
        <p:spPr>
          <a:xfrm>
            <a:off x="9168243" y="4004234"/>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5" name="文本占位符 7"/>
          <p:cNvSpPr>
            <a:spLocks noGrp="1"/>
          </p:cNvSpPr>
          <p:nvPr>
            <p:ph type="body" sz="quarter" idx="25" hasCustomPrompt="1"/>
          </p:nvPr>
        </p:nvSpPr>
        <p:spPr>
          <a:xfrm>
            <a:off x="1007797" y="4508290"/>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6" name="文本占位符 7"/>
          <p:cNvSpPr>
            <a:spLocks noGrp="1"/>
          </p:cNvSpPr>
          <p:nvPr>
            <p:ph type="body" sz="quarter" idx="26" hasCustomPrompt="1"/>
          </p:nvPr>
        </p:nvSpPr>
        <p:spPr>
          <a:xfrm>
            <a:off x="4080040" y="4508290"/>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7" name="文本占位符 7"/>
          <p:cNvSpPr>
            <a:spLocks noGrp="1"/>
          </p:cNvSpPr>
          <p:nvPr>
            <p:ph type="body" sz="quarter" idx="27" hasCustomPrompt="1"/>
          </p:nvPr>
        </p:nvSpPr>
        <p:spPr>
          <a:xfrm>
            <a:off x="6240197" y="4508290"/>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8" name="文本占位符 7"/>
          <p:cNvSpPr>
            <a:spLocks noGrp="1"/>
          </p:cNvSpPr>
          <p:nvPr>
            <p:ph type="body" sz="quarter" idx="28" hasCustomPrompt="1"/>
          </p:nvPr>
        </p:nvSpPr>
        <p:spPr>
          <a:xfrm>
            <a:off x="9168605" y="4508290"/>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9" name="文本占位符 7"/>
          <p:cNvSpPr>
            <a:spLocks noGrp="1"/>
          </p:cNvSpPr>
          <p:nvPr>
            <p:ph type="body" sz="quarter" idx="29" hasCustomPrompt="1"/>
          </p:nvPr>
        </p:nvSpPr>
        <p:spPr>
          <a:xfrm>
            <a:off x="1007435" y="4976342"/>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60" name="文本占位符 7"/>
          <p:cNvSpPr>
            <a:spLocks noGrp="1"/>
          </p:cNvSpPr>
          <p:nvPr>
            <p:ph type="body" sz="quarter" idx="30" hasCustomPrompt="1"/>
          </p:nvPr>
        </p:nvSpPr>
        <p:spPr>
          <a:xfrm>
            <a:off x="4079678" y="4976342"/>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61" name="文本占位符 7"/>
          <p:cNvSpPr>
            <a:spLocks noGrp="1"/>
          </p:cNvSpPr>
          <p:nvPr>
            <p:ph type="body" sz="quarter" idx="31" hasCustomPrompt="1"/>
          </p:nvPr>
        </p:nvSpPr>
        <p:spPr>
          <a:xfrm>
            <a:off x="6239835" y="4976342"/>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62" name="文本占位符 7"/>
          <p:cNvSpPr>
            <a:spLocks noGrp="1"/>
          </p:cNvSpPr>
          <p:nvPr>
            <p:ph type="body" sz="quarter" idx="32" hasCustomPrompt="1"/>
          </p:nvPr>
        </p:nvSpPr>
        <p:spPr>
          <a:xfrm>
            <a:off x="9168243" y="4976342"/>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85" name="文本占位符 7"/>
          <p:cNvSpPr>
            <a:spLocks noGrp="1"/>
          </p:cNvSpPr>
          <p:nvPr>
            <p:ph type="body" sz="quarter" idx="33" hasCustomPrompt="1"/>
          </p:nvPr>
        </p:nvSpPr>
        <p:spPr>
          <a:xfrm>
            <a:off x="1007435" y="548039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86" name="文本占位符 7"/>
          <p:cNvSpPr>
            <a:spLocks noGrp="1"/>
          </p:cNvSpPr>
          <p:nvPr>
            <p:ph type="body" sz="quarter" idx="34" hasCustomPrompt="1"/>
          </p:nvPr>
        </p:nvSpPr>
        <p:spPr>
          <a:xfrm>
            <a:off x="4079678" y="548039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87" name="文本占位符 7"/>
          <p:cNvSpPr>
            <a:spLocks noGrp="1"/>
          </p:cNvSpPr>
          <p:nvPr>
            <p:ph type="body" sz="quarter" idx="35" hasCustomPrompt="1"/>
          </p:nvPr>
        </p:nvSpPr>
        <p:spPr>
          <a:xfrm>
            <a:off x="6239835" y="548039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88" name="文本占位符 7"/>
          <p:cNvSpPr>
            <a:spLocks noGrp="1"/>
          </p:cNvSpPr>
          <p:nvPr>
            <p:ph type="body" sz="quarter" idx="36" hasCustomPrompt="1"/>
          </p:nvPr>
        </p:nvSpPr>
        <p:spPr>
          <a:xfrm>
            <a:off x="9168243" y="548039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Tree>
    <p:extLst>
      <p:ext uri="{BB962C8B-B14F-4D97-AF65-F5344CB8AC3E}">
        <p14:creationId xmlns:p14="http://schemas.microsoft.com/office/powerpoint/2010/main" val="161974971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Quiz">
    <p:spTree>
      <p:nvGrpSpPr>
        <p:cNvPr id="1" name=""/>
        <p:cNvGrpSpPr/>
        <p:nvPr/>
      </p:nvGrpSpPr>
      <p:grpSpPr>
        <a:xfrm>
          <a:off x="0" y="0"/>
          <a:ext cx="0" cy="0"/>
          <a:chOff x="0" y="0"/>
          <a:chExt cx="0" cy="0"/>
        </a:xfrm>
      </p:grpSpPr>
      <p:pic>
        <p:nvPicPr>
          <p:cNvPr id="3" name="Picture 4" descr="问题 copy"/>
          <p:cNvPicPr>
            <a:picLocks noChangeAspect="1" noChangeArrowheads="1"/>
          </p:cNvPicPr>
          <p:nvPr userDrawn="1"/>
        </p:nvPicPr>
        <p:blipFill>
          <a:blip r:embed="rId2" cstate="print"/>
          <a:srcRect/>
          <a:stretch>
            <a:fillRect/>
          </a:stretch>
        </p:blipFill>
        <p:spPr bwMode="auto">
          <a:xfrm>
            <a:off x="1002259" y="507208"/>
            <a:ext cx="821267" cy="617537"/>
          </a:xfrm>
          <a:prstGeom prst="rect">
            <a:avLst/>
          </a:prstGeom>
          <a:noFill/>
          <a:ln w="9525">
            <a:noFill/>
            <a:miter lim="800000"/>
            <a:headEnd/>
            <a:tailEnd/>
          </a:ln>
        </p:spPr>
      </p:pic>
      <p:sp>
        <p:nvSpPr>
          <p:cNvPr id="4" name="文本占位符 6"/>
          <p:cNvSpPr>
            <a:spLocks noGrp="1"/>
          </p:cNvSpPr>
          <p:nvPr>
            <p:ph type="body" sz="quarter" idx="10" hasCustomPrompt="1"/>
          </p:nvPr>
        </p:nvSpPr>
        <p:spPr>
          <a:xfrm>
            <a:off x="912285" y="1376363"/>
            <a:ext cx="10560049" cy="3924300"/>
          </a:xfrm>
        </p:spPr>
        <p:txBody>
          <a:bodyPr/>
          <a:lstStyle>
            <a:lvl1pPr marL="457200" marR="0" indent="-457200" algn="l" defTabSz="801688" rtl="0" eaLnBrk="0" fontAlgn="base" latinLnBrk="0" hangingPunct="0">
              <a:lnSpc>
                <a:spcPct val="140000"/>
              </a:lnSpc>
              <a:spcBef>
                <a:spcPct val="30000"/>
              </a:spcBef>
              <a:spcAft>
                <a:spcPct val="0"/>
              </a:spcAft>
              <a:buClr>
                <a:srgbClr val="808080"/>
              </a:buClr>
              <a:buSzPct val="100000"/>
              <a:buFont typeface="+mj-lt"/>
              <a:buAutoNum type="arabicPeriod"/>
              <a:tabLst/>
              <a:defRPr sz="2000" baseline="0"/>
            </a:lvl1pPr>
            <a:lvl2pPr marL="858837" indent="-457200">
              <a:buSzPct val="100000"/>
              <a:buFont typeface="+mj-lt"/>
              <a:buAutoNum type="alphaUcPeriod"/>
              <a:defRPr sz="1800"/>
            </a:lvl2pPr>
            <a:lvl3pPr>
              <a:defRPr/>
            </a:lvl3pPr>
            <a:lvl5pPr>
              <a:buNone/>
              <a:defRPr/>
            </a:lvl5pPr>
          </a:lstStyle>
          <a:p>
            <a:r>
              <a:rPr lang="en-US" altLang="zh-CN" dirty="0" smtClean="0"/>
              <a:t>Question description.</a:t>
            </a:r>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zh-CN" altLang="en-US" dirty="0" smtClean="0"/>
          </a:p>
          <a:p>
            <a:pPr marL="457200" indent="-457200">
              <a:buSzPct val="100000"/>
              <a:buFont typeface="+mj-lt"/>
              <a:buAutoNum type="arabicPeriod"/>
            </a:pPr>
            <a:endParaRPr lang="en-US" altLang="zh-CN" dirty="0" smtClean="0"/>
          </a:p>
          <a:p>
            <a:endParaRPr lang="zh-CN" altLang="en-US" dirty="0"/>
          </a:p>
        </p:txBody>
      </p:sp>
      <p:sp>
        <p:nvSpPr>
          <p:cNvPr id="5" name="TextBox 4"/>
          <p:cNvSpPr txBox="1"/>
          <p:nvPr userDrawn="1"/>
        </p:nvSpPr>
        <p:spPr bwMode="auto">
          <a:xfrm>
            <a:off x="1775520" y="476673"/>
            <a:ext cx="3216357"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Quiz</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413330869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Summary">
    <p:spTree>
      <p:nvGrpSpPr>
        <p:cNvPr id="1" name=""/>
        <p:cNvGrpSpPr/>
        <p:nvPr/>
      </p:nvGrpSpPr>
      <p:grpSpPr>
        <a:xfrm>
          <a:off x="0" y="0"/>
          <a:ext cx="0" cy="0"/>
          <a:chOff x="0" y="0"/>
          <a:chExt cx="0" cy="0"/>
        </a:xfrm>
      </p:grpSpPr>
      <p:pic>
        <p:nvPicPr>
          <p:cNvPr id="5"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
        <p:nvSpPr>
          <p:cNvPr id="9" name="TextBox 8"/>
          <p:cNvSpPr txBox="1"/>
          <p:nvPr userDrawn="1"/>
        </p:nvSpPr>
        <p:spPr bwMode="auto">
          <a:xfrm>
            <a:off x="1775520" y="476673"/>
            <a:ext cx="4752528"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Summary</a:t>
            </a:r>
            <a:endParaRPr lang="zh-CN" altLang="en-US" sz="3500" dirty="0" smtClean="0">
              <a:solidFill>
                <a:srgbClr val="990000"/>
              </a:solidFill>
              <a:latin typeface="+mj-lt"/>
              <a:ea typeface="+mj-ea"/>
              <a:cs typeface="Arial" pitchFamily="34" charset="0"/>
            </a:endParaRPr>
          </a:p>
        </p:txBody>
      </p:sp>
      <p:sp>
        <p:nvSpPr>
          <p:cNvPr id="7" name="内容占位符 6"/>
          <p:cNvSpPr>
            <a:spLocks noGrp="1"/>
          </p:cNvSpPr>
          <p:nvPr>
            <p:ph sz="quarter" idx="10" hasCustomPrompt="1"/>
          </p:nvPr>
        </p:nvSpPr>
        <p:spPr>
          <a:xfrm>
            <a:off x="912285" y="1376364"/>
            <a:ext cx="10560049" cy="3889375"/>
          </a:xfrm>
        </p:spPr>
        <p:txBody>
          <a:bodyPr/>
          <a:lstStyle>
            <a:lvl1pPr>
              <a:defRPr baseline="0"/>
            </a:lvl1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36499177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2#Title">
    <p:spTree>
      <p:nvGrpSpPr>
        <p:cNvPr id="1" name=""/>
        <p:cNvGrpSpPr/>
        <p:nvPr/>
      </p:nvGrpSpPr>
      <p:grpSpPr>
        <a:xfrm>
          <a:off x="0" y="0"/>
          <a:ext cx="0" cy="0"/>
          <a:chOff x="0" y="0"/>
          <a:chExt cx="0" cy="0"/>
        </a:xfrm>
      </p:grpSpPr>
      <p:pic>
        <p:nvPicPr>
          <p:cNvPr id="3" name="Picture 46" descr="Logo"/>
          <p:cNvPicPr>
            <a:picLocks noChangeAspect="1" noChangeArrowheads="1"/>
          </p:cNvPicPr>
          <p:nvPr/>
        </p:nvPicPr>
        <p:blipFill>
          <a:blip r:embed="rId2" cstate="print"/>
          <a:srcRect/>
          <a:stretch>
            <a:fillRect/>
          </a:stretch>
        </p:blipFill>
        <p:spPr bwMode="auto">
          <a:xfrm>
            <a:off x="10011834" y="5578475"/>
            <a:ext cx="1094317" cy="820738"/>
          </a:xfrm>
          <a:prstGeom prst="rect">
            <a:avLst/>
          </a:prstGeom>
          <a:noFill/>
          <a:ln w="9525">
            <a:noFill/>
            <a:miter lim="800000"/>
            <a:headEnd/>
            <a:tailEnd/>
          </a:ln>
        </p:spPr>
      </p:pic>
      <p:pic>
        <p:nvPicPr>
          <p:cNvPr id="4" name="Picture 47" descr="2"/>
          <p:cNvPicPr>
            <a:picLocks noChangeAspect="1" noChangeArrowheads="1"/>
          </p:cNvPicPr>
          <p:nvPr/>
        </p:nvPicPr>
        <p:blipFill>
          <a:blip r:embed="rId3" cstate="print"/>
          <a:srcRect/>
          <a:stretch>
            <a:fillRect/>
          </a:stretch>
        </p:blipFill>
        <p:spPr bwMode="auto">
          <a:xfrm>
            <a:off x="0" y="782638"/>
            <a:ext cx="12192000" cy="3810000"/>
          </a:xfrm>
          <a:prstGeom prst="rect">
            <a:avLst/>
          </a:prstGeom>
          <a:noFill/>
          <a:ln w="9525">
            <a:noFill/>
            <a:miter lim="800000"/>
            <a:headEnd/>
            <a:tailEnd/>
          </a:ln>
        </p:spPr>
      </p:pic>
      <p:sp>
        <p:nvSpPr>
          <p:cNvPr id="5" name="Text Box 48"/>
          <p:cNvSpPr txBox="1">
            <a:spLocks noChangeArrowheads="1"/>
          </p:cNvSpPr>
          <p:nvPr/>
        </p:nvSpPr>
        <p:spPr bwMode="auto">
          <a:xfrm>
            <a:off x="9632951" y="4094163"/>
            <a:ext cx="1285947" cy="265564"/>
          </a:xfrm>
          <a:prstGeom prst="rect">
            <a:avLst/>
          </a:prstGeom>
          <a:noFill/>
          <a:ln w="9525">
            <a:noFill/>
            <a:miter lim="800000"/>
            <a:headEnd/>
            <a:tailEnd/>
          </a:ln>
        </p:spPr>
        <p:txBody>
          <a:bodyPr wrap="none" lIns="80114" tIns="40058" rIns="80114" bIns="40058">
            <a:spAutoFit/>
          </a:bodyPr>
          <a:lstStyle/>
          <a:p>
            <a:pPr defTabSz="801688" eaLnBrk="0" fontAlgn="base" hangingPunct="0">
              <a:defRPr/>
            </a:pPr>
            <a:r>
              <a:rPr lang="en-US" altLang="zh-CN" sz="1200" dirty="0">
                <a:solidFill>
                  <a:schemeClr val="bg1"/>
                </a:solidFill>
                <a:ea typeface="MS PGothic" pitchFamily="34" charset="-128"/>
              </a:rPr>
              <a:t>www.huawei.com</a:t>
            </a:r>
          </a:p>
        </p:txBody>
      </p:sp>
      <p:sp>
        <p:nvSpPr>
          <p:cNvPr id="1414185" name="Rectangle 41"/>
          <p:cNvSpPr>
            <a:spLocks noGrp="1" noChangeArrowheads="1"/>
          </p:cNvSpPr>
          <p:nvPr>
            <p:ph type="ctrTitle" sz="quarter" hasCustomPrompt="1"/>
          </p:nvPr>
        </p:nvSpPr>
        <p:spPr>
          <a:xfrm>
            <a:off x="1007533" y="1419226"/>
            <a:ext cx="8016792" cy="1470025"/>
          </a:xfrm>
          <a:prstGeom prst="rect">
            <a:avLst/>
          </a:prstGeom>
          <a:ln algn="ctr"/>
        </p:spPr>
        <p:txBody>
          <a:bodyPr lIns="87802" tIns="43901" rIns="87802" bIns="43901"/>
          <a:lstStyle>
            <a:lvl1pPr defTabSz="784225" eaLnBrk="0" hangingPunct="0">
              <a:defRPr sz="4300">
                <a:solidFill>
                  <a:schemeClr val="bg1"/>
                </a:solidFill>
              </a:defRPr>
            </a:lvl1pPr>
          </a:lstStyle>
          <a:p>
            <a:r>
              <a:rPr lang="en-US" altLang="zh-CN" dirty="0" smtClean="0"/>
              <a:t>Click to Edit Title</a:t>
            </a:r>
            <a:endParaRPr lang="zh-CN" altLang="en-US" dirty="0"/>
          </a:p>
        </p:txBody>
      </p:sp>
      <p:sp>
        <p:nvSpPr>
          <p:cNvPr id="7" name="Rectangle 14"/>
          <p:cNvSpPr>
            <a:spLocks noChangeArrowheads="1"/>
          </p:cNvSpPr>
          <p:nvPr userDrawn="1"/>
        </p:nvSpPr>
        <p:spPr bwMode="auto">
          <a:xfrm>
            <a:off x="874184" y="6207125"/>
            <a:ext cx="5016365" cy="265552"/>
          </a:xfrm>
          <a:prstGeom prst="rect">
            <a:avLst/>
          </a:prstGeom>
          <a:noFill/>
          <a:ln w="9525" algn="ctr">
            <a:noFill/>
            <a:miter lim="800000"/>
            <a:headEnd/>
            <a:tailEnd/>
          </a:ln>
          <a:effectLst/>
        </p:spPr>
        <p:txBody>
          <a:bodyPr wrap="none" lIns="80101" tIns="40052" rIns="80101" bIns="40052">
            <a:spAutoFit/>
          </a:bodyPr>
          <a:lstStyle/>
          <a:p>
            <a:pPr defTabSz="801688" eaLnBrk="0" fontAlgn="base" hangingPunct="0">
              <a:defRPr/>
            </a:pPr>
            <a:r>
              <a:rPr lang="en-US" altLang="zh-CN" sz="1200" dirty="0" smtClean="0">
                <a:latin typeface="FrutigerNext LT Bold" pitchFamily="20" charset="0"/>
                <a:ea typeface="MS PGothic" pitchFamily="34" charset="-128"/>
              </a:rPr>
              <a:t>Copyright © 2017 Huawei Technologies Co., Ltd. All rights reserved. </a:t>
            </a:r>
            <a:endParaRPr lang="en-US" altLang="zh-CN" sz="1200" dirty="0">
              <a:latin typeface="FrutigerNext LT Bold" pitchFamily="20" charset="0"/>
              <a:ea typeface="MS PGothic" pitchFamily="34" charset="-128"/>
            </a:endParaRPr>
          </a:p>
        </p:txBody>
      </p:sp>
    </p:spTree>
    <p:extLst>
      <p:ext uri="{BB962C8B-B14F-4D97-AF65-F5344CB8AC3E}">
        <p14:creationId xmlns:p14="http://schemas.microsoft.com/office/powerpoint/2010/main" val="77216281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85113018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3#More Information">
    <p:spTree>
      <p:nvGrpSpPr>
        <p:cNvPr id="1" name=""/>
        <p:cNvGrpSpPr/>
        <p:nvPr/>
      </p:nvGrpSpPr>
      <p:grpSpPr>
        <a:xfrm>
          <a:off x="0" y="0"/>
          <a:ext cx="0" cy="0"/>
          <a:chOff x="0" y="0"/>
          <a:chExt cx="0" cy="0"/>
        </a:xfrm>
      </p:grpSpPr>
      <p:sp>
        <p:nvSpPr>
          <p:cNvPr id="6" name="TextBox 5"/>
          <p:cNvSpPr txBox="1"/>
          <p:nvPr userDrawn="1"/>
        </p:nvSpPr>
        <p:spPr bwMode="auto">
          <a:xfrm>
            <a:off x="1775520" y="521192"/>
            <a:ext cx="710478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More Information</a:t>
            </a:r>
            <a:endParaRPr lang="zh-CN" altLang="en-US" sz="3500" dirty="0" smtClean="0">
              <a:solidFill>
                <a:srgbClr val="990000"/>
              </a:solidFill>
              <a:latin typeface="+mj-lt"/>
              <a:ea typeface="+mj-ea"/>
              <a:cs typeface="Arial" pitchFamily="34" charset="0"/>
            </a:endParaRPr>
          </a:p>
        </p:txBody>
      </p:sp>
      <p:pic>
        <p:nvPicPr>
          <p:cNvPr id="5"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9" name="文本占位符 6"/>
          <p:cNvSpPr>
            <a:spLocks noGrp="1"/>
          </p:cNvSpPr>
          <p:nvPr>
            <p:ph type="body" sz="quarter" idx="10" hasCustomPrompt="1"/>
          </p:nvPr>
        </p:nvSpPr>
        <p:spPr>
          <a:xfrm>
            <a:off x="912285" y="1376363"/>
            <a:ext cx="10560049" cy="3924300"/>
          </a:xfrm>
          <a:prstGeom prst="rect">
            <a:avLst/>
          </a:prstGeom>
        </p:spPr>
        <p:txBody>
          <a:bodyPr/>
          <a:lstStyle>
            <a:lvl1pPr>
              <a:defRPr baseline="0"/>
            </a:lvl1pPr>
            <a:lvl5pPr>
              <a:buNone/>
              <a:defRPr/>
            </a:lvl5pPr>
          </a:lstStyle>
          <a:p>
            <a:r>
              <a:rPr lang="en-US" altLang="zh-CN" dirty="0" smtClean="0"/>
              <a:t>More information for trainees</a:t>
            </a:r>
            <a:endParaRPr lang="zh-CN" altLang="en-US" dirty="0"/>
          </a:p>
        </p:txBody>
      </p:sp>
    </p:spTree>
    <p:extLst>
      <p:ext uri="{BB962C8B-B14F-4D97-AF65-F5344CB8AC3E}">
        <p14:creationId xmlns:p14="http://schemas.microsoft.com/office/powerpoint/2010/main" val="150038758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4#Recommendations">
    <p:spTree>
      <p:nvGrpSpPr>
        <p:cNvPr id="1" name=""/>
        <p:cNvGrpSpPr/>
        <p:nvPr/>
      </p:nvGrpSpPr>
      <p:grpSpPr>
        <a:xfrm>
          <a:off x="0" y="0"/>
          <a:ext cx="0" cy="0"/>
          <a:chOff x="0" y="0"/>
          <a:chExt cx="0" cy="0"/>
        </a:xfrm>
      </p:grpSpPr>
      <p:pic>
        <p:nvPicPr>
          <p:cNvPr id="3"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4" name="TextBox 3"/>
          <p:cNvSpPr txBox="1"/>
          <p:nvPr userDrawn="1"/>
        </p:nvSpPr>
        <p:spPr bwMode="auto">
          <a:xfrm>
            <a:off x="1775520" y="521192"/>
            <a:ext cx="6480720"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Recommendations</a:t>
            </a:r>
            <a:endParaRPr lang="zh-CN" altLang="en-US" sz="3500" dirty="0" smtClean="0">
              <a:solidFill>
                <a:srgbClr val="990000"/>
              </a:solidFill>
              <a:latin typeface="+mj-lt"/>
              <a:ea typeface="+mj-ea"/>
              <a:cs typeface="Arial" pitchFamily="34" charset="0"/>
            </a:endParaRPr>
          </a:p>
        </p:txBody>
      </p:sp>
      <p:sp>
        <p:nvSpPr>
          <p:cNvPr id="6" name="文本占位符 6"/>
          <p:cNvSpPr>
            <a:spLocks noGrp="1"/>
          </p:cNvSpPr>
          <p:nvPr>
            <p:ph type="body" sz="quarter" idx="10"/>
          </p:nvPr>
        </p:nvSpPr>
        <p:spPr>
          <a:xfrm>
            <a:off x="912285" y="1376363"/>
            <a:ext cx="10560049" cy="3924300"/>
          </a:xfrm>
          <a:prstGeom prst="rect">
            <a:avLst/>
          </a:prstGeom>
        </p:spPr>
        <p:txBody>
          <a:bodyPr/>
          <a:lstStyle/>
          <a:p>
            <a:endParaRPr lang="zh-CN" altLang="en-US" dirty="0"/>
          </a:p>
        </p:txBody>
      </p:sp>
    </p:spTree>
    <p:extLst>
      <p:ext uri="{BB962C8B-B14F-4D97-AF65-F5344CB8AC3E}">
        <p14:creationId xmlns:p14="http://schemas.microsoft.com/office/powerpoint/2010/main" val="2470771758"/>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5#Thank You">
    <p:spTree>
      <p:nvGrpSpPr>
        <p:cNvPr id="1" name=""/>
        <p:cNvGrpSpPr/>
        <p:nvPr/>
      </p:nvGrpSpPr>
      <p:grpSpPr>
        <a:xfrm>
          <a:off x="0" y="0"/>
          <a:ext cx="0" cy="0"/>
          <a:chOff x="0" y="0"/>
          <a:chExt cx="0" cy="0"/>
        </a:xfrm>
      </p:grpSpPr>
      <p:sp>
        <p:nvSpPr>
          <p:cNvPr id="4" name="Text Box 8"/>
          <p:cNvSpPr txBox="1">
            <a:spLocks noChangeArrowheads="1"/>
          </p:cNvSpPr>
          <p:nvPr userDrawn="1"/>
        </p:nvSpPr>
        <p:spPr bwMode="auto">
          <a:xfrm>
            <a:off x="4544711" y="2503488"/>
            <a:ext cx="2639631" cy="710065"/>
          </a:xfrm>
          <a:prstGeom prst="rect">
            <a:avLst/>
          </a:prstGeom>
          <a:noFill/>
          <a:ln w="9525">
            <a:noFill/>
            <a:miter lim="800000"/>
            <a:headEnd/>
            <a:tailEnd/>
          </a:ln>
        </p:spPr>
        <p:txBody>
          <a:bodyPr wrap="none" lIns="78358" tIns="39179" rIns="78358" bIns="39179">
            <a:spAutoFit/>
          </a:bodyPr>
          <a:lstStyle/>
          <a:p>
            <a:pPr defTabSz="784225" eaLnBrk="0" fontAlgn="base" hangingPunct="0">
              <a:buSzPct val="100000"/>
              <a:defRPr/>
            </a:pPr>
            <a:r>
              <a:rPr lang="en-US" altLang="zh-CN" sz="4100" dirty="0" smtClean="0">
                <a:solidFill>
                  <a:srgbClr val="990000"/>
                </a:solidFill>
                <a:latin typeface="Arial" charset="0"/>
                <a:ea typeface="华文细黑" pitchFamily="2" charset="-122"/>
                <a:sym typeface="FrutigerNext LT Regular" pitchFamily="34" charset="0"/>
              </a:rPr>
              <a:t>Thank You</a:t>
            </a:r>
            <a:endParaRPr lang="zh-CN" altLang="zh-CN" sz="4100" dirty="0">
              <a:solidFill>
                <a:srgbClr val="990000"/>
              </a:solidFill>
              <a:latin typeface="Arial" charset="0"/>
              <a:ea typeface="华文细黑" pitchFamily="2" charset="-122"/>
              <a:sym typeface="FrutigerNext LT Regular" pitchFamily="34" charset="0"/>
            </a:endParaRPr>
          </a:p>
        </p:txBody>
      </p:sp>
    </p:spTree>
    <p:extLst>
      <p:ext uri="{BB962C8B-B14F-4D97-AF65-F5344CB8AC3E}">
        <p14:creationId xmlns:p14="http://schemas.microsoft.com/office/powerpoint/2010/main" val="409856776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l">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cs typeface="Huawei Sans" panose="020C0503030203020204" pitchFamily="34" charset="0"/>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70520627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04559117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Foreword">
    <p:spTree>
      <p:nvGrpSpPr>
        <p:cNvPr id="1" name=""/>
        <p:cNvGrpSpPr/>
        <p:nvPr/>
      </p:nvGrpSpPr>
      <p:grpSpPr>
        <a:xfrm>
          <a:off x="0" y="0"/>
          <a:ext cx="0" cy="0"/>
          <a:chOff x="0" y="0"/>
          <a:chExt cx="0" cy="0"/>
        </a:xfrm>
      </p:grpSpPr>
      <p:pic>
        <p:nvPicPr>
          <p:cNvPr id="4" name="Picture 4" descr="前言 copy"/>
          <p:cNvPicPr>
            <a:picLocks noChangeAspect="1" noChangeArrowheads="1"/>
          </p:cNvPicPr>
          <p:nvPr userDrawn="1"/>
        </p:nvPicPr>
        <p:blipFill>
          <a:blip r:embed="rId2" cstate="print"/>
          <a:srcRect/>
          <a:stretch>
            <a:fillRect/>
          </a:stretch>
        </p:blipFill>
        <p:spPr bwMode="auto">
          <a:xfrm>
            <a:off x="1002259" y="527945"/>
            <a:ext cx="821267" cy="617537"/>
          </a:xfrm>
          <a:prstGeom prst="rect">
            <a:avLst/>
          </a:prstGeom>
          <a:noFill/>
          <a:ln w="9525">
            <a:noFill/>
            <a:miter lim="800000"/>
            <a:headEnd/>
            <a:tailEnd/>
          </a:ln>
        </p:spPr>
      </p:pic>
      <p:sp>
        <p:nvSpPr>
          <p:cNvPr id="8" name="文本占位符 6"/>
          <p:cNvSpPr>
            <a:spLocks noGrp="1"/>
          </p:cNvSpPr>
          <p:nvPr>
            <p:ph type="body" sz="quarter" idx="10" hasCustomPrompt="1"/>
          </p:nvPr>
        </p:nvSpPr>
        <p:spPr>
          <a:xfrm>
            <a:off x="912284" y="1376364"/>
            <a:ext cx="10560049" cy="4032856"/>
          </a:xfrm>
        </p:spPr>
        <p:txBody>
          <a:bodyPr/>
          <a:lstStyle>
            <a:lvl1pPr>
              <a:defRPr baseline="0"/>
            </a:lvl1pPr>
          </a:lstStyle>
          <a:p>
            <a:pPr eaLnBrk="1" hangingPunct="1"/>
            <a:r>
              <a:rPr lang="en-US" altLang="zh-CN" dirty="0" smtClean="0"/>
              <a:t>The chapter describes ...</a:t>
            </a:r>
            <a:endParaRPr lang="zh-CN" altLang="en-US" dirty="0" smtClean="0"/>
          </a:p>
          <a:p>
            <a:pPr lvl="4"/>
            <a:endParaRPr lang="zh-CN" altLang="en-US" dirty="0"/>
          </a:p>
        </p:txBody>
      </p:sp>
      <p:sp>
        <p:nvSpPr>
          <p:cNvPr id="11" name="TextBox 10"/>
          <p:cNvSpPr txBox="1"/>
          <p:nvPr userDrawn="1"/>
        </p:nvSpPr>
        <p:spPr bwMode="auto">
          <a:xfrm>
            <a:off x="1775520" y="521192"/>
            <a:ext cx="3696411"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Foreword</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266941359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50157798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8#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p:spPr>
        <p:txBody>
          <a:bodyPr/>
          <a:lstStyle>
            <a:lvl1pPr>
              <a:defRPr/>
            </a:lvl1pPr>
          </a:lstStyle>
          <a:p>
            <a:r>
              <a:rPr lang="en-US" altLang="zh-CN" dirty="0" smtClean="0"/>
              <a:t>Title</a:t>
            </a:r>
            <a:endParaRPr lang="zh-CN" altLang="en-US" dirty="0"/>
          </a:p>
        </p:txBody>
      </p:sp>
    </p:spTree>
    <p:extLst>
      <p:ext uri="{BB962C8B-B14F-4D97-AF65-F5344CB8AC3E}">
        <p14:creationId xmlns:p14="http://schemas.microsoft.com/office/powerpoint/2010/main" val="2111592106"/>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8#空白">
    <p:spTree>
      <p:nvGrpSpPr>
        <p:cNvPr id="1" name=""/>
        <p:cNvGrpSpPr/>
        <p:nvPr/>
      </p:nvGrpSpPr>
      <p:grpSpPr>
        <a:xfrm>
          <a:off x="0" y="0"/>
          <a:ext cx="0" cy="0"/>
          <a:chOff x="0" y="0"/>
          <a:chExt cx="0" cy="0"/>
        </a:xfrm>
      </p:grpSpPr>
      <p:sp>
        <p:nvSpPr>
          <p:cNvPr id="2" name="标题 1"/>
          <p:cNvSpPr>
            <a:spLocks noGrp="1"/>
          </p:cNvSpPr>
          <p:nvPr>
            <p:ph type="title"/>
          </p:nvPr>
        </p:nvSpPr>
        <p:spPr>
          <a:xfrm>
            <a:off x="912284" y="387351"/>
            <a:ext cx="10284883" cy="868363"/>
          </a:xfrm>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564349109"/>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Summary">
    <p:spTree>
      <p:nvGrpSpPr>
        <p:cNvPr id="1" name=""/>
        <p:cNvGrpSpPr/>
        <p:nvPr/>
      </p:nvGrpSpPr>
      <p:grpSpPr>
        <a:xfrm>
          <a:off x="0" y="0"/>
          <a:ext cx="0" cy="0"/>
          <a:chOff x="0" y="0"/>
          <a:chExt cx="0" cy="0"/>
        </a:xfrm>
      </p:grpSpPr>
      <p:pic>
        <p:nvPicPr>
          <p:cNvPr id="5"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
        <p:nvSpPr>
          <p:cNvPr id="9" name="TextBox 8"/>
          <p:cNvSpPr txBox="1"/>
          <p:nvPr userDrawn="1"/>
        </p:nvSpPr>
        <p:spPr bwMode="auto">
          <a:xfrm>
            <a:off x="1775520" y="521192"/>
            <a:ext cx="4752528"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Summary</a:t>
            </a:r>
            <a:endParaRPr lang="zh-CN" altLang="en-US" sz="3500" dirty="0" smtClean="0">
              <a:solidFill>
                <a:srgbClr val="990000"/>
              </a:solidFill>
              <a:latin typeface="+mj-lt"/>
              <a:ea typeface="+mj-ea"/>
              <a:cs typeface="Arial" pitchFamily="34" charset="0"/>
            </a:endParaRPr>
          </a:p>
        </p:txBody>
      </p:sp>
      <p:sp>
        <p:nvSpPr>
          <p:cNvPr id="7" name="内容占位符 6"/>
          <p:cNvSpPr>
            <a:spLocks noGrp="1"/>
          </p:cNvSpPr>
          <p:nvPr>
            <p:ph sz="quarter" idx="10" hasCustomPrompt="1"/>
          </p:nvPr>
        </p:nvSpPr>
        <p:spPr>
          <a:xfrm>
            <a:off x="912285" y="1376364"/>
            <a:ext cx="10560049" cy="3889375"/>
          </a:xfrm>
        </p:spPr>
        <p:txBody>
          <a:bodyPr/>
          <a:lstStyle>
            <a:lvl1pPr>
              <a:defRPr baseline="0"/>
            </a:lvl1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50951966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cs typeface="Huawei Sans" panose="020C0503030203020204" pitchFamily="34" charset="0"/>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643684128"/>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54198287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7#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p:spPr>
        <p:txBody>
          <a:bodyPr/>
          <a:lstStyle>
            <a:lvl1pPr>
              <a:defRPr/>
            </a:lvl1pPr>
          </a:lstStyle>
          <a:p>
            <a:r>
              <a:rPr lang="en-US" altLang="zh-CN" dirty="0" smtClean="0"/>
              <a:t>Title</a:t>
            </a:r>
            <a:endParaRPr lang="zh-CN" altLang="en-US" dirty="0"/>
          </a:p>
        </p:txBody>
      </p:sp>
      <p:sp>
        <p:nvSpPr>
          <p:cNvPr id="3" name="文本占位符 6"/>
          <p:cNvSpPr>
            <a:spLocks noGrp="1"/>
          </p:cNvSpPr>
          <p:nvPr>
            <p:ph type="body" sz="quarter" idx="10" hasCustomPrompt="1"/>
          </p:nvPr>
        </p:nvSpPr>
        <p:spPr>
          <a:xfrm>
            <a:off x="912285" y="1376363"/>
            <a:ext cx="10560049" cy="3924300"/>
          </a:xfrm>
        </p:spPr>
        <p:txBody>
          <a:bodyPr/>
          <a:lstStyle>
            <a:lvl1pPr>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8591587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Objectives">
    <p:spTree>
      <p:nvGrpSpPr>
        <p:cNvPr id="1" name=""/>
        <p:cNvGrpSpPr/>
        <p:nvPr/>
      </p:nvGrpSpPr>
      <p:grpSpPr>
        <a:xfrm>
          <a:off x="0" y="0"/>
          <a:ext cx="0" cy="0"/>
          <a:chOff x="0" y="0"/>
          <a:chExt cx="0" cy="0"/>
        </a:xfrm>
      </p:grpSpPr>
      <p:sp>
        <p:nvSpPr>
          <p:cNvPr id="3" name="内容占位符 2"/>
          <p:cNvSpPr>
            <a:spLocks noGrp="1"/>
          </p:cNvSpPr>
          <p:nvPr>
            <p:ph idx="1" hasCustomPrompt="1"/>
          </p:nvPr>
        </p:nvSpPr>
        <p:spPr>
          <a:xfrm>
            <a:off x="912284" y="1376364"/>
            <a:ext cx="10530416" cy="4194175"/>
          </a:xfrm>
        </p:spPr>
        <p:txBody>
          <a:bodyPr/>
          <a:lstStyle>
            <a:lvl1pPr marL="301625" marR="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baseline="0"/>
            </a:lvl1pPr>
          </a:lstStyle>
          <a:p>
            <a:pPr marL="301625" marR="0" lvl="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kumimoji="0" lang="zh-CN" altLang="en-US" sz="2200" b="0" i="0" u="none" strike="noStrike" kern="0" cap="none" spc="0" normalizeH="0" baseline="0" noProof="0" dirty="0" smtClean="0">
              <a:ln>
                <a:noFill/>
              </a:ln>
              <a:solidFill>
                <a:srgbClr val="000000"/>
              </a:solidFill>
              <a:effectLst/>
              <a:uLnTx/>
              <a:uFillTx/>
              <a:latin typeface="+mn-lt"/>
              <a:ea typeface="+mn-ea"/>
              <a:cs typeface="+mn-cs"/>
            </a:endParaRP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4" name="Picture 14" descr="目标 copy"/>
          <p:cNvPicPr>
            <a:picLocks noChangeAspect="1" noChangeArrowheads="1"/>
          </p:cNvPicPr>
          <p:nvPr userDrawn="1"/>
        </p:nvPicPr>
        <p:blipFill>
          <a:blip r:embed="rId2" cstate="print"/>
          <a:srcRect/>
          <a:stretch>
            <a:fillRect/>
          </a:stretch>
        </p:blipFill>
        <p:spPr bwMode="auto">
          <a:xfrm>
            <a:off x="1007435" y="518172"/>
            <a:ext cx="829733" cy="623888"/>
          </a:xfrm>
          <a:prstGeom prst="rect">
            <a:avLst/>
          </a:prstGeom>
          <a:noFill/>
          <a:ln w="9525">
            <a:noFill/>
            <a:miter lim="800000"/>
            <a:headEnd/>
            <a:tailEnd/>
          </a:ln>
        </p:spPr>
      </p:pic>
      <p:sp>
        <p:nvSpPr>
          <p:cNvPr id="8" name="TextBox 7"/>
          <p:cNvSpPr txBox="1"/>
          <p:nvPr userDrawn="1"/>
        </p:nvSpPr>
        <p:spPr bwMode="auto">
          <a:xfrm>
            <a:off x="1775520" y="521192"/>
            <a:ext cx="3552395"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Objectives</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31448993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
        <p:nvSpPr>
          <p:cNvPr id="3" name="文本占位符 6"/>
          <p:cNvSpPr>
            <a:spLocks noGrp="1"/>
          </p:cNvSpPr>
          <p:nvPr>
            <p:ph type="body" sz="quarter" idx="10" hasCustomPrompt="1"/>
          </p:nvPr>
        </p:nvSpPr>
        <p:spPr>
          <a:xfrm>
            <a:off x="912285" y="1376363"/>
            <a:ext cx="10560049" cy="3924300"/>
          </a:xfrm>
        </p:spPr>
        <p:txBody>
          <a:bodyPr/>
          <a:lstStyle>
            <a:lvl1pPr>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51944759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1#Section Summary(Optional)">
    <p:spTree>
      <p:nvGrpSpPr>
        <p:cNvPr id="1" name=""/>
        <p:cNvGrpSpPr/>
        <p:nvPr/>
      </p:nvGrpSpPr>
      <p:grpSpPr>
        <a:xfrm>
          <a:off x="0" y="0"/>
          <a:ext cx="0" cy="0"/>
          <a:chOff x="0" y="0"/>
          <a:chExt cx="0" cy="0"/>
        </a:xfrm>
      </p:grpSpPr>
      <p:sp>
        <p:nvSpPr>
          <p:cNvPr id="8" name="文本占位符 6"/>
          <p:cNvSpPr>
            <a:spLocks noGrp="1"/>
          </p:cNvSpPr>
          <p:nvPr>
            <p:ph type="body" sz="quarter" idx="10" hasCustomPrompt="1"/>
          </p:nvPr>
        </p:nvSpPr>
        <p:spPr>
          <a:xfrm>
            <a:off x="912285" y="1376363"/>
            <a:ext cx="10560049" cy="3924300"/>
          </a:xfrm>
        </p:spPr>
        <p:txBody>
          <a:bodyPr/>
          <a:lstStyle>
            <a:lvl1pPr>
              <a:defRPr baseline="0"/>
            </a:lvl1pPr>
            <a:lvl5pPr>
              <a:buNone/>
              <a:defRPr/>
            </a:lvl5pPr>
          </a:lstStyle>
          <a:p>
            <a:r>
              <a:rPr lang="en-US" altLang="zh-CN" dirty="0" smtClean="0"/>
              <a:t>Click here to edit summary</a:t>
            </a:r>
            <a:endParaRPr lang="zh-CN" altLang="en-US" dirty="0"/>
          </a:p>
        </p:txBody>
      </p:sp>
      <p:sp>
        <p:nvSpPr>
          <p:cNvPr id="5" name="TextBox 4"/>
          <p:cNvSpPr txBox="1"/>
          <p:nvPr userDrawn="1"/>
        </p:nvSpPr>
        <p:spPr bwMode="auto">
          <a:xfrm>
            <a:off x="1775520" y="521192"/>
            <a:ext cx="556861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Section Summary</a:t>
            </a:r>
            <a:endParaRPr lang="zh-CN" altLang="en-US" sz="3500" dirty="0" smtClean="0">
              <a:solidFill>
                <a:srgbClr val="990000"/>
              </a:solidFill>
              <a:latin typeface="+mj-lt"/>
              <a:ea typeface="+mj-ea"/>
              <a:cs typeface="Arial" pitchFamily="34" charset="0"/>
            </a:endParaRPr>
          </a:p>
        </p:txBody>
      </p:sp>
      <p:pic>
        <p:nvPicPr>
          <p:cNvPr id="4"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Tree>
    <p:extLst>
      <p:ext uri="{BB962C8B-B14F-4D97-AF65-F5344CB8AC3E}">
        <p14:creationId xmlns:p14="http://schemas.microsoft.com/office/powerpoint/2010/main" val="29892469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3#More Information">
    <p:spTree>
      <p:nvGrpSpPr>
        <p:cNvPr id="1" name=""/>
        <p:cNvGrpSpPr/>
        <p:nvPr/>
      </p:nvGrpSpPr>
      <p:grpSpPr>
        <a:xfrm>
          <a:off x="0" y="0"/>
          <a:ext cx="0" cy="0"/>
          <a:chOff x="0" y="0"/>
          <a:chExt cx="0" cy="0"/>
        </a:xfrm>
      </p:grpSpPr>
      <p:sp>
        <p:nvSpPr>
          <p:cNvPr id="6" name="TextBox 5"/>
          <p:cNvSpPr txBox="1"/>
          <p:nvPr userDrawn="1"/>
        </p:nvSpPr>
        <p:spPr bwMode="auto">
          <a:xfrm>
            <a:off x="1775520" y="521192"/>
            <a:ext cx="710478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More Information</a:t>
            </a:r>
            <a:endParaRPr lang="zh-CN" altLang="en-US" sz="3500" dirty="0" smtClean="0">
              <a:solidFill>
                <a:srgbClr val="990000"/>
              </a:solidFill>
              <a:latin typeface="+mj-lt"/>
              <a:ea typeface="+mj-ea"/>
              <a:cs typeface="Arial" pitchFamily="34" charset="0"/>
            </a:endParaRPr>
          </a:p>
        </p:txBody>
      </p:sp>
      <p:pic>
        <p:nvPicPr>
          <p:cNvPr id="5"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9" name="文本占位符 6"/>
          <p:cNvSpPr>
            <a:spLocks noGrp="1"/>
          </p:cNvSpPr>
          <p:nvPr>
            <p:ph type="body" sz="quarter" idx="10" hasCustomPrompt="1"/>
          </p:nvPr>
        </p:nvSpPr>
        <p:spPr>
          <a:xfrm>
            <a:off x="912285" y="1376363"/>
            <a:ext cx="10560049" cy="3924300"/>
          </a:xfrm>
        </p:spPr>
        <p:txBody>
          <a:bodyPr/>
          <a:lstStyle>
            <a:lvl1pPr>
              <a:defRPr baseline="0"/>
            </a:lvl1pPr>
            <a:lvl5pPr>
              <a:buNone/>
              <a:defRPr/>
            </a:lvl5pPr>
          </a:lstStyle>
          <a:p>
            <a:r>
              <a:rPr lang="en-US" altLang="zh-CN" dirty="0" smtClean="0"/>
              <a:t>More information for trainees</a:t>
            </a:r>
            <a:endParaRPr lang="zh-CN" altLang="en-US" dirty="0"/>
          </a:p>
        </p:txBody>
      </p:sp>
    </p:spTree>
    <p:extLst>
      <p:ext uri="{BB962C8B-B14F-4D97-AF65-F5344CB8AC3E}">
        <p14:creationId xmlns:p14="http://schemas.microsoft.com/office/powerpoint/2010/main" val="288695079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4#Recommendations">
    <p:spTree>
      <p:nvGrpSpPr>
        <p:cNvPr id="1" name=""/>
        <p:cNvGrpSpPr/>
        <p:nvPr/>
      </p:nvGrpSpPr>
      <p:grpSpPr>
        <a:xfrm>
          <a:off x="0" y="0"/>
          <a:ext cx="0" cy="0"/>
          <a:chOff x="0" y="0"/>
          <a:chExt cx="0" cy="0"/>
        </a:xfrm>
      </p:grpSpPr>
      <p:pic>
        <p:nvPicPr>
          <p:cNvPr id="3"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4" name="TextBox 3"/>
          <p:cNvSpPr txBox="1"/>
          <p:nvPr userDrawn="1"/>
        </p:nvSpPr>
        <p:spPr bwMode="auto">
          <a:xfrm>
            <a:off x="1775520" y="521192"/>
            <a:ext cx="6480720"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Recommendations</a:t>
            </a:r>
            <a:endParaRPr lang="zh-CN" altLang="en-US" sz="3500" dirty="0" smtClean="0">
              <a:solidFill>
                <a:srgbClr val="990000"/>
              </a:solidFill>
              <a:latin typeface="+mj-lt"/>
              <a:ea typeface="+mj-ea"/>
              <a:cs typeface="Arial" pitchFamily="34" charset="0"/>
            </a:endParaRPr>
          </a:p>
        </p:txBody>
      </p:sp>
      <p:sp>
        <p:nvSpPr>
          <p:cNvPr id="6" name="文本占位符 6"/>
          <p:cNvSpPr>
            <a:spLocks noGrp="1"/>
          </p:cNvSpPr>
          <p:nvPr>
            <p:ph type="body" sz="quarter" idx="10"/>
          </p:nvPr>
        </p:nvSpPr>
        <p:spPr>
          <a:xfrm>
            <a:off x="912285" y="1376363"/>
            <a:ext cx="10560049" cy="3924300"/>
          </a:xfrm>
        </p:spPr>
        <p:txBody>
          <a:bodyPr/>
          <a:lstStyle/>
          <a:p>
            <a:endParaRPr lang="zh-CN" altLang="en-US" dirty="0"/>
          </a:p>
        </p:txBody>
      </p:sp>
    </p:spTree>
    <p:extLst>
      <p:ext uri="{BB962C8B-B14F-4D97-AF65-F5344CB8AC3E}">
        <p14:creationId xmlns:p14="http://schemas.microsoft.com/office/powerpoint/2010/main" val="1900943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image" Target="../media/image12.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theme" Target="../theme/theme2.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3.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1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 id="2147483880" r:id="rId3"/>
    <p:sldLayoutId id="2147483881" r:id="rId4"/>
    <p:sldLayoutId id="2147483882" r:id="rId5"/>
    <p:sldLayoutId id="2147483884" r:id="rId6"/>
    <p:sldLayoutId id="2147483886" r:id="rId7"/>
    <p:sldLayoutId id="2147483887" r:id="rId8"/>
    <p:sldLayoutId id="2147483888" r:id="rId9"/>
    <p:sldLayoutId id="2147483889" r:id="rId10"/>
    <p:sldLayoutId id="2147483894" r:id="rId11"/>
    <p:sldLayoutId id="2147483895" r:id="rId12"/>
    <p:sldLayoutId id="2147483896" r:id="rId13"/>
    <p:sldLayoutId id="2147483897" r:id="rId14"/>
    <p:sldLayoutId id="2147483898" r:id="rId15"/>
    <p:sldLayoutId id="2147483899" r:id="rId16"/>
    <p:sldLayoutId id="2147483900" r:id="rId17"/>
    <p:sldLayoutId id="2147483908" r:id="rId18"/>
    <p:sldLayoutId id="2147483910" r:id="rId19"/>
    <p:sldLayoutId id="2147483911" r:id="rId20"/>
    <p:sldLayoutId id="2147483912"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90" r:id="rId11"/>
    <p:sldLayoutId id="2147483905" r:id="rId12"/>
    <p:sldLayoutId id="2147483906" r:id="rId13"/>
    <p:sldLayoutId id="2147483907" r:id="rId14"/>
    <p:sldLayoutId id="2147483913" r:id="rId15"/>
    <p:sldLayoutId id="2147483915" r:id="rId16"/>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 id="2147483893" r:id="rId6"/>
    <p:sldLayoutId id="2147483902" r:id="rId7"/>
    <p:sldLayoutId id="2147483903" r:id="rId8"/>
    <p:sldLayoutId id="2147483904" r:id="rId9"/>
    <p:sldLayoutId id="2147483914" r:id="rId10"/>
    <p:sldLayoutId id="2147483916" r:id="rId11"/>
    <p:sldLayoutId id="2147483917" r:id="rId12"/>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9.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39.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39.xml"/><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39.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png"/><Relationship Id="rId9"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39.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3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39.xml"/><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39.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39.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3.xml"/><Relationship Id="rId1" Type="http://schemas.openxmlformats.org/officeDocument/2006/relationships/slideLayout" Target="../slideLayouts/slideLayout39.xml"/><Relationship Id="rId4" Type="http://schemas.openxmlformats.org/officeDocument/2006/relationships/image" Target="../media/image52.jpeg"/></Relationships>
</file>

<file path=ppt/slides/_rels/slide3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4.xml"/><Relationship Id="rId1" Type="http://schemas.openxmlformats.org/officeDocument/2006/relationships/slideLayout" Target="../slideLayouts/slideLayout39.xml"/><Relationship Id="rId4" Type="http://schemas.openxmlformats.org/officeDocument/2006/relationships/image" Target="../media/image54.jpeg"/></Relationships>
</file>

<file path=ppt/slides/_rels/slide3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5.xml"/><Relationship Id="rId1" Type="http://schemas.openxmlformats.org/officeDocument/2006/relationships/slideLayout" Target="../slideLayouts/slideLayout39.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notesSlide" Target="../notesSlides/notesSlide36.xml"/><Relationship Id="rId7" Type="http://schemas.openxmlformats.org/officeDocument/2006/relationships/image" Target="../media/image57.png"/><Relationship Id="rId2" Type="http://schemas.openxmlformats.org/officeDocument/2006/relationships/slideLayout" Target="../slideLayouts/slideLayout39.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59.png"/><Relationship Id="rId4" Type="http://schemas.openxmlformats.org/officeDocument/2006/relationships/image" Target="../media/image58.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9.xml"/><Relationship Id="rId1" Type="http://schemas.openxmlformats.org/officeDocument/2006/relationships/vmlDrawing" Target="../drawings/vmlDrawing3.vml"/><Relationship Id="rId5" Type="http://schemas.openxmlformats.org/officeDocument/2006/relationships/image" Target="../media/image61.emf"/><Relationship Id="rId4" Type="http://schemas.openxmlformats.org/officeDocument/2006/relationships/oleObject" Target="../embeddings/oleObject3.bin"/></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3" Type="http://schemas.openxmlformats.org/officeDocument/2006/relationships/hyperlink" Target="http://www.wjw.cn/CompanyShow/Company/OfferDocoment.asp?tradeid=255586" TargetMode="External"/><Relationship Id="rId2" Type="http://schemas.openxmlformats.org/officeDocument/2006/relationships/notesSlide" Target="../notesSlides/notesSlide44.xml"/><Relationship Id="rId1" Type="http://schemas.openxmlformats.org/officeDocument/2006/relationships/slideLayout" Target="../slideLayouts/slideLayout39.xml"/><Relationship Id="rId4" Type="http://schemas.openxmlformats.org/officeDocument/2006/relationships/image" Target="../media/image63.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8" Type="http://schemas.openxmlformats.org/officeDocument/2006/relationships/image" Target="../media/image69.tmp"/><Relationship Id="rId3" Type="http://schemas.openxmlformats.org/officeDocument/2006/relationships/image" Target="../media/image64.png"/><Relationship Id="rId7" Type="http://schemas.openxmlformats.org/officeDocument/2006/relationships/image" Target="../media/image68.tmp"/><Relationship Id="rId2" Type="http://schemas.openxmlformats.org/officeDocument/2006/relationships/notesSlide" Target="../notesSlides/notesSlide47.xml"/><Relationship Id="rId1" Type="http://schemas.openxmlformats.org/officeDocument/2006/relationships/slideLayout" Target="../slideLayouts/slideLayout31.xml"/><Relationship Id="rId6" Type="http://schemas.openxmlformats.org/officeDocument/2006/relationships/image" Target="../media/image67.png"/><Relationship Id="rId5" Type="http://schemas.openxmlformats.org/officeDocument/2006/relationships/image" Target="../media/image66.tmp"/><Relationship Id="rId4" Type="http://schemas.openxmlformats.org/officeDocument/2006/relationships/image" Target="../media/image65.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5.png"/><Relationship Id="rId2" Type="http://schemas.openxmlformats.org/officeDocument/2006/relationships/slideLayout" Target="../slideLayouts/slideLayout39.xml"/><Relationship Id="rId1" Type="http://schemas.openxmlformats.org/officeDocument/2006/relationships/vmlDrawing" Target="../drawings/vmlDrawing1.v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rmAutofit fontScale="90000"/>
          </a:bodyPr>
          <a:lstStyle/>
          <a:p>
            <a:r>
              <a:rPr lang="en-US" altLang="zh-CN" sz="4100" dirty="0">
                <a:latin typeface="+mn-lt"/>
                <a:ea typeface="+mn-ea"/>
                <a:cs typeface="+mn-ea"/>
                <a:sym typeface="+mn-lt"/>
              </a:rPr>
              <a:t>Air Conditioning </a:t>
            </a:r>
            <a:r>
              <a:rPr lang="en-US" altLang="zh-CN" sz="4100" dirty="0" smtClean="0">
                <a:latin typeface="+mn-lt"/>
                <a:ea typeface="+mn-ea"/>
                <a:cs typeface="+mn-ea"/>
                <a:sym typeface="+mn-lt"/>
              </a:rPr>
              <a:t>System </a:t>
            </a:r>
            <a:r>
              <a:rPr lang="en-US" altLang="zh-CN" sz="4100" dirty="0">
                <a:latin typeface="+mn-lt"/>
                <a:ea typeface="+mn-ea"/>
                <a:cs typeface="+mn-ea"/>
                <a:sym typeface="+mn-lt"/>
              </a:rPr>
              <a:t>Introduction</a:t>
            </a:r>
            <a:endParaRPr lang="zh-CN" altLang="en-US" sz="4100" dirty="0">
              <a:latin typeface="+mn-lt"/>
              <a:ea typeface="+mn-ea"/>
              <a:cs typeface="+mn-ea"/>
              <a:sym typeface="+mn-lt"/>
            </a:endParaRPr>
          </a:p>
        </p:txBody>
      </p:sp>
      <p:sp>
        <p:nvSpPr>
          <p:cNvPr id="2" name="文本占位符 1"/>
          <p:cNvSpPr>
            <a:spLocks noGrp="1"/>
          </p:cNvSpPr>
          <p:nvPr>
            <p:ph type="body" sz="quarter" idx="10"/>
          </p:nvPr>
        </p:nvSpPr>
        <p:spPr/>
        <p:txBody>
          <a:bodyPr/>
          <a:lstStyle/>
          <a:p>
            <a:endParaRPr lang="zh-CN" altLang="en-US">
              <a:latin typeface="+mn-lt"/>
              <a:ea typeface="+mn-ea"/>
              <a:cs typeface="+mn-ea"/>
              <a:sym typeface="+mn-lt"/>
            </a:endParaRPr>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cs typeface="+mn-ea"/>
              <a:sym typeface="+mn-lt"/>
            </a:endParaRPr>
          </a:p>
        </p:txBody>
      </p:sp>
    </p:spTree>
    <p:extLst>
      <p:ext uri="{BB962C8B-B14F-4D97-AF65-F5344CB8AC3E}">
        <p14:creationId xmlns:p14="http://schemas.microsoft.com/office/powerpoint/2010/main" val="13806420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Refrigeration Principle</a:t>
            </a:r>
            <a:r>
              <a:rPr lang="en-US" altLang="zh-CN" dirty="0" smtClean="0">
                <a:latin typeface="+mn-lt"/>
                <a:ea typeface="+mn-ea"/>
                <a:cs typeface="+mn-ea"/>
                <a:sym typeface="+mn-lt"/>
              </a:rPr>
              <a:t> </a:t>
            </a:r>
            <a:r>
              <a:rPr lang="zh-CN" altLang="zh-CN" dirty="0" smtClean="0">
                <a:latin typeface="+mn-lt"/>
                <a:ea typeface="+mn-ea"/>
                <a:cs typeface="+mn-ea"/>
                <a:sym typeface="+mn-lt"/>
              </a:rPr>
              <a:t>(</a:t>
            </a:r>
            <a:r>
              <a:rPr lang="en-US" altLang="zh-CN" dirty="0" smtClean="0">
                <a:latin typeface="+mn-lt"/>
                <a:ea typeface="+mn-ea"/>
                <a:cs typeface="+mn-ea"/>
                <a:sym typeface="+mn-lt"/>
              </a:rPr>
              <a:t>3</a:t>
            </a:r>
            <a:r>
              <a:rPr lang="zh-CN" altLang="zh-CN" dirty="0" smtClean="0">
                <a:latin typeface="+mn-lt"/>
                <a:ea typeface="+mn-ea"/>
                <a:cs typeface="+mn-ea"/>
                <a:sym typeface="+mn-lt"/>
              </a:rPr>
              <a:t>)</a:t>
            </a:r>
            <a:endParaRPr lang="zh-CN" altLang="en-US" dirty="0">
              <a:latin typeface="+mn-lt"/>
              <a:ea typeface="+mn-ea"/>
              <a:cs typeface="+mn-ea"/>
              <a:sym typeface="+mn-lt"/>
            </a:endParaRPr>
          </a:p>
        </p:txBody>
      </p:sp>
      <p:graphicFrame>
        <p:nvGraphicFramePr>
          <p:cNvPr id="10" name="Group 40"/>
          <p:cNvGraphicFramePr>
            <a:graphicFrameLocks noGrp="1"/>
          </p:cNvGraphicFramePr>
          <p:nvPr>
            <p:extLst>
              <p:ext uri="{D42A27DB-BD31-4B8C-83A1-F6EECF244321}">
                <p14:modId xmlns:p14="http://schemas.microsoft.com/office/powerpoint/2010/main" val="3559840925"/>
              </p:ext>
            </p:extLst>
          </p:nvPr>
        </p:nvGraphicFramePr>
        <p:xfrm>
          <a:off x="2279650" y="1530350"/>
          <a:ext cx="7848600" cy="4022726"/>
        </p:xfrm>
        <a:graphic>
          <a:graphicData uri="http://schemas.openxmlformats.org/drawingml/2006/table">
            <a:tbl>
              <a:tblPr/>
              <a:tblGrid>
                <a:gridCol w="1962545"/>
                <a:gridCol w="1897759"/>
                <a:gridCol w="2025751"/>
                <a:gridCol w="1962545"/>
              </a:tblGrid>
              <a:tr h="823913">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Component</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Refrigerant Status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Pressure Change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Temperature Change</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r>
              <a:tr h="800100">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Evaporator</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Liquid </a:t>
                      </a:r>
                      <a:r>
                        <a:rPr kumimoji="0" lang="en-US" altLang="zh-CN" sz="1600" b="1" i="0" u="none" strike="noStrike" cap="none" normalizeH="0" baseline="0" dirty="0" smtClean="0">
                          <a:ln>
                            <a:noFill/>
                          </a:ln>
                          <a:solidFill>
                            <a:srgbClr val="000000"/>
                          </a:solidFill>
                          <a:effectLst/>
                          <a:latin typeface="+mn-lt"/>
                          <a:ea typeface="+mn-ea"/>
                          <a:cs typeface="+mn-ea"/>
                          <a:sym typeface="+mn-lt"/>
                        </a:rPr>
                        <a:t>–</a:t>
                      </a:r>
                      <a:r>
                        <a:rPr kumimoji="0" lang="zh-CN" altLang="zh-CN" sz="1600" b="1" i="0" u="none" strike="noStrike" cap="none" normalizeH="0" baseline="0" dirty="0" smtClean="0">
                          <a:ln>
                            <a:noFill/>
                          </a:ln>
                          <a:solidFill>
                            <a:srgbClr val="000000"/>
                          </a:solidFill>
                          <a:effectLst/>
                          <a:latin typeface="+mn-lt"/>
                          <a:ea typeface="+mn-ea"/>
                          <a:cs typeface="+mn-ea"/>
                          <a:sym typeface="+mn-lt"/>
                        </a:rPr>
                        <a:t> gas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Low pressure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Low temperature</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8513">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smtClean="0">
                          <a:ln>
                            <a:noFill/>
                          </a:ln>
                          <a:solidFill>
                            <a:srgbClr val="000000"/>
                          </a:solidFill>
                          <a:effectLst/>
                          <a:latin typeface="+mn-lt"/>
                          <a:ea typeface="+mn-ea"/>
                          <a:cs typeface="+mn-ea"/>
                          <a:sym typeface="+mn-lt"/>
                        </a:rPr>
                        <a:t>Compressor</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Gas </a:t>
                      </a:r>
                      <a:r>
                        <a:rPr kumimoji="0" lang="en-US" altLang="zh-CN" sz="1600" b="1" i="0" u="none" strike="noStrike" cap="none" normalizeH="0" baseline="0" dirty="0" smtClean="0">
                          <a:ln>
                            <a:noFill/>
                          </a:ln>
                          <a:solidFill>
                            <a:srgbClr val="000000"/>
                          </a:solidFill>
                          <a:effectLst/>
                          <a:latin typeface="+mn-lt"/>
                          <a:ea typeface="+mn-ea"/>
                          <a:cs typeface="+mn-ea"/>
                          <a:sym typeface="+mn-lt"/>
                        </a:rPr>
                        <a:t>–</a:t>
                      </a:r>
                      <a:r>
                        <a:rPr kumimoji="0" lang="zh-CN" altLang="zh-CN" sz="1600" b="1" i="0" u="none" strike="noStrike" cap="none" normalizeH="0" baseline="0" dirty="0" smtClean="0">
                          <a:ln>
                            <a:noFill/>
                          </a:ln>
                          <a:solidFill>
                            <a:srgbClr val="000000"/>
                          </a:solidFill>
                          <a:effectLst/>
                          <a:latin typeface="+mn-lt"/>
                          <a:ea typeface="+mn-ea"/>
                          <a:cs typeface="+mn-ea"/>
                          <a:sym typeface="+mn-lt"/>
                        </a:rPr>
                        <a:t> gas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Low pressure </a:t>
                      </a:r>
                      <a:r>
                        <a:rPr kumimoji="0" lang="en-US" altLang="zh-CN" sz="1600" b="1" i="0" u="none" strike="noStrike" cap="none" normalizeH="0" baseline="0" dirty="0" smtClean="0">
                          <a:ln>
                            <a:noFill/>
                          </a:ln>
                          <a:solidFill>
                            <a:srgbClr val="000000"/>
                          </a:solidFill>
                          <a:effectLst/>
                          <a:latin typeface="+mn-lt"/>
                          <a:ea typeface="+mn-ea"/>
                          <a:cs typeface="+mn-ea"/>
                          <a:sym typeface="+mn-lt"/>
                        </a:rPr>
                        <a:t>–</a:t>
                      </a:r>
                      <a:r>
                        <a:rPr kumimoji="0" lang="zh-CN" altLang="zh-CN" sz="1600" b="1" i="0" u="none" strike="noStrike" cap="none" normalizeH="0" baseline="0" dirty="0" smtClean="0">
                          <a:ln>
                            <a:noFill/>
                          </a:ln>
                          <a:solidFill>
                            <a:srgbClr val="000000"/>
                          </a:solidFill>
                          <a:effectLst/>
                          <a:latin typeface="+mn-lt"/>
                          <a:ea typeface="+mn-ea"/>
                          <a:cs typeface="+mn-ea"/>
                          <a:sym typeface="+mn-lt"/>
                        </a:rPr>
                        <a:t> high pressure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Low temperature </a:t>
                      </a:r>
                      <a:r>
                        <a:rPr kumimoji="0" lang="en-US" altLang="zh-CN" sz="1600" b="1" i="0" u="none" strike="noStrike" cap="none" normalizeH="0" baseline="0" dirty="0" smtClean="0">
                          <a:ln>
                            <a:noFill/>
                          </a:ln>
                          <a:solidFill>
                            <a:srgbClr val="000000"/>
                          </a:solidFill>
                          <a:effectLst/>
                          <a:latin typeface="+mn-lt"/>
                          <a:ea typeface="+mn-ea"/>
                          <a:cs typeface="+mn-ea"/>
                          <a:sym typeface="+mn-lt"/>
                        </a:rPr>
                        <a:t>–</a:t>
                      </a:r>
                      <a:r>
                        <a:rPr kumimoji="0" lang="zh-CN" altLang="zh-CN" sz="1600" b="1" i="0" u="none" strike="noStrike" cap="none" normalizeH="0" baseline="0" dirty="0" smtClean="0">
                          <a:ln>
                            <a:noFill/>
                          </a:ln>
                          <a:solidFill>
                            <a:srgbClr val="000000"/>
                          </a:solidFill>
                          <a:effectLst/>
                          <a:latin typeface="+mn-lt"/>
                          <a:ea typeface="+mn-ea"/>
                          <a:cs typeface="+mn-ea"/>
                          <a:sym typeface="+mn-lt"/>
                        </a:rPr>
                        <a:t> high temperature</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0100">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smtClean="0">
                          <a:ln>
                            <a:noFill/>
                          </a:ln>
                          <a:solidFill>
                            <a:srgbClr val="000000"/>
                          </a:solidFill>
                          <a:effectLst/>
                          <a:latin typeface="+mn-lt"/>
                          <a:ea typeface="+mn-ea"/>
                          <a:cs typeface="+mn-ea"/>
                          <a:sym typeface="+mn-lt"/>
                        </a:rPr>
                        <a:t>Condenser</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Gas </a:t>
                      </a:r>
                      <a:r>
                        <a:rPr kumimoji="0" lang="en-US" altLang="zh-CN" sz="1600" b="1" i="0" u="none" strike="noStrike" cap="none" normalizeH="0" baseline="0" dirty="0" smtClean="0">
                          <a:ln>
                            <a:noFill/>
                          </a:ln>
                          <a:solidFill>
                            <a:srgbClr val="000000"/>
                          </a:solidFill>
                          <a:effectLst/>
                          <a:latin typeface="+mn-lt"/>
                          <a:ea typeface="+mn-ea"/>
                          <a:cs typeface="+mn-ea"/>
                          <a:sym typeface="+mn-lt"/>
                        </a:rPr>
                        <a:t>–</a:t>
                      </a:r>
                      <a:r>
                        <a:rPr kumimoji="0" lang="zh-CN" altLang="zh-CN" sz="1600" b="1" i="0" u="none" strike="noStrike" cap="none" normalizeH="0" baseline="0" dirty="0" smtClean="0">
                          <a:ln>
                            <a:noFill/>
                          </a:ln>
                          <a:solidFill>
                            <a:srgbClr val="000000"/>
                          </a:solidFill>
                          <a:effectLst/>
                          <a:latin typeface="+mn-lt"/>
                          <a:ea typeface="+mn-ea"/>
                          <a:cs typeface="+mn-ea"/>
                          <a:sym typeface="+mn-lt"/>
                        </a:rPr>
                        <a:t> liquid</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smtClean="0">
                          <a:ln>
                            <a:noFill/>
                          </a:ln>
                          <a:solidFill>
                            <a:srgbClr val="000000"/>
                          </a:solidFill>
                          <a:effectLst/>
                          <a:latin typeface="+mn-lt"/>
                          <a:ea typeface="+mn-ea"/>
                          <a:cs typeface="+mn-ea"/>
                          <a:sym typeface="+mn-lt"/>
                        </a:rPr>
                        <a:t>High pressure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High temperature </a:t>
                      </a:r>
                      <a:r>
                        <a:rPr kumimoji="0" lang="en-US" altLang="zh-CN" sz="1600" b="1" i="0" u="none" strike="noStrike" cap="none" normalizeH="0" baseline="0" dirty="0" smtClean="0">
                          <a:ln>
                            <a:noFill/>
                          </a:ln>
                          <a:solidFill>
                            <a:srgbClr val="000000"/>
                          </a:solidFill>
                          <a:effectLst/>
                          <a:latin typeface="+mn-lt"/>
                          <a:ea typeface="+mn-ea"/>
                          <a:cs typeface="+mn-ea"/>
                          <a:sym typeface="+mn-lt"/>
                        </a:rPr>
                        <a:t>–</a:t>
                      </a:r>
                      <a:r>
                        <a:rPr kumimoji="0" lang="zh-CN" altLang="zh-CN" sz="1600" b="1" i="0" u="none" strike="noStrike" cap="none" normalizeH="0" baseline="0" dirty="0" smtClean="0">
                          <a:ln>
                            <a:noFill/>
                          </a:ln>
                          <a:solidFill>
                            <a:srgbClr val="000000"/>
                          </a:solidFill>
                          <a:effectLst/>
                          <a:latin typeface="+mn-lt"/>
                          <a:ea typeface="+mn-ea"/>
                          <a:cs typeface="+mn-ea"/>
                          <a:sym typeface="+mn-lt"/>
                        </a:rPr>
                        <a:t> normal temperature</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0100">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smtClean="0">
                          <a:ln>
                            <a:noFill/>
                          </a:ln>
                          <a:solidFill>
                            <a:srgbClr val="000000"/>
                          </a:solidFill>
                          <a:effectLst/>
                          <a:latin typeface="+mn-lt"/>
                          <a:ea typeface="+mn-ea"/>
                          <a:cs typeface="+mn-ea"/>
                          <a:sym typeface="+mn-lt"/>
                        </a:rPr>
                        <a:t>Expansion valve</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Liquid </a:t>
                      </a:r>
                      <a:r>
                        <a:rPr kumimoji="0" lang="en-US" altLang="zh-CN" sz="1600" b="1" i="0" u="none" strike="noStrike" cap="none" normalizeH="0" baseline="0" dirty="0" smtClean="0">
                          <a:ln>
                            <a:noFill/>
                          </a:ln>
                          <a:solidFill>
                            <a:srgbClr val="000000"/>
                          </a:solidFill>
                          <a:effectLst/>
                          <a:latin typeface="+mn-lt"/>
                          <a:ea typeface="+mn-ea"/>
                          <a:cs typeface="+mn-ea"/>
                          <a:sym typeface="+mn-lt"/>
                        </a:rPr>
                        <a:t>–</a:t>
                      </a:r>
                      <a:r>
                        <a:rPr kumimoji="0" lang="zh-CN" altLang="zh-CN" sz="1600" b="1" i="0" u="none" strike="noStrike" cap="none" normalizeH="0" baseline="0" dirty="0" smtClean="0">
                          <a:ln>
                            <a:noFill/>
                          </a:ln>
                          <a:solidFill>
                            <a:srgbClr val="000000"/>
                          </a:solidFill>
                          <a:effectLst/>
                          <a:latin typeface="+mn-lt"/>
                          <a:ea typeface="+mn-ea"/>
                          <a:cs typeface="+mn-ea"/>
                          <a:sym typeface="+mn-lt"/>
                        </a:rPr>
                        <a:t> liquid/gas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High pressure </a:t>
                      </a:r>
                      <a:r>
                        <a:rPr kumimoji="0" lang="en-US" altLang="zh-CN" sz="1600" b="1" i="0" u="none" strike="noStrike" cap="none" normalizeH="0" baseline="0" dirty="0" smtClean="0">
                          <a:ln>
                            <a:noFill/>
                          </a:ln>
                          <a:solidFill>
                            <a:srgbClr val="000000"/>
                          </a:solidFill>
                          <a:effectLst/>
                          <a:latin typeface="+mn-lt"/>
                          <a:ea typeface="+mn-ea"/>
                          <a:cs typeface="+mn-ea"/>
                          <a:sym typeface="+mn-lt"/>
                        </a:rPr>
                        <a:t>–</a:t>
                      </a:r>
                      <a:r>
                        <a:rPr kumimoji="0" lang="zh-CN" altLang="zh-CN" sz="1600" b="1" i="0" u="none" strike="noStrike" cap="none" normalizeH="0" baseline="0" dirty="0" smtClean="0">
                          <a:ln>
                            <a:noFill/>
                          </a:ln>
                          <a:solidFill>
                            <a:srgbClr val="000000"/>
                          </a:solidFill>
                          <a:effectLst/>
                          <a:latin typeface="+mn-lt"/>
                          <a:ea typeface="+mn-ea"/>
                          <a:cs typeface="+mn-ea"/>
                          <a:sym typeface="+mn-lt"/>
                        </a:rPr>
                        <a:t> low pressure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600" b="1" i="0" u="none" strike="noStrike" cap="none" normalizeH="0" baseline="0" dirty="0" smtClean="0">
                          <a:ln>
                            <a:noFill/>
                          </a:ln>
                          <a:solidFill>
                            <a:srgbClr val="000000"/>
                          </a:solidFill>
                          <a:effectLst/>
                          <a:latin typeface="+mn-lt"/>
                          <a:ea typeface="+mn-ea"/>
                          <a:cs typeface="+mn-ea"/>
                          <a:sym typeface="+mn-lt"/>
                        </a:rPr>
                        <a:t>Normal temperature </a:t>
                      </a:r>
                      <a:r>
                        <a:rPr kumimoji="0" lang="en-US" altLang="zh-CN" sz="1600" b="1" i="0" u="none" strike="noStrike" cap="none" normalizeH="0" baseline="0" dirty="0" smtClean="0">
                          <a:ln>
                            <a:noFill/>
                          </a:ln>
                          <a:solidFill>
                            <a:srgbClr val="000000"/>
                          </a:solidFill>
                          <a:effectLst/>
                          <a:latin typeface="+mn-lt"/>
                          <a:ea typeface="+mn-ea"/>
                          <a:cs typeface="+mn-ea"/>
                          <a:sym typeface="+mn-lt"/>
                        </a:rPr>
                        <a:t>–</a:t>
                      </a:r>
                      <a:r>
                        <a:rPr kumimoji="0" lang="zh-CN" altLang="zh-CN" sz="1600" b="1" i="0" u="none" strike="noStrike" cap="none" normalizeH="0" baseline="0" dirty="0" smtClean="0">
                          <a:ln>
                            <a:noFill/>
                          </a:ln>
                          <a:solidFill>
                            <a:srgbClr val="000000"/>
                          </a:solidFill>
                          <a:effectLst/>
                          <a:latin typeface="+mn-lt"/>
                          <a:ea typeface="+mn-ea"/>
                          <a:cs typeface="+mn-ea"/>
                          <a:sym typeface="+mn-lt"/>
                        </a:rPr>
                        <a:t> low temperature</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83219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Introduction to the Four Major Components (1)</a:t>
            </a:r>
            <a:endParaRPr lang="zh-CN" altLang="en-US" dirty="0">
              <a:latin typeface="+mn-lt"/>
              <a:ea typeface="+mn-ea"/>
              <a:cs typeface="+mn-ea"/>
              <a:sym typeface="+mn-lt"/>
            </a:endParaRPr>
          </a:p>
        </p:txBody>
      </p:sp>
      <p:sp>
        <p:nvSpPr>
          <p:cNvPr id="8" name="文本占位符 7"/>
          <p:cNvSpPr>
            <a:spLocks noGrp="1"/>
          </p:cNvSpPr>
          <p:nvPr>
            <p:ph type="body" sz="quarter" idx="10"/>
          </p:nvPr>
        </p:nvSpPr>
        <p:spPr/>
        <p:txBody>
          <a:bodyPr/>
          <a:lstStyle/>
          <a:p>
            <a:pPr>
              <a:lnSpc>
                <a:spcPct val="130000"/>
              </a:lnSpc>
              <a:spcBef>
                <a:spcPts val="600"/>
              </a:spcBef>
            </a:pPr>
            <a:r>
              <a:rPr lang="zh-CN" altLang="zh-CN" sz="1800" dirty="0">
                <a:latin typeface="+mn-lt"/>
                <a:ea typeface="+mn-ea"/>
                <a:cs typeface="+mn-ea"/>
                <a:sym typeface="+mn-lt"/>
              </a:rPr>
              <a:t>Four major components of a cooling system</a:t>
            </a:r>
            <a:r>
              <a:rPr lang="zh-CN" altLang="en-US" sz="1800" dirty="0">
                <a:latin typeface="+mn-lt"/>
                <a:ea typeface="+mn-ea"/>
                <a:cs typeface="+mn-ea"/>
                <a:sym typeface="+mn-lt"/>
              </a:rPr>
              <a:t> </a:t>
            </a:r>
            <a:endParaRPr lang="zh-CN" altLang="zh-CN" sz="1800" dirty="0">
              <a:latin typeface="+mn-lt"/>
              <a:ea typeface="+mn-ea"/>
              <a:cs typeface="+mn-ea"/>
              <a:sym typeface="+mn-lt"/>
            </a:endParaRPr>
          </a:p>
          <a:p>
            <a:pPr lvl="1">
              <a:lnSpc>
                <a:spcPct val="130000"/>
              </a:lnSpc>
              <a:spcBef>
                <a:spcPts val="600"/>
              </a:spcBef>
            </a:pPr>
            <a:r>
              <a:rPr lang="zh-CN" altLang="zh-CN" sz="1600" dirty="0">
                <a:latin typeface="+mn-lt"/>
                <a:ea typeface="+mn-ea"/>
                <a:cs typeface="+mn-ea"/>
                <a:sym typeface="+mn-lt"/>
              </a:rPr>
              <a:t>Compressor: Being the core of the refrigeration cycle, a compressor is the power device that enables a refrigerant to circulate in the cooling system. The compressor maintains low pressure for the refrigerant in an evaporator and high temperature and high pressure for the refrigerant in a condenser.</a:t>
            </a:r>
          </a:p>
          <a:p>
            <a:pPr>
              <a:lnSpc>
                <a:spcPct val="130000"/>
              </a:lnSpc>
              <a:spcBef>
                <a:spcPts val="600"/>
              </a:spcBef>
            </a:pPr>
            <a:endParaRPr lang="zh-CN" altLang="en-US" sz="1800" dirty="0">
              <a:latin typeface="+mn-lt"/>
              <a:ea typeface="+mn-ea"/>
              <a:cs typeface="+mn-ea"/>
              <a:sym typeface="+mn-lt"/>
            </a:endParaRPr>
          </a:p>
        </p:txBody>
      </p:sp>
      <p:sp>
        <p:nvSpPr>
          <p:cNvPr id="9" name="Rectangle 5"/>
          <p:cNvSpPr>
            <a:spLocks noChangeArrowheads="1"/>
          </p:cNvSpPr>
          <p:nvPr/>
        </p:nvSpPr>
        <p:spPr bwMode="auto">
          <a:xfrm>
            <a:off x="2747628" y="5516254"/>
            <a:ext cx="2017712" cy="554037"/>
          </a:xfrm>
          <a:prstGeom prst="rect">
            <a:avLst/>
          </a:prstGeom>
          <a:noFill/>
          <a:ln w="12700">
            <a:noFill/>
            <a:miter lim="800000"/>
            <a:headEnd/>
            <a:tailEnd/>
          </a:ln>
        </p:spPr>
        <p:txBody>
          <a:bodyPr lIns="90488" tIns="44450" rIns="90488" bIns="44450"/>
          <a:lstStyle/>
          <a:p>
            <a:pPr algn="ctr" eaLnBrk="0" fontAlgn="t" hangingPunct="0">
              <a:lnSpc>
                <a:spcPct val="150000"/>
              </a:lnSpc>
              <a:spcBef>
                <a:spcPct val="20000"/>
              </a:spcBef>
              <a:buSzPct val="100000"/>
            </a:pPr>
            <a:r>
              <a:rPr lang="en-US" altLang="zh-CN" sz="1400" dirty="0">
                <a:solidFill>
                  <a:srgbClr val="000000"/>
                </a:solidFill>
                <a:cs typeface="+mn-ea"/>
                <a:sym typeface="+mn-lt"/>
              </a:rPr>
              <a:t>Scroll</a:t>
            </a:r>
            <a:r>
              <a:rPr lang="zh-CN" altLang="zh-CN" sz="1400" dirty="0">
                <a:solidFill>
                  <a:srgbClr val="000000"/>
                </a:solidFill>
                <a:cs typeface="+mn-ea"/>
                <a:sym typeface="+mn-lt"/>
              </a:rPr>
              <a:t> compressor</a:t>
            </a:r>
          </a:p>
        </p:txBody>
      </p:sp>
      <p:pic>
        <p:nvPicPr>
          <p:cNvPr id="10" name="Picture 6"/>
          <p:cNvPicPr>
            <a:picLocks noChangeArrowheads="1"/>
          </p:cNvPicPr>
          <p:nvPr/>
        </p:nvPicPr>
        <p:blipFill>
          <a:blip r:embed="rId3" cstate="print"/>
          <a:srcRect/>
          <a:stretch>
            <a:fillRect/>
          </a:stretch>
        </p:blipFill>
        <p:spPr bwMode="auto">
          <a:xfrm>
            <a:off x="5108016" y="3392178"/>
            <a:ext cx="2222500" cy="1871662"/>
          </a:xfrm>
          <a:prstGeom prst="rect">
            <a:avLst/>
          </a:prstGeom>
          <a:noFill/>
          <a:ln w="9525">
            <a:noFill/>
            <a:miter lim="800000"/>
            <a:headEnd/>
            <a:tailEnd/>
          </a:ln>
        </p:spPr>
      </p:pic>
      <p:sp>
        <p:nvSpPr>
          <p:cNvPr id="14" name="Rectangle 5"/>
          <p:cNvSpPr>
            <a:spLocks noChangeArrowheads="1"/>
          </p:cNvSpPr>
          <p:nvPr/>
        </p:nvSpPr>
        <p:spPr bwMode="auto">
          <a:xfrm>
            <a:off x="5198504" y="5516254"/>
            <a:ext cx="2017712" cy="554037"/>
          </a:xfrm>
          <a:prstGeom prst="rect">
            <a:avLst/>
          </a:prstGeom>
          <a:noFill/>
          <a:ln w="12700">
            <a:noFill/>
            <a:miter lim="800000"/>
            <a:headEnd/>
            <a:tailEnd/>
          </a:ln>
        </p:spPr>
        <p:txBody>
          <a:bodyPr lIns="90488" tIns="44450" rIns="90488" bIns="44450"/>
          <a:lstStyle/>
          <a:p>
            <a:pPr algn="ctr" eaLnBrk="0" fontAlgn="t" hangingPunct="0">
              <a:lnSpc>
                <a:spcPct val="150000"/>
              </a:lnSpc>
              <a:spcBef>
                <a:spcPct val="20000"/>
              </a:spcBef>
              <a:buSzPct val="100000"/>
            </a:pPr>
            <a:r>
              <a:rPr lang="zh-CN" altLang="zh-CN" sz="1400" dirty="0">
                <a:solidFill>
                  <a:srgbClr val="000000"/>
                </a:solidFill>
                <a:cs typeface="+mn-ea"/>
                <a:sym typeface="+mn-lt"/>
              </a:rPr>
              <a:t>Screw compressor</a:t>
            </a:r>
          </a:p>
        </p:txBody>
      </p:sp>
      <p:sp>
        <p:nvSpPr>
          <p:cNvPr id="16" name="Rectangle 5"/>
          <p:cNvSpPr>
            <a:spLocks noChangeArrowheads="1"/>
          </p:cNvSpPr>
          <p:nvPr/>
        </p:nvSpPr>
        <p:spPr bwMode="auto">
          <a:xfrm>
            <a:off x="7713104" y="5516254"/>
            <a:ext cx="2113942" cy="554037"/>
          </a:xfrm>
          <a:prstGeom prst="rect">
            <a:avLst/>
          </a:prstGeom>
          <a:noFill/>
          <a:ln w="12700">
            <a:noFill/>
            <a:miter lim="800000"/>
            <a:headEnd/>
            <a:tailEnd/>
          </a:ln>
        </p:spPr>
        <p:txBody>
          <a:bodyPr lIns="90488" tIns="44450" rIns="90488" bIns="44450"/>
          <a:lstStyle/>
          <a:p>
            <a:pPr algn="ctr" eaLnBrk="0" fontAlgn="t" hangingPunct="0">
              <a:lnSpc>
                <a:spcPct val="150000"/>
              </a:lnSpc>
              <a:spcBef>
                <a:spcPct val="20000"/>
              </a:spcBef>
              <a:buSzPct val="100000"/>
            </a:pPr>
            <a:r>
              <a:rPr lang="zh-CN" altLang="zh-CN" sz="1400" dirty="0">
                <a:solidFill>
                  <a:srgbClr val="000000"/>
                </a:solidFill>
                <a:cs typeface="+mn-ea"/>
                <a:sym typeface="+mn-lt"/>
              </a:rPr>
              <a:t>Centrifugal compressor</a:t>
            </a:r>
          </a:p>
        </p:txBody>
      </p:sp>
      <p:pic>
        <p:nvPicPr>
          <p:cNvPr id="17" name="图片 5"/>
          <p:cNvPicPr>
            <a:picLocks noChangeAspect="1"/>
          </p:cNvPicPr>
          <p:nvPr/>
        </p:nvPicPr>
        <p:blipFill>
          <a:blip r:embed="rId4" cstate="print"/>
          <a:srcRect/>
          <a:stretch>
            <a:fillRect/>
          </a:stretch>
        </p:blipFill>
        <p:spPr bwMode="auto">
          <a:xfrm>
            <a:off x="2842655" y="3138179"/>
            <a:ext cx="1870075" cy="2378075"/>
          </a:xfrm>
          <a:prstGeom prst="rect">
            <a:avLst/>
          </a:prstGeom>
          <a:noFill/>
          <a:ln w="9525">
            <a:noFill/>
            <a:miter lim="800000"/>
            <a:headEnd/>
            <a:tailEnd/>
          </a:ln>
        </p:spPr>
      </p:pic>
      <p:pic>
        <p:nvPicPr>
          <p:cNvPr id="6" name="图片 5"/>
          <p:cNvPicPr>
            <a:picLocks noChangeAspect="1"/>
          </p:cNvPicPr>
          <p:nvPr/>
        </p:nvPicPr>
        <p:blipFill>
          <a:blip r:embed="rId5" cstate="print"/>
          <a:stretch>
            <a:fillRect/>
          </a:stretch>
        </p:blipFill>
        <p:spPr>
          <a:xfrm>
            <a:off x="7533996" y="2946873"/>
            <a:ext cx="2390775" cy="2619375"/>
          </a:xfrm>
          <a:prstGeom prst="rect">
            <a:avLst/>
          </a:prstGeom>
        </p:spPr>
      </p:pic>
      <p:sp>
        <p:nvSpPr>
          <p:cNvPr id="20" name="矩形 19"/>
          <p:cNvSpPr/>
          <p:nvPr/>
        </p:nvSpPr>
        <p:spPr>
          <a:xfrm>
            <a:off x="9127867" y="2907346"/>
            <a:ext cx="927237" cy="461665"/>
          </a:xfrm>
          <a:prstGeom prst="rect">
            <a:avLst/>
          </a:prstGeom>
        </p:spPr>
        <p:txBody>
          <a:bodyPr wrap="square">
            <a:spAutoFit/>
          </a:bodyPr>
          <a:lstStyle/>
          <a:p>
            <a:r>
              <a:rPr lang="en-US" altLang="zh-CN" sz="1200" dirty="0">
                <a:solidFill>
                  <a:schemeClr val="bg1"/>
                </a:solidFill>
                <a:cs typeface="+mn-ea"/>
                <a:sym typeface="+mn-lt"/>
              </a:rPr>
              <a:t>Expansion chamber</a:t>
            </a:r>
            <a:endParaRPr lang="zh-CN" altLang="en-US" sz="1200" dirty="0">
              <a:solidFill>
                <a:schemeClr val="bg1"/>
              </a:solidFill>
              <a:cs typeface="+mn-ea"/>
              <a:sym typeface="+mn-lt"/>
            </a:endParaRPr>
          </a:p>
        </p:txBody>
      </p:sp>
      <p:sp>
        <p:nvSpPr>
          <p:cNvPr id="21" name="矩形 20"/>
          <p:cNvSpPr/>
          <p:nvPr/>
        </p:nvSpPr>
        <p:spPr>
          <a:xfrm>
            <a:off x="8040217" y="5017958"/>
            <a:ext cx="834827" cy="276999"/>
          </a:xfrm>
          <a:prstGeom prst="rect">
            <a:avLst/>
          </a:prstGeom>
        </p:spPr>
        <p:txBody>
          <a:bodyPr wrap="square">
            <a:spAutoFit/>
          </a:bodyPr>
          <a:lstStyle/>
          <a:p>
            <a:r>
              <a:rPr lang="en-US" altLang="zh-CN" sz="1200" dirty="0">
                <a:solidFill>
                  <a:schemeClr val="bg1"/>
                </a:solidFill>
                <a:cs typeface="+mn-ea"/>
                <a:sym typeface="+mn-lt"/>
              </a:rPr>
              <a:t>Impeller </a:t>
            </a:r>
            <a:endParaRPr lang="zh-CN" altLang="en-US" sz="1200" dirty="0">
              <a:solidFill>
                <a:schemeClr val="bg1"/>
              </a:solidFill>
              <a:cs typeface="+mn-ea"/>
              <a:sym typeface="+mn-lt"/>
            </a:endParaRPr>
          </a:p>
        </p:txBody>
      </p:sp>
    </p:spTree>
    <p:extLst>
      <p:ext uri="{BB962C8B-B14F-4D97-AF65-F5344CB8AC3E}">
        <p14:creationId xmlns:p14="http://schemas.microsoft.com/office/powerpoint/2010/main" val="4964811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mtClean="0">
                <a:latin typeface="+mn-lt"/>
                <a:ea typeface="+mn-ea"/>
                <a:cs typeface="+mn-ea"/>
                <a:sym typeface="+mn-lt"/>
              </a:rPr>
              <a:t>Introduction to the Four Major Components (2)</a:t>
            </a:r>
            <a:endParaRPr lang="zh-CN" altLang="en-US" dirty="0">
              <a:latin typeface="+mn-lt"/>
              <a:ea typeface="+mn-ea"/>
              <a:cs typeface="+mn-ea"/>
              <a:sym typeface="+mn-lt"/>
            </a:endParaRPr>
          </a:p>
        </p:txBody>
      </p:sp>
      <p:sp>
        <p:nvSpPr>
          <p:cNvPr id="8" name="文本占位符 7"/>
          <p:cNvSpPr>
            <a:spLocks noGrp="1"/>
          </p:cNvSpPr>
          <p:nvPr>
            <p:ph type="body" sz="quarter" idx="10"/>
          </p:nvPr>
        </p:nvSpPr>
        <p:spPr/>
        <p:txBody>
          <a:bodyPr/>
          <a:lstStyle/>
          <a:p>
            <a:pPr>
              <a:lnSpc>
                <a:spcPct val="130000"/>
              </a:lnSpc>
              <a:spcBef>
                <a:spcPts val="600"/>
              </a:spcBef>
            </a:pPr>
            <a:r>
              <a:rPr lang="zh-CN" altLang="zh-CN" sz="1800" dirty="0">
                <a:latin typeface="+mn-lt"/>
                <a:ea typeface="+mn-ea"/>
                <a:cs typeface="+mn-ea"/>
                <a:sym typeface="+mn-lt"/>
              </a:rPr>
              <a:t>Four major components of a cooling system</a:t>
            </a:r>
            <a:r>
              <a:rPr lang="zh-CN" altLang="en-US" sz="1800" dirty="0">
                <a:latin typeface="+mn-lt"/>
                <a:ea typeface="+mn-ea"/>
                <a:cs typeface="+mn-ea"/>
                <a:sym typeface="+mn-lt"/>
              </a:rPr>
              <a:t> </a:t>
            </a:r>
            <a:endParaRPr lang="zh-CN" altLang="zh-CN" sz="1800" dirty="0">
              <a:latin typeface="+mn-lt"/>
              <a:ea typeface="+mn-ea"/>
              <a:cs typeface="+mn-ea"/>
              <a:sym typeface="+mn-lt"/>
            </a:endParaRPr>
          </a:p>
          <a:p>
            <a:pPr lvl="1">
              <a:lnSpc>
                <a:spcPct val="130000"/>
              </a:lnSpc>
              <a:spcBef>
                <a:spcPts val="600"/>
              </a:spcBef>
            </a:pPr>
            <a:r>
              <a:rPr lang="zh-CN" altLang="zh-CN" sz="1600" dirty="0">
                <a:latin typeface="+mn-lt"/>
                <a:ea typeface="+mn-ea"/>
                <a:cs typeface="+mn-ea"/>
                <a:sym typeface="+mn-lt"/>
              </a:rPr>
              <a:t>Condenser: Working with a condensing medium, a condenser condenses the saturated or superheated steam discharged by a compressor into a liquid</a:t>
            </a:r>
            <a:r>
              <a:rPr lang="en-US" altLang="zh-CN" sz="1600" dirty="0">
                <a:latin typeface="+mn-lt"/>
                <a:ea typeface="+mn-ea"/>
                <a:cs typeface="+mn-ea"/>
                <a:sym typeface="+mn-lt"/>
              </a:rPr>
              <a:t>;</a:t>
            </a:r>
            <a:endParaRPr lang="zh-CN" altLang="zh-CN" sz="1600" dirty="0">
              <a:latin typeface="+mn-lt"/>
              <a:ea typeface="+mn-ea"/>
              <a:cs typeface="+mn-ea"/>
              <a:sym typeface="+mn-lt"/>
            </a:endParaRPr>
          </a:p>
          <a:p>
            <a:pPr lvl="1">
              <a:lnSpc>
                <a:spcPct val="130000"/>
              </a:lnSpc>
              <a:spcBef>
                <a:spcPts val="600"/>
              </a:spcBef>
            </a:pPr>
            <a:r>
              <a:rPr lang="zh-CN" altLang="zh-CN" sz="1600" dirty="0">
                <a:latin typeface="+mn-lt"/>
                <a:ea typeface="+mn-ea"/>
                <a:cs typeface="+mn-ea"/>
                <a:sym typeface="+mn-lt"/>
              </a:rPr>
              <a:t>Evaporator: After passing a throttle, a liquid refrigerant enters an evaporator, absorbs heat, and vaporizes. As a result, the temperature of the substances to be cooled decreases, and refrigeration is realized.</a:t>
            </a:r>
          </a:p>
        </p:txBody>
      </p:sp>
      <p:sp>
        <p:nvSpPr>
          <p:cNvPr id="9" name="TextBox 13"/>
          <p:cNvSpPr txBox="1">
            <a:spLocks noChangeArrowheads="1"/>
          </p:cNvSpPr>
          <p:nvPr/>
        </p:nvSpPr>
        <p:spPr bwMode="auto">
          <a:xfrm>
            <a:off x="5582742" y="5713414"/>
            <a:ext cx="2087563" cy="307975"/>
          </a:xfrm>
          <a:prstGeom prst="rect">
            <a:avLst/>
          </a:prstGeom>
          <a:noFill/>
          <a:ln w="9525">
            <a:noFill/>
            <a:miter lim="800000"/>
            <a:headEnd/>
            <a:tailEnd/>
          </a:ln>
        </p:spPr>
        <p:txBody>
          <a:bodyPr>
            <a:spAutoFit/>
          </a:bodyPr>
          <a:lstStyle/>
          <a:p>
            <a:pPr algn="ctr" eaLnBrk="0" fontAlgn="t" hangingPunct="0">
              <a:buSzPct val="100000"/>
            </a:pPr>
            <a:r>
              <a:rPr lang="zh-CN" altLang="zh-CN" sz="1400">
                <a:solidFill>
                  <a:srgbClr val="000000"/>
                </a:solidFill>
                <a:cs typeface="+mn-ea"/>
                <a:sym typeface="+mn-lt"/>
              </a:rPr>
              <a:t>Air-cooled condenser</a:t>
            </a:r>
          </a:p>
        </p:txBody>
      </p:sp>
      <p:pic>
        <p:nvPicPr>
          <p:cNvPr id="10" name="图片 4"/>
          <p:cNvPicPr>
            <a:picLocks noChangeAspect="1"/>
          </p:cNvPicPr>
          <p:nvPr/>
        </p:nvPicPr>
        <p:blipFill>
          <a:blip r:embed="rId3" cstate="print"/>
          <a:srcRect/>
          <a:stretch>
            <a:fillRect/>
          </a:stretch>
        </p:blipFill>
        <p:spPr bwMode="auto">
          <a:xfrm>
            <a:off x="2782392" y="3560763"/>
            <a:ext cx="2443163" cy="1979612"/>
          </a:xfrm>
          <a:prstGeom prst="rect">
            <a:avLst/>
          </a:prstGeom>
          <a:noFill/>
          <a:ln w="9525">
            <a:noFill/>
            <a:miter lim="800000"/>
            <a:headEnd/>
            <a:tailEnd/>
          </a:ln>
        </p:spPr>
      </p:pic>
      <p:sp>
        <p:nvSpPr>
          <p:cNvPr id="14" name="TextBox 13"/>
          <p:cNvSpPr txBox="1">
            <a:spLocks noChangeArrowheads="1"/>
          </p:cNvSpPr>
          <p:nvPr/>
        </p:nvSpPr>
        <p:spPr bwMode="auto">
          <a:xfrm>
            <a:off x="2845891" y="5713414"/>
            <a:ext cx="2305050" cy="307975"/>
          </a:xfrm>
          <a:prstGeom prst="rect">
            <a:avLst/>
          </a:prstGeom>
          <a:noFill/>
          <a:ln w="9525">
            <a:noFill/>
            <a:miter lim="800000"/>
            <a:headEnd/>
            <a:tailEnd/>
          </a:ln>
        </p:spPr>
        <p:txBody>
          <a:bodyPr>
            <a:spAutoFit/>
          </a:bodyPr>
          <a:lstStyle/>
          <a:p>
            <a:pPr algn="ctr" eaLnBrk="0" fontAlgn="t" hangingPunct="0">
              <a:buSzPct val="100000"/>
            </a:pPr>
            <a:r>
              <a:rPr lang="zh-CN" altLang="zh-CN" sz="1400">
                <a:solidFill>
                  <a:srgbClr val="000000"/>
                </a:solidFill>
                <a:cs typeface="+mn-ea"/>
                <a:sym typeface="+mn-lt"/>
              </a:rPr>
              <a:t>Water-cooled condenser</a:t>
            </a:r>
          </a:p>
        </p:txBody>
      </p:sp>
      <p:grpSp>
        <p:nvGrpSpPr>
          <p:cNvPr id="15" name="组合 21"/>
          <p:cNvGrpSpPr>
            <a:grpSpLocks/>
          </p:cNvGrpSpPr>
          <p:nvPr/>
        </p:nvGrpSpPr>
        <p:grpSpPr bwMode="auto">
          <a:xfrm>
            <a:off x="7927480" y="3560764"/>
            <a:ext cx="1912937" cy="2435225"/>
            <a:chOff x="776329" y="1188368"/>
            <a:chExt cx="2119937" cy="2564714"/>
          </a:xfrm>
        </p:grpSpPr>
        <p:pic>
          <p:nvPicPr>
            <p:cNvPr id="16" name="Picture 3"/>
            <p:cNvPicPr>
              <a:picLocks noChangeAspect="1" noChangeArrowheads="1"/>
            </p:cNvPicPr>
            <p:nvPr/>
          </p:nvPicPr>
          <p:blipFill>
            <a:blip r:embed="rId4" cstate="print"/>
            <a:srcRect/>
            <a:stretch>
              <a:fillRect/>
            </a:stretch>
          </p:blipFill>
          <p:spPr bwMode="auto">
            <a:xfrm>
              <a:off x="776329" y="1188368"/>
              <a:ext cx="2119937" cy="2017067"/>
            </a:xfrm>
            <a:prstGeom prst="rect">
              <a:avLst/>
            </a:prstGeom>
            <a:noFill/>
            <a:ln w="9525">
              <a:noFill/>
              <a:miter lim="800000"/>
              <a:headEnd/>
              <a:tailEnd/>
            </a:ln>
          </p:spPr>
        </p:pic>
        <p:sp>
          <p:nvSpPr>
            <p:cNvPr id="17" name="TextBox 23"/>
            <p:cNvSpPr txBox="1">
              <a:spLocks noChangeArrowheads="1"/>
            </p:cNvSpPr>
            <p:nvPr/>
          </p:nvSpPr>
          <p:spPr bwMode="auto">
            <a:xfrm>
              <a:off x="1209854" y="3428913"/>
              <a:ext cx="1356599" cy="324169"/>
            </a:xfrm>
            <a:prstGeom prst="rect">
              <a:avLst/>
            </a:prstGeom>
            <a:noFill/>
            <a:ln w="9525">
              <a:noFill/>
              <a:miter lim="800000"/>
              <a:headEnd/>
              <a:tailEnd/>
            </a:ln>
          </p:spPr>
          <p:txBody>
            <a:bodyPr>
              <a:spAutoFit/>
            </a:bodyPr>
            <a:lstStyle/>
            <a:p>
              <a:pPr algn="ctr" eaLnBrk="0" fontAlgn="t" hangingPunct="0">
                <a:buSzPct val="100000"/>
              </a:pPr>
              <a:r>
                <a:rPr lang="zh-CN" altLang="zh-CN" sz="1400" dirty="0">
                  <a:solidFill>
                    <a:srgbClr val="000000"/>
                  </a:solidFill>
                  <a:cs typeface="+mn-ea"/>
                  <a:sym typeface="+mn-lt"/>
                </a:rPr>
                <a:t>Evaporator</a:t>
              </a:r>
            </a:p>
          </p:txBody>
        </p:sp>
      </p:grpSp>
      <p:pic>
        <p:nvPicPr>
          <p:cNvPr id="18" name="图片 1"/>
          <p:cNvPicPr>
            <a:picLocks noChangeAspect="1"/>
          </p:cNvPicPr>
          <p:nvPr/>
        </p:nvPicPr>
        <p:blipFill>
          <a:blip r:embed="rId5" cstate="print"/>
          <a:srcRect/>
          <a:stretch>
            <a:fillRect/>
          </a:stretch>
        </p:blipFill>
        <p:spPr bwMode="auto">
          <a:xfrm>
            <a:off x="5590680" y="3560764"/>
            <a:ext cx="1971675" cy="1984375"/>
          </a:xfrm>
          <a:prstGeom prst="rect">
            <a:avLst/>
          </a:prstGeom>
          <a:noFill/>
          <a:ln w="9525">
            <a:noFill/>
            <a:miter lim="800000"/>
            <a:headEnd/>
            <a:tailEnd/>
          </a:ln>
        </p:spPr>
      </p:pic>
    </p:spTree>
    <p:extLst>
      <p:ext uri="{BB962C8B-B14F-4D97-AF65-F5344CB8AC3E}">
        <p14:creationId xmlns:p14="http://schemas.microsoft.com/office/powerpoint/2010/main" val="34922357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mtClean="0">
                <a:latin typeface="+mn-lt"/>
                <a:ea typeface="+mn-ea"/>
                <a:cs typeface="+mn-ea"/>
                <a:sym typeface="+mn-lt"/>
              </a:rPr>
              <a:t>Introduction to the Four Major Components (3)</a:t>
            </a:r>
            <a:endParaRPr lang="zh-CN" altLang="en-US" dirty="0">
              <a:latin typeface="+mn-lt"/>
              <a:ea typeface="+mn-ea"/>
              <a:cs typeface="+mn-ea"/>
              <a:sym typeface="+mn-lt"/>
            </a:endParaRPr>
          </a:p>
        </p:txBody>
      </p:sp>
      <p:sp>
        <p:nvSpPr>
          <p:cNvPr id="8" name="文本占位符 7"/>
          <p:cNvSpPr>
            <a:spLocks noGrp="1"/>
          </p:cNvSpPr>
          <p:nvPr>
            <p:ph type="body" sz="quarter" idx="10"/>
          </p:nvPr>
        </p:nvSpPr>
        <p:spPr/>
        <p:txBody>
          <a:bodyPr/>
          <a:lstStyle/>
          <a:p>
            <a:pPr>
              <a:lnSpc>
                <a:spcPct val="130000"/>
              </a:lnSpc>
            </a:pPr>
            <a:r>
              <a:rPr lang="zh-CN" altLang="zh-CN" sz="1800" dirty="0">
                <a:latin typeface="+mn-lt"/>
                <a:ea typeface="+mn-ea"/>
                <a:cs typeface="+mn-ea"/>
                <a:sym typeface="+mn-lt"/>
              </a:rPr>
              <a:t>Four major components of a cooling system</a:t>
            </a:r>
            <a:r>
              <a:rPr lang="zh-CN" altLang="en-US" sz="1800" dirty="0">
                <a:latin typeface="+mn-lt"/>
                <a:ea typeface="+mn-ea"/>
                <a:cs typeface="+mn-ea"/>
                <a:sym typeface="+mn-lt"/>
              </a:rPr>
              <a:t> </a:t>
            </a:r>
            <a:endParaRPr lang="zh-CN" altLang="zh-CN" sz="1800" dirty="0">
              <a:latin typeface="+mn-lt"/>
              <a:ea typeface="+mn-ea"/>
              <a:cs typeface="+mn-ea"/>
              <a:sym typeface="+mn-lt"/>
            </a:endParaRPr>
          </a:p>
          <a:p>
            <a:pPr lvl="1">
              <a:lnSpc>
                <a:spcPct val="130000"/>
              </a:lnSpc>
            </a:pPr>
            <a:r>
              <a:rPr lang="zh-CN" altLang="zh-CN" sz="1600" dirty="0">
                <a:latin typeface="+mn-lt"/>
                <a:ea typeface="+mn-ea"/>
                <a:cs typeface="+mn-ea"/>
                <a:sym typeface="+mn-lt"/>
              </a:rPr>
              <a:t>Throttling </a:t>
            </a:r>
            <a:r>
              <a:rPr lang="en-US" altLang="zh-CN" sz="1600" dirty="0">
                <a:latin typeface="+mn-lt"/>
                <a:ea typeface="+mn-ea"/>
                <a:cs typeface="+mn-ea"/>
                <a:sym typeface="+mn-lt"/>
              </a:rPr>
              <a:t>device</a:t>
            </a:r>
            <a:r>
              <a:rPr lang="zh-CN" altLang="zh-CN" sz="1600" dirty="0">
                <a:latin typeface="+mn-lt"/>
                <a:ea typeface="+mn-ea"/>
                <a:cs typeface="+mn-ea"/>
                <a:sym typeface="+mn-lt"/>
              </a:rPr>
              <a:t>: A throttling </a:t>
            </a:r>
            <a:r>
              <a:rPr lang="en-US" altLang="zh-CN" sz="1600" dirty="0">
                <a:latin typeface="+mn-lt"/>
                <a:ea typeface="+mn-ea"/>
                <a:cs typeface="+mn-ea"/>
                <a:sym typeface="+mn-lt"/>
              </a:rPr>
              <a:t>device</a:t>
            </a:r>
            <a:r>
              <a:rPr lang="zh-CN" altLang="zh-CN" sz="1600" dirty="0">
                <a:latin typeface="+mn-lt"/>
                <a:ea typeface="+mn-ea"/>
                <a:cs typeface="+mn-ea"/>
                <a:sym typeface="+mn-lt"/>
              </a:rPr>
              <a:t> performs throttling. Specifically, a throttling </a:t>
            </a:r>
            <a:r>
              <a:rPr lang="en-US" altLang="zh-CN" sz="1600" dirty="0">
                <a:latin typeface="+mn-lt"/>
                <a:ea typeface="+mn-ea"/>
                <a:cs typeface="+mn-ea"/>
                <a:sym typeface="+mn-lt"/>
              </a:rPr>
              <a:t>device</a:t>
            </a:r>
            <a:r>
              <a:rPr lang="zh-CN" altLang="zh-CN" sz="1600" dirty="0">
                <a:latin typeface="+mn-lt"/>
                <a:ea typeface="+mn-ea"/>
                <a:cs typeface="+mn-ea"/>
                <a:sym typeface="+mn-lt"/>
              </a:rPr>
              <a:t> regulates the circulation flow volume of a refrigerant. The throttling </a:t>
            </a:r>
            <a:r>
              <a:rPr lang="en-US" altLang="zh-CN" sz="1600" dirty="0">
                <a:latin typeface="+mn-lt"/>
                <a:ea typeface="+mn-ea"/>
                <a:cs typeface="+mn-ea"/>
                <a:sym typeface="+mn-lt"/>
              </a:rPr>
              <a:t>device</a:t>
            </a:r>
            <a:r>
              <a:rPr lang="zh-CN" altLang="zh-CN" sz="1600" dirty="0">
                <a:latin typeface="+mn-lt"/>
                <a:ea typeface="+mn-ea"/>
                <a:cs typeface="+mn-ea"/>
                <a:sym typeface="+mn-lt"/>
              </a:rPr>
              <a:t> </a:t>
            </a:r>
            <a:r>
              <a:rPr lang="en-US" altLang="zh-CN" sz="1600" dirty="0">
                <a:latin typeface="+mn-lt"/>
                <a:ea typeface="+mn-ea"/>
                <a:cs typeface="+mn-ea"/>
                <a:sym typeface="+mn-lt"/>
              </a:rPr>
              <a:t>regulate</a:t>
            </a:r>
            <a:r>
              <a:rPr lang="zh-CN" altLang="zh-CN" sz="1600" dirty="0">
                <a:latin typeface="+mn-lt"/>
                <a:ea typeface="+mn-ea"/>
                <a:cs typeface="+mn-ea"/>
                <a:sym typeface="+mn-lt"/>
              </a:rPr>
              <a:t>s the flow of a high-pressure liquid refrigerant and reduces the </a:t>
            </a:r>
            <a:r>
              <a:rPr lang="en-US" altLang="zh-CN" sz="1600" dirty="0">
                <a:latin typeface="+mn-lt"/>
                <a:ea typeface="+mn-ea"/>
                <a:cs typeface="+mn-ea"/>
                <a:sym typeface="+mn-lt"/>
              </a:rPr>
              <a:t>pressure of the</a:t>
            </a:r>
            <a:r>
              <a:rPr lang="zh-CN" altLang="zh-CN" sz="1600" dirty="0">
                <a:latin typeface="+mn-lt"/>
                <a:ea typeface="+mn-ea"/>
                <a:cs typeface="+mn-ea"/>
                <a:sym typeface="+mn-lt"/>
              </a:rPr>
              <a:t> </a:t>
            </a:r>
            <a:r>
              <a:rPr lang="en-US" altLang="zh-CN" sz="1600" dirty="0">
                <a:latin typeface="+mn-lt"/>
                <a:ea typeface="+mn-ea"/>
                <a:cs typeface="+mn-ea"/>
                <a:sym typeface="+mn-lt"/>
              </a:rPr>
              <a:t>refrigerant so that the </a:t>
            </a:r>
            <a:r>
              <a:rPr lang="zh-CN" altLang="zh-CN" sz="1600" dirty="0">
                <a:latin typeface="+mn-lt"/>
                <a:ea typeface="+mn-ea"/>
                <a:cs typeface="+mn-ea"/>
                <a:sym typeface="+mn-lt"/>
              </a:rPr>
              <a:t>refrigerant can absorb heat and evaporate at the desired low pressure in an evaporator. In addition, the throttling </a:t>
            </a:r>
            <a:r>
              <a:rPr lang="en-US" altLang="zh-CN" sz="1600" dirty="0">
                <a:latin typeface="+mn-lt"/>
                <a:ea typeface="+mn-ea"/>
                <a:cs typeface="+mn-ea"/>
                <a:sym typeface="+mn-lt"/>
              </a:rPr>
              <a:t>device</a:t>
            </a:r>
            <a:r>
              <a:rPr lang="zh-CN" altLang="zh-CN" sz="1600" dirty="0">
                <a:latin typeface="+mn-lt"/>
                <a:ea typeface="+mn-ea"/>
                <a:cs typeface="+mn-ea"/>
                <a:sym typeface="+mn-lt"/>
              </a:rPr>
              <a:t> can automatically adjust the volume of the refrigerant that enters the evaporator based on the change in the heat load of the medium to be cooled.</a:t>
            </a:r>
          </a:p>
        </p:txBody>
      </p:sp>
      <p:sp>
        <p:nvSpPr>
          <p:cNvPr id="14" name="TextBox 14"/>
          <p:cNvSpPr txBox="1">
            <a:spLocks noChangeArrowheads="1"/>
          </p:cNvSpPr>
          <p:nvPr/>
        </p:nvSpPr>
        <p:spPr bwMode="auto">
          <a:xfrm>
            <a:off x="5303839" y="5821735"/>
            <a:ext cx="2490787" cy="307975"/>
          </a:xfrm>
          <a:prstGeom prst="rect">
            <a:avLst/>
          </a:prstGeom>
          <a:noFill/>
          <a:ln w="9525">
            <a:noFill/>
            <a:miter lim="800000"/>
            <a:headEnd/>
            <a:tailEnd/>
          </a:ln>
        </p:spPr>
        <p:txBody>
          <a:bodyPr>
            <a:spAutoFit/>
          </a:bodyPr>
          <a:lstStyle/>
          <a:p>
            <a:pPr eaLnBrk="0" fontAlgn="t" hangingPunct="0">
              <a:buSzPct val="100000"/>
            </a:pPr>
            <a:r>
              <a:rPr lang="zh-CN" altLang="zh-CN" sz="1400" dirty="0">
                <a:solidFill>
                  <a:srgbClr val="000000"/>
                </a:solidFill>
                <a:cs typeface="+mn-ea"/>
                <a:sym typeface="+mn-lt"/>
              </a:rPr>
              <a:t>Electronic expansion valve</a:t>
            </a:r>
          </a:p>
        </p:txBody>
      </p:sp>
      <p:sp>
        <p:nvSpPr>
          <p:cNvPr id="15" name="TextBox 10"/>
          <p:cNvSpPr txBox="1">
            <a:spLocks noChangeArrowheads="1"/>
          </p:cNvSpPr>
          <p:nvPr/>
        </p:nvSpPr>
        <p:spPr bwMode="auto">
          <a:xfrm>
            <a:off x="2675731" y="5805265"/>
            <a:ext cx="2300288" cy="307777"/>
          </a:xfrm>
          <a:prstGeom prst="rect">
            <a:avLst/>
          </a:prstGeom>
          <a:noFill/>
          <a:ln w="9525">
            <a:noFill/>
            <a:miter lim="800000"/>
            <a:headEnd/>
            <a:tailEnd/>
          </a:ln>
        </p:spPr>
        <p:txBody>
          <a:bodyPr wrap="square">
            <a:spAutoFit/>
          </a:bodyPr>
          <a:lstStyle/>
          <a:p>
            <a:pPr eaLnBrk="0" fontAlgn="t" hangingPunct="0">
              <a:buSzPct val="100000"/>
            </a:pPr>
            <a:r>
              <a:rPr lang="zh-CN" altLang="zh-CN" sz="1400" dirty="0">
                <a:solidFill>
                  <a:srgbClr val="000000"/>
                </a:solidFill>
                <a:cs typeface="+mn-ea"/>
                <a:sym typeface="+mn-lt"/>
              </a:rPr>
              <a:t>Thermal expansion valve</a:t>
            </a:r>
          </a:p>
        </p:txBody>
      </p:sp>
      <p:pic>
        <p:nvPicPr>
          <p:cNvPr id="16" name="图片 5"/>
          <p:cNvPicPr>
            <a:picLocks noChangeAspect="1"/>
          </p:cNvPicPr>
          <p:nvPr/>
        </p:nvPicPr>
        <p:blipFill>
          <a:blip r:embed="rId3" cstate="print"/>
          <a:srcRect/>
          <a:stretch>
            <a:fillRect/>
          </a:stretch>
        </p:blipFill>
        <p:spPr bwMode="auto">
          <a:xfrm>
            <a:off x="7640639" y="4137397"/>
            <a:ext cx="2052637" cy="1490662"/>
          </a:xfrm>
          <a:prstGeom prst="rect">
            <a:avLst/>
          </a:prstGeom>
          <a:noFill/>
          <a:ln w="9525">
            <a:noFill/>
            <a:miter lim="800000"/>
            <a:headEnd/>
            <a:tailEnd/>
          </a:ln>
        </p:spPr>
      </p:pic>
      <p:sp>
        <p:nvSpPr>
          <p:cNvPr id="17" name="TextBox 14"/>
          <p:cNvSpPr txBox="1">
            <a:spLocks noChangeArrowheads="1"/>
          </p:cNvSpPr>
          <p:nvPr/>
        </p:nvSpPr>
        <p:spPr bwMode="auto">
          <a:xfrm>
            <a:off x="8015288" y="5821735"/>
            <a:ext cx="1321072" cy="307975"/>
          </a:xfrm>
          <a:prstGeom prst="rect">
            <a:avLst/>
          </a:prstGeom>
          <a:noFill/>
          <a:ln w="9525">
            <a:noFill/>
            <a:miter lim="800000"/>
            <a:headEnd/>
            <a:tailEnd/>
          </a:ln>
        </p:spPr>
        <p:txBody>
          <a:bodyPr wrap="square">
            <a:spAutoFit/>
          </a:bodyPr>
          <a:lstStyle/>
          <a:p>
            <a:pPr eaLnBrk="0" fontAlgn="t" hangingPunct="0">
              <a:buSzPct val="100000"/>
            </a:pPr>
            <a:r>
              <a:rPr lang="zh-CN" altLang="zh-CN" sz="1400" dirty="0">
                <a:solidFill>
                  <a:srgbClr val="000000"/>
                </a:solidFill>
                <a:cs typeface="+mn-ea"/>
                <a:sym typeface="+mn-lt"/>
              </a:rPr>
              <a:t>Capillary tube</a:t>
            </a:r>
          </a:p>
        </p:txBody>
      </p:sp>
      <p:pic>
        <p:nvPicPr>
          <p:cNvPr id="18" name="图片 3"/>
          <p:cNvPicPr>
            <a:picLocks noChangeAspect="1"/>
          </p:cNvPicPr>
          <p:nvPr/>
        </p:nvPicPr>
        <p:blipFill>
          <a:blip r:embed="rId4" cstate="print"/>
          <a:srcRect/>
          <a:stretch>
            <a:fillRect/>
          </a:stretch>
        </p:blipFill>
        <p:spPr bwMode="auto">
          <a:xfrm>
            <a:off x="2924175" y="4113077"/>
            <a:ext cx="1803400" cy="1582737"/>
          </a:xfrm>
          <a:prstGeom prst="rect">
            <a:avLst/>
          </a:prstGeom>
          <a:noFill/>
          <a:ln w="9525">
            <a:noFill/>
            <a:miter lim="800000"/>
            <a:headEnd/>
            <a:tailEnd/>
          </a:ln>
        </p:spPr>
      </p:pic>
      <p:pic>
        <p:nvPicPr>
          <p:cNvPr id="19" name="图片 6"/>
          <p:cNvPicPr>
            <a:picLocks noChangeAspect="1"/>
          </p:cNvPicPr>
          <p:nvPr/>
        </p:nvPicPr>
        <p:blipFill>
          <a:blip r:embed="rId5" cstate="print"/>
          <a:srcRect/>
          <a:stretch>
            <a:fillRect/>
          </a:stretch>
        </p:blipFill>
        <p:spPr bwMode="auto">
          <a:xfrm>
            <a:off x="5502276" y="4161062"/>
            <a:ext cx="1673225" cy="1500187"/>
          </a:xfrm>
          <a:prstGeom prst="rect">
            <a:avLst/>
          </a:prstGeom>
          <a:noFill/>
          <a:ln w="9525">
            <a:noFill/>
            <a:miter lim="800000"/>
            <a:headEnd/>
            <a:tailEnd/>
          </a:ln>
        </p:spPr>
      </p:pic>
    </p:spTree>
    <p:extLst>
      <p:ext uri="{BB962C8B-B14F-4D97-AF65-F5344CB8AC3E}">
        <p14:creationId xmlns:p14="http://schemas.microsoft.com/office/powerpoint/2010/main" val="5578364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rPr>
              <a:t>Working Principles of Air Conditioning </a:t>
            </a:r>
            <a:r>
              <a:rPr lang="en-US" dirty="0" smtClean="0">
                <a:solidFill>
                  <a:schemeClr val="bg1">
                    <a:lumMod val="50000"/>
                  </a:schemeClr>
                </a:solidFill>
              </a:rPr>
              <a:t>System</a:t>
            </a:r>
            <a:endParaRPr lang="en-US" dirty="0">
              <a:solidFill>
                <a:schemeClr val="bg1">
                  <a:lumMod val="50000"/>
                </a:schemeClr>
              </a:solidFill>
            </a:endParaRPr>
          </a:p>
          <a:p>
            <a:r>
              <a:rPr lang="en-US" b="1" dirty="0"/>
              <a:t>Classification of Air Conditioning </a:t>
            </a:r>
            <a:r>
              <a:rPr lang="en-US" b="1" dirty="0" smtClean="0"/>
              <a:t>System</a:t>
            </a:r>
            <a:endParaRPr lang="en-US" b="1" dirty="0"/>
          </a:p>
          <a:p>
            <a:r>
              <a:rPr lang="en-US" dirty="0">
                <a:solidFill>
                  <a:schemeClr val="bg1">
                    <a:lumMod val="50000"/>
                  </a:schemeClr>
                </a:solidFill>
              </a:rPr>
              <a:t>Air Handling Equipment</a:t>
            </a:r>
          </a:p>
          <a:p>
            <a:r>
              <a:rPr lang="en-US" dirty="0">
                <a:solidFill>
                  <a:schemeClr val="bg1">
                    <a:lumMod val="50000"/>
                  </a:schemeClr>
                </a:solidFill>
              </a:rPr>
              <a:t>Air </a:t>
            </a:r>
            <a:r>
              <a:rPr lang="en-US" dirty="0" smtClean="0">
                <a:solidFill>
                  <a:schemeClr val="bg1">
                    <a:lumMod val="50000"/>
                  </a:schemeClr>
                </a:solidFill>
              </a:rPr>
              <a:t>Conditioning </a:t>
            </a:r>
            <a:r>
              <a:rPr lang="en-US" altLang="zh-CN" dirty="0">
                <a:solidFill>
                  <a:schemeClr val="bg1">
                    <a:lumMod val="50000"/>
                  </a:schemeClr>
                </a:solidFill>
              </a:rPr>
              <a:t>Air</a:t>
            </a:r>
            <a:r>
              <a:rPr lang="en-US" dirty="0" smtClean="0">
                <a:solidFill>
                  <a:schemeClr val="bg1">
                    <a:lumMod val="50000"/>
                  </a:schemeClr>
                </a:solidFill>
              </a:rPr>
              <a:t> </a:t>
            </a:r>
            <a:r>
              <a:rPr lang="en-US" dirty="0">
                <a:solidFill>
                  <a:schemeClr val="bg1">
                    <a:lumMod val="50000"/>
                  </a:schemeClr>
                </a:solidFill>
              </a:rPr>
              <a:t>System</a:t>
            </a:r>
          </a:p>
          <a:p>
            <a:r>
              <a:rPr lang="en-US" dirty="0">
                <a:solidFill>
                  <a:schemeClr val="bg1">
                    <a:lumMod val="50000"/>
                  </a:schemeClr>
                </a:solidFill>
              </a:rPr>
              <a:t>Common Air Conditioner Terms</a:t>
            </a:r>
          </a:p>
          <a:p>
            <a:endParaRPr lang="zh-CN" altLang="en-US" dirty="0"/>
          </a:p>
        </p:txBody>
      </p:sp>
    </p:spTree>
    <p:extLst>
      <p:ext uri="{BB962C8B-B14F-4D97-AF65-F5344CB8AC3E}">
        <p14:creationId xmlns:p14="http://schemas.microsoft.com/office/powerpoint/2010/main" val="676667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Classification</a:t>
            </a:r>
            <a:r>
              <a:rPr lang="zh-CN" altLang="zh-CN" dirty="0">
                <a:latin typeface="+mn-lt"/>
                <a:ea typeface="+mn-ea"/>
                <a:cs typeface="+mn-ea"/>
                <a:sym typeface="+mn-lt"/>
              </a:rPr>
              <a:t> of Air </a:t>
            </a:r>
            <a:r>
              <a:rPr lang="zh-CN" altLang="zh-CN" dirty="0" smtClean="0">
                <a:latin typeface="+mn-lt"/>
                <a:ea typeface="+mn-ea"/>
                <a:cs typeface="+mn-ea"/>
                <a:sym typeface="+mn-lt"/>
              </a:rPr>
              <a:t>Conditioners</a:t>
            </a:r>
            <a:r>
              <a:rPr lang="en-US" altLang="zh-CN" dirty="0" smtClean="0">
                <a:latin typeface="+mn-lt"/>
                <a:ea typeface="+mn-ea"/>
                <a:cs typeface="+mn-ea"/>
                <a:sym typeface="+mn-lt"/>
              </a:rPr>
              <a:t> - </a:t>
            </a:r>
            <a:r>
              <a:rPr lang="zh-CN" altLang="zh-CN" dirty="0" smtClean="0">
                <a:latin typeface="+mn-lt"/>
                <a:ea typeface="+mn-ea"/>
                <a:cs typeface="+mn-ea"/>
                <a:sym typeface="+mn-lt"/>
              </a:rPr>
              <a:t>By Application</a:t>
            </a:r>
            <a:r>
              <a:rPr lang="en-US" altLang="zh-CN" dirty="0" smtClean="0">
                <a:latin typeface="+mn-lt"/>
                <a:ea typeface="+mn-ea"/>
                <a:cs typeface="+mn-ea"/>
                <a:sym typeface="+mn-lt"/>
              </a:rPr>
              <a:t> (1)</a:t>
            </a:r>
          </a:p>
        </p:txBody>
      </p:sp>
      <p:sp>
        <p:nvSpPr>
          <p:cNvPr id="46" name="文本占位符 45"/>
          <p:cNvSpPr>
            <a:spLocks noGrp="1"/>
          </p:cNvSpPr>
          <p:nvPr>
            <p:ph type="body" sz="quarter" idx="10"/>
          </p:nvPr>
        </p:nvSpPr>
        <p:spPr/>
        <p:txBody>
          <a:bodyPr/>
          <a:lstStyle/>
          <a:p>
            <a:pPr>
              <a:spcBef>
                <a:spcPts val="792"/>
              </a:spcBef>
            </a:pPr>
            <a:r>
              <a:rPr lang="zh-CN" altLang="zh-CN" sz="2000" dirty="0">
                <a:latin typeface="+mn-lt"/>
                <a:ea typeface="+mn-ea"/>
                <a:cs typeface="+mn-ea"/>
                <a:sym typeface="+mn-lt"/>
              </a:rPr>
              <a:t>Air conditioners are classified into the following by application:</a:t>
            </a:r>
          </a:p>
          <a:p>
            <a:pPr lvl="1">
              <a:spcBef>
                <a:spcPts val="792"/>
              </a:spcBef>
            </a:pPr>
            <a:r>
              <a:rPr lang="zh-CN" altLang="zh-CN" sz="1800" dirty="0">
                <a:cs typeface="+mn-ea"/>
                <a:sym typeface="+mn-lt"/>
              </a:rPr>
              <a:t>Industrial air conditioner: Selected parameter values must meet requirements of the industrial process for air parameters</a:t>
            </a:r>
            <a:r>
              <a:rPr lang="en-US" altLang="zh-CN" sz="1800" dirty="0">
                <a:cs typeface="+mn-ea"/>
                <a:sym typeface="+mn-lt"/>
              </a:rPr>
              <a:t>;</a:t>
            </a:r>
            <a:endParaRPr lang="zh-CN" altLang="zh-CN" sz="1800" dirty="0">
              <a:cs typeface="+mn-ea"/>
              <a:sym typeface="+mn-lt"/>
            </a:endParaRPr>
          </a:p>
          <a:p>
            <a:pPr lvl="1">
              <a:spcBef>
                <a:spcPts val="792"/>
              </a:spcBef>
            </a:pPr>
            <a:r>
              <a:rPr lang="zh-CN" altLang="zh-CN" sz="1800" dirty="0">
                <a:cs typeface="+mn-ea"/>
                <a:sym typeface="+mn-lt"/>
              </a:rPr>
              <a:t>Comfort</a:t>
            </a:r>
            <a:r>
              <a:rPr lang="en-US" altLang="zh-CN" sz="1800" dirty="0">
                <a:cs typeface="+mn-ea"/>
                <a:sym typeface="+mn-lt"/>
              </a:rPr>
              <a:t> </a:t>
            </a:r>
            <a:r>
              <a:rPr lang="zh-CN" altLang="zh-CN" sz="1800" dirty="0">
                <a:cs typeface="+mn-ea"/>
                <a:sym typeface="+mn-lt"/>
              </a:rPr>
              <a:t>air conditioner: Selected parameter values must meet requirements for working conditions and rest conditions of </a:t>
            </a:r>
            <a:r>
              <a:rPr lang="en-US" altLang="zh-CN" sz="1800" dirty="0">
                <a:cs typeface="+mn-ea"/>
                <a:sym typeface="+mn-lt"/>
              </a:rPr>
              <a:t>people</a:t>
            </a:r>
            <a:r>
              <a:rPr lang="zh-CN" altLang="zh-CN" sz="1800" dirty="0">
                <a:cs typeface="+mn-ea"/>
                <a:sym typeface="+mn-lt"/>
              </a:rPr>
              <a:t>.</a:t>
            </a:r>
          </a:p>
        </p:txBody>
      </p:sp>
    </p:spTree>
    <p:extLst>
      <p:ext uri="{BB962C8B-B14F-4D97-AF65-F5344CB8AC3E}">
        <p14:creationId xmlns:p14="http://schemas.microsoft.com/office/powerpoint/2010/main" val="38196776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Classification</a:t>
            </a:r>
            <a:r>
              <a:rPr lang="zh-CN" altLang="zh-CN" dirty="0">
                <a:latin typeface="+mn-lt"/>
                <a:ea typeface="+mn-ea"/>
                <a:cs typeface="+mn-ea"/>
                <a:sym typeface="+mn-lt"/>
              </a:rPr>
              <a:t> of Air </a:t>
            </a:r>
            <a:r>
              <a:rPr lang="zh-CN" altLang="zh-CN" dirty="0" smtClean="0">
                <a:latin typeface="+mn-lt"/>
                <a:ea typeface="+mn-ea"/>
                <a:cs typeface="+mn-ea"/>
                <a:sym typeface="+mn-lt"/>
              </a:rPr>
              <a:t>Conditioners</a:t>
            </a:r>
            <a:r>
              <a:rPr lang="en-US" altLang="zh-CN" dirty="0" smtClean="0">
                <a:latin typeface="+mn-lt"/>
                <a:ea typeface="+mn-ea"/>
                <a:cs typeface="+mn-ea"/>
                <a:sym typeface="+mn-lt"/>
              </a:rPr>
              <a:t> - </a:t>
            </a:r>
            <a:r>
              <a:rPr lang="zh-CN" altLang="zh-CN" dirty="0" smtClean="0">
                <a:latin typeface="+mn-lt"/>
                <a:ea typeface="+mn-ea"/>
                <a:cs typeface="+mn-ea"/>
                <a:sym typeface="+mn-lt"/>
              </a:rPr>
              <a:t>By </a:t>
            </a:r>
            <a:r>
              <a:rPr lang="zh-CN" altLang="zh-CN" dirty="0">
                <a:latin typeface="+mn-lt"/>
                <a:ea typeface="+mn-ea"/>
                <a:cs typeface="+mn-ea"/>
                <a:sym typeface="+mn-lt"/>
              </a:rPr>
              <a:t>Application</a:t>
            </a:r>
            <a:r>
              <a:rPr lang="en-US" altLang="zh-CN" dirty="0">
                <a:latin typeface="+mn-lt"/>
                <a:ea typeface="+mn-ea"/>
                <a:cs typeface="+mn-ea"/>
                <a:sym typeface="+mn-lt"/>
              </a:rPr>
              <a:t> </a:t>
            </a:r>
            <a:r>
              <a:rPr lang="en-US" altLang="zh-CN" dirty="0" smtClean="0">
                <a:latin typeface="+mn-lt"/>
                <a:ea typeface="+mn-ea"/>
                <a:cs typeface="+mn-ea"/>
                <a:sym typeface="+mn-lt"/>
              </a:rPr>
              <a:t>(2)</a:t>
            </a:r>
          </a:p>
        </p:txBody>
      </p:sp>
      <p:sp>
        <p:nvSpPr>
          <p:cNvPr id="46" name="文本占位符 45"/>
          <p:cNvSpPr>
            <a:spLocks noGrp="1"/>
          </p:cNvSpPr>
          <p:nvPr>
            <p:ph type="body" sz="quarter" idx="10"/>
          </p:nvPr>
        </p:nvSpPr>
        <p:spPr/>
        <p:txBody>
          <a:bodyPr/>
          <a:lstStyle/>
          <a:p>
            <a:pPr>
              <a:lnSpc>
                <a:spcPct val="130000"/>
              </a:lnSpc>
              <a:spcBef>
                <a:spcPts val="600"/>
              </a:spcBef>
            </a:pPr>
            <a:r>
              <a:rPr lang="zh-CN" altLang="zh-CN" sz="2000" dirty="0">
                <a:latin typeface="+mn-lt"/>
                <a:ea typeface="+mn-ea"/>
                <a:cs typeface="+mn-ea"/>
                <a:sym typeface="+mn-lt"/>
              </a:rPr>
              <a:t>Air conditioners are classified into the following by application:</a:t>
            </a:r>
          </a:p>
        </p:txBody>
      </p:sp>
      <p:graphicFrame>
        <p:nvGraphicFramePr>
          <p:cNvPr id="49" name="Group 69"/>
          <p:cNvGraphicFramePr>
            <a:graphicFrameLocks noGrp="1"/>
          </p:cNvGraphicFramePr>
          <p:nvPr>
            <p:extLst>
              <p:ext uri="{D42A27DB-BD31-4B8C-83A1-F6EECF244321}">
                <p14:modId xmlns:p14="http://schemas.microsoft.com/office/powerpoint/2010/main" val="281930431"/>
              </p:ext>
            </p:extLst>
          </p:nvPr>
        </p:nvGraphicFramePr>
        <p:xfrm>
          <a:off x="1079654" y="1564429"/>
          <a:ext cx="9760945" cy="4480714"/>
        </p:xfrm>
        <a:graphic>
          <a:graphicData uri="http://schemas.openxmlformats.org/drawingml/2006/table">
            <a:tbl>
              <a:tblPr/>
              <a:tblGrid>
                <a:gridCol w="1174960"/>
                <a:gridCol w="1343582"/>
                <a:gridCol w="1232286"/>
                <a:gridCol w="1129767"/>
                <a:gridCol w="1717246"/>
                <a:gridCol w="1129767"/>
                <a:gridCol w="2033337"/>
              </a:tblGrid>
              <a:tr h="510002">
                <a:tc gridSpan="2">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en-US" altLang="zh-CN" sz="1400" b="1" i="0" u="none" strike="noStrike" cap="none" normalizeH="0" baseline="0" dirty="0" smtClean="0">
                          <a:ln>
                            <a:noFill/>
                          </a:ln>
                          <a:solidFill>
                            <a:srgbClr val="000000"/>
                          </a:solidFill>
                          <a:effectLst/>
                          <a:latin typeface="+mn-lt"/>
                          <a:ea typeface="+mn-ea"/>
                          <a:cs typeface="+mn-ea"/>
                          <a:sym typeface="+mn-lt"/>
                        </a:rPr>
                        <a:t>              </a:t>
                      </a:r>
                      <a:r>
                        <a:rPr kumimoji="0" lang="zh-CN" altLang="zh-CN" sz="1400" b="1" i="0" u="none" strike="noStrike" cap="none" normalizeH="0" baseline="0" dirty="0" smtClean="0">
                          <a:ln>
                            <a:noFill/>
                          </a:ln>
                          <a:solidFill>
                            <a:srgbClr val="000000"/>
                          </a:solidFill>
                          <a:effectLst/>
                          <a:latin typeface="+mn-lt"/>
                          <a:ea typeface="+mn-ea"/>
                          <a:cs typeface="+mn-ea"/>
                          <a:sym typeface="+mn-lt"/>
                        </a:rPr>
                        <a:t>Adjustment </a:t>
                      </a:r>
                      <a:endParaRPr kumimoji="0" lang="en-US" altLang="zh-CN" sz="1400" b="1" i="0" u="none" strike="noStrike" cap="none" normalizeH="0" baseline="0" dirty="0" smtClean="0">
                        <a:ln>
                          <a:noFill/>
                        </a:ln>
                        <a:solidFill>
                          <a:srgbClr val="000000"/>
                        </a:solidFill>
                        <a:effectLst/>
                        <a:latin typeface="+mn-lt"/>
                        <a:ea typeface="+mn-ea"/>
                        <a:cs typeface="+mn-ea"/>
                        <a:sym typeface="+mn-lt"/>
                      </a:endParaRPr>
                    </a:p>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en-US" altLang="zh-CN" sz="1400" b="1" i="0" u="none" strike="noStrike" cap="none" normalizeH="0" baseline="0" dirty="0" smtClean="0">
                          <a:ln>
                            <a:noFill/>
                          </a:ln>
                          <a:solidFill>
                            <a:srgbClr val="000000"/>
                          </a:solidFill>
                          <a:effectLst/>
                          <a:latin typeface="+mn-lt"/>
                          <a:ea typeface="+mn-ea"/>
                          <a:cs typeface="+mn-ea"/>
                          <a:sym typeface="+mn-lt"/>
                        </a:rPr>
                        <a:t>            </a:t>
                      </a:r>
                      <a:r>
                        <a:rPr kumimoji="0" lang="zh-CN" altLang="zh-CN" sz="1400" b="1" i="0" u="none" strike="noStrike" cap="none" normalizeH="0" baseline="0" dirty="0" smtClean="0">
                          <a:ln>
                            <a:noFill/>
                          </a:ln>
                          <a:solidFill>
                            <a:srgbClr val="000000"/>
                          </a:solidFill>
                          <a:effectLst/>
                          <a:latin typeface="+mn-lt"/>
                          <a:ea typeface="+mn-ea"/>
                          <a:cs typeface="+mn-ea"/>
                          <a:sym typeface="+mn-lt"/>
                        </a:rPr>
                        <a:t>Parameter</a:t>
                      </a:r>
                      <a:endParaRPr kumimoji="0" lang="en-US" altLang="zh-CN" sz="1400" b="1" i="0" u="none" strike="noStrike" cap="none" normalizeH="0" baseline="0" dirty="0" smtClean="0">
                        <a:ln>
                          <a:noFill/>
                        </a:ln>
                        <a:solidFill>
                          <a:srgbClr val="000000"/>
                        </a:solidFill>
                        <a:effectLst/>
                        <a:latin typeface="+mn-lt"/>
                        <a:ea typeface="+mn-ea"/>
                        <a:cs typeface="+mn-ea"/>
                        <a:sym typeface="+mn-lt"/>
                      </a:endParaRPr>
                    </a:p>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1" i="0" u="none" strike="noStrike" cap="none" normalizeH="0" baseline="0" dirty="0" smtClean="0">
                          <a:ln>
                            <a:noFill/>
                          </a:ln>
                          <a:solidFill>
                            <a:srgbClr val="000000"/>
                          </a:solidFill>
                          <a:effectLst/>
                          <a:latin typeface="+mn-lt"/>
                          <a:ea typeface="+mn-ea"/>
                          <a:cs typeface="+mn-ea"/>
                          <a:sym typeface="+mn-lt"/>
                        </a:rPr>
                        <a:t>Type of an Air </a:t>
                      </a:r>
                      <a:endParaRPr kumimoji="0" lang="en-US" altLang="zh-CN" sz="1400" b="1" i="0" u="none" strike="noStrike" cap="none" normalizeH="0" baseline="0" dirty="0" smtClean="0">
                        <a:ln>
                          <a:noFill/>
                        </a:ln>
                        <a:solidFill>
                          <a:srgbClr val="000000"/>
                        </a:solidFill>
                        <a:effectLst/>
                        <a:latin typeface="+mn-lt"/>
                        <a:ea typeface="+mn-ea"/>
                        <a:cs typeface="+mn-ea"/>
                        <a:sym typeface="+mn-lt"/>
                      </a:endParaRPr>
                    </a:p>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1" i="0" u="none" strike="noStrike" cap="none" normalizeH="0" baseline="0" dirty="0" smtClean="0">
                          <a:ln>
                            <a:noFill/>
                          </a:ln>
                          <a:solidFill>
                            <a:srgbClr val="000000"/>
                          </a:solidFill>
                          <a:effectLst/>
                          <a:latin typeface="+mn-lt"/>
                          <a:ea typeface="+mn-ea"/>
                          <a:cs typeface="+mn-ea"/>
                          <a:sym typeface="+mn-lt"/>
                        </a:rPr>
                        <a:t>Conditioner</a:t>
                      </a:r>
                    </a:p>
                  </a:txBody>
                  <a:tcPr marL="36000" marR="36000" marT="45731" marB="4573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solidFill>
                      <a:srgbClr val="D9D9D9"/>
                    </a:solidFill>
                  </a:tcPr>
                </a:tc>
                <a:tc hMerge="1">
                  <a:txBody>
                    <a:bodyPr/>
                    <a:lstStyle/>
                    <a:p>
                      <a:endParaRPr lang="zh-CN" altLang="en-US"/>
                    </a:p>
                  </a:txBody>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400" b="1" i="0" u="none" strike="noStrike" cap="none" normalizeH="0" baseline="0" dirty="0" smtClean="0">
                          <a:ln>
                            <a:noFill/>
                          </a:ln>
                          <a:solidFill>
                            <a:srgbClr val="000000"/>
                          </a:solidFill>
                          <a:effectLst/>
                          <a:latin typeface="+mn-lt"/>
                          <a:ea typeface="+mn-ea"/>
                          <a:cs typeface="+mn-ea"/>
                          <a:sym typeface="+mn-lt"/>
                        </a:rPr>
                        <a:t>Temperature</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400" b="1" i="0" u="none" strike="noStrike" cap="none" normalizeH="0" baseline="0" dirty="0" smtClean="0">
                          <a:ln>
                            <a:noFill/>
                          </a:ln>
                          <a:solidFill>
                            <a:srgbClr val="000000"/>
                          </a:solidFill>
                          <a:effectLst/>
                          <a:latin typeface="+mn-lt"/>
                          <a:ea typeface="+mn-ea"/>
                          <a:cs typeface="+mn-ea"/>
                          <a:sym typeface="+mn-lt"/>
                        </a:rPr>
                        <a:t>Humidity</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400" b="1" i="0" u="none" strike="noStrike" cap="none" normalizeH="0" baseline="0" dirty="0" smtClean="0">
                          <a:ln>
                            <a:noFill/>
                          </a:ln>
                          <a:solidFill>
                            <a:srgbClr val="000000"/>
                          </a:solidFill>
                          <a:effectLst/>
                          <a:latin typeface="+mn-lt"/>
                          <a:ea typeface="+mn-ea"/>
                          <a:cs typeface="+mn-ea"/>
                          <a:sym typeface="+mn-lt"/>
                        </a:rPr>
                        <a:t>Cleanliness</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400" b="1" i="0" u="none" strike="noStrike" cap="none" normalizeH="0" baseline="0" dirty="0" smtClean="0">
                          <a:ln>
                            <a:noFill/>
                          </a:ln>
                          <a:solidFill>
                            <a:srgbClr val="000000"/>
                          </a:solidFill>
                          <a:effectLst/>
                          <a:latin typeface="+mn-lt"/>
                          <a:ea typeface="+mn-ea"/>
                          <a:cs typeface="+mn-ea"/>
                          <a:sym typeface="+mn-lt"/>
                        </a:rPr>
                        <a:t>Airflow Speed</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t" latinLnBrk="0" hangingPunct="0">
                        <a:lnSpc>
                          <a:spcPct val="90000"/>
                        </a:lnSpc>
                        <a:spcBef>
                          <a:spcPct val="30000"/>
                        </a:spcBef>
                        <a:spcAft>
                          <a:spcPct val="30000"/>
                        </a:spcAft>
                        <a:buClrTx/>
                        <a:buSzPct val="100000"/>
                        <a:buFontTx/>
                        <a:buNone/>
                        <a:tabLst/>
                      </a:pPr>
                      <a:r>
                        <a:rPr kumimoji="0" lang="zh-CN" altLang="zh-CN" sz="1400" b="1" i="0" u="none" strike="noStrike" cap="none" normalizeH="0" baseline="0" dirty="0" smtClean="0">
                          <a:ln>
                            <a:noFill/>
                          </a:ln>
                          <a:solidFill>
                            <a:srgbClr val="000000"/>
                          </a:solidFill>
                          <a:effectLst/>
                          <a:latin typeface="+mn-lt"/>
                          <a:ea typeface="+mn-ea"/>
                          <a:cs typeface="+mn-ea"/>
                          <a:sym typeface="+mn-lt"/>
                        </a:rPr>
                        <a:t>Operating Life</a:t>
                      </a:r>
                    </a:p>
                  </a:txBody>
                  <a:tcPr marL="36000" marR="36000"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r>
              <a:tr h="288047">
                <a:tc rowSpan="3">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dirty="0" smtClean="0">
                          <a:ln>
                            <a:noFill/>
                          </a:ln>
                          <a:solidFill>
                            <a:srgbClr val="000000"/>
                          </a:solidFill>
                          <a:effectLst/>
                          <a:latin typeface="+mn-lt"/>
                          <a:ea typeface="+mn-ea"/>
                          <a:cs typeface="+mn-ea"/>
                          <a:sym typeface="+mn-lt"/>
                        </a:rPr>
                        <a:t>Industrial air conditioner </a:t>
                      </a:r>
                    </a:p>
                  </a:txBody>
                  <a:tcPr marL="36000" marR="36000" marT="45731" marB="4573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dirty="0" smtClean="0">
                          <a:ln>
                            <a:noFill/>
                          </a:ln>
                          <a:solidFill>
                            <a:srgbClr val="000000"/>
                          </a:solidFill>
                          <a:effectLst/>
                          <a:latin typeface="+mn-lt"/>
                          <a:ea typeface="+mn-ea"/>
                          <a:cs typeface="+mn-ea"/>
                          <a:sym typeface="+mn-lt"/>
                        </a:rPr>
                        <a:t>CRAC (precision)</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smtClean="0">
                          <a:ln>
                            <a:noFill/>
                          </a:ln>
                          <a:solidFill>
                            <a:srgbClr val="000000"/>
                          </a:solidFill>
                          <a:effectLst/>
                          <a:latin typeface="+mn-lt"/>
                          <a:ea typeface="+mn-ea"/>
                          <a:cs typeface="+mn-ea"/>
                          <a:sym typeface="+mn-lt"/>
                        </a:rPr>
                        <a:t>Constant</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smtClean="0">
                          <a:ln>
                            <a:noFill/>
                          </a:ln>
                          <a:solidFill>
                            <a:srgbClr val="000000"/>
                          </a:solidFill>
                          <a:effectLst/>
                          <a:latin typeface="+mn-lt"/>
                          <a:ea typeface="+mn-ea"/>
                          <a:cs typeface="+mn-ea"/>
                          <a:sym typeface="+mn-lt"/>
                        </a:rPr>
                        <a:t>Constant</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dirty="0" smtClean="0">
                          <a:ln>
                            <a:noFill/>
                          </a:ln>
                          <a:solidFill>
                            <a:srgbClr val="000000"/>
                          </a:solidFill>
                          <a:effectLst/>
                          <a:latin typeface="+mn-lt"/>
                          <a:ea typeface="+mn-ea"/>
                          <a:cs typeface="+mn-ea"/>
                          <a:sym typeface="+mn-lt"/>
                        </a:rPr>
                        <a:t>Cleanliness required by </a:t>
                      </a:r>
                      <a:r>
                        <a:rPr kumimoji="0" lang="en-US" altLang="zh-CN" sz="1400" b="0" i="0" u="none" strike="noStrike" cap="none" normalizeH="0" baseline="0" dirty="0" smtClean="0">
                          <a:ln>
                            <a:noFill/>
                          </a:ln>
                          <a:solidFill>
                            <a:srgbClr val="000000"/>
                          </a:solidFill>
                          <a:effectLst/>
                          <a:latin typeface="+mn-lt"/>
                          <a:ea typeface="+mn-ea"/>
                          <a:cs typeface="+mn-ea"/>
                          <a:sym typeface="+mn-lt"/>
                        </a:rPr>
                        <a:t>data center</a:t>
                      </a:r>
                      <a:r>
                        <a:rPr kumimoji="0" lang="zh-CN" altLang="zh-CN" sz="1400" b="0" i="0" u="none" strike="noStrike" cap="none" normalizeH="0" baseline="0" dirty="0" smtClean="0">
                          <a:ln>
                            <a:noFill/>
                          </a:ln>
                          <a:solidFill>
                            <a:srgbClr val="000000"/>
                          </a:solidFill>
                          <a:effectLst/>
                          <a:latin typeface="+mn-lt"/>
                          <a:ea typeface="+mn-ea"/>
                          <a:cs typeface="+mn-ea"/>
                          <a:sym typeface="+mn-lt"/>
                        </a:rPr>
                        <a:t>s</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cap="none" normalizeH="0" baseline="0" dirty="0" smtClean="0">
                        <a:ln>
                          <a:noFill/>
                        </a:ln>
                        <a:solidFill>
                          <a:schemeClr val="tx1"/>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en-US" altLang="zh-CN" sz="1400" b="0" i="0" u="none" strike="noStrike" kern="1200" cap="none" normalizeH="0" baseline="0" dirty="0" smtClean="0">
                          <a:ln>
                            <a:noFill/>
                          </a:ln>
                          <a:solidFill>
                            <a:srgbClr val="000000"/>
                          </a:solidFill>
                          <a:effectLst/>
                          <a:latin typeface="+mn-lt"/>
                          <a:ea typeface="+mn-ea"/>
                          <a:cs typeface="+mn-ea"/>
                          <a:sym typeface="+mn-lt"/>
                        </a:rPr>
                        <a:t>Uninterruptible</a:t>
                      </a:r>
                      <a:r>
                        <a:rPr kumimoji="0" lang="zh-CN" altLang="zh-CN" sz="1400" b="0" i="0" u="none" strike="noStrike" kern="1200" cap="none" normalizeH="0" baseline="0" dirty="0" smtClean="0">
                          <a:ln>
                            <a:noFill/>
                          </a:ln>
                          <a:solidFill>
                            <a:srgbClr val="000000"/>
                          </a:solidFill>
                          <a:effectLst/>
                          <a:latin typeface="+mn-lt"/>
                          <a:ea typeface="+mn-ea"/>
                          <a:cs typeface="+mn-ea"/>
                          <a:sym typeface="+mn-lt"/>
                        </a:rPr>
                        <a:t> operation &gt; 10 years</a:t>
                      </a:r>
                    </a:p>
                  </a:txBody>
                  <a:tcPr marL="36000" marR="36000"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2008">
                <a:tc vMerge="1">
                  <a:txBody>
                    <a:bodyPr/>
                    <a:lstStyle/>
                    <a:p>
                      <a:endParaRPr lang="zh-CN" altLang="en-US"/>
                    </a:p>
                  </a:txBody>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dirty="0" smtClean="0">
                          <a:ln>
                            <a:noFill/>
                          </a:ln>
                          <a:solidFill>
                            <a:srgbClr val="000000"/>
                          </a:solidFill>
                          <a:effectLst/>
                          <a:latin typeface="+mn-lt"/>
                          <a:ea typeface="+mn-ea"/>
                          <a:cs typeface="+mn-ea"/>
                          <a:sym typeface="+mn-lt"/>
                        </a:rPr>
                        <a:t>Clean air conditioner</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dirty="0" smtClean="0">
                          <a:ln>
                            <a:noFill/>
                          </a:ln>
                          <a:solidFill>
                            <a:srgbClr val="000000"/>
                          </a:solidFill>
                          <a:effectLst/>
                          <a:latin typeface="+mn-lt"/>
                          <a:ea typeface="+mn-ea"/>
                          <a:cs typeface="+mn-ea"/>
                          <a:sym typeface="+mn-lt"/>
                        </a:rPr>
                        <a:t>Adjustable</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smtClean="0">
                          <a:ln>
                            <a:noFill/>
                          </a:ln>
                          <a:solidFill>
                            <a:srgbClr val="000000"/>
                          </a:solidFill>
                          <a:effectLst/>
                          <a:latin typeface="+mn-lt"/>
                          <a:ea typeface="+mn-ea"/>
                          <a:cs typeface="+mn-ea"/>
                          <a:sym typeface="+mn-lt"/>
                        </a:rPr>
                        <a:t>Adjustable</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kern="1200" cap="none" normalizeH="0" baseline="0" dirty="0" smtClean="0">
                          <a:ln>
                            <a:noFill/>
                          </a:ln>
                          <a:solidFill>
                            <a:srgbClr val="000000"/>
                          </a:solidFill>
                          <a:effectLst/>
                          <a:latin typeface="+mn-lt"/>
                          <a:ea typeface="+mn-ea"/>
                          <a:cs typeface="+mn-ea"/>
                          <a:sym typeface="+mn-lt"/>
                        </a:rPr>
                        <a:t>Cleanliness required by industrial buildings</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kern="1200" cap="none" normalizeH="0" baseline="0" dirty="0" smtClean="0">
                        <a:ln>
                          <a:noFill/>
                        </a:ln>
                        <a:solidFill>
                          <a:srgbClr val="000000"/>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kern="1200" cap="none" normalizeH="0" baseline="0" dirty="0" smtClean="0">
                          <a:ln>
                            <a:noFill/>
                          </a:ln>
                          <a:solidFill>
                            <a:srgbClr val="000000"/>
                          </a:solidFill>
                          <a:effectLst/>
                          <a:latin typeface="+mn-lt"/>
                          <a:ea typeface="+mn-ea"/>
                          <a:cs typeface="+mn-ea"/>
                          <a:sym typeface="+mn-lt"/>
                        </a:rPr>
                        <a:t>Intermittent operation ≤ 10 years</a:t>
                      </a:r>
                    </a:p>
                  </a:txBody>
                  <a:tcPr marL="36000" marR="36000"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2008">
                <a:tc vMerge="1">
                  <a:txBody>
                    <a:bodyPr/>
                    <a:lstStyle/>
                    <a:p>
                      <a:endParaRPr lang="zh-CN" altLang="en-US"/>
                    </a:p>
                  </a:txBody>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smtClean="0">
                          <a:ln>
                            <a:noFill/>
                          </a:ln>
                          <a:solidFill>
                            <a:srgbClr val="000000"/>
                          </a:solidFill>
                          <a:effectLst/>
                          <a:latin typeface="+mn-lt"/>
                          <a:ea typeface="+mn-ea"/>
                          <a:cs typeface="+mn-ea"/>
                          <a:sym typeface="+mn-lt"/>
                        </a:rPr>
                        <a:t>Medical air conditioner</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dirty="0" smtClean="0">
                          <a:ln>
                            <a:noFill/>
                          </a:ln>
                          <a:solidFill>
                            <a:srgbClr val="000000"/>
                          </a:solidFill>
                          <a:effectLst/>
                          <a:latin typeface="+mn-lt"/>
                          <a:ea typeface="+mn-ea"/>
                          <a:cs typeface="+mn-ea"/>
                          <a:sym typeface="+mn-lt"/>
                        </a:rPr>
                        <a:t>Adjustable</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smtClean="0">
                          <a:ln>
                            <a:noFill/>
                          </a:ln>
                          <a:solidFill>
                            <a:srgbClr val="000000"/>
                          </a:solidFill>
                          <a:effectLst/>
                          <a:latin typeface="+mn-lt"/>
                          <a:ea typeface="+mn-ea"/>
                          <a:cs typeface="+mn-ea"/>
                          <a:sym typeface="+mn-lt"/>
                        </a:rPr>
                        <a:t>Adjustable</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kern="1200" cap="none" normalizeH="0" baseline="0" smtClean="0">
                          <a:ln>
                            <a:noFill/>
                          </a:ln>
                          <a:solidFill>
                            <a:srgbClr val="000000"/>
                          </a:solidFill>
                          <a:effectLst/>
                          <a:latin typeface="+mn-lt"/>
                          <a:ea typeface="+mn-ea"/>
                          <a:cs typeface="+mn-ea"/>
                          <a:sym typeface="+mn-lt"/>
                        </a:rPr>
                        <a:t>Cleanliness required by the medical industry</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kern="1200" cap="none" normalizeH="0" baseline="0" dirty="0" smtClean="0">
                          <a:ln>
                            <a:noFill/>
                          </a:ln>
                          <a:solidFill>
                            <a:srgbClr val="000000"/>
                          </a:solidFill>
                          <a:effectLst/>
                          <a:latin typeface="+mn-lt"/>
                          <a:ea typeface="+mn-ea"/>
                          <a:cs typeface="+mn-ea"/>
                          <a:sym typeface="+mn-lt"/>
                        </a:rPr>
                        <a:t>&lt; 0.25 m/s</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kern="1200" cap="none" normalizeH="0" baseline="0" dirty="0" smtClean="0">
                          <a:ln>
                            <a:noFill/>
                          </a:ln>
                          <a:solidFill>
                            <a:srgbClr val="000000"/>
                          </a:solidFill>
                          <a:effectLst/>
                          <a:latin typeface="+mn-lt"/>
                          <a:ea typeface="+mn-ea"/>
                          <a:cs typeface="+mn-ea"/>
                          <a:sym typeface="+mn-lt"/>
                        </a:rPr>
                        <a:t>Intermittent operation ≤ 10 years</a:t>
                      </a:r>
                    </a:p>
                  </a:txBody>
                  <a:tcPr marL="36000" marR="36000"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2008">
                <a:tc rowSpan="3">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dirty="0" smtClean="0">
                          <a:ln>
                            <a:noFill/>
                          </a:ln>
                          <a:solidFill>
                            <a:srgbClr val="000000"/>
                          </a:solidFill>
                          <a:effectLst/>
                          <a:latin typeface="+mn-lt"/>
                          <a:ea typeface="+mn-ea"/>
                          <a:cs typeface="+mn-ea"/>
                          <a:sym typeface="+mn-lt"/>
                        </a:rPr>
                        <a:t>Comfort air conditioner </a:t>
                      </a:r>
                    </a:p>
                  </a:txBody>
                  <a:tcPr marL="36000" marR="36000" marT="45731" marB="4573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smtClean="0">
                          <a:ln>
                            <a:noFill/>
                          </a:ln>
                          <a:solidFill>
                            <a:srgbClr val="000000"/>
                          </a:solidFill>
                          <a:effectLst/>
                          <a:latin typeface="+mn-lt"/>
                          <a:ea typeface="+mn-ea"/>
                          <a:cs typeface="+mn-ea"/>
                          <a:sym typeface="+mn-lt"/>
                        </a:rPr>
                        <a:t>Home air conditioner</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dirty="0" smtClean="0">
                          <a:ln>
                            <a:noFill/>
                          </a:ln>
                          <a:solidFill>
                            <a:srgbClr val="000000"/>
                          </a:solidFill>
                          <a:effectLst/>
                          <a:latin typeface="+mn-lt"/>
                          <a:ea typeface="+mn-ea"/>
                          <a:cs typeface="+mn-ea"/>
                          <a:sym typeface="+mn-lt"/>
                        </a:rPr>
                        <a:t>Adjustable</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cap="none" normalizeH="0" baseline="0" dirty="0" smtClean="0">
                        <a:ln>
                          <a:noFill/>
                        </a:ln>
                        <a:solidFill>
                          <a:schemeClr val="tx1"/>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kern="1200" cap="none" normalizeH="0" baseline="0" dirty="0" smtClean="0">
                        <a:ln>
                          <a:noFill/>
                        </a:ln>
                        <a:solidFill>
                          <a:srgbClr val="000000"/>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kern="1200" cap="none" normalizeH="0" baseline="0" dirty="0" smtClean="0">
                        <a:ln>
                          <a:noFill/>
                        </a:ln>
                        <a:solidFill>
                          <a:srgbClr val="000000"/>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kern="1200" cap="none" normalizeH="0" baseline="0" dirty="0" smtClean="0">
                          <a:ln>
                            <a:noFill/>
                          </a:ln>
                          <a:solidFill>
                            <a:srgbClr val="000000"/>
                          </a:solidFill>
                          <a:effectLst/>
                          <a:latin typeface="+mn-lt"/>
                          <a:ea typeface="+mn-ea"/>
                          <a:cs typeface="+mn-ea"/>
                          <a:sym typeface="+mn-lt"/>
                        </a:rPr>
                        <a:t>Intermittent operation ≤ 10 years</a:t>
                      </a:r>
                    </a:p>
                  </a:txBody>
                  <a:tcPr marL="36000" marR="36000"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2008">
                <a:tc vMerge="1">
                  <a:txBody>
                    <a:bodyPr/>
                    <a:lstStyle/>
                    <a:p>
                      <a:endParaRPr lang="zh-CN" altLang="en-US"/>
                    </a:p>
                  </a:txBody>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smtClean="0">
                          <a:ln>
                            <a:noFill/>
                          </a:ln>
                          <a:solidFill>
                            <a:srgbClr val="000000"/>
                          </a:solidFill>
                          <a:effectLst/>
                          <a:latin typeface="+mn-lt"/>
                          <a:ea typeface="+mn-ea"/>
                          <a:cs typeface="+mn-ea"/>
                          <a:sym typeface="+mn-lt"/>
                        </a:rPr>
                        <a:t>Commercial air conditioner</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smtClean="0">
                          <a:ln>
                            <a:noFill/>
                          </a:ln>
                          <a:solidFill>
                            <a:srgbClr val="000000"/>
                          </a:solidFill>
                          <a:effectLst/>
                          <a:latin typeface="+mn-lt"/>
                          <a:ea typeface="+mn-ea"/>
                          <a:cs typeface="+mn-ea"/>
                          <a:sym typeface="+mn-lt"/>
                        </a:rPr>
                        <a:t>Adjustable</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cap="none" normalizeH="0" baseline="0" smtClean="0">
                        <a:ln>
                          <a:noFill/>
                        </a:ln>
                        <a:solidFill>
                          <a:schemeClr val="tx1"/>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kern="1200" cap="none" normalizeH="0" baseline="0" smtClean="0">
                        <a:ln>
                          <a:noFill/>
                        </a:ln>
                        <a:solidFill>
                          <a:srgbClr val="000000"/>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kern="1200" cap="none" normalizeH="0" baseline="0" dirty="0" smtClean="0">
                        <a:ln>
                          <a:noFill/>
                        </a:ln>
                        <a:solidFill>
                          <a:srgbClr val="000000"/>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kern="1200" cap="none" normalizeH="0" baseline="0" dirty="0" smtClean="0">
                          <a:ln>
                            <a:noFill/>
                          </a:ln>
                          <a:solidFill>
                            <a:srgbClr val="000000"/>
                          </a:solidFill>
                          <a:effectLst/>
                          <a:latin typeface="+mn-lt"/>
                          <a:ea typeface="+mn-ea"/>
                          <a:cs typeface="+mn-ea"/>
                          <a:sym typeface="+mn-lt"/>
                        </a:rPr>
                        <a:t>Intermittent operation ≤ 10 years</a:t>
                      </a:r>
                    </a:p>
                  </a:txBody>
                  <a:tcPr marL="36000" marR="36000"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2008">
                <a:tc vMerge="1">
                  <a:txBody>
                    <a:bodyPr/>
                    <a:lstStyle/>
                    <a:p>
                      <a:endParaRPr lang="zh-CN" altLang="en-US"/>
                    </a:p>
                  </a:txBody>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dirty="0" smtClean="0">
                          <a:ln>
                            <a:noFill/>
                          </a:ln>
                          <a:solidFill>
                            <a:srgbClr val="000000"/>
                          </a:solidFill>
                          <a:effectLst/>
                          <a:latin typeface="+mn-lt"/>
                          <a:ea typeface="+mn-ea"/>
                          <a:cs typeface="+mn-ea"/>
                          <a:sym typeface="+mn-lt"/>
                        </a:rPr>
                        <a:t>Central air conditioner</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cap="none" normalizeH="0" baseline="0" smtClean="0">
                          <a:ln>
                            <a:noFill/>
                          </a:ln>
                          <a:solidFill>
                            <a:srgbClr val="000000"/>
                          </a:solidFill>
                          <a:effectLst/>
                          <a:latin typeface="+mn-lt"/>
                          <a:ea typeface="+mn-ea"/>
                          <a:cs typeface="+mn-ea"/>
                          <a:sym typeface="+mn-lt"/>
                        </a:rPr>
                        <a:t>Adjustable</a:t>
                      </a: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cap="none" normalizeH="0" baseline="0" smtClean="0">
                        <a:ln>
                          <a:noFill/>
                        </a:ln>
                        <a:solidFill>
                          <a:schemeClr val="tx1"/>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kern="1200" cap="none" normalizeH="0" baseline="0" dirty="0" smtClean="0">
                        <a:ln>
                          <a:noFill/>
                        </a:ln>
                        <a:solidFill>
                          <a:srgbClr val="000000"/>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
                          <a:schemeClr val="bg2"/>
                        </a:buClr>
                        <a:buSzPct val="60000"/>
                        <a:buFont typeface="Wingdings" pitchFamily="2" charset="2"/>
                        <a:buNone/>
                        <a:tabLst/>
                      </a:pPr>
                      <a:endParaRPr kumimoji="0" lang="zh-CN" altLang="en-US" sz="1400" b="0" i="0" u="none" strike="noStrike" kern="1200" cap="none" normalizeH="0" baseline="0" dirty="0" smtClean="0">
                        <a:ln>
                          <a:noFill/>
                        </a:ln>
                        <a:solidFill>
                          <a:srgbClr val="000000"/>
                        </a:solidFill>
                        <a:effectLst/>
                        <a:latin typeface="+mn-lt"/>
                        <a:ea typeface="+mn-ea"/>
                        <a:cs typeface="+mn-ea"/>
                        <a:sym typeface="+mn-lt"/>
                      </a:endParaRPr>
                    </a:p>
                  </a:txBody>
                  <a:tcPr marL="36000" marR="36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90000"/>
                        </a:lnSpc>
                        <a:spcBef>
                          <a:spcPct val="30000"/>
                        </a:spcBef>
                        <a:spcAft>
                          <a:spcPct val="30000"/>
                        </a:spcAft>
                        <a:buClrTx/>
                        <a:buSzPct val="100000"/>
                        <a:buFontTx/>
                        <a:buNone/>
                        <a:tabLst/>
                      </a:pPr>
                      <a:r>
                        <a:rPr kumimoji="0" lang="zh-CN" altLang="zh-CN" sz="1400" b="0" i="0" u="none" strike="noStrike" kern="1200" cap="none" normalizeH="0" baseline="0" dirty="0" smtClean="0">
                          <a:ln>
                            <a:noFill/>
                          </a:ln>
                          <a:solidFill>
                            <a:srgbClr val="000000"/>
                          </a:solidFill>
                          <a:effectLst/>
                          <a:latin typeface="+mn-lt"/>
                          <a:ea typeface="+mn-ea"/>
                          <a:cs typeface="+mn-ea"/>
                          <a:sym typeface="+mn-lt"/>
                        </a:rPr>
                        <a:t>Intermittent operation ≤ 15 years</a:t>
                      </a:r>
                    </a:p>
                  </a:txBody>
                  <a:tcPr marL="36000" marR="36000" marT="45731" marB="4573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546169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占位符 45"/>
          <p:cNvSpPr>
            <a:spLocks noGrp="1"/>
          </p:cNvSpPr>
          <p:nvPr>
            <p:ph type="body" sz="quarter" idx="10"/>
          </p:nvPr>
        </p:nvSpPr>
        <p:spPr/>
        <p:txBody>
          <a:bodyPr/>
          <a:lstStyle/>
          <a:p>
            <a:r>
              <a:rPr lang="zh-CN" altLang="zh-CN" sz="2000" dirty="0">
                <a:latin typeface="+mn-lt"/>
                <a:ea typeface="+mn-ea"/>
                <a:cs typeface="+mn-ea"/>
                <a:sym typeface="+mn-lt"/>
              </a:rPr>
              <a:t>Air conditioners are classified into the following by cooling system:</a:t>
            </a:r>
            <a:endParaRPr lang="en-US" altLang="zh-CN" sz="2000" dirty="0">
              <a:latin typeface="+mn-lt"/>
              <a:ea typeface="+mn-ea"/>
              <a:cs typeface="+mn-ea"/>
              <a:sym typeface="+mn-lt"/>
            </a:endParaRPr>
          </a:p>
          <a:p>
            <a:pPr lvl="1">
              <a:buClrTx/>
            </a:pPr>
            <a:r>
              <a:rPr lang="en-US" altLang="zh-CN" sz="1600" dirty="0">
                <a:solidFill>
                  <a:srgbClr val="000000"/>
                </a:solidFill>
                <a:cs typeface="+mn-ea"/>
                <a:sym typeface="+mn-lt"/>
              </a:rPr>
              <a:t>Direct expansion a</a:t>
            </a:r>
            <a:r>
              <a:rPr lang="zh-CN" altLang="zh-CN" sz="1600" dirty="0">
                <a:solidFill>
                  <a:srgbClr val="000000"/>
                </a:solidFill>
                <a:cs typeface="+mn-ea"/>
                <a:sym typeface="+mn-lt"/>
              </a:rPr>
              <a:t>ir-cooled</a:t>
            </a:r>
            <a:endParaRPr lang="en-US" altLang="zh-CN" sz="1600" dirty="0">
              <a:solidFill>
                <a:srgbClr val="000000"/>
              </a:solidFill>
              <a:cs typeface="+mn-ea"/>
              <a:sym typeface="+mn-lt"/>
            </a:endParaRPr>
          </a:p>
          <a:p>
            <a:pPr lvl="1">
              <a:buClrTx/>
            </a:pPr>
            <a:endParaRPr lang="zh-CN" altLang="zh-CN" sz="1200" dirty="0">
              <a:solidFill>
                <a:srgbClr val="000000"/>
              </a:solidFill>
              <a:cs typeface="+mn-ea"/>
              <a:sym typeface="+mn-lt"/>
            </a:endParaRPr>
          </a:p>
          <a:p>
            <a:pPr lvl="1">
              <a:buClrTx/>
              <a:buFont typeface="FrutigerNext LT Regular" pitchFamily="34" charset="0"/>
              <a:buNone/>
            </a:pPr>
            <a:endParaRPr lang="zh-CN" altLang="zh-CN" sz="1200" dirty="0">
              <a:solidFill>
                <a:srgbClr val="000000"/>
              </a:solidFill>
              <a:cs typeface="+mn-ea"/>
              <a:sym typeface="+mn-lt"/>
            </a:endParaRPr>
          </a:p>
          <a:p>
            <a:pPr lvl="1">
              <a:buClrTx/>
              <a:buFont typeface="FrutigerNext LT Regular" pitchFamily="34" charset="0"/>
              <a:buNone/>
            </a:pPr>
            <a:endParaRPr lang="en-US" altLang="zh-CN" sz="1200" dirty="0">
              <a:solidFill>
                <a:srgbClr val="000000"/>
              </a:solidFill>
              <a:cs typeface="+mn-ea"/>
              <a:sym typeface="+mn-lt"/>
            </a:endParaRPr>
          </a:p>
          <a:p>
            <a:pPr lvl="1">
              <a:buClrTx/>
              <a:buFont typeface="FrutigerNext LT Regular" pitchFamily="34" charset="0"/>
              <a:buNone/>
            </a:pPr>
            <a:endParaRPr lang="en-US" altLang="zh-CN" sz="1200" dirty="0">
              <a:solidFill>
                <a:srgbClr val="000000"/>
              </a:solidFill>
              <a:cs typeface="+mn-ea"/>
              <a:sym typeface="+mn-lt"/>
            </a:endParaRPr>
          </a:p>
          <a:p>
            <a:pPr lvl="1">
              <a:buClrTx/>
              <a:buFont typeface="FrutigerNext LT Regular" pitchFamily="34" charset="0"/>
              <a:buNone/>
            </a:pPr>
            <a:endParaRPr lang="zh-CN" altLang="zh-CN" sz="1200" dirty="0">
              <a:solidFill>
                <a:srgbClr val="000000"/>
              </a:solidFill>
              <a:cs typeface="+mn-ea"/>
              <a:sym typeface="+mn-lt"/>
            </a:endParaRPr>
          </a:p>
          <a:p>
            <a:pPr lvl="1"/>
            <a:r>
              <a:rPr lang="en-US" altLang="zh-CN" sz="1600" dirty="0">
                <a:solidFill>
                  <a:srgbClr val="000000"/>
                </a:solidFill>
                <a:cs typeface="+mn-ea"/>
                <a:sym typeface="+mn-lt"/>
              </a:rPr>
              <a:t>Direct expansion w</a:t>
            </a:r>
            <a:r>
              <a:rPr lang="zh-CN" altLang="zh-CN" sz="1600" dirty="0" smtClean="0">
                <a:solidFill>
                  <a:srgbClr val="000000"/>
                </a:solidFill>
                <a:cs typeface="+mn-ea"/>
                <a:sym typeface="+mn-lt"/>
              </a:rPr>
              <a:t>ater</a:t>
            </a:r>
            <a:r>
              <a:rPr lang="zh-CN" altLang="zh-CN" sz="1600" dirty="0">
                <a:solidFill>
                  <a:srgbClr val="000000"/>
                </a:solidFill>
                <a:cs typeface="+mn-ea"/>
                <a:sym typeface="+mn-lt"/>
              </a:rPr>
              <a:t>-cooled </a:t>
            </a:r>
          </a:p>
          <a:p>
            <a:endParaRPr lang="zh-CN" altLang="zh-CN" sz="1200" dirty="0">
              <a:solidFill>
                <a:srgbClr val="000000"/>
              </a:solidFill>
              <a:latin typeface="+mn-lt"/>
              <a:ea typeface="+mn-ea"/>
              <a:cs typeface="+mn-ea"/>
              <a:sym typeface="+mn-lt"/>
            </a:endParaRPr>
          </a:p>
          <a:p>
            <a:endParaRPr lang="zh-CN" altLang="zh-CN" sz="1200" dirty="0">
              <a:solidFill>
                <a:srgbClr val="000000"/>
              </a:solidFill>
              <a:latin typeface="+mn-lt"/>
              <a:ea typeface="+mn-ea"/>
              <a:cs typeface="+mn-ea"/>
              <a:sym typeface="+mn-lt"/>
            </a:endParaRPr>
          </a:p>
          <a:p>
            <a:endParaRPr lang="zh-CN" altLang="zh-CN" sz="1200" dirty="0">
              <a:latin typeface="+mn-lt"/>
              <a:ea typeface="+mn-ea"/>
              <a:cs typeface="+mn-ea"/>
              <a:sym typeface="+mn-lt"/>
            </a:endParaRPr>
          </a:p>
        </p:txBody>
      </p:sp>
      <p:sp>
        <p:nvSpPr>
          <p:cNvPr id="2" name="标题 1"/>
          <p:cNvSpPr>
            <a:spLocks noGrp="1"/>
          </p:cNvSpPr>
          <p:nvPr>
            <p:ph type="title"/>
          </p:nvPr>
        </p:nvSpPr>
        <p:spPr/>
        <p:txBody>
          <a:bodyPr/>
          <a:lstStyle/>
          <a:p>
            <a:r>
              <a:rPr lang="en-US" altLang="zh-CN" dirty="0">
                <a:latin typeface="+mn-lt"/>
                <a:ea typeface="+mn-ea"/>
                <a:cs typeface="+mn-ea"/>
                <a:sym typeface="+mn-lt"/>
              </a:rPr>
              <a:t>Classification</a:t>
            </a:r>
            <a:r>
              <a:rPr lang="zh-CN" altLang="zh-CN" dirty="0">
                <a:latin typeface="+mn-lt"/>
                <a:ea typeface="+mn-ea"/>
                <a:cs typeface="+mn-ea"/>
                <a:sym typeface="+mn-lt"/>
              </a:rPr>
              <a:t> of Air Conditioners</a:t>
            </a:r>
            <a:r>
              <a:rPr lang="en-US" altLang="zh-CN" dirty="0">
                <a:latin typeface="+mn-lt"/>
                <a:ea typeface="+mn-ea"/>
                <a:cs typeface="+mn-ea"/>
                <a:sym typeface="+mn-lt"/>
              </a:rPr>
              <a:t> - </a:t>
            </a:r>
            <a:r>
              <a:rPr lang="zh-CN" altLang="zh-CN" dirty="0">
                <a:latin typeface="+mn-lt"/>
                <a:ea typeface="+mn-ea"/>
                <a:cs typeface="+mn-ea"/>
                <a:sym typeface="+mn-lt"/>
              </a:rPr>
              <a:t>By</a:t>
            </a:r>
            <a:r>
              <a:rPr lang="en-US" altLang="zh-CN" dirty="0">
                <a:latin typeface="+mn-lt"/>
                <a:ea typeface="+mn-ea"/>
                <a:cs typeface="+mn-ea"/>
                <a:sym typeface="+mn-lt"/>
              </a:rPr>
              <a:t> </a:t>
            </a:r>
            <a:r>
              <a:rPr lang="zh-CN" altLang="zh-CN" dirty="0">
                <a:latin typeface="+mn-lt"/>
                <a:ea typeface="+mn-ea"/>
                <a:cs typeface="+mn-ea"/>
                <a:sym typeface="+mn-lt"/>
              </a:rPr>
              <a:t>Media (1)</a:t>
            </a:r>
            <a:endParaRPr lang="en-US" altLang="zh-CN" dirty="0">
              <a:latin typeface="+mn-lt"/>
              <a:ea typeface="+mn-ea"/>
              <a:cs typeface="+mn-ea"/>
              <a:sym typeface="+mn-lt"/>
            </a:endParaRPr>
          </a:p>
        </p:txBody>
      </p:sp>
      <p:grpSp>
        <p:nvGrpSpPr>
          <p:cNvPr id="4" name="组合 3"/>
          <p:cNvGrpSpPr/>
          <p:nvPr/>
        </p:nvGrpSpPr>
        <p:grpSpPr>
          <a:xfrm>
            <a:off x="3427413" y="1862912"/>
            <a:ext cx="7210425" cy="1798638"/>
            <a:chOff x="3427413" y="1862912"/>
            <a:chExt cx="7210425" cy="1798638"/>
          </a:xfrm>
        </p:grpSpPr>
        <p:sp>
          <p:nvSpPr>
            <p:cNvPr id="7" name="圆角矩形 6"/>
            <p:cNvSpPr/>
            <p:nvPr/>
          </p:nvSpPr>
          <p:spPr>
            <a:xfrm>
              <a:off x="3427413" y="2802712"/>
              <a:ext cx="1079500" cy="39846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Air in </a:t>
              </a:r>
              <a:r>
                <a:rPr lang="en-US" altLang="zh-CN" sz="1200" dirty="0">
                  <a:solidFill>
                    <a:srgbClr val="000000"/>
                  </a:solidFill>
                  <a:cs typeface="+mn-ea"/>
                  <a:sym typeface="+mn-lt"/>
                </a:rPr>
                <a:t>a data center</a:t>
              </a:r>
              <a:endParaRPr lang="zh-CN" altLang="zh-CN" sz="1200" dirty="0">
                <a:solidFill>
                  <a:srgbClr val="000000"/>
                </a:solidFill>
                <a:cs typeface="+mn-ea"/>
                <a:sym typeface="+mn-lt"/>
              </a:endParaRPr>
            </a:p>
          </p:txBody>
        </p:sp>
        <p:sp>
          <p:nvSpPr>
            <p:cNvPr id="8" name="右箭头 7"/>
            <p:cNvSpPr/>
            <p:nvPr/>
          </p:nvSpPr>
          <p:spPr>
            <a:xfrm>
              <a:off x="7615238" y="2942412"/>
              <a:ext cx="1968500" cy="8890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fontAlgn="t">
                <a:defRPr/>
              </a:pPr>
              <a:endParaRPr lang="zh-CN" altLang="en-US" sz="1200">
                <a:cs typeface="+mn-ea"/>
                <a:sym typeface="+mn-lt"/>
              </a:endParaRPr>
            </a:p>
          </p:txBody>
        </p:sp>
        <p:sp>
          <p:nvSpPr>
            <p:cNvPr id="9" name="圆角矩形 8"/>
            <p:cNvSpPr/>
            <p:nvPr/>
          </p:nvSpPr>
          <p:spPr>
            <a:xfrm>
              <a:off x="6523039" y="2802712"/>
              <a:ext cx="1008063" cy="398462"/>
            </a:xfrm>
            <a:prstGeom prst="roundRect">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Refrigerant</a:t>
              </a:r>
            </a:p>
          </p:txBody>
        </p:sp>
        <p:sp>
          <p:nvSpPr>
            <p:cNvPr id="10" name="右箭头 9"/>
            <p:cNvSpPr/>
            <p:nvPr/>
          </p:nvSpPr>
          <p:spPr>
            <a:xfrm>
              <a:off x="4583113" y="2942412"/>
              <a:ext cx="1892300" cy="88900"/>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fontAlgn="t">
                <a:defRPr/>
              </a:pPr>
              <a:endParaRPr lang="zh-CN" altLang="en-US" sz="1200">
                <a:cs typeface="+mn-ea"/>
                <a:sym typeface="+mn-lt"/>
              </a:endParaRPr>
            </a:p>
          </p:txBody>
        </p:sp>
        <p:sp>
          <p:nvSpPr>
            <p:cNvPr id="11" name="圆角矩形 10"/>
            <p:cNvSpPr/>
            <p:nvPr/>
          </p:nvSpPr>
          <p:spPr>
            <a:xfrm>
              <a:off x="9623426" y="2802712"/>
              <a:ext cx="1014412" cy="398462"/>
            </a:xfrm>
            <a:prstGeom prst="roundRect">
              <a:avLst/>
            </a:prstGeom>
            <a:ln>
              <a:solidFill>
                <a:schemeClr val="tx2"/>
              </a:solidFill>
            </a:ln>
          </p:spPr>
          <p:style>
            <a:lnRef idx="2">
              <a:schemeClr val="dk1"/>
            </a:lnRef>
            <a:fillRef idx="1">
              <a:schemeClr val="lt1"/>
            </a:fillRef>
            <a:effectRef idx="0">
              <a:schemeClr val="dk1"/>
            </a:effectRef>
            <a:fontRef idx="minor">
              <a:schemeClr val="dk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Outdoor air</a:t>
              </a:r>
            </a:p>
          </p:txBody>
        </p:sp>
        <p:sp>
          <p:nvSpPr>
            <p:cNvPr id="12" name="流程图: 准备 11"/>
            <p:cNvSpPr/>
            <p:nvPr/>
          </p:nvSpPr>
          <p:spPr>
            <a:xfrm>
              <a:off x="4938713" y="2472512"/>
              <a:ext cx="1358900" cy="355600"/>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Evaporator</a:t>
              </a:r>
            </a:p>
          </p:txBody>
        </p:sp>
        <p:sp>
          <p:nvSpPr>
            <p:cNvPr id="13" name="流程图: 准备 12"/>
            <p:cNvSpPr/>
            <p:nvPr/>
          </p:nvSpPr>
          <p:spPr>
            <a:xfrm>
              <a:off x="7820026" y="2472512"/>
              <a:ext cx="1381125" cy="355600"/>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a:solidFill>
                    <a:srgbClr val="000000"/>
                  </a:solidFill>
                  <a:cs typeface="+mn-ea"/>
                  <a:sym typeface="+mn-lt"/>
                </a:rPr>
                <a:t>Condenser</a:t>
              </a:r>
            </a:p>
          </p:txBody>
        </p:sp>
        <p:cxnSp>
          <p:nvCxnSpPr>
            <p:cNvPr id="23" name="直接连接符 22"/>
            <p:cNvCxnSpPr>
              <a:endCxn id="9" idx="0"/>
            </p:cNvCxnSpPr>
            <p:nvPr/>
          </p:nvCxnSpPr>
          <p:spPr>
            <a:xfrm flipH="1">
              <a:off x="7026277" y="1862912"/>
              <a:ext cx="1587" cy="939800"/>
            </a:xfrm>
            <a:prstGeom prst="line">
              <a:avLst/>
            </a:prstGeom>
            <a:ln w="508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35"/>
            <p:cNvSpPr txBox="1">
              <a:spLocks noChangeArrowheads="1"/>
            </p:cNvSpPr>
            <p:nvPr/>
          </p:nvSpPr>
          <p:spPr bwMode="auto">
            <a:xfrm>
              <a:off x="5767724" y="1953400"/>
              <a:ext cx="982328" cy="339725"/>
            </a:xfrm>
            <a:prstGeom prst="rect">
              <a:avLst/>
            </a:prstGeom>
            <a:noFill/>
            <a:ln w="9525">
              <a:solidFill>
                <a:srgbClr val="990000"/>
              </a:solidFill>
              <a:miter lim="800000"/>
              <a:headEnd/>
              <a:tailEnd/>
            </a:ln>
          </p:spPr>
          <p:txBody>
            <a:bodyPr lIns="18000" rIns="18000" anchor="ctr"/>
            <a:lstStyle/>
            <a:p>
              <a:pPr algn="ctr" eaLnBrk="0" fontAlgn="t" hangingPunct="0">
                <a:buSzPct val="100000"/>
              </a:pPr>
              <a:r>
                <a:rPr lang="zh-CN" altLang="zh-CN" sz="1200" b="1">
                  <a:solidFill>
                    <a:srgbClr val="C00000"/>
                  </a:solidFill>
                  <a:cs typeface="+mn-ea"/>
                  <a:sym typeface="+mn-lt"/>
                </a:rPr>
                <a:t>Indoor side</a:t>
              </a:r>
            </a:p>
          </p:txBody>
        </p:sp>
        <p:sp>
          <p:nvSpPr>
            <p:cNvPr id="25" name="TextBox 36"/>
            <p:cNvSpPr txBox="1">
              <a:spLocks noChangeArrowheads="1"/>
            </p:cNvSpPr>
            <p:nvPr/>
          </p:nvSpPr>
          <p:spPr bwMode="auto">
            <a:xfrm>
              <a:off x="7253289" y="1953400"/>
              <a:ext cx="1106723" cy="339725"/>
            </a:xfrm>
            <a:prstGeom prst="rect">
              <a:avLst/>
            </a:prstGeom>
            <a:noFill/>
            <a:ln w="9525">
              <a:solidFill>
                <a:srgbClr val="990000"/>
              </a:solidFill>
              <a:miter lim="800000"/>
              <a:headEnd/>
              <a:tailEnd/>
            </a:ln>
          </p:spPr>
          <p:txBody>
            <a:bodyPr lIns="18000" rIns="18000" anchor="ctr"/>
            <a:lstStyle/>
            <a:p>
              <a:pPr algn="ctr" eaLnBrk="0" fontAlgn="t" hangingPunct="0">
                <a:buSzPct val="100000"/>
              </a:pPr>
              <a:r>
                <a:rPr lang="zh-CN" altLang="zh-CN" sz="1200" b="1" dirty="0">
                  <a:solidFill>
                    <a:srgbClr val="C00000"/>
                  </a:solidFill>
                  <a:cs typeface="+mn-ea"/>
                  <a:sym typeface="+mn-lt"/>
                </a:rPr>
                <a:t>Outdoor side</a:t>
              </a:r>
            </a:p>
          </p:txBody>
        </p:sp>
        <p:cxnSp>
          <p:nvCxnSpPr>
            <p:cNvPr id="26" name="直接连接符 25"/>
            <p:cNvCxnSpPr/>
            <p:nvPr/>
          </p:nvCxnSpPr>
          <p:spPr>
            <a:xfrm flipH="1">
              <a:off x="7027864" y="3194825"/>
              <a:ext cx="4763" cy="466725"/>
            </a:xfrm>
            <a:prstGeom prst="line">
              <a:avLst/>
            </a:prstGeom>
            <a:ln w="50800" cmpd="dbl">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498727" y="4258655"/>
            <a:ext cx="7704137" cy="1798638"/>
            <a:chOff x="2498727" y="4258655"/>
            <a:chExt cx="7704137" cy="1798638"/>
          </a:xfrm>
        </p:grpSpPr>
        <p:sp>
          <p:nvSpPr>
            <p:cNvPr id="14" name="右箭头 13"/>
            <p:cNvSpPr/>
            <p:nvPr/>
          </p:nvSpPr>
          <p:spPr>
            <a:xfrm>
              <a:off x="8186838" y="5398455"/>
              <a:ext cx="873026" cy="45719"/>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fontAlgn="t">
                <a:defRPr/>
              </a:pPr>
              <a:endParaRPr lang="zh-CN" altLang="en-US" sz="1200">
                <a:solidFill>
                  <a:schemeClr val="tx1"/>
                </a:solidFill>
                <a:cs typeface="+mn-ea"/>
                <a:sym typeface="+mn-lt"/>
              </a:endParaRPr>
            </a:p>
          </p:txBody>
        </p:sp>
        <p:sp>
          <p:nvSpPr>
            <p:cNvPr id="15" name="流程图: 准备 14"/>
            <p:cNvSpPr/>
            <p:nvPr/>
          </p:nvSpPr>
          <p:spPr>
            <a:xfrm>
              <a:off x="7544706" y="4809517"/>
              <a:ext cx="2046288" cy="334962"/>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Cooling tower/dry cooler</a:t>
              </a:r>
            </a:p>
          </p:txBody>
        </p:sp>
        <p:sp>
          <p:nvSpPr>
            <p:cNvPr id="16" name="圆角矩形 15"/>
            <p:cNvSpPr/>
            <p:nvPr/>
          </p:nvSpPr>
          <p:spPr>
            <a:xfrm>
              <a:off x="5967416" y="5260367"/>
              <a:ext cx="2154335" cy="317500"/>
            </a:xfrm>
            <a:prstGeom prst="roundRect">
              <a:avLst/>
            </a:prstGeom>
            <a:ln>
              <a:solidFill>
                <a:schemeClr val="tx2"/>
              </a:solidFill>
            </a:ln>
          </p:spPr>
          <p:style>
            <a:lnRef idx="2">
              <a:schemeClr val="dk1"/>
            </a:lnRef>
            <a:fillRef idx="1">
              <a:schemeClr val="lt1"/>
            </a:fillRef>
            <a:effectRef idx="0">
              <a:schemeClr val="dk1"/>
            </a:effectRef>
            <a:fontRef idx="minor">
              <a:schemeClr val="dk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Cooling water/ethylene glycol</a:t>
              </a:r>
            </a:p>
          </p:txBody>
        </p:sp>
        <p:sp>
          <p:nvSpPr>
            <p:cNvPr id="17" name="右箭头 16"/>
            <p:cNvSpPr/>
            <p:nvPr/>
          </p:nvSpPr>
          <p:spPr>
            <a:xfrm>
              <a:off x="5281615" y="5396893"/>
              <a:ext cx="611189" cy="4728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fontAlgn="t">
                <a:defRPr/>
              </a:pPr>
              <a:endParaRPr lang="zh-CN" altLang="en-US" sz="1200">
                <a:solidFill>
                  <a:schemeClr val="tx1"/>
                </a:solidFill>
                <a:cs typeface="+mn-ea"/>
                <a:sym typeface="+mn-lt"/>
              </a:endParaRPr>
            </a:p>
          </p:txBody>
        </p:sp>
        <p:sp>
          <p:nvSpPr>
            <p:cNvPr id="18" name="圆角矩形 17"/>
            <p:cNvSpPr/>
            <p:nvPr/>
          </p:nvSpPr>
          <p:spPr>
            <a:xfrm>
              <a:off x="9124952" y="5263543"/>
              <a:ext cx="1077912" cy="314325"/>
            </a:xfrm>
            <a:prstGeom prst="roundRect">
              <a:avLst/>
            </a:prstGeom>
            <a:ln>
              <a:solidFill>
                <a:schemeClr val="tx2"/>
              </a:solidFill>
            </a:ln>
          </p:spPr>
          <p:style>
            <a:lnRef idx="2">
              <a:schemeClr val="dk1"/>
            </a:lnRef>
            <a:fillRef idx="1">
              <a:schemeClr val="lt1"/>
            </a:fillRef>
            <a:effectRef idx="0">
              <a:schemeClr val="dk1"/>
            </a:effectRef>
            <a:fontRef idx="minor">
              <a:schemeClr val="dk1"/>
            </a:fontRef>
          </p:style>
          <p:txBody>
            <a:bodyPr lIns="18000" rIns="18000" anchor="ctr"/>
            <a:lstStyle/>
            <a:p>
              <a:pPr algn="ctr" eaLnBrk="0" fontAlgn="t" hangingPunct="0">
                <a:buSzPct val="100000"/>
                <a:defRPr/>
              </a:pPr>
              <a:r>
                <a:rPr lang="zh-CN" altLang="zh-CN" sz="1200">
                  <a:solidFill>
                    <a:srgbClr val="000000"/>
                  </a:solidFill>
                  <a:cs typeface="+mn-ea"/>
                  <a:sym typeface="+mn-lt"/>
                </a:rPr>
                <a:t>Outdoor air</a:t>
              </a:r>
            </a:p>
          </p:txBody>
        </p:sp>
        <p:sp>
          <p:nvSpPr>
            <p:cNvPr id="19" name="圆角矩形 18"/>
            <p:cNvSpPr/>
            <p:nvPr/>
          </p:nvSpPr>
          <p:spPr>
            <a:xfrm>
              <a:off x="2498727" y="5279417"/>
              <a:ext cx="1003300" cy="29845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Air in </a:t>
              </a:r>
              <a:r>
                <a:rPr lang="en-US" altLang="zh-CN" sz="1200" dirty="0">
                  <a:solidFill>
                    <a:srgbClr val="000000"/>
                  </a:solidFill>
                  <a:cs typeface="+mn-ea"/>
                  <a:sym typeface="+mn-lt"/>
                </a:rPr>
                <a:t>a data center</a:t>
              </a:r>
              <a:endParaRPr lang="zh-CN" altLang="zh-CN" sz="1200" dirty="0">
                <a:solidFill>
                  <a:srgbClr val="000000"/>
                </a:solidFill>
                <a:cs typeface="+mn-ea"/>
                <a:sym typeface="+mn-lt"/>
              </a:endParaRPr>
            </a:p>
          </p:txBody>
        </p:sp>
        <p:sp>
          <p:nvSpPr>
            <p:cNvPr id="20" name="流程图: 准备 19"/>
            <p:cNvSpPr/>
            <p:nvPr/>
          </p:nvSpPr>
          <p:spPr>
            <a:xfrm>
              <a:off x="3254291" y="4809517"/>
              <a:ext cx="1341524" cy="336550"/>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a:solidFill>
                    <a:srgbClr val="000000"/>
                  </a:solidFill>
                  <a:cs typeface="+mn-ea"/>
                  <a:sym typeface="+mn-lt"/>
                </a:rPr>
                <a:t>Evaporator</a:t>
              </a:r>
            </a:p>
          </p:txBody>
        </p:sp>
        <p:sp>
          <p:nvSpPr>
            <p:cNvPr id="21" name="流程图: 准备 20"/>
            <p:cNvSpPr/>
            <p:nvPr/>
          </p:nvSpPr>
          <p:spPr>
            <a:xfrm>
              <a:off x="4802462" y="4786386"/>
              <a:ext cx="1465262" cy="334962"/>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a:solidFill>
                    <a:srgbClr val="000000"/>
                  </a:solidFill>
                  <a:cs typeface="+mn-ea"/>
                  <a:sym typeface="+mn-lt"/>
                </a:rPr>
                <a:t>Condenser</a:t>
              </a:r>
            </a:p>
          </p:txBody>
        </p:sp>
        <p:sp>
          <p:nvSpPr>
            <p:cNvPr id="22" name="圆角矩形 21"/>
            <p:cNvSpPr/>
            <p:nvPr/>
          </p:nvSpPr>
          <p:spPr>
            <a:xfrm>
              <a:off x="4399250" y="5260367"/>
              <a:ext cx="849313" cy="317500"/>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Refrigerant</a:t>
              </a:r>
            </a:p>
          </p:txBody>
        </p:sp>
        <p:sp>
          <p:nvSpPr>
            <p:cNvPr id="27" name="右箭头 26"/>
            <p:cNvSpPr/>
            <p:nvPr/>
          </p:nvSpPr>
          <p:spPr>
            <a:xfrm>
              <a:off x="3556002" y="5396893"/>
              <a:ext cx="811212" cy="73025"/>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fontAlgn="t">
                <a:defRPr/>
              </a:pPr>
              <a:endParaRPr lang="zh-CN" altLang="en-US" sz="1200">
                <a:cs typeface="+mn-ea"/>
                <a:sym typeface="+mn-lt"/>
              </a:endParaRPr>
            </a:p>
          </p:txBody>
        </p:sp>
        <p:cxnSp>
          <p:nvCxnSpPr>
            <p:cNvPr id="28" name="直接连接符 27"/>
            <p:cNvCxnSpPr/>
            <p:nvPr/>
          </p:nvCxnSpPr>
          <p:spPr>
            <a:xfrm>
              <a:off x="7021515" y="4258655"/>
              <a:ext cx="4763" cy="1008063"/>
            </a:xfrm>
            <a:prstGeom prst="line">
              <a:avLst/>
            </a:prstGeom>
            <a:ln w="508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35"/>
            <p:cNvSpPr txBox="1">
              <a:spLocks noChangeArrowheads="1"/>
            </p:cNvSpPr>
            <p:nvPr/>
          </p:nvSpPr>
          <p:spPr bwMode="auto">
            <a:xfrm>
              <a:off x="5665790" y="4326918"/>
              <a:ext cx="1084263" cy="339725"/>
            </a:xfrm>
            <a:prstGeom prst="rect">
              <a:avLst/>
            </a:prstGeom>
            <a:noFill/>
            <a:ln w="9525">
              <a:solidFill>
                <a:srgbClr val="990000"/>
              </a:solidFill>
              <a:miter lim="800000"/>
              <a:headEnd/>
              <a:tailEnd/>
            </a:ln>
          </p:spPr>
          <p:txBody>
            <a:bodyPr lIns="18000" rIns="18000" anchor="ctr"/>
            <a:lstStyle/>
            <a:p>
              <a:pPr algn="ctr" eaLnBrk="0" fontAlgn="t" hangingPunct="0">
                <a:buSzPct val="100000"/>
              </a:pPr>
              <a:r>
                <a:rPr lang="zh-CN" altLang="zh-CN" sz="1200" b="1">
                  <a:solidFill>
                    <a:srgbClr val="C00000"/>
                  </a:solidFill>
                  <a:cs typeface="+mn-ea"/>
                  <a:sym typeface="+mn-lt"/>
                </a:rPr>
                <a:t>Indoor side</a:t>
              </a:r>
            </a:p>
          </p:txBody>
        </p:sp>
        <p:sp>
          <p:nvSpPr>
            <p:cNvPr id="30" name="TextBox 36"/>
            <p:cNvSpPr txBox="1">
              <a:spLocks noChangeArrowheads="1"/>
            </p:cNvSpPr>
            <p:nvPr/>
          </p:nvSpPr>
          <p:spPr bwMode="auto">
            <a:xfrm>
              <a:off x="7253289" y="4326918"/>
              <a:ext cx="1090612" cy="339725"/>
            </a:xfrm>
            <a:prstGeom prst="rect">
              <a:avLst/>
            </a:prstGeom>
            <a:noFill/>
            <a:ln w="9525">
              <a:solidFill>
                <a:srgbClr val="990000"/>
              </a:solidFill>
              <a:miter lim="800000"/>
              <a:headEnd/>
              <a:tailEnd/>
            </a:ln>
          </p:spPr>
          <p:txBody>
            <a:bodyPr lIns="18000" rIns="18000" anchor="ctr"/>
            <a:lstStyle/>
            <a:p>
              <a:pPr algn="ctr" eaLnBrk="0" fontAlgn="t" hangingPunct="0">
                <a:buSzPct val="100000"/>
              </a:pPr>
              <a:r>
                <a:rPr lang="zh-CN" altLang="zh-CN" sz="1200" b="1" dirty="0">
                  <a:solidFill>
                    <a:srgbClr val="C00000"/>
                  </a:solidFill>
                  <a:cs typeface="+mn-ea"/>
                  <a:sym typeface="+mn-lt"/>
                </a:rPr>
                <a:t>Outdoor side</a:t>
              </a:r>
            </a:p>
          </p:txBody>
        </p:sp>
        <p:cxnSp>
          <p:nvCxnSpPr>
            <p:cNvPr id="31" name="直接连接符 30"/>
            <p:cNvCxnSpPr/>
            <p:nvPr/>
          </p:nvCxnSpPr>
          <p:spPr>
            <a:xfrm flipH="1">
              <a:off x="7021515" y="5590568"/>
              <a:ext cx="4763" cy="466725"/>
            </a:xfrm>
            <a:prstGeom prst="line">
              <a:avLst/>
            </a:prstGeom>
            <a:ln w="50800" cmpd="dbl">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500045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Classification</a:t>
            </a:r>
            <a:r>
              <a:rPr lang="zh-CN" altLang="zh-CN" dirty="0">
                <a:latin typeface="+mn-lt"/>
                <a:ea typeface="+mn-ea"/>
                <a:cs typeface="+mn-ea"/>
                <a:sym typeface="+mn-lt"/>
              </a:rPr>
              <a:t> of Air Conditioners</a:t>
            </a:r>
            <a:r>
              <a:rPr lang="en-US" altLang="zh-CN" dirty="0">
                <a:latin typeface="+mn-lt"/>
                <a:ea typeface="+mn-ea"/>
                <a:cs typeface="+mn-ea"/>
                <a:sym typeface="+mn-lt"/>
              </a:rPr>
              <a:t> - </a:t>
            </a:r>
            <a:r>
              <a:rPr lang="zh-CN" altLang="zh-CN" dirty="0">
                <a:latin typeface="+mn-lt"/>
                <a:ea typeface="+mn-ea"/>
                <a:cs typeface="+mn-ea"/>
                <a:sym typeface="+mn-lt"/>
              </a:rPr>
              <a:t>By</a:t>
            </a:r>
            <a:r>
              <a:rPr lang="en-US" altLang="zh-CN" dirty="0">
                <a:latin typeface="+mn-lt"/>
                <a:ea typeface="+mn-ea"/>
                <a:cs typeface="+mn-ea"/>
                <a:sym typeface="+mn-lt"/>
              </a:rPr>
              <a:t> </a:t>
            </a:r>
            <a:r>
              <a:rPr lang="zh-CN" altLang="zh-CN" dirty="0">
                <a:latin typeface="+mn-lt"/>
                <a:ea typeface="+mn-ea"/>
                <a:cs typeface="+mn-ea"/>
                <a:sym typeface="+mn-lt"/>
              </a:rPr>
              <a:t>Media </a:t>
            </a:r>
            <a:r>
              <a:rPr lang="zh-CN" altLang="zh-CN" dirty="0" smtClean="0">
                <a:latin typeface="+mn-lt"/>
                <a:ea typeface="+mn-ea"/>
                <a:cs typeface="+mn-ea"/>
                <a:sym typeface="+mn-lt"/>
              </a:rPr>
              <a:t>(</a:t>
            </a:r>
            <a:r>
              <a:rPr lang="en-US" altLang="zh-CN" dirty="0" smtClean="0">
                <a:latin typeface="+mn-lt"/>
                <a:ea typeface="+mn-ea"/>
                <a:cs typeface="+mn-ea"/>
                <a:sym typeface="+mn-lt"/>
              </a:rPr>
              <a:t>2</a:t>
            </a:r>
            <a:r>
              <a:rPr lang="zh-CN" altLang="zh-CN" dirty="0" smtClean="0">
                <a:latin typeface="+mn-lt"/>
                <a:ea typeface="+mn-ea"/>
                <a:cs typeface="+mn-ea"/>
                <a:sym typeface="+mn-lt"/>
              </a:rPr>
              <a:t>)</a:t>
            </a:r>
            <a:endParaRPr lang="en-US" altLang="zh-CN" dirty="0" smtClean="0">
              <a:latin typeface="+mn-lt"/>
              <a:ea typeface="+mn-ea"/>
              <a:cs typeface="+mn-ea"/>
              <a:sym typeface="+mn-lt"/>
            </a:endParaRPr>
          </a:p>
        </p:txBody>
      </p:sp>
      <p:sp>
        <p:nvSpPr>
          <p:cNvPr id="46" name="文本占位符 45"/>
          <p:cNvSpPr>
            <a:spLocks noGrp="1"/>
          </p:cNvSpPr>
          <p:nvPr>
            <p:ph type="body" sz="quarter" idx="10"/>
          </p:nvPr>
        </p:nvSpPr>
        <p:spPr/>
        <p:txBody>
          <a:bodyPr/>
          <a:lstStyle/>
          <a:p>
            <a:r>
              <a:rPr lang="zh-CN" altLang="zh-CN" sz="2000" dirty="0">
                <a:solidFill>
                  <a:srgbClr val="000000"/>
                </a:solidFill>
                <a:latin typeface="+mn-lt"/>
                <a:ea typeface="+mn-ea"/>
                <a:cs typeface="+mn-ea"/>
                <a:sym typeface="+mn-lt"/>
              </a:rPr>
              <a:t>Air conditioners are classified into the following by cooling system:</a:t>
            </a:r>
          </a:p>
          <a:p>
            <a:pPr lvl="1">
              <a:buClrTx/>
            </a:pPr>
            <a:r>
              <a:rPr lang="zh-CN" altLang="zh-CN" sz="1600" dirty="0">
                <a:solidFill>
                  <a:srgbClr val="000000"/>
                </a:solidFill>
                <a:cs typeface="+mn-ea"/>
                <a:sym typeface="+mn-lt"/>
              </a:rPr>
              <a:t>Air-cooled </a:t>
            </a:r>
            <a:r>
              <a:rPr lang="en-US" altLang="zh-CN" sz="1600" dirty="0">
                <a:solidFill>
                  <a:srgbClr val="000000"/>
                </a:solidFill>
                <a:cs typeface="+mn-ea"/>
                <a:sym typeface="+mn-lt"/>
              </a:rPr>
              <a:t>chilled</a:t>
            </a:r>
            <a:r>
              <a:rPr lang="zh-CN" altLang="zh-CN" sz="1600" dirty="0">
                <a:solidFill>
                  <a:srgbClr val="000000"/>
                </a:solidFill>
                <a:cs typeface="+mn-ea"/>
                <a:sym typeface="+mn-lt"/>
              </a:rPr>
              <a:t> water</a:t>
            </a:r>
          </a:p>
          <a:p>
            <a:pPr lvl="1">
              <a:buClrTx/>
              <a:buFont typeface="FrutigerNext LT Regular" pitchFamily="34" charset="0"/>
              <a:buNone/>
            </a:pPr>
            <a:endParaRPr lang="zh-CN" altLang="zh-CN" sz="1600" dirty="0">
              <a:solidFill>
                <a:srgbClr val="000000"/>
              </a:solidFill>
              <a:cs typeface="+mn-ea"/>
              <a:sym typeface="+mn-lt"/>
            </a:endParaRPr>
          </a:p>
          <a:p>
            <a:pPr lvl="1">
              <a:buClrTx/>
              <a:buFont typeface="FrutigerNext LT Regular" pitchFamily="34" charset="0"/>
              <a:buNone/>
            </a:pPr>
            <a:endParaRPr lang="en-US" altLang="zh-CN" sz="1600" dirty="0">
              <a:solidFill>
                <a:srgbClr val="000000"/>
              </a:solidFill>
              <a:cs typeface="+mn-ea"/>
              <a:sym typeface="+mn-lt"/>
            </a:endParaRPr>
          </a:p>
          <a:p>
            <a:pPr lvl="1">
              <a:buClrTx/>
              <a:buFont typeface="FrutigerNext LT Regular" pitchFamily="34" charset="0"/>
              <a:buNone/>
            </a:pPr>
            <a:endParaRPr lang="zh-CN" altLang="zh-CN" sz="1600" dirty="0">
              <a:solidFill>
                <a:srgbClr val="000000"/>
              </a:solidFill>
              <a:cs typeface="+mn-ea"/>
              <a:sym typeface="+mn-lt"/>
            </a:endParaRPr>
          </a:p>
          <a:p>
            <a:pPr lvl="1">
              <a:buClrTx/>
              <a:buFont typeface="FrutigerNext LT Regular" pitchFamily="34" charset="0"/>
              <a:buNone/>
            </a:pPr>
            <a:endParaRPr lang="zh-CN" altLang="zh-CN" sz="1600" dirty="0">
              <a:solidFill>
                <a:srgbClr val="000000"/>
              </a:solidFill>
              <a:cs typeface="+mn-ea"/>
              <a:sym typeface="+mn-lt"/>
            </a:endParaRPr>
          </a:p>
          <a:p>
            <a:pPr lvl="1">
              <a:buClrTx/>
            </a:pPr>
            <a:r>
              <a:rPr lang="zh-CN" altLang="zh-CN" sz="1600" dirty="0">
                <a:solidFill>
                  <a:srgbClr val="000000"/>
                </a:solidFill>
                <a:cs typeface="+mn-ea"/>
                <a:sym typeface="+mn-lt"/>
              </a:rPr>
              <a:t>Water-cooled </a:t>
            </a:r>
            <a:r>
              <a:rPr lang="en-US" altLang="zh-CN" sz="1600" dirty="0">
                <a:solidFill>
                  <a:srgbClr val="000000"/>
                </a:solidFill>
                <a:cs typeface="+mn-ea"/>
                <a:sym typeface="+mn-lt"/>
              </a:rPr>
              <a:t>chilled</a:t>
            </a:r>
            <a:r>
              <a:rPr lang="zh-CN" altLang="zh-CN" sz="1600" dirty="0">
                <a:solidFill>
                  <a:srgbClr val="000000"/>
                </a:solidFill>
                <a:cs typeface="+mn-ea"/>
                <a:sym typeface="+mn-lt"/>
              </a:rPr>
              <a:t> water</a:t>
            </a:r>
          </a:p>
        </p:txBody>
      </p:sp>
      <p:sp>
        <p:nvSpPr>
          <p:cNvPr id="5" name="右箭头 4"/>
          <p:cNvSpPr/>
          <p:nvPr/>
        </p:nvSpPr>
        <p:spPr>
          <a:xfrm>
            <a:off x="8196264" y="5355543"/>
            <a:ext cx="854075" cy="8890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fontAlgn="t">
              <a:defRPr/>
            </a:pPr>
            <a:r>
              <a:rPr lang="en-US" altLang="zh-CN" sz="1200" dirty="0">
                <a:solidFill>
                  <a:schemeClr val="tx1"/>
                </a:solidFill>
                <a:cs typeface="+mn-ea"/>
                <a:sym typeface="+mn-lt"/>
              </a:rPr>
              <a:t> </a:t>
            </a:r>
            <a:endParaRPr lang="zh-CN" altLang="en-US" sz="1200" dirty="0">
              <a:solidFill>
                <a:schemeClr val="tx1"/>
              </a:solidFill>
              <a:cs typeface="+mn-ea"/>
              <a:sym typeface="+mn-lt"/>
            </a:endParaRPr>
          </a:p>
        </p:txBody>
      </p:sp>
      <p:sp>
        <p:nvSpPr>
          <p:cNvPr id="6" name="流程图: 准备 5"/>
          <p:cNvSpPr/>
          <p:nvPr/>
        </p:nvSpPr>
        <p:spPr>
          <a:xfrm>
            <a:off x="7882384" y="4830240"/>
            <a:ext cx="1746358" cy="306228"/>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Cooling tower</a:t>
            </a:r>
          </a:p>
        </p:txBody>
      </p:sp>
      <p:sp>
        <p:nvSpPr>
          <p:cNvPr id="7" name="圆角矩形 6"/>
          <p:cNvSpPr/>
          <p:nvPr/>
        </p:nvSpPr>
        <p:spPr>
          <a:xfrm>
            <a:off x="7254081" y="5249609"/>
            <a:ext cx="871538" cy="353974"/>
          </a:xfrm>
          <a:prstGeom prst="roundRect">
            <a:avLst/>
          </a:prstGeom>
          <a:ln>
            <a:solidFill>
              <a:schemeClr val="tx2"/>
            </a:solidFill>
          </a:ln>
        </p:spPr>
        <p:style>
          <a:lnRef idx="2">
            <a:schemeClr val="dk1"/>
          </a:lnRef>
          <a:fillRef idx="1">
            <a:schemeClr val="lt1"/>
          </a:fillRef>
          <a:effectRef idx="0">
            <a:schemeClr val="dk1"/>
          </a:effectRef>
          <a:fontRef idx="minor">
            <a:schemeClr val="dk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Cooling water</a:t>
            </a:r>
            <a:r>
              <a:rPr lang="zh-CN" altLang="en-US" sz="1200" dirty="0">
                <a:solidFill>
                  <a:srgbClr val="000000"/>
                </a:solidFill>
                <a:cs typeface="+mn-ea"/>
                <a:sym typeface="+mn-lt"/>
              </a:rPr>
              <a:t> </a:t>
            </a:r>
            <a:endParaRPr lang="zh-CN" altLang="zh-CN" sz="1200" dirty="0">
              <a:solidFill>
                <a:srgbClr val="000000"/>
              </a:solidFill>
              <a:cs typeface="+mn-ea"/>
              <a:sym typeface="+mn-lt"/>
            </a:endParaRPr>
          </a:p>
        </p:txBody>
      </p:sp>
      <p:sp>
        <p:nvSpPr>
          <p:cNvPr id="8" name="右箭头 7"/>
          <p:cNvSpPr/>
          <p:nvPr/>
        </p:nvSpPr>
        <p:spPr>
          <a:xfrm>
            <a:off x="6634164" y="5369831"/>
            <a:ext cx="549275" cy="74613"/>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fontAlgn="t">
              <a:defRPr/>
            </a:pPr>
            <a:endParaRPr lang="zh-CN" altLang="en-US" sz="1200">
              <a:solidFill>
                <a:schemeClr val="tx1"/>
              </a:solidFill>
              <a:cs typeface="+mn-ea"/>
              <a:sym typeface="+mn-lt"/>
            </a:endParaRPr>
          </a:p>
        </p:txBody>
      </p:sp>
      <p:sp>
        <p:nvSpPr>
          <p:cNvPr id="9" name="圆角矩形 8"/>
          <p:cNvSpPr/>
          <p:nvPr/>
        </p:nvSpPr>
        <p:spPr>
          <a:xfrm>
            <a:off x="9123364" y="5260294"/>
            <a:ext cx="1004887" cy="307975"/>
          </a:xfrm>
          <a:prstGeom prst="roundRect">
            <a:avLst/>
          </a:prstGeom>
          <a:ln>
            <a:solidFill>
              <a:schemeClr val="tx2"/>
            </a:solidFill>
          </a:ln>
        </p:spPr>
        <p:style>
          <a:lnRef idx="2">
            <a:schemeClr val="dk1"/>
          </a:lnRef>
          <a:fillRef idx="1">
            <a:schemeClr val="lt1"/>
          </a:fillRef>
          <a:effectRef idx="0">
            <a:schemeClr val="dk1"/>
          </a:effectRef>
          <a:fontRef idx="minor">
            <a:schemeClr val="dk1"/>
          </a:fontRef>
        </p:style>
        <p:txBody>
          <a:bodyPr lIns="18000" rIns="18000" anchor="ctr"/>
          <a:lstStyle/>
          <a:p>
            <a:pPr algn="ctr" eaLnBrk="0" fontAlgn="t" hangingPunct="0">
              <a:buSzPct val="100000"/>
              <a:defRPr/>
            </a:pPr>
            <a:r>
              <a:rPr lang="zh-CN" altLang="zh-CN" sz="1200">
                <a:solidFill>
                  <a:srgbClr val="000000"/>
                </a:solidFill>
                <a:cs typeface="+mn-ea"/>
                <a:sym typeface="+mn-lt"/>
              </a:rPr>
              <a:t>Outdoor air </a:t>
            </a:r>
          </a:p>
        </p:txBody>
      </p:sp>
      <p:sp>
        <p:nvSpPr>
          <p:cNvPr id="10" name="圆角矩形 9"/>
          <p:cNvSpPr/>
          <p:nvPr/>
        </p:nvSpPr>
        <p:spPr>
          <a:xfrm>
            <a:off x="2424113" y="5175660"/>
            <a:ext cx="1003300" cy="43053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Air in </a:t>
            </a:r>
            <a:r>
              <a:rPr lang="en-US" altLang="zh-CN" sz="1200" dirty="0">
                <a:solidFill>
                  <a:srgbClr val="000000"/>
                </a:solidFill>
                <a:cs typeface="+mn-ea"/>
                <a:sym typeface="+mn-lt"/>
              </a:rPr>
              <a:t>a data center</a:t>
            </a:r>
            <a:endParaRPr lang="zh-CN" altLang="zh-CN" sz="1200" dirty="0">
              <a:solidFill>
                <a:srgbClr val="000000"/>
              </a:solidFill>
              <a:cs typeface="+mn-ea"/>
              <a:sym typeface="+mn-lt"/>
            </a:endParaRPr>
          </a:p>
        </p:txBody>
      </p:sp>
      <p:sp>
        <p:nvSpPr>
          <p:cNvPr id="11" name="流程图: 准备 10"/>
          <p:cNvSpPr/>
          <p:nvPr/>
        </p:nvSpPr>
        <p:spPr>
          <a:xfrm>
            <a:off x="4756151" y="4852306"/>
            <a:ext cx="1336676" cy="284164"/>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Evaporator</a:t>
            </a:r>
          </a:p>
        </p:txBody>
      </p:sp>
      <p:sp>
        <p:nvSpPr>
          <p:cNvPr id="12" name="流程图: 准备 11"/>
          <p:cNvSpPr/>
          <p:nvPr/>
        </p:nvSpPr>
        <p:spPr>
          <a:xfrm>
            <a:off x="6256786" y="4925205"/>
            <a:ext cx="1293366" cy="214437"/>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Condenser</a:t>
            </a:r>
          </a:p>
        </p:txBody>
      </p:sp>
      <p:sp>
        <p:nvSpPr>
          <p:cNvPr id="13" name="圆角矩形 12"/>
          <p:cNvSpPr/>
          <p:nvPr/>
        </p:nvSpPr>
        <p:spPr>
          <a:xfrm>
            <a:off x="5751799" y="5249179"/>
            <a:ext cx="849314" cy="357015"/>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Refrigerant</a:t>
            </a:r>
          </a:p>
        </p:txBody>
      </p:sp>
      <p:cxnSp>
        <p:nvCxnSpPr>
          <p:cNvPr id="14" name="直接连接符 13"/>
          <p:cNvCxnSpPr/>
          <p:nvPr/>
        </p:nvCxnSpPr>
        <p:spPr>
          <a:xfrm flipH="1">
            <a:off x="7718425" y="4312555"/>
            <a:ext cx="0" cy="939800"/>
          </a:xfrm>
          <a:prstGeom prst="line">
            <a:avLst/>
          </a:prstGeom>
          <a:ln w="508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35"/>
          <p:cNvSpPr txBox="1">
            <a:spLocks noChangeArrowheads="1"/>
          </p:cNvSpPr>
          <p:nvPr/>
        </p:nvSpPr>
        <p:spPr bwMode="auto">
          <a:xfrm>
            <a:off x="6383338" y="4312555"/>
            <a:ext cx="1057276" cy="338138"/>
          </a:xfrm>
          <a:prstGeom prst="rect">
            <a:avLst/>
          </a:prstGeom>
          <a:noFill/>
          <a:ln w="9525">
            <a:solidFill>
              <a:srgbClr val="990000"/>
            </a:solidFill>
            <a:miter lim="800000"/>
            <a:headEnd/>
            <a:tailEnd/>
          </a:ln>
        </p:spPr>
        <p:txBody>
          <a:bodyPr lIns="18000" rIns="18000" anchor="ctr"/>
          <a:lstStyle/>
          <a:p>
            <a:pPr algn="ctr" eaLnBrk="0" fontAlgn="t" hangingPunct="0">
              <a:buSzPct val="100000"/>
            </a:pPr>
            <a:r>
              <a:rPr lang="zh-CN" altLang="zh-CN" sz="1200" b="1" dirty="0">
                <a:solidFill>
                  <a:srgbClr val="C00000"/>
                </a:solidFill>
                <a:cs typeface="+mn-ea"/>
                <a:sym typeface="+mn-lt"/>
              </a:rPr>
              <a:t>Indoor side</a:t>
            </a:r>
          </a:p>
        </p:txBody>
      </p:sp>
      <p:sp>
        <p:nvSpPr>
          <p:cNvPr id="16" name="TextBox 36"/>
          <p:cNvSpPr txBox="1">
            <a:spLocks noChangeArrowheads="1"/>
          </p:cNvSpPr>
          <p:nvPr/>
        </p:nvSpPr>
        <p:spPr bwMode="auto">
          <a:xfrm>
            <a:off x="7945438" y="4312555"/>
            <a:ext cx="1033462" cy="338138"/>
          </a:xfrm>
          <a:prstGeom prst="rect">
            <a:avLst/>
          </a:prstGeom>
          <a:noFill/>
          <a:ln w="9525">
            <a:solidFill>
              <a:srgbClr val="990000"/>
            </a:solidFill>
            <a:miter lim="800000"/>
            <a:headEnd/>
            <a:tailEnd/>
          </a:ln>
        </p:spPr>
        <p:txBody>
          <a:bodyPr lIns="18000" rIns="18000" anchor="ctr"/>
          <a:lstStyle/>
          <a:p>
            <a:pPr algn="ctr" eaLnBrk="0" fontAlgn="t" hangingPunct="0">
              <a:buSzPct val="100000"/>
            </a:pPr>
            <a:r>
              <a:rPr lang="zh-CN" altLang="zh-CN" sz="1200" b="1">
                <a:solidFill>
                  <a:srgbClr val="C00000"/>
                </a:solidFill>
                <a:cs typeface="+mn-ea"/>
                <a:sym typeface="+mn-lt"/>
              </a:rPr>
              <a:t>Outdoor side</a:t>
            </a:r>
          </a:p>
        </p:txBody>
      </p:sp>
      <p:cxnSp>
        <p:nvCxnSpPr>
          <p:cNvPr id="17" name="直接连接符 16"/>
          <p:cNvCxnSpPr/>
          <p:nvPr/>
        </p:nvCxnSpPr>
        <p:spPr>
          <a:xfrm flipH="1">
            <a:off x="7718425" y="5609035"/>
            <a:ext cx="6350" cy="466725"/>
          </a:xfrm>
          <a:prstGeom prst="line">
            <a:avLst/>
          </a:prstGeom>
          <a:ln w="508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右箭头 17"/>
          <p:cNvSpPr/>
          <p:nvPr/>
        </p:nvSpPr>
        <p:spPr>
          <a:xfrm>
            <a:off x="5092700" y="5369831"/>
            <a:ext cx="623888" cy="7461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fontAlgn="t">
              <a:defRPr/>
            </a:pPr>
            <a:endParaRPr lang="zh-CN" altLang="en-US" sz="1200">
              <a:cs typeface="+mn-ea"/>
              <a:sym typeface="+mn-lt"/>
            </a:endParaRPr>
          </a:p>
        </p:txBody>
      </p:sp>
      <p:sp>
        <p:nvSpPr>
          <p:cNvPr id="19" name="圆角矩形 18"/>
          <p:cNvSpPr/>
          <p:nvPr/>
        </p:nvSpPr>
        <p:spPr>
          <a:xfrm>
            <a:off x="4187826" y="5257119"/>
            <a:ext cx="849313" cy="357187"/>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eaLnBrk="0" fontAlgn="t" hangingPunct="0">
              <a:buSzPct val="100000"/>
              <a:defRPr/>
            </a:pPr>
            <a:r>
              <a:rPr lang="zh-CN" altLang="zh-CN" sz="1200">
                <a:solidFill>
                  <a:srgbClr val="000000"/>
                </a:solidFill>
                <a:cs typeface="+mn-ea"/>
                <a:sym typeface="+mn-lt"/>
              </a:rPr>
              <a:t>Chilled water</a:t>
            </a:r>
          </a:p>
        </p:txBody>
      </p:sp>
      <p:sp>
        <p:nvSpPr>
          <p:cNvPr id="20" name="右箭头 19"/>
          <p:cNvSpPr/>
          <p:nvPr/>
        </p:nvSpPr>
        <p:spPr>
          <a:xfrm>
            <a:off x="3494088" y="5376181"/>
            <a:ext cx="622300" cy="74613"/>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fontAlgn="t">
              <a:defRPr/>
            </a:pPr>
            <a:endParaRPr lang="zh-CN" altLang="en-US" sz="1200">
              <a:cs typeface="+mn-ea"/>
              <a:sym typeface="+mn-lt"/>
            </a:endParaRPr>
          </a:p>
        </p:txBody>
      </p:sp>
      <p:sp>
        <p:nvSpPr>
          <p:cNvPr id="21" name="流程图: 准备 20"/>
          <p:cNvSpPr/>
          <p:nvPr/>
        </p:nvSpPr>
        <p:spPr>
          <a:xfrm>
            <a:off x="3128964" y="4903106"/>
            <a:ext cx="1349375" cy="225425"/>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a:solidFill>
                  <a:srgbClr val="000000"/>
                </a:solidFill>
                <a:cs typeface="+mn-ea"/>
                <a:sym typeface="+mn-lt"/>
              </a:rPr>
              <a:t>CW coil</a:t>
            </a:r>
          </a:p>
        </p:txBody>
      </p:sp>
      <p:sp>
        <p:nvSpPr>
          <p:cNvPr id="22" name="圆角矩形 21"/>
          <p:cNvSpPr/>
          <p:nvPr/>
        </p:nvSpPr>
        <p:spPr>
          <a:xfrm>
            <a:off x="8978901" y="3166380"/>
            <a:ext cx="963613" cy="317500"/>
          </a:xfrm>
          <a:prstGeom prst="roundRect">
            <a:avLst/>
          </a:prstGeom>
          <a:ln>
            <a:solidFill>
              <a:schemeClr val="tx2"/>
            </a:solidFill>
          </a:ln>
        </p:spPr>
        <p:style>
          <a:lnRef idx="2">
            <a:schemeClr val="dk1"/>
          </a:lnRef>
          <a:fillRef idx="1">
            <a:schemeClr val="lt1"/>
          </a:fillRef>
          <a:effectRef idx="0">
            <a:schemeClr val="dk1"/>
          </a:effectRef>
          <a:fontRef idx="minor">
            <a:schemeClr val="dk1"/>
          </a:fontRef>
        </p:style>
        <p:txBody>
          <a:bodyPr lIns="18000" rIns="18000" anchor="ctr"/>
          <a:lstStyle/>
          <a:p>
            <a:pPr algn="ctr" eaLnBrk="0" fontAlgn="t" hangingPunct="0">
              <a:buSzPct val="100000"/>
              <a:defRPr/>
            </a:pPr>
            <a:r>
              <a:rPr lang="zh-CN" altLang="zh-CN" sz="1200">
                <a:solidFill>
                  <a:srgbClr val="000000"/>
                </a:solidFill>
                <a:cs typeface="+mn-ea"/>
                <a:sym typeface="+mn-lt"/>
              </a:rPr>
              <a:t>Outdoor air</a:t>
            </a:r>
          </a:p>
        </p:txBody>
      </p:sp>
      <p:sp>
        <p:nvSpPr>
          <p:cNvPr id="23" name="右箭头 22"/>
          <p:cNvSpPr/>
          <p:nvPr/>
        </p:nvSpPr>
        <p:spPr>
          <a:xfrm>
            <a:off x="8098942" y="3302906"/>
            <a:ext cx="841375" cy="73025"/>
          </a:xfrm>
          <a:prstGeom prst="rightArrow">
            <a:avLst/>
          </a:prstGeom>
          <a:solidFill>
            <a:schemeClr val="tx2"/>
          </a:solidFill>
          <a:ln>
            <a:solidFill>
              <a:schemeClr val="tx2"/>
            </a:solidFill>
          </a:ln>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fontAlgn="t">
              <a:defRPr/>
            </a:pPr>
            <a:endParaRPr lang="zh-CN" altLang="en-US" sz="1200">
              <a:solidFill>
                <a:schemeClr val="tx1"/>
              </a:solidFill>
              <a:cs typeface="+mn-ea"/>
              <a:sym typeface="+mn-lt"/>
            </a:endParaRPr>
          </a:p>
        </p:txBody>
      </p:sp>
      <p:sp>
        <p:nvSpPr>
          <p:cNvPr id="24" name="圆角矩形 23"/>
          <p:cNvSpPr/>
          <p:nvPr/>
        </p:nvSpPr>
        <p:spPr>
          <a:xfrm>
            <a:off x="5305427" y="3185430"/>
            <a:ext cx="1077910" cy="298450"/>
          </a:xfrm>
          <a:prstGeom prst="roundRect">
            <a:avLst/>
          </a:prstGeom>
          <a:solidFill>
            <a:schemeClr val="bg1"/>
          </a:solidFill>
          <a:ln>
            <a:solidFill>
              <a:schemeClr val="tx2"/>
            </a:solidFill>
          </a:ln>
        </p:spPr>
        <p:style>
          <a:lnRef idx="2">
            <a:schemeClr val="accent3">
              <a:shade val="50000"/>
            </a:schemeClr>
          </a:lnRef>
          <a:fillRef idx="1">
            <a:schemeClr val="accent3"/>
          </a:fillRef>
          <a:effectRef idx="0">
            <a:schemeClr val="accent3"/>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Chilled water</a:t>
            </a:r>
          </a:p>
        </p:txBody>
      </p:sp>
      <p:sp>
        <p:nvSpPr>
          <p:cNvPr id="25" name="流程图: 准备 24"/>
          <p:cNvSpPr/>
          <p:nvPr/>
        </p:nvSpPr>
        <p:spPr>
          <a:xfrm>
            <a:off x="6085124" y="2766331"/>
            <a:ext cx="1343025" cy="322263"/>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Evaporator</a:t>
            </a:r>
          </a:p>
        </p:txBody>
      </p:sp>
      <p:sp>
        <p:nvSpPr>
          <p:cNvPr id="26" name="流程图: 准备 25"/>
          <p:cNvSpPr/>
          <p:nvPr/>
        </p:nvSpPr>
        <p:spPr>
          <a:xfrm>
            <a:off x="7751702" y="2795327"/>
            <a:ext cx="1440643" cy="292100"/>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Condenser</a:t>
            </a:r>
          </a:p>
        </p:txBody>
      </p:sp>
      <p:sp>
        <p:nvSpPr>
          <p:cNvPr id="27" name="圆角矩形 26"/>
          <p:cNvSpPr/>
          <p:nvPr/>
        </p:nvSpPr>
        <p:spPr>
          <a:xfrm>
            <a:off x="7192963" y="3166380"/>
            <a:ext cx="860425" cy="317500"/>
          </a:xfrm>
          <a:prstGeom prst="roundRect">
            <a:avLst/>
          </a:prstGeom>
          <a:ln>
            <a:solidFill>
              <a:schemeClr val="tx2"/>
            </a:solidFill>
          </a:ln>
        </p:spPr>
        <p:style>
          <a:lnRef idx="2">
            <a:schemeClr val="accent3">
              <a:shade val="50000"/>
            </a:schemeClr>
          </a:lnRef>
          <a:fillRef idx="1">
            <a:schemeClr val="accent3"/>
          </a:fillRef>
          <a:effectRef idx="0">
            <a:schemeClr val="accent3"/>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Refrigerant</a:t>
            </a:r>
          </a:p>
        </p:txBody>
      </p:sp>
      <p:sp>
        <p:nvSpPr>
          <p:cNvPr id="28" name="右箭头 27"/>
          <p:cNvSpPr/>
          <p:nvPr/>
        </p:nvSpPr>
        <p:spPr>
          <a:xfrm>
            <a:off x="6448424" y="3302906"/>
            <a:ext cx="679451" cy="73025"/>
          </a:xfrm>
          <a:prstGeom prst="rightArrow">
            <a:avLst/>
          </a:prstGeom>
          <a:solidFill>
            <a:schemeClr val="tx2"/>
          </a:solidFill>
          <a:ln>
            <a:solidFill>
              <a:schemeClr val="tx2"/>
            </a:solidFill>
          </a:ln>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fontAlgn="t">
              <a:defRPr/>
            </a:pPr>
            <a:endParaRPr lang="zh-CN" altLang="en-US" sz="1200">
              <a:cs typeface="+mn-ea"/>
              <a:sym typeface="+mn-lt"/>
            </a:endParaRPr>
          </a:p>
        </p:txBody>
      </p:sp>
      <p:cxnSp>
        <p:nvCxnSpPr>
          <p:cNvPr id="29" name="直接连接符 28"/>
          <p:cNvCxnSpPr/>
          <p:nvPr/>
        </p:nvCxnSpPr>
        <p:spPr>
          <a:xfrm flipH="1">
            <a:off x="5868989" y="2240868"/>
            <a:ext cx="1587" cy="939800"/>
          </a:xfrm>
          <a:prstGeom prst="line">
            <a:avLst/>
          </a:prstGeom>
          <a:ln w="508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35"/>
          <p:cNvSpPr txBox="1">
            <a:spLocks noChangeArrowheads="1"/>
          </p:cNvSpPr>
          <p:nvPr/>
        </p:nvSpPr>
        <p:spPr bwMode="auto">
          <a:xfrm>
            <a:off x="4478339" y="2321830"/>
            <a:ext cx="1114425" cy="338138"/>
          </a:xfrm>
          <a:prstGeom prst="rect">
            <a:avLst/>
          </a:prstGeom>
          <a:noFill/>
          <a:ln w="9525">
            <a:solidFill>
              <a:srgbClr val="990000"/>
            </a:solidFill>
            <a:miter lim="800000"/>
            <a:headEnd/>
            <a:tailEnd/>
          </a:ln>
        </p:spPr>
        <p:txBody>
          <a:bodyPr lIns="18000" rIns="18000" anchor="ctr"/>
          <a:lstStyle/>
          <a:p>
            <a:pPr algn="ctr" eaLnBrk="0" fontAlgn="t" hangingPunct="0">
              <a:buSzPct val="100000"/>
            </a:pPr>
            <a:r>
              <a:rPr lang="zh-CN" altLang="zh-CN" sz="1200" b="1" dirty="0">
                <a:solidFill>
                  <a:srgbClr val="C00000"/>
                </a:solidFill>
                <a:cs typeface="+mn-ea"/>
                <a:sym typeface="+mn-lt"/>
              </a:rPr>
              <a:t>Indoor side</a:t>
            </a:r>
          </a:p>
        </p:txBody>
      </p:sp>
      <p:sp>
        <p:nvSpPr>
          <p:cNvPr id="31" name="TextBox 36"/>
          <p:cNvSpPr txBox="1">
            <a:spLocks noChangeArrowheads="1"/>
          </p:cNvSpPr>
          <p:nvPr/>
        </p:nvSpPr>
        <p:spPr bwMode="auto">
          <a:xfrm>
            <a:off x="6096000" y="2321830"/>
            <a:ext cx="1096963" cy="338138"/>
          </a:xfrm>
          <a:prstGeom prst="rect">
            <a:avLst/>
          </a:prstGeom>
          <a:noFill/>
          <a:ln w="9525">
            <a:solidFill>
              <a:srgbClr val="990000"/>
            </a:solidFill>
            <a:miter lim="800000"/>
            <a:headEnd/>
            <a:tailEnd/>
          </a:ln>
        </p:spPr>
        <p:txBody>
          <a:bodyPr lIns="18000" rIns="18000" anchor="ctr"/>
          <a:lstStyle/>
          <a:p>
            <a:pPr algn="ctr" eaLnBrk="0" fontAlgn="t" hangingPunct="0">
              <a:buSzPct val="100000"/>
            </a:pPr>
            <a:r>
              <a:rPr lang="zh-CN" altLang="zh-CN" sz="1200" b="1">
                <a:solidFill>
                  <a:srgbClr val="C00000"/>
                </a:solidFill>
                <a:cs typeface="+mn-ea"/>
                <a:sym typeface="+mn-lt"/>
              </a:rPr>
              <a:t>Outdoor side</a:t>
            </a:r>
          </a:p>
        </p:txBody>
      </p:sp>
      <p:cxnSp>
        <p:nvCxnSpPr>
          <p:cNvPr id="32" name="直接连接符 31"/>
          <p:cNvCxnSpPr/>
          <p:nvPr/>
        </p:nvCxnSpPr>
        <p:spPr>
          <a:xfrm flipH="1">
            <a:off x="5849938" y="3483881"/>
            <a:ext cx="4762" cy="466725"/>
          </a:xfrm>
          <a:prstGeom prst="line">
            <a:avLst/>
          </a:prstGeom>
          <a:ln w="508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2665413" y="3122601"/>
            <a:ext cx="1079500" cy="39687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eaLnBrk="0" fontAlgn="t" hangingPunct="0">
              <a:buSzPct val="100000"/>
              <a:defRPr/>
            </a:pPr>
            <a:r>
              <a:rPr lang="zh-CN" altLang="zh-CN" sz="1200" dirty="0">
                <a:solidFill>
                  <a:srgbClr val="000000"/>
                </a:solidFill>
                <a:cs typeface="+mn-ea"/>
                <a:sym typeface="+mn-lt"/>
              </a:rPr>
              <a:t>Air in </a:t>
            </a:r>
            <a:r>
              <a:rPr lang="en-US" altLang="zh-CN" sz="1200" dirty="0">
                <a:solidFill>
                  <a:srgbClr val="000000"/>
                </a:solidFill>
                <a:cs typeface="+mn-ea"/>
                <a:sym typeface="+mn-lt"/>
              </a:rPr>
              <a:t>a data center</a:t>
            </a:r>
            <a:endParaRPr lang="zh-CN" altLang="zh-CN" sz="1200" dirty="0">
              <a:solidFill>
                <a:srgbClr val="000000"/>
              </a:solidFill>
              <a:cs typeface="+mn-ea"/>
              <a:sym typeface="+mn-lt"/>
            </a:endParaRPr>
          </a:p>
        </p:txBody>
      </p:sp>
      <p:sp>
        <p:nvSpPr>
          <p:cNvPr id="34" name="右箭头 33"/>
          <p:cNvSpPr/>
          <p:nvPr/>
        </p:nvSpPr>
        <p:spPr>
          <a:xfrm>
            <a:off x="3827464" y="3287030"/>
            <a:ext cx="1412876" cy="88900"/>
          </a:xfrm>
          <a:prstGeom prst="rightArrow">
            <a:avLst/>
          </a:prstGeom>
          <a:ln/>
        </p:spPr>
        <p:style>
          <a:lnRef idx="2">
            <a:schemeClr val="accent2">
              <a:shade val="50000"/>
            </a:schemeClr>
          </a:lnRef>
          <a:fillRef idx="1">
            <a:schemeClr val="accent2"/>
          </a:fillRef>
          <a:effectRef idx="0">
            <a:schemeClr val="accent2"/>
          </a:effectRef>
          <a:fontRef idx="minor">
            <a:schemeClr val="lt1"/>
          </a:fontRef>
        </p:style>
        <p:txBody>
          <a:bodyPr lIns="18000" rIns="18000" anchor="ctr"/>
          <a:lstStyle/>
          <a:p>
            <a:pPr algn="ctr" fontAlgn="t">
              <a:defRPr/>
            </a:pPr>
            <a:endParaRPr lang="zh-CN" altLang="en-US" sz="1200">
              <a:cs typeface="+mn-ea"/>
              <a:sym typeface="+mn-lt"/>
            </a:endParaRPr>
          </a:p>
        </p:txBody>
      </p:sp>
      <p:sp>
        <p:nvSpPr>
          <p:cNvPr id="35" name="流程图: 准备 34"/>
          <p:cNvSpPr/>
          <p:nvPr/>
        </p:nvSpPr>
        <p:spPr>
          <a:xfrm>
            <a:off x="3924301" y="2766331"/>
            <a:ext cx="1349375" cy="320675"/>
          </a:xfrm>
          <a:prstGeom prst="flowChartPreparation">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18000" rIns="18000" anchor="ctr"/>
          <a:lstStyle/>
          <a:p>
            <a:pPr algn="ctr" eaLnBrk="0" fontAlgn="t" hangingPunct="0">
              <a:buSzPct val="100000"/>
              <a:defRPr/>
            </a:pPr>
            <a:r>
              <a:rPr lang="zh-CN" altLang="zh-CN" sz="1200">
                <a:solidFill>
                  <a:srgbClr val="000000"/>
                </a:solidFill>
                <a:cs typeface="+mn-ea"/>
                <a:sym typeface="+mn-lt"/>
              </a:rPr>
              <a:t>CW coil</a:t>
            </a:r>
          </a:p>
        </p:txBody>
      </p:sp>
    </p:spTree>
    <p:extLst>
      <p:ext uri="{BB962C8B-B14F-4D97-AF65-F5344CB8AC3E}">
        <p14:creationId xmlns:p14="http://schemas.microsoft.com/office/powerpoint/2010/main" val="41575208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Classification</a:t>
            </a:r>
            <a:r>
              <a:rPr lang="zh-CN" altLang="zh-CN" dirty="0">
                <a:latin typeface="+mn-lt"/>
                <a:ea typeface="+mn-ea"/>
                <a:cs typeface="+mn-ea"/>
                <a:sym typeface="+mn-lt"/>
              </a:rPr>
              <a:t> of Air </a:t>
            </a:r>
            <a:r>
              <a:rPr lang="zh-CN" altLang="zh-CN" dirty="0" smtClean="0">
                <a:latin typeface="+mn-lt"/>
                <a:ea typeface="+mn-ea"/>
                <a:cs typeface="+mn-ea"/>
                <a:sym typeface="+mn-lt"/>
              </a:rPr>
              <a:t>Conditioners</a:t>
            </a:r>
            <a:r>
              <a:rPr lang="en-US" altLang="zh-CN" dirty="0" smtClean="0">
                <a:latin typeface="+mn-lt"/>
                <a:ea typeface="+mn-ea"/>
                <a:cs typeface="+mn-ea"/>
                <a:sym typeface="+mn-lt"/>
              </a:rPr>
              <a:t> - </a:t>
            </a:r>
            <a:r>
              <a:rPr lang="zh-CN" altLang="zh-CN" dirty="0" smtClean="0">
                <a:latin typeface="+mn-lt"/>
                <a:ea typeface="+mn-ea"/>
                <a:cs typeface="+mn-ea"/>
                <a:sym typeface="+mn-lt"/>
              </a:rPr>
              <a:t>By </a:t>
            </a:r>
            <a:r>
              <a:rPr lang="zh-CN" altLang="zh-CN" dirty="0">
                <a:latin typeface="+mn-lt"/>
                <a:ea typeface="+mn-ea"/>
                <a:cs typeface="+mn-ea"/>
                <a:sym typeface="+mn-lt"/>
              </a:rPr>
              <a:t>Other Criteria</a:t>
            </a:r>
            <a:endParaRPr lang="en-US" altLang="zh-CN" dirty="0" smtClean="0">
              <a:latin typeface="+mn-lt"/>
              <a:ea typeface="+mn-ea"/>
              <a:cs typeface="+mn-ea"/>
              <a:sym typeface="+mn-lt"/>
            </a:endParaRPr>
          </a:p>
        </p:txBody>
      </p:sp>
      <p:grpSp>
        <p:nvGrpSpPr>
          <p:cNvPr id="4" name="组合 3"/>
          <p:cNvGrpSpPr/>
          <p:nvPr/>
        </p:nvGrpSpPr>
        <p:grpSpPr>
          <a:xfrm>
            <a:off x="1640049" y="1431725"/>
            <a:ext cx="9021505" cy="4330700"/>
            <a:chOff x="2387600" y="1870075"/>
            <a:chExt cx="7596188" cy="3646488"/>
          </a:xfrm>
        </p:grpSpPr>
        <p:grpSp>
          <p:nvGrpSpPr>
            <p:cNvPr id="17" name="组合 15"/>
            <p:cNvGrpSpPr>
              <a:grpSpLocks/>
            </p:cNvGrpSpPr>
            <p:nvPr/>
          </p:nvGrpSpPr>
          <p:grpSpPr bwMode="auto">
            <a:xfrm>
              <a:off x="2387600" y="2365375"/>
              <a:ext cx="7596188" cy="3151188"/>
              <a:chOff x="1838387" y="2166565"/>
              <a:chExt cx="8484609" cy="3817067"/>
            </a:xfrm>
          </p:grpSpPr>
          <p:grpSp>
            <p:nvGrpSpPr>
              <p:cNvPr id="18" name="Group 42"/>
              <p:cNvGrpSpPr>
                <a:grpSpLocks/>
              </p:cNvGrpSpPr>
              <p:nvPr/>
            </p:nvGrpSpPr>
            <p:grpSpPr bwMode="auto">
              <a:xfrm>
                <a:off x="2693743" y="2166565"/>
                <a:ext cx="7113852" cy="1371600"/>
                <a:chOff x="1248" y="2640"/>
                <a:chExt cx="3360" cy="864"/>
              </a:xfrm>
            </p:grpSpPr>
            <p:grpSp>
              <p:nvGrpSpPr>
                <p:cNvPr id="42" name="Group 43"/>
                <p:cNvGrpSpPr>
                  <a:grpSpLocks/>
                </p:cNvGrpSpPr>
                <p:nvPr/>
              </p:nvGrpSpPr>
              <p:grpSpPr bwMode="auto">
                <a:xfrm>
                  <a:off x="1248" y="2640"/>
                  <a:ext cx="3360" cy="864"/>
                  <a:chOff x="1248" y="2640"/>
                  <a:chExt cx="3360" cy="864"/>
                </a:xfrm>
              </p:grpSpPr>
              <p:sp>
                <p:nvSpPr>
                  <p:cNvPr id="47" name="Freeform 44"/>
                  <p:cNvSpPr>
                    <a:spLocks/>
                  </p:cNvSpPr>
                  <p:nvPr/>
                </p:nvSpPr>
                <p:spPr bwMode="gray">
                  <a:xfrm>
                    <a:off x="1248" y="2831"/>
                    <a:ext cx="3360" cy="670"/>
                  </a:xfrm>
                  <a:custGeom>
                    <a:avLst/>
                    <a:gdLst>
                      <a:gd name="T0" fmla="*/ 0 w 2202"/>
                      <a:gd name="T1" fmla="*/ 51287403 h 529"/>
                      <a:gd name="T2" fmla="*/ 2147483647 w 2202"/>
                      <a:gd name="T3" fmla="*/ 1 h 529"/>
                      <a:gd name="T4" fmla="*/ 2147483647 w 2202"/>
                      <a:gd name="T5" fmla="*/ 0 h 529"/>
                      <a:gd name="T6" fmla="*/ 2147483647 w 2202"/>
                      <a:gd name="T7" fmla="*/ 51455939 h 529"/>
                      <a:gd name="T8" fmla="*/ 2147483647 w 2202"/>
                      <a:gd name="T9" fmla="*/ 51287403 h 529"/>
                      <a:gd name="T10" fmla="*/ 0 60000 65536"/>
                      <a:gd name="T11" fmla="*/ 0 60000 65536"/>
                      <a:gd name="T12" fmla="*/ 0 60000 65536"/>
                      <a:gd name="T13" fmla="*/ 0 60000 65536"/>
                      <a:gd name="T14" fmla="*/ 0 60000 65536"/>
                      <a:gd name="T15" fmla="*/ 0 w 2202"/>
                      <a:gd name="T16" fmla="*/ 0 h 529"/>
                      <a:gd name="T17" fmla="*/ 2202 w 2202"/>
                      <a:gd name="T18" fmla="*/ 529 h 529"/>
                    </a:gdLst>
                    <a:ahLst/>
                    <a:cxnLst>
                      <a:cxn ang="T10">
                        <a:pos x="T0" y="T1"/>
                      </a:cxn>
                      <a:cxn ang="T11">
                        <a:pos x="T2" y="T3"/>
                      </a:cxn>
                      <a:cxn ang="T12">
                        <a:pos x="T4" y="T5"/>
                      </a:cxn>
                      <a:cxn ang="T13">
                        <a:pos x="T6" y="T7"/>
                      </a:cxn>
                      <a:cxn ang="T14">
                        <a:pos x="T8" y="T9"/>
                      </a:cxn>
                    </a:cxnLst>
                    <a:rect l="T15" t="T16" r="T17" b="T18"/>
                    <a:pathLst>
                      <a:path w="2202" h="529">
                        <a:moveTo>
                          <a:pt x="0" y="528"/>
                        </a:moveTo>
                        <a:lnTo>
                          <a:pt x="717" y="1"/>
                        </a:lnTo>
                        <a:lnTo>
                          <a:pt x="1440" y="0"/>
                        </a:lnTo>
                        <a:lnTo>
                          <a:pt x="2202" y="529"/>
                        </a:lnTo>
                        <a:lnTo>
                          <a:pt x="48" y="528"/>
                        </a:lnTo>
                      </a:path>
                    </a:pathLst>
                  </a:custGeom>
                  <a:gradFill rotWithShape="1">
                    <a:gsLst>
                      <a:gs pos="0">
                        <a:srgbClr val="FFFFFF"/>
                      </a:gs>
                      <a:gs pos="100000">
                        <a:srgbClr val="999999"/>
                      </a:gs>
                    </a:gsLst>
                    <a:lin ang="5400000" scaled="1"/>
                  </a:gradFill>
                  <a:ln w="9525">
                    <a:no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grpSp>
                <p:nvGrpSpPr>
                  <p:cNvPr id="48" name="Group 45"/>
                  <p:cNvGrpSpPr>
                    <a:grpSpLocks/>
                  </p:cNvGrpSpPr>
                  <p:nvPr/>
                </p:nvGrpSpPr>
                <p:grpSpPr bwMode="auto">
                  <a:xfrm>
                    <a:off x="2016" y="2640"/>
                    <a:ext cx="1968" cy="864"/>
                    <a:chOff x="2016" y="2640"/>
                    <a:chExt cx="1968" cy="864"/>
                  </a:xfrm>
                </p:grpSpPr>
                <p:sp>
                  <p:nvSpPr>
                    <p:cNvPr id="49" name="Line 46"/>
                    <p:cNvSpPr>
                      <a:spLocks noChangeShapeType="1"/>
                    </p:cNvSpPr>
                    <p:nvPr/>
                  </p:nvSpPr>
                  <p:spPr bwMode="gray">
                    <a:xfrm flipV="1">
                      <a:off x="2016" y="2784"/>
                      <a:ext cx="528" cy="720"/>
                    </a:xfrm>
                    <a:prstGeom prst="line">
                      <a:avLst/>
                    </a:prstGeom>
                    <a:noFill/>
                    <a:ln w="9525">
                      <a:solidFill>
                        <a:srgbClr val="FFFFFF"/>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sp>
                  <p:nvSpPr>
                    <p:cNvPr id="50" name="Line 47"/>
                    <p:cNvSpPr>
                      <a:spLocks noChangeShapeType="1"/>
                    </p:cNvSpPr>
                    <p:nvPr/>
                  </p:nvSpPr>
                  <p:spPr bwMode="gray">
                    <a:xfrm flipV="1">
                      <a:off x="2592" y="2640"/>
                      <a:ext cx="95" cy="864"/>
                    </a:xfrm>
                    <a:prstGeom prst="line">
                      <a:avLst/>
                    </a:prstGeom>
                    <a:noFill/>
                    <a:ln w="9525">
                      <a:solidFill>
                        <a:srgbClr val="FFFFFF"/>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sp>
                  <p:nvSpPr>
                    <p:cNvPr id="51" name="Line 48"/>
                    <p:cNvSpPr>
                      <a:spLocks noChangeShapeType="1"/>
                    </p:cNvSpPr>
                    <p:nvPr/>
                  </p:nvSpPr>
                  <p:spPr bwMode="gray">
                    <a:xfrm flipV="1">
                      <a:off x="3024" y="2688"/>
                      <a:ext cx="0" cy="813"/>
                    </a:xfrm>
                    <a:prstGeom prst="line">
                      <a:avLst/>
                    </a:prstGeom>
                    <a:noFill/>
                    <a:ln w="9525">
                      <a:solidFill>
                        <a:srgbClr val="FFFFFF"/>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sp>
                  <p:nvSpPr>
                    <p:cNvPr id="52" name="Line 49"/>
                    <p:cNvSpPr>
                      <a:spLocks noChangeShapeType="1"/>
                    </p:cNvSpPr>
                    <p:nvPr/>
                  </p:nvSpPr>
                  <p:spPr bwMode="gray">
                    <a:xfrm flipH="1" flipV="1">
                      <a:off x="3216" y="2736"/>
                      <a:ext cx="288" cy="768"/>
                    </a:xfrm>
                    <a:prstGeom prst="line">
                      <a:avLst/>
                    </a:prstGeom>
                    <a:noFill/>
                    <a:ln w="9525">
                      <a:solidFill>
                        <a:srgbClr val="FFFFFF"/>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sp>
                  <p:nvSpPr>
                    <p:cNvPr id="53" name="Line 50"/>
                    <p:cNvSpPr>
                      <a:spLocks noChangeShapeType="1"/>
                    </p:cNvSpPr>
                    <p:nvPr/>
                  </p:nvSpPr>
                  <p:spPr bwMode="gray">
                    <a:xfrm flipH="1" flipV="1">
                      <a:off x="3360" y="2784"/>
                      <a:ext cx="624" cy="720"/>
                    </a:xfrm>
                    <a:prstGeom prst="line">
                      <a:avLst/>
                    </a:prstGeom>
                    <a:noFill/>
                    <a:ln w="9525">
                      <a:solidFill>
                        <a:srgbClr val="FFFFFF"/>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grpSp>
            </p:grpSp>
            <p:sp>
              <p:nvSpPr>
                <p:cNvPr id="43" name="Line 51"/>
                <p:cNvSpPr>
                  <a:spLocks noChangeShapeType="1"/>
                </p:cNvSpPr>
                <p:nvPr/>
              </p:nvSpPr>
              <p:spPr bwMode="gray">
                <a:xfrm>
                  <a:off x="1632" y="3264"/>
                  <a:ext cx="2590" cy="0"/>
                </a:xfrm>
                <a:prstGeom prst="line">
                  <a:avLst/>
                </a:prstGeom>
                <a:noFill/>
                <a:ln w="9525">
                  <a:solidFill>
                    <a:srgbClr val="FFFFFF"/>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sp>
              <p:nvSpPr>
                <p:cNvPr id="44" name="Line 52"/>
                <p:cNvSpPr>
                  <a:spLocks noChangeShapeType="1"/>
                </p:cNvSpPr>
                <p:nvPr/>
              </p:nvSpPr>
              <p:spPr bwMode="gray">
                <a:xfrm>
                  <a:off x="1919" y="3072"/>
                  <a:ext cx="2018" cy="0"/>
                </a:xfrm>
                <a:prstGeom prst="line">
                  <a:avLst/>
                </a:prstGeom>
                <a:noFill/>
                <a:ln w="9525">
                  <a:solidFill>
                    <a:srgbClr val="FFFFFF"/>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sp>
              <p:nvSpPr>
                <p:cNvPr id="45" name="Line 53"/>
                <p:cNvSpPr>
                  <a:spLocks noChangeShapeType="1"/>
                </p:cNvSpPr>
                <p:nvPr/>
              </p:nvSpPr>
              <p:spPr bwMode="gray">
                <a:xfrm>
                  <a:off x="2112" y="2928"/>
                  <a:ext cx="1631" cy="0"/>
                </a:xfrm>
                <a:prstGeom prst="line">
                  <a:avLst/>
                </a:prstGeom>
                <a:noFill/>
                <a:ln w="9525">
                  <a:solidFill>
                    <a:srgbClr val="FFFFFF"/>
                  </a:solid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grpSp>
          <p:sp>
            <p:nvSpPr>
              <p:cNvPr id="19" name="AutoShape 65"/>
              <p:cNvSpPr>
                <a:spLocks noChangeArrowheads="1"/>
              </p:cNvSpPr>
              <p:nvPr/>
            </p:nvSpPr>
            <p:spPr bwMode="gray">
              <a:xfrm>
                <a:off x="1882717" y="4120288"/>
                <a:ext cx="2815791" cy="1863344"/>
              </a:xfrm>
              <a:prstGeom prst="bevel">
                <a:avLst>
                  <a:gd name="adj" fmla="val 1648"/>
                </a:avLst>
              </a:prstGeom>
              <a:gradFill rotWithShape="1">
                <a:gsLst>
                  <a:gs pos="0">
                    <a:srgbClr val="DDDDDD"/>
                  </a:gs>
                  <a:gs pos="50000">
                    <a:srgbClr val="F4F4F4"/>
                  </a:gs>
                  <a:gs pos="100000">
                    <a:srgbClr val="DDDDDD"/>
                  </a:gs>
                </a:gsLst>
                <a:lin ang="2700000" scaled="1"/>
              </a:gradFill>
              <a:ln w="9525">
                <a:no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dirty="0">
                  <a:solidFill>
                    <a:srgbClr val="000000"/>
                  </a:solidFill>
                  <a:latin typeface="+mn-lt"/>
                  <a:ea typeface="+mn-ea"/>
                  <a:cs typeface="+mn-ea"/>
                  <a:sym typeface="+mn-lt"/>
                </a:endParaRPr>
              </a:p>
            </p:txBody>
          </p:sp>
          <p:sp>
            <p:nvSpPr>
              <p:cNvPr id="20" name="AutoShape 67"/>
              <p:cNvSpPr>
                <a:spLocks noChangeArrowheads="1"/>
              </p:cNvSpPr>
              <p:nvPr/>
            </p:nvSpPr>
            <p:spPr bwMode="gray">
              <a:xfrm>
                <a:off x="4698507" y="4133749"/>
                <a:ext cx="2815791" cy="1844114"/>
              </a:xfrm>
              <a:prstGeom prst="bevel">
                <a:avLst>
                  <a:gd name="adj" fmla="val 1648"/>
                </a:avLst>
              </a:prstGeom>
              <a:gradFill rotWithShape="1">
                <a:gsLst>
                  <a:gs pos="0">
                    <a:srgbClr val="DDDDDD"/>
                  </a:gs>
                  <a:gs pos="50000">
                    <a:srgbClr val="F4F4F4"/>
                  </a:gs>
                  <a:gs pos="100000">
                    <a:srgbClr val="DDDDDD"/>
                  </a:gs>
                </a:gsLst>
                <a:lin ang="2700000" scaled="1"/>
              </a:gradFill>
              <a:ln w="9525">
                <a:no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sp>
            <p:nvSpPr>
              <p:cNvPr id="32" name="AutoShape 66"/>
              <p:cNvSpPr>
                <a:spLocks noChangeArrowheads="1"/>
              </p:cNvSpPr>
              <p:nvPr/>
            </p:nvSpPr>
            <p:spPr bwMode="gray">
              <a:xfrm>
                <a:off x="1881930" y="3638036"/>
                <a:ext cx="2815900" cy="648136"/>
              </a:xfrm>
              <a:prstGeom prst="roundRect">
                <a:avLst/>
              </a:prstGeom>
              <a:solidFill>
                <a:schemeClr val="tx2"/>
              </a:solidFill>
              <a:ln>
                <a:headEnd/>
                <a:tailEnd/>
              </a:ln>
            </p:spPr>
            <p:style>
              <a:lnRef idx="0">
                <a:schemeClr val="accent6"/>
              </a:lnRef>
              <a:fillRef idx="3">
                <a:schemeClr val="accent6"/>
              </a:fillRef>
              <a:effectRef idx="3">
                <a:schemeClr val="accent6"/>
              </a:effectRef>
              <a:fontRef idx="minor">
                <a:schemeClr val="lt1"/>
              </a:fontRef>
            </p:style>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514076">
                  <a:defRPr/>
                </a:pPr>
                <a:endParaRPr lang="zh-CN" altLang="en-US" sz="1200" kern="0" dirty="0">
                  <a:solidFill>
                    <a:srgbClr val="000000"/>
                  </a:solidFill>
                  <a:latin typeface="+mn-lt"/>
                  <a:ea typeface="+mn-ea"/>
                  <a:cs typeface="+mn-ea"/>
                  <a:sym typeface="+mn-lt"/>
                </a:endParaRPr>
              </a:p>
            </p:txBody>
          </p:sp>
          <p:sp>
            <p:nvSpPr>
              <p:cNvPr id="33" name="Rectangle 69"/>
              <p:cNvSpPr>
                <a:spLocks noChangeArrowheads="1"/>
              </p:cNvSpPr>
              <p:nvPr/>
            </p:nvSpPr>
            <p:spPr bwMode="gray">
              <a:xfrm>
                <a:off x="1878588" y="3672968"/>
                <a:ext cx="2654183" cy="401897"/>
              </a:xfrm>
              <a:prstGeom prst="rect">
                <a:avLst/>
              </a:prstGeom>
              <a:noFill/>
              <a:ln w="9525" algn="ctr">
                <a:noFill/>
                <a:miter lim="800000"/>
                <a:headEnd/>
                <a:tailEnd/>
              </a:ln>
            </p:spPr>
            <p:txBody>
              <a:bodyPr/>
              <a:lstStyle/>
              <a:p>
                <a:pPr algn="ctr" eaLnBrk="0" fontAlgn="t" hangingPunct="0">
                  <a:buSzPct val="100000"/>
                </a:pPr>
                <a:r>
                  <a:rPr lang="zh-CN" altLang="zh-CN" sz="1200" b="1" dirty="0">
                    <a:solidFill>
                      <a:srgbClr val="FFFFFF"/>
                    </a:solidFill>
                    <a:cs typeface="+mn-ea"/>
                    <a:sym typeface="+mn-lt"/>
                  </a:rPr>
                  <a:t>By the concentration degree of air conditioning devices</a:t>
                </a:r>
              </a:p>
            </p:txBody>
          </p:sp>
          <p:sp>
            <p:nvSpPr>
              <p:cNvPr id="34" name="AutoShape 68"/>
              <p:cNvSpPr>
                <a:spLocks noChangeArrowheads="1"/>
              </p:cNvSpPr>
              <p:nvPr/>
            </p:nvSpPr>
            <p:spPr bwMode="gray">
              <a:xfrm>
                <a:off x="4686335" y="3638036"/>
                <a:ext cx="2815180" cy="648136"/>
              </a:xfrm>
              <a:prstGeom prst="roundRect">
                <a:avLst/>
              </a:prstGeom>
              <a:solidFill>
                <a:schemeClr val="tx2"/>
              </a:solidFill>
              <a:ln>
                <a:headEnd/>
                <a:tailEnd/>
              </a:ln>
            </p:spPr>
            <p:style>
              <a:lnRef idx="0">
                <a:schemeClr val="accent6"/>
              </a:lnRef>
              <a:fillRef idx="3">
                <a:schemeClr val="accent6"/>
              </a:fillRef>
              <a:effectRef idx="3">
                <a:schemeClr val="accent6"/>
              </a:effectRef>
              <a:fontRef idx="minor">
                <a:schemeClr val="lt1"/>
              </a:fontRef>
            </p:style>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514076">
                  <a:defRPr/>
                </a:pPr>
                <a:endParaRPr lang="zh-CN" altLang="en-US" sz="1200" kern="0" dirty="0">
                  <a:solidFill>
                    <a:srgbClr val="C00000"/>
                  </a:solidFill>
                  <a:latin typeface="+mn-lt"/>
                  <a:ea typeface="+mn-ea"/>
                  <a:cs typeface="+mn-ea"/>
                  <a:sym typeface="+mn-lt"/>
                </a:endParaRPr>
              </a:p>
            </p:txBody>
          </p:sp>
          <p:sp>
            <p:nvSpPr>
              <p:cNvPr id="35" name="Rectangle 70"/>
              <p:cNvSpPr>
                <a:spLocks noChangeArrowheads="1"/>
              </p:cNvSpPr>
              <p:nvPr/>
            </p:nvSpPr>
            <p:spPr bwMode="gray">
              <a:xfrm>
                <a:off x="4835041" y="3672968"/>
                <a:ext cx="2409736" cy="401897"/>
              </a:xfrm>
              <a:prstGeom prst="rect">
                <a:avLst/>
              </a:prstGeom>
              <a:noFill/>
              <a:ln w="9525" algn="ctr">
                <a:noFill/>
                <a:miter lim="800000"/>
                <a:headEnd/>
                <a:tailEnd/>
              </a:ln>
            </p:spPr>
            <p:txBody>
              <a:bodyPr/>
              <a:lstStyle/>
              <a:p>
                <a:pPr algn="ctr" eaLnBrk="0" fontAlgn="t" hangingPunct="0">
                  <a:buSzPct val="100000"/>
                </a:pPr>
                <a:r>
                  <a:rPr lang="zh-CN" altLang="zh-CN" sz="1200" b="1" dirty="0">
                    <a:solidFill>
                      <a:srgbClr val="FFFFFF"/>
                    </a:solidFill>
                    <a:cs typeface="+mn-ea"/>
                    <a:sym typeface="+mn-lt"/>
                  </a:rPr>
                  <a:t>By the refrigeration architecture</a:t>
                </a:r>
              </a:p>
            </p:txBody>
          </p:sp>
          <p:sp>
            <p:nvSpPr>
              <p:cNvPr id="36" name="AutoShape 73"/>
              <p:cNvSpPr>
                <a:spLocks noChangeArrowheads="1"/>
              </p:cNvSpPr>
              <p:nvPr/>
            </p:nvSpPr>
            <p:spPr bwMode="gray">
              <a:xfrm>
                <a:off x="7507205" y="4145287"/>
                <a:ext cx="2815791" cy="1828730"/>
              </a:xfrm>
              <a:prstGeom prst="bevel">
                <a:avLst>
                  <a:gd name="adj" fmla="val 1648"/>
                </a:avLst>
              </a:prstGeom>
              <a:gradFill rotWithShape="1">
                <a:gsLst>
                  <a:gs pos="0">
                    <a:srgbClr val="DDDDDD"/>
                  </a:gs>
                  <a:gs pos="50000">
                    <a:srgbClr val="F4F4F4"/>
                  </a:gs>
                  <a:gs pos="100000">
                    <a:srgbClr val="DDDDDD"/>
                  </a:gs>
                </a:gsLst>
                <a:lin ang="2700000" scaled="1"/>
              </a:gradFill>
              <a:ln w="9525">
                <a:no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sp>
            <p:nvSpPr>
              <p:cNvPr id="37" name="AutoShape 74"/>
              <p:cNvSpPr>
                <a:spLocks noChangeArrowheads="1"/>
              </p:cNvSpPr>
              <p:nvPr/>
            </p:nvSpPr>
            <p:spPr bwMode="gray">
              <a:xfrm>
                <a:off x="7507969" y="3638036"/>
                <a:ext cx="2813662" cy="648000"/>
              </a:xfrm>
              <a:prstGeom prst="roundRect">
                <a:avLst/>
              </a:prstGeom>
              <a:solidFill>
                <a:schemeClr val="tx2"/>
              </a:solidFill>
              <a:ln>
                <a:headEnd/>
                <a:tailEnd/>
              </a:ln>
            </p:spPr>
            <p:style>
              <a:lnRef idx="0">
                <a:schemeClr val="accent6"/>
              </a:lnRef>
              <a:fillRef idx="3">
                <a:schemeClr val="accent6"/>
              </a:fillRef>
              <a:effectRef idx="3">
                <a:schemeClr val="accent6"/>
              </a:effectRef>
              <a:fontRef idx="minor">
                <a:schemeClr val="lt1"/>
              </a:fontRef>
            </p:style>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514076">
                  <a:defRPr/>
                </a:pPr>
                <a:endParaRPr lang="zh-CN" altLang="en-US" sz="1200" kern="0" dirty="0">
                  <a:solidFill>
                    <a:srgbClr val="000000"/>
                  </a:solidFill>
                  <a:latin typeface="+mn-lt"/>
                  <a:ea typeface="+mn-ea"/>
                  <a:cs typeface="+mn-ea"/>
                  <a:sym typeface="+mn-lt"/>
                </a:endParaRPr>
              </a:p>
            </p:txBody>
          </p:sp>
          <p:sp>
            <p:nvSpPr>
              <p:cNvPr id="38" name="Rectangle 75"/>
              <p:cNvSpPr>
                <a:spLocks noChangeArrowheads="1"/>
              </p:cNvSpPr>
              <p:nvPr/>
            </p:nvSpPr>
            <p:spPr bwMode="gray">
              <a:xfrm>
                <a:off x="7667935" y="3672418"/>
                <a:ext cx="2526682" cy="402323"/>
              </a:xfrm>
              <a:prstGeom prst="rect">
                <a:avLst/>
              </a:prstGeom>
              <a:noFill/>
              <a:ln w="9525" algn="ctr">
                <a:noFill/>
                <a:miter lim="800000"/>
                <a:headEnd/>
                <a:tailEnd/>
              </a:ln>
            </p:spPr>
            <p:txBody>
              <a:bodyPr/>
              <a:lstStyle/>
              <a:p>
                <a:pPr algn="ctr" eaLnBrk="0" fontAlgn="t" hangingPunct="0">
                  <a:buSzPct val="100000"/>
                </a:pPr>
                <a:r>
                  <a:rPr lang="zh-CN" altLang="zh-CN" sz="1200" b="1" dirty="0">
                    <a:solidFill>
                      <a:srgbClr val="FFFFFF"/>
                    </a:solidFill>
                    <a:cs typeface="+mn-ea"/>
                    <a:sym typeface="+mn-lt"/>
                  </a:rPr>
                  <a:t>By the method of adjusting the system air volume</a:t>
                </a:r>
              </a:p>
            </p:txBody>
          </p:sp>
          <p:sp>
            <p:nvSpPr>
              <p:cNvPr id="39" name="Freeform 77"/>
              <p:cNvSpPr>
                <a:spLocks/>
              </p:cNvSpPr>
              <p:nvPr/>
            </p:nvSpPr>
            <p:spPr bwMode="gray">
              <a:xfrm>
                <a:off x="1838387" y="3356875"/>
                <a:ext cx="8434960" cy="257676"/>
              </a:xfrm>
              <a:custGeom>
                <a:avLst/>
                <a:gdLst>
                  <a:gd name="T0" fmla="*/ 0 w 3984"/>
                  <a:gd name="T1" fmla="*/ 2147483647 h 144"/>
                  <a:gd name="T2" fmla="*/ 2147483647 w 3984"/>
                  <a:gd name="T3" fmla="*/ 0 h 144"/>
                  <a:gd name="T4" fmla="*/ 2147483647 w 3984"/>
                  <a:gd name="T5" fmla="*/ 0 h 144"/>
                  <a:gd name="T6" fmla="*/ 2147483647 w 3984"/>
                  <a:gd name="T7" fmla="*/ 2147483647 h 144"/>
                  <a:gd name="T8" fmla="*/ 0 w 3984"/>
                  <a:gd name="T9" fmla="*/ 2147483647 h 144"/>
                  <a:gd name="T10" fmla="*/ 0 60000 65536"/>
                  <a:gd name="T11" fmla="*/ 0 60000 65536"/>
                  <a:gd name="T12" fmla="*/ 0 60000 65536"/>
                  <a:gd name="T13" fmla="*/ 0 60000 65536"/>
                  <a:gd name="T14" fmla="*/ 0 60000 65536"/>
                  <a:gd name="T15" fmla="*/ 0 w 3984"/>
                  <a:gd name="T16" fmla="*/ 0 h 144"/>
                  <a:gd name="T17" fmla="*/ 3984 w 3984"/>
                  <a:gd name="T18" fmla="*/ 144 h 144"/>
                </a:gdLst>
                <a:ahLst/>
                <a:cxnLst>
                  <a:cxn ang="T10">
                    <a:pos x="T0" y="T1"/>
                  </a:cxn>
                  <a:cxn ang="T11">
                    <a:pos x="T2" y="T3"/>
                  </a:cxn>
                  <a:cxn ang="T12">
                    <a:pos x="T4" y="T5"/>
                  </a:cxn>
                  <a:cxn ang="T13">
                    <a:pos x="T6" y="T7"/>
                  </a:cxn>
                  <a:cxn ang="T14">
                    <a:pos x="T8" y="T9"/>
                  </a:cxn>
                </a:cxnLst>
                <a:rect l="T15" t="T16" r="T17" b="T18"/>
                <a:pathLst>
                  <a:path w="3984" h="144">
                    <a:moveTo>
                      <a:pt x="0" y="144"/>
                    </a:moveTo>
                    <a:lnTo>
                      <a:pt x="624" y="0"/>
                    </a:lnTo>
                    <a:lnTo>
                      <a:pt x="3529" y="0"/>
                    </a:lnTo>
                    <a:lnTo>
                      <a:pt x="3984" y="144"/>
                    </a:lnTo>
                    <a:lnTo>
                      <a:pt x="0" y="144"/>
                    </a:lnTo>
                    <a:close/>
                  </a:path>
                </a:pathLst>
              </a:custGeom>
              <a:gradFill rotWithShape="1">
                <a:gsLst>
                  <a:gs pos="0">
                    <a:srgbClr val="CCCCCC"/>
                  </a:gs>
                  <a:gs pos="50000">
                    <a:srgbClr val="E5E5E5"/>
                  </a:gs>
                  <a:gs pos="100000">
                    <a:srgbClr val="CCCCCC"/>
                  </a:gs>
                </a:gsLst>
                <a:lin ang="18900000" scaled="1"/>
              </a:gradFill>
              <a:ln w="9525">
                <a:noFill/>
                <a:round/>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solidFill>
                    <a:srgbClr val="000000"/>
                  </a:solidFill>
                  <a:latin typeface="+mn-lt"/>
                  <a:ea typeface="+mn-ea"/>
                  <a:cs typeface="+mn-ea"/>
                  <a:sym typeface="+mn-lt"/>
                </a:endParaRPr>
              </a:p>
            </p:txBody>
          </p:sp>
          <p:sp>
            <p:nvSpPr>
              <p:cNvPr id="40" name="Line 78"/>
              <p:cNvSpPr>
                <a:spLocks noChangeShapeType="1"/>
              </p:cNvSpPr>
              <p:nvPr/>
            </p:nvSpPr>
            <p:spPr bwMode="gray">
              <a:xfrm flipV="1">
                <a:off x="4679002" y="3347260"/>
                <a:ext cx="250017" cy="232678"/>
              </a:xfrm>
              <a:prstGeom prst="line">
                <a:avLst/>
              </a:prstGeom>
              <a:noFill/>
              <a:ln w="9525">
                <a:solidFill>
                  <a:srgbClr val="FFFFFF"/>
                </a:solidFill>
                <a:round/>
                <a:headEnd/>
                <a:tailEnd/>
              </a:ln>
              <a:effectLst>
                <a:outerShdw dist="28398" dir="9206097" algn="ctr" rotWithShape="0">
                  <a:srgbClr val="000000">
                    <a:alpha val="50000"/>
                  </a:srgbClr>
                </a:outerShdw>
              </a:effec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514076">
                  <a:defRPr/>
                </a:pPr>
                <a:endParaRPr lang="zh-CN" altLang="en-US" sz="1200" kern="0" dirty="0">
                  <a:solidFill>
                    <a:srgbClr val="000000"/>
                  </a:solidFill>
                  <a:latin typeface="+mn-lt"/>
                  <a:ea typeface="+mn-ea"/>
                  <a:cs typeface="+mn-ea"/>
                  <a:sym typeface="+mn-lt"/>
                </a:endParaRPr>
              </a:p>
            </p:txBody>
          </p:sp>
          <p:sp>
            <p:nvSpPr>
              <p:cNvPr id="41" name="Line 79"/>
              <p:cNvSpPr>
                <a:spLocks noChangeShapeType="1"/>
              </p:cNvSpPr>
              <p:nvPr/>
            </p:nvSpPr>
            <p:spPr bwMode="gray">
              <a:xfrm flipH="1" flipV="1">
                <a:off x="7237684" y="3353029"/>
                <a:ext cx="253562" cy="249984"/>
              </a:xfrm>
              <a:prstGeom prst="line">
                <a:avLst/>
              </a:prstGeom>
              <a:noFill/>
              <a:ln w="9525">
                <a:solidFill>
                  <a:srgbClr val="FFFFFF"/>
                </a:solidFill>
                <a:round/>
                <a:headEnd/>
                <a:tailEnd/>
              </a:ln>
              <a:effectLst>
                <a:outerShdw dist="12700" dir="10800000" algn="ctr" rotWithShape="0">
                  <a:srgbClr val="000000">
                    <a:alpha val="50000"/>
                  </a:srgbClr>
                </a:outerShdw>
              </a:effec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514076">
                  <a:defRPr/>
                </a:pPr>
                <a:endParaRPr lang="zh-CN" altLang="en-US" sz="1200" kern="0" dirty="0">
                  <a:solidFill>
                    <a:srgbClr val="000000"/>
                  </a:solidFill>
                  <a:latin typeface="+mn-lt"/>
                  <a:ea typeface="+mn-ea"/>
                  <a:cs typeface="+mn-ea"/>
                  <a:sym typeface="+mn-lt"/>
                </a:endParaRPr>
              </a:p>
            </p:txBody>
          </p:sp>
        </p:grpSp>
        <p:grpSp>
          <p:nvGrpSpPr>
            <p:cNvPr id="54" name="Group 2"/>
            <p:cNvGrpSpPr>
              <a:grpSpLocks/>
            </p:cNvGrpSpPr>
            <p:nvPr/>
          </p:nvGrpSpPr>
          <p:grpSpPr bwMode="auto">
            <a:xfrm>
              <a:off x="7235825" y="1870075"/>
              <a:ext cx="2063750" cy="1549400"/>
              <a:chOff x="3785" y="997"/>
              <a:chExt cx="1363" cy="1800"/>
            </a:xfrm>
          </p:grpSpPr>
          <p:sp>
            <p:nvSpPr>
              <p:cNvPr id="55" name="AutoShape 3"/>
              <p:cNvSpPr>
                <a:spLocks noChangeArrowheads="1"/>
              </p:cNvSpPr>
              <p:nvPr/>
            </p:nvSpPr>
            <p:spPr bwMode="gray">
              <a:xfrm>
                <a:off x="3785" y="997"/>
                <a:ext cx="1363" cy="1800"/>
              </a:xfrm>
              <a:prstGeom prst="roundRect">
                <a:avLst>
                  <a:gd name="adj" fmla="val 17509"/>
                </a:avLst>
              </a:prstGeom>
              <a:solidFill>
                <a:srgbClr val="777777"/>
              </a:solidFill>
              <a:ln w="9525">
                <a:solidFill>
                  <a:srgbClr val="999999"/>
                </a:solid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sp>
            <p:nvSpPr>
              <p:cNvPr id="56" name="AutoShape 4"/>
              <p:cNvSpPr>
                <a:spLocks noChangeArrowheads="1"/>
              </p:cNvSpPr>
              <p:nvPr/>
            </p:nvSpPr>
            <p:spPr bwMode="gray">
              <a:xfrm>
                <a:off x="3806" y="1003"/>
                <a:ext cx="1322" cy="1765"/>
              </a:xfrm>
              <a:prstGeom prst="roundRect">
                <a:avLst>
                  <a:gd name="adj" fmla="val 16667"/>
                </a:avLst>
              </a:prstGeom>
              <a:solidFill>
                <a:srgbClr val="DDDDDD"/>
              </a:solidFill>
              <a:ln w="9525">
                <a:no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sp>
            <p:nvSpPr>
              <p:cNvPr id="57" name="AutoShape 5"/>
              <p:cNvSpPr>
                <a:spLocks noChangeArrowheads="1"/>
              </p:cNvSpPr>
              <p:nvPr/>
            </p:nvSpPr>
            <p:spPr bwMode="gray">
              <a:xfrm>
                <a:off x="3818" y="2303"/>
                <a:ext cx="1303" cy="446"/>
              </a:xfrm>
              <a:prstGeom prst="roundRect">
                <a:avLst>
                  <a:gd name="adj" fmla="val 50000"/>
                </a:avLst>
              </a:prstGeom>
              <a:gradFill rotWithShape="1">
                <a:gsLst>
                  <a:gs pos="0">
                    <a:srgbClr val="EAEAEA">
                      <a:alpha val="26999"/>
                    </a:srgbClr>
                  </a:gs>
                  <a:gs pos="100000">
                    <a:srgbClr val="F8F8F8"/>
                  </a:gs>
                </a:gsLst>
                <a:lin ang="5400000" scaled="1"/>
              </a:gradFill>
              <a:ln w="9525" algn="ctr">
                <a:no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sp>
            <p:nvSpPr>
              <p:cNvPr id="58" name="AutoShape 6"/>
              <p:cNvSpPr>
                <a:spLocks noChangeArrowheads="1"/>
              </p:cNvSpPr>
              <p:nvPr/>
            </p:nvSpPr>
            <p:spPr bwMode="gray">
              <a:xfrm>
                <a:off x="3818" y="1025"/>
                <a:ext cx="1303" cy="444"/>
              </a:xfrm>
              <a:prstGeom prst="roundRect">
                <a:avLst>
                  <a:gd name="adj" fmla="val 50000"/>
                </a:avLst>
              </a:prstGeom>
              <a:gradFill rotWithShape="1">
                <a:gsLst>
                  <a:gs pos="0">
                    <a:srgbClr val="F8F8F8"/>
                  </a:gs>
                  <a:gs pos="100000">
                    <a:srgbClr val="DDDDDD">
                      <a:alpha val="26999"/>
                    </a:srgbClr>
                  </a:gs>
                </a:gsLst>
                <a:lin ang="5400000" scaled="1"/>
              </a:gradFill>
              <a:ln w="9525" algn="ctr">
                <a:no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grpSp>
        <p:grpSp>
          <p:nvGrpSpPr>
            <p:cNvPr id="59" name="Group 2"/>
            <p:cNvGrpSpPr>
              <a:grpSpLocks/>
            </p:cNvGrpSpPr>
            <p:nvPr/>
          </p:nvGrpSpPr>
          <p:grpSpPr bwMode="auto">
            <a:xfrm>
              <a:off x="5086350" y="1878014"/>
              <a:ext cx="2063750" cy="1550987"/>
              <a:chOff x="3785" y="997"/>
              <a:chExt cx="1363" cy="1800"/>
            </a:xfrm>
          </p:grpSpPr>
          <p:sp>
            <p:nvSpPr>
              <p:cNvPr id="60" name="AutoShape 3"/>
              <p:cNvSpPr>
                <a:spLocks noChangeArrowheads="1"/>
              </p:cNvSpPr>
              <p:nvPr/>
            </p:nvSpPr>
            <p:spPr bwMode="gray">
              <a:xfrm>
                <a:off x="3785" y="997"/>
                <a:ext cx="1363" cy="1800"/>
              </a:xfrm>
              <a:prstGeom prst="roundRect">
                <a:avLst>
                  <a:gd name="adj" fmla="val 17509"/>
                </a:avLst>
              </a:prstGeom>
              <a:solidFill>
                <a:srgbClr val="777777"/>
              </a:solidFill>
              <a:ln w="9525">
                <a:solidFill>
                  <a:srgbClr val="999999"/>
                </a:solid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sp>
            <p:nvSpPr>
              <p:cNvPr id="61" name="AutoShape 4"/>
              <p:cNvSpPr>
                <a:spLocks noChangeArrowheads="1"/>
              </p:cNvSpPr>
              <p:nvPr/>
            </p:nvSpPr>
            <p:spPr bwMode="gray">
              <a:xfrm>
                <a:off x="3806" y="1003"/>
                <a:ext cx="1322" cy="1765"/>
              </a:xfrm>
              <a:prstGeom prst="roundRect">
                <a:avLst>
                  <a:gd name="adj" fmla="val 16667"/>
                </a:avLst>
              </a:prstGeom>
              <a:solidFill>
                <a:srgbClr val="DDDDDD"/>
              </a:solidFill>
              <a:ln w="9525">
                <a:no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sp>
            <p:nvSpPr>
              <p:cNvPr id="62" name="AutoShape 5"/>
              <p:cNvSpPr>
                <a:spLocks noChangeArrowheads="1"/>
              </p:cNvSpPr>
              <p:nvPr/>
            </p:nvSpPr>
            <p:spPr bwMode="gray">
              <a:xfrm>
                <a:off x="3818" y="2301"/>
                <a:ext cx="1303" cy="448"/>
              </a:xfrm>
              <a:prstGeom prst="roundRect">
                <a:avLst>
                  <a:gd name="adj" fmla="val 50000"/>
                </a:avLst>
              </a:prstGeom>
              <a:gradFill rotWithShape="1">
                <a:gsLst>
                  <a:gs pos="0">
                    <a:srgbClr val="EAEAEA">
                      <a:alpha val="26999"/>
                    </a:srgbClr>
                  </a:gs>
                  <a:gs pos="100000">
                    <a:srgbClr val="F8F8F8"/>
                  </a:gs>
                </a:gsLst>
                <a:lin ang="5400000" scaled="1"/>
              </a:gradFill>
              <a:ln w="9525" algn="ctr">
                <a:no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sp>
            <p:nvSpPr>
              <p:cNvPr id="63" name="AutoShape 6"/>
              <p:cNvSpPr>
                <a:spLocks noChangeArrowheads="1"/>
              </p:cNvSpPr>
              <p:nvPr/>
            </p:nvSpPr>
            <p:spPr bwMode="gray">
              <a:xfrm>
                <a:off x="3818" y="1025"/>
                <a:ext cx="1303" cy="446"/>
              </a:xfrm>
              <a:prstGeom prst="roundRect">
                <a:avLst>
                  <a:gd name="adj" fmla="val 50000"/>
                </a:avLst>
              </a:prstGeom>
              <a:gradFill rotWithShape="1">
                <a:gsLst>
                  <a:gs pos="0">
                    <a:srgbClr val="F8F8F8"/>
                  </a:gs>
                  <a:gs pos="100000">
                    <a:srgbClr val="DDDDDD">
                      <a:alpha val="26999"/>
                    </a:srgbClr>
                  </a:gs>
                </a:gsLst>
                <a:lin ang="5400000" scaled="1"/>
              </a:gradFill>
              <a:ln w="9525" algn="ctr">
                <a:no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grpSp>
        <p:grpSp>
          <p:nvGrpSpPr>
            <p:cNvPr id="64" name="Group 2"/>
            <p:cNvGrpSpPr>
              <a:grpSpLocks/>
            </p:cNvGrpSpPr>
            <p:nvPr/>
          </p:nvGrpSpPr>
          <p:grpSpPr bwMode="auto">
            <a:xfrm>
              <a:off x="2892425" y="1870075"/>
              <a:ext cx="2063750" cy="1549400"/>
              <a:chOff x="3785" y="997"/>
              <a:chExt cx="1363" cy="1800"/>
            </a:xfrm>
          </p:grpSpPr>
          <p:sp>
            <p:nvSpPr>
              <p:cNvPr id="65" name="AutoShape 3"/>
              <p:cNvSpPr>
                <a:spLocks noChangeArrowheads="1"/>
              </p:cNvSpPr>
              <p:nvPr/>
            </p:nvSpPr>
            <p:spPr bwMode="gray">
              <a:xfrm>
                <a:off x="3785" y="997"/>
                <a:ext cx="1363" cy="1800"/>
              </a:xfrm>
              <a:prstGeom prst="roundRect">
                <a:avLst>
                  <a:gd name="adj" fmla="val 17509"/>
                </a:avLst>
              </a:prstGeom>
              <a:solidFill>
                <a:srgbClr val="777777"/>
              </a:solidFill>
              <a:ln w="9525">
                <a:solidFill>
                  <a:srgbClr val="999999"/>
                </a:solid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sp>
            <p:nvSpPr>
              <p:cNvPr id="66" name="AutoShape 4"/>
              <p:cNvSpPr>
                <a:spLocks noChangeArrowheads="1"/>
              </p:cNvSpPr>
              <p:nvPr/>
            </p:nvSpPr>
            <p:spPr bwMode="gray">
              <a:xfrm>
                <a:off x="3806" y="1003"/>
                <a:ext cx="1322" cy="1765"/>
              </a:xfrm>
              <a:prstGeom prst="roundRect">
                <a:avLst>
                  <a:gd name="adj" fmla="val 16667"/>
                </a:avLst>
              </a:prstGeom>
              <a:solidFill>
                <a:srgbClr val="DDDDDD"/>
              </a:solidFill>
              <a:ln w="9525">
                <a:no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sp>
            <p:nvSpPr>
              <p:cNvPr id="67" name="AutoShape 5"/>
              <p:cNvSpPr>
                <a:spLocks noChangeArrowheads="1"/>
              </p:cNvSpPr>
              <p:nvPr/>
            </p:nvSpPr>
            <p:spPr bwMode="gray">
              <a:xfrm>
                <a:off x="3818" y="2303"/>
                <a:ext cx="1303" cy="446"/>
              </a:xfrm>
              <a:prstGeom prst="roundRect">
                <a:avLst>
                  <a:gd name="adj" fmla="val 50000"/>
                </a:avLst>
              </a:prstGeom>
              <a:gradFill rotWithShape="1">
                <a:gsLst>
                  <a:gs pos="0">
                    <a:srgbClr val="EAEAEA">
                      <a:alpha val="26999"/>
                    </a:srgbClr>
                  </a:gs>
                  <a:gs pos="100000">
                    <a:srgbClr val="F8F8F8"/>
                  </a:gs>
                </a:gsLst>
                <a:lin ang="5400000" scaled="1"/>
              </a:gradFill>
              <a:ln w="9525" algn="ctr">
                <a:no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sp>
            <p:nvSpPr>
              <p:cNvPr id="68" name="AutoShape 6"/>
              <p:cNvSpPr>
                <a:spLocks noChangeArrowheads="1"/>
              </p:cNvSpPr>
              <p:nvPr/>
            </p:nvSpPr>
            <p:spPr bwMode="gray">
              <a:xfrm>
                <a:off x="3818" y="1025"/>
                <a:ext cx="1303" cy="444"/>
              </a:xfrm>
              <a:prstGeom prst="roundRect">
                <a:avLst>
                  <a:gd name="adj" fmla="val 50000"/>
                </a:avLst>
              </a:prstGeom>
              <a:gradFill rotWithShape="1">
                <a:gsLst>
                  <a:gs pos="0">
                    <a:srgbClr val="F8F8F8"/>
                  </a:gs>
                  <a:gs pos="100000">
                    <a:srgbClr val="DDDDDD">
                      <a:alpha val="26999"/>
                    </a:srgbClr>
                  </a:gs>
                </a:gsLst>
                <a:lin ang="5400000" scaled="1"/>
              </a:gradFill>
              <a:ln w="9525" algn="ctr">
                <a:noFill/>
                <a:round/>
                <a:headEnd/>
                <a:tailEnd/>
              </a:ln>
            </p:spPr>
            <p:txBody>
              <a:bodyPr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defRPr/>
                </a:pPr>
                <a:endParaRPr lang="zh-CN" altLang="en-US" sz="1200">
                  <a:latin typeface="+mn-lt"/>
                  <a:ea typeface="+mn-ea"/>
                  <a:cs typeface="+mn-ea"/>
                  <a:sym typeface="+mn-lt"/>
                </a:endParaRPr>
              </a:p>
            </p:txBody>
          </p:sp>
        </p:grpSp>
        <p:sp>
          <p:nvSpPr>
            <p:cNvPr id="69" name="AutoShape 336"/>
            <p:cNvSpPr>
              <a:spLocks noChangeArrowheads="1"/>
            </p:cNvSpPr>
            <p:nvPr/>
          </p:nvSpPr>
          <p:spPr bwMode="auto">
            <a:xfrm>
              <a:off x="2566989" y="4113213"/>
              <a:ext cx="2295525" cy="1135062"/>
            </a:xfrm>
            <a:prstGeom prst="roundRect">
              <a:avLst>
                <a:gd name="adj" fmla="val 16667"/>
              </a:avLst>
            </a:prstGeom>
            <a:noFill/>
            <a:ln w="12700" algn="ctr">
              <a:noFill/>
              <a:round/>
              <a:headEnd/>
              <a:tailEnd/>
            </a:ln>
          </p:spPr>
          <p:txBody>
            <a:bodyPr lIns="56280" tIns="28139" rIns="56280" bIns="28139"/>
            <a:lstStyle/>
            <a:p>
              <a:pPr marL="180975" indent="-180975" defTabSz="561975" eaLnBrk="0" fontAlgn="t" hangingPunct="0">
                <a:buClr>
                  <a:srgbClr val="C00000"/>
                </a:buClr>
                <a:buFont typeface="Arial" pitchFamily="34" charset="0"/>
                <a:buChar char="•"/>
              </a:pPr>
              <a:r>
                <a:rPr lang="zh-CN" altLang="zh-CN" sz="1200" b="1" dirty="0">
                  <a:solidFill>
                    <a:srgbClr val="000000"/>
                  </a:solidFill>
                  <a:cs typeface="+mn-ea"/>
                  <a:sym typeface="+mn-lt"/>
                </a:rPr>
                <a:t>Centralized air conditioning system</a:t>
              </a:r>
            </a:p>
            <a:p>
              <a:pPr marL="180975" indent="-180975" defTabSz="561975" eaLnBrk="0" fontAlgn="t" hangingPunct="0">
                <a:buClr>
                  <a:srgbClr val="C00000"/>
                </a:buClr>
                <a:buFont typeface="Arial" pitchFamily="34" charset="0"/>
                <a:buChar char="•"/>
              </a:pPr>
              <a:r>
                <a:rPr lang="zh-CN" altLang="zh-CN" sz="1200" b="1" dirty="0">
                  <a:solidFill>
                    <a:srgbClr val="000000"/>
                  </a:solidFill>
                  <a:cs typeface="+mn-ea"/>
                  <a:sym typeface="+mn-lt"/>
                </a:rPr>
                <a:t>Semi-centralized air conditioning system</a:t>
              </a:r>
            </a:p>
            <a:p>
              <a:pPr marL="180975" indent="-180975" defTabSz="561975" eaLnBrk="0" fontAlgn="t" hangingPunct="0">
                <a:buClr>
                  <a:srgbClr val="C00000"/>
                </a:buClr>
                <a:buFont typeface="Arial" pitchFamily="34" charset="0"/>
                <a:buChar char="•"/>
              </a:pPr>
              <a:r>
                <a:rPr lang="zh-CN" altLang="zh-CN" sz="1200" b="1" dirty="0">
                  <a:solidFill>
                    <a:srgbClr val="000000"/>
                  </a:solidFill>
                  <a:cs typeface="+mn-ea"/>
                  <a:sym typeface="+mn-lt"/>
                </a:rPr>
                <a:t>D</a:t>
              </a:r>
              <a:r>
                <a:rPr lang="en-US" altLang="zh-CN" sz="1200" b="1" dirty="0" err="1">
                  <a:solidFill>
                    <a:srgbClr val="000000"/>
                  </a:solidFill>
                  <a:cs typeface="+mn-ea"/>
                  <a:sym typeface="+mn-lt"/>
                </a:rPr>
                <a:t>istribut</a:t>
              </a:r>
              <a:r>
                <a:rPr lang="zh-CN" altLang="zh-CN" sz="1200" b="1" dirty="0">
                  <a:solidFill>
                    <a:srgbClr val="000000"/>
                  </a:solidFill>
                  <a:cs typeface="+mn-ea"/>
                  <a:sym typeface="+mn-lt"/>
                </a:rPr>
                <a:t>ed air conditioning system</a:t>
              </a:r>
            </a:p>
          </p:txBody>
        </p:sp>
        <p:sp>
          <p:nvSpPr>
            <p:cNvPr id="70" name="AutoShape 336"/>
            <p:cNvSpPr>
              <a:spLocks noChangeArrowheads="1"/>
            </p:cNvSpPr>
            <p:nvPr/>
          </p:nvSpPr>
          <p:spPr bwMode="auto">
            <a:xfrm>
              <a:off x="5097464" y="4113213"/>
              <a:ext cx="2293937" cy="1135062"/>
            </a:xfrm>
            <a:prstGeom prst="roundRect">
              <a:avLst>
                <a:gd name="adj" fmla="val 16667"/>
              </a:avLst>
            </a:prstGeom>
            <a:noFill/>
            <a:ln w="12700" algn="ctr">
              <a:noFill/>
              <a:round/>
              <a:headEnd/>
              <a:tailEnd/>
            </a:ln>
          </p:spPr>
          <p:txBody>
            <a:bodyPr lIns="56280" tIns="28139" rIns="56280" bIns="28139"/>
            <a:lstStyle/>
            <a:p>
              <a:pPr marL="180975" indent="-180975" defTabSz="561975" eaLnBrk="0" fontAlgn="t" hangingPunct="0">
                <a:buClr>
                  <a:srgbClr val="C00000"/>
                </a:buClr>
                <a:buFont typeface="Arial" pitchFamily="34" charset="0"/>
                <a:buChar char="•"/>
              </a:pPr>
              <a:r>
                <a:rPr lang="en-US" altLang="zh-CN" sz="1200" b="1" dirty="0">
                  <a:solidFill>
                    <a:srgbClr val="000000"/>
                  </a:solidFill>
                  <a:cs typeface="+mn-ea"/>
                  <a:sym typeface="+mn-lt"/>
                </a:rPr>
                <a:t>In-r</a:t>
              </a:r>
              <a:r>
                <a:rPr lang="zh-CN" altLang="zh-CN" sz="1200" b="1" dirty="0">
                  <a:solidFill>
                    <a:srgbClr val="000000"/>
                  </a:solidFill>
                  <a:cs typeface="+mn-ea"/>
                  <a:sym typeface="+mn-lt"/>
                </a:rPr>
                <a:t>oom air conditioner</a:t>
              </a:r>
            </a:p>
            <a:p>
              <a:pPr marL="180975" indent="-180975" defTabSz="561975" eaLnBrk="0" fontAlgn="t" hangingPunct="0">
                <a:buClr>
                  <a:srgbClr val="C00000"/>
                </a:buClr>
                <a:buFont typeface="Arial" pitchFamily="34" charset="0"/>
                <a:buChar char="•"/>
              </a:pPr>
              <a:r>
                <a:rPr lang="zh-CN" altLang="zh-CN" sz="1200" b="1" dirty="0">
                  <a:solidFill>
                    <a:srgbClr val="000000"/>
                  </a:solidFill>
                  <a:cs typeface="+mn-ea"/>
                  <a:sym typeface="+mn-lt"/>
                </a:rPr>
                <a:t>In-row air conditioner</a:t>
              </a:r>
            </a:p>
            <a:p>
              <a:pPr marL="180975" indent="-180975" defTabSz="561975" eaLnBrk="0" fontAlgn="t" hangingPunct="0">
                <a:buClr>
                  <a:srgbClr val="C00000"/>
                </a:buClr>
                <a:buFont typeface="Arial" pitchFamily="34" charset="0"/>
                <a:buChar char="•"/>
              </a:pPr>
              <a:r>
                <a:rPr lang="zh-CN" altLang="zh-CN" sz="1200" b="1" dirty="0">
                  <a:solidFill>
                    <a:srgbClr val="000000"/>
                  </a:solidFill>
                  <a:cs typeface="+mn-ea"/>
                  <a:sym typeface="+mn-lt"/>
                </a:rPr>
                <a:t>In-cabinet air conditioner</a:t>
              </a:r>
            </a:p>
          </p:txBody>
        </p:sp>
        <p:sp>
          <p:nvSpPr>
            <p:cNvPr id="71" name="AutoShape 336"/>
            <p:cNvSpPr>
              <a:spLocks noChangeArrowheads="1"/>
            </p:cNvSpPr>
            <p:nvPr/>
          </p:nvSpPr>
          <p:spPr bwMode="auto">
            <a:xfrm>
              <a:off x="7545389" y="4113214"/>
              <a:ext cx="2295525" cy="777875"/>
            </a:xfrm>
            <a:prstGeom prst="roundRect">
              <a:avLst>
                <a:gd name="adj" fmla="val 16667"/>
              </a:avLst>
            </a:prstGeom>
            <a:noFill/>
            <a:ln w="12700" algn="ctr">
              <a:noFill/>
              <a:round/>
              <a:headEnd/>
              <a:tailEnd/>
            </a:ln>
          </p:spPr>
          <p:txBody>
            <a:bodyPr lIns="56280" tIns="28139" rIns="56280" bIns="28139"/>
            <a:lstStyle/>
            <a:p>
              <a:pPr marL="180975" indent="-180975" defTabSz="561975" eaLnBrk="0" fontAlgn="t" hangingPunct="0">
                <a:buClr>
                  <a:srgbClr val="C00000"/>
                </a:buClr>
                <a:buFont typeface="Arial" pitchFamily="34" charset="0"/>
                <a:buChar char="•"/>
              </a:pPr>
              <a:r>
                <a:rPr lang="zh-CN" altLang="zh-CN" sz="1200" b="1" dirty="0">
                  <a:solidFill>
                    <a:srgbClr val="000000"/>
                  </a:solidFill>
                  <a:cs typeface="+mn-ea"/>
                  <a:sym typeface="+mn-lt"/>
                </a:rPr>
                <a:t>Constant-air-volume air conditioning system</a:t>
              </a:r>
            </a:p>
            <a:p>
              <a:pPr marL="180975" indent="-180975" defTabSz="561975" eaLnBrk="0" fontAlgn="t" hangingPunct="0">
                <a:buClr>
                  <a:srgbClr val="C00000"/>
                </a:buClr>
                <a:buFont typeface="Arial" pitchFamily="34" charset="0"/>
                <a:buChar char="•"/>
              </a:pPr>
              <a:r>
                <a:rPr lang="zh-CN" altLang="zh-CN" sz="1200" b="1" dirty="0">
                  <a:solidFill>
                    <a:srgbClr val="000000"/>
                  </a:solidFill>
                  <a:cs typeface="+mn-ea"/>
                  <a:sym typeface="+mn-lt"/>
                </a:rPr>
                <a:t>Variable-air-volume air conditioning system</a:t>
              </a:r>
            </a:p>
          </p:txBody>
        </p:sp>
        <p:pic>
          <p:nvPicPr>
            <p:cNvPr id="72" name="图片 1"/>
            <p:cNvPicPr>
              <a:picLocks noChangeAspect="1"/>
            </p:cNvPicPr>
            <p:nvPr/>
          </p:nvPicPr>
          <p:blipFill>
            <a:blip r:embed="rId3" cstate="print"/>
            <a:srcRect/>
            <a:stretch>
              <a:fillRect/>
            </a:stretch>
          </p:blipFill>
          <p:spPr bwMode="auto">
            <a:xfrm>
              <a:off x="3049589" y="1966913"/>
              <a:ext cx="1233487" cy="603250"/>
            </a:xfrm>
            <a:prstGeom prst="rect">
              <a:avLst/>
            </a:prstGeom>
            <a:noFill/>
            <a:ln w="9525">
              <a:noFill/>
              <a:miter lim="800000"/>
              <a:headEnd/>
              <a:tailEnd/>
            </a:ln>
          </p:spPr>
        </p:pic>
        <p:pic>
          <p:nvPicPr>
            <p:cNvPr id="73" name="图片 2"/>
            <p:cNvPicPr>
              <a:picLocks noChangeAspect="1"/>
            </p:cNvPicPr>
            <p:nvPr/>
          </p:nvPicPr>
          <p:blipFill>
            <a:blip r:embed="rId4" cstate="print"/>
            <a:srcRect/>
            <a:stretch>
              <a:fillRect/>
            </a:stretch>
          </p:blipFill>
          <p:spPr bwMode="auto">
            <a:xfrm>
              <a:off x="3043239" y="2630488"/>
              <a:ext cx="1239837" cy="652462"/>
            </a:xfrm>
            <a:prstGeom prst="rect">
              <a:avLst/>
            </a:prstGeom>
            <a:noFill/>
            <a:ln w="9525">
              <a:noFill/>
              <a:miter lim="800000"/>
              <a:headEnd/>
              <a:tailEnd/>
            </a:ln>
          </p:spPr>
        </p:pic>
        <p:pic>
          <p:nvPicPr>
            <p:cNvPr id="74" name="图片 3"/>
            <p:cNvPicPr>
              <a:picLocks noChangeAspect="1"/>
            </p:cNvPicPr>
            <p:nvPr/>
          </p:nvPicPr>
          <p:blipFill>
            <a:blip r:embed="rId5" cstate="print"/>
            <a:srcRect/>
            <a:stretch>
              <a:fillRect/>
            </a:stretch>
          </p:blipFill>
          <p:spPr bwMode="auto">
            <a:xfrm>
              <a:off x="4346576" y="1966913"/>
              <a:ext cx="460375" cy="1357312"/>
            </a:xfrm>
            <a:prstGeom prst="rect">
              <a:avLst/>
            </a:prstGeom>
            <a:noFill/>
            <a:ln w="9525">
              <a:noFill/>
              <a:miter lim="800000"/>
              <a:headEnd/>
              <a:tailEnd/>
            </a:ln>
          </p:spPr>
        </p:pic>
        <p:pic>
          <p:nvPicPr>
            <p:cNvPr id="75" name="Picture 2" descr="C:\Users\m00273951\AppData\Roaming\eSpace_Desktop\UserData\m00273951\imagefiles\B9DE46B4-5E50-4ECF-B634-93DFA50AB587.pn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556251" y="1966913"/>
              <a:ext cx="606425" cy="1312862"/>
            </a:xfrm>
            <a:prstGeom prst="rect">
              <a:avLst/>
            </a:prstGeom>
            <a:noFill/>
            <a:ln w="9525">
              <a:noFill/>
              <a:miter lim="800000"/>
              <a:headEnd/>
              <a:tailEnd/>
            </a:ln>
          </p:spPr>
        </p:pic>
        <p:pic>
          <p:nvPicPr>
            <p:cNvPr id="76" name="Picture 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159375" y="1966913"/>
              <a:ext cx="539750" cy="1312862"/>
            </a:xfrm>
            <a:prstGeom prst="rect">
              <a:avLst/>
            </a:prstGeom>
            <a:noFill/>
            <a:ln w="9525">
              <a:noFill/>
              <a:miter lim="800000"/>
              <a:headEnd/>
              <a:tailEnd/>
            </a:ln>
          </p:spPr>
        </p:pic>
        <p:pic>
          <p:nvPicPr>
            <p:cNvPr id="77" name="图片 3" descr="100kW外观图.png"/>
            <p:cNvPicPr>
              <a:picLocks noChangeAspect="1"/>
            </p:cNvPicPr>
            <p:nvPr/>
          </p:nvPicPr>
          <p:blipFill>
            <a:blip r:embed="rId8" cstate="print"/>
            <a:srcRect/>
            <a:stretch>
              <a:fillRect/>
            </a:stretch>
          </p:blipFill>
          <p:spPr bwMode="auto">
            <a:xfrm>
              <a:off x="6108700" y="2032001"/>
              <a:ext cx="952500" cy="1217613"/>
            </a:xfrm>
            <a:prstGeom prst="rect">
              <a:avLst/>
            </a:prstGeom>
            <a:noFill/>
            <a:ln w="9525">
              <a:noFill/>
              <a:miter lim="800000"/>
              <a:headEnd/>
              <a:tailEnd/>
            </a:ln>
          </p:spPr>
        </p:pic>
        <p:pic>
          <p:nvPicPr>
            <p:cNvPr id="78" name="图片 4"/>
            <p:cNvPicPr>
              <a:picLocks noChangeAspect="1"/>
            </p:cNvPicPr>
            <p:nvPr/>
          </p:nvPicPr>
          <p:blipFill>
            <a:blip r:embed="rId9" cstate="print"/>
            <a:srcRect/>
            <a:stretch>
              <a:fillRect/>
            </a:stretch>
          </p:blipFill>
          <p:spPr bwMode="auto">
            <a:xfrm>
              <a:off x="7356475" y="1998663"/>
              <a:ext cx="1847850" cy="1250950"/>
            </a:xfrm>
            <a:prstGeom prst="rect">
              <a:avLst/>
            </a:prstGeom>
            <a:noFill/>
            <a:ln w="9525">
              <a:noFill/>
              <a:miter lim="800000"/>
              <a:headEnd/>
              <a:tailEnd/>
            </a:ln>
          </p:spPr>
        </p:pic>
      </p:grpSp>
    </p:spTree>
    <p:extLst>
      <p:ext uri="{BB962C8B-B14F-4D97-AF65-F5344CB8AC3E}">
        <p14:creationId xmlns:p14="http://schemas.microsoft.com/office/powerpoint/2010/main" val="31202449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latin typeface="+mn-lt"/>
                <a:ea typeface="+mn-ea"/>
                <a:cs typeface="+mn-ea"/>
                <a:sym typeface="+mn-lt"/>
              </a:rPr>
              <a:t>This chapter describes </a:t>
            </a:r>
            <a:r>
              <a:rPr lang="en-US" altLang="zh-CN" dirty="0" smtClean="0">
                <a:solidFill>
                  <a:srgbClr val="000000"/>
                </a:solidFill>
                <a:latin typeface="+mn-lt"/>
                <a:ea typeface="+mn-ea"/>
                <a:cs typeface="+mn-ea"/>
                <a:sym typeface="+mn-lt"/>
              </a:rPr>
              <a:t>w</a:t>
            </a:r>
            <a:r>
              <a:rPr lang="zh-CN" altLang="zh-CN" dirty="0" smtClean="0">
                <a:solidFill>
                  <a:srgbClr val="000000"/>
                </a:solidFill>
                <a:latin typeface="+mn-lt"/>
                <a:ea typeface="+mn-ea"/>
                <a:cs typeface="+mn-ea"/>
                <a:sym typeface="+mn-lt"/>
              </a:rPr>
              <a:t>orking </a:t>
            </a:r>
            <a:r>
              <a:rPr lang="zh-CN" altLang="zh-CN" dirty="0">
                <a:solidFill>
                  <a:srgbClr val="000000"/>
                </a:solidFill>
                <a:latin typeface="+mn-lt"/>
                <a:ea typeface="+mn-ea"/>
                <a:cs typeface="+mn-ea"/>
                <a:sym typeface="+mn-lt"/>
              </a:rPr>
              <a:t>principles of an air conditioning </a:t>
            </a:r>
            <a:r>
              <a:rPr lang="zh-CN" altLang="zh-CN" dirty="0" smtClean="0">
                <a:solidFill>
                  <a:srgbClr val="000000"/>
                </a:solidFill>
                <a:latin typeface="+mn-lt"/>
                <a:ea typeface="+mn-ea"/>
                <a:cs typeface="+mn-ea"/>
                <a:sym typeface="+mn-lt"/>
              </a:rPr>
              <a:t>system</a:t>
            </a:r>
            <a:r>
              <a:rPr lang="en-US" altLang="zh-CN" dirty="0" smtClean="0">
                <a:solidFill>
                  <a:srgbClr val="000000"/>
                </a:solidFill>
                <a:latin typeface="+mn-lt"/>
                <a:ea typeface="+mn-ea"/>
                <a:cs typeface="+mn-ea"/>
                <a:sym typeface="+mn-lt"/>
              </a:rPr>
              <a:t>, </a:t>
            </a:r>
            <a:r>
              <a:rPr lang="en-US" altLang="zh-CN" dirty="0" smtClean="0">
                <a:latin typeface="+mn-lt"/>
                <a:ea typeface="+mn-ea"/>
                <a:cs typeface="+mn-ea"/>
                <a:sym typeface="+mn-lt"/>
              </a:rPr>
              <a:t>classification of air conditioning system, common air processing devices.</a:t>
            </a:r>
          </a:p>
        </p:txBody>
      </p:sp>
    </p:spTree>
    <p:extLst>
      <p:ext uri="{BB962C8B-B14F-4D97-AF65-F5344CB8AC3E}">
        <p14:creationId xmlns:p14="http://schemas.microsoft.com/office/powerpoint/2010/main" val="6237476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rPr>
              <a:t>Working Principles of Air Conditioning </a:t>
            </a:r>
            <a:r>
              <a:rPr lang="en-US" dirty="0" smtClean="0">
                <a:solidFill>
                  <a:schemeClr val="bg1">
                    <a:lumMod val="50000"/>
                  </a:schemeClr>
                </a:solidFill>
              </a:rPr>
              <a:t>System</a:t>
            </a:r>
            <a:endParaRPr lang="en-US" dirty="0">
              <a:solidFill>
                <a:schemeClr val="bg1">
                  <a:lumMod val="50000"/>
                </a:schemeClr>
              </a:solidFill>
            </a:endParaRPr>
          </a:p>
          <a:p>
            <a:r>
              <a:rPr lang="en-US" dirty="0">
                <a:solidFill>
                  <a:schemeClr val="bg1">
                    <a:lumMod val="50000"/>
                  </a:schemeClr>
                </a:solidFill>
              </a:rPr>
              <a:t>Classification of Air Conditioning </a:t>
            </a:r>
            <a:r>
              <a:rPr lang="en-US" dirty="0" smtClean="0">
                <a:solidFill>
                  <a:schemeClr val="bg1">
                    <a:lumMod val="50000"/>
                  </a:schemeClr>
                </a:solidFill>
              </a:rPr>
              <a:t>System</a:t>
            </a:r>
            <a:endParaRPr lang="en-US" dirty="0">
              <a:solidFill>
                <a:schemeClr val="bg1">
                  <a:lumMod val="50000"/>
                </a:schemeClr>
              </a:solidFill>
            </a:endParaRPr>
          </a:p>
          <a:p>
            <a:r>
              <a:rPr lang="en-US" b="1" dirty="0"/>
              <a:t>Air Handling Equipment</a:t>
            </a:r>
          </a:p>
          <a:p>
            <a:r>
              <a:rPr lang="en-US" dirty="0">
                <a:solidFill>
                  <a:schemeClr val="bg1">
                    <a:lumMod val="50000"/>
                  </a:schemeClr>
                </a:solidFill>
              </a:rPr>
              <a:t>Air </a:t>
            </a:r>
            <a:r>
              <a:rPr lang="en-US" dirty="0" smtClean="0">
                <a:solidFill>
                  <a:schemeClr val="bg1">
                    <a:lumMod val="50000"/>
                  </a:schemeClr>
                </a:solidFill>
              </a:rPr>
              <a:t>Conditioning </a:t>
            </a:r>
            <a:r>
              <a:rPr lang="en-US" dirty="0">
                <a:solidFill>
                  <a:schemeClr val="bg1">
                    <a:lumMod val="50000"/>
                  </a:schemeClr>
                </a:solidFill>
              </a:rPr>
              <a:t>Ventilation System</a:t>
            </a:r>
          </a:p>
          <a:p>
            <a:r>
              <a:rPr lang="en-US" dirty="0">
                <a:solidFill>
                  <a:schemeClr val="bg1">
                    <a:lumMod val="50000"/>
                  </a:schemeClr>
                </a:solidFill>
              </a:rPr>
              <a:t>Common Air Conditioner Terms</a:t>
            </a:r>
          </a:p>
          <a:p>
            <a:endParaRPr lang="zh-CN" altLang="en-US" dirty="0"/>
          </a:p>
        </p:txBody>
      </p:sp>
    </p:spTree>
    <p:extLst>
      <p:ext uri="{BB962C8B-B14F-4D97-AF65-F5344CB8AC3E}">
        <p14:creationId xmlns:p14="http://schemas.microsoft.com/office/powerpoint/2010/main" val="5891542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Classification </a:t>
            </a:r>
            <a:r>
              <a:rPr lang="zh-CN" altLang="zh-CN" dirty="0" smtClean="0">
                <a:latin typeface="+mn-lt"/>
                <a:ea typeface="+mn-ea"/>
                <a:cs typeface="+mn-ea"/>
                <a:sym typeface="+mn-lt"/>
              </a:rPr>
              <a:t>of Devices That Process </a:t>
            </a:r>
            <a:r>
              <a:rPr lang="en-US" altLang="zh-CN" dirty="0" smtClean="0">
                <a:latin typeface="+mn-lt"/>
                <a:ea typeface="+mn-ea"/>
                <a:cs typeface="+mn-ea"/>
                <a:sym typeface="+mn-lt"/>
              </a:rPr>
              <a:t>Air </a:t>
            </a:r>
            <a:r>
              <a:rPr lang="zh-CN" altLang="zh-CN" dirty="0" smtClean="0">
                <a:latin typeface="+mn-lt"/>
                <a:ea typeface="+mn-ea"/>
                <a:cs typeface="+mn-ea"/>
                <a:sym typeface="+mn-lt"/>
              </a:rPr>
              <a:t>Heat and Humidity</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pPr>
              <a:lnSpc>
                <a:spcPct val="120000"/>
              </a:lnSpc>
              <a:spcBef>
                <a:spcPts val="600"/>
              </a:spcBef>
            </a:pPr>
            <a:r>
              <a:rPr lang="zh-CN" altLang="zh-CN" sz="1600" dirty="0">
                <a:latin typeface="+mn-lt"/>
                <a:ea typeface="+mn-ea"/>
                <a:cs typeface="+mn-ea"/>
                <a:sym typeface="+mn-lt"/>
              </a:rPr>
              <a:t>Direct-contact processing device</a:t>
            </a:r>
          </a:p>
          <a:p>
            <a:pPr lvl="1">
              <a:lnSpc>
                <a:spcPct val="120000"/>
              </a:lnSpc>
              <a:spcBef>
                <a:spcPts val="600"/>
              </a:spcBef>
            </a:pPr>
            <a:r>
              <a:rPr lang="zh-CN" altLang="zh-CN" sz="1400" dirty="0">
                <a:cs typeface="+mn-ea"/>
                <a:sym typeface="+mn-lt"/>
              </a:rPr>
              <a:t>The medium that exchanges heat and humidity with air is in direct contact with air.</a:t>
            </a:r>
            <a:r>
              <a:rPr lang="en-US" altLang="zh-CN" sz="1400" dirty="0">
                <a:cs typeface="+mn-ea"/>
                <a:sym typeface="+mn-lt"/>
              </a:rPr>
              <a:t> </a:t>
            </a:r>
            <a:r>
              <a:rPr lang="zh-CN" altLang="zh-CN" sz="1400" dirty="0">
                <a:cs typeface="+mn-ea"/>
                <a:sym typeface="+mn-lt"/>
              </a:rPr>
              <a:t>Specifically, a direct-contact processing device lets air flow on the surface of the medium or sprays the medium into air.</a:t>
            </a:r>
            <a:r>
              <a:rPr lang="en-US" altLang="zh-CN" sz="1400" dirty="0">
                <a:cs typeface="+mn-ea"/>
                <a:sym typeface="+mn-lt"/>
              </a:rPr>
              <a:t> </a:t>
            </a:r>
            <a:r>
              <a:rPr lang="zh-CN" altLang="zh-CN" sz="1400" dirty="0">
                <a:cs typeface="+mn-ea"/>
                <a:sym typeface="+mn-lt"/>
              </a:rPr>
              <a:t>Common direct-contact processing devices include water chambers and humidifiers.</a:t>
            </a:r>
          </a:p>
          <a:p>
            <a:pPr>
              <a:lnSpc>
                <a:spcPct val="120000"/>
              </a:lnSpc>
              <a:spcBef>
                <a:spcPts val="600"/>
              </a:spcBef>
            </a:pPr>
            <a:r>
              <a:rPr lang="zh-CN" altLang="zh-CN" sz="1600" dirty="0">
                <a:latin typeface="+mn-lt"/>
                <a:ea typeface="+mn-ea"/>
                <a:cs typeface="+mn-ea"/>
                <a:sym typeface="+mn-lt"/>
              </a:rPr>
              <a:t>Indirect-contact processing device</a:t>
            </a:r>
          </a:p>
          <a:p>
            <a:pPr lvl="1">
              <a:lnSpc>
                <a:spcPct val="120000"/>
              </a:lnSpc>
              <a:spcBef>
                <a:spcPts val="600"/>
              </a:spcBef>
            </a:pPr>
            <a:r>
              <a:rPr lang="zh-CN" altLang="zh-CN" sz="1400" dirty="0">
                <a:cs typeface="+mn-ea"/>
                <a:sym typeface="+mn-lt"/>
              </a:rPr>
              <a:t>The medium that exchanges heat and humidity with air is not in direct contact with air. The exchange of heat and humidity between the air and the medium is carried out using the metal surface of the device.</a:t>
            </a:r>
            <a:r>
              <a:rPr lang="en-US" altLang="zh-CN" sz="1400" dirty="0">
                <a:cs typeface="+mn-ea"/>
                <a:sym typeface="+mn-lt"/>
              </a:rPr>
              <a:t> </a:t>
            </a:r>
            <a:r>
              <a:rPr lang="zh-CN" altLang="zh-CN" sz="1400" dirty="0">
                <a:cs typeface="+mn-ea"/>
                <a:sym typeface="+mn-lt"/>
              </a:rPr>
              <a:t>Common indirect-contact processing devices include surface coolers, air heaters, evaporators, and condensers.</a:t>
            </a:r>
          </a:p>
          <a:p>
            <a:endParaRPr lang="zh-CN" altLang="en-US" sz="1600" dirty="0">
              <a:latin typeface="+mn-lt"/>
              <a:ea typeface="+mn-ea"/>
              <a:cs typeface="+mn-ea"/>
              <a:sym typeface="+mn-lt"/>
            </a:endParaRPr>
          </a:p>
        </p:txBody>
      </p:sp>
      <p:pic>
        <p:nvPicPr>
          <p:cNvPr id="79" name="图片 5"/>
          <p:cNvPicPr>
            <a:picLocks noChangeAspect="1"/>
          </p:cNvPicPr>
          <p:nvPr/>
        </p:nvPicPr>
        <p:blipFill>
          <a:blip r:embed="rId3" cstate="print"/>
          <a:srcRect/>
          <a:stretch>
            <a:fillRect/>
          </a:stretch>
        </p:blipFill>
        <p:spPr bwMode="auto">
          <a:xfrm>
            <a:off x="6600441" y="4113077"/>
            <a:ext cx="2951163" cy="1743075"/>
          </a:xfrm>
          <a:prstGeom prst="rect">
            <a:avLst/>
          </a:prstGeom>
          <a:noFill/>
          <a:ln w="9525">
            <a:noFill/>
            <a:miter lim="800000"/>
            <a:headEnd/>
            <a:tailEnd/>
          </a:ln>
        </p:spPr>
      </p:pic>
      <p:sp>
        <p:nvSpPr>
          <p:cNvPr id="80" name="矩形 8"/>
          <p:cNvSpPr>
            <a:spLocks noChangeArrowheads="1"/>
          </p:cNvSpPr>
          <p:nvPr/>
        </p:nvSpPr>
        <p:spPr bwMode="auto">
          <a:xfrm>
            <a:off x="3414713" y="5811839"/>
            <a:ext cx="2531462"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Direct contact (humidifier)</a:t>
            </a:r>
          </a:p>
        </p:txBody>
      </p:sp>
      <p:sp>
        <p:nvSpPr>
          <p:cNvPr id="81" name="矩形 9"/>
          <p:cNvSpPr>
            <a:spLocks noChangeArrowheads="1"/>
          </p:cNvSpPr>
          <p:nvPr/>
        </p:nvSpPr>
        <p:spPr bwMode="auto">
          <a:xfrm>
            <a:off x="6348028" y="5835515"/>
            <a:ext cx="3796232"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Indirect contact (surface heat exchanger)</a:t>
            </a:r>
          </a:p>
        </p:txBody>
      </p:sp>
      <p:pic>
        <p:nvPicPr>
          <p:cNvPr id="82" name="Picture 2"/>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4171951" y="4330700"/>
            <a:ext cx="771525" cy="1474788"/>
          </a:xfrm>
          <a:prstGeom prst="rect">
            <a:avLst/>
          </a:prstGeom>
          <a:noFill/>
          <a:ln w="9525">
            <a:noFill/>
            <a:miter lim="800000"/>
            <a:headEnd/>
            <a:tailEnd/>
          </a:ln>
        </p:spPr>
      </p:pic>
    </p:spTree>
    <p:extLst>
      <p:ext uri="{BB962C8B-B14F-4D97-AF65-F5344CB8AC3E}">
        <p14:creationId xmlns:p14="http://schemas.microsoft.com/office/powerpoint/2010/main" val="20360686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Surface Heat Exchanger</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r>
              <a:rPr lang="zh-CN" altLang="zh-CN" sz="2000" dirty="0">
                <a:latin typeface="+mn-lt"/>
                <a:ea typeface="+mn-ea"/>
                <a:cs typeface="+mn-ea"/>
                <a:sym typeface="+mn-lt"/>
              </a:rPr>
              <a:t>Surface heat exchangers include air heaters and air coolers.</a:t>
            </a:r>
          </a:p>
        </p:txBody>
      </p:sp>
      <p:pic>
        <p:nvPicPr>
          <p:cNvPr id="14" name="图片 1"/>
          <p:cNvPicPr>
            <a:picLocks noChangeAspect="1"/>
          </p:cNvPicPr>
          <p:nvPr/>
        </p:nvPicPr>
        <p:blipFill>
          <a:blip r:embed="rId3" cstate="print"/>
          <a:srcRect/>
          <a:stretch>
            <a:fillRect/>
          </a:stretch>
        </p:blipFill>
        <p:spPr bwMode="auto">
          <a:xfrm>
            <a:off x="2819400" y="1908176"/>
            <a:ext cx="1606550" cy="1160463"/>
          </a:xfrm>
          <a:prstGeom prst="rect">
            <a:avLst/>
          </a:prstGeom>
          <a:noFill/>
          <a:ln w="9525">
            <a:noFill/>
            <a:miter lim="800000"/>
            <a:headEnd/>
            <a:tailEnd/>
          </a:ln>
          <a:effectLst/>
        </p:spPr>
      </p:pic>
      <p:pic>
        <p:nvPicPr>
          <p:cNvPr id="15" name="图片 3"/>
          <p:cNvPicPr>
            <a:picLocks noChangeAspect="1"/>
          </p:cNvPicPr>
          <p:nvPr/>
        </p:nvPicPr>
        <p:blipFill>
          <a:blip r:embed="rId4" cstate="print"/>
          <a:srcRect/>
          <a:stretch>
            <a:fillRect/>
          </a:stretch>
        </p:blipFill>
        <p:spPr bwMode="auto">
          <a:xfrm>
            <a:off x="5195888" y="1903414"/>
            <a:ext cx="1873250" cy="1158875"/>
          </a:xfrm>
          <a:prstGeom prst="rect">
            <a:avLst/>
          </a:prstGeom>
          <a:noFill/>
          <a:ln w="9525">
            <a:noFill/>
            <a:miter lim="800000"/>
            <a:headEnd/>
            <a:tailEnd/>
          </a:ln>
        </p:spPr>
      </p:pic>
      <p:pic>
        <p:nvPicPr>
          <p:cNvPr id="16" name="图片 4"/>
          <p:cNvPicPr>
            <a:picLocks noChangeAspect="1"/>
          </p:cNvPicPr>
          <p:nvPr/>
        </p:nvPicPr>
        <p:blipFill>
          <a:blip r:embed="rId5" cstate="print"/>
          <a:srcRect/>
          <a:stretch>
            <a:fillRect/>
          </a:stretch>
        </p:blipFill>
        <p:spPr bwMode="auto">
          <a:xfrm>
            <a:off x="7680326" y="1903414"/>
            <a:ext cx="1655763" cy="1158875"/>
          </a:xfrm>
          <a:prstGeom prst="rect">
            <a:avLst/>
          </a:prstGeom>
          <a:noFill/>
          <a:ln w="9525">
            <a:noFill/>
            <a:miter lim="800000"/>
            <a:headEnd/>
            <a:tailEnd/>
          </a:ln>
        </p:spPr>
      </p:pic>
      <p:sp>
        <p:nvSpPr>
          <p:cNvPr id="17" name="矩形 6"/>
          <p:cNvSpPr>
            <a:spLocks noChangeArrowheads="1"/>
          </p:cNvSpPr>
          <p:nvPr/>
        </p:nvSpPr>
        <p:spPr bwMode="auto">
          <a:xfrm>
            <a:off x="2674938" y="3189289"/>
            <a:ext cx="1965603"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Light pipe air heater</a:t>
            </a:r>
          </a:p>
        </p:txBody>
      </p:sp>
      <p:sp>
        <p:nvSpPr>
          <p:cNvPr id="18" name="矩形 7"/>
          <p:cNvSpPr>
            <a:spLocks noChangeArrowheads="1"/>
          </p:cNvSpPr>
          <p:nvPr/>
        </p:nvSpPr>
        <p:spPr bwMode="auto">
          <a:xfrm>
            <a:off x="5087938" y="3182939"/>
            <a:ext cx="2130711"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a:solidFill>
                  <a:srgbClr val="000000"/>
                </a:solidFill>
                <a:cs typeface="+mn-ea"/>
                <a:sym typeface="+mn-lt"/>
              </a:rPr>
              <a:t>Finned tube air heater</a:t>
            </a:r>
          </a:p>
        </p:txBody>
      </p:sp>
      <p:sp>
        <p:nvSpPr>
          <p:cNvPr id="19" name="矩形 8"/>
          <p:cNvSpPr>
            <a:spLocks noChangeArrowheads="1"/>
          </p:cNvSpPr>
          <p:nvPr/>
        </p:nvSpPr>
        <p:spPr bwMode="auto">
          <a:xfrm>
            <a:off x="7912100" y="3182939"/>
            <a:ext cx="1439818"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Electric heater</a:t>
            </a:r>
          </a:p>
        </p:txBody>
      </p:sp>
      <p:pic>
        <p:nvPicPr>
          <p:cNvPr id="20" name="图片 5"/>
          <p:cNvPicPr>
            <a:picLocks noChangeAspect="1"/>
          </p:cNvPicPr>
          <p:nvPr/>
        </p:nvPicPr>
        <p:blipFill>
          <a:blip r:embed="rId6" cstate="print"/>
          <a:srcRect/>
          <a:stretch>
            <a:fillRect/>
          </a:stretch>
        </p:blipFill>
        <p:spPr bwMode="auto">
          <a:xfrm>
            <a:off x="3819526" y="3959226"/>
            <a:ext cx="1611313" cy="1355725"/>
          </a:xfrm>
          <a:prstGeom prst="rect">
            <a:avLst/>
          </a:prstGeom>
          <a:noFill/>
          <a:ln w="9525">
            <a:noFill/>
            <a:miter lim="800000"/>
            <a:headEnd/>
            <a:tailEnd/>
          </a:ln>
        </p:spPr>
      </p:pic>
      <p:sp>
        <p:nvSpPr>
          <p:cNvPr id="21" name="矩形 13"/>
          <p:cNvSpPr>
            <a:spLocks noChangeArrowheads="1"/>
          </p:cNvSpPr>
          <p:nvPr/>
        </p:nvSpPr>
        <p:spPr bwMode="auto">
          <a:xfrm>
            <a:off x="3792539" y="5456239"/>
            <a:ext cx="2098651"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a:solidFill>
                  <a:srgbClr val="000000"/>
                </a:solidFill>
                <a:cs typeface="+mn-ea"/>
                <a:sym typeface="+mn-lt"/>
              </a:rPr>
              <a:t>Finned tube air cooler</a:t>
            </a:r>
          </a:p>
        </p:txBody>
      </p:sp>
      <p:pic>
        <p:nvPicPr>
          <p:cNvPr id="22" name="图片 12"/>
          <p:cNvPicPr>
            <a:picLocks noChangeAspect="1"/>
          </p:cNvPicPr>
          <p:nvPr/>
        </p:nvPicPr>
        <p:blipFill>
          <a:blip r:embed="rId7" cstate="print"/>
          <a:srcRect/>
          <a:stretch>
            <a:fillRect/>
          </a:stretch>
        </p:blipFill>
        <p:spPr bwMode="auto">
          <a:xfrm>
            <a:off x="6564313" y="3708401"/>
            <a:ext cx="1835150" cy="1592263"/>
          </a:xfrm>
          <a:prstGeom prst="rect">
            <a:avLst/>
          </a:prstGeom>
          <a:noFill/>
          <a:ln w="9525">
            <a:noFill/>
            <a:miter lim="800000"/>
            <a:headEnd/>
            <a:tailEnd/>
          </a:ln>
        </p:spPr>
      </p:pic>
      <p:sp>
        <p:nvSpPr>
          <p:cNvPr id="23" name="矩形 15"/>
          <p:cNvSpPr>
            <a:spLocks noChangeArrowheads="1"/>
          </p:cNvSpPr>
          <p:nvPr/>
        </p:nvSpPr>
        <p:spPr bwMode="auto">
          <a:xfrm>
            <a:off x="6581776" y="5456239"/>
            <a:ext cx="2098651"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a:solidFill>
                  <a:srgbClr val="000000"/>
                </a:solidFill>
                <a:cs typeface="+mn-ea"/>
                <a:sym typeface="+mn-lt"/>
              </a:rPr>
              <a:t>Finned tube air cooler</a:t>
            </a:r>
          </a:p>
        </p:txBody>
      </p:sp>
    </p:spTree>
    <p:extLst>
      <p:ext uri="{BB962C8B-B14F-4D97-AF65-F5344CB8AC3E}">
        <p14:creationId xmlns:p14="http://schemas.microsoft.com/office/powerpoint/2010/main" val="40670899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Humidifier (1)</a:t>
            </a:r>
            <a:endParaRPr lang="zh-CN" altLang="en-US" dirty="0"/>
          </a:p>
        </p:txBody>
      </p:sp>
      <p:sp>
        <p:nvSpPr>
          <p:cNvPr id="3" name="文本占位符 2"/>
          <p:cNvSpPr>
            <a:spLocks noGrp="1"/>
          </p:cNvSpPr>
          <p:nvPr>
            <p:ph type="body" sz="quarter" idx="10"/>
          </p:nvPr>
        </p:nvSpPr>
        <p:spPr>
          <a:xfrm>
            <a:off x="455612" y="1052514"/>
            <a:ext cx="7438322" cy="4875042"/>
          </a:xfrm>
        </p:spPr>
        <p:txBody>
          <a:bodyPr/>
          <a:lstStyle/>
          <a:p>
            <a:r>
              <a:rPr lang="en-US" altLang="zh-CN" dirty="0"/>
              <a:t>Wet film humidifier</a:t>
            </a:r>
          </a:p>
          <a:p>
            <a:pPr lvl="1"/>
            <a:r>
              <a:rPr lang="en-US" altLang="zh-CN" dirty="0"/>
              <a:t>When water in the tank is conveyed to the sprinkler on the top of a humidifier, the sprinkler sprinkles the top part of the wet film with water evenly. The water permeates through all layers in the wet film and is absorbed by the wet film. Then an even water film is formed. When dry air passes through the wet film, the dry air has a large area of contact with the wet film surface so that a large amount of water evaporates. A lot of water molecules are blown with air into the space that requires humidification to increase its air humidity.</a:t>
            </a:r>
          </a:p>
          <a:p>
            <a:endParaRPr lang="zh-CN" altLang="en-US"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78465" y="1662742"/>
            <a:ext cx="3272445" cy="4107190"/>
          </a:xfrm>
          <a:prstGeom prst="rect">
            <a:avLst/>
          </a:prstGeom>
          <a:ln w="12700">
            <a:solidFill>
              <a:schemeClr val="bg1">
                <a:lumMod val="85000"/>
              </a:schemeClr>
            </a:solidFill>
          </a:ln>
        </p:spPr>
      </p:pic>
    </p:spTree>
    <p:extLst>
      <p:ext uri="{BB962C8B-B14F-4D97-AF65-F5344CB8AC3E}">
        <p14:creationId xmlns:p14="http://schemas.microsoft.com/office/powerpoint/2010/main" val="36456299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latin typeface="+mn-lt"/>
                <a:ea typeface="+mn-ea"/>
                <a:cs typeface="+mn-ea"/>
                <a:sym typeface="+mn-lt"/>
              </a:rPr>
              <a:t>Humidifying </a:t>
            </a:r>
            <a:r>
              <a:rPr lang="en-US" altLang="zh-CN" dirty="0">
                <a:latin typeface="+mn-lt"/>
                <a:ea typeface="+mn-ea"/>
                <a:cs typeface="+mn-ea"/>
                <a:sym typeface="+mn-lt"/>
              </a:rPr>
              <a:t>Devices</a:t>
            </a:r>
            <a:r>
              <a:rPr lang="zh-CN" altLang="zh-CN" dirty="0">
                <a:latin typeface="+mn-lt"/>
                <a:ea typeface="+mn-ea"/>
                <a:cs typeface="+mn-ea"/>
                <a:sym typeface="+mn-lt"/>
              </a:rPr>
              <a:t> </a:t>
            </a:r>
            <a:r>
              <a:rPr lang="zh-CN" altLang="zh-CN" dirty="0" smtClean="0">
                <a:latin typeface="+mn-lt"/>
                <a:ea typeface="+mn-ea"/>
                <a:cs typeface="+mn-ea"/>
                <a:sym typeface="+mn-lt"/>
              </a:rPr>
              <a:t>(</a:t>
            </a:r>
            <a:r>
              <a:rPr lang="en-US" altLang="zh-CN" dirty="0" smtClean="0">
                <a:latin typeface="+mn-lt"/>
                <a:ea typeface="+mn-ea"/>
                <a:cs typeface="+mn-ea"/>
                <a:sym typeface="+mn-lt"/>
              </a:rPr>
              <a:t>2</a:t>
            </a:r>
            <a:r>
              <a:rPr lang="zh-CN" altLang="zh-CN" dirty="0" smtClean="0">
                <a:latin typeface="+mn-lt"/>
                <a:ea typeface="+mn-ea"/>
                <a:cs typeface="+mn-ea"/>
                <a:sym typeface="+mn-lt"/>
              </a:rPr>
              <a:t>)</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a:xfrm>
            <a:off x="455612" y="1052514"/>
            <a:ext cx="5640388" cy="4875042"/>
          </a:xfrm>
        </p:spPr>
        <p:txBody>
          <a:bodyPr/>
          <a:lstStyle/>
          <a:p>
            <a:r>
              <a:rPr lang="zh-CN" altLang="zh-CN" sz="1400" dirty="0">
                <a:latin typeface="+mn-ea"/>
                <a:ea typeface="+mn-ea"/>
                <a:cs typeface="+mn-ea"/>
                <a:sym typeface="+mn-lt"/>
              </a:rPr>
              <a:t>Electrode humidifier</a:t>
            </a:r>
            <a:endParaRPr lang="en-US" altLang="zh-CN" sz="1400" dirty="0">
              <a:latin typeface="+mn-ea"/>
              <a:ea typeface="+mn-ea"/>
              <a:cs typeface="+mn-ea"/>
              <a:sym typeface="+mn-lt"/>
            </a:endParaRPr>
          </a:p>
          <a:p>
            <a:pPr lvl="1"/>
            <a:r>
              <a:rPr lang="zh-CN" altLang="zh-CN" sz="1200" dirty="0">
                <a:latin typeface="+mn-ea"/>
                <a:ea typeface="+mn-ea"/>
                <a:cs typeface="+mn-ea"/>
                <a:sym typeface="+mn-lt"/>
              </a:rPr>
              <a:t>The electrodes of an electrode humidifier form a loop with water in a humidifier cylinder. The electrode humidifier heats the water until the water boils and generates steam. The amount of moisture generated by a humidifier is controlled by adjusting the level of water in the</a:t>
            </a:r>
            <a:r>
              <a:rPr lang="en-US" altLang="zh-CN" sz="1200" dirty="0">
                <a:latin typeface="+mn-ea"/>
                <a:ea typeface="+mn-ea"/>
                <a:cs typeface="+mn-ea"/>
                <a:sym typeface="+mn-lt"/>
              </a:rPr>
              <a:t> </a:t>
            </a:r>
            <a:r>
              <a:rPr lang="zh-CN" altLang="zh-CN" sz="1200" dirty="0">
                <a:latin typeface="+mn-ea"/>
                <a:ea typeface="+mn-ea"/>
                <a:cs typeface="+mn-ea"/>
                <a:sym typeface="+mn-lt"/>
              </a:rPr>
              <a:t>humidifier cylinder</a:t>
            </a:r>
            <a:r>
              <a:rPr lang="en-US" altLang="zh-CN" sz="1200" dirty="0">
                <a:latin typeface="+mn-ea"/>
                <a:ea typeface="+mn-ea"/>
                <a:cs typeface="+mn-ea"/>
                <a:sym typeface="+mn-lt"/>
              </a:rPr>
              <a:t> in use</a:t>
            </a:r>
            <a:r>
              <a:rPr lang="zh-CN" altLang="zh-CN" sz="1200" dirty="0">
                <a:latin typeface="+mn-ea"/>
                <a:ea typeface="+mn-ea"/>
                <a:cs typeface="+mn-ea"/>
                <a:sym typeface="+mn-lt"/>
              </a:rPr>
              <a:t>.</a:t>
            </a:r>
            <a:r>
              <a:rPr lang="en-US" altLang="zh-CN" sz="1200" dirty="0">
                <a:latin typeface="+mn-ea"/>
                <a:ea typeface="+mn-ea"/>
                <a:cs typeface="+mn-ea"/>
                <a:sym typeface="+mn-lt"/>
              </a:rPr>
              <a:t> The</a:t>
            </a:r>
            <a:r>
              <a:rPr lang="zh-CN" altLang="zh-CN" sz="1200" dirty="0">
                <a:latin typeface="+mn-ea"/>
                <a:ea typeface="+mn-ea"/>
                <a:cs typeface="+mn-ea"/>
                <a:sym typeface="+mn-lt"/>
              </a:rPr>
              <a:t> electrode humidifier</a:t>
            </a:r>
            <a:r>
              <a:rPr lang="en-US" altLang="zh-CN" sz="1200" dirty="0">
                <a:latin typeface="+mn-ea"/>
                <a:ea typeface="+mn-ea"/>
                <a:cs typeface="+mn-ea"/>
                <a:sym typeface="+mn-lt"/>
              </a:rPr>
              <a:t> is safe and reliable. It</a:t>
            </a:r>
            <a:r>
              <a:rPr lang="zh-CN" altLang="zh-CN" sz="1200" dirty="0">
                <a:latin typeface="+mn-ea"/>
                <a:ea typeface="+mn-ea"/>
                <a:cs typeface="+mn-ea"/>
                <a:sym typeface="+mn-lt"/>
              </a:rPr>
              <a:t> does not work</a:t>
            </a:r>
            <a:r>
              <a:rPr lang="en-US" altLang="zh-CN" sz="1200" dirty="0">
                <a:latin typeface="+mn-ea"/>
                <a:ea typeface="+mn-ea"/>
                <a:cs typeface="+mn-ea"/>
                <a:sym typeface="+mn-lt"/>
              </a:rPr>
              <a:t> without water. It controls precision through output power and is free from the impact of s</a:t>
            </a:r>
            <a:r>
              <a:rPr lang="zh-CN" altLang="zh-CN" sz="1200" dirty="0">
                <a:latin typeface="+mn-ea"/>
                <a:ea typeface="+mn-ea"/>
                <a:cs typeface="+mn-ea"/>
                <a:sym typeface="+mn-lt"/>
              </a:rPr>
              <a:t>caling. </a:t>
            </a:r>
            <a:r>
              <a:rPr lang="en-US" altLang="zh-CN" sz="1200" dirty="0">
                <a:latin typeface="+mn-ea"/>
                <a:ea typeface="+mn-ea"/>
                <a:cs typeface="+mn-ea"/>
                <a:sym typeface="+mn-lt"/>
              </a:rPr>
              <a:t>The</a:t>
            </a:r>
            <a:r>
              <a:rPr lang="zh-CN" altLang="zh-CN" sz="1200" dirty="0">
                <a:latin typeface="+mn-ea"/>
                <a:ea typeface="+mn-ea"/>
                <a:cs typeface="+mn-ea"/>
                <a:sym typeface="+mn-lt"/>
              </a:rPr>
              <a:t> electrode humidifier </a:t>
            </a:r>
            <a:r>
              <a:rPr lang="en-US" altLang="zh-CN" sz="1200" dirty="0">
                <a:latin typeface="+mn-ea"/>
                <a:ea typeface="+mn-ea"/>
                <a:cs typeface="+mn-ea"/>
                <a:sym typeface="+mn-lt"/>
              </a:rPr>
              <a:t>features </a:t>
            </a:r>
            <a:r>
              <a:rPr lang="zh-CN" altLang="zh-CN" sz="1200" dirty="0">
                <a:latin typeface="+mn-ea"/>
                <a:ea typeface="+mn-ea"/>
                <a:cs typeface="+mn-ea"/>
                <a:sym typeface="+mn-lt"/>
              </a:rPr>
              <a:t>large</a:t>
            </a:r>
            <a:r>
              <a:rPr lang="en-US" altLang="zh-CN" sz="1200" dirty="0">
                <a:latin typeface="+mn-ea"/>
                <a:ea typeface="+mn-ea"/>
                <a:cs typeface="+mn-ea"/>
                <a:sym typeface="+mn-lt"/>
              </a:rPr>
              <a:t> humidification</a:t>
            </a:r>
            <a:r>
              <a:rPr lang="zh-CN" altLang="zh-CN" sz="1200" dirty="0">
                <a:latin typeface="+mn-ea"/>
                <a:ea typeface="+mn-ea"/>
                <a:cs typeface="+mn-ea"/>
                <a:sym typeface="+mn-lt"/>
              </a:rPr>
              <a:t> amount</a:t>
            </a:r>
            <a:r>
              <a:rPr lang="en-US" altLang="zh-CN" sz="1200" dirty="0">
                <a:latin typeface="+mn-ea"/>
                <a:ea typeface="+mn-ea"/>
                <a:cs typeface="+mn-ea"/>
                <a:sym typeface="+mn-lt"/>
              </a:rPr>
              <a:t> and low acquisition cost</a:t>
            </a:r>
            <a:r>
              <a:rPr lang="zh-CN" altLang="zh-CN" sz="1200" dirty="0">
                <a:latin typeface="+mn-ea"/>
                <a:ea typeface="+mn-ea"/>
                <a:cs typeface="+mn-ea"/>
                <a:sym typeface="+mn-lt"/>
              </a:rPr>
              <a:t>.</a:t>
            </a:r>
            <a:r>
              <a:rPr lang="en-US" altLang="zh-CN" sz="1200" dirty="0">
                <a:latin typeface="+mn-ea"/>
                <a:ea typeface="+mn-ea"/>
                <a:cs typeface="+mn-ea"/>
                <a:sym typeface="+mn-lt"/>
              </a:rPr>
              <a:t> </a:t>
            </a:r>
            <a:r>
              <a:rPr lang="zh-CN" altLang="zh-CN" sz="1200" dirty="0">
                <a:latin typeface="+mn-ea"/>
                <a:ea typeface="+mn-ea"/>
                <a:cs typeface="+mn-ea"/>
                <a:sym typeface="+mn-lt"/>
              </a:rPr>
              <a:t>Electrode humidifiers are generally used in in-row precision air conditioners.</a:t>
            </a:r>
          </a:p>
        </p:txBody>
      </p:sp>
      <p:pic>
        <p:nvPicPr>
          <p:cNvPr id="10" name="Picture 2"/>
          <p:cNvPicPr>
            <a:picLocks noChangeAspect="1" noChangeArrowheads="1"/>
          </p:cNvPicPr>
          <p:nvPr/>
        </p:nvPicPr>
        <p:blipFill>
          <a:blip r:embed="rId3" cstate="print">
            <a:clrChange>
              <a:clrFrom>
                <a:srgbClr val="000000"/>
              </a:clrFrom>
              <a:clrTo>
                <a:srgbClr val="000000">
                  <a:alpha val="0"/>
                </a:srgbClr>
              </a:clrTo>
            </a:clrChange>
          </a:blip>
          <a:srcRect/>
          <a:stretch>
            <a:fillRect/>
          </a:stretch>
        </p:blipFill>
        <p:spPr bwMode="auto">
          <a:xfrm>
            <a:off x="2900567" y="4052485"/>
            <a:ext cx="990551" cy="1898387"/>
          </a:xfrm>
          <a:prstGeom prst="rect">
            <a:avLst/>
          </a:prstGeom>
          <a:noFill/>
          <a:ln w="9525">
            <a:noFill/>
            <a:miter lim="800000"/>
            <a:headEnd/>
            <a:tailEnd/>
          </a:ln>
        </p:spPr>
      </p:pic>
      <p:sp>
        <p:nvSpPr>
          <p:cNvPr id="6" name="矩形 5"/>
          <p:cNvSpPr/>
          <p:nvPr/>
        </p:nvSpPr>
        <p:spPr>
          <a:xfrm>
            <a:off x="2476361" y="5892998"/>
            <a:ext cx="1838965" cy="307777"/>
          </a:xfrm>
          <a:prstGeom prst="rect">
            <a:avLst/>
          </a:prstGeom>
        </p:spPr>
        <p:txBody>
          <a:bodyPr wrap="none">
            <a:spAutoFit/>
          </a:bodyPr>
          <a:lstStyle/>
          <a:p>
            <a:r>
              <a:rPr lang="zh-CN" altLang="zh-CN" sz="1400" dirty="0">
                <a:cs typeface="+mn-ea"/>
                <a:sym typeface="+mn-lt"/>
              </a:rPr>
              <a:t>Electrode humidifier</a:t>
            </a:r>
            <a:endParaRPr lang="en-US" altLang="zh-CN" sz="1400" dirty="0">
              <a:cs typeface="+mn-ea"/>
              <a:sym typeface="+mn-lt"/>
            </a:endParaRPr>
          </a:p>
        </p:txBody>
      </p:sp>
      <p:sp>
        <p:nvSpPr>
          <p:cNvPr id="7" name="文本占位符 4"/>
          <p:cNvSpPr txBox="1">
            <a:spLocks/>
          </p:cNvSpPr>
          <p:nvPr/>
        </p:nvSpPr>
        <p:spPr bwMode="auto">
          <a:xfrm>
            <a:off x="6096000" y="1052514"/>
            <a:ext cx="5653088" cy="487504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zh-CN" altLang="zh-CN" sz="1200" dirty="0" smtClean="0">
                <a:latin typeface="+mn-ea"/>
                <a:ea typeface="+mn-ea"/>
                <a:cs typeface="+mn-ea"/>
                <a:sym typeface="+mn-lt"/>
              </a:rPr>
              <a:t>Infrared humidifier</a:t>
            </a:r>
            <a:endParaRPr lang="en-US" altLang="zh-CN" sz="1200" dirty="0" smtClean="0">
              <a:latin typeface="+mn-ea"/>
              <a:ea typeface="+mn-ea"/>
              <a:cs typeface="+mn-ea"/>
              <a:sym typeface="+mn-lt"/>
            </a:endParaRPr>
          </a:p>
          <a:p>
            <a:pPr lvl="1"/>
            <a:r>
              <a:rPr lang="zh-CN" altLang="zh-CN" sz="1200" dirty="0" smtClean="0">
                <a:latin typeface="+mn-ea"/>
                <a:ea typeface="+mn-ea"/>
                <a:cs typeface="+mn-ea"/>
                <a:sym typeface="+mn-lt"/>
              </a:rPr>
              <a:t>An infrared humidifier uses </a:t>
            </a:r>
            <a:r>
              <a:rPr lang="en-US" altLang="zh-CN" sz="1200" dirty="0" smtClean="0">
                <a:latin typeface="+mn-ea"/>
                <a:ea typeface="+mn-ea"/>
                <a:cs typeface="+mn-ea"/>
                <a:sym typeface="+mn-lt"/>
              </a:rPr>
              <a:t>extreme </a:t>
            </a:r>
            <a:r>
              <a:rPr lang="zh-CN" altLang="zh-CN" sz="1200" dirty="0" smtClean="0">
                <a:latin typeface="+mn-ea"/>
                <a:ea typeface="+mn-ea"/>
                <a:cs typeface="+mn-ea"/>
                <a:sym typeface="+mn-lt"/>
              </a:rPr>
              <a:t>infrared rays to </a:t>
            </a:r>
            <a:r>
              <a:rPr lang="en-US" altLang="zh-CN" sz="1200" dirty="0" smtClean="0">
                <a:latin typeface="+mn-ea"/>
                <a:ea typeface="+mn-ea"/>
                <a:cs typeface="+mn-ea"/>
                <a:sym typeface="+mn-lt"/>
              </a:rPr>
              <a:t>make</a:t>
            </a:r>
            <a:r>
              <a:rPr lang="zh-CN" altLang="zh-CN" sz="1200" dirty="0" smtClean="0">
                <a:latin typeface="+mn-ea"/>
                <a:ea typeface="+mn-ea"/>
                <a:cs typeface="+mn-ea"/>
                <a:sym typeface="+mn-lt"/>
              </a:rPr>
              <a:t> water</a:t>
            </a:r>
            <a:r>
              <a:rPr lang="en-US" altLang="zh-CN" sz="1200" dirty="0" smtClean="0">
                <a:latin typeface="+mn-ea"/>
                <a:ea typeface="+mn-ea"/>
                <a:cs typeface="+mn-ea"/>
                <a:sym typeface="+mn-lt"/>
              </a:rPr>
              <a:t> vibrate</a:t>
            </a:r>
            <a:r>
              <a:rPr lang="zh-CN" altLang="zh-CN" sz="1200" dirty="0" smtClean="0">
                <a:latin typeface="+mn-ea"/>
                <a:ea typeface="+mn-ea"/>
                <a:cs typeface="+mn-ea"/>
                <a:sym typeface="+mn-lt"/>
              </a:rPr>
              <a:t>, so that the water obtains heat and then evaporates. An electrode humidifier has high requirements for the water quality, because scale generated in the humidifier cylinder may block the solenoid valve and affect the humidification efficiency. An infrared humidifier does not have this weakness. In addition, an infrared humidifier saves energy.</a:t>
            </a:r>
            <a:r>
              <a:rPr lang="en-US" altLang="zh-CN" sz="1200" dirty="0" smtClean="0">
                <a:latin typeface="+mn-ea"/>
                <a:ea typeface="+mn-ea"/>
                <a:cs typeface="+mn-ea"/>
                <a:sym typeface="+mn-lt"/>
              </a:rPr>
              <a:t> </a:t>
            </a:r>
            <a:r>
              <a:rPr lang="zh-CN" altLang="zh-CN" sz="1200" dirty="0" smtClean="0">
                <a:latin typeface="+mn-ea"/>
                <a:ea typeface="+mn-ea"/>
                <a:cs typeface="+mn-ea"/>
                <a:sym typeface="+mn-lt"/>
              </a:rPr>
              <a:t>Infrared humidifiers are generally used in </a:t>
            </a:r>
            <a:r>
              <a:rPr lang="en-US" altLang="zh-CN" sz="1200" dirty="0" smtClean="0">
                <a:latin typeface="+mn-ea"/>
                <a:ea typeface="+mn-ea"/>
                <a:cs typeface="+mn-ea"/>
                <a:sym typeface="+mn-lt"/>
              </a:rPr>
              <a:t>in-</a:t>
            </a:r>
            <a:r>
              <a:rPr lang="zh-CN" altLang="zh-CN" sz="1200" dirty="0" smtClean="0">
                <a:latin typeface="+mn-ea"/>
                <a:ea typeface="+mn-ea"/>
                <a:cs typeface="+mn-ea"/>
                <a:sym typeface="+mn-lt"/>
              </a:rPr>
              <a:t>room precision air conditioners.</a:t>
            </a:r>
            <a:endParaRPr lang="zh-CN" altLang="zh-CN" sz="1200" dirty="0">
              <a:latin typeface="+mn-ea"/>
              <a:ea typeface="+mn-ea"/>
              <a:cs typeface="+mn-ea"/>
              <a:sym typeface="+mn-lt"/>
            </a:endParaRPr>
          </a:p>
        </p:txBody>
      </p:sp>
      <p:sp>
        <p:nvSpPr>
          <p:cNvPr id="8" name="矩形 7"/>
          <p:cNvSpPr/>
          <p:nvPr/>
        </p:nvSpPr>
        <p:spPr>
          <a:xfrm>
            <a:off x="8588668" y="5451272"/>
            <a:ext cx="1729961" cy="307777"/>
          </a:xfrm>
          <a:prstGeom prst="rect">
            <a:avLst/>
          </a:prstGeom>
        </p:spPr>
        <p:txBody>
          <a:bodyPr wrap="none">
            <a:spAutoFit/>
          </a:bodyPr>
          <a:lstStyle/>
          <a:p>
            <a:r>
              <a:rPr lang="en-US" altLang="zh-CN" sz="1400" dirty="0">
                <a:cs typeface="+mn-ea"/>
                <a:sym typeface="+mn-lt"/>
              </a:rPr>
              <a:t>Infrared</a:t>
            </a:r>
            <a:r>
              <a:rPr lang="zh-CN" altLang="zh-CN" sz="1400" dirty="0">
                <a:cs typeface="+mn-ea"/>
                <a:sym typeface="+mn-lt"/>
              </a:rPr>
              <a:t> humidifier</a:t>
            </a:r>
            <a:endParaRPr lang="en-US" altLang="zh-CN" sz="1400" dirty="0">
              <a:cs typeface="+mn-ea"/>
              <a:sym typeface="+mn-lt"/>
            </a:endParaRPr>
          </a:p>
        </p:txBody>
      </p:sp>
      <p:pic>
        <p:nvPicPr>
          <p:cNvPr id="9" name="Picture 2"/>
          <p:cNvPicPr>
            <a:picLocks noChangeAspect="1" noChangeArrowheads="1"/>
          </p:cNvPicPr>
          <p:nvPr/>
        </p:nvPicPr>
        <p:blipFill>
          <a:blip r:embed="rId4" cstate="print"/>
          <a:srcRect/>
          <a:stretch>
            <a:fillRect/>
          </a:stretch>
        </p:blipFill>
        <p:spPr bwMode="auto">
          <a:xfrm>
            <a:off x="8005708" y="3847971"/>
            <a:ext cx="2736850" cy="1441450"/>
          </a:xfrm>
          <a:prstGeom prst="rect">
            <a:avLst/>
          </a:prstGeom>
          <a:noFill/>
          <a:ln w="9525">
            <a:noFill/>
            <a:miter lim="800000"/>
            <a:headEnd/>
            <a:tailEnd/>
          </a:ln>
        </p:spPr>
      </p:pic>
    </p:spTree>
    <p:extLst>
      <p:ext uri="{BB962C8B-B14F-4D97-AF65-F5344CB8AC3E}">
        <p14:creationId xmlns:p14="http://schemas.microsoft.com/office/powerpoint/2010/main" val="20553699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Humidifying </a:t>
            </a:r>
            <a:r>
              <a:rPr lang="en-US" altLang="zh-CN" dirty="0" smtClean="0">
                <a:latin typeface="+mn-lt"/>
                <a:ea typeface="+mn-ea"/>
                <a:cs typeface="+mn-ea"/>
                <a:sym typeface="+mn-lt"/>
              </a:rPr>
              <a:t>Devices</a:t>
            </a:r>
            <a:r>
              <a:rPr lang="zh-CN" altLang="zh-CN" dirty="0" smtClean="0">
                <a:latin typeface="+mn-lt"/>
                <a:ea typeface="+mn-ea"/>
                <a:cs typeface="+mn-ea"/>
                <a:sym typeface="+mn-lt"/>
              </a:rPr>
              <a:t> (</a:t>
            </a:r>
            <a:r>
              <a:rPr lang="en-US" altLang="zh-CN" dirty="0" smtClean="0">
                <a:latin typeface="+mn-lt"/>
                <a:ea typeface="+mn-ea"/>
                <a:cs typeface="+mn-ea"/>
                <a:sym typeface="+mn-lt"/>
              </a:rPr>
              <a:t>3</a:t>
            </a:r>
            <a:r>
              <a:rPr lang="zh-CN" altLang="zh-CN" dirty="0" smtClean="0">
                <a:latin typeface="+mn-lt"/>
                <a:ea typeface="+mn-ea"/>
                <a:cs typeface="+mn-ea"/>
                <a:sym typeface="+mn-lt"/>
              </a:rPr>
              <a:t>)</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r>
              <a:rPr lang="zh-CN" altLang="zh-CN" sz="1800" dirty="0">
                <a:latin typeface="+mn-lt"/>
                <a:ea typeface="+mn-ea"/>
                <a:cs typeface="+mn-ea"/>
                <a:sym typeface="+mn-lt"/>
              </a:rPr>
              <a:t>Other humidifiers</a:t>
            </a:r>
          </a:p>
        </p:txBody>
      </p:sp>
      <p:grpSp>
        <p:nvGrpSpPr>
          <p:cNvPr id="9" name="组合 7"/>
          <p:cNvGrpSpPr>
            <a:grpSpLocks/>
          </p:cNvGrpSpPr>
          <p:nvPr/>
        </p:nvGrpSpPr>
        <p:grpSpPr bwMode="auto">
          <a:xfrm>
            <a:off x="1892008" y="2257229"/>
            <a:ext cx="3991257" cy="2001640"/>
            <a:chOff x="-50800" y="1844824"/>
            <a:chExt cx="3902720" cy="2088232"/>
          </a:xfrm>
        </p:grpSpPr>
        <p:pic>
          <p:nvPicPr>
            <p:cNvPr id="10" name="Picture 4" descr="C:\Documents and Settings\w00111646\My Documents\My Pictures\wwsqsw.bmp"/>
            <p:cNvPicPr>
              <a:picLocks noChangeAspect="1" noChangeArrowheads="1"/>
            </p:cNvPicPr>
            <p:nvPr/>
          </p:nvPicPr>
          <p:blipFill>
            <a:blip r:embed="rId3" cstate="print"/>
            <a:srcRect/>
            <a:stretch>
              <a:fillRect/>
            </a:stretch>
          </p:blipFill>
          <p:spPr bwMode="auto">
            <a:xfrm>
              <a:off x="0" y="1916832"/>
              <a:ext cx="3781534" cy="1944216"/>
            </a:xfrm>
            <a:prstGeom prst="rect">
              <a:avLst/>
            </a:prstGeom>
            <a:noFill/>
            <a:ln w="9525">
              <a:noFill/>
              <a:miter lim="800000"/>
              <a:headEnd/>
              <a:tailEnd/>
            </a:ln>
          </p:spPr>
        </p:pic>
        <p:sp>
          <p:nvSpPr>
            <p:cNvPr id="11" name="矩形 10"/>
            <p:cNvSpPr/>
            <p:nvPr/>
          </p:nvSpPr>
          <p:spPr bwMode="auto">
            <a:xfrm>
              <a:off x="-50800" y="1844824"/>
              <a:ext cx="3902720" cy="2088232"/>
            </a:xfrm>
            <a:prstGeom prst="rect">
              <a:avLst/>
            </a:prstGeom>
            <a:noFill/>
            <a:ln w="25400" cap="flat" cmpd="sng" algn="ctr">
              <a:solidFill>
                <a:srgbClr val="FFFFFF">
                  <a:shade val="50000"/>
                </a:srgbClr>
              </a:solidFill>
              <a:prstDash val="solid"/>
            </a:ln>
            <a:effectLst/>
            <a:extLst/>
          </p:spPr>
          <p:txBody>
            <a:bodyPr/>
            <a:lstStyle/>
            <a:p>
              <a:pPr>
                <a:buClr>
                  <a:srgbClr val="CC9900"/>
                </a:buClr>
                <a:buFont typeface="Wingdings" pitchFamily="2" charset="2"/>
                <a:buChar char="n"/>
                <a:defRPr/>
              </a:pPr>
              <a:endParaRPr lang="zh-CN" altLang="en-US" kern="0">
                <a:solidFill>
                  <a:srgbClr val="000000"/>
                </a:solidFill>
                <a:cs typeface="+mn-ea"/>
                <a:sym typeface="+mn-lt"/>
              </a:endParaRPr>
            </a:p>
          </p:txBody>
        </p:sp>
      </p:grpSp>
      <p:sp>
        <p:nvSpPr>
          <p:cNvPr id="13" name="矩形 12"/>
          <p:cNvSpPr>
            <a:spLocks noChangeArrowheads="1"/>
          </p:cNvSpPr>
          <p:nvPr/>
        </p:nvSpPr>
        <p:spPr bwMode="auto">
          <a:xfrm>
            <a:off x="2116548" y="4731460"/>
            <a:ext cx="3352200" cy="307777"/>
          </a:xfrm>
          <a:prstGeom prst="rect">
            <a:avLst/>
          </a:prstGeom>
          <a:noFill/>
          <a:ln w="9525">
            <a:noFill/>
            <a:miter lim="800000"/>
            <a:headEnd/>
            <a:tailEnd/>
          </a:ln>
        </p:spPr>
        <p:txBody>
          <a:bodyPr wrap="none">
            <a:spAutoFit/>
          </a:bodyPr>
          <a:lstStyle/>
          <a:p>
            <a:pPr eaLnBrk="0" fontAlgn="t" hangingPunct="0">
              <a:buSzPct val="100000"/>
            </a:pPr>
            <a:r>
              <a:rPr lang="en-US" altLang="zh-CN" sz="1400" b="1" dirty="0">
                <a:solidFill>
                  <a:srgbClr val="000000"/>
                </a:solidFill>
                <a:cs typeface="+mn-ea"/>
                <a:sym typeface="+mn-lt"/>
              </a:rPr>
              <a:t>H</a:t>
            </a:r>
            <a:r>
              <a:rPr lang="zh-CN" altLang="zh-CN" sz="1400" b="1" dirty="0">
                <a:solidFill>
                  <a:srgbClr val="000000"/>
                </a:solidFill>
                <a:cs typeface="+mn-ea"/>
                <a:sym typeface="+mn-lt"/>
              </a:rPr>
              <a:t>igh-pressure </a:t>
            </a:r>
            <a:r>
              <a:rPr lang="en-US" altLang="zh-CN" sz="1400" b="1" dirty="0">
                <a:solidFill>
                  <a:srgbClr val="000000"/>
                </a:solidFill>
                <a:cs typeface="+mn-ea"/>
                <a:sym typeface="+mn-lt"/>
              </a:rPr>
              <a:t>micro-mist</a:t>
            </a:r>
            <a:r>
              <a:rPr lang="zh-CN" altLang="zh-CN" sz="1400" b="1" dirty="0">
                <a:solidFill>
                  <a:srgbClr val="000000"/>
                </a:solidFill>
                <a:cs typeface="+mn-ea"/>
                <a:sym typeface="+mn-lt"/>
              </a:rPr>
              <a:t> humidifier</a:t>
            </a:r>
          </a:p>
        </p:txBody>
      </p:sp>
      <p:pic>
        <p:nvPicPr>
          <p:cNvPr id="15" name="图片 1"/>
          <p:cNvPicPr>
            <a:picLocks noChangeAspect="1"/>
          </p:cNvPicPr>
          <p:nvPr/>
        </p:nvPicPr>
        <p:blipFill>
          <a:blip r:embed="rId4" cstate="print"/>
          <a:srcRect/>
          <a:stretch>
            <a:fillRect/>
          </a:stretch>
        </p:blipFill>
        <p:spPr bwMode="auto">
          <a:xfrm>
            <a:off x="6794959" y="2326251"/>
            <a:ext cx="3785258" cy="1911981"/>
          </a:xfrm>
          <a:prstGeom prst="rect">
            <a:avLst/>
          </a:prstGeom>
          <a:noFill/>
          <a:ln w="9525">
            <a:noFill/>
            <a:miter lim="800000"/>
            <a:headEnd/>
            <a:tailEnd/>
          </a:ln>
        </p:spPr>
      </p:pic>
      <p:sp>
        <p:nvSpPr>
          <p:cNvPr id="16" name="矩形 15"/>
          <p:cNvSpPr>
            <a:spLocks noChangeArrowheads="1"/>
          </p:cNvSpPr>
          <p:nvPr/>
        </p:nvSpPr>
        <p:spPr bwMode="auto">
          <a:xfrm>
            <a:off x="7977769" y="4726182"/>
            <a:ext cx="2032929"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Dry steam humidifier</a:t>
            </a:r>
          </a:p>
        </p:txBody>
      </p:sp>
    </p:spTree>
    <p:extLst>
      <p:ext uri="{BB962C8B-B14F-4D97-AF65-F5344CB8AC3E}">
        <p14:creationId xmlns:p14="http://schemas.microsoft.com/office/powerpoint/2010/main" val="12323725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Dehumidifying </a:t>
            </a:r>
            <a:r>
              <a:rPr lang="en-US" altLang="zh-CN" dirty="0" smtClean="0">
                <a:latin typeface="+mn-lt"/>
                <a:ea typeface="+mn-ea"/>
                <a:cs typeface="+mn-ea"/>
                <a:sym typeface="+mn-lt"/>
              </a:rPr>
              <a:t>Devices</a:t>
            </a:r>
          </a:p>
        </p:txBody>
      </p:sp>
      <p:pic>
        <p:nvPicPr>
          <p:cNvPr id="17" name="图片 1"/>
          <p:cNvPicPr>
            <a:picLocks noChangeAspect="1"/>
          </p:cNvPicPr>
          <p:nvPr/>
        </p:nvPicPr>
        <p:blipFill>
          <a:blip r:embed="rId3" cstate="print"/>
          <a:srcRect/>
          <a:stretch>
            <a:fillRect/>
          </a:stretch>
        </p:blipFill>
        <p:spPr bwMode="auto">
          <a:xfrm>
            <a:off x="2640013" y="1651000"/>
            <a:ext cx="2000250" cy="2914650"/>
          </a:xfrm>
          <a:prstGeom prst="rect">
            <a:avLst/>
          </a:prstGeom>
          <a:noFill/>
          <a:ln w="9525">
            <a:noFill/>
            <a:miter lim="800000"/>
            <a:headEnd/>
            <a:tailEnd/>
          </a:ln>
        </p:spPr>
      </p:pic>
      <p:sp>
        <p:nvSpPr>
          <p:cNvPr id="19" name="矩形 5"/>
          <p:cNvSpPr>
            <a:spLocks noChangeArrowheads="1"/>
          </p:cNvSpPr>
          <p:nvPr/>
        </p:nvSpPr>
        <p:spPr bwMode="auto">
          <a:xfrm>
            <a:off x="6687220" y="4806951"/>
            <a:ext cx="1928733"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Rotary dehumidifier</a:t>
            </a:r>
          </a:p>
        </p:txBody>
      </p:sp>
      <p:sp>
        <p:nvSpPr>
          <p:cNvPr id="20" name="矩形 6"/>
          <p:cNvSpPr>
            <a:spLocks noChangeArrowheads="1"/>
          </p:cNvSpPr>
          <p:nvPr/>
        </p:nvSpPr>
        <p:spPr bwMode="auto">
          <a:xfrm>
            <a:off x="2424114" y="4806951"/>
            <a:ext cx="2505814"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Refrigeration dehumidifier</a:t>
            </a:r>
          </a:p>
        </p:txBody>
      </p:sp>
      <p:pic>
        <p:nvPicPr>
          <p:cNvPr id="4" name="图片 3"/>
          <p:cNvPicPr>
            <a:picLocks noChangeAspect="1"/>
          </p:cNvPicPr>
          <p:nvPr/>
        </p:nvPicPr>
        <p:blipFill>
          <a:blip r:embed="rId4" cstate="print"/>
          <a:stretch>
            <a:fillRect/>
          </a:stretch>
        </p:blipFill>
        <p:spPr>
          <a:xfrm>
            <a:off x="5539456" y="2247838"/>
            <a:ext cx="4171950" cy="2324100"/>
          </a:xfrm>
          <a:prstGeom prst="rect">
            <a:avLst/>
          </a:prstGeom>
        </p:spPr>
      </p:pic>
      <p:sp>
        <p:nvSpPr>
          <p:cNvPr id="15" name="矩形 14"/>
          <p:cNvSpPr/>
          <p:nvPr/>
        </p:nvSpPr>
        <p:spPr>
          <a:xfrm>
            <a:off x="8847447" y="2247839"/>
            <a:ext cx="1120820" cy="276999"/>
          </a:xfrm>
          <a:prstGeom prst="rect">
            <a:avLst/>
          </a:prstGeom>
        </p:spPr>
        <p:txBody>
          <a:bodyPr wrap="none">
            <a:spAutoFit/>
          </a:bodyPr>
          <a:lstStyle/>
          <a:p>
            <a:r>
              <a:rPr lang="en-US" altLang="zh-CN" sz="1200" dirty="0">
                <a:solidFill>
                  <a:srgbClr val="000000"/>
                </a:solidFill>
                <a:cs typeface="+mn-ea"/>
                <a:sym typeface="+mn-lt"/>
              </a:rPr>
              <a:t>Dry air outlet</a:t>
            </a:r>
            <a:endParaRPr lang="zh-CN" altLang="en-US" sz="1200" dirty="0">
              <a:cs typeface="+mn-ea"/>
              <a:sym typeface="+mn-lt"/>
            </a:endParaRPr>
          </a:p>
        </p:txBody>
      </p:sp>
      <p:sp>
        <p:nvSpPr>
          <p:cNvPr id="16" name="矩形 15"/>
          <p:cNvSpPr/>
          <p:nvPr/>
        </p:nvSpPr>
        <p:spPr>
          <a:xfrm>
            <a:off x="5908513" y="2247839"/>
            <a:ext cx="1056700" cy="276999"/>
          </a:xfrm>
          <a:prstGeom prst="rect">
            <a:avLst/>
          </a:prstGeom>
        </p:spPr>
        <p:txBody>
          <a:bodyPr wrap="none">
            <a:spAutoFit/>
          </a:bodyPr>
          <a:lstStyle/>
          <a:p>
            <a:r>
              <a:rPr lang="en-US" altLang="zh-CN" sz="1200" dirty="0">
                <a:solidFill>
                  <a:srgbClr val="000000"/>
                </a:solidFill>
                <a:cs typeface="+mn-ea"/>
                <a:sym typeface="+mn-lt"/>
              </a:rPr>
              <a:t>Wet air inlet</a:t>
            </a:r>
            <a:endParaRPr lang="zh-CN" altLang="en-US" sz="1200" dirty="0">
              <a:cs typeface="+mn-ea"/>
              <a:sym typeface="+mn-lt"/>
            </a:endParaRPr>
          </a:p>
        </p:txBody>
      </p:sp>
      <p:sp>
        <p:nvSpPr>
          <p:cNvPr id="21" name="矩形 20"/>
          <p:cNvSpPr/>
          <p:nvPr/>
        </p:nvSpPr>
        <p:spPr>
          <a:xfrm>
            <a:off x="8034784" y="4140974"/>
            <a:ext cx="1076165" cy="461665"/>
          </a:xfrm>
          <a:prstGeom prst="rect">
            <a:avLst/>
          </a:prstGeom>
        </p:spPr>
        <p:txBody>
          <a:bodyPr wrap="square">
            <a:spAutoFit/>
          </a:bodyPr>
          <a:lstStyle/>
          <a:p>
            <a:r>
              <a:rPr lang="en-US" altLang="zh-CN" sz="1200" dirty="0">
                <a:cs typeface="+mn-ea"/>
                <a:sym typeface="+mn-lt"/>
              </a:rPr>
              <a:t>R</a:t>
            </a:r>
            <a:r>
              <a:rPr lang="en-US" altLang="zh-CN" sz="1200" dirty="0" smtClean="0">
                <a:cs typeface="+mn-ea"/>
                <a:sym typeface="+mn-lt"/>
              </a:rPr>
              <a:t>egeneration </a:t>
            </a:r>
            <a:r>
              <a:rPr lang="en-US" altLang="zh-CN" sz="1200" dirty="0">
                <a:cs typeface="+mn-ea"/>
                <a:sym typeface="+mn-lt"/>
              </a:rPr>
              <a:t>heater </a:t>
            </a:r>
            <a:endParaRPr lang="zh-CN" altLang="en-US" sz="1200" dirty="0">
              <a:cs typeface="+mn-ea"/>
              <a:sym typeface="+mn-lt"/>
            </a:endParaRPr>
          </a:p>
        </p:txBody>
      </p:sp>
      <p:sp>
        <p:nvSpPr>
          <p:cNvPr id="22" name="矩形 21"/>
          <p:cNvSpPr/>
          <p:nvPr/>
        </p:nvSpPr>
        <p:spPr>
          <a:xfrm>
            <a:off x="9194435" y="4083753"/>
            <a:ext cx="1151692" cy="461665"/>
          </a:xfrm>
          <a:prstGeom prst="rect">
            <a:avLst/>
          </a:prstGeom>
        </p:spPr>
        <p:txBody>
          <a:bodyPr wrap="square">
            <a:spAutoFit/>
          </a:bodyPr>
          <a:lstStyle/>
          <a:p>
            <a:r>
              <a:rPr lang="en-US" altLang="zh-CN" sz="1200" dirty="0">
                <a:cs typeface="+mn-ea"/>
                <a:sym typeface="+mn-lt"/>
              </a:rPr>
              <a:t>Regeneration air inlet </a:t>
            </a:r>
            <a:endParaRPr lang="zh-CN" altLang="en-US" sz="1200" dirty="0">
              <a:cs typeface="+mn-ea"/>
              <a:sym typeface="+mn-lt"/>
            </a:endParaRPr>
          </a:p>
        </p:txBody>
      </p:sp>
      <p:sp>
        <p:nvSpPr>
          <p:cNvPr id="23" name="矩形 22"/>
          <p:cNvSpPr/>
          <p:nvPr/>
        </p:nvSpPr>
        <p:spPr>
          <a:xfrm>
            <a:off x="6174177" y="4314586"/>
            <a:ext cx="1027894" cy="646331"/>
          </a:xfrm>
          <a:prstGeom prst="rect">
            <a:avLst/>
          </a:prstGeom>
        </p:spPr>
        <p:txBody>
          <a:bodyPr wrap="square">
            <a:spAutoFit/>
          </a:bodyPr>
          <a:lstStyle/>
          <a:p>
            <a:r>
              <a:rPr lang="en-US" altLang="zh-CN" sz="1200" dirty="0">
                <a:cs typeface="+mn-ea"/>
                <a:sym typeface="+mn-lt"/>
              </a:rPr>
              <a:t>F</a:t>
            </a:r>
            <a:r>
              <a:rPr lang="en-US" altLang="zh-CN" sz="1200" dirty="0" smtClean="0">
                <a:cs typeface="+mn-ea"/>
                <a:sym typeface="+mn-lt"/>
              </a:rPr>
              <a:t>ixed </a:t>
            </a:r>
            <a:r>
              <a:rPr lang="en-US" altLang="zh-CN" sz="1200" dirty="0">
                <a:cs typeface="+mn-ea"/>
                <a:sym typeface="+mn-lt"/>
              </a:rPr>
              <a:t>splitter plate </a:t>
            </a:r>
            <a:endParaRPr lang="zh-CN" altLang="en-US" sz="1200" dirty="0">
              <a:cs typeface="+mn-ea"/>
              <a:sym typeface="+mn-lt"/>
            </a:endParaRPr>
          </a:p>
        </p:txBody>
      </p:sp>
      <p:sp>
        <p:nvSpPr>
          <p:cNvPr id="24" name="矩形 23"/>
          <p:cNvSpPr/>
          <p:nvPr/>
        </p:nvSpPr>
        <p:spPr>
          <a:xfrm>
            <a:off x="5277080" y="3749139"/>
            <a:ext cx="1106952" cy="461665"/>
          </a:xfrm>
          <a:prstGeom prst="rect">
            <a:avLst/>
          </a:prstGeom>
        </p:spPr>
        <p:txBody>
          <a:bodyPr wrap="square">
            <a:spAutoFit/>
          </a:bodyPr>
          <a:lstStyle/>
          <a:p>
            <a:r>
              <a:rPr lang="en-US" altLang="zh-CN" sz="1200" dirty="0">
                <a:cs typeface="+mn-ea"/>
                <a:sym typeface="+mn-lt"/>
              </a:rPr>
              <a:t>Regeneration air outlet </a:t>
            </a:r>
            <a:endParaRPr lang="zh-CN" altLang="en-US" sz="1200" dirty="0">
              <a:cs typeface="+mn-ea"/>
              <a:sym typeface="+mn-lt"/>
            </a:endParaRPr>
          </a:p>
        </p:txBody>
      </p:sp>
      <p:sp>
        <p:nvSpPr>
          <p:cNvPr id="25" name="矩形 24"/>
          <p:cNvSpPr/>
          <p:nvPr/>
        </p:nvSpPr>
        <p:spPr>
          <a:xfrm>
            <a:off x="7202071" y="1924673"/>
            <a:ext cx="1080120" cy="461665"/>
          </a:xfrm>
          <a:prstGeom prst="rect">
            <a:avLst/>
          </a:prstGeom>
        </p:spPr>
        <p:txBody>
          <a:bodyPr wrap="square">
            <a:spAutoFit/>
          </a:bodyPr>
          <a:lstStyle/>
          <a:p>
            <a:r>
              <a:rPr lang="en-US" altLang="zh-CN" sz="1200" dirty="0">
                <a:cs typeface="+mn-ea"/>
                <a:sym typeface="+mn-lt"/>
              </a:rPr>
              <a:t>Hygroscopic wheel </a:t>
            </a:r>
            <a:endParaRPr lang="zh-CN" altLang="en-US" sz="1200" dirty="0">
              <a:cs typeface="+mn-ea"/>
              <a:sym typeface="+mn-lt"/>
            </a:endParaRPr>
          </a:p>
        </p:txBody>
      </p:sp>
    </p:spTree>
    <p:extLst>
      <p:ext uri="{BB962C8B-B14F-4D97-AF65-F5344CB8AC3E}">
        <p14:creationId xmlns:p14="http://schemas.microsoft.com/office/powerpoint/2010/main" val="42380568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rPr>
              <a:t>Working Principles of Air Conditioning </a:t>
            </a:r>
            <a:r>
              <a:rPr lang="en-US" dirty="0" smtClean="0">
                <a:solidFill>
                  <a:schemeClr val="bg1">
                    <a:lumMod val="50000"/>
                  </a:schemeClr>
                </a:solidFill>
              </a:rPr>
              <a:t>System</a:t>
            </a:r>
            <a:endParaRPr lang="en-US" dirty="0">
              <a:solidFill>
                <a:schemeClr val="bg1">
                  <a:lumMod val="50000"/>
                </a:schemeClr>
              </a:solidFill>
            </a:endParaRPr>
          </a:p>
          <a:p>
            <a:r>
              <a:rPr lang="en-US" dirty="0">
                <a:solidFill>
                  <a:schemeClr val="bg1">
                    <a:lumMod val="50000"/>
                  </a:schemeClr>
                </a:solidFill>
              </a:rPr>
              <a:t>Classification of Air Conditioning </a:t>
            </a:r>
            <a:r>
              <a:rPr lang="en-US" dirty="0" smtClean="0">
                <a:solidFill>
                  <a:schemeClr val="bg1">
                    <a:lumMod val="50000"/>
                  </a:schemeClr>
                </a:solidFill>
              </a:rPr>
              <a:t>System</a:t>
            </a:r>
            <a:endParaRPr lang="en-US" dirty="0">
              <a:solidFill>
                <a:schemeClr val="bg1">
                  <a:lumMod val="50000"/>
                </a:schemeClr>
              </a:solidFill>
            </a:endParaRPr>
          </a:p>
          <a:p>
            <a:r>
              <a:rPr lang="en-US" dirty="0">
                <a:solidFill>
                  <a:schemeClr val="bg1">
                    <a:lumMod val="50000"/>
                  </a:schemeClr>
                </a:solidFill>
              </a:rPr>
              <a:t>Air Handling Equipment</a:t>
            </a:r>
          </a:p>
          <a:p>
            <a:r>
              <a:rPr lang="en-US" b="1" dirty="0"/>
              <a:t>Air </a:t>
            </a:r>
            <a:r>
              <a:rPr lang="en-US" b="1" dirty="0" smtClean="0"/>
              <a:t>Conditioning A</a:t>
            </a:r>
            <a:r>
              <a:rPr lang="en-US" altLang="zh-CN" b="1" dirty="0" smtClean="0"/>
              <a:t>ir</a:t>
            </a:r>
            <a:r>
              <a:rPr lang="en-US" b="1" dirty="0" smtClean="0"/>
              <a:t> </a:t>
            </a:r>
            <a:r>
              <a:rPr lang="en-US" b="1" dirty="0"/>
              <a:t>System</a:t>
            </a:r>
          </a:p>
          <a:p>
            <a:r>
              <a:rPr lang="en-US" dirty="0">
                <a:solidFill>
                  <a:schemeClr val="bg1">
                    <a:lumMod val="50000"/>
                  </a:schemeClr>
                </a:solidFill>
              </a:rPr>
              <a:t>Common Air Conditioner Terms</a:t>
            </a:r>
          </a:p>
          <a:p>
            <a:endParaRPr lang="zh-CN" altLang="en-US" dirty="0"/>
          </a:p>
        </p:txBody>
      </p:sp>
    </p:spTree>
    <p:extLst>
      <p:ext uri="{BB962C8B-B14F-4D97-AF65-F5344CB8AC3E}">
        <p14:creationId xmlns:p14="http://schemas.microsoft.com/office/powerpoint/2010/main" val="6103111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Functions of Air System</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pPr>
              <a:spcBef>
                <a:spcPts val="792"/>
              </a:spcBef>
            </a:pPr>
            <a:r>
              <a:rPr lang="zh-CN" altLang="zh-CN" sz="1600" dirty="0">
                <a:latin typeface="+mn-lt"/>
                <a:ea typeface="+mn-ea"/>
                <a:cs typeface="+mn-ea"/>
                <a:sym typeface="+mn-lt"/>
              </a:rPr>
              <a:t>Functions of air system: An air system properly organizes the flowing of indoor air, with the goal of ensuring that the temperature, humidity, speed, and cleanliness of the air in indoor work areas better meet requirements of the production process and human body comfort. The air system of an air conditioning system primarily consists of fans, ducts, air vents, and air valves.</a:t>
            </a:r>
          </a:p>
        </p:txBody>
      </p:sp>
      <p:pic>
        <p:nvPicPr>
          <p:cNvPr id="4" name="图片 3"/>
          <p:cNvPicPr>
            <a:picLocks noChangeAspect="1"/>
          </p:cNvPicPr>
          <p:nvPr/>
        </p:nvPicPr>
        <p:blipFill>
          <a:blip r:embed="rId3" cstate="print"/>
          <a:stretch>
            <a:fillRect/>
          </a:stretch>
        </p:blipFill>
        <p:spPr>
          <a:xfrm>
            <a:off x="3382008" y="3140969"/>
            <a:ext cx="5209160" cy="2610767"/>
          </a:xfrm>
          <a:prstGeom prst="rect">
            <a:avLst/>
          </a:prstGeom>
        </p:spPr>
      </p:pic>
      <p:sp>
        <p:nvSpPr>
          <p:cNvPr id="18" name="矩形 17"/>
          <p:cNvSpPr/>
          <p:nvPr/>
        </p:nvSpPr>
        <p:spPr>
          <a:xfrm>
            <a:off x="7392144" y="4169353"/>
            <a:ext cx="595035" cy="276999"/>
          </a:xfrm>
          <a:prstGeom prst="rect">
            <a:avLst/>
          </a:prstGeom>
        </p:spPr>
        <p:txBody>
          <a:bodyPr wrap="none">
            <a:spAutoFit/>
          </a:bodyPr>
          <a:lstStyle/>
          <a:p>
            <a:r>
              <a:rPr lang="en-US" altLang="zh-CN" sz="1200" dirty="0">
                <a:cs typeface="+mn-ea"/>
                <a:sym typeface="+mn-lt"/>
              </a:rPr>
              <a:t>Room</a:t>
            </a:r>
            <a:endParaRPr lang="zh-CN" altLang="en-US" sz="1200" dirty="0">
              <a:cs typeface="+mn-ea"/>
              <a:sym typeface="+mn-lt"/>
            </a:endParaRPr>
          </a:p>
        </p:txBody>
      </p:sp>
      <p:sp>
        <p:nvSpPr>
          <p:cNvPr id="19" name="矩形 18"/>
          <p:cNvSpPr/>
          <p:nvPr/>
        </p:nvSpPr>
        <p:spPr>
          <a:xfrm>
            <a:off x="7392144" y="5396553"/>
            <a:ext cx="595035" cy="276999"/>
          </a:xfrm>
          <a:prstGeom prst="rect">
            <a:avLst/>
          </a:prstGeom>
        </p:spPr>
        <p:txBody>
          <a:bodyPr wrap="none">
            <a:spAutoFit/>
          </a:bodyPr>
          <a:lstStyle/>
          <a:p>
            <a:r>
              <a:rPr lang="en-US" altLang="zh-CN" sz="1200" dirty="0">
                <a:cs typeface="+mn-ea"/>
                <a:sym typeface="+mn-lt"/>
              </a:rPr>
              <a:t>Room</a:t>
            </a:r>
            <a:endParaRPr lang="zh-CN" altLang="en-US" sz="1200" dirty="0">
              <a:cs typeface="+mn-ea"/>
              <a:sym typeface="+mn-lt"/>
            </a:endParaRPr>
          </a:p>
        </p:txBody>
      </p:sp>
      <p:sp>
        <p:nvSpPr>
          <p:cNvPr id="20" name="矩形 19"/>
          <p:cNvSpPr/>
          <p:nvPr/>
        </p:nvSpPr>
        <p:spPr>
          <a:xfrm>
            <a:off x="5010586" y="4333677"/>
            <a:ext cx="441146" cy="276999"/>
          </a:xfrm>
          <a:prstGeom prst="rect">
            <a:avLst/>
          </a:prstGeom>
        </p:spPr>
        <p:txBody>
          <a:bodyPr wrap="none">
            <a:spAutoFit/>
          </a:bodyPr>
          <a:lstStyle/>
          <a:p>
            <a:r>
              <a:rPr lang="en-US" altLang="zh-CN" sz="1200" dirty="0">
                <a:cs typeface="+mn-ea"/>
                <a:sym typeface="+mn-lt"/>
              </a:rPr>
              <a:t>Fan</a:t>
            </a:r>
            <a:endParaRPr lang="zh-CN" altLang="en-US" sz="1200" dirty="0">
              <a:cs typeface="+mn-ea"/>
              <a:sym typeface="+mn-lt"/>
            </a:endParaRPr>
          </a:p>
        </p:txBody>
      </p:sp>
      <p:sp>
        <p:nvSpPr>
          <p:cNvPr id="21" name="矩形 20"/>
          <p:cNvSpPr/>
          <p:nvPr/>
        </p:nvSpPr>
        <p:spPr>
          <a:xfrm>
            <a:off x="5559347" y="5454992"/>
            <a:ext cx="441146" cy="276999"/>
          </a:xfrm>
          <a:prstGeom prst="rect">
            <a:avLst/>
          </a:prstGeom>
        </p:spPr>
        <p:txBody>
          <a:bodyPr wrap="none">
            <a:spAutoFit/>
          </a:bodyPr>
          <a:lstStyle/>
          <a:p>
            <a:r>
              <a:rPr lang="en-US" altLang="zh-CN" sz="1200" dirty="0">
                <a:cs typeface="+mn-ea"/>
                <a:sym typeface="+mn-lt"/>
              </a:rPr>
              <a:t>Fan</a:t>
            </a:r>
            <a:endParaRPr lang="zh-CN" altLang="en-US" sz="1200" dirty="0">
              <a:cs typeface="+mn-ea"/>
              <a:sym typeface="+mn-lt"/>
            </a:endParaRPr>
          </a:p>
        </p:txBody>
      </p:sp>
      <p:sp>
        <p:nvSpPr>
          <p:cNvPr id="22" name="矩形 21"/>
          <p:cNvSpPr/>
          <p:nvPr/>
        </p:nvSpPr>
        <p:spPr>
          <a:xfrm>
            <a:off x="4398011" y="5478192"/>
            <a:ext cx="542136" cy="276999"/>
          </a:xfrm>
          <a:prstGeom prst="rect">
            <a:avLst/>
          </a:prstGeom>
        </p:spPr>
        <p:txBody>
          <a:bodyPr wrap="none">
            <a:spAutoFit/>
          </a:bodyPr>
          <a:lstStyle/>
          <a:p>
            <a:r>
              <a:rPr lang="en-US" altLang="zh-CN" sz="1200" dirty="0">
                <a:cs typeface="+mn-ea"/>
                <a:sym typeface="+mn-lt"/>
              </a:rPr>
              <a:t>Filter</a:t>
            </a:r>
            <a:endParaRPr lang="zh-CN" altLang="en-US" sz="1200" dirty="0">
              <a:cs typeface="+mn-ea"/>
              <a:sym typeface="+mn-lt"/>
            </a:endParaRPr>
          </a:p>
        </p:txBody>
      </p:sp>
      <p:sp>
        <p:nvSpPr>
          <p:cNvPr id="23" name="矩形 22"/>
          <p:cNvSpPr/>
          <p:nvPr/>
        </p:nvSpPr>
        <p:spPr>
          <a:xfrm>
            <a:off x="3269350" y="5439503"/>
            <a:ext cx="790601" cy="276999"/>
          </a:xfrm>
          <a:prstGeom prst="rect">
            <a:avLst/>
          </a:prstGeom>
        </p:spPr>
        <p:txBody>
          <a:bodyPr wrap="none">
            <a:spAutoFit/>
          </a:bodyPr>
          <a:lstStyle/>
          <a:p>
            <a:r>
              <a:rPr lang="en-US" altLang="zh-CN" sz="1200" dirty="0">
                <a:cs typeface="+mn-ea"/>
                <a:sym typeface="+mn-lt"/>
              </a:rPr>
              <a:t>Fresh air</a:t>
            </a:r>
            <a:endParaRPr lang="zh-CN" altLang="en-US" sz="1200" dirty="0">
              <a:cs typeface="+mn-ea"/>
              <a:sym typeface="+mn-lt"/>
            </a:endParaRPr>
          </a:p>
        </p:txBody>
      </p:sp>
      <p:sp>
        <p:nvSpPr>
          <p:cNvPr id="24" name="矩形 23"/>
          <p:cNvSpPr/>
          <p:nvPr/>
        </p:nvSpPr>
        <p:spPr>
          <a:xfrm>
            <a:off x="3226560" y="4333677"/>
            <a:ext cx="1127232" cy="276999"/>
          </a:xfrm>
          <a:prstGeom prst="rect">
            <a:avLst/>
          </a:prstGeom>
        </p:spPr>
        <p:txBody>
          <a:bodyPr wrap="none">
            <a:spAutoFit/>
          </a:bodyPr>
          <a:lstStyle/>
          <a:p>
            <a:r>
              <a:rPr lang="en-US" altLang="zh-CN" sz="1200" dirty="0">
                <a:cs typeface="+mn-ea"/>
                <a:sym typeface="+mn-lt"/>
              </a:rPr>
              <a:t>exhausted air</a:t>
            </a:r>
            <a:endParaRPr lang="zh-CN" altLang="en-US" sz="1200" dirty="0">
              <a:cs typeface="+mn-ea"/>
              <a:sym typeface="+mn-lt"/>
            </a:endParaRPr>
          </a:p>
        </p:txBody>
      </p:sp>
      <p:sp>
        <p:nvSpPr>
          <p:cNvPr id="25" name="矩形 24"/>
          <p:cNvSpPr/>
          <p:nvPr/>
        </p:nvSpPr>
        <p:spPr>
          <a:xfrm>
            <a:off x="4405049" y="4865611"/>
            <a:ext cx="837089" cy="276999"/>
          </a:xfrm>
          <a:prstGeom prst="rect">
            <a:avLst/>
          </a:prstGeom>
        </p:spPr>
        <p:txBody>
          <a:bodyPr wrap="none">
            <a:spAutoFit/>
          </a:bodyPr>
          <a:lstStyle/>
          <a:p>
            <a:r>
              <a:rPr lang="en-US" altLang="zh-CN" sz="1200" dirty="0">
                <a:cs typeface="+mn-ea"/>
                <a:sym typeface="+mn-lt"/>
              </a:rPr>
              <a:t>Air valve </a:t>
            </a:r>
            <a:endParaRPr lang="zh-CN" altLang="en-US" sz="1200" dirty="0">
              <a:cs typeface="+mn-ea"/>
              <a:sym typeface="+mn-lt"/>
            </a:endParaRPr>
          </a:p>
        </p:txBody>
      </p:sp>
      <p:sp>
        <p:nvSpPr>
          <p:cNvPr id="26" name="矩形 25"/>
          <p:cNvSpPr/>
          <p:nvPr/>
        </p:nvSpPr>
        <p:spPr>
          <a:xfrm>
            <a:off x="5826224" y="4581129"/>
            <a:ext cx="883575" cy="276999"/>
          </a:xfrm>
          <a:prstGeom prst="rect">
            <a:avLst/>
          </a:prstGeom>
        </p:spPr>
        <p:txBody>
          <a:bodyPr wrap="none">
            <a:spAutoFit/>
          </a:bodyPr>
          <a:lstStyle/>
          <a:p>
            <a:r>
              <a:rPr lang="en-US" altLang="zh-CN" sz="1200" dirty="0">
                <a:cs typeface="+mn-ea"/>
                <a:sym typeface="+mn-lt"/>
              </a:rPr>
              <a:t>Return air</a:t>
            </a:r>
            <a:endParaRPr lang="zh-CN" altLang="en-US" sz="1200" dirty="0">
              <a:cs typeface="+mn-ea"/>
              <a:sym typeface="+mn-lt"/>
            </a:endParaRPr>
          </a:p>
        </p:txBody>
      </p:sp>
      <p:sp>
        <p:nvSpPr>
          <p:cNvPr id="27" name="矩形 26"/>
          <p:cNvSpPr/>
          <p:nvPr/>
        </p:nvSpPr>
        <p:spPr>
          <a:xfrm>
            <a:off x="6352780" y="5138462"/>
            <a:ext cx="878767" cy="276999"/>
          </a:xfrm>
          <a:prstGeom prst="rect">
            <a:avLst/>
          </a:prstGeom>
        </p:spPr>
        <p:txBody>
          <a:bodyPr wrap="none">
            <a:spAutoFit/>
          </a:bodyPr>
          <a:lstStyle/>
          <a:p>
            <a:r>
              <a:rPr lang="en-US" altLang="zh-CN" sz="1200" dirty="0">
                <a:cs typeface="+mn-ea"/>
                <a:sym typeface="+mn-lt"/>
              </a:rPr>
              <a:t>Supply air</a:t>
            </a:r>
            <a:endParaRPr lang="zh-CN" altLang="en-US" sz="1200" dirty="0">
              <a:cs typeface="+mn-ea"/>
              <a:sym typeface="+mn-lt"/>
            </a:endParaRPr>
          </a:p>
        </p:txBody>
      </p:sp>
    </p:spTree>
    <p:extLst>
      <p:ext uri="{BB962C8B-B14F-4D97-AF65-F5344CB8AC3E}">
        <p14:creationId xmlns:p14="http://schemas.microsoft.com/office/powerpoint/2010/main" val="37257606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Airflow </a:t>
            </a:r>
            <a:r>
              <a:rPr lang="zh-CN" altLang="zh-CN" dirty="0">
                <a:latin typeface="+mn-lt"/>
                <a:ea typeface="+mn-ea"/>
                <a:cs typeface="+mn-ea"/>
                <a:sym typeface="+mn-lt"/>
              </a:rPr>
              <a:t>Forms (1)</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pPr>
              <a:lnSpc>
                <a:spcPct val="130000"/>
              </a:lnSpc>
            </a:pPr>
            <a:r>
              <a:rPr lang="zh-CN" altLang="zh-CN" sz="1800" dirty="0">
                <a:latin typeface="+mn-lt"/>
                <a:ea typeface="+mn-ea"/>
                <a:cs typeface="+mn-ea"/>
                <a:sym typeface="+mn-lt"/>
              </a:rPr>
              <a:t>Supplying air from the top of room</a:t>
            </a:r>
            <a:r>
              <a:rPr lang="en-US" altLang="zh-CN" sz="1800" dirty="0">
                <a:latin typeface="+mn-lt"/>
                <a:ea typeface="+mn-ea"/>
                <a:cs typeface="+mn-ea"/>
                <a:sym typeface="+mn-lt"/>
              </a:rPr>
              <a:t> (up supply)</a:t>
            </a:r>
            <a:r>
              <a:rPr lang="zh-CN" altLang="zh-CN" sz="1800" dirty="0">
                <a:latin typeface="+mn-lt"/>
                <a:ea typeface="+mn-ea"/>
                <a:cs typeface="+mn-ea"/>
                <a:sym typeface="+mn-lt"/>
              </a:rPr>
              <a:t> and returning air from the bottom of room</a:t>
            </a:r>
            <a:r>
              <a:rPr lang="en-US" altLang="zh-CN" sz="1800" dirty="0">
                <a:latin typeface="+mn-lt"/>
                <a:ea typeface="+mn-ea"/>
                <a:cs typeface="+mn-ea"/>
                <a:sym typeface="+mn-lt"/>
              </a:rPr>
              <a:t> (down return).</a:t>
            </a:r>
            <a:endParaRPr lang="zh-CN" altLang="zh-CN" sz="1800" dirty="0">
              <a:latin typeface="+mn-lt"/>
              <a:ea typeface="+mn-ea"/>
              <a:cs typeface="+mn-ea"/>
              <a:sym typeface="+mn-lt"/>
            </a:endParaRPr>
          </a:p>
          <a:p>
            <a:pPr lvl="1">
              <a:lnSpc>
                <a:spcPct val="130000"/>
              </a:lnSpc>
            </a:pPr>
            <a:r>
              <a:rPr lang="zh-CN" altLang="zh-CN" sz="1600" dirty="0">
                <a:cs typeface="+mn-ea"/>
                <a:sym typeface="+mn-lt"/>
              </a:rPr>
              <a:t>Air supply vents are located at the top of an air-conditioned room, and air return vents are located at the bottom of the room. The airflow enters the room from the top and leaves the room from the bottom.</a:t>
            </a:r>
          </a:p>
          <a:p>
            <a:pPr lvl="1">
              <a:lnSpc>
                <a:spcPct val="130000"/>
              </a:lnSpc>
            </a:pPr>
            <a:r>
              <a:rPr lang="zh-CN" altLang="zh-CN" sz="1600" dirty="0">
                <a:cs typeface="+mn-ea"/>
                <a:sym typeface="+mn-lt"/>
              </a:rPr>
              <a:t>This airflow form applies to industrial air conditioners that require a constant temperature and cleanliness, and also applies to comfort air conditioners that primarily supply hot air and are installed in rooms with a large floor height.</a:t>
            </a:r>
          </a:p>
        </p:txBody>
      </p:sp>
      <p:pic>
        <p:nvPicPr>
          <p:cNvPr id="7" name="Picture 3" descr="8m30"/>
          <p:cNvPicPr>
            <a:picLocks noChangeAspect="1" noChangeArrowheads="1"/>
          </p:cNvPicPr>
          <p:nvPr/>
        </p:nvPicPr>
        <p:blipFill>
          <a:blip r:embed="rId3" cstate="print"/>
          <a:srcRect/>
          <a:stretch>
            <a:fillRect/>
          </a:stretch>
        </p:blipFill>
        <p:spPr bwMode="auto">
          <a:xfrm>
            <a:off x="2891644" y="4149080"/>
            <a:ext cx="6813550" cy="1511300"/>
          </a:xfrm>
          <a:prstGeom prst="rect">
            <a:avLst/>
          </a:prstGeom>
          <a:noFill/>
          <a:ln w="9525">
            <a:noFill/>
            <a:miter lim="800000"/>
            <a:headEnd/>
            <a:tailEnd/>
          </a:ln>
        </p:spPr>
      </p:pic>
      <p:sp>
        <p:nvSpPr>
          <p:cNvPr id="8" name="矩形 4"/>
          <p:cNvSpPr>
            <a:spLocks noChangeArrowheads="1"/>
          </p:cNvSpPr>
          <p:nvPr/>
        </p:nvSpPr>
        <p:spPr bwMode="auto">
          <a:xfrm>
            <a:off x="3604945" y="5769261"/>
            <a:ext cx="5296684" cy="307777"/>
          </a:xfrm>
          <a:prstGeom prst="rect">
            <a:avLst/>
          </a:prstGeom>
          <a:noFill/>
          <a:ln w="9525">
            <a:noFill/>
            <a:miter lim="800000"/>
            <a:headEnd/>
            <a:tailEnd/>
          </a:ln>
        </p:spPr>
        <p:txBody>
          <a:bodyPr wrap="square">
            <a:spAutoFit/>
          </a:bodyPr>
          <a:lstStyle/>
          <a:p>
            <a:pPr eaLnBrk="0" fontAlgn="t" hangingPunct="0">
              <a:buSzPct val="100000"/>
            </a:pPr>
            <a:r>
              <a:rPr lang="zh-CN" altLang="zh-CN" sz="1400" b="1" dirty="0">
                <a:solidFill>
                  <a:srgbClr val="000000"/>
                </a:solidFill>
                <a:cs typeface="+mn-ea"/>
                <a:sym typeface="+mn-lt"/>
              </a:rPr>
              <a:t>Airflow organization forms of </a:t>
            </a:r>
            <a:r>
              <a:rPr lang="en-US" altLang="zh-CN" sz="1400" b="1" dirty="0">
                <a:solidFill>
                  <a:srgbClr val="000000"/>
                </a:solidFill>
                <a:cs typeface="+mn-ea"/>
                <a:sym typeface="+mn-lt"/>
              </a:rPr>
              <a:t>up supply and down return</a:t>
            </a:r>
            <a:endParaRPr lang="zh-CN" altLang="zh-CN" sz="1400" b="1" dirty="0">
              <a:solidFill>
                <a:srgbClr val="000000"/>
              </a:solidFill>
              <a:cs typeface="+mn-ea"/>
              <a:sym typeface="+mn-lt"/>
            </a:endParaRPr>
          </a:p>
        </p:txBody>
      </p:sp>
    </p:spTree>
    <p:extLst>
      <p:ext uri="{BB962C8B-B14F-4D97-AF65-F5344CB8AC3E}">
        <p14:creationId xmlns:p14="http://schemas.microsoft.com/office/powerpoint/2010/main" val="29176499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dirty="0"/>
              <a:t>On completion of this course, you will be able to:</a:t>
            </a:r>
          </a:p>
          <a:p>
            <a:pPr lvl="1"/>
            <a:r>
              <a:rPr lang="en-US" dirty="0"/>
              <a:t>Understand working principles of air conditioning </a:t>
            </a:r>
            <a:r>
              <a:rPr lang="en-US" dirty="0" smtClean="0"/>
              <a:t>systems;</a:t>
            </a:r>
            <a:endParaRPr lang="en-US" dirty="0"/>
          </a:p>
          <a:p>
            <a:pPr lvl="1"/>
            <a:r>
              <a:rPr lang="en-US" dirty="0"/>
              <a:t>Understand classification principles and types of air conditioning </a:t>
            </a:r>
            <a:r>
              <a:rPr lang="en-US" dirty="0" smtClean="0"/>
              <a:t>systems;</a:t>
            </a:r>
            <a:endParaRPr lang="en-US" dirty="0"/>
          </a:p>
          <a:p>
            <a:pPr lvl="1"/>
            <a:r>
              <a:rPr lang="en-US" dirty="0"/>
              <a:t>Have general knowledge of some common air handling </a:t>
            </a:r>
            <a:r>
              <a:rPr lang="en-US" dirty="0" smtClean="0"/>
              <a:t>equipment;</a:t>
            </a:r>
            <a:endParaRPr lang="en-US" dirty="0"/>
          </a:p>
          <a:p>
            <a:pPr lvl="1"/>
            <a:r>
              <a:rPr lang="en-US" dirty="0"/>
              <a:t>Understand basic knowledge of air </a:t>
            </a:r>
            <a:r>
              <a:rPr lang="en-US" dirty="0" smtClean="0"/>
              <a:t>conditioning </a:t>
            </a:r>
            <a:r>
              <a:rPr lang="en-US" altLang="zh-CN" dirty="0" smtClean="0"/>
              <a:t>air</a:t>
            </a:r>
            <a:r>
              <a:rPr lang="en-US" dirty="0" smtClean="0"/>
              <a:t> systems;</a:t>
            </a:r>
            <a:endParaRPr lang="en-US" dirty="0"/>
          </a:p>
          <a:p>
            <a:pPr lvl="1"/>
            <a:r>
              <a:rPr lang="en-US" dirty="0"/>
              <a:t>Understand common air conditioner terms.</a:t>
            </a:r>
          </a:p>
          <a:p>
            <a:endParaRPr lang="en-US" altLang="zh-CN" dirty="0"/>
          </a:p>
        </p:txBody>
      </p:sp>
    </p:spTree>
    <p:extLst>
      <p:ext uri="{BB962C8B-B14F-4D97-AF65-F5344CB8AC3E}">
        <p14:creationId xmlns:p14="http://schemas.microsoft.com/office/powerpoint/2010/main" val="34265165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Airflow Forms (2)</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pPr>
              <a:lnSpc>
                <a:spcPct val="120000"/>
              </a:lnSpc>
            </a:pPr>
            <a:r>
              <a:rPr lang="zh-CN" altLang="zh-CN" sz="1800" dirty="0">
                <a:latin typeface="+mn-lt"/>
                <a:ea typeface="+mn-ea"/>
                <a:cs typeface="+mn-ea"/>
                <a:sym typeface="+mn-lt"/>
              </a:rPr>
              <a:t>Supplying and returning air both from the top of room</a:t>
            </a:r>
            <a:r>
              <a:rPr lang="en-US" altLang="zh-CN" sz="1800" dirty="0">
                <a:latin typeface="+mn-lt"/>
                <a:ea typeface="+mn-ea"/>
                <a:cs typeface="+mn-ea"/>
                <a:sym typeface="+mn-lt"/>
              </a:rPr>
              <a:t> (up supply and up return).</a:t>
            </a:r>
            <a:endParaRPr lang="zh-CN" altLang="zh-CN" sz="1800" dirty="0">
              <a:latin typeface="+mn-lt"/>
              <a:ea typeface="+mn-ea"/>
              <a:cs typeface="+mn-ea"/>
              <a:sym typeface="+mn-lt"/>
            </a:endParaRPr>
          </a:p>
          <a:p>
            <a:pPr lvl="1">
              <a:lnSpc>
                <a:spcPct val="120000"/>
              </a:lnSpc>
            </a:pPr>
            <a:r>
              <a:rPr lang="en-US" altLang="zh-CN" sz="1600" dirty="0" smtClean="0">
                <a:latin typeface="+mn-lt"/>
                <a:cs typeface="+mn-ea"/>
                <a:sym typeface="+mn-lt"/>
              </a:rPr>
              <a:t>When </a:t>
            </a:r>
            <a:r>
              <a:rPr lang="en-US" altLang="zh-CN" sz="1600" dirty="0">
                <a:latin typeface="+mn-lt"/>
                <a:cs typeface="+mn-ea"/>
                <a:sym typeface="+mn-lt"/>
              </a:rPr>
              <a:t>both air supply/return ducts and air supply/return vents are located at the top of an air-conditioned room, the airflow enters the room from the top and leaves the room also from the top.</a:t>
            </a:r>
          </a:p>
          <a:p>
            <a:pPr lvl="1">
              <a:lnSpc>
                <a:spcPct val="120000"/>
              </a:lnSpc>
            </a:pPr>
            <a:r>
              <a:rPr lang="en-US" altLang="zh-CN" sz="1600" dirty="0">
                <a:latin typeface="+mn-lt"/>
                <a:cs typeface="+mn-ea"/>
                <a:sym typeface="+mn-lt"/>
              </a:rPr>
              <a:t>This airflow organization form applies to comfort air conditioners that are primarily used to reduce temperature and are installed in rooms with a small floor height, and also applies to rooms where air return vents cannot be provided at the bottom.</a:t>
            </a:r>
          </a:p>
          <a:p>
            <a:pPr lvl="1">
              <a:lnSpc>
                <a:spcPct val="120000"/>
              </a:lnSpc>
            </a:pPr>
            <a:endParaRPr lang="zh-CN" altLang="zh-CN" sz="1600" dirty="0">
              <a:latin typeface="+mn-lt"/>
              <a:cs typeface="+mn-ea"/>
              <a:sym typeface="+mn-lt"/>
            </a:endParaRPr>
          </a:p>
        </p:txBody>
      </p:sp>
      <p:sp>
        <p:nvSpPr>
          <p:cNvPr id="8" name="矩形 4"/>
          <p:cNvSpPr>
            <a:spLocks noChangeArrowheads="1"/>
          </p:cNvSpPr>
          <p:nvPr/>
        </p:nvSpPr>
        <p:spPr bwMode="auto">
          <a:xfrm>
            <a:off x="3604945" y="5769261"/>
            <a:ext cx="5126571" cy="307777"/>
          </a:xfrm>
          <a:prstGeom prst="rect">
            <a:avLst/>
          </a:prstGeom>
          <a:noFill/>
          <a:ln w="9525">
            <a:noFill/>
            <a:miter lim="800000"/>
            <a:headEnd/>
            <a:tailEnd/>
          </a:ln>
        </p:spPr>
        <p:txBody>
          <a:bodyPr wrap="square">
            <a:spAutoFit/>
          </a:bodyPr>
          <a:lstStyle/>
          <a:p>
            <a:pPr eaLnBrk="0" hangingPunct="0">
              <a:buSzPct val="100000"/>
            </a:pPr>
            <a:r>
              <a:rPr lang="zh-CN" altLang="zh-CN" sz="1400" b="1" dirty="0">
                <a:solidFill>
                  <a:srgbClr val="000000"/>
                </a:solidFill>
                <a:cs typeface="+mn-ea"/>
                <a:sym typeface="+mn-lt"/>
              </a:rPr>
              <a:t>Airflow organization forms of </a:t>
            </a:r>
            <a:r>
              <a:rPr lang="en-US" altLang="zh-CN" sz="1400" b="1" dirty="0">
                <a:solidFill>
                  <a:srgbClr val="000000"/>
                </a:solidFill>
                <a:cs typeface="+mn-ea"/>
                <a:sym typeface="+mn-lt"/>
              </a:rPr>
              <a:t>up supply and up return</a:t>
            </a:r>
            <a:endParaRPr lang="zh-CN" altLang="zh-CN" sz="1400" b="1" dirty="0">
              <a:solidFill>
                <a:srgbClr val="000000"/>
              </a:solidFill>
              <a:cs typeface="+mn-ea"/>
              <a:sym typeface="+mn-lt"/>
            </a:endParaRPr>
          </a:p>
        </p:txBody>
      </p:sp>
      <p:pic>
        <p:nvPicPr>
          <p:cNvPr id="9" name="Picture 3" descr="8m31"/>
          <p:cNvPicPr>
            <a:picLocks noChangeAspect="1" noChangeArrowheads="1"/>
          </p:cNvPicPr>
          <p:nvPr/>
        </p:nvPicPr>
        <p:blipFill>
          <a:blip r:embed="rId3" cstate="print"/>
          <a:srcRect/>
          <a:stretch>
            <a:fillRect/>
          </a:stretch>
        </p:blipFill>
        <p:spPr bwMode="auto">
          <a:xfrm>
            <a:off x="2847973" y="4023010"/>
            <a:ext cx="6640512" cy="1746250"/>
          </a:xfrm>
          <a:prstGeom prst="rect">
            <a:avLst/>
          </a:prstGeom>
          <a:noFill/>
          <a:ln w="9525">
            <a:noFill/>
            <a:miter lim="800000"/>
            <a:headEnd/>
            <a:tailEnd/>
          </a:ln>
        </p:spPr>
      </p:pic>
    </p:spTree>
    <p:extLst>
      <p:ext uri="{BB962C8B-B14F-4D97-AF65-F5344CB8AC3E}">
        <p14:creationId xmlns:p14="http://schemas.microsoft.com/office/powerpoint/2010/main" val="6026989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Airflow Forms (3)</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pPr>
              <a:lnSpc>
                <a:spcPct val="130000"/>
              </a:lnSpc>
            </a:pPr>
            <a:r>
              <a:rPr lang="zh-CN" altLang="zh-CN" sz="1800" dirty="0">
                <a:latin typeface="+mn-lt"/>
                <a:ea typeface="+mn-ea"/>
                <a:cs typeface="+mn-ea"/>
                <a:sym typeface="+mn-lt"/>
              </a:rPr>
              <a:t>Supplying air from the middle of side walls of room</a:t>
            </a:r>
            <a:r>
              <a:rPr lang="en-US" altLang="zh-CN" sz="1800" dirty="0">
                <a:latin typeface="+mn-lt"/>
                <a:ea typeface="+mn-ea"/>
                <a:cs typeface="+mn-ea"/>
                <a:sym typeface="+mn-lt"/>
              </a:rPr>
              <a:t> (central supply).</a:t>
            </a:r>
            <a:endParaRPr lang="zh-CN" altLang="zh-CN" sz="1800" dirty="0">
              <a:latin typeface="+mn-lt"/>
              <a:ea typeface="+mn-ea"/>
              <a:cs typeface="+mn-ea"/>
              <a:sym typeface="+mn-lt"/>
            </a:endParaRPr>
          </a:p>
          <a:p>
            <a:pPr lvl="1">
              <a:lnSpc>
                <a:spcPct val="130000"/>
              </a:lnSpc>
            </a:pPr>
            <a:r>
              <a:rPr lang="en-US" altLang="zh-CN" sz="1600" dirty="0" smtClean="0">
                <a:cs typeface="+mn-ea"/>
                <a:sym typeface="+mn-lt"/>
              </a:rPr>
              <a:t>Air </a:t>
            </a:r>
            <a:r>
              <a:rPr lang="en-US" altLang="zh-CN" sz="1600" dirty="0">
                <a:cs typeface="+mn-ea"/>
                <a:sym typeface="+mn-lt"/>
              </a:rPr>
              <a:t>supply vents are located in the middle of side walls of an air-conditioned room, and air return vents are located at the bottom of the room. The airflow enters the room from the middle of side walls and leaves the room from the bottom.</a:t>
            </a:r>
          </a:p>
          <a:p>
            <a:pPr lvl="1">
              <a:lnSpc>
                <a:spcPct val="130000"/>
              </a:lnSpc>
            </a:pPr>
            <a:r>
              <a:rPr lang="en-US" altLang="zh-CN" sz="1600" dirty="0">
                <a:cs typeface="+mn-ea"/>
                <a:sym typeface="+mn-lt"/>
              </a:rPr>
              <a:t>For some tall air-conditioned rooms, if the actual work areas are in the lower parts of the rooms, you do not need to control the entire space, and you only need to control the lower parts of the rooms.</a:t>
            </a:r>
          </a:p>
          <a:p>
            <a:pPr lvl="1">
              <a:lnSpc>
                <a:spcPct val="130000"/>
              </a:lnSpc>
            </a:pPr>
            <a:endParaRPr lang="zh-CN" altLang="zh-CN" sz="1600" dirty="0">
              <a:cs typeface="+mn-ea"/>
              <a:sym typeface="+mn-lt"/>
            </a:endParaRPr>
          </a:p>
        </p:txBody>
      </p:sp>
      <p:sp>
        <p:nvSpPr>
          <p:cNvPr id="10" name="矩形 4"/>
          <p:cNvSpPr>
            <a:spLocks noChangeArrowheads="1"/>
          </p:cNvSpPr>
          <p:nvPr/>
        </p:nvSpPr>
        <p:spPr bwMode="auto">
          <a:xfrm>
            <a:off x="4116922" y="5841269"/>
            <a:ext cx="4751387" cy="307975"/>
          </a:xfrm>
          <a:prstGeom prst="rect">
            <a:avLst/>
          </a:prstGeom>
          <a:noFill/>
          <a:ln w="9525">
            <a:noFill/>
            <a:miter lim="800000"/>
            <a:headEnd/>
            <a:tailEnd/>
          </a:ln>
        </p:spPr>
        <p:txBody>
          <a:bodyPr>
            <a:spAutoFit/>
          </a:bodyPr>
          <a:lstStyle/>
          <a:p>
            <a:pPr eaLnBrk="0" fontAlgn="t" hangingPunct="0">
              <a:buSzPct val="100000"/>
            </a:pPr>
            <a:r>
              <a:rPr lang="zh-CN" altLang="zh-CN" sz="1400" b="1" dirty="0">
                <a:solidFill>
                  <a:srgbClr val="000000"/>
                </a:solidFill>
                <a:cs typeface="+mn-ea"/>
                <a:sym typeface="+mn-lt"/>
              </a:rPr>
              <a:t>Airflow organization forms of </a:t>
            </a:r>
            <a:r>
              <a:rPr lang="en-US" altLang="zh-CN" sz="1400" b="1" dirty="0">
                <a:solidFill>
                  <a:srgbClr val="000000"/>
                </a:solidFill>
                <a:cs typeface="+mn-ea"/>
                <a:sym typeface="+mn-lt"/>
              </a:rPr>
              <a:t>central supply</a:t>
            </a:r>
            <a:endParaRPr lang="zh-CN" altLang="zh-CN" sz="1400" b="1" dirty="0">
              <a:solidFill>
                <a:srgbClr val="000000"/>
              </a:solidFill>
              <a:cs typeface="+mn-ea"/>
              <a:sym typeface="+mn-lt"/>
            </a:endParaRPr>
          </a:p>
        </p:txBody>
      </p:sp>
      <p:pic>
        <p:nvPicPr>
          <p:cNvPr id="11" name="Picture 3" descr="8m33"/>
          <p:cNvPicPr>
            <a:picLocks noChangeAspect="1" noChangeArrowheads="1"/>
          </p:cNvPicPr>
          <p:nvPr/>
        </p:nvPicPr>
        <p:blipFill>
          <a:blip r:embed="rId3" cstate="print"/>
          <a:srcRect/>
          <a:stretch>
            <a:fillRect/>
          </a:stretch>
        </p:blipFill>
        <p:spPr bwMode="auto">
          <a:xfrm>
            <a:off x="4256162" y="3825045"/>
            <a:ext cx="3679676" cy="1934915"/>
          </a:xfrm>
          <a:prstGeom prst="rect">
            <a:avLst/>
          </a:prstGeom>
          <a:noFill/>
          <a:ln w="9525">
            <a:noFill/>
            <a:miter lim="800000"/>
            <a:headEnd/>
            <a:tailEnd/>
          </a:ln>
        </p:spPr>
      </p:pic>
    </p:spTree>
    <p:extLst>
      <p:ext uri="{BB962C8B-B14F-4D97-AF65-F5344CB8AC3E}">
        <p14:creationId xmlns:p14="http://schemas.microsoft.com/office/powerpoint/2010/main" val="23938622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Airflow Forms (4)</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pPr>
              <a:lnSpc>
                <a:spcPct val="110000"/>
              </a:lnSpc>
              <a:spcBef>
                <a:spcPts val="600"/>
              </a:spcBef>
            </a:pPr>
            <a:r>
              <a:rPr lang="zh-CN" altLang="zh-CN" sz="1800" dirty="0">
                <a:latin typeface="+mn-lt"/>
                <a:ea typeface="+mn-ea"/>
                <a:cs typeface="+mn-ea"/>
                <a:sym typeface="+mn-lt"/>
              </a:rPr>
              <a:t>Supplying air from the bottom of room and returning air from the top of</a:t>
            </a:r>
            <a:r>
              <a:rPr lang="en-US" altLang="zh-CN" sz="1800" dirty="0">
                <a:latin typeface="+mn-lt"/>
                <a:ea typeface="+mn-ea"/>
                <a:cs typeface="+mn-ea"/>
                <a:sym typeface="+mn-lt"/>
              </a:rPr>
              <a:t> </a:t>
            </a:r>
            <a:r>
              <a:rPr lang="zh-CN" altLang="zh-CN" sz="1800" dirty="0">
                <a:latin typeface="+mn-lt"/>
                <a:ea typeface="+mn-ea"/>
                <a:cs typeface="+mn-ea"/>
                <a:sym typeface="+mn-lt"/>
              </a:rPr>
              <a:t>room</a:t>
            </a:r>
            <a:r>
              <a:rPr lang="en-US" altLang="zh-CN" sz="1800" dirty="0">
                <a:latin typeface="+mn-lt"/>
                <a:ea typeface="+mn-ea"/>
                <a:cs typeface="+mn-ea"/>
                <a:sym typeface="+mn-lt"/>
              </a:rPr>
              <a:t> (down supply and up return).</a:t>
            </a:r>
            <a:endParaRPr lang="zh-CN" altLang="zh-CN" sz="1800" dirty="0">
              <a:latin typeface="+mn-lt"/>
              <a:ea typeface="+mn-ea"/>
              <a:cs typeface="+mn-ea"/>
              <a:sym typeface="+mn-lt"/>
            </a:endParaRPr>
          </a:p>
          <a:p>
            <a:pPr lvl="1">
              <a:lnSpc>
                <a:spcPct val="110000"/>
              </a:lnSpc>
              <a:spcBef>
                <a:spcPts val="600"/>
              </a:spcBef>
            </a:pPr>
            <a:r>
              <a:rPr lang="en-US" altLang="zh-CN" sz="1600" dirty="0" smtClean="0">
                <a:cs typeface="+mn-ea"/>
                <a:sym typeface="+mn-lt"/>
              </a:rPr>
              <a:t>Air </a:t>
            </a:r>
            <a:r>
              <a:rPr lang="en-US" altLang="zh-CN" sz="1600" dirty="0">
                <a:cs typeface="+mn-ea"/>
                <a:sym typeface="+mn-lt"/>
              </a:rPr>
              <a:t>supply vents are located at the bottom of an air-conditioned room, and air return vents are located at the top of the room. The airflow enters the room from the bottom and leaves the room from the top.</a:t>
            </a:r>
          </a:p>
          <a:p>
            <a:pPr lvl="1">
              <a:lnSpc>
                <a:spcPct val="110000"/>
              </a:lnSpc>
              <a:spcBef>
                <a:spcPts val="600"/>
              </a:spcBef>
            </a:pPr>
            <a:r>
              <a:rPr lang="en-US" altLang="zh-CN" sz="1600" dirty="0">
                <a:cs typeface="+mn-ea"/>
                <a:sym typeface="+mn-lt"/>
              </a:rPr>
              <a:t>This airflow organization form applies to industrial air conditioners that need to take away a large amount of excess heat in the lower part of an air-conditioned room, and also applies to comfort air conditioners that are installed in crowded public buildings with a large floor height, for example, a theater.</a:t>
            </a:r>
          </a:p>
          <a:p>
            <a:pPr lvl="1">
              <a:lnSpc>
                <a:spcPct val="110000"/>
              </a:lnSpc>
              <a:spcBef>
                <a:spcPts val="600"/>
              </a:spcBef>
            </a:pPr>
            <a:endParaRPr lang="zh-CN" altLang="zh-CN" sz="1600" dirty="0">
              <a:cs typeface="+mn-ea"/>
              <a:sym typeface="+mn-lt"/>
            </a:endParaRPr>
          </a:p>
        </p:txBody>
      </p:sp>
      <p:sp>
        <p:nvSpPr>
          <p:cNvPr id="8" name="矩形 4"/>
          <p:cNvSpPr>
            <a:spLocks noChangeArrowheads="1"/>
          </p:cNvSpPr>
          <p:nvPr/>
        </p:nvSpPr>
        <p:spPr bwMode="auto">
          <a:xfrm>
            <a:off x="3743828" y="5615316"/>
            <a:ext cx="5190852" cy="307777"/>
          </a:xfrm>
          <a:prstGeom prst="rect">
            <a:avLst/>
          </a:prstGeom>
          <a:noFill/>
          <a:ln w="9525">
            <a:noFill/>
            <a:miter lim="800000"/>
            <a:headEnd/>
            <a:tailEnd/>
          </a:ln>
        </p:spPr>
        <p:txBody>
          <a:bodyPr wrap="square">
            <a:spAutoFit/>
          </a:bodyPr>
          <a:lstStyle/>
          <a:p>
            <a:pPr eaLnBrk="0" fontAlgn="t" hangingPunct="0">
              <a:buSzPct val="100000"/>
            </a:pPr>
            <a:r>
              <a:rPr lang="zh-CN" altLang="zh-CN" sz="1400" b="1" dirty="0">
                <a:solidFill>
                  <a:srgbClr val="000000"/>
                </a:solidFill>
                <a:cs typeface="+mn-ea"/>
                <a:sym typeface="+mn-lt"/>
              </a:rPr>
              <a:t>Airflow organization forms of </a:t>
            </a:r>
            <a:r>
              <a:rPr lang="en-US" altLang="zh-CN" sz="1400" b="1" dirty="0">
                <a:solidFill>
                  <a:srgbClr val="000000"/>
                </a:solidFill>
                <a:cs typeface="+mn-ea"/>
                <a:sym typeface="+mn-lt"/>
              </a:rPr>
              <a:t>down supply and up return</a:t>
            </a:r>
            <a:endParaRPr lang="zh-CN" altLang="zh-CN" sz="1400" b="1" dirty="0">
              <a:solidFill>
                <a:srgbClr val="000000"/>
              </a:solidFill>
              <a:cs typeface="+mn-ea"/>
              <a:sym typeface="+mn-lt"/>
            </a:endParaRPr>
          </a:p>
        </p:txBody>
      </p:sp>
      <p:pic>
        <p:nvPicPr>
          <p:cNvPr id="9" name="Picture 4" descr="8m32"/>
          <p:cNvPicPr>
            <a:picLocks noChangeAspect="1" noChangeArrowheads="1"/>
          </p:cNvPicPr>
          <p:nvPr/>
        </p:nvPicPr>
        <p:blipFill>
          <a:blip r:embed="rId3" cstate="print"/>
          <a:srcRect/>
          <a:stretch>
            <a:fillRect/>
          </a:stretch>
        </p:blipFill>
        <p:spPr bwMode="auto">
          <a:xfrm>
            <a:off x="4439531" y="3716338"/>
            <a:ext cx="3312839" cy="1837188"/>
          </a:xfrm>
          <a:prstGeom prst="rect">
            <a:avLst/>
          </a:prstGeom>
          <a:noFill/>
          <a:ln w="9525">
            <a:noFill/>
            <a:miter lim="800000"/>
            <a:headEnd/>
            <a:tailEnd/>
          </a:ln>
        </p:spPr>
      </p:pic>
    </p:spTree>
    <p:extLst>
      <p:ext uri="{BB962C8B-B14F-4D97-AF65-F5344CB8AC3E}">
        <p14:creationId xmlns:p14="http://schemas.microsoft.com/office/powerpoint/2010/main" val="39552930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Introduction to Air Vents (1)</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r>
              <a:rPr lang="zh-CN" altLang="zh-CN" sz="1800" dirty="0">
                <a:latin typeface="+mn-lt"/>
                <a:ea typeface="+mn-ea"/>
                <a:cs typeface="+mn-ea"/>
                <a:sym typeface="+mn-lt"/>
              </a:rPr>
              <a:t>Louver</a:t>
            </a:r>
          </a:p>
          <a:p>
            <a:pPr lvl="1"/>
            <a:r>
              <a:rPr lang="en-US" altLang="zh-CN" sz="1600" dirty="0" smtClean="0">
                <a:cs typeface="+mn-ea"/>
                <a:sym typeface="+mn-lt"/>
              </a:rPr>
              <a:t>Louvers </a:t>
            </a:r>
            <a:r>
              <a:rPr lang="en-US" altLang="zh-CN" sz="1600" dirty="0">
                <a:cs typeface="+mn-ea"/>
                <a:sym typeface="+mn-lt"/>
              </a:rPr>
              <a:t>are the most widely used air vents in air conditioning projects. Louvers can be installed on walls of air-conditioned rooms or sides of exposed </a:t>
            </a:r>
            <a:r>
              <a:rPr lang="en-US" altLang="zh-CN" sz="1600" dirty="0" smtClean="0">
                <a:cs typeface="+mn-ea"/>
                <a:sym typeface="+mn-lt"/>
              </a:rPr>
              <a:t>ducts. </a:t>
            </a:r>
            <a:r>
              <a:rPr lang="en-US" altLang="zh-CN" sz="1600" dirty="0">
                <a:cs typeface="+mn-ea"/>
                <a:sym typeface="+mn-lt"/>
              </a:rPr>
              <a:t>Besides, louvers can be installed on ceilings of air-conditioned rooms or bottoms of exposed </a:t>
            </a:r>
            <a:r>
              <a:rPr lang="en-US" altLang="zh-CN" sz="1600" dirty="0" smtClean="0">
                <a:cs typeface="+mn-ea"/>
                <a:sym typeface="+mn-lt"/>
              </a:rPr>
              <a:t>ducts.</a:t>
            </a:r>
            <a:endParaRPr lang="en-US" altLang="zh-CN" sz="1600" dirty="0">
              <a:cs typeface="+mn-ea"/>
              <a:sym typeface="+mn-lt"/>
            </a:endParaRPr>
          </a:p>
          <a:p>
            <a:pPr lvl="1"/>
            <a:r>
              <a:rPr lang="en-US" altLang="zh-CN" sz="1600" dirty="0">
                <a:cs typeface="+mn-ea"/>
                <a:sym typeface="+mn-lt"/>
              </a:rPr>
              <a:t>Common louver types: single-layer louver and double-layer louver.</a:t>
            </a:r>
          </a:p>
          <a:p>
            <a:pPr lvl="1"/>
            <a:endParaRPr lang="zh-CN" altLang="zh-CN" sz="1600" dirty="0">
              <a:cs typeface="+mn-ea"/>
              <a:sym typeface="+mn-lt"/>
            </a:endParaRPr>
          </a:p>
        </p:txBody>
      </p:sp>
      <p:pic>
        <p:nvPicPr>
          <p:cNvPr id="10" name="Picture 6"/>
          <p:cNvPicPr>
            <a:picLocks noChangeAspect="1" noChangeArrowheads="1"/>
          </p:cNvPicPr>
          <p:nvPr/>
        </p:nvPicPr>
        <p:blipFill>
          <a:blip r:embed="rId3" cstate="print"/>
          <a:srcRect/>
          <a:stretch>
            <a:fillRect/>
          </a:stretch>
        </p:blipFill>
        <p:spPr bwMode="auto">
          <a:xfrm>
            <a:off x="2878138" y="3789041"/>
            <a:ext cx="3187700" cy="1641475"/>
          </a:xfrm>
          <a:prstGeom prst="rect">
            <a:avLst/>
          </a:prstGeom>
          <a:noFill/>
          <a:ln w="9525">
            <a:noFill/>
            <a:miter lim="800000"/>
            <a:headEnd/>
            <a:tailEnd/>
          </a:ln>
        </p:spPr>
      </p:pic>
      <p:pic>
        <p:nvPicPr>
          <p:cNvPr id="11" name="Picture 5" descr="首都机场百叶13"/>
          <p:cNvPicPr>
            <a:picLocks noChangeAspect="1" noChangeArrowheads="1"/>
          </p:cNvPicPr>
          <p:nvPr/>
        </p:nvPicPr>
        <p:blipFill>
          <a:blip r:embed="rId4" cstate="print"/>
          <a:srcRect l="9299" t="12959" r="7735" b="19879"/>
          <a:stretch>
            <a:fillRect/>
          </a:stretch>
        </p:blipFill>
        <p:spPr bwMode="auto">
          <a:xfrm>
            <a:off x="6672264" y="3789041"/>
            <a:ext cx="3095625" cy="1641475"/>
          </a:xfrm>
          <a:prstGeom prst="rect">
            <a:avLst/>
          </a:prstGeom>
          <a:noFill/>
          <a:ln w="9525">
            <a:noFill/>
            <a:miter lim="800000"/>
            <a:headEnd/>
            <a:tailEnd/>
          </a:ln>
        </p:spPr>
      </p:pic>
      <p:sp>
        <p:nvSpPr>
          <p:cNvPr id="12" name="矩形 1"/>
          <p:cNvSpPr>
            <a:spLocks noChangeArrowheads="1"/>
          </p:cNvSpPr>
          <p:nvPr/>
        </p:nvSpPr>
        <p:spPr bwMode="auto">
          <a:xfrm>
            <a:off x="3579020" y="5530851"/>
            <a:ext cx="1824538"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Singl</a:t>
            </a:r>
            <a:r>
              <a:rPr lang="en-US" altLang="zh-CN" sz="1400" b="1" dirty="0">
                <a:solidFill>
                  <a:srgbClr val="000000"/>
                </a:solidFill>
                <a:cs typeface="+mn-ea"/>
                <a:sym typeface="+mn-lt"/>
              </a:rPr>
              <a:t>e-layer</a:t>
            </a:r>
            <a:r>
              <a:rPr lang="zh-CN" altLang="zh-CN" sz="1400" b="1" dirty="0">
                <a:solidFill>
                  <a:srgbClr val="000000"/>
                </a:solidFill>
                <a:cs typeface="+mn-ea"/>
                <a:sym typeface="+mn-lt"/>
              </a:rPr>
              <a:t> louver</a:t>
            </a:r>
          </a:p>
        </p:txBody>
      </p:sp>
      <p:sp>
        <p:nvSpPr>
          <p:cNvPr id="13" name="矩形 8"/>
          <p:cNvSpPr>
            <a:spLocks noChangeArrowheads="1"/>
          </p:cNvSpPr>
          <p:nvPr/>
        </p:nvSpPr>
        <p:spPr bwMode="auto">
          <a:xfrm>
            <a:off x="7292182" y="5530852"/>
            <a:ext cx="1912703"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Double</a:t>
            </a:r>
            <a:r>
              <a:rPr lang="en-US" altLang="zh-CN" sz="1400" b="1" dirty="0">
                <a:solidFill>
                  <a:srgbClr val="000000"/>
                </a:solidFill>
                <a:cs typeface="+mn-ea"/>
                <a:sym typeface="+mn-lt"/>
              </a:rPr>
              <a:t>-layer</a:t>
            </a:r>
            <a:r>
              <a:rPr lang="zh-CN" altLang="zh-CN" sz="1400" b="1" dirty="0">
                <a:solidFill>
                  <a:srgbClr val="000000"/>
                </a:solidFill>
                <a:cs typeface="+mn-ea"/>
                <a:sym typeface="+mn-lt"/>
              </a:rPr>
              <a:t> louver</a:t>
            </a:r>
          </a:p>
        </p:txBody>
      </p:sp>
    </p:spTree>
    <p:extLst>
      <p:ext uri="{BB962C8B-B14F-4D97-AF65-F5344CB8AC3E}">
        <p14:creationId xmlns:p14="http://schemas.microsoft.com/office/powerpoint/2010/main" val="18041197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mtClean="0">
                <a:latin typeface="+mn-lt"/>
                <a:ea typeface="+mn-ea"/>
                <a:cs typeface="+mn-ea"/>
                <a:sym typeface="+mn-lt"/>
              </a:rPr>
              <a:t>Introduction to Air Vents (2)</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r>
              <a:rPr lang="en-US" altLang="zh-CN" sz="1800" dirty="0">
                <a:latin typeface="+mn-lt"/>
                <a:ea typeface="+mn-ea"/>
                <a:cs typeface="+mn-ea"/>
                <a:sym typeface="+mn-lt"/>
              </a:rPr>
              <a:t>Air </a:t>
            </a:r>
            <a:r>
              <a:rPr lang="zh-CN" altLang="zh-CN" sz="1800" dirty="0">
                <a:latin typeface="+mn-lt"/>
                <a:ea typeface="+mn-ea"/>
                <a:cs typeface="+mn-ea"/>
                <a:sym typeface="+mn-lt"/>
              </a:rPr>
              <a:t>Diffuser</a:t>
            </a:r>
          </a:p>
          <a:p>
            <a:pPr lvl="1"/>
            <a:r>
              <a:rPr lang="zh-CN" altLang="zh-CN" sz="1600" dirty="0">
                <a:cs typeface="+mn-ea"/>
                <a:sym typeface="+mn-lt"/>
              </a:rPr>
              <a:t>A</a:t>
            </a:r>
            <a:r>
              <a:rPr lang="en-US" altLang="zh-CN" sz="1600" dirty="0" err="1">
                <a:cs typeface="+mn-ea"/>
                <a:sym typeface="+mn-lt"/>
              </a:rPr>
              <a:t>ir</a:t>
            </a:r>
            <a:r>
              <a:rPr lang="zh-CN" altLang="zh-CN" sz="1600" dirty="0">
                <a:cs typeface="+mn-ea"/>
                <a:sym typeface="+mn-lt"/>
              </a:rPr>
              <a:t> diffuser is usually installed on the ceiling of an air-conditioned room or the bottom of an </a:t>
            </a:r>
            <a:r>
              <a:rPr lang="zh-CN" altLang="zh-CN" sz="1600" dirty="0" smtClean="0">
                <a:cs typeface="+mn-ea"/>
                <a:sym typeface="+mn-lt"/>
              </a:rPr>
              <a:t>exposed. </a:t>
            </a:r>
            <a:r>
              <a:rPr lang="zh-CN" altLang="zh-CN" sz="1600" dirty="0">
                <a:cs typeface="+mn-ea"/>
                <a:sym typeface="+mn-lt"/>
              </a:rPr>
              <a:t>A</a:t>
            </a:r>
            <a:r>
              <a:rPr lang="en-US" altLang="zh-CN" sz="1600" dirty="0" err="1">
                <a:cs typeface="+mn-ea"/>
                <a:sym typeface="+mn-lt"/>
              </a:rPr>
              <a:t>ir</a:t>
            </a:r>
            <a:r>
              <a:rPr lang="zh-CN" altLang="zh-CN" sz="1600" dirty="0">
                <a:cs typeface="+mn-ea"/>
                <a:sym typeface="+mn-lt"/>
              </a:rPr>
              <a:t> diffuser has a nice shape, easily matches the room decoration, and is one of the most widely used air supply vents.</a:t>
            </a:r>
          </a:p>
          <a:p>
            <a:pPr lvl="1"/>
            <a:r>
              <a:rPr lang="zh-CN" altLang="zh-CN" sz="1600" dirty="0">
                <a:cs typeface="+mn-ea"/>
                <a:sym typeface="+mn-lt"/>
              </a:rPr>
              <a:t>Common types: down</a:t>
            </a:r>
            <a:r>
              <a:rPr lang="en-US" altLang="zh-CN" sz="1600" dirty="0">
                <a:cs typeface="+mn-ea"/>
                <a:sym typeface="+mn-lt"/>
              </a:rPr>
              <a:t> air supply</a:t>
            </a:r>
            <a:r>
              <a:rPr lang="zh-CN" altLang="zh-CN" sz="1600" dirty="0">
                <a:cs typeface="+mn-ea"/>
                <a:sym typeface="+mn-lt"/>
              </a:rPr>
              <a:t> type and </a:t>
            </a:r>
            <a:r>
              <a:rPr lang="en-US" altLang="zh-CN" sz="1600" dirty="0">
                <a:cs typeface="+mn-ea"/>
                <a:sym typeface="+mn-lt"/>
              </a:rPr>
              <a:t>horizontal air supply type.</a:t>
            </a:r>
            <a:endParaRPr lang="zh-CN" altLang="zh-CN" sz="1600" dirty="0">
              <a:cs typeface="+mn-ea"/>
              <a:sym typeface="+mn-lt"/>
            </a:endParaRPr>
          </a:p>
        </p:txBody>
      </p:sp>
      <p:pic>
        <p:nvPicPr>
          <p:cNvPr id="14" name="Picture 5" descr="海口美南机场2"/>
          <p:cNvPicPr>
            <a:picLocks noChangeAspect="1" noChangeArrowheads="1"/>
          </p:cNvPicPr>
          <p:nvPr/>
        </p:nvPicPr>
        <p:blipFill>
          <a:blip r:embed="rId3" cstate="print"/>
          <a:srcRect l="16982" t="21873" r="15092" b="14807"/>
          <a:stretch>
            <a:fillRect/>
          </a:stretch>
        </p:blipFill>
        <p:spPr bwMode="auto">
          <a:xfrm>
            <a:off x="3071814" y="3698330"/>
            <a:ext cx="2592387" cy="1979613"/>
          </a:xfrm>
          <a:prstGeom prst="rect">
            <a:avLst/>
          </a:prstGeom>
          <a:noFill/>
          <a:ln w="9525">
            <a:noFill/>
            <a:miter lim="800000"/>
            <a:headEnd/>
            <a:tailEnd/>
          </a:ln>
        </p:spPr>
      </p:pic>
      <p:pic>
        <p:nvPicPr>
          <p:cNvPr id="15" name="Picture 5" descr="DSC00004"/>
          <p:cNvPicPr>
            <a:picLocks noChangeAspect="1" noChangeArrowheads="1"/>
          </p:cNvPicPr>
          <p:nvPr/>
        </p:nvPicPr>
        <p:blipFill>
          <a:blip r:embed="rId4" cstate="print"/>
          <a:srcRect/>
          <a:stretch>
            <a:fillRect/>
          </a:stretch>
        </p:blipFill>
        <p:spPr bwMode="auto">
          <a:xfrm>
            <a:off x="6526214" y="3698330"/>
            <a:ext cx="2663825" cy="1979613"/>
          </a:xfrm>
          <a:prstGeom prst="rect">
            <a:avLst/>
          </a:prstGeom>
          <a:noFill/>
          <a:ln w="9525">
            <a:noFill/>
            <a:miter lim="800000"/>
            <a:headEnd/>
            <a:tailEnd/>
          </a:ln>
        </p:spPr>
      </p:pic>
      <p:sp>
        <p:nvSpPr>
          <p:cNvPr id="16" name="矩形 11"/>
          <p:cNvSpPr>
            <a:spLocks noChangeArrowheads="1"/>
          </p:cNvSpPr>
          <p:nvPr/>
        </p:nvSpPr>
        <p:spPr bwMode="auto">
          <a:xfrm>
            <a:off x="3640137" y="5784851"/>
            <a:ext cx="1455738" cy="307975"/>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Round diffuser</a:t>
            </a:r>
          </a:p>
        </p:txBody>
      </p:sp>
      <p:sp>
        <p:nvSpPr>
          <p:cNvPr id="17" name="矩形 12"/>
          <p:cNvSpPr>
            <a:spLocks noChangeArrowheads="1"/>
          </p:cNvSpPr>
          <p:nvPr/>
        </p:nvSpPr>
        <p:spPr bwMode="auto">
          <a:xfrm>
            <a:off x="7109619" y="5769261"/>
            <a:ext cx="1497013" cy="307975"/>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Square diffuser</a:t>
            </a:r>
          </a:p>
        </p:txBody>
      </p:sp>
    </p:spTree>
    <p:extLst>
      <p:ext uri="{BB962C8B-B14F-4D97-AF65-F5344CB8AC3E}">
        <p14:creationId xmlns:p14="http://schemas.microsoft.com/office/powerpoint/2010/main" val="13177266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mtClean="0">
                <a:latin typeface="+mn-lt"/>
                <a:ea typeface="+mn-ea"/>
                <a:cs typeface="+mn-ea"/>
                <a:sym typeface="+mn-lt"/>
              </a:rPr>
              <a:t>Introduction to Air Vents (3)</a:t>
            </a:r>
            <a:endParaRPr lang="en-US" altLang="zh-CN" dirty="0" smtClean="0">
              <a:latin typeface="+mn-lt"/>
              <a:ea typeface="+mn-ea"/>
              <a:cs typeface="+mn-ea"/>
              <a:sym typeface="+mn-lt"/>
            </a:endParaRPr>
          </a:p>
        </p:txBody>
      </p:sp>
      <p:sp>
        <p:nvSpPr>
          <p:cNvPr id="5" name="文本占位符 4"/>
          <p:cNvSpPr>
            <a:spLocks noGrp="1"/>
          </p:cNvSpPr>
          <p:nvPr>
            <p:ph type="body" sz="quarter" idx="10"/>
          </p:nvPr>
        </p:nvSpPr>
        <p:spPr/>
        <p:txBody>
          <a:bodyPr/>
          <a:lstStyle/>
          <a:p>
            <a:r>
              <a:rPr lang="zh-CN" altLang="zh-CN" sz="1800" dirty="0">
                <a:latin typeface="+mn-lt"/>
                <a:ea typeface="+mn-ea"/>
                <a:cs typeface="+mn-ea"/>
                <a:sym typeface="+mn-lt"/>
              </a:rPr>
              <a:t>Vented floor</a:t>
            </a:r>
          </a:p>
          <a:p>
            <a:pPr lvl="1"/>
            <a:r>
              <a:rPr lang="zh-CN" altLang="zh-CN" sz="1600" dirty="0">
                <a:cs typeface="+mn-ea"/>
                <a:sym typeface="+mn-lt"/>
              </a:rPr>
              <a:t>Vented floor </a:t>
            </a:r>
            <a:r>
              <a:rPr lang="en-US" altLang="zh-CN" sz="1600" dirty="0">
                <a:cs typeface="+mn-ea"/>
                <a:sym typeface="+mn-lt"/>
              </a:rPr>
              <a:t>is</a:t>
            </a:r>
            <a:r>
              <a:rPr lang="zh-CN" altLang="zh-CN" sz="1600" dirty="0">
                <a:cs typeface="+mn-ea"/>
                <a:sym typeface="+mn-lt"/>
              </a:rPr>
              <a:t> generally installed on raised floors in data centers and used as downward air supply vents.</a:t>
            </a:r>
          </a:p>
          <a:p>
            <a:pPr lvl="1"/>
            <a:r>
              <a:rPr lang="zh-CN" altLang="zh-CN" sz="1600" dirty="0">
                <a:cs typeface="+mn-ea"/>
                <a:sym typeface="+mn-lt"/>
              </a:rPr>
              <a:t>Common types: mechanical type and electric type</a:t>
            </a:r>
            <a:r>
              <a:rPr lang="en-US" altLang="zh-CN" sz="1600" dirty="0">
                <a:cs typeface="+mn-ea"/>
                <a:sym typeface="+mn-lt"/>
              </a:rPr>
              <a:t>.</a:t>
            </a:r>
            <a:endParaRPr lang="zh-CN" altLang="zh-CN" sz="1600" dirty="0">
              <a:cs typeface="+mn-ea"/>
              <a:sym typeface="+mn-lt"/>
            </a:endParaRPr>
          </a:p>
        </p:txBody>
      </p:sp>
      <p:pic>
        <p:nvPicPr>
          <p:cNvPr id="10" name="图片 9"/>
          <p:cNvPicPr>
            <a:picLocks noChangeAspect="1" noChangeArrowheads="1"/>
          </p:cNvPicPr>
          <p:nvPr/>
        </p:nvPicPr>
        <p:blipFill>
          <a:blip r:embed="rId3" cstate="print"/>
          <a:srcRect/>
          <a:stretch>
            <a:fillRect/>
          </a:stretch>
        </p:blipFill>
        <p:spPr bwMode="auto">
          <a:xfrm>
            <a:off x="2908300" y="3165475"/>
            <a:ext cx="2287588" cy="2268538"/>
          </a:xfrm>
          <a:prstGeom prst="rect">
            <a:avLst/>
          </a:prstGeom>
          <a:noFill/>
          <a:ln w="9525">
            <a:noFill/>
            <a:miter lim="800000"/>
            <a:headEnd/>
            <a:tailEnd/>
          </a:ln>
        </p:spPr>
      </p:pic>
      <p:sp>
        <p:nvSpPr>
          <p:cNvPr id="11" name="矩形 17"/>
          <p:cNvSpPr>
            <a:spLocks noChangeArrowheads="1"/>
          </p:cNvSpPr>
          <p:nvPr/>
        </p:nvSpPr>
        <p:spPr bwMode="auto">
          <a:xfrm>
            <a:off x="2926202" y="5641976"/>
            <a:ext cx="2295821"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Mechanical vented floor</a:t>
            </a:r>
          </a:p>
        </p:txBody>
      </p:sp>
      <p:pic>
        <p:nvPicPr>
          <p:cNvPr id="12" name="图片 13"/>
          <p:cNvPicPr>
            <a:picLocks noChangeAspect="1" noChangeArrowheads="1"/>
          </p:cNvPicPr>
          <p:nvPr/>
        </p:nvPicPr>
        <p:blipFill>
          <a:blip r:embed="rId4" cstate="print"/>
          <a:srcRect l="31311" t="26738" r="40675" b="27760"/>
          <a:stretch>
            <a:fillRect/>
          </a:stretch>
        </p:blipFill>
        <p:spPr bwMode="auto">
          <a:xfrm>
            <a:off x="6024564" y="3165475"/>
            <a:ext cx="2232025" cy="2268538"/>
          </a:xfrm>
          <a:prstGeom prst="rect">
            <a:avLst/>
          </a:prstGeom>
          <a:noFill/>
          <a:ln w="9525">
            <a:noFill/>
            <a:miter lim="800000"/>
            <a:headEnd/>
            <a:tailEnd/>
          </a:ln>
        </p:spPr>
      </p:pic>
      <p:sp>
        <p:nvSpPr>
          <p:cNvPr id="13" name="矩形 14"/>
          <p:cNvSpPr>
            <a:spLocks noChangeArrowheads="1"/>
          </p:cNvSpPr>
          <p:nvPr/>
        </p:nvSpPr>
        <p:spPr bwMode="auto">
          <a:xfrm>
            <a:off x="6193848" y="5641976"/>
            <a:ext cx="1954381"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dirty="0">
                <a:solidFill>
                  <a:srgbClr val="000000"/>
                </a:solidFill>
                <a:cs typeface="+mn-ea"/>
                <a:sym typeface="+mn-lt"/>
              </a:rPr>
              <a:t>Electric vented floor</a:t>
            </a:r>
          </a:p>
        </p:txBody>
      </p:sp>
    </p:spTree>
    <p:extLst>
      <p:ext uri="{BB962C8B-B14F-4D97-AF65-F5344CB8AC3E}">
        <p14:creationId xmlns:p14="http://schemas.microsoft.com/office/powerpoint/2010/main" val="8741862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mtClean="0">
                <a:latin typeface="+mn-lt"/>
                <a:ea typeface="+mn-ea"/>
                <a:cs typeface="+mn-ea"/>
                <a:sym typeface="+mn-lt"/>
              </a:rPr>
              <a:t>Introduction to Air Vents (4)</a:t>
            </a:r>
            <a:endParaRPr lang="en-US" altLang="zh-CN" dirty="0" smtClean="0">
              <a:latin typeface="+mn-lt"/>
              <a:ea typeface="+mn-ea"/>
              <a:cs typeface="+mn-ea"/>
              <a:sym typeface="+mn-lt"/>
            </a:endParaRPr>
          </a:p>
        </p:txBody>
      </p:sp>
      <p:sp>
        <p:nvSpPr>
          <p:cNvPr id="7" name="文本占位符 6"/>
          <p:cNvSpPr>
            <a:spLocks noGrp="1"/>
          </p:cNvSpPr>
          <p:nvPr>
            <p:ph type="body" sz="quarter" idx="10"/>
          </p:nvPr>
        </p:nvSpPr>
        <p:spPr/>
        <p:txBody>
          <a:bodyPr/>
          <a:lstStyle/>
          <a:p>
            <a:r>
              <a:rPr lang="zh-CN" altLang="zh-CN" sz="1800" dirty="0">
                <a:solidFill>
                  <a:srgbClr val="000000"/>
                </a:solidFill>
                <a:latin typeface="+mn-lt"/>
                <a:ea typeface="+mn-ea"/>
                <a:cs typeface="+mn-ea"/>
                <a:sym typeface="+mn-lt"/>
              </a:rPr>
              <a:t>Other air vents</a:t>
            </a:r>
          </a:p>
        </p:txBody>
      </p:sp>
      <p:pic>
        <p:nvPicPr>
          <p:cNvPr id="14" name="Picture 2" descr="条形风口"/>
          <p:cNvPicPr>
            <a:picLocks noChangeAspect="1" noChangeArrowheads="1"/>
          </p:cNvPicPr>
          <p:nvPr/>
        </p:nvPicPr>
        <p:blipFill>
          <a:blip r:embed="rId4" cstate="print"/>
          <a:srcRect/>
          <a:stretch>
            <a:fillRect/>
          </a:stretch>
        </p:blipFill>
        <p:spPr bwMode="auto">
          <a:xfrm>
            <a:off x="7800976" y="1808164"/>
            <a:ext cx="1787525" cy="1800225"/>
          </a:xfrm>
          <a:prstGeom prst="rect">
            <a:avLst/>
          </a:prstGeom>
          <a:noFill/>
          <a:ln w="9525">
            <a:noFill/>
            <a:miter lim="800000"/>
            <a:headEnd/>
            <a:tailEnd/>
          </a:ln>
        </p:spPr>
      </p:pic>
      <p:pic>
        <p:nvPicPr>
          <p:cNvPr id="15" name="Picture 6"/>
          <p:cNvPicPr>
            <a:picLocks noChangeAspect="1" noChangeArrowheads="1"/>
          </p:cNvPicPr>
          <p:nvPr/>
        </p:nvPicPr>
        <p:blipFill>
          <a:blip r:embed="rId5" cstate="print"/>
          <a:srcRect/>
          <a:stretch>
            <a:fillRect/>
          </a:stretch>
        </p:blipFill>
        <p:spPr bwMode="auto">
          <a:xfrm>
            <a:off x="5140326" y="1808164"/>
            <a:ext cx="1890713" cy="1800225"/>
          </a:xfrm>
          <a:prstGeom prst="rect">
            <a:avLst/>
          </a:prstGeom>
          <a:noFill/>
          <a:ln w="9525">
            <a:noFill/>
            <a:miter lim="800000"/>
            <a:headEnd/>
            <a:tailEnd/>
          </a:ln>
        </p:spPr>
      </p:pic>
      <p:graphicFrame>
        <p:nvGraphicFramePr>
          <p:cNvPr id="16" name="Object 88"/>
          <p:cNvGraphicFramePr>
            <a:graphicFrameLocks noChangeAspect="1"/>
          </p:cNvGraphicFramePr>
          <p:nvPr/>
        </p:nvGraphicFramePr>
        <p:xfrm>
          <a:off x="4310064" y="4257675"/>
          <a:ext cx="3571875" cy="1252538"/>
        </p:xfrm>
        <a:graphic>
          <a:graphicData uri="http://schemas.openxmlformats.org/presentationml/2006/ole">
            <mc:AlternateContent xmlns:mc="http://schemas.openxmlformats.org/markup-compatibility/2006">
              <mc:Choice xmlns:v="urn:schemas-microsoft-com:vml" Requires="v">
                <p:oleObj spid="_x0000_s5157" name="Image" r:id="rId6" imgW="7192376" imgH="2973526" progId="">
                  <p:embed/>
                </p:oleObj>
              </mc:Choice>
              <mc:Fallback>
                <p:oleObj name="Image" r:id="rId6" imgW="7192376" imgH="2973526"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0064" y="4257675"/>
                        <a:ext cx="3571875" cy="1252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矩形 19"/>
          <p:cNvSpPr>
            <a:spLocks noChangeArrowheads="1"/>
          </p:cNvSpPr>
          <p:nvPr/>
        </p:nvSpPr>
        <p:spPr bwMode="auto">
          <a:xfrm>
            <a:off x="5613400" y="3652839"/>
            <a:ext cx="1061509"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a:solidFill>
                  <a:srgbClr val="000000"/>
                </a:solidFill>
                <a:cs typeface="+mn-ea"/>
                <a:sym typeface="+mn-lt"/>
              </a:rPr>
              <a:t>Swirl vent</a:t>
            </a:r>
          </a:p>
        </p:txBody>
      </p:sp>
      <p:sp>
        <p:nvSpPr>
          <p:cNvPr id="18" name="矩形 20"/>
          <p:cNvSpPr>
            <a:spLocks noChangeArrowheads="1"/>
          </p:cNvSpPr>
          <p:nvPr/>
        </p:nvSpPr>
        <p:spPr bwMode="auto">
          <a:xfrm>
            <a:off x="8243888" y="3660776"/>
            <a:ext cx="1242648"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a:solidFill>
                  <a:srgbClr val="000000"/>
                </a:solidFill>
                <a:cs typeface="+mn-ea"/>
                <a:sym typeface="+mn-lt"/>
              </a:rPr>
              <a:t>Striped vent</a:t>
            </a:r>
          </a:p>
        </p:txBody>
      </p:sp>
      <p:sp>
        <p:nvSpPr>
          <p:cNvPr id="19" name="矩形 21"/>
          <p:cNvSpPr>
            <a:spLocks noChangeArrowheads="1"/>
          </p:cNvSpPr>
          <p:nvPr/>
        </p:nvSpPr>
        <p:spPr bwMode="auto">
          <a:xfrm>
            <a:off x="5087939" y="5661026"/>
            <a:ext cx="2295821" cy="307777"/>
          </a:xfrm>
          <a:prstGeom prst="rect">
            <a:avLst/>
          </a:prstGeom>
          <a:noFill/>
          <a:ln w="9525">
            <a:noFill/>
            <a:miter lim="800000"/>
            <a:headEnd/>
            <a:tailEnd/>
          </a:ln>
        </p:spPr>
        <p:txBody>
          <a:bodyPr wrap="none">
            <a:spAutoFit/>
          </a:bodyPr>
          <a:lstStyle/>
          <a:p>
            <a:pPr eaLnBrk="0" fontAlgn="t" hangingPunct="0">
              <a:buSzPct val="100000"/>
            </a:pPr>
            <a:r>
              <a:rPr lang="zh-CN" altLang="zh-CN" sz="1400" b="1">
                <a:solidFill>
                  <a:srgbClr val="000000"/>
                </a:solidFill>
                <a:cs typeface="+mn-ea"/>
                <a:sym typeface="+mn-lt"/>
              </a:rPr>
              <a:t>Lamp air supply diffuser</a:t>
            </a:r>
          </a:p>
        </p:txBody>
      </p:sp>
      <p:pic>
        <p:nvPicPr>
          <p:cNvPr id="20" name="图片 1"/>
          <p:cNvPicPr>
            <a:picLocks noChangeAspect="1"/>
          </p:cNvPicPr>
          <p:nvPr/>
        </p:nvPicPr>
        <p:blipFill>
          <a:blip r:embed="rId8" cstate="print"/>
          <a:srcRect/>
          <a:stretch>
            <a:fillRect/>
          </a:stretch>
        </p:blipFill>
        <p:spPr bwMode="auto">
          <a:xfrm>
            <a:off x="2819400" y="1808164"/>
            <a:ext cx="1836738" cy="1800225"/>
          </a:xfrm>
          <a:prstGeom prst="rect">
            <a:avLst/>
          </a:prstGeom>
          <a:noFill/>
          <a:ln w="9525">
            <a:noFill/>
            <a:miter lim="800000"/>
            <a:headEnd/>
            <a:tailEnd/>
          </a:ln>
        </p:spPr>
      </p:pic>
      <p:sp>
        <p:nvSpPr>
          <p:cNvPr id="21" name="矩形 13"/>
          <p:cNvSpPr>
            <a:spLocks noChangeArrowheads="1"/>
          </p:cNvSpPr>
          <p:nvPr/>
        </p:nvSpPr>
        <p:spPr bwMode="auto">
          <a:xfrm>
            <a:off x="3465514" y="3689351"/>
            <a:ext cx="769763" cy="307777"/>
          </a:xfrm>
          <a:prstGeom prst="rect">
            <a:avLst/>
          </a:prstGeom>
          <a:noFill/>
          <a:ln w="9525">
            <a:noFill/>
            <a:miter lim="800000"/>
            <a:headEnd/>
            <a:tailEnd/>
          </a:ln>
        </p:spPr>
        <p:txBody>
          <a:bodyPr wrap="none">
            <a:spAutoFit/>
          </a:bodyPr>
          <a:lstStyle/>
          <a:p>
            <a:pPr eaLnBrk="0" fontAlgn="t" hangingPunct="0">
              <a:buSzPct val="100000"/>
            </a:pPr>
            <a:r>
              <a:rPr lang="en-US" altLang="zh-CN" sz="1400" b="1" dirty="0">
                <a:solidFill>
                  <a:srgbClr val="000000"/>
                </a:solidFill>
                <a:cs typeface="+mn-ea"/>
                <a:sym typeface="+mn-lt"/>
              </a:rPr>
              <a:t>Nozzle</a:t>
            </a:r>
            <a:endParaRPr lang="zh-CN" altLang="zh-CN" sz="1400" b="1" dirty="0">
              <a:solidFill>
                <a:srgbClr val="000000"/>
              </a:solidFill>
              <a:cs typeface="+mn-ea"/>
              <a:sym typeface="+mn-lt"/>
            </a:endParaRPr>
          </a:p>
        </p:txBody>
      </p:sp>
    </p:spTree>
    <p:extLst>
      <p:ext uri="{BB962C8B-B14F-4D97-AF65-F5344CB8AC3E}">
        <p14:creationId xmlns:p14="http://schemas.microsoft.com/office/powerpoint/2010/main" val="13822649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rPr>
              <a:t>Working Principles of Air Conditioning </a:t>
            </a:r>
            <a:r>
              <a:rPr lang="en-US" dirty="0" smtClean="0">
                <a:solidFill>
                  <a:schemeClr val="bg1">
                    <a:lumMod val="50000"/>
                  </a:schemeClr>
                </a:solidFill>
              </a:rPr>
              <a:t>System</a:t>
            </a:r>
            <a:endParaRPr lang="en-US" dirty="0">
              <a:solidFill>
                <a:schemeClr val="bg1">
                  <a:lumMod val="50000"/>
                </a:schemeClr>
              </a:solidFill>
            </a:endParaRPr>
          </a:p>
          <a:p>
            <a:r>
              <a:rPr lang="en-US" dirty="0">
                <a:solidFill>
                  <a:schemeClr val="bg1">
                    <a:lumMod val="50000"/>
                  </a:schemeClr>
                </a:solidFill>
              </a:rPr>
              <a:t>Classification of Air Conditioning </a:t>
            </a:r>
            <a:r>
              <a:rPr lang="en-US" dirty="0" smtClean="0">
                <a:solidFill>
                  <a:schemeClr val="bg1">
                    <a:lumMod val="50000"/>
                  </a:schemeClr>
                </a:solidFill>
              </a:rPr>
              <a:t>System</a:t>
            </a:r>
            <a:endParaRPr lang="en-US" dirty="0">
              <a:solidFill>
                <a:schemeClr val="bg1">
                  <a:lumMod val="50000"/>
                </a:schemeClr>
              </a:solidFill>
            </a:endParaRPr>
          </a:p>
          <a:p>
            <a:r>
              <a:rPr lang="en-US" dirty="0">
                <a:solidFill>
                  <a:schemeClr val="bg1">
                    <a:lumMod val="50000"/>
                  </a:schemeClr>
                </a:solidFill>
              </a:rPr>
              <a:t>Air Handling Equipment</a:t>
            </a:r>
          </a:p>
          <a:p>
            <a:r>
              <a:rPr lang="en-US" dirty="0">
                <a:solidFill>
                  <a:schemeClr val="bg1">
                    <a:lumMod val="50000"/>
                  </a:schemeClr>
                </a:solidFill>
              </a:rPr>
              <a:t>Air Conditioning </a:t>
            </a:r>
            <a:r>
              <a:rPr lang="en-US" altLang="zh-CN" dirty="0">
                <a:solidFill>
                  <a:schemeClr val="bg1">
                    <a:lumMod val="50000"/>
                  </a:schemeClr>
                </a:solidFill>
              </a:rPr>
              <a:t>Air</a:t>
            </a:r>
            <a:r>
              <a:rPr lang="en-US" dirty="0" smtClean="0">
                <a:solidFill>
                  <a:schemeClr val="bg1">
                    <a:lumMod val="50000"/>
                  </a:schemeClr>
                </a:solidFill>
              </a:rPr>
              <a:t> </a:t>
            </a:r>
            <a:r>
              <a:rPr lang="en-US" dirty="0">
                <a:solidFill>
                  <a:schemeClr val="bg1">
                    <a:lumMod val="50000"/>
                  </a:schemeClr>
                </a:solidFill>
              </a:rPr>
              <a:t>System</a:t>
            </a:r>
          </a:p>
          <a:p>
            <a:r>
              <a:rPr lang="en-US" b="1" dirty="0"/>
              <a:t>Common Air Conditioner Terms</a:t>
            </a:r>
          </a:p>
          <a:p>
            <a:endParaRPr lang="zh-CN" altLang="en-US" dirty="0"/>
          </a:p>
        </p:txBody>
      </p:sp>
    </p:spTree>
    <p:extLst>
      <p:ext uri="{BB962C8B-B14F-4D97-AF65-F5344CB8AC3E}">
        <p14:creationId xmlns:p14="http://schemas.microsoft.com/office/powerpoint/2010/main" val="24239699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sym typeface="Arial" pitchFamily="34" charset="0"/>
              </a:rPr>
              <a:t>Cooling Capacity, EER and COP</a:t>
            </a:r>
            <a:endParaRPr lang="zh-CN" altLang="en-US" dirty="0"/>
          </a:p>
        </p:txBody>
      </p:sp>
      <p:sp>
        <p:nvSpPr>
          <p:cNvPr id="4" name="文本占位符 3"/>
          <p:cNvSpPr>
            <a:spLocks noGrp="1"/>
          </p:cNvSpPr>
          <p:nvPr>
            <p:ph type="body" sz="quarter" idx="10"/>
          </p:nvPr>
        </p:nvSpPr>
        <p:spPr/>
        <p:txBody>
          <a:bodyPr/>
          <a:lstStyle/>
          <a:p>
            <a:pPr defTabSz="746821" hangingPunct="0">
              <a:lnSpc>
                <a:spcPts val="2000"/>
              </a:lnSpc>
              <a:spcBef>
                <a:spcPts val="0"/>
              </a:spcBef>
            </a:pPr>
            <a:r>
              <a:rPr lang="en-US" altLang="zh-CN" sz="1600" b="1" dirty="0">
                <a:solidFill>
                  <a:srgbClr val="000000"/>
                </a:solidFill>
                <a:ea typeface="微软雅黑" pitchFamily="34" charset="-122"/>
                <a:sym typeface="Arial" pitchFamily="34" charset="0"/>
              </a:rPr>
              <a:t>Cooling capacity:</a:t>
            </a:r>
          </a:p>
          <a:p>
            <a:pPr lvl="1" defTabSz="746821" hangingPunct="0">
              <a:lnSpc>
                <a:spcPts val="2000"/>
              </a:lnSpc>
              <a:spcBef>
                <a:spcPts val="0"/>
              </a:spcBef>
            </a:pPr>
            <a:r>
              <a:rPr lang="en-US" altLang="zh-CN" sz="1600" dirty="0">
                <a:solidFill>
                  <a:srgbClr val="000000"/>
                </a:solidFill>
                <a:ea typeface="微软雅黑" pitchFamily="34" charset="-122"/>
                <a:sym typeface="Arial" pitchFamily="34" charset="0"/>
              </a:rPr>
              <a:t>Heat absorbed by the refrigerant on the low-pressure side in the evaporator in unit time when the air conditioner is refrigerating or the sum of heat removed from the enclosed space, room or area in unit time. The common unit is W or kcal/h.</a:t>
            </a:r>
          </a:p>
          <a:p>
            <a:pPr lvl="1" defTabSz="746821" hangingPunct="0">
              <a:lnSpc>
                <a:spcPts val="2000"/>
              </a:lnSpc>
              <a:spcBef>
                <a:spcPts val="0"/>
              </a:spcBef>
            </a:pPr>
            <a:r>
              <a:rPr lang="en-US" altLang="zh-CN" sz="1600" dirty="0">
                <a:solidFill>
                  <a:srgbClr val="000000"/>
                </a:solidFill>
                <a:ea typeface="微软雅黑" pitchFamily="34" charset="-122"/>
                <a:sym typeface="Arial" pitchFamily="34" charset="0"/>
              </a:rPr>
              <a:t>1 </a:t>
            </a:r>
            <a:r>
              <a:rPr lang="en-US" altLang="zh-CN" sz="1600" dirty="0" err="1">
                <a:solidFill>
                  <a:srgbClr val="000000"/>
                </a:solidFill>
                <a:ea typeface="微软雅黑" pitchFamily="34" charset="-122"/>
                <a:sym typeface="Arial" pitchFamily="34" charset="0"/>
              </a:rPr>
              <a:t>cal</a:t>
            </a:r>
            <a:r>
              <a:rPr lang="en-US" altLang="zh-CN" sz="1600" dirty="0">
                <a:solidFill>
                  <a:srgbClr val="000000"/>
                </a:solidFill>
                <a:ea typeface="微软雅黑" pitchFamily="34" charset="-122"/>
                <a:sym typeface="Arial" pitchFamily="34" charset="0"/>
              </a:rPr>
              <a:t> is the energy needed for making the temperature of 1g water rise by one Celsius </a:t>
            </a:r>
            <a:r>
              <a:rPr lang="en-US" altLang="zh-CN" sz="1600" dirty="0" smtClean="0">
                <a:solidFill>
                  <a:srgbClr val="000000"/>
                </a:solidFill>
                <a:ea typeface="微软雅黑" pitchFamily="34" charset="-122"/>
                <a:sym typeface="Arial" pitchFamily="34" charset="0"/>
              </a:rPr>
              <a:t>degree. In </a:t>
            </a:r>
            <a:r>
              <a:rPr lang="en-US" altLang="zh-CN" sz="1600" dirty="0">
                <a:solidFill>
                  <a:srgbClr val="000000"/>
                </a:solidFill>
                <a:ea typeface="微软雅黑" pitchFamily="34" charset="-122"/>
                <a:sym typeface="Arial" pitchFamily="34" charset="0"/>
              </a:rPr>
              <a:t>international unit, energy is expressed by using joule. 1 </a:t>
            </a:r>
            <a:r>
              <a:rPr lang="en-US" altLang="zh-CN" sz="1600" dirty="0" err="1">
                <a:solidFill>
                  <a:srgbClr val="000000"/>
                </a:solidFill>
                <a:ea typeface="微软雅黑" pitchFamily="34" charset="-122"/>
                <a:sym typeface="Arial" pitchFamily="34" charset="0"/>
              </a:rPr>
              <a:t>cal</a:t>
            </a:r>
            <a:r>
              <a:rPr lang="en-US" altLang="zh-CN" sz="1600" dirty="0">
                <a:solidFill>
                  <a:srgbClr val="000000"/>
                </a:solidFill>
                <a:ea typeface="微软雅黑" pitchFamily="34" charset="-122"/>
                <a:sym typeface="Arial" pitchFamily="34" charset="0"/>
              </a:rPr>
              <a:t> = 4.184 J</a:t>
            </a:r>
            <a:r>
              <a:rPr lang="en-US" altLang="zh-CN" sz="1600" dirty="0" smtClean="0">
                <a:solidFill>
                  <a:srgbClr val="000000"/>
                </a:solidFill>
                <a:ea typeface="微软雅黑" pitchFamily="34" charset="-122"/>
                <a:sym typeface="Arial" pitchFamily="34" charset="0"/>
              </a:rPr>
              <a:t>.</a:t>
            </a:r>
          </a:p>
          <a:p>
            <a:pPr lvl="1" defTabSz="746821" hangingPunct="0">
              <a:lnSpc>
                <a:spcPts val="2000"/>
              </a:lnSpc>
              <a:spcBef>
                <a:spcPts val="0"/>
              </a:spcBef>
            </a:pPr>
            <a:r>
              <a:rPr lang="en-US" altLang="zh-CN" sz="1600" dirty="0">
                <a:solidFill>
                  <a:srgbClr val="000000"/>
                </a:solidFill>
                <a:ea typeface="微软雅黑" pitchFamily="34" charset="-122"/>
                <a:sym typeface="Arial" pitchFamily="34" charset="0"/>
              </a:rPr>
              <a:t>Refrigeration ton</a:t>
            </a:r>
            <a:r>
              <a:rPr lang="en-US" altLang="zh-CN" sz="1600" dirty="0" smtClean="0">
                <a:solidFill>
                  <a:srgbClr val="000000"/>
                </a:solidFill>
                <a:ea typeface="微软雅黑" pitchFamily="34" charset="-122"/>
                <a:sym typeface="Arial" pitchFamily="34" charset="0"/>
              </a:rPr>
              <a:t>: Refrigeration </a:t>
            </a:r>
            <a:r>
              <a:rPr lang="en-US" altLang="zh-CN" sz="1600" dirty="0">
                <a:solidFill>
                  <a:srgbClr val="000000"/>
                </a:solidFill>
                <a:ea typeface="微软雅黑" pitchFamily="34" charset="-122"/>
                <a:sym typeface="Arial" pitchFamily="34" charset="0"/>
              </a:rPr>
              <a:t>ton indicates the cooling capacity needed for freezing 1 ton of 0℃ saturated water into 0℃ ice within 24 </a:t>
            </a:r>
            <a:r>
              <a:rPr lang="en-US" altLang="zh-CN" sz="1600" dirty="0" smtClean="0">
                <a:solidFill>
                  <a:srgbClr val="000000"/>
                </a:solidFill>
                <a:ea typeface="微软雅黑" pitchFamily="34" charset="-122"/>
                <a:sym typeface="Arial" pitchFamily="34" charset="0"/>
              </a:rPr>
              <a:t>hours</a:t>
            </a:r>
            <a:r>
              <a:rPr lang="zh-CN" altLang="en-US" sz="1600" dirty="0" smtClean="0">
                <a:solidFill>
                  <a:srgbClr val="000000"/>
                </a:solidFill>
                <a:ea typeface="微软雅黑" pitchFamily="34" charset="-122"/>
                <a:sym typeface="Arial" pitchFamily="34" charset="0"/>
              </a:rPr>
              <a:t>；</a:t>
            </a:r>
            <a:endParaRPr lang="en-US" altLang="zh-CN" sz="1600" dirty="0">
              <a:solidFill>
                <a:srgbClr val="000000"/>
              </a:solidFill>
              <a:ea typeface="微软雅黑" pitchFamily="34" charset="-122"/>
              <a:sym typeface="Arial" pitchFamily="34" charset="0"/>
            </a:endParaRPr>
          </a:p>
          <a:p>
            <a:pPr lvl="2" defTabSz="746821" hangingPunct="0">
              <a:lnSpc>
                <a:spcPts val="2000"/>
              </a:lnSpc>
              <a:spcBef>
                <a:spcPts val="0"/>
              </a:spcBef>
            </a:pPr>
            <a:r>
              <a:rPr lang="en-US" altLang="zh-CN" sz="1400" dirty="0">
                <a:solidFill>
                  <a:srgbClr val="000000"/>
                </a:solidFill>
                <a:ea typeface="微软雅黑" pitchFamily="34" charset="-122"/>
                <a:sym typeface="Arial" pitchFamily="34" charset="0"/>
              </a:rPr>
              <a:t>1 US refrigeration ton =3024 kcal/h = 3.517 </a:t>
            </a:r>
            <a:r>
              <a:rPr lang="en-US" altLang="zh-CN" sz="1400" dirty="0" smtClean="0">
                <a:solidFill>
                  <a:srgbClr val="000000"/>
                </a:solidFill>
                <a:ea typeface="微软雅黑" pitchFamily="34" charset="-122"/>
                <a:sym typeface="Arial" pitchFamily="34" charset="0"/>
              </a:rPr>
              <a:t>KW.</a:t>
            </a:r>
            <a:endParaRPr lang="en-US" altLang="zh-CN" sz="1600" dirty="0">
              <a:solidFill>
                <a:srgbClr val="000000"/>
              </a:solidFill>
              <a:ea typeface="微软雅黑" pitchFamily="34" charset="-122"/>
              <a:sym typeface="Arial" pitchFamily="34" charset="0"/>
            </a:endParaRPr>
          </a:p>
          <a:p>
            <a:pPr defTabSz="746821" hangingPunct="0">
              <a:lnSpc>
                <a:spcPts val="2000"/>
              </a:lnSpc>
              <a:spcBef>
                <a:spcPts val="0"/>
              </a:spcBef>
            </a:pPr>
            <a:r>
              <a:rPr lang="en-US" altLang="zh-CN" sz="1600" b="1" dirty="0">
                <a:solidFill>
                  <a:srgbClr val="000000"/>
                </a:solidFill>
                <a:ea typeface="微软雅黑" pitchFamily="34" charset="-122"/>
                <a:sym typeface="Arial" pitchFamily="34" charset="0"/>
              </a:rPr>
              <a:t>Consumed power:</a:t>
            </a:r>
          </a:p>
          <a:p>
            <a:pPr lvl="1" defTabSz="746821" hangingPunct="0">
              <a:lnSpc>
                <a:spcPts val="2000"/>
              </a:lnSpc>
              <a:spcBef>
                <a:spcPts val="0"/>
              </a:spcBef>
            </a:pPr>
            <a:r>
              <a:rPr lang="en-US" altLang="zh-CN" sz="1600" dirty="0">
                <a:solidFill>
                  <a:srgbClr val="000000"/>
                </a:solidFill>
                <a:ea typeface="微软雅黑" pitchFamily="34" charset="-122"/>
                <a:sym typeface="Arial" pitchFamily="34" charset="0"/>
              </a:rPr>
              <a:t>Consumed power for refrigeration</a:t>
            </a:r>
            <a:r>
              <a:rPr lang="en-US" altLang="zh-CN" sz="1600" dirty="0" smtClean="0">
                <a:solidFill>
                  <a:srgbClr val="000000"/>
                </a:solidFill>
                <a:ea typeface="微软雅黑" pitchFamily="34" charset="-122"/>
                <a:sym typeface="Arial" pitchFamily="34" charset="0"/>
              </a:rPr>
              <a:t>: total </a:t>
            </a:r>
            <a:r>
              <a:rPr lang="en-US" altLang="zh-CN" sz="1600" dirty="0">
                <a:solidFill>
                  <a:srgbClr val="000000"/>
                </a:solidFill>
                <a:ea typeface="微软雅黑" pitchFamily="34" charset="-122"/>
                <a:sym typeface="Arial" pitchFamily="34" charset="0"/>
              </a:rPr>
              <a:t>power consumed when an air conditioner is refrigerating(unit: W).</a:t>
            </a:r>
          </a:p>
          <a:p>
            <a:pPr lvl="1" defTabSz="746821" hangingPunct="0">
              <a:lnSpc>
                <a:spcPts val="2000"/>
              </a:lnSpc>
              <a:spcBef>
                <a:spcPts val="0"/>
              </a:spcBef>
            </a:pPr>
            <a:r>
              <a:rPr lang="en-US" altLang="zh-CN" sz="1600" dirty="0">
                <a:solidFill>
                  <a:srgbClr val="000000"/>
                </a:solidFill>
                <a:ea typeface="微软雅黑" pitchFamily="34" charset="-122"/>
                <a:sym typeface="Arial" pitchFamily="34" charset="0"/>
              </a:rPr>
              <a:t>Consumed power for heating: total power consumed when an air conditioner is heating (unit: W), including power consumed by the electric heater supplementing the heat pump.</a:t>
            </a:r>
          </a:p>
          <a:p>
            <a:pPr defTabSz="746821" hangingPunct="0">
              <a:lnSpc>
                <a:spcPts val="2000"/>
              </a:lnSpc>
              <a:spcBef>
                <a:spcPts val="0"/>
              </a:spcBef>
            </a:pPr>
            <a:r>
              <a:rPr lang="en-US" altLang="zh-CN" sz="1600" b="1" dirty="0">
                <a:solidFill>
                  <a:srgbClr val="000000"/>
                </a:solidFill>
                <a:ea typeface="微软雅黑" pitchFamily="34" charset="-122"/>
                <a:sym typeface="Arial" pitchFamily="34" charset="0"/>
              </a:rPr>
              <a:t>Energy efficiency ratio (EER):</a:t>
            </a:r>
          </a:p>
          <a:p>
            <a:pPr lvl="1" defTabSz="746821" hangingPunct="0">
              <a:lnSpc>
                <a:spcPts val="2000"/>
              </a:lnSpc>
              <a:spcBef>
                <a:spcPts val="0"/>
              </a:spcBef>
            </a:pPr>
            <a:r>
              <a:rPr lang="en-US" altLang="zh-CN" sz="1600" dirty="0">
                <a:solidFill>
                  <a:srgbClr val="000000"/>
                </a:solidFill>
                <a:ea typeface="微软雅黑" pitchFamily="34" charset="-122"/>
                <a:sym typeface="Arial" pitchFamily="34" charset="0"/>
              </a:rPr>
              <a:t>Ratio of cooling capacity to input power under rated and specified conditions when an air conditioner is refrigerating. The value is expressed by using W/W</a:t>
            </a:r>
            <a:r>
              <a:rPr lang="en-US" altLang="zh-CN" sz="1600" dirty="0" smtClean="0">
                <a:solidFill>
                  <a:srgbClr val="000000"/>
                </a:solidFill>
                <a:ea typeface="微软雅黑" pitchFamily="34" charset="-122"/>
                <a:sym typeface="Arial" pitchFamily="34" charset="0"/>
              </a:rPr>
              <a:t>.</a:t>
            </a:r>
            <a:endParaRPr lang="en-US" altLang="zh-CN" sz="1600" dirty="0">
              <a:solidFill>
                <a:srgbClr val="000000"/>
              </a:solidFill>
              <a:ea typeface="微软雅黑" pitchFamily="34" charset="-122"/>
              <a:sym typeface="Arial" pitchFamily="34" charset="0"/>
            </a:endParaRPr>
          </a:p>
        </p:txBody>
      </p:sp>
    </p:spTree>
    <p:extLst>
      <p:ext uri="{BB962C8B-B14F-4D97-AF65-F5344CB8AC3E}">
        <p14:creationId xmlns:p14="http://schemas.microsoft.com/office/powerpoint/2010/main" val="25052806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Arial" pitchFamily="34" charset="0"/>
              </a:rPr>
              <a:t>Refrigerant and Circulated Air Volume</a:t>
            </a:r>
            <a:endParaRPr lang="zh-CN" altLang="en-US" dirty="0"/>
          </a:p>
        </p:txBody>
      </p:sp>
      <p:sp>
        <p:nvSpPr>
          <p:cNvPr id="3" name="文本占位符 2"/>
          <p:cNvSpPr>
            <a:spLocks noGrp="1"/>
          </p:cNvSpPr>
          <p:nvPr>
            <p:ph type="body" sz="quarter" idx="10"/>
          </p:nvPr>
        </p:nvSpPr>
        <p:spPr/>
        <p:txBody>
          <a:bodyPr/>
          <a:lstStyle/>
          <a:p>
            <a:pPr>
              <a:lnSpc>
                <a:spcPct val="130000"/>
              </a:lnSpc>
            </a:pPr>
            <a:r>
              <a:rPr lang="en-US" altLang="zh-CN" sz="1600" b="1" dirty="0">
                <a:sym typeface="Arial" pitchFamily="34" charset="0"/>
              </a:rPr>
              <a:t>Refrigerant:</a:t>
            </a:r>
          </a:p>
          <a:p>
            <a:pPr lvl="1">
              <a:lnSpc>
                <a:spcPct val="130000"/>
              </a:lnSpc>
            </a:pPr>
            <a:r>
              <a:rPr lang="en-US" altLang="zh-CN" sz="1400" dirty="0">
                <a:sym typeface="Arial" pitchFamily="34" charset="0"/>
              </a:rPr>
              <a:t>Refrigerant is also called refrigerating medium. It is an operating substance that circulates continuously in the refrigerating system by changing its state to realize refrigeration. Refrigerant absorbs heat of cooled medium (water or air) in the evaporator and evaporates and then transfers heat to surrounding air or water in the condenser and condenses;</a:t>
            </a:r>
          </a:p>
          <a:p>
            <a:pPr lvl="1">
              <a:lnSpc>
                <a:spcPct val="130000"/>
              </a:lnSpc>
            </a:pPr>
            <a:r>
              <a:rPr lang="en-US" altLang="zh-CN" sz="1400" dirty="0">
                <a:sym typeface="Arial" pitchFamily="34" charset="0"/>
              </a:rPr>
              <a:t>Common refrigerant: R22 (HCFC-22), R407C (HCFC-32/123/134a), and </a:t>
            </a:r>
            <a:r>
              <a:rPr lang="en-US" altLang="zh-CN" sz="1400" dirty="0" smtClean="0">
                <a:sym typeface="Arial" pitchFamily="34" charset="0"/>
              </a:rPr>
              <a:t>R410A </a:t>
            </a:r>
            <a:r>
              <a:rPr lang="en-US" altLang="zh-CN" sz="1400" dirty="0">
                <a:sym typeface="Arial" pitchFamily="34" charset="0"/>
              </a:rPr>
              <a:t>(HCFC-32/123). R22 will create a greenhouse effect and damage the ozone layer and R407C and R410a will create a greenhouse effect;</a:t>
            </a:r>
          </a:p>
          <a:p>
            <a:pPr lvl="1">
              <a:lnSpc>
                <a:spcPct val="130000"/>
              </a:lnSpc>
            </a:pPr>
            <a:r>
              <a:rPr lang="en-US" altLang="zh-CN" sz="1400" dirty="0">
                <a:sym typeface="Arial" pitchFamily="34" charset="0"/>
              </a:rPr>
              <a:t>Types of refrigerant oil: R22, R407C, and </a:t>
            </a:r>
            <a:r>
              <a:rPr lang="en-US" altLang="zh-CN" sz="1400" dirty="0" smtClean="0">
                <a:sym typeface="Arial" pitchFamily="34" charset="0"/>
              </a:rPr>
              <a:t>R410A.</a:t>
            </a:r>
            <a:endParaRPr lang="en-US" altLang="zh-CN" sz="1400" dirty="0">
              <a:sym typeface="Arial" pitchFamily="34" charset="0"/>
            </a:endParaRPr>
          </a:p>
          <a:p>
            <a:pPr>
              <a:lnSpc>
                <a:spcPct val="130000"/>
              </a:lnSpc>
            </a:pPr>
            <a:r>
              <a:rPr lang="en-US" altLang="zh-CN" sz="1600" b="1" dirty="0">
                <a:sym typeface="Arial" pitchFamily="34" charset="0"/>
              </a:rPr>
              <a:t>Circulated air volume:</a:t>
            </a:r>
          </a:p>
          <a:p>
            <a:pPr lvl="1">
              <a:lnSpc>
                <a:spcPct val="130000"/>
              </a:lnSpc>
            </a:pPr>
            <a:r>
              <a:rPr lang="en-US" altLang="zh-CN" sz="1400" dirty="0">
                <a:sym typeface="Arial" pitchFamily="34" charset="0"/>
              </a:rPr>
              <a:t>A</a:t>
            </a:r>
            <a:r>
              <a:rPr lang="en-US" altLang="zh-CN" sz="1400" dirty="0" smtClean="0">
                <a:sym typeface="Arial" pitchFamily="34" charset="0"/>
              </a:rPr>
              <a:t>ir </a:t>
            </a:r>
            <a:r>
              <a:rPr lang="en-US" altLang="zh-CN" sz="1400" dirty="0">
                <a:sym typeface="Arial" pitchFamily="34" charset="0"/>
              </a:rPr>
              <a:t>volume sent to the enclosed space, room or area under rated refrigerating conditions. Unit: m</a:t>
            </a:r>
            <a:r>
              <a:rPr lang="en-US" altLang="zh-CN" sz="1400" baseline="30000" dirty="0">
                <a:sym typeface="Arial" pitchFamily="34" charset="0"/>
              </a:rPr>
              <a:t>3</a:t>
            </a:r>
            <a:r>
              <a:rPr lang="en-US" altLang="zh-CN" sz="1400" dirty="0">
                <a:sym typeface="Arial" pitchFamily="34" charset="0"/>
              </a:rPr>
              <a:t>/h;</a:t>
            </a:r>
          </a:p>
          <a:p>
            <a:pPr lvl="1">
              <a:lnSpc>
                <a:spcPct val="130000"/>
              </a:lnSpc>
            </a:pPr>
            <a:r>
              <a:rPr lang="en-US" altLang="zh-CN" sz="1400" dirty="0">
                <a:sym typeface="Arial" pitchFamily="34" charset="0"/>
              </a:rPr>
              <a:t>In a room, the air velocity has a great effect on human comfortableness. The air velocity in ordinary working areas is 0.4 m/s.</a:t>
            </a:r>
            <a:endParaRPr lang="zh-CN" altLang="en-US" dirty="0"/>
          </a:p>
        </p:txBody>
      </p:sp>
    </p:spTree>
    <p:extLst>
      <p:ext uri="{BB962C8B-B14F-4D97-AF65-F5344CB8AC3E}">
        <p14:creationId xmlns:p14="http://schemas.microsoft.com/office/powerpoint/2010/main" val="27893991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b="1" dirty="0"/>
              <a:t>Working Principles of Air Conditioning </a:t>
            </a:r>
            <a:r>
              <a:rPr lang="en-US" b="1" dirty="0" smtClean="0"/>
              <a:t>System</a:t>
            </a:r>
            <a:endParaRPr lang="en-US" b="1" dirty="0"/>
          </a:p>
          <a:p>
            <a:r>
              <a:rPr lang="en-US" dirty="0">
                <a:solidFill>
                  <a:schemeClr val="bg1">
                    <a:lumMod val="50000"/>
                  </a:schemeClr>
                </a:solidFill>
              </a:rPr>
              <a:t>Classification of Air Conditioning </a:t>
            </a:r>
            <a:r>
              <a:rPr lang="en-US" dirty="0" smtClean="0">
                <a:solidFill>
                  <a:schemeClr val="bg1">
                    <a:lumMod val="50000"/>
                  </a:schemeClr>
                </a:solidFill>
              </a:rPr>
              <a:t>System</a:t>
            </a:r>
            <a:endParaRPr lang="en-US" dirty="0">
              <a:solidFill>
                <a:schemeClr val="bg1">
                  <a:lumMod val="50000"/>
                </a:schemeClr>
              </a:solidFill>
            </a:endParaRPr>
          </a:p>
          <a:p>
            <a:r>
              <a:rPr lang="en-US" dirty="0">
                <a:solidFill>
                  <a:schemeClr val="bg1">
                    <a:lumMod val="50000"/>
                  </a:schemeClr>
                </a:solidFill>
              </a:rPr>
              <a:t>Air Handling Equipment</a:t>
            </a:r>
          </a:p>
          <a:p>
            <a:r>
              <a:rPr lang="en-US" dirty="0">
                <a:solidFill>
                  <a:schemeClr val="bg1">
                    <a:lumMod val="50000"/>
                  </a:schemeClr>
                </a:solidFill>
              </a:rPr>
              <a:t>Air </a:t>
            </a:r>
            <a:r>
              <a:rPr lang="en-US" dirty="0" smtClean="0">
                <a:solidFill>
                  <a:schemeClr val="bg1">
                    <a:lumMod val="50000"/>
                  </a:schemeClr>
                </a:solidFill>
              </a:rPr>
              <a:t>Conditioning </a:t>
            </a:r>
            <a:r>
              <a:rPr lang="en-US" altLang="zh-CN" dirty="0">
                <a:solidFill>
                  <a:schemeClr val="bg1">
                    <a:lumMod val="50000"/>
                  </a:schemeClr>
                </a:solidFill>
              </a:rPr>
              <a:t>Air</a:t>
            </a:r>
            <a:r>
              <a:rPr lang="en-US" dirty="0" smtClean="0">
                <a:solidFill>
                  <a:schemeClr val="bg1">
                    <a:lumMod val="50000"/>
                  </a:schemeClr>
                </a:solidFill>
              </a:rPr>
              <a:t> </a:t>
            </a:r>
            <a:r>
              <a:rPr lang="en-US" dirty="0">
                <a:solidFill>
                  <a:schemeClr val="bg1">
                    <a:lumMod val="50000"/>
                  </a:schemeClr>
                </a:solidFill>
              </a:rPr>
              <a:t>System</a:t>
            </a:r>
          </a:p>
          <a:p>
            <a:r>
              <a:rPr lang="en-US" dirty="0">
                <a:solidFill>
                  <a:schemeClr val="bg1">
                    <a:lumMod val="50000"/>
                  </a:schemeClr>
                </a:solidFill>
              </a:rPr>
              <a:t>Common Air Conditioner Terms</a:t>
            </a:r>
          </a:p>
          <a:p>
            <a:endParaRPr lang="zh-CN" altLang="en-US" dirty="0"/>
          </a:p>
        </p:txBody>
      </p:sp>
    </p:spTree>
    <p:extLst>
      <p:ext uri="{BB962C8B-B14F-4D97-AF65-F5344CB8AC3E}">
        <p14:creationId xmlns:p14="http://schemas.microsoft.com/office/powerpoint/2010/main" val="11212456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sym typeface="Arial" pitchFamily="34" charset="0"/>
              </a:rPr>
              <a:t>Sensible Heat Ratio</a:t>
            </a:r>
            <a:endParaRPr lang="zh-CN" altLang="en-US" dirty="0"/>
          </a:p>
        </p:txBody>
      </p:sp>
      <p:sp>
        <p:nvSpPr>
          <p:cNvPr id="4" name="文本占位符 3"/>
          <p:cNvSpPr>
            <a:spLocks noGrp="1"/>
          </p:cNvSpPr>
          <p:nvPr>
            <p:ph type="body" sz="quarter" idx="10"/>
          </p:nvPr>
        </p:nvSpPr>
        <p:spPr/>
        <p:txBody>
          <a:bodyPr/>
          <a:lstStyle/>
          <a:p>
            <a:pPr>
              <a:lnSpc>
                <a:spcPct val="120000"/>
              </a:lnSpc>
              <a:spcBef>
                <a:spcPts val="0"/>
              </a:spcBef>
            </a:pPr>
            <a:r>
              <a:rPr lang="en-US" altLang="zh-CN" sz="2000" b="1" dirty="0">
                <a:sym typeface="Arial" pitchFamily="34" charset="0"/>
              </a:rPr>
              <a:t>Sensible heat ratio = </a:t>
            </a:r>
            <a:r>
              <a:rPr lang="en-US" altLang="zh-CN" sz="2000" dirty="0">
                <a:sym typeface="Arial" pitchFamily="34" charset="0"/>
              </a:rPr>
              <a:t>sensible heat/total heat = sensible heat/(sensible heat + latent heat) </a:t>
            </a:r>
            <a:endParaRPr lang="en-US" altLang="zh-CN" sz="2000" dirty="0" smtClean="0">
              <a:sym typeface="Arial" pitchFamily="34" charset="0"/>
            </a:endParaRPr>
          </a:p>
          <a:p>
            <a:pPr lvl="1">
              <a:lnSpc>
                <a:spcPct val="120000"/>
              </a:lnSpc>
              <a:spcBef>
                <a:spcPts val="0"/>
              </a:spcBef>
            </a:pPr>
            <a:r>
              <a:rPr lang="en-US" altLang="zh-CN" sz="1800" b="1" dirty="0" smtClean="0">
                <a:sym typeface="Arial" pitchFamily="34" charset="0"/>
              </a:rPr>
              <a:t>Sensible </a:t>
            </a:r>
            <a:r>
              <a:rPr lang="en-US" altLang="zh-CN" sz="1800" b="1" dirty="0">
                <a:sym typeface="Arial" pitchFamily="34" charset="0"/>
              </a:rPr>
              <a:t>heat </a:t>
            </a:r>
            <a:r>
              <a:rPr lang="en-US" altLang="zh-CN" sz="1800" dirty="0">
                <a:sym typeface="Arial" pitchFamily="34" charset="0"/>
              </a:rPr>
              <a:t>refers to heat that can be sensed. It can cause temperature change of a substance but does not change the state of the substance;</a:t>
            </a:r>
          </a:p>
          <a:p>
            <a:pPr lvl="1">
              <a:lnSpc>
                <a:spcPct val="120000"/>
              </a:lnSpc>
              <a:spcBef>
                <a:spcPts val="0"/>
              </a:spcBef>
            </a:pPr>
            <a:r>
              <a:rPr lang="en-US" altLang="zh-CN" sz="1800" b="1" dirty="0">
                <a:sym typeface="Arial" pitchFamily="34" charset="0"/>
              </a:rPr>
              <a:t>Latent heat </a:t>
            </a:r>
            <a:r>
              <a:rPr lang="en-US" altLang="zh-CN" sz="1800" dirty="0">
                <a:sym typeface="Arial" pitchFamily="34" charset="0"/>
              </a:rPr>
              <a:t>changes the state of a substance but does not change the temperature when heat is absorbed or released;</a:t>
            </a:r>
          </a:p>
          <a:p>
            <a:pPr lvl="2">
              <a:lnSpc>
                <a:spcPct val="120000"/>
              </a:lnSpc>
              <a:spcBef>
                <a:spcPts val="0"/>
              </a:spcBef>
            </a:pPr>
            <a:r>
              <a:rPr lang="en-US" altLang="zh-CN" sz="1200" b="1" dirty="0">
                <a:sym typeface="Arial" pitchFamily="34" charset="0"/>
              </a:rPr>
              <a:t>Latent heat of fusion</a:t>
            </a:r>
            <a:r>
              <a:rPr lang="en-US" altLang="zh-CN" sz="1200" dirty="0">
                <a:sym typeface="Arial" pitchFamily="34" charset="0"/>
              </a:rPr>
              <a:t> refers to the heat absorbed or released when a substance changes from solid state to liquid state or from liquid state to solid state;</a:t>
            </a:r>
          </a:p>
          <a:p>
            <a:pPr lvl="2">
              <a:lnSpc>
                <a:spcPct val="120000"/>
              </a:lnSpc>
              <a:spcBef>
                <a:spcPts val="0"/>
              </a:spcBef>
            </a:pPr>
            <a:r>
              <a:rPr lang="en-US" altLang="zh-CN" sz="1200" b="1" dirty="0">
                <a:sym typeface="Arial" pitchFamily="34" charset="0"/>
              </a:rPr>
              <a:t>Latent heat of vaporization </a:t>
            </a:r>
            <a:r>
              <a:rPr lang="en-US" altLang="zh-CN" sz="1200" dirty="0">
                <a:sym typeface="Arial" pitchFamily="34" charset="0"/>
              </a:rPr>
              <a:t>refers to the heat needed when a substance changes from liquid state to gas state;</a:t>
            </a:r>
          </a:p>
          <a:p>
            <a:pPr lvl="2">
              <a:lnSpc>
                <a:spcPct val="120000"/>
              </a:lnSpc>
              <a:spcBef>
                <a:spcPts val="0"/>
              </a:spcBef>
            </a:pPr>
            <a:r>
              <a:rPr lang="en-US" altLang="zh-CN" sz="1200" b="1" dirty="0">
                <a:sym typeface="Arial" pitchFamily="34" charset="0"/>
              </a:rPr>
              <a:t>Latent heat of liquid</a:t>
            </a:r>
            <a:r>
              <a:rPr lang="en-US" altLang="zh-CN" sz="1200" dirty="0">
                <a:sym typeface="Arial" pitchFamily="34" charset="0"/>
              </a:rPr>
              <a:t> refers to the heat released when a substance changes from gas state to liquid state.</a:t>
            </a:r>
            <a:endParaRPr lang="zh-CN" altLang="en-US" sz="1200" dirty="0"/>
          </a:p>
        </p:txBody>
      </p:sp>
      <p:sp>
        <p:nvSpPr>
          <p:cNvPr id="5" name="Rectangle 3"/>
          <p:cNvSpPr>
            <a:spLocks noChangeArrowheads="1"/>
          </p:cNvSpPr>
          <p:nvPr/>
        </p:nvSpPr>
        <p:spPr bwMode="auto">
          <a:xfrm>
            <a:off x="1435206" y="5013526"/>
            <a:ext cx="3516400" cy="576064"/>
          </a:xfrm>
          <a:prstGeom prst="rect">
            <a:avLst/>
          </a:prstGeom>
          <a:noFill/>
          <a:ln w="9525">
            <a:noFill/>
            <a:miter lim="800000"/>
            <a:headEnd/>
            <a:tailEnd/>
          </a:ln>
        </p:spPr>
        <p:txBody>
          <a:bodyPr lIns="77539" tIns="38089" rIns="77539" bIns="38089"/>
          <a:lstStyle/>
          <a:p>
            <a:pPr eaLnBrk="0" hangingPunct="0">
              <a:spcBef>
                <a:spcPct val="20000"/>
              </a:spcBef>
              <a:buSzPct val="100000"/>
            </a:pPr>
            <a:endParaRPr lang="en-US" altLang="zh-CN" sz="1500" dirty="0">
              <a:solidFill>
                <a:srgbClr val="000000"/>
              </a:solidFill>
              <a:ea typeface="微软雅黑" pitchFamily="34" charset="-122"/>
              <a:sym typeface="Arial" pitchFamily="34" charset="0"/>
            </a:endParaRPr>
          </a:p>
        </p:txBody>
      </p:sp>
      <p:sp>
        <p:nvSpPr>
          <p:cNvPr id="6" name="Rectangle 4"/>
          <p:cNvSpPr>
            <a:spLocks noChangeArrowheads="1"/>
          </p:cNvSpPr>
          <p:nvPr/>
        </p:nvSpPr>
        <p:spPr bwMode="auto">
          <a:xfrm>
            <a:off x="668200" y="4604720"/>
            <a:ext cx="7341063" cy="1023138"/>
          </a:xfrm>
          <a:prstGeom prst="rect">
            <a:avLst/>
          </a:prstGeom>
          <a:noFill/>
          <a:ln w="12700">
            <a:noFill/>
            <a:miter lim="800000"/>
            <a:headEnd/>
            <a:tailEnd/>
          </a:ln>
        </p:spPr>
        <p:txBody>
          <a:bodyPr lIns="77539" tIns="38089" rIns="77539" bIns="38089"/>
          <a:lstStyle/>
          <a:p>
            <a:pPr algn="just" eaLnBrk="0" hangingPunct="0">
              <a:lnSpc>
                <a:spcPct val="130000"/>
              </a:lnSpc>
              <a:spcBef>
                <a:spcPct val="20000"/>
              </a:spcBef>
              <a:buSzPct val="100000"/>
            </a:pPr>
            <a:r>
              <a:rPr lang="en-US" altLang="zh-CN" sz="1400" u="sng" dirty="0">
                <a:solidFill>
                  <a:srgbClr val="000000"/>
                </a:solidFill>
                <a:ea typeface="微软雅黑" pitchFamily="34" charset="-122"/>
                <a:sym typeface="Arial" pitchFamily="34" charset="0"/>
              </a:rPr>
              <a:t>Example of latent heat</a:t>
            </a:r>
            <a:r>
              <a:rPr lang="en-US" altLang="zh-CN" sz="1400" dirty="0">
                <a:solidFill>
                  <a:srgbClr val="000000"/>
                </a:solidFill>
                <a:ea typeface="微软雅黑" pitchFamily="34" charset="-122"/>
                <a:sym typeface="Arial" pitchFamily="34" charset="0"/>
              </a:rPr>
              <a:t>: </a:t>
            </a:r>
            <a:r>
              <a:rPr lang="en-US" altLang="zh-CN" sz="1400" dirty="0" smtClean="0">
                <a:solidFill>
                  <a:srgbClr val="000000"/>
                </a:solidFill>
                <a:ea typeface="微软雅黑" pitchFamily="34" charset="-122"/>
                <a:sym typeface="Arial" pitchFamily="34" charset="0"/>
              </a:rPr>
              <a:t>335 J </a:t>
            </a:r>
            <a:r>
              <a:rPr lang="en-US" altLang="zh-CN" sz="1400" dirty="0">
                <a:solidFill>
                  <a:srgbClr val="000000"/>
                </a:solidFill>
                <a:ea typeface="微软雅黑" pitchFamily="34" charset="-122"/>
                <a:sym typeface="Arial" pitchFamily="34" charset="0"/>
              </a:rPr>
              <a:t>of energy is absorbed when 0ºC ice melts into 0ºC water.</a:t>
            </a:r>
          </a:p>
          <a:p>
            <a:pPr algn="just" eaLnBrk="0" hangingPunct="0">
              <a:lnSpc>
                <a:spcPct val="130000"/>
              </a:lnSpc>
              <a:spcBef>
                <a:spcPct val="20000"/>
              </a:spcBef>
              <a:buSzPct val="100000"/>
            </a:pPr>
            <a:r>
              <a:rPr lang="en-US" altLang="zh-CN" sz="1400" u="sng" dirty="0">
                <a:solidFill>
                  <a:srgbClr val="000000"/>
                </a:solidFill>
                <a:ea typeface="微软雅黑" pitchFamily="34" charset="-122"/>
                <a:sym typeface="Arial" pitchFamily="34" charset="0"/>
              </a:rPr>
              <a:t>Example of sensible heat</a:t>
            </a:r>
            <a:r>
              <a:rPr lang="en-US" altLang="zh-CN" sz="1400" dirty="0">
                <a:solidFill>
                  <a:srgbClr val="000000"/>
                </a:solidFill>
                <a:ea typeface="微软雅黑" pitchFamily="34" charset="-122"/>
                <a:sym typeface="Arial" pitchFamily="34" charset="0"/>
              </a:rPr>
              <a:t>: </a:t>
            </a:r>
            <a:r>
              <a:rPr lang="en-US" altLang="zh-CN" sz="1400" dirty="0" smtClean="0">
                <a:solidFill>
                  <a:srgbClr val="000000"/>
                </a:solidFill>
                <a:ea typeface="微软雅黑" pitchFamily="34" charset="-122"/>
                <a:sym typeface="Arial" pitchFamily="34" charset="0"/>
              </a:rPr>
              <a:t>4.186 J </a:t>
            </a:r>
            <a:r>
              <a:rPr lang="en-US" altLang="zh-CN" sz="1400" dirty="0">
                <a:solidFill>
                  <a:srgbClr val="000000"/>
                </a:solidFill>
                <a:ea typeface="微软雅黑" pitchFamily="34" charset="-122"/>
                <a:sym typeface="Arial" pitchFamily="34" charset="0"/>
              </a:rPr>
              <a:t>of energy is absorbed when 0ºC water is heated and becomes 1ºC water.</a:t>
            </a:r>
            <a:r>
              <a:rPr lang="en-US" altLang="zh-CN" sz="1400" dirty="0">
                <a:solidFill>
                  <a:srgbClr val="BBE0E3"/>
                </a:solidFill>
                <a:ea typeface="微软雅黑" pitchFamily="34" charset="-122"/>
                <a:sym typeface="Arial" pitchFamily="34" charset="0"/>
              </a:rPr>
              <a:t> </a:t>
            </a:r>
          </a:p>
        </p:txBody>
      </p:sp>
      <p:graphicFrame>
        <p:nvGraphicFramePr>
          <p:cNvPr id="7" name="Object 2"/>
          <p:cNvGraphicFramePr>
            <a:graphicFrameLocks noChangeAspect="1"/>
          </p:cNvGraphicFramePr>
          <p:nvPr>
            <p:extLst>
              <p:ext uri="{D42A27DB-BD31-4B8C-83A1-F6EECF244321}">
                <p14:modId xmlns:p14="http://schemas.microsoft.com/office/powerpoint/2010/main" val="2908508150"/>
              </p:ext>
            </p:extLst>
          </p:nvPr>
        </p:nvGraphicFramePr>
        <p:xfrm>
          <a:off x="8187590" y="3803889"/>
          <a:ext cx="4823330" cy="3600817"/>
        </p:xfrm>
        <a:graphic>
          <a:graphicData uri="http://schemas.openxmlformats.org/presentationml/2006/ole">
            <mc:AlternateContent xmlns:mc="http://schemas.openxmlformats.org/markup-compatibility/2006">
              <mc:Choice xmlns:v="urn:schemas-microsoft-com:vml" Requires="v">
                <p:oleObj spid="_x0000_s6178" name="图表" r:id="rId4" imgW="9144000" imgH="6100503" progId="MSGraph.Chart.8">
                  <p:embed followColorScheme="full"/>
                </p:oleObj>
              </mc:Choice>
              <mc:Fallback>
                <p:oleObj name="图表" r:id="rId4" imgW="9144000" imgH="6100503" progId="MSGraph.Chart.8">
                  <p:embed followColorScheme="full"/>
                  <p:pic>
                    <p:nvPicPr>
                      <p:cNvPr id="0" name=""/>
                      <p:cNvPicPr>
                        <a:picLocks noChangeAspect="1" noChangeArrowheads="1"/>
                      </p:cNvPicPr>
                      <p:nvPr/>
                    </p:nvPicPr>
                    <p:blipFill>
                      <a:blip r:embed="rId5"/>
                      <a:srcRect/>
                      <a:stretch>
                        <a:fillRect/>
                      </a:stretch>
                    </p:blipFill>
                    <p:spPr bwMode="auto">
                      <a:xfrm>
                        <a:off x="8187590" y="3803889"/>
                        <a:ext cx="4823330" cy="3600817"/>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4167700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Arial" pitchFamily="34" charset="0"/>
              </a:rPr>
              <a:t>Temperature</a:t>
            </a:r>
            <a:endParaRPr lang="zh-CN" altLang="en-US" dirty="0"/>
          </a:p>
        </p:txBody>
      </p:sp>
      <p:sp>
        <p:nvSpPr>
          <p:cNvPr id="3" name="文本占位符 2"/>
          <p:cNvSpPr>
            <a:spLocks noGrp="1"/>
          </p:cNvSpPr>
          <p:nvPr>
            <p:ph type="body" sz="quarter" idx="10"/>
          </p:nvPr>
        </p:nvSpPr>
        <p:spPr>
          <a:xfrm>
            <a:off x="455612" y="1052514"/>
            <a:ext cx="7476533" cy="4875042"/>
          </a:xfrm>
        </p:spPr>
        <p:txBody>
          <a:bodyPr/>
          <a:lstStyle/>
          <a:p>
            <a:pPr marL="288390" indent="-288390" hangingPunct="0">
              <a:lnSpc>
                <a:spcPct val="130000"/>
              </a:lnSpc>
              <a:spcBef>
                <a:spcPts val="0"/>
              </a:spcBef>
            </a:pPr>
            <a:r>
              <a:rPr lang="en-US" altLang="zh-CN" sz="1600" b="1" dirty="0">
                <a:solidFill>
                  <a:srgbClr val="000000"/>
                </a:solidFill>
                <a:ea typeface="微软雅黑" pitchFamily="34" charset="-122"/>
                <a:sym typeface="Arial" pitchFamily="34" charset="0"/>
              </a:rPr>
              <a:t>Temperature:</a:t>
            </a:r>
          </a:p>
          <a:p>
            <a:pPr lvl="1" hangingPunct="0">
              <a:lnSpc>
                <a:spcPct val="130000"/>
              </a:lnSpc>
              <a:spcBef>
                <a:spcPts val="0"/>
              </a:spcBef>
              <a:defRPr/>
            </a:pPr>
            <a:r>
              <a:rPr lang="en-US" altLang="zh-CN" sz="1400" dirty="0">
                <a:sym typeface="Arial" pitchFamily="34" charset="0"/>
              </a:rPr>
              <a:t>Dry bulb temperature: temperature measured by using the thermometer not wrapped with wet gauze, as shown in the figure on the  left.</a:t>
            </a:r>
          </a:p>
          <a:p>
            <a:pPr lvl="1" hangingPunct="0">
              <a:lnSpc>
                <a:spcPct val="130000"/>
              </a:lnSpc>
              <a:spcBef>
                <a:spcPts val="0"/>
              </a:spcBef>
              <a:defRPr/>
            </a:pPr>
            <a:r>
              <a:rPr lang="en-US" altLang="zh-CN" sz="1400" dirty="0">
                <a:sym typeface="Arial" pitchFamily="34" charset="0"/>
              </a:rPr>
              <a:t>Wet bulb temperature: temperature measured by using the thermometer wrapped with wet gauze, as shown in the figure on the right.</a:t>
            </a:r>
          </a:p>
          <a:p>
            <a:pPr lvl="1" hangingPunct="0">
              <a:lnSpc>
                <a:spcPct val="130000"/>
              </a:lnSpc>
              <a:spcBef>
                <a:spcPts val="0"/>
              </a:spcBef>
              <a:defRPr/>
            </a:pPr>
            <a:r>
              <a:rPr lang="en-US" altLang="zh-CN" sz="1400" dirty="0">
                <a:sym typeface="Arial" pitchFamily="34" charset="0"/>
              </a:rPr>
              <a:t>In general, the air is unsaturated and can absorb moisture. In this case, water on the wet gauze absorbs heat and evaporates. Therefore, the wet bulb temperature is generally lower than the dry bulb temperature. The lower the relative humidity of air is, the more water on wet gauze will evaporate. In this case, the wet bulb temperature is much lower than the dry bulb temperature. When the air is saturated, the two are the same.</a:t>
            </a:r>
          </a:p>
          <a:p>
            <a:pPr marL="288390" indent="-288390" hangingPunct="0">
              <a:lnSpc>
                <a:spcPct val="130000"/>
              </a:lnSpc>
              <a:spcBef>
                <a:spcPts val="0"/>
              </a:spcBef>
              <a:defRPr/>
            </a:pPr>
            <a:r>
              <a:rPr lang="en-US" altLang="zh-CN" sz="1600" b="1" dirty="0">
                <a:solidFill>
                  <a:srgbClr val="000000"/>
                </a:solidFill>
                <a:ea typeface="微软雅黑" pitchFamily="34" charset="-122"/>
                <a:sym typeface="Arial" pitchFamily="34" charset="0"/>
              </a:rPr>
              <a:t>Centigrade temperature (ºC): </a:t>
            </a:r>
          </a:p>
          <a:p>
            <a:pPr lvl="1" hangingPunct="0">
              <a:lnSpc>
                <a:spcPct val="130000"/>
              </a:lnSpc>
              <a:spcBef>
                <a:spcPts val="0"/>
              </a:spcBef>
              <a:defRPr/>
            </a:pPr>
            <a:r>
              <a:rPr lang="en-US" altLang="zh-CN" sz="1400" dirty="0">
                <a:sym typeface="Arial" pitchFamily="34" charset="0"/>
              </a:rPr>
              <a:t>Under 1 atmospheric pressure, the freezing point of water is 0ºC and the boiling point is 100ºC.</a:t>
            </a:r>
          </a:p>
          <a:p>
            <a:pPr marL="288390" indent="-288390" hangingPunct="0">
              <a:lnSpc>
                <a:spcPct val="130000"/>
              </a:lnSpc>
              <a:spcBef>
                <a:spcPts val="0"/>
              </a:spcBef>
              <a:defRPr/>
            </a:pPr>
            <a:r>
              <a:rPr lang="en-US" altLang="zh-CN" sz="1600" b="1" dirty="0">
                <a:solidFill>
                  <a:srgbClr val="000000"/>
                </a:solidFill>
                <a:ea typeface="微软雅黑" pitchFamily="34" charset="-122"/>
                <a:sym typeface="Arial" pitchFamily="34" charset="0"/>
              </a:rPr>
              <a:t>Fahrenheit temperature (ºF): ºF=ºCx1.8+32; ºC=(ºF - 32)x5/9</a:t>
            </a:r>
          </a:p>
          <a:p>
            <a:pPr marL="288390" indent="-288390" hangingPunct="0">
              <a:lnSpc>
                <a:spcPct val="130000"/>
              </a:lnSpc>
              <a:spcBef>
                <a:spcPts val="0"/>
              </a:spcBef>
              <a:defRPr/>
            </a:pPr>
            <a:r>
              <a:rPr lang="en-US" altLang="zh-CN" sz="1600" b="1" dirty="0">
                <a:solidFill>
                  <a:srgbClr val="000000"/>
                </a:solidFill>
                <a:ea typeface="微软雅黑" pitchFamily="34" charset="-122"/>
                <a:sym typeface="Arial" pitchFamily="34" charset="0"/>
              </a:rPr>
              <a:t>Absolute temperature (K): K=273+ºC</a:t>
            </a:r>
            <a:endParaRPr lang="zh-CN" altLang="en-US" sz="1400" dirty="0"/>
          </a:p>
        </p:txBody>
      </p:sp>
      <p:pic>
        <p:nvPicPr>
          <p:cNvPr id="5" name="Picture 13" descr="Psychrometer"/>
          <p:cNvPicPr>
            <a:picLocks noChangeAspect="1" noChangeArrowheads="1"/>
          </p:cNvPicPr>
          <p:nvPr/>
        </p:nvPicPr>
        <p:blipFill rotWithShape="1">
          <a:blip r:embed="rId3" cstate="print"/>
          <a:srcRect r="13217" b="5530"/>
          <a:stretch/>
        </p:blipFill>
        <p:spPr bwMode="auto">
          <a:xfrm>
            <a:off x="8956714" y="1531718"/>
            <a:ext cx="1946638" cy="3700040"/>
          </a:xfrm>
          <a:prstGeom prst="rect">
            <a:avLst/>
          </a:prstGeom>
          <a:noFill/>
          <a:ln w="9525">
            <a:noFill/>
            <a:miter lim="800000"/>
            <a:headEnd/>
            <a:tailEnd/>
          </a:ln>
        </p:spPr>
      </p:pic>
    </p:spTree>
    <p:extLst>
      <p:ext uri="{BB962C8B-B14F-4D97-AF65-F5344CB8AC3E}">
        <p14:creationId xmlns:p14="http://schemas.microsoft.com/office/powerpoint/2010/main" val="29934775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sym typeface="Arial" pitchFamily="34" charset="0"/>
              </a:rPr>
              <a:t>Humidity</a:t>
            </a:r>
            <a:endParaRPr lang="zh-CN" altLang="en-US" dirty="0"/>
          </a:p>
        </p:txBody>
      </p:sp>
      <p:sp>
        <p:nvSpPr>
          <p:cNvPr id="4" name="文本占位符 3"/>
          <p:cNvSpPr>
            <a:spLocks noGrp="1"/>
          </p:cNvSpPr>
          <p:nvPr>
            <p:ph type="body" sz="quarter" idx="10"/>
          </p:nvPr>
        </p:nvSpPr>
        <p:spPr/>
        <p:txBody>
          <a:bodyPr/>
          <a:lstStyle/>
          <a:p>
            <a:pPr marL="288390" indent="-288390" hangingPunct="0">
              <a:lnSpc>
                <a:spcPct val="130000"/>
              </a:lnSpc>
              <a:spcBef>
                <a:spcPts val="0"/>
              </a:spcBef>
            </a:pPr>
            <a:r>
              <a:rPr lang="en-US" altLang="zh-CN" sz="1600" b="1" dirty="0">
                <a:solidFill>
                  <a:srgbClr val="000000"/>
                </a:solidFill>
                <a:ea typeface="微软雅黑" pitchFamily="34" charset="-122"/>
                <a:sym typeface="Arial" pitchFamily="34" charset="0"/>
              </a:rPr>
              <a:t>Humidity: amount of steam in the air</a:t>
            </a:r>
          </a:p>
          <a:p>
            <a:pPr lvl="1"/>
            <a:r>
              <a:rPr lang="en-US" altLang="zh-CN" sz="1400" dirty="0">
                <a:sym typeface="Arial" pitchFamily="34" charset="0"/>
              </a:rPr>
              <a:t>The most suitable humidity is 40% to 55% in the computer room.</a:t>
            </a:r>
          </a:p>
          <a:p>
            <a:pPr lvl="1"/>
            <a:r>
              <a:rPr lang="en-US" altLang="zh-CN" sz="1400" dirty="0">
                <a:sym typeface="Arial" pitchFamily="34" charset="0"/>
              </a:rPr>
              <a:t>Too low humidity will easily generate static electricity; too high humidity will easily generate condensate water and cause short circuit of electric equipment.</a:t>
            </a:r>
          </a:p>
        </p:txBody>
      </p:sp>
      <p:graphicFrame>
        <p:nvGraphicFramePr>
          <p:cNvPr id="6" name="Group 78"/>
          <p:cNvGraphicFramePr>
            <a:graphicFrameLocks noGrp="1"/>
          </p:cNvGraphicFramePr>
          <p:nvPr>
            <p:extLst>
              <p:ext uri="{D42A27DB-BD31-4B8C-83A1-F6EECF244321}">
                <p14:modId xmlns:p14="http://schemas.microsoft.com/office/powerpoint/2010/main" val="721908051"/>
              </p:ext>
            </p:extLst>
          </p:nvPr>
        </p:nvGraphicFramePr>
        <p:xfrm>
          <a:off x="1322024" y="2870656"/>
          <a:ext cx="9805012" cy="2966547"/>
        </p:xfrm>
        <a:graphic>
          <a:graphicData uri="http://schemas.openxmlformats.org/drawingml/2006/table">
            <a:tbl>
              <a:tblPr/>
              <a:tblGrid>
                <a:gridCol w="1323693"/>
                <a:gridCol w="5311373"/>
                <a:gridCol w="3169946"/>
              </a:tblGrid>
              <a:tr h="644667">
                <a:tc>
                  <a:txBody>
                    <a:bodyPr/>
                    <a:lstStyle/>
                    <a:p>
                      <a:pPr marL="0" marR="0" lvl="0" indent="0" algn="ctr" defTabSz="914400" rtl="0" eaLnBrk="0" fontAlgn="base" latinLnBrk="0" hangingPunct="0">
                        <a:lnSpc>
                          <a:spcPct val="90000"/>
                        </a:lnSpc>
                        <a:spcBef>
                          <a:spcPct val="30000"/>
                        </a:spcBef>
                        <a:spcAft>
                          <a:spcPct val="30000"/>
                        </a:spcAft>
                        <a:buClrTx/>
                        <a:buSzPct val="100000"/>
                        <a:buFontTx/>
                        <a:buNone/>
                        <a:tabLst/>
                      </a:pPr>
                      <a:r>
                        <a:rPr kumimoji="0" lang="en-US" altLang="zh-CN" sz="1400" b="1" i="0" u="none" strike="noStrike" cap="none" normalizeH="0" baseline="0" dirty="0" smtClean="0">
                          <a:ln>
                            <a:noFill/>
                          </a:ln>
                          <a:solidFill>
                            <a:srgbClr val="000000"/>
                          </a:solidFill>
                          <a:effectLst/>
                          <a:latin typeface="+mn-lt"/>
                          <a:ea typeface="微软雅黑" pitchFamily="34" charset="-122"/>
                          <a:sym typeface="Arial" pitchFamily="34" charset="0"/>
                        </a:rPr>
                        <a:t>Humidity</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90000"/>
                        </a:lnSpc>
                        <a:spcBef>
                          <a:spcPct val="30000"/>
                        </a:spcBef>
                        <a:spcAft>
                          <a:spcPct val="30000"/>
                        </a:spcAft>
                        <a:buClrTx/>
                        <a:buSzPct val="100000"/>
                        <a:buFontTx/>
                        <a:buNone/>
                        <a:tabLst/>
                      </a:pPr>
                      <a:r>
                        <a:rPr kumimoji="0" lang="en-US" altLang="zh-CN" sz="1400" b="1" i="0" u="none" strike="noStrike" cap="none" normalizeH="0" baseline="0" dirty="0" smtClean="0">
                          <a:ln>
                            <a:noFill/>
                          </a:ln>
                          <a:solidFill>
                            <a:srgbClr val="000000"/>
                          </a:solidFill>
                          <a:effectLst/>
                          <a:latin typeface="+mn-lt"/>
                          <a:ea typeface="微软雅黑" pitchFamily="34" charset="-122"/>
                          <a:sym typeface="Arial" pitchFamily="34" charset="0"/>
                        </a:rPr>
                        <a:t>Definition</a:t>
                      </a:r>
                    </a:p>
                  </a:txBody>
                  <a:tcPr marL="78354" marR="78354" marT="39189" marB="3918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90000"/>
                        </a:lnSpc>
                        <a:spcBef>
                          <a:spcPct val="30000"/>
                        </a:spcBef>
                        <a:spcAft>
                          <a:spcPct val="30000"/>
                        </a:spcAft>
                        <a:buClrTx/>
                        <a:buSzPct val="100000"/>
                        <a:buFontTx/>
                        <a:buNone/>
                        <a:tabLst/>
                      </a:pPr>
                      <a:r>
                        <a:rPr kumimoji="0" lang="en-US" altLang="zh-CN" sz="1400" b="1" i="0" u="none" strike="noStrike" cap="none" normalizeH="0" baseline="0" dirty="0" smtClean="0">
                          <a:ln>
                            <a:noFill/>
                          </a:ln>
                          <a:solidFill>
                            <a:srgbClr val="000000"/>
                          </a:solidFill>
                          <a:effectLst/>
                          <a:latin typeface="+mn-lt"/>
                          <a:ea typeface="微软雅黑" pitchFamily="34" charset="-122"/>
                          <a:sym typeface="Arial" pitchFamily="34" charset="0"/>
                        </a:rPr>
                        <a:t>Meaning</a:t>
                      </a:r>
                    </a:p>
                  </a:txBody>
                  <a:tcPr marL="78354" marR="78354" marT="39189" marB="3918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1527981">
                <a:tc>
                  <a:txBody>
                    <a:bodyPr/>
                    <a:lstStyle/>
                    <a:p>
                      <a:pPr marL="0" marR="0" lvl="0" indent="0" algn="ctr" defTabSz="914400" rtl="0" eaLnBrk="0" fontAlgn="base" latinLnBrk="0" hangingPunct="0">
                        <a:lnSpc>
                          <a:spcPct val="90000"/>
                        </a:lnSpc>
                        <a:spcBef>
                          <a:spcPct val="30000"/>
                        </a:spcBef>
                        <a:spcAft>
                          <a:spcPct val="30000"/>
                        </a:spcAft>
                        <a:buClrTx/>
                        <a:buSzPct val="100000"/>
                        <a:buFontTx/>
                        <a:buNone/>
                        <a:tabLst/>
                      </a:pPr>
                      <a:r>
                        <a:rPr kumimoji="0" lang="en-US" altLang="zh-CN" sz="1400" b="0" i="0" u="none" strike="noStrike" cap="none" normalizeH="0" baseline="0" dirty="0" smtClean="0">
                          <a:ln>
                            <a:noFill/>
                          </a:ln>
                          <a:solidFill>
                            <a:srgbClr val="000000"/>
                          </a:solidFill>
                          <a:effectLst/>
                          <a:latin typeface="+mn-lt"/>
                          <a:ea typeface="微软雅黑" pitchFamily="34" charset="-122"/>
                          <a:sym typeface="Arial" pitchFamily="34" charset="0"/>
                        </a:rPr>
                        <a:t>Relative Humidity</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Tx/>
                        <a:buSzPct val="100000"/>
                        <a:buFontTx/>
                        <a:buNone/>
                        <a:tabLst/>
                      </a:pPr>
                      <a:r>
                        <a:rPr kumimoji="0" lang="en-US" altLang="zh-CN" sz="1400" b="0" i="0" u="none" strike="noStrike" cap="none" normalizeH="0" baseline="0" dirty="0" smtClean="0">
                          <a:ln>
                            <a:noFill/>
                          </a:ln>
                          <a:solidFill>
                            <a:srgbClr val="000000"/>
                          </a:solidFill>
                          <a:effectLst/>
                          <a:latin typeface="+mn-lt"/>
                          <a:ea typeface="微软雅黑" pitchFamily="34" charset="-122"/>
                          <a:sym typeface="Arial" pitchFamily="34" charset="0"/>
                        </a:rPr>
                        <a:t>Ratio of the actual amount of steam in the air to the maximum amount of steam that can be accommodated in the air under the same temperature and same pressure. It is expressed by using %.</a:t>
                      </a:r>
                    </a:p>
                  </a:txBody>
                  <a:tcPr marL="78354" marR="78354" marT="39189" marB="3918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Tx/>
                        <a:buSzPct val="100000"/>
                        <a:buFontTx/>
                        <a:buNone/>
                        <a:tabLst/>
                      </a:pPr>
                      <a:r>
                        <a:rPr kumimoji="0" lang="en-US" altLang="zh-CN" sz="1400" b="0" i="0" u="none" strike="noStrike" cap="none" normalizeH="0" baseline="0" dirty="0" smtClean="0">
                          <a:ln>
                            <a:noFill/>
                          </a:ln>
                          <a:solidFill>
                            <a:srgbClr val="000000"/>
                          </a:solidFill>
                          <a:effectLst/>
                          <a:latin typeface="+mn-lt"/>
                          <a:ea typeface="微软雅黑" pitchFamily="34" charset="-122"/>
                          <a:sym typeface="Arial" pitchFamily="34" charset="0"/>
                        </a:rPr>
                        <a:t>Drying degree of air. The smaller the percentage is, the drier the air is.</a:t>
                      </a:r>
                    </a:p>
                  </a:txBody>
                  <a:tcPr marL="78354" marR="78354" marT="39189" marB="3918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3899">
                <a:tc>
                  <a:txBody>
                    <a:bodyPr/>
                    <a:lstStyle/>
                    <a:p>
                      <a:pPr marL="0" marR="0" lvl="0" indent="0" algn="ctr" defTabSz="914400" rtl="0" eaLnBrk="0" fontAlgn="base" latinLnBrk="0" hangingPunct="0">
                        <a:lnSpc>
                          <a:spcPct val="90000"/>
                        </a:lnSpc>
                        <a:spcBef>
                          <a:spcPct val="30000"/>
                        </a:spcBef>
                        <a:spcAft>
                          <a:spcPct val="30000"/>
                        </a:spcAft>
                        <a:buClrTx/>
                        <a:buSzPct val="100000"/>
                        <a:buFontTx/>
                        <a:buNone/>
                        <a:tabLst/>
                      </a:pPr>
                      <a:r>
                        <a:rPr kumimoji="0" lang="en-US" altLang="zh-CN" sz="1400" b="0" i="0" u="none" strike="noStrike" cap="none" normalizeH="0" baseline="0" dirty="0" smtClean="0">
                          <a:ln>
                            <a:noFill/>
                          </a:ln>
                          <a:solidFill>
                            <a:srgbClr val="000000"/>
                          </a:solidFill>
                          <a:effectLst/>
                          <a:latin typeface="+mn-lt"/>
                          <a:ea typeface="微软雅黑" pitchFamily="34" charset="-122"/>
                          <a:sym typeface="Arial" pitchFamily="34" charset="0"/>
                        </a:rPr>
                        <a:t>Moisture content</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Tx/>
                        <a:buSzPct val="100000"/>
                        <a:buFontTx/>
                        <a:buNone/>
                        <a:tabLst/>
                      </a:pPr>
                      <a:r>
                        <a:rPr kumimoji="0" lang="en-US" altLang="zh-CN" sz="1400" b="0" i="0" u="none" strike="noStrike" cap="none" normalizeH="0" baseline="0" dirty="0" smtClean="0">
                          <a:ln>
                            <a:noFill/>
                          </a:ln>
                          <a:solidFill>
                            <a:srgbClr val="000000"/>
                          </a:solidFill>
                          <a:effectLst/>
                          <a:latin typeface="+mn-lt"/>
                          <a:ea typeface="微软雅黑" pitchFamily="34" charset="-122"/>
                          <a:sym typeface="Arial" pitchFamily="34" charset="0"/>
                        </a:rPr>
                        <a:t>Amount of steam in each kilogram of air (g)</a:t>
                      </a:r>
                    </a:p>
                  </a:txBody>
                  <a:tcPr marL="78354" marR="78354" marT="39189" marB="3918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30000"/>
                        </a:spcAft>
                        <a:buClrTx/>
                        <a:buSzPct val="100000"/>
                        <a:buFontTx/>
                        <a:buNone/>
                        <a:tabLst/>
                      </a:pPr>
                      <a:r>
                        <a:rPr kumimoji="0" lang="en-US" altLang="zh-CN" sz="1400" b="0" i="0" u="none" strike="noStrike" cap="none" normalizeH="0" baseline="0" dirty="0" smtClean="0">
                          <a:ln>
                            <a:noFill/>
                          </a:ln>
                          <a:solidFill>
                            <a:srgbClr val="000000"/>
                          </a:solidFill>
                          <a:effectLst/>
                          <a:latin typeface="+mn-lt"/>
                          <a:ea typeface="微软雅黑" pitchFamily="34" charset="-122"/>
                          <a:sym typeface="Arial" pitchFamily="34" charset="0"/>
                        </a:rPr>
                        <a:t>Water volume in unit mass of air</a:t>
                      </a:r>
                    </a:p>
                  </a:txBody>
                  <a:tcPr marL="78354" marR="78354" marT="39189" marB="3918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1697161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Arial" pitchFamily="34" charset="0"/>
              </a:rPr>
              <a:t>Dew Point</a:t>
            </a:r>
            <a:endParaRPr lang="zh-CN" altLang="en-US" dirty="0"/>
          </a:p>
        </p:txBody>
      </p:sp>
      <p:sp>
        <p:nvSpPr>
          <p:cNvPr id="3" name="文本占位符 2"/>
          <p:cNvSpPr>
            <a:spLocks noGrp="1"/>
          </p:cNvSpPr>
          <p:nvPr>
            <p:ph type="body" sz="quarter" idx="10"/>
          </p:nvPr>
        </p:nvSpPr>
        <p:spPr>
          <a:xfrm>
            <a:off x="455612" y="1052514"/>
            <a:ext cx="7300263" cy="4875042"/>
          </a:xfrm>
        </p:spPr>
        <p:txBody>
          <a:bodyPr/>
          <a:lstStyle/>
          <a:p>
            <a:pPr marL="280228" indent="-280228" defTabSz="746821" hangingPunct="0">
              <a:lnSpc>
                <a:spcPct val="130000"/>
              </a:lnSpc>
            </a:pPr>
            <a:r>
              <a:rPr lang="en-US" altLang="zh-CN" sz="1800" b="1" dirty="0">
                <a:solidFill>
                  <a:srgbClr val="000000"/>
                </a:solidFill>
                <a:ea typeface="微软雅黑" pitchFamily="34" charset="-122"/>
                <a:sym typeface="Arial" pitchFamily="34" charset="0"/>
              </a:rPr>
              <a:t>Dew point: temperature when the air becomes saturated.</a:t>
            </a:r>
          </a:p>
          <a:p>
            <a:pPr marL="612775" lvl="2" hangingPunct="0">
              <a:lnSpc>
                <a:spcPct val="130000"/>
              </a:lnSpc>
              <a:buFont typeface="Wingdings" pitchFamily="2" charset="2"/>
              <a:buChar char="p"/>
              <a:defRPr/>
            </a:pPr>
            <a:r>
              <a:rPr lang="en-US" altLang="zh-CN" sz="1600" dirty="0">
                <a:sym typeface="Arial" pitchFamily="34" charset="0"/>
              </a:rPr>
              <a:t>Under certain atmospheric pressure and steam content, when the air becomes saturated and continuous cooling will form dew, the temperature at this time is dew point.</a:t>
            </a:r>
          </a:p>
          <a:p>
            <a:pPr marL="612775" lvl="2" hangingPunct="0">
              <a:lnSpc>
                <a:spcPct val="130000"/>
              </a:lnSpc>
              <a:buFont typeface="Wingdings" pitchFamily="2" charset="2"/>
              <a:buChar char="p"/>
              <a:defRPr/>
            </a:pPr>
            <a:r>
              <a:rPr lang="en-US" altLang="zh-CN" sz="1600" dirty="0">
                <a:sym typeface="Arial" pitchFamily="34" charset="0"/>
              </a:rPr>
              <a:t>In the air conditioning system, when the surface temperature of the evaporator or surface cooler is lower than the dew point of the air, steam in the air will condense, so as to achieve the objective of dehumidification.</a:t>
            </a:r>
          </a:p>
          <a:p>
            <a:pPr marL="612775" lvl="2" hangingPunct="0">
              <a:lnSpc>
                <a:spcPct val="130000"/>
              </a:lnSpc>
              <a:buFont typeface="Wingdings" pitchFamily="2" charset="2"/>
              <a:buChar char="p"/>
              <a:defRPr/>
            </a:pPr>
            <a:r>
              <a:rPr lang="en-US" altLang="zh-CN" sz="1600" dirty="0">
                <a:sym typeface="Arial" pitchFamily="34" charset="0"/>
              </a:rPr>
              <a:t>In a general computer room (24ºC, 50%), the dew point is 13.2ºC. Below this temperature, the surface of objects will form dew.</a:t>
            </a:r>
          </a:p>
          <a:p>
            <a:pPr marL="612775" lvl="2" hangingPunct="0">
              <a:lnSpc>
                <a:spcPct val="130000"/>
              </a:lnSpc>
              <a:buFont typeface="Wingdings" pitchFamily="2" charset="2"/>
              <a:buChar char="p"/>
              <a:defRPr/>
            </a:pPr>
            <a:r>
              <a:rPr lang="en-US" altLang="zh-CN" sz="1600" dirty="0">
                <a:sym typeface="Arial" pitchFamily="34" charset="0"/>
              </a:rPr>
              <a:t>The table below lists dew points in common computer room environments.</a:t>
            </a:r>
            <a:endParaRPr lang="zh-CN" altLang="en-US" sz="1600" dirty="0"/>
          </a:p>
        </p:txBody>
      </p:sp>
      <p:graphicFrame>
        <p:nvGraphicFramePr>
          <p:cNvPr id="5" name="Group 226"/>
          <p:cNvGraphicFramePr>
            <a:graphicFrameLocks noGrp="1"/>
          </p:cNvGraphicFramePr>
          <p:nvPr>
            <p:extLst>
              <p:ext uri="{D42A27DB-BD31-4B8C-83A1-F6EECF244321}">
                <p14:modId xmlns:p14="http://schemas.microsoft.com/office/powerpoint/2010/main" val="548092639"/>
              </p:ext>
            </p:extLst>
          </p:nvPr>
        </p:nvGraphicFramePr>
        <p:xfrm>
          <a:off x="7877060" y="1356377"/>
          <a:ext cx="3459495" cy="4240194"/>
        </p:xfrm>
        <a:graphic>
          <a:graphicData uri="http://schemas.openxmlformats.org/drawingml/2006/table">
            <a:tbl>
              <a:tblPr/>
              <a:tblGrid>
                <a:gridCol w="1533281"/>
                <a:gridCol w="943558"/>
                <a:gridCol w="982656"/>
              </a:tblGrid>
              <a:tr h="892671">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1" i="0" u="none" strike="noStrike" cap="none" normalizeH="0" baseline="0" dirty="0" smtClean="0">
                          <a:ln>
                            <a:noFill/>
                          </a:ln>
                          <a:solidFill>
                            <a:srgbClr val="000000"/>
                          </a:solidFill>
                          <a:effectLst/>
                          <a:latin typeface="+mn-lt"/>
                          <a:ea typeface="宋体" pitchFamily="2" charset="-122"/>
                          <a:sym typeface="Arial" pitchFamily="34" charset="0"/>
                        </a:rPr>
                        <a:t>Dry Bulb Temperature (</a:t>
                      </a:r>
                      <a:r>
                        <a:rPr lang="en-US" altLang="zh-CN" sz="1200" b="1" dirty="0" smtClean="0">
                          <a:solidFill>
                            <a:srgbClr val="000000"/>
                          </a:solidFill>
                          <a:latin typeface="+mn-lt"/>
                          <a:ea typeface="微软雅黑" pitchFamily="34" charset="-122"/>
                          <a:sym typeface="Arial" pitchFamily="34" charset="0"/>
                        </a:rPr>
                        <a:t>ºC</a:t>
                      </a:r>
                      <a:r>
                        <a:rPr kumimoji="0" lang="en-US" altLang="zh-CN" sz="1200" b="1" i="0" u="none" strike="noStrike" cap="none" normalizeH="0" baseline="0" dirty="0" smtClean="0">
                          <a:ln>
                            <a:noFill/>
                          </a:ln>
                          <a:solidFill>
                            <a:srgbClr val="000000"/>
                          </a:solidFill>
                          <a:effectLst/>
                          <a:latin typeface="+mn-lt"/>
                          <a:ea typeface="宋体" pitchFamily="2" charset="-122"/>
                          <a:sym typeface="Arial" pitchFamily="34" charset="0"/>
                        </a:rPr>
                        <a:t>)</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1" i="0" u="none" strike="noStrike" cap="none" normalizeH="0" baseline="0" dirty="0" smtClean="0">
                          <a:ln>
                            <a:noFill/>
                          </a:ln>
                          <a:solidFill>
                            <a:srgbClr val="000000"/>
                          </a:solidFill>
                          <a:effectLst/>
                          <a:latin typeface="+mn-lt"/>
                          <a:ea typeface="宋体" pitchFamily="2" charset="-122"/>
                          <a:sym typeface="Arial" pitchFamily="34" charset="0"/>
                        </a:rPr>
                        <a:t>Relative Humidity</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1" i="0" u="none" strike="noStrike" cap="none" normalizeH="0" baseline="0" dirty="0" smtClean="0">
                          <a:ln>
                            <a:noFill/>
                          </a:ln>
                          <a:solidFill>
                            <a:srgbClr val="000000"/>
                          </a:solidFill>
                          <a:effectLst/>
                          <a:latin typeface="+mn-lt"/>
                          <a:ea typeface="宋体" pitchFamily="2" charset="-122"/>
                          <a:sym typeface="Arial" pitchFamily="34" charset="0"/>
                        </a:rPr>
                        <a:t>Dew Point (</a:t>
                      </a:r>
                      <a:r>
                        <a:rPr lang="en-US" altLang="zh-CN" sz="1200" b="1" dirty="0" smtClean="0">
                          <a:solidFill>
                            <a:srgbClr val="000000"/>
                          </a:solidFill>
                          <a:latin typeface="+mn-lt"/>
                          <a:ea typeface="微软雅黑" pitchFamily="34" charset="-122"/>
                          <a:sym typeface="Arial" pitchFamily="34" charset="0"/>
                        </a:rPr>
                        <a:t>ºC</a:t>
                      </a:r>
                      <a:r>
                        <a:rPr kumimoji="0" lang="en-US" altLang="zh-CN" sz="1200" b="1" i="0" u="none" strike="noStrike" cap="none" normalizeH="0" baseline="0" dirty="0" smtClean="0">
                          <a:ln>
                            <a:noFill/>
                          </a:ln>
                          <a:solidFill>
                            <a:srgbClr val="000000"/>
                          </a:solidFill>
                          <a:effectLst/>
                          <a:latin typeface="+mn-lt"/>
                          <a:ea typeface="宋体" pitchFamily="2" charset="-122"/>
                          <a:sym typeface="Arial" pitchFamily="34" charset="0"/>
                        </a:rPr>
                        <a:t>)</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lumMod val="85000"/>
                      </a:schemeClr>
                    </a:solidFill>
                  </a:tcPr>
                </a:tc>
              </a:tr>
              <a:tr h="371947">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24</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50%</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13.2</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947">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24</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45%</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13.1 </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947">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24</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55%</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14.6 </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947">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23</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50%</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12.4 </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947">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23</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45%</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10.6 </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947">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23</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55%</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13.7</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947">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22</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50%</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11.3 </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947">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22</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45%</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11.1 </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1947">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22</a:t>
                      </a:r>
                    </a:p>
                  </a:txBody>
                  <a:tcPr marL="78354" marR="78354" marT="39189" marB="39189" anchor="ctr" horzOverflow="overflow">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smtClean="0">
                          <a:ln>
                            <a:noFill/>
                          </a:ln>
                          <a:solidFill>
                            <a:srgbClr val="000000"/>
                          </a:solidFill>
                          <a:effectLst/>
                          <a:latin typeface="+mn-lt"/>
                          <a:ea typeface="宋体" pitchFamily="2" charset="-122"/>
                          <a:cs typeface="Times New Roman" pitchFamily="18" charset="0"/>
                          <a:sym typeface="Arial" pitchFamily="34" charset="0"/>
                        </a:rPr>
                        <a:t>55%</a:t>
                      </a:r>
                    </a:p>
                  </a:txBody>
                  <a:tcPr marL="78354" marR="78354" marT="39189" marB="3918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Pct val="100000"/>
                        <a:buFontTx/>
                        <a:buNone/>
                        <a:tabLst/>
                      </a:pPr>
                      <a:r>
                        <a:rPr kumimoji="0" lang="en-US" altLang="zh-CN" sz="1200" b="0" i="0" u="none" strike="noStrike" cap="none" normalizeH="0" baseline="0" dirty="0" smtClean="0">
                          <a:ln>
                            <a:noFill/>
                          </a:ln>
                          <a:solidFill>
                            <a:srgbClr val="000000"/>
                          </a:solidFill>
                          <a:effectLst/>
                          <a:latin typeface="+mn-lt"/>
                          <a:ea typeface="宋体" pitchFamily="2" charset="-122"/>
                          <a:cs typeface="Times New Roman" pitchFamily="18" charset="0"/>
                          <a:sym typeface="Arial" pitchFamily="34" charset="0"/>
                        </a:rPr>
                        <a:t>12.7 </a:t>
                      </a:r>
                    </a:p>
                  </a:txBody>
                  <a:tcPr marL="78354" marR="78354" marT="39189" marB="39189" anchor="ctr" horzOverflow="overflow">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5078339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Arial" pitchFamily="34" charset="0"/>
              </a:rPr>
              <a:t>Cleanliness</a:t>
            </a:r>
            <a:endParaRPr lang="zh-CN" altLang="en-US" dirty="0"/>
          </a:p>
        </p:txBody>
      </p:sp>
      <p:sp>
        <p:nvSpPr>
          <p:cNvPr id="3" name="文本占位符 2"/>
          <p:cNvSpPr>
            <a:spLocks noGrp="1"/>
          </p:cNvSpPr>
          <p:nvPr>
            <p:ph type="body" sz="quarter" idx="10"/>
          </p:nvPr>
        </p:nvSpPr>
        <p:spPr/>
        <p:txBody>
          <a:bodyPr/>
          <a:lstStyle/>
          <a:p>
            <a:pPr hangingPunct="0">
              <a:lnSpc>
                <a:spcPct val="130000"/>
              </a:lnSpc>
              <a:buClr>
                <a:schemeClr val="bg1">
                  <a:lumMod val="50000"/>
                </a:schemeClr>
              </a:buClr>
            </a:pPr>
            <a:r>
              <a:rPr lang="en-US" altLang="zh-CN" sz="1600" b="1" dirty="0">
                <a:solidFill>
                  <a:srgbClr val="000000"/>
                </a:solidFill>
                <a:ea typeface="微软雅黑" pitchFamily="34" charset="-122"/>
                <a:sym typeface="Arial" pitchFamily="34" charset="0"/>
              </a:rPr>
              <a:t>Cleanliness: </a:t>
            </a:r>
            <a:r>
              <a:rPr lang="en-US" altLang="zh-CN" sz="1600" dirty="0">
                <a:solidFill>
                  <a:srgbClr val="000000"/>
                </a:solidFill>
                <a:ea typeface="微软雅黑" pitchFamily="34" charset="-122"/>
                <a:sym typeface="Arial" pitchFamily="34" charset="0"/>
              </a:rPr>
              <a:t>content of dust (including microbes) in clean air.</a:t>
            </a:r>
          </a:p>
          <a:p>
            <a:pPr marL="533400" lvl="1" indent="-131763" hangingPunct="0">
              <a:lnSpc>
                <a:spcPct val="130000"/>
              </a:lnSpc>
            </a:pPr>
            <a:r>
              <a:rPr lang="en-US" altLang="zh-CN" sz="1400" dirty="0" smtClean="0">
                <a:solidFill>
                  <a:srgbClr val="000000"/>
                </a:solidFill>
                <a:ea typeface="微软雅黑" pitchFamily="34" charset="-122"/>
                <a:sym typeface="Arial" pitchFamily="34" charset="0"/>
              </a:rPr>
              <a:t>Code </a:t>
            </a:r>
            <a:r>
              <a:rPr lang="en-US" altLang="zh-CN" sz="1400" dirty="0">
                <a:solidFill>
                  <a:srgbClr val="000000"/>
                </a:solidFill>
                <a:ea typeface="微软雅黑" pitchFamily="34" charset="-122"/>
                <a:sym typeface="Arial" pitchFamily="34" charset="0"/>
              </a:rPr>
              <a:t>for Design of </a:t>
            </a:r>
            <a:r>
              <a:rPr lang="en-US" altLang="zh-CN" sz="1400" dirty="0" smtClean="0">
                <a:solidFill>
                  <a:srgbClr val="000000"/>
                </a:solidFill>
                <a:ea typeface="微软雅黑" pitchFamily="34" charset="-122"/>
                <a:sym typeface="Arial" pitchFamily="34" charset="0"/>
              </a:rPr>
              <a:t>Data Centers </a:t>
            </a:r>
            <a:r>
              <a:rPr lang="en-US" altLang="zh-CN" sz="1400" dirty="0">
                <a:solidFill>
                  <a:srgbClr val="000000"/>
                </a:solidFill>
                <a:ea typeface="微软雅黑" pitchFamily="34" charset="-122"/>
                <a:sym typeface="Arial" pitchFamily="34" charset="0"/>
              </a:rPr>
              <a:t>raises the following requirement for dust concentration </a:t>
            </a:r>
            <a:r>
              <a:rPr lang="en-US" altLang="zh-CN" sz="1400" dirty="0" smtClean="0">
                <a:solidFill>
                  <a:srgbClr val="000000"/>
                </a:solidFill>
                <a:ea typeface="微软雅黑" pitchFamily="34" charset="-122"/>
                <a:sym typeface="Arial" pitchFamily="34" charset="0"/>
              </a:rPr>
              <a:t>in </a:t>
            </a:r>
            <a:r>
              <a:rPr lang="en-US" altLang="zh-CN" sz="1400" dirty="0">
                <a:solidFill>
                  <a:srgbClr val="000000"/>
                </a:solidFill>
                <a:ea typeface="微软雅黑" pitchFamily="34" charset="-122"/>
                <a:sym typeface="Arial" pitchFamily="34" charset="0"/>
              </a:rPr>
              <a:t>computer rooms: under </a:t>
            </a:r>
            <a:r>
              <a:rPr lang="en-US" altLang="zh-CN" sz="1400" dirty="0" smtClean="0">
                <a:solidFill>
                  <a:srgbClr val="000000"/>
                </a:solidFill>
                <a:ea typeface="微软雅黑" pitchFamily="34" charset="-122"/>
                <a:sym typeface="Arial" pitchFamily="34" charset="0"/>
              </a:rPr>
              <a:t>static or dynamic </a:t>
            </a:r>
            <a:r>
              <a:rPr lang="en-US" altLang="zh-CN" sz="1400" dirty="0">
                <a:solidFill>
                  <a:srgbClr val="000000"/>
                </a:solidFill>
                <a:ea typeface="微软雅黑" pitchFamily="34" charset="-122"/>
                <a:sym typeface="Arial" pitchFamily="34" charset="0"/>
              </a:rPr>
              <a:t>conditions, the number of dust particles greater than or equal to 0.5um is smaller than 17,600,000 in each cubic meter of air. </a:t>
            </a:r>
            <a:endParaRPr lang="en-US" altLang="zh-CN" sz="1400" dirty="0" smtClean="0">
              <a:solidFill>
                <a:srgbClr val="000000"/>
              </a:solidFill>
              <a:ea typeface="微软雅黑" pitchFamily="34" charset="-122"/>
              <a:sym typeface="Arial" pitchFamily="34" charset="0"/>
            </a:endParaRPr>
          </a:p>
          <a:p>
            <a:pPr marL="533400" lvl="1" indent="-131763" hangingPunct="0">
              <a:lnSpc>
                <a:spcPct val="130000"/>
              </a:lnSpc>
            </a:pPr>
            <a:r>
              <a:rPr lang="en-US" altLang="zh-CN" sz="1400" dirty="0" smtClean="0">
                <a:solidFill>
                  <a:srgbClr val="000000"/>
                </a:solidFill>
                <a:ea typeface="微软雅黑" pitchFamily="34" charset="-122"/>
                <a:sym typeface="Arial" pitchFamily="34" charset="0"/>
              </a:rPr>
              <a:t>When </a:t>
            </a:r>
            <a:r>
              <a:rPr lang="en-US" altLang="zh-CN" sz="1400" dirty="0">
                <a:solidFill>
                  <a:srgbClr val="000000"/>
                </a:solidFill>
                <a:ea typeface="微软雅黑" pitchFamily="34" charset="-122"/>
                <a:sym typeface="Arial" pitchFamily="34" charset="0"/>
              </a:rPr>
              <a:t>the air conditioning system in the computer room adopts a cycle generating unit, a primary efficiency or medium efficiency filter should be equipped. A fresh air system should be equipped with a primary efficiency or medium efficiency filter and a sub-high efficiency filter is preferred.</a:t>
            </a:r>
          </a:p>
          <a:p>
            <a:pPr marL="296862" lvl="1" indent="-285750" hangingPunct="0">
              <a:lnSpc>
                <a:spcPct val="130000"/>
              </a:lnSpc>
              <a:buClr>
                <a:schemeClr val="bg1">
                  <a:lumMod val="50000"/>
                </a:schemeClr>
              </a:buClr>
              <a:buSzPct val="60000"/>
              <a:buFont typeface="Wingdings" panose="05000000000000000000" pitchFamily="2" charset="2"/>
              <a:buChar char="l"/>
            </a:pPr>
            <a:r>
              <a:rPr lang="en-US" altLang="zh-CN" sz="1600" b="1" dirty="0">
                <a:solidFill>
                  <a:srgbClr val="000000"/>
                </a:solidFill>
                <a:ea typeface="微软雅黑" pitchFamily="34" charset="-122"/>
                <a:sym typeface="Arial" pitchFamily="34" charset="0"/>
              </a:rPr>
              <a:t>Comparison table of filter levels:</a:t>
            </a:r>
            <a:endParaRPr lang="zh-CN" altLang="en-US" sz="1400" dirty="0"/>
          </a:p>
        </p:txBody>
      </p:sp>
      <p:pic>
        <p:nvPicPr>
          <p:cNvPr id="5" name="Picture 6" descr="56734">
            <a:hlinkClick r:id="rId3"/>
          </p:cNvPr>
          <p:cNvPicPr>
            <a:picLocks noChangeAspect="1" noChangeArrowheads="1"/>
          </p:cNvPicPr>
          <p:nvPr/>
        </p:nvPicPr>
        <p:blipFill>
          <a:blip r:embed="rId4" cstate="print"/>
          <a:srcRect/>
          <a:stretch>
            <a:fillRect/>
          </a:stretch>
        </p:blipFill>
        <p:spPr bwMode="auto">
          <a:xfrm>
            <a:off x="8425509" y="4307400"/>
            <a:ext cx="1996448" cy="1497782"/>
          </a:xfrm>
          <a:prstGeom prst="rect">
            <a:avLst/>
          </a:prstGeom>
          <a:noFill/>
          <a:ln w="9525">
            <a:noFill/>
            <a:miter lim="800000"/>
            <a:headEnd/>
            <a:tailEnd/>
          </a:ln>
        </p:spPr>
      </p:pic>
      <p:graphicFrame>
        <p:nvGraphicFramePr>
          <p:cNvPr id="6" name="表格 5"/>
          <p:cNvGraphicFramePr>
            <a:graphicFrameLocks noGrp="1"/>
          </p:cNvGraphicFramePr>
          <p:nvPr>
            <p:extLst>
              <p:ext uri="{D42A27DB-BD31-4B8C-83A1-F6EECF244321}">
                <p14:modId xmlns:p14="http://schemas.microsoft.com/office/powerpoint/2010/main" val="3465604418"/>
              </p:ext>
            </p:extLst>
          </p:nvPr>
        </p:nvGraphicFramePr>
        <p:xfrm>
          <a:off x="1743549" y="4307400"/>
          <a:ext cx="6108575" cy="1539623"/>
        </p:xfrm>
        <a:graphic>
          <a:graphicData uri="http://schemas.openxmlformats.org/drawingml/2006/table">
            <a:tbl>
              <a:tblPr/>
              <a:tblGrid>
                <a:gridCol w="1494089"/>
                <a:gridCol w="347078"/>
                <a:gridCol w="545408"/>
                <a:gridCol w="502436"/>
                <a:gridCol w="317329"/>
                <a:gridCol w="423105"/>
                <a:gridCol w="545408"/>
                <a:gridCol w="436327"/>
                <a:gridCol w="426410"/>
                <a:gridCol w="356995"/>
                <a:gridCol w="713990"/>
              </a:tblGrid>
              <a:tr h="386626">
                <a:tc gridSpan="11">
                  <a:txBody>
                    <a:bodyPr/>
                    <a:lstStyle/>
                    <a:p>
                      <a:pPr algn="ctr" fontAlgn="ctr"/>
                      <a:r>
                        <a:rPr lang="en-US" sz="1200" b="1" i="0" u="none" strike="noStrike" dirty="0">
                          <a:solidFill>
                            <a:srgbClr val="000000"/>
                          </a:solidFill>
                          <a:latin typeface="+mn-lt"/>
                        </a:rPr>
                        <a:t>Filter efficiency compare table about China USA and </a:t>
                      </a:r>
                      <a:r>
                        <a:rPr lang="en-US" sz="1200" b="1" i="0" u="none" strike="noStrike" dirty="0" smtClean="0">
                          <a:solidFill>
                            <a:srgbClr val="000000"/>
                          </a:solidFill>
                          <a:latin typeface="+mn-lt"/>
                        </a:rPr>
                        <a:t>Europe</a:t>
                      </a:r>
                    </a:p>
                  </a:txBody>
                  <a:tcPr marL="8162" marR="8162" marT="816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l" fontAlgn="ctr"/>
                      <a:endParaRPr lang="zh-CN" altLang="en-US" sz="1100" b="0" i="0" u="none" strike="noStrike">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zh-CN" altLang="en-US" sz="1100" b="0" i="0" u="none" strike="noStrike">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zh-CN" altLang="en-US" sz="1100" b="0" i="0" u="none" strike="noStrike">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zh-CN" altLang="en-US" sz="1100" b="0" i="0" u="none" strike="noStrike">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zh-CN" altLang="en-US" sz="1100" b="0" i="0" u="none" strike="noStrike">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zh-CN" altLang="en-US" sz="1100" b="0" i="0" u="none" strike="noStrike">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zh-CN" altLang="en-US" sz="1100" b="0" i="0" u="none" strike="noStrike">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zh-CN" altLang="en-US" sz="1100" b="0" i="0" u="none" strike="noStrike">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zh-CN" altLang="en-US" sz="1100" b="0" i="0" u="none" strike="noStrike">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zh-CN" altLang="en-US" sz="1100" b="0" i="0" u="none" strike="noStrike" dirty="0">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9691">
                <a:tc>
                  <a:txBody>
                    <a:bodyPr/>
                    <a:lstStyle/>
                    <a:p>
                      <a:pPr algn="ctr" fontAlgn="ctr"/>
                      <a:r>
                        <a:rPr lang="en-US" sz="1200" b="1" i="0" u="none" strike="noStrike" dirty="0">
                          <a:solidFill>
                            <a:srgbClr val="000000"/>
                          </a:solidFill>
                          <a:latin typeface="+mn-lt"/>
                        </a:rPr>
                        <a:t>China GB/T14295</a:t>
                      </a:r>
                    </a:p>
                  </a:txBody>
                  <a:tcPr marL="8162" marR="8162" marT="816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en-US" sz="1200" b="0" i="0" u="none" strike="noStrike" dirty="0" smtClean="0">
                          <a:solidFill>
                            <a:srgbClr val="000000"/>
                          </a:solidFill>
                          <a:latin typeface="+mn-lt"/>
                        </a:rPr>
                        <a:t>Roughing</a:t>
                      </a:r>
                      <a:endParaRPr lang="en-US" sz="1200" b="0" i="0" u="none" strike="noStrike" dirty="0">
                        <a:solidFill>
                          <a:srgbClr val="000000"/>
                        </a:solidFill>
                        <a:latin typeface="+mn-lt"/>
                      </a:endParaRP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3">
                  <a:txBody>
                    <a:bodyPr/>
                    <a:lstStyle/>
                    <a:p>
                      <a:pPr algn="ctr" fontAlgn="ctr"/>
                      <a:r>
                        <a:rPr lang="en-US" sz="1200" b="0" i="0" u="none" strike="noStrike" dirty="0" smtClean="0">
                          <a:solidFill>
                            <a:srgbClr val="000000"/>
                          </a:solidFill>
                          <a:latin typeface="+mn-lt"/>
                        </a:rPr>
                        <a:t>Medium </a:t>
                      </a:r>
                      <a:r>
                        <a:rPr lang="en-US" sz="1200" b="0" i="0" u="none" strike="noStrike" dirty="0">
                          <a:solidFill>
                            <a:srgbClr val="000000"/>
                          </a:solidFill>
                          <a:latin typeface="+mn-lt"/>
                        </a:rPr>
                        <a:t>efficiency</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3">
                  <a:txBody>
                    <a:bodyPr/>
                    <a:lstStyle/>
                    <a:p>
                      <a:pPr algn="ctr" fontAlgn="ctr"/>
                      <a:r>
                        <a:rPr lang="en-US" sz="1200" b="0" i="0" u="none" strike="noStrike" dirty="0">
                          <a:solidFill>
                            <a:srgbClr val="000000"/>
                          </a:solidFill>
                          <a:latin typeface="+mn-lt"/>
                        </a:rPr>
                        <a:t>High efficiency</a:t>
                      </a:r>
                    </a:p>
                  </a:txBody>
                  <a:tcPr marL="8162" marR="8162" marT="816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259691">
                <a:tc>
                  <a:txBody>
                    <a:bodyPr/>
                    <a:lstStyle/>
                    <a:p>
                      <a:pPr algn="ctr" fontAlgn="ctr"/>
                      <a:r>
                        <a:rPr lang="en-US" sz="1200" b="1" i="0" u="none" strike="noStrike" dirty="0">
                          <a:solidFill>
                            <a:srgbClr val="000000"/>
                          </a:solidFill>
                          <a:latin typeface="+mn-lt"/>
                        </a:rPr>
                        <a:t>USA ASHRAE</a:t>
                      </a:r>
                    </a:p>
                  </a:txBody>
                  <a:tcPr marL="8162" marR="8162" marT="816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C1</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C2,3,4</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L5 L6</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L7</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L8</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M9 M10</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M11</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M12</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M13</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M14</a:t>
                      </a:r>
                    </a:p>
                  </a:txBody>
                  <a:tcPr marL="8162" marR="8162" marT="816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9691">
                <a:tc>
                  <a:txBody>
                    <a:bodyPr/>
                    <a:lstStyle/>
                    <a:p>
                      <a:pPr algn="ctr" fontAlgn="ctr"/>
                      <a:r>
                        <a:rPr lang="en-US" sz="1200" b="1" i="0" u="none" strike="noStrike" dirty="0">
                          <a:solidFill>
                            <a:srgbClr val="000000"/>
                          </a:solidFill>
                          <a:latin typeface="+mn-lt"/>
                        </a:rPr>
                        <a:t>Europe CEN</a:t>
                      </a:r>
                    </a:p>
                  </a:txBody>
                  <a:tcPr marL="8162" marR="8162" marT="816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G1</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G2</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a:solidFill>
                            <a:srgbClr val="000000"/>
                          </a:solidFill>
                          <a:latin typeface="+mn-lt"/>
                        </a:rPr>
                        <a:t>G3</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en-US" sz="1200" b="0" i="0" u="none" strike="noStrike">
                          <a:solidFill>
                            <a:srgbClr val="000000"/>
                          </a:solidFill>
                          <a:latin typeface="+mn-lt"/>
                        </a:rPr>
                        <a:t>G4</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sz="1200" b="0" i="0" u="none" strike="noStrike" dirty="0">
                          <a:solidFill>
                            <a:srgbClr val="000000"/>
                          </a:solidFill>
                          <a:latin typeface="+mn-lt"/>
                        </a:rPr>
                        <a:t>F5</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en-US" sz="1200" b="0" i="0" u="none" strike="noStrike" dirty="0">
                          <a:solidFill>
                            <a:srgbClr val="000000"/>
                          </a:solidFill>
                          <a:latin typeface="+mn-lt"/>
                        </a:rPr>
                        <a:t>F6</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sz="1200" b="0" i="0" u="none" strike="noStrike" dirty="0">
                          <a:solidFill>
                            <a:srgbClr val="000000"/>
                          </a:solidFill>
                          <a:latin typeface="+mn-lt"/>
                        </a:rPr>
                        <a:t>F7</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F8</a:t>
                      </a:r>
                    </a:p>
                  </a:txBody>
                  <a:tcPr marL="8162" marR="8162" marT="816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9691">
                <a:tc>
                  <a:txBody>
                    <a:bodyPr/>
                    <a:lstStyle/>
                    <a:p>
                      <a:pPr algn="ctr" fontAlgn="ctr"/>
                      <a:r>
                        <a:rPr lang="en-US" sz="1200" b="1" i="0" u="none" strike="noStrike" dirty="0">
                          <a:solidFill>
                            <a:srgbClr val="000000"/>
                          </a:solidFill>
                          <a:latin typeface="+mn-lt"/>
                        </a:rPr>
                        <a:t>Europe EUROVENT</a:t>
                      </a:r>
                    </a:p>
                  </a:txBody>
                  <a:tcPr marL="8162" marR="8162" marT="816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EU1</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EU2</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EU3</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2">
                  <a:txBody>
                    <a:bodyPr/>
                    <a:lstStyle/>
                    <a:p>
                      <a:pPr algn="ctr" fontAlgn="ctr"/>
                      <a:r>
                        <a:rPr lang="en-US" sz="1200" b="0" i="0" u="none" strike="noStrike" dirty="0">
                          <a:solidFill>
                            <a:srgbClr val="000000"/>
                          </a:solidFill>
                          <a:latin typeface="+mn-lt"/>
                        </a:rPr>
                        <a:t>EU4</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sz="1200" b="0" i="0" u="none" strike="noStrike" dirty="0">
                          <a:solidFill>
                            <a:srgbClr val="000000"/>
                          </a:solidFill>
                          <a:latin typeface="+mn-lt"/>
                        </a:rPr>
                        <a:t>EU5</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2">
                  <a:txBody>
                    <a:bodyPr/>
                    <a:lstStyle/>
                    <a:p>
                      <a:pPr algn="ctr" fontAlgn="ctr"/>
                      <a:r>
                        <a:rPr lang="en-US" sz="1200" b="0" i="0" u="none" strike="noStrike" dirty="0">
                          <a:solidFill>
                            <a:srgbClr val="000000"/>
                          </a:solidFill>
                          <a:latin typeface="+mn-lt"/>
                        </a:rPr>
                        <a:t>EU6</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zh-CN" altLang="en-US"/>
                    </a:p>
                  </a:txBody>
                  <a:tcPr/>
                </a:tc>
                <a:tc>
                  <a:txBody>
                    <a:bodyPr/>
                    <a:lstStyle/>
                    <a:p>
                      <a:pPr algn="ctr" fontAlgn="ctr"/>
                      <a:r>
                        <a:rPr lang="en-US" sz="1200" b="0" i="0" u="none" strike="noStrike" dirty="0">
                          <a:solidFill>
                            <a:srgbClr val="000000"/>
                          </a:solidFill>
                          <a:latin typeface="+mn-lt"/>
                        </a:rPr>
                        <a:t>EU7</a:t>
                      </a:r>
                    </a:p>
                  </a:txBody>
                  <a:tcPr marL="8162" marR="8162" marT="81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dirty="0">
                          <a:solidFill>
                            <a:srgbClr val="000000"/>
                          </a:solidFill>
                          <a:latin typeface="+mn-lt"/>
                        </a:rPr>
                        <a:t>EU8</a:t>
                      </a:r>
                    </a:p>
                  </a:txBody>
                  <a:tcPr marL="8162" marR="8162" marT="816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358151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latin typeface="+mn-lt"/>
                <a:ea typeface="+mn-ea"/>
                <a:cs typeface="+mn-ea"/>
                <a:sym typeface="+mn-lt"/>
              </a:rPr>
              <a:t>(Single)</a:t>
            </a:r>
            <a:r>
              <a:rPr lang="zh-CN" altLang="zh-CN" dirty="0" smtClean="0">
                <a:latin typeface="+mn-lt"/>
                <a:ea typeface="+mn-ea"/>
                <a:cs typeface="+mn-ea"/>
                <a:sym typeface="+mn-lt"/>
              </a:rPr>
              <a:t>Which of the following devices is a direct-contact processing device?</a:t>
            </a:r>
            <a:endParaRPr lang="en-US" altLang="zh-CN" dirty="0" smtClean="0">
              <a:latin typeface="+mn-lt"/>
              <a:ea typeface="+mn-ea"/>
              <a:cs typeface="+mn-ea"/>
              <a:sym typeface="+mn-lt"/>
            </a:endParaRPr>
          </a:p>
          <a:p>
            <a:pPr lvl="1"/>
            <a:r>
              <a:rPr lang="zh-CN" altLang="zh-CN" sz="1600" dirty="0">
                <a:cs typeface="+mn-ea"/>
                <a:sym typeface="+mn-lt"/>
              </a:rPr>
              <a:t>Humidifier</a:t>
            </a:r>
            <a:r>
              <a:rPr lang="zh-CN" altLang="en-US" sz="1600" dirty="0">
                <a:cs typeface="+mn-ea"/>
                <a:sym typeface="+mn-lt"/>
              </a:rPr>
              <a:t> </a:t>
            </a:r>
            <a:endParaRPr lang="en-US" altLang="zh-CN" sz="1600" dirty="0">
              <a:cs typeface="+mn-ea"/>
              <a:sym typeface="+mn-lt"/>
            </a:endParaRPr>
          </a:p>
          <a:p>
            <a:pPr lvl="1"/>
            <a:r>
              <a:rPr lang="zh-CN" altLang="zh-CN" sz="1600" dirty="0" smtClean="0">
                <a:cs typeface="+mn-ea"/>
                <a:sym typeface="+mn-lt"/>
              </a:rPr>
              <a:t>Evaporator</a:t>
            </a:r>
            <a:endParaRPr lang="en-US" altLang="zh-CN" sz="1600" dirty="0" smtClean="0">
              <a:cs typeface="+mn-ea"/>
              <a:sym typeface="+mn-lt"/>
            </a:endParaRPr>
          </a:p>
          <a:p>
            <a:pPr lvl="1"/>
            <a:r>
              <a:rPr lang="zh-CN" altLang="zh-CN" sz="1600" dirty="0">
                <a:cs typeface="+mn-ea"/>
                <a:sym typeface="+mn-lt"/>
              </a:rPr>
              <a:t>Electric </a:t>
            </a:r>
            <a:r>
              <a:rPr lang="zh-CN" altLang="zh-CN" sz="1600" dirty="0" smtClean="0">
                <a:cs typeface="+mn-ea"/>
                <a:sym typeface="+mn-lt"/>
              </a:rPr>
              <a:t>heater</a:t>
            </a:r>
            <a:endParaRPr lang="en-US" altLang="zh-CN" sz="1600" dirty="0" smtClean="0">
              <a:cs typeface="+mn-ea"/>
              <a:sym typeface="+mn-lt"/>
            </a:endParaRPr>
          </a:p>
          <a:p>
            <a:pPr lvl="1"/>
            <a:r>
              <a:rPr lang="zh-CN" altLang="zh-CN" sz="1600" dirty="0">
                <a:cs typeface="+mn-ea"/>
                <a:sym typeface="+mn-lt"/>
              </a:rPr>
              <a:t>Condenser </a:t>
            </a:r>
            <a:endParaRPr lang="en-US" altLang="zh-CN" dirty="0" smtClean="0">
              <a:latin typeface="+mn-lt"/>
              <a:ea typeface="+mn-ea"/>
              <a:cs typeface="+mn-ea"/>
              <a:sym typeface="+mn-lt"/>
            </a:endParaRPr>
          </a:p>
          <a:p>
            <a:r>
              <a:rPr lang="en-US" altLang="zh-CN" dirty="0"/>
              <a:t>(Short Answer Question)</a:t>
            </a:r>
            <a:r>
              <a:rPr lang="zh-CN" altLang="zh-CN" dirty="0" smtClean="0">
                <a:latin typeface="+mn-lt"/>
                <a:ea typeface="+mn-ea"/>
                <a:cs typeface="+mn-ea"/>
                <a:sym typeface="+mn-lt"/>
              </a:rPr>
              <a:t>What </a:t>
            </a:r>
            <a:r>
              <a:rPr lang="en-US" altLang="zh-CN" dirty="0">
                <a:latin typeface="+mn-lt"/>
                <a:ea typeface="+mn-ea"/>
                <a:cs typeface="+mn-ea"/>
                <a:sym typeface="+mn-lt"/>
              </a:rPr>
              <a:t>categories</a:t>
            </a:r>
            <a:r>
              <a:rPr lang="zh-CN" altLang="zh-CN" dirty="0">
                <a:latin typeface="+mn-lt"/>
                <a:ea typeface="+mn-ea"/>
                <a:cs typeface="+mn-ea"/>
                <a:sym typeface="+mn-lt"/>
              </a:rPr>
              <a:t> can air conditioning systems be classified into by media?</a:t>
            </a:r>
            <a:endParaRPr lang="zh-CN" altLang="en-US" dirty="0">
              <a:latin typeface="+mn-lt"/>
              <a:ea typeface="+mn-ea"/>
              <a:cs typeface="+mn-ea"/>
              <a:sym typeface="+mn-lt"/>
            </a:endParaRPr>
          </a:p>
        </p:txBody>
      </p:sp>
    </p:spTree>
    <p:extLst>
      <p:ext uri="{BB962C8B-B14F-4D97-AF65-F5344CB8AC3E}">
        <p14:creationId xmlns:p14="http://schemas.microsoft.com/office/powerpoint/2010/main" val="115755894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0"/>
          </p:nvPr>
        </p:nvSpPr>
        <p:spPr/>
        <p:txBody>
          <a:bodyPr/>
          <a:lstStyle/>
          <a:p>
            <a:r>
              <a:rPr lang="en-US" altLang="zh-CN" dirty="0">
                <a:latin typeface="+mn-lt"/>
                <a:ea typeface="+mn-ea"/>
                <a:cs typeface="+mn-ea"/>
                <a:sym typeface="+mn-lt"/>
              </a:rPr>
              <a:t>Working Principles of Air Conditioning </a:t>
            </a:r>
            <a:r>
              <a:rPr lang="en-US" altLang="zh-CN" dirty="0" smtClean="0">
                <a:latin typeface="+mn-lt"/>
                <a:ea typeface="+mn-ea"/>
                <a:cs typeface="+mn-ea"/>
                <a:sym typeface="+mn-lt"/>
              </a:rPr>
              <a:t>System</a:t>
            </a:r>
            <a:endParaRPr lang="en-US" altLang="zh-CN" dirty="0">
              <a:latin typeface="+mn-lt"/>
              <a:ea typeface="+mn-ea"/>
              <a:cs typeface="+mn-ea"/>
              <a:sym typeface="+mn-lt"/>
            </a:endParaRPr>
          </a:p>
          <a:p>
            <a:r>
              <a:rPr lang="en-US" altLang="zh-CN" dirty="0">
                <a:latin typeface="+mn-lt"/>
                <a:ea typeface="+mn-ea"/>
                <a:cs typeface="+mn-ea"/>
                <a:sym typeface="+mn-lt"/>
              </a:rPr>
              <a:t>Classification of Air Conditioning </a:t>
            </a:r>
            <a:r>
              <a:rPr lang="en-US" altLang="zh-CN" dirty="0" smtClean="0">
                <a:latin typeface="+mn-lt"/>
                <a:ea typeface="+mn-ea"/>
                <a:cs typeface="+mn-ea"/>
                <a:sym typeface="+mn-lt"/>
              </a:rPr>
              <a:t>System</a:t>
            </a:r>
            <a:endParaRPr lang="en-US" altLang="zh-CN" dirty="0">
              <a:latin typeface="+mn-lt"/>
              <a:ea typeface="+mn-ea"/>
              <a:cs typeface="+mn-ea"/>
              <a:sym typeface="+mn-lt"/>
            </a:endParaRPr>
          </a:p>
          <a:p>
            <a:r>
              <a:rPr lang="en-US" altLang="zh-CN" dirty="0">
                <a:latin typeface="+mn-lt"/>
                <a:ea typeface="+mn-ea"/>
                <a:cs typeface="+mn-ea"/>
                <a:sym typeface="+mn-lt"/>
              </a:rPr>
              <a:t>Air Handling Equipment</a:t>
            </a:r>
          </a:p>
          <a:p>
            <a:r>
              <a:rPr lang="en-US" altLang="zh-CN" dirty="0">
                <a:latin typeface="+mn-lt"/>
                <a:ea typeface="+mn-ea"/>
                <a:cs typeface="+mn-ea"/>
                <a:sym typeface="+mn-lt"/>
              </a:rPr>
              <a:t>Air Conditioning </a:t>
            </a:r>
            <a:r>
              <a:rPr lang="en-US" altLang="zh-CN" dirty="0" smtClean="0">
                <a:latin typeface="+mn-lt"/>
                <a:ea typeface="+mn-ea"/>
                <a:cs typeface="+mn-ea"/>
                <a:sym typeface="+mn-lt"/>
              </a:rPr>
              <a:t>Air </a:t>
            </a:r>
            <a:r>
              <a:rPr lang="en-US" altLang="zh-CN" dirty="0">
                <a:latin typeface="+mn-lt"/>
                <a:ea typeface="+mn-ea"/>
                <a:cs typeface="+mn-ea"/>
                <a:sym typeface="+mn-lt"/>
              </a:rPr>
              <a:t>System</a:t>
            </a:r>
          </a:p>
          <a:p>
            <a:r>
              <a:rPr lang="en-US" altLang="zh-CN" dirty="0">
                <a:latin typeface="+mn-lt"/>
                <a:ea typeface="+mn-ea"/>
                <a:cs typeface="+mn-ea"/>
                <a:sym typeface="+mn-lt"/>
              </a:rPr>
              <a:t>Common Air Conditioner Terms</a:t>
            </a:r>
          </a:p>
        </p:txBody>
      </p:sp>
    </p:spTree>
    <p:extLst>
      <p:ext uri="{BB962C8B-B14F-4D97-AF65-F5344CB8AC3E}">
        <p14:creationId xmlns:p14="http://schemas.microsoft.com/office/powerpoint/2010/main" val="32823291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grpSp>
        <p:nvGrpSpPr>
          <p:cNvPr id="5" name="组合 4">
            <a:extLst>
              <a:ext uri="{FF2B5EF4-FFF2-40B4-BE49-F238E27FC236}">
                <a16:creationId xmlns="" xmlns:a16="http://schemas.microsoft.com/office/drawing/2014/main" id="{83F91931-180B-4236-AD33-35A849652E5B}"/>
              </a:ext>
            </a:extLst>
          </p:cNvPr>
          <p:cNvGrpSpPr/>
          <p:nvPr/>
        </p:nvGrpSpPr>
        <p:grpSpPr>
          <a:xfrm>
            <a:off x="7240636" y="3716338"/>
            <a:ext cx="1944000" cy="1951766"/>
            <a:chOff x="4716250" y="3981255"/>
            <a:chExt cx="1944000" cy="1951766"/>
          </a:xfrm>
        </p:grpSpPr>
        <p:pic>
          <p:nvPicPr>
            <p:cNvPr id="6" name="图片 5">
              <a:extLst>
                <a:ext uri="{FF2B5EF4-FFF2-40B4-BE49-F238E27FC236}">
                  <a16:creationId xmlns="" xmlns:a16="http://schemas.microsoft.com/office/drawing/2014/main"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250" y="3981255"/>
              <a:ext cx="1944000" cy="1944000"/>
            </a:xfrm>
            <a:prstGeom prst="rect">
              <a:avLst/>
            </a:prstGeom>
          </p:spPr>
        </p:pic>
        <p:sp>
          <p:nvSpPr>
            <p:cNvPr id="9" name="矩形 8">
              <a:extLst>
                <a:ext uri="{FF2B5EF4-FFF2-40B4-BE49-F238E27FC236}">
                  <a16:creationId xmlns="" xmlns:a16="http://schemas.microsoft.com/office/drawing/2014/main" id="{F0C0DE57-B92C-4D21-8E4E-12F0C1781314}"/>
                </a:ext>
              </a:extLst>
            </p:cNvPr>
            <p:cNvSpPr/>
            <p:nvPr/>
          </p:nvSpPr>
          <p:spPr>
            <a:xfrm>
              <a:off x="5059712" y="5625244"/>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 xmlns:a16="http://schemas.microsoft.com/office/drawing/2014/main"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5508230" y="4773235"/>
              <a:ext cx="360040" cy="360040"/>
            </a:xfrm>
            <a:prstGeom prst="rect">
              <a:avLst/>
            </a:prstGeom>
          </p:spPr>
        </p:pic>
      </p:grpSp>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 xmlns:a16="http://schemas.microsoft.com/office/drawing/2014/main"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 xmlns:a16="http://schemas.microsoft.com/office/drawing/2014/main"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 xmlns:a16="http://schemas.microsoft.com/office/drawing/2014/main"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 xmlns:a16="http://schemas.microsoft.com/office/drawing/2014/main"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 xmlns:a16="http://schemas.microsoft.com/office/drawing/2014/main"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 xmlns:a16="http://schemas.microsoft.com/office/drawing/2014/main"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a16="http://schemas.microsoft.com/office/drawing/2014/main" xmlns=""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36206554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8268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7"/>
          </p:nvPr>
        </p:nvSpPr>
        <p:spPr/>
        <p:txBody>
          <a:bodyPr/>
          <a:lstStyle/>
          <a:p>
            <a:endParaRPr lang="zh-CN" altLang="en-US">
              <a:sym typeface="Huawei Sans" panose="020C0503030203020204" pitchFamily="34" charset="0"/>
            </a:endParaRPr>
          </a:p>
        </p:txBody>
      </p:sp>
      <p:sp>
        <p:nvSpPr>
          <p:cNvPr id="3" name="文本占位符 2"/>
          <p:cNvSpPr>
            <a:spLocks noGrp="1"/>
          </p:cNvSpPr>
          <p:nvPr>
            <p:ph type="body" sz="quarter" idx="18"/>
          </p:nvPr>
        </p:nvSpPr>
        <p:spPr/>
        <p:txBody>
          <a:bodyPr/>
          <a:lstStyle/>
          <a:p>
            <a:endParaRPr lang="zh-CN" altLang="en-US">
              <a:sym typeface="Huawei Sans" panose="020C0503030203020204" pitchFamily="34" charset="0"/>
            </a:endParaRPr>
          </a:p>
        </p:txBody>
      </p:sp>
      <p:sp>
        <p:nvSpPr>
          <p:cNvPr id="5" name="文本占位符 4"/>
          <p:cNvSpPr>
            <a:spLocks noGrp="1"/>
          </p:cNvSpPr>
          <p:nvPr>
            <p:ph type="body" sz="quarter" idx="19"/>
          </p:nvPr>
        </p:nvSpPr>
        <p:spPr/>
        <p:txBody>
          <a:bodyPr/>
          <a:lstStyle/>
          <a:p>
            <a:endParaRPr lang="zh-CN" altLang="en-US">
              <a:sym typeface="Huawei Sans" panose="020C0503030203020204" pitchFamily="34" charset="0"/>
            </a:endParaRPr>
          </a:p>
        </p:txBody>
      </p:sp>
      <p:sp>
        <p:nvSpPr>
          <p:cNvPr id="7" name="文本占位符 6"/>
          <p:cNvSpPr>
            <a:spLocks noGrp="1"/>
          </p:cNvSpPr>
          <p:nvPr>
            <p:ph type="body" sz="quarter" idx="20"/>
          </p:nvPr>
        </p:nvSpPr>
        <p:spPr/>
        <p:txBody>
          <a:bodyPr/>
          <a:lstStyle/>
          <a:p>
            <a:endParaRPr lang="zh-CN" altLang="en-US">
              <a:sym typeface="Huawei Sans" panose="020C0503030203020204" pitchFamily="34" charset="0"/>
            </a:endParaRPr>
          </a:p>
        </p:txBody>
      </p:sp>
      <p:sp>
        <p:nvSpPr>
          <p:cNvPr id="53" name="文本占位符 52"/>
          <p:cNvSpPr>
            <a:spLocks noGrp="1"/>
          </p:cNvSpPr>
          <p:nvPr>
            <p:ph type="body" sz="quarter" idx="13"/>
          </p:nvPr>
        </p:nvSpPr>
        <p:spPr/>
        <p:txBody>
          <a:bodyPr/>
          <a:lstStyle/>
          <a:p>
            <a:r>
              <a:rPr lang="en-US" altLang="zh-CN" dirty="0" smtClean="0">
                <a:sym typeface="Huawei Sans" panose="020C0503030203020204" pitchFamily="34" charset="0"/>
              </a:rPr>
              <a:t>Shenjutao/WX352174</a:t>
            </a:r>
            <a:endParaRPr lang="zh-CN" altLang="en-US" dirty="0">
              <a:sym typeface="Huawei Sans" panose="020C0503030203020204" pitchFamily="34" charset="0"/>
            </a:endParaRPr>
          </a:p>
        </p:txBody>
      </p:sp>
      <p:sp>
        <p:nvSpPr>
          <p:cNvPr id="4" name="文本占位符 3"/>
          <p:cNvSpPr>
            <a:spLocks noGrp="1"/>
          </p:cNvSpPr>
          <p:nvPr>
            <p:ph type="body" sz="quarter" idx="14"/>
          </p:nvPr>
        </p:nvSpPr>
        <p:spPr/>
        <p:txBody>
          <a:bodyPr/>
          <a:lstStyle/>
          <a:p>
            <a:r>
              <a:rPr lang="en-US" altLang="zh-CN" dirty="0" smtClean="0">
                <a:sym typeface="Huawei Sans" panose="020C0503030203020204" pitchFamily="34" charset="0"/>
              </a:rPr>
              <a:t>2017.07.11</a:t>
            </a:r>
            <a:endParaRPr lang="zh-CN" altLang="en-US" dirty="0">
              <a:sym typeface="Huawei Sans" panose="020C0503030203020204" pitchFamily="34" charset="0"/>
            </a:endParaRPr>
          </a:p>
        </p:txBody>
      </p:sp>
      <p:sp>
        <p:nvSpPr>
          <p:cNvPr id="6" name="文本占位符 5"/>
          <p:cNvSpPr>
            <a:spLocks noGrp="1"/>
          </p:cNvSpPr>
          <p:nvPr>
            <p:ph type="body" sz="quarter" idx="15"/>
          </p:nvPr>
        </p:nvSpPr>
        <p:spPr/>
        <p:txBody>
          <a:bodyPr/>
          <a:lstStyle/>
          <a:p>
            <a:r>
              <a:rPr lang="en-US" altLang="zh-CN" dirty="0" smtClean="0">
                <a:sym typeface="Huawei Sans" panose="020C0503030203020204" pitchFamily="34" charset="0"/>
              </a:rPr>
              <a:t>New</a:t>
            </a:r>
            <a:endParaRPr lang="zh-CN" altLang="en-US" dirty="0">
              <a:sym typeface="Huawei Sans" panose="020C0503030203020204" pitchFamily="34" charset="0"/>
            </a:endParaRPr>
          </a:p>
        </p:txBody>
      </p:sp>
      <p:sp>
        <p:nvSpPr>
          <p:cNvPr id="56" name="文本占位符 55"/>
          <p:cNvSpPr>
            <a:spLocks noGrp="1"/>
          </p:cNvSpPr>
          <p:nvPr>
            <p:ph type="body" sz="quarter" idx="16"/>
          </p:nvPr>
        </p:nvSpPr>
        <p:spPr/>
        <p:txBody>
          <a:bodyPr/>
          <a:lstStyle/>
          <a:p>
            <a:r>
              <a:rPr lang="en-US" altLang="zh-CN" smtClean="0">
                <a:sym typeface="Huawei Sans" panose="020C0503030203020204" pitchFamily="34" charset="0"/>
              </a:rPr>
              <a:t>HCIA-DCF</a:t>
            </a:r>
            <a:endParaRPr lang="zh-CN" altLang="en-US">
              <a:sym typeface="Huawei Sans" panose="020C0503030203020204" pitchFamily="34" charset="0"/>
            </a:endParaRPr>
          </a:p>
        </p:txBody>
      </p:sp>
      <p:sp>
        <p:nvSpPr>
          <p:cNvPr id="8" name="文本占位符 7"/>
          <p:cNvSpPr>
            <a:spLocks noGrp="1"/>
          </p:cNvSpPr>
          <p:nvPr>
            <p:ph type="body" sz="quarter" idx="21"/>
          </p:nvPr>
        </p:nvSpPr>
        <p:spPr/>
        <p:txBody>
          <a:bodyPr/>
          <a:lstStyle/>
          <a:p>
            <a:r>
              <a:rPr lang="en-US" altLang="zh-CN" dirty="0" err="1" smtClean="0">
                <a:sym typeface="Huawei Sans" panose="020C0503030203020204" pitchFamily="34" charset="0"/>
              </a:rPr>
              <a:t>WangCong</a:t>
            </a:r>
            <a:r>
              <a:rPr lang="en-US" altLang="zh-CN" dirty="0" smtClean="0">
                <a:sym typeface="Huawei Sans" panose="020C0503030203020204" pitchFamily="34" charset="0"/>
              </a:rPr>
              <a:t>/wx760444</a:t>
            </a:r>
            <a:endParaRPr lang="zh-CN" altLang="en-US" dirty="0">
              <a:sym typeface="Huawei Sans" panose="020C0503030203020204" pitchFamily="34" charset="0"/>
            </a:endParaRPr>
          </a:p>
        </p:txBody>
      </p:sp>
      <p:sp>
        <p:nvSpPr>
          <p:cNvPr id="9" name="文本占位符 8"/>
          <p:cNvSpPr>
            <a:spLocks noGrp="1"/>
          </p:cNvSpPr>
          <p:nvPr>
            <p:ph type="body" sz="quarter" idx="22"/>
          </p:nvPr>
        </p:nvSpPr>
        <p:spPr/>
        <p:txBody>
          <a:bodyPr/>
          <a:lstStyle/>
          <a:p>
            <a:r>
              <a:rPr lang="en-US" altLang="zh-CN" dirty="0" smtClean="0">
                <a:sym typeface="Huawei Sans" panose="020C0503030203020204" pitchFamily="34" charset="0"/>
              </a:rPr>
              <a:t>2020.04</a:t>
            </a:r>
            <a:endParaRPr lang="zh-CN" altLang="en-US" dirty="0">
              <a:sym typeface="Huawei Sans" panose="020C0503030203020204" pitchFamily="34" charset="0"/>
            </a:endParaRPr>
          </a:p>
        </p:txBody>
      </p:sp>
      <p:sp>
        <p:nvSpPr>
          <p:cNvPr id="10" name="文本占位符 9"/>
          <p:cNvSpPr>
            <a:spLocks noGrp="1"/>
          </p:cNvSpPr>
          <p:nvPr>
            <p:ph type="body" sz="quarter" idx="23"/>
          </p:nvPr>
        </p:nvSpPr>
        <p:spPr/>
        <p:txBody>
          <a:bodyPr/>
          <a:lstStyle/>
          <a:p>
            <a:r>
              <a:rPr lang="en-US" altLang="zh-CN" dirty="0">
                <a:cs typeface="+mn-ea"/>
                <a:sym typeface="+mn-lt"/>
              </a:rPr>
              <a:t>Li </a:t>
            </a:r>
            <a:r>
              <a:rPr lang="en-US" altLang="zh-CN" dirty="0" err="1" smtClean="0">
                <a:cs typeface="+mn-ea"/>
                <a:sym typeface="+mn-lt"/>
              </a:rPr>
              <a:t>Shaofeng</a:t>
            </a:r>
            <a:r>
              <a:rPr lang="en-US" altLang="zh-CN" dirty="0" smtClean="0">
                <a:cs typeface="+mn-ea"/>
                <a:sym typeface="+mn-lt"/>
              </a:rPr>
              <a:t>/l00486775</a:t>
            </a:r>
            <a:endParaRPr lang="zh-CN" altLang="en-US" dirty="0">
              <a:cs typeface="+mn-ea"/>
              <a:sym typeface="+mn-lt"/>
            </a:endParaRPr>
          </a:p>
        </p:txBody>
      </p:sp>
      <p:sp>
        <p:nvSpPr>
          <p:cNvPr id="11" name="文本占位符 10"/>
          <p:cNvSpPr>
            <a:spLocks noGrp="1"/>
          </p:cNvSpPr>
          <p:nvPr>
            <p:ph type="body" sz="quarter" idx="24"/>
          </p:nvPr>
        </p:nvSpPr>
        <p:spPr/>
        <p:txBody>
          <a:bodyPr/>
          <a:lstStyle/>
          <a:p>
            <a:endParaRPr lang="zh-CN" altLang="en-US">
              <a:sym typeface="Huawei Sans" panose="020C0503030203020204" pitchFamily="34" charset="0"/>
            </a:endParaRPr>
          </a:p>
        </p:txBody>
      </p:sp>
      <p:sp>
        <p:nvSpPr>
          <p:cNvPr id="12" name="文本占位符 11"/>
          <p:cNvSpPr>
            <a:spLocks noGrp="1"/>
          </p:cNvSpPr>
          <p:nvPr>
            <p:ph type="body" sz="quarter" idx="25"/>
          </p:nvPr>
        </p:nvSpPr>
        <p:spPr/>
        <p:txBody>
          <a:bodyPr/>
          <a:lstStyle/>
          <a:p>
            <a:endParaRPr lang="zh-CN" altLang="en-US">
              <a:sym typeface="Huawei Sans" panose="020C0503030203020204" pitchFamily="34" charset="0"/>
            </a:endParaRPr>
          </a:p>
        </p:txBody>
      </p:sp>
      <p:sp>
        <p:nvSpPr>
          <p:cNvPr id="13" name="文本占位符 12"/>
          <p:cNvSpPr>
            <a:spLocks noGrp="1"/>
          </p:cNvSpPr>
          <p:nvPr>
            <p:ph type="body" sz="quarter" idx="26"/>
          </p:nvPr>
        </p:nvSpPr>
        <p:spPr/>
        <p:txBody>
          <a:bodyPr/>
          <a:lstStyle/>
          <a:p>
            <a:endParaRPr lang="zh-CN" altLang="en-US">
              <a:sym typeface="Huawei Sans" panose="020C0503030203020204" pitchFamily="34" charset="0"/>
            </a:endParaRPr>
          </a:p>
        </p:txBody>
      </p:sp>
      <p:sp>
        <p:nvSpPr>
          <p:cNvPr id="14" name="文本占位符 13"/>
          <p:cNvSpPr>
            <a:spLocks noGrp="1"/>
          </p:cNvSpPr>
          <p:nvPr>
            <p:ph type="body" sz="quarter" idx="27"/>
          </p:nvPr>
        </p:nvSpPr>
        <p:spPr/>
        <p:txBody>
          <a:bodyPr/>
          <a:lstStyle/>
          <a:p>
            <a:endParaRPr lang="zh-CN" altLang="en-US">
              <a:sym typeface="Huawei Sans" panose="020C0503030203020204" pitchFamily="34" charset="0"/>
            </a:endParaRPr>
          </a:p>
        </p:txBody>
      </p:sp>
      <p:sp>
        <p:nvSpPr>
          <p:cNvPr id="15" name="文本占位符 14"/>
          <p:cNvSpPr>
            <a:spLocks noGrp="1"/>
          </p:cNvSpPr>
          <p:nvPr>
            <p:ph type="body" sz="quarter" idx="28"/>
          </p:nvPr>
        </p:nvSpPr>
        <p:spPr/>
        <p:txBody>
          <a:bodyPr/>
          <a:lstStyle/>
          <a:p>
            <a:endParaRPr lang="zh-CN" altLang="en-US">
              <a:sym typeface="Huawei Sans" panose="020C0503030203020204" pitchFamily="34" charset="0"/>
            </a:endParaRPr>
          </a:p>
        </p:txBody>
      </p:sp>
      <p:sp>
        <p:nvSpPr>
          <p:cNvPr id="16" name="文本占位符 15"/>
          <p:cNvSpPr>
            <a:spLocks noGrp="1"/>
          </p:cNvSpPr>
          <p:nvPr>
            <p:ph type="body" sz="quarter" idx="29"/>
          </p:nvPr>
        </p:nvSpPr>
        <p:spPr/>
        <p:txBody>
          <a:bodyPr/>
          <a:lstStyle/>
          <a:p>
            <a:endParaRPr lang="zh-CN" altLang="en-US">
              <a:sym typeface="Huawei Sans" panose="020C0503030203020204" pitchFamily="34" charset="0"/>
            </a:endParaRPr>
          </a:p>
        </p:txBody>
      </p:sp>
      <p:sp>
        <p:nvSpPr>
          <p:cNvPr id="17" name="文本占位符 16"/>
          <p:cNvSpPr>
            <a:spLocks noGrp="1"/>
          </p:cNvSpPr>
          <p:nvPr>
            <p:ph type="body" sz="quarter" idx="30"/>
          </p:nvPr>
        </p:nvSpPr>
        <p:spPr/>
        <p:txBody>
          <a:bodyPr/>
          <a:lstStyle/>
          <a:p>
            <a:endParaRPr lang="zh-CN" altLang="en-US">
              <a:sym typeface="Huawei Sans" panose="020C0503030203020204" pitchFamily="34" charset="0"/>
            </a:endParaRPr>
          </a:p>
        </p:txBody>
      </p:sp>
      <p:sp>
        <p:nvSpPr>
          <p:cNvPr id="18" name="文本占位符 17"/>
          <p:cNvSpPr>
            <a:spLocks noGrp="1"/>
          </p:cNvSpPr>
          <p:nvPr>
            <p:ph type="body" sz="quarter" idx="31"/>
          </p:nvPr>
        </p:nvSpPr>
        <p:spPr/>
        <p:txBody>
          <a:bodyPr/>
          <a:lstStyle/>
          <a:p>
            <a:endParaRPr lang="zh-CN" altLang="en-US">
              <a:sym typeface="Huawei Sans" panose="020C0503030203020204" pitchFamily="34" charset="0"/>
            </a:endParaRPr>
          </a:p>
        </p:txBody>
      </p:sp>
      <p:sp>
        <p:nvSpPr>
          <p:cNvPr id="19" name="文本占位符 18"/>
          <p:cNvSpPr>
            <a:spLocks noGrp="1"/>
          </p:cNvSpPr>
          <p:nvPr>
            <p:ph type="body" sz="quarter" idx="32"/>
          </p:nvPr>
        </p:nvSpPr>
        <p:spPr/>
        <p:txBody>
          <a:bodyPr/>
          <a:lstStyle/>
          <a:p>
            <a:endParaRPr lang="zh-CN" altLang="en-US">
              <a:sym typeface="Huawei Sans" panose="020C0503030203020204" pitchFamily="34" charset="0"/>
            </a:endParaRPr>
          </a:p>
        </p:txBody>
      </p:sp>
      <p:sp>
        <p:nvSpPr>
          <p:cNvPr id="20" name="文本占位符 19"/>
          <p:cNvSpPr>
            <a:spLocks noGrp="1"/>
          </p:cNvSpPr>
          <p:nvPr>
            <p:ph type="body" sz="quarter" idx="33"/>
          </p:nvPr>
        </p:nvSpPr>
        <p:spPr/>
        <p:txBody>
          <a:bodyPr/>
          <a:lstStyle/>
          <a:p>
            <a:endParaRPr lang="zh-CN" altLang="en-US">
              <a:sym typeface="Huawei Sans" panose="020C0503030203020204" pitchFamily="34" charset="0"/>
            </a:endParaRPr>
          </a:p>
        </p:txBody>
      </p:sp>
      <p:sp>
        <p:nvSpPr>
          <p:cNvPr id="21" name="文本占位符 20"/>
          <p:cNvSpPr>
            <a:spLocks noGrp="1"/>
          </p:cNvSpPr>
          <p:nvPr>
            <p:ph type="body" sz="quarter" idx="34"/>
          </p:nvPr>
        </p:nvSpPr>
        <p:spPr/>
        <p:txBody>
          <a:bodyPr/>
          <a:lstStyle/>
          <a:p>
            <a:endParaRPr lang="zh-CN" altLang="en-US">
              <a:sym typeface="Huawei Sans" panose="020C0503030203020204" pitchFamily="34" charset="0"/>
            </a:endParaRPr>
          </a:p>
        </p:txBody>
      </p:sp>
      <p:sp>
        <p:nvSpPr>
          <p:cNvPr id="22" name="文本占位符 21"/>
          <p:cNvSpPr>
            <a:spLocks noGrp="1"/>
          </p:cNvSpPr>
          <p:nvPr>
            <p:ph type="body" sz="quarter" idx="35"/>
          </p:nvPr>
        </p:nvSpPr>
        <p:spPr/>
        <p:txBody>
          <a:bodyPr/>
          <a:lstStyle/>
          <a:p>
            <a:endParaRPr lang="zh-CN" altLang="en-US">
              <a:sym typeface="Huawei Sans" panose="020C0503030203020204" pitchFamily="34" charset="0"/>
            </a:endParaRPr>
          </a:p>
        </p:txBody>
      </p:sp>
      <p:sp>
        <p:nvSpPr>
          <p:cNvPr id="23" name="文本占位符 22"/>
          <p:cNvSpPr>
            <a:spLocks noGrp="1"/>
          </p:cNvSpPr>
          <p:nvPr>
            <p:ph type="body" sz="quarter" idx="36"/>
          </p:nvPr>
        </p:nvSpPr>
        <p:spPr/>
        <p:txBody>
          <a:bodyPr/>
          <a:lstStyle/>
          <a:p>
            <a:endParaRPr lang="zh-CN" altLang="en-US">
              <a:sym typeface="Huawei Sans" panose="020C0503030203020204" pitchFamily="34" charset="0"/>
            </a:endParaRPr>
          </a:p>
        </p:txBody>
      </p:sp>
      <p:sp>
        <p:nvSpPr>
          <p:cNvPr id="24" name="文本占位符 23"/>
          <p:cNvSpPr>
            <a:spLocks noGrp="1"/>
          </p:cNvSpPr>
          <p:nvPr>
            <p:ph type="body" sz="quarter" idx="37"/>
          </p:nvPr>
        </p:nvSpPr>
        <p:spPr/>
        <p:txBody>
          <a:bodyPr/>
          <a:lstStyle/>
          <a:p>
            <a:endParaRPr lang="zh-CN" altLang="en-US">
              <a:sym typeface="Huawei Sans" panose="020C0503030203020204" pitchFamily="34" charset="0"/>
            </a:endParaRPr>
          </a:p>
        </p:txBody>
      </p:sp>
      <p:sp>
        <p:nvSpPr>
          <p:cNvPr id="25" name="文本占位符 24"/>
          <p:cNvSpPr>
            <a:spLocks noGrp="1"/>
          </p:cNvSpPr>
          <p:nvPr>
            <p:ph type="body" sz="quarter" idx="38"/>
          </p:nvPr>
        </p:nvSpPr>
        <p:spPr/>
        <p:txBody>
          <a:bodyPr/>
          <a:lstStyle/>
          <a:p>
            <a:endParaRPr lang="zh-CN" altLang="en-US">
              <a:sym typeface="Huawei Sans" panose="020C0503030203020204" pitchFamily="34" charset="0"/>
            </a:endParaRPr>
          </a:p>
        </p:txBody>
      </p:sp>
      <p:sp>
        <p:nvSpPr>
          <p:cNvPr id="26" name="文本占位符 25"/>
          <p:cNvSpPr>
            <a:spLocks noGrp="1"/>
          </p:cNvSpPr>
          <p:nvPr>
            <p:ph type="body" sz="quarter" idx="39"/>
          </p:nvPr>
        </p:nvSpPr>
        <p:spPr/>
        <p:txBody>
          <a:bodyPr/>
          <a:lstStyle/>
          <a:p>
            <a:endParaRPr lang="zh-CN" altLang="en-US">
              <a:sym typeface="Huawei Sans" panose="020C0503030203020204" pitchFamily="34" charset="0"/>
            </a:endParaRPr>
          </a:p>
        </p:txBody>
      </p:sp>
      <p:sp>
        <p:nvSpPr>
          <p:cNvPr id="27" name="文本占位符 26"/>
          <p:cNvSpPr>
            <a:spLocks noGrp="1"/>
          </p:cNvSpPr>
          <p:nvPr>
            <p:ph type="body" sz="quarter" idx="40"/>
          </p:nvPr>
        </p:nvSpPr>
        <p:spPr/>
        <p:txBody>
          <a:bodyPr/>
          <a:lstStyle/>
          <a:p>
            <a:endParaRPr lang="zh-CN" altLang="en-US">
              <a:sym typeface="Huawei Sans" panose="020C0503030203020204" pitchFamily="34" charset="0"/>
            </a:endParaRPr>
          </a:p>
        </p:txBody>
      </p:sp>
    </p:spTree>
    <p:extLst>
      <p:ext uri="{BB962C8B-B14F-4D97-AF65-F5344CB8AC3E}">
        <p14:creationId xmlns:p14="http://schemas.microsoft.com/office/powerpoint/2010/main" val="382182618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Development History of Air Conditioning Systems</a:t>
            </a:r>
            <a:endParaRPr lang="zh-CN" altLang="en-US" dirty="0">
              <a:latin typeface="+mn-lt"/>
              <a:ea typeface="+mn-ea"/>
              <a:cs typeface="+mn-ea"/>
              <a:sym typeface="+mn-lt"/>
            </a:endParaRPr>
          </a:p>
        </p:txBody>
      </p:sp>
      <p:sp>
        <p:nvSpPr>
          <p:cNvPr id="9" name="右箭头 2"/>
          <p:cNvSpPr>
            <a:spLocks noChangeArrowheads="1"/>
          </p:cNvSpPr>
          <p:nvPr/>
        </p:nvSpPr>
        <p:spPr bwMode="auto">
          <a:xfrm>
            <a:off x="2424114" y="3420520"/>
            <a:ext cx="7560319" cy="611731"/>
          </a:xfrm>
          <a:prstGeom prst="rightArrow">
            <a:avLst>
              <a:gd name="adj1" fmla="val 50000"/>
              <a:gd name="adj2" fmla="val 49877"/>
            </a:avLst>
          </a:prstGeom>
          <a:solidFill>
            <a:schemeClr val="tx2"/>
          </a:solidFill>
          <a:ln w="9525" algn="ctr">
            <a:solidFill>
              <a:srgbClr val="FFFF00"/>
            </a:solidFill>
            <a:round/>
            <a:headEnd/>
            <a:tailEnd/>
          </a:ln>
        </p:spPr>
        <p:txBody>
          <a:bodyPr/>
          <a:lstStyle/>
          <a:p>
            <a:pPr fontAlgn="t"/>
            <a:endParaRPr lang="zh-CN" altLang="en-US" sz="1200">
              <a:cs typeface="+mn-ea"/>
              <a:sym typeface="+mn-lt"/>
            </a:endParaRPr>
          </a:p>
        </p:txBody>
      </p:sp>
      <p:sp>
        <p:nvSpPr>
          <p:cNvPr id="10" name="矩形 3"/>
          <p:cNvSpPr>
            <a:spLocks noChangeArrowheads="1"/>
          </p:cNvSpPr>
          <p:nvPr/>
        </p:nvSpPr>
        <p:spPr bwMode="auto">
          <a:xfrm>
            <a:off x="2612642" y="1952837"/>
            <a:ext cx="1647155" cy="1047539"/>
          </a:xfrm>
          <a:prstGeom prst="rect">
            <a:avLst/>
          </a:prstGeom>
          <a:noFill/>
          <a:ln w="9525">
            <a:solidFill>
              <a:schemeClr val="tx2"/>
            </a:solidFill>
            <a:miter lim="800000"/>
            <a:headEnd/>
            <a:tailEnd/>
          </a:ln>
        </p:spPr>
        <p:txBody>
          <a:bodyPr/>
          <a:lstStyle/>
          <a:p>
            <a:pPr eaLnBrk="0" fontAlgn="t" hangingPunct="0">
              <a:buSzPct val="100000"/>
            </a:pPr>
            <a:r>
              <a:rPr lang="zh-CN" altLang="zh-CN" sz="1200" b="1" dirty="0">
                <a:solidFill>
                  <a:srgbClr val="000000"/>
                </a:solidFill>
                <a:cs typeface="+mn-ea"/>
                <a:sym typeface="+mn-lt"/>
              </a:rPr>
              <a:t>In 1901</a:t>
            </a:r>
            <a:r>
              <a:rPr lang="zh-CN" altLang="zh-CN" sz="1200" dirty="0">
                <a:solidFill>
                  <a:srgbClr val="000000"/>
                </a:solidFill>
                <a:cs typeface="+mn-ea"/>
                <a:sym typeface="+mn-lt"/>
              </a:rPr>
              <a:t>, Dr. Willis Carrier established the world's first air-conditioning test lab in the United States.</a:t>
            </a:r>
          </a:p>
        </p:txBody>
      </p:sp>
      <p:sp>
        <p:nvSpPr>
          <p:cNvPr id="11" name="矩形 6"/>
          <p:cNvSpPr>
            <a:spLocks noChangeArrowheads="1"/>
          </p:cNvSpPr>
          <p:nvPr/>
        </p:nvSpPr>
        <p:spPr bwMode="auto">
          <a:xfrm>
            <a:off x="3719736" y="4505797"/>
            <a:ext cx="1613014" cy="1011087"/>
          </a:xfrm>
          <a:prstGeom prst="rect">
            <a:avLst/>
          </a:prstGeom>
          <a:noFill/>
          <a:ln w="9525">
            <a:solidFill>
              <a:schemeClr val="tx2"/>
            </a:solidFill>
            <a:miter lim="800000"/>
            <a:headEnd/>
            <a:tailEnd/>
          </a:ln>
        </p:spPr>
        <p:txBody>
          <a:bodyPr/>
          <a:lstStyle/>
          <a:p>
            <a:pPr eaLnBrk="0" fontAlgn="t" hangingPunct="0">
              <a:buSzPct val="100000"/>
            </a:pPr>
            <a:r>
              <a:rPr lang="zh-CN" altLang="zh-CN" sz="1200" b="1" dirty="0">
                <a:solidFill>
                  <a:srgbClr val="000000"/>
                </a:solidFill>
                <a:cs typeface="+mn-ea"/>
                <a:sym typeface="+mn-lt"/>
              </a:rPr>
              <a:t>In 1902</a:t>
            </a:r>
            <a:r>
              <a:rPr lang="zh-CN" altLang="zh-CN" sz="1200" dirty="0">
                <a:solidFill>
                  <a:srgbClr val="000000"/>
                </a:solidFill>
                <a:cs typeface="+mn-ea"/>
                <a:sym typeface="+mn-lt"/>
              </a:rPr>
              <a:t>, Dr. Carrier designed the world's first set of scientific air conditioning systems.</a:t>
            </a:r>
          </a:p>
        </p:txBody>
      </p:sp>
      <p:sp>
        <p:nvSpPr>
          <p:cNvPr id="12" name="矩形 5"/>
          <p:cNvSpPr>
            <a:spLocks noChangeArrowheads="1"/>
          </p:cNvSpPr>
          <p:nvPr/>
        </p:nvSpPr>
        <p:spPr bwMode="auto">
          <a:xfrm>
            <a:off x="4880472" y="1952837"/>
            <a:ext cx="1531841" cy="994137"/>
          </a:xfrm>
          <a:prstGeom prst="rect">
            <a:avLst/>
          </a:prstGeom>
          <a:noFill/>
          <a:ln w="9525">
            <a:solidFill>
              <a:schemeClr val="tx2"/>
            </a:solidFill>
            <a:miter lim="800000"/>
            <a:headEnd/>
            <a:tailEnd/>
          </a:ln>
        </p:spPr>
        <p:txBody>
          <a:bodyPr/>
          <a:lstStyle/>
          <a:p>
            <a:pPr eaLnBrk="0" fontAlgn="t" hangingPunct="0">
              <a:buSzPct val="100000"/>
            </a:pPr>
            <a:r>
              <a:rPr lang="zh-CN" altLang="zh-CN" sz="1200" b="1" dirty="0">
                <a:solidFill>
                  <a:srgbClr val="000000"/>
                </a:solidFill>
                <a:cs typeface="+mn-ea"/>
                <a:sym typeface="+mn-lt"/>
              </a:rPr>
              <a:t>In 1922</a:t>
            </a:r>
            <a:r>
              <a:rPr lang="zh-CN" altLang="zh-CN" sz="1200" dirty="0">
                <a:solidFill>
                  <a:srgbClr val="000000"/>
                </a:solidFill>
                <a:cs typeface="+mn-ea"/>
                <a:sym typeface="+mn-lt"/>
              </a:rPr>
              <a:t>, Dr. Carrier invented the world's first centrifugal chiller.</a:t>
            </a:r>
          </a:p>
        </p:txBody>
      </p:sp>
      <p:sp>
        <p:nvSpPr>
          <p:cNvPr id="13" name="矩形 7"/>
          <p:cNvSpPr>
            <a:spLocks noChangeArrowheads="1"/>
          </p:cNvSpPr>
          <p:nvPr/>
        </p:nvSpPr>
        <p:spPr bwMode="auto">
          <a:xfrm>
            <a:off x="5772150" y="4505796"/>
            <a:ext cx="1728006" cy="1227460"/>
          </a:xfrm>
          <a:prstGeom prst="rect">
            <a:avLst/>
          </a:prstGeom>
          <a:noFill/>
          <a:ln w="9525">
            <a:solidFill>
              <a:schemeClr val="tx2"/>
            </a:solidFill>
            <a:miter lim="800000"/>
            <a:headEnd/>
            <a:tailEnd/>
          </a:ln>
        </p:spPr>
        <p:txBody>
          <a:bodyPr/>
          <a:lstStyle/>
          <a:p>
            <a:pPr eaLnBrk="0" fontAlgn="t" hangingPunct="0">
              <a:buSzPct val="100000"/>
            </a:pPr>
            <a:r>
              <a:rPr lang="zh-CN" altLang="zh-CN" sz="1200" b="1" dirty="0">
                <a:solidFill>
                  <a:srgbClr val="000000"/>
                </a:solidFill>
                <a:cs typeface="+mn-ea"/>
                <a:sym typeface="+mn-lt"/>
              </a:rPr>
              <a:t>In 1930</a:t>
            </a:r>
            <a:r>
              <a:rPr lang="zh-CN" altLang="zh-CN" sz="1200" dirty="0">
                <a:solidFill>
                  <a:srgbClr val="000000"/>
                </a:solidFill>
                <a:cs typeface="+mn-ea"/>
                <a:sym typeface="+mn-lt"/>
              </a:rPr>
              <a:t>, </a:t>
            </a:r>
            <a:r>
              <a:rPr lang="en-US" altLang="zh-CN" sz="1200" dirty="0">
                <a:solidFill>
                  <a:srgbClr val="000000"/>
                </a:solidFill>
                <a:cs typeface="+mn-ea"/>
                <a:sym typeface="+mn-lt"/>
              </a:rPr>
              <a:t>comfort</a:t>
            </a:r>
            <a:r>
              <a:rPr lang="zh-CN" altLang="zh-CN" sz="1200" dirty="0">
                <a:solidFill>
                  <a:srgbClr val="000000"/>
                </a:solidFill>
                <a:cs typeface="+mn-ea"/>
                <a:sym typeface="+mn-lt"/>
              </a:rPr>
              <a:t> air conditioners gr</a:t>
            </a:r>
            <a:r>
              <a:rPr lang="en-US" altLang="zh-CN" sz="1200" dirty="0">
                <a:solidFill>
                  <a:srgbClr val="000000"/>
                </a:solidFill>
                <a:cs typeface="+mn-ea"/>
                <a:sym typeface="+mn-lt"/>
              </a:rPr>
              <a:t>e</a:t>
            </a:r>
            <a:r>
              <a:rPr lang="zh-CN" altLang="zh-CN" sz="1200" dirty="0">
                <a:solidFill>
                  <a:srgbClr val="000000"/>
                </a:solidFill>
                <a:cs typeface="+mn-ea"/>
                <a:sym typeface="+mn-lt"/>
              </a:rPr>
              <a:t>w rapidly all over the world and </a:t>
            </a:r>
            <a:r>
              <a:rPr lang="en-US" altLang="zh-CN" sz="1200" dirty="0">
                <a:solidFill>
                  <a:srgbClr val="000000"/>
                </a:solidFill>
                <a:cs typeface="+mn-ea"/>
                <a:sym typeface="+mn-lt"/>
              </a:rPr>
              <a:t>applied </a:t>
            </a:r>
            <a:r>
              <a:rPr lang="zh-CN" altLang="zh-CN" sz="1200" dirty="0">
                <a:solidFill>
                  <a:srgbClr val="000000"/>
                </a:solidFill>
                <a:cs typeface="+mn-ea"/>
                <a:sym typeface="+mn-lt"/>
              </a:rPr>
              <a:t>to cinemas, theaters, and shopping malls.</a:t>
            </a:r>
          </a:p>
        </p:txBody>
      </p:sp>
      <p:sp>
        <p:nvSpPr>
          <p:cNvPr id="14" name="矩形 8"/>
          <p:cNvSpPr>
            <a:spLocks noChangeArrowheads="1"/>
          </p:cNvSpPr>
          <p:nvPr/>
        </p:nvSpPr>
        <p:spPr bwMode="auto">
          <a:xfrm>
            <a:off x="6636153" y="1957658"/>
            <a:ext cx="2280743" cy="1039543"/>
          </a:xfrm>
          <a:prstGeom prst="rect">
            <a:avLst/>
          </a:prstGeom>
          <a:noFill/>
          <a:ln w="9525">
            <a:solidFill>
              <a:schemeClr val="tx2"/>
            </a:solidFill>
            <a:miter lim="800000"/>
            <a:headEnd/>
            <a:tailEnd/>
          </a:ln>
        </p:spPr>
        <p:txBody>
          <a:bodyPr/>
          <a:lstStyle/>
          <a:p>
            <a:pPr eaLnBrk="0" fontAlgn="t" hangingPunct="0">
              <a:buSzPct val="100000"/>
            </a:pPr>
            <a:r>
              <a:rPr lang="zh-CN" altLang="zh-CN" sz="1200" b="1" dirty="0">
                <a:solidFill>
                  <a:srgbClr val="000000"/>
                </a:solidFill>
                <a:cs typeface="+mn-ea"/>
                <a:sym typeface="+mn-lt"/>
              </a:rPr>
              <a:t>In 1980</a:t>
            </a:r>
            <a:r>
              <a:rPr lang="zh-CN" altLang="zh-CN" sz="1200" dirty="0">
                <a:solidFill>
                  <a:srgbClr val="000000"/>
                </a:solidFill>
                <a:cs typeface="+mn-ea"/>
                <a:sym typeface="+mn-lt"/>
              </a:rPr>
              <a:t>, </a:t>
            </a:r>
            <a:r>
              <a:rPr lang="en-US" altLang="zh-CN" sz="1200" dirty="0">
                <a:solidFill>
                  <a:srgbClr val="000000"/>
                </a:solidFill>
                <a:cs typeface="+mn-ea"/>
                <a:sym typeface="+mn-lt"/>
              </a:rPr>
              <a:t>a </a:t>
            </a:r>
            <a:r>
              <a:rPr lang="zh-CN" altLang="zh-CN" sz="1200" dirty="0">
                <a:solidFill>
                  <a:srgbClr val="000000"/>
                </a:solidFill>
                <a:cs typeface="+mn-ea"/>
                <a:sym typeface="+mn-lt"/>
              </a:rPr>
              <a:t>computer room air conditioner (CRAC) cut a striking figure in China as a dedicated air conditioning model.</a:t>
            </a:r>
          </a:p>
        </p:txBody>
      </p:sp>
      <p:sp>
        <p:nvSpPr>
          <p:cNvPr id="15" name="矩形 9"/>
          <p:cNvSpPr>
            <a:spLocks noChangeArrowheads="1"/>
          </p:cNvSpPr>
          <p:nvPr/>
        </p:nvSpPr>
        <p:spPr bwMode="auto">
          <a:xfrm>
            <a:off x="8012338" y="4505797"/>
            <a:ext cx="1809300" cy="1011087"/>
          </a:xfrm>
          <a:prstGeom prst="rect">
            <a:avLst/>
          </a:prstGeom>
          <a:solidFill>
            <a:schemeClr val="bg1"/>
          </a:solidFill>
          <a:ln w="9525">
            <a:solidFill>
              <a:schemeClr val="tx2"/>
            </a:solidFill>
            <a:miter lim="800000"/>
            <a:headEnd/>
            <a:tailEnd/>
          </a:ln>
        </p:spPr>
        <p:txBody>
          <a:bodyPr/>
          <a:lstStyle/>
          <a:p>
            <a:pPr eaLnBrk="0" fontAlgn="t" hangingPunct="0">
              <a:buSzPct val="100000"/>
            </a:pPr>
            <a:r>
              <a:rPr lang="zh-CN" altLang="zh-CN" sz="1200" b="1" dirty="0">
                <a:solidFill>
                  <a:srgbClr val="000000"/>
                </a:solidFill>
                <a:cs typeface="+mn-ea"/>
                <a:sym typeface="+mn-lt"/>
              </a:rPr>
              <a:t>After 2002</a:t>
            </a:r>
            <a:r>
              <a:rPr lang="zh-CN" altLang="zh-CN" sz="1200" dirty="0">
                <a:solidFill>
                  <a:srgbClr val="000000"/>
                </a:solidFill>
                <a:cs typeface="+mn-ea"/>
                <a:sym typeface="+mn-lt"/>
              </a:rPr>
              <a:t>, data centers</a:t>
            </a:r>
            <a:r>
              <a:rPr lang="en-US" altLang="zh-CN" sz="1200" dirty="0">
                <a:solidFill>
                  <a:srgbClr val="000000"/>
                </a:solidFill>
                <a:cs typeface="+mn-ea"/>
                <a:sym typeface="+mn-lt"/>
              </a:rPr>
              <a:t> develop rapidly</a:t>
            </a:r>
            <a:r>
              <a:rPr lang="zh-CN" altLang="zh-CN" sz="1200" dirty="0">
                <a:solidFill>
                  <a:srgbClr val="000000"/>
                </a:solidFill>
                <a:cs typeface="+mn-ea"/>
                <a:sym typeface="+mn-lt"/>
              </a:rPr>
              <a:t>, further promoting the growth of CRACs.</a:t>
            </a:r>
          </a:p>
        </p:txBody>
      </p:sp>
      <p:cxnSp>
        <p:nvCxnSpPr>
          <p:cNvPr id="29" name="直接箭头连接符 28"/>
          <p:cNvCxnSpPr>
            <a:stCxn id="10" idx="2"/>
          </p:cNvCxnSpPr>
          <p:nvPr/>
        </p:nvCxnSpPr>
        <p:spPr bwMode="auto">
          <a:xfrm flipH="1">
            <a:off x="3431705" y="3000376"/>
            <a:ext cx="4515" cy="715963"/>
          </a:xfrm>
          <a:prstGeom prst="straightConnector1">
            <a:avLst/>
          </a:prstGeom>
          <a:solidFill>
            <a:schemeClr val="accent1"/>
          </a:solidFill>
          <a:ln w="9525" cap="flat" cmpd="sng" algn="ctr">
            <a:solidFill>
              <a:schemeClr val="tx2"/>
            </a:solidFill>
            <a:prstDash val="solid"/>
            <a:round/>
            <a:headEnd type="oval" w="med" len="med"/>
            <a:tailEnd type="triangle"/>
          </a:ln>
          <a:effectLst/>
        </p:spPr>
      </p:cxnSp>
      <p:cxnSp>
        <p:nvCxnSpPr>
          <p:cNvPr id="31" name="直接箭头连接符 30"/>
          <p:cNvCxnSpPr>
            <a:stCxn id="12" idx="2"/>
          </p:cNvCxnSpPr>
          <p:nvPr/>
        </p:nvCxnSpPr>
        <p:spPr bwMode="auto">
          <a:xfrm flipH="1">
            <a:off x="5627951" y="2946974"/>
            <a:ext cx="18442" cy="769365"/>
          </a:xfrm>
          <a:prstGeom prst="straightConnector1">
            <a:avLst/>
          </a:prstGeom>
          <a:solidFill>
            <a:schemeClr val="accent1"/>
          </a:solidFill>
          <a:ln w="9525" cap="flat" cmpd="sng" algn="ctr">
            <a:solidFill>
              <a:schemeClr val="tx2"/>
            </a:solidFill>
            <a:prstDash val="solid"/>
            <a:round/>
            <a:headEnd type="oval" w="med" len="med"/>
            <a:tailEnd type="triangle"/>
          </a:ln>
          <a:effectLst/>
        </p:spPr>
      </p:cxnSp>
      <p:cxnSp>
        <p:nvCxnSpPr>
          <p:cNvPr id="33" name="直接箭头连接符 32"/>
          <p:cNvCxnSpPr>
            <a:stCxn id="14" idx="2"/>
          </p:cNvCxnSpPr>
          <p:nvPr/>
        </p:nvCxnSpPr>
        <p:spPr bwMode="auto">
          <a:xfrm>
            <a:off x="7776525" y="2997201"/>
            <a:ext cx="11666" cy="719137"/>
          </a:xfrm>
          <a:prstGeom prst="straightConnector1">
            <a:avLst/>
          </a:prstGeom>
          <a:solidFill>
            <a:schemeClr val="accent1"/>
          </a:solidFill>
          <a:ln w="9525" cap="flat" cmpd="sng" algn="ctr">
            <a:solidFill>
              <a:schemeClr val="tx2"/>
            </a:solidFill>
            <a:prstDash val="solid"/>
            <a:round/>
            <a:headEnd type="oval" w="med" len="med"/>
            <a:tailEnd type="triangle"/>
          </a:ln>
          <a:effectLst/>
        </p:spPr>
      </p:cxnSp>
      <p:cxnSp>
        <p:nvCxnSpPr>
          <p:cNvPr id="46" name="直接箭头连接符 30"/>
          <p:cNvCxnSpPr>
            <a:cxnSpLocks noChangeShapeType="1"/>
          </p:cNvCxnSpPr>
          <p:nvPr/>
        </p:nvCxnSpPr>
        <p:spPr bwMode="auto">
          <a:xfrm flipH="1" flipV="1">
            <a:off x="4510238" y="3691558"/>
            <a:ext cx="1587" cy="817563"/>
          </a:xfrm>
          <a:prstGeom prst="straightConnector1">
            <a:avLst/>
          </a:prstGeom>
          <a:noFill/>
          <a:ln w="9525" algn="ctr">
            <a:solidFill>
              <a:schemeClr val="tx2"/>
            </a:solidFill>
            <a:round/>
            <a:headEnd type="oval" w="med" len="med"/>
            <a:tailEnd type="triangle" w="med" len="med"/>
          </a:ln>
        </p:spPr>
      </p:cxnSp>
      <p:cxnSp>
        <p:nvCxnSpPr>
          <p:cNvPr id="48" name="直接箭头连接符 30"/>
          <p:cNvCxnSpPr>
            <a:cxnSpLocks noChangeShapeType="1"/>
            <a:stCxn id="13" idx="0"/>
          </p:cNvCxnSpPr>
          <p:nvPr/>
        </p:nvCxnSpPr>
        <p:spPr bwMode="auto">
          <a:xfrm flipH="1" flipV="1">
            <a:off x="6636061" y="3681030"/>
            <a:ext cx="92" cy="824767"/>
          </a:xfrm>
          <a:prstGeom prst="straightConnector1">
            <a:avLst/>
          </a:prstGeom>
          <a:noFill/>
          <a:ln w="9525" algn="ctr">
            <a:solidFill>
              <a:schemeClr val="tx2"/>
            </a:solidFill>
            <a:round/>
            <a:headEnd type="oval" w="med" len="med"/>
            <a:tailEnd type="triangle" w="med" len="med"/>
          </a:ln>
        </p:spPr>
      </p:cxnSp>
      <p:cxnSp>
        <p:nvCxnSpPr>
          <p:cNvPr id="50" name="直接箭头连接符 30"/>
          <p:cNvCxnSpPr>
            <a:cxnSpLocks noChangeShapeType="1"/>
          </p:cNvCxnSpPr>
          <p:nvPr/>
        </p:nvCxnSpPr>
        <p:spPr bwMode="auto">
          <a:xfrm flipH="1" flipV="1">
            <a:off x="8916896" y="3676959"/>
            <a:ext cx="92" cy="824767"/>
          </a:xfrm>
          <a:prstGeom prst="straightConnector1">
            <a:avLst/>
          </a:prstGeom>
          <a:noFill/>
          <a:ln w="9525" algn="ctr">
            <a:solidFill>
              <a:schemeClr val="tx2"/>
            </a:solidFill>
            <a:round/>
            <a:headEnd type="oval" w="med" len="med"/>
            <a:tailEnd type="triangle" w="med" len="med"/>
          </a:ln>
        </p:spPr>
      </p:cxnSp>
    </p:spTree>
    <p:extLst>
      <p:ext uri="{BB962C8B-B14F-4D97-AF65-F5344CB8AC3E}">
        <p14:creationId xmlns:p14="http://schemas.microsoft.com/office/powerpoint/2010/main" val="1328930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What </a:t>
            </a:r>
            <a:r>
              <a:rPr lang="en-US" altLang="zh-CN" dirty="0" smtClean="0">
                <a:latin typeface="+mn-lt"/>
                <a:ea typeface="+mn-ea"/>
                <a:cs typeface="+mn-ea"/>
                <a:sym typeface="+mn-lt"/>
              </a:rPr>
              <a:t>i</a:t>
            </a:r>
            <a:r>
              <a:rPr lang="zh-CN" altLang="zh-CN" dirty="0" smtClean="0">
                <a:latin typeface="+mn-lt"/>
                <a:ea typeface="+mn-ea"/>
                <a:cs typeface="+mn-ea"/>
                <a:sym typeface="+mn-lt"/>
              </a:rPr>
              <a:t>s an Air Conditioner?</a:t>
            </a:r>
            <a:endParaRPr lang="zh-CN" altLang="en-US" dirty="0">
              <a:latin typeface="+mn-lt"/>
              <a:ea typeface="+mn-ea"/>
              <a:cs typeface="+mn-ea"/>
              <a:sym typeface="+mn-lt"/>
            </a:endParaRPr>
          </a:p>
        </p:txBody>
      </p:sp>
      <p:sp>
        <p:nvSpPr>
          <p:cNvPr id="8" name="文本占位符 7"/>
          <p:cNvSpPr>
            <a:spLocks noGrp="1"/>
          </p:cNvSpPr>
          <p:nvPr>
            <p:ph type="body" sz="quarter" idx="10"/>
          </p:nvPr>
        </p:nvSpPr>
        <p:spPr/>
        <p:txBody>
          <a:bodyPr/>
          <a:lstStyle/>
          <a:p>
            <a:r>
              <a:rPr lang="zh-CN" altLang="zh-CN" sz="1800" dirty="0">
                <a:latin typeface="+mn-lt"/>
                <a:ea typeface="+mn-ea"/>
                <a:cs typeface="+mn-ea"/>
                <a:sym typeface="+mn-lt"/>
              </a:rPr>
              <a:t>An air conditioner performs air conditioning</a:t>
            </a:r>
            <a:r>
              <a:rPr lang="en-US" altLang="zh-CN" sz="1800" dirty="0">
                <a:latin typeface="+mn-lt"/>
                <a:ea typeface="+mn-ea"/>
                <a:cs typeface="+mn-ea"/>
                <a:sym typeface="+mn-lt"/>
              </a:rPr>
              <a:t>;</a:t>
            </a:r>
            <a:endParaRPr lang="zh-CN" altLang="zh-CN" sz="1800" dirty="0">
              <a:latin typeface="+mn-lt"/>
              <a:ea typeface="+mn-ea"/>
              <a:cs typeface="+mn-ea"/>
              <a:sym typeface="+mn-lt"/>
            </a:endParaRPr>
          </a:p>
          <a:p>
            <a:r>
              <a:rPr lang="en-US" altLang="zh-CN" sz="1800" dirty="0">
                <a:latin typeface="+mn-lt"/>
                <a:ea typeface="+mn-ea"/>
                <a:cs typeface="+mn-ea"/>
                <a:sym typeface="+mn-lt"/>
              </a:rPr>
              <a:t>The following indicators are designed for air: temperature, humidity, and cleanliness;</a:t>
            </a:r>
            <a:endParaRPr lang="zh-CN" altLang="zh-CN" sz="1800" dirty="0">
              <a:latin typeface="+mn-lt"/>
              <a:ea typeface="+mn-ea"/>
              <a:cs typeface="+mn-ea"/>
              <a:sym typeface="+mn-lt"/>
            </a:endParaRPr>
          </a:p>
          <a:p>
            <a:r>
              <a:rPr lang="zh-CN" altLang="zh-CN" sz="1800" dirty="0">
                <a:latin typeface="+mn-lt"/>
                <a:ea typeface="+mn-ea"/>
                <a:cs typeface="+mn-ea"/>
                <a:sym typeface="+mn-lt"/>
              </a:rPr>
              <a:t>An air conditioner is designed to adjust the temperature, humidity, and cleanliness of air, with the goal of creating a </a:t>
            </a:r>
            <a:r>
              <a:rPr lang="en-US" altLang="zh-CN" sz="1800" dirty="0">
                <a:latin typeface="+mn-lt"/>
                <a:ea typeface="+mn-ea"/>
                <a:cs typeface="+mn-ea"/>
                <a:sym typeface="+mn-lt"/>
              </a:rPr>
              <a:t>comfort</a:t>
            </a:r>
            <a:r>
              <a:rPr lang="zh-CN" altLang="zh-CN" sz="1800" dirty="0">
                <a:latin typeface="+mn-lt"/>
                <a:ea typeface="+mn-ea"/>
                <a:cs typeface="+mn-ea"/>
                <a:sym typeface="+mn-lt"/>
              </a:rPr>
              <a:t> living and working environment.</a:t>
            </a:r>
          </a:p>
          <a:p>
            <a:endParaRPr lang="zh-CN" altLang="en-US" sz="2400" dirty="0">
              <a:latin typeface="+mn-lt"/>
              <a:ea typeface="+mn-ea"/>
              <a:cs typeface="+mn-ea"/>
              <a:sym typeface="+mn-lt"/>
            </a:endParaRPr>
          </a:p>
        </p:txBody>
      </p:sp>
      <p:graphicFrame>
        <p:nvGraphicFramePr>
          <p:cNvPr id="11" name="Object 384"/>
          <p:cNvGraphicFramePr>
            <a:graphicFrameLocks noChangeAspect="1"/>
          </p:cNvGraphicFramePr>
          <p:nvPr>
            <p:extLst>
              <p:ext uri="{D42A27DB-BD31-4B8C-83A1-F6EECF244321}">
                <p14:modId xmlns:p14="http://schemas.microsoft.com/office/powerpoint/2010/main" val="129816755"/>
              </p:ext>
            </p:extLst>
          </p:nvPr>
        </p:nvGraphicFramePr>
        <p:xfrm>
          <a:off x="1643564" y="3068638"/>
          <a:ext cx="3778250" cy="3021012"/>
        </p:xfrm>
        <a:graphic>
          <a:graphicData uri="http://schemas.openxmlformats.org/presentationml/2006/ole">
            <mc:AlternateContent xmlns:mc="http://schemas.openxmlformats.org/markup-compatibility/2006">
              <mc:Choice xmlns:v="urn:schemas-microsoft-com:vml" Requires="v">
                <p:oleObj spid="_x0000_s4135" name="BMP 图象" r:id="rId4" imgW="2486372" imgH="1914286" progId="PBrush">
                  <p:embed/>
                </p:oleObj>
              </mc:Choice>
              <mc:Fallback>
                <p:oleObj name="BMP 图象" r:id="rId4" imgW="2486372" imgH="1914286"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3564" y="3068638"/>
                        <a:ext cx="3778250" cy="30210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2" name="Picture 2" descr="C:\Users\m00273951\AppData\Roaming\eSpace_Desktop\UserData\m00273951\imagefiles\B9DE46B4-5E50-4ECF-B634-93DFA50AB587.pn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059577" y="3068638"/>
            <a:ext cx="1446213" cy="2901950"/>
          </a:xfrm>
          <a:prstGeom prst="rect">
            <a:avLst/>
          </a:prstGeom>
          <a:noFill/>
          <a:ln w="9525">
            <a:noFill/>
            <a:miter lim="800000"/>
            <a:headEnd/>
            <a:tailEnd/>
          </a:ln>
        </p:spPr>
      </p:pic>
      <p:pic>
        <p:nvPicPr>
          <p:cNvPr id="13" name="Picture 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703379" y="3068638"/>
            <a:ext cx="1284288" cy="2901950"/>
          </a:xfrm>
          <a:prstGeom prst="rect">
            <a:avLst/>
          </a:prstGeom>
          <a:noFill/>
          <a:ln w="9525">
            <a:noFill/>
            <a:miter lim="800000"/>
            <a:headEnd/>
            <a:tailEnd/>
          </a:ln>
        </p:spPr>
      </p:pic>
    </p:spTree>
    <p:extLst>
      <p:ext uri="{BB962C8B-B14F-4D97-AF65-F5344CB8AC3E}">
        <p14:creationId xmlns:p14="http://schemas.microsoft.com/office/powerpoint/2010/main" val="2454998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Refrigeration Principle (1)</a:t>
            </a:r>
            <a:endParaRPr lang="zh-CN" altLang="en-US" dirty="0">
              <a:latin typeface="+mn-lt"/>
              <a:ea typeface="+mn-ea"/>
              <a:cs typeface="+mn-ea"/>
              <a:sym typeface="+mn-lt"/>
            </a:endParaRPr>
          </a:p>
        </p:txBody>
      </p:sp>
      <p:sp>
        <p:nvSpPr>
          <p:cNvPr id="8" name="文本占位符 7"/>
          <p:cNvSpPr>
            <a:spLocks noGrp="1"/>
          </p:cNvSpPr>
          <p:nvPr>
            <p:ph type="body" sz="quarter" idx="10"/>
          </p:nvPr>
        </p:nvSpPr>
        <p:spPr/>
        <p:txBody>
          <a:bodyPr/>
          <a:lstStyle/>
          <a:p>
            <a:r>
              <a:rPr lang="zh-CN" altLang="zh-CN" sz="1800" dirty="0" smtClean="0">
                <a:latin typeface="+mn-lt"/>
                <a:ea typeface="+mn-ea"/>
                <a:cs typeface="+mn-ea"/>
                <a:sym typeface="+mn-lt"/>
              </a:rPr>
              <a:t>Refrigeration process</a:t>
            </a:r>
          </a:p>
          <a:p>
            <a:pPr lvl="1"/>
            <a:r>
              <a:rPr lang="zh-CN" altLang="zh-CN" sz="1600" dirty="0" smtClean="0">
                <a:latin typeface="+mn-lt"/>
                <a:ea typeface="+mn-ea"/>
                <a:cs typeface="+mn-ea"/>
                <a:sym typeface="+mn-lt"/>
              </a:rPr>
              <a:t>After absorbing the heat of substances to be cooled in an evaporator, a liquid refrigerant vaporizes and becomes low-pressure and low-temperature steam. After being absorbed and compressed by a compressor, the steam becomes high-pressure and high-temperature steam. Then, the steam enters a condenser and discharges heat to cooled substances, and is condensed into a high-pressure and medium-temperature liquid. After passing a throttling </a:t>
            </a:r>
            <a:r>
              <a:rPr lang="en-US" altLang="zh-CN" sz="1600" dirty="0" smtClean="0">
                <a:latin typeface="+mn-lt"/>
                <a:ea typeface="+mn-ea"/>
                <a:cs typeface="+mn-ea"/>
                <a:sym typeface="+mn-lt"/>
              </a:rPr>
              <a:t>device</a:t>
            </a:r>
            <a:r>
              <a:rPr lang="zh-CN" altLang="zh-CN" sz="1600" dirty="0" smtClean="0">
                <a:latin typeface="+mn-lt"/>
                <a:ea typeface="+mn-ea"/>
                <a:cs typeface="+mn-ea"/>
                <a:sym typeface="+mn-lt"/>
              </a:rPr>
              <a:t>, the liquid becomes the low-pressure and low-temperature liquid refrigerant. The liquid refrigerant then enters the evaporator. As such, cyclic refrigeration is realized.</a:t>
            </a:r>
            <a:endParaRPr lang="zh-CN" altLang="zh-CN" sz="1600" dirty="0">
              <a:latin typeface="+mn-lt"/>
              <a:ea typeface="+mn-ea"/>
              <a:cs typeface="+mn-ea"/>
              <a:sym typeface="+mn-lt"/>
            </a:endParaRPr>
          </a:p>
        </p:txBody>
      </p:sp>
      <p:grpSp>
        <p:nvGrpSpPr>
          <p:cNvPr id="5" name="组合 4"/>
          <p:cNvGrpSpPr/>
          <p:nvPr/>
        </p:nvGrpSpPr>
        <p:grpSpPr>
          <a:xfrm>
            <a:off x="4869456" y="3744574"/>
            <a:ext cx="3238895" cy="2456201"/>
            <a:chOff x="4547584" y="3026989"/>
            <a:chExt cx="3966009" cy="3007605"/>
          </a:xfrm>
        </p:grpSpPr>
        <p:pic>
          <p:nvPicPr>
            <p:cNvPr id="7" name="图片 6"/>
            <p:cNvPicPr>
              <a:picLocks noChangeAspect="1"/>
            </p:cNvPicPr>
            <p:nvPr/>
          </p:nvPicPr>
          <p:blipFill rotWithShape="1">
            <a:blip r:embed="rId3" cstate="print"/>
            <a:srcRect l="2084" t="2182" b="1883"/>
            <a:stretch/>
          </p:blipFill>
          <p:spPr>
            <a:xfrm>
              <a:off x="4547584" y="3026989"/>
              <a:ext cx="3857236" cy="3007605"/>
            </a:xfrm>
            <a:prstGeom prst="rect">
              <a:avLst/>
            </a:prstGeom>
          </p:spPr>
        </p:pic>
        <p:sp>
          <p:nvSpPr>
            <p:cNvPr id="9" name="矩形 8"/>
            <p:cNvSpPr/>
            <p:nvPr/>
          </p:nvSpPr>
          <p:spPr>
            <a:xfrm>
              <a:off x="4897552" y="4460446"/>
              <a:ext cx="1481496" cy="307777"/>
            </a:xfrm>
            <a:prstGeom prst="rect">
              <a:avLst/>
            </a:prstGeom>
          </p:spPr>
          <p:txBody>
            <a:bodyPr wrap="none">
              <a:spAutoFit/>
            </a:bodyPr>
            <a:lstStyle/>
            <a:p>
              <a:r>
                <a:rPr lang="en-US" altLang="zh-CN" sz="1400" dirty="0">
                  <a:cs typeface="+mn-ea"/>
                  <a:sym typeface="+mn-lt"/>
                </a:rPr>
                <a:t>Expansion valve</a:t>
              </a:r>
              <a:endParaRPr lang="zh-CN" altLang="en-US" sz="1400" dirty="0">
                <a:cs typeface="+mn-ea"/>
                <a:sym typeface="+mn-lt"/>
              </a:endParaRPr>
            </a:p>
          </p:txBody>
        </p:sp>
        <p:sp>
          <p:nvSpPr>
            <p:cNvPr id="15" name="矩形 14"/>
            <p:cNvSpPr/>
            <p:nvPr/>
          </p:nvSpPr>
          <p:spPr>
            <a:xfrm>
              <a:off x="5531758" y="4969253"/>
              <a:ext cx="1080745" cy="307777"/>
            </a:xfrm>
            <a:prstGeom prst="rect">
              <a:avLst/>
            </a:prstGeom>
          </p:spPr>
          <p:txBody>
            <a:bodyPr wrap="none">
              <a:spAutoFit/>
            </a:bodyPr>
            <a:lstStyle/>
            <a:p>
              <a:r>
                <a:rPr lang="en-US" altLang="zh-CN" sz="1400" dirty="0">
                  <a:cs typeface="+mn-ea"/>
                  <a:sym typeface="+mn-lt"/>
                </a:rPr>
                <a:t>Evaporator</a:t>
              </a:r>
              <a:endParaRPr lang="zh-CN" altLang="en-US" sz="1400" dirty="0">
                <a:cs typeface="+mn-ea"/>
                <a:sym typeface="+mn-lt"/>
              </a:endParaRPr>
            </a:p>
          </p:txBody>
        </p:sp>
        <p:sp>
          <p:nvSpPr>
            <p:cNvPr id="16" name="矩形 15"/>
            <p:cNvSpPr/>
            <p:nvPr/>
          </p:nvSpPr>
          <p:spPr>
            <a:xfrm>
              <a:off x="5531757" y="3764550"/>
              <a:ext cx="1040670" cy="307777"/>
            </a:xfrm>
            <a:prstGeom prst="rect">
              <a:avLst/>
            </a:prstGeom>
          </p:spPr>
          <p:txBody>
            <a:bodyPr wrap="none">
              <a:spAutoFit/>
            </a:bodyPr>
            <a:lstStyle/>
            <a:p>
              <a:r>
                <a:rPr lang="en-US" altLang="zh-CN" sz="1400" dirty="0">
                  <a:cs typeface="+mn-ea"/>
                  <a:sym typeface="+mn-lt"/>
                </a:rPr>
                <a:t>Condenser</a:t>
              </a:r>
              <a:endParaRPr lang="zh-CN" altLang="en-US" sz="1400" dirty="0">
                <a:cs typeface="+mn-ea"/>
                <a:sym typeface="+mn-lt"/>
              </a:endParaRPr>
            </a:p>
          </p:txBody>
        </p:sp>
        <p:sp>
          <p:nvSpPr>
            <p:cNvPr id="17" name="矩形 16"/>
            <p:cNvSpPr/>
            <p:nvPr/>
          </p:nvSpPr>
          <p:spPr>
            <a:xfrm>
              <a:off x="7367125" y="4815364"/>
              <a:ext cx="1146468" cy="307777"/>
            </a:xfrm>
            <a:prstGeom prst="rect">
              <a:avLst/>
            </a:prstGeom>
          </p:spPr>
          <p:txBody>
            <a:bodyPr wrap="none">
              <a:spAutoFit/>
            </a:bodyPr>
            <a:lstStyle/>
            <a:p>
              <a:r>
                <a:rPr lang="en-US" altLang="zh-CN" sz="1400" dirty="0">
                  <a:cs typeface="+mn-ea"/>
                  <a:sym typeface="+mn-lt"/>
                </a:rPr>
                <a:t>Compressor</a:t>
              </a:r>
              <a:endParaRPr lang="zh-CN" altLang="en-US" sz="1400" dirty="0">
                <a:cs typeface="+mn-ea"/>
                <a:sym typeface="+mn-lt"/>
              </a:endParaRPr>
            </a:p>
          </p:txBody>
        </p:sp>
      </p:grpSp>
    </p:spTree>
    <p:extLst>
      <p:ext uri="{BB962C8B-B14F-4D97-AF65-F5344CB8AC3E}">
        <p14:creationId xmlns:p14="http://schemas.microsoft.com/office/powerpoint/2010/main" val="12920748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latin typeface="+mn-lt"/>
                <a:ea typeface="+mn-ea"/>
                <a:cs typeface="+mn-ea"/>
                <a:sym typeface="+mn-lt"/>
              </a:rPr>
              <a:t>Refrigeration Principle (</a:t>
            </a:r>
            <a:r>
              <a:rPr lang="en-US" altLang="zh-CN" dirty="0" smtClean="0">
                <a:latin typeface="+mn-lt"/>
                <a:ea typeface="+mn-ea"/>
                <a:cs typeface="+mn-ea"/>
                <a:sym typeface="+mn-lt"/>
              </a:rPr>
              <a:t>2</a:t>
            </a:r>
            <a:r>
              <a:rPr lang="zh-CN" altLang="zh-CN" dirty="0" smtClean="0">
                <a:latin typeface="+mn-lt"/>
                <a:ea typeface="+mn-ea"/>
                <a:cs typeface="+mn-ea"/>
                <a:sym typeface="+mn-lt"/>
              </a:rPr>
              <a:t>)</a:t>
            </a:r>
            <a:endParaRPr lang="zh-CN" altLang="en-US" dirty="0">
              <a:latin typeface="+mn-lt"/>
              <a:ea typeface="+mn-ea"/>
              <a:cs typeface="+mn-ea"/>
              <a:sym typeface="+mn-lt"/>
            </a:endParaRPr>
          </a:p>
        </p:txBody>
      </p:sp>
      <p:sp>
        <p:nvSpPr>
          <p:cNvPr id="10" name="Arc 4"/>
          <p:cNvSpPr>
            <a:spLocks/>
          </p:cNvSpPr>
          <p:nvPr/>
        </p:nvSpPr>
        <p:spPr bwMode="auto">
          <a:xfrm flipV="1">
            <a:off x="2603501" y="1560204"/>
            <a:ext cx="7343775" cy="3722687"/>
          </a:xfrm>
          <a:custGeom>
            <a:avLst/>
            <a:gdLst>
              <a:gd name="T0" fmla="*/ 2147483647 w 43200"/>
              <a:gd name="T1" fmla="*/ 2147483647 h 41906"/>
              <a:gd name="T2" fmla="*/ 2147483647 w 43200"/>
              <a:gd name="T3" fmla="*/ 2147483647 h 41906"/>
              <a:gd name="T4" fmla="*/ 2147483647 w 43200"/>
              <a:gd name="T5" fmla="*/ 2147483647 h 41906"/>
              <a:gd name="T6" fmla="*/ 0 60000 65536"/>
              <a:gd name="T7" fmla="*/ 0 60000 65536"/>
              <a:gd name="T8" fmla="*/ 0 60000 65536"/>
              <a:gd name="T9" fmla="*/ 0 w 43200"/>
              <a:gd name="T10" fmla="*/ 0 h 41906"/>
              <a:gd name="T11" fmla="*/ 43200 w 43200"/>
              <a:gd name="T12" fmla="*/ 41906 h 41906"/>
            </a:gdLst>
            <a:ahLst/>
            <a:cxnLst>
              <a:cxn ang="T6">
                <a:pos x="T0" y="T1"/>
              </a:cxn>
              <a:cxn ang="T7">
                <a:pos x="T2" y="T3"/>
              </a:cxn>
              <a:cxn ang="T8">
                <a:pos x="T4" y="T5"/>
              </a:cxn>
            </a:cxnLst>
            <a:rect l="T9" t="T10" r="T11" b="T12"/>
            <a:pathLst>
              <a:path w="43200" h="41906" fill="none" extrusionOk="0">
                <a:moveTo>
                  <a:pt x="7824" y="38236"/>
                </a:moveTo>
                <a:cubicBezTo>
                  <a:pt x="2868" y="34133"/>
                  <a:pt x="0" y="28034"/>
                  <a:pt x="0" y="21600"/>
                </a:cubicBezTo>
                <a:cubicBezTo>
                  <a:pt x="0" y="9670"/>
                  <a:pt x="9670" y="0"/>
                  <a:pt x="21600" y="0"/>
                </a:cubicBezTo>
                <a:cubicBezTo>
                  <a:pt x="33529" y="0"/>
                  <a:pt x="43200" y="9670"/>
                  <a:pt x="43200" y="21600"/>
                </a:cubicBezTo>
                <a:cubicBezTo>
                  <a:pt x="43200" y="30689"/>
                  <a:pt x="37509" y="38807"/>
                  <a:pt x="28963" y="41905"/>
                </a:cubicBezTo>
              </a:path>
              <a:path w="43200" h="41906" stroke="0" extrusionOk="0">
                <a:moveTo>
                  <a:pt x="7824" y="38236"/>
                </a:moveTo>
                <a:cubicBezTo>
                  <a:pt x="2868" y="34133"/>
                  <a:pt x="0" y="28034"/>
                  <a:pt x="0" y="21600"/>
                </a:cubicBezTo>
                <a:cubicBezTo>
                  <a:pt x="0" y="9670"/>
                  <a:pt x="9670" y="0"/>
                  <a:pt x="21600" y="0"/>
                </a:cubicBezTo>
                <a:cubicBezTo>
                  <a:pt x="33529" y="0"/>
                  <a:pt x="43200" y="9670"/>
                  <a:pt x="43200" y="21600"/>
                </a:cubicBezTo>
                <a:cubicBezTo>
                  <a:pt x="43200" y="30689"/>
                  <a:pt x="37509" y="38807"/>
                  <a:pt x="28963" y="41905"/>
                </a:cubicBezTo>
                <a:lnTo>
                  <a:pt x="21600" y="21600"/>
                </a:lnTo>
                <a:close/>
              </a:path>
            </a:pathLst>
          </a:custGeom>
          <a:noFill/>
          <a:ln w="28575">
            <a:solidFill>
              <a:srgbClr val="990000"/>
            </a:solidFill>
            <a:prstDash val="sysDot"/>
            <a:round/>
            <a:headEnd type="triangle" w="med" len="med"/>
            <a:tailEnd/>
          </a:ln>
        </p:spPr>
        <p:txBody>
          <a:bodyPr anchor="ctr"/>
          <a:lstStyle/>
          <a:p>
            <a:endParaRPr lang="zh-CN" altLang="en-US">
              <a:cs typeface="+mn-ea"/>
              <a:sym typeface="+mn-lt"/>
            </a:endParaRPr>
          </a:p>
        </p:txBody>
      </p:sp>
      <p:sp>
        <p:nvSpPr>
          <p:cNvPr id="11" name="Oval 5"/>
          <p:cNvSpPr>
            <a:spLocks noChangeArrowheads="1"/>
          </p:cNvSpPr>
          <p:nvPr/>
        </p:nvSpPr>
        <p:spPr bwMode="auto">
          <a:xfrm>
            <a:off x="3311526" y="1888815"/>
            <a:ext cx="5768975" cy="2965450"/>
          </a:xfrm>
          <a:prstGeom prst="ellipse">
            <a:avLst/>
          </a:prstGeom>
          <a:solidFill>
            <a:srgbClr val="F9F2F1"/>
          </a:solidFill>
          <a:ln w="9525">
            <a:noFill/>
            <a:round/>
            <a:headEnd/>
            <a:tailEnd/>
          </a:ln>
        </p:spPr>
        <p:txBody>
          <a:bodyPr anchor="ctr"/>
          <a:lstStyle/>
          <a:p>
            <a:pPr fontAlgn="t"/>
            <a:endParaRPr lang="zh-CN" altLang="en-US">
              <a:cs typeface="+mn-ea"/>
              <a:sym typeface="+mn-lt"/>
            </a:endParaRPr>
          </a:p>
        </p:txBody>
      </p:sp>
      <p:sp>
        <p:nvSpPr>
          <p:cNvPr id="12" name="Rectangle 6"/>
          <p:cNvSpPr>
            <a:spLocks noChangeArrowheads="1"/>
          </p:cNvSpPr>
          <p:nvPr/>
        </p:nvSpPr>
        <p:spPr bwMode="auto">
          <a:xfrm>
            <a:off x="4660605" y="5773287"/>
            <a:ext cx="2983567" cy="381000"/>
          </a:xfrm>
          <a:prstGeom prst="rect">
            <a:avLst/>
          </a:prstGeom>
          <a:solidFill>
            <a:srgbClr val="808080"/>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808080"/>
            </a:extrusionClr>
          </a:sp3d>
        </p:spPr>
        <p:txBody>
          <a:bodyPr anchor="ctr">
            <a:flatTx/>
          </a:bodyPr>
          <a:lstStyle/>
          <a:p>
            <a:pPr algn="ctr" eaLnBrk="0" fontAlgn="t" hangingPunct="0">
              <a:buSzPct val="100000"/>
            </a:pPr>
            <a:r>
              <a:rPr lang="zh-CN" altLang="zh-CN" sz="1400" b="1" dirty="0">
                <a:solidFill>
                  <a:srgbClr val="FFFFFF"/>
                </a:solidFill>
                <a:cs typeface="+mn-ea"/>
                <a:sym typeface="+mn-lt"/>
              </a:rPr>
              <a:t>Throttling (Pressure Releasing</a:t>
            </a:r>
            <a:r>
              <a:rPr lang="en-US" altLang="zh-CN" sz="1400" b="1" dirty="0">
                <a:solidFill>
                  <a:srgbClr val="FFFFFF"/>
                </a:solidFill>
                <a:cs typeface="+mn-ea"/>
                <a:sym typeface="+mn-lt"/>
              </a:rPr>
              <a:t>)</a:t>
            </a:r>
            <a:endParaRPr lang="zh-CN" altLang="zh-CN" sz="1400" b="1" dirty="0">
              <a:solidFill>
                <a:srgbClr val="FFFFFF"/>
              </a:solidFill>
              <a:cs typeface="+mn-ea"/>
              <a:sym typeface="+mn-lt"/>
            </a:endParaRPr>
          </a:p>
        </p:txBody>
      </p:sp>
      <p:sp>
        <p:nvSpPr>
          <p:cNvPr id="13" name="AutoShape 7"/>
          <p:cNvSpPr>
            <a:spLocks noChangeArrowheads="1"/>
          </p:cNvSpPr>
          <p:nvPr/>
        </p:nvSpPr>
        <p:spPr bwMode="auto">
          <a:xfrm>
            <a:off x="2148289" y="2511115"/>
            <a:ext cx="2949173" cy="1751012"/>
          </a:xfrm>
          <a:prstGeom prst="rightArrowCallout">
            <a:avLst>
              <a:gd name="adj1" fmla="val 22565"/>
              <a:gd name="adj2" fmla="val 25000"/>
              <a:gd name="adj3" fmla="val 20774"/>
              <a:gd name="adj4" fmla="val 77796"/>
            </a:avLst>
          </a:prstGeom>
          <a:gradFill rotWithShape="1">
            <a:gsLst>
              <a:gs pos="0">
                <a:srgbClr val="C0C0C0"/>
              </a:gs>
              <a:gs pos="100000">
                <a:srgbClr val="EAEAEA"/>
              </a:gs>
            </a:gsLst>
            <a:lin ang="5400000" scaled="1"/>
          </a:gradFill>
          <a:ln w="9525">
            <a:miter lim="800000"/>
            <a:headEnd/>
            <a:tailEnd/>
          </a:ln>
          <a:scene3d>
            <a:camera prst="legacyObliqueTopRight"/>
            <a:lightRig rig="legacyFlat3" dir="b"/>
          </a:scene3d>
          <a:sp3d extrusionH="163500" prstMaterial="legacyMatte">
            <a:bevelT w="13500" h="13500" prst="angle"/>
            <a:bevelB w="13500" h="13500" prst="angle"/>
            <a:extrusionClr>
              <a:srgbClr val="C0C0C0"/>
            </a:extrusionClr>
          </a:sp3d>
        </p:spPr>
        <p:txBody>
          <a:bodyPr anchor="ctr">
            <a:flatTx/>
          </a:bodyPr>
          <a:lstStyle/>
          <a:p>
            <a:pPr fontAlgn="t"/>
            <a:endParaRPr lang="en-US" altLang="ko-KR" sz="1100">
              <a:solidFill>
                <a:srgbClr val="000000"/>
              </a:solidFill>
              <a:cs typeface="+mn-ea"/>
              <a:sym typeface="+mn-lt"/>
            </a:endParaRPr>
          </a:p>
          <a:p>
            <a:pPr fontAlgn="t"/>
            <a:endParaRPr lang="en-US" altLang="ko-KR" sz="1100">
              <a:solidFill>
                <a:srgbClr val="000000"/>
              </a:solidFill>
              <a:cs typeface="+mn-ea"/>
              <a:sym typeface="+mn-lt"/>
            </a:endParaRPr>
          </a:p>
          <a:p>
            <a:pPr fontAlgn="t"/>
            <a:endParaRPr lang="en-US" altLang="ko-KR" sz="1100">
              <a:solidFill>
                <a:srgbClr val="000000"/>
              </a:solidFill>
              <a:cs typeface="+mn-ea"/>
              <a:sym typeface="+mn-lt"/>
            </a:endParaRPr>
          </a:p>
          <a:p>
            <a:pPr fontAlgn="t"/>
            <a:endParaRPr lang="en-US" altLang="ko-KR" sz="1100">
              <a:solidFill>
                <a:srgbClr val="000000"/>
              </a:solidFill>
              <a:cs typeface="+mn-ea"/>
              <a:sym typeface="+mn-lt"/>
            </a:endParaRPr>
          </a:p>
          <a:p>
            <a:pPr fontAlgn="t"/>
            <a:endParaRPr lang="en-US" altLang="ko-KR" sz="1100">
              <a:solidFill>
                <a:srgbClr val="000000"/>
              </a:solidFill>
              <a:cs typeface="+mn-ea"/>
              <a:sym typeface="+mn-lt"/>
            </a:endParaRPr>
          </a:p>
          <a:p>
            <a:pPr fontAlgn="t"/>
            <a:r>
              <a:rPr lang="en-US" altLang="ko-KR" sz="1100">
                <a:solidFill>
                  <a:srgbClr val="000000"/>
                </a:solidFill>
                <a:cs typeface="+mn-ea"/>
                <a:sym typeface="+mn-lt"/>
              </a:rPr>
              <a:t> </a:t>
            </a:r>
            <a:endParaRPr lang="en-US" altLang="ko-KR" sz="1100">
              <a:solidFill>
                <a:srgbClr val="4D4D4D"/>
              </a:solidFill>
              <a:cs typeface="+mn-ea"/>
              <a:sym typeface="+mn-lt"/>
            </a:endParaRPr>
          </a:p>
        </p:txBody>
      </p:sp>
      <p:sp>
        <p:nvSpPr>
          <p:cNvPr id="14" name="AutoShape 8"/>
          <p:cNvSpPr>
            <a:spLocks noChangeArrowheads="1"/>
          </p:cNvSpPr>
          <p:nvPr/>
        </p:nvSpPr>
        <p:spPr bwMode="auto">
          <a:xfrm>
            <a:off x="7248129" y="2511115"/>
            <a:ext cx="2771775" cy="1828800"/>
          </a:xfrm>
          <a:prstGeom prst="leftArrowCallout">
            <a:avLst>
              <a:gd name="adj1" fmla="val 21315"/>
              <a:gd name="adj2" fmla="val 25000"/>
              <a:gd name="adj3" fmla="val 30469"/>
              <a:gd name="adj4" fmla="val 74741"/>
            </a:avLst>
          </a:prstGeom>
          <a:gradFill rotWithShape="1">
            <a:gsLst>
              <a:gs pos="0">
                <a:srgbClr val="C0C0C0"/>
              </a:gs>
              <a:gs pos="100000">
                <a:srgbClr val="EAEAEA"/>
              </a:gs>
            </a:gsLst>
            <a:lin ang="5400000" scaled="1"/>
          </a:gradFill>
          <a:ln w="9525">
            <a:miter lim="800000"/>
            <a:headEnd/>
            <a:tailEnd/>
          </a:ln>
          <a:scene3d>
            <a:camera prst="legacyObliqueTopRight"/>
            <a:lightRig rig="legacyFlat3" dir="b"/>
          </a:scene3d>
          <a:sp3d extrusionH="163500" prstMaterial="legacyMatte">
            <a:bevelT w="13500" h="13500" prst="angle"/>
            <a:bevelB w="13500" h="13500" prst="angle"/>
            <a:extrusionClr>
              <a:srgbClr val="C0C0C0"/>
            </a:extrusionClr>
          </a:sp3d>
        </p:spPr>
        <p:txBody>
          <a:bodyPr anchor="ctr">
            <a:flatTx/>
          </a:bodyPr>
          <a:lstStyle/>
          <a:p>
            <a:pPr fontAlgn="t"/>
            <a:endParaRPr lang="en-US" altLang="ko-KR" sz="1100">
              <a:solidFill>
                <a:srgbClr val="000000"/>
              </a:solidFill>
              <a:cs typeface="+mn-ea"/>
              <a:sym typeface="+mn-lt"/>
            </a:endParaRPr>
          </a:p>
          <a:p>
            <a:pPr fontAlgn="t"/>
            <a:endParaRPr lang="en-US" altLang="ko-KR" sz="1100">
              <a:solidFill>
                <a:srgbClr val="000000"/>
              </a:solidFill>
              <a:cs typeface="+mn-ea"/>
              <a:sym typeface="+mn-lt"/>
            </a:endParaRPr>
          </a:p>
          <a:p>
            <a:pPr fontAlgn="t"/>
            <a:endParaRPr lang="en-US" altLang="ko-KR" sz="1100">
              <a:solidFill>
                <a:srgbClr val="000000"/>
              </a:solidFill>
              <a:cs typeface="+mn-ea"/>
              <a:sym typeface="+mn-lt"/>
            </a:endParaRPr>
          </a:p>
          <a:p>
            <a:pPr fontAlgn="t"/>
            <a:r>
              <a:rPr lang="en-US" altLang="ko-KR" sz="1100">
                <a:solidFill>
                  <a:srgbClr val="000000"/>
                </a:solidFill>
                <a:cs typeface="+mn-ea"/>
                <a:sym typeface="+mn-lt"/>
              </a:rPr>
              <a:t> </a:t>
            </a:r>
          </a:p>
          <a:p>
            <a:pPr fontAlgn="t"/>
            <a:endParaRPr lang="en-US" altLang="ko-KR" sz="1100">
              <a:solidFill>
                <a:srgbClr val="000000"/>
              </a:solidFill>
              <a:cs typeface="+mn-ea"/>
              <a:sym typeface="+mn-lt"/>
            </a:endParaRPr>
          </a:p>
          <a:p>
            <a:pPr fontAlgn="t"/>
            <a:r>
              <a:rPr lang="en-US" altLang="ko-KR" sz="1100">
                <a:solidFill>
                  <a:srgbClr val="000000"/>
                </a:solidFill>
                <a:cs typeface="+mn-ea"/>
                <a:sym typeface="+mn-lt"/>
              </a:rPr>
              <a:t> </a:t>
            </a:r>
          </a:p>
        </p:txBody>
      </p:sp>
      <p:sp>
        <p:nvSpPr>
          <p:cNvPr id="18" name="AutoShape 9"/>
          <p:cNvSpPr>
            <a:spLocks noChangeArrowheads="1"/>
          </p:cNvSpPr>
          <p:nvPr/>
        </p:nvSpPr>
        <p:spPr bwMode="auto">
          <a:xfrm>
            <a:off x="4862898" y="1139515"/>
            <a:ext cx="2529246" cy="1976128"/>
          </a:xfrm>
          <a:prstGeom prst="downArrowCallout">
            <a:avLst>
              <a:gd name="adj1" fmla="val 33444"/>
              <a:gd name="adj2" fmla="val 31184"/>
              <a:gd name="adj3" fmla="val 19384"/>
              <a:gd name="adj4" fmla="val 72102"/>
            </a:avLst>
          </a:prstGeom>
          <a:gradFill rotWithShape="1">
            <a:gsLst>
              <a:gs pos="0">
                <a:srgbClr val="C0C0C0"/>
              </a:gs>
              <a:gs pos="100000">
                <a:srgbClr val="EAEAEA"/>
              </a:gs>
            </a:gsLst>
            <a:lin ang="5400000" scaled="1"/>
          </a:gradFill>
          <a:ln w="9525">
            <a:miter lim="800000"/>
            <a:headEnd/>
            <a:tailEnd/>
          </a:ln>
          <a:scene3d>
            <a:camera prst="legacyObliqueTopRight"/>
            <a:lightRig rig="legacyFlat3" dir="b"/>
          </a:scene3d>
          <a:sp3d extrusionH="163500" prstMaterial="legacyMatte">
            <a:bevelT w="13500" h="13500" prst="angle"/>
            <a:bevelB w="13500" h="13500" prst="angle"/>
            <a:extrusionClr>
              <a:srgbClr val="C0C0C0"/>
            </a:extrusionClr>
          </a:sp3d>
        </p:spPr>
        <p:txBody>
          <a:bodyPr anchor="ctr">
            <a:flatTx/>
          </a:bodyPr>
          <a:lstStyle/>
          <a:p>
            <a:pPr fontAlgn="t"/>
            <a:endParaRPr lang="zh-CN" altLang="en-US" sz="1100">
              <a:solidFill>
                <a:srgbClr val="000000"/>
              </a:solidFill>
              <a:cs typeface="+mn-ea"/>
              <a:sym typeface="+mn-lt"/>
            </a:endParaRPr>
          </a:p>
        </p:txBody>
      </p:sp>
      <p:sp>
        <p:nvSpPr>
          <p:cNvPr id="19" name="AutoShape 10"/>
          <p:cNvSpPr>
            <a:spLocks noChangeArrowheads="1"/>
          </p:cNvSpPr>
          <p:nvPr/>
        </p:nvSpPr>
        <p:spPr bwMode="auto">
          <a:xfrm>
            <a:off x="4660604" y="3814453"/>
            <a:ext cx="2983568" cy="1909216"/>
          </a:xfrm>
          <a:prstGeom prst="upArrowCallout">
            <a:avLst>
              <a:gd name="adj1" fmla="val 51593"/>
              <a:gd name="adj2" fmla="val 41176"/>
              <a:gd name="adj3" fmla="val 13856"/>
              <a:gd name="adj4" fmla="val 76903"/>
            </a:avLst>
          </a:prstGeom>
          <a:gradFill rotWithShape="1">
            <a:gsLst>
              <a:gs pos="0">
                <a:srgbClr val="C0C0C0"/>
              </a:gs>
              <a:gs pos="100000">
                <a:srgbClr val="EAEAEA"/>
              </a:gs>
            </a:gsLst>
            <a:lin ang="5400000" scaled="1"/>
          </a:gradFill>
          <a:ln w="9525">
            <a:miter lim="800000"/>
            <a:headEnd/>
            <a:tailEnd/>
          </a:ln>
          <a:scene3d>
            <a:camera prst="legacyObliqueTopRight"/>
            <a:lightRig rig="legacyFlat3" dir="b"/>
          </a:scene3d>
          <a:sp3d extrusionH="163500" prstMaterial="legacyMatte">
            <a:bevelT w="13500" h="13500" prst="angle"/>
            <a:bevelB w="13500" h="13500" prst="angle"/>
            <a:extrusionClr>
              <a:srgbClr val="C0C0C0"/>
            </a:extrusionClr>
          </a:sp3d>
        </p:spPr>
        <p:txBody>
          <a:bodyPr anchor="ctr">
            <a:flatTx/>
          </a:bodyPr>
          <a:lstStyle/>
          <a:p>
            <a:pPr fontAlgn="t"/>
            <a:endParaRPr lang="zh-CN" altLang="en-US" sz="1100">
              <a:solidFill>
                <a:srgbClr val="000000"/>
              </a:solidFill>
              <a:cs typeface="+mn-ea"/>
              <a:sym typeface="+mn-lt"/>
            </a:endParaRPr>
          </a:p>
        </p:txBody>
      </p:sp>
      <p:sp>
        <p:nvSpPr>
          <p:cNvPr id="20" name="Rectangle 11"/>
          <p:cNvSpPr>
            <a:spLocks noChangeArrowheads="1"/>
          </p:cNvSpPr>
          <p:nvPr/>
        </p:nvSpPr>
        <p:spPr bwMode="auto">
          <a:xfrm>
            <a:off x="4862898" y="1139516"/>
            <a:ext cx="2529246" cy="409575"/>
          </a:xfrm>
          <a:prstGeom prst="rect">
            <a:avLst/>
          </a:prstGeom>
          <a:solidFill>
            <a:srgbClr val="808080"/>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808080"/>
            </a:extrusionClr>
          </a:sp3d>
        </p:spPr>
        <p:txBody>
          <a:bodyPr anchor="ctr">
            <a:flatTx/>
          </a:bodyPr>
          <a:lstStyle/>
          <a:p>
            <a:pPr algn="ctr" eaLnBrk="0" fontAlgn="t" hangingPunct="0">
              <a:buSzPct val="100000"/>
            </a:pPr>
            <a:r>
              <a:rPr lang="zh-CN" altLang="zh-CN" sz="1400" b="1" dirty="0">
                <a:solidFill>
                  <a:srgbClr val="FFFFFF"/>
                </a:solidFill>
                <a:cs typeface="+mn-ea"/>
                <a:sym typeface="+mn-lt"/>
              </a:rPr>
              <a:t>Compression</a:t>
            </a:r>
          </a:p>
        </p:txBody>
      </p:sp>
      <p:sp>
        <p:nvSpPr>
          <p:cNvPr id="21" name="Rectangle 12"/>
          <p:cNvSpPr>
            <a:spLocks noChangeArrowheads="1"/>
          </p:cNvSpPr>
          <p:nvPr/>
        </p:nvSpPr>
        <p:spPr bwMode="auto">
          <a:xfrm>
            <a:off x="2148290" y="2511115"/>
            <a:ext cx="2280492" cy="381000"/>
          </a:xfrm>
          <a:prstGeom prst="rect">
            <a:avLst/>
          </a:prstGeom>
          <a:solidFill>
            <a:srgbClr val="808080"/>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808080"/>
            </a:extrusionClr>
          </a:sp3d>
        </p:spPr>
        <p:txBody>
          <a:bodyPr anchor="ctr">
            <a:flatTx/>
          </a:bodyPr>
          <a:lstStyle/>
          <a:p>
            <a:pPr algn="ctr" eaLnBrk="0" fontAlgn="t" hangingPunct="0">
              <a:buSzPct val="100000"/>
            </a:pPr>
            <a:r>
              <a:rPr lang="zh-CN" altLang="zh-CN" sz="1400" b="1" dirty="0">
                <a:solidFill>
                  <a:srgbClr val="FFFFFF"/>
                </a:solidFill>
                <a:cs typeface="+mn-ea"/>
                <a:sym typeface="+mn-lt"/>
              </a:rPr>
              <a:t>Vaporizing</a:t>
            </a:r>
          </a:p>
        </p:txBody>
      </p:sp>
      <p:sp>
        <p:nvSpPr>
          <p:cNvPr id="22" name="Rectangle 13"/>
          <p:cNvSpPr>
            <a:spLocks noChangeArrowheads="1"/>
          </p:cNvSpPr>
          <p:nvPr/>
        </p:nvSpPr>
        <p:spPr bwMode="auto">
          <a:xfrm>
            <a:off x="7952979" y="2492066"/>
            <a:ext cx="2066925" cy="428625"/>
          </a:xfrm>
          <a:prstGeom prst="rect">
            <a:avLst/>
          </a:prstGeom>
          <a:solidFill>
            <a:srgbClr val="808080"/>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808080"/>
            </a:extrusionClr>
          </a:sp3d>
        </p:spPr>
        <p:txBody>
          <a:bodyPr anchor="ctr">
            <a:flatTx/>
          </a:bodyPr>
          <a:lstStyle/>
          <a:p>
            <a:pPr algn="ctr" eaLnBrk="0" fontAlgn="t" hangingPunct="0">
              <a:buSzPct val="100000"/>
            </a:pPr>
            <a:r>
              <a:rPr lang="zh-CN" altLang="zh-CN" sz="1400" b="1" dirty="0">
                <a:solidFill>
                  <a:srgbClr val="FFFFFF"/>
                </a:solidFill>
                <a:cs typeface="+mn-ea"/>
                <a:sym typeface="+mn-lt"/>
              </a:rPr>
              <a:t>Condensing</a:t>
            </a:r>
          </a:p>
        </p:txBody>
      </p:sp>
      <p:sp>
        <p:nvSpPr>
          <p:cNvPr id="23" name="Text Box 14"/>
          <p:cNvSpPr txBox="1">
            <a:spLocks noChangeArrowheads="1"/>
          </p:cNvSpPr>
          <p:nvPr/>
        </p:nvSpPr>
        <p:spPr bwMode="auto">
          <a:xfrm>
            <a:off x="4799857" y="1504640"/>
            <a:ext cx="2736305" cy="831850"/>
          </a:xfrm>
          <a:prstGeom prst="rect">
            <a:avLst/>
          </a:prstGeom>
          <a:noFill/>
          <a:ln w="9525">
            <a:noFill/>
            <a:miter lim="800000"/>
            <a:headEnd/>
            <a:tailEnd/>
          </a:ln>
        </p:spPr>
        <p:txBody>
          <a:bodyPr/>
          <a:lstStyle/>
          <a:p>
            <a:pPr indent="-85725" defTabSz="801688" eaLnBrk="0" fontAlgn="t" hangingPunct="0">
              <a:buSzPct val="100000"/>
            </a:pPr>
            <a:r>
              <a:rPr lang="zh-CN" altLang="zh-CN" sz="1100" dirty="0">
                <a:solidFill>
                  <a:srgbClr val="000000"/>
                </a:solidFill>
                <a:cs typeface="+mn-ea"/>
                <a:sym typeface="+mn-lt"/>
              </a:rPr>
              <a:t>A compressor compresses the low-temperature and low-pressure saturated or superheated gas into a high-temperature and high-pressure superheated gas, for outdoor heat exchanging purposes.</a:t>
            </a:r>
          </a:p>
        </p:txBody>
      </p:sp>
      <p:sp>
        <p:nvSpPr>
          <p:cNvPr id="24" name="Text Box 15"/>
          <p:cNvSpPr txBox="1">
            <a:spLocks noChangeArrowheads="1"/>
          </p:cNvSpPr>
          <p:nvPr/>
        </p:nvSpPr>
        <p:spPr bwMode="auto">
          <a:xfrm>
            <a:off x="8019652" y="2959471"/>
            <a:ext cx="2037955" cy="831850"/>
          </a:xfrm>
          <a:prstGeom prst="rect">
            <a:avLst/>
          </a:prstGeom>
          <a:noFill/>
          <a:ln w="9525">
            <a:noFill/>
            <a:miter lim="800000"/>
            <a:headEnd/>
            <a:tailEnd/>
          </a:ln>
        </p:spPr>
        <p:txBody>
          <a:bodyPr/>
          <a:lstStyle/>
          <a:p>
            <a:pPr defTabSz="801688" eaLnBrk="0" fontAlgn="t" hangingPunct="0">
              <a:buSzPct val="100000"/>
            </a:pPr>
            <a:r>
              <a:rPr lang="zh-CN" altLang="zh-CN" sz="1200" dirty="0">
                <a:solidFill>
                  <a:srgbClr val="000000"/>
                </a:solidFill>
                <a:cs typeface="+mn-ea"/>
                <a:sym typeface="+mn-lt"/>
              </a:rPr>
              <a:t>The high-temperature and high-pressure superheated gas is condensed into a high-temperature and high-pressure saturated or supercooled liquid in a condenser.</a:t>
            </a:r>
          </a:p>
        </p:txBody>
      </p:sp>
      <p:sp>
        <p:nvSpPr>
          <p:cNvPr id="25" name="Text Box 16"/>
          <p:cNvSpPr txBox="1">
            <a:spLocks noChangeArrowheads="1"/>
          </p:cNvSpPr>
          <p:nvPr/>
        </p:nvSpPr>
        <p:spPr bwMode="auto">
          <a:xfrm>
            <a:off x="2148289" y="2954475"/>
            <a:ext cx="2363535" cy="904875"/>
          </a:xfrm>
          <a:prstGeom prst="rect">
            <a:avLst/>
          </a:prstGeom>
          <a:noFill/>
          <a:ln w="9525">
            <a:noFill/>
            <a:miter lim="800000"/>
            <a:headEnd/>
            <a:tailEnd/>
          </a:ln>
        </p:spPr>
        <p:txBody>
          <a:bodyPr/>
          <a:lstStyle/>
          <a:p>
            <a:pPr indent="-85725" defTabSz="801688" eaLnBrk="0" fontAlgn="t" hangingPunct="0">
              <a:lnSpc>
                <a:spcPct val="110000"/>
              </a:lnSpc>
              <a:buSzPct val="100000"/>
            </a:pPr>
            <a:r>
              <a:rPr lang="zh-CN" altLang="zh-CN" sz="1200" dirty="0">
                <a:solidFill>
                  <a:srgbClr val="000000"/>
                </a:solidFill>
                <a:cs typeface="+mn-ea"/>
                <a:sym typeface="+mn-lt"/>
              </a:rPr>
              <a:t>A refrigerant vaporizes in an evaporator and becomes a low-temperature and low-pressure saturated or superheated gas, and then absorbs heat from indoor air.</a:t>
            </a:r>
          </a:p>
        </p:txBody>
      </p:sp>
      <p:sp>
        <p:nvSpPr>
          <p:cNvPr id="26" name="Text Box 17"/>
          <p:cNvSpPr txBox="1">
            <a:spLocks noChangeArrowheads="1"/>
          </p:cNvSpPr>
          <p:nvPr/>
        </p:nvSpPr>
        <p:spPr bwMode="auto">
          <a:xfrm>
            <a:off x="4655840" y="4178611"/>
            <a:ext cx="3060340" cy="1545058"/>
          </a:xfrm>
          <a:prstGeom prst="rect">
            <a:avLst/>
          </a:prstGeom>
          <a:noFill/>
          <a:ln w="9525">
            <a:noFill/>
            <a:miter lim="800000"/>
            <a:headEnd/>
            <a:tailEnd/>
          </a:ln>
        </p:spPr>
        <p:txBody>
          <a:bodyPr/>
          <a:lstStyle/>
          <a:p>
            <a:pPr indent="-85725" defTabSz="801688" eaLnBrk="0" fontAlgn="t" hangingPunct="0">
              <a:buSzPct val="100000"/>
            </a:pPr>
            <a:r>
              <a:rPr lang="zh-CN" altLang="zh-CN" sz="1100" dirty="0">
                <a:solidFill>
                  <a:srgbClr val="000000"/>
                </a:solidFill>
                <a:cs typeface="+mn-ea"/>
                <a:sym typeface="+mn-lt"/>
              </a:rPr>
              <a:t>After a throttle, the high-temperature</a:t>
            </a:r>
            <a:r>
              <a:rPr lang="en-US" altLang="zh-CN" sz="1100" dirty="0">
                <a:solidFill>
                  <a:srgbClr val="000000"/>
                </a:solidFill>
                <a:cs typeface="+mn-ea"/>
                <a:sym typeface="+mn-lt"/>
              </a:rPr>
              <a:t>,</a:t>
            </a:r>
            <a:r>
              <a:rPr lang="zh-CN" altLang="zh-CN" sz="1100" dirty="0">
                <a:solidFill>
                  <a:srgbClr val="000000"/>
                </a:solidFill>
                <a:cs typeface="+mn-ea"/>
                <a:sym typeface="+mn-lt"/>
              </a:rPr>
              <a:t> high-pressure liquid releases pressure. As a result, the refrigerant vaporizes. The high-temperature</a:t>
            </a:r>
            <a:r>
              <a:rPr lang="en-US" altLang="zh-CN" sz="1100" dirty="0">
                <a:solidFill>
                  <a:srgbClr val="000000"/>
                </a:solidFill>
                <a:cs typeface="+mn-ea"/>
                <a:sym typeface="+mn-lt"/>
              </a:rPr>
              <a:t>,</a:t>
            </a:r>
            <a:r>
              <a:rPr lang="zh-CN" altLang="zh-CN" sz="1100" dirty="0">
                <a:solidFill>
                  <a:srgbClr val="000000"/>
                </a:solidFill>
                <a:cs typeface="+mn-ea"/>
                <a:sym typeface="+mn-lt"/>
              </a:rPr>
              <a:t> high-pressure liquid also absorbs much heat to reduce the temperature of the liquid refrigerant. As a result, a low-temperature and low-pressure substance in both gas and liquid forms is formed.</a:t>
            </a:r>
          </a:p>
        </p:txBody>
      </p:sp>
      <p:sp>
        <p:nvSpPr>
          <p:cNvPr id="27" name="Oval 18"/>
          <p:cNvSpPr>
            <a:spLocks noChangeArrowheads="1"/>
          </p:cNvSpPr>
          <p:nvPr/>
        </p:nvSpPr>
        <p:spPr bwMode="auto">
          <a:xfrm>
            <a:off x="5159375" y="3103602"/>
            <a:ext cx="2051050" cy="676275"/>
          </a:xfrm>
          <a:prstGeom prst="ellipse">
            <a:avLst/>
          </a:prstGeom>
          <a:gradFill rotWithShape="1">
            <a:gsLst>
              <a:gs pos="0">
                <a:srgbClr val="990000"/>
              </a:gs>
              <a:gs pos="100000">
                <a:srgbClr val="C16565"/>
              </a:gs>
            </a:gsLst>
            <a:lin ang="2700000" scaled="1"/>
          </a:gradFill>
          <a:ln w="9525">
            <a:round/>
            <a:headEnd/>
            <a:tailEnd/>
          </a:ln>
          <a:scene3d>
            <a:camera prst="legacyObliqueTopRight"/>
            <a:lightRig rig="legacyFlat3" dir="b"/>
          </a:scene3d>
          <a:sp3d extrusionH="227000" prstMaterial="legacyMatte">
            <a:bevelT w="13500" h="13500" prst="angle"/>
            <a:bevelB w="13500" h="13500" prst="angle"/>
            <a:extrusionClr>
              <a:srgbClr val="990000"/>
            </a:extrusionClr>
          </a:sp3d>
        </p:spPr>
        <p:txBody>
          <a:bodyPr anchor="ctr">
            <a:flatTx/>
          </a:bodyPr>
          <a:lstStyle/>
          <a:p>
            <a:pPr algn="ctr" eaLnBrk="0" fontAlgn="t" hangingPunct="0">
              <a:buSzPct val="100000"/>
            </a:pPr>
            <a:endParaRPr lang="zh-CN" altLang="zh-CN" sz="2200">
              <a:solidFill>
                <a:srgbClr val="FFFFFF"/>
              </a:solidFill>
              <a:cs typeface="+mn-ea"/>
              <a:sym typeface="+mn-lt"/>
            </a:endParaRPr>
          </a:p>
        </p:txBody>
      </p:sp>
      <p:sp>
        <p:nvSpPr>
          <p:cNvPr id="28" name="TextBox 19"/>
          <p:cNvSpPr txBox="1">
            <a:spLocks noChangeArrowheads="1"/>
          </p:cNvSpPr>
          <p:nvPr/>
        </p:nvSpPr>
        <p:spPr bwMode="auto">
          <a:xfrm>
            <a:off x="5232400" y="3223903"/>
            <a:ext cx="1943100" cy="379412"/>
          </a:xfrm>
          <a:prstGeom prst="rect">
            <a:avLst/>
          </a:prstGeom>
          <a:noFill/>
          <a:ln w="9525">
            <a:noFill/>
            <a:miter lim="800000"/>
            <a:headEnd/>
            <a:tailEnd/>
          </a:ln>
        </p:spPr>
        <p:txBody>
          <a:bodyPr lIns="99980" tIns="49986" rIns="99980" bIns="49986">
            <a:spAutoFit/>
          </a:bodyPr>
          <a:lstStyle/>
          <a:p>
            <a:pPr algn="ctr" defTabSz="1000125" eaLnBrk="0" hangingPunct="0"/>
            <a:r>
              <a:rPr lang="zh-CN" altLang="zh-CN" b="1">
                <a:solidFill>
                  <a:srgbClr val="FFFFFF"/>
                </a:solidFill>
                <a:cs typeface="+mn-ea"/>
                <a:sym typeface="+mn-lt"/>
              </a:rPr>
              <a:t>Air Conditioner</a:t>
            </a:r>
          </a:p>
        </p:txBody>
      </p:sp>
    </p:spTree>
    <p:extLst>
      <p:ext uri="{BB962C8B-B14F-4D97-AF65-F5344CB8AC3E}">
        <p14:creationId xmlns:p14="http://schemas.microsoft.com/office/powerpoint/2010/main" val="9759243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7179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pd14fm3">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pd14fm3">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pd14fm3">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tpd14fm3">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www.w3.org/XML/1998/namespace"/>
    <ds:schemaRef ds:uri="http://schemas.microsoft.com/office/2006/documentManagement/types"/>
    <ds:schemaRef ds:uri="http://schemas.openxmlformats.org/package/2006/metadata/core-properties"/>
    <ds:schemaRef ds:uri="http://purl.org/dc/terms/"/>
    <ds:schemaRef ds:uri="http://purl.org/dc/elements/1.1/"/>
    <ds:schemaRef ds:uri="http://schemas.microsoft.com/office/2006/metadata/propertie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16696</TotalTime>
  <Words>6739</Words>
  <Application>Microsoft Office PowerPoint</Application>
  <PresentationFormat>宽屏</PresentationFormat>
  <Paragraphs>520</Paragraphs>
  <Slides>49</Slides>
  <Notes>49</Notes>
  <HiddenSlides>2</HiddenSlides>
  <MMClips>0</MMClips>
  <ScaleCrop>false</ScaleCrop>
  <HeadingPairs>
    <vt:vector size="8" baseType="variant">
      <vt:variant>
        <vt:lpstr>已用的字体</vt:lpstr>
      </vt:variant>
      <vt:variant>
        <vt:i4>15</vt:i4>
      </vt:variant>
      <vt:variant>
        <vt:lpstr>主题</vt:lpstr>
      </vt:variant>
      <vt:variant>
        <vt:i4>4</vt:i4>
      </vt:variant>
      <vt:variant>
        <vt:lpstr>嵌入 OLE 服务器</vt:lpstr>
      </vt:variant>
      <vt:variant>
        <vt:i4>3</vt:i4>
      </vt:variant>
      <vt:variant>
        <vt:lpstr>幻灯片标题</vt:lpstr>
      </vt:variant>
      <vt:variant>
        <vt:i4>49</vt:i4>
      </vt:variant>
    </vt:vector>
  </HeadingPairs>
  <TitlesOfParts>
    <vt:vector size="71" baseType="lpstr">
      <vt:lpstr>MS PGothic</vt:lpstr>
      <vt:lpstr>方正兰亭黑简体</vt:lpstr>
      <vt:lpstr>黑体</vt:lpstr>
      <vt:lpstr>华文细黑</vt:lpstr>
      <vt:lpstr>隶书</vt:lpstr>
      <vt:lpstr>宋体</vt:lpstr>
      <vt:lpstr>微软雅黑</vt:lpstr>
      <vt:lpstr>微软雅黑</vt:lpstr>
      <vt:lpstr>Arial</vt:lpstr>
      <vt:lpstr>FrutigerNext LT Bold</vt:lpstr>
      <vt:lpstr>FrutigerNext LT Medium</vt:lpstr>
      <vt:lpstr>FrutigerNext LT Regular</vt:lpstr>
      <vt:lpstr>Huawei Sans</vt:lpstr>
      <vt:lpstr>Times New Roman</vt:lpstr>
      <vt:lpstr>Wingdings</vt:lpstr>
      <vt:lpstr>1_标题页模板</vt:lpstr>
      <vt:lpstr>2_自功能页模板</vt:lpstr>
      <vt:lpstr>3_内容页模板</vt:lpstr>
      <vt:lpstr>4_感谢页模板</vt:lpstr>
      <vt:lpstr>BMP 图象</vt:lpstr>
      <vt:lpstr>Image</vt:lpstr>
      <vt:lpstr>图表</vt:lpstr>
      <vt:lpstr>Air Conditioning System Introduction</vt:lpstr>
      <vt:lpstr>PowerPoint 演示文稿</vt:lpstr>
      <vt:lpstr>PowerPoint 演示文稿</vt:lpstr>
      <vt:lpstr>PowerPoint 演示文稿</vt:lpstr>
      <vt:lpstr>Development History of Air Conditioning Systems</vt:lpstr>
      <vt:lpstr>What is an Air Conditioner?</vt:lpstr>
      <vt:lpstr>Refrigeration Principle (1)</vt:lpstr>
      <vt:lpstr>Refrigeration Principle (2)</vt:lpstr>
      <vt:lpstr>PowerPoint 演示文稿</vt:lpstr>
      <vt:lpstr>Refrigeration Principle (3)</vt:lpstr>
      <vt:lpstr>Introduction to the Four Major Components (1)</vt:lpstr>
      <vt:lpstr>Introduction to the Four Major Components (2)</vt:lpstr>
      <vt:lpstr>Introduction to the Four Major Components (3)</vt:lpstr>
      <vt:lpstr>PowerPoint 演示文稿</vt:lpstr>
      <vt:lpstr>Classification of Air Conditioners - By Application (1)</vt:lpstr>
      <vt:lpstr>Classification of Air Conditioners - By Application (2)</vt:lpstr>
      <vt:lpstr>Classification of Air Conditioners - By Media (1)</vt:lpstr>
      <vt:lpstr>Classification of Air Conditioners - By Media (2)</vt:lpstr>
      <vt:lpstr>Classification of Air Conditioners - By Other Criteria</vt:lpstr>
      <vt:lpstr>PowerPoint 演示文稿</vt:lpstr>
      <vt:lpstr>Classification of Devices That Process Air Heat and Humidity</vt:lpstr>
      <vt:lpstr>Surface Heat Exchanger</vt:lpstr>
      <vt:lpstr>Humidifier (1)</vt:lpstr>
      <vt:lpstr>Humidifying Devices (2)</vt:lpstr>
      <vt:lpstr>Humidifying Devices (3)</vt:lpstr>
      <vt:lpstr>Dehumidifying Devices</vt:lpstr>
      <vt:lpstr>PowerPoint 演示文稿</vt:lpstr>
      <vt:lpstr>Functions of Air System</vt:lpstr>
      <vt:lpstr>Airflow Forms (1)</vt:lpstr>
      <vt:lpstr>Airflow Forms (2)</vt:lpstr>
      <vt:lpstr>Airflow Forms (3)</vt:lpstr>
      <vt:lpstr>Airflow Forms (4)</vt:lpstr>
      <vt:lpstr>Introduction to Air Vents (1)</vt:lpstr>
      <vt:lpstr>Introduction to Air Vents (2)</vt:lpstr>
      <vt:lpstr>Introduction to Air Vents (3)</vt:lpstr>
      <vt:lpstr>Introduction to Air Vents (4)</vt:lpstr>
      <vt:lpstr>PowerPoint 演示文稿</vt:lpstr>
      <vt:lpstr>Cooling Capacity, EER and COP</vt:lpstr>
      <vt:lpstr>Refrigerant and Circulated Air Volume</vt:lpstr>
      <vt:lpstr>Sensible Heat Ratio</vt:lpstr>
      <vt:lpstr>Temperature</vt:lpstr>
      <vt:lpstr>Humidity</vt:lpstr>
      <vt:lpstr>Dew Point</vt:lpstr>
      <vt:lpstr>Cleanliness</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353</cp:revision>
  <dcterms:created xsi:type="dcterms:W3CDTF">2018-11-29T10:16:29Z</dcterms:created>
  <dcterms:modified xsi:type="dcterms:W3CDTF">2020-12-17T09:33:32Z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(3)Cmjww6bA28QL2aYi1z/Byv2urFTDgvzcMn6eiFeC7k5D7G1tgNuFHVSZSf97GzBAy23o3LQ/
xpMYG9b2Yu45kAo+lJOVblm5BJC2H1xk8HeuA/7yLljjJZzQ+cJTt6cOpXaHccnHiONvbl5A
EhyQoTcNRnYjpA+pjcExr2CK04FC10JAVyiDBQqd5CX13OfqJjCEXsNKbMUgltyU5wpvxB9V
zyhTjjCLswMxKE6vTh</vt:lpwstr>
  </property>
  <property fmtid="{D5CDD505-2E9C-101B-9397-08002B2CF9AE}" pid="3" name="_2015_ms_pID_7253431">
    <vt:lpwstr>dKygryIjwMaqfRgQzvxER0xiRdKkXNgWM0W1NmZwDl8IHm20gbZizU
ij2o6P3wKC1+gjummxaKzYnt3MgCUrkBwKTlQg1jAFQZ5xmYQaBhqsILB+JmrWuPLOWD+Gw0
pQH4UdWQf3GVQwKSpZ326wC8hVby3BnsVmdlDmgjxnmSD9aFsAfznPZHb09IIbTepQ79z05S
lslBMmdwiBsiydPMaxNCFmwV/XpMsqTkJDZ/</vt:lpwstr>
  </property>
  <property fmtid="{D5CDD505-2E9C-101B-9397-08002B2CF9AE}" pid="4" name="_2015_ms_pID_7253432">
    <vt:lpwstr>7A==</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1608184732</vt:lpwstr>
  </property>
</Properties>
</file>