
<file path=[Content_Types].xml><?xml version="1.0" encoding="utf-8"?>
<Types xmlns="http://schemas.openxmlformats.org/package/2006/content-types">
  <Default Extension="png" ContentType="image/png"/>
  <Default Extension="bin" ContentType="application/vnd.openxmlformats-officedocument.oleObject"/>
  <Default Extension="tmp"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33"/>
  </p:notesMasterIdLst>
  <p:handoutMasterIdLst>
    <p:handoutMasterId r:id="rId34"/>
  </p:handoutMasterIdLst>
  <p:sldIdLst>
    <p:sldId id="290" r:id="rId8"/>
    <p:sldId id="291"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305" r:id="rId23"/>
    <p:sldId id="306" r:id="rId24"/>
    <p:sldId id="307" r:id="rId25"/>
    <p:sldId id="308" r:id="rId26"/>
    <p:sldId id="309" r:id="rId27"/>
    <p:sldId id="310" r:id="rId28"/>
    <p:sldId id="311" r:id="rId29"/>
    <p:sldId id="288" r:id="rId30"/>
    <p:sldId id="285" r:id="rId31"/>
    <p:sldId id="289" r:id="rId32"/>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5055" autoAdjust="0"/>
  </p:normalViewPr>
  <p:slideViewPr>
    <p:cSldViewPr snapToGrid="0" snapToObjects="1">
      <p:cViewPr varScale="1">
        <p:scale>
          <a:sx n="53" d="100"/>
          <a:sy n="53" d="100"/>
        </p:scale>
        <p:origin x="1108" y="4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44" d="100"/>
          <a:sy n="44" d="100"/>
        </p:scale>
        <p:origin x="2784" y="5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handoutMaster" Target="handoutMasters/handoutMaster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presProps" Target="presProps.xml"/><Relationship Id="rId8" Type="http://schemas.openxmlformats.org/officeDocument/2006/relationships/slide" Target="slides/slide1.xml"/><Relationship Id="rId3"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12/18/2020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939354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685176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BLVD: battery low voltage disconnection</a:t>
            </a:r>
          </a:p>
          <a:p>
            <a:r>
              <a:rPr lang="en-US" smtClean="0"/>
              <a:t>LLVD: load low voltage disconnection</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42667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Power factor: The rectifier adjusts the power factor of the input current.</a:t>
            </a:r>
          </a:p>
          <a:p>
            <a:r>
              <a:rPr lang="en-US" smtClean="0"/>
              <a:t>Regulated voltage precision: ratio of the actual output voltage to the designed output voltage. For example, if the designed output voltage is 5 V and the actual output voltage is 5.01 V, the regulated voltage precision is 0.2% (0.01/5 x 100%).</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434278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537221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63661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307434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776431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The power distribution devices in the DC power supply system should be configured based on the long-term load.</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499069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The power distribution devices in the DC power distribution system should be configured based on the long-term load.</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330594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99404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Control, protection, and automatic reclosing of substations (220 V), emergency lighting (220 V), DC oil pumps (12/24 V), cameras (12 V), and base stations (48 V)</a:t>
            </a:r>
          </a:p>
          <a:p>
            <a:r>
              <a:rPr lang="en-US" smtClean="0"/>
              <a:t>Indoor distribution system: The signal of a mobile base station is uniformly distributed in every corner of a room by using an indoor antenna distribution system, so that an indoor area has desirable signal coverage.</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872516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1" name="备注占位符 2"/>
          <p:cNvSpPr>
            <a:spLocks noGrp="1"/>
          </p:cNvSpPr>
          <p:nvPr>
            <p:ph type="body" idx="1"/>
          </p:nvPr>
        </p:nvSpPr>
        <p:spPr/>
        <p:txBody>
          <a:bodyPr/>
          <a:lstStyle/>
          <a:p>
            <a:r>
              <a:rPr lang="en-US" smtClean="0"/>
              <a:t>Huawei offers high-efficiency site power solutions ranging from 30 A to 24,000 A, including embedded, combinational, split-type, and wall-mounted power systems and mini shelters, meeting the requirements of indoor and outdoor communications networks. Huawei rectifier efficiency is higher than 96%. Huawei power systems have carrier-class reliability and support carriers' business development. </a:t>
            </a:r>
            <a:endParaRPr 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024051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1. </a:t>
            </a:r>
            <a:r>
              <a:rPr lang="en-US" altLang="zh-CN" smtClean="0"/>
              <a:t>Rectification </a:t>
            </a:r>
            <a:r>
              <a:rPr lang="en-US" smtClean="0"/>
              <a:t>and battery management.</a:t>
            </a:r>
          </a:p>
          <a:p>
            <a:r>
              <a:rPr lang="en-US" smtClean="0"/>
              <a:t>1. AC PDU, DC PDU, rectifier, and monitoring unit.</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134927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020379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65893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0773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545759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43791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Compared with DC power, AC power has the following advantages:</a:t>
            </a:r>
          </a:p>
          <a:p>
            <a:r>
              <a:rPr lang="en-US" smtClean="0"/>
              <a:t>Can be boosted by a transformer to reduce the power transmission loss.</a:t>
            </a:r>
          </a:p>
          <a:p>
            <a:r>
              <a:rPr lang="en-US" smtClean="0"/>
              <a:t>Applicable to AC motors.</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058675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56772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82368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Controller Area Network (CAN) is one of the most widely used field buses in the world. CAN is a serial communication bus to effectively support distributed real-time control with high security level.</a:t>
            </a:r>
          </a:p>
          <a:p>
            <a:r>
              <a:rPr lang="en-US" smtClean="0"/>
              <a:t>Field supervision unit (FSU): The FSU is a bridge between the supervision end office and the supervision center. As the core of data processing for the entire supervision system, the FSU collects raw data from collectors of the end office, and sends the processing result to the supervision service station and server. The FSU also receives control commands from the supervision service station to control devices in the end office.</a:t>
            </a:r>
          </a:p>
          <a:p>
            <a:r>
              <a:rPr lang="en-US" smtClean="0"/>
              <a:t>The mains enters the rectifiers through the AC PDU. The rectifiers convert AC power into –48 V DC power and the power enters the DC power distribution frame. The power is then supplied to communications devices.</a:t>
            </a:r>
          </a:p>
          <a:p>
            <a:r>
              <a:rPr lang="en-US" smtClean="0"/>
              <a:t>Typically, the system runs in parallel floating charge state. That is, rectifiers and batteries work in parallel. Rectifiers supply power to communications devices and provide float charge current for batteries. When the mains is cut off, rectifiers stop working and the batteries power the devices to ensure the normal operation of the devices. After the mains recovers, rectifiers power the devices again and charge batteries.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216963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64259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wmf"/><Relationship Id="rId10" Type="http://schemas.openxmlformats.org/officeDocument/2006/relationships/image" Target="../media/image21.jpeg"/><Relationship Id="rId4" Type="http://schemas.openxmlformats.org/officeDocument/2006/relationships/image" Target="../media/image15.png"/><Relationship Id="rId9"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2.png"/><Relationship Id="rId18" Type="http://schemas.openxmlformats.org/officeDocument/2006/relationships/image" Target="../media/image37.jpeg"/><Relationship Id="rId3" Type="http://schemas.openxmlformats.org/officeDocument/2006/relationships/notesSlide" Target="../notesSlides/notesSlide20.xml"/><Relationship Id="rId21" Type="http://schemas.openxmlformats.org/officeDocument/2006/relationships/image" Target="../media/image40.jpeg"/><Relationship Id="rId7" Type="http://schemas.openxmlformats.org/officeDocument/2006/relationships/image" Target="../media/image26.jpeg"/><Relationship Id="rId12" Type="http://schemas.openxmlformats.org/officeDocument/2006/relationships/image" Target="../media/image31.png"/><Relationship Id="rId17" Type="http://schemas.openxmlformats.org/officeDocument/2006/relationships/image" Target="../media/image36.jpeg"/><Relationship Id="rId2" Type="http://schemas.openxmlformats.org/officeDocument/2006/relationships/slideLayout" Target="../slideLayouts/slideLayout15.xml"/><Relationship Id="rId16" Type="http://schemas.openxmlformats.org/officeDocument/2006/relationships/image" Target="../media/image35.png"/><Relationship Id="rId20" Type="http://schemas.openxmlformats.org/officeDocument/2006/relationships/image" Target="../media/image39.png"/><Relationship Id="rId1" Type="http://schemas.openxmlformats.org/officeDocument/2006/relationships/tags" Target="../tags/tag1.xml"/><Relationship Id="rId6" Type="http://schemas.openxmlformats.org/officeDocument/2006/relationships/image" Target="../media/image25.jpe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jpeg"/><Relationship Id="rId19" Type="http://schemas.openxmlformats.org/officeDocument/2006/relationships/image" Target="../media/image38.png"/><Relationship Id="rId4" Type="http://schemas.openxmlformats.org/officeDocument/2006/relationships/image" Target="../media/image23.png"/><Relationship Id="rId9" Type="http://schemas.openxmlformats.org/officeDocument/2006/relationships/image" Target="../media/image28.jpeg"/><Relationship Id="rId14" Type="http://schemas.openxmlformats.org/officeDocument/2006/relationships/image" Target="../media/image3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8" Type="http://schemas.openxmlformats.org/officeDocument/2006/relationships/image" Target="../media/image46.tmp"/><Relationship Id="rId3" Type="http://schemas.openxmlformats.org/officeDocument/2006/relationships/image" Target="../media/image41.png"/><Relationship Id="rId7" Type="http://schemas.openxmlformats.org/officeDocument/2006/relationships/image" Target="../media/image45.tmp"/><Relationship Id="rId2" Type="http://schemas.openxmlformats.org/officeDocument/2006/relationships/notesSlide" Target="../notesSlides/notesSlide23.xml"/><Relationship Id="rId1" Type="http://schemas.openxmlformats.org/officeDocument/2006/relationships/slideLayout" Target="../slideLayouts/slideLayout11.xml"/><Relationship Id="rId6" Type="http://schemas.openxmlformats.org/officeDocument/2006/relationships/image" Target="../media/image44.png"/><Relationship Id="rId5" Type="http://schemas.openxmlformats.org/officeDocument/2006/relationships/image" Target="../media/image43.tmp"/><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6.wmf"/><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5.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ctrTitle"/>
          </p:nvPr>
        </p:nvSpPr>
        <p:spPr/>
        <p:txBody>
          <a:bodyPr>
            <a:normAutofit fontScale="90000"/>
          </a:bodyPr>
          <a:lstStyle/>
          <a:p>
            <a:r>
              <a:rPr lang="en-US">
                <a:latin typeface="Huawei Sans" panose="020C0503030203020204" pitchFamily="34" charset="0"/>
                <a:ea typeface="+mn-ea"/>
                <a:cs typeface="+mn-ea"/>
                <a:sym typeface="+mn-lt"/>
              </a:rPr>
              <a:t>Basic Knowledge of Huawei DC Power Systems</a:t>
            </a:r>
          </a:p>
        </p:txBody>
      </p:sp>
      <p:sp>
        <p:nvSpPr>
          <p:cNvPr id="2" name="文本占位符 1"/>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23711600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en-US">
                <a:latin typeface="Huawei Sans" panose="020C0503030203020204" pitchFamily="34" charset="0"/>
                <a:ea typeface="+mn-ea"/>
                <a:cs typeface="+mn-ea"/>
                <a:sym typeface="+mn-lt"/>
              </a:rPr>
              <a:t>Physical Architecture</a:t>
            </a:r>
          </a:p>
        </p:txBody>
      </p:sp>
      <p:sp>
        <p:nvSpPr>
          <p:cNvPr id="9" name="文本占位符 8"/>
          <p:cNvSpPr>
            <a:spLocks noGrp="1"/>
          </p:cNvSpPr>
          <p:nvPr>
            <p:ph type="body" sz="quarter" idx="10"/>
          </p:nvPr>
        </p:nvSpPr>
        <p:spPr>
          <a:xfrm>
            <a:off x="455612" y="1052514"/>
            <a:ext cx="5957427" cy="4875042"/>
          </a:xfrm>
        </p:spPr>
        <p:txBody>
          <a:bodyPr/>
          <a:lstStyle/>
          <a:p>
            <a:r>
              <a:rPr lang="en-US" sz="1800" dirty="0">
                <a:latin typeface="Huawei Sans" panose="020C0503030203020204" pitchFamily="34" charset="0"/>
                <a:ea typeface="+mn-ea"/>
                <a:cs typeface="+mn-ea"/>
                <a:sym typeface="+mn-lt"/>
              </a:rPr>
              <a:t>Basic components</a:t>
            </a:r>
          </a:p>
          <a:p>
            <a:pPr lvl="1"/>
            <a:r>
              <a:rPr lang="en-US" sz="1600" dirty="0">
                <a:latin typeface="Huawei Sans" panose="020C0503030203020204" pitchFamily="34" charset="0"/>
                <a:ea typeface="+mn-ea"/>
                <a:cs typeface="+mn-ea"/>
                <a:sym typeface="+mn-lt"/>
              </a:rPr>
              <a:t>AC </a:t>
            </a:r>
            <a:r>
              <a:rPr lang="en-US" sz="1600" dirty="0" smtClean="0">
                <a:latin typeface="Huawei Sans" panose="020C0503030203020204" pitchFamily="34" charset="0"/>
                <a:ea typeface="+mn-ea"/>
                <a:cs typeface="+mn-ea"/>
                <a:sym typeface="+mn-lt"/>
              </a:rPr>
              <a:t>PDU</a:t>
            </a:r>
            <a:endParaRPr lang="en-US" sz="1600" dirty="0">
              <a:latin typeface="Huawei Sans" panose="020C0503030203020204" pitchFamily="34" charset="0"/>
              <a:ea typeface="+mn-ea"/>
              <a:cs typeface="+mn-ea"/>
              <a:sym typeface="+mn-lt"/>
            </a:endParaRPr>
          </a:p>
          <a:p>
            <a:pPr lvl="2"/>
            <a:r>
              <a:rPr lang="en-US" sz="1400" dirty="0">
                <a:latin typeface="Huawei Sans" panose="020C0503030203020204" pitchFamily="34" charset="0"/>
                <a:ea typeface="+mn-ea"/>
                <a:cs typeface="+mn-ea"/>
                <a:sym typeface="+mn-lt"/>
              </a:rPr>
              <a:t>AC input, AC output, AC surge protective device (SPD), and line protection</a:t>
            </a:r>
          </a:p>
          <a:p>
            <a:pPr lvl="1"/>
            <a:r>
              <a:rPr lang="en-US" sz="1600" dirty="0">
                <a:latin typeface="Huawei Sans" panose="020C0503030203020204" pitchFamily="34" charset="0"/>
                <a:ea typeface="+mn-ea"/>
                <a:cs typeface="+mn-ea"/>
                <a:sym typeface="+mn-lt"/>
              </a:rPr>
              <a:t>Rectifier</a:t>
            </a:r>
          </a:p>
          <a:p>
            <a:pPr lvl="2"/>
            <a:r>
              <a:rPr lang="en-US" sz="1400" dirty="0">
                <a:latin typeface="Huawei Sans" panose="020C0503030203020204" pitchFamily="34" charset="0"/>
                <a:ea typeface="+mn-ea"/>
                <a:cs typeface="+mn-ea"/>
                <a:sym typeface="+mn-lt"/>
              </a:rPr>
              <a:t>Converts AC power into DC power (high-frequency switch rectification).</a:t>
            </a:r>
          </a:p>
          <a:p>
            <a:pPr lvl="1"/>
            <a:r>
              <a:rPr lang="en-US" sz="1600" dirty="0">
                <a:latin typeface="Huawei Sans" panose="020C0503030203020204" pitchFamily="34" charset="0"/>
                <a:ea typeface="+mn-ea"/>
                <a:cs typeface="+mn-ea"/>
                <a:sym typeface="+mn-lt"/>
              </a:rPr>
              <a:t>DC </a:t>
            </a:r>
            <a:r>
              <a:rPr lang="en-US" sz="1600" dirty="0" smtClean="0">
                <a:latin typeface="Huawei Sans" panose="020C0503030203020204" pitchFamily="34" charset="0"/>
                <a:ea typeface="+mn-ea"/>
                <a:cs typeface="+mn-ea"/>
                <a:sym typeface="+mn-lt"/>
              </a:rPr>
              <a:t>PDU</a:t>
            </a:r>
            <a:endParaRPr lang="en-US" sz="1600" dirty="0">
              <a:latin typeface="Huawei Sans" panose="020C0503030203020204" pitchFamily="34" charset="0"/>
              <a:ea typeface="+mn-ea"/>
              <a:cs typeface="+mn-ea"/>
              <a:sym typeface="+mn-lt"/>
            </a:endParaRPr>
          </a:p>
          <a:p>
            <a:pPr lvl="2"/>
            <a:r>
              <a:rPr lang="en-US" sz="1400" dirty="0">
                <a:latin typeface="Huawei Sans" panose="020C0503030203020204" pitchFamily="34" charset="0"/>
                <a:ea typeface="+mn-ea"/>
                <a:cs typeface="+mn-ea"/>
                <a:sym typeface="+mn-lt"/>
              </a:rPr>
              <a:t>DC junction, output, SPD, load power-off, and battery protection</a:t>
            </a:r>
          </a:p>
          <a:p>
            <a:pPr lvl="1"/>
            <a:r>
              <a:rPr lang="en-US" sz="1600" dirty="0">
                <a:latin typeface="Huawei Sans" panose="020C0503030203020204" pitchFamily="34" charset="0"/>
                <a:ea typeface="+mn-ea"/>
                <a:cs typeface="+mn-ea"/>
                <a:sym typeface="+mn-lt"/>
              </a:rPr>
              <a:t>Monitoring unit</a:t>
            </a:r>
          </a:p>
          <a:p>
            <a:pPr lvl="2"/>
            <a:r>
              <a:rPr lang="en-US" sz="1400" dirty="0">
                <a:latin typeface="Huawei Sans" panose="020C0503030203020204" pitchFamily="34" charset="0"/>
                <a:ea typeface="+mn-ea"/>
                <a:cs typeface="+mn-ea"/>
                <a:sym typeface="+mn-lt"/>
              </a:rPr>
              <a:t>Measures AC and DC power distribution signals; manages, controls, and monitors rectifiers; analyzes and outputs alarms; manages loads and batteries</a:t>
            </a:r>
            <a:r>
              <a:rPr lang="en-US" sz="1400" dirty="0" smtClean="0">
                <a:latin typeface="Huawei Sans" panose="020C0503030203020204" pitchFamily="34" charset="0"/>
                <a:ea typeface="+mn-ea"/>
                <a:cs typeface="+mn-ea"/>
                <a:sym typeface="+mn-lt"/>
              </a:rPr>
              <a:t>.</a:t>
            </a:r>
            <a:endParaRPr lang="en-US" altLang="zh-CN" sz="1400" dirty="0" smtClean="0">
              <a:latin typeface="Huawei Sans" panose="020C0503030203020204" pitchFamily="34" charset="0"/>
              <a:ea typeface="+mn-ea"/>
              <a:cs typeface="+mn-ea"/>
              <a:sym typeface="+mn-lt"/>
            </a:endParaRPr>
          </a:p>
          <a:p>
            <a:pPr lvl="2"/>
            <a:endParaRPr lang="zh-CN" altLang="en-US" sz="1400" dirty="0">
              <a:latin typeface="Huawei Sans" panose="020C0503030203020204" pitchFamily="34" charset="0"/>
              <a:ea typeface="+mn-ea"/>
              <a:cs typeface="+mn-ea"/>
              <a:sym typeface="+mn-lt"/>
            </a:endParaRPr>
          </a:p>
          <a:p>
            <a:pPr lvl="2"/>
            <a:endParaRPr lang="en-US" altLang="zh-CN" sz="1400" dirty="0" smtClean="0">
              <a:latin typeface="Huawei Sans" panose="020C0503030203020204" pitchFamily="34" charset="0"/>
              <a:ea typeface="+mn-ea"/>
              <a:cs typeface="+mn-ea"/>
              <a:sym typeface="+mn-lt"/>
            </a:endParaRPr>
          </a:p>
          <a:p>
            <a:pPr marL="802479" lvl="2" indent="0">
              <a:buNone/>
            </a:pPr>
            <a:endParaRPr lang="zh-CN" altLang="en-US" sz="1400" dirty="0">
              <a:latin typeface="Huawei Sans" panose="020C0503030203020204" pitchFamily="34" charset="0"/>
              <a:ea typeface="+mn-ea"/>
              <a:cs typeface="+mn-ea"/>
              <a:sym typeface="+mn-lt"/>
            </a:endParaRPr>
          </a:p>
        </p:txBody>
      </p:sp>
      <p:pic>
        <p:nvPicPr>
          <p:cNvPr id="4" name="Picture 1" descr="C:\Program Files\eSpace-ecs\UserData\z00177682\ReceiveFile\TP48600B-N16C1配电定制版正面开门图（20140526）.png"/>
          <p:cNvPicPr>
            <a:picLocks noChangeAspect="1" noChangeArrowheads="1"/>
          </p:cNvPicPr>
          <p:nvPr/>
        </p:nvPicPr>
        <p:blipFill>
          <a:blip r:embed="rId3" cstate="screen"/>
          <a:srcRect/>
          <a:stretch>
            <a:fillRect/>
          </a:stretch>
        </p:blipFill>
        <p:spPr bwMode="auto">
          <a:xfrm>
            <a:off x="6393457" y="924255"/>
            <a:ext cx="2481174" cy="4981433"/>
          </a:xfrm>
          <a:prstGeom prst="rect">
            <a:avLst/>
          </a:prstGeom>
          <a:noFill/>
        </p:spPr>
      </p:pic>
      <p:sp>
        <p:nvSpPr>
          <p:cNvPr id="7" name="椭圆 6"/>
          <p:cNvSpPr/>
          <p:nvPr/>
        </p:nvSpPr>
        <p:spPr>
          <a:xfrm>
            <a:off x="6545432" y="3223348"/>
            <a:ext cx="2080300" cy="544305"/>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8415" cmpd="sng">
                <a:solidFill>
                  <a:srgbClr val="FFFFFF"/>
                </a:solidFill>
                <a:prstDash val="solid"/>
              </a:ln>
              <a:solidFill>
                <a:srgbClr val="FFFFFF"/>
              </a:solidFill>
              <a:effectLst>
                <a:outerShdw blurRad="63500" dir="3600000" algn="tl" rotWithShape="0">
                  <a:srgbClr val="000000">
                    <a:alpha val="70000"/>
                  </a:srgbClr>
                </a:outerShdw>
              </a:effectLst>
              <a:latin typeface="Huawei Sans" panose="020C0503030203020204" pitchFamily="34" charset="0"/>
              <a:cs typeface="+mn-ea"/>
              <a:sym typeface="+mn-lt"/>
            </a:endParaRPr>
          </a:p>
        </p:txBody>
      </p:sp>
      <p:sp>
        <p:nvSpPr>
          <p:cNvPr id="10" name="椭圆 9"/>
          <p:cNvSpPr/>
          <p:nvPr/>
        </p:nvSpPr>
        <p:spPr>
          <a:xfrm>
            <a:off x="7439669" y="3244016"/>
            <a:ext cx="360040"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sp>
        <p:nvSpPr>
          <p:cNvPr id="11" name="椭圆 10"/>
          <p:cNvSpPr/>
          <p:nvPr/>
        </p:nvSpPr>
        <p:spPr>
          <a:xfrm>
            <a:off x="6676533" y="1459056"/>
            <a:ext cx="1671172" cy="1208238"/>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sp>
        <p:nvSpPr>
          <p:cNvPr id="12" name="椭圆 11"/>
          <p:cNvSpPr/>
          <p:nvPr/>
        </p:nvSpPr>
        <p:spPr>
          <a:xfrm>
            <a:off x="6681227" y="2827932"/>
            <a:ext cx="1796224" cy="41257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sp>
        <p:nvSpPr>
          <p:cNvPr id="13" name="椭圆 12"/>
          <p:cNvSpPr/>
          <p:nvPr/>
        </p:nvSpPr>
        <p:spPr>
          <a:xfrm>
            <a:off x="8322992" y="1916353"/>
            <a:ext cx="599303" cy="82809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sp>
        <p:nvSpPr>
          <p:cNvPr id="2" name="矩形 1"/>
          <p:cNvSpPr/>
          <p:nvPr/>
        </p:nvSpPr>
        <p:spPr>
          <a:xfrm>
            <a:off x="9768817" y="1430203"/>
            <a:ext cx="1878905" cy="40083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ysClr val="windowText" lastClr="000000"/>
                </a:solidFill>
                <a:latin typeface="Huawei Sans" panose="020C0503030203020204" pitchFamily="34" charset="0"/>
                <a:cs typeface="+mn-ea"/>
                <a:sym typeface="+mn-lt"/>
              </a:rPr>
              <a:t>DC </a:t>
            </a:r>
            <a:r>
              <a:rPr lang="en-US" sz="1400" dirty="0" smtClean="0">
                <a:solidFill>
                  <a:sysClr val="windowText" lastClr="000000"/>
                </a:solidFill>
                <a:latin typeface="Huawei Sans" panose="020C0503030203020204" pitchFamily="34" charset="0"/>
                <a:cs typeface="+mn-ea"/>
                <a:sym typeface="+mn-lt"/>
              </a:rPr>
              <a:t>PDU</a:t>
            </a:r>
            <a:endParaRPr lang="en-US" sz="1400" dirty="0">
              <a:solidFill>
                <a:sysClr val="windowText" lastClr="000000"/>
              </a:solidFill>
              <a:latin typeface="Huawei Sans" panose="020C0503030203020204" pitchFamily="34" charset="0"/>
              <a:cs typeface="+mn-ea"/>
              <a:sym typeface="+mn-lt"/>
            </a:endParaRPr>
          </a:p>
        </p:txBody>
      </p:sp>
      <p:cxnSp>
        <p:nvCxnSpPr>
          <p:cNvPr id="21" name="直接连接符 20"/>
          <p:cNvCxnSpPr>
            <a:stCxn id="11" idx="7"/>
            <a:endCxn id="2" idx="1"/>
          </p:cNvCxnSpPr>
          <p:nvPr/>
        </p:nvCxnSpPr>
        <p:spPr>
          <a:xfrm flipV="1">
            <a:off x="8102968" y="1630620"/>
            <a:ext cx="1665849" cy="537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9768817" y="2042248"/>
            <a:ext cx="1878905" cy="40083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ysClr val="windowText" lastClr="000000"/>
                </a:solidFill>
                <a:latin typeface="Huawei Sans" panose="020C0503030203020204" pitchFamily="34" charset="0"/>
                <a:cs typeface="+mn-ea"/>
                <a:sym typeface="+mn-lt"/>
              </a:rPr>
              <a:t>Monitoring unit</a:t>
            </a:r>
          </a:p>
        </p:txBody>
      </p:sp>
      <p:cxnSp>
        <p:nvCxnSpPr>
          <p:cNvPr id="25" name="直接连接符 24"/>
          <p:cNvCxnSpPr>
            <a:endCxn id="24" idx="1"/>
          </p:cNvCxnSpPr>
          <p:nvPr/>
        </p:nvCxnSpPr>
        <p:spPr>
          <a:xfrm flipV="1">
            <a:off x="8908237" y="2242665"/>
            <a:ext cx="860580" cy="537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9768816" y="2721477"/>
            <a:ext cx="1878905" cy="40083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ysClr val="windowText" lastClr="000000"/>
                </a:solidFill>
                <a:latin typeface="Huawei Sans" panose="020C0503030203020204" pitchFamily="34" charset="0"/>
                <a:cs typeface="+mn-ea"/>
                <a:sym typeface="+mn-lt"/>
              </a:rPr>
              <a:t>AC </a:t>
            </a:r>
            <a:r>
              <a:rPr lang="en-US" sz="1400" dirty="0" smtClean="0">
                <a:solidFill>
                  <a:sysClr val="windowText" lastClr="000000"/>
                </a:solidFill>
                <a:latin typeface="Huawei Sans" panose="020C0503030203020204" pitchFamily="34" charset="0"/>
                <a:cs typeface="+mn-ea"/>
                <a:sym typeface="+mn-lt"/>
              </a:rPr>
              <a:t>PDU</a:t>
            </a:r>
            <a:endParaRPr lang="en-US" sz="1400" dirty="0">
              <a:solidFill>
                <a:sysClr val="windowText" lastClr="000000"/>
              </a:solidFill>
              <a:latin typeface="Huawei Sans" panose="020C0503030203020204" pitchFamily="34" charset="0"/>
              <a:cs typeface="+mn-ea"/>
              <a:sym typeface="+mn-lt"/>
            </a:endParaRPr>
          </a:p>
        </p:txBody>
      </p:sp>
      <p:cxnSp>
        <p:nvCxnSpPr>
          <p:cNvPr id="29" name="直接连接符 28"/>
          <p:cNvCxnSpPr>
            <a:endCxn id="28" idx="1"/>
          </p:cNvCxnSpPr>
          <p:nvPr/>
        </p:nvCxnSpPr>
        <p:spPr>
          <a:xfrm>
            <a:off x="8410205" y="2919379"/>
            <a:ext cx="1358611" cy="251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9768817" y="3416126"/>
            <a:ext cx="1878905" cy="40083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ysClr val="windowText" lastClr="000000"/>
                </a:solidFill>
                <a:latin typeface="Huawei Sans" panose="020C0503030203020204" pitchFamily="34" charset="0"/>
                <a:cs typeface="+mn-ea"/>
                <a:sym typeface="+mn-lt"/>
              </a:rPr>
              <a:t>Rectifier</a:t>
            </a:r>
          </a:p>
        </p:txBody>
      </p:sp>
      <p:cxnSp>
        <p:nvCxnSpPr>
          <p:cNvPr id="34" name="直接连接符 33"/>
          <p:cNvCxnSpPr>
            <a:endCxn id="33" idx="1"/>
          </p:cNvCxnSpPr>
          <p:nvPr/>
        </p:nvCxnSpPr>
        <p:spPr>
          <a:xfrm>
            <a:off x="8477451" y="3616543"/>
            <a:ext cx="12913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25566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en-US">
                <a:latin typeface="Huawei Sans" panose="020C0503030203020204" pitchFamily="34" charset="0"/>
                <a:ea typeface="+mn-ea"/>
                <a:cs typeface="+mn-ea"/>
                <a:sym typeface="+mn-lt"/>
              </a:rPr>
              <a:t>Electrical Conceptual Diagram</a:t>
            </a:r>
          </a:p>
        </p:txBody>
      </p:sp>
      <p:sp>
        <p:nvSpPr>
          <p:cNvPr id="9" name="文本占位符 8"/>
          <p:cNvSpPr>
            <a:spLocks noGrp="1"/>
          </p:cNvSpPr>
          <p:nvPr>
            <p:ph type="body" sz="quarter" idx="10"/>
          </p:nvPr>
        </p:nvSpPr>
        <p:spPr/>
        <p:txBody>
          <a:bodyPr/>
          <a:lstStyle/>
          <a:p>
            <a:r>
              <a:rPr lang="en-US">
                <a:latin typeface="Huawei Sans" panose="020C0503030203020204" pitchFamily="34" charset="0"/>
                <a:ea typeface="+mn-ea"/>
                <a:cs typeface="+mn-ea"/>
                <a:sym typeface="+mn-lt"/>
              </a:rPr>
              <a:t>Electrical conceptual diagram</a:t>
            </a:r>
          </a:p>
          <a:p>
            <a:pPr lvl="2"/>
            <a:endParaRPr lang="en-US" altLang="zh-CN" dirty="0" smtClean="0">
              <a:latin typeface="Huawei Sans" panose="020C0503030203020204" pitchFamily="34" charset="0"/>
              <a:ea typeface="+mn-ea"/>
              <a:cs typeface="+mn-ea"/>
              <a:sym typeface="+mn-lt"/>
            </a:endParaRPr>
          </a:p>
          <a:p>
            <a:pPr lvl="2"/>
            <a:endParaRPr lang="zh-CN" altLang="en-US" dirty="0">
              <a:latin typeface="Huawei Sans" panose="020C0503030203020204" pitchFamily="34" charset="0"/>
              <a:ea typeface="+mn-ea"/>
              <a:cs typeface="+mn-ea"/>
              <a:sym typeface="+mn-lt"/>
            </a:endParaRPr>
          </a:p>
          <a:p>
            <a:pPr lvl="2"/>
            <a:endParaRPr lang="en-US" altLang="zh-CN" dirty="0" smtClean="0">
              <a:latin typeface="Huawei Sans" panose="020C0503030203020204" pitchFamily="34" charset="0"/>
              <a:ea typeface="+mn-ea"/>
              <a:cs typeface="+mn-ea"/>
              <a:sym typeface="+mn-lt"/>
            </a:endParaRPr>
          </a:p>
          <a:p>
            <a:pPr lvl="2"/>
            <a:endParaRPr lang="zh-CN" altLang="en-US" dirty="0">
              <a:latin typeface="Huawei Sans" panose="020C0503030203020204" pitchFamily="34" charset="0"/>
              <a:ea typeface="+mn-ea"/>
              <a:cs typeface="+mn-ea"/>
              <a:sym typeface="+mn-lt"/>
            </a:endParaRPr>
          </a:p>
          <a:p>
            <a:pPr lvl="2"/>
            <a:endParaRPr lang="en-US" altLang="zh-CN" dirty="0" smtClean="0">
              <a:latin typeface="Huawei Sans" panose="020C0503030203020204" pitchFamily="34" charset="0"/>
              <a:ea typeface="+mn-ea"/>
              <a:cs typeface="+mn-ea"/>
              <a:sym typeface="+mn-lt"/>
            </a:endParaRPr>
          </a:p>
          <a:p>
            <a:pPr lvl="2"/>
            <a:endParaRPr lang="zh-CN" altLang="en-US" dirty="0">
              <a:latin typeface="Huawei Sans" panose="020C0503030203020204" pitchFamily="34" charset="0"/>
              <a:ea typeface="+mn-ea"/>
              <a:cs typeface="+mn-ea"/>
              <a:sym typeface="+mn-lt"/>
            </a:endParaRPr>
          </a:p>
        </p:txBody>
      </p:sp>
      <p:pic>
        <p:nvPicPr>
          <p:cNvPr id="3" name="图片 2"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300" y="1581721"/>
            <a:ext cx="9207500" cy="4150310"/>
          </a:xfrm>
          <a:prstGeom prst="rect">
            <a:avLst/>
          </a:prstGeom>
        </p:spPr>
      </p:pic>
      <p:sp>
        <p:nvSpPr>
          <p:cNvPr id="2" name="矩形 1"/>
          <p:cNvSpPr/>
          <p:nvPr/>
        </p:nvSpPr>
        <p:spPr>
          <a:xfrm>
            <a:off x="1130300" y="1581721"/>
            <a:ext cx="2772960" cy="4150310"/>
          </a:xfrm>
          <a:prstGeom prst="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sp>
        <p:nvSpPr>
          <p:cNvPr id="4" name="文本框 3"/>
          <p:cNvSpPr txBox="1"/>
          <p:nvPr/>
        </p:nvSpPr>
        <p:spPr>
          <a:xfrm>
            <a:off x="1897952" y="5804724"/>
            <a:ext cx="849913" cy="307777"/>
          </a:xfrm>
          <a:prstGeom prst="rect">
            <a:avLst/>
          </a:prstGeom>
          <a:solidFill>
            <a:schemeClr val="bg1"/>
          </a:solidFill>
        </p:spPr>
        <p:txBody>
          <a:bodyPr wrap="none" rtlCol="0">
            <a:spAutoFit/>
          </a:bodyPr>
          <a:lstStyle/>
          <a:p>
            <a:r>
              <a:rPr lang="en-US" sz="1400" b="1" dirty="0">
                <a:solidFill>
                  <a:srgbClr val="C00000"/>
                </a:solidFill>
                <a:latin typeface="Huawei Sans" panose="020C0503030203020204" pitchFamily="34" charset="0"/>
                <a:cs typeface="+mn-ea"/>
                <a:sym typeface="+mn-lt"/>
              </a:rPr>
              <a:t>AC </a:t>
            </a:r>
            <a:r>
              <a:rPr lang="en-US" sz="1400" b="1" dirty="0" smtClean="0">
                <a:solidFill>
                  <a:srgbClr val="C00000"/>
                </a:solidFill>
                <a:latin typeface="Huawei Sans" panose="020C0503030203020204" pitchFamily="34" charset="0"/>
                <a:cs typeface="+mn-ea"/>
                <a:sym typeface="+mn-lt"/>
              </a:rPr>
              <a:t>PDU</a:t>
            </a:r>
            <a:endParaRPr lang="en-US" sz="1400" b="1" dirty="0">
              <a:solidFill>
                <a:srgbClr val="C00000"/>
              </a:solidFill>
              <a:latin typeface="Huawei Sans" panose="020C0503030203020204" pitchFamily="34" charset="0"/>
              <a:cs typeface="+mn-ea"/>
              <a:sym typeface="+mn-lt"/>
            </a:endParaRPr>
          </a:p>
        </p:txBody>
      </p:sp>
      <p:sp>
        <p:nvSpPr>
          <p:cNvPr id="7" name="矩形 6"/>
          <p:cNvSpPr/>
          <p:nvPr/>
        </p:nvSpPr>
        <p:spPr>
          <a:xfrm>
            <a:off x="4456941" y="1581721"/>
            <a:ext cx="1748430" cy="4150310"/>
          </a:xfrm>
          <a:prstGeom prst="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sp>
        <p:nvSpPr>
          <p:cNvPr id="10" name="文本框 9"/>
          <p:cNvSpPr txBox="1"/>
          <p:nvPr/>
        </p:nvSpPr>
        <p:spPr>
          <a:xfrm>
            <a:off x="6782266" y="5804724"/>
            <a:ext cx="1564852" cy="307777"/>
          </a:xfrm>
          <a:prstGeom prst="rect">
            <a:avLst/>
          </a:prstGeom>
          <a:solidFill>
            <a:schemeClr val="bg1"/>
          </a:solidFill>
        </p:spPr>
        <p:txBody>
          <a:bodyPr wrap="none" rtlCol="0">
            <a:spAutoFit/>
          </a:bodyPr>
          <a:lstStyle/>
          <a:p>
            <a:r>
              <a:rPr lang="en-US" sz="1400" b="1" dirty="0">
                <a:solidFill>
                  <a:srgbClr val="C00000"/>
                </a:solidFill>
                <a:latin typeface="Huawei Sans" panose="020C0503030203020204" pitchFamily="34" charset="0"/>
                <a:cs typeface="+mn-ea"/>
                <a:sym typeface="+mn-lt"/>
              </a:rPr>
              <a:t>Monitoring unit</a:t>
            </a:r>
          </a:p>
        </p:txBody>
      </p:sp>
      <p:sp>
        <p:nvSpPr>
          <p:cNvPr id="11" name="矩形 10"/>
          <p:cNvSpPr/>
          <p:nvPr/>
        </p:nvSpPr>
        <p:spPr>
          <a:xfrm>
            <a:off x="6508057" y="4942309"/>
            <a:ext cx="1462236" cy="816176"/>
          </a:xfrm>
          <a:prstGeom prst="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sp>
        <p:nvSpPr>
          <p:cNvPr id="12" name="矩形 11"/>
          <p:cNvSpPr/>
          <p:nvPr/>
        </p:nvSpPr>
        <p:spPr>
          <a:xfrm>
            <a:off x="8062718" y="1618115"/>
            <a:ext cx="2275082" cy="4150310"/>
          </a:xfrm>
          <a:prstGeom prst="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sp>
        <p:nvSpPr>
          <p:cNvPr id="13" name="文本框 12"/>
          <p:cNvSpPr txBox="1"/>
          <p:nvPr/>
        </p:nvSpPr>
        <p:spPr>
          <a:xfrm>
            <a:off x="4940423" y="5804724"/>
            <a:ext cx="914033" cy="307777"/>
          </a:xfrm>
          <a:prstGeom prst="rect">
            <a:avLst/>
          </a:prstGeom>
          <a:solidFill>
            <a:schemeClr val="bg1"/>
          </a:solidFill>
        </p:spPr>
        <p:txBody>
          <a:bodyPr wrap="none" rtlCol="0">
            <a:spAutoFit/>
          </a:bodyPr>
          <a:lstStyle/>
          <a:p>
            <a:r>
              <a:rPr lang="en-US" sz="1400" b="1" dirty="0">
                <a:solidFill>
                  <a:srgbClr val="C00000"/>
                </a:solidFill>
                <a:latin typeface="Huawei Sans" panose="020C0503030203020204" pitchFamily="34" charset="0"/>
                <a:cs typeface="+mn-ea"/>
                <a:sym typeface="+mn-lt"/>
              </a:rPr>
              <a:t>Rectifier</a:t>
            </a:r>
          </a:p>
        </p:txBody>
      </p:sp>
      <p:sp>
        <p:nvSpPr>
          <p:cNvPr id="14" name="文本框 13"/>
          <p:cNvSpPr txBox="1"/>
          <p:nvPr/>
        </p:nvSpPr>
        <p:spPr>
          <a:xfrm>
            <a:off x="8508497" y="5804724"/>
            <a:ext cx="859531" cy="307777"/>
          </a:xfrm>
          <a:prstGeom prst="rect">
            <a:avLst/>
          </a:prstGeom>
          <a:solidFill>
            <a:schemeClr val="bg1"/>
          </a:solidFill>
        </p:spPr>
        <p:txBody>
          <a:bodyPr wrap="none" rtlCol="0">
            <a:spAutoFit/>
          </a:bodyPr>
          <a:lstStyle/>
          <a:p>
            <a:r>
              <a:rPr lang="en-US" sz="1400" b="1" dirty="0">
                <a:solidFill>
                  <a:srgbClr val="C00000"/>
                </a:solidFill>
                <a:latin typeface="Huawei Sans" panose="020C0503030203020204" pitchFamily="34" charset="0"/>
                <a:cs typeface="+mn-ea"/>
                <a:sym typeface="+mn-lt"/>
              </a:rPr>
              <a:t>DC </a:t>
            </a:r>
            <a:r>
              <a:rPr lang="en-US" sz="1400" b="1" dirty="0" smtClean="0">
                <a:solidFill>
                  <a:srgbClr val="C00000"/>
                </a:solidFill>
                <a:latin typeface="Huawei Sans" panose="020C0503030203020204" pitchFamily="34" charset="0"/>
                <a:cs typeface="+mn-ea"/>
                <a:sym typeface="+mn-lt"/>
              </a:rPr>
              <a:t>PDU</a:t>
            </a:r>
            <a:endParaRPr lang="en-US" sz="1400" b="1" dirty="0">
              <a:solidFill>
                <a:srgbClr val="C00000"/>
              </a:solidFill>
              <a:latin typeface="Huawei Sans" panose="020C0503030203020204" pitchFamily="34" charset="0"/>
              <a:cs typeface="+mn-ea"/>
              <a:sym typeface="+mn-lt"/>
            </a:endParaRPr>
          </a:p>
        </p:txBody>
      </p:sp>
    </p:spTree>
    <p:extLst>
      <p:ext uri="{BB962C8B-B14F-4D97-AF65-F5344CB8AC3E}">
        <p14:creationId xmlns:p14="http://schemas.microsoft.com/office/powerpoint/2010/main" val="11271782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Huawei Sans" panose="020C0503030203020204" pitchFamily="34" charset="0"/>
                <a:ea typeface="+mn-ea"/>
                <a:cs typeface="+mn-ea"/>
                <a:sym typeface="+mn-lt"/>
              </a:rPr>
              <a:t>Rectifier Parameters</a:t>
            </a:r>
          </a:p>
        </p:txBody>
      </p:sp>
      <p:sp>
        <p:nvSpPr>
          <p:cNvPr id="3" name="文本占位符 2"/>
          <p:cNvSpPr>
            <a:spLocks noGrp="1"/>
          </p:cNvSpPr>
          <p:nvPr>
            <p:ph type="body" sz="quarter" idx="10"/>
          </p:nvPr>
        </p:nvSpPr>
        <p:spPr/>
        <p:txBody>
          <a:bodyPr/>
          <a:lstStyle/>
          <a:p>
            <a:r>
              <a:rPr lang="en-US" dirty="0">
                <a:latin typeface="Huawei Sans" panose="020C0503030203020204" pitchFamily="34" charset="0"/>
                <a:ea typeface="+mn-ea"/>
                <a:cs typeface="+mn-ea"/>
                <a:sym typeface="+mn-lt"/>
              </a:rPr>
              <a:t>Input</a:t>
            </a:r>
          </a:p>
          <a:p>
            <a:pPr lvl="1"/>
            <a:r>
              <a:rPr lang="en-US" sz="1800" dirty="0">
                <a:solidFill>
                  <a:prstClr val="black"/>
                </a:solidFill>
                <a:latin typeface="Huawei Sans" panose="020C0503030203020204" pitchFamily="34" charset="0"/>
                <a:ea typeface="+mn-ea"/>
                <a:cs typeface="+mn-ea"/>
                <a:sym typeface="+mn-lt"/>
              </a:rPr>
              <a:t>Input voltage range</a:t>
            </a:r>
          </a:p>
          <a:p>
            <a:pPr lvl="1"/>
            <a:r>
              <a:rPr lang="en-US" sz="1800" dirty="0">
                <a:solidFill>
                  <a:prstClr val="black"/>
                </a:solidFill>
                <a:latin typeface="Huawei Sans" panose="020C0503030203020204" pitchFamily="34" charset="0"/>
                <a:ea typeface="+mn-ea"/>
                <a:cs typeface="+mn-ea"/>
                <a:sym typeface="+mn-lt"/>
              </a:rPr>
              <a:t>Input frequency range</a:t>
            </a:r>
          </a:p>
          <a:p>
            <a:pPr lvl="1"/>
            <a:r>
              <a:rPr lang="en-US" sz="1800" dirty="0">
                <a:solidFill>
                  <a:prstClr val="black"/>
                </a:solidFill>
                <a:latin typeface="Huawei Sans" panose="020C0503030203020204" pitchFamily="34" charset="0"/>
                <a:ea typeface="+mn-ea"/>
                <a:cs typeface="+mn-ea"/>
                <a:sym typeface="+mn-lt"/>
              </a:rPr>
              <a:t>Power factor</a:t>
            </a:r>
          </a:p>
          <a:p>
            <a:r>
              <a:rPr lang="en-US" dirty="0">
                <a:latin typeface="Huawei Sans" panose="020C0503030203020204" pitchFamily="34" charset="0"/>
                <a:ea typeface="+mn-ea"/>
                <a:cs typeface="+mn-ea"/>
                <a:sym typeface="+mn-lt"/>
              </a:rPr>
              <a:t>Output</a:t>
            </a:r>
          </a:p>
          <a:p>
            <a:pPr lvl="1"/>
            <a:r>
              <a:rPr lang="en-US" sz="1800" dirty="0">
                <a:solidFill>
                  <a:prstClr val="black"/>
                </a:solidFill>
                <a:latin typeface="Huawei Sans" panose="020C0503030203020204" pitchFamily="34" charset="0"/>
                <a:ea typeface="+mn-ea"/>
                <a:cs typeface="+mn-ea"/>
                <a:sym typeface="+mn-lt"/>
              </a:rPr>
              <a:t>Output voltage adjustment range</a:t>
            </a:r>
          </a:p>
          <a:p>
            <a:pPr lvl="1"/>
            <a:r>
              <a:rPr lang="en-US" sz="1800" dirty="0">
                <a:solidFill>
                  <a:prstClr val="black"/>
                </a:solidFill>
                <a:latin typeface="Huawei Sans" panose="020C0503030203020204" pitchFamily="34" charset="0"/>
                <a:ea typeface="+mn-ea"/>
                <a:cs typeface="+mn-ea"/>
                <a:sym typeface="+mn-lt"/>
              </a:rPr>
              <a:t>Output current adjustment range</a:t>
            </a:r>
          </a:p>
          <a:p>
            <a:pPr lvl="1"/>
            <a:r>
              <a:rPr lang="en-US" sz="1800" dirty="0">
                <a:solidFill>
                  <a:prstClr val="black"/>
                </a:solidFill>
                <a:latin typeface="Huawei Sans" panose="020C0503030203020204" pitchFamily="34" charset="0"/>
                <a:ea typeface="+mn-ea"/>
                <a:cs typeface="+mn-ea"/>
                <a:sym typeface="+mn-lt"/>
              </a:rPr>
              <a:t>Regulated voltage precision</a:t>
            </a:r>
          </a:p>
        </p:txBody>
      </p:sp>
      <p:pic>
        <p:nvPicPr>
          <p:cNvPr id="4" name="图片 3"/>
          <p:cNvPicPr>
            <a:picLocks noChangeAspect="1"/>
          </p:cNvPicPr>
          <p:nvPr/>
        </p:nvPicPr>
        <p:blipFill>
          <a:blip r:embed="rId3"/>
          <a:stretch>
            <a:fillRect/>
          </a:stretch>
        </p:blipFill>
        <p:spPr>
          <a:xfrm>
            <a:off x="6250834" y="2292824"/>
            <a:ext cx="4367124" cy="1885264"/>
          </a:xfrm>
          <a:prstGeom prst="rect">
            <a:avLst/>
          </a:prstGeom>
        </p:spPr>
      </p:pic>
    </p:spTree>
    <p:extLst>
      <p:ext uri="{BB962C8B-B14F-4D97-AF65-F5344CB8AC3E}">
        <p14:creationId xmlns:p14="http://schemas.microsoft.com/office/powerpoint/2010/main" val="14573903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a:solidFill>
                  <a:schemeClr val="bg1">
                    <a:lumMod val="50000"/>
                  </a:schemeClr>
                </a:solidFill>
                <a:latin typeface="Huawei Sans" panose="020C0503030203020204" pitchFamily="34" charset="0"/>
                <a:cs typeface="+mn-ea"/>
                <a:sym typeface="+mn-lt"/>
              </a:rPr>
              <a:t>Abstract</a:t>
            </a:r>
          </a:p>
          <a:p>
            <a:r>
              <a:rPr lang="en-US">
                <a:solidFill>
                  <a:schemeClr val="bg1">
                    <a:lumMod val="50000"/>
                  </a:schemeClr>
                </a:solidFill>
                <a:latin typeface="Huawei Sans" panose="020C0503030203020204" pitchFamily="34" charset="0"/>
                <a:cs typeface="+mn-ea"/>
                <a:sym typeface="+mn-lt"/>
              </a:rPr>
              <a:t>Architecture and Components</a:t>
            </a:r>
          </a:p>
          <a:p>
            <a:r>
              <a:rPr lang="en-US" b="1">
                <a:latin typeface="Huawei Sans" panose="020C0503030203020204" pitchFamily="34" charset="0"/>
                <a:cs typeface="+mn-ea"/>
                <a:sym typeface="+mn-lt"/>
              </a:rPr>
              <a:t>Battery Management</a:t>
            </a:r>
          </a:p>
          <a:p>
            <a:r>
              <a:rPr lang="en-US">
                <a:solidFill>
                  <a:schemeClr val="bg1">
                    <a:lumMod val="50000"/>
                  </a:schemeClr>
                </a:solidFill>
                <a:latin typeface="Huawei Sans" panose="020C0503030203020204" pitchFamily="34" charset="0"/>
                <a:cs typeface="+mn-ea"/>
                <a:sym typeface="+mn-lt"/>
              </a:rPr>
              <a:t>Application Scenarios</a:t>
            </a:r>
          </a:p>
          <a:p>
            <a:r>
              <a:rPr lang="en-US">
                <a:solidFill>
                  <a:schemeClr val="bg1">
                    <a:lumMod val="50000"/>
                  </a:schemeClr>
                </a:solidFill>
                <a:latin typeface="Huawei Sans" panose="020C0503030203020204" pitchFamily="34" charset="0"/>
                <a:cs typeface="+mn-ea"/>
                <a:sym typeface="+mn-lt"/>
              </a:rPr>
              <a:t>Huawei DC Power Systems</a:t>
            </a:r>
          </a:p>
          <a:p>
            <a:endParaRPr lang="zh-CN" altLang="en-US" dirty="0">
              <a:latin typeface="Huawei Sans" panose="020C0503030203020204" pitchFamily="34" charset="0"/>
              <a:cs typeface="+mn-ea"/>
              <a:sym typeface="+mn-lt"/>
            </a:endParaRPr>
          </a:p>
        </p:txBody>
      </p:sp>
    </p:spTree>
    <p:extLst>
      <p:ext uri="{BB962C8B-B14F-4D97-AF65-F5344CB8AC3E}">
        <p14:creationId xmlns:p14="http://schemas.microsoft.com/office/powerpoint/2010/main" val="32884680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箭头连接符 17"/>
          <p:cNvCxnSpPr>
            <a:cxnSpLocks noChangeShapeType="1"/>
          </p:cNvCxnSpPr>
          <p:nvPr/>
        </p:nvCxnSpPr>
        <p:spPr bwMode="auto">
          <a:xfrm>
            <a:off x="2053765" y="5711574"/>
            <a:ext cx="673359" cy="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8" name="直接箭头连接符 23"/>
          <p:cNvCxnSpPr>
            <a:cxnSpLocks noChangeShapeType="1"/>
          </p:cNvCxnSpPr>
          <p:nvPr/>
        </p:nvCxnSpPr>
        <p:spPr bwMode="auto">
          <a:xfrm flipV="1">
            <a:off x="5476293" y="3170651"/>
            <a:ext cx="794968" cy="2"/>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8" name="标题 7"/>
          <p:cNvSpPr>
            <a:spLocks noGrp="1"/>
          </p:cNvSpPr>
          <p:nvPr>
            <p:ph type="title"/>
          </p:nvPr>
        </p:nvSpPr>
        <p:spPr/>
        <p:txBody>
          <a:bodyPr/>
          <a:lstStyle/>
          <a:p>
            <a:r>
              <a:rPr lang="en-US" dirty="0">
                <a:ea typeface="+mn-ea"/>
                <a:cs typeface="+mn-ea"/>
                <a:sym typeface="+mn-lt"/>
              </a:rPr>
              <a:t>Working Principle</a:t>
            </a:r>
            <a:endParaRPr lang="en-US" dirty="0">
              <a:latin typeface="Huawei Sans" panose="020C0503030203020204" pitchFamily="34" charset="0"/>
              <a:ea typeface="+mn-ea"/>
              <a:cs typeface="+mn-ea"/>
              <a:sym typeface="+mn-lt"/>
            </a:endParaRPr>
          </a:p>
        </p:txBody>
      </p:sp>
      <p:sp>
        <p:nvSpPr>
          <p:cNvPr id="25" name="椭圆 24"/>
          <p:cNvSpPr/>
          <p:nvPr/>
        </p:nvSpPr>
        <p:spPr bwMode="auto">
          <a:xfrm>
            <a:off x="7999955" y="4062337"/>
            <a:ext cx="869950" cy="474662"/>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wrap="none" anchor="ctr"/>
          <a:lstStyle/>
          <a:p>
            <a:pPr marL="342900" indent="-342900" algn="ctr">
              <a:spcBef>
                <a:spcPct val="20000"/>
              </a:spcBef>
              <a:defRPr/>
            </a:pPr>
            <a:endParaRPr kumimoji="1" lang="zh-CN" altLang="en-US" sz="1400" dirty="0">
              <a:latin typeface="Huawei Sans" panose="020C0503030203020204" pitchFamily="34" charset="0"/>
              <a:cs typeface="+mn-ea"/>
              <a:sym typeface="+mn-lt"/>
            </a:endParaRPr>
          </a:p>
        </p:txBody>
      </p:sp>
      <p:sp>
        <p:nvSpPr>
          <p:cNvPr id="26" name="TextBox 31"/>
          <p:cNvSpPr txBox="1"/>
          <p:nvPr/>
        </p:nvSpPr>
        <p:spPr>
          <a:xfrm>
            <a:off x="9088980" y="4078212"/>
            <a:ext cx="1863725" cy="523220"/>
          </a:xfrm>
          <a:prstGeom prst="rect">
            <a:avLst/>
          </a:prstGeom>
          <a:noFill/>
        </p:spPr>
        <p:txBody>
          <a:bodyPr wrap="square">
            <a:spAutoFit/>
          </a:bodyPr>
          <a:lstStyle/>
          <a:p>
            <a:pPr eaLnBrk="1" hangingPunct="1">
              <a:defRPr/>
            </a:pPr>
            <a:r>
              <a:rPr lang="en-US" sz="1400" dirty="0">
                <a:solidFill>
                  <a:schemeClr val="tx1"/>
                </a:solidFill>
                <a:latin typeface="Huawei Sans" panose="020C0503030203020204" pitchFamily="34" charset="0"/>
                <a:cs typeface="+mn-ea"/>
                <a:sym typeface="+mn-lt"/>
              </a:rPr>
              <a:t>Monitoring parameters</a:t>
            </a:r>
          </a:p>
        </p:txBody>
      </p:sp>
      <p:sp>
        <p:nvSpPr>
          <p:cNvPr id="27" name="圆角矩形 26"/>
          <p:cNvSpPr/>
          <p:nvPr/>
        </p:nvSpPr>
        <p:spPr bwMode="auto">
          <a:xfrm>
            <a:off x="7855492" y="4786237"/>
            <a:ext cx="1181100" cy="355600"/>
          </a:xfrm>
          <a:prstGeom prst="roundRect">
            <a:avLst/>
          </a:prstGeom>
          <a:solidFill>
            <a:schemeClr val="accent6">
              <a:lumMod val="40000"/>
              <a:lumOff val="60000"/>
            </a:schemeClr>
          </a:solidFill>
          <a:ln w="9525" cap="flat" cmpd="sng" algn="ctr">
            <a:solidFill>
              <a:schemeClr val="tx1"/>
            </a:solidFill>
            <a:prstDash val="solid"/>
            <a:round/>
            <a:headEnd type="none" w="med" len="med"/>
            <a:tailEnd type="none" w="med" len="med"/>
          </a:ln>
          <a:effectLst/>
        </p:spPr>
        <p:txBody>
          <a:bodyPr wrap="none" anchor="ctr"/>
          <a:lstStyle/>
          <a:p>
            <a:pPr marL="342900" indent="-342900" algn="ctr">
              <a:spcBef>
                <a:spcPct val="20000"/>
              </a:spcBef>
              <a:defRPr/>
            </a:pPr>
            <a:endParaRPr kumimoji="1" lang="zh-CN" altLang="en-US" sz="1400" dirty="0">
              <a:latin typeface="Huawei Sans" panose="020C0503030203020204" pitchFamily="34" charset="0"/>
              <a:cs typeface="+mn-ea"/>
              <a:sym typeface="+mn-lt"/>
            </a:endParaRPr>
          </a:p>
        </p:txBody>
      </p:sp>
      <p:sp>
        <p:nvSpPr>
          <p:cNvPr id="28" name="TextBox 33"/>
          <p:cNvSpPr txBox="1"/>
          <p:nvPr/>
        </p:nvSpPr>
        <p:spPr>
          <a:xfrm>
            <a:off x="9104855" y="4771949"/>
            <a:ext cx="1558925" cy="523220"/>
          </a:xfrm>
          <a:prstGeom prst="rect">
            <a:avLst/>
          </a:prstGeom>
          <a:noFill/>
        </p:spPr>
        <p:txBody>
          <a:bodyPr>
            <a:spAutoFit/>
          </a:bodyPr>
          <a:lstStyle/>
          <a:p>
            <a:pPr eaLnBrk="1" hangingPunct="1">
              <a:defRPr/>
            </a:pPr>
            <a:r>
              <a:rPr lang="en-US" sz="1400" dirty="0">
                <a:latin typeface="Huawei Sans" panose="020C0503030203020204" pitchFamily="34" charset="0"/>
              </a:rPr>
              <a:t>Input parameters</a:t>
            </a:r>
          </a:p>
        </p:txBody>
      </p:sp>
      <p:sp>
        <p:nvSpPr>
          <p:cNvPr id="29" name="圆角矩形 28"/>
          <p:cNvSpPr/>
          <p:nvPr/>
        </p:nvSpPr>
        <p:spPr bwMode="auto">
          <a:xfrm>
            <a:off x="7941217" y="5433937"/>
            <a:ext cx="995363" cy="355600"/>
          </a:xfrm>
          <a:prstGeom prst="roundRect">
            <a:avLst/>
          </a:prstGeom>
          <a:solidFill>
            <a:schemeClr val="accent4">
              <a:lumMod val="20000"/>
              <a:lumOff val="80000"/>
            </a:schemeClr>
          </a:solidFill>
          <a:ln w="9525" cap="flat" cmpd="sng" algn="ctr">
            <a:solidFill>
              <a:schemeClr val="tx1"/>
            </a:solidFill>
            <a:prstDash val="solid"/>
            <a:round/>
            <a:headEnd type="none" w="med" len="med"/>
            <a:tailEnd type="none" w="med" len="med"/>
          </a:ln>
          <a:effectLst/>
        </p:spPr>
        <p:txBody>
          <a:bodyPr wrap="none" anchor="ctr"/>
          <a:lstStyle/>
          <a:p>
            <a:pPr marL="342900" indent="-342900" algn="ctr">
              <a:spcBef>
                <a:spcPct val="20000"/>
              </a:spcBef>
              <a:defRPr/>
            </a:pPr>
            <a:endParaRPr kumimoji="1" lang="zh-CN" altLang="en-US" sz="1400" dirty="0">
              <a:solidFill>
                <a:srgbClr val="9A0000"/>
              </a:solidFill>
              <a:latin typeface="Huawei Sans" panose="020C0503030203020204" pitchFamily="34" charset="0"/>
              <a:cs typeface="+mn-ea"/>
              <a:sym typeface="+mn-lt"/>
            </a:endParaRPr>
          </a:p>
        </p:txBody>
      </p:sp>
      <p:sp>
        <p:nvSpPr>
          <p:cNvPr id="30" name="TextBox 35"/>
          <p:cNvSpPr txBox="1"/>
          <p:nvPr/>
        </p:nvSpPr>
        <p:spPr>
          <a:xfrm>
            <a:off x="9079455" y="5430762"/>
            <a:ext cx="2206973" cy="523220"/>
          </a:xfrm>
          <a:prstGeom prst="rect">
            <a:avLst/>
          </a:prstGeom>
          <a:noFill/>
        </p:spPr>
        <p:txBody>
          <a:bodyPr wrap="square">
            <a:spAutoFit/>
          </a:bodyPr>
          <a:lstStyle/>
          <a:p>
            <a:pPr eaLnBrk="1" hangingPunct="1">
              <a:defRPr/>
            </a:pPr>
            <a:r>
              <a:rPr lang="en-US" sz="1400" dirty="0">
                <a:solidFill>
                  <a:schemeClr val="tx1"/>
                </a:solidFill>
                <a:latin typeface="Huawei Sans" panose="020C0503030203020204" pitchFamily="34" charset="0"/>
                <a:cs typeface="+mn-ea"/>
                <a:sym typeface="+mn-lt"/>
              </a:rPr>
              <a:t>Control intervention process</a:t>
            </a:r>
          </a:p>
        </p:txBody>
      </p:sp>
      <p:sp>
        <p:nvSpPr>
          <p:cNvPr id="31" name="矩形 30"/>
          <p:cNvSpPr/>
          <p:nvPr/>
        </p:nvSpPr>
        <p:spPr bwMode="auto">
          <a:xfrm>
            <a:off x="7784055" y="3989312"/>
            <a:ext cx="3168650" cy="2016125"/>
          </a:xfrm>
          <a:prstGeom prst="rect">
            <a:avLst/>
          </a:prstGeom>
          <a:noFill/>
          <a:ln w="28575" cap="flat" cmpd="sng" algn="ctr">
            <a:solidFill>
              <a:srgbClr val="002060"/>
            </a:solidFill>
            <a:prstDash val="solid"/>
            <a:round/>
            <a:headEnd type="none" w="med" len="med"/>
            <a:tailEnd type="none" w="med" len="med"/>
          </a:ln>
          <a:effectLst/>
        </p:spPr>
        <p:txBody>
          <a:bodyPr wrap="none" anchor="ctr"/>
          <a:lstStyle/>
          <a:p>
            <a:pPr marL="342900" indent="-342900">
              <a:spcBef>
                <a:spcPct val="20000"/>
              </a:spcBef>
              <a:defRPr/>
            </a:pPr>
            <a:endParaRPr kumimoji="1" lang="zh-CN" altLang="en-US" sz="1400">
              <a:solidFill>
                <a:srgbClr val="9A0000"/>
              </a:solidFill>
              <a:latin typeface="Huawei Sans" panose="020C0503030203020204" pitchFamily="34" charset="0"/>
              <a:cs typeface="+mn-ea"/>
              <a:sym typeface="+mn-lt"/>
            </a:endParaRPr>
          </a:p>
        </p:txBody>
      </p:sp>
      <p:cxnSp>
        <p:nvCxnSpPr>
          <p:cNvPr id="4" name="直接箭头连接符 9"/>
          <p:cNvCxnSpPr>
            <a:cxnSpLocks noChangeShapeType="1"/>
          </p:cNvCxnSpPr>
          <p:nvPr/>
        </p:nvCxnSpPr>
        <p:spPr bwMode="auto">
          <a:xfrm flipV="1">
            <a:off x="2270238" y="3195527"/>
            <a:ext cx="1607395" cy="1"/>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 name="圆角矩形 4"/>
          <p:cNvSpPr/>
          <p:nvPr/>
        </p:nvSpPr>
        <p:spPr bwMode="auto">
          <a:xfrm>
            <a:off x="1175829" y="2848803"/>
            <a:ext cx="1839673" cy="567626"/>
          </a:xfrm>
          <a:prstGeom prst="roundRect">
            <a:avLst/>
          </a:prstGeom>
          <a:solidFill>
            <a:schemeClr val="accent6">
              <a:lumMod val="40000"/>
              <a:lumOff val="60000"/>
            </a:schemeClr>
          </a:solidFill>
          <a:ln w="9525" cap="flat" cmpd="sng" algn="ctr">
            <a:solidFill>
              <a:schemeClr val="tx1"/>
            </a:solidFill>
            <a:prstDash val="solid"/>
            <a:round/>
            <a:headEnd type="none" w="med" len="med"/>
            <a:tailEnd type="none" w="med" len="med"/>
          </a:ln>
          <a:effectLst/>
        </p:spPr>
        <p:txBody>
          <a:bodyPr wrap="none" anchor="ctr"/>
          <a:lstStyle/>
          <a:p>
            <a:pPr marL="342900" indent="-342900" algn="ctr">
              <a:spcBef>
                <a:spcPct val="20000"/>
              </a:spcBef>
              <a:defRPr/>
            </a:pPr>
            <a:r>
              <a:rPr kumimoji="1" lang="en-US" sz="1400">
                <a:latin typeface="Huawei Sans" panose="020C0503030203020204" pitchFamily="34" charset="0"/>
                <a:cs typeface="+mn-ea"/>
                <a:sym typeface="+mn-lt"/>
              </a:rPr>
              <a:t>Float charge voltage</a:t>
            </a:r>
          </a:p>
        </p:txBody>
      </p:sp>
      <p:sp>
        <p:nvSpPr>
          <p:cNvPr id="6" name="椭圆 5"/>
          <p:cNvSpPr/>
          <p:nvPr/>
        </p:nvSpPr>
        <p:spPr bwMode="auto">
          <a:xfrm>
            <a:off x="3877633" y="2289123"/>
            <a:ext cx="1720279" cy="1603079"/>
          </a:xfrm>
          <a:prstGeom prst="ellipse">
            <a:avLst/>
          </a:prstGeom>
          <a:solidFill>
            <a:schemeClr val="accent6">
              <a:lumMod val="40000"/>
              <a:lumOff val="60000"/>
            </a:schemeClr>
          </a:solidFill>
          <a:ln w="9525" cap="flat" cmpd="sng" algn="ctr">
            <a:solidFill>
              <a:schemeClr val="tx1"/>
            </a:solidFill>
            <a:prstDash val="solid"/>
            <a:round/>
            <a:headEnd type="none" w="med" len="med"/>
            <a:tailEnd type="none" w="med" len="med"/>
          </a:ln>
          <a:effectLst/>
        </p:spPr>
        <p:txBody>
          <a:bodyPr wrap="none" anchor="ctr"/>
          <a:lstStyle/>
          <a:p>
            <a:pPr marL="342900" indent="-342900" algn="ctr">
              <a:spcBef>
                <a:spcPct val="20000"/>
              </a:spcBef>
              <a:defRPr/>
            </a:pPr>
            <a:r>
              <a:rPr kumimoji="1" lang="en-US" sz="1400" dirty="0">
                <a:latin typeface="Huawei Sans" panose="020C0503030203020204" pitchFamily="34" charset="0"/>
                <a:cs typeface="+mn-ea"/>
                <a:sym typeface="+mn-lt"/>
              </a:rPr>
              <a:t>Pre-output </a:t>
            </a:r>
            <a:endParaRPr kumimoji="1" lang="en-US" sz="1400" dirty="0" smtClean="0">
              <a:latin typeface="Huawei Sans" panose="020C0503030203020204" pitchFamily="34" charset="0"/>
              <a:cs typeface="+mn-ea"/>
              <a:sym typeface="+mn-lt"/>
            </a:endParaRPr>
          </a:p>
          <a:p>
            <a:pPr marL="342900" indent="-342900" algn="ctr">
              <a:spcBef>
                <a:spcPct val="20000"/>
              </a:spcBef>
              <a:defRPr/>
            </a:pPr>
            <a:r>
              <a:rPr kumimoji="1" lang="en-US" sz="1400" dirty="0" smtClean="0">
                <a:latin typeface="Huawei Sans" panose="020C0503030203020204" pitchFamily="34" charset="0"/>
                <a:cs typeface="+mn-ea"/>
                <a:sym typeface="+mn-lt"/>
              </a:rPr>
              <a:t>voltage </a:t>
            </a:r>
            <a:r>
              <a:rPr kumimoji="1" lang="en-US" sz="1400" dirty="0">
                <a:latin typeface="Huawei Sans" panose="020C0503030203020204" pitchFamily="34" charset="0"/>
                <a:cs typeface="+mn-ea"/>
                <a:sym typeface="+mn-lt"/>
              </a:rPr>
              <a:t>of modules</a:t>
            </a:r>
          </a:p>
          <a:p>
            <a:pPr marL="342900" indent="-342900" algn="ctr">
              <a:spcBef>
                <a:spcPct val="20000"/>
              </a:spcBef>
              <a:defRPr/>
            </a:pPr>
            <a:endParaRPr kumimoji="1" lang="en-US" sz="1400" dirty="0">
              <a:latin typeface="Huawei Sans" panose="020C0503030203020204" pitchFamily="34" charset="0"/>
              <a:cs typeface="+mn-ea"/>
              <a:sym typeface="+mn-lt"/>
            </a:endParaRPr>
          </a:p>
        </p:txBody>
      </p:sp>
      <p:sp>
        <p:nvSpPr>
          <p:cNvPr id="7" name="椭圆 6"/>
          <p:cNvSpPr/>
          <p:nvPr/>
        </p:nvSpPr>
        <p:spPr bwMode="auto">
          <a:xfrm>
            <a:off x="1065602" y="3989312"/>
            <a:ext cx="1177912" cy="820470"/>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wrap="none" anchor="ctr"/>
          <a:lstStyle/>
          <a:p>
            <a:pPr marL="342900" indent="-342900" algn="ctr">
              <a:spcBef>
                <a:spcPct val="20000"/>
              </a:spcBef>
              <a:defRPr/>
            </a:pPr>
            <a:r>
              <a:rPr kumimoji="1" lang="en-US" sz="1400" dirty="0">
                <a:latin typeface="Huawei Sans" panose="020C0503030203020204" pitchFamily="34" charset="0"/>
                <a:cs typeface="+mn-ea"/>
                <a:sym typeface="+mn-lt"/>
              </a:rPr>
              <a:t>Battery </a:t>
            </a:r>
            <a:endParaRPr kumimoji="1" lang="en-US" sz="1400" dirty="0" smtClean="0">
              <a:latin typeface="Huawei Sans" panose="020C0503030203020204" pitchFamily="34" charset="0"/>
              <a:cs typeface="+mn-ea"/>
              <a:sym typeface="+mn-lt"/>
            </a:endParaRPr>
          </a:p>
          <a:p>
            <a:pPr marL="342900" indent="-342900" algn="ctr">
              <a:spcBef>
                <a:spcPct val="20000"/>
              </a:spcBef>
              <a:defRPr/>
            </a:pPr>
            <a:r>
              <a:rPr kumimoji="1" lang="en-US" sz="1400" dirty="0" smtClean="0">
                <a:latin typeface="Huawei Sans" panose="020C0503030203020204" pitchFamily="34" charset="0"/>
                <a:cs typeface="+mn-ea"/>
                <a:sym typeface="+mn-lt"/>
              </a:rPr>
              <a:t>temperature</a:t>
            </a:r>
            <a:endParaRPr kumimoji="1" lang="en-US" sz="1400" dirty="0">
              <a:latin typeface="Huawei Sans" panose="020C0503030203020204" pitchFamily="34" charset="0"/>
              <a:cs typeface="+mn-ea"/>
              <a:sym typeface="+mn-lt"/>
            </a:endParaRPr>
          </a:p>
        </p:txBody>
      </p:sp>
      <p:cxnSp>
        <p:nvCxnSpPr>
          <p:cNvPr id="10" name="直接箭头连接符 12"/>
          <p:cNvCxnSpPr>
            <a:cxnSpLocks noChangeShapeType="1"/>
            <a:stCxn id="7" idx="6"/>
            <a:endCxn id="11" idx="1"/>
          </p:cNvCxnSpPr>
          <p:nvPr/>
        </p:nvCxnSpPr>
        <p:spPr bwMode="auto">
          <a:xfrm flipV="1">
            <a:off x="2243514" y="4391654"/>
            <a:ext cx="483610" cy="7893"/>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1" name="圆角矩形 10"/>
          <p:cNvSpPr/>
          <p:nvPr/>
        </p:nvSpPr>
        <p:spPr bwMode="auto">
          <a:xfrm>
            <a:off x="2727124" y="4137981"/>
            <a:ext cx="1778000" cy="507345"/>
          </a:xfrm>
          <a:prstGeom prst="roundRect">
            <a:avLst/>
          </a:prstGeom>
          <a:solidFill>
            <a:schemeClr val="accent4">
              <a:lumMod val="20000"/>
              <a:lumOff val="80000"/>
            </a:schemeClr>
          </a:solidFill>
          <a:ln w="9525" cap="flat" cmpd="sng" algn="ctr">
            <a:solidFill>
              <a:schemeClr val="tx1"/>
            </a:solidFill>
            <a:prstDash val="solid"/>
            <a:round/>
            <a:headEnd type="none" w="med" len="med"/>
            <a:tailEnd type="none" w="med" len="med"/>
          </a:ln>
          <a:effectLst/>
        </p:spPr>
        <p:txBody>
          <a:bodyPr wrap="none" anchor="ctr"/>
          <a:lstStyle/>
          <a:p>
            <a:pPr marL="342900" indent="-342900" algn="ctr">
              <a:spcBef>
                <a:spcPct val="20000"/>
              </a:spcBef>
              <a:defRPr/>
            </a:pPr>
            <a:r>
              <a:rPr lang="en-US" sz="1400" dirty="0">
                <a:latin typeface="Huawei Sans" panose="020C0503030203020204" pitchFamily="34" charset="0"/>
              </a:rPr>
              <a:t>Battery temperature </a:t>
            </a:r>
            <a:endParaRPr lang="en-US" sz="1400" dirty="0" smtClean="0">
              <a:latin typeface="Huawei Sans" panose="020C0503030203020204" pitchFamily="34" charset="0"/>
            </a:endParaRPr>
          </a:p>
          <a:p>
            <a:pPr marL="342900" indent="-342900" algn="ctr">
              <a:spcBef>
                <a:spcPct val="20000"/>
              </a:spcBef>
              <a:defRPr/>
            </a:pPr>
            <a:r>
              <a:rPr lang="en-US" sz="1400" dirty="0" smtClean="0">
                <a:latin typeface="Huawei Sans" panose="020C0503030203020204" pitchFamily="34" charset="0"/>
              </a:rPr>
              <a:t>compensation</a:t>
            </a:r>
            <a:endParaRPr lang="en-US" sz="1400" dirty="0">
              <a:latin typeface="Huawei Sans" panose="020C0503030203020204" pitchFamily="34" charset="0"/>
            </a:endParaRPr>
          </a:p>
        </p:txBody>
      </p:sp>
      <p:sp>
        <p:nvSpPr>
          <p:cNvPr id="12" name="圆角矩形 11"/>
          <p:cNvSpPr/>
          <p:nvPr/>
        </p:nvSpPr>
        <p:spPr bwMode="auto">
          <a:xfrm>
            <a:off x="2727124" y="4809781"/>
            <a:ext cx="1777999" cy="491559"/>
          </a:xfrm>
          <a:prstGeom prst="roundRect">
            <a:avLst/>
          </a:prstGeom>
          <a:solidFill>
            <a:schemeClr val="accent4">
              <a:lumMod val="20000"/>
              <a:lumOff val="80000"/>
            </a:schemeClr>
          </a:solidFill>
          <a:ln w="9525" cap="flat" cmpd="sng" algn="ctr">
            <a:solidFill>
              <a:schemeClr val="tx1"/>
            </a:solidFill>
            <a:prstDash val="solid"/>
            <a:round/>
            <a:headEnd type="none" w="med" len="med"/>
            <a:tailEnd type="none" w="med" len="med"/>
          </a:ln>
          <a:effectLst/>
        </p:spPr>
        <p:txBody>
          <a:bodyPr wrap="none" anchor="ctr"/>
          <a:lstStyle/>
          <a:p>
            <a:pPr marL="342900" indent="-342900" algn="ctr">
              <a:spcBef>
                <a:spcPct val="20000"/>
              </a:spcBef>
              <a:defRPr/>
            </a:pPr>
            <a:r>
              <a:rPr kumimoji="1" lang="en-US" sz="1400" dirty="0">
                <a:solidFill>
                  <a:srgbClr val="9A0000"/>
                </a:solidFill>
                <a:latin typeface="Huawei Sans" panose="020C0503030203020204" pitchFamily="34" charset="0"/>
                <a:cs typeface="+mn-ea"/>
                <a:sym typeface="+mn-lt"/>
              </a:rPr>
              <a:t>Battery equalized </a:t>
            </a:r>
            <a:endParaRPr kumimoji="1" lang="en-US" sz="1400" dirty="0" smtClean="0">
              <a:solidFill>
                <a:srgbClr val="9A0000"/>
              </a:solidFill>
              <a:latin typeface="Huawei Sans" panose="020C0503030203020204" pitchFamily="34" charset="0"/>
              <a:cs typeface="+mn-ea"/>
              <a:sym typeface="+mn-lt"/>
            </a:endParaRPr>
          </a:p>
          <a:p>
            <a:pPr marL="342900" indent="-342900" algn="ctr">
              <a:spcBef>
                <a:spcPct val="20000"/>
              </a:spcBef>
              <a:defRPr/>
            </a:pPr>
            <a:r>
              <a:rPr kumimoji="1" lang="en-US" sz="1400" dirty="0" smtClean="0">
                <a:solidFill>
                  <a:srgbClr val="9A0000"/>
                </a:solidFill>
                <a:latin typeface="Huawei Sans" panose="020C0503030203020204" pitchFamily="34" charset="0"/>
                <a:cs typeface="+mn-ea"/>
                <a:sym typeface="+mn-lt"/>
              </a:rPr>
              <a:t>charge</a:t>
            </a:r>
            <a:endParaRPr kumimoji="1" lang="en-US" sz="1400" dirty="0">
              <a:solidFill>
                <a:srgbClr val="9A0000"/>
              </a:solidFill>
              <a:latin typeface="Huawei Sans" panose="020C0503030203020204" pitchFamily="34" charset="0"/>
              <a:cs typeface="+mn-ea"/>
              <a:sym typeface="+mn-lt"/>
            </a:endParaRPr>
          </a:p>
        </p:txBody>
      </p:sp>
      <p:sp>
        <p:nvSpPr>
          <p:cNvPr id="13" name="圆角矩形 12"/>
          <p:cNvSpPr/>
          <p:nvPr/>
        </p:nvSpPr>
        <p:spPr bwMode="auto">
          <a:xfrm>
            <a:off x="2727124" y="5465795"/>
            <a:ext cx="1777999" cy="491559"/>
          </a:xfrm>
          <a:prstGeom prst="roundRect">
            <a:avLst/>
          </a:prstGeom>
          <a:solidFill>
            <a:schemeClr val="accent4">
              <a:lumMod val="20000"/>
              <a:lumOff val="80000"/>
            </a:schemeClr>
          </a:solidFill>
          <a:ln w="9525" cap="flat" cmpd="sng" algn="ctr">
            <a:solidFill>
              <a:schemeClr val="tx1"/>
            </a:solidFill>
            <a:prstDash val="solid"/>
            <a:round/>
            <a:headEnd type="none" w="med" len="med"/>
            <a:tailEnd type="none" w="med" len="med"/>
          </a:ln>
          <a:effectLst/>
        </p:spPr>
        <p:txBody>
          <a:bodyPr wrap="none" anchor="ctr"/>
          <a:lstStyle/>
          <a:p>
            <a:pPr marL="342900" indent="-342900" algn="ctr">
              <a:spcBef>
                <a:spcPct val="20000"/>
              </a:spcBef>
              <a:defRPr/>
            </a:pPr>
            <a:r>
              <a:rPr lang="en-US" sz="1400">
                <a:latin typeface="Huawei Sans" panose="020C0503030203020204" pitchFamily="34" charset="0"/>
              </a:rPr>
              <a:t>Battery test</a:t>
            </a:r>
          </a:p>
        </p:txBody>
      </p:sp>
      <p:sp>
        <p:nvSpPr>
          <p:cNvPr id="14" name="椭圆 13"/>
          <p:cNvSpPr/>
          <p:nvPr/>
        </p:nvSpPr>
        <p:spPr bwMode="auto">
          <a:xfrm>
            <a:off x="1065602" y="5382664"/>
            <a:ext cx="1177912" cy="737338"/>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wrap="none" anchor="ctr"/>
          <a:lstStyle/>
          <a:p>
            <a:pPr marL="342900" indent="-342900" algn="ctr">
              <a:spcBef>
                <a:spcPct val="20000"/>
              </a:spcBef>
              <a:defRPr/>
            </a:pPr>
            <a:r>
              <a:rPr kumimoji="1" lang="en-US" sz="1400">
                <a:latin typeface="Huawei Sans" panose="020C0503030203020204" pitchFamily="34" charset="0"/>
                <a:cs typeface="+mn-ea"/>
                <a:sym typeface="+mn-lt"/>
              </a:rPr>
              <a:t>Bus voltage</a:t>
            </a:r>
          </a:p>
        </p:txBody>
      </p:sp>
      <p:cxnSp>
        <p:nvCxnSpPr>
          <p:cNvPr id="17" name="直接箭头连接符 22"/>
          <p:cNvCxnSpPr>
            <a:cxnSpLocks noChangeShapeType="1"/>
          </p:cNvCxnSpPr>
          <p:nvPr/>
        </p:nvCxnSpPr>
        <p:spPr bwMode="auto">
          <a:xfrm flipV="1">
            <a:off x="4809924" y="3933288"/>
            <a:ext cx="0" cy="1722263"/>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9" name="椭圆 18"/>
          <p:cNvSpPr/>
          <p:nvPr/>
        </p:nvSpPr>
        <p:spPr bwMode="auto">
          <a:xfrm>
            <a:off x="6271261" y="2289024"/>
            <a:ext cx="1645463" cy="1603079"/>
          </a:xfrm>
          <a:prstGeom prst="ellipse">
            <a:avLst/>
          </a:prstGeom>
          <a:solidFill>
            <a:schemeClr val="accent6">
              <a:lumMod val="40000"/>
              <a:lumOff val="60000"/>
            </a:schemeClr>
          </a:solidFill>
          <a:ln w="9525" cap="flat" cmpd="sng" algn="ctr">
            <a:solidFill>
              <a:schemeClr val="tx1"/>
            </a:solidFill>
            <a:prstDash val="solid"/>
            <a:round/>
            <a:headEnd type="none" w="med" len="med"/>
            <a:tailEnd type="none" w="med" len="med"/>
          </a:ln>
          <a:effectLst/>
        </p:spPr>
        <p:txBody>
          <a:bodyPr wrap="none" anchor="ctr"/>
          <a:lstStyle/>
          <a:p>
            <a:pPr marL="342900" indent="-342900" algn="ctr">
              <a:spcBef>
                <a:spcPct val="20000"/>
              </a:spcBef>
              <a:defRPr/>
            </a:pPr>
            <a:r>
              <a:rPr kumimoji="1" lang="en-US" sz="1400" dirty="0">
                <a:latin typeface="Huawei Sans" panose="020C0503030203020204" pitchFamily="34" charset="0"/>
                <a:cs typeface="+mn-ea"/>
                <a:sym typeface="+mn-lt"/>
              </a:rPr>
              <a:t>Current control</a:t>
            </a:r>
          </a:p>
        </p:txBody>
      </p:sp>
      <p:sp>
        <p:nvSpPr>
          <p:cNvPr id="20" name="椭圆 19"/>
          <p:cNvSpPr/>
          <p:nvPr/>
        </p:nvSpPr>
        <p:spPr bwMode="auto">
          <a:xfrm>
            <a:off x="6197632" y="1039498"/>
            <a:ext cx="1792721" cy="954782"/>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wrap="none" anchor="ctr"/>
          <a:lstStyle/>
          <a:p>
            <a:pPr marL="342900" indent="-342900" algn="ctr">
              <a:spcBef>
                <a:spcPct val="20000"/>
              </a:spcBef>
              <a:defRPr/>
            </a:pPr>
            <a:r>
              <a:rPr kumimoji="1" lang="en-US" sz="1400" dirty="0">
                <a:latin typeface="Huawei Sans" panose="020C0503030203020204" pitchFamily="34" charset="0"/>
                <a:cs typeface="+mn-ea"/>
                <a:sym typeface="+mn-lt"/>
              </a:rPr>
              <a:t>Battery charge </a:t>
            </a:r>
            <a:endParaRPr kumimoji="1" lang="en-US" sz="1400" dirty="0" smtClean="0">
              <a:latin typeface="Huawei Sans" panose="020C0503030203020204" pitchFamily="34" charset="0"/>
              <a:cs typeface="+mn-ea"/>
              <a:sym typeface="+mn-lt"/>
            </a:endParaRPr>
          </a:p>
          <a:p>
            <a:pPr marL="342900" indent="-342900" algn="ctr">
              <a:spcBef>
                <a:spcPct val="20000"/>
              </a:spcBef>
              <a:defRPr/>
            </a:pPr>
            <a:r>
              <a:rPr kumimoji="1" lang="en-US" sz="1400" dirty="0" smtClean="0">
                <a:latin typeface="Huawei Sans" panose="020C0503030203020204" pitchFamily="34" charset="0"/>
                <a:cs typeface="+mn-ea"/>
                <a:sym typeface="+mn-lt"/>
              </a:rPr>
              <a:t>current</a:t>
            </a:r>
            <a:endParaRPr kumimoji="1" lang="en-US" sz="1400" dirty="0">
              <a:latin typeface="Huawei Sans" panose="020C0503030203020204" pitchFamily="34" charset="0"/>
              <a:cs typeface="+mn-ea"/>
              <a:sym typeface="+mn-lt"/>
            </a:endParaRPr>
          </a:p>
        </p:txBody>
      </p:sp>
      <p:cxnSp>
        <p:nvCxnSpPr>
          <p:cNvPr id="21" name="直接箭头连接符 26"/>
          <p:cNvCxnSpPr>
            <a:cxnSpLocks noChangeShapeType="1"/>
            <a:stCxn id="20" idx="4"/>
            <a:endCxn id="19" idx="0"/>
          </p:cNvCxnSpPr>
          <p:nvPr/>
        </p:nvCxnSpPr>
        <p:spPr bwMode="auto">
          <a:xfrm>
            <a:off x="7093993" y="1994280"/>
            <a:ext cx="0" cy="294744"/>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2" name="直接箭头连接符 27"/>
          <p:cNvCxnSpPr>
            <a:cxnSpLocks noChangeShapeType="1"/>
          </p:cNvCxnSpPr>
          <p:nvPr/>
        </p:nvCxnSpPr>
        <p:spPr bwMode="auto">
          <a:xfrm flipV="1">
            <a:off x="7791101" y="3170649"/>
            <a:ext cx="1116183" cy="1"/>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pic>
        <p:nvPicPr>
          <p:cNvPr id="23" name="Picture 2" descr="C:\Users\c00231167\Desktop\R4850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62213" y="2543724"/>
            <a:ext cx="1937846" cy="102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9"/>
          <p:cNvSpPr txBox="1"/>
          <p:nvPr/>
        </p:nvSpPr>
        <p:spPr>
          <a:xfrm>
            <a:off x="8068667" y="2886344"/>
            <a:ext cx="866081" cy="738664"/>
          </a:xfrm>
          <a:prstGeom prst="rect">
            <a:avLst/>
          </a:prstGeom>
          <a:noFill/>
        </p:spPr>
        <p:txBody>
          <a:bodyPr wrap="square">
            <a:spAutoFit/>
          </a:bodyPr>
          <a:lstStyle/>
          <a:p>
            <a:pPr eaLnBrk="1" hangingPunct="1">
              <a:defRPr/>
            </a:pPr>
            <a:r>
              <a:rPr lang="en-US" sz="1400" dirty="0">
                <a:latin typeface="Huawei Sans" panose="020C0503030203020204" pitchFamily="34" charset="0"/>
              </a:rPr>
              <a:t>Final output</a:t>
            </a:r>
          </a:p>
          <a:p>
            <a:pPr eaLnBrk="1" hangingPunct="1">
              <a:defRPr/>
            </a:pPr>
            <a:endParaRPr lang="zh-CN" altLang="en-US" sz="1400" dirty="0">
              <a:solidFill>
                <a:schemeClr val="tx1"/>
              </a:solidFill>
              <a:latin typeface="Huawei Sans" panose="020C0503030203020204" pitchFamily="34" charset="0"/>
              <a:cs typeface="+mn-ea"/>
              <a:sym typeface="+mn-lt"/>
            </a:endParaRPr>
          </a:p>
        </p:txBody>
      </p:sp>
      <p:cxnSp>
        <p:nvCxnSpPr>
          <p:cNvPr id="33" name="直接连接符 20"/>
          <p:cNvCxnSpPr>
            <a:cxnSpLocks noChangeShapeType="1"/>
            <a:stCxn id="11" idx="3"/>
          </p:cNvCxnSpPr>
          <p:nvPr/>
        </p:nvCxnSpPr>
        <p:spPr bwMode="auto">
          <a:xfrm>
            <a:off x="4505124" y="4391654"/>
            <a:ext cx="322179" cy="7893"/>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34" name="直接连接符 20"/>
          <p:cNvCxnSpPr>
            <a:cxnSpLocks noChangeShapeType="1"/>
            <a:stCxn id="12" idx="3"/>
          </p:cNvCxnSpPr>
          <p:nvPr/>
        </p:nvCxnSpPr>
        <p:spPr bwMode="auto">
          <a:xfrm>
            <a:off x="4505123" y="5055561"/>
            <a:ext cx="296097"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35" name="直接连接符 20"/>
          <p:cNvCxnSpPr>
            <a:cxnSpLocks noChangeShapeType="1"/>
          </p:cNvCxnSpPr>
          <p:nvPr/>
        </p:nvCxnSpPr>
        <p:spPr bwMode="auto">
          <a:xfrm>
            <a:off x="4505123" y="5653221"/>
            <a:ext cx="32218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437897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en-US">
                <a:latin typeface="Huawei Sans" panose="020C0503030203020204" pitchFamily="34" charset="0"/>
                <a:ea typeface="+mn-ea"/>
                <a:cs typeface="+mn-ea"/>
                <a:sym typeface="+mn-lt"/>
              </a:rPr>
              <a:t>Main Functions</a:t>
            </a:r>
          </a:p>
        </p:txBody>
      </p:sp>
      <p:sp>
        <p:nvSpPr>
          <p:cNvPr id="2" name="文本占位符 1"/>
          <p:cNvSpPr>
            <a:spLocks noGrp="1"/>
          </p:cNvSpPr>
          <p:nvPr>
            <p:ph type="body" sz="quarter" idx="10"/>
          </p:nvPr>
        </p:nvSpPr>
        <p:spPr/>
        <p:txBody>
          <a:bodyPr/>
          <a:lstStyle/>
          <a:p>
            <a:r>
              <a:rPr lang="en-US" sz="1800" dirty="0">
                <a:latin typeface="Huawei Sans" panose="020C0503030203020204" pitchFamily="34" charset="0"/>
                <a:ea typeface="+mn-ea"/>
                <a:cs typeface="+mn-ea"/>
                <a:sym typeface="+mn-lt"/>
              </a:rPr>
              <a:t>Equalized charge and floating charge management:</a:t>
            </a:r>
          </a:p>
          <a:p>
            <a:pPr lvl="1"/>
            <a:r>
              <a:rPr lang="en-US" sz="1600" dirty="0">
                <a:latin typeface="Huawei Sans" panose="020C0503030203020204" pitchFamily="34" charset="0"/>
                <a:ea typeface="+mn-ea"/>
                <a:cs typeface="+mn-ea"/>
                <a:sym typeface="+mn-lt"/>
              </a:rPr>
              <a:t>When the real-time battery capacity, charge current, and charge time meet certain conditions, the equalized charge and float charge modes switch with each other.</a:t>
            </a:r>
          </a:p>
          <a:p>
            <a:pPr lvl="0"/>
            <a:r>
              <a:rPr lang="en-US" sz="1800" dirty="0">
                <a:solidFill>
                  <a:prstClr val="black"/>
                </a:solidFill>
                <a:latin typeface="Huawei Sans" panose="020C0503030203020204" pitchFamily="34" charset="0"/>
                <a:ea typeface="+mn-ea"/>
                <a:cs typeface="+mn-ea"/>
                <a:sym typeface="+mn-lt"/>
              </a:rPr>
              <a:t>Battery disconnection protection:</a:t>
            </a:r>
          </a:p>
          <a:p>
            <a:pPr lvl="1"/>
            <a:r>
              <a:rPr lang="en-US" sz="1600" dirty="0">
                <a:latin typeface="Huawei Sans" panose="020C0503030203020204" pitchFamily="34" charset="0"/>
                <a:ea typeface="+mn-ea"/>
                <a:cs typeface="+mn-ea"/>
                <a:sym typeface="+mn-lt"/>
              </a:rPr>
              <a:t>After an AC outage occurs or rectifiers become faulty, batteries start discharging and the battery voltage decreases. If the AC power does not recover when the battery voltage decreases to a certain extent, batteries need to be disconnected to prevent battery damage.</a:t>
            </a:r>
          </a:p>
          <a:p>
            <a:r>
              <a:rPr lang="en-US" sz="1800" dirty="0">
                <a:solidFill>
                  <a:prstClr val="black"/>
                </a:solidFill>
                <a:latin typeface="Huawei Sans" panose="020C0503030203020204" pitchFamily="34" charset="0"/>
                <a:ea typeface="+mn-ea"/>
                <a:cs typeface="+mn-ea"/>
                <a:sym typeface="+mn-lt"/>
              </a:rPr>
              <a:t>Temperature compensation:</a:t>
            </a:r>
          </a:p>
          <a:p>
            <a:pPr lvl="1"/>
            <a:r>
              <a:rPr lang="en-US" sz="1600" dirty="0">
                <a:latin typeface="Huawei Sans" panose="020C0503030203020204" pitchFamily="34" charset="0"/>
                <a:ea typeface="+mn-ea"/>
                <a:cs typeface="+mn-ea"/>
                <a:sym typeface="+mn-lt"/>
              </a:rPr>
              <a:t>When the batteries are being charged, the temperature increases slowly. To ensure that the batteries work at a proper temperature, the battery charge voltage is decreased when the battery temperature is too high and the battery charge voltage is increased when the battery temperature is too low.</a:t>
            </a:r>
          </a:p>
          <a:p>
            <a:pPr lvl="1"/>
            <a:endParaRPr lang="zh-CN" altLang="en-US" sz="1600" dirty="0">
              <a:latin typeface="Huawei Sans" panose="020C0503030203020204" pitchFamily="34" charset="0"/>
              <a:ea typeface="+mn-ea"/>
              <a:cs typeface="+mn-ea"/>
              <a:sym typeface="+mn-lt"/>
            </a:endParaRPr>
          </a:p>
        </p:txBody>
      </p:sp>
    </p:spTree>
    <p:extLst>
      <p:ext uri="{BB962C8B-B14F-4D97-AF65-F5344CB8AC3E}">
        <p14:creationId xmlns:p14="http://schemas.microsoft.com/office/powerpoint/2010/main" val="30739898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a:solidFill>
                  <a:schemeClr val="bg1">
                    <a:lumMod val="50000"/>
                  </a:schemeClr>
                </a:solidFill>
                <a:latin typeface="Huawei Sans" panose="020C0503030203020204" pitchFamily="34" charset="0"/>
                <a:cs typeface="+mn-ea"/>
                <a:sym typeface="+mn-lt"/>
              </a:rPr>
              <a:t>Abstract</a:t>
            </a:r>
          </a:p>
          <a:p>
            <a:r>
              <a:rPr lang="en-US">
                <a:solidFill>
                  <a:schemeClr val="bg1">
                    <a:lumMod val="50000"/>
                  </a:schemeClr>
                </a:solidFill>
                <a:latin typeface="Huawei Sans" panose="020C0503030203020204" pitchFamily="34" charset="0"/>
                <a:cs typeface="+mn-ea"/>
                <a:sym typeface="+mn-lt"/>
              </a:rPr>
              <a:t>Architecture and Components</a:t>
            </a:r>
          </a:p>
          <a:p>
            <a:r>
              <a:rPr lang="en-US">
                <a:solidFill>
                  <a:schemeClr val="bg1">
                    <a:lumMod val="50000"/>
                  </a:schemeClr>
                </a:solidFill>
                <a:latin typeface="Huawei Sans" panose="020C0503030203020204" pitchFamily="34" charset="0"/>
                <a:cs typeface="+mn-ea"/>
                <a:sym typeface="+mn-lt"/>
              </a:rPr>
              <a:t>Battery Management</a:t>
            </a:r>
          </a:p>
          <a:p>
            <a:r>
              <a:rPr lang="en-US" b="1">
                <a:latin typeface="Huawei Sans" panose="020C0503030203020204" pitchFamily="34" charset="0"/>
                <a:cs typeface="+mn-ea"/>
                <a:sym typeface="+mn-lt"/>
              </a:rPr>
              <a:t>Application Scenarios</a:t>
            </a:r>
          </a:p>
          <a:p>
            <a:r>
              <a:rPr lang="en-US">
                <a:solidFill>
                  <a:schemeClr val="bg1">
                    <a:lumMod val="50000"/>
                  </a:schemeClr>
                </a:solidFill>
                <a:latin typeface="Huawei Sans" panose="020C0503030203020204" pitchFamily="34" charset="0"/>
                <a:cs typeface="+mn-ea"/>
                <a:sym typeface="+mn-lt"/>
              </a:rPr>
              <a:t>Huawei DC Power Systems</a:t>
            </a:r>
          </a:p>
          <a:p>
            <a:endParaRPr lang="zh-CN" altLang="en-US" dirty="0">
              <a:latin typeface="Huawei Sans" panose="020C0503030203020204" pitchFamily="34" charset="0"/>
              <a:cs typeface="+mn-ea"/>
              <a:sym typeface="+mn-lt"/>
            </a:endParaRPr>
          </a:p>
        </p:txBody>
      </p:sp>
    </p:spTree>
    <p:extLst>
      <p:ext uri="{BB962C8B-B14F-4D97-AF65-F5344CB8AC3E}">
        <p14:creationId xmlns:p14="http://schemas.microsoft.com/office/powerpoint/2010/main" val="36394737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en-US">
                <a:latin typeface="Huawei Sans" panose="020C0503030203020204" pitchFamily="34" charset="0"/>
                <a:ea typeface="+mn-ea"/>
                <a:cs typeface="+mn-ea"/>
                <a:sym typeface="+mn-lt"/>
              </a:rPr>
              <a:t>Application Scenarios</a:t>
            </a:r>
          </a:p>
        </p:txBody>
      </p:sp>
      <p:sp>
        <p:nvSpPr>
          <p:cNvPr id="9" name="文本占位符 8"/>
          <p:cNvSpPr>
            <a:spLocks noGrp="1"/>
          </p:cNvSpPr>
          <p:nvPr>
            <p:ph type="body" sz="quarter" idx="10"/>
          </p:nvPr>
        </p:nvSpPr>
        <p:spPr/>
        <p:txBody>
          <a:bodyPr/>
          <a:lstStyle/>
          <a:p>
            <a:r>
              <a:rPr lang="en-US" sz="1800" dirty="0">
                <a:latin typeface="Huawei Sans" panose="020C0503030203020204" pitchFamily="34" charset="0"/>
                <a:ea typeface="+mn-ea"/>
                <a:cs typeface="+mn-ea"/>
                <a:sym typeface="+mn-lt"/>
              </a:rPr>
              <a:t>DC power systems are widely used in communication base stations and some data center CT scenarios.</a:t>
            </a:r>
          </a:p>
          <a:p>
            <a:endParaRPr lang="zh-CN" altLang="en-US" sz="1800" dirty="0">
              <a:latin typeface="Huawei Sans" panose="020C0503030203020204" pitchFamily="34" charset="0"/>
              <a:ea typeface="+mn-ea"/>
              <a:cs typeface="+mn-ea"/>
              <a:sym typeface="+mn-lt"/>
            </a:endParaRPr>
          </a:p>
        </p:txBody>
      </p:sp>
      <p:pic>
        <p:nvPicPr>
          <p:cNvPr id="38" name="Picture 1" descr="E:\数据中心系统领域共享平台\03-项目相关\00-版本相关\IDS1000 V200R003C00\02 部件资料\资料\【2016-05】早期资料\ICT-AIO效果图\40fl_ct_0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3557" y="2551546"/>
            <a:ext cx="6480355" cy="2664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标题 1"/>
          <p:cNvSpPr txBox="1">
            <a:spLocks/>
          </p:cNvSpPr>
          <p:nvPr/>
        </p:nvSpPr>
        <p:spPr bwMode="auto">
          <a:xfrm>
            <a:off x="7791450" y="3955268"/>
            <a:ext cx="927100" cy="413532"/>
          </a:xfrm>
          <a:prstGeom prst="rect">
            <a:avLst/>
          </a:prstGeom>
          <a:solidFill>
            <a:srgbClr val="FFFFFF"/>
          </a:solidFill>
        </p:spPr>
        <p:txBody>
          <a:bodyPr lIns="0" tIns="0" rIns="0" bIns="0" anchor="ctr" anchorCtr="0"/>
          <a:lstStyle/>
          <a:p>
            <a:pPr algn="ctr" eaLnBrk="1" hangingPunct="1">
              <a:defRPr/>
            </a:pPr>
            <a:r>
              <a:rPr lang="en-US" sz="1200" dirty="0">
                <a:solidFill>
                  <a:schemeClr val="tx1"/>
                </a:solidFill>
                <a:latin typeface="Huawei Sans" panose="020C0503030203020204" pitchFamily="34" charset="0"/>
                <a:cs typeface="+mn-ea"/>
                <a:sym typeface="+mn-lt"/>
              </a:rPr>
              <a:t>Air conditioner</a:t>
            </a:r>
          </a:p>
        </p:txBody>
      </p:sp>
      <p:sp>
        <p:nvSpPr>
          <p:cNvPr id="89" name="标题 1"/>
          <p:cNvSpPr txBox="1">
            <a:spLocks/>
          </p:cNvSpPr>
          <p:nvPr/>
        </p:nvSpPr>
        <p:spPr bwMode="auto">
          <a:xfrm>
            <a:off x="7842250" y="3211754"/>
            <a:ext cx="663484" cy="252001"/>
          </a:xfrm>
          <a:prstGeom prst="rect">
            <a:avLst/>
          </a:prstGeom>
          <a:solidFill>
            <a:srgbClr val="FFFFFF"/>
          </a:solidFill>
        </p:spPr>
        <p:txBody>
          <a:bodyPr lIns="0" tIns="0" rIns="0" bIns="0" anchor="ctr" anchorCtr="0"/>
          <a:lstStyle/>
          <a:p>
            <a:pPr algn="ctr" eaLnBrk="1" hangingPunct="1">
              <a:defRPr/>
            </a:pPr>
            <a:r>
              <a:rPr lang="en-US" sz="1200" dirty="0">
                <a:solidFill>
                  <a:schemeClr val="tx1"/>
                </a:solidFill>
                <a:latin typeface="Huawei Sans" panose="020C0503030203020204" pitchFamily="34" charset="0"/>
                <a:cs typeface="+mn-ea"/>
                <a:sym typeface="+mn-lt"/>
              </a:rPr>
              <a:t>Cabinet</a:t>
            </a:r>
          </a:p>
        </p:txBody>
      </p:sp>
      <p:sp>
        <p:nvSpPr>
          <p:cNvPr id="90" name="标题 1"/>
          <p:cNvSpPr txBox="1">
            <a:spLocks/>
          </p:cNvSpPr>
          <p:nvPr/>
        </p:nvSpPr>
        <p:spPr bwMode="auto">
          <a:xfrm>
            <a:off x="4936926" y="3533106"/>
            <a:ext cx="961628" cy="674163"/>
          </a:xfrm>
          <a:prstGeom prst="rect">
            <a:avLst/>
          </a:prstGeom>
          <a:solidFill>
            <a:srgbClr val="FFFFFF"/>
          </a:solidFill>
        </p:spPr>
        <p:txBody>
          <a:bodyPr lIns="0" tIns="0" rIns="0" bIns="0" anchor="ctr" anchorCtr="0"/>
          <a:lstStyle/>
          <a:p>
            <a:pPr algn="ctr" eaLnBrk="1" hangingPunct="1">
              <a:defRPr/>
            </a:pPr>
            <a:r>
              <a:rPr lang="en-US" sz="1200" dirty="0">
                <a:solidFill>
                  <a:schemeClr val="tx1"/>
                </a:solidFill>
                <a:latin typeface="Huawei Sans" panose="020C0503030203020204" pitchFamily="34" charset="0"/>
                <a:cs typeface="+mn-ea"/>
                <a:sym typeface="+mn-lt"/>
              </a:rPr>
              <a:t>Air conditioner outdoor unit</a:t>
            </a:r>
          </a:p>
        </p:txBody>
      </p:sp>
      <p:sp>
        <p:nvSpPr>
          <p:cNvPr id="91" name="标题 1"/>
          <p:cNvSpPr txBox="1">
            <a:spLocks/>
          </p:cNvSpPr>
          <p:nvPr/>
        </p:nvSpPr>
        <p:spPr bwMode="auto">
          <a:xfrm>
            <a:off x="9225056" y="3955268"/>
            <a:ext cx="846242" cy="369082"/>
          </a:xfrm>
          <a:prstGeom prst="rect">
            <a:avLst/>
          </a:prstGeom>
          <a:solidFill>
            <a:srgbClr val="FFFFFF"/>
          </a:solidFill>
        </p:spPr>
        <p:txBody>
          <a:bodyPr lIns="0" tIns="0" rIns="0" bIns="0" anchor="ctr" anchorCtr="0"/>
          <a:lstStyle/>
          <a:p>
            <a:pPr algn="ctr" eaLnBrk="1" hangingPunct="1">
              <a:defRPr/>
            </a:pPr>
            <a:r>
              <a:rPr lang="en-US" sz="1200" dirty="0">
                <a:solidFill>
                  <a:schemeClr val="tx1"/>
                </a:solidFill>
                <a:latin typeface="Huawei Sans" panose="020C0503030203020204" pitchFamily="34" charset="0"/>
                <a:cs typeface="+mn-ea"/>
                <a:sym typeface="+mn-lt"/>
              </a:rPr>
              <a:t>Battery rack</a:t>
            </a:r>
          </a:p>
        </p:txBody>
      </p:sp>
      <p:sp>
        <p:nvSpPr>
          <p:cNvPr id="92" name="标题 1"/>
          <p:cNvSpPr txBox="1">
            <a:spLocks/>
          </p:cNvSpPr>
          <p:nvPr/>
        </p:nvSpPr>
        <p:spPr bwMode="auto">
          <a:xfrm>
            <a:off x="9880600" y="2698750"/>
            <a:ext cx="1045047" cy="447449"/>
          </a:xfrm>
          <a:prstGeom prst="rect">
            <a:avLst/>
          </a:prstGeom>
          <a:solidFill>
            <a:srgbClr val="FFFFFF"/>
          </a:solidFill>
        </p:spPr>
        <p:txBody>
          <a:bodyPr lIns="0" tIns="0" rIns="0" bIns="0" anchor="ctr" anchorCtr="0"/>
          <a:lstStyle/>
          <a:p>
            <a:pPr algn="ctr" eaLnBrk="1" hangingPunct="1">
              <a:defRPr/>
            </a:pPr>
            <a:r>
              <a:rPr lang="en-US" sz="1400" dirty="0">
                <a:solidFill>
                  <a:schemeClr val="tx1"/>
                </a:solidFill>
                <a:latin typeface="Huawei Sans" panose="020C0503030203020204" pitchFamily="34" charset="0"/>
                <a:cs typeface="+mn-ea"/>
                <a:sym typeface="+mn-lt"/>
              </a:rPr>
              <a:t>DC power system</a:t>
            </a:r>
          </a:p>
        </p:txBody>
      </p:sp>
      <p:sp>
        <p:nvSpPr>
          <p:cNvPr id="28" name="矩形 27"/>
          <p:cNvSpPr/>
          <p:nvPr/>
        </p:nvSpPr>
        <p:spPr>
          <a:xfrm>
            <a:off x="10168280" y="3211754"/>
            <a:ext cx="723056" cy="181070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sp>
        <p:nvSpPr>
          <p:cNvPr id="94" name="object 5"/>
          <p:cNvSpPr>
            <a:spLocks noChangeAspect="1"/>
          </p:cNvSpPr>
          <p:nvPr/>
        </p:nvSpPr>
        <p:spPr>
          <a:xfrm>
            <a:off x="713017" y="2772683"/>
            <a:ext cx="3065362" cy="2222607"/>
          </a:xfrm>
          <a:prstGeom prst="rect">
            <a:avLst/>
          </a:prstGeom>
          <a:blipFill>
            <a:blip r:embed="rId4" cstate="print"/>
            <a:stretch>
              <a:fillRect/>
            </a:stretch>
          </a:blipFill>
        </p:spPr>
        <p:txBody>
          <a:bodyPr wrap="square" lIns="0" tIns="0" rIns="0" bIns="0" rtlCol="0">
            <a:noAutofit/>
          </a:bodyPr>
          <a:lstStyle/>
          <a:p>
            <a:endParaRPr sz="1100" dirty="0">
              <a:latin typeface="Huawei Sans" panose="020C0503030203020204" pitchFamily="34" charset="0"/>
              <a:cs typeface="+mn-ea"/>
              <a:sym typeface="+mn-lt"/>
            </a:endParaRPr>
          </a:p>
        </p:txBody>
      </p:sp>
      <p:pic>
        <p:nvPicPr>
          <p:cNvPr id="95" name="图片 9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875362" y="2328455"/>
            <a:ext cx="788014" cy="1683564"/>
          </a:xfrm>
          <a:prstGeom prst="rect">
            <a:avLst/>
          </a:prstGeom>
          <a:effectLst/>
        </p:spPr>
      </p:pic>
      <p:cxnSp>
        <p:nvCxnSpPr>
          <p:cNvPr id="30" name="直接连接符 29"/>
          <p:cNvCxnSpPr/>
          <p:nvPr/>
        </p:nvCxnSpPr>
        <p:spPr>
          <a:xfrm flipV="1">
            <a:off x="2728330" y="3533106"/>
            <a:ext cx="1147031" cy="388753"/>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2245698" y="5216427"/>
            <a:ext cx="4132863" cy="369332"/>
          </a:xfrm>
          <a:prstGeom prst="rect">
            <a:avLst/>
          </a:prstGeom>
          <a:noFill/>
        </p:spPr>
        <p:txBody>
          <a:bodyPr wrap="none" rtlCol="0">
            <a:spAutoFit/>
          </a:bodyPr>
          <a:lstStyle/>
          <a:p>
            <a:r>
              <a:rPr lang="en-US" dirty="0">
                <a:latin typeface="Huawei Sans" panose="020C0503030203020204" pitchFamily="34" charset="0"/>
              </a:rPr>
              <a:t>Communication base station scenario</a:t>
            </a:r>
          </a:p>
        </p:txBody>
      </p:sp>
      <p:sp>
        <p:nvSpPr>
          <p:cNvPr id="96" name="文本框 95"/>
          <p:cNvSpPr txBox="1"/>
          <p:nvPr/>
        </p:nvSpPr>
        <p:spPr>
          <a:xfrm>
            <a:off x="7565843" y="5216427"/>
            <a:ext cx="2699778" cy="369332"/>
          </a:xfrm>
          <a:prstGeom prst="rect">
            <a:avLst/>
          </a:prstGeom>
          <a:noFill/>
        </p:spPr>
        <p:txBody>
          <a:bodyPr wrap="none" rtlCol="0">
            <a:spAutoFit/>
          </a:bodyPr>
          <a:lstStyle/>
          <a:p>
            <a:r>
              <a:rPr lang="en-US">
                <a:latin typeface="Huawei Sans" panose="020C0503030203020204" pitchFamily="34" charset="0"/>
              </a:rPr>
              <a:t>Data center CT scenario</a:t>
            </a:r>
          </a:p>
        </p:txBody>
      </p:sp>
    </p:spTree>
    <p:extLst>
      <p:ext uri="{BB962C8B-B14F-4D97-AF65-F5344CB8AC3E}">
        <p14:creationId xmlns:p14="http://schemas.microsoft.com/office/powerpoint/2010/main" val="24646042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en-US" dirty="0">
                <a:latin typeface="Huawei Sans" panose="020C0503030203020204" pitchFamily="34" charset="0"/>
                <a:ea typeface="+mn-ea"/>
                <a:cs typeface="+mn-ea"/>
                <a:sym typeface="+mn-lt"/>
              </a:rPr>
              <a:t>Position in the Power Distribution System</a:t>
            </a:r>
          </a:p>
        </p:txBody>
      </p:sp>
      <p:sp>
        <p:nvSpPr>
          <p:cNvPr id="9" name="文本占位符 8"/>
          <p:cNvSpPr>
            <a:spLocks noGrp="1"/>
          </p:cNvSpPr>
          <p:nvPr>
            <p:ph type="body" sz="quarter" idx="10"/>
          </p:nvPr>
        </p:nvSpPr>
        <p:spPr/>
        <p:txBody>
          <a:bodyPr/>
          <a:lstStyle/>
          <a:p>
            <a:r>
              <a:rPr lang="en-US" sz="1800" dirty="0">
                <a:latin typeface="Huawei Sans" panose="020C0503030203020204" pitchFamily="34" charset="0"/>
                <a:ea typeface="+mn-ea"/>
                <a:cs typeface="+mn-ea"/>
                <a:sym typeface="+mn-lt"/>
              </a:rPr>
              <a:t>The mains enters the rectifiers through the AC </a:t>
            </a:r>
            <a:r>
              <a:rPr lang="en-US" sz="1800" dirty="0" smtClean="0">
                <a:latin typeface="Huawei Sans" panose="020C0503030203020204" pitchFamily="34" charset="0"/>
                <a:ea typeface="+mn-ea"/>
                <a:cs typeface="+mn-ea"/>
                <a:sym typeface="+mn-lt"/>
              </a:rPr>
              <a:t>PDU. </a:t>
            </a:r>
            <a:r>
              <a:rPr lang="en-US" sz="1800" dirty="0">
                <a:latin typeface="Huawei Sans" panose="020C0503030203020204" pitchFamily="34" charset="0"/>
                <a:ea typeface="+mn-ea"/>
                <a:cs typeface="+mn-ea"/>
                <a:sym typeface="+mn-lt"/>
              </a:rPr>
              <a:t>The rectifiers convert AC power into –48 V DC power, and then the DC </a:t>
            </a:r>
            <a:r>
              <a:rPr lang="en-US" sz="1800" dirty="0" smtClean="0">
                <a:latin typeface="Huawei Sans" panose="020C0503030203020204" pitchFamily="34" charset="0"/>
                <a:ea typeface="+mn-ea"/>
                <a:cs typeface="+mn-ea"/>
                <a:sym typeface="+mn-lt"/>
              </a:rPr>
              <a:t>PDU </a:t>
            </a:r>
            <a:r>
              <a:rPr lang="en-US" sz="1800" dirty="0">
                <a:latin typeface="Huawei Sans" panose="020C0503030203020204" pitchFamily="34" charset="0"/>
                <a:ea typeface="+mn-ea"/>
                <a:cs typeface="+mn-ea"/>
                <a:sym typeface="+mn-lt"/>
              </a:rPr>
              <a:t>distributes the power to DC devices.</a:t>
            </a:r>
          </a:p>
          <a:p>
            <a:endParaRPr lang="zh-CN" altLang="en-US" sz="1800" dirty="0">
              <a:latin typeface="Huawei Sans" panose="020C0503030203020204" pitchFamily="34" charset="0"/>
              <a:ea typeface="+mn-ea"/>
              <a:cs typeface="+mn-ea"/>
              <a:sym typeface="+mn-lt"/>
            </a:endParaRPr>
          </a:p>
        </p:txBody>
      </p:sp>
      <p:grpSp>
        <p:nvGrpSpPr>
          <p:cNvPr id="4" name="Group 424"/>
          <p:cNvGrpSpPr>
            <a:grpSpLocks/>
          </p:cNvGrpSpPr>
          <p:nvPr/>
        </p:nvGrpSpPr>
        <p:grpSpPr bwMode="auto">
          <a:xfrm>
            <a:off x="4192943" y="2807515"/>
            <a:ext cx="1331674" cy="1179934"/>
            <a:chOff x="1872" y="957"/>
            <a:chExt cx="734" cy="867"/>
          </a:xfrm>
        </p:grpSpPr>
        <p:sp>
          <p:nvSpPr>
            <p:cNvPr id="5" name="Line 425"/>
            <p:cNvSpPr>
              <a:spLocks noChangeShapeType="1"/>
            </p:cNvSpPr>
            <p:nvPr/>
          </p:nvSpPr>
          <p:spPr bwMode="auto">
            <a:xfrm>
              <a:off x="1872" y="1824"/>
              <a:ext cx="734" cy="0"/>
            </a:xfrm>
            <a:prstGeom prst="line">
              <a:avLst/>
            </a:prstGeom>
            <a:noFill/>
            <a:ln w="57150">
              <a:solidFill>
                <a:schemeClr val="tx1"/>
              </a:solidFill>
              <a:round/>
              <a:headEnd/>
              <a:tailEnd/>
            </a:ln>
          </p:spPr>
          <p:txBody>
            <a:bodyPr wrap="none" anchor="ctr"/>
            <a:lstStyle/>
            <a:p>
              <a:pPr algn="ctr" eaLnBrk="0" hangingPunct="0">
                <a:defRPr/>
              </a:pPr>
              <a:endParaRPr lang="zh-CN" altLang="en-US" sz="1600">
                <a:solidFill>
                  <a:schemeClr val="tx1">
                    <a:lumMod val="85000"/>
                    <a:lumOff val="15000"/>
                  </a:schemeClr>
                </a:solidFill>
                <a:latin typeface="Huawei Sans" panose="020C0503030203020204" pitchFamily="34" charset="0"/>
                <a:cs typeface="+mn-ea"/>
                <a:sym typeface="+mn-lt"/>
              </a:endParaRPr>
            </a:p>
          </p:txBody>
        </p:sp>
        <p:sp>
          <p:nvSpPr>
            <p:cNvPr id="6" name="Line 426"/>
            <p:cNvSpPr>
              <a:spLocks noChangeShapeType="1"/>
            </p:cNvSpPr>
            <p:nvPr/>
          </p:nvSpPr>
          <p:spPr bwMode="auto">
            <a:xfrm flipV="1">
              <a:off x="2016" y="957"/>
              <a:ext cx="0" cy="863"/>
            </a:xfrm>
            <a:prstGeom prst="line">
              <a:avLst/>
            </a:prstGeom>
            <a:noFill/>
            <a:ln w="38100">
              <a:solidFill>
                <a:schemeClr val="tx1"/>
              </a:solidFill>
              <a:round/>
              <a:headEnd/>
              <a:tailEnd/>
            </a:ln>
          </p:spPr>
          <p:txBody>
            <a:bodyPr wrap="none" anchor="ctr"/>
            <a:lstStyle/>
            <a:p>
              <a:pPr algn="ctr" eaLnBrk="0" hangingPunct="0">
                <a:defRPr/>
              </a:pPr>
              <a:endParaRPr lang="zh-CN" altLang="en-US" sz="1600">
                <a:solidFill>
                  <a:schemeClr val="tx1">
                    <a:lumMod val="85000"/>
                    <a:lumOff val="15000"/>
                  </a:schemeClr>
                </a:solidFill>
                <a:latin typeface="Huawei Sans" panose="020C0503030203020204" pitchFamily="34" charset="0"/>
                <a:cs typeface="+mn-ea"/>
                <a:sym typeface="+mn-lt"/>
              </a:endParaRPr>
            </a:p>
          </p:txBody>
        </p:sp>
        <p:sp>
          <p:nvSpPr>
            <p:cNvPr id="7" name="Line 427"/>
            <p:cNvSpPr>
              <a:spLocks noChangeShapeType="1"/>
            </p:cNvSpPr>
            <p:nvPr/>
          </p:nvSpPr>
          <p:spPr bwMode="auto">
            <a:xfrm>
              <a:off x="2016" y="957"/>
              <a:ext cx="531" cy="0"/>
            </a:xfrm>
            <a:prstGeom prst="line">
              <a:avLst/>
            </a:prstGeom>
            <a:noFill/>
            <a:ln w="38100">
              <a:solidFill>
                <a:schemeClr val="tx1"/>
              </a:solidFill>
              <a:round/>
              <a:headEnd/>
              <a:tailEnd/>
            </a:ln>
          </p:spPr>
          <p:txBody>
            <a:bodyPr wrap="none" anchor="ctr"/>
            <a:lstStyle/>
            <a:p>
              <a:pPr algn="ctr" eaLnBrk="0" hangingPunct="0">
                <a:defRPr/>
              </a:pPr>
              <a:endParaRPr lang="zh-CN" altLang="en-US" sz="1600">
                <a:solidFill>
                  <a:schemeClr val="tx1">
                    <a:lumMod val="85000"/>
                    <a:lumOff val="15000"/>
                  </a:schemeClr>
                </a:solidFill>
                <a:latin typeface="Huawei Sans" panose="020C0503030203020204" pitchFamily="34" charset="0"/>
                <a:cs typeface="+mn-ea"/>
                <a:sym typeface="+mn-lt"/>
              </a:endParaRPr>
            </a:p>
          </p:txBody>
        </p:sp>
      </p:grpSp>
      <p:cxnSp>
        <p:nvCxnSpPr>
          <p:cNvPr id="10" name="直接连接符 431"/>
          <p:cNvCxnSpPr>
            <a:cxnSpLocks noChangeShapeType="1"/>
          </p:cNvCxnSpPr>
          <p:nvPr/>
        </p:nvCxnSpPr>
        <p:spPr bwMode="auto">
          <a:xfrm>
            <a:off x="5902987" y="3997193"/>
            <a:ext cx="3276000" cy="0"/>
          </a:xfrm>
          <a:prstGeom prst="line">
            <a:avLst/>
          </a:prstGeom>
          <a:noFill/>
          <a:ln w="31750" algn="ctr">
            <a:solidFill>
              <a:srgbClr val="FF0000"/>
            </a:solidFill>
            <a:round/>
            <a:headEnd/>
            <a:tailEnd/>
          </a:ln>
        </p:spPr>
      </p:cxnSp>
      <p:pic>
        <p:nvPicPr>
          <p:cNvPr id="11" name="Picture 440"/>
          <p:cNvPicPr>
            <a:picLocks noChangeAspect="1" noChangeArrowheads="1"/>
          </p:cNvPicPr>
          <p:nvPr/>
        </p:nvPicPr>
        <p:blipFill>
          <a:blip r:embed="rId3" cstate="screen"/>
          <a:srcRect/>
          <a:stretch>
            <a:fillRect/>
          </a:stretch>
        </p:blipFill>
        <p:spPr bwMode="auto">
          <a:xfrm>
            <a:off x="2075736" y="5175484"/>
            <a:ext cx="1480445" cy="598813"/>
          </a:xfrm>
          <a:prstGeom prst="rect">
            <a:avLst/>
          </a:prstGeom>
          <a:noFill/>
          <a:ln w="9525">
            <a:noFill/>
            <a:miter lim="800000"/>
            <a:headEnd/>
            <a:tailEnd/>
          </a:ln>
        </p:spPr>
      </p:pic>
      <p:pic>
        <p:nvPicPr>
          <p:cNvPr id="12" name="Picture 443"/>
          <p:cNvPicPr>
            <a:picLocks noChangeAspect="1" noChangeArrowheads="1"/>
          </p:cNvPicPr>
          <p:nvPr/>
        </p:nvPicPr>
        <p:blipFill>
          <a:blip r:embed="rId4" cstate="screen"/>
          <a:srcRect/>
          <a:stretch>
            <a:fillRect/>
          </a:stretch>
        </p:blipFill>
        <p:spPr bwMode="auto">
          <a:xfrm>
            <a:off x="6023712" y="5070267"/>
            <a:ext cx="1393360" cy="694079"/>
          </a:xfrm>
          <a:prstGeom prst="rect">
            <a:avLst/>
          </a:prstGeom>
          <a:noFill/>
          <a:ln w="9525">
            <a:noFill/>
            <a:miter lim="800000"/>
            <a:headEnd/>
            <a:tailEnd/>
          </a:ln>
        </p:spPr>
      </p:pic>
      <p:grpSp>
        <p:nvGrpSpPr>
          <p:cNvPr id="13" name="Group 430"/>
          <p:cNvGrpSpPr>
            <a:grpSpLocks/>
          </p:cNvGrpSpPr>
          <p:nvPr/>
        </p:nvGrpSpPr>
        <p:grpSpPr bwMode="auto">
          <a:xfrm>
            <a:off x="2712501" y="4118099"/>
            <a:ext cx="435424" cy="1241176"/>
            <a:chOff x="1056" y="1920"/>
            <a:chExt cx="240" cy="912"/>
          </a:xfrm>
        </p:grpSpPr>
        <p:sp>
          <p:nvSpPr>
            <p:cNvPr id="14" name="Line 431"/>
            <p:cNvSpPr>
              <a:spLocks noChangeShapeType="1"/>
            </p:cNvSpPr>
            <p:nvPr/>
          </p:nvSpPr>
          <p:spPr bwMode="auto">
            <a:xfrm flipV="1">
              <a:off x="1060" y="1916"/>
              <a:ext cx="0" cy="912"/>
            </a:xfrm>
            <a:prstGeom prst="line">
              <a:avLst/>
            </a:prstGeom>
            <a:noFill/>
            <a:ln w="28575">
              <a:solidFill>
                <a:schemeClr val="tx1"/>
              </a:solidFill>
              <a:round/>
              <a:headEnd/>
              <a:tailEnd/>
            </a:ln>
          </p:spPr>
          <p:txBody>
            <a:bodyPr wrap="none" anchor="ctr"/>
            <a:lstStyle/>
            <a:p>
              <a:pPr algn="ctr" eaLnBrk="0" hangingPunct="0">
                <a:defRPr/>
              </a:pPr>
              <a:endParaRPr lang="zh-CN" altLang="en-US" sz="1600">
                <a:solidFill>
                  <a:schemeClr val="tx1">
                    <a:lumMod val="85000"/>
                    <a:lumOff val="15000"/>
                  </a:schemeClr>
                </a:solidFill>
                <a:latin typeface="Huawei Sans" panose="020C0503030203020204" pitchFamily="34" charset="0"/>
                <a:cs typeface="+mn-ea"/>
                <a:sym typeface="+mn-lt"/>
              </a:endParaRPr>
            </a:p>
          </p:txBody>
        </p:sp>
        <p:sp>
          <p:nvSpPr>
            <p:cNvPr id="15" name="Line 432"/>
            <p:cNvSpPr>
              <a:spLocks noChangeShapeType="1"/>
            </p:cNvSpPr>
            <p:nvPr/>
          </p:nvSpPr>
          <p:spPr bwMode="auto">
            <a:xfrm>
              <a:off x="1060" y="1916"/>
              <a:ext cx="236" cy="0"/>
            </a:xfrm>
            <a:prstGeom prst="line">
              <a:avLst/>
            </a:prstGeom>
            <a:noFill/>
            <a:ln w="28575">
              <a:solidFill>
                <a:schemeClr val="tx1"/>
              </a:solidFill>
              <a:round/>
              <a:headEnd/>
              <a:tailEnd/>
            </a:ln>
          </p:spPr>
          <p:txBody>
            <a:bodyPr wrap="none" anchor="ctr"/>
            <a:lstStyle/>
            <a:p>
              <a:pPr algn="ctr" eaLnBrk="0" hangingPunct="0">
                <a:defRPr/>
              </a:pPr>
              <a:endParaRPr lang="zh-CN" altLang="en-US" sz="1600">
                <a:solidFill>
                  <a:schemeClr val="tx1">
                    <a:lumMod val="85000"/>
                    <a:lumOff val="15000"/>
                  </a:schemeClr>
                </a:solidFill>
                <a:latin typeface="Huawei Sans" panose="020C0503030203020204" pitchFamily="34" charset="0"/>
                <a:cs typeface="+mn-ea"/>
                <a:sym typeface="+mn-lt"/>
              </a:endParaRPr>
            </a:p>
          </p:txBody>
        </p:sp>
      </p:grpSp>
      <p:sp>
        <p:nvSpPr>
          <p:cNvPr id="16" name="Line 433"/>
          <p:cNvSpPr>
            <a:spLocks noChangeShapeType="1"/>
          </p:cNvSpPr>
          <p:nvPr/>
        </p:nvSpPr>
        <p:spPr bwMode="auto">
          <a:xfrm>
            <a:off x="6719280" y="3987115"/>
            <a:ext cx="0" cy="1176338"/>
          </a:xfrm>
          <a:prstGeom prst="line">
            <a:avLst/>
          </a:prstGeom>
          <a:noFill/>
          <a:ln w="28575">
            <a:solidFill>
              <a:srgbClr val="FF3300"/>
            </a:solidFill>
            <a:round/>
            <a:headEnd/>
            <a:tailEnd/>
          </a:ln>
        </p:spPr>
        <p:txBody>
          <a:bodyPr wrap="none" anchor="ctr"/>
          <a:lstStyle/>
          <a:p>
            <a:pPr algn="ctr" eaLnBrk="0" hangingPunct="0">
              <a:defRPr/>
            </a:pPr>
            <a:endParaRPr lang="zh-CN" altLang="en-US" sz="1600">
              <a:solidFill>
                <a:schemeClr val="tx1">
                  <a:lumMod val="85000"/>
                  <a:lumOff val="15000"/>
                </a:schemeClr>
              </a:solidFill>
              <a:latin typeface="Huawei Sans" panose="020C0503030203020204" pitchFamily="34" charset="0"/>
              <a:cs typeface="+mn-ea"/>
              <a:sym typeface="+mn-lt"/>
            </a:endParaRPr>
          </a:p>
        </p:txBody>
      </p:sp>
      <p:sp>
        <p:nvSpPr>
          <p:cNvPr id="17" name="Line 777"/>
          <p:cNvSpPr>
            <a:spLocks noChangeShapeType="1"/>
          </p:cNvSpPr>
          <p:nvPr/>
        </p:nvSpPr>
        <p:spPr bwMode="auto">
          <a:xfrm>
            <a:off x="8063714" y="3999815"/>
            <a:ext cx="0" cy="792163"/>
          </a:xfrm>
          <a:prstGeom prst="line">
            <a:avLst/>
          </a:prstGeom>
          <a:noFill/>
          <a:ln w="38100">
            <a:solidFill>
              <a:srgbClr val="FF3300"/>
            </a:solidFill>
            <a:round/>
            <a:headEnd/>
            <a:tailEnd/>
          </a:ln>
        </p:spPr>
        <p:txBody>
          <a:bodyPr wrap="none" anchor="ctr"/>
          <a:lstStyle/>
          <a:p>
            <a:pPr algn="ctr" eaLnBrk="0" hangingPunct="0">
              <a:defRPr/>
            </a:pPr>
            <a:endParaRPr lang="zh-CN" altLang="en-US" sz="1600">
              <a:solidFill>
                <a:schemeClr val="tx1">
                  <a:lumMod val="85000"/>
                  <a:lumOff val="15000"/>
                </a:schemeClr>
              </a:solidFill>
              <a:latin typeface="Huawei Sans" panose="020C0503030203020204" pitchFamily="34" charset="0"/>
              <a:cs typeface="+mn-ea"/>
              <a:sym typeface="+mn-lt"/>
            </a:endParaRPr>
          </a:p>
        </p:txBody>
      </p:sp>
      <p:pic>
        <p:nvPicPr>
          <p:cNvPr id="19" name="Picture 802"/>
          <p:cNvPicPr>
            <a:picLocks noChangeAspect="1" noChangeArrowheads="1"/>
          </p:cNvPicPr>
          <p:nvPr/>
        </p:nvPicPr>
        <p:blipFill>
          <a:blip r:embed="rId5" cstate="screen"/>
          <a:srcRect/>
          <a:stretch>
            <a:fillRect/>
          </a:stretch>
        </p:blipFill>
        <p:spPr bwMode="auto">
          <a:xfrm>
            <a:off x="9518757" y="4520937"/>
            <a:ext cx="776508" cy="619228"/>
          </a:xfrm>
          <a:prstGeom prst="rect">
            <a:avLst/>
          </a:prstGeom>
          <a:noFill/>
          <a:ln w="12700">
            <a:noFill/>
            <a:miter lim="800000"/>
            <a:headEnd/>
            <a:tailEnd/>
          </a:ln>
        </p:spPr>
      </p:pic>
      <p:sp>
        <p:nvSpPr>
          <p:cNvPr id="21" name="Line 812"/>
          <p:cNvSpPr>
            <a:spLocks noChangeShapeType="1"/>
          </p:cNvSpPr>
          <p:nvPr/>
        </p:nvSpPr>
        <p:spPr bwMode="auto">
          <a:xfrm>
            <a:off x="8489274" y="4934854"/>
            <a:ext cx="971803" cy="0"/>
          </a:xfrm>
          <a:prstGeom prst="line">
            <a:avLst/>
          </a:prstGeom>
          <a:noFill/>
          <a:ln w="38100">
            <a:solidFill>
              <a:schemeClr val="tx1"/>
            </a:solidFill>
            <a:prstDash val="sysDot"/>
            <a:round/>
            <a:headEnd/>
            <a:tailEnd/>
          </a:ln>
        </p:spPr>
        <p:txBody>
          <a:bodyPr wrap="none" anchor="ctr"/>
          <a:lstStyle/>
          <a:p>
            <a:pPr algn="ctr" eaLnBrk="0" hangingPunct="0">
              <a:defRPr/>
            </a:pPr>
            <a:endParaRPr lang="zh-CN" altLang="en-US" sz="1600">
              <a:solidFill>
                <a:schemeClr val="tx1">
                  <a:lumMod val="85000"/>
                  <a:lumOff val="15000"/>
                </a:schemeClr>
              </a:solidFill>
              <a:latin typeface="Huawei Sans" panose="020C0503030203020204" pitchFamily="34" charset="0"/>
              <a:cs typeface="+mn-ea"/>
              <a:sym typeface="+mn-lt"/>
            </a:endParaRPr>
          </a:p>
        </p:txBody>
      </p:sp>
      <p:pic>
        <p:nvPicPr>
          <p:cNvPr id="22" name="图片 5" descr="基站变压器.gif"/>
          <p:cNvPicPr>
            <a:picLocks noChangeAspect="1"/>
          </p:cNvPicPr>
          <p:nvPr/>
        </p:nvPicPr>
        <p:blipFill>
          <a:blip r:embed="rId6" cstate="screen"/>
          <a:srcRect/>
          <a:stretch>
            <a:fillRect/>
          </a:stretch>
        </p:blipFill>
        <p:spPr bwMode="auto">
          <a:xfrm>
            <a:off x="1436497" y="3306660"/>
            <a:ext cx="987789" cy="800000"/>
          </a:xfrm>
          <a:prstGeom prst="rect">
            <a:avLst/>
          </a:prstGeom>
          <a:noFill/>
          <a:ln w="9525">
            <a:noFill/>
            <a:miter lim="800000"/>
            <a:headEnd/>
            <a:tailEnd/>
          </a:ln>
        </p:spPr>
      </p:pic>
      <p:cxnSp>
        <p:nvCxnSpPr>
          <p:cNvPr id="23" name="直接连接符 415"/>
          <p:cNvCxnSpPr>
            <a:cxnSpLocks noChangeShapeType="1"/>
          </p:cNvCxnSpPr>
          <p:nvPr/>
        </p:nvCxnSpPr>
        <p:spPr bwMode="auto">
          <a:xfrm>
            <a:off x="2389279" y="3735228"/>
            <a:ext cx="762225" cy="0"/>
          </a:xfrm>
          <a:prstGeom prst="line">
            <a:avLst/>
          </a:prstGeom>
          <a:noFill/>
          <a:ln w="25400" algn="ctr">
            <a:solidFill>
              <a:schemeClr val="tx1"/>
            </a:solidFill>
            <a:round/>
            <a:headEnd/>
            <a:tailEnd/>
          </a:ln>
        </p:spPr>
      </p:cxnSp>
      <p:pic>
        <p:nvPicPr>
          <p:cNvPr id="24" name="Picture 3"/>
          <p:cNvPicPr>
            <a:picLocks noChangeAspect="1" noChangeArrowheads="1"/>
          </p:cNvPicPr>
          <p:nvPr/>
        </p:nvPicPr>
        <p:blipFill>
          <a:blip r:embed="rId7" cstate="screen"/>
          <a:srcRect l="12930" t="3024" r="15948" b="6248"/>
          <a:stretch>
            <a:fillRect/>
          </a:stretch>
        </p:blipFill>
        <p:spPr bwMode="auto">
          <a:xfrm>
            <a:off x="5438181" y="1994984"/>
            <a:ext cx="666947" cy="1090900"/>
          </a:xfrm>
          <a:prstGeom prst="rect">
            <a:avLst/>
          </a:prstGeom>
          <a:noFill/>
          <a:ln w="9525">
            <a:noFill/>
            <a:miter lim="800000"/>
            <a:headEnd/>
            <a:tailEnd/>
          </a:ln>
        </p:spPr>
      </p:pic>
      <p:grpSp>
        <p:nvGrpSpPr>
          <p:cNvPr id="25" name="组合 420"/>
          <p:cNvGrpSpPr>
            <a:grpSpLocks/>
          </p:cNvGrpSpPr>
          <p:nvPr/>
        </p:nvGrpSpPr>
        <p:grpSpPr bwMode="auto">
          <a:xfrm>
            <a:off x="3151505" y="3497197"/>
            <a:ext cx="1048060" cy="880881"/>
            <a:chOff x="2214546" y="2476556"/>
            <a:chExt cx="785818" cy="881006"/>
          </a:xfrm>
        </p:grpSpPr>
        <p:sp>
          <p:nvSpPr>
            <p:cNvPr id="26" name="矩形 25"/>
            <p:cNvSpPr/>
            <p:nvPr/>
          </p:nvSpPr>
          <p:spPr bwMode="auto">
            <a:xfrm>
              <a:off x="2214744" y="2499752"/>
              <a:ext cx="785790" cy="857372"/>
            </a:xfrm>
            <a:prstGeom prst="rect">
              <a:avLst/>
            </a:prstGeom>
            <a:solidFill>
              <a:schemeClr val="accent3">
                <a:lumMod val="95000"/>
              </a:schemeClr>
            </a:solidFill>
            <a:ln w="9525" cap="flat" cmpd="sng" algn="ctr">
              <a:noFill/>
              <a:prstDash val="solid"/>
              <a:round/>
              <a:headEnd type="none" w="med" len="med"/>
              <a:tailEnd type="none" w="med" len="med"/>
            </a:ln>
            <a:effectLst/>
          </p:spPr>
          <p:txBody>
            <a:bodyPr lIns="79200" tIns="39600" rIns="79200" bIns="39600"/>
            <a:lstStyle/>
            <a:p>
              <a:pPr defTabSz="1069051">
                <a:defRPr/>
              </a:pPr>
              <a:endParaRPr lang="zh-CN" altLang="en-US" dirty="0">
                <a:solidFill>
                  <a:srgbClr val="000000"/>
                </a:solidFill>
                <a:latin typeface="Huawei Sans" panose="020C0503030203020204" pitchFamily="34" charset="0"/>
                <a:cs typeface="+mn-ea"/>
                <a:sym typeface="+mn-lt"/>
              </a:endParaRPr>
            </a:p>
          </p:txBody>
        </p:sp>
        <p:pic>
          <p:nvPicPr>
            <p:cNvPr id="27" name="Picture 5"/>
            <p:cNvPicPr>
              <a:picLocks noChangeAspect="1" noChangeArrowheads="1"/>
            </p:cNvPicPr>
            <p:nvPr/>
          </p:nvPicPr>
          <p:blipFill>
            <a:blip r:embed="rId8" cstate="screen"/>
            <a:srcRect/>
            <a:stretch>
              <a:fillRect/>
            </a:stretch>
          </p:blipFill>
          <p:spPr bwMode="auto">
            <a:xfrm>
              <a:off x="2250359" y="2476556"/>
              <a:ext cx="714379" cy="785818"/>
            </a:xfrm>
            <a:prstGeom prst="rect">
              <a:avLst/>
            </a:prstGeom>
            <a:noFill/>
            <a:ln w="9525">
              <a:noFill/>
              <a:miter lim="800000"/>
              <a:headEnd/>
              <a:tailEnd/>
            </a:ln>
          </p:spPr>
        </p:pic>
      </p:grpSp>
      <p:pic>
        <p:nvPicPr>
          <p:cNvPr id="34" name="Picture 3"/>
          <p:cNvPicPr>
            <a:picLocks noChangeAspect="1" noChangeArrowheads="1"/>
          </p:cNvPicPr>
          <p:nvPr/>
        </p:nvPicPr>
        <p:blipFill>
          <a:blip r:embed="rId9" cstate="screen"/>
          <a:srcRect/>
          <a:stretch>
            <a:fillRect/>
          </a:stretch>
        </p:blipFill>
        <p:spPr bwMode="auto">
          <a:xfrm>
            <a:off x="7576641" y="4806646"/>
            <a:ext cx="1105171" cy="357139"/>
          </a:xfrm>
          <a:prstGeom prst="rect">
            <a:avLst/>
          </a:prstGeom>
          <a:noFill/>
          <a:ln w="9525">
            <a:noFill/>
            <a:miter lim="800000"/>
            <a:headEnd/>
            <a:tailEnd/>
          </a:ln>
        </p:spPr>
      </p:pic>
      <p:pic>
        <p:nvPicPr>
          <p:cNvPr id="35" name="Picture 35" descr="D:\产品照片\公司产品图片\有线\交换机\C&amp;C08(关门).jpg"/>
          <p:cNvPicPr>
            <a:picLocks noChangeAspect="1" noChangeArrowheads="1"/>
          </p:cNvPicPr>
          <p:nvPr/>
        </p:nvPicPr>
        <p:blipFill>
          <a:blip r:embed="rId10" cstate="screen">
            <a:clrChange>
              <a:clrFrom>
                <a:srgbClr val="FFFFFF"/>
              </a:clrFrom>
              <a:clrTo>
                <a:srgbClr val="FFFFFF">
                  <a:alpha val="0"/>
                </a:srgbClr>
              </a:clrTo>
            </a:clrChange>
          </a:blip>
          <a:srcRect/>
          <a:stretch>
            <a:fillRect/>
          </a:stretch>
        </p:blipFill>
        <p:spPr bwMode="auto">
          <a:xfrm>
            <a:off x="9101092" y="3449516"/>
            <a:ext cx="592838" cy="990460"/>
          </a:xfrm>
          <a:prstGeom prst="rect">
            <a:avLst/>
          </a:prstGeom>
          <a:noFill/>
          <a:ln w="9525">
            <a:noFill/>
            <a:miter lim="800000"/>
            <a:headEnd/>
            <a:tailEnd/>
          </a:ln>
        </p:spPr>
      </p:pic>
      <p:sp>
        <p:nvSpPr>
          <p:cNvPr id="36" name="椭圆 35"/>
          <p:cNvSpPr/>
          <p:nvPr/>
        </p:nvSpPr>
        <p:spPr bwMode="auto">
          <a:xfrm>
            <a:off x="5129645" y="3206326"/>
            <a:ext cx="1122218" cy="1967345"/>
          </a:xfrm>
          <a:prstGeom prst="ellipse">
            <a:avLst/>
          </a:prstGeom>
          <a:noFill/>
          <a:ln w="28575">
            <a:solidFill>
              <a:srgbClr val="99000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Huawei Sans" panose="020C0503030203020204" pitchFamily="34" charset="0"/>
              <a:cs typeface="+mn-ea"/>
              <a:sym typeface="+mn-lt"/>
            </a:endParaRPr>
          </a:p>
        </p:txBody>
      </p:sp>
      <p:pic>
        <p:nvPicPr>
          <p:cNvPr id="40" name="图片 39" descr="TP48600B-N16C1正面关门图.png"/>
          <p:cNvPicPr>
            <a:picLocks noChangeAspect="1"/>
          </p:cNvPicPr>
          <p:nvPr/>
        </p:nvPicPr>
        <p:blipFill>
          <a:blip r:embed="rId11" cstate="print"/>
          <a:stretch>
            <a:fillRect/>
          </a:stretch>
        </p:blipFill>
        <p:spPr>
          <a:xfrm>
            <a:off x="5490967" y="3415021"/>
            <a:ext cx="445704" cy="1137060"/>
          </a:xfrm>
          <a:prstGeom prst="rect">
            <a:avLst/>
          </a:prstGeom>
        </p:spPr>
      </p:pic>
      <p:sp>
        <p:nvSpPr>
          <p:cNvPr id="2" name="文本框 1"/>
          <p:cNvSpPr txBox="1"/>
          <p:nvPr/>
        </p:nvSpPr>
        <p:spPr>
          <a:xfrm>
            <a:off x="3248932" y="4468581"/>
            <a:ext cx="674889" cy="307777"/>
          </a:xfrm>
          <a:prstGeom prst="rect">
            <a:avLst/>
          </a:prstGeom>
          <a:noFill/>
        </p:spPr>
        <p:txBody>
          <a:bodyPr wrap="square" rtlCol="0">
            <a:spAutoFit/>
          </a:bodyPr>
          <a:lstStyle/>
          <a:p>
            <a:r>
              <a:rPr lang="en-US" sz="1400">
                <a:latin typeface="Huawei Sans" panose="020C0503030203020204" pitchFamily="34" charset="0"/>
              </a:rPr>
              <a:t>ATS</a:t>
            </a:r>
          </a:p>
        </p:txBody>
      </p:sp>
      <p:sp>
        <p:nvSpPr>
          <p:cNvPr id="3" name="文本框 2"/>
          <p:cNvSpPr txBox="1"/>
          <p:nvPr/>
        </p:nvSpPr>
        <p:spPr>
          <a:xfrm>
            <a:off x="4576247" y="3616341"/>
            <a:ext cx="410690" cy="307777"/>
          </a:xfrm>
          <a:prstGeom prst="rect">
            <a:avLst/>
          </a:prstGeom>
          <a:noFill/>
        </p:spPr>
        <p:txBody>
          <a:bodyPr wrap="none" rtlCol="0">
            <a:spAutoFit/>
          </a:bodyPr>
          <a:lstStyle/>
          <a:p>
            <a:r>
              <a:rPr lang="en-US" sz="1400">
                <a:latin typeface="Huawei Sans" panose="020C0503030203020204" pitchFamily="34" charset="0"/>
              </a:rPr>
              <a:t>AC</a:t>
            </a:r>
          </a:p>
        </p:txBody>
      </p:sp>
      <p:sp>
        <p:nvSpPr>
          <p:cNvPr id="41" name="文本框 40"/>
          <p:cNvSpPr txBox="1"/>
          <p:nvPr/>
        </p:nvSpPr>
        <p:spPr>
          <a:xfrm>
            <a:off x="6305162" y="3616341"/>
            <a:ext cx="423514" cy="307777"/>
          </a:xfrm>
          <a:prstGeom prst="rect">
            <a:avLst/>
          </a:prstGeom>
          <a:noFill/>
        </p:spPr>
        <p:txBody>
          <a:bodyPr wrap="none" rtlCol="0">
            <a:spAutoFit/>
          </a:bodyPr>
          <a:lstStyle/>
          <a:p>
            <a:r>
              <a:rPr lang="en-US" sz="1400">
                <a:latin typeface="Huawei Sans" panose="020C0503030203020204" pitchFamily="34" charset="0"/>
              </a:rPr>
              <a:t>DC</a:t>
            </a:r>
          </a:p>
        </p:txBody>
      </p:sp>
      <p:sp>
        <p:nvSpPr>
          <p:cNvPr id="42" name="文本框 41"/>
          <p:cNvSpPr txBox="1"/>
          <p:nvPr/>
        </p:nvSpPr>
        <p:spPr>
          <a:xfrm>
            <a:off x="6205142" y="2369860"/>
            <a:ext cx="1323874" cy="523220"/>
          </a:xfrm>
          <a:prstGeom prst="rect">
            <a:avLst/>
          </a:prstGeom>
          <a:noFill/>
        </p:spPr>
        <p:txBody>
          <a:bodyPr wrap="square" rtlCol="0">
            <a:spAutoFit/>
          </a:bodyPr>
          <a:lstStyle/>
          <a:p>
            <a:r>
              <a:rPr lang="en-US" sz="1400" dirty="0">
                <a:latin typeface="Huawei Sans" panose="020C0503030203020204" pitchFamily="34" charset="0"/>
              </a:rPr>
              <a:t>Air conditioner</a:t>
            </a:r>
          </a:p>
        </p:txBody>
      </p:sp>
      <p:sp>
        <p:nvSpPr>
          <p:cNvPr id="43" name="文本框 42"/>
          <p:cNvSpPr txBox="1"/>
          <p:nvPr/>
        </p:nvSpPr>
        <p:spPr>
          <a:xfrm>
            <a:off x="6252766" y="5803723"/>
            <a:ext cx="1011905" cy="307777"/>
          </a:xfrm>
          <a:prstGeom prst="rect">
            <a:avLst/>
          </a:prstGeom>
          <a:noFill/>
        </p:spPr>
        <p:txBody>
          <a:bodyPr wrap="square" rtlCol="0">
            <a:spAutoFit/>
          </a:bodyPr>
          <a:lstStyle/>
          <a:p>
            <a:r>
              <a:rPr lang="en-US" sz="1400" dirty="0">
                <a:latin typeface="Huawei Sans" panose="020C0503030203020204" pitchFamily="34" charset="0"/>
              </a:rPr>
              <a:t>Battery</a:t>
            </a:r>
          </a:p>
        </p:txBody>
      </p:sp>
      <p:sp>
        <p:nvSpPr>
          <p:cNvPr id="44" name="文本框 43"/>
          <p:cNvSpPr txBox="1"/>
          <p:nvPr/>
        </p:nvSpPr>
        <p:spPr>
          <a:xfrm>
            <a:off x="7596445" y="5220759"/>
            <a:ext cx="990117" cy="307777"/>
          </a:xfrm>
          <a:prstGeom prst="rect">
            <a:avLst/>
          </a:prstGeom>
          <a:noFill/>
        </p:spPr>
        <p:txBody>
          <a:bodyPr wrap="square" rtlCol="0">
            <a:spAutoFit/>
          </a:bodyPr>
          <a:lstStyle/>
          <a:p>
            <a:pPr algn="ctr"/>
            <a:r>
              <a:rPr lang="en-US" sz="1400" dirty="0">
                <a:latin typeface="Huawei Sans" panose="020C0503030203020204" pitchFamily="34" charset="0"/>
              </a:rPr>
              <a:t>Inverter</a:t>
            </a:r>
          </a:p>
        </p:txBody>
      </p:sp>
      <p:sp>
        <p:nvSpPr>
          <p:cNvPr id="45" name="文本框 44"/>
          <p:cNvSpPr txBox="1"/>
          <p:nvPr/>
        </p:nvSpPr>
        <p:spPr>
          <a:xfrm>
            <a:off x="9384406" y="5234038"/>
            <a:ext cx="1125131" cy="307777"/>
          </a:xfrm>
          <a:prstGeom prst="rect">
            <a:avLst/>
          </a:prstGeom>
          <a:noFill/>
        </p:spPr>
        <p:txBody>
          <a:bodyPr wrap="square" rtlCol="0">
            <a:spAutoFit/>
          </a:bodyPr>
          <a:lstStyle/>
          <a:p>
            <a:pPr algn="ctr"/>
            <a:r>
              <a:rPr lang="en-US" sz="1400" dirty="0">
                <a:latin typeface="Huawei Sans" panose="020C0503030203020204" pitchFamily="34" charset="0"/>
              </a:rPr>
              <a:t>AC load</a:t>
            </a:r>
          </a:p>
        </p:txBody>
      </p:sp>
      <p:sp>
        <p:nvSpPr>
          <p:cNvPr id="46" name="文本框 45"/>
          <p:cNvSpPr txBox="1"/>
          <p:nvPr/>
        </p:nvSpPr>
        <p:spPr>
          <a:xfrm>
            <a:off x="9773708" y="3847271"/>
            <a:ext cx="1328327" cy="307777"/>
          </a:xfrm>
          <a:prstGeom prst="rect">
            <a:avLst/>
          </a:prstGeom>
          <a:noFill/>
        </p:spPr>
        <p:txBody>
          <a:bodyPr wrap="square" rtlCol="0">
            <a:spAutoFit/>
          </a:bodyPr>
          <a:lstStyle/>
          <a:p>
            <a:r>
              <a:rPr lang="en-US" sz="1400" dirty="0">
                <a:latin typeface="Huawei Sans" panose="020C0503030203020204" pitchFamily="34" charset="0"/>
              </a:rPr>
              <a:t>DC load</a:t>
            </a:r>
          </a:p>
        </p:txBody>
      </p:sp>
      <p:sp>
        <p:nvSpPr>
          <p:cNvPr id="47" name="文本框 46"/>
          <p:cNvSpPr txBox="1"/>
          <p:nvPr/>
        </p:nvSpPr>
        <p:spPr>
          <a:xfrm>
            <a:off x="5085569" y="4516245"/>
            <a:ext cx="1208498" cy="523220"/>
          </a:xfrm>
          <a:prstGeom prst="rect">
            <a:avLst/>
          </a:prstGeom>
          <a:noFill/>
        </p:spPr>
        <p:txBody>
          <a:bodyPr wrap="square" rtlCol="0">
            <a:spAutoFit/>
          </a:bodyPr>
          <a:lstStyle/>
          <a:p>
            <a:pPr algn="ctr"/>
            <a:r>
              <a:rPr lang="en-US" sz="1400" b="1" dirty="0">
                <a:solidFill>
                  <a:srgbClr val="C00000"/>
                </a:solidFill>
                <a:latin typeface="Huawei Sans" panose="020C0503030203020204" pitchFamily="34" charset="0"/>
                <a:cs typeface="+mn-ea"/>
                <a:sym typeface="+mn-lt"/>
              </a:rPr>
              <a:t>DC power system</a:t>
            </a:r>
          </a:p>
        </p:txBody>
      </p:sp>
    </p:spTree>
    <p:extLst>
      <p:ext uri="{BB962C8B-B14F-4D97-AF65-F5344CB8AC3E}">
        <p14:creationId xmlns:p14="http://schemas.microsoft.com/office/powerpoint/2010/main" val="17011447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a:solidFill>
                  <a:schemeClr val="bg1">
                    <a:lumMod val="50000"/>
                  </a:schemeClr>
                </a:solidFill>
                <a:latin typeface="Huawei Sans" panose="020C0503030203020204" pitchFamily="34" charset="0"/>
                <a:cs typeface="+mn-ea"/>
                <a:sym typeface="+mn-lt"/>
              </a:rPr>
              <a:t>Abstract</a:t>
            </a:r>
          </a:p>
          <a:p>
            <a:r>
              <a:rPr lang="en-US">
                <a:solidFill>
                  <a:schemeClr val="bg1">
                    <a:lumMod val="50000"/>
                  </a:schemeClr>
                </a:solidFill>
                <a:latin typeface="Huawei Sans" panose="020C0503030203020204" pitchFamily="34" charset="0"/>
                <a:cs typeface="+mn-ea"/>
                <a:sym typeface="+mn-lt"/>
              </a:rPr>
              <a:t>Architecture and Components</a:t>
            </a:r>
          </a:p>
          <a:p>
            <a:r>
              <a:rPr lang="en-US">
                <a:solidFill>
                  <a:schemeClr val="bg1">
                    <a:lumMod val="50000"/>
                  </a:schemeClr>
                </a:solidFill>
                <a:latin typeface="Huawei Sans" panose="020C0503030203020204" pitchFamily="34" charset="0"/>
                <a:cs typeface="+mn-ea"/>
                <a:sym typeface="+mn-lt"/>
              </a:rPr>
              <a:t>Battery Management</a:t>
            </a:r>
          </a:p>
          <a:p>
            <a:r>
              <a:rPr lang="en-US">
                <a:solidFill>
                  <a:schemeClr val="bg1">
                    <a:lumMod val="50000"/>
                  </a:schemeClr>
                </a:solidFill>
                <a:latin typeface="Huawei Sans" panose="020C0503030203020204" pitchFamily="34" charset="0"/>
                <a:cs typeface="+mn-ea"/>
                <a:sym typeface="+mn-lt"/>
              </a:rPr>
              <a:t>Application Scenarios</a:t>
            </a:r>
          </a:p>
          <a:p>
            <a:r>
              <a:rPr lang="en-US" b="1">
                <a:latin typeface="Huawei Sans" panose="020C0503030203020204" pitchFamily="34" charset="0"/>
                <a:cs typeface="+mn-ea"/>
                <a:sym typeface="+mn-lt"/>
              </a:rPr>
              <a:t>Huawei DC Power Systems</a:t>
            </a:r>
          </a:p>
        </p:txBody>
      </p:sp>
    </p:spTree>
    <p:extLst>
      <p:ext uri="{BB962C8B-B14F-4D97-AF65-F5344CB8AC3E}">
        <p14:creationId xmlns:p14="http://schemas.microsoft.com/office/powerpoint/2010/main" val="7009822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dirty="0">
                <a:latin typeface="Huawei Sans" panose="020C0503030203020204" pitchFamily="34" charset="0"/>
                <a:ea typeface="+mn-ea"/>
                <a:cs typeface="+mn-ea"/>
                <a:sym typeface="+mn-lt"/>
              </a:rPr>
              <a:t>DC power systems are widely used in communication base stations and some data center CT scenarios. </a:t>
            </a:r>
            <a:r>
              <a:rPr lang="en-US" dirty="0">
                <a:ea typeface="+mn-ea"/>
                <a:cs typeface="+mn-ea"/>
                <a:sym typeface="+mn-lt"/>
              </a:rPr>
              <a:t>The slides </a:t>
            </a:r>
            <a:r>
              <a:rPr lang="en-US" dirty="0" smtClean="0">
                <a:ea typeface="+mn-ea"/>
                <a:cs typeface="+mn-ea"/>
                <a:sym typeface="+mn-lt"/>
              </a:rPr>
              <a:t>describe the </a:t>
            </a:r>
            <a:r>
              <a:rPr lang="en-US" dirty="0">
                <a:latin typeface="Huawei Sans" panose="020C0503030203020204" pitchFamily="34" charset="0"/>
                <a:ea typeface="+mn-ea"/>
                <a:cs typeface="+mn-ea"/>
                <a:sym typeface="+mn-lt"/>
              </a:rPr>
              <a:t>basic knowledge of Huawei –48 V DC power systems.</a:t>
            </a:r>
          </a:p>
        </p:txBody>
      </p:sp>
    </p:spTree>
    <p:extLst>
      <p:ext uri="{BB962C8B-B14F-4D97-AF65-F5344CB8AC3E}">
        <p14:creationId xmlns:p14="http://schemas.microsoft.com/office/powerpoint/2010/main" val="101882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3536" y="1101256"/>
            <a:ext cx="10967298" cy="4942743"/>
            <a:chOff x="535482" y="1101256"/>
            <a:chExt cx="11202860" cy="5339650"/>
          </a:xfrm>
        </p:grpSpPr>
        <p:pic>
          <p:nvPicPr>
            <p:cNvPr id="50179" name="Picture 2" descr="C:\Users\g00211277.CHINA\Desktop\捕获.PN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09935" y="1590675"/>
              <a:ext cx="9908274" cy="4797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0" name="Freeform 6"/>
            <p:cNvSpPr>
              <a:spLocks/>
            </p:cNvSpPr>
            <p:nvPr/>
          </p:nvSpPr>
          <p:spPr bwMode="auto">
            <a:xfrm>
              <a:off x="1335768" y="1839912"/>
              <a:ext cx="10392967" cy="2832100"/>
            </a:xfrm>
            <a:custGeom>
              <a:avLst/>
              <a:gdLst>
                <a:gd name="T0" fmla="*/ 2147483647 w 1856"/>
                <a:gd name="T1" fmla="*/ 2147483647 h 274"/>
                <a:gd name="T2" fmla="*/ 2147483647 w 1856"/>
                <a:gd name="T3" fmla="*/ 2147483647 h 274"/>
                <a:gd name="T4" fmla="*/ 2147483647 w 1856"/>
                <a:gd name="T5" fmla="*/ 2147483647 h 274"/>
                <a:gd name="T6" fmla="*/ 2147483647 w 1856"/>
                <a:gd name="T7" fmla="*/ 0 h 274"/>
                <a:gd name="T8" fmla="*/ 0 w 1856"/>
                <a:gd name="T9" fmla="*/ 2147483647 h 274"/>
                <a:gd name="T10" fmla="*/ 2147483647 w 1856"/>
                <a:gd name="T11" fmla="*/ 2147483647 h 274"/>
                <a:gd name="T12" fmla="*/ 2147483647 w 1856"/>
                <a:gd name="T13" fmla="*/ 2147483647 h 274"/>
                <a:gd name="T14" fmla="*/ 0 60000 65536"/>
                <a:gd name="T15" fmla="*/ 0 60000 65536"/>
                <a:gd name="T16" fmla="*/ 0 60000 65536"/>
                <a:gd name="T17" fmla="*/ 0 60000 65536"/>
                <a:gd name="T18" fmla="*/ 0 60000 65536"/>
                <a:gd name="T19" fmla="*/ 0 60000 65536"/>
                <a:gd name="T20" fmla="*/ 0 60000 65536"/>
                <a:gd name="T21" fmla="*/ 0 w 1856"/>
                <a:gd name="T22" fmla="*/ 0 h 274"/>
                <a:gd name="T23" fmla="*/ 1856 w 1856"/>
                <a:gd name="T24" fmla="*/ 274 h 2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56" h="274">
                  <a:moveTo>
                    <a:pt x="928" y="140"/>
                  </a:moveTo>
                  <a:cubicBezTo>
                    <a:pt x="1165" y="140"/>
                    <a:pt x="1375" y="192"/>
                    <a:pt x="1508" y="274"/>
                  </a:cubicBezTo>
                  <a:cubicBezTo>
                    <a:pt x="1856" y="274"/>
                    <a:pt x="1856" y="274"/>
                    <a:pt x="1856" y="274"/>
                  </a:cubicBezTo>
                  <a:cubicBezTo>
                    <a:pt x="1691" y="112"/>
                    <a:pt x="1338" y="0"/>
                    <a:pt x="928" y="0"/>
                  </a:cubicBezTo>
                  <a:cubicBezTo>
                    <a:pt x="519" y="0"/>
                    <a:pt x="165" y="112"/>
                    <a:pt x="0" y="274"/>
                  </a:cubicBezTo>
                  <a:cubicBezTo>
                    <a:pt x="348" y="274"/>
                    <a:pt x="348" y="274"/>
                    <a:pt x="348" y="274"/>
                  </a:cubicBezTo>
                  <a:cubicBezTo>
                    <a:pt x="481" y="192"/>
                    <a:pt x="692" y="140"/>
                    <a:pt x="928" y="140"/>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prstDash val="dash"/>
                  <a:round/>
                  <a:headEnd/>
                  <a:tailEnd/>
                </a14:hiddenLine>
              </a:ext>
            </a:extLst>
          </p:spPr>
          <p:txBody>
            <a:bodyPr lIns="79189" tIns="39594" rIns="79189" bIns="39594" anchor="ctr"/>
            <a:lstStyle/>
            <a:p>
              <a:endParaRPr lang="zh-CN" altLang="en-US" sz="1600">
                <a:latin typeface="Huawei Sans" panose="020C0503030203020204" pitchFamily="34" charset="0"/>
                <a:cs typeface="+mn-ea"/>
                <a:sym typeface="+mn-lt"/>
              </a:endParaRPr>
            </a:p>
          </p:txBody>
        </p:sp>
        <p:sp>
          <p:nvSpPr>
            <p:cNvPr id="50181" name="Text Box 17"/>
            <p:cNvSpPr txBox="1">
              <a:spLocks noChangeArrowheads="1"/>
            </p:cNvSpPr>
            <p:nvPr/>
          </p:nvSpPr>
          <p:spPr bwMode="auto">
            <a:xfrm>
              <a:off x="2027142" y="6072574"/>
              <a:ext cx="496132" cy="22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607" tIns="28804" rIns="57607" bIns="28804">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050">
                  <a:solidFill>
                    <a:srgbClr val="2D2015"/>
                  </a:solidFill>
                  <a:latin typeface="Huawei Sans" panose="020C0503030203020204" pitchFamily="34" charset="0"/>
                  <a:ea typeface="+mn-ea"/>
                  <a:cs typeface="+mn-ea"/>
                  <a:sym typeface="+mn-lt"/>
                </a:rPr>
                <a:t>30 A</a:t>
              </a:r>
            </a:p>
          </p:txBody>
        </p:sp>
        <p:sp>
          <p:nvSpPr>
            <p:cNvPr id="50182" name="Text Box 18"/>
            <p:cNvSpPr txBox="1">
              <a:spLocks noChangeArrowheads="1"/>
            </p:cNvSpPr>
            <p:nvPr/>
          </p:nvSpPr>
          <p:spPr bwMode="auto">
            <a:xfrm>
              <a:off x="1977929" y="4515513"/>
              <a:ext cx="1033939" cy="22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599" tIns="28800" rIns="57599" bIns="28800">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dirty="0">
                  <a:solidFill>
                    <a:srgbClr val="2D2015"/>
                  </a:solidFill>
                  <a:latin typeface="Huawei Sans" panose="020C0503030203020204" pitchFamily="34" charset="0"/>
                  <a:ea typeface="+mn-ea"/>
                  <a:cs typeface="+mn-ea"/>
                  <a:sym typeface="+mn-lt"/>
                </a:rPr>
                <a:t>100–200 A</a:t>
              </a:r>
            </a:p>
          </p:txBody>
        </p:sp>
        <p:sp>
          <p:nvSpPr>
            <p:cNvPr id="50183" name="Text Box 19"/>
            <p:cNvSpPr txBox="1">
              <a:spLocks noChangeArrowheads="1"/>
            </p:cNvSpPr>
            <p:nvPr/>
          </p:nvSpPr>
          <p:spPr bwMode="auto">
            <a:xfrm>
              <a:off x="1863115" y="5343913"/>
              <a:ext cx="821595" cy="22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607" tIns="28804" rIns="57607" bIns="28804">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dirty="0">
                  <a:solidFill>
                    <a:srgbClr val="2D2015"/>
                  </a:solidFill>
                  <a:latin typeface="Huawei Sans" panose="020C0503030203020204" pitchFamily="34" charset="0"/>
                  <a:ea typeface="+mn-ea"/>
                  <a:cs typeface="+mn-ea"/>
                  <a:sym typeface="+mn-lt"/>
                </a:rPr>
                <a:t>30–90 A</a:t>
              </a:r>
            </a:p>
          </p:txBody>
        </p:sp>
        <p:sp>
          <p:nvSpPr>
            <p:cNvPr id="50184" name="Text Box 20"/>
            <p:cNvSpPr txBox="1">
              <a:spLocks noChangeArrowheads="1"/>
            </p:cNvSpPr>
            <p:nvPr/>
          </p:nvSpPr>
          <p:spPr bwMode="auto">
            <a:xfrm>
              <a:off x="2979820" y="3534497"/>
              <a:ext cx="821595" cy="22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607" tIns="28804" rIns="57607" bIns="28804">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dirty="0">
                  <a:solidFill>
                    <a:srgbClr val="2D2015"/>
                  </a:solidFill>
                  <a:latin typeface="Huawei Sans" panose="020C0503030203020204" pitchFamily="34" charset="0"/>
                  <a:ea typeface="+mn-ea"/>
                  <a:cs typeface="+mn-ea"/>
                  <a:sym typeface="+mn-lt"/>
                </a:rPr>
                <a:t>30–60 A</a:t>
              </a:r>
            </a:p>
          </p:txBody>
        </p:sp>
        <p:sp>
          <p:nvSpPr>
            <p:cNvPr id="50185" name="Text Box 22"/>
            <p:cNvSpPr txBox="1">
              <a:spLocks noChangeArrowheads="1"/>
            </p:cNvSpPr>
            <p:nvPr/>
          </p:nvSpPr>
          <p:spPr bwMode="auto">
            <a:xfrm>
              <a:off x="7081979" y="1929237"/>
              <a:ext cx="1061722" cy="22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599" tIns="28800" rIns="57599" bIns="28800">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dirty="0">
                  <a:solidFill>
                    <a:srgbClr val="2D2015"/>
                  </a:solidFill>
                  <a:latin typeface="Huawei Sans" panose="020C0503030203020204" pitchFamily="34" charset="0"/>
                  <a:ea typeface="+mn-ea"/>
                  <a:cs typeface="+mn-ea"/>
                  <a:sym typeface="+mn-lt"/>
                </a:rPr>
                <a:t>TP48200B</a:t>
              </a:r>
            </a:p>
          </p:txBody>
        </p:sp>
        <p:sp>
          <p:nvSpPr>
            <p:cNvPr id="50186" name="Text Box 23"/>
            <p:cNvSpPr txBox="1">
              <a:spLocks noChangeArrowheads="1"/>
            </p:cNvSpPr>
            <p:nvPr/>
          </p:nvSpPr>
          <p:spPr bwMode="auto">
            <a:xfrm>
              <a:off x="5100225" y="1954092"/>
              <a:ext cx="1061723" cy="22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607" tIns="28804" rIns="57607" bIns="28804">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dirty="0">
                  <a:solidFill>
                    <a:srgbClr val="2D2015"/>
                  </a:solidFill>
                  <a:latin typeface="Huawei Sans" panose="020C0503030203020204" pitchFamily="34" charset="0"/>
                  <a:ea typeface="+mn-ea"/>
                  <a:cs typeface="+mn-ea"/>
                  <a:sym typeface="+mn-lt"/>
                </a:rPr>
                <a:t>TP48200A</a:t>
              </a:r>
            </a:p>
          </p:txBody>
        </p:sp>
        <p:sp>
          <p:nvSpPr>
            <p:cNvPr id="50187" name="Text Box 207"/>
            <p:cNvSpPr txBox="1">
              <a:spLocks noChangeArrowheads="1"/>
            </p:cNvSpPr>
            <p:nvPr/>
          </p:nvSpPr>
          <p:spPr bwMode="auto">
            <a:xfrm>
              <a:off x="9214515" y="6213466"/>
              <a:ext cx="1559838" cy="22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599" tIns="28800" rIns="57599" bIns="28800">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050" dirty="0">
                  <a:solidFill>
                    <a:srgbClr val="2D2015"/>
                  </a:solidFill>
                  <a:latin typeface="Huawei Sans" panose="020C0503030203020204" pitchFamily="34" charset="0"/>
                  <a:ea typeface="+mn-ea"/>
                  <a:cs typeface="+mn-ea"/>
                  <a:sym typeface="+mn-lt"/>
                </a:rPr>
                <a:t>200–24, 000 A</a:t>
              </a:r>
            </a:p>
          </p:txBody>
        </p:sp>
        <p:sp>
          <p:nvSpPr>
            <p:cNvPr id="50188" name="Text Box 17"/>
            <p:cNvSpPr txBox="1">
              <a:spLocks noChangeArrowheads="1"/>
            </p:cNvSpPr>
            <p:nvPr/>
          </p:nvSpPr>
          <p:spPr bwMode="auto">
            <a:xfrm>
              <a:off x="1781611" y="5641971"/>
              <a:ext cx="946619" cy="22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607" tIns="28804" rIns="57607" bIns="28804">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dirty="0">
                  <a:solidFill>
                    <a:srgbClr val="2D2015"/>
                  </a:solidFill>
                  <a:latin typeface="Huawei Sans" panose="020C0503030203020204" pitchFamily="34" charset="0"/>
                  <a:ea typeface="+mn-ea"/>
                  <a:cs typeface="+mn-ea"/>
                  <a:sym typeface="+mn-lt"/>
                </a:rPr>
                <a:t>ETP4830</a:t>
              </a:r>
            </a:p>
          </p:txBody>
        </p:sp>
        <p:sp>
          <p:nvSpPr>
            <p:cNvPr id="50189" name="Text Box 17"/>
            <p:cNvSpPr txBox="1">
              <a:spLocks noChangeArrowheads="1"/>
            </p:cNvSpPr>
            <p:nvPr/>
          </p:nvSpPr>
          <p:spPr bwMode="auto">
            <a:xfrm>
              <a:off x="1830068" y="4812099"/>
              <a:ext cx="944634" cy="22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607" tIns="28804" rIns="57607" bIns="28804">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dirty="0">
                  <a:solidFill>
                    <a:srgbClr val="2D2015"/>
                  </a:solidFill>
                  <a:latin typeface="Huawei Sans" panose="020C0503030203020204" pitchFamily="34" charset="0"/>
                  <a:ea typeface="+mn-ea"/>
                  <a:cs typeface="+mn-ea"/>
                  <a:sym typeface="+mn-lt"/>
                </a:rPr>
                <a:t>ETP4890</a:t>
              </a:r>
            </a:p>
          </p:txBody>
        </p:sp>
        <p:sp>
          <p:nvSpPr>
            <p:cNvPr id="50190" name="Text Box 20"/>
            <p:cNvSpPr txBox="1">
              <a:spLocks noChangeArrowheads="1"/>
            </p:cNvSpPr>
            <p:nvPr/>
          </p:nvSpPr>
          <p:spPr bwMode="auto">
            <a:xfrm>
              <a:off x="2949517" y="2524847"/>
              <a:ext cx="954558" cy="22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607" tIns="28804" rIns="57607" bIns="28804">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dirty="0">
                  <a:solidFill>
                    <a:srgbClr val="2D2015"/>
                  </a:solidFill>
                  <a:latin typeface="Huawei Sans" panose="020C0503030203020204" pitchFamily="34" charset="0"/>
                  <a:ea typeface="+mn-ea"/>
                  <a:cs typeface="+mn-ea"/>
                  <a:sym typeface="+mn-lt"/>
                </a:rPr>
                <a:t>TP4860H</a:t>
              </a:r>
            </a:p>
          </p:txBody>
        </p:sp>
        <p:sp>
          <p:nvSpPr>
            <p:cNvPr id="50191" name="Text Box 20"/>
            <p:cNvSpPr txBox="1">
              <a:spLocks noChangeArrowheads="1"/>
            </p:cNvSpPr>
            <p:nvPr/>
          </p:nvSpPr>
          <p:spPr bwMode="auto">
            <a:xfrm>
              <a:off x="1962905" y="3686054"/>
              <a:ext cx="1051800" cy="22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607" tIns="28804" rIns="57607" bIns="28804">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dirty="0">
                  <a:solidFill>
                    <a:srgbClr val="2D2015"/>
                  </a:solidFill>
                  <a:latin typeface="Huawei Sans" panose="020C0503030203020204" pitchFamily="34" charset="0"/>
                  <a:ea typeface="+mn-ea"/>
                  <a:cs typeface="+mn-ea"/>
                  <a:sym typeface="+mn-lt"/>
                </a:rPr>
                <a:t>ETP48200</a:t>
              </a:r>
            </a:p>
          </p:txBody>
        </p:sp>
        <p:sp>
          <p:nvSpPr>
            <p:cNvPr id="50192" name="Text Box 22"/>
            <p:cNvSpPr txBox="1">
              <a:spLocks noChangeArrowheads="1"/>
            </p:cNvSpPr>
            <p:nvPr/>
          </p:nvSpPr>
          <p:spPr bwMode="auto">
            <a:xfrm>
              <a:off x="7147216" y="3256894"/>
              <a:ext cx="1033939" cy="22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599" tIns="28800" rIns="57599" bIns="28800">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a:solidFill>
                    <a:srgbClr val="2D2015"/>
                  </a:solidFill>
                  <a:latin typeface="Huawei Sans" panose="020C0503030203020204" pitchFamily="34" charset="0"/>
                  <a:ea typeface="+mn-ea"/>
                  <a:cs typeface="+mn-ea"/>
                  <a:sym typeface="+mn-lt"/>
                </a:rPr>
                <a:t>100–200 A</a:t>
              </a:r>
            </a:p>
          </p:txBody>
        </p:sp>
        <p:sp>
          <p:nvSpPr>
            <p:cNvPr id="50193" name="Text Box 23"/>
            <p:cNvSpPr txBox="1">
              <a:spLocks noChangeArrowheads="1"/>
            </p:cNvSpPr>
            <p:nvPr/>
          </p:nvSpPr>
          <p:spPr bwMode="auto">
            <a:xfrm>
              <a:off x="5383010" y="3056601"/>
              <a:ext cx="1031954" cy="22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607" tIns="28804" rIns="57607" bIns="28804">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dirty="0">
                  <a:solidFill>
                    <a:srgbClr val="2D2015"/>
                  </a:solidFill>
                  <a:latin typeface="Huawei Sans" panose="020C0503030203020204" pitchFamily="34" charset="0"/>
                  <a:ea typeface="+mn-ea"/>
                  <a:cs typeface="+mn-ea"/>
                  <a:sym typeface="+mn-lt"/>
                </a:rPr>
                <a:t>100–200 A</a:t>
              </a:r>
            </a:p>
          </p:txBody>
        </p:sp>
        <p:sp>
          <p:nvSpPr>
            <p:cNvPr id="50194" name="Text Box 23"/>
            <p:cNvSpPr txBox="1">
              <a:spLocks noChangeArrowheads="1"/>
            </p:cNvSpPr>
            <p:nvPr/>
          </p:nvSpPr>
          <p:spPr bwMode="auto">
            <a:xfrm>
              <a:off x="8385648" y="2624677"/>
              <a:ext cx="1061723" cy="22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607" tIns="28804" rIns="57607" bIns="28804">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a:solidFill>
                    <a:srgbClr val="2D2015"/>
                  </a:solidFill>
                  <a:latin typeface="Huawei Sans" panose="020C0503030203020204" pitchFamily="34" charset="0"/>
                  <a:ea typeface="+mn-ea"/>
                  <a:cs typeface="+mn-ea"/>
                  <a:sym typeface="+mn-lt"/>
                </a:rPr>
                <a:t>TP48600B</a:t>
              </a:r>
            </a:p>
          </p:txBody>
        </p:sp>
        <p:sp>
          <p:nvSpPr>
            <p:cNvPr id="50195" name="Text Box 23"/>
            <p:cNvSpPr txBox="1">
              <a:spLocks noChangeArrowheads="1"/>
            </p:cNvSpPr>
            <p:nvPr/>
          </p:nvSpPr>
          <p:spPr bwMode="auto">
            <a:xfrm>
              <a:off x="9451285" y="4722116"/>
              <a:ext cx="1166902" cy="22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607" tIns="28804" rIns="57607" bIns="28804">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dirty="0">
                  <a:solidFill>
                    <a:srgbClr val="2D2015"/>
                  </a:solidFill>
                  <a:latin typeface="Huawei Sans" panose="020C0503030203020204" pitchFamily="34" charset="0"/>
                  <a:ea typeface="+mn-ea"/>
                  <a:cs typeface="+mn-ea"/>
                  <a:sym typeface="+mn-lt"/>
                </a:rPr>
                <a:t>TP483000D</a:t>
              </a:r>
            </a:p>
          </p:txBody>
        </p:sp>
        <p:sp>
          <p:nvSpPr>
            <p:cNvPr id="50196" name="圆角矩形 154"/>
            <p:cNvSpPr>
              <a:spLocks noChangeArrowheads="1"/>
            </p:cNvSpPr>
            <p:nvPr/>
          </p:nvSpPr>
          <p:spPr bwMode="auto">
            <a:xfrm>
              <a:off x="1671412" y="5891599"/>
              <a:ext cx="1125226" cy="152400"/>
            </a:xfrm>
            <a:prstGeom prst="roundRect">
              <a:avLst>
                <a:gd name="adj" fmla="val 16667"/>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buClr>
                  <a:srgbClr val="CC9900"/>
                </a:buClr>
                <a:buFont typeface="Wingdings" panose="05000000000000000000" pitchFamily="2" charset="2"/>
                <a:buChar char="n"/>
              </a:pPr>
              <a:endParaRPr lang="zh-CN" altLang="en-US" sz="1100">
                <a:latin typeface="Huawei Sans" panose="020C0503030203020204" pitchFamily="34" charset="0"/>
                <a:ea typeface="+mn-ea"/>
                <a:cs typeface="+mn-ea"/>
                <a:sym typeface="+mn-lt"/>
              </a:endParaRPr>
            </a:p>
          </p:txBody>
        </p:sp>
        <p:pic>
          <p:nvPicPr>
            <p:cNvPr id="5019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3175" y="5074037"/>
              <a:ext cx="1283987"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98" name="Text Box 22"/>
            <p:cNvSpPr txBox="1">
              <a:spLocks noChangeArrowheads="1"/>
            </p:cNvSpPr>
            <p:nvPr/>
          </p:nvSpPr>
          <p:spPr bwMode="auto">
            <a:xfrm>
              <a:off x="7851380" y="3444219"/>
              <a:ext cx="1031954" cy="22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599" tIns="28800" rIns="57599" bIns="28800">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a:solidFill>
                    <a:srgbClr val="2D2015"/>
                  </a:solidFill>
                  <a:latin typeface="Huawei Sans" panose="020C0503030203020204" pitchFamily="34" charset="0"/>
                  <a:ea typeface="+mn-ea"/>
                  <a:cs typeface="+mn-ea"/>
                  <a:sym typeface="+mn-lt"/>
                </a:rPr>
                <a:t>100–300 A</a:t>
              </a:r>
            </a:p>
          </p:txBody>
        </p:sp>
        <p:sp>
          <p:nvSpPr>
            <p:cNvPr id="50199" name="Text Box 22"/>
            <p:cNvSpPr txBox="1">
              <a:spLocks noChangeArrowheads="1"/>
            </p:cNvSpPr>
            <p:nvPr/>
          </p:nvSpPr>
          <p:spPr bwMode="auto">
            <a:xfrm>
              <a:off x="7846187" y="2276820"/>
              <a:ext cx="1061723" cy="22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599" tIns="28800" rIns="57599" bIns="28800">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dirty="0">
                  <a:solidFill>
                    <a:srgbClr val="2D2015"/>
                  </a:solidFill>
                  <a:latin typeface="Huawei Sans" panose="020C0503030203020204" pitchFamily="34" charset="0"/>
                  <a:ea typeface="+mn-ea"/>
                  <a:cs typeface="+mn-ea"/>
                  <a:sym typeface="+mn-lt"/>
                </a:rPr>
                <a:t>TP48300B</a:t>
              </a:r>
            </a:p>
          </p:txBody>
        </p:sp>
        <p:sp>
          <p:nvSpPr>
            <p:cNvPr id="50200" name="Text Box 20"/>
            <p:cNvSpPr txBox="1">
              <a:spLocks noChangeArrowheads="1"/>
            </p:cNvSpPr>
            <p:nvPr/>
          </p:nvSpPr>
          <p:spPr bwMode="auto">
            <a:xfrm>
              <a:off x="3724206" y="2061869"/>
              <a:ext cx="956542" cy="22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607" tIns="28804" rIns="57607" bIns="28804">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dirty="0">
                  <a:solidFill>
                    <a:srgbClr val="2D2015"/>
                  </a:solidFill>
                  <a:latin typeface="Huawei Sans" panose="020C0503030203020204" pitchFamily="34" charset="0"/>
                  <a:ea typeface="+mn-ea"/>
                  <a:cs typeface="+mn-ea"/>
                  <a:sym typeface="+mn-lt"/>
                </a:rPr>
                <a:t>TP4860C</a:t>
              </a:r>
            </a:p>
          </p:txBody>
        </p:sp>
        <p:sp>
          <p:nvSpPr>
            <p:cNvPr id="50201" name="Text Box 20"/>
            <p:cNvSpPr txBox="1">
              <a:spLocks noChangeArrowheads="1"/>
            </p:cNvSpPr>
            <p:nvPr/>
          </p:nvSpPr>
          <p:spPr bwMode="auto">
            <a:xfrm>
              <a:off x="3904359" y="3263899"/>
              <a:ext cx="819610" cy="22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607" tIns="28804" rIns="57607" bIns="28804">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dirty="0">
                  <a:solidFill>
                    <a:srgbClr val="2D2015"/>
                  </a:solidFill>
                  <a:latin typeface="Huawei Sans" panose="020C0503030203020204" pitchFamily="34" charset="0"/>
                  <a:ea typeface="+mn-ea"/>
                  <a:cs typeface="+mn-ea"/>
                  <a:sym typeface="+mn-lt"/>
                </a:rPr>
                <a:t>30–60 A</a:t>
              </a:r>
            </a:p>
          </p:txBody>
        </p:sp>
        <p:pic>
          <p:nvPicPr>
            <p:cNvPr id="50202"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66777" y="2867958"/>
              <a:ext cx="325462"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203" name="Picture 2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342893" y="4938212"/>
              <a:ext cx="1184761"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204" name="Text Box 22"/>
            <p:cNvSpPr txBox="1">
              <a:spLocks noChangeArrowheads="1"/>
            </p:cNvSpPr>
            <p:nvPr/>
          </p:nvSpPr>
          <p:spPr bwMode="auto">
            <a:xfrm>
              <a:off x="8351219" y="3825219"/>
              <a:ext cx="1033938" cy="22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599" tIns="28800" rIns="57599" bIns="28800">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a:solidFill>
                    <a:srgbClr val="2D2015"/>
                  </a:solidFill>
                  <a:latin typeface="Huawei Sans" panose="020C0503030203020204" pitchFamily="34" charset="0"/>
                  <a:ea typeface="+mn-ea"/>
                  <a:cs typeface="+mn-ea"/>
                  <a:sym typeface="+mn-lt"/>
                </a:rPr>
                <a:t>100–600 A</a:t>
              </a:r>
            </a:p>
          </p:txBody>
        </p:sp>
        <p:pic>
          <p:nvPicPr>
            <p:cNvPr id="50205"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38440" y="3936074"/>
              <a:ext cx="976387" cy="59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206" name="Picture 191"/>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6749" y="2093257"/>
              <a:ext cx="500100"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208" name="图片 239" descr="C:\Users\z00208160.CHINA\Desktop\新建文件夹\60H关门-李新2012.07.12.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3189744" y="2797897"/>
              <a:ext cx="52193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209" name="Picture 2"/>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74953" y="2355850"/>
              <a:ext cx="666802"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210" name="Picture 3" descr="\\10.68.4.71\Energy\站点电源营销支持部(梁大盛)\6-图片素材收集\1.产品图片\我司产品图片\02-一次电源\07-TP48200A\21-TP48200AV3R1C03（PS版）\H09A1\正面关门 H09A1.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033926" y="2251738"/>
              <a:ext cx="472318"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211" name="Picture 4" descr="\\10.68.4.71\Energy\站点电源营销支持部(梁大盛)\6-图片素材收集\1.产品图片\我司产品图片\02-一次电源\07-TP48200A\21-TP48200AV3R1C03（PS版）\DCA1\正面关门 DCA1 2.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519701" y="2251737"/>
              <a:ext cx="47231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212" name="Picture 5" descr="\\10.68.4.71\Energy\站点电源营销支持部(梁大盛)\6-图片素材收集\1.产品图片\我司产品图片\02-一次电源\07-TP48200A\21-TP48200AV3R1C03（PS版）\H15A3\正面关门 H15A3 2.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048537" y="1996151"/>
              <a:ext cx="414766"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213" name="Picture 2" descr="C:\Users\n00187787\Desktop\50A-去底.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226724" y="3245586"/>
              <a:ext cx="508039"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214" name="PPTShape_6"/>
            <p:cNvPicPr>
              <a:picLocks noChangeAspect="1" noChangeArrowheads="1"/>
            </p:cNvPicPr>
            <p:nvPr>
              <p:custDataLst>
                <p:tags r:id="rId1"/>
              </p:custDataLst>
            </p:nvPr>
          </p:nvPicPr>
          <p:blipFill>
            <a:blip r:embed="rId17">
              <a:extLst>
                <a:ext uri="{28A0092B-C50C-407E-A947-70E740481C1C}">
                  <a14:useLocalDpi xmlns:a14="http://schemas.microsoft.com/office/drawing/2010/main" val="0"/>
                </a:ext>
              </a:extLst>
            </a:blip>
            <a:srcRect/>
            <a:stretch>
              <a:fillRect/>
            </a:stretch>
          </p:blipFill>
          <p:spPr bwMode="auto">
            <a:xfrm>
              <a:off x="8181449" y="2509183"/>
              <a:ext cx="335386" cy="93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
                  <a:solidFill>
                    <a:srgbClr val="000000"/>
                  </a:solidFill>
                  <a:miter lim="800000"/>
                  <a:headEnd/>
                  <a:tailEnd/>
                </a14:hiddenLine>
              </a:ext>
            </a:extLst>
          </p:spPr>
        </p:pic>
        <p:sp>
          <p:nvSpPr>
            <p:cNvPr id="50215" name="Text Box 23"/>
            <p:cNvSpPr txBox="1">
              <a:spLocks noChangeArrowheads="1"/>
            </p:cNvSpPr>
            <p:nvPr/>
          </p:nvSpPr>
          <p:spPr bwMode="auto">
            <a:xfrm>
              <a:off x="8895746" y="3067199"/>
              <a:ext cx="1168885" cy="22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607" tIns="28804" rIns="57607" bIns="28804">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dirty="0">
                  <a:solidFill>
                    <a:srgbClr val="2D2015"/>
                  </a:solidFill>
                  <a:latin typeface="Huawei Sans" panose="020C0503030203020204" pitchFamily="34" charset="0"/>
                  <a:ea typeface="+mn-ea"/>
                  <a:cs typeface="+mn-ea"/>
                  <a:sym typeface="+mn-lt"/>
                </a:rPr>
                <a:t>TP482000B</a:t>
              </a:r>
            </a:p>
          </p:txBody>
        </p:sp>
        <p:sp>
          <p:nvSpPr>
            <p:cNvPr id="50216" name="Text Box 23"/>
            <p:cNvSpPr txBox="1">
              <a:spLocks noChangeArrowheads="1"/>
            </p:cNvSpPr>
            <p:nvPr/>
          </p:nvSpPr>
          <p:spPr bwMode="auto">
            <a:xfrm>
              <a:off x="8864831" y="4509041"/>
              <a:ext cx="1246282" cy="22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607" tIns="28804" rIns="57607" bIns="28804">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dirty="0">
                  <a:solidFill>
                    <a:srgbClr val="2D2015"/>
                  </a:solidFill>
                  <a:latin typeface="Huawei Sans" panose="020C0503030203020204" pitchFamily="34" charset="0"/>
                  <a:ea typeface="+mn-ea"/>
                  <a:cs typeface="+mn-ea"/>
                  <a:sym typeface="+mn-lt"/>
                </a:rPr>
                <a:t>100–10,000 A</a:t>
              </a:r>
            </a:p>
          </p:txBody>
        </p:sp>
        <p:pic>
          <p:nvPicPr>
            <p:cNvPr id="50217" name="Picture 3"/>
            <p:cNvPicPr>
              <a:picLocks noChangeAspect="1" noChangeArrowheads="1"/>
            </p:cNvPicPr>
            <p:nvPr/>
          </p:nvPicPr>
          <p:blipFill>
            <a:blip r:embed="rId1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07197" y="1904075"/>
              <a:ext cx="611234"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218" name="Text Box 22"/>
            <p:cNvSpPr txBox="1">
              <a:spLocks noChangeArrowheads="1"/>
            </p:cNvSpPr>
            <p:nvPr/>
          </p:nvSpPr>
          <p:spPr bwMode="auto">
            <a:xfrm>
              <a:off x="6148954" y="3164551"/>
              <a:ext cx="1214530" cy="22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599" tIns="28800" rIns="57599" bIns="28800">
              <a:spAutoFit/>
            </a:bodyPr>
            <a:lstStyle>
              <a:lvl1pPr>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1pPr>
              <a:lvl2pPr marL="742950" indent="-28575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2pPr>
              <a:lvl3pPr marL="11430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3pPr>
              <a:lvl4pPr marL="16002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4pPr>
              <a:lvl5pPr marL="2057400" indent="-228600">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5pPr>
              <a:lvl6pPr marL="25146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6pPr>
              <a:lvl7pPr marL="29718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7pPr>
              <a:lvl8pPr marL="34290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8pPr>
              <a:lvl9pPr marL="3886200" indent="-228600" eaLnBrk="0" fontAlgn="base" hangingPunct="0">
                <a:spcBef>
                  <a:spcPct val="20000"/>
                </a:spcBef>
                <a:spcAft>
                  <a:spcPct val="0"/>
                </a:spcAft>
                <a:defRPr kumimoji="1" sz="4000" b="1">
                  <a:solidFill>
                    <a:srgbClr val="9A0000"/>
                  </a:solidFill>
                  <a:latin typeface="Arial" panose="020B0604020202020204" pitchFamily="34" charset="0"/>
                  <a:ea typeface="楷体_GB2312" panose="02010609030101010101" pitchFamily="49" charset="-122"/>
                  <a:cs typeface="楷体_GB2312" panose="02010609030101010101" pitchFamily="49" charset="-122"/>
                </a:defRPr>
              </a:lvl9pPr>
            </a:lstStyle>
            <a:p>
              <a:pPr algn="ctr"/>
              <a:r>
                <a:rPr lang="en-US" sz="1100" dirty="0">
                  <a:solidFill>
                    <a:srgbClr val="2D2015"/>
                  </a:solidFill>
                  <a:latin typeface="Huawei Sans" panose="020C0503030203020204" pitchFamily="34" charset="0"/>
                  <a:ea typeface="+mn-ea"/>
                  <a:cs typeface="+mn-ea"/>
                  <a:sym typeface="+mn-lt"/>
                </a:rPr>
                <a:t>Mini shelter</a:t>
              </a:r>
            </a:p>
          </p:txBody>
        </p:sp>
        <p:sp>
          <p:nvSpPr>
            <p:cNvPr id="102" name="矩形 101"/>
            <p:cNvSpPr/>
            <p:nvPr/>
          </p:nvSpPr>
          <p:spPr>
            <a:xfrm>
              <a:off x="4921289" y="4760911"/>
              <a:ext cx="2174264" cy="276999"/>
            </a:xfrm>
            <a:prstGeom prst="rect">
              <a:avLst/>
            </a:prstGeom>
          </p:spPr>
          <p:txBody>
            <a:bodyPr wrap="square">
              <a:spAutoFit/>
            </a:bodyPr>
            <a:lstStyle/>
            <a:p>
              <a:pPr>
                <a:defRPr/>
              </a:pPr>
              <a:r>
                <a:rPr lang="en-US" sz="1200" dirty="0">
                  <a:latin typeface="Huawei Sans" panose="020C0503030203020204" pitchFamily="34" charset="0"/>
                  <a:cs typeface="+mn-ea"/>
                  <a:sym typeface="+mn-lt"/>
                </a:rPr>
                <a:t>Rectifier efficiency: &gt; 96%</a:t>
              </a:r>
            </a:p>
          </p:txBody>
        </p:sp>
        <p:sp>
          <p:nvSpPr>
            <p:cNvPr id="108" name="圆角矩形 107"/>
            <p:cNvSpPr/>
            <p:nvPr/>
          </p:nvSpPr>
          <p:spPr>
            <a:xfrm>
              <a:off x="535482" y="4400550"/>
              <a:ext cx="1151265" cy="617925"/>
            </a:xfrm>
            <a:prstGeom prst="roundRect">
              <a:avLst/>
            </a:prstGeom>
            <a:solidFill>
              <a:srgbClr val="99CCFF"/>
            </a:solidFill>
            <a:ln/>
          </p:spPr>
          <p:style>
            <a:lnRef idx="1">
              <a:schemeClr val="accent1"/>
            </a:lnRef>
            <a:fillRef idx="3">
              <a:schemeClr val="accent1"/>
            </a:fillRef>
            <a:effectRef idx="2">
              <a:schemeClr val="accent1"/>
            </a:effectRef>
            <a:fontRef idx="minor">
              <a:schemeClr val="lt1"/>
            </a:fontRef>
          </p:style>
          <p:txBody>
            <a:bodyPr anchor="ctr"/>
            <a:lstStyle/>
            <a:p>
              <a:pPr algn="ctr" defTabSz="914584"/>
              <a:r>
                <a:rPr lang="en-US" sz="1200" dirty="0">
                  <a:solidFill>
                    <a:schemeClr val="tx1"/>
                  </a:solidFill>
                  <a:latin typeface="Huawei Sans" panose="020C0503030203020204" pitchFamily="34" charset="0"/>
                  <a:cs typeface="+mn-ea"/>
                  <a:sym typeface="+mn-lt"/>
                </a:rPr>
                <a:t>Embedded power system</a:t>
              </a:r>
            </a:p>
          </p:txBody>
        </p:sp>
        <p:sp>
          <p:nvSpPr>
            <p:cNvPr id="109" name="圆角矩形 108"/>
            <p:cNvSpPr/>
            <p:nvPr/>
          </p:nvSpPr>
          <p:spPr>
            <a:xfrm>
              <a:off x="2128864" y="1854199"/>
              <a:ext cx="1471409" cy="463550"/>
            </a:xfrm>
            <a:prstGeom prst="roundRect">
              <a:avLst/>
            </a:prstGeom>
            <a:solidFill>
              <a:srgbClr val="99CCFF"/>
            </a:solidFill>
            <a:ln/>
          </p:spPr>
          <p:style>
            <a:lnRef idx="1">
              <a:schemeClr val="accent1"/>
            </a:lnRef>
            <a:fillRef idx="3">
              <a:schemeClr val="accent1"/>
            </a:fillRef>
            <a:effectRef idx="2">
              <a:schemeClr val="accent1"/>
            </a:effectRef>
            <a:fontRef idx="minor">
              <a:schemeClr val="lt1"/>
            </a:fontRef>
          </p:style>
          <p:txBody>
            <a:bodyPr anchor="ctr"/>
            <a:lstStyle/>
            <a:p>
              <a:pPr algn="ctr" defTabSz="914584">
                <a:defRPr/>
              </a:pPr>
              <a:r>
                <a:rPr lang="en-US" sz="1200" dirty="0" smtClean="0">
                  <a:solidFill>
                    <a:schemeClr val="tx1"/>
                  </a:solidFill>
                  <a:latin typeface="Huawei Sans" panose="020C0503030203020204" pitchFamily="34" charset="0"/>
                  <a:cs typeface="+mn-ea"/>
                  <a:sym typeface="+mn-lt"/>
                </a:rPr>
                <a:t>Wall-mounted </a:t>
              </a:r>
              <a:r>
                <a:rPr lang="en-US" altLang="zh-CN" sz="1200" dirty="0">
                  <a:solidFill>
                    <a:schemeClr val="tx1"/>
                  </a:solidFill>
                  <a:latin typeface="Huawei Sans" panose="020C0503030203020204" pitchFamily="34" charset="0"/>
                  <a:cs typeface="+mn-ea"/>
                  <a:sym typeface="+mn-lt"/>
                </a:rPr>
                <a:t>power </a:t>
              </a:r>
              <a:r>
                <a:rPr lang="en-US" altLang="zh-CN" sz="1200" dirty="0" smtClean="0">
                  <a:solidFill>
                    <a:schemeClr val="tx1"/>
                  </a:solidFill>
                  <a:latin typeface="Huawei Sans" panose="020C0503030203020204" pitchFamily="34" charset="0"/>
                  <a:cs typeface="+mn-ea"/>
                  <a:sym typeface="+mn-lt"/>
                </a:rPr>
                <a:t>system</a:t>
              </a:r>
              <a:endParaRPr lang="en-US" altLang="zh-CN" sz="1200" dirty="0">
                <a:solidFill>
                  <a:schemeClr val="tx1"/>
                </a:solidFill>
                <a:latin typeface="Huawei Sans" panose="020C0503030203020204" pitchFamily="34" charset="0"/>
                <a:cs typeface="+mn-ea"/>
                <a:sym typeface="+mn-lt"/>
              </a:endParaRPr>
            </a:p>
          </p:txBody>
        </p:sp>
        <p:sp>
          <p:nvSpPr>
            <p:cNvPr id="110" name="圆角矩形 109"/>
            <p:cNvSpPr/>
            <p:nvPr/>
          </p:nvSpPr>
          <p:spPr>
            <a:xfrm>
              <a:off x="5510744" y="1101256"/>
              <a:ext cx="1320513" cy="576659"/>
            </a:xfrm>
            <a:prstGeom prst="roundRect">
              <a:avLst/>
            </a:prstGeom>
            <a:solidFill>
              <a:srgbClr val="99CCFF"/>
            </a:solidFill>
            <a:ln/>
          </p:spPr>
          <p:style>
            <a:lnRef idx="1">
              <a:schemeClr val="accent1"/>
            </a:lnRef>
            <a:fillRef idx="3">
              <a:schemeClr val="accent1"/>
            </a:fillRef>
            <a:effectRef idx="2">
              <a:schemeClr val="accent1"/>
            </a:effectRef>
            <a:fontRef idx="minor">
              <a:schemeClr val="lt1"/>
            </a:fontRef>
          </p:style>
          <p:txBody>
            <a:bodyPr anchor="ctr"/>
            <a:lstStyle/>
            <a:p>
              <a:pPr algn="ctr" defTabSz="914584">
                <a:defRPr/>
              </a:pPr>
              <a:r>
                <a:rPr lang="en-US" sz="1200" dirty="0">
                  <a:solidFill>
                    <a:schemeClr val="tx1"/>
                  </a:solidFill>
                  <a:latin typeface="Huawei Sans" panose="020C0503030203020204" pitchFamily="34" charset="0"/>
                  <a:cs typeface="+mn-ea"/>
                  <a:sym typeface="+mn-lt"/>
                </a:rPr>
                <a:t>Outdoor power system</a:t>
              </a:r>
            </a:p>
          </p:txBody>
        </p:sp>
        <p:sp>
          <p:nvSpPr>
            <p:cNvPr id="111" name="圆角矩形 110"/>
            <p:cNvSpPr/>
            <p:nvPr/>
          </p:nvSpPr>
          <p:spPr>
            <a:xfrm>
              <a:off x="8868188" y="1775435"/>
              <a:ext cx="1196443" cy="560709"/>
            </a:xfrm>
            <a:prstGeom prst="roundRect">
              <a:avLst/>
            </a:prstGeom>
            <a:solidFill>
              <a:srgbClr val="99CCFF"/>
            </a:solidFill>
            <a:ln/>
          </p:spPr>
          <p:style>
            <a:lnRef idx="1">
              <a:schemeClr val="accent1"/>
            </a:lnRef>
            <a:fillRef idx="3">
              <a:schemeClr val="accent1"/>
            </a:fillRef>
            <a:effectRef idx="2">
              <a:schemeClr val="accent1"/>
            </a:effectRef>
            <a:fontRef idx="minor">
              <a:schemeClr val="lt1"/>
            </a:fontRef>
          </p:style>
          <p:txBody>
            <a:bodyPr anchor="ctr"/>
            <a:lstStyle/>
            <a:p>
              <a:pPr algn="ctr" defTabSz="914584">
                <a:defRPr/>
              </a:pPr>
              <a:r>
                <a:rPr lang="en-US" sz="1200" dirty="0">
                  <a:solidFill>
                    <a:schemeClr val="tx1"/>
                  </a:solidFill>
                  <a:latin typeface="Huawei Sans" panose="020C0503030203020204" pitchFamily="34" charset="0"/>
                  <a:cs typeface="+mn-ea"/>
                  <a:sym typeface="+mn-lt"/>
                </a:rPr>
                <a:t>Indoor power system</a:t>
              </a:r>
            </a:p>
          </p:txBody>
        </p:sp>
        <p:sp>
          <p:nvSpPr>
            <p:cNvPr id="112" name="圆角矩形 111"/>
            <p:cNvSpPr/>
            <p:nvPr/>
          </p:nvSpPr>
          <p:spPr>
            <a:xfrm>
              <a:off x="10586342" y="4556456"/>
              <a:ext cx="1152000" cy="463550"/>
            </a:xfrm>
            <a:prstGeom prst="roundRect">
              <a:avLst/>
            </a:prstGeom>
            <a:solidFill>
              <a:srgbClr val="99CCFF"/>
            </a:solidFill>
            <a:ln/>
          </p:spPr>
          <p:style>
            <a:lnRef idx="1">
              <a:schemeClr val="accent1"/>
            </a:lnRef>
            <a:fillRef idx="3">
              <a:schemeClr val="accent1"/>
            </a:fillRef>
            <a:effectRef idx="2">
              <a:schemeClr val="accent1"/>
            </a:effectRef>
            <a:fontRef idx="minor">
              <a:schemeClr val="lt1"/>
            </a:fontRef>
          </p:style>
          <p:txBody>
            <a:bodyPr anchor="ctr"/>
            <a:lstStyle/>
            <a:p>
              <a:pPr algn="ctr" defTabSz="914584">
                <a:defRPr/>
              </a:pPr>
              <a:r>
                <a:rPr lang="en-US" sz="1200" dirty="0" smtClean="0">
                  <a:solidFill>
                    <a:schemeClr val="tx1"/>
                  </a:solidFill>
                  <a:latin typeface="Huawei Sans" panose="020C0503030203020204" pitchFamily="34" charset="0"/>
                  <a:cs typeface="+mn-ea"/>
                  <a:sym typeface="+mn-lt"/>
                </a:rPr>
                <a:t>CO power </a:t>
              </a:r>
              <a:r>
                <a:rPr lang="en-US" sz="1200" dirty="0">
                  <a:solidFill>
                    <a:schemeClr val="tx1"/>
                  </a:solidFill>
                  <a:latin typeface="Huawei Sans" panose="020C0503030203020204" pitchFamily="34" charset="0"/>
                  <a:cs typeface="+mn-ea"/>
                  <a:sym typeface="+mn-lt"/>
                </a:rPr>
                <a:t>system</a:t>
              </a:r>
            </a:p>
          </p:txBody>
        </p:sp>
        <p:pic>
          <p:nvPicPr>
            <p:cNvPr id="50225" name="Picture 1"/>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398556" y="5254087"/>
              <a:ext cx="66680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226" name="Picture 1"/>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195481" y="5269962"/>
              <a:ext cx="66680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227" name="Picture 1"/>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5994220" y="5269962"/>
              <a:ext cx="664816"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229" name="Picture 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900818" y="5098512"/>
              <a:ext cx="100417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66"/>
            <p:cNvSpPr txBox="1"/>
            <p:nvPr/>
          </p:nvSpPr>
          <p:spPr>
            <a:xfrm>
              <a:off x="4487136" y="5622387"/>
              <a:ext cx="655679" cy="276999"/>
            </a:xfrm>
            <a:prstGeom prst="rect">
              <a:avLst/>
            </a:prstGeom>
            <a:noFill/>
          </p:spPr>
          <p:txBody>
            <a:bodyPr wrap="square">
              <a:spAutoFit/>
            </a:bodyPr>
            <a:lstStyle/>
            <a:p>
              <a:pPr>
                <a:defRPr/>
              </a:pPr>
              <a:r>
                <a:rPr lang="en-US" sz="1200">
                  <a:latin typeface="Huawei Sans" panose="020C0503030203020204" pitchFamily="34" charset="0"/>
                  <a:cs typeface="+mn-ea"/>
                  <a:sym typeface="+mn-lt"/>
                </a:rPr>
                <a:t>15 A</a:t>
              </a:r>
            </a:p>
          </p:txBody>
        </p:sp>
        <p:sp>
          <p:nvSpPr>
            <p:cNvPr id="68" name="TextBox 67"/>
            <p:cNvSpPr txBox="1"/>
            <p:nvPr/>
          </p:nvSpPr>
          <p:spPr>
            <a:xfrm>
              <a:off x="5328039" y="5622387"/>
              <a:ext cx="687742" cy="276999"/>
            </a:xfrm>
            <a:prstGeom prst="rect">
              <a:avLst/>
            </a:prstGeom>
            <a:noFill/>
          </p:spPr>
          <p:txBody>
            <a:bodyPr wrap="square">
              <a:spAutoFit/>
            </a:bodyPr>
            <a:lstStyle/>
            <a:p>
              <a:pPr>
                <a:defRPr/>
              </a:pPr>
              <a:r>
                <a:rPr lang="en-US" sz="1200">
                  <a:latin typeface="Huawei Sans" panose="020C0503030203020204" pitchFamily="34" charset="0"/>
                  <a:cs typeface="+mn-ea"/>
                  <a:sym typeface="+mn-lt"/>
                </a:rPr>
                <a:t>30 A</a:t>
              </a:r>
            </a:p>
          </p:txBody>
        </p:sp>
        <p:sp>
          <p:nvSpPr>
            <p:cNvPr id="69" name="TextBox 68"/>
            <p:cNvSpPr txBox="1"/>
            <p:nvPr/>
          </p:nvSpPr>
          <p:spPr>
            <a:xfrm>
              <a:off x="6171001" y="5622387"/>
              <a:ext cx="687742" cy="276999"/>
            </a:xfrm>
            <a:prstGeom prst="rect">
              <a:avLst/>
            </a:prstGeom>
            <a:noFill/>
          </p:spPr>
          <p:txBody>
            <a:bodyPr wrap="square">
              <a:spAutoFit/>
            </a:bodyPr>
            <a:lstStyle/>
            <a:p>
              <a:pPr>
                <a:defRPr/>
              </a:pPr>
              <a:r>
                <a:rPr lang="en-US" sz="1200">
                  <a:latin typeface="Huawei Sans" panose="020C0503030203020204" pitchFamily="34" charset="0"/>
                  <a:cs typeface="+mn-ea"/>
                  <a:sym typeface="+mn-lt"/>
                </a:rPr>
                <a:t>50 A</a:t>
              </a:r>
            </a:p>
          </p:txBody>
        </p:sp>
        <p:sp>
          <p:nvSpPr>
            <p:cNvPr id="71" name="TextBox 70"/>
            <p:cNvSpPr txBox="1"/>
            <p:nvPr/>
          </p:nvSpPr>
          <p:spPr>
            <a:xfrm>
              <a:off x="6980450" y="5622387"/>
              <a:ext cx="801964" cy="276999"/>
            </a:xfrm>
            <a:prstGeom prst="rect">
              <a:avLst/>
            </a:prstGeom>
            <a:noFill/>
          </p:spPr>
          <p:txBody>
            <a:bodyPr wrap="square">
              <a:spAutoFit/>
            </a:bodyPr>
            <a:lstStyle/>
            <a:p>
              <a:pPr algn="ctr">
                <a:defRPr/>
              </a:pPr>
              <a:r>
                <a:rPr lang="en-US" sz="1200">
                  <a:latin typeface="Huawei Sans" panose="020C0503030203020204" pitchFamily="34" charset="0"/>
                  <a:cs typeface="+mn-ea"/>
                  <a:sym typeface="+mn-lt"/>
                </a:rPr>
                <a:t>100 A</a:t>
              </a:r>
            </a:p>
          </p:txBody>
        </p:sp>
      </p:grpSp>
      <p:sp>
        <p:nvSpPr>
          <p:cNvPr id="3" name="标题 2"/>
          <p:cNvSpPr>
            <a:spLocks noGrp="1"/>
          </p:cNvSpPr>
          <p:nvPr>
            <p:ph type="title"/>
          </p:nvPr>
        </p:nvSpPr>
        <p:spPr/>
        <p:txBody>
          <a:bodyPr/>
          <a:lstStyle/>
          <a:p>
            <a:r>
              <a:rPr lang="en-US" dirty="0">
                <a:latin typeface="Huawei Sans" panose="020C0503030203020204" pitchFamily="34" charset="0"/>
                <a:ea typeface="+mn-ea"/>
                <a:cs typeface="+mn-ea"/>
                <a:sym typeface="+mn-lt"/>
              </a:rPr>
              <a:t>Huawei DC Power Systems</a:t>
            </a:r>
          </a:p>
        </p:txBody>
      </p:sp>
    </p:spTree>
    <p:extLst>
      <p:ext uri="{BB962C8B-B14F-4D97-AF65-F5344CB8AC3E}">
        <p14:creationId xmlns:p14="http://schemas.microsoft.com/office/powerpoint/2010/main" val="30003250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smtClean="0">
                <a:latin typeface="Huawei Sans" panose="020C0503030203020204" pitchFamily="34" charset="0"/>
                <a:ea typeface="+mn-ea"/>
                <a:cs typeface="+mn-ea"/>
                <a:sym typeface="+mn-lt"/>
              </a:rPr>
              <a:t>(Short A</a:t>
            </a:r>
            <a:r>
              <a:rPr lang="en-US" altLang="zh-CN" dirty="0" smtClean="0">
                <a:latin typeface="Huawei Sans" panose="020C0503030203020204" pitchFamily="34" charset="0"/>
                <a:ea typeface="+mn-ea"/>
                <a:cs typeface="+mn-ea"/>
                <a:sym typeface="+mn-lt"/>
              </a:rPr>
              <a:t>nswer Question)</a:t>
            </a:r>
            <a:r>
              <a:rPr lang="en-US" dirty="0" smtClean="0">
                <a:latin typeface="Huawei Sans" panose="020C0503030203020204" pitchFamily="34" charset="0"/>
                <a:ea typeface="+mn-ea"/>
                <a:cs typeface="+mn-ea"/>
                <a:sym typeface="+mn-lt"/>
              </a:rPr>
              <a:t>What </a:t>
            </a:r>
            <a:r>
              <a:rPr lang="en-US" dirty="0">
                <a:latin typeface="Huawei Sans" panose="020C0503030203020204" pitchFamily="34" charset="0"/>
                <a:ea typeface="+mn-ea"/>
                <a:cs typeface="+mn-ea"/>
                <a:sym typeface="+mn-lt"/>
              </a:rPr>
              <a:t>are the basic functions of DC power systems?</a:t>
            </a:r>
          </a:p>
          <a:p>
            <a:r>
              <a:rPr lang="en-US" altLang="zh-CN" dirty="0">
                <a:cs typeface="+mn-ea"/>
                <a:sym typeface="+mn-lt"/>
              </a:rPr>
              <a:t>(Short Answer Question)</a:t>
            </a:r>
            <a:r>
              <a:rPr lang="en-US" dirty="0" smtClean="0">
                <a:latin typeface="Huawei Sans" panose="020C0503030203020204" pitchFamily="34" charset="0"/>
                <a:ea typeface="+mn-ea"/>
                <a:cs typeface="+mn-ea"/>
                <a:sym typeface="+mn-lt"/>
              </a:rPr>
              <a:t>What </a:t>
            </a:r>
            <a:r>
              <a:rPr lang="en-US" dirty="0">
                <a:latin typeface="Huawei Sans" panose="020C0503030203020204" pitchFamily="34" charset="0"/>
                <a:ea typeface="+mn-ea"/>
                <a:cs typeface="+mn-ea"/>
                <a:sym typeface="+mn-lt"/>
              </a:rPr>
              <a:t>are the basic components of a DC power system?</a:t>
            </a:r>
          </a:p>
        </p:txBody>
      </p:sp>
    </p:spTree>
    <p:extLst>
      <p:ext uri="{BB962C8B-B14F-4D97-AF65-F5344CB8AC3E}">
        <p14:creationId xmlns:p14="http://schemas.microsoft.com/office/powerpoint/2010/main" val="19857611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sz="quarter" idx="10"/>
          </p:nvPr>
        </p:nvSpPr>
        <p:spPr/>
        <p:txBody>
          <a:bodyPr/>
          <a:lstStyle/>
          <a:p>
            <a:r>
              <a:rPr lang="en-US">
                <a:latin typeface="Huawei Sans" panose="020C0503030203020204" pitchFamily="34" charset="0"/>
                <a:ea typeface="+mn-ea"/>
                <a:cs typeface="+mn-ea"/>
                <a:sym typeface="+mn-lt"/>
              </a:rPr>
              <a:t>After learning this chapter, we are able to:</a:t>
            </a:r>
          </a:p>
          <a:p>
            <a:pPr lvl="1"/>
            <a:r>
              <a:rPr lang="en-US">
                <a:latin typeface="Huawei Sans" panose="020C0503030203020204" pitchFamily="34" charset="0"/>
                <a:ea typeface="+mn-ea"/>
                <a:cs typeface="+mn-ea"/>
                <a:sym typeface="+mn-lt"/>
              </a:rPr>
              <a:t>Understand the telecom power.</a:t>
            </a:r>
          </a:p>
          <a:p>
            <a:pPr lvl="1"/>
            <a:r>
              <a:rPr lang="en-US">
                <a:latin typeface="Huawei Sans" panose="020C0503030203020204" pitchFamily="34" charset="0"/>
                <a:ea typeface="+mn-ea"/>
                <a:cs typeface="+mn-ea"/>
                <a:sym typeface="+mn-lt"/>
              </a:rPr>
              <a:t>Understand the architecture and composition of DC power systems.</a:t>
            </a:r>
          </a:p>
          <a:p>
            <a:pPr lvl="1"/>
            <a:r>
              <a:rPr lang="en-US">
                <a:latin typeface="Huawei Sans" panose="020C0503030203020204" pitchFamily="34" charset="0"/>
                <a:ea typeface="+mn-ea"/>
                <a:cs typeface="+mn-ea"/>
                <a:sym typeface="+mn-lt"/>
              </a:rPr>
              <a:t>Master the principles and features of DC power systems.</a:t>
            </a:r>
          </a:p>
        </p:txBody>
      </p:sp>
    </p:spTree>
    <p:extLst>
      <p:ext uri="{BB962C8B-B14F-4D97-AF65-F5344CB8AC3E}">
        <p14:creationId xmlns:p14="http://schemas.microsoft.com/office/powerpoint/2010/main" val="28640185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2000" dirty="0"/>
              <a:t>Huawei - Building A Better Connected World</a:t>
            </a:r>
          </a:p>
          <a:p>
            <a:pPr lvl="1"/>
            <a:r>
              <a:rPr lang="en-US" altLang="zh-CN" sz="1800" dirty="0"/>
              <a:t>Huawei Enterprise</a:t>
            </a:r>
            <a:r>
              <a:rPr lang="zh-CN" altLang="en-US" sz="1800" dirty="0" smtClean="0"/>
              <a:t>：</a:t>
            </a:r>
            <a:r>
              <a:rPr lang="en-US" altLang="zh-CN" sz="1800" dirty="0" smtClean="0"/>
              <a:t>http</a:t>
            </a:r>
            <a:r>
              <a:rPr lang="en-US" altLang="zh-CN" sz="1800" dirty="0"/>
              <a:t>://support.huawei.com/enterprise/</a:t>
            </a:r>
          </a:p>
          <a:p>
            <a:pPr lvl="1"/>
            <a:r>
              <a:rPr lang="en-US" altLang="zh-CN" sz="1800" dirty="0"/>
              <a:t>Online </a:t>
            </a:r>
            <a:r>
              <a:rPr lang="en-US" altLang="zh-CN" sz="1800" dirty="0" smtClean="0"/>
              <a:t>Learning</a:t>
            </a:r>
            <a:r>
              <a:rPr lang="zh-CN" altLang="en-US" sz="1800" dirty="0" smtClean="0"/>
              <a:t>：</a:t>
            </a:r>
            <a:r>
              <a:rPr lang="en-US" altLang="zh-CN" sz="1800" dirty="0" smtClean="0"/>
              <a:t>http</a:t>
            </a:r>
            <a:r>
              <a:rPr lang="en-US" altLang="zh-CN" sz="1800" dirty="0"/>
              <a:t>://</a:t>
            </a:r>
            <a:r>
              <a:rPr lang="en-US" altLang="zh-CN" sz="1800" dirty="0" smtClean="0"/>
              <a:t>learning.huawei.com/en</a:t>
            </a:r>
            <a:r>
              <a:rPr lang="en-US" altLang="zh-CN" sz="1800" dirty="0"/>
              <a:t>/</a:t>
            </a:r>
          </a:p>
          <a:p>
            <a:r>
              <a:rPr lang="en-US" altLang="zh-CN" sz="2000" dirty="0"/>
              <a:t>Popular Tools</a:t>
            </a:r>
          </a:p>
          <a:p>
            <a:pPr lvl="1"/>
            <a:r>
              <a:rPr lang="en-US" altLang="zh-CN" sz="1800" dirty="0" err="1" smtClean="0"/>
              <a:t>HedEx</a:t>
            </a:r>
            <a:r>
              <a:rPr lang="en-US" altLang="zh-CN" sz="1800" dirty="0" smtClean="0"/>
              <a:t> </a:t>
            </a:r>
            <a:r>
              <a:rPr lang="en-US" altLang="zh-CN" sz="1800" dirty="0"/>
              <a:t>Lite</a:t>
            </a:r>
            <a:endParaRPr lang="zh-CN" altLang="en-US" sz="1800" dirty="0"/>
          </a:p>
          <a:p>
            <a:endParaRPr lang="zh-CN" altLang="en-US" sz="2000" dirty="0"/>
          </a:p>
        </p:txBody>
      </p:sp>
      <p:pic>
        <p:nvPicPr>
          <p:cNvPr id="6" name="图片 5">
            <a:extLst>
              <a:ext uri="{FF2B5EF4-FFF2-40B4-BE49-F238E27FC236}">
                <a16:creationId xmlns:a16="http://schemas.microsoft.com/office/drawing/2014/main" xmlns="" id="{C31C79E5-356B-486A-A06C-79CBC65DB1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40636" y="3716338"/>
            <a:ext cx="1944000" cy="1944000"/>
          </a:xfrm>
          <a:prstGeom prst="rect">
            <a:avLst/>
          </a:prstGeom>
        </p:spPr>
      </p:pic>
      <p:sp>
        <p:nvSpPr>
          <p:cNvPr id="9" name="矩形 8">
            <a:extLst>
              <a:ext uri="{FF2B5EF4-FFF2-40B4-BE49-F238E27FC236}">
                <a16:creationId xmlns:a16="http://schemas.microsoft.com/office/drawing/2014/main" xmlns="" id="{F0C0DE57-B92C-4D21-8E4E-12F0C1781314}"/>
              </a:ext>
            </a:extLst>
          </p:cNvPr>
          <p:cNvSpPr/>
          <p:nvPr/>
        </p:nvSpPr>
        <p:spPr>
          <a:xfrm>
            <a:off x="7584098" y="5360327"/>
            <a:ext cx="1257075" cy="307777"/>
          </a:xfrm>
          <a:prstGeom prst="rect">
            <a:avLst/>
          </a:prstGeom>
          <a:noFill/>
        </p:spPr>
        <p:txBody>
          <a:bodyPr wrap="none">
            <a:spAutoFit/>
          </a:bodyPr>
          <a:lstStyle/>
          <a:p>
            <a:pPr algn="ctr"/>
            <a:r>
              <a:rPr lang="en-US" altLang="zh-CN" sz="1400" b="1" dirty="0">
                <a:latin typeface="Huawei Sans" panose="020C0503030203020204" pitchFamily="34" charset="0"/>
                <a:ea typeface="方正兰亭黑简体" panose="02000000000000000000" pitchFamily="2" charset="-122"/>
              </a:rPr>
              <a:t>Support </a:t>
            </a:r>
            <a:r>
              <a:rPr lang="en-US" altLang="zh-CN" sz="1400" b="1" dirty="0" smtClean="0">
                <a:latin typeface="Huawei Sans" panose="020C0503030203020204" pitchFamily="34" charset="0"/>
                <a:ea typeface="方正兰亭黑简体" panose="02000000000000000000" pitchFamily="2" charset="-122"/>
              </a:rPr>
              <a:t>Web</a:t>
            </a:r>
            <a:endParaRPr lang="en-US" altLang="zh-CN" sz="1400" b="1" dirty="0">
              <a:latin typeface="Huawei Sans" panose="020C0503030203020204" pitchFamily="34" charset="0"/>
              <a:ea typeface="方正兰亭黑简体" panose="02000000000000000000" pitchFamily="2" charset="-122"/>
            </a:endParaRPr>
          </a:p>
        </p:txBody>
      </p:sp>
      <p:pic>
        <p:nvPicPr>
          <p:cNvPr id="12" name="图片 11">
            <a:extLst>
              <a:ext uri="{FF2B5EF4-FFF2-40B4-BE49-F238E27FC236}">
                <a16:creationId xmlns:a16="http://schemas.microsoft.com/office/drawing/2014/main" xmlns="" id="{AFCA7D09-9808-4602-A580-616FAED56F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746" t="40987" r="40734" b="40492"/>
          <a:stretch/>
        </p:blipFill>
        <p:spPr>
          <a:xfrm>
            <a:off x="8032616" y="4508318"/>
            <a:ext cx="360040" cy="360040"/>
          </a:xfrm>
          <a:prstGeom prst="rect">
            <a:avLst/>
          </a:prstGeom>
        </p:spPr>
      </p:pic>
      <p:grpSp>
        <p:nvGrpSpPr>
          <p:cNvPr id="3" name="组合 2"/>
          <p:cNvGrpSpPr/>
          <p:nvPr/>
        </p:nvGrpSpPr>
        <p:grpSpPr>
          <a:xfrm>
            <a:off x="5314716" y="3726630"/>
            <a:ext cx="1941474" cy="1972629"/>
            <a:chOff x="9669250" y="1374436"/>
            <a:chExt cx="2520000" cy="2560439"/>
          </a:xfrm>
        </p:grpSpPr>
        <p:pic>
          <p:nvPicPr>
            <p:cNvPr id="15" name="图片 14">
              <a:extLst>
                <a:ext uri="{FF2B5EF4-FFF2-40B4-BE49-F238E27FC236}">
                  <a16:creationId xmlns:a16="http://schemas.microsoft.com/office/drawing/2014/main" xmlns="" id="{E1BB73AF-7917-463E-9DE8-FD69630FB3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69250" y="1374436"/>
              <a:ext cx="2520000" cy="2520000"/>
            </a:xfrm>
            <a:prstGeom prst="rect">
              <a:avLst/>
            </a:prstGeom>
          </p:spPr>
        </p:pic>
        <p:sp>
          <p:nvSpPr>
            <p:cNvPr id="16" name="矩形 15">
              <a:extLst>
                <a:ext uri="{FF2B5EF4-FFF2-40B4-BE49-F238E27FC236}">
                  <a16:creationId xmlns:a16="http://schemas.microsoft.com/office/drawing/2014/main" xmlns="" id="{9BABD157-ECCC-4194-ADE5-234A95F2A814}"/>
                </a:ext>
              </a:extLst>
            </p:cNvPr>
            <p:cNvSpPr/>
            <p:nvPr/>
          </p:nvSpPr>
          <p:spPr>
            <a:xfrm>
              <a:off x="10141511" y="3575335"/>
              <a:ext cx="1575485" cy="359540"/>
            </a:xfrm>
            <a:prstGeom prst="rect">
              <a:avLst/>
            </a:prstGeom>
            <a:noFill/>
            <a:ln>
              <a:noFill/>
            </a:ln>
          </p:spPr>
          <p:txBody>
            <a:bodyPr wrap="none">
              <a:spAutoFit/>
            </a:bodyPr>
            <a:lstStyle/>
            <a:p>
              <a:pPr algn="ctr"/>
              <a:r>
                <a:rPr lang="en-US" altLang="zh-CN" sz="1200" b="1" dirty="0" smtClean="0">
                  <a:latin typeface="Huawei Sans" panose="020C0503030203020204" pitchFamily="34" charset="0"/>
                  <a:ea typeface="方正兰亭黑简体" panose="02000000000000000000" pitchFamily="2" charset="-122"/>
                </a:rPr>
                <a:t>Enterprise APP</a:t>
              </a:r>
              <a:endParaRPr lang="en-US" altLang="zh-CN" sz="1200" b="1" dirty="0">
                <a:latin typeface="Huawei Sans" panose="020C0503030203020204" pitchFamily="34" charset="0"/>
                <a:ea typeface="方正兰亭黑简体" panose="02000000000000000000" pitchFamily="2" charset="-122"/>
              </a:endParaRPr>
            </a:p>
          </p:txBody>
        </p:sp>
        <p:pic>
          <p:nvPicPr>
            <p:cNvPr id="18" name="图片 17" descr="屏幕剪辑">
              <a:extLst>
                <a:ext uri="{FF2B5EF4-FFF2-40B4-BE49-F238E27FC236}">
                  <a16:creationId xmlns:a16="http://schemas.microsoft.com/office/drawing/2014/main" xmlns="" id="{94EF2E64-506C-4AE2-B3EF-9ED9B3DC0D23}"/>
                </a:ext>
              </a:extLst>
            </p:cNvPr>
            <p:cNvPicPr/>
            <p:nvPr/>
          </p:nvPicPr>
          <p:blipFill>
            <a:blip r:embed="rId5">
              <a:extLst>
                <a:ext uri="{28A0092B-C50C-407E-A947-70E740481C1C}">
                  <a14:useLocalDpi xmlns:a14="http://schemas.microsoft.com/office/drawing/2010/main" val="0"/>
                </a:ext>
              </a:extLst>
            </a:blip>
            <a:stretch>
              <a:fillRect/>
            </a:stretch>
          </p:blipFill>
          <p:spPr>
            <a:xfrm>
              <a:off x="10065333" y="1752436"/>
              <a:ext cx="1764000" cy="1764000"/>
            </a:xfrm>
            <a:prstGeom prst="rect">
              <a:avLst/>
            </a:prstGeom>
          </p:spPr>
        </p:pic>
      </p:grpSp>
      <p:grpSp>
        <p:nvGrpSpPr>
          <p:cNvPr id="2" name="组合 1"/>
          <p:cNvGrpSpPr/>
          <p:nvPr/>
        </p:nvGrpSpPr>
        <p:grpSpPr>
          <a:xfrm>
            <a:off x="3332330" y="3726630"/>
            <a:ext cx="1941474" cy="1972629"/>
            <a:chOff x="7012015" y="1374436"/>
            <a:chExt cx="2520000" cy="2560439"/>
          </a:xfrm>
        </p:grpSpPr>
        <p:pic>
          <p:nvPicPr>
            <p:cNvPr id="14" name="图片 13">
              <a:extLst>
                <a:ext uri="{FF2B5EF4-FFF2-40B4-BE49-F238E27FC236}">
                  <a16:creationId xmlns:a16="http://schemas.microsoft.com/office/drawing/2014/main" xmlns="" id="{5AA13BF6-30FC-4CE7-92A8-F7EDBB27048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12015" y="1374436"/>
              <a:ext cx="2520000" cy="2520000"/>
            </a:xfrm>
            <a:prstGeom prst="rect">
              <a:avLst/>
            </a:prstGeom>
          </p:spPr>
        </p:pic>
        <p:sp>
          <p:nvSpPr>
            <p:cNvPr id="17" name="矩形 16">
              <a:extLst>
                <a:ext uri="{FF2B5EF4-FFF2-40B4-BE49-F238E27FC236}">
                  <a16:creationId xmlns:a16="http://schemas.microsoft.com/office/drawing/2014/main" xmlns="" id="{67A1AE1E-23DA-48D1-87C9-D26402CBE0DC}"/>
                </a:ext>
              </a:extLst>
            </p:cNvPr>
            <p:cNvSpPr/>
            <p:nvPr/>
          </p:nvSpPr>
          <p:spPr>
            <a:xfrm>
              <a:off x="7584148" y="3575335"/>
              <a:ext cx="1375740" cy="359540"/>
            </a:xfrm>
            <a:prstGeom prst="rect">
              <a:avLst/>
            </a:prstGeom>
            <a:noFill/>
            <a:ln>
              <a:noFill/>
            </a:ln>
          </p:spPr>
          <p:txBody>
            <a:bodyPr wrap="none">
              <a:spAutoFit/>
            </a:bodyPr>
            <a:lstStyle/>
            <a:p>
              <a:pPr algn="ctr"/>
              <a:r>
                <a:rPr lang="en-US" altLang="zh-CN" sz="1200" b="1" dirty="0" smtClean="0">
                  <a:latin typeface="Huawei Sans" panose="020C0503030203020204" pitchFamily="34" charset="0"/>
                  <a:ea typeface="方正兰亭黑简体" panose="02000000000000000000" pitchFamily="2" charset="-122"/>
                </a:rPr>
                <a:t>Support APP</a:t>
              </a:r>
              <a:endParaRPr lang="en-US" altLang="zh-CN" sz="1200" b="1" dirty="0">
                <a:latin typeface="Huawei Sans" panose="020C0503030203020204" pitchFamily="34" charset="0"/>
                <a:ea typeface="方正兰亭黑简体" panose="02000000000000000000" pitchFamily="2" charset="-122"/>
              </a:endParaRPr>
            </a:p>
          </p:txBody>
        </p:sp>
        <p:pic>
          <p:nvPicPr>
            <p:cNvPr id="19" name="图片 18" descr="屏幕剪辑">
              <a:extLst>
                <a:ext uri="{FF2B5EF4-FFF2-40B4-BE49-F238E27FC236}">
                  <a16:creationId xmlns:a16="http://schemas.microsoft.com/office/drawing/2014/main" xmlns="" id="{A89346DD-A6D1-4AE8-8F9F-E314DE086161}"/>
                </a:ext>
              </a:extLst>
            </p:cNvPr>
            <p:cNvPicPr/>
            <p:nvPr/>
          </p:nvPicPr>
          <p:blipFill>
            <a:blip r:embed="rId7">
              <a:extLst>
                <a:ext uri="{28A0092B-C50C-407E-A947-70E740481C1C}">
                  <a14:useLocalDpi xmlns:a14="http://schemas.microsoft.com/office/drawing/2010/main" val="0"/>
                </a:ext>
              </a:extLst>
            </a:blip>
            <a:stretch>
              <a:fillRect/>
            </a:stretch>
          </p:blipFill>
          <p:spPr>
            <a:xfrm>
              <a:off x="7390015" y="1752436"/>
              <a:ext cx="1764000" cy="1764000"/>
            </a:xfrm>
            <a:prstGeom prst="rect">
              <a:avLst/>
            </a:prstGeom>
          </p:spPr>
        </p:pic>
      </p:grpSp>
      <p:pic>
        <p:nvPicPr>
          <p:cNvPr id="21" name="图片 20" descr="屏幕剪辑">
            <a:extLst>
              <a:ext uri="{FF2B5EF4-FFF2-40B4-BE49-F238E27FC236}">
                <a16:creationId xmlns="" xmlns:a16="http://schemas.microsoft.com/office/drawing/2014/main" id="{C3B753F9-E9F1-41E3-A357-4281224BB1A0}"/>
              </a:ext>
            </a:extLst>
          </p:cNvPr>
          <p:cNvPicPr/>
          <p:nvPr/>
        </p:nvPicPr>
        <p:blipFill>
          <a:blip r:embed="rId8">
            <a:extLst>
              <a:ext uri="{28A0092B-C50C-407E-A947-70E740481C1C}">
                <a14:useLocalDpi xmlns:a14="http://schemas.microsoft.com/office/drawing/2010/main" val="0"/>
              </a:ext>
            </a:extLst>
          </a:blip>
          <a:stretch>
            <a:fillRect/>
          </a:stretch>
        </p:blipFill>
        <p:spPr>
          <a:xfrm>
            <a:off x="7517925" y="4017851"/>
            <a:ext cx="1368000" cy="1368000"/>
          </a:xfrm>
          <a:prstGeom prst="rect">
            <a:avLst/>
          </a:prstGeom>
        </p:spPr>
      </p:pic>
    </p:spTree>
    <p:extLst>
      <p:ext uri="{BB962C8B-B14F-4D97-AF65-F5344CB8AC3E}">
        <p14:creationId xmlns:p14="http://schemas.microsoft.com/office/powerpoint/2010/main" val="3163086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文本占位符 1"/>
          <p:cNvSpPr>
            <a:spLocks noGrp="1"/>
          </p:cNvSpPr>
          <p:nvPr>
            <p:ph type="body" sz="quarter" idx="17"/>
          </p:nvPr>
        </p:nvSpPr>
        <p:spPr/>
        <p:txBody>
          <a:bodyPr/>
          <a:lstStyle/>
          <a:p>
            <a:endParaRPr lang="zh-CN" altLang="en-US"/>
          </a:p>
        </p:txBody>
      </p:sp>
      <p:sp>
        <p:nvSpPr>
          <p:cNvPr id="3" name="文本占位符 2"/>
          <p:cNvSpPr>
            <a:spLocks noGrp="1"/>
          </p:cNvSpPr>
          <p:nvPr>
            <p:ph type="body" sz="quarter" idx="18"/>
          </p:nvPr>
        </p:nvSpPr>
        <p:spPr/>
        <p:txBody>
          <a:bodyPr/>
          <a:lstStyle/>
          <a:p>
            <a:endParaRPr lang="zh-CN" altLang="en-US"/>
          </a:p>
        </p:txBody>
      </p:sp>
      <p:sp>
        <p:nvSpPr>
          <p:cNvPr id="4" name="文本占位符 3"/>
          <p:cNvSpPr>
            <a:spLocks noGrp="1"/>
          </p:cNvSpPr>
          <p:nvPr>
            <p:ph type="body" sz="quarter" idx="19"/>
          </p:nvPr>
        </p:nvSpPr>
        <p:spPr/>
        <p:txBody>
          <a:bodyPr/>
          <a:lstStyle/>
          <a:p>
            <a:endParaRPr lang="zh-CN" altLang="en-US"/>
          </a:p>
        </p:txBody>
      </p:sp>
      <p:sp>
        <p:nvSpPr>
          <p:cNvPr id="5" name="文本占位符 4"/>
          <p:cNvSpPr>
            <a:spLocks noGrp="1"/>
          </p:cNvSpPr>
          <p:nvPr>
            <p:ph type="body" sz="quarter" idx="20"/>
          </p:nvPr>
        </p:nvSpPr>
        <p:spPr/>
        <p:txBody>
          <a:bodyPr/>
          <a:lstStyle/>
          <a:p>
            <a:endParaRPr lang="zh-CN" altLang="en-US"/>
          </a:p>
        </p:txBody>
      </p:sp>
      <p:sp>
        <p:nvSpPr>
          <p:cNvPr id="74" name="文本占位符 73"/>
          <p:cNvSpPr>
            <a:spLocks noGrp="1"/>
          </p:cNvSpPr>
          <p:nvPr>
            <p:ph type="body" sz="quarter" idx="13"/>
          </p:nvPr>
        </p:nvSpPr>
        <p:spPr/>
        <p:txBody>
          <a:bodyPr/>
          <a:lstStyle/>
          <a:p>
            <a:r>
              <a:rPr lang="en-US">
                <a:latin typeface="Huawei Sans" panose="020C0503030203020204" pitchFamily="34" charset="0"/>
                <a:ea typeface="+mn-ea"/>
                <a:cs typeface="+mn-ea"/>
                <a:sym typeface="+mn-lt"/>
              </a:rPr>
              <a:t>Wang Pulin/wx763618</a:t>
            </a:r>
          </a:p>
        </p:txBody>
      </p:sp>
      <p:sp>
        <p:nvSpPr>
          <p:cNvPr id="75" name="文本占位符 74"/>
          <p:cNvSpPr>
            <a:spLocks noGrp="1"/>
          </p:cNvSpPr>
          <p:nvPr>
            <p:ph type="body" sz="quarter" idx="14"/>
          </p:nvPr>
        </p:nvSpPr>
        <p:spPr/>
        <p:txBody>
          <a:bodyPr/>
          <a:lstStyle/>
          <a:p>
            <a:r>
              <a:rPr lang="en-US" smtClean="0">
                <a:latin typeface="Huawei Sans" panose="020C0503030203020204" pitchFamily="34" charset="0"/>
                <a:ea typeface="+mn-ea"/>
                <a:cs typeface="+mn-ea"/>
                <a:sym typeface="+mn-lt"/>
              </a:rPr>
              <a:t>2020.12</a:t>
            </a:r>
            <a:endParaRPr lang="en-US" dirty="0">
              <a:latin typeface="Huawei Sans" panose="020C0503030203020204" pitchFamily="34" charset="0"/>
              <a:ea typeface="+mn-ea"/>
              <a:cs typeface="+mn-ea"/>
              <a:sym typeface="+mn-lt"/>
            </a:endParaRPr>
          </a:p>
        </p:txBody>
      </p:sp>
      <p:sp>
        <p:nvSpPr>
          <p:cNvPr id="76" name="文本占位符 75"/>
          <p:cNvSpPr>
            <a:spLocks noGrp="1"/>
          </p:cNvSpPr>
          <p:nvPr>
            <p:ph type="body" sz="quarter" idx="15"/>
          </p:nvPr>
        </p:nvSpPr>
        <p:spPr/>
        <p:txBody>
          <a:bodyPr/>
          <a:lstStyle/>
          <a:p>
            <a:r>
              <a:rPr lang="en-US" altLang="zh-CN" dirty="0">
                <a:cs typeface="+mn-ea"/>
                <a:sym typeface="+mn-lt"/>
              </a:rPr>
              <a:t>Li </a:t>
            </a:r>
            <a:r>
              <a:rPr lang="en-US" altLang="zh-CN" dirty="0" err="1">
                <a:cs typeface="+mn-ea"/>
                <a:sym typeface="+mn-lt"/>
              </a:rPr>
              <a:t>Shaofeng</a:t>
            </a:r>
            <a:r>
              <a:rPr lang="en-US" altLang="zh-CN" dirty="0">
                <a:cs typeface="+mn-ea"/>
                <a:sym typeface="+mn-lt"/>
              </a:rPr>
              <a:t>/l00486775</a:t>
            </a:r>
          </a:p>
        </p:txBody>
      </p:sp>
      <p:sp>
        <p:nvSpPr>
          <p:cNvPr id="77" name="文本占位符 76"/>
          <p:cNvSpPr>
            <a:spLocks noGrp="1"/>
          </p:cNvSpPr>
          <p:nvPr>
            <p:ph type="body" sz="quarter" idx="16"/>
          </p:nvPr>
        </p:nvSpPr>
        <p:spPr/>
        <p:txBody>
          <a:bodyPr/>
          <a:lstStyle/>
          <a:p>
            <a:r>
              <a:rPr lang="en-US">
                <a:latin typeface="Huawei Sans" panose="020C0503030203020204" pitchFamily="34" charset="0"/>
                <a:ea typeface="+mn-ea"/>
                <a:cs typeface="+mn-ea"/>
                <a:sym typeface="+mn-lt"/>
              </a:rPr>
              <a:t>New</a:t>
            </a:r>
          </a:p>
        </p:txBody>
      </p:sp>
      <p:sp>
        <p:nvSpPr>
          <p:cNvPr id="6" name="文本占位符 5"/>
          <p:cNvSpPr>
            <a:spLocks noGrp="1"/>
          </p:cNvSpPr>
          <p:nvPr>
            <p:ph type="body" sz="quarter" idx="21"/>
          </p:nvPr>
        </p:nvSpPr>
        <p:spPr/>
        <p:txBody>
          <a:bodyPr/>
          <a:lstStyle/>
          <a:p>
            <a:endParaRPr lang="zh-CN" altLang="en-US"/>
          </a:p>
        </p:txBody>
      </p:sp>
      <p:sp>
        <p:nvSpPr>
          <p:cNvPr id="7" name="文本占位符 6"/>
          <p:cNvSpPr>
            <a:spLocks noGrp="1"/>
          </p:cNvSpPr>
          <p:nvPr>
            <p:ph type="body" sz="quarter" idx="22"/>
          </p:nvPr>
        </p:nvSpPr>
        <p:spPr/>
        <p:txBody>
          <a:bodyPr/>
          <a:lstStyle/>
          <a:p>
            <a:endParaRPr lang="zh-CN" altLang="en-US"/>
          </a:p>
        </p:txBody>
      </p:sp>
      <p:sp>
        <p:nvSpPr>
          <p:cNvPr id="8" name="文本占位符 7"/>
          <p:cNvSpPr>
            <a:spLocks noGrp="1"/>
          </p:cNvSpPr>
          <p:nvPr>
            <p:ph type="body" sz="quarter" idx="23"/>
          </p:nvPr>
        </p:nvSpPr>
        <p:spPr/>
        <p:txBody>
          <a:bodyPr/>
          <a:lstStyle/>
          <a:p>
            <a:endParaRPr lang="zh-CN" altLang="en-US"/>
          </a:p>
        </p:txBody>
      </p:sp>
      <p:sp>
        <p:nvSpPr>
          <p:cNvPr id="9" name="文本占位符 8"/>
          <p:cNvSpPr>
            <a:spLocks noGrp="1"/>
          </p:cNvSpPr>
          <p:nvPr>
            <p:ph type="body" sz="quarter" idx="24"/>
          </p:nvPr>
        </p:nvSpPr>
        <p:spPr/>
        <p:txBody>
          <a:bodyPr/>
          <a:lstStyle/>
          <a:p>
            <a:endParaRPr lang="zh-CN" altLang="en-US"/>
          </a:p>
        </p:txBody>
      </p:sp>
      <p:sp>
        <p:nvSpPr>
          <p:cNvPr id="10" name="文本占位符 9"/>
          <p:cNvSpPr>
            <a:spLocks noGrp="1"/>
          </p:cNvSpPr>
          <p:nvPr>
            <p:ph type="body" sz="quarter" idx="25"/>
          </p:nvPr>
        </p:nvSpPr>
        <p:spPr/>
        <p:txBody>
          <a:bodyPr/>
          <a:lstStyle/>
          <a:p>
            <a:endParaRPr lang="zh-CN" altLang="en-US"/>
          </a:p>
        </p:txBody>
      </p:sp>
      <p:sp>
        <p:nvSpPr>
          <p:cNvPr id="11" name="文本占位符 10"/>
          <p:cNvSpPr>
            <a:spLocks noGrp="1"/>
          </p:cNvSpPr>
          <p:nvPr>
            <p:ph type="body" sz="quarter" idx="26"/>
          </p:nvPr>
        </p:nvSpPr>
        <p:spPr/>
        <p:txBody>
          <a:bodyPr/>
          <a:lstStyle/>
          <a:p>
            <a:endParaRPr lang="zh-CN" altLang="en-US"/>
          </a:p>
        </p:txBody>
      </p:sp>
      <p:sp>
        <p:nvSpPr>
          <p:cNvPr id="12" name="文本占位符 11"/>
          <p:cNvSpPr>
            <a:spLocks noGrp="1"/>
          </p:cNvSpPr>
          <p:nvPr>
            <p:ph type="body" sz="quarter" idx="27"/>
          </p:nvPr>
        </p:nvSpPr>
        <p:spPr/>
        <p:txBody>
          <a:bodyPr/>
          <a:lstStyle/>
          <a:p>
            <a:endParaRPr lang="zh-CN" altLang="en-US"/>
          </a:p>
        </p:txBody>
      </p:sp>
      <p:sp>
        <p:nvSpPr>
          <p:cNvPr id="13" name="文本占位符 12"/>
          <p:cNvSpPr>
            <a:spLocks noGrp="1"/>
          </p:cNvSpPr>
          <p:nvPr>
            <p:ph type="body" sz="quarter" idx="28"/>
          </p:nvPr>
        </p:nvSpPr>
        <p:spPr/>
        <p:txBody>
          <a:bodyPr/>
          <a:lstStyle/>
          <a:p>
            <a:endParaRPr lang="zh-CN" altLang="en-US"/>
          </a:p>
        </p:txBody>
      </p:sp>
      <p:sp>
        <p:nvSpPr>
          <p:cNvPr id="14" name="文本占位符 13"/>
          <p:cNvSpPr>
            <a:spLocks noGrp="1"/>
          </p:cNvSpPr>
          <p:nvPr>
            <p:ph type="body" sz="quarter" idx="29"/>
          </p:nvPr>
        </p:nvSpPr>
        <p:spPr/>
        <p:txBody>
          <a:bodyPr/>
          <a:lstStyle/>
          <a:p>
            <a:endParaRPr lang="zh-CN" altLang="en-US"/>
          </a:p>
        </p:txBody>
      </p:sp>
      <p:sp>
        <p:nvSpPr>
          <p:cNvPr id="15" name="文本占位符 14"/>
          <p:cNvSpPr>
            <a:spLocks noGrp="1"/>
          </p:cNvSpPr>
          <p:nvPr>
            <p:ph type="body" sz="quarter" idx="30"/>
          </p:nvPr>
        </p:nvSpPr>
        <p:spPr/>
        <p:txBody>
          <a:bodyPr/>
          <a:lstStyle/>
          <a:p>
            <a:endParaRPr lang="zh-CN" altLang="en-US"/>
          </a:p>
        </p:txBody>
      </p:sp>
      <p:sp>
        <p:nvSpPr>
          <p:cNvPr id="16" name="文本占位符 15"/>
          <p:cNvSpPr>
            <a:spLocks noGrp="1"/>
          </p:cNvSpPr>
          <p:nvPr>
            <p:ph type="body" sz="quarter" idx="31"/>
          </p:nvPr>
        </p:nvSpPr>
        <p:spPr/>
        <p:txBody>
          <a:bodyPr/>
          <a:lstStyle/>
          <a:p>
            <a:endParaRPr lang="zh-CN" altLang="en-US"/>
          </a:p>
        </p:txBody>
      </p:sp>
      <p:sp>
        <p:nvSpPr>
          <p:cNvPr id="17" name="文本占位符 16"/>
          <p:cNvSpPr>
            <a:spLocks noGrp="1"/>
          </p:cNvSpPr>
          <p:nvPr>
            <p:ph type="body" sz="quarter" idx="32"/>
          </p:nvPr>
        </p:nvSpPr>
        <p:spPr/>
        <p:txBody>
          <a:bodyPr/>
          <a:lstStyle/>
          <a:p>
            <a:endParaRPr lang="zh-CN" altLang="en-US"/>
          </a:p>
        </p:txBody>
      </p:sp>
      <p:sp>
        <p:nvSpPr>
          <p:cNvPr id="18" name="文本占位符 17"/>
          <p:cNvSpPr>
            <a:spLocks noGrp="1"/>
          </p:cNvSpPr>
          <p:nvPr>
            <p:ph type="body" sz="quarter" idx="33"/>
          </p:nvPr>
        </p:nvSpPr>
        <p:spPr/>
        <p:txBody>
          <a:bodyPr/>
          <a:lstStyle/>
          <a:p>
            <a:endParaRPr lang="zh-CN" altLang="en-US"/>
          </a:p>
        </p:txBody>
      </p:sp>
      <p:sp>
        <p:nvSpPr>
          <p:cNvPr id="19" name="文本占位符 18"/>
          <p:cNvSpPr>
            <a:spLocks noGrp="1"/>
          </p:cNvSpPr>
          <p:nvPr>
            <p:ph type="body" sz="quarter" idx="34"/>
          </p:nvPr>
        </p:nvSpPr>
        <p:spPr/>
        <p:txBody>
          <a:bodyPr/>
          <a:lstStyle/>
          <a:p>
            <a:endParaRPr lang="zh-CN" altLang="en-US"/>
          </a:p>
        </p:txBody>
      </p:sp>
      <p:sp>
        <p:nvSpPr>
          <p:cNvPr id="20" name="文本占位符 19"/>
          <p:cNvSpPr>
            <a:spLocks noGrp="1"/>
          </p:cNvSpPr>
          <p:nvPr>
            <p:ph type="body" sz="quarter" idx="35"/>
          </p:nvPr>
        </p:nvSpPr>
        <p:spPr/>
        <p:txBody>
          <a:bodyPr/>
          <a:lstStyle/>
          <a:p>
            <a:endParaRPr lang="zh-CN" altLang="en-US"/>
          </a:p>
        </p:txBody>
      </p:sp>
      <p:sp>
        <p:nvSpPr>
          <p:cNvPr id="21" name="文本占位符 20"/>
          <p:cNvSpPr>
            <a:spLocks noGrp="1"/>
          </p:cNvSpPr>
          <p:nvPr>
            <p:ph type="body" sz="quarter" idx="36"/>
          </p:nvPr>
        </p:nvSpPr>
        <p:spPr/>
        <p:txBody>
          <a:bodyPr/>
          <a:lstStyle/>
          <a:p>
            <a:endParaRPr lang="zh-CN" altLang="en-US"/>
          </a:p>
        </p:txBody>
      </p:sp>
      <p:sp>
        <p:nvSpPr>
          <p:cNvPr id="46" name="文本占位符 45"/>
          <p:cNvSpPr>
            <a:spLocks noGrp="1"/>
          </p:cNvSpPr>
          <p:nvPr>
            <p:ph type="body" sz="quarter" idx="37"/>
          </p:nvPr>
        </p:nvSpPr>
        <p:spPr/>
        <p:txBody>
          <a:bodyPr/>
          <a:lstStyle/>
          <a:p>
            <a:endParaRPr lang="zh-CN" altLang="en-US"/>
          </a:p>
        </p:txBody>
      </p:sp>
      <p:sp>
        <p:nvSpPr>
          <p:cNvPr id="47" name="文本占位符 46"/>
          <p:cNvSpPr>
            <a:spLocks noGrp="1"/>
          </p:cNvSpPr>
          <p:nvPr>
            <p:ph type="body" sz="quarter" idx="38"/>
          </p:nvPr>
        </p:nvSpPr>
        <p:spPr/>
        <p:txBody>
          <a:bodyPr/>
          <a:lstStyle/>
          <a:p>
            <a:endParaRPr lang="zh-CN" altLang="en-US"/>
          </a:p>
        </p:txBody>
      </p:sp>
      <p:sp>
        <p:nvSpPr>
          <p:cNvPr id="48" name="文本占位符 47"/>
          <p:cNvSpPr>
            <a:spLocks noGrp="1"/>
          </p:cNvSpPr>
          <p:nvPr>
            <p:ph type="body" sz="quarter" idx="39"/>
          </p:nvPr>
        </p:nvSpPr>
        <p:spPr/>
        <p:txBody>
          <a:bodyPr/>
          <a:lstStyle/>
          <a:p>
            <a:endParaRPr lang="zh-CN" altLang="en-US"/>
          </a:p>
        </p:txBody>
      </p:sp>
      <p:sp>
        <p:nvSpPr>
          <p:cNvPr id="49" name="文本占位符 48"/>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22617712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type="body" sz="quarter" idx="10"/>
          </p:nvPr>
        </p:nvSpPr>
        <p:spPr/>
        <p:txBody>
          <a:bodyPr/>
          <a:lstStyle/>
          <a:p>
            <a:r>
              <a:rPr lang="en-US">
                <a:latin typeface="Huawei Sans" panose="020C0503030203020204" pitchFamily="34" charset="0"/>
                <a:ea typeface="+mn-ea"/>
                <a:cs typeface="+mn-ea"/>
                <a:sym typeface="+mn-lt"/>
              </a:rPr>
              <a:t>Upon completion of this course, you will be able to understand the main functions of Huawei DC power systems, understand the architecture and basic composition of DC power systems, and master the basic knowledge of DC power system battery management.</a:t>
            </a:r>
          </a:p>
        </p:txBody>
      </p:sp>
    </p:spTree>
    <p:extLst>
      <p:ext uri="{BB962C8B-B14F-4D97-AF65-F5344CB8AC3E}">
        <p14:creationId xmlns:p14="http://schemas.microsoft.com/office/powerpoint/2010/main" val="24127507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b="1">
                <a:latin typeface="Huawei Sans" panose="020C0503030203020204" pitchFamily="34" charset="0"/>
                <a:cs typeface="+mn-ea"/>
                <a:sym typeface="+mn-lt"/>
              </a:rPr>
              <a:t>Abstract</a:t>
            </a:r>
          </a:p>
          <a:p>
            <a:r>
              <a:rPr lang="en-US">
                <a:solidFill>
                  <a:schemeClr val="bg1">
                    <a:lumMod val="50000"/>
                  </a:schemeClr>
                </a:solidFill>
                <a:latin typeface="Huawei Sans" panose="020C0503030203020204" pitchFamily="34" charset="0"/>
                <a:cs typeface="+mn-ea"/>
                <a:sym typeface="+mn-lt"/>
              </a:rPr>
              <a:t>Architecture and Components</a:t>
            </a:r>
          </a:p>
          <a:p>
            <a:r>
              <a:rPr lang="en-US">
                <a:solidFill>
                  <a:schemeClr val="bg1">
                    <a:lumMod val="50000"/>
                  </a:schemeClr>
                </a:solidFill>
                <a:latin typeface="Huawei Sans" panose="020C0503030203020204" pitchFamily="34" charset="0"/>
                <a:cs typeface="+mn-ea"/>
                <a:sym typeface="+mn-lt"/>
              </a:rPr>
              <a:t>Battery Management</a:t>
            </a:r>
          </a:p>
          <a:p>
            <a:r>
              <a:rPr lang="en-US">
                <a:solidFill>
                  <a:schemeClr val="bg1">
                    <a:lumMod val="50000"/>
                  </a:schemeClr>
                </a:solidFill>
                <a:latin typeface="Huawei Sans" panose="020C0503030203020204" pitchFamily="34" charset="0"/>
                <a:cs typeface="+mn-ea"/>
                <a:sym typeface="+mn-lt"/>
              </a:rPr>
              <a:t>Application Scenarios</a:t>
            </a:r>
          </a:p>
          <a:p>
            <a:r>
              <a:rPr lang="en-US">
                <a:solidFill>
                  <a:schemeClr val="bg1">
                    <a:lumMod val="50000"/>
                  </a:schemeClr>
                </a:solidFill>
                <a:latin typeface="Huawei Sans" panose="020C0503030203020204" pitchFamily="34" charset="0"/>
                <a:cs typeface="+mn-ea"/>
                <a:sym typeface="+mn-lt"/>
              </a:rPr>
              <a:t>Huawei DC Power Systems</a:t>
            </a:r>
          </a:p>
          <a:p>
            <a:endParaRPr lang="zh-CN" altLang="en-US" dirty="0">
              <a:solidFill>
                <a:schemeClr val="bg1">
                  <a:lumMod val="50000"/>
                </a:schemeClr>
              </a:solidFill>
              <a:latin typeface="Huawei Sans" panose="020C0503030203020204" pitchFamily="34" charset="0"/>
              <a:cs typeface="+mn-ea"/>
              <a:sym typeface="+mn-lt"/>
            </a:endParaRPr>
          </a:p>
        </p:txBody>
      </p:sp>
    </p:spTree>
    <p:extLst>
      <p:ext uri="{BB962C8B-B14F-4D97-AF65-F5344CB8AC3E}">
        <p14:creationId xmlns:p14="http://schemas.microsoft.com/office/powerpoint/2010/main" val="8876012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en-US">
                <a:latin typeface="Huawei Sans" panose="020C0503030203020204" pitchFamily="34" charset="0"/>
                <a:ea typeface="+mn-ea"/>
                <a:cs typeface="+mn-ea"/>
                <a:sym typeface="+mn-lt"/>
              </a:rPr>
              <a:t>DC Power System Application Scenarios</a:t>
            </a:r>
          </a:p>
        </p:txBody>
      </p:sp>
      <p:sp>
        <p:nvSpPr>
          <p:cNvPr id="9" name="文本占位符 8"/>
          <p:cNvSpPr>
            <a:spLocks noGrp="1"/>
          </p:cNvSpPr>
          <p:nvPr>
            <p:ph type="body" sz="quarter" idx="10"/>
          </p:nvPr>
        </p:nvSpPr>
        <p:spPr/>
        <p:txBody>
          <a:bodyPr/>
          <a:lstStyle/>
          <a:p>
            <a:r>
              <a:rPr lang="en-US" sz="1600" dirty="0">
                <a:latin typeface="Huawei Sans" panose="020C0503030203020204" pitchFamily="34" charset="0"/>
                <a:ea typeface="+mn-ea"/>
                <a:cs typeface="+mn-ea"/>
                <a:sym typeface="+mn-lt"/>
              </a:rPr>
              <a:t>AC power (mains) and its direction change periodically as time changes.</a:t>
            </a:r>
          </a:p>
          <a:p>
            <a:r>
              <a:rPr lang="en-US" sz="1600" dirty="0">
                <a:latin typeface="Huawei Sans" panose="020C0503030203020204" pitchFamily="34" charset="0"/>
                <a:ea typeface="+mn-ea"/>
                <a:cs typeface="+mn-ea"/>
                <a:sym typeface="+mn-lt"/>
              </a:rPr>
              <a:t>DC power and its direction do not change with time. It is steady current.</a:t>
            </a:r>
          </a:p>
        </p:txBody>
      </p:sp>
      <p:sp>
        <p:nvSpPr>
          <p:cNvPr id="32" name="文本占位符 8"/>
          <p:cNvSpPr txBox="1">
            <a:spLocks/>
          </p:cNvSpPr>
          <p:nvPr/>
        </p:nvSpPr>
        <p:spPr bwMode="auto">
          <a:xfrm>
            <a:off x="438313" y="4708208"/>
            <a:ext cx="11307600" cy="111581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latin typeface="Huawei Sans" panose="020C0503030203020204" pitchFamily="34" charset="0"/>
                <a:ea typeface="+mn-ea"/>
                <a:cs typeface="+mn-ea"/>
                <a:sym typeface="+mn-lt"/>
              </a:rPr>
              <a:t>DC power is used for powering electronic devices, and AC power is used for </a:t>
            </a:r>
            <a:r>
              <a:rPr lang="en-US" sz="1600" dirty="0" smtClean="0">
                <a:ea typeface="+mn-ea"/>
                <a:cs typeface="+mn-ea"/>
                <a:sym typeface="+mn-lt"/>
              </a:rPr>
              <a:t>upstream </a:t>
            </a:r>
            <a:r>
              <a:rPr lang="en-US" sz="1600" dirty="0" smtClean="0">
                <a:latin typeface="Huawei Sans" panose="020C0503030203020204" pitchFamily="34" charset="0"/>
                <a:ea typeface="+mn-ea"/>
                <a:cs typeface="+mn-ea"/>
                <a:sym typeface="+mn-lt"/>
              </a:rPr>
              <a:t>electric </a:t>
            </a:r>
            <a:r>
              <a:rPr lang="en-US" sz="1600" dirty="0">
                <a:latin typeface="Huawei Sans" panose="020C0503030203020204" pitchFamily="34" charset="0"/>
                <a:ea typeface="+mn-ea"/>
                <a:cs typeface="+mn-ea"/>
                <a:sym typeface="+mn-lt"/>
              </a:rPr>
              <a:t>energy transmission.</a:t>
            </a:r>
          </a:p>
          <a:p>
            <a:r>
              <a:rPr lang="en-US" sz="1600" dirty="0">
                <a:latin typeface="Huawei Sans" panose="020C0503030203020204" pitchFamily="34" charset="0"/>
                <a:ea typeface="+mn-ea"/>
                <a:cs typeface="+mn-ea"/>
                <a:sym typeface="+mn-lt"/>
              </a:rPr>
              <a:t>DC arcs are more difficult to be extinguished than AC arcs. Unless otherwise specified, do not mix AC and DC devices.</a:t>
            </a:r>
          </a:p>
        </p:txBody>
      </p:sp>
      <p:pic>
        <p:nvPicPr>
          <p:cNvPr id="2052" name="Picture 4" descr="http://pics7.baidu.com/feed/a5c27d1ed21b0ef41cfffa4df99303dc81cb3e6e.jpeg?token=001ce2b2c4662e2e27cd791ad3011670&amp;s=4BAC386211954DC018FC91C3000080B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486" y="2532185"/>
            <a:ext cx="5014462" cy="1950940"/>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直接箭头连接符 16"/>
          <p:cNvCxnSpPr/>
          <p:nvPr/>
        </p:nvCxnSpPr>
        <p:spPr>
          <a:xfrm flipV="1">
            <a:off x="6893169" y="2715065"/>
            <a:ext cx="0" cy="1547446"/>
          </a:xfrm>
          <a:prstGeom prst="straightConnector1">
            <a:avLst/>
          </a:prstGeom>
          <a:ln w="22225">
            <a:solidFill>
              <a:schemeClr val="tx1"/>
            </a:solidFill>
            <a:headEnd w="sm" len="sm"/>
            <a:tailEnd type="triangle" w="med" len="lg"/>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6893169" y="3868615"/>
            <a:ext cx="3600000" cy="0"/>
          </a:xfrm>
          <a:prstGeom prst="straightConnector1">
            <a:avLst/>
          </a:prstGeom>
          <a:ln w="22225">
            <a:solidFill>
              <a:schemeClr val="tx1"/>
            </a:solidFill>
            <a:headEnd w="sm" len="sm"/>
            <a:tailEnd type="triangle" w="med" len="lg"/>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893169" y="3348116"/>
            <a:ext cx="288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6578659" y="3716338"/>
            <a:ext cx="314510" cy="369332"/>
          </a:xfrm>
          <a:prstGeom prst="rect">
            <a:avLst/>
          </a:prstGeom>
          <a:noFill/>
        </p:spPr>
        <p:txBody>
          <a:bodyPr wrap="none" rtlCol="0">
            <a:spAutoFit/>
          </a:bodyPr>
          <a:lstStyle/>
          <a:p>
            <a:r>
              <a:rPr lang="en-US">
                <a:latin typeface="Huawei Sans" panose="020C0503030203020204" pitchFamily="34" charset="0"/>
              </a:rPr>
              <a:t>0</a:t>
            </a:r>
          </a:p>
        </p:txBody>
      </p:sp>
      <p:sp>
        <p:nvSpPr>
          <p:cNvPr id="44" name="文本框 43"/>
          <p:cNvSpPr txBox="1"/>
          <p:nvPr/>
        </p:nvSpPr>
        <p:spPr>
          <a:xfrm>
            <a:off x="10493170" y="3716338"/>
            <a:ext cx="453970" cy="369332"/>
          </a:xfrm>
          <a:prstGeom prst="rect">
            <a:avLst/>
          </a:prstGeom>
          <a:noFill/>
        </p:spPr>
        <p:txBody>
          <a:bodyPr wrap="none" rtlCol="0">
            <a:spAutoFit/>
          </a:bodyPr>
          <a:lstStyle/>
          <a:p>
            <a:r>
              <a:rPr lang="en-US">
                <a:latin typeface="Huawei Sans" panose="020C0503030203020204" pitchFamily="34" charset="0"/>
              </a:rPr>
              <a:t>t/s</a:t>
            </a:r>
          </a:p>
        </p:txBody>
      </p:sp>
      <p:sp>
        <p:nvSpPr>
          <p:cNvPr id="45" name="文本框 44"/>
          <p:cNvSpPr txBox="1"/>
          <p:nvPr/>
        </p:nvSpPr>
        <p:spPr>
          <a:xfrm>
            <a:off x="6893169" y="2642943"/>
            <a:ext cx="587020" cy="369332"/>
          </a:xfrm>
          <a:prstGeom prst="rect">
            <a:avLst/>
          </a:prstGeom>
          <a:noFill/>
        </p:spPr>
        <p:txBody>
          <a:bodyPr wrap="none" rtlCol="0">
            <a:spAutoFit/>
          </a:bodyPr>
          <a:lstStyle/>
          <a:p>
            <a:r>
              <a:rPr lang="en-US">
                <a:latin typeface="Huawei Sans" panose="020C0503030203020204" pitchFamily="34" charset="0"/>
              </a:rPr>
              <a:t>U/V</a:t>
            </a:r>
          </a:p>
        </p:txBody>
      </p:sp>
      <p:sp>
        <p:nvSpPr>
          <p:cNvPr id="51" name="文本框 50"/>
          <p:cNvSpPr txBox="1"/>
          <p:nvPr/>
        </p:nvSpPr>
        <p:spPr>
          <a:xfrm>
            <a:off x="690978" y="2938196"/>
            <a:ext cx="574196" cy="369332"/>
          </a:xfrm>
          <a:prstGeom prst="rect">
            <a:avLst/>
          </a:prstGeom>
          <a:solidFill>
            <a:schemeClr val="bg1"/>
          </a:solidFill>
        </p:spPr>
        <p:txBody>
          <a:bodyPr wrap="none" rtlCol="0">
            <a:spAutoFit/>
          </a:bodyPr>
          <a:lstStyle/>
          <a:p>
            <a:r>
              <a:rPr lang="en-US">
                <a:latin typeface="Huawei Sans" panose="020C0503030203020204" pitchFamily="34" charset="0"/>
              </a:rPr>
              <a:t>380</a:t>
            </a:r>
          </a:p>
        </p:txBody>
      </p:sp>
      <p:sp>
        <p:nvSpPr>
          <p:cNvPr id="53" name="文本框 52"/>
          <p:cNvSpPr txBox="1"/>
          <p:nvPr/>
        </p:nvSpPr>
        <p:spPr>
          <a:xfrm>
            <a:off x="8333169" y="4313848"/>
            <a:ext cx="1106393" cy="338554"/>
          </a:xfrm>
          <a:prstGeom prst="rect">
            <a:avLst/>
          </a:prstGeom>
          <a:noFill/>
        </p:spPr>
        <p:txBody>
          <a:bodyPr wrap="none" rtlCol="0">
            <a:spAutoFit/>
          </a:bodyPr>
          <a:lstStyle/>
          <a:p>
            <a:r>
              <a:rPr lang="en-US" sz="1600">
                <a:latin typeface="Huawei Sans" panose="020C0503030203020204" pitchFamily="34" charset="0"/>
                <a:cs typeface="+mn-ea"/>
                <a:sym typeface="+mn-lt"/>
              </a:rPr>
              <a:t>DC power</a:t>
            </a:r>
          </a:p>
        </p:txBody>
      </p:sp>
      <p:sp>
        <p:nvSpPr>
          <p:cNvPr id="14" name="文本框 13"/>
          <p:cNvSpPr txBox="1"/>
          <p:nvPr/>
        </p:nvSpPr>
        <p:spPr>
          <a:xfrm>
            <a:off x="6220959" y="3105916"/>
            <a:ext cx="574196" cy="369332"/>
          </a:xfrm>
          <a:prstGeom prst="rect">
            <a:avLst/>
          </a:prstGeom>
          <a:solidFill>
            <a:schemeClr val="bg1"/>
          </a:solidFill>
        </p:spPr>
        <p:txBody>
          <a:bodyPr wrap="none" rtlCol="0">
            <a:spAutoFit/>
          </a:bodyPr>
          <a:lstStyle/>
          <a:p>
            <a:r>
              <a:rPr lang="en-US">
                <a:latin typeface="Huawei Sans" panose="020C0503030203020204" pitchFamily="34" charset="0"/>
              </a:rPr>
              <a:t>220</a:t>
            </a:r>
          </a:p>
        </p:txBody>
      </p:sp>
      <p:sp>
        <p:nvSpPr>
          <p:cNvPr id="15" name="文本框 14"/>
          <p:cNvSpPr txBox="1"/>
          <p:nvPr/>
        </p:nvSpPr>
        <p:spPr>
          <a:xfrm>
            <a:off x="2467498" y="4313848"/>
            <a:ext cx="1091966" cy="338554"/>
          </a:xfrm>
          <a:prstGeom prst="rect">
            <a:avLst/>
          </a:prstGeom>
          <a:noFill/>
        </p:spPr>
        <p:txBody>
          <a:bodyPr wrap="none" rtlCol="0">
            <a:spAutoFit/>
          </a:bodyPr>
          <a:lstStyle/>
          <a:p>
            <a:r>
              <a:rPr lang="en-US" sz="1600">
                <a:latin typeface="Huawei Sans" panose="020C0503030203020204" pitchFamily="34" charset="0"/>
                <a:cs typeface="+mn-ea"/>
                <a:sym typeface="+mn-lt"/>
              </a:rPr>
              <a:t>AC power</a:t>
            </a:r>
          </a:p>
        </p:txBody>
      </p:sp>
    </p:spTree>
    <p:extLst>
      <p:ext uri="{BB962C8B-B14F-4D97-AF65-F5344CB8AC3E}">
        <p14:creationId xmlns:p14="http://schemas.microsoft.com/office/powerpoint/2010/main" val="9767238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en-US" dirty="0">
                <a:latin typeface="Huawei Sans" panose="020C0503030203020204" pitchFamily="34" charset="0"/>
                <a:ea typeface="+mn-ea"/>
                <a:cs typeface="+mn-ea"/>
                <a:sym typeface="+mn-lt"/>
              </a:rPr>
              <a:t>Basic Functions of Huawei DC Power Systems</a:t>
            </a:r>
          </a:p>
        </p:txBody>
      </p:sp>
      <p:sp>
        <p:nvSpPr>
          <p:cNvPr id="9" name="文本占位符 8"/>
          <p:cNvSpPr>
            <a:spLocks noGrp="1"/>
          </p:cNvSpPr>
          <p:nvPr>
            <p:ph type="body" sz="quarter" idx="10"/>
          </p:nvPr>
        </p:nvSpPr>
        <p:spPr/>
        <p:txBody>
          <a:bodyPr/>
          <a:lstStyle/>
          <a:p>
            <a:r>
              <a:rPr lang="en-US" sz="2000" dirty="0">
                <a:latin typeface="Huawei Sans" panose="020C0503030203020204" pitchFamily="34" charset="0"/>
                <a:ea typeface="+mn-ea"/>
                <a:cs typeface="+mn-ea"/>
                <a:sym typeface="+mn-lt"/>
              </a:rPr>
              <a:t>Two basic functions</a:t>
            </a:r>
          </a:p>
          <a:p>
            <a:pPr lvl="1"/>
            <a:r>
              <a:rPr lang="en-US" sz="1800" dirty="0">
                <a:latin typeface="Huawei Sans" panose="020C0503030203020204" pitchFamily="34" charset="0"/>
                <a:ea typeface="+mn-ea"/>
                <a:cs typeface="+mn-ea"/>
                <a:sym typeface="+mn-lt"/>
              </a:rPr>
              <a:t>Rectification</a:t>
            </a:r>
          </a:p>
          <a:p>
            <a:pPr lvl="2"/>
            <a:r>
              <a:rPr lang="en-US" sz="1600" dirty="0">
                <a:latin typeface="Huawei Sans" panose="020C0503030203020204" pitchFamily="34" charset="0"/>
                <a:ea typeface="+mn-ea"/>
                <a:cs typeface="+mn-ea"/>
                <a:sym typeface="+mn-lt"/>
              </a:rPr>
              <a:t>Converts 220 V AC or 380 V AC power into –48 V DC power.</a:t>
            </a:r>
          </a:p>
          <a:p>
            <a:pPr lvl="2"/>
            <a:r>
              <a:rPr lang="en-US" sz="1600" dirty="0">
                <a:latin typeface="Huawei Sans" panose="020C0503030203020204" pitchFamily="34" charset="0"/>
                <a:ea typeface="+mn-ea"/>
                <a:cs typeface="+mn-ea"/>
                <a:sym typeface="+mn-lt"/>
              </a:rPr>
              <a:t>Provides redundancy for rectifiers.</a:t>
            </a:r>
          </a:p>
          <a:p>
            <a:pPr lvl="1"/>
            <a:r>
              <a:rPr lang="en-US" sz="1800" dirty="0">
                <a:latin typeface="Huawei Sans" panose="020C0503030203020204" pitchFamily="34" charset="0"/>
                <a:ea typeface="+mn-ea"/>
                <a:cs typeface="+mn-ea"/>
                <a:sym typeface="+mn-lt"/>
              </a:rPr>
              <a:t>Battery management</a:t>
            </a:r>
          </a:p>
          <a:p>
            <a:pPr lvl="2"/>
            <a:r>
              <a:rPr lang="en-US" sz="1600" dirty="0">
                <a:latin typeface="Huawei Sans" panose="020C0503030203020204" pitchFamily="34" charset="0"/>
                <a:ea typeface="+mn-ea"/>
                <a:cs typeface="+mn-ea"/>
                <a:sym typeface="+mn-lt"/>
              </a:rPr>
              <a:t>Manages the charge and discharge of batteries connected in parallel on the output side. That is, batteries can be charged and discharged with appropriate voltages, currents, and modes to ensure that the DC load </a:t>
            </a:r>
            <a:r>
              <a:rPr lang="en-US" sz="1600" dirty="0" smtClean="0">
                <a:latin typeface="Huawei Sans" panose="020C0503030203020204" pitchFamily="34" charset="0"/>
                <a:ea typeface="+mn-ea"/>
                <a:cs typeface="+mn-ea"/>
                <a:sym typeface="+mn-lt"/>
              </a:rPr>
              <a:t>operates </a:t>
            </a:r>
            <a:r>
              <a:rPr lang="en-US" sz="1600" dirty="0">
                <a:latin typeface="Huawei Sans" panose="020C0503030203020204" pitchFamily="34" charset="0"/>
                <a:ea typeface="+mn-ea"/>
                <a:cs typeface="+mn-ea"/>
                <a:sym typeface="+mn-lt"/>
              </a:rPr>
              <a:t>uninterruptedly when the AC power failure occurs.</a:t>
            </a:r>
          </a:p>
        </p:txBody>
      </p:sp>
    </p:spTree>
    <p:extLst>
      <p:ext uri="{BB962C8B-B14F-4D97-AF65-F5344CB8AC3E}">
        <p14:creationId xmlns:p14="http://schemas.microsoft.com/office/powerpoint/2010/main" val="21946500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en-US">
                <a:latin typeface="Huawei Sans" panose="020C0503030203020204" pitchFamily="34" charset="0"/>
                <a:ea typeface="+mn-ea"/>
                <a:cs typeface="+mn-ea"/>
                <a:sym typeface="+mn-lt"/>
              </a:rPr>
              <a:t>Output Voltage</a:t>
            </a:r>
          </a:p>
        </p:txBody>
      </p:sp>
      <p:sp>
        <p:nvSpPr>
          <p:cNvPr id="9" name="文本占位符 8"/>
          <p:cNvSpPr>
            <a:spLocks noGrp="1"/>
          </p:cNvSpPr>
          <p:nvPr>
            <p:ph type="body" sz="quarter" idx="10"/>
          </p:nvPr>
        </p:nvSpPr>
        <p:spPr/>
        <p:txBody>
          <a:bodyPr/>
          <a:lstStyle/>
          <a:p>
            <a:r>
              <a:rPr lang="en-US" sz="2000" dirty="0">
                <a:latin typeface="Huawei Sans" panose="020C0503030203020204" pitchFamily="34" charset="0"/>
                <a:ea typeface="+mn-ea"/>
                <a:cs typeface="+mn-ea"/>
                <a:sym typeface="+mn-lt"/>
              </a:rPr>
              <a:t>Why is the polarity negative?</a:t>
            </a:r>
          </a:p>
          <a:p>
            <a:pPr lvl="1"/>
            <a:r>
              <a:rPr lang="en-US" sz="1800" dirty="0">
                <a:latin typeface="Huawei Sans" panose="020C0503030203020204" pitchFamily="34" charset="0"/>
                <a:ea typeface="+mn-ea"/>
                <a:cs typeface="+mn-ea"/>
                <a:sym typeface="+mn-lt"/>
              </a:rPr>
              <a:t>Due to historical reasons, the positive pole of the telecom power supply was grounded at the early stage, forming a loop through the ground and saving cables.</a:t>
            </a:r>
          </a:p>
          <a:p>
            <a:pPr lvl="1"/>
            <a:r>
              <a:rPr lang="en-US" sz="1800" dirty="0">
                <a:latin typeface="Huawei Sans" panose="020C0503030203020204" pitchFamily="34" charset="0"/>
                <a:ea typeface="+mn-ea"/>
                <a:cs typeface="+mn-ea"/>
                <a:sym typeface="+mn-lt"/>
              </a:rPr>
              <a:t>The positive grounding can reduce the corrosion of negative devices.</a:t>
            </a:r>
          </a:p>
          <a:p>
            <a:r>
              <a:rPr lang="en-US" sz="2000" dirty="0">
                <a:latin typeface="Huawei Sans" panose="020C0503030203020204" pitchFamily="34" charset="0"/>
                <a:ea typeface="+mn-ea"/>
                <a:cs typeface="+mn-ea"/>
                <a:sym typeface="+mn-lt"/>
              </a:rPr>
              <a:t>Why is the voltage –48 V?</a:t>
            </a:r>
          </a:p>
          <a:p>
            <a:pPr lvl="1"/>
            <a:r>
              <a:rPr lang="en-US" sz="1800" dirty="0">
                <a:latin typeface="Huawei Sans" panose="020C0503030203020204" pitchFamily="34" charset="0"/>
                <a:ea typeface="+mn-ea"/>
                <a:cs typeface="+mn-ea"/>
                <a:sym typeface="+mn-lt"/>
              </a:rPr>
              <a:t>The early-stage power systems use the original lead-acid batteries, and the voltage is a multiple of the basic (single battery) voltage 1.2 V.</a:t>
            </a:r>
          </a:p>
          <a:p>
            <a:pPr lvl="1"/>
            <a:r>
              <a:rPr lang="en-US" sz="1800" dirty="0">
                <a:latin typeface="Huawei Sans" panose="020C0503030203020204" pitchFamily="34" charset="0"/>
                <a:ea typeface="+mn-ea"/>
                <a:cs typeface="+mn-ea"/>
                <a:sym typeface="+mn-lt"/>
              </a:rPr>
              <a:t>According to the device component and line capabilities, 48 V voltage is selected to ensure the communication distance of local calls and security.</a:t>
            </a:r>
          </a:p>
          <a:p>
            <a:pPr lvl="1"/>
            <a:endParaRPr lang="zh-CN" altLang="en-US" sz="1800" dirty="0">
              <a:latin typeface="Huawei Sans" panose="020C0503030203020204" pitchFamily="34" charset="0"/>
              <a:ea typeface="+mn-ea"/>
              <a:cs typeface="+mn-ea"/>
              <a:sym typeface="+mn-lt"/>
            </a:endParaRPr>
          </a:p>
        </p:txBody>
      </p:sp>
    </p:spTree>
    <p:extLst>
      <p:ext uri="{BB962C8B-B14F-4D97-AF65-F5344CB8AC3E}">
        <p14:creationId xmlns:p14="http://schemas.microsoft.com/office/powerpoint/2010/main" val="37388515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en-US">
                <a:latin typeface="Huawei Sans" panose="020C0503030203020204" pitchFamily="34" charset="0"/>
                <a:ea typeface="+mn-ea"/>
                <a:cs typeface="+mn-ea"/>
                <a:sym typeface="+mn-lt"/>
              </a:rPr>
              <a:t>Logical Composition</a:t>
            </a:r>
          </a:p>
        </p:txBody>
      </p:sp>
      <p:sp>
        <p:nvSpPr>
          <p:cNvPr id="9" name="文本占位符 8"/>
          <p:cNvSpPr>
            <a:spLocks noGrp="1"/>
          </p:cNvSpPr>
          <p:nvPr>
            <p:ph type="body" sz="quarter" idx="10"/>
          </p:nvPr>
        </p:nvSpPr>
        <p:spPr/>
        <p:txBody>
          <a:bodyPr/>
          <a:lstStyle/>
          <a:p>
            <a:r>
              <a:rPr lang="en-US" sz="1800" dirty="0">
                <a:latin typeface="Huawei Sans" panose="020C0503030203020204" pitchFamily="34" charset="0"/>
                <a:ea typeface="+mn-ea"/>
                <a:cs typeface="+mn-ea"/>
                <a:sym typeface="+mn-lt"/>
              </a:rPr>
              <a:t>The telecom power system consists of the AC </a:t>
            </a:r>
            <a:r>
              <a:rPr lang="en-US" sz="1800" dirty="0" smtClean="0">
                <a:latin typeface="Huawei Sans" panose="020C0503030203020204" pitchFamily="34" charset="0"/>
                <a:ea typeface="+mn-ea"/>
                <a:cs typeface="+mn-ea"/>
                <a:sym typeface="+mn-lt"/>
              </a:rPr>
              <a:t>power distribution unit (PDU), </a:t>
            </a:r>
            <a:r>
              <a:rPr lang="en-US" sz="1800" dirty="0">
                <a:latin typeface="Huawei Sans" panose="020C0503030203020204" pitchFamily="34" charset="0"/>
                <a:ea typeface="+mn-ea"/>
                <a:cs typeface="+mn-ea"/>
                <a:sym typeface="+mn-lt"/>
              </a:rPr>
              <a:t>DC </a:t>
            </a:r>
            <a:r>
              <a:rPr lang="en-US" sz="1800" dirty="0" smtClean="0">
                <a:latin typeface="Huawei Sans" panose="020C0503030203020204" pitchFamily="34" charset="0"/>
                <a:ea typeface="+mn-ea"/>
                <a:cs typeface="+mn-ea"/>
                <a:sym typeface="+mn-lt"/>
              </a:rPr>
              <a:t>PDU, </a:t>
            </a:r>
            <a:r>
              <a:rPr lang="en-US" sz="1800" dirty="0">
                <a:latin typeface="Huawei Sans" panose="020C0503030203020204" pitchFamily="34" charset="0"/>
                <a:ea typeface="+mn-ea"/>
                <a:cs typeface="+mn-ea"/>
                <a:sym typeface="+mn-lt"/>
              </a:rPr>
              <a:t>rectifier, and monitoring unit.</a:t>
            </a:r>
          </a:p>
        </p:txBody>
      </p:sp>
      <p:sp>
        <p:nvSpPr>
          <p:cNvPr id="4" name="Line 7"/>
          <p:cNvSpPr>
            <a:spLocks noChangeShapeType="1"/>
          </p:cNvSpPr>
          <p:nvPr/>
        </p:nvSpPr>
        <p:spPr bwMode="auto">
          <a:xfrm>
            <a:off x="2989454" y="3025653"/>
            <a:ext cx="0" cy="913335"/>
          </a:xfrm>
          <a:prstGeom prst="line">
            <a:avLst/>
          </a:prstGeom>
          <a:noFill/>
          <a:ln w="50800">
            <a:solidFill>
              <a:schemeClr val="tx1"/>
            </a:solidFill>
            <a:round/>
            <a:headEnd type="none" w="sm" len="sm"/>
            <a:tailEnd type="stealth" w="med" len="lg"/>
          </a:ln>
        </p:spPr>
        <p:txBody>
          <a:bodyPr wrap="none" anchor="ctr"/>
          <a:lstStyle/>
          <a:p>
            <a:endParaRPr lang="zh-CN" altLang="en-US" sz="1200">
              <a:latin typeface="Huawei Sans" panose="020C0503030203020204" pitchFamily="34" charset="0"/>
              <a:cs typeface="+mn-ea"/>
              <a:sym typeface="+mn-lt"/>
            </a:endParaRPr>
          </a:p>
        </p:txBody>
      </p:sp>
      <p:sp>
        <p:nvSpPr>
          <p:cNvPr id="5" name="Rectangle 8"/>
          <p:cNvSpPr>
            <a:spLocks noChangeArrowheads="1"/>
          </p:cNvSpPr>
          <p:nvPr/>
        </p:nvSpPr>
        <p:spPr bwMode="auto">
          <a:xfrm>
            <a:off x="2694139" y="1955837"/>
            <a:ext cx="956653" cy="1258231"/>
          </a:xfrm>
          <a:prstGeom prst="rect">
            <a:avLst/>
          </a:prstGeom>
          <a:solidFill>
            <a:srgbClr val="FFFF99"/>
          </a:solidFill>
          <a:ln w="12700">
            <a:solidFill>
              <a:schemeClr val="tx1"/>
            </a:solidFill>
            <a:miter lim="800000"/>
            <a:headEnd/>
            <a:tailEnd/>
          </a:ln>
          <a:effectLst>
            <a:outerShdw dist="107763" dir="2700000" algn="ctr" rotWithShape="0">
              <a:schemeClr val="bg2"/>
            </a:outerShdw>
          </a:effectLst>
        </p:spPr>
        <p:txBody>
          <a:bodyPr vert="horz" wrap="none" lIns="92075" tIns="46038" rIns="92075" bIns="46038" anchor="ctr"/>
          <a:lstStyle/>
          <a:p>
            <a:pPr algn="ctr" defTabSz="1016127" eaLnBrk="0" hangingPunct="0">
              <a:lnSpc>
                <a:spcPct val="140000"/>
              </a:lnSpc>
              <a:defRPr/>
            </a:pPr>
            <a:r>
              <a:rPr lang="en-US" sz="1600" dirty="0">
                <a:latin typeface="Huawei Sans" panose="020C0503030203020204" pitchFamily="34" charset="0"/>
              </a:rPr>
              <a:t>AC </a:t>
            </a:r>
            <a:endParaRPr lang="en-US" sz="1600" dirty="0" smtClean="0">
              <a:latin typeface="Huawei Sans" panose="020C0503030203020204" pitchFamily="34" charset="0"/>
            </a:endParaRPr>
          </a:p>
          <a:p>
            <a:pPr algn="ctr" defTabSz="1016127" eaLnBrk="0" hangingPunct="0">
              <a:lnSpc>
                <a:spcPct val="140000"/>
              </a:lnSpc>
              <a:defRPr/>
            </a:pPr>
            <a:r>
              <a:rPr lang="en-US" sz="1600" dirty="0" smtClean="0">
                <a:latin typeface="Huawei Sans" panose="020C0503030203020204" pitchFamily="34" charset="0"/>
              </a:rPr>
              <a:t>PDU</a:t>
            </a:r>
            <a:endParaRPr lang="en-US" sz="1600" dirty="0">
              <a:latin typeface="Huawei Sans" panose="020C0503030203020204" pitchFamily="34" charset="0"/>
            </a:endParaRPr>
          </a:p>
        </p:txBody>
      </p:sp>
      <p:sp>
        <p:nvSpPr>
          <p:cNvPr id="6" name="Rectangle 9"/>
          <p:cNvSpPr>
            <a:spLocks noChangeArrowheads="1"/>
          </p:cNvSpPr>
          <p:nvPr/>
        </p:nvSpPr>
        <p:spPr bwMode="auto">
          <a:xfrm>
            <a:off x="4857008" y="1802550"/>
            <a:ext cx="1892510" cy="370444"/>
          </a:xfrm>
          <a:prstGeom prst="rect">
            <a:avLst/>
          </a:prstGeom>
          <a:solidFill>
            <a:srgbClr val="FF99CC"/>
          </a:solidFill>
          <a:ln w="12700">
            <a:solidFill>
              <a:schemeClr val="tx1"/>
            </a:solidFill>
            <a:miter lim="800000"/>
            <a:headEnd/>
            <a:tailEnd/>
          </a:ln>
          <a:effectLst>
            <a:outerShdw dist="107763" dir="2700000" algn="ctr" rotWithShape="0">
              <a:schemeClr val="bg2"/>
            </a:outerShdw>
          </a:effectLst>
        </p:spPr>
        <p:txBody>
          <a:bodyPr wrap="none" lIns="92075" tIns="46038" rIns="92075" bIns="46038" anchor="ctr"/>
          <a:lstStyle/>
          <a:p>
            <a:pPr algn="ctr" defTabSz="1016127" eaLnBrk="0" hangingPunct="0">
              <a:defRPr/>
            </a:pPr>
            <a:r>
              <a:rPr lang="en-US" sz="1600">
                <a:latin typeface="Huawei Sans" panose="020C0503030203020204" pitchFamily="34" charset="0"/>
              </a:rPr>
              <a:t>Rectifier</a:t>
            </a:r>
          </a:p>
        </p:txBody>
      </p:sp>
      <p:sp>
        <p:nvSpPr>
          <p:cNvPr id="7" name="Rectangle 10"/>
          <p:cNvSpPr>
            <a:spLocks noChangeArrowheads="1"/>
          </p:cNvSpPr>
          <p:nvPr/>
        </p:nvSpPr>
        <p:spPr bwMode="auto">
          <a:xfrm>
            <a:off x="4857008" y="2415698"/>
            <a:ext cx="1892510" cy="389605"/>
          </a:xfrm>
          <a:prstGeom prst="rect">
            <a:avLst/>
          </a:prstGeom>
          <a:solidFill>
            <a:srgbClr val="FF99CC"/>
          </a:solidFill>
          <a:ln w="12700">
            <a:solidFill>
              <a:schemeClr val="tx1"/>
            </a:solidFill>
            <a:miter lim="800000"/>
            <a:headEnd/>
            <a:tailEnd/>
          </a:ln>
          <a:effectLst>
            <a:outerShdw dist="107763" dir="2700000" algn="ctr" rotWithShape="0">
              <a:schemeClr val="bg2"/>
            </a:outerShdw>
          </a:effectLst>
        </p:spPr>
        <p:txBody>
          <a:bodyPr wrap="none" lIns="92075" tIns="46038" rIns="92075" bIns="46038" anchor="ctr"/>
          <a:lstStyle/>
          <a:p>
            <a:pPr algn="ctr" defTabSz="1016127" eaLnBrk="0" hangingPunct="0">
              <a:defRPr/>
            </a:pPr>
            <a:r>
              <a:rPr lang="en-US" sz="1600">
                <a:latin typeface="Huawei Sans" panose="020C0503030203020204" pitchFamily="34" charset="0"/>
              </a:rPr>
              <a:t>Rectifier</a:t>
            </a:r>
          </a:p>
        </p:txBody>
      </p:sp>
      <p:sp>
        <p:nvSpPr>
          <p:cNvPr id="10" name="Rectangle 11"/>
          <p:cNvSpPr>
            <a:spLocks noChangeArrowheads="1"/>
          </p:cNvSpPr>
          <p:nvPr/>
        </p:nvSpPr>
        <p:spPr bwMode="auto">
          <a:xfrm>
            <a:off x="4857008" y="3182134"/>
            <a:ext cx="1892510" cy="370444"/>
          </a:xfrm>
          <a:prstGeom prst="rect">
            <a:avLst/>
          </a:prstGeom>
          <a:solidFill>
            <a:srgbClr val="FF99CC"/>
          </a:solidFill>
          <a:ln w="12700">
            <a:solidFill>
              <a:schemeClr val="tx1"/>
            </a:solidFill>
            <a:miter lim="800000"/>
            <a:headEnd/>
            <a:tailEnd/>
          </a:ln>
          <a:effectLst>
            <a:outerShdw dist="107763" dir="2700000" algn="ctr" rotWithShape="0">
              <a:schemeClr val="bg2"/>
            </a:outerShdw>
          </a:effectLst>
        </p:spPr>
        <p:txBody>
          <a:bodyPr wrap="none" lIns="92075" tIns="46038" rIns="92075" bIns="46038" anchor="ctr"/>
          <a:lstStyle/>
          <a:p>
            <a:pPr algn="ctr" defTabSz="1016127" eaLnBrk="0" hangingPunct="0">
              <a:defRPr/>
            </a:pPr>
            <a:r>
              <a:rPr lang="en-US" sz="1600">
                <a:latin typeface="Huawei Sans" panose="020C0503030203020204" pitchFamily="34" charset="0"/>
              </a:rPr>
              <a:t>Rectifier</a:t>
            </a:r>
          </a:p>
        </p:txBody>
      </p:sp>
      <p:sp>
        <p:nvSpPr>
          <p:cNvPr id="11" name="Rectangle 12"/>
          <p:cNvSpPr>
            <a:spLocks noChangeArrowheads="1"/>
          </p:cNvSpPr>
          <p:nvPr/>
        </p:nvSpPr>
        <p:spPr bwMode="auto">
          <a:xfrm>
            <a:off x="8209454" y="1955837"/>
            <a:ext cx="956653" cy="1258231"/>
          </a:xfrm>
          <a:prstGeom prst="rect">
            <a:avLst/>
          </a:prstGeom>
          <a:solidFill>
            <a:srgbClr val="A2FFA3"/>
          </a:solidFill>
          <a:ln w="12700">
            <a:solidFill>
              <a:schemeClr val="tx1"/>
            </a:solidFill>
            <a:miter lim="800000"/>
            <a:headEnd/>
            <a:tailEnd/>
          </a:ln>
          <a:effectLst>
            <a:outerShdw dist="107763" dir="2700000" algn="ctr" rotWithShape="0">
              <a:schemeClr val="bg2"/>
            </a:outerShdw>
          </a:effectLst>
        </p:spPr>
        <p:txBody>
          <a:bodyPr vert="horz" wrap="none" lIns="92075" tIns="46038" rIns="92075" bIns="46038" anchor="ctr"/>
          <a:lstStyle/>
          <a:p>
            <a:pPr algn="ctr" defTabSz="1016127" eaLnBrk="0" hangingPunct="0">
              <a:defRPr/>
            </a:pPr>
            <a:r>
              <a:rPr lang="en-US" sz="1600" dirty="0">
                <a:latin typeface="Huawei Sans" panose="020C0503030203020204" pitchFamily="34" charset="0"/>
              </a:rPr>
              <a:t>DC </a:t>
            </a:r>
            <a:endParaRPr lang="en-US" sz="1600" dirty="0" smtClean="0">
              <a:latin typeface="Huawei Sans" panose="020C0503030203020204" pitchFamily="34" charset="0"/>
            </a:endParaRPr>
          </a:p>
          <a:p>
            <a:pPr algn="ctr" defTabSz="1016127" eaLnBrk="0" hangingPunct="0">
              <a:defRPr/>
            </a:pPr>
            <a:r>
              <a:rPr lang="en-US" sz="1600" dirty="0" smtClean="0">
                <a:latin typeface="Huawei Sans" panose="020C0503030203020204" pitchFamily="34" charset="0"/>
              </a:rPr>
              <a:t>PDU</a:t>
            </a:r>
            <a:endParaRPr lang="en-US" sz="1600" dirty="0">
              <a:latin typeface="Huawei Sans" panose="020C0503030203020204" pitchFamily="34" charset="0"/>
            </a:endParaRPr>
          </a:p>
        </p:txBody>
      </p:sp>
      <p:sp>
        <p:nvSpPr>
          <p:cNvPr id="12" name="Rectangle 13"/>
          <p:cNvSpPr>
            <a:spLocks noChangeArrowheads="1"/>
          </p:cNvSpPr>
          <p:nvPr/>
        </p:nvSpPr>
        <p:spPr bwMode="auto">
          <a:xfrm>
            <a:off x="4857008" y="4063534"/>
            <a:ext cx="1892510" cy="411959"/>
          </a:xfrm>
          <a:prstGeom prst="rect">
            <a:avLst/>
          </a:prstGeom>
          <a:solidFill>
            <a:srgbClr val="FDE3BA"/>
          </a:solidFill>
          <a:ln w="12700">
            <a:solidFill>
              <a:schemeClr val="tx1"/>
            </a:solidFill>
            <a:miter lim="800000"/>
            <a:headEnd/>
            <a:tailEnd/>
          </a:ln>
          <a:effectLst>
            <a:outerShdw dist="107763" dir="2700000" algn="ctr" rotWithShape="0">
              <a:schemeClr val="bg2"/>
            </a:outerShdw>
          </a:effectLst>
        </p:spPr>
        <p:txBody>
          <a:bodyPr wrap="none" lIns="92075" tIns="46038" rIns="92075" bIns="46038" anchor="ctr"/>
          <a:lstStyle/>
          <a:p>
            <a:pPr algn="ctr" defTabSz="1016127" eaLnBrk="0" hangingPunct="0">
              <a:defRPr/>
            </a:pPr>
            <a:r>
              <a:rPr lang="en-US" sz="1600" dirty="0">
                <a:latin typeface="Huawei Sans" panose="020C0503030203020204" pitchFamily="34" charset="0"/>
              </a:rPr>
              <a:t>Monitoring module</a:t>
            </a:r>
          </a:p>
        </p:txBody>
      </p:sp>
      <p:sp>
        <p:nvSpPr>
          <p:cNvPr id="13" name="Line 15"/>
          <p:cNvSpPr>
            <a:spLocks noChangeShapeType="1"/>
          </p:cNvSpPr>
          <p:nvPr/>
        </p:nvSpPr>
        <p:spPr bwMode="auto">
          <a:xfrm>
            <a:off x="1496243" y="2256024"/>
            <a:ext cx="1189578" cy="0"/>
          </a:xfrm>
          <a:prstGeom prst="line">
            <a:avLst/>
          </a:prstGeom>
          <a:noFill/>
          <a:ln w="76200">
            <a:solidFill>
              <a:schemeClr val="tx1"/>
            </a:solidFill>
            <a:round/>
            <a:headEnd type="none" w="sm" len="sm"/>
            <a:tailEnd type="stealth" w="med" len="lg"/>
          </a:ln>
        </p:spPr>
        <p:txBody>
          <a:bodyPr wrap="none" anchor="ctr"/>
          <a:lstStyle/>
          <a:p>
            <a:endParaRPr lang="zh-CN" altLang="en-US" sz="1200">
              <a:latin typeface="Huawei Sans" panose="020C0503030203020204" pitchFamily="34" charset="0"/>
              <a:cs typeface="+mn-ea"/>
              <a:sym typeface="+mn-lt"/>
            </a:endParaRPr>
          </a:p>
        </p:txBody>
      </p:sp>
      <p:sp>
        <p:nvSpPr>
          <p:cNvPr id="14" name="Line 16"/>
          <p:cNvSpPr>
            <a:spLocks noChangeShapeType="1"/>
          </p:cNvSpPr>
          <p:nvPr/>
        </p:nvSpPr>
        <p:spPr bwMode="auto">
          <a:xfrm>
            <a:off x="1496243" y="2945816"/>
            <a:ext cx="1189578" cy="0"/>
          </a:xfrm>
          <a:prstGeom prst="line">
            <a:avLst/>
          </a:prstGeom>
          <a:noFill/>
          <a:ln w="76200">
            <a:solidFill>
              <a:schemeClr val="tx1"/>
            </a:solidFill>
            <a:round/>
            <a:headEnd type="none" w="sm" len="sm"/>
            <a:tailEnd type="stealth" w="med" len="lg"/>
          </a:ln>
        </p:spPr>
        <p:txBody>
          <a:bodyPr wrap="none" anchor="ctr"/>
          <a:lstStyle/>
          <a:p>
            <a:endParaRPr lang="zh-CN" altLang="en-US" sz="1200">
              <a:latin typeface="Huawei Sans" panose="020C0503030203020204" pitchFamily="34" charset="0"/>
              <a:cs typeface="+mn-ea"/>
              <a:sym typeface="+mn-lt"/>
            </a:endParaRPr>
          </a:p>
        </p:txBody>
      </p:sp>
      <p:sp>
        <p:nvSpPr>
          <p:cNvPr id="15" name="Rectangle 17"/>
          <p:cNvSpPr>
            <a:spLocks noChangeArrowheads="1"/>
          </p:cNvSpPr>
          <p:nvPr/>
        </p:nvSpPr>
        <p:spPr bwMode="auto">
          <a:xfrm>
            <a:off x="1059392" y="2439649"/>
            <a:ext cx="1300035" cy="339196"/>
          </a:xfrm>
          <a:prstGeom prst="rect">
            <a:avLst/>
          </a:prstGeom>
          <a:noFill/>
          <a:ln w="9525">
            <a:noFill/>
            <a:miter lim="800000"/>
            <a:headEnd/>
            <a:tailEnd/>
          </a:ln>
        </p:spPr>
        <p:txBody>
          <a:bodyPr wrap="none" lIns="92075" tIns="46038" rIns="92075" bIns="46038">
            <a:spAutoFit/>
          </a:bodyPr>
          <a:lstStyle/>
          <a:p>
            <a:pPr algn="ctr" defTabSz="1016127" eaLnBrk="0" hangingPunct="0"/>
            <a:r>
              <a:rPr lang="en-US" sz="1600">
                <a:latin typeface="Huawei Sans" panose="020C0503030203020204" pitchFamily="34" charset="0"/>
              </a:rPr>
              <a:t>Mains input</a:t>
            </a:r>
          </a:p>
        </p:txBody>
      </p:sp>
      <p:sp>
        <p:nvSpPr>
          <p:cNvPr id="16" name="Line 18"/>
          <p:cNvSpPr>
            <a:spLocks noChangeShapeType="1"/>
          </p:cNvSpPr>
          <p:nvPr/>
        </p:nvSpPr>
        <p:spPr bwMode="auto">
          <a:xfrm>
            <a:off x="4307972" y="2562598"/>
            <a:ext cx="540717" cy="0"/>
          </a:xfrm>
          <a:prstGeom prst="line">
            <a:avLst/>
          </a:prstGeom>
          <a:noFill/>
          <a:ln w="50800">
            <a:solidFill>
              <a:schemeClr val="tx1"/>
            </a:solidFill>
            <a:round/>
            <a:headEnd type="none" w="sm" len="sm"/>
            <a:tailEnd type="stealth" w="med" len="lg"/>
          </a:ln>
        </p:spPr>
        <p:txBody>
          <a:bodyPr wrap="none" anchor="ctr"/>
          <a:lstStyle/>
          <a:p>
            <a:endParaRPr lang="zh-CN" altLang="en-US" sz="1200">
              <a:latin typeface="Huawei Sans" panose="020C0503030203020204" pitchFamily="34" charset="0"/>
              <a:cs typeface="+mn-ea"/>
              <a:sym typeface="+mn-lt"/>
            </a:endParaRPr>
          </a:p>
        </p:txBody>
      </p:sp>
      <p:sp>
        <p:nvSpPr>
          <p:cNvPr id="17" name="Line 19"/>
          <p:cNvSpPr>
            <a:spLocks noChangeShapeType="1"/>
          </p:cNvSpPr>
          <p:nvPr/>
        </p:nvSpPr>
        <p:spPr bwMode="auto">
          <a:xfrm flipH="1">
            <a:off x="3767255" y="2562598"/>
            <a:ext cx="540717" cy="0"/>
          </a:xfrm>
          <a:prstGeom prst="line">
            <a:avLst/>
          </a:prstGeom>
          <a:noFill/>
          <a:ln w="50800">
            <a:solidFill>
              <a:schemeClr val="tx1"/>
            </a:solidFill>
            <a:round/>
            <a:headEnd type="none" w="sm" len="sm"/>
            <a:tailEnd type="none" w="sm" len="sm"/>
          </a:ln>
        </p:spPr>
        <p:txBody>
          <a:bodyPr wrap="none" anchor="ctr"/>
          <a:lstStyle/>
          <a:p>
            <a:endParaRPr lang="zh-CN" altLang="en-US" sz="1200">
              <a:latin typeface="Huawei Sans" panose="020C0503030203020204" pitchFamily="34" charset="0"/>
              <a:cs typeface="+mn-ea"/>
              <a:sym typeface="+mn-lt"/>
            </a:endParaRPr>
          </a:p>
        </p:txBody>
      </p:sp>
      <p:sp>
        <p:nvSpPr>
          <p:cNvPr id="18" name="Line 20"/>
          <p:cNvSpPr>
            <a:spLocks noChangeShapeType="1"/>
          </p:cNvSpPr>
          <p:nvPr/>
        </p:nvSpPr>
        <p:spPr bwMode="auto">
          <a:xfrm>
            <a:off x="4307972" y="1949450"/>
            <a:ext cx="540717" cy="0"/>
          </a:xfrm>
          <a:prstGeom prst="line">
            <a:avLst/>
          </a:prstGeom>
          <a:noFill/>
          <a:ln w="50800">
            <a:solidFill>
              <a:schemeClr val="tx1"/>
            </a:solidFill>
            <a:round/>
            <a:headEnd type="none" w="sm" len="sm"/>
            <a:tailEnd type="stealth" w="med" len="lg"/>
          </a:ln>
        </p:spPr>
        <p:txBody>
          <a:bodyPr wrap="none" anchor="ctr"/>
          <a:lstStyle/>
          <a:p>
            <a:endParaRPr lang="zh-CN" altLang="en-US" sz="1200">
              <a:latin typeface="Huawei Sans" panose="020C0503030203020204" pitchFamily="34" charset="0"/>
              <a:cs typeface="+mn-ea"/>
              <a:sym typeface="+mn-lt"/>
            </a:endParaRPr>
          </a:p>
        </p:txBody>
      </p:sp>
      <p:sp>
        <p:nvSpPr>
          <p:cNvPr id="19" name="Freeform 21"/>
          <p:cNvSpPr>
            <a:spLocks/>
          </p:cNvSpPr>
          <p:nvPr/>
        </p:nvSpPr>
        <p:spPr bwMode="auto">
          <a:xfrm>
            <a:off x="4307972" y="1949450"/>
            <a:ext cx="542797" cy="1381180"/>
          </a:xfrm>
          <a:custGeom>
            <a:avLst/>
            <a:gdLst>
              <a:gd name="T0" fmla="*/ 0 w 261"/>
              <a:gd name="T1" fmla="*/ 0 h 865"/>
              <a:gd name="T2" fmla="*/ 0 w 261"/>
              <a:gd name="T3" fmla="*/ 864 h 865"/>
              <a:gd name="T4" fmla="*/ 260 w 261"/>
              <a:gd name="T5" fmla="*/ 864 h 865"/>
              <a:gd name="T6" fmla="*/ 0 60000 65536"/>
              <a:gd name="T7" fmla="*/ 0 60000 65536"/>
              <a:gd name="T8" fmla="*/ 0 60000 65536"/>
              <a:gd name="T9" fmla="*/ 0 w 261"/>
              <a:gd name="T10" fmla="*/ 0 h 865"/>
              <a:gd name="T11" fmla="*/ 261 w 261"/>
              <a:gd name="T12" fmla="*/ 865 h 865"/>
            </a:gdLst>
            <a:ahLst/>
            <a:cxnLst>
              <a:cxn ang="T6">
                <a:pos x="T0" y="T1"/>
              </a:cxn>
              <a:cxn ang="T7">
                <a:pos x="T2" y="T3"/>
              </a:cxn>
              <a:cxn ang="T8">
                <a:pos x="T4" y="T5"/>
              </a:cxn>
            </a:cxnLst>
            <a:rect l="T9" t="T10" r="T11" b="T12"/>
            <a:pathLst>
              <a:path w="261" h="865">
                <a:moveTo>
                  <a:pt x="0" y="0"/>
                </a:moveTo>
                <a:lnTo>
                  <a:pt x="0" y="864"/>
                </a:lnTo>
                <a:lnTo>
                  <a:pt x="260" y="864"/>
                </a:lnTo>
              </a:path>
            </a:pathLst>
          </a:custGeom>
          <a:noFill/>
          <a:ln w="50800" cap="rnd" cmpd="sng">
            <a:solidFill>
              <a:schemeClr val="tx1"/>
            </a:solidFill>
            <a:prstDash val="solid"/>
            <a:round/>
            <a:headEnd type="none" w="sm" len="sm"/>
            <a:tailEnd type="stealth" w="med" len="lg"/>
          </a:ln>
        </p:spPr>
        <p:txBody>
          <a:bodyPr/>
          <a:lstStyle/>
          <a:p>
            <a:endParaRPr lang="zh-CN" altLang="en-US" sz="1200">
              <a:latin typeface="Huawei Sans" panose="020C0503030203020204" pitchFamily="34" charset="0"/>
              <a:cs typeface="+mn-ea"/>
              <a:sym typeface="+mn-lt"/>
            </a:endParaRPr>
          </a:p>
        </p:txBody>
      </p:sp>
      <p:sp>
        <p:nvSpPr>
          <p:cNvPr id="20" name="Line 22"/>
          <p:cNvSpPr>
            <a:spLocks noChangeShapeType="1"/>
          </p:cNvSpPr>
          <p:nvPr/>
        </p:nvSpPr>
        <p:spPr bwMode="auto">
          <a:xfrm>
            <a:off x="6903414" y="1949450"/>
            <a:ext cx="757004" cy="0"/>
          </a:xfrm>
          <a:prstGeom prst="line">
            <a:avLst/>
          </a:prstGeom>
          <a:noFill/>
          <a:ln w="50800">
            <a:solidFill>
              <a:schemeClr val="tx1"/>
            </a:solidFill>
            <a:round/>
            <a:headEnd type="none" w="sm" len="sm"/>
            <a:tailEnd type="none" w="sm" len="sm"/>
          </a:ln>
        </p:spPr>
        <p:txBody>
          <a:bodyPr wrap="none" anchor="ctr"/>
          <a:lstStyle/>
          <a:p>
            <a:endParaRPr lang="zh-CN" altLang="en-US" sz="1200">
              <a:latin typeface="Huawei Sans" panose="020C0503030203020204" pitchFamily="34" charset="0"/>
              <a:cs typeface="+mn-ea"/>
              <a:sym typeface="+mn-lt"/>
            </a:endParaRPr>
          </a:p>
        </p:txBody>
      </p:sp>
      <p:sp>
        <p:nvSpPr>
          <p:cNvPr id="21" name="Line 23"/>
          <p:cNvSpPr>
            <a:spLocks noChangeShapeType="1"/>
          </p:cNvSpPr>
          <p:nvPr/>
        </p:nvSpPr>
        <p:spPr bwMode="auto">
          <a:xfrm>
            <a:off x="6903414" y="3329034"/>
            <a:ext cx="757004" cy="0"/>
          </a:xfrm>
          <a:prstGeom prst="line">
            <a:avLst/>
          </a:prstGeom>
          <a:noFill/>
          <a:ln w="50800">
            <a:solidFill>
              <a:schemeClr val="tx1"/>
            </a:solidFill>
            <a:round/>
            <a:headEnd type="none" w="sm" len="sm"/>
            <a:tailEnd type="none" w="sm" len="sm"/>
          </a:ln>
        </p:spPr>
        <p:txBody>
          <a:bodyPr wrap="none" anchor="ctr"/>
          <a:lstStyle/>
          <a:p>
            <a:endParaRPr lang="zh-CN" altLang="en-US" sz="1200">
              <a:latin typeface="Huawei Sans" panose="020C0503030203020204" pitchFamily="34" charset="0"/>
              <a:cs typeface="+mn-ea"/>
              <a:sym typeface="+mn-lt"/>
            </a:endParaRPr>
          </a:p>
        </p:txBody>
      </p:sp>
      <p:sp>
        <p:nvSpPr>
          <p:cNvPr id="22" name="Line 24"/>
          <p:cNvSpPr>
            <a:spLocks noChangeShapeType="1"/>
          </p:cNvSpPr>
          <p:nvPr/>
        </p:nvSpPr>
        <p:spPr bwMode="auto">
          <a:xfrm>
            <a:off x="7660418" y="1949450"/>
            <a:ext cx="0" cy="1379584"/>
          </a:xfrm>
          <a:prstGeom prst="line">
            <a:avLst/>
          </a:prstGeom>
          <a:noFill/>
          <a:ln w="50800">
            <a:solidFill>
              <a:schemeClr val="tx1"/>
            </a:solidFill>
            <a:round/>
            <a:headEnd type="none" w="sm" len="sm"/>
            <a:tailEnd type="none" w="sm" len="sm"/>
          </a:ln>
        </p:spPr>
        <p:txBody>
          <a:bodyPr wrap="none" anchor="ctr"/>
          <a:lstStyle/>
          <a:p>
            <a:endParaRPr lang="zh-CN" altLang="en-US" sz="1200">
              <a:latin typeface="Huawei Sans" panose="020C0503030203020204" pitchFamily="34" charset="0"/>
              <a:cs typeface="+mn-ea"/>
              <a:sym typeface="+mn-lt"/>
            </a:endParaRPr>
          </a:p>
        </p:txBody>
      </p:sp>
      <p:sp>
        <p:nvSpPr>
          <p:cNvPr id="23" name="Line 25"/>
          <p:cNvSpPr>
            <a:spLocks noChangeShapeType="1"/>
          </p:cNvSpPr>
          <p:nvPr/>
        </p:nvSpPr>
        <p:spPr bwMode="auto">
          <a:xfrm>
            <a:off x="6903414" y="2562598"/>
            <a:ext cx="432574" cy="0"/>
          </a:xfrm>
          <a:prstGeom prst="line">
            <a:avLst/>
          </a:prstGeom>
          <a:noFill/>
          <a:ln w="50800">
            <a:solidFill>
              <a:schemeClr val="tx1"/>
            </a:solidFill>
            <a:round/>
            <a:headEnd type="none" w="sm" len="sm"/>
            <a:tailEnd type="none" w="sm" len="sm"/>
          </a:ln>
        </p:spPr>
        <p:txBody>
          <a:bodyPr wrap="none" anchor="ctr"/>
          <a:lstStyle/>
          <a:p>
            <a:endParaRPr lang="zh-CN" altLang="en-US" sz="1200">
              <a:latin typeface="Huawei Sans" panose="020C0503030203020204" pitchFamily="34" charset="0"/>
              <a:cs typeface="+mn-ea"/>
              <a:sym typeface="+mn-lt"/>
            </a:endParaRPr>
          </a:p>
        </p:txBody>
      </p:sp>
      <p:sp>
        <p:nvSpPr>
          <p:cNvPr id="24" name="Line 26"/>
          <p:cNvSpPr>
            <a:spLocks noChangeShapeType="1"/>
          </p:cNvSpPr>
          <p:nvPr/>
        </p:nvSpPr>
        <p:spPr bwMode="auto">
          <a:xfrm>
            <a:off x="7335988" y="2562598"/>
            <a:ext cx="865147" cy="0"/>
          </a:xfrm>
          <a:prstGeom prst="line">
            <a:avLst/>
          </a:prstGeom>
          <a:noFill/>
          <a:ln w="50800">
            <a:solidFill>
              <a:schemeClr val="tx1"/>
            </a:solidFill>
            <a:round/>
            <a:headEnd type="none" w="sm" len="sm"/>
            <a:tailEnd type="stealth" w="med" len="lg"/>
          </a:ln>
        </p:spPr>
        <p:txBody>
          <a:bodyPr wrap="none" anchor="ctr"/>
          <a:lstStyle/>
          <a:p>
            <a:endParaRPr lang="zh-CN" altLang="en-US" sz="1200">
              <a:latin typeface="Huawei Sans" panose="020C0503030203020204" pitchFamily="34" charset="0"/>
              <a:cs typeface="+mn-ea"/>
              <a:sym typeface="+mn-lt"/>
            </a:endParaRPr>
          </a:p>
        </p:txBody>
      </p:sp>
      <p:sp>
        <p:nvSpPr>
          <p:cNvPr id="25" name="Oval 27"/>
          <p:cNvSpPr>
            <a:spLocks noChangeArrowheads="1"/>
          </p:cNvSpPr>
          <p:nvPr/>
        </p:nvSpPr>
        <p:spPr bwMode="auto">
          <a:xfrm>
            <a:off x="5722155" y="2875560"/>
            <a:ext cx="91506" cy="63870"/>
          </a:xfrm>
          <a:prstGeom prst="ellipse">
            <a:avLst/>
          </a:prstGeom>
          <a:solidFill>
            <a:schemeClr val="tx2"/>
          </a:solidFill>
          <a:ln w="12700">
            <a:solidFill>
              <a:schemeClr val="tx1"/>
            </a:solidFill>
            <a:round/>
            <a:headEnd/>
            <a:tailEnd/>
          </a:ln>
        </p:spPr>
        <p:txBody>
          <a:bodyPr wrap="none" anchor="ctr"/>
          <a:lstStyle/>
          <a:p>
            <a:pPr algn="ctr" eaLnBrk="0" hangingPunct="0"/>
            <a:endParaRPr lang="zh-CN" altLang="en-US" sz="1200">
              <a:latin typeface="Huawei Sans" panose="020C0503030203020204" pitchFamily="34" charset="0"/>
              <a:cs typeface="+mn-ea"/>
              <a:sym typeface="+mn-lt"/>
            </a:endParaRPr>
          </a:p>
        </p:txBody>
      </p:sp>
      <p:sp>
        <p:nvSpPr>
          <p:cNvPr id="26" name="Oval 28"/>
          <p:cNvSpPr>
            <a:spLocks noChangeArrowheads="1"/>
          </p:cNvSpPr>
          <p:nvPr/>
        </p:nvSpPr>
        <p:spPr bwMode="auto">
          <a:xfrm>
            <a:off x="5722155" y="3028847"/>
            <a:ext cx="91506" cy="63870"/>
          </a:xfrm>
          <a:prstGeom prst="ellipse">
            <a:avLst/>
          </a:prstGeom>
          <a:solidFill>
            <a:schemeClr val="tx2"/>
          </a:solidFill>
          <a:ln w="12700">
            <a:solidFill>
              <a:schemeClr val="tx1"/>
            </a:solidFill>
            <a:round/>
            <a:headEnd/>
            <a:tailEnd/>
          </a:ln>
        </p:spPr>
        <p:txBody>
          <a:bodyPr wrap="none" anchor="ctr"/>
          <a:lstStyle/>
          <a:p>
            <a:pPr algn="ctr" eaLnBrk="0" hangingPunct="0"/>
            <a:endParaRPr lang="zh-CN" altLang="en-US" sz="1200">
              <a:latin typeface="Huawei Sans" panose="020C0503030203020204" pitchFamily="34" charset="0"/>
              <a:cs typeface="+mn-ea"/>
              <a:sym typeface="+mn-lt"/>
            </a:endParaRPr>
          </a:p>
        </p:txBody>
      </p:sp>
      <p:sp>
        <p:nvSpPr>
          <p:cNvPr id="27" name="Line 29"/>
          <p:cNvSpPr>
            <a:spLocks noChangeShapeType="1"/>
          </p:cNvSpPr>
          <p:nvPr/>
        </p:nvSpPr>
        <p:spPr bwMode="auto">
          <a:xfrm>
            <a:off x="9282570" y="2179381"/>
            <a:ext cx="1081434" cy="0"/>
          </a:xfrm>
          <a:prstGeom prst="line">
            <a:avLst/>
          </a:prstGeom>
          <a:noFill/>
          <a:ln w="50800">
            <a:solidFill>
              <a:schemeClr val="tx1"/>
            </a:solidFill>
            <a:round/>
            <a:headEnd type="none" w="sm" len="sm"/>
            <a:tailEnd type="stealth" w="med" len="lg"/>
          </a:ln>
        </p:spPr>
        <p:txBody>
          <a:bodyPr wrap="none" anchor="ctr"/>
          <a:lstStyle/>
          <a:p>
            <a:endParaRPr lang="zh-CN" altLang="en-US" sz="1200">
              <a:latin typeface="Huawei Sans" panose="020C0503030203020204" pitchFamily="34" charset="0"/>
              <a:cs typeface="+mn-ea"/>
              <a:sym typeface="+mn-lt"/>
            </a:endParaRPr>
          </a:p>
        </p:txBody>
      </p:sp>
      <p:sp>
        <p:nvSpPr>
          <p:cNvPr id="28" name="Line 30"/>
          <p:cNvSpPr>
            <a:spLocks noChangeShapeType="1"/>
          </p:cNvSpPr>
          <p:nvPr/>
        </p:nvSpPr>
        <p:spPr bwMode="auto">
          <a:xfrm>
            <a:off x="9282570" y="2485955"/>
            <a:ext cx="1081434" cy="0"/>
          </a:xfrm>
          <a:prstGeom prst="line">
            <a:avLst/>
          </a:prstGeom>
          <a:noFill/>
          <a:ln w="50800">
            <a:solidFill>
              <a:schemeClr val="tx1"/>
            </a:solidFill>
            <a:round/>
            <a:headEnd type="none" w="sm" len="sm"/>
            <a:tailEnd type="stealth" w="med" len="lg"/>
          </a:ln>
        </p:spPr>
        <p:txBody>
          <a:bodyPr wrap="none" anchor="ctr"/>
          <a:lstStyle/>
          <a:p>
            <a:endParaRPr lang="zh-CN" altLang="en-US" sz="1200">
              <a:latin typeface="Huawei Sans" panose="020C0503030203020204" pitchFamily="34" charset="0"/>
              <a:cs typeface="+mn-ea"/>
              <a:sym typeface="+mn-lt"/>
            </a:endParaRPr>
          </a:p>
        </p:txBody>
      </p:sp>
      <p:sp>
        <p:nvSpPr>
          <p:cNvPr id="29" name="Line 31"/>
          <p:cNvSpPr>
            <a:spLocks noChangeShapeType="1"/>
          </p:cNvSpPr>
          <p:nvPr/>
        </p:nvSpPr>
        <p:spPr bwMode="auto">
          <a:xfrm>
            <a:off x="9282570" y="3099103"/>
            <a:ext cx="1081434" cy="0"/>
          </a:xfrm>
          <a:prstGeom prst="line">
            <a:avLst/>
          </a:prstGeom>
          <a:noFill/>
          <a:ln w="50800">
            <a:solidFill>
              <a:schemeClr val="tx1"/>
            </a:solidFill>
            <a:round/>
            <a:headEnd type="none" w="sm" len="sm"/>
            <a:tailEnd type="stealth" w="med" len="lg"/>
          </a:ln>
        </p:spPr>
        <p:txBody>
          <a:bodyPr wrap="none" anchor="ctr"/>
          <a:lstStyle/>
          <a:p>
            <a:endParaRPr lang="zh-CN" altLang="en-US" sz="1200">
              <a:latin typeface="Huawei Sans" panose="020C0503030203020204" pitchFamily="34" charset="0"/>
              <a:cs typeface="+mn-ea"/>
              <a:sym typeface="+mn-lt"/>
            </a:endParaRPr>
          </a:p>
        </p:txBody>
      </p:sp>
      <p:sp>
        <p:nvSpPr>
          <p:cNvPr id="30" name="Oval 32"/>
          <p:cNvSpPr>
            <a:spLocks noChangeArrowheads="1"/>
          </p:cNvSpPr>
          <p:nvPr/>
        </p:nvSpPr>
        <p:spPr bwMode="auto">
          <a:xfrm>
            <a:off x="9507176" y="2568985"/>
            <a:ext cx="91506" cy="63870"/>
          </a:xfrm>
          <a:prstGeom prst="ellipse">
            <a:avLst/>
          </a:prstGeom>
          <a:solidFill>
            <a:schemeClr val="tx2"/>
          </a:solidFill>
          <a:ln w="12700">
            <a:solidFill>
              <a:schemeClr val="tx1"/>
            </a:solidFill>
            <a:round/>
            <a:headEnd/>
            <a:tailEnd/>
          </a:ln>
        </p:spPr>
        <p:txBody>
          <a:bodyPr wrap="none" anchor="ctr"/>
          <a:lstStyle/>
          <a:p>
            <a:pPr algn="ctr" eaLnBrk="0" hangingPunct="0"/>
            <a:endParaRPr lang="zh-CN" altLang="en-US" sz="1200">
              <a:latin typeface="Huawei Sans" panose="020C0503030203020204" pitchFamily="34" charset="0"/>
              <a:cs typeface="+mn-ea"/>
              <a:sym typeface="+mn-lt"/>
            </a:endParaRPr>
          </a:p>
        </p:txBody>
      </p:sp>
      <p:sp>
        <p:nvSpPr>
          <p:cNvPr id="31" name="Oval 33"/>
          <p:cNvSpPr>
            <a:spLocks noChangeArrowheads="1"/>
          </p:cNvSpPr>
          <p:nvPr/>
        </p:nvSpPr>
        <p:spPr bwMode="auto">
          <a:xfrm>
            <a:off x="9507176" y="2722272"/>
            <a:ext cx="91506" cy="63870"/>
          </a:xfrm>
          <a:prstGeom prst="ellipse">
            <a:avLst/>
          </a:prstGeom>
          <a:solidFill>
            <a:schemeClr val="tx2"/>
          </a:solidFill>
          <a:ln w="12700">
            <a:solidFill>
              <a:schemeClr val="tx1"/>
            </a:solidFill>
            <a:round/>
            <a:headEnd/>
            <a:tailEnd/>
          </a:ln>
        </p:spPr>
        <p:txBody>
          <a:bodyPr wrap="none" anchor="ctr"/>
          <a:lstStyle/>
          <a:p>
            <a:pPr algn="ctr" eaLnBrk="0" hangingPunct="0"/>
            <a:endParaRPr lang="zh-CN" altLang="en-US" sz="1200">
              <a:latin typeface="Huawei Sans" panose="020C0503030203020204" pitchFamily="34" charset="0"/>
              <a:cs typeface="+mn-ea"/>
              <a:sym typeface="+mn-lt"/>
            </a:endParaRPr>
          </a:p>
        </p:txBody>
      </p:sp>
      <p:sp>
        <p:nvSpPr>
          <p:cNvPr id="32" name="Oval 34"/>
          <p:cNvSpPr>
            <a:spLocks noChangeArrowheads="1"/>
          </p:cNvSpPr>
          <p:nvPr/>
        </p:nvSpPr>
        <p:spPr bwMode="auto">
          <a:xfrm>
            <a:off x="9507176" y="2875560"/>
            <a:ext cx="91506" cy="63870"/>
          </a:xfrm>
          <a:prstGeom prst="ellipse">
            <a:avLst/>
          </a:prstGeom>
          <a:solidFill>
            <a:schemeClr val="tx2"/>
          </a:solidFill>
          <a:ln w="12700">
            <a:solidFill>
              <a:schemeClr val="tx1"/>
            </a:solidFill>
            <a:round/>
            <a:headEnd/>
            <a:tailEnd/>
          </a:ln>
        </p:spPr>
        <p:txBody>
          <a:bodyPr wrap="none" anchor="ctr"/>
          <a:lstStyle/>
          <a:p>
            <a:pPr algn="ctr" eaLnBrk="0" hangingPunct="0"/>
            <a:endParaRPr lang="zh-CN" altLang="en-US" sz="1200">
              <a:latin typeface="Huawei Sans" panose="020C0503030203020204" pitchFamily="34" charset="0"/>
              <a:cs typeface="+mn-ea"/>
              <a:sym typeface="+mn-lt"/>
            </a:endParaRPr>
          </a:p>
        </p:txBody>
      </p:sp>
      <p:sp>
        <p:nvSpPr>
          <p:cNvPr id="34" name="Freeform 36"/>
          <p:cNvSpPr>
            <a:spLocks/>
          </p:cNvSpPr>
          <p:nvPr/>
        </p:nvSpPr>
        <p:spPr bwMode="auto">
          <a:xfrm>
            <a:off x="3251494" y="3329034"/>
            <a:ext cx="5168008" cy="538102"/>
          </a:xfrm>
          <a:custGeom>
            <a:avLst/>
            <a:gdLst>
              <a:gd name="T0" fmla="*/ 0 w 2485"/>
              <a:gd name="T1" fmla="*/ 0 h 337"/>
              <a:gd name="T2" fmla="*/ 0 w 2485"/>
              <a:gd name="T3" fmla="*/ 336 h 337"/>
              <a:gd name="T4" fmla="*/ 2484 w 2485"/>
              <a:gd name="T5" fmla="*/ 336 h 337"/>
              <a:gd name="T6" fmla="*/ 2484 w 2485"/>
              <a:gd name="T7" fmla="*/ 0 h 337"/>
              <a:gd name="T8" fmla="*/ 0 60000 65536"/>
              <a:gd name="T9" fmla="*/ 0 60000 65536"/>
              <a:gd name="T10" fmla="*/ 0 60000 65536"/>
              <a:gd name="T11" fmla="*/ 0 60000 65536"/>
              <a:gd name="T12" fmla="*/ 0 w 2485"/>
              <a:gd name="T13" fmla="*/ 0 h 337"/>
              <a:gd name="T14" fmla="*/ 2485 w 2485"/>
              <a:gd name="T15" fmla="*/ 337 h 337"/>
            </a:gdLst>
            <a:ahLst/>
            <a:cxnLst>
              <a:cxn ang="T8">
                <a:pos x="T0" y="T1"/>
              </a:cxn>
              <a:cxn ang="T9">
                <a:pos x="T2" y="T3"/>
              </a:cxn>
              <a:cxn ang="T10">
                <a:pos x="T4" y="T5"/>
              </a:cxn>
              <a:cxn ang="T11">
                <a:pos x="T6" y="T7"/>
              </a:cxn>
            </a:cxnLst>
            <a:rect l="T12" t="T13" r="T14" b="T15"/>
            <a:pathLst>
              <a:path w="2485" h="337">
                <a:moveTo>
                  <a:pt x="0" y="0"/>
                </a:moveTo>
                <a:lnTo>
                  <a:pt x="0" y="336"/>
                </a:lnTo>
                <a:lnTo>
                  <a:pt x="2484" y="336"/>
                </a:lnTo>
                <a:lnTo>
                  <a:pt x="2484" y="0"/>
                </a:lnTo>
              </a:path>
            </a:pathLst>
          </a:custGeom>
          <a:noFill/>
          <a:ln w="12700" cap="rnd" cmpd="sng">
            <a:solidFill>
              <a:schemeClr val="tx1"/>
            </a:solidFill>
            <a:prstDash val="solid"/>
            <a:round/>
            <a:headEnd type="none" w="sm" len="sm"/>
            <a:tailEnd type="none" w="sm" len="sm"/>
          </a:ln>
        </p:spPr>
        <p:txBody>
          <a:bodyPr/>
          <a:lstStyle/>
          <a:p>
            <a:endParaRPr lang="zh-CN" altLang="en-US" sz="1200">
              <a:latin typeface="Huawei Sans" panose="020C0503030203020204" pitchFamily="34" charset="0"/>
              <a:cs typeface="+mn-ea"/>
              <a:sym typeface="+mn-lt"/>
            </a:endParaRPr>
          </a:p>
        </p:txBody>
      </p:sp>
      <p:sp>
        <p:nvSpPr>
          <p:cNvPr id="35" name="Freeform 37"/>
          <p:cNvSpPr>
            <a:spLocks/>
          </p:cNvSpPr>
          <p:nvPr/>
        </p:nvSpPr>
        <p:spPr bwMode="auto">
          <a:xfrm>
            <a:off x="6945008" y="2179381"/>
            <a:ext cx="393060" cy="1687755"/>
          </a:xfrm>
          <a:custGeom>
            <a:avLst/>
            <a:gdLst>
              <a:gd name="T0" fmla="*/ 0 w 189"/>
              <a:gd name="T1" fmla="*/ 0 h 1057"/>
              <a:gd name="T2" fmla="*/ 188 w 189"/>
              <a:gd name="T3" fmla="*/ 0 h 1057"/>
              <a:gd name="T4" fmla="*/ 188 w 189"/>
              <a:gd name="T5" fmla="*/ 1056 h 1057"/>
              <a:gd name="T6" fmla="*/ 0 60000 65536"/>
              <a:gd name="T7" fmla="*/ 0 60000 65536"/>
              <a:gd name="T8" fmla="*/ 0 60000 65536"/>
              <a:gd name="T9" fmla="*/ 0 w 189"/>
              <a:gd name="T10" fmla="*/ 0 h 1057"/>
              <a:gd name="T11" fmla="*/ 189 w 189"/>
              <a:gd name="T12" fmla="*/ 1057 h 1057"/>
            </a:gdLst>
            <a:ahLst/>
            <a:cxnLst>
              <a:cxn ang="T6">
                <a:pos x="T0" y="T1"/>
              </a:cxn>
              <a:cxn ang="T7">
                <a:pos x="T2" y="T3"/>
              </a:cxn>
              <a:cxn ang="T8">
                <a:pos x="T4" y="T5"/>
              </a:cxn>
            </a:cxnLst>
            <a:rect l="T9" t="T10" r="T11" b="T12"/>
            <a:pathLst>
              <a:path w="189" h="1057">
                <a:moveTo>
                  <a:pt x="0" y="0"/>
                </a:moveTo>
                <a:lnTo>
                  <a:pt x="188" y="0"/>
                </a:lnTo>
                <a:lnTo>
                  <a:pt x="188" y="1056"/>
                </a:lnTo>
              </a:path>
            </a:pathLst>
          </a:custGeom>
          <a:noFill/>
          <a:ln w="12700" cap="rnd" cmpd="sng">
            <a:solidFill>
              <a:schemeClr val="tx1"/>
            </a:solidFill>
            <a:prstDash val="solid"/>
            <a:round/>
            <a:headEnd type="none" w="sm" len="sm"/>
            <a:tailEnd type="none" w="sm" len="sm"/>
          </a:ln>
        </p:spPr>
        <p:txBody>
          <a:bodyPr/>
          <a:lstStyle/>
          <a:p>
            <a:endParaRPr lang="zh-CN" altLang="en-US" sz="1200">
              <a:latin typeface="Huawei Sans" panose="020C0503030203020204" pitchFamily="34" charset="0"/>
              <a:cs typeface="+mn-ea"/>
              <a:sym typeface="+mn-lt"/>
            </a:endParaRPr>
          </a:p>
        </p:txBody>
      </p:sp>
      <p:sp>
        <p:nvSpPr>
          <p:cNvPr id="36" name="Line 38"/>
          <p:cNvSpPr>
            <a:spLocks noChangeShapeType="1"/>
          </p:cNvSpPr>
          <p:nvPr/>
        </p:nvSpPr>
        <p:spPr bwMode="auto">
          <a:xfrm>
            <a:off x="6903414" y="2715885"/>
            <a:ext cx="432574" cy="0"/>
          </a:xfrm>
          <a:prstGeom prst="line">
            <a:avLst/>
          </a:prstGeom>
          <a:noFill/>
          <a:ln w="12700">
            <a:solidFill>
              <a:schemeClr val="tx1"/>
            </a:solidFill>
            <a:round/>
            <a:headEnd type="none" w="sm" len="sm"/>
            <a:tailEnd type="none" w="sm" len="sm"/>
          </a:ln>
        </p:spPr>
        <p:txBody>
          <a:bodyPr wrap="none" anchor="ctr"/>
          <a:lstStyle/>
          <a:p>
            <a:endParaRPr lang="zh-CN" altLang="en-US" sz="1200">
              <a:latin typeface="Huawei Sans" panose="020C0503030203020204" pitchFamily="34" charset="0"/>
              <a:cs typeface="+mn-ea"/>
              <a:sym typeface="+mn-lt"/>
            </a:endParaRPr>
          </a:p>
        </p:txBody>
      </p:sp>
      <p:sp>
        <p:nvSpPr>
          <p:cNvPr id="37" name="Line 39"/>
          <p:cNvSpPr>
            <a:spLocks noChangeShapeType="1"/>
          </p:cNvSpPr>
          <p:nvPr/>
        </p:nvSpPr>
        <p:spPr bwMode="auto">
          <a:xfrm>
            <a:off x="6903414" y="3482321"/>
            <a:ext cx="432574" cy="0"/>
          </a:xfrm>
          <a:prstGeom prst="line">
            <a:avLst/>
          </a:prstGeom>
          <a:noFill/>
          <a:ln w="12700">
            <a:solidFill>
              <a:schemeClr val="tx1"/>
            </a:solidFill>
            <a:round/>
            <a:headEnd type="none" w="sm" len="sm"/>
            <a:tailEnd type="none" w="sm" len="sm"/>
          </a:ln>
        </p:spPr>
        <p:txBody>
          <a:bodyPr wrap="none" anchor="ctr"/>
          <a:lstStyle/>
          <a:p>
            <a:endParaRPr lang="zh-CN" altLang="en-US" sz="1200">
              <a:latin typeface="Huawei Sans" panose="020C0503030203020204" pitchFamily="34" charset="0"/>
              <a:cs typeface="+mn-ea"/>
              <a:sym typeface="+mn-lt"/>
            </a:endParaRPr>
          </a:p>
        </p:txBody>
      </p:sp>
      <p:sp>
        <p:nvSpPr>
          <p:cNvPr id="38" name="Line 40"/>
          <p:cNvSpPr>
            <a:spLocks noChangeShapeType="1"/>
          </p:cNvSpPr>
          <p:nvPr/>
        </p:nvSpPr>
        <p:spPr bwMode="auto">
          <a:xfrm>
            <a:off x="5821980" y="3865539"/>
            <a:ext cx="0" cy="153287"/>
          </a:xfrm>
          <a:prstGeom prst="line">
            <a:avLst/>
          </a:prstGeom>
          <a:noFill/>
          <a:ln w="12700">
            <a:solidFill>
              <a:schemeClr val="tx1"/>
            </a:solidFill>
            <a:round/>
            <a:headEnd type="none" w="sm" len="sm"/>
            <a:tailEnd type="none" w="sm" len="sm"/>
          </a:ln>
        </p:spPr>
        <p:txBody>
          <a:bodyPr wrap="none" anchor="ctr"/>
          <a:lstStyle/>
          <a:p>
            <a:endParaRPr lang="zh-CN" altLang="en-US" sz="1200">
              <a:latin typeface="Huawei Sans" panose="020C0503030203020204" pitchFamily="34" charset="0"/>
              <a:cs typeface="+mn-ea"/>
              <a:sym typeface="+mn-lt"/>
            </a:endParaRPr>
          </a:p>
        </p:txBody>
      </p:sp>
      <p:sp>
        <p:nvSpPr>
          <p:cNvPr id="40" name="Line 42"/>
          <p:cNvSpPr>
            <a:spLocks noChangeShapeType="1"/>
          </p:cNvSpPr>
          <p:nvPr/>
        </p:nvSpPr>
        <p:spPr bwMode="auto">
          <a:xfrm>
            <a:off x="5502823" y="4555330"/>
            <a:ext cx="0" cy="613148"/>
          </a:xfrm>
          <a:prstGeom prst="line">
            <a:avLst/>
          </a:prstGeom>
          <a:noFill/>
          <a:ln w="12700">
            <a:solidFill>
              <a:schemeClr val="tx1"/>
            </a:solidFill>
            <a:round/>
            <a:headEnd type="none" w="sm" len="sm"/>
            <a:tailEnd type="none" w="sm" len="sm"/>
          </a:ln>
        </p:spPr>
        <p:txBody>
          <a:bodyPr wrap="none" anchor="ctr"/>
          <a:lstStyle/>
          <a:p>
            <a:endParaRPr lang="zh-CN" altLang="en-US" sz="1600">
              <a:latin typeface="Huawei Sans" panose="020C0503030203020204" pitchFamily="34" charset="0"/>
              <a:cs typeface="+mn-ea"/>
              <a:sym typeface="+mn-lt"/>
            </a:endParaRPr>
          </a:p>
        </p:txBody>
      </p:sp>
      <p:sp>
        <p:nvSpPr>
          <p:cNvPr id="41" name="Freeform 43"/>
          <p:cNvSpPr>
            <a:spLocks/>
          </p:cNvSpPr>
          <p:nvPr/>
        </p:nvSpPr>
        <p:spPr bwMode="auto">
          <a:xfrm>
            <a:off x="6254554" y="4555330"/>
            <a:ext cx="867227" cy="921319"/>
          </a:xfrm>
          <a:custGeom>
            <a:avLst/>
            <a:gdLst>
              <a:gd name="T0" fmla="*/ 0 w 417"/>
              <a:gd name="T1" fmla="*/ 0 h 577"/>
              <a:gd name="T2" fmla="*/ 0 w 417"/>
              <a:gd name="T3" fmla="*/ 576 h 577"/>
              <a:gd name="T4" fmla="*/ 416 w 417"/>
              <a:gd name="T5" fmla="*/ 576 h 577"/>
              <a:gd name="T6" fmla="*/ 0 60000 65536"/>
              <a:gd name="T7" fmla="*/ 0 60000 65536"/>
              <a:gd name="T8" fmla="*/ 0 60000 65536"/>
              <a:gd name="T9" fmla="*/ 0 w 417"/>
              <a:gd name="T10" fmla="*/ 0 h 577"/>
              <a:gd name="T11" fmla="*/ 417 w 417"/>
              <a:gd name="T12" fmla="*/ 577 h 577"/>
            </a:gdLst>
            <a:ahLst/>
            <a:cxnLst>
              <a:cxn ang="T6">
                <a:pos x="T0" y="T1"/>
              </a:cxn>
              <a:cxn ang="T7">
                <a:pos x="T2" y="T3"/>
              </a:cxn>
              <a:cxn ang="T8">
                <a:pos x="T4" y="T5"/>
              </a:cxn>
            </a:cxnLst>
            <a:rect l="T9" t="T10" r="T11" b="T12"/>
            <a:pathLst>
              <a:path w="417" h="577">
                <a:moveTo>
                  <a:pt x="0" y="0"/>
                </a:moveTo>
                <a:lnTo>
                  <a:pt x="0" y="576"/>
                </a:lnTo>
                <a:lnTo>
                  <a:pt x="416" y="576"/>
                </a:lnTo>
              </a:path>
            </a:pathLst>
          </a:custGeom>
          <a:noFill/>
          <a:ln w="12700" cap="rnd" cmpd="sng">
            <a:solidFill>
              <a:schemeClr val="tx1"/>
            </a:solidFill>
            <a:prstDash val="solid"/>
            <a:round/>
            <a:headEnd type="none" w="sm" len="sm"/>
            <a:tailEnd type="none" w="sm" len="sm"/>
          </a:ln>
        </p:spPr>
        <p:txBody>
          <a:bodyPr/>
          <a:lstStyle/>
          <a:p>
            <a:endParaRPr lang="zh-CN" altLang="en-US" sz="1600">
              <a:latin typeface="Huawei Sans" panose="020C0503030203020204" pitchFamily="34" charset="0"/>
              <a:cs typeface="+mn-ea"/>
              <a:sym typeface="+mn-lt"/>
            </a:endParaRPr>
          </a:p>
        </p:txBody>
      </p:sp>
      <p:sp>
        <p:nvSpPr>
          <p:cNvPr id="42" name="Rectangle 44"/>
          <p:cNvSpPr>
            <a:spLocks noChangeArrowheads="1"/>
          </p:cNvSpPr>
          <p:nvPr/>
        </p:nvSpPr>
        <p:spPr bwMode="auto">
          <a:xfrm>
            <a:off x="8864405" y="4331787"/>
            <a:ext cx="814212" cy="1232684"/>
          </a:xfrm>
          <a:prstGeom prst="rect">
            <a:avLst/>
          </a:prstGeom>
          <a:solidFill>
            <a:srgbClr val="FFCC99"/>
          </a:solidFill>
          <a:ln w="12700">
            <a:solidFill>
              <a:schemeClr val="tx1"/>
            </a:solidFill>
            <a:miter lim="800000"/>
            <a:headEnd/>
            <a:tailEnd/>
          </a:ln>
          <a:effectLst>
            <a:outerShdw dist="107763" dir="2700000" algn="ctr" rotWithShape="0">
              <a:schemeClr val="bg2"/>
            </a:outerShdw>
          </a:effectLst>
        </p:spPr>
        <p:txBody>
          <a:bodyPr wrap="none" lIns="92075" tIns="46038" rIns="92075" bIns="46038" anchor="ctr"/>
          <a:lstStyle/>
          <a:p>
            <a:pPr algn="ctr" defTabSz="1016127" eaLnBrk="0" hangingPunct="0">
              <a:defRPr/>
            </a:pPr>
            <a:r>
              <a:rPr lang="en-US" sz="1600" dirty="0">
                <a:latin typeface="Huawei Sans" panose="020C0503030203020204" pitchFamily="34" charset="0"/>
              </a:rPr>
              <a:t>Battery </a:t>
            </a:r>
            <a:endParaRPr lang="en-US" sz="1600" dirty="0" smtClean="0">
              <a:latin typeface="Huawei Sans" panose="020C0503030203020204" pitchFamily="34" charset="0"/>
            </a:endParaRPr>
          </a:p>
          <a:p>
            <a:pPr algn="ctr" defTabSz="1016127" eaLnBrk="0" hangingPunct="0">
              <a:defRPr/>
            </a:pPr>
            <a:r>
              <a:rPr lang="en-US" sz="1600" dirty="0" smtClean="0">
                <a:latin typeface="Huawei Sans" panose="020C0503030203020204" pitchFamily="34" charset="0"/>
              </a:rPr>
              <a:t>string</a:t>
            </a:r>
            <a:endParaRPr lang="en-US" sz="1600" dirty="0">
              <a:latin typeface="Huawei Sans" panose="020C0503030203020204" pitchFamily="34" charset="0"/>
            </a:endParaRPr>
          </a:p>
          <a:p>
            <a:pPr algn="ctr" defTabSz="1016127" eaLnBrk="0" hangingPunct="0">
              <a:defRPr/>
            </a:pPr>
            <a:r>
              <a:rPr lang="en-US" sz="1600" dirty="0" smtClean="0">
                <a:latin typeface="Huawei Sans" panose="020C0503030203020204" pitchFamily="34" charset="0"/>
              </a:rPr>
              <a:t>1</a:t>
            </a:r>
            <a:endParaRPr lang="en-US" sz="1600" dirty="0">
              <a:latin typeface="Huawei Sans" panose="020C0503030203020204" pitchFamily="34" charset="0"/>
            </a:endParaRPr>
          </a:p>
        </p:txBody>
      </p:sp>
      <p:sp>
        <p:nvSpPr>
          <p:cNvPr id="43" name="Rectangle 45"/>
          <p:cNvSpPr>
            <a:spLocks noChangeArrowheads="1"/>
          </p:cNvSpPr>
          <p:nvPr/>
        </p:nvSpPr>
        <p:spPr bwMode="auto">
          <a:xfrm>
            <a:off x="10188763" y="4331787"/>
            <a:ext cx="813600" cy="1232684"/>
          </a:xfrm>
          <a:prstGeom prst="rect">
            <a:avLst/>
          </a:prstGeom>
          <a:solidFill>
            <a:srgbClr val="FFCC99"/>
          </a:solidFill>
          <a:ln w="12700">
            <a:solidFill>
              <a:schemeClr val="tx1"/>
            </a:solidFill>
            <a:miter lim="800000"/>
            <a:headEnd/>
            <a:tailEnd/>
          </a:ln>
          <a:effectLst>
            <a:outerShdw dist="107763" dir="2700000" algn="ctr" rotWithShape="0">
              <a:schemeClr val="bg2"/>
            </a:outerShdw>
          </a:effectLst>
        </p:spPr>
        <p:txBody>
          <a:bodyPr wrap="none" lIns="92075" tIns="46038" rIns="92075" bIns="46038" anchor="ctr"/>
          <a:lstStyle/>
          <a:p>
            <a:pPr algn="ctr" defTabSz="1016127" eaLnBrk="0" hangingPunct="0">
              <a:defRPr/>
            </a:pPr>
            <a:r>
              <a:rPr lang="en-US" sz="1600" dirty="0">
                <a:latin typeface="Huawei Sans" panose="020C0503030203020204" pitchFamily="34" charset="0"/>
              </a:rPr>
              <a:t>Battery </a:t>
            </a:r>
            <a:endParaRPr lang="en-US" sz="1600" dirty="0" smtClean="0">
              <a:latin typeface="Huawei Sans" panose="020C0503030203020204" pitchFamily="34" charset="0"/>
            </a:endParaRPr>
          </a:p>
          <a:p>
            <a:pPr algn="ctr" defTabSz="1016127" eaLnBrk="0" hangingPunct="0">
              <a:defRPr/>
            </a:pPr>
            <a:r>
              <a:rPr lang="en-US" sz="1600" dirty="0" smtClean="0">
                <a:latin typeface="Huawei Sans" panose="020C0503030203020204" pitchFamily="34" charset="0"/>
              </a:rPr>
              <a:t>string</a:t>
            </a:r>
            <a:endParaRPr lang="en-US" sz="1600" dirty="0">
              <a:latin typeface="Huawei Sans" panose="020C0503030203020204" pitchFamily="34" charset="0"/>
            </a:endParaRPr>
          </a:p>
          <a:p>
            <a:pPr algn="ctr" defTabSz="1016127" eaLnBrk="0" hangingPunct="0">
              <a:defRPr/>
            </a:pPr>
            <a:r>
              <a:rPr lang="en-US" sz="1600" dirty="0" smtClean="0">
                <a:latin typeface="Huawei Sans" panose="020C0503030203020204" pitchFamily="34" charset="0"/>
              </a:rPr>
              <a:t>2</a:t>
            </a:r>
            <a:endParaRPr lang="en-US" sz="1600" dirty="0">
              <a:latin typeface="Huawei Sans" panose="020C0503030203020204" pitchFamily="34" charset="0"/>
            </a:endParaRPr>
          </a:p>
        </p:txBody>
      </p:sp>
      <p:sp>
        <p:nvSpPr>
          <p:cNvPr id="44" name="Freeform 46"/>
          <p:cNvSpPr>
            <a:spLocks/>
          </p:cNvSpPr>
          <p:nvPr/>
        </p:nvSpPr>
        <p:spPr bwMode="auto">
          <a:xfrm>
            <a:off x="8741853" y="3329034"/>
            <a:ext cx="542797" cy="997963"/>
          </a:xfrm>
          <a:custGeom>
            <a:avLst/>
            <a:gdLst>
              <a:gd name="T0" fmla="*/ 0 w 261"/>
              <a:gd name="T1" fmla="*/ 0 h 625"/>
              <a:gd name="T2" fmla="*/ 0 w 261"/>
              <a:gd name="T3" fmla="*/ 336 h 625"/>
              <a:gd name="T4" fmla="*/ 260 w 261"/>
              <a:gd name="T5" fmla="*/ 336 h 625"/>
              <a:gd name="T6" fmla="*/ 260 w 261"/>
              <a:gd name="T7" fmla="*/ 624 h 625"/>
              <a:gd name="T8" fmla="*/ 0 60000 65536"/>
              <a:gd name="T9" fmla="*/ 0 60000 65536"/>
              <a:gd name="T10" fmla="*/ 0 60000 65536"/>
              <a:gd name="T11" fmla="*/ 0 60000 65536"/>
              <a:gd name="T12" fmla="*/ 0 w 261"/>
              <a:gd name="T13" fmla="*/ 0 h 625"/>
              <a:gd name="T14" fmla="*/ 261 w 261"/>
              <a:gd name="T15" fmla="*/ 625 h 625"/>
            </a:gdLst>
            <a:ahLst/>
            <a:cxnLst>
              <a:cxn ang="T8">
                <a:pos x="T0" y="T1"/>
              </a:cxn>
              <a:cxn ang="T9">
                <a:pos x="T2" y="T3"/>
              </a:cxn>
              <a:cxn ang="T10">
                <a:pos x="T4" y="T5"/>
              </a:cxn>
              <a:cxn ang="T11">
                <a:pos x="T6" y="T7"/>
              </a:cxn>
            </a:cxnLst>
            <a:rect l="T12" t="T13" r="T14" b="T15"/>
            <a:pathLst>
              <a:path w="261" h="625">
                <a:moveTo>
                  <a:pt x="0" y="0"/>
                </a:moveTo>
                <a:lnTo>
                  <a:pt x="0" y="336"/>
                </a:lnTo>
                <a:lnTo>
                  <a:pt x="260" y="336"/>
                </a:lnTo>
                <a:lnTo>
                  <a:pt x="260" y="624"/>
                </a:lnTo>
              </a:path>
            </a:pathLst>
          </a:custGeom>
          <a:noFill/>
          <a:ln w="50800" cap="rnd" cmpd="sng">
            <a:solidFill>
              <a:schemeClr val="tx1"/>
            </a:solidFill>
            <a:prstDash val="solid"/>
            <a:round/>
            <a:headEnd type="none" w="sm" len="sm"/>
            <a:tailEnd type="none" w="sm" len="sm"/>
          </a:ln>
        </p:spPr>
        <p:txBody>
          <a:bodyPr/>
          <a:lstStyle/>
          <a:p>
            <a:endParaRPr lang="zh-CN" altLang="en-US" sz="1200">
              <a:latin typeface="Huawei Sans" panose="020C0503030203020204" pitchFamily="34" charset="0"/>
              <a:cs typeface="+mn-ea"/>
              <a:sym typeface="+mn-lt"/>
            </a:endParaRPr>
          </a:p>
        </p:txBody>
      </p:sp>
      <p:sp>
        <p:nvSpPr>
          <p:cNvPr id="45" name="Freeform 47"/>
          <p:cNvSpPr>
            <a:spLocks/>
          </p:cNvSpPr>
          <p:nvPr/>
        </p:nvSpPr>
        <p:spPr bwMode="auto">
          <a:xfrm>
            <a:off x="9066283" y="3329034"/>
            <a:ext cx="1516088" cy="997963"/>
          </a:xfrm>
          <a:custGeom>
            <a:avLst/>
            <a:gdLst>
              <a:gd name="T0" fmla="*/ 0 w 729"/>
              <a:gd name="T1" fmla="*/ 0 h 625"/>
              <a:gd name="T2" fmla="*/ 0 w 729"/>
              <a:gd name="T3" fmla="*/ 192 h 625"/>
              <a:gd name="T4" fmla="*/ 728 w 729"/>
              <a:gd name="T5" fmla="*/ 192 h 625"/>
              <a:gd name="T6" fmla="*/ 728 w 729"/>
              <a:gd name="T7" fmla="*/ 624 h 625"/>
              <a:gd name="T8" fmla="*/ 0 60000 65536"/>
              <a:gd name="T9" fmla="*/ 0 60000 65536"/>
              <a:gd name="T10" fmla="*/ 0 60000 65536"/>
              <a:gd name="T11" fmla="*/ 0 60000 65536"/>
              <a:gd name="T12" fmla="*/ 0 w 729"/>
              <a:gd name="T13" fmla="*/ 0 h 625"/>
              <a:gd name="T14" fmla="*/ 729 w 729"/>
              <a:gd name="T15" fmla="*/ 625 h 625"/>
            </a:gdLst>
            <a:ahLst/>
            <a:cxnLst>
              <a:cxn ang="T8">
                <a:pos x="T0" y="T1"/>
              </a:cxn>
              <a:cxn ang="T9">
                <a:pos x="T2" y="T3"/>
              </a:cxn>
              <a:cxn ang="T10">
                <a:pos x="T4" y="T5"/>
              </a:cxn>
              <a:cxn ang="T11">
                <a:pos x="T6" y="T7"/>
              </a:cxn>
            </a:cxnLst>
            <a:rect l="T12" t="T13" r="T14" b="T15"/>
            <a:pathLst>
              <a:path w="729" h="625">
                <a:moveTo>
                  <a:pt x="0" y="0"/>
                </a:moveTo>
                <a:lnTo>
                  <a:pt x="0" y="192"/>
                </a:lnTo>
                <a:lnTo>
                  <a:pt x="728" y="192"/>
                </a:lnTo>
                <a:lnTo>
                  <a:pt x="728" y="624"/>
                </a:lnTo>
              </a:path>
            </a:pathLst>
          </a:custGeom>
          <a:noFill/>
          <a:ln w="50800" cap="rnd" cmpd="sng">
            <a:solidFill>
              <a:schemeClr val="tx1"/>
            </a:solidFill>
            <a:prstDash val="solid"/>
            <a:round/>
            <a:headEnd type="none" w="sm" len="sm"/>
            <a:tailEnd type="none" w="sm" len="sm"/>
          </a:ln>
        </p:spPr>
        <p:txBody>
          <a:bodyPr/>
          <a:lstStyle/>
          <a:p>
            <a:endParaRPr lang="zh-CN" altLang="en-US" sz="1200">
              <a:latin typeface="Huawei Sans" panose="020C0503030203020204" pitchFamily="34" charset="0"/>
              <a:cs typeface="+mn-ea"/>
              <a:sym typeface="+mn-lt"/>
            </a:endParaRPr>
          </a:p>
        </p:txBody>
      </p:sp>
      <p:sp>
        <p:nvSpPr>
          <p:cNvPr id="46" name="Rectangle 48"/>
          <p:cNvSpPr>
            <a:spLocks noChangeArrowheads="1"/>
          </p:cNvSpPr>
          <p:nvPr/>
        </p:nvSpPr>
        <p:spPr bwMode="auto">
          <a:xfrm>
            <a:off x="6757352" y="5693806"/>
            <a:ext cx="1639871" cy="339196"/>
          </a:xfrm>
          <a:prstGeom prst="rect">
            <a:avLst/>
          </a:prstGeom>
          <a:noFill/>
          <a:ln w="9525">
            <a:noFill/>
            <a:miter lim="800000"/>
            <a:headEnd/>
            <a:tailEnd/>
          </a:ln>
        </p:spPr>
        <p:txBody>
          <a:bodyPr wrap="none" lIns="92075" tIns="46038" rIns="92075" bIns="46038">
            <a:spAutoFit/>
          </a:bodyPr>
          <a:lstStyle/>
          <a:p>
            <a:pPr algn="ctr" defTabSz="1016127" eaLnBrk="0" hangingPunct="0"/>
            <a:r>
              <a:rPr lang="en-US" sz="1600">
                <a:latin typeface="Huawei Sans" panose="020C0503030203020204" pitchFamily="34" charset="0"/>
              </a:rPr>
              <a:t>Local operation</a:t>
            </a:r>
          </a:p>
        </p:txBody>
      </p:sp>
      <p:sp>
        <p:nvSpPr>
          <p:cNvPr id="47" name="Oval 49"/>
          <p:cNvSpPr>
            <a:spLocks noChangeArrowheads="1"/>
          </p:cNvSpPr>
          <p:nvPr/>
        </p:nvSpPr>
        <p:spPr bwMode="auto">
          <a:xfrm>
            <a:off x="4868463" y="5004122"/>
            <a:ext cx="1172940" cy="769424"/>
          </a:xfrm>
          <a:prstGeom prst="ellipse">
            <a:avLst/>
          </a:prstGeom>
          <a:solidFill>
            <a:srgbClr val="A2FFA3"/>
          </a:solidFill>
          <a:ln w="12700">
            <a:solidFill>
              <a:schemeClr val="tx1"/>
            </a:solidFill>
            <a:round/>
            <a:headEnd/>
            <a:tailEnd/>
          </a:ln>
          <a:effectLst>
            <a:outerShdw dist="107763" dir="2700000" algn="ctr" rotWithShape="0">
              <a:schemeClr val="bg2"/>
            </a:outerShdw>
          </a:effectLst>
        </p:spPr>
        <p:txBody>
          <a:bodyPr wrap="none" lIns="92075" tIns="46038" rIns="92075" bIns="46038" anchor="ctr"/>
          <a:lstStyle/>
          <a:p>
            <a:pPr algn="ctr" defTabSz="1016127" eaLnBrk="0" hangingPunct="0">
              <a:defRPr/>
            </a:pPr>
            <a:r>
              <a:rPr lang="en-US" sz="2000">
                <a:latin typeface="Huawei Sans" panose="020C0503030203020204" pitchFamily="34" charset="0"/>
                <a:cs typeface="+mn-ea"/>
                <a:sym typeface="+mn-lt"/>
              </a:rPr>
              <a:t>FSU</a:t>
            </a:r>
          </a:p>
        </p:txBody>
      </p:sp>
      <p:sp>
        <p:nvSpPr>
          <p:cNvPr id="48" name="Line 50"/>
          <p:cNvSpPr>
            <a:spLocks noChangeShapeType="1"/>
          </p:cNvSpPr>
          <p:nvPr/>
        </p:nvSpPr>
        <p:spPr bwMode="auto">
          <a:xfrm flipH="1">
            <a:off x="2397395" y="5493216"/>
            <a:ext cx="2437519" cy="0"/>
          </a:xfrm>
          <a:prstGeom prst="line">
            <a:avLst/>
          </a:prstGeom>
          <a:noFill/>
          <a:ln w="12700">
            <a:solidFill>
              <a:schemeClr val="tx1"/>
            </a:solidFill>
            <a:round/>
            <a:headEnd type="none" w="sm" len="sm"/>
            <a:tailEnd type="none" w="sm" len="sm"/>
          </a:ln>
        </p:spPr>
        <p:txBody>
          <a:bodyPr wrap="none" anchor="ctr"/>
          <a:lstStyle/>
          <a:p>
            <a:endParaRPr lang="zh-CN" altLang="en-US" sz="1600">
              <a:latin typeface="Huawei Sans" panose="020C0503030203020204" pitchFamily="34" charset="0"/>
              <a:cs typeface="+mn-ea"/>
              <a:sym typeface="+mn-lt"/>
            </a:endParaRPr>
          </a:p>
        </p:txBody>
      </p:sp>
      <p:sp>
        <p:nvSpPr>
          <p:cNvPr id="49" name="Rectangle 60"/>
          <p:cNvSpPr>
            <a:spLocks noChangeArrowheads="1"/>
          </p:cNvSpPr>
          <p:nvPr/>
        </p:nvSpPr>
        <p:spPr bwMode="auto">
          <a:xfrm>
            <a:off x="552275" y="5773546"/>
            <a:ext cx="2013372" cy="339196"/>
          </a:xfrm>
          <a:prstGeom prst="rect">
            <a:avLst/>
          </a:prstGeom>
          <a:noFill/>
          <a:ln w="9525">
            <a:noFill/>
            <a:miter lim="800000"/>
            <a:headEnd/>
            <a:tailEnd/>
          </a:ln>
        </p:spPr>
        <p:txBody>
          <a:bodyPr wrap="none" lIns="92075" tIns="46038" rIns="92075" bIns="46038">
            <a:spAutoFit/>
          </a:bodyPr>
          <a:lstStyle/>
          <a:p>
            <a:pPr algn="ctr" defTabSz="1016127" eaLnBrk="0" hangingPunct="0"/>
            <a:r>
              <a:rPr lang="en-US" sz="1600">
                <a:latin typeface="Huawei Sans" panose="020C0503030203020204" pitchFamily="34" charset="0"/>
              </a:rPr>
              <a:t>Remote monitoring</a:t>
            </a:r>
          </a:p>
        </p:txBody>
      </p:sp>
      <p:graphicFrame>
        <p:nvGraphicFramePr>
          <p:cNvPr id="51" name="Object 64"/>
          <p:cNvGraphicFramePr>
            <a:graphicFrameLocks/>
          </p:cNvGraphicFramePr>
          <p:nvPr>
            <p:extLst>
              <p:ext uri="{D42A27DB-BD31-4B8C-83A1-F6EECF244321}">
                <p14:modId xmlns:p14="http://schemas.microsoft.com/office/powerpoint/2010/main" val="1516804574"/>
              </p:ext>
            </p:extLst>
          </p:nvPr>
        </p:nvGraphicFramePr>
        <p:xfrm>
          <a:off x="1232123" y="5024772"/>
          <a:ext cx="1120948" cy="669034"/>
        </p:xfrm>
        <a:graphic>
          <a:graphicData uri="http://schemas.openxmlformats.org/presentationml/2006/ole">
            <mc:AlternateContent xmlns:mc="http://schemas.openxmlformats.org/markup-compatibility/2006">
              <mc:Choice xmlns:v="urn:schemas-microsoft-com:vml" Requires="v">
                <p:oleObj spid="_x0000_s1050" name="剪辑" r:id="rId4" imgW="6078240" imgH="4714560" progId="">
                  <p:embed/>
                </p:oleObj>
              </mc:Choice>
              <mc:Fallback>
                <p:oleObj name="剪辑" r:id="rId4" imgW="6078240" imgH="4714560" progId="">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32123" y="5024772"/>
                        <a:ext cx="1120948" cy="669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2" name="Object 65"/>
          <p:cNvGraphicFramePr>
            <a:graphicFrameLocks/>
          </p:cNvGraphicFramePr>
          <p:nvPr>
            <p:extLst>
              <p:ext uri="{D42A27DB-BD31-4B8C-83A1-F6EECF244321}">
                <p14:modId xmlns:p14="http://schemas.microsoft.com/office/powerpoint/2010/main" val="1320116013"/>
              </p:ext>
            </p:extLst>
          </p:nvPr>
        </p:nvGraphicFramePr>
        <p:xfrm>
          <a:off x="7011558" y="5047761"/>
          <a:ext cx="1031522" cy="664244"/>
        </p:xfrm>
        <a:graphic>
          <a:graphicData uri="http://schemas.openxmlformats.org/presentationml/2006/ole">
            <mc:AlternateContent xmlns:mc="http://schemas.openxmlformats.org/markup-compatibility/2006">
              <mc:Choice xmlns:v="urn:schemas-microsoft-com:vml" Requires="v">
                <p:oleObj spid="_x0000_s1051" name="剪辑" r:id="rId6" imgW="6146640" imgH="5127480" progId="">
                  <p:embed/>
                </p:oleObj>
              </mc:Choice>
              <mc:Fallback>
                <p:oleObj name="剪辑" r:id="rId6" imgW="6146640" imgH="5127480" progId="">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11558" y="5047761"/>
                        <a:ext cx="1031522" cy="664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文本框 1"/>
          <p:cNvSpPr txBox="1"/>
          <p:nvPr/>
        </p:nvSpPr>
        <p:spPr>
          <a:xfrm>
            <a:off x="2353071" y="4015499"/>
            <a:ext cx="1480083" cy="584775"/>
          </a:xfrm>
          <a:prstGeom prst="rect">
            <a:avLst/>
          </a:prstGeom>
          <a:noFill/>
        </p:spPr>
        <p:txBody>
          <a:bodyPr wrap="square" rtlCol="0">
            <a:spAutoFit/>
          </a:bodyPr>
          <a:lstStyle/>
          <a:p>
            <a:r>
              <a:rPr lang="en-US" sz="1600" dirty="0">
                <a:latin typeface="Huawei Sans" panose="020C0503030203020204" pitchFamily="34" charset="0"/>
              </a:rPr>
              <a:t>Standby AC output</a:t>
            </a:r>
          </a:p>
        </p:txBody>
      </p:sp>
      <p:sp>
        <p:nvSpPr>
          <p:cNvPr id="53" name="文本框 52"/>
          <p:cNvSpPr txBox="1"/>
          <p:nvPr/>
        </p:nvSpPr>
        <p:spPr>
          <a:xfrm>
            <a:off x="3284770" y="3583479"/>
            <a:ext cx="3263020" cy="276999"/>
          </a:xfrm>
          <a:prstGeom prst="rect">
            <a:avLst/>
          </a:prstGeom>
          <a:noFill/>
        </p:spPr>
        <p:txBody>
          <a:bodyPr wrap="square" rtlCol="0">
            <a:spAutoFit/>
          </a:bodyPr>
          <a:lstStyle/>
          <a:p>
            <a:r>
              <a:rPr lang="en-US" sz="1200" dirty="0">
                <a:latin typeface="Huawei Sans" panose="020C0503030203020204" pitchFamily="34" charset="0"/>
                <a:cs typeface="+mn-ea"/>
                <a:sym typeface="+mn-lt"/>
              </a:rPr>
              <a:t>CAN communications cable (or RS485)</a:t>
            </a:r>
          </a:p>
        </p:txBody>
      </p:sp>
      <p:sp>
        <p:nvSpPr>
          <p:cNvPr id="54" name="文本框 53"/>
          <p:cNvSpPr txBox="1"/>
          <p:nvPr/>
        </p:nvSpPr>
        <p:spPr>
          <a:xfrm>
            <a:off x="10391852" y="2466378"/>
            <a:ext cx="1365516" cy="338554"/>
          </a:xfrm>
          <a:prstGeom prst="rect">
            <a:avLst/>
          </a:prstGeom>
          <a:noFill/>
        </p:spPr>
        <p:txBody>
          <a:bodyPr wrap="square" rtlCol="0">
            <a:spAutoFit/>
          </a:bodyPr>
          <a:lstStyle/>
          <a:p>
            <a:r>
              <a:rPr lang="en-US" sz="1600" dirty="0">
                <a:latin typeface="Huawei Sans" panose="020C0503030203020204" pitchFamily="34" charset="0"/>
              </a:rPr>
              <a:t>–48 V DC</a:t>
            </a:r>
          </a:p>
        </p:txBody>
      </p:sp>
    </p:spTree>
    <p:extLst>
      <p:ext uri="{BB962C8B-B14F-4D97-AF65-F5344CB8AC3E}">
        <p14:creationId xmlns:p14="http://schemas.microsoft.com/office/powerpoint/2010/main" val="29310555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dirty="0">
                <a:solidFill>
                  <a:schemeClr val="bg1">
                    <a:lumMod val="50000"/>
                  </a:schemeClr>
                </a:solidFill>
                <a:latin typeface="Huawei Sans" panose="020C0503030203020204" pitchFamily="34" charset="0"/>
                <a:cs typeface="+mn-ea"/>
                <a:sym typeface="+mn-lt"/>
              </a:rPr>
              <a:t>Abstract</a:t>
            </a:r>
          </a:p>
          <a:p>
            <a:r>
              <a:rPr lang="en-US" b="1" dirty="0">
                <a:latin typeface="Huawei Sans" panose="020C0503030203020204" pitchFamily="34" charset="0"/>
              </a:rPr>
              <a:t>Architecture and Components</a:t>
            </a:r>
          </a:p>
          <a:p>
            <a:r>
              <a:rPr lang="en-US" dirty="0">
                <a:solidFill>
                  <a:schemeClr val="bg1">
                    <a:lumMod val="50000"/>
                  </a:schemeClr>
                </a:solidFill>
                <a:latin typeface="Huawei Sans" panose="020C0503030203020204" pitchFamily="34" charset="0"/>
                <a:cs typeface="+mn-ea"/>
                <a:sym typeface="+mn-lt"/>
              </a:rPr>
              <a:t>Battery Management</a:t>
            </a:r>
          </a:p>
          <a:p>
            <a:r>
              <a:rPr lang="en-US" dirty="0">
                <a:solidFill>
                  <a:schemeClr val="bg1">
                    <a:lumMod val="50000"/>
                  </a:schemeClr>
                </a:solidFill>
                <a:latin typeface="Huawei Sans" panose="020C0503030203020204" pitchFamily="34" charset="0"/>
                <a:cs typeface="+mn-ea"/>
                <a:sym typeface="+mn-lt"/>
              </a:rPr>
              <a:t>Application Scenarios</a:t>
            </a:r>
          </a:p>
          <a:p>
            <a:r>
              <a:rPr lang="en-US" dirty="0">
                <a:solidFill>
                  <a:schemeClr val="bg1">
                    <a:lumMod val="50000"/>
                  </a:schemeClr>
                </a:solidFill>
                <a:latin typeface="Huawei Sans" panose="020C0503030203020204" pitchFamily="34" charset="0"/>
                <a:cs typeface="+mn-ea"/>
                <a:sym typeface="+mn-lt"/>
              </a:rPr>
              <a:t>Huawei DC Power Systems</a:t>
            </a:r>
          </a:p>
          <a:p>
            <a:endParaRPr lang="zh-CN" altLang="en-US" dirty="0">
              <a:solidFill>
                <a:schemeClr val="bg1">
                  <a:lumMod val="50000"/>
                </a:schemeClr>
              </a:solidFill>
              <a:latin typeface="Huawei Sans" panose="020C0503030203020204" pitchFamily="34" charset="0"/>
              <a:cs typeface="+mn-ea"/>
              <a:sym typeface="+mn-lt"/>
            </a:endParaRPr>
          </a:p>
        </p:txBody>
      </p:sp>
    </p:spTree>
    <p:extLst>
      <p:ext uri="{BB962C8B-B14F-4D97-AF65-F5344CB8AC3E}">
        <p14:creationId xmlns:p14="http://schemas.microsoft.com/office/powerpoint/2010/main" val="283134837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Z00177~1\AppData\Local\Temp\articulate\presenter\imgtemp\5bLDauH8.files\slide0001_image001.png"/>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CC226774B8D87F4D92D9D1F6859ED44E" ma:contentTypeVersion="0" ma:contentTypeDescription="新建文档。" ma:contentTypeScope="" ma:versionID="15bce46875ac2ce7cb7e987677f92eb8">
  <xsd:schema xmlns:xsd="http://www.w3.org/2001/XMLSchema" xmlns:xs="http://www.w3.org/2001/XMLSchema" xmlns:p="http://schemas.microsoft.com/office/2006/metadata/properties" targetNamespace="http://schemas.microsoft.com/office/2006/metadata/properties" ma:root="true" ma:fieldsID="9adfd09ad98667f9c194c646e975416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27E5C0-0FFA-4F2E-A77F-FFF32C86F9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12296AD3-5121-4DF6-8150-62C25C031437}">
  <ds:schemaRefs>
    <ds:schemaRef ds:uri="http://schemas.microsoft.com/office/2006/metadata/properties"/>
    <ds:schemaRef ds:uri="http://purl.org/dc/elements/1.1/"/>
    <ds:schemaRef ds:uri="http://schemas.microsoft.com/office/infopath/2007/PartnerControls"/>
    <ds:schemaRef ds:uri="http://purl.org/dc/dcmitype/"/>
    <ds:schemaRef ds:uri="http://schemas.microsoft.com/office/2006/documentManagement/types"/>
    <ds:schemaRef ds:uri="http://schemas.openxmlformats.org/package/2006/metadata/core-properties"/>
    <ds:schemaRef ds:uri="http://www.w3.org/XML/1998/namespace"/>
    <ds:schemaRef ds:uri="http://purl.org/dc/terms/"/>
  </ds:schemaRefs>
</ds:datastoreItem>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678</TotalTime>
  <Words>1566</Words>
  <Application>Microsoft Office PowerPoint</Application>
  <PresentationFormat>宽屏</PresentationFormat>
  <Paragraphs>227</Paragraphs>
  <Slides>25</Slides>
  <Notes>25</Notes>
  <HiddenSlides>1</HiddenSlides>
  <MMClips>0</MMClips>
  <ScaleCrop>false</ScaleCrop>
  <HeadingPairs>
    <vt:vector size="8" baseType="variant">
      <vt:variant>
        <vt:lpstr>已用的字体</vt:lpstr>
      </vt:variant>
      <vt:variant>
        <vt:i4>6</vt:i4>
      </vt:variant>
      <vt:variant>
        <vt:lpstr>主题</vt:lpstr>
      </vt:variant>
      <vt:variant>
        <vt:i4>4</vt:i4>
      </vt:variant>
      <vt:variant>
        <vt:lpstr>嵌入 OLE 服务器</vt:lpstr>
      </vt:variant>
      <vt:variant>
        <vt:i4>1</vt:i4>
      </vt:variant>
      <vt:variant>
        <vt:lpstr>幻灯片标题</vt:lpstr>
      </vt:variant>
      <vt:variant>
        <vt:i4>25</vt:i4>
      </vt:variant>
    </vt:vector>
  </HeadingPairs>
  <TitlesOfParts>
    <vt:vector size="36" baseType="lpstr">
      <vt:lpstr>方正兰亭黑简体</vt:lpstr>
      <vt:lpstr>Microsoft YaHei</vt:lpstr>
      <vt:lpstr>Microsoft YaHei</vt:lpstr>
      <vt:lpstr>Arial</vt:lpstr>
      <vt:lpstr>Huawei Sans</vt:lpstr>
      <vt:lpstr>Wingdings</vt:lpstr>
      <vt:lpstr>1_标题页模板</vt:lpstr>
      <vt:lpstr>2_自功能页模板</vt:lpstr>
      <vt:lpstr>3_内容页模板</vt:lpstr>
      <vt:lpstr>4_感谢页模板</vt:lpstr>
      <vt:lpstr>剪辑</vt:lpstr>
      <vt:lpstr>Basic Knowledge of Huawei DC Power Systems</vt:lpstr>
      <vt:lpstr>PowerPoint 演示文稿</vt:lpstr>
      <vt:lpstr>PowerPoint 演示文稿</vt:lpstr>
      <vt:lpstr>PowerPoint 演示文稿</vt:lpstr>
      <vt:lpstr>DC Power System Application Scenarios</vt:lpstr>
      <vt:lpstr>Basic Functions of Huawei DC Power Systems</vt:lpstr>
      <vt:lpstr>Output Voltage</vt:lpstr>
      <vt:lpstr>Logical Composition</vt:lpstr>
      <vt:lpstr>PowerPoint 演示文稿</vt:lpstr>
      <vt:lpstr>Physical Architecture</vt:lpstr>
      <vt:lpstr>Electrical Conceptual Diagram</vt:lpstr>
      <vt:lpstr>Rectifier Parameters</vt:lpstr>
      <vt:lpstr>PowerPoint 演示文稿</vt:lpstr>
      <vt:lpstr>Working Principle</vt:lpstr>
      <vt:lpstr>Main Functions</vt:lpstr>
      <vt:lpstr>PowerPoint 演示文稿</vt:lpstr>
      <vt:lpstr>Application Scenarios</vt:lpstr>
      <vt:lpstr>Position in the Power Distribution System</vt:lpstr>
      <vt:lpstr>PowerPoint 演示文稿</vt:lpstr>
      <vt:lpstr>Huawei DC Power Systems</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wangcongzjhw</cp:lastModifiedBy>
  <cp:revision>128</cp:revision>
  <dcterms:created xsi:type="dcterms:W3CDTF">2018-11-29T10:16:29Z</dcterms:created>
  <dcterms:modified xsi:type="dcterms:W3CDTF">2020-12-18T06:18:41Z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(3)ORwL0cOUdidPr3M2Piy2SoajZ9Mx2dK0+/zHIULETZDy0PT2HuVZfYyTaBG9r+e5nih0TJDL
BruC9wxs9IFuGNc6NhbAvvQ0KlEQER/ZuIOMjFTJMV0DOOak2kZKq0B0rvDnTj6dCHtqPjKP
b8Zso/mbDTk4U04b1Lo/dtGBAjJiGW2dypCJsyHdA3juYunoWnvwiQdLRpBxWt8P2USS+fT2
H52veIIvMjqzXITpVu</vt:lpwstr>
  </property>
  <property fmtid="{D5CDD505-2E9C-101B-9397-08002B2CF9AE}" pid="3" name="_2015_ms_pID_7253431">
    <vt:lpwstr>ot5faZU1NS/rXhYroZ5aQ2Dls/DWUneNdAQIidqZkPcQdvhtUEw8MF
JkZGTR/kdUuZNIm/U+izlKsfHdoWBJOloSqJjWbvWMaaX9Skdy8/9SafvXJrfKWK35S28DoH
2uhhXo044JE31WN3nw0q6xg0ycX7qVNAf32PCp9gVoVKE5zVg+yksIQnCHrkRBI+WnIJt+ws
xCSp5+0hPAltQK8YvnY34FsJnmTrILFIakZp</vt:lpwstr>
  </property>
  <property fmtid="{D5CDD505-2E9C-101B-9397-08002B2CF9AE}" pid="4" name="_2015_ms_pID_7253432">
    <vt:lpwstr>cA==</vt:lpwstr>
  </property>
  <property fmtid="{D5CDD505-2E9C-101B-9397-08002B2CF9AE}" pid="5" name="ContentTypeId">
    <vt:lpwstr>0x010100CC226774B8D87F4D92D9D1F6859ED44E</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1608270285</vt:lpwstr>
  </property>
</Properties>
</file>